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70" r:id="rId3"/>
    <p:sldId id="271" r:id="rId4"/>
    <p:sldId id="257" r:id="rId5"/>
    <p:sldId id="258" r:id="rId6"/>
    <p:sldId id="259" r:id="rId7"/>
    <p:sldId id="260" r:id="rId8"/>
    <p:sldId id="272" r:id="rId9"/>
    <p:sldId id="261" r:id="rId10"/>
    <p:sldId id="262" r:id="rId11"/>
    <p:sldId id="273" r:id="rId12"/>
    <p:sldId id="263" r:id="rId13"/>
    <p:sldId id="264" r:id="rId14"/>
    <p:sldId id="265" r:id="rId15"/>
    <p:sldId id="285" r:id="rId16"/>
    <p:sldId id="275" r:id="rId17"/>
    <p:sldId id="276" r:id="rId18"/>
    <p:sldId id="277" r:id="rId19"/>
    <p:sldId id="278" r:id="rId20"/>
    <p:sldId id="279" r:id="rId21"/>
    <p:sldId id="286" r:id="rId22"/>
    <p:sldId id="280" r:id="rId23"/>
    <p:sldId id="287" r:id="rId24"/>
    <p:sldId id="288" r:id="rId25"/>
    <p:sldId id="283" r:id="rId26"/>
    <p:sldId id="284" r:id="rId27"/>
    <p:sldId id="289" r:id="rId28"/>
    <p:sldId id="290" r:id="rId29"/>
    <p:sldId id="291" r:id="rId30"/>
    <p:sldId id="292" r:id="rId31"/>
    <p:sldId id="293" r:id="rId32"/>
    <p:sldId id="295" r:id="rId33"/>
    <p:sldId id="296" r:id="rId34"/>
    <p:sldId id="297" r:id="rId35"/>
    <p:sldId id="298" r:id="rId36"/>
    <p:sldId id="300" r:id="rId37"/>
    <p:sldId id="267" r:id="rId38"/>
    <p:sldId id="302" r:id="rId39"/>
    <p:sldId id="303" r:id="rId40"/>
    <p:sldId id="304" r:id="rId41"/>
    <p:sldId id="305" r:id="rId42"/>
    <p:sldId id="306" r:id="rId43"/>
    <p:sldId id="307" r:id="rId44"/>
    <p:sldId id="312" r:id="rId45"/>
    <p:sldId id="308" r:id="rId46"/>
    <p:sldId id="309" r:id="rId47"/>
    <p:sldId id="311" r:id="rId48"/>
    <p:sldId id="328" r:id="rId49"/>
    <p:sldId id="268" r:id="rId50"/>
    <p:sldId id="269" r:id="rId51"/>
    <p:sldId id="319" r:id="rId52"/>
    <p:sldId id="320" r:id="rId53"/>
    <p:sldId id="321" r:id="rId54"/>
    <p:sldId id="322" r:id="rId55"/>
    <p:sldId id="323" r:id="rId56"/>
    <p:sldId id="329" r:id="rId57"/>
    <p:sldId id="333" r:id="rId58"/>
    <p:sldId id="324" r:id="rId59"/>
    <p:sldId id="335" r:id="rId60"/>
    <p:sldId id="330" r:id="rId61"/>
    <p:sldId id="325" r:id="rId62"/>
    <p:sldId id="331" r:id="rId63"/>
    <p:sldId id="332" r:id="rId64"/>
    <p:sldId id="336" r:id="rId65"/>
    <p:sldId id="334" r:id="rId66"/>
    <p:sldId id="337" r:id="rId67"/>
    <p:sldId id="341" r:id="rId68"/>
    <p:sldId id="342" r:id="rId69"/>
    <p:sldId id="343" r:id="rId70"/>
    <p:sldId id="344" r:id="rId71"/>
    <p:sldId id="345" r:id="rId72"/>
    <p:sldId id="338" r:id="rId73"/>
    <p:sldId id="346" r:id="rId74"/>
    <p:sldId id="347" r:id="rId75"/>
    <p:sldId id="348" r:id="rId76"/>
    <p:sldId id="350" r:id="rId77"/>
    <p:sldId id="352" r:id="rId78"/>
    <p:sldId id="353" r:id="rId79"/>
    <p:sldId id="354" r:id="rId80"/>
    <p:sldId id="355" r:id="rId81"/>
    <p:sldId id="356" r:id="rId82"/>
    <p:sldId id="340" r:id="rId83"/>
    <p:sldId id="357" r:id="rId84"/>
    <p:sldId id="358" r:id="rId85"/>
    <p:sldId id="359" r:id="rId86"/>
    <p:sldId id="360" r:id="rId87"/>
    <p:sldId id="361" r:id="rId88"/>
    <p:sldId id="362" r:id="rId89"/>
    <p:sldId id="363" r:id="rId90"/>
    <p:sldId id="367" r:id="rId9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99" autoAdjust="0"/>
    <p:restoredTop sz="94615" autoAdjust="0"/>
  </p:normalViewPr>
  <p:slideViewPr>
    <p:cSldViewPr>
      <p:cViewPr>
        <p:scale>
          <a:sx n="64" d="100"/>
          <a:sy n="64" d="100"/>
        </p:scale>
        <p:origin x="-1518"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0E0109-330E-4D81-A039-A49E84010A4A}" type="datetimeFigureOut">
              <a:rPr lang="it-IT" smtClean="0"/>
              <a:pPr/>
              <a:t>10/04/2014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DD4E8-7669-47D8-BCDD-5199CBACE5A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8DA0B-2EFD-4B70-BD1C-B26DE01D721E}" type="slidenum">
              <a:rPr lang="it-IT"/>
              <a:pPr/>
              <a:t>15</a:t>
            </a:fld>
            <a:endParaRPr lang="it-IT"/>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6A24AF3-2D29-469B-B4F9-3EE9F1FD9D84}" type="slidenum">
              <a:rPr lang="it-IT" smtClean="0"/>
              <a:pPr/>
              <a:t>43</a:t>
            </a:fld>
            <a:endParaRPr lang="it-IT"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1069598-E103-4090-A34A-A2A05C88810B}" type="slidenum">
              <a:rPr lang="it-IT" smtClean="0"/>
              <a:pPr/>
              <a:t>45</a:t>
            </a:fld>
            <a:endParaRPr lang="it-IT"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AA13B06-7214-42AB-9BFA-96587E8AE597}" type="slidenum">
              <a:rPr lang="it-IT" smtClean="0"/>
              <a:pPr/>
              <a:t>46</a:t>
            </a:fld>
            <a:endParaRPr lang="it-IT"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4A941AB-5612-47F5-9F2C-3D0EF4314D39}" type="slidenum">
              <a:rPr lang="it-IT" smtClean="0"/>
              <a:pPr/>
              <a:t>47</a:t>
            </a:fld>
            <a:endParaRPr lang="it-IT"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DC87F9A-4EA3-4260-9B81-89D9E1CAAD3C}" type="slidenum">
              <a:rPr lang="it-IT" smtClean="0"/>
              <a:pPr/>
              <a:t>51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5CD37-573A-41CB-9C16-0A4B3BD6CB11}" type="slidenum">
              <a:rPr lang="it-IT"/>
              <a:pPr/>
              <a:t>21</a:t>
            </a:fld>
            <a:endParaRPr lang="it-IT"/>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CE07-EC8F-4B31-860D-AC935670308D}" type="slidenum">
              <a:rPr lang="it-IT"/>
              <a:pPr/>
              <a:t>23</a:t>
            </a:fld>
            <a:endParaRPr lang="it-IT"/>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124D4-0A9A-41E3-BCD8-0F4396A3C77E}" type="slidenum">
              <a:rPr lang="it-IT"/>
              <a:pPr/>
              <a:t>24</a:t>
            </a:fld>
            <a:endParaRPr lang="it-IT"/>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04D624F-D327-4643-BA01-D0C1AED1AA84}" type="slidenum">
              <a:rPr lang="en-US" smtClean="0"/>
              <a:pPr/>
              <a:t>25</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711" y="4344025"/>
            <a:ext cx="5028579" cy="4114488"/>
          </a:xfrm>
          <a:noFill/>
          <a:ln/>
        </p:spPr>
        <p:txBody>
          <a:bodyPr/>
          <a:lstStyle/>
          <a:p>
            <a:pPr eaLnBrk="1" hangingPunct="1"/>
            <a:r>
              <a:rPr lang="en-US" smtClean="0">
                <a:cs typeface="Times New Roman" charset="0"/>
              </a:rPr>
              <a:t>Brucellosis can involve any organ or organ system, and </a:t>
            </a:r>
            <a:r>
              <a:rPr lang="en-US" smtClean="0"/>
              <a:t>have a very insidious onset with varying clinical signs. The one common sign in all patients is an intermittent/irregular fever of variable duration, thus the term </a:t>
            </a:r>
            <a:r>
              <a:rPr lang="en-US" i="1" smtClean="0"/>
              <a:t>undulant fever</a:t>
            </a:r>
            <a:r>
              <a:rPr lang="en-US" smtClean="0"/>
              <a:t>. </a:t>
            </a:r>
            <a:r>
              <a:rPr lang="en-US" smtClean="0">
                <a:cs typeface="Times New Roman" charset="0"/>
              </a:rPr>
              <a:t>The acute form (&lt;8 weeks from illness onset) is characterized by symptomatic, nonspecific, or flu-like symptoms, including fever, malaise, anorexia, headache, myalgia, and back pain. </a:t>
            </a:r>
            <a:r>
              <a:rPr lang="en-US" smtClean="0"/>
              <a:t>Drenching sweats can occur, particularly at night. Splenomegaly, hepatomegaly, coughing, and pleuritic chest pain are sometimes seen. Gastrointestinal signs, including anorexia, nausea, vomiting, diarrhea, and constipation, occur frequently in adults but less often in children. In many patients, the symptoms last for two to four weeks and are followed by spontaneous recovery. Others develop an intermittent fever and other persistent symptoms that typically wax and wane at 2- 14 day intervals. Most people with this undulant form recover completely in three to 12 months. A few patients become chronically ill. Relapses can occur months after the initial symptoms, even in successfully treated cases. </a:t>
            </a:r>
            <a:endParaRPr lang="en-US"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6B077C8-F6AB-4B04-A6C5-11A9404ABE55}" type="slidenum">
              <a:rPr lang="en-US" smtClean="0"/>
              <a:pPr/>
              <a:t>26</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711" y="4344025"/>
            <a:ext cx="5028579" cy="4114488"/>
          </a:xfrm>
          <a:noFill/>
          <a:ln/>
        </p:spPr>
        <p:txBody>
          <a:bodyPr/>
          <a:lstStyle/>
          <a:p>
            <a:pPr eaLnBrk="1" hangingPunct="1"/>
            <a:r>
              <a:rPr lang="en-US" smtClean="0"/>
              <a:t>Complications are seen occasionally, particularly in the undulant and chronic forms. The most frequent complication of brucellosis appears to be involvement of the bones and joints. The sacroiliac joint is often affected in countries where </a:t>
            </a:r>
            <a:r>
              <a:rPr lang="en-US" i="1" smtClean="0"/>
              <a:t>B. melitensis</a:t>
            </a:r>
            <a:r>
              <a:rPr lang="en-US" smtClean="0"/>
              <a:t> predominates. Arthritis of the hips, knees, and ankles also occurs with spondylitis being the primary complaint. Complications involving the bones and joints are reported in 20-60% of patients with clinical brucellosis. The liver is generally involved in most cases of brucellosis as it is an organ involved in the reticulo-endothelial system (RES), much like the skeletal system. It is involved in trying to remove the infection from the body and as a result hepatomegaly may occur. It is possible to isolate organisms from the liver without signs of hepatic dysfunction or signs of liver disease. When foodborne exposure occurs, the gastrointestinal complications are no worse than the systemic signs of any other route of infection, including nausea, vomiting, anorexia, weight loss, and abdominal discomfort. </a:t>
            </a:r>
            <a:r>
              <a:rPr lang="en-US" smtClean="0">
                <a:cs typeface="Times New Roman" charset="0"/>
              </a:rPr>
              <a:t>Genitourinary complications can occur with the testicles being most frequently involved. Evidence of orchitis, or epididymo-orchitis can occur in association with systemic infection. Renal involvement is rare. To date there is no convincing evidence that pregnant women with brucellosis have more abortions than do those with other bacteremic infections if the disease is identified and treated promptly. While venereal transmission has not been proven, brucella organisms have been identified in banked human sperm.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8E5CB-B5EA-455D-B367-09D0CA827E8B}" type="slidenum">
              <a:rPr lang="it-IT"/>
              <a:pPr/>
              <a:t>27</a:t>
            </a:fld>
            <a:endParaRPr lang="it-IT"/>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3588E42-C6CC-4466-A124-FC7976F5E295}" type="slidenum">
              <a:rPr lang="it-IT" smtClean="0"/>
              <a:pPr/>
              <a:t>41</a:t>
            </a:fld>
            <a:endParaRPr lang="it-IT"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1AE3E00-0838-4850-9893-A990837B1391}" type="slidenum">
              <a:rPr lang="it-IT" smtClean="0"/>
              <a:pPr/>
              <a:t>42</a:t>
            </a:fld>
            <a:endParaRPr lang="it-IT"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235B26-08B2-4339-A694-BCBE0E626CA5}" type="datetimeFigureOut">
              <a:rPr lang="it-IT" smtClean="0"/>
              <a:pPr/>
              <a:t>10/04/2014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6B251B9-F98E-4FA4-A091-B64C5B65FA4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35B26-08B2-4339-A694-BCBE0E626CA5}" type="datetimeFigureOut">
              <a:rPr lang="it-IT" smtClean="0"/>
              <a:pPr/>
              <a:t>10/04/2014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251B9-F98E-4FA4-A091-B64C5B65FA4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www.virology.net/Big_Virology/Special/Rabies1/Rabies.ht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images.google.it/imgres?imgurl=http://www.niaid.nih.gov/dir/labs/lhbp/borrelia_cycle.jpg&amp;imgrefurl=http://www.niaid.nih.gov/dir/labs/lhbp/rosa.htm&amp;h=263&amp;w=394&amp;sz=19&amp;tbnid=65ydjgt-n4jh5M:&amp;tbnh=80&amp;tbnw=120&amp;hl=it&amp;start=4&amp;prev=/images?q=Borrelia+burgdorferi&amp;svnum=10&amp;hl=it&amp;lr=&amp;sa=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Zoonosi ed infezioni trasmesse da artropodi</a:t>
            </a:r>
            <a:endParaRPr lang="it-IT" dirty="0"/>
          </a:p>
        </p:txBody>
      </p:sp>
      <p:sp>
        <p:nvSpPr>
          <p:cNvPr id="3" name="Sottotitolo 2"/>
          <p:cNvSpPr>
            <a:spLocks noGrp="1"/>
          </p:cNvSpPr>
          <p:nvPr>
            <p:ph type="subTitle" idx="1"/>
          </p:nvPr>
        </p:nvSpPr>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212316" y="1700213"/>
            <a:ext cx="8763938" cy="316894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Penetrazione per ingestione</a:t>
            </a:r>
            <a:endParaRPr lang="it-IT" dirty="0"/>
          </a:p>
        </p:txBody>
      </p:sp>
      <p:sp>
        <p:nvSpPr>
          <p:cNvPr id="3" name="Segnaposto contenuto 2"/>
          <p:cNvSpPr>
            <a:spLocks noGrp="1"/>
          </p:cNvSpPr>
          <p:nvPr>
            <p:ph idx="1"/>
          </p:nvPr>
        </p:nvSpPr>
        <p:spPr/>
        <p:txBody>
          <a:bodyPr/>
          <a:lstStyle/>
          <a:p>
            <a:r>
              <a:rPr lang="it-IT" dirty="0" smtClean="0"/>
              <a:t>La maggior parte delle zoonosi sono causate da batteri o parassiti mediante ingestione diretta di cibo contaminato</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685089" y="115888"/>
            <a:ext cx="7982661" cy="67421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119310" y="332656"/>
            <a:ext cx="8989194" cy="597666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179512" y="1340768"/>
            <a:ext cx="8703201" cy="44644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76200"/>
            <a:ext cx="7772400" cy="762000"/>
          </a:xfrm>
        </p:spPr>
        <p:txBody>
          <a:bodyPr/>
          <a:lstStyle/>
          <a:p>
            <a:r>
              <a:rPr lang="it-IT" sz="3200" b="1" dirty="0"/>
              <a:t>Brucelle</a:t>
            </a:r>
            <a:r>
              <a:rPr lang="it-IT" dirty="0"/>
              <a:t> </a:t>
            </a:r>
          </a:p>
        </p:txBody>
      </p:sp>
      <p:sp>
        <p:nvSpPr>
          <p:cNvPr id="6147" name="Rectangle 3"/>
          <p:cNvSpPr>
            <a:spLocks noGrp="1" noChangeArrowheads="1"/>
          </p:cNvSpPr>
          <p:nvPr>
            <p:ph type="body" idx="1"/>
          </p:nvPr>
        </p:nvSpPr>
        <p:spPr>
          <a:xfrm>
            <a:off x="685800" y="1143000"/>
            <a:ext cx="7772400" cy="5257800"/>
          </a:xfrm>
        </p:spPr>
        <p:txBody>
          <a:bodyPr>
            <a:noAutofit/>
          </a:bodyPr>
          <a:lstStyle/>
          <a:p>
            <a:pPr>
              <a:lnSpc>
                <a:spcPct val="90000"/>
              </a:lnSpc>
            </a:pPr>
            <a:r>
              <a:rPr lang="it-IT" sz="2400" dirty="0"/>
              <a:t>Piccoli microorganismi (0.4 x 1.2 </a:t>
            </a:r>
            <a:r>
              <a:rPr lang="it-IT" sz="2400" dirty="0">
                <a:sym typeface="Symbol" pitchFamily="18" charset="2"/>
              </a:rPr>
              <a:t></a:t>
            </a:r>
            <a:r>
              <a:rPr lang="it-IT" sz="2400" dirty="0"/>
              <a:t>m) </a:t>
            </a:r>
            <a:r>
              <a:rPr lang="it-IT" sz="2400" b="1" dirty="0"/>
              <a:t>Gram-negativi</a:t>
            </a:r>
            <a:r>
              <a:rPr lang="it-IT" sz="2400" dirty="0"/>
              <a:t>, di forma </a:t>
            </a:r>
            <a:r>
              <a:rPr lang="it-IT" sz="2400" dirty="0" err="1"/>
              <a:t>coccoide</a:t>
            </a:r>
            <a:r>
              <a:rPr lang="it-IT" sz="2400" dirty="0"/>
              <a:t> o bacillare, </a:t>
            </a:r>
            <a:r>
              <a:rPr lang="it-IT" sz="2400" dirty="0" err="1"/>
              <a:t>asporigeni</a:t>
            </a:r>
            <a:r>
              <a:rPr lang="it-IT" sz="2400" dirty="0"/>
              <a:t>, immobili, parassiti intracellulari obbligati</a:t>
            </a:r>
          </a:p>
          <a:p>
            <a:pPr>
              <a:lnSpc>
                <a:spcPct val="90000"/>
              </a:lnSpc>
            </a:pPr>
            <a:r>
              <a:rPr lang="it-IT" sz="2400" dirty="0"/>
              <a:t>Crescono lentamente in </a:t>
            </a:r>
            <a:r>
              <a:rPr lang="it-IT" sz="2400" b="1" dirty="0"/>
              <a:t>terreni</a:t>
            </a:r>
            <a:r>
              <a:rPr lang="it-IT" sz="2400" dirty="0"/>
              <a:t> di coltura arricchiti</a:t>
            </a:r>
          </a:p>
          <a:p>
            <a:pPr>
              <a:lnSpc>
                <a:spcPct val="90000"/>
              </a:lnSpc>
            </a:pPr>
            <a:r>
              <a:rPr lang="it-IT" sz="2400" dirty="0"/>
              <a:t>Sensibili al calore (inattivate a 60°C per 10 minuti o dalla pastorizzazione)</a:t>
            </a:r>
          </a:p>
          <a:p>
            <a:pPr>
              <a:lnSpc>
                <a:spcPct val="90000"/>
              </a:lnSpc>
            </a:pPr>
            <a:r>
              <a:rPr lang="it-IT" sz="2400" dirty="0"/>
              <a:t>Sopravvivono a lungo (mesi) in latte e alimenti conservati a 4-6°C, oltre che in polvere, terreno, acqua</a:t>
            </a:r>
          </a:p>
          <a:p>
            <a:pPr>
              <a:lnSpc>
                <a:spcPct val="90000"/>
              </a:lnSpc>
            </a:pPr>
            <a:r>
              <a:rPr lang="it-IT" sz="2400" dirty="0"/>
              <a:t>2 </a:t>
            </a:r>
            <a:r>
              <a:rPr lang="it-IT" sz="2400" b="1" dirty="0"/>
              <a:t>antigeni principali</a:t>
            </a:r>
            <a:r>
              <a:rPr lang="it-IT" sz="2400" dirty="0"/>
              <a:t>: A, M</a:t>
            </a:r>
          </a:p>
          <a:p>
            <a:pPr>
              <a:lnSpc>
                <a:spcPct val="90000"/>
              </a:lnSpc>
            </a:pPr>
            <a:r>
              <a:rPr lang="it-IT" sz="2400" dirty="0"/>
              <a:t>1 </a:t>
            </a:r>
            <a:r>
              <a:rPr lang="it-IT" sz="2400" b="1" dirty="0"/>
              <a:t>antigene superficiale</a:t>
            </a:r>
            <a:r>
              <a:rPr lang="it-IT" sz="2400" dirty="0"/>
              <a:t>: L</a:t>
            </a:r>
          </a:p>
          <a:p>
            <a:pPr>
              <a:lnSpc>
                <a:spcPct val="90000"/>
              </a:lnSpc>
            </a:pPr>
            <a:r>
              <a:rPr lang="it-IT" sz="2400" dirty="0"/>
              <a:t>Presenza di </a:t>
            </a:r>
            <a:r>
              <a:rPr lang="it-IT" sz="2400" b="1" dirty="0"/>
              <a:t>endotossine </a:t>
            </a:r>
            <a:r>
              <a:rPr lang="it-IT" sz="2400" dirty="0"/>
              <a:t>nella parete cellulare</a:t>
            </a:r>
          </a:p>
          <a:p>
            <a:pPr>
              <a:lnSpc>
                <a:spcPct val="90000"/>
              </a:lnSpc>
            </a:pPr>
            <a:r>
              <a:rPr lang="it-IT" sz="2400" dirty="0"/>
              <a:t>Una sola specie con varie </a:t>
            </a:r>
            <a:r>
              <a:rPr lang="it-IT" sz="2400" dirty="0" err="1"/>
              <a:t>biovarianti</a:t>
            </a:r>
            <a:endParaRPr lang="it-IT" sz="2400" dirty="0"/>
          </a:p>
          <a:p>
            <a:pPr>
              <a:lnSpc>
                <a:spcPct val="90000"/>
              </a:lnSpc>
            </a:pPr>
            <a:r>
              <a:rPr lang="it-IT" sz="2400" dirty="0" err="1"/>
              <a:t>Biovarianti</a:t>
            </a:r>
            <a:r>
              <a:rPr lang="it-IT" sz="2400" dirty="0"/>
              <a:t> patogene per l’uomo: </a:t>
            </a:r>
            <a:r>
              <a:rPr lang="it-IT" sz="2400" b="1" i="1" dirty="0" err="1"/>
              <a:t>B.melitensis</a:t>
            </a:r>
            <a:r>
              <a:rPr lang="it-IT" sz="2400" b="1" i="1" dirty="0"/>
              <a:t>, </a:t>
            </a:r>
            <a:r>
              <a:rPr lang="it-IT" sz="2400" b="1" i="1" dirty="0" err="1"/>
              <a:t>B.abortus</a:t>
            </a:r>
            <a:r>
              <a:rPr lang="it-IT" sz="2400" b="1" i="1" dirty="0"/>
              <a:t>, </a:t>
            </a:r>
            <a:r>
              <a:rPr lang="it-IT" sz="2400" b="1" i="1" dirty="0" err="1"/>
              <a:t>B.suis</a:t>
            </a:r>
            <a:r>
              <a:rPr lang="it-IT" sz="2400" b="1" i="1" dirty="0"/>
              <a:t>, </a:t>
            </a:r>
            <a:r>
              <a:rPr lang="it-IT" sz="2400" b="1" i="1" dirty="0" err="1"/>
              <a:t>B.canis</a:t>
            </a:r>
            <a:endParaRPr lang="it-IT" sz="24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it-IT" b="1" i="1">
                <a:solidFill>
                  <a:srgbClr val="FF5050"/>
                </a:solidFill>
                <a:effectLst>
                  <a:outerShdw blurRad="38100" dist="38100" dir="2700000" algn="tl">
                    <a:srgbClr val="000000"/>
                  </a:outerShdw>
                </a:effectLst>
                <a:latin typeface="Verdana" pitchFamily="34" charset="0"/>
              </a:rPr>
              <a:t>Brucella</a:t>
            </a:r>
            <a:r>
              <a:rPr lang="it-IT" b="1">
                <a:solidFill>
                  <a:srgbClr val="FF5050"/>
                </a:solidFill>
                <a:effectLst>
                  <a:outerShdw blurRad="38100" dist="38100" dir="2700000" algn="tl">
                    <a:srgbClr val="000000"/>
                  </a:outerShdw>
                </a:effectLst>
                <a:latin typeface="Verdana" pitchFamily="34" charset="0"/>
              </a:rPr>
              <a:t> spp</a:t>
            </a:r>
          </a:p>
        </p:txBody>
      </p:sp>
      <p:sp>
        <p:nvSpPr>
          <p:cNvPr id="15365" name="Text Box 5"/>
          <p:cNvSpPr txBox="1">
            <a:spLocks noChangeArrowheads="1"/>
          </p:cNvSpPr>
          <p:nvPr/>
        </p:nvSpPr>
        <p:spPr bwMode="auto">
          <a:xfrm>
            <a:off x="468313" y="2492375"/>
            <a:ext cx="8675687" cy="3378200"/>
          </a:xfrm>
          <a:prstGeom prst="rect">
            <a:avLst/>
          </a:prstGeom>
          <a:noFill/>
          <a:ln w="9525">
            <a:noFill/>
            <a:miter lim="800000"/>
            <a:headEnd/>
            <a:tailEnd/>
          </a:ln>
          <a:effectLst/>
        </p:spPr>
        <p:txBody>
          <a:bodyPr>
            <a:spAutoFit/>
          </a:bodyPr>
          <a:lstStyle/>
          <a:p>
            <a:pPr>
              <a:spcBef>
                <a:spcPct val="50000"/>
              </a:spcBef>
            </a:pPr>
            <a:r>
              <a:rPr lang="it-IT" i="1">
                <a:solidFill>
                  <a:srgbClr val="FF5050"/>
                </a:solidFill>
                <a:effectLst>
                  <a:outerShdw blurRad="38100" dist="38100" dir="2700000" algn="tl">
                    <a:srgbClr val="000000"/>
                  </a:outerShdw>
                </a:effectLst>
                <a:latin typeface="Verdana" pitchFamily="34" charset="0"/>
              </a:rPr>
              <a:t>Brucella melitensis</a:t>
            </a:r>
            <a:r>
              <a:rPr lang="it-IT">
                <a:latin typeface="Verdana" pitchFamily="34" charset="0"/>
              </a:rPr>
              <a:t> scoperta da Bruce nel 1887 </a:t>
            </a:r>
          </a:p>
          <a:p>
            <a:pPr>
              <a:spcBef>
                <a:spcPct val="50000"/>
              </a:spcBef>
            </a:pPr>
            <a:r>
              <a:rPr lang="it-IT">
                <a:latin typeface="Verdana" pitchFamily="34" charset="0"/>
              </a:rPr>
              <a:t>Successivamente è stato riconosciuto un complesso di stipiti  identificati come </a:t>
            </a:r>
          </a:p>
          <a:p>
            <a:pPr algn="ctr">
              <a:spcBef>
                <a:spcPct val="50000"/>
              </a:spcBef>
            </a:pPr>
            <a:r>
              <a:rPr lang="it-IT" i="1">
                <a:solidFill>
                  <a:srgbClr val="FF5050"/>
                </a:solidFill>
                <a:effectLst>
                  <a:outerShdw blurRad="38100" dist="38100" dir="2700000" algn="tl">
                    <a:srgbClr val="000000"/>
                  </a:outerShdw>
                </a:effectLst>
                <a:latin typeface="Verdana" pitchFamily="34" charset="0"/>
              </a:rPr>
              <a:t>Brucella abortus, Brucella suis, Brucella neotomae, </a:t>
            </a:r>
          </a:p>
          <a:p>
            <a:pPr algn="ctr">
              <a:spcBef>
                <a:spcPct val="50000"/>
              </a:spcBef>
            </a:pPr>
            <a:r>
              <a:rPr lang="it-IT" i="1">
                <a:solidFill>
                  <a:srgbClr val="FF5050"/>
                </a:solidFill>
                <a:effectLst>
                  <a:outerShdw blurRad="38100" dist="38100" dir="2700000" algn="tl">
                    <a:srgbClr val="000000"/>
                  </a:outerShdw>
                </a:effectLst>
                <a:latin typeface="Verdana" pitchFamily="34" charset="0"/>
              </a:rPr>
              <a:t>Brucella ovis, Brucella canis, </a:t>
            </a:r>
          </a:p>
          <a:p>
            <a:pPr>
              <a:spcBef>
                <a:spcPct val="50000"/>
              </a:spcBef>
            </a:pPr>
            <a:r>
              <a:rPr lang="it-IT">
                <a:latin typeface="Verdana" pitchFamily="34" charset="0"/>
              </a:rPr>
              <a:t>e più recentemente sono stati individuati tipi di Brucella infettanti i mammiferi marini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GB" b="1">
                <a:solidFill>
                  <a:srgbClr val="FF5050"/>
                </a:solidFill>
                <a:effectLst>
                  <a:outerShdw blurRad="38100" dist="38100" dir="2700000" algn="tl">
                    <a:srgbClr val="000000"/>
                  </a:outerShdw>
                </a:effectLst>
                <a:latin typeface="Verdana" pitchFamily="34" charset="0"/>
              </a:rPr>
              <a:t>Agente etiologico</a:t>
            </a:r>
            <a:endParaRPr lang="it-IT" b="1">
              <a:solidFill>
                <a:srgbClr val="FF5050"/>
              </a:solidFill>
              <a:effectLst>
                <a:outerShdw blurRad="38100" dist="38100" dir="2700000" algn="tl">
                  <a:srgbClr val="000000"/>
                </a:outerShdw>
              </a:effectLst>
              <a:latin typeface="Verdana" pitchFamily="34" charset="0"/>
            </a:endParaRPr>
          </a:p>
        </p:txBody>
      </p:sp>
      <p:sp>
        <p:nvSpPr>
          <p:cNvPr id="7173" name="Text Box 5"/>
          <p:cNvSpPr txBox="1">
            <a:spLocks noChangeArrowheads="1"/>
          </p:cNvSpPr>
          <p:nvPr/>
        </p:nvSpPr>
        <p:spPr bwMode="auto">
          <a:xfrm>
            <a:off x="1116013" y="1628775"/>
            <a:ext cx="6913562" cy="5021263"/>
          </a:xfrm>
          <a:prstGeom prst="rect">
            <a:avLst/>
          </a:prstGeom>
          <a:noFill/>
          <a:ln w="9525">
            <a:noFill/>
            <a:miter lim="800000"/>
            <a:headEnd/>
            <a:tailEnd/>
          </a:ln>
          <a:effectLst/>
        </p:spPr>
        <p:txBody>
          <a:bodyPr>
            <a:spAutoFit/>
          </a:bodyPr>
          <a:lstStyle/>
          <a:p>
            <a:pPr>
              <a:lnSpc>
                <a:spcPct val="150000"/>
              </a:lnSpc>
              <a:spcBef>
                <a:spcPct val="50000"/>
              </a:spcBef>
            </a:pPr>
            <a:r>
              <a:rPr lang="en-GB" i="1" dirty="0" err="1">
                <a:solidFill>
                  <a:srgbClr val="FF5050"/>
                </a:solidFill>
                <a:effectLst>
                  <a:outerShdw blurRad="38100" dist="38100" dir="2700000" algn="tl">
                    <a:srgbClr val="000000"/>
                  </a:outerShdw>
                </a:effectLst>
                <a:latin typeface="Verdana" pitchFamily="34" charset="0"/>
              </a:rPr>
              <a:t>Brucella</a:t>
            </a:r>
            <a:r>
              <a:rPr lang="en-GB" dirty="0">
                <a:solidFill>
                  <a:srgbClr val="FF5050"/>
                </a:solidFill>
                <a:effectLst>
                  <a:outerShdw blurRad="38100" dist="38100" dir="2700000" algn="tl">
                    <a:srgbClr val="000000"/>
                  </a:outerShdw>
                </a:effectLst>
                <a:latin typeface="Verdana" pitchFamily="34" charset="0"/>
              </a:rPr>
              <a:t> species</a:t>
            </a:r>
            <a:r>
              <a:rPr lang="en-GB" dirty="0">
                <a:effectLst>
                  <a:outerShdw blurRad="38100" dist="38100" dir="2700000" algn="tl">
                    <a:srgbClr val="FFFFFF"/>
                  </a:outerShdw>
                </a:effectLst>
                <a:latin typeface="Verdana" pitchFamily="34" charset="0"/>
              </a:rPr>
              <a:t>:</a:t>
            </a:r>
          </a:p>
          <a:p>
            <a:pPr lvl="1">
              <a:lnSpc>
                <a:spcPct val="150000"/>
              </a:lnSpc>
              <a:spcBef>
                <a:spcPct val="50000"/>
              </a:spcBef>
            </a:pPr>
            <a:r>
              <a:rPr lang="en-GB" dirty="0" err="1">
                <a:effectLst>
                  <a:outerShdw blurRad="38100" dist="38100" dir="2700000" algn="tl">
                    <a:srgbClr val="FFFFFF"/>
                  </a:outerShdw>
                </a:effectLst>
                <a:latin typeface="Verdana" pitchFamily="34" charset="0"/>
              </a:rPr>
              <a:t>usulmente</a:t>
            </a:r>
            <a:r>
              <a:rPr lang="en-GB" dirty="0">
                <a:effectLst>
                  <a:outerShdw blurRad="38100" dist="38100" dir="2700000" algn="tl">
                    <a:srgbClr val="FFFFFF"/>
                  </a:outerShdw>
                </a:effectLst>
                <a:latin typeface="Verdana" pitchFamily="34" charset="0"/>
              </a:rPr>
              <a:t> </a:t>
            </a:r>
          </a:p>
          <a:p>
            <a:pPr lvl="1">
              <a:lnSpc>
                <a:spcPct val="150000"/>
              </a:lnSpc>
              <a:spcBef>
                <a:spcPct val="50000"/>
              </a:spcBef>
              <a:buFontTx/>
              <a:buChar char="•"/>
            </a:pPr>
            <a:r>
              <a:rPr lang="en-GB" i="1" dirty="0">
                <a:solidFill>
                  <a:srgbClr val="FF5050"/>
                </a:solidFill>
                <a:effectLst>
                  <a:outerShdw blurRad="38100" dist="38100" dir="2700000" algn="tl">
                    <a:srgbClr val="000000"/>
                  </a:outerShdw>
                </a:effectLst>
                <a:latin typeface="Verdana" pitchFamily="34" charset="0"/>
              </a:rPr>
              <a:t>B. </a:t>
            </a:r>
            <a:r>
              <a:rPr lang="en-GB" i="1" dirty="0" err="1">
                <a:solidFill>
                  <a:srgbClr val="FF5050"/>
                </a:solidFill>
                <a:effectLst>
                  <a:outerShdw blurRad="38100" dist="38100" dir="2700000" algn="tl">
                    <a:srgbClr val="000000"/>
                  </a:outerShdw>
                </a:effectLst>
                <a:latin typeface="Verdana" pitchFamily="34" charset="0"/>
              </a:rPr>
              <a:t>abortus</a:t>
            </a:r>
            <a:r>
              <a:rPr lang="en-GB" dirty="0">
                <a:effectLst>
                  <a:outerShdw blurRad="38100" dist="38100" dir="2700000" algn="tl">
                    <a:srgbClr val="FFFFFF"/>
                  </a:outerShdw>
                </a:effectLst>
                <a:latin typeface="Verdana" pitchFamily="34" charset="0"/>
              </a:rPr>
              <a:t> (</a:t>
            </a:r>
            <a:r>
              <a:rPr lang="en-GB" dirty="0" err="1">
                <a:effectLst>
                  <a:outerShdw blurRad="38100" dist="38100" dir="2700000" algn="tl">
                    <a:srgbClr val="FFFFFF"/>
                  </a:outerShdw>
                </a:effectLst>
                <a:latin typeface="Verdana" pitchFamily="34" charset="0"/>
              </a:rPr>
              <a:t>bovini</a:t>
            </a:r>
            <a:r>
              <a:rPr lang="en-GB" dirty="0">
                <a:effectLst>
                  <a:outerShdw blurRad="38100" dist="38100" dir="2700000" algn="tl">
                    <a:srgbClr val="FFFFFF"/>
                  </a:outerShdw>
                </a:effectLst>
                <a:latin typeface="Verdana" pitchFamily="34" charset="0"/>
              </a:rPr>
              <a:t>), </a:t>
            </a:r>
          </a:p>
          <a:p>
            <a:pPr lvl="1">
              <a:lnSpc>
                <a:spcPct val="150000"/>
              </a:lnSpc>
              <a:spcBef>
                <a:spcPct val="50000"/>
              </a:spcBef>
              <a:buFontTx/>
              <a:buChar char="•"/>
            </a:pPr>
            <a:r>
              <a:rPr lang="en-GB" i="1" dirty="0">
                <a:solidFill>
                  <a:srgbClr val="FF5050"/>
                </a:solidFill>
                <a:effectLst>
                  <a:outerShdw blurRad="38100" dist="38100" dir="2700000" algn="tl">
                    <a:srgbClr val="000000"/>
                  </a:outerShdw>
                </a:effectLst>
                <a:latin typeface="Verdana" pitchFamily="34" charset="0"/>
              </a:rPr>
              <a:t>B. </a:t>
            </a:r>
            <a:r>
              <a:rPr lang="en-GB" i="1" dirty="0" err="1">
                <a:solidFill>
                  <a:srgbClr val="FF5050"/>
                </a:solidFill>
                <a:effectLst>
                  <a:outerShdw blurRad="38100" dist="38100" dir="2700000" algn="tl">
                    <a:srgbClr val="000000"/>
                  </a:outerShdw>
                </a:effectLst>
                <a:latin typeface="Verdana" pitchFamily="34" charset="0"/>
              </a:rPr>
              <a:t>melitensis</a:t>
            </a:r>
            <a:r>
              <a:rPr lang="en-GB" i="1" dirty="0">
                <a:solidFill>
                  <a:srgbClr val="FF5050"/>
                </a:solidFill>
                <a:effectLst>
                  <a:outerShdw blurRad="38100" dist="38100" dir="2700000" algn="tl">
                    <a:srgbClr val="000000"/>
                  </a:outerShdw>
                </a:effectLst>
                <a:latin typeface="Verdana" pitchFamily="34" charset="0"/>
              </a:rPr>
              <a:t>, </a:t>
            </a:r>
            <a:r>
              <a:rPr lang="en-GB" i="1" dirty="0" err="1">
                <a:solidFill>
                  <a:srgbClr val="FF5050"/>
                </a:solidFill>
                <a:effectLst>
                  <a:outerShdw blurRad="38100" dist="38100" dir="2700000" algn="tl">
                    <a:srgbClr val="000000"/>
                  </a:outerShdw>
                </a:effectLst>
                <a:latin typeface="Verdana" pitchFamily="34" charset="0"/>
              </a:rPr>
              <a:t>B.ovis</a:t>
            </a:r>
            <a:r>
              <a:rPr lang="en-GB" dirty="0">
                <a:effectLst>
                  <a:outerShdw blurRad="38100" dist="38100" dir="2700000" algn="tl">
                    <a:srgbClr val="FFFFFF"/>
                  </a:outerShdw>
                </a:effectLst>
                <a:latin typeface="Verdana" pitchFamily="34" charset="0"/>
              </a:rPr>
              <a:t> (</a:t>
            </a:r>
            <a:r>
              <a:rPr lang="en-GB" dirty="0" err="1">
                <a:effectLst>
                  <a:outerShdw blurRad="38100" dist="38100" dir="2700000" algn="tl">
                    <a:srgbClr val="FFFFFF"/>
                  </a:outerShdw>
                </a:effectLst>
                <a:latin typeface="Verdana" pitchFamily="34" charset="0"/>
              </a:rPr>
              <a:t>pecore</a:t>
            </a:r>
            <a:r>
              <a:rPr lang="en-GB" dirty="0">
                <a:effectLst>
                  <a:outerShdw blurRad="38100" dist="38100" dir="2700000" algn="tl">
                    <a:srgbClr val="FFFFFF"/>
                  </a:outerShdw>
                </a:effectLst>
                <a:latin typeface="Verdana" pitchFamily="34" charset="0"/>
              </a:rPr>
              <a:t> e </a:t>
            </a:r>
            <a:r>
              <a:rPr lang="en-GB" dirty="0" err="1">
                <a:effectLst>
                  <a:outerShdw blurRad="38100" dist="38100" dir="2700000" algn="tl">
                    <a:srgbClr val="FFFFFF"/>
                  </a:outerShdw>
                </a:effectLst>
                <a:latin typeface="Verdana" pitchFamily="34" charset="0"/>
              </a:rPr>
              <a:t>capre</a:t>
            </a:r>
            <a:r>
              <a:rPr lang="en-GB" dirty="0">
                <a:effectLst>
                  <a:outerShdw blurRad="38100" dist="38100" dir="2700000" algn="tl">
                    <a:srgbClr val="FFFFFF"/>
                  </a:outerShdw>
                </a:effectLst>
                <a:latin typeface="Verdana" pitchFamily="34" charset="0"/>
              </a:rPr>
              <a:t>), </a:t>
            </a:r>
          </a:p>
          <a:p>
            <a:pPr lvl="1">
              <a:lnSpc>
                <a:spcPct val="150000"/>
              </a:lnSpc>
              <a:spcBef>
                <a:spcPct val="50000"/>
              </a:spcBef>
              <a:buFontTx/>
              <a:buChar char="•"/>
            </a:pPr>
            <a:r>
              <a:rPr lang="en-GB" i="1" dirty="0">
                <a:solidFill>
                  <a:srgbClr val="FF5050"/>
                </a:solidFill>
                <a:effectLst>
                  <a:outerShdw blurRad="38100" dist="38100" dir="2700000" algn="tl">
                    <a:srgbClr val="000000"/>
                  </a:outerShdw>
                </a:effectLst>
                <a:latin typeface="Verdana" pitchFamily="34" charset="0"/>
              </a:rPr>
              <a:t>B. </a:t>
            </a:r>
            <a:r>
              <a:rPr lang="en-GB" i="1" dirty="0" err="1">
                <a:solidFill>
                  <a:srgbClr val="FF5050"/>
                </a:solidFill>
                <a:effectLst>
                  <a:outerShdw blurRad="38100" dist="38100" dir="2700000" algn="tl">
                    <a:srgbClr val="000000"/>
                  </a:outerShdw>
                </a:effectLst>
                <a:latin typeface="Verdana" pitchFamily="34" charset="0"/>
              </a:rPr>
              <a:t>suis</a:t>
            </a:r>
            <a:r>
              <a:rPr lang="en-GB" i="1" dirty="0">
                <a:effectLst>
                  <a:outerShdw blurRad="38100" dist="38100" dir="2700000" algn="tl">
                    <a:srgbClr val="FFFFFF"/>
                  </a:outerShdw>
                </a:effectLst>
                <a:latin typeface="Verdana" pitchFamily="34" charset="0"/>
              </a:rPr>
              <a:t> </a:t>
            </a:r>
            <a:r>
              <a:rPr lang="en-GB" dirty="0">
                <a:effectLst>
                  <a:outerShdw blurRad="38100" dist="38100" dir="2700000" algn="tl">
                    <a:srgbClr val="FFFFFF"/>
                  </a:outerShdw>
                </a:effectLst>
                <a:latin typeface="Verdana" pitchFamily="34" charset="0"/>
              </a:rPr>
              <a:t>(</a:t>
            </a:r>
            <a:r>
              <a:rPr lang="en-GB" dirty="0" err="1">
                <a:effectLst>
                  <a:outerShdw blurRad="38100" dist="38100" dir="2700000" algn="tl">
                    <a:srgbClr val="FFFFFF"/>
                  </a:outerShdw>
                </a:effectLst>
                <a:latin typeface="Verdana" pitchFamily="34" charset="0"/>
              </a:rPr>
              <a:t>suini</a:t>
            </a:r>
            <a:r>
              <a:rPr lang="en-GB" dirty="0">
                <a:effectLst>
                  <a:outerShdw blurRad="38100" dist="38100" dir="2700000" algn="tl">
                    <a:srgbClr val="FFFFFF"/>
                  </a:outerShdw>
                </a:effectLst>
                <a:latin typeface="Verdana" pitchFamily="34" charset="0"/>
              </a:rPr>
              <a:t>), </a:t>
            </a:r>
          </a:p>
          <a:p>
            <a:pPr lvl="1">
              <a:lnSpc>
                <a:spcPct val="150000"/>
              </a:lnSpc>
              <a:spcBef>
                <a:spcPct val="50000"/>
              </a:spcBef>
            </a:pPr>
            <a:r>
              <a:rPr lang="en-GB" dirty="0">
                <a:effectLst>
                  <a:outerShdw blurRad="38100" dist="38100" dir="2700000" algn="tl">
                    <a:srgbClr val="FFFFFF"/>
                  </a:outerShdw>
                </a:effectLst>
                <a:latin typeface="Verdana" pitchFamily="34" charset="0"/>
              </a:rPr>
              <a:t>e </a:t>
            </a:r>
            <a:r>
              <a:rPr lang="en-GB" dirty="0" err="1">
                <a:effectLst>
                  <a:outerShdw blurRad="38100" dist="38100" dir="2700000" algn="tl">
                    <a:srgbClr val="FFFFFF"/>
                  </a:outerShdw>
                </a:effectLst>
                <a:latin typeface="Verdana" pitchFamily="34" charset="0"/>
              </a:rPr>
              <a:t>raramente</a:t>
            </a:r>
            <a:r>
              <a:rPr lang="en-GB" dirty="0">
                <a:effectLst>
                  <a:outerShdw blurRad="38100" dist="38100" dir="2700000" algn="tl">
                    <a:srgbClr val="FFFFFF"/>
                  </a:outerShdw>
                </a:effectLst>
                <a:latin typeface="Verdana" pitchFamily="34" charset="0"/>
              </a:rPr>
              <a:t> </a:t>
            </a:r>
          </a:p>
          <a:p>
            <a:pPr lvl="1">
              <a:lnSpc>
                <a:spcPct val="150000"/>
              </a:lnSpc>
              <a:spcBef>
                <a:spcPct val="50000"/>
              </a:spcBef>
              <a:buFontTx/>
              <a:buChar char="•"/>
            </a:pPr>
            <a:r>
              <a:rPr lang="en-GB" i="1" dirty="0">
                <a:solidFill>
                  <a:srgbClr val="FF5050"/>
                </a:solidFill>
                <a:effectLst>
                  <a:outerShdw blurRad="38100" dist="38100" dir="2700000" algn="tl">
                    <a:srgbClr val="000000"/>
                  </a:outerShdw>
                </a:effectLst>
                <a:latin typeface="Verdana" pitchFamily="34" charset="0"/>
              </a:rPr>
              <a:t>B. </a:t>
            </a:r>
            <a:r>
              <a:rPr lang="en-GB" i="1" dirty="0" err="1">
                <a:solidFill>
                  <a:srgbClr val="FF5050"/>
                </a:solidFill>
                <a:effectLst>
                  <a:outerShdw blurRad="38100" dist="38100" dir="2700000" algn="tl">
                    <a:srgbClr val="000000"/>
                  </a:outerShdw>
                </a:effectLst>
                <a:latin typeface="Verdana" pitchFamily="34" charset="0"/>
              </a:rPr>
              <a:t>canis</a:t>
            </a:r>
            <a:r>
              <a:rPr lang="en-GB" i="1" dirty="0">
                <a:effectLst>
                  <a:outerShdw blurRad="38100" dist="38100" dir="2700000" algn="tl">
                    <a:srgbClr val="FFFFFF"/>
                  </a:outerShdw>
                </a:effectLst>
                <a:latin typeface="Verdana" pitchFamily="34" charset="0"/>
              </a:rPr>
              <a:t> </a:t>
            </a:r>
            <a:r>
              <a:rPr lang="en-GB" dirty="0">
                <a:effectLst>
                  <a:outerShdw blurRad="38100" dist="38100" dir="2700000" algn="tl">
                    <a:srgbClr val="FFFFFF"/>
                  </a:outerShdw>
                </a:effectLst>
                <a:latin typeface="Verdana" pitchFamily="34" charset="0"/>
              </a:rPr>
              <a:t>(</a:t>
            </a:r>
            <a:r>
              <a:rPr lang="en-GB" dirty="0" err="1">
                <a:effectLst>
                  <a:outerShdw blurRad="38100" dist="38100" dir="2700000" algn="tl">
                    <a:srgbClr val="FFFFFF"/>
                  </a:outerShdw>
                </a:effectLst>
                <a:latin typeface="Verdana" pitchFamily="34" charset="0"/>
              </a:rPr>
              <a:t>cani</a:t>
            </a:r>
            <a:r>
              <a:rPr lang="en-GB" dirty="0">
                <a:effectLst>
                  <a:outerShdw blurRad="38100" dist="38100" dir="2700000" algn="tl">
                    <a:srgbClr val="FFFFFF"/>
                  </a:outerShdw>
                </a:effectLst>
                <a:latin typeface="Verdana" pitchFamily="34" charset="0"/>
              </a:rPr>
              <a:t>). </a:t>
            </a:r>
            <a:endParaRPr lang="it-IT" dirty="0">
              <a:effectLst>
                <a:outerShdw blurRad="38100" dist="38100" dir="2700000" algn="tl">
                  <a:srgbClr val="FFFFFF"/>
                </a:outerShdw>
              </a:effectLst>
              <a:latin typeface="Verdana" pitchFamily="34" charset="0"/>
            </a:endParaRPr>
          </a:p>
        </p:txBody>
      </p:sp>
      <p:pic>
        <p:nvPicPr>
          <p:cNvPr id="4" name="Picture 10" descr="cow3"/>
          <p:cNvPicPr>
            <a:picLocks noChangeAspect="1" noChangeArrowheads="1"/>
          </p:cNvPicPr>
          <p:nvPr/>
        </p:nvPicPr>
        <p:blipFill>
          <a:blip r:embed="rId2" cstate="print"/>
          <a:srcRect/>
          <a:stretch>
            <a:fillRect/>
          </a:stretch>
        </p:blipFill>
        <p:spPr bwMode="auto">
          <a:xfrm>
            <a:off x="4139952" y="1484784"/>
            <a:ext cx="2689225" cy="1747838"/>
          </a:xfrm>
          <a:prstGeom prst="rect">
            <a:avLst/>
          </a:prstGeom>
          <a:noFill/>
          <a:ln w="28575">
            <a:solidFill>
              <a:srgbClr val="E5B429"/>
            </a:solidFill>
            <a:miter lim="800000"/>
            <a:headEnd/>
            <a:tailEnd/>
          </a:ln>
        </p:spPr>
      </p:pic>
      <p:pic>
        <p:nvPicPr>
          <p:cNvPr id="5" name="Picture 14" descr="image329"/>
          <p:cNvPicPr>
            <a:picLocks noChangeAspect="1" noChangeArrowheads="1"/>
          </p:cNvPicPr>
          <p:nvPr/>
        </p:nvPicPr>
        <p:blipFill>
          <a:blip r:embed="rId3" cstate="print"/>
          <a:srcRect/>
          <a:stretch>
            <a:fillRect/>
          </a:stretch>
        </p:blipFill>
        <p:spPr bwMode="auto">
          <a:xfrm>
            <a:off x="6876256" y="1772816"/>
            <a:ext cx="1730375" cy="2120900"/>
          </a:xfrm>
          <a:prstGeom prst="rect">
            <a:avLst/>
          </a:prstGeom>
          <a:noFill/>
          <a:ln w="28575" algn="ctr">
            <a:solidFill>
              <a:srgbClr val="E5B429"/>
            </a:solidFill>
            <a:miter lim="800000"/>
            <a:headEnd/>
            <a:tailEnd/>
          </a:ln>
          <a:effectLst/>
        </p:spPr>
      </p:pic>
      <p:pic>
        <p:nvPicPr>
          <p:cNvPr id="6" name="Picture 15"/>
          <p:cNvPicPr>
            <a:picLocks noChangeAspect="1" noChangeArrowheads="1"/>
          </p:cNvPicPr>
          <p:nvPr/>
        </p:nvPicPr>
        <p:blipFill>
          <a:blip r:embed="rId4" cstate="print"/>
          <a:srcRect/>
          <a:stretch>
            <a:fillRect/>
          </a:stretch>
        </p:blipFill>
        <p:spPr bwMode="auto">
          <a:xfrm>
            <a:off x="6516216" y="3933056"/>
            <a:ext cx="2195513" cy="1646238"/>
          </a:xfrm>
          <a:prstGeom prst="rect">
            <a:avLst/>
          </a:prstGeom>
          <a:noFill/>
          <a:ln w="28575" algn="ctr">
            <a:solidFill>
              <a:srgbClr val="E5B429"/>
            </a:solidFill>
            <a:miter lim="800000"/>
            <a:headEnd/>
            <a:tailEnd/>
          </a:ln>
          <a:effectLst/>
        </p:spPr>
      </p:pic>
      <p:pic>
        <p:nvPicPr>
          <p:cNvPr id="7" name="Picture 9" descr="stockad_bottom"/>
          <p:cNvPicPr>
            <a:picLocks noChangeAspect="1" noChangeArrowheads="1"/>
          </p:cNvPicPr>
          <p:nvPr/>
        </p:nvPicPr>
        <p:blipFill>
          <a:blip r:embed="rId5" cstate="print"/>
          <a:srcRect l="20596" t="3516" r="24088" b="45702"/>
          <a:stretch>
            <a:fillRect/>
          </a:stretch>
        </p:blipFill>
        <p:spPr bwMode="auto">
          <a:xfrm>
            <a:off x="3995936" y="3933056"/>
            <a:ext cx="2016224" cy="2603273"/>
          </a:xfrm>
          <a:prstGeom prst="rect">
            <a:avLst/>
          </a:prstGeom>
          <a:noFill/>
          <a:ln w="28575" algn="ctr">
            <a:solidFill>
              <a:srgbClr val="E5B429"/>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r>
              <a:rPr lang="it-IT" b="1">
                <a:solidFill>
                  <a:srgbClr val="FF5050"/>
                </a:solidFill>
                <a:effectLst>
                  <a:outerShdw blurRad="38100" dist="38100" dir="2700000" algn="tl">
                    <a:srgbClr val="000000"/>
                  </a:outerShdw>
                </a:effectLst>
                <a:latin typeface="Verdana" pitchFamily="34" charset="0"/>
              </a:rPr>
              <a:t>importanza</a:t>
            </a:r>
          </a:p>
        </p:txBody>
      </p:sp>
      <p:sp>
        <p:nvSpPr>
          <p:cNvPr id="12296" name="Text Box 8"/>
          <p:cNvSpPr txBox="1">
            <a:spLocks noChangeArrowheads="1"/>
          </p:cNvSpPr>
          <p:nvPr/>
        </p:nvSpPr>
        <p:spPr bwMode="auto">
          <a:xfrm>
            <a:off x="755650" y="1916113"/>
            <a:ext cx="7777163" cy="4629150"/>
          </a:xfrm>
          <a:prstGeom prst="rect">
            <a:avLst/>
          </a:prstGeom>
          <a:noFill/>
          <a:ln w="9525">
            <a:noFill/>
            <a:miter lim="800000"/>
            <a:headEnd/>
            <a:tailEnd/>
          </a:ln>
          <a:effectLst/>
        </p:spPr>
        <p:txBody>
          <a:bodyPr>
            <a:spAutoFit/>
          </a:bodyPr>
          <a:lstStyle/>
          <a:p>
            <a:pPr algn="ctr">
              <a:spcBef>
                <a:spcPct val="50000"/>
              </a:spcBef>
            </a:pPr>
            <a:r>
              <a:rPr lang="it-IT" sz="2800" u="sng">
                <a:solidFill>
                  <a:srgbClr val="FF5050"/>
                </a:solidFill>
                <a:effectLst>
                  <a:outerShdw blurRad="38100" dist="38100" dir="2700000" algn="tl">
                    <a:srgbClr val="000000"/>
                  </a:outerShdw>
                </a:effectLst>
                <a:latin typeface="Verdana" pitchFamily="34" charset="0"/>
              </a:rPr>
              <a:t>“</a:t>
            </a:r>
            <a:r>
              <a:rPr lang="it-IT" sz="2800" i="1" u="sng">
                <a:solidFill>
                  <a:srgbClr val="FF5050"/>
                </a:solidFill>
                <a:effectLst>
                  <a:outerShdw blurRad="38100" dist="38100" dir="2700000" algn="tl">
                    <a:srgbClr val="000000"/>
                  </a:outerShdw>
                </a:effectLst>
                <a:latin typeface="Verdana" pitchFamily="34" charset="0"/>
              </a:rPr>
              <a:t>Brucellosis remains a major </a:t>
            </a:r>
          </a:p>
          <a:p>
            <a:pPr algn="ctr">
              <a:spcBef>
                <a:spcPct val="50000"/>
              </a:spcBef>
            </a:pPr>
            <a:r>
              <a:rPr lang="it-IT" sz="2800" i="1" u="sng">
                <a:solidFill>
                  <a:srgbClr val="FF5050"/>
                </a:solidFill>
                <a:effectLst>
                  <a:outerShdw blurRad="38100" dist="38100" dir="2700000" algn="tl">
                    <a:srgbClr val="000000"/>
                  </a:outerShdw>
                </a:effectLst>
                <a:latin typeface="Verdana" pitchFamily="34" charset="0"/>
              </a:rPr>
              <a:t>zoonosis worldwide</a:t>
            </a:r>
            <a:r>
              <a:rPr lang="it-IT" sz="2800" u="sng">
                <a:solidFill>
                  <a:srgbClr val="FF5050"/>
                </a:solidFill>
                <a:effectLst>
                  <a:outerShdw blurRad="38100" dist="38100" dir="2700000" algn="tl">
                    <a:srgbClr val="000000"/>
                  </a:outerShdw>
                </a:effectLst>
                <a:latin typeface="Verdana" pitchFamily="34" charset="0"/>
              </a:rPr>
              <a:t>”</a:t>
            </a:r>
            <a:r>
              <a:rPr lang="it-IT" sz="2800"/>
              <a:t> </a:t>
            </a:r>
          </a:p>
          <a:p>
            <a:pPr algn="ctr">
              <a:spcBef>
                <a:spcPct val="50000"/>
              </a:spcBef>
            </a:pPr>
            <a:endParaRPr lang="it-IT">
              <a:effectLst>
                <a:outerShdw blurRad="38100" dist="38100" dir="2700000" algn="tl">
                  <a:srgbClr val="FFFFFF"/>
                </a:outerShdw>
              </a:effectLst>
              <a:latin typeface="Verdana" pitchFamily="34" charset="0"/>
            </a:endParaRPr>
          </a:p>
          <a:p>
            <a:pPr>
              <a:spcBef>
                <a:spcPct val="50000"/>
              </a:spcBef>
            </a:pPr>
            <a:r>
              <a:rPr lang="it-IT">
                <a:effectLst>
                  <a:outerShdw blurRad="38100" dist="38100" dir="2700000" algn="tl">
                    <a:srgbClr val="FFFFFF"/>
                  </a:outerShdw>
                </a:effectLst>
                <a:latin typeface="Verdana" pitchFamily="34" charset="0"/>
              </a:rPr>
              <a:t>Presente in tutto il mondo, specialmente nei paesi mediterranei; è inoltre diffusa in India, nei paesi medio-orientali, nell’Asia centrale e nell’America latina</a:t>
            </a:r>
          </a:p>
          <a:p>
            <a:pPr>
              <a:spcBef>
                <a:spcPct val="50000"/>
              </a:spcBef>
            </a:pPr>
            <a:r>
              <a:rPr lang="it-IT">
                <a:effectLst>
                  <a:outerShdw blurRad="38100" dist="38100" dir="2700000" algn="tl">
                    <a:srgbClr val="FFFFFF"/>
                  </a:outerShdw>
                </a:effectLst>
                <a:latin typeface="Verdana" pitchFamily="34" charset="0"/>
              </a:rPr>
              <a:t>Problema di sanità pubblica per le infezioni umane ed causa di gravi danni economici  per le infezioni negli animali d’allevamento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611188" y="260350"/>
            <a:ext cx="7772400" cy="1143000"/>
          </a:xfrm>
        </p:spPr>
        <p:txBody>
          <a:bodyPr/>
          <a:lstStyle/>
          <a:p>
            <a:r>
              <a:rPr lang="it-IT">
                <a:solidFill>
                  <a:srgbClr val="FF5050"/>
                </a:solidFill>
                <a:effectLst>
                  <a:outerShdw blurRad="38100" dist="38100" dir="2700000" algn="tl">
                    <a:srgbClr val="000000"/>
                  </a:outerShdw>
                </a:effectLst>
                <a:latin typeface="Verdana" pitchFamily="34" charset="0"/>
              </a:rPr>
              <a:t>Brucellosi: un zoonosi</a:t>
            </a:r>
          </a:p>
        </p:txBody>
      </p:sp>
      <p:sp>
        <p:nvSpPr>
          <p:cNvPr id="5125" name="Text Box 5"/>
          <p:cNvSpPr txBox="1">
            <a:spLocks noChangeArrowheads="1"/>
          </p:cNvSpPr>
          <p:nvPr/>
        </p:nvSpPr>
        <p:spPr bwMode="auto">
          <a:xfrm>
            <a:off x="395288" y="1484313"/>
            <a:ext cx="8424862" cy="5203825"/>
          </a:xfrm>
          <a:prstGeom prst="rect">
            <a:avLst/>
          </a:prstGeom>
          <a:noFill/>
          <a:ln w="9525">
            <a:noFill/>
            <a:miter lim="800000"/>
            <a:headEnd/>
            <a:tailEnd/>
          </a:ln>
          <a:effectLst/>
        </p:spPr>
        <p:txBody>
          <a:bodyPr>
            <a:spAutoFit/>
          </a:bodyPr>
          <a:lstStyle/>
          <a:p>
            <a:pPr>
              <a:lnSpc>
                <a:spcPct val="150000"/>
              </a:lnSpc>
              <a:spcBef>
                <a:spcPct val="50000"/>
              </a:spcBef>
            </a:pPr>
            <a:r>
              <a:rPr lang="it-IT">
                <a:effectLst>
                  <a:outerShdw blurRad="38100" dist="38100" dir="2700000" algn="tl">
                    <a:srgbClr val="FFFFFF"/>
                  </a:outerShdw>
                </a:effectLst>
                <a:latin typeface="Verdana" pitchFamily="34" charset="0"/>
              </a:rPr>
              <a:t>L’incidenza e la prevalenza della malattia varia ampiamente da paese a paese. </a:t>
            </a:r>
            <a:r>
              <a:rPr lang="it-IT">
                <a:solidFill>
                  <a:srgbClr val="FF5050"/>
                </a:solidFill>
                <a:effectLst>
                  <a:outerShdw blurRad="38100" dist="38100" dir="2700000" algn="tl">
                    <a:srgbClr val="000000"/>
                  </a:outerShdw>
                </a:effectLst>
                <a:latin typeface="Verdana" pitchFamily="34" charset="0"/>
              </a:rPr>
              <a:t>La brucellosi bovina</a:t>
            </a:r>
            <a:r>
              <a:rPr lang="it-IT">
                <a:effectLst>
                  <a:outerShdw blurRad="38100" dist="38100" dir="2700000" algn="tl">
                    <a:srgbClr val="FFFFFF"/>
                  </a:outerShdw>
                </a:effectLst>
                <a:latin typeface="Verdana" pitchFamily="34" charset="0"/>
              </a:rPr>
              <a:t> causata soprattutto da </a:t>
            </a:r>
            <a:r>
              <a:rPr lang="it-IT" i="1">
                <a:effectLst>
                  <a:outerShdw blurRad="38100" dist="38100" dir="2700000" algn="tl">
                    <a:srgbClr val="FFFFFF"/>
                  </a:outerShdw>
                </a:effectLst>
                <a:latin typeface="Verdana" pitchFamily="34" charset="0"/>
              </a:rPr>
              <a:t>B. abortus</a:t>
            </a:r>
            <a:r>
              <a:rPr lang="it-IT">
                <a:effectLst>
                  <a:outerShdw blurRad="38100" dist="38100" dir="2700000" algn="tl">
                    <a:srgbClr val="FFFFFF"/>
                  </a:outerShdw>
                </a:effectLst>
                <a:latin typeface="Verdana" pitchFamily="34" charset="0"/>
              </a:rPr>
              <a:t> è ancora la forma più frequente a livello mondiale. </a:t>
            </a:r>
          </a:p>
          <a:p>
            <a:pPr>
              <a:lnSpc>
                <a:spcPct val="150000"/>
              </a:lnSpc>
              <a:spcBef>
                <a:spcPct val="50000"/>
              </a:spcBef>
            </a:pPr>
            <a:r>
              <a:rPr lang="it-IT">
                <a:solidFill>
                  <a:srgbClr val="FF5050"/>
                </a:solidFill>
                <a:effectLst>
                  <a:outerShdw blurRad="38100" dist="38100" dir="2700000" algn="tl">
                    <a:srgbClr val="000000"/>
                  </a:outerShdw>
                </a:effectLst>
                <a:latin typeface="Verdana" pitchFamily="34" charset="0"/>
              </a:rPr>
              <a:t>Nell’uomo la brucellosi ovi-caprina</a:t>
            </a:r>
            <a:r>
              <a:rPr lang="it-IT">
                <a:effectLst>
                  <a:outerShdw blurRad="38100" dist="38100" dir="2700000" algn="tl">
                    <a:srgbClr val="FFFFFF"/>
                  </a:outerShdw>
                </a:effectLst>
                <a:latin typeface="Verdana" pitchFamily="34" charset="0"/>
              </a:rPr>
              <a:t> causata da </a:t>
            </a:r>
            <a:r>
              <a:rPr lang="it-IT" i="1">
                <a:effectLst>
                  <a:outerShdw blurRad="38100" dist="38100" dir="2700000" algn="tl">
                    <a:srgbClr val="FFFFFF"/>
                  </a:outerShdw>
                </a:effectLst>
                <a:latin typeface="Verdana" pitchFamily="34" charset="0"/>
              </a:rPr>
              <a:t>B. melitensis</a:t>
            </a:r>
            <a:r>
              <a:rPr lang="it-IT">
                <a:effectLst>
                  <a:outerShdw blurRad="38100" dist="38100" dir="2700000" algn="tl">
                    <a:srgbClr val="FFFFFF"/>
                  </a:outerShdw>
                </a:effectLst>
                <a:latin typeface="Verdana" pitchFamily="34" charset="0"/>
              </a:rPr>
              <a:t> è di gran lunga la malattia clinicamente più importante; ha una limitata distribuzione geografica:  regine mediterranea Asia occidentale,  parte dell’Africa e America Latina</a:t>
            </a:r>
            <a:r>
              <a:rPr lang="it-IT">
                <a:effectLst>
                  <a:outerShdw blurRad="38100" dist="38100" dir="2700000" algn="tl">
                    <a:srgbClr val="FFFFFF"/>
                  </a:outerShdw>
                </a:effectLst>
              </a:rPr>
              <a:t>.</a:t>
            </a:r>
            <a:r>
              <a:rPr lang="it-IT"/>
              <a:t> </a:t>
            </a:r>
            <a:endParaRPr lang="it-IT">
              <a:effectLst>
                <a:outerShdw blurRad="38100" dist="38100" dir="2700000" algn="tl">
                  <a:srgbClr val="FFFFFF"/>
                </a:outerShdw>
              </a:effectLst>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Zoonosi </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Le zoonosi sono infezioni che vengono  trasmesse all’uomo da animali. </a:t>
            </a:r>
          </a:p>
          <a:p>
            <a:r>
              <a:rPr lang="it-IT" dirty="0" smtClean="0"/>
              <a:t>La maggior parte delle volte l’animale rappresenta il serbatoio naturale dell’infezione</a:t>
            </a:r>
          </a:p>
          <a:p>
            <a:r>
              <a:rPr lang="it-IT" dirty="0" smtClean="0"/>
              <a:t>L’infezione per l’uomo è accidentale e non esiste trasmissione interumana</a:t>
            </a:r>
          </a:p>
          <a:p>
            <a:r>
              <a:rPr lang="it-IT" dirty="0" smtClean="0"/>
              <a:t>La maggior parte di queste infezioni sono presenti solo in alcune aree geografiche e dipendono dalle condizioni igienico sanitarie</a:t>
            </a:r>
          </a:p>
          <a:p>
            <a:r>
              <a:rPr lang="it-IT" dirty="0" smtClean="0"/>
              <a:t>Vie di ingresso: attraverso la cute , per inalazione o per ingestione </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Grp="1" noChangeArrowheads="1"/>
          </p:cNvSpPr>
          <p:nvPr>
            <p:ph type="title"/>
          </p:nvPr>
        </p:nvSpPr>
        <p:spPr/>
        <p:txBody>
          <a:bodyPr/>
          <a:lstStyle/>
          <a:p>
            <a:r>
              <a:rPr lang="it-IT" sz="4000" b="1">
                <a:solidFill>
                  <a:srgbClr val="FF5050"/>
                </a:solidFill>
                <a:effectLst>
                  <a:outerShdw blurRad="38100" dist="38100" dir="2700000" algn="tl">
                    <a:srgbClr val="000000"/>
                  </a:outerShdw>
                </a:effectLst>
                <a:latin typeface="Verdana" pitchFamily="34" charset="0"/>
              </a:rPr>
              <a:t>L’infezione nell’animale</a:t>
            </a:r>
          </a:p>
        </p:txBody>
      </p:sp>
      <p:sp>
        <p:nvSpPr>
          <p:cNvPr id="47112" name="Text Box 8"/>
          <p:cNvSpPr txBox="1">
            <a:spLocks noChangeArrowheads="1"/>
          </p:cNvSpPr>
          <p:nvPr/>
        </p:nvSpPr>
        <p:spPr bwMode="auto">
          <a:xfrm>
            <a:off x="684213" y="2133600"/>
            <a:ext cx="7488237" cy="4656138"/>
          </a:xfrm>
          <a:prstGeom prst="rect">
            <a:avLst/>
          </a:prstGeom>
          <a:noFill/>
          <a:ln w="9525">
            <a:noFill/>
            <a:miter lim="800000"/>
            <a:headEnd/>
            <a:tailEnd/>
          </a:ln>
          <a:effectLst/>
        </p:spPr>
        <p:txBody>
          <a:bodyPr>
            <a:spAutoFit/>
          </a:bodyPr>
          <a:lstStyle/>
          <a:p>
            <a:pPr>
              <a:spcBef>
                <a:spcPct val="50000"/>
              </a:spcBef>
            </a:pPr>
            <a:r>
              <a:rPr lang="it-IT">
                <a:solidFill>
                  <a:srgbClr val="FF5050"/>
                </a:solidFill>
                <a:effectLst>
                  <a:outerShdw blurRad="38100" dist="38100" dir="2700000" algn="tl">
                    <a:srgbClr val="000000"/>
                  </a:outerShdw>
                </a:effectLst>
                <a:latin typeface="Verdana" pitchFamily="34" charset="0"/>
              </a:rPr>
              <a:t>Periodo di incubazione</a:t>
            </a:r>
            <a:r>
              <a:rPr lang="it-IT">
                <a:effectLst>
                  <a:outerShdw blurRad="38100" dist="38100" dir="2700000" algn="tl">
                    <a:srgbClr val="FFFFFF"/>
                  </a:outerShdw>
                </a:effectLst>
                <a:latin typeface="Verdana" pitchFamily="34" charset="0"/>
              </a:rPr>
              <a:t> variabile e prolungato durante il quale si ha la colonizzazione del sistema linforeticolare senza significative risposte anticorpali.</a:t>
            </a:r>
          </a:p>
          <a:p>
            <a:pPr>
              <a:spcBef>
                <a:spcPct val="50000"/>
              </a:spcBef>
            </a:pPr>
            <a:r>
              <a:rPr lang="it-IT">
                <a:effectLst>
                  <a:outerShdw blurRad="38100" dist="38100" dir="2700000" algn="tl">
                    <a:srgbClr val="FFFFFF"/>
                  </a:outerShdw>
                </a:effectLst>
                <a:latin typeface="Verdana" pitchFamily="34" charset="0"/>
              </a:rPr>
              <a:t>In seguito alla </a:t>
            </a:r>
            <a:r>
              <a:rPr lang="it-IT">
                <a:solidFill>
                  <a:srgbClr val="FF5050"/>
                </a:solidFill>
                <a:effectLst>
                  <a:outerShdw blurRad="38100" dist="38100" dir="2700000" algn="tl">
                    <a:srgbClr val="000000"/>
                  </a:outerShdw>
                </a:effectLst>
                <a:latin typeface="Verdana" pitchFamily="34" charset="0"/>
              </a:rPr>
              <a:t>maturazione sessuale</a:t>
            </a:r>
            <a:r>
              <a:rPr lang="it-IT">
                <a:effectLst>
                  <a:outerShdw blurRad="38100" dist="38100" dir="2700000" algn="tl">
                    <a:srgbClr val="FFFFFF"/>
                  </a:outerShdw>
                </a:effectLst>
                <a:latin typeface="Verdana" pitchFamily="34" charset="0"/>
              </a:rPr>
              <a:t> nei maschi o alla gravidanza nelle femmine le brucelle colonizzano gli organi genitali: orchite, epididimite, aborto in occasione della prima gravidanza. Le successive gravidanze sono portate a termine , ma si verifica importante </a:t>
            </a:r>
            <a:r>
              <a:rPr lang="it-IT">
                <a:solidFill>
                  <a:srgbClr val="FF5050"/>
                </a:solidFill>
                <a:effectLst>
                  <a:outerShdw blurRad="38100" dist="38100" dir="2700000" algn="tl">
                    <a:srgbClr val="000000"/>
                  </a:outerShdw>
                </a:effectLst>
                <a:latin typeface="Verdana" pitchFamily="34" charset="0"/>
              </a:rPr>
              <a:t>eliminazione della brucella</a:t>
            </a:r>
            <a:r>
              <a:rPr lang="it-IT">
                <a:effectLst>
                  <a:outerShdw blurRad="38100" dist="38100" dir="2700000" algn="tl">
                    <a:srgbClr val="FFFFFF"/>
                  </a:outerShdw>
                </a:effectLst>
                <a:latin typeface="Verdana" pitchFamily="34" charset="0"/>
              </a:rPr>
              <a:t> al momento del parto e con il latte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28_3"/>
          <p:cNvPicPr>
            <a:picLocks noChangeAspect="1" noChangeArrowheads="1"/>
          </p:cNvPicPr>
          <p:nvPr/>
        </p:nvPicPr>
        <p:blipFill>
          <a:blip r:embed="rId3" cstate="print"/>
          <a:srcRect/>
          <a:stretch>
            <a:fillRect/>
          </a:stretch>
        </p:blipFill>
        <p:spPr bwMode="auto">
          <a:xfrm>
            <a:off x="762000" y="868363"/>
            <a:ext cx="7848600" cy="5227637"/>
          </a:xfrm>
          <a:prstGeom prst="rect">
            <a:avLst/>
          </a:prstGeom>
          <a:noFill/>
        </p:spPr>
      </p:pic>
      <p:sp>
        <p:nvSpPr>
          <p:cNvPr id="11267" name="Rectangle 3"/>
          <p:cNvSpPr>
            <a:spLocks noChangeArrowheads="1"/>
          </p:cNvSpPr>
          <p:nvPr/>
        </p:nvSpPr>
        <p:spPr bwMode="auto">
          <a:xfrm>
            <a:off x="762000" y="76200"/>
            <a:ext cx="7772400" cy="685800"/>
          </a:xfrm>
          <a:prstGeom prst="rect">
            <a:avLst/>
          </a:prstGeom>
          <a:noFill/>
          <a:ln w="9525">
            <a:noFill/>
            <a:miter lim="800000"/>
            <a:headEnd/>
            <a:tailEnd/>
          </a:ln>
          <a:effectLst/>
        </p:spPr>
        <p:txBody>
          <a:bodyPr anchor="ctr"/>
          <a:lstStyle/>
          <a:p>
            <a:pPr algn="ctr"/>
            <a:r>
              <a:rPr lang="it-IT" sz="3200" b="1" dirty="0">
                <a:latin typeface="Times New Roman" charset="0"/>
              </a:rPr>
              <a:t>Serbatoi animali</a:t>
            </a:r>
            <a:r>
              <a:rPr lang="it-IT" sz="4400" dirty="0">
                <a:latin typeface="Times New Roman" charset="0"/>
              </a:rPr>
              <a:t> </a:t>
            </a:r>
          </a:p>
        </p:txBody>
      </p:sp>
      <p:sp>
        <p:nvSpPr>
          <p:cNvPr id="11269" name="Rectangle 5"/>
          <p:cNvSpPr>
            <a:spLocks noGrp="1" noChangeArrowheads="1"/>
          </p:cNvSpPr>
          <p:nvPr>
            <p:ph type="body" idx="4294967295"/>
          </p:nvPr>
        </p:nvSpPr>
        <p:spPr/>
        <p:txBody>
          <a:bodyPr/>
          <a:lstStyle/>
          <a:p>
            <a:r>
              <a:rPr lang="it-IT" sz="2800">
                <a:solidFill>
                  <a:schemeClr val="bg1"/>
                </a:solidFill>
              </a:rPr>
              <a:t>Malattia nota sin dai tempi di Ippocrate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title"/>
          </p:nvPr>
        </p:nvSpPr>
        <p:spPr/>
        <p:txBody>
          <a:bodyPr/>
          <a:lstStyle/>
          <a:p>
            <a:r>
              <a:rPr lang="it-IT" b="1" dirty="0" smtClean="0">
                <a:solidFill>
                  <a:srgbClr val="FF5050"/>
                </a:solidFill>
                <a:effectLst>
                  <a:outerShdw blurRad="38100" dist="38100" dir="2700000" algn="tl">
                    <a:srgbClr val="000000"/>
                  </a:outerShdw>
                </a:effectLst>
                <a:latin typeface="Verdana" pitchFamily="34" charset="0"/>
              </a:rPr>
              <a:t>Trasmissione </a:t>
            </a:r>
            <a:endParaRPr lang="it-IT" b="1" dirty="0">
              <a:solidFill>
                <a:srgbClr val="FF5050"/>
              </a:solidFill>
              <a:effectLst>
                <a:outerShdw blurRad="38100" dist="38100" dir="2700000" algn="tl">
                  <a:srgbClr val="000000"/>
                </a:outerShdw>
              </a:effectLst>
              <a:latin typeface="Verdana" pitchFamily="34" charset="0"/>
            </a:endParaRPr>
          </a:p>
        </p:txBody>
      </p:sp>
      <p:sp>
        <p:nvSpPr>
          <p:cNvPr id="18440" name="Text Box 8"/>
          <p:cNvSpPr txBox="1">
            <a:spLocks noChangeArrowheads="1"/>
          </p:cNvSpPr>
          <p:nvPr/>
        </p:nvSpPr>
        <p:spPr bwMode="auto">
          <a:xfrm>
            <a:off x="1116013" y="2276475"/>
            <a:ext cx="7343775" cy="3925888"/>
          </a:xfrm>
          <a:prstGeom prst="rect">
            <a:avLst/>
          </a:prstGeom>
          <a:noFill/>
          <a:ln w="9525">
            <a:noFill/>
            <a:miter lim="800000"/>
            <a:headEnd/>
            <a:tailEnd/>
          </a:ln>
          <a:effectLst/>
        </p:spPr>
        <p:txBody>
          <a:bodyPr>
            <a:spAutoFit/>
          </a:bodyPr>
          <a:lstStyle/>
          <a:p>
            <a:pPr>
              <a:spcBef>
                <a:spcPct val="50000"/>
              </a:spcBef>
            </a:pPr>
            <a:r>
              <a:rPr lang="it-IT">
                <a:effectLst>
                  <a:outerShdw blurRad="38100" dist="38100" dir="2700000" algn="tl">
                    <a:srgbClr val="FFFFFF"/>
                  </a:outerShdw>
                </a:effectLst>
                <a:latin typeface="Verdana" pitchFamily="34" charset="0"/>
              </a:rPr>
              <a:t>principali modalità di trasmissione: </a:t>
            </a:r>
          </a:p>
          <a:p>
            <a:pPr>
              <a:spcBef>
                <a:spcPct val="50000"/>
              </a:spcBef>
              <a:buFontTx/>
              <a:buChar char="•"/>
            </a:pPr>
            <a:r>
              <a:rPr lang="it-IT">
                <a:effectLst>
                  <a:outerShdw blurRad="38100" dist="38100" dir="2700000" algn="tl">
                    <a:srgbClr val="FFFFFF"/>
                  </a:outerShdw>
                </a:effectLst>
                <a:latin typeface="Verdana" pitchFamily="34" charset="0"/>
              </a:rPr>
              <a:t>una legata all’</a:t>
            </a:r>
            <a:r>
              <a:rPr lang="it-IT">
                <a:solidFill>
                  <a:srgbClr val="FF5050"/>
                </a:solidFill>
                <a:effectLst>
                  <a:outerShdw blurRad="38100" dist="38100" dir="2700000" algn="tl">
                    <a:srgbClr val="000000"/>
                  </a:outerShdw>
                </a:effectLst>
                <a:latin typeface="Verdana" pitchFamily="34" charset="0"/>
              </a:rPr>
              <a:t>attività professionale</a:t>
            </a:r>
            <a:r>
              <a:rPr lang="it-IT">
                <a:effectLst>
                  <a:outerShdw blurRad="38100" dist="38100" dir="2700000" algn="tl">
                    <a:srgbClr val="FFFFFF"/>
                  </a:outerShdw>
                </a:effectLst>
                <a:latin typeface="Verdana" pitchFamily="34" charset="0"/>
              </a:rPr>
              <a:t> (allevatori, veterinari, addetti ai macelli)</a:t>
            </a:r>
          </a:p>
          <a:p>
            <a:pPr>
              <a:spcBef>
                <a:spcPct val="50000"/>
              </a:spcBef>
              <a:buFontTx/>
              <a:buChar char="•"/>
            </a:pPr>
            <a:r>
              <a:rPr lang="it-IT">
                <a:effectLst>
                  <a:outerShdw blurRad="38100" dist="38100" dir="2700000" algn="tl">
                    <a:srgbClr val="FFFFFF"/>
                  </a:outerShdw>
                </a:effectLst>
                <a:latin typeface="Verdana" pitchFamily="34" charset="0"/>
              </a:rPr>
              <a:t>non professionale associata al </a:t>
            </a:r>
            <a:r>
              <a:rPr lang="it-IT">
                <a:solidFill>
                  <a:srgbClr val="FF5050"/>
                </a:solidFill>
                <a:effectLst>
                  <a:outerShdw blurRad="38100" dist="38100" dir="2700000" algn="tl">
                    <a:srgbClr val="000000"/>
                  </a:outerShdw>
                </a:effectLst>
                <a:latin typeface="Verdana" pitchFamily="34" charset="0"/>
              </a:rPr>
              <a:t>consumo di latte</a:t>
            </a:r>
            <a:r>
              <a:rPr lang="it-IT">
                <a:effectLst>
                  <a:outerShdw blurRad="38100" dist="38100" dir="2700000" algn="tl">
                    <a:srgbClr val="FFFFFF"/>
                  </a:outerShdw>
                </a:effectLst>
                <a:latin typeface="Verdana" pitchFamily="34" charset="0"/>
              </a:rPr>
              <a:t> non pastorizzato o </a:t>
            </a:r>
            <a:r>
              <a:rPr lang="it-IT">
                <a:solidFill>
                  <a:srgbClr val="FF5050"/>
                </a:solidFill>
                <a:effectLst>
                  <a:outerShdw blurRad="38100" dist="38100" dir="2700000" algn="tl">
                    <a:srgbClr val="000000"/>
                  </a:outerShdw>
                </a:effectLst>
                <a:latin typeface="Verdana" pitchFamily="34" charset="0"/>
              </a:rPr>
              <a:t>prodotti caseari</a:t>
            </a:r>
            <a:r>
              <a:rPr lang="it-IT">
                <a:effectLst>
                  <a:outerShdw blurRad="38100" dist="38100" dir="2700000" algn="tl">
                    <a:srgbClr val="FFFFFF"/>
                  </a:outerShdw>
                </a:effectLst>
                <a:latin typeface="Verdana" pitchFamily="34" charset="0"/>
              </a:rPr>
              <a:t> (formaggi non stagionati da latte di pecora-capra)</a:t>
            </a:r>
          </a:p>
          <a:p>
            <a:pPr>
              <a:spcBef>
                <a:spcPct val="50000"/>
              </a:spcBef>
              <a:buFontTx/>
              <a:buChar char="•"/>
            </a:pPr>
            <a:r>
              <a:rPr lang="it-IT">
                <a:effectLst>
                  <a:outerShdw blurRad="38100" dist="38100" dir="2700000" algn="tl">
                    <a:srgbClr val="FFFFFF"/>
                  </a:outerShdw>
                </a:effectLst>
                <a:latin typeface="Verdana" pitchFamily="34" charset="0"/>
              </a:rPr>
              <a:t>per </a:t>
            </a:r>
            <a:r>
              <a:rPr lang="it-IT">
                <a:solidFill>
                  <a:srgbClr val="FF5050"/>
                </a:solidFill>
                <a:effectLst>
                  <a:outerShdw blurRad="38100" dist="38100" dir="2700000" algn="tl">
                    <a:srgbClr val="000000"/>
                  </a:outerShdw>
                </a:effectLst>
                <a:latin typeface="Verdana" pitchFamily="34" charset="0"/>
              </a:rPr>
              <a:t>aerosol</a:t>
            </a:r>
            <a:r>
              <a:rPr lang="it-IT">
                <a:effectLst>
                  <a:outerShdw blurRad="38100" dist="38100" dir="2700000" algn="tl">
                    <a:srgbClr val="FFFFFF"/>
                  </a:outerShdw>
                </a:effectLst>
                <a:latin typeface="Verdana" pitchFamily="34" charset="0"/>
              </a:rPr>
              <a:t> (rischio professionale per i laboratoristi)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188" y="-171450"/>
            <a:ext cx="7772400" cy="1143000"/>
          </a:xfrm>
        </p:spPr>
        <p:txBody>
          <a:bodyPr/>
          <a:lstStyle/>
          <a:p>
            <a:r>
              <a:rPr lang="it-IT" sz="3600" b="1" dirty="0"/>
              <a:t>Patogenesi</a:t>
            </a:r>
            <a:r>
              <a:rPr lang="it-IT" dirty="0"/>
              <a:t> </a:t>
            </a:r>
          </a:p>
        </p:txBody>
      </p:sp>
      <p:sp>
        <p:nvSpPr>
          <p:cNvPr id="16387" name="Rectangle 3"/>
          <p:cNvSpPr>
            <a:spLocks noGrp="1" noChangeArrowheads="1"/>
          </p:cNvSpPr>
          <p:nvPr>
            <p:ph type="body" idx="1"/>
          </p:nvPr>
        </p:nvSpPr>
        <p:spPr>
          <a:xfrm>
            <a:off x="684213" y="620688"/>
            <a:ext cx="7924800" cy="4495800"/>
          </a:xfrm>
        </p:spPr>
        <p:txBody>
          <a:bodyPr>
            <a:noAutofit/>
          </a:bodyPr>
          <a:lstStyle/>
          <a:p>
            <a:r>
              <a:rPr lang="it-IT" sz="2800" dirty="0"/>
              <a:t>Penetrazione delle brucelle per via oro-faringea, transcutanea o inalatoria</a:t>
            </a:r>
          </a:p>
          <a:p>
            <a:r>
              <a:rPr lang="it-IT" sz="2800" dirty="0"/>
              <a:t>Fagocitosi ad opera di neutrofili e macrofagi</a:t>
            </a:r>
          </a:p>
          <a:p>
            <a:r>
              <a:rPr lang="it-IT" sz="2800" dirty="0"/>
              <a:t>Batteriolisi intracellulare nei neutrofili</a:t>
            </a:r>
          </a:p>
          <a:p>
            <a:r>
              <a:rPr lang="it-IT" sz="2800" dirty="0"/>
              <a:t>Replicazione nei macrofagi dei linfonodi regionali</a:t>
            </a:r>
          </a:p>
          <a:p>
            <a:r>
              <a:rPr lang="it-IT" sz="2800" dirty="0"/>
              <a:t>Disseminazione ematica (batteriemia)</a:t>
            </a:r>
          </a:p>
          <a:p>
            <a:r>
              <a:rPr lang="it-IT" sz="2800" dirty="0"/>
              <a:t>Localizzazione e replicazione negli organi del sistema reticolo-endoteliale (linfonodi, fegato, milza, midollo osseo)</a:t>
            </a:r>
          </a:p>
          <a:p>
            <a:r>
              <a:rPr lang="it-IT" sz="2800" dirty="0"/>
              <a:t>Attivazione della risposta immunitaria </a:t>
            </a:r>
            <a:r>
              <a:rPr lang="it-IT" sz="2800" dirty="0" err="1"/>
              <a:t>cellulo-mediata</a:t>
            </a:r>
            <a:r>
              <a:rPr lang="it-IT" sz="2800" dirty="0"/>
              <a:t> (linfociti T, IFN-</a:t>
            </a:r>
            <a:r>
              <a:rPr lang="it-IT" sz="2800" dirty="0">
                <a:sym typeface="Symbol" pitchFamily="18" charset="2"/>
              </a:rPr>
              <a:t>, TNF-, IL-12)</a:t>
            </a:r>
          </a:p>
          <a:p>
            <a:r>
              <a:rPr lang="it-IT" sz="2800" dirty="0"/>
              <a:t>Attivazione dei macrofagi e distruzione dei batteri intracellulari</a:t>
            </a:r>
          </a:p>
          <a:p>
            <a:endParaRPr lang="it-IT"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28_2"/>
          <p:cNvPicPr>
            <a:picLocks noChangeAspect="1" noChangeArrowheads="1"/>
          </p:cNvPicPr>
          <p:nvPr/>
        </p:nvPicPr>
        <p:blipFill>
          <a:blip r:embed="rId3" cstate="print"/>
          <a:srcRect/>
          <a:stretch>
            <a:fillRect/>
          </a:stretch>
        </p:blipFill>
        <p:spPr bwMode="auto">
          <a:xfrm>
            <a:off x="609600" y="914400"/>
            <a:ext cx="7772400" cy="5345113"/>
          </a:xfrm>
          <a:prstGeom prst="rect">
            <a:avLst/>
          </a:prstGeom>
          <a:noFill/>
        </p:spPr>
      </p:pic>
      <p:sp>
        <p:nvSpPr>
          <p:cNvPr id="17411" name="Rectangle 3"/>
          <p:cNvSpPr>
            <a:spLocks noChangeArrowheads="1"/>
          </p:cNvSpPr>
          <p:nvPr/>
        </p:nvSpPr>
        <p:spPr bwMode="auto">
          <a:xfrm>
            <a:off x="762000" y="0"/>
            <a:ext cx="7772400" cy="838200"/>
          </a:xfrm>
          <a:prstGeom prst="rect">
            <a:avLst/>
          </a:prstGeom>
          <a:noFill/>
          <a:ln w="9525">
            <a:noFill/>
            <a:miter lim="800000"/>
            <a:headEnd/>
            <a:tailEnd/>
          </a:ln>
          <a:effectLst/>
        </p:spPr>
        <p:txBody>
          <a:bodyPr anchor="ctr"/>
          <a:lstStyle/>
          <a:p>
            <a:pPr algn="ctr"/>
            <a:r>
              <a:rPr lang="it-IT" sz="3200" b="1" dirty="0">
                <a:latin typeface="Times New Roman" charset="0"/>
              </a:rPr>
              <a:t>Disseminazione agli organi linfatici</a:t>
            </a:r>
            <a:r>
              <a:rPr lang="it-IT" sz="4400" dirty="0">
                <a:latin typeface="Times New Roman"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30" name="Rectangle 1030"/>
          <p:cNvSpPr>
            <a:spLocks noGrp="1" noChangeArrowheads="1"/>
          </p:cNvSpPr>
          <p:nvPr>
            <p:ph type="title"/>
          </p:nvPr>
        </p:nvSpPr>
        <p:spPr/>
        <p:txBody>
          <a:bodyPr/>
          <a:lstStyle/>
          <a:p>
            <a:pPr eaLnBrk="1" hangingPunct="1">
              <a:defRPr/>
            </a:pPr>
            <a:r>
              <a:rPr lang="en-US" dirty="0" err="1" smtClean="0"/>
              <a:t>Malattia</a:t>
            </a:r>
            <a:r>
              <a:rPr lang="en-US" dirty="0" smtClean="0"/>
              <a:t> </a:t>
            </a:r>
            <a:r>
              <a:rPr lang="en-US" dirty="0" err="1" smtClean="0"/>
              <a:t>nell’uomo</a:t>
            </a:r>
            <a:endParaRPr lang="en-US" dirty="0" smtClean="0"/>
          </a:p>
        </p:txBody>
      </p:sp>
      <p:sp>
        <p:nvSpPr>
          <p:cNvPr id="34820" name="Rectangle 1031"/>
          <p:cNvSpPr>
            <a:spLocks noGrp="1" noChangeArrowheads="1"/>
          </p:cNvSpPr>
          <p:nvPr>
            <p:ph type="body" idx="1"/>
          </p:nvPr>
        </p:nvSpPr>
        <p:spPr/>
        <p:txBody>
          <a:bodyPr/>
          <a:lstStyle/>
          <a:p>
            <a:pPr eaLnBrk="1" hangingPunct="1"/>
            <a:r>
              <a:rPr lang="en-US" dirty="0" err="1" smtClean="0"/>
              <a:t>Può</a:t>
            </a:r>
            <a:r>
              <a:rPr lang="en-US" dirty="0" smtClean="0"/>
              <a:t> </a:t>
            </a:r>
            <a:r>
              <a:rPr lang="en-US" dirty="0" err="1" smtClean="0"/>
              <a:t>coinvolgere</a:t>
            </a:r>
            <a:r>
              <a:rPr lang="en-US" dirty="0" smtClean="0"/>
              <a:t> </a:t>
            </a:r>
            <a:r>
              <a:rPr lang="en-US" dirty="0" err="1" smtClean="0"/>
              <a:t>diversi</a:t>
            </a:r>
            <a:r>
              <a:rPr lang="en-US" dirty="0" smtClean="0"/>
              <a:t> </a:t>
            </a:r>
            <a:r>
              <a:rPr lang="en-US" dirty="0" err="1" smtClean="0"/>
              <a:t>organi</a:t>
            </a:r>
            <a:r>
              <a:rPr lang="en-US" dirty="0" smtClean="0"/>
              <a:t> o </a:t>
            </a:r>
            <a:r>
              <a:rPr lang="en-US" dirty="0" err="1" smtClean="0"/>
              <a:t>può</a:t>
            </a:r>
            <a:r>
              <a:rPr lang="en-US" dirty="0" smtClean="0"/>
              <a:t> </a:t>
            </a:r>
            <a:r>
              <a:rPr lang="en-US" dirty="0" err="1" smtClean="0"/>
              <a:t>essere</a:t>
            </a:r>
            <a:r>
              <a:rPr lang="en-US" dirty="0" smtClean="0"/>
              <a:t> </a:t>
            </a:r>
            <a:r>
              <a:rPr lang="en-US" dirty="0" err="1" smtClean="0"/>
              <a:t>sistemica</a:t>
            </a:r>
            <a:r>
              <a:rPr lang="en-US" dirty="0" smtClean="0"/>
              <a:t>.</a:t>
            </a:r>
          </a:p>
          <a:p>
            <a:pPr eaLnBrk="1" hangingPunct="1"/>
            <a:r>
              <a:rPr lang="en-US" dirty="0" smtClean="0"/>
              <a:t>Quasi </a:t>
            </a:r>
            <a:r>
              <a:rPr lang="en-US" dirty="0" err="1"/>
              <a:t>t</a:t>
            </a:r>
            <a:r>
              <a:rPr lang="en-US" dirty="0" err="1" smtClean="0"/>
              <a:t>utti</a:t>
            </a:r>
            <a:r>
              <a:rPr lang="en-US" dirty="0" smtClean="0"/>
              <a:t> </a:t>
            </a:r>
            <a:r>
              <a:rPr lang="en-US" dirty="0" err="1" smtClean="0"/>
              <a:t>i</a:t>
            </a:r>
            <a:r>
              <a:rPr lang="en-US" dirty="0" smtClean="0"/>
              <a:t> </a:t>
            </a:r>
            <a:r>
              <a:rPr lang="en-US" dirty="0" err="1" smtClean="0"/>
              <a:t>pazienti</a:t>
            </a:r>
            <a:r>
              <a:rPr lang="en-US" dirty="0" smtClean="0"/>
              <a:t> </a:t>
            </a:r>
            <a:r>
              <a:rPr lang="en-US" dirty="0" err="1" smtClean="0"/>
              <a:t>presentano</a:t>
            </a:r>
            <a:r>
              <a:rPr lang="en-US" dirty="0" smtClean="0"/>
              <a:t> </a:t>
            </a:r>
            <a:r>
              <a:rPr lang="en-US" dirty="0" err="1" smtClean="0"/>
              <a:t>febbre</a:t>
            </a:r>
            <a:r>
              <a:rPr lang="en-US" dirty="0"/>
              <a:t> </a:t>
            </a:r>
            <a:r>
              <a:rPr lang="en-US" dirty="0" smtClean="0"/>
              <a:t> a volte </a:t>
            </a:r>
            <a:r>
              <a:rPr lang="en-US" dirty="0" err="1" smtClean="0"/>
              <a:t>ondulante</a:t>
            </a:r>
            <a:endParaRPr lang="en-US" dirty="0" smtClean="0"/>
          </a:p>
          <a:p>
            <a:pPr eaLnBrk="1" hangingPunct="1"/>
            <a:r>
              <a:rPr lang="en-US" dirty="0" err="1" smtClean="0"/>
              <a:t>Sintomatologia</a:t>
            </a:r>
            <a:r>
              <a:rPr lang="en-US" dirty="0" smtClean="0"/>
              <a:t> </a:t>
            </a:r>
            <a:r>
              <a:rPr lang="en-US" dirty="0" err="1" smtClean="0"/>
              <a:t>clinica</a:t>
            </a:r>
            <a:r>
              <a:rPr lang="en-US" dirty="0" smtClean="0"/>
              <a:t> </a:t>
            </a:r>
            <a:r>
              <a:rPr lang="en-US" dirty="0" err="1" smtClean="0"/>
              <a:t>variabile</a:t>
            </a:r>
            <a:endParaRPr lang="en-US" dirty="0" smtClean="0"/>
          </a:p>
          <a:p>
            <a:pPr lvl="1" eaLnBrk="1" hangingPunct="1"/>
            <a:r>
              <a:rPr lang="en-US" dirty="0" smtClean="0"/>
              <a:t>Mal </a:t>
            </a:r>
            <a:r>
              <a:rPr lang="en-US" dirty="0" err="1" smtClean="0"/>
              <a:t>di</a:t>
            </a:r>
            <a:r>
              <a:rPr lang="en-US" dirty="0" smtClean="0"/>
              <a:t> </a:t>
            </a:r>
            <a:r>
              <a:rPr lang="en-US" dirty="0" err="1" smtClean="0"/>
              <a:t>testa</a:t>
            </a:r>
            <a:r>
              <a:rPr lang="en-US" dirty="0" smtClean="0"/>
              <a:t>, </a:t>
            </a:r>
            <a:r>
              <a:rPr lang="en-US" dirty="0" err="1" smtClean="0"/>
              <a:t>debolezza</a:t>
            </a:r>
            <a:r>
              <a:rPr lang="en-US" dirty="0" smtClean="0"/>
              <a:t>,</a:t>
            </a:r>
            <a:br>
              <a:rPr lang="en-US" dirty="0" smtClean="0"/>
            </a:br>
            <a:r>
              <a:rPr lang="en-US" dirty="0" err="1" smtClean="0"/>
              <a:t>artralgia</a:t>
            </a:r>
            <a:r>
              <a:rPr lang="en-US" dirty="0" smtClean="0"/>
              <a:t>, </a:t>
            </a:r>
            <a:r>
              <a:rPr lang="en-US" dirty="0" err="1" smtClean="0"/>
              <a:t>depressione</a:t>
            </a:r>
            <a:r>
              <a:rPr lang="en-US" dirty="0" smtClean="0"/>
              <a:t>, </a:t>
            </a:r>
            <a:br>
              <a:rPr lang="en-US" dirty="0" smtClean="0"/>
            </a:br>
            <a:r>
              <a:rPr lang="en-US" dirty="0" err="1" smtClean="0"/>
              <a:t>perdita</a:t>
            </a:r>
            <a:r>
              <a:rPr lang="en-US" dirty="0" smtClean="0"/>
              <a:t> </a:t>
            </a:r>
            <a:r>
              <a:rPr lang="en-US" dirty="0" err="1" smtClean="0"/>
              <a:t>di</a:t>
            </a:r>
            <a:r>
              <a:rPr lang="en-US" dirty="0" smtClean="0"/>
              <a:t> peso, </a:t>
            </a:r>
            <a:r>
              <a:rPr lang="en-US" dirty="0" err="1" smtClean="0"/>
              <a:t>affaticamento</a:t>
            </a:r>
            <a:r>
              <a:rPr lang="en-US" dirty="0" smtClean="0"/>
              <a:t>, </a:t>
            </a:r>
            <a:br>
              <a:rPr lang="en-US" dirty="0" smtClean="0"/>
            </a:br>
            <a:r>
              <a:rPr lang="en-US" dirty="0" err="1" smtClean="0"/>
              <a:t>disfunzioni</a:t>
            </a:r>
            <a:r>
              <a:rPr lang="en-US" dirty="0" smtClean="0"/>
              <a:t> al </a:t>
            </a:r>
            <a:r>
              <a:rPr lang="en-US" dirty="0" err="1" smtClean="0"/>
              <a:t>fegato</a:t>
            </a:r>
            <a:endParaRPr lang="en-US" dirty="0" smtClean="0"/>
          </a:p>
          <a:p>
            <a:pPr eaLnBrk="1" hangingPunct="1"/>
            <a:endParaRPr lang="en-US" dirty="0" smtClean="0"/>
          </a:p>
          <a:p>
            <a:pPr eaLnBrk="1" hangingPunct="1"/>
            <a:endParaRPr lang="en-US" dirty="0" smtClean="0"/>
          </a:p>
        </p:txBody>
      </p:sp>
      <p:pic>
        <p:nvPicPr>
          <p:cNvPr id="34821" name="Picture 6" descr="3213894"/>
          <p:cNvPicPr>
            <a:picLocks noChangeAspect="1" noChangeArrowheads="1"/>
          </p:cNvPicPr>
          <p:nvPr/>
        </p:nvPicPr>
        <p:blipFill>
          <a:blip r:embed="rId3" cstate="print"/>
          <a:srcRect/>
          <a:stretch>
            <a:fillRect/>
          </a:stretch>
        </p:blipFill>
        <p:spPr bwMode="auto">
          <a:xfrm>
            <a:off x="5938838" y="4102100"/>
            <a:ext cx="2773362" cy="1919288"/>
          </a:xfrm>
          <a:prstGeom prst="rect">
            <a:avLst/>
          </a:prstGeom>
          <a:noFill/>
          <a:ln w="28575" algn="ctr">
            <a:solidFill>
              <a:srgbClr val="E5B429"/>
            </a:solid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2" name="Rectangle 1028"/>
          <p:cNvSpPr>
            <a:spLocks noGrp="1" noChangeArrowheads="1"/>
          </p:cNvSpPr>
          <p:nvPr>
            <p:ph type="title"/>
          </p:nvPr>
        </p:nvSpPr>
        <p:spPr/>
        <p:txBody>
          <a:bodyPr/>
          <a:lstStyle/>
          <a:p>
            <a:pPr eaLnBrk="1" hangingPunct="1">
              <a:defRPr/>
            </a:pPr>
            <a:r>
              <a:rPr lang="en-US" dirty="0" err="1" smtClean="0"/>
              <a:t>Malattia</a:t>
            </a:r>
            <a:r>
              <a:rPr lang="en-US" dirty="0" smtClean="0"/>
              <a:t> </a:t>
            </a:r>
            <a:r>
              <a:rPr lang="en-US" dirty="0" err="1" smtClean="0"/>
              <a:t>nell’uomo</a:t>
            </a:r>
            <a:endParaRPr lang="en-US" dirty="0" smtClean="0"/>
          </a:p>
        </p:txBody>
      </p:sp>
      <p:sp>
        <p:nvSpPr>
          <p:cNvPr id="35844" name="Rectangle 1029"/>
          <p:cNvSpPr>
            <a:spLocks noGrp="1" noChangeArrowheads="1"/>
          </p:cNvSpPr>
          <p:nvPr>
            <p:ph type="body" idx="1"/>
          </p:nvPr>
        </p:nvSpPr>
        <p:spPr/>
        <p:txBody>
          <a:bodyPr>
            <a:normAutofit fontScale="92500" lnSpcReduction="10000"/>
          </a:bodyPr>
          <a:lstStyle/>
          <a:p>
            <a:pPr eaLnBrk="1" hangingPunct="1"/>
            <a:r>
              <a:rPr lang="en-US" dirty="0" err="1" smtClean="0"/>
              <a:t>Nel</a:t>
            </a:r>
            <a:r>
              <a:rPr lang="en-US" dirty="0" smtClean="0"/>
              <a:t> 20-60% </a:t>
            </a:r>
            <a:r>
              <a:rPr lang="en-US" dirty="0" err="1" smtClean="0"/>
              <a:t>dei</a:t>
            </a:r>
            <a:r>
              <a:rPr lang="en-US" dirty="0" smtClean="0"/>
              <a:t> </a:t>
            </a:r>
            <a:r>
              <a:rPr lang="en-US" dirty="0" err="1" smtClean="0"/>
              <a:t>casi</a:t>
            </a:r>
            <a:endParaRPr lang="en-US" dirty="0" smtClean="0"/>
          </a:p>
          <a:p>
            <a:pPr lvl="1" eaLnBrk="1" hangingPunct="1"/>
            <a:r>
              <a:rPr lang="en-US" dirty="0" smtClean="0"/>
              <a:t>Si </a:t>
            </a:r>
            <a:r>
              <a:rPr lang="en-US" dirty="0" err="1" smtClean="0"/>
              <a:t>possono</a:t>
            </a:r>
            <a:r>
              <a:rPr lang="en-US" dirty="0" smtClean="0"/>
              <a:t> </a:t>
            </a:r>
            <a:r>
              <a:rPr lang="en-US" dirty="0" err="1" smtClean="0"/>
              <a:t>avere</a:t>
            </a:r>
            <a:r>
              <a:rPr lang="en-US" dirty="0" smtClean="0"/>
              <a:t> </a:t>
            </a:r>
            <a:r>
              <a:rPr lang="en-US" dirty="0" err="1" smtClean="0"/>
              <a:t>complicazioni</a:t>
            </a:r>
            <a:r>
              <a:rPr lang="en-US" dirty="0" smtClean="0"/>
              <a:t> a </a:t>
            </a:r>
            <a:r>
              <a:rPr lang="en-US" dirty="0" err="1" smtClean="0"/>
              <a:t>livello</a:t>
            </a:r>
            <a:r>
              <a:rPr lang="en-US" dirty="0" smtClean="0"/>
              <a:t> </a:t>
            </a:r>
            <a:r>
              <a:rPr lang="en-US" dirty="0" err="1" smtClean="0"/>
              <a:t>osteoarticolare</a:t>
            </a:r>
            <a:r>
              <a:rPr lang="en-US" dirty="0" smtClean="0"/>
              <a:t>  come </a:t>
            </a:r>
          </a:p>
          <a:p>
            <a:pPr lvl="2" eaLnBrk="1" hangingPunct="1"/>
            <a:r>
              <a:rPr lang="en-US" dirty="0" err="1" smtClean="0"/>
              <a:t>Artriti</a:t>
            </a:r>
            <a:r>
              <a:rPr lang="en-US" dirty="0" smtClean="0"/>
              <a:t>, </a:t>
            </a:r>
            <a:r>
              <a:rPr lang="en-US" dirty="0" err="1" smtClean="0"/>
              <a:t>spondiliti</a:t>
            </a:r>
            <a:r>
              <a:rPr lang="en-US" dirty="0" smtClean="0"/>
              <a:t>, </a:t>
            </a:r>
            <a:r>
              <a:rPr lang="en-US" dirty="0" err="1" smtClean="0"/>
              <a:t>osteomeliti</a:t>
            </a:r>
            <a:endParaRPr lang="en-US" dirty="0" smtClean="0"/>
          </a:p>
          <a:p>
            <a:pPr eaLnBrk="1" hangingPunct="1"/>
            <a:r>
              <a:rPr lang="en-US" dirty="0" smtClean="0"/>
              <a:t>In </a:t>
            </a:r>
            <a:r>
              <a:rPr lang="en-US" dirty="0" err="1" smtClean="0"/>
              <a:t>alcuni</a:t>
            </a:r>
            <a:r>
              <a:rPr lang="en-US" dirty="0" smtClean="0"/>
              <a:t> </a:t>
            </a:r>
            <a:r>
              <a:rPr lang="en-US" dirty="0" err="1" smtClean="0"/>
              <a:t>casi</a:t>
            </a:r>
            <a:r>
              <a:rPr lang="en-US" dirty="0" smtClean="0"/>
              <a:t>  </a:t>
            </a:r>
            <a:r>
              <a:rPr lang="en-US" dirty="0" err="1" smtClean="0"/>
              <a:t>ci</a:t>
            </a:r>
            <a:r>
              <a:rPr lang="en-US" dirty="0" smtClean="0"/>
              <a:t> </a:t>
            </a:r>
            <a:r>
              <a:rPr lang="en-US" dirty="0" err="1" smtClean="0"/>
              <a:t>può</a:t>
            </a:r>
            <a:r>
              <a:rPr lang="en-US" dirty="0" smtClean="0"/>
              <a:t> </a:t>
            </a:r>
            <a:r>
              <a:rPr lang="en-US" dirty="0" err="1" smtClean="0"/>
              <a:t>essere</a:t>
            </a:r>
            <a:r>
              <a:rPr lang="en-US" dirty="0" smtClean="0"/>
              <a:t> un </a:t>
            </a:r>
            <a:r>
              <a:rPr lang="en-US" dirty="0" err="1" smtClean="0"/>
              <a:t>ingrandimento</a:t>
            </a:r>
            <a:r>
              <a:rPr lang="en-US" dirty="0" smtClean="0"/>
              <a:t> del </a:t>
            </a:r>
            <a:r>
              <a:rPr lang="en-US" dirty="0" err="1" smtClean="0"/>
              <a:t>fegato</a:t>
            </a:r>
            <a:endParaRPr lang="en-US" dirty="0" smtClean="0"/>
          </a:p>
          <a:p>
            <a:pPr eaLnBrk="1" hangingPunct="1"/>
            <a:r>
              <a:rPr lang="en-US" dirty="0" err="1" smtClean="0"/>
              <a:t>Complicazioni</a:t>
            </a:r>
            <a:r>
              <a:rPr lang="en-US" dirty="0" smtClean="0"/>
              <a:t> </a:t>
            </a:r>
            <a:r>
              <a:rPr lang="en-US" dirty="0" err="1" smtClean="0"/>
              <a:t>gastrointestinali</a:t>
            </a:r>
            <a:endParaRPr lang="en-US" dirty="0" smtClean="0"/>
          </a:p>
          <a:p>
            <a:pPr eaLnBrk="1" hangingPunct="1"/>
            <a:r>
              <a:rPr lang="en-US" dirty="0" err="1" smtClean="0"/>
              <a:t>Nel</a:t>
            </a:r>
            <a:r>
              <a:rPr lang="en-US" dirty="0" smtClean="0"/>
              <a:t> 2-20% </a:t>
            </a:r>
            <a:r>
              <a:rPr lang="en-US" dirty="0" err="1" smtClean="0"/>
              <a:t>dei</a:t>
            </a:r>
            <a:r>
              <a:rPr lang="en-US" dirty="0" smtClean="0"/>
              <a:t> </a:t>
            </a:r>
            <a:r>
              <a:rPr lang="en-US" dirty="0" err="1" smtClean="0"/>
              <a:t>casi</a:t>
            </a:r>
            <a:r>
              <a:rPr lang="en-US" dirty="0" smtClean="0"/>
              <a:t> </a:t>
            </a:r>
          </a:p>
          <a:p>
            <a:pPr lvl="1" eaLnBrk="1" hangingPunct="1"/>
            <a:r>
              <a:rPr lang="en-US" dirty="0" err="1" smtClean="0"/>
              <a:t>Coinvolgimento</a:t>
            </a:r>
            <a:r>
              <a:rPr lang="en-US" dirty="0" smtClean="0"/>
              <a:t> </a:t>
            </a:r>
            <a:r>
              <a:rPr lang="en-US" dirty="0" err="1" smtClean="0"/>
              <a:t>genitourinario</a:t>
            </a:r>
            <a:r>
              <a:rPr lang="en-US" dirty="0" smtClean="0"/>
              <a:t> </a:t>
            </a:r>
          </a:p>
          <a:p>
            <a:pPr lvl="2" eaLnBrk="1" hangingPunct="1"/>
            <a:r>
              <a:rPr lang="en-US" dirty="0" smtClean="0"/>
              <a:t>Molto </a:t>
            </a:r>
            <a:r>
              <a:rPr lang="en-US" dirty="0" err="1" smtClean="0"/>
              <a:t>comuni</a:t>
            </a:r>
            <a:r>
              <a:rPr lang="en-US" dirty="0" smtClean="0"/>
              <a:t> </a:t>
            </a:r>
            <a:r>
              <a:rPr lang="en-US" dirty="0" err="1" smtClean="0"/>
              <a:t>orchite</a:t>
            </a:r>
            <a:r>
              <a:rPr lang="en-US" dirty="0" smtClean="0"/>
              <a:t> </a:t>
            </a:r>
            <a:r>
              <a:rPr lang="en-US" dirty="0" err="1" smtClean="0"/>
              <a:t>ed</a:t>
            </a:r>
            <a:r>
              <a:rPr lang="en-US" dirty="0" smtClean="0"/>
              <a:t> </a:t>
            </a:r>
            <a:r>
              <a:rPr lang="en-US" dirty="0" err="1" smtClean="0"/>
              <a:t>epiddimite</a:t>
            </a: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76200"/>
            <a:ext cx="7772400" cy="1143000"/>
          </a:xfrm>
        </p:spPr>
        <p:txBody>
          <a:bodyPr/>
          <a:lstStyle/>
          <a:p>
            <a:r>
              <a:rPr lang="it-IT" sz="3200" b="1" dirty="0"/>
              <a:t>Anatomia patologica</a:t>
            </a:r>
            <a:endParaRPr lang="it-IT" dirty="0"/>
          </a:p>
        </p:txBody>
      </p:sp>
      <p:sp>
        <p:nvSpPr>
          <p:cNvPr id="18435" name="Rectangle 3"/>
          <p:cNvSpPr>
            <a:spLocks noGrp="1" noChangeArrowheads="1"/>
          </p:cNvSpPr>
          <p:nvPr>
            <p:ph type="body" idx="1"/>
          </p:nvPr>
        </p:nvSpPr>
        <p:spPr>
          <a:xfrm>
            <a:off x="914400" y="1447800"/>
            <a:ext cx="7924800" cy="4495800"/>
          </a:xfrm>
        </p:spPr>
        <p:txBody>
          <a:bodyPr>
            <a:normAutofit/>
          </a:bodyPr>
          <a:lstStyle/>
          <a:p>
            <a:r>
              <a:rPr lang="it-IT" sz="2800" dirty="0"/>
              <a:t>Iperemia, degenerazione e fenomeni necrotici negli organi bersaglio</a:t>
            </a:r>
          </a:p>
          <a:p>
            <a:r>
              <a:rPr lang="it-IT" sz="2800" b="1" dirty="0" err="1"/>
              <a:t>Reticolo-endotelite</a:t>
            </a:r>
            <a:r>
              <a:rPr lang="it-IT" sz="2800" b="1" dirty="0"/>
              <a:t> granulomatosa</a:t>
            </a:r>
            <a:r>
              <a:rPr lang="it-IT" sz="2800" dirty="0"/>
              <a:t>:</a:t>
            </a:r>
          </a:p>
          <a:p>
            <a:pPr>
              <a:buFontTx/>
              <a:buNone/>
            </a:pPr>
            <a:r>
              <a:rPr lang="it-IT" sz="2800" dirty="0"/>
              <a:t>	- formazione dei </a:t>
            </a:r>
            <a:r>
              <a:rPr lang="it-IT" sz="2800" b="1" dirty="0"/>
              <a:t>granulomi </a:t>
            </a:r>
            <a:r>
              <a:rPr lang="it-IT" sz="2800" b="1" dirty="0" err="1"/>
              <a:t>brucellari</a:t>
            </a:r>
            <a:r>
              <a:rPr lang="it-IT" sz="2800" dirty="0"/>
              <a:t>, con cellule </a:t>
            </a:r>
            <a:r>
              <a:rPr lang="it-IT" sz="2800" dirty="0" err="1"/>
              <a:t>epiteliodi</a:t>
            </a:r>
            <a:r>
              <a:rPr lang="it-IT" sz="2800" dirty="0"/>
              <a:t>, linfociti, plasmacellule, cellule di </a:t>
            </a:r>
            <a:r>
              <a:rPr lang="it-IT" sz="2800" dirty="0" err="1"/>
              <a:t>Langhans</a:t>
            </a:r>
            <a:r>
              <a:rPr lang="it-IT" sz="2800" dirty="0"/>
              <a:t> e cellule giganti da corpo estraneo</a:t>
            </a:r>
          </a:p>
          <a:p>
            <a:pPr>
              <a:buFontTx/>
              <a:buNone/>
            </a:pPr>
            <a:r>
              <a:rPr lang="it-IT" sz="2800" dirty="0"/>
              <a:t>	- raramente necrosi caseosa nei granulomi</a:t>
            </a:r>
          </a:p>
          <a:p>
            <a:r>
              <a:rPr lang="it-IT" sz="2800" dirty="0"/>
              <a:t>Deposizione di </a:t>
            </a:r>
            <a:r>
              <a:rPr lang="it-IT" sz="2800" dirty="0" err="1"/>
              <a:t>immunocomplessi</a:t>
            </a:r>
            <a:r>
              <a:rPr lang="it-IT" sz="2800" dirty="0"/>
              <a:t>: </a:t>
            </a:r>
            <a:r>
              <a:rPr lang="it-IT" sz="2800" dirty="0" err="1"/>
              <a:t>glomerulonefrite</a:t>
            </a:r>
            <a:r>
              <a:rPr lang="it-IT" sz="2800" dirty="0"/>
              <a:t>, artrite, epatite, uveite</a:t>
            </a:r>
          </a:p>
          <a:p>
            <a:endParaRPr lang="it-IT" sz="2800" dirty="0"/>
          </a:p>
          <a:p>
            <a:endParaRPr lang="it-IT"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it-IT" dirty="0" err="1" smtClean="0"/>
              <a:t>Leptospira</a:t>
            </a:r>
            <a:r>
              <a:rPr lang="it-IT" dirty="0" smtClean="0"/>
              <a:t> </a:t>
            </a:r>
          </a:p>
        </p:txBody>
      </p:sp>
      <p:sp>
        <p:nvSpPr>
          <p:cNvPr id="7172" name="Rectangle 5"/>
          <p:cNvSpPr>
            <a:spLocks noGrp="1" noChangeArrowheads="1"/>
          </p:cNvSpPr>
          <p:nvPr>
            <p:ph type="body" idx="1"/>
          </p:nvPr>
        </p:nvSpPr>
        <p:spPr>
          <a:xfrm>
            <a:off x="457200" y="1600200"/>
            <a:ext cx="4876800" cy="4525963"/>
          </a:xfrm>
        </p:spPr>
        <p:txBody>
          <a:bodyPr/>
          <a:lstStyle/>
          <a:p>
            <a:pPr eaLnBrk="1" hangingPunct="1">
              <a:lnSpc>
                <a:spcPct val="90000"/>
              </a:lnSpc>
            </a:pPr>
            <a:r>
              <a:rPr lang="it-IT" sz="2400" dirty="0" smtClean="0"/>
              <a:t>Tassonomia complessa con molte specie e molti sierotipi,</a:t>
            </a:r>
          </a:p>
          <a:p>
            <a:pPr eaLnBrk="1" hangingPunct="1">
              <a:lnSpc>
                <a:spcPct val="90000"/>
              </a:lnSpc>
            </a:pPr>
            <a:r>
              <a:rPr lang="it-IT" sz="2400" dirty="0" smtClean="0"/>
              <a:t>Ceppi saprofiti (</a:t>
            </a:r>
            <a:r>
              <a:rPr lang="it-IT" sz="2400" i="1" dirty="0" err="1" smtClean="0"/>
              <a:t>Leptospiria</a:t>
            </a:r>
            <a:r>
              <a:rPr lang="it-IT" sz="2400" i="1" dirty="0" smtClean="0"/>
              <a:t> </a:t>
            </a:r>
            <a:r>
              <a:rPr lang="it-IT" sz="2400" i="1" dirty="0" err="1" smtClean="0"/>
              <a:t>biflexa</a:t>
            </a:r>
            <a:r>
              <a:rPr lang="it-IT" sz="2400" dirty="0" smtClean="0"/>
              <a:t>)</a:t>
            </a:r>
          </a:p>
          <a:p>
            <a:pPr eaLnBrk="1" hangingPunct="1">
              <a:lnSpc>
                <a:spcPct val="90000"/>
              </a:lnSpc>
            </a:pPr>
            <a:r>
              <a:rPr lang="it-IT" sz="2400" dirty="0" smtClean="0"/>
              <a:t>Ceppi patogeni (</a:t>
            </a:r>
            <a:r>
              <a:rPr lang="it-IT" sz="2400" i="1" dirty="0" err="1" smtClean="0"/>
              <a:t>Leptospira</a:t>
            </a:r>
            <a:r>
              <a:rPr lang="it-IT" sz="2400" i="1" dirty="0" smtClean="0"/>
              <a:t> </a:t>
            </a:r>
            <a:r>
              <a:rPr lang="it-IT" sz="2400" i="1" dirty="0" err="1" smtClean="0"/>
              <a:t>interrogans</a:t>
            </a:r>
            <a:r>
              <a:rPr lang="it-IT" sz="2400" dirty="0" smtClean="0"/>
              <a:t>)</a:t>
            </a:r>
          </a:p>
          <a:p>
            <a:pPr eaLnBrk="1" hangingPunct="1">
              <a:lnSpc>
                <a:spcPct val="90000"/>
              </a:lnSpc>
            </a:pPr>
            <a:r>
              <a:rPr lang="it-IT" sz="2400" dirty="0" smtClean="0"/>
              <a:t>Sottili elicoidali (0,1x6-12 </a:t>
            </a:r>
            <a:r>
              <a:rPr lang="el-GR" sz="2400" dirty="0" smtClean="0">
                <a:cs typeface="Arial" charset="0"/>
              </a:rPr>
              <a:t>μ</a:t>
            </a:r>
            <a:r>
              <a:rPr lang="it-IT" sz="2400" dirty="0" smtClean="0">
                <a:cs typeface="Arial" charset="0"/>
              </a:rPr>
              <a:t>m)</a:t>
            </a:r>
          </a:p>
          <a:p>
            <a:pPr eaLnBrk="1" hangingPunct="1">
              <a:lnSpc>
                <a:spcPct val="90000"/>
              </a:lnSpc>
            </a:pPr>
            <a:r>
              <a:rPr lang="it-IT" sz="2400" dirty="0" smtClean="0">
                <a:cs typeface="Arial" charset="0"/>
              </a:rPr>
              <a:t>Una o entrambi le parti terminali a forma di uncino</a:t>
            </a:r>
          </a:p>
          <a:p>
            <a:pPr eaLnBrk="1" hangingPunct="1">
              <a:lnSpc>
                <a:spcPct val="90000"/>
              </a:lnSpc>
            </a:pPr>
            <a:r>
              <a:rPr lang="it-IT" sz="2400" dirty="0" smtClean="0">
                <a:cs typeface="Arial" charset="0"/>
              </a:rPr>
              <a:t>Aerobio obbligato</a:t>
            </a:r>
          </a:p>
          <a:p>
            <a:pPr eaLnBrk="1" hangingPunct="1">
              <a:lnSpc>
                <a:spcPct val="90000"/>
              </a:lnSpc>
            </a:pPr>
            <a:r>
              <a:rPr lang="it-IT" sz="2400" dirty="0" smtClean="0">
                <a:cs typeface="Arial" charset="0"/>
              </a:rPr>
              <a:t>Crescita lenta</a:t>
            </a:r>
            <a:endParaRPr lang="el-GR" sz="2400" dirty="0" smtClean="0">
              <a:cs typeface="Arial" charset="0"/>
            </a:endParaRPr>
          </a:p>
        </p:txBody>
      </p:sp>
      <p:graphicFrame>
        <p:nvGraphicFramePr>
          <p:cNvPr id="7170" name="Object 3"/>
          <p:cNvGraphicFramePr>
            <a:graphicFrameLocks noChangeAspect="1"/>
          </p:cNvGraphicFramePr>
          <p:nvPr>
            <p:ph idx="4294967295"/>
          </p:nvPr>
        </p:nvGraphicFramePr>
        <p:xfrm>
          <a:off x="5410200" y="1878013"/>
          <a:ext cx="3733800" cy="3602037"/>
        </p:xfrm>
        <a:graphic>
          <a:graphicData uri="http://schemas.openxmlformats.org/presentationml/2006/ole">
            <p:oleObj spid="_x0000_s1026" name="Image" r:id="rId3" imgW="2330159" imgH="2248016" progId="">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it-IT" dirty="0" smtClean="0"/>
              <a:t>Fattori di virulenza </a:t>
            </a:r>
          </a:p>
        </p:txBody>
      </p:sp>
      <p:sp>
        <p:nvSpPr>
          <p:cNvPr id="26627" name="Rectangle 3"/>
          <p:cNvSpPr>
            <a:spLocks noGrp="1" noChangeArrowheads="1"/>
          </p:cNvSpPr>
          <p:nvPr>
            <p:ph type="body" idx="1"/>
          </p:nvPr>
        </p:nvSpPr>
        <p:spPr>
          <a:xfrm>
            <a:off x="2057400" y="1600200"/>
            <a:ext cx="5715000" cy="4525963"/>
          </a:xfrm>
        </p:spPr>
        <p:txBody>
          <a:bodyPr/>
          <a:lstStyle/>
          <a:p>
            <a:pPr eaLnBrk="1" hangingPunct="1"/>
            <a:r>
              <a:rPr lang="it-IT" dirty="0" smtClean="0"/>
              <a:t>Invasione diretta e replicazione nei tessuti</a:t>
            </a:r>
          </a:p>
          <a:p>
            <a:pPr eaLnBrk="1" hangingPunct="1"/>
            <a:r>
              <a:rPr lang="it-IT" dirty="0" err="1" smtClean="0"/>
              <a:t>Glomerulonefrite</a:t>
            </a:r>
            <a:r>
              <a:rPr lang="it-IT" dirty="0" smtClean="0"/>
              <a:t> da </a:t>
            </a:r>
            <a:r>
              <a:rPr lang="it-IT" dirty="0" err="1" smtClean="0"/>
              <a:t>immunocomplessi</a:t>
            </a:r>
            <a:endParaRPr lang="it-IT" dirty="0" smtClean="0"/>
          </a:p>
          <a:p>
            <a:pPr eaLnBrk="1" hangingPunct="1"/>
            <a:r>
              <a:rPr lang="it-IT" dirty="0" smtClean="0"/>
              <a:t>Identificate alcune tossine dotate di attività emolitica o </a:t>
            </a:r>
            <a:r>
              <a:rPr lang="it-IT" dirty="0" err="1" smtClean="0"/>
              <a:t>fosfolipasica</a:t>
            </a:r>
            <a:endParaRPr lang="it-IT"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Penetrazione attraverso la cute </a:t>
            </a:r>
            <a:endParaRPr lang="it-IT" dirty="0"/>
          </a:p>
        </p:txBody>
      </p:sp>
      <p:sp>
        <p:nvSpPr>
          <p:cNvPr id="3" name="Segnaposto contenuto 2"/>
          <p:cNvSpPr>
            <a:spLocks noGrp="1"/>
          </p:cNvSpPr>
          <p:nvPr>
            <p:ph idx="1"/>
          </p:nvPr>
        </p:nvSpPr>
        <p:spPr/>
        <p:txBody>
          <a:bodyPr/>
          <a:lstStyle/>
          <a:p>
            <a:r>
              <a:rPr lang="it-IT" dirty="0" smtClean="0"/>
              <a:t>La cute può essere infettata in tre modi: </a:t>
            </a:r>
          </a:p>
          <a:p>
            <a:r>
              <a:rPr lang="it-IT" dirty="0" smtClean="0"/>
              <a:t>1) presenza di alterazioni cutanee o soluzioni di continuo</a:t>
            </a:r>
          </a:p>
          <a:p>
            <a:r>
              <a:rPr lang="it-IT" dirty="0" smtClean="0"/>
              <a:t>2) morso di animali infetti con introduzione direttamente a livello sottocutaneo o in circolo di batteri o virus</a:t>
            </a:r>
          </a:p>
          <a:p>
            <a:r>
              <a:rPr lang="it-IT" dirty="0" smtClean="0"/>
              <a:t>3) introduzione mediante punture  di artropodi o punture di insetto</a:t>
            </a:r>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1143000"/>
          </a:xfrm>
        </p:spPr>
        <p:txBody>
          <a:bodyPr/>
          <a:lstStyle/>
          <a:p>
            <a:pPr eaLnBrk="1" hangingPunct="1"/>
            <a:r>
              <a:rPr lang="it-IT" dirty="0" smtClean="0"/>
              <a:t>Epidemiologia </a:t>
            </a:r>
          </a:p>
        </p:txBody>
      </p:sp>
      <p:sp>
        <p:nvSpPr>
          <p:cNvPr id="27651" name="Rectangle 3"/>
          <p:cNvSpPr>
            <a:spLocks noGrp="1" noChangeArrowheads="1"/>
          </p:cNvSpPr>
          <p:nvPr>
            <p:ph type="body" idx="1"/>
          </p:nvPr>
        </p:nvSpPr>
        <p:spPr>
          <a:xfrm>
            <a:off x="457200" y="1371600"/>
            <a:ext cx="8229600" cy="4525963"/>
          </a:xfrm>
        </p:spPr>
        <p:txBody>
          <a:bodyPr>
            <a:normAutofit lnSpcReduction="10000"/>
          </a:bodyPr>
          <a:lstStyle/>
          <a:p>
            <a:pPr eaLnBrk="1" hangingPunct="1">
              <a:lnSpc>
                <a:spcPct val="80000"/>
              </a:lnSpc>
            </a:pPr>
            <a:r>
              <a:rPr lang="it-IT" sz="2400" dirty="0" smtClean="0"/>
              <a:t>Serbatoi: roditori (in particolare i topi), cani, animali da fattoria e animali selvatici</a:t>
            </a:r>
          </a:p>
          <a:p>
            <a:pPr eaLnBrk="1" hangingPunct="1">
              <a:lnSpc>
                <a:spcPct val="80000"/>
              </a:lnSpc>
            </a:pPr>
            <a:r>
              <a:rPr lang="it-IT" sz="2400" dirty="0" smtClean="0"/>
              <a:t>Uomo: ospite accidentale dell’ultimo stadio</a:t>
            </a:r>
          </a:p>
          <a:p>
            <a:pPr eaLnBrk="1" hangingPunct="1">
              <a:lnSpc>
                <a:spcPct val="80000"/>
              </a:lnSpc>
            </a:pPr>
            <a:r>
              <a:rPr lang="it-IT" sz="2400" dirty="0" smtClean="0"/>
              <a:t>Il microrganismo può penetrare la pelle attraverso lesioni minori nell’epidermide</a:t>
            </a:r>
          </a:p>
          <a:p>
            <a:pPr eaLnBrk="1" hangingPunct="1">
              <a:lnSpc>
                <a:spcPct val="80000"/>
              </a:lnSpc>
            </a:pPr>
            <a:r>
              <a:rPr lang="it-IT" sz="2400" dirty="0" smtClean="0"/>
              <a:t>Gli individui si contagiano per ingestione di acqua contaminata da urina di animali infetti o per contatto con tessuti di animali infetti</a:t>
            </a:r>
          </a:p>
          <a:p>
            <a:pPr eaLnBrk="1" hangingPunct="1">
              <a:lnSpc>
                <a:spcPct val="80000"/>
              </a:lnSpc>
            </a:pPr>
            <a:r>
              <a:rPr lang="it-IT" sz="2400" dirty="0" smtClean="0"/>
              <a:t>Persone a rischio sono quelle esposte ad acqua stagnante di fiumi o laghi contaminata da urina</a:t>
            </a:r>
          </a:p>
          <a:p>
            <a:pPr eaLnBrk="1" hangingPunct="1">
              <a:lnSpc>
                <a:spcPct val="80000"/>
              </a:lnSpc>
            </a:pPr>
            <a:r>
              <a:rPr lang="it-IT" sz="2400" dirty="0" smtClean="0"/>
              <a:t>Esposizione legata al tipo di lavoro ad animali infetti per allevatori, macellai, veterinari</a:t>
            </a:r>
          </a:p>
          <a:p>
            <a:pPr eaLnBrk="1" hangingPunct="1">
              <a:lnSpc>
                <a:spcPct val="80000"/>
              </a:lnSpc>
            </a:pPr>
            <a:r>
              <a:rPr lang="it-IT" sz="2400" dirty="0" smtClean="0"/>
              <a:t>Infezione rara negli Stati Uniti ma ha una distribuzione mondiale</a:t>
            </a:r>
          </a:p>
          <a:p>
            <a:pPr eaLnBrk="1" hangingPunct="1">
              <a:lnSpc>
                <a:spcPct val="80000"/>
              </a:lnSpc>
            </a:pPr>
            <a:r>
              <a:rPr lang="it-IT" sz="2400" dirty="0" smtClean="0"/>
              <a:t>La malattia è più comune nei mesi caldi (attività ricreative)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it-IT" dirty="0" smtClean="0"/>
              <a:t>Malattie </a:t>
            </a:r>
          </a:p>
        </p:txBody>
      </p:sp>
      <p:sp>
        <p:nvSpPr>
          <p:cNvPr id="28675" name="Rectangle 3"/>
          <p:cNvSpPr>
            <a:spLocks noGrp="1" noChangeArrowheads="1"/>
          </p:cNvSpPr>
          <p:nvPr>
            <p:ph type="body" idx="1"/>
          </p:nvPr>
        </p:nvSpPr>
        <p:spPr/>
        <p:txBody>
          <a:bodyPr/>
          <a:lstStyle/>
          <a:p>
            <a:pPr eaLnBrk="1" hangingPunct="1"/>
            <a:r>
              <a:rPr lang="it-IT" dirty="0" smtClean="0"/>
              <a:t>Sindrome simile a quelle virali</a:t>
            </a:r>
          </a:p>
          <a:p>
            <a:pPr eaLnBrk="1" hangingPunct="1"/>
            <a:r>
              <a:rPr lang="it-IT" dirty="0" smtClean="0"/>
              <a:t>Leptospirosi sistemica con meningite asettica o leptospirosi </a:t>
            </a:r>
            <a:r>
              <a:rPr lang="it-IT" dirty="0" err="1" smtClean="0"/>
              <a:t>anitterica</a:t>
            </a:r>
            <a:r>
              <a:rPr lang="it-IT" dirty="0" smtClean="0"/>
              <a:t> </a:t>
            </a:r>
          </a:p>
          <a:p>
            <a:pPr eaLnBrk="1" hangingPunct="1"/>
            <a:r>
              <a:rPr lang="it-IT" dirty="0" smtClean="0"/>
              <a:t>Malattia grave (malattia di Weil o malattia itterica ) con collasso vascolare, trombocitopenia, emorragia e disfunzione epatica e renale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it-IT" dirty="0" smtClean="0"/>
              <a:t>Terapia, profilassi e controllo</a:t>
            </a:r>
          </a:p>
        </p:txBody>
      </p:sp>
      <p:sp>
        <p:nvSpPr>
          <p:cNvPr id="30723" name="Rectangle 3"/>
          <p:cNvSpPr>
            <a:spLocks noGrp="1" noChangeArrowheads="1"/>
          </p:cNvSpPr>
          <p:nvPr>
            <p:ph type="body" idx="1"/>
          </p:nvPr>
        </p:nvSpPr>
        <p:spPr/>
        <p:txBody>
          <a:bodyPr/>
          <a:lstStyle/>
          <a:p>
            <a:pPr eaLnBrk="1" hangingPunct="1"/>
            <a:r>
              <a:rPr lang="it-IT" dirty="0" smtClean="0"/>
              <a:t>Nel caso di infezioni gravi si utilizza penicillina o </a:t>
            </a:r>
            <a:r>
              <a:rPr lang="it-IT" dirty="0" err="1" smtClean="0"/>
              <a:t>ampicillina</a:t>
            </a:r>
            <a:r>
              <a:rPr lang="it-IT" dirty="0" smtClean="0"/>
              <a:t> per via endovenosa</a:t>
            </a:r>
          </a:p>
          <a:p>
            <a:pPr eaLnBrk="1" hangingPunct="1"/>
            <a:r>
              <a:rPr lang="it-IT" dirty="0" smtClean="0"/>
              <a:t>Per la profilassi si usa </a:t>
            </a:r>
            <a:r>
              <a:rPr lang="it-IT" dirty="0" err="1" smtClean="0"/>
              <a:t>doxicillina</a:t>
            </a:r>
            <a:endParaRPr lang="it-IT" dirty="0" smtClean="0"/>
          </a:p>
          <a:p>
            <a:pPr eaLnBrk="1" hangingPunct="1"/>
            <a:r>
              <a:rPr lang="it-IT" dirty="0" smtClean="0"/>
              <a:t>Mandrie ed animali domestici dovrebbero essere vaccinati</a:t>
            </a:r>
          </a:p>
          <a:p>
            <a:pPr eaLnBrk="1" hangingPunct="1"/>
            <a:r>
              <a:rPr lang="it-IT" dirty="0" smtClean="0"/>
              <a:t>La popolazione di topi deve essere tenuta sotto controllo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Psittacosi </a:t>
            </a:r>
            <a:endParaRPr lang="it-IT" dirty="0"/>
          </a:p>
        </p:txBody>
      </p:sp>
      <p:sp>
        <p:nvSpPr>
          <p:cNvPr id="3" name="Segnaposto contenuto 2"/>
          <p:cNvSpPr>
            <a:spLocks noGrp="1"/>
          </p:cNvSpPr>
          <p:nvPr>
            <p:ph idx="1"/>
          </p:nvPr>
        </p:nvSpPr>
        <p:spPr/>
        <p:txBody>
          <a:bodyPr>
            <a:normAutofit fontScale="92500"/>
          </a:bodyPr>
          <a:lstStyle/>
          <a:p>
            <a:pPr>
              <a:buNone/>
            </a:pPr>
            <a:r>
              <a:rPr lang="it-IT" dirty="0" smtClean="0"/>
              <a:t>La </a:t>
            </a:r>
            <a:r>
              <a:rPr lang="it-IT" b="1" dirty="0" smtClean="0"/>
              <a:t>psittacosi</a:t>
            </a:r>
            <a:r>
              <a:rPr lang="it-IT" dirty="0" smtClean="0"/>
              <a:t>, è una malattia infettiva, causata da </a:t>
            </a:r>
            <a:r>
              <a:rPr lang="it-IT" dirty="0" err="1" smtClean="0"/>
              <a:t>Chlamydia</a:t>
            </a:r>
            <a:r>
              <a:rPr lang="it-IT" dirty="0" smtClean="0"/>
              <a:t> </a:t>
            </a:r>
            <a:r>
              <a:rPr lang="it-IT" dirty="0" err="1" smtClean="0"/>
              <a:t>psittaci</a:t>
            </a:r>
            <a:r>
              <a:rPr lang="it-IT" dirty="0" smtClean="0"/>
              <a:t>, generalmente trasmessa da uccelli (piccioni, pappagalli e altri volatili) all'uomo.</a:t>
            </a:r>
          </a:p>
          <a:p>
            <a:r>
              <a:rPr lang="it-IT" dirty="0" smtClean="0"/>
              <a:t>Si manifesta con febbre continua o </a:t>
            </a:r>
            <a:r>
              <a:rPr lang="it-IT" dirty="0" err="1" smtClean="0"/>
              <a:t>subcontinua</a:t>
            </a:r>
            <a:r>
              <a:rPr lang="it-IT" dirty="0" smtClean="0"/>
              <a:t>, stato tifoso, segni neurologici e con una broncopolmonite desquamativa ed emorragica.</a:t>
            </a:r>
          </a:p>
          <a:p>
            <a:r>
              <a:rPr lang="it-IT" dirty="0" smtClean="0"/>
              <a:t>Prima dell'avvento degli antibiotici la letalità era del 40%.</a:t>
            </a:r>
          </a:p>
          <a:p>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Epidemiologia</a:t>
            </a:r>
            <a:endParaRPr lang="it-IT" dirty="0"/>
          </a:p>
        </p:txBody>
      </p:sp>
      <p:sp>
        <p:nvSpPr>
          <p:cNvPr id="3" name="Segnaposto contenuto 2"/>
          <p:cNvSpPr>
            <a:spLocks noGrp="1"/>
          </p:cNvSpPr>
          <p:nvPr>
            <p:ph idx="1"/>
          </p:nvPr>
        </p:nvSpPr>
        <p:spPr/>
        <p:txBody>
          <a:bodyPr>
            <a:normAutofit fontScale="92500"/>
          </a:bodyPr>
          <a:lstStyle/>
          <a:p>
            <a:r>
              <a:rPr lang="it-IT" dirty="0" smtClean="0"/>
              <a:t>È presente in tutto il mondo. Spesso associata alla presenza di uccelli domestici malati o apparentemente sani. </a:t>
            </a:r>
          </a:p>
          <a:p>
            <a:r>
              <a:rPr lang="it-IT" dirty="0" smtClean="0"/>
              <a:t>Occasionalmente si manifestano epidemie in un solo nucleo familiare, in negozi di animali ed uccelli domestici, in esposizioni di uccelli in giardini zoologici ed in piccionaie.</a:t>
            </a:r>
          </a:p>
          <a:p>
            <a:r>
              <a:rPr lang="it-IT" dirty="0" smtClean="0"/>
              <a:t> La maggior parte dei casi umani sono sporadici e le infezioni passano probabilmente inosservate.</a:t>
            </a: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Trasmissione </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L'infezione si trasmette inalando le </a:t>
            </a:r>
            <a:r>
              <a:rPr lang="it-IT" dirty="0" err="1" smtClean="0"/>
              <a:t>clamidie</a:t>
            </a:r>
            <a:r>
              <a:rPr lang="it-IT" dirty="0" smtClean="0"/>
              <a:t> presenti in  feci essiccate, secrezioni oculari o nasali e polveri provenienti da piume di uccelli infetti. Situazioni che si possono verificare durante la pulizia di gabbie, la manipolazione di carcasse, il trasporto, la custodia, il possesso e il  commercio di uccelli, oppure durante  visite a giardini zoologici, voliere e negozi di animali. Sono state descritte  infezioni in personale di laboratorio. La trasmissione interumana, seppur rara,  è stata documentata, ma potrebbe essere causata da </a:t>
            </a:r>
            <a:r>
              <a:rPr lang="it-IT" i="1" dirty="0" smtClean="0"/>
              <a:t>C. </a:t>
            </a:r>
            <a:r>
              <a:rPr lang="it-IT" i="1" dirty="0" err="1" smtClean="0"/>
              <a:t>pneumoniae</a:t>
            </a:r>
            <a:r>
              <a:rPr lang="it-IT" dirty="0" smtClean="0"/>
              <a:t> e non </a:t>
            </a:r>
            <a:r>
              <a:rPr lang="it-IT" dirty="0" err="1" smtClean="0"/>
              <a:t>da</a:t>
            </a:r>
            <a:r>
              <a:rPr lang="it-IT" i="1" dirty="0" err="1" smtClean="0"/>
              <a:t>C</a:t>
            </a:r>
            <a:r>
              <a:rPr lang="it-IT" i="1" dirty="0" smtClean="0"/>
              <a:t>. </a:t>
            </a:r>
            <a:r>
              <a:rPr lang="it-IT" i="1" dirty="0" err="1" smtClean="0"/>
              <a:t>psittaci</a:t>
            </a:r>
            <a:r>
              <a:rPr lang="it-IT" i="1" dirty="0" smtClean="0"/>
              <a:t>. </a:t>
            </a: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37D41FAB-1494-4A6E-9692-2E58F7C17EB3}" type="slidenum">
              <a:rPr lang="en-US"/>
              <a:pPr/>
              <a:t>36</a:t>
            </a:fld>
            <a:endParaRPr lang="en-US"/>
          </a:p>
        </p:txBody>
      </p:sp>
      <p:sp>
        <p:nvSpPr>
          <p:cNvPr id="33796" name="Rectangle 1028"/>
          <p:cNvSpPr>
            <a:spLocks noChangeArrowheads="1"/>
          </p:cNvSpPr>
          <p:nvPr/>
        </p:nvSpPr>
        <p:spPr bwMode="auto">
          <a:xfrm>
            <a:off x="685800" y="533400"/>
            <a:ext cx="7772400" cy="838200"/>
          </a:xfrm>
          <a:prstGeom prst="rect">
            <a:avLst/>
          </a:prstGeom>
          <a:solidFill>
            <a:srgbClr val="FFFFCC"/>
          </a:solidFill>
          <a:ln w="38100" cmpd="dbl">
            <a:solidFill>
              <a:schemeClr val="tx1"/>
            </a:solidFill>
            <a:miter lim="800000"/>
            <a:headEnd/>
            <a:tailEnd/>
          </a:ln>
          <a:effectLst/>
        </p:spPr>
        <p:txBody>
          <a:bodyPr anchor="ctr"/>
          <a:lstStyle/>
          <a:p>
            <a:pPr>
              <a:spcBef>
                <a:spcPct val="0"/>
              </a:spcBef>
            </a:pPr>
            <a:r>
              <a:rPr lang="it-IT" sz="4400" b="0" i="0">
                <a:solidFill>
                  <a:schemeClr val="tx2"/>
                </a:solidFill>
              </a:rPr>
              <a:t>LA RABBIA</a:t>
            </a:r>
            <a:endParaRPr lang="en-US" sz="4400" b="0">
              <a:solidFill>
                <a:schemeClr val="tx2"/>
              </a:solidFill>
              <a:cs typeface="Times New Roman" charset="0"/>
            </a:endParaRPr>
          </a:p>
        </p:txBody>
      </p:sp>
      <p:sp>
        <p:nvSpPr>
          <p:cNvPr id="33797" name="Rectangle 1029"/>
          <p:cNvSpPr>
            <a:spLocks noChangeArrowheads="1"/>
          </p:cNvSpPr>
          <p:nvPr/>
        </p:nvSpPr>
        <p:spPr bwMode="auto">
          <a:xfrm>
            <a:off x="685800" y="1524000"/>
            <a:ext cx="8001000" cy="3993232"/>
          </a:xfrm>
          <a:prstGeom prst="rect">
            <a:avLst/>
          </a:prstGeom>
          <a:noFill/>
          <a:ln w="9525">
            <a:noFill/>
            <a:miter lim="800000"/>
            <a:headEnd/>
            <a:tailEnd/>
          </a:ln>
          <a:effectLst/>
        </p:spPr>
        <p:txBody>
          <a:bodyPr/>
          <a:lstStyle/>
          <a:p>
            <a:pPr>
              <a:lnSpc>
                <a:spcPct val="150000"/>
              </a:lnSpc>
              <a:spcBef>
                <a:spcPct val="20000"/>
              </a:spcBef>
            </a:pPr>
            <a:r>
              <a:rPr lang="it-IT" sz="2800" b="0" i="0" u="none" dirty="0"/>
              <a:t>Malattia infettiva a carattere acuto, che si manifesta con sintomi esclusivi a carico del SNC con fenomeni eccitativo/depressivo ed associati ad aggressività e </a:t>
            </a:r>
            <a:r>
              <a:rPr lang="it-IT" sz="2800" dirty="0" smtClean="0"/>
              <a:t>paralisi. Il virus della Rabbia presenta ampia diffusione territoriale, attitudine a provocare encefalite ad esito letale nei mammiferi. </a:t>
            </a:r>
            <a:endParaRPr lang="it-IT" sz="2800" b="0" i="0" u="none" dirty="0"/>
          </a:p>
          <a:p>
            <a:pPr>
              <a:lnSpc>
                <a:spcPct val="140000"/>
              </a:lnSpc>
              <a:spcBef>
                <a:spcPct val="20000"/>
              </a:spcBef>
            </a:pPr>
            <a:endParaRPr lang="it-IT" sz="3200" b="0" i="0" u="none"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srcRect/>
          <a:stretch>
            <a:fillRect/>
          </a:stretch>
        </p:blipFill>
        <p:spPr bwMode="auto">
          <a:xfrm>
            <a:off x="1419225" y="71438"/>
            <a:ext cx="6115050" cy="66706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4"/>
          <p:cNvSpPr>
            <a:spLocks noGrp="1"/>
          </p:cNvSpPr>
          <p:nvPr>
            <p:ph type="sldNum" sz="quarter" idx="12"/>
          </p:nvPr>
        </p:nvSpPr>
        <p:spPr/>
        <p:txBody>
          <a:bodyPr/>
          <a:lstStyle/>
          <a:p>
            <a:fld id="{13181146-318F-49FF-9CF9-6E13DBAEA163}" type="slidenum">
              <a:rPr lang="en-US"/>
              <a:pPr/>
              <a:t>38</a:t>
            </a:fld>
            <a:endParaRPr lang="en-US"/>
          </a:p>
        </p:txBody>
      </p:sp>
      <p:sp>
        <p:nvSpPr>
          <p:cNvPr id="34818" name="Rectangle 2"/>
          <p:cNvSpPr>
            <a:spLocks noGrp="1" noChangeArrowheads="1"/>
          </p:cNvSpPr>
          <p:nvPr>
            <p:ph type="title"/>
          </p:nvPr>
        </p:nvSpPr>
        <p:spPr>
          <a:xfrm>
            <a:off x="2743200" y="152400"/>
            <a:ext cx="2895600" cy="685800"/>
          </a:xfrm>
          <a:solidFill>
            <a:srgbClr val="FFFFCC"/>
          </a:solidFill>
          <a:ln w="38100" cmpd="dbl">
            <a:solidFill>
              <a:schemeClr val="tx1"/>
            </a:solidFill>
          </a:ln>
        </p:spPr>
        <p:txBody>
          <a:bodyPr/>
          <a:lstStyle/>
          <a:p>
            <a:pPr>
              <a:lnSpc>
                <a:spcPct val="90000"/>
              </a:lnSpc>
            </a:pPr>
            <a:r>
              <a:rPr lang="it-IT" sz="3600" u="sng">
                <a:solidFill>
                  <a:schemeClr val="accent2"/>
                </a:solidFill>
              </a:rPr>
              <a:t>Eziologia</a:t>
            </a:r>
          </a:p>
        </p:txBody>
      </p:sp>
      <p:sp>
        <p:nvSpPr>
          <p:cNvPr id="34819" name="Text Box 3"/>
          <p:cNvSpPr txBox="1">
            <a:spLocks noChangeArrowheads="1"/>
          </p:cNvSpPr>
          <p:nvPr/>
        </p:nvSpPr>
        <p:spPr bwMode="auto">
          <a:xfrm>
            <a:off x="609600" y="914400"/>
            <a:ext cx="8153400" cy="1258888"/>
          </a:xfrm>
          <a:prstGeom prst="rect">
            <a:avLst/>
          </a:prstGeom>
          <a:solidFill>
            <a:srgbClr val="FFCCFF"/>
          </a:solidFill>
          <a:ln w="38100" cmpd="dbl">
            <a:solidFill>
              <a:schemeClr val="tx1"/>
            </a:solidFill>
            <a:miter lim="800000"/>
            <a:headEnd/>
            <a:tailEnd/>
          </a:ln>
          <a:effectLst/>
        </p:spPr>
        <p:txBody>
          <a:bodyPr>
            <a:spAutoFit/>
          </a:bodyPr>
          <a:lstStyle/>
          <a:p>
            <a:pPr marL="457200" indent="-457200"/>
            <a:r>
              <a:rPr lang="it-IT" sz="3200" u="none"/>
              <a:t>Fam. Rhabdoviridae</a:t>
            </a:r>
          </a:p>
          <a:p>
            <a:pPr marL="457200" indent="-457200"/>
            <a:r>
              <a:rPr lang="it-IT" sz="2800" u="none"/>
              <a:t>Gen. Lyssavirus</a:t>
            </a:r>
            <a:r>
              <a:rPr lang="it-IT" sz="2800" b="0" i="0" u="none"/>
              <a:t> (Genotipo 1-1)</a:t>
            </a:r>
            <a:endParaRPr lang="en-US" sz="2800" b="0" u="none"/>
          </a:p>
        </p:txBody>
      </p:sp>
      <p:pic>
        <p:nvPicPr>
          <p:cNvPr id="34820" name="Picture 4" descr="rabies virus diagram"/>
          <p:cNvPicPr>
            <a:picLocks noChangeAspect="1" noChangeArrowheads="1"/>
          </p:cNvPicPr>
          <p:nvPr/>
        </p:nvPicPr>
        <p:blipFill>
          <a:blip r:embed="rId2" cstate="print"/>
          <a:srcRect/>
          <a:stretch>
            <a:fillRect/>
          </a:stretch>
        </p:blipFill>
        <p:spPr bwMode="auto">
          <a:xfrm>
            <a:off x="304800" y="2286000"/>
            <a:ext cx="3886200" cy="1639888"/>
          </a:xfrm>
          <a:prstGeom prst="rect">
            <a:avLst/>
          </a:prstGeom>
          <a:solidFill>
            <a:schemeClr val="bg1"/>
          </a:solidFill>
          <a:ln w="3175">
            <a:solidFill>
              <a:srgbClr val="000000"/>
            </a:solidFill>
            <a:miter lim="800000"/>
            <a:headEnd/>
            <a:tailEnd/>
          </a:ln>
        </p:spPr>
      </p:pic>
      <p:pic>
        <p:nvPicPr>
          <p:cNvPr id="34821" name="Picture 5" descr="rabies virus cross section"/>
          <p:cNvPicPr>
            <a:picLocks noChangeAspect="1" noChangeArrowheads="1"/>
          </p:cNvPicPr>
          <p:nvPr/>
        </p:nvPicPr>
        <p:blipFill>
          <a:blip r:embed="rId3" cstate="print"/>
          <a:srcRect/>
          <a:stretch>
            <a:fillRect/>
          </a:stretch>
        </p:blipFill>
        <p:spPr bwMode="auto">
          <a:xfrm>
            <a:off x="5334000" y="2293938"/>
            <a:ext cx="2987675" cy="1663700"/>
          </a:xfrm>
          <a:prstGeom prst="rect">
            <a:avLst/>
          </a:prstGeom>
          <a:solidFill>
            <a:schemeClr val="bg1"/>
          </a:solidFill>
          <a:ln w="9525">
            <a:solidFill>
              <a:schemeClr val="tx1"/>
            </a:solidFill>
            <a:miter lim="800000"/>
            <a:headEnd/>
            <a:tailEnd/>
          </a:ln>
        </p:spPr>
      </p:pic>
      <p:sp>
        <p:nvSpPr>
          <p:cNvPr id="34823" name="Rectangle 7"/>
          <p:cNvSpPr>
            <a:spLocks noChangeArrowheads="1"/>
          </p:cNvSpPr>
          <p:nvPr/>
        </p:nvSpPr>
        <p:spPr bwMode="auto">
          <a:xfrm>
            <a:off x="0" y="2554288"/>
            <a:ext cx="9144000" cy="0"/>
          </a:xfrm>
          <a:prstGeom prst="rect">
            <a:avLst/>
          </a:prstGeom>
          <a:noFill/>
          <a:ln w="12700">
            <a:noFill/>
            <a:miter lim="800000"/>
            <a:headEnd/>
            <a:tailEnd/>
          </a:ln>
          <a:effectLst/>
        </p:spPr>
        <p:txBody>
          <a:bodyPr>
            <a:spAutoFit/>
          </a:bodyPr>
          <a:lstStyle/>
          <a:p>
            <a:endParaRPr lang="it-IT"/>
          </a:p>
        </p:txBody>
      </p:sp>
      <p:pic>
        <p:nvPicPr>
          <p:cNvPr id="34825" name="Picture 9" descr="Virions">
            <a:hlinkClick r:id="rId4"/>
          </p:cNvPr>
          <p:cNvPicPr>
            <a:picLocks noChangeAspect="1" noChangeArrowheads="1"/>
          </p:cNvPicPr>
          <p:nvPr/>
        </p:nvPicPr>
        <p:blipFill>
          <a:blip r:embed="rId5" cstate="print"/>
          <a:srcRect/>
          <a:stretch>
            <a:fillRect/>
          </a:stretch>
        </p:blipFill>
        <p:spPr bwMode="auto">
          <a:xfrm>
            <a:off x="2971800" y="4343400"/>
            <a:ext cx="2133600" cy="1916113"/>
          </a:xfrm>
          <a:prstGeom prst="rect">
            <a:avLst/>
          </a:prstGeom>
          <a:noFill/>
          <a:ln w="3175">
            <a:solidFill>
              <a:srgbClr val="000000"/>
            </a:solidFill>
            <a:miter lim="800000"/>
            <a:headEnd/>
            <a:tailEnd/>
          </a:ln>
        </p:spPr>
      </p:pic>
      <p:sp>
        <p:nvSpPr>
          <p:cNvPr id="34830" name="Oval 14"/>
          <p:cNvSpPr>
            <a:spLocks noChangeArrowheads="1"/>
          </p:cNvSpPr>
          <p:nvPr/>
        </p:nvSpPr>
        <p:spPr bwMode="auto">
          <a:xfrm>
            <a:off x="0" y="3263900"/>
            <a:ext cx="2892425" cy="4219575"/>
          </a:xfrm>
          <a:prstGeom prst="ellipse">
            <a:avLst/>
          </a:prstGeom>
          <a:noFill/>
          <a:ln w="12700">
            <a:noFill/>
            <a:round/>
            <a:headEnd/>
            <a:tailEnd/>
          </a:ln>
          <a:effectLst/>
        </p:spPr>
        <p:txBody>
          <a:bodyPr anchor="ctr">
            <a:spAutoFit/>
          </a:bodyPr>
          <a:lstStyle/>
          <a:p>
            <a:r>
              <a:rPr lang="it-IT" sz="2400" u="none">
                <a:solidFill>
                  <a:schemeClr val="accent2"/>
                </a:solidFill>
              </a:rPr>
              <a:t>Virus Fisso</a:t>
            </a:r>
          </a:p>
          <a:p>
            <a:pPr>
              <a:buFontTx/>
              <a:buChar char="-"/>
            </a:pPr>
            <a:r>
              <a:rPr lang="it-IT" sz="1400" u="none">
                <a:solidFill>
                  <a:schemeClr val="accent2"/>
                </a:solidFill>
              </a:rPr>
              <a:t>Isolato e adattato ad animali da laboratorio inoculati per via intracerebrale</a:t>
            </a:r>
          </a:p>
          <a:p>
            <a:pPr>
              <a:buFontTx/>
              <a:buChar char="-"/>
            </a:pPr>
            <a:r>
              <a:rPr lang="it-IT" sz="1400" u="none">
                <a:solidFill>
                  <a:schemeClr val="accent2"/>
                </a:solidFill>
              </a:rPr>
              <a:t>Spiccato neurotropismo</a:t>
            </a:r>
          </a:p>
          <a:p>
            <a:pPr>
              <a:buFontTx/>
              <a:buChar char="-"/>
            </a:pPr>
            <a:r>
              <a:rPr lang="it-IT" sz="1400" u="none">
                <a:solidFill>
                  <a:schemeClr val="accent2"/>
                </a:solidFill>
              </a:rPr>
              <a:t>Causano Encefalite letale dopo periodo di incubazione costante</a:t>
            </a:r>
          </a:p>
          <a:p>
            <a:pPr>
              <a:buFontTx/>
              <a:buChar char="-"/>
            </a:pPr>
            <a:r>
              <a:rPr lang="it-IT" sz="1400" u="none">
                <a:solidFill>
                  <a:schemeClr val="accent2"/>
                </a:solidFill>
              </a:rPr>
              <a:t>Scarsamente rilevabile alle Ghiandole salivari</a:t>
            </a:r>
          </a:p>
        </p:txBody>
      </p:sp>
      <p:sp>
        <p:nvSpPr>
          <p:cNvPr id="34831" name="Rectangle 15"/>
          <p:cNvSpPr>
            <a:spLocks noChangeArrowheads="1"/>
          </p:cNvSpPr>
          <p:nvPr/>
        </p:nvSpPr>
        <p:spPr bwMode="auto">
          <a:xfrm>
            <a:off x="5257800" y="4343400"/>
            <a:ext cx="3733800" cy="1801813"/>
          </a:xfrm>
          <a:prstGeom prst="rect">
            <a:avLst/>
          </a:prstGeom>
          <a:noFill/>
          <a:ln w="12700">
            <a:noFill/>
            <a:miter lim="800000"/>
            <a:headEnd/>
            <a:tailEnd/>
          </a:ln>
          <a:effectLst/>
        </p:spPr>
        <p:txBody>
          <a:bodyPr>
            <a:spAutoFit/>
          </a:bodyPr>
          <a:lstStyle/>
          <a:p>
            <a:r>
              <a:rPr lang="it-IT" sz="2400" u="none">
                <a:solidFill>
                  <a:srgbClr val="FF0000"/>
                </a:solidFill>
              </a:rPr>
              <a:t>Virus da strada</a:t>
            </a:r>
          </a:p>
          <a:p>
            <a:pPr>
              <a:buFontTx/>
              <a:buChar char="-"/>
            </a:pPr>
            <a:r>
              <a:rPr lang="it-IT" u="none">
                <a:solidFill>
                  <a:srgbClr val="FF0000"/>
                </a:solidFill>
              </a:rPr>
              <a:t>Isolato da animali naturalmente infetti</a:t>
            </a:r>
          </a:p>
          <a:p>
            <a:pPr>
              <a:buFontTx/>
              <a:buChar char="-"/>
            </a:pPr>
            <a:r>
              <a:rPr lang="it-IT" u="none">
                <a:solidFill>
                  <a:srgbClr val="FF0000"/>
                </a:solidFill>
              </a:rPr>
              <a:t>Causano encefalite letale con periodo di incubazione variabile</a:t>
            </a:r>
          </a:p>
          <a:p>
            <a:pPr>
              <a:buFontTx/>
              <a:buChar char="-"/>
            </a:pPr>
            <a:r>
              <a:rPr lang="it-IT" u="none">
                <a:solidFill>
                  <a:srgbClr val="FF0000"/>
                </a:solidFill>
              </a:rPr>
              <a:t>Spiccato tropismo per ghiandole salivari</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5"/>
          <p:cNvSpPr>
            <a:spLocks noGrp="1"/>
          </p:cNvSpPr>
          <p:nvPr>
            <p:ph type="sldNum" sz="quarter" idx="12"/>
          </p:nvPr>
        </p:nvSpPr>
        <p:spPr/>
        <p:txBody>
          <a:bodyPr/>
          <a:lstStyle/>
          <a:p>
            <a:fld id="{AD8A78A5-BF71-4C1D-B350-128FCB168D84}" type="slidenum">
              <a:rPr lang="en-US"/>
              <a:pPr/>
              <a:t>39</a:t>
            </a:fld>
            <a:endParaRPr lang="en-US"/>
          </a:p>
        </p:txBody>
      </p:sp>
      <p:sp>
        <p:nvSpPr>
          <p:cNvPr id="63490" name="Rectangle 2"/>
          <p:cNvSpPr>
            <a:spLocks noGrp="1" noChangeArrowheads="1"/>
          </p:cNvSpPr>
          <p:nvPr>
            <p:ph type="title"/>
          </p:nvPr>
        </p:nvSpPr>
        <p:spPr>
          <a:xfrm>
            <a:off x="3124200" y="228600"/>
            <a:ext cx="4114800" cy="609600"/>
          </a:xfrm>
          <a:solidFill>
            <a:srgbClr val="FF0000"/>
          </a:solidFill>
        </p:spPr>
        <p:txBody>
          <a:bodyPr/>
          <a:lstStyle/>
          <a:p>
            <a:r>
              <a:rPr lang="it-IT" sz="2400" b="1" i="1"/>
              <a:t>Famiglia RHABDOVIRIDAE</a:t>
            </a:r>
          </a:p>
        </p:txBody>
      </p:sp>
      <p:sp>
        <p:nvSpPr>
          <p:cNvPr id="63491" name="Rectangle 3"/>
          <p:cNvSpPr>
            <a:spLocks noGrp="1" noChangeArrowheads="1"/>
          </p:cNvSpPr>
          <p:nvPr>
            <p:ph type="body" idx="1"/>
          </p:nvPr>
        </p:nvSpPr>
        <p:spPr>
          <a:xfrm>
            <a:off x="457200" y="838200"/>
            <a:ext cx="8229600" cy="3429000"/>
          </a:xfrm>
        </p:spPr>
        <p:txBody>
          <a:bodyPr/>
          <a:lstStyle/>
          <a:p>
            <a:r>
              <a:rPr lang="it-IT" sz="2000" dirty="0"/>
              <a:t>Virus a: </a:t>
            </a:r>
            <a:r>
              <a:rPr lang="it-IT" sz="2000" b="1" i="1" dirty="0">
                <a:solidFill>
                  <a:srgbClr val="FF0000"/>
                </a:solidFill>
              </a:rPr>
              <a:t>RNA </a:t>
            </a:r>
            <a:r>
              <a:rPr lang="it-IT" sz="2000" b="1" i="1" dirty="0" err="1">
                <a:solidFill>
                  <a:srgbClr val="FF0000"/>
                </a:solidFill>
              </a:rPr>
              <a:t>monocatenario</a:t>
            </a:r>
            <a:r>
              <a:rPr lang="it-IT" sz="2000" dirty="0"/>
              <a:t>, </a:t>
            </a:r>
            <a:r>
              <a:rPr lang="it-IT" sz="2000" b="1" i="1" dirty="0"/>
              <a:t>lineare</a:t>
            </a:r>
            <a:r>
              <a:rPr lang="it-IT" sz="2000" dirty="0"/>
              <a:t>, </a:t>
            </a:r>
            <a:r>
              <a:rPr lang="it-IT" sz="2000" b="1" i="1" dirty="0"/>
              <a:t>non segmentato</a:t>
            </a:r>
            <a:r>
              <a:rPr lang="it-IT" sz="2000" dirty="0"/>
              <a:t> a </a:t>
            </a:r>
            <a:r>
              <a:rPr lang="it-IT" sz="2000" dirty="0" smtClean="0"/>
              <a:t>polarità </a:t>
            </a:r>
            <a:r>
              <a:rPr lang="it-IT" sz="2000" dirty="0"/>
              <a:t>negativa</a:t>
            </a:r>
          </a:p>
          <a:p>
            <a:r>
              <a:rPr lang="it-IT" sz="2000" dirty="0" err="1"/>
              <a:t>Nucleocapside</a:t>
            </a:r>
            <a:r>
              <a:rPr lang="it-IT" sz="2000" dirty="0"/>
              <a:t> a </a:t>
            </a:r>
            <a:r>
              <a:rPr lang="it-IT" sz="2000" b="1" i="1" dirty="0">
                <a:solidFill>
                  <a:srgbClr val="FF0000"/>
                </a:solidFill>
              </a:rPr>
              <a:t>simmetria elicoidale</a:t>
            </a:r>
          </a:p>
          <a:p>
            <a:r>
              <a:rPr lang="it-IT" sz="2000" dirty="0"/>
              <a:t>Provvisti di </a:t>
            </a:r>
            <a:r>
              <a:rPr lang="it-IT" sz="2000" i="1" dirty="0" err="1"/>
              <a:t>Envelope</a:t>
            </a:r>
            <a:r>
              <a:rPr lang="it-IT" sz="2000" i="1" dirty="0"/>
              <a:t> con “aculei” (10 </a:t>
            </a:r>
            <a:r>
              <a:rPr lang="it-IT" sz="2000" i="1" dirty="0" err="1"/>
              <a:t>nm</a:t>
            </a:r>
            <a:r>
              <a:rPr lang="it-IT" sz="2000" i="1" dirty="0"/>
              <a:t>): </a:t>
            </a:r>
            <a:r>
              <a:rPr lang="it-IT" sz="2000" b="1" i="1" dirty="0">
                <a:solidFill>
                  <a:srgbClr val="FF0000"/>
                </a:solidFill>
              </a:rPr>
              <a:t>* etere-cloroformio sensibile</a:t>
            </a:r>
          </a:p>
          <a:p>
            <a:r>
              <a:rPr lang="it-IT" sz="2000" b="1" i="1" dirty="0">
                <a:solidFill>
                  <a:srgbClr val="FF0000"/>
                </a:solidFill>
              </a:rPr>
              <a:t>Forma tipica “a proiettile”</a:t>
            </a:r>
            <a:r>
              <a:rPr lang="it-IT" sz="2000" dirty="0"/>
              <a:t> (in Greco: </a:t>
            </a:r>
            <a:r>
              <a:rPr lang="it-IT" sz="2000" i="1" dirty="0" err="1"/>
              <a:t>rabdo=bastoncino</a:t>
            </a:r>
            <a:r>
              <a:rPr lang="it-IT" sz="2000" dirty="0"/>
              <a:t>)</a:t>
            </a:r>
          </a:p>
          <a:p>
            <a:r>
              <a:rPr lang="it-IT" sz="2000" b="1" i="1" dirty="0">
                <a:solidFill>
                  <a:srgbClr val="FF0000"/>
                </a:solidFill>
              </a:rPr>
              <a:t>Dimensioni : 70x170</a:t>
            </a:r>
          </a:p>
          <a:p>
            <a:r>
              <a:rPr lang="it-IT" sz="2000" dirty="0"/>
              <a:t>RNA </a:t>
            </a:r>
            <a:r>
              <a:rPr lang="it-IT" sz="2000" dirty="0" err="1"/>
              <a:t>polimerasi-RNA</a:t>
            </a:r>
            <a:r>
              <a:rPr lang="it-IT" sz="2000" dirty="0"/>
              <a:t> dipendente associata al virus</a:t>
            </a:r>
          </a:p>
          <a:p>
            <a:r>
              <a:rPr lang="it-IT" sz="2000" b="1" i="1" dirty="0">
                <a:solidFill>
                  <a:srgbClr val="FF0000"/>
                </a:solidFill>
              </a:rPr>
              <a:t>Replicazione </a:t>
            </a:r>
            <a:r>
              <a:rPr lang="it-IT" sz="2000" b="1" i="1" dirty="0" err="1">
                <a:solidFill>
                  <a:srgbClr val="FF0000"/>
                </a:solidFill>
              </a:rPr>
              <a:t>intra-citoplasmatica</a:t>
            </a:r>
            <a:endParaRPr lang="it-IT" sz="2000" b="1" i="1" dirty="0">
              <a:solidFill>
                <a:srgbClr val="FF0000"/>
              </a:solidFill>
            </a:endParaRPr>
          </a:p>
          <a:p>
            <a:r>
              <a:rPr lang="it-IT" sz="2000" dirty="0"/>
              <a:t>Maturazione per gemmazione dalla membrana</a:t>
            </a:r>
          </a:p>
          <a:p>
            <a:pPr>
              <a:buFontTx/>
              <a:buNone/>
            </a:pPr>
            <a:r>
              <a:rPr lang="it-IT" sz="2000" dirty="0"/>
              <a:t>      plasmatica (</a:t>
            </a:r>
            <a:r>
              <a:rPr lang="it-IT" sz="2000" i="1" dirty="0" err="1"/>
              <a:t>envelope</a:t>
            </a:r>
            <a:r>
              <a:rPr lang="it-IT" sz="2000" dirty="0"/>
              <a:t>)</a:t>
            </a:r>
          </a:p>
        </p:txBody>
      </p:sp>
      <p:pic>
        <p:nvPicPr>
          <p:cNvPr id="63493" name="Picture 5" descr="C:\Documents and Settings\Ely\Desktop\lyssavirus\Google_ Risultato della ricerca di immagini per http--evunix_uevora_pt-~sinogas-TRABALHOS-2004-Raiva_files-image008_jpg_file\CA9MN76W_file\images.jpg"/>
          <p:cNvPicPr>
            <a:picLocks noChangeAspect="1" noChangeArrowheads="1"/>
          </p:cNvPicPr>
          <p:nvPr/>
        </p:nvPicPr>
        <p:blipFill>
          <a:blip r:embed="rId2" cstate="print"/>
          <a:srcRect/>
          <a:stretch>
            <a:fillRect/>
          </a:stretch>
        </p:blipFill>
        <p:spPr bwMode="auto">
          <a:xfrm>
            <a:off x="7086600" y="4114800"/>
            <a:ext cx="1714500" cy="2133600"/>
          </a:xfrm>
          <a:prstGeom prst="rect">
            <a:avLst/>
          </a:prstGeom>
          <a:noFill/>
          <a:ln w="38100" cmpd="dbl">
            <a:solidFill>
              <a:srgbClr val="000000"/>
            </a:solidFill>
            <a:miter lim="800000"/>
            <a:headEnd/>
            <a:tailEnd/>
          </a:ln>
        </p:spPr>
      </p:pic>
      <p:sp>
        <p:nvSpPr>
          <p:cNvPr id="63494" name="Text Box 6"/>
          <p:cNvSpPr txBox="1">
            <a:spLocks noChangeArrowheads="1"/>
          </p:cNvSpPr>
          <p:nvPr/>
        </p:nvSpPr>
        <p:spPr bwMode="auto">
          <a:xfrm>
            <a:off x="0" y="152400"/>
            <a:ext cx="2971800" cy="495300"/>
          </a:xfrm>
          <a:prstGeom prst="rect">
            <a:avLst/>
          </a:prstGeom>
          <a:solidFill>
            <a:srgbClr val="CCECFF"/>
          </a:solidFill>
          <a:ln w="38100" cmpd="dbl">
            <a:solidFill>
              <a:schemeClr val="tx1"/>
            </a:solidFill>
            <a:miter lim="800000"/>
            <a:headEnd/>
            <a:tailEnd/>
          </a:ln>
          <a:effectLst/>
        </p:spPr>
        <p:txBody>
          <a:bodyPr>
            <a:spAutoFit/>
          </a:bodyPr>
          <a:lstStyle/>
          <a:p>
            <a:r>
              <a:rPr lang="it-IT" sz="2400" b="0" i="0" u="none"/>
              <a:t>Classificazione</a:t>
            </a:r>
            <a:endParaRPr lang="en-US" sz="2400" b="0" u="none"/>
          </a:p>
        </p:txBody>
      </p:sp>
      <p:pic>
        <p:nvPicPr>
          <p:cNvPr id="63496" name="Picture 8" descr="C:\Documents and Settings\Ely\Desktop\lyssavirus\Google_ Risultato della ricerca di immagini per http--www_stanford_edu-group-virus-rhabdo-2004bischoffcha-rabies_gif_file\Rhabdo_file\bullets1.jpg"/>
          <p:cNvPicPr>
            <a:picLocks noChangeAspect="1" noChangeArrowheads="1"/>
          </p:cNvPicPr>
          <p:nvPr/>
        </p:nvPicPr>
        <p:blipFill>
          <a:blip r:embed="rId3" cstate="print">
            <a:lum bright="-12000" contrast="24000"/>
          </a:blip>
          <a:srcRect/>
          <a:stretch>
            <a:fillRect/>
          </a:stretch>
        </p:blipFill>
        <p:spPr bwMode="auto">
          <a:xfrm>
            <a:off x="6705600" y="2590800"/>
            <a:ext cx="2168525" cy="1444625"/>
          </a:xfrm>
          <a:prstGeom prst="rect">
            <a:avLst/>
          </a:prstGeom>
          <a:noFill/>
          <a:ln w="9525" cap="rnd">
            <a:solidFill>
              <a:srgbClr val="000000"/>
            </a:solidFill>
            <a:prstDash val="sysDot"/>
            <a:miter lim="800000"/>
            <a:headEnd/>
            <a:tailEnd/>
          </a:ln>
        </p:spPr>
      </p:pic>
      <p:sp>
        <p:nvSpPr>
          <p:cNvPr id="63497" name="AutoShape 9"/>
          <p:cNvSpPr>
            <a:spLocks noChangeArrowheads="1"/>
          </p:cNvSpPr>
          <p:nvPr/>
        </p:nvSpPr>
        <p:spPr bwMode="auto">
          <a:xfrm>
            <a:off x="3886200" y="4800600"/>
            <a:ext cx="976313" cy="485775"/>
          </a:xfrm>
          <a:prstGeom prst="rightArrow">
            <a:avLst>
              <a:gd name="adj1" fmla="val 50000"/>
              <a:gd name="adj2" fmla="val 50245"/>
            </a:avLst>
          </a:prstGeom>
          <a:noFill/>
          <a:ln w="12700">
            <a:noFill/>
            <a:miter lim="800000"/>
            <a:headEnd/>
            <a:tailEnd/>
          </a:ln>
          <a:effectLst/>
        </p:spPr>
        <p:txBody>
          <a:bodyPr wrap="none" anchor="ctr">
            <a:spAutoFit/>
          </a:bodyPr>
          <a:lstStyle/>
          <a:p>
            <a:endParaRPr lang="it-IT"/>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30184" y="476250"/>
            <a:ext cx="8385192" cy="63817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9055FDF0-D96F-4222-A3D5-1D802ED0B26D}" type="slidenum">
              <a:rPr lang="en-US"/>
              <a:pPr/>
              <a:t>40</a:t>
            </a:fld>
            <a:endParaRPr lang="en-US"/>
          </a:p>
        </p:txBody>
      </p:sp>
      <p:sp>
        <p:nvSpPr>
          <p:cNvPr id="64514" name="Text Box 2"/>
          <p:cNvSpPr txBox="1">
            <a:spLocks noChangeArrowheads="1"/>
          </p:cNvSpPr>
          <p:nvPr/>
        </p:nvSpPr>
        <p:spPr bwMode="auto">
          <a:xfrm>
            <a:off x="1219200" y="1447800"/>
            <a:ext cx="6858000" cy="557213"/>
          </a:xfrm>
          <a:prstGeom prst="rect">
            <a:avLst/>
          </a:prstGeom>
          <a:solidFill>
            <a:srgbClr val="FFCCFF"/>
          </a:solidFill>
          <a:ln w="38100" cmpd="dbl">
            <a:solidFill>
              <a:schemeClr val="tx1"/>
            </a:solidFill>
            <a:miter lim="800000"/>
            <a:headEnd/>
            <a:tailEnd/>
          </a:ln>
          <a:effectLst/>
        </p:spPr>
        <p:txBody>
          <a:bodyPr>
            <a:spAutoFit/>
          </a:bodyPr>
          <a:lstStyle/>
          <a:p>
            <a:r>
              <a:rPr lang="it-IT" sz="2800" b="0" i="0" u="none"/>
              <a:t>Genere </a:t>
            </a:r>
            <a:r>
              <a:rPr lang="it-IT" sz="2800" b="0" u="none"/>
              <a:t>LYSSAVIRUS</a:t>
            </a:r>
            <a:endParaRPr lang="en-US" sz="2800" b="0" u="none"/>
          </a:p>
        </p:txBody>
      </p:sp>
      <p:sp>
        <p:nvSpPr>
          <p:cNvPr id="64516" name="Oval 4"/>
          <p:cNvSpPr>
            <a:spLocks noChangeArrowheads="1"/>
          </p:cNvSpPr>
          <p:nvPr/>
        </p:nvSpPr>
        <p:spPr bwMode="auto">
          <a:xfrm>
            <a:off x="762000" y="2057400"/>
            <a:ext cx="7696200" cy="4038600"/>
          </a:xfrm>
          <a:prstGeom prst="ellipse">
            <a:avLst/>
          </a:prstGeom>
          <a:solidFill>
            <a:srgbClr val="FFFFCC"/>
          </a:solidFill>
          <a:ln w="38100" cmpd="dbl">
            <a:solidFill>
              <a:schemeClr val="tx1"/>
            </a:solidFill>
            <a:round/>
            <a:headEnd/>
            <a:tailEnd/>
          </a:ln>
          <a:effectLst/>
        </p:spPr>
        <p:txBody>
          <a:bodyPr anchor="ctr"/>
          <a:lstStyle/>
          <a:p>
            <a:pPr>
              <a:lnSpc>
                <a:spcPct val="120000"/>
              </a:lnSpc>
            </a:pPr>
            <a:r>
              <a:rPr lang="it-IT" sz="2000" b="0" i="0" u="none">
                <a:solidFill>
                  <a:srgbClr val="FF3300"/>
                </a:solidFill>
              </a:rPr>
              <a:t>Virus Rabbia (Genotipo 1-1)</a:t>
            </a:r>
          </a:p>
          <a:p>
            <a:pPr>
              <a:lnSpc>
                <a:spcPct val="70000"/>
              </a:lnSpc>
            </a:pPr>
            <a:r>
              <a:rPr lang="it-IT" sz="2000" b="0" i="0" u="none">
                <a:solidFill>
                  <a:schemeClr val="accent2"/>
                </a:solidFill>
              </a:rPr>
              <a:t>Ospiti naturali: cane, gatto, carnivori selvatici, bovino, chirotteri, uomo</a:t>
            </a:r>
          </a:p>
          <a:p>
            <a:pPr>
              <a:lnSpc>
                <a:spcPct val="120000"/>
              </a:lnSpc>
            </a:pPr>
            <a:r>
              <a:rPr lang="it-IT" sz="2000" b="0" i="0" u="none">
                <a:solidFill>
                  <a:srgbClr val="009900"/>
                </a:solidFill>
              </a:rPr>
              <a:t>Distribuzione geografica: mondiale, ad eccezione di Australia, Nuova Zelanda, Giappone, Regno Unito, Islanda, Irlanda, Scandinavia, Antartide</a:t>
            </a:r>
          </a:p>
          <a:p>
            <a:endParaRPr lang="it-IT" b="0" i="0" u="none"/>
          </a:p>
        </p:txBody>
      </p:sp>
      <p:sp>
        <p:nvSpPr>
          <p:cNvPr id="64517" name="Text Box 5"/>
          <p:cNvSpPr txBox="1">
            <a:spLocks noChangeArrowheads="1"/>
          </p:cNvSpPr>
          <p:nvPr/>
        </p:nvSpPr>
        <p:spPr bwMode="auto">
          <a:xfrm>
            <a:off x="1981200" y="152400"/>
            <a:ext cx="5105400" cy="557213"/>
          </a:xfrm>
          <a:prstGeom prst="rect">
            <a:avLst/>
          </a:prstGeom>
          <a:solidFill>
            <a:srgbClr val="CCECFF"/>
          </a:solidFill>
          <a:ln w="38100" cmpd="dbl">
            <a:solidFill>
              <a:schemeClr val="tx1"/>
            </a:solidFill>
            <a:miter lim="800000"/>
            <a:headEnd/>
            <a:tailEnd/>
          </a:ln>
          <a:effectLst/>
        </p:spPr>
        <p:txBody>
          <a:bodyPr>
            <a:spAutoFit/>
          </a:bodyPr>
          <a:lstStyle/>
          <a:p>
            <a:r>
              <a:rPr lang="it-IT" sz="2800" b="0" i="0" u="none"/>
              <a:t>Classificazione</a:t>
            </a:r>
            <a:endParaRPr lang="en-US" sz="2800" b="0" u="none"/>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it-IT" smtClean="0"/>
              <a:t>Epidemiologia </a:t>
            </a:r>
          </a:p>
        </p:txBody>
      </p:sp>
      <p:sp>
        <p:nvSpPr>
          <p:cNvPr id="18435" name="Rectangle 3"/>
          <p:cNvSpPr>
            <a:spLocks noGrp="1" noChangeArrowheads="1"/>
          </p:cNvSpPr>
          <p:nvPr>
            <p:ph type="body" idx="1"/>
          </p:nvPr>
        </p:nvSpPr>
        <p:spPr/>
        <p:txBody>
          <a:bodyPr/>
          <a:lstStyle/>
          <a:p>
            <a:pPr eaLnBrk="1" hangingPunct="1">
              <a:lnSpc>
                <a:spcPct val="90000"/>
              </a:lnSpc>
              <a:defRPr/>
            </a:pPr>
            <a:r>
              <a:rPr lang="it-IT" sz="2400" dirty="0" smtClean="0"/>
              <a:t>Ampia gamma di animali selvatici come procioni, </a:t>
            </a:r>
            <a:r>
              <a:rPr lang="it-IT" sz="2400" dirty="0" err="1" smtClean="0"/>
              <a:t>molfette</a:t>
            </a:r>
            <a:r>
              <a:rPr lang="it-IT" sz="2400" dirty="0" smtClean="0"/>
              <a:t>, scoiattoli, volpi e pipistrelli costituiscono un serbatoio per il virus della rabbia</a:t>
            </a:r>
          </a:p>
          <a:p>
            <a:pPr eaLnBrk="1" hangingPunct="1">
              <a:lnSpc>
                <a:spcPct val="90000"/>
              </a:lnSpc>
              <a:defRPr/>
            </a:pPr>
            <a:r>
              <a:rPr lang="it-IT" sz="2400" dirty="0" smtClean="0"/>
              <a:t>Nei paesi in via di sviluppo un serbatoio è rappresentato anche da cani e gatti domestici</a:t>
            </a:r>
          </a:p>
          <a:p>
            <a:pPr eaLnBrk="1" hangingPunct="1">
              <a:lnSpc>
                <a:spcPct val="90000"/>
              </a:lnSpc>
              <a:defRPr/>
            </a:pPr>
            <a:r>
              <a:rPr lang="it-IT" sz="2400" dirty="0" smtClean="0"/>
              <a:t>L’uomo viene infettato in genere dal morso di un animale ma in alcuni casi, l’infezione può essere trasmessa per </a:t>
            </a:r>
            <a:r>
              <a:rPr lang="it-IT" sz="2400" dirty="0" err="1" smtClean="0"/>
              <a:t>aereosol</a:t>
            </a:r>
            <a:r>
              <a:rPr lang="it-IT" sz="2400" dirty="0" smtClean="0"/>
              <a:t> (goccioline contenenti il virus da pipistrelli infetti)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p:txBody>
          <a:bodyPr/>
          <a:lstStyle/>
          <a:p>
            <a:pPr eaLnBrk="1" hangingPunct="1">
              <a:defRPr/>
            </a:pPr>
            <a:r>
              <a:rPr lang="it-IT" smtClean="0"/>
              <a:t>Trasmissione </a:t>
            </a:r>
          </a:p>
        </p:txBody>
      </p:sp>
      <p:pic>
        <p:nvPicPr>
          <p:cNvPr id="6147" name="Picture 4" descr="fig61_4"/>
          <p:cNvPicPr>
            <a:picLocks noChangeAspect="1" noChangeArrowheads="1"/>
          </p:cNvPicPr>
          <p:nvPr/>
        </p:nvPicPr>
        <p:blipFill>
          <a:blip r:embed="rId3" cstate="print"/>
          <a:srcRect/>
          <a:stretch>
            <a:fillRect/>
          </a:stretch>
        </p:blipFill>
        <p:spPr bwMode="auto">
          <a:xfrm>
            <a:off x="1719263" y="2000250"/>
            <a:ext cx="5705475" cy="37147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eaLnBrk="1" hangingPunct="1">
              <a:defRPr/>
            </a:pPr>
            <a:r>
              <a:rPr lang="it-IT" smtClean="0"/>
              <a:t>Replicazione </a:t>
            </a:r>
          </a:p>
        </p:txBody>
      </p:sp>
      <p:pic>
        <p:nvPicPr>
          <p:cNvPr id="7171" name="Picture 5"/>
          <p:cNvPicPr>
            <a:picLocks noChangeAspect="1" noChangeArrowheads="1"/>
          </p:cNvPicPr>
          <p:nvPr/>
        </p:nvPicPr>
        <p:blipFill>
          <a:blip r:embed="rId3" cstate="print"/>
          <a:srcRect/>
          <a:stretch>
            <a:fillRect/>
          </a:stretch>
        </p:blipFill>
        <p:spPr bwMode="auto">
          <a:xfrm>
            <a:off x="1763713" y="1828800"/>
            <a:ext cx="4957762" cy="5029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4"/>
          <p:cNvSpPr>
            <a:spLocks noGrp="1"/>
          </p:cNvSpPr>
          <p:nvPr>
            <p:ph type="sldNum" sz="quarter" idx="12"/>
          </p:nvPr>
        </p:nvSpPr>
        <p:spPr>
          <a:noFill/>
        </p:spPr>
        <p:txBody>
          <a:bodyPr/>
          <a:lstStyle/>
          <a:p>
            <a:fld id="{9F3D9C01-FD8C-4C3A-8A3B-9E9C38E7EA38}" type="slidenum">
              <a:rPr lang="en-US"/>
              <a:pPr/>
              <a:t>44</a:t>
            </a:fld>
            <a:endParaRPr lang="en-US"/>
          </a:p>
        </p:txBody>
      </p:sp>
      <p:sp>
        <p:nvSpPr>
          <p:cNvPr id="21507" name="Rectangle 2"/>
          <p:cNvSpPr>
            <a:spLocks noGrp="1" noChangeArrowheads="1"/>
          </p:cNvSpPr>
          <p:nvPr>
            <p:ph type="title"/>
          </p:nvPr>
        </p:nvSpPr>
        <p:spPr/>
        <p:txBody>
          <a:bodyPr/>
          <a:lstStyle/>
          <a:p>
            <a:pPr eaLnBrk="1" hangingPunct="1"/>
            <a:r>
              <a:rPr lang="it-IT" sz="3600" smtClean="0"/>
              <a:t>Cicli epidemiologici della rabbia</a:t>
            </a:r>
            <a:endParaRPr lang="en-US" sz="3600" smtClean="0"/>
          </a:p>
        </p:txBody>
      </p:sp>
      <p:sp>
        <p:nvSpPr>
          <p:cNvPr id="28675" name="Text Box 3"/>
          <p:cNvSpPr txBox="1">
            <a:spLocks noChangeArrowheads="1"/>
          </p:cNvSpPr>
          <p:nvPr/>
        </p:nvSpPr>
        <p:spPr bwMode="auto">
          <a:xfrm>
            <a:off x="609600" y="1828800"/>
            <a:ext cx="2895600" cy="409575"/>
          </a:xfrm>
          <a:prstGeom prst="rect">
            <a:avLst/>
          </a:prstGeom>
          <a:solidFill>
            <a:srgbClr val="CCECFF"/>
          </a:solidFill>
          <a:ln w="12700">
            <a:solidFill>
              <a:schemeClr val="tx1"/>
            </a:solidFill>
            <a:miter lim="800000"/>
            <a:headEnd/>
            <a:tailEnd/>
          </a:ln>
        </p:spPr>
        <p:txBody>
          <a:bodyPr>
            <a:spAutoFit/>
          </a:bodyPr>
          <a:lstStyle/>
          <a:p>
            <a:r>
              <a:rPr lang="it-IT" sz="2000" b="0" i="0" u="none"/>
              <a:t>CICLO SILVESTRE</a:t>
            </a:r>
            <a:endParaRPr lang="en-US" sz="2000" b="0" i="0" u="none"/>
          </a:p>
        </p:txBody>
      </p:sp>
      <p:sp>
        <p:nvSpPr>
          <p:cNvPr id="28676" name="Text Box 4"/>
          <p:cNvSpPr txBox="1">
            <a:spLocks noChangeArrowheads="1"/>
          </p:cNvSpPr>
          <p:nvPr/>
        </p:nvSpPr>
        <p:spPr bwMode="auto">
          <a:xfrm>
            <a:off x="381000" y="2209800"/>
            <a:ext cx="3352800" cy="928688"/>
          </a:xfrm>
          <a:prstGeom prst="rect">
            <a:avLst/>
          </a:prstGeom>
          <a:solidFill>
            <a:srgbClr val="FF99CC"/>
          </a:solidFill>
          <a:ln w="12700">
            <a:solidFill>
              <a:schemeClr val="tx1"/>
            </a:solidFill>
            <a:miter lim="800000"/>
            <a:headEnd/>
            <a:tailEnd/>
          </a:ln>
        </p:spPr>
        <p:txBody>
          <a:bodyPr lIns="36000" rIns="36000">
            <a:spAutoFit/>
          </a:bodyPr>
          <a:lstStyle/>
          <a:p>
            <a:pPr marL="90488" algn="l"/>
            <a:r>
              <a:rPr lang="it-IT" sz="1800" b="0" i="0" u="none"/>
              <a:t>vede implicati selvatici di specie variabile  nelle diverse aree geografiche</a:t>
            </a:r>
            <a:endParaRPr lang="en-US" sz="1800" b="0" i="0" u="none"/>
          </a:p>
        </p:txBody>
      </p:sp>
      <p:sp>
        <p:nvSpPr>
          <p:cNvPr id="28677" name="Text Box 5"/>
          <p:cNvSpPr txBox="1">
            <a:spLocks noChangeArrowheads="1"/>
          </p:cNvSpPr>
          <p:nvPr/>
        </p:nvSpPr>
        <p:spPr bwMode="auto">
          <a:xfrm>
            <a:off x="5791200" y="1828800"/>
            <a:ext cx="2362200" cy="409575"/>
          </a:xfrm>
          <a:prstGeom prst="rect">
            <a:avLst/>
          </a:prstGeom>
          <a:solidFill>
            <a:srgbClr val="CCECFF"/>
          </a:solidFill>
          <a:ln w="12700">
            <a:solidFill>
              <a:schemeClr val="tx1"/>
            </a:solidFill>
            <a:miter lim="800000"/>
            <a:headEnd/>
            <a:tailEnd/>
          </a:ln>
        </p:spPr>
        <p:txBody>
          <a:bodyPr>
            <a:spAutoFit/>
          </a:bodyPr>
          <a:lstStyle/>
          <a:p>
            <a:r>
              <a:rPr lang="it-IT" sz="2000" b="0" i="0" u="none"/>
              <a:t>CICLO URBANO</a:t>
            </a:r>
            <a:endParaRPr lang="en-US" sz="2000" b="0" i="0" u="none"/>
          </a:p>
        </p:txBody>
      </p:sp>
      <p:sp>
        <p:nvSpPr>
          <p:cNvPr id="28678" name="Text Box 6"/>
          <p:cNvSpPr txBox="1">
            <a:spLocks noChangeArrowheads="1"/>
          </p:cNvSpPr>
          <p:nvPr/>
        </p:nvSpPr>
        <p:spPr bwMode="auto">
          <a:xfrm>
            <a:off x="5257800" y="2209800"/>
            <a:ext cx="3352800" cy="1203325"/>
          </a:xfrm>
          <a:prstGeom prst="rect">
            <a:avLst/>
          </a:prstGeom>
          <a:solidFill>
            <a:srgbClr val="FF99CC"/>
          </a:solidFill>
          <a:ln w="12700">
            <a:solidFill>
              <a:schemeClr val="tx1"/>
            </a:solidFill>
            <a:miter lim="800000"/>
            <a:headEnd/>
            <a:tailEnd/>
          </a:ln>
        </p:spPr>
        <p:txBody>
          <a:bodyPr>
            <a:spAutoFit/>
          </a:bodyPr>
          <a:lstStyle/>
          <a:p>
            <a:pPr algn="l"/>
            <a:r>
              <a:rPr lang="it-IT" sz="1800" b="0" i="0" u="none"/>
              <a:t>Si esprime fra i domestici e trova nel randagismo il principale meccanismo di attivazione e conservazione</a:t>
            </a:r>
            <a:endParaRPr lang="en-US" sz="1800" b="0" i="0" u="none"/>
          </a:p>
        </p:txBody>
      </p:sp>
      <p:sp>
        <p:nvSpPr>
          <p:cNvPr id="28679" name="Text Box 7"/>
          <p:cNvSpPr txBox="1">
            <a:spLocks noChangeArrowheads="1"/>
          </p:cNvSpPr>
          <p:nvPr/>
        </p:nvSpPr>
        <p:spPr bwMode="auto">
          <a:xfrm>
            <a:off x="685800" y="3810000"/>
            <a:ext cx="1981200" cy="1738313"/>
          </a:xfrm>
          <a:prstGeom prst="rect">
            <a:avLst/>
          </a:prstGeom>
          <a:solidFill>
            <a:srgbClr val="CCFFCC"/>
          </a:solidFill>
          <a:ln w="12700">
            <a:solidFill>
              <a:schemeClr val="tx1"/>
            </a:solidFill>
            <a:miter lim="800000"/>
            <a:headEnd/>
            <a:tailEnd/>
          </a:ln>
        </p:spPr>
        <p:txBody>
          <a:bodyPr>
            <a:spAutoFit/>
          </a:bodyPr>
          <a:lstStyle/>
          <a:p>
            <a:pPr marL="101600" indent="-101600" algn="l">
              <a:lnSpc>
                <a:spcPct val="60000"/>
              </a:lnSpc>
              <a:buFontTx/>
              <a:buChar char="•"/>
            </a:pPr>
            <a:r>
              <a:rPr lang="it-IT" b="0" i="0" u="none"/>
              <a:t>Volpe</a:t>
            </a:r>
          </a:p>
          <a:p>
            <a:pPr marL="101600" indent="-101600" algn="l">
              <a:lnSpc>
                <a:spcPct val="60000"/>
              </a:lnSpc>
              <a:buFontTx/>
              <a:buChar char="•"/>
            </a:pPr>
            <a:r>
              <a:rPr lang="it-IT" b="0" i="0" u="none"/>
              <a:t>Mangosta</a:t>
            </a:r>
          </a:p>
          <a:p>
            <a:pPr marL="101600" indent="-101600" algn="l">
              <a:lnSpc>
                <a:spcPct val="60000"/>
              </a:lnSpc>
              <a:buFontTx/>
              <a:buChar char="•"/>
            </a:pPr>
            <a:r>
              <a:rPr lang="it-IT" b="0" i="0" u="none"/>
              <a:t>Procione</a:t>
            </a:r>
          </a:p>
          <a:p>
            <a:pPr marL="101600" indent="-101600" algn="l">
              <a:lnSpc>
                <a:spcPct val="60000"/>
              </a:lnSpc>
              <a:buFontTx/>
              <a:buChar char="•"/>
            </a:pPr>
            <a:r>
              <a:rPr lang="it-IT" b="0" i="0" u="none"/>
              <a:t>Moffetta</a:t>
            </a:r>
          </a:p>
          <a:p>
            <a:pPr marL="101600" indent="-101600" algn="l">
              <a:lnSpc>
                <a:spcPct val="60000"/>
              </a:lnSpc>
              <a:buFontTx/>
              <a:buChar char="•"/>
            </a:pPr>
            <a:r>
              <a:rPr lang="it-IT" b="0" i="0" u="none"/>
              <a:t>Chirotteri </a:t>
            </a:r>
          </a:p>
          <a:p>
            <a:pPr marL="101600" indent="-101600" algn="l">
              <a:lnSpc>
                <a:spcPct val="60000"/>
              </a:lnSpc>
              <a:buFontTx/>
              <a:buChar char="•"/>
            </a:pPr>
            <a:r>
              <a:rPr lang="it-IT" b="0" i="0" u="none"/>
              <a:t>Ruminanti domestici e selvatici</a:t>
            </a:r>
            <a:endParaRPr lang="en-US" b="0" i="0" u="none"/>
          </a:p>
        </p:txBody>
      </p:sp>
      <p:sp>
        <p:nvSpPr>
          <p:cNvPr id="28680" name="Text Box 8"/>
          <p:cNvSpPr txBox="1">
            <a:spLocks noChangeArrowheads="1"/>
          </p:cNvSpPr>
          <p:nvPr/>
        </p:nvSpPr>
        <p:spPr bwMode="auto">
          <a:xfrm>
            <a:off x="5867400" y="3886200"/>
            <a:ext cx="2286000" cy="1206500"/>
          </a:xfrm>
          <a:prstGeom prst="rect">
            <a:avLst/>
          </a:prstGeom>
          <a:solidFill>
            <a:srgbClr val="CCFFCC"/>
          </a:solidFill>
          <a:ln w="12700">
            <a:solidFill>
              <a:schemeClr val="tx1"/>
            </a:solidFill>
            <a:miter lim="800000"/>
            <a:headEnd/>
            <a:tailEnd/>
          </a:ln>
        </p:spPr>
        <p:txBody>
          <a:bodyPr>
            <a:spAutoFit/>
          </a:bodyPr>
          <a:lstStyle/>
          <a:p>
            <a:pPr marL="101600" indent="-101600" algn="l">
              <a:lnSpc>
                <a:spcPct val="70000"/>
              </a:lnSpc>
              <a:buFontTx/>
              <a:buChar char="•"/>
            </a:pPr>
            <a:r>
              <a:rPr lang="it-IT" b="0" i="0" u="none"/>
              <a:t>Cane</a:t>
            </a:r>
          </a:p>
          <a:p>
            <a:pPr marL="101600" indent="-101600" algn="l">
              <a:lnSpc>
                <a:spcPct val="70000"/>
              </a:lnSpc>
              <a:buFontTx/>
              <a:buChar char="•"/>
            </a:pPr>
            <a:r>
              <a:rPr lang="it-IT" b="0" i="0" u="none"/>
              <a:t>Gatto</a:t>
            </a:r>
          </a:p>
          <a:p>
            <a:pPr marL="101600" indent="-101600" algn="l">
              <a:lnSpc>
                <a:spcPct val="70000"/>
              </a:lnSpc>
              <a:buFontTx/>
              <a:buChar char="•"/>
            </a:pPr>
            <a:r>
              <a:rPr lang="it-IT" b="0" i="0" u="none"/>
              <a:t>Selvatici addomesticati o che si avvicinano ai centri urbani</a:t>
            </a:r>
            <a:endParaRPr lang="en-US" b="0" i="0" u="none"/>
          </a:p>
        </p:txBody>
      </p:sp>
      <p:sp>
        <p:nvSpPr>
          <p:cNvPr id="28681" name="Text Box 9"/>
          <p:cNvSpPr txBox="1">
            <a:spLocks noChangeArrowheads="1"/>
          </p:cNvSpPr>
          <p:nvPr/>
        </p:nvSpPr>
        <p:spPr bwMode="auto">
          <a:xfrm>
            <a:off x="3657600" y="3962400"/>
            <a:ext cx="1295400" cy="457200"/>
          </a:xfrm>
          <a:prstGeom prst="rect">
            <a:avLst/>
          </a:prstGeom>
          <a:noFill/>
          <a:ln w="12700">
            <a:noFill/>
            <a:miter lim="800000"/>
            <a:headEnd/>
            <a:tailEnd/>
          </a:ln>
        </p:spPr>
        <p:txBody>
          <a:bodyPr>
            <a:spAutoFit/>
          </a:bodyPr>
          <a:lstStyle/>
          <a:p>
            <a:r>
              <a:rPr lang="it-IT" sz="2400" i="0"/>
              <a:t>UOMO </a:t>
            </a:r>
            <a:endParaRPr lang="en-US" sz="2400" i="0"/>
          </a:p>
        </p:txBody>
      </p:sp>
      <p:sp>
        <p:nvSpPr>
          <p:cNvPr id="28682" name="AutoShape 10"/>
          <p:cNvSpPr>
            <a:spLocks noChangeArrowheads="1"/>
          </p:cNvSpPr>
          <p:nvPr/>
        </p:nvSpPr>
        <p:spPr bwMode="auto">
          <a:xfrm>
            <a:off x="3581400" y="1905000"/>
            <a:ext cx="1828800" cy="228600"/>
          </a:xfrm>
          <a:prstGeom prst="rightArrow">
            <a:avLst>
              <a:gd name="adj1" fmla="val 50000"/>
              <a:gd name="adj2" fmla="val 200000"/>
            </a:avLst>
          </a:prstGeom>
          <a:solidFill>
            <a:srgbClr val="FF0000"/>
          </a:solidFill>
          <a:ln w="12700">
            <a:noFill/>
            <a:miter lim="800000"/>
            <a:headEnd/>
            <a:tailEnd/>
          </a:ln>
        </p:spPr>
        <p:txBody>
          <a:bodyPr anchor="ctr">
            <a:spAutoFit/>
          </a:bodyPr>
          <a:lstStyle/>
          <a:p>
            <a:endParaRPr lang="it-IT"/>
          </a:p>
        </p:txBody>
      </p:sp>
      <p:sp>
        <p:nvSpPr>
          <p:cNvPr id="28686" name="AutoShape 14"/>
          <p:cNvSpPr>
            <a:spLocks noChangeArrowheads="1"/>
          </p:cNvSpPr>
          <p:nvPr/>
        </p:nvSpPr>
        <p:spPr bwMode="auto">
          <a:xfrm rot="3823989">
            <a:off x="2667000" y="3692525"/>
            <a:ext cx="990600" cy="228600"/>
          </a:xfrm>
          <a:prstGeom prst="rightArrow">
            <a:avLst>
              <a:gd name="adj1" fmla="val 50000"/>
              <a:gd name="adj2" fmla="val 108333"/>
            </a:avLst>
          </a:prstGeom>
          <a:solidFill>
            <a:schemeClr val="accent1"/>
          </a:solidFill>
          <a:ln w="12700">
            <a:noFill/>
            <a:miter lim="800000"/>
            <a:headEnd/>
            <a:tailEnd/>
          </a:ln>
        </p:spPr>
        <p:txBody>
          <a:bodyPr anchor="ctr">
            <a:spAutoFit/>
          </a:bodyPr>
          <a:lstStyle/>
          <a:p>
            <a:endParaRPr lang="it-IT"/>
          </a:p>
        </p:txBody>
      </p:sp>
      <p:sp>
        <p:nvSpPr>
          <p:cNvPr id="28687" name="AutoShape 15"/>
          <p:cNvSpPr>
            <a:spLocks noChangeArrowheads="1"/>
          </p:cNvSpPr>
          <p:nvPr/>
        </p:nvSpPr>
        <p:spPr bwMode="auto">
          <a:xfrm rot="7123802">
            <a:off x="5076825" y="3784600"/>
            <a:ext cx="838200" cy="228600"/>
          </a:xfrm>
          <a:prstGeom prst="rightArrow">
            <a:avLst>
              <a:gd name="adj1" fmla="val 50000"/>
              <a:gd name="adj2" fmla="val 91667"/>
            </a:avLst>
          </a:prstGeom>
          <a:solidFill>
            <a:schemeClr val="accent1"/>
          </a:solidFill>
          <a:ln w="12700">
            <a:noFill/>
            <a:miter lim="800000"/>
            <a:headEnd/>
            <a:tailEnd/>
          </a:ln>
        </p:spPr>
        <p:txBody>
          <a:bodyPr anchor="ctr">
            <a:spAutoFit/>
          </a:bodyPr>
          <a:lstStyle/>
          <a:p>
            <a:endParaRPr lang="it-IT"/>
          </a:p>
        </p:txBody>
      </p:sp>
      <p:pic>
        <p:nvPicPr>
          <p:cNvPr id="21518" name="Picture 17" descr="C:\Documents and Settings\Ely\Desktop\lyssavirus\rabies2.gif"/>
          <p:cNvPicPr>
            <a:picLocks noChangeAspect="1" noChangeArrowheads="1"/>
          </p:cNvPicPr>
          <p:nvPr/>
        </p:nvPicPr>
        <p:blipFill>
          <a:blip r:embed="rId2" cstate="print"/>
          <a:srcRect/>
          <a:stretch>
            <a:fillRect/>
          </a:stretch>
        </p:blipFill>
        <p:spPr bwMode="auto">
          <a:xfrm>
            <a:off x="3048000" y="4419600"/>
            <a:ext cx="2590800" cy="2190750"/>
          </a:xfrm>
          <a:prstGeom prst="rect">
            <a:avLst/>
          </a:prstGeom>
          <a:noFill/>
          <a:ln w="31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it-IT" smtClean="0"/>
              <a:t>Patologia </a:t>
            </a:r>
          </a:p>
        </p:txBody>
      </p:sp>
      <p:sp>
        <p:nvSpPr>
          <p:cNvPr id="26627" name="Rectangle 3"/>
          <p:cNvSpPr>
            <a:spLocks noGrp="1" noChangeArrowheads="1"/>
          </p:cNvSpPr>
          <p:nvPr>
            <p:ph type="body" idx="1"/>
          </p:nvPr>
        </p:nvSpPr>
        <p:spPr/>
        <p:txBody>
          <a:bodyPr/>
          <a:lstStyle/>
          <a:p>
            <a:pPr eaLnBrk="1" hangingPunct="1">
              <a:lnSpc>
                <a:spcPct val="80000"/>
              </a:lnSpc>
              <a:defRPr/>
            </a:pPr>
            <a:r>
              <a:rPr lang="it-IT" sz="2800" smtClean="0"/>
              <a:t>In seguito all’inoculazione, il virus può replicarsi localmente, per poi penetrare nel sistema nervoso periferico, dove si trasferisce passivamente verso il SNC</a:t>
            </a:r>
          </a:p>
          <a:p>
            <a:pPr eaLnBrk="1" hangingPunct="1">
              <a:lnSpc>
                <a:spcPct val="80000"/>
              </a:lnSpc>
              <a:defRPr/>
            </a:pPr>
            <a:r>
              <a:rPr lang="it-IT" sz="2800" smtClean="0"/>
              <a:t>Successivamente il virus infetta il tronco cerebrale, il cervelletto ed altre strutture cerebrali (encefalite diffusa)</a:t>
            </a:r>
          </a:p>
          <a:p>
            <a:pPr eaLnBrk="1" hangingPunct="1">
              <a:lnSpc>
                <a:spcPct val="80000"/>
              </a:lnSpc>
              <a:defRPr/>
            </a:pPr>
            <a:r>
              <a:rPr lang="it-IT" sz="2800" smtClean="0"/>
              <a:t>Dal cervello diffonde lungo il sistema nervoso autonomo, disseminando l’infezione in altri tessuti inclusi la cute, la cornea, e le ghiandole salivari.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it-IT" smtClean="0"/>
              <a:t>Sintomatologia </a:t>
            </a:r>
          </a:p>
        </p:txBody>
      </p:sp>
      <p:sp>
        <p:nvSpPr>
          <p:cNvPr id="28675" name="Rectangle 3"/>
          <p:cNvSpPr>
            <a:spLocks noGrp="1" noChangeArrowheads="1"/>
          </p:cNvSpPr>
          <p:nvPr>
            <p:ph type="body" idx="1"/>
          </p:nvPr>
        </p:nvSpPr>
        <p:spPr/>
        <p:txBody>
          <a:bodyPr/>
          <a:lstStyle/>
          <a:p>
            <a:pPr eaLnBrk="1" hangingPunct="1">
              <a:lnSpc>
                <a:spcPct val="90000"/>
              </a:lnSpc>
              <a:defRPr/>
            </a:pPr>
            <a:r>
              <a:rPr lang="it-IT" sz="2800" smtClean="0"/>
              <a:t>I sintomi sono caratterizzati da allucinazioni, irrequietezza, convulsioni, debolezza, disturbi mentali, paralisi, coma ed infine morte</a:t>
            </a:r>
          </a:p>
          <a:p>
            <a:pPr eaLnBrk="1" hangingPunct="1">
              <a:lnSpc>
                <a:spcPct val="90000"/>
              </a:lnSpc>
              <a:defRPr/>
            </a:pPr>
            <a:r>
              <a:rPr lang="it-IT" sz="2800" smtClean="0"/>
              <a:t>Classico segno della rabbia: idrofobia </a:t>
            </a:r>
          </a:p>
          <a:p>
            <a:pPr eaLnBrk="1" hangingPunct="1">
              <a:lnSpc>
                <a:spcPct val="90000"/>
              </a:lnSpc>
              <a:defRPr/>
            </a:pPr>
            <a:r>
              <a:rPr lang="it-IT" sz="2800" smtClean="0"/>
              <a:t>In questo caso incapacità dolorosa per contrazioni spasmodiche di ingerire liquidi</a:t>
            </a:r>
          </a:p>
          <a:p>
            <a:pPr eaLnBrk="1" hangingPunct="1">
              <a:lnSpc>
                <a:spcPct val="90000"/>
              </a:lnSpc>
              <a:buFont typeface="Wingdings" pitchFamily="2" charset="2"/>
              <a:buNone/>
              <a:defRPr/>
            </a:pPr>
            <a:endParaRPr lang="it-IT" sz="2800" smtClean="0"/>
          </a:p>
          <a:p>
            <a:pPr eaLnBrk="1" hangingPunct="1">
              <a:lnSpc>
                <a:spcPct val="90000"/>
              </a:lnSpc>
              <a:buFont typeface="Wingdings" pitchFamily="2" charset="2"/>
              <a:buNone/>
              <a:defRPr/>
            </a:pPr>
            <a:r>
              <a:rPr lang="it-IT" sz="2800" smtClean="0"/>
              <a:t>   </a:t>
            </a:r>
          </a:p>
          <a:p>
            <a:pPr eaLnBrk="1" hangingPunct="1">
              <a:lnSpc>
                <a:spcPct val="90000"/>
              </a:lnSpc>
              <a:defRPr/>
            </a:pPr>
            <a:endParaRPr lang="it-IT" sz="28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it-IT" smtClean="0"/>
              <a:t>Trattamento e prevenzione</a:t>
            </a:r>
          </a:p>
        </p:txBody>
      </p:sp>
      <p:sp>
        <p:nvSpPr>
          <p:cNvPr id="32771" name="Rectangle 3"/>
          <p:cNvSpPr>
            <a:spLocks noGrp="1" noChangeArrowheads="1"/>
          </p:cNvSpPr>
          <p:nvPr>
            <p:ph type="body" idx="1"/>
          </p:nvPr>
        </p:nvSpPr>
        <p:spPr/>
        <p:txBody>
          <a:bodyPr/>
          <a:lstStyle/>
          <a:p>
            <a:pPr eaLnBrk="1" hangingPunct="1">
              <a:lnSpc>
                <a:spcPct val="90000"/>
              </a:lnSpc>
              <a:defRPr/>
            </a:pPr>
            <a:r>
              <a:rPr lang="it-IT" sz="2400" smtClean="0"/>
              <a:t>Una volta che si presentano i segni clinici della rabbia non esiste nessun trattamento efficace</a:t>
            </a:r>
          </a:p>
          <a:p>
            <a:pPr eaLnBrk="1" hangingPunct="1">
              <a:lnSpc>
                <a:spcPct val="90000"/>
              </a:lnSpc>
              <a:defRPr/>
            </a:pPr>
            <a:r>
              <a:rPr lang="it-IT" sz="2400" smtClean="0"/>
              <a:t>Per la profilassi esiste un vaccino con ceppi virali attenuati</a:t>
            </a:r>
          </a:p>
          <a:p>
            <a:pPr eaLnBrk="1" hangingPunct="1">
              <a:lnSpc>
                <a:spcPct val="90000"/>
              </a:lnSpc>
              <a:defRPr/>
            </a:pPr>
            <a:r>
              <a:rPr lang="it-IT" sz="2400" smtClean="0"/>
              <a:t>Profilassi pre-esposizione indicata nei soggetti ad alto rischio professionale (veterinari)</a:t>
            </a:r>
          </a:p>
          <a:p>
            <a:pPr eaLnBrk="1" hangingPunct="1">
              <a:lnSpc>
                <a:spcPct val="90000"/>
              </a:lnSpc>
              <a:defRPr/>
            </a:pPr>
            <a:r>
              <a:rPr lang="it-IT" sz="2400" smtClean="0"/>
              <a:t>Profilassi post-esposizione in caso di morso di animale con sospetto di rabbia, immunizzazione passiva con immunoglobuline anti-rabbia ed immunizzazione attiva con vaccino.</a:t>
            </a:r>
          </a:p>
          <a:p>
            <a:pPr eaLnBrk="1" hangingPunct="1">
              <a:lnSpc>
                <a:spcPct val="90000"/>
              </a:lnSpc>
              <a:defRPr/>
            </a:pPr>
            <a:endParaRPr lang="it-IT" sz="2400" smtClean="0"/>
          </a:p>
          <a:p>
            <a:pPr eaLnBrk="1" hangingPunct="1">
              <a:lnSpc>
                <a:spcPct val="90000"/>
              </a:lnSpc>
              <a:buFont typeface="Wingdings" pitchFamily="2" charset="2"/>
              <a:buNone/>
              <a:defRPr/>
            </a:pPr>
            <a:endParaRPr lang="it-IT"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Infezioni trasmesse da artropodi</a:t>
            </a:r>
            <a:endParaRPr lang="it-IT" dirty="0"/>
          </a:p>
        </p:txBody>
      </p:sp>
      <p:sp>
        <p:nvSpPr>
          <p:cNvPr id="3" name="Segnaposto contenuto 2"/>
          <p:cNvSpPr>
            <a:spLocks noGrp="1"/>
          </p:cNvSpPr>
          <p:nvPr>
            <p:ph idx="1"/>
          </p:nvPr>
        </p:nvSpPr>
        <p:spPr/>
        <p:txBody>
          <a:bodyPr>
            <a:normAutofit lnSpcReduction="10000"/>
          </a:bodyPr>
          <a:lstStyle/>
          <a:p>
            <a:r>
              <a:rPr lang="it-IT" dirty="0" smtClean="0"/>
              <a:t>Queste infezioni sono trasmesse all’uomo in modo accidentale da insetti e zecche attraverso un pasto ematico.</a:t>
            </a:r>
          </a:p>
          <a:p>
            <a:r>
              <a:rPr lang="it-IT" dirty="0" smtClean="0"/>
              <a:t>Alcune di queste patologie sono altamente diffuse  come ad esempio la malaria altre invece sono confinate solo in alcune aree geografiche</a:t>
            </a:r>
          </a:p>
          <a:p>
            <a:r>
              <a:rPr lang="it-IT" dirty="0" smtClean="0"/>
              <a:t>La distribuzione geografica dipende da quella del vettore </a:t>
            </a:r>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233998" y="260648"/>
            <a:ext cx="8658482"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920687"/>
            <a:ext cx="9148766" cy="4812569"/>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srcRect/>
          <a:stretch>
            <a:fillRect/>
          </a:stretch>
        </p:blipFill>
        <p:spPr bwMode="auto">
          <a:xfrm>
            <a:off x="216383" y="1412776"/>
            <a:ext cx="8927617" cy="4284779"/>
          </a:xfrm>
          <a:prstGeom prst="rect">
            <a:avLst/>
          </a:prstGeom>
          <a:noFill/>
          <a:ln w="9525">
            <a:noFill/>
            <a:miter lim="800000"/>
            <a:headEnd/>
            <a:tailEnd/>
          </a:ln>
        </p:spPr>
      </p:pic>
      <p:sp>
        <p:nvSpPr>
          <p:cNvPr id="3" name="Titolo 2"/>
          <p:cNvSpPr>
            <a:spLocks noGrp="1"/>
          </p:cNvSpPr>
          <p:nvPr>
            <p:ph type="title"/>
          </p:nvPr>
        </p:nvSpPr>
        <p:spPr/>
        <p:txBody>
          <a:bodyPr/>
          <a:lstStyle/>
          <a:p>
            <a:r>
              <a:rPr lang="it-IT" dirty="0" smtClean="0"/>
              <a:t>Patogeni trasmessi da vettori</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srcRect/>
          <a:stretch>
            <a:fillRect/>
          </a:stretch>
        </p:blipFill>
        <p:spPr bwMode="auto">
          <a:xfrm>
            <a:off x="199824" y="476672"/>
            <a:ext cx="8764664" cy="5544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a:stretch>
            <a:fillRect/>
          </a:stretch>
        </p:blipFill>
        <p:spPr bwMode="auto">
          <a:xfrm>
            <a:off x="395536" y="1390783"/>
            <a:ext cx="8338889" cy="4342473"/>
          </a:xfrm>
          <a:prstGeom prst="rect">
            <a:avLst/>
          </a:prstGeom>
          <a:noFill/>
          <a:ln w="9525">
            <a:noFill/>
            <a:miter lim="800000"/>
            <a:headEnd/>
            <a:tailEnd/>
          </a:ln>
        </p:spPr>
      </p:pic>
      <p:sp>
        <p:nvSpPr>
          <p:cNvPr id="3" name="Titolo 2"/>
          <p:cNvSpPr>
            <a:spLocks noGrp="1"/>
          </p:cNvSpPr>
          <p:nvPr>
            <p:ph type="title"/>
          </p:nvPr>
        </p:nvSpPr>
        <p:spPr/>
        <p:txBody>
          <a:bodyPr/>
          <a:lstStyle/>
          <a:p>
            <a:r>
              <a:rPr lang="it-IT" dirty="0" smtClean="0"/>
              <a:t>Patogeni trasmessi da vettori</a:t>
            </a:r>
            <a:endParaRPr lang="it-I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611560" y="692150"/>
            <a:ext cx="8233991" cy="5953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326295" y="1341438"/>
            <a:ext cx="8638193" cy="3887762"/>
          </a:xfrm>
          <a:prstGeom prst="rect">
            <a:avLst/>
          </a:prstGeom>
          <a:noFill/>
          <a:ln w="9525">
            <a:noFill/>
            <a:miter lim="800000"/>
            <a:headEnd/>
            <a:tailEnd/>
          </a:ln>
        </p:spPr>
      </p:pic>
      <p:sp>
        <p:nvSpPr>
          <p:cNvPr id="3" name="Titolo 2"/>
          <p:cNvSpPr>
            <a:spLocks noGrp="1"/>
          </p:cNvSpPr>
          <p:nvPr>
            <p:ph type="title"/>
          </p:nvPr>
        </p:nvSpPr>
        <p:spPr/>
        <p:txBody>
          <a:bodyPr/>
          <a:lstStyle/>
          <a:p>
            <a:r>
              <a:rPr lang="it-IT" dirty="0" smtClean="0"/>
              <a:t>Patogeni trasmessi da vettori</a:t>
            </a:r>
            <a:endParaRPr lang="it-I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a:stretch>
            <a:fillRect/>
          </a:stretch>
        </p:blipFill>
        <p:spPr bwMode="auto">
          <a:xfrm>
            <a:off x="539552" y="548680"/>
            <a:ext cx="8099623" cy="5154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malaria</a:t>
            </a:r>
            <a:endParaRPr lang="it-IT" dirty="0"/>
          </a:p>
        </p:txBody>
      </p:sp>
      <p:sp>
        <p:nvSpPr>
          <p:cNvPr id="3" name="Segnaposto contenuto 2"/>
          <p:cNvSpPr>
            <a:spLocks noGrp="1"/>
          </p:cNvSpPr>
          <p:nvPr>
            <p:ph idx="1"/>
          </p:nvPr>
        </p:nvSpPr>
        <p:spPr/>
        <p:txBody>
          <a:bodyPr/>
          <a:lstStyle/>
          <a:p>
            <a:r>
              <a:rPr lang="it-IT" dirty="0" smtClean="0"/>
              <a:t>Rappresenta  una delle malattie  che colpisce circa il 40% della popolazione mondiale provocando milioni di morti l’ anno </a:t>
            </a:r>
          </a:p>
          <a:p>
            <a:r>
              <a:rPr lang="it-IT" dirty="0" smtClean="0"/>
              <a:t>In particolare bambini e donne in gravidanza</a:t>
            </a:r>
          </a:p>
          <a:p>
            <a:r>
              <a:rPr lang="it-IT" dirty="0" smtClean="0"/>
              <a:t>Con un numero di casi clinici ancora maggiore</a:t>
            </a:r>
          </a:p>
          <a:p>
            <a:r>
              <a:rPr lang="it-IT" dirty="0" smtClean="0"/>
              <a:t>E’ delimitato in aree geografiche  come l’Africa sub-sahariana, l’Asia e il sud America</a:t>
            </a:r>
          </a:p>
          <a:p>
            <a:r>
              <a:rPr lang="it-IT" dirty="0" smtClean="0"/>
              <a:t>Fattori predisponenti paesi in via di sviluppo</a:t>
            </a:r>
            <a:endParaRPr lang="it-IT"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04813"/>
            <a:ext cx="7772400" cy="1143000"/>
          </a:xfrm>
        </p:spPr>
        <p:txBody>
          <a:bodyPr/>
          <a:lstStyle/>
          <a:p>
            <a:pPr eaLnBrk="1" hangingPunct="1"/>
            <a:r>
              <a:rPr lang="it-IT" dirty="0" smtClean="0"/>
              <a:t>Diverse specie di </a:t>
            </a:r>
            <a:r>
              <a:rPr lang="it-IT" dirty="0" err="1" smtClean="0"/>
              <a:t>Plasmodium</a:t>
            </a:r>
            <a:endParaRPr lang="it-IT" dirty="0" smtClean="0"/>
          </a:p>
        </p:txBody>
      </p:sp>
      <p:sp>
        <p:nvSpPr>
          <p:cNvPr id="29699" name="Rectangle 3"/>
          <p:cNvSpPr>
            <a:spLocks noGrp="1" noChangeArrowheads="1"/>
          </p:cNvSpPr>
          <p:nvPr>
            <p:ph type="body" idx="1"/>
          </p:nvPr>
        </p:nvSpPr>
        <p:spPr>
          <a:xfrm>
            <a:off x="685800" y="1700213"/>
            <a:ext cx="7772400" cy="4114800"/>
          </a:xfrm>
        </p:spPr>
        <p:txBody>
          <a:bodyPr/>
          <a:lstStyle/>
          <a:p>
            <a:pPr algn="ctr" eaLnBrk="1" hangingPunct="1"/>
            <a:r>
              <a:rPr lang="it-IT" sz="2800" i="1" dirty="0" err="1" smtClean="0"/>
              <a:t>Plasmodium</a:t>
            </a:r>
            <a:r>
              <a:rPr lang="it-IT" sz="2800" i="1" dirty="0" smtClean="0"/>
              <a:t> </a:t>
            </a:r>
            <a:r>
              <a:rPr lang="it-IT" sz="2800" i="1" dirty="0" err="1" smtClean="0"/>
              <a:t>falciparum</a:t>
            </a:r>
            <a:endParaRPr lang="it-IT" sz="2800" i="1" dirty="0" smtClean="0"/>
          </a:p>
          <a:p>
            <a:pPr algn="ctr" eaLnBrk="1" hangingPunct="1">
              <a:buFontTx/>
              <a:buNone/>
            </a:pPr>
            <a:r>
              <a:rPr lang="it-IT" sz="2800" dirty="0" smtClean="0"/>
              <a:t>Malaria terzana maligna</a:t>
            </a:r>
          </a:p>
          <a:p>
            <a:pPr algn="ctr" eaLnBrk="1" hangingPunct="1"/>
            <a:r>
              <a:rPr lang="it-IT" sz="2800" i="1" dirty="0" err="1" smtClean="0"/>
              <a:t>Plasmodium</a:t>
            </a:r>
            <a:r>
              <a:rPr lang="it-IT" sz="2800" i="1" dirty="0" smtClean="0"/>
              <a:t> </a:t>
            </a:r>
            <a:r>
              <a:rPr lang="it-IT" sz="2800" i="1" dirty="0" err="1" smtClean="0"/>
              <a:t>vivax</a:t>
            </a:r>
            <a:endParaRPr lang="it-IT" sz="2800" i="1" dirty="0" smtClean="0"/>
          </a:p>
          <a:p>
            <a:pPr algn="ctr" eaLnBrk="1" hangingPunct="1">
              <a:buFontTx/>
              <a:buNone/>
            </a:pPr>
            <a:r>
              <a:rPr lang="it-IT" sz="2800" dirty="0" smtClean="0"/>
              <a:t>Malaria terzana benigna</a:t>
            </a:r>
          </a:p>
          <a:p>
            <a:pPr algn="ctr" eaLnBrk="1" hangingPunct="1"/>
            <a:r>
              <a:rPr lang="it-IT" sz="2800" i="1" dirty="0" err="1" smtClean="0"/>
              <a:t>Plasmodium</a:t>
            </a:r>
            <a:r>
              <a:rPr lang="it-IT" sz="2800" i="1" dirty="0" smtClean="0"/>
              <a:t> malarie</a:t>
            </a:r>
          </a:p>
          <a:p>
            <a:pPr algn="ctr" eaLnBrk="1" hangingPunct="1">
              <a:buFontTx/>
              <a:buNone/>
            </a:pPr>
            <a:r>
              <a:rPr lang="it-IT" sz="2800" dirty="0" smtClean="0"/>
              <a:t>Malaria quartana</a:t>
            </a:r>
          </a:p>
          <a:p>
            <a:pPr algn="ctr" eaLnBrk="1" hangingPunct="1"/>
            <a:r>
              <a:rPr lang="it-IT" sz="2800" i="1" dirty="0" err="1" smtClean="0"/>
              <a:t>Plasmodium</a:t>
            </a:r>
            <a:r>
              <a:rPr lang="it-IT" sz="2800" i="1" dirty="0" smtClean="0"/>
              <a:t> ovale</a:t>
            </a:r>
          </a:p>
          <a:p>
            <a:pPr algn="ctr" eaLnBrk="1" hangingPunct="1">
              <a:buFontTx/>
              <a:buNone/>
            </a:pPr>
            <a:r>
              <a:rPr lang="it-IT" sz="2800" dirty="0" smtClean="0"/>
              <a:t>Malaria terzana benigna</a:t>
            </a:r>
          </a:p>
          <a:p>
            <a:pPr algn="ctr" eaLnBrk="1" hangingPunct="1"/>
            <a:endParaRPr lang="it-IT" sz="2800" i="1"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520556" y="1533524"/>
            <a:ext cx="7867868" cy="5352840"/>
          </a:xfrm>
          <a:prstGeom prst="rect">
            <a:avLst/>
          </a:prstGeom>
          <a:noFill/>
          <a:ln w="9525">
            <a:noFill/>
            <a:miter lim="800000"/>
            <a:headEnd/>
            <a:tailEnd/>
          </a:ln>
        </p:spPr>
      </p:pic>
      <p:sp>
        <p:nvSpPr>
          <p:cNvPr id="4" name="Titolo 3"/>
          <p:cNvSpPr>
            <a:spLocks noGrp="1"/>
          </p:cNvSpPr>
          <p:nvPr>
            <p:ph type="title"/>
          </p:nvPr>
        </p:nvSpPr>
        <p:spPr/>
        <p:txBody>
          <a:bodyPr/>
          <a:lstStyle/>
          <a:p>
            <a:r>
              <a:rPr lang="it-IT" dirty="0" smtClean="0"/>
              <a:t>Distribuzione della malaria</a:t>
            </a:r>
            <a:endParaRPr lang="it-IT"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Sintomatologia clinica</a:t>
            </a:r>
            <a:endParaRPr lang="it-IT" dirty="0"/>
          </a:p>
        </p:txBody>
      </p:sp>
      <p:sp>
        <p:nvSpPr>
          <p:cNvPr id="4" name="Segnaposto contenuto 3"/>
          <p:cNvSpPr>
            <a:spLocks noGrp="1"/>
          </p:cNvSpPr>
          <p:nvPr>
            <p:ph idx="1"/>
          </p:nvPr>
        </p:nvSpPr>
        <p:spPr/>
        <p:txBody>
          <a:bodyPr>
            <a:normAutofit lnSpcReduction="10000"/>
          </a:bodyPr>
          <a:lstStyle/>
          <a:p>
            <a:r>
              <a:rPr lang="it-IT" dirty="0" smtClean="0"/>
              <a:t>Rialzo febbrile anche oltre i 40°C</a:t>
            </a:r>
          </a:p>
          <a:p>
            <a:r>
              <a:rPr lang="it-IT" dirty="0" smtClean="0"/>
              <a:t>Ingrossamento della milza</a:t>
            </a:r>
          </a:p>
          <a:p>
            <a:r>
              <a:rPr lang="it-IT" dirty="0" smtClean="0"/>
              <a:t>Rigidità muscolare, cefalea, dolori addominale, nausea e vomito, malessere</a:t>
            </a:r>
          </a:p>
          <a:p>
            <a:r>
              <a:rPr lang="it-IT" dirty="0" smtClean="0"/>
              <a:t>I sintomi si presentano con regolarità temporale rappresentando il ciclo </a:t>
            </a:r>
            <a:r>
              <a:rPr lang="it-IT" dirty="0" err="1" smtClean="0"/>
              <a:t>replicativo</a:t>
            </a:r>
            <a:r>
              <a:rPr lang="it-IT" dirty="0" smtClean="0"/>
              <a:t> del parassita</a:t>
            </a:r>
          </a:p>
          <a:p>
            <a:r>
              <a:rPr lang="it-IT" dirty="0" smtClean="0"/>
              <a:t>Dopo replicazione di diversi cicli replicativi negli eritrociti si ha anemia</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451527" y="548680"/>
            <a:ext cx="8382306" cy="504056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it-IT" i="1" dirty="0" err="1" smtClean="0"/>
              <a:t>Plasmodium</a:t>
            </a:r>
            <a:r>
              <a:rPr lang="it-IT" dirty="0" smtClean="0"/>
              <a:t> specie </a:t>
            </a:r>
          </a:p>
        </p:txBody>
      </p:sp>
      <p:sp>
        <p:nvSpPr>
          <p:cNvPr id="26627" name="Rectangle 3"/>
          <p:cNvSpPr>
            <a:spLocks noGrp="1" noChangeArrowheads="1"/>
          </p:cNvSpPr>
          <p:nvPr>
            <p:ph type="body" idx="1"/>
          </p:nvPr>
        </p:nvSpPr>
        <p:spPr/>
        <p:txBody>
          <a:bodyPr/>
          <a:lstStyle/>
          <a:p>
            <a:pPr eaLnBrk="1" hangingPunct="1"/>
            <a:r>
              <a:rPr lang="it-IT" dirty="0" smtClean="0"/>
              <a:t>I plasmodi sono sporozoi che parassitano le cellule del sangue e richiedono due ospiti:</a:t>
            </a:r>
          </a:p>
          <a:p>
            <a:pPr eaLnBrk="1" hangingPunct="1"/>
            <a:r>
              <a:rPr lang="it-IT" dirty="0" smtClean="0"/>
              <a:t>1) la zanzara per gli stadi riproduttivi sessuati</a:t>
            </a:r>
          </a:p>
          <a:p>
            <a:pPr eaLnBrk="1" hangingPunct="1"/>
            <a:r>
              <a:rPr lang="it-IT" dirty="0" smtClean="0"/>
              <a:t>2) l’uomo ed altri animali per gli stadi di riproduzione asessuata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srcRect/>
          <a:stretch>
            <a:fillRect/>
          </a:stretch>
        </p:blipFill>
        <p:spPr bwMode="auto">
          <a:xfrm>
            <a:off x="323528" y="890364"/>
            <a:ext cx="4230688" cy="4914900"/>
          </a:xfrm>
          <a:prstGeom prst="rect">
            <a:avLst/>
          </a:prstGeom>
          <a:noFill/>
          <a:ln w="9525">
            <a:noFill/>
            <a:miter lim="800000"/>
            <a:headEnd/>
            <a:tailEnd/>
          </a:ln>
        </p:spPr>
      </p:pic>
      <p:pic>
        <p:nvPicPr>
          <p:cNvPr id="21508" name="Picture 4"/>
          <p:cNvPicPr>
            <a:picLocks noChangeAspect="1" noChangeArrowheads="1"/>
          </p:cNvPicPr>
          <p:nvPr/>
        </p:nvPicPr>
        <p:blipFill>
          <a:blip r:embed="rId3" cstate="print"/>
          <a:srcRect/>
          <a:stretch>
            <a:fillRect/>
          </a:stretch>
        </p:blipFill>
        <p:spPr bwMode="auto">
          <a:xfrm>
            <a:off x="4247506" y="5284728"/>
            <a:ext cx="4896494" cy="1573272"/>
          </a:xfrm>
          <a:prstGeom prst="rect">
            <a:avLst/>
          </a:prstGeom>
          <a:noFill/>
          <a:ln w="9525">
            <a:noFill/>
            <a:miter lim="800000"/>
            <a:headEnd/>
            <a:tailEnd/>
          </a:ln>
        </p:spPr>
      </p:pic>
      <p:sp>
        <p:nvSpPr>
          <p:cNvPr id="5" name="Titolo 4"/>
          <p:cNvSpPr>
            <a:spLocks noGrp="1"/>
          </p:cNvSpPr>
          <p:nvPr>
            <p:ph type="title"/>
          </p:nvPr>
        </p:nvSpPr>
        <p:spPr>
          <a:xfrm>
            <a:off x="457200" y="44624"/>
            <a:ext cx="8229600" cy="1143000"/>
          </a:xfrm>
        </p:spPr>
        <p:txBody>
          <a:bodyPr/>
          <a:lstStyle/>
          <a:p>
            <a:r>
              <a:rPr lang="it-IT" dirty="0" smtClean="0"/>
              <a:t>Ciclo biologico</a:t>
            </a:r>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it-IT" dirty="0" smtClean="0"/>
              <a:t>Ciclo vitale </a:t>
            </a:r>
          </a:p>
        </p:txBody>
      </p:sp>
      <p:sp>
        <p:nvSpPr>
          <p:cNvPr id="27651" name="Rectangle 3"/>
          <p:cNvSpPr>
            <a:spLocks noGrp="1" noChangeArrowheads="1"/>
          </p:cNvSpPr>
          <p:nvPr>
            <p:ph type="body" idx="1"/>
          </p:nvPr>
        </p:nvSpPr>
        <p:spPr/>
        <p:txBody>
          <a:bodyPr>
            <a:normAutofit/>
          </a:bodyPr>
          <a:lstStyle/>
          <a:p>
            <a:pPr eaLnBrk="1" hangingPunct="1">
              <a:lnSpc>
                <a:spcPct val="80000"/>
              </a:lnSpc>
            </a:pPr>
            <a:r>
              <a:rPr lang="it-IT" sz="2800" dirty="0" smtClean="0"/>
              <a:t>L’infezione inizia nell’uomo con la puntura di una zanzara che introduce con la saliva </a:t>
            </a:r>
            <a:r>
              <a:rPr lang="it-IT" sz="2800" dirty="0" err="1" smtClean="0"/>
              <a:t>sporozoiti</a:t>
            </a:r>
            <a:r>
              <a:rPr lang="it-IT" sz="2800" dirty="0" smtClean="0"/>
              <a:t> infettivi di plasmodio nel sistema circolatorio</a:t>
            </a:r>
          </a:p>
          <a:p>
            <a:pPr eaLnBrk="1" hangingPunct="1">
              <a:lnSpc>
                <a:spcPct val="80000"/>
              </a:lnSpc>
            </a:pPr>
            <a:r>
              <a:rPr lang="it-IT" sz="2800" dirty="0" smtClean="0"/>
              <a:t>Gli </a:t>
            </a:r>
            <a:r>
              <a:rPr lang="it-IT" sz="2800" dirty="0" err="1" smtClean="0"/>
              <a:t>sporozoiti</a:t>
            </a:r>
            <a:r>
              <a:rPr lang="it-IT" sz="2800" dirty="0" smtClean="0"/>
              <a:t> sono trasportati al fegato dove avviene la riproduzione asessuata</a:t>
            </a:r>
          </a:p>
          <a:p>
            <a:pPr eaLnBrk="1" hangingPunct="1">
              <a:lnSpc>
                <a:spcPct val="80000"/>
              </a:lnSpc>
            </a:pPr>
            <a:r>
              <a:rPr lang="it-IT" sz="2800" dirty="0" smtClean="0"/>
              <a:t>Gli epatociti si rompono liberando i plasmodi (merozoiti)i quali si legano a specifici recettori presenti sulla superficie dell’eritrocita ed entrano nelle cellule iniziando il ciclo </a:t>
            </a:r>
            <a:r>
              <a:rPr lang="it-IT" sz="2800" dirty="0" err="1" smtClean="0"/>
              <a:t>eritrocitario</a:t>
            </a:r>
            <a:endParaRPr lang="it-IT" sz="2800" dirty="0" smtClean="0"/>
          </a:p>
          <a:p>
            <a:pPr eaLnBrk="1" hangingPunct="1">
              <a:lnSpc>
                <a:spcPct val="80000"/>
              </a:lnSpc>
            </a:pPr>
            <a:r>
              <a:rPr lang="it-IT" sz="2800" dirty="0" smtClean="0"/>
              <a:t>La riproduzione asessuata avviene attraverso una serie di stadi (anello, </a:t>
            </a:r>
            <a:r>
              <a:rPr lang="it-IT" sz="2800" dirty="0" err="1" smtClean="0"/>
              <a:t>trofozoite</a:t>
            </a:r>
            <a:r>
              <a:rPr lang="it-IT" sz="2800" dirty="0" smtClean="0"/>
              <a:t>, </a:t>
            </a:r>
            <a:r>
              <a:rPr lang="it-IT" sz="2800" dirty="0" err="1" smtClean="0"/>
              <a:t>schizonte</a:t>
            </a:r>
            <a:r>
              <a:rPr lang="it-IT" sz="2800" dirty="0" smtClean="0"/>
              <a:t>) che culmina con la rottura dell’eritrocita.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it-IT" dirty="0" smtClean="0"/>
              <a:t>Caratteristiche della crescita</a:t>
            </a:r>
          </a:p>
        </p:txBody>
      </p:sp>
      <p:sp>
        <p:nvSpPr>
          <p:cNvPr id="28675" name="Rectangle 3"/>
          <p:cNvSpPr>
            <a:spLocks noGrp="1" noChangeArrowheads="1"/>
          </p:cNvSpPr>
          <p:nvPr>
            <p:ph type="body" idx="1"/>
          </p:nvPr>
        </p:nvSpPr>
        <p:spPr/>
        <p:txBody>
          <a:bodyPr/>
          <a:lstStyle/>
          <a:p>
            <a:pPr eaLnBrk="1" hangingPunct="1"/>
            <a:r>
              <a:rPr lang="it-IT" dirty="0" smtClean="0"/>
              <a:t>Negli eritrociti dell’ospite i parassiti trasformano l’emoglobina in globina ed ematina, </a:t>
            </a:r>
          </a:p>
          <a:p>
            <a:pPr eaLnBrk="1" hangingPunct="1"/>
            <a:r>
              <a:rPr lang="it-IT" dirty="0" smtClean="0"/>
              <a:t>L’ematina si modifica al tipico pigmento malarico.</a:t>
            </a:r>
          </a:p>
          <a:p>
            <a:pPr eaLnBrk="1" hangingPunct="1"/>
            <a:r>
              <a:rPr lang="it-IT" dirty="0" smtClean="0"/>
              <a:t>La globina viene degradata da enzimi proteolitici e viene digerita</a:t>
            </a:r>
          </a:p>
          <a:p>
            <a:pPr eaLnBrk="1" hangingPunct="1"/>
            <a:endParaRPr lang="it-IT"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Patogenesi </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Il danno maggiore della malaria è a livello del fegato, ma possono essere coinvolti anche altri organi.</a:t>
            </a:r>
          </a:p>
          <a:p>
            <a:r>
              <a:rPr lang="it-IT" dirty="0" smtClean="0"/>
              <a:t>Due meccanismi patogenetici fondamentali: gli eritrociti infettati si legano alle cellule dell’endotelio vascolare ed agli eritrociti sani, bloccando il flusso ematico e causando ischemia </a:t>
            </a:r>
          </a:p>
          <a:p>
            <a:r>
              <a:rPr lang="it-IT" dirty="0" smtClean="0"/>
              <a:t>Inoltre sulla membrana compaiono modificazioni antigeniche indotti dal plasmodio provocando la produzione di sostanze infiammatorie </a:t>
            </a:r>
            <a:endParaRPr lang="it-IT"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33375"/>
            <a:ext cx="7772400" cy="1143000"/>
          </a:xfrm>
        </p:spPr>
        <p:txBody>
          <a:bodyPr/>
          <a:lstStyle/>
          <a:p>
            <a:pPr eaLnBrk="1" hangingPunct="1"/>
            <a:r>
              <a:rPr lang="it-IT" dirty="0" smtClean="0"/>
              <a:t>Trasmissione e controllo</a:t>
            </a:r>
          </a:p>
        </p:txBody>
      </p:sp>
      <p:sp>
        <p:nvSpPr>
          <p:cNvPr id="32771" name="Rectangle 3"/>
          <p:cNvSpPr>
            <a:spLocks noGrp="1" noChangeArrowheads="1"/>
          </p:cNvSpPr>
          <p:nvPr>
            <p:ph type="body" idx="1"/>
          </p:nvPr>
        </p:nvSpPr>
        <p:spPr>
          <a:xfrm>
            <a:off x="685800" y="1484784"/>
            <a:ext cx="7772400" cy="4114800"/>
          </a:xfrm>
        </p:spPr>
        <p:txBody>
          <a:bodyPr>
            <a:noAutofit/>
          </a:bodyPr>
          <a:lstStyle/>
          <a:p>
            <a:pPr eaLnBrk="1" hangingPunct="1">
              <a:lnSpc>
                <a:spcPct val="80000"/>
              </a:lnSpc>
            </a:pPr>
            <a:r>
              <a:rPr lang="it-IT" sz="2800" dirty="0" smtClean="0"/>
              <a:t>Può essere trasmessa per via transplacentare , con trasfusioni di sangue o con aghi infetti</a:t>
            </a:r>
          </a:p>
          <a:p>
            <a:pPr eaLnBrk="1" hangingPunct="1">
              <a:lnSpc>
                <a:spcPct val="80000"/>
              </a:lnSpc>
            </a:pPr>
            <a:r>
              <a:rPr lang="it-IT" sz="2800" dirty="0" smtClean="0"/>
              <a:t>L’infezione naturale avviene solo attraverso la puntura di una femmina di zanzara infetta</a:t>
            </a:r>
          </a:p>
          <a:p>
            <a:pPr eaLnBrk="1" hangingPunct="1">
              <a:lnSpc>
                <a:spcPct val="80000"/>
              </a:lnSpc>
            </a:pPr>
            <a:r>
              <a:rPr lang="it-IT" sz="2800" dirty="0" smtClean="0"/>
              <a:t>Il controllo della malaria si basa sulla eliminazione delle sedi di riproduzione delle zanzare, sulla protezione individuale dalle zanzare, col trattamento di persone esposte con farmaci capaci di sopprimere lo sviluppo dei parassiti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Leishmaniosi </a:t>
            </a:r>
            <a:endParaRPr lang="it-IT" dirty="0"/>
          </a:p>
        </p:txBody>
      </p:sp>
      <p:pic>
        <p:nvPicPr>
          <p:cNvPr id="65538" name="Picture 2" descr="http://www.amsicora.net/wp-content/uploads/2012/03/leishmania_clinica-veterinaria-gaia-ancona.jpg"/>
          <p:cNvPicPr>
            <a:picLocks noChangeAspect="1" noChangeArrowheads="1"/>
          </p:cNvPicPr>
          <p:nvPr/>
        </p:nvPicPr>
        <p:blipFill>
          <a:blip r:embed="rId2" cstate="print"/>
          <a:srcRect/>
          <a:stretch>
            <a:fillRect/>
          </a:stretch>
        </p:blipFill>
        <p:spPr bwMode="auto">
          <a:xfrm>
            <a:off x="4788024" y="3573016"/>
            <a:ext cx="2857500" cy="2857500"/>
          </a:xfrm>
          <a:prstGeom prst="rect">
            <a:avLst/>
          </a:prstGeom>
          <a:noFill/>
        </p:spPr>
      </p:pic>
      <p:pic>
        <p:nvPicPr>
          <p:cNvPr id="65540" name="Picture 4" descr="http://t0.gstatic.com/images?q=tbn:ANd9GcT6Lfs0P_ouorQ-PUFXhCQrOUTTJtj3WRzbTP7dYeyM2onNzheL"/>
          <p:cNvPicPr>
            <a:picLocks noChangeAspect="1" noChangeArrowheads="1"/>
          </p:cNvPicPr>
          <p:nvPr/>
        </p:nvPicPr>
        <p:blipFill>
          <a:blip r:embed="rId3" cstate="print"/>
          <a:srcRect/>
          <a:stretch>
            <a:fillRect/>
          </a:stretch>
        </p:blipFill>
        <p:spPr bwMode="auto">
          <a:xfrm>
            <a:off x="4860032" y="1628800"/>
            <a:ext cx="2600325" cy="1752600"/>
          </a:xfrm>
          <a:prstGeom prst="rect">
            <a:avLst/>
          </a:prstGeom>
          <a:noFill/>
        </p:spPr>
      </p:pic>
      <p:pic>
        <p:nvPicPr>
          <p:cNvPr id="65542" name="Picture 6" descr="http://www.clinicaveterinariagaia.com/wp-content/uploads/2010/06/boxer-cucciolo-clinica-veterinaria-gaia-ancona.jpg"/>
          <p:cNvPicPr>
            <a:picLocks noChangeAspect="1" noChangeArrowheads="1"/>
          </p:cNvPicPr>
          <p:nvPr/>
        </p:nvPicPr>
        <p:blipFill>
          <a:blip r:embed="rId4" cstate="print"/>
          <a:srcRect/>
          <a:stretch>
            <a:fillRect/>
          </a:stretch>
        </p:blipFill>
        <p:spPr bwMode="auto">
          <a:xfrm>
            <a:off x="611560" y="2132856"/>
            <a:ext cx="3960440" cy="3357291"/>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smtClean="0"/>
              <a:t>Infezioni da Leishmania</a:t>
            </a:r>
            <a:endParaRPr lang="it-IT" dirty="0"/>
          </a:p>
        </p:txBody>
      </p:sp>
      <p:sp>
        <p:nvSpPr>
          <p:cNvPr id="7" name="Segnaposto contenuto 6"/>
          <p:cNvSpPr>
            <a:spLocks noGrp="1"/>
          </p:cNvSpPr>
          <p:nvPr>
            <p:ph idx="1"/>
          </p:nvPr>
        </p:nvSpPr>
        <p:spPr/>
        <p:txBody>
          <a:bodyPr>
            <a:normAutofit fontScale="92500" lnSpcReduction="10000"/>
          </a:bodyPr>
          <a:lstStyle/>
          <a:p>
            <a:r>
              <a:rPr lang="it-IT" dirty="0" smtClean="0"/>
              <a:t>Protozoo (classe </a:t>
            </a:r>
            <a:r>
              <a:rPr lang="it-IT" dirty="0" err="1" smtClean="0"/>
              <a:t>Zoomastigophora</a:t>
            </a:r>
            <a:r>
              <a:rPr lang="it-IT" dirty="0" smtClean="0"/>
              <a:t>)</a:t>
            </a:r>
          </a:p>
          <a:p>
            <a:r>
              <a:rPr lang="it-IT" dirty="0" smtClean="0"/>
              <a:t>Infetta numerosi animali domestici e selvatici, oltre l’uomo</a:t>
            </a:r>
          </a:p>
          <a:p>
            <a:r>
              <a:rPr lang="it-IT" dirty="0" smtClean="0"/>
              <a:t>Trasmissione mediante artropode vettore (flebotomo)</a:t>
            </a:r>
          </a:p>
          <a:p>
            <a:r>
              <a:rPr lang="it-IT" dirty="0" smtClean="0"/>
              <a:t>Complessi principali</a:t>
            </a:r>
          </a:p>
          <a:p>
            <a:pPr>
              <a:buNone/>
            </a:pPr>
            <a:r>
              <a:rPr lang="it-IT" dirty="0" smtClean="0"/>
              <a:t>	– L. </a:t>
            </a:r>
            <a:r>
              <a:rPr lang="it-IT" dirty="0" err="1" smtClean="0"/>
              <a:t>donovani</a:t>
            </a:r>
            <a:endParaRPr lang="it-IT" dirty="0" smtClean="0"/>
          </a:p>
          <a:p>
            <a:pPr>
              <a:buNone/>
            </a:pPr>
            <a:r>
              <a:rPr lang="it-IT" dirty="0" smtClean="0"/>
              <a:t>	– L. </a:t>
            </a:r>
            <a:r>
              <a:rPr lang="it-IT" dirty="0" err="1" smtClean="0"/>
              <a:t>tropica</a:t>
            </a:r>
            <a:r>
              <a:rPr lang="it-IT" dirty="0" smtClean="0"/>
              <a:t>, L. major, L. </a:t>
            </a:r>
            <a:r>
              <a:rPr lang="it-IT" dirty="0" err="1" smtClean="0"/>
              <a:t>aethiopica</a:t>
            </a:r>
            <a:endParaRPr lang="it-IT" dirty="0" smtClean="0"/>
          </a:p>
          <a:p>
            <a:pPr>
              <a:buNone/>
            </a:pPr>
            <a:r>
              <a:rPr lang="it-IT" dirty="0" smtClean="0"/>
              <a:t>	– L. </a:t>
            </a:r>
            <a:r>
              <a:rPr lang="it-IT" dirty="0" err="1" smtClean="0"/>
              <a:t>braziliensis</a:t>
            </a:r>
            <a:endParaRPr lang="it-IT" dirty="0" smtClean="0"/>
          </a:p>
          <a:p>
            <a:pPr>
              <a:buNone/>
            </a:pPr>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Infezioni da Leishmania</a:t>
            </a:r>
            <a:endParaRPr lang="it-IT" dirty="0"/>
          </a:p>
        </p:txBody>
      </p:sp>
      <p:sp>
        <p:nvSpPr>
          <p:cNvPr id="3" name="Segnaposto contenuto 2"/>
          <p:cNvSpPr>
            <a:spLocks noGrp="1"/>
          </p:cNvSpPr>
          <p:nvPr>
            <p:ph idx="1"/>
          </p:nvPr>
        </p:nvSpPr>
        <p:spPr/>
        <p:txBody>
          <a:bodyPr/>
          <a:lstStyle/>
          <a:p>
            <a:r>
              <a:rPr lang="it-IT" dirty="0" smtClean="0"/>
              <a:t>LEISHMANIOSI VISCERALE</a:t>
            </a:r>
          </a:p>
          <a:p>
            <a:r>
              <a:rPr lang="it-IT" dirty="0" smtClean="0"/>
              <a:t>LEISHMANIOSI CUTANEA DEL VECCHIO MONDO</a:t>
            </a:r>
          </a:p>
          <a:p>
            <a:r>
              <a:rPr lang="it-IT" dirty="0" smtClean="0"/>
              <a:t>LEISHMANIOSI CUTANEA DEL NUOVO MONDO</a:t>
            </a:r>
          </a:p>
          <a:p>
            <a:r>
              <a:rPr lang="it-IT" dirty="0" smtClean="0"/>
              <a:t>LEISHMANIOSI MUCO-CUTANEA</a:t>
            </a:r>
            <a:endParaRPr lang="it-IT"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Leishmaniosi viscerale</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Complesso L. </a:t>
            </a:r>
            <a:r>
              <a:rPr lang="it-IT" dirty="0" err="1" smtClean="0"/>
              <a:t>donovani</a:t>
            </a:r>
            <a:endParaRPr lang="it-IT" dirty="0" smtClean="0"/>
          </a:p>
          <a:p>
            <a:pPr>
              <a:buNone/>
            </a:pPr>
            <a:r>
              <a:rPr lang="it-IT" dirty="0" smtClean="0"/>
              <a:t>	– L. </a:t>
            </a:r>
            <a:r>
              <a:rPr lang="it-IT" dirty="0" err="1" smtClean="0"/>
              <a:t>donovani</a:t>
            </a:r>
            <a:endParaRPr lang="it-IT" dirty="0" smtClean="0"/>
          </a:p>
          <a:p>
            <a:pPr>
              <a:buNone/>
            </a:pPr>
            <a:r>
              <a:rPr lang="it-IT" dirty="0" smtClean="0"/>
              <a:t>	– L. </a:t>
            </a:r>
            <a:r>
              <a:rPr lang="it-IT" dirty="0" err="1" smtClean="0"/>
              <a:t>infantum</a:t>
            </a:r>
            <a:endParaRPr lang="it-IT" dirty="0" smtClean="0"/>
          </a:p>
          <a:p>
            <a:pPr>
              <a:buNone/>
            </a:pPr>
            <a:r>
              <a:rPr lang="it-IT" dirty="0" smtClean="0"/>
              <a:t>	– L. </a:t>
            </a:r>
            <a:r>
              <a:rPr lang="it-IT" dirty="0" err="1" smtClean="0"/>
              <a:t>chagasi</a:t>
            </a:r>
            <a:endParaRPr lang="it-IT" dirty="0" smtClean="0"/>
          </a:p>
          <a:p>
            <a:r>
              <a:rPr lang="it-IT" dirty="0" smtClean="0"/>
              <a:t>I ceppi all’interno di una specie sono differenziati in base al patrimonio enzimatico (ZIMODEMI)</a:t>
            </a:r>
          </a:p>
          <a:p>
            <a:r>
              <a:rPr lang="it-IT" dirty="0" smtClean="0"/>
              <a:t>Gli </a:t>
            </a:r>
            <a:r>
              <a:rPr lang="it-IT" dirty="0" err="1" smtClean="0"/>
              <a:t>zimodemi</a:t>
            </a:r>
            <a:r>
              <a:rPr lang="it-IT" dirty="0" smtClean="0"/>
              <a:t> possono essere VISCEROTROPI o DERMOTROPI</a:t>
            </a:r>
          </a:p>
          <a:p>
            <a:r>
              <a:rPr lang="it-IT" dirty="0" smtClean="0"/>
              <a:t>In Italia la </a:t>
            </a:r>
            <a:r>
              <a:rPr lang="it-IT" dirty="0" err="1" smtClean="0"/>
              <a:t>leishmniosi</a:t>
            </a:r>
            <a:r>
              <a:rPr lang="it-IT" dirty="0" smtClean="0"/>
              <a:t> viscerale è causata dagli </a:t>
            </a:r>
            <a:r>
              <a:rPr lang="it-IT" dirty="0" err="1" smtClean="0"/>
              <a:t>zimodemi</a:t>
            </a:r>
            <a:r>
              <a:rPr lang="it-IT" dirty="0" smtClean="0"/>
              <a:t> </a:t>
            </a:r>
            <a:r>
              <a:rPr lang="it-IT" dirty="0" err="1" smtClean="0"/>
              <a:t>viscerotropi</a:t>
            </a:r>
            <a:r>
              <a:rPr lang="it-IT" dirty="0" smtClean="0"/>
              <a:t> di L. </a:t>
            </a:r>
            <a:r>
              <a:rPr lang="it-IT" dirty="0" err="1" smtClean="0"/>
              <a:t>infantum</a:t>
            </a:r>
            <a:r>
              <a:rPr lang="it-IT" dirty="0" smtClean="0"/>
              <a:t>, mentre la forma cutanea è causata dagli </a:t>
            </a:r>
            <a:r>
              <a:rPr lang="it-IT" dirty="0" err="1" smtClean="0"/>
              <a:t>zimodemi</a:t>
            </a:r>
            <a:r>
              <a:rPr lang="it-IT" dirty="0" smtClean="0"/>
              <a:t> </a:t>
            </a:r>
            <a:r>
              <a:rPr lang="it-IT" dirty="0" err="1" smtClean="0"/>
              <a:t>dermotropi</a:t>
            </a:r>
            <a:r>
              <a:rPr lang="it-IT" dirty="0" smtClean="0"/>
              <a:t> della stessa specie</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143051" y="836712"/>
            <a:ext cx="7877049" cy="4896544"/>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Leishmaniosi viscerale</a:t>
            </a:r>
            <a:endParaRPr lang="it-IT" dirty="0"/>
          </a:p>
        </p:txBody>
      </p:sp>
      <p:sp>
        <p:nvSpPr>
          <p:cNvPr id="3" name="Segnaposto contenuto 2"/>
          <p:cNvSpPr>
            <a:spLocks noGrp="1"/>
          </p:cNvSpPr>
          <p:nvPr>
            <p:ph idx="1"/>
          </p:nvPr>
        </p:nvSpPr>
        <p:spPr/>
        <p:txBody>
          <a:bodyPr/>
          <a:lstStyle/>
          <a:p>
            <a:r>
              <a:rPr lang="it-IT" dirty="0" smtClean="0"/>
              <a:t>Ampia distribuzione geografica (&gt;90% dei casi in India, Bangladesh, Nepal, Sudan, Brasile)</a:t>
            </a:r>
          </a:p>
          <a:p>
            <a:r>
              <a:rPr lang="it-IT" dirty="0" smtClean="0"/>
              <a:t>Endemica nel bacino del Mediterraneo.</a:t>
            </a:r>
          </a:p>
          <a:p>
            <a:r>
              <a:rPr lang="it-IT" dirty="0" smtClean="0"/>
              <a:t>In </a:t>
            </a:r>
            <a:r>
              <a:rPr lang="it-IT" dirty="0" err="1" smtClean="0"/>
              <a:t>italia</a:t>
            </a:r>
            <a:r>
              <a:rPr lang="it-IT" dirty="0" smtClean="0"/>
              <a:t> &gt;200 casi all’anno</a:t>
            </a:r>
            <a:endParaRPr lang="it-IT"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Leishmaniosi viscerale</a:t>
            </a:r>
            <a:br>
              <a:rPr lang="it-IT" dirty="0" smtClean="0"/>
            </a:br>
            <a:r>
              <a:rPr lang="it-IT" dirty="0" smtClean="0"/>
              <a:t>Trasmissione</a:t>
            </a:r>
            <a:endParaRPr lang="it-IT" dirty="0"/>
          </a:p>
        </p:txBody>
      </p:sp>
      <p:sp>
        <p:nvSpPr>
          <p:cNvPr id="3" name="Segnaposto contenuto 2"/>
          <p:cNvSpPr>
            <a:spLocks noGrp="1"/>
          </p:cNvSpPr>
          <p:nvPr>
            <p:ph idx="1"/>
          </p:nvPr>
        </p:nvSpPr>
        <p:spPr/>
        <p:txBody>
          <a:bodyPr/>
          <a:lstStyle/>
          <a:p>
            <a:r>
              <a:rPr lang="it-IT" dirty="0" smtClean="0"/>
              <a:t>Puntura dell’insetto vettore</a:t>
            </a:r>
          </a:p>
          <a:p>
            <a:r>
              <a:rPr lang="it-IT" dirty="0" smtClean="0"/>
              <a:t>Emotrasfusione</a:t>
            </a:r>
          </a:p>
          <a:p>
            <a:r>
              <a:rPr lang="it-IT" dirty="0" smtClean="0"/>
              <a:t>Trasmissione </a:t>
            </a:r>
            <a:r>
              <a:rPr lang="it-IT" dirty="0" err="1" smtClean="0"/>
              <a:t>materno-fetale</a:t>
            </a:r>
            <a:endParaRPr lang="it-IT" dirty="0" smtClean="0"/>
          </a:p>
          <a:p>
            <a:pPr>
              <a:buNone/>
            </a:pPr>
            <a:endParaRPr lang="it-IT"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Ciclo di vita</a:t>
            </a:r>
            <a:endParaRPr lang="it-IT" dirty="0"/>
          </a:p>
        </p:txBody>
      </p:sp>
      <p:pic>
        <p:nvPicPr>
          <p:cNvPr id="49156" name="Picture 4" descr="http://upload.wikimedia.org/wikipedia/commons/thumb/8/83/Leishmania_LifeCycle.gif/350px-Leishmania_LifeCycle.gif"/>
          <p:cNvPicPr>
            <a:picLocks noChangeAspect="1" noChangeArrowheads="1"/>
          </p:cNvPicPr>
          <p:nvPr/>
        </p:nvPicPr>
        <p:blipFill>
          <a:blip r:embed="rId2" cstate="print"/>
          <a:srcRect/>
          <a:stretch>
            <a:fillRect/>
          </a:stretch>
        </p:blipFill>
        <p:spPr bwMode="auto">
          <a:xfrm>
            <a:off x="995968" y="1268760"/>
            <a:ext cx="7247892" cy="5446274"/>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Ciclo biologico della leishmania</a:t>
            </a:r>
            <a:endParaRPr lang="it-IT" dirty="0"/>
          </a:p>
        </p:txBody>
      </p:sp>
      <p:sp>
        <p:nvSpPr>
          <p:cNvPr id="3" name="Segnaposto contenuto 2"/>
          <p:cNvSpPr>
            <a:spLocks noGrp="1"/>
          </p:cNvSpPr>
          <p:nvPr>
            <p:ph idx="1"/>
          </p:nvPr>
        </p:nvSpPr>
        <p:spPr/>
        <p:txBody>
          <a:bodyPr/>
          <a:lstStyle/>
          <a:p>
            <a:r>
              <a:rPr lang="it-IT" dirty="0" smtClean="0"/>
              <a:t>Trasmissione mediante artropodi</a:t>
            </a:r>
          </a:p>
          <a:p>
            <a:r>
              <a:rPr lang="it-IT" dirty="0" smtClean="0"/>
              <a:t>Riproduzione asessuata</a:t>
            </a:r>
          </a:p>
          <a:p>
            <a:r>
              <a:rPr lang="it-IT" dirty="0" smtClean="0"/>
              <a:t>Dimorfismo</a:t>
            </a:r>
          </a:p>
          <a:p>
            <a:pPr>
              <a:buNone/>
            </a:pPr>
            <a:r>
              <a:rPr lang="it-IT" dirty="0" smtClean="0"/>
              <a:t>	– </a:t>
            </a:r>
            <a:r>
              <a:rPr lang="it-IT" dirty="0" err="1" smtClean="0"/>
              <a:t>Amastigote</a:t>
            </a:r>
            <a:r>
              <a:rPr lang="it-IT" dirty="0" smtClean="0"/>
              <a:t> (senza flagelli): ospite vertebrato</a:t>
            </a:r>
          </a:p>
          <a:p>
            <a:pPr>
              <a:buNone/>
            </a:pPr>
            <a:r>
              <a:rPr lang="it-IT" dirty="0" smtClean="0"/>
              <a:t>	– </a:t>
            </a:r>
            <a:r>
              <a:rPr lang="it-IT" dirty="0" err="1" smtClean="0"/>
              <a:t>Promastigote</a:t>
            </a:r>
            <a:r>
              <a:rPr lang="it-IT" dirty="0" smtClean="0"/>
              <a:t> (con flagello): artropode</a:t>
            </a:r>
          </a:p>
          <a:p>
            <a:r>
              <a:rPr lang="it-IT" dirty="0" smtClean="0"/>
              <a:t>Moltiplicazione intracellulare (monociti/macrofagi)</a:t>
            </a:r>
            <a:endParaRPr lang="it-IT"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Leishmaniosi viscerale</a:t>
            </a:r>
            <a:br>
              <a:rPr lang="it-IT" dirty="0" smtClean="0"/>
            </a:br>
            <a:r>
              <a:rPr lang="it-IT" dirty="0" smtClean="0"/>
              <a:t>Clinica</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Incubazione: molto lunga, anche anni!</a:t>
            </a:r>
          </a:p>
          <a:p>
            <a:r>
              <a:rPr lang="it-IT" dirty="0" smtClean="0"/>
              <a:t>Esordio graduale, con periodi di febbre alternati a periodi di apiressia</a:t>
            </a:r>
          </a:p>
          <a:p>
            <a:pPr>
              <a:buNone/>
            </a:pPr>
            <a:r>
              <a:rPr lang="it-IT" dirty="0" smtClean="0"/>
              <a:t>	Nel periodo di stato:</a:t>
            </a:r>
          </a:p>
          <a:p>
            <a:r>
              <a:rPr lang="it-IT" dirty="0" smtClean="0"/>
              <a:t>FEBBRE: andamento vario, </a:t>
            </a:r>
            <a:r>
              <a:rPr lang="it-IT" dirty="0" err="1" smtClean="0"/>
              <a:t>max</a:t>
            </a:r>
            <a:r>
              <a:rPr lang="it-IT" dirty="0" smtClean="0"/>
              <a:t> remittente, talora con 2 picchi giornalieri. Brividi NO, sudorazioni abbondanti SI</a:t>
            </a:r>
          </a:p>
          <a:p>
            <a:r>
              <a:rPr lang="it-IT" dirty="0" smtClean="0"/>
              <a:t>SPLENOMEGALIA: milza dura, può palparsi in fossa iliaca sinistra</a:t>
            </a:r>
          </a:p>
          <a:p>
            <a:r>
              <a:rPr lang="it-IT" dirty="0" smtClean="0"/>
              <a:t>Epatomegalia e </a:t>
            </a:r>
            <a:r>
              <a:rPr lang="it-IT" dirty="0" err="1" smtClean="0"/>
              <a:t>linfoadenomegalia</a:t>
            </a:r>
            <a:r>
              <a:rPr lang="it-IT" dirty="0" smtClean="0"/>
              <a:t> generalizzata</a:t>
            </a:r>
            <a:endParaRPr lang="it-IT"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Kala-azar</a:t>
            </a:r>
            <a:r>
              <a:rPr lang="it-IT" dirty="0" smtClean="0"/>
              <a:t/>
            </a:r>
            <a:br>
              <a:rPr lang="it-IT" dirty="0" smtClean="0"/>
            </a:br>
            <a:r>
              <a:rPr lang="it-IT" dirty="0" smtClean="0"/>
              <a:t>(febbre nera)</a:t>
            </a:r>
            <a:endParaRPr lang="it-IT" dirty="0"/>
          </a:p>
        </p:txBody>
      </p:sp>
      <p:sp>
        <p:nvSpPr>
          <p:cNvPr id="3" name="Segnaposto contenuto 2"/>
          <p:cNvSpPr>
            <a:spLocks noGrp="1"/>
          </p:cNvSpPr>
          <p:nvPr>
            <p:ph idx="1"/>
          </p:nvPr>
        </p:nvSpPr>
        <p:spPr/>
        <p:txBody>
          <a:bodyPr/>
          <a:lstStyle/>
          <a:p>
            <a:r>
              <a:rPr lang="it-IT" dirty="0" smtClean="0"/>
              <a:t>Frequente in India</a:t>
            </a:r>
          </a:p>
          <a:p>
            <a:r>
              <a:rPr lang="it-IT" dirty="0" smtClean="0"/>
              <a:t>Chiazze di </a:t>
            </a:r>
            <a:r>
              <a:rPr lang="it-IT" dirty="0" err="1" smtClean="0"/>
              <a:t>iperpigmentazione</a:t>
            </a:r>
            <a:r>
              <a:rPr lang="it-IT" dirty="0" smtClean="0"/>
              <a:t> cutanea</a:t>
            </a:r>
          </a:p>
          <a:p>
            <a:pPr>
              <a:buNone/>
            </a:pPr>
            <a:r>
              <a:rPr lang="it-IT" dirty="0" smtClean="0"/>
              <a:t>	– Lesioni cicatriziali da forme di leishmaniosi </a:t>
            </a:r>
          </a:p>
          <a:p>
            <a:pPr>
              <a:buNone/>
            </a:pPr>
            <a:r>
              <a:rPr lang="it-IT" dirty="0" smtClean="0"/>
              <a:t>	cutanea</a:t>
            </a:r>
          </a:p>
          <a:p>
            <a:pPr>
              <a:buNone/>
            </a:pPr>
            <a:r>
              <a:rPr lang="it-IT" dirty="0" smtClean="0"/>
              <a:t>	– Recidive alla cute dopo leishmaniosi viscerale</a:t>
            </a:r>
            <a:endParaRPr lang="it-IT"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Terapia e profilassi</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Antimoniali pentavalenti</a:t>
            </a:r>
          </a:p>
          <a:p>
            <a:pPr>
              <a:buNone/>
            </a:pPr>
            <a:r>
              <a:rPr lang="it-IT" dirty="0" smtClean="0"/>
              <a:t>	– Tossicità cardiaca</a:t>
            </a:r>
          </a:p>
          <a:p>
            <a:r>
              <a:rPr lang="it-IT" dirty="0" err="1" smtClean="0"/>
              <a:t>Amfotericina</a:t>
            </a:r>
            <a:r>
              <a:rPr lang="it-IT" dirty="0" smtClean="0"/>
              <a:t> B </a:t>
            </a:r>
            <a:r>
              <a:rPr lang="it-IT" dirty="0" err="1" smtClean="0"/>
              <a:t>deossicolato</a:t>
            </a:r>
            <a:r>
              <a:rPr lang="it-IT" dirty="0" smtClean="0"/>
              <a:t> oppure in formulazione lipidica (</a:t>
            </a:r>
            <a:r>
              <a:rPr lang="it-IT" dirty="0" err="1" smtClean="0"/>
              <a:t>liposomiale</a:t>
            </a:r>
            <a:r>
              <a:rPr lang="it-IT" dirty="0" smtClean="0"/>
              <a:t>, complessata o in dispersione)</a:t>
            </a:r>
          </a:p>
          <a:p>
            <a:pPr>
              <a:buNone/>
            </a:pPr>
            <a:r>
              <a:rPr lang="it-IT" dirty="0" smtClean="0"/>
              <a:t>	– Durata 3-4settimane (di meno con la forma </a:t>
            </a:r>
            <a:r>
              <a:rPr lang="it-IT" dirty="0" err="1" smtClean="0"/>
              <a:t>liposomiale</a:t>
            </a:r>
            <a:r>
              <a:rPr lang="it-IT" dirty="0" smtClean="0"/>
              <a:t>)</a:t>
            </a:r>
          </a:p>
          <a:p>
            <a:r>
              <a:rPr lang="it-IT" dirty="0" smtClean="0"/>
              <a:t>Eliminazione vettori</a:t>
            </a:r>
          </a:p>
          <a:p>
            <a:r>
              <a:rPr lang="it-IT" dirty="0" smtClean="0"/>
              <a:t>Protezione dalla puntura del vettore</a:t>
            </a:r>
          </a:p>
          <a:p>
            <a:r>
              <a:rPr lang="it-IT" dirty="0" smtClean="0"/>
              <a:t>Non esiste vaccino</a:t>
            </a:r>
            <a:endParaRPr lang="it-IT"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t-IT"/>
              <a:t>Malattia di Lyme</a:t>
            </a:r>
          </a:p>
        </p:txBody>
      </p:sp>
      <p:sp>
        <p:nvSpPr>
          <p:cNvPr id="25603" name="Rectangle 3"/>
          <p:cNvSpPr>
            <a:spLocks noGrp="1" noChangeArrowheads="1"/>
          </p:cNvSpPr>
          <p:nvPr>
            <p:ph type="body" idx="1"/>
          </p:nvPr>
        </p:nvSpPr>
        <p:spPr/>
        <p:txBody>
          <a:bodyPr/>
          <a:lstStyle/>
          <a:p>
            <a:pPr>
              <a:lnSpc>
                <a:spcPct val="90000"/>
              </a:lnSpc>
            </a:pPr>
            <a:r>
              <a:rPr lang="it-IT" sz="2800" dirty="0"/>
              <a:t>Malattia infettiva a </a:t>
            </a:r>
            <a:r>
              <a:rPr lang="it-IT" sz="2800" u="sng" dirty="0"/>
              <a:t>decorso </a:t>
            </a:r>
            <a:r>
              <a:rPr lang="it-IT" sz="2800" u="sng" dirty="0" err="1"/>
              <a:t>polifasico</a:t>
            </a:r>
            <a:r>
              <a:rPr lang="it-IT" sz="2800" dirty="0"/>
              <a:t> causata da una Spirocheta : </a:t>
            </a:r>
            <a:r>
              <a:rPr lang="it-IT" sz="2800" i="1" dirty="0" err="1"/>
              <a:t>Borrelia</a:t>
            </a:r>
            <a:r>
              <a:rPr lang="it-IT" sz="2800" i="1" dirty="0"/>
              <a:t> </a:t>
            </a:r>
            <a:r>
              <a:rPr lang="it-IT" sz="2800" i="1" dirty="0" err="1"/>
              <a:t>burgdorferi</a:t>
            </a:r>
            <a:endParaRPr lang="it-IT" sz="2800" i="1" dirty="0"/>
          </a:p>
          <a:p>
            <a:pPr>
              <a:lnSpc>
                <a:spcPct val="90000"/>
              </a:lnSpc>
            </a:pPr>
            <a:r>
              <a:rPr lang="it-IT" sz="2800" dirty="0"/>
              <a:t>Stadio 1: stagione estiva. </a:t>
            </a:r>
          </a:p>
          <a:p>
            <a:pPr>
              <a:lnSpc>
                <a:spcPct val="90000"/>
              </a:lnSpc>
              <a:buFontTx/>
              <a:buNone/>
            </a:pPr>
            <a:r>
              <a:rPr lang="it-IT" sz="2800" dirty="0"/>
              <a:t>    Lesione cutanea eritematosa in estensione dal punto di inoculo “ </a:t>
            </a:r>
            <a:r>
              <a:rPr lang="it-IT" sz="2800" dirty="0" err="1"/>
              <a:t>erythema</a:t>
            </a:r>
            <a:r>
              <a:rPr lang="it-IT" sz="2800" dirty="0"/>
              <a:t> </a:t>
            </a:r>
            <a:r>
              <a:rPr lang="it-IT" sz="2800" dirty="0" err="1"/>
              <a:t>migrans</a:t>
            </a:r>
            <a:r>
              <a:rPr lang="it-IT" sz="2800" dirty="0"/>
              <a:t>”</a:t>
            </a:r>
          </a:p>
          <a:p>
            <a:pPr>
              <a:lnSpc>
                <a:spcPct val="90000"/>
              </a:lnSpc>
            </a:pPr>
            <a:r>
              <a:rPr lang="it-IT" sz="2800" dirty="0"/>
              <a:t>Stadio 2, 3 </a:t>
            </a:r>
            <a:r>
              <a:rPr lang="it-IT" sz="2800" dirty="0">
                <a:solidFill>
                  <a:schemeClr val="tx2"/>
                </a:solidFill>
              </a:rPr>
              <a:t>:</a:t>
            </a:r>
            <a:r>
              <a:rPr lang="it-IT" sz="2800" dirty="0"/>
              <a:t> coinvolgimento di</a:t>
            </a:r>
          </a:p>
          <a:p>
            <a:pPr>
              <a:lnSpc>
                <a:spcPct val="90000"/>
              </a:lnSpc>
              <a:buFontTx/>
              <a:buNone/>
            </a:pPr>
            <a:r>
              <a:rPr lang="it-IT" sz="2800" dirty="0"/>
              <a:t>    - Sistema articolare</a:t>
            </a:r>
          </a:p>
          <a:p>
            <a:pPr>
              <a:lnSpc>
                <a:spcPct val="90000"/>
              </a:lnSpc>
              <a:buFontTx/>
              <a:buNone/>
            </a:pPr>
            <a:r>
              <a:rPr lang="it-IT" sz="2800" dirty="0"/>
              <a:t>    - Apparato cardiocircolatorio</a:t>
            </a:r>
          </a:p>
          <a:p>
            <a:pPr>
              <a:lnSpc>
                <a:spcPct val="90000"/>
              </a:lnSpc>
              <a:buFontTx/>
              <a:buNone/>
            </a:pPr>
            <a:r>
              <a:rPr lang="it-IT" sz="2800" dirty="0"/>
              <a:t>    - Sistema nervoso</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t-IT"/>
              <a:t>Malattia di Lyme - Eziologia</a:t>
            </a:r>
          </a:p>
        </p:txBody>
      </p:sp>
      <p:sp>
        <p:nvSpPr>
          <p:cNvPr id="27651" name="Rectangle 3"/>
          <p:cNvSpPr>
            <a:spLocks noGrp="1" noChangeArrowheads="1"/>
          </p:cNvSpPr>
          <p:nvPr>
            <p:ph type="body" idx="1"/>
          </p:nvPr>
        </p:nvSpPr>
        <p:spPr/>
        <p:txBody>
          <a:bodyPr/>
          <a:lstStyle/>
          <a:p>
            <a:r>
              <a:rPr lang="it-IT"/>
              <a:t>Borrelia burgdorferi: </a:t>
            </a:r>
            <a:r>
              <a:rPr lang="it-IT" sz="2800" b="1" i="1">
                <a:solidFill>
                  <a:schemeClr val="tx2"/>
                </a:solidFill>
              </a:rPr>
              <a:t>famiglia Spirochetaceae, ordine Spirochetales</a:t>
            </a:r>
          </a:p>
          <a:p>
            <a:r>
              <a:rPr lang="it-IT" sz="2800"/>
              <a:t>Dimensioni 20-30 micron x 0.2-0.3 micron</a:t>
            </a:r>
          </a:p>
          <a:p>
            <a:r>
              <a:rPr lang="it-IT" sz="2800"/>
              <a:t>Cilindro protoplasmatico -membrana citoplasmatica interna, membrana esterna. Elicoidale, flagellato (7-11),  microarofilo</a:t>
            </a:r>
          </a:p>
          <a:p>
            <a:r>
              <a:rPr lang="it-IT" sz="2800"/>
              <a:t>NB:  maggiore lunghezza, minore spessore, minor numero di flagelli di tutte le Borrelie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it-IT"/>
              <a:t>Malattia di Lyme: epidemiologia</a:t>
            </a:r>
          </a:p>
        </p:txBody>
      </p:sp>
      <p:sp>
        <p:nvSpPr>
          <p:cNvPr id="44035" name="Rectangle 3"/>
          <p:cNvSpPr>
            <a:spLocks noGrp="1" noChangeArrowheads="1"/>
          </p:cNvSpPr>
          <p:nvPr>
            <p:ph type="body" idx="1"/>
          </p:nvPr>
        </p:nvSpPr>
        <p:spPr/>
        <p:txBody>
          <a:bodyPr/>
          <a:lstStyle/>
          <a:p>
            <a:pPr>
              <a:lnSpc>
                <a:spcPct val="80000"/>
              </a:lnSpc>
            </a:pPr>
            <a:r>
              <a:rPr lang="it-IT" sz="2800"/>
              <a:t>La borrelia viene trasmessa con il morso di zecche del genere Ixodes</a:t>
            </a:r>
          </a:p>
          <a:p>
            <a:pPr>
              <a:lnSpc>
                <a:spcPct val="80000"/>
              </a:lnSpc>
            </a:pPr>
            <a:r>
              <a:rPr lang="it-IT" sz="2800"/>
              <a:t>Le zecche hanno un ciclo vitale che dura </a:t>
            </a:r>
            <a:r>
              <a:rPr lang="it-IT" sz="2800" b="1">
                <a:solidFill>
                  <a:schemeClr val="tx2"/>
                </a:solidFill>
              </a:rPr>
              <a:t>due anni</a:t>
            </a:r>
            <a:r>
              <a:rPr lang="it-IT" sz="2800"/>
              <a:t> e si svolge in 3 fasi : </a:t>
            </a:r>
            <a:r>
              <a:rPr lang="it-IT" sz="2800" b="1"/>
              <a:t>larva, ninfa, adulto</a:t>
            </a:r>
          </a:p>
          <a:p>
            <a:pPr>
              <a:lnSpc>
                <a:spcPct val="80000"/>
              </a:lnSpc>
            </a:pPr>
            <a:r>
              <a:rPr lang="it-IT" sz="2800"/>
              <a:t>Lo sviluppo richiede periodici pasti ematici da un ospite vertebrato</a:t>
            </a:r>
          </a:p>
          <a:p>
            <a:pPr>
              <a:lnSpc>
                <a:spcPct val="80000"/>
              </a:lnSpc>
              <a:buFontTx/>
              <a:buNone/>
            </a:pPr>
            <a:r>
              <a:rPr lang="it-IT" sz="2800"/>
              <a:t>   -  larve e ninfe si nutrono su roditori –  altri vertebrati</a:t>
            </a:r>
          </a:p>
          <a:p>
            <a:pPr>
              <a:lnSpc>
                <a:spcPct val="80000"/>
              </a:lnSpc>
              <a:buFontTx/>
              <a:buNone/>
            </a:pPr>
            <a:r>
              <a:rPr lang="it-IT" sz="2800"/>
              <a:t>   -  zecche adulte si nutrono su mammiferi di media-grossa  taglia (cervi)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Penetrazione per inalazione </a:t>
            </a:r>
            <a:endParaRPr lang="it-IT" dirty="0"/>
          </a:p>
        </p:txBody>
      </p:sp>
      <p:sp>
        <p:nvSpPr>
          <p:cNvPr id="3" name="Segnaposto contenuto 2"/>
          <p:cNvSpPr>
            <a:spLocks noGrp="1"/>
          </p:cNvSpPr>
          <p:nvPr>
            <p:ph idx="1"/>
          </p:nvPr>
        </p:nvSpPr>
        <p:spPr/>
        <p:txBody>
          <a:bodyPr>
            <a:normAutofit lnSpcReduction="10000"/>
          </a:bodyPr>
          <a:lstStyle/>
          <a:p>
            <a:r>
              <a:rPr lang="it-IT" dirty="0" smtClean="0"/>
              <a:t>In questo caso ci possono essere due modi per essere infettati </a:t>
            </a:r>
          </a:p>
          <a:p>
            <a:r>
              <a:rPr lang="it-IT" dirty="0" smtClean="0"/>
              <a:t>1)  microrganismi presenti nella saliva di animali infetti</a:t>
            </a:r>
          </a:p>
          <a:p>
            <a:r>
              <a:rPr lang="it-IT" dirty="0" smtClean="0"/>
              <a:t>2) microrganismi presenti nel suolo contaminato da escreti o carcasse di animali infetti</a:t>
            </a:r>
          </a:p>
          <a:p>
            <a:r>
              <a:rPr lang="it-IT" dirty="0" smtClean="0"/>
              <a:t>In questo caso la prima manifestazione clinica è rappresentata dalla polmonite</a:t>
            </a:r>
            <a:endParaRPr lang="it-IT"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it-IT"/>
              <a:t>Malattia di Lyme: epidemiologia</a:t>
            </a:r>
          </a:p>
        </p:txBody>
      </p:sp>
      <p:sp>
        <p:nvSpPr>
          <p:cNvPr id="60419" name="Rectangle 3"/>
          <p:cNvSpPr>
            <a:spLocks noGrp="1" noChangeArrowheads="1"/>
          </p:cNvSpPr>
          <p:nvPr>
            <p:ph type="body" idx="1"/>
          </p:nvPr>
        </p:nvSpPr>
        <p:spPr>
          <a:xfrm>
            <a:off x="685800" y="2286000"/>
            <a:ext cx="7772400" cy="3810000"/>
          </a:xfrm>
        </p:spPr>
        <p:txBody>
          <a:bodyPr/>
          <a:lstStyle/>
          <a:p>
            <a:pPr>
              <a:lnSpc>
                <a:spcPct val="80000"/>
              </a:lnSpc>
            </a:pPr>
            <a:r>
              <a:rPr lang="it-IT" sz="2800"/>
              <a:t>L’uomo viene punto occasionalmente. </a:t>
            </a:r>
          </a:p>
          <a:p>
            <a:pPr>
              <a:lnSpc>
                <a:spcPct val="80000"/>
              </a:lnSpc>
            </a:pPr>
            <a:r>
              <a:rPr lang="it-IT" sz="2800"/>
              <a:t>La trasmissione avviene durante il pasto ematico.</a:t>
            </a:r>
          </a:p>
          <a:p>
            <a:pPr>
              <a:lnSpc>
                <a:spcPct val="80000"/>
              </a:lnSpc>
            </a:pPr>
            <a:r>
              <a:rPr lang="it-IT" sz="2800"/>
              <a:t>La zecca deve rimanere attaccata almeno 24 ore per trasmettere la borrelia</a:t>
            </a:r>
          </a:p>
          <a:p>
            <a:endParaRPr lang="it-IT" sz="2800"/>
          </a:p>
        </p:txBody>
      </p:sp>
      <p:pic>
        <p:nvPicPr>
          <p:cNvPr id="60420" name="Picture 4" descr="borrelia_cycle">
            <a:hlinkClick r:id="rId2"/>
          </p:cNvPr>
          <p:cNvPicPr>
            <a:picLocks noChangeAspect="1" noChangeArrowheads="1"/>
          </p:cNvPicPr>
          <p:nvPr/>
        </p:nvPicPr>
        <p:blipFill>
          <a:blip r:embed="rId3" cstate="print"/>
          <a:srcRect/>
          <a:stretch>
            <a:fillRect/>
          </a:stretch>
        </p:blipFill>
        <p:spPr bwMode="auto">
          <a:xfrm>
            <a:off x="5410200" y="3886200"/>
            <a:ext cx="3071813" cy="25146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it-IT"/>
              <a:t>Malattia di Lyme: epidemiologia</a:t>
            </a:r>
          </a:p>
        </p:txBody>
      </p:sp>
      <p:pic>
        <p:nvPicPr>
          <p:cNvPr id="61443" name="Picture 3" descr="17249"/>
          <p:cNvPicPr>
            <a:picLocks noChangeAspect="1" noChangeArrowheads="1"/>
          </p:cNvPicPr>
          <p:nvPr/>
        </p:nvPicPr>
        <p:blipFill>
          <a:blip r:embed="rId2" cstate="print"/>
          <a:srcRect/>
          <a:stretch>
            <a:fillRect/>
          </a:stretch>
        </p:blipFill>
        <p:spPr bwMode="auto">
          <a:xfrm>
            <a:off x="2209800" y="2057400"/>
            <a:ext cx="5181600" cy="43434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1000100" y="642918"/>
            <a:ext cx="7143800" cy="5820874"/>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it-IT"/>
              <a:t>Malattia di Lyme : patogenesi</a:t>
            </a:r>
          </a:p>
        </p:txBody>
      </p:sp>
      <p:sp>
        <p:nvSpPr>
          <p:cNvPr id="46083" name="Rectangle 3"/>
          <p:cNvSpPr>
            <a:spLocks noGrp="1" noChangeArrowheads="1"/>
          </p:cNvSpPr>
          <p:nvPr>
            <p:ph type="body" idx="1"/>
          </p:nvPr>
        </p:nvSpPr>
        <p:spPr/>
        <p:txBody>
          <a:bodyPr/>
          <a:lstStyle/>
          <a:p>
            <a:r>
              <a:rPr lang="it-IT" sz="2800" dirty="0"/>
              <a:t>Ingresso attraverso la cute per mezzo del vettore</a:t>
            </a:r>
          </a:p>
          <a:p>
            <a:r>
              <a:rPr lang="it-IT" sz="2800" dirty="0"/>
              <a:t>Incubazione 3-32 giorni</a:t>
            </a:r>
          </a:p>
          <a:p>
            <a:r>
              <a:rPr lang="it-IT" sz="2800" dirty="0"/>
              <a:t>Punto di inoculo, moltiplicazione locale </a:t>
            </a:r>
            <a:r>
              <a:rPr lang="it-IT" sz="2800" dirty="0">
                <a:sym typeface="Symbol" pitchFamily="18" charset="2"/>
              </a:rPr>
              <a:t> </a:t>
            </a:r>
            <a:r>
              <a:rPr lang="it-IT" sz="2800" i="1" dirty="0" err="1"/>
              <a:t>erithema</a:t>
            </a:r>
            <a:r>
              <a:rPr lang="it-IT" sz="2800" i="1" dirty="0"/>
              <a:t> </a:t>
            </a:r>
            <a:r>
              <a:rPr lang="it-IT" sz="2800" i="1" dirty="0" err="1"/>
              <a:t>migrans</a:t>
            </a:r>
            <a:r>
              <a:rPr lang="it-IT" sz="2800" i="1" dirty="0"/>
              <a:t> (infezione circoscritta)</a:t>
            </a:r>
          </a:p>
          <a:p>
            <a:r>
              <a:rPr lang="it-IT" sz="2800" dirty="0"/>
              <a:t>Diffusione ematogena facilitata dalla adesione sulla superficie del batterio del </a:t>
            </a:r>
            <a:r>
              <a:rPr lang="it-IT" sz="2800" dirty="0" err="1"/>
              <a:t>plasminogeno</a:t>
            </a:r>
            <a:r>
              <a:rPr lang="it-IT" sz="2800" dirty="0"/>
              <a:t> e del suo attivatore </a:t>
            </a:r>
            <a:r>
              <a:rPr lang="it-IT" sz="2800" dirty="0">
                <a:sym typeface="Symbol" pitchFamily="18" charset="2"/>
              </a:rPr>
              <a:t> produzione di plasmina (</a:t>
            </a:r>
            <a:r>
              <a:rPr lang="it-IT" sz="2800" dirty="0" err="1">
                <a:sym typeface="Symbol" pitchFamily="18" charset="2"/>
              </a:rPr>
              <a:t>proteasi</a:t>
            </a:r>
            <a:r>
              <a:rPr lang="it-IT" sz="2800" dirty="0">
                <a:sym typeface="Symbol" pitchFamily="18" charset="2"/>
              </a:rPr>
              <a:t>)</a:t>
            </a:r>
          </a:p>
          <a:p>
            <a:r>
              <a:rPr lang="it-IT" sz="2800" dirty="0"/>
              <a:t>Tropismo per SNC, miocardio, retina,muscoli..</a:t>
            </a:r>
          </a:p>
          <a:p>
            <a:endParaRPr lang="el-GR" sz="2800" dirty="0">
              <a:cs typeface="Times New Roman" pitchFamily="18" charset="0"/>
            </a:endParaRPr>
          </a:p>
          <a:p>
            <a:endParaRPr lang="it-IT" sz="2800" dirty="0"/>
          </a:p>
          <a:p>
            <a:endParaRPr lang="it-IT" sz="2800" i="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it-IT"/>
              <a:t>Malattia di Lyme:patogenesi</a:t>
            </a:r>
          </a:p>
        </p:txBody>
      </p:sp>
      <p:sp>
        <p:nvSpPr>
          <p:cNvPr id="47107" name="Rectangle 3"/>
          <p:cNvSpPr>
            <a:spLocks noGrp="1" noChangeArrowheads="1"/>
          </p:cNvSpPr>
          <p:nvPr>
            <p:ph type="body" idx="1"/>
          </p:nvPr>
        </p:nvSpPr>
        <p:spPr/>
        <p:txBody>
          <a:bodyPr/>
          <a:lstStyle/>
          <a:p>
            <a:r>
              <a:rPr lang="it-IT"/>
              <a:t>Manifestazioni generali legate alla produzione di TNF</a:t>
            </a:r>
            <a:r>
              <a:rPr lang="el-GR">
                <a:cs typeface="Times New Roman" pitchFamily="18" charset="0"/>
              </a:rPr>
              <a:t>α</a:t>
            </a:r>
            <a:r>
              <a:rPr lang="it-IT">
                <a:cs typeface="Times New Roman" pitchFamily="18" charset="0"/>
              </a:rPr>
              <a:t> e interleuchina 1</a:t>
            </a:r>
            <a:r>
              <a:rPr lang="el-GR">
                <a:cs typeface="Times New Roman" pitchFamily="18" charset="0"/>
              </a:rPr>
              <a:t>β</a:t>
            </a:r>
            <a:endParaRPr lang="it-IT">
              <a:cs typeface="Times New Roman" pitchFamily="18" charset="0"/>
            </a:endParaRPr>
          </a:p>
          <a:p>
            <a:r>
              <a:rPr lang="it-IT">
                <a:cs typeface="Times New Roman" pitchFamily="18" charset="0"/>
              </a:rPr>
              <a:t>Manifestazioni tardive: persistenza di borrelia nell’organismo (anche anni), fenomeni autoimmuni, liberazione di interleuchine, proteasi, collagenasi intra-articolari</a:t>
            </a:r>
          </a:p>
          <a:p>
            <a:endParaRPr lang="el-GR">
              <a:cs typeface="Times New Roman" pitchFamily="18" charset="0"/>
            </a:endParaRPr>
          </a:p>
          <a:p>
            <a:endParaRPr lang="it-IT"/>
          </a:p>
          <a:p>
            <a:endParaRPr lang="it-IT"/>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384"/>
            <a:ext cx="8229600" cy="1143000"/>
          </a:xfrm>
        </p:spPr>
        <p:txBody>
          <a:bodyPr/>
          <a:lstStyle/>
          <a:p>
            <a:r>
              <a:rPr lang="it-IT" b="1" dirty="0"/>
              <a:t>Clinica</a:t>
            </a:r>
          </a:p>
        </p:txBody>
      </p:sp>
      <p:sp>
        <p:nvSpPr>
          <p:cNvPr id="33795" name="Rectangle 3"/>
          <p:cNvSpPr>
            <a:spLocks noGrp="1" noChangeArrowheads="1"/>
          </p:cNvSpPr>
          <p:nvPr>
            <p:ph type="body" idx="1"/>
          </p:nvPr>
        </p:nvSpPr>
        <p:spPr>
          <a:xfrm>
            <a:off x="35496" y="3184578"/>
            <a:ext cx="8640960" cy="3530570"/>
          </a:xfrm>
        </p:spPr>
        <p:txBody>
          <a:bodyPr>
            <a:normAutofit/>
          </a:bodyPr>
          <a:lstStyle/>
          <a:p>
            <a:pPr algn="just" eaLnBrk="0" hangingPunct="0">
              <a:lnSpc>
                <a:spcPct val="90000"/>
              </a:lnSpc>
              <a:spcBef>
                <a:spcPct val="0"/>
              </a:spcBef>
              <a:buFontTx/>
              <a:buNone/>
            </a:pPr>
            <a:r>
              <a:rPr lang="it-IT" sz="2800" i="1" dirty="0">
                <a:cs typeface="Times New Roman" pitchFamily="18" charset="0"/>
              </a:rPr>
              <a:t>Fase precoce </a:t>
            </a:r>
            <a:endParaRPr lang="fr-FR" sz="2800" i="1" dirty="0">
              <a:cs typeface="Times New Roman" pitchFamily="18" charset="0"/>
            </a:endParaRPr>
          </a:p>
          <a:p>
            <a:pPr algn="just" eaLnBrk="0" hangingPunct="0">
              <a:lnSpc>
                <a:spcPct val="90000"/>
              </a:lnSpc>
              <a:spcBef>
                <a:spcPct val="0"/>
              </a:spcBef>
              <a:buFontTx/>
              <a:buNone/>
            </a:pPr>
            <a:r>
              <a:rPr lang="it-IT" sz="2400" b="1" dirty="0">
                <a:cs typeface="Times New Roman" pitchFamily="18" charset="0"/>
              </a:rPr>
              <a:t>             </a:t>
            </a:r>
            <a:r>
              <a:rPr lang="it-IT" sz="2400" i="1" dirty="0" smtClean="0">
                <a:cs typeface="Times New Roman" pitchFamily="18" charset="0"/>
              </a:rPr>
              <a:t>1</a:t>
            </a:r>
            <a:r>
              <a:rPr lang="it-IT" sz="2400" i="1" dirty="0">
                <a:cs typeface="Times New Roman" pitchFamily="18" charset="0"/>
              </a:rPr>
              <a:t>°  stadio :  </a:t>
            </a:r>
            <a:r>
              <a:rPr lang="it-IT" sz="2400" dirty="0">
                <a:cs typeface="Times New Roman" pitchFamily="18" charset="0"/>
              </a:rPr>
              <a:t> </a:t>
            </a:r>
            <a:r>
              <a:rPr lang="it-IT" sz="2800" dirty="0">
                <a:cs typeface="Times New Roman" pitchFamily="18" charset="0"/>
              </a:rPr>
              <a:t>eritema cronico migrante</a:t>
            </a:r>
            <a:r>
              <a:rPr lang="it-IT" sz="2400" dirty="0">
                <a:cs typeface="Times New Roman" pitchFamily="18" charset="0"/>
              </a:rPr>
              <a:t> (60% - 80% </a:t>
            </a:r>
            <a:r>
              <a:rPr lang="it-IT" sz="2400" dirty="0" err="1">
                <a:cs typeface="Times New Roman" pitchFamily="18" charset="0"/>
              </a:rPr>
              <a:t>pz</a:t>
            </a:r>
            <a:r>
              <a:rPr lang="it-IT" sz="2400" dirty="0">
                <a:cs typeface="Times New Roman" pitchFamily="18" charset="0"/>
              </a:rPr>
              <a:t>)</a:t>
            </a:r>
          </a:p>
          <a:p>
            <a:pPr algn="just" eaLnBrk="0" hangingPunct="0">
              <a:lnSpc>
                <a:spcPct val="90000"/>
              </a:lnSpc>
              <a:spcBef>
                <a:spcPct val="0"/>
              </a:spcBef>
              <a:buFontTx/>
              <a:buNone/>
            </a:pPr>
            <a:r>
              <a:rPr lang="it-IT" sz="2400" dirty="0">
                <a:cs typeface="Times New Roman" pitchFamily="18" charset="0"/>
              </a:rPr>
              <a:t>    Lesione </a:t>
            </a:r>
            <a:r>
              <a:rPr lang="it-IT" sz="2400" dirty="0" err="1">
                <a:cs typeface="Times New Roman" pitchFamily="18" charset="0"/>
              </a:rPr>
              <a:t>eritemato</a:t>
            </a:r>
            <a:r>
              <a:rPr lang="it-IT" sz="2400" dirty="0">
                <a:cs typeface="Times New Roman" pitchFamily="18" charset="0"/>
              </a:rPr>
              <a:t> papulosa centrale che tende ad </a:t>
            </a:r>
            <a:r>
              <a:rPr lang="it-IT" sz="2400" dirty="0" smtClean="0">
                <a:cs typeface="Times New Roman" pitchFamily="18" charset="0"/>
              </a:rPr>
              <a:t>accrescersi, </a:t>
            </a:r>
            <a:r>
              <a:rPr lang="it-IT" sz="2400" dirty="0" smtClean="0">
                <a:cs typeface="Times New Roman" pitchFamily="18" charset="0"/>
                <a:sym typeface="Symbol" pitchFamily="18" charset="2"/>
              </a:rPr>
              <a:t>vasta </a:t>
            </a:r>
            <a:r>
              <a:rPr lang="it-IT" sz="2400" dirty="0">
                <a:cs typeface="Times New Roman" pitchFamily="18" charset="0"/>
                <a:sym typeface="Symbol" pitchFamily="18" charset="2"/>
              </a:rPr>
              <a:t>lesione anulare  (3- 65 cm) a bordi eritematosi  lievemente    </a:t>
            </a:r>
            <a:r>
              <a:rPr lang="it-IT" sz="2400" dirty="0" smtClean="0">
                <a:cs typeface="Times New Roman" pitchFamily="18" charset="0"/>
                <a:sym typeface="Symbol" pitchFamily="18" charset="2"/>
              </a:rPr>
              <a:t>rilevati. </a:t>
            </a:r>
            <a:endParaRPr lang="it-IT" sz="2400" dirty="0">
              <a:cs typeface="Times New Roman" pitchFamily="18" charset="0"/>
              <a:sym typeface="Symbol" pitchFamily="18" charset="2"/>
            </a:endParaRPr>
          </a:p>
          <a:p>
            <a:pPr algn="just" eaLnBrk="0" hangingPunct="0">
              <a:lnSpc>
                <a:spcPct val="90000"/>
              </a:lnSpc>
              <a:spcBef>
                <a:spcPct val="0"/>
              </a:spcBef>
              <a:buFontTx/>
              <a:buNone/>
            </a:pPr>
            <a:r>
              <a:rPr lang="it-IT" sz="2400" dirty="0">
                <a:cs typeface="Times New Roman" pitchFamily="18" charset="0"/>
                <a:sym typeface="Symbol" pitchFamily="18" charset="2"/>
              </a:rPr>
              <a:t>    </a:t>
            </a:r>
            <a:r>
              <a:rPr lang="it-IT" sz="2400" dirty="0" err="1">
                <a:cs typeface="Times New Roman" pitchFamily="18" charset="0"/>
                <a:sym typeface="Symbol" pitchFamily="18" charset="2"/>
              </a:rPr>
              <a:t>Linfoadenopatia</a:t>
            </a:r>
            <a:r>
              <a:rPr lang="it-IT" sz="2400" dirty="0">
                <a:cs typeface="Times New Roman" pitchFamily="18" charset="0"/>
                <a:sym typeface="Symbol" pitchFamily="18" charset="2"/>
              </a:rPr>
              <a:t> regionale.</a:t>
            </a:r>
          </a:p>
          <a:p>
            <a:pPr algn="just" eaLnBrk="0" hangingPunct="0">
              <a:lnSpc>
                <a:spcPct val="90000"/>
              </a:lnSpc>
              <a:spcBef>
                <a:spcPct val="0"/>
              </a:spcBef>
              <a:buFontTx/>
              <a:buNone/>
            </a:pPr>
            <a:r>
              <a:rPr lang="it-IT" sz="2400" dirty="0">
                <a:cs typeface="Times New Roman" pitchFamily="18" charset="0"/>
                <a:sym typeface="Symbol" pitchFamily="18" charset="2"/>
              </a:rPr>
              <a:t>    Possibili lesioni cutanee secondarie (più caratteristiche nel 2° stadio)</a:t>
            </a:r>
          </a:p>
          <a:p>
            <a:pPr algn="just" eaLnBrk="0" hangingPunct="0">
              <a:lnSpc>
                <a:spcPct val="90000"/>
              </a:lnSpc>
              <a:spcBef>
                <a:spcPct val="0"/>
              </a:spcBef>
              <a:buFontTx/>
              <a:buNone/>
            </a:pPr>
            <a:r>
              <a:rPr lang="it-IT" sz="2400" dirty="0">
                <a:cs typeface="Times New Roman" pitchFamily="18" charset="0"/>
                <a:sym typeface="Symbol" pitchFamily="18" charset="2"/>
              </a:rPr>
              <a:t>    Febbre, malessere generale, cefalea , </a:t>
            </a:r>
            <a:r>
              <a:rPr lang="it-IT" sz="2400" dirty="0" err="1">
                <a:cs typeface="Times New Roman" pitchFamily="18" charset="0"/>
                <a:sym typeface="Symbol" pitchFamily="18" charset="2"/>
              </a:rPr>
              <a:t>artromialgie</a:t>
            </a:r>
            <a:endParaRPr lang="it-IT" sz="2400" dirty="0">
              <a:cs typeface="Times New Roman" pitchFamily="18" charset="0"/>
              <a:sym typeface="Symbol" pitchFamily="18" charset="2"/>
            </a:endParaRPr>
          </a:p>
          <a:p>
            <a:pPr algn="just" eaLnBrk="0" hangingPunct="0">
              <a:lnSpc>
                <a:spcPct val="90000"/>
              </a:lnSpc>
              <a:spcBef>
                <a:spcPct val="0"/>
              </a:spcBef>
              <a:buFontTx/>
              <a:buNone/>
            </a:pPr>
            <a:r>
              <a:rPr lang="it-IT" sz="2400" dirty="0">
                <a:cs typeface="Times New Roman" pitchFamily="18" charset="0"/>
                <a:sym typeface="Symbol" pitchFamily="18" charset="2"/>
              </a:rPr>
              <a:t>    </a:t>
            </a:r>
            <a:r>
              <a:rPr lang="it-IT" sz="2400" dirty="0" err="1">
                <a:cs typeface="Times New Roman" pitchFamily="18" charset="0"/>
                <a:sym typeface="Symbol" pitchFamily="18" charset="2"/>
              </a:rPr>
              <a:t>Autorisoluzione</a:t>
            </a:r>
            <a:r>
              <a:rPr lang="it-IT" sz="2400" dirty="0">
                <a:cs typeface="Times New Roman" pitchFamily="18" charset="0"/>
                <a:sym typeface="Symbol" pitchFamily="18" charset="2"/>
              </a:rPr>
              <a:t> in qualche </a:t>
            </a:r>
            <a:r>
              <a:rPr lang="it-IT" sz="2400" dirty="0" smtClean="0">
                <a:cs typeface="Times New Roman" pitchFamily="18" charset="0"/>
                <a:sym typeface="Symbol" pitchFamily="18" charset="2"/>
              </a:rPr>
              <a:t>settimana</a:t>
            </a:r>
            <a:endParaRPr lang="it-IT" sz="2400" dirty="0">
              <a:cs typeface="Times New Roman" pitchFamily="18" charset="0"/>
              <a:sym typeface="Symbol" pitchFamily="18" charset="2"/>
            </a:endParaRPr>
          </a:p>
        </p:txBody>
      </p:sp>
      <p:pic>
        <p:nvPicPr>
          <p:cNvPr id="4" name="Picture 2" descr="scheda1-eritemamigrante"/>
          <p:cNvPicPr>
            <a:picLocks noChangeAspect="1" noChangeArrowheads="1"/>
          </p:cNvPicPr>
          <p:nvPr/>
        </p:nvPicPr>
        <p:blipFill>
          <a:blip r:embed="rId2" cstate="print"/>
          <a:srcRect/>
          <a:stretch>
            <a:fillRect/>
          </a:stretch>
        </p:blipFill>
        <p:spPr bwMode="auto">
          <a:xfrm>
            <a:off x="2699792" y="1042298"/>
            <a:ext cx="3658158" cy="2529577"/>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914400"/>
          </a:xfrm>
        </p:spPr>
        <p:txBody>
          <a:bodyPr/>
          <a:lstStyle/>
          <a:p>
            <a:pPr eaLnBrk="1" hangingPunct="1"/>
            <a:r>
              <a:rPr lang="it-IT" smtClean="0"/>
              <a:t>M.di Lyme: clinica(fase precoce)</a:t>
            </a:r>
          </a:p>
        </p:txBody>
      </p:sp>
      <p:sp>
        <p:nvSpPr>
          <p:cNvPr id="25603" name="Rectangle 3"/>
          <p:cNvSpPr>
            <a:spLocks noGrp="1" noChangeArrowheads="1"/>
          </p:cNvSpPr>
          <p:nvPr>
            <p:ph type="body" idx="1"/>
          </p:nvPr>
        </p:nvSpPr>
        <p:spPr>
          <a:xfrm>
            <a:off x="395288" y="1773238"/>
            <a:ext cx="8382000" cy="4448175"/>
          </a:xfrm>
        </p:spPr>
        <p:txBody>
          <a:bodyPr/>
          <a:lstStyle/>
          <a:p>
            <a:pPr eaLnBrk="1" hangingPunct="1">
              <a:lnSpc>
                <a:spcPct val="80000"/>
              </a:lnSpc>
              <a:spcBef>
                <a:spcPct val="0"/>
              </a:spcBef>
              <a:buFontTx/>
              <a:buNone/>
            </a:pPr>
            <a:r>
              <a:rPr lang="it-IT" sz="2400" b="1" i="1" dirty="0" smtClean="0">
                <a:solidFill>
                  <a:schemeClr val="tx2"/>
                </a:solidFill>
                <a:cs typeface="Times New Roman" pitchFamily="18" charset="0"/>
              </a:rPr>
              <a:t>2° stadio</a:t>
            </a:r>
            <a:r>
              <a:rPr lang="it-IT" sz="2400" b="1" dirty="0" smtClean="0">
                <a:solidFill>
                  <a:schemeClr val="tx2"/>
                </a:solidFill>
                <a:cs typeface="Times New Roman" pitchFamily="18" charset="0"/>
              </a:rPr>
              <a:t>:</a:t>
            </a:r>
            <a:r>
              <a:rPr lang="it-IT" sz="2400" b="1" dirty="0" smtClean="0">
                <a:solidFill>
                  <a:srgbClr val="FFFFFF"/>
                </a:solidFill>
                <a:cs typeface="Times New Roman" pitchFamily="18" charset="0"/>
              </a:rPr>
              <a:t> </a:t>
            </a:r>
            <a:r>
              <a:rPr lang="it-IT" sz="2400" dirty="0" smtClean="0">
                <a:cs typeface="Times New Roman" pitchFamily="18" charset="0"/>
              </a:rPr>
              <a:t>(</a:t>
            </a:r>
            <a:r>
              <a:rPr lang="it-IT" sz="2400" u="sng" dirty="0" smtClean="0">
                <a:cs typeface="Times New Roman" pitchFamily="18" charset="0"/>
              </a:rPr>
              <a:t>dopo  giorni o settimane</a:t>
            </a:r>
            <a:r>
              <a:rPr lang="it-IT" sz="2400" dirty="0" smtClean="0">
                <a:cs typeface="Times New Roman" pitchFamily="18" charset="0"/>
              </a:rPr>
              <a:t>)  Interessamento </a:t>
            </a:r>
            <a:r>
              <a:rPr lang="it-IT" sz="2400" b="1" dirty="0" smtClean="0">
                <a:cs typeface="Times New Roman" pitchFamily="18" charset="0"/>
              </a:rPr>
              <a:t>sistemico </a:t>
            </a:r>
          </a:p>
          <a:p>
            <a:pPr>
              <a:lnSpc>
                <a:spcPct val="80000"/>
              </a:lnSpc>
              <a:spcBef>
                <a:spcPct val="0"/>
              </a:spcBef>
              <a:buFontTx/>
              <a:buNone/>
            </a:pPr>
            <a:r>
              <a:rPr lang="it-IT" sz="2400" b="1" dirty="0" smtClean="0">
                <a:solidFill>
                  <a:srgbClr val="FFFFFF"/>
                </a:solidFill>
                <a:cs typeface="Times New Roman" pitchFamily="18" charset="0"/>
              </a:rPr>
              <a:t> </a:t>
            </a:r>
            <a:endParaRPr lang="it-IT" sz="2400" dirty="0" smtClean="0">
              <a:cs typeface="Times New Roman" pitchFamily="18" charset="0"/>
            </a:endParaRPr>
          </a:p>
          <a:p>
            <a:pPr>
              <a:lnSpc>
                <a:spcPct val="80000"/>
              </a:lnSpc>
              <a:spcBef>
                <a:spcPct val="0"/>
              </a:spcBef>
            </a:pPr>
            <a:r>
              <a:rPr lang="it-IT" sz="2400" dirty="0" smtClean="0">
                <a:cs typeface="Times New Roman" pitchFamily="18" charset="0"/>
              </a:rPr>
              <a:t>Possibili lesioni cutanee anulari secondarie (simili a primarie , ma più   piccole, con centro meno infiltrato): svaniscono nel giro di 3-4 settimane</a:t>
            </a:r>
          </a:p>
          <a:p>
            <a:pPr>
              <a:lnSpc>
                <a:spcPct val="80000"/>
              </a:lnSpc>
              <a:spcBef>
                <a:spcPct val="0"/>
              </a:spcBef>
              <a:buFontTx/>
              <a:buNone/>
            </a:pPr>
            <a:r>
              <a:rPr lang="it-IT" sz="2400" dirty="0" smtClean="0">
                <a:cs typeface="Times New Roman" pitchFamily="18" charset="0"/>
              </a:rPr>
              <a:t>     Cefalea , mialgie,   febbre.</a:t>
            </a:r>
          </a:p>
          <a:p>
            <a:pPr>
              <a:lnSpc>
                <a:spcPct val="80000"/>
              </a:lnSpc>
              <a:spcBef>
                <a:spcPct val="0"/>
              </a:spcBef>
              <a:buFontTx/>
              <a:buNone/>
            </a:pPr>
            <a:endParaRPr lang="it-IT" sz="2400" b="1" dirty="0" smtClean="0">
              <a:solidFill>
                <a:srgbClr val="FFFFFF"/>
              </a:solidFill>
              <a:cs typeface="Times New Roman" pitchFamily="18" charset="0"/>
            </a:endParaRPr>
          </a:p>
          <a:p>
            <a:pPr>
              <a:lnSpc>
                <a:spcPct val="80000"/>
              </a:lnSpc>
              <a:spcBef>
                <a:spcPct val="0"/>
              </a:spcBef>
            </a:pPr>
            <a:r>
              <a:rPr lang="it-IT" sz="2400" dirty="0" smtClean="0">
                <a:cs typeface="Times New Roman" pitchFamily="18" charset="0"/>
              </a:rPr>
              <a:t>SNC e SNP (</a:t>
            </a:r>
            <a:r>
              <a:rPr lang="it-IT" sz="2400" dirty="0" smtClean="0">
                <a:solidFill>
                  <a:srgbClr val="FFFFFF"/>
                </a:solidFill>
                <a:cs typeface="Times New Roman" pitchFamily="18" charset="0"/>
                <a:sym typeface="Symbol" pitchFamily="18" charset="2"/>
              </a:rPr>
              <a:t></a:t>
            </a:r>
            <a:r>
              <a:rPr lang="it-IT" sz="2400" dirty="0" smtClean="0">
                <a:cs typeface="Times New Roman" pitchFamily="18" charset="0"/>
              </a:rPr>
              <a:t> </a:t>
            </a:r>
            <a:r>
              <a:rPr lang="it-IT" sz="2400" dirty="0" smtClean="0">
                <a:cs typeface="Times New Roman" pitchFamily="18" charset="0"/>
                <a:sym typeface="Wingdings" pitchFamily="2" charset="2"/>
              </a:rPr>
              <a:t>15%)</a:t>
            </a:r>
            <a:r>
              <a:rPr lang="it-IT" sz="2400" dirty="0" smtClean="0">
                <a:cs typeface="Times New Roman" pitchFamily="18" charset="0"/>
              </a:rPr>
              <a:t> quadri di </a:t>
            </a:r>
            <a:r>
              <a:rPr lang="it-IT" sz="2400" dirty="0" err="1" smtClean="0">
                <a:cs typeface="Times New Roman" pitchFamily="18" charset="0"/>
              </a:rPr>
              <a:t>poliradicolonevrite</a:t>
            </a:r>
            <a:r>
              <a:rPr lang="it-IT" sz="2400" dirty="0" smtClean="0">
                <a:cs typeface="Times New Roman" pitchFamily="18" charset="0"/>
              </a:rPr>
              <a:t>, </a:t>
            </a:r>
            <a:r>
              <a:rPr lang="it-IT" sz="2400" dirty="0" err="1" smtClean="0">
                <a:cs typeface="Times New Roman" pitchFamily="18" charset="0"/>
              </a:rPr>
              <a:t>meningoradicolonevrite</a:t>
            </a:r>
            <a:r>
              <a:rPr lang="it-IT" sz="2400" dirty="0" smtClean="0">
                <a:cs typeface="Times New Roman" pitchFamily="18" charset="0"/>
              </a:rPr>
              <a:t>, meningite a liquor limpido,   </a:t>
            </a:r>
            <a:r>
              <a:rPr lang="it-IT" sz="2400" dirty="0" smtClean="0">
                <a:cs typeface="Times New Roman" pitchFamily="18" charset="0"/>
                <a:sym typeface="Symbol" pitchFamily="18" charset="2"/>
              </a:rPr>
              <a:t></a:t>
            </a:r>
            <a:r>
              <a:rPr lang="it-IT" sz="2400" dirty="0" smtClean="0">
                <a:cs typeface="Times New Roman" pitchFamily="18" charset="0"/>
              </a:rPr>
              <a:t>  </a:t>
            </a:r>
            <a:r>
              <a:rPr lang="it-IT" sz="2400" dirty="0" smtClean="0">
                <a:cs typeface="Times New Roman" pitchFamily="18" charset="0"/>
                <a:sym typeface="Symbol" pitchFamily="18" charset="2"/>
              </a:rPr>
              <a:t>lievi note di encefalite, nevrite dei nervi cranici (</a:t>
            </a:r>
            <a:r>
              <a:rPr lang="it-IT" sz="2400" dirty="0" err="1" smtClean="0">
                <a:cs typeface="Times New Roman" pitchFamily="18" charset="0"/>
                <a:sym typeface="Symbol" pitchFamily="18" charset="2"/>
              </a:rPr>
              <a:t>VII</a:t>
            </a:r>
            <a:r>
              <a:rPr lang="it-IT" sz="2400" dirty="0" smtClean="0">
                <a:cs typeface="Times New Roman" pitchFamily="18" charset="0"/>
                <a:sym typeface="Symbol" pitchFamily="18" charset="2"/>
              </a:rPr>
              <a:t>) ,</a:t>
            </a:r>
            <a:r>
              <a:rPr lang="it-IT" sz="2400" dirty="0" smtClean="0">
                <a:solidFill>
                  <a:srgbClr val="FFFFFF"/>
                </a:solidFill>
                <a:cs typeface="Times New Roman" pitchFamily="18" charset="0"/>
                <a:sym typeface="Symbol" pitchFamily="18" charset="2"/>
              </a:rPr>
              <a:t>  </a:t>
            </a:r>
            <a:r>
              <a:rPr lang="it-IT" sz="2400" b="1" dirty="0" smtClean="0">
                <a:solidFill>
                  <a:srgbClr val="FFFFFF"/>
                </a:solidFill>
                <a:cs typeface="Times New Roman" pitchFamily="18" charset="0"/>
                <a:sym typeface="Symbol" pitchFamily="18" charset="2"/>
              </a:rPr>
              <a:t>mielite.</a:t>
            </a:r>
          </a:p>
          <a:p>
            <a:pPr>
              <a:lnSpc>
                <a:spcPct val="80000"/>
              </a:lnSpc>
              <a:spcBef>
                <a:spcPct val="0"/>
              </a:spcBef>
            </a:pPr>
            <a:endParaRPr lang="it-IT" sz="2400" dirty="0" smtClean="0">
              <a:cs typeface="Times New Roman" pitchFamily="18" charset="0"/>
              <a:sym typeface="Symbol" pitchFamily="18" charset="2"/>
            </a:endParaRPr>
          </a:p>
          <a:p>
            <a:pPr>
              <a:lnSpc>
                <a:spcPct val="80000"/>
              </a:lnSpc>
              <a:spcBef>
                <a:spcPct val="0"/>
              </a:spcBef>
            </a:pPr>
            <a:r>
              <a:rPr lang="it-IT" sz="2400" dirty="0" smtClean="0">
                <a:cs typeface="Times New Roman" pitchFamily="18" charset="0"/>
                <a:sym typeface="Symbol" pitchFamily="18" charset="2"/>
              </a:rPr>
              <a:t>Interessamento cardiaco (</a:t>
            </a:r>
            <a:r>
              <a:rPr lang="it-IT" sz="2400" dirty="0" smtClean="0">
                <a:cs typeface="Times New Roman" pitchFamily="18" charset="0"/>
              </a:rPr>
              <a:t> 8%);  blocco A-V di grado variabile,   </a:t>
            </a:r>
            <a:r>
              <a:rPr lang="it-IT" sz="2400" dirty="0" smtClean="0">
                <a:cs typeface="Times New Roman" pitchFamily="18" charset="0"/>
                <a:sym typeface="Symbol" pitchFamily="18" charset="2"/>
              </a:rPr>
              <a:t></a:t>
            </a:r>
            <a:r>
              <a:rPr lang="it-IT" sz="2400" dirty="0" smtClean="0">
                <a:cs typeface="Times New Roman" pitchFamily="18" charset="0"/>
              </a:rPr>
              <a:t>   miocardite, pericardite. </a:t>
            </a:r>
            <a:endParaRPr lang="it-IT" sz="2400" dirty="0" smtClean="0">
              <a:cs typeface="Times New Roman" pitchFamily="18" charset="0"/>
              <a:sym typeface="Symbol" pitchFamily="18" charset="2"/>
            </a:endParaRPr>
          </a:p>
          <a:p>
            <a:pPr>
              <a:lnSpc>
                <a:spcPct val="80000"/>
              </a:lnSpc>
              <a:spcBef>
                <a:spcPct val="0"/>
              </a:spcBef>
              <a:buFontTx/>
              <a:buNone/>
            </a:pPr>
            <a:r>
              <a:rPr lang="it-IT" sz="2400" dirty="0" smtClean="0">
                <a:cs typeface="Times New Roman" pitchFamily="18" charset="0"/>
                <a:sym typeface="Symbol" pitchFamily="18" charset="2"/>
              </a:rPr>
              <a:t> </a:t>
            </a:r>
          </a:p>
          <a:p>
            <a:pPr eaLnBrk="1" hangingPunct="1">
              <a:lnSpc>
                <a:spcPct val="80000"/>
              </a:lnSpc>
            </a:pPr>
            <a:endParaRPr lang="it-IT" sz="2400"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549275"/>
            <a:ext cx="8420100" cy="1143000"/>
          </a:xfrm>
        </p:spPr>
        <p:txBody>
          <a:bodyPr/>
          <a:lstStyle/>
          <a:p>
            <a:pPr eaLnBrk="1" hangingPunct="1"/>
            <a:r>
              <a:rPr lang="it-IT" sz="4000" smtClean="0"/>
              <a:t>Malattia di Lyme: clinica (fase tardiva)</a:t>
            </a:r>
          </a:p>
        </p:txBody>
      </p:sp>
      <p:sp>
        <p:nvSpPr>
          <p:cNvPr id="27651" name="Rectangle 3"/>
          <p:cNvSpPr>
            <a:spLocks noGrp="1" noChangeArrowheads="1"/>
          </p:cNvSpPr>
          <p:nvPr>
            <p:ph type="body" idx="1"/>
          </p:nvPr>
        </p:nvSpPr>
        <p:spPr/>
        <p:txBody>
          <a:bodyPr/>
          <a:lstStyle/>
          <a:p>
            <a:pPr eaLnBrk="1" hangingPunct="1">
              <a:lnSpc>
                <a:spcPct val="80000"/>
              </a:lnSpc>
            </a:pPr>
            <a:r>
              <a:rPr lang="it-IT" sz="2800" dirty="0" smtClean="0"/>
              <a:t>Fase tardiva </a:t>
            </a:r>
            <a:r>
              <a:rPr lang="it-IT" sz="2800" dirty="0" smtClean="0">
                <a:sym typeface="Symbol" pitchFamily="18" charset="2"/>
              </a:rPr>
              <a:t></a:t>
            </a:r>
            <a:r>
              <a:rPr lang="it-IT" sz="2800" dirty="0" smtClean="0"/>
              <a:t> 3° stadio </a:t>
            </a:r>
            <a:r>
              <a:rPr lang="it-IT" sz="2400" dirty="0" smtClean="0"/>
              <a:t>(</a:t>
            </a:r>
            <a:r>
              <a:rPr lang="it-IT" sz="2400" dirty="0" smtClean="0">
                <a:sym typeface="Symbol" pitchFamily="18" charset="2"/>
              </a:rPr>
              <a:t></a:t>
            </a:r>
            <a:r>
              <a:rPr lang="it-IT" sz="2400" dirty="0" smtClean="0"/>
              <a:t>60%)</a:t>
            </a:r>
            <a:r>
              <a:rPr lang="it-IT" sz="2800" dirty="0" smtClean="0"/>
              <a:t> </a:t>
            </a:r>
            <a:r>
              <a:rPr lang="it-IT" sz="2800" dirty="0" smtClean="0">
                <a:sym typeface="Symbol" pitchFamily="18" charset="2"/>
              </a:rPr>
              <a:t> infezione persistente</a:t>
            </a:r>
          </a:p>
          <a:p>
            <a:pPr eaLnBrk="1" hangingPunct="1">
              <a:lnSpc>
                <a:spcPct val="80000"/>
              </a:lnSpc>
            </a:pPr>
            <a:r>
              <a:rPr lang="it-IT" sz="2800" dirty="0" smtClean="0">
                <a:sym typeface="Symbol" pitchFamily="18" charset="2"/>
              </a:rPr>
              <a:t>Dopo mesi: poliartriti grandi e piccole articolazioni della durata di settimane-mesi con erosione delle cartilagini articolari</a:t>
            </a:r>
          </a:p>
          <a:p>
            <a:pPr eaLnBrk="1" hangingPunct="1">
              <a:lnSpc>
                <a:spcPct val="80000"/>
              </a:lnSpc>
            </a:pPr>
            <a:r>
              <a:rPr lang="it-IT" sz="2800" dirty="0" smtClean="0">
                <a:sym typeface="Symbol" pitchFamily="18" charset="2"/>
              </a:rPr>
              <a:t>Decorso cronico con persistenza o intermittenza della sintomatologia</a:t>
            </a:r>
          </a:p>
          <a:p>
            <a:pPr eaLnBrk="1" hangingPunct="1">
              <a:lnSpc>
                <a:spcPct val="80000"/>
              </a:lnSpc>
            </a:pPr>
            <a:r>
              <a:rPr lang="it-IT" sz="2800" dirty="0" smtClean="0">
                <a:sym typeface="Symbol" pitchFamily="18" charset="2"/>
              </a:rPr>
              <a:t>Attacchi ricorrenti meno frequenti nel corso degli anni</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620713"/>
            <a:ext cx="8420100" cy="1143000"/>
          </a:xfrm>
        </p:spPr>
        <p:txBody>
          <a:bodyPr/>
          <a:lstStyle/>
          <a:p>
            <a:pPr eaLnBrk="1" hangingPunct="1"/>
            <a:r>
              <a:rPr lang="it-IT" sz="4000" smtClean="0"/>
              <a:t>Malattia di Lyme :clinica (fase tardiva)</a:t>
            </a:r>
          </a:p>
        </p:txBody>
      </p:sp>
      <p:sp>
        <p:nvSpPr>
          <p:cNvPr id="28675" name="Rectangle 3"/>
          <p:cNvSpPr>
            <a:spLocks noGrp="1" noChangeArrowheads="1"/>
          </p:cNvSpPr>
          <p:nvPr>
            <p:ph type="body" idx="1"/>
          </p:nvPr>
        </p:nvSpPr>
        <p:spPr/>
        <p:txBody>
          <a:bodyPr/>
          <a:lstStyle/>
          <a:p>
            <a:pPr eaLnBrk="1" hangingPunct="1">
              <a:lnSpc>
                <a:spcPct val="90000"/>
              </a:lnSpc>
            </a:pPr>
            <a:r>
              <a:rPr lang="it-IT" sz="2800" b="1" u="sng" dirty="0" smtClean="0"/>
              <a:t>Dopo mesi - anni</a:t>
            </a:r>
          </a:p>
          <a:p>
            <a:pPr eaLnBrk="1" hangingPunct="1">
              <a:lnSpc>
                <a:spcPct val="90000"/>
              </a:lnSpc>
            </a:pPr>
            <a:r>
              <a:rPr lang="it-IT" sz="2800" b="1" dirty="0" smtClean="0"/>
              <a:t>Al SNC </a:t>
            </a:r>
            <a:r>
              <a:rPr lang="it-IT" sz="2800" b="1" dirty="0" err="1" smtClean="0"/>
              <a:t>encefalomielite</a:t>
            </a:r>
            <a:r>
              <a:rPr lang="it-IT" sz="2800" b="1" dirty="0" smtClean="0"/>
              <a:t> cronica progressiva con deficit (simile a sclerosi multipla) che interessa la memoria, l’umore, il sonno, il linguaggio</a:t>
            </a:r>
            <a:r>
              <a:rPr lang="it-IT" sz="2800" b="1" dirty="0" smtClean="0">
                <a:solidFill>
                  <a:srgbClr val="000066"/>
                </a:solidFill>
              </a:rPr>
              <a:t>.</a:t>
            </a:r>
          </a:p>
          <a:p>
            <a:pPr eaLnBrk="1" hangingPunct="1">
              <a:lnSpc>
                <a:spcPct val="90000"/>
              </a:lnSpc>
            </a:pPr>
            <a:r>
              <a:rPr lang="it-IT" sz="2800" b="1" dirty="0" smtClean="0">
                <a:solidFill>
                  <a:srgbClr val="000066"/>
                </a:solidFill>
              </a:rPr>
              <a:t> </a:t>
            </a:r>
          </a:p>
          <a:p>
            <a:pPr eaLnBrk="1" hangingPunct="1">
              <a:lnSpc>
                <a:spcPct val="90000"/>
              </a:lnSpc>
            </a:pPr>
            <a:r>
              <a:rPr lang="it-IT" sz="2800" b="1" u="sng" dirty="0" smtClean="0"/>
              <a:t>Dopo anni</a:t>
            </a:r>
          </a:p>
          <a:p>
            <a:pPr eaLnBrk="1" hangingPunct="1">
              <a:lnSpc>
                <a:spcPct val="90000"/>
              </a:lnSpc>
            </a:pPr>
            <a:r>
              <a:rPr lang="it-IT" sz="2800" b="1" dirty="0" err="1" smtClean="0"/>
              <a:t>Acrodermatite</a:t>
            </a:r>
            <a:r>
              <a:rPr lang="it-IT" sz="2800" b="1" dirty="0" smtClean="0"/>
              <a:t> cronica atrofizzante ( lesioni violacee che divengono sclerotiche e atrofiche )</a:t>
            </a:r>
          </a:p>
          <a:p>
            <a:pPr eaLnBrk="1" hangingPunct="1">
              <a:lnSpc>
                <a:spcPct val="90000"/>
              </a:lnSpc>
            </a:pPr>
            <a:endParaRPr lang="it-IT" b="1" dirty="0" smtClean="0">
              <a:solidFill>
                <a:srgbClr val="FFFFFF"/>
              </a:solidFill>
              <a:cs typeface="Times New Roman" pitchFamily="18" charset="0"/>
              <a:sym typeface="Symbol" pitchFamily="18" charset="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54FF7"/>
          <p:cNvPicPr>
            <a:picLocks noChangeAspect="1" noChangeArrowheads="1"/>
          </p:cNvPicPr>
          <p:nvPr/>
        </p:nvPicPr>
        <p:blipFill>
          <a:blip r:embed="rId2" cstate="print"/>
          <a:srcRect/>
          <a:stretch>
            <a:fillRect/>
          </a:stretch>
        </p:blipFill>
        <p:spPr bwMode="auto">
          <a:xfrm>
            <a:off x="990600" y="1447800"/>
            <a:ext cx="7543800" cy="4876800"/>
          </a:xfrm>
          <a:prstGeom prst="rect">
            <a:avLst/>
          </a:prstGeom>
          <a:noFill/>
          <a:ln w="9525">
            <a:noFill/>
            <a:miter lim="800000"/>
            <a:headEnd/>
            <a:tailEnd/>
          </a:ln>
        </p:spPr>
      </p:pic>
      <p:sp>
        <p:nvSpPr>
          <p:cNvPr id="29699" name="Text Box 3"/>
          <p:cNvSpPr txBox="1">
            <a:spLocks noChangeArrowheads="1"/>
          </p:cNvSpPr>
          <p:nvPr/>
        </p:nvSpPr>
        <p:spPr bwMode="auto">
          <a:xfrm>
            <a:off x="1143000" y="304800"/>
            <a:ext cx="7467600" cy="579438"/>
          </a:xfrm>
          <a:prstGeom prst="rect">
            <a:avLst/>
          </a:prstGeom>
          <a:noFill/>
          <a:ln w="9525">
            <a:noFill/>
            <a:miter lim="800000"/>
            <a:headEnd/>
            <a:tailEnd/>
          </a:ln>
        </p:spPr>
        <p:txBody>
          <a:bodyPr>
            <a:spAutoFit/>
          </a:bodyPr>
          <a:lstStyle/>
          <a:p>
            <a:pPr algn="ctr">
              <a:spcBef>
                <a:spcPct val="50000"/>
              </a:spcBef>
            </a:pPr>
            <a:r>
              <a:rPr lang="it-IT" sz="3200" b="1">
                <a:solidFill>
                  <a:schemeClr val="tx2"/>
                </a:solidFill>
              </a:rPr>
              <a:t>Acrodermatite cronica atrofizzante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216050" y="404664"/>
            <a:ext cx="8653313" cy="5544616"/>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Rickettiosi</a:t>
            </a:r>
            <a:r>
              <a:rPr lang="it-IT" dirty="0" smtClean="0"/>
              <a:t> </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Sono causate da batteri patogeni intracellulari obbligati del genere </a:t>
            </a:r>
            <a:r>
              <a:rPr lang="it-IT" dirty="0" err="1" smtClean="0"/>
              <a:t>Rickettia</a:t>
            </a:r>
            <a:endParaRPr lang="it-IT" dirty="0" smtClean="0"/>
          </a:p>
          <a:p>
            <a:r>
              <a:rPr lang="it-IT" dirty="0" smtClean="0"/>
              <a:t>Sono diffuse in tutto il mondo</a:t>
            </a:r>
          </a:p>
          <a:p>
            <a:r>
              <a:rPr lang="it-IT" dirty="0" smtClean="0"/>
              <a:t>Sono acquisite tramite puntura di artropode spesso una zecca</a:t>
            </a:r>
          </a:p>
          <a:p>
            <a:r>
              <a:rPr lang="it-IT" dirty="0" smtClean="0"/>
              <a:t>Il serbatoio è rappresentato da uccelli e mammiferi</a:t>
            </a:r>
          </a:p>
          <a:p>
            <a:r>
              <a:rPr lang="it-IT" dirty="0" smtClean="0"/>
              <a:t>La più diffusa è conosciuta con il nome di febbre </a:t>
            </a:r>
            <a:r>
              <a:rPr lang="it-IT" dirty="0" err="1" smtClean="0"/>
              <a:t>bottonosa</a:t>
            </a:r>
            <a:r>
              <a:rPr lang="it-IT" dirty="0" smtClean="0"/>
              <a:t> del Mediterraneo</a:t>
            </a:r>
          </a:p>
          <a:p>
            <a:r>
              <a:rPr lang="it-IT" dirty="0" smtClean="0"/>
              <a:t>Il quadro clinico insorge in breve tempo con febbre, cefalea, dolore muscolare, esantema maculare e </a:t>
            </a:r>
            <a:r>
              <a:rPr lang="it-IT" dirty="0" err="1" smtClean="0"/>
              <a:t>linfoadenopatia</a:t>
            </a:r>
            <a:endParaRPr lang="it-IT" dirty="0" smtClean="0"/>
          </a:p>
          <a:p>
            <a:r>
              <a:rPr lang="it-IT" dirty="0" smtClean="0"/>
              <a:t>La </a:t>
            </a:r>
            <a:r>
              <a:rPr lang="it-IT" dirty="0" err="1" smtClean="0"/>
              <a:t>diagnoi</a:t>
            </a:r>
            <a:r>
              <a:rPr lang="it-IT" dirty="0" smtClean="0"/>
              <a:t> si basa sulla risposta </a:t>
            </a:r>
            <a:r>
              <a:rPr lang="it-IT" dirty="0" err="1" smtClean="0"/>
              <a:t>anticorpale</a:t>
            </a:r>
            <a:r>
              <a:rPr lang="it-IT" dirty="0" smtClean="0"/>
              <a:t> specifica mediante immunofluorescenza</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3265</Words>
  <Application>Microsoft Office PowerPoint</Application>
  <PresentationFormat>Presentazione su schermo (4:3)</PresentationFormat>
  <Paragraphs>402</Paragraphs>
  <Slides>90</Slides>
  <Notes>14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90</vt:i4>
      </vt:variant>
    </vt:vector>
  </HeadingPairs>
  <TitlesOfParts>
    <vt:vector size="92" baseType="lpstr">
      <vt:lpstr>Tema di Office</vt:lpstr>
      <vt:lpstr>Image</vt:lpstr>
      <vt:lpstr>Zoonosi ed infezioni trasmesse da artropodi</vt:lpstr>
      <vt:lpstr>Zoonosi </vt:lpstr>
      <vt:lpstr>Penetrazione attraverso la cute </vt:lpstr>
      <vt:lpstr>Diapositiva 4</vt:lpstr>
      <vt:lpstr>Diapositiva 5</vt:lpstr>
      <vt:lpstr>Diapositiva 6</vt:lpstr>
      <vt:lpstr>Diapositiva 7</vt:lpstr>
      <vt:lpstr>Penetrazione per inalazione </vt:lpstr>
      <vt:lpstr>Diapositiva 9</vt:lpstr>
      <vt:lpstr>Diapositiva 10</vt:lpstr>
      <vt:lpstr>Penetrazione per ingestione</vt:lpstr>
      <vt:lpstr>Diapositiva 12</vt:lpstr>
      <vt:lpstr>Diapositiva 13</vt:lpstr>
      <vt:lpstr>Diapositiva 14</vt:lpstr>
      <vt:lpstr>Brucelle </vt:lpstr>
      <vt:lpstr>Brucella spp</vt:lpstr>
      <vt:lpstr>Agente etiologico</vt:lpstr>
      <vt:lpstr>importanza</vt:lpstr>
      <vt:lpstr>Brucellosi: un zoonosi</vt:lpstr>
      <vt:lpstr>L’infezione nell’animale</vt:lpstr>
      <vt:lpstr>Diapositiva 21</vt:lpstr>
      <vt:lpstr>Trasmissione </vt:lpstr>
      <vt:lpstr>Patogenesi </vt:lpstr>
      <vt:lpstr>Diapositiva 24</vt:lpstr>
      <vt:lpstr>Malattia nell’uomo</vt:lpstr>
      <vt:lpstr>Malattia nell’uomo</vt:lpstr>
      <vt:lpstr>Anatomia patologica</vt:lpstr>
      <vt:lpstr>Leptospira </vt:lpstr>
      <vt:lpstr>Fattori di virulenza </vt:lpstr>
      <vt:lpstr>Epidemiologia </vt:lpstr>
      <vt:lpstr>Malattie </vt:lpstr>
      <vt:lpstr>Terapia, profilassi e controllo</vt:lpstr>
      <vt:lpstr>Psittacosi </vt:lpstr>
      <vt:lpstr>Epidemiologia</vt:lpstr>
      <vt:lpstr>Trasmissione </vt:lpstr>
      <vt:lpstr>Diapositiva 36</vt:lpstr>
      <vt:lpstr>Diapositiva 37</vt:lpstr>
      <vt:lpstr>Eziologia</vt:lpstr>
      <vt:lpstr>Famiglia RHABDOVIRIDAE</vt:lpstr>
      <vt:lpstr>Diapositiva 40</vt:lpstr>
      <vt:lpstr>Epidemiologia </vt:lpstr>
      <vt:lpstr>Trasmissione </vt:lpstr>
      <vt:lpstr>Replicazione </vt:lpstr>
      <vt:lpstr>Cicli epidemiologici della rabbia</vt:lpstr>
      <vt:lpstr>Patologia </vt:lpstr>
      <vt:lpstr>Sintomatologia </vt:lpstr>
      <vt:lpstr>Trattamento e prevenzione</vt:lpstr>
      <vt:lpstr>Infezioni trasmesse da artropodi</vt:lpstr>
      <vt:lpstr>Diapositiva 49</vt:lpstr>
      <vt:lpstr>Patogeni trasmessi da vettori</vt:lpstr>
      <vt:lpstr>Diapositiva 51</vt:lpstr>
      <vt:lpstr>Patogeni trasmessi da vettori</vt:lpstr>
      <vt:lpstr>Diapositiva 53</vt:lpstr>
      <vt:lpstr>Patogeni trasmessi da vettori</vt:lpstr>
      <vt:lpstr>Diapositiva 55</vt:lpstr>
      <vt:lpstr>La malaria</vt:lpstr>
      <vt:lpstr>Diverse specie di Plasmodium</vt:lpstr>
      <vt:lpstr>Distribuzione della malaria</vt:lpstr>
      <vt:lpstr>Sintomatologia clinica</vt:lpstr>
      <vt:lpstr>Plasmodium specie </vt:lpstr>
      <vt:lpstr>Ciclo biologico</vt:lpstr>
      <vt:lpstr>Ciclo vitale </vt:lpstr>
      <vt:lpstr>Caratteristiche della crescita</vt:lpstr>
      <vt:lpstr>Patogenesi </vt:lpstr>
      <vt:lpstr>Trasmissione e controllo</vt:lpstr>
      <vt:lpstr>Leishmaniosi </vt:lpstr>
      <vt:lpstr>Infezioni da Leishmania</vt:lpstr>
      <vt:lpstr>Infezioni da Leishmania</vt:lpstr>
      <vt:lpstr>Leishmaniosi viscerale</vt:lpstr>
      <vt:lpstr>Leishmaniosi viscerale</vt:lpstr>
      <vt:lpstr>Leishmaniosi viscerale Trasmissione</vt:lpstr>
      <vt:lpstr>Ciclo di vita</vt:lpstr>
      <vt:lpstr>Ciclo biologico della leishmania</vt:lpstr>
      <vt:lpstr>Leishmaniosi viscerale Clinica</vt:lpstr>
      <vt:lpstr>Kala-azar (febbre nera)</vt:lpstr>
      <vt:lpstr>Terapia e profilassi</vt:lpstr>
      <vt:lpstr>Malattia di Lyme</vt:lpstr>
      <vt:lpstr>Malattia di Lyme - Eziologia</vt:lpstr>
      <vt:lpstr>Malattia di Lyme: epidemiologia</vt:lpstr>
      <vt:lpstr>Malattia di Lyme: epidemiologia</vt:lpstr>
      <vt:lpstr>Malattia di Lyme: epidemiologia</vt:lpstr>
      <vt:lpstr>Diapositiva 82</vt:lpstr>
      <vt:lpstr>Malattia di Lyme : patogenesi</vt:lpstr>
      <vt:lpstr>Malattia di Lyme:patogenesi</vt:lpstr>
      <vt:lpstr>Clinica</vt:lpstr>
      <vt:lpstr>M.di Lyme: clinica(fase precoce)</vt:lpstr>
      <vt:lpstr>Malattia di Lyme: clinica (fase tardiva)</vt:lpstr>
      <vt:lpstr>Malattia di Lyme :clinica (fase tardiva)</vt:lpstr>
      <vt:lpstr>Diapositiva 89</vt:lpstr>
      <vt:lpstr>Rickettiosi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Zoonosi ed infezioni trasmesse da artropodi</dc:title>
  <dc:creator>Chiara Iulicci</dc:creator>
  <cp:lastModifiedBy>Utente</cp:lastModifiedBy>
  <cp:revision>87</cp:revision>
  <dcterms:created xsi:type="dcterms:W3CDTF">2012-04-30T09:28:01Z</dcterms:created>
  <dcterms:modified xsi:type="dcterms:W3CDTF">2014-04-10T07:47:51Z</dcterms:modified>
</cp:coreProperties>
</file>