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m4a" ContentType="audi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
  </p:notesMasterIdLst>
  <p:sldIdLst>
    <p:sldId id="285" r:id="rId2"/>
    <p:sldId id="266" r:id="rId3"/>
    <p:sldId id="272" r:id="rId4"/>
    <p:sldId id="273" r:id="rId5"/>
    <p:sldId id="275" r:id="rId6"/>
    <p:sldId id="277" r:id="rId7"/>
    <p:sldId id="279" r:id="rId8"/>
    <p:sldId id="286" r:id="rId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94674"/>
  </p:normalViewPr>
  <p:slideViewPr>
    <p:cSldViewPr>
      <p:cViewPr varScale="1">
        <p:scale>
          <a:sx n="124" d="100"/>
          <a:sy n="124" d="100"/>
        </p:scale>
        <p:origin x="1824" y="16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presProps" Target="presProps.xml"/><Relationship Id="rId12" Type="http://schemas.openxmlformats.org/officeDocument/2006/relationships/viewProps" Target="viewProps.xml"/><Relationship Id="rId13" Type="http://schemas.openxmlformats.org/officeDocument/2006/relationships/theme" Target="theme/theme1.xml"/><Relationship Id="rId14"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C30EE5-063A-41DF-83B7-C1A7E3CFECFC}" type="datetimeFigureOut">
              <a:rPr lang="en-GB" smtClean="0"/>
              <a:t>26/01/2017</a:t>
            </a:fld>
            <a:endParaRPr lang="en-GB"/>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20C744F-A2EC-4ADE-B824-40E88E443A8E}" type="slidenum">
              <a:rPr lang="en-GB" smtClean="0"/>
              <a:t>‹n.›</a:t>
            </a:fld>
            <a:endParaRPr lang="en-GB"/>
          </a:p>
        </p:txBody>
      </p:sp>
    </p:spTree>
    <p:extLst>
      <p:ext uri="{BB962C8B-B14F-4D97-AF65-F5344CB8AC3E}">
        <p14:creationId xmlns:p14="http://schemas.microsoft.com/office/powerpoint/2010/main" val="20124278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endParaRPr lang="en-GB"/>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GB"/>
          </a:p>
        </p:txBody>
      </p:sp>
      <p:sp>
        <p:nvSpPr>
          <p:cNvPr id="4" name="Segnaposto data 3"/>
          <p:cNvSpPr>
            <a:spLocks noGrp="1"/>
          </p:cNvSpPr>
          <p:nvPr>
            <p:ph type="dt" sz="half" idx="10"/>
          </p:nvPr>
        </p:nvSpPr>
        <p:spPr/>
        <p:txBody>
          <a:bodyPr/>
          <a:lstStyle/>
          <a:p>
            <a:fld id="{C265261F-5E81-43DA-8987-7A5D66110695}" type="datetimeFigureOut">
              <a:rPr lang="en-GB" smtClean="0"/>
              <a:t>26/01/2017</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5183891A-6359-476D-8D1B-C28379B376CC}" type="slidenum">
              <a:rPr lang="en-GB" smtClean="0"/>
              <a:t>‹n.›</a:t>
            </a:fld>
            <a:endParaRPr lang="en-GB"/>
          </a:p>
        </p:txBody>
      </p:sp>
    </p:spTree>
    <p:extLst>
      <p:ext uri="{BB962C8B-B14F-4D97-AF65-F5344CB8AC3E}">
        <p14:creationId xmlns:p14="http://schemas.microsoft.com/office/powerpoint/2010/main" val="3702176956"/>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C265261F-5E81-43DA-8987-7A5D66110695}" type="datetimeFigureOut">
              <a:rPr lang="en-GB" smtClean="0"/>
              <a:t>26/01/2017</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5183891A-6359-476D-8D1B-C28379B376CC}" type="slidenum">
              <a:rPr lang="en-GB" smtClean="0"/>
              <a:t>‹n.›</a:t>
            </a:fld>
            <a:endParaRPr lang="en-GB"/>
          </a:p>
        </p:txBody>
      </p:sp>
    </p:spTree>
    <p:extLst>
      <p:ext uri="{BB962C8B-B14F-4D97-AF65-F5344CB8AC3E}">
        <p14:creationId xmlns:p14="http://schemas.microsoft.com/office/powerpoint/2010/main" val="660363762"/>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endParaRPr lang="en-GB"/>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C265261F-5E81-43DA-8987-7A5D66110695}" type="datetimeFigureOut">
              <a:rPr lang="en-GB" smtClean="0"/>
              <a:t>26/01/2017</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5183891A-6359-476D-8D1B-C28379B376CC}" type="slidenum">
              <a:rPr lang="en-GB" smtClean="0"/>
              <a:t>‹n.›</a:t>
            </a:fld>
            <a:endParaRPr lang="en-GB"/>
          </a:p>
        </p:txBody>
      </p:sp>
    </p:spTree>
    <p:extLst>
      <p:ext uri="{BB962C8B-B14F-4D97-AF65-F5344CB8AC3E}">
        <p14:creationId xmlns:p14="http://schemas.microsoft.com/office/powerpoint/2010/main" val="4220625744"/>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10"/>
          </p:nvPr>
        </p:nvSpPr>
        <p:spPr/>
        <p:txBody>
          <a:bodyPr/>
          <a:lstStyle/>
          <a:p>
            <a:fld id="{C265261F-5E81-43DA-8987-7A5D66110695}" type="datetimeFigureOut">
              <a:rPr lang="en-GB" smtClean="0"/>
              <a:t>26/01/2017</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5183891A-6359-476D-8D1B-C28379B376CC}" type="slidenum">
              <a:rPr lang="en-GB" smtClean="0"/>
              <a:t>‹n.›</a:t>
            </a:fld>
            <a:endParaRPr lang="en-GB"/>
          </a:p>
        </p:txBody>
      </p:sp>
    </p:spTree>
    <p:extLst>
      <p:ext uri="{BB962C8B-B14F-4D97-AF65-F5344CB8AC3E}">
        <p14:creationId xmlns:p14="http://schemas.microsoft.com/office/powerpoint/2010/main" val="1879198746"/>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endParaRPr lang="en-GB"/>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C265261F-5E81-43DA-8987-7A5D66110695}" type="datetimeFigureOut">
              <a:rPr lang="en-GB" smtClean="0"/>
              <a:t>26/01/2017</a:t>
            </a:fld>
            <a:endParaRPr lang="en-GB"/>
          </a:p>
        </p:txBody>
      </p:sp>
      <p:sp>
        <p:nvSpPr>
          <p:cNvPr id="5" name="Segnaposto piè di pagina 4"/>
          <p:cNvSpPr>
            <a:spLocks noGrp="1"/>
          </p:cNvSpPr>
          <p:nvPr>
            <p:ph type="ftr" sz="quarter" idx="11"/>
          </p:nvPr>
        </p:nvSpPr>
        <p:spPr/>
        <p:txBody>
          <a:bodyPr/>
          <a:lstStyle/>
          <a:p>
            <a:endParaRPr lang="en-GB"/>
          </a:p>
        </p:txBody>
      </p:sp>
      <p:sp>
        <p:nvSpPr>
          <p:cNvPr id="6" name="Segnaposto numero diapositiva 5"/>
          <p:cNvSpPr>
            <a:spLocks noGrp="1"/>
          </p:cNvSpPr>
          <p:nvPr>
            <p:ph type="sldNum" sz="quarter" idx="12"/>
          </p:nvPr>
        </p:nvSpPr>
        <p:spPr/>
        <p:txBody>
          <a:bodyPr/>
          <a:lstStyle/>
          <a:p>
            <a:fld id="{5183891A-6359-476D-8D1B-C28379B376CC}" type="slidenum">
              <a:rPr lang="en-GB" smtClean="0"/>
              <a:t>‹n.›</a:t>
            </a:fld>
            <a:endParaRPr lang="en-GB"/>
          </a:p>
        </p:txBody>
      </p:sp>
    </p:spTree>
    <p:extLst>
      <p:ext uri="{BB962C8B-B14F-4D97-AF65-F5344CB8AC3E}">
        <p14:creationId xmlns:p14="http://schemas.microsoft.com/office/powerpoint/2010/main" val="3355501709"/>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data 4"/>
          <p:cNvSpPr>
            <a:spLocks noGrp="1"/>
          </p:cNvSpPr>
          <p:nvPr>
            <p:ph type="dt" sz="half" idx="10"/>
          </p:nvPr>
        </p:nvSpPr>
        <p:spPr/>
        <p:txBody>
          <a:bodyPr/>
          <a:lstStyle/>
          <a:p>
            <a:fld id="{C265261F-5E81-43DA-8987-7A5D66110695}" type="datetimeFigureOut">
              <a:rPr lang="en-GB" smtClean="0"/>
              <a:t>26/01/2017</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5183891A-6359-476D-8D1B-C28379B376CC}" type="slidenum">
              <a:rPr lang="en-GB" smtClean="0"/>
              <a:t>‹n.›</a:t>
            </a:fld>
            <a:endParaRPr lang="en-GB"/>
          </a:p>
        </p:txBody>
      </p:sp>
    </p:spTree>
    <p:extLst>
      <p:ext uri="{BB962C8B-B14F-4D97-AF65-F5344CB8AC3E}">
        <p14:creationId xmlns:p14="http://schemas.microsoft.com/office/powerpoint/2010/main" val="2756301912"/>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endParaRPr lang="en-GB"/>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7" name="Segnaposto data 6"/>
          <p:cNvSpPr>
            <a:spLocks noGrp="1"/>
          </p:cNvSpPr>
          <p:nvPr>
            <p:ph type="dt" sz="half" idx="10"/>
          </p:nvPr>
        </p:nvSpPr>
        <p:spPr/>
        <p:txBody>
          <a:bodyPr/>
          <a:lstStyle/>
          <a:p>
            <a:fld id="{C265261F-5E81-43DA-8987-7A5D66110695}" type="datetimeFigureOut">
              <a:rPr lang="en-GB" smtClean="0"/>
              <a:t>26/01/2017</a:t>
            </a:fld>
            <a:endParaRPr lang="en-GB"/>
          </a:p>
        </p:txBody>
      </p:sp>
      <p:sp>
        <p:nvSpPr>
          <p:cNvPr id="8" name="Segnaposto piè di pagina 7"/>
          <p:cNvSpPr>
            <a:spLocks noGrp="1"/>
          </p:cNvSpPr>
          <p:nvPr>
            <p:ph type="ftr" sz="quarter" idx="11"/>
          </p:nvPr>
        </p:nvSpPr>
        <p:spPr/>
        <p:txBody>
          <a:bodyPr/>
          <a:lstStyle/>
          <a:p>
            <a:endParaRPr lang="en-GB"/>
          </a:p>
        </p:txBody>
      </p:sp>
      <p:sp>
        <p:nvSpPr>
          <p:cNvPr id="9" name="Segnaposto numero diapositiva 8"/>
          <p:cNvSpPr>
            <a:spLocks noGrp="1"/>
          </p:cNvSpPr>
          <p:nvPr>
            <p:ph type="sldNum" sz="quarter" idx="12"/>
          </p:nvPr>
        </p:nvSpPr>
        <p:spPr/>
        <p:txBody>
          <a:bodyPr/>
          <a:lstStyle/>
          <a:p>
            <a:fld id="{5183891A-6359-476D-8D1B-C28379B376CC}" type="slidenum">
              <a:rPr lang="en-GB" smtClean="0"/>
              <a:t>‹n.›</a:t>
            </a:fld>
            <a:endParaRPr lang="en-GB"/>
          </a:p>
        </p:txBody>
      </p:sp>
    </p:spTree>
    <p:extLst>
      <p:ext uri="{BB962C8B-B14F-4D97-AF65-F5344CB8AC3E}">
        <p14:creationId xmlns:p14="http://schemas.microsoft.com/office/powerpoint/2010/main" val="2057420671"/>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GB"/>
          </a:p>
        </p:txBody>
      </p:sp>
      <p:sp>
        <p:nvSpPr>
          <p:cNvPr id="3" name="Segnaposto data 2"/>
          <p:cNvSpPr>
            <a:spLocks noGrp="1"/>
          </p:cNvSpPr>
          <p:nvPr>
            <p:ph type="dt" sz="half" idx="10"/>
          </p:nvPr>
        </p:nvSpPr>
        <p:spPr/>
        <p:txBody>
          <a:bodyPr/>
          <a:lstStyle/>
          <a:p>
            <a:fld id="{C265261F-5E81-43DA-8987-7A5D66110695}" type="datetimeFigureOut">
              <a:rPr lang="en-GB" smtClean="0"/>
              <a:t>26/01/2017</a:t>
            </a:fld>
            <a:endParaRPr lang="en-GB"/>
          </a:p>
        </p:txBody>
      </p:sp>
      <p:sp>
        <p:nvSpPr>
          <p:cNvPr id="4" name="Segnaposto piè di pagina 3"/>
          <p:cNvSpPr>
            <a:spLocks noGrp="1"/>
          </p:cNvSpPr>
          <p:nvPr>
            <p:ph type="ftr" sz="quarter" idx="11"/>
          </p:nvPr>
        </p:nvSpPr>
        <p:spPr/>
        <p:txBody>
          <a:bodyPr/>
          <a:lstStyle/>
          <a:p>
            <a:endParaRPr lang="en-GB"/>
          </a:p>
        </p:txBody>
      </p:sp>
      <p:sp>
        <p:nvSpPr>
          <p:cNvPr id="5" name="Segnaposto numero diapositiva 4"/>
          <p:cNvSpPr>
            <a:spLocks noGrp="1"/>
          </p:cNvSpPr>
          <p:nvPr>
            <p:ph type="sldNum" sz="quarter" idx="12"/>
          </p:nvPr>
        </p:nvSpPr>
        <p:spPr/>
        <p:txBody>
          <a:bodyPr/>
          <a:lstStyle/>
          <a:p>
            <a:fld id="{5183891A-6359-476D-8D1B-C28379B376CC}" type="slidenum">
              <a:rPr lang="en-GB" smtClean="0"/>
              <a:t>‹n.›</a:t>
            </a:fld>
            <a:endParaRPr lang="en-GB"/>
          </a:p>
        </p:txBody>
      </p:sp>
    </p:spTree>
    <p:extLst>
      <p:ext uri="{BB962C8B-B14F-4D97-AF65-F5344CB8AC3E}">
        <p14:creationId xmlns:p14="http://schemas.microsoft.com/office/powerpoint/2010/main" val="1594725479"/>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265261F-5E81-43DA-8987-7A5D66110695}" type="datetimeFigureOut">
              <a:rPr lang="en-GB" smtClean="0"/>
              <a:t>26/01/2017</a:t>
            </a:fld>
            <a:endParaRPr lang="en-GB"/>
          </a:p>
        </p:txBody>
      </p:sp>
      <p:sp>
        <p:nvSpPr>
          <p:cNvPr id="3" name="Segnaposto piè di pagina 2"/>
          <p:cNvSpPr>
            <a:spLocks noGrp="1"/>
          </p:cNvSpPr>
          <p:nvPr>
            <p:ph type="ftr" sz="quarter" idx="11"/>
          </p:nvPr>
        </p:nvSpPr>
        <p:spPr/>
        <p:txBody>
          <a:bodyPr/>
          <a:lstStyle/>
          <a:p>
            <a:endParaRPr lang="en-GB"/>
          </a:p>
        </p:txBody>
      </p:sp>
      <p:sp>
        <p:nvSpPr>
          <p:cNvPr id="4" name="Segnaposto numero diapositiva 3"/>
          <p:cNvSpPr>
            <a:spLocks noGrp="1"/>
          </p:cNvSpPr>
          <p:nvPr>
            <p:ph type="sldNum" sz="quarter" idx="12"/>
          </p:nvPr>
        </p:nvSpPr>
        <p:spPr/>
        <p:txBody>
          <a:bodyPr/>
          <a:lstStyle/>
          <a:p>
            <a:fld id="{5183891A-6359-476D-8D1B-C28379B376CC}" type="slidenum">
              <a:rPr lang="en-GB" smtClean="0"/>
              <a:t>‹n.›</a:t>
            </a:fld>
            <a:endParaRPr lang="en-GB"/>
          </a:p>
        </p:txBody>
      </p:sp>
    </p:spTree>
    <p:extLst>
      <p:ext uri="{BB962C8B-B14F-4D97-AF65-F5344CB8AC3E}">
        <p14:creationId xmlns:p14="http://schemas.microsoft.com/office/powerpoint/2010/main" val="699649629"/>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endParaRPr lang="en-GB"/>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C265261F-5E81-43DA-8987-7A5D66110695}" type="datetimeFigureOut">
              <a:rPr lang="en-GB" smtClean="0"/>
              <a:t>26/01/2017</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5183891A-6359-476D-8D1B-C28379B376CC}" type="slidenum">
              <a:rPr lang="en-GB" smtClean="0"/>
              <a:t>‹n.›</a:t>
            </a:fld>
            <a:endParaRPr lang="en-GB"/>
          </a:p>
        </p:txBody>
      </p:sp>
    </p:spTree>
    <p:extLst>
      <p:ext uri="{BB962C8B-B14F-4D97-AF65-F5344CB8AC3E}">
        <p14:creationId xmlns:p14="http://schemas.microsoft.com/office/powerpoint/2010/main" val="805795099"/>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endParaRPr lang="en-GB"/>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C265261F-5E81-43DA-8987-7A5D66110695}" type="datetimeFigureOut">
              <a:rPr lang="en-GB" smtClean="0"/>
              <a:t>26/01/2017</a:t>
            </a:fld>
            <a:endParaRPr lang="en-GB"/>
          </a:p>
        </p:txBody>
      </p:sp>
      <p:sp>
        <p:nvSpPr>
          <p:cNvPr id="6" name="Segnaposto piè di pagina 5"/>
          <p:cNvSpPr>
            <a:spLocks noGrp="1"/>
          </p:cNvSpPr>
          <p:nvPr>
            <p:ph type="ftr" sz="quarter" idx="11"/>
          </p:nvPr>
        </p:nvSpPr>
        <p:spPr/>
        <p:txBody>
          <a:bodyPr/>
          <a:lstStyle/>
          <a:p>
            <a:endParaRPr lang="en-GB"/>
          </a:p>
        </p:txBody>
      </p:sp>
      <p:sp>
        <p:nvSpPr>
          <p:cNvPr id="7" name="Segnaposto numero diapositiva 6"/>
          <p:cNvSpPr>
            <a:spLocks noGrp="1"/>
          </p:cNvSpPr>
          <p:nvPr>
            <p:ph type="sldNum" sz="quarter" idx="12"/>
          </p:nvPr>
        </p:nvSpPr>
        <p:spPr/>
        <p:txBody>
          <a:bodyPr/>
          <a:lstStyle/>
          <a:p>
            <a:fld id="{5183891A-6359-476D-8D1B-C28379B376CC}" type="slidenum">
              <a:rPr lang="en-GB" smtClean="0"/>
              <a:t>‹n.›</a:t>
            </a:fld>
            <a:endParaRPr lang="en-GB"/>
          </a:p>
        </p:txBody>
      </p:sp>
    </p:spTree>
    <p:extLst>
      <p:ext uri="{BB962C8B-B14F-4D97-AF65-F5344CB8AC3E}">
        <p14:creationId xmlns:p14="http://schemas.microsoft.com/office/powerpoint/2010/main" val="2192850853"/>
      </p:ext>
    </p:extLst>
  </p:cSld>
  <p:clrMapOvr>
    <a:masterClrMapping/>
  </p:clrMapOvr>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lo stile del titolo</a:t>
            </a:r>
            <a:endParaRPr lang="en-GB"/>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65261F-5E81-43DA-8987-7A5D66110695}" type="datetimeFigureOut">
              <a:rPr lang="en-GB" smtClean="0"/>
              <a:t>26/01/2017</a:t>
            </a:fld>
            <a:endParaRPr lang="en-GB"/>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83891A-6359-476D-8D1B-C28379B376CC}" type="slidenum">
              <a:rPr lang="en-GB" smtClean="0"/>
              <a:t>‹n.›</a:t>
            </a:fld>
            <a:endParaRPr lang="en-GB"/>
          </a:p>
        </p:txBody>
      </p:sp>
    </p:spTree>
    <p:extLst>
      <p:ext uri="{BB962C8B-B14F-4D97-AF65-F5344CB8AC3E}">
        <p14:creationId xmlns:p14="http://schemas.microsoft.com/office/powerpoint/2010/main" val="32005129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250">
        <p:fade/>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m4a"/><Relationship Id="rId2" Type="http://schemas.openxmlformats.org/officeDocument/2006/relationships/audio" Target="../media/media1.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2.m4a"/><Relationship Id="rId2" Type="http://schemas.openxmlformats.org/officeDocument/2006/relationships/audio" Target="../media/media2.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2.jpg"/><Relationship Id="rId5" Type="http://schemas.openxmlformats.org/officeDocument/2006/relationships/image" Target="../media/image1.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jpg"/><Relationship Id="rId5" Type="http://schemas.openxmlformats.org/officeDocument/2006/relationships/image" Target="../media/image1.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8.m4a"/><Relationship Id="rId2" Type="http://schemas.openxmlformats.org/officeDocument/2006/relationships/audio" Target="../media/media8.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Uno spazio da interpretare</a:t>
            </a:r>
            <a:endParaRPr lang="en-GB" dirty="0"/>
          </a:p>
        </p:txBody>
      </p:sp>
      <p:sp>
        <p:nvSpPr>
          <p:cNvPr id="3" name="Segnaposto contenuto 2"/>
          <p:cNvSpPr>
            <a:spLocks noGrp="1"/>
          </p:cNvSpPr>
          <p:nvPr>
            <p:ph idx="1"/>
          </p:nvPr>
        </p:nvSpPr>
        <p:spPr>
          <a:xfrm>
            <a:off x="457200" y="1196752"/>
            <a:ext cx="8229600" cy="5328592"/>
          </a:xfrm>
          <a:noFill/>
          <a:ln>
            <a:noFill/>
          </a:ln>
        </p:spPr>
        <p:txBody>
          <a:bodyPr>
            <a:noAutofit/>
          </a:bodyPr>
          <a:lstStyle/>
          <a:p>
            <a:r>
              <a:rPr lang="it-IT" sz="2200" dirty="0">
                <a:latin typeface="Times New Roman"/>
              </a:rPr>
              <a:t>La visione multipla su più prospettive sostituisce la percezione simultanea e «non visiva» del proprio spazio fisico e di quello dell’opera dominante nel medio evo.</a:t>
            </a:r>
          </a:p>
          <a:p>
            <a:r>
              <a:rPr lang="it-IT" sz="2200" dirty="0">
                <a:latin typeface="Times New Roman"/>
              </a:rPr>
              <a:t>La visione come «regìa», a prospettiva variabile.</a:t>
            </a:r>
          </a:p>
          <a:p>
            <a:r>
              <a:rPr lang="it-IT" sz="2200" dirty="0">
                <a:latin typeface="Times New Roman"/>
              </a:rPr>
              <a:t>Il riempimento del campo visivo e la sua declinazione sinestetica, anch’esso a geometria variabile.</a:t>
            </a:r>
            <a:endParaRPr lang="en-GB" sz="22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928255761"/>
      </p:ext>
    </p:extLst>
  </p:cSld>
  <p:clrMapOvr>
    <a:masterClrMapping/>
  </p:clrMapOvr>
  <mc:AlternateContent xmlns:mc="http://schemas.openxmlformats.org/markup-compatibility/2006" xmlns:p14="http://schemas.microsoft.com/office/powerpoint/2010/main">
    <mc:Choice Requires="p14">
      <p:transition spd="slow" p14:dur="2250" advTm="77680">
        <p:fade/>
      </p:transition>
    </mc:Choice>
    <mc:Fallback xmlns="">
      <p:transition spd="slow" advTm="776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34082"/>
          </a:xfrm>
        </p:spPr>
        <p:txBody>
          <a:bodyPr>
            <a:normAutofit fontScale="90000"/>
          </a:bodyPr>
          <a:lstStyle/>
          <a:p>
            <a:r>
              <a:rPr lang="it-IT" dirty="0"/>
              <a:t>Il campo visivo</a:t>
            </a:r>
            <a:endParaRPr lang="en-GB" dirty="0"/>
          </a:p>
        </p:txBody>
      </p:sp>
      <p:sp>
        <p:nvSpPr>
          <p:cNvPr id="3" name="Segnaposto contenuto 2"/>
          <p:cNvSpPr>
            <a:spLocks noGrp="1"/>
          </p:cNvSpPr>
          <p:nvPr>
            <p:ph idx="1"/>
          </p:nvPr>
        </p:nvSpPr>
        <p:spPr>
          <a:xfrm>
            <a:off x="323528" y="1052736"/>
            <a:ext cx="8640960" cy="5805264"/>
          </a:xfrm>
        </p:spPr>
        <p:txBody>
          <a:bodyPr>
            <a:noAutofit/>
          </a:bodyPr>
          <a:lstStyle/>
          <a:p>
            <a:pPr algn="just">
              <a:spcAft>
                <a:spcPts val="0"/>
              </a:spcAft>
            </a:pPr>
            <a:r>
              <a:rPr lang="it-IT" sz="2000" dirty="0"/>
              <a:t>Carlo d’Angiò (X,3)</a:t>
            </a:r>
            <a:r>
              <a:rPr lang="it-IT" sz="2000" dirty="0">
                <a:solidFill>
                  <a:srgbClr val="000000"/>
                </a:solidFill>
                <a:effectLst/>
                <a:latin typeface="Times New Roman"/>
                <a:ea typeface="Times New Roman"/>
              </a:rPr>
              <a:t>  </a:t>
            </a:r>
          </a:p>
          <a:p>
            <a:pPr marL="0" indent="0" algn="just">
              <a:spcAft>
                <a:spcPts val="0"/>
              </a:spcAft>
              <a:buNone/>
            </a:pPr>
            <a:r>
              <a:rPr lang="it-IT" sz="2000" dirty="0">
                <a:solidFill>
                  <a:srgbClr val="000000"/>
                </a:solidFill>
                <a:effectLst/>
                <a:latin typeface="Times New Roman"/>
                <a:ea typeface="Times New Roman"/>
              </a:rPr>
              <a:t>… e nel giardino entrarono due giovinette d’età forse di quindici anni l’una, bionde come fila d’oro e co’ </a:t>
            </a:r>
            <a:r>
              <a:rPr lang="it-IT" sz="2000" dirty="0" err="1">
                <a:solidFill>
                  <a:srgbClr val="000000"/>
                </a:solidFill>
                <a:effectLst/>
                <a:latin typeface="Times New Roman"/>
                <a:ea typeface="Times New Roman"/>
              </a:rPr>
              <a:t>capeli</a:t>
            </a:r>
            <a:r>
              <a:rPr lang="it-IT" sz="2000" dirty="0">
                <a:solidFill>
                  <a:srgbClr val="000000"/>
                </a:solidFill>
                <a:effectLst/>
                <a:latin typeface="Times New Roman"/>
                <a:ea typeface="Times New Roman"/>
              </a:rPr>
              <a:t> tutti inanellati e sopr’essi sciolti una </a:t>
            </a:r>
            <a:r>
              <a:rPr lang="it-IT" sz="2000" dirty="0" err="1">
                <a:solidFill>
                  <a:srgbClr val="000000"/>
                </a:solidFill>
                <a:effectLst/>
                <a:latin typeface="Times New Roman"/>
                <a:ea typeface="Times New Roman"/>
              </a:rPr>
              <a:t>leggier</a:t>
            </a:r>
            <a:r>
              <a:rPr lang="it-IT" sz="2000" dirty="0">
                <a:solidFill>
                  <a:srgbClr val="000000"/>
                </a:solidFill>
                <a:effectLst/>
                <a:latin typeface="Times New Roman"/>
                <a:ea typeface="Times New Roman"/>
              </a:rPr>
              <a:t> ghirlanda di </a:t>
            </a:r>
            <a:r>
              <a:rPr lang="it-IT" sz="2000" dirty="0" err="1">
                <a:solidFill>
                  <a:srgbClr val="000000"/>
                </a:solidFill>
                <a:effectLst/>
                <a:latin typeface="Times New Roman"/>
                <a:ea typeface="Times New Roman"/>
              </a:rPr>
              <a:t>provinca</a:t>
            </a:r>
            <a:r>
              <a:rPr lang="it-IT" sz="2000" dirty="0">
                <a:solidFill>
                  <a:srgbClr val="000000"/>
                </a:solidFill>
                <a:effectLst/>
                <a:latin typeface="Times New Roman"/>
                <a:ea typeface="Times New Roman"/>
              </a:rPr>
              <a:t>, e </a:t>
            </a:r>
            <a:r>
              <a:rPr lang="it-IT" sz="2000" dirty="0" err="1">
                <a:solidFill>
                  <a:srgbClr val="000000"/>
                </a:solidFill>
                <a:effectLst/>
                <a:latin typeface="Times New Roman"/>
                <a:ea typeface="Times New Roman"/>
              </a:rPr>
              <a:t>nelli</a:t>
            </a:r>
            <a:r>
              <a:rPr lang="it-IT" sz="2000" dirty="0">
                <a:solidFill>
                  <a:srgbClr val="000000"/>
                </a:solidFill>
                <a:effectLst/>
                <a:latin typeface="Times New Roman"/>
                <a:ea typeface="Times New Roman"/>
              </a:rPr>
              <a:t> lor visi più tosto </a:t>
            </a:r>
            <a:r>
              <a:rPr lang="it-IT" sz="2000" dirty="0" err="1">
                <a:solidFill>
                  <a:srgbClr val="000000"/>
                </a:solidFill>
                <a:effectLst/>
                <a:latin typeface="Times New Roman"/>
                <a:ea typeface="Times New Roman"/>
              </a:rPr>
              <a:t>agnoli</a:t>
            </a:r>
            <a:r>
              <a:rPr lang="it-IT" sz="2000" dirty="0">
                <a:solidFill>
                  <a:srgbClr val="000000"/>
                </a:solidFill>
                <a:effectLst/>
                <a:latin typeface="Times New Roman"/>
                <a:ea typeface="Times New Roman"/>
              </a:rPr>
              <a:t> </a:t>
            </a:r>
            <a:r>
              <a:rPr lang="it-IT" sz="2000" dirty="0" err="1">
                <a:solidFill>
                  <a:srgbClr val="000000"/>
                </a:solidFill>
                <a:effectLst/>
                <a:latin typeface="Times New Roman"/>
                <a:ea typeface="Times New Roman"/>
              </a:rPr>
              <a:t>parevan</a:t>
            </a:r>
            <a:r>
              <a:rPr lang="it-IT" sz="2000" dirty="0">
                <a:solidFill>
                  <a:srgbClr val="000000"/>
                </a:solidFill>
                <a:effectLst/>
                <a:latin typeface="Times New Roman"/>
                <a:ea typeface="Times New Roman"/>
              </a:rPr>
              <a:t> che altra cosa, tanto gli </a:t>
            </a:r>
            <a:r>
              <a:rPr lang="it-IT" sz="2000" dirty="0" err="1">
                <a:solidFill>
                  <a:srgbClr val="000000"/>
                </a:solidFill>
                <a:effectLst/>
                <a:latin typeface="Times New Roman"/>
                <a:ea typeface="Times New Roman"/>
              </a:rPr>
              <a:t>avevan</a:t>
            </a:r>
            <a:r>
              <a:rPr lang="it-IT" sz="2000" dirty="0">
                <a:solidFill>
                  <a:srgbClr val="000000"/>
                </a:solidFill>
                <a:effectLst/>
                <a:latin typeface="Times New Roman"/>
                <a:ea typeface="Times New Roman"/>
              </a:rPr>
              <a:t> </a:t>
            </a:r>
            <a:r>
              <a:rPr lang="it-IT" sz="2000" dirty="0" err="1">
                <a:solidFill>
                  <a:srgbClr val="000000"/>
                </a:solidFill>
                <a:effectLst/>
                <a:latin typeface="Times New Roman"/>
                <a:ea typeface="Times New Roman"/>
              </a:rPr>
              <a:t>dilicati</a:t>
            </a:r>
            <a:r>
              <a:rPr lang="it-IT" sz="2000" dirty="0">
                <a:solidFill>
                  <a:srgbClr val="000000"/>
                </a:solidFill>
                <a:effectLst/>
                <a:latin typeface="Times New Roman"/>
                <a:ea typeface="Times New Roman"/>
              </a:rPr>
              <a:t> e belli; e </a:t>
            </a:r>
            <a:r>
              <a:rPr lang="it-IT" sz="2000" dirty="0" err="1">
                <a:solidFill>
                  <a:srgbClr val="000000"/>
                </a:solidFill>
                <a:effectLst/>
                <a:latin typeface="Times New Roman"/>
                <a:ea typeface="Times New Roman"/>
              </a:rPr>
              <a:t>eran</a:t>
            </a:r>
            <a:r>
              <a:rPr lang="it-IT" sz="2000" dirty="0">
                <a:solidFill>
                  <a:srgbClr val="000000"/>
                </a:solidFill>
                <a:effectLst/>
                <a:latin typeface="Times New Roman"/>
                <a:ea typeface="Times New Roman"/>
              </a:rPr>
              <a:t> vestite d’un vestimento di lino sottilissimo e bianco come neve in su le carni, il quale dalla cintura in </a:t>
            </a:r>
            <a:r>
              <a:rPr lang="it-IT" sz="2000" dirty="0" err="1">
                <a:solidFill>
                  <a:srgbClr val="000000"/>
                </a:solidFill>
                <a:effectLst/>
                <a:latin typeface="Times New Roman"/>
                <a:ea typeface="Times New Roman"/>
              </a:rPr>
              <a:t>sù</a:t>
            </a:r>
            <a:r>
              <a:rPr lang="it-IT" sz="2000" dirty="0">
                <a:solidFill>
                  <a:srgbClr val="000000"/>
                </a:solidFill>
                <a:effectLst/>
                <a:latin typeface="Times New Roman"/>
                <a:ea typeface="Times New Roman"/>
              </a:rPr>
              <a:t> era strettissimo e da indi ‘n giù largo a guisa d’un padiglione e lungo infino </a:t>
            </a:r>
            <a:r>
              <a:rPr lang="it-IT" sz="2000" dirty="0" err="1">
                <a:solidFill>
                  <a:srgbClr val="000000"/>
                </a:solidFill>
                <a:effectLst/>
                <a:latin typeface="Times New Roman"/>
                <a:ea typeface="Times New Roman"/>
              </a:rPr>
              <a:t>a’</a:t>
            </a:r>
            <a:r>
              <a:rPr lang="it-IT" sz="2000" dirty="0">
                <a:solidFill>
                  <a:srgbClr val="000000"/>
                </a:solidFill>
                <a:effectLst/>
                <a:latin typeface="Times New Roman"/>
                <a:ea typeface="Times New Roman"/>
              </a:rPr>
              <a:t> piedi. </a:t>
            </a:r>
            <a:endParaRPr lang="en-GB" sz="2000" dirty="0">
              <a:solidFill>
                <a:srgbClr val="000000"/>
              </a:solidFill>
              <a:effectLst/>
              <a:latin typeface="Times New Roman"/>
              <a:ea typeface="Times New Roman"/>
            </a:endParaRPr>
          </a:p>
          <a:p>
            <a:pPr marL="0" indent="0" algn="just">
              <a:spcAft>
                <a:spcPts val="0"/>
              </a:spcAft>
              <a:buNone/>
            </a:pPr>
            <a:r>
              <a:rPr lang="it-IT" sz="2000" dirty="0">
                <a:solidFill>
                  <a:srgbClr val="000000"/>
                </a:solidFill>
                <a:effectLst/>
                <a:latin typeface="Times New Roman"/>
                <a:ea typeface="Times New Roman"/>
              </a:rPr>
              <a:t>… Le giovinette, venute innanzi onestamente e vergognose, fecero </a:t>
            </a:r>
            <a:r>
              <a:rPr lang="it-IT" sz="2000" dirty="0" err="1">
                <a:solidFill>
                  <a:srgbClr val="000000"/>
                </a:solidFill>
                <a:effectLst/>
                <a:latin typeface="Times New Roman"/>
                <a:ea typeface="Times New Roman"/>
              </a:rPr>
              <a:t>reverenzia</a:t>
            </a:r>
            <a:r>
              <a:rPr lang="it-IT" sz="2000" dirty="0">
                <a:solidFill>
                  <a:srgbClr val="000000"/>
                </a:solidFill>
                <a:effectLst/>
                <a:latin typeface="Times New Roman"/>
                <a:ea typeface="Times New Roman"/>
              </a:rPr>
              <a:t> al re, e appresso, là </a:t>
            </a:r>
            <a:r>
              <a:rPr lang="it-IT" sz="2000" dirty="0" err="1">
                <a:solidFill>
                  <a:srgbClr val="000000"/>
                </a:solidFill>
                <a:effectLst/>
                <a:latin typeface="Times New Roman"/>
                <a:ea typeface="Times New Roman"/>
              </a:rPr>
              <a:t>andatesente</a:t>
            </a:r>
            <a:r>
              <a:rPr lang="it-IT" sz="2000" dirty="0">
                <a:solidFill>
                  <a:srgbClr val="000000"/>
                </a:solidFill>
                <a:effectLst/>
                <a:latin typeface="Times New Roman"/>
                <a:ea typeface="Times New Roman"/>
              </a:rPr>
              <a:t> onde nel vivaio s’entrava, quella che la padella aveva, postala giù e </a:t>
            </a:r>
            <a:r>
              <a:rPr lang="it-IT" sz="2000" dirty="0" err="1">
                <a:solidFill>
                  <a:srgbClr val="000000"/>
                </a:solidFill>
                <a:effectLst/>
                <a:latin typeface="Times New Roman"/>
                <a:ea typeface="Times New Roman"/>
              </a:rPr>
              <a:t>l’altre</a:t>
            </a:r>
            <a:r>
              <a:rPr lang="it-IT" sz="2000" dirty="0">
                <a:solidFill>
                  <a:srgbClr val="000000"/>
                </a:solidFill>
                <a:effectLst/>
                <a:latin typeface="Times New Roman"/>
                <a:ea typeface="Times New Roman"/>
              </a:rPr>
              <a:t> cose appresso, preso il </a:t>
            </a:r>
            <a:r>
              <a:rPr lang="it-IT" sz="2000" dirty="0" err="1">
                <a:solidFill>
                  <a:srgbClr val="000000"/>
                </a:solidFill>
                <a:effectLst/>
                <a:latin typeface="Times New Roman"/>
                <a:ea typeface="Times New Roman"/>
              </a:rPr>
              <a:t>baston</a:t>
            </a:r>
            <a:r>
              <a:rPr lang="it-IT" sz="2000" dirty="0">
                <a:solidFill>
                  <a:srgbClr val="000000"/>
                </a:solidFill>
                <a:effectLst/>
                <a:latin typeface="Times New Roman"/>
                <a:ea typeface="Times New Roman"/>
              </a:rPr>
              <a:t> che l’altra portava, </a:t>
            </a:r>
            <a:r>
              <a:rPr lang="it-IT" sz="2000" dirty="0" err="1">
                <a:solidFill>
                  <a:srgbClr val="000000"/>
                </a:solidFill>
                <a:effectLst/>
                <a:latin typeface="Times New Roman"/>
                <a:ea typeface="Times New Roman"/>
              </a:rPr>
              <a:t>e’</a:t>
            </a:r>
            <a:r>
              <a:rPr lang="it-IT" sz="2000" dirty="0">
                <a:solidFill>
                  <a:srgbClr val="000000"/>
                </a:solidFill>
                <a:effectLst/>
                <a:latin typeface="Times New Roman"/>
                <a:ea typeface="Times New Roman"/>
              </a:rPr>
              <a:t> </a:t>
            </a:r>
            <a:r>
              <a:rPr lang="it-IT" sz="2000" dirty="0" err="1">
                <a:solidFill>
                  <a:srgbClr val="000000"/>
                </a:solidFill>
                <a:effectLst/>
                <a:latin typeface="Times New Roman"/>
                <a:ea typeface="Times New Roman"/>
              </a:rPr>
              <a:t>amendune</a:t>
            </a:r>
            <a:r>
              <a:rPr lang="it-IT" sz="2000" dirty="0">
                <a:solidFill>
                  <a:srgbClr val="000000"/>
                </a:solidFill>
                <a:effectLst/>
                <a:latin typeface="Times New Roman"/>
                <a:ea typeface="Times New Roman"/>
              </a:rPr>
              <a:t> nel vivaio, l’acqua del quale loro fino al petto </a:t>
            </a:r>
            <a:r>
              <a:rPr lang="it-IT" sz="2000" dirty="0" err="1">
                <a:solidFill>
                  <a:srgbClr val="000000"/>
                </a:solidFill>
                <a:effectLst/>
                <a:latin typeface="Times New Roman"/>
                <a:ea typeface="Times New Roman"/>
              </a:rPr>
              <a:t>agiugnea</a:t>
            </a:r>
            <a:r>
              <a:rPr lang="it-IT" sz="2000" dirty="0">
                <a:solidFill>
                  <a:srgbClr val="000000"/>
                </a:solidFill>
                <a:effectLst/>
                <a:latin typeface="Times New Roman"/>
                <a:ea typeface="Times New Roman"/>
              </a:rPr>
              <a:t>, se n’entrarono.</a:t>
            </a:r>
            <a:endParaRPr lang="en-GB" sz="2000" dirty="0">
              <a:solidFill>
                <a:srgbClr val="000000"/>
              </a:solidFill>
              <a:effectLst/>
              <a:latin typeface="Times New Roman"/>
              <a:ea typeface="Times New Roman"/>
            </a:endParaRPr>
          </a:p>
          <a:p>
            <a:pPr marL="0" indent="0" algn="just">
              <a:spcAft>
                <a:spcPts val="0"/>
              </a:spcAft>
              <a:buNone/>
            </a:pPr>
            <a:r>
              <a:rPr lang="it-IT" sz="2000" dirty="0">
                <a:solidFill>
                  <a:srgbClr val="000000"/>
                </a:solidFill>
                <a:effectLst/>
                <a:latin typeface="Times New Roman"/>
                <a:ea typeface="Times New Roman"/>
              </a:rPr>
              <a:t>… e al </a:t>
            </a:r>
            <a:r>
              <a:rPr lang="it-IT" sz="2000" dirty="0" err="1">
                <a:solidFill>
                  <a:srgbClr val="000000"/>
                </a:solidFill>
                <a:effectLst/>
                <a:latin typeface="Times New Roman"/>
                <a:ea typeface="Times New Roman"/>
              </a:rPr>
              <a:t>famigliar</a:t>
            </a:r>
            <a:r>
              <a:rPr lang="it-IT" sz="2000" dirty="0">
                <a:solidFill>
                  <a:srgbClr val="000000"/>
                </a:solidFill>
                <a:effectLst/>
                <a:latin typeface="Times New Roman"/>
                <a:ea typeface="Times New Roman"/>
              </a:rPr>
              <a:t> </a:t>
            </a:r>
            <a:r>
              <a:rPr lang="it-IT" sz="2000" dirty="0" err="1">
                <a:solidFill>
                  <a:srgbClr val="000000"/>
                </a:solidFill>
                <a:effectLst/>
                <a:latin typeface="Times New Roman"/>
                <a:ea typeface="Times New Roman"/>
              </a:rPr>
              <a:t>gittatine</a:t>
            </a:r>
            <a:r>
              <a:rPr lang="it-IT" sz="2000" dirty="0">
                <a:solidFill>
                  <a:srgbClr val="000000"/>
                </a:solidFill>
                <a:effectLst/>
                <a:latin typeface="Times New Roman"/>
                <a:ea typeface="Times New Roman"/>
              </a:rPr>
              <a:t>, che quasi vivi nella padella gli metteva, sì come ammaestrate erano state conciarono a prendere de’ più begli e a </a:t>
            </a:r>
            <a:r>
              <a:rPr lang="it-IT" sz="2000" dirty="0" err="1">
                <a:solidFill>
                  <a:srgbClr val="000000"/>
                </a:solidFill>
                <a:effectLst/>
                <a:latin typeface="Times New Roman"/>
                <a:ea typeface="Times New Roman"/>
              </a:rPr>
              <a:t>gittare</a:t>
            </a:r>
            <a:r>
              <a:rPr lang="it-IT" sz="2000" dirty="0">
                <a:solidFill>
                  <a:srgbClr val="000000"/>
                </a:solidFill>
                <a:effectLst/>
                <a:latin typeface="Times New Roman"/>
                <a:ea typeface="Times New Roman"/>
              </a:rPr>
              <a:t> su per la tavola davanti al re e al conte Guido e al padre.</a:t>
            </a:r>
            <a:endParaRPr lang="en-GB" sz="2000" dirty="0">
              <a:solidFill>
                <a:srgbClr val="000000"/>
              </a:solidFill>
              <a:effectLst/>
              <a:latin typeface="Times New Roman"/>
              <a:ea typeface="Times New Roman"/>
            </a:endParaRPr>
          </a:p>
          <a:p>
            <a:pPr marL="0" indent="0" algn="just">
              <a:spcAft>
                <a:spcPts val="0"/>
              </a:spcAft>
              <a:buNone/>
            </a:pPr>
            <a:r>
              <a:rPr lang="it-IT" sz="2000" dirty="0">
                <a:solidFill>
                  <a:srgbClr val="000000"/>
                </a:solidFill>
                <a:effectLst/>
                <a:latin typeface="Times New Roman"/>
                <a:ea typeface="Times New Roman"/>
              </a:rPr>
              <a:t>… Le fanciulle, </a:t>
            </a:r>
            <a:r>
              <a:rPr lang="it-IT" sz="2000" dirty="0" err="1">
                <a:solidFill>
                  <a:srgbClr val="000000"/>
                </a:solidFill>
                <a:effectLst/>
                <a:latin typeface="Times New Roman"/>
                <a:ea typeface="Times New Roman"/>
              </a:rPr>
              <a:t>veggendo</a:t>
            </a:r>
            <a:r>
              <a:rPr lang="it-IT" sz="2000" dirty="0">
                <a:solidFill>
                  <a:srgbClr val="000000"/>
                </a:solidFill>
                <a:effectLst/>
                <a:latin typeface="Times New Roman"/>
                <a:ea typeface="Times New Roman"/>
              </a:rPr>
              <a:t> il pesce cotto e avendo assai pescato, essendosi tutto il bianco vestimento e sottile loro appiccicato alle carni né quasi cosa alcuna del </a:t>
            </a:r>
            <a:r>
              <a:rPr lang="it-IT" sz="2000" dirty="0" err="1">
                <a:solidFill>
                  <a:srgbClr val="000000"/>
                </a:solidFill>
                <a:effectLst/>
                <a:latin typeface="Times New Roman"/>
                <a:ea typeface="Times New Roman"/>
              </a:rPr>
              <a:t>dilicato</a:t>
            </a:r>
            <a:r>
              <a:rPr lang="it-IT" sz="2000" dirty="0">
                <a:solidFill>
                  <a:srgbClr val="000000"/>
                </a:solidFill>
                <a:effectLst/>
                <a:latin typeface="Times New Roman"/>
                <a:ea typeface="Times New Roman"/>
              </a:rPr>
              <a:t> lor corpo celando, </a:t>
            </a:r>
            <a:r>
              <a:rPr lang="it-IT" sz="2000" dirty="0" err="1">
                <a:solidFill>
                  <a:srgbClr val="000000"/>
                </a:solidFill>
                <a:effectLst/>
                <a:latin typeface="Times New Roman"/>
                <a:ea typeface="Times New Roman"/>
              </a:rPr>
              <a:t>usciron</a:t>
            </a:r>
            <a:r>
              <a:rPr lang="it-IT" sz="2000" dirty="0">
                <a:solidFill>
                  <a:srgbClr val="000000"/>
                </a:solidFill>
                <a:effectLst/>
                <a:latin typeface="Times New Roman"/>
                <a:ea typeface="Times New Roman"/>
              </a:rPr>
              <a:t> dal vivaio; e ciascuna le cose recate avendo riprese, davanti al re vergognosamente passando, in casa se ne tornarono.</a:t>
            </a:r>
            <a:endParaRPr lang="en-GB"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235868222"/>
      </p:ext>
    </p:extLst>
  </p:cSld>
  <p:clrMapOvr>
    <a:masterClrMapping/>
  </p:clrMapOvr>
  <mc:AlternateContent xmlns:mc="http://schemas.openxmlformats.org/markup-compatibility/2006" xmlns:p14="http://schemas.microsoft.com/office/powerpoint/2010/main">
    <mc:Choice Requires="p14">
      <p:transition spd="slow" p14:dur="2250" advTm="207810">
        <p:fade/>
      </p:transition>
    </mc:Choice>
    <mc:Fallback xmlns="">
      <p:transition spd="slow" advTm="2078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  </a:t>
            </a:r>
            <a:endParaRPr lang="en-GB" dirty="0"/>
          </a:p>
        </p:txBody>
      </p:sp>
      <p:sp>
        <p:nvSpPr>
          <p:cNvPr id="3" name="Segnaposto contenuto 2"/>
          <p:cNvSpPr>
            <a:spLocks noGrp="1"/>
          </p:cNvSpPr>
          <p:nvPr>
            <p:ph idx="1"/>
          </p:nvPr>
        </p:nvSpPr>
        <p:spPr/>
        <p:txBody>
          <a:bodyPr/>
          <a:lstStyle/>
          <a:p>
            <a:pPr marL="0" indent="0">
              <a:buNone/>
            </a:pPr>
            <a:r>
              <a:rPr lang="it-IT" dirty="0"/>
              <a:t>   </a:t>
            </a:r>
            <a:endParaRPr lang="en-GB" dirty="0"/>
          </a:p>
        </p:txBody>
      </p:sp>
      <p:pic>
        <p:nvPicPr>
          <p:cNvPr id="4" name="Immagine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908201200"/>
      </p:ext>
    </p:extLst>
  </p:cSld>
  <p:clrMapOvr>
    <a:masterClrMapping/>
  </p:clrMapOvr>
  <mc:AlternateContent xmlns:mc="http://schemas.openxmlformats.org/markup-compatibility/2006" xmlns:p14="http://schemas.microsoft.com/office/powerpoint/2010/main">
    <mc:Choice Requires="p14">
      <p:transition spd="slow" p14:dur="2250" advTm="26319">
        <p:fade/>
      </p:transition>
    </mc:Choice>
    <mc:Fallback xmlns="">
      <p:transition spd="slow" advTm="263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799206210"/>
      </p:ext>
    </p:extLst>
  </p:cSld>
  <p:clrMapOvr>
    <a:masterClrMapping/>
  </p:clrMapOvr>
  <mc:AlternateContent xmlns:mc="http://schemas.openxmlformats.org/markup-compatibility/2006" xmlns:p14="http://schemas.microsoft.com/office/powerpoint/2010/main">
    <mc:Choice Requires="p14">
      <p:transition spd="slow" p14:dur="2250" advTm="25779">
        <p:fade/>
      </p:transition>
    </mc:Choice>
    <mc:Fallback xmlns="">
      <p:transition spd="slow" advTm="2577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34082"/>
          </a:xfrm>
        </p:spPr>
        <p:txBody>
          <a:bodyPr>
            <a:normAutofit fontScale="90000"/>
          </a:bodyPr>
          <a:lstStyle/>
          <a:p>
            <a:r>
              <a:rPr lang="it-IT" dirty="0"/>
              <a:t>Il campo visivo</a:t>
            </a:r>
            <a:endParaRPr lang="en-GB" dirty="0"/>
          </a:p>
        </p:txBody>
      </p:sp>
      <p:sp>
        <p:nvSpPr>
          <p:cNvPr id="3" name="Segnaposto contenuto 2"/>
          <p:cNvSpPr>
            <a:spLocks noGrp="1"/>
          </p:cNvSpPr>
          <p:nvPr>
            <p:ph idx="1"/>
          </p:nvPr>
        </p:nvSpPr>
        <p:spPr>
          <a:xfrm>
            <a:off x="457200" y="980728"/>
            <a:ext cx="8229600" cy="5145435"/>
          </a:xfrm>
        </p:spPr>
        <p:txBody>
          <a:bodyPr>
            <a:normAutofit fontScale="47500" lnSpcReduction="20000"/>
          </a:bodyPr>
          <a:lstStyle/>
          <a:p>
            <a:pPr>
              <a:lnSpc>
                <a:spcPct val="115000"/>
              </a:lnSpc>
              <a:spcAft>
                <a:spcPts val="0"/>
              </a:spcAft>
            </a:pPr>
            <a:endParaRPr lang="it-IT" sz="4200" dirty="0">
              <a:effectLst/>
              <a:highlight>
                <a:srgbClr val="FF00FF"/>
              </a:highlight>
              <a:latin typeface="Times New Roman"/>
              <a:ea typeface="Times New Roman"/>
            </a:endParaRPr>
          </a:p>
          <a:p>
            <a:pPr marL="0" indent="0">
              <a:lnSpc>
                <a:spcPct val="115000"/>
              </a:lnSpc>
              <a:spcAft>
                <a:spcPts val="0"/>
              </a:spcAft>
              <a:buNone/>
            </a:pPr>
            <a:r>
              <a:rPr lang="it-IT" sz="4600" dirty="0">
                <a:latin typeface="Times New Roman"/>
                <a:ea typeface="Times New Roman"/>
              </a:rPr>
              <a:t>La scrittura del Decameron punta a restituire alla percezione dello spazio, resa oggettiva dal potenziale logico-astratto, analitico ed evenemenziale della scrittura una base non (solo) visiva, ma anche e insieme tattile, </a:t>
            </a:r>
            <a:r>
              <a:rPr lang="it-IT" sz="4600" dirty="0" err="1">
                <a:latin typeface="Times New Roman"/>
                <a:ea typeface="Times New Roman"/>
              </a:rPr>
              <a:t>immersiva</a:t>
            </a:r>
            <a:r>
              <a:rPr lang="it-IT" sz="4600" dirty="0">
                <a:latin typeface="Times New Roman"/>
                <a:ea typeface="Times New Roman"/>
              </a:rPr>
              <a:t> (è la stessa ibridazione che </a:t>
            </a:r>
            <a:r>
              <a:rPr lang="it-IT" sz="4600" dirty="0" err="1">
                <a:latin typeface="Times New Roman"/>
                <a:ea typeface="Times New Roman"/>
              </a:rPr>
              <a:t>McLuhan</a:t>
            </a:r>
            <a:r>
              <a:rPr lang="it-IT" sz="4600" dirty="0">
                <a:latin typeface="Times New Roman"/>
                <a:ea typeface="Times New Roman"/>
              </a:rPr>
              <a:t> e Parker attribuiscono alla pittura moderna in </a:t>
            </a:r>
            <a:r>
              <a:rPr lang="it-IT" sz="4600" i="1" dirty="0" err="1">
                <a:latin typeface="Times New Roman"/>
                <a:ea typeface="Times New Roman"/>
              </a:rPr>
              <a:t>Through</a:t>
            </a:r>
            <a:r>
              <a:rPr lang="it-IT" sz="4600" i="1" dirty="0">
                <a:latin typeface="Times New Roman"/>
                <a:ea typeface="Times New Roman"/>
              </a:rPr>
              <a:t> the </a:t>
            </a:r>
            <a:r>
              <a:rPr lang="it-IT" sz="4600" i="1" dirty="0" err="1">
                <a:latin typeface="Times New Roman"/>
                <a:ea typeface="Times New Roman"/>
              </a:rPr>
              <a:t>Vanishing</a:t>
            </a:r>
            <a:r>
              <a:rPr lang="it-IT" sz="4600" i="1" dirty="0">
                <a:latin typeface="Times New Roman"/>
                <a:ea typeface="Times New Roman"/>
              </a:rPr>
              <a:t> Point</a:t>
            </a:r>
            <a:r>
              <a:rPr lang="it-IT" sz="4600" dirty="0">
                <a:latin typeface="Times New Roman"/>
                <a:ea typeface="Times New Roman"/>
              </a:rPr>
              <a:t>). Pur offrendo una certa precisione di dettaglio tende inoltre a lasciar agire ampiamente l’intuizione, l’immaginazione, a volte l’incantamento e il sogno.</a:t>
            </a:r>
          </a:p>
          <a:p>
            <a:pPr marL="0" indent="0">
              <a:lnSpc>
                <a:spcPct val="115000"/>
              </a:lnSpc>
              <a:spcAft>
                <a:spcPts val="0"/>
              </a:spcAft>
              <a:buNone/>
            </a:pPr>
            <a:r>
              <a:rPr lang="it-IT" sz="4600" dirty="0">
                <a:effectLst/>
                <a:latin typeface="Times New Roman"/>
                <a:ea typeface="Times New Roman"/>
              </a:rPr>
              <a:t>L’operazione di “controcampo” potrebbe in definitiva spiegare meglio di ogni altro motivo il successo plurisecolare della macchina narrativa boccacciana e delle sue continue e periodiche riprese: la struttura del Decameron problematizza e </a:t>
            </a:r>
            <a:r>
              <a:rPr lang="it-IT" sz="4600" dirty="0" err="1">
                <a:effectLst/>
                <a:latin typeface="Times New Roman"/>
                <a:ea typeface="Times New Roman"/>
              </a:rPr>
              <a:t>destabilizzza</a:t>
            </a:r>
            <a:r>
              <a:rPr lang="it-IT" sz="4600" dirty="0">
                <a:effectLst/>
                <a:latin typeface="Times New Roman"/>
                <a:ea typeface="Times New Roman"/>
              </a:rPr>
              <a:t> in sé la possibilità di una prospettiva  («visiva») unica, di un controllo totale del campo, come della norma sociale e della stessa logica degli eventi.</a:t>
            </a:r>
            <a:endParaRPr lang="en-GB" sz="46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689842566"/>
      </p:ext>
    </p:extLst>
  </p:cSld>
  <p:clrMapOvr>
    <a:masterClrMapping/>
  </p:clrMapOvr>
  <mc:AlternateContent xmlns:mc="http://schemas.openxmlformats.org/markup-compatibility/2006" xmlns:p14="http://schemas.microsoft.com/office/powerpoint/2010/main">
    <mc:Choice Requires="p14">
      <p:transition spd="slow" p14:dur="2250" advTm="223339">
        <p:fade/>
      </p:transition>
    </mc:Choice>
    <mc:Fallback xmlns="">
      <p:transition spd="slow" advTm="2233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188640"/>
            <a:ext cx="8784976" cy="648072"/>
          </a:xfrm>
        </p:spPr>
        <p:txBody>
          <a:bodyPr>
            <a:noAutofit/>
          </a:bodyPr>
          <a:lstStyle/>
          <a:p>
            <a:r>
              <a:rPr lang="it-IT" sz="3400" dirty="0"/>
              <a:t>Multimedialità e nascita della narrativa moderna</a:t>
            </a:r>
            <a:endParaRPr lang="en-GB" sz="3400" dirty="0"/>
          </a:p>
        </p:txBody>
      </p:sp>
      <p:sp>
        <p:nvSpPr>
          <p:cNvPr id="3" name="Segnaposto contenuto 2"/>
          <p:cNvSpPr>
            <a:spLocks noGrp="1"/>
          </p:cNvSpPr>
          <p:nvPr>
            <p:ph idx="1"/>
          </p:nvPr>
        </p:nvSpPr>
        <p:spPr>
          <a:xfrm>
            <a:off x="395536" y="1052736"/>
            <a:ext cx="8229600" cy="5544616"/>
          </a:xfrm>
        </p:spPr>
        <p:txBody>
          <a:bodyPr>
            <a:noAutofit/>
          </a:bodyPr>
          <a:lstStyle/>
          <a:p>
            <a:pPr marL="0" indent="0">
              <a:lnSpc>
                <a:spcPct val="115000"/>
              </a:lnSpc>
              <a:buNone/>
            </a:pPr>
            <a:r>
              <a:rPr lang="it-IT" sz="2400" dirty="0">
                <a:ea typeface="Times New Roman"/>
              </a:rPr>
              <a:t>Il Proemio</a:t>
            </a:r>
          </a:p>
          <a:p>
            <a:pPr>
              <a:lnSpc>
                <a:spcPct val="115000"/>
              </a:lnSpc>
            </a:pPr>
            <a:r>
              <a:rPr lang="it-IT" sz="2000" dirty="0">
                <a:ea typeface="Times New Roman"/>
              </a:rPr>
              <a:t>una corrente “laica” – giovandosi soprattutto della spinta normativa giuridico-filosofica-letterata delle università – andava reinterpretando e sintetizzando il sapere e la visione del mondo cristiano nei termini dei valori della “gentilezza”, costruendo conoscenza e metafore autonome, e propri </a:t>
            </a:r>
            <a:r>
              <a:rPr lang="it-IT" sz="2000" i="1" dirty="0">
                <a:ea typeface="Times New Roman"/>
              </a:rPr>
              <a:t>cliché </a:t>
            </a:r>
            <a:r>
              <a:rPr lang="it-IT" sz="2000" dirty="0">
                <a:ea typeface="Times New Roman"/>
              </a:rPr>
              <a:t>allegorici</a:t>
            </a:r>
          </a:p>
          <a:p>
            <a:pPr>
              <a:lnSpc>
                <a:spcPct val="115000"/>
              </a:lnSpc>
            </a:pPr>
            <a:r>
              <a:rPr lang="it-IT" sz="2000" dirty="0"/>
              <a:t>Boccaccio non rinuncia alla sua visione filosofica e letteraria,, ma la </a:t>
            </a:r>
            <a:r>
              <a:rPr lang="it-IT" sz="2000" dirty="0" err="1"/>
              <a:t>ri</a:t>
            </a:r>
            <a:r>
              <a:rPr lang="it-IT" sz="2000" dirty="0"/>
              <a:t>-media attraverso il “senso dilettevole” dell’amore. Il suo “porgere” non coincide con il “donare” di Dante, intriso di senso allegorico a più livelli (il convivio dei sapienti, l’eucarestia, la carità), e dove è implicito un dislivello assoluto tra intendenti e non intendenti. Il più neutro “porgere” boccacciano allude alla rappresentazione, al mettere in scena, alla scelta e alla pratica del medium narrativo; ed elimina una netta separazione tra chi possiede la dottrina e chi no. </a:t>
            </a:r>
            <a:endParaRPr lang="en-GB"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07716972"/>
      </p:ext>
    </p:extLst>
  </p:cSld>
  <p:clrMapOvr>
    <a:masterClrMapping/>
  </p:clrMapOvr>
  <mc:AlternateContent xmlns:mc="http://schemas.openxmlformats.org/markup-compatibility/2006" xmlns:p14="http://schemas.microsoft.com/office/powerpoint/2010/main">
    <mc:Choice Requires="p14">
      <p:transition spd="slow" p14:dur="2250" advTm="593952">
        <p:fade/>
      </p:transition>
    </mc:Choice>
    <mc:Fallback xmlns="">
      <p:transition spd="slow" advTm="5939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1520" y="188640"/>
            <a:ext cx="8784976" cy="648072"/>
          </a:xfrm>
        </p:spPr>
        <p:txBody>
          <a:bodyPr>
            <a:noAutofit/>
          </a:bodyPr>
          <a:lstStyle/>
          <a:p>
            <a:r>
              <a:rPr lang="it-IT" sz="3400" dirty="0"/>
              <a:t>Multimedialità e nascita della narrativa moderna</a:t>
            </a:r>
            <a:endParaRPr lang="en-GB" sz="3400" dirty="0"/>
          </a:p>
        </p:txBody>
      </p:sp>
      <p:sp>
        <p:nvSpPr>
          <p:cNvPr id="3" name="Segnaposto contenuto 2"/>
          <p:cNvSpPr>
            <a:spLocks noGrp="1"/>
          </p:cNvSpPr>
          <p:nvPr>
            <p:ph idx="1"/>
          </p:nvPr>
        </p:nvSpPr>
        <p:spPr>
          <a:xfrm>
            <a:off x="395536" y="1052736"/>
            <a:ext cx="8229600" cy="5544616"/>
          </a:xfrm>
        </p:spPr>
        <p:txBody>
          <a:bodyPr>
            <a:noAutofit/>
          </a:bodyPr>
          <a:lstStyle/>
          <a:p>
            <a:pPr marL="0" indent="0">
              <a:lnSpc>
                <a:spcPct val="115000"/>
              </a:lnSpc>
              <a:buNone/>
            </a:pPr>
            <a:r>
              <a:rPr lang="it-IT" sz="2400" dirty="0">
                <a:ea typeface="Times New Roman"/>
              </a:rPr>
              <a:t>Il Proemio</a:t>
            </a:r>
          </a:p>
          <a:p>
            <a:pPr>
              <a:lnSpc>
                <a:spcPct val="115000"/>
              </a:lnSpc>
            </a:pPr>
            <a:r>
              <a:rPr lang="it-IT" sz="2000" dirty="0">
                <a:ea typeface="Times New Roman"/>
              </a:rPr>
              <a:t>La verità esemplare dei racconti non poggia su una rete concettuale, ma dovrà essere ricavata volta a volta dall’esperienza del fenomeno. Narrando casi d’amore e di fortuna, immergendosi nel fenomeno, il corpo e i sensi riemergeranno. Essi  “si vedranno” – in una vera e propria messa in scena.</a:t>
            </a:r>
          </a:p>
          <a:p>
            <a:pPr>
              <a:lnSpc>
                <a:spcPct val="115000"/>
              </a:lnSpc>
            </a:pPr>
            <a:r>
              <a:rPr lang="it-IT" sz="2000" dirty="0"/>
              <a:t>Le «papere» e l’esperienza dei sensi . Non le Muse ma le donne spingono alla creazione letteraria. </a:t>
            </a:r>
          </a:p>
          <a:p>
            <a:pPr algn="just">
              <a:spcAft>
                <a:spcPts val="0"/>
              </a:spcAft>
            </a:pPr>
            <a:r>
              <a:rPr lang="it-IT" sz="2000" dirty="0"/>
              <a:t>La gestione e il controllo delle emozioni, delle pulsioni e dei sentimenti attraverso il racconto scritto è funzione essenziale di una cultura letterata moderna. </a:t>
            </a:r>
            <a:r>
              <a:rPr lang="it-IT" sz="2000" dirty="0">
                <a:solidFill>
                  <a:srgbClr val="000000"/>
                </a:solidFill>
                <a:ea typeface="Times New Roman"/>
              </a:rPr>
              <a:t>il testo dovrà rappresentare in modo verisimile la mai semplice compresenza - nel soggetto - dell’ordine del discorso (normativo) e della forza della natura. E inventare soluzioni di convivenza tra l’uno e l’altra. </a:t>
            </a:r>
            <a:endParaRPr lang="en-GB" sz="1400" dirty="0">
              <a:solidFill>
                <a:srgbClr val="000000"/>
              </a:solidFill>
              <a:ea typeface="Times New Roman"/>
            </a:endParaRPr>
          </a:p>
          <a:p>
            <a:r>
              <a:rPr lang="it-IT" sz="2000" dirty="0">
                <a:ea typeface="Times New Roman"/>
              </a:rPr>
              <a:t>Con questo obiettivo, il nuovo medium del discorso narrativo doveva essere necessariamente ibrido e multimediale (tra stili, generi, materiali), ma anche plurivoco e comunque votato ad addensare dati sensibili, in modo che il lettore potesse percepire nel narrato </a:t>
            </a:r>
            <a:r>
              <a:rPr lang="it-IT" sz="2000" i="1" dirty="0">
                <a:ea typeface="Times New Roman"/>
              </a:rPr>
              <a:t>il corpo e la mente</a:t>
            </a:r>
            <a:r>
              <a:rPr lang="it-IT" sz="2000" dirty="0">
                <a:ea typeface="Times New Roman"/>
              </a:rPr>
              <a:t>. </a:t>
            </a:r>
            <a:endParaRPr lang="en-GB" sz="20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679807281"/>
      </p:ext>
    </p:extLst>
  </p:cSld>
  <p:clrMapOvr>
    <a:masterClrMapping/>
  </p:clrMapOvr>
  <mc:AlternateContent xmlns:mc="http://schemas.openxmlformats.org/markup-compatibility/2006" xmlns:p14="http://schemas.microsoft.com/office/powerpoint/2010/main">
    <mc:Choice Requires="p14">
      <p:transition spd="slow" p14:dur="2250" advTm="125019">
        <p:fade/>
      </p:transition>
    </mc:Choice>
    <mc:Fallback xmlns="">
      <p:transition spd="slow" advTm="1250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274638"/>
            <a:ext cx="8964488" cy="778098"/>
          </a:xfrm>
        </p:spPr>
        <p:txBody>
          <a:bodyPr/>
          <a:lstStyle/>
          <a:p>
            <a:r>
              <a:rPr lang="it-IT" sz="3400" dirty="0">
                <a:solidFill>
                  <a:prstClr val="black"/>
                </a:solidFill>
              </a:rPr>
              <a:t>Multimedialità e nascita della narrativa moderna</a:t>
            </a:r>
            <a:endParaRPr lang="it-IT" dirty="0"/>
          </a:p>
        </p:txBody>
      </p:sp>
      <p:sp>
        <p:nvSpPr>
          <p:cNvPr id="3" name="Segnaposto contenuto 2"/>
          <p:cNvSpPr>
            <a:spLocks noGrp="1"/>
          </p:cNvSpPr>
          <p:nvPr>
            <p:ph idx="1"/>
          </p:nvPr>
        </p:nvSpPr>
        <p:spPr/>
        <p:txBody>
          <a:bodyPr>
            <a:normAutofit fontScale="92500" lnSpcReduction="20000"/>
          </a:bodyPr>
          <a:lstStyle/>
          <a:p>
            <a:pPr marL="0" indent="0">
              <a:buNone/>
            </a:pPr>
            <a:r>
              <a:rPr lang="it-IT" sz="2800" dirty="0"/>
              <a:t>Dianora e Ansaldo (X, 5)</a:t>
            </a:r>
          </a:p>
          <a:p>
            <a:pPr marL="0" indent="0">
              <a:buNone/>
            </a:pPr>
            <a:endParaRPr lang="it-IT" sz="2800" dirty="0"/>
          </a:p>
          <a:p>
            <a:pPr marL="0" indent="0">
              <a:buNone/>
            </a:pPr>
            <a:r>
              <a:rPr lang="it-IT" sz="2800" dirty="0"/>
              <a:t>Le parole per gli orecchi dal cuore ricevute hanno maggior forza che molti non stimano, e quasi ogni cosa diviene agli amanti possibile… Ma per ciò che io conosco la purità dell’animo tuo, per solverti da’ legame della promessa, quello ti concederò che forse alcuno altro non farebbe, inducendomi ancora la paura del </a:t>
            </a:r>
            <a:r>
              <a:rPr lang="it-IT" sz="2800" dirty="0" err="1"/>
              <a:t>nigromante</a:t>
            </a:r>
            <a:r>
              <a:rPr lang="it-IT" sz="2800" dirty="0"/>
              <a:t>, al qual forse </a:t>
            </a:r>
            <a:r>
              <a:rPr lang="it-IT" sz="2800" dirty="0" err="1"/>
              <a:t>messer</a:t>
            </a:r>
            <a:r>
              <a:rPr lang="it-IT" sz="2800" dirty="0"/>
              <a:t> Ansaldo, se tu il beffassi, far ci farebbe dolenti. Voglio io che tu a lui vada e, se per modo alcun puoi, t’ingegni di far che, servata la tua onestà, tu sii da questa promessa disciolta: dove </a:t>
            </a:r>
            <a:r>
              <a:rPr lang="it-IT" sz="2800" dirty="0" err="1"/>
              <a:t>altramenti</a:t>
            </a:r>
            <a:r>
              <a:rPr lang="it-IT" sz="2800" dirty="0"/>
              <a:t> non si potesse, per questa volta il corpo ma non l’animo gli concedi.</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626847104"/>
      </p:ext>
    </p:extLst>
  </p:cSld>
  <p:clrMapOvr>
    <a:masterClrMapping/>
  </p:clrMapOvr>
  <mc:AlternateContent xmlns:mc="http://schemas.openxmlformats.org/markup-compatibility/2006" xmlns:p14="http://schemas.microsoft.com/office/powerpoint/2010/main">
    <mc:Choice Requires="p14">
      <p:transition spd="slow" p14:dur="2250" advTm="734924">
        <p:fade/>
      </p:transition>
    </mc:Choice>
    <mc:Fallback xmlns="">
      <p:transition spd="slow" advTm="73492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933</TotalTime>
  <Words>714</Words>
  <Application>Microsoft Macintosh PowerPoint</Application>
  <PresentationFormat>Presentazione su schermo (4:3)</PresentationFormat>
  <Paragraphs>30</Paragraphs>
  <Slides>8</Slides>
  <Notes>0</Notes>
  <HiddenSlides>0</HiddenSlides>
  <MMClips>8</MMClips>
  <ScaleCrop>false</ScaleCrop>
  <HeadingPairs>
    <vt:vector size="6" baseType="variant">
      <vt:variant>
        <vt:lpstr>Caratteri utilizzati</vt:lpstr>
      </vt:variant>
      <vt:variant>
        <vt:i4>3</vt:i4>
      </vt:variant>
      <vt:variant>
        <vt:lpstr>Tema</vt:lpstr>
      </vt:variant>
      <vt:variant>
        <vt:i4>1</vt:i4>
      </vt:variant>
      <vt:variant>
        <vt:lpstr>Titoli diapositive</vt:lpstr>
      </vt:variant>
      <vt:variant>
        <vt:i4>8</vt:i4>
      </vt:variant>
    </vt:vector>
  </HeadingPairs>
  <TitlesOfParts>
    <vt:vector size="12" baseType="lpstr">
      <vt:lpstr>Calibri</vt:lpstr>
      <vt:lpstr>Times New Roman</vt:lpstr>
      <vt:lpstr>Arial</vt:lpstr>
      <vt:lpstr>Tema di Office</vt:lpstr>
      <vt:lpstr>Uno spazio da interpretare</vt:lpstr>
      <vt:lpstr>Il campo visivo</vt:lpstr>
      <vt:lpstr>  </vt:lpstr>
      <vt:lpstr>Presentazione di PowerPoint</vt:lpstr>
      <vt:lpstr>Il campo visivo</vt:lpstr>
      <vt:lpstr>Multimedialità e nascita della narrativa moderna</vt:lpstr>
      <vt:lpstr>Multimedialità e nascita della narrativa moderna</vt:lpstr>
      <vt:lpstr>Multimedialità e nascita della narrativa moderna</vt:lpstr>
    </vt:vector>
  </TitlesOfParts>
  <Company>Hewlett-Packard</Company>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giovanni ragone</dc:creator>
  <cp:lastModifiedBy>Alessio Ceccherelli</cp:lastModifiedBy>
  <cp:revision>53</cp:revision>
  <cp:lastPrinted>2017-01-26T13:03:13Z</cp:lastPrinted>
  <dcterms:created xsi:type="dcterms:W3CDTF">2017-01-04T18:55:21Z</dcterms:created>
  <dcterms:modified xsi:type="dcterms:W3CDTF">2017-01-26T13:04:17Z</dcterms:modified>
</cp:coreProperties>
</file>