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807EA-C25C-4318-85CD-105D99DDFF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522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561F-56EA-4D02-983E-103BC21285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763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AB482-1D6C-48A8-9AFC-1DE6FFB3FA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9341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90296-A9A2-40ED-8C7E-140E2CEB02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8542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78FF3-9A41-40AB-BB5B-042599658C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6226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40884-0232-4B33-B572-02FCC06559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1821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81AB-7F6D-499A-8292-F31955AAC1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0813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525DF-2450-45C1-BAB8-0578285896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107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9E54-F186-4C09-A7CC-D3E2400EFD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7524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1CAE5-E07A-48CE-A8F6-A4C4E2A584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118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6E39A-092D-4048-BAD4-BCC205F08C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920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1B5FB-F4E8-42CF-A982-95F72E4599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9005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D2AD-CB13-40E3-B991-1F30EBD822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0242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9AB51-198A-4C7F-9405-2CF5E4034C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3381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23697-6EBE-4554-A720-7E798062E9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665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55B74-7A5C-480A-AFCB-8074B7640F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118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8B86-A9E6-490D-BC9A-742AE566EE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567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E8B5C-A7BE-4BE8-A7A8-7AEA1CEB88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405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83C28-7285-4265-9D97-DE1D91C901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155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989D2-9390-4787-BDF3-5DF83644D9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096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B54F-23E7-45C2-B4BD-D677621818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408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B773C-AF4C-481F-9203-1CA6754279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286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F90AF7B-35B6-4556-9366-750DE1CBFC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715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037AA2F-690A-4F3F-856D-E7D945E355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24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3"/>
          <p:cNvSpPr>
            <a:spLocks noChangeArrowheads="1" noChangeShapeType="1" noTextEdit="1"/>
          </p:cNvSpPr>
          <p:nvPr/>
        </p:nvSpPr>
        <p:spPr bwMode="auto">
          <a:xfrm>
            <a:off x="2090738" y="42863"/>
            <a:ext cx="79692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</a:rPr>
              <a:t>Effetto della temperatura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727201" y="981075"/>
            <a:ext cx="8658421" cy="85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00BE"/>
                </a:solidFill>
                <a:latin typeface="Arial" panose="020B0604020202020204" pitchFamily="34" charset="0"/>
              </a:rPr>
              <a:t>Sperimentalmente si osserva che k cresce sempre con la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00BE"/>
                </a:solidFill>
                <a:latin typeface="Arial" panose="020B0604020202020204" pitchFamily="34" charset="0"/>
              </a:rPr>
              <a:t>temperatura. Per esempio, per la reazione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090739" y="1947864"/>
            <a:ext cx="2879725" cy="2595633"/>
            <a:chOff x="739775" y="2297113"/>
            <a:chExt cx="2879725" cy="2595633"/>
          </a:xfrm>
        </p:grpSpPr>
        <p:sp>
          <p:nvSpPr>
            <p:cNvPr id="21526" name="Line 13"/>
            <p:cNvSpPr>
              <a:spLocks noChangeShapeType="1"/>
            </p:cNvSpPr>
            <p:nvPr/>
          </p:nvSpPr>
          <p:spPr bwMode="auto">
            <a:xfrm flipV="1">
              <a:off x="1450975" y="2297113"/>
              <a:ext cx="0" cy="2143125"/>
            </a:xfrm>
            <a:prstGeom prst="line">
              <a:avLst/>
            </a:prstGeom>
            <a:noFill/>
            <a:ln w="47625">
              <a:solidFill>
                <a:srgbClr val="00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27" name="Line 14"/>
            <p:cNvSpPr>
              <a:spLocks noChangeShapeType="1"/>
            </p:cNvSpPr>
            <p:nvPr/>
          </p:nvSpPr>
          <p:spPr bwMode="auto">
            <a:xfrm rot="5400000" flipV="1">
              <a:off x="2531269" y="3344069"/>
              <a:ext cx="0" cy="2176462"/>
            </a:xfrm>
            <a:prstGeom prst="line">
              <a:avLst/>
            </a:prstGeom>
            <a:noFill/>
            <a:ln w="47625">
              <a:solidFill>
                <a:srgbClr val="00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28" name="Freeform 15"/>
            <p:cNvSpPr>
              <a:spLocks/>
            </p:cNvSpPr>
            <p:nvPr/>
          </p:nvSpPr>
          <p:spPr bwMode="auto">
            <a:xfrm>
              <a:off x="1474788" y="2554288"/>
              <a:ext cx="663575" cy="1941512"/>
            </a:xfrm>
            <a:custGeom>
              <a:avLst/>
              <a:gdLst>
                <a:gd name="T0" fmla="*/ 0 w 733"/>
                <a:gd name="T1" fmla="*/ 2147483646 h 2174"/>
                <a:gd name="T2" fmla="*/ 2147483646 w 733"/>
                <a:gd name="T3" fmla="*/ 2147483646 h 2174"/>
                <a:gd name="T4" fmla="*/ 2147483646 w 733"/>
                <a:gd name="T5" fmla="*/ 0 h 21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33" h="2174">
                  <a:moveTo>
                    <a:pt x="0" y="2102"/>
                  </a:moveTo>
                  <a:cubicBezTo>
                    <a:pt x="66" y="2057"/>
                    <a:pt x="275" y="2174"/>
                    <a:pt x="397" y="1824"/>
                  </a:cubicBezTo>
                  <a:cubicBezTo>
                    <a:pt x="519" y="1474"/>
                    <a:pt x="625" y="756"/>
                    <a:pt x="733" y="0"/>
                  </a:cubicBezTo>
                </a:path>
              </a:pathLst>
            </a:custGeom>
            <a:noFill/>
            <a:ln w="476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29" name="Text Box 19"/>
            <p:cNvSpPr txBox="1">
              <a:spLocks noChangeArrowheads="1"/>
            </p:cNvSpPr>
            <p:nvPr/>
          </p:nvSpPr>
          <p:spPr bwMode="auto">
            <a:xfrm>
              <a:off x="739775" y="2800350"/>
              <a:ext cx="271510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BE"/>
                  </a:solidFill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21530" name="Line 20"/>
            <p:cNvSpPr>
              <a:spLocks noChangeShapeType="1"/>
            </p:cNvSpPr>
            <p:nvPr/>
          </p:nvSpPr>
          <p:spPr bwMode="auto">
            <a:xfrm flipH="1" flipV="1">
              <a:off x="1138238" y="2609850"/>
              <a:ext cx="0" cy="827088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31" name="Text Box 21"/>
            <p:cNvSpPr txBox="1">
              <a:spLocks noChangeArrowheads="1"/>
            </p:cNvSpPr>
            <p:nvPr/>
          </p:nvSpPr>
          <p:spPr bwMode="auto">
            <a:xfrm>
              <a:off x="3052763" y="4440238"/>
              <a:ext cx="308379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BE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6619875" y="1916114"/>
            <a:ext cx="3265488" cy="2627383"/>
            <a:chOff x="4746625" y="2297113"/>
            <a:chExt cx="3265488" cy="2627383"/>
          </a:xfrm>
        </p:grpSpPr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 flipV="1">
              <a:off x="5843588" y="2297113"/>
              <a:ext cx="0" cy="2143125"/>
            </a:xfrm>
            <a:prstGeom prst="line">
              <a:avLst/>
            </a:prstGeom>
            <a:noFill/>
            <a:ln w="47625">
              <a:solidFill>
                <a:srgbClr val="00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21" name="Line 17"/>
            <p:cNvSpPr>
              <a:spLocks noChangeShapeType="1"/>
            </p:cNvSpPr>
            <p:nvPr/>
          </p:nvSpPr>
          <p:spPr bwMode="auto">
            <a:xfrm rot="5400000" flipV="1">
              <a:off x="6923088" y="3343275"/>
              <a:ext cx="0" cy="2178050"/>
            </a:xfrm>
            <a:prstGeom prst="line">
              <a:avLst/>
            </a:prstGeom>
            <a:noFill/>
            <a:ln w="47625">
              <a:solidFill>
                <a:srgbClr val="0066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 flipV="1">
              <a:off x="5834063" y="2738438"/>
              <a:ext cx="1524000" cy="1671637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23" name="Text Box 22"/>
            <p:cNvSpPr txBox="1">
              <a:spLocks noChangeArrowheads="1"/>
            </p:cNvSpPr>
            <p:nvPr/>
          </p:nvSpPr>
          <p:spPr bwMode="auto">
            <a:xfrm>
              <a:off x="4746625" y="2978150"/>
              <a:ext cx="810119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BE"/>
                  </a:solidFill>
                  <a:latin typeface="Arial" panose="020B0604020202020204" pitchFamily="34" charset="0"/>
                </a:rPr>
                <a:t>log k</a:t>
              </a:r>
            </a:p>
          </p:txBody>
        </p:sp>
        <p:sp>
          <p:nvSpPr>
            <p:cNvPr id="21524" name="Line 23"/>
            <p:cNvSpPr>
              <a:spLocks noChangeShapeType="1"/>
            </p:cNvSpPr>
            <p:nvPr/>
          </p:nvSpPr>
          <p:spPr bwMode="auto">
            <a:xfrm flipH="1" flipV="1">
              <a:off x="5648325" y="2789238"/>
              <a:ext cx="0" cy="825500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25" name="Text Box 24"/>
            <p:cNvSpPr txBox="1">
              <a:spLocks noChangeArrowheads="1"/>
            </p:cNvSpPr>
            <p:nvPr/>
          </p:nvSpPr>
          <p:spPr bwMode="auto">
            <a:xfrm>
              <a:off x="7140575" y="4471988"/>
              <a:ext cx="308379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00BE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6621463" y="5248276"/>
            <a:ext cx="2570162" cy="1204913"/>
            <a:chOff x="5098182" y="5248424"/>
            <a:chExt cx="2570162" cy="1204912"/>
          </a:xfrm>
        </p:grpSpPr>
        <p:sp>
          <p:nvSpPr>
            <p:cNvPr id="21514" name="Rectangle 2"/>
            <p:cNvSpPr>
              <a:spLocks noChangeArrowheads="1"/>
            </p:cNvSpPr>
            <p:nvPr/>
          </p:nvSpPr>
          <p:spPr bwMode="auto">
            <a:xfrm>
              <a:off x="5098182" y="5248424"/>
              <a:ext cx="2570162" cy="120491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1515" name="Gruppo 32"/>
            <p:cNvGrpSpPr>
              <a:grpSpLocks/>
            </p:cNvGrpSpPr>
            <p:nvPr/>
          </p:nvGrpSpPr>
          <p:grpSpPr bwMode="auto">
            <a:xfrm>
              <a:off x="5258057" y="5581798"/>
              <a:ext cx="2158999" cy="834889"/>
              <a:chOff x="457201" y="908720"/>
              <a:chExt cx="2158999" cy="834889"/>
            </a:xfrm>
          </p:grpSpPr>
          <p:sp>
            <p:nvSpPr>
              <p:cNvPr id="21516" name="Text Box 2"/>
              <p:cNvSpPr txBox="1">
                <a:spLocks noChangeArrowheads="1"/>
              </p:cNvSpPr>
              <p:nvPr/>
            </p:nvSpPr>
            <p:spPr bwMode="auto">
              <a:xfrm>
                <a:off x="457201" y="1052736"/>
                <a:ext cx="1610171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660066"/>
                    </a:solidFill>
                    <a:latin typeface="Arial" panose="020B0604020202020204" pitchFamily="34" charset="0"/>
                  </a:rPr>
                  <a:t>ln</a:t>
                </a:r>
                <a:r>
                  <a:rPr lang="it-IT" altLang="it-IT" sz="2500" i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it-IT" altLang="it-IT" sz="2500">
                    <a:solidFill>
                      <a:srgbClr val="660066"/>
                    </a:solidFill>
                    <a:latin typeface="Arial" panose="020B0604020202020204" pitchFamily="34" charset="0"/>
                  </a:rPr>
                  <a:t> = lnA  -</a:t>
                </a:r>
              </a:p>
            </p:txBody>
          </p:sp>
          <p:sp>
            <p:nvSpPr>
              <p:cNvPr id="21517" name="Line 3"/>
              <p:cNvSpPr>
                <a:spLocks noChangeShapeType="1"/>
              </p:cNvSpPr>
              <p:nvPr/>
            </p:nvSpPr>
            <p:spPr bwMode="auto">
              <a:xfrm>
                <a:off x="2068513" y="1300833"/>
                <a:ext cx="547687" cy="0"/>
              </a:xfrm>
              <a:prstGeom prst="line">
                <a:avLst/>
              </a:prstGeom>
              <a:noFill/>
              <a:ln w="476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18" name="Text Box 4"/>
              <p:cNvSpPr txBox="1">
                <a:spLocks noChangeArrowheads="1"/>
              </p:cNvSpPr>
              <p:nvPr/>
            </p:nvSpPr>
            <p:spPr bwMode="auto">
              <a:xfrm>
                <a:off x="2182813" y="908720"/>
                <a:ext cx="316612" cy="436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660066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1519" name="Text Box 5"/>
              <p:cNvSpPr txBox="1">
                <a:spLocks noChangeArrowheads="1"/>
              </p:cNvSpPr>
              <p:nvPr/>
            </p:nvSpPr>
            <p:spPr bwMode="auto">
              <a:xfrm>
                <a:off x="2192338" y="1307183"/>
                <a:ext cx="298978" cy="436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660066"/>
                    </a:solidFill>
                    <a:latin typeface="Arial" panose="020B0604020202020204" pitchFamily="34" charset="0"/>
                  </a:rPr>
                  <a:t>T</a:t>
                </a:r>
              </a:p>
            </p:txBody>
          </p:sp>
        </p:grpSp>
      </p:grp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214813" y="4665663"/>
            <a:ext cx="3930012" cy="452508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i="1">
                <a:solidFill>
                  <a:srgbClr val="660066"/>
                </a:solidFill>
                <a:latin typeface="Arial" panose="020B0604020202020204" pitchFamily="34" charset="0"/>
              </a:rPr>
              <a:t>Equazione di Arrhenius:</a:t>
            </a:r>
            <a:endParaRPr lang="it-IT" altLang="it-IT" sz="2600" b="1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2566989" y="5570539"/>
            <a:ext cx="2168525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it-IT" altLang="it-IT" sz="3600" b="1">
                <a:solidFill>
                  <a:srgbClr val="FF0000"/>
                </a:solidFill>
                <a:latin typeface="Arial" panose="020B0604020202020204" pitchFamily="34" charset="0"/>
              </a:rPr>
              <a:t> = A e</a:t>
            </a:r>
            <a:r>
              <a:rPr lang="it-IT" altLang="it-IT" sz="3600" b="1" baseline="36000">
                <a:solidFill>
                  <a:srgbClr val="FF0000"/>
                </a:solidFill>
                <a:latin typeface="Arial" panose="020B0604020202020204" pitchFamily="34" charset="0"/>
              </a:rPr>
              <a:t>-B/T</a:t>
            </a:r>
            <a:endParaRPr lang="it-IT" altLang="it-IT" sz="3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4813300" y="5580064"/>
            <a:ext cx="13668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0000"/>
                </a:solidFill>
                <a:latin typeface="Arial" panose="020B0604020202020204" pitchFamily="34" charset="0"/>
              </a:rPr>
              <a:t> Ovvero: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74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46"/>
    </mc:Choice>
    <mc:Fallback>
      <p:transition spd="slow" advTm="88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uppo 1"/>
          <p:cNvGrpSpPr>
            <a:grpSpLocks/>
          </p:cNvGrpSpPr>
          <p:nvPr/>
        </p:nvGrpSpPr>
        <p:grpSpPr bwMode="auto">
          <a:xfrm>
            <a:off x="3287714" y="188914"/>
            <a:ext cx="5818187" cy="1319283"/>
            <a:chOff x="525463" y="47625"/>
            <a:chExt cx="5818187" cy="1319283"/>
          </a:xfrm>
        </p:grpSpPr>
        <p:sp>
          <p:nvSpPr>
            <p:cNvPr id="30759" name="WordArt 2"/>
            <p:cNvSpPr>
              <a:spLocks noChangeArrowheads="1" noChangeShapeType="1" noTextEdit="1"/>
            </p:cNvSpPr>
            <p:nvPr/>
          </p:nvSpPr>
          <p:spPr bwMode="auto">
            <a:xfrm>
              <a:off x="525463" y="47625"/>
              <a:ext cx="5818187" cy="5191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3600" kern="10">
                  <a:ln w="22225">
                    <a:solidFill>
                      <a:srgbClr val="3333CC"/>
                    </a:solidFill>
                    <a:round/>
                    <a:headEnd/>
                    <a:tailEnd/>
                  </a:ln>
                  <a:solidFill>
                    <a:srgbClr val="B2B2B2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latin typeface="Arial Black" panose="020B0A04020102020204" pitchFamily="34" charset="0"/>
                </a:rPr>
                <a:t>Sintesi dell'ammoniaca</a:t>
              </a:r>
            </a:p>
          </p:txBody>
        </p:sp>
        <p:sp>
          <p:nvSpPr>
            <p:cNvPr id="30760" name="Text Box 3"/>
            <p:cNvSpPr txBox="1">
              <a:spLocks noChangeArrowheads="1"/>
            </p:cNvSpPr>
            <p:nvPr/>
          </p:nvSpPr>
          <p:spPr bwMode="auto">
            <a:xfrm>
              <a:off x="1557338" y="914400"/>
              <a:ext cx="3801322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FF0000"/>
                  </a:solidFill>
                  <a:latin typeface="Arial" panose="020B0604020202020204" pitchFamily="34" charset="0"/>
                </a:rPr>
                <a:t>3H</a:t>
              </a:r>
              <a:r>
                <a:rPr lang="it-IT" altLang="it-IT" sz="26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600" b="1">
                  <a:solidFill>
                    <a:srgbClr val="FF0000"/>
                  </a:solidFill>
                  <a:latin typeface="Arial" panose="020B0604020202020204" pitchFamily="34" charset="0"/>
                </a:rPr>
                <a:t>  +  N</a:t>
              </a:r>
              <a:r>
                <a:rPr lang="it-IT" altLang="it-IT" sz="26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600" b="1">
                  <a:solidFill>
                    <a:srgbClr val="FF0000"/>
                  </a:solidFill>
                  <a:latin typeface="Arial" panose="020B0604020202020204" pitchFamily="34" charset="0"/>
                </a:rPr>
                <a:t>		2NH</a:t>
              </a:r>
              <a:r>
                <a:rPr lang="it-IT" altLang="it-IT" sz="26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3(g)</a:t>
              </a:r>
              <a:endParaRPr lang="it-IT" altLang="it-IT" sz="26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61" name="Line 56"/>
            <p:cNvSpPr>
              <a:spLocks noChangeShapeType="1"/>
            </p:cNvSpPr>
            <p:nvPr/>
          </p:nvSpPr>
          <p:spPr bwMode="auto">
            <a:xfrm>
              <a:off x="3649663" y="1098550"/>
              <a:ext cx="4841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2" name="Line 57"/>
            <p:cNvSpPr>
              <a:spLocks noChangeShapeType="1"/>
            </p:cNvSpPr>
            <p:nvPr/>
          </p:nvSpPr>
          <p:spPr bwMode="auto">
            <a:xfrm flipH="1">
              <a:off x="3646488" y="1185863"/>
              <a:ext cx="4841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41476" y="1741489"/>
            <a:ext cx="3201799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990033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500">
                <a:solidFill>
                  <a:srgbClr val="990033"/>
                </a:solidFill>
                <a:latin typeface="Arial" panose="020B0604020202020204" pitchFamily="34" charset="0"/>
              </a:rPr>
              <a:t>H°  =  - 22 kcal/mole</a:t>
            </a:r>
          </a:p>
        </p:txBody>
      </p: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1749426" y="2438400"/>
            <a:ext cx="2643437" cy="916544"/>
            <a:chOff x="225425" y="2438400"/>
            <a:chExt cx="2643437" cy="916544"/>
          </a:xfrm>
        </p:grpSpPr>
        <p:sp>
          <p:nvSpPr>
            <p:cNvPr id="30753" name="Line 6"/>
            <p:cNvSpPr>
              <a:spLocks noChangeShapeType="1"/>
            </p:cNvSpPr>
            <p:nvPr/>
          </p:nvSpPr>
          <p:spPr bwMode="auto">
            <a:xfrm>
              <a:off x="1049338" y="2944813"/>
              <a:ext cx="1506537" cy="0"/>
            </a:xfrm>
            <a:prstGeom prst="line">
              <a:avLst/>
            </a:prstGeom>
            <a:noFill/>
            <a:ln w="4762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0754" name="Gruppo 35"/>
            <p:cNvGrpSpPr>
              <a:grpSpLocks/>
            </p:cNvGrpSpPr>
            <p:nvPr/>
          </p:nvGrpSpPr>
          <p:grpSpPr bwMode="auto">
            <a:xfrm>
              <a:off x="225425" y="2438400"/>
              <a:ext cx="2643437" cy="916544"/>
              <a:chOff x="225425" y="2438400"/>
              <a:chExt cx="2643437" cy="916544"/>
            </a:xfrm>
          </p:grpSpPr>
          <p:sp>
            <p:nvSpPr>
              <p:cNvPr id="30755" name="Text Box 5"/>
              <p:cNvSpPr txBox="1">
                <a:spLocks noChangeArrowheads="1"/>
              </p:cNvSpPr>
              <p:nvPr/>
            </p:nvSpPr>
            <p:spPr bwMode="auto">
              <a:xfrm>
                <a:off x="225425" y="2727325"/>
                <a:ext cx="773250" cy="437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rPr>
                  <a:t>Kp =</a:t>
                </a:r>
              </a:p>
            </p:txBody>
          </p:sp>
          <p:sp>
            <p:nvSpPr>
              <p:cNvPr id="30756" name="Text Box 7"/>
              <p:cNvSpPr txBox="1">
                <a:spLocks noChangeArrowheads="1"/>
              </p:cNvSpPr>
              <p:nvPr/>
            </p:nvSpPr>
            <p:spPr bwMode="auto">
              <a:xfrm>
                <a:off x="1404938" y="2438400"/>
                <a:ext cx="813325" cy="437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rPr>
                  <a:t>p</a:t>
                </a:r>
                <a:r>
                  <a:rPr lang="it-IT" altLang="it-IT" sz="2500" baseline="30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500" baseline="-25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NH</a:t>
                </a:r>
                <a:r>
                  <a:rPr lang="it-IT" altLang="it-IT" sz="2200" baseline="-50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3</a:t>
                </a:r>
                <a:endParaRPr lang="it-IT" altLang="it-IT" sz="2500">
                  <a:solidFill>
                    <a:srgbClr val="990033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757" name="Text Box 8"/>
              <p:cNvSpPr txBox="1">
                <a:spLocks noChangeArrowheads="1"/>
              </p:cNvSpPr>
              <p:nvPr/>
            </p:nvSpPr>
            <p:spPr bwMode="auto">
              <a:xfrm>
                <a:off x="1050925" y="2917825"/>
                <a:ext cx="1657350" cy="437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rPr>
                  <a:t>p</a:t>
                </a:r>
                <a:r>
                  <a:rPr lang="it-IT" altLang="it-IT" sz="2500" baseline="30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500" baseline="-25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H</a:t>
                </a:r>
                <a:r>
                  <a:rPr lang="it-IT" altLang="it-IT" sz="2200" baseline="-50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•</a:t>
                </a:r>
                <a:r>
                  <a: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rPr>
                  <a:t>   p</a:t>
                </a:r>
                <a:r>
                  <a:rPr lang="it-IT" altLang="it-IT" sz="2500" baseline="-25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N</a:t>
                </a:r>
                <a:r>
                  <a:rPr lang="it-IT" altLang="it-IT" sz="2200" baseline="-50000">
                    <a:solidFill>
                      <a:srgbClr val="990033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0758" name="Text Box 9"/>
              <p:cNvSpPr txBox="1">
                <a:spLocks noChangeArrowheads="1"/>
              </p:cNvSpPr>
              <p:nvPr/>
            </p:nvSpPr>
            <p:spPr bwMode="auto">
              <a:xfrm>
                <a:off x="2576513" y="2727325"/>
                <a:ext cx="292349" cy="437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56" name="Gruppo 55"/>
          <p:cNvGrpSpPr>
            <a:grpSpLocks/>
          </p:cNvGrpSpPr>
          <p:nvPr/>
        </p:nvGrpSpPr>
        <p:grpSpPr bwMode="auto">
          <a:xfrm>
            <a:off x="3429001" y="4408489"/>
            <a:ext cx="4522863" cy="1590675"/>
            <a:chOff x="1879600" y="4487623"/>
            <a:chExt cx="4522863" cy="1590675"/>
          </a:xfrm>
        </p:grpSpPr>
        <p:sp>
          <p:nvSpPr>
            <p:cNvPr id="30751" name="Freeform 42"/>
            <p:cNvSpPr>
              <a:spLocks/>
            </p:cNvSpPr>
            <p:nvPr/>
          </p:nvSpPr>
          <p:spPr bwMode="auto">
            <a:xfrm>
              <a:off x="1879600" y="4714635"/>
              <a:ext cx="3629025" cy="1363663"/>
            </a:xfrm>
            <a:custGeom>
              <a:avLst/>
              <a:gdLst>
                <a:gd name="T0" fmla="*/ 0 w 4064"/>
                <a:gd name="T1" fmla="*/ 2147483646 h 1504"/>
                <a:gd name="T2" fmla="*/ 2147483646 w 4064"/>
                <a:gd name="T3" fmla="*/ 2147483646 h 1504"/>
                <a:gd name="T4" fmla="*/ 2147483646 w 4064"/>
                <a:gd name="T5" fmla="*/ 2147483646 h 1504"/>
                <a:gd name="T6" fmla="*/ 2147483646 w 4064"/>
                <a:gd name="T7" fmla="*/ 0 h 15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4" h="1504">
                  <a:moveTo>
                    <a:pt x="0" y="1504"/>
                  </a:moveTo>
                  <a:cubicBezTo>
                    <a:pt x="80" y="1316"/>
                    <a:pt x="160" y="619"/>
                    <a:pt x="480" y="384"/>
                  </a:cubicBezTo>
                  <a:cubicBezTo>
                    <a:pt x="800" y="149"/>
                    <a:pt x="1323" y="160"/>
                    <a:pt x="1920" y="96"/>
                  </a:cubicBezTo>
                  <a:cubicBezTo>
                    <a:pt x="2517" y="32"/>
                    <a:pt x="3617" y="20"/>
                    <a:pt x="4064" y="0"/>
                  </a:cubicBezTo>
                </a:path>
              </a:pathLst>
            </a:custGeom>
            <a:noFill/>
            <a:ln w="47625" cmpd="sng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2" name="Text Box 48"/>
            <p:cNvSpPr txBox="1">
              <a:spLocks noChangeArrowheads="1"/>
            </p:cNvSpPr>
            <p:nvPr/>
          </p:nvSpPr>
          <p:spPr bwMode="auto">
            <a:xfrm>
              <a:off x="5635625" y="4487623"/>
              <a:ext cx="766838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660066"/>
                  </a:solidFill>
                  <a:latin typeface="Arial" panose="020B0604020202020204" pitchFamily="34" charset="0"/>
                </a:rPr>
                <a:t>500</a:t>
              </a:r>
              <a:r>
                <a:rPr lang="it-IT" altLang="it-IT" sz="2500" b="1">
                  <a:solidFill>
                    <a:srgbClr val="000000"/>
                  </a:solidFill>
                  <a:latin typeface="Arial" panose="020B0604020202020204" pitchFamily="34" charset="0"/>
                </a:rPr>
                <a:t>°</a:t>
              </a:r>
            </a:p>
          </p:txBody>
        </p:sp>
      </p:grpSp>
      <p:grpSp>
        <p:nvGrpSpPr>
          <p:cNvPr id="57" name="Gruppo 56"/>
          <p:cNvGrpSpPr>
            <a:grpSpLocks/>
          </p:cNvGrpSpPr>
          <p:nvPr/>
        </p:nvGrpSpPr>
        <p:grpSpPr bwMode="auto">
          <a:xfrm>
            <a:off x="2703513" y="3713164"/>
            <a:ext cx="6439784" cy="2931081"/>
            <a:chOff x="1179513" y="3712923"/>
            <a:chExt cx="6439784" cy="2931081"/>
          </a:xfrm>
        </p:grpSpPr>
        <p:sp>
          <p:nvSpPr>
            <p:cNvPr id="30736" name="Line 39"/>
            <p:cNvSpPr>
              <a:spLocks noChangeShapeType="1"/>
            </p:cNvSpPr>
            <p:nvPr/>
          </p:nvSpPr>
          <p:spPr bwMode="auto">
            <a:xfrm>
              <a:off x="1865313" y="6106873"/>
              <a:ext cx="4457700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7" name="Line 40"/>
            <p:cNvSpPr>
              <a:spLocks noChangeShapeType="1"/>
            </p:cNvSpPr>
            <p:nvPr/>
          </p:nvSpPr>
          <p:spPr bwMode="auto">
            <a:xfrm flipV="1">
              <a:off x="1879600" y="3712923"/>
              <a:ext cx="0" cy="239395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8" name="Freeform 41"/>
            <p:cNvSpPr>
              <a:spLocks/>
            </p:cNvSpPr>
            <p:nvPr/>
          </p:nvSpPr>
          <p:spPr bwMode="auto">
            <a:xfrm>
              <a:off x="1887538" y="5411548"/>
              <a:ext cx="3678237" cy="660400"/>
            </a:xfrm>
            <a:custGeom>
              <a:avLst/>
              <a:gdLst>
                <a:gd name="T0" fmla="*/ 0 w 4120"/>
                <a:gd name="T1" fmla="*/ 2147483646 h 728"/>
                <a:gd name="T2" fmla="*/ 2147483646 w 4120"/>
                <a:gd name="T3" fmla="*/ 2147483646 h 728"/>
                <a:gd name="T4" fmla="*/ 2147483646 w 4120"/>
                <a:gd name="T5" fmla="*/ 2147483646 h 728"/>
                <a:gd name="T6" fmla="*/ 2147483646 w 4120"/>
                <a:gd name="T7" fmla="*/ 2147483646 h 7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20" h="728">
                  <a:moveTo>
                    <a:pt x="0" y="728"/>
                  </a:moveTo>
                  <a:cubicBezTo>
                    <a:pt x="120" y="635"/>
                    <a:pt x="289" y="285"/>
                    <a:pt x="712" y="168"/>
                  </a:cubicBezTo>
                  <a:cubicBezTo>
                    <a:pt x="1135" y="51"/>
                    <a:pt x="1968" y="48"/>
                    <a:pt x="2536" y="24"/>
                  </a:cubicBezTo>
                  <a:cubicBezTo>
                    <a:pt x="3104" y="0"/>
                    <a:pt x="3612" y="12"/>
                    <a:pt x="4120" y="24"/>
                  </a:cubicBezTo>
                </a:path>
              </a:pathLst>
            </a:custGeom>
            <a:noFill/>
            <a:ln w="47625" cmpd="sng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9" name="Freeform 43"/>
            <p:cNvSpPr>
              <a:spLocks/>
            </p:cNvSpPr>
            <p:nvPr/>
          </p:nvSpPr>
          <p:spPr bwMode="auto">
            <a:xfrm>
              <a:off x="1887538" y="4028835"/>
              <a:ext cx="3678237" cy="2049463"/>
            </a:xfrm>
            <a:custGeom>
              <a:avLst/>
              <a:gdLst>
                <a:gd name="T0" fmla="*/ 0 w 4120"/>
                <a:gd name="T1" fmla="*/ 2147483646 h 2259"/>
                <a:gd name="T2" fmla="*/ 2147483646 w 4120"/>
                <a:gd name="T3" fmla="*/ 2147483646 h 2259"/>
                <a:gd name="T4" fmla="*/ 2147483646 w 4120"/>
                <a:gd name="T5" fmla="*/ 2147483646 h 2259"/>
                <a:gd name="T6" fmla="*/ 2147483646 w 4120"/>
                <a:gd name="T7" fmla="*/ 2147483646 h 2259"/>
                <a:gd name="T8" fmla="*/ 2147483646 w 4120"/>
                <a:gd name="T9" fmla="*/ 2147483646 h 22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20" h="2259">
                  <a:moveTo>
                    <a:pt x="0" y="2259"/>
                  </a:moveTo>
                  <a:cubicBezTo>
                    <a:pt x="16" y="2098"/>
                    <a:pt x="23" y="1591"/>
                    <a:pt x="88" y="1291"/>
                  </a:cubicBezTo>
                  <a:cubicBezTo>
                    <a:pt x="153" y="991"/>
                    <a:pt x="201" y="662"/>
                    <a:pt x="392" y="459"/>
                  </a:cubicBezTo>
                  <a:cubicBezTo>
                    <a:pt x="583" y="256"/>
                    <a:pt x="611" y="150"/>
                    <a:pt x="1232" y="75"/>
                  </a:cubicBezTo>
                  <a:cubicBezTo>
                    <a:pt x="1853" y="0"/>
                    <a:pt x="3518" y="24"/>
                    <a:pt x="4120" y="11"/>
                  </a:cubicBezTo>
                </a:path>
              </a:pathLst>
            </a:custGeom>
            <a:noFill/>
            <a:ln w="47625" cmpd="sng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0" name="Line 44"/>
            <p:cNvSpPr>
              <a:spLocks noChangeShapeType="1"/>
            </p:cNvSpPr>
            <p:nvPr/>
          </p:nvSpPr>
          <p:spPr bwMode="auto">
            <a:xfrm>
              <a:off x="3594100" y="5998923"/>
              <a:ext cx="0" cy="217487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1" name="Line 45"/>
            <p:cNvSpPr>
              <a:spLocks noChangeShapeType="1"/>
            </p:cNvSpPr>
            <p:nvPr/>
          </p:nvSpPr>
          <p:spPr bwMode="auto">
            <a:xfrm>
              <a:off x="5287963" y="5998923"/>
              <a:ext cx="0" cy="217487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2" name="Line 46"/>
            <p:cNvSpPr>
              <a:spLocks noChangeShapeType="1"/>
            </p:cNvSpPr>
            <p:nvPr/>
          </p:nvSpPr>
          <p:spPr bwMode="auto">
            <a:xfrm rot="5400000">
              <a:off x="1817294" y="3881992"/>
              <a:ext cx="0" cy="214312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3" name="Text Box 47"/>
            <p:cNvSpPr txBox="1">
              <a:spLocks noChangeArrowheads="1"/>
            </p:cNvSpPr>
            <p:nvPr/>
          </p:nvSpPr>
          <p:spPr bwMode="auto">
            <a:xfrm>
              <a:off x="5635625" y="3812935"/>
              <a:ext cx="766838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6600CC"/>
                  </a:solidFill>
                  <a:latin typeface="Arial" panose="020B0604020202020204" pitchFamily="34" charset="0"/>
                </a:rPr>
                <a:t>300</a:t>
              </a:r>
              <a:r>
                <a:rPr lang="it-IT" altLang="it-IT" sz="2500" b="1">
                  <a:solidFill>
                    <a:srgbClr val="000000"/>
                  </a:solidFill>
                  <a:latin typeface="Arial" panose="020B0604020202020204" pitchFamily="34" charset="0"/>
                </a:rPr>
                <a:t>°</a:t>
              </a:r>
            </a:p>
          </p:txBody>
        </p:sp>
        <p:sp>
          <p:nvSpPr>
            <p:cNvPr id="30744" name="Text Box 49"/>
            <p:cNvSpPr txBox="1">
              <a:spLocks noChangeArrowheads="1"/>
            </p:cNvSpPr>
            <p:nvPr/>
          </p:nvSpPr>
          <p:spPr bwMode="auto">
            <a:xfrm>
              <a:off x="5635625" y="5271848"/>
              <a:ext cx="766838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990033"/>
                  </a:solidFill>
                  <a:latin typeface="Arial" panose="020B0604020202020204" pitchFamily="34" charset="0"/>
                </a:rPr>
                <a:t>700°</a:t>
              </a:r>
            </a:p>
          </p:txBody>
        </p:sp>
        <p:sp>
          <p:nvSpPr>
            <p:cNvPr id="30745" name="Text Box 50"/>
            <p:cNvSpPr txBox="1">
              <a:spLocks noChangeArrowheads="1"/>
            </p:cNvSpPr>
            <p:nvPr/>
          </p:nvSpPr>
          <p:spPr bwMode="auto">
            <a:xfrm>
              <a:off x="6342063" y="5902085"/>
              <a:ext cx="1277234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FF"/>
                  </a:solidFill>
                  <a:latin typeface="Arial" panose="020B0604020202020204" pitchFamily="34" charset="0"/>
                </a:rPr>
                <a:t>P  (atm)</a:t>
              </a:r>
            </a:p>
          </p:txBody>
        </p:sp>
        <p:sp>
          <p:nvSpPr>
            <p:cNvPr id="30746" name="Text Box 51"/>
            <p:cNvSpPr txBox="1">
              <a:spLocks noChangeArrowheads="1"/>
            </p:cNvSpPr>
            <p:nvPr/>
          </p:nvSpPr>
          <p:spPr bwMode="auto">
            <a:xfrm>
              <a:off x="4970463" y="6206885"/>
              <a:ext cx="638598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800</a:t>
              </a:r>
            </a:p>
          </p:txBody>
        </p:sp>
        <p:sp>
          <p:nvSpPr>
            <p:cNvPr id="30747" name="Text Box 52"/>
            <p:cNvSpPr txBox="1">
              <a:spLocks noChangeArrowheads="1"/>
            </p:cNvSpPr>
            <p:nvPr/>
          </p:nvSpPr>
          <p:spPr bwMode="auto">
            <a:xfrm>
              <a:off x="3278188" y="6206885"/>
              <a:ext cx="638598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400</a:t>
              </a:r>
            </a:p>
          </p:txBody>
        </p:sp>
        <p:sp>
          <p:nvSpPr>
            <p:cNvPr id="30748" name="Text Box 53"/>
            <p:cNvSpPr txBox="1">
              <a:spLocks noChangeArrowheads="1"/>
            </p:cNvSpPr>
            <p:nvPr/>
          </p:nvSpPr>
          <p:spPr bwMode="auto">
            <a:xfrm>
              <a:off x="1565275" y="5881448"/>
              <a:ext cx="282731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0749" name="Text Box 54"/>
            <p:cNvSpPr txBox="1">
              <a:spLocks noChangeArrowheads="1"/>
            </p:cNvSpPr>
            <p:nvPr/>
          </p:nvSpPr>
          <p:spPr bwMode="auto">
            <a:xfrm>
              <a:off x="1179513" y="4452698"/>
              <a:ext cx="729969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FF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2500" b="1" baseline="-25000">
                  <a:solidFill>
                    <a:srgbClr val="0000FF"/>
                  </a:solidFill>
                  <a:latin typeface="Arial" panose="020B0604020202020204" pitchFamily="34" charset="0"/>
                </a:rPr>
                <a:t>NH</a:t>
              </a:r>
              <a:r>
                <a:rPr lang="it-IT" altLang="it-IT" sz="2200" b="1" baseline="-50000">
                  <a:solidFill>
                    <a:srgbClr val="0000FF"/>
                  </a:solidFill>
                  <a:latin typeface="Arial" panose="020B0604020202020204" pitchFamily="34" charset="0"/>
                </a:rPr>
                <a:t>3</a:t>
              </a:r>
              <a:endParaRPr lang="it-IT" altLang="it-IT" sz="25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50" name="Text Box 55"/>
            <p:cNvSpPr txBox="1">
              <a:spLocks noChangeArrowheads="1"/>
            </p:cNvSpPr>
            <p:nvPr/>
          </p:nvSpPr>
          <p:spPr bwMode="auto">
            <a:xfrm>
              <a:off x="1496248" y="3768485"/>
              <a:ext cx="282731" cy="437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uppo 40"/>
          <p:cNvGrpSpPr>
            <a:grpSpLocks/>
          </p:cNvGrpSpPr>
          <p:nvPr/>
        </p:nvGrpSpPr>
        <p:grpSpPr bwMode="auto">
          <a:xfrm>
            <a:off x="4637088" y="2449514"/>
            <a:ext cx="2983934" cy="881586"/>
            <a:chOff x="2908300" y="2438400"/>
            <a:chExt cx="2198688" cy="950924"/>
          </a:xfrm>
        </p:grpSpPr>
        <p:sp>
          <p:nvSpPr>
            <p:cNvPr id="30728" name="Text Box 11"/>
            <p:cNvSpPr txBox="1">
              <a:spLocks noChangeArrowheads="1"/>
            </p:cNvSpPr>
            <p:nvPr/>
          </p:nvSpPr>
          <p:spPr bwMode="auto">
            <a:xfrm>
              <a:off x="3011488" y="2525713"/>
              <a:ext cx="208328" cy="471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990033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grpSp>
          <p:nvGrpSpPr>
            <p:cNvPr id="30729" name="Gruppo 42"/>
            <p:cNvGrpSpPr>
              <a:grpSpLocks/>
            </p:cNvGrpSpPr>
            <p:nvPr/>
          </p:nvGrpSpPr>
          <p:grpSpPr bwMode="auto">
            <a:xfrm>
              <a:off x="2908300" y="2438400"/>
              <a:ext cx="2198688" cy="950924"/>
              <a:chOff x="2908300" y="2438400"/>
              <a:chExt cx="2198688" cy="950924"/>
            </a:xfrm>
          </p:grpSpPr>
          <p:sp>
            <p:nvSpPr>
              <p:cNvPr id="30730" name="Line 10"/>
              <p:cNvSpPr>
                <a:spLocks noChangeShapeType="1"/>
              </p:cNvSpPr>
              <p:nvPr/>
            </p:nvSpPr>
            <p:spPr bwMode="auto">
              <a:xfrm>
                <a:off x="2908300" y="2944813"/>
                <a:ext cx="484188" cy="0"/>
              </a:xfrm>
              <a:prstGeom prst="line">
                <a:avLst/>
              </a:prstGeom>
              <a:noFill/>
              <a:ln w="47625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30731" name="Gruppo 46"/>
              <p:cNvGrpSpPr>
                <a:grpSpLocks/>
              </p:cNvGrpSpPr>
              <p:nvPr/>
            </p:nvGrpSpPr>
            <p:grpSpPr bwMode="auto">
              <a:xfrm>
                <a:off x="2952750" y="2438400"/>
                <a:ext cx="2154238" cy="950924"/>
                <a:chOff x="2952750" y="2438400"/>
                <a:chExt cx="2154238" cy="950924"/>
              </a:xfrm>
            </p:grpSpPr>
            <p:sp>
              <p:nvSpPr>
                <p:cNvPr id="3073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952750" y="2917825"/>
                  <a:ext cx="321720" cy="4714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P</a:t>
                  </a:r>
                  <a:r>
                    <a:rPr lang="it-IT" altLang="it-IT" sz="2500" baseline="30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2</a:t>
                  </a:r>
                  <a:endPara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733" name="Line 13"/>
                <p:cNvSpPr>
                  <a:spLocks noChangeShapeType="1"/>
                </p:cNvSpPr>
                <p:nvPr/>
              </p:nvSpPr>
              <p:spPr bwMode="auto">
                <a:xfrm>
                  <a:off x="3600450" y="2944813"/>
                  <a:ext cx="1506538" cy="0"/>
                </a:xfrm>
                <a:prstGeom prst="line">
                  <a:avLst/>
                </a:prstGeom>
                <a:noFill/>
                <a:ln w="47625">
                  <a:solidFill>
                    <a:srgbClr val="9900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07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956050" y="2438400"/>
                  <a:ext cx="625278" cy="4714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X</a:t>
                  </a:r>
                  <a:r>
                    <a:rPr lang="it-IT" altLang="it-IT" sz="2500" baseline="30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2</a:t>
                  </a:r>
                  <a:r>
                    <a:rPr lang="it-IT" altLang="it-IT" sz="2500" baseline="-25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NH</a:t>
                  </a:r>
                  <a:r>
                    <a:rPr lang="it-IT" altLang="it-IT" sz="2200" baseline="-50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3</a:t>
                  </a:r>
                  <a:endParaRPr lang="it-IT" altLang="it-IT" sz="2500">
                    <a:solidFill>
                      <a:srgbClr val="990033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73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602038" y="2917825"/>
                  <a:ext cx="1189872" cy="4714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X</a:t>
                  </a:r>
                  <a:r>
                    <a:rPr lang="it-IT" altLang="it-IT" sz="2500" baseline="30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3</a:t>
                  </a:r>
                  <a:r>
                    <a:rPr lang="it-IT" altLang="it-IT" sz="2500" baseline="-25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H</a:t>
                  </a:r>
                  <a:r>
                    <a:rPr lang="it-IT" altLang="it-IT" sz="2200" baseline="-50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2</a:t>
                  </a:r>
                  <a:r>
                    <a:rPr lang="it-IT" altLang="it-IT" sz="25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     X</a:t>
                  </a:r>
                  <a:r>
                    <a:rPr lang="it-IT" altLang="it-IT" sz="2500" baseline="-25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N</a:t>
                  </a:r>
                  <a:r>
                    <a:rPr lang="it-IT" altLang="it-IT" sz="2200" baseline="-50000">
                      <a:solidFill>
                        <a:srgbClr val="990033"/>
                      </a:solidFill>
                      <a:latin typeface="Arial" panose="020B0604020202020204" pitchFamily="34" charset="0"/>
                    </a:rPr>
                    <a:t>2</a:t>
                  </a:r>
                </a:p>
              </p:txBody>
            </p:sp>
          </p:grp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36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04"/>
    </mc:Choice>
    <mc:Fallback>
      <p:transition spd="slow" advTm="18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2208213" y="1557339"/>
            <a:ext cx="604520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2060"/>
                </a:solidFill>
                <a:latin typeface="Arial" panose="020B0604020202020204" pitchFamily="34" charset="0"/>
              </a:rPr>
              <a:t>A: fattore preesponenziale probabilistico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4800600" y="549276"/>
            <a:ext cx="1938338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b="1" i="1">
                <a:solidFill>
                  <a:srgbClr val="002060"/>
                </a:solidFill>
                <a:latin typeface="Arial" panose="020B0604020202020204" pitchFamily="34" charset="0"/>
              </a:rPr>
              <a:t>k</a:t>
            </a:r>
            <a:r>
              <a:rPr lang="it-IT" altLang="it-IT" b="1">
                <a:solidFill>
                  <a:srgbClr val="002060"/>
                </a:solidFill>
                <a:latin typeface="Arial" panose="020B0604020202020204" pitchFamily="34" charset="0"/>
              </a:rPr>
              <a:t> = A e</a:t>
            </a:r>
            <a:r>
              <a:rPr lang="it-IT" altLang="it-IT" b="1" baseline="36000">
                <a:solidFill>
                  <a:srgbClr val="002060"/>
                </a:solidFill>
                <a:latin typeface="Arial" panose="020B0604020202020204" pitchFamily="34" charset="0"/>
              </a:rPr>
              <a:t>-B/T</a:t>
            </a:r>
            <a:endParaRPr lang="it-IT" altLang="it-IT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2208214" y="2162175"/>
            <a:ext cx="44418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2060"/>
                </a:solidFill>
                <a:latin typeface="Arial" panose="020B0604020202020204" pitchFamily="34" charset="0"/>
              </a:rPr>
              <a:t>B: energia di attivazione </a:t>
            </a:r>
            <a:r>
              <a:rPr lang="it-IT" altLang="it-IT" sz="2600" i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it-IT" altLang="it-IT" sz="2600" i="1" baseline="-2500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it-IT" altLang="it-IT" sz="2600" i="1">
                <a:solidFill>
                  <a:srgbClr val="002060"/>
                </a:solidFill>
                <a:latin typeface="Arial" panose="020B0604020202020204" pitchFamily="34" charset="0"/>
              </a:rPr>
              <a:t>/R</a:t>
            </a:r>
            <a:endParaRPr lang="it-IT" altLang="it-IT" sz="2600" i="1" baseline="-250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3663950" y="3429001"/>
            <a:ext cx="4365092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 u="sng">
                <a:solidFill>
                  <a:srgbClr val="FF0000"/>
                </a:solidFill>
                <a:latin typeface="Arial" panose="020B0604020202020204" pitchFamily="34" charset="0"/>
              </a:rPr>
              <a:t>TEORIA DELLE COLLISIONI</a:t>
            </a:r>
          </a:p>
        </p:txBody>
      </p:sp>
      <p:sp>
        <p:nvSpPr>
          <p:cNvPr id="55" name="Text Box 42"/>
          <p:cNvSpPr txBox="1">
            <a:spLocks noChangeArrowheads="1"/>
          </p:cNvSpPr>
          <p:nvPr/>
        </p:nvSpPr>
        <p:spPr bwMode="auto">
          <a:xfrm>
            <a:off x="1714500" y="5589589"/>
            <a:ext cx="92710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6600"/>
                </a:solidFill>
                <a:latin typeface="Arial" panose="020B0604020202020204" pitchFamily="34" charset="0"/>
              </a:rPr>
              <a:t>Collisioni efficaci: dipendono dall’energia cinetica ( E &gt; E*) e dall’orientamento adatto</a:t>
            </a:r>
          </a:p>
        </p:txBody>
      </p:sp>
      <p:sp>
        <p:nvSpPr>
          <p:cNvPr id="22535" name="Text Box 45"/>
          <p:cNvSpPr txBox="1">
            <a:spLocks noChangeArrowheads="1"/>
          </p:cNvSpPr>
          <p:nvPr/>
        </p:nvSpPr>
        <p:spPr bwMode="auto">
          <a:xfrm>
            <a:off x="1509712" y="7186613"/>
            <a:ext cx="5337176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  <a:r>
              <a:rPr lang="it-IT" altLang="it-IT" sz="2200" b="1" i="1">
                <a:solidFill>
                  <a:srgbClr val="0000BE"/>
                </a:solidFill>
                <a:latin typeface="Arial" panose="020B0604020202020204" pitchFamily="34" charset="0"/>
              </a:rPr>
              <a:t>Energia cinetica sufficiente</a:t>
            </a:r>
            <a:endParaRPr lang="it-IT" altLang="it-IT" sz="2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1) O — C — O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 … … … … … … … … …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 N — 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2) O — C — O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 … … … … … 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N — 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3) O — C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 O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 N — O</a:t>
            </a:r>
            <a:r>
              <a:rPr lang="it-IT" altLang="it-IT" sz="2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2536" name="Freeform 46"/>
          <p:cNvSpPr>
            <a:spLocks/>
          </p:cNvSpPr>
          <p:nvPr/>
        </p:nvSpPr>
        <p:spPr bwMode="auto">
          <a:xfrm>
            <a:off x="3465513" y="8524875"/>
            <a:ext cx="1866900" cy="254000"/>
          </a:xfrm>
          <a:custGeom>
            <a:avLst/>
            <a:gdLst>
              <a:gd name="T0" fmla="*/ 2147483646 w 2124"/>
              <a:gd name="T1" fmla="*/ 2147483646 h 282"/>
              <a:gd name="T2" fmla="*/ 0 w 2124"/>
              <a:gd name="T3" fmla="*/ 2147483646 h 282"/>
              <a:gd name="T4" fmla="*/ 0 w 2124"/>
              <a:gd name="T5" fmla="*/ 0 h 2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4" h="282">
                <a:moveTo>
                  <a:pt x="2124" y="282"/>
                </a:moveTo>
                <a:lnTo>
                  <a:pt x="0" y="276"/>
                </a:lnTo>
                <a:lnTo>
                  <a:pt x="0" y="0"/>
                </a:lnTo>
              </a:path>
            </a:pathLst>
          </a:custGeom>
          <a:noFill/>
          <a:ln w="47625">
            <a:solidFill>
              <a:srgbClr val="A5002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7" name="Rectangle 47"/>
          <p:cNvSpPr>
            <a:spLocks noChangeArrowheads="1"/>
          </p:cNvSpPr>
          <p:nvPr/>
        </p:nvSpPr>
        <p:spPr bwMode="auto">
          <a:xfrm>
            <a:off x="5303838" y="8582025"/>
            <a:ext cx="2297924" cy="35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660066"/>
                </a:solidFill>
                <a:latin typeface="Arial" panose="020B0604020202020204" pitchFamily="34" charset="0"/>
              </a:rPr>
              <a:t>O — C — O  +  NO</a:t>
            </a:r>
          </a:p>
        </p:txBody>
      </p:sp>
      <p:sp>
        <p:nvSpPr>
          <p:cNvPr id="22538" name="Freeform 48"/>
          <p:cNvSpPr>
            <a:spLocks/>
          </p:cNvSpPr>
          <p:nvPr/>
        </p:nvSpPr>
        <p:spPr bwMode="auto">
          <a:xfrm>
            <a:off x="2913064" y="8558213"/>
            <a:ext cx="1531937" cy="441325"/>
          </a:xfrm>
          <a:custGeom>
            <a:avLst/>
            <a:gdLst>
              <a:gd name="T0" fmla="*/ 2147483646 w 2124"/>
              <a:gd name="T1" fmla="*/ 2147483646 h 282"/>
              <a:gd name="T2" fmla="*/ 0 w 2124"/>
              <a:gd name="T3" fmla="*/ 2147483646 h 282"/>
              <a:gd name="T4" fmla="*/ 0 w 2124"/>
              <a:gd name="T5" fmla="*/ 0 h 2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4" h="282">
                <a:moveTo>
                  <a:pt x="2124" y="282"/>
                </a:moveTo>
                <a:lnTo>
                  <a:pt x="0" y="276"/>
                </a:lnTo>
                <a:lnTo>
                  <a:pt x="0" y="0"/>
                </a:lnTo>
              </a:path>
            </a:pathLst>
          </a:custGeom>
          <a:noFill/>
          <a:ln w="47625">
            <a:solidFill>
              <a:srgbClr val="A5002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9" name="Rectangle 49"/>
          <p:cNvSpPr>
            <a:spLocks noChangeArrowheads="1"/>
          </p:cNvSpPr>
          <p:nvPr/>
        </p:nvSpPr>
        <p:spPr bwMode="auto">
          <a:xfrm>
            <a:off x="4497388" y="8810625"/>
            <a:ext cx="2695468" cy="35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660066"/>
                </a:solidFill>
                <a:latin typeface="Arial" panose="020B0604020202020204" pitchFamily="34" charset="0"/>
              </a:rPr>
              <a:t>O — C  +  O — N — O</a:t>
            </a:r>
          </a:p>
        </p:txBody>
      </p:sp>
      <p:sp>
        <p:nvSpPr>
          <p:cNvPr id="66" name="Text Box 42"/>
          <p:cNvSpPr txBox="1">
            <a:spLocks noChangeArrowheads="1"/>
          </p:cNvSpPr>
          <p:nvPr/>
        </p:nvSpPr>
        <p:spPr bwMode="auto">
          <a:xfrm>
            <a:off x="1714500" y="4508501"/>
            <a:ext cx="9271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6600"/>
                </a:solidFill>
                <a:latin typeface="Arial" panose="020B0604020202020204" pitchFamily="34" charset="0"/>
              </a:rPr>
              <a:t>Frequenza delle collisioni: è proporzionale alla concentrazione dei reattivi.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48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87"/>
    </mc:Choice>
    <mc:Fallback>
      <p:transition spd="slow" advTm="154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" grpId="0"/>
      <p:bldP spid="51" grpId="0"/>
      <p:bldP spid="52" grpId="0"/>
      <p:bldP spid="55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uppo 1"/>
          <p:cNvGrpSpPr>
            <a:grpSpLocks/>
          </p:cNvGrpSpPr>
          <p:nvPr/>
        </p:nvGrpSpPr>
        <p:grpSpPr bwMode="auto">
          <a:xfrm>
            <a:off x="3648076" y="476250"/>
            <a:ext cx="5008601" cy="421038"/>
            <a:chOff x="869950" y="5200650"/>
            <a:chExt cx="5008601" cy="421038"/>
          </a:xfrm>
        </p:grpSpPr>
        <p:sp>
          <p:nvSpPr>
            <p:cNvPr id="23572" name="Text Box 41"/>
            <p:cNvSpPr txBox="1">
              <a:spLocks noChangeArrowheads="1"/>
            </p:cNvSpPr>
            <p:nvPr/>
          </p:nvSpPr>
          <p:spPr bwMode="auto">
            <a:xfrm>
              <a:off x="869950" y="5200650"/>
              <a:ext cx="5008601" cy="4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9900CC"/>
                  </a:solidFill>
                  <a:latin typeface="Arial" panose="020B0604020202020204" pitchFamily="34" charset="0"/>
                </a:rPr>
                <a:t>NO</a:t>
              </a:r>
              <a:r>
                <a:rPr lang="it-IT" altLang="it-IT" sz="2400" baseline="-25000">
                  <a:solidFill>
                    <a:srgbClr val="9900CC"/>
                  </a:solidFill>
                  <a:latin typeface="Arial" panose="020B0604020202020204" pitchFamily="34" charset="0"/>
                </a:rPr>
                <a:t>(g)  </a:t>
              </a:r>
              <a:r>
                <a:rPr lang="it-IT" altLang="it-IT" sz="2400">
                  <a:solidFill>
                    <a:srgbClr val="9900CC"/>
                  </a:solidFill>
                  <a:latin typeface="Arial" panose="020B0604020202020204" pitchFamily="34" charset="0"/>
                </a:rPr>
                <a:t>+  CO</a:t>
              </a:r>
              <a:r>
                <a:rPr lang="it-IT" altLang="it-IT" sz="2400" baseline="-25000">
                  <a:solidFill>
                    <a:srgbClr val="9900CC"/>
                  </a:solidFill>
                  <a:latin typeface="Arial" panose="020B0604020202020204" pitchFamily="34" charset="0"/>
                </a:rPr>
                <a:t>2(g)  </a:t>
              </a:r>
              <a:r>
                <a:rPr lang="it-IT" altLang="it-IT" sz="2400">
                  <a:solidFill>
                    <a:srgbClr val="9900CC"/>
                  </a:solidFill>
                  <a:latin typeface="Arial" panose="020B0604020202020204" pitchFamily="34" charset="0"/>
                </a:rPr>
                <a:t>	    NO</a:t>
              </a:r>
              <a:r>
                <a:rPr lang="it-IT" altLang="it-IT" sz="2400" baseline="-25000">
                  <a:solidFill>
                    <a:srgbClr val="9900CC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400">
                  <a:solidFill>
                    <a:srgbClr val="9900CC"/>
                  </a:solidFill>
                  <a:latin typeface="Arial" panose="020B0604020202020204" pitchFamily="34" charset="0"/>
                </a:rPr>
                <a:t> +  CO</a:t>
              </a:r>
              <a:r>
                <a:rPr lang="it-IT" altLang="it-IT" sz="2400" baseline="-25000">
                  <a:solidFill>
                    <a:srgbClr val="9900CC"/>
                  </a:solidFill>
                  <a:latin typeface="Arial" panose="020B0604020202020204" pitchFamily="34" charset="0"/>
                </a:rPr>
                <a:t>(g)</a:t>
              </a:r>
              <a:endParaRPr lang="it-IT" altLang="it-IT" sz="2400">
                <a:solidFill>
                  <a:srgbClr val="9900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73" name="Line 51"/>
            <p:cNvSpPr>
              <a:spLocks noChangeShapeType="1"/>
            </p:cNvSpPr>
            <p:nvPr/>
          </p:nvSpPr>
          <p:spPr bwMode="auto">
            <a:xfrm rot="5400000" flipV="1">
              <a:off x="3366294" y="5114131"/>
              <a:ext cx="0" cy="655638"/>
            </a:xfrm>
            <a:prstGeom prst="line">
              <a:avLst/>
            </a:prstGeom>
            <a:noFill/>
            <a:ln w="47625">
              <a:solidFill>
                <a:srgbClr val="99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3555" name="Text Box 45"/>
          <p:cNvSpPr txBox="1">
            <a:spLocks noChangeArrowheads="1"/>
          </p:cNvSpPr>
          <p:nvPr/>
        </p:nvSpPr>
        <p:spPr bwMode="auto">
          <a:xfrm>
            <a:off x="2782888" y="1196976"/>
            <a:ext cx="53149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  <a:r>
              <a:rPr lang="it-IT" altLang="it-IT" sz="2200" b="1" i="1">
                <a:solidFill>
                  <a:srgbClr val="0000BE"/>
                </a:solidFill>
                <a:latin typeface="Arial" panose="020B0604020202020204" pitchFamily="34" charset="0"/>
              </a:rPr>
              <a:t>Energia cinetica sufficiente</a:t>
            </a:r>
          </a:p>
        </p:txBody>
      </p:sp>
      <p:sp>
        <p:nvSpPr>
          <p:cNvPr id="6" name="Freeform 46"/>
          <p:cNvSpPr>
            <a:spLocks/>
          </p:cNvSpPr>
          <p:nvPr/>
        </p:nvSpPr>
        <p:spPr bwMode="auto">
          <a:xfrm>
            <a:off x="5016500" y="2820988"/>
            <a:ext cx="1866900" cy="254000"/>
          </a:xfrm>
          <a:custGeom>
            <a:avLst/>
            <a:gdLst>
              <a:gd name="T0" fmla="*/ 2147483646 w 2124"/>
              <a:gd name="T1" fmla="*/ 2147483646 h 282"/>
              <a:gd name="T2" fmla="*/ 0 w 2124"/>
              <a:gd name="T3" fmla="*/ 2147483646 h 282"/>
              <a:gd name="T4" fmla="*/ 0 w 2124"/>
              <a:gd name="T5" fmla="*/ 0 h 2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4" h="282">
                <a:moveTo>
                  <a:pt x="2124" y="282"/>
                </a:moveTo>
                <a:lnTo>
                  <a:pt x="0" y="276"/>
                </a:lnTo>
                <a:lnTo>
                  <a:pt x="0" y="0"/>
                </a:lnTo>
              </a:path>
            </a:pathLst>
          </a:custGeom>
          <a:noFill/>
          <a:ln w="47625">
            <a:solidFill>
              <a:srgbClr val="A5002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7156451" y="2857501"/>
            <a:ext cx="27908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660066"/>
                </a:solidFill>
                <a:latin typeface="Arial" panose="020B0604020202020204" pitchFamily="34" charset="0"/>
              </a:rPr>
              <a:t>O — C — O     +      NO</a:t>
            </a:r>
          </a:p>
        </p:txBody>
      </p:sp>
      <p:sp>
        <p:nvSpPr>
          <p:cNvPr id="8" name="Freeform 48"/>
          <p:cNvSpPr>
            <a:spLocks/>
          </p:cNvSpPr>
          <p:nvPr/>
        </p:nvSpPr>
        <p:spPr bwMode="auto">
          <a:xfrm>
            <a:off x="4295775" y="2919414"/>
            <a:ext cx="1531938" cy="441325"/>
          </a:xfrm>
          <a:custGeom>
            <a:avLst/>
            <a:gdLst>
              <a:gd name="T0" fmla="*/ 2147483646 w 2124"/>
              <a:gd name="T1" fmla="*/ 2147483646 h 282"/>
              <a:gd name="T2" fmla="*/ 0 w 2124"/>
              <a:gd name="T3" fmla="*/ 2147483646 h 282"/>
              <a:gd name="T4" fmla="*/ 0 w 2124"/>
              <a:gd name="T5" fmla="*/ 0 h 2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4" h="282">
                <a:moveTo>
                  <a:pt x="2124" y="282"/>
                </a:moveTo>
                <a:lnTo>
                  <a:pt x="0" y="276"/>
                </a:lnTo>
                <a:lnTo>
                  <a:pt x="0" y="0"/>
                </a:lnTo>
              </a:path>
            </a:pathLst>
          </a:custGeom>
          <a:noFill/>
          <a:ln w="47625">
            <a:solidFill>
              <a:srgbClr val="A5002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5816600" y="3371851"/>
            <a:ext cx="325913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660066"/>
                </a:solidFill>
                <a:latin typeface="Arial" panose="020B0604020202020204" pitchFamily="34" charset="0"/>
              </a:rPr>
              <a:t>O — C      +      O — N — O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208214" y="4508500"/>
            <a:ext cx="44227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660066"/>
                </a:solidFill>
                <a:latin typeface="Arial" panose="020B0604020202020204" pitchFamily="34" charset="0"/>
              </a:rPr>
              <a:t>O — C — O </a:t>
            </a:r>
            <a:r>
              <a:rPr lang="it-IT" altLang="it-IT" sz="2400" baseline="34000">
                <a:solidFill>
                  <a:srgbClr val="660066"/>
                </a:solidFill>
                <a:latin typeface="Arial" panose="020B0604020202020204" pitchFamily="34" charset="0"/>
              </a:rPr>
              <a:t>… … …… … …</a:t>
            </a:r>
            <a:r>
              <a:rPr lang="it-IT" altLang="it-IT" sz="2400">
                <a:solidFill>
                  <a:srgbClr val="660066"/>
                </a:solidFill>
                <a:latin typeface="Arial" panose="020B0604020202020204" pitchFamily="34" charset="0"/>
              </a:rPr>
              <a:t> N — O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660066"/>
                </a:solidFill>
                <a:latin typeface="Arial" panose="020B0604020202020204" pitchFamily="34" charset="0"/>
              </a:rPr>
              <a:t>O — C — O </a:t>
            </a:r>
            <a:r>
              <a:rPr lang="it-IT" altLang="it-IT" sz="2400" baseline="34000">
                <a:solidFill>
                  <a:srgbClr val="660066"/>
                </a:solidFill>
                <a:latin typeface="Arial" panose="020B0604020202020204" pitchFamily="34" charset="0"/>
              </a:rPr>
              <a:t>… … …… … …</a:t>
            </a:r>
            <a:r>
              <a:rPr lang="it-IT" altLang="it-IT" sz="2400">
                <a:solidFill>
                  <a:srgbClr val="660066"/>
                </a:solidFill>
                <a:latin typeface="Arial" panose="020B0604020202020204" pitchFamily="34" charset="0"/>
              </a:rPr>
              <a:t> O — N </a:t>
            </a:r>
          </a:p>
        </p:txBody>
      </p:sp>
      <p:grpSp>
        <p:nvGrpSpPr>
          <p:cNvPr id="24" name="Gruppo 23"/>
          <p:cNvGrpSpPr>
            <a:grpSpLocks/>
          </p:cNvGrpSpPr>
          <p:nvPr/>
        </p:nvGrpSpPr>
        <p:grpSpPr bwMode="auto">
          <a:xfrm>
            <a:off x="6683376" y="4749800"/>
            <a:ext cx="671513" cy="863600"/>
            <a:chOff x="5203758" y="4365104"/>
            <a:chExt cx="671952" cy="864096"/>
          </a:xfrm>
        </p:grpSpPr>
        <p:sp>
          <p:nvSpPr>
            <p:cNvPr id="23568" name="Line 51"/>
            <p:cNvSpPr>
              <a:spLocks noChangeShapeType="1"/>
            </p:cNvSpPr>
            <p:nvPr/>
          </p:nvSpPr>
          <p:spPr bwMode="auto">
            <a:xfrm rot="5400000" flipV="1">
              <a:off x="5547891" y="4037285"/>
              <a:ext cx="0" cy="655638"/>
            </a:xfrm>
            <a:prstGeom prst="line">
              <a:avLst/>
            </a:prstGeom>
            <a:noFill/>
            <a:ln w="47625">
              <a:solidFill>
                <a:srgbClr val="99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569" name="Line 51"/>
            <p:cNvSpPr>
              <a:spLocks noChangeShapeType="1"/>
            </p:cNvSpPr>
            <p:nvPr/>
          </p:nvSpPr>
          <p:spPr bwMode="auto">
            <a:xfrm rot="5400000" flipV="1">
              <a:off x="5531577" y="4541341"/>
              <a:ext cx="0" cy="655638"/>
            </a:xfrm>
            <a:prstGeom prst="line">
              <a:avLst/>
            </a:prstGeom>
            <a:noFill/>
            <a:ln w="47625">
              <a:solidFill>
                <a:srgbClr val="99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0" name="Connettore 1 19"/>
            <p:cNvCxnSpPr/>
            <p:nvPr/>
          </p:nvCxnSpPr>
          <p:spPr>
            <a:xfrm>
              <a:off x="5359435" y="4584305"/>
              <a:ext cx="365364" cy="6448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 flipH="1">
              <a:off x="5359435" y="4584305"/>
              <a:ext cx="273229" cy="6448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2946401" y="1868489"/>
            <a:ext cx="5326063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1) O — C — O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 … … … … … … … … …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 N — 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2) O — C — O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 … … … … … 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N — 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3) O — C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 O </a:t>
            </a:r>
            <a:r>
              <a:rPr lang="it-IT" altLang="it-IT" sz="2200" baseline="34000">
                <a:solidFill>
                  <a:srgbClr val="660066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2200">
                <a:solidFill>
                  <a:srgbClr val="660066"/>
                </a:solidFill>
                <a:latin typeface="Arial" panose="020B0604020202020204" pitchFamily="34" charset="0"/>
              </a:rPr>
              <a:t> N — O</a:t>
            </a:r>
            <a:r>
              <a:rPr lang="it-IT" altLang="it-IT" sz="2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63" name="Rettangolo 1"/>
          <p:cNvSpPr>
            <a:spLocks noChangeArrowheads="1"/>
          </p:cNvSpPr>
          <p:nvPr/>
        </p:nvSpPr>
        <p:spPr bwMode="auto">
          <a:xfrm>
            <a:off x="3792538" y="3910013"/>
            <a:ext cx="31670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i="1">
                <a:solidFill>
                  <a:srgbClr val="0000BE"/>
                </a:solidFill>
                <a:latin typeface="Arial" panose="020B0604020202020204" pitchFamily="34" charset="0"/>
              </a:rPr>
              <a:t>Orientamento corretto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3564" name="Rettangolo 2"/>
          <p:cNvSpPr>
            <a:spLocks noChangeArrowheads="1"/>
          </p:cNvSpPr>
          <p:nvPr/>
        </p:nvSpPr>
        <p:spPr bwMode="auto">
          <a:xfrm>
            <a:off x="4619626" y="5861050"/>
            <a:ext cx="2741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>
                <a:solidFill>
                  <a:srgbClr val="FF0000"/>
                </a:solidFill>
              </a:rPr>
              <a:t>k = p Z e</a:t>
            </a:r>
            <a:r>
              <a:rPr lang="it-IT" altLang="it-IT" sz="3600" baseline="30000">
                <a:solidFill>
                  <a:srgbClr val="FF0000"/>
                </a:solidFill>
              </a:rPr>
              <a:t>-Ea/RT</a:t>
            </a:r>
          </a:p>
        </p:txBody>
      </p:sp>
      <p:sp>
        <p:nvSpPr>
          <p:cNvPr id="4" name="Callout 1 3"/>
          <p:cNvSpPr/>
          <p:nvPr/>
        </p:nvSpPr>
        <p:spPr>
          <a:xfrm>
            <a:off x="2338388" y="5768975"/>
            <a:ext cx="2081212" cy="287338"/>
          </a:xfrm>
          <a:prstGeom prst="borderCallout1">
            <a:avLst>
              <a:gd name="adj1" fmla="val 34623"/>
              <a:gd name="adj2" fmla="val 98020"/>
              <a:gd name="adj3" fmla="val 141072"/>
              <a:gd name="adj4" fmla="val 1502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FF0000"/>
                </a:solidFill>
                <a:latin typeface="Times New Roman"/>
              </a:rPr>
              <a:t>orientamento</a:t>
            </a:r>
          </a:p>
        </p:txBody>
      </p:sp>
      <p:sp>
        <p:nvSpPr>
          <p:cNvPr id="5" name="Callout 2 4"/>
          <p:cNvSpPr/>
          <p:nvPr/>
        </p:nvSpPr>
        <p:spPr>
          <a:xfrm>
            <a:off x="7267576" y="5502276"/>
            <a:ext cx="3292475" cy="371475"/>
          </a:xfrm>
          <a:prstGeom prst="borderCallout2">
            <a:avLst>
              <a:gd name="adj1" fmla="val 39646"/>
              <a:gd name="adj2" fmla="val 864"/>
              <a:gd name="adj3" fmla="val 41138"/>
              <a:gd name="adj4" fmla="val -14368"/>
              <a:gd name="adj5" fmla="val 128918"/>
              <a:gd name="adj6" fmla="val -42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FF0000"/>
                </a:solidFill>
                <a:latin typeface="Times New Roman"/>
              </a:rPr>
              <a:t>Frequenza di collisione</a:t>
            </a:r>
          </a:p>
        </p:txBody>
      </p:sp>
      <p:sp>
        <p:nvSpPr>
          <p:cNvPr id="10" name="Callout 1 9"/>
          <p:cNvSpPr/>
          <p:nvPr/>
        </p:nvSpPr>
        <p:spPr>
          <a:xfrm>
            <a:off x="7339014" y="6092826"/>
            <a:ext cx="3221037" cy="576263"/>
          </a:xfrm>
          <a:prstGeom prst="borderCallout1">
            <a:avLst>
              <a:gd name="adj1" fmla="val 36211"/>
              <a:gd name="adj2" fmla="val -220"/>
              <a:gd name="adj3" fmla="val 32674"/>
              <a:gd name="adj4" fmla="val -23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FF0000"/>
                </a:solidFill>
                <a:latin typeface="Times New Roman"/>
              </a:rPr>
              <a:t>Frazione di molecole con E&gt;Ea (</a:t>
            </a:r>
            <a:r>
              <a:rPr lang="it-IT" sz="2000" dirty="0" err="1">
                <a:solidFill>
                  <a:srgbClr val="FF0000"/>
                </a:solidFill>
                <a:latin typeface="Times New Roman"/>
              </a:rPr>
              <a:t>Boltzmann</a:t>
            </a:r>
            <a:r>
              <a:rPr lang="it-IT" sz="2000" dirty="0">
                <a:solidFill>
                  <a:srgbClr val="FF0000"/>
                </a:solidFill>
                <a:latin typeface="Times New Roman"/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92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09"/>
    </mc:Choice>
    <mc:Fallback>
      <p:transition spd="slow" advTm="16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 rot="16200000">
            <a:off x="-728662" y="2738438"/>
            <a:ext cx="51768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Numero delle molecole dotate di una data energia dN/dE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353050" y="6324601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Energia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7239000" y="6248401"/>
            <a:ext cx="125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262 KJ/mol</a:t>
            </a:r>
          </a:p>
        </p:txBody>
      </p:sp>
      <p:pic>
        <p:nvPicPr>
          <p:cNvPr id="24581" name="Picture 6" descr="E:\Documents and Settings\stefania\Desktop\12.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b="10339"/>
          <a:stretch>
            <a:fillRect/>
          </a:stretch>
        </p:blipFill>
        <p:spPr bwMode="auto">
          <a:xfrm>
            <a:off x="2133600" y="304800"/>
            <a:ext cx="83058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2209800" y="311150"/>
            <a:ext cx="8210550" cy="5956300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473325" y="473075"/>
            <a:ext cx="135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Temperatura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ambiente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5591175" y="1768475"/>
            <a:ext cx="135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Temperatura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superiore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7553325" y="3524250"/>
            <a:ext cx="2609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i="1">
                <a:solidFill>
                  <a:srgbClr val="006600"/>
                </a:solidFill>
              </a:rPr>
              <a:t>E</a:t>
            </a:r>
            <a:r>
              <a:rPr lang="it-IT" altLang="it-IT" sz="1800" baseline="-25000">
                <a:solidFill>
                  <a:srgbClr val="006600"/>
                </a:solidFill>
              </a:rPr>
              <a:t>a</a:t>
            </a:r>
            <a:r>
              <a:rPr lang="it-IT" altLang="it-IT" sz="1800">
                <a:solidFill>
                  <a:srgbClr val="006600"/>
                </a:solidFill>
              </a:rPr>
              <a:t> (energia minima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6600"/>
                </a:solidFill>
              </a:rPr>
              <a:t>   richiesta per la reazione)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9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12"/>
    </mc:Choice>
    <mc:Fallback>
      <p:transition spd="slow" advTm="10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o 40"/>
          <p:cNvGrpSpPr>
            <a:grpSpLocks/>
          </p:cNvGrpSpPr>
          <p:nvPr/>
        </p:nvGrpSpPr>
        <p:grpSpPr bwMode="auto">
          <a:xfrm>
            <a:off x="2549526" y="1820863"/>
            <a:ext cx="3806165" cy="4019550"/>
            <a:chOff x="1026220" y="1821036"/>
            <a:chExt cx="3806165" cy="4018758"/>
          </a:xfrm>
        </p:grpSpPr>
        <p:sp>
          <p:nvSpPr>
            <p:cNvPr id="25639" name="Line 8"/>
            <p:cNvSpPr>
              <a:spLocks noChangeShapeType="1"/>
            </p:cNvSpPr>
            <p:nvPr/>
          </p:nvSpPr>
          <p:spPr bwMode="auto">
            <a:xfrm flipH="1" flipV="1">
              <a:off x="3875212" y="1821036"/>
              <a:ext cx="151383" cy="4018758"/>
            </a:xfrm>
            <a:prstGeom prst="line">
              <a:avLst/>
            </a:prstGeom>
            <a:noFill/>
            <a:ln w="47625">
              <a:solidFill>
                <a:srgbClr val="0000CC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40" name="Line 10"/>
            <p:cNvSpPr>
              <a:spLocks noChangeShapeType="1"/>
            </p:cNvSpPr>
            <p:nvPr/>
          </p:nvSpPr>
          <p:spPr bwMode="auto">
            <a:xfrm flipV="1">
              <a:off x="1026220" y="1901207"/>
              <a:ext cx="0" cy="1549400"/>
            </a:xfrm>
            <a:prstGeom prst="line">
              <a:avLst/>
            </a:prstGeom>
            <a:noFill/>
            <a:ln w="47625">
              <a:solidFill>
                <a:srgbClr val="0000CC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41" name="Text Box 15"/>
            <p:cNvSpPr txBox="1">
              <a:spLocks noChangeArrowheads="1"/>
            </p:cNvSpPr>
            <p:nvPr/>
          </p:nvSpPr>
          <p:spPr bwMode="auto">
            <a:xfrm>
              <a:off x="1034158" y="2293319"/>
              <a:ext cx="436210" cy="424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E*</a:t>
              </a:r>
            </a:p>
          </p:txBody>
        </p:sp>
        <p:sp>
          <p:nvSpPr>
            <p:cNvPr id="25642" name="Text Box 17"/>
            <p:cNvSpPr txBox="1">
              <a:spLocks noChangeArrowheads="1"/>
            </p:cNvSpPr>
            <p:nvPr/>
          </p:nvSpPr>
          <p:spPr bwMode="auto">
            <a:xfrm>
              <a:off x="4099620" y="3031507"/>
              <a:ext cx="732765" cy="424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66"/>
                  </a:solidFill>
                  <a:latin typeface="Arial" panose="020B0604020202020204" pitchFamily="34" charset="0"/>
                </a:rPr>
                <a:t>E*</a:t>
              </a:r>
              <a:r>
                <a:rPr lang="it-IT" altLang="it-IT" sz="24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inv</a:t>
              </a:r>
              <a:endParaRPr lang="it-IT" altLang="it-IT" sz="24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Gruppo 38"/>
          <p:cNvGrpSpPr>
            <a:grpSpLocks/>
          </p:cNvGrpSpPr>
          <p:nvPr/>
        </p:nvGrpSpPr>
        <p:grpSpPr bwMode="auto">
          <a:xfrm>
            <a:off x="2281239" y="1128713"/>
            <a:ext cx="3705225" cy="1274762"/>
            <a:chOff x="757933" y="1128094"/>
            <a:chExt cx="3705223" cy="1274737"/>
          </a:xfrm>
        </p:grpSpPr>
        <p:sp>
          <p:nvSpPr>
            <p:cNvPr id="25634" name="Line 7"/>
            <p:cNvSpPr>
              <a:spLocks noChangeShapeType="1"/>
            </p:cNvSpPr>
            <p:nvPr/>
          </p:nvSpPr>
          <p:spPr bwMode="auto">
            <a:xfrm flipV="1">
              <a:off x="757933" y="1815480"/>
              <a:ext cx="3705223" cy="11113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5" name="Text Box 16"/>
            <p:cNvSpPr txBox="1">
              <a:spLocks noChangeArrowheads="1"/>
            </p:cNvSpPr>
            <p:nvPr/>
          </p:nvSpPr>
          <p:spPr bwMode="auto">
            <a:xfrm>
              <a:off x="2002992" y="1128094"/>
              <a:ext cx="1947911" cy="658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0066"/>
                  </a:solidFill>
                  <a:latin typeface="Arial" panose="020B0604020202020204" pitchFamily="34" charset="0"/>
                </a:rPr>
                <a:t>Complesso</a:t>
              </a:r>
            </a:p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0066"/>
                  </a:solidFill>
                  <a:latin typeface="Arial" panose="020B0604020202020204" pitchFamily="34" charset="0"/>
                </a:rPr>
                <a:t>Attivato</a:t>
              </a:r>
            </a:p>
          </p:txBody>
        </p:sp>
        <p:grpSp>
          <p:nvGrpSpPr>
            <p:cNvPr id="25636" name="Group 21"/>
            <p:cNvGrpSpPr>
              <a:grpSpLocks/>
            </p:cNvGrpSpPr>
            <p:nvPr/>
          </p:nvGrpSpPr>
          <p:grpSpPr bwMode="auto">
            <a:xfrm>
              <a:off x="2939108" y="1919437"/>
              <a:ext cx="474662" cy="483394"/>
              <a:chOff x="2016" y="5616"/>
              <a:chExt cx="528" cy="528"/>
            </a:xfrm>
          </p:grpSpPr>
          <p:sp>
            <p:nvSpPr>
              <p:cNvPr id="25637" name="Text Box 22"/>
              <p:cNvSpPr txBox="1">
                <a:spLocks noChangeArrowheads="1"/>
              </p:cNvSpPr>
              <p:nvPr/>
            </p:nvSpPr>
            <p:spPr bwMode="auto">
              <a:xfrm>
                <a:off x="2133" y="5659"/>
                <a:ext cx="314" cy="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5638" name="Oval 23"/>
              <p:cNvSpPr>
                <a:spLocks noChangeArrowheads="1"/>
              </p:cNvSpPr>
              <p:nvPr/>
            </p:nvSpPr>
            <p:spPr bwMode="auto">
              <a:xfrm>
                <a:off x="2016" y="5616"/>
                <a:ext cx="528" cy="528"/>
              </a:xfrm>
              <a:prstGeom prst="ellipse">
                <a:avLst/>
              </a:prstGeom>
              <a:noFill/>
              <a:ln w="476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5604" name="Gruppo 33"/>
          <p:cNvGrpSpPr>
            <a:grpSpLocks/>
          </p:cNvGrpSpPr>
          <p:nvPr/>
        </p:nvGrpSpPr>
        <p:grpSpPr bwMode="auto">
          <a:xfrm>
            <a:off x="1774825" y="1128714"/>
            <a:ext cx="7596188" cy="5468937"/>
            <a:chOff x="251520" y="1128094"/>
            <a:chExt cx="7595891" cy="5469258"/>
          </a:xfrm>
        </p:grpSpPr>
        <p:sp>
          <p:nvSpPr>
            <p:cNvPr id="25629" name="Line 3"/>
            <p:cNvSpPr>
              <a:spLocks noChangeShapeType="1"/>
            </p:cNvSpPr>
            <p:nvPr/>
          </p:nvSpPr>
          <p:spPr bwMode="auto">
            <a:xfrm flipH="1" flipV="1">
              <a:off x="740469" y="1128094"/>
              <a:ext cx="17463" cy="5469258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0" name="Line 4"/>
            <p:cNvSpPr>
              <a:spLocks noChangeShapeType="1"/>
            </p:cNvSpPr>
            <p:nvPr/>
          </p:nvSpPr>
          <p:spPr bwMode="auto">
            <a:xfrm rot="5400000" flipH="1" flipV="1">
              <a:off x="4298704" y="3048644"/>
              <a:ext cx="7936" cy="7089478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1" name="Freeform 5"/>
            <p:cNvSpPr>
              <a:spLocks/>
            </p:cNvSpPr>
            <p:nvPr/>
          </p:nvSpPr>
          <p:spPr bwMode="auto">
            <a:xfrm>
              <a:off x="780972" y="1745632"/>
              <a:ext cx="6910664" cy="4110037"/>
            </a:xfrm>
            <a:custGeom>
              <a:avLst/>
              <a:gdLst>
                <a:gd name="T0" fmla="*/ 0 w 5550"/>
                <a:gd name="T1" fmla="*/ 2147483646 h 3236"/>
                <a:gd name="T2" fmla="*/ 2147483646 w 5550"/>
                <a:gd name="T3" fmla="*/ 2147483646 h 3236"/>
                <a:gd name="T4" fmla="*/ 2147483646 w 5550"/>
                <a:gd name="T5" fmla="*/ 2147483646 h 3236"/>
                <a:gd name="T6" fmla="*/ 2147483646 w 5550"/>
                <a:gd name="T7" fmla="*/ 2147483646 h 3236"/>
                <a:gd name="T8" fmla="*/ 2147483646 w 5550"/>
                <a:gd name="T9" fmla="*/ 2147483646 h 3236"/>
                <a:gd name="T10" fmla="*/ 2147483646 w 5550"/>
                <a:gd name="T11" fmla="*/ 2147483646 h 3236"/>
                <a:gd name="T12" fmla="*/ 2147483646 w 5550"/>
                <a:gd name="T13" fmla="*/ 2147483646 h 3236"/>
                <a:gd name="T14" fmla="*/ 2147483646 w 5550"/>
                <a:gd name="T15" fmla="*/ 2147483646 h 3236"/>
                <a:gd name="T16" fmla="*/ 2147483646 w 5550"/>
                <a:gd name="T17" fmla="*/ 2147483646 h 3236"/>
                <a:gd name="T18" fmla="*/ 2147483646 w 5550"/>
                <a:gd name="T19" fmla="*/ 2147483646 h 3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550" h="3236">
                  <a:moveTo>
                    <a:pt x="0" y="1338"/>
                  </a:moveTo>
                  <a:cubicBezTo>
                    <a:pt x="296" y="1382"/>
                    <a:pt x="646" y="1337"/>
                    <a:pt x="864" y="1242"/>
                  </a:cubicBezTo>
                  <a:cubicBezTo>
                    <a:pt x="1082" y="1147"/>
                    <a:pt x="1178" y="927"/>
                    <a:pt x="1306" y="766"/>
                  </a:cubicBezTo>
                  <a:cubicBezTo>
                    <a:pt x="1434" y="605"/>
                    <a:pt x="1518" y="393"/>
                    <a:pt x="1633" y="275"/>
                  </a:cubicBezTo>
                  <a:cubicBezTo>
                    <a:pt x="1748" y="157"/>
                    <a:pt x="1870" y="0"/>
                    <a:pt x="1997" y="57"/>
                  </a:cubicBezTo>
                  <a:cubicBezTo>
                    <a:pt x="2124" y="114"/>
                    <a:pt x="2250" y="247"/>
                    <a:pt x="2397" y="620"/>
                  </a:cubicBezTo>
                  <a:cubicBezTo>
                    <a:pt x="2544" y="993"/>
                    <a:pt x="2752" y="1890"/>
                    <a:pt x="2880" y="2298"/>
                  </a:cubicBezTo>
                  <a:cubicBezTo>
                    <a:pt x="3008" y="2706"/>
                    <a:pt x="2984" y="2914"/>
                    <a:pt x="3168" y="3066"/>
                  </a:cubicBezTo>
                  <a:cubicBezTo>
                    <a:pt x="3352" y="3218"/>
                    <a:pt x="3587" y="3184"/>
                    <a:pt x="3984" y="3210"/>
                  </a:cubicBezTo>
                  <a:cubicBezTo>
                    <a:pt x="4381" y="3236"/>
                    <a:pt x="4965" y="3229"/>
                    <a:pt x="5550" y="3223"/>
                  </a:cubicBezTo>
                </a:path>
              </a:pathLst>
            </a:custGeom>
            <a:noFill/>
            <a:ln w="47625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2" name="Text Box 11"/>
            <p:cNvSpPr txBox="1">
              <a:spLocks noChangeArrowheads="1"/>
            </p:cNvSpPr>
            <p:nvPr/>
          </p:nvSpPr>
          <p:spPr bwMode="auto">
            <a:xfrm>
              <a:off x="251520" y="1493219"/>
              <a:ext cx="333604" cy="455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66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25633" name="Line 30"/>
            <p:cNvSpPr>
              <a:spLocks noChangeShapeType="1"/>
            </p:cNvSpPr>
            <p:nvPr/>
          </p:nvSpPr>
          <p:spPr bwMode="auto">
            <a:xfrm flipV="1">
              <a:off x="559495" y="1372569"/>
              <a:ext cx="0" cy="738188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2" name="Gruppo 41"/>
          <p:cNvGrpSpPr>
            <a:grpSpLocks/>
          </p:cNvGrpSpPr>
          <p:nvPr/>
        </p:nvGrpSpPr>
        <p:grpSpPr bwMode="auto">
          <a:xfrm>
            <a:off x="2254250" y="3392488"/>
            <a:ext cx="6961188" cy="3113488"/>
            <a:chOff x="730944" y="3391869"/>
            <a:chExt cx="6960692" cy="3113488"/>
          </a:xfrm>
        </p:grpSpPr>
        <p:grpSp>
          <p:nvGrpSpPr>
            <p:cNvPr id="25615" name="Gruppo 35"/>
            <p:cNvGrpSpPr>
              <a:grpSpLocks/>
            </p:cNvGrpSpPr>
            <p:nvPr/>
          </p:nvGrpSpPr>
          <p:grpSpPr bwMode="auto">
            <a:xfrm>
              <a:off x="2934346" y="3391869"/>
              <a:ext cx="522734" cy="2427288"/>
              <a:chOff x="2934346" y="3391869"/>
              <a:chExt cx="522734" cy="2427288"/>
            </a:xfrm>
          </p:grpSpPr>
          <p:sp>
            <p:nvSpPr>
              <p:cNvPr id="25627" name="Line 9"/>
              <p:cNvSpPr>
                <a:spLocks noChangeShapeType="1"/>
              </p:cNvSpPr>
              <p:nvPr/>
            </p:nvSpPr>
            <p:spPr bwMode="auto">
              <a:xfrm flipV="1">
                <a:off x="2939108" y="3391869"/>
                <a:ext cx="0" cy="2427288"/>
              </a:xfrm>
              <a:prstGeom prst="line">
                <a:avLst/>
              </a:prstGeom>
              <a:noFill/>
              <a:ln w="47625">
                <a:solidFill>
                  <a:srgbClr val="0000CC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28" name="Text Box 14"/>
              <p:cNvSpPr txBox="1">
                <a:spLocks noChangeArrowheads="1"/>
              </p:cNvSpPr>
              <p:nvPr/>
            </p:nvSpPr>
            <p:spPr bwMode="auto">
              <a:xfrm>
                <a:off x="2934346" y="4482482"/>
                <a:ext cx="522734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660066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altLang="it-IT" sz="2400" b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H</a:t>
                </a:r>
              </a:p>
            </p:txBody>
          </p:sp>
        </p:grpSp>
        <p:grpSp>
          <p:nvGrpSpPr>
            <p:cNvPr id="25616" name="Gruppo 34"/>
            <p:cNvGrpSpPr>
              <a:grpSpLocks/>
            </p:cNvGrpSpPr>
            <p:nvPr/>
          </p:nvGrpSpPr>
          <p:grpSpPr bwMode="auto">
            <a:xfrm>
              <a:off x="730944" y="3450607"/>
              <a:ext cx="6960692" cy="3054750"/>
              <a:chOff x="730944" y="3450607"/>
              <a:chExt cx="6960692" cy="3054750"/>
            </a:xfrm>
          </p:grpSpPr>
          <p:sp>
            <p:nvSpPr>
              <p:cNvPr id="25617" name="Line 2"/>
              <p:cNvSpPr>
                <a:spLocks noChangeShapeType="1"/>
              </p:cNvSpPr>
              <p:nvPr/>
            </p:nvSpPr>
            <p:spPr bwMode="auto">
              <a:xfrm>
                <a:off x="730944" y="5822332"/>
                <a:ext cx="4368403" cy="0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18" name="Line 6"/>
              <p:cNvSpPr>
                <a:spLocks noChangeShapeType="1"/>
              </p:cNvSpPr>
              <p:nvPr/>
            </p:nvSpPr>
            <p:spPr bwMode="auto">
              <a:xfrm>
                <a:off x="780972" y="3450607"/>
                <a:ext cx="3289300" cy="0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19" name="Text Box 13"/>
              <p:cNvSpPr txBox="1">
                <a:spLocks noChangeArrowheads="1"/>
              </p:cNvSpPr>
              <p:nvPr/>
            </p:nvSpPr>
            <p:spPr bwMode="auto">
              <a:xfrm>
                <a:off x="743645" y="4103069"/>
                <a:ext cx="1138244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660066"/>
                    </a:solidFill>
                    <a:latin typeface="Arial" panose="020B0604020202020204" pitchFamily="34" charset="0"/>
                  </a:rPr>
                  <a:t>Reattivi</a:t>
                </a:r>
              </a:p>
            </p:txBody>
          </p:sp>
          <p:grpSp>
            <p:nvGrpSpPr>
              <p:cNvPr id="25620" name="Group 18"/>
              <p:cNvGrpSpPr>
                <a:grpSpLocks/>
              </p:cNvGrpSpPr>
              <p:nvPr/>
            </p:nvGrpSpPr>
            <p:grpSpPr bwMode="auto">
              <a:xfrm>
                <a:off x="843658" y="3544270"/>
                <a:ext cx="515937" cy="558800"/>
                <a:chOff x="2016" y="5616"/>
                <a:chExt cx="528" cy="528"/>
              </a:xfrm>
            </p:grpSpPr>
            <p:sp>
              <p:nvSpPr>
                <p:cNvPr id="2562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133" y="5659"/>
                  <a:ext cx="289" cy="40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25626" name="Oval 20"/>
                <p:cNvSpPr>
                  <a:spLocks noChangeArrowheads="1"/>
                </p:cNvSpPr>
                <p:nvPr/>
              </p:nvSpPr>
              <p:spPr bwMode="auto">
                <a:xfrm>
                  <a:off x="2016" y="5616"/>
                  <a:ext cx="528" cy="528"/>
                </a:xfrm>
                <a:prstGeom prst="ellipse">
                  <a:avLst/>
                </a:prstGeom>
                <a:noFill/>
                <a:ln w="476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5621" name="Group 24"/>
              <p:cNvGrpSpPr>
                <a:grpSpLocks/>
              </p:cNvGrpSpPr>
              <p:nvPr/>
            </p:nvGrpSpPr>
            <p:grpSpPr bwMode="auto">
              <a:xfrm>
                <a:off x="7083624" y="5944970"/>
                <a:ext cx="608012" cy="560387"/>
                <a:chOff x="2016" y="5616"/>
                <a:chExt cx="528" cy="528"/>
              </a:xfrm>
            </p:grpSpPr>
            <p:sp>
              <p:nvSpPr>
                <p:cNvPr id="2562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133" y="5659"/>
                  <a:ext cx="245" cy="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25624" name="Oval 26"/>
                <p:cNvSpPr>
                  <a:spLocks noChangeArrowheads="1"/>
                </p:cNvSpPr>
                <p:nvPr/>
              </p:nvSpPr>
              <p:spPr bwMode="auto">
                <a:xfrm>
                  <a:off x="2016" y="5616"/>
                  <a:ext cx="528" cy="528"/>
                </a:xfrm>
                <a:prstGeom prst="ellipse">
                  <a:avLst/>
                </a:prstGeom>
                <a:noFill/>
                <a:ln w="476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5622" name="Text Box 32"/>
              <p:cNvSpPr txBox="1">
                <a:spLocks noChangeArrowheads="1"/>
              </p:cNvSpPr>
              <p:nvPr/>
            </p:nvSpPr>
            <p:spPr bwMode="auto">
              <a:xfrm>
                <a:off x="5747420" y="5990607"/>
                <a:ext cx="1171904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660066"/>
                    </a:solidFill>
                    <a:latin typeface="Arial" panose="020B0604020202020204" pitchFamily="34" charset="0"/>
                  </a:rPr>
                  <a:t>Prodotti</a:t>
                </a:r>
              </a:p>
            </p:txBody>
          </p:sp>
        </p:grpSp>
      </p:grp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5449889" y="90488"/>
            <a:ext cx="5032149" cy="424732"/>
            <a:chOff x="3925993" y="90486"/>
            <a:chExt cx="5032822" cy="424733"/>
          </a:xfrm>
        </p:grpSpPr>
        <p:sp>
          <p:nvSpPr>
            <p:cNvPr id="25613" name="Text Box 27"/>
            <p:cNvSpPr txBox="1">
              <a:spLocks noChangeArrowheads="1"/>
            </p:cNvSpPr>
            <p:nvPr/>
          </p:nvSpPr>
          <p:spPr bwMode="auto">
            <a:xfrm>
              <a:off x="8676456" y="90486"/>
              <a:ext cx="282359" cy="424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25614" name="Text Box 45"/>
            <p:cNvSpPr txBox="1">
              <a:spLocks noChangeArrowheads="1"/>
            </p:cNvSpPr>
            <p:nvPr/>
          </p:nvSpPr>
          <p:spPr bwMode="auto">
            <a:xfrm>
              <a:off x="3925993" y="99949"/>
              <a:ext cx="4450756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66"/>
                  </a:solidFill>
                  <a:latin typeface="Arial" panose="020B0604020202020204" pitchFamily="34" charset="0"/>
                </a:rPr>
                <a:t>O — C — O                        N — O</a:t>
              </a:r>
            </a:p>
          </p:txBody>
        </p:sp>
      </p:grpSp>
      <p:grpSp>
        <p:nvGrpSpPr>
          <p:cNvPr id="40" name="Gruppo 39"/>
          <p:cNvGrpSpPr>
            <a:grpSpLocks/>
          </p:cNvGrpSpPr>
          <p:nvPr/>
        </p:nvGrpSpPr>
        <p:grpSpPr bwMode="auto">
          <a:xfrm>
            <a:off x="5849939" y="650876"/>
            <a:ext cx="4632117" cy="466007"/>
            <a:chOff x="4325711" y="650874"/>
            <a:chExt cx="4633128" cy="466006"/>
          </a:xfrm>
        </p:grpSpPr>
        <p:sp>
          <p:nvSpPr>
            <p:cNvPr id="25611" name="Text Box 28"/>
            <p:cNvSpPr txBox="1">
              <a:spLocks noChangeArrowheads="1"/>
            </p:cNvSpPr>
            <p:nvPr/>
          </p:nvSpPr>
          <p:spPr bwMode="auto">
            <a:xfrm>
              <a:off x="8676456" y="692149"/>
              <a:ext cx="282383" cy="424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5612" name="Text Box 45"/>
            <p:cNvSpPr txBox="1">
              <a:spLocks noChangeArrowheads="1"/>
            </p:cNvSpPr>
            <p:nvPr/>
          </p:nvSpPr>
          <p:spPr bwMode="auto">
            <a:xfrm>
              <a:off x="4325711" y="650874"/>
              <a:ext cx="3997107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66"/>
                  </a:solidFill>
                  <a:latin typeface="Arial" panose="020B0604020202020204" pitchFamily="34" charset="0"/>
                </a:rPr>
                <a:t>O — C</a:t>
              </a:r>
              <a:r>
                <a:rPr lang="it-IT" altLang="it-IT" sz="2200" baseline="34000">
                  <a:solidFill>
                    <a:srgbClr val="660066"/>
                  </a:solidFill>
                  <a:latin typeface="Arial" panose="020B0604020202020204" pitchFamily="34" charset="0"/>
                </a:rPr>
                <a:t> … … … …</a:t>
              </a:r>
              <a:r>
                <a:rPr lang="it-IT" altLang="it-IT" sz="2200">
                  <a:solidFill>
                    <a:srgbClr val="660066"/>
                  </a:solidFill>
                  <a:latin typeface="Arial" panose="020B0604020202020204" pitchFamily="34" charset="0"/>
                </a:rPr>
                <a:t>O </a:t>
              </a:r>
              <a:r>
                <a:rPr lang="it-IT" altLang="it-IT" sz="2200" baseline="34000">
                  <a:solidFill>
                    <a:srgbClr val="660066"/>
                  </a:solidFill>
                  <a:latin typeface="Arial" panose="020B0604020202020204" pitchFamily="34" charset="0"/>
                </a:rPr>
                <a:t>…… … … </a:t>
              </a:r>
              <a:r>
                <a:rPr lang="it-IT" altLang="it-IT" sz="2200">
                  <a:solidFill>
                    <a:srgbClr val="660066"/>
                  </a:solidFill>
                  <a:latin typeface="Arial" panose="020B0604020202020204" pitchFamily="34" charset="0"/>
                </a:rPr>
                <a:t>N — O</a:t>
              </a:r>
            </a:p>
          </p:txBody>
        </p:sp>
      </p:grpSp>
      <p:grpSp>
        <p:nvGrpSpPr>
          <p:cNvPr id="38" name="Gruppo 37"/>
          <p:cNvGrpSpPr>
            <a:grpSpLocks/>
          </p:cNvGrpSpPr>
          <p:nvPr/>
        </p:nvGrpSpPr>
        <p:grpSpPr bwMode="auto">
          <a:xfrm>
            <a:off x="5622926" y="1189039"/>
            <a:ext cx="4859087" cy="507803"/>
            <a:chOff x="4099620" y="1188438"/>
            <a:chExt cx="4859161" cy="508274"/>
          </a:xfrm>
        </p:grpSpPr>
        <p:sp>
          <p:nvSpPr>
            <p:cNvPr id="25609" name="Text Box 29"/>
            <p:cNvSpPr txBox="1">
              <a:spLocks noChangeArrowheads="1"/>
            </p:cNvSpPr>
            <p:nvPr/>
          </p:nvSpPr>
          <p:spPr bwMode="auto">
            <a:xfrm>
              <a:off x="8676456" y="1271586"/>
              <a:ext cx="282325" cy="425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25610" name="Text Box 45"/>
            <p:cNvSpPr txBox="1">
              <a:spLocks noChangeArrowheads="1"/>
            </p:cNvSpPr>
            <p:nvPr/>
          </p:nvSpPr>
          <p:spPr bwMode="auto">
            <a:xfrm>
              <a:off x="4099620" y="1188438"/>
              <a:ext cx="4529304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66"/>
                  </a:solidFill>
                  <a:latin typeface="Arial" panose="020B0604020202020204" pitchFamily="34" charset="0"/>
                </a:rPr>
                <a:t>O — C                       O — N — O</a:t>
              </a:r>
              <a:r>
                <a:rPr lang="it-IT" altLang="it-IT" sz="22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94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83"/>
    </mc:Choice>
    <mc:Fallback>
      <p:transition spd="slow" advTm="8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3071813" y="404814"/>
            <a:ext cx="6227762" cy="566737"/>
          </a:xfrm>
        </p:spPr>
        <p:txBody>
          <a:bodyPr/>
          <a:lstStyle/>
          <a:p>
            <a:r>
              <a:rPr lang="it-IT" altLang="it-IT" sz="1800"/>
              <a:t>CINETICA CHIMICA: COORDINATA DI REAZIONE</a:t>
            </a:r>
          </a:p>
        </p:txBody>
      </p:sp>
      <p:sp>
        <p:nvSpPr>
          <p:cNvPr id="26627" name="Segnaposto testo 6"/>
          <p:cNvSpPr>
            <a:spLocks noGrp="1"/>
          </p:cNvSpPr>
          <p:nvPr>
            <p:ph type="body" sz="half" idx="2"/>
          </p:nvPr>
        </p:nvSpPr>
        <p:spPr>
          <a:xfrm>
            <a:off x="2063751" y="4206876"/>
            <a:ext cx="8424863" cy="2462213"/>
          </a:xfrm>
        </p:spPr>
        <p:txBody>
          <a:bodyPr/>
          <a:lstStyle/>
          <a:p>
            <a:pPr algn="just"/>
            <a:r>
              <a:rPr lang="it-IT" altLang="it-IT" smtClean="0"/>
              <a:t>La coordinata di reazione rappresenta una sezione della ipersuperficie dell’energia potenziale lungo il percorso che connette i reagenti ai prodotti attraverso la minima barriera energetica. Nello spazio a 3N-6+1 dimensioni -che rappresentano i gradi di libertà vibrazionali del sistema- tale superficie rappresenta l’energia delle molecole reagenti al variare della distanza tra gli atomi del sistema. </a:t>
            </a:r>
          </a:p>
          <a:p>
            <a:pPr algn="just"/>
            <a:r>
              <a:rPr lang="it-IT" altLang="it-IT" smtClean="0"/>
              <a:t>Reagenti e prodotti rappresentano minimi di energia, al massimo della coordinata di reazione corrisponde il «complesso attivato». La differenza di energia tra complesso attivato e reagenti è l’energia di attivazione della reazione diretta, la differenza tra energia dei prodotti e del complesso è l’energia di attivazione della reazione inversa. Il complesso attivato può decomporsi formando i prodotti o tornare indietro ridando i reagenti.</a:t>
            </a:r>
          </a:p>
          <a:p>
            <a:pPr algn="just"/>
            <a:r>
              <a:rPr lang="it-IT" altLang="it-IT" smtClean="0"/>
              <a:t>Quando si stabilisce un equilibrio termodinamico di reazione la reazione diretta avviene con velocità uguale a quella della reazione inversa, così che le concentrazioni di reagenti e prodotti non variano nel tempo.</a:t>
            </a:r>
          </a:p>
          <a:p>
            <a:pPr algn="just"/>
            <a:endParaRPr lang="it-IT" altLang="it-IT" smtClean="0"/>
          </a:p>
        </p:txBody>
      </p:sp>
      <p:pic>
        <p:nvPicPr>
          <p:cNvPr id="26628" name="Segnaposto immagine 1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" b="241"/>
          <a:stretch>
            <a:fillRect/>
          </a:stretch>
        </p:blipFill>
        <p:spPr>
          <a:xfrm>
            <a:off x="2711451" y="1206501"/>
            <a:ext cx="6588125" cy="3000375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0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633"/>
    </mc:Choice>
    <mc:Fallback>
      <p:transition spd="slow" advTm="34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4"/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442913"/>
          </a:xfrm>
        </p:spPr>
        <p:txBody>
          <a:bodyPr/>
          <a:lstStyle/>
          <a:p>
            <a:r>
              <a:rPr lang="it-IT" altLang="it-IT" sz="1800" b="1"/>
              <a:t>CINETICA CHIMICA: complesso attivato</a:t>
            </a:r>
          </a:p>
        </p:txBody>
      </p:sp>
      <p:sp>
        <p:nvSpPr>
          <p:cNvPr id="27651" name="Segnaposto contenuto 5"/>
          <p:cNvSpPr>
            <a:spLocks noGrp="1"/>
          </p:cNvSpPr>
          <p:nvPr>
            <p:ph idx="1"/>
          </p:nvPr>
        </p:nvSpPr>
        <p:spPr>
          <a:xfrm>
            <a:off x="2209800" y="1052514"/>
            <a:ext cx="7772400" cy="5559425"/>
          </a:xfrm>
        </p:spPr>
        <p:txBody>
          <a:bodyPr/>
          <a:lstStyle/>
          <a:p>
            <a:pPr marL="0" indent="0">
              <a:buNone/>
            </a:pPr>
            <a:r>
              <a:rPr lang="it-IT" altLang="it-IT" sz="1800"/>
              <a:t>Il complesso attivato è la particolare configurazione di transizione che le molecole  reagenti assumono lungo la coordinata di reazione in corrispondenza della barriera di potenziale (che lungo tale coordinata è la più bassa possibile). Punto di sella: i.e. massimo lungo la coordinata di reazione ma minimo nelle direzioni perpendicolari.</a:t>
            </a:r>
          </a:p>
          <a:p>
            <a:pPr marL="0" indent="0">
              <a:buNone/>
            </a:pPr>
            <a:r>
              <a:rPr lang="it-IT" altLang="it-IT" sz="1800"/>
              <a:t>Non è un composto chimico, ha una vita media dell’ordine di una vibrazione molecolare, corrisponde ad un massimo di energia. Un vero intermedio di reazione corrisponde invece ad un minimo, come qualsiasi composto: es: reagenti e prodotti.</a:t>
            </a:r>
          </a:p>
          <a:p>
            <a:pPr marL="0" indent="0">
              <a:buNone/>
            </a:pPr>
            <a:r>
              <a:rPr lang="it-IT" altLang="it-IT" sz="1800"/>
              <a:t>Nel complesso attivato l’energia cinetica dei reagenti è convertita in energia potenziale intermolecolare, dando luogo a un cambiamento della struttura dei reagenti, con l’allungamento di alcuni legami e la formazione di altri.</a:t>
            </a:r>
          </a:p>
          <a:p>
            <a:pPr marL="0" indent="0">
              <a:buNone/>
            </a:pPr>
            <a:r>
              <a:rPr lang="it-IT" altLang="it-IT" sz="1800"/>
              <a:t>Tra complesso attivato e reagenti si stabilisce uno pseudo equilibrio rapido; la velocità di reazione resta condizionata dallo stadio lento che è la decomposizione unimolecolare del complesso attivato nei prodotti di reazione. Nella teoria di Eyring la costante cinetica segue la seguente equazione (analoga a Arrhenius)</a:t>
            </a:r>
          </a:p>
        </p:txBody>
      </p:sp>
      <p:pic>
        <p:nvPicPr>
          <p:cNvPr id="2765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5800"/>
            <a:ext cx="40290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8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636"/>
    </mc:Choice>
    <mc:Fallback>
      <p:transition spd="slow" advTm="34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3"/>
          <p:cNvSpPr>
            <a:spLocks noChangeArrowheads="1" noChangeShapeType="1" noTextEdit="1"/>
          </p:cNvSpPr>
          <p:nvPr/>
        </p:nvSpPr>
        <p:spPr bwMode="auto">
          <a:xfrm>
            <a:off x="3071814" y="115889"/>
            <a:ext cx="5545137" cy="841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Gungsuh"/>
              </a:rPr>
              <a:t>Catalisi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47851" y="1412876"/>
            <a:ext cx="85693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2112963" indent="-2112963" defTabSz="519113">
              <a:spcBef>
                <a:spcPct val="20000"/>
              </a:spcBef>
              <a:buChar char="•"/>
              <a:tabLst>
                <a:tab pos="25939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25939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25939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25939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25939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939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939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939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939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</a:rPr>
              <a:t>Catalizzatore</a:t>
            </a:r>
            <a:r>
              <a:rPr lang="it-IT" altLang="it-IT" sz="2400">
                <a:solidFill>
                  <a:srgbClr val="000099"/>
                </a:solidFill>
                <a:latin typeface="Comic Sans MS" panose="030F0702030302020204" pitchFamily="66" charset="0"/>
              </a:rPr>
              <a:t>:	1)	Accelera il decorso di una reazione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99"/>
                </a:solidFill>
                <a:latin typeface="Comic Sans MS" panose="030F0702030302020204" pitchFamily="66" charset="0"/>
              </a:rPr>
              <a:t>	2)	Non viene modificato chimicamente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99"/>
                </a:solidFill>
                <a:latin typeface="Comic Sans MS" panose="030F0702030302020204" pitchFamily="66" charset="0"/>
              </a:rPr>
              <a:t>	3)	Non altera la posizione di equilibrio</a:t>
            </a:r>
          </a:p>
        </p:txBody>
      </p: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4456114" y="3460750"/>
            <a:ext cx="573087" cy="514350"/>
            <a:chOff x="10260632" y="3184698"/>
            <a:chExt cx="572457" cy="514350"/>
          </a:xfrm>
        </p:grpSpPr>
        <p:sp>
          <p:nvSpPr>
            <p:cNvPr id="28696" name="Line 18"/>
            <p:cNvSpPr>
              <a:spLocks noChangeShapeType="1"/>
            </p:cNvSpPr>
            <p:nvPr/>
          </p:nvSpPr>
          <p:spPr bwMode="auto">
            <a:xfrm flipV="1">
              <a:off x="10260632" y="3202161"/>
              <a:ext cx="0" cy="496887"/>
            </a:xfrm>
            <a:prstGeom prst="line">
              <a:avLst/>
            </a:prstGeom>
            <a:noFill/>
            <a:ln w="47625">
              <a:solidFill>
                <a:srgbClr val="0000CC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7" name="Text Box 19"/>
            <p:cNvSpPr txBox="1">
              <a:spLocks noChangeArrowheads="1"/>
            </p:cNvSpPr>
            <p:nvPr/>
          </p:nvSpPr>
          <p:spPr bwMode="auto">
            <a:xfrm>
              <a:off x="10303495" y="3184698"/>
              <a:ext cx="52959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E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°</a:t>
              </a:r>
            </a:p>
          </p:txBody>
        </p:sp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6918325" y="3570289"/>
            <a:ext cx="598488" cy="2128837"/>
            <a:chOff x="5393587" y="3570594"/>
            <a:chExt cx="599814" cy="2128838"/>
          </a:xfrm>
        </p:grpSpPr>
        <p:sp>
          <p:nvSpPr>
            <p:cNvPr id="28694" name="Line 20"/>
            <p:cNvSpPr>
              <a:spLocks noChangeShapeType="1"/>
            </p:cNvSpPr>
            <p:nvPr/>
          </p:nvSpPr>
          <p:spPr bwMode="auto">
            <a:xfrm flipH="1" flipV="1">
              <a:off x="5393587" y="3570594"/>
              <a:ext cx="0" cy="2128838"/>
            </a:xfrm>
            <a:prstGeom prst="line">
              <a:avLst/>
            </a:prstGeom>
            <a:noFill/>
            <a:ln w="47625">
              <a:solidFill>
                <a:srgbClr val="0000CC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5" name="Text Box 21"/>
            <p:cNvSpPr txBox="1">
              <a:spLocks noChangeArrowheads="1"/>
            </p:cNvSpPr>
            <p:nvPr/>
          </p:nvSpPr>
          <p:spPr bwMode="auto">
            <a:xfrm>
              <a:off x="5433543" y="4132173"/>
              <a:ext cx="559858" cy="760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E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2300" b="1">
                  <a:solidFill>
                    <a:srgbClr val="660066"/>
                  </a:solidFill>
                  <a:latin typeface="Arial" panose="020B0604020202020204" pitchFamily="34" charset="0"/>
                </a:rPr>
                <a:t>°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(inv.)</a:t>
              </a:r>
              <a:endParaRPr lang="it-IT" altLang="it-IT" sz="23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3632200" y="2876550"/>
            <a:ext cx="4681538" cy="1271588"/>
            <a:chOff x="2107697" y="2875929"/>
            <a:chExt cx="4681538" cy="1271588"/>
          </a:xfrm>
        </p:grpSpPr>
        <p:sp>
          <p:nvSpPr>
            <p:cNvPr id="28692" name="Rectangle 2"/>
            <p:cNvSpPr>
              <a:spLocks noChangeArrowheads="1"/>
            </p:cNvSpPr>
            <p:nvPr/>
          </p:nvSpPr>
          <p:spPr bwMode="auto">
            <a:xfrm>
              <a:off x="2107697" y="2875929"/>
              <a:ext cx="4681538" cy="617538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 w="47625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8693" name="Freeform 17"/>
            <p:cNvSpPr>
              <a:spLocks/>
            </p:cNvSpPr>
            <p:nvPr/>
          </p:nvSpPr>
          <p:spPr bwMode="auto">
            <a:xfrm>
              <a:off x="3203848" y="3493467"/>
              <a:ext cx="1577975" cy="654050"/>
            </a:xfrm>
            <a:custGeom>
              <a:avLst/>
              <a:gdLst>
                <a:gd name="T0" fmla="*/ 0 w 1768"/>
                <a:gd name="T1" fmla="*/ 2147483646 h 725"/>
                <a:gd name="T2" fmla="*/ 2147483646 w 1768"/>
                <a:gd name="T3" fmla="*/ 2147483646 h 725"/>
                <a:gd name="T4" fmla="*/ 2147483646 w 1768"/>
                <a:gd name="T5" fmla="*/ 2147483646 h 725"/>
                <a:gd name="T6" fmla="*/ 2147483646 w 1768"/>
                <a:gd name="T7" fmla="*/ 2147483646 h 725"/>
                <a:gd name="T8" fmla="*/ 2147483646 w 1768"/>
                <a:gd name="T9" fmla="*/ 2147483646 h 725"/>
                <a:gd name="T10" fmla="*/ 2147483646 w 1768"/>
                <a:gd name="T11" fmla="*/ 2147483646 h 725"/>
                <a:gd name="T12" fmla="*/ 2147483646 w 1768"/>
                <a:gd name="T13" fmla="*/ 2147483646 h 7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68" h="725">
                  <a:moveTo>
                    <a:pt x="0" y="525"/>
                  </a:moveTo>
                  <a:cubicBezTo>
                    <a:pt x="13" y="518"/>
                    <a:pt x="9" y="548"/>
                    <a:pt x="88" y="485"/>
                  </a:cubicBezTo>
                  <a:cubicBezTo>
                    <a:pt x="167" y="422"/>
                    <a:pt x="351" y="226"/>
                    <a:pt x="472" y="149"/>
                  </a:cubicBezTo>
                  <a:cubicBezTo>
                    <a:pt x="593" y="72"/>
                    <a:pt x="685" y="34"/>
                    <a:pt x="816" y="21"/>
                  </a:cubicBezTo>
                  <a:cubicBezTo>
                    <a:pt x="947" y="8"/>
                    <a:pt x="1121" y="0"/>
                    <a:pt x="1256" y="69"/>
                  </a:cubicBezTo>
                  <a:cubicBezTo>
                    <a:pt x="1391" y="138"/>
                    <a:pt x="1539" y="328"/>
                    <a:pt x="1624" y="437"/>
                  </a:cubicBezTo>
                  <a:cubicBezTo>
                    <a:pt x="1709" y="546"/>
                    <a:pt x="1744" y="637"/>
                    <a:pt x="1768" y="725"/>
                  </a:cubicBezTo>
                </a:path>
              </a:pathLst>
            </a:custGeom>
            <a:noFill/>
            <a:ln w="47625" cap="flat">
              <a:solidFill>
                <a:srgbClr val="6600CC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" name="Gruppo 28"/>
          <p:cNvGrpSpPr>
            <a:grpSpLocks/>
          </p:cNvGrpSpPr>
          <p:nvPr/>
        </p:nvGrpSpPr>
        <p:grpSpPr bwMode="auto">
          <a:xfrm>
            <a:off x="2178050" y="2378076"/>
            <a:ext cx="6637338" cy="3751263"/>
            <a:chOff x="653504" y="2378382"/>
            <a:chExt cx="6637526" cy="3751262"/>
          </a:xfrm>
        </p:grpSpPr>
        <p:sp>
          <p:nvSpPr>
            <p:cNvPr id="28680" name="Line 8"/>
            <p:cNvSpPr>
              <a:spLocks noChangeShapeType="1"/>
            </p:cNvSpPr>
            <p:nvPr/>
          </p:nvSpPr>
          <p:spPr bwMode="auto">
            <a:xfrm flipV="1">
              <a:off x="2107697" y="2378382"/>
              <a:ext cx="0" cy="3751262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8681" name="Gruppo 24"/>
            <p:cNvGrpSpPr>
              <a:grpSpLocks/>
            </p:cNvGrpSpPr>
            <p:nvPr/>
          </p:nvGrpSpPr>
          <p:grpSpPr bwMode="auto">
            <a:xfrm>
              <a:off x="653504" y="2821293"/>
              <a:ext cx="6637526" cy="3294064"/>
              <a:chOff x="653504" y="2821293"/>
              <a:chExt cx="6637526" cy="3294064"/>
            </a:xfrm>
          </p:grpSpPr>
          <p:sp>
            <p:nvSpPr>
              <p:cNvPr id="28682" name="Line 12"/>
              <p:cNvSpPr>
                <a:spLocks noChangeShapeType="1"/>
              </p:cNvSpPr>
              <p:nvPr/>
            </p:nvSpPr>
            <p:spPr bwMode="auto">
              <a:xfrm flipV="1">
                <a:off x="2782464" y="2875929"/>
                <a:ext cx="0" cy="1106488"/>
              </a:xfrm>
              <a:prstGeom prst="line">
                <a:avLst/>
              </a:prstGeom>
              <a:noFill/>
              <a:ln w="47625">
                <a:solidFill>
                  <a:srgbClr val="0000CC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83" name="Text Box 14"/>
              <p:cNvSpPr txBox="1">
                <a:spLocks noChangeArrowheads="1"/>
              </p:cNvSpPr>
              <p:nvPr/>
            </p:nvSpPr>
            <p:spPr bwMode="auto">
              <a:xfrm>
                <a:off x="2306954" y="3018804"/>
                <a:ext cx="420602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E°</a:t>
                </a:r>
              </a:p>
            </p:txBody>
          </p:sp>
          <p:grpSp>
            <p:nvGrpSpPr>
              <p:cNvPr id="28684" name="Gruppo 23"/>
              <p:cNvGrpSpPr>
                <a:grpSpLocks/>
              </p:cNvGrpSpPr>
              <p:nvPr/>
            </p:nvGrpSpPr>
            <p:grpSpPr bwMode="auto">
              <a:xfrm>
                <a:off x="6008444" y="2821293"/>
                <a:ext cx="1282586" cy="2950705"/>
                <a:chOff x="11443320" y="3523988"/>
                <a:chExt cx="1282586" cy="2950705"/>
              </a:xfrm>
            </p:grpSpPr>
            <p:sp>
              <p:nvSpPr>
                <p:cNvPr id="28690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1443320" y="3523988"/>
                  <a:ext cx="0" cy="2950705"/>
                </a:xfrm>
                <a:prstGeom prst="line">
                  <a:avLst/>
                </a:prstGeom>
                <a:noFill/>
                <a:ln w="47625">
                  <a:solidFill>
                    <a:srgbClr val="0000CC"/>
                  </a:solidFill>
                  <a:round/>
                  <a:headEnd type="stealth" w="med" len="lg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869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1486182" y="4545881"/>
                  <a:ext cx="1239724" cy="4063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E°</a:t>
                  </a:r>
                  <a:r>
                    <a:rPr lang="it-IT" altLang="it-IT" sz="2300" b="1" baseline="-250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(inversa)</a:t>
                  </a:r>
                  <a:endParaRPr lang="it-IT" altLang="it-IT" sz="2300" b="1">
                    <a:solidFill>
                      <a:srgbClr val="660066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8685" name="Text Box 13"/>
              <p:cNvSpPr txBox="1">
                <a:spLocks noChangeArrowheads="1"/>
              </p:cNvSpPr>
              <p:nvPr/>
            </p:nvSpPr>
            <p:spPr bwMode="auto">
              <a:xfrm>
                <a:off x="653504" y="2914693"/>
                <a:ext cx="1185255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6600"/>
                    </a:solidFill>
                    <a:latin typeface="Arial" panose="020B0604020202020204" pitchFamily="34" charset="0"/>
                  </a:rPr>
                  <a:t>Energia</a:t>
                </a:r>
                <a:endParaRPr lang="it-IT" altLang="it-IT" sz="2500" b="1">
                  <a:solidFill>
                    <a:srgbClr val="00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686" name="Line 9"/>
              <p:cNvSpPr>
                <a:spLocks noChangeShapeType="1"/>
              </p:cNvSpPr>
              <p:nvPr/>
            </p:nvSpPr>
            <p:spPr bwMode="auto">
              <a:xfrm rot="5400000" flipV="1">
                <a:off x="4681035" y="3542019"/>
                <a:ext cx="0" cy="5146675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87" name="Freeform 10"/>
              <p:cNvSpPr>
                <a:spLocks/>
              </p:cNvSpPr>
              <p:nvPr/>
            </p:nvSpPr>
            <p:spPr bwMode="auto">
              <a:xfrm>
                <a:off x="2123572" y="2821294"/>
                <a:ext cx="4970463" cy="2930525"/>
              </a:xfrm>
              <a:custGeom>
                <a:avLst/>
                <a:gdLst>
                  <a:gd name="T0" fmla="*/ 0 w 5567"/>
                  <a:gd name="T1" fmla="*/ 2147483646 h 3230"/>
                  <a:gd name="T2" fmla="*/ 2147483646 w 5567"/>
                  <a:gd name="T3" fmla="*/ 2147483646 h 3230"/>
                  <a:gd name="T4" fmla="*/ 2147483646 w 5567"/>
                  <a:gd name="T5" fmla="*/ 2147483646 h 3230"/>
                  <a:gd name="T6" fmla="*/ 2147483646 w 5567"/>
                  <a:gd name="T7" fmla="*/ 2147483646 h 3230"/>
                  <a:gd name="T8" fmla="*/ 2147483646 w 5567"/>
                  <a:gd name="T9" fmla="*/ 2147483646 h 3230"/>
                  <a:gd name="T10" fmla="*/ 2147483646 w 5567"/>
                  <a:gd name="T11" fmla="*/ 2147483646 h 3230"/>
                  <a:gd name="T12" fmla="*/ 2147483646 w 5567"/>
                  <a:gd name="T13" fmla="*/ 2147483646 h 3230"/>
                  <a:gd name="T14" fmla="*/ 2147483646 w 5567"/>
                  <a:gd name="T15" fmla="*/ 2147483646 h 3230"/>
                  <a:gd name="T16" fmla="*/ 2147483646 w 5567"/>
                  <a:gd name="T17" fmla="*/ 2147483646 h 3230"/>
                  <a:gd name="T18" fmla="*/ 2147483646 w 5567"/>
                  <a:gd name="T19" fmla="*/ 2147483646 h 3230"/>
                  <a:gd name="T20" fmla="*/ 2147483646 w 5567"/>
                  <a:gd name="T21" fmla="*/ 2147483646 h 3230"/>
                  <a:gd name="T22" fmla="*/ 2147483646 w 5567"/>
                  <a:gd name="T23" fmla="*/ 2147483646 h 32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567" h="3230">
                    <a:moveTo>
                      <a:pt x="0" y="1341"/>
                    </a:moveTo>
                    <a:cubicBezTo>
                      <a:pt x="76" y="1341"/>
                      <a:pt x="304" y="1343"/>
                      <a:pt x="455" y="1341"/>
                    </a:cubicBezTo>
                    <a:cubicBezTo>
                      <a:pt x="605" y="1339"/>
                      <a:pt x="773" y="1347"/>
                      <a:pt x="903" y="1329"/>
                    </a:cubicBezTo>
                    <a:cubicBezTo>
                      <a:pt x="1034" y="1311"/>
                      <a:pt x="1109" y="1328"/>
                      <a:pt x="1238" y="1233"/>
                    </a:cubicBezTo>
                    <a:cubicBezTo>
                      <a:pt x="1368" y="1138"/>
                      <a:pt x="1560" y="924"/>
                      <a:pt x="1679" y="757"/>
                    </a:cubicBezTo>
                    <a:cubicBezTo>
                      <a:pt x="1798" y="590"/>
                      <a:pt x="1832" y="347"/>
                      <a:pt x="1948" y="231"/>
                    </a:cubicBezTo>
                    <a:cubicBezTo>
                      <a:pt x="2064" y="115"/>
                      <a:pt x="2234" y="0"/>
                      <a:pt x="2371" y="63"/>
                    </a:cubicBezTo>
                    <a:cubicBezTo>
                      <a:pt x="2507" y="126"/>
                      <a:pt x="2620" y="240"/>
                      <a:pt x="2767" y="611"/>
                    </a:cubicBezTo>
                    <a:cubicBezTo>
                      <a:pt x="2913" y="982"/>
                      <a:pt x="3120" y="1881"/>
                      <a:pt x="3248" y="2289"/>
                    </a:cubicBezTo>
                    <a:cubicBezTo>
                      <a:pt x="3376" y="2697"/>
                      <a:pt x="3352" y="2905"/>
                      <a:pt x="3535" y="3057"/>
                    </a:cubicBezTo>
                    <a:cubicBezTo>
                      <a:pt x="3719" y="3209"/>
                      <a:pt x="4010" y="3172"/>
                      <a:pt x="4349" y="3201"/>
                    </a:cubicBezTo>
                    <a:cubicBezTo>
                      <a:pt x="4688" y="3230"/>
                      <a:pt x="5313" y="3223"/>
                      <a:pt x="5567" y="3229"/>
                    </a:cubicBezTo>
                  </a:path>
                </a:pathLst>
              </a:custGeom>
              <a:noFill/>
              <a:ln w="47625">
                <a:solidFill>
                  <a:srgbClr val="66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88" name="Text Box 16"/>
              <p:cNvSpPr txBox="1">
                <a:spLocks noChangeArrowheads="1"/>
              </p:cNvSpPr>
              <p:nvPr/>
            </p:nvSpPr>
            <p:spPr bwMode="auto">
              <a:xfrm>
                <a:off x="5701797" y="5699432"/>
                <a:ext cx="1119531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Arial" panose="020B0604020202020204" pitchFamily="34" charset="0"/>
                  </a:rPr>
                  <a:t>Prodotti</a:t>
                </a:r>
              </a:p>
            </p:txBody>
          </p:sp>
          <p:sp>
            <p:nvSpPr>
              <p:cNvPr id="28689" name="Text Box 22"/>
              <p:cNvSpPr txBox="1">
                <a:spLocks noChangeArrowheads="1"/>
              </p:cNvSpPr>
              <p:nvPr/>
            </p:nvSpPr>
            <p:spPr bwMode="auto">
              <a:xfrm>
                <a:off x="2051720" y="3675369"/>
                <a:ext cx="702738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660066"/>
                    </a:solidFill>
                    <a:latin typeface="Arial" panose="020B0604020202020204" pitchFamily="34" charset="0"/>
                  </a:rPr>
                  <a:t>A+B</a:t>
                </a: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80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53"/>
    </mc:Choice>
    <mc:Fallback>
      <p:transition spd="slow" advTm="9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3"/>
          <p:cNvSpPr>
            <a:spLocks noChangeArrowheads="1" noChangeShapeType="1" noTextEdit="1"/>
          </p:cNvSpPr>
          <p:nvPr/>
        </p:nvSpPr>
        <p:spPr bwMode="auto">
          <a:xfrm>
            <a:off x="1785938" y="22226"/>
            <a:ext cx="525780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40276" dir="311666" algn="ctr" rotWithShape="0">
                    <a:srgbClr val="FFFF00"/>
                  </a:outerShdw>
                </a:effectLst>
                <a:latin typeface="Arial Black" panose="020B0A04020102020204" pitchFamily="34" charset="0"/>
              </a:rPr>
              <a:t>Catalizzatori</a:t>
            </a:r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3330575" y="2311400"/>
            <a:ext cx="1384300" cy="0"/>
          </a:xfrm>
          <a:prstGeom prst="line">
            <a:avLst/>
          </a:prstGeom>
          <a:noFill/>
          <a:ln w="476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 flipV="1">
            <a:off x="2008189" y="919164"/>
            <a:ext cx="3175" cy="3019425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 rot="5400000" flipV="1">
            <a:off x="4613276" y="1319213"/>
            <a:ext cx="0" cy="5229225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2" name="Freeform 7"/>
          <p:cNvSpPr>
            <a:spLocks/>
          </p:cNvSpPr>
          <p:nvPr/>
        </p:nvSpPr>
        <p:spPr bwMode="auto">
          <a:xfrm>
            <a:off x="2176463" y="1408113"/>
            <a:ext cx="4665662" cy="2239962"/>
          </a:xfrm>
          <a:custGeom>
            <a:avLst/>
            <a:gdLst>
              <a:gd name="T0" fmla="*/ 0 w 5144"/>
              <a:gd name="T1" fmla="*/ 2147483646 h 2509"/>
              <a:gd name="T2" fmla="*/ 2147483646 w 5144"/>
              <a:gd name="T3" fmla="*/ 2147483646 h 2509"/>
              <a:gd name="T4" fmla="*/ 2147483646 w 5144"/>
              <a:gd name="T5" fmla="*/ 2147483646 h 2509"/>
              <a:gd name="T6" fmla="*/ 2147483646 w 5144"/>
              <a:gd name="T7" fmla="*/ 2147483646 h 2509"/>
              <a:gd name="T8" fmla="*/ 2147483646 w 5144"/>
              <a:gd name="T9" fmla="*/ 2147483646 h 2509"/>
              <a:gd name="T10" fmla="*/ 2147483646 w 5144"/>
              <a:gd name="T11" fmla="*/ 2147483646 h 2509"/>
              <a:gd name="T12" fmla="*/ 2147483646 w 5144"/>
              <a:gd name="T13" fmla="*/ 2147483646 h 2509"/>
              <a:gd name="T14" fmla="*/ 2147483646 w 5144"/>
              <a:gd name="T15" fmla="*/ 2147483646 h 2509"/>
              <a:gd name="T16" fmla="*/ 2147483646 w 5144"/>
              <a:gd name="T17" fmla="*/ 2147483646 h 2509"/>
              <a:gd name="T18" fmla="*/ 2147483646 w 5144"/>
              <a:gd name="T19" fmla="*/ 2147483646 h 2509"/>
              <a:gd name="T20" fmla="*/ 2147483646 w 5144"/>
              <a:gd name="T21" fmla="*/ 2147483646 h 2509"/>
              <a:gd name="T22" fmla="*/ 2147483646 w 5144"/>
              <a:gd name="T23" fmla="*/ 2147483646 h 25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144" h="2509">
                <a:moveTo>
                  <a:pt x="0" y="1067"/>
                </a:moveTo>
                <a:cubicBezTo>
                  <a:pt x="194" y="1058"/>
                  <a:pt x="916" y="1051"/>
                  <a:pt x="1167" y="1022"/>
                </a:cubicBezTo>
                <a:cubicBezTo>
                  <a:pt x="1419" y="993"/>
                  <a:pt x="1417" y="958"/>
                  <a:pt x="1505" y="894"/>
                </a:cubicBezTo>
                <a:cubicBezTo>
                  <a:pt x="1594" y="830"/>
                  <a:pt x="1631" y="744"/>
                  <a:pt x="1700" y="640"/>
                </a:cubicBezTo>
                <a:cubicBezTo>
                  <a:pt x="1768" y="536"/>
                  <a:pt x="1854" y="364"/>
                  <a:pt x="1920" y="267"/>
                </a:cubicBezTo>
                <a:cubicBezTo>
                  <a:pt x="1986" y="170"/>
                  <a:pt x="2018" y="91"/>
                  <a:pt x="2098" y="58"/>
                </a:cubicBezTo>
                <a:cubicBezTo>
                  <a:pt x="2178" y="25"/>
                  <a:pt x="2316" y="0"/>
                  <a:pt x="2402" y="67"/>
                </a:cubicBezTo>
                <a:cubicBezTo>
                  <a:pt x="2487" y="134"/>
                  <a:pt x="2512" y="169"/>
                  <a:pt x="2613" y="458"/>
                </a:cubicBezTo>
                <a:cubicBezTo>
                  <a:pt x="2714" y="747"/>
                  <a:pt x="2895" y="1483"/>
                  <a:pt x="3010" y="1803"/>
                </a:cubicBezTo>
                <a:cubicBezTo>
                  <a:pt x="3126" y="2123"/>
                  <a:pt x="3129" y="2263"/>
                  <a:pt x="3305" y="2377"/>
                </a:cubicBezTo>
                <a:cubicBezTo>
                  <a:pt x="3481" y="2491"/>
                  <a:pt x="3758" y="2467"/>
                  <a:pt x="4064" y="2488"/>
                </a:cubicBezTo>
                <a:cubicBezTo>
                  <a:pt x="4370" y="2509"/>
                  <a:pt x="4919" y="2501"/>
                  <a:pt x="5144" y="2504"/>
                </a:cubicBezTo>
              </a:path>
            </a:pathLst>
          </a:custGeom>
          <a:noFill/>
          <a:ln w="476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 flipV="1">
            <a:off x="4224338" y="1470026"/>
            <a:ext cx="0" cy="798513"/>
          </a:xfrm>
          <a:prstGeom prst="line">
            <a:avLst/>
          </a:prstGeom>
          <a:noFill/>
          <a:ln w="47625">
            <a:solidFill>
              <a:srgbClr val="00FFFF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1651000" y="642939"/>
            <a:ext cx="309982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FFCC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2220913" y="1898650"/>
            <a:ext cx="1220488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CCFF"/>
                </a:solidFill>
                <a:latin typeface="Arial" panose="020B0604020202020204" pitchFamily="34" charset="0"/>
              </a:rPr>
              <a:t>3H</a:t>
            </a:r>
            <a:r>
              <a:rPr lang="it-IT" altLang="it-IT" sz="2300" baseline="-25000">
                <a:solidFill>
                  <a:srgbClr val="FFCCFF"/>
                </a:solidFill>
                <a:latin typeface="Arial" panose="020B0604020202020204" pitchFamily="34" charset="0"/>
              </a:rPr>
              <a:t>2 </a:t>
            </a:r>
            <a:r>
              <a:rPr lang="it-IT" altLang="it-IT" sz="2300">
                <a:solidFill>
                  <a:srgbClr val="FFCCFF"/>
                </a:solidFill>
                <a:latin typeface="Arial" panose="020B0604020202020204" pitchFamily="34" charset="0"/>
              </a:rPr>
              <a:t>+ N</a:t>
            </a:r>
            <a:r>
              <a:rPr lang="it-IT" altLang="it-IT" sz="2300" baseline="-25000">
                <a:solidFill>
                  <a:srgbClr val="FFCCFF"/>
                </a:solidFill>
                <a:latin typeface="Arial" panose="020B0604020202020204" pitchFamily="34" charset="0"/>
              </a:rPr>
              <a:t>2</a:t>
            </a:r>
            <a:endParaRPr lang="it-IT" altLang="it-IT" sz="2300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4049713" y="1041401"/>
            <a:ext cx="268304" cy="33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FF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 rot="16200000" flipV="1">
            <a:off x="4891882" y="1053307"/>
            <a:ext cx="0" cy="725487"/>
          </a:xfrm>
          <a:prstGeom prst="line">
            <a:avLst/>
          </a:prstGeom>
          <a:noFill/>
          <a:ln w="47625">
            <a:solidFill>
              <a:srgbClr val="00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8" name="Text Box 18"/>
          <p:cNvSpPr txBox="1">
            <a:spLocks noChangeArrowheads="1"/>
          </p:cNvSpPr>
          <p:nvPr/>
        </p:nvSpPr>
        <p:spPr bwMode="auto">
          <a:xfrm>
            <a:off x="5268914" y="1255713"/>
            <a:ext cx="5179905" cy="3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FFFF"/>
                </a:solidFill>
                <a:latin typeface="Arial" panose="020B0604020202020204" pitchFamily="34" charset="0"/>
              </a:rPr>
              <a:t>Senza Catalizzatore E* = 15 kcal/mol</a:t>
            </a:r>
          </a:p>
        </p:txBody>
      </p:sp>
      <p:sp>
        <p:nvSpPr>
          <p:cNvPr id="29709" name="Text Box 21"/>
          <p:cNvSpPr txBox="1">
            <a:spLocks noChangeArrowheads="1"/>
          </p:cNvSpPr>
          <p:nvPr/>
        </p:nvSpPr>
        <p:spPr bwMode="auto">
          <a:xfrm>
            <a:off x="5834064" y="3184525"/>
            <a:ext cx="803707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CCFF"/>
                </a:solidFill>
                <a:latin typeface="Arial" panose="020B0604020202020204" pitchFamily="34" charset="0"/>
              </a:rPr>
              <a:t>2NH</a:t>
            </a:r>
            <a:r>
              <a:rPr lang="it-IT" altLang="it-IT" sz="2300" baseline="-25000">
                <a:solidFill>
                  <a:srgbClr val="FFCCFF"/>
                </a:solidFill>
                <a:latin typeface="Arial" panose="020B0604020202020204" pitchFamily="34" charset="0"/>
              </a:rPr>
              <a:t>3</a:t>
            </a:r>
            <a:endParaRPr lang="it-IT" altLang="it-IT" sz="2300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Text Box 22"/>
          <p:cNvSpPr txBox="1">
            <a:spLocks noChangeArrowheads="1"/>
          </p:cNvSpPr>
          <p:nvPr/>
        </p:nvSpPr>
        <p:spPr bwMode="auto">
          <a:xfrm>
            <a:off x="7315200" y="3698876"/>
            <a:ext cx="3419808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FFCC"/>
                </a:solidFill>
                <a:latin typeface="Arial" panose="020B0604020202020204" pitchFamily="34" charset="0"/>
              </a:rPr>
              <a:t>Coordinata di reazione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619500" y="1571625"/>
            <a:ext cx="4495800" cy="712788"/>
            <a:chOff x="2095500" y="1571625"/>
            <a:chExt cx="4495800" cy="712788"/>
          </a:xfrm>
        </p:grpSpPr>
        <p:sp>
          <p:nvSpPr>
            <p:cNvPr id="29731" name="Freeform 2"/>
            <p:cNvSpPr>
              <a:spLocks/>
            </p:cNvSpPr>
            <p:nvPr/>
          </p:nvSpPr>
          <p:spPr bwMode="auto">
            <a:xfrm>
              <a:off x="2095500" y="1679575"/>
              <a:ext cx="1030288" cy="452438"/>
            </a:xfrm>
            <a:custGeom>
              <a:avLst/>
              <a:gdLst>
                <a:gd name="T0" fmla="*/ 0 w 1136"/>
                <a:gd name="T1" fmla="*/ 2147483646 h 508"/>
                <a:gd name="T2" fmla="*/ 2147483646 w 1136"/>
                <a:gd name="T3" fmla="*/ 2147483646 h 508"/>
                <a:gd name="T4" fmla="*/ 2147483646 w 1136"/>
                <a:gd name="T5" fmla="*/ 2147483646 h 508"/>
                <a:gd name="T6" fmla="*/ 2147483646 w 1136"/>
                <a:gd name="T7" fmla="*/ 2147483646 h 508"/>
                <a:gd name="T8" fmla="*/ 2147483646 w 1136"/>
                <a:gd name="T9" fmla="*/ 2147483646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6" h="508">
                  <a:moveTo>
                    <a:pt x="0" y="490"/>
                  </a:moveTo>
                  <a:cubicBezTo>
                    <a:pt x="54" y="423"/>
                    <a:pt x="206" y="167"/>
                    <a:pt x="327" y="90"/>
                  </a:cubicBezTo>
                  <a:cubicBezTo>
                    <a:pt x="448" y="13"/>
                    <a:pt x="619" y="0"/>
                    <a:pt x="727" y="27"/>
                  </a:cubicBezTo>
                  <a:cubicBezTo>
                    <a:pt x="835" y="54"/>
                    <a:pt x="905" y="174"/>
                    <a:pt x="973" y="254"/>
                  </a:cubicBezTo>
                  <a:cubicBezTo>
                    <a:pt x="1041" y="334"/>
                    <a:pt x="1102" y="455"/>
                    <a:pt x="1136" y="508"/>
                  </a:cubicBezTo>
                </a:path>
              </a:pathLst>
            </a:custGeom>
            <a:noFill/>
            <a:ln w="47625" cap="flat">
              <a:solidFill>
                <a:srgbClr val="FFFF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32" name="Line 14"/>
            <p:cNvSpPr>
              <a:spLocks noChangeShapeType="1"/>
            </p:cNvSpPr>
            <p:nvPr/>
          </p:nvSpPr>
          <p:spPr bwMode="auto">
            <a:xfrm flipV="1">
              <a:off x="2535238" y="1738313"/>
              <a:ext cx="0" cy="546100"/>
            </a:xfrm>
            <a:prstGeom prst="line">
              <a:avLst/>
            </a:prstGeom>
            <a:noFill/>
            <a:ln w="47625">
              <a:solidFill>
                <a:srgbClr val="FFFF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33" name="Line 16"/>
            <p:cNvSpPr>
              <a:spLocks noChangeShapeType="1"/>
            </p:cNvSpPr>
            <p:nvPr/>
          </p:nvSpPr>
          <p:spPr bwMode="auto">
            <a:xfrm rot="16200000" flipV="1">
              <a:off x="3573463" y="1416050"/>
              <a:ext cx="0" cy="939800"/>
            </a:xfrm>
            <a:prstGeom prst="lin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34" name="Text Box 19"/>
            <p:cNvSpPr txBox="1">
              <a:spLocks noChangeArrowheads="1"/>
            </p:cNvSpPr>
            <p:nvPr/>
          </p:nvSpPr>
          <p:spPr bwMode="auto">
            <a:xfrm>
              <a:off x="4240213" y="1681163"/>
              <a:ext cx="2244807" cy="3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00"/>
                  </a:solidFill>
                  <a:latin typeface="Arial" panose="020B0604020202020204" pitchFamily="34" charset="0"/>
                </a:rPr>
                <a:t>Catalizzatore  1</a:t>
              </a:r>
            </a:p>
          </p:txBody>
        </p:sp>
        <p:sp>
          <p:nvSpPr>
            <p:cNvPr id="29735" name="Oval 23"/>
            <p:cNvSpPr>
              <a:spLocks noChangeArrowheads="1"/>
            </p:cNvSpPr>
            <p:nvPr/>
          </p:nvSpPr>
          <p:spPr bwMode="auto">
            <a:xfrm>
              <a:off x="6111875" y="1571625"/>
              <a:ext cx="479425" cy="471488"/>
            </a:xfrm>
            <a:prstGeom prst="ellipse">
              <a:avLst/>
            </a:prstGeom>
            <a:noFill/>
            <a:ln w="476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529013" y="1847851"/>
            <a:ext cx="4602162" cy="714375"/>
            <a:chOff x="2005013" y="1847850"/>
            <a:chExt cx="4602162" cy="714375"/>
          </a:xfrm>
        </p:grpSpPr>
        <p:sp>
          <p:nvSpPr>
            <p:cNvPr id="29726" name="Freeform 13"/>
            <p:cNvSpPr>
              <a:spLocks/>
            </p:cNvSpPr>
            <p:nvPr/>
          </p:nvSpPr>
          <p:spPr bwMode="auto">
            <a:xfrm>
              <a:off x="2005013" y="1847850"/>
              <a:ext cx="1146175" cy="404813"/>
            </a:xfrm>
            <a:custGeom>
              <a:avLst/>
              <a:gdLst>
                <a:gd name="T0" fmla="*/ 0 w 1136"/>
                <a:gd name="T1" fmla="*/ 2147483646 h 508"/>
                <a:gd name="T2" fmla="*/ 2147483646 w 1136"/>
                <a:gd name="T3" fmla="*/ 2147483646 h 508"/>
                <a:gd name="T4" fmla="*/ 2147483646 w 1136"/>
                <a:gd name="T5" fmla="*/ 2147483646 h 508"/>
                <a:gd name="T6" fmla="*/ 2147483646 w 1136"/>
                <a:gd name="T7" fmla="*/ 2147483646 h 508"/>
                <a:gd name="T8" fmla="*/ 2147483646 w 1136"/>
                <a:gd name="T9" fmla="*/ 2147483646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6" h="508">
                  <a:moveTo>
                    <a:pt x="0" y="490"/>
                  </a:moveTo>
                  <a:cubicBezTo>
                    <a:pt x="54" y="423"/>
                    <a:pt x="206" y="167"/>
                    <a:pt x="327" y="90"/>
                  </a:cubicBezTo>
                  <a:cubicBezTo>
                    <a:pt x="448" y="13"/>
                    <a:pt x="619" y="0"/>
                    <a:pt x="727" y="27"/>
                  </a:cubicBezTo>
                  <a:cubicBezTo>
                    <a:pt x="835" y="54"/>
                    <a:pt x="905" y="174"/>
                    <a:pt x="973" y="254"/>
                  </a:cubicBezTo>
                  <a:cubicBezTo>
                    <a:pt x="1041" y="334"/>
                    <a:pt x="1102" y="455"/>
                    <a:pt x="1136" y="508"/>
                  </a:cubicBezTo>
                </a:path>
              </a:pathLst>
            </a:custGeom>
            <a:noFill/>
            <a:ln w="47625" cap="flat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27" name="Line 15"/>
            <p:cNvSpPr>
              <a:spLocks noChangeShapeType="1"/>
            </p:cNvSpPr>
            <p:nvPr/>
          </p:nvSpPr>
          <p:spPr bwMode="auto">
            <a:xfrm flipV="1">
              <a:off x="2352675" y="1939925"/>
              <a:ext cx="0" cy="360363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28" name="Line 17"/>
            <p:cNvSpPr>
              <a:spLocks noChangeShapeType="1"/>
            </p:cNvSpPr>
            <p:nvPr/>
          </p:nvSpPr>
          <p:spPr bwMode="auto">
            <a:xfrm rot="16200000" flipV="1">
              <a:off x="3705225" y="1804988"/>
              <a:ext cx="0" cy="939800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29" name="Text Box 20"/>
            <p:cNvSpPr txBox="1">
              <a:spLocks noChangeArrowheads="1"/>
            </p:cNvSpPr>
            <p:nvPr/>
          </p:nvSpPr>
          <p:spPr bwMode="auto">
            <a:xfrm>
              <a:off x="4240213" y="2135188"/>
              <a:ext cx="2244807" cy="3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FF00"/>
                  </a:solidFill>
                  <a:latin typeface="Arial" panose="020B0604020202020204" pitchFamily="34" charset="0"/>
                </a:rPr>
                <a:t>Catalizzatore  2</a:t>
              </a:r>
            </a:p>
          </p:txBody>
        </p:sp>
        <p:sp>
          <p:nvSpPr>
            <p:cNvPr id="29730" name="Oval 24"/>
            <p:cNvSpPr>
              <a:spLocks noChangeArrowheads="1"/>
            </p:cNvSpPr>
            <p:nvPr/>
          </p:nvSpPr>
          <p:spPr bwMode="auto">
            <a:xfrm>
              <a:off x="6129338" y="2090738"/>
              <a:ext cx="477837" cy="471487"/>
            </a:xfrm>
            <a:prstGeom prst="ellipse">
              <a:avLst/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527175" y="4319588"/>
            <a:ext cx="9244718" cy="2482226"/>
            <a:chOff x="3175" y="4319588"/>
            <a:chExt cx="9244718" cy="2482226"/>
          </a:xfrm>
        </p:grpSpPr>
        <p:sp>
          <p:nvSpPr>
            <p:cNvPr id="29714" name="Text Box 25"/>
            <p:cNvSpPr txBox="1">
              <a:spLocks noChangeArrowheads="1"/>
            </p:cNvSpPr>
            <p:nvPr/>
          </p:nvSpPr>
          <p:spPr bwMode="auto">
            <a:xfrm>
              <a:off x="585788" y="4629150"/>
              <a:ext cx="2542644" cy="3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FFFF"/>
                  </a:solidFill>
                  <a:latin typeface="Arial" panose="020B0604020202020204" pitchFamily="34" charset="0"/>
                </a:rPr>
                <a:t>CATALIZZATORE</a:t>
              </a:r>
            </a:p>
          </p:txBody>
        </p:sp>
        <p:sp>
          <p:nvSpPr>
            <p:cNvPr id="29715" name="Text Box 26"/>
            <p:cNvSpPr txBox="1">
              <a:spLocks noChangeArrowheads="1"/>
            </p:cNvSpPr>
            <p:nvPr/>
          </p:nvSpPr>
          <p:spPr bwMode="auto">
            <a:xfrm>
              <a:off x="3854799" y="4376738"/>
              <a:ext cx="3477516" cy="79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FFFF"/>
                  </a:solidFill>
                  <a:latin typeface="Arial" panose="020B0604020202020204" pitchFamily="34" charset="0"/>
                </a:rPr>
                <a:t>X</a:t>
              </a:r>
              <a:r>
                <a:rPr lang="it-IT" altLang="it-IT" sz="2400" baseline="-25000">
                  <a:solidFill>
                    <a:srgbClr val="00FFFF"/>
                  </a:solidFill>
                  <a:latin typeface="Arial" panose="020B0604020202020204" pitchFamily="34" charset="0"/>
                </a:rPr>
                <a:t>NH</a:t>
              </a:r>
              <a:r>
                <a:rPr lang="it-IT" altLang="it-IT" sz="2000" baseline="-50000">
                  <a:solidFill>
                    <a:srgbClr val="00FFFF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>
                  <a:solidFill>
                    <a:srgbClr val="00FFFF"/>
                  </a:solidFill>
                  <a:latin typeface="Arial" panose="020B0604020202020204" pitchFamily="34" charset="0"/>
                </a:rPr>
                <a:t> a 100 atm 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FFFF"/>
                  </a:solidFill>
                  <a:latin typeface="Arial" panose="020B0604020202020204" pitchFamily="34" charset="0"/>
                </a:rPr>
                <a:t>velocità costante del gas</a:t>
              </a:r>
            </a:p>
          </p:txBody>
        </p:sp>
        <p:sp>
          <p:nvSpPr>
            <p:cNvPr id="29716" name="Text Box 27"/>
            <p:cNvSpPr txBox="1">
              <a:spLocks noChangeArrowheads="1"/>
            </p:cNvSpPr>
            <p:nvPr/>
          </p:nvSpPr>
          <p:spPr bwMode="auto">
            <a:xfrm>
              <a:off x="7431088" y="4687888"/>
              <a:ext cx="1816805" cy="3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FFFF"/>
                  </a:solidFill>
                  <a:latin typeface="Arial" panose="020B0604020202020204" pitchFamily="34" charset="0"/>
                </a:rPr>
                <a:t>E* kcal/mole</a:t>
              </a:r>
            </a:p>
          </p:txBody>
        </p:sp>
        <p:sp>
          <p:nvSpPr>
            <p:cNvPr id="29717" name="Line 28"/>
            <p:cNvSpPr>
              <a:spLocks noChangeShapeType="1"/>
            </p:cNvSpPr>
            <p:nvPr/>
          </p:nvSpPr>
          <p:spPr bwMode="auto">
            <a:xfrm rot="5400000" flipV="1">
              <a:off x="4613276" y="633412"/>
              <a:ext cx="0" cy="9191625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18" name="Line 29"/>
            <p:cNvSpPr>
              <a:spLocks noChangeShapeType="1"/>
            </p:cNvSpPr>
            <p:nvPr/>
          </p:nvSpPr>
          <p:spPr bwMode="auto">
            <a:xfrm rot="5400000" flipV="1">
              <a:off x="4635501" y="-276225"/>
              <a:ext cx="0" cy="9191625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19" name="Text Box 30"/>
            <p:cNvSpPr txBox="1">
              <a:spLocks noChangeArrowheads="1"/>
            </p:cNvSpPr>
            <p:nvPr/>
          </p:nvSpPr>
          <p:spPr bwMode="auto">
            <a:xfrm>
              <a:off x="1730375" y="5186363"/>
              <a:ext cx="46387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Fe</a:t>
              </a:r>
            </a:p>
          </p:txBody>
        </p:sp>
        <p:sp>
          <p:nvSpPr>
            <p:cNvPr id="29720" name="Text Box 31"/>
            <p:cNvSpPr txBox="1">
              <a:spLocks noChangeArrowheads="1"/>
            </p:cNvSpPr>
            <p:nvPr/>
          </p:nvSpPr>
          <p:spPr bwMode="auto">
            <a:xfrm>
              <a:off x="3175" y="5614988"/>
              <a:ext cx="3761889" cy="1160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Fe  + 4,2% Al</a:t>
              </a:r>
              <a:r>
                <a:rPr lang="it-IT" altLang="it-IT" sz="2400" baseline="-25000">
                  <a:solidFill>
                    <a:srgbClr val="FFFF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aseline="-25000">
                  <a:solidFill>
                    <a:srgbClr val="FFFFCC"/>
                  </a:solidFill>
                  <a:latin typeface="Arial" panose="020B0604020202020204" pitchFamily="34" charset="0"/>
                </a:rPr>
                <a:t>3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Fe + 0,2% K</a:t>
              </a:r>
              <a:r>
                <a:rPr lang="it-IT" altLang="it-IT" sz="2400" baseline="-25000">
                  <a:solidFill>
                    <a:srgbClr val="FFFF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Fe + 1% Al</a:t>
              </a:r>
              <a:r>
                <a:rPr lang="it-IT" altLang="it-IT" sz="2400" baseline="-25000">
                  <a:solidFill>
                    <a:srgbClr val="FFFF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aseline="-25000">
                  <a:solidFill>
                    <a:srgbClr val="FFFFCC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 + 0,2% K</a:t>
              </a:r>
              <a:r>
                <a:rPr lang="it-IT" altLang="it-IT" sz="2400" baseline="-25000">
                  <a:solidFill>
                    <a:srgbClr val="FFFF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9721" name="Line 32"/>
            <p:cNvSpPr>
              <a:spLocks noChangeShapeType="1"/>
            </p:cNvSpPr>
            <p:nvPr/>
          </p:nvSpPr>
          <p:spPr bwMode="auto">
            <a:xfrm rot="5400000" flipV="1">
              <a:off x="4613276" y="2198687"/>
              <a:ext cx="0" cy="9191625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22" name="Line 33"/>
            <p:cNvSpPr>
              <a:spLocks noChangeShapeType="1"/>
            </p:cNvSpPr>
            <p:nvPr/>
          </p:nvSpPr>
          <p:spPr bwMode="auto">
            <a:xfrm flipH="1" flipV="1">
              <a:off x="3787775" y="4360863"/>
              <a:ext cx="0" cy="2384425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23" name="Line 34"/>
            <p:cNvSpPr>
              <a:spLocks noChangeShapeType="1"/>
            </p:cNvSpPr>
            <p:nvPr/>
          </p:nvSpPr>
          <p:spPr bwMode="auto">
            <a:xfrm flipH="1" flipV="1">
              <a:off x="7358063" y="4376738"/>
              <a:ext cx="0" cy="2406650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24" name="Text Box 35"/>
            <p:cNvSpPr txBox="1">
              <a:spLocks noChangeArrowheads="1"/>
            </p:cNvSpPr>
            <p:nvPr/>
          </p:nvSpPr>
          <p:spPr bwMode="auto">
            <a:xfrm>
              <a:off x="4871735" y="5272088"/>
              <a:ext cx="1149955" cy="152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5,49%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9,35%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3,34%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13,85%</a:t>
              </a:r>
            </a:p>
          </p:txBody>
        </p:sp>
        <p:sp>
          <p:nvSpPr>
            <p:cNvPr id="29725" name="Text Box 36"/>
            <p:cNvSpPr txBox="1">
              <a:spLocks noChangeArrowheads="1"/>
            </p:cNvSpPr>
            <p:nvPr/>
          </p:nvSpPr>
          <p:spPr bwMode="auto">
            <a:xfrm>
              <a:off x="8077465" y="5272088"/>
              <a:ext cx="704321" cy="152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9,6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9,2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10,0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CC"/>
                  </a:solidFill>
                  <a:latin typeface="Arial" panose="020B0604020202020204" pitchFamily="34" charset="0"/>
                </a:rPr>
                <a:t>8,0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16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61"/>
    </mc:Choice>
    <mc:Fallback>
      <p:transition spd="slow" advTm="6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1.9|1.2|15.8|19.6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7.4|37.8|9.5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40.9|2.4|6|1.4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8|1|0.8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34.7|17.5|8.6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1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6|61.8|53.4|13.8"/>
</p:tagLst>
</file>

<file path=ppt/theme/theme1.xml><?xml version="1.0" encoding="utf-8"?>
<a:theme xmlns:a="http://schemas.openxmlformats.org/drawingml/2006/main" name="8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863</Words>
  <Application>Microsoft Office PowerPoint</Application>
  <PresentationFormat>Widescreen</PresentationFormat>
  <Paragraphs>131</Paragraphs>
  <Slides>10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Comic Sans MS</vt:lpstr>
      <vt:lpstr>Gungsuh</vt:lpstr>
      <vt:lpstr>Symbol</vt:lpstr>
      <vt:lpstr>Times New Roman</vt:lpstr>
      <vt:lpstr>8_Struttura predefinita</vt:lpstr>
      <vt:lpstr>4_Struttura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CINETICA CHIMICA: COORDINATA DI REAZIONE</vt:lpstr>
      <vt:lpstr>CINETICA CHIMICA: complesso attivato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5</cp:revision>
  <dcterms:created xsi:type="dcterms:W3CDTF">2020-04-22T08:45:36Z</dcterms:created>
  <dcterms:modified xsi:type="dcterms:W3CDTF">2020-04-25T17:26:57Z</dcterms:modified>
</cp:coreProperties>
</file>