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48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E1EB7-79A5-4F04-AB58-B3A8659C2377}" type="datetimeFigureOut">
              <a:rPr lang="it-IT" smtClean="0"/>
              <a:t>05/10/2014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4A788-0065-4638-9439-3DCBD14A1795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E1EB7-79A5-4F04-AB58-B3A8659C2377}" type="datetimeFigureOut">
              <a:rPr lang="it-IT" smtClean="0"/>
              <a:t>05/10/2014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4A788-0065-4638-9439-3DCBD14A1795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E1EB7-79A5-4F04-AB58-B3A8659C2377}" type="datetimeFigureOut">
              <a:rPr lang="it-IT" smtClean="0"/>
              <a:t>05/10/2014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4A788-0065-4638-9439-3DCBD14A1795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E1EB7-79A5-4F04-AB58-B3A8659C2377}" type="datetimeFigureOut">
              <a:rPr lang="it-IT" smtClean="0"/>
              <a:t>05/10/2014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4A788-0065-4638-9439-3DCBD14A1795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E1EB7-79A5-4F04-AB58-B3A8659C2377}" type="datetimeFigureOut">
              <a:rPr lang="it-IT" smtClean="0"/>
              <a:t>05/10/2014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4A788-0065-4638-9439-3DCBD14A1795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E1EB7-79A5-4F04-AB58-B3A8659C2377}" type="datetimeFigureOut">
              <a:rPr lang="it-IT" smtClean="0"/>
              <a:t>05/10/2014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4A788-0065-4638-9439-3DCBD14A1795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E1EB7-79A5-4F04-AB58-B3A8659C2377}" type="datetimeFigureOut">
              <a:rPr lang="it-IT" smtClean="0"/>
              <a:t>05/10/2014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4A788-0065-4638-9439-3DCBD14A1795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E1EB7-79A5-4F04-AB58-B3A8659C2377}" type="datetimeFigureOut">
              <a:rPr lang="it-IT" smtClean="0"/>
              <a:t>05/10/2014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4A788-0065-4638-9439-3DCBD14A1795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E1EB7-79A5-4F04-AB58-B3A8659C2377}" type="datetimeFigureOut">
              <a:rPr lang="it-IT" smtClean="0"/>
              <a:t>05/10/2014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4A788-0065-4638-9439-3DCBD14A1795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E1EB7-79A5-4F04-AB58-B3A8659C2377}" type="datetimeFigureOut">
              <a:rPr lang="it-IT" smtClean="0"/>
              <a:t>05/10/2014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4A788-0065-4638-9439-3DCBD14A1795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E1EB7-79A5-4F04-AB58-B3A8659C2377}" type="datetimeFigureOut">
              <a:rPr lang="it-IT" smtClean="0"/>
              <a:t>05/10/2014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4A788-0065-4638-9439-3DCBD14A1795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6E1EB7-79A5-4F04-AB58-B3A8659C2377}" type="datetimeFigureOut">
              <a:rPr lang="it-IT" smtClean="0"/>
              <a:t>05/10/2014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34A788-0065-4638-9439-3DCBD14A1795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5715000" y="5638800"/>
            <a:ext cx="3429000" cy="1066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2160" tIns="46080" rIns="92160" bIns="46080" anchor="b"/>
          <a:lstStyle/>
          <a:p>
            <a:pP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altLang="it-IT" sz="1200">
                <a:solidFill>
                  <a:srgbClr val="003060"/>
                </a:solidFill>
              </a:rPr>
              <a:t>Pietro Lucisano</a:t>
            </a:r>
          </a:p>
          <a:p>
            <a:pP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altLang="it-IT" sz="1200">
                <a:solidFill>
                  <a:srgbClr val="003060"/>
                </a:solidFill>
              </a:rPr>
              <a:t>Scienze dell’educazione e della formazione</a:t>
            </a:r>
          </a:p>
          <a:p>
            <a:pP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altLang="it-IT" sz="1200">
                <a:solidFill>
                  <a:srgbClr val="003060"/>
                </a:solidFill>
              </a:rPr>
              <a:t>Univ. di Roma La Sapienza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828800" y="5867400"/>
            <a:ext cx="5638800" cy="609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it-IT" altLang="it-IT"/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6350" y="2205038"/>
            <a:ext cx="3773488" cy="46529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5638800" y="228600"/>
            <a:ext cx="3276600" cy="55800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altLang="it-IT" sz="1800" b="1" dirty="0">
                <a:solidFill>
                  <a:srgbClr val="003060"/>
                </a:solidFill>
                <a:cs typeface="Times New Roman" pitchFamily="18" charset="0"/>
              </a:rPr>
              <a:t>“Troppo spesso, ci chiediamo come misurare qualcosa </a:t>
            </a:r>
          </a:p>
          <a:p>
            <a:pP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altLang="it-IT" sz="1800" b="1" dirty="0">
                <a:solidFill>
                  <a:srgbClr val="003060"/>
                </a:solidFill>
                <a:cs typeface="Times New Roman" pitchFamily="18" charset="0"/>
              </a:rPr>
              <a:t>senza affrontare la questione di che cosa potremmo fare con le misura una volta ottenute. </a:t>
            </a:r>
          </a:p>
          <a:p>
            <a:pP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it-IT" altLang="it-IT" sz="1800" b="1" dirty="0">
              <a:solidFill>
                <a:srgbClr val="003060"/>
              </a:solidFill>
              <a:cs typeface="Times New Roman" pitchFamily="18" charset="0"/>
            </a:endParaRPr>
          </a:p>
          <a:p>
            <a:pP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altLang="it-IT" sz="1800" b="1" dirty="0">
                <a:solidFill>
                  <a:srgbClr val="003060"/>
                </a:solidFill>
                <a:cs typeface="Times New Roman" pitchFamily="18" charset="0"/>
              </a:rPr>
              <a:t>Noi vogliamo sapere come, senza porci il problema del perché. </a:t>
            </a:r>
          </a:p>
          <a:p>
            <a:pP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it-IT" altLang="it-IT" sz="1800" b="1" dirty="0">
              <a:solidFill>
                <a:srgbClr val="003060"/>
              </a:solidFill>
              <a:cs typeface="Times New Roman" pitchFamily="18" charset="0"/>
            </a:endParaRPr>
          </a:p>
          <a:p>
            <a:pP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altLang="it-IT" sz="1800" b="1" dirty="0">
                <a:solidFill>
                  <a:srgbClr val="003060"/>
                </a:solidFill>
                <a:cs typeface="Times New Roman" pitchFamily="18" charset="0"/>
              </a:rPr>
              <a:t>Io spero di poter dire senza irriverenza: </a:t>
            </a:r>
          </a:p>
          <a:p>
            <a:pP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altLang="it-IT" sz="1800" b="1" dirty="0">
                <a:solidFill>
                  <a:srgbClr val="003060"/>
                </a:solidFill>
                <a:cs typeface="Times New Roman" pitchFamily="18" charset="0"/>
              </a:rPr>
              <a:t>“cercate prima ciò che serve ai vostri bisogni e tutte le altre cose vi saranno date di conseguenza” </a:t>
            </a:r>
          </a:p>
          <a:p>
            <a:pPr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altLang="it-IT" sz="1400" b="1" dirty="0">
                <a:solidFill>
                  <a:srgbClr val="003060"/>
                </a:solidFill>
                <a:cs typeface="Times New Roman" pitchFamily="18" charset="0"/>
              </a:rPr>
              <a:t>(</a:t>
            </a:r>
            <a:r>
              <a:rPr lang="it-IT" altLang="it-IT" sz="1400" b="1" dirty="0" err="1">
                <a:solidFill>
                  <a:srgbClr val="003060"/>
                </a:solidFill>
                <a:cs typeface="Times New Roman" pitchFamily="18" charset="0"/>
              </a:rPr>
              <a:t>Kaplan</a:t>
            </a:r>
            <a:r>
              <a:rPr lang="it-IT" altLang="it-IT" sz="1400" b="1" dirty="0">
                <a:solidFill>
                  <a:srgbClr val="003060"/>
                </a:solidFill>
                <a:cs typeface="Times New Roman" pitchFamily="18" charset="0"/>
              </a:rPr>
              <a:t> 1964)</a:t>
            </a:r>
            <a:r>
              <a:rPr lang="it-IT" altLang="it-IT" sz="1800" b="1" dirty="0">
                <a:solidFill>
                  <a:srgbClr val="003060"/>
                </a:solidFill>
                <a:cs typeface="Times New Roman" pitchFamily="18" charset="0"/>
              </a:rPr>
              <a:t> </a:t>
            </a:r>
          </a:p>
        </p:txBody>
      </p:sp>
      <p:sp>
        <p:nvSpPr>
          <p:cNvPr id="10" name="Rettangolo 9"/>
          <p:cNvSpPr/>
          <p:nvPr/>
        </p:nvSpPr>
        <p:spPr bwMode="auto">
          <a:xfrm>
            <a:off x="0" y="0"/>
            <a:ext cx="3767138" cy="220503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it-IT"/>
          </a:p>
        </p:txBody>
      </p:sp>
      <p:sp>
        <p:nvSpPr>
          <p:cNvPr id="11" name="Fumetto 4 10"/>
          <p:cNvSpPr/>
          <p:nvPr/>
        </p:nvSpPr>
        <p:spPr bwMode="auto">
          <a:xfrm>
            <a:off x="2928926" y="0"/>
            <a:ext cx="2598738" cy="2420938"/>
          </a:xfrm>
          <a:prstGeom prst="cloudCallout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it-IT" sz="2000" dirty="0">
                <a:solidFill>
                  <a:schemeClr val="tx2"/>
                </a:solidFill>
                <a:latin typeface="Tahoma" panose="020B0604030504040204" pitchFamily="34" charset="0"/>
              </a:rPr>
              <a:t>E se per cambiare la scuola, si cominciasse a </a:t>
            </a:r>
            <a:r>
              <a:rPr lang="it-IT" sz="2000" dirty="0" err="1">
                <a:solidFill>
                  <a:schemeClr val="tx2"/>
                </a:solidFill>
                <a:latin typeface="Tahoma" panose="020B0604030504040204" pitchFamily="34" charset="0"/>
              </a:rPr>
              <a:t>studiare</a:t>
            </a:r>
            <a:r>
              <a:rPr lang="it-IT" sz="2000" dirty="0" err="1">
                <a:solidFill>
                  <a:schemeClr val="bg1"/>
                </a:solidFill>
                <a:latin typeface="Tahoma" panose="020B0604030504040204" pitchFamily="34" charset="0"/>
              </a:rPr>
              <a:t>E</a:t>
            </a:r>
            <a:endParaRPr lang="it-IT" sz="2000" dirty="0">
              <a:solidFill>
                <a:schemeClr val="bg1"/>
              </a:solidFill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2000240"/>
            <a:ext cx="5029200" cy="42211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762000"/>
          </a:xfrm>
          <a:prstGeom prst="rect">
            <a:avLst/>
          </a:prstGeom>
          <a:gradFill rotWithShape="0">
            <a:gsLst>
              <a:gs pos="0">
                <a:srgbClr val="5E5E76"/>
              </a:gs>
              <a:gs pos="100000">
                <a:srgbClr val="CCCCFF"/>
              </a:gs>
            </a:gsLst>
            <a:lin ang="5400000" scaled="1"/>
          </a:gradFill>
          <a:ln w="9360" cap="sq">
            <a:solidFill>
              <a:srgbClr val="00306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it-IT" altLang="it-IT"/>
          </a:p>
        </p:txBody>
      </p:sp>
      <p:sp>
        <p:nvSpPr>
          <p:cNvPr id="6" name="Line 3"/>
          <p:cNvSpPr>
            <a:spLocks noChangeShapeType="1"/>
          </p:cNvSpPr>
          <p:nvPr/>
        </p:nvSpPr>
        <p:spPr bwMode="auto">
          <a:xfrm flipH="1">
            <a:off x="-1588" y="762000"/>
            <a:ext cx="9147176" cy="1588"/>
          </a:xfrm>
          <a:prstGeom prst="line">
            <a:avLst/>
          </a:prstGeom>
          <a:noFill/>
          <a:ln w="12600" cap="sq">
            <a:solidFill>
              <a:srgbClr val="00306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it-IT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43800" y="0"/>
            <a:ext cx="1600200" cy="7651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6184900"/>
            <a:ext cx="6248400" cy="685800"/>
          </a:xfrm>
          <a:prstGeom prst="rect">
            <a:avLst/>
          </a:prstGeom>
          <a:solidFill>
            <a:srgbClr val="003366"/>
          </a:solidFill>
          <a:ln w="9360" cap="sq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lIns="90000" tIns="46800" rIns="90000" bIns="46800" anchor="ctr">
            <a:spAutoFit/>
          </a:bodyPr>
          <a:lstStyle/>
          <a:p>
            <a:pPr algn="ctr" eaLnBrk="1" hangingPunct="1">
              <a:lnSpc>
                <a:spcPct val="55000"/>
              </a:lnSpc>
              <a:spcBef>
                <a:spcPts val="1500"/>
              </a:spcBef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it-IT" altLang="it-IT" sz="2400">
              <a:solidFill>
                <a:srgbClr val="000000"/>
              </a:solidFill>
            </a:endParaRPr>
          </a:p>
          <a:p>
            <a:pPr algn="ctr" eaLnBrk="1" hangingPunct="1">
              <a:lnSpc>
                <a:spcPct val="55000"/>
              </a:lnSpc>
              <a:spcBef>
                <a:spcPts val="1500"/>
              </a:spcBef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it-IT" altLang="it-IT" sz="2400">
              <a:solidFill>
                <a:srgbClr val="000000"/>
              </a:solidFill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04800" y="6400800"/>
            <a:ext cx="5607050" cy="341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eaLnBrk="1" hangingPunct="1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altLang="it-IT" sz="1600" dirty="0" smtClean="0">
                <a:solidFill>
                  <a:srgbClr val="DDDDDD"/>
                </a:solidFill>
              </a:rPr>
              <a:t>Pedagogia sperimentale 1 lezione 2014</a:t>
            </a:r>
            <a:endParaRPr lang="it-IT" altLang="it-IT" sz="1600" dirty="0">
              <a:solidFill>
                <a:srgbClr val="DDDDDD"/>
              </a:solidFill>
            </a:endParaRPr>
          </a:p>
        </p:txBody>
      </p:sp>
      <p:graphicFrame>
        <p:nvGraphicFramePr>
          <p:cNvPr id="10" name="Group 8"/>
          <p:cNvGraphicFramePr>
            <a:graphicFrameLocks noGrp="1"/>
          </p:cNvGraphicFramePr>
          <p:nvPr/>
        </p:nvGraphicFramePr>
        <p:xfrm>
          <a:off x="6248400" y="6400800"/>
          <a:ext cx="2897188" cy="45085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763588"/>
                <a:gridCol w="914400"/>
              </a:tblGrid>
              <a:tr h="214739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449263" rtl="0" eaLnBrk="0" fontAlgn="base" latinLnBrk="0" hangingPunct="0">
                        <a:lnSpc>
                          <a:spcPct val="101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it-IT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DDDDDD"/>
                          </a:solidFill>
                          <a:effectLst/>
                          <a:latin typeface="Tahoma" panose="020B0604030504040204" pitchFamily="34" charset="0"/>
                          <a:ea typeface="Microsoft YaHei" panose="020B0503020204020204" pitchFamily="34" charset="-122"/>
                        </a:rPr>
                        <a:t>HOME</a:t>
                      </a:r>
                    </a:p>
                  </a:txBody>
                  <a:tcPr marL="90000" marR="90000" marT="38091" marB="38091" horzOverflow="overflow">
                    <a:lnL w="13680" cap="flat" cmpd="sng" algn="ctr">
                      <a:solidFill>
                        <a:srgbClr val="003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3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680" cap="flat" cmpd="sng" algn="ctr">
                      <a:solidFill>
                        <a:srgbClr val="003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3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449263" rtl="0" eaLnBrk="0" fontAlgn="base" latinLnBrk="0" hangingPunct="0">
                        <a:lnSpc>
                          <a:spcPct val="101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it-IT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DDDDDD"/>
                          </a:solidFill>
                          <a:effectLst/>
                          <a:latin typeface="Tahoma" panose="020B0604030504040204" pitchFamily="34" charset="0"/>
                          <a:ea typeface="Microsoft YaHei" panose="020B0503020204020204" pitchFamily="34" charset="-122"/>
                        </a:rPr>
                        <a:t>AVANTI</a:t>
                      </a:r>
                    </a:p>
                  </a:txBody>
                  <a:tcPr marL="90000" marR="90000" marT="38091" marB="38091" horzOverflow="overflow">
                    <a:lnL w="5760" cap="flat" cmpd="sng" algn="ctr">
                      <a:solidFill>
                        <a:srgbClr val="003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3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680" cap="flat" cmpd="sng" algn="ctr">
                      <a:solidFill>
                        <a:srgbClr val="003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3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449263" rtl="0" eaLnBrk="0" fontAlgn="base" latinLnBrk="0" hangingPunct="0">
                        <a:lnSpc>
                          <a:spcPct val="101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it-IT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DDDDDD"/>
                          </a:solidFill>
                          <a:effectLst/>
                          <a:latin typeface="Tahoma" panose="020B0604030504040204" pitchFamily="34" charset="0"/>
                          <a:ea typeface="Microsoft YaHei" panose="020B0503020204020204" pitchFamily="34" charset="-122"/>
                        </a:rPr>
                        <a:t>INDIETRO</a:t>
                      </a:r>
                    </a:p>
                  </a:txBody>
                  <a:tcPr marL="90000" marR="90000" marT="38091" marB="38091" horzOverflow="overflow">
                    <a:lnL w="5760" cap="flat" cmpd="sng" algn="ctr">
                      <a:solidFill>
                        <a:srgbClr val="003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3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680" cap="flat" cmpd="sng" algn="ctr">
                      <a:solidFill>
                        <a:srgbClr val="003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3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ctr" defTabSz="449263" rtl="0" eaLnBrk="0" fontAlgn="base" latinLnBrk="0" hangingPunct="0">
                        <a:lnSpc>
                          <a:spcPct val="101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it-IT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DDDDDD"/>
                          </a:solidFill>
                          <a:effectLst/>
                          <a:latin typeface="Tahoma" panose="020B0604030504040204" pitchFamily="34" charset="0"/>
                          <a:ea typeface="Microsoft YaHei" panose="020B0503020204020204" pitchFamily="34" charset="-122"/>
                        </a:rPr>
                        <a:t>PRECEDENTE</a:t>
                      </a:r>
                    </a:p>
                  </a:txBody>
                  <a:tcPr marL="90000" marR="90000" marT="38091" marB="38091" horzOverflow="overflow">
                    <a:lnL w="5760" cap="flat" cmpd="sng" algn="ctr">
                      <a:solidFill>
                        <a:srgbClr val="003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680" cap="flat" cmpd="sng" algn="ctr">
                      <a:solidFill>
                        <a:srgbClr val="003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680" cap="flat" cmpd="sng" algn="ctr">
                      <a:solidFill>
                        <a:srgbClr val="003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3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66"/>
                    </a:solidFill>
                  </a:tcPr>
                </a:tc>
              </a:tr>
              <a:tr h="236111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l" defTabSz="449263" rtl="0" eaLnBrk="0" fontAlgn="base" latinLnBrk="0" hangingPunct="0">
                        <a:lnSpc>
                          <a:spcPct val="95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it-IT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06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</a:endParaRPr>
                    </a:p>
                  </a:txBody>
                  <a:tcPr marL="90000" marR="90000" marT="43750" marB="38091" horzOverflow="overflow">
                    <a:lnL w="13680" cap="flat" cmpd="sng" algn="ctr">
                      <a:solidFill>
                        <a:srgbClr val="003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3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3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680" cap="flat" cmpd="sng" algn="ctr">
                      <a:solidFill>
                        <a:srgbClr val="003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l" defTabSz="449263" rtl="0" eaLnBrk="0" fontAlgn="base" latinLnBrk="0" hangingPunct="0">
                        <a:lnSpc>
                          <a:spcPct val="95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it-IT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06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</a:endParaRPr>
                    </a:p>
                  </a:txBody>
                  <a:tcPr marL="90000" marR="90000" marT="43750" marB="38091" horzOverflow="overflow">
                    <a:lnL w="5760" cap="flat" cmpd="sng" algn="ctr">
                      <a:solidFill>
                        <a:srgbClr val="003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3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3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680" cap="flat" cmpd="sng" algn="ctr">
                      <a:solidFill>
                        <a:srgbClr val="003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l" defTabSz="449263" rtl="0" eaLnBrk="0" fontAlgn="base" latinLnBrk="0" hangingPunct="0">
                        <a:lnSpc>
                          <a:spcPct val="95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it-IT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06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</a:endParaRPr>
                    </a:p>
                  </a:txBody>
                  <a:tcPr marL="90000" marR="90000" marT="43750" marB="38091" horzOverflow="overflow">
                    <a:lnL w="5760" cap="flat" cmpd="sng" algn="ctr">
                      <a:solidFill>
                        <a:srgbClr val="003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3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3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680" cap="flat" cmpd="sng" algn="ctr">
                      <a:solidFill>
                        <a:srgbClr val="003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5pPr>
                      <a:lvl6pPr marL="25146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6pPr>
                      <a:lvl7pPr marL="29718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7pPr>
                      <a:lvl8pPr marL="34290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8pPr>
                      <a:lvl9pPr marL="3886200" indent="-228600"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3060"/>
                          </a:solidFill>
                          <a:latin typeface="Times New Roman" panose="02020603050405020304" pitchFamily="18" charset="0"/>
                          <a:ea typeface="Microsoft YaHei" panose="020B0503020204020204" pitchFamily="34" charset="-122"/>
                        </a:defRPr>
                      </a:lvl9pPr>
                    </a:lstStyle>
                    <a:p>
                      <a:pPr marL="0" marR="0" lvl="0" indent="0" algn="l" defTabSz="449263" rtl="0" eaLnBrk="0" fontAlgn="base" latinLnBrk="0" hangingPunct="0">
                        <a:lnSpc>
                          <a:spcPct val="95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it-IT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060"/>
                        </a:solidFill>
                        <a:effectLst/>
                        <a:latin typeface="Times New Roman" panose="02020603050405020304" pitchFamily="18" charset="0"/>
                        <a:ea typeface="Microsoft YaHei" panose="020B0503020204020204" pitchFamily="34" charset="-122"/>
                      </a:endParaRPr>
                    </a:p>
                  </a:txBody>
                  <a:tcPr marL="90000" marR="90000" marT="43750" marB="38091" horzOverflow="overflow">
                    <a:lnL w="5760" cap="flat" cmpd="sng" algn="ctr">
                      <a:solidFill>
                        <a:srgbClr val="003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680" cap="flat" cmpd="sng" algn="ctr">
                      <a:solidFill>
                        <a:srgbClr val="003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3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680" cap="flat" cmpd="sng" algn="ctr">
                      <a:solidFill>
                        <a:srgbClr val="003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" name="AutoShape 39">
            <a:hlinkClick r:id="" action="ppaction://hlinkshowjump?jump=firstslide"/>
          </p:cNvPr>
          <p:cNvSpPr>
            <a:spLocks noChangeArrowheads="1"/>
          </p:cNvSpPr>
          <p:nvPr/>
        </p:nvSpPr>
        <p:spPr bwMode="auto">
          <a:xfrm>
            <a:off x="6248400" y="6553200"/>
            <a:ext cx="609600" cy="304800"/>
          </a:xfrm>
          <a:prstGeom prst="actionButtonHome">
            <a:avLst/>
          </a:prstGeom>
          <a:solidFill>
            <a:srgbClr val="DDDDDD"/>
          </a:solidFill>
          <a:ln w="9360" cap="sq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it-IT" altLang="it-IT"/>
          </a:p>
        </p:txBody>
      </p:sp>
      <p:sp>
        <p:nvSpPr>
          <p:cNvPr id="12" name="AutoShape 40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6858000" y="6553200"/>
            <a:ext cx="609600" cy="304800"/>
          </a:xfrm>
          <a:prstGeom prst="actionButtonForwardNext">
            <a:avLst/>
          </a:prstGeom>
          <a:solidFill>
            <a:srgbClr val="DDDDDD"/>
          </a:solidFill>
          <a:ln w="9360" cap="sq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it-IT" altLang="it-IT"/>
          </a:p>
        </p:txBody>
      </p:sp>
      <p:sp>
        <p:nvSpPr>
          <p:cNvPr id="13" name="AutoShape 41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>
            <a:off x="7467600" y="6553200"/>
            <a:ext cx="762000" cy="304800"/>
          </a:xfrm>
          <a:prstGeom prst="actionButtonBackPrevious">
            <a:avLst/>
          </a:prstGeom>
          <a:solidFill>
            <a:srgbClr val="DDDDDD"/>
          </a:solidFill>
          <a:ln w="9360" cap="sq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it-IT" altLang="it-IT"/>
          </a:p>
        </p:txBody>
      </p:sp>
      <p:sp>
        <p:nvSpPr>
          <p:cNvPr id="14" name="AutoShape 42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>
            <a:off x="8229600" y="6553200"/>
            <a:ext cx="914400" cy="304800"/>
          </a:xfrm>
          <a:prstGeom prst="actionButtonReturn">
            <a:avLst/>
          </a:prstGeom>
          <a:solidFill>
            <a:srgbClr val="DDDDDD"/>
          </a:solidFill>
          <a:ln w="9360" cap="sq">
            <a:solidFill>
              <a:srgbClr val="0033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it-IT" altLang="it-IT"/>
          </a:p>
        </p:txBody>
      </p:sp>
      <p:grpSp>
        <p:nvGrpSpPr>
          <p:cNvPr id="16" name="Group 44"/>
          <p:cNvGrpSpPr>
            <a:grpSpLocks/>
          </p:cNvGrpSpPr>
          <p:nvPr/>
        </p:nvGrpSpPr>
        <p:grpSpPr bwMode="auto">
          <a:xfrm>
            <a:off x="785786" y="1214422"/>
            <a:ext cx="2429331" cy="1941738"/>
            <a:chOff x="553" y="794"/>
            <a:chExt cx="1450" cy="1412"/>
          </a:xfrm>
        </p:grpSpPr>
        <p:sp>
          <p:nvSpPr>
            <p:cNvPr id="17" name="AutoShape 45"/>
            <p:cNvSpPr>
              <a:spLocks noChangeArrowheads="1"/>
            </p:cNvSpPr>
            <p:nvPr/>
          </p:nvSpPr>
          <p:spPr bwMode="auto">
            <a:xfrm>
              <a:off x="553" y="794"/>
              <a:ext cx="1450" cy="883"/>
            </a:xfrm>
            <a:prstGeom prst="wedgeRoundRectCallout">
              <a:avLst>
                <a:gd name="adj1" fmla="val 34642"/>
                <a:gd name="adj2" fmla="val 82260"/>
                <a:gd name="adj3" fmla="val 16667"/>
              </a:avLst>
            </a:prstGeom>
            <a:solidFill>
              <a:srgbClr val="FFFFFF"/>
            </a:solidFill>
            <a:ln w="9360" cap="sq">
              <a:solidFill>
                <a:srgbClr val="00306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buClr>
                  <a:srgbClr val="000000"/>
                </a:buClr>
                <a:buSzPct val="100000"/>
                <a:buFont typeface="Times New Roman" pitchFamily="18" charset="0"/>
                <a:buNone/>
              </a:pPr>
              <a:endParaRPr lang="it-IT" altLang="it-IT"/>
            </a:p>
          </p:txBody>
        </p:sp>
        <p:sp>
          <p:nvSpPr>
            <p:cNvPr id="18" name="Text Box 46"/>
            <p:cNvSpPr txBox="1">
              <a:spLocks noChangeArrowheads="1"/>
            </p:cNvSpPr>
            <p:nvPr/>
          </p:nvSpPr>
          <p:spPr bwMode="auto">
            <a:xfrm>
              <a:off x="647" y="794"/>
              <a:ext cx="1263" cy="141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square" lIns="90000" tIns="46800" rIns="90000" bIns="46800">
              <a:spAutoFit/>
            </a:bodyPr>
            <a:lstStyle/>
            <a:p>
              <a:pPr>
                <a:buSzPct val="10000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it-IT" altLang="it-IT" sz="4000" dirty="0" smtClean="0">
                  <a:solidFill>
                    <a:srgbClr val="003060"/>
                  </a:solidFill>
                </a:rPr>
                <a:t>Perché educare? </a:t>
              </a:r>
              <a:endParaRPr lang="it-IT" altLang="it-IT" sz="4000" dirty="0">
                <a:solidFill>
                  <a:srgbClr val="003060"/>
                </a:solidFill>
              </a:endParaRPr>
            </a:p>
          </p:txBody>
        </p:sp>
      </p:grpSp>
      <p:sp>
        <p:nvSpPr>
          <p:cNvPr id="19" name="Rectangle 47"/>
          <p:cNvSpPr>
            <a:spLocks noChangeArrowheads="1"/>
          </p:cNvSpPr>
          <p:nvPr/>
        </p:nvSpPr>
        <p:spPr bwMode="auto">
          <a:xfrm>
            <a:off x="276225" y="307975"/>
            <a:ext cx="2368254" cy="4022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3060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3060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3060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3060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3060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3060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3060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3060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3060"/>
                </a:solidFill>
                <a:latin typeface="Tahoma" panose="020B0604030504040204" pitchFamily="34" charset="0"/>
                <a:ea typeface="Microsoft YaHei" panose="020B0503020204020204" pitchFamily="34" charset="-122"/>
              </a:defRPr>
            </a:lvl9pPr>
          </a:lstStyle>
          <a:p>
            <a:pPr>
              <a:buSzPct val="100000"/>
              <a:defRPr/>
            </a:pPr>
            <a:r>
              <a:rPr lang="it-IT" sz="2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Lavoro di gruppo</a:t>
            </a:r>
            <a:endParaRPr lang="it-IT" sz="20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20" name="Group 44"/>
          <p:cNvGrpSpPr>
            <a:grpSpLocks/>
          </p:cNvGrpSpPr>
          <p:nvPr/>
        </p:nvGrpSpPr>
        <p:grpSpPr bwMode="auto">
          <a:xfrm>
            <a:off x="5858324" y="1071121"/>
            <a:ext cx="2429331" cy="1941739"/>
            <a:chOff x="553" y="794"/>
            <a:chExt cx="1450" cy="1412"/>
          </a:xfrm>
        </p:grpSpPr>
        <p:sp>
          <p:nvSpPr>
            <p:cNvPr id="21" name="AutoShape 45"/>
            <p:cNvSpPr>
              <a:spLocks noChangeArrowheads="1"/>
            </p:cNvSpPr>
            <p:nvPr/>
          </p:nvSpPr>
          <p:spPr bwMode="auto">
            <a:xfrm>
              <a:off x="553" y="794"/>
              <a:ext cx="1450" cy="1403"/>
            </a:xfrm>
            <a:prstGeom prst="wedgeRoundRectCallout">
              <a:avLst>
                <a:gd name="adj1" fmla="val -60112"/>
                <a:gd name="adj2" fmla="val 74575"/>
                <a:gd name="adj3" fmla="val 16667"/>
              </a:avLst>
            </a:prstGeom>
            <a:solidFill>
              <a:srgbClr val="FFFFFF"/>
            </a:solidFill>
            <a:ln w="9360" cap="sq">
              <a:solidFill>
                <a:srgbClr val="00306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buClr>
                  <a:srgbClr val="000000"/>
                </a:buClr>
                <a:buSzPct val="100000"/>
                <a:buFont typeface="Times New Roman" pitchFamily="18" charset="0"/>
                <a:buNone/>
              </a:pPr>
              <a:endParaRPr lang="it-IT" altLang="it-IT"/>
            </a:p>
          </p:txBody>
        </p:sp>
        <p:sp>
          <p:nvSpPr>
            <p:cNvPr id="22" name="Text Box 46"/>
            <p:cNvSpPr txBox="1">
              <a:spLocks noChangeArrowheads="1"/>
            </p:cNvSpPr>
            <p:nvPr/>
          </p:nvSpPr>
          <p:spPr bwMode="auto">
            <a:xfrm>
              <a:off x="647" y="794"/>
              <a:ext cx="1263" cy="141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square" lIns="90000" tIns="46800" rIns="90000" bIns="46800">
              <a:spAutoFit/>
            </a:bodyPr>
            <a:lstStyle/>
            <a:p>
              <a:pPr>
                <a:buSzPct val="10000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it-IT" altLang="it-IT" sz="4000" dirty="0" smtClean="0">
                  <a:solidFill>
                    <a:srgbClr val="003060"/>
                  </a:solidFill>
                </a:rPr>
                <a:t>Educare per che?</a:t>
              </a:r>
            </a:p>
            <a:p>
              <a:pPr>
                <a:buSzPct val="10000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it-IT" altLang="it-IT" sz="4000" dirty="0" smtClean="0">
                  <a:solidFill>
                    <a:srgbClr val="003060"/>
                  </a:solidFill>
                </a:rPr>
                <a:t>Per chi? </a:t>
              </a:r>
              <a:endParaRPr lang="it-IT" altLang="it-IT" sz="4000" dirty="0">
                <a:solidFill>
                  <a:srgbClr val="00306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3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2" dur="3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115</Words>
  <Application>Microsoft Office PowerPoint</Application>
  <PresentationFormat>Presentazione su schermo (4:3)</PresentationFormat>
  <Paragraphs>21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3" baseType="lpstr">
      <vt:lpstr>Tema di Office</vt:lpstr>
      <vt:lpstr>Diapositiva 1</vt:lpstr>
      <vt:lpstr>Diapositiva 2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HP</dc:creator>
  <cp:lastModifiedBy>HP</cp:lastModifiedBy>
  <cp:revision>4</cp:revision>
  <dcterms:created xsi:type="dcterms:W3CDTF">2014-10-05T15:41:48Z</dcterms:created>
  <dcterms:modified xsi:type="dcterms:W3CDTF">2014-10-05T15:55:10Z</dcterms:modified>
</cp:coreProperties>
</file>