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p:restoredTop sz="94410"/>
  </p:normalViewPr>
  <p:slideViewPr>
    <p:cSldViewPr snapToGrid="0" snapToObjects="1">
      <p:cViewPr varScale="1">
        <p:scale>
          <a:sx n="72" d="100"/>
          <a:sy n="72" d="100"/>
        </p:scale>
        <p:origin x="1304"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B006DD59-FF3C-FA4C-8B47-35AE8C47BDB8}" type="datetimeFigureOut">
              <a:rPr lang="it-IT" smtClean="0"/>
              <a:t>20/11/18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780D9F-50D6-9B47-BC62-391A89C0D868}"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006DD59-FF3C-FA4C-8B47-35AE8C47BDB8}" type="datetimeFigureOut">
              <a:rPr lang="it-IT" smtClean="0"/>
              <a:t>20/11/18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780D9F-50D6-9B47-BC62-391A89C0D868}"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006DD59-FF3C-FA4C-8B47-35AE8C47BDB8}" type="datetimeFigureOut">
              <a:rPr lang="it-IT" smtClean="0"/>
              <a:t>20/11/18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780D9F-50D6-9B47-BC62-391A89C0D868}"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006DD59-FF3C-FA4C-8B47-35AE8C47BDB8}" type="datetimeFigureOut">
              <a:rPr lang="it-IT" smtClean="0"/>
              <a:t>20/11/18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780D9F-50D6-9B47-BC62-391A89C0D868}"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B006DD59-FF3C-FA4C-8B47-35AE8C47BDB8}" type="datetimeFigureOut">
              <a:rPr lang="it-IT" smtClean="0"/>
              <a:t>20/11/18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6780D9F-50D6-9B47-BC62-391A89C0D868}"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B006DD59-FF3C-FA4C-8B47-35AE8C47BDB8}" type="datetimeFigureOut">
              <a:rPr lang="it-IT" smtClean="0"/>
              <a:t>20/11/18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6780D9F-50D6-9B47-BC62-391A89C0D868}"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B006DD59-FF3C-FA4C-8B47-35AE8C47BDB8}" type="datetimeFigureOut">
              <a:rPr lang="it-IT" smtClean="0"/>
              <a:t>20/11/18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6780D9F-50D6-9B47-BC62-391A89C0D868}"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B006DD59-FF3C-FA4C-8B47-35AE8C47BDB8}" type="datetimeFigureOut">
              <a:rPr lang="it-IT" smtClean="0"/>
              <a:t>20/11/18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6780D9F-50D6-9B47-BC62-391A89C0D868}"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006DD59-FF3C-FA4C-8B47-35AE8C47BDB8}" type="datetimeFigureOut">
              <a:rPr lang="it-IT" smtClean="0"/>
              <a:t>20/11/18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6780D9F-50D6-9B47-BC62-391A89C0D868}"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B006DD59-FF3C-FA4C-8B47-35AE8C47BDB8}" type="datetimeFigureOut">
              <a:rPr lang="it-IT" smtClean="0"/>
              <a:t>20/11/18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6780D9F-50D6-9B47-BC62-391A89C0D868}"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B006DD59-FF3C-FA4C-8B47-35AE8C47BDB8}" type="datetimeFigureOut">
              <a:rPr lang="it-IT" smtClean="0"/>
              <a:t>20/11/18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6780D9F-50D6-9B47-BC62-391A89C0D868}"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06DD59-FF3C-FA4C-8B47-35AE8C47BDB8}" type="datetimeFigureOut">
              <a:rPr lang="it-IT" smtClean="0"/>
              <a:t>20/11/18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780D9F-50D6-9B47-BC62-391A89C0D868}" type="slidenum">
              <a:rPr lang="it-IT" smtClean="0"/>
              <a:t>‹N›</a:t>
            </a:fld>
            <a:endParaRPr lang="it-IT"/>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err="1"/>
              <a:t>Human</a:t>
            </a:r>
            <a:r>
              <a:rPr lang="it-IT" dirty="0"/>
              <a:t> </a:t>
            </a:r>
            <a:r>
              <a:rPr lang="it-IT" dirty="0" err="1"/>
              <a:t>Dignity</a:t>
            </a:r>
            <a:r>
              <a:rPr lang="it-IT" dirty="0"/>
              <a:t> in </a:t>
            </a:r>
            <a:r>
              <a:rPr lang="it-IT" dirty="0" err="1"/>
              <a:t>European</a:t>
            </a:r>
            <a:r>
              <a:rPr lang="it-IT" dirty="0"/>
              <a:t> </a:t>
            </a:r>
            <a:r>
              <a:rPr lang="it-IT" dirty="0" err="1"/>
              <a:t>Constitutional</a:t>
            </a:r>
            <a:r>
              <a:rPr lang="it-IT" dirty="0"/>
              <a:t> Culture</a:t>
            </a:r>
          </a:p>
        </p:txBody>
      </p:sp>
      <p:sp>
        <p:nvSpPr>
          <p:cNvPr id="3" name="Sottotitolo 2"/>
          <p:cNvSpPr>
            <a:spLocks noGrp="1"/>
          </p:cNvSpPr>
          <p:nvPr>
            <p:ph type="subTitle" idx="1"/>
          </p:nvPr>
        </p:nvSpPr>
        <p:spPr/>
        <p:txBody>
          <a:bodyPr/>
          <a:lstStyle/>
          <a:p>
            <a:r>
              <a:rPr lang="it-IT" i="1" dirty="0" err="1"/>
              <a:t>Lesson</a:t>
            </a:r>
            <a:r>
              <a:rPr lang="it-IT" i="1" dirty="0"/>
              <a:t> III</a:t>
            </a:r>
          </a:p>
          <a:p>
            <a:r>
              <a:rPr lang="it-IT" i="1" dirty="0" err="1"/>
              <a:t>Human</a:t>
            </a:r>
            <a:r>
              <a:rPr lang="it-IT" i="1" dirty="0"/>
              <a:t> </a:t>
            </a:r>
            <a:r>
              <a:rPr lang="it-IT" i="1" dirty="0" err="1"/>
              <a:t>Dignity</a:t>
            </a:r>
            <a:r>
              <a:rPr lang="it-IT" i="1" dirty="0"/>
              <a:t> in EU </a:t>
            </a:r>
            <a:r>
              <a:rPr lang="it-IT" i="1" dirty="0" err="1"/>
              <a:t>Law</a:t>
            </a:r>
            <a:endParaRPr lang="it-IT"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the EU (VII)</a:t>
            </a:r>
          </a:p>
        </p:txBody>
      </p:sp>
      <p:sp>
        <p:nvSpPr>
          <p:cNvPr id="3" name="Segnaposto contenuto 2"/>
          <p:cNvSpPr>
            <a:spLocks noGrp="1"/>
          </p:cNvSpPr>
          <p:nvPr>
            <p:ph idx="1"/>
          </p:nvPr>
        </p:nvSpPr>
        <p:spPr/>
        <p:txBody>
          <a:bodyPr>
            <a:normAutofit fontScale="55000" lnSpcReduction="20000"/>
          </a:bodyPr>
          <a:lstStyle/>
          <a:p>
            <a:r>
              <a:rPr lang="it-IT" dirty="0" err="1"/>
              <a:t>Human</a:t>
            </a:r>
            <a:r>
              <a:rPr lang="it-IT" dirty="0"/>
              <a:t> </a:t>
            </a:r>
            <a:r>
              <a:rPr lang="it-IT" dirty="0" err="1"/>
              <a:t>Dignity</a:t>
            </a:r>
            <a:r>
              <a:rPr lang="it-IT" dirty="0"/>
              <a:t> in the ECJ Case </a:t>
            </a:r>
            <a:r>
              <a:rPr lang="it-IT" dirty="0" err="1"/>
              <a:t>Law</a:t>
            </a:r>
            <a:r>
              <a:rPr lang="it-IT" dirty="0"/>
              <a:t> (III)</a:t>
            </a:r>
          </a:p>
          <a:p>
            <a:pPr lvl="1">
              <a:buNone/>
            </a:pPr>
            <a:r>
              <a:rPr lang="it-IT" dirty="0" err="1"/>
              <a:t>D</a:t>
            </a:r>
            <a:r>
              <a:rPr lang="it-IT" dirty="0"/>
              <a:t>) </a:t>
            </a:r>
            <a:r>
              <a:rPr lang="it-IT" dirty="0" err="1"/>
              <a:t>Homosexual</a:t>
            </a:r>
            <a:r>
              <a:rPr lang="it-IT" dirty="0"/>
              <a:t> </a:t>
            </a:r>
            <a:r>
              <a:rPr lang="it-IT" dirty="0" err="1"/>
              <a:t>Asylum</a:t>
            </a:r>
            <a:r>
              <a:rPr lang="it-IT" dirty="0"/>
              <a:t> </a:t>
            </a:r>
            <a:r>
              <a:rPr lang="it-IT" dirty="0" err="1"/>
              <a:t>Seekers</a:t>
            </a:r>
            <a:r>
              <a:rPr lang="it-IT" dirty="0"/>
              <a:t> (II)</a:t>
            </a:r>
          </a:p>
          <a:p>
            <a:pPr lvl="2"/>
            <a:r>
              <a:rPr lang="it-IT" dirty="0"/>
              <a:t>ECJ, 2.12.2014, c. C-148 </a:t>
            </a:r>
            <a:r>
              <a:rPr lang="it-IT" dirty="0" err="1"/>
              <a:t>to</a:t>
            </a:r>
            <a:r>
              <a:rPr lang="it-IT" dirty="0"/>
              <a:t> 150/13</a:t>
            </a:r>
          </a:p>
          <a:p>
            <a:pPr marL="892175" lvl="2" indent="22225" algn="just">
              <a:buNone/>
            </a:pPr>
            <a:r>
              <a:rPr lang="it-IT" dirty="0"/>
              <a:t>“</a:t>
            </a:r>
            <a:r>
              <a:rPr lang="it-IT" dirty="0" err="1"/>
              <a:t>although</a:t>
            </a:r>
            <a:r>
              <a:rPr lang="it-IT" dirty="0"/>
              <a:t> </a:t>
            </a:r>
            <a:r>
              <a:rPr lang="it-IT" dirty="0" err="1"/>
              <a:t>it</a:t>
            </a:r>
            <a:r>
              <a:rPr lang="it-IT" dirty="0"/>
              <a:t> </a:t>
            </a:r>
            <a:r>
              <a:rPr lang="it-IT" dirty="0" err="1"/>
              <a:t>is</a:t>
            </a:r>
            <a:r>
              <a:rPr lang="it-IT" dirty="0"/>
              <a:t> </a:t>
            </a:r>
            <a:r>
              <a:rPr lang="it-IT" dirty="0" err="1"/>
              <a:t>for</a:t>
            </a:r>
            <a:r>
              <a:rPr lang="it-IT" dirty="0"/>
              <a:t> the </a:t>
            </a:r>
            <a:r>
              <a:rPr lang="it-IT" dirty="0" err="1"/>
              <a:t>applicant</a:t>
            </a:r>
            <a:r>
              <a:rPr lang="it-IT" dirty="0"/>
              <a:t> </a:t>
            </a:r>
            <a:r>
              <a:rPr lang="it-IT" dirty="0" err="1"/>
              <a:t>for</a:t>
            </a:r>
            <a:r>
              <a:rPr lang="it-IT" dirty="0"/>
              <a:t> </a:t>
            </a:r>
            <a:r>
              <a:rPr lang="it-IT" dirty="0" err="1"/>
              <a:t>asylum</a:t>
            </a:r>
            <a:r>
              <a:rPr lang="it-IT" dirty="0"/>
              <a:t> </a:t>
            </a:r>
            <a:r>
              <a:rPr lang="it-IT" dirty="0" err="1"/>
              <a:t>to</a:t>
            </a:r>
            <a:r>
              <a:rPr lang="it-IT" dirty="0"/>
              <a:t> </a:t>
            </a:r>
            <a:r>
              <a:rPr lang="it-IT" dirty="0" err="1"/>
              <a:t>identify</a:t>
            </a:r>
            <a:r>
              <a:rPr lang="it-IT" dirty="0"/>
              <a:t> </a:t>
            </a:r>
            <a:r>
              <a:rPr lang="it-IT" dirty="0" err="1"/>
              <a:t>his</a:t>
            </a:r>
            <a:r>
              <a:rPr lang="it-IT" dirty="0"/>
              <a:t> </a:t>
            </a:r>
            <a:r>
              <a:rPr lang="it-IT" dirty="0" err="1"/>
              <a:t>sexual</a:t>
            </a:r>
            <a:r>
              <a:rPr lang="it-IT" dirty="0"/>
              <a:t> </a:t>
            </a:r>
            <a:r>
              <a:rPr lang="it-IT" dirty="0" err="1"/>
              <a:t>orientation</a:t>
            </a:r>
            <a:r>
              <a:rPr lang="it-IT" dirty="0"/>
              <a:t>, </a:t>
            </a:r>
            <a:r>
              <a:rPr lang="it-IT" dirty="0" err="1"/>
              <a:t>which</a:t>
            </a:r>
            <a:r>
              <a:rPr lang="it-IT" dirty="0"/>
              <a:t> </a:t>
            </a:r>
            <a:r>
              <a:rPr lang="it-IT" dirty="0" err="1"/>
              <a:t>is</a:t>
            </a:r>
            <a:r>
              <a:rPr lang="it-IT" dirty="0"/>
              <a:t> </a:t>
            </a:r>
            <a:r>
              <a:rPr lang="it-IT" dirty="0" err="1"/>
              <a:t>an</a:t>
            </a:r>
            <a:r>
              <a:rPr lang="it-IT" dirty="0"/>
              <a:t> </a:t>
            </a:r>
            <a:r>
              <a:rPr lang="it-IT" b="1" dirty="0" err="1"/>
              <a:t>aspect</a:t>
            </a:r>
            <a:r>
              <a:rPr lang="it-IT" b="1" dirty="0"/>
              <a:t> </a:t>
            </a:r>
            <a:r>
              <a:rPr lang="it-IT" b="1" dirty="0" err="1"/>
              <a:t>of</a:t>
            </a:r>
            <a:r>
              <a:rPr lang="it-IT" b="1" dirty="0"/>
              <a:t> </a:t>
            </a:r>
            <a:r>
              <a:rPr lang="it-IT" b="1" dirty="0" err="1"/>
              <a:t>his</a:t>
            </a:r>
            <a:r>
              <a:rPr lang="it-IT" b="1" dirty="0"/>
              <a:t> personal </a:t>
            </a:r>
            <a:r>
              <a:rPr lang="it-IT" b="1" dirty="0" err="1"/>
              <a:t>identity</a:t>
            </a:r>
            <a:r>
              <a:rPr lang="it-IT" dirty="0"/>
              <a:t>, </a:t>
            </a:r>
            <a:r>
              <a:rPr lang="it-IT" dirty="0" err="1"/>
              <a:t>applications</a:t>
            </a:r>
            <a:r>
              <a:rPr lang="it-IT" dirty="0"/>
              <a:t> </a:t>
            </a:r>
            <a:r>
              <a:rPr lang="it-IT" dirty="0" err="1"/>
              <a:t>for</a:t>
            </a:r>
            <a:r>
              <a:rPr lang="it-IT" dirty="0"/>
              <a:t> the </a:t>
            </a:r>
            <a:r>
              <a:rPr lang="it-IT" dirty="0" err="1"/>
              <a:t>grant</a:t>
            </a:r>
            <a:r>
              <a:rPr lang="it-IT" dirty="0"/>
              <a:t> </a:t>
            </a:r>
            <a:r>
              <a:rPr lang="it-IT" dirty="0" err="1"/>
              <a:t>of</a:t>
            </a:r>
            <a:r>
              <a:rPr lang="it-IT" dirty="0"/>
              <a:t> </a:t>
            </a:r>
            <a:r>
              <a:rPr lang="it-IT" dirty="0" err="1"/>
              <a:t>refugee</a:t>
            </a:r>
            <a:r>
              <a:rPr lang="it-IT" dirty="0"/>
              <a:t> status on the </a:t>
            </a:r>
            <a:r>
              <a:rPr lang="it-IT" dirty="0" err="1"/>
              <a:t>basis</a:t>
            </a:r>
            <a:r>
              <a:rPr lang="it-IT" dirty="0"/>
              <a:t> </a:t>
            </a:r>
            <a:r>
              <a:rPr lang="it-IT" dirty="0" err="1"/>
              <a:t>of</a:t>
            </a:r>
            <a:r>
              <a:rPr lang="it-IT" dirty="0"/>
              <a:t> a </a:t>
            </a:r>
            <a:r>
              <a:rPr lang="it-IT" dirty="0" err="1"/>
              <a:t>fear</a:t>
            </a:r>
            <a:r>
              <a:rPr lang="it-IT" dirty="0"/>
              <a:t> </a:t>
            </a:r>
            <a:r>
              <a:rPr lang="it-IT" dirty="0" err="1"/>
              <a:t>of</a:t>
            </a:r>
            <a:r>
              <a:rPr lang="it-IT" dirty="0"/>
              <a:t> </a:t>
            </a:r>
            <a:r>
              <a:rPr lang="it-IT" dirty="0" err="1"/>
              <a:t>persecution</a:t>
            </a:r>
            <a:r>
              <a:rPr lang="it-IT" dirty="0"/>
              <a:t> on </a:t>
            </a:r>
            <a:r>
              <a:rPr lang="it-IT" dirty="0" err="1"/>
              <a:t>grounds</a:t>
            </a:r>
            <a:r>
              <a:rPr lang="it-IT" dirty="0"/>
              <a:t> </a:t>
            </a:r>
            <a:r>
              <a:rPr lang="it-IT" dirty="0" err="1"/>
              <a:t>of</a:t>
            </a:r>
            <a:r>
              <a:rPr lang="it-IT" dirty="0"/>
              <a:t> </a:t>
            </a:r>
            <a:r>
              <a:rPr lang="it-IT" dirty="0" err="1"/>
              <a:t>that</a:t>
            </a:r>
            <a:r>
              <a:rPr lang="it-IT" dirty="0"/>
              <a:t> </a:t>
            </a:r>
            <a:r>
              <a:rPr lang="it-IT" dirty="0" err="1"/>
              <a:t>sexual</a:t>
            </a:r>
            <a:r>
              <a:rPr lang="it-IT" dirty="0"/>
              <a:t> </a:t>
            </a:r>
            <a:r>
              <a:rPr lang="it-IT" dirty="0" err="1"/>
              <a:t>orientation</a:t>
            </a:r>
            <a:r>
              <a:rPr lang="it-IT" dirty="0"/>
              <a:t> </a:t>
            </a:r>
            <a:r>
              <a:rPr lang="it-IT" dirty="0" err="1"/>
              <a:t>may</a:t>
            </a:r>
            <a:r>
              <a:rPr lang="it-IT" dirty="0"/>
              <a:t>, in the </a:t>
            </a:r>
            <a:r>
              <a:rPr lang="it-IT" dirty="0" err="1"/>
              <a:t>same</a:t>
            </a:r>
            <a:r>
              <a:rPr lang="it-IT" dirty="0"/>
              <a:t> way </a:t>
            </a:r>
            <a:r>
              <a:rPr lang="it-IT" dirty="0" err="1"/>
              <a:t>as</a:t>
            </a:r>
            <a:r>
              <a:rPr lang="it-IT" dirty="0"/>
              <a:t> </a:t>
            </a:r>
            <a:r>
              <a:rPr lang="it-IT" dirty="0" err="1"/>
              <a:t>applications</a:t>
            </a:r>
            <a:r>
              <a:rPr lang="it-IT" dirty="0"/>
              <a:t> </a:t>
            </a:r>
            <a:r>
              <a:rPr lang="it-IT" dirty="0" err="1"/>
              <a:t>based</a:t>
            </a:r>
            <a:r>
              <a:rPr lang="it-IT" dirty="0"/>
              <a:t> on </a:t>
            </a:r>
            <a:r>
              <a:rPr lang="it-IT" dirty="0" err="1"/>
              <a:t>other</a:t>
            </a:r>
            <a:r>
              <a:rPr lang="it-IT" dirty="0"/>
              <a:t> </a:t>
            </a:r>
            <a:r>
              <a:rPr lang="it-IT" dirty="0" err="1"/>
              <a:t>grounds</a:t>
            </a:r>
            <a:r>
              <a:rPr lang="it-IT" dirty="0"/>
              <a:t> </a:t>
            </a:r>
            <a:r>
              <a:rPr lang="it-IT" dirty="0" err="1"/>
              <a:t>for</a:t>
            </a:r>
            <a:r>
              <a:rPr lang="it-IT" dirty="0"/>
              <a:t> </a:t>
            </a:r>
            <a:r>
              <a:rPr lang="it-IT" dirty="0" err="1"/>
              <a:t>persecution</a:t>
            </a:r>
            <a:r>
              <a:rPr lang="it-IT" dirty="0"/>
              <a:t>, </a:t>
            </a:r>
            <a:r>
              <a:rPr lang="it-IT" b="1" dirty="0" err="1"/>
              <a:t>be</a:t>
            </a:r>
            <a:r>
              <a:rPr lang="it-IT" b="1" dirty="0"/>
              <a:t> </a:t>
            </a:r>
            <a:r>
              <a:rPr lang="it-IT" b="1" dirty="0" err="1"/>
              <a:t>subject</a:t>
            </a:r>
            <a:r>
              <a:rPr lang="it-IT" b="1" dirty="0"/>
              <a:t> </a:t>
            </a:r>
            <a:r>
              <a:rPr lang="it-IT" b="1" dirty="0" err="1"/>
              <a:t>to</a:t>
            </a:r>
            <a:r>
              <a:rPr lang="it-IT" b="1" dirty="0"/>
              <a:t> </a:t>
            </a:r>
            <a:r>
              <a:rPr lang="it-IT" b="1" dirty="0" err="1"/>
              <a:t>an</a:t>
            </a:r>
            <a:r>
              <a:rPr lang="it-IT" b="1" dirty="0"/>
              <a:t> </a:t>
            </a:r>
            <a:r>
              <a:rPr lang="it-IT" b="1" dirty="0" err="1"/>
              <a:t>assessment</a:t>
            </a:r>
            <a:r>
              <a:rPr lang="it-IT" b="1" dirty="0"/>
              <a:t> </a:t>
            </a:r>
            <a:r>
              <a:rPr lang="it-IT" b="1" dirty="0" err="1"/>
              <a:t>process</a:t>
            </a:r>
            <a:r>
              <a:rPr lang="it-IT" dirty="0"/>
              <a:t>”</a:t>
            </a:r>
          </a:p>
          <a:p>
            <a:pPr lvl="2" algn="ctr">
              <a:buNone/>
            </a:pPr>
            <a:r>
              <a:rPr lang="it-IT" b="1" i="1" u="sng" dirty="0"/>
              <a:t>BUT</a:t>
            </a:r>
          </a:p>
          <a:p>
            <a:pPr marL="892175" lvl="2" indent="22225" algn="just">
              <a:buNone/>
            </a:pPr>
            <a:r>
              <a:rPr lang="it-IT" dirty="0"/>
              <a:t>“the </a:t>
            </a:r>
            <a:r>
              <a:rPr lang="it-IT" dirty="0" err="1"/>
              <a:t>methods</a:t>
            </a:r>
            <a:r>
              <a:rPr lang="it-IT" dirty="0"/>
              <a:t> </a:t>
            </a:r>
            <a:r>
              <a:rPr lang="it-IT" dirty="0" err="1"/>
              <a:t>used</a:t>
            </a:r>
            <a:r>
              <a:rPr lang="it-IT" dirty="0"/>
              <a:t> </a:t>
            </a:r>
            <a:r>
              <a:rPr lang="it-IT" dirty="0" err="1"/>
              <a:t>by</a:t>
            </a:r>
            <a:r>
              <a:rPr lang="it-IT" dirty="0"/>
              <a:t> the </a:t>
            </a:r>
            <a:r>
              <a:rPr lang="it-IT" dirty="0" err="1"/>
              <a:t>competent</a:t>
            </a:r>
            <a:r>
              <a:rPr lang="it-IT" dirty="0"/>
              <a:t> </a:t>
            </a:r>
            <a:r>
              <a:rPr lang="it-IT" dirty="0" err="1"/>
              <a:t>authorities</a:t>
            </a:r>
            <a:r>
              <a:rPr lang="it-IT" dirty="0"/>
              <a:t> </a:t>
            </a:r>
            <a:r>
              <a:rPr lang="it-IT" dirty="0" err="1"/>
              <a:t>to</a:t>
            </a:r>
            <a:r>
              <a:rPr lang="it-IT" dirty="0"/>
              <a:t> </a:t>
            </a:r>
            <a:r>
              <a:rPr lang="it-IT" dirty="0" err="1"/>
              <a:t>assess</a:t>
            </a:r>
            <a:r>
              <a:rPr lang="it-IT" dirty="0"/>
              <a:t> the </a:t>
            </a:r>
            <a:r>
              <a:rPr lang="it-IT" dirty="0" err="1"/>
              <a:t>statements</a:t>
            </a:r>
            <a:r>
              <a:rPr lang="it-IT" dirty="0"/>
              <a:t> and </a:t>
            </a:r>
            <a:r>
              <a:rPr lang="it-IT" dirty="0" err="1"/>
              <a:t>documentary</a:t>
            </a:r>
            <a:r>
              <a:rPr lang="it-IT" dirty="0"/>
              <a:t> or </a:t>
            </a:r>
            <a:r>
              <a:rPr lang="it-IT" dirty="0" err="1"/>
              <a:t>other</a:t>
            </a:r>
            <a:r>
              <a:rPr lang="it-IT" dirty="0"/>
              <a:t> </a:t>
            </a:r>
            <a:r>
              <a:rPr lang="it-IT" dirty="0" err="1"/>
              <a:t>evidence</a:t>
            </a:r>
            <a:r>
              <a:rPr lang="it-IT" dirty="0"/>
              <a:t> </a:t>
            </a:r>
            <a:r>
              <a:rPr lang="it-IT" dirty="0" err="1"/>
              <a:t>submitted</a:t>
            </a:r>
            <a:r>
              <a:rPr lang="it-IT" dirty="0"/>
              <a:t> in </a:t>
            </a:r>
            <a:r>
              <a:rPr lang="it-IT" dirty="0" err="1"/>
              <a:t>support</a:t>
            </a:r>
            <a:r>
              <a:rPr lang="it-IT" dirty="0"/>
              <a:t> </a:t>
            </a:r>
            <a:r>
              <a:rPr lang="it-IT" dirty="0" err="1"/>
              <a:t>of</a:t>
            </a:r>
            <a:r>
              <a:rPr lang="it-IT" dirty="0"/>
              <a:t> </a:t>
            </a:r>
            <a:r>
              <a:rPr lang="it-IT" dirty="0" err="1"/>
              <a:t>those</a:t>
            </a:r>
            <a:r>
              <a:rPr lang="it-IT" dirty="0"/>
              <a:t> </a:t>
            </a:r>
            <a:r>
              <a:rPr lang="it-IT" dirty="0" err="1"/>
              <a:t>applications</a:t>
            </a:r>
            <a:r>
              <a:rPr lang="it-IT" dirty="0"/>
              <a:t> </a:t>
            </a:r>
            <a:r>
              <a:rPr lang="it-IT" dirty="0" err="1"/>
              <a:t>must</a:t>
            </a:r>
            <a:r>
              <a:rPr lang="it-IT" dirty="0"/>
              <a:t> </a:t>
            </a:r>
            <a:r>
              <a:rPr lang="it-IT" dirty="0" err="1"/>
              <a:t>be</a:t>
            </a:r>
            <a:r>
              <a:rPr lang="it-IT" dirty="0"/>
              <a:t> </a:t>
            </a:r>
            <a:r>
              <a:rPr lang="it-IT" dirty="0" err="1"/>
              <a:t>consistent</a:t>
            </a:r>
            <a:r>
              <a:rPr lang="it-IT" dirty="0"/>
              <a:t> [</a:t>
            </a:r>
            <a:r>
              <a:rPr lang="it-IT" dirty="0" err="1"/>
              <a:t>…</a:t>
            </a:r>
            <a:r>
              <a:rPr lang="it-IT" dirty="0"/>
              <a:t>], </a:t>
            </a:r>
            <a:r>
              <a:rPr lang="it-IT" dirty="0" err="1"/>
              <a:t>with</a:t>
            </a:r>
            <a:r>
              <a:rPr lang="it-IT" dirty="0"/>
              <a:t> the </a:t>
            </a:r>
            <a:r>
              <a:rPr lang="it-IT" dirty="0" err="1"/>
              <a:t>fundamental</a:t>
            </a:r>
            <a:r>
              <a:rPr lang="it-IT" dirty="0"/>
              <a:t> </a:t>
            </a:r>
            <a:r>
              <a:rPr lang="it-IT" dirty="0" err="1"/>
              <a:t>rights</a:t>
            </a:r>
            <a:r>
              <a:rPr lang="it-IT" dirty="0"/>
              <a:t> </a:t>
            </a:r>
            <a:r>
              <a:rPr lang="it-IT" dirty="0" err="1"/>
              <a:t>guaranteed</a:t>
            </a:r>
            <a:r>
              <a:rPr lang="it-IT" dirty="0"/>
              <a:t> </a:t>
            </a:r>
            <a:r>
              <a:rPr lang="it-IT" dirty="0" err="1"/>
              <a:t>by</a:t>
            </a:r>
            <a:r>
              <a:rPr lang="it-IT" dirty="0"/>
              <a:t> the Charter, </a:t>
            </a:r>
            <a:r>
              <a:rPr lang="it-IT" b="1" dirty="0" err="1"/>
              <a:t>such</a:t>
            </a:r>
            <a:r>
              <a:rPr lang="it-IT" b="1" dirty="0"/>
              <a:t> </a:t>
            </a:r>
            <a:r>
              <a:rPr lang="it-IT" b="1" dirty="0" err="1"/>
              <a:t>as</a:t>
            </a:r>
            <a:r>
              <a:rPr lang="it-IT" b="1" dirty="0"/>
              <a:t> the right </a:t>
            </a:r>
            <a:r>
              <a:rPr lang="it-IT" b="1" dirty="0" err="1"/>
              <a:t>to</a:t>
            </a:r>
            <a:r>
              <a:rPr lang="it-IT" b="1" dirty="0"/>
              <a:t> </a:t>
            </a:r>
            <a:r>
              <a:rPr lang="it-IT" b="1" dirty="0" err="1"/>
              <a:t>respect</a:t>
            </a:r>
            <a:r>
              <a:rPr lang="it-IT" b="1" dirty="0"/>
              <a:t> </a:t>
            </a:r>
            <a:r>
              <a:rPr lang="it-IT" b="1" dirty="0" err="1"/>
              <a:t>for</a:t>
            </a:r>
            <a:r>
              <a:rPr lang="it-IT" b="1" dirty="0"/>
              <a:t> </a:t>
            </a:r>
            <a:r>
              <a:rPr lang="it-IT" b="1" dirty="0" err="1"/>
              <a:t>human</a:t>
            </a:r>
            <a:r>
              <a:rPr lang="it-IT" b="1" dirty="0"/>
              <a:t> </a:t>
            </a:r>
            <a:r>
              <a:rPr lang="it-IT" b="1" dirty="0" err="1"/>
              <a:t>dignity</a:t>
            </a:r>
            <a:r>
              <a:rPr lang="it-IT" dirty="0"/>
              <a:t>, </a:t>
            </a:r>
            <a:r>
              <a:rPr lang="it-IT" dirty="0" err="1"/>
              <a:t>enshrined</a:t>
            </a:r>
            <a:r>
              <a:rPr lang="it-IT" dirty="0"/>
              <a:t> in Article 1 </a:t>
            </a:r>
            <a:r>
              <a:rPr lang="it-IT" dirty="0" err="1"/>
              <a:t>of</a:t>
            </a:r>
            <a:r>
              <a:rPr lang="it-IT" dirty="0"/>
              <a:t> the Charter, and </a:t>
            </a:r>
            <a:r>
              <a:rPr lang="it-IT" b="1" dirty="0"/>
              <a:t>the right </a:t>
            </a:r>
            <a:r>
              <a:rPr lang="it-IT" b="1" dirty="0" err="1"/>
              <a:t>to</a:t>
            </a:r>
            <a:r>
              <a:rPr lang="it-IT" b="1" dirty="0"/>
              <a:t> </a:t>
            </a:r>
            <a:r>
              <a:rPr lang="it-IT" b="1" dirty="0" err="1"/>
              <a:t>respect</a:t>
            </a:r>
            <a:r>
              <a:rPr lang="it-IT" b="1" dirty="0"/>
              <a:t> </a:t>
            </a:r>
            <a:r>
              <a:rPr lang="it-IT" b="1" dirty="0" err="1"/>
              <a:t>for</a:t>
            </a:r>
            <a:r>
              <a:rPr lang="it-IT" b="1" dirty="0"/>
              <a:t> private and family life </a:t>
            </a:r>
            <a:r>
              <a:rPr lang="it-IT" dirty="0" err="1"/>
              <a:t>guaranteed</a:t>
            </a:r>
            <a:r>
              <a:rPr lang="it-IT" dirty="0"/>
              <a:t> </a:t>
            </a:r>
            <a:r>
              <a:rPr lang="it-IT" dirty="0" err="1"/>
              <a:t>by</a:t>
            </a:r>
            <a:r>
              <a:rPr lang="it-IT" dirty="0"/>
              <a:t> Article 7 </a:t>
            </a:r>
            <a:r>
              <a:rPr lang="it-IT" dirty="0" err="1"/>
              <a:t>thereof</a:t>
            </a:r>
            <a:r>
              <a:rPr lang="it-IT" dirty="0"/>
              <a:t>.”</a:t>
            </a:r>
          </a:p>
          <a:p>
            <a:pPr marL="892175" lvl="2" indent="22225" algn="ctr">
              <a:buNone/>
            </a:pPr>
            <a:r>
              <a:rPr lang="it-IT" b="1" i="1" u="sng" dirty="0" err="1"/>
              <a:t>I.E.</a:t>
            </a:r>
            <a:endParaRPr lang="it-IT" b="1" i="1" u="sng" dirty="0"/>
          </a:p>
          <a:p>
            <a:pPr marL="892175" lvl="2" indent="22225" algn="just">
              <a:buNone/>
            </a:pPr>
            <a:r>
              <a:rPr lang="it-IT" dirty="0"/>
              <a:t>“</a:t>
            </a:r>
            <a:r>
              <a:rPr lang="it-IT" dirty="0" err="1"/>
              <a:t>as</a:t>
            </a:r>
            <a:r>
              <a:rPr lang="it-IT" dirty="0"/>
              <a:t> </a:t>
            </a:r>
            <a:r>
              <a:rPr lang="it-IT" dirty="0" err="1"/>
              <a:t>regards</a:t>
            </a:r>
            <a:r>
              <a:rPr lang="it-IT" dirty="0"/>
              <a:t> the </a:t>
            </a:r>
            <a:r>
              <a:rPr lang="it-IT" dirty="0" err="1"/>
              <a:t>methods</a:t>
            </a:r>
            <a:r>
              <a:rPr lang="it-IT" dirty="0"/>
              <a:t> </a:t>
            </a:r>
            <a:r>
              <a:rPr lang="it-IT" dirty="0" err="1"/>
              <a:t>of</a:t>
            </a:r>
            <a:r>
              <a:rPr lang="it-IT" dirty="0"/>
              <a:t> </a:t>
            </a:r>
            <a:r>
              <a:rPr lang="it-IT" dirty="0" err="1"/>
              <a:t>assessing</a:t>
            </a:r>
            <a:r>
              <a:rPr lang="it-IT" dirty="0"/>
              <a:t> the </a:t>
            </a:r>
            <a:r>
              <a:rPr lang="it-IT" dirty="0" err="1"/>
              <a:t>statements</a:t>
            </a:r>
            <a:r>
              <a:rPr lang="it-IT" dirty="0"/>
              <a:t> and </a:t>
            </a:r>
            <a:r>
              <a:rPr lang="it-IT" dirty="0" err="1"/>
              <a:t>documentary</a:t>
            </a:r>
            <a:r>
              <a:rPr lang="it-IT" dirty="0"/>
              <a:t> or </a:t>
            </a:r>
            <a:r>
              <a:rPr lang="it-IT" dirty="0" err="1"/>
              <a:t>other</a:t>
            </a:r>
            <a:r>
              <a:rPr lang="it-IT" dirty="0"/>
              <a:t> </a:t>
            </a:r>
            <a:r>
              <a:rPr lang="it-IT" dirty="0" err="1"/>
              <a:t>evidence</a:t>
            </a:r>
            <a:r>
              <a:rPr lang="it-IT" dirty="0"/>
              <a:t> at </a:t>
            </a:r>
            <a:r>
              <a:rPr lang="it-IT" dirty="0" err="1"/>
              <a:t>issue</a:t>
            </a:r>
            <a:r>
              <a:rPr lang="it-IT" dirty="0"/>
              <a:t>” the Court </a:t>
            </a:r>
            <a:r>
              <a:rPr lang="it-IT" dirty="0" err="1"/>
              <a:t>considers</a:t>
            </a:r>
            <a:r>
              <a:rPr lang="it-IT" dirty="0"/>
              <a:t> “the </a:t>
            </a:r>
            <a:r>
              <a:rPr lang="it-IT" dirty="0" err="1"/>
              <a:t>verifications</a:t>
            </a:r>
            <a:r>
              <a:rPr lang="it-IT" dirty="0"/>
              <a:t> </a:t>
            </a:r>
            <a:r>
              <a:rPr lang="it-IT" dirty="0" err="1"/>
              <a:t>carried</a:t>
            </a:r>
            <a:r>
              <a:rPr lang="it-IT" dirty="0"/>
              <a:t> out </a:t>
            </a:r>
            <a:r>
              <a:rPr lang="it-IT" dirty="0" err="1"/>
              <a:t>by</a:t>
            </a:r>
            <a:r>
              <a:rPr lang="it-IT" dirty="0"/>
              <a:t> the </a:t>
            </a:r>
            <a:r>
              <a:rPr lang="it-IT" dirty="0" err="1"/>
              <a:t>competent</a:t>
            </a:r>
            <a:r>
              <a:rPr lang="it-IT" dirty="0"/>
              <a:t> </a:t>
            </a:r>
            <a:r>
              <a:rPr lang="it-IT" dirty="0" err="1"/>
              <a:t>authorities</a:t>
            </a:r>
            <a:r>
              <a:rPr lang="it-IT" dirty="0"/>
              <a:t> </a:t>
            </a:r>
            <a:r>
              <a:rPr lang="it-IT" dirty="0" err="1"/>
              <a:t>based</a:t>
            </a:r>
            <a:r>
              <a:rPr lang="it-IT" dirty="0"/>
              <a:t> on, in </a:t>
            </a:r>
            <a:r>
              <a:rPr lang="it-IT" dirty="0" err="1"/>
              <a:t>particular</a:t>
            </a:r>
            <a:r>
              <a:rPr lang="it-IT" dirty="0"/>
              <a:t>, </a:t>
            </a:r>
            <a:r>
              <a:rPr lang="it-IT" b="1" dirty="0" err="1"/>
              <a:t>stereotypes</a:t>
            </a:r>
            <a:r>
              <a:rPr lang="it-IT" b="1" dirty="0"/>
              <a:t> </a:t>
            </a:r>
            <a:r>
              <a:rPr lang="it-IT" dirty="0" err="1"/>
              <a:t>as</a:t>
            </a:r>
            <a:r>
              <a:rPr lang="it-IT" dirty="0"/>
              <a:t> </a:t>
            </a:r>
            <a:r>
              <a:rPr lang="it-IT" dirty="0" err="1"/>
              <a:t>regards</a:t>
            </a:r>
            <a:r>
              <a:rPr lang="it-IT" dirty="0"/>
              <a:t> </a:t>
            </a:r>
            <a:r>
              <a:rPr lang="it-IT" dirty="0" err="1"/>
              <a:t>homosexuals</a:t>
            </a:r>
            <a:r>
              <a:rPr lang="it-IT" dirty="0"/>
              <a:t> -&gt; </a:t>
            </a:r>
            <a:r>
              <a:rPr lang="it-IT" b="1" dirty="0" err="1"/>
              <a:t>instead</a:t>
            </a:r>
            <a:r>
              <a:rPr lang="it-IT" dirty="0"/>
              <a:t>: </a:t>
            </a:r>
            <a:r>
              <a:rPr lang="it-IT" dirty="0" err="1"/>
              <a:t>necessity</a:t>
            </a:r>
            <a:r>
              <a:rPr lang="it-IT" dirty="0"/>
              <a:t> </a:t>
            </a:r>
            <a:r>
              <a:rPr lang="it-IT" dirty="0" err="1"/>
              <a:t>of</a:t>
            </a:r>
            <a:r>
              <a:rPr lang="it-IT" dirty="0"/>
              <a:t> </a:t>
            </a:r>
            <a:r>
              <a:rPr lang="it-IT" dirty="0" err="1"/>
              <a:t>an</a:t>
            </a:r>
            <a:r>
              <a:rPr lang="it-IT" dirty="0"/>
              <a:t> accurate screening </a:t>
            </a:r>
            <a:r>
              <a:rPr lang="it-IT" dirty="0" err="1"/>
              <a:t>of</a:t>
            </a:r>
            <a:r>
              <a:rPr lang="it-IT" dirty="0"/>
              <a:t> the “</a:t>
            </a:r>
            <a:r>
              <a:rPr lang="it-IT" dirty="0" err="1"/>
              <a:t>individual</a:t>
            </a:r>
            <a:r>
              <a:rPr lang="it-IT" dirty="0"/>
              <a:t> situation and personal </a:t>
            </a:r>
            <a:r>
              <a:rPr lang="it-IT" dirty="0" err="1"/>
              <a:t>circumstances</a:t>
            </a:r>
            <a:r>
              <a:rPr lang="it-IT" dirty="0"/>
              <a:t>”</a:t>
            </a:r>
          </a:p>
          <a:p>
            <a:pPr marL="892175" lvl="2" indent="22225" algn="just">
              <a:buNone/>
            </a:pPr>
            <a:r>
              <a:rPr lang="it-IT" dirty="0"/>
              <a:t>“or </a:t>
            </a:r>
            <a:r>
              <a:rPr lang="it-IT" b="1" dirty="0" err="1"/>
              <a:t>detailed</a:t>
            </a:r>
            <a:r>
              <a:rPr lang="it-IT" b="1" dirty="0"/>
              <a:t> </a:t>
            </a:r>
            <a:r>
              <a:rPr lang="it-IT" b="1" dirty="0" err="1"/>
              <a:t>questioning</a:t>
            </a:r>
            <a:r>
              <a:rPr lang="it-IT" b="1" dirty="0"/>
              <a:t> </a:t>
            </a:r>
            <a:r>
              <a:rPr lang="it-IT" b="1" dirty="0" err="1"/>
              <a:t>as</a:t>
            </a:r>
            <a:r>
              <a:rPr lang="it-IT" b="1" dirty="0"/>
              <a:t> </a:t>
            </a:r>
            <a:r>
              <a:rPr lang="it-IT" b="1" dirty="0" err="1"/>
              <a:t>to</a:t>
            </a:r>
            <a:r>
              <a:rPr lang="it-IT" b="1" dirty="0"/>
              <a:t> the </a:t>
            </a:r>
            <a:r>
              <a:rPr lang="it-IT" b="1" dirty="0" err="1"/>
              <a:t>sexual</a:t>
            </a:r>
            <a:r>
              <a:rPr lang="it-IT" b="1" dirty="0"/>
              <a:t> </a:t>
            </a:r>
            <a:r>
              <a:rPr lang="it-IT" b="1" dirty="0" err="1"/>
              <a:t>practices</a:t>
            </a:r>
            <a:r>
              <a:rPr lang="it-IT" dirty="0"/>
              <a:t> </a:t>
            </a:r>
            <a:r>
              <a:rPr lang="it-IT" dirty="0" err="1"/>
              <a:t>of</a:t>
            </a:r>
            <a:r>
              <a:rPr lang="it-IT" dirty="0"/>
              <a:t> </a:t>
            </a:r>
            <a:r>
              <a:rPr lang="it-IT" dirty="0" err="1"/>
              <a:t>an</a:t>
            </a:r>
            <a:r>
              <a:rPr lang="it-IT" dirty="0"/>
              <a:t> </a:t>
            </a:r>
            <a:r>
              <a:rPr lang="it-IT" dirty="0" err="1"/>
              <a:t>applicant</a:t>
            </a:r>
            <a:r>
              <a:rPr lang="it-IT" dirty="0"/>
              <a:t> </a:t>
            </a:r>
            <a:r>
              <a:rPr lang="it-IT" dirty="0" err="1"/>
              <a:t>for</a:t>
            </a:r>
            <a:r>
              <a:rPr lang="it-IT" dirty="0"/>
              <a:t> </a:t>
            </a:r>
            <a:r>
              <a:rPr lang="it-IT" dirty="0" err="1"/>
              <a:t>asylum</a:t>
            </a:r>
            <a:r>
              <a:rPr lang="it-IT" dirty="0"/>
              <a:t>” -&gt; </a:t>
            </a:r>
            <a:r>
              <a:rPr lang="it-IT" b="1" dirty="0" err="1"/>
              <a:t>violates</a:t>
            </a:r>
            <a:r>
              <a:rPr lang="it-IT" b="1" dirty="0"/>
              <a:t> Art. </a:t>
            </a:r>
            <a:r>
              <a:rPr lang="it-IT" b="1" dirty="0" err="1"/>
              <a:t>7</a:t>
            </a:r>
            <a:endParaRPr lang="it-IT" b="1" dirty="0"/>
          </a:p>
          <a:p>
            <a:pPr marL="892175" lvl="2" indent="22225" algn="just">
              <a:buNone/>
            </a:pPr>
            <a:r>
              <a:rPr lang="it-IT" dirty="0"/>
              <a:t>“and the </a:t>
            </a:r>
            <a:r>
              <a:rPr lang="it-IT" dirty="0" err="1"/>
              <a:t>option</a:t>
            </a:r>
            <a:r>
              <a:rPr lang="it-IT" dirty="0"/>
              <a:t>, </a:t>
            </a:r>
            <a:r>
              <a:rPr lang="it-IT" dirty="0" err="1"/>
              <a:t>for</a:t>
            </a:r>
            <a:r>
              <a:rPr lang="it-IT" dirty="0"/>
              <a:t> </a:t>
            </a:r>
            <a:r>
              <a:rPr lang="it-IT" dirty="0" err="1"/>
              <a:t>those</a:t>
            </a:r>
            <a:r>
              <a:rPr lang="it-IT" dirty="0"/>
              <a:t> </a:t>
            </a:r>
            <a:r>
              <a:rPr lang="it-IT" dirty="0" err="1"/>
              <a:t>authorities</a:t>
            </a:r>
            <a:r>
              <a:rPr lang="it-IT" dirty="0"/>
              <a:t>, </a:t>
            </a:r>
            <a:r>
              <a:rPr lang="it-IT" dirty="0" err="1"/>
              <a:t>to</a:t>
            </a:r>
            <a:r>
              <a:rPr lang="it-IT" dirty="0"/>
              <a:t> </a:t>
            </a:r>
            <a:r>
              <a:rPr lang="it-IT" dirty="0" err="1"/>
              <a:t>allow</a:t>
            </a:r>
            <a:r>
              <a:rPr lang="it-IT" dirty="0"/>
              <a:t> the </a:t>
            </a:r>
            <a:r>
              <a:rPr lang="it-IT" dirty="0" err="1"/>
              <a:t>applicant</a:t>
            </a:r>
            <a:r>
              <a:rPr lang="it-IT" dirty="0"/>
              <a:t> </a:t>
            </a:r>
            <a:r>
              <a:rPr lang="it-IT" dirty="0" err="1"/>
              <a:t>to</a:t>
            </a:r>
            <a:r>
              <a:rPr lang="it-IT" dirty="0"/>
              <a:t> </a:t>
            </a:r>
            <a:r>
              <a:rPr lang="it-IT" dirty="0" err="1"/>
              <a:t>submit</a:t>
            </a:r>
            <a:r>
              <a:rPr lang="it-IT" dirty="0"/>
              <a:t> </a:t>
            </a:r>
            <a:r>
              <a:rPr lang="it-IT" dirty="0" err="1"/>
              <a:t>to</a:t>
            </a:r>
            <a:r>
              <a:rPr lang="it-IT" dirty="0"/>
              <a:t> ‘</a:t>
            </a:r>
            <a:r>
              <a:rPr lang="it-IT" b="1" dirty="0" err="1"/>
              <a:t>tests</a:t>
            </a:r>
            <a:r>
              <a:rPr lang="it-IT" dirty="0"/>
              <a:t>’ </a:t>
            </a:r>
            <a:r>
              <a:rPr lang="it-IT" dirty="0" err="1"/>
              <a:t>with</a:t>
            </a:r>
            <a:r>
              <a:rPr lang="it-IT" dirty="0"/>
              <a:t> a </a:t>
            </a:r>
            <a:r>
              <a:rPr lang="it-IT" dirty="0" err="1"/>
              <a:t>view</a:t>
            </a:r>
            <a:r>
              <a:rPr lang="it-IT" dirty="0"/>
              <a:t> </a:t>
            </a:r>
            <a:r>
              <a:rPr lang="it-IT" dirty="0" err="1"/>
              <a:t>to</a:t>
            </a:r>
            <a:r>
              <a:rPr lang="it-IT" dirty="0"/>
              <a:t> </a:t>
            </a:r>
            <a:r>
              <a:rPr lang="it-IT" dirty="0" err="1"/>
              <a:t>establishing</a:t>
            </a:r>
            <a:r>
              <a:rPr lang="it-IT" dirty="0"/>
              <a:t> </a:t>
            </a:r>
            <a:r>
              <a:rPr lang="it-IT" dirty="0" err="1"/>
              <a:t>his</a:t>
            </a:r>
            <a:r>
              <a:rPr lang="it-IT" dirty="0"/>
              <a:t> </a:t>
            </a:r>
            <a:r>
              <a:rPr lang="it-IT" dirty="0" err="1"/>
              <a:t>homosexuality</a:t>
            </a:r>
            <a:r>
              <a:rPr lang="it-IT" dirty="0"/>
              <a:t> and/or </a:t>
            </a:r>
            <a:r>
              <a:rPr lang="it-IT" dirty="0" err="1"/>
              <a:t>of</a:t>
            </a:r>
            <a:r>
              <a:rPr lang="it-IT" dirty="0"/>
              <a:t> </a:t>
            </a:r>
            <a:r>
              <a:rPr lang="it-IT" b="1" dirty="0" err="1"/>
              <a:t>allowing</a:t>
            </a:r>
            <a:r>
              <a:rPr lang="it-IT" b="1" dirty="0"/>
              <a:t> </a:t>
            </a:r>
            <a:r>
              <a:rPr lang="it-IT" b="1" dirty="0" err="1"/>
              <a:t>him</a:t>
            </a:r>
            <a:r>
              <a:rPr lang="it-IT" b="1" dirty="0"/>
              <a:t> </a:t>
            </a:r>
            <a:r>
              <a:rPr lang="it-IT" b="1" dirty="0" err="1"/>
              <a:t>to</a:t>
            </a:r>
            <a:r>
              <a:rPr lang="it-IT" b="1" dirty="0"/>
              <a:t> produce, </a:t>
            </a:r>
            <a:r>
              <a:rPr lang="it-IT" b="1" dirty="0" err="1"/>
              <a:t>of</a:t>
            </a:r>
            <a:r>
              <a:rPr lang="it-IT" b="1" dirty="0"/>
              <a:t> </a:t>
            </a:r>
            <a:r>
              <a:rPr lang="it-IT" b="1" dirty="0" err="1"/>
              <a:t>his</a:t>
            </a:r>
            <a:r>
              <a:rPr lang="it-IT" b="1" dirty="0"/>
              <a:t> </a:t>
            </a:r>
            <a:r>
              <a:rPr lang="it-IT" b="1" dirty="0" err="1"/>
              <a:t>own</a:t>
            </a:r>
            <a:r>
              <a:rPr lang="it-IT" b="1" dirty="0"/>
              <a:t> free </a:t>
            </a:r>
            <a:r>
              <a:rPr lang="it-IT" b="1" dirty="0" err="1"/>
              <a:t>will</a:t>
            </a:r>
            <a:r>
              <a:rPr lang="it-IT" b="1" dirty="0"/>
              <a:t>, </a:t>
            </a:r>
            <a:r>
              <a:rPr lang="it-IT" b="1" dirty="0" err="1"/>
              <a:t>films</a:t>
            </a:r>
            <a:r>
              <a:rPr lang="it-IT" b="1" dirty="0"/>
              <a:t> </a:t>
            </a:r>
            <a:r>
              <a:rPr lang="it-IT" b="1" dirty="0" err="1"/>
              <a:t>of</a:t>
            </a:r>
            <a:r>
              <a:rPr lang="it-IT" b="1" dirty="0"/>
              <a:t> </a:t>
            </a:r>
            <a:r>
              <a:rPr lang="it-IT" b="1" dirty="0" err="1"/>
              <a:t>his</a:t>
            </a:r>
            <a:r>
              <a:rPr lang="it-IT" b="1" dirty="0"/>
              <a:t> intimate </a:t>
            </a:r>
            <a:r>
              <a:rPr lang="it-IT" b="1" dirty="0" err="1"/>
              <a:t>acts</a:t>
            </a:r>
            <a:r>
              <a:rPr lang="it-IT" dirty="0"/>
              <a:t> and, </a:t>
            </a:r>
            <a:r>
              <a:rPr lang="it-IT" dirty="0" err="1"/>
              <a:t>second</a:t>
            </a:r>
            <a:r>
              <a:rPr lang="it-IT" dirty="0"/>
              <a:t>, the </a:t>
            </a:r>
            <a:r>
              <a:rPr lang="it-IT" dirty="0" err="1"/>
              <a:t>option</a:t>
            </a:r>
            <a:r>
              <a:rPr lang="it-IT" dirty="0"/>
              <a:t> </a:t>
            </a:r>
            <a:r>
              <a:rPr lang="it-IT" dirty="0" err="1"/>
              <a:t>for</a:t>
            </a:r>
            <a:r>
              <a:rPr lang="it-IT" dirty="0"/>
              <a:t> the </a:t>
            </a:r>
            <a:r>
              <a:rPr lang="it-IT" dirty="0" err="1"/>
              <a:t>competent</a:t>
            </a:r>
            <a:r>
              <a:rPr lang="it-IT" dirty="0"/>
              <a:t> </a:t>
            </a:r>
            <a:r>
              <a:rPr lang="it-IT" dirty="0" err="1"/>
              <a:t>authorities</a:t>
            </a:r>
            <a:r>
              <a:rPr lang="it-IT" dirty="0"/>
              <a:t> </a:t>
            </a:r>
            <a:r>
              <a:rPr lang="it-IT" dirty="0" err="1"/>
              <a:t>of</a:t>
            </a:r>
            <a:r>
              <a:rPr lang="it-IT" dirty="0"/>
              <a:t> </a:t>
            </a:r>
            <a:r>
              <a:rPr lang="it-IT" dirty="0" err="1"/>
              <a:t>finding</a:t>
            </a:r>
            <a:r>
              <a:rPr lang="it-IT" dirty="0"/>
              <a:t> a </a:t>
            </a:r>
            <a:r>
              <a:rPr lang="it-IT" dirty="0" err="1"/>
              <a:t>lack</a:t>
            </a:r>
            <a:r>
              <a:rPr lang="it-IT" dirty="0"/>
              <a:t> </a:t>
            </a:r>
            <a:r>
              <a:rPr lang="it-IT" dirty="0" err="1"/>
              <a:t>of</a:t>
            </a:r>
            <a:r>
              <a:rPr lang="it-IT" dirty="0"/>
              <a:t> </a:t>
            </a:r>
            <a:r>
              <a:rPr lang="it-IT" dirty="0" err="1"/>
              <a:t>credibility</a:t>
            </a:r>
            <a:r>
              <a:rPr lang="it-IT" dirty="0"/>
              <a:t> on the </a:t>
            </a:r>
            <a:r>
              <a:rPr lang="it-IT" dirty="0" err="1"/>
              <a:t>basis</a:t>
            </a:r>
            <a:r>
              <a:rPr lang="it-IT" dirty="0"/>
              <a:t> </a:t>
            </a:r>
            <a:r>
              <a:rPr lang="it-IT" dirty="0" err="1"/>
              <a:t>of</a:t>
            </a:r>
            <a:r>
              <a:rPr lang="it-IT" dirty="0"/>
              <a:t> the sole </a:t>
            </a:r>
            <a:r>
              <a:rPr lang="it-IT" dirty="0" err="1"/>
              <a:t>fact</a:t>
            </a:r>
            <a:r>
              <a:rPr lang="it-IT" dirty="0"/>
              <a:t> </a:t>
            </a:r>
            <a:r>
              <a:rPr lang="it-IT" dirty="0" err="1"/>
              <a:t>that</a:t>
            </a:r>
            <a:r>
              <a:rPr lang="it-IT" dirty="0"/>
              <a:t> the </a:t>
            </a:r>
            <a:r>
              <a:rPr lang="it-IT" dirty="0" err="1"/>
              <a:t>applicant</a:t>
            </a:r>
            <a:r>
              <a:rPr lang="it-IT" dirty="0"/>
              <a:t> </a:t>
            </a:r>
            <a:r>
              <a:rPr lang="it-IT" dirty="0" err="1"/>
              <a:t>did</a:t>
            </a:r>
            <a:r>
              <a:rPr lang="it-IT" dirty="0"/>
              <a:t> </a:t>
            </a:r>
            <a:r>
              <a:rPr lang="it-IT" dirty="0" err="1"/>
              <a:t>not</a:t>
            </a:r>
            <a:r>
              <a:rPr lang="it-IT" dirty="0"/>
              <a:t> </a:t>
            </a:r>
            <a:r>
              <a:rPr lang="it-IT" dirty="0" err="1"/>
              <a:t>rely</a:t>
            </a:r>
            <a:r>
              <a:rPr lang="it-IT" dirty="0"/>
              <a:t> on </a:t>
            </a:r>
            <a:r>
              <a:rPr lang="it-IT" dirty="0" err="1"/>
              <a:t>his</a:t>
            </a:r>
            <a:r>
              <a:rPr lang="it-IT" dirty="0"/>
              <a:t> </a:t>
            </a:r>
            <a:r>
              <a:rPr lang="it-IT" dirty="0" err="1"/>
              <a:t>declared</a:t>
            </a:r>
            <a:r>
              <a:rPr lang="it-IT" dirty="0"/>
              <a:t> </a:t>
            </a:r>
            <a:r>
              <a:rPr lang="it-IT" dirty="0" err="1"/>
              <a:t>sexual</a:t>
            </a:r>
            <a:r>
              <a:rPr lang="it-IT" dirty="0"/>
              <a:t> </a:t>
            </a:r>
            <a:r>
              <a:rPr lang="it-IT" dirty="0" err="1"/>
              <a:t>orientation</a:t>
            </a:r>
            <a:r>
              <a:rPr lang="it-IT" dirty="0"/>
              <a:t> on the first </a:t>
            </a:r>
            <a:r>
              <a:rPr lang="it-IT" dirty="0" err="1"/>
              <a:t>occasion</a:t>
            </a:r>
            <a:r>
              <a:rPr lang="it-IT" dirty="0"/>
              <a:t> </a:t>
            </a:r>
            <a:r>
              <a:rPr lang="it-IT" dirty="0" err="1"/>
              <a:t>he</a:t>
            </a:r>
            <a:r>
              <a:rPr lang="it-IT" dirty="0"/>
              <a:t> </a:t>
            </a:r>
            <a:r>
              <a:rPr lang="it-IT" dirty="0" err="1"/>
              <a:t>was</a:t>
            </a:r>
            <a:r>
              <a:rPr lang="it-IT" dirty="0"/>
              <a:t> </a:t>
            </a:r>
            <a:r>
              <a:rPr lang="it-IT" dirty="0" err="1"/>
              <a:t>given</a:t>
            </a:r>
            <a:r>
              <a:rPr lang="it-IT" dirty="0"/>
              <a:t> </a:t>
            </a:r>
            <a:r>
              <a:rPr lang="it-IT" dirty="0" err="1"/>
              <a:t>to</a:t>
            </a:r>
            <a:r>
              <a:rPr lang="it-IT" dirty="0"/>
              <a:t> set out the </a:t>
            </a:r>
            <a:r>
              <a:rPr lang="it-IT" dirty="0" err="1"/>
              <a:t>grounds</a:t>
            </a:r>
            <a:r>
              <a:rPr lang="it-IT" dirty="0"/>
              <a:t> </a:t>
            </a:r>
            <a:r>
              <a:rPr lang="it-IT" dirty="0" err="1"/>
              <a:t>for</a:t>
            </a:r>
            <a:r>
              <a:rPr lang="it-IT" dirty="0"/>
              <a:t> </a:t>
            </a:r>
            <a:r>
              <a:rPr lang="it-IT" dirty="0" err="1"/>
              <a:t>persecution</a:t>
            </a:r>
            <a:r>
              <a:rPr lang="it-IT" dirty="0"/>
              <a:t>” - &gt; “</a:t>
            </a:r>
            <a:r>
              <a:rPr lang="it-IT" b="1" dirty="0" err="1"/>
              <a:t>such</a:t>
            </a:r>
            <a:r>
              <a:rPr lang="it-IT" b="1" dirty="0"/>
              <a:t> </a:t>
            </a:r>
            <a:r>
              <a:rPr lang="it-IT" b="1" dirty="0" err="1"/>
              <a:t>evidence</a:t>
            </a:r>
            <a:r>
              <a:rPr lang="it-IT" b="1" dirty="0"/>
              <a:t> </a:t>
            </a:r>
            <a:r>
              <a:rPr lang="it-IT" b="1" dirty="0" err="1"/>
              <a:t>would</a:t>
            </a:r>
            <a:r>
              <a:rPr lang="it-IT" b="1" dirty="0"/>
              <a:t> </a:t>
            </a:r>
            <a:r>
              <a:rPr lang="it-IT" b="1" dirty="0" err="1"/>
              <a:t>of</a:t>
            </a:r>
            <a:r>
              <a:rPr lang="it-IT" b="1" dirty="0"/>
              <a:t> </a:t>
            </a:r>
            <a:r>
              <a:rPr lang="it-IT" b="1" dirty="0" err="1"/>
              <a:t>its</a:t>
            </a:r>
            <a:r>
              <a:rPr lang="it-IT" b="1" dirty="0"/>
              <a:t> nature </a:t>
            </a:r>
            <a:r>
              <a:rPr lang="it-IT" b="1" dirty="0" err="1"/>
              <a:t>infringe</a:t>
            </a:r>
            <a:r>
              <a:rPr lang="it-IT" b="1" dirty="0"/>
              <a:t> </a:t>
            </a:r>
            <a:r>
              <a:rPr lang="it-IT" b="1" dirty="0" err="1"/>
              <a:t>human</a:t>
            </a:r>
            <a:r>
              <a:rPr lang="it-IT" b="1" dirty="0"/>
              <a:t> </a:t>
            </a:r>
            <a:r>
              <a:rPr lang="it-IT" b="1" dirty="0" err="1"/>
              <a:t>dignity</a:t>
            </a:r>
            <a:r>
              <a:rPr lang="it-IT" b="1" dirty="0"/>
              <a:t>”</a:t>
            </a:r>
            <a:r>
              <a:rPr lang="it-IT" dirty="0"/>
              <a:t>.</a:t>
            </a:r>
          </a:p>
          <a:p>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1D94B5-6D56-E747-BB07-948C4B15F290}"/>
              </a:ext>
            </a:extLst>
          </p:cNvPr>
          <p:cNvSpPr>
            <a:spLocks noGrp="1"/>
          </p:cNvSpPr>
          <p:nvPr>
            <p:ph type="title"/>
          </p:nvPr>
        </p:nvSpPr>
        <p:spPr/>
        <p:txBody>
          <a:bodyPr/>
          <a:lstStyle/>
          <a:p>
            <a:r>
              <a:rPr lang="it-IT" dirty="0"/>
              <a:t>Human </a:t>
            </a:r>
            <a:r>
              <a:rPr lang="it-IT" dirty="0" err="1"/>
              <a:t>Dignity</a:t>
            </a:r>
            <a:r>
              <a:rPr lang="it-IT" dirty="0"/>
              <a:t> in the EU (VIII)</a:t>
            </a:r>
          </a:p>
        </p:txBody>
      </p:sp>
      <p:sp>
        <p:nvSpPr>
          <p:cNvPr id="3" name="Segnaposto contenuto 2">
            <a:extLst>
              <a:ext uri="{FF2B5EF4-FFF2-40B4-BE49-F238E27FC236}">
                <a16:creationId xmlns:a16="http://schemas.microsoft.com/office/drawing/2014/main" id="{EC129D90-CF73-C547-8780-8416DC53B402}"/>
              </a:ext>
            </a:extLst>
          </p:cNvPr>
          <p:cNvSpPr>
            <a:spLocks noGrp="1"/>
          </p:cNvSpPr>
          <p:nvPr>
            <p:ph idx="1"/>
          </p:nvPr>
        </p:nvSpPr>
        <p:spPr/>
        <p:txBody>
          <a:bodyPr>
            <a:normAutofit fontScale="47500" lnSpcReduction="20000"/>
          </a:bodyPr>
          <a:lstStyle/>
          <a:p>
            <a:pPr algn="just"/>
            <a:r>
              <a:rPr lang="it-IT" dirty="0"/>
              <a:t>Human </a:t>
            </a:r>
            <a:r>
              <a:rPr lang="it-IT" dirty="0" err="1"/>
              <a:t>Dignity</a:t>
            </a:r>
            <a:r>
              <a:rPr lang="it-IT" dirty="0"/>
              <a:t> in the ECJ Case Law (IV)</a:t>
            </a:r>
          </a:p>
          <a:p>
            <a:pPr lvl="1" algn="just">
              <a:buNone/>
            </a:pPr>
            <a:r>
              <a:rPr lang="it-IT" dirty="0"/>
              <a:t>E) </a:t>
            </a:r>
            <a:r>
              <a:rPr lang="it-IT" dirty="0" err="1"/>
              <a:t>Homosexual</a:t>
            </a:r>
            <a:r>
              <a:rPr lang="it-IT" dirty="0"/>
              <a:t> </a:t>
            </a:r>
            <a:r>
              <a:rPr lang="it-IT" dirty="0" err="1"/>
              <a:t>Asylum</a:t>
            </a:r>
            <a:r>
              <a:rPr lang="it-IT" dirty="0"/>
              <a:t> </a:t>
            </a:r>
            <a:r>
              <a:rPr lang="it-IT" dirty="0" err="1"/>
              <a:t>Seekers</a:t>
            </a:r>
            <a:r>
              <a:rPr lang="it-IT" dirty="0"/>
              <a:t> (III) – </a:t>
            </a:r>
            <a:r>
              <a:rPr lang="it-IT" i="1" dirty="0"/>
              <a:t>How to </a:t>
            </a:r>
            <a:r>
              <a:rPr lang="it-IT" i="1" dirty="0" err="1"/>
              <a:t>value</a:t>
            </a:r>
            <a:r>
              <a:rPr lang="it-IT" i="1" dirty="0"/>
              <a:t> a story</a:t>
            </a:r>
          </a:p>
          <a:p>
            <a:pPr lvl="1" algn="just">
              <a:buNone/>
            </a:pPr>
            <a:endParaRPr lang="it-IT" i="1" dirty="0"/>
          </a:p>
          <a:p>
            <a:pPr lvl="1" algn="just">
              <a:buFontTx/>
              <a:buChar char="-"/>
            </a:pPr>
            <a:r>
              <a:rPr lang="it-IT" b="1" i="1" dirty="0" err="1"/>
              <a:t>F</a:t>
            </a:r>
            <a:r>
              <a:rPr lang="it-IT" b="1" i="1" dirty="0"/>
              <a:t>. v. </a:t>
            </a:r>
            <a:r>
              <a:rPr lang="it-IT" b="1" i="1" dirty="0" err="1"/>
              <a:t>Bevándorlási</a:t>
            </a:r>
            <a:r>
              <a:rPr lang="it-IT" b="1" i="1" dirty="0"/>
              <a:t> </a:t>
            </a:r>
            <a:r>
              <a:rPr lang="it-IT" b="1" i="1" dirty="0" err="1"/>
              <a:t>és</a:t>
            </a:r>
            <a:r>
              <a:rPr lang="it-IT" b="1" i="1" dirty="0"/>
              <a:t> </a:t>
            </a:r>
            <a:r>
              <a:rPr lang="it-IT" b="1" i="1" dirty="0" err="1"/>
              <a:t>Állampolgársági</a:t>
            </a:r>
            <a:r>
              <a:rPr lang="it-IT" b="1" i="1" dirty="0"/>
              <a:t> </a:t>
            </a:r>
            <a:r>
              <a:rPr lang="it-IT" b="1" i="1" dirty="0" err="1"/>
              <a:t>Hivatal</a:t>
            </a:r>
            <a:r>
              <a:rPr lang="it-IT" b="1" dirty="0"/>
              <a:t>, </a:t>
            </a:r>
            <a:r>
              <a:rPr lang="it-IT" b="1" dirty="0" err="1"/>
              <a:t>Jan</a:t>
            </a:r>
            <a:r>
              <a:rPr lang="it-IT" b="1" dirty="0"/>
              <a:t> 25, 2018; C-473/16</a:t>
            </a:r>
          </a:p>
          <a:p>
            <a:pPr marL="898525" lvl="1" indent="0" algn="just">
              <a:buNone/>
            </a:pPr>
            <a:r>
              <a:rPr lang="it-IT" dirty="0"/>
              <a:t>	- «</a:t>
            </a:r>
            <a:r>
              <a:rPr lang="en" dirty="0"/>
              <a:t>the procedures, should recourse be had, in that context, to an expert’s report, must be consistent with other relevant EU law provisions, and in particular with the fundamental rights guaranteed by the Charter, such as the right to respect for human dignity, enshrined in Article 1 of the Charter, and the right to respect for private and family life guaranteed by Article 7 thereof”</a:t>
            </a:r>
          </a:p>
          <a:p>
            <a:pPr marL="898525" lvl="1" indent="0" algn="just">
              <a:buNone/>
            </a:pPr>
            <a:r>
              <a:rPr lang="en" dirty="0"/>
              <a:t>	- </a:t>
            </a:r>
            <a:r>
              <a:rPr lang="it-IT" dirty="0"/>
              <a:t>«</a:t>
            </a:r>
            <a:r>
              <a:rPr lang="en" dirty="0"/>
              <a:t>the examination of the application for international protection must include an individual assessment of that application, taking into account, inter alia, all relevant facts as they relate to the country of origin of the applicant at the time of taking a decision on the application, the relevant statements and documentation presented by him as well as his individual position and personal circumstances. Where necessary, the competent authority must also take account of the explanation provided regarding a lack of evidence, and of the applicant’s general credibility” (par. 41)</a:t>
            </a:r>
          </a:p>
          <a:p>
            <a:pPr marL="457200" lvl="1" indent="0" algn="just">
              <a:buNone/>
            </a:pPr>
            <a:r>
              <a:rPr lang="it-IT" b="1" i="1" u="sng" dirty="0" err="1"/>
              <a:t>as</a:t>
            </a:r>
            <a:r>
              <a:rPr lang="it-IT" b="1" i="1" u="sng" dirty="0"/>
              <a:t> a </a:t>
            </a:r>
            <a:r>
              <a:rPr lang="it-IT" b="1" i="1" u="sng" dirty="0" err="1"/>
              <a:t>consequence</a:t>
            </a:r>
            <a:endParaRPr lang="en" b="1" i="1" u="sng" dirty="0"/>
          </a:p>
          <a:p>
            <a:pPr marL="898525" lvl="1" indent="0" algn="just">
              <a:buNone/>
            </a:pPr>
            <a:r>
              <a:rPr lang="en" dirty="0"/>
              <a:t>	- “the determining authority cannot base its decision solely on the conclusions of an expert’s report and that that authority cannot, a fortiori, be bound by those conclusions when assessing the statements made by an applicant relating to his sexual orientation” (par. 42)</a:t>
            </a:r>
          </a:p>
          <a:p>
            <a:pPr marL="898525" lvl="1" indent="0" algn="just">
              <a:buNone/>
            </a:pPr>
            <a:endParaRPr lang="en" dirty="0"/>
          </a:p>
          <a:p>
            <a:pPr lvl="1" algn="just">
              <a:buFontTx/>
              <a:buChar char="-"/>
            </a:pPr>
            <a:r>
              <a:rPr lang="en" b="1" i="1" dirty="0"/>
              <a:t>Is a psychological test admissible?</a:t>
            </a:r>
          </a:p>
          <a:p>
            <a:pPr marL="457200" lvl="1" indent="0" algn="just">
              <a:buNone/>
            </a:pPr>
            <a:r>
              <a:rPr lang="en" b="1" i="1" dirty="0"/>
              <a:t>	- </a:t>
            </a:r>
            <a:r>
              <a:rPr lang="en" i="1" dirty="0"/>
              <a:t>Disproportionate Interference with the right to private life</a:t>
            </a:r>
          </a:p>
          <a:p>
            <a:pPr marL="1339850" lvl="1" indent="-88900" algn="just">
              <a:buNone/>
            </a:pPr>
            <a:r>
              <a:rPr lang="en" b="1" i="1" dirty="0"/>
              <a:t>	- “It is also necessary to take account, in order to assess the seriousness of the interference arising from the preparation and use of a psychologist’s expert report, […], of Principle 18 of the Yogyakarta principles o[…], which states, inter alia, that no person may be forced to undergo any form of psychological test on account of his sexual orientation or gender identity” (par. 62)</a:t>
            </a:r>
          </a:p>
          <a:p>
            <a:pPr marL="457200" lvl="1" indent="0" algn="just">
              <a:buNone/>
            </a:pPr>
            <a:endParaRPr lang="it-IT" dirty="0"/>
          </a:p>
          <a:p>
            <a:pPr lvl="1" algn="just">
              <a:buNone/>
            </a:pPr>
            <a:endParaRPr lang="it-IT" dirty="0"/>
          </a:p>
          <a:p>
            <a:pPr algn="just"/>
            <a:endParaRPr lang="it-IT" dirty="0"/>
          </a:p>
        </p:txBody>
      </p:sp>
    </p:spTree>
    <p:extLst>
      <p:ext uri="{BB962C8B-B14F-4D97-AF65-F5344CB8AC3E}">
        <p14:creationId xmlns:p14="http://schemas.microsoft.com/office/powerpoint/2010/main" val="2486099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a:t>Protection</a:t>
            </a:r>
            <a:r>
              <a:rPr lang="it-IT" dirty="0"/>
              <a:t> </a:t>
            </a:r>
            <a:r>
              <a:rPr lang="it-IT" dirty="0" err="1"/>
              <a:t>of</a:t>
            </a:r>
            <a:r>
              <a:rPr lang="it-IT" dirty="0"/>
              <a:t> </a:t>
            </a:r>
            <a:r>
              <a:rPr lang="it-IT" dirty="0" err="1"/>
              <a:t>Fundamental</a:t>
            </a:r>
            <a:r>
              <a:rPr lang="it-IT" dirty="0"/>
              <a:t> </a:t>
            </a:r>
            <a:r>
              <a:rPr lang="it-IT" dirty="0" err="1"/>
              <a:t>Rights</a:t>
            </a:r>
            <a:r>
              <a:rPr lang="it-IT" dirty="0"/>
              <a:t> in the EU (I)</a:t>
            </a:r>
          </a:p>
        </p:txBody>
      </p:sp>
      <p:sp>
        <p:nvSpPr>
          <p:cNvPr id="3" name="Segnaposto contenuto 2"/>
          <p:cNvSpPr>
            <a:spLocks noGrp="1"/>
          </p:cNvSpPr>
          <p:nvPr>
            <p:ph idx="1"/>
          </p:nvPr>
        </p:nvSpPr>
        <p:spPr/>
        <p:txBody>
          <a:bodyPr>
            <a:normAutofit fontScale="92500" lnSpcReduction="20000"/>
          </a:bodyPr>
          <a:lstStyle/>
          <a:p>
            <a:pPr algn="just"/>
            <a:r>
              <a:rPr lang="it-IT" dirty="0" err="1"/>
              <a:t>Brief</a:t>
            </a:r>
            <a:r>
              <a:rPr lang="it-IT" dirty="0"/>
              <a:t> </a:t>
            </a:r>
            <a:r>
              <a:rPr lang="it-IT" dirty="0" err="1"/>
              <a:t>remarks</a:t>
            </a:r>
            <a:endParaRPr lang="it-IT" dirty="0"/>
          </a:p>
          <a:p>
            <a:pPr lvl="1" algn="just"/>
            <a:r>
              <a:rPr lang="it-IT" dirty="0"/>
              <a:t>The </a:t>
            </a:r>
            <a:r>
              <a:rPr lang="it-IT" i="1" dirty="0" err="1"/>
              <a:t>Nold</a:t>
            </a:r>
            <a:r>
              <a:rPr lang="it-IT" dirty="0"/>
              <a:t> case (1974), and the </a:t>
            </a:r>
            <a:r>
              <a:rPr lang="it-IT" dirty="0" err="1"/>
              <a:t>leading</a:t>
            </a:r>
            <a:r>
              <a:rPr lang="it-IT" dirty="0"/>
              <a:t> </a:t>
            </a:r>
            <a:r>
              <a:rPr lang="it-IT" dirty="0" err="1"/>
              <a:t>role</a:t>
            </a:r>
            <a:r>
              <a:rPr lang="it-IT" dirty="0"/>
              <a:t> </a:t>
            </a:r>
            <a:r>
              <a:rPr lang="it-IT" dirty="0" err="1"/>
              <a:t>of</a:t>
            </a:r>
            <a:r>
              <a:rPr lang="it-IT" dirty="0"/>
              <a:t> ECJ case </a:t>
            </a:r>
            <a:r>
              <a:rPr lang="it-IT" dirty="0" err="1"/>
              <a:t>law</a:t>
            </a:r>
            <a:endParaRPr lang="it-IT" dirty="0"/>
          </a:p>
          <a:p>
            <a:pPr lvl="2" algn="just"/>
            <a:r>
              <a:rPr lang="it-IT" dirty="0"/>
              <a:t>“</a:t>
            </a:r>
            <a:r>
              <a:rPr lang="it-IT" i="1" dirty="0" err="1"/>
              <a:t>Fundamental</a:t>
            </a:r>
            <a:r>
              <a:rPr lang="it-IT" i="1" dirty="0"/>
              <a:t> </a:t>
            </a:r>
            <a:r>
              <a:rPr lang="it-IT" i="1" dirty="0" err="1"/>
              <a:t>rights</a:t>
            </a:r>
            <a:r>
              <a:rPr lang="it-IT" i="1" dirty="0"/>
              <a:t>, </a:t>
            </a:r>
            <a:r>
              <a:rPr lang="it-IT" i="1" dirty="0" err="1"/>
              <a:t>as</a:t>
            </a:r>
            <a:r>
              <a:rPr lang="it-IT" i="1" dirty="0"/>
              <a:t> </a:t>
            </a:r>
            <a:r>
              <a:rPr lang="it-IT" i="1" dirty="0" err="1"/>
              <a:t>guaranteed</a:t>
            </a:r>
            <a:r>
              <a:rPr lang="it-IT" i="1" dirty="0"/>
              <a:t> </a:t>
            </a:r>
            <a:r>
              <a:rPr lang="it-IT" i="1" dirty="0" err="1"/>
              <a:t>by</a:t>
            </a:r>
            <a:r>
              <a:rPr lang="it-IT" i="1" dirty="0"/>
              <a:t> the </a:t>
            </a:r>
            <a:r>
              <a:rPr lang="it-IT" i="1" dirty="0" err="1"/>
              <a:t>European</a:t>
            </a:r>
            <a:r>
              <a:rPr lang="it-IT" i="1" dirty="0"/>
              <a:t> Convention </a:t>
            </a:r>
            <a:r>
              <a:rPr lang="it-IT" i="1" dirty="0" err="1"/>
              <a:t>for</a:t>
            </a:r>
            <a:r>
              <a:rPr lang="it-IT" i="1" dirty="0"/>
              <a:t> the </a:t>
            </a:r>
            <a:r>
              <a:rPr lang="it-IT" i="1" dirty="0" err="1"/>
              <a:t>Protection</a:t>
            </a:r>
            <a:r>
              <a:rPr lang="it-IT" i="1" dirty="0"/>
              <a:t> </a:t>
            </a:r>
            <a:r>
              <a:rPr lang="it-IT" i="1" dirty="0" err="1"/>
              <a:t>of</a:t>
            </a:r>
            <a:r>
              <a:rPr lang="it-IT" i="1" dirty="0"/>
              <a:t> </a:t>
            </a:r>
            <a:r>
              <a:rPr lang="it-IT" i="1" dirty="0" err="1"/>
              <a:t>Human</a:t>
            </a:r>
            <a:r>
              <a:rPr lang="it-IT" i="1" dirty="0"/>
              <a:t> </a:t>
            </a:r>
            <a:r>
              <a:rPr lang="it-IT" i="1" dirty="0" err="1"/>
              <a:t>Rights</a:t>
            </a:r>
            <a:r>
              <a:rPr lang="it-IT" i="1" dirty="0"/>
              <a:t> and </a:t>
            </a:r>
            <a:r>
              <a:rPr lang="it-IT" i="1" dirty="0" err="1"/>
              <a:t>Fundamental</a:t>
            </a:r>
            <a:r>
              <a:rPr lang="it-IT" i="1" dirty="0"/>
              <a:t> </a:t>
            </a:r>
            <a:r>
              <a:rPr lang="it-IT" i="1" dirty="0" err="1"/>
              <a:t>Freedoms</a:t>
            </a:r>
            <a:r>
              <a:rPr lang="it-IT" i="1" dirty="0"/>
              <a:t> and </a:t>
            </a:r>
            <a:r>
              <a:rPr lang="it-IT" i="1" dirty="0" err="1"/>
              <a:t>as</a:t>
            </a:r>
            <a:r>
              <a:rPr lang="it-IT" i="1" dirty="0"/>
              <a:t> </a:t>
            </a:r>
            <a:r>
              <a:rPr lang="it-IT" i="1" dirty="0" err="1"/>
              <a:t>they</a:t>
            </a:r>
            <a:r>
              <a:rPr lang="it-IT" i="1" dirty="0"/>
              <a:t> </a:t>
            </a:r>
            <a:r>
              <a:rPr lang="it-IT" i="1" dirty="0" err="1"/>
              <a:t>result</a:t>
            </a:r>
            <a:r>
              <a:rPr lang="it-IT" i="1" dirty="0"/>
              <a:t> </a:t>
            </a:r>
            <a:r>
              <a:rPr lang="it-IT" i="1" dirty="0" err="1"/>
              <a:t>from</a:t>
            </a:r>
            <a:r>
              <a:rPr lang="it-IT" i="1" dirty="0"/>
              <a:t> the </a:t>
            </a:r>
            <a:r>
              <a:rPr lang="it-IT" i="1" dirty="0" err="1"/>
              <a:t>constitutional</a:t>
            </a:r>
            <a:r>
              <a:rPr lang="it-IT" i="1" dirty="0"/>
              <a:t> </a:t>
            </a:r>
            <a:r>
              <a:rPr lang="it-IT" i="1" dirty="0" err="1"/>
              <a:t>traditions</a:t>
            </a:r>
            <a:r>
              <a:rPr lang="it-IT" i="1" dirty="0"/>
              <a:t> common </a:t>
            </a:r>
            <a:r>
              <a:rPr lang="it-IT" i="1" dirty="0" err="1"/>
              <a:t>to</a:t>
            </a:r>
            <a:r>
              <a:rPr lang="it-IT" i="1" dirty="0"/>
              <a:t> the </a:t>
            </a:r>
            <a:r>
              <a:rPr lang="it-IT" i="1" dirty="0" err="1"/>
              <a:t>Member</a:t>
            </a:r>
            <a:r>
              <a:rPr lang="it-IT" i="1" dirty="0"/>
              <a:t> </a:t>
            </a:r>
            <a:r>
              <a:rPr lang="it-IT" i="1" dirty="0" err="1"/>
              <a:t>States</a:t>
            </a:r>
            <a:r>
              <a:rPr lang="it-IT" i="1" dirty="0"/>
              <a:t>, </a:t>
            </a:r>
            <a:r>
              <a:rPr lang="it-IT" i="1" dirty="0" err="1"/>
              <a:t>shall</a:t>
            </a:r>
            <a:r>
              <a:rPr lang="it-IT" i="1" dirty="0"/>
              <a:t> </a:t>
            </a:r>
            <a:r>
              <a:rPr lang="it-IT" i="1" dirty="0" err="1"/>
              <a:t>constitute</a:t>
            </a:r>
            <a:r>
              <a:rPr lang="it-IT" i="1" dirty="0"/>
              <a:t> </a:t>
            </a:r>
            <a:r>
              <a:rPr lang="it-IT" i="1" dirty="0" err="1"/>
              <a:t>general</a:t>
            </a:r>
            <a:r>
              <a:rPr lang="it-IT" i="1" dirty="0"/>
              <a:t> </a:t>
            </a:r>
            <a:r>
              <a:rPr lang="it-IT" i="1" dirty="0" err="1"/>
              <a:t>principles</a:t>
            </a:r>
            <a:r>
              <a:rPr lang="it-IT" i="1" dirty="0"/>
              <a:t> </a:t>
            </a:r>
            <a:r>
              <a:rPr lang="it-IT" i="1" dirty="0" err="1"/>
              <a:t>of</a:t>
            </a:r>
            <a:r>
              <a:rPr lang="it-IT" i="1" dirty="0"/>
              <a:t> the </a:t>
            </a:r>
            <a:r>
              <a:rPr lang="it-IT" i="1" dirty="0" err="1"/>
              <a:t>Union</a:t>
            </a:r>
            <a:r>
              <a:rPr lang="it-IT" i="1" dirty="0"/>
              <a:t>'</a:t>
            </a:r>
            <a:r>
              <a:rPr lang="it-IT" i="1" dirty="0" err="1"/>
              <a:t>s</a:t>
            </a:r>
            <a:r>
              <a:rPr lang="it-IT" i="1" dirty="0"/>
              <a:t> </a:t>
            </a:r>
            <a:r>
              <a:rPr lang="it-IT" i="1" dirty="0" err="1"/>
              <a:t>law</a:t>
            </a:r>
            <a:r>
              <a:rPr lang="it-IT" dirty="0"/>
              <a:t>” (</a:t>
            </a:r>
            <a:r>
              <a:rPr lang="it-IT" dirty="0" err="1"/>
              <a:t>Nold</a:t>
            </a:r>
            <a:r>
              <a:rPr lang="it-IT" dirty="0"/>
              <a:t> formula)</a:t>
            </a:r>
          </a:p>
          <a:p>
            <a:pPr lvl="2" algn="just"/>
            <a:r>
              <a:rPr lang="it-IT" dirty="0"/>
              <a:t>The cultural </a:t>
            </a:r>
            <a:r>
              <a:rPr lang="it-IT" dirty="0" err="1"/>
              <a:t>basis</a:t>
            </a:r>
            <a:r>
              <a:rPr lang="it-IT" dirty="0"/>
              <a:t> </a:t>
            </a:r>
            <a:r>
              <a:rPr lang="it-IT" dirty="0" err="1"/>
              <a:t>of</a:t>
            </a:r>
            <a:r>
              <a:rPr lang="it-IT" dirty="0"/>
              <a:t> </a:t>
            </a:r>
            <a:r>
              <a:rPr lang="it-IT" dirty="0" err="1"/>
              <a:t>protection</a:t>
            </a:r>
            <a:r>
              <a:rPr lang="it-IT" dirty="0"/>
              <a:t> </a:t>
            </a:r>
            <a:r>
              <a:rPr lang="it-IT" dirty="0" err="1"/>
              <a:t>of</a:t>
            </a:r>
            <a:r>
              <a:rPr lang="it-IT" dirty="0"/>
              <a:t> FR in the EU: common market and </a:t>
            </a:r>
            <a:r>
              <a:rPr lang="it-IT" dirty="0" err="1"/>
              <a:t>fundamental</a:t>
            </a:r>
            <a:r>
              <a:rPr lang="it-IT" dirty="0"/>
              <a:t> </a:t>
            </a:r>
            <a:r>
              <a:rPr lang="it-IT" dirty="0" err="1"/>
              <a:t>rights</a:t>
            </a:r>
            <a:endParaRPr lang="it-IT" dirty="0"/>
          </a:p>
          <a:p>
            <a:pPr lvl="1"/>
            <a:r>
              <a:rPr lang="it-IT" dirty="0"/>
              <a:t>Art. </a:t>
            </a:r>
            <a:r>
              <a:rPr lang="it-IT" dirty="0" err="1"/>
              <a:t>6</a:t>
            </a:r>
            <a:r>
              <a:rPr lang="it-IT" dirty="0"/>
              <a:t>, TUE (1997)</a:t>
            </a:r>
          </a:p>
          <a:p>
            <a:pPr lvl="1"/>
            <a:r>
              <a:rPr lang="it-IT" dirty="0"/>
              <a:t>Charter </a:t>
            </a:r>
            <a:r>
              <a:rPr lang="it-IT" dirty="0" err="1"/>
              <a:t>of</a:t>
            </a:r>
            <a:r>
              <a:rPr lang="it-IT" dirty="0"/>
              <a:t> </a:t>
            </a:r>
            <a:r>
              <a:rPr lang="it-IT" dirty="0" err="1"/>
              <a:t>Fundamental</a:t>
            </a:r>
            <a:r>
              <a:rPr lang="it-IT" dirty="0"/>
              <a:t> </a:t>
            </a:r>
            <a:r>
              <a:rPr lang="it-IT" dirty="0" err="1"/>
              <a:t>Rights</a:t>
            </a:r>
            <a:r>
              <a:rPr lang="it-IT" dirty="0"/>
              <a:t> </a:t>
            </a:r>
            <a:r>
              <a:rPr lang="it-IT" dirty="0" err="1"/>
              <a:t>of</a:t>
            </a:r>
            <a:r>
              <a:rPr lang="it-IT" dirty="0"/>
              <a:t> the EU (2000)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a:t>Protection</a:t>
            </a:r>
            <a:r>
              <a:rPr lang="it-IT" dirty="0"/>
              <a:t> </a:t>
            </a:r>
            <a:r>
              <a:rPr lang="it-IT" dirty="0" err="1"/>
              <a:t>of</a:t>
            </a:r>
            <a:r>
              <a:rPr lang="it-IT" dirty="0"/>
              <a:t> </a:t>
            </a:r>
            <a:r>
              <a:rPr lang="it-IT" dirty="0" err="1"/>
              <a:t>Fundamental</a:t>
            </a:r>
            <a:r>
              <a:rPr lang="it-IT" dirty="0"/>
              <a:t> </a:t>
            </a:r>
            <a:r>
              <a:rPr lang="it-IT" dirty="0" err="1"/>
              <a:t>Rights</a:t>
            </a:r>
            <a:r>
              <a:rPr lang="it-IT" dirty="0"/>
              <a:t> in the EU (II)</a:t>
            </a:r>
          </a:p>
        </p:txBody>
      </p:sp>
      <p:sp>
        <p:nvSpPr>
          <p:cNvPr id="3" name="Segnaposto contenuto 2"/>
          <p:cNvSpPr>
            <a:spLocks noGrp="1"/>
          </p:cNvSpPr>
          <p:nvPr>
            <p:ph idx="1"/>
          </p:nvPr>
        </p:nvSpPr>
        <p:spPr/>
        <p:txBody>
          <a:bodyPr>
            <a:normAutofit fontScale="55000" lnSpcReduction="20000"/>
          </a:bodyPr>
          <a:lstStyle/>
          <a:p>
            <a:r>
              <a:rPr lang="it-IT" dirty="0"/>
              <a:t>Art. </a:t>
            </a:r>
            <a:r>
              <a:rPr lang="it-IT" dirty="0" err="1"/>
              <a:t>6</a:t>
            </a:r>
            <a:r>
              <a:rPr lang="it-IT" dirty="0"/>
              <a:t> TUE (2009)</a:t>
            </a:r>
          </a:p>
          <a:p>
            <a:pPr>
              <a:buNone/>
            </a:pPr>
            <a:endParaRPr lang="it-IT" dirty="0"/>
          </a:p>
          <a:p>
            <a:pPr marL="804863" lvl="1" indent="-268288" algn="just">
              <a:buNone/>
            </a:pPr>
            <a:r>
              <a:rPr lang="it-IT" dirty="0" err="1"/>
              <a:t>1</a:t>
            </a:r>
            <a:r>
              <a:rPr lang="it-IT" dirty="0"/>
              <a:t>. 	The </a:t>
            </a:r>
            <a:r>
              <a:rPr lang="it-IT" dirty="0" err="1"/>
              <a:t>Union</a:t>
            </a:r>
            <a:r>
              <a:rPr lang="it-IT" dirty="0"/>
              <a:t> </a:t>
            </a:r>
            <a:r>
              <a:rPr lang="it-IT" dirty="0" err="1"/>
              <a:t>recognises</a:t>
            </a:r>
            <a:r>
              <a:rPr lang="it-IT" dirty="0"/>
              <a:t> the </a:t>
            </a:r>
            <a:r>
              <a:rPr lang="it-IT" dirty="0" err="1"/>
              <a:t>rights</a:t>
            </a:r>
            <a:r>
              <a:rPr lang="it-IT" dirty="0"/>
              <a:t>, </a:t>
            </a:r>
            <a:r>
              <a:rPr lang="it-IT" dirty="0" err="1"/>
              <a:t>freedoms</a:t>
            </a:r>
            <a:r>
              <a:rPr lang="it-IT" dirty="0"/>
              <a:t> and </a:t>
            </a:r>
            <a:r>
              <a:rPr lang="it-IT" dirty="0" err="1"/>
              <a:t>principles</a:t>
            </a:r>
            <a:r>
              <a:rPr lang="it-IT" dirty="0"/>
              <a:t> set out in the Charter </a:t>
            </a:r>
            <a:r>
              <a:rPr lang="it-IT" dirty="0" err="1"/>
              <a:t>of</a:t>
            </a:r>
            <a:r>
              <a:rPr lang="it-IT" dirty="0"/>
              <a:t> </a:t>
            </a:r>
            <a:r>
              <a:rPr lang="it-IT" dirty="0" err="1"/>
              <a:t>Fundamental</a:t>
            </a:r>
            <a:r>
              <a:rPr lang="it-IT" dirty="0"/>
              <a:t> </a:t>
            </a:r>
            <a:r>
              <a:rPr lang="it-IT" dirty="0" err="1"/>
              <a:t>Rights</a:t>
            </a:r>
            <a:r>
              <a:rPr lang="it-IT" dirty="0"/>
              <a:t> </a:t>
            </a:r>
            <a:r>
              <a:rPr lang="it-IT" dirty="0" err="1"/>
              <a:t>of</a:t>
            </a:r>
            <a:r>
              <a:rPr lang="it-IT" dirty="0"/>
              <a:t> the </a:t>
            </a:r>
            <a:r>
              <a:rPr lang="it-IT" dirty="0" err="1"/>
              <a:t>European</a:t>
            </a:r>
            <a:r>
              <a:rPr lang="it-IT" dirty="0"/>
              <a:t> </a:t>
            </a:r>
            <a:r>
              <a:rPr lang="it-IT" dirty="0" err="1"/>
              <a:t>Union</a:t>
            </a:r>
            <a:r>
              <a:rPr lang="it-IT" dirty="0"/>
              <a:t> </a:t>
            </a:r>
            <a:r>
              <a:rPr lang="it-IT" dirty="0" err="1"/>
              <a:t>of</a:t>
            </a:r>
            <a:r>
              <a:rPr lang="it-IT" dirty="0"/>
              <a:t> </a:t>
            </a:r>
            <a:r>
              <a:rPr lang="it-IT" dirty="0" err="1"/>
              <a:t>7</a:t>
            </a:r>
            <a:r>
              <a:rPr lang="it-IT" dirty="0"/>
              <a:t> </a:t>
            </a:r>
            <a:r>
              <a:rPr lang="it-IT" dirty="0" err="1"/>
              <a:t>December</a:t>
            </a:r>
            <a:r>
              <a:rPr lang="it-IT" dirty="0"/>
              <a:t> 2000, </a:t>
            </a:r>
            <a:r>
              <a:rPr lang="it-IT" dirty="0" err="1"/>
              <a:t>as</a:t>
            </a:r>
            <a:r>
              <a:rPr lang="it-IT" dirty="0"/>
              <a:t> </a:t>
            </a:r>
            <a:r>
              <a:rPr lang="it-IT" dirty="0" err="1"/>
              <a:t>adapted</a:t>
            </a:r>
            <a:r>
              <a:rPr lang="it-IT" dirty="0"/>
              <a:t> at </a:t>
            </a:r>
            <a:r>
              <a:rPr lang="it-IT" dirty="0" err="1"/>
              <a:t>Strasbourg</a:t>
            </a:r>
            <a:r>
              <a:rPr lang="it-IT" dirty="0"/>
              <a:t>, on 12 </a:t>
            </a:r>
            <a:r>
              <a:rPr lang="it-IT" dirty="0" err="1"/>
              <a:t>December</a:t>
            </a:r>
            <a:r>
              <a:rPr lang="it-IT" dirty="0"/>
              <a:t> 2007, </a:t>
            </a:r>
            <a:r>
              <a:rPr lang="it-IT" dirty="0" err="1"/>
              <a:t>which</a:t>
            </a:r>
            <a:r>
              <a:rPr lang="it-IT" dirty="0"/>
              <a:t> </a:t>
            </a:r>
            <a:r>
              <a:rPr lang="it-IT" dirty="0" err="1"/>
              <a:t>shall</a:t>
            </a:r>
            <a:r>
              <a:rPr lang="it-IT" dirty="0"/>
              <a:t> </a:t>
            </a:r>
            <a:r>
              <a:rPr lang="it-IT" dirty="0" err="1"/>
              <a:t>have</a:t>
            </a:r>
            <a:r>
              <a:rPr lang="it-IT" dirty="0"/>
              <a:t> the </a:t>
            </a:r>
            <a:r>
              <a:rPr lang="it-IT" dirty="0" err="1"/>
              <a:t>same</a:t>
            </a:r>
            <a:r>
              <a:rPr lang="it-IT" dirty="0"/>
              <a:t> </a:t>
            </a:r>
            <a:r>
              <a:rPr lang="it-IT" dirty="0" err="1"/>
              <a:t>legal</a:t>
            </a:r>
            <a:r>
              <a:rPr lang="it-IT" dirty="0"/>
              <a:t> </a:t>
            </a:r>
            <a:r>
              <a:rPr lang="it-IT" dirty="0" err="1"/>
              <a:t>value</a:t>
            </a:r>
            <a:r>
              <a:rPr lang="it-IT" dirty="0"/>
              <a:t> </a:t>
            </a:r>
            <a:r>
              <a:rPr lang="it-IT" dirty="0" err="1"/>
              <a:t>as</a:t>
            </a:r>
            <a:r>
              <a:rPr lang="it-IT" dirty="0"/>
              <a:t> the </a:t>
            </a:r>
            <a:r>
              <a:rPr lang="it-IT" dirty="0" err="1"/>
              <a:t>Treaties</a:t>
            </a:r>
            <a:r>
              <a:rPr lang="it-IT" dirty="0"/>
              <a:t>. </a:t>
            </a:r>
          </a:p>
          <a:p>
            <a:pPr marL="806450" lvl="1" indent="0" algn="just">
              <a:buNone/>
            </a:pPr>
            <a:r>
              <a:rPr lang="it-IT" sz="2839" dirty="0"/>
              <a:t>The </a:t>
            </a:r>
            <a:r>
              <a:rPr lang="it-IT" sz="2839" dirty="0" err="1"/>
              <a:t>provisions</a:t>
            </a:r>
            <a:r>
              <a:rPr lang="it-IT" sz="2839" dirty="0"/>
              <a:t> </a:t>
            </a:r>
            <a:r>
              <a:rPr lang="it-IT" sz="2839" dirty="0" err="1"/>
              <a:t>of</a:t>
            </a:r>
            <a:r>
              <a:rPr lang="it-IT" sz="2839" dirty="0"/>
              <a:t> the Charter </a:t>
            </a:r>
            <a:r>
              <a:rPr lang="it-IT" sz="2839" dirty="0" err="1"/>
              <a:t>shall</a:t>
            </a:r>
            <a:r>
              <a:rPr lang="it-IT" sz="2839" dirty="0"/>
              <a:t> </a:t>
            </a:r>
            <a:r>
              <a:rPr lang="it-IT" sz="2839" dirty="0" err="1"/>
              <a:t>not</a:t>
            </a:r>
            <a:r>
              <a:rPr lang="it-IT" sz="2839" dirty="0"/>
              <a:t> </a:t>
            </a:r>
            <a:r>
              <a:rPr lang="it-IT" sz="2839" dirty="0" err="1"/>
              <a:t>extend</a:t>
            </a:r>
            <a:r>
              <a:rPr lang="it-IT" sz="2839" dirty="0"/>
              <a:t> in </a:t>
            </a:r>
            <a:r>
              <a:rPr lang="it-IT" sz="2839" dirty="0" err="1"/>
              <a:t>any</a:t>
            </a:r>
            <a:r>
              <a:rPr lang="it-IT" sz="2839" dirty="0"/>
              <a:t> way the </a:t>
            </a:r>
            <a:r>
              <a:rPr lang="it-IT" sz="2839" dirty="0" err="1"/>
              <a:t>competences</a:t>
            </a:r>
            <a:r>
              <a:rPr lang="it-IT" sz="2839" dirty="0"/>
              <a:t> </a:t>
            </a:r>
            <a:r>
              <a:rPr lang="it-IT" sz="2839" dirty="0" err="1"/>
              <a:t>of</a:t>
            </a:r>
            <a:r>
              <a:rPr lang="it-IT" sz="2839" dirty="0"/>
              <a:t> the </a:t>
            </a:r>
            <a:r>
              <a:rPr lang="it-IT" sz="2839" dirty="0" err="1"/>
              <a:t>Union</a:t>
            </a:r>
            <a:r>
              <a:rPr lang="it-IT" sz="2839" dirty="0"/>
              <a:t> </a:t>
            </a:r>
            <a:r>
              <a:rPr lang="it-IT" sz="2839" dirty="0" err="1"/>
              <a:t>as</a:t>
            </a:r>
            <a:r>
              <a:rPr lang="it-IT" sz="2839" dirty="0"/>
              <a:t> </a:t>
            </a:r>
            <a:r>
              <a:rPr lang="it-IT" sz="2839" dirty="0" err="1"/>
              <a:t>defined</a:t>
            </a:r>
            <a:r>
              <a:rPr lang="it-IT" sz="2839" dirty="0"/>
              <a:t> in the </a:t>
            </a:r>
            <a:r>
              <a:rPr lang="it-IT" sz="2839" dirty="0" err="1"/>
              <a:t>Treaties</a:t>
            </a:r>
            <a:r>
              <a:rPr lang="it-IT" sz="2839" dirty="0"/>
              <a:t>. </a:t>
            </a:r>
          </a:p>
          <a:p>
            <a:pPr marL="804863" lvl="1" indent="-268288" algn="just">
              <a:buNone/>
            </a:pPr>
            <a:r>
              <a:rPr lang="it-IT" sz="2839" dirty="0"/>
              <a:t>	The </a:t>
            </a:r>
            <a:r>
              <a:rPr lang="it-IT" sz="2839" dirty="0" err="1"/>
              <a:t>rights</a:t>
            </a:r>
            <a:r>
              <a:rPr lang="it-IT" sz="2839" dirty="0"/>
              <a:t>, </a:t>
            </a:r>
            <a:r>
              <a:rPr lang="it-IT" sz="2839" dirty="0" err="1"/>
              <a:t>freedoms</a:t>
            </a:r>
            <a:r>
              <a:rPr lang="it-IT" sz="2839" dirty="0"/>
              <a:t> and </a:t>
            </a:r>
            <a:r>
              <a:rPr lang="it-IT" sz="2839" dirty="0" err="1"/>
              <a:t>principles</a:t>
            </a:r>
            <a:r>
              <a:rPr lang="it-IT" sz="2839" dirty="0"/>
              <a:t> in the Charter </a:t>
            </a:r>
            <a:r>
              <a:rPr lang="it-IT" sz="2839" dirty="0" err="1"/>
              <a:t>shall</a:t>
            </a:r>
            <a:r>
              <a:rPr lang="it-IT" sz="2839" dirty="0"/>
              <a:t> </a:t>
            </a:r>
            <a:r>
              <a:rPr lang="it-IT" sz="2839" dirty="0" err="1"/>
              <a:t>be</a:t>
            </a:r>
            <a:r>
              <a:rPr lang="it-IT" sz="2839" dirty="0"/>
              <a:t> </a:t>
            </a:r>
            <a:r>
              <a:rPr lang="it-IT" sz="2839" dirty="0" err="1"/>
              <a:t>interpreted</a:t>
            </a:r>
            <a:r>
              <a:rPr lang="it-IT" sz="2839" dirty="0"/>
              <a:t> in </a:t>
            </a:r>
            <a:r>
              <a:rPr lang="it-IT" sz="2839" dirty="0" err="1"/>
              <a:t>accordance</a:t>
            </a:r>
            <a:r>
              <a:rPr lang="it-IT" sz="2839" dirty="0"/>
              <a:t> </a:t>
            </a:r>
            <a:r>
              <a:rPr lang="it-IT" sz="2839" dirty="0" err="1"/>
              <a:t>with</a:t>
            </a:r>
            <a:r>
              <a:rPr lang="it-IT" sz="2839" dirty="0"/>
              <a:t> the </a:t>
            </a:r>
            <a:r>
              <a:rPr lang="it-IT" sz="2839" dirty="0" err="1"/>
              <a:t>general</a:t>
            </a:r>
            <a:r>
              <a:rPr lang="it-IT" sz="2839" dirty="0"/>
              <a:t> </a:t>
            </a:r>
            <a:r>
              <a:rPr lang="it-IT" sz="2839" dirty="0" err="1"/>
              <a:t>provisions</a:t>
            </a:r>
            <a:r>
              <a:rPr lang="it-IT" sz="2839" dirty="0"/>
              <a:t> in Title VII </a:t>
            </a:r>
            <a:r>
              <a:rPr lang="it-IT" sz="2839" dirty="0" err="1"/>
              <a:t>of</a:t>
            </a:r>
            <a:r>
              <a:rPr lang="it-IT" sz="2839" dirty="0"/>
              <a:t> the Charter </a:t>
            </a:r>
            <a:r>
              <a:rPr lang="it-IT" sz="2839" dirty="0" err="1"/>
              <a:t>governing</a:t>
            </a:r>
            <a:r>
              <a:rPr lang="it-IT" sz="2839" dirty="0"/>
              <a:t> </a:t>
            </a:r>
            <a:r>
              <a:rPr lang="it-IT" sz="2839" dirty="0" err="1"/>
              <a:t>its</a:t>
            </a:r>
            <a:r>
              <a:rPr lang="it-IT" sz="2839" dirty="0"/>
              <a:t> </a:t>
            </a:r>
            <a:r>
              <a:rPr lang="it-IT" sz="2839" dirty="0" err="1"/>
              <a:t>interpretation</a:t>
            </a:r>
            <a:r>
              <a:rPr lang="it-IT" sz="2839" dirty="0"/>
              <a:t> and </a:t>
            </a:r>
            <a:r>
              <a:rPr lang="it-IT" sz="2839" dirty="0" err="1"/>
              <a:t>application</a:t>
            </a:r>
            <a:r>
              <a:rPr lang="it-IT" sz="2839" dirty="0"/>
              <a:t> and </a:t>
            </a:r>
            <a:r>
              <a:rPr lang="it-IT" sz="2839" dirty="0" err="1"/>
              <a:t>with</a:t>
            </a:r>
            <a:r>
              <a:rPr lang="it-IT" sz="2839" dirty="0"/>
              <a:t> due </a:t>
            </a:r>
            <a:r>
              <a:rPr lang="it-IT" sz="2839" dirty="0" err="1"/>
              <a:t>regard</a:t>
            </a:r>
            <a:r>
              <a:rPr lang="it-IT" sz="2839" dirty="0"/>
              <a:t> </a:t>
            </a:r>
            <a:r>
              <a:rPr lang="it-IT" sz="2839" dirty="0" err="1"/>
              <a:t>to</a:t>
            </a:r>
            <a:r>
              <a:rPr lang="it-IT" sz="2839" dirty="0"/>
              <a:t> the </a:t>
            </a:r>
            <a:r>
              <a:rPr lang="it-IT" sz="2839" dirty="0" err="1"/>
              <a:t>explanations</a:t>
            </a:r>
            <a:r>
              <a:rPr lang="it-IT" sz="2839" dirty="0"/>
              <a:t> </a:t>
            </a:r>
            <a:r>
              <a:rPr lang="it-IT" sz="2839" dirty="0" err="1"/>
              <a:t>referred</a:t>
            </a:r>
            <a:r>
              <a:rPr lang="it-IT" sz="2839" dirty="0"/>
              <a:t> </a:t>
            </a:r>
            <a:r>
              <a:rPr lang="it-IT" sz="2839" dirty="0" err="1"/>
              <a:t>to</a:t>
            </a:r>
            <a:r>
              <a:rPr lang="it-IT" sz="2839" dirty="0"/>
              <a:t> in the Charter, </a:t>
            </a:r>
            <a:r>
              <a:rPr lang="it-IT" sz="2839" dirty="0" err="1"/>
              <a:t>that</a:t>
            </a:r>
            <a:r>
              <a:rPr lang="it-IT" sz="2839" dirty="0"/>
              <a:t> set out the </a:t>
            </a:r>
            <a:r>
              <a:rPr lang="it-IT" sz="2839" dirty="0" err="1"/>
              <a:t>sources</a:t>
            </a:r>
            <a:r>
              <a:rPr lang="it-IT" sz="2839" dirty="0"/>
              <a:t> </a:t>
            </a:r>
            <a:r>
              <a:rPr lang="it-IT" sz="2839" dirty="0" err="1"/>
              <a:t>of</a:t>
            </a:r>
            <a:r>
              <a:rPr lang="it-IT" sz="2839" dirty="0"/>
              <a:t> </a:t>
            </a:r>
            <a:r>
              <a:rPr lang="it-IT" sz="2839" dirty="0" err="1"/>
              <a:t>those</a:t>
            </a:r>
            <a:r>
              <a:rPr lang="it-IT" sz="2839" dirty="0"/>
              <a:t> </a:t>
            </a:r>
            <a:r>
              <a:rPr lang="it-IT" sz="2839" dirty="0" err="1"/>
              <a:t>provisions</a:t>
            </a:r>
            <a:r>
              <a:rPr lang="it-IT" dirty="0"/>
              <a:t>.</a:t>
            </a:r>
          </a:p>
          <a:p>
            <a:pPr marL="806450" lvl="1" indent="-269875" algn="just">
              <a:buNone/>
            </a:pPr>
            <a:r>
              <a:rPr lang="it-IT" sz="2727" dirty="0" err="1"/>
              <a:t>2</a:t>
            </a:r>
            <a:r>
              <a:rPr lang="it-IT" sz="2727" dirty="0"/>
              <a:t>.	The </a:t>
            </a:r>
            <a:r>
              <a:rPr lang="it-IT" sz="2727" dirty="0" err="1"/>
              <a:t>Union</a:t>
            </a:r>
            <a:r>
              <a:rPr lang="it-IT" sz="2727" dirty="0"/>
              <a:t> </a:t>
            </a:r>
            <a:r>
              <a:rPr lang="it-IT" sz="2727" dirty="0" err="1"/>
              <a:t>shall</a:t>
            </a:r>
            <a:r>
              <a:rPr lang="it-IT" sz="2727" dirty="0"/>
              <a:t> accede </a:t>
            </a:r>
            <a:r>
              <a:rPr lang="it-IT" sz="2727" dirty="0" err="1"/>
              <a:t>to</a:t>
            </a:r>
            <a:r>
              <a:rPr lang="it-IT" sz="2727" dirty="0"/>
              <a:t> the </a:t>
            </a:r>
            <a:r>
              <a:rPr lang="it-IT" sz="2727" dirty="0" err="1"/>
              <a:t>European</a:t>
            </a:r>
            <a:r>
              <a:rPr lang="it-IT" sz="2727" dirty="0"/>
              <a:t> Convention </a:t>
            </a:r>
            <a:r>
              <a:rPr lang="it-IT" sz="2727" dirty="0" err="1"/>
              <a:t>for</a:t>
            </a:r>
            <a:r>
              <a:rPr lang="it-IT" sz="2727" dirty="0"/>
              <a:t> the </a:t>
            </a:r>
            <a:r>
              <a:rPr lang="it-IT" sz="2727" dirty="0" err="1"/>
              <a:t>Protection</a:t>
            </a:r>
            <a:r>
              <a:rPr lang="it-IT" sz="2727" dirty="0"/>
              <a:t> </a:t>
            </a:r>
            <a:r>
              <a:rPr lang="it-IT" sz="2727" dirty="0" err="1"/>
              <a:t>of</a:t>
            </a:r>
            <a:r>
              <a:rPr lang="it-IT" sz="2727" dirty="0"/>
              <a:t> </a:t>
            </a:r>
            <a:r>
              <a:rPr lang="it-IT" sz="2727" dirty="0" err="1"/>
              <a:t>Human</a:t>
            </a:r>
            <a:r>
              <a:rPr lang="it-IT" sz="2727" dirty="0"/>
              <a:t> </a:t>
            </a:r>
            <a:r>
              <a:rPr lang="it-IT" sz="2727" dirty="0" err="1"/>
              <a:t>Rights</a:t>
            </a:r>
            <a:r>
              <a:rPr lang="it-IT" sz="2727" dirty="0"/>
              <a:t> and </a:t>
            </a:r>
            <a:r>
              <a:rPr lang="it-IT" sz="2727" dirty="0" err="1"/>
              <a:t>Fundamental</a:t>
            </a:r>
            <a:r>
              <a:rPr lang="it-IT" sz="2727" dirty="0"/>
              <a:t> </a:t>
            </a:r>
            <a:r>
              <a:rPr lang="it-IT" sz="2727" dirty="0" err="1"/>
              <a:t>Freedoms</a:t>
            </a:r>
            <a:r>
              <a:rPr lang="it-IT" sz="2727" dirty="0"/>
              <a:t>. </a:t>
            </a:r>
            <a:r>
              <a:rPr lang="it-IT" sz="2727" dirty="0" err="1"/>
              <a:t>Such</a:t>
            </a:r>
            <a:r>
              <a:rPr lang="it-IT" sz="2727" dirty="0"/>
              <a:t> </a:t>
            </a:r>
            <a:r>
              <a:rPr lang="it-IT" sz="2727" dirty="0" err="1"/>
              <a:t>accession</a:t>
            </a:r>
            <a:r>
              <a:rPr lang="it-IT" sz="2727" dirty="0"/>
              <a:t> </a:t>
            </a:r>
            <a:r>
              <a:rPr lang="it-IT" sz="2727" dirty="0" err="1"/>
              <a:t>shall</a:t>
            </a:r>
            <a:r>
              <a:rPr lang="it-IT" sz="2727" dirty="0"/>
              <a:t> </a:t>
            </a:r>
            <a:r>
              <a:rPr lang="it-IT" sz="2727" dirty="0" err="1"/>
              <a:t>not</a:t>
            </a:r>
            <a:r>
              <a:rPr lang="it-IT" sz="2727" dirty="0"/>
              <a:t> </a:t>
            </a:r>
            <a:r>
              <a:rPr lang="it-IT" sz="2727" dirty="0" err="1"/>
              <a:t>affect</a:t>
            </a:r>
            <a:r>
              <a:rPr lang="it-IT" sz="2727" dirty="0"/>
              <a:t> the </a:t>
            </a:r>
            <a:r>
              <a:rPr lang="it-IT" sz="2727" dirty="0" err="1"/>
              <a:t>Union</a:t>
            </a:r>
            <a:r>
              <a:rPr lang="it-IT" sz="2727" dirty="0"/>
              <a:t>'</a:t>
            </a:r>
            <a:r>
              <a:rPr lang="it-IT" sz="2727" dirty="0" err="1"/>
              <a:t>s</a:t>
            </a:r>
            <a:r>
              <a:rPr lang="it-IT" sz="2727" dirty="0"/>
              <a:t> </a:t>
            </a:r>
            <a:r>
              <a:rPr lang="it-IT" sz="2727" dirty="0" err="1"/>
              <a:t>competences</a:t>
            </a:r>
            <a:r>
              <a:rPr lang="it-IT" sz="2727" dirty="0"/>
              <a:t> </a:t>
            </a:r>
            <a:r>
              <a:rPr lang="it-IT" sz="2727" dirty="0" err="1"/>
              <a:t>as</a:t>
            </a:r>
            <a:r>
              <a:rPr lang="it-IT" sz="2727" dirty="0"/>
              <a:t> </a:t>
            </a:r>
            <a:r>
              <a:rPr lang="it-IT" sz="2727" dirty="0" err="1"/>
              <a:t>defined</a:t>
            </a:r>
            <a:r>
              <a:rPr lang="it-IT" sz="2727" dirty="0"/>
              <a:t> in the </a:t>
            </a:r>
            <a:r>
              <a:rPr lang="it-IT" sz="2727" dirty="0" err="1"/>
              <a:t>Treaties</a:t>
            </a:r>
            <a:r>
              <a:rPr lang="it-IT" sz="2727" dirty="0"/>
              <a:t>. </a:t>
            </a:r>
          </a:p>
          <a:p>
            <a:pPr marL="806450" lvl="1" indent="-269875" algn="just">
              <a:buNone/>
            </a:pPr>
            <a:r>
              <a:rPr lang="it-IT" sz="2727" dirty="0" err="1"/>
              <a:t>3</a:t>
            </a:r>
            <a:r>
              <a:rPr lang="it-IT" sz="2727" dirty="0"/>
              <a:t>. </a:t>
            </a:r>
            <a:r>
              <a:rPr lang="it-IT" sz="2727" dirty="0" err="1"/>
              <a:t>Fundamental</a:t>
            </a:r>
            <a:r>
              <a:rPr lang="it-IT" sz="2727" dirty="0"/>
              <a:t> </a:t>
            </a:r>
            <a:r>
              <a:rPr lang="it-IT" sz="2727" dirty="0" err="1"/>
              <a:t>rights</a:t>
            </a:r>
            <a:r>
              <a:rPr lang="it-IT" sz="2727" dirty="0"/>
              <a:t>, </a:t>
            </a:r>
            <a:r>
              <a:rPr lang="it-IT" sz="2727" dirty="0" err="1"/>
              <a:t>as</a:t>
            </a:r>
            <a:r>
              <a:rPr lang="it-IT" sz="2727" dirty="0"/>
              <a:t> </a:t>
            </a:r>
            <a:r>
              <a:rPr lang="it-IT" sz="2727" dirty="0" err="1"/>
              <a:t>guaranteed</a:t>
            </a:r>
            <a:r>
              <a:rPr lang="it-IT" sz="2727" dirty="0"/>
              <a:t> </a:t>
            </a:r>
            <a:r>
              <a:rPr lang="it-IT" sz="2727" dirty="0" err="1"/>
              <a:t>by</a:t>
            </a:r>
            <a:r>
              <a:rPr lang="it-IT" sz="2727" dirty="0"/>
              <a:t> the </a:t>
            </a:r>
            <a:r>
              <a:rPr lang="it-IT" sz="2727" dirty="0" err="1"/>
              <a:t>European</a:t>
            </a:r>
            <a:r>
              <a:rPr lang="it-IT" sz="2727" dirty="0"/>
              <a:t> Convention </a:t>
            </a:r>
            <a:r>
              <a:rPr lang="it-IT" sz="2727" dirty="0" err="1"/>
              <a:t>for</a:t>
            </a:r>
            <a:r>
              <a:rPr lang="it-IT" sz="2727" dirty="0"/>
              <a:t> the </a:t>
            </a:r>
            <a:r>
              <a:rPr lang="it-IT" sz="2727" dirty="0" err="1"/>
              <a:t>Protection</a:t>
            </a:r>
            <a:r>
              <a:rPr lang="it-IT" sz="2727" dirty="0"/>
              <a:t> </a:t>
            </a:r>
            <a:r>
              <a:rPr lang="it-IT" sz="2727" dirty="0" err="1"/>
              <a:t>of</a:t>
            </a:r>
            <a:r>
              <a:rPr lang="it-IT" sz="2727" dirty="0"/>
              <a:t> </a:t>
            </a:r>
            <a:r>
              <a:rPr lang="it-IT" sz="2727" dirty="0" err="1"/>
              <a:t>Human</a:t>
            </a:r>
            <a:r>
              <a:rPr lang="it-IT" sz="2727" dirty="0"/>
              <a:t> </a:t>
            </a:r>
            <a:r>
              <a:rPr lang="it-IT" sz="2727" dirty="0" err="1"/>
              <a:t>Rights</a:t>
            </a:r>
            <a:r>
              <a:rPr lang="it-IT" sz="2727" dirty="0"/>
              <a:t> and </a:t>
            </a:r>
            <a:r>
              <a:rPr lang="it-IT" sz="2727" dirty="0" err="1"/>
              <a:t>Fundamental</a:t>
            </a:r>
            <a:r>
              <a:rPr lang="it-IT" sz="2727" dirty="0"/>
              <a:t> </a:t>
            </a:r>
            <a:r>
              <a:rPr lang="it-IT" sz="2727" dirty="0" err="1"/>
              <a:t>Freedoms</a:t>
            </a:r>
            <a:r>
              <a:rPr lang="it-IT" sz="2727" dirty="0"/>
              <a:t> and </a:t>
            </a:r>
            <a:r>
              <a:rPr lang="it-IT" sz="2727" dirty="0" err="1"/>
              <a:t>as</a:t>
            </a:r>
            <a:r>
              <a:rPr lang="it-IT" sz="2727" dirty="0"/>
              <a:t> </a:t>
            </a:r>
            <a:r>
              <a:rPr lang="it-IT" sz="2727" dirty="0" err="1"/>
              <a:t>they</a:t>
            </a:r>
            <a:r>
              <a:rPr lang="it-IT" sz="2727" dirty="0"/>
              <a:t> </a:t>
            </a:r>
            <a:r>
              <a:rPr lang="it-IT" sz="2727" dirty="0" err="1"/>
              <a:t>result</a:t>
            </a:r>
            <a:r>
              <a:rPr lang="it-IT" sz="2727" dirty="0"/>
              <a:t> </a:t>
            </a:r>
            <a:r>
              <a:rPr lang="it-IT" sz="2727" dirty="0" err="1"/>
              <a:t>from</a:t>
            </a:r>
            <a:r>
              <a:rPr lang="it-IT" sz="2727" dirty="0"/>
              <a:t> the </a:t>
            </a:r>
            <a:r>
              <a:rPr lang="it-IT" sz="2727" dirty="0" err="1"/>
              <a:t>constitutional</a:t>
            </a:r>
            <a:r>
              <a:rPr lang="it-IT" sz="2727" dirty="0"/>
              <a:t> </a:t>
            </a:r>
            <a:r>
              <a:rPr lang="it-IT" sz="2727" dirty="0" err="1"/>
              <a:t>traditions</a:t>
            </a:r>
            <a:r>
              <a:rPr lang="it-IT" sz="2727" dirty="0"/>
              <a:t> common </a:t>
            </a:r>
            <a:r>
              <a:rPr lang="it-IT" sz="2727" dirty="0" err="1"/>
              <a:t>to</a:t>
            </a:r>
            <a:r>
              <a:rPr lang="it-IT" sz="2727" dirty="0"/>
              <a:t> the </a:t>
            </a:r>
            <a:r>
              <a:rPr lang="it-IT" sz="2727" dirty="0" err="1"/>
              <a:t>Member</a:t>
            </a:r>
            <a:r>
              <a:rPr lang="it-IT" sz="2727" dirty="0"/>
              <a:t> </a:t>
            </a:r>
            <a:r>
              <a:rPr lang="it-IT" sz="2727" dirty="0" err="1"/>
              <a:t>States</a:t>
            </a:r>
            <a:r>
              <a:rPr lang="it-IT" sz="2727" dirty="0"/>
              <a:t>, </a:t>
            </a:r>
            <a:r>
              <a:rPr lang="it-IT" sz="2727" dirty="0" err="1"/>
              <a:t>shall</a:t>
            </a:r>
            <a:r>
              <a:rPr lang="it-IT" sz="2727" dirty="0"/>
              <a:t> </a:t>
            </a:r>
            <a:r>
              <a:rPr lang="it-IT" sz="2727" dirty="0" err="1"/>
              <a:t>constitute</a:t>
            </a:r>
            <a:r>
              <a:rPr lang="it-IT" sz="2727" dirty="0"/>
              <a:t> </a:t>
            </a:r>
            <a:r>
              <a:rPr lang="it-IT" sz="2727" dirty="0" err="1"/>
              <a:t>general</a:t>
            </a:r>
            <a:r>
              <a:rPr lang="it-IT" sz="2727" dirty="0"/>
              <a:t> </a:t>
            </a:r>
            <a:r>
              <a:rPr lang="it-IT" sz="2727" dirty="0" err="1"/>
              <a:t>principles</a:t>
            </a:r>
            <a:r>
              <a:rPr lang="it-IT" sz="2727" dirty="0"/>
              <a:t> </a:t>
            </a:r>
            <a:r>
              <a:rPr lang="it-IT" sz="2727" dirty="0" err="1"/>
              <a:t>of</a:t>
            </a:r>
            <a:r>
              <a:rPr lang="it-IT" sz="2727" dirty="0"/>
              <a:t> the </a:t>
            </a:r>
            <a:r>
              <a:rPr lang="it-IT" sz="2727" dirty="0" err="1"/>
              <a:t>Union</a:t>
            </a:r>
            <a:r>
              <a:rPr lang="it-IT" sz="2727" dirty="0"/>
              <a:t>'</a:t>
            </a:r>
            <a:r>
              <a:rPr lang="it-IT" sz="2727" dirty="0" err="1"/>
              <a:t>s</a:t>
            </a:r>
            <a:r>
              <a:rPr lang="it-IT" sz="2727" dirty="0"/>
              <a:t> </a:t>
            </a:r>
            <a:r>
              <a:rPr lang="it-IT" sz="2727" dirty="0" err="1"/>
              <a:t>law</a:t>
            </a:r>
            <a:r>
              <a:rPr lang="it-IT" sz="2727" dirty="0"/>
              <a:t>. </a:t>
            </a:r>
          </a:p>
          <a:p>
            <a:pPr marL="804863" lvl="1" indent="-268288">
              <a:buNone/>
            </a:pPr>
            <a:endParaRPr lang="it-IT" dirty="0"/>
          </a:p>
          <a:p>
            <a:pPr lvl="1">
              <a:buNone/>
            </a:pPr>
            <a:r>
              <a:rPr lang="it-IT" dirty="0"/>
              <a:t> </a:t>
            </a:r>
          </a:p>
          <a:p>
            <a:pPr lvl="1"/>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err="1"/>
              <a:t>Human</a:t>
            </a:r>
            <a:r>
              <a:rPr lang="it-IT" dirty="0"/>
              <a:t> </a:t>
            </a:r>
            <a:r>
              <a:rPr lang="it-IT" dirty="0" err="1"/>
              <a:t>Dignity</a:t>
            </a:r>
            <a:r>
              <a:rPr lang="it-IT" dirty="0"/>
              <a:t> in the EU (I)</a:t>
            </a:r>
          </a:p>
        </p:txBody>
      </p:sp>
      <p:sp>
        <p:nvSpPr>
          <p:cNvPr id="3" name="Segnaposto contenuto 2"/>
          <p:cNvSpPr>
            <a:spLocks noGrp="1"/>
          </p:cNvSpPr>
          <p:nvPr>
            <p:ph idx="1"/>
          </p:nvPr>
        </p:nvSpPr>
        <p:spPr/>
        <p:txBody>
          <a:bodyPr>
            <a:normAutofit fontScale="85000" lnSpcReduction="20000"/>
          </a:bodyPr>
          <a:lstStyle/>
          <a:p>
            <a:pPr algn="just"/>
            <a:r>
              <a:rPr lang="it-IT" dirty="0" err="1"/>
              <a:t>Human</a:t>
            </a:r>
            <a:r>
              <a:rPr lang="it-IT" dirty="0"/>
              <a:t> </a:t>
            </a:r>
            <a:r>
              <a:rPr lang="it-IT" dirty="0" err="1"/>
              <a:t>Dignity</a:t>
            </a:r>
            <a:r>
              <a:rPr lang="it-IT" dirty="0"/>
              <a:t> in EU </a:t>
            </a:r>
            <a:r>
              <a:rPr lang="it-IT" dirty="0" err="1"/>
              <a:t>Treaties</a:t>
            </a:r>
            <a:endParaRPr lang="it-IT" dirty="0"/>
          </a:p>
          <a:p>
            <a:pPr lvl="1" algn="just"/>
            <a:r>
              <a:rPr lang="it-IT" dirty="0"/>
              <a:t>Art. </a:t>
            </a:r>
            <a:r>
              <a:rPr lang="it-IT" dirty="0" err="1"/>
              <a:t>2</a:t>
            </a:r>
            <a:r>
              <a:rPr lang="it-IT" dirty="0"/>
              <a:t> TUE</a:t>
            </a:r>
          </a:p>
          <a:p>
            <a:pPr lvl="2" algn="just"/>
            <a:r>
              <a:rPr lang="it-IT" dirty="0"/>
              <a:t>“The </a:t>
            </a:r>
            <a:r>
              <a:rPr lang="it-IT" dirty="0" err="1"/>
              <a:t>Union</a:t>
            </a:r>
            <a:r>
              <a:rPr lang="it-IT" dirty="0"/>
              <a:t> </a:t>
            </a:r>
            <a:r>
              <a:rPr lang="it-IT" dirty="0" err="1"/>
              <a:t>is</a:t>
            </a:r>
            <a:r>
              <a:rPr lang="it-IT" dirty="0"/>
              <a:t> </a:t>
            </a:r>
            <a:r>
              <a:rPr lang="it-IT" dirty="0" err="1"/>
              <a:t>founded</a:t>
            </a:r>
            <a:r>
              <a:rPr lang="it-IT" dirty="0"/>
              <a:t> on the </a:t>
            </a:r>
            <a:r>
              <a:rPr lang="it-IT" dirty="0" err="1"/>
              <a:t>values</a:t>
            </a:r>
            <a:r>
              <a:rPr lang="it-IT" dirty="0"/>
              <a:t> </a:t>
            </a:r>
            <a:r>
              <a:rPr lang="it-IT" dirty="0" err="1"/>
              <a:t>of</a:t>
            </a:r>
            <a:r>
              <a:rPr lang="it-IT" b="1" dirty="0"/>
              <a:t> </a:t>
            </a:r>
            <a:r>
              <a:rPr lang="it-IT" b="1" dirty="0" err="1"/>
              <a:t>respect</a:t>
            </a:r>
            <a:r>
              <a:rPr lang="it-IT" b="1" dirty="0"/>
              <a:t> </a:t>
            </a:r>
            <a:r>
              <a:rPr lang="it-IT" b="1" dirty="0" err="1"/>
              <a:t>for</a:t>
            </a:r>
            <a:r>
              <a:rPr lang="it-IT" b="1" dirty="0"/>
              <a:t> </a:t>
            </a:r>
            <a:r>
              <a:rPr lang="it-IT" b="1" dirty="0" err="1"/>
              <a:t>human</a:t>
            </a:r>
            <a:r>
              <a:rPr lang="it-IT" b="1" dirty="0"/>
              <a:t> </a:t>
            </a:r>
            <a:r>
              <a:rPr lang="it-IT" b="1" dirty="0" err="1"/>
              <a:t>dignity</a:t>
            </a:r>
            <a:r>
              <a:rPr lang="it-IT" dirty="0"/>
              <a:t>, </a:t>
            </a:r>
            <a:r>
              <a:rPr lang="it-IT" dirty="0" err="1"/>
              <a:t>freedom</a:t>
            </a:r>
            <a:r>
              <a:rPr lang="it-IT" dirty="0"/>
              <a:t>, </a:t>
            </a:r>
            <a:r>
              <a:rPr lang="it-IT" dirty="0" err="1"/>
              <a:t>democracy</a:t>
            </a:r>
            <a:r>
              <a:rPr lang="it-IT" dirty="0"/>
              <a:t>, </a:t>
            </a:r>
            <a:r>
              <a:rPr lang="it-IT" dirty="0" err="1"/>
              <a:t>equality</a:t>
            </a:r>
            <a:r>
              <a:rPr lang="it-IT" dirty="0"/>
              <a:t>, the </a:t>
            </a:r>
            <a:r>
              <a:rPr lang="it-IT" dirty="0" err="1"/>
              <a:t>rule</a:t>
            </a:r>
            <a:r>
              <a:rPr lang="it-IT" dirty="0"/>
              <a:t> </a:t>
            </a:r>
            <a:r>
              <a:rPr lang="it-IT" dirty="0" err="1"/>
              <a:t>of</a:t>
            </a:r>
            <a:r>
              <a:rPr lang="it-IT" dirty="0"/>
              <a:t> </a:t>
            </a:r>
            <a:r>
              <a:rPr lang="it-IT" dirty="0" err="1"/>
              <a:t>law</a:t>
            </a:r>
            <a:r>
              <a:rPr lang="it-IT" dirty="0"/>
              <a:t> and </a:t>
            </a:r>
            <a:r>
              <a:rPr lang="it-IT" dirty="0" err="1"/>
              <a:t>respect</a:t>
            </a:r>
            <a:r>
              <a:rPr lang="it-IT" dirty="0"/>
              <a:t> </a:t>
            </a:r>
            <a:r>
              <a:rPr lang="it-IT" dirty="0" err="1"/>
              <a:t>for</a:t>
            </a:r>
            <a:r>
              <a:rPr lang="it-IT" dirty="0"/>
              <a:t> </a:t>
            </a:r>
            <a:r>
              <a:rPr lang="it-IT" dirty="0" err="1"/>
              <a:t>human</a:t>
            </a:r>
            <a:r>
              <a:rPr lang="it-IT" dirty="0"/>
              <a:t> </a:t>
            </a:r>
            <a:r>
              <a:rPr lang="it-IT" dirty="0" err="1"/>
              <a:t>rights</a:t>
            </a:r>
            <a:r>
              <a:rPr lang="it-IT" dirty="0"/>
              <a:t>, </a:t>
            </a:r>
            <a:r>
              <a:rPr lang="it-IT" dirty="0" err="1"/>
              <a:t>including</a:t>
            </a:r>
            <a:r>
              <a:rPr lang="it-IT" dirty="0"/>
              <a:t> the </a:t>
            </a:r>
            <a:r>
              <a:rPr lang="it-IT" dirty="0" err="1"/>
              <a:t>rights</a:t>
            </a:r>
            <a:r>
              <a:rPr lang="it-IT" dirty="0"/>
              <a:t> </a:t>
            </a:r>
            <a:r>
              <a:rPr lang="it-IT" dirty="0" err="1"/>
              <a:t>of</a:t>
            </a:r>
            <a:r>
              <a:rPr lang="it-IT" dirty="0"/>
              <a:t> </a:t>
            </a:r>
            <a:r>
              <a:rPr lang="it-IT" dirty="0" err="1"/>
              <a:t>persons</a:t>
            </a:r>
            <a:r>
              <a:rPr lang="it-IT" dirty="0"/>
              <a:t> </a:t>
            </a:r>
            <a:r>
              <a:rPr lang="it-IT" dirty="0" err="1"/>
              <a:t>belonging</a:t>
            </a:r>
            <a:r>
              <a:rPr lang="it-IT" dirty="0"/>
              <a:t> </a:t>
            </a:r>
            <a:r>
              <a:rPr lang="it-IT" dirty="0" err="1"/>
              <a:t>to</a:t>
            </a:r>
            <a:r>
              <a:rPr lang="it-IT" dirty="0"/>
              <a:t> </a:t>
            </a:r>
            <a:r>
              <a:rPr lang="it-IT" dirty="0" err="1"/>
              <a:t>minorities</a:t>
            </a:r>
            <a:r>
              <a:rPr lang="it-IT" dirty="0"/>
              <a:t>. </a:t>
            </a:r>
            <a:r>
              <a:rPr lang="it-IT" dirty="0" err="1"/>
              <a:t>These</a:t>
            </a:r>
            <a:r>
              <a:rPr lang="it-IT" dirty="0"/>
              <a:t> </a:t>
            </a:r>
            <a:r>
              <a:rPr lang="it-IT" dirty="0" err="1"/>
              <a:t>values</a:t>
            </a:r>
            <a:r>
              <a:rPr lang="it-IT" dirty="0"/>
              <a:t> are common </a:t>
            </a:r>
            <a:r>
              <a:rPr lang="it-IT" dirty="0" err="1"/>
              <a:t>to</a:t>
            </a:r>
            <a:r>
              <a:rPr lang="it-IT" dirty="0"/>
              <a:t> the </a:t>
            </a:r>
            <a:r>
              <a:rPr lang="it-IT" dirty="0" err="1"/>
              <a:t>Member</a:t>
            </a:r>
            <a:r>
              <a:rPr lang="it-IT" dirty="0"/>
              <a:t> </a:t>
            </a:r>
            <a:r>
              <a:rPr lang="it-IT" dirty="0" err="1"/>
              <a:t>States</a:t>
            </a:r>
            <a:r>
              <a:rPr lang="it-IT" dirty="0"/>
              <a:t> in a society in </a:t>
            </a:r>
            <a:r>
              <a:rPr lang="it-IT" dirty="0" err="1"/>
              <a:t>which</a:t>
            </a:r>
            <a:r>
              <a:rPr lang="it-IT" dirty="0"/>
              <a:t> </a:t>
            </a:r>
            <a:r>
              <a:rPr lang="it-IT" dirty="0" err="1"/>
              <a:t>pluralism</a:t>
            </a:r>
            <a:r>
              <a:rPr lang="it-IT" dirty="0"/>
              <a:t>, </a:t>
            </a:r>
            <a:r>
              <a:rPr lang="it-IT" dirty="0" err="1"/>
              <a:t>non-discrimination</a:t>
            </a:r>
            <a:r>
              <a:rPr lang="it-IT" dirty="0"/>
              <a:t>, </a:t>
            </a:r>
            <a:r>
              <a:rPr lang="it-IT" dirty="0" err="1"/>
              <a:t>tolerance</a:t>
            </a:r>
            <a:r>
              <a:rPr lang="it-IT" dirty="0"/>
              <a:t>, </a:t>
            </a:r>
            <a:r>
              <a:rPr lang="it-IT" dirty="0" err="1"/>
              <a:t>justice</a:t>
            </a:r>
            <a:r>
              <a:rPr lang="it-IT" dirty="0"/>
              <a:t>, </a:t>
            </a:r>
            <a:r>
              <a:rPr lang="it-IT" dirty="0" err="1"/>
              <a:t>solidarity</a:t>
            </a:r>
            <a:r>
              <a:rPr lang="it-IT" dirty="0"/>
              <a:t> and </a:t>
            </a:r>
            <a:r>
              <a:rPr lang="it-IT" dirty="0" err="1"/>
              <a:t>equality</a:t>
            </a:r>
            <a:r>
              <a:rPr lang="it-IT" dirty="0"/>
              <a:t> </a:t>
            </a:r>
            <a:r>
              <a:rPr lang="it-IT" dirty="0" err="1"/>
              <a:t>between</a:t>
            </a:r>
            <a:r>
              <a:rPr lang="it-IT" dirty="0"/>
              <a:t> women and </a:t>
            </a:r>
            <a:r>
              <a:rPr lang="it-IT" dirty="0" err="1"/>
              <a:t>men</a:t>
            </a:r>
            <a:r>
              <a:rPr lang="it-IT" dirty="0"/>
              <a:t> </a:t>
            </a:r>
            <a:r>
              <a:rPr lang="it-IT" dirty="0" err="1"/>
              <a:t>prevail</a:t>
            </a:r>
            <a:r>
              <a:rPr lang="it-IT" dirty="0"/>
              <a:t>”.  </a:t>
            </a:r>
          </a:p>
          <a:p>
            <a:pPr lvl="1" algn="just"/>
            <a:r>
              <a:rPr lang="it-IT" dirty="0"/>
              <a:t>Art. 21 TUE </a:t>
            </a:r>
          </a:p>
          <a:p>
            <a:pPr lvl="2" algn="just"/>
            <a:r>
              <a:rPr lang="it-IT" dirty="0"/>
              <a:t>“The </a:t>
            </a:r>
            <a:r>
              <a:rPr lang="it-IT" dirty="0" err="1"/>
              <a:t>Union</a:t>
            </a:r>
            <a:r>
              <a:rPr lang="it-IT" dirty="0"/>
              <a:t>'</a:t>
            </a:r>
            <a:r>
              <a:rPr lang="it-IT" dirty="0" err="1"/>
              <a:t>s</a:t>
            </a:r>
            <a:r>
              <a:rPr lang="it-IT" dirty="0"/>
              <a:t> </a:t>
            </a:r>
            <a:r>
              <a:rPr lang="it-IT" dirty="0" err="1"/>
              <a:t>action</a:t>
            </a:r>
            <a:r>
              <a:rPr lang="it-IT" dirty="0"/>
              <a:t> on the </a:t>
            </a:r>
            <a:r>
              <a:rPr lang="it-IT" dirty="0" err="1"/>
              <a:t>international</a:t>
            </a:r>
            <a:r>
              <a:rPr lang="it-IT" dirty="0"/>
              <a:t> scene </a:t>
            </a:r>
            <a:r>
              <a:rPr lang="it-IT" dirty="0" err="1"/>
              <a:t>shall</a:t>
            </a:r>
            <a:r>
              <a:rPr lang="it-IT" dirty="0"/>
              <a:t> </a:t>
            </a:r>
            <a:r>
              <a:rPr lang="it-IT" dirty="0" err="1"/>
              <a:t>be</a:t>
            </a:r>
            <a:r>
              <a:rPr lang="it-IT" dirty="0"/>
              <a:t> </a:t>
            </a:r>
            <a:r>
              <a:rPr lang="it-IT" dirty="0" err="1"/>
              <a:t>guided</a:t>
            </a:r>
            <a:r>
              <a:rPr lang="it-IT" dirty="0"/>
              <a:t> </a:t>
            </a:r>
            <a:r>
              <a:rPr lang="it-IT" dirty="0" err="1"/>
              <a:t>by</a:t>
            </a:r>
            <a:r>
              <a:rPr lang="it-IT" dirty="0"/>
              <a:t> the </a:t>
            </a:r>
            <a:r>
              <a:rPr lang="it-IT" dirty="0" err="1"/>
              <a:t>principles</a:t>
            </a:r>
            <a:r>
              <a:rPr lang="it-IT" dirty="0"/>
              <a:t> </a:t>
            </a:r>
            <a:r>
              <a:rPr lang="it-IT" dirty="0" err="1"/>
              <a:t>which</a:t>
            </a:r>
            <a:r>
              <a:rPr lang="it-IT" dirty="0"/>
              <a:t> </a:t>
            </a:r>
            <a:r>
              <a:rPr lang="it-IT" dirty="0" err="1"/>
              <a:t>have</a:t>
            </a:r>
            <a:r>
              <a:rPr lang="it-IT" dirty="0"/>
              <a:t> </a:t>
            </a:r>
            <a:r>
              <a:rPr lang="it-IT" dirty="0" err="1"/>
              <a:t>inspired</a:t>
            </a:r>
            <a:r>
              <a:rPr lang="it-IT" dirty="0"/>
              <a:t> </a:t>
            </a:r>
            <a:r>
              <a:rPr lang="it-IT" dirty="0" err="1"/>
              <a:t>its</a:t>
            </a:r>
            <a:r>
              <a:rPr lang="it-IT" dirty="0"/>
              <a:t> </a:t>
            </a:r>
            <a:r>
              <a:rPr lang="it-IT" dirty="0" err="1"/>
              <a:t>own</a:t>
            </a:r>
            <a:r>
              <a:rPr lang="it-IT" dirty="0"/>
              <a:t> </a:t>
            </a:r>
            <a:r>
              <a:rPr lang="it-IT" dirty="0" err="1"/>
              <a:t>creation</a:t>
            </a:r>
            <a:r>
              <a:rPr lang="it-IT" dirty="0"/>
              <a:t>, </a:t>
            </a:r>
            <a:r>
              <a:rPr lang="it-IT" dirty="0" err="1"/>
              <a:t>development</a:t>
            </a:r>
            <a:r>
              <a:rPr lang="it-IT" dirty="0"/>
              <a:t> and </a:t>
            </a:r>
            <a:r>
              <a:rPr lang="it-IT" dirty="0" err="1"/>
              <a:t>enlargement</a:t>
            </a:r>
            <a:r>
              <a:rPr lang="it-IT" dirty="0"/>
              <a:t>, and </a:t>
            </a:r>
            <a:r>
              <a:rPr lang="it-IT" dirty="0" err="1"/>
              <a:t>which</a:t>
            </a:r>
            <a:r>
              <a:rPr lang="it-IT" dirty="0"/>
              <a:t> </a:t>
            </a:r>
            <a:r>
              <a:rPr lang="it-IT" dirty="0" err="1"/>
              <a:t>it</a:t>
            </a:r>
            <a:r>
              <a:rPr lang="it-IT" dirty="0"/>
              <a:t> </a:t>
            </a:r>
            <a:r>
              <a:rPr lang="it-IT" dirty="0" err="1"/>
              <a:t>seeks</a:t>
            </a:r>
            <a:r>
              <a:rPr lang="it-IT" dirty="0"/>
              <a:t> </a:t>
            </a:r>
            <a:r>
              <a:rPr lang="it-IT" dirty="0" err="1"/>
              <a:t>to</a:t>
            </a:r>
            <a:r>
              <a:rPr lang="it-IT" dirty="0"/>
              <a:t> </a:t>
            </a:r>
            <a:r>
              <a:rPr lang="it-IT" dirty="0" err="1"/>
              <a:t>advance</a:t>
            </a:r>
            <a:r>
              <a:rPr lang="it-IT" dirty="0"/>
              <a:t> in the </a:t>
            </a:r>
            <a:r>
              <a:rPr lang="it-IT" dirty="0" err="1"/>
              <a:t>wider</a:t>
            </a:r>
            <a:r>
              <a:rPr lang="it-IT" dirty="0"/>
              <a:t> world: </a:t>
            </a:r>
            <a:r>
              <a:rPr lang="it-IT" dirty="0" err="1"/>
              <a:t>democracy</a:t>
            </a:r>
            <a:r>
              <a:rPr lang="it-IT" dirty="0"/>
              <a:t>, the </a:t>
            </a:r>
            <a:r>
              <a:rPr lang="it-IT" dirty="0" err="1"/>
              <a:t>rule</a:t>
            </a:r>
            <a:r>
              <a:rPr lang="it-IT" dirty="0"/>
              <a:t> </a:t>
            </a:r>
            <a:r>
              <a:rPr lang="it-IT" dirty="0" err="1"/>
              <a:t>of</a:t>
            </a:r>
            <a:r>
              <a:rPr lang="it-IT" dirty="0"/>
              <a:t> </a:t>
            </a:r>
            <a:r>
              <a:rPr lang="it-IT" dirty="0" err="1"/>
              <a:t>law</a:t>
            </a:r>
            <a:r>
              <a:rPr lang="it-IT" dirty="0"/>
              <a:t>, the </a:t>
            </a:r>
            <a:r>
              <a:rPr lang="it-IT" dirty="0" err="1"/>
              <a:t>universality</a:t>
            </a:r>
            <a:r>
              <a:rPr lang="it-IT" dirty="0"/>
              <a:t> and </a:t>
            </a:r>
            <a:r>
              <a:rPr lang="it-IT" dirty="0" err="1"/>
              <a:t>indivisibility</a:t>
            </a:r>
            <a:r>
              <a:rPr lang="it-IT" dirty="0"/>
              <a:t> </a:t>
            </a:r>
            <a:r>
              <a:rPr lang="it-IT" dirty="0" err="1"/>
              <a:t>of</a:t>
            </a:r>
            <a:r>
              <a:rPr lang="it-IT" dirty="0"/>
              <a:t> </a:t>
            </a:r>
            <a:r>
              <a:rPr lang="it-IT" dirty="0" err="1"/>
              <a:t>human</a:t>
            </a:r>
            <a:r>
              <a:rPr lang="it-IT" dirty="0"/>
              <a:t> </a:t>
            </a:r>
            <a:r>
              <a:rPr lang="it-IT" dirty="0" err="1"/>
              <a:t>rights</a:t>
            </a:r>
            <a:r>
              <a:rPr lang="it-IT" dirty="0"/>
              <a:t> and </a:t>
            </a:r>
            <a:r>
              <a:rPr lang="it-IT" dirty="0" err="1"/>
              <a:t>fundamental</a:t>
            </a:r>
            <a:r>
              <a:rPr lang="it-IT" dirty="0"/>
              <a:t> </a:t>
            </a:r>
            <a:r>
              <a:rPr lang="it-IT" dirty="0" err="1"/>
              <a:t>freedoms</a:t>
            </a:r>
            <a:r>
              <a:rPr lang="it-IT" dirty="0"/>
              <a:t>, </a:t>
            </a:r>
            <a:r>
              <a:rPr lang="it-IT" dirty="0" err="1"/>
              <a:t>respect</a:t>
            </a:r>
            <a:r>
              <a:rPr lang="it-IT" dirty="0"/>
              <a:t> </a:t>
            </a:r>
            <a:r>
              <a:rPr lang="it-IT" dirty="0" err="1"/>
              <a:t>for</a:t>
            </a:r>
            <a:r>
              <a:rPr lang="it-IT" dirty="0"/>
              <a:t> </a:t>
            </a:r>
            <a:r>
              <a:rPr lang="it-IT" dirty="0" err="1"/>
              <a:t>human</a:t>
            </a:r>
            <a:r>
              <a:rPr lang="it-IT" dirty="0"/>
              <a:t> </a:t>
            </a:r>
            <a:r>
              <a:rPr lang="it-IT" dirty="0" err="1"/>
              <a:t>dignity</a:t>
            </a:r>
            <a:r>
              <a:rPr lang="it-IT" dirty="0"/>
              <a:t>, the </a:t>
            </a:r>
            <a:r>
              <a:rPr lang="it-IT" dirty="0" err="1"/>
              <a:t>principles</a:t>
            </a:r>
            <a:r>
              <a:rPr lang="it-IT" dirty="0"/>
              <a:t> </a:t>
            </a:r>
            <a:r>
              <a:rPr lang="it-IT" dirty="0" err="1"/>
              <a:t>of</a:t>
            </a:r>
            <a:r>
              <a:rPr lang="it-IT" dirty="0"/>
              <a:t> </a:t>
            </a:r>
            <a:r>
              <a:rPr lang="it-IT" dirty="0" err="1"/>
              <a:t>equality</a:t>
            </a:r>
            <a:r>
              <a:rPr lang="it-IT" dirty="0"/>
              <a:t> and </a:t>
            </a:r>
            <a:r>
              <a:rPr lang="it-IT" dirty="0" err="1"/>
              <a:t>solidarity</a:t>
            </a:r>
            <a:r>
              <a:rPr lang="it-IT" dirty="0"/>
              <a:t>, and </a:t>
            </a:r>
            <a:r>
              <a:rPr lang="it-IT" dirty="0" err="1"/>
              <a:t>respect</a:t>
            </a:r>
            <a:r>
              <a:rPr lang="it-IT" dirty="0"/>
              <a:t> </a:t>
            </a:r>
            <a:r>
              <a:rPr lang="it-IT" dirty="0" err="1"/>
              <a:t>for</a:t>
            </a:r>
            <a:r>
              <a:rPr lang="it-IT" dirty="0"/>
              <a:t> the </a:t>
            </a:r>
            <a:r>
              <a:rPr lang="it-IT" dirty="0" err="1"/>
              <a:t>principles</a:t>
            </a:r>
            <a:r>
              <a:rPr lang="it-IT" dirty="0"/>
              <a:t> </a:t>
            </a:r>
            <a:r>
              <a:rPr lang="it-IT" dirty="0" err="1"/>
              <a:t>of</a:t>
            </a:r>
            <a:r>
              <a:rPr lang="it-IT" dirty="0"/>
              <a:t> the </a:t>
            </a:r>
            <a:r>
              <a:rPr lang="it-IT" dirty="0" err="1"/>
              <a:t>United</a:t>
            </a:r>
            <a:r>
              <a:rPr lang="it-IT" dirty="0"/>
              <a:t> </a:t>
            </a:r>
            <a:r>
              <a:rPr lang="it-IT" dirty="0" err="1"/>
              <a:t>Nations</a:t>
            </a:r>
            <a:r>
              <a:rPr lang="it-IT" dirty="0"/>
              <a:t> Charter and </a:t>
            </a:r>
            <a:r>
              <a:rPr lang="it-IT" dirty="0" err="1"/>
              <a:t>international</a:t>
            </a:r>
            <a:r>
              <a:rPr lang="it-IT" dirty="0"/>
              <a:t> </a:t>
            </a:r>
            <a:r>
              <a:rPr lang="it-IT" dirty="0" err="1"/>
              <a:t>law</a:t>
            </a:r>
            <a:r>
              <a:rPr lang="it-IT" dirty="0"/>
              <a:t>” </a:t>
            </a:r>
          </a:p>
          <a:p>
            <a:pPr lvl="2" algn="just">
              <a:buNone/>
            </a:pPr>
            <a:endParaRPr lang="it-IT" dirty="0"/>
          </a:p>
          <a:p>
            <a:pPr algn="just"/>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the EU (II)	</a:t>
            </a:r>
          </a:p>
        </p:txBody>
      </p:sp>
      <p:sp>
        <p:nvSpPr>
          <p:cNvPr id="3" name="Segnaposto contenuto 2"/>
          <p:cNvSpPr>
            <a:spLocks noGrp="1"/>
          </p:cNvSpPr>
          <p:nvPr>
            <p:ph idx="1"/>
          </p:nvPr>
        </p:nvSpPr>
        <p:spPr/>
        <p:txBody>
          <a:bodyPr/>
          <a:lstStyle/>
          <a:p>
            <a:r>
              <a:rPr lang="it-IT" dirty="0" err="1"/>
              <a:t>Human</a:t>
            </a:r>
            <a:r>
              <a:rPr lang="it-IT" dirty="0"/>
              <a:t> </a:t>
            </a:r>
            <a:r>
              <a:rPr lang="it-IT" dirty="0" err="1"/>
              <a:t>Dignity</a:t>
            </a:r>
            <a:r>
              <a:rPr lang="it-IT" dirty="0"/>
              <a:t> in the Charter </a:t>
            </a:r>
            <a:r>
              <a:rPr lang="it-IT" dirty="0" err="1"/>
              <a:t>of</a:t>
            </a:r>
            <a:r>
              <a:rPr lang="it-IT" dirty="0"/>
              <a:t> </a:t>
            </a:r>
            <a:r>
              <a:rPr lang="it-IT" dirty="0" err="1"/>
              <a:t>Fundamental</a:t>
            </a:r>
            <a:r>
              <a:rPr lang="it-IT" dirty="0"/>
              <a:t> </a:t>
            </a:r>
            <a:r>
              <a:rPr lang="it-IT" dirty="0" err="1"/>
              <a:t>Rights</a:t>
            </a:r>
            <a:r>
              <a:rPr lang="it-IT" dirty="0"/>
              <a:t> </a:t>
            </a:r>
            <a:r>
              <a:rPr lang="it-IT" dirty="0" err="1"/>
              <a:t>of</a:t>
            </a:r>
            <a:r>
              <a:rPr lang="it-IT" dirty="0"/>
              <a:t> the EU</a:t>
            </a:r>
          </a:p>
          <a:p>
            <a:pPr lvl="1" algn="ctr">
              <a:buNone/>
            </a:pPr>
            <a:r>
              <a:rPr lang="it-IT" dirty="0"/>
              <a:t>Title I (</a:t>
            </a:r>
            <a:r>
              <a:rPr lang="it-IT" dirty="0" err="1"/>
              <a:t>Dignity</a:t>
            </a:r>
            <a:r>
              <a:rPr lang="it-IT" dirty="0"/>
              <a:t>) </a:t>
            </a:r>
          </a:p>
          <a:p>
            <a:pPr lvl="1" algn="ctr">
              <a:buNone/>
            </a:pPr>
            <a:r>
              <a:rPr lang="it-IT" dirty="0"/>
              <a:t>Artt. </a:t>
            </a:r>
            <a:r>
              <a:rPr lang="it-IT" dirty="0" err="1"/>
              <a:t>1</a:t>
            </a:r>
            <a:r>
              <a:rPr lang="it-IT" dirty="0"/>
              <a:t> </a:t>
            </a:r>
            <a:r>
              <a:rPr lang="it-IT" dirty="0" err="1"/>
              <a:t>to</a:t>
            </a:r>
            <a:r>
              <a:rPr lang="it-IT" dirty="0"/>
              <a:t> </a:t>
            </a:r>
            <a:r>
              <a:rPr lang="it-IT" dirty="0" err="1"/>
              <a:t>5</a:t>
            </a:r>
            <a:endParaRPr lang="it-IT" dirty="0"/>
          </a:p>
          <a:p>
            <a:pPr lvl="1" algn="ctr">
              <a:buNone/>
            </a:pPr>
            <a:endParaRPr lang="it-IT" i="1" dirty="0"/>
          </a:p>
          <a:p>
            <a:pPr lvl="1" algn="ctr">
              <a:buNone/>
            </a:pPr>
            <a:r>
              <a:rPr lang="it-IT" b="1" i="1" dirty="0" err="1"/>
              <a:t>Human</a:t>
            </a:r>
            <a:r>
              <a:rPr lang="it-IT" b="1" i="1" dirty="0"/>
              <a:t> </a:t>
            </a:r>
            <a:r>
              <a:rPr lang="it-IT" b="1" i="1" dirty="0" err="1"/>
              <a:t>dignity</a:t>
            </a:r>
            <a:r>
              <a:rPr lang="it-IT" b="1" i="1" dirty="0"/>
              <a:t> </a:t>
            </a:r>
            <a:r>
              <a:rPr lang="it-IT" b="1" i="1" dirty="0" err="1"/>
              <a:t>is</a:t>
            </a:r>
            <a:r>
              <a:rPr lang="it-IT" b="1" i="1" dirty="0"/>
              <a:t> </a:t>
            </a:r>
            <a:r>
              <a:rPr lang="it-IT" b="1" i="1" dirty="0" err="1"/>
              <a:t>inviolable</a:t>
            </a:r>
            <a:r>
              <a:rPr lang="it-IT" b="1" i="1" dirty="0"/>
              <a:t>. </a:t>
            </a:r>
          </a:p>
          <a:p>
            <a:pPr lvl="1" algn="ctr">
              <a:buNone/>
            </a:pPr>
            <a:r>
              <a:rPr lang="it-IT" b="1" i="1" dirty="0" err="1"/>
              <a:t>It</a:t>
            </a:r>
            <a:r>
              <a:rPr lang="it-IT" b="1" i="1" dirty="0"/>
              <a:t> </a:t>
            </a:r>
            <a:r>
              <a:rPr lang="it-IT" b="1" i="1" dirty="0" err="1"/>
              <a:t>must</a:t>
            </a:r>
            <a:r>
              <a:rPr lang="it-IT" b="1" i="1" dirty="0"/>
              <a:t> </a:t>
            </a:r>
            <a:r>
              <a:rPr lang="it-IT" b="1" i="1" dirty="0" err="1"/>
              <a:t>be</a:t>
            </a:r>
            <a:r>
              <a:rPr lang="it-IT" b="1" i="1" dirty="0"/>
              <a:t> </a:t>
            </a:r>
            <a:r>
              <a:rPr lang="it-IT" b="1" i="1" dirty="0" err="1"/>
              <a:t>respected</a:t>
            </a:r>
            <a:r>
              <a:rPr lang="it-IT" b="1" i="1" dirty="0"/>
              <a:t> and </a:t>
            </a:r>
            <a:r>
              <a:rPr lang="it-IT" b="1" i="1" dirty="0" err="1"/>
              <a:t>protected</a:t>
            </a:r>
            <a:r>
              <a:rPr lang="it-IT" b="1" i="1" dirty="0"/>
              <a:t> (Art. </a:t>
            </a:r>
            <a:r>
              <a:rPr lang="it-IT" b="1" i="1" dirty="0" err="1"/>
              <a:t>1</a:t>
            </a:r>
            <a:r>
              <a:rPr lang="it-IT" b="1" i="1" dirty="0"/>
              <a:t>). </a:t>
            </a:r>
          </a:p>
          <a:p>
            <a:pPr lvl="2" algn="just"/>
            <a:endParaRPr lang="it-IT" i="1" dirty="0"/>
          </a:p>
        </p:txBody>
      </p:sp>
      <p:cxnSp>
        <p:nvCxnSpPr>
          <p:cNvPr id="23" name="Connettore 2 22"/>
          <p:cNvCxnSpPr/>
          <p:nvPr/>
        </p:nvCxnSpPr>
        <p:spPr>
          <a:xfrm rot="5400000">
            <a:off x="4585767" y="4023522"/>
            <a:ext cx="500651"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numCol="1"/>
          <a:lstStyle/>
          <a:p>
            <a:r>
              <a:rPr lang="it-IT" dirty="0" err="1"/>
              <a:t>Human</a:t>
            </a:r>
            <a:r>
              <a:rPr lang="it-IT" dirty="0"/>
              <a:t> </a:t>
            </a:r>
            <a:r>
              <a:rPr lang="it-IT" dirty="0" err="1"/>
              <a:t>dignity</a:t>
            </a:r>
            <a:r>
              <a:rPr lang="it-IT" dirty="0"/>
              <a:t> in the EU (III)</a:t>
            </a:r>
          </a:p>
        </p:txBody>
      </p:sp>
      <p:sp>
        <p:nvSpPr>
          <p:cNvPr id="3" name="Segnaposto contenuto 2"/>
          <p:cNvSpPr>
            <a:spLocks noGrp="1"/>
          </p:cNvSpPr>
          <p:nvPr>
            <p:ph idx="1"/>
          </p:nvPr>
        </p:nvSpPr>
        <p:spPr/>
        <p:txBody>
          <a:bodyPr numCol="1">
            <a:normAutofit fontScale="55000" lnSpcReduction="20000"/>
          </a:bodyPr>
          <a:lstStyle/>
          <a:p>
            <a:r>
              <a:rPr lang="it-IT" b="1" dirty="0" err="1"/>
              <a:t>Direct</a:t>
            </a:r>
            <a:r>
              <a:rPr lang="it-IT" b="1" dirty="0"/>
              <a:t> </a:t>
            </a:r>
            <a:r>
              <a:rPr lang="it-IT" b="1" dirty="0" err="1"/>
              <a:t>references</a:t>
            </a:r>
            <a:endParaRPr lang="it-IT" b="1" dirty="0"/>
          </a:p>
          <a:p>
            <a:pPr>
              <a:buNone/>
            </a:pPr>
            <a:endParaRPr lang="it-IT" dirty="0"/>
          </a:p>
          <a:p>
            <a:pPr lvl="1"/>
            <a:r>
              <a:rPr lang="it-IT" dirty="0"/>
              <a:t>Right </a:t>
            </a:r>
            <a:r>
              <a:rPr lang="it-IT" dirty="0" err="1"/>
              <a:t>to</a:t>
            </a:r>
            <a:r>
              <a:rPr lang="it-IT" dirty="0"/>
              <a:t> life and </a:t>
            </a:r>
            <a:r>
              <a:rPr lang="it-IT" dirty="0" err="1"/>
              <a:t>prohibition</a:t>
            </a:r>
            <a:r>
              <a:rPr lang="it-IT" dirty="0"/>
              <a:t> </a:t>
            </a:r>
            <a:r>
              <a:rPr lang="it-IT" dirty="0" err="1"/>
              <a:t>of</a:t>
            </a:r>
            <a:r>
              <a:rPr lang="it-IT" dirty="0"/>
              <a:t> </a:t>
            </a:r>
            <a:r>
              <a:rPr lang="it-IT" dirty="0" err="1"/>
              <a:t>death</a:t>
            </a:r>
            <a:r>
              <a:rPr lang="it-IT" dirty="0"/>
              <a:t> penalty (Art. </a:t>
            </a:r>
            <a:r>
              <a:rPr lang="it-IT" dirty="0" err="1"/>
              <a:t>2</a:t>
            </a:r>
            <a:r>
              <a:rPr lang="it-IT" dirty="0"/>
              <a:t>)</a:t>
            </a:r>
          </a:p>
          <a:p>
            <a:pPr lvl="1"/>
            <a:r>
              <a:rPr lang="it-IT" dirty="0"/>
              <a:t>Right </a:t>
            </a:r>
            <a:r>
              <a:rPr lang="it-IT" dirty="0" err="1"/>
              <a:t>to</a:t>
            </a:r>
            <a:r>
              <a:rPr lang="it-IT" dirty="0"/>
              <a:t> the </a:t>
            </a:r>
            <a:r>
              <a:rPr lang="it-IT" dirty="0" err="1"/>
              <a:t>integrity</a:t>
            </a:r>
            <a:r>
              <a:rPr lang="it-IT" dirty="0"/>
              <a:t> </a:t>
            </a:r>
            <a:r>
              <a:rPr lang="it-IT" dirty="0" err="1"/>
              <a:t>of</a:t>
            </a:r>
            <a:r>
              <a:rPr lang="it-IT" dirty="0"/>
              <a:t> </a:t>
            </a:r>
            <a:r>
              <a:rPr lang="it-IT" dirty="0" err="1"/>
              <a:t>person</a:t>
            </a:r>
            <a:r>
              <a:rPr lang="it-IT" dirty="0"/>
              <a:t>, </a:t>
            </a:r>
            <a:r>
              <a:rPr lang="it-IT" dirty="0" err="1"/>
              <a:t>both</a:t>
            </a:r>
            <a:r>
              <a:rPr lang="it-IT" dirty="0"/>
              <a:t> </a:t>
            </a:r>
            <a:r>
              <a:rPr lang="it-IT" dirty="0" err="1"/>
              <a:t>physical</a:t>
            </a:r>
            <a:r>
              <a:rPr lang="it-IT" dirty="0"/>
              <a:t> and </a:t>
            </a:r>
            <a:r>
              <a:rPr lang="it-IT" dirty="0" err="1"/>
              <a:t>mental</a:t>
            </a:r>
            <a:r>
              <a:rPr lang="it-IT" dirty="0"/>
              <a:t> (Art. </a:t>
            </a:r>
            <a:r>
              <a:rPr lang="it-IT" dirty="0" err="1"/>
              <a:t>3</a:t>
            </a:r>
            <a:r>
              <a:rPr lang="it-IT" dirty="0"/>
              <a:t>)</a:t>
            </a:r>
          </a:p>
          <a:p>
            <a:pPr lvl="1"/>
            <a:r>
              <a:rPr lang="it-IT" dirty="0" err="1"/>
              <a:t>Prohibition</a:t>
            </a:r>
            <a:r>
              <a:rPr lang="it-IT" dirty="0"/>
              <a:t> </a:t>
            </a:r>
            <a:r>
              <a:rPr lang="it-IT" dirty="0" err="1"/>
              <a:t>of</a:t>
            </a:r>
            <a:r>
              <a:rPr lang="it-IT" dirty="0"/>
              <a:t> torture and </a:t>
            </a:r>
            <a:r>
              <a:rPr lang="it-IT" dirty="0" err="1"/>
              <a:t>inhuman</a:t>
            </a:r>
            <a:r>
              <a:rPr lang="it-IT" dirty="0"/>
              <a:t> or </a:t>
            </a:r>
            <a:r>
              <a:rPr lang="it-IT" dirty="0" err="1"/>
              <a:t>degrading</a:t>
            </a:r>
            <a:r>
              <a:rPr lang="it-IT" dirty="0"/>
              <a:t> treatment (Art. </a:t>
            </a:r>
            <a:r>
              <a:rPr lang="it-IT" dirty="0" err="1"/>
              <a:t>4</a:t>
            </a:r>
            <a:r>
              <a:rPr lang="it-IT" dirty="0"/>
              <a:t>)</a:t>
            </a:r>
          </a:p>
          <a:p>
            <a:pPr lvl="1"/>
            <a:r>
              <a:rPr lang="it-IT" dirty="0" err="1"/>
              <a:t>Prohibition</a:t>
            </a:r>
            <a:r>
              <a:rPr lang="it-IT" dirty="0"/>
              <a:t> </a:t>
            </a:r>
            <a:r>
              <a:rPr lang="it-IT" dirty="0" err="1"/>
              <a:t>of</a:t>
            </a:r>
            <a:r>
              <a:rPr lang="it-IT" dirty="0"/>
              <a:t> </a:t>
            </a:r>
            <a:r>
              <a:rPr lang="it-IT" dirty="0" err="1"/>
              <a:t>slavery</a:t>
            </a:r>
            <a:r>
              <a:rPr lang="it-IT" dirty="0"/>
              <a:t> (Art. </a:t>
            </a:r>
            <a:r>
              <a:rPr lang="it-IT" dirty="0" err="1"/>
              <a:t>5</a:t>
            </a:r>
            <a:r>
              <a:rPr lang="it-IT" dirty="0"/>
              <a:t>) </a:t>
            </a:r>
          </a:p>
          <a:p>
            <a:pPr lvl="1">
              <a:buNone/>
            </a:pPr>
            <a:endParaRPr lang="it-IT" dirty="0"/>
          </a:p>
          <a:p>
            <a:r>
              <a:rPr lang="it-IT" b="1" dirty="0" err="1"/>
              <a:t>Further</a:t>
            </a:r>
            <a:r>
              <a:rPr lang="it-IT" b="1" dirty="0"/>
              <a:t> </a:t>
            </a:r>
            <a:r>
              <a:rPr lang="it-IT" b="1" dirty="0" err="1"/>
              <a:t>references</a:t>
            </a:r>
            <a:endParaRPr lang="it-IT" b="1" dirty="0"/>
          </a:p>
          <a:p>
            <a:pPr lvl="1"/>
            <a:r>
              <a:rPr lang="it-IT" dirty="0" err="1"/>
              <a:t>Rights</a:t>
            </a:r>
            <a:r>
              <a:rPr lang="it-IT" dirty="0"/>
              <a:t> </a:t>
            </a:r>
            <a:r>
              <a:rPr lang="it-IT" dirty="0" err="1"/>
              <a:t>of</a:t>
            </a:r>
            <a:r>
              <a:rPr lang="it-IT" dirty="0"/>
              <a:t> the </a:t>
            </a:r>
            <a:r>
              <a:rPr lang="it-IT" dirty="0" err="1"/>
              <a:t>elderly</a:t>
            </a:r>
            <a:r>
              <a:rPr lang="it-IT" dirty="0"/>
              <a:t> </a:t>
            </a:r>
            <a:r>
              <a:rPr lang="it-IT" dirty="0" err="1"/>
              <a:t>to</a:t>
            </a:r>
            <a:r>
              <a:rPr lang="it-IT" dirty="0"/>
              <a:t> </a:t>
            </a:r>
            <a:r>
              <a:rPr lang="it-IT" dirty="0" err="1"/>
              <a:t>lead</a:t>
            </a:r>
            <a:r>
              <a:rPr lang="it-IT" dirty="0"/>
              <a:t> a life </a:t>
            </a:r>
            <a:r>
              <a:rPr lang="it-IT" dirty="0" err="1"/>
              <a:t>of</a:t>
            </a:r>
            <a:r>
              <a:rPr lang="it-IT" dirty="0"/>
              <a:t> </a:t>
            </a:r>
            <a:r>
              <a:rPr lang="it-IT" dirty="0" err="1"/>
              <a:t>dignity</a:t>
            </a:r>
            <a:r>
              <a:rPr lang="it-IT" dirty="0"/>
              <a:t> (art. 25)</a:t>
            </a:r>
          </a:p>
          <a:p>
            <a:pPr lvl="1"/>
            <a:r>
              <a:rPr lang="it-IT" dirty="0"/>
              <a:t>Fair and just </a:t>
            </a:r>
            <a:r>
              <a:rPr lang="it-IT" dirty="0" err="1"/>
              <a:t>working</a:t>
            </a:r>
            <a:r>
              <a:rPr lang="it-IT" dirty="0"/>
              <a:t> </a:t>
            </a:r>
            <a:r>
              <a:rPr lang="it-IT" dirty="0" err="1"/>
              <a:t>conditions</a:t>
            </a:r>
            <a:r>
              <a:rPr lang="it-IT" dirty="0"/>
              <a:t> (Art. 31)</a:t>
            </a:r>
          </a:p>
          <a:p>
            <a:pPr lvl="2"/>
            <a:r>
              <a:rPr lang="it-IT" dirty="0"/>
              <a:t>“</a:t>
            </a:r>
            <a:r>
              <a:rPr lang="it-IT" dirty="0" err="1"/>
              <a:t>Every</a:t>
            </a:r>
            <a:r>
              <a:rPr lang="it-IT" dirty="0"/>
              <a:t> </a:t>
            </a:r>
            <a:r>
              <a:rPr lang="it-IT" dirty="0" err="1"/>
              <a:t>worker</a:t>
            </a:r>
            <a:r>
              <a:rPr lang="it-IT" dirty="0"/>
              <a:t> </a:t>
            </a:r>
            <a:r>
              <a:rPr lang="it-IT" dirty="0" err="1"/>
              <a:t>has</a:t>
            </a:r>
            <a:r>
              <a:rPr lang="it-IT" dirty="0"/>
              <a:t> the right </a:t>
            </a:r>
            <a:r>
              <a:rPr lang="it-IT" dirty="0" err="1"/>
              <a:t>to</a:t>
            </a:r>
            <a:r>
              <a:rPr lang="it-IT" dirty="0"/>
              <a:t> </a:t>
            </a:r>
            <a:r>
              <a:rPr lang="it-IT" dirty="0" err="1"/>
              <a:t>working</a:t>
            </a:r>
            <a:r>
              <a:rPr lang="it-IT" dirty="0"/>
              <a:t> </a:t>
            </a:r>
            <a:r>
              <a:rPr lang="it-IT" dirty="0" err="1"/>
              <a:t>conditions</a:t>
            </a:r>
            <a:r>
              <a:rPr lang="it-IT" dirty="0"/>
              <a:t> </a:t>
            </a:r>
            <a:r>
              <a:rPr lang="it-IT" dirty="0" err="1"/>
              <a:t>which</a:t>
            </a:r>
            <a:r>
              <a:rPr lang="it-IT" dirty="0"/>
              <a:t> </a:t>
            </a:r>
            <a:r>
              <a:rPr lang="it-IT" dirty="0" err="1"/>
              <a:t>respect</a:t>
            </a:r>
            <a:r>
              <a:rPr lang="it-IT" dirty="0"/>
              <a:t> </a:t>
            </a:r>
            <a:r>
              <a:rPr lang="it-IT" dirty="0" err="1"/>
              <a:t>his</a:t>
            </a:r>
            <a:r>
              <a:rPr lang="it-IT" dirty="0"/>
              <a:t> or </a:t>
            </a:r>
            <a:r>
              <a:rPr lang="it-IT" dirty="0" err="1"/>
              <a:t>her</a:t>
            </a:r>
            <a:r>
              <a:rPr lang="it-IT" dirty="0"/>
              <a:t> </a:t>
            </a:r>
            <a:r>
              <a:rPr lang="it-IT" dirty="0" err="1"/>
              <a:t>health</a:t>
            </a:r>
            <a:r>
              <a:rPr lang="it-IT" dirty="0"/>
              <a:t>, </a:t>
            </a:r>
            <a:r>
              <a:rPr lang="it-IT" dirty="0" err="1"/>
              <a:t>safety</a:t>
            </a:r>
            <a:r>
              <a:rPr lang="it-IT" dirty="0"/>
              <a:t> and </a:t>
            </a:r>
            <a:r>
              <a:rPr lang="it-IT" dirty="0" err="1"/>
              <a:t>dignity</a:t>
            </a:r>
            <a:r>
              <a:rPr lang="it-IT" dirty="0"/>
              <a:t>” </a:t>
            </a:r>
          </a:p>
          <a:p>
            <a:pPr lvl="2">
              <a:buNone/>
            </a:pPr>
            <a:endParaRPr lang="it-IT" dirty="0"/>
          </a:p>
          <a:p>
            <a:r>
              <a:rPr lang="it-IT" b="1" dirty="0"/>
              <a:t>Non </a:t>
            </a:r>
            <a:r>
              <a:rPr lang="it-IT" b="1" dirty="0" err="1"/>
              <a:t>direct</a:t>
            </a:r>
            <a:r>
              <a:rPr lang="it-IT" b="1" dirty="0"/>
              <a:t> </a:t>
            </a:r>
            <a:r>
              <a:rPr lang="it-IT" b="1" dirty="0" err="1"/>
              <a:t>references</a:t>
            </a:r>
            <a:endParaRPr lang="it-IT" b="1" dirty="0"/>
          </a:p>
          <a:p>
            <a:pPr lvl="1"/>
            <a:endParaRPr lang="it-IT" dirty="0"/>
          </a:p>
          <a:p>
            <a:pPr lvl="1"/>
            <a:r>
              <a:rPr lang="it-IT" dirty="0"/>
              <a:t>Right </a:t>
            </a:r>
            <a:r>
              <a:rPr lang="it-IT" dirty="0" err="1"/>
              <a:t>to</a:t>
            </a:r>
            <a:r>
              <a:rPr lang="it-IT" dirty="0"/>
              <a:t> liberty and security (art. </a:t>
            </a:r>
            <a:r>
              <a:rPr lang="it-IT" dirty="0" err="1"/>
              <a:t>6</a:t>
            </a:r>
            <a:r>
              <a:rPr lang="it-IT" dirty="0"/>
              <a:t>)</a:t>
            </a:r>
          </a:p>
          <a:p>
            <a:pPr lvl="1"/>
            <a:r>
              <a:rPr lang="it-IT" dirty="0" err="1"/>
              <a:t>Respect</a:t>
            </a:r>
            <a:r>
              <a:rPr lang="it-IT" dirty="0"/>
              <a:t> </a:t>
            </a:r>
            <a:r>
              <a:rPr lang="it-IT" dirty="0" err="1"/>
              <a:t>for</a:t>
            </a:r>
            <a:r>
              <a:rPr lang="it-IT" dirty="0"/>
              <a:t> private and family life (art. </a:t>
            </a:r>
            <a:r>
              <a:rPr lang="it-IT" dirty="0" err="1"/>
              <a:t>7</a:t>
            </a:r>
            <a:r>
              <a:rPr lang="it-IT" dirty="0"/>
              <a:t>)</a:t>
            </a:r>
          </a:p>
          <a:p>
            <a:pPr lvl="1" algn="just"/>
            <a:r>
              <a:rPr lang="it-IT" dirty="0"/>
              <a:t>Art. 21 </a:t>
            </a:r>
            <a:r>
              <a:rPr lang="it-IT" dirty="0" err="1"/>
              <a:t>–</a:t>
            </a:r>
            <a:r>
              <a:rPr lang="it-IT" dirty="0"/>
              <a:t> Non </a:t>
            </a:r>
            <a:r>
              <a:rPr lang="it-IT" dirty="0" err="1"/>
              <a:t>discrimination</a:t>
            </a:r>
            <a:r>
              <a:rPr lang="it-IT" dirty="0"/>
              <a:t> on </a:t>
            </a:r>
            <a:r>
              <a:rPr lang="it-IT" dirty="0" err="1"/>
              <a:t>grounds</a:t>
            </a:r>
            <a:r>
              <a:rPr lang="it-IT" dirty="0"/>
              <a:t> </a:t>
            </a:r>
            <a:r>
              <a:rPr lang="it-IT" dirty="0" err="1"/>
              <a:t>of</a:t>
            </a:r>
            <a:r>
              <a:rPr lang="it-IT" dirty="0"/>
              <a:t> “</a:t>
            </a:r>
            <a:r>
              <a:rPr lang="it-IT" i="1" dirty="0"/>
              <a:t>sex, race, </a:t>
            </a:r>
            <a:r>
              <a:rPr lang="it-IT" i="1" dirty="0" err="1"/>
              <a:t>colour</a:t>
            </a:r>
            <a:r>
              <a:rPr lang="it-IT" i="1" dirty="0"/>
              <a:t>, </a:t>
            </a:r>
            <a:r>
              <a:rPr lang="it-IT" i="1" dirty="0" err="1"/>
              <a:t>ethnic</a:t>
            </a:r>
            <a:r>
              <a:rPr lang="it-IT" i="1" dirty="0"/>
              <a:t> or social </a:t>
            </a:r>
            <a:r>
              <a:rPr lang="it-IT" i="1" dirty="0" err="1"/>
              <a:t>origin</a:t>
            </a:r>
            <a:r>
              <a:rPr lang="it-IT" i="1" dirty="0"/>
              <a:t>, </a:t>
            </a:r>
            <a:r>
              <a:rPr lang="it-IT" i="1" dirty="0" err="1"/>
              <a:t>genetic</a:t>
            </a:r>
            <a:r>
              <a:rPr lang="it-IT" i="1" dirty="0"/>
              <a:t> </a:t>
            </a:r>
            <a:r>
              <a:rPr lang="it-IT" i="1" dirty="0" err="1"/>
              <a:t>features</a:t>
            </a:r>
            <a:r>
              <a:rPr lang="it-IT" i="1" dirty="0"/>
              <a:t>, </a:t>
            </a:r>
            <a:r>
              <a:rPr lang="it-IT" i="1" dirty="0" err="1"/>
              <a:t>language</a:t>
            </a:r>
            <a:r>
              <a:rPr lang="it-IT" i="1" dirty="0"/>
              <a:t>, </a:t>
            </a:r>
            <a:r>
              <a:rPr lang="it-IT" i="1" dirty="0" err="1"/>
              <a:t>religion</a:t>
            </a:r>
            <a:r>
              <a:rPr lang="it-IT" i="1" dirty="0"/>
              <a:t> or </a:t>
            </a:r>
            <a:r>
              <a:rPr lang="it-IT" i="1" dirty="0" err="1"/>
              <a:t>belief</a:t>
            </a:r>
            <a:r>
              <a:rPr lang="it-IT" i="1" dirty="0"/>
              <a:t>, </a:t>
            </a:r>
            <a:r>
              <a:rPr lang="it-IT" i="1" dirty="0" err="1"/>
              <a:t>political</a:t>
            </a:r>
            <a:r>
              <a:rPr lang="it-IT" i="1" dirty="0"/>
              <a:t> or </a:t>
            </a:r>
            <a:r>
              <a:rPr lang="it-IT" i="1" dirty="0" err="1"/>
              <a:t>any</a:t>
            </a:r>
            <a:r>
              <a:rPr lang="it-IT" i="1" dirty="0"/>
              <a:t> </a:t>
            </a:r>
            <a:r>
              <a:rPr lang="it-IT" i="1" dirty="0" err="1"/>
              <a:t>other</a:t>
            </a:r>
            <a:r>
              <a:rPr lang="it-IT" i="1" dirty="0"/>
              <a:t> opinion, </a:t>
            </a:r>
            <a:r>
              <a:rPr lang="it-IT" i="1" dirty="0" err="1"/>
              <a:t>membership</a:t>
            </a:r>
            <a:r>
              <a:rPr lang="it-IT" i="1" dirty="0"/>
              <a:t> </a:t>
            </a:r>
            <a:r>
              <a:rPr lang="it-IT" i="1" dirty="0" err="1"/>
              <a:t>of</a:t>
            </a:r>
            <a:r>
              <a:rPr lang="it-IT" i="1" dirty="0"/>
              <a:t> a </a:t>
            </a:r>
            <a:r>
              <a:rPr lang="it-IT" i="1" dirty="0" err="1"/>
              <a:t>national</a:t>
            </a:r>
            <a:r>
              <a:rPr lang="it-IT" i="1" dirty="0"/>
              <a:t> </a:t>
            </a:r>
            <a:r>
              <a:rPr lang="it-IT" i="1" dirty="0" err="1"/>
              <a:t>minority</a:t>
            </a:r>
            <a:r>
              <a:rPr lang="it-IT" i="1" dirty="0"/>
              <a:t>, </a:t>
            </a:r>
            <a:r>
              <a:rPr lang="it-IT" i="1" dirty="0" err="1"/>
              <a:t>property</a:t>
            </a:r>
            <a:r>
              <a:rPr lang="it-IT" i="1" dirty="0"/>
              <a:t>, birth, </a:t>
            </a:r>
            <a:r>
              <a:rPr lang="it-IT" i="1" dirty="0" err="1"/>
              <a:t>disability</a:t>
            </a:r>
            <a:r>
              <a:rPr lang="it-IT" i="1" dirty="0"/>
              <a:t>, </a:t>
            </a:r>
            <a:r>
              <a:rPr lang="it-IT" i="1" dirty="0" err="1"/>
              <a:t>age</a:t>
            </a:r>
            <a:r>
              <a:rPr lang="it-IT" i="1" dirty="0"/>
              <a:t> or </a:t>
            </a:r>
            <a:r>
              <a:rPr lang="it-IT" i="1" dirty="0" err="1"/>
              <a:t>sexual</a:t>
            </a:r>
            <a:r>
              <a:rPr lang="it-IT" i="1" dirty="0"/>
              <a:t> </a:t>
            </a:r>
            <a:r>
              <a:rPr lang="it-IT" i="1" dirty="0" err="1"/>
              <a:t>orientation</a:t>
            </a:r>
            <a:r>
              <a:rPr lang="it-IT" dirty="0"/>
              <a:t>” </a:t>
            </a:r>
          </a:p>
          <a:p>
            <a:pPr lvl="1"/>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the EU (IV)</a:t>
            </a:r>
          </a:p>
        </p:txBody>
      </p:sp>
      <p:sp>
        <p:nvSpPr>
          <p:cNvPr id="3" name="Segnaposto contenuto 2"/>
          <p:cNvSpPr>
            <a:spLocks noGrp="1"/>
          </p:cNvSpPr>
          <p:nvPr>
            <p:ph idx="1"/>
          </p:nvPr>
        </p:nvSpPr>
        <p:spPr/>
        <p:txBody>
          <a:bodyPr>
            <a:normAutofit fontScale="92500" lnSpcReduction="10000"/>
          </a:bodyPr>
          <a:lstStyle/>
          <a:p>
            <a:r>
              <a:rPr lang="it-IT" dirty="0" err="1"/>
              <a:t>Human</a:t>
            </a:r>
            <a:r>
              <a:rPr lang="it-IT" dirty="0"/>
              <a:t> </a:t>
            </a:r>
            <a:r>
              <a:rPr lang="it-IT" dirty="0" err="1"/>
              <a:t>Dignity</a:t>
            </a:r>
            <a:r>
              <a:rPr lang="it-IT" dirty="0"/>
              <a:t> in the ECJ Case </a:t>
            </a:r>
            <a:r>
              <a:rPr lang="it-IT" dirty="0" err="1"/>
              <a:t>Law</a:t>
            </a:r>
            <a:r>
              <a:rPr lang="it-IT" dirty="0"/>
              <a:t> (I)</a:t>
            </a:r>
          </a:p>
          <a:p>
            <a:pPr marL="971550" lvl="1" indent="-514350">
              <a:buAutoNum type="alphaUcParenR"/>
            </a:pPr>
            <a:r>
              <a:rPr lang="it-IT" dirty="0"/>
              <a:t>The </a:t>
            </a:r>
            <a:r>
              <a:rPr lang="it-IT" i="1" dirty="0"/>
              <a:t>Omega</a:t>
            </a:r>
            <a:r>
              <a:rPr lang="it-IT" dirty="0"/>
              <a:t> case (14.10.2004, c. C-36/02)</a:t>
            </a:r>
          </a:p>
          <a:p>
            <a:pPr marL="1371600" lvl="2" indent="-514350">
              <a:buFontTx/>
              <a:buChar char="-"/>
            </a:pPr>
            <a:r>
              <a:rPr lang="it-IT" dirty="0"/>
              <a:t>The </a:t>
            </a:r>
            <a:r>
              <a:rPr lang="it-IT" dirty="0" err="1"/>
              <a:t>facts</a:t>
            </a:r>
            <a:r>
              <a:rPr lang="it-IT" dirty="0"/>
              <a:t>: </a:t>
            </a:r>
            <a:r>
              <a:rPr lang="it-IT" b="1" dirty="0"/>
              <a:t>“</a:t>
            </a:r>
            <a:r>
              <a:rPr lang="it-IT" b="1" dirty="0" err="1"/>
              <a:t>playing</a:t>
            </a:r>
            <a:r>
              <a:rPr lang="it-IT" b="1" dirty="0"/>
              <a:t> at </a:t>
            </a:r>
            <a:r>
              <a:rPr lang="it-IT" b="1" dirty="0" err="1"/>
              <a:t>killing</a:t>
            </a:r>
            <a:r>
              <a:rPr lang="it-IT" b="1" dirty="0"/>
              <a:t>” in a </a:t>
            </a:r>
            <a:r>
              <a:rPr lang="it-IT" b="1" dirty="0" err="1"/>
              <a:t>laserdrome</a:t>
            </a:r>
            <a:endParaRPr lang="it-IT" b="1" dirty="0"/>
          </a:p>
          <a:p>
            <a:pPr marL="1828800" lvl="3" indent="-514350">
              <a:buFontTx/>
              <a:buChar char="-"/>
            </a:pPr>
            <a:r>
              <a:rPr lang="it-IT" dirty="0"/>
              <a:t>The </a:t>
            </a:r>
            <a:r>
              <a:rPr lang="it-IT" dirty="0" err="1"/>
              <a:t>preliminary</a:t>
            </a:r>
            <a:r>
              <a:rPr lang="it-IT" dirty="0"/>
              <a:t> </a:t>
            </a:r>
            <a:r>
              <a:rPr lang="it-IT" dirty="0" err="1"/>
              <a:t>ruling</a:t>
            </a:r>
            <a:r>
              <a:rPr lang="it-IT" dirty="0"/>
              <a:t>: free </a:t>
            </a:r>
            <a:r>
              <a:rPr lang="it-IT" dirty="0" err="1"/>
              <a:t>movement</a:t>
            </a:r>
            <a:r>
              <a:rPr lang="it-IT" dirty="0"/>
              <a:t> </a:t>
            </a:r>
            <a:r>
              <a:rPr lang="it-IT" dirty="0" err="1"/>
              <a:t>of</a:t>
            </a:r>
            <a:r>
              <a:rPr lang="it-IT" dirty="0"/>
              <a:t> </a:t>
            </a:r>
            <a:r>
              <a:rPr lang="it-IT" dirty="0" err="1"/>
              <a:t>goods</a:t>
            </a:r>
            <a:r>
              <a:rPr lang="it-IT" dirty="0"/>
              <a:t> and </a:t>
            </a:r>
            <a:r>
              <a:rPr lang="it-IT" dirty="0" err="1"/>
              <a:t>services</a:t>
            </a:r>
            <a:r>
              <a:rPr lang="it-IT" dirty="0"/>
              <a:t> vs. </a:t>
            </a:r>
            <a:r>
              <a:rPr lang="it-IT" dirty="0" err="1"/>
              <a:t>Human</a:t>
            </a:r>
            <a:r>
              <a:rPr lang="it-IT" dirty="0"/>
              <a:t> </a:t>
            </a:r>
            <a:r>
              <a:rPr lang="it-IT" dirty="0" err="1"/>
              <a:t>dignity</a:t>
            </a:r>
            <a:endParaRPr lang="it-IT" dirty="0"/>
          </a:p>
          <a:p>
            <a:pPr marL="1828800" lvl="3" indent="-514350">
              <a:buFontTx/>
              <a:buChar char="-"/>
            </a:pPr>
            <a:r>
              <a:rPr lang="it-IT" b="1" dirty="0" err="1"/>
              <a:t>Decision</a:t>
            </a:r>
            <a:r>
              <a:rPr lang="it-IT" b="1" dirty="0"/>
              <a:t> </a:t>
            </a:r>
            <a:r>
              <a:rPr lang="it-IT" b="1" dirty="0" err="1"/>
              <a:t>of</a:t>
            </a:r>
            <a:r>
              <a:rPr lang="it-IT" b="1" dirty="0"/>
              <a:t> the Court</a:t>
            </a:r>
          </a:p>
          <a:p>
            <a:pPr marL="2286000" lvl="4" indent="-490538">
              <a:buNone/>
            </a:pPr>
            <a:r>
              <a:rPr lang="it-IT" dirty="0" err="1"/>
              <a:t>1</a:t>
            </a:r>
            <a:r>
              <a:rPr lang="it-IT" dirty="0"/>
              <a:t>) 	</a:t>
            </a:r>
            <a:r>
              <a:rPr lang="it-IT" dirty="0" err="1"/>
              <a:t>Human</a:t>
            </a:r>
            <a:r>
              <a:rPr lang="it-IT" dirty="0"/>
              <a:t> </a:t>
            </a:r>
            <a:r>
              <a:rPr lang="it-IT" dirty="0" err="1"/>
              <a:t>Dignity</a:t>
            </a:r>
            <a:r>
              <a:rPr lang="it-IT" dirty="0"/>
              <a:t> in EU </a:t>
            </a:r>
            <a:r>
              <a:rPr lang="it-IT" dirty="0" err="1"/>
              <a:t>Law</a:t>
            </a:r>
            <a:r>
              <a:rPr lang="it-IT" dirty="0"/>
              <a:t>: “</a:t>
            </a:r>
            <a:r>
              <a:rPr lang="it-IT" i="1" dirty="0"/>
              <a:t>the </a:t>
            </a:r>
            <a:r>
              <a:rPr lang="it-IT" i="1" dirty="0" err="1"/>
              <a:t>objective</a:t>
            </a:r>
            <a:r>
              <a:rPr lang="it-IT" i="1" dirty="0"/>
              <a:t> </a:t>
            </a:r>
            <a:r>
              <a:rPr lang="it-IT" i="1" dirty="0" err="1"/>
              <a:t>of</a:t>
            </a:r>
            <a:r>
              <a:rPr lang="it-IT" i="1" dirty="0"/>
              <a:t> </a:t>
            </a:r>
            <a:r>
              <a:rPr lang="it-IT" i="1" dirty="0" err="1"/>
              <a:t>protecting</a:t>
            </a:r>
            <a:r>
              <a:rPr lang="it-IT" i="1" dirty="0"/>
              <a:t> </a:t>
            </a:r>
            <a:r>
              <a:rPr lang="it-IT" i="1" dirty="0" err="1"/>
              <a:t>human</a:t>
            </a:r>
            <a:r>
              <a:rPr lang="it-IT" i="1" dirty="0"/>
              <a:t> </a:t>
            </a:r>
            <a:r>
              <a:rPr lang="it-IT" i="1" dirty="0" err="1"/>
              <a:t>dignity</a:t>
            </a:r>
            <a:r>
              <a:rPr lang="it-IT" i="1" dirty="0"/>
              <a:t> </a:t>
            </a:r>
            <a:r>
              <a:rPr lang="it-IT" i="1" dirty="0" err="1"/>
              <a:t>is</a:t>
            </a:r>
            <a:r>
              <a:rPr lang="it-IT" i="1" dirty="0"/>
              <a:t> </a:t>
            </a:r>
            <a:r>
              <a:rPr lang="it-IT" i="1" dirty="0" err="1"/>
              <a:t>compatible</a:t>
            </a:r>
            <a:r>
              <a:rPr lang="it-IT" i="1" dirty="0"/>
              <a:t> </a:t>
            </a:r>
            <a:r>
              <a:rPr lang="it-IT" i="1" dirty="0" err="1"/>
              <a:t>with</a:t>
            </a:r>
            <a:r>
              <a:rPr lang="it-IT" i="1" dirty="0"/>
              <a:t> Community </a:t>
            </a:r>
            <a:r>
              <a:rPr lang="it-IT" i="1" dirty="0" err="1"/>
              <a:t>law</a:t>
            </a:r>
            <a:r>
              <a:rPr lang="it-IT" dirty="0"/>
              <a:t>”, </a:t>
            </a:r>
            <a:r>
              <a:rPr lang="it-IT" dirty="0" err="1"/>
              <a:t>as</a:t>
            </a:r>
            <a:r>
              <a:rPr lang="it-IT" dirty="0"/>
              <a:t> </a:t>
            </a:r>
            <a:r>
              <a:rPr lang="it-IT" dirty="0" err="1"/>
              <a:t>it</a:t>
            </a:r>
            <a:r>
              <a:rPr lang="it-IT" dirty="0"/>
              <a:t> </a:t>
            </a:r>
            <a:r>
              <a:rPr lang="it-IT" dirty="0" err="1"/>
              <a:t>is</a:t>
            </a:r>
            <a:r>
              <a:rPr lang="it-IT" dirty="0"/>
              <a:t> </a:t>
            </a:r>
            <a:r>
              <a:rPr lang="it-IT" dirty="0" err="1"/>
              <a:t>inherent</a:t>
            </a:r>
            <a:r>
              <a:rPr lang="it-IT" dirty="0"/>
              <a:t> </a:t>
            </a:r>
            <a:r>
              <a:rPr lang="it-IT" dirty="0" err="1"/>
              <a:t>to</a:t>
            </a:r>
            <a:r>
              <a:rPr lang="it-IT" dirty="0"/>
              <a:t> </a:t>
            </a:r>
            <a:r>
              <a:rPr lang="it-IT" dirty="0" err="1"/>
              <a:t>protection</a:t>
            </a:r>
            <a:r>
              <a:rPr lang="it-IT" dirty="0"/>
              <a:t> </a:t>
            </a:r>
            <a:r>
              <a:rPr lang="it-IT" dirty="0" err="1"/>
              <a:t>of</a:t>
            </a:r>
            <a:r>
              <a:rPr lang="it-IT" dirty="0"/>
              <a:t> FR in EU </a:t>
            </a:r>
            <a:r>
              <a:rPr lang="it-IT" dirty="0" err="1"/>
              <a:t>Law</a:t>
            </a:r>
            <a:r>
              <a:rPr lang="it-IT" dirty="0"/>
              <a:t>. </a:t>
            </a:r>
          </a:p>
          <a:p>
            <a:pPr marL="2286000" lvl="4" indent="-514350">
              <a:buNone/>
            </a:pPr>
            <a:r>
              <a:rPr lang="it-IT" dirty="0" err="1"/>
              <a:t>2</a:t>
            </a:r>
            <a:r>
              <a:rPr lang="it-IT" dirty="0"/>
              <a:t>) 	HD can </a:t>
            </a:r>
            <a:r>
              <a:rPr lang="it-IT" dirty="0" err="1"/>
              <a:t>be</a:t>
            </a:r>
            <a:r>
              <a:rPr lang="it-IT" dirty="0"/>
              <a:t> </a:t>
            </a:r>
            <a:r>
              <a:rPr lang="it-IT" dirty="0" err="1"/>
              <a:t>seen</a:t>
            </a:r>
            <a:r>
              <a:rPr lang="it-IT" dirty="0"/>
              <a:t> </a:t>
            </a:r>
            <a:r>
              <a:rPr lang="it-IT" dirty="0" err="1"/>
              <a:t>as</a:t>
            </a:r>
            <a:r>
              <a:rPr lang="it-IT" dirty="0"/>
              <a:t> a </a:t>
            </a:r>
            <a:r>
              <a:rPr lang="it-IT" dirty="0" err="1"/>
              <a:t>legitimate</a:t>
            </a:r>
            <a:r>
              <a:rPr lang="it-IT" dirty="0"/>
              <a:t> </a:t>
            </a:r>
            <a:r>
              <a:rPr lang="it-IT" dirty="0" err="1"/>
              <a:t>aim</a:t>
            </a:r>
            <a:r>
              <a:rPr lang="it-IT" dirty="0"/>
              <a:t> </a:t>
            </a:r>
            <a:r>
              <a:rPr lang="it-IT" dirty="0" err="1"/>
              <a:t>to</a:t>
            </a:r>
            <a:r>
              <a:rPr lang="it-IT" dirty="0"/>
              <a:t> </a:t>
            </a:r>
            <a:r>
              <a:rPr lang="it-IT" dirty="0" err="1"/>
              <a:t>restrictions</a:t>
            </a:r>
            <a:r>
              <a:rPr lang="it-IT" dirty="0"/>
              <a:t> </a:t>
            </a:r>
            <a:r>
              <a:rPr lang="it-IT" dirty="0" err="1"/>
              <a:t>of</a:t>
            </a:r>
            <a:r>
              <a:rPr lang="it-IT" dirty="0"/>
              <a:t> the </a:t>
            </a:r>
            <a:r>
              <a:rPr lang="it-IT" dirty="0" err="1"/>
              <a:t>obligations</a:t>
            </a:r>
            <a:r>
              <a:rPr lang="it-IT" dirty="0"/>
              <a:t> </a:t>
            </a:r>
            <a:r>
              <a:rPr lang="it-IT" dirty="0" err="1"/>
              <a:t>by</a:t>
            </a:r>
            <a:r>
              <a:rPr lang="it-IT" dirty="0"/>
              <a:t> EU </a:t>
            </a:r>
            <a:r>
              <a:rPr lang="it-IT" dirty="0" err="1"/>
              <a:t>law</a:t>
            </a:r>
            <a:r>
              <a:rPr lang="it-IT" dirty="0"/>
              <a:t> (</a:t>
            </a:r>
            <a:r>
              <a:rPr lang="it-IT" dirty="0" err="1"/>
              <a:t>such</a:t>
            </a:r>
            <a:r>
              <a:rPr lang="it-IT" dirty="0"/>
              <a:t> </a:t>
            </a:r>
            <a:r>
              <a:rPr lang="it-IT" dirty="0" err="1"/>
              <a:t>as</a:t>
            </a:r>
            <a:r>
              <a:rPr lang="it-IT" dirty="0"/>
              <a:t> </a:t>
            </a:r>
            <a:r>
              <a:rPr lang="it-IT" dirty="0" err="1"/>
              <a:t>those</a:t>
            </a:r>
            <a:r>
              <a:rPr lang="it-IT" dirty="0"/>
              <a:t> </a:t>
            </a:r>
            <a:r>
              <a:rPr lang="it-IT" dirty="0" err="1"/>
              <a:t>consequent</a:t>
            </a:r>
            <a:r>
              <a:rPr lang="it-IT" dirty="0"/>
              <a:t> </a:t>
            </a:r>
            <a:r>
              <a:rPr lang="it-IT" dirty="0" err="1"/>
              <a:t>to</a:t>
            </a:r>
            <a:r>
              <a:rPr lang="it-IT" dirty="0"/>
              <a:t> free </a:t>
            </a:r>
            <a:r>
              <a:rPr lang="it-IT" dirty="0" err="1"/>
              <a:t>movements</a:t>
            </a:r>
            <a:r>
              <a:rPr lang="it-IT" dirty="0"/>
              <a:t> </a:t>
            </a:r>
            <a:r>
              <a:rPr lang="it-IT" dirty="0" err="1"/>
              <a:t>of</a:t>
            </a:r>
            <a:r>
              <a:rPr lang="it-IT" dirty="0"/>
              <a:t> </a:t>
            </a:r>
            <a:r>
              <a:rPr lang="it-IT" dirty="0" err="1"/>
              <a:t>goods</a:t>
            </a:r>
            <a:r>
              <a:rPr lang="it-IT" dirty="0"/>
              <a:t> and </a:t>
            </a:r>
            <a:r>
              <a:rPr lang="it-IT" dirty="0" err="1"/>
              <a:t>services</a:t>
            </a:r>
            <a:r>
              <a:rPr lang="it-IT" dirty="0"/>
              <a:t>)</a:t>
            </a:r>
          </a:p>
          <a:p>
            <a:pPr marL="2286000" lvl="4" indent="-514350">
              <a:buNone/>
            </a:pPr>
            <a:r>
              <a:rPr lang="it-IT" dirty="0" err="1"/>
              <a:t>3</a:t>
            </a:r>
            <a:r>
              <a:rPr lang="it-IT" dirty="0"/>
              <a:t>) 	HD in </a:t>
            </a:r>
            <a:r>
              <a:rPr lang="it-IT" dirty="0" err="1"/>
              <a:t>balancing</a:t>
            </a:r>
            <a:r>
              <a:rPr lang="it-IT" dirty="0"/>
              <a:t> test?</a:t>
            </a:r>
          </a:p>
          <a:p>
            <a:pPr marL="2286000" lvl="4" indent="-514350">
              <a:buFontTx/>
              <a:buChar char="-"/>
            </a:pPr>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the EU (</a:t>
            </a:r>
            <a:r>
              <a:rPr lang="it-IT" dirty="0" err="1"/>
              <a:t>V</a:t>
            </a:r>
            <a:r>
              <a:rPr lang="it-IT" dirty="0"/>
              <a:t>)</a:t>
            </a:r>
          </a:p>
        </p:txBody>
      </p:sp>
      <p:sp>
        <p:nvSpPr>
          <p:cNvPr id="3" name="Segnaposto contenuto 2"/>
          <p:cNvSpPr>
            <a:spLocks noGrp="1"/>
          </p:cNvSpPr>
          <p:nvPr>
            <p:ph idx="1"/>
          </p:nvPr>
        </p:nvSpPr>
        <p:spPr/>
        <p:txBody>
          <a:bodyPr>
            <a:noAutofit/>
          </a:bodyPr>
          <a:lstStyle/>
          <a:p>
            <a:r>
              <a:rPr lang="it-IT" sz="2400" dirty="0" err="1"/>
              <a:t>Human</a:t>
            </a:r>
            <a:r>
              <a:rPr lang="it-IT" sz="2400" dirty="0"/>
              <a:t> </a:t>
            </a:r>
            <a:r>
              <a:rPr lang="it-IT" sz="2400" dirty="0" err="1"/>
              <a:t>Dignity</a:t>
            </a:r>
            <a:r>
              <a:rPr lang="it-IT" sz="2400" dirty="0"/>
              <a:t> in the ECJ Case </a:t>
            </a:r>
            <a:r>
              <a:rPr lang="it-IT" sz="2400" dirty="0" err="1"/>
              <a:t>Law</a:t>
            </a:r>
            <a:r>
              <a:rPr lang="it-IT" sz="2400" dirty="0"/>
              <a:t> (II)</a:t>
            </a:r>
          </a:p>
          <a:p>
            <a:pPr>
              <a:buNone/>
            </a:pPr>
            <a:endParaRPr lang="it-IT" sz="1400" dirty="0"/>
          </a:p>
          <a:p>
            <a:pPr lvl="1">
              <a:buNone/>
            </a:pPr>
            <a:r>
              <a:rPr lang="it-IT" sz="1800" dirty="0" err="1"/>
              <a:t>B</a:t>
            </a:r>
            <a:r>
              <a:rPr lang="it-IT" sz="1800" dirty="0"/>
              <a:t>) </a:t>
            </a:r>
            <a:r>
              <a:rPr lang="it-IT" sz="1800" b="1" dirty="0"/>
              <a:t>The </a:t>
            </a:r>
            <a:r>
              <a:rPr lang="it-IT" sz="1800" b="1" dirty="0" err="1"/>
              <a:t>Brustle</a:t>
            </a:r>
            <a:r>
              <a:rPr lang="it-IT" sz="1800" b="1" dirty="0"/>
              <a:t> case </a:t>
            </a:r>
            <a:r>
              <a:rPr lang="it-IT" sz="1800" dirty="0"/>
              <a:t>(18.10.2011, c. C-34/10)</a:t>
            </a:r>
          </a:p>
          <a:p>
            <a:pPr marL="989013" lvl="1" indent="-182563">
              <a:buFontTx/>
              <a:buChar char="-"/>
            </a:pPr>
            <a:r>
              <a:rPr lang="it-IT" sz="1600" b="1" i="1" dirty="0" err="1"/>
              <a:t>Patenting</a:t>
            </a:r>
            <a:r>
              <a:rPr lang="it-IT" sz="1600" b="1" i="1" dirty="0"/>
              <a:t> </a:t>
            </a:r>
            <a:r>
              <a:rPr lang="it-IT" sz="1600" b="1" i="1" dirty="0" err="1"/>
              <a:t>embryonic</a:t>
            </a:r>
            <a:r>
              <a:rPr lang="it-IT" sz="1600" b="1" i="1" dirty="0"/>
              <a:t> </a:t>
            </a:r>
            <a:r>
              <a:rPr lang="it-IT" sz="1600" b="1" i="1" dirty="0" err="1"/>
              <a:t>stem</a:t>
            </a:r>
            <a:r>
              <a:rPr lang="it-IT" sz="1600" b="1" i="1" dirty="0"/>
              <a:t> and </a:t>
            </a:r>
            <a:r>
              <a:rPr lang="it-IT" sz="1600" b="1" i="1" dirty="0" err="1"/>
              <a:t>precursor</a:t>
            </a:r>
            <a:r>
              <a:rPr lang="it-IT" sz="1600" b="1" i="1" dirty="0"/>
              <a:t> </a:t>
            </a:r>
            <a:r>
              <a:rPr lang="it-IT" sz="1600" b="1" i="1" dirty="0" err="1"/>
              <a:t>cells</a:t>
            </a:r>
            <a:r>
              <a:rPr lang="it-IT" sz="1600" b="1" i="1" dirty="0"/>
              <a:t>?</a:t>
            </a:r>
          </a:p>
          <a:p>
            <a:pPr marL="1389063" lvl="2" indent="-182563" algn="just">
              <a:buFontTx/>
              <a:buChar char="-"/>
            </a:pPr>
            <a:r>
              <a:rPr lang="it-IT" sz="1400" dirty="0"/>
              <a:t>“the </a:t>
            </a:r>
            <a:r>
              <a:rPr lang="it-IT" sz="1400" dirty="0" err="1"/>
              <a:t>European</a:t>
            </a:r>
            <a:r>
              <a:rPr lang="it-IT" sz="1400" dirty="0"/>
              <a:t> </a:t>
            </a:r>
            <a:r>
              <a:rPr lang="it-IT" sz="1400" dirty="0" err="1"/>
              <a:t>Union</a:t>
            </a:r>
            <a:r>
              <a:rPr lang="it-IT" sz="1400" dirty="0"/>
              <a:t> legislature </a:t>
            </a:r>
            <a:r>
              <a:rPr lang="it-IT" sz="1400" dirty="0" err="1"/>
              <a:t>intended</a:t>
            </a:r>
            <a:r>
              <a:rPr lang="it-IT" sz="1400" dirty="0"/>
              <a:t> </a:t>
            </a:r>
            <a:r>
              <a:rPr lang="it-IT" sz="1400" dirty="0" err="1"/>
              <a:t>to</a:t>
            </a:r>
            <a:r>
              <a:rPr lang="it-IT" sz="1400" dirty="0"/>
              <a:t> </a:t>
            </a:r>
            <a:r>
              <a:rPr lang="it-IT" sz="1400" dirty="0" err="1"/>
              <a:t>exclude</a:t>
            </a:r>
            <a:r>
              <a:rPr lang="it-IT" sz="1400" dirty="0"/>
              <a:t> </a:t>
            </a:r>
            <a:r>
              <a:rPr lang="it-IT" sz="1400" dirty="0" err="1"/>
              <a:t>any</a:t>
            </a:r>
            <a:r>
              <a:rPr lang="it-IT" sz="1400" dirty="0"/>
              <a:t> </a:t>
            </a:r>
            <a:r>
              <a:rPr lang="it-IT" sz="1400" dirty="0" err="1"/>
              <a:t>possibility</a:t>
            </a:r>
            <a:r>
              <a:rPr lang="it-IT" sz="1400" dirty="0"/>
              <a:t> </a:t>
            </a:r>
            <a:r>
              <a:rPr lang="it-IT" sz="1400" dirty="0" err="1"/>
              <a:t>of</a:t>
            </a:r>
            <a:r>
              <a:rPr lang="it-IT" sz="1400" dirty="0"/>
              <a:t> </a:t>
            </a:r>
            <a:r>
              <a:rPr lang="it-IT" sz="1400" dirty="0" err="1"/>
              <a:t>patentability</a:t>
            </a:r>
            <a:r>
              <a:rPr lang="it-IT" sz="1400" dirty="0"/>
              <a:t> </a:t>
            </a:r>
            <a:r>
              <a:rPr lang="it-IT" sz="1400" dirty="0" err="1"/>
              <a:t>where</a:t>
            </a:r>
            <a:r>
              <a:rPr lang="it-IT" sz="1400" dirty="0"/>
              <a:t> </a:t>
            </a:r>
            <a:r>
              <a:rPr lang="it-IT" sz="1400" dirty="0" err="1"/>
              <a:t>respect</a:t>
            </a:r>
            <a:r>
              <a:rPr lang="it-IT" sz="1400" dirty="0"/>
              <a:t> </a:t>
            </a:r>
            <a:r>
              <a:rPr lang="it-IT" sz="1400" dirty="0" err="1"/>
              <a:t>for</a:t>
            </a:r>
            <a:r>
              <a:rPr lang="it-IT" sz="1400" dirty="0"/>
              <a:t> </a:t>
            </a:r>
            <a:r>
              <a:rPr lang="it-IT" sz="1400" dirty="0" err="1"/>
              <a:t>human</a:t>
            </a:r>
            <a:r>
              <a:rPr lang="it-IT" sz="1400" dirty="0"/>
              <a:t> </a:t>
            </a:r>
            <a:r>
              <a:rPr lang="it-IT" sz="1400" dirty="0" err="1"/>
              <a:t>dignity</a:t>
            </a:r>
            <a:r>
              <a:rPr lang="it-IT" sz="1400" dirty="0"/>
              <a:t> </a:t>
            </a:r>
            <a:r>
              <a:rPr lang="it-IT" sz="1400" dirty="0" err="1"/>
              <a:t>could</a:t>
            </a:r>
            <a:r>
              <a:rPr lang="it-IT" sz="1400" dirty="0"/>
              <a:t> </a:t>
            </a:r>
            <a:r>
              <a:rPr lang="it-IT" sz="1400" dirty="0" err="1"/>
              <a:t>thereby</a:t>
            </a:r>
            <a:r>
              <a:rPr lang="it-IT" sz="1400" dirty="0"/>
              <a:t> </a:t>
            </a:r>
            <a:r>
              <a:rPr lang="it-IT" sz="1400" dirty="0" err="1"/>
              <a:t>be</a:t>
            </a:r>
            <a:r>
              <a:rPr lang="it-IT" sz="1400" dirty="0"/>
              <a:t> </a:t>
            </a:r>
            <a:r>
              <a:rPr lang="it-IT" sz="1400" dirty="0" err="1"/>
              <a:t>affected</a:t>
            </a:r>
            <a:r>
              <a:rPr lang="it-IT" sz="1400" dirty="0"/>
              <a:t>” (par. 34) </a:t>
            </a:r>
            <a:r>
              <a:rPr lang="it-IT" sz="1400" dirty="0" err="1"/>
              <a:t>–</a:t>
            </a:r>
            <a:r>
              <a:rPr lang="it-IT" sz="1400" dirty="0"/>
              <a:t> </a:t>
            </a:r>
            <a:r>
              <a:rPr lang="it-IT" sz="1400" i="1" dirty="0"/>
              <a:t>Art. 3.2.c) </a:t>
            </a:r>
            <a:r>
              <a:rPr lang="it-IT" sz="1400" i="1" dirty="0" err="1"/>
              <a:t>of</a:t>
            </a:r>
            <a:r>
              <a:rPr lang="it-IT" sz="1400" i="1" dirty="0"/>
              <a:t> CFREU</a:t>
            </a:r>
            <a:r>
              <a:rPr lang="it-IT" sz="1400" dirty="0"/>
              <a:t>.</a:t>
            </a:r>
          </a:p>
          <a:p>
            <a:pPr marL="989013" lvl="1" indent="-182563" algn="just">
              <a:buFontTx/>
              <a:buChar char="-"/>
            </a:pPr>
            <a:r>
              <a:rPr lang="it-IT" sz="1600" b="1" i="1" dirty="0" err="1"/>
              <a:t>Defining</a:t>
            </a:r>
            <a:r>
              <a:rPr lang="it-IT" sz="1600" b="1" i="1" dirty="0"/>
              <a:t> “</a:t>
            </a:r>
            <a:r>
              <a:rPr lang="it-IT" sz="1600" b="1" i="1" dirty="0" err="1"/>
              <a:t>embryo</a:t>
            </a:r>
            <a:r>
              <a:rPr lang="it-IT" sz="1600" b="1" i="1" dirty="0"/>
              <a:t>” in the light </a:t>
            </a:r>
            <a:r>
              <a:rPr lang="it-IT" sz="1600" b="1" i="1" dirty="0" err="1"/>
              <a:t>of</a:t>
            </a:r>
            <a:r>
              <a:rPr lang="it-IT" sz="1600" b="1" i="1" dirty="0"/>
              <a:t> </a:t>
            </a:r>
            <a:r>
              <a:rPr lang="it-IT" sz="1600" b="1" i="1" dirty="0" err="1"/>
              <a:t>Directive</a:t>
            </a:r>
            <a:r>
              <a:rPr lang="it-IT" sz="1600" b="1" i="1" dirty="0"/>
              <a:t> 98/44/EC, on </a:t>
            </a:r>
            <a:r>
              <a:rPr lang="it-IT" sz="1600" b="1" i="1" dirty="0" err="1"/>
              <a:t>legal</a:t>
            </a:r>
            <a:r>
              <a:rPr lang="it-IT" sz="1600" b="1" i="1" dirty="0"/>
              <a:t> </a:t>
            </a:r>
            <a:r>
              <a:rPr lang="it-IT" sz="1600" b="1" i="1" dirty="0" err="1"/>
              <a:t>protection</a:t>
            </a:r>
            <a:r>
              <a:rPr lang="it-IT" sz="1600" b="1" i="1" dirty="0"/>
              <a:t> </a:t>
            </a:r>
            <a:r>
              <a:rPr lang="it-IT" sz="1600" b="1" i="1" dirty="0" err="1"/>
              <a:t>of</a:t>
            </a:r>
            <a:r>
              <a:rPr lang="it-IT" sz="1600" b="1" i="1" dirty="0"/>
              <a:t> </a:t>
            </a:r>
            <a:r>
              <a:rPr lang="it-IT" sz="1600" b="1" i="1" dirty="0" err="1"/>
              <a:t>biotechnological</a:t>
            </a:r>
            <a:r>
              <a:rPr lang="it-IT" sz="1600" b="1" i="1" dirty="0"/>
              <a:t> </a:t>
            </a:r>
            <a:r>
              <a:rPr lang="it-IT" sz="1600" b="1" i="1" dirty="0" err="1"/>
              <a:t>inventions</a:t>
            </a:r>
            <a:endParaRPr lang="it-IT" sz="1600" b="1" i="1" dirty="0"/>
          </a:p>
          <a:p>
            <a:pPr marL="1389063" lvl="2" indent="-182563" algn="just">
              <a:buFontTx/>
              <a:buChar char="-"/>
            </a:pPr>
            <a:r>
              <a:rPr lang="it-IT" sz="1400" dirty="0"/>
              <a:t>“</a:t>
            </a:r>
            <a:r>
              <a:rPr lang="it-IT" sz="1400" dirty="0" err="1"/>
              <a:t>any</a:t>
            </a:r>
            <a:r>
              <a:rPr lang="it-IT" sz="1400" dirty="0"/>
              <a:t> </a:t>
            </a:r>
            <a:r>
              <a:rPr lang="it-IT" sz="1400" dirty="0" err="1"/>
              <a:t>human</a:t>
            </a:r>
            <a:r>
              <a:rPr lang="it-IT" sz="1400" dirty="0"/>
              <a:t> </a:t>
            </a:r>
            <a:r>
              <a:rPr lang="it-IT" sz="1400" dirty="0" err="1"/>
              <a:t>ovum</a:t>
            </a:r>
            <a:r>
              <a:rPr lang="it-IT" sz="1400" dirty="0"/>
              <a:t> </a:t>
            </a:r>
            <a:r>
              <a:rPr lang="it-IT" sz="1400" dirty="0" err="1"/>
              <a:t>must</a:t>
            </a:r>
            <a:r>
              <a:rPr lang="it-IT" sz="1400" dirty="0"/>
              <a:t>, </a:t>
            </a:r>
            <a:r>
              <a:rPr lang="it-IT" sz="1400" b="1" dirty="0" err="1"/>
              <a:t>as</a:t>
            </a:r>
            <a:r>
              <a:rPr lang="it-IT" sz="1400" b="1" dirty="0"/>
              <a:t> </a:t>
            </a:r>
            <a:r>
              <a:rPr lang="it-IT" sz="1400" b="1" dirty="0" err="1"/>
              <a:t>soon</a:t>
            </a:r>
            <a:r>
              <a:rPr lang="it-IT" sz="1400" b="1" dirty="0"/>
              <a:t> </a:t>
            </a:r>
            <a:r>
              <a:rPr lang="it-IT" sz="1400" b="1" dirty="0" err="1"/>
              <a:t>as</a:t>
            </a:r>
            <a:r>
              <a:rPr lang="it-IT" sz="1400" b="1" dirty="0"/>
              <a:t> </a:t>
            </a:r>
            <a:r>
              <a:rPr lang="it-IT" sz="1400" b="1" dirty="0" err="1"/>
              <a:t>fertilised</a:t>
            </a:r>
            <a:r>
              <a:rPr lang="it-IT" sz="1400" dirty="0"/>
              <a:t>, </a:t>
            </a:r>
            <a:r>
              <a:rPr lang="it-IT" sz="1400" dirty="0" err="1"/>
              <a:t>be</a:t>
            </a:r>
            <a:r>
              <a:rPr lang="it-IT" sz="1400" dirty="0"/>
              <a:t> </a:t>
            </a:r>
            <a:r>
              <a:rPr lang="it-IT" sz="1400" dirty="0" err="1"/>
              <a:t>regarded</a:t>
            </a:r>
            <a:r>
              <a:rPr lang="it-IT" sz="1400" dirty="0"/>
              <a:t> </a:t>
            </a:r>
            <a:r>
              <a:rPr lang="it-IT" sz="1400" dirty="0" err="1"/>
              <a:t>as</a:t>
            </a:r>
            <a:r>
              <a:rPr lang="it-IT" sz="1400" dirty="0"/>
              <a:t> a ‘</a:t>
            </a:r>
            <a:r>
              <a:rPr lang="it-IT" sz="1400" dirty="0" err="1"/>
              <a:t>human</a:t>
            </a:r>
            <a:r>
              <a:rPr lang="it-IT" sz="1400" dirty="0"/>
              <a:t> </a:t>
            </a:r>
            <a:r>
              <a:rPr lang="it-IT" sz="1400" dirty="0" err="1"/>
              <a:t>embryo</a:t>
            </a:r>
            <a:r>
              <a:rPr lang="it-IT" sz="1400" dirty="0"/>
              <a:t>’ </a:t>
            </a:r>
            <a:r>
              <a:rPr lang="it-IT" sz="1400" dirty="0" err="1"/>
              <a:t>within</a:t>
            </a:r>
            <a:r>
              <a:rPr lang="it-IT" sz="1400" dirty="0"/>
              <a:t> the </a:t>
            </a:r>
            <a:r>
              <a:rPr lang="it-IT" sz="1400" dirty="0" err="1"/>
              <a:t>meaning</a:t>
            </a:r>
            <a:r>
              <a:rPr lang="it-IT" sz="1400" dirty="0"/>
              <a:t> and </a:t>
            </a:r>
            <a:r>
              <a:rPr lang="it-IT" sz="1400" dirty="0" err="1"/>
              <a:t>for</a:t>
            </a:r>
            <a:r>
              <a:rPr lang="it-IT" sz="1400" dirty="0"/>
              <a:t> the </a:t>
            </a:r>
            <a:r>
              <a:rPr lang="it-IT" sz="1400" dirty="0" err="1"/>
              <a:t>purposes</a:t>
            </a:r>
            <a:r>
              <a:rPr lang="it-IT" sz="1400" dirty="0"/>
              <a:t> </a:t>
            </a:r>
            <a:r>
              <a:rPr lang="it-IT" sz="1400" dirty="0" err="1"/>
              <a:t>of</a:t>
            </a:r>
            <a:r>
              <a:rPr lang="it-IT" sz="1400" dirty="0"/>
              <a:t> the </a:t>
            </a:r>
            <a:r>
              <a:rPr lang="it-IT" sz="1400" dirty="0" err="1"/>
              <a:t>application</a:t>
            </a:r>
            <a:r>
              <a:rPr lang="it-IT" sz="1400" dirty="0"/>
              <a:t> </a:t>
            </a:r>
            <a:r>
              <a:rPr lang="it-IT" sz="1400" dirty="0" err="1"/>
              <a:t>of</a:t>
            </a:r>
            <a:r>
              <a:rPr lang="it-IT" sz="1400" dirty="0"/>
              <a:t> </a:t>
            </a:r>
            <a:r>
              <a:rPr lang="it-IT" sz="1400" dirty="0" err="1"/>
              <a:t>Article</a:t>
            </a:r>
            <a:r>
              <a:rPr lang="it-IT" sz="1400" dirty="0"/>
              <a:t> </a:t>
            </a:r>
            <a:r>
              <a:rPr lang="it-IT" sz="1400" dirty="0" err="1"/>
              <a:t>6</a:t>
            </a:r>
            <a:r>
              <a:rPr lang="it-IT" sz="1400" dirty="0"/>
              <a:t>(</a:t>
            </a:r>
            <a:r>
              <a:rPr lang="it-IT" sz="1400" dirty="0" err="1"/>
              <a:t>2</a:t>
            </a:r>
            <a:r>
              <a:rPr lang="it-IT" sz="1400" dirty="0"/>
              <a:t>)(</a:t>
            </a:r>
            <a:r>
              <a:rPr lang="it-IT" sz="1400" dirty="0" err="1"/>
              <a:t>c</a:t>
            </a:r>
            <a:r>
              <a:rPr lang="it-IT" sz="1400" dirty="0"/>
              <a:t>) </a:t>
            </a:r>
            <a:r>
              <a:rPr lang="it-IT" sz="1400" dirty="0" err="1"/>
              <a:t>of</a:t>
            </a:r>
            <a:r>
              <a:rPr lang="it-IT" sz="1400" dirty="0"/>
              <a:t> the </a:t>
            </a:r>
            <a:r>
              <a:rPr lang="it-IT" sz="1400" dirty="0" err="1"/>
              <a:t>Directive</a:t>
            </a:r>
            <a:r>
              <a:rPr lang="it-IT" sz="1400" dirty="0"/>
              <a:t>, </a:t>
            </a:r>
            <a:r>
              <a:rPr lang="it-IT" sz="1400" dirty="0" err="1"/>
              <a:t>since</a:t>
            </a:r>
            <a:r>
              <a:rPr lang="it-IT" sz="1400" dirty="0"/>
              <a:t> </a:t>
            </a:r>
            <a:r>
              <a:rPr lang="it-IT" sz="1400" dirty="0" err="1"/>
              <a:t>that</a:t>
            </a:r>
            <a:r>
              <a:rPr lang="it-IT" sz="1400" dirty="0"/>
              <a:t> </a:t>
            </a:r>
            <a:r>
              <a:rPr lang="it-IT" sz="1400" dirty="0" err="1"/>
              <a:t>fertilisation</a:t>
            </a:r>
            <a:r>
              <a:rPr lang="it-IT" sz="1400" dirty="0"/>
              <a:t> </a:t>
            </a:r>
            <a:r>
              <a:rPr lang="it-IT" sz="1400" dirty="0" err="1"/>
              <a:t>is</a:t>
            </a:r>
            <a:r>
              <a:rPr lang="it-IT" sz="1400" dirty="0"/>
              <a:t> </a:t>
            </a:r>
            <a:r>
              <a:rPr lang="it-IT" sz="1400" dirty="0" err="1"/>
              <a:t>such</a:t>
            </a:r>
            <a:r>
              <a:rPr lang="it-IT" sz="1400" dirty="0"/>
              <a:t> </a:t>
            </a:r>
            <a:r>
              <a:rPr lang="it-IT" sz="1400" dirty="0" err="1"/>
              <a:t>as</a:t>
            </a:r>
            <a:r>
              <a:rPr lang="it-IT" sz="1400" dirty="0"/>
              <a:t> </a:t>
            </a:r>
            <a:r>
              <a:rPr lang="it-IT" sz="1400" dirty="0" err="1"/>
              <a:t>to</a:t>
            </a:r>
            <a:r>
              <a:rPr lang="it-IT" sz="1400" dirty="0"/>
              <a:t> </a:t>
            </a:r>
            <a:r>
              <a:rPr lang="it-IT" sz="1400" dirty="0" err="1"/>
              <a:t>commence</a:t>
            </a:r>
            <a:r>
              <a:rPr lang="it-IT" sz="1400" dirty="0"/>
              <a:t> the </a:t>
            </a:r>
            <a:r>
              <a:rPr lang="it-IT" sz="1400" dirty="0" err="1"/>
              <a:t>process</a:t>
            </a:r>
            <a:r>
              <a:rPr lang="it-IT" sz="1400" dirty="0"/>
              <a:t> </a:t>
            </a:r>
            <a:r>
              <a:rPr lang="it-IT" sz="1400" dirty="0" err="1"/>
              <a:t>of</a:t>
            </a:r>
            <a:r>
              <a:rPr lang="it-IT" sz="1400" dirty="0"/>
              <a:t> </a:t>
            </a:r>
            <a:r>
              <a:rPr lang="it-IT" sz="1400" dirty="0" err="1"/>
              <a:t>development</a:t>
            </a:r>
            <a:r>
              <a:rPr lang="it-IT" sz="1400" dirty="0"/>
              <a:t> </a:t>
            </a:r>
            <a:r>
              <a:rPr lang="it-IT" sz="1400" dirty="0" err="1"/>
              <a:t>of</a:t>
            </a:r>
            <a:r>
              <a:rPr lang="it-IT" sz="1400" dirty="0"/>
              <a:t> a </a:t>
            </a:r>
            <a:r>
              <a:rPr lang="it-IT" sz="1400" dirty="0" err="1"/>
              <a:t>human</a:t>
            </a:r>
            <a:r>
              <a:rPr lang="it-IT" sz="1400" dirty="0"/>
              <a:t> </a:t>
            </a:r>
            <a:r>
              <a:rPr lang="it-IT" sz="1400" dirty="0" err="1"/>
              <a:t>being</a:t>
            </a:r>
            <a:r>
              <a:rPr lang="it-IT" sz="1400" dirty="0"/>
              <a:t>” (par. 35)</a:t>
            </a:r>
          </a:p>
          <a:p>
            <a:pPr marL="1389063" lvl="2" indent="-182563" algn="just">
              <a:buFontTx/>
              <a:buChar char="-"/>
            </a:pPr>
            <a:r>
              <a:rPr lang="it-IT" sz="1400" dirty="0"/>
              <a:t>“As </a:t>
            </a:r>
            <a:r>
              <a:rPr lang="it-IT" sz="1400" dirty="0" err="1"/>
              <a:t>regards</a:t>
            </a:r>
            <a:r>
              <a:rPr lang="it-IT" sz="1400" dirty="0"/>
              <a:t> </a:t>
            </a:r>
            <a:r>
              <a:rPr lang="it-IT" sz="1400" b="1" dirty="0" err="1"/>
              <a:t>stem</a:t>
            </a:r>
            <a:r>
              <a:rPr lang="it-IT" sz="1400" b="1" dirty="0"/>
              <a:t> </a:t>
            </a:r>
            <a:r>
              <a:rPr lang="it-IT" sz="1400" b="1" dirty="0" err="1"/>
              <a:t>cells</a:t>
            </a:r>
            <a:r>
              <a:rPr lang="it-IT" sz="1400" b="1" dirty="0"/>
              <a:t> </a:t>
            </a:r>
            <a:r>
              <a:rPr lang="it-IT" sz="1400" b="1" dirty="0" err="1"/>
              <a:t>obtained</a:t>
            </a:r>
            <a:r>
              <a:rPr lang="it-IT" sz="1400" b="1" dirty="0"/>
              <a:t> </a:t>
            </a:r>
            <a:r>
              <a:rPr lang="it-IT" sz="1400" b="1" dirty="0" err="1"/>
              <a:t>from</a:t>
            </a:r>
            <a:r>
              <a:rPr lang="it-IT" sz="1400" b="1" dirty="0"/>
              <a:t> a </a:t>
            </a:r>
            <a:r>
              <a:rPr lang="it-IT" sz="1400" b="1" dirty="0" err="1"/>
              <a:t>human</a:t>
            </a:r>
            <a:r>
              <a:rPr lang="it-IT" sz="1400" b="1" dirty="0"/>
              <a:t> </a:t>
            </a:r>
            <a:r>
              <a:rPr lang="it-IT" sz="1400" b="1" dirty="0" err="1"/>
              <a:t>embryo</a:t>
            </a:r>
            <a:r>
              <a:rPr lang="it-IT" sz="1400" b="1" dirty="0"/>
              <a:t> at the </a:t>
            </a:r>
            <a:r>
              <a:rPr lang="it-IT" sz="1400" b="1" dirty="0" err="1"/>
              <a:t>blastocyst</a:t>
            </a:r>
            <a:r>
              <a:rPr lang="it-IT" sz="1400" b="1" dirty="0"/>
              <a:t> stage</a:t>
            </a:r>
            <a:r>
              <a:rPr lang="it-IT" sz="1400" dirty="0"/>
              <a:t>, </a:t>
            </a:r>
            <a:r>
              <a:rPr lang="it-IT" sz="1400" i="1" u="sng" dirty="0" err="1"/>
              <a:t>it</a:t>
            </a:r>
            <a:r>
              <a:rPr lang="it-IT" sz="1400" i="1" u="sng" dirty="0"/>
              <a:t> </a:t>
            </a:r>
            <a:r>
              <a:rPr lang="it-IT" sz="1400" i="1" u="sng" dirty="0" err="1"/>
              <a:t>is</a:t>
            </a:r>
            <a:r>
              <a:rPr lang="it-IT" sz="1400" i="1" u="sng" dirty="0"/>
              <a:t> </a:t>
            </a:r>
            <a:r>
              <a:rPr lang="it-IT" sz="1400" i="1" u="sng" dirty="0" err="1"/>
              <a:t>for</a:t>
            </a:r>
            <a:r>
              <a:rPr lang="it-IT" sz="1400" i="1" u="sng" dirty="0"/>
              <a:t> the </a:t>
            </a:r>
            <a:r>
              <a:rPr lang="it-IT" sz="1400" i="1" u="sng" dirty="0" err="1"/>
              <a:t>referring</a:t>
            </a:r>
            <a:r>
              <a:rPr lang="it-IT" sz="1400" i="1" u="sng" dirty="0"/>
              <a:t> court </a:t>
            </a:r>
            <a:r>
              <a:rPr lang="it-IT" sz="1400" i="1" u="sng" dirty="0" err="1"/>
              <a:t>to</a:t>
            </a:r>
            <a:r>
              <a:rPr lang="it-IT" sz="1400" i="1" u="sng" dirty="0"/>
              <a:t> </a:t>
            </a:r>
            <a:r>
              <a:rPr lang="it-IT" sz="1400" i="1" u="sng" dirty="0" err="1"/>
              <a:t>ascertain</a:t>
            </a:r>
            <a:r>
              <a:rPr lang="it-IT" sz="1400" i="1" u="sng" dirty="0"/>
              <a:t>, in the light </a:t>
            </a:r>
            <a:r>
              <a:rPr lang="it-IT" sz="1400" i="1" u="sng" dirty="0" err="1"/>
              <a:t>of</a:t>
            </a:r>
            <a:r>
              <a:rPr lang="it-IT" sz="1400" i="1" u="sng" dirty="0"/>
              <a:t> </a:t>
            </a:r>
            <a:r>
              <a:rPr lang="it-IT" sz="1400" i="1" u="sng" dirty="0" err="1"/>
              <a:t>scientific</a:t>
            </a:r>
            <a:r>
              <a:rPr lang="it-IT" sz="1400" i="1" u="sng" dirty="0"/>
              <a:t> </a:t>
            </a:r>
            <a:r>
              <a:rPr lang="it-IT" sz="1400" i="1" u="sng" dirty="0" err="1"/>
              <a:t>developments</a:t>
            </a:r>
            <a:r>
              <a:rPr lang="it-IT" sz="1400" i="1" u="sng" dirty="0"/>
              <a:t>, </a:t>
            </a:r>
            <a:r>
              <a:rPr lang="it-IT" sz="1400" i="1" u="sng" dirty="0" err="1"/>
              <a:t>whether</a:t>
            </a:r>
            <a:r>
              <a:rPr lang="it-IT" sz="1400" i="1" u="sng" dirty="0"/>
              <a:t> </a:t>
            </a:r>
            <a:r>
              <a:rPr lang="it-IT" sz="1400" i="1" u="sng" dirty="0" err="1"/>
              <a:t>they</a:t>
            </a:r>
            <a:r>
              <a:rPr lang="it-IT" sz="1400" i="1" u="sng" dirty="0"/>
              <a:t> are </a:t>
            </a:r>
            <a:r>
              <a:rPr lang="it-IT" sz="1400" i="1" u="sng" dirty="0" err="1"/>
              <a:t>capable</a:t>
            </a:r>
            <a:r>
              <a:rPr lang="it-IT" sz="1400" i="1" u="sng" dirty="0"/>
              <a:t> </a:t>
            </a:r>
            <a:r>
              <a:rPr lang="it-IT" sz="1400" i="1" u="sng" dirty="0" err="1"/>
              <a:t>of</a:t>
            </a:r>
            <a:r>
              <a:rPr lang="it-IT" sz="1400" i="1" u="sng" dirty="0"/>
              <a:t> </a:t>
            </a:r>
            <a:r>
              <a:rPr lang="it-IT" sz="1400" i="1" u="sng" dirty="0" err="1"/>
              <a:t>commencing</a:t>
            </a:r>
            <a:r>
              <a:rPr lang="it-IT" sz="1400" i="1" u="sng" dirty="0"/>
              <a:t> the </a:t>
            </a:r>
            <a:r>
              <a:rPr lang="it-IT" sz="1400" i="1" u="sng" dirty="0" err="1"/>
              <a:t>process</a:t>
            </a:r>
            <a:r>
              <a:rPr lang="it-IT" sz="1400" i="1" u="sng" dirty="0"/>
              <a:t> </a:t>
            </a:r>
            <a:r>
              <a:rPr lang="it-IT" sz="1400" i="1" u="sng" dirty="0" err="1"/>
              <a:t>of</a:t>
            </a:r>
            <a:r>
              <a:rPr lang="it-IT" sz="1400" i="1" u="sng" dirty="0"/>
              <a:t> </a:t>
            </a:r>
            <a:r>
              <a:rPr lang="it-IT" sz="1400" i="1" u="sng" dirty="0" err="1"/>
              <a:t>development</a:t>
            </a:r>
            <a:r>
              <a:rPr lang="it-IT" sz="1400" i="1" u="sng" dirty="0"/>
              <a:t> </a:t>
            </a:r>
            <a:r>
              <a:rPr lang="it-IT" sz="1400" i="1" u="sng" dirty="0" err="1"/>
              <a:t>of</a:t>
            </a:r>
            <a:r>
              <a:rPr lang="it-IT" sz="1400" i="1" u="sng" dirty="0"/>
              <a:t> a </a:t>
            </a:r>
            <a:r>
              <a:rPr lang="it-IT" sz="1400" i="1" u="sng" dirty="0" err="1"/>
              <a:t>human</a:t>
            </a:r>
            <a:r>
              <a:rPr lang="it-IT" sz="1400" i="1" u="sng" dirty="0"/>
              <a:t> </a:t>
            </a:r>
            <a:r>
              <a:rPr lang="it-IT" sz="1400" i="1" u="sng" dirty="0" err="1"/>
              <a:t>being</a:t>
            </a:r>
            <a:r>
              <a:rPr lang="it-IT" sz="1400" i="1" u="sng" dirty="0"/>
              <a:t> and, </a:t>
            </a:r>
            <a:r>
              <a:rPr lang="it-IT" sz="1400" i="1" u="sng" dirty="0" err="1"/>
              <a:t>therefore</a:t>
            </a:r>
            <a:r>
              <a:rPr lang="it-IT" sz="1400" i="1" u="sng" dirty="0"/>
              <a:t>, are </a:t>
            </a:r>
            <a:r>
              <a:rPr lang="it-IT" sz="1400" i="1" u="sng" dirty="0" err="1"/>
              <a:t>included</a:t>
            </a:r>
            <a:r>
              <a:rPr lang="it-IT" sz="1400" i="1" u="sng" dirty="0"/>
              <a:t> </a:t>
            </a:r>
            <a:r>
              <a:rPr lang="it-IT" sz="1400" i="1" u="sng" dirty="0" err="1"/>
              <a:t>within</a:t>
            </a:r>
            <a:r>
              <a:rPr lang="it-IT" sz="1400" i="1" u="sng" dirty="0"/>
              <a:t> the </a:t>
            </a:r>
            <a:r>
              <a:rPr lang="it-IT" sz="1400" i="1" u="sng" dirty="0" err="1"/>
              <a:t>concept</a:t>
            </a:r>
            <a:r>
              <a:rPr lang="it-IT" sz="1400" i="1" u="sng" dirty="0"/>
              <a:t> </a:t>
            </a:r>
            <a:r>
              <a:rPr lang="it-IT" sz="1400" i="1" u="sng" dirty="0" err="1"/>
              <a:t>of</a:t>
            </a:r>
            <a:r>
              <a:rPr lang="it-IT" sz="1400" i="1" u="sng" dirty="0"/>
              <a:t> ‘</a:t>
            </a:r>
            <a:r>
              <a:rPr lang="it-IT" sz="1400" i="1" u="sng" dirty="0" err="1"/>
              <a:t>human</a:t>
            </a:r>
            <a:r>
              <a:rPr lang="it-IT" sz="1400" i="1" u="sng" dirty="0"/>
              <a:t> </a:t>
            </a:r>
            <a:r>
              <a:rPr lang="it-IT" sz="1400" i="1" u="sng" dirty="0" err="1"/>
              <a:t>embryo</a:t>
            </a:r>
            <a:r>
              <a:rPr lang="it-IT" sz="1400" dirty="0"/>
              <a:t>’ </a:t>
            </a:r>
            <a:r>
              <a:rPr lang="it-IT" sz="1400" dirty="0" err="1"/>
              <a:t>within</a:t>
            </a:r>
            <a:r>
              <a:rPr lang="it-IT" sz="1400" dirty="0"/>
              <a:t> the </a:t>
            </a:r>
            <a:r>
              <a:rPr lang="it-IT" sz="1400" dirty="0" err="1"/>
              <a:t>meaning</a:t>
            </a:r>
            <a:r>
              <a:rPr lang="it-IT" sz="1400" dirty="0"/>
              <a:t> and </a:t>
            </a:r>
            <a:r>
              <a:rPr lang="it-IT" sz="1400" dirty="0" err="1"/>
              <a:t>for</a:t>
            </a:r>
            <a:r>
              <a:rPr lang="it-IT" sz="1400" dirty="0"/>
              <a:t> the </a:t>
            </a:r>
            <a:r>
              <a:rPr lang="it-IT" sz="1400" dirty="0" err="1"/>
              <a:t>purposes</a:t>
            </a:r>
            <a:r>
              <a:rPr lang="it-IT" sz="1400" dirty="0"/>
              <a:t> </a:t>
            </a:r>
            <a:r>
              <a:rPr lang="it-IT" sz="1400" dirty="0" err="1"/>
              <a:t>of</a:t>
            </a:r>
            <a:r>
              <a:rPr lang="it-IT" sz="1400" dirty="0"/>
              <a:t> the </a:t>
            </a:r>
            <a:r>
              <a:rPr lang="it-IT" sz="1400" dirty="0" err="1"/>
              <a:t>application</a:t>
            </a:r>
            <a:r>
              <a:rPr lang="it-IT" sz="1400" dirty="0"/>
              <a:t> </a:t>
            </a:r>
            <a:r>
              <a:rPr lang="it-IT" sz="1400" dirty="0" err="1"/>
              <a:t>of</a:t>
            </a:r>
            <a:r>
              <a:rPr lang="it-IT" sz="1400" dirty="0"/>
              <a:t> </a:t>
            </a:r>
            <a:r>
              <a:rPr lang="it-IT" sz="1400" dirty="0" err="1"/>
              <a:t>Article</a:t>
            </a:r>
            <a:r>
              <a:rPr lang="it-IT" sz="1400" dirty="0"/>
              <a:t> </a:t>
            </a:r>
            <a:r>
              <a:rPr lang="it-IT" sz="1400" dirty="0" err="1"/>
              <a:t>6</a:t>
            </a:r>
            <a:r>
              <a:rPr lang="it-IT" sz="1400" dirty="0"/>
              <a:t>(</a:t>
            </a:r>
            <a:r>
              <a:rPr lang="it-IT" sz="1400" dirty="0" err="1"/>
              <a:t>2</a:t>
            </a:r>
            <a:r>
              <a:rPr lang="it-IT" sz="1400" dirty="0"/>
              <a:t>)(</a:t>
            </a:r>
            <a:r>
              <a:rPr lang="it-IT" sz="1400" dirty="0" err="1"/>
              <a:t>c</a:t>
            </a:r>
            <a:r>
              <a:rPr lang="it-IT" sz="1400" dirty="0"/>
              <a:t>) </a:t>
            </a:r>
            <a:r>
              <a:rPr lang="it-IT" sz="1400" dirty="0" err="1"/>
              <a:t>of</a:t>
            </a:r>
            <a:r>
              <a:rPr lang="it-IT" sz="1400" dirty="0"/>
              <a:t> the </a:t>
            </a:r>
            <a:r>
              <a:rPr lang="it-IT" sz="1400" dirty="0" err="1"/>
              <a:t>Directive</a:t>
            </a:r>
            <a:r>
              <a:rPr lang="it-IT" sz="1400" dirty="0"/>
              <a:t>“ (par. 37)</a:t>
            </a:r>
          </a:p>
          <a:p>
            <a:pPr marL="1846263" lvl="3" indent="-182563" algn="just">
              <a:buFontTx/>
              <a:buChar char="-"/>
            </a:pPr>
            <a:endParaRPr lang="it-IT" sz="1400" dirty="0"/>
          </a:p>
          <a:p>
            <a:pPr marL="989013" lvl="1" indent="-182563" algn="just">
              <a:buFontTx/>
              <a:buChar char="-"/>
            </a:pPr>
            <a:endParaRPr lang="it-IT" sz="1400" dirty="0"/>
          </a:p>
          <a:p>
            <a:pPr lvl="1">
              <a:buNone/>
            </a:pPr>
            <a:r>
              <a:rPr lang="it-IT" sz="1400"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the EU (</a:t>
            </a:r>
            <a:r>
              <a:rPr lang="it-IT" dirty="0" err="1"/>
              <a:t>VI</a:t>
            </a:r>
            <a:r>
              <a:rPr lang="it-IT" dirty="0"/>
              <a:t>)</a:t>
            </a:r>
          </a:p>
        </p:txBody>
      </p:sp>
      <p:sp>
        <p:nvSpPr>
          <p:cNvPr id="3" name="Segnaposto contenuto 2"/>
          <p:cNvSpPr>
            <a:spLocks noGrp="1"/>
          </p:cNvSpPr>
          <p:nvPr>
            <p:ph idx="1"/>
          </p:nvPr>
        </p:nvSpPr>
        <p:spPr/>
        <p:txBody>
          <a:bodyPr>
            <a:normAutofit fontScale="55000" lnSpcReduction="20000"/>
          </a:bodyPr>
          <a:lstStyle/>
          <a:p>
            <a:r>
              <a:rPr lang="it-IT" dirty="0" err="1"/>
              <a:t>Human</a:t>
            </a:r>
            <a:r>
              <a:rPr lang="it-IT" dirty="0"/>
              <a:t> </a:t>
            </a:r>
            <a:r>
              <a:rPr lang="it-IT" dirty="0" err="1"/>
              <a:t>Dignity</a:t>
            </a:r>
            <a:r>
              <a:rPr lang="it-IT" dirty="0"/>
              <a:t> in the ECJ Case </a:t>
            </a:r>
            <a:r>
              <a:rPr lang="it-IT" dirty="0" err="1"/>
              <a:t>Law</a:t>
            </a:r>
            <a:r>
              <a:rPr lang="it-IT" dirty="0"/>
              <a:t> (II)</a:t>
            </a:r>
          </a:p>
          <a:p>
            <a:pPr lvl="1">
              <a:buNone/>
            </a:pPr>
            <a:endParaRPr lang="it-IT" dirty="0"/>
          </a:p>
          <a:p>
            <a:pPr lvl="1">
              <a:buNone/>
            </a:pPr>
            <a:r>
              <a:rPr lang="it-IT" dirty="0" err="1"/>
              <a:t>C</a:t>
            </a:r>
            <a:r>
              <a:rPr lang="it-IT" dirty="0"/>
              <a:t>) </a:t>
            </a:r>
            <a:r>
              <a:rPr lang="it-IT" i="1" dirty="0" err="1"/>
              <a:t>Homosexual</a:t>
            </a:r>
            <a:r>
              <a:rPr lang="it-IT" i="1" dirty="0"/>
              <a:t> </a:t>
            </a:r>
            <a:r>
              <a:rPr lang="it-IT" i="1" dirty="0" err="1"/>
              <a:t>Asylum</a:t>
            </a:r>
            <a:r>
              <a:rPr lang="it-IT" i="1" dirty="0"/>
              <a:t> </a:t>
            </a:r>
            <a:r>
              <a:rPr lang="it-IT" i="1" dirty="0" err="1"/>
              <a:t>Seekers</a:t>
            </a:r>
            <a:endParaRPr lang="it-IT" i="1" dirty="0"/>
          </a:p>
          <a:p>
            <a:pPr lvl="1">
              <a:buNone/>
            </a:pPr>
            <a:r>
              <a:rPr lang="it-IT" dirty="0"/>
              <a:t>	</a:t>
            </a:r>
            <a:r>
              <a:rPr lang="it-IT" b="1" dirty="0"/>
              <a:t>ECJ, 7.11.2013, c. C-199/12</a:t>
            </a:r>
          </a:p>
          <a:p>
            <a:pPr lvl="1" algn="ctr">
              <a:buNone/>
            </a:pPr>
            <a:r>
              <a:rPr lang="it-IT" dirty="0"/>
              <a:t>		“</a:t>
            </a:r>
            <a:r>
              <a:rPr lang="it-IT" i="1" dirty="0"/>
              <a:t>a </a:t>
            </a:r>
            <a:r>
              <a:rPr lang="it-IT" i="1" dirty="0" err="1"/>
              <a:t>person</a:t>
            </a:r>
            <a:r>
              <a:rPr lang="it-IT" i="1" dirty="0"/>
              <a:t>’</a:t>
            </a:r>
            <a:r>
              <a:rPr lang="it-IT" i="1" dirty="0" err="1"/>
              <a:t>s</a:t>
            </a:r>
            <a:r>
              <a:rPr lang="it-IT" i="1" dirty="0"/>
              <a:t> </a:t>
            </a:r>
            <a:r>
              <a:rPr lang="it-IT" i="1" dirty="0" err="1"/>
              <a:t>sexual</a:t>
            </a:r>
            <a:r>
              <a:rPr lang="it-IT" i="1" dirty="0"/>
              <a:t> </a:t>
            </a:r>
            <a:r>
              <a:rPr lang="it-IT" i="1" dirty="0" err="1"/>
              <a:t>orientation</a:t>
            </a:r>
            <a:r>
              <a:rPr lang="it-IT" i="1" dirty="0"/>
              <a:t> </a:t>
            </a:r>
            <a:r>
              <a:rPr lang="it-IT" i="1" dirty="0" err="1"/>
              <a:t>is</a:t>
            </a:r>
            <a:r>
              <a:rPr lang="it-IT" i="1" dirty="0"/>
              <a:t> a </a:t>
            </a:r>
            <a:r>
              <a:rPr lang="it-IT" i="1" dirty="0" err="1"/>
              <a:t>characteristic</a:t>
            </a:r>
            <a:r>
              <a:rPr lang="it-IT" i="1" dirty="0"/>
              <a:t> so </a:t>
            </a:r>
            <a:r>
              <a:rPr lang="it-IT" i="1" dirty="0" err="1"/>
              <a:t>fundamental</a:t>
            </a:r>
            <a:r>
              <a:rPr lang="it-IT" i="1" dirty="0"/>
              <a:t> </a:t>
            </a:r>
            <a:r>
              <a:rPr lang="it-IT" i="1" dirty="0" err="1"/>
              <a:t>to</a:t>
            </a:r>
            <a:r>
              <a:rPr lang="it-IT" i="1" dirty="0"/>
              <a:t> </a:t>
            </a:r>
            <a:r>
              <a:rPr lang="it-IT" i="1" dirty="0" err="1"/>
              <a:t>his</a:t>
            </a:r>
            <a:r>
              <a:rPr lang="it-IT" i="1" dirty="0"/>
              <a:t> </a:t>
            </a:r>
            <a:r>
              <a:rPr lang="it-IT" i="1" dirty="0" err="1"/>
              <a:t>identity</a:t>
            </a:r>
            <a:r>
              <a:rPr lang="it-IT" i="1" dirty="0"/>
              <a:t> </a:t>
            </a:r>
            <a:r>
              <a:rPr lang="it-IT" i="1" dirty="0" err="1"/>
              <a:t>that</a:t>
            </a:r>
            <a:r>
              <a:rPr lang="it-IT" i="1" dirty="0"/>
              <a:t> </a:t>
            </a:r>
            <a:r>
              <a:rPr lang="it-IT" i="1" dirty="0" err="1"/>
              <a:t>he</a:t>
            </a:r>
            <a:r>
              <a:rPr lang="it-IT" i="1" dirty="0"/>
              <a:t> </a:t>
            </a:r>
            <a:r>
              <a:rPr lang="it-IT" i="1" dirty="0" err="1"/>
              <a:t>should</a:t>
            </a:r>
            <a:r>
              <a:rPr lang="it-IT" i="1" dirty="0"/>
              <a:t> </a:t>
            </a:r>
            <a:r>
              <a:rPr lang="it-IT" i="1" dirty="0" err="1"/>
              <a:t>not</a:t>
            </a:r>
            <a:r>
              <a:rPr lang="it-IT" i="1" dirty="0"/>
              <a:t> </a:t>
            </a:r>
            <a:r>
              <a:rPr lang="it-IT" i="1" dirty="0" err="1"/>
              <a:t>be</a:t>
            </a:r>
            <a:r>
              <a:rPr lang="it-IT" i="1" dirty="0"/>
              <a:t> </a:t>
            </a:r>
            <a:r>
              <a:rPr lang="it-IT" i="1" dirty="0" err="1"/>
              <a:t>forced</a:t>
            </a:r>
            <a:r>
              <a:rPr lang="it-IT" i="1" dirty="0"/>
              <a:t> </a:t>
            </a:r>
            <a:r>
              <a:rPr lang="it-IT" i="1" dirty="0" err="1"/>
              <a:t>to</a:t>
            </a:r>
            <a:r>
              <a:rPr lang="it-IT" i="1" dirty="0"/>
              <a:t> </a:t>
            </a:r>
            <a:r>
              <a:rPr lang="it-IT" i="1" dirty="0" err="1"/>
              <a:t>renounce</a:t>
            </a:r>
            <a:r>
              <a:rPr lang="it-IT" i="1" dirty="0"/>
              <a:t> </a:t>
            </a:r>
            <a:r>
              <a:rPr lang="it-IT" i="1" dirty="0" err="1"/>
              <a:t>it</a:t>
            </a:r>
            <a:r>
              <a:rPr lang="it-IT" dirty="0"/>
              <a:t>”</a:t>
            </a:r>
          </a:p>
          <a:p>
            <a:pPr lvl="1" algn="ctr">
              <a:buNone/>
            </a:pPr>
            <a:r>
              <a:rPr lang="it-IT" b="1" i="1" u="sng" dirty="0"/>
              <a:t>BUT</a:t>
            </a:r>
          </a:p>
          <a:p>
            <a:pPr marL="1252538" lvl="1" indent="-360363" algn="just">
              <a:buAutoNum type="alphaLcParenR"/>
            </a:pPr>
            <a:r>
              <a:rPr lang="it-IT" dirty="0"/>
              <a:t>“the mere </a:t>
            </a:r>
            <a:r>
              <a:rPr lang="it-IT" dirty="0" err="1"/>
              <a:t>existence</a:t>
            </a:r>
            <a:r>
              <a:rPr lang="it-IT" dirty="0"/>
              <a:t> </a:t>
            </a:r>
            <a:r>
              <a:rPr lang="it-IT" dirty="0" err="1"/>
              <a:t>of</a:t>
            </a:r>
            <a:r>
              <a:rPr lang="it-IT" dirty="0"/>
              <a:t> </a:t>
            </a:r>
            <a:r>
              <a:rPr lang="it-IT" dirty="0" err="1"/>
              <a:t>legislation</a:t>
            </a:r>
            <a:r>
              <a:rPr lang="it-IT" dirty="0"/>
              <a:t> </a:t>
            </a:r>
            <a:r>
              <a:rPr lang="it-IT" dirty="0" err="1"/>
              <a:t>criminalising</a:t>
            </a:r>
            <a:r>
              <a:rPr lang="it-IT" dirty="0"/>
              <a:t> </a:t>
            </a:r>
            <a:r>
              <a:rPr lang="it-IT" dirty="0" err="1"/>
              <a:t>homosexual</a:t>
            </a:r>
            <a:r>
              <a:rPr lang="it-IT" dirty="0"/>
              <a:t> </a:t>
            </a:r>
            <a:r>
              <a:rPr lang="it-IT" dirty="0" err="1"/>
              <a:t>acts</a:t>
            </a:r>
            <a:r>
              <a:rPr lang="it-IT" dirty="0"/>
              <a:t> </a:t>
            </a:r>
            <a:r>
              <a:rPr lang="it-IT" dirty="0" err="1"/>
              <a:t>cannot</a:t>
            </a:r>
            <a:r>
              <a:rPr lang="it-IT" dirty="0"/>
              <a:t> </a:t>
            </a:r>
            <a:r>
              <a:rPr lang="it-IT" dirty="0" err="1"/>
              <a:t>be</a:t>
            </a:r>
            <a:r>
              <a:rPr lang="it-IT" dirty="0"/>
              <a:t> </a:t>
            </a:r>
            <a:r>
              <a:rPr lang="it-IT" dirty="0" err="1"/>
              <a:t>regarded</a:t>
            </a:r>
            <a:r>
              <a:rPr lang="it-IT" dirty="0"/>
              <a:t> </a:t>
            </a:r>
            <a:r>
              <a:rPr lang="it-IT" dirty="0" err="1"/>
              <a:t>as</a:t>
            </a:r>
            <a:r>
              <a:rPr lang="it-IT" dirty="0"/>
              <a:t> </a:t>
            </a:r>
            <a:r>
              <a:rPr lang="it-IT" dirty="0" err="1"/>
              <a:t>an</a:t>
            </a:r>
            <a:r>
              <a:rPr lang="it-IT" dirty="0"/>
              <a:t> </a:t>
            </a:r>
            <a:r>
              <a:rPr lang="it-IT" dirty="0" err="1"/>
              <a:t>act</a:t>
            </a:r>
            <a:r>
              <a:rPr lang="it-IT" dirty="0"/>
              <a:t> </a:t>
            </a:r>
            <a:r>
              <a:rPr lang="it-IT" dirty="0" err="1"/>
              <a:t>affecting</a:t>
            </a:r>
            <a:r>
              <a:rPr lang="it-IT" dirty="0"/>
              <a:t> the </a:t>
            </a:r>
            <a:r>
              <a:rPr lang="it-IT" dirty="0" err="1"/>
              <a:t>applicant</a:t>
            </a:r>
            <a:r>
              <a:rPr lang="it-IT" dirty="0"/>
              <a:t> in a </a:t>
            </a:r>
            <a:r>
              <a:rPr lang="it-IT" dirty="0" err="1"/>
              <a:t>manner</a:t>
            </a:r>
            <a:r>
              <a:rPr lang="it-IT" dirty="0"/>
              <a:t> so </a:t>
            </a:r>
            <a:r>
              <a:rPr lang="it-IT" dirty="0" err="1"/>
              <a:t>significant</a:t>
            </a:r>
            <a:r>
              <a:rPr lang="it-IT" dirty="0"/>
              <a:t> </a:t>
            </a:r>
            <a:r>
              <a:rPr lang="it-IT" dirty="0" err="1"/>
              <a:t>that</a:t>
            </a:r>
            <a:r>
              <a:rPr lang="it-IT" dirty="0"/>
              <a:t> </a:t>
            </a:r>
            <a:r>
              <a:rPr lang="it-IT" dirty="0" err="1"/>
              <a:t>it</a:t>
            </a:r>
            <a:r>
              <a:rPr lang="it-IT" dirty="0"/>
              <a:t> </a:t>
            </a:r>
            <a:r>
              <a:rPr lang="it-IT" dirty="0" err="1"/>
              <a:t>reaches</a:t>
            </a:r>
            <a:r>
              <a:rPr lang="it-IT" dirty="0"/>
              <a:t> the </a:t>
            </a:r>
            <a:r>
              <a:rPr lang="it-IT" dirty="0" err="1"/>
              <a:t>level</a:t>
            </a:r>
            <a:r>
              <a:rPr lang="it-IT" dirty="0"/>
              <a:t> </a:t>
            </a:r>
            <a:r>
              <a:rPr lang="it-IT" dirty="0" err="1"/>
              <a:t>of</a:t>
            </a:r>
            <a:r>
              <a:rPr lang="it-IT" dirty="0"/>
              <a:t> </a:t>
            </a:r>
            <a:r>
              <a:rPr lang="it-IT" dirty="0" err="1"/>
              <a:t>seriousness</a:t>
            </a:r>
            <a:r>
              <a:rPr lang="it-IT" dirty="0"/>
              <a:t> </a:t>
            </a:r>
            <a:r>
              <a:rPr lang="it-IT" dirty="0" err="1"/>
              <a:t>necessary</a:t>
            </a:r>
            <a:r>
              <a:rPr lang="it-IT" dirty="0"/>
              <a:t> </a:t>
            </a:r>
            <a:r>
              <a:rPr lang="it-IT" dirty="0" err="1"/>
              <a:t>for</a:t>
            </a:r>
            <a:r>
              <a:rPr lang="it-IT" dirty="0"/>
              <a:t> a </a:t>
            </a:r>
            <a:r>
              <a:rPr lang="it-IT" dirty="0" err="1"/>
              <a:t>finding</a:t>
            </a:r>
            <a:r>
              <a:rPr lang="it-IT" dirty="0"/>
              <a:t> </a:t>
            </a:r>
            <a:r>
              <a:rPr lang="it-IT" dirty="0" err="1"/>
              <a:t>that</a:t>
            </a:r>
            <a:r>
              <a:rPr lang="it-IT" dirty="0"/>
              <a:t> </a:t>
            </a:r>
            <a:r>
              <a:rPr lang="it-IT" dirty="0" err="1"/>
              <a:t>it</a:t>
            </a:r>
            <a:r>
              <a:rPr lang="it-IT" dirty="0"/>
              <a:t> </a:t>
            </a:r>
            <a:r>
              <a:rPr lang="it-IT" dirty="0" err="1"/>
              <a:t>constitutes</a:t>
            </a:r>
            <a:r>
              <a:rPr lang="it-IT" dirty="0"/>
              <a:t> </a:t>
            </a:r>
            <a:r>
              <a:rPr lang="it-IT" dirty="0" err="1"/>
              <a:t>persecution</a:t>
            </a:r>
            <a:r>
              <a:rPr lang="it-IT" dirty="0"/>
              <a:t> </a:t>
            </a:r>
            <a:r>
              <a:rPr lang="it-IT" dirty="0" err="1"/>
              <a:t>within</a:t>
            </a:r>
            <a:r>
              <a:rPr lang="it-IT" dirty="0"/>
              <a:t> the </a:t>
            </a:r>
            <a:r>
              <a:rPr lang="it-IT" dirty="0" err="1"/>
              <a:t>meaning</a:t>
            </a:r>
            <a:r>
              <a:rPr lang="it-IT" dirty="0"/>
              <a:t> </a:t>
            </a:r>
            <a:r>
              <a:rPr lang="it-IT" dirty="0" err="1"/>
              <a:t>of</a:t>
            </a:r>
            <a:r>
              <a:rPr lang="it-IT" dirty="0"/>
              <a:t> </a:t>
            </a:r>
            <a:r>
              <a:rPr lang="it-IT" dirty="0" err="1"/>
              <a:t>Article</a:t>
            </a:r>
            <a:r>
              <a:rPr lang="it-IT" dirty="0"/>
              <a:t> </a:t>
            </a:r>
            <a:r>
              <a:rPr lang="it-IT" dirty="0" err="1"/>
              <a:t>9</a:t>
            </a:r>
            <a:r>
              <a:rPr lang="it-IT" dirty="0"/>
              <a:t>(</a:t>
            </a:r>
            <a:r>
              <a:rPr lang="it-IT" dirty="0" err="1"/>
              <a:t>1</a:t>
            </a:r>
            <a:r>
              <a:rPr lang="it-IT" dirty="0"/>
              <a:t>) </a:t>
            </a:r>
            <a:r>
              <a:rPr lang="it-IT" dirty="0" err="1"/>
              <a:t>of</a:t>
            </a:r>
            <a:r>
              <a:rPr lang="it-IT" dirty="0"/>
              <a:t> the </a:t>
            </a:r>
            <a:r>
              <a:rPr lang="it-IT" dirty="0" err="1"/>
              <a:t>Directive</a:t>
            </a:r>
            <a:r>
              <a:rPr lang="it-IT" dirty="0"/>
              <a:t>”</a:t>
            </a:r>
          </a:p>
          <a:p>
            <a:pPr marL="1257300" lvl="1" indent="-365125" algn="just">
              <a:buAutoNum type="alphaLcParenR"/>
            </a:pPr>
            <a:r>
              <a:rPr lang="it-IT" dirty="0"/>
              <a:t>“</a:t>
            </a:r>
            <a:r>
              <a:rPr lang="it-IT" dirty="0" err="1"/>
              <a:t>where</a:t>
            </a:r>
            <a:r>
              <a:rPr lang="it-IT" dirty="0"/>
              <a:t> </a:t>
            </a:r>
            <a:r>
              <a:rPr lang="it-IT" dirty="0" err="1"/>
              <a:t>an</a:t>
            </a:r>
            <a:r>
              <a:rPr lang="it-IT" dirty="0"/>
              <a:t> </a:t>
            </a:r>
            <a:r>
              <a:rPr lang="it-IT" dirty="0" err="1"/>
              <a:t>applicant</a:t>
            </a:r>
            <a:r>
              <a:rPr lang="it-IT" dirty="0"/>
              <a:t> </a:t>
            </a:r>
            <a:r>
              <a:rPr lang="it-IT" dirty="0" err="1"/>
              <a:t>for</a:t>
            </a:r>
            <a:r>
              <a:rPr lang="it-IT" dirty="0"/>
              <a:t> </a:t>
            </a:r>
            <a:r>
              <a:rPr lang="it-IT" dirty="0" err="1"/>
              <a:t>asylum</a:t>
            </a:r>
            <a:r>
              <a:rPr lang="it-IT" dirty="0"/>
              <a:t> </a:t>
            </a:r>
            <a:r>
              <a:rPr lang="it-IT" dirty="0" err="1"/>
              <a:t>relies</a:t>
            </a:r>
            <a:r>
              <a:rPr lang="it-IT" dirty="0"/>
              <a:t>, </a:t>
            </a:r>
            <a:r>
              <a:rPr lang="it-IT" dirty="0" err="1"/>
              <a:t>as</a:t>
            </a:r>
            <a:r>
              <a:rPr lang="it-IT" dirty="0"/>
              <a:t> in </a:t>
            </a:r>
            <a:r>
              <a:rPr lang="it-IT" dirty="0" err="1"/>
              <a:t>each</a:t>
            </a:r>
            <a:r>
              <a:rPr lang="it-IT" dirty="0"/>
              <a:t> </a:t>
            </a:r>
            <a:r>
              <a:rPr lang="it-IT" dirty="0" err="1"/>
              <a:t>of</a:t>
            </a:r>
            <a:r>
              <a:rPr lang="it-IT" dirty="0"/>
              <a:t> the </a:t>
            </a:r>
            <a:r>
              <a:rPr lang="it-IT" dirty="0" err="1"/>
              <a:t>cases</a:t>
            </a:r>
            <a:r>
              <a:rPr lang="it-IT" dirty="0"/>
              <a:t> in the </a:t>
            </a:r>
            <a:r>
              <a:rPr lang="it-IT" dirty="0" err="1"/>
              <a:t>main</a:t>
            </a:r>
            <a:r>
              <a:rPr lang="it-IT" dirty="0"/>
              <a:t> </a:t>
            </a:r>
            <a:r>
              <a:rPr lang="it-IT" dirty="0" err="1"/>
              <a:t>proceedings</a:t>
            </a:r>
            <a:r>
              <a:rPr lang="it-IT" dirty="0"/>
              <a:t>, on the </a:t>
            </a:r>
            <a:r>
              <a:rPr lang="it-IT" dirty="0" err="1"/>
              <a:t>existence</a:t>
            </a:r>
            <a:r>
              <a:rPr lang="it-IT" dirty="0"/>
              <a:t> in </a:t>
            </a:r>
            <a:r>
              <a:rPr lang="it-IT" dirty="0" err="1"/>
              <a:t>his</a:t>
            </a:r>
            <a:r>
              <a:rPr lang="it-IT" dirty="0"/>
              <a:t> </a:t>
            </a:r>
            <a:r>
              <a:rPr lang="it-IT" dirty="0" err="1"/>
              <a:t>country</a:t>
            </a:r>
            <a:r>
              <a:rPr lang="it-IT" dirty="0"/>
              <a:t> </a:t>
            </a:r>
            <a:r>
              <a:rPr lang="it-IT" dirty="0" err="1"/>
              <a:t>of</a:t>
            </a:r>
            <a:r>
              <a:rPr lang="it-IT" dirty="0"/>
              <a:t> </a:t>
            </a:r>
            <a:r>
              <a:rPr lang="it-IT" dirty="0" err="1"/>
              <a:t>origin</a:t>
            </a:r>
            <a:r>
              <a:rPr lang="it-IT" dirty="0"/>
              <a:t> on </a:t>
            </a:r>
            <a:r>
              <a:rPr lang="it-IT" dirty="0" err="1"/>
              <a:t>legislation</a:t>
            </a:r>
            <a:r>
              <a:rPr lang="it-IT" dirty="0"/>
              <a:t> </a:t>
            </a:r>
            <a:r>
              <a:rPr lang="it-IT" dirty="0" err="1"/>
              <a:t>criminalising</a:t>
            </a:r>
            <a:r>
              <a:rPr lang="it-IT" dirty="0"/>
              <a:t> </a:t>
            </a:r>
            <a:r>
              <a:rPr lang="it-IT" dirty="0" err="1"/>
              <a:t>homosexual</a:t>
            </a:r>
            <a:r>
              <a:rPr lang="it-IT" dirty="0"/>
              <a:t> </a:t>
            </a:r>
            <a:r>
              <a:rPr lang="it-IT" dirty="0" err="1"/>
              <a:t>acts</a:t>
            </a:r>
            <a:r>
              <a:rPr lang="it-IT" dirty="0"/>
              <a:t>, </a:t>
            </a:r>
            <a:r>
              <a:rPr lang="it-IT" dirty="0" err="1"/>
              <a:t>it</a:t>
            </a:r>
            <a:r>
              <a:rPr lang="it-IT" dirty="0"/>
              <a:t> </a:t>
            </a:r>
            <a:r>
              <a:rPr lang="it-IT" dirty="0" err="1"/>
              <a:t>is</a:t>
            </a:r>
            <a:r>
              <a:rPr lang="it-IT" dirty="0"/>
              <a:t> </a:t>
            </a:r>
            <a:r>
              <a:rPr lang="it-IT" dirty="0" err="1"/>
              <a:t>for</a:t>
            </a:r>
            <a:r>
              <a:rPr lang="it-IT" dirty="0"/>
              <a:t> the </a:t>
            </a:r>
            <a:r>
              <a:rPr lang="it-IT" dirty="0" err="1"/>
              <a:t>national</a:t>
            </a:r>
            <a:r>
              <a:rPr lang="it-IT" dirty="0"/>
              <a:t> </a:t>
            </a:r>
            <a:r>
              <a:rPr lang="it-IT" dirty="0" err="1"/>
              <a:t>authorities</a:t>
            </a:r>
            <a:r>
              <a:rPr lang="it-IT" dirty="0"/>
              <a:t> </a:t>
            </a:r>
            <a:r>
              <a:rPr lang="it-IT" dirty="0" err="1"/>
              <a:t>to</a:t>
            </a:r>
            <a:r>
              <a:rPr lang="it-IT" dirty="0"/>
              <a:t> </a:t>
            </a:r>
            <a:r>
              <a:rPr lang="it-IT" dirty="0" err="1"/>
              <a:t>undertake</a:t>
            </a:r>
            <a:r>
              <a:rPr lang="it-IT" dirty="0"/>
              <a:t>, in the </a:t>
            </a:r>
            <a:r>
              <a:rPr lang="it-IT" dirty="0" err="1"/>
              <a:t>course</a:t>
            </a:r>
            <a:r>
              <a:rPr lang="it-IT" dirty="0"/>
              <a:t> </a:t>
            </a:r>
            <a:r>
              <a:rPr lang="it-IT" dirty="0" err="1"/>
              <a:t>of</a:t>
            </a:r>
            <a:r>
              <a:rPr lang="it-IT" dirty="0"/>
              <a:t> </a:t>
            </a:r>
            <a:r>
              <a:rPr lang="it-IT" dirty="0" err="1"/>
              <a:t>their</a:t>
            </a:r>
            <a:r>
              <a:rPr lang="it-IT" dirty="0"/>
              <a:t> </a:t>
            </a:r>
            <a:r>
              <a:rPr lang="it-IT" dirty="0" err="1"/>
              <a:t>assessments</a:t>
            </a:r>
            <a:r>
              <a:rPr lang="it-IT" dirty="0"/>
              <a:t> </a:t>
            </a:r>
            <a:r>
              <a:rPr lang="it-IT" dirty="0" err="1"/>
              <a:t>of</a:t>
            </a:r>
            <a:r>
              <a:rPr lang="it-IT" dirty="0"/>
              <a:t> the </a:t>
            </a:r>
            <a:r>
              <a:rPr lang="it-IT" dirty="0" err="1"/>
              <a:t>facts</a:t>
            </a:r>
            <a:r>
              <a:rPr lang="it-IT" dirty="0"/>
              <a:t> and </a:t>
            </a:r>
            <a:r>
              <a:rPr lang="it-IT" dirty="0" err="1"/>
              <a:t>circumstances</a:t>
            </a:r>
            <a:r>
              <a:rPr lang="it-IT" dirty="0"/>
              <a:t> under </a:t>
            </a:r>
            <a:r>
              <a:rPr lang="it-IT" dirty="0" err="1"/>
              <a:t>Article</a:t>
            </a:r>
            <a:r>
              <a:rPr lang="it-IT" dirty="0"/>
              <a:t> </a:t>
            </a:r>
            <a:r>
              <a:rPr lang="it-IT" dirty="0" err="1"/>
              <a:t>4</a:t>
            </a:r>
            <a:r>
              <a:rPr lang="it-IT" dirty="0"/>
              <a:t> </a:t>
            </a:r>
            <a:r>
              <a:rPr lang="it-IT" dirty="0" err="1"/>
              <a:t>of</a:t>
            </a:r>
            <a:r>
              <a:rPr lang="it-IT" dirty="0"/>
              <a:t> the </a:t>
            </a:r>
            <a:r>
              <a:rPr lang="it-IT" dirty="0" err="1"/>
              <a:t>Directive</a:t>
            </a:r>
            <a:r>
              <a:rPr lang="it-IT" dirty="0"/>
              <a:t>, </a:t>
            </a:r>
            <a:r>
              <a:rPr lang="it-IT" dirty="0" err="1"/>
              <a:t>an</a:t>
            </a:r>
            <a:r>
              <a:rPr lang="it-IT" dirty="0"/>
              <a:t> </a:t>
            </a:r>
            <a:r>
              <a:rPr lang="it-IT" dirty="0" err="1"/>
              <a:t>examination</a:t>
            </a:r>
            <a:r>
              <a:rPr lang="it-IT" dirty="0"/>
              <a:t> </a:t>
            </a:r>
            <a:r>
              <a:rPr lang="it-IT" dirty="0" err="1"/>
              <a:t>of</a:t>
            </a:r>
            <a:r>
              <a:rPr lang="it-IT" dirty="0"/>
              <a:t> </a:t>
            </a:r>
            <a:r>
              <a:rPr lang="it-IT" dirty="0" err="1"/>
              <a:t>all</a:t>
            </a:r>
            <a:r>
              <a:rPr lang="it-IT" dirty="0"/>
              <a:t> the </a:t>
            </a:r>
            <a:r>
              <a:rPr lang="it-IT" dirty="0" err="1"/>
              <a:t>relevant</a:t>
            </a:r>
            <a:r>
              <a:rPr lang="it-IT" dirty="0"/>
              <a:t> </a:t>
            </a:r>
            <a:r>
              <a:rPr lang="it-IT" dirty="0" err="1"/>
              <a:t>facts</a:t>
            </a:r>
            <a:r>
              <a:rPr lang="it-IT" dirty="0"/>
              <a:t> </a:t>
            </a:r>
            <a:r>
              <a:rPr lang="it-IT" dirty="0" err="1"/>
              <a:t>concerning</a:t>
            </a:r>
            <a:r>
              <a:rPr lang="it-IT" dirty="0"/>
              <a:t> </a:t>
            </a:r>
            <a:r>
              <a:rPr lang="it-IT" dirty="0" err="1"/>
              <a:t>that</a:t>
            </a:r>
            <a:r>
              <a:rPr lang="it-IT" dirty="0"/>
              <a:t> </a:t>
            </a:r>
            <a:r>
              <a:rPr lang="it-IT" dirty="0" err="1"/>
              <a:t>country</a:t>
            </a:r>
            <a:r>
              <a:rPr lang="it-IT" dirty="0"/>
              <a:t> </a:t>
            </a:r>
            <a:r>
              <a:rPr lang="it-IT" dirty="0" err="1"/>
              <a:t>of</a:t>
            </a:r>
            <a:r>
              <a:rPr lang="it-IT" dirty="0"/>
              <a:t> </a:t>
            </a:r>
            <a:r>
              <a:rPr lang="it-IT" dirty="0" err="1"/>
              <a:t>origin</a:t>
            </a:r>
            <a:r>
              <a:rPr lang="it-IT" dirty="0"/>
              <a:t>, </a:t>
            </a:r>
            <a:r>
              <a:rPr lang="it-IT" dirty="0" err="1"/>
              <a:t>including</a:t>
            </a:r>
            <a:r>
              <a:rPr lang="it-IT" dirty="0"/>
              <a:t> </a:t>
            </a:r>
            <a:r>
              <a:rPr lang="it-IT" dirty="0" err="1"/>
              <a:t>its</a:t>
            </a:r>
            <a:r>
              <a:rPr lang="it-IT" dirty="0"/>
              <a:t> </a:t>
            </a:r>
            <a:r>
              <a:rPr lang="it-IT" dirty="0" err="1"/>
              <a:t>laws</a:t>
            </a:r>
            <a:r>
              <a:rPr lang="it-IT" dirty="0"/>
              <a:t> and </a:t>
            </a:r>
            <a:r>
              <a:rPr lang="it-IT" dirty="0" err="1"/>
              <a:t>regulations</a:t>
            </a:r>
            <a:r>
              <a:rPr lang="it-IT" dirty="0"/>
              <a:t> and the </a:t>
            </a:r>
            <a:r>
              <a:rPr lang="it-IT" dirty="0" err="1"/>
              <a:t>manner</a:t>
            </a:r>
            <a:r>
              <a:rPr lang="it-IT" dirty="0"/>
              <a:t> in </a:t>
            </a:r>
            <a:r>
              <a:rPr lang="it-IT" dirty="0" err="1"/>
              <a:t>which</a:t>
            </a:r>
            <a:r>
              <a:rPr lang="it-IT" dirty="0"/>
              <a:t> </a:t>
            </a:r>
            <a:r>
              <a:rPr lang="it-IT" dirty="0" err="1"/>
              <a:t>they</a:t>
            </a:r>
            <a:r>
              <a:rPr lang="it-IT" dirty="0"/>
              <a:t> are </a:t>
            </a:r>
            <a:r>
              <a:rPr lang="it-IT" dirty="0" err="1"/>
              <a:t>applied</a:t>
            </a:r>
            <a:r>
              <a:rPr lang="it-IT" dirty="0"/>
              <a:t>” (i.e. </a:t>
            </a:r>
            <a:r>
              <a:rPr lang="it-IT" dirty="0" err="1"/>
              <a:t>wheter</a:t>
            </a:r>
            <a:r>
              <a:rPr lang="it-IT" dirty="0"/>
              <a:t> </a:t>
            </a:r>
            <a:r>
              <a:rPr lang="it-IT" dirty="0" err="1"/>
              <a:t>imprisonment</a:t>
            </a:r>
            <a:r>
              <a:rPr lang="it-IT" dirty="0"/>
              <a:t> </a:t>
            </a:r>
            <a:r>
              <a:rPr lang="it-IT" dirty="0" err="1"/>
              <a:t>is</a:t>
            </a:r>
            <a:r>
              <a:rPr lang="it-IT" dirty="0"/>
              <a:t> </a:t>
            </a:r>
            <a:r>
              <a:rPr lang="it-IT" dirty="0" err="1"/>
              <a:t>effectively</a:t>
            </a:r>
            <a:r>
              <a:rPr lang="it-IT" dirty="0"/>
              <a:t> </a:t>
            </a:r>
            <a:r>
              <a:rPr lang="it-IT" dirty="0" err="1"/>
              <a:t>applied</a:t>
            </a:r>
            <a:r>
              <a:rPr lang="it-IT" dirty="0"/>
              <a:t>)</a:t>
            </a:r>
          </a:p>
          <a:p>
            <a:pPr marL="1257300" lvl="1" indent="-365125" algn="ctr">
              <a:buNone/>
            </a:pPr>
            <a:r>
              <a:rPr lang="it-IT" b="1" i="1" u="sng" dirty="0"/>
              <a:t>BUT</a:t>
            </a:r>
          </a:p>
          <a:p>
            <a:pPr marL="1257300" lvl="1" indent="-365125" algn="just">
              <a:buNone/>
            </a:pPr>
            <a:r>
              <a:rPr lang="it-IT" dirty="0"/>
              <a:t>	</a:t>
            </a:r>
            <a:r>
              <a:rPr lang="it-IT" b="1" i="1" dirty="0"/>
              <a:t>the </a:t>
            </a:r>
            <a:r>
              <a:rPr lang="it-IT" b="1" i="1" dirty="0" err="1"/>
              <a:t>competent</a:t>
            </a:r>
            <a:r>
              <a:rPr lang="it-IT" b="1" i="1" dirty="0"/>
              <a:t> </a:t>
            </a:r>
            <a:r>
              <a:rPr lang="it-IT" b="1" i="1" dirty="0" err="1"/>
              <a:t>authorities</a:t>
            </a:r>
            <a:r>
              <a:rPr lang="it-IT" b="1" i="1" dirty="0"/>
              <a:t> </a:t>
            </a:r>
            <a:r>
              <a:rPr lang="it-IT" b="1" i="1" dirty="0" err="1"/>
              <a:t>cannot</a:t>
            </a:r>
            <a:r>
              <a:rPr lang="it-IT" b="1" i="1" dirty="0"/>
              <a:t> </a:t>
            </a:r>
            <a:r>
              <a:rPr lang="it-IT" b="1" i="1" dirty="0" err="1"/>
              <a:t>reasonably</a:t>
            </a:r>
            <a:r>
              <a:rPr lang="it-IT" b="1" i="1" dirty="0"/>
              <a:t> </a:t>
            </a:r>
            <a:r>
              <a:rPr lang="it-IT" b="1" i="1" dirty="0" err="1"/>
              <a:t>expect</a:t>
            </a:r>
            <a:r>
              <a:rPr lang="it-IT" b="1" i="1" dirty="0"/>
              <a:t>, in </a:t>
            </a:r>
            <a:r>
              <a:rPr lang="it-IT" b="1" i="1" dirty="0" err="1"/>
              <a:t>order</a:t>
            </a:r>
            <a:r>
              <a:rPr lang="it-IT" b="1" i="1" dirty="0"/>
              <a:t> </a:t>
            </a:r>
            <a:r>
              <a:rPr lang="it-IT" b="1" i="1" dirty="0" err="1"/>
              <a:t>to</a:t>
            </a:r>
            <a:r>
              <a:rPr lang="it-IT" b="1" i="1" dirty="0"/>
              <a:t> </a:t>
            </a:r>
            <a:r>
              <a:rPr lang="it-IT" b="1" i="1" dirty="0" err="1"/>
              <a:t>avoid</a:t>
            </a:r>
            <a:r>
              <a:rPr lang="it-IT" b="1" i="1" dirty="0"/>
              <a:t> the </a:t>
            </a:r>
            <a:r>
              <a:rPr lang="it-IT" b="1" i="1" dirty="0" err="1"/>
              <a:t>risk</a:t>
            </a:r>
            <a:r>
              <a:rPr lang="it-IT" b="1" i="1" dirty="0"/>
              <a:t> </a:t>
            </a:r>
            <a:r>
              <a:rPr lang="it-IT" b="1" i="1" dirty="0" err="1"/>
              <a:t>of</a:t>
            </a:r>
            <a:r>
              <a:rPr lang="it-IT" b="1" i="1" dirty="0"/>
              <a:t> </a:t>
            </a:r>
            <a:r>
              <a:rPr lang="it-IT" b="1" i="1" dirty="0" err="1"/>
              <a:t>persecution</a:t>
            </a:r>
            <a:r>
              <a:rPr lang="it-IT" b="1" i="1" dirty="0"/>
              <a:t>, the </a:t>
            </a:r>
            <a:r>
              <a:rPr lang="it-IT" b="1" i="1" dirty="0" err="1"/>
              <a:t>applicant</a:t>
            </a:r>
            <a:r>
              <a:rPr lang="it-IT" b="1" i="1" dirty="0"/>
              <a:t> </a:t>
            </a:r>
            <a:r>
              <a:rPr lang="it-IT" b="1" i="1" dirty="0" err="1"/>
              <a:t>for</a:t>
            </a:r>
            <a:r>
              <a:rPr lang="it-IT" b="1" i="1" dirty="0"/>
              <a:t> </a:t>
            </a:r>
            <a:r>
              <a:rPr lang="it-IT" b="1" i="1" dirty="0" err="1"/>
              <a:t>asylum</a:t>
            </a:r>
            <a:r>
              <a:rPr lang="it-IT" b="1" i="1" dirty="0"/>
              <a:t> </a:t>
            </a:r>
            <a:r>
              <a:rPr lang="it-IT" b="1" i="1" dirty="0" err="1"/>
              <a:t>to</a:t>
            </a:r>
            <a:r>
              <a:rPr lang="it-IT" b="1" i="1" dirty="0"/>
              <a:t> </a:t>
            </a:r>
            <a:r>
              <a:rPr lang="it-IT" b="1" i="1" dirty="0" err="1"/>
              <a:t>conceal</a:t>
            </a:r>
            <a:r>
              <a:rPr lang="it-IT" b="1" i="1" dirty="0"/>
              <a:t> </a:t>
            </a:r>
            <a:r>
              <a:rPr lang="it-IT" b="1" i="1" dirty="0" err="1"/>
              <a:t>his</a:t>
            </a:r>
            <a:r>
              <a:rPr lang="it-IT" b="1" i="1" dirty="0"/>
              <a:t> </a:t>
            </a:r>
            <a:r>
              <a:rPr lang="it-IT" b="1" i="1" dirty="0" err="1"/>
              <a:t>homosexuality</a:t>
            </a:r>
            <a:r>
              <a:rPr lang="it-IT" b="1" i="1" dirty="0"/>
              <a:t> in </a:t>
            </a:r>
            <a:r>
              <a:rPr lang="it-IT" b="1" i="1" dirty="0" err="1"/>
              <a:t>his</a:t>
            </a:r>
            <a:r>
              <a:rPr lang="it-IT" b="1" i="1" dirty="0"/>
              <a:t> </a:t>
            </a:r>
            <a:r>
              <a:rPr lang="it-IT" b="1" i="1" dirty="0" err="1"/>
              <a:t>country</a:t>
            </a:r>
            <a:r>
              <a:rPr lang="it-IT" b="1" i="1" dirty="0"/>
              <a:t> </a:t>
            </a:r>
            <a:r>
              <a:rPr lang="it-IT" b="1" i="1" dirty="0" err="1"/>
              <a:t>of</a:t>
            </a:r>
            <a:r>
              <a:rPr lang="it-IT" b="1" i="1" dirty="0"/>
              <a:t> </a:t>
            </a:r>
            <a:r>
              <a:rPr lang="it-IT" b="1" i="1" dirty="0" err="1"/>
              <a:t>origin</a:t>
            </a:r>
            <a:r>
              <a:rPr lang="it-IT" b="1" i="1" dirty="0"/>
              <a:t> or </a:t>
            </a:r>
            <a:r>
              <a:rPr lang="it-IT" b="1" i="1" dirty="0" err="1"/>
              <a:t>to</a:t>
            </a:r>
            <a:r>
              <a:rPr lang="it-IT" b="1" i="1" dirty="0"/>
              <a:t> </a:t>
            </a:r>
            <a:r>
              <a:rPr lang="it-IT" b="1" i="1" dirty="0" err="1"/>
              <a:t>exercise</a:t>
            </a:r>
            <a:r>
              <a:rPr lang="it-IT" b="1" i="1" dirty="0"/>
              <a:t> </a:t>
            </a:r>
            <a:r>
              <a:rPr lang="it-IT" b="1" i="1" dirty="0" err="1"/>
              <a:t>reserve</a:t>
            </a:r>
            <a:r>
              <a:rPr lang="it-IT" b="1" i="1" dirty="0"/>
              <a:t> in the </a:t>
            </a:r>
            <a:r>
              <a:rPr lang="it-IT" b="1" i="1" dirty="0" err="1"/>
              <a:t>expression</a:t>
            </a:r>
            <a:r>
              <a:rPr lang="it-IT" b="1" i="1" dirty="0"/>
              <a:t> </a:t>
            </a:r>
            <a:r>
              <a:rPr lang="it-IT" b="1" i="1" dirty="0" err="1"/>
              <a:t>of</a:t>
            </a:r>
            <a:r>
              <a:rPr lang="it-IT" b="1" i="1" dirty="0"/>
              <a:t> </a:t>
            </a:r>
            <a:r>
              <a:rPr lang="it-IT" b="1" i="1" dirty="0" err="1"/>
              <a:t>his</a:t>
            </a:r>
            <a:r>
              <a:rPr lang="it-IT" b="1" i="1" dirty="0"/>
              <a:t> </a:t>
            </a:r>
            <a:r>
              <a:rPr lang="it-IT" b="1" i="1" dirty="0" err="1"/>
              <a:t>sexual</a:t>
            </a:r>
            <a:r>
              <a:rPr lang="it-IT" b="1" i="1" dirty="0"/>
              <a:t> </a:t>
            </a:r>
            <a:r>
              <a:rPr lang="it-IT" b="1" i="1" dirty="0" err="1"/>
              <a:t>orientation</a:t>
            </a:r>
            <a:endParaRPr lang="it-IT" b="1" i="1" u="sng"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164</TotalTime>
  <Words>1056</Words>
  <Application>Microsoft Macintosh PowerPoint</Application>
  <PresentationFormat>Presentazione su schermo (4:3)</PresentationFormat>
  <Paragraphs>108</Paragraphs>
  <Slides>11</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11</vt:i4>
      </vt:variant>
    </vt:vector>
  </HeadingPairs>
  <TitlesOfParts>
    <vt:vector size="14" baseType="lpstr">
      <vt:lpstr>Arial</vt:lpstr>
      <vt:lpstr>Calibri</vt:lpstr>
      <vt:lpstr>Tema di Office</vt:lpstr>
      <vt:lpstr>Human Dignity in European Constitutional Culture</vt:lpstr>
      <vt:lpstr>Protection of Fundamental Rights in the EU (I)</vt:lpstr>
      <vt:lpstr>Protection of Fundamental Rights in the EU (II)</vt:lpstr>
      <vt:lpstr>Human Dignity in the EU (I)</vt:lpstr>
      <vt:lpstr>Human dignity in the EU (II) </vt:lpstr>
      <vt:lpstr>Human dignity in the EU (III)</vt:lpstr>
      <vt:lpstr>Human Dignity in the EU (IV)</vt:lpstr>
      <vt:lpstr>Human Dignity in the EU (V)</vt:lpstr>
      <vt:lpstr>Human Dignity in the EU (VI)</vt:lpstr>
      <vt:lpstr>Human Dignity in the EU (VII)</vt:lpstr>
      <vt:lpstr>Human Dignity in the EU (VIII)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Dignity in European Constitutional Culture</dc:title>
  <dc:creator>Angelo</dc:creator>
  <cp:lastModifiedBy>Angelo Schillaci</cp:lastModifiedBy>
  <cp:revision>5</cp:revision>
  <dcterms:created xsi:type="dcterms:W3CDTF">2016-03-07T10:38:43Z</dcterms:created>
  <dcterms:modified xsi:type="dcterms:W3CDTF">2018-11-20T12:24:18Z</dcterms:modified>
</cp:coreProperties>
</file>