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1" r:id="rId18"/>
    <p:sldId id="272" r:id="rId19"/>
    <p:sldId id="273" r:id="rId20"/>
    <p:sldId id="278" r:id="rId21"/>
    <p:sldId id="274" r:id="rId22"/>
    <p:sldId id="275" r:id="rId23"/>
    <p:sldId id="276" r:id="rId24"/>
    <p:sldId id="279" r:id="rId25"/>
    <p:sldId id="285"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72302D-1300-4A02-BA9B-65FE0AE924A4}" type="datetimeFigureOut">
              <a:rPr lang="es-ES" smtClean="0"/>
              <a:pPr/>
              <a:t>23/10/2020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71E0255-B2F5-40F3-9999-C8A23F002E6C}" type="slidenum">
              <a:rPr lang="es-ES" smtClean="0"/>
              <a:pPr/>
              <a:t>‹N›</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2302D-1300-4A02-BA9B-65FE0AE924A4}" type="datetimeFigureOut">
              <a:rPr lang="es-ES" smtClean="0"/>
              <a:pPr/>
              <a:t>23/10/2020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E0255-B2F5-40F3-9999-C8A23F002E6C}" type="slidenum">
              <a:rPr lang="es-ES" smtClean="0"/>
              <a:pPr/>
              <a:t>‹N›</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video" Target="https://www.youtube.com/embed/GzoxIb2Fa74?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it-IT" sz="6600" dirty="0">
                <a:solidFill>
                  <a:srgbClr val="FF0000"/>
                </a:solidFill>
                <a:latin typeface="Algerian" pitchFamily="82" charset="0"/>
                <a:cs typeface="Arial" pitchFamily="34" charset="0"/>
              </a:rPr>
              <a:t>Sbiancare un etiope</a:t>
            </a:r>
            <a:endParaRPr lang="es-ES" sz="6600" dirty="0">
              <a:solidFill>
                <a:srgbClr val="FF0000"/>
              </a:solidFill>
              <a:latin typeface="Algerian" pitchFamily="82" charset="0"/>
              <a:cs typeface="Arial" pitchFamily="34" charset="0"/>
            </a:endParaRPr>
          </a:p>
        </p:txBody>
      </p:sp>
      <p:sp>
        <p:nvSpPr>
          <p:cNvPr id="3" name="CasellaDiTesto 2">
            <a:extLst>
              <a:ext uri="{FF2B5EF4-FFF2-40B4-BE49-F238E27FC236}">
                <a16:creationId xmlns:a16="http://schemas.microsoft.com/office/drawing/2014/main" id="{8D3889BB-0411-4A6B-A03E-3D31B75C2BC3}"/>
              </a:ext>
            </a:extLst>
          </p:cNvPr>
          <p:cNvSpPr txBox="1"/>
          <p:nvPr/>
        </p:nvSpPr>
        <p:spPr>
          <a:xfrm>
            <a:off x="3275856" y="4149080"/>
            <a:ext cx="2824812" cy="646331"/>
          </a:xfrm>
          <a:prstGeom prst="rect">
            <a:avLst/>
          </a:prstGeom>
          <a:noFill/>
        </p:spPr>
        <p:txBody>
          <a:bodyPr wrap="none" rtlCol="0">
            <a:spAutoFit/>
          </a:bodyPr>
          <a:lstStyle/>
          <a:p>
            <a:pPr algn="ctr"/>
            <a:r>
              <a:rPr lang="it-IT" dirty="0"/>
              <a:t>Stefano Tedeschi</a:t>
            </a:r>
          </a:p>
          <a:p>
            <a:pPr algn="ctr"/>
            <a:r>
              <a:rPr lang="it-IT" dirty="0"/>
              <a:t>Sapienza Università di Roma</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Fairbanks Company saop.jpg"/>
          <p:cNvPicPr>
            <a:picLocks noGrp="1" noChangeAspect="1"/>
          </p:cNvPicPr>
          <p:nvPr>
            <p:ph sz="half" idx="1"/>
          </p:nvPr>
        </p:nvPicPr>
        <p:blipFill>
          <a:blip r:embed="rId2" cstate="print"/>
          <a:srcRect l="7125" t="3226" r="7504" b="4839"/>
          <a:stretch>
            <a:fillRect/>
          </a:stretch>
        </p:blipFill>
        <p:spPr>
          <a:xfrm>
            <a:off x="1000100" y="1190609"/>
            <a:ext cx="2857520" cy="4524407"/>
          </a:xfrm>
        </p:spPr>
      </p:pic>
      <p:pic>
        <p:nvPicPr>
          <p:cNvPr id="6" name="5 Marcador de contenido" descr="Cooks Lighting Soap.jpg"/>
          <p:cNvPicPr>
            <a:picLocks noGrp="1" noChangeAspect="1"/>
          </p:cNvPicPr>
          <p:nvPr>
            <p:ph sz="half" idx="2"/>
          </p:nvPr>
        </p:nvPicPr>
        <p:blipFill>
          <a:blip r:embed="rId3" cstate="print"/>
          <a:stretch>
            <a:fillRect/>
          </a:stretch>
        </p:blipFill>
        <p:spPr>
          <a:xfrm>
            <a:off x="5000628" y="642918"/>
            <a:ext cx="3710939" cy="584628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Fairbanks Soap Trade Cards.jpg"/>
          <p:cNvPicPr>
            <a:picLocks noGrp="1" noChangeAspect="1"/>
          </p:cNvPicPr>
          <p:nvPr>
            <p:ph sz="half" idx="1"/>
          </p:nvPr>
        </p:nvPicPr>
        <p:blipFill rotWithShape="1">
          <a:blip r:embed="rId2" cstate="print"/>
          <a:srcRect b="3907"/>
          <a:stretch/>
        </p:blipFill>
        <p:spPr>
          <a:xfrm>
            <a:off x="109613" y="-41786"/>
            <a:ext cx="4966443" cy="3542794"/>
          </a:xfrm>
        </p:spPr>
      </p:pic>
      <p:pic>
        <p:nvPicPr>
          <p:cNvPr id="6" name="5 Marcador de contenido" descr="So well that soap.jpg"/>
          <p:cNvPicPr>
            <a:picLocks noGrp="1" noChangeAspect="1"/>
          </p:cNvPicPr>
          <p:nvPr>
            <p:ph sz="half" idx="2"/>
          </p:nvPr>
        </p:nvPicPr>
        <p:blipFill>
          <a:blip r:embed="rId3" cstate="print"/>
          <a:stretch>
            <a:fillRect/>
          </a:stretch>
        </p:blipFill>
        <p:spPr>
          <a:xfrm>
            <a:off x="109614" y="3789040"/>
            <a:ext cx="5175682" cy="3066414"/>
          </a:xfrm>
        </p:spPr>
      </p:pic>
      <p:pic>
        <p:nvPicPr>
          <p:cNvPr id="4" name="5 Marcador de contenido" descr="Lautz Brothers soap.jpg">
            <a:extLst>
              <a:ext uri="{FF2B5EF4-FFF2-40B4-BE49-F238E27FC236}">
                <a16:creationId xmlns:a16="http://schemas.microsoft.com/office/drawing/2014/main" id="{0D035340-8EE5-4921-A849-45E01C64B3F9}"/>
              </a:ext>
            </a:extLst>
          </p:cNvPr>
          <p:cNvPicPr>
            <a:picLocks noChangeAspect="1"/>
          </p:cNvPicPr>
          <p:nvPr/>
        </p:nvPicPr>
        <p:blipFill>
          <a:blip r:embed="rId4" cstate="print"/>
          <a:stretch>
            <a:fillRect/>
          </a:stretch>
        </p:blipFill>
        <p:spPr>
          <a:xfrm>
            <a:off x="5724128" y="1352449"/>
            <a:ext cx="2739051" cy="40054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Lessive menagere.jpg"/>
          <p:cNvPicPr>
            <a:picLocks noGrp="1" noChangeAspect="1"/>
          </p:cNvPicPr>
          <p:nvPr>
            <p:ph sz="half" idx="1"/>
          </p:nvPr>
        </p:nvPicPr>
        <p:blipFill>
          <a:blip r:embed="rId2" cstate="print"/>
          <a:stretch>
            <a:fillRect/>
          </a:stretch>
        </p:blipFill>
        <p:spPr>
          <a:xfrm>
            <a:off x="0" y="-27162"/>
            <a:ext cx="5113671" cy="3733174"/>
          </a:xfrm>
        </p:spPr>
      </p:pic>
      <p:pic>
        <p:nvPicPr>
          <p:cNvPr id="6" name="5 Marcador de contenido" descr="Lessive menagere 2.jpg"/>
          <p:cNvPicPr>
            <a:picLocks noGrp="1" noChangeAspect="1"/>
          </p:cNvPicPr>
          <p:nvPr>
            <p:ph sz="half" idx="2"/>
          </p:nvPr>
        </p:nvPicPr>
        <p:blipFill>
          <a:blip r:embed="rId3" cstate="print"/>
          <a:stretch>
            <a:fillRect/>
          </a:stretch>
        </p:blipFill>
        <p:spPr>
          <a:xfrm>
            <a:off x="4214809" y="3706012"/>
            <a:ext cx="4765209" cy="31519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Savonnerie Geneve.jpg"/>
          <p:cNvPicPr>
            <a:picLocks noGrp="1" noChangeAspect="1"/>
          </p:cNvPicPr>
          <p:nvPr>
            <p:ph sz="half" idx="1"/>
          </p:nvPr>
        </p:nvPicPr>
        <p:blipFill>
          <a:blip r:embed="rId2" cstate="print"/>
          <a:stretch>
            <a:fillRect/>
          </a:stretch>
        </p:blipFill>
        <p:spPr>
          <a:xfrm>
            <a:off x="323529" y="232784"/>
            <a:ext cx="4187126" cy="5893380"/>
          </a:xfrm>
        </p:spPr>
      </p:pic>
      <p:pic>
        <p:nvPicPr>
          <p:cNvPr id="6" name="5 Marcador de contenido" descr="Savon Blanc.jpg"/>
          <p:cNvPicPr>
            <a:picLocks noGrp="1" noChangeAspect="1"/>
          </p:cNvPicPr>
          <p:nvPr>
            <p:ph sz="half" idx="2"/>
          </p:nvPr>
        </p:nvPicPr>
        <p:blipFill>
          <a:blip r:embed="rId3" cstate="print"/>
          <a:stretch>
            <a:fillRect/>
          </a:stretch>
        </p:blipFill>
        <p:spPr>
          <a:xfrm>
            <a:off x="4959443" y="548680"/>
            <a:ext cx="4092655" cy="568863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Savon La Coquille.jpg"/>
          <p:cNvPicPr>
            <a:picLocks noGrp="1" noChangeAspect="1"/>
          </p:cNvPicPr>
          <p:nvPr>
            <p:ph sz="half" idx="1"/>
          </p:nvPr>
        </p:nvPicPr>
        <p:blipFill>
          <a:blip r:embed="rId2" cstate="print"/>
          <a:stretch>
            <a:fillRect/>
          </a:stretch>
        </p:blipFill>
        <p:spPr>
          <a:xfrm>
            <a:off x="0" y="226143"/>
            <a:ext cx="9144000" cy="629920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Savon La Perdrix.jpg"/>
          <p:cNvPicPr>
            <a:picLocks noGrp="1" noChangeAspect="1"/>
          </p:cNvPicPr>
          <p:nvPr>
            <p:ph sz="half" idx="1"/>
          </p:nvPr>
        </p:nvPicPr>
        <p:blipFill>
          <a:blip r:embed="rId2" cstate="print"/>
          <a:stretch>
            <a:fillRect/>
          </a:stretch>
        </p:blipFill>
        <p:spPr>
          <a:xfrm>
            <a:off x="0" y="-10207"/>
            <a:ext cx="9144000" cy="653142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descr="Sunlight soap.jpg">
            <a:extLst>
              <a:ext uri="{FF2B5EF4-FFF2-40B4-BE49-F238E27FC236}">
                <a16:creationId xmlns:a16="http://schemas.microsoft.com/office/drawing/2014/main" id="{E6ED2A9E-8A70-4B15-9B91-B8EE3F493377}"/>
              </a:ext>
            </a:extLst>
          </p:cNvPr>
          <p:cNvPicPr>
            <a:picLocks noGrp="1" noChangeAspect="1"/>
          </p:cNvPicPr>
          <p:nvPr>
            <p:ph sz="half" idx="1"/>
          </p:nvPr>
        </p:nvPicPr>
        <p:blipFill>
          <a:blip r:embed="rId2" cstate="print"/>
          <a:stretch>
            <a:fillRect/>
          </a:stretch>
        </p:blipFill>
        <p:spPr>
          <a:xfrm>
            <a:off x="796490" y="432564"/>
            <a:ext cx="7551019" cy="5992872"/>
          </a:xfrm>
        </p:spPr>
      </p:pic>
    </p:spTree>
    <p:extLst>
      <p:ext uri="{BB962C8B-B14F-4D97-AF65-F5344CB8AC3E}">
        <p14:creationId xmlns:p14="http://schemas.microsoft.com/office/powerpoint/2010/main" val="332981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Javel sdc.jpg"/>
          <p:cNvPicPr>
            <a:picLocks noGrp="1" noChangeAspect="1"/>
          </p:cNvPicPr>
          <p:nvPr>
            <p:ph sz="half" idx="1"/>
          </p:nvPr>
        </p:nvPicPr>
        <p:blipFill>
          <a:blip r:embed="rId2" cstate="print"/>
          <a:stretch>
            <a:fillRect/>
          </a:stretch>
        </p:blipFill>
        <p:spPr>
          <a:xfrm>
            <a:off x="179512" y="244464"/>
            <a:ext cx="4032508" cy="6352888"/>
          </a:xfrm>
        </p:spPr>
      </p:pic>
      <p:pic>
        <p:nvPicPr>
          <p:cNvPr id="6" name="5 Marcador de contenido" descr="Savon Dirtoff.jpg"/>
          <p:cNvPicPr>
            <a:picLocks noGrp="1" noChangeAspect="1"/>
          </p:cNvPicPr>
          <p:nvPr>
            <p:ph sz="half" idx="2"/>
          </p:nvPr>
        </p:nvPicPr>
        <p:blipFill>
          <a:blip r:embed="rId3" cstate="print"/>
          <a:stretch>
            <a:fillRect/>
          </a:stretch>
        </p:blipFill>
        <p:spPr>
          <a:xfrm>
            <a:off x="4931982" y="476671"/>
            <a:ext cx="4059839" cy="591514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Vouloir blanchir negre.jpg"/>
          <p:cNvPicPr>
            <a:picLocks noGrp="1" noChangeAspect="1"/>
          </p:cNvPicPr>
          <p:nvPr>
            <p:ph sz="half" idx="1"/>
          </p:nvPr>
        </p:nvPicPr>
        <p:blipFill>
          <a:blip r:embed="rId2" cstate="print"/>
          <a:stretch>
            <a:fillRect/>
          </a:stretch>
        </p:blipFill>
        <p:spPr>
          <a:xfrm>
            <a:off x="0" y="2000240"/>
            <a:ext cx="5429288" cy="3305079"/>
          </a:xfrm>
        </p:spPr>
      </p:pic>
      <p:pic>
        <p:nvPicPr>
          <p:cNvPr id="6" name="5 Marcador de contenido" descr="White Veneer.jpg"/>
          <p:cNvPicPr>
            <a:picLocks noGrp="1" noChangeAspect="1"/>
          </p:cNvPicPr>
          <p:nvPr>
            <p:ph sz="half" idx="2"/>
          </p:nvPr>
        </p:nvPicPr>
        <p:blipFill>
          <a:blip r:embed="rId3" cstate="print"/>
          <a:stretch>
            <a:fillRect/>
          </a:stretch>
        </p:blipFill>
        <p:spPr>
          <a:xfrm>
            <a:off x="5486098" y="620688"/>
            <a:ext cx="3548472" cy="590465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Chlorinol.jpg"/>
          <p:cNvPicPr>
            <a:picLocks noGrp="1" noChangeAspect="1"/>
          </p:cNvPicPr>
          <p:nvPr>
            <p:ph sz="half" idx="1"/>
          </p:nvPr>
        </p:nvPicPr>
        <p:blipFill>
          <a:blip r:embed="rId2" cstate="print"/>
          <a:stretch>
            <a:fillRect/>
          </a:stretch>
        </p:blipFill>
        <p:spPr>
          <a:xfrm>
            <a:off x="2483768" y="144688"/>
            <a:ext cx="4464495" cy="658959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dirty="0"/>
              <a:t>I PRECEDENTI CLASSICI</a:t>
            </a:r>
            <a:endParaRPr lang="es-ES" dirty="0"/>
          </a:p>
        </p:txBody>
      </p:sp>
      <p:sp>
        <p:nvSpPr>
          <p:cNvPr id="3" name="2 Marcador de contenido"/>
          <p:cNvSpPr>
            <a:spLocks noGrp="1"/>
          </p:cNvSpPr>
          <p:nvPr>
            <p:ph idx="1"/>
          </p:nvPr>
        </p:nvSpPr>
        <p:spPr/>
        <p:txBody>
          <a:bodyPr/>
          <a:lstStyle/>
          <a:p>
            <a:r>
              <a:rPr lang="it-IT" dirty="0"/>
              <a:t>L’Antologia greca  (Firenze, 1494)</a:t>
            </a:r>
          </a:p>
          <a:p>
            <a:pPr>
              <a:buNone/>
            </a:pPr>
            <a:r>
              <a:rPr lang="it-IT" dirty="0"/>
              <a:t>“</a:t>
            </a:r>
            <a:r>
              <a:rPr lang="el-GR" dirty="0"/>
              <a:t>Εΐς</a:t>
            </a:r>
            <a:r>
              <a:rPr lang="it-IT" dirty="0"/>
              <a:t> </a:t>
            </a:r>
            <a:r>
              <a:rPr lang="el-GR" dirty="0"/>
              <a:t>τί</a:t>
            </a:r>
            <a:r>
              <a:rPr lang="it-IT" dirty="0"/>
              <a:t> </a:t>
            </a:r>
            <a:r>
              <a:rPr lang="el-GR" dirty="0"/>
              <a:t>μάτην</a:t>
            </a:r>
            <a:r>
              <a:rPr lang="it-IT" dirty="0"/>
              <a:t> </a:t>
            </a:r>
            <a:r>
              <a:rPr lang="el-GR" dirty="0"/>
              <a:t>νίπτεις</a:t>
            </a:r>
            <a:r>
              <a:rPr lang="it-IT" dirty="0"/>
              <a:t> </a:t>
            </a:r>
            <a:r>
              <a:rPr lang="el-GR" dirty="0"/>
              <a:t>Ίνδικόν;</a:t>
            </a:r>
            <a:r>
              <a:rPr lang="it-IT" dirty="0"/>
              <a:t> </a:t>
            </a:r>
            <a:r>
              <a:rPr lang="el-GR" dirty="0"/>
              <a:t>ΐσχεο</a:t>
            </a:r>
            <a:r>
              <a:rPr lang="it-IT" dirty="0"/>
              <a:t> </a:t>
            </a:r>
            <a:r>
              <a:rPr lang="el-GR" dirty="0"/>
              <a:t>τέχνης·</a:t>
            </a:r>
            <a:r>
              <a:rPr lang="it-IT" dirty="0"/>
              <a:t> </a:t>
            </a:r>
            <a:r>
              <a:rPr lang="el-GR" dirty="0"/>
              <a:t>ού</a:t>
            </a:r>
            <a:r>
              <a:rPr lang="it-IT" dirty="0"/>
              <a:t> </a:t>
            </a:r>
            <a:r>
              <a:rPr lang="el-GR" dirty="0"/>
              <a:t>δύνασαι</a:t>
            </a:r>
            <a:r>
              <a:rPr lang="it-IT" dirty="0"/>
              <a:t> </a:t>
            </a:r>
            <a:r>
              <a:rPr lang="el-GR" dirty="0"/>
              <a:t>δνοφερήν</a:t>
            </a:r>
            <a:r>
              <a:rPr lang="it-IT" dirty="0"/>
              <a:t> </a:t>
            </a:r>
            <a:r>
              <a:rPr lang="el-GR" dirty="0"/>
              <a:t>καληλιάσαι</a:t>
            </a:r>
            <a:r>
              <a:rPr lang="it-IT" dirty="0"/>
              <a:t>”  (Pseudo-Luciano)</a:t>
            </a:r>
          </a:p>
          <a:p>
            <a:pPr>
              <a:buNone/>
            </a:pPr>
            <a:r>
              <a:rPr lang="it-IT" dirty="0"/>
              <a:t>Traduzione latina: “Aethiopem quid, stulte, lavas? Desistito ab arte: In noctem numquam lumina Solis ages”</a:t>
            </a:r>
          </a:p>
          <a:p>
            <a:pPr>
              <a:buNone/>
            </a:pP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Marcador de contenido" descr="Ligrano Brusca Striglia.jpg">
            <a:extLst>
              <a:ext uri="{FF2B5EF4-FFF2-40B4-BE49-F238E27FC236}">
                <a16:creationId xmlns:a16="http://schemas.microsoft.com/office/drawing/2014/main" id="{B7F696AE-B7BC-4521-B2DD-74483F96E6E4}"/>
              </a:ext>
            </a:extLst>
          </p:cNvPr>
          <p:cNvPicPr>
            <a:picLocks noGrp="1" noChangeAspect="1"/>
          </p:cNvPicPr>
          <p:nvPr>
            <p:ph sz="half" idx="1"/>
          </p:nvPr>
        </p:nvPicPr>
        <p:blipFill>
          <a:blip r:embed="rId2" cstate="print"/>
          <a:stretch>
            <a:fillRect/>
          </a:stretch>
        </p:blipFill>
        <p:spPr>
          <a:xfrm>
            <a:off x="331929" y="562415"/>
            <a:ext cx="8272519" cy="5824845"/>
          </a:xfrm>
        </p:spPr>
      </p:pic>
    </p:spTree>
    <p:extLst>
      <p:ext uri="{BB962C8B-B14F-4D97-AF65-F5344CB8AC3E}">
        <p14:creationId xmlns:p14="http://schemas.microsoft.com/office/powerpoint/2010/main" val="46818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Bonbons.jpg"/>
          <p:cNvPicPr>
            <a:picLocks noGrp="1" noChangeAspect="1"/>
          </p:cNvPicPr>
          <p:nvPr>
            <p:ph sz="half" idx="1"/>
          </p:nvPr>
        </p:nvPicPr>
        <p:blipFill>
          <a:blip r:embed="rId2" cstate="print"/>
          <a:stretch>
            <a:fillRect/>
          </a:stretch>
        </p:blipFill>
        <p:spPr>
          <a:xfrm>
            <a:off x="236746" y="296652"/>
            <a:ext cx="4631652" cy="6264695"/>
          </a:xfrm>
        </p:spPr>
      </p:pic>
      <p:pic>
        <p:nvPicPr>
          <p:cNvPr id="6" name="5 Marcador de contenido" descr="Chemises Van Hausen.jpg"/>
          <p:cNvPicPr>
            <a:picLocks noGrp="1" noChangeAspect="1"/>
          </p:cNvPicPr>
          <p:nvPr>
            <p:ph sz="half" idx="2"/>
          </p:nvPr>
        </p:nvPicPr>
        <p:blipFill>
          <a:blip r:embed="rId3" cstate="print"/>
          <a:stretch>
            <a:fillRect/>
          </a:stretch>
        </p:blipFill>
        <p:spPr>
          <a:xfrm>
            <a:off x="4834765" y="476672"/>
            <a:ext cx="4297471" cy="5904656"/>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Nivea 1.jpg"/>
          <p:cNvPicPr>
            <a:picLocks noGrp="1" noChangeAspect="1"/>
          </p:cNvPicPr>
          <p:nvPr>
            <p:ph sz="half" idx="2"/>
          </p:nvPr>
        </p:nvPicPr>
        <p:blipFill>
          <a:blip r:embed="rId2" cstate="print"/>
          <a:stretch>
            <a:fillRect/>
          </a:stretch>
        </p:blipFill>
        <p:spPr>
          <a:xfrm>
            <a:off x="755576" y="956694"/>
            <a:ext cx="7298482" cy="4944611"/>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Beyonce.jpg"/>
          <p:cNvPicPr>
            <a:picLocks noGrp="1" noChangeAspect="1"/>
          </p:cNvPicPr>
          <p:nvPr>
            <p:ph sz="half" idx="1"/>
          </p:nvPr>
        </p:nvPicPr>
        <p:blipFill>
          <a:blip r:embed="rId2" cstate="print"/>
          <a:stretch>
            <a:fillRect/>
          </a:stretch>
        </p:blipFill>
        <p:spPr>
          <a:xfrm>
            <a:off x="827584" y="235028"/>
            <a:ext cx="4976926" cy="2934670"/>
          </a:xfrm>
        </p:spPr>
      </p:pic>
      <p:pic>
        <p:nvPicPr>
          <p:cNvPr id="2" name="Immagine 1">
            <a:extLst>
              <a:ext uri="{FF2B5EF4-FFF2-40B4-BE49-F238E27FC236}">
                <a16:creationId xmlns:a16="http://schemas.microsoft.com/office/drawing/2014/main" id="{A698C3E5-D1A2-4B74-8EB9-841FB0076557}"/>
              </a:ext>
            </a:extLst>
          </p:cNvPr>
          <p:cNvPicPr>
            <a:picLocks noChangeAspect="1"/>
          </p:cNvPicPr>
          <p:nvPr/>
        </p:nvPicPr>
        <p:blipFill>
          <a:blip r:embed="rId3"/>
          <a:stretch>
            <a:fillRect/>
          </a:stretch>
        </p:blipFill>
        <p:spPr>
          <a:xfrm>
            <a:off x="4290764" y="3346373"/>
            <a:ext cx="4457700" cy="3276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A0E2B41D-A8D9-45B4-902D-9A23E25F0FAD}"/>
              </a:ext>
            </a:extLst>
          </p:cNvPr>
          <p:cNvPicPr>
            <a:picLocks noGrp="1" noChangeAspect="1"/>
          </p:cNvPicPr>
          <p:nvPr>
            <p:ph sz="half" idx="1"/>
          </p:nvPr>
        </p:nvPicPr>
        <p:blipFill>
          <a:blip r:embed="rId2"/>
          <a:stretch>
            <a:fillRect/>
          </a:stretch>
        </p:blipFill>
        <p:spPr>
          <a:xfrm>
            <a:off x="2046480" y="102974"/>
            <a:ext cx="5117808" cy="6566385"/>
          </a:xfrm>
          <a:prstGeom prst="rect">
            <a:avLst/>
          </a:prstGeom>
        </p:spPr>
      </p:pic>
    </p:spTree>
    <p:extLst>
      <p:ext uri="{BB962C8B-B14F-4D97-AF65-F5344CB8AC3E}">
        <p14:creationId xmlns:p14="http://schemas.microsoft.com/office/powerpoint/2010/main" val="3808102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i multimediali online 1" title="English Translation to Dolce&amp;Gabbana All 3 DELETED Controversial Ads for The Great Show">
            <a:hlinkClick r:id="" action="ppaction://media"/>
            <a:extLst>
              <a:ext uri="{FF2B5EF4-FFF2-40B4-BE49-F238E27FC236}">
                <a16:creationId xmlns:a16="http://schemas.microsoft.com/office/drawing/2014/main" id="{8BAF4DC2-E75A-49B8-AB4C-95D6F5399DE7}"/>
              </a:ext>
            </a:extLst>
          </p:cNvPr>
          <p:cNvPicPr>
            <a:picLocks noRot="1" noChangeAspect="1"/>
          </p:cNvPicPr>
          <p:nvPr>
            <a:videoFile r:link="rId1"/>
          </p:nvPr>
        </p:nvPicPr>
        <p:blipFill>
          <a:blip r:embed="rId3"/>
          <a:stretch>
            <a:fillRect/>
          </a:stretch>
        </p:blipFill>
        <p:spPr>
          <a:xfrm>
            <a:off x="91503" y="980728"/>
            <a:ext cx="8960994" cy="5040560"/>
          </a:xfrm>
          <a:prstGeom prst="rect">
            <a:avLst/>
          </a:prstGeom>
        </p:spPr>
      </p:pic>
    </p:spTree>
    <p:extLst>
      <p:ext uri="{BB962C8B-B14F-4D97-AF65-F5344CB8AC3E}">
        <p14:creationId xmlns:p14="http://schemas.microsoft.com/office/powerpoint/2010/main" val="205173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963877"/>
            <a:ext cx="2620771" cy="4930246"/>
          </a:xfrm>
        </p:spPr>
        <p:txBody>
          <a:bodyPr>
            <a:normAutofit/>
          </a:bodyPr>
          <a:lstStyle/>
          <a:p>
            <a:pPr algn="r"/>
            <a:r>
              <a:rPr lang="it-IT" sz="3700" b="1">
                <a:solidFill>
                  <a:schemeClr val="accent1"/>
                </a:solidFill>
                <a:latin typeface="Arial" pitchFamily="34" charset="0"/>
                <a:cs typeface="Arial" pitchFamily="34" charset="0"/>
              </a:rPr>
              <a:t>Gli Adagia </a:t>
            </a:r>
            <a:br>
              <a:rPr lang="it-IT" sz="3700" b="1">
                <a:solidFill>
                  <a:schemeClr val="accent1"/>
                </a:solidFill>
                <a:latin typeface="Arial" pitchFamily="34" charset="0"/>
                <a:cs typeface="Arial" pitchFamily="34" charset="0"/>
              </a:rPr>
            </a:br>
            <a:r>
              <a:rPr lang="it-IT" sz="3700" b="1">
                <a:solidFill>
                  <a:schemeClr val="accent1"/>
                </a:solidFill>
                <a:latin typeface="Arial" pitchFamily="34" charset="0"/>
                <a:cs typeface="Arial" pitchFamily="34" charset="0"/>
              </a:rPr>
              <a:t>Erasmo da Rotterdam</a:t>
            </a:r>
            <a:endParaRPr lang="es-ES" sz="3700" b="1">
              <a:solidFill>
                <a:schemeClr val="accent1"/>
              </a:solidFill>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636899" y="548680"/>
            <a:ext cx="4878447" cy="5760639"/>
          </a:xfrm>
        </p:spPr>
        <p:txBody>
          <a:bodyPr anchor="ctr">
            <a:normAutofit fontScale="92500" lnSpcReduction="20000"/>
          </a:bodyPr>
          <a:lstStyle/>
          <a:p>
            <a:pPr>
              <a:lnSpc>
                <a:spcPct val="150000"/>
              </a:lnSpc>
            </a:pPr>
            <a:r>
              <a:rPr lang="it-IT" sz="1500" b="1" dirty="0">
                <a:latin typeface="Arial" pitchFamily="34" charset="0"/>
                <a:cs typeface="Arial" pitchFamily="34" charset="0"/>
              </a:rPr>
              <a:t>350. Lavi un etiope; sbianchi un Etiope. Hanno il medesimo valore «lavi un etiope» e «sbianchi un etiope». Luciano dice, nel libro </a:t>
            </a:r>
            <a:r>
              <a:rPr lang="it-IT" sz="1500" b="1" i="1" dirty="0">
                <a:latin typeface="Arial" pitchFamily="34" charset="0"/>
                <a:cs typeface="Arial" pitchFamily="34" charset="0"/>
              </a:rPr>
              <a:t>Contro un ignorante [</a:t>
            </a:r>
            <a:r>
              <a:rPr lang="it-IT" sz="1500" b="1" i="1" dirty="0" err="1">
                <a:latin typeface="Arial" pitchFamily="34" charset="0"/>
                <a:cs typeface="Arial" pitchFamily="34" charset="0"/>
              </a:rPr>
              <a:t>Adv</a:t>
            </a:r>
            <a:r>
              <a:rPr lang="it-IT" sz="1500" b="1" i="1" dirty="0">
                <a:latin typeface="Arial" pitchFamily="34" charset="0"/>
                <a:cs typeface="Arial" pitchFamily="34" charset="0"/>
              </a:rPr>
              <a:t>. </a:t>
            </a:r>
            <a:r>
              <a:rPr lang="it-IT" sz="1500" b="1" i="1" dirty="0" err="1">
                <a:latin typeface="Arial" pitchFamily="34" charset="0"/>
                <a:cs typeface="Arial" pitchFamily="34" charset="0"/>
              </a:rPr>
              <a:t>indoct</a:t>
            </a:r>
            <a:r>
              <a:rPr lang="it-IT" sz="1500" b="1" i="1" dirty="0">
                <a:latin typeface="Arial" pitchFamily="34" charset="0"/>
                <a:cs typeface="Arial" pitchFamily="34" charset="0"/>
              </a:rPr>
              <a:t>. 28]: </a:t>
            </a:r>
            <a:r>
              <a:rPr lang="it-IT" sz="1500" b="1" dirty="0">
                <a:latin typeface="Arial" pitchFamily="34" charset="0"/>
                <a:cs typeface="Arial" pitchFamily="34" charset="0"/>
              </a:rPr>
              <a:t>«e, secondo il proverbio, cerco di “lavare un etiope”». Infatti quel colore nero, che Plinio [6,70] ritiene dovuto al calore del sole, è innato, non si lava con alcuna acqua né si schiarisce in alcun modo. Andrà bene in particolare quando un affare poco onesto viene abbellito col belletto delle parole, ovvero quando viene elogiato uno indegno di lode, ovvero quando si insegna a uno incapace di imparare. Può sembrare che la massima si sia originata da una favola di Esopo [274]. Un tale infatti, comprato un Etiope e pensando che il suo colore non fosse dovuto alla natura bensì all’incuria del padrone precedente, impiegò tutti i metodi con cui si sogliono rendere bianchi i vestiti, e a tal segno afflisse il poveretto con continui lavaggi da farlo ammalare, pur rimanendo a lui il colore di prima.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it-IT" dirty="0"/>
              <a:t>Andrea Alciati – Emblematum liber (1531)</a:t>
            </a:r>
            <a:endParaRPr lang="es-ES" dirty="0"/>
          </a:p>
        </p:txBody>
      </p:sp>
      <p:pic>
        <p:nvPicPr>
          <p:cNvPr id="4" name="3 Marcador de contenido" descr="Alciato - Impossibile.jpg"/>
          <p:cNvPicPr>
            <a:picLocks noGrp="1" noChangeAspect="1"/>
          </p:cNvPicPr>
          <p:nvPr>
            <p:ph idx="1"/>
          </p:nvPr>
        </p:nvPicPr>
        <p:blipFill>
          <a:blip r:embed="rId2" cstate="print"/>
          <a:stretch>
            <a:fillRect/>
          </a:stretch>
        </p:blipFill>
        <p:spPr>
          <a:xfrm>
            <a:off x="3071802" y="1701006"/>
            <a:ext cx="3676660" cy="3652524"/>
          </a:xfrm>
        </p:spPr>
      </p:pic>
      <p:sp>
        <p:nvSpPr>
          <p:cNvPr id="5" name="4 CuadroTexto"/>
          <p:cNvSpPr txBox="1"/>
          <p:nvPr/>
        </p:nvSpPr>
        <p:spPr>
          <a:xfrm>
            <a:off x="2071670" y="5473005"/>
            <a:ext cx="5642378" cy="1384995"/>
          </a:xfrm>
          <a:prstGeom prst="rect">
            <a:avLst/>
          </a:prstGeom>
          <a:noFill/>
        </p:spPr>
        <p:txBody>
          <a:bodyPr wrap="none" rtlCol="0">
            <a:spAutoFit/>
          </a:bodyPr>
          <a:lstStyle/>
          <a:p>
            <a:r>
              <a:rPr lang="it-IT" sz="2800" b="1" dirty="0">
                <a:latin typeface="Arial" pitchFamily="34" charset="0"/>
                <a:cs typeface="Arial" pitchFamily="34" charset="0"/>
              </a:rPr>
              <a:t>Abluis Aethiopem quid frustra? </a:t>
            </a:r>
          </a:p>
          <a:p>
            <a:r>
              <a:rPr lang="it-IT" sz="2800" b="1" dirty="0">
                <a:latin typeface="Arial" pitchFamily="34" charset="0"/>
                <a:cs typeface="Arial" pitchFamily="34" charset="0"/>
              </a:rPr>
              <a:t>Ah desine, noctis illustrare </a:t>
            </a:r>
          </a:p>
          <a:p>
            <a:r>
              <a:rPr lang="it-IT" sz="2800" b="1" dirty="0">
                <a:latin typeface="Arial" pitchFamily="34" charset="0"/>
                <a:cs typeface="Arial" pitchFamily="34" charset="0"/>
              </a:rPr>
              <a:t>nemo potest tenebras</a:t>
            </a:r>
            <a:endParaRPr lang="es-ES" sz="2800" b="1" dirty="0">
              <a:latin typeface="Arial" pitchFamily="34" charset="0"/>
              <a:cs typeface="Arial" pitchFamily="34" charset="0"/>
            </a:endParaRPr>
          </a:p>
        </p:txBody>
      </p:sp>
      <p:sp>
        <p:nvSpPr>
          <p:cNvPr id="6" name="5 CuadroTexto"/>
          <p:cNvSpPr txBox="1"/>
          <p:nvPr/>
        </p:nvSpPr>
        <p:spPr>
          <a:xfrm>
            <a:off x="357158" y="2214554"/>
            <a:ext cx="2496196" cy="523220"/>
          </a:xfrm>
          <a:prstGeom prst="rect">
            <a:avLst/>
          </a:prstGeom>
          <a:noFill/>
        </p:spPr>
        <p:txBody>
          <a:bodyPr wrap="none" rtlCol="0">
            <a:spAutoFit/>
          </a:bodyPr>
          <a:lstStyle/>
          <a:p>
            <a:r>
              <a:rPr lang="it-IT" sz="2800" b="1" dirty="0">
                <a:latin typeface="Arial" pitchFamily="34" charset="0"/>
                <a:cs typeface="Arial" pitchFamily="34" charset="0"/>
              </a:rPr>
              <a:t>IMPOSSIBILE</a:t>
            </a:r>
            <a:endParaRPr lang="es-ES" sz="2800" b="1"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28650" y="963877"/>
            <a:ext cx="2620771" cy="4930246"/>
          </a:xfrm>
        </p:spPr>
        <p:txBody>
          <a:bodyPr>
            <a:normAutofit/>
          </a:bodyPr>
          <a:lstStyle/>
          <a:p>
            <a:pPr algn="r"/>
            <a:r>
              <a:rPr lang="it-IT" sz="4400">
                <a:solidFill>
                  <a:schemeClr val="accent1"/>
                </a:solidFill>
              </a:rPr>
              <a:t>Il tòpos nella cultura inglese</a:t>
            </a:r>
            <a:endParaRPr lang="es-ES" sz="440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32023" y="963877"/>
            <a:ext cx="4783327" cy="4930246"/>
          </a:xfrm>
        </p:spPr>
        <p:txBody>
          <a:bodyPr anchor="ctr">
            <a:normAutofit/>
          </a:bodyPr>
          <a:lstStyle/>
          <a:p>
            <a:r>
              <a:rPr lang="it-IT" sz="2100"/>
              <a:t>La parola “moor”</a:t>
            </a:r>
          </a:p>
          <a:p>
            <a:r>
              <a:rPr lang="it-IT" sz="2100"/>
              <a:t>Le teorie dei teologi anglicani</a:t>
            </a:r>
          </a:p>
          <a:p>
            <a:r>
              <a:rPr lang="it-IT" sz="2100"/>
              <a:t>Il teatro rinascimentale:</a:t>
            </a:r>
          </a:p>
          <a:p>
            <a:pPr>
              <a:buFontTx/>
              <a:buChar char="-"/>
            </a:pPr>
            <a:r>
              <a:rPr lang="it-IT" sz="2100"/>
              <a:t>Thomas Dekker – Thomas Middleton, “The Honest Whore” (1604)</a:t>
            </a:r>
          </a:p>
          <a:p>
            <a:pPr>
              <a:buFontTx/>
              <a:buChar char="-"/>
            </a:pPr>
            <a:r>
              <a:rPr lang="it-IT" sz="2100"/>
              <a:t>--- The Roaring Girl (1611)</a:t>
            </a:r>
          </a:p>
          <a:p>
            <a:pPr>
              <a:buFontTx/>
              <a:buChar char="-"/>
            </a:pPr>
            <a:r>
              <a:rPr lang="it-IT" sz="2100"/>
              <a:t>John Fletcher, “The Woman’s Prize” (1611)</a:t>
            </a:r>
          </a:p>
          <a:p>
            <a:pPr>
              <a:buFontTx/>
              <a:buChar char="-"/>
            </a:pPr>
            <a:r>
              <a:rPr lang="it-IT" sz="2100"/>
              <a:t>John Webster – “White Devil” (1612)</a:t>
            </a:r>
          </a:p>
          <a:p>
            <a:pPr>
              <a:buFontTx/>
              <a:buChar char="-"/>
            </a:pPr>
            <a:r>
              <a:rPr lang="it-IT" sz="2100"/>
              <a:t>Ben Jonson – “Masque of Blackness” (1605)</a:t>
            </a:r>
          </a:p>
          <a:p>
            <a:pPr>
              <a:buFontTx/>
              <a:buChar char="-"/>
            </a:pPr>
            <a:r>
              <a:rPr lang="it-IT" sz="2100"/>
              <a:t>Richard Brome – “The English Moor, or the Mock marriage” (1637)</a:t>
            </a:r>
          </a:p>
          <a:p>
            <a:pPr>
              <a:buFontTx/>
              <a:buChar char="-"/>
            </a:pPr>
            <a:endParaRPr lang="es-ES"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800600" y="484632"/>
            <a:ext cx="3974689" cy="1609344"/>
          </a:xfrm>
          <a:ln>
            <a:noFill/>
          </a:ln>
        </p:spPr>
        <p:txBody>
          <a:bodyPr>
            <a:normAutofit/>
          </a:bodyPr>
          <a:lstStyle/>
          <a:p>
            <a:r>
              <a:rPr lang="it-IT" sz="3500"/>
              <a:t>“Labour in vain”</a:t>
            </a:r>
            <a:endParaRPr lang="es-ES" sz="3500"/>
          </a:p>
        </p:txBody>
      </p:sp>
      <p:pic>
        <p:nvPicPr>
          <p:cNvPr id="4" name="3 Marcador de contenido" descr="Labour in vain - Westergate.jpg"/>
          <p:cNvPicPr>
            <a:picLocks noChangeAspect="1"/>
          </p:cNvPicPr>
          <p:nvPr/>
        </p:nvPicPr>
        <p:blipFill rotWithShape="1">
          <a:blip r:embed="rId2" cstate="print"/>
          <a:srcRect l="10931" r="13015" b="-2"/>
          <a:stretch/>
        </p:blipFill>
        <p:spPr>
          <a:xfrm>
            <a:off x="20" y="10"/>
            <a:ext cx="2188072" cy="3407764"/>
          </a:xfrm>
          <a:prstGeom prst="rect">
            <a:avLst/>
          </a:prstGeom>
        </p:spPr>
      </p:pic>
      <p:pic>
        <p:nvPicPr>
          <p:cNvPr id="7" name="6 Imagen" descr="Labour in vain 3.jpg"/>
          <p:cNvPicPr>
            <a:picLocks noChangeAspect="1"/>
          </p:cNvPicPr>
          <p:nvPr/>
        </p:nvPicPr>
        <p:blipFill rotWithShape="1">
          <a:blip r:embed="rId3" cstate="print"/>
          <a:srcRect l="6385" r="8834" b="-1"/>
          <a:stretch/>
        </p:blipFill>
        <p:spPr>
          <a:xfrm>
            <a:off x="2256672" y="-2655"/>
            <a:ext cx="2188092" cy="3407774"/>
          </a:xfrm>
          <a:prstGeom prst="rect">
            <a:avLst/>
          </a:prstGeom>
        </p:spPr>
      </p:pic>
      <p:pic>
        <p:nvPicPr>
          <p:cNvPr id="5" name="4 Imagen" descr="Labour in vain 2.jpg"/>
          <p:cNvPicPr>
            <a:picLocks noChangeAspect="1"/>
          </p:cNvPicPr>
          <p:nvPr/>
        </p:nvPicPr>
        <p:blipFill rotWithShape="1">
          <a:blip r:embed="rId4" cstate="print"/>
          <a:srcRect l="1760" r="10308" b="1"/>
          <a:stretch/>
        </p:blipFill>
        <p:spPr>
          <a:xfrm>
            <a:off x="20" y="3494314"/>
            <a:ext cx="4444744" cy="336368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28065" y="370320"/>
            <a:ext cx="2737277" cy="1714500"/>
          </a:xfrm>
        </p:spPr>
        <p:txBody>
          <a:bodyPr>
            <a:normAutofit/>
          </a:bodyPr>
          <a:lstStyle/>
          <a:p>
            <a:r>
              <a:rPr lang="it-IT" sz="2800" b="1" dirty="0">
                <a:latin typeface="Arial" panose="020B0604020202020204" pitchFamily="34" charset="0"/>
                <a:cs typeface="Arial" panose="020B0604020202020204" pitchFamily="34" charset="0"/>
              </a:rPr>
              <a:t>La civiltà del sapone</a:t>
            </a:r>
            <a:endParaRPr lang="es-ES" sz="2800" b="1"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3479655" y="370320"/>
            <a:ext cx="5136279" cy="1714500"/>
          </a:xfrm>
        </p:spPr>
        <p:txBody>
          <a:bodyPr anchor="ctr">
            <a:normAutofit/>
          </a:bodyPr>
          <a:lstStyle/>
          <a:p>
            <a:r>
              <a:rPr lang="it-IT" b="1" dirty="0" err="1">
                <a:latin typeface="Arial" panose="020B0604020202020204" pitchFamily="34" charset="0"/>
                <a:cs typeface="Arial" panose="020B0604020202020204" pitchFamily="34" charset="0"/>
              </a:rPr>
              <a:t>Pears</a:t>
            </a:r>
            <a:r>
              <a:rPr lang="it-IT" b="1" dirty="0">
                <a:latin typeface="Arial" panose="020B0604020202020204" pitchFamily="34" charset="0"/>
                <a:cs typeface="Arial" panose="020B0604020202020204" pitchFamily="34" charset="0"/>
              </a:rPr>
              <a:t>’ and Co.</a:t>
            </a:r>
          </a:p>
          <a:p>
            <a:pPr>
              <a:buNone/>
            </a:pPr>
            <a:endParaRPr lang="es-ES" sz="1700" dirty="0"/>
          </a:p>
        </p:txBody>
      </p:sp>
      <p:pic>
        <p:nvPicPr>
          <p:cNvPr id="5" name="4 Imagen" descr="Pears soap 4.jpg"/>
          <p:cNvPicPr>
            <a:picLocks noChangeAspect="1"/>
          </p:cNvPicPr>
          <p:nvPr/>
        </p:nvPicPr>
        <p:blipFill rotWithShape="1">
          <a:blip r:embed="rId2" cstate="print"/>
          <a:srcRect t="2762"/>
          <a:stretch/>
        </p:blipFill>
        <p:spPr>
          <a:xfrm>
            <a:off x="528065" y="2245880"/>
            <a:ext cx="2737278" cy="4051011"/>
          </a:xfrm>
          <a:prstGeom prst="rect">
            <a:avLst/>
          </a:prstGeom>
        </p:spPr>
      </p:pic>
      <p:pic>
        <p:nvPicPr>
          <p:cNvPr id="4" name="3 Imagen" descr="Pears soap 1.jpg"/>
          <p:cNvPicPr>
            <a:picLocks noChangeAspect="1"/>
          </p:cNvPicPr>
          <p:nvPr/>
        </p:nvPicPr>
        <p:blipFill rotWithShape="1">
          <a:blip r:embed="rId3" cstate="print"/>
          <a:srcRect l="1392" r="5694"/>
          <a:stretch/>
        </p:blipFill>
        <p:spPr>
          <a:xfrm>
            <a:off x="3479655" y="2245880"/>
            <a:ext cx="5136278" cy="40510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Pears soap 2.jpg"/>
          <p:cNvPicPr>
            <a:picLocks noGrp="1" noChangeAspect="1"/>
          </p:cNvPicPr>
          <p:nvPr>
            <p:ph sz="half" idx="1"/>
          </p:nvPr>
        </p:nvPicPr>
        <p:blipFill>
          <a:blip r:embed="rId2" cstate="print"/>
          <a:stretch>
            <a:fillRect/>
          </a:stretch>
        </p:blipFill>
        <p:spPr>
          <a:xfrm>
            <a:off x="611560" y="332656"/>
            <a:ext cx="3433258" cy="5112568"/>
          </a:xfrm>
        </p:spPr>
      </p:pic>
      <p:pic>
        <p:nvPicPr>
          <p:cNvPr id="6" name="5 Marcador de contenido" descr="Pears soap 5.jpg"/>
          <p:cNvPicPr>
            <a:picLocks noGrp="1" noChangeAspect="1"/>
          </p:cNvPicPr>
          <p:nvPr>
            <p:ph sz="half" idx="2"/>
          </p:nvPr>
        </p:nvPicPr>
        <p:blipFill>
          <a:blip r:embed="rId3" cstate="print"/>
          <a:stretch>
            <a:fillRect/>
          </a:stretch>
        </p:blipFill>
        <p:spPr>
          <a:xfrm>
            <a:off x="4427985" y="332656"/>
            <a:ext cx="4454242" cy="634966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Unpacific yarn.jpg"/>
          <p:cNvPicPr>
            <a:picLocks noGrp="1" noChangeAspect="1"/>
          </p:cNvPicPr>
          <p:nvPr>
            <p:ph sz="half" idx="1"/>
          </p:nvPr>
        </p:nvPicPr>
        <p:blipFill>
          <a:blip r:embed="rId2" cstate="print"/>
          <a:stretch>
            <a:fillRect/>
          </a:stretch>
        </p:blipFill>
        <p:spPr>
          <a:xfrm>
            <a:off x="2378866" y="1"/>
            <a:ext cx="4609478" cy="6864112"/>
          </a:xfr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387</Words>
  <Application>Microsoft Office PowerPoint</Application>
  <PresentationFormat>Presentazione su schermo (4:3)</PresentationFormat>
  <Paragraphs>27</Paragraphs>
  <Slides>25</Slides>
  <Notes>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Algerian</vt:lpstr>
      <vt:lpstr>Arial</vt:lpstr>
      <vt:lpstr>Calibri</vt:lpstr>
      <vt:lpstr>Tema de Office</vt:lpstr>
      <vt:lpstr>Sbiancare un etiope</vt:lpstr>
      <vt:lpstr>I PRECEDENTI CLASSICI</vt:lpstr>
      <vt:lpstr>Gli Adagia  Erasmo da Rotterdam</vt:lpstr>
      <vt:lpstr>Andrea Alciati – Emblematum liber (1531)</vt:lpstr>
      <vt:lpstr>Il tòpos nella cultura inglese</vt:lpstr>
      <vt:lpstr>“Labour in vain”</vt:lpstr>
      <vt:lpstr>La civiltà del sapone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Sbiancare un etiope</dc:title>
  <dc:creator>Stefano Tedeschi</dc:creator>
  <cp:lastModifiedBy>Stefano Tedeschi</cp:lastModifiedBy>
  <cp:revision>8</cp:revision>
  <dcterms:created xsi:type="dcterms:W3CDTF">2019-10-27T11:39:42Z</dcterms:created>
  <dcterms:modified xsi:type="dcterms:W3CDTF">2020-10-23T06:17:57Z</dcterms:modified>
</cp:coreProperties>
</file>