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88" d="100"/>
          <a:sy n="88" d="100"/>
        </p:scale>
        <p:origin x="42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D7E3FA3-4E94-4255-8FA5-2F6879A9F26D}" type="datetimeFigureOut">
              <a:rPr lang="en-GB" smtClean="0"/>
              <a:t>27/02/2020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29137A-616F-4B8D-8C61-AA133C79FB02}" type="slidenum">
              <a:rPr lang="en-GB" smtClean="0"/>
              <a:t>‹N›</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2016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D7E3FA3-4E94-4255-8FA5-2F6879A9F26D}" type="datetimeFigureOut">
              <a:rPr lang="en-GB" smtClean="0"/>
              <a:t>27/02/2020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29137A-616F-4B8D-8C61-AA133C79FB02}" type="slidenum">
              <a:rPr lang="en-GB" smtClean="0"/>
              <a:t>‹N›</a:t>
            </a:fld>
            <a:endParaRPr lang="en-GB"/>
          </a:p>
        </p:txBody>
      </p:sp>
    </p:spTree>
    <p:extLst>
      <p:ext uri="{BB962C8B-B14F-4D97-AF65-F5344CB8AC3E}">
        <p14:creationId xmlns:p14="http://schemas.microsoft.com/office/powerpoint/2010/main" val="2410786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D7E3FA3-4E94-4255-8FA5-2F6879A9F26D}" type="datetimeFigureOut">
              <a:rPr lang="en-GB" smtClean="0"/>
              <a:t>27/02/2020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29137A-616F-4B8D-8C61-AA133C79FB02}" type="slidenum">
              <a:rPr lang="en-GB" smtClean="0"/>
              <a:t>‹N›</a:t>
            </a:fld>
            <a:endParaRPr lang="en-GB"/>
          </a:p>
        </p:txBody>
      </p:sp>
    </p:spTree>
    <p:extLst>
      <p:ext uri="{BB962C8B-B14F-4D97-AF65-F5344CB8AC3E}">
        <p14:creationId xmlns:p14="http://schemas.microsoft.com/office/powerpoint/2010/main" val="1929768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D7E3FA3-4E94-4255-8FA5-2F6879A9F26D}" type="datetimeFigureOut">
              <a:rPr lang="en-GB" smtClean="0"/>
              <a:t>27/02/2020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29137A-616F-4B8D-8C61-AA133C79FB02}" type="slidenum">
              <a:rPr lang="en-GB" smtClean="0"/>
              <a:t>‹N›</a:t>
            </a:fld>
            <a:endParaRPr lang="en-GB"/>
          </a:p>
        </p:txBody>
      </p:sp>
    </p:spTree>
    <p:extLst>
      <p:ext uri="{BB962C8B-B14F-4D97-AF65-F5344CB8AC3E}">
        <p14:creationId xmlns:p14="http://schemas.microsoft.com/office/powerpoint/2010/main" val="3040431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0D7E3FA3-4E94-4255-8FA5-2F6879A9F26D}" type="datetimeFigureOut">
              <a:rPr lang="en-GB" smtClean="0"/>
              <a:t>27/02/2020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29137A-616F-4B8D-8C61-AA133C79FB02}" type="slidenum">
              <a:rPr lang="en-GB" smtClean="0"/>
              <a:t>‹N›</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9584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0D7E3FA3-4E94-4255-8FA5-2F6879A9F26D}" type="datetimeFigureOut">
              <a:rPr lang="en-GB" smtClean="0"/>
              <a:t>27/02/2020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29137A-616F-4B8D-8C61-AA133C79FB02}" type="slidenum">
              <a:rPr lang="en-GB" smtClean="0"/>
              <a:t>‹N›</a:t>
            </a:fld>
            <a:endParaRPr lang="en-GB"/>
          </a:p>
        </p:txBody>
      </p:sp>
    </p:spTree>
    <p:extLst>
      <p:ext uri="{BB962C8B-B14F-4D97-AF65-F5344CB8AC3E}">
        <p14:creationId xmlns:p14="http://schemas.microsoft.com/office/powerpoint/2010/main" val="1386176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97280" y="2582334"/>
            <a:ext cx="4937760" cy="33782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17920" y="2582334"/>
            <a:ext cx="4937760" cy="33782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0D7E3FA3-4E94-4255-8FA5-2F6879A9F26D}" type="datetimeFigureOut">
              <a:rPr lang="en-GB" smtClean="0"/>
              <a:t>27/02/2020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629137A-616F-4B8D-8C61-AA133C79FB02}" type="slidenum">
              <a:rPr lang="en-GB" smtClean="0"/>
              <a:t>‹N›</a:t>
            </a:fld>
            <a:endParaRPr lang="en-GB"/>
          </a:p>
        </p:txBody>
      </p:sp>
    </p:spTree>
    <p:extLst>
      <p:ext uri="{BB962C8B-B14F-4D97-AF65-F5344CB8AC3E}">
        <p14:creationId xmlns:p14="http://schemas.microsoft.com/office/powerpoint/2010/main" val="677834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0D7E3FA3-4E94-4255-8FA5-2F6879A9F26D}" type="datetimeFigureOut">
              <a:rPr lang="en-GB" smtClean="0"/>
              <a:t>27/02/2020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629137A-616F-4B8D-8C61-AA133C79FB02}" type="slidenum">
              <a:rPr lang="en-GB" smtClean="0"/>
              <a:t>‹N›</a:t>
            </a:fld>
            <a:endParaRPr lang="en-GB"/>
          </a:p>
        </p:txBody>
      </p:sp>
    </p:spTree>
    <p:extLst>
      <p:ext uri="{BB962C8B-B14F-4D97-AF65-F5344CB8AC3E}">
        <p14:creationId xmlns:p14="http://schemas.microsoft.com/office/powerpoint/2010/main" val="3227610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D7E3FA3-4E94-4255-8FA5-2F6879A9F26D}" type="datetimeFigureOut">
              <a:rPr lang="en-GB" smtClean="0"/>
              <a:t>27/02/2020</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E629137A-616F-4B8D-8C61-AA133C79FB02}" type="slidenum">
              <a:rPr lang="en-GB" smtClean="0"/>
              <a:t>‹N›</a:t>
            </a:fld>
            <a:endParaRPr lang="en-GB"/>
          </a:p>
        </p:txBody>
      </p:sp>
    </p:spTree>
    <p:extLst>
      <p:ext uri="{BB962C8B-B14F-4D97-AF65-F5344CB8AC3E}">
        <p14:creationId xmlns:p14="http://schemas.microsoft.com/office/powerpoint/2010/main" val="3564799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D7E3FA3-4E94-4255-8FA5-2F6879A9F26D}" type="datetimeFigureOut">
              <a:rPr lang="en-GB" smtClean="0"/>
              <a:t>27/02/2020</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629137A-616F-4B8D-8C61-AA133C79FB02}" type="slidenum">
              <a:rPr lang="en-GB" smtClean="0"/>
              <a:t>‹N›</a:t>
            </a:fld>
            <a:endParaRPr lang="en-GB"/>
          </a:p>
        </p:txBody>
      </p:sp>
    </p:spTree>
    <p:extLst>
      <p:ext uri="{BB962C8B-B14F-4D97-AF65-F5344CB8AC3E}">
        <p14:creationId xmlns:p14="http://schemas.microsoft.com/office/powerpoint/2010/main" val="4219760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D7E3FA3-4E94-4255-8FA5-2F6879A9F26D}" type="datetimeFigureOut">
              <a:rPr lang="en-GB" smtClean="0"/>
              <a:t>27/02/2020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29137A-616F-4B8D-8C61-AA133C79FB02}" type="slidenum">
              <a:rPr lang="en-GB" smtClean="0"/>
              <a:t>‹N›</a:t>
            </a:fld>
            <a:endParaRPr lang="en-GB"/>
          </a:p>
        </p:txBody>
      </p:sp>
    </p:spTree>
    <p:extLst>
      <p:ext uri="{BB962C8B-B14F-4D97-AF65-F5344CB8AC3E}">
        <p14:creationId xmlns:p14="http://schemas.microsoft.com/office/powerpoint/2010/main" val="70087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D7E3FA3-4E94-4255-8FA5-2F6879A9F26D}" type="datetimeFigureOut">
              <a:rPr lang="en-GB" smtClean="0"/>
              <a:t>27/02/2020</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629137A-616F-4B8D-8C61-AA133C79FB02}" type="slidenum">
              <a:rPr lang="en-GB" smtClean="0"/>
              <a:t>‹N›</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7894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3F7D7D-3AD5-4083-A550-78DD3A3FC4E4}"/>
              </a:ext>
            </a:extLst>
          </p:cNvPr>
          <p:cNvSpPr>
            <a:spLocks noGrp="1"/>
          </p:cNvSpPr>
          <p:nvPr>
            <p:ph type="ctrTitle"/>
          </p:nvPr>
        </p:nvSpPr>
        <p:spPr>
          <a:xfrm>
            <a:off x="0" y="758951"/>
            <a:ext cx="12192000" cy="3586625"/>
          </a:xfrm>
        </p:spPr>
        <p:txBody>
          <a:bodyPr/>
          <a:lstStyle/>
          <a:p>
            <a:pPr algn="ctr"/>
            <a:r>
              <a:rPr lang="en-GB" b="1" dirty="0">
                <a:effectLst>
                  <a:outerShdw blurRad="38100" dist="38100" dir="2700000" algn="tl">
                    <a:srgbClr val="000000">
                      <a:alpha val="43137"/>
                    </a:srgbClr>
                  </a:outerShdw>
                </a:effectLst>
              </a:rPr>
              <a:t>Title of your project work</a:t>
            </a:r>
          </a:p>
        </p:txBody>
      </p:sp>
      <p:sp>
        <p:nvSpPr>
          <p:cNvPr id="3" name="Sottotitolo 2">
            <a:extLst>
              <a:ext uri="{FF2B5EF4-FFF2-40B4-BE49-F238E27FC236}">
                <a16:creationId xmlns:a16="http://schemas.microsoft.com/office/drawing/2014/main" id="{BD26873F-B1D7-4ED0-B40C-E39391199D2E}"/>
              </a:ext>
            </a:extLst>
          </p:cNvPr>
          <p:cNvSpPr>
            <a:spLocks noGrp="1"/>
          </p:cNvSpPr>
          <p:nvPr>
            <p:ph type="subTitle" idx="1"/>
          </p:nvPr>
        </p:nvSpPr>
        <p:spPr>
          <a:xfrm>
            <a:off x="1100051" y="4455619"/>
            <a:ext cx="10058400" cy="1866803"/>
          </a:xfrm>
        </p:spPr>
        <p:txBody>
          <a:bodyPr>
            <a:normAutofit/>
          </a:bodyPr>
          <a:lstStyle/>
          <a:p>
            <a:pPr algn="ctr"/>
            <a:r>
              <a:rPr lang="en-GB" sz="1800" dirty="0"/>
              <a:t>Your names</a:t>
            </a:r>
          </a:p>
          <a:p>
            <a:pPr algn="ctr"/>
            <a:r>
              <a:rPr lang="en-GB" sz="1800" dirty="0"/>
              <a:t>and BA course</a:t>
            </a:r>
          </a:p>
          <a:p>
            <a:pPr algn="ctr"/>
            <a:endParaRPr lang="en-GB" sz="1800" dirty="0"/>
          </a:p>
          <a:p>
            <a:pPr algn="ctr"/>
            <a:r>
              <a:rPr lang="en-GB" sz="1800" dirty="0"/>
              <a:t>English Language 2</a:t>
            </a:r>
          </a:p>
        </p:txBody>
      </p:sp>
    </p:spTree>
    <p:extLst>
      <p:ext uri="{BB962C8B-B14F-4D97-AF65-F5344CB8AC3E}">
        <p14:creationId xmlns:p14="http://schemas.microsoft.com/office/powerpoint/2010/main" val="3651812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8F1D6D-335C-4507-8287-D42EDA9245E1}"/>
              </a:ext>
            </a:extLst>
          </p:cNvPr>
          <p:cNvSpPr>
            <a:spLocks noGrp="1"/>
          </p:cNvSpPr>
          <p:nvPr>
            <p:ph type="title"/>
          </p:nvPr>
        </p:nvSpPr>
        <p:spPr/>
        <p:txBody>
          <a:bodyPr>
            <a:normAutofit/>
          </a:bodyPr>
          <a:lstStyle/>
          <a:p>
            <a:r>
              <a:rPr lang="en-GB" sz="7200" b="1" dirty="0"/>
              <a:t>Rationale</a:t>
            </a:r>
          </a:p>
        </p:txBody>
      </p:sp>
      <p:sp>
        <p:nvSpPr>
          <p:cNvPr id="3" name="Segnaposto contenuto 2">
            <a:extLst>
              <a:ext uri="{FF2B5EF4-FFF2-40B4-BE49-F238E27FC236}">
                <a16:creationId xmlns:a16="http://schemas.microsoft.com/office/drawing/2014/main" id="{76A5D849-3023-4528-8435-DE2B3E692340}"/>
              </a:ext>
            </a:extLst>
          </p:cNvPr>
          <p:cNvSpPr>
            <a:spLocks noGrp="1"/>
          </p:cNvSpPr>
          <p:nvPr>
            <p:ph idx="1"/>
          </p:nvPr>
        </p:nvSpPr>
        <p:spPr/>
        <p:txBody>
          <a:bodyPr>
            <a:normAutofit/>
          </a:bodyPr>
          <a:lstStyle/>
          <a:p>
            <a:pPr algn="just">
              <a:buFont typeface="Wingdings" panose="05000000000000000000" pitchFamily="2" charset="2"/>
              <a:buChar char="v"/>
            </a:pPr>
            <a:r>
              <a:rPr lang="en-GB" sz="3600" dirty="0"/>
              <a:t>Accent/dialect chosen, its historical background and its peculiarities (especially from a phonological viewpoint, but also morphosyntactic and </a:t>
            </a:r>
            <a:r>
              <a:rPr lang="en-GB" sz="3600" dirty="0" err="1"/>
              <a:t>lexico</a:t>
            </a:r>
            <a:r>
              <a:rPr lang="en-GB" sz="3600" dirty="0"/>
              <a:t>-semantic features)</a:t>
            </a:r>
          </a:p>
          <a:p>
            <a:pPr algn="just">
              <a:buFont typeface="Wingdings" panose="05000000000000000000" pitchFamily="2" charset="2"/>
              <a:buChar char="v"/>
            </a:pPr>
            <a:r>
              <a:rPr lang="en-GB" sz="3600" dirty="0"/>
              <a:t>TV series, film, TV show, song, etc. chosen</a:t>
            </a:r>
          </a:p>
          <a:p>
            <a:pPr algn="just">
              <a:buFont typeface="Wingdings" panose="05000000000000000000" pitchFamily="2" charset="2"/>
              <a:buChar char="v"/>
            </a:pPr>
            <a:r>
              <a:rPr lang="en-GB" sz="3600" dirty="0"/>
              <a:t>Focus on dialectological features which emerge from the analysis of the research object selected</a:t>
            </a:r>
          </a:p>
        </p:txBody>
      </p:sp>
    </p:spTree>
    <p:extLst>
      <p:ext uri="{BB962C8B-B14F-4D97-AF65-F5344CB8AC3E}">
        <p14:creationId xmlns:p14="http://schemas.microsoft.com/office/powerpoint/2010/main" val="634646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DCA5D8-D3C5-470F-A4F6-393352139B18}"/>
              </a:ext>
            </a:extLst>
          </p:cNvPr>
          <p:cNvSpPr>
            <a:spLocks noGrp="1"/>
          </p:cNvSpPr>
          <p:nvPr>
            <p:ph type="title"/>
          </p:nvPr>
        </p:nvSpPr>
        <p:spPr/>
        <p:txBody>
          <a:bodyPr>
            <a:normAutofit/>
          </a:bodyPr>
          <a:lstStyle/>
          <a:p>
            <a:r>
              <a:rPr lang="en-GB" sz="7200" b="1" dirty="0"/>
              <a:t>Accent/dialect chosen</a:t>
            </a:r>
          </a:p>
        </p:txBody>
      </p:sp>
      <p:sp>
        <p:nvSpPr>
          <p:cNvPr id="3" name="Segnaposto contenuto 2">
            <a:extLst>
              <a:ext uri="{FF2B5EF4-FFF2-40B4-BE49-F238E27FC236}">
                <a16:creationId xmlns:a16="http://schemas.microsoft.com/office/drawing/2014/main" id="{B7B2FDA2-1E2C-4D6B-ACC3-B4A0E634C42B}"/>
              </a:ext>
            </a:extLst>
          </p:cNvPr>
          <p:cNvSpPr>
            <a:spLocks noGrp="1"/>
          </p:cNvSpPr>
          <p:nvPr>
            <p:ph idx="1"/>
          </p:nvPr>
        </p:nvSpPr>
        <p:spPr/>
        <p:txBody>
          <a:bodyPr>
            <a:normAutofit fontScale="92500" lnSpcReduction="10000"/>
          </a:bodyPr>
          <a:lstStyle/>
          <a:p>
            <a:pPr algn="just">
              <a:buFont typeface="Wingdings" panose="05000000000000000000" pitchFamily="2" charset="2"/>
              <a:buChar char="v"/>
            </a:pPr>
            <a:r>
              <a:rPr lang="en-GB" sz="3600" dirty="0"/>
              <a:t>This part can be dealt with by one or two students (one who talks about the historical background of the accent/dialect and the other who focuses on its characteristics)</a:t>
            </a:r>
          </a:p>
          <a:p>
            <a:pPr algn="just">
              <a:buFont typeface="Wingdings" panose="05000000000000000000" pitchFamily="2" charset="2"/>
              <a:buChar char="v"/>
            </a:pPr>
            <a:r>
              <a:rPr lang="en-GB" sz="3600" dirty="0"/>
              <a:t>Phonological features </a:t>
            </a:r>
            <a:r>
              <a:rPr lang="en-GB" sz="3600" u="sng" dirty="0"/>
              <a:t>have to</a:t>
            </a:r>
            <a:r>
              <a:rPr lang="en-GB" sz="3600" dirty="0"/>
              <a:t> be examined, but it might be worth analysing also morphosyntactic and </a:t>
            </a:r>
            <a:r>
              <a:rPr lang="en-GB" sz="3600" dirty="0" err="1"/>
              <a:t>lexico</a:t>
            </a:r>
            <a:r>
              <a:rPr lang="en-GB" sz="3600" dirty="0"/>
              <a:t>-semantic characteristics (e.g. if you’re dealing with Cockney you should probably say something about its rhyming slangs…)  </a:t>
            </a:r>
          </a:p>
          <a:p>
            <a:pPr algn="just">
              <a:buFont typeface="Wingdings" panose="05000000000000000000" pitchFamily="2" charset="2"/>
              <a:buChar char="v"/>
            </a:pPr>
            <a:endParaRPr lang="en-GB" sz="3600" dirty="0"/>
          </a:p>
        </p:txBody>
      </p:sp>
    </p:spTree>
    <p:extLst>
      <p:ext uri="{BB962C8B-B14F-4D97-AF65-F5344CB8AC3E}">
        <p14:creationId xmlns:p14="http://schemas.microsoft.com/office/powerpoint/2010/main" val="2317231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530563-747E-4DC3-AF82-1ED7434739D8}"/>
              </a:ext>
            </a:extLst>
          </p:cNvPr>
          <p:cNvSpPr>
            <a:spLocks noGrp="1"/>
          </p:cNvSpPr>
          <p:nvPr>
            <p:ph type="title"/>
          </p:nvPr>
        </p:nvSpPr>
        <p:spPr/>
        <p:txBody>
          <a:bodyPr>
            <a:normAutofit/>
          </a:bodyPr>
          <a:lstStyle/>
          <a:p>
            <a:r>
              <a:rPr lang="en-GB" sz="7200" b="1" dirty="0"/>
              <a:t>Object of research</a:t>
            </a:r>
          </a:p>
        </p:txBody>
      </p:sp>
      <p:sp>
        <p:nvSpPr>
          <p:cNvPr id="3" name="Segnaposto contenuto 2">
            <a:extLst>
              <a:ext uri="{FF2B5EF4-FFF2-40B4-BE49-F238E27FC236}">
                <a16:creationId xmlns:a16="http://schemas.microsoft.com/office/drawing/2014/main" id="{21EB77F4-02D1-40AC-BA14-39C7434FB9C6}"/>
              </a:ext>
            </a:extLst>
          </p:cNvPr>
          <p:cNvSpPr>
            <a:spLocks noGrp="1"/>
          </p:cNvSpPr>
          <p:nvPr>
            <p:ph idx="1"/>
          </p:nvPr>
        </p:nvSpPr>
        <p:spPr/>
        <p:txBody>
          <a:bodyPr>
            <a:normAutofit lnSpcReduction="10000"/>
          </a:bodyPr>
          <a:lstStyle/>
          <a:p>
            <a:pPr algn="just">
              <a:buFont typeface="Wingdings" panose="05000000000000000000" pitchFamily="2" charset="2"/>
              <a:buChar char="v"/>
            </a:pPr>
            <a:r>
              <a:rPr lang="en-GB" sz="2400" dirty="0"/>
              <a:t>The object of research (TV series, show, film, song, etc.) has to be introduced briefly by a student with particular emphasis on its actors, singers, performers, their geographical origins and their difficulties (if any) in coping with the accent they speak in the TV series, film, etc.(a short clip of an interview with the actors, singers or performers about this topic may be useful…of course, if available)</a:t>
            </a:r>
          </a:p>
          <a:p>
            <a:pPr algn="just">
              <a:buFont typeface="Wingdings" panose="05000000000000000000" pitchFamily="2" charset="2"/>
              <a:buChar char="v"/>
            </a:pPr>
            <a:r>
              <a:rPr lang="en-GB" sz="2400" b="1" u="sng" dirty="0"/>
              <a:t>AVOID</a:t>
            </a:r>
            <a:r>
              <a:rPr lang="en-GB" sz="2400" dirty="0"/>
              <a:t> talking about the plot of a TV series or film, unless it’s strictly necessary to the purposes of your project work (e.g. someone who moves from one country/region to another and has some difficulties with the local accent/dialect)! First of all, you take the risk of spoiling something to your teacher who will automatically become </a:t>
            </a:r>
            <a:r>
              <a:rPr lang="en-GB" sz="2400" b="1" dirty="0" err="1"/>
              <a:t>veeeeery</a:t>
            </a:r>
            <a:r>
              <a:rPr lang="en-GB" sz="2400" dirty="0"/>
              <a:t> angry and will give you a </a:t>
            </a:r>
            <a:r>
              <a:rPr lang="en-GB" sz="2400" b="1" dirty="0" err="1"/>
              <a:t>veeeeery</a:t>
            </a:r>
            <a:r>
              <a:rPr lang="en-GB" sz="2400" dirty="0"/>
              <a:t> low mark (or will fail you).       Secondly, it is not coherent with the aim of such project works</a:t>
            </a:r>
          </a:p>
          <a:p>
            <a:pPr algn="just">
              <a:buFont typeface="Wingdings" panose="05000000000000000000" pitchFamily="2" charset="2"/>
              <a:buChar char="v"/>
            </a:pPr>
            <a:endParaRPr lang="en-GB" sz="2400" dirty="0"/>
          </a:p>
        </p:txBody>
      </p:sp>
      <p:pic>
        <p:nvPicPr>
          <p:cNvPr id="1032" name="Picture 8" descr="Risultato immagini per lol emoji">
            <a:extLst>
              <a:ext uri="{FF2B5EF4-FFF2-40B4-BE49-F238E27FC236}">
                <a16:creationId xmlns:a16="http://schemas.microsoft.com/office/drawing/2014/main" id="{74E6AA19-6270-4956-BC50-7C679310B4F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5661" t="5618" r="15555" b="5823"/>
          <a:stretch/>
        </p:blipFill>
        <p:spPr bwMode="auto">
          <a:xfrm>
            <a:off x="5730244" y="4967848"/>
            <a:ext cx="343849" cy="3443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5897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85EEBA-7FC1-42A7-AD5E-F7FB20291B74}"/>
              </a:ext>
            </a:extLst>
          </p:cNvPr>
          <p:cNvSpPr>
            <a:spLocks noGrp="1"/>
          </p:cNvSpPr>
          <p:nvPr>
            <p:ph type="title"/>
          </p:nvPr>
        </p:nvSpPr>
        <p:spPr>
          <a:xfrm>
            <a:off x="0" y="286603"/>
            <a:ext cx="12192000" cy="1450757"/>
          </a:xfrm>
        </p:spPr>
        <p:txBody>
          <a:bodyPr>
            <a:normAutofit fontScale="90000"/>
          </a:bodyPr>
          <a:lstStyle/>
          <a:p>
            <a:pPr algn="ctr"/>
            <a:r>
              <a:rPr lang="en-GB" sz="5400" b="1" dirty="0"/>
              <a:t>Dialectological features of the object of research</a:t>
            </a:r>
          </a:p>
        </p:txBody>
      </p:sp>
      <p:sp>
        <p:nvSpPr>
          <p:cNvPr id="3" name="Segnaposto contenuto 2">
            <a:extLst>
              <a:ext uri="{FF2B5EF4-FFF2-40B4-BE49-F238E27FC236}">
                <a16:creationId xmlns:a16="http://schemas.microsoft.com/office/drawing/2014/main" id="{2FDB3B85-1E59-419F-A3FC-1FF28B191ED0}"/>
              </a:ext>
            </a:extLst>
          </p:cNvPr>
          <p:cNvSpPr>
            <a:spLocks noGrp="1"/>
          </p:cNvSpPr>
          <p:nvPr>
            <p:ph idx="1"/>
          </p:nvPr>
        </p:nvSpPr>
        <p:spPr/>
        <p:txBody>
          <a:bodyPr>
            <a:normAutofit/>
          </a:bodyPr>
          <a:lstStyle/>
          <a:p>
            <a:pPr algn="just">
              <a:buFont typeface="Wingdings" panose="05000000000000000000" pitchFamily="2" charset="2"/>
              <a:buChar char="v"/>
            </a:pPr>
            <a:r>
              <a:rPr lang="en-GB" sz="3200" dirty="0"/>
              <a:t>A YouTube video or an audio file of a </a:t>
            </a:r>
            <a:r>
              <a:rPr lang="en-GB" sz="3200" b="1" u="sng" dirty="0"/>
              <a:t>SHORT</a:t>
            </a:r>
            <a:r>
              <a:rPr lang="en-GB" sz="3200" dirty="0"/>
              <a:t> extract from the TV series, film, show, song, etc. (maximum one minute!) has to be shown (possibly uploading it directly on a slide)</a:t>
            </a:r>
          </a:p>
          <a:p>
            <a:pPr algn="just">
              <a:buFont typeface="Wingdings" panose="05000000000000000000" pitchFamily="2" charset="2"/>
              <a:buChar char="v"/>
            </a:pPr>
            <a:r>
              <a:rPr lang="en-GB" sz="3200" dirty="0"/>
              <a:t>The student who is going to deal with this part can stop the video/audio (if s/he wants) and comment on dialectological features step by step</a:t>
            </a:r>
          </a:p>
        </p:txBody>
      </p:sp>
    </p:spTree>
    <p:extLst>
      <p:ext uri="{BB962C8B-B14F-4D97-AF65-F5344CB8AC3E}">
        <p14:creationId xmlns:p14="http://schemas.microsoft.com/office/powerpoint/2010/main" val="2744057326"/>
      </p:ext>
    </p:extLst>
  </p:cSld>
  <p:clrMapOvr>
    <a:masterClrMapping/>
  </p:clrMapOvr>
</p:sld>
</file>

<file path=ppt/theme/theme1.xml><?xml version="1.0" encoding="utf-8"?>
<a:theme xmlns:a="http://schemas.openxmlformats.org/drawingml/2006/main" name="Retrospettivo">
  <a:themeElements>
    <a:clrScheme name="Retrospettivo">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49</TotalTime>
  <Words>407</Words>
  <Application>Microsoft Office PowerPoint</Application>
  <PresentationFormat>Widescreen</PresentationFormat>
  <Paragraphs>18</Paragraphs>
  <Slides>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5</vt:i4>
      </vt:variant>
    </vt:vector>
  </HeadingPairs>
  <TitlesOfParts>
    <vt:vector size="9" baseType="lpstr">
      <vt:lpstr>Calibri</vt:lpstr>
      <vt:lpstr>Calibri Light</vt:lpstr>
      <vt:lpstr>Wingdings</vt:lpstr>
      <vt:lpstr>Retrospettivo</vt:lpstr>
      <vt:lpstr>Title of your project work</vt:lpstr>
      <vt:lpstr>Rationale</vt:lpstr>
      <vt:lpstr>Accent/dialect chosen</vt:lpstr>
      <vt:lpstr>Object of research</vt:lpstr>
      <vt:lpstr>Dialectological features of the object of research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your project work</dc:title>
  <dc:creator>fv762006@gmail.com</dc:creator>
  <cp:lastModifiedBy>fv762006@gmail.com</cp:lastModifiedBy>
  <cp:revision>13</cp:revision>
  <dcterms:created xsi:type="dcterms:W3CDTF">2020-02-27T12:42:47Z</dcterms:created>
  <dcterms:modified xsi:type="dcterms:W3CDTF">2020-02-27T15:44:32Z</dcterms:modified>
</cp:coreProperties>
</file>