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8FA50-B2D6-4AE5-9481-CDB11CA33DE9}" type="datetimeFigureOut">
              <a:rPr lang="it-IT" smtClean="0"/>
              <a:t>09/05/2018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F9B1E3-A1B8-4F59-9A71-E3BB620181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002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8AF7F3B-B674-41F0-901D-05EFC0E568DE}" type="slidenum">
              <a:rPr lang="it-IT" altLang="it-IT" sz="1200" smtClean="0">
                <a:solidFill>
                  <a:prstClr val="black"/>
                </a:solidFill>
              </a:rPr>
              <a:pPr/>
              <a:t>24</a:t>
            </a:fld>
            <a:endParaRPr lang="it-IT" altLang="it-IT" sz="1200" smtClean="0">
              <a:solidFill>
                <a:prstClr val="black"/>
              </a:solidFill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30995365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5EA937E-3379-4709-A8A8-82FFFDEBB16C}" type="slidenum">
              <a:rPr lang="it-IT" altLang="it-IT" sz="1300" smtClean="0">
                <a:solidFill>
                  <a:prstClr val="black"/>
                </a:solidFill>
                <a:latin typeface="Times New Roman" panose="02020603050405020304" pitchFamily="18" charset="0"/>
              </a:rPr>
              <a:pPr/>
              <a:t>45</a:t>
            </a:fld>
            <a:endParaRPr lang="it-IT" altLang="it-IT" sz="1300" smtClean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40536594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6B127CF-156D-4A15-AAB4-2B0BCD36FB2A}" type="slidenum">
              <a:rPr lang="it-IT" altLang="it-IT" sz="1300" smtClean="0">
                <a:solidFill>
                  <a:prstClr val="black"/>
                </a:solidFill>
                <a:latin typeface="Times New Roman" panose="02020603050405020304" pitchFamily="18" charset="0"/>
              </a:rPr>
              <a:pPr/>
              <a:t>46</a:t>
            </a:fld>
            <a:endParaRPr lang="it-IT" altLang="it-IT" sz="1300" smtClean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5224957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C1E4058-DAB3-4EEC-B7A7-69D471C11BBF}" type="slidenum">
              <a:rPr lang="it-IT" altLang="it-IT" sz="1300" smtClean="0">
                <a:solidFill>
                  <a:prstClr val="black"/>
                </a:solidFill>
                <a:latin typeface="Times New Roman" panose="02020603050405020304" pitchFamily="18" charset="0"/>
              </a:rPr>
              <a:pPr/>
              <a:t>47</a:t>
            </a:fld>
            <a:endParaRPr lang="it-IT" altLang="it-IT" sz="1300" smtClean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21281198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D2D35D8-C88B-482E-A906-131223BFAEA7}" type="slidenum">
              <a:rPr lang="it-IT" altLang="it-IT" sz="1300" smtClean="0">
                <a:solidFill>
                  <a:prstClr val="black"/>
                </a:solidFill>
                <a:latin typeface="Times New Roman" panose="02020603050405020304" pitchFamily="18" charset="0"/>
              </a:rPr>
              <a:pPr/>
              <a:t>48</a:t>
            </a:fld>
            <a:endParaRPr lang="it-IT" altLang="it-IT" sz="1300" smtClean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4971063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244069B-0E04-4A7C-BEF1-38A2B7EF4ADF}" type="slidenum">
              <a:rPr lang="it-IT" altLang="it-IT" sz="1300" smtClean="0">
                <a:solidFill>
                  <a:prstClr val="black"/>
                </a:solidFill>
                <a:latin typeface="Times New Roman" panose="02020603050405020304" pitchFamily="18" charset="0"/>
              </a:rPr>
              <a:pPr/>
              <a:t>50</a:t>
            </a:fld>
            <a:endParaRPr lang="it-IT" altLang="it-IT" sz="1300" smtClean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155425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B6FF011-2984-40AD-9FAF-2F862ABFBB79}" type="slidenum">
              <a:rPr lang="it-IT" altLang="it-IT" sz="1200" smtClean="0">
                <a:solidFill>
                  <a:prstClr val="black"/>
                </a:solidFill>
              </a:rPr>
              <a:pPr/>
              <a:t>25</a:t>
            </a:fld>
            <a:endParaRPr lang="it-IT" altLang="it-IT" sz="1200" smtClean="0">
              <a:solidFill>
                <a:prstClr val="black"/>
              </a:solidFill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3068736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FDA4511-01B4-462D-AE76-04340B58C514}" type="slidenum">
              <a:rPr lang="it-IT" altLang="it-IT" sz="1200" smtClean="0">
                <a:solidFill>
                  <a:prstClr val="black"/>
                </a:solidFill>
              </a:rPr>
              <a:pPr/>
              <a:t>26</a:t>
            </a:fld>
            <a:endParaRPr lang="it-IT" altLang="it-IT" sz="1200" smtClean="0">
              <a:solidFill>
                <a:prstClr val="black"/>
              </a:solidFill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it-IT" smtClean="0"/>
          </a:p>
        </p:txBody>
      </p:sp>
    </p:spTree>
    <p:extLst>
      <p:ext uri="{BB962C8B-B14F-4D97-AF65-F5344CB8AC3E}">
        <p14:creationId xmlns:p14="http://schemas.microsoft.com/office/powerpoint/2010/main" val="9128028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672AC5E-D559-41C1-A937-811AD0C28FDD}" type="slidenum">
              <a:rPr lang="it-IT" altLang="it-IT" sz="1200" smtClean="0">
                <a:solidFill>
                  <a:prstClr val="black"/>
                </a:solidFill>
              </a:rPr>
              <a:pPr/>
              <a:t>27</a:t>
            </a:fld>
            <a:endParaRPr lang="it-IT" altLang="it-IT" sz="1200" smtClean="0">
              <a:solidFill>
                <a:prstClr val="black"/>
              </a:solidFill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it-IT" smtClean="0"/>
          </a:p>
        </p:txBody>
      </p:sp>
    </p:spTree>
    <p:extLst>
      <p:ext uri="{BB962C8B-B14F-4D97-AF65-F5344CB8AC3E}">
        <p14:creationId xmlns:p14="http://schemas.microsoft.com/office/powerpoint/2010/main" val="29725685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CCF8BDE-6073-4E1C-AD48-59AC876C37A1}" type="slidenum">
              <a:rPr lang="it-IT" altLang="it-IT" sz="1200" smtClean="0">
                <a:solidFill>
                  <a:prstClr val="black"/>
                </a:solidFill>
              </a:rPr>
              <a:pPr/>
              <a:t>30</a:t>
            </a:fld>
            <a:endParaRPr lang="it-IT" altLang="it-IT" sz="1200" smtClean="0">
              <a:solidFill>
                <a:prstClr val="black"/>
              </a:solidFill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it-IT" smtClean="0"/>
          </a:p>
        </p:txBody>
      </p:sp>
    </p:spTree>
    <p:extLst>
      <p:ext uri="{BB962C8B-B14F-4D97-AF65-F5344CB8AC3E}">
        <p14:creationId xmlns:p14="http://schemas.microsoft.com/office/powerpoint/2010/main" val="2856796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2129DC8-9B44-4677-A8D6-BB30924C4A82}" type="slidenum">
              <a:rPr lang="it-IT" altLang="it-IT" sz="1200" smtClean="0">
                <a:solidFill>
                  <a:prstClr val="black"/>
                </a:solidFill>
              </a:rPr>
              <a:pPr/>
              <a:t>31</a:t>
            </a:fld>
            <a:endParaRPr lang="it-IT" altLang="it-IT" sz="1200" smtClean="0">
              <a:solidFill>
                <a:prstClr val="black"/>
              </a:solidFill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it-IT" smtClean="0"/>
          </a:p>
        </p:txBody>
      </p:sp>
    </p:spTree>
    <p:extLst>
      <p:ext uri="{BB962C8B-B14F-4D97-AF65-F5344CB8AC3E}">
        <p14:creationId xmlns:p14="http://schemas.microsoft.com/office/powerpoint/2010/main" val="3493364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2E08AAC-6B5E-4711-AF11-B93AAE6DD0A7}" type="slidenum">
              <a:rPr lang="it-IT" altLang="it-IT" sz="1200" smtClean="0">
                <a:solidFill>
                  <a:prstClr val="black"/>
                </a:solidFill>
              </a:rPr>
              <a:pPr/>
              <a:t>32</a:t>
            </a:fld>
            <a:endParaRPr lang="it-IT" altLang="it-IT" sz="1200" smtClean="0">
              <a:solidFill>
                <a:prstClr val="black"/>
              </a:solidFill>
            </a:endParaRPr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29328476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CCD21BD-1462-4DBB-9247-64C0CF42717B}" type="slidenum">
              <a:rPr lang="it-IT" altLang="it-IT" sz="1200" smtClean="0">
                <a:solidFill>
                  <a:prstClr val="black"/>
                </a:solidFill>
              </a:rPr>
              <a:pPr/>
              <a:t>33</a:t>
            </a:fld>
            <a:endParaRPr lang="it-IT" altLang="it-IT" sz="1200" smtClean="0">
              <a:solidFill>
                <a:prstClr val="black"/>
              </a:solidFill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19028907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65E1163-2A34-46EC-9FE9-51F136008826}" type="slidenum">
              <a:rPr lang="it-IT" altLang="it-IT" sz="1300" smtClean="0">
                <a:solidFill>
                  <a:prstClr val="black"/>
                </a:solidFill>
                <a:latin typeface="Times New Roman" panose="02020603050405020304" pitchFamily="18" charset="0"/>
              </a:rPr>
              <a:pPr/>
              <a:t>44</a:t>
            </a:fld>
            <a:endParaRPr lang="it-IT" altLang="it-IT" sz="1300" smtClean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2321523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2A1D2-44B0-4336-B48A-1EB2EE6314FC}" type="datetimeFigureOut">
              <a:rPr lang="it-IT" smtClean="0"/>
              <a:t>09/05/2018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BA1-D9AB-4762-9712-1C1860DFC4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7608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2A1D2-44B0-4336-B48A-1EB2EE6314FC}" type="datetimeFigureOut">
              <a:rPr lang="it-IT" smtClean="0"/>
              <a:t>09/05/2018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BA1-D9AB-4762-9712-1C1860DFC4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7391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2A1D2-44B0-4336-B48A-1EB2EE6314FC}" type="datetimeFigureOut">
              <a:rPr lang="it-IT" smtClean="0"/>
              <a:t>09/05/2018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BA1-D9AB-4762-9712-1C1860DFC4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0476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8DD67-EBD4-4979-9CC6-C820400F091E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0410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384C7-4C07-4929-9EA4-0DF9A1801FF0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241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327D4-095C-4179-B9CE-213DA5FB1721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9953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60D6E4-317F-4EC3-A8D7-FB4900252354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5299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4AF4C-2F52-4FF1-B053-6FDA32B4A649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3915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A28553-1F97-42D2-9AF8-9EAED7020D16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759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C02296-480D-4D35-86F3-12C9205766FE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4829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6FDC3-8669-4860-9145-46C0E1604D05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601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2A1D2-44B0-4336-B48A-1EB2EE6314FC}" type="datetimeFigureOut">
              <a:rPr lang="it-IT" smtClean="0"/>
              <a:t>09/05/2018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BA1-D9AB-4762-9712-1C1860DFC4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40731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A5E2D-5998-49A0-89B8-9D5A20A6F5D3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3233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2E8FF4-FEA1-47D3-8CDF-648A4865E3FD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9483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CDDE5A-3607-437F-A292-86D0FD6D2053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1028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olo, test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grafico 3"/>
          <p:cNvSpPr>
            <a:spLocks noGrp="1"/>
          </p:cNvSpPr>
          <p:nvPr>
            <p:ph type="chart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176B0C-9738-41D5-82A2-3FCB4B84B0D7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2193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olo, testo e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immagine online 3"/>
          <p:cNvSpPr>
            <a:spLocks noGrp="1"/>
          </p:cNvSpPr>
          <p:nvPr>
            <p:ph type="clipArt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6186C3-999A-4295-949F-4E7A11FAC856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697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F2248-C9C8-4777-9C61-D72D0E3B52E6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27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2A1D2-44B0-4336-B48A-1EB2EE6314FC}" type="datetimeFigureOut">
              <a:rPr lang="it-IT" smtClean="0"/>
              <a:t>09/05/2018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BA1-D9AB-4762-9712-1C1860DFC4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728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2A1D2-44B0-4336-B48A-1EB2EE6314FC}" type="datetimeFigureOut">
              <a:rPr lang="it-IT" smtClean="0"/>
              <a:t>09/05/2018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BA1-D9AB-4762-9712-1C1860DFC4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9130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2A1D2-44B0-4336-B48A-1EB2EE6314FC}" type="datetimeFigureOut">
              <a:rPr lang="it-IT" smtClean="0"/>
              <a:t>09/05/2018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BA1-D9AB-4762-9712-1C1860DFC4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782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2A1D2-44B0-4336-B48A-1EB2EE6314FC}" type="datetimeFigureOut">
              <a:rPr lang="it-IT" smtClean="0"/>
              <a:t>09/05/2018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BA1-D9AB-4762-9712-1C1860DFC4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8627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2A1D2-44B0-4336-B48A-1EB2EE6314FC}" type="datetimeFigureOut">
              <a:rPr lang="it-IT" smtClean="0"/>
              <a:t>09/05/2018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BA1-D9AB-4762-9712-1C1860DFC4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452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2A1D2-44B0-4336-B48A-1EB2EE6314FC}" type="datetimeFigureOut">
              <a:rPr lang="it-IT" smtClean="0"/>
              <a:t>09/05/2018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BA1-D9AB-4762-9712-1C1860DFC4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1834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2A1D2-44B0-4336-B48A-1EB2EE6314FC}" type="datetimeFigureOut">
              <a:rPr lang="it-IT" smtClean="0"/>
              <a:t>09/05/2018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BA1-D9AB-4762-9712-1C1860DFC4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5265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2A1D2-44B0-4336-B48A-1EB2EE6314FC}" type="datetimeFigureOut">
              <a:rPr lang="it-IT" smtClean="0"/>
              <a:t>09/05/2018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4AABA1-D9AB-4762-9712-1C1860DFC4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6148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0ED2AE1-0E14-4225-8D96-E6A2BB08C0B9}" type="slidenum">
              <a:rPr lang="it-IT" alt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87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9.e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0363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Segnaposto contenuto 2"/>
          <p:cNvSpPr>
            <a:spLocks noGrp="1"/>
          </p:cNvSpPr>
          <p:nvPr>
            <p:ph idx="1"/>
          </p:nvPr>
        </p:nvSpPr>
        <p:spPr>
          <a:xfrm>
            <a:off x="2351088" y="1196975"/>
            <a:ext cx="7772400" cy="4114800"/>
          </a:xfrm>
        </p:spPr>
        <p:txBody>
          <a:bodyPr/>
          <a:lstStyle/>
          <a:p>
            <a:r>
              <a:rPr lang="en-US" altLang="it-IT" smtClean="0"/>
              <a:t>Log-change in PSA at 12 weeks was nominally greater in the LOW arm (-1.59 vs. -1.19). </a:t>
            </a:r>
          </a:p>
          <a:p>
            <a:r>
              <a:rPr lang="en-US" altLang="it-IT" smtClean="0"/>
              <a:t>Median time to PSA progression was ~14 month in both arms (p = 0.53). </a:t>
            </a:r>
          </a:p>
          <a:p>
            <a:r>
              <a:rPr lang="en-US" altLang="it-IT" smtClean="0"/>
              <a:t>Preliminary analysis of PK showed no difference in C</a:t>
            </a:r>
            <a:r>
              <a:rPr lang="en-US" altLang="it-IT" baseline="-25000" smtClean="0"/>
              <a:t>Max</a:t>
            </a:r>
            <a:r>
              <a:rPr lang="en-US" altLang="it-IT" smtClean="0"/>
              <a:t>beyond the first cycle with lower PK variability in the LOW arm. </a:t>
            </a:r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37406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Segnaposto contenuto 2"/>
          <p:cNvSpPr>
            <a:spLocks noGrp="1"/>
          </p:cNvSpPr>
          <p:nvPr>
            <p:ph idx="1"/>
          </p:nvPr>
        </p:nvSpPr>
        <p:spPr>
          <a:xfrm>
            <a:off x="2208213" y="908050"/>
            <a:ext cx="7772400" cy="4114800"/>
          </a:xfrm>
        </p:spPr>
        <p:txBody>
          <a:bodyPr/>
          <a:lstStyle/>
          <a:p>
            <a:r>
              <a:rPr lang="en-US" altLang="it-IT" b="1" smtClean="0"/>
              <a:t>Conclusions:</a:t>
            </a:r>
            <a:r>
              <a:rPr lang="en-US" altLang="it-IT" smtClean="0"/>
              <a:t> Low-dose (250mg/day) abiraterone acetate with a low-fat breakfast is non-inferior to standard dosing in a fasted state with respect to PSA and PK metrics. </a:t>
            </a:r>
          </a:p>
          <a:p>
            <a:r>
              <a:rPr lang="en-US" altLang="it-IT" smtClean="0"/>
              <a:t>As a result of the dose reduction, the drug is 75% less expensive (retail cost of abiraterone is about </a:t>
            </a:r>
            <a:r>
              <a:rPr lang="en-US" altLang="it-IT" b="1" smtClean="0"/>
              <a:t>$ 9000 a month</a:t>
            </a:r>
            <a:r>
              <a:rPr lang="en-US" altLang="it-IT" smtClean="0"/>
              <a:t>)</a:t>
            </a:r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403125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75" y="1484313"/>
            <a:ext cx="59690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5347" name="Text Box 3"/>
          <p:cNvSpPr txBox="1">
            <a:spLocks noChangeArrowheads="1"/>
          </p:cNvSpPr>
          <p:nvPr/>
        </p:nvSpPr>
        <p:spPr bwMode="auto">
          <a:xfrm>
            <a:off x="2711451" y="260350"/>
            <a:ext cx="6913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it-IT" sz="2400">
                <a:solidFill>
                  <a:srgbClr val="000000"/>
                </a:solidFill>
              </a:rPr>
              <a:t>Effetto del cibo su assorbimento di aliskiren, </a:t>
            </a:r>
            <a:r>
              <a:rPr lang="en-US" altLang="it-IT" sz="2400" b="1">
                <a:solidFill>
                  <a:srgbClr val="000000"/>
                </a:solidFill>
              </a:rPr>
              <a:t>BCS III</a:t>
            </a:r>
          </a:p>
        </p:txBody>
      </p:sp>
    </p:spTree>
    <p:extLst>
      <p:ext uri="{BB962C8B-B14F-4D97-AF65-F5344CB8AC3E}">
        <p14:creationId xmlns:p14="http://schemas.microsoft.com/office/powerpoint/2010/main" val="338838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79650" y="765175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it-IT" smtClean="0"/>
              <a:t>Fruit juices</a:t>
            </a:r>
          </a:p>
        </p:txBody>
      </p:sp>
      <p:pic>
        <p:nvPicPr>
          <p:cNvPr id="18637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62451" y="2032000"/>
            <a:ext cx="3808413" cy="4059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6372" name="Text Box 4"/>
          <p:cNvSpPr txBox="1">
            <a:spLocks noChangeArrowheads="1"/>
          </p:cNvSpPr>
          <p:nvPr/>
        </p:nvSpPr>
        <p:spPr bwMode="auto">
          <a:xfrm>
            <a:off x="2063750" y="188913"/>
            <a:ext cx="7848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it-IT" sz="2400">
                <a:solidFill>
                  <a:srgbClr val="000000"/>
                </a:solidFill>
              </a:rPr>
              <a:t>Inibizione di trasportatori di assorbimento</a:t>
            </a:r>
          </a:p>
        </p:txBody>
      </p:sp>
    </p:spTree>
    <p:extLst>
      <p:ext uri="{BB962C8B-B14F-4D97-AF65-F5344CB8AC3E}">
        <p14:creationId xmlns:p14="http://schemas.microsoft.com/office/powerpoint/2010/main" val="79419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3" y="2349500"/>
            <a:ext cx="5975350" cy="212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7395" name="Text Box 3"/>
          <p:cNvSpPr txBox="1">
            <a:spLocks noChangeArrowheads="1"/>
          </p:cNvSpPr>
          <p:nvPr/>
        </p:nvSpPr>
        <p:spPr bwMode="auto">
          <a:xfrm>
            <a:off x="1703388" y="5157789"/>
            <a:ext cx="896461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it-IT" sz="2400">
                <a:solidFill>
                  <a:srgbClr val="000000"/>
                </a:solidFill>
              </a:rPr>
              <a:t>The most likely mechanism of interaction is that fruit juice inhibits the </a:t>
            </a:r>
            <a:r>
              <a:rPr lang="en-US" altLang="it-IT" sz="2400" u="sng">
                <a:solidFill>
                  <a:srgbClr val="000000"/>
                </a:solidFill>
              </a:rPr>
              <a:t>OATP2B1-mediated absorption</a:t>
            </a:r>
            <a:r>
              <a:rPr lang="en-US" altLang="it-IT" sz="2400">
                <a:solidFill>
                  <a:srgbClr val="000000"/>
                </a:solidFill>
              </a:rPr>
              <a:t> of aliskiren from gut lumen</a:t>
            </a:r>
          </a:p>
        </p:txBody>
      </p:sp>
    </p:spTree>
    <p:extLst>
      <p:ext uri="{BB962C8B-B14F-4D97-AF65-F5344CB8AC3E}">
        <p14:creationId xmlns:p14="http://schemas.microsoft.com/office/powerpoint/2010/main" val="196305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75" y="1341439"/>
            <a:ext cx="5473700" cy="431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966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892176"/>
            <a:ext cx="7404100" cy="596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9443" name="Text Box 3"/>
          <p:cNvSpPr txBox="1">
            <a:spLocks noChangeArrowheads="1"/>
          </p:cNvSpPr>
          <p:nvPr/>
        </p:nvSpPr>
        <p:spPr bwMode="auto">
          <a:xfrm>
            <a:off x="3000376" y="260351"/>
            <a:ext cx="62642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000000"/>
                </a:solidFill>
                <a:latin typeface="Arial" panose="020B0604020202020204" pitchFamily="34" charset="0"/>
              </a:rPr>
              <a:t>Vie di eliminazione probabili per Classi BCS</a:t>
            </a:r>
          </a:p>
        </p:txBody>
      </p:sp>
    </p:spTree>
    <p:extLst>
      <p:ext uri="{BB962C8B-B14F-4D97-AF65-F5344CB8AC3E}">
        <p14:creationId xmlns:p14="http://schemas.microsoft.com/office/powerpoint/2010/main" val="65684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1" y="333376"/>
            <a:ext cx="7731125" cy="183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0467" name="Text Box 4"/>
          <p:cNvSpPr txBox="1">
            <a:spLocks noChangeArrowheads="1"/>
          </p:cNvSpPr>
          <p:nvPr/>
        </p:nvSpPr>
        <p:spPr bwMode="auto">
          <a:xfrm>
            <a:off x="2208214" y="3141663"/>
            <a:ext cx="81359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it-IT" sz="2400">
                <a:solidFill>
                  <a:srgbClr val="000000"/>
                </a:solidFill>
              </a:rPr>
              <a:t>Componenti del succo di pompelmo inibiscono P-gp e CYP3A4</a:t>
            </a:r>
          </a:p>
        </p:txBody>
      </p:sp>
    </p:spTree>
    <p:extLst>
      <p:ext uri="{BB962C8B-B14F-4D97-AF65-F5344CB8AC3E}">
        <p14:creationId xmlns:p14="http://schemas.microsoft.com/office/powerpoint/2010/main" val="279076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39" y="55564"/>
            <a:ext cx="4772025" cy="6802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1491" name="Text Box 3"/>
          <p:cNvSpPr txBox="1">
            <a:spLocks noChangeArrowheads="1"/>
          </p:cNvSpPr>
          <p:nvPr/>
        </p:nvSpPr>
        <p:spPr bwMode="auto">
          <a:xfrm>
            <a:off x="1774826" y="260351"/>
            <a:ext cx="367347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it-IT" sz="2400">
                <a:solidFill>
                  <a:srgbClr val="000000"/>
                </a:solidFill>
              </a:rPr>
              <a:t>Effetto di succo di pompelmo su assorbimento di lovastatina</a:t>
            </a:r>
          </a:p>
        </p:txBody>
      </p:sp>
    </p:spTree>
    <p:extLst>
      <p:ext uri="{BB962C8B-B14F-4D97-AF65-F5344CB8AC3E}">
        <p14:creationId xmlns:p14="http://schemas.microsoft.com/office/powerpoint/2010/main" val="346662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3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138114"/>
            <a:ext cx="7558087" cy="671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018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it-IT" smtClean="0"/>
              <a:t>Effetto del cibo</a:t>
            </a:r>
          </a:p>
        </p:txBody>
      </p:sp>
    </p:spTree>
    <p:extLst>
      <p:ext uri="{BB962C8B-B14F-4D97-AF65-F5344CB8AC3E}">
        <p14:creationId xmlns:p14="http://schemas.microsoft.com/office/powerpoint/2010/main" val="183834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it-IT" smtClean="0"/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it-IT" smtClean="0"/>
              <a:t>Effetto del succo di pompelmo </a:t>
            </a:r>
            <a:r>
              <a:rPr lang="en-US" altLang="it-IT" b="1" smtClean="0"/>
              <a:t>può </a:t>
            </a:r>
            <a:r>
              <a:rPr lang="en-US" altLang="it-IT" smtClean="0"/>
              <a:t>variare in base a farmaco </a:t>
            </a:r>
          </a:p>
          <a:p>
            <a:pPr eaLnBrk="1" hangingPunct="1"/>
            <a:r>
              <a:rPr lang="en-US" altLang="it-IT" smtClean="0"/>
              <a:t>Composizione del succo?</a:t>
            </a:r>
          </a:p>
        </p:txBody>
      </p:sp>
    </p:spTree>
    <p:extLst>
      <p:ext uri="{BB962C8B-B14F-4D97-AF65-F5344CB8AC3E}">
        <p14:creationId xmlns:p14="http://schemas.microsoft.com/office/powerpoint/2010/main" val="231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63750" y="26035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it-IT" sz="2800"/>
              <a:t>Durata dell’effetto del cibo</a:t>
            </a:r>
            <a:br>
              <a:rPr lang="en-US" altLang="it-IT" sz="2800"/>
            </a:br>
            <a:r>
              <a:rPr lang="it-IT" altLang="it-IT" sz="2800">
                <a:solidFill>
                  <a:schemeClr val="tx1"/>
                </a:solidFill>
              </a:rPr>
              <a:t>Studio sulla biodisponibilità di blonanserin</a:t>
            </a:r>
            <a:r>
              <a:rPr lang="it-IT" altLang="it-IT" sz="3200">
                <a:solidFill>
                  <a:schemeClr val="tx1"/>
                </a:solidFill>
              </a:rPr>
              <a:t/>
            </a:r>
            <a:br>
              <a:rPr lang="it-IT" altLang="it-IT" sz="3200">
                <a:solidFill>
                  <a:schemeClr val="tx1"/>
                </a:solidFill>
              </a:rPr>
            </a:br>
            <a:endParaRPr lang="en-US" altLang="it-IT" sz="3200">
              <a:solidFill>
                <a:schemeClr val="tx1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700214"/>
            <a:ext cx="5905500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5588" name="Line 5"/>
          <p:cNvSpPr>
            <a:spLocks noChangeShapeType="1"/>
          </p:cNvSpPr>
          <p:nvPr/>
        </p:nvSpPr>
        <p:spPr bwMode="auto">
          <a:xfrm>
            <a:off x="6167438" y="3500438"/>
            <a:ext cx="2233612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</a:endParaRPr>
          </a:p>
        </p:txBody>
      </p:sp>
      <p:sp>
        <p:nvSpPr>
          <p:cNvPr id="195589" name="Line 6"/>
          <p:cNvSpPr>
            <a:spLocks noChangeShapeType="1"/>
          </p:cNvSpPr>
          <p:nvPr/>
        </p:nvSpPr>
        <p:spPr bwMode="auto">
          <a:xfrm>
            <a:off x="6096000" y="2636838"/>
            <a:ext cx="2376488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25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Eliminazione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Escrezione (renale e/o biliare) + metabolismo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745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Escrezione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Solo meccanismi di diffusione: teoricamente </a:t>
            </a:r>
            <a:r>
              <a:rPr lang="it-IT" dirty="0" err="1" smtClean="0"/>
              <a:t>nessuan</a:t>
            </a:r>
            <a:r>
              <a:rPr lang="it-IT" dirty="0" smtClean="0"/>
              <a:t> variabilità</a:t>
            </a:r>
          </a:p>
          <a:p>
            <a:r>
              <a:rPr lang="it-IT" dirty="0" smtClean="0"/>
              <a:t>Trasportatori: possibile saturazione; interazioni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7057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Escrezione renale</a:t>
            </a:r>
            <a:endParaRPr lang="it-IT" dirty="0"/>
          </a:p>
        </p:txBody>
      </p:sp>
      <p:sp>
        <p:nvSpPr>
          <p:cNvPr id="80898" name="Rectangle 2"/>
          <p:cNvSpPr>
            <a:spLocks noGrp="1" noChangeArrowheads="1"/>
          </p:cNvSpPr>
          <p:nvPr>
            <p:ph idx="1"/>
          </p:nvPr>
        </p:nvSpPr>
        <p:spPr>
          <a:xfrm>
            <a:off x="914400" y="2137892"/>
            <a:ext cx="6375042" cy="2763834"/>
          </a:xfrm>
          <a:solidFill>
            <a:srgbClr val="FFCC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eaLnBrk="1" hangingPunct="1">
              <a:buNone/>
            </a:pPr>
            <a:r>
              <a:rPr lang="it-IT" altLang="it-IT" sz="2800" b="1" dirty="0" smtClean="0"/>
              <a:t>Filtrazione glomerulare</a:t>
            </a:r>
          </a:p>
          <a:p>
            <a:pPr marL="0" indent="0" eaLnBrk="1" hangingPunct="1">
              <a:buNone/>
            </a:pPr>
            <a:r>
              <a:rPr lang="it-IT" altLang="it-IT" sz="2800" dirty="0" smtClean="0"/>
              <a:t>I </a:t>
            </a:r>
            <a:r>
              <a:rPr lang="it-IT" altLang="it-IT" sz="2800" dirty="0"/>
              <a:t>capillari glomerulari hanno una </a:t>
            </a:r>
            <a:r>
              <a:rPr lang="it-IT" altLang="it-IT" sz="2800" b="1" dirty="0"/>
              <a:t>permeabilità molto elevata</a:t>
            </a:r>
            <a:r>
              <a:rPr lang="it-IT" altLang="it-IT" sz="2800" dirty="0"/>
              <a:t>, anche perché hanno pori relativamente grandi; il </a:t>
            </a:r>
            <a:r>
              <a:rPr lang="it-IT" altLang="it-IT" sz="2800" i="1" dirty="0" err="1"/>
              <a:t>cut</a:t>
            </a:r>
            <a:r>
              <a:rPr lang="it-IT" altLang="it-IT" sz="2800" i="1" dirty="0"/>
              <a:t>-off</a:t>
            </a:r>
            <a:r>
              <a:rPr lang="it-IT" altLang="it-IT" sz="2800" dirty="0"/>
              <a:t> di peso molecolare è circa 60.000 </a:t>
            </a:r>
            <a:r>
              <a:rPr lang="it-IT" altLang="it-IT" sz="2800" dirty="0">
                <a:sym typeface="Symbol" panose="05050102010706020507" pitchFamily="18" charset="2"/>
              </a:rPr>
              <a:t> </a:t>
            </a:r>
            <a:r>
              <a:rPr lang="it-IT" altLang="it-IT" sz="2800" dirty="0" smtClean="0">
                <a:sym typeface="Symbol" panose="05050102010706020507" pitchFamily="18" charset="2"/>
              </a:rPr>
              <a:t>passano sostanze con </a:t>
            </a:r>
            <a:r>
              <a:rPr lang="it-IT" altLang="it-IT" sz="2800" dirty="0">
                <a:sym typeface="Symbol" panose="05050102010706020507" pitchFamily="18" charset="2"/>
              </a:rPr>
              <a:t>PM </a:t>
            </a:r>
            <a:r>
              <a:rPr lang="it-IT" altLang="it-IT" sz="2800" dirty="0" smtClean="0">
                <a:sym typeface="Symbol" panose="05050102010706020507" pitchFamily="18" charset="2"/>
              </a:rPr>
              <a:t>inferiore</a:t>
            </a:r>
            <a:endParaRPr lang="it-IT" altLang="it-IT" sz="2800" dirty="0">
              <a:sym typeface="Symbol" panose="05050102010706020507" pitchFamily="18" charset="2"/>
            </a:endParaRPr>
          </a:p>
        </p:txBody>
      </p:sp>
      <p:pic>
        <p:nvPicPr>
          <p:cNvPr id="5" name="Picture 3" descr="E33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50429" y="2137892"/>
            <a:ext cx="4343400" cy="3833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020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851079" y="494764"/>
            <a:ext cx="4038600" cy="3095625"/>
          </a:xfrm>
          <a:solidFill>
            <a:srgbClr val="CCFFFF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it-IT" altLang="it-IT" sz="2400" b="1" dirty="0"/>
              <a:t>Riassorbimento tubulare</a:t>
            </a:r>
          </a:p>
          <a:p>
            <a:pPr eaLnBrk="1" hangingPunct="1">
              <a:buFontTx/>
              <a:buNone/>
            </a:pPr>
            <a:r>
              <a:rPr lang="it-IT" altLang="it-IT" sz="2400" dirty="0"/>
              <a:t>Nei tubuli, circa il 90% dell’acqua  filtrata dai glomeruli viene riassorbita    </a:t>
            </a:r>
            <a:r>
              <a:rPr lang="it-IT" altLang="it-IT" sz="2400" dirty="0">
                <a:sym typeface="Symbol" panose="05050102010706020507" pitchFamily="18" charset="2"/>
              </a:rPr>
              <a:t> creazione di un gradiente liquido tubulare  plasma    riassorbimento </a:t>
            </a:r>
            <a:r>
              <a:rPr lang="it-IT" altLang="it-IT" sz="2400" dirty="0" smtClean="0">
                <a:sym typeface="Symbol" panose="05050102010706020507" pitchFamily="18" charset="2"/>
              </a:rPr>
              <a:t>del farmaco</a:t>
            </a:r>
            <a:endParaRPr lang="it-IT" altLang="it-IT" sz="2400" b="1" dirty="0"/>
          </a:p>
        </p:txBody>
      </p:sp>
      <p:pic>
        <p:nvPicPr>
          <p:cNvPr id="84995" name="Picture 3" descr="E33_1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89054" y="371342"/>
            <a:ext cx="4343400" cy="3833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1079120" y="4900210"/>
            <a:ext cx="8229600" cy="156966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400" dirty="0">
                <a:solidFill>
                  <a:srgbClr val="000000"/>
                </a:solidFill>
              </a:rPr>
              <a:t>L’entità del riassorbimento dipende dalla </a:t>
            </a:r>
            <a:r>
              <a:rPr lang="it-IT" altLang="it-IT" sz="2400" b="1" dirty="0">
                <a:solidFill>
                  <a:srgbClr val="000000"/>
                </a:solidFill>
              </a:rPr>
              <a:t>lipofilia</a:t>
            </a:r>
            <a:r>
              <a:rPr lang="it-IT" altLang="it-IT" sz="2400" dirty="0">
                <a:solidFill>
                  <a:srgbClr val="000000"/>
                </a:solidFill>
              </a:rPr>
              <a:t> </a:t>
            </a:r>
            <a:r>
              <a:rPr lang="it-IT" altLang="it-IT" sz="2400" dirty="0" smtClean="0">
                <a:solidFill>
                  <a:srgbClr val="000000"/>
                </a:solidFill>
              </a:rPr>
              <a:t>del farmaco: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it-IT" altLang="it-IT" sz="2400" dirty="0" smtClean="0">
                <a:solidFill>
                  <a:srgbClr val="000000"/>
                </a:solidFill>
              </a:rPr>
              <a:t>Alta per farmaci lipofili: escrezione molto bassa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it-IT" altLang="it-IT" sz="2400" dirty="0" smtClean="0">
                <a:solidFill>
                  <a:srgbClr val="000000"/>
                </a:solidFill>
              </a:rPr>
              <a:t>Bassa per farmaci idrofili: escrezione alta</a:t>
            </a:r>
            <a:endParaRPr lang="it-IT" altLang="it-IT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44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 smtClean="0"/>
              <a:t>Active </a:t>
            </a:r>
            <a:r>
              <a:rPr lang="it-IT" altLang="it-IT" dirty="0" err="1" smtClean="0"/>
              <a:t>secretion</a:t>
            </a:r>
            <a:r>
              <a:rPr lang="it-IT" altLang="it-IT" dirty="0" smtClean="0"/>
              <a:t> by </a:t>
            </a:r>
            <a:r>
              <a:rPr lang="it-IT" altLang="it-IT" b="1" dirty="0" err="1" smtClean="0"/>
              <a:t>transporters</a:t>
            </a:r>
            <a:endParaRPr lang="it-IT" altLang="it-IT" b="1" dirty="0" smtClean="0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mtClean="0"/>
              <a:t>Mainly in the proximal tubules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mtClean="0"/>
              <a:t>Several transporters have been identified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mtClean="0"/>
              <a:t>Some transport anionic substances, others cationic substances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b="1" u="sng" smtClean="0"/>
              <a:t>High clearance capacity</a:t>
            </a:r>
            <a:r>
              <a:rPr lang="it-IT" altLang="it-IT" u="sng" smtClean="0"/>
              <a:t> </a:t>
            </a:r>
            <a:r>
              <a:rPr lang="it-IT" altLang="it-IT" smtClean="0"/>
              <a:t>and tremendous diversity of substances accepted, probably resulting from multiple transporters with </a:t>
            </a:r>
            <a:r>
              <a:rPr lang="it-IT" altLang="it-IT" b="1" u="sng" smtClean="0"/>
              <a:t>wide substrate specificities</a:t>
            </a:r>
            <a:r>
              <a:rPr lang="it-IT" altLang="it-IT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019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1412876"/>
            <a:ext cx="8543925" cy="517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5235" name="Text Box 3"/>
          <p:cNvSpPr txBox="1">
            <a:spLocks noChangeArrowheads="1"/>
          </p:cNvSpPr>
          <p:nvPr/>
        </p:nvSpPr>
        <p:spPr bwMode="auto">
          <a:xfrm>
            <a:off x="2208214" y="333375"/>
            <a:ext cx="7991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it-IT" altLang="it-IT" sz="2400" b="1">
                <a:solidFill>
                  <a:srgbClr val="000000"/>
                </a:solidFill>
              </a:rPr>
              <a:t>Organic </a:t>
            </a:r>
            <a:r>
              <a:rPr lang="it-IT" altLang="it-IT" sz="2400" b="1" u="sng">
                <a:solidFill>
                  <a:srgbClr val="000000"/>
                </a:solidFill>
              </a:rPr>
              <a:t>anion</a:t>
            </a:r>
            <a:r>
              <a:rPr lang="it-IT" altLang="it-IT" sz="2400" b="1">
                <a:solidFill>
                  <a:srgbClr val="000000"/>
                </a:solidFill>
              </a:rPr>
              <a:t> trasport</a:t>
            </a:r>
          </a:p>
        </p:txBody>
      </p:sp>
    </p:spTree>
    <p:extLst>
      <p:ext uri="{BB962C8B-B14F-4D97-AF65-F5344CB8AC3E}">
        <p14:creationId xmlns:p14="http://schemas.microsoft.com/office/powerpoint/2010/main" val="370030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mtClean="0"/>
              <a:t>Saturazione e competizione</a:t>
            </a:r>
          </a:p>
        </p:txBody>
      </p:sp>
      <p:sp>
        <p:nvSpPr>
          <p:cNvPr id="9933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smtClean="0"/>
              <a:t>Il sistema di trasporto per gli anioni è saturabile, come tutti i sistemi di trasporto.</a:t>
            </a:r>
          </a:p>
          <a:p>
            <a:r>
              <a:rPr lang="it-IT" altLang="it-IT" smtClean="0"/>
              <a:t>Può essere inibito competitivamente; es., metotrexato + penicillina → diminuzione della velocità di eliminazione del metotrexato → tossicità</a:t>
            </a:r>
          </a:p>
          <a:p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221982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6" y="836613"/>
            <a:ext cx="6556375" cy="5688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450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8213" y="620713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it-IT" sz="2800"/>
              <a:t>Meccanismi dell’effetto cibo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it-IT" sz="2800"/>
              <a:t>Diminuzione della conc. al sito di assorbimento </a:t>
            </a:r>
            <a:r>
              <a:rPr lang="en-US" altLang="it-IT" sz="2800">
                <a:sym typeface="Symbol" panose="05050102010706020507" pitchFamily="18" charset="2"/>
              </a:rPr>
              <a:t> diminuzione vel. di assorbimento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it-IT" sz="2800">
                <a:sym typeface="Symbol" panose="05050102010706020507" pitchFamily="18" charset="2"/>
              </a:rPr>
              <a:t>Rallentamento svuotamento gastrico: rallentamento assorbimento (Tmax più alto)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it-IT" sz="2800">
                <a:sym typeface="Symbol" panose="05050102010706020507" pitchFamily="18" charset="2"/>
              </a:rPr>
              <a:t>Interazione dei componenti alimentari con </a:t>
            </a:r>
            <a:r>
              <a:rPr lang="en-US" altLang="it-IT" sz="2800" b="1">
                <a:sym typeface="Symbol" panose="05050102010706020507" pitchFamily="18" charset="2"/>
              </a:rPr>
              <a:t>trasportatori</a:t>
            </a:r>
          </a:p>
          <a:p>
            <a:pPr eaLnBrk="1" hangingPunct="1">
              <a:lnSpc>
                <a:spcPct val="90000"/>
              </a:lnSpc>
            </a:pPr>
            <a:r>
              <a:rPr lang="en-US" altLang="it-IT" sz="2800">
                <a:sym typeface="Symbol" panose="05050102010706020507" pitchFamily="18" charset="2"/>
              </a:rPr>
              <a:t>Influenza sulla </a:t>
            </a:r>
            <a:r>
              <a:rPr lang="en-US" altLang="it-IT" sz="2800" b="1">
                <a:sym typeface="Symbol" panose="05050102010706020507" pitchFamily="18" charset="2"/>
              </a:rPr>
              <a:t>dissoluzione</a:t>
            </a:r>
            <a:r>
              <a:rPr lang="en-US" altLang="it-IT" sz="2800">
                <a:sym typeface="Symbol" panose="05050102010706020507" pitchFamily="18" charset="2"/>
              </a:rPr>
              <a:t>: ritenzione nello stomaco; solubilizzazione per farmaci lipofili</a:t>
            </a:r>
          </a:p>
          <a:p>
            <a:pPr eaLnBrk="1" hangingPunct="1">
              <a:lnSpc>
                <a:spcPct val="90000"/>
              </a:lnSpc>
            </a:pPr>
            <a:endParaRPr lang="en-US" altLang="it-IT" sz="2800"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78754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981076"/>
            <a:ext cx="8558212" cy="544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427" name="Text Box 3"/>
          <p:cNvSpPr txBox="1">
            <a:spLocks noChangeArrowheads="1"/>
          </p:cNvSpPr>
          <p:nvPr/>
        </p:nvSpPr>
        <p:spPr bwMode="auto">
          <a:xfrm>
            <a:off x="2208214" y="188913"/>
            <a:ext cx="7775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it-IT" altLang="it-IT" sz="2400">
                <a:solidFill>
                  <a:srgbClr val="000000"/>
                </a:solidFill>
              </a:rPr>
              <a:t>Organic </a:t>
            </a:r>
            <a:r>
              <a:rPr lang="it-IT" altLang="it-IT" sz="2400" b="1" u="sng">
                <a:solidFill>
                  <a:srgbClr val="000000"/>
                </a:solidFill>
              </a:rPr>
              <a:t>cation</a:t>
            </a:r>
            <a:r>
              <a:rPr lang="it-IT" altLang="it-IT" sz="2400">
                <a:solidFill>
                  <a:srgbClr val="000000"/>
                </a:solidFill>
              </a:rPr>
              <a:t> transport</a:t>
            </a:r>
          </a:p>
        </p:txBody>
      </p:sp>
    </p:spTree>
    <p:extLst>
      <p:ext uri="{BB962C8B-B14F-4D97-AF65-F5344CB8AC3E}">
        <p14:creationId xmlns:p14="http://schemas.microsoft.com/office/powerpoint/2010/main" val="352811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79650" y="981075"/>
            <a:ext cx="7772400" cy="41148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it-IT" altLang="it-IT" sz="2800" dirty="0" err="1"/>
              <a:t>Consequences</a:t>
            </a:r>
            <a:r>
              <a:rPr lang="it-IT" altLang="it-IT" sz="2800" dirty="0"/>
              <a:t> of high clearance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 dirty="0" err="1"/>
              <a:t>Transporter</a:t>
            </a:r>
            <a:r>
              <a:rPr lang="it-IT" altLang="it-IT" sz="2800" dirty="0"/>
              <a:t> </a:t>
            </a:r>
            <a:r>
              <a:rPr lang="it-IT" altLang="it-IT" sz="2800" dirty="0" err="1"/>
              <a:t>substrates</a:t>
            </a:r>
            <a:r>
              <a:rPr lang="it-IT" altLang="it-IT" sz="2800" dirty="0"/>
              <a:t> are </a:t>
            </a:r>
            <a:r>
              <a:rPr lang="it-IT" altLang="it-IT" sz="2800" dirty="0" err="1"/>
              <a:t>cleared</a:t>
            </a:r>
            <a:r>
              <a:rPr lang="it-IT" altLang="it-IT" sz="2800" dirty="0"/>
              <a:t> </a:t>
            </a:r>
            <a:r>
              <a:rPr lang="it-IT" altLang="it-IT" sz="2800" dirty="0" err="1"/>
              <a:t>rapidly</a:t>
            </a:r>
            <a:r>
              <a:rPr lang="it-IT" altLang="it-IT" sz="2800" dirty="0"/>
              <a:t> from the </a:t>
            </a:r>
            <a:r>
              <a:rPr lang="it-IT" altLang="it-IT" sz="2800" dirty="0" err="1"/>
              <a:t>blood</a:t>
            </a:r>
            <a:r>
              <a:rPr lang="it-IT" altLang="it-IT" sz="2800" dirty="0"/>
              <a:t> </a:t>
            </a:r>
            <a:r>
              <a:rPr lang="it-IT" altLang="it-IT" sz="2800" dirty="0">
                <a:sym typeface="Symbol" panose="05050102010706020507" pitchFamily="18" charset="2"/>
              </a:rPr>
              <a:t> short </a:t>
            </a:r>
            <a:r>
              <a:rPr lang="it-IT" altLang="it-IT" sz="2800" dirty="0" err="1">
                <a:sym typeface="Symbol" panose="05050102010706020507" pitchFamily="18" charset="2"/>
              </a:rPr>
              <a:t>half-lives</a:t>
            </a:r>
            <a:endParaRPr lang="it-IT" altLang="it-IT" sz="2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 dirty="0" err="1"/>
              <a:t>Anionic</a:t>
            </a:r>
            <a:r>
              <a:rPr lang="it-IT" altLang="it-IT" sz="2800" dirty="0"/>
              <a:t> and </a:t>
            </a:r>
            <a:r>
              <a:rPr lang="it-IT" altLang="it-IT" sz="2800" dirty="0" err="1"/>
              <a:t>cationic</a:t>
            </a:r>
            <a:r>
              <a:rPr lang="it-IT" altLang="it-IT" sz="2800" dirty="0"/>
              <a:t> </a:t>
            </a:r>
            <a:r>
              <a:rPr lang="it-IT" altLang="it-IT" sz="2800" dirty="0" err="1"/>
              <a:t>drugs</a:t>
            </a:r>
            <a:r>
              <a:rPr lang="it-IT" altLang="it-IT" sz="2800" dirty="0"/>
              <a:t> </a:t>
            </a:r>
            <a:r>
              <a:rPr lang="it-IT" altLang="it-IT" sz="2800" dirty="0" err="1"/>
              <a:t>may</a:t>
            </a:r>
            <a:r>
              <a:rPr lang="it-IT" altLang="it-IT" sz="2800" dirty="0"/>
              <a:t> </a:t>
            </a:r>
            <a:r>
              <a:rPr lang="it-IT" altLang="it-IT" sz="2800" dirty="0" err="1"/>
              <a:t>achieve</a:t>
            </a:r>
            <a:r>
              <a:rPr lang="it-IT" altLang="it-IT" sz="2800" dirty="0"/>
              <a:t> high </a:t>
            </a:r>
            <a:r>
              <a:rPr lang="it-IT" altLang="it-IT" sz="2800" dirty="0" err="1"/>
              <a:t>concentrations</a:t>
            </a:r>
            <a:r>
              <a:rPr lang="it-IT" altLang="it-IT" sz="2800" dirty="0"/>
              <a:t> </a:t>
            </a:r>
            <a:r>
              <a:rPr lang="it-IT" altLang="it-IT" sz="2800" dirty="0" err="1"/>
              <a:t>within</a:t>
            </a:r>
            <a:r>
              <a:rPr lang="it-IT" altLang="it-IT" sz="2800" dirty="0"/>
              <a:t> the </a:t>
            </a:r>
            <a:r>
              <a:rPr lang="it-IT" altLang="it-IT" sz="2800" dirty="0" err="1"/>
              <a:t>proximal</a:t>
            </a:r>
            <a:r>
              <a:rPr lang="it-IT" altLang="it-IT" sz="2800" dirty="0"/>
              <a:t> </a:t>
            </a:r>
            <a:r>
              <a:rPr lang="it-IT" altLang="it-IT" sz="2800" dirty="0" err="1"/>
              <a:t>tubular</a:t>
            </a:r>
            <a:r>
              <a:rPr lang="it-IT" altLang="it-IT" sz="2800" dirty="0"/>
              <a:t> </a:t>
            </a:r>
            <a:r>
              <a:rPr lang="it-IT" altLang="it-IT" sz="2800" dirty="0" err="1"/>
              <a:t>cells</a:t>
            </a:r>
            <a:r>
              <a:rPr lang="it-IT" altLang="it-IT" sz="2800" dirty="0"/>
              <a:t> </a:t>
            </a:r>
            <a:r>
              <a:rPr lang="it-IT" altLang="it-IT" sz="2800" dirty="0">
                <a:sym typeface="Symbol" panose="05050102010706020507" pitchFamily="18" charset="2"/>
              </a:rPr>
              <a:t> </a:t>
            </a:r>
            <a:r>
              <a:rPr lang="it-IT" altLang="it-IT" sz="2800" dirty="0" err="1">
                <a:sym typeface="Symbol" panose="05050102010706020507" pitchFamily="18" charset="2"/>
              </a:rPr>
              <a:t>possible</a:t>
            </a:r>
            <a:r>
              <a:rPr lang="it-IT" altLang="it-IT" sz="2800" dirty="0"/>
              <a:t> </a:t>
            </a:r>
            <a:r>
              <a:rPr lang="it-IT" altLang="it-IT" sz="2800" dirty="0" err="1"/>
              <a:t>development</a:t>
            </a:r>
            <a:r>
              <a:rPr lang="it-IT" altLang="it-IT" sz="2800" dirty="0"/>
              <a:t> of </a:t>
            </a:r>
            <a:r>
              <a:rPr lang="it-IT" altLang="it-IT" sz="2800" dirty="0" err="1"/>
              <a:t>tubular</a:t>
            </a:r>
            <a:r>
              <a:rPr lang="it-IT" altLang="it-IT" sz="2800" dirty="0"/>
              <a:t> </a:t>
            </a:r>
            <a:r>
              <a:rPr lang="it-IT" altLang="it-IT" sz="2800" dirty="0" err="1"/>
              <a:t>injury</a:t>
            </a:r>
            <a:r>
              <a:rPr lang="it-IT" altLang="it-IT" sz="2800" dirty="0"/>
              <a:t>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sz="2800" dirty="0" err="1"/>
              <a:t>Examples</a:t>
            </a:r>
            <a:r>
              <a:rPr lang="it-IT" altLang="it-IT" sz="2800" dirty="0"/>
              <a:t> of </a:t>
            </a:r>
            <a:r>
              <a:rPr lang="it-IT" altLang="it-IT" sz="2800" dirty="0" err="1"/>
              <a:t>drug-induced</a:t>
            </a:r>
            <a:r>
              <a:rPr lang="it-IT" altLang="it-IT" sz="2800" dirty="0"/>
              <a:t> </a:t>
            </a:r>
            <a:r>
              <a:rPr lang="it-IT" altLang="it-IT" sz="2800" dirty="0" err="1"/>
              <a:t>nephrotoxicity</a:t>
            </a:r>
            <a:r>
              <a:rPr lang="it-IT" altLang="it-IT" sz="2800" dirty="0"/>
              <a:t> (</a:t>
            </a:r>
            <a:r>
              <a:rPr lang="it-IT" altLang="it-IT" sz="2800" dirty="0" err="1"/>
              <a:t>mainly</a:t>
            </a:r>
            <a:r>
              <a:rPr lang="it-IT" altLang="it-IT" sz="2800" dirty="0"/>
              <a:t>  </a:t>
            </a:r>
            <a:r>
              <a:rPr lang="it-IT" altLang="it-IT" sz="2800" dirty="0" err="1"/>
              <a:t>organic</a:t>
            </a:r>
            <a:r>
              <a:rPr lang="it-IT" altLang="it-IT" sz="2800" dirty="0"/>
              <a:t> </a:t>
            </a:r>
            <a:r>
              <a:rPr lang="it-IT" altLang="it-IT" sz="2800" dirty="0" err="1"/>
              <a:t>anions</a:t>
            </a:r>
            <a:r>
              <a:rPr lang="it-IT" altLang="it-IT" sz="2800" dirty="0"/>
              <a:t>): </a:t>
            </a:r>
            <a:r>
              <a:rPr lang="it-IT" altLang="it-IT" sz="2800" dirty="0" err="1"/>
              <a:t>cephalosporins</a:t>
            </a:r>
            <a:r>
              <a:rPr lang="it-IT" altLang="it-IT" sz="2800" dirty="0"/>
              <a:t>, anti-</a:t>
            </a:r>
            <a:r>
              <a:rPr lang="it-IT" altLang="it-IT" sz="2800" dirty="0" err="1"/>
              <a:t>inflammatory</a:t>
            </a:r>
            <a:r>
              <a:rPr lang="it-IT" altLang="it-IT" sz="2800" dirty="0"/>
              <a:t> agents (</a:t>
            </a:r>
            <a:r>
              <a:rPr lang="it-IT" altLang="it-IT" sz="2800" dirty="0" err="1"/>
              <a:t>NSAIDs</a:t>
            </a:r>
            <a:r>
              <a:rPr lang="it-IT" altLang="it-IT" sz="2800" dirty="0"/>
              <a:t>), radio-</a:t>
            </a:r>
            <a:r>
              <a:rPr lang="it-IT" altLang="it-IT" sz="2800" dirty="0" err="1"/>
              <a:t>contrast</a:t>
            </a:r>
            <a:r>
              <a:rPr lang="it-IT" altLang="it-IT" sz="2800" dirty="0"/>
              <a:t> agents,  </a:t>
            </a:r>
            <a:r>
              <a:rPr lang="it-IT" altLang="it-IT" sz="2800" dirty="0" err="1"/>
              <a:t>methotrexate</a:t>
            </a:r>
            <a:endParaRPr lang="it-IT" altLang="it-IT" sz="2800" dirty="0"/>
          </a:p>
        </p:txBody>
      </p:sp>
    </p:spTree>
    <p:extLst>
      <p:ext uri="{BB962C8B-B14F-4D97-AF65-F5344CB8AC3E}">
        <p14:creationId xmlns:p14="http://schemas.microsoft.com/office/powerpoint/2010/main" val="194513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620713"/>
            <a:ext cx="7772400" cy="1143000"/>
          </a:xfrm>
        </p:spPr>
        <p:txBody>
          <a:bodyPr/>
          <a:lstStyle/>
          <a:p>
            <a:pPr eaLnBrk="1" hangingPunct="1"/>
            <a:endParaRPr lang="en-US" altLang="it-IT" smtClean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ü"/>
            </a:pPr>
            <a:r>
              <a:rPr lang="it-IT" altLang="it-IT" smtClean="0">
                <a:sym typeface="Symbol" panose="05050102010706020507" pitchFamily="18" charset="2"/>
              </a:rPr>
              <a:t>Insufficienza renale. Nell’IR cronica si ha una progressiva riduzione del numero dei nefroni funzionanti  riduzione della clearance renale   possibile tossicità di farmaci se non si riduce la dose o la frequenza di somministrazione.</a:t>
            </a:r>
          </a:p>
          <a:p>
            <a:pPr eaLnBrk="1" hangingPunct="1"/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80921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63750" y="1268413"/>
            <a:ext cx="7772400" cy="2259080"/>
          </a:xfrm>
          <a:solidFill>
            <a:srgbClr val="CCFFFF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indent="0" eaLnBrk="1" hangingPunct="1">
              <a:buNone/>
            </a:pPr>
            <a:r>
              <a:rPr lang="it-IT" altLang="it-IT" b="1" smtClean="0"/>
              <a:t>Escrezione biliare </a:t>
            </a:r>
            <a:r>
              <a:rPr lang="it-IT" altLang="it-IT" smtClean="0"/>
              <a:t>(fecale).</a:t>
            </a:r>
          </a:p>
          <a:p>
            <a:pPr eaLnBrk="1" hangingPunct="1"/>
            <a:r>
              <a:rPr lang="it-IT" altLang="it-IT" smtClean="0"/>
              <a:t>Quantitativamente molto importante per molti farmaci (e metaboliti coniugati)</a:t>
            </a:r>
          </a:p>
          <a:p>
            <a:pPr marL="0" indent="0" eaLnBrk="1" hangingPunct="1">
              <a:buNone/>
            </a:pPr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215954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 descr="An external file that holds a picture, illustration, etc.&#10;Object name is nihms478979f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1" y="117475"/>
            <a:ext cx="6810375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35" name="CasellaDiTesto 3"/>
          <p:cNvSpPr txBox="1">
            <a:spLocks noChangeArrowheads="1"/>
          </p:cNvSpPr>
          <p:nvPr/>
        </p:nvSpPr>
        <p:spPr bwMode="auto">
          <a:xfrm>
            <a:off x="2079626" y="3933825"/>
            <a:ext cx="8588375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2000">
                <a:solidFill>
                  <a:srgbClr val="000000"/>
                </a:solidFill>
              </a:rPr>
              <a:t>Basolateral uptake is the first step in hepatic clearance of compounds from the systemic circulation; this explains the high abundance of </a:t>
            </a:r>
            <a:r>
              <a:rPr lang="en-US" altLang="it-IT" sz="2000" b="1">
                <a:solidFill>
                  <a:srgbClr val="000000"/>
                </a:solidFill>
              </a:rPr>
              <a:t>uptake transporters </a:t>
            </a:r>
            <a:r>
              <a:rPr lang="en-US" altLang="it-IT" sz="2000">
                <a:solidFill>
                  <a:srgbClr val="000000"/>
                </a:solidFill>
              </a:rPr>
              <a:t>in the basolateral including the sodium-dependent taurocholate cotransporting polypeptide (</a:t>
            </a:r>
            <a:r>
              <a:rPr lang="en-US" altLang="it-IT" sz="2000" b="1">
                <a:solidFill>
                  <a:srgbClr val="000000"/>
                </a:solidFill>
              </a:rPr>
              <a:t>NTCP</a:t>
            </a:r>
            <a:r>
              <a:rPr lang="en-US" altLang="it-IT" sz="2000">
                <a:solidFill>
                  <a:srgbClr val="000000"/>
                </a:solidFill>
              </a:rPr>
              <a:t>), the organic anion transporting polypeptides (</a:t>
            </a:r>
            <a:r>
              <a:rPr lang="en-US" altLang="it-IT" sz="2000" b="1">
                <a:solidFill>
                  <a:srgbClr val="000000"/>
                </a:solidFill>
              </a:rPr>
              <a:t>OATP</a:t>
            </a:r>
            <a:r>
              <a:rPr lang="en-US" altLang="it-IT" sz="2000">
                <a:solidFill>
                  <a:srgbClr val="000000"/>
                </a:solidFill>
              </a:rPr>
              <a:t>s), organic anion transporters (</a:t>
            </a:r>
            <a:r>
              <a:rPr lang="en-US" altLang="it-IT" sz="2000" b="1">
                <a:solidFill>
                  <a:srgbClr val="000000"/>
                </a:solidFill>
              </a:rPr>
              <a:t>OATs</a:t>
            </a:r>
            <a:r>
              <a:rPr lang="en-US" altLang="it-IT" sz="2000">
                <a:solidFill>
                  <a:srgbClr val="000000"/>
                </a:solidFill>
              </a:rPr>
              <a:t>), and organic cation transporters (</a:t>
            </a:r>
            <a:r>
              <a:rPr lang="en-US" altLang="it-IT" sz="2000" b="1">
                <a:solidFill>
                  <a:srgbClr val="000000"/>
                </a:solidFill>
              </a:rPr>
              <a:t>OCTs</a:t>
            </a:r>
            <a:r>
              <a:rPr lang="en-US" altLang="it-IT" sz="2000">
                <a:solidFill>
                  <a:srgbClr val="000000"/>
                </a:solidFill>
              </a:rPr>
              <a:t>).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it-IT" sz="2000">
                <a:solidFill>
                  <a:srgbClr val="000000"/>
                </a:solidFill>
              </a:rPr>
              <a:t>In contrast, efflux transporters located in both the canalicular and basolateral membrane leaflets mediate excretion into bile or into the systemic circulation, respectively.</a:t>
            </a:r>
            <a:endParaRPr lang="it-IT" altLang="it-IT" sz="2000">
              <a:solidFill>
                <a:srgbClr val="000000"/>
              </a:solidFill>
            </a:endParaRPr>
          </a:p>
        </p:txBody>
      </p:sp>
      <p:sp>
        <p:nvSpPr>
          <p:cNvPr id="120836" name="Ovale 4"/>
          <p:cNvSpPr>
            <a:spLocks noChangeArrowheads="1"/>
          </p:cNvSpPr>
          <p:nvPr/>
        </p:nvSpPr>
        <p:spPr bwMode="auto">
          <a:xfrm>
            <a:off x="5735639" y="908050"/>
            <a:ext cx="1368425" cy="776288"/>
          </a:xfrm>
          <a:prstGeom prst="ellipse">
            <a:avLst/>
          </a:prstGeom>
          <a:noFill/>
          <a:ln w="25400" algn="ctr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40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27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Possibili </a:t>
            </a:r>
            <a:r>
              <a:rPr lang="it-IT" b="1" dirty="0" smtClean="0"/>
              <a:t>interazioni</a:t>
            </a:r>
            <a:r>
              <a:rPr lang="it-IT" dirty="0" smtClean="0"/>
              <a:t> a livello di:</a:t>
            </a:r>
          </a:p>
          <a:p>
            <a:r>
              <a:rPr lang="it-IT" dirty="0" smtClean="0"/>
              <a:t>Trasportatori sangue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epatociti</a:t>
            </a:r>
          </a:p>
          <a:p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Epatociti → bile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32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Metabolismo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Fase 1 e Fase 2</a:t>
            </a:r>
          </a:p>
          <a:p>
            <a:r>
              <a:rPr lang="it-IT" dirty="0" smtClean="0"/>
              <a:t>Vie metaboliche complesse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3524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8" name="Object 8"/>
          <p:cNvGraphicFramePr>
            <a:graphicFrameLocks noChangeAspect="1"/>
          </p:cNvGraphicFramePr>
          <p:nvPr/>
        </p:nvGraphicFramePr>
        <p:xfrm>
          <a:off x="3432176" y="0"/>
          <a:ext cx="532606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ocumento" r:id="rId3" imgW="5954505" imgH="7667174" progId="Word.Document.8">
                  <p:embed/>
                </p:oleObj>
              </mc:Choice>
              <mc:Fallback>
                <p:oleObj name="Documento" r:id="rId3" imgW="5954505" imgH="766717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2176" y="0"/>
                        <a:ext cx="5326063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ttangolo 1"/>
          <p:cNvSpPr/>
          <p:nvPr/>
        </p:nvSpPr>
        <p:spPr bwMode="auto">
          <a:xfrm>
            <a:off x="5100034" y="2331076"/>
            <a:ext cx="1300766" cy="837127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64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Variabilità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In genere, un enzima è predominante per la velocità di eliminazione</a:t>
            </a:r>
          </a:p>
          <a:p>
            <a:r>
              <a:rPr lang="it-IT" smtClean="0"/>
              <a:t>Possibili </a:t>
            </a:r>
            <a:r>
              <a:rPr lang="it-IT" b="1" smtClean="0"/>
              <a:t>interazioni</a:t>
            </a:r>
            <a:r>
              <a:rPr lang="it-IT" smtClean="0"/>
              <a:t>: inibizione, induzione; </a:t>
            </a:r>
          </a:p>
          <a:p>
            <a:r>
              <a:rPr lang="it-IT" smtClean="0"/>
              <a:t>Possibile </a:t>
            </a:r>
            <a:r>
              <a:rPr lang="it-IT" b="1" dirty="0" smtClean="0"/>
              <a:t>polimorfismo genetico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67238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4"/>
          <p:cNvSpPr>
            <a:spLocks noChangeArrowheads="1"/>
          </p:cNvSpPr>
          <p:nvPr/>
        </p:nvSpPr>
        <p:spPr bwMode="auto">
          <a:xfrm>
            <a:off x="2232025" y="1482725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3600" b="1">
                <a:solidFill>
                  <a:srgbClr val="000000"/>
                </a:solidFill>
              </a:rPr>
              <a:t>Farmacocinetica dopo somministrazioni ripetute</a:t>
            </a:r>
            <a:br>
              <a:rPr lang="it-IT" altLang="it-IT" sz="3600" b="1">
                <a:solidFill>
                  <a:srgbClr val="000000"/>
                </a:solidFill>
              </a:rPr>
            </a:br>
            <a:r>
              <a:rPr lang="it-IT" altLang="it-IT" sz="3600" b="1">
                <a:solidFill>
                  <a:srgbClr val="000000"/>
                </a:solidFill>
              </a:rPr>
              <a:t>Lo stato stazionario (steady-state)</a:t>
            </a:r>
            <a:endParaRPr lang="en-US" altLang="it-IT" sz="3600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2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4" name="Picture 2" descr="An external file that holds a picture, illustration, etc.&#10;Object name is 12248_2012_9419_Fig3_HTM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4" y="1557339"/>
            <a:ext cx="4440237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5" name="CasellaDiTesto 3"/>
          <p:cNvSpPr txBox="1">
            <a:spLocks noChangeArrowheads="1"/>
          </p:cNvSpPr>
          <p:nvPr/>
        </p:nvSpPr>
        <p:spPr bwMode="auto">
          <a:xfrm>
            <a:off x="2495550" y="549276"/>
            <a:ext cx="74882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400">
                <a:solidFill>
                  <a:srgbClr val="000000"/>
                </a:solidFill>
              </a:rPr>
              <a:t>Effetto del cibo per un farmaco BCS classe I. </a:t>
            </a:r>
          </a:p>
        </p:txBody>
      </p:sp>
      <p:sp>
        <p:nvSpPr>
          <p:cNvPr id="177156" name="CasellaDiTesto 4"/>
          <p:cNvSpPr txBox="1">
            <a:spLocks noChangeArrowheads="1"/>
          </p:cNvSpPr>
          <p:nvPr/>
        </p:nvSpPr>
        <p:spPr bwMode="auto">
          <a:xfrm>
            <a:off x="2279650" y="5445126"/>
            <a:ext cx="7920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400">
                <a:solidFill>
                  <a:srgbClr val="000000"/>
                </a:solidFill>
              </a:rPr>
              <a:t>Lieve diminuzione di Cmax. AUC non modificata</a:t>
            </a:r>
          </a:p>
        </p:txBody>
      </p:sp>
    </p:spTree>
    <p:extLst>
      <p:ext uri="{BB962C8B-B14F-4D97-AF65-F5344CB8AC3E}">
        <p14:creationId xmlns:p14="http://schemas.microsoft.com/office/powerpoint/2010/main" val="73412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65350" y="1155700"/>
            <a:ext cx="7772400" cy="1066800"/>
          </a:xfrm>
          <a:noFill/>
        </p:spPr>
        <p:txBody>
          <a:bodyPr>
            <a:spAutoFit/>
          </a:bodyPr>
          <a:lstStyle/>
          <a:p>
            <a:pPr eaLnBrk="1" hangingPunct="1"/>
            <a:r>
              <a:rPr lang="en-US" altLang="it-IT" smtClean="0"/>
              <a:t>Vass = Vel </a:t>
            </a:r>
            <a:r>
              <a:rPr lang="en-US" altLang="it-IT" smtClean="0">
                <a:sym typeface="Symbol" panose="05050102010706020507" pitchFamily="18" charset="2"/>
              </a:rPr>
              <a:t> conc. plasmatica (media) costante</a:t>
            </a:r>
          </a:p>
        </p:txBody>
      </p:sp>
      <p:pic>
        <p:nvPicPr>
          <p:cNvPr id="7885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6" y="2346326"/>
            <a:ext cx="6162675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85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039" y="3476626"/>
            <a:ext cx="3838575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695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it-IT" smtClean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it-IT" smtClean="0"/>
              <a:t>All’inizio, Cp = 0 </a:t>
            </a:r>
            <a:r>
              <a:rPr lang="en-US" altLang="it-IT" smtClean="0">
                <a:sym typeface="Symbol" panose="05050102010706020507" pitchFamily="18" charset="2"/>
              </a:rPr>
              <a:t> Vel = 0</a:t>
            </a:r>
          </a:p>
          <a:p>
            <a:pPr eaLnBrk="1" hangingPunct="1"/>
            <a:r>
              <a:rPr lang="en-US" altLang="it-IT" smtClean="0">
                <a:sym typeface="Symbol" panose="05050102010706020507" pitchFamily="18" charset="2"/>
              </a:rPr>
              <a:t>Con le somministrazioni successive, Cp aumenta  aumenta progressivamente Vel, fino a raggiungere Vass </a:t>
            </a:r>
          </a:p>
          <a:p>
            <a:pPr eaLnBrk="1" hangingPunct="1"/>
            <a:r>
              <a:rPr lang="en-US" altLang="it-IT" smtClean="0">
                <a:sym typeface="Symbol" panose="05050102010706020507" pitchFamily="18" charset="2"/>
              </a:rPr>
              <a:t>Vass è determinata dalla dose e dalla frequenza delle somministrazioni</a:t>
            </a:r>
          </a:p>
        </p:txBody>
      </p:sp>
    </p:spTree>
    <p:extLst>
      <p:ext uri="{BB962C8B-B14F-4D97-AF65-F5344CB8AC3E}">
        <p14:creationId xmlns:p14="http://schemas.microsoft.com/office/powerpoint/2010/main" val="399748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it-IT" smtClean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it-IT" smtClean="0"/>
              <a:t>N.B. se la somministrazione (esposizione) avviene con intervalli di tempo &gt; 5 emivite, non si ha accumulo</a:t>
            </a:r>
          </a:p>
        </p:txBody>
      </p:sp>
      <p:pic>
        <p:nvPicPr>
          <p:cNvPr id="809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076" y="4029075"/>
            <a:ext cx="6765925" cy="2063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6856414" y="5024587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0902" name="Rectangle 6"/>
          <p:cNvSpPr>
            <a:spLocks noChangeArrowheads="1"/>
          </p:cNvSpPr>
          <p:nvPr/>
        </p:nvSpPr>
        <p:spPr bwMode="auto">
          <a:xfrm>
            <a:off x="6835776" y="4945212"/>
            <a:ext cx="184731" cy="461665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66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1" y="1905000"/>
            <a:ext cx="4943475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380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3"/>
          <p:cNvSpPr txBox="1">
            <a:spLocks noChangeArrowheads="1"/>
          </p:cNvSpPr>
          <p:nvPr/>
        </p:nvSpPr>
        <p:spPr bwMode="auto">
          <a:xfrm>
            <a:off x="2058988" y="406400"/>
            <a:ext cx="8229600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400">
                <a:solidFill>
                  <a:srgbClr val="000000"/>
                </a:solidFill>
              </a:rPr>
              <a:t>Il </a:t>
            </a:r>
            <a:r>
              <a:rPr lang="it-IT" altLang="it-IT" sz="2400" b="1">
                <a:solidFill>
                  <a:srgbClr val="000000"/>
                </a:solidFill>
              </a:rPr>
              <a:t>tempo</a:t>
            </a:r>
            <a:r>
              <a:rPr lang="it-IT" altLang="it-IT" sz="2400">
                <a:solidFill>
                  <a:srgbClr val="000000"/>
                </a:solidFill>
              </a:rPr>
              <a:t> necessario al raggiungimento dello stato stazionario dipende solo dall’emivita della sostanza, ed è pari a </a:t>
            </a:r>
            <a:r>
              <a:rPr lang="it-IT" altLang="it-IT" sz="2400" b="1">
                <a:solidFill>
                  <a:srgbClr val="000000"/>
                </a:solidFill>
              </a:rPr>
              <a:t>5 emivite</a:t>
            </a:r>
          </a:p>
        </p:txBody>
      </p:sp>
      <p:pic>
        <p:nvPicPr>
          <p:cNvPr id="8294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939" y="2106614"/>
            <a:ext cx="3838575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948" name="Text Box 5"/>
          <p:cNvSpPr txBox="1">
            <a:spLocks noChangeArrowheads="1"/>
          </p:cNvSpPr>
          <p:nvPr/>
        </p:nvSpPr>
        <p:spPr bwMode="auto">
          <a:xfrm>
            <a:off x="6319839" y="2201864"/>
            <a:ext cx="4187825" cy="19272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400" b="1">
                <a:solidFill>
                  <a:srgbClr val="000000"/>
                </a:solidFill>
              </a:rPr>
              <a:t>Aumentando la frequenza di somministrazione</a:t>
            </a:r>
            <a:r>
              <a:rPr lang="it-IT" altLang="it-IT" sz="2400">
                <a:solidFill>
                  <a:srgbClr val="000000"/>
                </a:solidFill>
              </a:rPr>
              <a:t>, non cambia il tempo per il raggiungimento dello stato stazionario ma </a:t>
            </a:r>
            <a:r>
              <a:rPr lang="it-IT" altLang="it-IT" sz="2400" b="1">
                <a:solidFill>
                  <a:srgbClr val="000000"/>
                </a:solidFill>
              </a:rPr>
              <a:t>aumenta la Css.</a:t>
            </a:r>
          </a:p>
        </p:txBody>
      </p:sp>
    </p:spTree>
    <p:extLst>
      <p:ext uri="{BB962C8B-B14F-4D97-AF65-F5344CB8AC3E}">
        <p14:creationId xmlns:p14="http://schemas.microsoft.com/office/powerpoint/2010/main" val="251729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1" y="2743201"/>
            <a:ext cx="6162675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4995" name="Text Box 3"/>
          <p:cNvSpPr txBox="1">
            <a:spLocks noChangeArrowheads="1"/>
          </p:cNvSpPr>
          <p:nvPr/>
        </p:nvSpPr>
        <p:spPr bwMode="auto">
          <a:xfrm>
            <a:off x="2362200" y="533401"/>
            <a:ext cx="7696200" cy="17446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400" b="1">
                <a:solidFill>
                  <a:srgbClr val="000000"/>
                </a:solidFill>
              </a:rPr>
              <a:t>La concentrazione allo stato stazionario dipende dal rapporto tra velocità di somministrazione (Q= D/</a:t>
            </a:r>
            <a:r>
              <a:rPr lang="it-IT" altLang="it-IT" sz="2400" b="1">
                <a:solidFill>
                  <a:srgbClr val="000000"/>
                </a:solidFill>
                <a:sym typeface="Symbol" panose="05050102010706020507" pitchFamily="18" charset="2"/>
              </a:rPr>
              <a:t></a:t>
            </a:r>
            <a:r>
              <a:rPr lang="it-IT" altLang="it-IT" sz="2400" b="1">
                <a:solidFill>
                  <a:srgbClr val="000000"/>
                </a:solidFill>
              </a:rPr>
              <a:t>) e clearance: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it-IT" altLang="it-IT" sz="2400" b="1">
                <a:solidFill>
                  <a:srgbClr val="000000"/>
                </a:solidFill>
              </a:rPr>
              <a:t>Css = Q/CL x </a:t>
            </a:r>
            <a:r>
              <a:rPr lang="it-IT" altLang="it-IT" sz="2400" b="1" i="1">
                <a:solidFill>
                  <a:srgbClr val="000000"/>
                </a:solidFill>
              </a:rPr>
              <a:t>F (biodisponibilità)</a:t>
            </a:r>
            <a:endParaRPr lang="it-IT" altLang="it-IT" sz="2400" b="1">
              <a:solidFill>
                <a:srgbClr val="000000"/>
              </a:solidFill>
            </a:endParaRP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1905000" y="5334000"/>
            <a:ext cx="8305800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400">
                <a:solidFill>
                  <a:srgbClr val="000000"/>
                </a:solidFill>
              </a:rPr>
              <a:t>A parità di condizioni di esposizione, variazioni della clearance determinano variazioni della Css </a:t>
            </a:r>
            <a:r>
              <a:rPr lang="it-IT" altLang="it-IT" sz="2400">
                <a:solidFill>
                  <a:srgbClr val="000000"/>
                </a:solidFill>
                <a:sym typeface="Symbol" panose="05050102010706020507" pitchFamily="18" charset="2"/>
              </a:rPr>
              <a:t> variabilità dell’effetto</a:t>
            </a:r>
            <a:endParaRPr lang="it-IT" altLang="it-IT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22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2"/>
          <p:cNvSpPr txBox="1">
            <a:spLocks noChangeArrowheads="1"/>
          </p:cNvSpPr>
          <p:nvPr/>
        </p:nvSpPr>
        <p:spPr bwMode="auto">
          <a:xfrm>
            <a:off x="2362200" y="533401"/>
            <a:ext cx="7086600" cy="26574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400" b="1">
                <a:solidFill>
                  <a:srgbClr val="000000"/>
                </a:solidFill>
              </a:rPr>
              <a:t>5 x t</a:t>
            </a:r>
            <a:r>
              <a:rPr lang="it-IT" altLang="it-IT" sz="2400" b="1" baseline="-25000">
                <a:solidFill>
                  <a:srgbClr val="000000"/>
                </a:solidFill>
              </a:rPr>
              <a:t>1/2</a:t>
            </a:r>
            <a:r>
              <a:rPr lang="it-IT" altLang="it-IT" sz="2400" b="1">
                <a:solidFill>
                  <a:srgbClr val="000000"/>
                </a:solidFill>
              </a:rPr>
              <a:t> (hrs, min)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it-IT" altLang="it-IT" sz="2400" b="1">
                <a:solidFill>
                  <a:srgbClr val="000000"/>
                </a:solidFill>
              </a:rPr>
              <a:t>Five times the elimination half-life determines: </a:t>
            </a:r>
          </a:p>
          <a:p>
            <a:pPr>
              <a:spcBef>
                <a:spcPct val="50000"/>
              </a:spcBef>
            </a:pPr>
            <a:r>
              <a:rPr lang="it-IT" altLang="it-IT" sz="2400" b="1">
                <a:solidFill>
                  <a:srgbClr val="000000"/>
                </a:solidFill>
              </a:rPr>
              <a:t>97% of the time to reach steady state</a:t>
            </a:r>
          </a:p>
          <a:p>
            <a:pPr>
              <a:spcBef>
                <a:spcPct val="50000"/>
              </a:spcBef>
            </a:pPr>
            <a:r>
              <a:rPr lang="it-IT" altLang="it-IT" sz="2400" b="1">
                <a:solidFill>
                  <a:srgbClr val="000000"/>
                </a:solidFill>
              </a:rPr>
              <a:t>The time to eliminate 97% of the drug</a:t>
            </a:r>
          </a:p>
          <a:p>
            <a:pPr>
              <a:spcBef>
                <a:spcPct val="50000"/>
              </a:spcBef>
              <a:buFontTx/>
              <a:buNone/>
            </a:pPr>
            <a:endParaRPr lang="it-IT" altLang="it-IT" sz="2400" b="1">
              <a:solidFill>
                <a:srgbClr val="000000"/>
              </a:solidFill>
            </a:endParaRPr>
          </a:p>
        </p:txBody>
      </p:sp>
      <p:pic>
        <p:nvPicPr>
          <p:cNvPr id="870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1" y="3886200"/>
            <a:ext cx="6765925" cy="2063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637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339" y="1116013"/>
            <a:ext cx="7056437" cy="528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3907" name="Text Box 5"/>
          <p:cNvSpPr txBox="1">
            <a:spLocks noChangeArrowheads="1"/>
          </p:cNvSpPr>
          <p:nvPr/>
        </p:nvSpPr>
        <p:spPr bwMode="auto">
          <a:xfrm>
            <a:off x="1954214" y="385763"/>
            <a:ext cx="7908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it-IT" sz="2400">
                <a:solidFill>
                  <a:srgbClr val="000000"/>
                </a:solidFill>
                <a:latin typeface="Arial" panose="020B0604020202020204" pitchFamily="34" charset="0"/>
              </a:rPr>
              <a:t>Relazione tra dose giornaliera e Css per la Paroxetina</a:t>
            </a:r>
          </a:p>
        </p:txBody>
      </p:sp>
    </p:spTree>
    <p:extLst>
      <p:ext uri="{BB962C8B-B14F-4D97-AF65-F5344CB8AC3E}">
        <p14:creationId xmlns:p14="http://schemas.microsoft.com/office/powerpoint/2010/main" val="295483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051" y="981076"/>
            <a:ext cx="5548313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405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it-IT" smtClean="0"/>
              <a:t>Linearità/non linearità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it-IT" sz="2800" b="1"/>
              <a:t>Cinetica lineare</a:t>
            </a:r>
            <a:r>
              <a:rPr lang="en-US" altLang="it-IT" sz="2800"/>
              <a:t>: relazione lineare tra esposizione e dose; </a:t>
            </a:r>
            <a:r>
              <a:rPr lang="en-US" altLang="it-IT" sz="2800" b="1"/>
              <a:t>non c’è saturazione del meccanismo di eliminazione</a:t>
            </a:r>
            <a:r>
              <a:rPr lang="en-US" altLang="it-IT" sz="2800"/>
              <a:t> nel range di dosi terapeutico; cinetica di eliminazione sempre del primo ordine</a:t>
            </a:r>
          </a:p>
          <a:p>
            <a:pPr eaLnBrk="1" hangingPunct="1"/>
            <a:r>
              <a:rPr lang="en-US" altLang="it-IT" sz="2800"/>
              <a:t>Cinetica </a:t>
            </a:r>
            <a:r>
              <a:rPr lang="en-US" altLang="it-IT" sz="2800" b="1"/>
              <a:t>non lineare</a:t>
            </a:r>
            <a:r>
              <a:rPr lang="en-US" altLang="it-IT" sz="2800"/>
              <a:t>: relazione non lineare tra esposizione e dose; c’è saturazione nel range di dosi terapeutico; passaggio da cinetica di primo ordine a ordine zero</a:t>
            </a:r>
          </a:p>
          <a:p>
            <a:pPr eaLnBrk="1" hangingPunct="1"/>
            <a:endParaRPr lang="en-US" altLang="it-IT" sz="2800"/>
          </a:p>
        </p:txBody>
      </p:sp>
    </p:spTree>
    <p:extLst>
      <p:ext uri="{BB962C8B-B14F-4D97-AF65-F5344CB8AC3E}">
        <p14:creationId xmlns:p14="http://schemas.microsoft.com/office/powerpoint/2010/main" val="381836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4" y="692151"/>
            <a:ext cx="6600825" cy="599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8179" name="Text Box 4"/>
          <p:cNvSpPr txBox="1">
            <a:spLocks noChangeArrowheads="1"/>
          </p:cNvSpPr>
          <p:nvPr/>
        </p:nvSpPr>
        <p:spPr bwMode="auto">
          <a:xfrm>
            <a:off x="1703389" y="0"/>
            <a:ext cx="87137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it-IT" sz="2400">
                <a:solidFill>
                  <a:srgbClr val="000000"/>
                </a:solidFill>
              </a:rPr>
              <a:t>Effetto cibo e formulazione su assorbimento posaconazolo, </a:t>
            </a:r>
            <a:r>
              <a:rPr lang="en-US" altLang="it-IT" sz="2400" b="1">
                <a:solidFill>
                  <a:srgbClr val="000000"/>
                </a:solidFill>
              </a:rPr>
              <a:t>BCS II</a:t>
            </a:r>
          </a:p>
        </p:txBody>
      </p:sp>
      <p:sp>
        <p:nvSpPr>
          <p:cNvPr id="178180" name="Line 5"/>
          <p:cNvSpPr>
            <a:spLocks noChangeShapeType="1"/>
          </p:cNvSpPr>
          <p:nvPr/>
        </p:nvSpPr>
        <p:spPr bwMode="auto">
          <a:xfrm>
            <a:off x="5232400" y="6381750"/>
            <a:ext cx="8636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</a:endParaRPr>
          </a:p>
        </p:txBody>
      </p:sp>
      <p:sp>
        <p:nvSpPr>
          <p:cNvPr id="178181" name="Line 6"/>
          <p:cNvSpPr>
            <a:spLocks noChangeShapeType="1"/>
          </p:cNvSpPr>
          <p:nvPr/>
        </p:nvSpPr>
        <p:spPr bwMode="auto">
          <a:xfrm>
            <a:off x="8040689" y="6381750"/>
            <a:ext cx="720725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64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 descr="fig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352550"/>
            <a:ext cx="664845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195" name="Text Box 3"/>
          <p:cNvSpPr txBox="1">
            <a:spLocks noChangeArrowheads="1"/>
          </p:cNvSpPr>
          <p:nvPr/>
        </p:nvSpPr>
        <p:spPr bwMode="auto">
          <a:xfrm>
            <a:off x="3575050" y="476250"/>
            <a:ext cx="4681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it-IT" altLang="it-IT" sz="2400" b="1">
                <a:solidFill>
                  <a:srgbClr val="000000"/>
                </a:solidFill>
              </a:rPr>
              <a:t>Fenitoina</a:t>
            </a:r>
          </a:p>
        </p:txBody>
      </p:sp>
    </p:spTree>
    <p:extLst>
      <p:ext uri="{BB962C8B-B14F-4D97-AF65-F5344CB8AC3E}">
        <p14:creationId xmlns:p14="http://schemas.microsoft.com/office/powerpoint/2010/main" val="17854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mtClean="0"/>
              <a:t>Abiraterone acetato</a:t>
            </a:r>
          </a:p>
        </p:txBody>
      </p:sp>
      <p:sp>
        <p:nvSpPr>
          <p:cNvPr id="179203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altLang="it-IT" sz="2400"/>
              <a:t>Classe BCS?</a:t>
            </a:r>
          </a:p>
        </p:txBody>
      </p:sp>
      <p:pic>
        <p:nvPicPr>
          <p:cNvPr id="179204" name="Picture 2" descr="2D chemical structure of 154229-18-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" r="2509"/>
          <a:stretch>
            <a:fillRect/>
          </a:stretch>
        </p:blipFill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75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Titolo 1"/>
          <p:cNvSpPr>
            <a:spLocks noGrp="1"/>
          </p:cNvSpPr>
          <p:nvPr>
            <p:ph type="title"/>
          </p:nvPr>
        </p:nvSpPr>
        <p:spPr>
          <a:xfrm>
            <a:off x="2220913" y="260350"/>
            <a:ext cx="7772400" cy="1143000"/>
          </a:xfrm>
        </p:spPr>
        <p:txBody>
          <a:bodyPr/>
          <a:lstStyle/>
          <a:p>
            <a:r>
              <a:rPr lang="it-IT" altLang="it-IT" smtClean="0"/>
              <a:t>Studio fase 1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254250" y="1700213"/>
            <a:ext cx="7772400" cy="461645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dirty="0" smtClean="0"/>
              <a:t>Healthy </a:t>
            </a:r>
            <a:r>
              <a:rPr lang="en-US" dirty="0"/>
              <a:t>subjects </a:t>
            </a:r>
            <a:r>
              <a:rPr lang="en-US" dirty="0" smtClean="0"/>
              <a:t>randomized to:</a:t>
            </a:r>
          </a:p>
          <a:p>
            <a:pPr>
              <a:defRPr/>
            </a:pPr>
            <a:r>
              <a:rPr lang="en-US" dirty="0" err="1" smtClean="0"/>
              <a:t>abiraterone</a:t>
            </a:r>
            <a:r>
              <a:rPr lang="en-US" dirty="0" smtClean="0"/>
              <a:t> acetate</a:t>
            </a:r>
            <a:r>
              <a:rPr lang="en-US" dirty="0"/>
              <a:t> + low-fat meal, </a:t>
            </a:r>
            <a:endParaRPr lang="en-US" dirty="0" smtClean="0"/>
          </a:p>
          <a:p>
            <a:pPr>
              <a:defRPr/>
            </a:pPr>
            <a:r>
              <a:rPr lang="en-US" dirty="0" err="1" smtClean="0"/>
              <a:t>abiraterone</a:t>
            </a:r>
            <a:r>
              <a:rPr lang="en-US" dirty="0" smtClean="0"/>
              <a:t> acetate +</a:t>
            </a:r>
            <a:r>
              <a:rPr lang="en-US" dirty="0"/>
              <a:t> high-fat meal, </a:t>
            </a:r>
            <a:endParaRPr lang="en-US" dirty="0" smtClean="0"/>
          </a:p>
          <a:p>
            <a:pPr>
              <a:defRPr/>
            </a:pPr>
            <a:r>
              <a:rPr lang="en-US" dirty="0" smtClean="0"/>
              <a:t>fasted </a:t>
            </a:r>
            <a:r>
              <a:rPr lang="en-US" dirty="0"/>
              <a:t>state. </a:t>
            </a:r>
            <a:endParaRPr lang="en-US" dirty="0" smtClean="0"/>
          </a:p>
          <a:p>
            <a:pPr marL="0" indent="0">
              <a:buNone/>
              <a:defRPr/>
            </a:pPr>
            <a:r>
              <a:rPr lang="en-US" dirty="0" smtClean="0"/>
              <a:t>Dose 1,000 mg. </a:t>
            </a:r>
            <a:endParaRPr lang="en-US" dirty="0"/>
          </a:p>
          <a:p>
            <a:pPr marL="0" indent="0">
              <a:buNone/>
              <a:defRPr/>
            </a:pPr>
            <a:r>
              <a:rPr lang="en-US" dirty="0" smtClean="0"/>
              <a:t>AUC </a:t>
            </a:r>
            <a:r>
              <a:rPr lang="en-US" dirty="0"/>
              <a:t>increased ∼5- and ∼10-fold, respectively, with low-fat and high-fat meals versus fasted state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266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Titolo 1"/>
          <p:cNvSpPr>
            <a:spLocks noGrp="1"/>
          </p:cNvSpPr>
          <p:nvPr>
            <p:ph type="title"/>
          </p:nvPr>
        </p:nvSpPr>
        <p:spPr>
          <a:xfrm>
            <a:off x="2197100" y="620713"/>
            <a:ext cx="7772400" cy="1143000"/>
          </a:xfrm>
        </p:spPr>
        <p:txBody>
          <a:bodyPr/>
          <a:lstStyle/>
          <a:p>
            <a:r>
              <a:rPr lang="it-IT" altLang="it-IT" smtClean="0"/>
              <a:t>Studio fase 2</a:t>
            </a:r>
            <a:br>
              <a:rPr lang="it-IT" altLang="it-IT" smtClean="0"/>
            </a:br>
            <a:r>
              <a:rPr lang="it-IT" altLang="it-IT" sz="2800"/>
              <a:t>Szmulewitz et al., 2017</a:t>
            </a:r>
          </a:p>
        </p:txBody>
      </p:sp>
      <p:sp>
        <p:nvSpPr>
          <p:cNvPr id="18125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it-IT" smtClean="0"/>
              <a:t>AA was administered under fasting conditions in its pivotal trials. </a:t>
            </a:r>
          </a:p>
          <a:p>
            <a:r>
              <a:rPr lang="en-US" altLang="it-IT" smtClean="0"/>
              <a:t>We sought to test the hypothesis that LOW (</a:t>
            </a:r>
            <a:r>
              <a:rPr lang="en-US" altLang="it-IT" b="1" smtClean="0"/>
              <a:t>250 mg </a:t>
            </a:r>
            <a:r>
              <a:rPr lang="en-US" altLang="it-IT" smtClean="0"/>
              <a:t>w/food) would have </a:t>
            </a:r>
            <a:r>
              <a:rPr lang="en-US" altLang="it-IT" b="1" smtClean="0"/>
              <a:t>similar PK/PD and safety</a:t>
            </a:r>
            <a:r>
              <a:rPr lang="en-US" altLang="it-IT" smtClean="0"/>
              <a:t> to standard (STD, </a:t>
            </a:r>
            <a:r>
              <a:rPr lang="en-US" altLang="it-IT" b="1" smtClean="0"/>
              <a:t>1000 mg </a:t>
            </a:r>
            <a:r>
              <a:rPr lang="en-US" altLang="it-IT" smtClean="0"/>
              <a:t>fasting) in patients with progressive </a:t>
            </a:r>
            <a:r>
              <a:rPr lang="it-IT" altLang="it-IT" smtClean="0"/>
              <a:t>castration-resistant prostate cancer (</a:t>
            </a:r>
            <a:r>
              <a:rPr lang="en-US" altLang="it-IT" smtClean="0"/>
              <a:t>CRPC)</a:t>
            </a:r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288677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Segnaposto contenuto 2"/>
          <p:cNvSpPr>
            <a:spLocks noGrp="1"/>
          </p:cNvSpPr>
          <p:nvPr>
            <p:ph idx="1"/>
          </p:nvPr>
        </p:nvSpPr>
        <p:spPr>
          <a:xfrm>
            <a:off x="2063750" y="692151"/>
            <a:ext cx="7772400" cy="4968875"/>
          </a:xfrm>
        </p:spPr>
        <p:txBody>
          <a:bodyPr/>
          <a:lstStyle/>
          <a:p>
            <a:r>
              <a:rPr lang="en-US" altLang="it-IT" smtClean="0"/>
              <a:t>Patients (n = 72) with progressive CRPC were randomized to treatment with STD or LOW. </a:t>
            </a:r>
          </a:p>
          <a:p>
            <a:r>
              <a:rPr lang="en-US" altLang="it-IT" smtClean="0"/>
              <a:t>PK samples were collected at day 1, 8 and months 2, 3, 4.</a:t>
            </a:r>
          </a:p>
          <a:p>
            <a:r>
              <a:rPr lang="en-US" altLang="it-IT" smtClean="0"/>
              <a:t>PSA was assessed monthly, and testosterone, DHEA/DHEAS were assessed every 12 weeks along with standard disease burden assessments. </a:t>
            </a:r>
          </a:p>
          <a:p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229187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1051</Words>
  <Application>Microsoft Office PowerPoint</Application>
  <PresentationFormat>Widescreen</PresentationFormat>
  <Paragraphs>115</Paragraphs>
  <Slides>50</Slides>
  <Notes>14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50</vt:i4>
      </vt:variant>
    </vt:vector>
  </HeadingPairs>
  <TitlesOfParts>
    <vt:vector size="59" baseType="lpstr">
      <vt:lpstr>Arial</vt:lpstr>
      <vt:lpstr>Calibri</vt:lpstr>
      <vt:lpstr>Calibri Light</vt:lpstr>
      <vt:lpstr>Symbol</vt:lpstr>
      <vt:lpstr>Times New Roman</vt:lpstr>
      <vt:lpstr>Wingdings</vt:lpstr>
      <vt:lpstr>Tema di Office</vt:lpstr>
      <vt:lpstr>Struttura predefinita</vt:lpstr>
      <vt:lpstr>Documento</vt:lpstr>
      <vt:lpstr>Presentazione standard di PowerPoint</vt:lpstr>
      <vt:lpstr>Effetto del cibo</vt:lpstr>
      <vt:lpstr>Presentazione standard di PowerPoint</vt:lpstr>
      <vt:lpstr>Presentazione standard di PowerPoint</vt:lpstr>
      <vt:lpstr>Presentazione standard di PowerPoint</vt:lpstr>
      <vt:lpstr>Abiraterone acetato</vt:lpstr>
      <vt:lpstr>Studio fase 1</vt:lpstr>
      <vt:lpstr>Studio fase 2 Szmulewitz et al., 2017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Fruit juices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Durata dell’effetto del cibo Studio sulla biodisponibilità di blonanserin </vt:lpstr>
      <vt:lpstr>Eliminazione</vt:lpstr>
      <vt:lpstr>Escrezione</vt:lpstr>
      <vt:lpstr>Escrezione renale</vt:lpstr>
      <vt:lpstr>Presentazione standard di PowerPoint</vt:lpstr>
      <vt:lpstr>Active secretion by transporters</vt:lpstr>
      <vt:lpstr>Presentazione standard di PowerPoint</vt:lpstr>
      <vt:lpstr>Saturazione e competizione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Metabolismo</vt:lpstr>
      <vt:lpstr>Presentazione standard di PowerPoint</vt:lpstr>
      <vt:lpstr>Variabilità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Linearità/non linearità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Luca</dc:creator>
  <cp:lastModifiedBy>Luca</cp:lastModifiedBy>
  <cp:revision>1</cp:revision>
  <dcterms:created xsi:type="dcterms:W3CDTF">2018-05-09T11:07:50Z</dcterms:created>
  <dcterms:modified xsi:type="dcterms:W3CDTF">2018-05-09T11:08:03Z</dcterms:modified>
</cp:coreProperties>
</file>