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1" r:id="rId2"/>
    <p:sldId id="333" r:id="rId3"/>
    <p:sldId id="292" r:id="rId4"/>
    <p:sldId id="330" r:id="rId5"/>
    <p:sldId id="345" r:id="rId6"/>
    <p:sldId id="332" r:id="rId7"/>
    <p:sldId id="336" r:id="rId8"/>
    <p:sldId id="331" r:id="rId9"/>
    <p:sldId id="335" r:id="rId10"/>
    <p:sldId id="334" r:id="rId11"/>
    <p:sldId id="338" r:id="rId12"/>
    <p:sldId id="337" r:id="rId13"/>
    <p:sldId id="340" r:id="rId14"/>
    <p:sldId id="339" r:id="rId15"/>
    <p:sldId id="342" r:id="rId16"/>
    <p:sldId id="341" r:id="rId17"/>
    <p:sldId id="343" r:id="rId18"/>
    <p:sldId id="344" r:id="rId19"/>
    <p:sldId id="293" r:id="rId20"/>
  </p:sldIdLst>
  <p:sldSz cx="9144000" cy="6858000" type="screen4x3"/>
  <p:notesSz cx="6858000" cy="9144000"/>
  <p:custDataLst>
    <p:tags r:id="rId23"/>
  </p:custData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orient="horz" pos="1956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5396">
          <p15:clr>
            <a:srgbClr val="A4A3A4"/>
          </p15:clr>
        </p15:guide>
        <p15:guide id="5">
          <p15:clr>
            <a:srgbClr val="A4A3A4"/>
          </p15:clr>
        </p15:guide>
        <p15:guide id="6" pos="3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990"/>
    <a:srgbClr val="002060"/>
    <a:srgbClr val="822433"/>
    <a:srgbClr val="009984"/>
    <a:srgbClr val="FBBA00"/>
    <a:srgbClr val="C1BAA4"/>
    <a:srgbClr val="009FE3"/>
    <a:srgbClr val="005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16" y="84"/>
      </p:cViewPr>
      <p:guideLst>
        <p:guide orient="horz" pos="789"/>
        <p:guide orient="horz" pos="1956"/>
        <p:guide orient="horz" pos="3929"/>
        <p:guide pos="5396"/>
        <p:guide/>
        <p:guide pos="3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fc-08\Desktop\TEENSVOICE\Copia%20di%20ScaleV1-V2-V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fc-08\Desktop\SCALE%20MELISSA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solidFill>
                <a:prstClr val="black">
                  <a:lumMod val="75000"/>
                  <a:lumOff val="25000"/>
                </a:prstClr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Foglio3!$A$2:$A$12</c:f>
              <c:strCache>
                <c:ptCount val="11"/>
                <c:pt idx="0">
                  <c:v>Furberia</c:v>
                </c:pt>
                <c:pt idx="1">
                  <c:v>Servilismo</c:v>
                </c:pt>
                <c:pt idx="2">
                  <c:v>Etnocentrismo</c:v>
                </c:pt>
                <c:pt idx="3">
                  <c:v>Dominio</c:v>
                </c:pt>
                <c:pt idx="4">
                  <c:v>Impresa</c:v>
                </c:pt>
                <c:pt idx="5">
                  <c:v>Equilibrio</c:v>
                </c:pt>
                <c:pt idx="6">
                  <c:v>Merito</c:v>
                </c:pt>
                <c:pt idx="7">
                  <c:v>Correttezza</c:v>
                </c:pt>
                <c:pt idx="8">
                  <c:v>Impegno</c:v>
                </c:pt>
                <c:pt idx="9">
                  <c:v>Sapienza</c:v>
                </c:pt>
                <c:pt idx="10">
                  <c:v>Equità</c:v>
                </c:pt>
              </c:strCache>
            </c:strRef>
          </c:cat>
          <c:val>
            <c:numRef>
              <c:f>Foglio3!$D$2:$D$12</c:f>
              <c:numCache>
                <c:formatCode>0.00</c:formatCode>
                <c:ptCount val="11"/>
                <c:pt idx="0">
                  <c:v>2.65</c:v>
                </c:pt>
                <c:pt idx="1">
                  <c:v>2.7450000000000001</c:v>
                </c:pt>
                <c:pt idx="2">
                  <c:v>2.8499999999999988</c:v>
                </c:pt>
                <c:pt idx="3">
                  <c:v>3.2800000000000002</c:v>
                </c:pt>
                <c:pt idx="4">
                  <c:v>3.77</c:v>
                </c:pt>
                <c:pt idx="5">
                  <c:v>4.1499999999999995</c:v>
                </c:pt>
                <c:pt idx="6">
                  <c:v>4.2450000000000001</c:v>
                </c:pt>
                <c:pt idx="7">
                  <c:v>4.4049999999999985</c:v>
                </c:pt>
                <c:pt idx="8">
                  <c:v>4.4450000000000003</c:v>
                </c:pt>
                <c:pt idx="9">
                  <c:v>4.5149999999999961</c:v>
                </c:pt>
                <c:pt idx="10">
                  <c:v>4.58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4A-4FBA-B521-4BF3F0A58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axId val="160542080"/>
        <c:axId val="160696960"/>
      </c:barChart>
      <c:catAx>
        <c:axId val="1605420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60696960"/>
        <c:crosses val="autoZero"/>
        <c:auto val="1"/>
        <c:lblAlgn val="ctr"/>
        <c:lblOffset val="100"/>
        <c:noMultiLvlLbl val="0"/>
      </c:catAx>
      <c:valAx>
        <c:axId val="160696960"/>
        <c:scaling>
          <c:orientation val="minMax"/>
          <c:max val="6"/>
          <c:min val="0.1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crossAx val="160542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ahoma" pitchFamily="34" charset="0"/>
          <a:ea typeface="Tahoma" pitchFamily="34" charset="0"/>
          <a:cs typeface="Tahoma" pitchFamily="34" charset="0"/>
        </a:defRPr>
      </a:pPr>
      <a:endParaRPr lang="it-IT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0.85217</cdr:x>
      <cdr:y>0.88732</cdr:y>
    </cdr:from>
    <cdr:to>
      <cdr:x>0.98261</cdr:x>
      <cdr:y>0.94366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7056784" y="4536504"/>
          <a:ext cx="1080120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599414-F0EC-4F98-8F21-7102DFE592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3EF7B-9C0C-4D8B-A8FE-42209AE72E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F8ADE3-769D-47B6-B652-255492A8A7D2}" type="datetimeFigureOut">
              <a:rPr lang="en-US" altLang="it-IT"/>
              <a:pPr>
                <a:defRPr/>
              </a:pPr>
              <a:t>2/2/2018</a:t>
            </a:fld>
            <a:endParaRPr lang="en-US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52AE1-D47C-4FB6-8000-0237A90498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6CADE-C773-4BF0-A3C9-5E43A6B11F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68713E-77E8-4CE4-8301-1EFD26B837D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8D3B4F4-1F8B-4118-A838-82547013B4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3236326-7653-43BF-94AB-F47AB8F77E0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94D010-81D4-4B78-90C9-13967BA11E5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9E0E146-2C24-48BF-96B5-F24B9D7CEFD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BE530F0-4266-432C-942A-2AE805C834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FB733DC-0353-4B6F-8C5F-51B4754269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86E471-D156-4ED4-9817-250B12C88D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C844C8B7-FB6F-47BC-B9CC-8665052149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55277198-3D65-4A52-B430-6552B2FBBA9D}" type="slidenum">
              <a:rPr lang="it-IT" altLang="it-IT" sz="1200" smtClean="0"/>
              <a:pPr/>
              <a:t>1</a:t>
            </a:fld>
            <a:endParaRPr lang="it-IT" altLang="it-IT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F7A96CCC-7430-4FDF-A600-E2B6B2201A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30AFCAC-EFE4-406E-A1FF-EBE020E73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.jpg">
            <a:extLst>
              <a:ext uri="{FF2B5EF4-FFF2-40B4-BE49-F238E27FC236}">
                <a16:creationId xmlns:a16="http://schemas.microsoft.com/office/drawing/2014/main" id="{2B644FC0-7E91-4775-A99E-ADE43B4975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8987" y="3878560"/>
            <a:ext cx="6929437" cy="990600"/>
          </a:xfrm>
        </p:spPr>
        <p:txBody>
          <a:bodyPr/>
          <a:lstStyle>
            <a:lvl1pPr>
              <a:lnSpc>
                <a:spcPts val="2200"/>
              </a:lnSpc>
              <a:defRPr b="1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it-IT" noProof="0" dirty="0"/>
              <a:t>Click to </a:t>
            </a:r>
            <a:r>
              <a:rPr lang="it-IT" noProof="0" dirty="0" err="1"/>
              <a:t>edit</a:t>
            </a:r>
            <a:r>
              <a:rPr lang="it-IT" noProof="0" dirty="0"/>
              <a:t> Master </a:t>
            </a:r>
            <a:r>
              <a:rPr lang="it-IT" noProof="0" dirty="0" err="1"/>
              <a:t>title</a:t>
            </a:r>
            <a:r>
              <a:rPr lang="it-IT" noProof="0" dirty="0"/>
              <a:t>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8987" y="5106888"/>
            <a:ext cx="6929437" cy="914400"/>
          </a:xfrm>
          <a:prstGeom prst="rect">
            <a:avLst/>
          </a:prstGeom>
        </p:spPr>
        <p:txBody>
          <a:bodyPr/>
          <a:lstStyle>
            <a:lvl1pPr marL="0" indent="0">
              <a:defRPr sz="22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it-IT" noProof="0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8470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BF60CF98-5989-49A8-8099-CCD26B2C92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1019175"/>
            <a:ext cx="8002588" cy="46038"/>
          </a:xfrm>
          <a:prstGeom prst="rect">
            <a:avLst/>
          </a:prstGeom>
          <a:solidFill>
            <a:srgbClr val="464990"/>
          </a:solidFill>
          <a:ln>
            <a:noFill/>
          </a:ln>
          <a:extLst/>
        </p:spPr>
        <p:txBody>
          <a:bodyPr tIns="0" bIns="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sz="1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4" name="Immagine 8">
            <a:extLst>
              <a:ext uri="{FF2B5EF4-FFF2-40B4-BE49-F238E27FC236}">
                <a16:creationId xmlns:a16="http://schemas.microsoft.com/office/drawing/2014/main" id="{1A300A45-DF0C-4A4D-A416-2B8E7CE6B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66725"/>
            <a:ext cx="14874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Menna\Desktop\logo.jpg">
            <a:extLst>
              <a:ext uri="{FF2B5EF4-FFF2-40B4-BE49-F238E27FC236}">
                <a16:creationId xmlns:a16="http://schemas.microsoft.com/office/drawing/2014/main" id="{216BDB9F-9D6B-40C9-9B4C-A2129CB199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3225"/>
            <a:ext cx="18843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04775"/>
            <a:ext cx="8002786" cy="914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7A2D26-D8C0-4E72-BE5D-C891DA229F6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F9B71A-17AF-4E3C-9E10-7B4603BA2CA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8565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F9F5-7083-4C54-9E67-4EBA044E975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068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E43894B-F790-4216-9B8B-12DEBBFD5B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6200"/>
            <a:ext cx="8007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pic>
        <p:nvPicPr>
          <p:cNvPr id="1027" name="Picture 2" descr="piede.jpg">
            <a:extLst>
              <a:ext uri="{FF2B5EF4-FFF2-40B4-BE49-F238E27FC236}">
                <a16:creationId xmlns:a16="http://schemas.microsoft.com/office/drawing/2014/main" id="{BB7CB543-1B33-42BC-99AB-EBCF338201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6450013"/>
            <a:ext cx="157321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8" name="Straight Connector 4">
            <a:extLst>
              <a:ext uri="{FF2B5EF4-FFF2-40B4-BE49-F238E27FC236}">
                <a16:creationId xmlns:a16="http://schemas.microsoft.com/office/drawing/2014/main" id="{F018B44D-2E36-4A3C-B50A-EC1C2C0E1FE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39750" y="1052513"/>
            <a:ext cx="5603875" cy="0"/>
          </a:xfrm>
          <a:prstGeom prst="line">
            <a:avLst/>
          </a:prstGeom>
          <a:noFill/>
          <a:ln w="19050">
            <a:solidFill>
              <a:srgbClr val="8224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69213B-A7C7-43FB-95C8-D2FF8F4A89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0113" y="6597650"/>
            <a:ext cx="609600" cy="2143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900"/>
              </a:lnSpc>
              <a:defRPr sz="8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B57A37A4-1AF7-4ECB-8F9B-7C917A962F3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60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/>
          <a:ea typeface="+mj-ea"/>
          <a:cs typeface="Franklin Gothic Medium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479425" indent="-28575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4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638300" indent="-3048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2095500" indent="-2667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0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552700" indent="-2667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16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30099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34671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9243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43815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1D97C0E-4315-4CDC-A88A-55809A8C8A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58913" y="3878263"/>
            <a:ext cx="6929437" cy="990600"/>
          </a:xfrm>
        </p:spPr>
        <p:txBody>
          <a:bodyPr/>
          <a:lstStyle/>
          <a:p>
            <a:pPr eaLnBrk="1" hangingPunct="1"/>
            <a:r>
              <a:rPr lang="en-US" altLang="it-IT" b="0" dirty="0" err="1">
                <a:latin typeface="Arial Narrow" panose="020B0606020202030204" pitchFamily="34" charset="0"/>
                <a:cs typeface="Franklin Gothic Medium" panose="020B0603020102020204" pitchFamily="34" charset="0"/>
              </a:rPr>
              <a:t>Pedagogia</a:t>
            </a:r>
            <a:r>
              <a:rPr lang="en-US" altLang="it-IT" b="0" dirty="0">
                <a:latin typeface="Arial Narrow" panose="020B0606020202030204" pitchFamily="34" charset="0"/>
                <a:cs typeface="Franklin Gothic Medium" panose="020B0603020102020204" pitchFamily="34" charset="0"/>
              </a:rPr>
              <a:t> </a:t>
            </a:r>
            <a:r>
              <a:rPr lang="en-US" altLang="it-IT" b="0" dirty="0" err="1">
                <a:latin typeface="Arial Narrow" panose="020B0606020202030204" pitchFamily="34" charset="0"/>
                <a:cs typeface="Franklin Gothic Medium" panose="020B0603020102020204" pitchFamily="34" charset="0"/>
              </a:rPr>
              <a:t>sperimentale</a:t>
            </a:r>
            <a:br>
              <a:rPr lang="en-US" altLang="it-IT" b="0" dirty="0">
                <a:latin typeface="Arial Narrow" panose="020B0606020202030204" pitchFamily="34" charset="0"/>
                <a:cs typeface="Franklin Gothic Medium" panose="020B0603020102020204" pitchFamily="34" charset="0"/>
              </a:rPr>
            </a:br>
            <a:br>
              <a:rPr lang="en-US" altLang="it-IT" b="0" dirty="0">
                <a:latin typeface="Arial Narrow" panose="020B0606020202030204" pitchFamily="34" charset="0"/>
                <a:cs typeface="Franklin Gothic Medium" panose="020B0603020102020204" pitchFamily="34" charset="0"/>
              </a:rPr>
            </a:br>
            <a:r>
              <a:rPr lang="en-US" altLang="it-IT" b="0" dirty="0">
                <a:latin typeface="Arial Narrow" panose="020B0606020202030204" pitchFamily="34" charset="0"/>
                <a:cs typeface="Franklin Gothic Medium" panose="020B0603020102020204" pitchFamily="34" charset="0"/>
              </a:rPr>
              <a:t>Pietro </a:t>
            </a:r>
            <a:r>
              <a:rPr lang="en-US" altLang="it-IT" b="0" dirty="0" err="1">
                <a:latin typeface="Arial Narrow" panose="020B0606020202030204" pitchFamily="34" charset="0"/>
                <a:cs typeface="Franklin Gothic Medium" panose="020B0603020102020204" pitchFamily="34" charset="0"/>
              </a:rPr>
              <a:t>Lucisano</a:t>
            </a:r>
            <a:r>
              <a:rPr lang="en-US" altLang="it-IT" b="0" dirty="0">
                <a:latin typeface="Arial Narrow" panose="020B0606020202030204" pitchFamily="34" charset="0"/>
                <a:cs typeface="Franklin Gothic Medium" panose="020B0603020102020204" pitchFamily="34" charset="0"/>
              </a:rPr>
              <a:t> </a:t>
            </a:r>
            <a:r>
              <a:rPr lang="en-US" altLang="it-IT" b="0" dirty="0" err="1">
                <a:latin typeface="Arial Narrow" panose="020B0606020202030204" pitchFamily="34" charset="0"/>
                <a:cs typeface="Franklin Gothic Medium" panose="020B0603020102020204" pitchFamily="34" charset="0"/>
              </a:rPr>
              <a:t>Emiliane</a:t>
            </a:r>
            <a:r>
              <a:rPr lang="en-US" altLang="it-IT" b="0" dirty="0">
                <a:latin typeface="Arial Narrow" panose="020B0606020202030204" pitchFamily="34" charset="0"/>
                <a:cs typeface="Franklin Gothic Medium" panose="020B0603020102020204" pitchFamily="34" charset="0"/>
              </a:rPr>
              <a:t> </a:t>
            </a:r>
            <a:r>
              <a:rPr lang="en-US" altLang="it-IT" b="0" dirty="0" err="1">
                <a:latin typeface="Arial Narrow" panose="020B0606020202030204" pitchFamily="34" charset="0"/>
                <a:cs typeface="Franklin Gothic Medium" panose="020B0603020102020204" pitchFamily="34" charset="0"/>
              </a:rPr>
              <a:t>Rubat</a:t>
            </a:r>
            <a:r>
              <a:rPr lang="en-US" altLang="it-IT" b="0" dirty="0">
                <a:latin typeface="Arial Narrow" panose="020B0606020202030204" pitchFamily="34" charset="0"/>
                <a:cs typeface="Franklin Gothic Medium" panose="020B0603020102020204" pitchFamily="34" charset="0"/>
              </a:rPr>
              <a:t> du </a:t>
            </a:r>
            <a:r>
              <a:rPr lang="en-US" altLang="it-IT" b="0" dirty="0" err="1">
                <a:latin typeface="Arial Narrow" panose="020B0606020202030204" pitchFamily="34" charset="0"/>
                <a:cs typeface="Franklin Gothic Medium" panose="020B0603020102020204" pitchFamily="34" charset="0"/>
              </a:rPr>
              <a:t>Merac</a:t>
            </a:r>
            <a:endParaRPr lang="en-US" altLang="it-IT" b="0" dirty="0">
              <a:latin typeface="Arial Narrow" panose="020B0606020202030204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8B3C68B-3BA2-40C2-B764-DC8E1181F88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58913" y="5035550"/>
            <a:ext cx="6929437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 dirty="0"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  <a:p>
            <a:pPr eaLnBrk="1" hangingPunct="1"/>
            <a:r>
              <a:rPr lang="en-US" altLang="it-IT" dirty="0">
                <a:latin typeface="Franklin Gothic Book" panose="020B0503020102020204" pitchFamily="34" charset="0"/>
                <a:cs typeface="Franklin Gothic Book" panose="020B0503020102020204" pitchFamily="34" charset="0"/>
              </a:rPr>
              <a:t>Teen’s Voice</a:t>
            </a:r>
          </a:p>
        </p:txBody>
      </p:sp>
      <p:pic>
        <p:nvPicPr>
          <p:cNvPr id="6148" name="Picture 5" descr="C:\Users\Menna\Desktop\logo.jpg">
            <a:extLst>
              <a:ext uri="{FF2B5EF4-FFF2-40B4-BE49-F238E27FC236}">
                <a16:creationId xmlns:a16="http://schemas.microsoft.com/office/drawing/2014/main" id="{AA3A17AC-23EE-4BB2-8238-CCF2EE207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92375"/>
            <a:ext cx="2447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egnaposto numero diapositiva 3">
            <a:extLst>
              <a:ext uri="{FF2B5EF4-FFF2-40B4-BE49-F238E27FC236}">
                <a16:creationId xmlns:a16="http://schemas.microsoft.com/office/drawing/2014/main" id="{EC7934D4-BFD9-4A73-BE8C-0FDDA772CA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731F5C33-7972-4CC0-AEBD-959DA37BE7D6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10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18CB6AEC-DC0C-47DD-AFD0-11AD0916E8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671061"/>
              </p:ext>
            </p:extLst>
          </p:nvPr>
        </p:nvGraphicFramePr>
        <p:xfrm>
          <a:off x="3030447" y="1391223"/>
          <a:ext cx="374441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ject 3">
            <a:extLst>
              <a:ext uri="{FF2B5EF4-FFF2-40B4-BE49-F238E27FC236}">
                <a16:creationId xmlns:a16="http://schemas.microsoft.com/office/drawing/2014/main" id="{794CAFA5-003E-479D-B9B5-C8135C31F60C}"/>
              </a:ext>
            </a:extLst>
          </p:cNvPr>
          <p:cNvSpPr/>
          <p:nvPr/>
        </p:nvSpPr>
        <p:spPr>
          <a:xfrm>
            <a:off x="1542915" y="2262440"/>
            <a:ext cx="6304915" cy="3371850"/>
          </a:xfrm>
          <a:custGeom>
            <a:avLst/>
            <a:gdLst/>
            <a:ahLst/>
            <a:cxnLst/>
            <a:rect l="l" t="t" r="r" b="b"/>
            <a:pathLst>
              <a:path w="6304915" h="3371850">
                <a:moveTo>
                  <a:pt x="0" y="3371348"/>
                </a:moveTo>
                <a:lnTo>
                  <a:pt x="6304628" y="3371348"/>
                </a:lnTo>
                <a:lnTo>
                  <a:pt x="6304628" y="0"/>
                </a:lnTo>
                <a:lnTo>
                  <a:pt x="0" y="0"/>
                </a:lnTo>
                <a:lnTo>
                  <a:pt x="0" y="3371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4C8648CF-5B22-4BB9-8A11-8A246B781A73}"/>
              </a:ext>
            </a:extLst>
          </p:cNvPr>
          <p:cNvSpPr/>
          <p:nvPr/>
        </p:nvSpPr>
        <p:spPr>
          <a:xfrm>
            <a:off x="1550916" y="5202376"/>
            <a:ext cx="6304915" cy="16510"/>
          </a:xfrm>
          <a:custGeom>
            <a:avLst/>
            <a:gdLst/>
            <a:ahLst/>
            <a:cxnLst/>
            <a:rect l="l" t="t" r="r" b="b"/>
            <a:pathLst>
              <a:path w="6304915" h="16510">
                <a:moveTo>
                  <a:pt x="0" y="15993"/>
                </a:moveTo>
                <a:lnTo>
                  <a:pt x="6304735" y="15993"/>
                </a:lnTo>
                <a:lnTo>
                  <a:pt x="6304735" y="0"/>
                </a:lnTo>
                <a:lnTo>
                  <a:pt x="0" y="0"/>
                </a:lnTo>
                <a:lnTo>
                  <a:pt x="0" y="15993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AF5F99C7-0B82-43EB-87A0-AD21174CDAB0}"/>
              </a:ext>
            </a:extLst>
          </p:cNvPr>
          <p:cNvSpPr/>
          <p:nvPr/>
        </p:nvSpPr>
        <p:spPr>
          <a:xfrm>
            <a:off x="7543514" y="4778968"/>
            <a:ext cx="31242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2137" y="0"/>
                </a:lnTo>
              </a:path>
            </a:pathLst>
          </a:custGeom>
          <a:ln w="15993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4F3CB427-134E-476E-A3D6-50C58B55482C}"/>
              </a:ext>
            </a:extLst>
          </p:cNvPr>
          <p:cNvSpPr/>
          <p:nvPr/>
        </p:nvSpPr>
        <p:spPr>
          <a:xfrm>
            <a:off x="6055365" y="4778968"/>
            <a:ext cx="1088390" cy="0"/>
          </a:xfrm>
          <a:custGeom>
            <a:avLst/>
            <a:gdLst/>
            <a:ahLst/>
            <a:cxnLst/>
            <a:rect l="l" t="t" r="r" b="b"/>
            <a:pathLst>
              <a:path w="1088390">
                <a:moveTo>
                  <a:pt x="0" y="0"/>
                </a:moveTo>
                <a:lnTo>
                  <a:pt x="1088108" y="0"/>
                </a:lnTo>
              </a:path>
            </a:pathLst>
          </a:custGeom>
          <a:ln w="15993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2E852311-CB00-447E-9CB2-09F32248CB7A}"/>
              </a:ext>
            </a:extLst>
          </p:cNvPr>
          <p:cNvSpPr/>
          <p:nvPr/>
        </p:nvSpPr>
        <p:spPr>
          <a:xfrm>
            <a:off x="3895149" y="4778968"/>
            <a:ext cx="1808480" cy="0"/>
          </a:xfrm>
          <a:custGeom>
            <a:avLst/>
            <a:gdLst/>
            <a:ahLst/>
            <a:cxnLst/>
            <a:rect l="l" t="t" r="r" b="b"/>
            <a:pathLst>
              <a:path w="1808479">
                <a:moveTo>
                  <a:pt x="0" y="0"/>
                </a:moveTo>
                <a:lnTo>
                  <a:pt x="1808180" y="0"/>
                </a:lnTo>
              </a:path>
            </a:pathLst>
          </a:custGeom>
          <a:ln w="15993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0E916E89-460E-4DC0-A5F1-AC6E5BBEC979}"/>
              </a:ext>
            </a:extLst>
          </p:cNvPr>
          <p:cNvSpPr/>
          <p:nvPr/>
        </p:nvSpPr>
        <p:spPr>
          <a:xfrm>
            <a:off x="1550916" y="4778968"/>
            <a:ext cx="1944370" cy="0"/>
          </a:xfrm>
          <a:custGeom>
            <a:avLst/>
            <a:gdLst/>
            <a:ahLst/>
            <a:cxnLst/>
            <a:rect l="l" t="t" r="r" b="b"/>
            <a:pathLst>
              <a:path w="1944370">
                <a:moveTo>
                  <a:pt x="0" y="0"/>
                </a:moveTo>
                <a:lnTo>
                  <a:pt x="1944193" y="0"/>
                </a:lnTo>
              </a:path>
            </a:pathLst>
          </a:custGeom>
          <a:ln w="15993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678D4F1B-0BCA-4278-985A-61941A53605A}"/>
              </a:ext>
            </a:extLst>
          </p:cNvPr>
          <p:cNvSpPr/>
          <p:nvPr/>
        </p:nvSpPr>
        <p:spPr>
          <a:xfrm>
            <a:off x="1550916" y="4355544"/>
            <a:ext cx="6304915" cy="16510"/>
          </a:xfrm>
          <a:custGeom>
            <a:avLst/>
            <a:gdLst/>
            <a:ahLst/>
            <a:cxnLst/>
            <a:rect l="l" t="t" r="r" b="b"/>
            <a:pathLst>
              <a:path w="6304915" h="16510">
                <a:moveTo>
                  <a:pt x="0" y="15993"/>
                </a:moveTo>
                <a:lnTo>
                  <a:pt x="6304735" y="15993"/>
                </a:lnTo>
                <a:lnTo>
                  <a:pt x="6304735" y="0"/>
                </a:lnTo>
                <a:lnTo>
                  <a:pt x="0" y="0"/>
                </a:lnTo>
                <a:lnTo>
                  <a:pt x="0" y="15993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19A219CB-F1EB-498C-ABE8-EED54A50DD84}"/>
              </a:ext>
            </a:extLst>
          </p:cNvPr>
          <p:cNvSpPr/>
          <p:nvPr/>
        </p:nvSpPr>
        <p:spPr>
          <a:xfrm>
            <a:off x="6087368" y="3948200"/>
            <a:ext cx="1328420" cy="0"/>
          </a:xfrm>
          <a:custGeom>
            <a:avLst/>
            <a:gdLst/>
            <a:ahLst/>
            <a:cxnLst/>
            <a:rect l="l" t="t" r="r" b="b"/>
            <a:pathLst>
              <a:path w="1328420">
                <a:moveTo>
                  <a:pt x="0" y="0"/>
                </a:moveTo>
                <a:lnTo>
                  <a:pt x="1328132" y="0"/>
                </a:lnTo>
              </a:path>
            </a:pathLst>
          </a:custGeom>
          <a:ln w="15993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244EF834-BF9E-4A0D-8ED5-5268ACC69B21}"/>
              </a:ext>
            </a:extLst>
          </p:cNvPr>
          <p:cNvSpPr/>
          <p:nvPr/>
        </p:nvSpPr>
        <p:spPr>
          <a:xfrm>
            <a:off x="4007160" y="3948200"/>
            <a:ext cx="1568450" cy="0"/>
          </a:xfrm>
          <a:custGeom>
            <a:avLst/>
            <a:gdLst/>
            <a:ahLst/>
            <a:cxnLst/>
            <a:rect l="l" t="t" r="r" b="b"/>
            <a:pathLst>
              <a:path w="1568450">
                <a:moveTo>
                  <a:pt x="0" y="0"/>
                </a:moveTo>
                <a:lnTo>
                  <a:pt x="1568156" y="0"/>
                </a:lnTo>
              </a:path>
            </a:pathLst>
          </a:custGeom>
          <a:ln w="15993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9F69DD66-B58B-48D9-B47B-F47B394A7CBD}"/>
              </a:ext>
            </a:extLst>
          </p:cNvPr>
          <p:cNvSpPr/>
          <p:nvPr/>
        </p:nvSpPr>
        <p:spPr>
          <a:xfrm>
            <a:off x="1550916" y="3948200"/>
            <a:ext cx="2056764" cy="0"/>
          </a:xfrm>
          <a:custGeom>
            <a:avLst/>
            <a:gdLst/>
            <a:ahLst/>
            <a:cxnLst/>
            <a:rect l="l" t="t" r="r" b="b"/>
            <a:pathLst>
              <a:path w="2056764">
                <a:moveTo>
                  <a:pt x="0" y="0"/>
                </a:moveTo>
                <a:lnTo>
                  <a:pt x="2056205" y="0"/>
                </a:lnTo>
              </a:path>
            </a:pathLst>
          </a:custGeom>
          <a:ln w="15993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F82A4418-C651-48B8-989D-931F7F6FF790}"/>
              </a:ext>
            </a:extLst>
          </p:cNvPr>
          <p:cNvSpPr/>
          <p:nvPr/>
        </p:nvSpPr>
        <p:spPr>
          <a:xfrm>
            <a:off x="1550916" y="3508798"/>
            <a:ext cx="6304915" cy="16510"/>
          </a:xfrm>
          <a:custGeom>
            <a:avLst/>
            <a:gdLst/>
            <a:ahLst/>
            <a:cxnLst/>
            <a:rect l="l" t="t" r="r" b="b"/>
            <a:pathLst>
              <a:path w="6304915" h="16510">
                <a:moveTo>
                  <a:pt x="0" y="15993"/>
                </a:moveTo>
                <a:lnTo>
                  <a:pt x="6304735" y="15993"/>
                </a:lnTo>
                <a:lnTo>
                  <a:pt x="6304735" y="0"/>
                </a:lnTo>
                <a:lnTo>
                  <a:pt x="0" y="0"/>
                </a:lnTo>
                <a:lnTo>
                  <a:pt x="0" y="15993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9EDE7F7E-79DE-4BE2-B5B1-AFBE96E1DBC9}"/>
              </a:ext>
            </a:extLst>
          </p:cNvPr>
          <p:cNvSpPr/>
          <p:nvPr/>
        </p:nvSpPr>
        <p:spPr>
          <a:xfrm>
            <a:off x="5751335" y="3101368"/>
            <a:ext cx="1728470" cy="0"/>
          </a:xfrm>
          <a:custGeom>
            <a:avLst/>
            <a:gdLst/>
            <a:ahLst/>
            <a:cxnLst/>
            <a:rect l="l" t="t" r="r" b="b"/>
            <a:pathLst>
              <a:path w="1728470">
                <a:moveTo>
                  <a:pt x="0" y="0"/>
                </a:moveTo>
                <a:lnTo>
                  <a:pt x="1728172" y="0"/>
                </a:lnTo>
              </a:path>
            </a:pathLst>
          </a:custGeom>
          <a:ln w="15993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C8C8A44A-14D6-4046-997B-FAEA73FE0A47}"/>
              </a:ext>
            </a:extLst>
          </p:cNvPr>
          <p:cNvSpPr/>
          <p:nvPr/>
        </p:nvSpPr>
        <p:spPr>
          <a:xfrm>
            <a:off x="4503210" y="3101368"/>
            <a:ext cx="848360" cy="0"/>
          </a:xfrm>
          <a:custGeom>
            <a:avLst/>
            <a:gdLst/>
            <a:ahLst/>
            <a:cxnLst/>
            <a:rect l="l" t="t" r="r" b="b"/>
            <a:pathLst>
              <a:path w="848360">
                <a:moveTo>
                  <a:pt x="0" y="0"/>
                </a:moveTo>
                <a:lnTo>
                  <a:pt x="848084" y="0"/>
                </a:lnTo>
              </a:path>
            </a:pathLst>
          </a:custGeom>
          <a:ln w="15993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02A984B7-8142-488B-981E-DE50CA58143C}"/>
              </a:ext>
            </a:extLst>
          </p:cNvPr>
          <p:cNvSpPr/>
          <p:nvPr/>
        </p:nvSpPr>
        <p:spPr>
          <a:xfrm>
            <a:off x="1550916" y="3101368"/>
            <a:ext cx="2440305" cy="0"/>
          </a:xfrm>
          <a:custGeom>
            <a:avLst/>
            <a:gdLst/>
            <a:ahLst/>
            <a:cxnLst/>
            <a:rect l="l" t="t" r="r" b="b"/>
            <a:pathLst>
              <a:path w="2440304">
                <a:moveTo>
                  <a:pt x="0" y="0"/>
                </a:moveTo>
                <a:lnTo>
                  <a:pt x="2440243" y="0"/>
                </a:lnTo>
              </a:path>
            </a:pathLst>
          </a:custGeom>
          <a:ln w="15993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81250E2F-1A6D-4ED5-9822-C7BF35899F02}"/>
              </a:ext>
            </a:extLst>
          </p:cNvPr>
          <p:cNvSpPr/>
          <p:nvPr/>
        </p:nvSpPr>
        <p:spPr>
          <a:xfrm>
            <a:off x="1550916" y="2661966"/>
            <a:ext cx="6304915" cy="16510"/>
          </a:xfrm>
          <a:custGeom>
            <a:avLst/>
            <a:gdLst/>
            <a:ahLst/>
            <a:cxnLst/>
            <a:rect l="l" t="t" r="r" b="b"/>
            <a:pathLst>
              <a:path w="6304915" h="16510">
                <a:moveTo>
                  <a:pt x="0" y="15993"/>
                </a:moveTo>
                <a:lnTo>
                  <a:pt x="6304735" y="15993"/>
                </a:lnTo>
                <a:lnTo>
                  <a:pt x="6304735" y="0"/>
                </a:lnTo>
                <a:lnTo>
                  <a:pt x="0" y="0"/>
                </a:lnTo>
                <a:lnTo>
                  <a:pt x="0" y="15993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3288F6EC-F093-43B7-B0D1-643A4F7D2B6C}"/>
              </a:ext>
            </a:extLst>
          </p:cNvPr>
          <p:cNvSpPr/>
          <p:nvPr/>
        </p:nvSpPr>
        <p:spPr>
          <a:xfrm>
            <a:off x="1550916" y="2246539"/>
            <a:ext cx="6304915" cy="16510"/>
          </a:xfrm>
          <a:custGeom>
            <a:avLst/>
            <a:gdLst/>
            <a:ahLst/>
            <a:cxnLst/>
            <a:rect l="l" t="t" r="r" b="b"/>
            <a:pathLst>
              <a:path w="6304915" h="16510">
                <a:moveTo>
                  <a:pt x="0" y="15993"/>
                </a:moveTo>
                <a:lnTo>
                  <a:pt x="6304735" y="15993"/>
                </a:lnTo>
                <a:lnTo>
                  <a:pt x="6304735" y="0"/>
                </a:lnTo>
                <a:lnTo>
                  <a:pt x="0" y="0"/>
                </a:lnTo>
                <a:lnTo>
                  <a:pt x="0" y="15993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79275258-0C5D-46B3-B46C-BA2EE49F602A}"/>
              </a:ext>
            </a:extLst>
          </p:cNvPr>
          <p:cNvSpPr/>
          <p:nvPr/>
        </p:nvSpPr>
        <p:spPr>
          <a:xfrm>
            <a:off x="2447005" y="2254536"/>
            <a:ext cx="0" cy="3371850"/>
          </a:xfrm>
          <a:custGeom>
            <a:avLst/>
            <a:gdLst/>
            <a:ahLst/>
            <a:cxnLst/>
            <a:rect l="l" t="t" r="r" b="b"/>
            <a:pathLst>
              <a:path h="3371850">
                <a:moveTo>
                  <a:pt x="0" y="0"/>
                </a:moveTo>
                <a:lnTo>
                  <a:pt x="0" y="3371263"/>
                </a:lnTo>
              </a:path>
            </a:pathLst>
          </a:custGeom>
          <a:ln w="16017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id="{5C659E92-0060-44F2-AA11-26380AF6AD74}"/>
              </a:ext>
            </a:extLst>
          </p:cNvPr>
          <p:cNvSpPr/>
          <p:nvPr/>
        </p:nvSpPr>
        <p:spPr>
          <a:xfrm>
            <a:off x="3343201" y="2254536"/>
            <a:ext cx="0" cy="3371850"/>
          </a:xfrm>
          <a:custGeom>
            <a:avLst/>
            <a:gdLst/>
            <a:ahLst/>
            <a:cxnLst/>
            <a:rect l="l" t="t" r="r" b="b"/>
            <a:pathLst>
              <a:path h="3371850">
                <a:moveTo>
                  <a:pt x="0" y="0"/>
                </a:moveTo>
                <a:lnTo>
                  <a:pt x="0" y="3371263"/>
                </a:lnTo>
              </a:path>
            </a:pathLst>
          </a:custGeom>
          <a:ln w="16017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CF9AA44D-50D2-48B5-858A-9D3B9457818F}"/>
              </a:ext>
            </a:extLst>
          </p:cNvPr>
          <p:cNvSpPr/>
          <p:nvPr/>
        </p:nvSpPr>
        <p:spPr>
          <a:xfrm>
            <a:off x="4255292" y="2254536"/>
            <a:ext cx="0" cy="695325"/>
          </a:xfrm>
          <a:custGeom>
            <a:avLst/>
            <a:gdLst/>
            <a:ahLst/>
            <a:cxnLst/>
            <a:rect l="l" t="t" r="r" b="b"/>
            <a:pathLst>
              <a:path h="695325">
                <a:moveTo>
                  <a:pt x="0" y="0"/>
                </a:moveTo>
                <a:lnTo>
                  <a:pt x="0" y="694934"/>
                </a:lnTo>
              </a:path>
            </a:pathLst>
          </a:custGeom>
          <a:ln w="16017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2">
            <a:extLst>
              <a:ext uri="{FF2B5EF4-FFF2-40B4-BE49-F238E27FC236}">
                <a16:creationId xmlns:a16="http://schemas.microsoft.com/office/drawing/2014/main" id="{0B18F9EF-31C4-4D48-B9F6-423B36C30AA1}"/>
              </a:ext>
            </a:extLst>
          </p:cNvPr>
          <p:cNvSpPr/>
          <p:nvPr/>
        </p:nvSpPr>
        <p:spPr>
          <a:xfrm>
            <a:off x="4255292" y="3253052"/>
            <a:ext cx="0" cy="2372995"/>
          </a:xfrm>
          <a:custGeom>
            <a:avLst/>
            <a:gdLst/>
            <a:ahLst/>
            <a:cxnLst/>
            <a:rect l="l" t="t" r="r" b="b"/>
            <a:pathLst>
              <a:path h="2372995">
                <a:moveTo>
                  <a:pt x="0" y="0"/>
                </a:moveTo>
                <a:lnTo>
                  <a:pt x="0" y="2372747"/>
                </a:lnTo>
              </a:path>
            </a:pathLst>
          </a:custGeom>
          <a:ln w="16017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3">
            <a:extLst>
              <a:ext uri="{FF2B5EF4-FFF2-40B4-BE49-F238E27FC236}">
                <a16:creationId xmlns:a16="http://schemas.microsoft.com/office/drawing/2014/main" id="{E809DCCE-0CFD-4213-A4CE-FAAAFA9C43CE}"/>
              </a:ext>
            </a:extLst>
          </p:cNvPr>
          <p:cNvSpPr/>
          <p:nvPr/>
        </p:nvSpPr>
        <p:spPr>
          <a:xfrm>
            <a:off x="5151381" y="2254536"/>
            <a:ext cx="0" cy="3371850"/>
          </a:xfrm>
          <a:custGeom>
            <a:avLst/>
            <a:gdLst/>
            <a:ahLst/>
            <a:cxnLst/>
            <a:rect l="l" t="t" r="r" b="b"/>
            <a:pathLst>
              <a:path h="3371850">
                <a:moveTo>
                  <a:pt x="0" y="0"/>
                </a:moveTo>
                <a:lnTo>
                  <a:pt x="0" y="3371263"/>
                </a:lnTo>
              </a:path>
            </a:pathLst>
          </a:custGeom>
          <a:ln w="16017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id="{838B04FD-BF3C-4050-82F9-C2C326531C9E}"/>
              </a:ext>
            </a:extLst>
          </p:cNvPr>
          <p:cNvSpPr/>
          <p:nvPr/>
        </p:nvSpPr>
        <p:spPr>
          <a:xfrm>
            <a:off x="6047470" y="2254536"/>
            <a:ext cx="0" cy="1541780"/>
          </a:xfrm>
          <a:custGeom>
            <a:avLst/>
            <a:gdLst/>
            <a:ahLst/>
            <a:cxnLst/>
            <a:rect l="l" t="t" r="r" b="b"/>
            <a:pathLst>
              <a:path h="1541779">
                <a:moveTo>
                  <a:pt x="0" y="0"/>
                </a:moveTo>
                <a:lnTo>
                  <a:pt x="0" y="1541766"/>
                </a:lnTo>
              </a:path>
            </a:pathLst>
          </a:custGeom>
          <a:ln w="16017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AD1BEF56-C832-43C9-83C8-38031051A41E}"/>
              </a:ext>
            </a:extLst>
          </p:cNvPr>
          <p:cNvSpPr/>
          <p:nvPr/>
        </p:nvSpPr>
        <p:spPr>
          <a:xfrm>
            <a:off x="6047470" y="4083906"/>
            <a:ext cx="0" cy="559435"/>
          </a:xfrm>
          <a:custGeom>
            <a:avLst/>
            <a:gdLst/>
            <a:ahLst/>
            <a:cxnLst/>
            <a:rect l="l" t="t" r="r" b="b"/>
            <a:pathLst>
              <a:path h="559435">
                <a:moveTo>
                  <a:pt x="0" y="0"/>
                </a:moveTo>
                <a:lnTo>
                  <a:pt x="0" y="559249"/>
                </a:lnTo>
              </a:path>
            </a:pathLst>
          </a:custGeom>
          <a:ln w="16017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7BF6CFED-F9D7-4C06-9B71-FB17FD2515E1}"/>
              </a:ext>
            </a:extLst>
          </p:cNvPr>
          <p:cNvSpPr/>
          <p:nvPr/>
        </p:nvSpPr>
        <p:spPr>
          <a:xfrm>
            <a:off x="6047470" y="4930759"/>
            <a:ext cx="0" cy="695325"/>
          </a:xfrm>
          <a:custGeom>
            <a:avLst/>
            <a:gdLst/>
            <a:ahLst/>
            <a:cxnLst/>
            <a:rect l="l" t="t" r="r" b="b"/>
            <a:pathLst>
              <a:path h="695325">
                <a:moveTo>
                  <a:pt x="0" y="0"/>
                </a:moveTo>
                <a:lnTo>
                  <a:pt x="0" y="695041"/>
                </a:lnTo>
              </a:path>
            </a:pathLst>
          </a:custGeom>
          <a:ln w="16017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0F14E401-5E49-4FB3-A81E-BD5923962C57}"/>
              </a:ext>
            </a:extLst>
          </p:cNvPr>
          <p:cNvSpPr/>
          <p:nvPr/>
        </p:nvSpPr>
        <p:spPr>
          <a:xfrm>
            <a:off x="6959562" y="2254536"/>
            <a:ext cx="0" cy="3371850"/>
          </a:xfrm>
          <a:custGeom>
            <a:avLst/>
            <a:gdLst/>
            <a:ahLst/>
            <a:cxnLst/>
            <a:rect l="l" t="t" r="r" b="b"/>
            <a:pathLst>
              <a:path h="3371850">
                <a:moveTo>
                  <a:pt x="0" y="0"/>
                </a:moveTo>
                <a:lnTo>
                  <a:pt x="0" y="3371263"/>
                </a:lnTo>
              </a:path>
            </a:pathLst>
          </a:custGeom>
          <a:ln w="16017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B1EC62C4-DBE9-439D-949B-B874B44F8D0A}"/>
              </a:ext>
            </a:extLst>
          </p:cNvPr>
          <p:cNvSpPr/>
          <p:nvPr/>
        </p:nvSpPr>
        <p:spPr>
          <a:xfrm>
            <a:off x="7855651" y="2254536"/>
            <a:ext cx="0" cy="695325"/>
          </a:xfrm>
          <a:custGeom>
            <a:avLst/>
            <a:gdLst/>
            <a:ahLst/>
            <a:cxnLst/>
            <a:rect l="l" t="t" r="r" b="b"/>
            <a:pathLst>
              <a:path h="695325">
                <a:moveTo>
                  <a:pt x="0" y="0"/>
                </a:moveTo>
                <a:lnTo>
                  <a:pt x="0" y="694934"/>
                </a:lnTo>
              </a:path>
            </a:pathLst>
          </a:custGeom>
          <a:ln w="16017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D1E60BD4-B5A3-45AC-AB36-4387B8ED1D54}"/>
              </a:ext>
            </a:extLst>
          </p:cNvPr>
          <p:cNvSpPr/>
          <p:nvPr/>
        </p:nvSpPr>
        <p:spPr>
          <a:xfrm>
            <a:off x="7855651" y="3253052"/>
            <a:ext cx="0" cy="543560"/>
          </a:xfrm>
          <a:custGeom>
            <a:avLst/>
            <a:gdLst/>
            <a:ahLst/>
            <a:cxnLst/>
            <a:rect l="l" t="t" r="r" b="b"/>
            <a:pathLst>
              <a:path h="543560">
                <a:moveTo>
                  <a:pt x="0" y="0"/>
                </a:moveTo>
                <a:lnTo>
                  <a:pt x="0" y="543250"/>
                </a:lnTo>
              </a:path>
            </a:pathLst>
          </a:custGeom>
          <a:ln w="16017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0">
            <a:extLst>
              <a:ext uri="{FF2B5EF4-FFF2-40B4-BE49-F238E27FC236}">
                <a16:creationId xmlns:a16="http://schemas.microsoft.com/office/drawing/2014/main" id="{E1331D5F-C77A-4267-B59A-DEC29F09EC83}"/>
              </a:ext>
            </a:extLst>
          </p:cNvPr>
          <p:cNvSpPr/>
          <p:nvPr/>
        </p:nvSpPr>
        <p:spPr>
          <a:xfrm>
            <a:off x="7855651" y="4083906"/>
            <a:ext cx="0" cy="1542415"/>
          </a:xfrm>
          <a:custGeom>
            <a:avLst/>
            <a:gdLst/>
            <a:ahLst/>
            <a:cxnLst/>
            <a:rect l="l" t="t" r="r" b="b"/>
            <a:pathLst>
              <a:path h="1542414">
                <a:moveTo>
                  <a:pt x="0" y="0"/>
                </a:moveTo>
                <a:lnTo>
                  <a:pt x="0" y="1541894"/>
                </a:lnTo>
              </a:path>
            </a:pathLst>
          </a:custGeom>
          <a:ln w="16017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EF968E34-F000-40A8-A56A-E59A024BFE77}"/>
              </a:ext>
            </a:extLst>
          </p:cNvPr>
          <p:cNvSpPr/>
          <p:nvPr/>
        </p:nvSpPr>
        <p:spPr>
          <a:xfrm>
            <a:off x="1550916" y="2254536"/>
            <a:ext cx="0" cy="3371850"/>
          </a:xfrm>
          <a:custGeom>
            <a:avLst/>
            <a:gdLst/>
            <a:ahLst/>
            <a:cxnLst/>
            <a:rect l="l" t="t" r="r" b="b"/>
            <a:pathLst>
              <a:path h="3371850">
                <a:moveTo>
                  <a:pt x="0" y="3371263"/>
                </a:moveTo>
                <a:lnTo>
                  <a:pt x="0" y="0"/>
                </a:lnTo>
              </a:path>
            </a:pathLst>
          </a:custGeom>
          <a:ln w="16017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DFC7BCA3-DAFA-40B4-A53F-EBFB8197CC78}"/>
              </a:ext>
            </a:extLst>
          </p:cNvPr>
          <p:cNvSpPr/>
          <p:nvPr/>
        </p:nvSpPr>
        <p:spPr>
          <a:xfrm>
            <a:off x="1550916" y="5625800"/>
            <a:ext cx="6304915" cy="0"/>
          </a:xfrm>
          <a:custGeom>
            <a:avLst/>
            <a:gdLst/>
            <a:ahLst/>
            <a:cxnLst/>
            <a:rect l="l" t="t" r="r" b="b"/>
            <a:pathLst>
              <a:path w="6304915">
                <a:moveTo>
                  <a:pt x="0" y="0"/>
                </a:moveTo>
                <a:lnTo>
                  <a:pt x="6304735" y="0"/>
                </a:lnTo>
              </a:path>
            </a:pathLst>
          </a:custGeom>
          <a:ln w="15993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F2891C14-F8C1-428D-81E0-6E3AE694FEB4}"/>
              </a:ext>
            </a:extLst>
          </p:cNvPr>
          <p:cNvSpPr/>
          <p:nvPr/>
        </p:nvSpPr>
        <p:spPr>
          <a:xfrm>
            <a:off x="3271087" y="4707068"/>
            <a:ext cx="160015" cy="159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4">
            <a:extLst>
              <a:ext uri="{FF2B5EF4-FFF2-40B4-BE49-F238E27FC236}">
                <a16:creationId xmlns:a16="http://schemas.microsoft.com/office/drawing/2014/main" id="{CE1C461A-7D67-4B76-815A-5C0370CC47A2}"/>
              </a:ext>
            </a:extLst>
          </p:cNvPr>
          <p:cNvSpPr/>
          <p:nvPr/>
        </p:nvSpPr>
        <p:spPr>
          <a:xfrm>
            <a:off x="3159076" y="3748369"/>
            <a:ext cx="384038" cy="3834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D2D23648-C530-4FA5-B32C-387413D3ED0D}"/>
              </a:ext>
            </a:extLst>
          </p:cNvPr>
          <p:cNvSpPr/>
          <p:nvPr/>
        </p:nvSpPr>
        <p:spPr>
          <a:xfrm>
            <a:off x="2775038" y="2518066"/>
            <a:ext cx="1152114" cy="11663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6">
            <a:extLst>
              <a:ext uri="{FF2B5EF4-FFF2-40B4-BE49-F238E27FC236}">
                <a16:creationId xmlns:a16="http://schemas.microsoft.com/office/drawing/2014/main" id="{8845BC6F-FD39-424A-AA8F-AFBE30731D3C}"/>
              </a:ext>
            </a:extLst>
          </p:cNvPr>
          <p:cNvSpPr/>
          <p:nvPr/>
        </p:nvSpPr>
        <p:spPr>
          <a:xfrm>
            <a:off x="4663226" y="4291641"/>
            <a:ext cx="976097" cy="9906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7">
            <a:extLst>
              <a:ext uri="{FF2B5EF4-FFF2-40B4-BE49-F238E27FC236}">
                <a16:creationId xmlns:a16="http://schemas.microsoft.com/office/drawing/2014/main" id="{0BB45646-35DA-40E3-94D8-2D68EDA2622E}"/>
              </a:ext>
            </a:extLst>
          </p:cNvPr>
          <p:cNvSpPr/>
          <p:nvPr/>
        </p:nvSpPr>
        <p:spPr>
          <a:xfrm>
            <a:off x="4791238" y="3572633"/>
            <a:ext cx="720071" cy="7349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4BDB6887-E930-45E5-8EFF-93A442A4164C}"/>
              </a:ext>
            </a:extLst>
          </p:cNvPr>
          <p:cNvSpPr/>
          <p:nvPr/>
        </p:nvSpPr>
        <p:spPr>
          <a:xfrm>
            <a:off x="5015261" y="2965449"/>
            <a:ext cx="272027" cy="2716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9">
            <a:extLst>
              <a:ext uri="{FF2B5EF4-FFF2-40B4-BE49-F238E27FC236}">
                <a16:creationId xmlns:a16="http://schemas.microsoft.com/office/drawing/2014/main" id="{CA87EF20-8D43-48A4-91FE-D05A69FE992B}"/>
              </a:ext>
            </a:extLst>
          </p:cNvPr>
          <p:cNvSpPr/>
          <p:nvPr/>
        </p:nvSpPr>
        <p:spPr>
          <a:xfrm>
            <a:off x="6823441" y="4659134"/>
            <a:ext cx="256025" cy="2556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0">
            <a:extLst>
              <a:ext uri="{FF2B5EF4-FFF2-40B4-BE49-F238E27FC236}">
                <a16:creationId xmlns:a16="http://schemas.microsoft.com/office/drawing/2014/main" id="{D0A0843F-8613-4A7A-8595-5B3879C14F1E}"/>
              </a:ext>
            </a:extLst>
          </p:cNvPr>
          <p:cNvSpPr/>
          <p:nvPr/>
        </p:nvSpPr>
        <p:spPr>
          <a:xfrm>
            <a:off x="6551414" y="3540677"/>
            <a:ext cx="800079" cy="7988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1">
            <a:extLst>
              <a:ext uri="{FF2B5EF4-FFF2-40B4-BE49-F238E27FC236}">
                <a16:creationId xmlns:a16="http://schemas.microsoft.com/office/drawing/2014/main" id="{28CA3C33-26F7-41AA-BEDF-DA17331FA0E4}"/>
              </a:ext>
            </a:extLst>
          </p:cNvPr>
          <p:cNvSpPr/>
          <p:nvPr/>
        </p:nvSpPr>
        <p:spPr>
          <a:xfrm>
            <a:off x="6487407" y="2629912"/>
            <a:ext cx="928092" cy="9426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2">
            <a:extLst>
              <a:ext uri="{FF2B5EF4-FFF2-40B4-BE49-F238E27FC236}">
                <a16:creationId xmlns:a16="http://schemas.microsoft.com/office/drawing/2014/main" id="{F6684DAD-07F8-445C-B447-EAD8A9D98402}"/>
              </a:ext>
            </a:extLst>
          </p:cNvPr>
          <p:cNvSpPr/>
          <p:nvPr/>
        </p:nvSpPr>
        <p:spPr>
          <a:xfrm>
            <a:off x="3495109" y="4643156"/>
            <a:ext cx="400050" cy="287655"/>
          </a:xfrm>
          <a:custGeom>
            <a:avLst/>
            <a:gdLst/>
            <a:ahLst/>
            <a:cxnLst/>
            <a:rect l="l" t="t" r="r" b="b"/>
            <a:pathLst>
              <a:path w="400050" h="287654">
                <a:moveTo>
                  <a:pt x="0" y="287603"/>
                </a:moveTo>
                <a:lnTo>
                  <a:pt x="400039" y="287603"/>
                </a:lnTo>
                <a:lnTo>
                  <a:pt x="400039" y="0"/>
                </a:lnTo>
                <a:lnTo>
                  <a:pt x="0" y="0"/>
                </a:lnTo>
                <a:lnTo>
                  <a:pt x="0" y="2876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3">
            <a:extLst>
              <a:ext uri="{FF2B5EF4-FFF2-40B4-BE49-F238E27FC236}">
                <a16:creationId xmlns:a16="http://schemas.microsoft.com/office/drawing/2014/main" id="{D2FC2F9E-A84C-4866-833D-49CBA320C3D5}"/>
              </a:ext>
            </a:extLst>
          </p:cNvPr>
          <p:cNvSpPr txBox="1"/>
          <p:nvPr/>
        </p:nvSpPr>
        <p:spPr>
          <a:xfrm>
            <a:off x="3462495" y="4703591"/>
            <a:ext cx="307975" cy="2455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it-IT" sz="1500" spc="60" dirty="0">
                <a:latin typeface="Tahoma"/>
                <a:cs typeface="Tahoma"/>
              </a:rPr>
              <a:t>0,8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45" name="object 44">
            <a:extLst>
              <a:ext uri="{FF2B5EF4-FFF2-40B4-BE49-F238E27FC236}">
                <a16:creationId xmlns:a16="http://schemas.microsoft.com/office/drawing/2014/main" id="{6880A7C8-DC4D-4400-8D8F-625A3F6BC2F6}"/>
              </a:ext>
            </a:extLst>
          </p:cNvPr>
          <p:cNvSpPr/>
          <p:nvPr/>
        </p:nvSpPr>
        <p:spPr>
          <a:xfrm>
            <a:off x="3607120" y="3796303"/>
            <a:ext cx="400050" cy="287655"/>
          </a:xfrm>
          <a:custGeom>
            <a:avLst/>
            <a:gdLst/>
            <a:ahLst/>
            <a:cxnLst/>
            <a:rect l="l" t="t" r="r" b="b"/>
            <a:pathLst>
              <a:path w="400050" h="287654">
                <a:moveTo>
                  <a:pt x="0" y="287603"/>
                </a:moveTo>
                <a:lnTo>
                  <a:pt x="400039" y="287603"/>
                </a:lnTo>
                <a:lnTo>
                  <a:pt x="400039" y="0"/>
                </a:lnTo>
                <a:lnTo>
                  <a:pt x="0" y="0"/>
                </a:lnTo>
                <a:lnTo>
                  <a:pt x="0" y="2876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5">
            <a:extLst>
              <a:ext uri="{FF2B5EF4-FFF2-40B4-BE49-F238E27FC236}">
                <a16:creationId xmlns:a16="http://schemas.microsoft.com/office/drawing/2014/main" id="{8DAC82CF-FAF9-4D84-876A-D0B4139E244F}"/>
              </a:ext>
            </a:extLst>
          </p:cNvPr>
          <p:cNvSpPr txBox="1"/>
          <p:nvPr/>
        </p:nvSpPr>
        <p:spPr>
          <a:xfrm>
            <a:off x="3606511" y="3839495"/>
            <a:ext cx="307340" cy="2455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it-IT" sz="1500" spc="60" dirty="0">
                <a:latin typeface="Tahoma"/>
                <a:cs typeface="Tahoma"/>
              </a:rPr>
              <a:t>5,7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47" name="object 46">
            <a:extLst>
              <a:ext uri="{FF2B5EF4-FFF2-40B4-BE49-F238E27FC236}">
                <a16:creationId xmlns:a16="http://schemas.microsoft.com/office/drawing/2014/main" id="{E7CEAA0D-59E4-4D1B-9E19-89F76228969D}"/>
              </a:ext>
            </a:extLst>
          </p:cNvPr>
          <p:cNvSpPr/>
          <p:nvPr/>
        </p:nvSpPr>
        <p:spPr>
          <a:xfrm>
            <a:off x="3991159" y="2949471"/>
            <a:ext cx="512445" cy="304165"/>
          </a:xfrm>
          <a:custGeom>
            <a:avLst/>
            <a:gdLst/>
            <a:ahLst/>
            <a:cxnLst/>
            <a:rect l="l" t="t" r="r" b="b"/>
            <a:pathLst>
              <a:path w="512445" h="304164">
                <a:moveTo>
                  <a:pt x="0" y="303581"/>
                </a:moveTo>
                <a:lnTo>
                  <a:pt x="512051" y="303581"/>
                </a:lnTo>
                <a:lnTo>
                  <a:pt x="512051" y="0"/>
                </a:lnTo>
                <a:lnTo>
                  <a:pt x="0" y="0"/>
                </a:lnTo>
                <a:lnTo>
                  <a:pt x="0" y="3035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7">
            <a:extLst>
              <a:ext uri="{FF2B5EF4-FFF2-40B4-BE49-F238E27FC236}">
                <a16:creationId xmlns:a16="http://schemas.microsoft.com/office/drawing/2014/main" id="{24D54E7C-E914-4F3A-8D42-C995AB582C76}"/>
              </a:ext>
            </a:extLst>
          </p:cNvPr>
          <p:cNvSpPr txBox="1"/>
          <p:nvPr/>
        </p:nvSpPr>
        <p:spPr>
          <a:xfrm>
            <a:off x="3966551" y="2975399"/>
            <a:ext cx="418465" cy="2455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spc="60" dirty="0">
                <a:latin typeface="Tahoma"/>
                <a:cs typeface="Tahoma"/>
              </a:rPr>
              <a:t>9</a:t>
            </a:r>
            <a:r>
              <a:rPr lang="it-IT" sz="1500" spc="60" dirty="0">
                <a:latin typeface="Tahoma"/>
                <a:cs typeface="Tahoma"/>
              </a:rPr>
              <a:t>3,6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49" name="object 48">
            <a:extLst>
              <a:ext uri="{FF2B5EF4-FFF2-40B4-BE49-F238E27FC236}">
                <a16:creationId xmlns:a16="http://schemas.microsoft.com/office/drawing/2014/main" id="{822C8A12-0D56-402F-BD0D-5E518888DA6E}"/>
              </a:ext>
            </a:extLst>
          </p:cNvPr>
          <p:cNvSpPr/>
          <p:nvPr/>
        </p:nvSpPr>
        <p:spPr>
          <a:xfrm>
            <a:off x="5703330" y="4643156"/>
            <a:ext cx="352425" cy="287655"/>
          </a:xfrm>
          <a:custGeom>
            <a:avLst/>
            <a:gdLst/>
            <a:ahLst/>
            <a:cxnLst/>
            <a:rect l="l" t="t" r="r" b="b"/>
            <a:pathLst>
              <a:path w="352425" h="287654">
                <a:moveTo>
                  <a:pt x="0" y="287603"/>
                </a:moveTo>
                <a:lnTo>
                  <a:pt x="352035" y="287603"/>
                </a:lnTo>
                <a:lnTo>
                  <a:pt x="352035" y="0"/>
                </a:lnTo>
                <a:lnTo>
                  <a:pt x="0" y="0"/>
                </a:lnTo>
                <a:lnTo>
                  <a:pt x="0" y="2876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9">
            <a:extLst>
              <a:ext uri="{FF2B5EF4-FFF2-40B4-BE49-F238E27FC236}">
                <a16:creationId xmlns:a16="http://schemas.microsoft.com/office/drawing/2014/main" id="{22F708AD-F656-4DF1-8738-63F030BD7BA4}"/>
              </a:ext>
            </a:extLst>
          </p:cNvPr>
          <p:cNvSpPr txBox="1"/>
          <p:nvPr/>
        </p:nvSpPr>
        <p:spPr>
          <a:xfrm>
            <a:off x="5694743" y="4631583"/>
            <a:ext cx="457478" cy="2455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spc="60" dirty="0">
                <a:latin typeface="Tahoma"/>
                <a:cs typeface="Tahoma"/>
              </a:rPr>
              <a:t>6</a:t>
            </a:r>
            <a:r>
              <a:rPr lang="it-IT" sz="1500" spc="60" dirty="0">
                <a:latin typeface="Tahoma"/>
                <a:cs typeface="Tahoma"/>
              </a:rPr>
              <a:t>7,6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51" name="object 50">
            <a:extLst>
              <a:ext uri="{FF2B5EF4-FFF2-40B4-BE49-F238E27FC236}">
                <a16:creationId xmlns:a16="http://schemas.microsoft.com/office/drawing/2014/main" id="{B7DC15F9-626B-4BFE-940E-6E0FE2C4E11D}"/>
              </a:ext>
            </a:extLst>
          </p:cNvPr>
          <p:cNvSpPr/>
          <p:nvPr/>
        </p:nvSpPr>
        <p:spPr>
          <a:xfrm>
            <a:off x="5575317" y="3796303"/>
            <a:ext cx="512445" cy="287655"/>
          </a:xfrm>
          <a:custGeom>
            <a:avLst/>
            <a:gdLst/>
            <a:ahLst/>
            <a:cxnLst/>
            <a:rect l="l" t="t" r="r" b="b"/>
            <a:pathLst>
              <a:path w="512445" h="287654">
                <a:moveTo>
                  <a:pt x="0" y="287603"/>
                </a:moveTo>
                <a:lnTo>
                  <a:pt x="512051" y="287603"/>
                </a:lnTo>
                <a:lnTo>
                  <a:pt x="512051" y="0"/>
                </a:lnTo>
                <a:lnTo>
                  <a:pt x="0" y="0"/>
                </a:lnTo>
                <a:lnTo>
                  <a:pt x="0" y="2876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1">
            <a:extLst>
              <a:ext uri="{FF2B5EF4-FFF2-40B4-BE49-F238E27FC236}">
                <a16:creationId xmlns:a16="http://schemas.microsoft.com/office/drawing/2014/main" id="{044F5403-DF69-498D-8D9D-026209EE6462}"/>
              </a:ext>
            </a:extLst>
          </p:cNvPr>
          <p:cNvSpPr txBox="1"/>
          <p:nvPr/>
        </p:nvSpPr>
        <p:spPr>
          <a:xfrm>
            <a:off x="5550727" y="3839495"/>
            <a:ext cx="419734" cy="2455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spc="60" dirty="0">
                <a:latin typeface="Tahoma"/>
                <a:cs typeface="Tahoma"/>
              </a:rPr>
              <a:t>3</a:t>
            </a:r>
            <a:r>
              <a:rPr lang="it-IT" sz="1500" spc="60" dirty="0">
                <a:latin typeface="Tahoma"/>
                <a:cs typeface="Tahoma"/>
              </a:rPr>
              <a:t>0,1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53" name="object 52">
            <a:extLst>
              <a:ext uri="{FF2B5EF4-FFF2-40B4-BE49-F238E27FC236}">
                <a16:creationId xmlns:a16="http://schemas.microsoft.com/office/drawing/2014/main" id="{B8441764-3778-4E21-BEF9-0AB7EAD8FAB6}"/>
              </a:ext>
            </a:extLst>
          </p:cNvPr>
          <p:cNvSpPr/>
          <p:nvPr/>
        </p:nvSpPr>
        <p:spPr>
          <a:xfrm>
            <a:off x="5351295" y="2949471"/>
            <a:ext cx="400050" cy="304165"/>
          </a:xfrm>
          <a:custGeom>
            <a:avLst/>
            <a:gdLst/>
            <a:ahLst/>
            <a:cxnLst/>
            <a:rect l="l" t="t" r="r" b="b"/>
            <a:pathLst>
              <a:path w="400050" h="304164">
                <a:moveTo>
                  <a:pt x="0" y="303581"/>
                </a:moveTo>
                <a:lnTo>
                  <a:pt x="400039" y="303581"/>
                </a:lnTo>
                <a:lnTo>
                  <a:pt x="400039" y="0"/>
                </a:lnTo>
                <a:lnTo>
                  <a:pt x="0" y="0"/>
                </a:lnTo>
                <a:lnTo>
                  <a:pt x="0" y="3035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3">
            <a:extLst>
              <a:ext uri="{FF2B5EF4-FFF2-40B4-BE49-F238E27FC236}">
                <a16:creationId xmlns:a16="http://schemas.microsoft.com/office/drawing/2014/main" id="{3B4AE3EF-21A6-45B7-A3AB-5C5A817517C0}"/>
              </a:ext>
            </a:extLst>
          </p:cNvPr>
          <p:cNvSpPr txBox="1"/>
          <p:nvPr/>
        </p:nvSpPr>
        <p:spPr>
          <a:xfrm>
            <a:off x="5334703" y="2975399"/>
            <a:ext cx="307975" cy="2455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spc="60" dirty="0">
                <a:latin typeface="Tahoma"/>
                <a:cs typeface="Tahoma"/>
              </a:rPr>
              <a:t>2</a:t>
            </a:r>
            <a:r>
              <a:rPr sz="1500" spc="50" dirty="0">
                <a:latin typeface="Tahoma"/>
                <a:cs typeface="Tahoma"/>
              </a:rPr>
              <a:t>,</a:t>
            </a:r>
            <a:r>
              <a:rPr lang="it-IT" sz="1500" spc="50" dirty="0">
                <a:latin typeface="Tahoma"/>
                <a:cs typeface="Tahoma"/>
              </a:rPr>
              <a:t>4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55" name="object 54">
            <a:extLst>
              <a:ext uri="{FF2B5EF4-FFF2-40B4-BE49-F238E27FC236}">
                <a16:creationId xmlns:a16="http://schemas.microsoft.com/office/drawing/2014/main" id="{FF77283B-70A3-479B-98D1-71680147B25D}"/>
              </a:ext>
            </a:extLst>
          </p:cNvPr>
          <p:cNvSpPr/>
          <p:nvPr/>
        </p:nvSpPr>
        <p:spPr>
          <a:xfrm>
            <a:off x="7143474" y="4643156"/>
            <a:ext cx="400050" cy="287655"/>
          </a:xfrm>
          <a:custGeom>
            <a:avLst/>
            <a:gdLst/>
            <a:ahLst/>
            <a:cxnLst/>
            <a:rect l="l" t="t" r="r" b="b"/>
            <a:pathLst>
              <a:path w="400050" h="287654">
                <a:moveTo>
                  <a:pt x="0" y="287603"/>
                </a:moveTo>
                <a:lnTo>
                  <a:pt x="400039" y="287603"/>
                </a:lnTo>
                <a:lnTo>
                  <a:pt x="400039" y="0"/>
                </a:lnTo>
                <a:lnTo>
                  <a:pt x="0" y="0"/>
                </a:lnTo>
                <a:lnTo>
                  <a:pt x="0" y="2876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5">
            <a:extLst>
              <a:ext uri="{FF2B5EF4-FFF2-40B4-BE49-F238E27FC236}">
                <a16:creationId xmlns:a16="http://schemas.microsoft.com/office/drawing/2014/main" id="{B582A89A-50BB-4539-87F4-2F8D24A1EEB5}"/>
              </a:ext>
            </a:extLst>
          </p:cNvPr>
          <p:cNvSpPr txBox="1"/>
          <p:nvPr/>
        </p:nvSpPr>
        <p:spPr>
          <a:xfrm>
            <a:off x="7199686" y="4679455"/>
            <a:ext cx="307975" cy="257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spc="60" dirty="0">
                <a:latin typeface="Tahoma"/>
                <a:cs typeface="Tahoma"/>
              </a:rPr>
              <a:t>1</a:t>
            </a:r>
            <a:r>
              <a:rPr sz="1500" spc="50" dirty="0">
                <a:latin typeface="Tahoma"/>
                <a:cs typeface="Tahoma"/>
              </a:rPr>
              <a:t>,</a:t>
            </a:r>
            <a:r>
              <a:rPr sz="1500" spc="10" dirty="0">
                <a:latin typeface="Tahoma"/>
                <a:cs typeface="Tahoma"/>
              </a:rPr>
              <a:t>7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57" name="object 56">
            <a:extLst>
              <a:ext uri="{FF2B5EF4-FFF2-40B4-BE49-F238E27FC236}">
                <a16:creationId xmlns:a16="http://schemas.microsoft.com/office/drawing/2014/main" id="{1F87620C-E3FB-4094-A933-24081B467A89}"/>
              </a:ext>
            </a:extLst>
          </p:cNvPr>
          <p:cNvSpPr/>
          <p:nvPr/>
        </p:nvSpPr>
        <p:spPr>
          <a:xfrm>
            <a:off x="7415500" y="3796303"/>
            <a:ext cx="496570" cy="287655"/>
          </a:xfrm>
          <a:custGeom>
            <a:avLst/>
            <a:gdLst/>
            <a:ahLst/>
            <a:cxnLst/>
            <a:rect l="l" t="t" r="r" b="b"/>
            <a:pathLst>
              <a:path w="496570" h="287654">
                <a:moveTo>
                  <a:pt x="0" y="287603"/>
                </a:moveTo>
                <a:lnTo>
                  <a:pt x="496049" y="287603"/>
                </a:lnTo>
                <a:lnTo>
                  <a:pt x="496049" y="0"/>
                </a:lnTo>
                <a:lnTo>
                  <a:pt x="0" y="0"/>
                </a:lnTo>
                <a:lnTo>
                  <a:pt x="0" y="2876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7">
            <a:extLst>
              <a:ext uri="{FF2B5EF4-FFF2-40B4-BE49-F238E27FC236}">
                <a16:creationId xmlns:a16="http://schemas.microsoft.com/office/drawing/2014/main" id="{BBC40A7B-7BF5-4C5E-B22C-95CF7DE226C8}"/>
              </a:ext>
            </a:extLst>
          </p:cNvPr>
          <p:cNvSpPr txBox="1"/>
          <p:nvPr/>
        </p:nvSpPr>
        <p:spPr>
          <a:xfrm>
            <a:off x="7350927" y="3839495"/>
            <a:ext cx="420370" cy="2455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it-IT" sz="1500" dirty="0">
                <a:latin typeface="Tahoma"/>
                <a:cs typeface="Tahoma"/>
              </a:rPr>
              <a:t>36,7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59" name="object 59">
            <a:extLst>
              <a:ext uri="{FF2B5EF4-FFF2-40B4-BE49-F238E27FC236}">
                <a16:creationId xmlns:a16="http://schemas.microsoft.com/office/drawing/2014/main" id="{832B9BC5-D324-4E60-BC89-4C29F3AE5AE0}"/>
              </a:ext>
            </a:extLst>
          </p:cNvPr>
          <p:cNvSpPr txBox="1"/>
          <p:nvPr/>
        </p:nvSpPr>
        <p:spPr>
          <a:xfrm>
            <a:off x="7422935" y="2975399"/>
            <a:ext cx="419734" cy="2455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it-IT" sz="1500" dirty="0">
                <a:latin typeface="Tahoma"/>
                <a:cs typeface="Tahoma"/>
              </a:rPr>
              <a:t>61,7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60" name="object 60">
            <a:extLst>
              <a:ext uri="{FF2B5EF4-FFF2-40B4-BE49-F238E27FC236}">
                <a16:creationId xmlns:a16="http://schemas.microsoft.com/office/drawing/2014/main" id="{2FE73BE6-F3E5-4E0E-9AB6-40272F235A8B}"/>
              </a:ext>
            </a:extLst>
          </p:cNvPr>
          <p:cNvSpPr txBox="1"/>
          <p:nvPr/>
        </p:nvSpPr>
        <p:spPr>
          <a:xfrm>
            <a:off x="1070436" y="5077306"/>
            <a:ext cx="294005" cy="701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40" dirty="0">
                <a:latin typeface="Arial"/>
                <a:cs typeface="Arial"/>
              </a:rPr>
              <a:t>0</a:t>
            </a:r>
            <a:r>
              <a:rPr sz="1650" spc="-80" dirty="0">
                <a:latin typeface="Arial"/>
                <a:cs typeface="Arial"/>
              </a:rPr>
              <a:t>,</a:t>
            </a:r>
            <a:r>
              <a:rPr sz="1650" spc="-85" dirty="0">
                <a:latin typeface="Arial"/>
                <a:cs typeface="Arial"/>
              </a:rPr>
              <a:t>5</a:t>
            </a:r>
            <a:endParaRPr sz="1650" dirty="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1365"/>
              </a:spcBef>
            </a:pPr>
            <a:r>
              <a:rPr sz="1650" spc="-85" dirty="0">
                <a:latin typeface="Arial"/>
                <a:cs typeface="Arial"/>
              </a:rPr>
              <a:t>0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61" name="object 61">
            <a:extLst>
              <a:ext uri="{FF2B5EF4-FFF2-40B4-BE49-F238E27FC236}">
                <a16:creationId xmlns:a16="http://schemas.microsoft.com/office/drawing/2014/main" id="{A79C734A-2AB8-42C4-8E6C-3FAE6F1B350B}"/>
              </a:ext>
            </a:extLst>
          </p:cNvPr>
          <p:cNvSpPr txBox="1"/>
          <p:nvPr/>
        </p:nvSpPr>
        <p:spPr>
          <a:xfrm>
            <a:off x="1232585" y="4653358"/>
            <a:ext cx="131445" cy="276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-85" dirty="0">
                <a:latin typeface="Arial"/>
                <a:cs typeface="Arial"/>
              </a:rPr>
              <a:t>1</a:t>
            </a:r>
            <a:endParaRPr sz="1650">
              <a:latin typeface="Arial"/>
              <a:cs typeface="Arial"/>
            </a:endParaRPr>
          </a:p>
        </p:txBody>
      </p:sp>
      <p:sp>
        <p:nvSpPr>
          <p:cNvPr id="62" name="object 62">
            <a:extLst>
              <a:ext uri="{FF2B5EF4-FFF2-40B4-BE49-F238E27FC236}">
                <a16:creationId xmlns:a16="http://schemas.microsoft.com/office/drawing/2014/main" id="{91458A62-1EE5-43B6-A1E0-1DB527D79ED9}"/>
              </a:ext>
            </a:extLst>
          </p:cNvPr>
          <p:cNvSpPr txBox="1"/>
          <p:nvPr/>
        </p:nvSpPr>
        <p:spPr>
          <a:xfrm>
            <a:off x="1070436" y="4228877"/>
            <a:ext cx="292735" cy="276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-40" dirty="0">
                <a:latin typeface="Arial"/>
                <a:cs typeface="Arial"/>
              </a:rPr>
              <a:t>1</a:t>
            </a:r>
            <a:r>
              <a:rPr sz="1650" spc="-80" dirty="0">
                <a:latin typeface="Arial"/>
                <a:cs typeface="Arial"/>
              </a:rPr>
              <a:t>,</a:t>
            </a:r>
            <a:r>
              <a:rPr sz="1650" spc="-85" dirty="0">
                <a:latin typeface="Arial"/>
                <a:cs typeface="Arial"/>
              </a:rPr>
              <a:t>5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63" name="object 63">
            <a:extLst>
              <a:ext uri="{FF2B5EF4-FFF2-40B4-BE49-F238E27FC236}">
                <a16:creationId xmlns:a16="http://schemas.microsoft.com/office/drawing/2014/main" id="{B3542130-7010-4FF0-8938-FF59DAD26004}"/>
              </a:ext>
            </a:extLst>
          </p:cNvPr>
          <p:cNvSpPr txBox="1"/>
          <p:nvPr/>
        </p:nvSpPr>
        <p:spPr>
          <a:xfrm>
            <a:off x="1232585" y="3804480"/>
            <a:ext cx="131445" cy="276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-85" dirty="0">
                <a:latin typeface="Arial"/>
                <a:cs typeface="Arial"/>
              </a:rPr>
              <a:t>2</a:t>
            </a:r>
            <a:endParaRPr sz="1650">
              <a:latin typeface="Arial"/>
              <a:cs typeface="Arial"/>
            </a:endParaRPr>
          </a:p>
        </p:txBody>
      </p:sp>
      <p:sp>
        <p:nvSpPr>
          <p:cNvPr id="64" name="object 64">
            <a:extLst>
              <a:ext uri="{FF2B5EF4-FFF2-40B4-BE49-F238E27FC236}">
                <a16:creationId xmlns:a16="http://schemas.microsoft.com/office/drawing/2014/main" id="{72AB831F-F294-4D04-8D42-9E16B168D8F1}"/>
              </a:ext>
            </a:extLst>
          </p:cNvPr>
          <p:cNvSpPr txBox="1"/>
          <p:nvPr/>
        </p:nvSpPr>
        <p:spPr>
          <a:xfrm>
            <a:off x="1070436" y="3379893"/>
            <a:ext cx="292735" cy="276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-40" dirty="0">
                <a:latin typeface="Arial"/>
                <a:cs typeface="Arial"/>
              </a:rPr>
              <a:t>2</a:t>
            </a:r>
            <a:r>
              <a:rPr sz="1650" spc="-80" dirty="0">
                <a:latin typeface="Arial"/>
                <a:cs typeface="Arial"/>
              </a:rPr>
              <a:t>,</a:t>
            </a:r>
            <a:r>
              <a:rPr sz="1650" spc="-85" dirty="0">
                <a:latin typeface="Arial"/>
                <a:cs typeface="Arial"/>
              </a:rPr>
              <a:t>5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65" name="object 65">
            <a:extLst>
              <a:ext uri="{FF2B5EF4-FFF2-40B4-BE49-F238E27FC236}">
                <a16:creationId xmlns:a16="http://schemas.microsoft.com/office/drawing/2014/main" id="{D301EB68-8266-47AD-941F-2CFBB6D77733}"/>
              </a:ext>
            </a:extLst>
          </p:cNvPr>
          <p:cNvSpPr txBox="1"/>
          <p:nvPr/>
        </p:nvSpPr>
        <p:spPr>
          <a:xfrm>
            <a:off x="1232585" y="2955518"/>
            <a:ext cx="131445" cy="276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-85" dirty="0">
                <a:latin typeface="Arial"/>
                <a:cs typeface="Arial"/>
              </a:rPr>
              <a:t>3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66" name="object 66">
            <a:extLst>
              <a:ext uri="{FF2B5EF4-FFF2-40B4-BE49-F238E27FC236}">
                <a16:creationId xmlns:a16="http://schemas.microsoft.com/office/drawing/2014/main" id="{AC458142-24E7-4354-92A5-65389DF11290}"/>
              </a:ext>
            </a:extLst>
          </p:cNvPr>
          <p:cNvSpPr txBox="1"/>
          <p:nvPr/>
        </p:nvSpPr>
        <p:spPr>
          <a:xfrm>
            <a:off x="1070436" y="2105384"/>
            <a:ext cx="294005" cy="701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4625">
              <a:lnSpc>
                <a:spcPct val="100000"/>
              </a:lnSpc>
              <a:spcBef>
                <a:spcPts val="95"/>
              </a:spcBef>
            </a:pPr>
            <a:r>
              <a:rPr sz="1650" spc="-85" dirty="0">
                <a:latin typeface="Arial"/>
                <a:cs typeface="Arial"/>
              </a:rPr>
              <a:t>4</a:t>
            </a:r>
            <a:endParaRPr sz="16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1650" spc="-40" dirty="0">
                <a:latin typeface="Arial"/>
                <a:cs typeface="Arial"/>
              </a:rPr>
              <a:t>3</a:t>
            </a:r>
            <a:r>
              <a:rPr sz="1650" spc="-80" dirty="0">
                <a:latin typeface="Arial"/>
                <a:cs typeface="Arial"/>
              </a:rPr>
              <a:t>,</a:t>
            </a:r>
            <a:r>
              <a:rPr sz="1650" spc="-85" dirty="0">
                <a:latin typeface="Arial"/>
                <a:cs typeface="Arial"/>
              </a:rPr>
              <a:t>5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67" name="object 67">
            <a:extLst>
              <a:ext uri="{FF2B5EF4-FFF2-40B4-BE49-F238E27FC236}">
                <a16:creationId xmlns:a16="http://schemas.microsoft.com/office/drawing/2014/main" id="{986BC437-37E6-4944-86FC-AEB15B89296E}"/>
              </a:ext>
            </a:extLst>
          </p:cNvPr>
          <p:cNvSpPr txBox="1"/>
          <p:nvPr/>
        </p:nvSpPr>
        <p:spPr>
          <a:xfrm>
            <a:off x="1485944" y="5781401"/>
            <a:ext cx="131445" cy="276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-85" dirty="0">
                <a:latin typeface="Arial"/>
                <a:cs typeface="Arial"/>
              </a:rPr>
              <a:t>0</a:t>
            </a:r>
            <a:endParaRPr sz="1650">
              <a:latin typeface="Arial"/>
              <a:cs typeface="Arial"/>
            </a:endParaRPr>
          </a:p>
        </p:txBody>
      </p:sp>
      <p:sp>
        <p:nvSpPr>
          <p:cNvPr id="68" name="object 68">
            <a:extLst>
              <a:ext uri="{FF2B5EF4-FFF2-40B4-BE49-F238E27FC236}">
                <a16:creationId xmlns:a16="http://schemas.microsoft.com/office/drawing/2014/main" id="{58E9E5F9-6FEC-4905-8AC0-E80C64F07CFD}"/>
              </a:ext>
            </a:extLst>
          </p:cNvPr>
          <p:cNvSpPr txBox="1"/>
          <p:nvPr/>
        </p:nvSpPr>
        <p:spPr>
          <a:xfrm>
            <a:off x="2308959" y="5781401"/>
            <a:ext cx="292100" cy="276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-40" dirty="0">
                <a:latin typeface="Arial"/>
                <a:cs typeface="Arial"/>
              </a:rPr>
              <a:t>0</a:t>
            </a:r>
            <a:r>
              <a:rPr sz="1650" spc="-85" dirty="0">
                <a:latin typeface="Arial"/>
                <a:cs typeface="Arial"/>
              </a:rPr>
              <a:t>,5</a:t>
            </a:r>
            <a:endParaRPr sz="1650">
              <a:latin typeface="Arial"/>
              <a:cs typeface="Arial"/>
            </a:endParaRPr>
          </a:p>
        </p:txBody>
      </p:sp>
      <p:sp>
        <p:nvSpPr>
          <p:cNvPr id="69" name="object 69">
            <a:extLst>
              <a:ext uri="{FF2B5EF4-FFF2-40B4-BE49-F238E27FC236}">
                <a16:creationId xmlns:a16="http://schemas.microsoft.com/office/drawing/2014/main" id="{58A6246D-33C0-4654-B1AE-2B871CF9B078}"/>
              </a:ext>
            </a:extLst>
          </p:cNvPr>
          <p:cNvSpPr txBox="1"/>
          <p:nvPr/>
        </p:nvSpPr>
        <p:spPr>
          <a:xfrm>
            <a:off x="3294657" y="5781401"/>
            <a:ext cx="131445" cy="276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-85" dirty="0">
                <a:latin typeface="Arial"/>
                <a:cs typeface="Arial"/>
              </a:rPr>
              <a:t>1</a:t>
            </a:r>
            <a:endParaRPr sz="1650">
              <a:latin typeface="Arial"/>
              <a:cs typeface="Arial"/>
            </a:endParaRPr>
          </a:p>
        </p:txBody>
      </p:sp>
      <p:sp>
        <p:nvSpPr>
          <p:cNvPr id="70" name="object 70">
            <a:extLst>
              <a:ext uri="{FF2B5EF4-FFF2-40B4-BE49-F238E27FC236}">
                <a16:creationId xmlns:a16="http://schemas.microsoft.com/office/drawing/2014/main" id="{0EA14850-3251-4CFD-95CB-AE5D71EA2061}"/>
              </a:ext>
            </a:extLst>
          </p:cNvPr>
          <p:cNvSpPr txBox="1"/>
          <p:nvPr/>
        </p:nvSpPr>
        <p:spPr>
          <a:xfrm>
            <a:off x="4117566" y="5781401"/>
            <a:ext cx="292100" cy="276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-40" dirty="0">
                <a:latin typeface="Arial"/>
                <a:cs typeface="Arial"/>
              </a:rPr>
              <a:t>1</a:t>
            </a:r>
            <a:r>
              <a:rPr sz="1650" spc="-85" dirty="0">
                <a:latin typeface="Arial"/>
                <a:cs typeface="Arial"/>
              </a:rPr>
              <a:t>,5</a:t>
            </a:r>
            <a:endParaRPr sz="1650">
              <a:latin typeface="Arial"/>
              <a:cs typeface="Arial"/>
            </a:endParaRPr>
          </a:p>
        </p:txBody>
      </p:sp>
      <p:sp>
        <p:nvSpPr>
          <p:cNvPr id="71" name="object 71">
            <a:extLst>
              <a:ext uri="{FF2B5EF4-FFF2-40B4-BE49-F238E27FC236}">
                <a16:creationId xmlns:a16="http://schemas.microsoft.com/office/drawing/2014/main" id="{F9F61F8B-C707-457E-B3A7-AB67B737EB9B}"/>
              </a:ext>
            </a:extLst>
          </p:cNvPr>
          <p:cNvSpPr txBox="1"/>
          <p:nvPr/>
        </p:nvSpPr>
        <p:spPr>
          <a:xfrm>
            <a:off x="5103478" y="5781401"/>
            <a:ext cx="131445" cy="276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-85" dirty="0">
                <a:latin typeface="Arial"/>
                <a:cs typeface="Arial"/>
              </a:rPr>
              <a:t>2</a:t>
            </a:r>
            <a:endParaRPr sz="1650">
              <a:latin typeface="Arial"/>
              <a:cs typeface="Arial"/>
            </a:endParaRPr>
          </a:p>
        </p:txBody>
      </p:sp>
      <p:sp>
        <p:nvSpPr>
          <p:cNvPr id="72" name="object 72">
            <a:extLst>
              <a:ext uri="{FF2B5EF4-FFF2-40B4-BE49-F238E27FC236}">
                <a16:creationId xmlns:a16="http://schemas.microsoft.com/office/drawing/2014/main" id="{3C9914A4-8E0B-4C65-9A75-13D10BEF0E8E}"/>
              </a:ext>
            </a:extLst>
          </p:cNvPr>
          <p:cNvSpPr txBox="1"/>
          <p:nvPr/>
        </p:nvSpPr>
        <p:spPr>
          <a:xfrm>
            <a:off x="5926386" y="5781401"/>
            <a:ext cx="292100" cy="276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-40" dirty="0">
                <a:latin typeface="Arial"/>
                <a:cs typeface="Arial"/>
              </a:rPr>
              <a:t>2</a:t>
            </a:r>
            <a:r>
              <a:rPr sz="1650" spc="-85" dirty="0">
                <a:latin typeface="Arial"/>
                <a:cs typeface="Arial"/>
              </a:rPr>
              <a:t>,5</a:t>
            </a:r>
            <a:endParaRPr sz="1650">
              <a:latin typeface="Arial"/>
              <a:cs typeface="Arial"/>
            </a:endParaRPr>
          </a:p>
        </p:txBody>
      </p:sp>
      <p:sp>
        <p:nvSpPr>
          <p:cNvPr id="73" name="object 73">
            <a:extLst>
              <a:ext uri="{FF2B5EF4-FFF2-40B4-BE49-F238E27FC236}">
                <a16:creationId xmlns:a16="http://schemas.microsoft.com/office/drawing/2014/main" id="{FCFB85B6-D9DB-42C5-997E-EA4D98EA9CD2}"/>
              </a:ext>
            </a:extLst>
          </p:cNvPr>
          <p:cNvSpPr txBox="1"/>
          <p:nvPr/>
        </p:nvSpPr>
        <p:spPr>
          <a:xfrm>
            <a:off x="6912085" y="5781401"/>
            <a:ext cx="131445" cy="276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-85" dirty="0">
                <a:latin typeface="Arial"/>
                <a:cs typeface="Arial"/>
              </a:rPr>
              <a:t>3</a:t>
            </a:r>
            <a:endParaRPr sz="1650">
              <a:latin typeface="Arial"/>
              <a:cs typeface="Arial"/>
            </a:endParaRPr>
          </a:p>
        </p:txBody>
      </p:sp>
      <p:sp>
        <p:nvSpPr>
          <p:cNvPr id="74" name="object 74">
            <a:extLst>
              <a:ext uri="{FF2B5EF4-FFF2-40B4-BE49-F238E27FC236}">
                <a16:creationId xmlns:a16="http://schemas.microsoft.com/office/drawing/2014/main" id="{43AE5384-5408-4215-B351-DBC1DD9AE891}"/>
              </a:ext>
            </a:extLst>
          </p:cNvPr>
          <p:cNvSpPr txBox="1"/>
          <p:nvPr/>
        </p:nvSpPr>
        <p:spPr>
          <a:xfrm>
            <a:off x="7735206" y="5781401"/>
            <a:ext cx="292100" cy="276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-40" dirty="0">
                <a:latin typeface="Arial"/>
                <a:cs typeface="Arial"/>
              </a:rPr>
              <a:t>3</a:t>
            </a:r>
            <a:r>
              <a:rPr sz="1650" spc="-85" dirty="0">
                <a:latin typeface="Arial"/>
                <a:cs typeface="Arial"/>
              </a:rPr>
              <a:t>,5</a:t>
            </a:r>
            <a:endParaRPr sz="1650">
              <a:latin typeface="Arial"/>
              <a:cs typeface="Arial"/>
            </a:endParaRPr>
          </a:p>
        </p:txBody>
      </p:sp>
      <p:sp>
        <p:nvSpPr>
          <p:cNvPr id="75" name="object 75">
            <a:extLst>
              <a:ext uri="{FF2B5EF4-FFF2-40B4-BE49-F238E27FC236}">
                <a16:creationId xmlns:a16="http://schemas.microsoft.com/office/drawing/2014/main" id="{1586DEB7-D324-4E5B-8E14-B98A9C39C3EA}"/>
              </a:ext>
            </a:extLst>
          </p:cNvPr>
          <p:cNvSpPr/>
          <p:nvPr/>
        </p:nvSpPr>
        <p:spPr>
          <a:xfrm>
            <a:off x="294143" y="1463231"/>
            <a:ext cx="8208912" cy="5328592"/>
          </a:xfrm>
          <a:custGeom>
            <a:avLst/>
            <a:gdLst/>
            <a:ahLst/>
            <a:cxnLst/>
            <a:rect l="l" t="t" r="r" b="b"/>
            <a:pathLst>
              <a:path w="7456805" h="4777740">
                <a:moveTo>
                  <a:pt x="0" y="4777409"/>
                </a:moveTo>
                <a:lnTo>
                  <a:pt x="7456743" y="4777409"/>
                </a:lnTo>
                <a:lnTo>
                  <a:pt x="7456743" y="0"/>
                </a:lnTo>
                <a:lnTo>
                  <a:pt x="0" y="0"/>
                </a:lnTo>
                <a:lnTo>
                  <a:pt x="0" y="4777409"/>
                </a:lnTo>
                <a:close/>
              </a:path>
            </a:pathLst>
          </a:custGeom>
          <a:ln w="160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>
            <a:extLst>
              <a:ext uri="{FF2B5EF4-FFF2-40B4-BE49-F238E27FC236}">
                <a16:creationId xmlns:a16="http://schemas.microsoft.com/office/drawing/2014/main" id="{9FE595D0-33AD-4A93-968E-7A7D10DC0C9B}"/>
              </a:ext>
            </a:extLst>
          </p:cNvPr>
          <p:cNvSpPr/>
          <p:nvPr/>
        </p:nvSpPr>
        <p:spPr>
          <a:xfrm>
            <a:off x="4279188" y="1639279"/>
            <a:ext cx="1712595" cy="335915"/>
          </a:xfrm>
          <a:custGeom>
            <a:avLst/>
            <a:gdLst/>
            <a:ahLst/>
            <a:cxnLst/>
            <a:rect l="l" t="t" r="r" b="b"/>
            <a:pathLst>
              <a:path w="1712595" h="335915">
                <a:moveTo>
                  <a:pt x="1656058" y="0"/>
                </a:moveTo>
                <a:lnTo>
                  <a:pt x="56112" y="0"/>
                </a:lnTo>
                <a:lnTo>
                  <a:pt x="34293" y="4410"/>
                </a:lnTo>
                <a:lnTo>
                  <a:pt x="16454" y="16430"/>
                </a:lnTo>
                <a:lnTo>
                  <a:pt x="4417" y="34242"/>
                </a:lnTo>
                <a:lnTo>
                  <a:pt x="0" y="56029"/>
                </a:lnTo>
                <a:lnTo>
                  <a:pt x="0" y="179805"/>
                </a:lnTo>
                <a:lnTo>
                  <a:pt x="7945" y="229051"/>
                </a:lnTo>
                <a:lnTo>
                  <a:pt x="30074" y="271804"/>
                </a:lnTo>
                <a:lnTo>
                  <a:pt x="63827" y="305507"/>
                </a:lnTo>
                <a:lnTo>
                  <a:pt x="106643" y="327603"/>
                </a:lnTo>
                <a:lnTo>
                  <a:pt x="155962" y="335537"/>
                </a:lnTo>
                <a:lnTo>
                  <a:pt x="1556208" y="335537"/>
                </a:lnTo>
                <a:lnTo>
                  <a:pt x="1605527" y="327603"/>
                </a:lnTo>
                <a:lnTo>
                  <a:pt x="1648343" y="305507"/>
                </a:lnTo>
                <a:lnTo>
                  <a:pt x="1682096" y="271804"/>
                </a:lnTo>
                <a:lnTo>
                  <a:pt x="1704225" y="229051"/>
                </a:lnTo>
                <a:lnTo>
                  <a:pt x="1712170" y="179805"/>
                </a:lnTo>
                <a:lnTo>
                  <a:pt x="1712170" y="56029"/>
                </a:lnTo>
                <a:lnTo>
                  <a:pt x="1707753" y="34242"/>
                </a:lnTo>
                <a:lnTo>
                  <a:pt x="1695715" y="16430"/>
                </a:lnTo>
                <a:lnTo>
                  <a:pt x="1677877" y="4410"/>
                </a:lnTo>
                <a:lnTo>
                  <a:pt x="16560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>
            <a:extLst>
              <a:ext uri="{FF2B5EF4-FFF2-40B4-BE49-F238E27FC236}">
                <a16:creationId xmlns:a16="http://schemas.microsoft.com/office/drawing/2014/main" id="{67F05C69-67E8-4FB7-8D8B-BED8E1229E12}"/>
              </a:ext>
            </a:extLst>
          </p:cNvPr>
          <p:cNvSpPr txBox="1"/>
          <p:nvPr/>
        </p:nvSpPr>
        <p:spPr>
          <a:xfrm>
            <a:off x="4489443" y="1718185"/>
            <a:ext cx="12065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Tahoma"/>
                <a:cs typeface="Tahoma"/>
              </a:rPr>
              <a:t>Opportunista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78" name="object 78">
            <a:extLst>
              <a:ext uri="{FF2B5EF4-FFF2-40B4-BE49-F238E27FC236}">
                <a16:creationId xmlns:a16="http://schemas.microsoft.com/office/drawing/2014/main" id="{06BC475F-0A61-4E79-8823-748C24306059}"/>
              </a:ext>
            </a:extLst>
          </p:cNvPr>
          <p:cNvSpPr/>
          <p:nvPr/>
        </p:nvSpPr>
        <p:spPr>
          <a:xfrm>
            <a:off x="2198980" y="1671234"/>
            <a:ext cx="1744345" cy="271780"/>
          </a:xfrm>
          <a:custGeom>
            <a:avLst/>
            <a:gdLst/>
            <a:ahLst/>
            <a:cxnLst/>
            <a:rect l="l" t="t" r="r" b="b"/>
            <a:pathLst>
              <a:path w="1744345" h="271780">
                <a:moveTo>
                  <a:pt x="1698729" y="0"/>
                </a:moveTo>
                <a:lnTo>
                  <a:pt x="45337" y="0"/>
                </a:lnTo>
                <a:lnTo>
                  <a:pt x="27686" y="3555"/>
                </a:lnTo>
                <a:lnTo>
                  <a:pt x="13275" y="13261"/>
                </a:lnTo>
                <a:lnTo>
                  <a:pt x="3561" y="27681"/>
                </a:lnTo>
                <a:lnTo>
                  <a:pt x="0" y="45377"/>
                </a:lnTo>
                <a:lnTo>
                  <a:pt x="0" y="135919"/>
                </a:lnTo>
                <a:lnTo>
                  <a:pt x="6933" y="178828"/>
                </a:lnTo>
                <a:lnTo>
                  <a:pt x="26241" y="216083"/>
                </a:lnTo>
                <a:lnTo>
                  <a:pt x="55684" y="245453"/>
                </a:lnTo>
                <a:lnTo>
                  <a:pt x="93021" y="264710"/>
                </a:lnTo>
                <a:lnTo>
                  <a:pt x="136013" y="271625"/>
                </a:lnTo>
                <a:lnTo>
                  <a:pt x="1608267" y="271625"/>
                </a:lnTo>
                <a:lnTo>
                  <a:pt x="1651240" y="264710"/>
                </a:lnTo>
                <a:lnTo>
                  <a:pt x="1688549" y="245453"/>
                </a:lnTo>
                <a:lnTo>
                  <a:pt x="1717963" y="216083"/>
                </a:lnTo>
                <a:lnTo>
                  <a:pt x="1737249" y="178828"/>
                </a:lnTo>
                <a:lnTo>
                  <a:pt x="1744173" y="135919"/>
                </a:lnTo>
                <a:lnTo>
                  <a:pt x="1744173" y="45377"/>
                </a:lnTo>
                <a:lnTo>
                  <a:pt x="1740613" y="27681"/>
                </a:lnTo>
                <a:lnTo>
                  <a:pt x="1730892" y="13261"/>
                </a:lnTo>
                <a:lnTo>
                  <a:pt x="1716451" y="3555"/>
                </a:lnTo>
                <a:lnTo>
                  <a:pt x="16987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>
            <a:extLst>
              <a:ext uri="{FF2B5EF4-FFF2-40B4-BE49-F238E27FC236}">
                <a16:creationId xmlns:a16="http://schemas.microsoft.com/office/drawing/2014/main" id="{BAB69861-9B01-4C72-96A3-38BC047020A9}"/>
              </a:ext>
            </a:extLst>
          </p:cNvPr>
          <p:cNvSpPr txBox="1"/>
          <p:nvPr/>
        </p:nvSpPr>
        <p:spPr>
          <a:xfrm>
            <a:off x="2390567" y="1745881"/>
            <a:ext cx="10350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Tahoma"/>
                <a:cs typeface="Tahoma"/>
              </a:rPr>
              <a:t>Costruttivo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80" name="object 80">
            <a:extLst>
              <a:ext uri="{FF2B5EF4-FFF2-40B4-BE49-F238E27FC236}">
                <a16:creationId xmlns:a16="http://schemas.microsoft.com/office/drawing/2014/main" id="{DF458C64-C37A-4A7F-9485-088E060B60F9}"/>
              </a:ext>
            </a:extLst>
          </p:cNvPr>
          <p:cNvSpPr/>
          <p:nvPr/>
        </p:nvSpPr>
        <p:spPr>
          <a:xfrm>
            <a:off x="1654926" y="3013383"/>
            <a:ext cx="416559" cy="208279"/>
          </a:xfrm>
          <a:custGeom>
            <a:avLst/>
            <a:gdLst/>
            <a:ahLst/>
            <a:cxnLst/>
            <a:rect l="l" t="t" r="r" b="b"/>
            <a:pathLst>
              <a:path w="416560" h="208280">
                <a:moveTo>
                  <a:pt x="381371" y="0"/>
                </a:moveTo>
                <a:lnTo>
                  <a:pt x="34670" y="0"/>
                </a:lnTo>
                <a:lnTo>
                  <a:pt x="21179" y="2729"/>
                </a:lnTo>
                <a:lnTo>
                  <a:pt x="10158" y="10172"/>
                </a:lnTo>
                <a:lnTo>
                  <a:pt x="2725" y="21210"/>
                </a:lnTo>
                <a:lnTo>
                  <a:pt x="0" y="34725"/>
                </a:lnTo>
                <a:lnTo>
                  <a:pt x="0" y="103963"/>
                </a:lnTo>
                <a:lnTo>
                  <a:pt x="8174" y="144350"/>
                </a:lnTo>
                <a:lnTo>
                  <a:pt x="30467" y="177328"/>
                </a:lnTo>
                <a:lnTo>
                  <a:pt x="63528" y="199561"/>
                </a:lnTo>
                <a:lnTo>
                  <a:pt x="104010" y="207713"/>
                </a:lnTo>
                <a:lnTo>
                  <a:pt x="312031" y="207713"/>
                </a:lnTo>
                <a:lnTo>
                  <a:pt x="352513" y="199561"/>
                </a:lnTo>
                <a:lnTo>
                  <a:pt x="385574" y="177328"/>
                </a:lnTo>
                <a:lnTo>
                  <a:pt x="407866" y="144350"/>
                </a:lnTo>
                <a:lnTo>
                  <a:pt x="416041" y="103963"/>
                </a:lnTo>
                <a:lnTo>
                  <a:pt x="416041" y="34725"/>
                </a:lnTo>
                <a:lnTo>
                  <a:pt x="413315" y="21210"/>
                </a:lnTo>
                <a:lnTo>
                  <a:pt x="405883" y="10172"/>
                </a:lnTo>
                <a:lnTo>
                  <a:pt x="394862" y="2729"/>
                </a:lnTo>
                <a:lnTo>
                  <a:pt x="3813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>
            <a:extLst>
              <a:ext uri="{FF2B5EF4-FFF2-40B4-BE49-F238E27FC236}">
                <a16:creationId xmlns:a16="http://schemas.microsoft.com/office/drawing/2014/main" id="{8E47C065-601F-4369-A0BD-D8222DCFE8B5}"/>
              </a:ext>
            </a:extLst>
          </p:cNvPr>
          <p:cNvSpPr txBox="1"/>
          <p:nvPr/>
        </p:nvSpPr>
        <p:spPr>
          <a:xfrm>
            <a:off x="1679563" y="3020922"/>
            <a:ext cx="219075" cy="257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b="1" spc="50" dirty="0">
                <a:latin typeface="Tahoma"/>
                <a:cs typeface="Tahoma"/>
              </a:rPr>
              <a:t>Sì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82" name="object 82">
            <a:extLst>
              <a:ext uri="{FF2B5EF4-FFF2-40B4-BE49-F238E27FC236}">
                <a16:creationId xmlns:a16="http://schemas.microsoft.com/office/drawing/2014/main" id="{4A811936-5FDA-42D2-8095-B75B3D7A6F1D}"/>
              </a:ext>
            </a:extLst>
          </p:cNvPr>
          <p:cNvSpPr/>
          <p:nvPr/>
        </p:nvSpPr>
        <p:spPr>
          <a:xfrm>
            <a:off x="1622923" y="3748369"/>
            <a:ext cx="1040130" cy="479425"/>
          </a:xfrm>
          <a:custGeom>
            <a:avLst/>
            <a:gdLst/>
            <a:ahLst/>
            <a:cxnLst/>
            <a:rect l="l" t="t" r="r" b="b"/>
            <a:pathLst>
              <a:path w="1040130" h="479425">
                <a:moveTo>
                  <a:pt x="960095" y="0"/>
                </a:moveTo>
                <a:lnTo>
                  <a:pt x="80007" y="0"/>
                </a:lnTo>
                <a:lnTo>
                  <a:pt x="48865" y="6281"/>
                </a:lnTo>
                <a:lnTo>
                  <a:pt x="23434" y="23407"/>
                </a:lnTo>
                <a:lnTo>
                  <a:pt x="6287" y="48802"/>
                </a:lnTo>
                <a:lnTo>
                  <a:pt x="0" y="79889"/>
                </a:lnTo>
                <a:lnTo>
                  <a:pt x="0" y="239669"/>
                </a:lnTo>
                <a:lnTo>
                  <a:pt x="4876" y="287951"/>
                </a:lnTo>
                <a:lnTo>
                  <a:pt x="18862" y="332930"/>
                </a:lnTo>
                <a:lnTo>
                  <a:pt x="40993" y="373640"/>
                </a:lnTo>
                <a:lnTo>
                  <a:pt x="70303" y="409115"/>
                </a:lnTo>
                <a:lnTo>
                  <a:pt x="105826" y="438388"/>
                </a:lnTo>
                <a:lnTo>
                  <a:pt x="146597" y="460494"/>
                </a:lnTo>
                <a:lnTo>
                  <a:pt x="191651" y="474466"/>
                </a:lnTo>
                <a:lnTo>
                  <a:pt x="240023" y="479338"/>
                </a:lnTo>
                <a:lnTo>
                  <a:pt x="800079" y="479338"/>
                </a:lnTo>
                <a:lnTo>
                  <a:pt x="848451" y="474466"/>
                </a:lnTo>
                <a:lnTo>
                  <a:pt x="893506" y="460494"/>
                </a:lnTo>
                <a:lnTo>
                  <a:pt x="934277" y="438388"/>
                </a:lnTo>
                <a:lnTo>
                  <a:pt x="969800" y="409115"/>
                </a:lnTo>
                <a:lnTo>
                  <a:pt x="999110" y="373640"/>
                </a:lnTo>
                <a:lnTo>
                  <a:pt x="1021240" y="332930"/>
                </a:lnTo>
                <a:lnTo>
                  <a:pt x="1035227" y="287951"/>
                </a:lnTo>
                <a:lnTo>
                  <a:pt x="1040103" y="239669"/>
                </a:lnTo>
                <a:lnTo>
                  <a:pt x="1040103" y="79889"/>
                </a:lnTo>
                <a:lnTo>
                  <a:pt x="1033816" y="48802"/>
                </a:lnTo>
                <a:lnTo>
                  <a:pt x="1016669" y="23407"/>
                </a:lnTo>
                <a:lnTo>
                  <a:pt x="991237" y="6281"/>
                </a:lnTo>
                <a:lnTo>
                  <a:pt x="960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>
            <a:extLst>
              <a:ext uri="{FF2B5EF4-FFF2-40B4-BE49-F238E27FC236}">
                <a16:creationId xmlns:a16="http://schemas.microsoft.com/office/drawing/2014/main" id="{416C3A0D-76AD-4BA1-BAB5-025E8BD0A1E6}"/>
              </a:ext>
            </a:extLst>
          </p:cNvPr>
          <p:cNvSpPr txBox="1"/>
          <p:nvPr/>
        </p:nvSpPr>
        <p:spPr>
          <a:xfrm>
            <a:off x="1681696" y="3770820"/>
            <a:ext cx="6578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65" dirty="0">
                <a:latin typeface="Tahoma"/>
                <a:cs typeface="Tahoma"/>
              </a:rPr>
              <a:t>Non</a:t>
            </a:r>
            <a:r>
              <a:rPr sz="1400" b="1" spc="20" dirty="0">
                <a:latin typeface="Tahoma"/>
                <a:cs typeface="Tahoma"/>
              </a:rPr>
              <a:t> </a:t>
            </a:r>
            <a:r>
              <a:rPr sz="1400" b="1" spc="25" dirty="0">
                <a:latin typeface="Tahoma"/>
                <a:cs typeface="Tahoma"/>
              </a:rPr>
              <a:t>mi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84" name="object 84">
            <a:extLst>
              <a:ext uri="{FF2B5EF4-FFF2-40B4-BE49-F238E27FC236}">
                <a16:creationId xmlns:a16="http://schemas.microsoft.com/office/drawing/2014/main" id="{98CCD043-38C9-48CC-9ED7-00EC3F1377DB}"/>
              </a:ext>
            </a:extLst>
          </p:cNvPr>
          <p:cNvSpPr txBox="1"/>
          <p:nvPr/>
        </p:nvSpPr>
        <p:spPr>
          <a:xfrm>
            <a:off x="1681696" y="3980238"/>
            <a:ext cx="8108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35" dirty="0">
                <a:latin typeface="Tahoma"/>
                <a:cs typeface="Tahoma"/>
              </a:rPr>
              <a:t>s</a:t>
            </a:r>
            <a:r>
              <a:rPr sz="1400" b="1" spc="-5" dirty="0">
                <a:latin typeface="Tahoma"/>
                <a:cs typeface="Tahoma"/>
              </a:rPr>
              <a:t>b</a:t>
            </a:r>
            <a:r>
              <a:rPr sz="1400" b="1" spc="-45" dirty="0">
                <a:latin typeface="Tahoma"/>
                <a:cs typeface="Tahoma"/>
              </a:rPr>
              <a:t>il</a:t>
            </a:r>
            <a:r>
              <a:rPr sz="1400" b="1" spc="45" dirty="0">
                <a:latin typeface="Tahoma"/>
                <a:cs typeface="Tahoma"/>
              </a:rPr>
              <a:t>a</a:t>
            </a:r>
            <a:r>
              <a:rPr sz="1400" b="1" spc="-15" dirty="0">
                <a:latin typeface="Tahoma"/>
                <a:cs typeface="Tahoma"/>
              </a:rPr>
              <a:t>n</a:t>
            </a:r>
            <a:r>
              <a:rPr sz="1400" b="1" spc="15" dirty="0">
                <a:latin typeface="Tahoma"/>
                <a:cs typeface="Tahoma"/>
              </a:rPr>
              <a:t>c</a:t>
            </a:r>
            <a:r>
              <a:rPr sz="1400" b="1" spc="-45" dirty="0">
                <a:latin typeface="Tahoma"/>
                <a:cs typeface="Tahoma"/>
              </a:rPr>
              <a:t>i</a:t>
            </a:r>
            <a:r>
              <a:rPr sz="1400" b="1" spc="-5" dirty="0">
                <a:latin typeface="Tahoma"/>
                <a:cs typeface="Tahoma"/>
              </a:rPr>
              <a:t>o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85" name="object 85">
            <a:extLst>
              <a:ext uri="{FF2B5EF4-FFF2-40B4-BE49-F238E27FC236}">
                <a16:creationId xmlns:a16="http://schemas.microsoft.com/office/drawing/2014/main" id="{984D685C-3C03-4082-A2AE-7A4DBDC4E66A}"/>
              </a:ext>
            </a:extLst>
          </p:cNvPr>
          <p:cNvSpPr/>
          <p:nvPr/>
        </p:nvSpPr>
        <p:spPr>
          <a:xfrm>
            <a:off x="1654926" y="4659134"/>
            <a:ext cx="368300" cy="304165"/>
          </a:xfrm>
          <a:custGeom>
            <a:avLst/>
            <a:gdLst/>
            <a:ahLst/>
            <a:cxnLst/>
            <a:rect l="l" t="t" r="r" b="b"/>
            <a:pathLst>
              <a:path w="368300" h="304164">
                <a:moveTo>
                  <a:pt x="317364" y="0"/>
                </a:moveTo>
                <a:lnTo>
                  <a:pt x="50671" y="0"/>
                </a:lnTo>
                <a:lnTo>
                  <a:pt x="30945" y="3975"/>
                </a:lnTo>
                <a:lnTo>
                  <a:pt x="14838" y="14816"/>
                </a:lnTo>
                <a:lnTo>
                  <a:pt x="3981" y="30899"/>
                </a:lnTo>
                <a:lnTo>
                  <a:pt x="0" y="50596"/>
                </a:lnTo>
                <a:lnTo>
                  <a:pt x="0" y="151790"/>
                </a:lnTo>
                <a:lnTo>
                  <a:pt x="7749" y="199767"/>
                </a:lnTo>
                <a:lnTo>
                  <a:pt x="29330" y="241435"/>
                </a:lnTo>
                <a:lnTo>
                  <a:pt x="62237" y="274294"/>
                </a:lnTo>
                <a:lnTo>
                  <a:pt x="103966" y="295842"/>
                </a:lnTo>
                <a:lnTo>
                  <a:pt x="152015" y="303581"/>
                </a:lnTo>
                <a:lnTo>
                  <a:pt x="216021" y="303581"/>
                </a:lnTo>
                <a:lnTo>
                  <a:pt x="264069" y="295842"/>
                </a:lnTo>
                <a:lnTo>
                  <a:pt x="305799" y="274294"/>
                </a:lnTo>
                <a:lnTo>
                  <a:pt x="338706" y="241435"/>
                </a:lnTo>
                <a:lnTo>
                  <a:pt x="360286" y="199767"/>
                </a:lnTo>
                <a:lnTo>
                  <a:pt x="368036" y="151790"/>
                </a:lnTo>
                <a:lnTo>
                  <a:pt x="368036" y="50596"/>
                </a:lnTo>
                <a:lnTo>
                  <a:pt x="364055" y="30899"/>
                </a:lnTo>
                <a:lnTo>
                  <a:pt x="353197" y="14816"/>
                </a:lnTo>
                <a:lnTo>
                  <a:pt x="337091" y="3975"/>
                </a:lnTo>
                <a:lnTo>
                  <a:pt x="3173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>
            <a:extLst>
              <a:ext uri="{FF2B5EF4-FFF2-40B4-BE49-F238E27FC236}">
                <a16:creationId xmlns:a16="http://schemas.microsoft.com/office/drawing/2014/main" id="{DF6614DC-40C2-48ED-B4EA-BDDE9B963C85}"/>
              </a:ext>
            </a:extLst>
          </p:cNvPr>
          <p:cNvSpPr txBox="1"/>
          <p:nvPr/>
        </p:nvSpPr>
        <p:spPr>
          <a:xfrm>
            <a:off x="1692898" y="4689041"/>
            <a:ext cx="260985" cy="257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b="1" spc="-150" dirty="0">
                <a:latin typeface="Tahoma"/>
                <a:cs typeface="Tahoma"/>
              </a:rPr>
              <a:t>No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87" name="object 87">
            <a:extLst>
              <a:ext uri="{FF2B5EF4-FFF2-40B4-BE49-F238E27FC236}">
                <a16:creationId xmlns:a16="http://schemas.microsoft.com/office/drawing/2014/main" id="{E71192D2-FB1D-4892-9E0B-444A8DA3BA5B}"/>
              </a:ext>
            </a:extLst>
          </p:cNvPr>
          <p:cNvSpPr/>
          <p:nvPr/>
        </p:nvSpPr>
        <p:spPr>
          <a:xfrm>
            <a:off x="6039363" y="1607323"/>
            <a:ext cx="1952625" cy="527685"/>
          </a:xfrm>
          <a:custGeom>
            <a:avLst/>
            <a:gdLst/>
            <a:ahLst/>
            <a:cxnLst/>
            <a:rect l="l" t="t" r="r" b="b"/>
            <a:pathLst>
              <a:path w="1952625" h="527685">
                <a:moveTo>
                  <a:pt x="1864079" y="0"/>
                </a:moveTo>
                <a:lnTo>
                  <a:pt x="88115" y="0"/>
                </a:lnTo>
                <a:lnTo>
                  <a:pt x="53825" y="6917"/>
                </a:lnTo>
                <a:lnTo>
                  <a:pt x="25815" y="25777"/>
                </a:lnTo>
                <a:lnTo>
                  <a:pt x="6927" y="53745"/>
                </a:lnTo>
                <a:lnTo>
                  <a:pt x="0" y="87985"/>
                </a:lnTo>
                <a:lnTo>
                  <a:pt x="0" y="268003"/>
                </a:lnTo>
                <a:lnTo>
                  <a:pt x="4184" y="314600"/>
                </a:lnTo>
                <a:lnTo>
                  <a:pt x="16247" y="358459"/>
                </a:lnTo>
                <a:lnTo>
                  <a:pt x="35456" y="398849"/>
                </a:lnTo>
                <a:lnTo>
                  <a:pt x="61076" y="435035"/>
                </a:lnTo>
                <a:lnTo>
                  <a:pt x="92373" y="466286"/>
                </a:lnTo>
                <a:lnTo>
                  <a:pt x="128613" y="491868"/>
                </a:lnTo>
                <a:lnTo>
                  <a:pt x="169062" y="511048"/>
                </a:lnTo>
                <a:lnTo>
                  <a:pt x="212987" y="523094"/>
                </a:lnTo>
                <a:lnTo>
                  <a:pt x="259652" y="527272"/>
                </a:lnTo>
                <a:lnTo>
                  <a:pt x="1692542" y="527272"/>
                </a:lnTo>
                <a:lnTo>
                  <a:pt x="1739207" y="523094"/>
                </a:lnTo>
                <a:lnTo>
                  <a:pt x="1783132" y="511048"/>
                </a:lnTo>
                <a:lnTo>
                  <a:pt x="1823581" y="491868"/>
                </a:lnTo>
                <a:lnTo>
                  <a:pt x="1859821" y="466286"/>
                </a:lnTo>
                <a:lnTo>
                  <a:pt x="1891118" y="435035"/>
                </a:lnTo>
                <a:lnTo>
                  <a:pt x="1916738" y="398849"/>
                </a:lnTo>
                <a:lnTo>
                  <a:pt x="1935946" y="358459"/>
                </a:lnTo>
                <a:lnTo>
                  <a:pt x="1948010" y="314600"/>
                </a:lnTo>
                <a:lnTo>
                  <a:pt x="1952194" y="268003"/>
                </a:lnTo>
                <a:lnTo>
                  <a:pt x="1952194" y="87985"/>
                </a:lnTo>
                <a:lnTo>
                  <a:pt x="1945267" y="53745"/>
                </a:lnTo>
                <a:lnTo>
                  <a:pt x="1926378" y="25777"/>
                </a:lnTo>
                <a:lnTo>
                  <a:pt x="1898369" y="6917"/>
                </a:lnTo>
                <a:lnTo>
                  <a:pt x="18640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>
            <a:extLst>
              <a:ext uri="{FF2B5EF4-FFF2-40B4-BE49-F238E27FC236}">
                <a16:creationId xmlns:a16="http://schemas.microsoft.com/office/drawing/2014/main" id="{BAEA5476-C636-4004-9F74-7D31A347670E}"/>
              </a:ext>
            </a:extLst>
          </p:cNvPr>
          <p:cNvSpPr txBox="1"/>
          <p:nvPr/>
        </p:nvSpPr>
        <p:spPr>
          <a:xfrm>
            <a:off x="6283755" y="1695284"/>
            <a:ext cx="13976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5" dirty="0">
                <a:latin typeface="Tahoma"/>
                <a:cs typeface="Tahoma"/>
              </a:rPr>
              <a:t>I</a:t>
            </a:r>
            <a:r>
              <a:rPr sz="1400" b="1" spc="-15" dirty="0">
                <a:latin typeface="Tahoma"/>
                <a:cs typeface="Tahoma"/>
              </a:rPr>
              <a:t>n</a:t>
            </a:r>
            <a:r>
              <a:rPr sz="1400" b="1" spc="40" dirty="0">
                <a:latin typeface="Tahoma"/>
                <a:cs typeface="Tahoma"/>
              </a:rPr>
              <a:t>t</a:t>
            </a:r>
            <a:r>
              <a:rPr sz="1400" b="1" spc="15" dirty="0">
                <a:latin typeface="Tahoma"/>
                <a:cs typeface="Tahoma"/>
              </a:rPr>
              <a:t>r</a:t>
            </a:r>
            <a:r>
              <a:rPr sz="1400" b="1" spc="40" dirty="0">
                <a:latin typeface="Tahoma"/>
                <a:cs typeface="Tahoma"/>
              </a:rPr>
              <a:t>a</a:t>
            </a:r>
            <a:r>
              <a:rPr sz="1400" b="1" dirty="0">
                <a:latin typeface="Tahoma"/>
                <a:cs typeface="Tahoma"/>
              </a:rPr>
              <a:t>p</a:t>
            </a:r>
            <a:r>
              <a:rPr sz="1400" b="1" spc="15" dirty="0">
                <a:latin typeface="Tahoma"/>
                <a:cs typeface="Tahoma"/>
              </a:rPr>
              <a:t>r</a:t>
            </a:r>
            <a:r>
              <a:rPr sz="1400" b="1" spc="45" dirty="0">
                <a:latin typeface="Tahoma"/>
                <a:cs typeface="Tahoma"/>
              </a:rPr>
              <a:t>e</a:t>
            </a:r>
            <a:r>
              <a:rPr sz="1400" b="1" spc="-15" dirty="0">
                <a:latin typeface="Tahoma"/>
                <a:cs typeface="Tahoma"/>
              </a:rPr>
              <a:t>n</a:t>
            </a:r>
            <a:r>
              <a:rPr sz="1400" b="1" dirty="0">
                <a:latin typeface="Tahoma"/>
                <a:cs typeface="Tahoma"/>
              </a:rPr>
              <a:t>d</a:t>
            </a:r>
            <a:r>
              <a:rPr sz="1400" b="1" spc="-80" dirty="0">
                <a:latin typeface="Tahoma"/>
                <a:cs typeface="Tahoma"/>
              </a:rPr>
              <a:t>e</a:t>
            </a:r>
            <a:r>
              <a:rPr sz="1400" b="1" spc="-15" dirty="0">
                <a:latin typeface="Tahoma"/>
                <a:cs typeface="Tahoma"/>
              </a:rPr>
              <a:t>n</a:t>
            </a:r>
            <a:r>
              <a:rPr sz="1400" b="1" spc="-85" dirty="0">
                <a:latin typeface="Tahoma"/>
                <a:cs typeface="Tahoma"/>
              </a:rPr>
              <a:t>t</a:t>
            </a:r>
            <a:r>
              <a:rPr sz="1400" b="1" spc="-5" dirty="0">
                <a:latin typeface="Tahoma"/>
                <a:cs typeface="Tahoma"/>
              </a:rPr>
              <a:t>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9" name="Titolo 1">
            <a:extLst>
              <a:ext uri="{FF2B5EF4-FFF2-40B4-BE49-F238E27FC236}">
                <a16:creationId xmlns:a16="http://schemas.microsoft.com/office/drawing/2014/main" id="{0F30EA62-C32F-4456-BF85-84540E756C50}"/>
              </a:ext>
            </a:extLst>
          </p:cNvPr>
          <p:cNvSpPr txBox="1">
            <a:spLocks/>
          </p:cNvSpPr>
          <p:nvPr/>
        </p:nvSpPr>
        <p:spPr>
          <a:xfrm>
            <a:off x="1859057" y="1035712"/>
            <a:ext cx="568863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noProof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Profili dei ragazzi (% di adesione</a:t>
            </a:r>
            <a:r>
              <a:rPr lang="it-IT" sz="2000" noProof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52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egnaposto numero diapositiva 3">
            <a:extLst>
              <a:ext uri="{FF2B5EF4-FFF2-40B4-BE49-F238E27FC236}">
                <a16:creationId xmlns:a16="http://schemas.microsoft.com/office/drawing/2014/main" id="{EC7934D4-BFD9-4A73-BE8C-0FDDA772CA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731F5C33-7972-4CC0-AEBD-959DA37BE7D6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11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Immagine 2" descr="ethics-scale_INV.jpg">
            <a:extLst>
              <a:ext uri="{FF2B5EF4-FFF2-40B4-BE49-F238E27FC236}">
                <a16:creationId xmlns:a16="http://schemas.microsoft.com/office/drawing/2014/main" id="{1090DAC0-420E-4B6B-8D71-0D2382D49E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204864"/>
            <a:ext cx="2843808" cy="1929727"/>
          </a:xfrm>
          <a:prstGeom prst="rect">
            <a:avLst/>
          </a:prstGeom>
        </p:spPr>
      </p:pic>
      <p:pic>
        <p:nvPicPr>
          <p:cNvPr id="4" name="Immagine 3" descr="ethics-scale.jpg">
            <a:extLst>
              <a:ext uri="{FF2B5EF4-FFF2-40B4-BE49-F238E27FC236}">
                <a16:creationId xmlns:a16="http://schemas.microsoft.com/office/drawing/2014/main" id="{5414E0EF-7A3C-4D5F-94EF-4BC4ED1D519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204864"/>
            <a:ext cx="3203848" cy="217404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4B0910B-DE96-4BF8-BA88-13918F3C1CE1}"/>
              </a:ext>
            </a:extLst>
          </p:cNvPr>
          <p:cNvSpPr txBox="1"/>
          <p:nvPr/>
        </p:nvSpPr>
        <p:spPr>
          <a:xfrm>
            <a:off x="5699889" y="1556792"/>
            <a:ext cx="29498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Sapienza</a:t>
            </a:r>
          </a:p>
          <a:p>
            <a:pPr algn="ctr"/>
            <a:r>
              <a:rPr lang="it-IT" sz="16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 Equità</a:t>
            </a:r>
          </a:p>
          <a:p>
            <a:pPr algn="ctr"/>
            <a:r>
              <a:rPr lang="it-IT" sz="16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   Fiducia :</a:t>
            </a:r>
          </a:p>
          <a:p>
            <a:pPr algn="ctr"/>
            <a:r>
              <a:rPr lang="it-IT" sz="16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genitori, Dio, chiesa, media, giovani</a:t>
            </a:r>
          </a:p>
          <a:p>
            <a:pPr algn="ctr"/>
            <a:r>
              <a:rPr lang="it-IT" sz="16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Tempo online:</a:t>
            </a:r>
          </a:p>
          <a:p>
            <a:pPr algn="ctr"/>
            <a:r>
              <a:rPr lang="it-IT" sz="16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social, chat, film/serie, compiti, lingue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8D04931-3271-400B-98C9-8997EFFDAB03}"/>
              </a:ext>
            </a:extLst>
          </p:cNvPr>
          <p:cNvSpPr txBox="1"/>
          <p:nvPr/>
        </p:nvSpPr>
        <p:spPr>
          <a:xfrm>
            <a:off x="-13032" y="1196752"/>
            <a:ext cx="34198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Furberia</a:t>
            </a:r>
          </a:p>
          <a:p>
            <a:pPr algn="ctr"/>
            <a:r>
              <a:rPr lang="it-IT" sz="16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Dominio</a:t>
            </a:r>
          </a:p>
          <a:p>
            <a:pPr algn="ctr"/>
            <a:r>
              <a:rPr lang="it-IT" sz="16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Servilismo</a:t>
            </a:r>
          </a:p>
          <a:p>
            <a:pPr algn="ctr"/>
            <a:r>
              <a:rPr lang="it-IT" sz="16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Spirito d’impresa</a:t>
            </a:r>
          </a:p>
          <a:p>
            <a:pPr algn="ctr"/>
            <a:r>
              <a:rPr lang="it-IT" sz="16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Merito    </a:t>
            </a:r>
          </a:p>
          <a:p>
            <a:pPr algn="ctr"/>
            <a:r>
              <a:rPr lang="it-IT" sz="16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Fiducia:</a:t>
            </a:r>
          </a:p>
          <a:p>
            <a:pPr algn="ctr"/>
            <a:r>
              <a:rPr lang="it-IT" sz="16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politici , scienziati, insegnanti,  amici  </a:t>
            </a:r>
          </a:p>
          <a:p>
            <a:pPr algn="ctr"/>
            <a:r>
              <a:rPr lang="it-IT" sz="16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Tempo online: </a:t>
            </a:r>
          </a:p>
          <a:p>
            <a:pPr algn="ctr"/>
            <a:r>
              <a:rPr lang="it-IT" sz="16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scienza, politica, gioco, sport, sessualità</a:t>
            </a:r>
          </a:p>
          <a:p>
            <a:pPr algn="r"/>
            <a:endParaRPr lang="it-IT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Immagine 6" descr="3.jpg">
            <a:extLst>
              <a:ext uri="{FF2B5EF4-FFF2-40B4-BE49-F238E27FC236}">
                <a16:creationId xmlns:a16="http://schemas.microsoft.com/office/drawing/2014/main" id="{1394E174-FAD1-4DC1-8EE3-2D3F75512C1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228184" y="3501008"/>
            <a:ext cx="857341" cy="2820928"/>
          </a:xfrm>
          <a:prstGeom prst="rect">
            <a:avLst/>
          </a:prstGeom>
        </p:spPr>
      </p:pic>
      <p:pic>
        <p:nvPicPr>
          <p:cNvPr id="8" name="Immagine 7" descr="4.jpg">
            <a:extLst>
              <a:ext uri="{FF2B5EF4-FFF2-40B4-BE49-F238E27FC236}">
                <a16:creationId xmlns:a16="http://schemas.microsoft.com/office/drawing/2014/main" id="{76900B0A-FA1A-427E-BEC5-ED546790BBE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0695" y="3603681"/>
            <a:ext cx="1020574" cy="2952376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CEEF7D9F-45B7-442D-BBC9-BBE8CE50F209}"/>
              </a:ext>
            </a:extLst>
          </p:cNvPr>
          <p:cNvSpPr txBox="1">
            <a:spLocks/>
          </p:cNvSpPr>
          <p:nvPr/>
        </p:nvSpPr>
        <p:spPr>
          <a:xfrm>
            <a:off x="2621268" y="1116033"/>
            <a:ext cx="406794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noProof="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Differenze</a:t>
            </a:r>
            <a:r>
              <a:rPr lang="it-IT" sz="3200" noProof="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di genere</a:t>
            </a:r>
          </a:p>
        </p:txBody>
      </p:sp>
    </p:spTree>
    <p:extLst>
      <p:ext uri="{BB962C8B-B14F-4D97-AF65-F5344CB8AC3E}">
        <p14:creationId xmlns:p14="http://schemas.microsoft.com/office/powerpoint/2010/main" val="417300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egnaposto numero diapositiva 3">
            <a:extLst>
              <a:ext uri="{FF2B5EF4-FFF2-40B4-BE49-F238E27FC236}">
                <a16:creationId xmlns:a16="http://schemas.microsoft.com/office/drawing/2014/main" id="{EC7934D4-BFD9-4A73-BE8C-0FDDA772CA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731F5C33-7972-4CC0-AEBD-959DA37BE7D6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12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Immagine 2" descr="download.jpg">
            <a:extLst>
              <a:ext uri="{FF2B5EF4-FFF2-40B4-BE49-F238E27FC236}">
                <a16:creationId xmlns:a16="http://schemas.microsoft.com/office/drawing/2014/main" id="{797A5104-16CC-4B6F-A43E-2C4B44117C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452149" y="1091779"/>
            <a:ext cx="3352800" cy="1362075"/>
          </a:xfrm>
          <a:prstGeom prst="rect">
            <a:avLst/>
          </a:prstGeom>
        </p:spPr>
      </p:pic>
      <p:pic>
        <p:nvPicPr>
          <p:cNvPr id="4" name="Immagine 3" descr="download.png">
            <a:extLst>
              <a:ext uri="{FF2B5EF4-FFF2-40B4-BE49-F238E27FC236}">
                <a16:creationId xmlns:a16="http://schemas.microsoft.com/office/drawing/2014/main" id="{FCA785D2-2F46-4B80-98D5-A9202BA0EC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060848"/>
            <a:ext cx="171281" cy="14401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650C6AE-E769-43C5-A76D-41BA3565DE51}"/>
              </a:ext>
            </a:extLst>
          </p:cNvPr>
          <p:cNvSpPr txBox="1"/>
          <p:nvPr/>
        </p:nvSpPr>
        <p:spPr>
          <a:xfrm>
            <a:off x="395536" y="2060848"/>
            <a:ext cx="918841" cy="169277"/>
          </a:xfrm>
          <a:prstGeom prst="rect">
            <a:avLst/>
          </a:prstGeom>
          <a:noFill/>
        </p:spPr>
        <p:txBody>
          <a:bodyPr wrap="none" tIns="0" rtlCol="0">
            <a:spAutoFit/>
          </a:bodyPr>
          <a:lstStyle/>
          <a:p>
            <a:r>
              <a:rPr lang="fr-FR" sz="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ilfattoquotidiano</a:t>
            </a:r>
            <a:endParaRPr lang="fr-FR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Immagine 5" descr="Lavoro caratteristiche.png">
            <a:extLst>
              <a:ext uri="{FF2B5EF4-FFF2-40B4-BE49-F238E27FC236}">
                <a16:creationId xmlns:a16="http://schemas.microsoft.com/office/drawing/2014/main" id="{338514AB-9BA0-44F6-BC6B-877830A3735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68960"/>
            <a:ext cx="9144000" cy="3281051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F07A314A-1E63-4360-B984-08F4ACFA037E}"/>
              </a:ext>
            </a:extLst>
          </p:cNvPr>
          <p:cNvSpPr txBox="1">
            <a:spLocks/>
          </p:cNvSpPr>
          <p:nvPr/>
        </p:nvSpPr>
        <p:spPr>
          <a:xfrm>
            <a:off x="1907704" y="2590376"/>
            <a:ext cx="568863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dirty="0">
                <a:solidFill>
                  <a:srgbClr val="245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Vorrei un lavoro che: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rgbClr val="2455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35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egnaposto numero diapositiva 3">
            <a:extLst>
              <a:ext uri="{FF2B5EF4-FFF2-40B4-BE49-F238E27FC236}">
                <a16:creationId xmlns:a16="http://schemas.microsoft.com/office/drawing/2014/main" id="{EC7934D4-BFD9-4A73-BE8C-0FDDA772CA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731F5C33-7972-4CC0-AEBD-959DA37BE7D6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13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Immagine 2" descr="Immagine2.png">
            <a:extLst>
              <a:ext uri="{FF2B5EF4-FFF2-40B4-BE49-F238E27FC236}">
                <a16:creationId xmlns:a16="http://schemas.microsoft.com/office/drawing/2014/main" id="{B315B682-952F-4EF7-9D30-E8CE3B48CAB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98702"/>
            <a:ext cx="7776864" cy="460946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E4C6D27-DC2C-4EEF-AAD2-3484251469A9}"/>
              </a:ext>
            </a:extLst>
          </p:cNvPr>
          <p:cNvSpPr txBox="1"/>
          <p:nvPr/>
        </p:nvSpPr>
        <p:spPr>
          <a:xfrm>
            <a:off x="1106528" y="1545594"/>
            <a:ext cx="6273784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Nel luogo dove vivo (nel paese o nella città) il lavoro si </a:t>
            </a:r>
            <a:r>
              <a:rPr lang="it-IT" sz="2000" dirty="0" err="1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trova…</a:t>
            </a:r>
            <a:r>
              <a:rPr lang="it-IT" sz="20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20F8EE6-AACC-4A6A-9FB1-4FC30104C46D}"/>
              </a:ext>
            </a:extLst>
          </p:cNvPr>
          <p:cNvSpPr txBox="1">
            <a:spLocks/>
          </p:cNvSpPr>
          <p:nvPr/>
        </p:nvSpPr>
        <p:spPr>
          <a:xfrm>
            <a:off x="1106528" y="1083929"/>
            <a:ext cx="7185328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Percezione della possibilità di trovare lavoro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0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egnaposto numero diapositiva 3">
            <a:extLst>
              <a:ext uri="{FF2B5EF4-FFF2-40B4-BE49-F238E27FC236}">
                <a16:creationId xmlns:a16="http://schemas.microsoft.com/office/drawing/2014/main" id="{EC7934D4-BFD9-4A73-BE8C-0FDDA772CA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731F5C33-7972-4CC0-AEBD-959DA37BE7D6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14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Immagine 2" descr="Immagine1.png">
            <a:extLst>
              <a:ext uri="{FF2B5EF4-FFF2-40B4-BE49-F238E27FC236}">
                <a16:creationId xmlns:a16="http://schemas.microsoft.com/office/drawing/2014/main" id="{814ADA25-2281-41ED-9523-FFE7FBDB23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458" y="1916832"/>
            <a:ext cx="8276773" cy="4413636"/>
          </a:xfrm>
          <a:prstGeom prst="rect">
            <a:avLst/>
          </a:prstGeom>
        </p:spPr>
      </p:pic>
      <p:pic>
        <p:nvPicPr>
          <p:cNvPr id="4" name="Immagine 3" descr="falling-down.png">
            <a:extLst>
              <a:ext uri="{FF2B5EF4-FFF2-40B4-BE49-F238E27FC236}">
                <a16:creationId xmlns:a16="http://schemas.microsoft.com/office/drawing/2014/main" id="{FFA892DB-17B6-453F-842F-9531D44E1E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5589240"/>
            <a:ext cx="1188769" cy="1268760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00AA831B-7A90-4A31-AA4A-3456AB35FA29}"/>
              </a:ext>
            </a:extLst>
          </p:cNvPr>
          <p:cNvSpPr txBox="1">
            <a:spLocks/>
          </p:cNvSpPr>
          <p:nvPr/>
        </p:nvSpPr>
        <p:spPr>
          <a:xfrm>
            <a:off x="1583668" y="1268760"/>
            <a:ext cx="597666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dirty="0">
                <a:solidFill>
                  <a:srgbClr val="EAB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Difficoltà scolastiche e bocciature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rgbClr val="EAB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77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egnaposto numero diapositiva 3">
            <a:extLst>
              <a:ext uri="{FF2B5EF4-FFF2-40B4-BE49-F238E27FC236}">
                <a16:creationId xmlns:a16="http://schemas.microsoft.com/office/drawing/2014/main" id="{EC7934D4-BFD9-4A73-BE8C-0FDDA772CA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731F5C33-7972-4CC0-AEBD-959DA37BE7D6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15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9B1D8825-7EDB-4EDB-A7FF-696BE2AEF4CF}"/>
              </a:ext>
            </a:extLst>
          </p:cNvPr>
          <p:cNvSpPr txBox="1">
            <a:spLocks/>
          </p:cNvSpPr>
          <p:nvPr/>
        </p:nvSpPr>
        <p:spPr>
          <a:xfrm>
            <a:off x="1511152" y="1078415"/>
            <a:ext cx="763284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Fiducia e volontà di proseguire con gli studi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Immagine 3" descr="Immagine2.png">
            <a:extLst>
              <a:ext uri="{FF2B5EF4-FFF2-40B4-BE49-F238E27FC236}">
                <a16:creationId xmlns:a16="http://schemas.microsoft.com/office/drawing/2014/main" id="{A70452E8-B612-494E-BD49-17094AC386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739" y="1540080"/>
            <a:ext cx="8386522" cy="4880130"/>
          </a:xfrm>
          <a:prstGeom prst="rect">
            <a:avLst/>
          </a:prstGeom>
        </p:spPr>
      </p:pic>
      <p:pic>
        <p:nvPicPr>
          <p:cNvPr id="5" name="Immagine 4" descr="images.png">
            <a:extLst>
              <a:ext uri="{FF2B5EF4-FFF2-40B4-BE49-F238E27FC236}">
                <a16:creationId xmlns:a16="http://schemas.microsoft.com/office/drawing/2014/main" id="{5F5A80B2-3811-4475-97CB-DB5B76C853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340" y="1196752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29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egnaposto numero diapositiva 3">
            <a:extLst>
              <a:ext uri="{FF2B5EF4-FFF2-40B4-BE49-F238E27FC236}">
                <a16:creationId xmlns:a16="http://schemas.microsoft.com/office/drawing/2014/main" id="{EC7934D4-BFD9-4A73-BE8C-0FDDA772CA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731F5C33-7972-4CC0-AEBD-959DA37BE7D6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16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156DD2B-5E22-4466-B77F-CB753808D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7344816" cy="504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F5996CE5-DBE0-4F6D-AF11-0FB591656A05}"/>
              </a:ext>
            </a:extLst>
          </p:cNvPr>
          <p:cNvSpPr txBox="1">
            <a:spLocks/>
          </p:cNvSpPr>
          <p:nvPr/>
        </p:nvSpPr>
        <p:spPr>
          <a:xfrm>
            <a:off x="1475656" y="1124744"/>
            <a:ext cx="591485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Condizioni di successo (differenze di genere)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38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egnaposto numero diapositiva 3">
            <a:extLst>
              <a:ext uri="{FF2B5EF4-FFF2-40B4-BE49-F238E27FC236}">
                <a16:creationId xmlns:a16="http://schemas.microsoft.com/office/drawing/2014/main" id="{EC7934D4-BFD9-4A73-BE8C-0FDDA772CA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731F5C33-7972-4CC0-AEBD-959DA37BE7D6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17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F52387F-2803-400C-B867-86D6716C7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58" y="2246691"/>
            <a:ext cx="7182852" cy="4334480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DCE58C27-CF34-45F6-95AE-F0A707471548}"/>
              </a:ext>
            </a:extLst>
          </p:cNvPr>
          <p:cNvSpPr/>
          <p:nvPr/>
        </p:nvSpPr>
        <p:spPr>
          <a:xfrm rot="2514648">
            <a:off x="1268921" y="4497366"/>
            <a:ext cx="515703" cy="16104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691C708C-E9C2-4572-A27D-322B9A632386}"/>
              </a:ext>
            </a:extLst>
          </p:cNvPr>
          <p:cNvSpPr/>
          <p:nvPr/>
        </p:nvSpPr>
        <p:spPr>
          <a:xfrm rot="2547584">
            <a:off x="3449371" y="4321614"/>
            <a:ext cx="915612" cy="19626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881FEFEF-C958-41D9-B5B1-8AA3E3896E03}"/>
              </a:ext>
            </a:extLst>
          </p:cNvPr>
          <p:cNvSpPr/>
          <p:nvPr/>
        </p:nvSpPr>
        <p:spPr>
          <a:xfrm rot="2871340">
            <a:off x="6379859" y="4121968"/>
            <a:ext cx="733664" cy="26050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EA47B6D1-C7D0-49AB-8FAF-88BD5E748F3A}"/>
              </a:ext>
            </a:extLst>
          </p:cNvPr>
          <p:cNvSpPr txBox="1">
            <a:spLocks/>
          </p:cNvSpPr>
          <p:nvPr/>
        </p:nvSpPr>
        <p:spPr>
          <a:xfrm>
            <a:off x="1403648" y="1317587"/>
            <a:ext cx="5688632" cy="55399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000" noProof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 chi si fidano i ragazzi?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4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egnaposto numero diapositiva 3">
            <a:extLst>
              <a:ext uri="{FF2B5EF4-FFF2-40B4-BE49-F238E27FC236}">
                <a16:creationId xmlns:a16="http://schemas.microsoft.com/office/drawing/2014/main" id="{EC7934D4-BFD9-4A73-BE8C-0FDDA772CA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731F5C33-7972-4CC0-AEBD-959DA37BE7D6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18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Immagine 2" descr="teens.jpg">
            <a:extLst>
              <a:ext uri="{FF2B5EF4-FFF2-40B4-BE49-F238E27FC236}">
                <a16:creationId xmlns:a16="http://schemas.microsoft.com/office/drawing/2014/main" id="{F0CD4CCA-950D-441B-A9FB-F6E99DCCDF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24512">
            <a:off x="6576089" y="2949643"/>
            <a:ext cx="2494095" cy="194421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B5CA7A-ED90-4ADA-9E6E-D37237737BF0}"/>
              </a:ext>
            </a:extLst>
          </p:cNvPr>
          <p:cNvSpPr txBox="1"/>
          <p:nvPr/>
        </p:nvSpPr>
        <p:spPr>
          <a:xfrm>
            <a:off x="1763688" y="3717032"/>
            <a:ext cx="1557682" cy="1303809"/>
          </a:xfrm>
          <a:prstGeom prst="rect">
            <a:avLst/>
          </a:prstGeom>
          <a:solidFill>
            <a:srgbClr val="C00000">
              <a:alpha val="7000"/>
            </a:srgbClr>
          </a:solidFill>
        </p:spPr>
        <p:txBody>
          <a:bodyPr wrap="none" lIns="57600" tIns="36000" rIns="57600" bIns="36000" rtlCol="0">
            <a:spAutoFit/>
          </a:bodyPr>
          <a:lstStyle/>
          <a:p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Competizione</a:t>
            </a:r>
          </a:p>
          <a:p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Potere</a:t>
            </a:r>
          </a:p>
          <a:p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Ricchezze</a:t>
            </a:r>
          </a:p>
          <a:p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Prestigio</a:t>
            </a:r>
          </a:p>
        </p:txBody>
      </p:sp>
      <p:cxnSp>
        <p:nvCxnSpPr>
          <p:cNvPr id="5" name="Connettore 1 9">
            <a:extLst>
              <a:ext uri="{FF2B5EF4-FFF2-40B4-BE49-F238E27FC236}">
                <a16:creationId xmlns:a16="http://schemas.microsoft.com/office/drawing/2014/main" id="{6D3118C9-1395-4FC9-B15B-BB931B075509}"/>
              </a:ext>
            </a:extLst>
          </p:cNvPr>
          <p:cNvCxnSpPr/>
          <p:nvPr/>
        </p:nvCxnSpPr>
        <p:spPr>
          <a:xfrm>
            <a:off x="1835696" y="3789040"/>
            <a:ext cx="1296144" cy="1152128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 descr="adattamento.jpg">
            <a:extLst>
              <a:ext uri="{FF2B5EF4-FFF2-40B4-BE49-F238E27FC236}">
                <a16:creationId xmlns:a16="http://schemas.microsoft.com/office/drawing/2014/main" id="{7568B686-5A58-448F-A5C7-034F0A0A4E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323528" y="1697436"/>
            <a:ext cx="6149180" cy="46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47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>
            <a:extLst>
              <a:ext uri="{FF2B5EF4-FFF2-40B4-BE49-F238E27FC236}">
                <a16:creationId xmlns:a16="http://schemas.microsoft.com/office/drawing/2014/main" id="{151C3A87-05F0-4334-9371-1F9461B29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9219" name="Segnaposto numero diapositiva 3">
            <a:extLst>
              <a:ext uri="{FF2B5EF4-FFF2-40B4-BE49-F238E27FC236}">
                <a16:creationId xmlns:a16="http://schemas.microsoft.com/office/drawing/2014/main" id="{DB4922D3-04D3-4BD3-8394-001A052DBF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6EB31E09-9339-4F60-9E7E-F394FA6B1FA5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19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egnaposto numero diapositiva 3">
            <a:extLst>
              <a:ext uri="{FF2B5EF4-FFF2-40B4-BE49-F238E27FC236}">
                <a16:creationId xmlns:a16="http://schemas.microsoft.com/office/drawing/2014/main" id="{EC7934D4-BFD9-4A73-BE8C-0FDDA772CA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731F5C33-7972-4CC0-AEBD-959DA37BE7D6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2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39980C61-7153-49DA-947D-403641A5E9AC}"/>
              </a:ext>
            </a:extLst>
          </p:cNvPr>
          <p:cNvSpPr txBox="1">
            <a:spLocks/>
          </p:cNvSpPr>
          <p:nvPr/>
        </p:nvSpPr>
        <p:spPr bwMode="auto">
          <a:xfrm>
            <a:off x="2411760" y="1484784"/>
            <a:ext cx="4320480" cy="1080121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</a:ln>
          <a:effectLst>
            <a:outerShdw blurRad="50800" dist="38100" dir="8100000" algn="tr" rotWithShape="0">
              <a:schemeClr val="bg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81E33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81E33"/>
                </a:solidFill>
                <a:latin typeface="Franklin Gothic Medium" charset="0"/>
                <a:ea typeface="ヒラギノ角ゴ Pro W3" charset="0"/>
                <a:cs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81E33"/>
                </a:solidFill>
                <a:latin typeface="Franklin Gothic Medium" charset="0"/>
                <a:ea typeface="ヒラギノ角ゴ Pro W3" charset="0"/>
                <a:cs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81E33"/>
                </a:solidFill>
                <a:latin typeface="Franklin Gothic Medium" charset="0"/>
                <a:ea typeface="ヒラギノ角ゴ Pro W3" charset="0"/>
                <a:cs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81E33"/>
                </a:solidFill>
                <a:latin typeface="Franklin Gothic Medium" charset="0"/>
                <a:ea typeface="ヒラギノ角ゴ Pro W3" charset="0"/>
                <a:cs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30050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30050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30050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30050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it-IT" b="1" kern="0">
                <a:solidFill>
                  <a:srgbClr val="C233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Teen’s Voice </a:t>
            </a:r>
            <a:endParaRPr lang="it-IT" kern="0" dirty="0">
              <a:solidFill>
                <a:srgbClr val="C233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E9CE1AF1-ED38-40AD-8DBB-AC12EF4F7F48}"/>
              </a:ext>
            </a:extLst>
          </p:cNvPr>
          <p:cNvSpPr txBox="1">
            <a:spLocks/>
          </p:cNvSpPr>
          <p:nvPr/>
        </p:nvSpPr>
        <p:spPr>
          <a:xfrm>
            <a:off x="1043608" y="2636912"/>
            <a:ext cx="7016824" cy="720080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</p:spPr>
        <p:txBody>
          <a:bodyPr>
            <a:normAutofit/>
          </a:bodyPr>
          <a:lstStyle>
            <a:lvl1pPr marL="342900" indent="-34290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79425" indent="-28575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1638300" indent="-30480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2095500" indent="-26670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2552700" indent="-26670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3009900" indent="-266700" algn="l" rtl="0" fontAlgn="base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00" indent="-266700" algn="l" rtl="0" fontAlgn="base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4300" indent="-266700" algn="l" rtl="0" fontAlgn="base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1500" indent="-266700" algn="l" rtl="0" fontAlgn="base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kern="0">
                <a:solidFill>
                  <a:srgbClr val="C5E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Aspirazioni, progetti, ideali dei giovani</a:t>
            </a:r>
            <a:endParaRPr lang="it-IT" kern="0" dirty="0">
              <a:solidFill>
                <a:srgbClr val="C5E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ADB426D-FE7D-4764-9F24-666F1F9E8EE9}"/>
              </a:ext>
            </a:extLst>
          </p:cNvPr>
          <p:cNvSpPr/>
          <p:nvPr/>
        </p:nvSpPr>
        <p:spPr>
          <a:xfrm>
            <a:off x="6300192" y="764704"/>
            <a:ext cx="27013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cap="small" dirty="0">
                <a:solidFill>
                  <a:srgbClr val="1F4E79"/>
                </a:solidFill>
                <a:latin typeface="Tahoma"/>
                <a:ea typeface="Times New Roman"/>
              </a:rPr>
              <a:t>Il Salone dello Studente</a:t>
            </a:r>
            <a:endParaRPr lang="it-IT" sz="1600" dirty="0"/>
          </a:p>
        </p:txBody>
      </p:sp>
      <p:pic>
        <p:nvPicPr>
          <p:cNvPr id="13" name="Immagine 12" descr="Values.gif">
            <a:extLst>
              <a:ext uri="{FF2B5EF4-FFF2-40B4-BE49-F238E27FC236}">
                <a16:creationId xmlns:a16="http://schemas.microsoft.com/office/drawing/2014/main" id="{3B03AAD0-8D88-46B1-A0D5-BF21CB216C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996043" y="3135486"/>
            <a:ext cx="7151914" cy="3429000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4A0E57F7-2048-43A4-BA7B-E071AC8A35F6}"/>
              </a:ext>
            </a:extLst>
          </p:cNvPr>
          <p:cNvSpPr txBox="1">
            <a:spLocks/>
          </p:cNvSpPr>
          <p:nvPr/>
        </p:nvSpPr>
        <p:spPr bwMode="auto">
          <a:xfrm>
            <a:off x="2411760" y="1490857"/>
            <a:ext cx="4320480" cy="1080121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</a:ln>
          <a:effectLst>
            <a:outerShdw blurRad="50800" dist="38100" dir="8100000" algn="tr" rotWithShape="0">
              <a:schemeClr val="bg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81E33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81E33"/>
                </a:solidFill>
                <a:latin typeface="Franklin Gothic Medium" charset="0"/>
                <a:ea typeface="ヒラギノ角ゴ Pro W3" charset="0"/>
                <a:cs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81E33"/>
                </a:solidFill>
                <a:latin typeface="Franklin Gothic Medium" charset="0"/>
                <a:ea typeface="ヒラギノ角ゴ Pro W3" charset="0"/>
                <a:cs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81E33"/>
                </a:solidFill>
                <a:latin typeface="Franklin Gothic Medium" charset="0"/>
                <a:ea typeface="ヒラギノ角ゴ Pro W3" charset="0"/>
                <a:cs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81E33"/>
                </a:solidFill>
                <a:latin typeface="Franklin Gothic Medium" charset="0"/>
                <a:ea typeface="ヒラギノ角ゴ Pro W3" charset="0"/>
                <a:cs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30050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30050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30050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30050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it-IT" b="1" kern="0">
                <a:solidFill>
                  <a:srgbClr val="C233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Teen’s Voice </a:t>
            </a:r>
            <a:endParaRPr lang="it-IT" kern="0" dirty="0">
              <a:solidFill>
                <a:srgbClr val="C233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76343500-CBB2-49A5-ABAB-F2B85C6BE1A6}"/>
              </a:ext>
            </a:extLst>
          </p:cNvPr>
          <p:cNvSpPr txBox="1">
            <a:spLocks/>
          </p:cNvSpPr>
          <p:nvPr/>
        </p:nvSpPr>
        <p:spPr>
          <a:xfrm>
            <a:off x="1043608" y="2642985"/>
            <a:ext cx="7016824" cy="720080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</p:spPr>
        <p:txBody>
          <a:bodyPr>
            <a:normAutofit/>
          </a:bodyPr>
          <a:lstStyle>
            <a:lvl1pPr marL="342900" indent="-34290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79425" indent="-28575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1638300" indent="-30480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2095500" indent="-26670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2552700" indent="-26670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3009900" indent="-266700" algn="l" rtl="0" fontAlgn="base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00" indent="-266700" algn="l" rtl="0" fontAlgn="base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4300" indent="-266700" algn="l" rtl="0" fontAlgn="base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1500" indent="-266700" algn="l" rtl="0" fontAlgn="base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kern="0">
                <a:solidFill>
                  <a:srgbClr val="C5E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Aspirazioni, progetti, ideali dei giovani</a:t>
            </a:r>
            <a:endParaRPr lang="it-IT" kern="0" dirty="0">
              <a:solidFill>
                <a:srgbClr val="C5E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4AB4FF1-9A6D-4515-9459-26DBF6680922}"/>
              </a:ext>
            </a:extLst>
          </p:cNvPr>
          <p:cNvSpPr/>
          <p:nvPr/>
        </p:nvSpPr>
        <p:spPr>
          <a:xfrm>
            <a:off x="6300192" y="770777"/>
            <a:ext cx="27013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cap="small" dirty="0">
                <a:solidFill>
                  <a:srgbClr val="1F4E79"/>
                </a:solidFill>
                <a:latin typeface="Tahoma"/>
                <a:ea typeface="Times New Roman"/>
              </a:rPr>
              <a:t>Il Salone dello Studente</a:t>
            </a:r>
            <a:endParaRPr lang="it-IT" sz="1600" dirty="0"/>
          </a:p>
        </p:txBody>
      </p:sp>
      <p:pic>
        <p:nvPicPr>
          <p:cNvPr id="17" name="Immagine 16" descr="Values.gif">
            <a:extLst>
              <a:ext uri="{FF2B5EF4-FFF2-40B4-BE49-F238E27FC236}">
                <a16:creationId xmlns:a16="http://schemas.microsoft.com/office/drawing/2014/main" id="{ABC3B345-EFF4-4D80-B180-6ECEC98EA0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996043" y="3141559"/>
            <a:ext cx="715191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65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egnaposto numero diapositiva 3">
            <a:extLst>
              <a:ext uri="{FF2B5EF4-FFF2-40B4-BE49-F238E27FC236}">
                <a16:creationId xmlns:a16="http://schemas.microsoft.com/office/drawing/2014/main" id="{EC7934D4-BFD9-4A73-BE8C-0FDDA772CA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731F5C33-7972-4CC0-AEBD-959DA37BE7D6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3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B2E337A-B540-40A1-8DC9-8A95AD525EE7}"/>
              </a:ext>
            </a:extLst>
          </p:cNvPr>
          <p:cNvSpPr txBox="1"/>
          <p:nvPr/>
        </p:nvSpPr>
        <p:spPr>
          <a:xfrm>
            <a:off x="1852642" y="3512762"/>
            <a:ext cx="7056784" cy="1200329"/>
          </a:xfrm>
          <a:prstGeom prst="rect">
            <a:avLst/>
          </a:prstGeom>
          <a:noFill/>
          <a:ln w="22225">
            <a:solidFill>
              <a:srgbClr val="C00000"/>
            </a:solidFill>
          </a:ln>
          <a:effectLst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1800" dirty="0">
                <a:latin typeface="Arial Narrow" panose="020B0606020202030204" pitchFamily="34" charset="0"/>
                <a:ea typeface="Calibri"/>
                <a:cs typeface="Times New Roman"/>
              </a:rPr>
              <a:t>Si esplora i loro modelli di riferimento attraverso domande sul loro:</a:t>
            </a:r>
          </a:p>
          <a:p>
            <a:pPr marL="719138" lvl="0" indent="-365125" algn="just">
              <a:spcAft>
                <a:spcPts val="0"/>
              </a:spcAft>
              <a:buFont typeface="Wingdings"/>
              <a:buChar char=""/>
            </a:pPr>
            <a:r>
              <a:rPr lang="it-IT" sz="1800" dirty="0">
                <a:latin typeface="Arial Narrow" panose="020B0606020202030204" pitchFamily="34" charset="0"/>
                <a:ea typeface="Calibri"/>
                <a:cs typeface="Times New Roman"/>
              </a:rPr>
              <a:t>personaggio di riferimento</a:t>
            </a:r>
          </a:p>
          <a:p>
            <a:pPr marL="719138" lvl="0" indent="-365125" algn="just">
              <a:spcAft>
                <a:spcPts val="0"/>
              </a:spcAft>
              <a:buFont typeface="Wingdings"/>
              <a:buChar char=""/>
            </a:pPr>
            <a:r>
              <a:rPr lang="it-IT" sz="1800" dirty="0">
                <a:latin typeface="Arial Narrow" panose="020B0606020202030204" pitchFamily="34" charset="0"/>
                <a:ea typeface="Calibri"/>
                <a:cs typeface="Times New Roman"/>
              </a:rPr>
              <a:t>libro più rilevante;</a:t>
            </a:r>
          </a:p>
          <a:p>
            <a:pPr marL="719138" lvl="0" indent="-365125" algn="just">
              <a:spcAft>
                <a:spcPts val="0"/>
              </a:spcAft>
              <a:buFont typeface="Wingdings"/>
              <a:buChar char=""/>
            </a:pPr>
            <a:r>
              <a:rPr lang="it-IT" sz="1800" dirty="0">
                <a:latin typeface="Arial Narrow" panose="020B0606020202030204" pitchFamily="34" charset="0"/>
                <a:ea typeface="Calibri"/>
                <a:cs typeface="Times New Roman"/>
              </a:rPr>
              <a:t>film più significativo.</a:t>
            </a:r>
          </a:p>
        </p:txBody>
      </p:sp>
      <p:pic>
        <p:nvPicPr>
          <p:cNvPr id="5" name="Immagine 4" descr="online-questionnaire-image-only.png">
            <a:extLst>
              <a:ext uri="{FF2B5EF4-FFF2-40B4-BE49-F238E27FC236}">
                <a16:creationId xmlns:a16="http://schemas.microsoft.com/office/drawing/2014/main" id="{5614DB89-7927-4F50-B8EC-6B8AC07667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88640"/>
            <a:ext cx="2492238" cy="165618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9C1160A-873C-4916-AB57-A14C42FF35EE}"/>
              </a:ext>
            </a:extLst>
          </p:cNvPr>
          <p:cNvSpPr txBox="1"/>
          <p:nvPr/>
        </p:nvSpPr>
        <p:spPr>
          <a:xfrm>
            <a:off x="467544" y="4941168"/>
            <a:ext cx="8424936" cy="1200329"/>
          </a:xfrm>
          <a:prstGeom prst="rect">
            <a:avLst/>
          </a:prstGeom>
          <a:noFill/>
          <a:ln w="22225">
            <a:solidFill>
              <a:srgbClr val="C00000"/>
            </a:solidFill>
          </a:ln>
          <a:effectLst/>
        </p:spPr>
        <p:txBody>
          <a:bodyPr wrap="square" rtlCol="0">
            <a:spAutoFit/>
          </a:bodyPr>
          <a:lstStyle/>
          <a:p>
            <a:pPr lvl="0" indent="-365125" algn="just">
              <a:spcAft>
                <a:spcPts val="0"/>
              </a:spcAft>
              <a:buFont typeface="Wingdings"/>
              <a:buChar char=""/>
            </a:pPr>
            <a:r>
              <a:rPr lang="it-IT" sz="18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Percezione della città o del paese dove vivono;</a:t>
            </a:r>
          </a:p>
          <a:p>
            <a:pPr lvl="0" indent="-365125" algn="just">
              <a:spcAft>
                <a:spcPts val="0"/>
              </a:spcAft>
              <a:buFont typeface="Wingdings"/>
              <a:buChar char=""/>
            </a:pPr>
            <a:r>
              <a:rPr lang="it-IT" sz="18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Grado di fiducia nelle istituzioni e in specifiche figure di riferimento;</a:t>
            </a:r>
          </a:p>
          <a:p>
            <a:pPr lvl="0" indent="-365125" algn="just">
              <a:spcAft>
                <a:spcPts val="0"/>
              </a:spcAft>
              <a:buFont typeface="Wingdings"/>
              <a:buChar char=""/>
            </a:pPr>
            <a:r>
              <a:rPr lang="it-IT" sz="18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Modalità di uso e quantificazione del tempo passato online;</a:t>
            </a:r>
          </a:p>
          <a:p>
            <a:pPr lvl="0" indent="-365125" algn="just">
              <a:spcAft>
                <a:spcPts val="0"/>
              </a:spcAft>
              <a:buFont typeface="Wingdings"/>
              <a:buChar char=""/>
            </a:pPr>
            <a:r>
              <a:rPr lang="it-IT" sz="18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Abitudini alimentari.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D0EDF63-92C1-41D3-BA4C-94E0E62A9B6F}"/>
              </a:ext>
            </a:extLst>
          </p:cNvPr>
          <p:cNvSpPr txBox="1"/>
          <p:nvPr/>
        </p:nvSpPr>
        <p:spPr>
          <a:xfrm>
            <a:off x="2606528" y="1513118"/>
            <a:ext cx="6285952" cy="1754326"/>
          </a:xfrm>
          <a:prstGeom prst="rect">
            <a:avLst/>
          </a:prstGeom>
          <a:noFill/>
          <a:ln w="22225">
            <a:solidFill>
              <a:srgbClr val="C00000"/>
            </a:solidFill>
          </a:ln>
          <a:effectLst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18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Si chiede ai giovani di esprimere il proprio parere su ciò che: </a:t>
            </a:r>
          </a:p>
          <a:p>
            <a:pPr marL="719138" lvl="0" indent="-365125" algn="just">
              <a:spcAft>
                <a:spcPts val="0"/>
              </a:spcAft>
              <a:buFont typeface="Wingdings"/>
              <a:buChar char=""/>
            </a:pPr>
            <a:r>
              <a:rPr lang="it-IT" sz="18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dà valore a una persona;</a:t>
            </a:r>
          </a:p>
          <a:p>
            <a:pPr marL="719138" lvl="0" indent="-365125" algn="just">
              <a:spcAft>
                <a:spcPts val="0"/>
              </a:spcAft>
              <a:buFont typeface="Wingdings"/>
              <a:buChar char=""/>
            </a:pPr>
            <a:r>
              <a:rPr lang="it-IT" sz="18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porta al successo nella vita;</a:t>
            </a:r>
          </a:p>
          <a:p>
            <a:pPr marL="719138" lvl="0" indent="-365125" algn="just">
              <a:spcAft>
                <a:spcPts val="0"/>
              </a:spcAft>
              <a:buFont typeface="Wingdings"/>
              <a:buChar char=""/>
            </a:pPr>
            <a:r>
              <a:rPr lang="it-IT" sz="18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si aspettano sul piano professionale;</a:t>
            </a:r>
          </a:p>
          <a:p>
            <a:pPr marL="719138" lvl="0" indent="-365125" algn="just">
              <a:spcAft>
                <a:spcPts val="0"/>
              </a:spcAft>
              <a:buFont typeface="Wingdings"/>
              <a:buChar char=""/>
            </a:pPr>
            <a:r>
              <a:rPr lang="it-IT" sz="18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si aspettano sul piano sociale;</a:t>
            </a:r>
          </a:p>
          <a:p>
            <a:pPr marL="719138" lvl="0" indent="-365125" algn="just">
              <a:spcAft>
                <a:spcPts val="0"/>
              </a:spcAft>
              <a:buFont typeface="Wingdings"/>
              <a:buChar char=""/>
            </a:pPr>
            <a:r>
              <a:rPr lang="it-IT" sz="18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si aspettano dell’università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egnaposto numero diapositiva 3">
            <a:extLst>
              <a:ext uri="{FF2B5EF4-FFF2-40B4-BE49-F238E27FC236}">
                <a16:creationId xmlns:a16="http://schemas.microsoft.com/office/drawing/2014/main" id="{EC7934D4-BFD9-4A73-BE8C-0FDDA772CA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731F5C33-7972-4CC0-AEBD-959DA37BE7D6}" type="slidenum">
              <a:rPr lang="it-IT" altLang="it-IT" sz="800" smtClean="0">
                <a:solidFill>
                  <a:srgbClr val="FFFFFF"/>
                </a:solidFill>
                <a:latin typeface="Arial Narrow" panose="020B0606020202030204" pitchFamily="34" charset="0"/>
              </a:rPr>
              <a:pPr/>
              <a:t>4</a:t>
            </a:fld>
            <a:endParaRPr lang="it-IT" altLang="it-IT" sz="80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Immagine 7" descr="teen-graphic.jpg">
            <a:extLst>
              <a:ext uri="{FF2B5EF4-FFF2-40B4-BE49-F238E27FC236}">
                <a16:creationId xmlns:a16="http://schemas.microsoft.com/office/drawing/2014/main" id="{7ACD57A4-1CE2-41DC-866C-3D7709B003B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364" y="1224721"/>
            <a:ext cx="2575896" cy="158417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DEB5C03-850D-443A-A86A-01F05144619C}"/>
              </a:ext>
            </a:extLst>
          </p:cNvPr>
          <p:cNvSpPr txBox="1"/>
          <p:nvPr/>
        </p:nvSpPr>
        <p:spPr>
          <a:xfrm>
            <a:off x="1475656" y="1047749"/>
            <a:ext cx="125867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700" dirty="0">
                <a:solidFill>
                  <a:srgbClr val="0000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2130 studenti</a:t>
            </a:r>
          </a:p>
        </p:txBody>
      </p:sp>
      <p:pic>
        <p:nvPicPr>
          <p:cNvPr id="10" name="Immagine 9" descr="Immagine1.png">
            <a:extLst>
              <a:ext uri="{FF2B5EF4-FFF2-40B4-BE49-F238E27FC236}">
                <a16:creationId xmlns:a16="http://schemas.microsoft.com/office/drawing/2014/main" id="{DE9509FB-57D1-4460-A03C-B01CC07C52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contrast="1000"/>
          </a:blip>
          <a:stretch>
            <a:fillRect/>
          </a:stretch>
        </p:blipFill>
        <p:spPr>
          <a:xfrm>
            <a:off x="4932040" y="1556792"/>
            <a:ext cx="3644010" cy="501440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8CB8773-4674-4319-8472-CC76F51E9A3C}"/>
              </a:ext>
            </a:extLst>
          </p:cNvPr>
          <p:cNvSpPr txBox="1"/>
          <p:nvPr/>
        </p:nvSpPr>
        <p:spPr>
          <a:xfrm>
            <a:off x="5580112" y="1124744"/>
            <a:ext cx="26642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dirty="0">
                <a:solidFill>
                  <a:srgbClr val="0000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11 città 678 comuni</a:t>
            </a:r>
          </a:p>
        </p:txBody>
      </p:sp>
      <p:pic>
        <p:nvPicPr>
          <p:cNvPr id="12" name="Immagine 11" descr="Immagine3.png">
            <a:extLst>
              <a:ext uri="{FF2B5EF4-FFF2-40B4-BE49-F238E27FC236}">
                <a16:creationId xmlns:a16="http://schemas.microsoft.com/office/drawing/2014/main" id="{F8E030F4-94D4-400B-AA00-E7E39C96CD4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708920"/>
            <a:ext cx="3472451" cy="2090888"/>
          </a:xfrm>
          <a:prstGeom prst="rect">
            <a:avLst/>
          </a:prstGeom>
        </p:spPr>
      </p:pic>
      <p:pic>
        <p:nvPicPr>
          <p:cNvPr id="13" name="Immagine 12" descr="Immagine4.png">
            <a:extLst>
              <a:ext uri="{FF2B5EF4-FFF2-40B4-BE49-F238E27FC236}">
                <a16:creationId xmlns:a16="http://schemas.microsoft.com/office/drawing/2014/main" id="{2B10924D-8CD0-4A8F-9FD7-612C139F02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>
            <a:off x="370720" y="4797153"/>
            <a:ext cx="3337184" cy="19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93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egnaposto numero diapositiva 3">
            <a:extLst>
              <a:ext uri="{FF2B5EF4-FFF2-40B4-BE49-F238E27FC236}">
                <a16:creationId xmlns:a16="http://schemas.microsoft.com/office/drawing/2014/main" id="{EC7934D4-BFD9-4A73-BE8C-0FDDA772CA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731F5C33-7972-4CC0-AEBD-959DA37BE7D6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5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Immagine 2" descr="75899-leader-with-loudspeaker.png">
            <a:extLst>
              <a:ext uri="{FF2B5EF4-FFF2-40B4-BE49-F238E27FC236}">
                <a16:creationId xmlns:a16="http://schemas.microsoft.com/office/drawing/2014/main" id="{7F114DBF-BD2D-43F9-A325-2A57A743D8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888" y="3491255"/>
            <a:ext cx="2555776" cy="255577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0578317-C931-437D-9473-C00647E12BC7}"/>
              </a:ext>
            </a:extLst>
          </p:cNvPr>
          <p:cNvSpPr txBox="1"/>
          <p:nvPr/>
        </p:nvSpPr>
        <p:spPr>
          <a:xfrm rot="21434559">
            <a:off x="3354227" y="4177887"/>
            <a:ext cx="435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Ciò che dà valore a una persona è la sua onestà</a:t>
            </a:r>
            <a:endParaRPr lang="fr-FR" sz="1800" dirty="0"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A6EB228-EE2B-4FE4-9CAE-0E750C1E4784}"/>
              </a:ext>
            </a:extLst>
          </p:cNvPr>
          <p:cNvSpPr txBox="1"/>
          <p:nvPr/>
        </p:nvSpPr>
        <p:spPr>
          <a:xfrm rot="20890189">
            <a:off x="3227052" y="3132876"/>
            <a:ext cx="4053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Successo nella vita dipende da la capacità di adattarsi alle situazioni e la motivazione</a:t>
            </a:r>
            <a:endParaRPr lang="fr-FR" sz="1800" dirty="0"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D42F10-1C80-4A52-B89C-63B3A765148F}"/>
              </a:ext>
            </a:extLst>
          </p:cNvPr>
          <p:cNvSpPr txBox="1"/>
          <p:nvPr/>
        </p:nvSpPr>
        <p:spPr>
          <a:xfrm rot="410731">
            <a:off x="3337559" y="4904901"/>
            <a:ext cx="288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Vorrei un lavoro che sia stabile</a:t>
            </a:r>
            <a:endParaRPr lang="fr-FR" sz="1800" dirty="0"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00DEC37-0A73-486C-A9F7-62713B6712A5}"/>
              </a:ext>
            </a:extLst>
          </p:cNvPr>
          <p:cNvSpPr txBox="1"/>
          <p:nvPr/>
        </p:nvSpPr>
        <p:spPr>
          <a:xfrm rot="20353705">
            <a:off x="2940760" y="2217964"/>
            <a:ext cx="4027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Vorrei una società in cui siano garantite a tutti </a:t>
            </a:r>
          </a:p>
          <a:p>
            <a:r>
              <a:rPr lang="it-IT" sz="18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cure mediche di buona qualità</a:t>
            </a:r>
            <a:endParaRPr lang="fr-FR" sz="1800" dirty="0"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C16F16B-75A2-4F84-B38A-8D0BE4EC4A23}"/>
              </a:ext>
            </a:extLst>
          </p:cNvPr>
          <p:cNvSpPr txBox="1"/>
          <p:nvPr/>
        </p:nvSpPr>
        <p:spPr>
          <a:xfrm rot="681143">
            <a:off x="3214298" y="5586430"/>
            <a:ext cx="43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Vorrei che l'università ci aiuti a formarci una professionalità</a:t>
            </a:r>
            <a:endParaRPr lang="fr-FR" sz="1800" dirty="0"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275DFCF-89F8-478E-ACBA-D157C2ECEF85}"/>
              </a:ext>
            </a:extLst>
          </p:cNvPr>
          <p:cNvSpPr txBox="1"/>
          <p:nvPr/>
        </p:nvSpPr>
        <p:spPr>
          <a:xfrm>
            <a:off x="467544" y="1337007"/>
            <a:ext cx="4099794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8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Persona, successo, lavoro, società, università: </a:t>
            </a:r>
          </a:p>
          <a:p>
            <a:r>
              <a:rPr lang="it-IT" sz="18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le risposte più scelte</a:t>
            </a:r>
            <a:endParaRPr lang="fr-FR" sz="1800" dirty="0"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85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egnaposto numero diapositiva 3">
            <a:extLst>
              <a:ext uri="{FF2B5EF4-FFF2-40B4-BE49-F238E27FC236}">
                <a16:creationId xmlns:a16="http://schemas.microsoft.com/office/drawing/2014/main" id="{EC7934D4-BFD9-4A73-BE8C-0FDDA772CA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20113" y="6268762"/>
            <a:ext cx="609600" cy="214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731F5C33-7972-4CC0-AEBD-959DA37BE7D6}" type="slidenum">
              <a:rPr lang="it-IT" altLang="it-IT" sz="1800" smtClean="0">
                <a:solidFill>
                  <a:srgbClr val="FFFFFF"/>
                </a:solidFill>
                <a:latin typeface="Arial Narrow" panose="020B0606020202030204" pitchFamily="34" charset="0"/>
              </a:rPr>
              <a:pPr/>
              <a:t>6</a:t>
            </a:fld>
            <a:endParaRPr lang="it-IT" altLang="it-IT" sz="180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EABBC02-C41F-490C-8C57-75B2537AE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833056"/>
              </p:ext>
            </p:extLst>
          </p:nvPr>
        </p:nvGraphicFramePr>
        <p:xfrm>
          <a:off x="327684" y="1222217"/>
          <a:ext cx="3024336" cy="3099043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SAPIENZA 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Vorrei che l'università </a:t>
                      </a:r>
                    </a:p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ci aiutasse a: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843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Crescere come persone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52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Collaborare con gli altri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52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Formarci una professionalità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52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Diventare più competenti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383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Approfondire i nostri valori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5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Arricchire la nostra visione della realtà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66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Apprezzare le cose belle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52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Analizzare problemi complessi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0F5966C0-B927-4169-9E74-B820B537E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198380"/>
              </p:ext>
            </p:extLst>
          </p:nvPr>
        </p:nvGraphicFramePr>
        <p:xfrm>
          <a:off x="3568044" y="1222217"/>
          <a:ext cx="2592288" cy="2156078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31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SPIRITO 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D’IMPRESA</a:t>
                      </a:r>
                      <a:r>
                        <a:rPr lang="it-IT" sz="1400" b="0" i="1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Il valore di una persona deriva da: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95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 forza di carattere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95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 creatività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95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L'autonomia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95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L'intraprendenza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95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Lo spirito d'iniziativa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156AEE79-3BEA-4CF2-AE29-480C4C336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838555"/>
              </p:ext>
            </p:extLst>
          </p:nvPr>
        </p:nvGraphicFramePr>
        <p:xfrm>
          <a:off x="327684" y="4349713"/>
          <a:ext cx="2592288" cy="1957049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CORRETTEZZA 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Il valore di una persona deriva da: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88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Correttezza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02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Onestà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88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Coerenza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D731CD78-F1AA-4DCB-B437-67207858F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635909"/>
              </p:ext>
            </p:extLst>
          </p:nvPr>
        </p:nvGraphicFramePr>
        <p:xfrm>
          <a:off x="6304348" y="1222217"/>
          <a:ext cx="2843808" cy="2448271"/>
        </p:xfrm>
        <a:graphic>
          <a:graphicData uri="http://schemas.openxmlformats.org/drawingml/2006/table">
            <a:tbl>
              <a:tblPr/>
              <a:tblGrid>
                <a:gridCol w="2843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66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EQUILIBRIO</a:t>
                      </a:r>
                    </a:p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Vorrei un lavoro che: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4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Sia tranquillo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05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 svolga in un ambiente confortevole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7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Sia stabile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7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Lasci tempo libero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7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Lasci tempo per la famiglia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165DE4BA-9ABE-4B3F-B9C7-F8A74C644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782396"/>
              </p:ext>
            </p:extLst>
          </p:nvPr>
        </p:nvGraphicFramePr>
        <p:xfrm>
          <a:off x="3352020" y="4349713"/>
          <a:ext cx="2785740" cy="2023272"/>
        </p:xfrm>
        <a:graphic>
          <a:graphicData uri="http://schemas.openxmlformats.org/drawingml/2006/table">
            <a:tbl>
              <a:tblPr/>
              <a:tblGrid>
                <a:gridCol w="2785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SERVILISMO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Per avere successo nella vita è importante: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00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Assecondare chi comanda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00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 capacità di ubbidire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00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Accettare i compromessi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86F06F34-C314-43C0-8694-09D2ED08C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147017"/>
              </p:ext>
            </p:extLst>
          </p:nvPr>
        </p:nvGraphicFramePr>
        <p:xfrm>
          <a:off x="6376356" y="4349713"/>
          <a:ext cx="2664296" cy="2147328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ETNOCENTRISMO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Vorrei una società in cui: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36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Ci siano regole diverse per gli italiani e per gli immigrati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36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 viene nel nostro paese si adatti al nostro modo di vivere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36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 persone si conformino agli standard sociali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83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897644"/>
              </p:ext>
            </p:extLst>
          </p:nvPr>
        </p:nvGraphicFramePr>
        <p:xfrm>
          <a:off x="251520" y="1196752"/>
          <a:ext cx="3024336" cy="3099043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SAPIENZA 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Vorrei che l'università </a:t>
                      </a:r>
                    </a:p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ci aiutasse a: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843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Crescere come persone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52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Collaborare con gli altri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52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Formarci una professionalità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52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Diventare più competenti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383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Approfondire i nostri valori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5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Arricchire la nostra visione della realtà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66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Apprezzare le cose belle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52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Analizzare problemi complessi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012620"/>
              </p:ext>
            </p:extLst>
          </p:nvPr>
        </p:nvGraphicFramePr>
        <p:xfrm>
          <a:off x="3491880" y="1196752"/>
          <a:ext cx="2592288" cy="2156078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31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SPIRITO 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D’IMPRESA</a:t>
                      </a:r>
                      <a:r>
                        <a:rPr lang="it-IT" sz="1400" b="0" i="1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Il valore di una persona deriva da: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95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 forza di carattere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95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 creatività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95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L'autonomia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95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L'intraprendenza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95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Lo spirito d'iniziativa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954354"/>
              </p:ext>
            </p:extLst>
          </p:nvPr>
        </p:nvGraphicFramePr>
        <p:xfrm>
          <a:off x="251520" y="4441309"/>
          <a:ext cx="2592288" cy="1796003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65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CORRETTEZZA 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Il valore di una persona deriva da: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0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Correttezza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9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Onestà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0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Coerenza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360716"/>
              </p:ext>
            </p:extLst>
          </p:nvPr>
        </p:nvGraphicFramePr>
        <p:xfrm>
          <a:off x="6228184" y="1196752"/>
          <a:ext cx="2843808" cy="2448271"/>
        </p:xfrm>
        <a:graphic>
          <a:graphicData uri="http://schemas.openxmlformats.org/drawingml/2006/table">
            <a:tbl>
              <a:tblPr/>
              <a:tblGrid>
                <a:gridCol w="2843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66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EQUILIBRIO</a:t>
                      </a:r>
                    </a:p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Vorrei un lavoro che: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4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Sia tranquillo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05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 svolga in un ambiente confortevole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7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Sia stabile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7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Lasci tempo libero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7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Lasci tempo per la famiglia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905131"/>
              </p:ext>
            </p:extLst>
          </p:nvPr>
        </p:nvGraphicFramePr>
        <p:xfrm>
          <a:off x="3348304" y="4293804"/>
          <a:ext cx="2785740" cy="2023272"/>
        </p:xfrm>
        <a:graphic>
          <a:graphicData uri="http://schemas.openxmlformats.org/drawingml/2006/table">
            <a:tbl>
              <a:tblPr/>
              <a:tblGrid>
                <a:gridCol w="2785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SERVILISMO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Per avere successo nella vita è importante: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00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Assecondare chi comanda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00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 capacità di ubbidire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00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Accettare i compromessi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710542"/>
              </p:ext>
            </p:extLst>
          </p:nvPr>
        </p:nvGraphicFramePr>
        <p:xfrm>
          <a:off x="6279586" y="4293804"/>
          <a:ext cx="2664296" cy="2147328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ETNOCENTRISMO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Vorrei una società in cui: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36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Ci siano regole diverse per gli italiani e per gli immigrati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36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 viene nel nostro paese si adatti al nostro modo di vivere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36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 persone si conformino agli standard sociali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09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egnaposto numero diapositiva 3">
            <a:extLst>
              <a:ext uri="{FF2B5EF4-FFF2-40B4-BE49-F238E27FC236}">
                <a16:creationId xmlns:a16="http://schemas.microsoft.com/office/drawing/2014/main" id="{EC7934D4-BFD9-4A73-BE8C-0FDDA772CA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731F5C33-7972-4CC0-AEBD-959DA37BE7D6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8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Immagine 2" descr="core-values.jpg">
            <a:extLst>
              <a:ext uri="{FF2B5EF4-FFF2-40B4-BE49-F238E27FC236}">
                <a16:creationId xmlns:a16="http://schemas.microsoft.com/office/drawing/2014/main" id="{CECD16C0-D9D9-4114-89CC-3549BE9964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48" y="908720"/>
            <a:ext cx="2560848" cy="1434938"/>
          </a:xfrm>
          <a:prstGeom prst="rect">
            <a:avLst/>
          </a:prstGeom>
        </p:spPr>
      </p:pic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3D31FC08-70FB-4457-9E47-91EFD12783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7762123"/>
              </p:ext>
            </p:extLst>
          </p:nvPr>
        </p:nvGraphicFramePr>
        <p:xfrm>
          <a:off x="683568" y="2245804"/>
          <a:ext cx="7272808" cy="43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AutoShape 2" descr="Risultati immagini per values">
            <a:extLst>
              <a:ext uri="{FF2B5EF4-FFF2-40B4-BE49-F238E27FC236}">
                <a16:creationId xmlns:a16="http://schemas.microsoft.com/office/drawing/2014/main" id="{775E39C2-A39C-4026-884A-0786A3C9E3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1599" y="-282441"/>
            <a:ext cx="267694" cy="26769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A7B4257-A0F0-41F5-8074-C993E199C634}"/>
              </a:ext>
            </a:extLst>
          </p:cNvPr>
          <p:cNvSpPr txBox="1">
            <a:spLocks/>
          </p:cNvSpPr>
          <p:nvPr/>
        </p:nvSpPr>
        <p:spPr>
          <a:xfrm>
            <a:off x="3131840" y="1185755"/>
            <a:ext cx="5343487" cy="76793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noProof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Quali sono i valori dei giovani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404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egnaposto numero diapositiva 3">
            <a:extLst>
              <a:ext uri="{FF2B5EF4-FFF2-40B4-BE49-F238E27FC236}">
                <a16:creationId xmlns:a16="http://schemas.microsoft.com/office/drawing/2014/main" id="{EC7934D4-BFD9-4A73-BE8C-0FDDA772CA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731F5C33-7972-4CC0-AEBD-959DA37BE7D6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9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Fumetto 4 4">
            <a:extLst>
              <a:ext uri="{FF2B5EF4-FFF2-40B4-BE49-F238E27FC236}">
                <a16:creationId xmlns:a16="http://schemas.microsoft.com/office/drawing/2014/main" id="{3352E30A-8A85-4763-9D6E-37C02083F704}"/>
              </a:ext>
            </a:extLst>
          </p:cNvPr>
          <p:cNvSpPr/>
          <p:nvPr/>
        </p:nvSpPr>
        <p:spPr>
          <a:xfrm>
            <a:off x="16280" y="1190743"/>
            <a:ext cx="4104456" cy="1584176"/>
          </a:xfrm>
          <a:prstGeom prst="cloudCallout">
            <a:avLst>
              <a:gd name="adj1" fmla="val -15950"/>
              <a:gd name="adj2" fmla="val 76719"/>
            </a:avLst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/>
            <a:r>
              <a:rPr lang="it-IT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Accrescere conoscenze e competenze, </a:t>
            </a:r>
          </a:p>
          <a:p>
            <a:pPr lvl="0" algn="ctr"/>
            <a:r>
              <a:rPr lang="it-IT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diritti di tutti allo studio, alle cure mediche e alla dignità, ambiente rispettato, responsabilità sociale, equilibrio tra lavoro e vita privata.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7FCB48B-F7B1-4603-83A8-A4D87F36CD7D}"/>
              </a:ext>
            </a:extLst>
          </p:cNvPr>
          <p:cNvSpPr txBox="1"/>
          <p:nvPr/>
        </p:nvSpPr>
        <p:spPr>
          <a:xfrm flipH="1">
            <a:off x="195792" y="310757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Costruttivo</a:t>
            </a:r>
          </a:p>
        </p:txBody>
      </p:sp>
      <p:sp>
        <p:nvSpPr>
          <p:cNvPr id="5" name="Fumetto 4 8">
            <a:extLst>
              <a:ext uri="{FF2B5EF4-FFF2-40B4-BE49-F238E27FC236}">
                <a16:creationId xmlns:a16="http://schemas.microsoft.com/office/drawing/2014/main" id="{21AF30F1-0501-4F21-8598-48F81AB5103C}"/>
              </a:ext>
            </a:extLst>
          </p:cNvPr>
          <p:cNvSpPr/>
          <p:nvPr/>
        </p:nvSpPr>
        <p:spPr>
          <a:xfrm>
            <a:off x="6291206" y="1130841"/>
            <a:ext cx="2736304" cy="1368152"/>
          </a:xfrm>
          <a:prstGeom prst="cloudCallout">
            <a:avLst>
              <a:gd name="adj1" fmla="val -4461"/>
              <a:gd name="adj2" fmla="val 95775"/>
            </a:avLst>
          </a:prstGeom>
          <a:noFill/>
          <a:ln w="12700">
            <a:solidFill>
              <a:srgbClr val="80C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Carriera, ricchezza e visibilità, essere furbo e far compromessi se serve. Conformità e discriminazione. </a:t>
            </a:r>
          </a:p>
        </p:txBody>
      </p:sp>
      <p:sp>
        <p:nvSpPr>
          <p:cNvPr id="6" name="Fumetto 4 11">
            <a:extLst>
              <a:ext uri="{FF2B5EF4-FFF2-40B4-BE49-F238E27FC236}">
                <a16:creationId xmlns:a16="http://schemas.microsoft.com/office/drawing/2014/main" id="{85048FB3-3781-409B-A482-CE6A0CD05637}"/>
              </a:ext>
            </a:extLst>
          </p:cNvPr>
          <p:cNvSpPr/>
          <p:nvPr/>
        </p:nvSpPr>
        <p:spPr>
          <a:xfrm>
            <a:off x="4075156" y="1180471"/>
            <a:ext cx="2304256" cy="1080120"/>
          </a:xfrm>
          <a:prstGeom prst="cloudCallout">
            <a:avLst>
              <a:gd name="adj1" fmla="val -5234"/>
              <a:gd name="adj2" fmla="val 85846"/>
            </a:avLst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Forza di carattere, determinazione, autonomia, creatività, iniziativa.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2B27119-1089-46FE-B0AF-0757E3947D7E}"/>
              </a:ext>
            </a:extLst>
          </p:cNvPr>
          <p:cNvSpPr txBox="1"/>
          <p:nvPr/>
        </p:nvSpPr>
        <p:spPr>
          <a:xfrm flipH="1">
            <a:off x="3604205" y="2727059"/>
            <a:ext cx="1394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Intraprendente</a:t>
            </a:r>
          </a:p>
        </p:txBody>
      </p:sp>
      <p:pic>
        <p:nvPicPr>
          <p:cNvPr id="8" name="Immagine 7" descr="4.jpg">
            <a:extLst>
              <a:ext uri="{FF2B5EF4-FFF2-40B4-BE49-F238E27FC236}">
                <a16:creationId xmlns:a16="http://schemas.microsoft.com/office/drawing/2014/main" id="{6D5A179A-D9C0-4B58-8C32-3834514DA6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1896" y="3467615"/>
            <a:ext cx="816980" cy="2363404"/>
          </a:xfrm>
          <a:prstGeom prst="rect">
            <a:avLst/>
          </a:prstGeom>
        </p:spPr>
      </p:pic>
      <p:pic>
        <p:nvPicPr>
          <p:cNvPr id="9" name="Immagine 8" descr="6.jpg">
            <a:extLst>
              <a:ext uri="{FF2B5EF4-FFF2-40B4-BE49-F238E27FC236}">
                <a16:creationId xmlns:a16="http://schemas.microsoft.com/office/drawing/2014/main" id="{6BE61888-A61F-4DA8-9816-7FB4606CC9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9106" y="2936617"/>
            <a:ext cx="1008364" cy="193864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A814D59-0EB6-49B2-9CDF-1C63E06C4174}"/>
              </a:ext>
            </a:extLst>
          </p:cNvPr>
          <p:cNvSpPr txBox="1"/>
          <p:nvPr/>
        </p:nvSpPr>
        <p:spPr>
          <a:xfrm flipH="1">
            <a:off x="6435222" y="365112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Opportunista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B9F5197-4E2F-43AB-8701-D3A762518EEE}"/>
              </a:ext>
            </a:extLst>
          </p:cNvPr>
          <p:cNvSpPr/>
          <p:nvPr/>
        </p:nvSpPr>
        <p:spPr>
          <a:xfrm>
            <a:off x="395536" y="5661248"/>
            <a:ext cx="20056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93,4%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9730D69-DF7F-4638-A543-2EB144873108}"/>
              </a:ext>
            </a:extLst>
          </p:cNvPr>
          <p:cNvSpPr/>
          <p:nvPr/>
        </p:nvSpPr>
        <p:spPr>
          <a:xfrm>
            <a:off x="6948265" y="5595337"/>
            <a:ext cx="2005678" cy="70788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34,9%</a:t>
            </a:r>
          </a:p>
        </p:txBody>
      </p:sp>
      <p:pic>
        <p:nvPicPr>
          <p:cNvPr id="13" name="Immagine 12" descr="Immagine2.png">
            <a:extLst>
              <a:ext uri="{FF2B5EF4-FFF2-40B4-BE49-F238E27FC236}">
                <a16:creationId xmlns:a16="http://schemas.microsoft.com/office/drawing/2014/main" id="{4966A958-2DE3-4528-90F2-126FFFFC1D3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49" y="3933056"/>
            <a:ext cx="4433616" cy="2821929"/>
          </a:xfrm>
          <a:prstGeom prst="rect">
            <a:avLst/>
          </a:prstGeom>
        </p:spPr>
      </p:pic>
      <p:pic>
        <p:nvPicPr>
          <p:cNvPr id="14" name="Immagine 13" descr="3.jpg">
            <a:extLst>
              <a:ext uri="{FF2B5EF4-FFF2-40B4-BE49-F238E27FC236}">
                <a16:creationId xmlns:a16="http://schemas.microsoft.com/office/drawing/2014/main" id="{00EDC2C7-3B73-470A-8664-183AD875888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79038" y="2627588"/>
            <a:ext cx="648072" cy="213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487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1ce996ad75a6a3f33d699d2c256f99499ab2c29"/>
</p:tagLst>
</file>

<file path=ppt/theme/theme1.xml><?xml version="1.0" encoding="utf-8"?>
<a:theme xmlns:a="http://schemas.openxmlformats.org/drawingml/2006/main" name="Presentazione vuot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39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3363"/>
      </a:accent6>
      <a:hlink>
        <a:srgbClr val="0086CF"/>
      </a:hlink>
      <a:folHlink>
        <a:srgbClr val="5DD1CF"/>
      </a:folHlink>
    </a:clrScheme>
    <a:fontScheme name="Presentazione vuota">
      <a:majorFont>
        <a:latin typeface="Verdana"/>
        <a:ea typeface="ヒラギノ角ゴ Pro W3"/>
        <a:cs typeface="ヒラギノ角ゴ Pro W3"/>
      </a:majorFont>
      <a:minorFont>
        <a:latin typeface="Verdana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2124</TotalTime>
  <Words>761</Words>
  <Application>Microsoft Office PowerPoint</Application>
  <PresentationFormat>Presentazione su schermo (4:3)</PresentationFormat>
  <Paragraphs>195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ヒラギノ角ゴ Pro W3</vt:lpstr>
      <vt:lpstr>Franklin Gothic Medium</vt:lpstr>
      <vt:lpstr>Franklin Gothic Book</vt:lpstr>
      <vt:lpstr>Verdana</vt:lpstr>
      <vt:lpstr>Presentazione vuota</vt:lpstr>
      <vt:lpstr>Pedagogia sperimentale  Pietro Lucisano Emiliane Rubat du Merac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Fermenti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Unitelma Sapienza</dc:title>
  <dc:creator>Cristiana Pagnottelli</dc:creator>
  <cp:lastModifiedBy>pietro lucisano</cp:lastModifiedBy>
  <cp:revision>117</cp:revision>
  <cp:lastPrinted>2012-10-15T10:35:53Z</cp:lastPrinted>
  <dcterms:created xsi:type="dcterms:W3CDTF">2007-08-30T13:32:27Z</dcterms:created>
  <dcterms:modified xsi:type="dcterms:W3CDTF">2018-02-02T13:29:35Z</dcterms:modified>
</cp:coreProperties>
</file>