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94660"/>
  </p:normalViewPr>
  <p:slideViewPr>
    <p:cSldViewPr>
      <p:cViewPr varScale="1">
        <p:scale>
          <a:sx n="88" d="100"/>
          <a:sy n="88" d="100"/>
        </p:scale>
        <p:origin x="-112" y="-5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68ED6-DC14-4CCC-A888-9221DF19BF68}" type="datetimeFigureOut">
              <a:rPr lang="it-IT" smtClean="0"/>
              <a:pPr/>
              <a:t>15/12/13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D07303-24CF-4077-9A3A-06FBC890C216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68ED6-DC14-4CCC-A888-9221DF19BF68}" type="datetimeFigureOut">
              <a:rPr lang="it-IT" smtClean="0"/>
              <a:pPr/>
              <a:t>15/12/13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7303-24CF-4077-9A3A-06FBC890C216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7D07303-24CF-4077-9A3A-06FBC890C216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68ED6-DC14-4CCC-A888-9221DF19BF68}" type="datetimeFigureOut">
              <a:rPr lang="it-IT" smtClean="0"/>
              <a:pPr/>
              <a:t>15/12/13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68ED6-DC14-4CCC-A888-9221DF19BF68}" type="datetimeFigureOut">
              <a:rPr lang="it-IT" smtClean="0"/>
              <a:pPr/>
              <a:t>15/12/13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7D07303-24CF-4077-9A3A-06FBC890C216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tango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68ED6-DC14-4CCC-A888-9221DF19BF68}" type="datetimeFigureOut">
              <a:rPr lang="it-IT" smtClean="0"/>
              <a:pPr/>
              <a:t>15/12/13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D07303-24CF-4077-9A3A-06FBC890C216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4168ED6-DC14-4CCC-A888-9221DF19BF68}" type="datetimeFigureOut">
              <a:rPr lang="it-IT" smtClean="0"/>
              <a:pPr/>
              <a:t>15/12/13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7303-24CF-4077-9A3A-06FBC890C216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egnaposto contenut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68ED6-DC14-4CCC-A888-9221DF19BF68}" type="datetimeFigureOut">
              <a:rPr lang="it-IT" smtClean="0"/>
              <a:pPr/>
              <a:t>15/12/13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egnaposto contenut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6" name="Segnaposto contenut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Oval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7D07303-24CF-4077-9A3A-06FBC890C216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23" name="Tito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68ED6-DC14-4CCC-A888-9221DF19BF68}" type="datetimeFigureOut">
              <a:rPr lang="it-IT" smtClean="0"/>
              <a:pPr/>
              <a:t>15/12/13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7D07303-24CF-4077-9A3A-06FBC890C216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tango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tango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68ED6-DC14-4CCC-A888-9221DF19BF68}" type="datetimeFigureOut">
              <a:rPr lang="it-IT" smtClean="0"/>
              <a:pPr/>
              <a:t>15/12/13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7D07303-24CF-4077-9A3A-06FBC890C216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egnaposto contenut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D07303-24CF-4077-9A3A-06FBC890C216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68ED6-DC14-4CCC-A888-9221DF19BF68}" type="datetimeFigureOut">
              <a:rPr lang="it-IT" smtClean="0"/>
              <a:pPr/>
              <a:t>15/12/13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ttore 1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7D07303-24CF-4077-9A3A-06FBC890C216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4168ED6-DC14-4CCC-A888-9221DF19BF68}" type="datetimeFigureOut">
              <a:rPr lang="it-IT" smtClean="0"/>
              <a:pPr/>
              <a:t>15/12/13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4168ED6-DC14-4CCC-A888-9221DF19BF68}" type="datetimeFigureOut">
              <a:rPr lang="it-IT" smtClean="0"/>
              <a:pPr/>
              <a:t>15/12/13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D07303-24CF-4077-9A3A-06FBC890C216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chemeClr val="accent1"/>
                </a:solidFill>
              </a:rPr>
              <a:t>SAMUEL BECKETT – PETER HANDKE</a:t>
            </a:r>
            <a:br>
              <a:rPr lang="it-IT" b="1" dirty="0" smtClean="0">
                <a:solidFill>
                  <a:schemeClr val="accent1"/>
                </a:solidFill>
              </a:rPr>
            </a:br>
            <a:r>
              <a:rPr lang="it-IT" sz="2200" dirty="0" smtClean="0">
                <a:solidFill>
                  <a:schemeClr val="accent1"/>
                </a:solidFill>
              </a:rPr>
              <a:t>Relazione tra il Teatro dell’Assurdo e il teatro di Handke</a:t>
            </a:r>
            <a:endParaRPr lang="it-IT" sz="2200" b="1" dirty="0">
              <a:solidFill>
                <a:schemeClr val="accent1"/>
              </a:solidFill>
            </a:endParaRPr>
          </a:p>
        </p:txBody>
      </p:sp>
      <p:pic>
        <p:nvPicPr>
          <p:cNvPr id="17" name="Segnaposto contenuto 16" descr="SamuelBeckett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412776"/>
            <a:ext cx="4176464" cy="4875923"/>
          </a:xfrm>
        </p:spPr>
      </p:pic>
      <p:pic>
        <p:nvPicPr>
          <p:cNvPr id="19" name="Segnaposto contenuto 18" descr="url.jpe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85639" y="1484784"/>
            <a:ext cx="4216494" cy="4824536"/>
          </a:xfrm>
        </p:spPr>
      </p:pic>
      <p:sp>
        <p:nvSpPr>
          <p:cNvPr id="20" name="CasellaDiTesto 19"/>
          <p:cNvSpPr txBox="1"/>
          <p:nvPr/>
        </p:nvSpPr>
        <p:spPr>
          <a:xfrm>
            <a:off x="2699792" y="6381328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bg1"/>
                </a:solidFill>
              </a:rPr>
              <a:t>CANDIDA MASTROPAOLO</a:t>
            </a:r>
            <a:endParaRPr lang="it-IT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idx="1"/>
          </p:nvPr>
        </p:nvSpPr>
        <p:spPr>
          <a:xfrm>
            <a:off x="179512" y="2996952"/>
            <a:ext cx="8784976" cy="3240360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  <a:buFont typeface="Arial" pitchFamily="34" charset="0"/>
              <a:buChar char="•"/>
            </a:pPr>
            <a:r>
              <a:rPr lang="it-IT" dirty="0" smtClean="0"/>
              <a:t> denominazione coniata da martin </a:t>
            </a:r>
            <a:r>
              <a:rPr lang="it-IT" dirty="0" err="1" smtClean="0"/>
              <a:t>julius</a:t>
            </a:r>
            <a:r>
              <a:rPr lang="it-IT" dirty="0" smtClean="0"/>
              <a:t> </a:t>
            </a:r>
            <a:r>
              <a:rPr lang="it-IT" dirty="0" err="1" smtClean="0"/>
              <a:t>esslin</a:t>
            </a:r>
            <a:endParaRPr lang="it-IT" dirty="0" smtClean="0"/>
          </a:p>
          <a:p>
            <a:pPr algn="just">
              <a:lnSpc>
                <a:spcPct val="200000"/>
              </a:lnSpc>
              <a:buFont typeface="Arial" pitchFamily="34" charset="0"/>
              <a:buChar char="•"/>
            </a:pPr>
            <a:r>
              <a:rPr lang="it-IT" dirty="0" smtClean="0"/>
              <a:t> teatro del secondo dopoguerra</a:t>
            </a:r>
          </a:p>
          <a:p>
            <a:pPr algn="just">
              <a:lnSpc>
                <a:spcPct val="200000"/>
              </a:lnSpc>
              <a:buFont typeface="Arial" pitchFamily="34" charset="0"/>
              <a:buChar char="•"/>
            </a:pPr>
            <a:r>
              <a:rPr lang="it-IT" dirty="0" smtClean="0"/>
              <a:t> articolazione artistica del concetto filosofico di “assurdità dell’esistenza”</a:t>
            </a:r>
          </a:p>
          <a:p>
            <a:pPr algn="just">
              <a:lnSpc>
                <a:spcPct val="150000"/>
              </a:lnSpc>
            </a:pP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524000"/>
          </a:xfrm>
        </p:spPr>
        <p:txBody>
          <a:bodyPr/>
          <a:lstStyle/>
          <a:p>
            <a:r>
              <a:rPr lang="it-IT" dirty="0" smtClean="0"/>
              <a:t>Teatro dell’Assurdo</a:t>
            </a:r>
            <a:endParaRPr lang="it-IT" dirty="0"/>
          </a:p>
        </p:txBody>
      </p: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CARATTERISTICHE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503920" cy="504056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it-IT" sz="2200" dirty="0" smtClean="0">
                <a:solidFill>
                  <a:schemeClr val="tx2"/>
                </a:solidFill>
              </a:rPr>
              <a:t>ABBANDONO </a:t>
            </a:r>
            <a:r>
              <a:rPr lang="it-IT" sz="2200" dirty="0" err="1" smtClean="0">
                <a:solidFill>
                  <a:schemeClr val="tx2"/>
                </a:solidFill>
              </a:rPr>
              <a:t>DI</a:t>
            </a:r>
            <a:r>
              <a:rPr lang="it-IT" sz="2200" dirty="0" smtClean="0">
                <a:solidFill>
                  <a:schemeClr val="tx2"/>
                </a:solidFill>
              </a:rPr>
              <a:t> UN COSTRUTTO DRAMMATURGICO RAZIONALE</a:t>
            </a:r>
          </a:p>
          <a:p>
            <a:pPr algn="just">
              <a:lnSpc>
                <a:spcPct val="170000"/>
              </a:lnSpc>
            </a:pPr>
            <a:r>
              <a:rPr lang="it-IT" sz="2200" dirty="0" smtClean="0">
                <a:solidFill>
                  <a:schemeClr val="tx2"/>
                </a:solidFill>
              </a:rPr>
              <a:t>RIFIUTO DEL LINGUAGGIO LOGICO-SEQUENZIALE</a:t>
            </a:r>
          </a:p>
          <a:p>
            <a:pPr algn="just">
              <a:lnSpc>
                <a:spcPct val="170000"/>
              </a:lnSpc>
            </a:pPr>
            <a:r>
              <a:rPr lang="it-IT" sz="2200" dirty="0" smtClean="0">
                <a:solidFill>
                  <a:schemeClr val="tx2"/>
                </a:solidFill>
              </a:rPr>
              <a:t>LA STRUTTURA TRADIZIONALE (TRAMA </a:t>
            </a:r>
            <a:r>
              <a:rPr lang="it-IT" sz="2200" dirty="0" err="1" smtClean="0">
                <a:solidFill>
                  <a:schemeClr val="tx2"/>
                </a:solidFill>
              </a:rPr>
              <a:t>DI</a:t>
            </a:r>
            <a:r>
              <a:rPr lang="it-IT" sz="2200" dirty="0" smtClean="0">
                <a:solidFill>
                  <a:schemeClr val="tx2"/>
                </a:solidFill>
              </a:rPr>
              <a:t> EVENTI, CONCATENAZIONE, SCIOGLIMENTO) VIENE SOSTITUITA DA UNA SUCCESSIONE NON LOGICA </a:t>
            </a:r>
            <a:r>
              <a:rPr lang="it-IT" sz="2200" dirty="0" err="1" smtClean="0">
                <a:solidFill>
                  <a:schemeClr val="tx2"/>
                </a:solidFill>
              </a:rPr>
              <a:t>DI</a:t>
            </a:r>
            <a:r>
              <a:rPr lang="it-IT" sz="2200" dirty="0" smtClean="0">
                <a:solidFill>
                  <a:schemeClr val="tx2"/>
                </a:solidFill>
              </a:rPr>
              <a:t> EVENTI, LEGATI FRA LORO DA UNA TRACCIA EFFIMERA (UNO STATO </a:t>
            </a:r>
            <a:r>
              <a:rPr lang="it-IT" sz="2200" dirty="0" err="1" smtClean="0">
                <a:solidFill>
                  <a:schemeClr val="tx2"/>
                </a:solidFill>
              </a:rPr>
              <a:t>D’ANIMO</a:t>
            </a:r>
            <a:r>
              <a:rPr lang="it-IT" sz="2200" dirty="0" smtClean="0">
                <a:solidFill>
                  <a:schemeClr val="tx2"/>
                </a:solidFill>
              </a:rPr>
              <a:t> O UN’EMOZIONE), APPARENTEMENTE SENZA ALCUN SIGNIFICATO</a:t>
            </a:r>
          </a:p>
          <a:p>
            <a:pPr algn="just">
              <a:lnSpc>
                <a:spcPct val="170000"/>
              </a:lnSpc>
            </a:pPr>
            <a:r>
              <a:rPr lang="it-IT" sz="2200" dirty="0" smtClean="0">
                <a:solidFill>
                  <a:schemeClr val="tx2"/>
                </a:solidFill>
              </a:rPr>
              <a:t>DIALOGHI SENZA SENSO, RIPETITIVI E SERRATI, CHE A VOLTE SUSCITANO IL SORRISO, NONSTANTE IL SENSO TRAGICO DEL DRAMMA CHE I PERSONAGGI STANNO VIVENDO              UNIONE TRA COMICITÀ  E TRAGEDIA</a:t>
            </a:r>
          </a:p>
          <a:p>
            <a:pPr algn="just">
              <a:lnSpc>
                <a:spcPct val="170000"/>
              </a:lnSpc>
            </a:pPr>
            <a:r>
              <a:rPr lang="it-IT" sz="2200" dirty="0" smtClean="0">
                <a:solidFill>
                  <a:schemeClr val="tx2"/>
                </a:solidFill>
              </a:rPr>
              <a:t>TEMATICHE: INCOMUNICABILITÀ  NELLE RELAZIONI TRA ESSERI UMANI, CRISI </a:t>
            </a:r>
            <a:r>
              <a:rPr lang="it-IT" sz="2200" dirty="0" err="1" smtClean="0">
                <a:solidFill>
                  <a:schemeClr val="tx2"/>
                </a:solidFill>
              </a:rPr>
              <a:t>DI</a:t>
            </a:r>
            <a:r>
              <a:rPr lang="it-IT" sz="2200" dirty="0" smtClean="0">
                <a:solidFill>
                  <a:schemeClr val="tx2"/>
                </a:solidFill>
              </a:rPr>
              <a:t> IDENTITÀ, PERCEZIONE </a:t>
            </a:r>
            <a:r>
              <a:rPr lang="it-IT" sz="2200" dirty="0" err="1" smtClean="0">
                <a:solidFill>
                  <a:schemeClr val="tx2"/>
                </a:solidFill>
              </a:rPr>
              <a:t>DI</a:t>
            </a:r>
            <a:r>
              <a:rPr lang="it-IT" sz="2200" dirty="0" smtClean="0">
                <a:solidFill>
                  <a:schemeClr val="tx2"/>
                </a:solidFill>
              </a:rPr>
              <a:t> UNA VITA SENZA SENSO E SCOPO, …</a:t>
            </a:r>
          </a:p>
          <a:p>
            <a:pPr algn="just">
              <a:lnSpc>
                <a:spcPct val="170000"/>
              </a:lnSpc>
            </a:pPr>
            <a:r>
              <a:rPr lang="it-IT" sz="2200" dirty="0" smtClean="0">
                <a:solidFill>
                  <a:schemeClr val="tx2"/>
                </a:solidFill>
              </a:rPr>
              <a:t>MAGGIORI ESPONENTI: SAMUEL BECKETT, EUGÈNE IONESCO</a:t>
            </a:r>
          </a:p>
          <a:p>
            <a:pPr algn="just">
              <a:lnSpc>
                <a:spcPct val="220000"/>
              </a:lnSpc>
            </a:pPr>
            <a:endParaRPr lang="it-IT" sz="1600" dirty="0">
              <a:solidFill>
                <a:schemeClr val="tx2"/>
              </a:solidFill>
            </a:endParaRPr>
          </a:p>
        </p:txBody>
      </p:sp>
      <p:cxnSp>
        <p:nvCxnSpPr>
          <p:cNvPr id="6" name="Connettore 2 5"/>
          <p:cNvCxnSpPr/>
          <p:nvPr/>
        </p:nvCxnSpPr>
        <p:spPr>
          <a:xfrm>
            <a:off x="1691680" y="458112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Samuel Beckett</a:t>
            </a:r>
            <a:endParaRPr lang="it-IT" dirty="0"/>
          </a:p>
        </p:txBody>
      </p:sp>
      <p:pic>
        <p:nvPicPr>
          <p:cNvPr id="5" name="Segnaposto contenuto 4" descr="6a00d8341c492053ef00e54f109d1b8833-800w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624594"/>
            <a:ext cx="3599792" cy="4396693"/>
          </a:xfrm>
        </p:spPr>
      </p:pic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88024" y="1772816"/>
            <a:ext cx="4176464" cy="4681728"/>
          </a:xfrm>
        </p:spPr>
        <p:txBody>
          <a:bodyPr/>
          <a:lstStyle/>
          <a:p>
            <a:r>
              <a:rPr lang="it-IT" sz="2400" dirty="0" smtClean="0"/>
              <a:t>Dublino 1906, Parigi 1989</a:t>
            </a:r>
          </a:p>
          <a:p>
            <a:r>
              <a:rPr lang="it-IT" sz="2400" dirty="0" smtClean="0"/>
              <a:t>scrittore, drammaturgo e poeta</a:t>
            </a:r>
          </a:p>
          <a:p>
            <a:r>
              <a:rPr lang="it-IT" sz="2400" dirty="0" smtClean="0"/>
              <a:t>autore in lingua inglese e francese</a:t>
            </a:r>
          </a:p>
          <a:p>
            <a:r>
              <a:rPr lang="it-IT" sz="2400" dirty="0" smtClean="0"/>
              <a:t>Premio Nobel per la letteratura nel 1969</a:t>
            </a:r>
          </a:p>
          <a:p>
            <a:r>
              <a:rPr lang="it-IT" sz="2400" dirty="0" smtClean="0"/>
              <a:t>opera più famosa: </a:t>
            </a:r>
            <a:r>
              <a:rPr lang="it-IT" sz="2400" i="1" dirty="0" smtClean="0"/>
              <a:t>Aspettando </a:t>
            </a:r>
            <a:r>
              <a:rPr lang="it-IT" sz="2400" i="1" dirty="0" err="1" smtClean="0"/>
              <a:t>Godot</a:t>
            </a:r>
            <a:r>
              <a:rPr lang="it-IT" sz="2400" i="1" dirty="0" smtClean="0"/>
              <a:t> </a:t>
            </a:r>
          </a:p>
          <a:p>
            <a:endParaRPr lang="it-IT" dirty="0"/>
          </a:p>
        </p:txBody>
      </p: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i="1" dirty="0" smtClean="0"/>
              <a:t/>
            </a:r>
            <a:br>
              <a:rPr lang="it-IT" i="1" dirty="0" smtClean="0"/>
            </a:br>
            <a:r>
              <a:rPr lang="it-IT" i="1" dirty="0" smtClean="0"/>
              <a:t/>
            </a:r>
            <a:br>
              <a:rPr lang="it-IT" i="1" dirty="0" smtClean="0"/>
            </a:br>
            <a:r>
              <a:rPr lang="it-IT" i="1" dirty="0" smtClean="0"/>
              <a:t/>
            </a:r>
            <a:br>
              <a:rPr lang="it-IT" i="1" dirty="0" smtClean="0"/>
            </a:br>
            <a:r>
              <a:rPr lang="it-IT" i="1" dirty="0" smtClean="0"/>
              <a:t/>
            </a:r>
            <a:br>
              <a:rPr lang="it-IT" i="1" dirty="0" smtClean="0"/>
            </a:br>
            <a:r>
              <a:rPr lang="it-IT" i="1" dirty="0" smtClean="0"/>
              <a:t/>
            </a:r>
            <a:br>
              <a:rPr lang="it-IT" i="1" dirty="0" smtClean="0"/>
            </a:br>
            <a:r>
              <a:rPr lang="it-IT" i="1" dirty="0" smtClean="0"/>
              <a:t>En </a:t>
            </a:r>
            <a:r>
              <a:rPr lang="it-IT" i="1" dirty="0" err="1" smtClean="0"/>
              <a:t>Attendant</a:t>
            </a:r>
            <a:r>
              <a:rPr lang="it-IT" i="1" dirty="0" smtClean="0"/>
              <a:t> </a:t>
            </a:r>
            <a:r>
              <a:rPr lang="it-IT" i="1" dirty="0" err="1" smtClean="0"/>
              <a:t>Godot-Waiting</a:t>
            </a:r>
            <a:r>
              <a:rPr lang="it-IT" i="1" dirty="0" smtClean="0"/>
              <a:t> </a:t>
            </a:r>
            <a:r>
              <a:rPr lang="it-IT" i="1" dirty="0" err="1" smtClean="0"/>
              <a:t>for</a:t>
            </a:r>
            <a:r>
              <a:rPr lang="it-IT" i="1" dirty="0" smtClean="0"/>
              <a:t> </a:t>
            </a:r>
            <a:r>
              <a:rPr lang="it-IT" i="1" dirty="0" err="1" smtClean="0"/>
              <a:t>Godot</a:t>
            </a:r>
            <a:r>
              <a:rPr lang="it-IT" i="1" dirty="0" smtClean="0"/>
              <a:t> </a:t>
            </a:r>
            <a:r>
              <a:rPr lang="it-IT" sz="2200" dirty="0" smtClean="0"/>
              <a:t/>
            </a:r>
            <a:br>
              <a:rPr lang="it-IT" sz="2200" dirty="0" smtClean="0"/>
            </a:br>
            <a:endParaRPr lang="it-IT" sz="2200" dirty="0"/>
          </a:p>
        </p:txBody>
      </p:sp>
      <p:pic>
        <p:nvPicPr>
          <p:cNvPr id="18" name="Segnaposto contenuto 17" descr="800px-Poster_for_drama_performance_of_-Waiting_for_Godot-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0" y="2204864"/>
            <a:ext cx="4418450" cy="3168352"/>
          </a:xfrm>
        </p:spPr>
      </p:pic>
      <p:sp>
        <p:nvSpPr>
          <p:cNvPr id="19" name="Segnaposto contenuto 18"/>
          <p:cNvSpPr>
            <a:spLocks noGrp="1"/>
          </p:cNvSpPr>
          <p:nvPr>
            <p:ph sz="half" idx="1"/>
          </p:nvPr>
        </p:nvSpPr>
        <p:spPr>
          <a:xfrm>
            <a:off x="179512" y="1371600"/>
            <a:ext cx="4392488" cy="5009728"/>
          </a:xfrm>
        </p:spPr>
        <p:txBody>
          <a:bodyPr>
            <a:noAutofit/>
          </a:bodyPr>
          <a:lstStyle/>
          <a:p>
            <a:r>
              <a:rPr lang="it-IT" sz="1700" dirty="0" smtClean="0"/>
              <a:t>opera scritta nel 1948-1949 e pubblicata in lingua francese nel 1952</a:t>
            </a:r>
          </a:p>
          <a:p>
            <a:r>
              <a:rPr lang="it-IT" sz="1700" dirty="0" smtClean="0"/>
              <a:t>prima rappresentazione a Parigi nel 1953 </a:t>
            </a:r>
          </a:p>
          <a:p>
            <a:r>
              <a:rPr lang="it-IT" sz="1700" dirty="0" smtClean="0"/>
              <a:t>genere Teatro dell’Assurdo</a:t>
            </a:r>
          </a:p>
          <a:p>
            <a:r>
              <a:rPr lang="it-IT" sz="1700" dirty="0" smtClean="0"/>
              <a:t>dramma costruito intorno alla condizione dell’attesa: due vagabondi aspettano un personaggio misterioso che non arriverà mai</a:t>
            </a:r>
          </a:p>
          <a:p>
            <a:r>
              <a:rPr lang="it-IT" sz="1700" dirty="0" smtClean="0"/>
              <a:t>due atti, ma non c’è sviluppo temporale</a:t>
            </a:r>
          </a:p>
          <a:p>
            <a:r>
              <a:rPr lang="it-IT" sz="1700" dirty="0" smtClean="0"/>
              <a:t>trama essenziale, solo micro-eventi</a:t>
            </a:r>
          </a:p>
          <a:p>
            <a:r>
              <a:rPr lang="it-IT" sz="1700" dirty="0" smtClean="0"/>
              <a:t>dialoghi ed eventi ripetitivi, banali, apparentemente slegati tra loro        effetto di straniamento</a:t>
            </a:r>
          </a:p>
          <a:p>
            <a:r>
              <a:rPr lang="it-IT" sz="1700" dirty="0" smtClean="0"/>
              <a:t>molte pause e silenzi</a:t>
            </a:r>
          </a:p>
          <a:p>
            <a:r>
              <a:rPr lang="it-IT" sz="1700" dirty="0" smtClean="0"/>
              <a:t>vuoto della realtà, crisi di senso e di valori</a:t>
            </a:r>
          </a:p>
          <a:p>
            <a:r>
              <a:rPr lang="it-IT" sz="1700" dirty="0" smtClean="0"/>
              <a:t>comicità e riflessione</a:t>
            </a:r>
          </a:p>
        </p:txBody>
      </p:sp>
      <p:cxnSp>
        <p:nvCxnSpPr>
          <p:cNvPr id="33" name="Connettore 2 32"/>
          <p:cNvCxnSpPr/>
          <p:nvPr/>
        </p:nvCxnSpPr>
        <p:spPr>
          <a:xfrm>
            <a:off x="3635896" y="472514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Peter Handke</a:t>
            </a:r>
            <a:endParaRPr lang="it-IT" dirty="0"/>
          </a:p>
        </p:txBody>
      </p:sp>
      <p:pic>
        <p:nvPicPr>
          <p:cNvPr id="5" name="Segnaposto contenuto 4" descr="399px-Peter-handk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628800"/>
            <a:ext cx="2880320" cy="4324090"/>
          </a:xfrm>
        </p:spPr>
      </p:pic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0" y="1484784"/>
            <a:ext cx="4392488" cy="5009728"/>
          </a:xfrm>
        </p:spPr>
        <p:txBody>
          <a:bodyPr>
            <a:normAutofit fontScale="92500"/>
          </a:bodyPr>
          <a:lstStyle/>
          <a:p>
            <a:r>
              <a:rPr lang="it-IT" sz="2400" dirty="0" err="1" smtClean="0"/>
              <a:t>Griffen</a:t>
            </a:r>
            <a:r>
              <a:rPr lang="it-IT" sz="2400" dirty="0" smtClean="0"/>
              <a:t> 1942</a:t>
            </a:r>
          </a:p>
          <a:p>
            <a:r>
              <a:rPr lang="it-IT" sz="2400" dirty="0" smtClean="0"/>
              <a:t>Romanziere, drammaturgo</a:t>
            </a:r>
          </a:p>
          <a:p>
            <a:r>
              <a:rPr lang="it-IT" sz="2400" dirty="0" smtClean="0"/>
              <a:t>Rottura con la tradizione       spirito sperimentatore e polemico </a:t>
            </a:r>
          </a:p>
          <a:p>
            <a:r>
              <a:rPr lang="it-IT" sz="2400" dirty="0" smtClean="0"/>
              <a:t>Sceneggiatore per il cinema          collaborazioni con Wim Wenders</a:t>
            </a:r>
          </a:p>
          <a:p>
            <a:r>
              <a:rPr lang="it-IT" dirty="0" smtClean="0"/>
              <a:t>teatro moderno = evasione da una tradizione fatta di convenzioni; coinvolgimento pratico del pubblico (      metafora del </a:t>
            </a:r>
            <a:r>
              <a:rPr lang="it-IT" dirty="0" err="1" smtClean="0"/>
              <a:t>„Kasperlespiel</a:t>
            </a:r>
            <a:r>
              <a:rPr lang="it-IT" dirty="0" smtClean="0"/>
              <a:t>“ )</a:t>
            </a:r>
          </a:p>
          <a:p>
            <a:endParaRPr lang="it-IT" dirty="0"/>
          </a:p>
        </p:txBody>
      </p:sp>
      <p:cxnSp>
        <p:nvCxnSpPr>
          <p:cNvPr id="7" name="Connettore 2 6"/>
          <p:cNvCxnSpPr/>
          <p:nvPr/>
        </p:nvCxnSpPr>
        <p:spPr>
          <a:xfrm>
            <a:off x="8172400" y="249289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/>
          <p:cNvCxnSpPr/>
          <p:nvPr/>
        </p:nvCxnSpPr>
        <p:spPr>
          <a:xfrm>
            <a:off x="8460432" y="357301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/>
          <p:nvPr/>
        </p:nvCxnSpPr>
        <p:spPr>
          <a:xfrm>
            <a:off x="7812360" y="573325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QUODLIBET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18720" cy="45720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t-IT" dirty="0" err="1" smtClean="0"/>
              <a:t>pièce</a:t>
            </a:r>
            <a:r>
              <a:rPr lang="it-IT" dirty="0" smtClean="0"/>
              <a:t> del 1969</a:t>
            </a:r>
          </a:p>
          <a:p>
            <a:pPr algn="just"/>
            <a:r>
              <a:rPr lang="it-IT" dirty="0" smtClean="0"/>
              <a:t>la forma prevale sul contenuto: attenzione al livello fonico, giochi di parole, …        la lingua gioca un ruolo centrale; si conosce la realtà e si riflette su di essa attraverso la lingua</a:t>
            </a:r>
          </a:p>
          <a:p>
            <a:pPr algn="just"/>
            <a:r>
              <a:rPr lang="it-IT" dirty="0" smtClean="0"/>
              <a:t>testo teatrale come canovaccio        libera interpretazione degli attori</a:t>
            </a:r>
          </a:p>
          <a:p>
            <a:pPr algn="just"/>
            <a:r>
              <a:rPr lang="it-IT" dirty="0" smtClean="0"/>
              <a:t>indicazioni di regia non concise, ma lunghe e dettagliate</a:t>
            </a:r>
          </a:p>
          <a:p>
            <a:pPr algn="just"/>
            <a:r>
              <a:rPr lang="it-IT" dirty="0" smtClean="0"/>
              <a:t>più che dei veri e propri dialoghi, vi sono delle linee guida</a:t>
            </a:r>
          </a:p>
          <a:p>
            <a:pPr algn="just"/>
            <a:r>
              <a:rPr lang="it-IT" dirty="0" smtClean="0"/>
              <a:t>caos sulla scena che stimola l’attenzione del pubblico</a:t>
            </a:r>
          </a:p>
          <a:p>
            <a:pPr algn="just"/>
            <a:r>
              <a:rPr lang="it-IT" dirty="0" smtClean="0"/>
              <a:t>personaggi non ben specificati, ma diverse tipologie di figure del teatro</a:t>
            </a:r>
          </a:p>
          <a:p>
            <a:pPr algn="just"/>
            <a:r>
              <a:rPr lang="it-IT" dirty="0" smtClean="0"/>
              <a:t>parole o espressioni che rimandano al passato nazista della Germania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cxnSp>
        <p:nvCxnSpPr>
          <p:cNvPr id="5" name="Connettore 2 4"/>
          <p:cNvCxnSpPr/>
          <p:nvPr/>
        </p:nvCxnSpPr>
        <p:spPr>
          <a:xfrm>
            <a:off x="3347864" y="234888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/>
          <p:cNvCxnSpPr/>
          <p:nvPr/>
        </p:nvCxnSpPr>
        <p:spPr>
          <a:xfrm>
            <a:off x="4644008" y="292494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idx="1"/>
          </p:nvPr>
        </p:nvSpPr>
        <p:spPr>
          <a:xfrm>
            <a:off x="179512" y="2743200"/>
            <a:ext cx="8784976" cy="3350096"/>
          </a:xfrm>
        </p:spPr>
        <p:txBody>
          <a:bodyPr>
            <a:normAutofit/>
          </a:bodyPr>
          <a:lstStyle/>
          <a:p>
            <a:pPr algn="l">
              <a:lnSpc>
                <a:spcPct val="200000"/>
              </a:lnSpc>
              <a:buFont typeface="Arial" pitchFamily="34" charset="0"/>
              <a:buChar char="•"/>
            </a:pPr>
            <a:r>
              <a:rPr lang="it-IT" dirty="0" smtClean="0"/>
              <a:t> rottura con la tradizione</a:t>
            </a:r>
          </a:p>
          <a:p>
            <a:pPr algn="l">
              <a:lnSpc>
                <a:spcPct val="200000"/>
              </a:lnSpc>
              <a:buFont typeface="Arial" pitchFamily="34" charset="0"/>
              <a:buChar char="•"/>
            </a:pPr>
            <a:r>
              <a:rPr lang="it-IT" dirty="0" smtClean="0"/>
              <a:t> struttura non convenzionale del testo teatrale</a:t>
            </a:r>
          </a:p>
          <a:p>
            <a:pPr algn="l">
              <a:lnSpc>
                <a:spcPct val="200000"/>
              </a:lnSpc>
              <a:buFont typeface="Arial" pitchFamily="34" charset="0"/>
              <a:buChar char="•"/>
            </a:pPr>
            <a:r>
              <a:rPr lang="it-IT" dirty="0" smtClean="0"/>
              <a:t> nessun ordine logico-sequenziale</a:t>
            </a:r>
          </a:p>
          <a:p>
            <a:pPr algn="l">
              <a:lnSpc>
                <a:spcPct val="200000"/>
              </a:lnSpc>
              <a:buFont typeface="Arial" pitchFamily="34" charset="0"/>
              <a:buChar char="•"/>
            </a:pPr>
            <a:r>
              <a:rPr lang="it-IT" dirty="0" smtClean="0"/>
              <a:t> inconsistenza dei dialoghi, apparentemente privi di senso; Non c’è una vera e propria comunicazione tra i personaggi</a:t>
            </a:r>
          </a:p>
          <a:p>
            <a:pPr algn="l">
              <a:buFont typeface="Arial" pitchFamily="34" charset="0"/>
              <a:buChar char="•"/>
            </a:pP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Possibili relazioni tra Beckett e Handke</a:t>
            </a:r>
            <a:endParaRPr lang="it-IT" dirty="0"/>
          </a:p>
        </p:txBody>
      </p: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ttà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ittà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ttà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206</TotalTime>
  <Words>454</Words>
  <Application>Microsoft Macintosh PowerPoint</Application>
  <PresentationFormat>Presentazione su schermo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Città</vt:lpstr>
      <vt:lpstr>SAMUEL BECKETT – PETER HANDKE Relazione tra il Teatro dell’Assurdo e il teatro di Handke</vt:lpstr>
      <vt:lpstr>Teatro dell’Assurdo</vt:lpstr>
      <vt:lpstr>CARATTERISTICHE</vt:lpstr>
      <vt:lpstr>Samuel Beckett</vt:lpstr>
      <vt:lpstr>       En Attendant Godot-Waiting for Godot  </vt:lpstr>
      <vt:lpstr>Peter Handke</vt:lpstr>
      <vt:lpstr>QUODLIBET</vt:lpstr>
      <vt:lpstr>Possibili relazioni tra Beckett e Handke</vt:lpstr>
    </vt:vector>
  </TitlesOfParts>
  <Company>BASTARDS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Beckett - Handke</dc:title>
  <dc:creator>Candida</dc:creator>
  <cp:lastModifiedBy>camilla miglio</cp:lastModifiedBy>
  <cp:revision>28</cp:revision>
  <dcterms:created xsi:type="dcterms:W3CDTF">2013-12-15T11:40:21Z</dcterms:created>
  <dcterms:modified xsi:type="dcterms:W3CDTF">2013-12-15T18:51:45Z</dcterms:modified>
</cp:coreProperties>
</file>