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58" r:id="rId3"/>
    <p:sldId id="259" r:id="rId4"/>
    <p:sldId id="295" r:id="rId5"/>
    <p:sldId id="260" r:id="rId6"/>
    <p:sldId id="261" r:id="rId7"/>
    <p:sldId id="262" r:id="rId8"/>
    <p:sldId id="263" r:id="rId9"/>
    <p:sldId id="265" r:id="rId10"/>
    <p:sldId id="296" r:id="rId11"/>
    <p:sldId id="29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8" r:id="rId22"/>
    <p:sldId id="275" r:id="rId23"/>
    <p:sldId id="276" r:id="rId24"/>
    <p:sldId id="278" r:id="rId25"/>
    <p:sldId id="279" r:id="rId26"/>
    <p:sldId id="277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143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443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685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099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6449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7093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2685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805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752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932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130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12247-8DFD-4EE7-ACDA-9823E8B8B20F}" type="datetimeFigureOut">
              <a:rPr lang="it-IT" smtClean="0"/>
              <a:pPr/>
              <a:t>09/03/2016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091D-47ED-487E-B1C3-830A797C411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9770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Via di somministrazione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Tipo di formulazione scelto sulla base dei tempi di efficacia del principio attivo e delle sue proprietà chimico-fisiche.</a:t>
            </a:r>
            <a:endParaRPr lang="it-IT" smtClean="0"/>
          </a:p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Può influenzare l’assorbimento del farmaco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 smtClean="0"/>
              <a:t>Enterale</a:t>
            </a:r>
          </a:p>
          <a:p>
            <a:pPr marL="0" indent="0">
              <a:buNone/>
            </a:pPr>
            <a:r>
              <a:rPr lang="it-IT" b="1" dirty="0" smtClean="0"/>
              <a:t>Parenterale</a:t>
            </a:r>
          </a:p>
          <a:p>
            <a:pPr marL="0" indent="0">
              <a:buNone/>
            </a:pPr>
            <a:r>
              <a:rPr lang="it-IT" b="1" dirty="0" smtClean="0"/>
              <a:t>Locale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1310313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1671" y="-59455"/>
            <a:ext cx="9831781" cy="71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01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6409" y="0"/>
            <a:ext cx="10487331" cy="76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07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Vantaggi della somministrazione 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Somministrazione facile, economica, poco rischiosa</a:t>
            </a:r>
          </a:p>
          <a:p>
            <a:r>
              <a:rPr lang="it-IT" dirty="0" smtClean="0"/>
              <a:t>Possibile modulazione della velocità di assorbimento (forma farmaceutica)</a:t>
            </a:r>
          </a:p>
          <a:p>
            <a:r>
              <a:rPr lang="it-IT" dirty="0" smtClean="0"/>
              <a:t>Possibile assorbimento di complessi sia per trasporto attivo che per pinocitosi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4900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Svantaggi della somministrazione 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Irritazione                vomito</a:t>
            </a:r>
          </a:p>
          <a:p>
            <a:r>
              <a:rPr lang="it-IT" dirty="0" smtClean="0"/>
              <a:t>Inattivazione per idrolisi enzimatica (insulina)</a:t>
            </a:r>
          </a:p>
          <a:p>
            <a:r>
              <a:rPr lang="it-IT" dirty="0" smtClean="0"/>
              <a:t>Inattivazione dovuta all’acidità gastrica</a:t>
            </a:r>
          </a:p>
          <a:p>
            <a:r>
              <a:rPr lang="it-IT" dirty="0" smtClean="0"/>
              <a:t>Metabolizzazione epatica</a:t>
            </a:r>
          </a:p>
          <a:p>
            <a:r>
              <a:rPr lang="it-IT" dirty="0" smtClean="0"/>
              <a:t>Distruzione della </a:t>
            </a:r>
            <a:r>
              <a:rPr lang="it-IT" dirty="0" smtClean="0"/>
              <a:t>flora intestinale</a:t>
            </a:r>
            <a:endParaRPr lang="it-IT" dirty="0" smtClean="0"/>
          </a:p>
          <a:p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2895600" y="2079813"/>
            <a:ext cx="860611" cy="8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425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8165" y="250824"/>
            <a:ext cx="9296405" cy="67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2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 sublinguale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Caratteristiche del cavo orale:</a:t>
            </a:r>
          </a:p>
          <a:p>
            <a:r>
              <a:rPr lang="it-IT" dirty="0" err="1" smtClean="0"/>
              <a:t>pH</a:t>
            </a:r>
            <a:r>
              <a:rPr lang="it-IT" dirty="0" smtClean="0"/>
              <a:t>=6</a:t>
            </a:r>
          </a:p>
          <a:p>
            <a:r>
              <a:rPr lang="it-IT" dirty="0" smtClean="0"/>
              <a:t>Superficie limitata</a:t>
            </a:r>
          </a:p>
          <a:p>
            <a:r>
              <a:rPr lang="it-IT" dirty="0" smtClean="0"/>
              <a:t>Intensa irrorazione</a:t>
            </a:r>
          </a:p>
          <a:p>
            <a:pPr marL="0" indent="0">
              <a:buNone/>
            </a:pPr>
            <a:r>
              <a:rPr lang="it-IT" dirty="0" smtClean="0"/>
              <a:t>Caratteristiche del farmaco assorbito per questa via:</a:t>
            </a:r>
          </a:p>
          <a:p>
            <a:pPr marL="0" indent="0">
              <a:buNone/>
            </a:pPr>
            <a:r>
              <a:rPr lang="it-IT" dirty="0" smtClean="0"/>
              <a:t>Elevato valore del coefficiente di ripartizione olio/acqua</a:t>
            </a:r>
          </a:p>
          <a:p>
            <a:pPr marL="0" indent="0">
              <a:buNone/>
            </a:pPr>
            <a:r>
              <a:rPr lang="it-IT" dirty="0" smtClean="0"/>
              <a:t>Efficace a basse dosi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3279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Vantaggi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Assorbimento rapido</a:t>
            </a:r>
          </a:p>
          <a:p>
            <a:r>
              <a:rPr lang="it-IT" dirty="0" smtClean="0"/>
              <a:t>Azione immediata</a:t>
            </a:r>
          </a:p>
          <a:p>
            <a:r>
              <a:rPr lang="it-IT" dirty="0" smtClean="0"/>
              <a:t>Raggiungimento immediato del circolo ematico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 smtClean="0"/>
              <a:t>Esempi: nitroglicerina, </a:t>
            </a:r>
            <a:r>
              <a:rPr lang="it-IT" dirty="0" err="1" smtClean="0"/>
              <a:t>nifedipina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9131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Svantaggi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Sostanze sgradevoli ed irritanti non possono essere somministrate</a:t>
            </a:r>
          </a:p>
          <a:p>
            <a:r>
              <a:rPr lang="it-IT" dirty="0" smtClean="0"/>
              <a:t>La ridotta superficie di assorbimento limita l’uso di questa via ai farmaci con elevato coefficiente di permeabilità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413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 rettale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Viene utilizzata in caso di:</a:t>
            </a:r>
          </a:p>
          <a:p>
            <a:r>
              <a:rPr lang="it-IT" dirty="0" smtClean="0"/>
              <a:t>Irritazione gastrica provocata dal farmaco</a:t>
            </a:r>
          </a:p>
          <a:p>
            <a:r>
              <a:rPr lang="it-IT" dirty="0" smtClean="0"/>
              <a:t>Dopo chirurgia gastrointestinale</a:t>
            </a:r>
          </a:p>
          <a:p>
            <a:r>
              <a:rPr lang="it-IT" dirty="0" smtClean="0"/>
              <a:t>Durante vomito protratto</a:t>
            </a:r>
          </a:p>
          <a:p>
            <a:r>
              <a:rPr lang="it-IT" dirty="0" smtClean="0"/>
              <a:t>Pazienti non cooperanti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177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Svantaggi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Modesta area di assorbimento</a:t>
            </a:r>
          </a:p>
          <a:p>
            <a:r>
              <a:rPr lang="it-IT" dirty="0" smtClean="0"/>
              <a:t>Assorbimento non costante</a:t>
            </a:r>
          </a:p>
          <a:p>
            <a:r>
              <a:rPr lang="it-IT" dirty="0" smtClean="0"/>
              <a:t>Facile irritazione            possibile espulsione</a:t>
            </a:r>
          </a:p>
          <a:p>
            <a:r>
              <a:rPr lang="it-IT" dirty="0" smtClean="0"/>
              <a:t>Inattivazione locale da parte dei batteri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8884" y="3041897"/>
            <a:ext cx="944962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794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0329"/>
            <a:ext cx="10515600" cy="6517341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/>
              <a:t>VIE ENTERALI     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Orale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Sublinguale</a:t>
            </a:r>
          </a:p>
          <a:p>
            <a:pPr marL="0" indent="0">
              <a:buNone/>
            </a:pPr>
            <a:r>
              <a:rPr lang="it-IT" dirty="0" smtClean="0"/>
              <a:t>Rettale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VIE PARENTERALI </a:t>
            </a:r>
            <a:endParaRPr lang="it-IT" b="1" dirty="0" smtClean="0"/>
          </a:p>
          <a:p>
            <a:pPr marL="0" indent="0">
              <a:buNone/>
            </a:pPr>
            <a:r>
              <a:rPr lang="it-IT" dirty="0" smtClean="0"/>
              <a:t>Intravascolare    Endovenosa </a:t>
            </a:r>
            <a:r>
              <a:rPr lang="it-IT" dirty="0"/>
              <a:t>(</a:t>
            </a:r>
            <a:r>
              <a:rPr lang="it-IT" i="1" dirty="0" err="1"/>
              <a:t>e.v.</a:t>
            </a:r>
            <a:r>
              <a:rPr lang="it-IT" i="1" dirty="0"/>
              <a:t>)</a:t>
            </a:r>
          </a:p>
          <a:p>
            <a:pPr marL="0" indent="0">
              <a:buNone/>
            </a:pPr>
            <a:r>
              <a:rPr lang="it-IT" dirty="0" smtClean="0"/>
              <a:t>                              </a:t>
            </a:r>
            <a:r>
              <a:rPr lang="it-IT" dirty="0" err="1" smtClean="0"/>
              <a:t>Intraarteriosa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                Intracardiaca</a:t>
            </a:r>
          </a:p>
          <a:p>
            <a:pPr marL="0" indent="0">
              <a:buNone/>
            </a:pPr>
            <a:r>
              <a:rPr lang="it-IT" dirty="0"/>
              <a:t>Intramuscolare (</a:t>
            </a:r>
            <a:r>
              <a:rPr lang="it-IT" i="1" dirty="0" err="1"/>
              <a:t>i.m</a:t>
            </a:r>
            <a:r>
              <a:rPr lang="it-IT" dirty="0"/>
              <a:t>.)</a:t>
            </a:r>
          </a:p>
          <a:p>
            <a:pPr marL="0" indent="0">
              <a:buNone/>
            </a:pPr>
            <a:r>
              <a:rPr lang="it-IT" dirty="0"/>
              <a:t>Sottocutanea (</a:t>
            </a:r>
            <a:r>
              <a:rPr lang="it-IT" i="1" dirty="0"/>
              <a:t>s.c</a:t>
            </a:r>
            <a:r>
              <a:rPr lang="it-IT" dirty="0"/>
              <a:t>.)</a:t>
            </a:r>
          </a:p>
          <a:p>
            <a:pPr marL="0" indent="0">
              <a:buNone/>
            </a:pPr>
            <a:r>
              <a:rPr lang="it-IT" dirty="0"/>
              <a:t>Intradermica</a:t>
            </a:r>
          </a:p>
        </p:txBody>
      </p:sp>
    </p:spTree>
    <p:extLst>
      <p:ext uri="{BB962C8B-B14F-4D97-AF65-F5344CB8AC3E}">
        <p14:creationId xmlns:p14="http://schemas.microsoft.com/office/powerpoint/2010/main" xmlns="" val="3307694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8560" y="-98611"/>
            <a:ext cx="9468428" cy="688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8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5738" y="376238"/>
            <a:ext cx="8569114" cy="62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8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 intramuscolare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Siti di iniezione: gluteo, muscolo</a:t>
            </a:r>
            <a:r>
              <a:rPr lang="it-IT" dirty="0"/>
              <a:t> </a:t>
            </a:r>
            <a:r>
              <a:rPr lang="it-IT" dirty="0" smtClean="0"/>
              <a:t>deltoide della spalla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La velocità di assorbimento dipende da:</a:t>
            </a:r>
          </a:p>
          <a:p>
            <a:r>
              <a:rPr lang="it-IT" dirty="0" smtClean="0"/>
              <a:t>Sito di iniezione: più elevata nel deltoide rispetto al gluteo</a:t>
            </a:r>
          </a:p>
          <a:p>
            <a:r>
              <a:rPr lang="it-IT" dirty="0" smtClean="0"/>
              <a:t>Grado di vascolarizzazione e velocità di perfusione vascolare: effetti di vasocostrizione, vasodilatazione e </a:t>
            </a:r>
            <a:r>
              <a:rPr lang="it-IT" dirty="0" smtClean="0"/>
              <a:t>massaggio</a:t>
            </a:r>
            <a:endParaRPr lang="it-IT" dirty="0" smtClean="0"/>
          </a:p>
          <a:p>
            <a:r>
              <a:rPr lang="it-IT" dirty="0" smtClean="0"/>
              <a:t>Presenza di tessuto adiposo</a:t>
            </a:r>
          </a:p>
          <a:p>
            <a:r>
              <a:rPr lang="it-IT" dirty="0" smtClean="0"/>
              <a:t>Deposito di sostanze lipofile   rallentato assorbimento – ridotta probabilità di iniezione intravascolare</a:t>
            </a:r>
          </a:p>
          <a:p>
            <a:r>
              <a:rPr lang="it-IT" dirty="0" smtClean="0"/>
              <a:t>Quantità  e composizione del tessuto connettivo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82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58588"/>
            <a:ext cx="10515600" cy="5818375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Caratteristiche del farmaco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- farmaci liposolubili        diffusione passiva</a:t>
            </a:r>
          </a:p>
          <a:p>
            <a:pPr marL="0" indent="0">
              <a:buNone/>
            </a:pPr>
            <a:r>
              <a:rPr lang="it-IT" dirty="0" smtClean="0"/>
              <a:t>- farmaci idrosolubili     passaggio attraverso i pori della parete capillare</a:t>
            </a:r>
          </a:p>
          <a:p>
            <a:r>
              <a:rPr lang="it-IT" b="1" dirty="0" smtClean="0"/>
              <a:t>Proprietà fisiche della soluzione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   Volume iniettato</a:t>
            </a:r>
          </a:p>
          <a:p>
            <a:pPr marL="0" indent="0">
              <a:buNone/>
            </a:pPr>
            <a:r>
              <a:rPr lang="it-IT" dirty="0" smtClean="0"/>
              <a:t>   Concentrazione del farmaco</a:t>
            </a:r>
          </a:p>
          <a:p>
            <a:pPr marL="0" indent="0">
              <a:buNone/>
            </a:pPr>
            <a:r>
              <a:rPr lang="it-IT" dirty="0" smtClean="0"/>
              <a:t>   Soluzioni acquose a </a:t>
            </a:r>
            <a:r>
              <a:rPr lang="it-IT" dirty="0" err="1" smtClean="0"/>
              <a:t>pH</a:t>
            </a:r>
            <a:r>
              <a:rPr lang="it-IT" dirty="0" smtClean="0"/>
              <a:t> fisiologico</a:t>
            </a:r>
          </a:p>
          <a:p>
            <a:pPr marL="0" indent="0">
              <a:buNone/>
            </a:pPr>
            <a:r>
              <a:rPr lang="it-IT" dirty="0" smtClean="0"/>
              <a:t>   Soluzioni oleose</a:t>
            </a:r>
          </a:p>
          <a:p>
            <a:pPr marL="0" indent="0">
              <a:buNone/>
            </a:pPr>
            <a:r>
              <a:rPr lang="it-IT" dirty="0" smtClean="0"/>
              <a:t>   Viscosità </a:t>
            </a:r>
          </a:p>
          <a:p>
            <a:pPr marL="0" indent="0">
              <a:buNone/>
            </a:pPr>
            <a:r>
              <a:rPr lang="it-IT" b="1" dirty="0" smtClean="0"/>
              <a:t>Soluzioni retard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Sospensioni acquose</a:t>
            </a:r>
          </a:p>
          <a:p>
            <a:pPr marL="0" indent="0">
              <a:buNone/>
            </a:pPr>
            <a:r>
              <a:rPr lang="it-IT" dirty="0" smtClean="0"/>
              <a:t>Soluzioni oleose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7723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Vantaggi:</a:t>
            </a:r>
            <a:br>
              <a:rPr lang="it-IT" sz="2800" b="1" dirty="0" smtClean="0"/>
            </a:br>
            <a:r>
              <a:rPr lang="it-IT" sz="2800" b="1" dirty="0" smtClean="0"/>
              <a:t>azione rapida</a:t>
            </a: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Svantaggi della via intramuscolare:</a:t>
            </a:r>
          </a:p>
          <a:p>
            <a:r>
              <a:rPr lang="it-IT" dirty="0" smtClean="0"/>
              <a:t>Dolore</a:t>
            </a:r>
          </a:p>
          <a:p>
            <a:r>
              <a:rPr lang="it-IT" dirty="0" smtClean="0"/>
              <a:t>Necrosi tissutale</a:t>
            </a:r>
          </a:p>
          <a:p>
            <a:r>
              <a:rPr lang="it-IT" dirty="0" smtClean="0"/>
              <a:t>Lesioni vascolari o nervose</a:t>
            </a:r>
          </a:p>
          <a:p>
            <a:r>
              <a:rPr lang="it-IT" dirty="0" smtClean="0"/>
              <a:t>Contaminazione batterica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6797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Via sottocutanea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Effetti locali e/o sistemici</a:t>
            </a:r>
          </a:p>
          <a:p>
            <a:r>
              <a:rPr lang="it-IT" dirty="0" err="1" smtClean="0"/>
              <a:t>Max</a:t>
            </a:r>
            <a:r>
              <a:rPr lang="it-IT" dirty="0" smtClean="0"/>
              <a:t> volume iniettabile 2 ml</a:t>
            </a:r>
          </a:p>
          <a:p>
            <a:r>
              <a:rPr lang="it-IT" dirty="0" smtClean="0"/>
              <a:t>Assorbimento più lento rispetto alla via intramuscolare</a:t>
            </a:r>
          </a:p>
          <a:p>
            <a:r>
              <a:rPr lang="it-IT" dirty="0" smtClean="0"/>
              <a:t>Più dolorosa</a:t>
            </a:r>
          </a:p>
          <a:p>
            <a:pPr marL="0" indent="0">
              <a:buNone/>
            </a:pPr>
            <a:r>
              <a:rPr lang="it-IT" dirty="0" smtClean="0"/>
              <a:t>La velocità di assorbimento dipende da:</a:t>
            </a:r>
          </a:p>
          <a:p>
            <a:r>
              <a:rPr lang="it-IT" dirty="0" smtClean="0"/>
              <a:t>Irrorazione sanguigna</a:t>
            </a:r>
          </a:p>
          <a:p>
            <a:r>
              <a:rPr lang="it-IT" dirty="0" smtClean="0"/>
              <a:t>Area di contatto</a:t>
            </a:r>
          </a:p>
          <a:p>
            <a:r>
              <a:rPr lang="it-IT" dirty="0" smtClean="0"/>
              <a:t>Sede ideale di impianto di forme a lungo deposito (ormoni, insulina)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648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 endovenosa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E’ la più rapida</a:t>
            </a:r>
          </a:p>
          <a:p>
            <a:r>
              <a:rPr lang="it-IT" dirty="0" smtClean="0"/>
              <a:t>Massima biodisponibilità</a:t>
            </a:r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9384914"/>
              </p:ext>
            </p:extLst>
          </p:nvPr>
        </p:nvGraphicFramePr>
        <p:xfrm>
          <a:off x="1287930" y="3651125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Via parenterale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Biodisponibilità (%)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Endovenosa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Intramuscolare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Da 75 </a:t>
                      </a:r>
                      <a:r>
                        <a:rPr lang="it-IT" smtClean="0"/>
                        <a:t>a &lt; 100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Sottocutanea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Da 75 a &lt; 100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96528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5525" y="27944"/>
            <a:ext cx="10170070" cy="73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331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3046" y="0"/>
            <a:ext cx="10021165" cy="72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695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297" y="170328"/>
            <a:ext cx="9975174" cy="725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657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4471"/>
            <a:ext cx="10515600" cy="604249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VIA </a:t>
            </a:r>
            <a:r>
              <a:rPr lang="it-IT" b="1" dirty="0" smtClean="0"/>
              <a:t>INALATORIA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 smtClean="0"/>
              <a:t>ALTRE </a:t>
            </a:r>
            <a:r>
              <a:rPr lang="it-IT" b="1" dirty="0"/>
              <a:t>SUPERFICI EPITELIALI: </a:t>
            </a:r>
            <a:r>
              <a:rPr lang="it-IT" dirty="0"/>
              <a:t>Cutanea, corneale, vaginale,</a:t>
            </a:r>
          </a:p>
          <a:p>
            <a:pPr marL="0" indent="0">
              <a:buNone/>
            </a:pPr>
            <a:r>
              <a:rPr lang="it-IT" dirty="0" smtClean="0"/>
              <a:t>                                                      nasale</a:t>
            </a:r>
            <a:endParaRPr lang="it-IT" dirty="0"/>
          </a:p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ALTRE </a:t>
            </a:r>
            <a:r>
              <a:rPr lang="it-IT" b="1" dirty="0" err="1" smtClean="0"/>
              <a:t>VIE…</a:t>
            </a:r>
            <a:r>
              <a:rPr lang="it-IT" b="1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41137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9272" y="103749"/>
            <a:ext cx="9950822" cy="72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750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3045" y="0"/>
            <a:ext cx="9689474" cy="70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806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1144" y="185220"/>
            <a:ext cx="9576149" cy="696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9446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2087" y="0"/>
            <a:ext cx="9861757" cy="71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282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4158" y="161365"/>
            <a:ext cx="9505741" cy="6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419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7171" y="98612"/>
            <a:ext cx="9302841" cy="67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253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7059" y="-137216"/>
            <a:ext cx="10111269" cy="73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667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4030" y="412376"/>
            <a:ext cx="8420781" cy="61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05304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992" y="170330"/>
            <a:ext cx="9197513" cy="66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685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3044" y="0"/>
            <a:ext cx="10171512" cy="73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37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6023" y="-97632"/>
            <a:ext cx="7216589" cy="99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3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3693" y="484094"/>
            <a:ext cx="9715335" cy="70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281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2123" y="-394446"/>
            <a:ext cx="10430423" cy="75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631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VIA ORALE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 smtClean="0"/>
              <a:t>La </a:t>
            </a:r>
            <a:r>
              <a:rPr lang="it-IT" b="1" dirty="0"/>
              <a:t>maggior parte dei farmaci viene assunta per via </a:t>
            </a:r>
            <a:r>
              <a:rPr lang="it-IT" b="1" dirty="0" smtClean="0"/>
              <a:t>orale</a:t>
            </a:r>
          </a:p>
          <a:p>
            <a:pPr marL="0" indent="0">
              <a:buNone/>
            </a:pPr>
            <a:r>
              <a:rPr lang="it-IT" b="1" dirty="0" smtClean="0"/>
              <a:t> </a:t>
            </a:r>
          </a:p>
          <a:p>
            <a:pPr marL="0" indent="0">
              <a:buNone/>
            </a:pPr>
            <a:r>
              <a:rPr lang="it-IT" b="1" dirty="0" smtClean="0"/>
              <a:t>Generalmente </a:t>
            </a:r>
            <a:r>
              <a:rPr lang="it-IT" b="1" dirty="0"/>
              <a:t>la quota di farmaco assorbita prima del</a:t>
            </a:r>
          </a:p>
          <a:p>
            <a:pPr marL="0" indent="0">
              <a:buNone/>
            </a:pPr>
            <a:r>
              <a:rPr lang="it-IT" b="1" dirty="0"/>
              <a:t>suo passaggio nell’intestino tenue </a:t>
            </a:r>
            <a:r>
              <a:rPr lang="it-IT" b="1" dirty="0" smtClean="0"/>
              <a:t>è minima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Assorbimento: diffusione passiva, </a:t>
            </a:r>
            <a:r>
              <a:rPr lang="it-IT" b="1" dirty="0" smtClean="0"/>
              <a:t>trasporto attivo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Circa il 75% della dose viene assorbita in 1-3 ore</a:t>
            </a:r>
          </a:p>
        </p:txBody>
      </p:sp>
    </p:spTree>
    <p:extLst>
      <p:ext uri="{BB962C8B-B14F-4D97-AF65-F5344CB8AC3E}">
        <p14:creationId xmlns:p14="http://schemas.microsoft.com/office/powerpoint/2010/main" xmlns="" val="7547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VIA ORALE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34353"/>
            <a:ext cx="10515600" cy="50560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smtClean="0"/>
              <a:t>Assorbimento </a:t>
            </a:r>
            <a:r>
              <a:rPr lang="it-IT" b="1" dirty="0"/>
              <a:t>gastrico</a:t>
            </a:r>
          </a:p>
          <a:p>
            <a:pPr marL="0" indent="0">
              <a:buNone/>
            </a:pPr>
            <a:r>
              <a:rPr lang="it-IT" dirty="0"/>
              <a:t>Dipende da:</a:t>
            </a:r>
          </a:p>
          <a:p>
            <a:pPr marL="0" indent="0">
              <a:buNone/>
            </a:pPr>
            <a:r>
              <a:rPr lang="it-IT" dirty="0"/>
              <a:t>-</a:t>
            </a:r>
            <a:r>
              <a:rPr lang="it-IT" dirty="0">
                <a:solidFill>
                  <a:srgbClr val="FF0000"/>
                </a:solidFill>
              </a:rPr>
              <a:t>Variazioni del </a:t>
            </a:r>
            <a:r>
              <a:rPr lang="it-IT" dirty="0" err="1">
                <a:solidFill>
                  <a:srgbClr val="FF0000"/>
                </a:solidFill>
              </a:rPr>
              <a:t>pH</a:t>
            </a:r>
            <a:r>
              <a:rPr lang="it-IT" dirty="0">
                <a:solidFill>
                  <a:srgbClr val="FF0000"/>
                </a:solidFill>
              </a:rPr>
              <a:t> gastrico </a:t>
            </a:r>
            <a:r>
              <a:rPr lang="it-IT" dirty="0"/>
              <a:t>(1-5)  </a:t>
            </a:r>
            <a:r>
              <a:rPr lang="it-IT" dirty="0" smtClean="0"/>
              <a:t>           variazioni </a:t>
            </a:r>
            <a:r>
              <a:rPr lang="it-IT" dirty="0"/>
              <a:t>del grado di</a:t>
            </a:r>
          </a:p>
          <a:p>
            <a:pPr marL="0" indent="0">
              <a:buNone/>
            </a:pPr>
            <a:r>
              <a:rPr lang="it-IT" dirty="0"/>
              <a:t>ionizzazione e della velocità di dissoluzione del farmaco</a:t>
            </a:r>
          </a:p>
          <a:p>
            <a:pPr marL="0" indent="0">
              <a:buNone/>
            </a:pPr>
            <a:r>
              <a:rPr lang="it-IT" dirty="0"/>
              <a:t>- </a:t>
            </a:r>
            <a:r>
              <a:rPr lang="it-IT" dirty="0">
                <a:solidFill>
                  <a:srgbClr val="FF0000"/>
                </a:solidFill>
              </a:rPr>
              <a:t>alimenti</a:t>
            </a:r>
            <a:r>
              <a:rPr lang="it-IT" dirty="0"/>
              <a:t>  </a:t>
            </a:r>
            <a:r>
              <a:rPr lang="it-IT" dirty="0" smtClean="0"/>
              <a:t>           variazioni </a:t>
            </a:r>
            <a:r>
              <a:rPr lang="it-IT" dirty="0"/>
              <a:t>della motilità gastrica e intestinale,</a:t>
            </a:r>
          </a:p>
          <a:p>
            <a:pPr marL="0" indent="0">
              <a:buNone/>
            </a:pPr>
            <a:r>
              <a:rPr lang="it-IT" dirty="0"/>
              <a:t>adsorbimento dei farmaci da parte di sostanze presenti </a:t>
            </a:r>
            <a:r>
              <a:rPr lang="it-IT" dirty="0" smtClean="0"/>
              <a:t>nel cibo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- </a:t>
            </a:r>
            <a:r>
              <a:rPr lang="it-IT" dirty="0">
                <a:solidFill>
                  <a:srgbClr val="FF0000"/>
                </a:solidFill>
              </a:rPr>
              <a:t>forma farmaceutica </a:t>
            </a:r>
            <a:r>
              <a:rPr lang="it-IT" dirty="0"/>
              <a:t>del farmaco somministrato (forme a</a:t>
            </a:r>
          </a:p>
          <a:p>
            <a:pPr marL="0" indent="0">
              <a:buNone/>
            </a:pPr>
            <a:r>
              <a:rPr lang="it-IT" dirty="0"/>
              <a:t>rilascio controllato)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rgbClr val="FF0000"/>
                </a:solidFill>
              </a:rPr>
              <a:t>tempo </a:t>
            </a:r>
            <a:r>
              <a:rPr lang="it-IT" dirty="0">
                <a:solidFill>
                  <a:srgbClr val="FF0000"/>
                </a:solidFill>
              </a:rPr>
              <a:t>di svuotamento </a:t>
            </a:r>
            <a:r>
              <a:rPr lang="it-IT" dirty="0" smtClean="0">
                <a:solidFill>
                  <a:srgbClr val="FF0000"/>
                </a:solidFill>
              </a:rPr>
              <a:t>gastrico</a:t>
            </a:r>
          </a:p>
          <a:p>
            <a:pPr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Altri farmaci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12281647" y="1009976"/>
            <a:ext cx="833717" cy="17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5513295" y="2590801"/>
            <a:ext cx="860611" cy="8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375647" y="3514165"/>
            <a:ext cx="833717" cy="17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85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Assorbimento intestinale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Dipende da:</a:t>
            </a:r>
          </a:p>
          <a:p>
            <a:pPr marL="0" indent="0">
              <a:buNone/>
            </a:pPr>
            <a:r>
              <a:rPr lang="it-IT" dirty="0"/>
              <a:t>- </a:t>
            </a:r>
            <a:r>
              <a:rPr lang="it-IT" dirty="0" err="1"/>
              <a:t>pH</a:t>
            </a:r>
            <a:r>
              <a:rPr lang="it-IT" dirty="0"/>
              <a:t> della zona (duodeno: 5-8; digiuno: 7-8; colon: 7- 7.5)</a:t>
            </a:r>
          </a:p>
          <a:p>
            <a:pPr marL="0" indent="0">
              <a:buNone/>
            </a:pPr>
            <a:r>
              <a:rPr lang="it-IT" dirty="0"/>
              <a:t>- </a:t>
            </a:r>
            <a:r>
              <a:rPr lang="it-IT" dirty="0" err="1"/>
              <a:t>pKa</a:t>
            </a:r>
            <a:r>
              <a:rPr lang="it-IT" dirty="0"/>
              <a:t> del farmaco</a:t>
            </a:r>
          </a:p>
          <a:p>
            <a:pPr marL="0" indent="0">
              <a:buNone/>
            </a:pPr>
            <a:r>
              <a:rPr lang="it-IT" dirty="0"/>
              <a:t>- elevata superficie di assorbimento (villi e microvilli)</a:t>
            </a:r>
          </a:p>
          <a:p>
            <a:pPr marL="0" indent="0">
              <a:buNone/>
            </a:pPr>
            <a:r>
              <a:rPr lang="it-IT" dirty="0" smtClean="0"/>
              <a:t>   (</a:t>
            </a:r>
            <a:r>
              <a:rPr lang="it-IT" dirty="0"/>
              <a:t>200 mq)</a:t>
            </a:r>
          </a:p>
          <a:p>
            <a:pPr marL="0" indent="0">
              <a:buNone/>
            </a:pPr>
            <a:r>
              <a:rPr lang="it-IT" dirty="0"/>
              <a:t>- elevato flusso ematico tissutale (1 l/</a:t>
            </a:r>
            <a:r>
              <a:rPr lang="it-IT" dirty="0" err="1"/>
              <a:t>min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dirty="0"/>
              <a:t>- velocità di transito intestinale (dipende dalla motilità</a:t>
            </a:r>
          </a:p>
          <a:p>
            <a:pPr marL="0" indent="0">
              <a:buNone/>
            </a:pPr>
            <a:r>
              <a:rPr lang="it-IT" smtClean="0"/>
              <a:t>   intestinale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dirty="0"/>
              <a:t>- assunzione contemporanea di cibo (es: </a:t>
            </a:r>
            <a:r>
              <a:rPr lang="it-IT" dirty="0" err="1"/>
              <a:t>propranololo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9908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568" y="-98619"/>
            <a:ext cx="10689357" cy="77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6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BIODISPONIBILITA’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b="1" dirty="0" smtClean="0"/>
              <a:t>Frazione di farmaco che raggiunge la circolazione sistemica ed è in grado di distribuirsi nell’organismo</a:t>
            </a: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Dipende da:</a:t>
            </a:r>
          </a:p>
          <a:p>
            <a:r>
              <a:rPr lang="it-IT" dirty="0" smtClean="0"/>
              <a:t>Stato funzionale dell’organismo</a:t>
            </a:r>
          </a:p>
          <a:p>
            <a:r>
              <a:rPr lang="it-IT" dirty="0" smtClean="0"/>
              <a:t>Stato fisico e composizione del contenuto</a:t>
            </a:r>
          </a:p>
          <a:p>
            <a:r>
              <a:rPr lang="it-IT" dirty="0" smtClean="0"/>
              <a:t>Velocità di transito nello stomaco ed intestino</a:t>
            </a:r>
            <a:endParaRPr lang="it-IT" dirty="0"/>
          </a:p>
          <a:p>
            <a:r>
              <a:rPr lang="it-IT" dirty="0" smtClean="0"/>
              <a:t>Attività della flora batterica intestinale</a:t>
            </a:r>
          </a:p>
          <a:p>
            <a:r>
              <a:rPr lang="it-IT" dirty="0" smtClean="0"/>
              <a:t>Eventuale metabolizzazione del farmaco da parte del fegato (effetto di primo passaggio)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8829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667</Words>
  <Application>Microsoft Office PowerPoint</Application>
  <PresentationFormat>Personalizzato</PresentationFormat>
  <Paragraphs>147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Via di somministrazione</vt:lpstr>
      <vt:lpstr>Diapositiva 2</vt:lpstr>
      <vt:lpstr>Diapositiva 3</vt:lpstr>
      <vt:lpstr>Diapositiva 4</vt:lpstr>
      <vt:lpstr>VIA ORALE </vt:lpstr>
      <vt:lpstr>VIA ORALE </vt:lpstr>
      <vt:lpstr>Assorbimento intestinale</vt:lpstr>
      <vt:lpstr>Diapositiva 8</vt:lpstr>
      <vt:lpstr>BIODISPONIBILITA’ Frazione di farmaco che raggiunge la circolazione sistemica ed è in grado di distribuirsi nell’organismo</vt:lpstr>
      <vt:lpstr>Diapositiva 10</vt:lpstr>
      <vt:lpstr>Diapositiva 11</vt:lpstr>
      <vt:lpstr>Vantaggi della somministrazione orale</vt:lpstr>
      <vt:lpstr>Svantaggi della somministrazione orale</vt:lpstr>
      <vt:lpstr>Diapositiva 14</vt:lpstr>
      <vt:lpstr>Via sublinguale</vt:lpstr>
      <vt:lpstr>Vantaggi</vt:lpstr>
      <vt:lpstr>Svantaggi</vt:lpstr>
      <vt:lpstr>Via rettale</vt:lpstr>
      <vt:lpstr>Svantaggi</vt:lpstr>
      <vt:lpstr>Diapositiva 20</vt:lpstr>
      <vt:lpstr>Diapositiva 21</vt:lpstr>
      <vt:lpstr>Via intramuscolare</vt:lpstr>
      <vt:lpstr>Diapositiva 23</vt:lpstr>
      <vt:lpstr>Vantaggi: azione rapida</vt:lpstr>
      <vt:lpstr>Via sottocutanea</vt:lpstr>
      <vt:lpstr>Via endovenosa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Antonia</dc:creator>
  <cp:lastModifiedBy>Antonia</cp:lastModifiedBy>
  <cp:revision>52</cp:revision>
  <dcterms:created xsi:type="dcterms:W3CDTF">2014-11-28T14:31:52Z</dcterms:created>
  <dcterms:modified xsi:type="dcterms:W3CDTF">2016-03-09T09:47:58Z</dcterms:modified>
</cp:coreProperties>
</file>