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6" r:id="rId3"/>
    <p:sldId id="273" r:id="rId4"/>
    <p:sldId id="282" r:id="rId5"/>
    <p:sldId id="284" r:id="rId6"/>
    <p:sldId id="298" r:id="rId7"/>
    <p:sldId id="274" r:id="rId8"/>
    <p:sldId id="296" r:id="rId9"/>
    <p:sldId id="297" r:id="rId10"/>
    <p:sldId id="286" r:id="rId11"/>
    <p:sldId id="265" r:id="rId12"/>
    <p:sldId id="287" r:id="rId13"/>
    <p:sldId id="288" r:id="rId14"/>
    <p:sldId id="289" r:id="rId15"/>
    <p:sldId id="290" r:id="rId16"/>
    <p:sldId id="291" r:id="rId17"/>
    <p:sldId id="292" r:id="rId18"/>
    <p:sldId id="293" r:id="rId19"/>
    <p:sldId id="295"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5" autoAdjust="0"/>
    <p:restoredTop sz="94660"/>
  </p:normalViewPr>
  <p:slideViewPr>
    <p:cSldViewPr>
      <p:cViewPr varScale="1">
        <p:scale>
          <a:sx n="75" d="100"/>
          <a:sy n="75" d="100"/>
        </p:scale>
        <p:origin x="309" y="29"/>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30311-ADA8-4E76-89E4-FE2639D00EC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82A565E3-3273-4A8C-AE99-EBED5BFDE962}">
      <dgm:prSet phldrT="[Text]" custT="1"/>
      <dgm:spPr/>
      <dgm:t>
        <a:bodyPr/>
        <a:lstStyle/>
        <a:p>
          <a:r>
            <a:rPr lang="en-US" sz="1800" b="1" u="sng" dirty="0">
              <a:latin typeface="Bell MT" panose="02020503060305020303" pitchFamily="18" charset="0"/>
            </a:rPr>
            <a:t>International Model</a:t>
          </a:r>
        </a:p>
      </dgm:t>
    </dgm:pt>
    <dgm:pt modelId="{99449CFF-547A-4B2E-8627-D8EF9BDFF03A}" type="parTrans" cxnId="{4E9D0576-144B-494F-ABA2-EEF20BEF76B6}">
      <dgm:prSet/>
      <dgm:spPr/>
      <dgm:t>
        <a:bodyPr/>
        <a:lstStyle/>
        <a:p>
          <a:endParaRPr lang="en-US" sz="1800"/>
        </a:p>
      </dgm:t>
    </dgm:pt>
    <dgm:pt modelId="{D804EC33-18DF-40C4-814F-FEC07F8604ED}" type="sibTrans" cxnId="{4E9D0576-144B-494F-ABA2-EEF20BEF76B6}">
      <dgm:prSet/>
      <dgm:spPr/>
      <dgm:t>
        <a:bodyPr/>
        <a:lstStyle/>
        <a:p>
          <a:endParaRPr lang="en-US" sz="1800"/>
        </a:p>
      </dgm:t>
    </dgm:pt>
    <dgm:pt modelId="{4AC1FBFB-DEA2-44E0-9119-A4B39BB5C948}">
      <dgm:prSet phldrT="[Text]" custT="1"/>
      <dgm:spPr/>
      <dgm:t>
        <a:bodyPr/>
        <a:lstStyle/>
        <a:p>
          <a:r>
            <a:rPr lang="en-US" sz="1800" dirty="0">
              <a:latin typeface="Bell MT" panose="02020503060305020303" pitchFamily="18" charset="0"/>
            </a:rPr>
            <a:t>Each state is required to treat imported goods the same as domestic goods.</a:t>
          </a:r>
        </a:p>
      </dgm:t>
    </dgm:pt>
    <dgm:pt modelId="{47BE12AA-D107-4487-B5E9-D0351EC8708B}" type="parTrans" cxnId="{4302F2AD-F951-422F-83BA-37A9131F262A}">
      <dgm:prSet/>
      <dgm:spPr/>
      <dgm:t>
        <a:bodyPr/>
        <a:lstStyle/>
        <a:p>
          <a:endParaRPr lang="en-US" sz="1800"/>
        </a:p>
      </dgm:t>
    </dgm:pt>
    <dgm:pt modelId="{A5D36BC1-ABBA-4171-8D6E-833A5F7A086D}" type="sibTrans" cxnId="{4302F2AD-F951-422F-83BA-37A9131F262A}">
      <dgm:prSet/>
      <dgm:spPr/>
      <dgm:t>
        <a:bodyPr/>
        <a:lstStyle/>
        <a:p>
          <a:endParaRPr lang="en-US" sz="1800"/>
        </a:p>
      </dgm:t>
    </dgm:pt>
    <dgm:pt modelId="{05D9A080-7E6F-4D34-BF91-E25CD9657106}">
      <dgm:prSet phldrT="[Text]" custT="1"/>
      <dgm:spPr/>
      <dgm:t>
        <a:bodyPr/>
        <a:lstStyle/>
        <a:p>
          <a:r>
            <a:rPr lang="en-US" sz="1800" dirty="0">
              <a:latin typeface="Bell MT" panose="02020503060305020303" pitchFamily="18" charset="0"/>
            </a:rPr>
            <a:t>Host state control.</a:t>
          </a:r>
        </a:p>
      </dgm:t>
    </dgm:pt>
    <dgm:pt modelId="{B416AC09-E221-488A-B262-B2C624C5A9F7}" type="parTrans" cxnId="{2B34E27A-A977-4EE5-AE34-A22F2193606F}">
      <dgm:prSet/>
      <dgm:spPr/>
      <dgm:t>
        <a:bodyPr/>
        <a:lstStyle/>
        <a:p>
          <a:endParaRPr lang="en-US" sz="1800"/>
        </a:p>
      </dgm:t>
    </dgm:pt>
    <dgm:pt modelId="{883BA166-34C8-4172-A9C8-81FD1D58F25B}" type="sibTrans" cxnId="{2B34E27A-A977-4EE5-AE34-A22F2193606F}">
      <dgm:prSet/>
      <dgm:spPr/>
      <dgm:t>
        <a:bodyPr/>
        <a:lstStyle/>
        <a:p>
          <a:endParaRPr lang="en-US" sz="1800"/>
        </a:p>
      </dgm:t>
    </dgm:pt>
    <dgm:pt modelId="{11FE7CF8-710A-48FB-A0C6-DC3A91741257}">
      <dgm:prSet phldrT="[Text]" custT="1"/>
      <dgm:spPr/>
      <dgm:t>
        <a:bodyPr/>
        <a:lstStyle/>
        <a:p>
          <a:r>
            <a:rPr lang="en-US" sz="1800" b="1" u="sng" dirty="0">
              <a:latin typeface="Bell MT" panose="02020503060305020303" pitchFamily="18" charset="0"/>
            </a:rPr>
            <a:t>Federal Model</a:t>
          </a:r>
        </a:p>
      </dgm:t>
    </dgm:pt>
    <dgm:pt modelId="{4319B335-7388-46BD-AB17-CBFC560745C1}" type="parTrans" cxnId="{9E66E840-15E1-4974-BD42-97CE1323437D}">
      <dgm:prSet/>
      <dgm:spPr/>
      <dgm:t>
        <a:bodyPr/>
        <a:lstStyle/>
        <a:p>
          <a:endParaRPr lang="en-US" sz="1800"/>
        </a:p>
      </dgm:t>
    </dgm:pt>
    <dgm:pt modelId="{C9B580DF-846F-4F6D-8336-769648126056}" type="sibTrans" cxnId="{9E66E840-15E1-4974-BD42-97CE1323437D}">
      <dgm:prSet/>
      <dgm:spPr/>
      <dgm:t>
        <a:bodyPr/>
        <a:lstStyle/>
        <a:p>
          <a:endParaRPr lang="en-US" sz="1800"/>
        </a:p>
      </dgm:t>
    </dgm:pt>
    <dgm:pt modelId="{7E17315E-3BAD-4EAF-8911-EBC5AE47C876}">
      <dgm:prSet phldrT="[Text]" custT="1"/>
      <dgm:spPr/>
      <dgm:t>
        <a:bodyPr/>
        <a:lstStyle/>
        <a:p>
          <a:r>
            <a:rPr lang="en-US" sz="1800" dirty="0">
              <a:latin typeface="Bell MT" panose="02020503060305020303" pitchFamily="18" charset="0"/>
            </a:rPr>
            <a:t>Based on the principle of home State rule.</a:t>
          </a:r>
        </a:p>
      </dgm:t>
    </dgm:pt>
    <dgm:pt modelId="{E075BE08-E648-4BF6-AF01-C55AD7AF4051}" type="parTrans" cxnId="{D482096C-6C21-4F27-B1B6-330BA4286F15}">
      <dgm:prSet/>
      <dgm:spPr/>
      <dgm:t>
        <a:bodyPr/>
        <a:lstStyle/>
        <a:p>
          <a:endParaRPr lang="en-US" sz="1800"/>
        </a:p>
      </dgm:t>
    </dgm:pt>
    <dgm:pt modelId="{A1A98950-7F63-425B-B8E4-5045A2D6BCCE}" type="sibTrans" cxnId="{D482096C-6C21-4F27-B1B6-330BA4286F15}">
      <dgm:prSet/>
      <dgm:spPr/>
      <dgm:t>
        <a:bodyPr/>
        <a:lstStyle/>
        <a:p>
          <a:endParaRPr lang="en-US" sz="1800"/>
        </a:p>
      </dgm:t>
    </dgm:pt>
    <dgm:pt modelId="{0E85BF6D-33ED-4528-8E5E-1F91EA98521C}">
      <dgm:prSet phldrT="[Text]" custT="1"/>
      <dgm:spPr/>
      <dgm:t>
        <a:bodyPr/>
        <a:lstStyle/>
        <a:p>
          <a:r>
            <a:rPr lang="en-US" sz="1800" b="1" u="sng" dirty="0">
              <a:latin typeface="Bell MT" panose="02020503060305020303" pitchFamily="18" charset="0"/>
            </a:rPr>
            <a:t>Unitary Model</a:t>
          </a:r>
        </a:p>
      </dgm:t>
    </dgm:pt>
    <dgm:pt modelId="{0DAEC7FF-2312-4D89-84DB-F60358ED9D2D}" type="parTrans" cxnId="{544D9A7B-4251-4C8F-9794-19AEB1A17181}">
      <dgm:prSet/>
      <dgm:spPr/>
      <dgm:t>
        <a:bodyPr/>
        <a:lstStyle/>
        <a:p>
          <a:endParaRPr lang="en-US" sz="1800"/>
        </a:p>
      </dgm:t>
    </dgm:pt>
    <dgm:pt modelId="{19A95F80-58CC-4CF9-B33C-FF4D912AD409}" type="sibTrans" cxnId="{544D9A7B-4251-4C8F-9794-19AEB1A17181}">
      <dgm:prSet/>
      <dgm:spPr/>
      <dgm:t>
        <a:bodyPr/>
        <a:lstStyle/>
        <a:p>
          <a:endParaRPr lang="en-US" sz="1800"/>
        </a:p>
      </dgm:t>
    </dgm:pt>
    <dgm:pt modelId="{6EEAECC4-95DC-4BE9-BF28-4BF5203083C9}">
      <dgm:prSet phldrT="[Text]" custT="1"/>
      <dgm:spPr/>
      <dgm:t>
        <a:bodyPr/>
        <a:lstStyle/>
        <a:p>
          <a:r>
            <a:rPr lang="en-US" sz="1800" dirty="0">
              <a:latin typeface="Bell MT" panose="02020503060305020303" pitchFamily="18" charset="0"/>
            </a:rPr>
            <a:t>All trade restrictions not in line with a single Union standard must be removed. </a:t>
          </a:r>
        </a:p>
      </dgm:t>
    </dgm:pt>
    <dgm:pt modelId="{D64049D2-C91A-4FC8-9E79-5E914288D9A0}" type="parTrans" cxnId="{1D3506C2-85C4-48B2-9367-D07FCA6E8D19}">
      <dgm:prSet/>
      <dgm:spPr/>
      <dgm:t>
        <a:bodyPr/>
        <a:lstStyle/>
        <a:p>
          <a:endParaRPr lang="en-US" sz="1800"/>
        </a:p>
      </dgm:t>
    </dgm:pt>
    <dgm:pt modelId="{F0FBE7AF-12C6-4A15-B7C9-6C040E3EC3EE}" type="sibTrans" cxnId="{1D3506C2-85C4-48B2-9367-D07FCA6E8D19}">
      <dgm:prSet/>
      <dgm:spPr/>
      <dgm:t>
        <a:bodyPr/>
        <a:lstStyle/>
        <a:p>
          <a:endParaRPr lang="en-US" sz="1800"/>
        </a:p>
      </dgm:t>
    </dgm:pt>
    <dgm:pt modelId="{8DAFECFA-30BB-448E-B168-34E2580A624A}">
      <dgm:prSet phldrT="[Text]" custT="1"/>
      <dgm:spPr/>
      <dgm:t>
        <a:bodyPr/>
        <a:lstStyle/>
        <a:p>
          <a:r>
            <a:rPr lang="en-US" sz="1800" dirty="0">
              <a:latin typeface="Bell MT" panose="02020503060305020303" pitchFamily="18" charset="0"/>
            </a:rPr>
            <a:t>Prohibition of discrimination in relation to imports.</a:t>
          </a:r>
        </a:p>
      </dgm:t>
    </dgm:pt>
    <dgm:pt modelId="{FDF5CF3D-A53F-4040-BC89-73F7436D314A}" type="parTrans" cxnId="{53B863AF-A83C-43B6-9C02-CF3552832ECA}">
      <dgm:prSet/>
      <dgm:spPr/>
      <dgm:t>
        <a:bodyPr/>
        <a:lstStyle/>
        <a:p>
          <a:endParaRPr lang="en-US" sz="1800"/>
        </a:p>
      </dgm:t>
    </dgm:pt>
    <dgm:pt modelId="{96F101F0-0960-4D2A-AA59-30817FDBF066}" type="sibTrans" cxnId="{53B863AF-A83C-43B6-9C02-CF3552832ECA}">
      <dgm:prSet/>
      <dgm:spPr/>
      <dgm:t>
        <a:bodyPr/>
        <a:lstStyle/>
        <a:p>
          <a:endParaRPr lang="en-US" sz="1800"/>
        </a:p>
      </dgm:t>
    </dgm:pt>
    <dgm:pt modelId="{B5AFE29C-5580-4E6C-99DC-A5AE570DD779}">
      <dgm:prSet phldrT="[Text]" custT="1"/>
      <dgm:spPr/>
      <dgm:t>
        <a:bodyPr/>
        <a:lstStyle/>
        <a:p>
          <a:r>
            <a:rPr lang="en-US" sz="1800" dirty="0">
              <a:latin typeface="Bell MT" panose="02020503060305020303" pitchFamily="18" charset="0"/>
            </a:rPr>
            <a:t>Discriminatory effects must flow from the national measure adopted by the host.</a:t>
          </a:r>
        </a:p>
      </dgm:t>
    </dgm:pt>
    <dgm:pt modelId="{44B4664F-ABD4-43F7-BBDF-CB62EE11CDAF}" type="parTrans" cxnId="{3AFFCCF1-6C70-4572-8430-82B8062DF86B}">
      <dgm:prSet/>
      <dgm:spPr/>
      <dgm:t>
        <a:bodyPr/>
        <a:lstStyle/>
        <a:p>
          <a:endParaRPr lang="en-US" sz="1800"/>
        </a:p>
      </dgm:t>
    </dgm:pt>
    <dgm:pt modelId="{19399AF4-D4A3-4EC1-B64B-74261DEB2E35}" type="sibTrans" cxnId="{3AFFCCF1-6C70-4572-8430-82B8062DF86B}">
      <dgm:prSet/>
      <dgm:spPr/>
      <dgm:t>
        <a:bodyPr/>
        <a:lstStyle/>
        <a:p>
          <a:endParaRPr lang="en-US" sz="1800"/>
        </a:p>
      </dgm:t>
    </dgm:pt>
    <dgm:pt modelId="{F458E0E4-E3AD-47B0-AFEF-D0692FC373EF}">
      <dgm:prSet phldrT="[Text]" custT="1"/>
      <dgm:spPr/>
      <dgm:t>
        <a:bodyPr/>
        <a:lstStyle/>
        <a:p>
          <a:r>
            <a:rPr lang="en-US" sz="1800" dirty="0">
              <a:latin typeface="Bell MT" panose="02020503060305020303" pitchFamily="18" charset="0"/>
            </a:rPr>
            <a:t>Goods are entitled to move freely between states as long as they comply with the law of their home State.</a:t>
          </a:r>
        </a:p>
      </dgm:t>
    </dgm:pt>
    <dgm:pt modelId="{1E2F80AC-81D6-49BA-B897-7ED494EC82EF}" type="parTrans" cxnId="{A8744C0E-FE6A-4591-B8F2-F39700E5F2E7}">
      <dgm:prSet/>
      <dgm:spPr/>
      <dgm:t>
        <a:bodyPr/>
        <a:lstStyle/>
        <a:p>
          <a:endParaRPr lang="en-US" sz="1800"/>
        </a:p>
      </dgm:t>
    </dgm:pt>
    <dgm:pt modelId="{3648DF6B-E861-4619-8D78-ADB9A2CF5D11}" type="sibTrans" cxnId="{A8744C0E-FE6A-4591-B8F2-F39700E5F2E7}">
      <dgm:prSet/>
      <dgm:spPr/>
      <dgm:t>
        <a:bodyPr/>
        <a:lstStyle/>
        <a:p>
          <a:endParaRPr lang="en-US" sz="1800"/>
        </a:p>
      </dgm:t>
    </dgm:pt>
    <dgm:pt modelId="{18ECCDF5-326E-4345-8567-E6FA3E798659}">
      <dgm:prSet phldrT="[Text]" custT="1"/>
      <dgm:spPr/>
      <dgm:t>
        <a:bodyPr/>
        <a:lstStyle/>
        <a:p>
          <a:r>
            <a:rPr lang="en-US" sz="1800" dirty="0">
              <a:latin typeface="Bell MT" panose="02020503060305020303" pitchFamily="18" charset="0"/>
            </a:rPr>
            <a:t>Host State= lack of regulatory authority.</a:t>
          </a:r>
        </a:p>
      </dgm:t>
    </dgm:pt>
    <dgm:pt modelId="{CB72CF39-3181-47A8-A664-7373FA88B1F5}" type="parTrans" cxnId="{C9E5DD93-FBD8-419C-963B-3420D49173BE}">
      <dgm:prSet/>
      <dgm:spPr/>
      <dgm:t>
        <a:bodyPr/>
        <a:lstStyle/>
        <a:p>
          <a:endParaRPr lang="en-US" sz="1800"/>
        </a:p>
      </dgm:t>
    </dgm:pt>
    <dgm:pt modelId="{E80ACBD3-E182-4572-8172-0A0FC15D3916}" type="sibTrans" cxnId="{C9E5DD93-FBD8-419C-963B-3420D49173BE}">
      <dgm:prSet/>
      <dgm:spPr/>
      <dgm:t>
        <a:bodyPr/>
        <a:lstStyle/>
        <a:p>
          <a:endParaRPr lang="en-US" sz="1800"/>
        </a:p>
      </dgm:t>
    </dgm:pt>
    <dgm:pt modelId="{3DF6EE98-DFE4-40CD-A515-A02D351F5AC1}">
      <dgm:prSet phldrT="[Text]" custT="1"/>
      <dgm:spPr/>
      <dgm:t>
        <a:bodyPr/>
        <a:lstStyle/>
        <a:p>
          <a:r>
            <a:rPr lang="en-US" sz="1800" dirty="0">
              <a:latin typeface="Bell MT" panose="02020503060305020303" pitchFamily="18" charset="0"/>
            </a:rPr>
            <a:t>Principle of mutual recognition.</a:t>
          </a:r>
        </a:p>
      </dgm:t>
    </dgm:pt>
    <dgm:pt modelId="{BF0F9814-5F29-454C-8DD6-D14A68BDA381}" type="parTrans" cxnId="{EA4AFC3E-4FEA-4D6E-A8B2-AA1FA4A9756E}">
      <dgm:prSet/>
      <dgm:spPr/>
      <dgm:t>
        <a:bodyPr/>
        <a:lstStyle/>
        <a:p>
          <a:endParaRPr lang="en-US" sz="1800"/>
        </a:p>
      </dgm:t>
    </dgm:pt>
    <dgm:pt modelId="{C18D5E91-6F5F-4971-96E0-50740E7688A0}" type="sibTrans" cxnId="{EA4AFC3E-4FEA-4D6E-A8B2-AA1FA4A9756E}">
      <dgm:prSet/>
      <dgm:spPr/>
      <dgm:t>
        <a:bodyPr/>
        <a:lstStyle/>
        <a:p>
          <a:endParaRPr lang="en-US" sz="1800"/>
        </a:p>
      </dgm:t>
    </dgm:pt>
    <dgm:pt modelId="{28378B03-E1FB-4C7D-AE66-56A5AD727E9D}">
      <dgm:prSet phldrT="[Text]" custT="1"/>
      <dgm:spPr/>
      <dgm:t>
        <a:bodyPr/>
        <a:lstStyle/>
        <a:p>
          <a:r>
            <a:rPr lang="en-US" sz="1800" dirty="0">
              <a:latin typeface="Bell MT" panose="02020503060305020303" pitchFamily="18" charset="0"/>
            </a:rPr>
            <a:t>Analyses the existence of obstacles to trade in a Union frame.</a:t>
          </a:r>
        </a:p>
      </dgm:t>
    </dgm:pt>
    <dgm:pt modelId="{BC9DBEE5-4267-40D4-9332-4B71D34BCEB6}" type="parTrans" cxnId="{C3DE8429-AA3D-4831-B7A8-FB47551E8586}">
      <dgm:prSet/>
      <dgm:spPr/>
      <dgm:t>
        <a:bodyPr/>
        <a:lstStyle/>
        <a:p>
          <a:endParaRPr lang="en-US" sz="1800"/>
        </a:p>
      </dgm:t>
    </dgm:pt>
    <dgm:pt modelId="{7E2336C2-3B21-449B-AD72-D1CD9874E619}" type="sibTrans" cxnId="{C3DE8429-AA3D-4831-B7A8-FB47551E8586}">
      <dgm:prSet/>
      <dgm:spPr/>
      <dgm:t>
        <a:bodyPr/>
        <a:lstStyle/>
        <a:p>
          <a:endParaRPr lang="en-US" sz="1800"/>
        </a:p>
      </dgm:t>
    </dgm:pt>
    <dgm:pt modelId="{D14312F8-5264-4E89-B2C2-BC1A459708B0}">
      <dgm:prSet phldrT="[Text]" custT="1"/>
      <dgm:spPr/>
      <dgm:t>
        <a:bodyPr/>
        <a:lstStyle/>
        <a:p>
          <a:r>
            <a:rPr lang="en-US" sz="1800" dirty="0">
              <a:latin typeface="Bell MT" panose="02020503060305020303" pitchFamily="18" charset="0"/>
            </a:rPr>
            <a:t>If a State adopts rules tighter than the Union standard, the higher standard will violate the free movement provisions.</a:t>
          </a:r>
        </a:p>
      </dgm:t>
    </dgm:pt>
    <dgm:pt modelId="{4729FEA9-08CC-439E-8EAE-8D0BCA54832D}" type="parTrans" cxnId="{1FF1F15D-28CB-446B-AEF5-11CFD941FAEE}">
      <dgm:prSet/>
      <dgm:spPr/>
      <dgm:t>
        <a:bodyPr/>
        <a:lstStyle/>
        <a:p>
          <a:endParaRPr lang="en-US" sz="1800"/>
        </a:p>
      </dgm:t>
    </dgm:pt>
    <dgm:pt modelId="{478465A0-C422-40C7-AFF2-1DDAD7FF3FFC}" type="sibTrans" cxnId="{1FF1F15D-28CB-446B-AEF5-11CFD941FAEE}">
      <dgm:prSet/>
      <dgm:spPr/>
      <dgm:t>
        <a:bodyPr/>
        <a:lstStyle/>
        <a:p>
          <a:endParaRPr lang="en-US" sz="1800"/>
        </a:p>
      </dgm:t>
    </dgm:pt>
    <dgm:pt modelId="{33AF26B9-F0B2-4A42-BB50-D6C018449FD0}">
      <dgm:prSet phldrT="[Text]" custT="1"/>
      <dgm:spPr/>
      <dgm:t>
        <a:bodyPr/>
        <a:lstStyle/>
        <a:p>
          <a:r>
            <a:rPr lang="en-US" sz="1800" dirty="0">
              <a:latin typeface="Bell MT" panose="02020503060305020303" pitchFamily="18" charset="0"/>
            </a:rPr>
            <a:t>Discrimination test.</a:t>
          </a:r>
        </a:p>
      </dgm:t>
    </dgm:pt>
    <dgm:pt modelId="{FFD99025-CB3B-42D3-A1ED-81A2426E193B}" type="parTrans" cxnId="{2FE00754-95D4-48CC-B614-0E459C1887CA}">
      <dgm:prSet/>
      <dgm:spPr/>
      <dgm:t>
        <a:bodyPr/>
        <a:lstStyle/>
        <a:p>
          <a:endParaRPr lang="en-US" sz="1800"/>
        </a:p>
      </dgm:t>
    </dgm:pt>
    <dgm:pt modelId="{3F37F12B-93CF-4DB8-BD5A-54547BA868C4}" type="sibTrans" cxnId="{2FE00754-95D4-48CC-B614-0E459C1887CA}">
      <dgm:prSet/>
      <dgm:spPr/>
      <dgm:t>
        <a:bodyPr/>
        <a:lstStyle/>
        <a:p>
          <a:endParaRPr lang="en-US" sz="1800"/>
        </a:p>
      </dgm:t>
    </dgm:pt>
    <dgm:pt modelId="{52C0DC45-26ED-4EB0-BC1F-B957A978E13C}" type="pres">
      <dgm:prSet presAssocID="{E0630311-ADA8-4E76-89E4-FE2639D00ECF}" presName="Name0" presStyleCnt="0">
        <dgm:presLayoutVars>
          <dgm:dir/>
          <dgm:animLvl val="lvl"/>
          <dgm:resizeHandles val="exact"/>
        </dgm:presLayoutVars>
      </dgm:prSet>
      <dgm:spPr/>
    </dgm:pt>
    <dgm:pt modelId="{5678CEFA-FB29-4415-86BD-A245B2A726B8}" type="pres">
      <dgm:prSet presAssocID="{82A565E3-3273-4A8C-AE99-EBED5BFDE962}" presName="composite" presStyleCnt="0"/>
      <dgm:spPr/>
    </dgm:pt>
    <dgm:pt modelId="{82B8BFCB-473D-42D4-A1B8-0A9FB452A43A}" type="pres">
      <dgm:prSet presAssocID="{82A565E3-3273-4A8C-AE99-EBED5BFDE962}" presName="parTx" presStyleLbl="alignNode1" presStyleIdx="0" presStyleCnt="3" custLinFactNeighborX="-103" custLinFactNeighborY="2">
        <dgm:presLayoutVars>
          <dgm:chMax val="0"/>
          <dgm:chPref val="0"/>
          <dgm:bulletEnabled val="1"/>
        </dgm:presLayoutVars>
      </dgm:prSet>
      <dgm:spPr/>
    </dgm:pt>
    <dgm:pt modelId="{70C8C7E6-1590-43B5-9402-FD04D241E916}" type="pres">
      <dgm:prSet presAssocID="{82A565E3-3273-4A8C-AE99-EBED5BFDE962}" presName="desTx" presStyleLbl="alignAccFollowNode1" presStyleIdx="0" presStyleCnt="3">
        <dgm:presLayoutVars>
          <dgm:bulletEnabled val="1"/>
        </dgm:presLayoutVars>
      </dgm:prSet>
      <dgm:spPr/>
    </dgm:pt>
    <dgm:pt modelId="{08D9B88E-E90A-4297-8774-519A17BBB96B}" type="pres">
      <dgm:prSet presAssocID="{D804EC33-18DF-40C4-814F-FEC07F8604ED}" presName="space" presStyleCnt="0"/>
      <dgm:spPr/>
    </dgm:pt>
    <dgm:pt modelId="{178DB84B-CA81-4757-853A-6B76A2B32F42}" type="pres">
      <dgm:prSet presAssocID="{11FE7CF8-710A-48FB-A0C6-DC3A91741257}" presName="composite" presStyleCnt="0"/>
      <dgm:spPr/>
    </dgm:pt>
    <dgm:pt modelId="{52F60434-E83B-4E8F-8833-B5C4D1BCADE5}" type="pres">
      <dgm:prSet presAssocID="{11FE7CF8-710A-48FB-A0C6-DC3A91741257}" presName="parTx" presStyleLbl="alignNode1" presStyleIdx="1" presStyleCnt="3">
        <dgm:presLayoutVars>
          <dgm:chMax val="0"/>
          <dgm:chPref val="0"/>
          <dgm:bulletEnabled val="1"/>
        </dgm:presLayoutVars>
      </dgm:prSet>
      <dgm:spPr/>
    </dgm:pt>
    <dgm:pt modelId="{2D42B741-434F-4532-8E98-F41DF85C33AB}" type="pres">
      <dgm:prSet presAssocID="{11FE7CF8-710A-48FB-A0C6-DC3A91741257}" presName="desTx" presStyleLbl="alignAccFollowNode1" presStyleIdx="1" presStyleCnt="3">
        <dgm:presLayoutVars>
          <dgm:bulletEnabled val="1"/>
        </dgm:presLayoutVars>
      </dgm:prSet>
      <dgm:spPr/>
    </dgm:pt>
    <dgm:pt modelId="{331951E9-AAEC-46EE-BA70-347207D3755F}" type="pres">
      <dgm:prSet presAssocID="{C9B580DF-846F-4F6D-8336-769648126056}" presName="space" presStyleCnt="0"/>
      <dgm:spPr/>
    </dgm:pt>
    <dgm:pt modelId="{E77E1B97-E4B0-41B4-BF8D-31F9E24144C6}" type="pres">
      <dgm:prSet presAssocID="{0E85BF6D-33ED-4528-8E5E-1F91EA98521C}" presName="composite" presStyleCnt="0"/>
      <dgm:spPr/>
    </dgm:pt>
    <dgm:pt modelId="{8C298F33-11F8-4247-B5B0-9A951942516C}" type="pres">
      <dgm:prSet presAssocID="{0E85BF6D-33ED-4528-8E5E-1F91EA98521C}" presName="parTx" presStyleLbl="alignNode1" presStyleIdx="2" presStyleCnt="3">
        <dgm:presLayoutVars>
          <dgm:chMax val="0"/>
          <dgm:chPref val="0"/>
          <dgm:bulletEnabled val="1"/>
        </dgm:presLayoutVars>
      </dgm:prSet>
      <dgm:spPr/>
    </dgm:pt>
    <dgm:pt modelId="{4CEE2FE5-49E1-4625-8CCE-127E9BDA9847}" type="pres">
      <dgm:prSet presAssocID="{0E85BF6D-33ED-4528-8E5E-1F91EA98521C}" presName="desTx" presStyleLbl="alignAccFollowNode1" presStyleIdx="2" presStyleCnt="3">
        <dgm:presLayoutVars>
          <dgm:bulletEnabled val="1"/>
        </dgm:presLayoutVars>
      </dgm:prSet>
      <dgm:spPr/>
    </dgm:pt>
  </dgm:ptLst>
  <dgm:cxnLst>
    <dgm:cxn modelId="{884CE803-1BBA-430B-BDCA-198AED443B12}" type="presOf" srcId="{18ECCDF5-326E-4345-8567-E6FA3E798659}" destId="{2D42B741-434F-4532-8E98-F41DF85C33AB}" srcOrd="0" destOrd="2" presId="urn:microsoft.com/office/officeart/2005/8/layout/hList1"/>
    <dgm:cxn modelId="{A8744C0E-FE6A-4591-B8F2-F39700E5F2E7}" srcId="{11FE7CF8-710A-48FB-A0C6-DC3A91741257}" destId="{F458E0E4-E3AD-47B0-AFEF-D0692FC373EF}" srcOrd="1" destOrd="0" parTransId="{1E2F80AC-81D6-49BA-B897-7ED494EC82EF}" sibTransId="{3648DF6B-E861-4619-8D78-ADB9A2CF5D11}"/>
    <dgm:cxn modelId="{779EF61A-AA91-4E74-B93E-787383448791}" type="presOf" srcId="{D14312F8-5264-4E89-B2C2-BC1A459708B0}" destId="{4CEE2FE5-49E1-4625-8CCE-127E9BDA9847}" srcOrd="0" destOrd="1" presId="urn:microsoft.com/office/officeart/2005/8/layout/hList1"/>
    <dgm:cxn modelId="{AAAB8C26-75F3-40D2-BAF3-81728598B1A8}" type="presOf" srcId="{05D9A080-7E6F-4D34-BF91-E25CD9657106}" destId="{70C8C7E6-1590-43B5-9402-FD04D241E916}" srcOrd="0" destOrd="1" presId="urn:microsoft.com/office/officeart/2005/8/layout/hList1"/>
    <dgm:cxn modelId="{C3DE8429-AA3D-4831-B7A8-FB47551E8586}" srcId="{11FE7CF8-710A-48FB-A0C6-DC3A91741257}" destId="{28378B03-E1FB-4C7D-AE66-56A5AD727E9D}" srcOrd="4" destOrd="0" parTransId="{BC9DBEE5-4267-40D4-9332-4B71D34BCEB6}" sibTransId="{7E2336C2-3B21-449B-AD72-D1CD9874E619}"/>
    <dgm:cxn modelId="{EA4AFC3E-4FEA-4D6E-A8B2-AA1FA4A9756E}" srcId="{11FE7CF8-710A-48FB-A0C6-DC3A91741257}" destId="{3DF6EE98-DFE4-40CD-A515-A02D351F5AC1}" srcOrd="3" destOrd="0" parTransId="{BF0F9814-5F29-454C-8DD6-D14A68BDA381}" sibTransId="{C18D5E91-6F5F-4971-96E0-50740E7688A0}"/>
    <dgm:cxn modelId="{9E66E840-15E1-4974-BD42-97CE1323437D}" srcId="{E0630311-ADA8-4E76-89E4-FE2639D00ECF}" destId="{11FE7CF8-710A-48FB-A0C6-DC3A91741257}" srcOrd="1" destOrd="0" parTransId="{4319B335-7388-46BD-AB17-CBFC560745C1}" sibTransId="{C9B580DF-846F-4F6D-8336-769648126056}"/>
    <dgm:cxn modelId="{1FF1F15D-28CB-446B-AEF5-11CFD941FAEE}" srcId="{0E85BF6D-33ED-4528-8E5E-1F91EA98521C}" destId="{D14312F8-5264-4E89-B2C2-BC1A459708B0}" srcOrd="1" destOrd="0" parTransId="{4729FEA9-08CC-439E-8EAE-8D0BCA54832D}" sibTransId="{478465A0-C422-40C7-AFF2-1DDAD7FF3FFC}"/>
    <dgm:cxn modelId="{BA8E0942-908D-47EE-922E-3239BCE8F510}" type="presOf" srcId="{3DF6EE98-DFE4-40CD-A515-A02D351F5AC1}" destId="{2D42B741-434F-4532-8E98-F41DF85C33AB}" srcOrd="0" destOrd="3" presId="urn:microsoft.com/office/officeart/2005/8/layout/hList1"/>
    <dgm:cxn modelId="{D4DD2F49-9BB8-4E6E-B216-4B41694C9FEF}" type="presOf" srcId="{82A565E3-3273-4A8C-AE99-EBED5BFDE962}" destId="{82B8BFCB-473D-42D4-A1B8-0A9FB452A43A}" srcOrd="0" destOrd="0" presId="urn:microsoft.com/office/officeart/2005/8/layout/hList1"/>
    <dgm:cxn modelId="{55E48569-CE47-47EF-99E4-FB27D0FFC6C4}" type="presOf" srcId="{8DAFECFA-30BB-448E-B168-34E2580A624A}" destId="{70C8C7E6-1590-43B5-9402-FD04D241E916}" srcOrd="0" destOrd="3" presId="urn:microsoft.com/office/officeart/2005/8/layout/hList1"/>
    <dgm:cxn modelId="{D482096C-6C21-4F27-B1B6-330BA4286F15}" srcId="{11FE7CF8-710A-48FB-A0C6-DC3A91741257}" destId="{7E17315E-3BAD-4EAF-8911-EBC5AE47C876}" srcOrd="0" destOrd="0" parTransId="{E075BE08-E648-4BF6-AF01-C55AD7AF4051}" sibTransId="{A1A98950-7F63-425B-B8E4-5045A2D6BCCE}"/>
    <dgm:cxn modelId="{159A2D6E-006D-4C88-98C6-F36D8B6E3080}" type="presOf" srcId="{6EEAECC4-95DC-4BE9-BF28-4BF5203083C9}" destId="{4CEE2FE5-49E1-4625-8CCE-127E9BDA9847}" srcOrd="0" destOrd="0" presId="urn:microsoft.com/office/officeart/2005/8/layout/hList1"/>
    <dgm:cxn modelId="{24D31472-E078-47CF-A40E-AF0E9DC8E9F9}" type="presOf" srcId="{E0630311-ADA8-4E76-89E4-FE2639D00ECF}" destId="{52C0DC45-26ED-4EB0-BC1F-B957A978E13C}" srcOrd="0" destOrd="0" presId="urn:microsoft.com/office/officeart/2005/8/layout/hList1"/>
    <dgm:cxn modelId="{2FE00754-95D4-48CC-B614-0E459C1887CA}" srcId="{82A565E3-3273-4A8C-AE99-EBED5BFDE962}" destId="{33AF26B9-F0B2-4A42-BB50-D6C018449FD0}" srcOrd="2" destOrd="0" parTransId="{FFD99025-CB3B-42D3-A1ED-81A2426E193B}" sibTransId="{3F37F12B-93CF-4DB8-BD5A-54547BA868C4}"/>
    <dgm:cxn modelId="{4E9D0576-144B-494F-ABA2-EEF20BEF76B6}" srcId="{E0630311-ADA8-4E76-89E4-FE2639D00ECF}" destId="{82A565E3-3273-4A8C-AE99-EBED5BFDE962}" srcOrd="0" destOrd="0" parTransId="{99449CFF-547A-4B2E-8627-D8EF9BDFF03A}" sibTransId="{D804EC33-18DF-40C4-814F-FEC07F8604ED}"/>
    <dgm:cxn modelId="{2B34E27A-A977-4EE5-AE34-A22F2193606F}" srcId="{82A565E3-3273-4A8C-AE99-EBED5BFDE962}" destId="{05D9A080-7E6F-4D34-BF91-E25CD9657106}" srcOrd="1" destOrd="0" parTransId="{B416AC09-E221-488A-B262-B2C624C5A9F7}" sibTransId="{883BA166-34C8-4172-A9C8-81FD1D58F25B}"/>
    <dgm:cxn modelId="{544D9A7B-4251-4C8F-9794-19AEB1A17181}" srcId="{E0630311-ADA8-4E76-89E4-FE2639D00ECF}" destId="{0E85BF6D-33ED-4528-8E5E-1F91EA98521C}" srcOrd="2" destOrd="0" parTransId="{0DAEC7FF-2312-4D89-84DB-F60358ED9D2D}" sibTransId="{19A95F80-58CC-4CF9-B33C-FF4D912AD409}"/>
    <dgm:cxn modelId="{A6D4C483-A919-42C1-853C-9ECC4966A994}" type="presOf" srcId="{4AC1FBFB-DEA2-44E0-9119-A4B39BB5C948}" destId="{70C8C7E6-1590-43B5-9402-FD04D241E916}" srcOrd="0" destOrd="0" presId="urn:microsoft.com/office/officeart/2005/8/layout/hList1"/>
    <dgm:cxn modelId="{C9E5DD93-FBD8-419C-963B-3420D49173BE}" srcId="{11FE7CF8-710A-48FB-A0C6-DC3A91741257}" destId="{18ECCDF5-326E-4345-8567-E6FA3E798659}" srcOrd="2" destOrd="0" parTransId="{CB72CF39-3181-47A8-A664-7373FA88B1F5}" sibTransId="{E80ACBD3-E182-4572-8172-0A0FC15D3916}"/>
    <dgm:cxn modelId="{5BCA089A-39DC-493B-93C2-4BD2D0A7E77F}" type="presOf" srcId="{28378B03-E1FB-4C7D-AE66-56A5AD727E9D}" destId="{2D42B741-434F-4532-8E98-F41DF85C33AB}" srcOrd="0" destOrd="4" presId="urn:microsoft.com/office/officeart/2005/8/layout/hList1"/>
    <dgm:cxn modelId="{4302F2AD-F951-422F-83BA-37A9131F262A}" srcId="{82A565E3-3273-4A8C-AE99-EBED5BFDE962}" destId="{4AC1FBFB-DEA2-44E0-9119-A4B39BB5C948}" srcOrd="0" destOrd="0" parTransId="{47BE12AA-D107-4487-B5E9-D0351EC8708B}" sibTransId="{A5D36BC1-ABBA-4171-8D6E-833A5F7A086D}"/>
    <dgm:cxn modelId="{53B863AF-A83C-43B6-9C02-CF3552832ECA}" srcId="{82A565E3-3273-4A8C-AE99-EBED5BFDE962}" destId="{8DAFECFA-30BB-448E-B168-34E2580A624A}" srcOrd="3" destOrd="0" parTransId="{FDF5CF3D-A53F-4040-BC89-73F7436D314A}" sibTransId="{96F101F0-0960-4D2A-AA59-30817FDBF066}"/>
    <dgm:cxn modelId="{FE755DBF-E5FD-41BC-913F-944E9705A7D8}" type="presOf" srcId="{B5AFE29C-5580-4E6C-99DC-A5AE570DD779}" destId="{70C8C7E6-1590-43B5-9402-FD04D241E916}" srcOrd="0" destOrd="4" presId="urn:microsoft.com/office/officeart/2005/8/layout/hList1"/>
    <dgm:cxn modelId="{513402C2-8934-4B42-AFCE-54EEE509B737}" type="presOf" srcId="{7E17315E-3BAD-4EAF-8911-EBC5AE47C876}" destId="{2D42B741-434F-4532-8E98-F41DF85C33AB}" srcOrd="0" destOrd="0" presId="urn:microsoft.com/office/officeart/2005/8/layout/hList1"/>
    <dgm:cxn modelId="{1D3506C2-85C4-48B2-9367-D07FCA6E8D19}" srcId="{0E85BF6D-33ED-4528-8E5E-1F91EA98521C}" destId="{6EEAECC4-95DC-4BE9-BF28-4BF5203083C9}" srcOrd="0" destOrd="0" parTransId="{D64049D2-C91A-4FC8-9E79-5E914288D9A0}" sibTransId="{F0FBE7AF-12C6-4A15-B7C9-6C040E3EC3EE}"/>
    <dgm:cxn modelId="{313107CE-E50C-4330-86E5-1E303FCBB635}" type="presOf" srcId="{0E85BF6D-33ED-4528-8E5E-1F91EA98521C}" destId="{8C298F33-11F8-4247-B5B0-9A951942516C}" srcOrd="0" destOrd="0" presId="urn:microsoft.com/office/officeart/2005/8/layout/hList1"/>
    <dgm:cxn modelId="{304FFDD1-8646-4C72-B6A2-02D561DEA982}" type="presOf" srcId="{F458E0E4-E3AD-47B0-AFEF-D0692FC373EF}" destId="{2D42B741-434F-4532-8E98-F41DF85C33AB}" srcOrd="0" destOrd="1" presId="urn:microsoft.com/office/officeart/2005/8/layout/hList1"/>
    <dgm:cxn modelId="{AB6356EA-7F8F-4BF7-8BF0-FC96D70B445A}" type="presOf" srcId="{11FE7CF8-710A-48FB-A0C6-DC3A91741257}" destId="{52F60434-E83B-4E8F-8833-B5C4D1BCADE5}" srcOrd="0" destOrd="0" presId="urn:microsoft.com/office/officeart/2005/8/layout/hList1"/>
    <dgm:cxn modelId="{3AFFCCF1-6C70-4572-8430-82B8062DF86B}" srcId="{82A565E3-3273-4A8C-AE99-EBED5BFDE962}" destId="{B5AFE29C-5580-4E6C-99DC-A5AE570DD779}" srcOrd="4" destOrd="0" parTransId="{44B4664F-ABD4-43F7-BBDF-CB62EE11CDAF}" sibTransId="{19399AF4-D4A3-4EC1-B64B-74261DEB2E35}"/>
    <dgm:cxn modelId="{D578CBFB-2DE2-483D-9A7E-A1221EFF733F}" type="presOf" srcId="{33AF26B9-F0B2-4A42-BB50-D6C018449FD0}" destId="{70C8C7E6-1590-43B5-9402-FD04D241E916}" srcOrd="0" destOrd="2" presId="urn:microsoft.com/office/officeart/2005/8/layout/hList1"/>
    <dgm:cxn modelId="{CA8DF954-37D2-492C-973C-F2DBEF74F754}" type="presParOf" srcId="{52C0DC45-26ED-4EB0-BC1F-B957A978E13C}" destId="{5678CEFA-FB29-4415-86BD-A245B2A726B8}" srcOrd="0" destOrd="0" presId="urn:microsoft.com/office/officeart/2005/8/layout/hList1"/>
    <dgm:cxn modelId="{B6247663-E61A-4CB2-8C7B-301F582DC887}" type="presParOf" srcId="{5678CEFA-FB29-4415-86BD-A245B2A726B8}" destId="{82B8BFCB-473D-42D4-A1B8-0A9FB452A43A}" srcOrd="0" destOrd="0" presId="urn:microsoft.com/office/officeart/2005/8/layout/hList1"/>
    <dgm:cxn modelId="{4C00358C-FB66-4825-89A9-7FB669CC11D7}" type="presParOf" srcId="{5678CEFA-FB29-4415-86BD-A245B2A726B8}" destId="{70C8C7E6-1590-43B5-9402-FD04D241E916}" srcOrd="1" destOrd="0" presId="urn:microsoft.com/office/officeart/2005/8/layout/hList1"/>
    <dgm:cxn modelId="{6CB982EE-BF28-4A07-BD6C-B94E19A4C808}" type="presParOf" srcId="{52C0DC45-26ED-4EB0-BC1F-B957A978E13C}" destId="{08D9B88E-E90A-4297-8774-519A17BBB96B}" srcOrd="1" destOrd="0" presId="urn:microsoft.com/office/officeart/2005/8/layout/hList1"/>
    <dgm:cxn modelId="{1166AB5C-2231-4304-BD02-D09BE5F638F5}" type="presParOf" srcId="{52C0DC45-26ED-4EB0-BC1F-B957A978E13C}" destId="{178DB84B-CA81-4757-853A-6B76A2B32F42}" srcOrd="2" destOrd="0" presId="urn:microsoft.com/office/officeart/2005/8/layout/hList1"/>
    <dgm:cxn modelId="{062659F1-8B5B-42DF-8F42-4CA8C739B746}" type="presParOf" srcId="{178DB84B-CA81-4757-853A-6B76A2B32F42}" destId="{52F60434-E83B-4E8F-8833-B5C4D1BCADE5}" srcOrd="0" destOrd="0" presId="urn:microsoft.com/office/officeart/2005/8/layout/hList1"/>
    <dgm:cxn modelId="{8B6F9317-AE38-4E4E-93AC-78FE2F6BE40C}" type="presParOf" srcId="{178DB84B-CA81-4757-853A-6B76A2B32F42}" destId="{2D42B741-434F-4532-8E98-F41DF85C33AB}" srcOrd="1" destOrd="0" presId="urn:microsoft.com/office/officeart/2005/8/layout/hList1"/>
    <dgm:cxn modelId="{4DDFF17E-BA58-49C6-9182-6A49D50DA5CF}" type="presParOf" srcId="{52C0DC45-26ED-4EB0-BC1F-B957A978E13C}" destId="{331951E9-AAEC-46EE-BA70-347207D3755F}" srcOrd="3" destOrd="0" presId="urn:microsoft.com/office/officeart/2005/8/layout/hList1"/>
    <dgm:cxn modelId="{92FE8290-AC6E-430E-BA7F-4DCBBA7AA0CC}" type="presParOf" srcId="{52C0DC45-26ED-4EB0-BC1F-B957A978E13C}" destId="{E77E1B97-E4B0-41B4-BF8D-31F9E24144C6}" srcOrd="4" destOrd="0" presId="urn:microsoft.com/office/officeart/2005/8/layout/hList1"/>
    <dgm:cxn modelId="{FF36DB6C-458B-46AA-BE65-A35096205A0D}" type="presParOf" srcId="{E77E1B97-E4B0-41B4-BF8D-31F9E24144C6}" destId="{8C298F33-11F8-4247-B5B0-9A951942516C}" srcOrd="0" destOrd="0" presId="urn:microsoft.com/office/officeart/2005/8/layout/hList1"/>
    <dgm:cxn modelId="{E1A0E861-E771-4A78-9D21-7A97CF087799}" type="presParOf" srcId="{E77E1B97-E4B0-41B4-BF8D-31F9E24144C6}" destId="{4CEE2FE5-49E1-4625-8CCE-127E9BDA984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2AA72-A03D-48B5-B8BA-81424D29AE39}"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5396E8C4-EC37-42C3-81FF-CADA326179B0}">
      <dgm:prSet phldrT="[Text]" custT="1"/>
      <dgm:spPr/>
      <dgm:t>
        <a:bodyPr/>
        <a:lstStyle/>
        <a:p>
          <a:r>
            <a:rPr lang="en-US" sz="2400" dirty="0">
              <a:latin typeface="Bell MT" panose="02020503060305020303" pitchFamily="18" charset="0"/>
            </a:rPr>
            <a:t>Consideration for Services Rendered</a:t>
          </a:r>
        </a:p>
      </dgm:t>
    </dgm:pt>
    <dgm:pt modelId="{18E14F20-E522-480A-90AA-013063583115}" type="parTrans" cxnId="{2ABAC690-7DCC-4D1F-8EF7-24F1B07D8CC3}">
      <dgm:prSet/>
      <dgm:spPr/>
      <dgm:t>
        <a:bodyPr/>
        <a:lstStyle/>
        <a:p>
          <a:endParaRPr lang="en-US"/>
        </a:p>
      </dgm:t>
    </dgm:pt>
    <dgm:pt modelId="{08ABF1F9-BE83-47B5-BF68-439E7946FA46}" type="sibTrans" cxnId="{2ABAC690-7DCC-4D1F-8EF7-24F1B07D8CC3}">
      <dgm:prSet/>
      <dgm:spPr/>
      <dgm:t>
        <a:bodyPr/>
        <a:lstStyle/>
        <a:p>
          <a:endParaRPr lang="en-US"/>
        </a:p>
      </dgm:t>
    </dgm:pt>
    <dgm:pt modelId="{632783CA-11B7-4223-ACAF-F97C19C337E7}">
      <dgm:prSet phldrT="[Text]" custT="1"/>
      <dgm:spPr/>
      <dgm:t>
        <a:bodyPr/>
        <a:lstStyle/>
        <a:p>
          <a:r>
            <a:rPr lang="en-US" sz="1700" dirty="0">
              <a:solidFill>
                <a:schemeClr val="tx2"/>
              </a:solidFill>
              <a:latin typeface="Bell MT" panose="02020503060305020303" pitchFamily="18" charset="0"/>
            </a:rPr>
            <a:t>If the charge is beneficial to the economy as a whole as a public service rather than benefitting only the local economy. </a:t>
          </a:r>
          <a:r>
            <a:rPr lang="en-US" sz="1700" i="1" u="sng" dirty="0">
              <a:solidFill>
                <a:schemeClr val="accent6">
                  <a:lumMod val="75000"/>
                </a:schemeClr>
              </a:solidFill>
              <a:latin typeface="Bell MT" panose="02020503060305020303" pitchFamily="18" charset="0"/>
            </a:rPr>
            <a:t>(Commission v Italy (Statistical Levy))</a:t>
          </a:r>
        </a:p>
      </dgm:t>
    </dgm:pt>
    <dgm:pt modelId="{1A366118-E110-48C2-A5E3-23FD4D0D274D}" type="parTrans" cxnId="{E6B90992-DF45-48D2-A943-083700E38A0B}">
      <dgm:prSet/>
      <dgm:spPr/>
      <dgm:t>
        <a:bodyPr/>
        <a:lstStyle/>
        <a:p>
          <a:endParaRPr lang="en-US"/>
        </a:p>
      </dgm:t>
    </dgm:pt>
    <dgm:pt modelId="{EE1F03E3-7478-4632-903C-7B701BF922FC}" type="sibTrans" cxnId="{E6B90992-DF45-48D2-A943-083700E38A0B}">
      <dgm:prSet/>
      <dgm:spPr/>
      <dgm:t>
        <a:bodyPr/>
        <a:lstStyle/>
        <a:p>
          <a:endParaRPr lang="en-US"/>
        </a:p>
      </dgm:t>
    </dgm:pt>
    <dgm:pt modelId="{F92F405F-ADBD-4F7D-8E56-0C7808C38017}">
      <dgm:prSet phldrT="[Text]" custT="1"/>
      <dgm:spPr/>
      <dgm:t>
        <a:bodyPr/>
        <a:lstStyle/>
        <a:p>
          <a:r>
            <a:rPr lang="en-US" sz="2400" dirty="0">
              <a:latin typeface="Bell MT" panose="02020503060305020303" pitchFamily="18" charset="0"/>
            </a:rPr>
            <a:t>Compensation for Necessary Frontier Checks</a:t>
          </a:r>
        </a:p>
      </dgm:t>
    </dgm:pt>
    <dgm:pt modelId="{2231C4D0-38C1-4CD5-A54B-6B89B58D7032}" type="parTrans" cxnId="{A350D3FF-29DA-43E8-9D42-B21FBAFAECB4}">
      <dgm:prSet/>
      <dgm:spPr/>
      <dgm:t>
        <a:bodyPr/>
        <a:lstStyle/>
        <a:p>
          <a:endParaRPr lang="en-US"/>
        </a:p>
      </dgm:t>
    </dgm:pt>
    <dgm:pt modelId="{323BFF1F-3E90-4142-8D2C-A9892D9C58FF}" type="sibTrans" cxnId="{A350D3FF-29DA-43E8-9D42-B21FBAFAECB4}">
      <dgm:prSet/>
      <dgm:spPr/>
      <dgm:t>
        <a:bodyPr/>
        <a:lstStyle/>
        <a:p>
          <a:endParaRPr lang="en-US"/>
        </a:p>
      </dgm:t>
    </dgm:pt>
    <dgm:pt modelId="{B605DBAA-BC8E-4AFF-A5D5-48170B635FA6}">
      <dgm:prSet phldrT="[Text]" custT="1"/>
      <dgm:spPr/>
      <dgm:t>
        <a:bodyPr/>
        <a:lstStyle/>
        <a:p>
          <a:r>
            <a:rPr lang="en-US" sz="1700" dirty="0">
              <a:solidFill>
                <a:schemeClr val="tx2"/>
              </a:solidFill>
              <a:latin typeface="Bell MT" panose="02020503060305020303" pitchFamily="18" charset="0"/>
            </a:rPr>
            <a:t>The member states are acting on behalf of the EU, if that results in a cost then a charge may be appropriate for compensation. </a:t>
          </a:r>
          <a:r>
            <a:rPr lang="en-US" sz="1700" i="1" u="sng" dirty="0" err="1">
              <a:solidFill>
                <a:schemeClr val="accent6">
                  <a:lumMod val="75000"/>
                </a:schemeClr>
              </a:solidFill>
              <a:latin typeface="Bell MT" panose="02020503060305020303" pitchFamily="18" charset="0"/>
            </a:rPr>
            <a:t>Bauhuis</a:t>
          </a:r>
          <a:r>
            <a:rPr lang="en-US" sz="1700" i="1" u="sng" dirty="0">
              <a:solidFill>
                <a:schemeClr val="accent6">
                  <a:lumMod val="75000"/>
                </a:schemeClr>
              </a:solidFill>
              <a:latin typeface="Bell MT" panose="02020503060305020303" pitchFamily="18" charset="0"/>
            </a:rPr>
            <a:t>[1977] </a:t>
          </a:r>
          <a:endParaRPr lang="en-US" sz="1700" u="sng" dirty="0">
            <a:solidFill>
              <a:schemeClr val="accent6">
                <a:lumMod val="75000"/>
              </a:schemeClr>
            </a:solidFill>
            <a:latin typeface="Bell MT" panose="02020503060305020303" pitchFamily="18" charset="0"/>
          </a:endParaRPr>
        </a:p>
      </dgm:t>
    </dgm:pt>
    <dgm:pt modelId="{966F7175-ACFF-4B96-8949-C241A39F1365}" type="parTrans" cxnId="{0CF72DD3-451B-4947-B80B-736E7A91B51C}">
      <dgm:prSet/>
      <dgm:spPr/>
      <dgm:t>
        <a:bodyPr/>
        <a:lstStyle/>
        <a:p>
          <a:endParaRPr lang="en-US"/>
        </a:p>
      </dgm:t>
    </dgm:pt>
    <dgm:pt modelId="{65D482A1-58D5-4E26-98C3-1AD076168A97}" type="sibTrans" cxnId="{0CF72DD3-451B-4947-B80B-736E7A91B51C}">
      <dgm:prSet/>
      <dgm:spPr/>
      <dgm:t>
        <a:bodyPr/>
        <a:lstStyle/>
        <a:p>
          <a:endParaRPr lang="en-US"/>
        </a:p>
      </dgm:t>
    </dgm:pt>
    <dgm:pt modelId="{FB8C44D5-9662-4030-8EBB-6AB43548C33A}">
      <dgm:prSet phldrT="[Text]" custT="1"/>
      <dgm:spPr/>
      <dgm:t>
        <a:bodyPr/>
        <a:lstStyle/>
        <a:p>
          <a:r>
            <a:rPr lang="en-US" sz="1700" dirty="0">
              <a:solidFill>
                <a:schemeClr val="tx2"/>
              </a:solidFill>
              <a:latin typeface="Bell MT" panose="02020503060305020303" pitchFamily="18" charset="0"/>
            </a:rPr>
            <a:t>Confirmed in </a:t>
          </a:r>
          <a:r>
            <a:rPr lang="en-US" sz="1700" i="1" u="sng" dirty="0" err="1">
              <a:solidFill>
                <a:schemeClr val="accent6">
                  <a:lumMod val="75000"/>
                </a:schemeClr>
              </a:solidFill>
              <a:latin typeface="Bell MT" panose="02020503060305020303" pitchFamily="18" charset="0"/>
            </a:rPr>
            <a:t>Bresciani</a:t>
          </a:r>
          <a:r>
            <a:rPr lang="en-US" sz="1700" i="1" u="sng" dirty="0">
              <a:solidFill>
                <a:schemeClr val="accent6">
                  <a:lumMod val="75000"/>
                </a:schemeClr>
              </a:solidFill>
              <a:latin typeface="Bell MT" panose="02020503060305020303" pitchFamily="18" charset="0"/>
            </a:rPr>
            <a:t> [1976] </a:t>
          </a:r>
          <a:r>
            <a:rPr lang="en-US" sz="1700" dirty="0">
              <a:solidFill>
                <a:schemeClr val="tx2"/>
              </a:solidFill>
              <a:latin typeface="Bell MT" panose="02020503060305020303" pitchFamily="18" charset="0"/>
            </a:rPr>
            <a:t>that a restrictive interpretation of the exception is applied. General public interests were insufficient to justify the import charge attached to the import of raw hides that needed to be checked.</a:t>
          </a:r>
        </a:p>
      </dgm:t>
    </dgm:pt>
    <dgm:pt modelId="{311FB496-7908-4182-AAC7-3A3B2474825A}" type="parTrans" cxnId="{F1DC71DE-F2DD-40EC-A543-D787215A6AF7}">
      <dgm:prSet/>
      <dgm:spPr/>
      <dgm:t>
        <a:bodyPr/>
        <a:lstStyle/>
        <a:p>
          <a:endParaRPr lang="en-US"/>
        </a:p>
      </dgm:t>
    </dgm:pt>
    <dgm:pt modelId="{CD9DC097-4D6E-48F0-A3E4-1191F85E680D}" type="sibTrans" cxnId="{F1DC71DE-F2DD-40EC-A543-D787215A6AF7}">
      <dgm:prSet/>
      <dgm:spPr/>
      <dgm:t>
        <a:bodyPr/>
        <a:lstStyle/>
        <a:p>
          <a:endParaRPr lang="en-US"/>
        </a:p>
      </dgm:t>
    </dgm:pt>
    <dgm:pt modelId="{17FDF5DD-9725-438D-8B33-B44AF9928524}">
      <dgm:prSet phldrT="[Text]" custT="1"/>
      <dgm:spPr/>
      <dgm:t>
        <a:bodyPr/>
        <a:lstStyle/>
        <a:p>
          <a:r>
            <a:rPr lang="en-US" sz="1700" i="1" u="sng" dirty="0">
              <a:solidFill>
                <a:schemeClr val="accent6">
                  <a:lumMod val="75000"/>
                </a:schemeClr>
              </a:solidFill>
              <a:latin typeface="Bell MT" panose="02020503060305020303" pitchFamily="18" charset="0"/>
            </a:rPr>
            <a:t>Commission v Germany [1988]  </a:t>
          </a:r>
          <a:r>
            <a:rPr lang="en-US" sz="1700" i="0" dirty="0">
              <a:solidFill>
                <a:schemeClr val="tx2"/>
              </a:solidFill>
              <a:latin typeface="Bell MT" panose="02020503060305020303" pitchFamily="18" charset="0"/>
            </a:rPr>
            <a:t>A charge w</a:t>
          </a:r>
          <a:r>
            <a:rPr lang="en-US" sz="1700" dirty="0">
              <a:solidFill>
                <a:schemeClr val="tx2"/>
              </a:solidFill>
              <a:latin typeface="Bell MT" panose="02020503060305020303" pitchFamily="18" charset="0"/>
            </a:rPr>
            <a:t>ill not be considered a CEE if a) does not exceed cost of inspection, b) the inspections are obligatory and uniform  c) prescribed in EU law  d) promotes the free movement of goods.</a:t>
          </a:r>
          <a:endParaRPr lang="en-US" sz="1700" i="1" dirty="0">
            <a:solidFill>
              <a:schemeClr val="tx2"/>
            </a:solidFill>
            <a:latin typeface="Bell MT" panose="02020503060305020303" pitchFamily="18" charset="0"/>
          </a:endParaRPr>
        </a:p>
      </dgm:t>
    </dgm:pt>
    <dgm:pt modelId="{801FB81A-EBA2-4C78-A33A-8B12B961051C}" type="parTrans" cxnId="{0F050DE4-C942-42A9-994E-40FF9359CD9F}">
      <dgm:prSet/>
      <dgm:spPr/>
      <dgm:t>
        <a:bodyPr/>
        <a:lstStyle/>
        <a:p>
          <a:endParaRPr lang="en-US"/>
        </a:p>
      </dgm:t>
    </dgm:pt>
    <dgm:pt modelId="{E5BBDF5C-C2A5-46BE-840E-241198C975A4}" type="sibTrans" cxnId="{0F050DE4-C942-42A9-994E-40FF9359CD9F}">
      <dgm:prSet/>
      <dgm:spPr/>
      <dgm:t>
        <a:bodyPr/>
        <a:lstStyle/>
        <a:p>
          <a:endParaRPr lang="en-US"/>
        </a:p>
      </dgm:t>
    </dgm:pt>
    <dgm:pt modelId="{E02C149E-5ABC-41FE-9FBE-1F21B58EF128}" type="pres">
      <dgm:prSet presAssocID="{C962AA72-A03D-48B5-B8BA-81424D29AE39}" presName="Name0" presStyleCnt="0">
        <dgm:presLayoutVars>
          <dgm:dir/>
          <dgm:animLvl val="lvl"/>
          <dgm:resizeHandles/>
        </dgm:presLayoutVars>
      </dgm:prSet>
      <dgm:spPr/>
    </dgm:pt>
    <dgm:pt modelId="{FAE073E7-9612-410B-B98D-F415ACDDAFB9}" type="pres">
      <dgm:prSet presAssocID="{5396E8C4-EC37-42C3-81FF-CADA326179B0}" presName="linNode" presStyleCnt="0"/>
      <dgm:spPr/>
    </dgm:pt>
    <dgm:pt modelId="{2EC68642-EADD-4286-829B-C1D92F5BA0DF}" type="pres">
      <dgm:prSet presAssocID="{5396E8C4-EC37-42C3-81FF-CADA326179B0}" presName="parentShp" presStyleLbl="node1" presStyleIdx="0" presStyleCnt="2" custScaleX="71501">
        <dgm:presLayoutVars>
          <dgm:bulletEnabled val="1"/>
        </dgm:presLayoutVars>
      </dgm:prSet>
      <dgm:spPr/>
    </dgm:pt>
    <dgm:pt modelId="{0FE5542F-B47A-4F62-9BC5-416163977C70}" type="pres">
      <dgm:prSet presAssocID="{5396E8C4-EC37-42C3-81FF-CADA326179B0}" presName="childShp" presStyleLbl="bgAccFollowNode1" presStyleIdx="0" presStyleCnt="2" custScaleX="120501" custScaleY="120066">
        <dgm:presLayoutVars>
          <dgm:bulletEnabled val="1"/>
        </dgm:presLayoutVars>
      </dgm:prSet>
      <dgm:spPr/>
    </dgm:pt>
    <dgm:pt modelId="{78DD2236-3DA8-4816-9A1D-9B195EBDC62F}" type="pres">
      <dgm:prSet presAssocID="{08ABF1F9-BE83-47B5-BF68-439E7946FA46}" presName="spacing" presStyleCnt="0"/>
      <dgm:spPr/>
    </dgm:pt>
    <dgm:pt modelId="{416A0B10-2310-4706-9C5B-B8464B82F123}" type="pres">
      <dgm:prSet presAssocID="{F92F405F-ADBD-4F7D-8E56-0C7808C38017}" presName="linNode" presStyleCnt="0"/>
      <dgm:spPr/>
    </dgm:pt>
    <dgm:pt modelId="{4C99AC65-43D2-4783-A187-8FA7FB803AC6}" type="pres">
      <dgm:prSet presAssocID="{F92F405F-ADBD-4F7D-8E56-0C7808C38017}" presName="parentShp" presStyleLbl="node1" presStyleIdx="1" presStyleCnt="2" custScaleX="71501">
        <dgm:presLayoutVars>
          <dgm:bulletEnabled val="1"/>
        </dgm:presLayoutVars>
      </dgm:prSet>
      <dgm:spPr/>
    </dgm:pt>
    <dgm:pt modelId="{3660AF0D-C313-4512-A828-0FD74FC970E8}" type="pres">
      <dgm:prSet presAssocID="{F92F405F-ADBD-4F7D-8E56-0C7808C38017}" presName="childShp" presStyleLbl="bgAccFollowNode1" presStyleIdx="1" presStyleCnt="2" custScaleX="120417" custScaleY="117410">
        <dgm:presLayoutVars>
          <dgm:bulletEnabled val="1"/>
        </dgm:presLayoutVars>
      </dgm:prSet>
      <dgm:spPr/>
    </dgm:pt>
  </dgm:ptLst>
  <dgm:cxnLst>
    <dgm:cxn modelId="{69252E07-99EC-4EF5-B879-AD50476F7563}" type="presOf" srcId="{C962AA72-A03D-48B5-B8BA-81424D29AE39}" destId="{E02C149E-5ABC-41FE-9FBE-1F21B58EF128}" srcOrd="0" destOrd="0" presId="urn:microsoft.com/office/officeart/2005/8/layout/vList6"/>
    <dgm:cxn modelId="{9EEDCC6A-7E8B-49E2-B0FD-59844CD06769}" type="presOf" srcId="{B605DBAA-BC8E-4AFF-A5D5-48170B635FA6}" destId="{3660AF0D-C313-4512-A828-0FD74FC970E8}" srcOrd="0" destOrd="0" presId="urn:microsoft.com/office/officeart/2005/8/layout/vList6"/>
    <dgm:cxn modelId="{280B2759-53EB-43AC-BC2A-5557ABA9757A}" type="presOf" srcId="{F92F405F-ADBD-4F7D-8E56-0C7808C38017}" destId="{4C99AC65-43D2-4783-A187-8FA7FB803AC6}" srcOrd="0" destOrd="0" presId="urn:microsoft.com/office/officeart/2005/8/layout/vList6"/>
    <dgm:cxn modelId="{2ABAC690-7DCC-4D1F-8EF7-24F1B07D8CC3}" srcId="{C962AA72-A03D-48B5-B8BA-81424D29AE39}" destId="{5396E8C4-EC37-42C3-81FF-CADA326179B0}" srcOrd="0" destOrd="0" parTransId="{18E14F20-E522-480A-90AA-013063583115}" sibTransId="{08ABF1F9-BE83-47B5-BF68-439E7946FA46}"/>
    <dgm:cxn modelId="{E6B90992-DF45-48D2-A943-083700E38A0B}" srcId="{5396E8C4-EC37-42C3-81FF-CADA326179B0}" destId="{632783CA-11B7-4223-ACAF-F97C19C337E7}" srcOrd="0" destOrd="0" parTransId="{1A366118-E110-48C2-A5E3-23FD4D0D274D}" sibTransId="{EE1F03E3-7478-4632-903C-7B701BF922FC}"/>
    <dgm:cxn modelId="{C915049E-EE17-4AF8-B64E-C0D98E531F29}" type="presOf" srcId="{632783CA-11B7-4223-ACAF-F97C19C337E7}" destId="{0FE5542F-B47A-4F62-9BC5-416163977C70}" srcOrd="0" destOrd="0" presId="urn:microsoft.com/office/officeart/2005/8/layout/vList6"/>
    <dgm:cxn modelId="{902AA8A2-2D6B-4CCD-8D43-A7D936A0DA4E}" type="presOf" srcId="{FB8C44D5-9662-4030-8EBB-6AB43548C33A}" destId="{0FE5542F-B47A-4F62-9BC5-416163977C70}" srcOrd="0" destOrd="1" presId="urn:microsoft.com/office/officeart/2005/8/layout/vList6"/>
    <dgm:cxn modelId="{1FE81CA5-4C9F-4B70-9D67-3B5C6C0F6FA5}" type="presOf" srcId="{17FDF5DD-9725-438D-8B33-B44AF9928524}" destId="{3660AF0D-C313-4512-A828-0FD74FC970E8}" srcOrd="0" destOrd="1" presId="urn:microsoft.com/office/officeart/2005/8/layout/vList6"/>
    <dgm:cxn modelId="{3233CAB7-774C-4723-AD8E-A79834FF0D47}" type="presOf" srcId="{5396E8C4-EC37-42C3-81FF-CADA326179B0}" destId="{2EC68642-EADD-4286-829B-C1D92F5BA0DF}" srcOrd="0" destOrd="0" presId="urn:microsoft.com/office/officeart/2005/8/layout/vList6"/>
    <dgm:cxn modelId="{0CF72DD3-451B-4947-B80B-736E7A91B51C}" srcId="{F92F405F-ADBD-4F7D-8E56-0C7808C38017}" destId="{B605DBAA-BC8E-4AFF-A5D5-48170B635FA6}" srcOrd="0" destOrd="0" parTransId="{966F7175-ACFF-4B96-8949-C241A39F1365}" sibTransId="{65D482A1-58D5-4E26-98C3-1AD076168A97}"/>
    <dgm:cxn modelId="{F1DC71DE-F2DD-40EC-A543-D787215A6AF7}" srcId="{5396E8C4-EC37-42C3-81FF-CADA326179B0}" destId="{FB8C44D5-9662-4030-8EBB-6AB43548C33A}" srcOrd="1" destOrd="0" parTransId="{311FB496-7908-4182-AAC7-3A3B2474825A}" sibTransId="{CD9DC097-4D6E-48F0-A3E4-1191F85E680D}"/>
    <dgm:cxn modelId="{0F050DE4-C942-42A9-994E-40FF9359CD9F}" srcId="{F92F405F-ADBD-4F7D-8E56-0C7808C38017}" destId="{17FDF5DD-9725-438D-8B33-B44AF9928524}" srcOrd="1" destOrd="0" parTransId="{801FB81A-EBA2-4C78-A33A-8B12B961051C}" sibTransId="{E5BBDF5C-C2A5-46BE-840E-241198C975A4}"/>
    <dgm:cxn modelId="{A350D3FF-29DA-43E8-9D42-B21FBAFAECB4}" srcId="{C962AA72-A03D-48B5-B8BA-81424D29AE39}" destId="{F92F405F-ADBD-4F7D-8E56-0C7808C38017}" srcOrd="1" destOrd="0" parTransId="{2231C4D0-38C1-4CD5-A54B-6B89B58D7032}" sibTransId="{323BFF1F-3E90-4142-8D2C-A9892D9C58FF}"/>
    <dgm:cxn modelId="{8312E21D-4107-4CED-AE37-629580027A62}" type="presParOf" srcId="{E02C149E-5ABC-41FE-9FBE-1F21B58EF128}" destId="{FAE073E7-9612-410B-B98D-F415ACDDAFB9}" srcOrd="0" destOrd="0" presId="urn:microsoft.com/office/officeart/2005/8/layout/vList6"/>
    <dgm:cxn modelId="{671D0268-A0C1-4BF2-A459-3443CCCED13D}" type="presParOf" srcId="{FAE073E7-9612-410B-B98D-F415ACDDAFB9}" destId="{2EC68642-EADD-4286-829B-C1D92F5BA0DF}" srcOrd="0" destOrd="0" presId="urn:microsoft.com/office/officeart/2005/8/layout/vList6"/>
    <dgm:cxn modelId="{01CCC59D-6091-4063-81D6-70B9DF047F3C}" type="presParOf" srcId="{FAE073E7-9612-410B-B98D-F415ACDDAFB9}" destId="{0FE5542F-B47A-4F62-9BC5-416163977C70}" srcOrd="1" destOrd="0" presId="urn:microsoft.com/office/officeart/2005/8/layout/vList6"/>
    <dgm:cxn modelId="{0667691D-654F-45F1-BCCB-D67503AE526D}" type="presParOf" srcId="{E02C149E-5ABC-41FE-9FBE-1F21B58EF128}" destId="{78DD2236-3DA8-4816-9A1D-9B195EBDC62F}" srcOrd="1" destOrd="0" presId="urn:microsoft.com/office/officeart/2005/8/layout/vList6"/>
    <dgm:cxn modelId="{A9906AC9-5E1C-40DB-BCB1-CB2A96C3D881}" type="presParOf" srcId="{E02C149E-5ABC-41FE-9FBE-1F21B58EF128}" destId="{416A0B10-2310-4706-9C5B-B8464B82F123}" srcOrd="2" destOrd="0" presId="urn:microsoft.com/office/officeart/2005/8/layout/vList6"/>
    <dgm:cxn modelId="{77AF53B3-3370-45C5-A644-72AA0791B2E4}" type="presParOf" srcId="{416A0B10-2310-4706-9C5B-B8464B82F123}" destId="{4C99AC65-43D2-4783-A187-8FA7FB803AC6}" srcOrd="0" destOrd="0" presId="urn:microsoft.com/office/officeart/2005/8/layout/vList6"/>
    <dgm:cxn modelId="{E229E3D9-DFCC-4B56-B113-2431974D9D5C}" type="presParOf" srcId="{416A0B10-2310-4706-9C5B-B8464B82F123}" destId="{3660AF0D-C313-4512-A828-0FD74FC970E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8BFCB-473D-42D4-A1B8-0A9FB452A43A}">
      <dsp:nvSpPr>
        <dsp:cNvPr id="0" name=""/>
        <dsp:cNvSpPr/>
      </dsp:nvSpPr>
      <dsp:spPr>
        <a:xfrm>
          <a:off x="0" y="23584"/>
          <a:ext cx="3159350" cy="7488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u="sng" kern="1200" dirty="0">
              <a:latin typeface="Bell MT" panose="02020503060305020303" pitchFamily="18" charset="0"/>
            </a:rPr>
            <a:t>International Model</a:t>
          </a:r>
        </a:p>
      </dsp:txBody>
      <dsp:txXfrm>
        <a:off x="0" y="23584"/>
        <a:ext cx="3159350" cy="748800"/>
      </dsp:txXfrm>
    </dsp:sp>
    <dsp:sp modelId="{70C8C7E6-1590-43B5-9402-FD04D241E916}">
      <dsp:nvSpPr>
        <dsp:cNvPr id="0" name=""/>
        <dsp:cNvSpPr/>
      </dsp:nvSpPr>
      <dsp:spPr>
        <a:xfrm>
          <a:off x="3240" y="772369"/>
          <a:ext cx="3159350" cy="339007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Each state is required to treat imported goods the same as domestic goods.</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Host state control.</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Discrimination test.</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Prohibition of discrimination in relation to imports.</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Discriminatory effects must flow from the national measure adopted by the host.</a:t>
          </a:r>
        </a:p>
      </dsp:txBody>
      <dsp:txXfrm>
        <a:off x="3240" y="772369"/>
        <a:ext cx="3159350" cy="3390075"/>
      </dsp:txXfrm>
    </dsp:sp>
    <dsp:sp modelId="{52F60434-E83B-4E8F-8833-B5C4D1BCADE5}">
      <dsp:nvSpPr>
        <dsp:cNvPr id="0" name=""/>
        <dsp:cNvSpPr/>
      </dsp:nvSpPr>
      <dsp:spPr>
        <a:xfrm>
          <a:off x="3604900" y="23569"/>
          <a:ext cx="3159350" cy="7488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u="sng" kern="1200" dirty="0">
              <a:latin typeface="Bell MT" panose="02020503060305020303" pitchFamily="18" charset="0"/>
            </a:rPr>
            <a:t>Federal Model</a:t>
          </a:r>
        </a:p>
      </dsp:txBody>
      <dsp:txXfrm>
        <a:off x="3604900" y="23569"/>
        <a:ext cx="3159350" cy="748800"/>
      </dsp:txXfrm>
    </dsp:sp>
    <dsp:sp modelId="{2D42B741-434F-4532-8E98-F41DF85C33AB}">
      <dsp:nvSpPr>
        <dsp:cNvPr id="0" name=""/>
        <dsp:cNvSpPr/>
      </dsp:nvSpPr>
      <dsp:spPr>
        <a:xfrm>
          <a:off x="3604900" y="772369"/>
          <a:ext cx="3159350" cy="339007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Based on the principle of home State rule.</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Goods are entitled to move freely between states as long as they comply with the law of their home State.</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Host State= lack of regulatory authority.</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Principle of mutual recognition.</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Analyses the existence of obstacles to trade in a Union frame.</a:t>
          </a:r>
        </a:p>
      </dsp:txBody>
      <dsp:txXfrm>
        <a:off x="3604900" y="772369"/>
        <a:ext cx="3159350" cy="3390075"/>
      </dsp:txXfrm>
    </dsp:sp>
    <dsp:sp modelId="{8C298F33-11F8-4247-B5B0-9A951942516C}">
      <dsp:nvSpPr>
        <dsp:cNvPr id="0" name=""/>
        <dsp:cNvSpPr/>
      </dsp:nvSpPr>
      <dsp:spPr>
        <a:xfrm>
          <a:off x="7206560" y="23569"/>
          <a:ext cx="3159350" cy="7488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u="sng" kern="1200" dirty="0">
              <a:latin typeface="Bell MT" panose="02020503060305020303" pitchFamily="18" charset="0"/>
            </a:rPr>
            <a:t>Unitary Model</a:t>
          </a:r>
        </a:p>
      </dsp:txBody>
      <dsp:txXfrm>
        <a:off x="7206560" y="23569"/>
        <a:ext cx="3159350" cy="748800"/>
      </dsp:txXfrm>
    </dsp:sp>
    <dsp:sp modelId="{4CEE2FE5-49E1-4625-8CCE-127E9BDA9847}">
      <dsp:nvSpPr>
        <dsp:cNvPr id="0" name=""/>
        <dsp:cNvSpPr/>
      </dsp:nvSpPr>
      <dsp:spPr>
        <a:xfrm>
          <a:off x="7206560" y="772369"/>
          <a:ext cx="3159350" cy="339007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All trade restrictions not in line with a single Union standard must be removed. </a:t>
          </a:r>
        </a:p>
        <a:p>
          <a:pPr marL="171450" lvl="1" indent="-171450" algn="l" defTabSz="800100">
            <a:lnSpc>
              <a:spcPct val="90000"/>
            </a:lnSpc>
            <a:spcBef>
              <a:spcPct val="0"/>
            </a:spcBef>
            <a:spcAft>
              <a:spcPct val="15000"/>
            </a:spcAft>
            <a:buChar char="•"/>
          </a:pPr>
          <a:r>
            <a:rPr lang="en-US" sz="1800" kern="1200" dirty="0">
              <a:latin typeface="Bell MT" panose="02020503060305020303" pitchFamily="18" charset="0"/>
            </a:rPr>
            <a:t>If a State adopts rules tighter than the Union standard, the higher standard will violate the free movement provisions.</a:t>
          </a:r>
        </a:p>
      </dsp:txBody>
      <dsp:txXfrm>
        <a:off x="7206560" y="772369"/>
        <a:ext cx="3159350" cy="3390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542F-B47A-4F62-9BC5-416163977C70}">
      <dsp:nvSpPr>
        <dsp:cNvPr id="0" name=""/>
        <dsp:cNvSpPr/>
      </dsp:nvSpPr>
      <dsp:spPr>
        <a:xfrm>
          <a:off x="3334483" y="1255"/>
          <a:ext cx="8416896" cy="1815430"/>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latin typeface="Bell MT" panose="02020503060305020303" pitchFamily="18" charset="0"/>
            </a:rPr>
            <a:t>If the charge is beneficial to the economy as a whole as a public service rather than benefitting only the local economy. </a:t>
          </a:r>
          <a:r>
            <a:rPr lang="en-US" sz="1700" i="1" u="sng" kern="1200" dirty="0">
              <a:solidFill>
                <a:schemeClr val="accent6">
                  <a:lumMod val="75000"/>
                </a:schemeClr>
              </a:solidFill>
              <a:latin typeface="Bell MT" panose="02020503060305020303" pitchFamily="18" charset="0"/>
            </a:rPr>
            <a:t>(Commission v Italy (Statistical Levy))</a:t>
          </a:r>
        </a:p>
        <a:p>
          <a:pPr marL="171450" lvl="1" indent="-171450" algn="l" defTabSz="755650">
            <a:lnSpc>
              <a:spcPct val="90000"/>
            </a:lnSpc>
            <a:spcBef>
              <a:spcPct val="0"/>
            </a:spcBef>
            <a:spcAft>
              <a:spcPct val="15000"/>
            </a:spcAft>
            <a:buChar char="•"/>
          </a:pPr>
          <a:r>
            <a:rPr lang="en-US" sz="1700" kern="1200" dirty="0">
              <a:solidFill>
                <a:schemeClr val="tx2"/>
              </a:solidFill>
              <a:latin typeface="Bell MT" panose="02020503060305020303" pitchFamily="18" charset="0"/>
            </a:rPr>
            <a:t>Confirmed in </a:t>
          </a:r>
          <a:r>
            <a:rPr lang="en-US" sz="1700" i="1" u="sng" kern="1200" dirty="0" err="1">
              <a:solidFill>
                <a:schemeClr val="accent6">
                  <a:lumMod val="75000"/>
                </a:schemeClr>
              </a:solidFill>
              <a:latin typeface="Bell MT" panose="02020503060305020303" pitchFamily="18" charset="0"/>
            </a:rPr>
            <a:t>Bresciani</a:t>
          </a:r>
          <a:r>
            <a:rPr lang="en-US" sz="1700" i="1" u="sng" kern="1200" dirty="0">
              <a:solidFill>
                <a:schemeClr val="accent6">
                  <a:lumMod val="75000"/>
                </a:schemeClr>
              </a:solidFill>
              <a:latin typeface="Bell MT" panose="02020503060305020303" pitchFamily="18" charset="0"/>
            </a:rPr>
            <a:t> [1976] </a:t>
          </a:r>
          <a:r>
            <a:rPr lang="en-US" sz="1700" kern="1200" dirty="0">
              <a:solidFill>
                <a:schemeClr val="tx2"/>
              </a:solidFill>
              <a:latin typeface="Bell MT" panose="02020503060305020303" pitchFamily="18" charset="0"/>
            </a:rPr>
            <a:t>that a restrictive interpretation of the exception is applied. General public interests were insufficient to justify the import charge attached to the import of raw hides that needed to be checked.</a:t>
          </a:r>
        </a:p>
      </dsp:txBody>
      <dsp:txXfrm>
        <a:off x="3334483" y="228184"/>
        <a:ext cx="7736110" cy="1361572"/>
      </dsp:txXfrm>
    </dsp:sp>
    <dsp:sp modelId="{2EC68642-EADD-4286-829B-C1D92F5BA0DF}">
      <dsp:nvSpPr>
        <dsp:cNvPr id="0" name=""/>
        <dsp:cNvSpPr/>
      </dsp:nvSpPr>
      <dsp:spPr>
        <a:xfrm>
          <a:off x="4958" y="152957"/>
          <a:ext cx="3329524" cy="15120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Consideration for Services Rendered</a:t>
          </a:r>
        </a:p>
      </dsp:txBody>
      <dsp:txXfrm>
        <a:off x="78769" y="226768"/>
        <a:ext cx="3181902" cy="1364405"/>
      </dsp:txXfrm>
    </dsp:sp>
    <dsp:sp modelId="{3660AF0D-C313-4512-A828-0FD74FC970E8}">
      <dsp:nvSpPr>
        <dsp:cNvPr id="0" name=""/>
        <dsp:cNvSpPr/>
      </dsp:nvSpPr>
      <dsp:spPr>
        <a:xfrm>
          <a:off x="3334911" y="1967889"/>
          <a:ext cx="8419324" cy="1775271"/>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solidFill>
              <a:latin typeface="Bell MT" panose="02020503060305020303" pitchFamily="18" charset="0"/>
            </a:rPr>
            <a:t>The member states are acting on behalf of the EU, if that results in a cost then a charge may be appropriate for compensation. </a:t>
          </a:r>
          <a:r>
            <a:rPr lang="en-US" sz="1700" i="1" u="sng" kern="1200" dirty="0" err="1">
              <a:solidFill>
                <a:schemeClr val="accent6">
                  <a:lumMod val="75000"/>
                </a:schemeClr>
              </a:solidFill>
              <a:latin typeface="Bell MT" panose="02020503060305020303" pitchFamily="18" charset="0"/>
            </a:rPr>
            <a:t>Bauhuis</a:t>
          </a:r>
          <a:r>
            <a:rPr lang="en-US" sz="1700" i="1" u="sng" kern="1200" dirty="0">
              <a:solidFill>
                <a:schemeClr val="accent6">
                  <a:lumMod val="75000"/>
                </a:schemeClr>
              </a:solidFill>
              <a:latin typeface="Bell MT" panose="02020503060305020303" pitchFamily="18" charset="0"/>
            </a:rPr>
            <a:t>[1977] </a:t>
          </a:r>
          <a:endParaRPr lang="en-US" sz="1700" u="sng" kern="1200" dirty="0">
            <a:solidFill>
              <a:schemeClr val="accent6">
                <a:lumMod val="75000"/>
              </a:schemeClr>
            </a:solidFill>
            <a:latin typeface="Bell MT" panose="02020503060305020303" pitchFamily="18" charset="0"/>
          </a:endParaRPr>
        </a:p>
        <a:p>
          <a:pPr marL="171450" lvl="1" indent="-171450" algn="l" defTabSz="755650">
            <a:lnSpc>
              <a:spcPct val="90000"/>
            </a:lnSpc>
            <a:spcBef>
              <a:spcPct val="0"/>
            </a:spcBef>
            <a:spcAft>
              <a:spcPct val="15000"/>
            </a:spcAft>
            <a:buChar char="•"/>
          </a:pPr>
          <a:r>
            <a:rPr lang="en-US" sz="1700" i="1" u="sng" kern="1200" dirty="0">
              <a:solidFill>
                <a:schemeClr val="accent6">
                  <a:lumMod val="75000"/>
                </a:schemeClr>
              </a:solidFill>
              <a:latin typeface="Bell MT" panose="02020503060305020303" pitchFamily="18" charset="0"/>
            </a:rPr>
            <a:t>Commission v Germany [1988]  </a:t>
          </a:r>
          <a:r>
            <a:rPr lang="en-US" sz="1700" i="0" kern="1200" dirty="0">
              <a:solidFill>
                <a:schemeClr val="tx2"/>
              </a:solidFill>
              <a:latin typeface="Bell MT" panose="02020503060305020303" pitchFamily="18" charset="0"/>
            </a:rPr>
            <a:t>A charge w</a:t>
          </a:r>
          <a:r>
            <a:rPr lang="en-US" sz="1700" kern="1200" dirty="0">
              <a:solidFill>
                <a:schemeClr val="tx2"/>
              </a:solidFill>
              <a:latin typeface="Bell MT" panose="02020503060305020303" pitchFamily="18" charset="0"/>
            </a:rPr>
            <a:t>ill not be considered a CEE if a) does not exceed cost of inspection, b) the inspections are obligatory and uniform  c) prescribed in EU law  d) promotes the free movement of goods.</a:t>
          </a:r>
          <a:endParaRPr lang="en-US" sz="1700" i="1" kern="1200" dirty="0">
            <a:solidFill>
              <a:schemeClr val="tx2"/>
            </a:solidFill>
            <a:latin typeface="Bell MT" panose="02020503060305020303" pitchFamily="18" charset="0"/>
          </a:endParaRPr>
        </a:p>
      </dsp:txBody>
      <dsp:txXfrm>
        <a:off x="3334911" y="2189798"/>
        <a:ext cx="7753597" cy="1331453"/>
      </dsp:txXfrm>
    </dsp:sp>
    <dsp:sp modelId="{4C99AC65-43D2-4783-A187-8FA7FB803AC6}">
      <dsp:nvSpPr>
        <dsp:cNvPr id="0" name=""/>
        <dsp:cNvSpPr/>
      </dsp:nvSpPr>
      <dsp:spPr>
        <a:xfrm>
          <a:off x="2103" y="2099511"/>
          <a:ext cx="3332807" cy="15120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Compensation for Necessary Frontier Checks</a:t>
          </a:r>
        </a:p>
      </dsp:txBody>
      <dsp:txXfrm>
        <a:off x="75914" y="2173322"/>
        <a:ext cx="3185185" cy="13644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11/6/2023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‹N›</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11/6/2023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‹N›</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151602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373269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12</a:t>
            </a:fld>
            <a:endParaRPr lang="en-US"/>
          </a:p>
        </p:txBody>
      </p:sp>
    </p:spTree>
    <p:extLst>
      <p:ext uri="{BB962C8B-B14F-4D97-AF65-F5344CB8AC3E}">
        <p14:creationId xmlns:p14="http://schemas.microsoft.com/office/powerpoint/2010/main" val="281501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a:p>
        </p:txBody>
      </p:sp>
    </p:spTree>
    <p:extLst>
      <p:ext uri="{BB962C8B-B14F-4D97-AF65-F5344CB8AC3E}">
        <p14:creationId xmlns:p14="http://schemas.microsoft.com/office/powerpoint/2010/main" val="80987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44862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27527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304C170-348F-44E8-8B0D-A794FCAEC0BC}" type="datetime1">
              <a:rPr lang="en-US" smtClean="0"/>
              <a:t>11/6/2023</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7E9791-7B7D-481B-9A23-E6932AC0428A}" type="datetime1">
              <a:rPr lang="en-US" smtClean="0"/>
              <a:t>11/6/2023</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3446DA6-F6F6-491C-8F1F-B295C7CDEE61}" type="datetime1">
              <a:rPr lang="en-US" smtClean="0"/>
              <a:t>11/6/2023</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11BDC1-D3AE-45D9-A01A-E19A66FACF3B}" type="datetime1">
              <a:rPr lang="en-US" smtClean="0"/>
              <a:t>11/6/2023</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FB15004-948F-4E91-9FB3-1FFE72EA93BA}" type="datetime1">
              <a:rPr lang="en-US" smtClean="0"/>
              <a:t>11/6/2023</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953DCA5-4E83-4E16-AA76-4668990FBEC5}" type="datetime1">
              <a:rPr lang="en-US" smtClean="0"/>
              <a:t>11/6/2023</a:t>
            </a:fld>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51D2ADC-9B91-4419-8B68-9AEF0CD7AD9A}" type="datetime1">
              <a:rPr lang="en-US" smtClean="0"/>
              <a:t>11/6/2023</a:t>
            </a:fld>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CDF44-B585-4757-9CF8-0324CD4CD738}" type="datetime1">
              <a:rPr lang="en-US" smtClean="0"/>
              <a:t>11/6/2023</a:t>
            </a:fld>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73B542-8EF8-451F-8D9A-9A867F78336F}" type="datetime1">
              <a:rPr lang="en-US" smtClean="0"/>
              <a:t>11/6/2023</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91619E-D66A-4348-B3D4-B70C7EEDF205}" type="datetime1">
              <a:rPr lang="en-US" smtClean="0"/>
              <a:t>11/6/2023</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‹N›</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53905207-D74E-4D16-B9A0-3889854D59A6}" type="datetime1">
              <a:rPr lang="en-US" smtClean="0"/>
              <a:t>11/6/2023</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‹N›</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nc-nd/2.5/" TargetMode="External"/><Relationship Id="rId2" Type="http://schemas.openxmlformats.org/officeDocument/2006/relationships/hyperlink" Target="http://vaish143.blogspot.com/2010/08/i-am-not-shopaholic.html" TargetMode="External"/><Relationship Id="rId1" Type="http://schemas.openxmlformats.org/officeDocument/2006/relationships/slideLayout" Target="../slideLayouts/slideLayout5.xml"/><Relationship Id="rId5" Type="http://schemas.openxmlformats.org/officeDocument/2006/relationships/hyperlink" Target="http://flickr.com/photos/hikingartist/5726850113"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chutze.eu/wp-content/uploads/2015/06/Introduction-Chapter-13.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solidFill>
                  <a:schemeClr val="tx2"/>
                </a:solidFill>
                <a:latin typeface="Bell MT" panose="02020503060305020303" pitchFamily="18" charset="0"/>
              </a:rPr>
              <a:t>The EUROPEAN UNION</a:t>
            </a:r>
          </a:p>
        </p:txBody>
      </p:sp>
      <p:sp>
        <p:nvSpPr>
          <p:cNvPr id="3" name="Subtitle 2"/>
          <p:cNvSpPr>
            <a:spLocks noGrp="1"/>
          </p:cNvSpPr>
          <p:nvPr>
            <p:ph type="subTitle" idx="1"/>
          </p:nvPr>
        </p:nvSpPr>
        <p:spPr>
          <a:xfrm>
            <a:off x="1217612" y="4876800"/>
            <a:ext cx="7848600" cy="1143000"/>
          </a:xfrm>
        </p:spPr>
        <p:txBody>
          <a:bodyPr>
            <a:normAutofit/>
          </a:bodyPr>
          <a:lstStyle/>
          <a:p>
            <a:r>
              <a:rPr lang="en-US" sz="2400" b="1" dirty="0">
                <a:latin typeface="Bell MT" panose="02020503060305020303" pitchFamily="18" charset="0"/>
              </a:rPr>
              <a:t>Free Movement of Goods: Negative Integration</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8640"/>
            <a:ext cx="12188825" cy="691480"/>
          </a:xfrm>
        </p:spPr>
        <p:txBody>
          <a:bodyPr/>
          <a:lstStyle/>
          <a:p>
            <a:pPr algn="ctr"/>
            <a:r>
              <a:rPr lang="en-US" u="sng" dirty="0">
                <a:latin typeface="Bell MT" panose="02020503060305020303" pitchFamily="18" charset="0"/>
              </a:rPr>
              <a:t>MEEQR: </a:t>
            </a:r>
            <a:r>
              <a:rPr lang="en-US" i="1" u="sng" dirty="0">
                <a:solidFill>
                  <a:schemeClr val="accent6">
                    <a:lumMod val="75000"/>
                  </a:schemeClr>
                </a:solidFill>
                <a:latin typeface="Bell MT" panose="02020503060305020303" pitchFamily="18" charset="0"/>
              </a:rPr>
              <a:t>DASSONVILLE</a:t>
            </a:r>
            <a:r>
              <a:rPr lang="en-US" u="sng" dirty="0">
                <a:latin typeface="Bell MT" panose="02020503060305020303" pitchFamily="18" charset="0"/>
              </a:rPr>
              <a:t> &amp; TRADING RULES</a:t>
            </a:r>
          </a:p>
        </p:txBody>
      </p:sp>
      <p:sp>
        <p:nvSpPr>
          <p:cNvPr id="4" name="TextBox 3">
            <a:extLst>
              <a:ext uri="{FF2B5EF4-FFF2-40B4-BE49-F238E27FC236}">
                <a16:creationId xmlns:a16="http://schemas.microsoft.com/office/drawing/2014/main" id="{E24E5ACA-42B9-4014-8D3B-A749D995B870}"/>
              </a:ext>
            </a:extLst>
          </p:cNvPr>
          <p:cNvSpPr txBox="1"/>
          <p:nvPr/>
        </p:nvSpPr>
        <p:spPr>
          <a:xfrm>
            <a:off x="513126" y="939156"/>
            <a:ext cx="11413934" cy="5078313"/>
          </a:xfrm>
          <a:prstGeom prst="rect">
            <a:avLst/>
          </a:prstGeom>
          <a:noFill/>
        </p:spPr>
        <p:txBody>
          <a:bodyPr wrap="square" rtlCol="0">
            <a:spAutoFit/>
          </a:bodyPr>
          <a:lstStyle/>
          <a:p>
            <a:pPr>
              <a:lnSpc>
                <a:spcPct val="90000"/>
              </a:lnSpc>
            </a:pPr>
            <a:r>
              <a:rPr lang="en-GB" sz="2000" u="sng" dirty="0">
                <a:solidFill>
                  <a:schemeClr val="tx2">
                    <a:lumMod val="75000"/>
                    <a:lumOff val="25000"/>
                  </a:schemeClr>
                </a:solidFill>
                <a:latin typeface="Bell MT" panose="02020503060305020303" pitchFamily="18" charset="0"/>
              </a:rPr>
              <a:t>Facts:</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Belgian law required Scotch whisky to have a certificate of origin in order to be sold</a:t>
            </a:r>
          </a:p>
          <a:p>
            <a:pPr marL="800100" lvl="1" indent="-342900">
              <a:lnSpc>
                <a:spcPct val="90000"/>
              </a:lnSpc>
              <a:buFont typeface="Arial" panose="020B0604020202020204" pitchFamily="34" charset="0"/>
              <a:buChar char="•"/>
            </a:pPr>
            <a:r>
              <a:rPr lang="en-GB" sz="2000" dirty="0" err="1">
                <a:solidFill>
                  <a:schemeClr val="tx2">
                    <a:lumMod val="75000"/>
                    <a:lumOff val="25000"/>
                  </a:schemeClr>
                </a:solidFill>
                <a:latin typeface="Bell MT" panose="02020503060305020303" pitchFamily="18" charset="0"/>
              </a:rPr>
              <a:t>Dassonville</a:t>
            </a:r>
            <a:r>
              <a:rPr lang="en-GB" sz="2000" dirty="0">
                <a:solidFill>
                  <a:schemeClr val="tx2">
                    <a:lumMod val="75000"/>
                    <a:lumOff val="25000"/>
                  </a:schemeClr>
                </a:solidFill>
                <a:latin typeface="Bell MT" panose="02020503060305020303" pitchFamily="18" charset="0"/>
              </a:rPr>
              <a:t> purchased Scotch whisky in France, to sell on in Belgium</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He forged certificates of origin in order to satisfy Belgian law</a:t>
            </a:r>
          </a:p>
          <a:p>
            <a:pPr>
              <a:lnSpc>
                <a:spcPct val="90000"/>
              </a:lnSpc>
            </a:pPr>
            <a:r>
              <a:rPr lang="en-GB" sz="2000" u="sng" dirty="0">
                <a:solidFill>
                  <a:schemeClr val="tx2">
                    <a:lumMod val="75000"/>
                    <a:lumOff val="25000"/>
                  </a:schemeClr>
                </a:solidFill>
                <a:latin typeface="Bell MT" panose="02020503060305020303" pitchFamily="18" charset="0"/>
              </a:rPr>
              <a:t>Issue in law:</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Was the Belgian law incompatible with EU law;</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 and more specifically art 34 TFEU, which prohibits quantitative restrictions on imports and all measures having equivalent effect between Member States?</a:t>
            </a:r>
          </a:p>
          <a:p>
            <a:pPr>
              <a:lnSpc>
                <a:spcPct val="90000"/>
              </a:lnSpc>
            </a:pPr>
            <a:r>
              <a:rPr lang="en-GB" sz="2000" u="sng" dirty="0">
                <a:solidFill>
                  <a:schemeClr val="tx2">
                    <a:lumMod val="75000"/>
                    <a:lumOff val="25000"/>
                  </a:schemeClr>
                </a:solidFill>
                <a:latin typeface="Bell MT" panose="02020503060305020303" pitchFamily="18" charset="0"/>
              </a:rPr>
              <a:t>Decision: </a:t>
            </a:r>
            <a:r>
              <a:rPr lang="en-GB" sz="2000" dirty="0">
                <a:solidFill>
                  <a:schemeClr val="tx2">
                    <a:lumMod val="75000"/>
                    <a:lumOff val="25000"/>
                  </a:schemeClr>
                </a:solidFill>
                <a:latin typeface="Bell MT" panose="02020503060305020303" pitchFamily="18" charset="0"/>
              </a:rPr>
              <a:t>The Belgian Law was incompatible.</a:t>
            </a:r>
          </a:p>
          <a:p>
            <a:pPr>
              <a:lnSpc>
                <a:spcPct val="90000"/>
              </a:lnSpc>
            </a:pPr>
            <a:r>
              <a:rPr lang="en-GB" sz="2000" u="sng" dirty="0">
                <a:solidFill>
                  <a:schemeClr val="tx2">
                    <a:lumMod val="75000"/>
                    <a:lumOff val="25000"/>
                  </a:schemeClr>
                </a:solidFill>
                <a:latin typeface="Bell MT" panose="02020503060305020303" pitchFamily="18" charset="0"/>
              </a:rPr>
              <a:t>Reasoning:</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The Court of Justice defined a ‘measure having equivalent effect’ as:</a:t>
            </a:r>
          </a:p>
          <a:p>
            <a:pPr marL="800100" lvl="1" indent="-342900">
              <a:lnSpc>
                <a:spcPct val="90000"/>
              </a:lnSpc>
              <a:buFont typeface="Arial" panose="020B0604020202020204" pitchFamily="34" charset="0"/>
              <a:buChar char="•"/>
            </a:pPr>
            <a:r>
              <a:rPr lang="en-GB" sz="2000" b="1" u="sng" dirty="0">
                <a:solidFill>
                  <a:srgbClr val="00B050"/>
                </a:solidFill>
                <a:latin typeface="Bell MT" panose="02020503060305020303" pitchFamily="18" charset="0"/>
              </a:rPr>
              <a:t>“</a:t>
            </a:r>
            <a:r>
              <a:rPr lang="en-GB" sz="2000" b="1" i="1" u="sng" dirty="0">
                <a:solidFill>
                  <a:srgbClr val="00B050"/>
                </a:solidFill>
                <a:latin typeface="Bell MT" panose="02020503060305020303" pitchFamily="18" charset="0"/>
              </a:rPr>
              <a:t>All trading rules enacted by Member States which are capable of hindering, directly or indirectly, actually or potentially, intra-Community trade are to be considered as measures having an effect equivalent to quantitative restrictions.</a:t>
            </a:r>
            <a:r>
              <a:rPr lang="en-GB" sz="2000" b="1" u="sng" dirty="0">
                <a:solidFill>
                  <a:srgbClr val="00B050"/>
                </a:solidFill>
                <a:latin typeface="Bell MT" panose="02020503060305020303" pitchFamily="18" charset="0"/>
              </a:rPr>
              <a:t>”</a:t>
            </a:r>
          </a:p>
          <a:p>
            <a:pPr marL="800100" lvl="1" indent="-342900">
              <a:lnSpc>
                <a:spcPct val="90000"/>
              </a:lnSpc>
              <a:buFont typeface="Arial" panose="020B0604020202020204" pitchFamily="34" charset="0"/>
              <a:buChar char="•"/>
            </a:pPr>
            <a:r>
              <a:rPr lang="en-GB" sz="2000" dirty="0">
                <a:solidFill>
                  <a:schemeClr val="tx2">
                    <a:lumMod val="75000"/>
                    <a:lumOff val="25000"/>
                  </a:schemeClr>
                </a:solidFill>
                <a:latin typeface="Bell MT" panose="02020503060305020303" pitchFamily="18" charset="0"/>
              </a:rPr>
              <a:t>As it would be more difficult for a seller such as </a:t>
            </a:r>
            <a:r>
              <a:rPr lang="en-GB" sz="2000" dirty="0" err="1">
                <a:solidFill>
                  <a:schemeClr val="tx2">
                    <a:lumMod val="75000"/>
                    <a:lumOff val="25000"/>
                  </a:schemeClr>
                </a:solidFill>
                <a:latin typeface="Bell MT" panose="02020503060305020303" pitchFamily="18" charset="0"/>
              </a:rPr>
              <a:t>Dassonville</a:t>
            </a:r>
            <a:r>
              <a:rPr lang="en-GB" sz="2000" dirty="0">
                <a:solidFill>
                  <a:schemeClr val="tx2">
                    <a:lumMod val="75000"/>
                    <a:lumOff val="25000"/>
                  </a:schemeClr>
                </a:solidFill>
                <a:latin typeface="Bell MT" panose="02020503060305020303" pitchFamily="18" charset="0"/>
              </a:rPr>
              <a:t> to sell Scotch Whisky in Belgium than in France (he would have to adapt his whisky at additional cost in order to sell it in Belgium), the Belgian law was a measure of equivalent effect and must be prohibited.</a:t>
            </a:r>
            <a:endParaRPr lang="en-GB" sz="2000" dirty="0">
              <a:solidFill>
                <a:schemeClr val="tx2">
                  <a:lumMod val="75000"/>
                  <a:lumOff val="25000"/>
                </a:schemeClr>
              </a:solidFill>
            </a:endParaRPr>
          </a:p>
          <a:p>
            <a:pPr marL="342900" indent="-342900">
              <a:lnSpc>
                <a:spcPct val="90000"/>
              </a:lnSpc>
              <a:buFont typeface="Wingdings" panose="05000000000000000000" pitchFamily="2" charset="2"/>
              <a:buChar char="§"/>
            </a:pPr>
            <a:endParaRPr lang="en-GB" sz="2000" dirty="0">
              <a:solidFill>
                <a:schemeClr val="tx2">
                  <a:lumMod val="75000"/>
                  <a:lumOff val="25000"/>
                </a:schemeClr>
              </a:solidFill>
            </a:endParaRPr>
          </a:p>
        </p:txBody>
      </p:sp>
      <p:sp>
        <p:nvSpPr>
          <p:cNvPr id="2" name="Footer Placeholder 1">
            <a:extLst>
              <a:ext uri="{FF2B5EF4-FFF2-40B4-BE49-F238E27FC236}">
                <a16:creationId xmlns:a16="http://schemas.microsoft.com/office/drawing/2014/main" id="{5B52F781-7BB9-46BE-A18E-B7B486247A8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548680"/>
            <a:ext cx="12188824" cy="691480"/>
          </a:xfrm>
        </p:spPr>
        <p:txBody>
          <a:bodyPr>
            <a:normAutofit fontScale="90000"/>
          </a:bodyPr>
          <a:lstStyle/>
          <a:p>
            <a:pPr algn="ctr"/>
            <a:r>
              <a:rPr lang="en-US" u="sng" dirty="0">
                <a:latin typeface="Bell MT" panose="02020503060305020303" pitchFamily="18" charset="0"/>
              </a:rPr>
              <a:t>MEEQR: </a:t>
            </a:r>
            <a:r>
              <a:rPr lang="en-US" i="1" u="sng" dirty="0">
                <a:solidFill>
                  <a:schemeClr val="accent6">
                    <a:lumMod val="75000"/>
                  </a:schemeClr>
                </a:solidFill>
                <a:latin typeface="Bell MT" panose="02020503060305020303" pitchFamily="18" charset="0"/>
              </a:rPr>
              <a:t>CASSIS de </a:t>
            </a:r>
            <a:r>
              <a:rPr lang="en-US" i="1" u="sng" dirty="0" err="1">
                <a:solidFill>
                  <a:schemeClr val="accent6">
                    <a:lumMod val="75000"/>
                  </a:schemeClr>
                </a:solidFill>
                <a:latin typeface="Bell MT" panose="02020503060305020303" pitchFamily="18" charset="0"/>
              </a:rPr>
              <a:t>dijon</a:t>
            </a:r>
            <a:r>
              <a:rPr lang="en-US" i="1" u="sng" dirty="0">
                <a:solidFill>
                  <a:schemeClr val="accent6">
                    <a:lumMod val="75000"/>
                  </a:schemeClr>
                </a:solidFill>
                <a:latin typeface="Bell MT" panose="02020503060305020303" pitchFamily="18" charset="0"/>
              </a:rPr>
              <a:t> </a:t>
            </a:r>
            <a:r>
              <a:rPr lang="en-US" u="sng" dirty="0">
                <a:latin typeface="Bell MT" panose="02020503060305020303" pitchFamily="18" charset="0"/>
              </a:rPr>
              <a:t>&amp; product requirements</a:t>
            </a:r>
          </a:p>
        </p:txBody>
      </p:sp>
      <p:sp>
        <p:nvSpPr>
          <p:cNvPr id="7" name="TextBox 6">
            <a:extLst>
              <a:ext uri="{FF2B5EF4-FFF2-40B4-BE49-F238E27FC236}">
                <a16:creationId xmlns:a16="http://schemas.microsoft.com/office/drawing/2014/main" id="{49729EDE-746A-441E-A44B-2DDFF6B8D9F9}"/>
              </a:ext>
            </a:extLst>
          </p:cNvPr>
          <p:cNvSpPr txBox="1"/>
          <p:nvPr/>
        </p:nvSpPr>
        <p:spPr>
          <a:xfrm>
            <a:off x="333771" y="1096144"/>
            <a:ext cx="11449273" cy="5360314"/>
          </a:xfrm>
          <a:prstGeom prst="rect">
            <a:avLst/>
          </a:prstGeom>
          <a:noFill/>
        </p:spPr>
        <p:txBody>
          <a:bodyPr wrap="square" rtlCol="0">
            <a:spAutoFit/>
          </a:bodyPr>
          <a:lstStyle/>
          <a:p>
            <a:pPr>
              <a:lnSpc>
                <a:spcPct val="90000"/>
              </a:lnSpc>
            </a:pPr>
            <a:r>
              <a:rPr lang="en-GB" sz="2000" u="sng" dirty="0">
                <a:latin typeface="Bell MT" panose="02020503060305020303" pitchFamily="18" charset="0"/>
              </a:rPr>
              <a:t>Facts: </a:t>
            </a:r>
          </a:p>
          <a:p>
            <a:pPr marL="342900" indent="-342900">
              <a:lnSpc>
                <a:spcPct val="90000"/>
              </a:lnSpc>
              <a:buFont typeface="Arial" panose="020B0604020202020204" pitchFamily="34" charset="0"/>
              <a:buChar char="•"/>
            </a:pPr>
            <a:r>
              <a:rPr lang="en-GB" sz="2000" dirty="0">
                <a:latin typeface="Bell MT" panose="02020503060305020303" pitchFamily="18" charset="0"/>
              </a:rPr>
              <a:t>A German liquor importer was refused permission to import ‘cassis de </a:t>
            </a:r>
            <a:r>
              <a:rPr lang="en-GB" sz="2000" dirty="0" err="1">
                <a:latin typeface="Bell MT" panose="02020503060305020303" pitchFamily="18" charset="0"/>
              </a:rPr>
              <a:t>dijon</a:t>
            </a:r>
            <a:r>
              <a:rPr lang="en-GB" sz="2000" dirty="0">
                <a:latin typeface="Bell MT" panose="02020503060305020303" pitchFamily="18" charset="0"/>
              </a:rPr>
              <a:t>’ liquor into Germany from France, as ‘Cassis de Dijon’ would violate German law requiring fruit liquors to contain a minimum alcohol volume of 25%</a:t>
            </a:r>
          </a:p>
          <a:p>
            <a:pPr>
              <a:lnSpc>
                <a:spcPct val="90000"/>
              </a:lnSpc>
            </a:pPr>
            <a:r>
              <a:rPr lang="en-GB" sz="2000" u="sng" dirty="0">
                <a:latin typeface="Bell MT" panose="02020503060305020303" pitchFamily="18" charset="0"/>
              </a:rPr>
              <a:t>Issue: </a:t>
            </a:r>
            <a:r>
              <a:rPr lang="en-GB" sz="2000" dirty="0">
                <a:latin typeface="Bell MT" panose="02020503060305020303" pitchFamily="18" charset="0"/>
              </a:rPr>
              <a:t>Did this refusal breach </a:t>
            </a:r>
            <a:r>
              <a:rPr lang="en-GB" sz="2000" i="1" u="sng" dirty="0">
                <a:solidFill>
                  <a:srgbClr val="0070C0"/>
                </a:solidFill>
                <a:latin typeface="Bell MT" panose="02020503060305020303" pitchFamily="18" charset="0"/>
              </a:rPr>
              <a:t>Art 34 TFEU</a:t>
            </a:r>
            <a:r>
              <a:rPr lang="en-GB" sz="2000" dirty="0">
                <a:latin typeface="Bell MT" panose="02020503060305020303" pitchFamily="18" charset="0"/>
              </a:rPr>
              <a:t>?</a:t>
            </a:r>
          </a:p>
          <a:p>
            <a:pPr>
              <a:lnSpc>
                <a:spcPct val="90000"/>
              </a:lnSpc>
            </a:pPr>
            <a:r>
              <a:rPr lang="en-GB" sz="2000" u="sng" dirty="0">
                <a:latin typeface="Bell MT" panose="02020503060305020303" pitchFamily="18" charset="0"/>
              </a:rPr>
              <a:t>Decision: </a:t>
            </a:r>
            <a:r>
              <a:rPr lang="en-GB" sz="2000" dirty="0">
                <a:latin typeface="Bell MT" panose="02020503060305020303" pitchFamily="18" charset="0"/>
              </a:rPr>
              <a:t>Yes, the refusal constituted a breach of </a:t>
            </a:r>
            <a:r>
              <a:rPr lang="en-GB" sz="2000" i="1" u="sng" dirty="0">
                <a:solidFill>
                  <a:srgbClr val="0070C0"/>
                </a:solidFill>
                <a:latin typeface="Bell MT" panose="02020503060305020303" pitchFamily="18" charset="0"/>
              </a:rPr>
              <a:t>Art 34 TFEU</a:t>
            </a:r>
            <a:r>
              <a:rPr lang="en-GB" sz="2000" dirty="0">
                <a:latin typeface="Bell MT" panose="02020503060305020303" pitchFamily="18" charset="0"/>
              </a:rPr>
              <a:t>.</a:t>
            </a:r>
          </a:p>
          <a:p>
            <a:pPr>
              <a:lnSpc>
                <a:spcPct val="90000"/>
              </a:lnSpc>
            </a:pPr>
            <a:r>
              <a:rPr lang="en-GB" sz="2000" u="sng" dirty="0">
                <a:latin typeface="Bell MT" panose="02020503060305020303" pitchFamily="18" charset="0"/>
              </a:rPr>
              <a:t>Reasoning: </a:t>
            </a:r>
          </a:p>
          <a:p>
            <a:pPr marL="342900" indent="-342900">
              <a:lnSpc>
                <a:spcPct val="90000"/>
              </a:lnSpc>
              <a:buFont typeface="Arial" panose="020B0604020202020204" pitchFamily="34" charset="0"/>
              <a:buChar char="•"/>
            </a:pPr>
            <a:r>
              <a:rPr lang="en-GB" sz="2000" i="1" u="sng" dirty="0">
                <a:solidFill>
                  <a:srgbClr val="0070C0"/>
                </a:solidFill>
                <a:latin typeface="Bell MT" panose="02020503060305020303" pitchFamily="18" charset="0"/>
              </a:rPr>
              <a:t>Art 34 TFEU </a:t>
            </a:r>
            <a:r>
              <a:rPr lang="en-GB" sz="2000" dirty="0">
                <a:latin typeface="Bell MT" panose="02020503060305020303" pitchFamily="18" charset="0"/>
              </a:rPr>
              <a:t>provides that: </a:t>
            </a:r>
            <a:r>
              <a:rPr lang="en-GB" sz="2000" i="1" dirty="0">
                <a:solidFill>
                  <a:srgbClr val="00B050"/>
                </a:solidFill>
                <a:latin typeface="Bell MT" panose="02020503060305020303" pitchFamily="18" charset="0"/>
              </a:rPr>
              <a:t>“Quantitative restrictions on imports and all measures having equivalent effect shall be prohibited between Member States.”</a:t>
            </a:r>
          </a:p>
          <a:p>
            <a:pPr marL="342900" indent="-342900">
              <a:lnSpc>
                <a:spcPct val="90000"/>
              </a:lnSpc>
              <a:buFont typeface="Arial" panose="020B0604020202020204" pitchFamily="34" charset="0"/>
              <a:buChar char="•"/>
            </a:pPr>
            <a:r>
              <a:rPr lang="en-GB" sz="2000" dirty="0">
                <a:latin typeface="Bell MT" panose="02020503060305020303" pitchFamily="18" charset="0"/>
              </a:rPr>
              <a:t>The Court of Justice found that under the principle of mutual recognition, a product lawfully marketable in one Member State (France) should be freely marketable in another Member State (Germany).</a:t>
            </a:r>
          </a:p>
          <a:p>
            <a:pPr marL="342900" indent="-342900">
              <a:lnSpc>
                <a:spcPct val="90000"/>
              </a:lnSpc>
              <a:buFont typeface="Arial" panose="020B0604020202020204" pitchFamily="34" charset="0"/>
              <a:buChar char="•"/>
            </a:pPr>
            <a:r>
              <a:rPr lang="en-GB" sz="2000" dirty="0">
                <a:latin typeface="Bell MT" panose="02020503060305020303" pitchFamily="18" charset="0"/>
              </a:rPr>
              <a:t>The Court of Justice found that such a measure could no longer be justified only under Article 36 TFEU.</a:t>
            </a:r>
          </a:p>
          <a:p>
            <a:pPr marL="342900" indent="-342900">
              <a:lnSpc>
                <a:spcPct val="90000"/>
              </a:lnSpc>
              <a:buFont typeface="Arial" panose="020B0604020202020204" pitchFamily="34" charset="0"/>
              <a:buChar char="•"/>
            </a:pPr>
            <a:r>
              <a:rPr lang="en-GB" sz="2000" dirty="0">
                <a:latin typeface="Bell MT" panose="02020503060305020303" pitchFamily="18" charset="0"/>
              </a:rPr>
              <a:t>However, the Court of Justice introduced the concept of </a:t>
            </a:r>
            <a:r>
              <a:rPr lang="en-GB" sz="2000" u="sng" dirty="0">
                <a:solidFill>
                  <a:srgbClr val="00B050"/>
                </a:solidFill>
                <a:latin typeface="Bell MT" panose="02020503060305020303" pitchFamily="18" charset="0"/>
              </a:rPr>
              <a:t>‘overriding reasons of public interest’ (ORPIs) </a:t>
            </a:r>
            <a:r>
              <a:rPr lang="en-GB" sz="2000" dirty="0">
                <a:latin typeface="Bell MT" panose="02020503060305020303" pitchFamily="18" charset="0"/>
              </a:rPr>
              <a:t>– grounds of justification to act in addition to the Art 36 grounds. The court introduced several in this case: </a:t>
            </a:r>
            <a:r>
              <a:rPr lang="en-GB" sz="2000" dirty="0">
                <a:solidFill>
                  <a:srgbClr val="00B050"/>
                </a:solidFill>
                <a:latin typeface="Bell MT" panose="02020503060305020303" pitchFamily="18" charset="0"/>
              </a:rPr>
              <a:t>“1) </a:t>
            </a:r>
            <a:r>
              <a:rPr lang="en-GB" sz="2000" i="1" dirty="0">
                <a:solidFill>
                  <a:srgbClr val="00B050"/>
                </a:solidFill>
                <a:latin typeface="Bell MT" panose="02020503060305020303" pitchFamily="18" charset="0"/>
              </a:rPr>
              <a:t>necessary in order to satisfy mandatory requirements relating in particular to the effectiveness of fiscal supervision, 2) the protection of public health, 3) the fairness of commercial transactions and 4) the defence of the consumer.</a:t>
            </a:r>
            <a:r>
              <a:rPr lang="en-GB" sz="2000" dirty="0">
                <a:solidFill>
                  <a:srgbClr val="00B050"/>
                </a:solidFill>
                <a:latin typeface="Bell MT" panose="02020503060305020303" pitchFamily="18" charset="0"/>
              </a:rPr>
              <a:t>” </a:t>
            </a:r>
          </a:p>
          <a:p>
            <a:pPr marL="342900" indent="-342900">
              <a:lnSpc>
                <a:spcPct val="90000"/>
              </a:lnSpc>
              <a:buFont typeface="Arial" panose="020B0604020202020204" pitchFamily="34" charset="0"/>
              <a:buChar char="•"/>
            </a:pPr>
            <a:r>
              <a:rPr lang="en-GB" sz="2000" dirty="0">
                <a:latin typeface="Bell MT" panose="02020503060305020303" pitchFamily="18" charset="0"/>
              </a:rPr>
              <a:t>ORPIs may only be used where Art 34 measures have a non-discriminatory effect, equally applying to both domestic and foreign products.</a:t>
            </a:r>
          </a:p>
        </p:txBody>
      </p:sp>
      <p:sp>
        <p:nvSpPr>
          <p:cNvPr id="2" name="Footer Placeholder 1">
            <a:extLst>
              <a:ext uri="{FF2B5EF4-FFF2-40B4-BE49-F238E27FC236}">
                <a16:creationId xmlns:a16="http://schemas.microsoft.com/office/drawing/2014/main" id="{FB70A158-C2F9-4CB0-9B56-B4BFAE59CCC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81267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523239"/>
            <a:ext cx="12188824" cy="864096"/>
          </a:xfrm>
        </p:spPr>
        <p:txBody>
          <a:bodyPr>
            <a:noAutofit/>
          </a:bodyPr>
          <a:lstStyle/>
          <a:p>
            <a:pPr algn="ctr"/>
            <a:r>
              <a:rPr lang="en-US" u="sng" dirty="0" err="1">
                <a:latin typeface="Bell MT" panose="02020503060305020303" pitchFamily="18" charset="0"/>
              </a:rPr>
              <a:t>Meeqr</a:t>
            </a:r>
            <a:r>
              <a:rPr lang="en-US" u="sng" dirty="0">
                <a:latin typeface="Bell MT" panose="02020503060305020303" pitchFamily="18" charset="0"/>
              </a:rPr>
              <a:t>: </a:t>
            </a:r>
            <a:r>
              <a:rPr lang="en-US" i="1" u="sng" dirty="0">
                <a:solidFill>
                  <a:schemeClr val="accent6">
                    <a:lumMod val="75000"/>
                  </a:schemeClr>
                </a:solidFill>
                <a:latin typeface="Bell MT" panose="02020503060305020303" pitchFamily="18" charset="0"/>
              </a:rPr>
              <a:t>Keck</a:t>
            </a:r>
            <a:r>
              <a:rPr lang="en-US" u="sng" dirty="0">
                <a:latin typeface="Bell MT" panose="02020503060305020303" pitchFamily="18" charset="0"/>
              </a:rPr>
              <a:t> &amp; CERTAIN selling arrangements</a:t>
            </a:r>
          </a:p>
        </p:txBody>
      </p:sp>
      <p:sp>
        <p:nvSpPr>
          <p:cNvPr id="7" name="TextBox 6">
            <a:extLst>
              <a:ext uri="{FF2B5EF4-FFF2-40B4-BE49-F238E27FC236}">
                <a16:creationId xmlns:a16="http://schemas.microsoft.com/office/drawing/2014/main" id="{E92D075E-0454-494B-B2B2-F5DAB0D468A2}"/>
              </a:ext>
            </a:extLst>
          </p:cNvPr>
          <p:cNvSpPr txBox="1"/>
          <p:nvPr/>
        </p:nvSpPr>
        <p:spPr>
          <a:xfrm>
            <a:off x="261764" y="1268760"/>
            <a:ext cx="11449272" cy="5493812"/>
          </a:xfrm>
          <a:prstGeom prst="rect">
            <a:avLst/>
          </a:prstGeom>
          <a:noFill/>
        </p:spPr>
        <p:txBody>
          <a:bodyPr wrap="square" rtlCol="0">
            <a:spAutoFit/>
          </a:bodyPr>
          <a:lstStyle/>
          <a:p>
            <a:pPr>
              <a:lnSpc>
                <a:spcPct val="90000"/>
              </a:lnSpc>
              <a:spcBef>
                <a:spcPts val="600"/>
              </a:spcBef>
            </a:pPr>
            <a:r>
              <a:rPr lang="en-GB" sz="2000" u="sng" dirty="0">
                <a:latin typeface="Bell MT" panose="02020503060305020303" pitchFamily="18" charset="0"/>
              </a:rPr>
              <a:t>Facts:</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Keck was prosecuted for selling products under wholesale values which contravened </a:t>
            </a:r>
            <a:r>
              <a:rPr lang="en-GB" sz="2000" i="1" u="sng" dirty="0">
                <a:solidFill>
                  <a:srgbClr val="0070C0"/>
                </a:solidFill>
                <a:latin typeface="Bell MT" panose="02020503060305020303" pitchFamily="18" charset="0"/>
              </a:rPr>
              <a:t>Article 34 TFEU</a:t>
            </a:r>
            <a:r>
              <a:rPr lang="en-GB" sz="2000" dirty="0">
                <a:latin typeface="Bell MT" panose="02020503060305020303" pitchFamily="18" charset="0"/>
              </a:rPr>
              <a:t>.</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The French competition law at issue prohibited retail of products below wholesale price to prevent cut throat competition by putting excess produce into the market.</a:t>
            </a:r>
          </a:p>
          <a:p>
            <a:pPr>
              <a:lnSpc>
                <a:spcPct val="90000"/>
              </a:lnSpc>
              <a:spcBef>
                <a:spcPts val="600"/>
              </a:spcBef>
            </a:pPr>
            <a:r>
              <a:rPr lang="en-GB" sz="2000" u="sng" dirty="0">
                <a:latin typeface="Bell MT" panose="02020503060305020303" pitchFamily="18" charset="0"/>
              </a:rPr>
              <a:t>Issue:</a:t>
            </a:r>
            <a:r>
              <a:rPr lang="en-GB" sz="2000" dirty="0">
                <a:latin typeface="Bell MT" panose="02020503060305020303" pitchFamily="18" charset="0"/>
              </a:rPr>
              <a:t> Did the French law discourage imports, making the law a MEEQR because importers are often new entrants to the market, and while trying to acquire market share and brand recognition they may wish to cut prices?</a:t>
            </a:r>
          </a:p>
          <a:p>
            <a:pPr>
              <a:lnSpc>
                <a:spcPct val="90000"/>
              </a:lnSpc>
              <a:spcBef>
                <a:spcPts val="600"/>
              </a:spcBef>
            </a:pPr>
            <a:r>
              <a:rPr lang="en-GB" sz="2000" u="sng" dirty="0">
                <a:latin typeface="Bell MT" panose="02020503060305020303" pitchFamily="18" charset="0"/>
              </a:rPr>
              <a:t>Decision:</a:t>
            </a:r>
            <a:r>
              <a:rPr lang="en-GB" sz="2000" dirty="0">
                <a:latin typeface="Bell MT" panose="02020503060305020303" pitchFamily="18" charset="0"/>
              </a:rPr>
              <a:t> The French law was compatible with </a:t>
            </a:r>
            <a:r>
              <a:rPr lang="en-GB" sz="2000" i="1" u="sng" dirty="0">
                <a:solidFill>
                  <a:srgbClr val="0070C0"/>
                </a:solidFill>
                <a:latin typeface="Bell MT" panose="02020503060305020303" pitchFamily="18" charset="0"/>
              </a:rPr>
              <a:t>Article 34 TFEU</a:t>
            </a:r>
            <a:r>
              <a:rPr lang="en-GB" sz="2000" dirty="0">
                <a:latin typeface="Bell MT" panose="02020503060305020303" pitchFamily="18" charset="0"/>
              </a:rPr>
              <a:t>.</a:t>
            </a:r>
          </a:p>
          <a:p>
            <a:pPr>
              <a:lnSpc>
                <a:spcPct val="90000"/>
              </a:lnSpc>
              <a:spcBef>
                <a:spcPts val="600"/>
              </a:spcBef>
            </a:pPr>
            <a:r>
              <a:rPr lang="en-GB" sz="2000" u="sng" dirty="0">
                <a:latin typeface="Bell MT" panose="02020503060305020303" pitchFamily="18" charset="0"/>
              </a:rPr>
              <a:t>Reasoning:</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The Court of Justice held that he purpose of the French law was not to regulate trade. </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If a rule applies to all traders in the same manner, and affects them in the same way in law and in fact, it is lawful if it is merely a selling arrangement. </a:t>
            </a:r>
          </a:p>
          <a:p>
            <a:pPr marL="342900" indent="-342900">
              <a:lnSpc>
                <a:spcPct val="90000"/>
              </a:lnSpc>
              <a:spcBef>
                <a:spcPts val="600"/>
              </a:spcBef>
              <a:buFont typeface="Arial" panose="020B0604020202020204" pitchFamily="34" charset="0"/>
              <a:buChar char="•"/>
            </a:pPr>
            <a:r>
              <a:rPr lang="en-GB" sz="2000" dirty="0">
                <a:latin typeface="Bell MT" panose="02020503060305020303" pitchFamily="18" charset="0"/>
              </a:rPr>
              <a:t>The Keck decision drew a line between what it said were </a:t>
            </a:r>
            <a:r>
              <a:rPr lang="en-GB" sz="2000" i="1" u="sng" dirty="0">
                <a:solidFill>
                  <a:srgbClr val="00B050"/>
                </a:solidFill>
                <a:latin typeface="Bell MT" panose="02020503060305020303" pitchFamily="18" charset="0"/>
              </a:rPr>
              <a:t>"product rules</a:t>
            </a:r>
            <a:r>
              <a:rPr lang="en-GB" sz="2000" u="sng" dirty="0">
                <a:solidFill>
                  <a:srgbClr val="00B050"/>
                </a:solidFill>
                <a:latin typeface="Bell MT" panose="02020503060305020303" pitchFamily="18" charset="0"/>
              </a:rPr>
              <a:t>"</a:t>
            </a:r>
            <a:r>
              <a:rPr lang="en-GB" sz="2000" dirty="0">
                <a:latin typeface="Bell MT" panose="02020503060305020303" pitchFamily="18" charset="0"/>
              </a:rPr>
              <a:t>, i.e. those relating to designation, form, size, weight, composition, presentation, labelling, packaging – which would be prohibited under article 34 TFEU, and "</a:t>
            </a:r>
            <a:r>
              <a:rPr lang="en-GB" sz="2000" i="1" dirty="0">
                <a:latin typeface="Bell MT" panose="02020503060305020303" pitchFamily="18" charset="0"/>
              </a:rPr>
              <a:t>selling arrangements</a:t>
            </a:r>
            <a:r>
              <a:rPr lang="en-GB" sz="2000" dirty="0">
                <a:latin typeface="Bell MT" panose="02020503060305020303" pitchFamily="18" charset="0"/>
              </a:rPr>
              <a:t>" which were considered not to be caught by the ambit of the article. </a:t>
            </a:r>
          </a:p>
          <a:p>
            <a:pPr marL="342900" indent="-342900">
              <a:lnSpc>
                <a:spcPct val="90000"/>
              </a:lnSpc>
              <a:spcBef>
                <a:spcPts val="600"/>
              </a:spcBef>
              <a:buFont typeface="Wingdings" panose="05000000000000000000" pitchFamily="2" charset="2"/>
              <a:buChar char="§"/>
            </a:pPr>
            <a:endParaRPr lang="en-GB" sz="2000" dirty="0"/>
          </a:p>
        </p:txBody>
      </p:sp>
      <p:sp>
        <p:nvSpPr>
          <p:cNvPr id="2" name="Footer Placeholder 1">
            <a:extLst>
              <a:ext uri="{FF2B5EF4-FFF2-40B4-BE49-F238E27FC236}">
                <a16:creationId xmlns:a16="http://schemas.microsoft.com/office/drawing/2014/main" id="{3915793D-5959-4A52-8489-0E22AFC8DB4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75542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76672"/>
            <a:ext cx="12188825" cy="691480"/>
          </a:xfrm>
        </p:spPr>
        <p:txBody>
          <a:bodyPr>
            <a:normAutofit fontScale="90000"/>
          </a:bodyPr>
          <a:lstStyle/>
          <a:p>
            <a:pPr algn="ctr"/>
            <a:r>
              <a:rPr lang="en-US" u="sng" dirty="0" err="1">
                <a:latin typeface="Bell MT" panose="02020503060305020303" pitchFamily="18" charset="0"/>
              </a:rPr>
              <a:t>Meeqr</a:t>
            </a:r>
            <a:r>
              <a:rPr lang="en-US" u="sng" dirty="0">
                <a:latin typeface="Bell MT" panose="02020503060305020303" pitchFamily="18" charset="0"/>
              </a:rPr>
              <a:t>: </a:t>
            </a:r>
            <a:r>
              <a:rPr lang="en-US" i="1" u="sng" dirty="0">
                <a:solidFill>
                  <a:schemeClr val="accent6">
                    <a:lumMod val="75000"/>
                  </a:schemeClr>
                </a:solidFill>
                <a:latin typeface="Bell MT" panose="02020503060305020303" pitchFamily="18" charset="0"/>
              </a:rPr>
              <a:t>Italian trailers</a:t>
            </a:r>
            <a:r>
              <a:rPr lang="en-US" u="sng" dirty="0">
                <a:latin typeface="Bell MT" panose="02020503060305020303" pitchFamily="18" charset="0"/>
              </a:rPr>
              <a:t> &amp; consumer restrictions</a:t>
            </a:r>
          </a:p>
        </p:txBody>
      </p:sp>
      <p:sp>
        <p:nvSpPr>
          <p:cNvPr id="7" name="TextBox 6">
            <a:extLst>
              <a:ext uri="{FF2B5EF4-FFF2-40B4-BE49-F238E27FC236}">
                <a16:creationId xmlns:a16="http://schemas.microsoft.com/office/drawing/2014/main" id="{6D1A6F9B-FC64-403D-BCFC-8FCDB0382C2C}"/>
              </a:ext>
            </a:extLst>
          </p:cNvPr>
          <p:cNvSpPr txBox="1"/>
          <p:nvPr/>
        </p:nvSpPr>
        <p:spPr>
          <a:xfrm>
            <a:off x="261764" y="1188030"/>
            <a:ext cx="11737304" cy="5191036"/>
          </a:xfrm>
          <a:prstGeom prst="rect">
            <a:avLst/>
          </a:prstGeom>
          <a:noFill/>
        </p:spPr>
        <p:txBody>
          <a:bodyPr wrap="square" rtlCol="0">
            <a:spAutoFit/>
          </a:bodyPr>
          <a:lstStyle/>
          <a:p>
            <a:pPr>
              <a:lnSpc>
                <a:spcPct val="90000"/>
              </a:lnSpc>
              <a:spcBef>
                <a:spcPts val="300"/>
              </a:spcBef>
            </a:pPr>
            <a:r>
              <a:rPr lang="en-GB" sz="2000" u="sng" dirty="0">
                <a:latin typeface="Bell MT" panose="02020503060305020303" pitchFamily="18" charset="0"/>
              </a:rPr>
              <a:t>Facts:</a:t>
            </a:r>
            <a:r>
              <a:rPr lang="en-GB" sz="2000" dirty="0">
                <a:latin typeface="Bell MT" panose="02020503060305020303" pitchFamily="18" charset="0"/>
              </a:rPr>
              <a:t> An Italian rule prohibited motorcycles, mopeds, bicycles etc. from pulling trailers and thus there was </a:t>
            </a:r>
            <a:r>
              <a:rPr lang="en-GB" sz="2000" dirty="0">
                <a:solidFill>
                  <a:srgbClr val="00B050"/>
                </a:solidFill>
                <a:latin typeface="Bell MT" panose="02020503060305020303" pitchFamily="18" charset="0"/>
              </a:rPr>
              <a:t>effectively a ban </a:t>
            </a:r>
            <a:r>
              <a:rPr lang="en-GB" sz="2000" dirty="0">
                <a:latin typeface="Bell MT" panose="02020503060305020303" pitchFamily="18" charset="0"/>
              </a:rPr>
              <a:t>on a certain type of trailer. </a:t>
            </a:r>
          </a:p>
          <a:p>
            <a:pPr>
              <a:lnSpc>
                <a:spcPct val="90000"/>
              </a:lnSpc>
              <a:spcBef>
                <a:spcPts val="300"/>
              </a:spcBef>
            </a:pPr>
            <a:r>
              <a:rPr lang="en-GB" sz="2000" u="sng" dirty="0">
                <a:latin typeface="Bell MT" panose="02020503060305020303" pitchFamily="18" charset="0"/>
              </a:rPr>
              <a:t>Issue:</a:t>
            </a:r>
            <a:r>
              <a:rPr lang="en-GB" sz="2000" dirty="0">
                <a:latin typeface="Bell MT" panose="02020503060305020303" pitchFamily="18" charset="0"/>
              </a:rPr>
              <a:t> Was this rule discriminatory and a MEEQR under </a:t>
            </a:r>
            <a:r>
              <a:rPr lang="en-GB" sz="2000" i="1" u="sng" dirty="0">
                <a:solidFill>
                  <a:srgbClr val="0070C0"/>
                </a:solidFill>
                <a:latin typeface="Bell MT" panose="02020503060305020303" pitchFamily="18" charset="0"/>
              </a:rPr>
              <a:t>Article 34 TFEU</a:t>
            </a:r>
            <a:r>
              <a:rPr lang="en-GB" sz="2000" dirty="0">
                <a:latin typeface="Bell MT" panose="02020503060305020303" pitchFamily="18" charset="0"/>
              </a:rPr>
              <a:t>?</a:t>
            </a:r>
          </a:p>
          <a:p>
            <a:pPr>
              <a:lnSpc>
                <a:spcPct val="90000"/>
              </a:lnSpc>
              <a:spcBef>
                <a:spcPts val="300"/>
              </a:spcBef>
            </a:pPr>
            <a:r>
              <a:rPr lang="en-GB" sz="2000" u="sng" dirty="0">
                <a:latin typeface="Bell MT" panose="02020503060305020303" pitchFamily="18" charset="0"/>
              </a:rPr>
              <a:t>Decision:</a:t>
            </a:r>
          </a:p>
          <a:p>
            <a:pPr marL="342900" indent="-342900">
              <a:lnSpc>
                <a:spcPct val="90000"/>
              </a:lnSpc>
              <a:spcBef>
                <a:spcPts val="300"/>
              </a:spcBef>
              <a:buFont typeface="Wingdings" panose="05000000000000000000" pitchFamily="2" charset="2"/>
              <a:buChar char="§"/>
            </a:pPr>
            <a:r>
              <a:rPr lang="en-GB" sz="2000" dirty="0">
                <a:latin typeface="Bell MT" panose="02020503060305020303" pitchFamily="18" charset="0"/>
              </a:rPr>
              <a:t>The ECJ found that the rule </a:t>
            </a:r>
            <a:r>
              <a:rPr lang="en-GB" sz="2000" dirty="0">
                <a:solidFill>
                  <a:schemeClr val="tx2">
                    <a:lumMod val="65000"/>
                    <a:lumOff val="35000"/>
                  </a:schemeClr>
                </a:solidFill>
                <a:latin typeface="Bell MT" panose="02020503060305020303" pitchFamily="18" charset="0"/>
              </a:rPr>
              <a:t>did not discriminate </a:t>
            </a:r>
            <a:r>
              <a:rPr lang="en-GB" sz="2000" dirty="0">
                <a:latin typeface="Bell MT" panose="02020503060305020303" pitchFamily="18" charset="0"/>
              </a:rPr>
              <a:t>with regard to origin but in fact </a:t>
            </a:r>
            <a:r>
              <a:rPr lang="en-GB" sz="2000" dirty="0">
                <a:solidFill>
                  <a:srgbClr val="00B050"/>
                </a:solidFill>
                <a:latin typeface="Bell MT" panose="02020503060305020303" pitchFamily="18" charset="0"/>
              </a:rPr>
              <a:t>only imports were affected </a:t>
            </a:r>
            <a:r>
              <a:rPr lang="en-GB" sz="2000" dirty="0">
                <a:latin typeface="Bell MT" panose="02020503060305020303" pitchFamily="18" charset="0"/>
              </a:rPr>
              <a:t>as no trailers were manufactured in Italy. </a:t>
            </a:r>
          </a:p>
          <a:p>
            <a:pPr marL="342900" indent="-342900">
              <a:lnSpc>
                <a:spcPct val="90000"/>
              </a:lnSpc>
              <a:spcBef>
                <a:spcPts val="300"/>
              </a:spcBef>
              <a:buFont typeface="Wingdings" panose="05000000000000000000" pitchFamily="2" charset="2"/>
              <a:buChar char="§"/>
            </a:pPr>
            <a:r>
              <a:rPr lang="en-GB" sz="2000" dirty="0">
                <a:latin typeface="Bell MT" panose="02020503060305020303" pitchFamily="18" charset="0"/>
              </a:rPr>
              <a:t>Prohibition deemed to have an impact on consumer behaviour which will have an affect on the product demand: this made it an MEEQR.</a:t>
            </a:r>
          </a:p>
          <a:p>
            <a:pPr marL="342900" indent="-342900">
              <a:lnSpc>
                <a:spcPct val="90000"/>
              </a:lnSpc>
              <a:spcBef>
                <a:spcPts val="300"/>
              </a:spcBef>
              <a:buFont typeface="Wingdings" panose="05000000000000000000" pitchFamily="2" charset="2"/>
              <a:buChar char="§"/>
            </a:pPr>
            <a:r>
              <a:rPr lang="en-GB" sz="2000" dirty="0">
                <a:latin typeface="Bell MT" panose="02020503060305020303" pitchFamily="18" charset="0"/>
              </a:rPr>
              <a:t>Deemed that this could be </a:t>
            </a:r>
            <a:r>
              <a:rPr lang="en-GB" sz="2000" u="sng" dirty="0">
                <a:solidFill>
                  <a:srgbClr val="00B050"/>
                </a:solidFill>
                <a:latin typeface="Bell MT" panose="02020503060305020303" pitchFamily="18" charset="0"/>
              </a:rPr>
              <a:t>justifiable</a:t>
            </a:r>
            <a:r>
              <a:rPr lang="en-GB" sz="2000" dirty="0">
                <a:latin typeface="Bell MT" panose="02020503060305020303" pitchFamily="18" charset="0"/>
              </a:rPr>
              <a:t>, however, under the mandatory requirement of road safety.</a:t>
            </a:r>
          </a:p>
          <a:p>
            <a:pPr>
              <a:lnSpc>
                <a:spcPct val="90000"/>
              </a:lnSpc>
              <a:spcBef>
                <a:spcPts val="300"/>
              </a:spcBef>
            </a:pPr>
            <a:r>
              <a:rPr lang="en-GB" sz="2000" u="sng" dirty="0">
                <a:latin typeface="Bell MT" panose="02020503060305020303" pitchFamily="18" charset="0"/>
              </a:rPr>
              <a:t>Reasoning:</a:t>
            </a:r>
          </a:p>
          <a:p>
            <a:pPr marL="342900" indent="-342900">
              <a:lnSpc>
                <a:spcPct val="90000"/>
              </a:lnSpc>
              <a:spcBef>
                <a:spcPts val="300"/>
              </a:spcBef>
              <a:buFont typeface="Wingdings" panose="05000000000000000000" pitchFamily="2" charset="2"/>
              <a:buChar char="§"/>
            </a:pPr>
            <a:r>
              <a:rPr lang="en-GB" sz="2000" dirty="0">
                <a:latin typeface="Bell MT" panose="02020503060305020303" pitchFamily="18" charset="0"/>
              </a:rPr>
              <a:t>The ECJ identified </a:t>
            </a:r>
            <a:r>
              <a:rPr lang="en-GB" sz="2000" u="sng" dirty="0">
                <a:solidFill>
                  <a:srgbClr val="00B050"/>
                </a:solidFill>
                <a:latin typeface="Bell MT" panose="02020503060305020303" pitchFamily="18" charset="0"/>
              </a:rPr>
              <a:t>three situations</a:t>
            </a:r>
            <a:r>
              <a:rPr lang="en-GB" sz="2000" dirty="0">
                <a:solidFill>
                  <a:srgbClr val="00B050"/>
                </a:solidFill>
                <a:latin typeface="Bell MT" panose="02020503060305020303" pitchFamily="18" charset="0"/>
              </a:rPr>
              <a:t> </a:t>
            </a:r>
            <a:r>
              <a:rPr lang="en-GB" sz="2000" dirty="0">
                <a:latin typeface="Bell MT" panose="02020503060305020303" pitchFamily="18" charset="0"/>
              </a:rPr>
              <a:t>where a rule could be regarded a MEEQR.</a:t>
            </a:r>
          </a:p>
          <a:p>
            <a:pPr lvl="1">
              <a:lnSpc>
                <a:spcPct val="90000"/>
              </a:lnSpc>
              <a:spcBef>
                <a:spcPts val="300"/>
              </a:spcBef>
            </a:pPr>
            <a:r>
              <a:rPr lang="en-GB" sz="2000" dirty="0">
                <a:latin typeface="Bell MT" panose="02020503060305020303" pitchFamily="18" charset="0"/>
              </a:rPr>
              <a:t>1. Where the object/effect of the measure is to treat products from other member states less favourably than domestic products.</a:t>
            </a:r>
          </a:p>
          <a:p>
            <a:pPr lvl="1">
              <a:lnSpc>
                <a:spcPct val="90000"/>
              </a:lnSpc>
              <a:spcBef>
                <a:spcPts val="300"/>
              </a:spcBef>
            </a:pPr>
            <a:r>
              <a:rPr lang="en-GB" sz="2000" dirty="0">
                <a:latin typeface="Bell MT" panose="02020503060305020303" pitchFamily="18" charset="0"/>
              </a:rPr>
              <a:t>2. When a measure requires goods lawfully made in another member state to meet another condition even if it applies to all products indiscriminately.</a:t>
            </a:r>
          </a:p>
          <a:p>
            <a:pPr lvl="1">
              <a:lnSpc>
                <a:spcPct val="90000"/>
              </a:lnSpc>
              <a:spcBef>
                <a:spcPts val="300"/>
              </a:spcBef>
            </a:pPr>
            <a:r>
              <a:rPr lang="en-GB" sz="2000" dirty="0">
                <a:latin typeface="Bell MT" panose="02020503060305020303" pitchFamily="18" charset="0"/>
              </a:rPr>
              <a:t>3. Any other measure which hinders the access of products originating in other member states to the market.</a:t>
            </a:r>
          </a:p>
        </p:txBody>
      </p:sp>
      <p:sp>
        <p:nvSpPr>
          <p:cNvPr id="2" name="Footer Placeholder 1">
            <a:extLst>
              <a:ext uri="{FF2B5EF4-FFF2-40B4-BE49-F238E27FC236}">
                <a16:creationId xmlns:a16="http://schemas.microsoft.com/office/drawing/2014/main" id="{8221CFD6-FF7D-48B7-ADBC-B431E6DB75C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2090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8640"/>
            <a:ext cx="12188825" cy="691480"/>
          </a:xfrm>
        </p:spPr>
        <p:txBody>
          <a:bodyPr/>
          <a:lstStyle/>
          <a:p>
            <a:pPr algn="ctr"/>
            <a:r>
              <a:rPr lang="en-US" u="sng" dirty="0">
                <a:latin typeface="Bell MT" panose="02020503060305020303" pitchFamily="18" charset="0"/>
              </a:rPr>
              <a:t>Article 35 TFEU</a:t>
            </a:r>
          </a:p>
        </p:txBody>
      </p:sp>
      <p:sp>
        <p:nvSpPr>
          <p:cNvPr id="7" name="TextBox 6">
            <a:extLst>
              <a:ext uri="{FF2B5EF4-FFF2-40B4-BE49-F238E27FC236}">
                <a16:creationId xmlns:a16="http://schemas.microsoft.com/office/drawing/2014/main" id="{DE04474B-CE16-4006-9625-E666079B2E6A}"/>
              </a:ext>
            </a:extLst>
          </p:cNvPr>
          <p:cNvSpPr txBox="1"/>
          <p:nvPr/>
        </p:nvSpPr>
        <p:spPr>
          <a:xfrm>
            <a:off x="261763" y="880120"/>
            <a:ext cx="7585249" cy="5261056"/>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300" i="1" u="sng" dirty="0">
                <a:solidFill>
                  <a:srgbClr val="0070C0"/>
                </a:solidFill>
                <a:latin typeface="Bell MT" panose="02020503060305020303" pitchFamily="18" charset="0"/>
              </a:rPr>
              <a:t>Article 35</a:t>
            </a:r>
            <a:r>
              <a:rPr lang="en-GB" sz="2300" i="1" dirty="0">
                <a:solidFill>
                  <a:srgbClr val="0070C0"/>
                </a:solidFill>
                <a:latin typeface="Bell MT" panose="02020503060305020303" pitchFamily="18" charset="0"/>
              </a:rPr>
              <a:t> </a:t>
            </a:r>
            <a:r>
              <a:rPr lang="en-GB" sz="2300" dirty="0">
                <a:latin typeface="Bell MT" panose="02020503060305020303" pitchFamily="18" charset="0"/>
              </a:rPr>
              <a:t>mirrors the wording of Article 34 but </a:t>
            </a:r>
            <a:r>
              <a:rPr lang="en-GB" sz="2300" dirty="0">
                <a:solidFill>
                  <a:srgbClr val="00B050"/>
                </a:solidFill>
                <a:latin typeface="Bell MT" panose="02020503060305020303" pitchFamily="18" charset="0"/>
              </a:rPr>
              <a:t>concerns exports.</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Scope of Article 35 is indirectly limited by the scope of Article 34 also.</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principle of mutual recognition as established in Cassis was extended to apply to Article 35 in </a:t>
            </a:r>
            <a:r>
              <a:rPr lang="en-GB" sz="2300" i="1" u="sng" dirty="0" err="1">
                <a:solidFill>
                  <a:schemeClr val="accent6">
                    <a:lumMod val="75000"/>
                  </a:schemeClr>
                </a:solidFill>
                <a:latin typeface="Bell MT" panose="02020503060305020303" pitchFamily="18" charset="0"/>
              </a:rPr>
              <a:t>Groenveld</a:t>
            </a:r>
            <a:r>
              <a:rPr lang="en-GB" sz="2300" i="1" u="sng" dirty="0">
                <a:solidFill>
                  <a:schemeClr val="accent6">
                    <a:lumMod val="75000"/>
                  </a:schemeClr>
                </a:solidFill>
                <a:latin typeface="Bell MT" panose="02020503060305020303" pitchFamily="18" charset="0"/>
              </a:rPr>
              <a:t> [1979]</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Equally applicable product requirements would not constitute MEEQRs on exports. </a:t>
            </a:r>
          </a:p>
          <a:p>
            <a:pPr marL="342900" indent="-342900">
              <a:lnSpc>
                <a:spcPct val="90000"/>
              </a:lnSpc>
              <a:spcBef>
                <a:spcPts val="600"/>
              </a:spcBef>
              <a:buFont typeface="Wingdings" panose="05000000000000000000" pitchFamily="2" charset="2"/>
              <a:buChar char="§"/>
            </a:pPr>
            <a:r>
              <a:rPr lang="en-GB" sz="2300" i="1" u="sng" dirty="0" err="1">
                <a:solidFill>
                  <a:schemeClr val="accent6">
                    <a:lumMod val="75000"/>
                  </a:schemeClr>
                </a:solidFill>
                <a:latin typeface="Bell MT" panose="02020503060305020303" pitchFamily="18" charset="0"/>
              </a:rPr>
              <a:t>Gysbrecht</a:t>
            </a:r>
            <a:r>
              <a:rPr lang="en-GB" sz="2300" u="sng" dirty="0">
                <a:solidFill>
                  <a:schemeClr val="accent6">
                    <a:lumMod val="75000"/>
                  </a:schemeClr>
                </a:solidFill>
                <a:latin typeface="Bell MT" panose="02020503060305020303" pitchFamily="18" charset="0"/>
              </a:rPr>
              <a:t> [2008]</a:t>
            </a:r>
            <a:r>
              <a:rPr lang="en-GB" sz="2300" dirty="0">
                <a:solidFill>
                  <a:schemeClr val="accent6">
                    <a:lumMod val="75000"/>
                  </a:schemeClr>
                </a:solidFill>
                <a:latin typeface="Bell MT" panose="02020503060305020303" pitchFamily="18" charset="0"/>
              </a:rPr>
              <a:t> </a:t>
            </a:r>
            <a:r>
              <a:rPr lang="en-GB" sz="2300" dirty="0">
                <a:latin typeface="Bell MT" panose="02020503060305020303" pitchFamily="18" charset="0"/>
              </a:rPr>
              <a:t>established the test applied to Article 35 which stated that an MEEQR will be deemed to exist if, </a:t>
            </a:r>
            <a:r>
              <a:rPr lang="en-GB" sz="2300" i="1" dirty="0">
                <a:latin typeface="Bell MT" panose="02020503060305020303" pitchFamily="18" charset="0"/>
              </a:rPr>
              <a:t>“its actual effect is none the less </a:t>
            </a:r>
            <a:r>
              <a:rPr lang="en-GB" sz="2300" i="1" dirty="0">
                <a:solidFill>
                  <a:srgbClr val="00B050"/>
                </a:solidFill>
                <a:latin typeface="Bell MT" panose="02020503060305020303" pitchFamily="18" charset="0"/>
              </a:rPr>
              <a:t>greater on goods leaving the market </a:t>
            </a:r>
            <a:r>
              <a:rPr lang="en-GB" sz="2300" i="1" dirty="0">
                <a:latin typeface="Bell MT" panose="02020503060305020303" pitchFamily="18" charset="0"/>
              </a:rPr>
              <a:t>of the exporting Member State </a:t>
            </a:r>
            <a:r>
              <a:rPr lang="en-GB" sz="2300" i="1" dirty="0">
                <a:solidFill>
                  <a:srgbClr val="00B050"/>
                </a:solidFill>
                <a:latin typeface="Bell MT" panose="02020503060305020303" pitchFamily="18" charset="0"/>
              </a:rPr>
              <a:t>than</a:t>
            </a:r>
            <a:r>
              <a:rPr lang="en-GB" sz="2300" i="1" dirty="0">
                <a:latin typeface="Bell MT" panose="02020503060305020303" pitchFamily="18" charset="0"/>
              </a:rPr>
              <a:t> on the marketing of </a:t>
            </a:r>
            <a:r>
              <a:rPr lang="en-GB" sz="2300" i="1" dirty="0">
                <a:solidFill>
                  <a:srgbClr val="00B050"/>
                </a:solidFill>
                <a:latin typeface="Bell MT" panose="02020503060305020303" pitchFamily="18" charset="0"/>
              </a:rPr>
              <a:t>goods in the domestic market </a:t>
            </a:r>
            <a:r>
              <a:rPr lang="en-GB" sz="2300" i="1" dirty="0">
                <a:latin typeface="Bell MT" panose="02020503060305020303" pitchFamily="18" charset="0"/>
              </a:rPr>
              <a:t>of the Member State</a:t>
            </a:r>
            <a:r>
              <a:rPr lang="en-GB" sz="2300" dirty="0">
                <a:latin typeface="Bell MT" panose="02020503060305020303" pitchFamily="18" charset="0"/>
              </a:rPr>
              <a:t>.”</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Article 35 is also based on a discrimination test. </a:t>
            </a:r>
          </a:p>
        </p:txBody>
      </p:sp>
      <p:pic>
        <p:nvPicPr>
          <p:cNvPr id="9" name="Picture 8">
            <a:extLst>
              <a:ext uri="{FF2B5EF4-FFF2-40B4-BE49-F238E27FC236}">
                <a16:creationId xmlns:a16="http://schemas.microsoft.com/office/drawing/2014/main" id="{2F41C4B4-72D5-4BBA-8FB4-054B56BB0F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666" r="6666"/>
          <a:stretch/>
        </p:blipFill>
        <p:spPr>
          <a:xfrm>
            <a:off x="7847012" y="1453729"/>
            <a:ext cx="4105297" cy="4421088"/>
          </a:xfrm>
          <a:prstGeom prst="rect">
            <a:avLst/>
          </a:prstGeom>
        </p:spPr>
      </p:pic>
      <p:sp>
        <p:nvSpPr>
          <p:cNvPr id="2" name="Footer Placeholder 1">
            <a:extLst>
              <a:ext uri="{FF2B5EF4-FFF2-40B4-BE49-F238E27FC236}">
                <a16:creationId xmlns:a16="http://schemas.microsoft.com/office/drawing/2014/main" id="{5EE99FB5-95C8-40AE-A7C5-487D0AD73D0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07319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8640"/>
            <a:ext cx="12188825" cy="691480"/>
          </a:xfrm>
        </p:spPr>
        <p:txBody>
          <a:bodyPr>
            <a:normAutofit/>
          </a:bodyPr>
          <a:lstStyle/>
          <a:p>
            <a:pPr algn="ctr"/>
            <a:r>
              <a:rPr lang="en-US" b="1" u="sng" dirty="0">
                <a:latin typeface="Bell MT" panose="02020503060305020303" pitchFamily="18" charset="0"/>
              </a:rPr>
              <a:t>Regulatory barriers: </a:t>
            </a:r>
            <a:r>
              <a:rPr lang="en-US" u="sng" dirty="0">
                <a:latin typeface="Bell MT" panose="02020503060305020303" pitchFamily="18" charset="0"/>
              </a:rPr>
              <a:t>justifications</a:t>
            </a:r>
          </a:p>
        </p:txBody>
      </p:sp>
      <p:sp>
        <p:nvSpPr>
          <p:cNvPr id="7" name="TextBox 6">
            <a:extLst>
              <a:ext uri="{FF2B5EF4-FFF2-40B4-BE49-F238E27FC236}">
                <a16:creationId xmlns:a16="http://schemas.microsoft.com/office/drawing/2014/main" id="{CF3227C6-3C82-4C69-B275-D9AA47F51CBD}"/>
              </a:ext>
            </a:extLst>
          </p:cNvPr>
          <p:cNvSpPr txBox="1"/>
          <p:nvPr/>
        </p:nvSpPr>
        <p:spPr>
          <a:xfrm>
            <a:off x="4390816" y="836712"/>
            <a:ext cx="7752268" cy="6507935"/>
          </a:xfrm>
          <a:prstGeom prst="rect">
            <a:avLst/>
          </a:prstGeom>
          <a:noFill/>
        </p:spPr>
        <p:txBody>
          <a:bodyPr wrap="square" rtlCol="0">
            <a:spAutoFit/>
          </a:bodyPr>
          <a:lstStyle/>
          <a:p>
            <a:pPr algn="ctr">
              <a:lnSpc>
                <a:spcPct val="90000"/>
              </a:lnSpc>
              <a:spcBef>
                <a:spcPts val="600"/>
              </a:spcBef>
            </a:pPr>
            <a:r>
              <a:rPr lang="en-GB" sz="2300" dirty="0">
                <a:solidFill>
                  <a:schemeClr val="tx2">
                    <a:lumMod val="75000"/>
                    <a:lumOff val="25000"/>
                  </a:schemeClr>
                </a:solidFill>
                <a:latin typeface="Bell MT" panose="02020503060305020303" pitchFamily="18" charset="0"/>
              </a:rPr>
              <a:t>Article 36 allows for justifications to be made regarding restrictions or MEEQRs.</a:t>
            </a:r>
          </a:p>
          <a:p>
            <a:pPr>
              <a:lnSpc>
                <a:spcPct val="90000"/>
              </a:lnSpc>
              <a:spcBef>
                <a:spcPts val="600"/>
              </a:spcBef>
            </a:pPr>
            <a:r>
              <a:rPr lang="en-GB" sz="2300" u="sng" dirty="0">
                <a:solidFill>
                  <a:schemeClr val="tx2">
                    <a:lumMod val="75000"/>
                    <a:lumOff val="25000"/>
                  </a:schemeClr>
                </a:solidFill>
                <a:latin typeface="Bell MT" panose="02020503060305020303" pitchFamily="18" charset="0"/>
              </a:rPr>
              <a:t>There are </a:t>
            </a:r>
            <a:r>
              <a:rPr lang="en-GB" sz="2300" u="sng" dirty="0">
                <a:solidFill>
                  <a:srgbClr val="00B050"/>
                </a:solidFill>
                <a:latin typeface="Bell MT" panose="02020503060305020303" pitchFamily="18" charset="0"/>
              </a:rPr>
              <a:t>6 grounds </a:t>
            </a:r>
            <a:r>
              <a:rPr lang="en-GB" sz="2300" u="sng" dirty="0">
                <a:solidFill>
                  <a:schemeClr val="tx2">
                    <a:lumMod val="75000"/>
                    <a:lumOff val="25000"/>
                  </a:schemeClr>
                </a:solidFill>
                <a:latin typeface="Bell MT" panose="02020503060305020303" pitchFamily="18" charset="0"/>
              </a:rPr>
              <a:t>of justification:</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Public morality </a:t>
            </a:r>
            <a:r>
              <a:rPr lang="en-GB" sz="2300" i="1" u="sng" dirty="0">
                <a:solidFill>
                  <a:schemeClr val="accent6">
                    <a:lumMod val="75000"/>
                  </a:schemeClr>
                </a:solidFill>
                <a:latin typeface="Bell MT" panose="02020503060305020303" pitchFamily="18" charset="0"/>
              </a:rPr>
              <a:t>(Regina [1979])</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Public policy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Thompson, Johnson &amp; </a:t>
            </a:r>
            <a:r>
              <a:rPr lang="en-GB" sz="2300" i="1" u="sng" dirty="0" err="1">
                <a:solidFill>
                  <a:schemeClr val="accent6">
                    <a:lumMod val="75000"/>
                  </a:schemeClr>
                </a:solidFill>
                <a:latin typeface="Bell MT" panose="02020503060305020303" pitchFamily="18" charset="0"/>
              </a:rPr>
              <a:t>Woodiwiss</a:t>
            </a:r>
            <a:r>
              <a:rPr lang="en-GB" sz="2300" i="1" u="sng" dirty="0">
                <a:solidFill>
                  <a:schemeClr val="accent6">
                    <a:lumMod val="75000"/>
                  </a:schemeClr>
                </a:solidFill>
                <a:latin typeface="Bell MT" panose="02020503060305020303" pitchFamily="18" charset="0"/>
              </a:rPr>
              <a:t> [1978])</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Public security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Campus Oil [1984])</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Protection of health &amp; environment </a:t>
            </a:r>
            <a:r>
              <a:rPr lang="en-GB" sz="2300" u="sng" dirty="0">
                <a:solidFill>
                  <a:schemeClr val="accent6">
                    <a:lumMod val="75000"/>
                  </a:schemeClr>
                </a:solidFill>
                <a:latin typeface="Bell MT" panose="02020503060305020303" pitchFamily="18" charset="0"/>
              </a:rPr>
              <a:t>(</a:t>
            </a:r>
            <a:r>
              <a:rPr lang="en-GB" sz="2300" i="1" u="sng" dirty="0" err="1">
                <a:solidFill>
                  <a:schemeClr val="accent6">
                    <a:lumMod val="75000"/>
                  </a:schemeClr>
                </a:solidFill>
                <a:latin typeface="Bell MT" panose="02020503060305020303" pitchFamily="18" charset="0"/>
              </a:rPr>
              <a:t>Peijper</a:t>
            </a:r>
            <a:r>
              <a:rPr lang="en-GB" sz="2300" i="1" u="sng" dirty="0">
                <a:solidFill>
                  <a:schemeClr val="accent6">
                    <a:lumMod val="75000"/>
                  </a:schemeClr>
                </a:solidFill>
                <a:latin typeface="Bell MT" panose="02020503060305020303" pitchFamily="18" charset="0"/>
              </a:rPr>
              <a:t> [1975])</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National treasures </a:t>
            </a:r>
          </a:p>
          <a:p>
            <a:pPr marL="457200" indent="-457200">
              <a:lnSpc>
                <a:spcPct val="90000"/>
              </a:lnSpc>
              <a:spcBef>
                <a:spcPts val="600"/>
              </a:spcBef>
              <a:buAutoNum type="arabicPeriod"/>
            </a:pPr>
            <a:r>
              <a:rPr lang="en-GB" sz="2300" dirty="0">
                <a:solidFill>
                  <a:schemeClr val="tx2">
                    <a:lumMod val="75000"/>
                    <a:lumOff val="25000"/>
                  </a:schemeClr>
                </a:solidFill>
                <a:latin typeface="Bell MT" panose="02020503060305020303" pitchFamily="18" charset="0"/>
              </a:rPr>
              <a:t>Intellectual property rights </a:t>
            </a:r>
            <a:r>
              <a:rPr lang="en-GB" sz="2300" i="1" u="sng" dirty="0">
                <a:solidFill>
                  <a:schemeClr val="accent6">
                    <a:lumMod val="75000"/>
                  </a:schemeClr>
                </a:solidFill>
                <a:latin typeface="Bell MT" panose="02020503060305020303" pitchFamily="18" charset="0"/>
              </a:rPr>
              <a:t>(Van </a:t>
            </a:r>
            <a:r>
              <a:rPr lang="en-GB" sz="2300" i="1" u="sng" dirty="0" err="1">
                <a:solidFill>
                  <a:schemeClr val="accent6">
                    <a:lumMod val="75000"/>
                  </a:schemeClr>
                </a:solidFill>
                <a:latin typeface="Bell MT" panose="02020503060305020303" pitchFamily="18" charset="0"/>
              </a:rPr>
              <a:t>Zuylen</a:t>
            </a:r>
            <a:r>
              <a:rPr lang="en-GB" sz="2300" i="1" u="sng" dirty="0">
                <a:solidFill>
                  <a:schemeClr val="accent6">
                    <a:lumMod val="75000"/>
                  </a:schemeClr>
                </a:solidFill>
                <a:latin typeface="Bell MT" panose="02020503060305020303" pitchFamily="18" charset="0"/>
              </a:rPr>
              <a:t> </a:t>
            </a:r>
            <a:r>
              <a:rPr lang="en-GB" sz="2300" i="1" u="sng" dirty="0" err="1">
                <a:solidFill>
                  <a:schemeClr val="accent6">
                    <a:lumMod val="75000"/>
                  </a:schemeClr>
                </a:solidFill>
                <a:latin typeface="Bell MT" panose="02020503060305020303" pitchFamily="18" charset="0"/>
              </a:rPr>
              <a:t>freres</a:t>
            </a:r>
            <a:r>
              <a:rPr lang="en-GB" sz="2300" i="1" u="sng" dirty="0">
                <a:solidFill>
                  <a:schemeClr val="accent6">
                    <a:lumMod val="75000"/>
                  </a:schemeClr>
                </a:solidFill>
                <a:latin typeface="Bell MT" panose="02020503060305020303" pitchFamily="18" charset="0"/>
              </a:rPr>
              <a:t> [1974])</a:t>
            </a:r>
          </a:p>
          <a:p>
            <a:pPr>
              <a:lnSpc>
                <a:spcPct val="90000"/>
              </a:lnSpc>
              <a:spcBef>
                <a:spcPts val="600"/>
              </a:spcBef>
            </a:pPr>
            <a:endParaRPr lang="en-GB" sz="2300" i="1" u="sng" dirty="0">
              <a:solidFill>
                <a:schemeClr val="accent6">
                  <a:lumMod val="75000"/>
                </a:schemeClr>
              </a:solidFill>
              <a:latin typeface="Bell MT" panose="02020503060305020303" pitchFamily="18" charset="0"/>
            </a:endParaRPr>
          </a:p>
          <a:p>
            <a:pPr marL="342900" indent="-342900">
              <a:lnSpc>
                <a:spcPct val="90000"/>
              </a:lnSpc>
              <a:spcBef>
                <a:spcPts val="6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This list is exhaustive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Commission vs. Ireland [1981</a:t>
            </a:r>
            <a:r>
              <a:rPr lang="en-GB" sz="2300" u="sng" dirty="0">
                <a:solidFill>
                  <a:schemeClr val="accent6">
                    <a:lumMod val="75000"/>
                  </a:schemeClr>
                </a:solidFill>
                <a:latin typeface="Bell MT" panose="02020503060305020303" pitchFamily="18" charset="0"/>
              </a:rPr>
              <a:t>])</a:t>
            </a:r>
          </a:p>
          <a:p>
            <a:pPr marL="342900" indent="-342900">
              <a:lnSpc>
                <a:spcPct val="90000"/>
              </a:lnSpc>
              <a:spcBef>
                <a:spcPts val="6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Article 36 is interpreted strictly. </a:t>
            </a:r>
            <a:r>
              <a:rPr lang="en-GB" sz="2300" u="sng" dirty="0">
                <a:solidFill>
                  <a:schemeClr val="accent6">
                    <a:lumMod val="75000"/>
                  </a:schemeClr>
                </a:solidFill>
                <a:latin typeface="Bell MT" panose="02020503060305020303" pitchFamily="18" charset="0"/>
              </a:rPr>
              <a:t>(</a:t>
            </a:r>
            <a:r>
              <a:rPr lang="en-GB" sz="2300" i="1" u="sng" dirty="0" err="1">
                <a:solidFill>
                  <a:schemeClr val="accent6">
                    <a:lumMod val="75000"/>
                  </a:schemeClr>
                </a:solidFill>
                <a:latin typeface="Bell MT" panose="02020503060305020303" pitchFamily="18" charset="0"/>
              </a:rPr>
              <a:t>Bauhuis</a:t>
            </a:r>
            <a:r>
              <a:rPr lang="en-GB" sz="2300" i="1" u="sng" dirty="0">
                <a:solidFill>
                  <a:schemeClr val="accent6">
                    <a:lumMod val="75000"/>
                  </a:schemeClr>
                </a:solidFill>
                <a:latin typeface="Bell MT" panose="02020503060305020303" pitchFamily="18" charset="0"/>
              </a:rPr>
              <a:t> [1977])</a:t>
            </a:r>
          </a:p>
          <a:p>
            <a:pPr marL="342900" indent="-342900">
              <a:lnSpc>
                <a:spcPct val="90000"/>
              </a:lnSpc>
              <a:spcBef>
                <a:spcPts val="6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Implied derogations are allowed in relation to Article 36 also due to </a:t>
            </a:r>
            <a:r>
              <a:rPr lang="en-GB" sz="2300" i="1" u="sng" dirty="0">
                <a:solidFill>
                  <a:schemeClr val="accent6">
                    <a:lumMod val="75000"/>
                  </a:schemeClr>
                </a:solidFill>
                <a:latin typeface="Bell MT" panose="02020503060305020303" pitchFamily="18" charset="0"/>
              </a:rPr>
              <a:t>Cassis de Dijon</a:t>
            </a:r>
            <a:r>
              <a:rPr lang="en-GB" sz="2300" i="1" dirty="0">
                <a:solidFill>
                  <a:schemeClr val="accent6">
                    <a:lumMod val="7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in relation to non-discriminatory measures.</a:t>
            </a:r>
          </a:p>
          <a:p>
            <a:pPr>
              <a:lnSpc>
                <a:spcPct val="90000"/>
              </a:lnSpc>
              <a:spcBef>
                <a:spcPts val="600"/>
              </a:spcBef>
            </a:pPr>
            <a:endParaRPr lang="en-GB" sz="2300" dirty="0">
              <a:solidFill>
                <a:schemeClr val="tx2">
                  <a:lumMod val="75000"/>
                  <a:lumOff val="25000"/>
                </a:schemeClr>
              </a:solidFill>
            </a:endParaRPr>
          </a:p>
          <a:p>
            <a:pPr marL="342900" indent="-342900">
              <a:lnSpc>
                <a:spcPct val="90000"/>
              </a:lnSpc>
              <a:spcBef>
                <a:spcPts val="600"/>
              </a:spcBef>
              <a:buFont typeface="Wingdings" panose="05000000000000000000" pitchFamily="2" charset="2"/>
              <a:buChar char="§"/>
            </a:pPr>
            <a:endParaRPr lang="en-GB" sz="2300" dirty="0">
              <a:solidFill>
                <a:schemeClr val="tx2">
                  <a:lumMod val="75000"/>
                  <a:lumOff val="25000"/>
                </a:schemeClr>
              </a:solidFill>
            </a:endParaRPr>
          </a:p>
        </p:txBody>
      </p:sp>
      <p:pic>
        <p:nvPicPr>
          <p:cNvPr id="8" name="Picture 7">
            <a:extLst>
              <a:ext uri="{FF2B5EF4-FFF2-40B4-BE49-F238E27FC236}">
                <a16:creationId xmlns:a16="http://schemas.microsoft.com/office/drawing/2014/main" id="{BFB20CA9-5765-4227-92B0-AB0FA44A8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757" y="980728"/>
            <a:ext cx="4097965" cy="2633348"/>
          </a:xfrm>
          <a:prstGeom prst="rect">
            <a:avLst/>
          </a:prstGeom>
        </p:spPr>
      </p:pic>
      <p:sp>
        <p:nvSpPr>
          <p:cNvPr id="2" name="Footer Placeholder 1">
            <a:extLst>
              <a:ext uri="{FF2B5EF4-FFF2-40B4-BE49-F238E27FC236}">
                <a16:creationId xmlns:a16="http://schemas.microsoft.com/office/drawing/2014/main" id="{65A33551-08CA-47DF-A57E-76F1FA7C5D07}"/>
              </a:ext>
            </a:extLst>
          </p:cNvPr>
          <p:cNvSpPr>
            <a:spLocks noGrp="1"/>
          </p:cNvSpPr>
          <p:nvPr>
            <p:ph type="ftr" sz="quarter" idx="11"/>
          </p:nvPr>
        </p:nvSpPr>
        <p:spPr/>
        <p:txBody>
          <a:bodyPr/>
          <a:lstStyle/>
          <a:p>
            <a:r>
              <a:rPr lang="en-GB"/>
              <a:t>SCHUTZE.EU</a:t>
            </a:r>
          </a:p>
        </p:txBody>
      </p:sp>
      <p:pic>
        <p:nvPicPr>
          <p:cNvPr id="10" name="Picture 9">
            <a:extLst>
              <a:ext uri="{FF2B5EF4-FFF2-40B4-BE49-F238E27FC236}">
                <a16:creationId xmlns:a16="http://schemas.microsoft.com/office/drawing/2014/main" id="{6F1D8DA0-EA9A-4A3B-A67B-0FB22EDF267B}"/>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189756" y="3614076"/>
            <a:ext cx="4097965" cy="2633348"/>
          </a:xfrm>
          <a:prstGeom prst="rect">
            <a:avLst/>
          </a:prstGeom>
        </p:spPr>
      </p:pic>
    </p:spTree>
    <p:extLst>
      <p:ext uri="{BB962C8B-B14F-4D97-AF65-F5344CB8AC3E}">
        <p14:creationId xmlns:p14="http://schemas.microsoft.com/office/powerpoint/2010/main" val="410728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9C8E-C3E0-457C-9A0A-49ABBFAD829B}"/>
              </a:ext>
            </a:extLst>
          </p:cNvPr>
          <p:cNvSpPr>
            <a:spLocks noGrp="1"/>
          </p:cNvSpPr>
          <p:nvPr>
            <p:ph type="title"/>
          </p:nvPr>
        </p:nvSpPr>
        <p:spPr>
          <a:xfrm>
            <a:off x="0" y="338452"/>
            <a:ext cx="12188825" cy="1152128"/>
          </a:xfrm>
        </p:spPr>
        <p:txBody>
          <a:bodyPr>
            <a:noAutofit/>
          </a:bodyPr>
          <a:lstStyle/>
          <a:p>
            <a:pPr algn="ctr"/>
            <a:r>
              <a:rPr lang="en-GB" b="1" u="sng" dirty="0">
                <a:latin typeface="Bell MT" panose="02020503060305020303" pitchFamily="18" charset="0"/>
              </a:rPr>
              <a:t>Proportionality of national</a:t>
            </a:r>
            <a:br>
              <a:rPr lang="en-GB" b="1" u="sng" dirty="0">
                <a:latin typeface="Bell MT" panose="02020503060305020303" pitchFamily="18" charset="0"/>
              </a:rPr>
            </a:br>
            <a:r>
              <a:rPr lang="en-GB" b="1" u="sng" dirty="0">
                <a:latin typeface="Bell MT" panose="02020503060305020303" pitchFamily="18" charset="0"/>
              </a:rPr>
              <a:t>standards</a:t>
            </a:r>
          </a:p>
        </p:txBody>
      </p:sp>
      <p:sp>
        <p:nvSpPr>
          <p:cNvPr id="7" name="TextBox 6">
            <a:extLst>
              <a:ext uri="{FF2B5EF4-FFF2-40B4-BE49-F238E27FC236}">
                <a16:creationId xmlns:a16="http://schemas.microsoft.com/office/drawing/2014/main" id="{A5BBA9D7-AE8E-49EC-9A79-7C8475B6604E}"/>
              </a:ext>
            </a:extLst>
          </p:cNvPr>
          <p:cNvSpPr txBox="1"/>
          <p:nvPr/>
        </p:nvSpPr>
        <p:spPr>
          <a:xfrm>
            <a:off x="297768" y="1716321"/>
            <a:ext cx="11593288" cy="2948499"/>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Any restrictions established by a national measure needs to be proportionate. </a:t>
            </a:r>
            <a:r>
              <a:rPr lang="en-GB" sz="2300" i="1" u="sng" dirty="0">
                <a:solidFill>
                  <a:schemeClr val="accent6">
                    <a:lumMod val="75000"/>
                  </a:schemeClr>
                </a:solidFill>
                <a:latin typeface="Bell MT" panose="02020503060305020303" pitchFamily="18" charset="0"/>
              </a:rPr>
              <a:t>(Sandoz [1983])</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restriction needs to be necessary. </a:t>
            </a:r>
            <a:r>
              <a:rPr lang="en-GB" sz="2300" u="sng" dirty="0">
                <a:solidFill>
                  <a:schemeClr val="accent6">
                    <a:lumMod val="75000"/>
                  </a:schemeClr>
                </a:solidFill>
                <a:latin typeface="Bell MT" panose="02020503060305020303" pitchFamily="18" charset="0"/>
              </a:rPr>
              <a:t>(</a:t>
            </a:r>
            <a:r>
              <a:rPr lang="en-GB" sz="2300" i="1" u="sng" dirty="0">
                <a:solidFill>
                  <a:schemeClr val="accent6">
                    <a:lumMod val="75000"/>
                  </a:schemeClr>
                </a:solidFill>
                <a:latin typeface="Bell MT" panose="02020503060305020303" pitchFamily="18" charset="0"/>
              </a:rPr>
              <a:t>De </a:t>
            </a:r>
            <a:r>
              <a:rPr lang="en-GB" sz="2300" i="1" u="sng" dirty="0" err="1">
                <a:solidFill>
                  <a:schemeClr val="accent6">
                    <a:lumMod val="75000"/>
                  </a:schemeClr>
                </a:solidFill>
                <a:latin typeface="Bell MT" panose="02020503060305020303" pitchFamily="18" charset="0"/>
              </a:rPr>
              <a:t>Smedt</a:t>
            </a:r>
            <a:r>
              <a:rPr lang="en-GB" sz="2300" i="1" u="sng" dirty="0">
                <a:solidFill>
                  <a:schemeClr val="accent6">
                    <a:lumMod val="75000"/>
                  </a:schemeClr>
                </a:solidFill>
                <a:latin typeface="Bell MT" panose="02020503060305020303" pitchFamily="18" charset="0"/>
              </a:rPr>
              <a:t> [1982])</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There is room for discrepancies between states in regards as to what constitutes “necessity,” and high national standards are allowed as can be seen in </a:t>
            </a:r>
            <a:r>
              <a:rPr lang="en-GB" sz="2300" i="1" u="sng" dirty="0">
                <a:solidFill>
                  <a:schemeClr val="accent6">
                    <a:lumMod val="75000"/>
                  </a:schemeClr>
                </a:solidFill>
                <a:latin typeface="Bell MT" panose="02020503060305020303" pitchFamily="18" charset="0"/>
              </a:rPr>
              <a:t>Henn &amp; Darby [1979].</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Whether or not a national standard will be deemed to be proportionate will depend on discriminatory considerations as well as national values. </a:t>
            </a:r>
          </a:p>
          <a:p>
            <a:pPr marL="342900" indent="-342900">
              <a:lnSpc>
                <a:spcPct val="90000"/>
              </a:lnSpc>
              <a:spcBef>
                <a:spcPts val="600"/>
              </a:spcBef>
              <a:buFont typeface="Wingdings" panose="05000000000000000000" pitchFamily="2" charset="2"/>
              <a:buChar char="§"/>
            </a:pPr>
            <a:endParaRPr lang="en-GB" sz="2300" dirty="0"/>
          </a:p>
        </p:txBody>
      </p:sp>
      <p:pic>
        <p:nvPicPr>
          <p:cNvPr id="9" name="Picture 8">
            <a:extLst>
              <a:ext uri="{FF2B5EF4-FFF2-40B4-BE49-F238E27FC236}">
                <a16:creationId xmlns:a16="http://schemas.microsoft.com/office/drawing/2014/main" id="{B0E39A0D-EAAA-43AE-AD23-B484A56A24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048"/>
          <a:stretch/>
        </p:blipFill>
        <p:spPr>
          <a:xfrm>
            <a:off x="0" y="4846566"/>
            <a:ext cx="12188825" cy="2011433"/>
          </a:xfrm>
          <a:prstGeom prst="rect">
            <a:avLst/>
          </a:prstGeom>
          <a:effectLst>
            <a:softEdge rad="139700"/>
          </a:effectLst>
        </p:spPr>
      </p:pic>
      <p:sp>
        <p:nvSpPr>
          <p:cNvPr id="3" name="Footer Placeholder 2">
            <a:extLst>
              <a:ext uri="{FF2B5EF4-FFF2-40B4-BE49-F238E27FC236}">
                <a16:creationId xmlns:a16="http://schemas.microsoft.com/office/drawing/2014/main" id="{CA30DAB2-BF37-4560-84F0-C263FC38E89B}"/>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81525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7BAC-2C70-45B2-8A1F-3575EB8D87D7}"/>
              </a:ext>
            </a:extLst>
          </p:cNvPr>
          <p:cNvSpPr>
            <a:spLocks noGrp="1"/>
          </p:cNvSpPr>
          <p:nvPr>
            <p:ph type="title"/>
          </p:nvPr>
        </p:nvSpPr>
        <p:spPr>
          <a:xfrm>
            <a:off x="693812" y="137061"/>
            <a:ext cx="11212065" cy="1325562"/>
          </a:xfrm>
        </p:spPr>
        <p:txBody>
          <a:bodyPr/>
          <a:lstStyle/>
          <a:p>
            <a:pPr algn="r"/>
            <a:r>
              <a:rPr lang="en-GB" b="1" u="sng" dirty="0">
                <a:latin typeface="Bell MT" panose="02020503060305020303" pitchFamily="18" charset="0"/>
              </a:rPr>
              <a:t>Consumer protection &amp; European standards</a:t>
            </a:r>
          </a:p>
        </p:txBody>
      </p:sp>
      <p:sp>
        <p:nvSpPr>
          <p:cNvPr id="7" name="TextBox 6">
            <a:extLst>
              <a:ext uri="{FF2B5EF4-FFF2-40B4-BE49-F238E27FC236}">
                <a16:creationId xmlns:a16="http://schemas.microsoft.com/office/drawing/2014/main" id="{D09B8C15-BEF3-4BF7-9B9D-56BC0331E333}"/>
              </a:ext>
            </a:extLst>
          </p:cNvPr>
          <p:cNvSpPr txBox="1"/>
          <p:nvPr/>
        </p:nvSpPr>
        <p:spPr>
          <a:xfrm>
            <a:off x="143681" y="1124744"/>
            <a:ext cx="11488368" cy="2558521"/>
          </a:xfrm>
          <a:prstGeom prst="rect">
            <a:avLst/>
          </a:prstGeom>
          <a:noFill/>
        </p:spPr>
        <p:txBody>
          <a:bodyPr wrap="square" rtlCol="0">
            <a:spAutoFit/>
          </a:bodyPr>
          <a:lstStyle/>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National restrictions can be justified on the grounds that </a:t>
            </a:r>
          </a:p>
          <a:p>
            <a:pPr>
              <a:lnSpc>
                <a:spcPct val="90000"/>
              </a:lnSpc>
              <a:spcBef>
                <a:spcPts val="600"/>
              </a:spcBef>
            </a:pPr>
            <a:r>
              <a:rPr lang="en-GB" sz="2300" dirty="0">
                <a:latin typeface="Bell MT" panose="02020503060305020303" pitchFamily="18" charset="0"/>
              </a:rPr>
              <a:t>     “</a:t>
            </a:r>
            <a:r>
              <a:rPr lang="en-GB" sz="2300" i="1" dirty="0">
                <a:latin typeface="Bell MT" panose="02020503060305020303" pitchFamily="18" charset="0"/>
              </a:rPr>
              <a:t>suitable information is conveyed to the consumer</a:t>
            </a:r>
            <a:r>
              <a:rPr lang="en-GB" sz="2300" dirty="0">
                <a:latin typeface="Bell MT" panose="02020503060305020303" pitchFamily="18" charset="0"/>
              </a:rPr>
              <a:t>.” </a:t>
            </a:r>
            <a:r>
              <a:rPr lang="en-GB" sz="2300" i="1" u="sng" dirty="0">
                <a:solidFill>
                  <a:schemeClr val="accent6">
                    <a:lumMod val="75000"/>
                  </a:schemeClr>
                </a:solidFill>
                <a:latin typeface="Bell MT" panose="02020503060305020303" pitchFamily="18" charset="0"/>
              </a:rPr>
              <a:t>(Cassis de Dijon)</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Consumer protection is one of the most prominent imperative requirements for the free movement of goods. </a:t>
            </a:r>
          </a:p>
          <a:p>
            <a:pPr marL="342900" indent="-342900">
              <a:lnSpc>
                <a:spcPct val="90000"/>
              </a:lnSpc>
              <a:spcBef>
                <a:spcPts val="600"/>
              </a:spcBef>
              <a:buFont typeface="Arial" panose="020B0604020202020204" pitchFamily="34" charset="0"/>
              <a:buChar char="•"/>
            </a:pPr>
            <a:r>
              <a:rPr lang="en-GB" sz="2300" i="1" u="sng" dirty="0">
                <a:solidFill>
                  <a:schemeClr val="accent6">
                    <a:lumMod val="75000"/>
                  </a:schemeClr>
                </a:solidFill>
                <a:latin typeface="Bell MT" panose="02020503060305020303" pitchFamily="18" charset="0"/>
              </a:rPr>
              <a:t>Commission vs. Germany (Beer Purity) [1987]</a:t>
            </a:r>
            <a:r>
              <a:rPr lang="en-GB" sz="2300" u="sng" dirty="0">
                <a:solidFill>
                  <a:schemeClr val="accent6">
                    <a:lumMod val="75000"/>
                  </a:schemeClr>
                </a:solidFill>
                <a:latin typeface="Bell MT" panose="02020503060305020303" pitchFamily="18" charset="0"/>
              </a:rPr>
              <a:t> </a:t>
            </a:r>
            <a:r>
              <a:rPr lang="en-GB" sz="2300" dirty="0">
                <a:latin typeface="Bell MT" panose="02020503060305020303" pitchFamily="18" charset="0"/>
              </a:rPr>
              <a:t>made it clear that a high national consumer standard must never, </a:t>
            </a:r>
            <a:r>
              <a:rPr lang="en-GB" sz="2300" dirty="0">
                <a:solidFill>
                  <a:srgbClr val="00B050"/>
                </a:solidFill>
                <a:latin typeface="Bell MT" panose="02020503060305020303" pitchFamily="18" charset="0"/>
              </a:rPr>
              <a:t>“</a:t>
            </a:r>
            <a:r>
              <a:rPr lang="en-GB" sz="2300" i="1" dirty="0">
                <a:solidFill>
                  <a:srgbClr val="00B050"/>
                </a:solidFill>
                <a:latin typeface="Bell MT" panose="02020503060305020303" pitchFamily="18" charset="0"/>
              </a:rPr>
              <a:t>crystallize given consumer habits </a:t>
            </a:r>
            <a:r>
              <a:rPr lang="en-GB" sz="2300" i="1" dirty="0">
                <a:latin typeface="Bell MT" panose="02020503060305020303" pitchFamily="18" charset="0"/>
              </a:rPr>
              <a:t>so as to consolidate an advantage acquired by national industries concerned to comply with them</a:t>
            </a:r>
            <a:r>
              <a:rPr lang="en-GB" sz="2300" dirty="0">
                <a:latin typeface="Bell MT" panose="02020503060305020303" pitchFamily="18" charset="0"/>
              </a:rPr>
              <a:t>.”</a:t>
            </a:r>
          </a:p>
        </p:txBody>
      </p:sp>
      <p:sp>
        <p:nvSpPr>
          <p:cNvPr id="3" name="Footer Placeholder 2">
            <a:extLst>
              <a:ext uri="{FF2B5EF4-FFF2-40B4-BE49-F238E27FC236}">
                <a16:creationId xmlns:a16="http://schemas.microsoft.com/office/drawing/2014/main" id="{FF389BF1-C7D4-4F85-9204-197F6F12B291}"/>
              </a:ext>
            </a:extLst>
          </p:cNvPr>
          <p:cNvSpPr>
            <a:spLocks noGrp="1"/>
          </p:cNvSpPr>
          <p:nvPr>
            <p:ph type="ftr" sz="quarter" idx="11"/>
          </p:nvPr>
        </p:nvSpPr>
        <p:spPr/>
        <p:txBody>
          <a:bodyPr/>
          <a:lstStyle/>
          <a:p>
            <a:r>
              <a:rPr lang="en-GB"/>
              <a:t>SCHUTZE.EU</a:t>
            </a:r>
          </a:p>
        </p:txBody>
      </p:sp>
      <p:sp>
        <p:nvSpPr>
          <p:cNvPr id="6" name="TextBox 5">
            <a:extLst>
              <a:ext uri="{FF2B5EF4-FFF2-40B4-BE49-F238E27FC236}">
                <a16:creationId xmlns:a16="http://schemas.microsoft.com/office/drawing/2014/main" id="{97D072C2-9DEA-4BDD-9248-51A9B3A109AF}"/>
              </a:ext>
            </a:extLst>
          </p:cNvPr>
          <p:cNvSpPr txBox="1"/>
          <p:nvPr/>
        </p:nvSpPr>
        <p:spPr>
          <a:xfrm>
            <a:off x="9799367" y="6700718"/>
            <a:ext cx="2559741" cy="184666"/>
          </a:xfrm>
          <a:prstGeom prst="rect">
            <a:avLst/>
          </a:prstGeom>
          <a:noFill/>
        </p:spPr>
        <p:txBody>
          <a:bodyPr wrap="square" rtlCol="0">
            <a:spAutoFit/>
          </a:bodyPr>
          <a:lstStyle/>
          <a:p>
            <a:r>
              <a:rPr lang="en-GB" sz="600">
                <a:hlinkClick r:id="rId2" tooltip="http://vaish143.blogspot.com/2010/08/i-am-not-shopaholic.html"/>
              </a:rPr>
              <a:t>This Photo</a:t>
            </a:r>
            <a:r>
              <a:rPr lang="en-GB" sz="600"/>
              <a:t> by Unknown Author is licensed under </a:t>
            </a:r>
            <a:r>
              <a:rPr lang="en-GB" sz="600">
                <a:hlinkClick r:id="rId3" tooltip="https://creativecommons.org/licenses/by-nc-nd/2.5/"/>
              </a:rPr>
              <a:t>CC BY-NC-ND</a:t>
            </a:r>
            <a:endParaRPr lang="en-GB" sz="600"/>
          </a:p>
        </p:txBody>
      </p:sp>
      <p:pic>
        <p:nvPicPr>
          <p:cNvPr id="11" name="Picture 10">
            <a:extLst>
              <a:ext uri="{FF2B5EF4-FFF2-40B4-BE49-F238E27FC236}">
                <a16:creationId xmlns:a16="http://schemas.microsoft.com/office/drawing/2014/main" id="{97CC9C21-3FE0-42B5-8FCE-629EB415C9E0}"/>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l="48449"/>
          <a:stretch/>
        </p:blipFill>
        <p:spPr>
          <a:xfrm>
            <a:off x="7462564" y="2718800"/>
            <a:ext cx="4935641" cy="4235503"/>
          </a:xfrm>
          <a:prstGeom prst="rect">
            <a:avLst/>
          </a:prstGeom>
        </p:spPr>
      </p:pic>
      <p:sp>
        <p:nvSpPr>
          <p:cNvPr id="13" name="Rectangle 12">
            <a:extLst>
              <a:ext uri="{FF2B5EF4-FFF2-40B4-BE49-F238E27FC236}">
                <a16:creationId xmlns:a16="http://schemas.microsoft.com/office/drawing/2014/main" id="{B10533F1-62B5-4CE1-907B-CE7951D96034}"/>
              </a:ext>
            </a:extLst>
          </p:cNvPr>
          <p:cNvSpPr/>
          <p:nvPr/>
        </p:nvSpPr>
        <p:spPr>
          <a:xfrm>
            <a:off x="120080" y="3683265"/>
            <a:ext cx="7990556" cy="2481833"/>
          </a:xfrm>
          <a:prstGeom prst="rect">
            <a:avLst/>
          </a:prstGeom>
        </p:spPr>
        <p:txBody>
          <a:bodyPr wrap="square">
            <a:spAutoFit/>
          </a:bodyPr>
          <a:lstStyle/>
          <a:p>
            <a:pPr marL="342900" indent="-342900">
              <a:lnSpc>
                <a:spcPct val="90000"/>
              </a:lnSpc>
              <a:spcBef>
                <a:spcPts val="600"/>
              </a:spcBef>
              <a:buFont typeface="Arial" panose="020B0604020202020204" pitchFamily="34" charset="0"/>
              <a:buChar char="•"/>
            </a:pPr>
            <a:r>
              <a:rPr lang="en-GB" sz="2300" i="1" u="sng" dirty="0">
                <a:solidFill>
                  <a:schemeClr val="accent6">
                    <a:lumMod val="75000"/>
                  </a:schemeClr>
                </a:solidFill>
                <a:latin typeface="Bell MT" panose="02020503060305020303" pitchFamily="18" charset="0"/>
              </a:rPr>
              <a:t>Mars [1995]</a:t>
            </a:r>
            <a:r>
              <a:rPr lang="en-GB" sz="2300" i="1" dirty="0">
                <a:solidFill>
                  <a:schemeClr val="accent6">
                    <a:lumMod val="75000"/>
                  </a:schemeClr>
                </a:solidFill>
                <a:latin typeface="Bell MT" panose="02020503060305020303" pitchFamily="18" charset="0"/>
              </a:rPr>
              <a:t> </a:t>
            </a:r>
            <a:r>
              <a:rPr lang="en-GB" sz="2300" dirty="0">
                <a:latin typeface="Bell MT" panose="02020503060305020303" pitchFamily="18" charset="0"/>
              </a:rPr>
              <a:t>further developed the “European” consumer standard.</a:t>
            </a:r>
          </a:p>
          <a:p>
            <a:pPr marL="342900" indent="-342900">
              <a:lnSpc>
                <a:spcPct val="90000"/>
              </a:lnSpc>
              <a:spcBef>
                <a:spcPts val="600"/>
              </a:spcBef>
              <a:buFont typeface="Arial" panose="020B0604020202020204" pitchFamily="34" charset="0"/>
              <a:buChar char="•"/>
            </a:pPr>
            <a:r>
              <a:rPr lang="en-GB" sz="2300" i="1" u="sng" dirty="0">
                <a:solidFill>
                  <a:schemeClr val="accent6">
                    <a:lumMod val="75000"/>
                  </a:schemeClr>
                </a:solidFill>
                <a:latin typeface="Bell MT" panose="02020503060305020303" pitchFamily="18" charset="0"/>
              </a:rPr>
              <a:t>Estee Lauder [2000] </a:t>
            </a:r>
            <a:r>
              <a:rPr lang="en-GB" sz="2300" dirty="0">
                <a:latin typeface="Bell MT" panose="02020503060305020303" pitchFamily="18" charset="0"/>
              </a:rPr>
              <a:t>established that the Court will allow for a higher national consumer standard where social or linguistic factors make a group particularly vulnerable. </a:t>
            </a:r>
          </a:p>
          <a:p>
            <a:pPr marL="342900" indent="-342900">
              <a:lnSpc>
                <a:spcPct val="90000"/>
              </a:lnSpc>
              <a:spcBef>
                <a:spcPts val="600"/>
              </a:spcBef>
              <a:buFont typeface="Arial" panose="020B0604020202020204" pitchFamily="34" charset="0"/>
              <a:buChar char="•"/>
            </a:pPr>
            <a:r>
              <a:rPr lang="en-GB" sz="2300" dirty="0">
                <a:latin typeface="Bell MT" panose="02020503060305020303" pitchFamily="18" charset="0"/>
              </a:rPr>
              <a:t>In these situations the restriction to free movement of goods can only be removed via positive integration.</a:t>
            </a:r>
          </a:p>
        </p:txBody>
      </p:sp>
    </p:spTree>
    <p:extLst>
      <p:ext uri="{BB962C8B-B14F-4D97-AF65-F5344CB8AC3E}">
        <p14:creationId xmlns:p14="http://schemas.microsoft.com/office/powerpoint/2010/main" val="67589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B7C0-901A-4B5F-9A31-F2AA28B40F15}"/>
              </a:ext>
            </a:extLst>
          </p:cNvPr>
          <p:cNvSpPr>
            <a:spLocks noGrp="1"/>
          </p:cNvSpPr>
          <p:nvPr>
            <p:ph type="title"/>
          </p:nvPr>
        </p:nvSpPr>
        <p:spPr>
          <a:xfrm>
            <a:off x="-1" y="267107"/>
            <a:ext cx="12188825" cy="619472"/>
          </a:xfrm>
        </p:spPr>
        <p:txBody>
          <a:bodyPr>
            <a:normAutofit fontScale="90000"/>
          </a:bodyPr>
          <a:lstStyle/>
          <a:p>
            <a:pPr algn="ctr"/>
            <a:r>
              <a:rPr lang="en-GB" b="1" u="sng" dirty="0">
                <a:latin typeface="Bell MT" panose="02020503060305020303" pitchFamily="18" charset="0"/>
              </a:rPr>
              <a:t>conclusion</a:t>
            </a:r>
          </a:p>
        </p:txBody>
      </p:sp>
      <p:sp>
        <p:nvSpPr>
          <p:cNvPr id="8" name="TextBox 7">
            <a:extLst>
              <a:ext uri="{FF2B5EF4-FFF2-40B4-BE49-F238E27FC236}">
                <a16:creationId xmlns:a16="http://schemas.microsoft.com/office/drawing/2014/main" id="{0A3F55BD-37B5-4CE7-BF8A-9979F34F1851}"/>
              </a:ext>
            </a:extLst>
          </p:cNvPr>
          <p:cNvSpPr txBox="1"/>
          <p:nvPr/>
        </p:nvSpPr>
        <p:spPr>
          <a:xfrm>
            <a:off x="5014292" y="1105291"/>
            <a:ext cx="6638176" cy="5261056"/>
          </a:xfrm>
          <a:prstGeom prst="rect">
            <a:avLst/>
          </a:prstGeom>
          <a:noFill/>
        </p:spPr>
        <p:txBody>
          <a:bodyPr wrap="square" rtlCol="0">
            <a:spAutoFit/>
          </a:bodyPr>
          <a:lstStyle/>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We have reviewed the scope and nature of the EU’s negative integration complex.</a:t>
            </a:r>
          </a:p>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Free movement is evidently difficult and still developing.</a:t>
            </a:r>
          </a:p>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Constitutional regime governing free movement of goods is more difficult than the other freedoms, as </a:t>
            </a:r>
            <a:r>
              <a:rPr lang="en-GB" sz="2300" u="sng" dirty="0">
                <a:solidFill>
                  <a:srgbClr val="00B050"/>
                </a:solidFill>
                <a:latin typeface="Bell MT" panose="02020503060305020303" pitchFamily="18" charset="0"/>
              </a:rPr>
              <a:t>sovereignty and uniformity </a:t>
            </a:r>
            <a:r>
              <a:rPr lang="en-GB" sz="2300" dirty="0">
                <a:solidFill>
                  <a:schemeClr val="tx2">
                    <a:lumMod val="75000"/>
                    <a:lumOff val="25000"/>
                  </a:schemeClr>
                </a:solidFill>
                <a:latin typeface="Bell MT" panose="02020503060305020303" pitchFamily="18" charset="0"/>
              </a:rPr>
              <a:t>both conflict when considering trade.</a:t>
            </a:r>
          </a:p>
          <a:p>
            <a:pPr marL="342900" indent="-342900">
              <a:lnSpc>
                <a:spcPct val="90000"/>
              </a:lnSpc>
              <a:spcBef>
                <a:spcPts val="600"/>
              </a:spcBef>
              <a:buFont typeface="Arial" panose="020B0604020202020204" pitchFamily="34" charset="0"/>
              <a:buChar char="•"/>
            </a:pPr>
            <a:r>
              <a:rPr lang="en-GB" sz="2300" dirty="0">
                <a:solidFill>
                  <a:srgbClr val="00B050"/>
                </a:solidFill>
                <a:latin typeface="Bell MT" panose="02020503060305020303" pitchFamily="18" charset="0"/>
              </a:rPr>
              <a:t>Margin of discretio</a:t>
            </a:r>
            <a:r>
              <a:rPr lang="en-GB" sz="2300" dirty="0">
                <a:solidFill>
                  <a:schemeClr val="tx2">
                    <a:lumMod val="75000"/>
                    <a:lumOff val="25000"/>
                  </a:schemeClr>
                </a:solidFill>
                <a:latin typeface="Bell MT" panose="02020503060305020303" pitchFamily="18" charset="0"/>
              </a:rPr>
              <a:t>n in regard to justifiable restrictions also varies depending on the type of justification. </a:t>
            </a:r>
          </a:p>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Judicial case law negatively harmonises national laws.</a:t>
            </a:r>
          </a:p>
          <a:p>
            <a:pPr marL="342900" indent="-342900">
              <a:lnSpc>
                <a:spcPct val="90000"/>
              </a:lnSpc>
              <a:spcBef>
                <a:spcPts val="600"/>
              </a:spcBef>
              <a:buFont typeface="Arial" panose="020B0604020202020204" pitchFamily="34" charset="0"/>
              <a:buChar char="•"/>
            </a:pPr>
            <a:r>
              <a:rPr lang="en-GB" sz="2300" dirty="0">
                <a:solidFill>
                  <a:schemeClr val="tx2">
                    <a:lumMod val="75000"/>
                    <a:lumOff val="25000"/>
                  </a:schemeClr>
                </a:solidFill>
                <a:latin typeface="Bell MT" panose="02020503060305020303" pitchFamily="18" charset="0"/>
              </a:rPr>
              <a:t>We will now turn to positive harmonisation, which complements this process</a:t>
            </a:r>
          </a:p>
        </p:txBody>
      </p:sp>
      <p:pic>
        <p:nvPicPr>
          <p:cNvPr id="10" name="Picture 9">
            <a:extLst>
              <a:ext uri="{FF2B5EF4-FFF2-40B4-BE49-F238E27FC236}">
                <a16:creationId xmlns:a16="http://schemas.microsoft.com/office/drawing/2014/main" id="{8A906C9B-CC39-4528-83B5-D025E4FCF2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
          <a:stretch/>
        </p:blipFill>
        <p:spPr>
          <a:xfrm>
            <a:off x="793546" y="1188009"/>
            <a:ext cx="3976488" cy="4481982"/>
          </a:xfrm>
          <a:prstGeom prst="rect">
            <a:avLst/>
          </a:prstGeom>
        </p:spPr>
      </p:pic>
      <p:sp>
        <p:nvSpPr>
          <p:cNvPr id="3" name="Footer Placeholder 2">
            <a:extLst>
              <a:ext uri="{FF2B5EF4-FFF2-40B4-BE49-F238E27FC236}">
                <a16:creationId xmlns:a16="http://schemas.microsoft.com/office/drawing/2014/main" id="{275F819A-7639-4088-9431-73166C8B8ADA}"/>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0027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4F777A-0084-43DC-B0E4-B1DBAD3CED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1876" y="2542288"/>
            <a:ext cx="4620825" cy="3030049"/>
          </a:xfrm>
          <a:prstGeom prst="rect">
            <a:avLst/>
          </a:prstGeom>
        </p:spPr>
      </p:pic>
      <p:sp>
        <p:nvSpPr>
          <p:cNvPr id="4" name="Title 3"/>
          <p:cNvSpPr>
            <a:spLocks noGrp="1"/>
          </p:cNvSpPr>
          <p:nvPr>
            <p:ph type="title"/>
          </p:nvPr>
        </p:nvSpPr>
        <p:spPr>
          <a:xfrm>
            <a:off x="1" y="44624"/>
            <a:ext cx="12188824" cy="823007"/>
          </a:xfrm>
        </p:spPr>
        <p:txBody>
          <a:bodyPr>
            <a:normAutofit/>
          </a:bodyPr>
          <a:lstStyle/>
          <a:p>
            <a:pPr algn="ctr"/>
            <a:r>
              <a:rPr lang="en-US" b="1" u="sng" dirty="0">
                <a:latin typeface="Bell MT" panose="02020503060305020303" pitchFamily="18" charset="0"/>
              </a:rPr>
              <a:t>THE Internal market</a:t>
            </a:r>
          </a:p>
        </p:txBody>
      </p:sp>
      <p:sp>
        <p:nvSpPr>
          <p:cNvPr id="2" name="Content Placeholder 1"/>
          <p:cNvSpPr>
            <a:spLocks noGrp="1"/>
          </p:cNvSpPr>
          <p:nvPr>
            <p:ph sz="half" idx="2"/>
          </p:nvPr>
        </p:nvSpPr>
        <p:spPr>
          <a:xfrm>
            <a:off x="407509" y="998435"/>
            <a:ext cx="11317320" cy="1800200"/>
          </a:xfrm>
        </p:spPr>
        <p:txBody>
          <a:bodyPr>
            <a:normAutofit/>
          </a:bodyPr>
          <a:lstStyle/>
          <a:p>
            <a:pPr marL="45720" indent="0" algn="ctr">
              <a:spcBef>
                <a:spcPts val="1200"/>
              </a:spcBef>
              <a:buSzPct val="100000"/>
              <a:buNone/>
            </a:pPr>
            <a:r>
              <a:rPr lang="en-GB" sz="2300" dirty="0">
                <a:solidFill>
                  <a:schemeClr val="tx2">
                    <a:lumMod val="75000"/>
                    <a:lumOff val="25000"/>
                  </a:schemeClr>
                </a:solidFill>
                <a:latin typeface="Bell MT" panose="02020503060305020303" pitchFamily="18" charset="0"/>
              </a:rPr>
              <a:t>The central economic task of the European Union from the beginning was the creation of a “common” or “internal” market which is defined in…</a:t>
            </a:r>
          </a:p>
          <a:p>
            <a:pPr marL="45720" indent="0" algn="ctr">
              <a:spcBef>
                <a:spcPts val="600"/>
              </a:spcBef>
              <a:buSzPct val="100000"/>
              <a:buNone/>
            </a:pPr>
            <a:r>
              <a:rPr lang="en-GB" sz="2300" i="1" u="sng" dirty="0">
                <a:solidFill>
                  <a:srgbClr val="0070C0"/>
                </a:solidFill>
                <a:latin typeface="Bell MT" panose="02020503060305020303" pitchFamily="18" charset="0"/>
              </a:rPr>
              <a:t>Article 26(2) TFEU: </a:t>
            </a:r>
            <a:r>
              <a:rPr lang="en-GB" sz="2300" dirty="0">
                <a:solidFill>
                  <a:schemeClr val="tx2">
                    <a:lumMod val="75000"/>
                    <a:lumOff val="25000"/>
                  </a:schemeClr>
                </a:solidFill>
                <a:latin typeface="Bell MT" panose="02020503060305020303" pitchFamily="18" charset="0"/>
              </a:rPr>
              <a:t>“</a:t>
            </a:r>
            <a:r>
              <a:rPr lang="en-GB" sz="2300" i="1" dirty="0">
                <a:solidFill>
                  <a:schemeClr val="tx2">
                    <a:lumMod val="75000"/>
                    <a:lumOff val="25000"/>
                  </a:schemeClr>
                </a:solidFill>
                <a:latin typeface="Bell MT" panose="02020503060305020303" pitchFamily="18" charset="0"/>
              </a:rPr>
              <a:t>An area without internal frontiers in which the free movement of goods, persons, services and capital is ensured.”</a:t>
            </a:r>
          </a:p>
        </p:txBody>
      </p:sp>
      <p:sp>
        <p:nvSpPr>
          <p:cNvPr id="7" name="Rectangle 6">
            <a:extLst>
              <a:ext uri="{FF2B5EF4-FFF2-40B4-BE49-F238E27FC236}">
                <a16:creationId xmlns:a16="http://schemas.microsoft.com/office/drawing/2014/main" id="{9B787DC3-F382-4EDD-9137-5A6BBF5B88F6}"/>
              </a:ext>
            </a:extLst>
          </p:cNvPr>
          <p:cNvSpPr/>
          <p:nvPr/>
        </p:nvSpPr>
        <p:spPr>
          <a:xfrm>
            <a:off x="5050163" y="2494795"/>
            <a:ext cx="6731153" cy="3231654"/>
          </a:xfrm>
          <a:prstGeom prst="rect">
            <a:avLst/>
          </a:prstGeom>
        </p:spPr>
        <p:txBody>
          <a:bodyPr wrap="square">
            <a:spAutoFit/>
          </a:bodyPr>
          <a:lstStyle/>
          <a:p>
            <a:pPr>
              <a:spcBef>
                <a:spcPts val="1200"/>
              </a:spcBef>
            </a:pPr>
            <a:r>
              <a:rPr lang="en-GB" sz="2300" dirty="0">
                <a:solidFill>
                  <a:schemeClr val="tx2">
                    <a:lumMod val="75000"/>
                    <a:lumOff val="25000"/>
                  </a:schemeClr>
                </a:solidFill>
                <a:latin typeface="Bell MT" panose="02020503060305020303" pitchFamily="18" charset="0"/>
              </a:rPr>
              <a:t>To create a common market the EU Treaties pursue a </a:t>
            </a:r>
            <a:r>
              <a:rPr lang="en-GB" sz="2300" u="sng" dirty="0">
                <a:solidFill>
                  <a:schemeClr val="tx2">
                    <a:lumMod val="75000"/>
                    <a:lumOff val="25000"/>
                  </a:schemeClr>
                </a:solidFill>
                <a:latin typeface="Bell MT" panose="02020503060305020303" pitchFamily="18" charset="0"/>
              </a:rPr>
              <a:t>dual strategy</a:t>
            </a:r>
            <a:r>
              <a:rPr lang="en-GB" sz="2300" dirty="0">
                <a:solidFill>
                  <a:schemeClr val="tx2">
                    <a:lumMod val="75000"/>
                    <a:lumOff val="25000"/>
                  </a:schemeClr>
                </a:solidFill>
                <a:latin typeface="Bell MT" panose="02020503060305020303" pitchFamily="18" charset="0"/>
              </a:rPr>
              <a:t>:</a:t>
            </a:r>
          </a:p>
          <a:p>
            <a:pPr>
              <a:spcBef>
                <a:spcPts val="1200"/>
              </a:spcBef>
            </a:pPr>
            <a:r>
              <a:rPr lang="en-GB" sz="2300" u="sng" dirty="0">
                <a:solidFill>
                  <a:srgbClr val="00B050"/>
                </a:solidFill>
                <a:latin typeface="Bell MT" panose="02020503060305020303" pitchFamily="18" charset="0"/>
              </a:rPr>
              <a:t>Negative integration:</a:t>
            </a:r>
            <a:r>
              <a:rPr lang="en-GB" sz="2300" dirty="0">
                <a:solidFill>
                  <a:schemeClr val="tx2">
                    <a:lumMod val="75000"/>
                    <a:lumOff val="25000"/>
                  </a:schemeClr>
                </a:solidFill>
                <a:latin typeface="Bell MT" panose="02020503060305020303" pitchFamily="18" charset="0"/>
              </a:rPr>
              <a:t> Four constitutional prohibitions negating illegitimate obstacles in national laws to intra-Union trade. </a:t>
            </a:r>
          </a:p>
          <a:p>
            <a:pPr>
              <a:spcBef>
                <a:spcPts val="1200"/>
              </a:spcBef>
            </a:pPr>
            <a:r>
              <a:rPr lang="en-GB" sz="2300" u="sng" dirty="0">
                <a:solidFill>
                  <a:srgbClr val="00B050"/>
                </a:solidFill>
                <a:latin typeface="Bell MT" panose="02020503060305020303" pitchFamily="18" charset="0"/>
              </a:rPr>
              <a:t>Positive integration: </a:t>
            </a:r>
            <a:r>
              <a:rPr lang="en-GB" sz="2300" dirty="0">
                <a:solidFill>
                  <a:schemeClr val="tx2">
                    <a:lumMod val="75000"/>
                    <a:lumOff val="25000"/>
                  </a:schemeClr>
                </a:solidFill>
                <a:latin typeface="Bell MT" panose="02020503060305020303" pitchFamily="18" charset="0"/>
              </a:rPr>
              <a:t>Union is charged to adopt positive European Legislation to harmonise diverse national laws. </a:t>
            </a:r>
            <a:r>
              <a:rPr lang="en-GB" sz="2300" i="1" u="sng" dirty="0">
                <a:solidFill>
                  <a:srgbClr val="0070C0"/>
                </a:solidFill>
                <a:latin typeface="Bell MT" panose="02020503060305020303" pitchFamily="18" charset="0"/>
              </a:rPr>
              <a:t>(Article 114 TFEU)</a:t>
            </a:r>
          </a:p>
        </p:txBody>
      </p:sp>
      <p:sp>
        <p:nvSpPr>
          <p:cNvPr id="8" name="Footer Placeholder 7">
            <a:extLst>
              <a:ext uri="{FF2B5EF4-FFF2-40B4-BE49-F238E27FC236}">
                <a16:creationId xmlns:a16="http://schemas.microsoft.com/office/drawing/2014/main" id="{F735363D-D8C8-447D-9766-38C55D625D58}"/>
              </a:ext>
            </a:extLst>
          </p:cNvPr>
          <p:cNvSpPr>
            <a:spLocks noGrp="1"/>
          </p:cNvSpPr>
          <p:nvPr>
            <p:ph type="ftr" sz="quarter" idx="11"/>
          </p:nvPr>
        </p:nvSpPr>
        <p:spPr>
          <a:xfrm>
            <a:off x="1208836" y="6381328"/>
            <a:ext cx="6638176" cy="180974"/>
          </a:xfrm>
        </p:spPr>
        <p:txBody>
          <a:bodyPr/>
          <a:lstStyle/>
          <a:p>
            <a:r>
              <a:rPr lang="en-GB" dirty="0"/>
              <a:t>SCHUTZE.EU</a:t>
            </a:r>
          </a:p>
        </p:txBody>
      </p:sp>
      <p:sp>
        <p:nvSpPr>
          <p:cNvPr id="10" name="Content Placeholder 1">
            <a:extLst>
              <a:ext uri="{FF2B5EF4-FFF2-40B4-BE49-F238E27FC236}">
                <a16:creationId xmlns:a16="http://schemas.microsoft.com/office/drawing/2014/main" id="{75E13EE2-74EE-4169-9F30-C344254EDB01}"/>
              </a:ext>
            </a:extLst>
          </p:cNvPr>
          <p:cNvSpPr txBox="1">
            <a:spLocks/>
          </p:cNvSpPr>
          <p:nvPr/>
        </p:nvSpPr>
        <p:spPr>
          <a:xfrm>
            <a:off x="681749" y="5733256"/>
            <a:ext cx="10298240" cy="18002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lgn="ctr">
              <a:spcBef>
                <a:spcPts val="1200"/>
              </a:spcBef>
              <a:buSzPct val="100000"/>
              <a:buFont typeface="Arial" pitchFamily="34" charset="0"/>
              <a:buNone/>
            </a:pPr>
            <a:r>
              <a:rPr lang="en-GB" sz="2300" i="1" dirty="0">
                <a:solidFill>
                  <a:srgbClr val="FF0000"/>
                </a:solidFill>
                <a:latin typeface="Bell MT" panose="02020503060305020303" pitchFamily="18" charset="0"/>
              </a:rPr>
              <a:t>This section will focus specifically on </a:t>
            </a:r>
            <a:r>
              <a:rPr lang="en-GB" sz="2300" i="1" u="sng" dirty="0">
                <a:solidFill>
                  <a:srgbClr val="FF0000"/>
                </a:solidFill>
                <a:latin typeface="Bell MT" panose="02020503060305020303" pitchFamily="18" charset="0"/>
              </a:rPr>
              <a:t>negative integration</a:t>
            </a:r>
            <a:r>
              <a:rPr lang="en-GB" sz="2300" i="1" dirty="0">
                <a:solidFill>
                  <a:srgbClr val="FF0000"/>
                </a:solidFill>
                <a:latin typeface="Bell MT" panose="02020503060305020303" pitchFamily="18" charset="0"/>
              </a:rPr>
              <a:t>, and we will look at positive integration in the next section!</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4149"/>
            <a:ext cx="12188826"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NEGATIVE INTEGRATION</a:t>
            </a:r>
          </a:p>
        </p:txBody>
      </p:sp>
      <p:sp>
        <p:nvSpPr>
          <p:cNvPr id="4" name="TextBox 3"/>
          <p:cNvSpPr txBox="1"/>
          <p:nvPr/>
        </p:nvSpPr>
        <p:spPr>
          <a:xfrm>
            <a:off x="231912" y="1334202"/>
            <a:ext cx="11623140" cy="2317173"/>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What is negative integration? </a:t>
            </a:r>
            <a:r>
              <a:rPr lang="en-US" sz="2300" dirty="0">
                <a:solidFill>
                  <a:schemeClr val="tx2">
                    <a:lumMod val="75000"/>
                    <a:lumOff val="25000"/>
                  </a:schemeClr>
                </a:solidFill>
                <a:latin typeface="Bell MT" panose="02020503060305020303" pitchFamily="18" charset="0"/>
              </a:rPr>
              <a:t>It is the Treaties’ “four constitutional prohibitions </a:t>
            </a:r>
            <a:r>
              <a:rPr lang="en-US" sz="2300" u="sng" dirty="0">
                <a:solidFill>
                  <a:srgbClr val="00B050"/>
                </a:solidFill>
                <a:latin typeface="Bell MT" panose="02020503060305020303" pitchFamily="18" charset="0"/>
              </a:rPr>
              <a:t>‘negating’</a:t>
            </a:r>
            <a:r>
              <a:rPr lang="en-US" sz="2300" dirty="0">
                <a:solidFill>
                  <a:srgbClr val="00B050"/>
                </a:solidFill>
                <a:latin typeface="Bell MT" panose="02020503060305020303" pitchFamily="18" charset="0"/>
              </a:rPr>
              <a:t> </a:t>
            </a:r>
            <a:r>
              <a:rPr lang="en-US" sz="2300" dirty="0">
                <a:solidFill>
                  <a:schemeClr val="tx2">
                    <a:lumMod val="75000"/>
                    <a:lumOff val="25000"/>
                  </a:schemeClr>
                </a:solidFill>
                <a:latin typeface="Bell MT" panose="02020503060305020303" pitchFamily="18" charset="0"/>
              </a:rPr>
              <a:t>illegitimate obstacles to intra-Union trade.” </a:t>
            </a:r>
            <a:r>
              <a:rPr lang="en-US" sz="700" dirty="0">
                <a:solidFill>
                  <a:schemeClr val="tx2">
                    <a:lumMod val="75000"/>
                    <a:lumOff val="25000"/>
                  </a:schemeClr>
                </a:solidFill>
                <a:latin typeface="Bell MT" panose="02020503060305020303" pitchFamily="18" charset="0"/>
              </a:rPr>
              <a:t>(</a:t>
            </a:r>
            <a:r>
              <a:rPr lang="en-US" sz="700" dirty="0">
                <a:solidFill>
                  <a:schemeClr val="tx2">
                    <a:lumMod val="75000"/>
                    <a:lumOff val="25000"/>
                  </a:schemeClr>
                </a:solidFill>
                <a:latin typeface="Bell MT" panose="02020503060305020303" pitchFamily="18" charset="0"/>
                <a:hlinkClick r:id="rId2"/>
              </a:rPr>
              <a:t>http://www.schutze.eu/wp-content/uploads/2015/06/Introduction-Chapter-13.pdf</a:t>
            </a:r>
            <a:r>
              <a:rPr lang="en-US" sz="700" dirty="0">
                <a:solidFill>
                  <a:schemeClr val="tx2">
                    <a:lumMod val="75000"/>
                    <a:lumOff val="25000"/>
                  </a:schemeClr>
                </a:solidFill>
                <a:latin typeface="Bell MT" panose="02020503060305020303" pitchFamily="18" charset="0"/>
              </a:rPr>
              <a:t>) </a:t>
            </a:r>
            <a:endParaRPr lang="en-GB" sz="2300" dirty="0">
              <a:solidFill>
                <a:schemeClr val="tx2">
                  <a:lumMod val="75000"/>
                  <a:lumOff val="25000"/>
                </a:schemeClr>
              </a:solidFill>
              <a:latin typeface="Bell MT" panose="02020503060305020303" pitchFamily="18" charset="0"/>
            </a:endParaRPr>
          </a:p>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All fundamental freedoms guaranteed under </a:t>
            </a:r>
            <a:r>
              <a:rPr lang="en-GB" sz="2300" i="1" u="sng" dirty="0">
                <a:solidFill>
                  <a:srgbClr val="0070C0"/>
                </a:solidFill>
                <a:latin typeface="Bell MT" panose="02020503060305020303" pitchFamily="18" charset="0"/>
              </a:rPr>
              <a:t>Article 26(2) of TFEU </a:t>
            </a:r>
            <a:r>
              <a:rPr lang="en-GB" sz="2300" dirty="0">
                <a:solidFill>
                  <a:schemeClr val="tx2">
                    <a:lumMod val="75000"/>
                    <a:lumOff val="25000"/>
                  </a:schemeClr>
                </a:solidFill>
                <a:latin typeface="Bell MT" panose="02020503060305020303" pitchFamily="18" charset="0"/>
              </a:rPr>
              <a:t>are </a:t>
            </a:r>
            <a:r>
              <a:rPr lang="en-GB" sz="2300" u="sng" dirty="0">
                <a:solidFill>
                  <a:schemeClr val="tx2">
                    <a:lumMod val="75000"/>
                    <a:lumOff val="25000"/>
                  </a:schemeClr>
                </a:solidFill>
                <a:latin typeface="Bell MT" panose="02020503060305020303" pitchFamily="18" charset="0"/>
              </a:rPr>
              <a:t>clear and unconditional</a:t>
            </a:r>
            <a:r>
              <a:rPr lang="en-GB" sz="2300" dirty="0">
                <a:solidFill>
                  <a:schemeClr val="tx2">
                    <a:lumMod val="75000"/>
                    <a:lumOff val="25000"/>
                  </a:schemeClr>
                </a:solidFill>
                <a:latin typeface="Bell MT" panose="02020503060305020303" pitchFamily="18" charset="0"/>
              </a:rPr>
              <a:t>, subject to direct effect.</a:t>
            </a:r>
          </a:p>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Enforcing negative integration allows the European Courts to “free” national markets from illegal barriers to trade. </a:t>
            </a:r>
          </a:p>
        </p:txBody>
      </p:sp>
      <p:pic>
        <p:nvPicPr>
          <p:cNvPr id="3" name="Picture 2">
            <a:extLst>
              <a:ext uri="{FF2B5EF4-FFF2-40B4-BE49-F238E27FC236}">
                <a16:creationId xmlns:a16="http://schemas.microsoft.com/office/drawing/2014/main" id="{E476942E-5441-4B50-970F-9A7A253201DC}"/>
              </a:ext>
            </a:extLst>
          </p:cNvPr>
          <p:cNvPicPr>
            <a:picLocks noChangeAspect="1"/>
          </p:cNvPicPr>
          <p:nvPr/>
        </p:nvPicPr>
        <p:blipFill>
          <a:blip r:embed="rId3"/>
          <a:stretch>
            <a:fillRect/>
          </a:stretch>
        </p:blipFill>
        <p:spPr>
          <a:xfrm>
            <a:off x="6814492" y="3356992"/>
            <a:ext cx="5616580" cy="4044970"/>
          </a:xfrm>
          <a:prstGeom prst="rect">
            <a:avLst/>
          </a:prstGeom>
        </p:spPr>
      </p:pic>
      <p:sp>
        <p:nvSpPr>
          <p:cNvPr id="7" name="Footer Placeholder 6">
            <a:extLst>
              <a:ext uri="{FF2B5EF4-FFF2-40B4-BE49-F238E27FC236}">
                <a16:creationId xmlns:a16="http://schemas.microsoft.com/office/drawing/2014/main" id="{A954F20E-395D-4F83-B46C-B03D1B852E8A}"/>
              </a:ext>
            </a:extLst>
          </p:cNvPr>
          <p:cNvSpPr>
            <a:spLocks noGrp="1"/>
          </p:cNvSpPr>
          <p:nvPr>
            <p:ph type="ftr" sz="quarter" idx="11"/>
          </p:nvPr>
        </p:nvSpPr>
        <p:spPr/>
        <p:txBody>
          <a:bodyPr/>
          <a:lstStyle/>
          <a:p>
            <a:r>
              <a:rPr lang="en-GB"/>
              <a:t>SCHUTZE.EU</a:t>
            </a:r>
          </a:p>
        </p:txBody>
      </p:sp>
      <p:sp>
        <p:nvSpPr>
          <p:cNvPr id="8" name="Rectangle 7">
            <a:extLst>
              <a:ext uri="{FF2B5EF4-FFF2-40B4-BE49-F238E27FC236}">
                <a16:creationId xmlns:a16="http://schemas.microsoft.com/office/drawing/2014/main" id="{62C135F5-D42A-4D94-9FCF-B6DFED7C55D7}"/>
              </a:ext>
            </a:extLst>
          </p:cNvPr>
          <p:cNvSpPr/>
          <p:nvPr/>
        </p:nvSpPr>
        <p:spPr>
          <a:xfrm>
            <a:off x="231912" y="3626153"/>
            <a:ext cx="6510572" cy="1372299"/>
          </a:xfrm>
          <a:prstGeom prst="rect">
            <a:avLst/>
          </a:prstGeom>
        </p:spPr>
        <p:txBody>
          <a:bodyPr wrap="square">
            <a:spAutoFit/>
          </a:bodyPr>
          <a:lstStyle/>
          <a:p>
            <a:pPr marL="342900" indent="-342900">
              <a:lnSpc>
                <a:spcPct val="90000"/>
              </a:lnSpc>
              <a:spcBef>
                <a:spcPts val="1200"/>
              </a:spcBef>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The scope of positive integration is delimited by negative integration as if national laws constitute illegal trade barriers, the Union considers that there is no need to positively harmonise them.</a:t>
            </a:r>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3. MATERIAL SCOPE</a:t>
            </a:r>
          </a:p>
        </p:txBody>
      </p:sp>
      <p:sp>
        <p:nvSpPr>
          <p:cNvPr id="3" name="TextBox 2">
            <a:extLst>
              <a:ext uri="{FF2B5EF4-FFF2-40B4-BE49-F238E27FC236}">
                <a16:creationId xmlns:a16="http://schemas.microsoft.com/office/drawing/2014/main" id="{DD16160F-8815-4135-AC6B-69AAAB54F906}"/>
              </a:ext>
            </a:extLst>
          </p:cNvPr>
          <p:cNvSpPr txBox="1"/>
          <p:nvPr/>
        </p:nvSpPr>
        <p:spPr>
          <a:xfrm>
            <a:off x="2589220" y="869732"/>
            <a:ext cx="7010381" cy="374333"/>
          </a:xfrm>
          <a:prstGeom prst="rect">
            <a:avLst/>
          </a:prstGeom>
          <a:noFill/>
        </p:spPr>
        <p:txBody>
          <a:bodyPr wrap="none" rtlCol="0">
            <a:spAutoFit/>
          </a:bodyPr>
          <a:lstStyle/>
          <a:p>
            <a:pPr algn="ctr">
              <a:lnSpc>
                <a:spcPct val="90000"/>
              </a:lnSpc>
            </a:pPr>
            <a:r>
              <a:rPr lang="en-GB" sz="2000" dirty="0">
                <a:solidFill>
                  <a:schemeClr val="tx2">
                    <a:lumMod val="75000"/>
                    <a:lumOff val="25000"/>
                  </a:schemeClr>
                </a:solidFill>
                <a:latin typeface="Bell MT" panose="02020503060305020303" pitchFamily="18" charset="0"/>
              </a:rPr>
              <a:t>To what extent should the Union remove national trade barriers?</a:t>
            </a:r>
          </a:p>
        </p:txBody>
      </p:sp>
      <p:graphicFrame>
        <p:nvGraphicFramePr>
          <p:cNvPr id="4" name="Diagram 3">
            <a:extLst>
              <a:ext uri="{FF2B5EF4-FFF2-40B4-BE49-F238E27FC236}">
                <a16:creationId xmlns:a16="http://schemas.microsoft.com/office/drawing/2014/main" id="{520654D1-5412-4B8A-8007-66088A6D9270}"/>
              </a:ext>
            </a:extLst>
          </p:cNvPr>
          <p:cNvGraphicFramePr/>
          <p:nvPr>
            <p:extLst>
              <p:ext uri="{D42A27DB-BD31-4B8C-83A1-F6EECF244321}">
                <p14:modId xmlns:p14="http://schemas.microsoft.com/office/powerpoint/2010/main" val="2296246675"/>
              </p:ext>
            </p:extLst>
          </p:nvPr>
        </p:nvGraphicFramePr>
        <p:xfrm>
          <a:off x="765820" y="1268759"/>
          <a:ext cx="10369152" cy="418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546FD23-1E33-4907-A712-A6376B33E439}"/>
              </a:ext>
            </a:extLst>
          </p:cNvPr>
          <p:cNvSpPr txBox="1"/>
          <p:nvPr/>
        </p:nvSpPr>
        <p:spPr>
          <a:xfrm>
            <a:off x="765820" y="5552828"/>
            <a:ext cx="10369152" cy="928331"/>
          </a:xfrm>
          <a:prstGeom prst="rect">
            <a:avLst/>
          </a:prstGeom>
          <a:noFill/>
        </p:spPr>
        <p:txBody>
          <a:bodyPr wrap="square" rtlCol="0">
            <a:spAutoFit/>
          </a:bodyPr>
          <a:lstStyle/>
          <a:p>
            <a:pPr algn="ctr">
              <a:lnSpc>
                <a:spcPct val="90000"/>
              </a:lnSpc>
            </a:pPr>
            <a:r>
              <a:rPr lang="en-GB" sz="2000" dirty="0">
                <a:solidFill>
                  <a:schemeClr val="tx2">
                    <a:lumMod val="75000"/>
                    <a:lumOff val="25000"/>
                  </a:schemeClr>
                </a:solidFill>
                <a:latin typeface="Bell MT" panose="02020503060305020303" pitchFamily="18" charset="0"/>
              </a:rPr>
              <a:t>The European Union applies all three models above. The international model is applied for national measures, the federal model for certain regulatory trade barriers and the jurisprudence of the Court occasionally shows the unitary model.</a:t>
            </a:r>
          </a:p>
        </p:txBody>
      </p:sp>
      <p:sp>
        <p:nvSpPr>
          <p:cNvPr id="6" name="Footer Placeholder 5">
            <a:extLst>
              <a:ext uri="{FF2B5EF4-FFF2-40B4-BE49-F238E27FC236}">
                <a16:creationId xmlns:a16="http://schemas.microsoft.com/office/drawing/2014/main" id="{B77D0816-FADB-4B5F-9D2E-586A74FEE3A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780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E831C27C-2CBF-4BFA-B86F-18E290367310}"/>
              </a:ext>
            </a:extLst>
          </p:cNvPr>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rot="259420">
            <a:off x="3717617" y="1580916"/>
            <a:ext cx="4610759" cy="3980511"/>
          </a:xfrm>
          <a:prstGeom prst="rect">
            <a:avLst/>
          </a:prstGeom>
        </p:spPr>
      </p:pic>
      <p:sp>
        <p:nvSpPr>
          <p:cNvPr id="2" name="Title 1">
            <a:extLst>
              <a:ext uri="{FF2B5EF4-FFF2-40B4-BE49-F238E27FC236}">
                <a16:creationId xmlns:a16="http://schemas.microsoft.com/office/drawing/2014/main" id="{B528527E-9312-4659-80BE-09593F8BC5A4}"/>
              </a:ext>
            </a:extLst>
          </p:cNvPr>
          <p:cNvSpPr>
            <a:spLocks noGrp="1"/>
          </p:cNvSpPr>
          <p:nvPr>
            <p:ph type="title"/>
          </p:nvPr>
        </p:nvSpPr>
        <p:spPr>
          <a:xfrm>
            <a:off x="1165348" y="44624"/>
            <a:ext cx="9753600" cy="1325562"/>
          </a:xfrm>
        </p:spPr>
        <p:txBody>
          <a:bodyPr/>
          <a:lstStyle/>
          <a:p>
            <a:r>
              <a:rPr lang="en-GB" i="1" cap="none" dirty="0">
                <a:latin typeface="Bell MT" panose="02020503060305020303" pitchFamily="18" charset="0"/>
              </a:rPr>
              <a:t>So what barriers are dealt with under the TFEU?</a:t>
            </a:r>
          </a:p>
        </p:txBody>
      </p:sp>
      <p:sp>
        <p:nvSpPr>
          <p:cNvPr id="3" name="Content Placeholder 2">
            <a:extLst>
              <a:ext uri="{FF2B5EF4-FFF2-40B4-BE49-F238E27FC236}">
                <a16:creationId xmlns:a16="http://schemas.microsoft.com/office/drawing/2014/main" id="{87C935D6-3C94-4B92-AD53-1B35CB7AED9B}"/>
              </a:ext>
            </a:extLst>
          </p:cNvPr>
          <p:cNvSpPr>
            <a:spLocks noGrp="1"/>
          </p:cNvSpPr>
          <p:nvPr>
            <p:ph idx="1"/>
          </p:nvPr>
        </p:nvSpPr>
        <p:spPr>
          <a:xfrm>
            <a:off x="1165348" y="1598786"/>
            <a:ext cx="9753600" cy="4343400"/>
          </a:xfrm>
        </p:spPr>
        <p:txBody>
          <a:bodyPr/>
          <a:lstStyle/>
          <a:p>
            <a:r>
              <a:rPr lang="en-GB" sz="2800" dirty="0">
                <a:latin typeface="Bell MT" panose="02020503060305020303" pitchFamily="18" charset="0"/>
              </a:rPr>
              <a:t>Fiscal barriers</a:t>
            </a:r>
          </a:p>
          <a:p>
            <a:pPr lvl="1"/>
            <a:r>
              <a:rPr lang="en-GB" sz="2400" dirty="0">
                <a:latin typeface="Bell MT" panose="02020503060305020303" pitchFamily="18" charset="0"/>
              </a:rPr>
              <a:t>Art 30 TFEU: Customs duties</a:t>
            </a:r>
          </a:p>
          <a:p>
            <a:pPr lvl="1"/>
            <a:r>
              <a:rPr lang="en-GB" sz="2400" dirty="0">
                <a:latin typeface="Bell MT" panose="02020503060305020303" pitchFamily="18" charset="0"/>
              </a:rPr>
              <a:t>Art 110 TFEU</a:t>
            </a:r>
          </a:p>
          <a:p>
            <a:r>
              <a:rPr lang="en-GB" sz="2800" dirty="0">
                <a:latin typeface="Bell MT" panose="02020503060305020303" pitchFamily="18" charset="0"/>
              </a:rPr>
              <a:t>Regulatory barriers</a:t>
            </a:r>
          </a:p>
          <a:p>
            <a:pPr lvl="1"/>
            <a:r>
              <a:rPr lang="en-GB" sz="2400" dirty="0">
                <a:latin typeface="Bell MT" panose="02020503060305020303" pitchFamily="18" charset="0"/>
              </a:rPr>
              <a:t>Art 34 TFEU: quantitative restrictions on imports. This also includes measures having equivalent effect (MEEQRs/MEEs)</a:t>
            </a:r>
          </a:p>
          <a:p>
            <a:pPr lvl="1"/>
            <a:r>
              <a:rPr lang="en-GB" sz="2400" dirty="0">
                <a:latin typeface="Bell MT" panose="02020503060305020303" pitchFamily="18" charset="0"/>
              </a:rPr>
              <a:t>Art 35 TFEU: quantitative restrictions on exports</a:t>
            </a:r>
          </a:p>
          <a:p>
            <a:pPr lvl="1"/>
            <a:endParaRPr lang="en-GB" dirty="0">
              <a:latin typeface="Bell MT" panose="02020503060305020303" pitchFamily="18" charset="0"/>
            </a:endParaRPr>
          </a:p>
          <a:p>
            <a:pPr marL="45720" indent="0" algn="ctr">
              <a:buNone/>
            </a:pPr>
            <a:r>
              <a:rPr lang="en-GB" sz="3600" i="1" dirty="0">
                <a:solidFill>
                  <a:schemeClr val="tx2"/>
                </a:solidFill>
                <a:latin typeface="Bell MT" panose="02020503060305020303" pitchFamily="18" charset="0"/>
              </a:rPr>
              <a:t>We will now turn to discuss each of these provisions</a:t>
            </a:r>
            <a:r>
              <a:rPr lang="en-GB" sz="3600" i="1" dirty="0">
                <a:latin typeface="Bell MT" panose="02020503060305020303" pitchFamily="18" charset="0"/>
              </a:rPr>
              <a:t>… </a:t>
            </a:r>
          </a:p>
        </p:txBody>
      </p:sp>
      <p:sp>
        <p:nvSpPr>
          <p:cNvPr id="4" name="Footer Placeholder 3">
            <a:extLst>
              <a:ext uri="{FF2B5EF4-FFF2-40B4-BE49-F238E27FC236}">
                <a16:creationId xmlns:a16="http://schemas.microsoft.com/office/drawing/2014/main" id="{6673D2F4-0B6B-443A-A7BB-7C62E0D0D46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3167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9989C-6F52-420B-9B89-6881EBC7F2E7}"/>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989956" y="5301208"/>
            <a:ext cx="7990528" cy="1603733"/>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9358972" y="-24341"/>
            <a:ext cx="2829853" cy="4520232"/>
          </a:xfrm>
          <a:prstGeom prst="rect">
            <a:avLst/>
          </a:prstGeom>
        </p:spPr>
      </p:pic>
      <p:sp>
        <p:nvSpPr>
          <p:cNvPr id="2" name="Title 1"/>
          <p:cNvSpPr>
            <a:spLocks noGrp="1"/>
          </p:cNvSpPr>
          <p:nvPr>
            <p:ph type="title"/>
          </p:nvPr>
        </p:nvSpPr>
        <p:spPr>
          <a:xfrm>
            <a:off x="-2" y="182223"/>
            <a:ext cx="12188825" cy="669540"/>
          </a:xfrm>
        </p:spPr>
        <p:txBody>
          <a:bodyPr/>
          <a:lstStyle/>
          <a:p>
            <a:pPr algn="ctr"/>
            <a:r>
              <a:rPr lang="en-US" b="1" u="sng" dirty="0">
                <a:latin typeface="Bell MT" panose="02020503060305020303" pitchFamily="18" charset="0"/>
              </a:rPr>
              <a:t>FISCAL BARRIERS: </a:t>
            </a:r>
            <a:r>
              <a:rPr lang="en-US" u="sng" dirty="0">
                <a:latin typeface="Bell MT" panose="02020503060305020303" pitchFamily="18" charset="0"/>
              </a:rPr>
              <a:t>customs duties</a:t>
            </a:r>
          </a:p>
        </p:txBody>
      </p:sp>
      <p:sp>
        <p:nvSpPr>
          <p:cNvPr id="5" name="Content Placeholder 4"/>
          <p:cNvSpPr>
            <a:spLocks noGrp="1"/>
          </p:cNvSpPr>
          <p:nvPr>
            <p:ph sz="half" idx="1"/>
          </p:nvPr>
        </p:nvSpPr>
        <p:spPr>
          <a:xfrm>
            <a:off x="189756" y="921316"/>
            <a:ext cx="11809311" cy="5388004"/>
          </a:xfrm>
        </p:spPr>
        <p:txBody>
          <a:bodyPr>
            <a:normAutofit/>
          </a:bodyPr>
          <a:lstStyle/>
          <a:p>
            <a:pPr>
              <a:spcBef>
                <a:spcPts val="1200"/>
              </a:spcBef>
              <a:buFont typeface="Wingdings" panose="05000000000000000000" pitchFamily="2" charset="2"/>
              <a:buChar char="§"/>
            </a:pPr>
            <a:r>
              <a:rPr lang="en-GB" sz="2300" u="sng" dirty="0">
                <a:solidFill>
                  <a:schemeClr val="tx2"/>
                </a:solidFill>
                <a:latin typeface="Bell MT" panose="02020503060305020303" pitchFamily="18" charset="0"/>
              </a:rPr>
              <a:t>Definition: </a:t>
            </a:r>
            <a:r>
              <a:rPr lang="en-GB" sz="2300" i="1" dirty="0">
                <a:solidFill>
                  <a:schemeClr val="tx2"/>
                </a:solidFill>
                <a:latin typeface="Bell MT" panose="02020503060305020303" pitchFamily="18" charset="0"/>
              </a:rPr>
              <a:t>“A custom duty is any pecuniary charge, however small and whatever its designation and mode of application, which is imposed on goods by reason of the fact that they cross a frontier.” </a:t>
            </a:r>
            <a:r>
              <a:rPr lang="en-GB" sz="2300" i="1" u="sng" dirty="0">
                <a:solidFill>
                  <a:schemeClr val="accent6">
                    <a:lumMod val="75000"/>
                  </a:schemeClr>
                </a:solidFill>
                <a:latin typeface="Bell MT" panose="02020503060305020303" pitchFamily="18" charset="0"/>
              </a:rPr>
              <a:t>Commission v Italy (Statistical Levy) [1969] para 7</a:t>
            </a:r>
          </a:p>
          <a:p>
            <a:pPr>
              <a:spcBef>
                <a:spcPts val="1200"/>
              </a:spcBef>
              <a:buFont typeface="Wingdings" panose="05000000000000000000" pitchFamily="2" charset="2"/>
              <a:buChar char="§"/>
            </a:pPr>
            <a:r>
              <a:rPr lang="en-GB" sz="2300" i="1" u="sng" dirty="0">
                <a:solidFill>
                  <a:srgbClr val="0070C0"/>
                </a:solidFill>
                <a:latin typeface="Bell MT" panose="02020503060305020303" pitchFamily="18" charset="0"/>
              </a:rPr>
              <a:t>Article 30 TFEU </a:t>
            </a:r>
            <a:r>
              <a:rPr lang="en-GB" sz="2300" dirty="0">
                <a:solidFill>
                  <a:schemeClr val="tx2"/>
                </a:solidFill>
                <a:latin typeface="Bell MT" panose="02020503060305020303" pitchFamily="18" charset="0"/>
              </a:rPr>
              <a:t>outlaws customs duties within the European Union. It applies to duties and charges on </a:t>
            </a:r>
            <a:r>
              <a:rPr lang="en-GB" sz="2300" dirty="0">
                <a:solidFill>
                  <a:srgbClr val="00B050"/>
                </a:solidFill>
                <a:latin typeface="Bell MT" panose="02020503060305020303" pitchFamily="18" charset="0"/>
              </a:rPr>
              <a:t>imports and exports without exception. </a:t>
            </a:r>
            <a:r>
              <a:rPr lang="en-GB" sz="2300" i="1" u="sng" dirty="0">
                <a:solidFill>
                  <a:srgbClr val="0070C0"/>
                </a:solidFill>
                <a:latin typeface="Bell MT" panose="02020503060305020303" pitchFamily="18" charset="0"/>
              </a:rPr>
              <a:t>(Art 28(2) &amp; Art 29 TFEU)</a:t>
            </a:r>
          </a:p>
          <a:p>
            <a:pPr>
              <a:spcBef>
                <a:spcPts val="1200"/>
              </a:spcBef>
              <a:buFont typeface="Wingdings" panose="05000000000000000000" pitchFamily="2" charset="2"/>
              <a:buChar char="§"/>
            </a:pPr>
            <a:r>
              <a:rPr lang="en-GB" sz="2300" i="1" u="sng" dirty="0">
                <a:solidFill>
                  <a:srgbClr val="0070C0"/>
                </a:solidFill>
                <a:latin typeface="Bell MT" panose="02020503060305020303" pitchFamily="18" charset="0"/>
              </a:rPr>
              <a:t>Article 30 </a:t>
            </a:r>
            <a:r>
              <a:rPr lang="en-GB" sz="2300" dirty="0">
                <a:solidFill>
                  <a:schemeClr val="tx2"/>
                </a:solidFill>
                <a:latin typeface="Bell MT" panose="02020503060305020303" pitchFamily="18" charset="0"/>
              </a:rPr>
              <a:t>extends to </a:t>
            </a:r>
            <a:r>
              <a:rPr lang="en-GB" sz="2300" dirty="0">
                <a:solidFill>
                  <a:srgbClr val="00B050"/>
                </a:solidFill>
                <a:latin typeface="Bell MT" panose="02020503060305020303" pitchFamily="18" charset="0"/>
              </a:rPr>
              <a:t>Charges having Equivalent Effect (CEEs)</a:t>
            </a:r>
            <a:r>
              <a:rPr lang="en-GB" sz="2300" dirty="0">
                <a:solidFill>
                  <a:schemeClr val="tx2"/>
                </a:solidFill>
                <a:latin typeface="Bell MT" panose="02020503060305020303" pitchFamily="18" charset="0"/>
              </a:rPr>
              <a:t>. All that matters is that the charge has an effect. The </a:t>
            </a:r>
            <a:r>
              <a:rPr lang="en-GB" sz="2300" u="sng" dirty="0">
                <a:solidFill>
                  <a:schemeClr val="tx2"/>
                </a:solidFill>
                <a:latin typeface="Bell MT" panose="02020503060305020303" pitchFamily="18" charset="0"/>
              </a:rPr>
              <a:t>slightest restricting </a:t>
            </a:r>
            <a:r>
              <a:rPr lang="en-GB" sz="2300" dirty="0">
                <a:solidFill>
                  <a:schemeClr val="tx2"/>
                </a:solidFill>
                <a:latin typeface="Bell MT" panose="02020503060305020303" pitchFamily="18" charset="0"/>
              </a:rPr>
              <a:t>effect will trigger </a:t>
            </a:r>
            <a:r>
              <a:rPr lang="en-GB" sz="2300" i="1" u="sng" dirty="0">
                <a:solidFill>
                  <a:srgbClr val="0070C0"/>
                </a:solidFill>
                <a:latin typeface="Bell MT" panose="02020503060305020303" pitchFamily="18" charset="0"/>
              </a:rPr>
              <a:t>Article 30</a:t>
            </a:r>
            <a:r>
              <a:rPr lang="en-GB" sz="2300" dirty="0">
                <a:solidFill>
                  <a:schemeClr val="tx2"/>
                </a:solidFill>
                <a:latin typeface="Bell MT" panose="02020503060305020303" pitchFamily="18" charset="0"/>
              </a:rPr>
              <a:t>. </a:t>
            </a:r>
            <a:r>
              <a:rPr lang="en-GB" sz="2300" dirty="0">
                <a:solidFill>
                  <a:schemeClr val="tx2"/>
                </a:solidFill>
                <a:latin typeface="Bell MT" panose="02020503060305020303" pitchFamily="18" charset="0"/>
                <a:sym typeface="Wingdings" panose="05000000000000000000" pitchFamily="2" charset="2"/>
              </a:rPr>
              <a:t> </a:t>
            </a:r>
            <a:r>
              <a:rPr lang="en-GB" sz="2300" i="1" dirty="0">
                <a:solidFill>
                  <a:schemeClr val="tx2"/>
                </a:solidFill>
                <a:latin typeface="Bell MT" panose="02020503060305020303" pitchFamily="18" charset="0"/>
                <a:sym typeface="Wingdings" panose="05000000000000000000" pitchFamily="2" charset="2"/>
              </a:rPr>
              <a:t>strict application of the provision!</a:t>
            </a:r>
            <a:endParaRPr lang="en-GB" sz="2300" dirty="0">
              <a:solidFill>
                <a:schemeClr val="tx2"/>
              </a:solidFill>
              <a:latin typeface="Bell MT" panose="02020503060305020303" pitchFamily="18" charset="0"/>
            </a:endParaRPr>
          </a:p>
          <a:p>
            <a:pPr>
              <a:spcBef>
                <a:spcPts val="1200"/>
              </a:spcBef>
              <a:buFont typeface="Wingdings" panose="05000000000000000000" pitchFamily="2" charset="2"/>
              <a:buChar char="§"/>
            </a:pPr>
            <a:r>
              <a:rPr lang="en-GB" sz="2300" dirty="0">
                <a:solidFill>
                  <a:schemeClr val="tx2"/>
                </a:solidFill>
                <a:latin typeface="Bell MT" panose="02020503060305020303" pitchFamily="18" charset="0"/>
              </a:rPr>
              <a:t>CEE is </a:t>
            </a:r>
            <a:r>
              <a:rPr lang="en-GB" sz="2300" i="1" dirty="0">
                <a:solidFill>
                  <a:schemeClr val="tx2"/>
                </a:solidFill>
                <a:latin typeface="Bell MT" panose="02020503060305020303" pitchFamily="18" charset="0"/>
              </a:rPr>
              <a:t>“any charge which, by altering the price of an article exported has the same restrictive effect on the free circulation of the article as a customs duty.” </a:t>
            </a:r>
            <a:r>
              <a:rPr lang="en-GB" sz="2300" i="1" u="sng" dirty="0">
                <a:solidFill>
                  <a:schemeClr val="accent6">
                    <a:lumMod val="75000"/>
                  </a:schemeClr>
                </a:solidFill>
                <a:latin typeface="Bell MT" panose="02020503060305020303" pitchFamily="18" charset="0"/>
              </a:rPr>
              <a:t>(Commission v Italy [1969])</a:t>
            </a:r>
          </a:p>
          <a:p>
            <a:pPr>
              <a:spcBef>
                <a:spcPts val="1200"/>
              </a:spcBef>
              <a:buFont typeface="Wingdings" panose="05000000000000000000" pitchFamily="2" charset="2"/>
              <a:buChar char="§"/>
            </a:pPr>
            <a:r>
              <a:rPr lang="en-GB" sz="2300" dirty="0">
                <a:solidFill>
                  <a:schemeClr val="tx2"/>
                </a:solidFill>
                <a:latin typeface="Bell MT" panose="02020503060305020303" pitchFamily="18" charset="0"/>
              </a:rPr>
              <a:t>Material scope of Article 30: outlaws national measures that impose a charge on the frontier-crossing of goods. (but this does not cover internal taxation.)</a:t>
            </a:r>
          </a:p>
          <a:p>
            <a:pPr>
              <a:spcBef>
                <a:spcPts val="1200"/>
              </a:spcBef>
            </a:pPr>
            <a:endParaRPr lang="en-GB" sz="2300" dirty="0">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3" name="Footer Placeholder 2">
            <a:extLst>
              <a:ext uri="{FF2B5EF4-FFF2-40B4-BE49-F238E27FC236}">
                <a16:creationId xmlns:a16="http://schemas.microsoft.com/office/drawing/2014/main" id="{A6B511A1-013B-4204-A029-939B16C6A640}"/>
              </a:ext>
            </a:extLst>
          </p:cNvPr>
          <p:cNvSpPr>
            <a:spLocks noGrp="1"/>
          </p:cNvSpPr>
          <p:nvPr>
            <p:ph type="ftr" sz="quarter" idx="11"/>
          </p:nvPr>
        </p:nvSpPr>
        <p:spPr/>
        <p:txBody>
          <a:bodyPr/>
          <a:lstStyle/>
          <a:p>
            <a:r>
              <a:rPr lang="en-GB" dirty="0"/>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69695">
            <a:off x="8110636" y="1769049"/>
            <a:ext cx="2829853" cy="4520232"/>
          </a:xfrm>
          <a:prstGeom prst="rect">
            <a:avLst/>
          </a:prstGeom>
        </p:spPr>
      </p:pic>
      <p:sp>
        <p:nvSpPr>
          <p:cNvPr id="2" name="Title 1"/>
          <p:cNvSpPr>
            <a:spLocks noGrp="1"/>
          </p:cNvSpPr>
          <p:nvPr>
            <p:ph type="title"/>
          </p:nvPr>
        </p:nvSpPr>
        <p:spPr>
          <a:xfrm>
            <a:off x="0" y="235438"/>
            <a:ext cx="12188825" cy="669540"/>
          </a:xfrm>
        </p:spPr>
        <p:txBody>
          <a:bodyPr>
            <a:normAutofit/>
          </a:bodyPr>
          <a:lstStyle/>
          <a:p>
            <a:pPr algn="ctr"/>
            <a:r>
              <a:rPr lang="en-US" b="1" u="sng" dirty="0">
                <a:latin typeface="Bell MT" panose="02020503060305020303" pitchFamily="18" charset="0"/>
              </a:rPr>
              <a:t>FISCAL BARRIERS:</a:t>
            </a:r>
            <a:r>
              <a:rPr lang="en-US" u="sng" dirty="0">
                <a:latin typeface="Bell MT" panose="02020503060305020303" pitchFamily="18" charset="0"/>
              </a:rPr>
              <a:t> OBJECTIVE JUSTIFICATIONS</a:t>
            </a:r>
          </a:p>
        </p:txBody>
      </p:sp>
      <p:sp>
        <p:nvSpPr>
          <p:cNvPr id="5" name="Content Placeholder 4"/>
          <p:cNvSpPr>
            <a:spLocks noGrp="1"/>
          </p:cNvSpPr>
          <p:nvPr>
            <p:ph sz="half" idx="1"/>
          </p:nvPr>
        </p:nvSpPr>
        <p:spPr>
          <a:xfrm>
            <a:off x="289432" y="885549"/>
            <a:ext cx="11662935" cy="5642214"/>
          </a:xfrm>
        </p:spPr>
        <p:txBody>
          <a:bodyPr>
            <a:normAutofit/>
          </a:bodyPr>
          <a:lstStyle/>
          <a:p>
            <a:pPr>
              <a:spcBef>
                <a:spcPts val="1200"/>
              </a:spcBef>
              <a:buFont typeface="Wingdings" panose="05000000000000000000" pitchFamily="2" charset="2"/>
              <a:buChar char="§"/>
            </a:pPr>
            <a:r>
              <a:rPr lang="en-GB" sz="2200" dirty="0">
                <a:solidFill>
                  <a:schemeClr val="tx2"/>
                </a:solidFill>
                <a:latin typeface="Bell MT" panose="02020503060305020303" pitchFamily="18" charset="0"/>
              </a:rPr>
              <a:t>There are no express justifications for fiscal barriers to trade in goods.</a:t>
            </a:r>
          </a:p>
          <a:p>
            <a:pPr>
              <a:spcBef>
                <a:spcPts val="1200"/>
              </a:spcBef>
              <a:buFont typeface="Wingdings" panose="05000000000000000000" pitchFamily="2" charset="2"/>
              <a:buChar char="§"/>
            </a:pPr>
            <a:r>
              <a:rPr lang="en-GB" sz="2200" i="1" u="sng" dirty="0">
                <a:solidFill>
                  <a:srgbClr val="0070C0"/>
                </a:solidFill>
                <a:latin typeface="Bell MT" panose="02020503060305020303" pitchFamily="18" charset="0"/>
              </a:rPr>
              <a:t>Article 36 TFEU, </a:t>
            </a:r>
            <a:r>
              <a:rPr lang="en-GB" sz="2200" dirty="0">
                <a:solidFill>
                  <a:schemeClr val="tx2"/>
                </a:solidFill>
                <a:latin typeface="Bell MT" panose="02020503060305020303" pitchFamily="18" charset="0"/>
              </a:rPr>
              <a:t>which provides justifications for regulatory barriers, </a:t>
            </a:r>
            <a:r>
              <a:rPr lang="en-GB" sz="2200" u="sng" dirty="0">
                <a:solidFill>
                  <a:srgbClr val="0070C0"/>
                </a:solidFill>
                <a:latin typeface="Bell MT" panose="02020503060305020303" pitchFamily="18" charset="0"/>
              </a:rPr>
              <a:t>cannot</a:t>
            </a:r>
            <a:r>
              <a:rPr lang="en-GB" sz="2200" dirty="0">
                <a:solidFill>
                  <a:schemeClr val="tx2"/>
                </a:solidFill>
                <a:latin typeface="Bell MT" panose="02020503060305020303" pitchFamily="18" charset="0"/>
              </a:rPr>
              <a:t> be applied in regard of fiscal barriers. Exceptions to the free movements of goods has to be interpreted restrictively. </a:t>
            </a:r>
            <a:r>
              <a:rPr lang="en-GB" sz="2200" i="1" u="sng" dirty="0">
                <a:solidFill>
                  <a:schemeClr val="accent6">
                    <a:lumMod val="75000"/>
                  </a:schemeClr>
                </a:solidFill>
                <a:latin typeface="Bell MT" panose="02020503060305020303" pitchFamily="18" charset="0"/>
              </a:rPr>
              <a:t>Commission v Italy (Statistical Levy) [1969]</a:t>
            </a:r>
          </a:p>
          <a:p>
            <a:pPr>
              <a:spcBef>
                <a:spcPts val="1200"/>
              </a:spcBef>
              <a:buFont typeface="Wingdings" panose="05000000000000000000" pitchFamily="2" charset="2"/>
              <a:buChar char="§"/>
            </a:pPr>
            <a:r>
              <a:rPr lang="en-GB" sz="2200" dirty="0">
                <a:solidFill>
                  <a:schemeClr val="tx2"/>
                </a:solidFill>
                <a:latin typeface="Bell MT" panose="02020503060305020303" pitchFamily="18" charset="0"/>
              </a:rPr>
              <a:t>The Court recognised the possibility of </a:t>
            </a:r>
            <a:r>
              <a:rPr lang="en-GB" sz="2200" u="sng" dirty="0">
                <a:solidFill>
                  <a:srgbClr val="00B050"/>
                </a:solidFill>
                <a:latin typeface="Bell MT" panose="02020503060305020303" pitchFamily="18" charset="0"/>
              </a:rPr>
              <a:t>two implied exceptions</a:t>
            </a:r>
            <a:r>
              <a:rPr lang="en-GB" sz="2200" dirty="0">
                <a:solidFill>
                  <a:schemeClr val="tx2"/>
                </a:solidFill>
                <a:latin typeface="Bell MT" panose="02020503060305020303" pitchFamily="18" charset="0"/>
              </a:rPr>
              <a:t>:</a:t>
            </a:r>
          </a:p>
          <a:p>
            <a:pPr marL="45720" indent="0">
              <a:spcBef>
                <a:spcPts val="1200"/>
              </a:spcBef>
              <a:buNone/>
            </a:pPr>
            <a:endParaRPr lang="en-GB" sz="2200" dirty="0">
              <a:solidFill>
                <a:schemeClr val="tx2"/>
              </a:solidFill>
              <a:latin typeface="Bell MT" panose="02020503060305020303" pitchFamily="18" charset="0"/>
            </a:endParaRPr>
          </a:p>
          <a:p>
            <a:pPr>
              <a:spcBef>
                <a:spcPts val="1200"/>
              </a:spcBef>
            </a:pPr>
            <a:endParaRPr lang="en-GB" sz="2200" dirty="0">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graphicFrame>
        <p:nvGraphicFramePr>
          <p:cNvPr id="3" name="Diagram 2">
            <a:extLst>
              <a:ext uri="{FF2B5EF4-FFF2-40B4-BE49-F238E27FC236}">
                <a16:creationId xmlns:a16="http://schemas.microsoft.com/office/drawing/2014/main" id="{4572ECFB-69DE-4AC7-BF5E-227DF597F695}"/>
              </a:ext>
            </a:extLst>
          </p:cNvPr>
          <p:cNvGraphicFramePr/>
          <p:nvPr>
            <p:extLst>
              <p:ext uri="{D42A27DB-BD31-4B8C-83A1-F6EECF244321}">
                <p14:modId xmlns:p14="http://schemas.microsoft.com/office/powerpoint/2010/main" val="2847971905"/>
              </p:ext>
            </p:extLst>
          </p:nvPr>
        </p:nvGraphicFramePr>
        <p:xfrm>
          <a:off x="289432" y="2708381"/>
          <a:ext cx="11756339"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73B4DA06-FE39-47BD-B612-DF2B9C2BF05D}"/>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23347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438"/>
            <a:ext cx="12188825" cy="669540"/>
          </a:xfrm>
        </p:spPr>
        <p:txBody>
          <a:bodyPr>
            <a:normAutofit/>
          </a:bodyPr>
          <a:lstStyle/>
          <a:p>
            <a:pPr algn="ctr"/>
            <a:r>
              <a:rPr lang="en-US" b="1" u="sng" dirty="0">
                <a:latin typeface="Bell MT" panose="02020503060305020303" pitchFamily="18" charset="0"/>
              </a:rPr>
              <a:t>FISCAL BARRIERS: </a:t>
            </a:r>
            <a:r>
              <a:rPr lang="en-US" u="sng" dirty="0">
                <a:latin typeface="Bell MT" panose="02020503060305020303" pitchFamily="18" charset="0"/>
              </a:rPr>
              <a:t>Article 110 TFEU</a:t>
            </a:r>
          </a:p>
        </p:txBody>
      </p:sp>
      <p:sp>
        <p:nvSpPr>
          <p:cNvPr id="5" name="Content Placeholder 4"/>
          <p:cNvSpPr>
            <a:spLocks noGrp="1"/>
          </p:cNvSpPr>
          <p:nvPr>
            <p:ph sz="half" idx="1"/>
          </p:nvPr>
        </p:nvSpPr>
        <p:spPr>
          <a:xfrm>
            <a:off x="90556" y="994571"/>
            <a:ext cx="11836504" cy="2091974"/>
          </a:xfrm>
        </p:spPr>
        <p:txBody>
          <a:bodyPr>
            <a:normAutofit/>
          </a:bodyPr>
          <a:lstStyle/>
          <a:p>
            <a:pPr>
              <a:spcBef>
                <a:spcPts val="600"/>
              </a:spcBef>
            </a:pPr>
            <a:r>
              <a:rPr lang="en-GB" sz="1800" i="1" u="sng" dirty="0">
                <a:solidFill>
                  <a:srgbClr val="0070C0"/>
                </a:solidFill>
                <a:latin typeface="Bell MT" panose="02020503060305020303" pitchFamily="18" charset="0"/>
              </a:rPr>
              <a:t>Article 110 </a:t>
            </a:r>
            <a:r>
              <a:rPr lang="en-GB" sz="1800" dirty="0">
                <a:solidFill>
                  <a:schemeClr val="tx2"/>
                </a:solidFill>
                <a:latin typeface="Bell MT" panose="02020503060305020303" pitchFamily="18" charset="0"/>
              </a:rPr>
              <a:t>prohibits discriminatory taxation. (Complements </a:t>
            </a:r>
            <a:r>
              <a:rPr lang="en-GB" sz="1800" i="1" u="sng" dirty="0">
                <a:solidFill>
                  <a:srgbClr val="0070C0"/>
                </a:solidFill>
                <a:latin typeface="Bell MT" panose="02020503060305020303" pitchFamily="18" charset="0"/>
              </a:rPr>
              <a:t>Article 36</a:t>
            </a:r>
            <a:r>
              <a:rPr lang="en-GB" sz="1800" dirty="0">
                <a:solidFill>
                  <a:schemeClr val="tx2"/>
                </a:solidFill>
                <a:latin typeface="Bell MT" panose="02020503060305020303" pitchFamily="18" charset="0"/>
              </a:rPr>
              <a:t>)</a:t>
            </a:r>
          </a:p>
          <a:p>
            <a:pPr>
              <a:spcBef>
                <a:spcPts val="600"/>
              </a:spcBef>
            </a:pPr>
            <a:r>
              <a:rPr lang="en-GB" sz="1800" dirty="0">
                <a:solidFill>
                  <a:schemeClr val="tx2"/>
                </a:solidFill>
                <a:latin typeface="Bell MT" panose="02020503060305020303" pitchFamily="18" charset="0"/>
              </a:rPr>
              <a:t>However, it differs in material scope: Article 110 applies when foreign goods are subject to internal taxation. (deals with domestic &amp; foreign goods.)</a:t>
            </a:r>
          </a:p>
          <a:p>
            <a:pPr>
              <a:spcBef>
                <a:spcPts val="600"/>
              </a:spcBef>
            </a:pPr>
            <a:r>
              <a:rPr lang="en-GB" sz="1800" i="1" u="sng" dirty="0">
                <a:solidFill>
                  <a:srgbClr val="0070C0"/>
                </a:solidFill>
                <a:latin typeface="Bell MT" panose="02020503060305020303" pitchFamily="18" charset="0"/>
              </a:rPr>
              <a:t>Article 110</a:t>
            </a:r>
            <a:r>
              <a:rPr lang="en-GB" sz="1800" dirty="0">
                <a:solidFill>
                  <a:schemeClr val="tx2"/>
                </a:solidFill>
                <a:latin typeface="Bell MT" panose="02020503060305020303" pitchFamily="18" charset="0"/>
              </a:rPr>
              <a:t> is not absolute, and the prohibition only applies to taxes on goods; indirect taxes.</a:t>
            </a:r>
          </a:p>
          <a:p>
            <a:pPr>
              <a:spcBef>
                <a:spcPts val="600"/>
              </a:spcBef>
            </a:pPr>
            <a:r>
              <a:rPr lang="en-GB" sz="1800" dirty="0">
                <a:solidFill>
                  <a:schemeClr val="tx2"/>
                </a:solidFill>
                <a:latin typeface="Bell MT" panose="02020503060305020303" pitchFamily="18" charset="0"/>
              </a:rPr>
              <a:t>The Court recognised the possibility of two implied exceptions; prohibition against discrimination against Similar foreign goods &amp; discrimination against competing goods.</a:t>
            </a:r>
          </a:p>
          <a:p>
            <a:pPr marL="45720" indent="0">
              <a:spcBef>
                <a:spcPts val="600"/>
              </a:spcBef>
              <a:buNone/>
            </a:pPr>
            <a:endParaRPr lang="en-GB" sz="1800" dirty="0">
              <a:solidFill>
                <a:schemeClr val="tx2"/>
              </a:solidFill>
              <a:latin typeface="Bell MT" panose="02020503060305020303" pitchFamily="18" charset="0"/>
            </a:endParaRPr>
          </a:p>
          <a:p>
            <a:pPr>
              <a:spcBef>
                <a:spcPts val="600"/>
              </a:spcBef>
            </a:pPr>
            <a:endParaRPr lang="en-GB" sz="1800" dirty="0">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3" name="Footer Placeholder 2">
            <a:extLst>
              <a:ext uri="{FF2B5EF4-FFF2-40B4-BE49-F238E27FC236}">
                <a16:creationId xmlns:a16="http://schemas.microsoft.com/office/drawing/2014/main" id="{161A680E-611F-44B0-A6BC-8F747477711F}"/>
              </a:ext>
            </a:extLst>
          </p:cNvPr>
          <p:cNvSpPr>
            <a:spLocks noGrp="1"/>
          </p:cNvSpPr>
          <p:nvPr>
            <p:ph type="ftr" sz="quarter" idx="11"/>
          </p:nvPr>
        </p:nvSpPr>
        <p:spPr/>
        <p:txBody>
          <a:bodyPr/>
          <a:lstStyle/>
          <a:p>
            <a:r>
              <a:rPr lang="en-GB"/>
              <a:t>SCHUTZE.EU</a:t>
            </a:r>
          </a:p>
        </p:txBody>
      </p:sp>
      <p:sp>
        <p:nvSpPr>
          <p:cNvPr id="7" name="Rectangle 6">
            <a:extLst>
              <a:ext uri="{FF2B5EF4-FFF2-40B4-BE49-F238E27FC236}">
                <a16:creationId xmlns:a16="http://schemas.microsoft.com/office/drawing/2014/main" id="{9A4DE6D0-F94F-4810-A9BE-F2C21BAFAE1F}"/>
              </a:ext>
            </a:extLst>
          </p:cNvPr>
          <p:cNvSpPr/>
          <p:nvPr/>
        </p:nvSpPr>
        <p:spPr>
          <a:xfrm>
            <a:off x="90556" y="2977025"/>
            <a:ext cx="12007713" cy="3260288"/>
          </a:xfrm>
          <a:prstGeom prst="rect">
            <a:avLst/>
          </a:prstGeom>
        </p:spPr>
        <p:txBody>
          <a:bodyPr numCol="2"/>
          <a:lstStyle/>
          <a:p>
            <a:pPr lvl="0" algn="ctr"/>
            <a:r>
              <a:rPr lang="en-US" sz="1700" b="1" u="sng" dirty="0">
                <a:solidFill>
                  <a:schemeClr val="accent6">
                    <a:lumMod val="75000"/>
                  </a:schemeClr>
                </a:solidFill>
                <a:latin typeface="Bell MT" panose="02020503060305020303" pitchFamily="18" charset="0"/>
              </a:rPr>
              <a:t>Discrimination Against Similar Foreign Goods</a:t>
            </a:r>
          </a:p>
          <a:p>
            <a:pPr marL="285750"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Prevents foreign goods from being taxed in excess of similar local goods.</a:t>
            </a:r>
          </a:p>
          <a:p>
            <a:pPr marL="285750"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See </a:t>
            </a:r>
            <a:r>
              <a:rPr lang="en-US" sz="1700" i="1" u="sng" dirty="0">
                <a:solidFill>
                  <a:schemeClr val="accent6">
                    <a:lumMod val="75000"/>
                  </a:schemeClr>
                </a:solidFill>
                <a:latin typeface="Bell MT" panose="02020503060305020303" pitchFamily="18" charset="0"/>
              </a:rPr>
              <a:t>Commission v France (Natural Sweet Wines) [2002]</a:t>
            </a:r>
            <a:r>
              <a:rPr lang="en-US" sz="1700" u="sng" dirty="0">
                <a:solidFill>
                  <a:schemeClr val="accent6">
                    <a:lumMod val="75000"/>
                  </a:schemeClr>
                </a:solidFill>
                <a:latin typeface="Bell MT" panose="02020503060305020303" pitchFamily="18" charset="0"/>
              </a:rPr>
              <a:t> para 30</a:t>
            </a:r>
          </a:p>
          <a:p>
            <a:pPr marL="285750"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Key focus is the concept of similarity and comparability. Courts have adopted a broad interpretation of similarity.</a:t>
            </a:r>
          </a:p>
          <a:p>
            <a:pPr marL="285750" indent="-285750">
              <a:buFont typeface="Arial" panose="020B0604020202020204" pitchFamily="34" charset="0"/>
              <a:buChar char="•"/>
            </a:pPr>
            <a:r>
              <a:rPr lang="en-US" sz="1700" i="1" u="sng" dirty="0" err="1">
                <a:solidFill>
                  <a:schemeClr val="accent6">
                    <a:lumMod val="75000"/>
                  </a:schemeClr>
                </a:solidFill>
                <a:latin typeface="Bell MT" panose="02020503060305020303" pitchFamily="18" charset="0"/>
              </a:rPr>
              <a:t>Humblot</a:t>
            </a:r>
            <a:r>
              <a:rPr lang="en-US" sz="1700" i="1" u="sng" dirty="0">
                <a:solidFill>
                  <a:schemeClr val="accent6">
                    <a:lumMod val="75000"/>
                  </a:schemeClr>
                </a:solidFill>
                <a:latin typeface="Bell MT" panose="02020503060305020303" pitchFamily="18" charset="0"/>
              </a:rPr>
              <a:t> [1985]</a:t>
            </a:r>
            <a:r>
              <a:rPr lang="en-US" sz="1700" i="1" u="sng" dirty="0">
                <a:solidFill>
                  <a:schemeClr val="tx2">
                    <a:lumMod val="75000"/>
                    <a:lumOff val="25000"/>
                  </a:schemeClr>
                </a:solidFill>
                <a:latin typeface="Bell MT" panose="02020503060305020303" pitchFamily="18" charset="0"/>
              </a:rPr>
              <a:t>:</a:t>
            </a:r>
            <a:r>
              <a:rPr lang="en-US" sz="1700" dirty="0">
                <a:solidFill>
                  <a:schemeClr val="tx2">
                    <a:lumMod val="75000"/>
                    <a:lumOff val="25000"/>
                  </a:schemeClr>
                </a:solidFill>
                <a:latin typeface="Bell MT" panose="02020503060305020303" pitchFamily="18" charset="0"/>
              </a:rPr>
              <a:t> Mercedes car was subject to a special tax as no other car locally was produced the same. The question was: were small French cars comparable to big German ones? Yes.</a:t>
            </a:r>
          </a:p>
          <a:p>
            <a:pPr marL="285750"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Objective criteria can be used fiscally to distinguish between similar products. See </a:t>
            </a:r>
            <a:r>
              <a:rPr lang="en-US" sz="1700" i="1" u="sng" dirty="0">
                <a:solidFill>
                  <a:schemeClr val="accent6">
                    <a:lumMod val="75000"/>
                  </a:schemeClr>
                </a:solidFill>
                <a:latin typeface="Bell MT" panose="02020503060305020303" pitchFamily="18" charset="0"/>
              </a:rPr>
              <a:t>Commission v France (Natural Sweet Wines) [1987] para 9-10</a:t>
            </a:r>
          </a:p>
          <a:p>
            <a:pPr algn="ctr"/>
            <a:r>
              <a:rPr lang="en-US" sz="1700" b="1" u="sng" dirty="0">
                <a:solidFill>
                  <a:schemeClr val="accent6">
                    <a:lumMod val="75000"/>
                  </a:schemeClr>
                </a:solidFill>
                <a:latin typeface="Bell MT" panose="02020503060305020303" pitchFamily="18" charset="0"/>
              </a:rPr>
              <a:t>Discrimination against Competing Foreign Goods</a:t>
            </a:r>
          </a:p>
          <a:p>
            <a:pPr marL="742950" lvl="1" indent="-285750">
              <a:buFont typeface="Arial" panose="020B0604020202020204" pitchFamily="34" charset="0"/>
              <a:buChar char="•"/>
            </a:pPr>
            <a:r>
              <a:rPr lang="en-US" sz="1700" i="1" u="sng" dirty="0">
                <a:solidFill>
                  <a:srgbClr val="0070C0"/>
                </a:solidFill>
                <a:latin typeface="Bell MT" panose="02020503060305020303" pitchFamily="18" charset="0"/>
              </a:rPr>
              <a:t>Article 110(2) TFEU</a:t>
            </a:r>
            <a:r>
              <a:rPr lang="en-US" sz="1700" dirty="0">
                <a:solidFill>
                  <a:schemeClr val="tx2">
                    <a:lumMod val="75000"/>
                    <a:lumOff val="25000"/>
                  </a:schemeClr>
                </a:solidFill>
                <a:latin typeface="Bell MT" panose="02020503060305020303" pitchFamily="18" charset="0"/>
              </a:rPr>
              <a:t> is an extension of the discrimination rationale in </a:t>
            </a:r>
            <a:r>
              <a:rPr lang="en-US" sz="1700" i="1" dirty="0">
                <a:solidFill>
                  <a:srgbClr val="0070C0"/>
                </a:solidFill>
                <a:latin typeface="Bell MT" panose="02020503060305020303" pitchFamily="18" charset="0"/>
              </a:rPr>
              <a:t>Article 110(1).</a:t>
            </a:r>
          </a:p>
          <a:p>
            <a:pPr marL="742950" lvl="1" indent="-285750">
              <a:buFont typeface="Arial" panose="020B0604020202020204" pitchFamily="34" charset="0"/>
              <a:buChar char="•"/>
            </a:pPr>
            <a:r>
              <a:rPr lang="en-US" sz="1700" dirty="0">
                <a:solidFill>
                  <a:schemeClr val="tx2">
                    <a:lumMod val="75000"/>
                    <a:lumOff val="25000"/>
                  </a:schemeClr>
                </a:solidFill>
                <a:latin typeface="Bell MT" panose="02020503060305020303" pitchFamily="18" charset="0"/>
              </a:rPr>
              <a:t>Outlaws internal taxes that grant indirect protection to domestic goods</a:t>
            </a:r>
          </a:p>
          <a:p>
            <a:pPr marL="742950" lvl="1" indent="-285750">
              <a:buFont typeface="Arial" panose="020B0604020202020204" pitchFamily="34" charset="0"/>
              <a:buChar char="•"/>
            </a:pPr>
            <a:r>
              <a:rPr lang="en-US" sz="1700" u="sng" dirty="0">
                <a:solidFill>
                  <a:srgbClr val="00B050"/>
                </a:solidFill>
                <a:latin typeface="Bell MT" panose="02020503060305020303" pitchFamily="18" charset="0"/>
              </a:rPr>
              <a:t>Two elements </a:t>
            </a:r>
            <a:r>
              <a:rPr lang="en-US" sz="1700" dirty="0">
                <a:solidFill>
                  <a:schemeClr val="tx2">
                    <a:lumMod val="75000"/>
                    <a:lumOff val="25000"/>
                  </a:schemeClr>
                </a:solidFill>
                <a:latin typeface="Bell MT" panose="02020503060305020303" pitchFamily="18" charset="0"/>
              </a:rPr>
              <a:t>to be fulfilled; </a:t>
            </a:r>
          </a:p>
          <a:p>
            <a:pPr marL="1257300" lvl="2" indent="-342900">
              <a:buFont typeface="+mj-lt"/>
              <a:buAutoNum type="arabicPeriod"/>
            </a:pPr>
            <a:r>
              <a:rPr lang="en-US" sz="1700" dirty="0">
                <a:solidFill>
                  <a:schemeClr val="tx2">
                    <a:lumMod val="75000"/>
                    <a:lumOff val="25000"/>
                  </a:schemeClr>
                </a:solidFill>
                <a:latin typeface="Bell MT" panose="02020503060305020303" pitchFamily="18" charset="0"/>
              </a:rPr>
              <a:t>The national tax will tax competing goods differently</a:t>
            </a:r>
          </a:p>
          <a:p>
            <a:pPr marL="1257300" lvl="2" indent="-342900">
              <a:buFont typeface="+mj-lt"/>
              <a:buAutoNum type="arabicPeriod"/>
            </a:pPr>
            <a:r>
              <a:rPr lang="en-US" sz="1700" dirty="0">
                <a:solidFill>
                  <a:schemeClr val="tx2">
                    <a:lumMod val="75000"/>
                    <a:lumOff val="25000"/>
                  </a:schemeClr>
                </a:solidFill>
                <a:latin typeface="Bell MT" panose="02020503060305020303" pitchFamily="18" charset="0"/>
              </a:rPr>
              <a:t>This differentiation will indirectly protect national goods. </a:t>
            </a:r>
          </a:p>
          <a:p>
            <a:pPr marL="742950" lvl="1" indent="-285750">
              <a:buFont typeface="Arial" panose="020B0604020202020204" pitchFamily="34" charset="0"/>
              <a:buChar char="•"/>
            </a:pPr>
            <a:r>
              <a:rPr lang="en-US" sz="1700" i="1" u="sng" dirty="0">
                <a:solidFill>
                  <a:schemeClr val="accent6">
                    <a:lumMod val="75000"/>
                  </a:schemeClr>
                </a:solidFill>
                <a:latin typeface="Bell MT" panose="02020503060305020303" pitchFamily="18" charset="0"/>
              </a:rPr>
              <a:t>Commission vs. UK (Beer and Wine) [1980] </a:t>
            </a:r>
          </a:p>
        </p:txBody>
      </p:sp>
      <p:cxnSp>
        <p:nvCxnSpPr>
          <p:cNvPr id="9" name="Straight Connector 8">
            <a:extLst>
              <a:ext uri="{FF2B5EF4-FFF2-40B4-BE49-F238E27FC236}">
                <a16:creationId xmlns:a16="http://schemas.microsoft.com/office/drawing/2014/main" id="{F91693DA-48AE-4D31-80C1-C633CC95FA1F}"/>
              </a:ext>
            </a:extLst>
          </p:cNvPr>
          <p:cNvCxnSpPr/>
          <p:nvPr/>
        </p:nvCxnSpPr>
        <p:spPr>
          <a:xfrm>
            <a:off x="6238428" y="2977025"/>
            <a:ext cx="0" cy="3471402"/>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3580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6" y="236920"/>
            <a:ext cx="12188824" cy="691480"/>
          </a:xfrm>
        </p:spPr>
        <p:txBody>
          <a:bodyPr>
            <a:normAutofit/>
          </a:bodyPr>
          <a:lstStyle/>
          <a:p>
            <a:pPr algn="ctr"/>
            <a:r>
              <a:rPr lang="en-GB" b="1" u="sng" dirty="0">
                <a:solidFill>
                  <a:schemeClr val="tx2"/>
                </a:solidFill>
                <a:latin typeface="Bell MT" panose="02020503060305020303" pitchFamily="18" charset="0"/>
              </a:rPr>
              <a:t>Regulatory barriers</a:t>
            </a:r>
          </a:p>
        </p:txBody>
      </p:sp>
      <p:sp>
        <p:nvSpPr>
          <p:cNvPr id="6" name="TextBox 5">
            <a:extLst>
              <a:ext uri="{FF2B5EF4-FFF2-40B4-BE49-F238E27FC236}">
                <a16:creationId xmlns:a16="http://schemas.microsoft.com/office/drawing/2014/main" id="{CBE50A26-24F6-411C-9B03-E1D912902696}"/>
              </a:ext>
            </a:extLst>
          </p:cNvPr>
          <p:cNvSpPr txBox="1"/>
          <p:nvPr/>
        </p:nvSpPr>
        <p:spPr>
          <a:xfrm>
            <a:off x="189756" y="1124744"/>
            <a:ext cx="8424936" cy="4856651"/>
          </a:xfrm>
          <a:prstGeom prst="rect">
            <a:avLst/>
          </a:prstGeom>
          <a:noFill/>
        </p:spPr>
        <p:txBody>
          <a:bodyPr wrap="square" rtlCol="0">
            <a:spAutoFit/>
          </a:bodyPr>
          <a:lstStyle/>
          <a:p>
            <a:pPr>
              <a:lnSpc>
                <a:spcPct val="90000"/>
              </a:lnSpc>
              <a:spcBef>
                <a:spcPts val="1200"/>
              </a:spcBef>
            </a:pPr>
            <a:r>
              <a:rPr lang="en-GB" sz="2400" b="1" u="sng" dirty="0">
                <a:solidFill>
                  <a:schemeClr val="tx2">
                    <a:lumMod val="75000"/>
                    <a:lumOff val="25000"/>
                  </a:schemeClr>
                </a:solidFill>
                <a:latin typeface="Bell MT" panose="02020503060305020303" pitchFamily="18" charset="0"/>
              </a:rPr>
              <a:t>Restrictions</a:t>
            </a:r>
          </a:p>
          <a:p>
            <a:pPr marL="342900" indent="-342900">
              <a:lnSpc>
                <a:spcPct val="90000"/>
              </a:lnSpc>
              <a:spcBef>
                <a:spcPts val="1200"/>
              </a:spcBef>
              <a:buFont typeface="Wingdings" panose="05000000000000000000" pitchFamily="2" charset="2"/>
              <a:buChar char="§"/>
            </a:pPr>
            <a:r>
              <a:rPr lang="en-GB" sz="2400" i="1" u="sng" dirty="0">
                <a:solidFill>
                  <a:srgbClr val="0070C0"/>
                </a:solidFill>
                <a:latin typeface="Bell MT" panose="02020503060305020303" pitchFamily="18" charset="0"/>
              </a:rPr>
              <a:t>Chapter 3 of Title II TFEU</a:t>
            </a:r>
            <a:r>
              <a:rPr lang="en-GB" sz="2400" dirty="0">
                <a:solidFill>
                  <a:schemeClr val="tx2">
                    <a:lumMod val="75000"/>
                    <a:lumOff val="25000"/>
                  </a:schemeClr>
                </a:solidFill>
                <a:latin typeface="Bell MT" panose="02020503060305020303" pitchFamily="18" charset="0"/>
              </a:rPr>
              <a:t> provides the basis of the regulatory barriers regime.</a:t>
            </a:r>
          </a:p>
          <a:p>
            <a:pPr marL="342900" indent="-342900">
              <a:lnSpc>
                <a:spcPct val="90000"/>
              </a:lnSpc>
              <a:spcBef>
                <a:spcPts val="1200"/>
              </a:spcBef>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Quantitative restrictions on imports </a:t>
            </a:r>
            <a:r>
              <a:rPr lang="en-GB" sz="2400" i="1" u="sng" dirty="0">
                <a:solidFill>
                  <a:srgbClr val="0070C0"/>
                </a:solidFill>
                <a:latin typeface="Bell MT" panose="02020503060305020303" pitchFamily="18" charset="0"/>
              </a:rPr>
              <a:t>(Article 34)</a:t>
            </a:r>
            <a:r>
              <a:rPr lang="en-GB" sz="2400" dirty="0">
                <a:solidFill>
                  <a:schemeClr val="tx2">
                    <a:lumMod val="75000"/>
                    <a:lumOff val="25000"/>
                  </a:schemeClr>
                </a:solidFill>
                <a:latin typeface="Bell MT" panose="02020503060305020303" pitchFamily="18" charset="0"/>
              </a:rPr>
              <a:t> and exports </a:t>
            </a:r>
            <a:r>
              <a:rPr lang="en-GB" sz="2400" i="1" u="sng" dirty="0">
                <a:solidFill>
                  <a:srgbClr val="0070C0"/>
                </a:solidFill>
                <a:latin typeface="Bell MT" panose="02020503060305020303" pitchFamily="18" charset="0"/>
              </a:rPr>
              <a:t>(Article 35)</a:t>
            </a:r>
          </a:p>
          <a:p>
            <a:pPr marL="342900" indent="-342900">
              <a:lnSpc>
                <a:spcPct val="90000"/>
              </a:lnSpc>
              <a:spcBef>
                <a:spcPts val="1200"/>
              </a:spcBef>
              <a:buFont typeface="Wingdings" panose="05000000000000000000" pitchFamily="2" charset="2"/>
              <a:buChar char="§"/>
            </a:pPr>
            <a:r>
              <a:rPr lang="en-GB" sz="2400" i="1" u="sng" dirty="0">
                <a:solidFill>
                  <a:srgbClr val="0070C0"/>
                </a:solidFill>
                <a:latin typeface="Bell MT" panose="02020503060305020303" pitchFamily="18" charset="0"/>
              </a:rPr>
              <a:t>Article 34</a:t>
            </a:r>
            <a:r>
              <a:rPr lang="en-GB" sz="2400" dirty="0">
                <a:solidFill>
                  <a:schemeClr val="tx2">
                    <a:lumMod val="75000"/>
                    <a:lumOff val="25000"/>
                  </a:schemeClr>
                </a:solidFill>
                <a:latin typeface="Bell MT" panose="02020503060305020303" pitchFamily="18" charset="0"/>
              </a:rPr>
              <a:t>: restrictions on quantity of imported goods. </a:t>
            </a:r>
            <a:r>
              <a:rPr lang="en-GB" sz="2400" i="1"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Geddo</a:t>
            </a:r>
            <a:r>
              <a:rPr lang="en-GB" sz="2400" i="1" u="sng" dirty="0">
                <a:solidFill>
                  <a:schemeClr val="accent6">
                    <a:lumMod val="75000"/>
                  </a:schemeClr>
                </a:solidFill>
                <a:latin typeface="Bell MT" panose="02020503060305020303" pitchFamily="18" charset="0"/>
              </a:rPr>
              <a:t> [1973])</a:t>
            </a:r>
          </a:p>
          <a:p>
            <a:pPr marL="342900" indent="-342900">
              <a:lnSpc>
                <a:spcPct val="90000"/>
              </a:lnSpc>
              <a:spcBef>
                <a:spcPts val="1200"/>
              </a:spcBef>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Import quotas operate as absolute frontier barriers; once a quota for a product is exhausted, foreign imports cannot enter the domestic market. </a:t>
            </a:r>
          </a:p>
          <a:p>
            <a:pPr marL="342900" indent="-342900">
              <a:lnSpc>
                <a:spcPct val="90000"/>
              </a:lnSpc>
              <a:spcBef>
                <a:spcPts val="1200"/>
              </a:spcBef>
              <a:buFont typeface="Wingdings" panose="05000000000000000000" pitchFamily="2" charset="2"/>
              <a:buChar char="§"/>
            </a:pPr>
            <a:r>
              <a:rPr lang="en-GB" sz="2400" i="1" u="sng" dirty="0">
                <a:solidFill>
                  <a:srgbClr val="0070C0"/>
                </a:solidFill>
                <a:latin typeface="Bell MT" panose="02020503060305020303" pitchFamily="18" charset="0"/>
              </a:rPr>
              <a:t>Article 34 </a:t>
            </a:r>
            <a:r>
              <a:rPr lang="en-GB" sz="2400" dirty="0">
                <a:solidFill>
                  <a:schemeClr val="tx2">
                    <a:lumMod val="75000"/>
                    <a:lumOff val="25000"/>
                  </a:schemeClr>
                </a:solidFill>
                <a:latin typeface="Bell MT" panose="02020503060305020303" pitchFamily="18" charset="0"/>
              </a:rPr>
              <a:t>covers another form of measure; Measure having an Equivalent Effect to Quantitative Restrictions. </a:t>
            </a:r>
            <a:r>
              <a:rPr lang="en-GB" sz="2400" dirty="0">
                <a:solidFill>
                  <a:srgbClr val="00B050"/>
                </a:solidFill>
                <a:latin typeface="Bell MT" panose="02020503060305020303" pitchFamily="18" charset="0"/>
              </a:rPr>
              <a:t>(MEEQRs)</a:t>
            </a:r>
          </a:p>
        </p:txBody>
      </p:sp>
      <p:pic>
        <p:nvPicPr>
          <p:cNvPr id="9" name="Picture 8">
            <a:extLst>
              <a:ext uri="{FF2B5EF4-FFF2-40B4-BE49-F238E27FC236}">
                <a16:creationId xmlns:a16="http://schemas.microsoft.com/office/drawing/2014/main" id="{B95B74B3-03CE-40B9-B44F-639C835D0D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13" r="20415"/>
          <a:stretch/>
        </p:blipFill>
        <p:spPr>
          <a:xfrm>
            <a:off x="8614692" y="1310200"/>
            <a:ext cx="3256703" cy="4802893"/>
          </a:xfrm>
          <a:prstGeom prst="rect">
            <a:avLst/>
          </a:prstGeom>
        </p:spPr>
      </p:pic>
      <p:sp>
        <p:nvSpPr>
          <p:cNvPr id="3" name="Footer Placeholder 2">
            <a:extLst>
              <a:ext uri="{FF2B5EF4-FFF2-40B4-BE49-F238E27FC236}">
                <a16:creationId xmlns:a16="http://schemas.microsoft.com/office/drawing/2014/main" id="{632F5D3A-E922-4DA7-87A2-176418C3DF9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2828</Words>
  <Application>Microsoft Office PowerPoint</Application>
  <PresentationFormat>Personalizzato</PresentationFormat>
  <Paragraphs>199</Paragraphs>
  <Slides>18</Slides>
  <Notes>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Bell MT</vt:lpstr>
      <vt:lpstr>Century Gothic</vt:lpstr>
      <vt:lpstr>Wingdings</vt:lpstr>
      <vt:lpstr>Continental Europe 16x9</vt:lpstr>
      <vt:lpstr>The EUROPEAN UNION</vt:lpstr>
      <vt:lpstr>THE Internal market</vt:lpstr>
      <vt:lpstr>Presentazione standard di PowerPoint</vt:lpstr>
      <vt:lpstr>Presentazione standard di PowerPoint</vt:lpstr>
      <vt:lpstr>So what barriers are dealt with under the TFEU?</vt:lpstr>
      <vt:lpstr>FISCAL BARRIERS: customs duties</vt:lpstr>
      <vt:lpstr>FISCAL BARRIERS: OBJECTIVE JUSTIFICATIONS</vt:lpstr>
      <vt:lpstr>FISCAL BARRIERS: Article 110 TFEU</vt:lpstr>
      <vt:lpstr>Regulatory barriers</vt:lpstr>
      <vt:lpstr>MEEQR: DASSONVILLE &amp; TRADING RULES</vt:lpstr>
      <vt:lpstr>MEEQR: CASSIS de dijon &amp; product requirements</vt:lpstr>
      <vt:lpstr>Meeqr: Keck &amp; CERTAIN selling arrangements</vt:lpstr>
      <vt:lpstr>Meeqr: Italian trailers &amp; consumer restrictions</vt:lpstr>
      <vt:lpstr>Article 35 TFEU</vt:lpstr>
      <vt:lpstr>Regulatory barriers: justifications</vt:lpstr>
      <vt:lpstr>Proportionality of national standards</vt:lpstr>
      <vt:lpstr>Consumer protection &amp; European standards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2023-11-06T09:51:21Z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