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8" r:id="rId2"/>
    <p:sldId id="310" r:id="rId3"/>
    <p:sldId id="330" r:id="rId4"/>
    <p:sldId id="331" r:id="rId5"/>
    <p:sldId id="312" r:id="rId6"/>
    <p:sldId id="311" r:id="rId7"/>
    <p:sldId id="324" r:id="rId8"/>
    <p:sldId id="325" r:id="rId9"/>
    <p:sldId id="326" r:id="rId10"/>
    <p:sldId id="327" r:id="rId11"/>
    <p:sldId id="328" r:id="rId12"/>
    <p:sldId id="329" r:id="rId13"/>
    <p:sldId id="374" r:id="rId14"/>
    <p:sldId id="334" r:id="rId15"/>
    <p:sldId id="335" r:id="rId16"/>
    <p:sldId id="339" r:id="rId17"/>
    <p:sldId id="336" r:id="rId18"/>
    <p:sldId id="340" r:id="rId19"/>
    <p:sldId id="337" r:id="rId20"/>
    <p:sldId id="338" r:id="rId21"/>
    <p:sldId id="313" r:id="rId22"/>
    <p:sldId id="314" r:id="rId23"/>
    <p:sldId id="322" r:id="rId24"/>
    <p:sldId id="315" r:id="rId25"/>
    <p:sldId id="319" r:id="rId26"/>
    <p:sldId id="321" r:id="rId27"/>
    <p:sldId id="316" r:id="rId28"/>
    <p:sldId id="317" r:id="rId29"/>
    <p:sldId id="260" r:id="rId30"/>
    <p:sldId id="333" r:id="rId31"/>
    <p:sldId id="261" r:id="rId32"/>
    <p:sldId id="341" r:id="rId33"/>
    <p:sldId id="342" r:id="rId34"/>
    <p:sldId id="343" r:id="rId35"/>
    <p:sldId id="259" r:id="rId36"/>
    <p:sldId id="344" r:id="rId37"/>
    <p:sldId id="265" r:id="rId38"/>
    <p:sldId id="345" r:id="rId39"/>
    <p:sldId id="346" r:id="rId40"/>
    <p:sldId id="347" r:id="rId41"/>
    <p:sldId id="348" r:id="rId42"/>
    <p:sldId id="350" r:id="rId43"/>
    <p:sldId id="351" r:id="rId44"/>
    <p:sldId id="352" r:id="rId45"/>
    <p:sldId id="353" r:id="rId46"/>
    <p:sldId id="354" r:id="rId47"/>
    <p:sldId id="355" r:id="rId48"/>
    <p:sldId id="293" r:id="rId49"/>
    <p:sldId id="294" r:id="rId50"/>
    <p:sldId id="292" r:id="rId51"/>
    <p:sldId id="295" r:id="rId52"/>
    <p:sldId id="296" r:id="rId53"/>
    <p:sldId id="297" r:id="rId54"/>
    <p:sldId id="299" r:id="rId55"/>
    <p:sldId id="375" r:id="rId56"/>
    <p:sldId id="302" r:id="rId57"/>
    <p:sldId id="372" r:id="rId58"/>
    <p:sldId id="267" r:id="rId59"/>
    <p:sldId id="268" r:id="rId60"/>
    <p:sldId id="269" r:id="rId61"/>
    <p:sldId id="270" r:id="rId62"/>
    <p:sldId id="274" r:id="rId63"/>
    <p:sldId id="275" r:id="rId64"/>
    <p:sldId id="276" r:id="rId65"/>
    <p:sldId id="277" r:id="rId66"/>
    <p:sldId id="278" r:id="rId67"/>
    <p:sldId id="280" r:id="rId68"/>
    <p:sldId id="282" r:id="rId69"/>
    <p:sldId id="283" r:id="rId70"/>
    <p:sldId id="284" r:id="rId71"/>
    <p:sldId id="285" r:id="rId72"/>
    <p:sldId id="286" r:id="rId73"/>
    <p:sldId id="287" r:id="rId74"/>
    <p:sldId id="288" r:id="rId75"/>
    <p:sldId id="358" r:id="rId76"/>
    <p:sldId id="359" r:id="rId77"/>
    <p:sldId id="376" r:id="rId78"/>
    <p:sldId id="377" r:id="rId79"/>
    <p:sldId id="378" r:id="rId80"/>
    <p:sldId id="379" r:id="rId81"/>
    <p:sldId id="369" r:id="rId82"/>
    <p:sldId id="383" r:id="rId83"/>
    <p:sldId id="380" r:id="rId84"/>
    <p:sldId id="381" r:id="rId85"/>
    <p:sldId id="382" r:id="rId86"/>
    <p:sldId id="370" r:id="rId87"/>
    <p:sldId id="384" r:id="rId88"/>
    <p:sldId id="385" r:id="rId89"/>
    <p:sldId id="386" r:id="rId90"/>
    <p:sldId id="371" r:id="rId91"/>
    <p:sldId id="387" r:id="rId92"/>
    <p:sldId id="388" r:id="rId93"/>
    <p:sldId id="389" r:id="rId9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BF5330-6962-417F-8D6E-408BDC348469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91B932-009B-44EF-8C13-971D52895D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48CACA-AB58-4436-BC69-89B0B9454263}" type="slidenum">
              <a:rPr lang="it-IT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85832-36DB-4D7C-8FF3-9009282D773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5D200-9032-4079-AFD4-BA58196B3C2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60D8D7-9D9F-4444-9247-518D099F796A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 smtClean="0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19D7A-97A3-41F6-B9C8-AEF75CAC9097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7AC77-9ED1-426F-A0D2-7E75BDA92D5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1480C-4B59-4293-83AF-A006C8AE8FB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AABF0-BD70-45AA-9F27-DD8EAC1FCB83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 smtClean="0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3F925-31F5-4565-A359-ADDFB9D76AD6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61D4C-FD67-4E0E-8ADC-4F50D8DB333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it-IT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CB32B-8B02-496F-BDB4-FF9126E12B6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t-IT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186FF4-98D9-426A-B5F9-3384F2B27231}" type="slidenum">
              <a:rPr lang="it-IT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A47620-F8A0-45FD-9E52-5EBE88C3A8E5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 smtClean="0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1AAF96-BAA7-493A-A042-37ACEBAD1C58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t-IT" smtClean="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A7A10F-C06E-480F-A7C7-BB3A6DBE47D6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t-IT" smtClean="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7F624A-D472-4E08-AA29-9AEDF2A27B42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t-IT" smtClean="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F77422-C427-4EF3-A847-E7DE5C5205CC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t-IT" smtClean="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615FE-26EC-454A-B085-93595FC16E15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t-IT" smtClean="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C06EA6-E13B-47CF-9B00-A2394CCE68ED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543905-4852-4C47-9D63-9D5E54C10317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C159E2-928E-4BF6-8C93-D87C487BF561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it-IT" smtClean="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B68C79-2A47-4767-B598-176FFE98ED1D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it-IT" smtClean="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1C35DE-B549-4BAE-883C-E32178FE7A55}" type="slidenum">
              <a:rPr lang="it-IT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EB823-F5FB-4AC5-8A6B-0D3560A4840D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27F7C-D191-4758-BFE1-FFCB404CF0F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it-IT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C3FA2-6268-464B-90B2-BC841B3B40E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it-IT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F9845-6FAE-41CF-82B5-2C54B76394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it-IT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D8C83-F8CE-4C6F-AE6F-D9A35978AA3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it-IT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F536E-0A8A-45F7-AA41-DEBA30F0561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it-IT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1F6BC-4CB0-4148-B0BD-F94013ECA8F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it-IT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A369C-DB19-4417-A9F3-97E4BEB82EE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it-IT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4BC55-BA6A-42EA-9821-C29211CA504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it-IT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DAC53-E3D2-421C-9C2F-CC3F5870B93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it-IT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2F5B42-B4A0-4D37-873C-9E9881C43549}" type="slidenum">
              <a:rPr lang="it-IT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A824B-9CFF-46FE-9777-F76B98095D5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it-IT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163D7-42BF-4B77-AA4D-10D9454799BB}" type="slidenum">
              <a:rPr lang="it-IT" smtClean="0"/>
              <a:pPr>
                <a:defRPr/>
              </a:pPr>
              <a:t>70</a:t>
            </a:fld>
            <a:endParaRPr lang="it-IT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0B3E3-61FD-4B2D-ADA1-89C35EA9AFC1}" type="slidenum">
              <a:rPr lang="it-IT" smtClean="0"/>
              <a:pPr>
                <a:defRPr/>
              </a:pPr>
              <a:t>71</a:t>
            </a:fld>
            <a:endParaRPr lang="it-IT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868AE-FBEE-4BF3-AAEF-A34B9E6FD0DC}" type="slidenum">
              <a:rPr lang="it-IT" smtClean="0"/>
              <a:pPr>
                <a:defRPr/>
              </a:pPr>
              <a:t>72</a:t>
            </a:fld>
            <a:endParaRPr lang="it-IT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45638-7733-45EC-B5BE-D0AA978F6905}" type="slidenum">
              <a:rPr lang="it-IT" smtClean="0"/>
              <a:pPr>
                <a:defRPr/>
              </a:pPr>
              <a:t>73</a:t>
            </a:fld>
            <a:endParaRPr lang="it-IT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41719-738F-4FA9-8FCD-2D3D438ABAD5}" type="slidenum">
              <a:rPr lang="it-IT" smtClean="0"/>
              <a:pPr>
                <a:defRPr/>
              </a:pPr>
              <a:t>74</a:t>
            </a:fld>
            <a:endParaRPr lang="it-IT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C6BE8-EBB8-4E8C-A1F6-CB397B2CD2AD}" type="slidenum">
              <a:rPr lang="it-IT"/>
              <a:pPr>
                <a:defRPr/>
              </a:pPr>
              <a:t>75</a:t>
            </a:fld>
            <a:endParaRPr lang="it-IT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49DB3-C238-405D-9450-A37FAA6B4B34}" type="slidenum">
              <a:rPr lang="it-IT"/>
              <a:pPr>
                <a:defRPr/>
              </a:pPr>
              <a:t>76</a:t>
            </a:fld>
            <a:endParaRPr lang="it-IT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13B54D-CCFF-4CD7-98B2-C02C219C57F6}" type="slidenum">
              <a:rPr lang="it-IT"/>
              <a:pPr>
                <a:defRPr/>
              </a:pPr>
              <a:t>78</a:t>
            </a:fld>
            <a:endParaRPr lang="it-IT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F3642-6720-4F70-B436-7AC753ACD9CD}" type="slidenum">
              <a:rPr lang="it-IT"/>
              <a:pPr>
                <a:defRPr/>
              </a:pPr>
              <a:t>79</a:t>
            </a:fld>
            <a:endParaRPr lang="it-IT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3A52C3-56A6-4C99-9DF9-939E27AEF432}" type="slidenum">
              <a:rPr lang="it-IT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0A4EF-DEA4-4BD7-9055-9BC200363654}" type="slidenum">
              <a:rPr lang="it-IT"/>
              <a:pPr>
                <a:defRPr/>
              </a:pPr>
              <a:t>80</a:t>
            </a:fld>
            <a:endParaRPr lang="it-IT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976C8-15D7-47CF-9681-7CA748424BA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F2DB3-526F-4506-90DF-4F30ABFFD01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5F083-4F05-473E-8F88-C346D371C3E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38B08-82F0-4EF5-BE5C-0544F613B07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E3D4-1EA4-4606-BF40-2BCCCFED4D69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1804-0586-4EE8-A39D-653A96D20A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941D-6DBD-44E1-BAC7-1FACE99A1A0D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8CBB-789E-4883-BC8F-D4E64C9D00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9386-E57B-427E-A0D3-4953D6B92653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7FAD-6DC3-4E3F-9202-B12A80A4C3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8AAD-7D32-4668-9B76-C24C1935B0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AF54-4CE6-4CE9-B5F1-EC9EB67031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0C40-E1C8-47DB-9CF5-E6FF11037B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22CA-7414-47C3-BC15-8F5FB4446398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26FC-0CE2-4B6F-A023-0AD85B1CB9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8A7A-FDBD-4CC0-9005-B35178CF3E89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ABD6-ED50-4ACD-B03D-7CFCF59C0F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247D-DAC8-4097-A135-7AA457C4518B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5B0B-61EA-4C38-82E0-3D8DAA27A4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7AF9-01A3-422E-92B8-1FE09EADB5E4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FE18-261B-4510-B35A-54C38CBB17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B9D-2F35-42E0-A9D4-051B9D269334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7C5A-F1EB-4ABA-9F6B-F550513080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9EF4-97B0-4F59-B11B-B96E0F6CE394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3D93-AAA5-4989-A269-A27398D214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794D-0788-48D6-B2FD-9199FA7D0F08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1228-3500-4F3C-8386-DA6A65BD06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657F-62DD-4BCE-92C2-F6D8DFB519F6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BF3A-A8A6-4066-9347-7BB82BE0E8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7B4C3-1AAE-4D37-BDEE-125E5ADD170E}" type="datetimeFigureOut">
              <a:rPr lang="it-IT"/>
              <a:pPr>
                <a:defRPr/>
              </a:pPr>
              <a:t>15/03/2015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AF8C0-AC60-4695-A389-51A56EEC99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www.biologia.edu.ar/viruslocal/images/aids.jpg&amp;imgrefurl=http://www.biologia.edu.ar/viruslocal/virus.htm&amp;usg=__OqYhg6-bl2bCz4P4BPXZS5TpSus=&amp;h=256&amp;w=393&amp;sz=68&amp;hl=it&amp;start=31&amp;zoom=1&amp;um=1&amp;itbs=1&amp;tbnid=NzeKS6yoikGalM:&amp;tbnh=81&amp;tbnw=124&amp;prev=/images?q=rinovirus&amp;start=18&amp;um=1&amp;hl=it&amp;sa=N&amp;rlz=1T4SUNC_itIT397IT397&amp;ndsp=18&amp;tbs=isch: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pathmicro.med.sc.edu/virol/corona-diag.gif&amp;imgrefurl=http://pathmicro.med.sc.edu/virol/coronaviruses.htm&amp;usg=__jhJuD2e4yQOW4nzedEPBEB-BWGs=&amp;h=370&amp;w=360&amp;sz=29&amp;hl=it&amp;start=7&amp;zoom=1&amp;itbs=1&amp;tbnid=pCQRpomagRu8AM:&amp;tbnh=122&amp;tbnw=119&amp;prev=/images?q=coronavirus&amp;hl=it&amp;sa=G&amp;gbv=2&amp;tbs=isch: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rkm.com.au/VIRUS/virusimages/VIRUS-Corona-Rep-W-600.jpg" TargetMode="Externa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141.150.157.117:8080/prokPUB/chaphtm/264/03_00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Infezioni dell’apparato respiratorio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Di origine virale </a:t>
            </a:r>
            <a:r>
              <a:rPr lang="it-IT" i="1" dirty="0" smtClean="0"/>
              <a:t>: Virus parainfluenzali, Virus Respiratorio Sinciziale, </a:t>
            </a:r>
            <a:r>
              <a:rPr lang="it-IT" i="1" dirty="0" err="1" smtClean="0"/>
              <a:t>Adenovirus</a:t>
            </a:r>
            <a:r>
              <a:rPr lang="it-IT" i="1" dirty="0" smtClean="0"/>
              <a:t>,,</a:t>
            </a:r>
            <a:r>
              <a:rPr lang="it-IT" dirty="0" smtClean="0"/>
              <a:t> </a:t>
            </a:r>
            <a:r>
              <a:rPr lang="it-IT" i="1" dirty="0" err="1" smtClean="0"/>
              <a:t>Rhinovirus</a:t>
            </a:r>
            <a:r>
              <a:rPr lang="it-IT" i="1" dirty="0" smtClean="0"/>
              <a:t>,</a:t>
            </a:r>
            <a:r>
              <a:rPr lang="it-IT" dirty="0" smtClean="0"/>
              <a:t> </a:t>
            </a:r>
            <a:r>
              <a:rPr lang="it-IT" i="1" dirty="0" smtClean="0"/>
              <a:t>Coronavirus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Di origine batterica: </a:t>
            </a:r>
            <a:r>
              <a:rPr lang="it-IT" i="1" dirty="0" err="1" smtClean="0"/>
              <a:t>Streptococcus</a:t>
            </a:r>
            <a:r>
              <a:rPr lang="it-IT" i="1" dirty="0" smtClean="0"/>
              <a:t> </a:t>
            </a:r>
            <a:r>
              <a:rPr lang="it-IT" i="1" dirty="0" err="1" smtClean="0"/>
              <a:t>pneumoniae</a:t>
            </a:r>
            <a:r>
              <a:rPr lang="it-IT" dirty="0" smtClean="0"/>
              <a:t>, </a:t>
            </a:r>
            <a:r>
              <a:rPr lang="it-IT" i="1" dirty="0" err="1" smtClean="0"/>
              <a:t>Mycoplasma</a:t>
            </a:r>
            <a:r>
              <a:rPr lang="it-IT" i="1" dirty="0" smtClean="0"/>
              <a:t> </a:t>
            </a:r>
            <a:r>
              <a:rPr lang="it-IT" i="1" dirty="0" err="1" smtClean="0"/>
              <a:t>pneumoniae</a:t>
            </a:r>
            <a:r>
              <a:rPr lang="it-IT" dirty="0" smtClean="0"/>
              <a:t>, </a:t>
            </a:r>
            <a:r>
              <a:rPr lang="it-IT" i="1" dirty="0" err="1" smtClean="0"/>
              <a:t>Chlamydia</a:t>
            </a:r>
            <a:r>
              <a:rPr lang="it-IT" dirty="0" smtClean="0"/>
              <a:t> </a:t>
            </a:r>
            <a:r>
              <a:rPr lang="it-IT" i="1" dirty="0" err="1" smtClean="0"/>
              <a:t>pneumoniae</a:t>
            </a:r>
            <a:r>
              <a:rPr lang="it-IT" dirty="0" smtClean="0"/>
              <a:t>, </a:t>
            </a:r>
            <a:r>
              <a:rPr lang="it-IT" i="1" dirty="0" smtClean="0"/>
              <a:t>Legionella </a:t>
            </a:r>
            <a:r>
              <a:rPr lang="it-IT" i="1" dirty="0" err="1" smtClean="0"/>
              <a:t>pneumophila</a:t>
            </a:r>
            <a:r>
              <a:rPr lang="it-IT" i="1" dirty="0" smtClean="0"/>
              <a:t>,</a:t>
            </a:r>
            <a:r>
              <a:rPr lang="it-IT" dirty="0" smtClean="0"/>
              <a:t> Tubercolosi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Sinusite 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457200" y="3113088"/>
            <a:ext cx="8229600" cy="3556000"/>
          </a:xfrm>
        </p:spPr>
        <p:txBody>
          <a:bodyPr/>
          <a:lstStyle/>
          <a:p>
            <a:r>
              <a:rPr lang="it-IT" smtClean="0"/>
              <a:t>I segni principali sono rinorrea spesso purulenta </a:t>
            </a:r>
          </a:p>
          <a:p>
            <a:r>
              <a:rPr lang="it-IT" smtClean="0"/>
              <a:t>Il principale patogeno  è  </a:t>
            </a:r>
            <a:r>
              <a:rPr lang="it-IT" i="1" smtClean="0"/>
              <a:t>Streptococcus pneumoniae </a:t>
            </a:r>
          </a:p>
          <a:p>
            <a:r>
              <a:rPr lang="it-IT" smtClean="0"/>
              <a:t>Possono essere coinvolti anche altri batteri ritrovati comunemente nelle vie aeree </a:t>
            </a:r>
          </a:p>
        </p:txBody>
      </p:sp>
      <p:pic>
        <p:nvPicPr>
          <p:cNvPr id="19460" name="Immagine 3" descr="1293458610877Origin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0"/>
            <a:ext cx="3600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Bronchite 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Infiammazione della mucosa bronchiale </a:t>
            </a:r>
          </a:p>
          <a:p>
            <a:r>
              <a:rPr lang="it-IT" smtClean="0"/>
              <a:t>Si presenta con tosse con o senza secrezione </a:t>
            </a:r>
          </a:p>
          <a:p>
            <a:r>
              <a:rPr lang="it-IT" smtClean="0"/>
              <a:t>Generalmente è preceduta da un infezione acuta delle vie aeree superiori </a:t>
            </a:r>
          </a:p>
          <a:p>
            <a:r>
              <a:rPr lang="it-IT" smtClean="0"/>
              <a:t>Rinovirus, adenovirus, virus influenzali  A e B, virus parainfluenzali</a:t>
            </a:r>
          </a:p>
          <a:p>
            <a:r>
              <a:rPr lang="it-IT" smtClean="0"/>
              <a:t>Tra i batteri </a:t>
            </a:r>
            <a:r>
              <a:rPr lang="it-IT" i="1" smtClean="0"/>
              <a:t>Bordetella pertussis</a:t>
            </a:r>
            <a:r>
              <a:rPr lang="it-IT" smtClean="0"/>
              <a:t>, </a:t>
            </a:r>
            <a:r>
              <a:rPr lang="it-IT" i="1" smtClean="0"/>
              <a:t>Haemophilus influenzae,  Streptococcus pneumoniae</a:t>
            </a:r>
            <a:r>
              <a:rPr lang="it-IT" smtClean="0"/>
              <a:t>  etc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mtClean="0"/>
              <a:t>Polmonite acuta 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488" cy="4525963"/>
          </a:xfrm>
        </p:spPr>
        <p:txBody>
          <a:bodyPr/>
          <a:lstStyle/>
          <a:p>
            <a:r>
              <a:rPr lang="it-IT" smtClean="0"/>
              <a:t>Infezione del parenchima polmonare </a:t>
            </a:r>
          </a:p>
          <a:p>
            <a:r>
              <a:rPr lang="it-IT" smtClean="0"/>
              <a:t>E’ caratterizzata da malessere , febbre oppure può essere improvvisa con brividi</a:t>
            </a:r>
          </a:p>
          <a:p>
            <a:r>
              <a:rPr lang="it-IT" smtClean="0"/>
              <a:t>L’unico sintomo precoce con il coinvolgimento del polmone è la tosse</a:t>
            </a:r>
          </a:p>
        </p:txBody>
      </p:sp>
      <p:pic>
        <p:nvPicPr>
          <p:cNvPr id="21508" name="Immagine 3" descr="polmonit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0"/>
            <a:ext cx="31337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smtClean="0"/>
              <a:t>Empiema ed ascesso polmonare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457200" y="5487988"/>
            <a:ext cx="8218488" cy="10366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/>
              <a:t>	</a:t>
            </a:r>
            <a:r>
              <a:rPr lang="it-IT" sz="2400" smtClean="0"/>
              <a:t>L’empiema pleurico è la raccolta anomala di pus che avviene nello spazio  pleurico, l’ascesso in una cavità neoformata  .</a:t>
            </a:r>
          </a:p>
        </p:txBody>
      </p:sp>
      <p:pic>
        <p:nvPicPr>
          <p:cNvPr id="22532" name="Picture 2" descr="http://www.my-personaltrainer.it/benessere/img/empi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3" y="1125538"/>
            <a:ext cx="5197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773238"/>
            <a:ext cx="88201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Virus influenzale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7788" y="1104900"/>
            <a:ext cx="4278312" cy="57086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 b="1"/>
              <a:t>INFLUENZA: PRINCIPALE VIROSI RESPIRATORIA AD ANDAMENTO EPIDEMICO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/>
              <a:t>AGENTE: ORTHOMYXOVIRUS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/>
              <a:t>GENOMA: ssRNA(-) SEGMENTATO: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000"/>
              <a:t>    7 -8 segmenti elicoidali ognuno associato con la nucleoproteina (NP) e la trascrittasi (componenti della RNA polimerasi: PB1, PB2, PA)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/>
              <a:t>La proteine M1,M2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/>
              <a:t>PERICAPSIDE contiene due glicoproteine HA o emoagglutinina e  la  NA (neuroaminidasi)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188913"/>
            <a:ext cx="8229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800" b="1">
                <a:solidFill>
                  <a:srgbClr val="FFFF66"/>
                </a:solidFill>
              </a:rPr>
              <a:t>VIRUS INFLUENZALI</a:t>
            </a:r>
          </a:p>
        </p:txBody>
      </p:sp>
      <p:pic>
        <p:nvPicPr>
          <p:cNvPr id="24580" name="Picture 4" descr="ia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936625"/>
            <a:ext cx="458311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500563" y="4978400"/>
            <a:ext cx="4464050" cy="1330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/>
          </a:p>
          <a:p>
            <a:pPr>
              <a:buFontTx/>
              <a:buChar char="•"/>
            </a:pPr>
            <a:r>
              <a:rPr lang="it-IT" sz="2000"/>
              <a:t>ELEVATA VARIABILITA’ ANTIGENICA (Mutazioni MAGGIORI “shift” E MINORI “drift”)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Differenti tipi immunologici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Sono  noti 3 tipi immunologici denominati A, B, C.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 virus influenzali del tipo A subiscono in continuazione delle modifiche antigeniche e comprende ceppi umani ed animali, causano epidemie e pandemie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 virus influenzali di tipo B subiscono minori modifiche antigeniche e comprendono ceppi umani, causano epidemie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 virus influenzali di tipo C sono antigenicamente stabili e comprendono ceppi umani e suini, causano lievi infezioni non epidemiche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HA e NA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HA o emoagglutinina è la proteina di attacco e fusione con le cellule suscettibili, rappresenta l’antigene principale contro il quale sono diretti gli anticorpi neutralizzanti, il suo nome deriva dall’agglutinare gli eritrociti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smtClean="0"/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La  NA o neuroaminidasi entra in funzione alla fine del ciclo di replicazione del virus e facilita il rilascio delle particelle virali durante il processo di gemmazione e contribuisce ad impedire l’autoaggregazione dei virioni </a:t>
            </a:r>
          </a:p>
          <a:p>
            <a:pPr eaLnBrk="1" hangingPunct="1">
              <a:lnSpc>
                <a:spcPct val="90000"/>
              </a:lnSpc>
            </a:pPr>
            <a:endParaRPr lang="it-IT" sz="2800" smtClean="0"/>
          </a:p>
          <a:p>
            <a:pPr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Antigenic shift o antigenic drift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Le proteine  HA (emoagglutinina) e NA (neuroaminidasi) del virus dell’influenza A possono andare incontro a: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Variazioni antigeniche </a:t>
            </a:r>
            <a:r>
              <a:rPr lang="it-IT" sz="2800" b="1" smtClean="0"/>
              <a:t>Maggiori (antigenic shift)</a:t>
            </a:r>
            <a:r>
              <a:rPr lang="it-IT" sz="2800" smtClean="0"/>
              <a:t> derivanti dal riassortimento tra genomi di ceppi diversi, compresi ceppi animali, riguardano solo il virus influenzale A, tali cambiamenti sono associati a pandemie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Variazioni antigeniche </a:t>
            </a:r>
            <a:r>
              <a:rPr lang="it-IT" sz="2800" b="1" smtClean="0"/>
              <a:t>minori (antigenic drift),</a:t>
            </a:r>
            <a:r>
              <a:rPr lang="it-IT" sz="2800" smtClean="0"/>
              <a:t> sono dovuti a mutazioni dei geni per HA e NA, si realizzano ogni 2 o 3 anni causando manifestazioni locali d’influenza e coinvolgono sia il virus influenzale A che il 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 r="42403"/>
          <a:stretch>
            <a:fillRect/>
          </a:stretch>
        </p:blipFill>
        <p:spPr bwMode="auto">
          <a:xfrm>
            <a:off x="468313" y="1557338"/>
            <a:ext cx="40100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Riassortimento genetico tra virus influenzali </a:t>
            </a:r>
          </a:p>
        </p:txBody>
      </p:sp>
      <p:pic>
        <p:nvPicPr>
          <p:cNvPr id="28676" name="Picture 4" descr="http://www.dietabit.it/images/salute/antigenic-shift-dr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76475"/>
            <a:ext cx="44465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smtClean="0"/>
              <a:t>Infezioni delle vie respiratorie </a:t>
            </a:r>
          </a:p>
        </p:txBody>
      </p:sp>
      <p:pic>
        <p:nvPicPr>
          <p:cNvPr id="11267" name="Segnaposto contenuto 3" descr="73_epitelio_respiratori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125538"/>
            <a:ext cx="4703762" cy="2270125"/>
          </a:xfrm>
        </p:spPr>
      </p:pic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971550" y="3644900"/>
            <a:ext cx="273685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Infezioni delle vie aeree superiori </a:t>
            </a:r>
          </a:p>
        </p:txBody>
      </p:sp>
      <p:sp>
        <p:nvSpPr>
          <p:cNvPr id="11269" name="CasellaDiTesto 5"/>
          <p:cNvSpPr txBox="1">
            <a:spLocks noChangeArrowheads="1"/>
          </p:cNvSpPr>
          <p:nvPr/>
        </p:nvSpPr>
        <p:spPr bwMode="auto">
          <a:xfrm>
            <a:off x="4787900" y="3644900"/>
            <a:ext cx="3024188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Infezioni delle vie aeree inferiori 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2268538" y="4292600"/>
            <a:ext cx="4445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71" name="CasellaDiTesto 7"/>
          <p:cNvSpPr txBox="1">
            <a:spLocks noChangeArrowheads="1"/>
          </p:cNvSpPr>
          <p:nvPr/>
        </p:nvSpPr>
        <p:spPr bwMode="auto">
          <a:xfrm>
            <a:off x="1042988" y="4868863"/>
            <a:ext cx="2665412" cy="646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Virus responsabili del 75% delle faringiti </a:t>
            </a:r>
          </a:p>
        </p:txBody>
      </p:sp>
      <p:sp>
        <p:nvSpPr>
          <p:cNvPr id="11272" name="CasellaDiTesto 10"/>
          <p:cNvSpPr txBox="1">
            <a:spLocks noChangeArrowheads="1"/>
          </p:cNvSpPr>
          <p:nvPr/>
        </p:nvSpPr>
        <p:spPr bwMode="auto">
          <a:xfrm>
            <a:off x="4572000" y="4797425"/>
            <a:ext cx="3529013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Batteri causa di otite media , sinusite bronchite e polmonite </a:t>
            </a:r>
          </a:p>
        </p:txBody>
      </p:sp>
      <p:sp>
        <p:nvSpPr>
          <p:cNvPr id="11273" name="CasellaDiTesto 11"/>
          <p:cNvSpPr txBox="1">
            <a:spLocks noChangeArrowheads="1"/>
          </p:cNvSpPr>
          <p:nvPr/>
        </p:nvSpPr>
        <p:spPr bwMode="auto">
          <a:xfrm>
            <a:off x="2051050" y="5732463"/>
            <a:ext cx="4824413" cy="647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Funghi e protozoi  causano polmoniti nei soggetti immunocompromessi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6181725" y="4292600"/>
            <a:ext cx="46038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Pandemie influenzali derivanti dall’antigenic shift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type="tbl" idx="1"/>
          </p:nvPr>
        </p:nvGraphicFramePr>
        <p:xfrm>
          <a:off x="468313" y="1820863"/>
          <a:ext cx="8229600" cy="466705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Anno della pandemia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Sottotipo influenza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H5wN1, probabile ceppo di influenza bovina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H1N1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H2N2 ceppo di influenza asiatica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H3N2 ceppo influenza Hong Kong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1977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H1N1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2004-2005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H5N1 Influenza aviaria nell’uomo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H1N1  influenza suina nell’uomo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it-IT" smtClean="0"/>
              <a:t>Paramixovirus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733800" y="1219200"/>
          <a:ext cx="5410200" cy="4518025"/>
        </p:xfrm>
        <a:graphic>
          <a:graphicData uri="http://schemas.openxmlformats.org/presentationml/2006/ole">
            <p:oleObj spid="_x0000_s1026" name="Image" r:id="rId4" imgW="3352972" imgH="2800494" progId="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3276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Calibri" pitchFamily="34" charset="0"/>
              </a:rPr>
              <a:t>Grande virus a RNA a polarità –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Calibri" pitchFamily="34" charset="0"/>
              </a:rPr>
              <a:t>Nucleocapside elicoidale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Calibri" pitchFamily="34" charset="0"/>
              </a:rPr>
              <a:t>Envelope contenente una proteina d’attacco virale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Calibri" pitchFamily="34" charset="0"/>
              </a:rPr>
              <a:t>Il virus si replica nel citoplasma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Calibri" pitchFamily="34" charset="0"/>
              </a:rPr>
              <a:t>I virus inducono fusione intercellulare causando la formazione di cellule giganti multinucleate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Calibri" pitchFamily="34" charset="0"/>
              </a:rPr>
              <a:t>Vengono trasmessi tramite aereosol iniziano l’infezione nelle vie respiratorie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latin typeface="Calibri" pitchFamily="34" charset="0"/>
              </a:rPr>
              <a:t>L’immunità cellulo- mediata è la causa della maggior parte dei sintomi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Virus parainfluenzali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800" smtClean="0"/>
              <a:t>Esistono 4 sierotipi dei virus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L’infezione è limitata alle vie respiratorie superiore (quella più comune), quella delle vie respiratorie inferiori può causare malattie rilevanti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I virus influenzali non sono sistemici e non causano viremia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Le malattie comprendono sintomi simili al raffreddore, bronchite e laringotracheite 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L’infezione induce immunità protettiva di breve durata.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Meccanismi di diffusione del virus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133600" y="1919288"/>
          <a:ext cx="4953000" cy="4862512"/>
        </p:xfrm>
        <a:graphic>
          <a:graphicData uri="http://schemas.openxmlformats.org/presentationml/2006/ole">
            <p:oleObj spid="_x0000_s2050" name="Image" r:id="rId4" imgW="3098959" imgH="30418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-100013"/>
            <a:ext cx="8229600" cy="1143001"/>
          </a:xfrm>
        </p:spPr>
        <p:txBody>
          <a:bodyPr/>
          <a:lstStyle/>
          <a:p>
            <a:r>
              <a:rPr lang="it-IT" smtClean="0"/>
              <a:t>Virus respiratorio sinciziale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6048375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 smtClean="0"/>
              <a:t>Non possiede né emoagglutinina , né neuroaminidasi, genoma a RNA a singolo filamento, polarità negativa non segmentato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Il virus causa infezioni localizzate delle vie respiratorie acute nei neonati e nei bambini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La diffusione citopatologica del virus causa polmonite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Il virus raggiunge l’epitelio delle vie respiratorie superiori , in seguito l’infezione si propaga alle vie respiratorie inferiori.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r="29544"/>
          <a:stretch>
            <a:fillRect/>
          </a:stretch>
        </p:blipFill>
        <p:spPr bwMode="auto">
          <a:xfrm>
            <a:off x="6551613" y="2060575"/>
            <a:ext cx="25923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Adenovirus </a:t>
            </a:r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4751387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Virus a DNA a doppio filamento con una proteina terminale nella porzione 5 terminale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I virioni sono icosadeltaedrici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Privi di envelope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I 12 pentoni, localizzati a ciascuno dei vertici contengono una fibra (proteine virali d’attacco)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Il virus codifica proteine che promuovono la sintesi di mRNA e DNA, compresa la propria DNA polimerasi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Sono raggruppati da A ad F, in base alle omologie del DNA ed a differenze della fibra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Causa infezioni litiche, persistenti e latenti nell’uomo </a:t>
            </a:r>
          </a:p>
        </p:txBody>
      </p:sp>
      <p:pic>
        <p:nvPicPr>
          <p:cNvPr id="32772" name="Picture 4" descr="http://www.krackeler.com/graphics/Adenovirus____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3" y="1773238"/>
            <a:ext cx="403383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Meccanismi patogenentici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/>
              <a:t>Il virus diffonde tramite aerosol, stretto contatto o per via oro-fecale stabilendo infezioni a livello faringeo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La replicazione e l’assemblaggio avviene nel nucleo e i virioni fuoriescono  in seguito a distruzione della cellula. 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Infetta le cellule mucoepiteliali del tratto respiratorio, gastrointestinale e della congiuntiva o cornea causando un danno diretto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La malattia è determinata dal tropismo tissutale di uno specifico gruppo o sierotipo virale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Il virus persiste nei tessuti linfoidi (tonsille, adenoidi)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L’anticorpo è importante per la profilassi e la risoluzione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Rhinovirus</a:t>
            </a:r>
            <a:r>
              <a:rPr lang="it-IT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24000"/>
            <a:ext cx="4824413" cy="50736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Costituiscono la causa principale del raffreddore comune  e delle infezioni del tratto respiratorio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A differenza degli </a:t>
            </a:r>
            <a:r>
              <a:rPr lang="it-IT" sz="2800" dirty="0" err="1" smtClean="0"/>
              <a:t>enterovirus</a:t>
            </a:r>
            <a:r>
              <a:rPr lang="it-IT" sz="2800" dirty="0" smtClean="0"/>
              <a:t> , non sono in grado di replicarsi nel tratto gastrointestinale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sono instabili a pH acido e crescono meglio alla temperatura di 33°C e a temperature più basse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Replicano nel naso e le cellule infettate secernono bradichinina ed istamina responsabili del gocciolamento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L’immunità è transitoria </a:t>
            </a:r>
          </a:p>
        </p:txBody>
      </p:sp>
      <p:pic>
        <p:nvPicPr>
          <p:cNvPr id="34820" name="Picture 2" descr="http://t2.gstatic.com/images?q=tbn:NzeKS6yoikGal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73238"/>
            <a:ext cx="42989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Coronavirus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259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Grosse particelle virali pleomorfe  con </a:t>
            </a:r>
            <a:r>
              <a:rPr lang="it-IT" dirty="0" err="1" smtClean="0"/>
              <a:t>envelope</a:t>
            </a:r>
            <a:r>
              <a:rPr lang="it-IT" dirty="0" smtClean="0"/>
              <a:t>  costituito da un doppio strato lipidico e spicole (</a:t>
            </a:r>
            <a:r>
              <a:rPr lang="it-IT" dirty="0" err="1" smtClean="0"/>
              <a:t>peplomeri</a:t>
            </a:r>
            <a:r>
              <a:rPr lang="it-IT" dirty="0" smtClean="0"/>
              <a:t> inducono una risposta immune neutralizzante ) che si proiettano sulla superficie con aspetto di corona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Hanno un genoma a RNA singolo filamento a polarità positiva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I coronavirus umani sono più frequentemente associati alle infezioni delle vie respiratorie superiori come altri virus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Identificato nel 2003 un  coronavirus </a:t>
            </a:r>
            <a:r>
              <a:rPr lang="it-IT" dirty="0" err="1" smtClean="0"/>
              <a:t>SARS-CoV</a:t>
            </a:r>
            <a:r>
              <a:rPr lang="it-IT" dirty="0" smtClean="0"/>
              <a:t> (Severe Acute </a:t>
            </a:r>
            <a:r>
              <a:rPr lang="it-IT" dirty="0" err="1" smtClean="0"/>
              <a:t>Respiratory</a:t>
            </a:r>
            <a:r>
              <a:rPr lang="it-IT" dirty="0" smtClean="0"/>
              <a:t> Sindrome ) provoca una grave forma di polmonite</a:t>
            </a:r>
          </a:p>
        </p:txBody>
      </p:sp>
      <p:pic>
        <p:nvPicPr>
          <p:cNvPr id="35844" name="Picture 2" descr="http://t1.gstatic.com/images?q=tbn:pCQRpomagRu8A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341438"/>
            <a:ext cx="28082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Mostra immagine a dimensione inter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337050"/>
            <a:ext cx="30956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STREPTOCOCCUS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7950" y="1196975"/>
            <a:ext cx="4824413" cy="54721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2800">
                <a:latin typeface="Calibri" pitchFamily="34" charset="0"/>
              </a:rPr>
              <a:t>CARATTERISTICHE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Calibri" pitchFamily="34" charset="0"/>
              </a:rPr>
              <a:t>	COCCHI GRAM+ (0.5 - 1.5</a:t>
            </a:r>
            <a:r>
              <a:rPr lang="it-IT" sz="2000">
                <a:latin typeface="Calibri" pitchFamily="34" charset="0"/>
              </a:rPr>
              <a:t>μ</a:t>
            </a:r>
            <a:r>
              <a:rPr lang="en-GB" sz="2000">
                <a:latin typeface="Calibri" pitchFamily="34" charset="0"/>
              </a:rPr>
              <a:t>m) IN COPPIE, O CATENE, IMMOBILI, NON-SPORIGENI, CHEMOORGANOTROFI, FASTIDIOSI, ANAEROBI FACOLTATIVI (CRESCITA MIGLIORE IN CO</a:t>
            </a:r>
            <a:r>
              <a:rPr lang="en-GB" sz="2000" baseline="-25000">
                <a:latin typeface="Calibri" pitchFamily="34" charset="0"/>
              </a:rPr>
              <a:t>2</a:t>
            </a:r>
            <a:r>
              <a:rPr lang="en-GB" sz="2000">
                <a:latin typeface="Calibri" pitchFamily="34" charset="0"/>
              </a:rPr>
              <a:t>), CATALASI-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latin typeface="Calibri" pitchFamily="34" charset="0"/>
              </a:rPr>
              <a:t>DISTINTI IN BASE A CAPACITA’ EMOLITICA IN </a:t>
            </a:r>
            <a:r>
              <a:rPr lang="en-GB" sz="2000">
                <a:latin typeface="Symbol" pitchFamily="18" charset="2"/>
              </a:rPr>
              <a:t>a</a:t>
            </a:r>
            <a:r>
              <a:rPr lang="en-GB" sz="2000">
                <a:latin typeface="Calibri" pitchFamily="34" charset="0"/>
              </a:rPr>
              <a:t>, </a:t>
            </a:r>
            <a:r>
              <a:rPr lang="en-GB" sz="2000">
                <a:latin typeface="Symbol" pitchFamily="18" charset="2"/>
              </a:rPr>
              <a:t>b</a:t>
            </a:r>
            <a:r>
              <a:rPr lang="en-GB" sz="2000">
                <a:latin typeface="Calibri" pitchFamily="34" charset="0"/>
              </a:rPr>
              <a:t>, </a:t>
            </a:r>
            <a:r>
              <a:rPr lang="en-GB" sz="2000">
                <a:latin typeface="Symbol" pitchFamily="18" charset="2"/>
              </a:rPr>
              <a:t>g</a:t>
            </a:r>
            <a:r>
              <a:rPr lang="en-GB" sz="2000">
                <a:latin typeface="Calibri" pitchFamily="34" charset="0"/>
              </a:rPr>
              <a:t>-EMOLITICI</a:t>
            </a:r>
            <a:endParaRPr lang="en-GB" sz="2000">
              <a:latin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latin typeface="Calibri" pitchFamily="34" charset="0"/>
              </a:rPr>
              <a:t>DISTINTI SIEROLOGICAMENTE IN GRUPPI SULLA BASE DEI POLISACCARIDI DI PARETE (GRUPPI DI LANCEFIELD)</a:t>
            </a:r>
            <a:endParaRPr lang="it-IT" sz="20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2800">
                <a:latin typeface="Calibri" pitchFamily="34" charset="0"/>
              </a:rPr>
              <a:t>HABITAT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400">
                <a:latin typeface="Calibri" pitchFamily="34" charset="0"/>
              </a:rPr>
              <a:t>	</a:t>
            </a:r>
            <a:r>
              <a:rPr lang="it-IT" sz="2000">
                <a:latin typeface="Calibri" pitchFamily="34" charset="0"/>
              </a:rPr>
              <a:t>COLONIZZANO QUASI TUTTE LE MUCOSE DELL’UOMO E DEGLI ANIMALI</a:t>
            </a:r>
          </a:p>
        </p:txBody>
      </p:sp>
      <p:pic>
        <p:nvPicPr>
          <p:cNvPr id="36868" name="Picture 4" descr="STREP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450" y="1196975"/>
            <a:ext cx="40386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8913"/>
            <a:ext cx="6469062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15888"/>
            <a:ext cx="7900988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STREPTOCOCCUS</a:t>
            </a:r>
          </a:p>
        </p:txBody>
      </p:sp>
      <p:pic>
        <p:nvPicPr>
          <p:cNvPr id="38915" name="Picture 3" descr="STREP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652838"/>
            <a:ext cx="32400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STREP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908050"/>
            <a:ext cx="3240087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124075" y="2005013"/>
            <a:ext cx="21209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Symbol" pitchFamily="18" charset="2"/>
              </a:rPr>
              <a:t>b</a:t>
            </a:r>
            <a:r>
              <a:rPr lang="it-IT" sz="2000">
                <a:latin typeface="Calibri" pitchFamily="34" charset="0"/>
              </a:rPr>
              <a:t>-EMOLISI</a:t>
            </a:r>
          </a:p>
          <a:p>
            <a:r>
              <a:rPr lang="it-IT" sz="2000">
                <a:latin typeface="Calibri" pitchFamily="34" charset="0"/>
              </a:rPr>
              <a:t>(emolisi completa)</a:t>
            </a:r>
          </a:p>
          <a:p>
            <a:endParaRPr lang="it-IT" sz="2000">
              <a:latin typeface="Calibri" pitchFamily="34" charset="0"/>
            </a:endParaRPr>
          </a:p>
          <a:p>
            <a:endParaRPr lang="it-IT" sz="2000">
              <a:latin typeface="Calibri" pitchFamily="34" charset="0"/>
            </a:endParaRPr>
          </a:p>
          <a:p>
            <a:endParaRPr lang="it-IT" sz="2000">
              <a:latin typeface="Calibri" pitchFamily="34" charset="0"/>
            </a:endParaRPr>
          </a:p>
          <a:p>
            <a:endParaRPr lang="it-IT" sz="2000">
              <a:latin typeface="Calibri" pitchFamily="34" charset="0"/>
            </a:endParaRPr>
          </a:p>
          <a:p>
            <a:endParaRPr lang="it-IT" sz="2000">
              <a:latin typeface="Calibri" pitchFamily="34" charset="0"/>
            </a:endParaRPr>
          </a:p>
          <a:p>
            <a:endParaRPr lang="it-IT" sz="2000">
              <a:latin typeface="Calibri" pitchFamily="34" charset="0"/>
            </a:endParaRPr>
          </a:p>
          <a:p>
            <a:endParaRPr lang="it-IT" sz="2000">
              <a:latin typeface="Calibri" pitchFamily="34" charset="0"/>
            </a:endParaRPr>
          </a:p>
          <a:p>
            <a:endParaRPr lang="it-IT" sz="2000">
              <a:latin typeface="Calibri" pitchFamily="34" charset="0"/>
            </a:endParaRPr>
          </a:p>
          <a:p>
            <a:r>
              <a:rPr lang="it-IT" b="1">
                <a:latin typeface="Symbol" pitchFamily="18" charset="2"/>
              </a:rPr>
              <a:t>a-</a:t>
            </a:r>
            <a:r>
              <a:rPr lang="it-IT">
                <a:latin typeface="Calibri" pitchFamily="34" charset="0"/>
              </a:rPr>
              <a:t>EMOLISI</a:t>
            </a:r>
          </a:p>
          <a:p>
            <a:r>
              <a:rPr lang="it-IT" sz="2000">
                <a:latin typeface="Calibri" pitchFamily="34" charset="0"/>
              </a:rPr>
              <a:t>(parziale emolisi)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492500" y="2205038"/>
            <a:ext cx="9366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492500" y="5229225"/>
            <a:ext cx="9366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Antigene polisaccaridico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Il carboidrato gruppo specifico, costituisce il 10% del peso secco della cellula, è un dimero di N-acetilglucosamina e ramnosio.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In base al tipo di antigene polisaccaridico che viene estratto dalle cellule batteriche, gli Streptococchi sono divisi in una ventina di gruppi identificati con le lettere dell’alfabeto da A ad H, da K ad M, da O a V.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i="1" smtClean="0"/>
              <a:t>Streptoccocus pyogenes</a:t>
            </a:r>
            <a:r>
              <a:rPr lang="it-IT" sz="2800" smtClean="0"/>
              <a:t> appartiene al gruppo A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 </a:t>
            </a:r>
            <a:r>
              <a:rPr lang="it-IT" sz="2800" i="1" smtClean="0"/>
              <a:t>Streptoccus agalactiae</a:t>
            </a:r>
            <a:r>
              <a:rPr lang="it-IT" sz="2800" smtClean="0"/>
              <a:t> appartiene al gruppo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Streptococcus pyogenes</a:t>
            </a:r>
            <a:r>
              <a:rPr lang="en-GB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VIRULENZA</a:t>
            </a:r>
            <a:endParaRPr lang="it-IT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3" name="Picture 3" descr="p276-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484313"/>
            <a:ext cx="84978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Streptococcus </a:t>
            </a:r>
            <a:r>
              <a:rPr lang="en-GB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pyogenes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VIRULENZA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mtClean="0"/>
              <a:t>	La virulenza è determinata dalla capacità di eludere la fagocitosi (mediata dalla capsula, dalle proteine M e simili, dalla peptidasi C5a) di aderire ed invadere le cellule dell’ospite (proteina M, acido lipoteicoico, proteina F) e di produrre tossine (esotossine pirogene streptococciche, streptolisina S, streptolisina O, streptochinasi, Dnasi)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Streptococcus pneumoniae</a:t>
            </a: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CARATTERISTICHE</a:t>
            </a:r>
            <a:endParaRPr lang="it-IT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9750" y="1916113"/>
            <a:ext cx="4392613" cy="43926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dirty="0">
                <a:latin typeface="Calibri" pitchFamily="34" charset="0"/>
              </a:rPr>
              <a:t>E’ ATTUALMENTE LA PRINCIPALE CAUSA DI POLMONITE E DI INFEZIONI INVASIVE IN ETA’ PEDIATRICA E GERIATRICA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i="1" dirty="0">
                <a:latin typeface="Symbol" pitchFamily="18" charset="2"/>
              </a:rPr>
              <a:t>a</a:t>
            </a:r>
            <a:r>
              <a:rPr lang="en-GB" dirty="0">
                <a:latin typeface="Calibri" pitchFamily="34" charset="0"/>
              </a:rPr>
              <a:t>-EMOLITICO, (0,5 - 1.25 </a:t>
            </a:r>
            <a:r>
              <a:rPr lang="it-IT" dirty="0" err="1">
                <a:latin typeface="Calibri" pitchFamily="34" charset="0"/>
              </a:rPr>
              <a:t>μm</a:t>
            </a:r>
            <a:r>
              <a:rPr lang="it-IT" dirty="0">
                <a:latin typeface="Calibri" pitchFamily="34" charset="0"/>
              </a:rPr>
              <a:t>),</a:t>
            </a:r>
            <a:r>
              <a:rPr lang="en-GB" dirty="0">
                <a:latin typeface="Calibri" pitchFamily="34" charset="0"/>
              </a:rPr>
              <a:t> IN COPPIE O CORTE CATENE, FERMENTA GLUCOSIO A ACIDO LATTICO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dirty="0">
                <a:latin typeface="Calibri" pitchFamily="34" charset="0"/>
              </a:rPr>
              <a:t>A DIFFERENZA DI ALTRI STREPTOCOCCHI NON HA PROTEINA M, IDROLIZZA INULINA E PRESENTA PARETE CARATTERISTICA SIA PER PEPTIDOGLICANO CHE ACIDI TEICOICI (INDICATI COME POLISACCARIDE C)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cap="all" dirty="0" err="1">
                <a:latin typeface="Calibri" pitchFamily="34" charset="0"/>
              </a:rPr>
              <a:t>Presenza</a:t>
            </a:r>
            <a:r>
              <a:rPr lang="en-GB" cap="all" dirty="0">
                <a:latin typeface="Calibri" pitchFamily="34" charset="0"/>
              </a:rPr>
              <a:t> </a:t>
            </a:r>
            <a:r>
              <a:rPr lang="en-GB" cap="all" dirty="0" err="1">
                <a:latin typeface="Calibri" pitchFamily="34" charset="0"/>
              </a:rPr>
              <a:t>di</a:t>
            </a:r>
            <a:r>
              <a:rPr lang="en-GB" cap="all" dirty="0">
                <a:latin typeface="Calibri" pitchFamily="34" charset="0"/>
              </a:rPr>
              <a:t> </a:t>
            </a:r>
            <a:r>
              <a:rPr lang="en-GB" cap="all" dirty="0" err="1">
                <a:latin typeface="Calibri" pitchFamily="34" charset="0"/>
              </a:rPr>
              <a:t>una</a:t>
            </a:r>
            <a:r>
              <a:rPr lang="en-GB" cap="all" dirty="0">
                <a:latin typeface="Calibri" pitchFamily="34" charset="0"/>
              </a:rPr>
              <a:t> </a:t>
            </a:r>
            <a:r>
              <a:rPr lang="en-GB" cap="all" dirty="0" err="1">
                <a:latin typeface="Calibri" pitchFamily="34" charset="0"/>
              </a:rPr>
              <a:t>capsula</a:t>
            </a:r>
            <a:r>
              <a:rPr lang="en-GB" cap="all" dirty="0">
                <a:latin typeface="Calibri" pitchFamily="34" charset="0"/>
              </a:rPr>
              <a:t> </a:t>
            </a:r>
            <a:r>
              <a:rPr lang="en-GB" cap="all" dirty="0" err="1">
                <a:latin typeface="Calibri" pitchFamily="34" charset="0"/>
              </a:rPr>
              <a:t>principale</a:t>
            </a:r>
            <a:r>
              <a:rPr lang="en-GB" cap="all" dirty="0">
                <a:latin typeface="Calibri" pitchFamily="34" charset="0"/>
              </a:rPr>
              <a:t> </a:t>
            </a:r>
            <a:r>
              <a:rPr lang="en-GB" cap="all" dirty="0" err="1">
                <a:latin typeface="Calibri" pitchFamily="34" charset="0"/>
              </a:rPr>
              <a:t>fattore</a:t>
            </a:r>
            <a:r>
              <a:rPr lang="en-GB" cap="all" dirty="0">
                <a:latin typeface="Calibri" pitchFamily="34" charset="0"/>
              </a:rPr>
              <a:t> </a:t>
            </a:r>
            <a:r>
              <a:rPr lang="en-GB" cap="all" dirty="0" err="1">
                <a:latin typeface="Calibri" pitchFamily="34" charset="0"/>
              </a:rPr>
              <a:t>di</a:t>
            </a:r>
            <a:r>
              <a:rPr lang="en-GB" cap="all" dirty="0">
                <a:latin typeface="Calibri" pitchFamily="34" charset="0"/>
              </a:rPr>
              <a:t> </a:t>
            </a:r>
            <a:r>
              <a:rPr lang="en-GB" cap="all" dirty="0" err="1">
                <a:latin typeface="Calibri" pitchFamily="34" charset="0"/>
              </a:rPr>
              <a:t>virulenza</a:t>
            </a:r>
            <a:endParaRPr lang="en-GB" cap="all" dirty="0">
              <a:latin typeface="Calibri" pitchFamily="34" charset="0"/>
            </a:endParaRPr>
          </a:p>
        </p:txBody>
      </p:sp>
      <p:pic>
        <p:nvPicPr>
          <p:cNvPr id="43012" name="Picture 4" descr="p264-0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557338"/>
            <a:ext cx="2555875" cy="5087937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65175"/>
            <a:ext cx="90360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smtClean="0"/>
              <a:t>Fattori di virulenza dello </a:t>
            </a:r>
            <a:r>
              <a:rPr lang="it-IT" sz="3600" i="1" dirty="0" err="1" smtClean="0"/>
              <a:t>Streptococcus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pneumoniae</a:t>
            </a:r>
            <a:endParaRPr lang="it-IT" sz="3600" i="1" dirty="0" smtClean="0"/>
          </a:p>
        </p:txBody>
      </p:sp>
      <p:graphicFrame>
        <p:nvGraphicFramePr>
          <p:cNvPr id="53308" name="Group 60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8856662" cy="5608320"/>
        </p:xfrm>
        <a:graphic>
          <a:graphicData uri="http://schemas.openxmlformats.org/drawingml/2006/table">
            <a:tbl>
              <a:tblPr/>
              <a:tblGrid>
                <a:gridCol w="3557587"/>
                <a:gridCol w="5299075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Fattori di virulenza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Effetti biologici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Colonizzazione e migrazione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Adesine proteiche di superficie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 legano alle cellule epiteliali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Proteasi delle IgA secretorie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Elimina la rimozione mediata da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IgA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secretorie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Pneumolisina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Può distruggere le cellule epiteliali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ciliate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Distruzione del tessuto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Acido teicoico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Attiva la via alternativa del complemento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Frammenti di peptidoglicano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Attivano la via alternativa del complemento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Pneumolisina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Attiva la via alternativa del complemento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Perossido d’idrogeno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Permette ad intermedi reattivi ossigenati di provocare danno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Fosforilcolina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 lega al fattore attivante la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fosfodiesterasi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permettendo ai batteri di entrare nella cellula ospite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Sopravvivenza alla fagocitosi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Capsula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Antifagocitica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sz="4000" i="1" smtClean="0"/>
              <a:t>Corynebacterium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6851650" cy="48577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Bacilli Gram+ (bastoncini a forma di clava)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Di varia lunghezza (1-5</a:t>
            </a:r>
            <a:r>
              <a:rPr lang="it-IT" sz="2800" smtClean="0">
                <a:sym typeface="Symbol" pitchFamily="18" charset="2"/>
              </a:rPr>
              <a:t>m)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Asporigeni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Disposizione: Ideogrammi cinesi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Contengono granuli metacromatici ed acidi micolici a catena corta, no acido resistente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46 specie 30 patogene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Ubiquitari (piante ed animali)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Colonizzano pelle, tratto respiratorio superiore, tratto urogenitale, tratto gastrointestinale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091363" y="44450"/>
          <a:ext cx="2052637" cy="1917700"/>
        </p:xfrm>
        <a:graphic>
          <a:graphicData uri="http://schemas.openxmlformats.org/presentationml/2006/ole">
            <p:oleObj spid="_x0000_s3074" name="Image" r:id="rId4" imgW="2413124" imgH="225436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smtClean="0"/>
              <a:t>Corynebacterium diphtheriae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sz="2400" smtClean="0"/>
              <a:t>Bacillo pleomorfo</a:t>
            </a:r>
          </a:p>
          <a:p>
            <a:pPr eaLnBrk="1" hangingPunct="1"/>
            <a:r>
              <a:rPr lang="it-IT" sz="2400" smtClean="0"/>
              <a:t>Presenza di granuli metacromatici</a:t>
            </a:r>
          </a:p>
          <a:p>
            <a:pPr eaLnBrk="1" hangingPunct="1"/>
            <a:r>
              <a:rPr lang="it-IT" sz="2400" smtClean="0"/>
              <a:t>Virulenza attribuita a produzione di tossina (responsabile del danno cellulare e della sintomatologia)</a:t>
            </a:r>
          </a:p>
          <a:p>
            <a:pPr eaLnBrk="1" hangingPunct="1"/>
            <a:r>
              <a:rPr lang="it-IT" sz="2400" smtClean="0"/>
              <a:t>Non invasivo</a:t>
            </a:r>
          </a:p>
          <a:p>
            <a:pPr eaLnBrk="1" hangingPunct="1"/>
            <a:r>
              <a:rPr lang="it-IT" sz="2400" smtClean="0"/>
              <a:t>Agente eziologico della difterite</a:t>
            </a:r>
          </a:p>
        </p:txBody>
      </p:sp>
      <p:pic>
        <p:nvPicPr>
          <p:cNvPr id="46084" name="Picture 4" descr="CORYN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4684713"/>
            <a:ext cx="3273425" cy="2173287"/>
          </a:xfrm>
          <a:noFill/>
          <a:ln w="19050">
            <a:solidFill>
              <a:srgbClr val="000000"/>
            </a:solidFill>
          </a:ln>
        </p:spPr>
      </p:pic>
      <p:pic>
        <p:nvPicPr>
          <p:cNvPr id="46085" name="Picture 4" descr="corinepseud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196975"/>
            <a:ext cx="3265488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817245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sz="4000" smtClean="0"/>
              <a:t>Tossina difterica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it-IT" sz="2400" smtClean="0"/>
              <a:t>Esotossina A-B</a:t>
            </a:r>
          </a:p>
          <a:p>
            <a:pPr eaLnBrk="1" hangingPunct="1"/>
            <a:r>
              <a:rPr lang="it-IT" sz="2400" smtClean="0"/>
              <a:t>Alta concentrazione di ferro previene la sintesi della tossina </a:t>
            </a:r>
          </a:p>
          <a:p>
            <a:pPr eaLnBrk="1" hangingPunct="1"/>
            <a:r>
              <a:rPr lang="it-IT" sz="2400" smtClean="0"/>
              <a:t>Penetra attraverso le lesioni dell’epitelio mucoso e diffonde attraverso il circolo ematico</a:t>
            </a:r>
          </a:p>
          <a:p>
            <a:pPr eaLnBrk="1" hangingPunct="1"/>
            <a:r>
              <a:rPr lang="it-IT" sz="2400" smtClean="0"/>
              <a:t>Si lega a tutti gli elementi cellulari (tropismo particolare per cellule cardiache e nervose = sintomi cardiaci e neurologici)</a:t>
            </a:r>
          </a:p>
          <a:p>
            <a:pPr eaLnBrk="1" hangingPunct="1"/>
            <a:r>
              <a:rPr lang="it-IT" sz="2400" smtClean="0"/>
              <a:t>Inibizione della sintesi proteica </a:t>
            </a:r>
          </a:p>
          <a:p>
            <a:pPr eaLnBrk="1" hangingPunct="1"/>
            <a:r>
              <a:rPr lang="it-IT" sz="2400" smtClean="0"/>
              <a:t>Il gene </a:t>
            </a:r>
            <a:r>
              <a:rPr lang="it-IT" sz="2400" i="1" smtClean="0"/>
              <a:t>tox </a:t>
            </a:r>
            <a:r>
              <a:rPr lang="it-IT" sz="2400" smtClean="0"/>
              <a:t>che codifica per l’esotossina, è introdotto nei ceppi di </a:t>
            </a:r>
            <a:r>
              <a:rPr lang="it-IT" sz="2400" i="1" smtClean="0"/>
              <a:t>C. diphtheriae </a:t>
            </a:r>
            <a:r>
              <a:rPr lang="it-IT" sz="2400" smtClean="0"/>
              <a:t>da un fago lisogeno</a:t>
            </a:r>
          </a:p>
          <a:p>
            <a:pPr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it-IT" sz="4000" smtClean="0"/>
              <a:t>Difterite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it-IT" smtClean="0"/>
              <a:t>Trasmissione: da persona a persona tramite goccioline di saliva (unico serbatoio è l’uomo)</a:t>
            </a:r>
          </a:p>
          <a:p>
            <a:pPr eaLnBrk="1" hangingPunct="1"/>
            <a:r>
              <a:rPr lang="it-IT" smtClean="0"/>
              <a:t>Moltiplicazione sulle cellule epiteliali della faringe</a:t>
            </a:r>
          </a:p>
          <a:p>
            <a:pPr eaLnBrk="1" hangingPunct="1"/>
            <a:r>
              <a:rPr lang="it-IT" smtClean="0"/>
              <a:t>Danno localizzato (azione esotossina)</a:t>
            </a:r>
          </a:p>
          <a:p>
            <a:pPr eaLnBrk="1" hangingPunct="1"/>
            <a:r>
              <a:rPr lang="it-IT" smtClean="0"/>
              <a:t>Formazione spessa pseudomembrana </a:t>
            </a:r>
          </a:p>
          <a:p>
            <a:pPr eaLnBrk="1" hangingPunct="1"/>
            <a:r>
              <a:rPr lang="it-IT" smtClean="0"/>
              <a:t>Complicanze: ostruzione delle vie respiratorie, aritmia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BORDETELLA</a:t>
            </a:r>
            <a:endParaRPr lang="it-IT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0825" y="1341438"/>
            <a:ext cx="82296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2800" dirty="0">
                <a:solidFill>
                  <a:srgbClr val="FF0000"/>
                </a:solidFill>
              </a:rPr>
              <a:t>CARATTERISTICHE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dirty="0" err="1"/>
              <a:t>Piccoli</a:t>
            </a:r>
            <a:r>
              <a:rPr lang="en-GB" dirty="0"/>
              <a:t> </a:t>
            </a:r>
            <a:r>
              <a:rPr lang="en-GB" dirty="0" err="1"/>
              <a:t>coccobacilli</a:t>
            </a:r>
            <a:r>
              <a:rPr lang="en-GB" dirty="0"/>
              <a:t> Gram-</a:t>
            </a:r>
            <a:r>
              <a:rPr lang="en-GB" dirty="0" err="1"/>
              <a:t>negativi</a:t>
            </a:r>
            <a:r>
              <a:rPr lang="en-GB" dirty="0"/>
              <a:t>, </a:t>
            </a:r>
            <a:r>
              <a:rPr lang="en-GB" dirty="0" err="1"/>
              <a:t>aerobi</a:t>
            </a:r>
            <a:r>
              <a:rPr lang="en-GB" dirty="0"/>
              <a:t> </a:t>
            </a:r>
            <a:r>
              <a:rPr lang="en-GB" dirty="0" err="1"/>
              <a:t>obbligati</a:t>
            </a:r>
            <a:r>
              <a:rPr lang="en-GB" dirty="0"/>
              <a:t>, </a:t>
            </a:r>
            <a:r>
              <a:rPr lang="en-GB" dirty="0" err="1"/>
              <a:t>catalasi</a:t>
            </a:r>
            <a:r>
              <a:rPr lang="en-GB" dirty="0"/>
              <a:t>+, in </a:t>
            </a:r>
            <a:r>
              <a:rPr lang="en-GB" dirty="0" err="1"/>
              <a:t>genere</a:t>
            </a:r>
            <a:r>
              <a:rPr lang="en-GB" dirty="0"/>
              <a:t> non </a:t>
            </a:r>
            <a:r>
              <a:rPr lang="en-GB" dirty="0" err="1"/>
              <a:t>fermentanti</a:t>
            </a:r>
            <a:r>
              <a:rPr lang="en-GB" dirty="0"/>
              <a:t>, </a:t>
            </a:r>
            <a:r>
              <a:rPr lang="en-GB" dirty="0" err="1"/>
              <a:t>acapsulati</a:t>
            </a:r>
            <a:r>
              <a:rPr lang="en-GB" dirty="0"/>
              <a:t>, non </a:t>
            </a:r>
            <a:r>
              <a:rPr lang="en-GB" dirty="0" err="1"/>
              <a:t>sporigeni</a:t>
            </a:r>
            <a:r>
              <a:rPr lang="en-GB" dirty="0"/>
              <a:t>, </a:t>
            </a:r>
            <a:r>
              <a:rPr lang="en-GB" dirty="0" err="1"/>
              <a:t>singolo</a:t>
            </a:r>
            <a:r>
              <a:rPr lang="en-GB" dirty="0"/>
              <a:t> o a </a:t>
            </a:r>
            <a:r>
              <a:rPr lang="en-GB" dirty="0" err="1"/>
              <a:t>piccoli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non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distingue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Haemophilus</a:t>
            </a:r>
            <a:r>
              <a:rPr lang="en-GB" dirty="0"/>
              <a:t> spp., </a:t>
            </a:r>
            <a:r>
              <a:rPr lang="en-GB" dirty="0" err="1"/>
              <a:t>immobili</a:t>
            </a:r>
            <a:endParaRPr lang="en-GB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2800" dirty="0"/>
              <a:t>HABITAT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dirty="0" err="1"/>
              <a:t>generalmente</a:t>
            </a:r>
            <a:r>
              <a:rPr lang="en-GB" sz="2000" dirty="0"/>
              <a:t> </a:t>
            </a:r>
            <a:r>
              <a:rPr lang="en-GB" sz="2000" dirty="0" err="1"/>
              <a:t>adattati</a:t>
            </a:r>
            <a:r>
              <a:rPr lang="en-GB" sz="2000" dirty="0"/>
              <a:t> al </a:t>
            </a:r>
            <a:r>
              <a:rPr lang="en-GB" sz="2000" dirty="0" err="1"/>
              <a:t>parassitismo</a:t>
            </a:r>
            <a:r>
              <a:rPr lang="en-GB" sz="2000" dirty="0"/>
              <a:t> e </a:t>
            </a:r>
            <a:r>
              <a:rPr lang="en-GB" sz="2000" dirty="0" err="1"/>
              <a:t>quindi</a:t>
            </a:r>
            <a:r>
              <a:rPr lang="en-GB" sz="2000" dirty="0"/>
              <a:t> </a:t>
            </a:r>
            <a:r>
              <a:rPr lang="en-GB" sz="2000" dirty="0" err="1"/>
              <a:t>fastidiosi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2800" dirty="0"/>
              <a:t>SPECIE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2400" i="1" dirty="0" err="1"/>
              <a:t>Bordetella</a:t>
            </a:r>
            <a:r>
              <a:rPr lang="it-IT" sz="2400" i="1" dirty="0"/>
              <a:t> </a:t>
            </a:r>
            <a:r>
              <a:rPr lang="it-IT" sz="2400" i="1" dirty="0" err="1"/>
              <a:t>pertussis</a:t>
            </a:r>
            <a:endParaRPr lang="it-IT" sz="2400" i="1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t-IT" sz="2000" i="1" dirty="0"/>
              <a:t>Specie + fastidiosa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2400" i="1" dirty="0" err="1"/>
              <a:t>Bordetella</a:t>
            </a:r>
            <a:r>
              <a:rPr lang="it-IT" sz="2400" i="1" dirty="0"/>
              <a:t> </a:t>
            </a:r>
            <a:r>
              <a:rPr lang="it-IT" sz="2400" i="1" dirty="0" err="1"/>
              <a:t>parapertussis</a:t>
            </a:r>
            <a:endParaRPr lang="it-IT" sz="2400" i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2400" i="1" dirty="0" err="1"/>
              <a:t>Bordetella</a:t>
            </a:r>
            <a:r>
              <a:rPr lang="it-IT" sz="2400" i="1" dirty="0"/>
              <a:t> </a:t>
            </a:r>
            <a:r>
              <a:rPr lang="it-IT" sz="2400" i="1" dirty="0" err="1"/>
              <a:t>bronchiseptica</a:t>
            </a:r>
            <a:endParaRPr lang="it-IT" sz="2400" i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2400" dirty="0"/>
              <a:t>Altre specie minori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it-IT" sz="2400" dirty="0"/>
          </a:p>
        </p:txBody>
      </p:sp>
      <p:pic>
        <p:nvPicPr>
          <p:cNvPr id="49156" name="Picture 4" descr="BORDE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7352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BORDETELLA</a:t>
            </a:r>
            <a:r>
              <a:rPr lang="it-IT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it-IT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SIGNIFICATO CLINICO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95850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i="1" smtClean="0"/>
              <a:t>Bordetella pertussis</a:t>
            </a:r>
            <a:r>
              <a:rPr lang="en-GB" sz="2400" smtClean="0"/>
              <a:t>is: AGENTE DELLA PERTOSSE O TOSSE CONVULSA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Sotto controllo nei paesi in cui si effettua la vacinazione è una importante causa di morte infantile nei paesi in via di sviluppo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Negli adulti vaccinati può causare una forma lieve </a:t>
            </a:r>
          </a:p>
          <a:p>
            <a:pPr eaLnBrk="1" hangingPunct="1">
              <a:lnSpc>
                <a:spcPct val="90000"/>
              </a:lnSpc>
            </a:pPr>
            <a:endParaRPr lang="en-GB" sz="2400" i="1" smtClean="0"/>
          </a:p>
          <a:p>
            <a:pPr eaLnBrk="1" hangingPunct="1">
              <a:lnSpc>
                <a:spcPct val="90000"/>
              </a:lnSpc>
            </a:pPr>
            <a:r>
              <a:rPr lang="en-GB" sz="2400" i="1" smtClean="0"/>
              <a:t>Bordetella parapertussis</a:t>
            </a:r>
            <a:r>
              <a:rPr lang="en-GB" sz="2400" smtClean="0"/>
              <a:t> CAUSA FORMA DI PERTOSSE PIU’ LIEVE E PUO’ INFETTARE ANCHE OVINI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i="1" smtClean="0"/>
              <a:t>Bordetella bronchiseptica </a:t>
            </a:r>
            <a:r>
              <a:rPr lang="en-GB" sz="2400" smtClean="0"/>
              <a:t>E’ UN PATOGENO OPPORTUNISTA RARO NELL’UOMO</a:t>
            </a:r>
            <a:endParaRPr lang="it-IT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Fattori di virulenza </a:t>
            </a:r>
          </a:p>
        </p:txBody>
      </p:sp>
      <p:pic>
        <p:nvPicPr>
          <p:cNvPr id="51203" name="Picture 5" descr="fig3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1773238"/>
            <a:ext cx="6586537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Legame della tossina alla membrana cellulare</a:t>
            </a:r>
          </a:p>
        </p:txBody>
      </p:sp>
      <p:pic>
        <p:nvPicPr>
          <p:cNvPr id="52227" name="Picture 5" descr="fig3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1839913"/>
            <a:ext cx="6891337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TOSSINA TERMOLABILE 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Tossina labile al calore è una tossina dermonecrotica  con un p.m. 100.000, localizzata nel protoplasma.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Produce forte vasocostrizione che è importante durante la fase iniziale della pertosse.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In associazione con la citotossina tracheale ed il lipopolisaccaride causano danni del tessuto del tratto respiratorio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Sinergismo tra la tossina e l’emoagglutinina nel bloccare l’epitelio ciliato</a:t>
            </a:r>
          </a:p>
        </p:txBody>
      </p:sp>
      <p:pic>
        <p:nvPicPr>
          <p:cNvPr id="54275" name="Picture 5" descr="fig31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8" y="1989138"/>
            <a:ext cx="7034212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14338"/>
            <a:ext cx="7772400" cy="1143000"/>
          </a:xfrm>
        </p:spPr>
        <p:txBody>
          <a:bodyPr/>
          <a:lstStyle/>
          <a:p>
            <a:r>
              <a:rPr lang="it-IT" i="1" smtClean="0">
                <a:solidFill>
                  <a:srgbClr val="FF0000"/>
                </a:solidFill>
              </a:rPr>
              <a:t>Mycobacterium tuberculosis</a:t>
            </a:r>
          </a:p>
        </p:txBody>
      </p:sp>
      <p:pic>
        <p:nvPicPr>
          <p:cNvPr id="55299" name="Picture 3" descr="393515a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0838" y="1809750"/>
            <a:ext cx="5327650" cy="4608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Mycobacterium tuberculosis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i="1" smtClean="0"/>
              <a:t>Mycobacterium tuberculosis</a:t>
            </a:r>
            <a:r>
              <a:rPr lang="it-IT" sz="2400" smtClean="0"/>
              <a:t> è un aerobio obbligato</a:t>
            </a:r>
          </a:p>
          <a:p>
            <a:r>
              <a:rPr lang="it-IT" sz="2400" smtClean="0"/>
              <a:t>Il batterio è un parassita intracellulare facoltativo nei macrofagi</a:t>
            </a:r>
          </a:p>
          <a:p>
            <a:pPr algn="justLow"/>
            <a:r>
              <a:rPr lang="it-IT" sz="2400" smtClean="0"/>
              <a:t>Ha un tempo di generazione molto lungo da  15-20 ore, caratteristica fisiologica che può contribuire alla sua virulenza</a:t>
            </a:r>
          </a:p>
          <a:p>
            <a:pPr algn="justLow"/>
            <a:r>
              <a:rPr lang="it-IT" sz="2400" i="1" smtClean="0"/>
              <a:t>M.tuberculosis</a:t>
            </a:r>
            <a:r>
              <a:rPr lang="it-IT" sz="2400" smtClean="0"/>
              <a:t> non è classificato nè un Gram+ nè un Gram- perchè non ha le caratteristiche nè dell’uno nè dell’altro, sebbene la sua parete contenga peptidoglicano.</a:t>
            </a:r>
          </a:p>
          <a:p>
            <a:pPr>
              <a:lnSpc>
                <a:spcPct val="80000"/>
              </a:lnSpc>
            </a:pPr>
            <a:r>
              <a:rPr lang="en-US" sz="2400" i="1" smtClean="0"/>
              <a:t>Mycobacterium tuberculosis</a:t>
            </a:r>
            <a:r>
              <a:rPr lang="en-US" sz="2400" smtClean="0"/>
              <a:t> è l’agente eziologico della tubercolosi (TB) nell’uomo.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L’uomo è il solo serbatoio per il batterio.</a:t>
            </a:r>
          </a:p>
          <a:p>
            <a:pPr algn="justLow"/>
            <a:endParaRPr lang="it-IT" sz="2400" smtClean="0"/>
          </a:p>
          <a:p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smtClean="0"/>
              <a:t>Principali quadri patologici 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algn="ctr"/>
            <a:r>
              <a:rPr lang="it-IT" sz="2800" smtClean="0"/>
              <a:t>Faringite</a:t>
            </a:r>
          </a:p>
          <a:p>
            <a:pPr algn="ctr"/>
            <a:r>
              <a:rPr lang="it-IT" sz="2800" smtClean="0"/>
              <a:t>Laringite</a:t>
            </a:r>
          </a:p>
          <a:p>
            <a:pPr algn="ctr"/>
            <a:r>
              <a:rPr lang="it-IT" sz="2800" smtClean="0"/>
              <a:t>Epiglottidite</a:t>
            </a:r>
          </a:p>
          <a:p>
            <a:pPr algn="ctr"/>
            <a:r>
              <a:rPr lang="it-IT" sz="2800" smtClean="0"/>
              <a:t>Otite media acuta </a:t>
            </a:r>
          </a:p>
          <a:p>
            <a:pPr algn="ctr"/>
            <a:r>
              <a:rPr lang="it-IT" sz="2800" smtClean="0"/>
              <a:t>Sinusite</a:t>
            </a:r>
          </a:p>
          <a:p>
            <a:pPr algn="ctr"/>
            <a:r>
              <a:rPr lang="it-IT" sz="2800" smtClean="0"/>
              <a:t>Bronchite</a:t>
            </a:r>
          </a:p>
          <a:p>
            <a:pPr algn="ctr"/>
            <a:r>
              <a:rPr lang="it-IT" sz="2800" smtClean="0"/>
              <a:t>Polmonite acuta</a:t>
            </a:r>
          </a:p>
          <a:p>
            <a:pPr algn="ctr"/>
            <a:r>
              <a:rPr lang="it-IT" sz="2800" smtClean="0"/>
              <a:t>Polmonite cronica</a:t>
            </a:r>
          </a:p>
          <a:p>
            <a:pPr algn="ctr"/>
            <a:r>
              <a:rPr lang="it-IT" sz="2800" smtClean="0"/>
              <a:t>Empiema</a:t>
            </a:r>
          </a:p>
          <a:p>
            <a:pPr algn="ctr"/>
            <a:r>
              <a:rPr lang="it-IT" sz="2800" smtClean="0"/>
              <a:t>Ascesso polmonare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Colorazione acido resistenti</a:t>
            </a:r>
          </a:p>
        </p:txBody>
      </p:sp>
      <p:pic>
        <p:nvPicPr>
          <p:cNvPr id="57347" name="Picture 3" descr="acidfast_Mtu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55775"/>
            <a:ext cx="5943600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Parete cellulare dei micobatteri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en-US" sz="2400" smtClean="0"/>
              <a:t>La struttura della parete cellulare del  </a:t>
            </a:r>
            <a:r>
              <a:rPr lang="en-US" sz="2400" i="1" smtClean="0"/>
              <a:t>Mycobacterium tuberculosis</a:t>
            </a:r>
            <a:r>
              <a:rPr lang="en-US" sz="2400" smtClean="0"/>
              <a:t> rappresenta il maggior fattore di virulenza del batterio. </a:t>
            </a:r>
          </a:p>
          <a:p>
            <a:r>
              <a:rPr lang="en-US" sz="2400" smtClean="0"/>
              <a:t>Più del 60% della parete cellulare è composta da lipidi.</a:t>
            </a:r>
          </a:p>
          <a:p>
            <a:r>
              <a:rPr lang="en-US" sz="2400" smtClean="0"/>
              <a:t>La frazione lipidica è composta da tre componenti principali.</a:t>
            </a:r>
          </a:p>
          <a:p>
            <a:r>
              <a:rPr lang="en-US" sz="2400" b="1" smtClean="0"/>
              <a:t>Gli acidi micolici </a:t>
            </a:r>
            <a:r>
              <a:rPr lang="en-US" sz="2400" smtClean="0"/>
              <a:t>sono lipidi ramificati e sono molecole fortemente idrofobiche che circondano l’organismo ed influenzano la permeabilità della superficie cellulare.</a:t>
            </a:r>
          </a:p>
          <a:p>
            <a:pPr algn="justLow"/>
            <a:r>
              <a:rPr lang="en-US" sz="2400" b="1" smtClean="0"/>
              <a:t>Il fattore cordale </a:t>
            </a:r>
            <a:r>
              <a:rPr lang="en-US" sz="2400" smtClean="0"/>
              <a:t>è tossico per le cellule umane, è molto abbondante nei ceppi virulenti è coinvolto nella formazione dei granulomi</a:t>
            </a:r>
          </a:p>
          <a:p>
            <a:pPr algn="justLow"/>
            <a:r>
              <a:rPr lang="en-US" sz="2400" b="1" smtClean="0"/>
              <a:t>Glicolipidi fenolici</a:t>
            </a:r>
            <a:r>
              <a:rPr lang="en-US" sz="2400" smtClean="0"/>
              <a:t> hanno una potente azione adiuvante.</a:t>
            </a:r>
          </a:p>
          <a:p>
            <a:pPr algn="justLow"/>
            <a:endParaRPr lang="en-US" sz="2400" b="1" smtClean="0"/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58888" y="1484313"/>
          <a:ext cx="6624637" cy="5208587"/>
        </p:xfrm>
        <a:graphic>
          <a:graphicData uri="http://schemas.openxmlformats.org/presentationml/2006/ole">
            <p:oleObj spid="_x0000_s4098" name="Image" r:id="rId3" imgW="3384724" imgH="2660787" progId="">
              <p:embed/>
            </p:oleObj>
          </a:graphicData>
        </a:graphic>
      </p:graphicFrame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Parete cellulare dei micobatteri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075613" cy="1008063"/>
          </a:xfrm>
        </p:spPr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Parete cellulare dei micobatteri</a:t>
            </a:r>
          </a:p>
        </p:txBody>
      </p:sp>
      <p:pic>
        <p:nvPicPr>
          <p:cNvPr id="59395" name="Picture 3" descr="fig3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81075"/>
            <a:ext cx="6750050" cy="407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6" name="CasellaDiTesto 3"/>
          <p:cNvSpPr txBox="1">
            <a:spLocks noChangeArrowheads="1"/>
          </p:cNvSpPr>
          <p:nvPr/>
        </p:nvSpPr>
        <p:spPr bwMode="auto">
          <a:xfrm>
            <a:off x="468313" y="522922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LAM lipoarabinomannano stimola l’attività proinfiammatoria dei monociti legandosi al recettore CD14, lo stesso recettore che lega LPS dei batteri Gram –</a:t>
            </a:r>
          </a:p>
          <a:p>
            <a:r>
              <a:rPr lang="it-IT"/>
              <a:t>Il Fattore cordale, una cera che in vitro stimola la crescita dei micobatteri in aggregati simili a corde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Parete cellulare caratteristiche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/>
            <a:r>
              <a:rPr lang="en-US" sz="2400" smtClean="0"/>
              <a:t>L’alta concentrazione lipidica della parete cellulare del </a:t>
            </a:r>
            <a:r>
              <a:rPr lang="en-US" sz="2400" i="1" smtClean="0"/>
              <a:t>Mycobacterium tuberculosis</a:t>
            </a:r>
            <a:r>
              <a:rPr lang="en-US" sz="2400" smtClean="0"/>
              <a:t> è stata associata a queste proprietà del batterio:</a:t>
            </a:r>
          </a:p>
          <a:p>
            <a:r>
              <a:rPr lang="en-US" sz="2400" smtClean="0"/>
              <a:t>Impermeabilità ai coloranti</a:t>
            </a:r>
          </a:p>
          <a:p>
            <a:r>
              <a:rPr lang="en-US" sz="2400" smtClean="0"/>
              <a:t>Resistenza a molti antibiotici</a:t>
            </a:r>
          </a:p>
          <a:p>
            <a:r>
              <a:rPr lang="en-US" sz="2400" smtClean="0"/>
              <a:t>Resistenza all’uccisione da parte di composti acidi o alcalini</a:t>
            </a:r>
          </a:p>
          <a:p>
            <a:r>
              <a:rPr lang="en-US" sz="2400" smtClean="0"/>
              <a:t>Resistenza alla lisi attivata dal complemento</a:t>
            </a:r>
          </a:p>
          <a:p>
            <a:r>
              <a:rPr lang="en-US" sz="2400" smtClean="0"/>
              <a:t>Resistenza ai composti ossidanti e sopravivvenza all’interno dei macrofagi.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Fattori di virulenza </a:t>
            </a:r>
          </a:p>
        </p:txBody>
      </p:sp>
      <p:sp>
        <p:nvSpPr>
          <p:cNvPr id="614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smtClean="0"/>
              <a:t>M. tubercolosis</a:t>
            </a:r>
            <a:r>
              <a:rPr lang="it-IT" smtClean="0"/>
              <a:t> possiede  molte proteine importanti per la crescita , per la  virulenza  e per la sopravvivenza intracellulare</a:t>
            </a:r>
          </a:p>
          <a:p>
            <a:r>
              <a:rPr lang="it-IT" smtClean="0"/>
              <a:t>Le più importanti appartengono alla famiglia delle heat- shock protein (10, 65, 70 e 90 kDa) la cui espressione è regolata dagli stress ambientali</a:t>
            </a:r>
          </a:p>
          <a:p>
            <a:r>
              <a:rPr lang="it-IT" smtClean="0"/>
              <a:t>Presenta proteasi coinvolte nella distruzione del tessuto polmonare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Infezione primaria e secondaria</a:t>
            </a:r>
          </a:p>
        </p:txBody>
      </p:sp>
      <p:pic>
        <p:nvPicPr>
          <p:cNvPr id="62467" name="Picture 3" descr="fig33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705600" cy="341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Batteri atipici 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it-IT" dirty="0" smtClean="0"/>
              <a:t>Difficili da coltivare ed identificare presentano  caratteristici quadri clinici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CDF77-E1FA-40AE-A04F-F7F581634C87}" type="slidenum">
              <a:rPr lang="it-IT"/>
              <a:pPr>
                <a:defRPr/>
              </a:pPr>
              <a:t>58</a:t>
            </a:fld>
            <a:endParaRPr lang="it-IT"/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smtClean="0"/>
              <a:t>Mycoplasma pneumoniae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2900" y="1905000"/>
            <a:ext cx="40767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Il più piccolo batterio libero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Sprovvisto di parete cellulare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Membrana cellulare contenente steroli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Sono resistenti a penicilline e ad altri farmaci che interferiscono la parete cellulare </a:t>
            </a:r>
          </a:p>
        </p:txBody>
      </p:sp>
      <p:pic>
        <p:nvPicPr>
          <p:cNvPr id="64517" name="Picture 5" descr="pneumoniae mycoplas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2411413"/>
            <a:ext cx="42386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ECCF2-66FE-43C7-A65D-F80A91122C58}" type="slidenum">
              <a:rPr lang="it-IT"/>
              <a:pPr>
                <a:defRPr/>
              </a:pPr>
              <a:t>59</a:t>
            </a:fld>
            <a:endParaRPr lang="it-IT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i="1" smtClean="0"/>
              <a:t>Mycoplasma pneumoniae </a:t>
            </a:r>
            <a:r>
              <a:rPr lang="it-IT" sz="3600" smtClean="0"/>
              <a:t>caratteristiche</a:t>
            </a:r>
            <a:r>
              <a:rPr lang="it-IT" sz="4000" i="1" smtClean="0"/>
              <a:t> 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Pleomorfi diametro  0,1-0,3 </a:t>
            </a:r>
            <a:r>
              <a:rPr lang="el-GR" sz="2800" smtClean="0">
                <a:cs typeface="Arial" charset="0"/>
              </a:rPr>
              <a:t>μ</a:t>
            </a:r>
            <a:r>
              <a:rPr lang="it-IT" sz="2800" smtClean="0">
                <a:cs typeface="Arial" charset="0"/>
              </a:rPr>
              <a:t>m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Passano attraverso i filtri da 0,45 </a:t>
            </a:r>
            <a:r>
              <a:rPr lang="el-GR" sz="2800" smtClean="0">
                <a:cs typeface="Arial" charset="0"/>
              </a:rPr>
              <a:t>μ</a:t>
            </a:r>
            <a:r>
              <a:rPr lang="it-IT" sz="2800" smtClean="0">
                <a:cs typeface="Arial" charset="0"/>
              </a:rPr>
              <a:t>m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Si dividono per scissione binaria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Contengono sia DNA che RNA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Aerobio obbligato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Crescono molto lentamente con un tempo di generazione di 1-6 ore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Non avendo parete cellulare i maggiori determinanti antigenici sono glicolipidi e proteine di membrana, presentando quindi attività crociata con i tessuti umani ed altri batteri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-36513" y="44450"/>
            <a:ext cx="8208963" cy="1143000"/>
          </a:xfrm>
        </p:spPr>
        <p:txBody>
          <a:bodyPr/>
          <a:lstStyle/>
          <a:p>
            <a:r>
              <a:rPr lang="it-IT" smtClean="0"/>
              <a:t>Faringite 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it-IT" sz="2400" dirty="0" smtClean="0"/>
              <a:t>Processo infiammatorio del faringe, ipofaringe e tonsille causato da virus o batteri</a:t>
            </a:r>
          </a:p>
          <a:p>
            <a:r>
              <a:rPr lang="it-IT" sz="2400" dirty="0" smtClean="0"/>
              <a:t>Se associata a sintomi nasali è di origine virale </a:t>
            </a:r>
          </a:p>
          <a:p>
            <a:r>
              <a:rPr lang="it-IT" sz="2400" dirty="0" smtClean="0"/>
              <a:t>E’ una infezione ubiquitaria, che si presenta con </a:t>
            </a:r>
            <a:r>
              <a:rPr lang="it-IT" sz="2400" dirty="0" err="1" smtClean="0"/>
              <a:t>faringodinia</a:t>
            </a:r>
            <a:r>
              <a:rPr lang="it-IT" sz="2400" dirty="0" smtClean="0"/>
              <a:t> , a volte con febbre e con </a:t>
            </a:r>
            <a:r>
              <a:rPr lang="it-IT" sz="2400" dirty="0" err="1" smtClean="0"/>
              <a:t>linfoadenopatia</a:t>
            </a:r>
            <a:r>
              <a:rPr lang="it-IT" sz="2400" dirty="0" smtClean="0"/>
              <a:t> laterocervicale la cui causa è più spesso di origine virale  come </a:t>
            </a:r>
            <a:r>
              <a:rPr lang="it-IT" sz="2400" dirty="0" err="1" smtClean="0"/>
              <a:t>Adenovirus</a:t>
            </a:r>
            <a:r>
              <a:rPr lang="it-IT" sz="2400" dirty="0" smtClean="0"/>
              <a:t>, Rinovirus,   Epstein  </a:t>
            </a:r>
            <a:r>
              <a:rPr lang="it-IT" sz="2400" dirty="0" err="1" smtClean="0"/>
              <a:t>Barr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La causa batterica di faringite è data dallo </a:t>
            </a:r>
            <a:r>
              <a:rPr lang="it-IT" sz="2400" i="1" dirty="0" err="1" smtClean="0"/>
              <a:t>Streptococcus</a:t>
            </a:r>
            <a:r>
              <a:rPr lang="it-IT" sz="2400" dirty="0" smtClean="0"/>
              <a:t>  B emolitico di gruppo A importante durante l’infanzia che  in alcuni casi può diventare scarlattina o diventare con il tempo una malattia reumatica. </a:t>
            </a:r>
          </a:p>
        </p:txBody>
      </p:sp>
      <p:pic>
        <p:nvPicPr>
          <p:cNvPr id="15364" name="Immagine 3" descr="190px-Pharyngit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71438"/>
            <a:ext cx="21796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DF49F-4D69-4EC0-A452-E21A252C407B}" type="slidenum">
              <a:rPr lang="it-IT"/>
              <a:pPr>
                <a:defRPr/>
              </a:pPr>
              <a:t>60</a:t>
            </a:fld>
            <a:endParaRPr lang="it-IT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Fattori di virulenza 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Adesina P1, interagisce specificamente con i recettori glicoproteici alla base delle ciglia sulla superficie delle cellule epiteliali causando la perdita di cellule ciliate </a:t>
            </a:r>
          </a:p>
          <a:p>
            <a:pPr eaLnBrk="1" hangingPunct="1"/>
            <a:r>
              <a:rPr lang="it-IT" smtClean="0"/>
              <a:t>Agisce da super antigene stimolando la migrazione di cellule infiammatorie ed il rilascio di citochine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C90B0-CA66-4523-A5A9-E9BB10885121}" type="slidenum">
              <a:rPr lang="it-IT"/>
              <a:pPr>
                <a:defRPr/>
              </a:pPr>
              <a:t>61</a:t>
            </a:fld>
            <a:endParaRPr lang="it-IT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Epidemiologia 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Malattia a diffusione mondiale senza incidenza stagionale </a:t>
            </a:r>
          </a:p>
          <a:p>
            <a:pPr eaLnBrk="1" hangingPunct="1"/>
            <a:r>
              <a:rPr lang="it-IT" smtClean="0"/>
              <a:t>Infetta principalmente i ragazzi da 5 a 15 anni, negli adulti è meno frequente </a:t>
            </a:r>
          </a:p>
          <a:p>
            <a:pPr eaLnBrk="1" hangingPunct="1"/>
            <a:r>
              <a:rPr lang="it-IT" smtClean="0"/>
              <a:t>Trasmissione avviene per inalazione di  aerosol</a:t>
            </a:r>
          </a:p>
          <a:p>
            <a:pPr eaLnBrk="1" hangingPunct="1"/>
            <a:r>
              <a:rPr lang="it-IT" smtClean="0"/>
              <a:t>Patogeno umano obbligato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1E6B7-4915-4534-BDC6-AFDEFAB53702}" type="slidenum">
              <a:rPr lang="it-IT"/>
              <a:pPr>
                <a:defRPr/>
              </a:pPr>
              <a:t>62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i="1" dirty="0" err="1" smtClean="0">
                <a:solidFill>
                  <a:schemeClr val="tx2">
                    <a:lumMod val="75000"/>
                  </a:schemeClr>
                </a:solidFill>
              </a:rPr>
              <a:t>Chlamydie</a:t>
            </a:r>
            <a:r>
              <a:rPr lang="it-IT" sz="40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4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da </a:t>
            </a:r>
            <a:r>
              <a:rPr lang="el-GR" sz="4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χλαμύς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(mantello)</a:t>
            </a:r>
            <a:endParaRPr lang="el-GR" sz="4000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8612" name="Picture 6" descr="ebmatsumoto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1700213"/>
            <a:ext cx="5124450" cy="3241675"/>
          </a:xfrm>
          <a:noFill/>
        </p:spPr>
      </p:pic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2771775" y="5084763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solidFill>
                  <a:schemeClr val="bg1"/>
                </a:solidFill>
                <a:latin typeface="Calibri" pitchFamily="34" charset="0"/>
              </a:rPr>
              <a:t>Parassiti intracellulari obbligati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2268538" y="5589588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solidFill>
                  <a:schemeClr val="bg1"/>
                </a:solidFill>
                <a:latin typeface="Calibri" pitchFamily="34" charset="0"/>
              </a:rPr>
              <a:t>“Filtrabili”         considerati virus in passato</a:t>
            </a:r>
          </a:p>
        </p:txBody>
      </p:sp>
      <p:sp>
        <p:nvSpPr>
          <p:cNvPr id="68615" name="Line 14"/>
          <p:cNvSpPr>
            <a:spLocks noChangeShapeType="1"/>
          </p:cNvSpPr>
          <p:nvPr/>
        </p:nvSpPr>
        <p:spPr bwMode="auto">
          <a:xfrm>
            <a:off x="3852863" y="5805488"/>
            <a:ext cx="5032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8616" name="Text Box 15"/>
          <p:cNvSpPr txBox="1">
            <a:spLocks noChangeArrowheads="1"/>
          </p:cNvSpPr>
          <p:nvPr/>
        </p:nvSpPr>
        <p:spPr bwMode="auto">
          <a:xfrm>
            <a:off x="2411413" y="6165850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>
                <a:solidFill>
                  <a:schemeClr val="bg1"/>
                </a:solidFill>
                <a:latin typeface="Calibri" pitchFamily="34" charset="0"/>
              </a:rPr>
              <a:t>Considerati come microrganismi Gram-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44D68-C76B-46EF-8F7E-F666DA7F42EB}" type="slidenum">
              <a:rPr lang="it-IT"/>
              <a:pPr>
                <a:defRPr/>
              </a:pPr>
              <a:t>63</a:t>
            </a:fld>
            <a:endParaRPr lang="it-IT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err="1" smtClean="0">
                <a:solidFill>
                  <a:schemeClr val="tx2">
                    <a:lumMod val="75000"/>
                  </a:schemeClr>
                </a:solidFill>
              </a:rPr>
              <a:t>Chlamydie</a:t>
            </a:r>
            <a:r>
              <a:rPr lang="it-IT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Similitudine con cellule batteriche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981200"/>
            <a:ext cx="7772400" cy="396875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Presenza di membrane simile a quelle dei batteri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</a:rPr>
              <a:t>Gram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negativi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Presenza di DNA e RNA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Presenza di ribosomi  d tipo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</a:rPr>
              <a:t>procariotico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Capacità di sintetizzare macromolecole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Sensibilità agli antibiotici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4575" y="2852738"/>
            <a:ext cx="705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38D38-3BAD-43FF-B3A3-30A9103A6C3B}" type="slidenum">
              <a:rPr lang="it-IT"/>
              <a:pPr>
                <a:defRPr/>
              </a:pPr>
              <a:t>64</a:t>
            </a:fld>
            <a:endParaRPr lang="it-IT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i="1" dirty="0" err="1" smtClean="0">
                <a:solidFill>
                  <a:schemeClr val="tx2">
                    <a:lumMod val="75000"/>
                  </a:schemeClr>
                </a:solidFill>
              </a:rPr>
              <a:t>Chlamydie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Differenze  dalle cellule batteriche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105275"/>
          </a:xfrm>
          <a:ln w="254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Assenza di meccanismi per la produzione di energia metabolica           parassitismo intracellulare obbligato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Assenza di una parete cellulare formata da           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peptidoglicano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Nessuna sensibilità ad antibiotici che inibiscono la sintesi del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peptidoglicano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>
            <a:off x="4284663" y="26368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4213" y="3500438"/>
            <a:ext cx="77041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bg1"/>
                </a:solidFill>
                <a:latin typeface="+mn-lt"/>
              </a:rPr>
              <a:t> </a:t>
            </a:r>
            <a:endParaRPr lang="it-IT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11188" y="4941888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3200" dirty="0">
                <a:solidFill>
                  <a:schemeClr val="bg1"/>
                </a:solidFill>
                <a:latin typeface="+mn-lt"/>
              </a:rPr>
              <a:t>  </a:t>
            </a:r>
            <a:endParaRPr lang="it-IT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0FB92-9795-41DF-96F9-54CB1374D00B}" type="slidenum">
              <a:rPr lang="it-IT"/>
              <a:pPr>
                <a:defRPr/>
              </a:pPr>
              <a:t>65</a:t>
            </a:fld>
            <a:endParaRPr lang="it-IT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i="1" dirty="0" err="1" smtClean="0">
                <a:solidFill>
                  <a:schemeClr val="tx2">
                    <a:lumMod val="75000"/>
                  </a:schemeClr>
                </a:solidFill>
              </a:rPr>
              <a:t>Chlamydie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Parete esterna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1050" y="1484313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>
                <a:solidFill>
                  <a:schemeClr val="tx2">
                    <a:lumMod val="75000"/>
                  </a:schemeClr>
                </a:solidFill>
                <a:latin typeface="+mn-lt"/>
              </a:rPr>
              <a:t>Simile a quella dei Gram-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684213" y="2205038"/>
          <a:ext cx="8064500" cy="2420937"/>
        </p:xfrm>
        <a:graphic>
          <a:graphicData uri="http://schemas.openxmlformats.org/presentationml/2006/ole">
            <p:oleObj spid="_x0000_s5122" name="Image" r:id="rId4" imgW="5924822" imgH="1785980" progId="">
              <p:embed/>
            </p:oleObj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27088" y="4652963"/>
            <a:ext cx="748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CRP: assicurano “stabilità” al rivestimento tramite legami disolfuro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00113" y="5157788"/>
            <a:ext cx="7056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MOMP: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svolgono il ruolo di “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porine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” e di “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adesine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”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900113" y="5734050"/>
            <a:ext cx="5976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LPS: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endotossina (ruolo nella patogenesi?)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02286-F8CB-4EC6-B373-476DDAB3ED07}" type="slidenum">
              <a:rPr lang="it-IT"/>
              <a:pPr>
                <a:defRPr/>
              </a:pPr>
              <a:t>66</a:t>
            </a:fld>
            <a:endParaRPr lang="it-I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i="1" dirty="0" err="1" smtClean="0">
                <a:solidFill>
                  <a:schemeClr val="tx2">
                    <a:lumMod val="75000"/>
                  </a:schemeClr>
                </a:solidFill>
              </a:rPr>
              <a:t>Chlamydie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Ciclo vitale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dimorfico</a:t>
            </a:r>
            <a:endParaRPr lang="it-IT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684" name="Picture 5" descr="clam-struct_[edited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1370013"/>
            <a:ext cx="5184775" cy="3714750"/>
          </a:xfrm>
          <a:noFill/>
          <a:ln w="19050">
            <a:solidFill>
              <a:srgbClr val="000000"/>
            </a:solidFill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35150" y="5229225"/>
            <a:ext cx="640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EB =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 elementare: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simil-spora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infettante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258888" y="5734050"/>
            <a:ext cx="684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RB =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 reticolato: non infettante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metabolicamente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attivo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380EF-1765-40A6-A4FB-DDCF6C799185}" type="slidenum">
              <a:rPr lang="it-IT"/>
              <a:pPr>
                <a:defRPr/>
              </a:pPr>
              <a:t>67</a:t>
            </a:fld>
            <a:endParaRPr lang="it-IT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31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i="1" dirty="0" err="1" smtClean="0">
                <a:solidFill>
                  <a:schemeClr val="tx2">
                    <a:lumMod val="75000"/>
                  </a:schemeClr>
                </a:solidFill>
              </a:rPr>
              <a:t>Chlamydie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Ciclo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replicativo</a:t>
            </a:r>
            <a:endParaRPr lang="it-IT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2708" name="Picture 5" descr="clam-life_cycle_[edited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8" y="1939925"/>
            <a:ext cx="5580062" cy="3721100"/>
          </a:xfrm>
          <a:noFill/>
          <a:ln w="19050">
            <a:solidFill>
              <a:srgbClr val="000000"/>
            </a:solidFill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24525" y="1412875"/>
            <a:ext cx="3097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1.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Internalizzazione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del corpo elementare e formazione del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fagosoma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95963" y="2420938"/>
            <a:ext cx="3097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2. Inibizione della fusione con il liposoma e trasformazione nel corpo reticolato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867400" y="3500438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3. Replicazione per scissione binaria</a:t>
            </a:r>
          </a:p>
        </p:txBody>
      </p:sp>
      <p:sp>
        <p:nvSpPr>
          <p:cNvPr id="72712" name="Text Box 10"/>
          <p:cNvSpPr txBox="1">
            <a:spLocks noChangeArrowheads="1"/>
          </p:cNvSpPr>
          <p:nvPr/>
        </p:nvSpPr>
        <p:spPr bwMode="auto">
          <a:xfrm>
            <a:off x="5795963" y="4221163"/>
            <a:ext cx="334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Calibri" pitchFamily="34" charset="0"/>
              </a:rPr>
              <a:t>4. Forma persistente non replicativa e non infettiva</a:t>
            </a:r>
          </a:p>
        </p:txBody>
      </p: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5867400" y="4941888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Calibri" pitchFamily="34" charset="0"/>
              </a:rPr>
              <a:t>5. Differenziazione in corpi elementari</a:t>
            </a:r>
          </a:p>
        </p:txBody>
      </p:sp>
      <p:sp>
        <p:nvSpPr>
          <p:cNvPr id="72714" name="Text Box 12"/>
          <p:cNvSpPr txBox="1">
            <a:spLocks noChangeArrowheads="1"/>
          </p:cNvSpPr>
          <p:nvPr/>
        </p:nvSpPr>
        <p:spPr bwMode="auto">
          <a:xfrm>
            <a:off x="5867400" y="565467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Calibri" pitchFamily="34" charset="0"/>
              </a:rPr>
              <a:t>6. Lisi cellulare e rilascio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Chlamydia pneumoniae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Causa una polmonite di lieve entità nei giovani</a:t>
            </a:r>
          </a:p>
          <a:p>
            <a:pPr eaLnBrk="1" hangingPunct="1"/>
            <a:r>
              <a:rPr lang="nb-NO" sz="2800" smtClean="0"/>
              <a:t>Più pericolosa nei bambini e negli adulti anziani debilitati .</a:t>
            </a:r>
          </a:p>
          <a:p>
            <a:pPr eaLnBrk="1" hangingPunct="1"/>
            <a:r>
              <a:rPr lang="nb-NO" sz="2800" smtClean="0"/>
              <a:t>Caratteristiche cliniche : bronchite con tosse persistente</a:t>
            </a:r>
          </a:p>
          <a:p>
            <a:pPr eaLnBrk="1" hangingPunct="1"/>
            <a:r>
              <a:rPr lang="nb-NO" sz="2800" smtClean="0"/>
              <a:t>Sierodiagnosi: sono necessari molti mesi per la sieroconversione</a:t>
            </a:r>
          </a:p>
          <a:p>
            <a:pPr eaLnBrk="1" hangingPunct="1"/>
            <a:r>
              <a:rPr lang="nb-NO" sz="2800" smtClean="0"/>
              <a:t>Trattamento: tetraciclina ed eritromicina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F22D6-3421-4310-B9F7-FC2ED85319DD}" type="slidenum">
              <a:rPr lang="en-US" altLang="zh-CN" smtClean="0"/>
              <a:pPr>
                <a:defRPr/>
              </a:pPr>
              <a:t>69</a:t>
            </a:fld>
            <a:endParaRPr lang="en-US" altLang="zh-CN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Fattori di virulenza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9893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CN" i="1" smtClean="0"/>
              <a:t>	C. pneumoniae</a:t>
            </a:r>
          </a:p>
          <a:p>
            <a:pPr lvl="1" eaLnBrk="1" hangingPunct="1"/>
            <a:r>
              <a:rPr lang="en-US" altLang="zh-CN" smtClean="0"/>
              <a:t>Replicazione intracellulare</a:t>
            </a:r>
          </a:p>
          <a:p>
            <a:pPr lvl="1" eaLnBrk="1" hangingPunct="1"/>
            <a:r>
              <a:rPr lang="it-IT" altLang="zh-CN" smtClean="0"/>
              <a:t>Evade la formazione del fagolisosoma</a:t>
            </a:r>
            <a:r>
              <a:rPr lang="en-US" altLang="zh-CN" smtClean="0"/>
              <a:t>;</a:t>
            </a:r>
          </a:p>
          <a:p>
            <a:pPr lvl="1" eaLnBrk="1" hangingPunct="1"/>
            <a:r>
              <a:rPr lang="en-US" altLang="zh-CN" smtClean="0"/>
              <a:t>Abilità ad infettare e distruggere l’epitelio ciliato del tratto respiratorio, le cellule endoteliali e I macrofagi</a:t>
            </a:r>
          </a:p>
          <a:p>
            <a:pPr lvl="1" eaLnBrk="1" hangingPunct="1">
              <a:buFont typeface="Arial" charset="0"/>
              <a:buNone/>
            </a:pPr>
            <a:endParaRPr lang="en-US" altLang="zh-CN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Laringite </a:t>
            </a:r>
          </a:p>
        </p:txBody>
      </p:sp>
      <p:sp>
        <p:nvSpPr>
          <p:cNvPr id="16387" name="Segnaposto contenuto 5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r>
              <a:rPr lang="it-IT" smtClean="0"/>
              <a:t>Infiammazione tipicamente virale con abbassamento della voce, bruciore, afonia e febbre.</a:t>
            </a:r>
          </a:p>
          <a:p>
            <a:r>
              <a:rPr lang="it-IT" smtClean="0"/>
              <a:t>La causa principale di laringite sono i virus parainfluenzali, influenzali ed il virus respiratorio sinciziale</a:t>
            </a:r>
          </a:p>
          <a:p>
            <a:r>
              <a:rPr lang="it-IT" smtClean="0"/>
              <a:t>Il processo infiammatorio oltre la laringe interessa la trachea e l’area subglottidea</a:t>
            </a:r>
          </a:p>
        </p:txBody>
      </p:sp>
      <p:pic>
        <p:nvPicPr>
          <p:cNvPr id="16388" name="Immagine 6" descr="larin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71438"/>
            <a:ext cx="21320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83C25-618A-4EA4-A1DE-531357C6D534}" type="slidenum">
              <a:rPr lang="it-IT" smtClean="0"/>
              <a:pPr>
                <a:defRPr/>
              </a:pPr>
              <a:t>70</a:t>
            </a:fld>
            <a:endParaRPr lang="it-IT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smtClean="0">
                <a:solidFill>
                  <a:srgbClr val="FF0000"/>
                </a:solidFill>
              </a:rPr>
              <a:t>Legionella pneumophila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5410200" cy="4525963"/>
          </a:xfrm>
        </p:spPr>
        <p:txBody>
          <a:bodyPr/>
          <a:lstStyle/>
          <a:p>
            <a:pPr eaLnBrk="1" hangingPunct="1"/>
            <a:r>
              <a:rPr lang="it-IT" sz="2800" smtClean="0"/>
              <a:t>Nel 1976 un’epidemia improvvisa di polmonite causò diversi morti fra i membri del Congresso dell’Associazione dei Combattenti e Reduci a Filadelfia</a:t>
            </a:r>
          </a:p>
          <a:p>
            <a:pPr eaLnBrk="1" hangingPunct="1">
              <a:buFont typeface="Arial" charset="0"/>
              <a:buNone/>
            </a:pPr>
            <a:endParaRPr lang="it-IT" sz="2800" smtClean="0"/>
          </a:p>
          <a:p>
            <a:pPr eaLnBrk="1" hangingPunct="1"/>
            <a:r>
              <a:rPr lang="it-IT" sz="2800" smtClean="0"/>
              <a:t>Fu isolato un bacillo Gram negativo fino allora sconosciuto</a:t>
            </a:r>
          </a:p>
        </p:txBody>
      </p:sp>
      <p:pic>
        <p:nvPicPr>
          <p:cNvPr id="75781" name="Picture 4" descr="leg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971800" cy="287813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6AA2B-8F0A-4959-9934-1FE3923E7F06}" type="slidenum">
              <a:rPr lang="it-IT" smtClean="0"/>
              <a:pPr>
                <a:defRPr/>
              </a:pPr>
              <a:t>71</a:t>
            </a:fld>
            <a:endParaRPr lang="it-IT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dirty="0" smtClean="0">
                <a:solidFill>
                  <a:srgbClr val="FF0000"/>
                </a:solidFill>
              </a:rPr>
              <a:t>Legionella </a:t>
            </a:r>
            <a:r>
              <a:rPr lang="it-IT" i="1" dirty="0" err="1" smtClean="0">
                <a:solidFill>
                  <a:srgbClr val="FF0000"/>
                </a:solidFill>
              </a:rPr>
              <a:t>pneumophila</a:t>
            </a:r>
            <a:endParaRPr lang="it-IT" i="1" dirty="0" smtClean="0">
              <a:solidFill>
                <a:srgbClr val="FF0000"/>
              </a:solidFill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Sottili bacilli </a:t>
            </a:r>
            <a:r>
              <a:rPr lang="it-IT" dirty="0" err="1" smtClean="0"/>
              <a:t>Gram-</a:t>
            </a:r>
            <a:r>
              <a:rPr lang="it-IT" dirty="0" smtClean="0"/>
              <a:t> dimensioni 0,3-0,9x 2,5 </a:t>
            </a:r>
            <a:r>
              <a:rPr lang="el-GR" dirty="0" smtClean="0">
                <a:cs typeface="Arial" charset="0"/>
              </a:rPr>
              <a:t>μ</a:t>
            </a:r>
            <a:r>
              <a:rPr lang="it-IT" dirty="0" smtClean="0">
                <a:cs typeface="Arial" charset="0"/>
              </a:rPr>
              <a:t>m, sottili e </a:t>
            </a:r>
            <a:r>
              <a:rPr lang="it-IT" dirty="0" smtClean="0"/>
              <a:t>pleomorfi</a:t>
            </a:r>
            <a:endParaRPr lang="el-GR" dirty="0" smtClean="0">
              <a:cs typeface="Arial" charset="0"/>
            </a:endParaRPr>
          </a:p>
          <a:p>
            <a:pPr eaLnBrk="1" hangingPunct="1"/>
            <a:r>
              <a:rPr lang="it-IT" dirty="0" smtClean="0"/>
              <a:t>Si colorano poco con i comuni coloranti</a:t>
            </a:r>
          </a:p>
          <a:p>
            <a:pPr eaLnBrk="1" hangingPunct="1"/>
            <a:r>
              <a:rPr lang="it-IT" dirty="0" smtClean="0"/>
              <a:t>Esigenti dal punto di vista nutrizionale</a:t>
            </a:r>
          </a:p>
          <a:p>
            <a:pPr eaLnBrk="1" hangingPunct="1"/>
            <a:r>
              <a:rPr lang="it-IT" dirty="0" smtClean="0"/>
              <a:t>Richiedono cisteina </a:t>
            </a:r>
          </a:p>
          <a:p>
            <a:pPr eaLnBrk="1" hangingPunct="1"/>
            <a:r>
              <a:rPr lang="it-IT" dirty="0" smtClean="0"/>
              <a:t> crescono meglio con sali di ferro </a:t>
            </a:r>
          </a:p>
          <a:p>
            <a:pPr eaLnBrk="1" hangingPunct="1"/>
            <a:r>
              <a:rPr lang="it-IT" dirty="0" smtClean="0"/>
              <a:t>Non fermentanti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0F324-2B38-4AEC-9C4B-78D500048B9B}" type="slidenum">
              <a:rPr lang="it-IT" smtClean="0"/>
              <a:pPr>
                <a:defRPr/>
              </a:pPr>
              <a:t>72</a:t>
            </a:fld>
            <a:endParaRPr lang="it-IT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Fattori di virulenza 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Parassiti intracellulari facoltativi</a:t>
            </a:r>
          </a:p>
          <a:p>
            <a:pPr eaLnBrk="1" hangingPunct="1"/>
            <a:r>
              <a:rPr lang="it-IT" smtClean="0"/>
              <a:t>Possono moltiplicarsi nei macrofagi alveolari e nei monociti</a:t>
            </a:r>
          </a:p>
          <a:p>
            <a:pPr eaLnBrk="1" hangingPunct="1"/>
            <a:r>
              <a:rPr lang="it-IT" smtClean="0"/>
              <a:t>Prevengono la fusione del fagolisosoma</a:t>
            </a:r>
          </a:p>
          <a:p>
            <a:pPr eaLnBrk="1" hangingPunct="1"/>
            <a:r>
              <a:rPr lang="it-IT" smtClean="0"/>
              <a:t>I bacilli proliferano e producono enzimi proteolitici, fosfatasi, lipasi e nucleasi che uccidono la cellula ospite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8D96-E8D9-4204-9ED8-520D0A8F514E}" type="slidenum">
              <a:rPr lang="it-IT" smtClean="0"/>
              <a:pPr>
                <a:defRPr/>
              </a:pPr>
              <a:t>73</a:t>
            </a:fld>
            <a:endParaRPr lang="it-IT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Epidemiologia 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Capaci di malattia sporadica ed epidemica</a:t>
            </a:r>
          </a:p>
          <a:p>
            <a:pPr eaLnBrk="1" hangingPunct="1"/>
            <a:r>
              <a:rPr lang="it-IT" smtClean="0"/>
              <a:t>Si ritrovano in acqua, negli impianti di riscaldamento</a:t>
            </a:r>
          </a:p>
          <a:p>
            <a:pPr eaLnBrk="1" hangingPunct="1"/>
            <a:r>
              <a:rPr lang="it-IT" smtClean="0"/>
              <a:t>Nei condensatori e sistemi idrici</a:t>
            </a:r>
          </a:p>
          <a:p>
            <a:pPr eaLnBrk="1" hangingPunct="1"/>
            <a:r>
              <a:rPr lang="it-IT" smtClean="0"/>
              <a:t>Pazienti ad alto rischio di malattia funzioni polmonari compromesse e pazienti con immunità cellulare depressa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82554-EF30-4601-A47E-B5735F93D46F}" type="slidenum">
              <a:rPr lang="it-IT" smtClean="0"/>
              <a:pPr>
                <a:defRPr/>
              </a:pPr>
              <a:t>74</a:t>
            </a:fld>
            <a:endParaRPr lang="it-IT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Malattie 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b="1" smtClean="0"/>
              <a:t>La malattia dei legionari</a:t>
            </a:r>
            <a:r>
              <a:rPr lang="it-IT" sz="2800" smtClean="0"/>
              <a:t>, provoca la morte del paziente se non sottoposto a terapia antibiotica </a:t>
            </a:r>
          </a:p>
          <a:p>
            <a:pPr eaLnBrk="1" hangingPunct="1"/>
            <a:r>
              <a:rPr lang="it-IT" sz="2800" smtClean="0"/>
              <a:t>Coinvolge numerosi organi: il tratto gastrointestinale, il sistema nervoso centrale, il fegato e i reni.</a:t>
            </a:r>
          </a:p>
          <a:p>
            <a:pPr eaLnBrk="1" hangingPunct="1"/>
            <a:r>
              <a:rPr lang="it-IT" sz="2800" smtClean="0"/>
              <a:t>La manifestazione principale è una polmonite</a:t>
            </a:r>
          </a:p>
          <a:p>
            <a:pPr eaLnBrk="1" hangingPunct="1"/>
            <a:r>
              <a:rPr lang="it-IT" sz="2800" b="1" smtClean="0"/>
              <a:t>Febbre di Pontiac  </a:t>
            </a:r>
            <a:r>
              <a:rPr lang="it-IT" sz="2800" smtClean="0"/>
              <a:t>malattia caratterizzata da febbre, brividi, mialgia, malessere e mal di testa</a:t>
            </a:r>
          </a:p>
          <a:p>
            <a:pPr eaLnBrk="1" hangingPunct="1"/>
            <a:r>
              <a:rPr lang="it-IT" sz="2800" smtClean="0"/>
              <a:t>Si risolve spontaneamente.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AC7D-91F3-4A98-B9A6-A5EA6DD8D31B}" type="slidenum">
              <a:rPr lang="it-IT"/>
              <a:pPr>
                <a:defRPr/>
              </a:pPr>
              <a:t>75</a:t>
            </a:fld>
            <a:endParaRPr lang="it-IT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Candida albicans  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071688" y="2706688"/>
            <a:ext cx="25908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8800">
                <a:cs typeface="Arial" charset="0"/>
              </a:rPr>
              <a:t> </a:t>
            </a:r>
            <a:r>
              <a:rPr lang="it-IT" sz="1000">
                <a:cs typeface="Arial" charset="0"/>
              </a:rPr>
              <a:t>                                                            </a:t>
            </a:r>
          </a:p>
        </p:txBody>
      </p:sp>
      <p:pic>
        <p:nvPicPr>
          <p:cNvPr id="80901" name="Picture 5" descr="candida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3816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39750" y="4868863"/>
            <a:ext cx="42941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Tipiche colonie bianche cremose lisce.</a:t>
            </a:r>
          </a:p>
        </p:txBody>
      </p:sp>
      <p:sp>
        <p:nvSpPr>
          <p:cNvPr id="80903" name="CasellaDiTesto 7"/>
          <p:cNvSpPr txBox="1">
            <a:spLocks noChangeArrowheads="1"/>
          </p:cNvSpPr>
          <p:nvPr/>
        </p:nvSpPr>
        <p:spPr bwMode="auto">
          <a:xfrm>
            <a:off x="5003800" y="2060575"/>
            <a:ext cx="36718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Lievito dimorfo,  commensale del tratto gastrointestinale, </a:t>
            </a:r>
          </a:p>
          <a:p>
            <a:r>
              <a:rPr lang="it-IT" sz="2400"/>
              <a:t>cresce  in forma lievito a 28° C mentre cresce  in forma ifale  a 37°C  in presenza di induttore. </a:t>
            </a:r>
          </a:p>
        </p:txBody>
      </p:sp>
      <p:pic>
        <p:nvPicPr>
          <p:cNvPr id="80904" name="Immagine 8" descr="CO2324R1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608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29CE6-FD7F-4B8B-AF00-7F7A987CE707}" type="slidenum">
              <a:rPr lang="it-IT"/>
              <a:pPr>
                <a:defRPr/>
              </a:pPr>
              <a:t>76</a:t>
            </a:fld>
            <a:endParaRPr lang="it-IT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Candidosi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E’ un’infezione causata da Candida spp, può essere un’infezione primaria o secondaria.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La candidosi costituisce uno dei problemi più importanti negli ospiti immunocompromessi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Le manifestazione cliniche variano da infezioni della cute, a generalizzate con la compromissione di uno o più organi interni quali principalmente il polmone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In varie condizioni fanno parte della normale flora microbica dell’uomo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Possono essere isolate da superfici mucose sane della cavità orale, della vagina, del tratto gastrointestinale e dall’area rettale.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Aspergillus </a:t>
            </a:r>
          </a:p>
        </p:txBody>
      </p:sp>
      <p:sp>
        <p:nvSpPr>
          <p:cNvPr id="82947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MICETI COSMOPOLITI presenti  nel : </a:t>
            </a:r>
          </a:p>
          <a:p>
            <a:pPr eaLnBrk="1" hangingPunct="1"/>
            <a:r>
              <a:rPr lang="en-US" sz="2800" smtClean="0"/>
              <a:t>suolo</a:t>
            </a:r>
          </a:p>
          <a:p>
            <a:pPr eaLnBrk="1" hangingPunct="1"/>
            <a:r>
              <a:rPr lang="en-US" sz="2800" smtClean="0"/>
              <a:t>Vegetazione in decomposizione</a:t>
            </a:r>
          </a:p>
          <a:p>
            <a:pPr eaLnBrk="1" hangingPunct="1"/>
            <a:r>
              <a:rPr lang="en-US" sz="2800" smtClean="0"/>
              <a:t>cibi </a:t>
            </a:r>
          </a:p>
          <a:p>
            <a:pPr eaLnBrk="1" hangingPunct="1"/>
            <a:r>
              <a:rPr lang="en-US" sz="2800" smtClean="0"/>
              <a:t>farmaci</a:t>
            </a:r>
          </a:p>
          <a:p>
            <a:pPr eaLnBrk="1" hangingPunct="1"/>
            <a:r>
              <a:rPr lang="en-US" sz="2800" smtClean="0"/>
              <a:t>Colture microbiche</a:t>
            </a:r>
          </a:p>
          <a:p>
            <a:pPr eaLnBrk="1" hangingPunct="1"/>
            <a:r>
              <a:rPr lang="en-US" sz="2800" smtClean="0"/>
              <a:t>disinfettanti</a:t>
            </a:r>
          </a:p>
          <a:p>
            <a:endParaRPr lang="it-IT" smtClean="0"/>
          </a:p>
        </p:txBody>
      </p:sp>
      <p:pic>
        <p:nvPicPr>
          <p:cNvPr id="82948" name="Picture 3" descr="aspergillu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5038"/>
            <a:ext cx="40846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CasellaDiTesto 7"/>
          <p:cNvSpPr txBox="1">
            <a:spLocks noChangeArrowheads="1"/>
          </p:cNvSpPr>
          <p:nvPr/>
        </p:nvSpPr>
        <p:spPr bwMode="auto">
          <a:xfrm>
            <a:off x="5003800" y="5300663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Ne esistono diverse specie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2491E-5995-42F5-A369-1B6D63B1F031}" type="slidenum">
              <a:rPr lang="it-IT"/>
              <a:pPr>
                <a:defRPr/>
              </a:pPr>
              <a:t>78</a:t>
            </a:fld>
            <a:endParaRPr lang="it-IT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i="1" smtClean="0"/>
              <a:t>Aspergillus fumigatus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4267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800" smtClean="0"/>
              <a:t>Colonia con margini netti, sfumature verdi azzurre, verdi- marrone, bordo bianco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800" smtClean="0"/>
              <a:t>Grossa vescicola clavata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Conidi sferici originano da una unica fila di filiadi prodotti nella metà superiore della vescicola</a:t>
            </a:r>
          </a:p>
        </p:txBody>
      </p:sp>
      <p:pic>
        <p:nvPicPr>
          <p:cNvPr id="83973" name="Picture 4" descr="aspergillus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41438"/>
            <a:ext cx="23828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5" descr="aspergillus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33825"/>
            <a:ext cx="3886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973ED-4D18-4144-80B7-95B355AC7C25}" type="slidenum">
              <a:rPr lang="it-IT"/>
              <a:pPr>
                <a:defRPr/>
              </a:pPr>
              <a:t>79</a:t>
            </a:fld>
            <a:endParaRPr lang="it-IT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49338"/>
          </a:xfrm>
        </p:spPr>
        <p:txBody>
          <a:bodyPr/>
          <a:lstStyle/>
          <a:p>
            <a:pPr eaLnBrk="1" hangingPunct="1"/>
            <a:r>
              <a:rPr lang="it-IT" smtClean="0"/>
              <a:t>Potere patogeno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6477000" cy="4114800"/>
          </a:xfrm>
        </p:spPr>
        <p:txBody>
          <a:bodyPr/>
          <a:lstStyle/>
          <a:p>
            <a:pPr eaLnBrk="1" hangingPunct="1"/>
            <a:r>
              <a:rPr lang="it-IT" smtClean="0"/>
              <a:t>Patogeni occasionali</a:t>
            </a:r>
          </a:p>
          <a:p>
            <a:pPr eaLnBrk="1" hangingPunct="1"/>
            <a:r>
              <a:rPr lang="it-IT" smtClean="0"/>
              <a:t>Infezioni gravi: pazienti immuno-compromessi</a:t>
            </a:r>
          </a:p>
          <a:p>
            <a:pPr eaLnBrk="1" hangingPunct="1"/>
            <a:r>
              <a:rPr lang="it-IT" smtClean="0"/>
              <a:t>Infezioni locali: sede alterata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Epiglottidite 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Quasi sempre bambini associata ad infezione virale , si presenta con febbre, ansietà, estensione del collo </a:t>
            </a:r>
          </a:p>
          <a:p>
            <a:r>
              <a:rPr lang="it-IT" smtClean="0"/>
              <a:t>Può causare ostruzione completa delle vie respiratorie nei soggetti più piccoli</a:t>
            </a:r>
          </a:p>
          <a:p>
            <a:r>
              <a:rPr lang="it-IT" smtClean="0"/>
              <a:t>Haemophilus influenzae è la causa principale oltre  85% dei casi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B09E5-5C2D-4F3E-A5EB-0A54113AFE62}" type="slidenum">
              <a:rPr lang="it-IT"/>
              <a:pPr>
                <a:defRPr/>
              </a:pPr>
              <a:t>80</a:t>
            </a:fld>
            <a:endParaRPr lang="it-IT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ASPERGILLOSI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6324600" cy="3814778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it-IT" sz="2800" b="1" dirty="0" smtClean="0">
                <a:solidFill>
                  <a:schemeClr val="tx1"/>
                </a:solidFill>
              </a:rPr>
              <a:t>Vari tipi di aspergillosi 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it-IT" sz="2800" b="1" dirty="0" smtClean="0">
              <a:solidFill>
                <a:schemeClr val="tx1"/>
              </a:solidFill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dirty="0" smtClean="0">
                <a:solidFill>
                  <a:schemeClr val="tx1"/>
                </a:solidFill>
              </a:rPr>
              <a:t>Allergia </a:t>
            </a:r>
            <a:r>
              <a:rPr lang="it-IT" sz="2800" dirty="0" smtClean="0">
                <a:solidFill>
                  <a:schemeClr val="tx1"/>
                </a:solidFill>
              </a:rPr>
              <a:t>dovuta alla presenza o alla crescita di conidi nell’organismo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dirty="0" smtClean="0">
                <a:solidFill>
                  <a:schemeClr val="tx1"/>
                </a:solidFill>
              </a:rPr>
              <a:t>Colonizzazione con interessamento di cavità preesistenti ed interessamento dei tessuti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Condizioni normali </a:t>
            </a:r>
          </a:p>
        </p:txBody>
      </p:sp>
      <p:sp>
        <p:nvSpPr>
          <p:cNvPr id="87043" name="Segnaposto contenuto 2"/>
          <p:cNvSpPr>
            <a:spLocks noGrp="1"/>
          </p:cNvSpPr>
          <p:nvPr>
            <p:ph idx="1"/>
          </p:nvPr>
        </p:nvSpPr>
        <p:spPr>
          <a:xfrm>
            <a:off x="457200" y="1484313"/>
            <a:ext cx="4259263" cy="2592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z="2800" smtClean="0"/>
              <a:t>	Nel polmone in condizioni normali sono presenti circa  85% macrofagi alveolari</a:t>
            </a:r>
          </a:p>
        </p:txBody>
      </p:sp>
      <p:pic>
        <p:nvPicPr>
          <p:cNvPr id="87044" name="Picture 5" descr="http://www.my-personaltrainer.it/fisiologia/alveoli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1557338"/>
            <a:ext cx="42132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7" descr="Macrofagi alveolari del polmone, 45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357563"/>
            <a:ext cx="37369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Patogenesi </a:t>
            </a:r>
          </a:p>
        </p:txBody>
      </p:sp>
      <p:sp>
        <p:nvSpPr>
          <p:cNvPr id="880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Le polmoniti acute in genere quelle virali deriva dall’</a:t>
            </a:r>
            <a:r>
              <a:rPr lang="it-IT" b="1" u="sng" smtClean="0"/>
              <a:t>inalazione</a:t>
            </a:r>
            <a:r>
              <a:rPr lang="it-IT" smtClean="0"/>
              <a:t> di  goccioline di saliva di pazienti infetti </a:t>
            </a:r>
          </a:p>
          <a:p>
            <a:r>
              <a:rPr lang="it-IT" smtClean="0"/>
              <a:t>Quelle ad eziologia batterica derivano dall’</a:t>
            </a:r>
            <a:r>
              <a:rPr lang="it-IT" b="1" u="sng" smtClean="0"/>
              <a:t>aspirazione</a:t>
            </a:r>
            <a:r>
              <a:rPr lang="it-IT" smtClean="0"/>
              <a:t> di organismi presenti nella secrezioni naso-faringee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Polmoniti patogenesi</a:t>
            </a:r>
          </a:p>
        </p:txBody>
      </p:sp>
      <p:sp>
        <p:nvSpPr>
          <p:cNvPr id="89091" name="Segnaposto contenuto 2"/>
          <p:cNvSpPr>
            <a:spLocks noGrp="1"/>
          </p:cNvSpPr>
          <p:nvPr>
            <p:ph idx="1"/>
          </p:nvPr>
        </p:nvSpPr>
        <p:spPr>
          <a:xfrm>
            <a:off x="457200" y="2320925"/>
            <a:ext cx="4043363" cy="2620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/>
              <a:t>	Nelle polmoniti da infezioni batteriche  prevalgono i leucociti polimorfonucleati (neutrofili) </a:t>
            </a:r>
          </a:p>
          <a:p>
            <a:endParaRPr lang="it-IT" smtClean="0"/>
          </a:p>
        </p:txBody>
      </p:sp>
      <p:pic>
        <p:nvPicPr>
          <p:cNvPr id="89092" name="Picture 5" descr="http://static.freepik.com/free-photo/neutrophil_17-13110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0213"/>
            <a:ext cx="39957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Polmoniti patogenesi </a:t>
            </a:r>
          </a:p>
        </p:txBody>
      </p:sp>
      <p:sp>
        <p:nvSpPr>
          <p:cNvPr id="90115" name="Segnaposto contenuto 2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15414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/>
              <a:t>	Nelle infezioni virali , da clamidie , da legionelle o micoplasmi sono presenti i linfociti</a:t>
            </a:r>
          </a:p>
          <a:p>
            <a:endParaRPr lang="it-IT" smtClean="0"/>
          </a:p>
        </p:txBody>
      </p:sp>
      <p:pic>
        <p:nvPicPr>
          <p:cNvPr id="90116" name="Picture 2" descr="http://www.liquidarea.com/wp-content/uploads/2010/04/leucemia_li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141663"/>
            <a:ext cx="55435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Patogenesi polmonare </a:t>
            </a:r>
          </a:p>
        </p:txBody>
      </p:sp>
      <p:sp>
        <p:nvSpPr>
          <p:cNvPr id="91139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/>
              <a:t>	Richiamo di cellule infiammatorie nel sito di infezioni mediante reazioni immuni aspecifiche  e specifiche, con produzione di sostanze proinfiammatorie  </a:t>
            </a:r>
          </a:p>
          <a:p>
            <a:pPr>
              <a:buFont typeface="Arial" charset="0"/>
              <a:buNone/>
            </a:pPr>
            <a:endParaRPr lang="it-IT" smtClean="0"/>
          </a:p>
        </p:txBody>
      </p:sp>
      <p:pic>
        <p:nvPicPr>
          <p:cNvPr id="91140" name="Picture 2" descr="http://www.bios-spa.it/images/rivista/db-01-2012/procalcitonina/02.jpg"/>
          <p:cNvPicPr>
            <a:picLocks noChangeAspect="1" noChangeArrowheads="1"/>
          </p:cNvPicPr>
          <p:nvPr/>
        </p:nvPicPr>
        <p:blipFill>
          <a:blip r:embed="rId2" cstate="print"/>
          <a:srcRect l="49622" b="900"/>
          <a:stretch>
            <a:fillRect/>
          </a:stretch>
        </p:blipFill>
        <p:spPr bwMode="auto">
          <a:xfrm>
            <a:off x="5003800" y="1989138"/>
            <a:ext cx="3854450" cy="39068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o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b="1" smtClean="0"/>
              <a:t>Polmonite pneumococcica</a:t>
            </a:r>
            <a:endParaRPr lang="it-IT" smtClean="0"/>
          </a:p>
        </p:txBody>
      </p:sp>
      <p:sp>
        <p:nvSpPr>
          <p:cNvPr id="94211" name="Segnaposto contenuto 2"/>
          <p:cNvSpPr>
            <a:spLocks noGrp="1"/>
          </p:cNvSpPr>
          <p:nvPr>
            <p:ph idx="1"/>
          </p:nvPr>
        </p:nvSpPr>
        <p:spPr>
          <a:xfrm>
            <a:off x="457200" y="1495425"/>
            <a:ext cx="4691063" cy="4525963"/>
          </a:xfrm>
        </p:spPr>
        <p:txBody>
          <a:bodyPr/>
          <a:lstStyle/>
          <a:p>
            <a:r>
              <a:rPr lang="it-IT" sz="2000" smtClean="0"/>
              <a:t> Forte risposta leucocitaria  con escreato molto denso, il parenchima polmonare  non viene alterato </a:t>
            </a:r>
          </a:p>
          <a:p>
            <a:r>
              <a:rPr lang="it-IT" sz="2000" smtClean="0"/>
              <a:t>I° stadio: produzione di liquido sieroso contenente tanti microrganismi e poche cellule infiammatorie </a:t>
            </a:r>
          </a:p>
          <a:p>
            <a:r>
              <a:rPr lang="it-IT" sz="2000" smtClean="0"/>
              <a:t>II° stadio: gli alveoli sono infiltrati da neutrofili ed eritrociti ed iniziano a bloccare   i microrganismi </a:t>
            </a:r>
          </a:p>
          <a:p>
            <a:r>
              <a:rPr lang="it-IT" sz="2000" smtClean="0"/>
              <a:t>III° stadio: gli alveoli sono pieni di neutrofili che eliminano i microrganismi  </a:t>
            </a:r>
          </a:p>
          <a:p>
            <a:r>
              <a:rPr lang="it-IT" sz="2000" smtClean="0"/>
              <a:t>IV ° stadio: guarigione e ritorno dei neutrofili </a:t>
            </a:r>
          </a:p>
          <a:p>
            <a:pPr>
              <a:buFont typeface="Arial" charset="0"/>
              <a:buNone/>
            </a:pPr>
            <a:endParaRPr lang="it-IT" sz="2800" smtClean="0"/>
          </a:p>
        </p:txBody>
      </p:sp>
      <p:pic>
        <p:nvPicPr>
          <p:cNvPr id="94212" name="Picture 5" descr="http://upload.wikimedia.org/wikipedia/commons/c/c4/Polmon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1341438"/>
            <a:ext cx="38195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7" descr="http://sciencedesk.files.wordpress.com/2009/04/pneumococco.jpg?w=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38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Polmonite  da legionelle</a:t>
            </a:r>
            <a:endParaRPr lang="it-IT" smtClean="0"/>
          </a:p>
        </p:txBody>
      </p:sp>
      <p:sp>
        <p:nvSpPr>
          <p:cNvPr id="95235" name="Segnaposto contenuto 2"/>
          <p:cNvSpPr>
            <a:spLocks noGrp="1"/>
          </p:cNvSpPr>
          <p:nvPr>
            <p:ph idx="1"/>
          </p:nvPr>
        </p:nvSpPr>
        <p:spPr>
          <a:xfrm>
            <a:off x="250825" y="1484313"/>
            <a:ext cx="4176713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/>
              <a:t>	Caratterizzata da aree nodulari di infezioni tendenti a formare  microascessi e formare delle cavità lobari, le secrezioni  dei pazienti sono più liquide dovuto alla scarsa reazione leucocitaria </a:t>
            </a:r>
          </a:p>
          <a:p>
            <a:endParaRPr lang="it-IT" smtClean="0"/>
          </a:p>
        </p:txBody>
      </p:sp>
      <p:pic>
        <p:nvPicPr>
          <p:cNvPr id="95236" name="Picture 6" descr="path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463" y="1989138"/>
            <a:ext cx="4554537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Polmonite  da micoplasmi </a:t>
            </a:r>
            <a:endParaRPr lang="it-IT" smtClean="0"/>
          </a:p>
        </p:txBody>
      </p:sp>
      <p:sp>
        <p:nvSpPr>
          <p:cNvPr id="96259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r>
              <a:rPr lang="it-IT" smtClean="0"/>
              <a:t>limitata alle mucosa respiratoria superiore, non coinvolge gli alveoli polmonari</a:t>
            </a:r>
          </a:p>
          <a:p>
            <a:r>
              <a:rPr lang="it-IT" smtClean="0"/>
              <a:t>Presenza di infiltrati di cellule mononucleate intorno ai bronchi ed ai bronchioli </a:t>
            </a:r>
          </a:p>
          <a:p>
            <a:endParaRPr lang="it-IT" smtClean="0"/>
          </a:p>
        </p:txBody>
      </p:sp>
      <p:pic>
        <p:nvPicPr>
          <p:cNvPr id="96260" name="Picture 2" descr="http://www.my-personaltrainer.it/fisiologia/alve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28775"/>
            <a:ext cx="41925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Polmonite da clamidie </a:t>
            </a:r>
            <a:endParaRPr lang="it-IT" smtClean="0"/>
          </a:p>
        </p:txBody>
      </p:sp>
      <p:sp>
        <p:nvSpPr>
          <p:cNvPr id="9728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b="1" smtClean="0"/>
              <a:t>	</a:t>
            </a:r>
            <a:r>
              <a:rPr lang="it-IT" sz="2800" b="1" smtClean="0"/>
              <a:t> </a:t>
            </a:r>
            <a:r>
              <a:rPr lang="it-IT" sz="2800" smtClean="0"/>
              <a:t>Identificate come atipiche  hanno un inizio insidioso, solo in caso di psittacosi può essere fulminante, non sono caratterizzate da un espettorato purulento. </a:t>
            </a:r>
          </a:p>
          <a:p>
            <a:r>
              <a:rPr lang="it-IT" sz="2800" smtClean="0"/>
              <a:t>Infettano l’epitelio interstiziale (alveoli endoteliali ) </a:t>
            </a:r>
          </a:p>
          <a:p>
            <a:endParaRPr lang="it-IT" smtClean="0"/>
          </a:p>
        </p:txBody>
      </p:sp>
      <p:pic>
        <p:nvPicPr>
          <p:cNvPr id="97284" name="Picture 2" descr="http://4.bp.blogspot.com/-giN57FBNMqY/TqdiC_B-K3I/AAAAAAAAAF0/hkDDLKIu0V4/s32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33600"/>
            <a:ext cx="41894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mtClean="0"/>
              <a:t>Otite media acuta 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468313" y="3068638"/>
            <a:ext cx="8229600" cy="3484562"/>
          </a:xfrm>
        </p:spPr>
        <p:txBody>
          <a:bodyPr/>
          <a:lstStyle/>
          <a:p>
            <a:r>
              <a:rPr lang="it-IT" smtClean="0"/>
              <a:t>Interessa pazienti in età pediatrica </a:t>
            </a:r>
          </a:p>
          <a:p>
            <a:r>
              <a:rPr lang="it-IT" smtClean="0"/>
              <a:t>Dolorosa a volte con febbre. </a:t>
            </a:r>
          </a:p>
          <a:p>
            <a:r>
              <a:rPr lang="it-IT" smtClean="0"/>
              <a:t>Otorrea e segni di infiammazione</a:t>
            </a:r>
          </a:p>
          <a:p>
            <a:r>
              <a:rPr lang="it-IT" smtClean="0"/>
              <a:t>I patogeni interessati sono </a:t>
            </a:r>
            <a:r>
              <a:rPr lang="it-IT" i="1" smtClean="0"/>
              <a:t>Streptoccus pneumoniae , Haemophilus influenzae, streptococchi viridanti</a:t>
            </a:r>
          </a:p>
        </p:txBody>
      </p:sp>
      <p:pic>
        <p:nvPicPr>
          <p:cNvPr id="18436" name="Immagine 3" descr="otite_media_orecchi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963" y="188913"/>
            <a:ext cx="39830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Polmonite da virus influenzale</a:t>
            </a:r>
            <a:endParaRPr lang="it-IT" smtClean="0"/>
          </a:p>
        </p:txBody>
      </p:sp>
      <p:sp>
        <p:nvSpPr>
          <p:cNvPr id="98307" name="Segnaposto contenuto 2"/>
          <p:cNvSpPr>
            <a:spLocks noGrp="1"/>
          </p:cNvSpPr>
          <p:nvPr>
            <p:ph idx="1"/>
          </p:nvPr>
        </p:nvSpPr>
        <p:spPr>
          <a:xfrm>
            <a:off x="971550" y="1268413"/>
            <a:ext cx="7200900" cy="5329237"/>
          </a:xfrm>
        </p:spPr>
        <p:txBody>
          <a:bodyPr/>
          <a:lstStyle/>
          <a:p>
            <a:r>
              <a:rPr lang="it-IT" sz="2400" smtClean="0"/>
              <a:t> </a:t>
            </a:r>
            <a:r>
              <a:rPr lang="it-IT" sz="2800" smtClean="0"/>
              <a:t>E’ caratterizzata da gravi anomalie funzionali per la distruzione dell’epitelio ciliato, </a:t>
            </a:r>
          </a:p>
          <a:p>
            <a:r>
              <a:rPr lang="it-IT" sz="2800" smtClean="0"/>
              <a:t>compromissione nella fase acuta della risposta infiammatoria</a:t>
            </a:r>
          </a:p>
          <a:p>
            <a:r>
              <a:rPr lang="it-IT" sz="2800" smtClean="0"/>
              <a:t>compromissione dell’attività chemiotattica, fagocitaria e killing intracellulare </a:t>
            </a:r>
          </a:p>
          <a:p>
            <a:r>
              <a:rPr lang="it-IT" sz="2800" smtClean="0"/>
              <a:t> l’ospite più suscettibile alle infezioni batteriche ,</a:t>
            </a:r>
          </a:p>
          <a:p>
            <a:r>
              <a:rPr lang="it-IT" sz="2800" smtClean="0"/>
              <a:t> la risoluzione inizia con la produzione di interferon.</a:t>
            </a:r>
          </a:p>
          <a:p>
            <a:pPr>
              <a:buFont typeface="Arial" charset="0"/>
              <a:buNone/>
            </a:pPr>
            <a:r>
              <a:rPr lang="it-IT" sz="2800" smtClean="0"/>
              <a:t>  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Polmonite da virus respiratorio sinciziale (VRS)</a:t>
            </a:r>
            <a:endParaRPr lang="it-IT" smtClean="0"/>
          </a:p>
        </p:txBody>
      </p:sp>
      <p:sp>
        <p:nvSpPr>
          <p:cNvPr id="993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smtClean="0"/>
              <a:t>si ha anche una compromissione delle vie respiratorie inferiori. </a:t>
            </a:r>
          </a:p>
          <a:p>
            <a:r>
              <a:rPr lang="it-IT" sz="2800" smtClean="0"/>
              <a:t>Raramente si ha viremia</a:t>
            </a:r>
          </a:p>
          <a:p>
            <a:r>
              <a:rPr lang="it-IT" sz="2800" smtClean="0"/>
              <a:t>La gravità di queste infezioni nei pazienti piccoli dipende anche in parte da alterazione dei meccanismi immunologici</a:t>
            </a:r>
          </a:p>
          <a:p>
            <a:r>
              <a:rPr lang="it-IT" sz="2800" smtClean="0"/>
              <a:t> citotossicità cellulo-mediata,</a:t>
            </a:r>
          </a:p>
          <a:p>
            <a:r>
              <a:rPr lang="it-IT" sz="2800" smtClean="0"/>
              <a:t>Formazione nelle vie respiratorie di complessi antigene –anticorpo</a:t>
            </a:r>
          </a:p>
          <a:p>
            <a:r>
              <a:rPr lang="it-IT" sz="2800" smtClean="0"/>
              <a:t>Liberazione di istamina 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Polmonite da adenovirus</a:t>
            </a:r>
            <a:endParaRPr lang="it-IT" smtClean="0"/>
          </a:p>
        </p:txBody>
      </p:sp>
      <p:sp>
        <p:nvSpPr>
          <p:cNvPr id="100355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700"/>
          </a:xfrm>
        </p:spPr>
        <p:txBody>
          <a:bodyPr/>
          <a:lstStyle/>
          <a:p>
            <a:r>
              <a:rPr lang="it-IT" smtClean="0"/>
              <a:t>necrosi dell’epitelio respiraorio simile a quella descritta  per i virus influenzale </a:t>
            </a:r>
          </a:p>
          <a:p>
            <a:r>
              <a:rPr lang="it-IT" smtClean="0"/>
              <a:t>In alcuni casi è presenta anche viremia 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Polmonite da tubercolare </a:t>
            </a:r>
            <a:endParaRPr lang="it-IT" smtClean="0"/>
          </a:p>
        </p:txBody>
      </p:sp>
      <p:sp>
        <p:nvSpPr>
          <p:cNvPr id="101379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r>
              <a:rPr lang="it-IT" sz="2400" b="1" smtClean="0"/>
              <a:t> </a:t>
            </a:r>
            <a:r>
              <a:rPr lang="it-IT" sz="2400" smtClean="0"/>
              <a:t>è una infezione </a:t>
            </a:r>
            <a:r>
              <a:rPr lang="it-IT" sz="2400" b="1" smtClean="0"/>
              <a:t>cronica</a:t>
            </a:r>
            <a:r>
              <a:rPr lang="it-IT" sz="2400" smtClean="0"/>
              <a:t> causata dalla tubercolosi secondaria, associata a grosse aeree di necrosi caseosa</a:t>
            </a:r>
          </a:p>
          <a:p>
            <a:r>
              <a:rPr lang="it-IT" sz="2400" smtClean="0"/>
              <a:t>Nei linfonodi ilari e nel polmone si formano piccoli granulomi  “tubercoli” costituiti da macrofagi attivati ,  cellule giganti e linfociti che vanno incontro a calcificazioni o fibrosi</a:t>
            </a:r>
          </a:p>
        </p:txBody>
      </p:sp>
      <p:pic>
        <p:nvPicPr>
          <p:cNvPr id="101380" name="Picture 5" descr="http://archives.thestar.com.my/archives/2010/10/24/health/sf_03Tubercul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14450"/>
            <a:ext cx="3810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3497</Words>
  <Application>Microsoft Office PowerPoint</Application>
  <PresentationFormat>Presentazione su schermo (4:3)</PresentationFormat>
  <Paragraphs>531</Paragraphs>
  <Slides>93</Slides>
  <Notes>50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93</vt:i4>
      </vt:variant>
    </vt:vector>
  </HeadingPairs>
  <TitlesOfParts>
    <vt:vector size="95" baseType="lpstr">
      <vt:lpstr>Tema di Office</vt:lpstr>
      <vt:lpstr>Image</vt:lpstr>
      <vt:lpstr>Infezioni dell’apparato respiratorio</vt:lpstr>
      <vt:lpstr>Infezioni delle vie respiratorie </vt:lpstr>
      <vt:lpstr>Diapositiva 3</vt:lpstr>
      <vt:lpstr>Diapositiva 4</vt:lpstr>
      <vt:lpstr>Principali quadri patologici </vt:lpstr>
      <vt:lpstr>Faringite </vt:lpstr>
      <vt:lpstr>Laringite </vt:lpstr>
      <vt:lpstr>Epiglottidite </vt:lpstr>
      <vt:lpstr>Otite media acuta </vt:lpstr>
      <vt:lpstr>Sinusite </vt:lpstr>
      <vt:lpstr>Bronchite </vt:lpstr>
      <vt:lpstr>Polmonite acuta </vt:lpstr>
      <vt:lpstr>Empiema ed ascesso polmonare</vt:lpstr>
      <vt:lpstr>Virus influenzale</vt:lpstr>
      <vt:lpstr>Diapositiva 15</vt:lpstr>
      <vt:lpstr>Differenti tipi immunologici</vt:lpstr>
      <vt:lpstr>HA e NA</vt:lpstr>
      <vt:lpstr>Antigenic shift o antigenic drift</vt:lpstr>
      <vt:lpstr>Riassortimento genetico tra virus influenzali </vt:lpstr>
      <vt:lpstr>Pandemie influenzali derivanti dall’antigenic shift</vt:lpstr>
      <vt:lpstr>Paramixovirus </vt:lpstr>
      <vt:lpstr>Virus parainfluenzali </vt:lpstr>
      <vt:lpstr>Meccanismi di diffusione del virus</vt:lpstr>
      <vt:lpstr>Virus respiratorio sinciziale</vt:lpstr>
      <vt:lpstr>Adenovirus </vt:lpstr>
      <vt:lpstr>Meccanismi patogenentici</vt:lpstr>
      <vt:lpstr>Rhinovirus </vt:lpstr>
      <vt:lpstr>Coronavirus</vt:lpstr>
      <vt:lpstr>Diapositiva 29</vt:lpstr>
      <vt:lpstr>Diapositiva 30</vt:lpstr>
      <vt:lpstr>Diapositiva 31</vt:lpstr>
      <vt:lpstr>Antigene polisaccaridico</vt:lpstr>
      <vt:lpstr>Streptococcus pyogenes VIRULENZA</vt:lpstr>
      <vt:lpstr>Streptococcus pyogenes VIRULENZA </vt:lpstr>
      <vt:lpstr>Diapositiva 35</vt:lpstr>
      <vt:lpstr>Diapositiva 36</vt:lpstr>
      <vt:lpstr>Fattori di virulenza dello Streptococcus pneumoniae</vt:lpstr>
      <vt:lpstr>Corynebacterium</vt:lpstr>
      <vt:lpstr>Corynebacterium diphtheriae</vt:lpstr>
      <vt:lpstr>Tossina difterica</vt:lpstr>
      <vt:lpstr>Difterite </vt:lpstr>
      <vt:lpstr>Diapositiva 42</vt:lpstr>
      <vt:lpstr>BORDETELLA  SIGNIFICATO CLINICO</vt:lpstr>
      <vt:lpstr>Fattori di virulenza </vt:lpstr>
      <vt:lpstr>Legame della tossina alla membrana cellulare</vt:lpstr>
      <vt:lpstr>TOSSINA TERMOLABILE  </vt:lpstr>
      <vt:lpstr>Sinergismo tra la tossina e l’emoagglutinina nel bloccare l’epitelio ciliato</vt:lpstr>
      <vt:lpstr>Mycobacterium tuberculosis</vt:lpstr>
      <vt:lpstr>Mycobacterium tuberculosis</vt:lpstr>
      <vt:lpstr>Colorazione acido resistenti</vt:lpstr>
      <vt:lpstr>Parete cellulare dei micobatteri</vt:lpstr>
      <vt:lpstr>Parete cellulare dei micobatteri</vt:lpstr>
      <vt:lpstr>Parete cellulare dei micobatteri</vt:lpstr>
      <vt:lpstr>Parete cellulare caratteristiche </vt:lpstr>
      <vt:lpstr>Fattori di virulenza </vt:lpstr>
      <vt:lpstr>Infezione primaria e secondaria</vt:lpstr>
      <vt:lpstr>Batteri atipici </vt:lpstr>
      <vt:lpstr>Mycoplasma pneumoniae</vt:lpstr>
      <vt:lpstr>Mycoplasma pneumoniae caratteristiche </vt:lpstr>
      <vt:lpstr>Fattori di virulenza </vt:lpstr>
      <vt:lpstr>Epidemiologia </vt:lpstr>
      <vt:lpstr>Chlamydie da χλαμύς (mantello)</vt:lpstr>
      <vt:lpstr>Chlamydie Similitudine con cellule batteriche</vt:lpstr>
      <vt:lpstr>Chlamydie Differenze  dalle cellule batteriche</vt:lpstr>
      <vt:lpstr>Chlamydie Parete esterna </vt:lpstr>
      <vt:lpstr>Chlamydie Ciclo vitale dimorfico</vt:lpstr>
      <vt:lpstr>Chlamydie Ciclo replicativo</vt:lpstr>
      <vt:lpstr>Chlamydia pneumoniae</vt:lpstr>
      <vt:lpstr>Fattori di virulenza</vt:lpstr>
      <vt:lpstr>Legionella pneumophila</vt:lpstr>
      <vt:lpstr>Legionella pneumophila</vt:lpstr>
      <vt:lpstr>Fattori di virulenza </vt:lpstr>
      <vt:lpstr>Epidemiologia </vt:lpstr>
      <vt:lpstr>Malattie </vt:lpstr>
      <vt:lpstr>Candida albicans  </vt:lpstr>
      <vt:lpstr>Candidosi</vt:lpstr>
      <vt:lpstr>Aspergillus </vt:lpstr>
      <vt:lpstr>Aspergillus fumigatus</vt:lpstr>
      <vt:lpstr>Potere patogeno</vt:lpstr>
      <vt:lpstr>ASPERGILLOSI</vt:lpstr>
      <vt:lpstr>Condizioni normali </vt:lpstr>
      <vt:lpstr>Patogenesi </vt:lpstr>
      <vt:lpstr>Polmoniti patogenesi</vt:lpstr>
      <vt:lpstr>Polmoniti patogenesi </vt:lpstr>
      <vt:lpstr>Patogenesi polmonare </vt:lpstr>
      <vt:lpstr>Polmonite pneumococcica</vt:lpstr>
      <vt:lpstr>Polmonite  da legionelle</vt:lpstr>
      <vt:lpstr>Polmonite  da micoplasmi </vt:lpstr>
      <vt:lpstr>Polmonite da clamidie </vt:lpstr>
      <vt:lpstr>Polmonite da virus influenzale</vt:lpstr>
      <vt:lpstr>Polmonite da virus respiratorio sinciziale (VRS)</vt:lpstr>
      <vt:lpstr>Polmonite da adenovirus</vt:lpstr>
      <vt:lpstr>Polmonite da tubercolare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Microbiologia medica</dc:title>
  <dc:creator> </dc:creator>
  <cp:lastModifiedBy>Utente</cp:lastModifiedBy>
  <cp:revision>93</cp:revision>
  <dcterms:created xsi:type="dcterms:W3CDTF">2010-11-21T16:57:41Z</dcterms:created>
  <dcterms:modified xsi:type="dcterms:W3CDTF">2015-03-15T18:10:33Z</dcterms:modified>
</cp:coreProperties>
</file>