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0" r:id="rId2"/>
    <p:sldId id="291" r:id="rId3"/>
    <p:sldId id="292" r:id="rId4"/>
    <p:sldId id="293" r:id="rId5"/>
    <p:sldId id="312" r:id="rId6"/>
    <p:sldId id="332" r:id="rId7"/>
    <p:sldId id="314" r:id="rId8"/>
    <p:sldId id="313" r:id="rId9"/>
    <p:sldId id="315" r:id="rId10"/>
    <p:sldId id="317" r:id="rId11"/>
    <p:sldId id="316" r:id="rId12"/>
    <p:sldId id="319" r:id="rId13"/>
    <p:sldId id="318" r:id="rId14"/>
    <p:sldId id="320" r:id="rId15"/>
    <p:sldId id="321" r:id="rId16"/>
    <p:sldId id="322" r:id="rId17"/>
    <p:sldId id="323" r:id="rId18"/>
    <p:sldId id="324" r:id="rId19"/>
    <p:sldId id="326" r:id="rId20"/>
    <p:sldId id="327" r:id="rId21"/>
    <p:sldId id="328" r:id="rId22"/>
    <p:sldId id="331" r:id="rId23"/>
  </p:sldIdLst>
  <p:sldSz cx="9144000" cy="6858000" type="screen4x3"/>
  <p:notesSz cx="6858000" cy="9144000"/>
  <p:custDataLst>
    <p:tags r:id="rId26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1956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396">
          <p15:clr>
            <a:srgbClr val="A4A3A4"/>
          </p15:clr>
        </p15:guide>
        <p15:guide id="5">
          <p15:clr>
            <a:srgbClr val="A4A3A4"/>
          </p15:clr>
        </p15:guide>
        <p15:guide id="6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BBA00"/>
    <a:srgbClr val="822433"/>
    <a:srgbClr val="464990"/>
    <a:srgbClr val="009984"/>
    <a:srgbClr val="C1BAA4"/>
    <a:srgbClr val="009FE3"/>
    <a:srgbClr val="00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152" y="108"/>
      </p:cViewPr>
      <p:guideLst>
        <p:guide orient="horz" pos="789"/>
        <p:guide orient="horz" pos="1956"/>
        <p:guide orient="horz" pos="3929"/>
        <p:guide pos="5396"/>
        <p:guide/>
        <p:guide pos="3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599414-F0EC-4F98-8F21-7102DFE59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3EF7B-9C0C-4D8B-A8FE-42209AE72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D896B9-6260-443B-9EE1-168CE238B874}" type="datetimeFigureOut">
              <a:rPr lang="en-US" altLang="it-IT"/>
              <a:pPr>
                <a:defRPr/>
              </a:pPr>
              <a:t>2/9/2018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52AE1-D47C-4FB6-8000-0237A9049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6CADE-C773-4BF0-A3C9-5E43A6B11F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BE3E38-793C-4ABA-8453-41C4E9765644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8D3B4F4-1F8B-4118-A838-82547013B4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3236326-7653-43BF-94AB-F47AB8F77E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9E0E146-2C24-48BF-96B5-F24B9D7CEF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BE530F0-4266-432C-942A-2AE805C834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FB733DC-0353-4B6F-8C5F-51B475426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9610C0-1565-4467-A368-7B9709ACC89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F9959BAF-C228-4AD3-8E84-5D6BF87F4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E02580-37C3-4D56-9412-68104DAF6BAD}" type="slidenum">
              <a:rPr lang="it-IT" altLang="it-IT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it-IT" altLang="it-IT">
              <a:ea typeface="MS PGothic" panose="020B0600070205080204" pitchFamily="34" charset="-128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84701E9-F8D4-4B9D-8B35-5EAA3419C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7BB00DD-E6A5-415D-96E2-48873B0F6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48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8B4F4C-5885-4AAF-AD03-6775D9DAFA9E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F9959BAF-C228-4AD3-8E84-5D6BF87F4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E02580-37C3-4D56-9412-68104DAF6BAD}" type="slidenum">
              <a:rPr lang="it-IT" altLang="it-IT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22</a:t>
            </a:fld>
            <a:endParaRPr lang="it-IT" altLang="it-IT">
              <a:ea typeface="MS PGothic" panose="020B0600070205080204" pitchFamily="34" charset="-128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84701E9-F8D4-4B9D-8B35-5EAA3419C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7BB00DD-E6A5-415D-96E2-48873B0F6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227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8987" y="3878560"/>
            <a:ext cx="6929437" cy="990600"/>
          </a:xfrm>
        </p:spPr>
        <p:txBody>
          <a:bodyPr/>
          <a:lstStyle>
            <a:lvl1pPr>
              <a:lnSpc>
                <a:spcPts val="2200"/>
              </a:lnSpc>
              <a:defRPr b="1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it-IT" noProof="0" dirty="0"/>
              <a:t>Click to </a:t>
            </a:r>
            <a:r>
              <a:rPr lang="it-IT" noProof="0" dirty="0" err="1"/>
              <a:t>edit</a:t>
            </a:r>
            <a:r>
              <a:rPr lang="it-IT" noProof="0" dirty="0"/>
              <a:t> Master </a:t>
            </a:r>
            <a:r>
              <a:rPr lang="it-IT" noProof="0" dirty="0" err="1"/>
              <a:t>title</a:t>
            </a:r>
            <a:r>
              <a:rPr lang="it-IT" noProof="0" dirty="0"/>
              <a:t>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8987" y="5106888"/>
            <a:ext cx="6929437" cy="914400"/>
          </a:xfrm>
          <a:prstGeom prst="rect">
            <a:avLst/>
          </a:prstGeom>
        </p:spPr>
        <p:txBody>
          <a:bodyPr/>
          <a:lstStyle>
            <a:lvl1pPr marL="0" indent="0">
              <a:defRPr sz="2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it-IT" noProof="0" dirty="0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2BA5969D-898E-4188-B098-219DC3B259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4" name="Immagin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Menna\Desktop\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04775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3AAC4D-0D25-4069-9527-7A81937406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0286DE-FBA0-481A-BE24-AB03BDA8CD4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200"/>
            <a:ext cx="8007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pic>
        <p:nvPicPr>
          <p:cNvPr id="1027" name="Picture 2" descr="pied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70788" y="6450013"/>
            <a:ext cx="157321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8" name="Straight Connector 4"/>
          <p:cNvCxnSpPr>
            <a:cxnSpLocks noChangeShapeType="1"/>
          </p:cNvCxnSpPr>
          <p:nvPr userDrawn="1"/>
        </p:nvCxnSpPr>
        <p:spPr bwMode="auto">
          <a:xfrm>
            <a:off x="539750" y="1052513"/>
            <a:ext cx="5603875" cy="0"/>
          </a:xfrm>
          <a:prstGeom prst="line">
            <a:avLst/>
          </a:prstGeom>
          <a:noFill/>
          <a:ln w="19050">
            <a:solidFill>
              <a:srgbClr val="822433"/>
            </a:solidFill>
            <a:round/>
            <a:headEnd/>
            <a:tailEnd/>
          </a:ln>
        </p:spPr>
      </p:cxn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69213B-A7C7-43FB-95C8-D2FF8F4A89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0113" y="6597650"/>
            <a:ext cx="6096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8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F650A987-2681-445C-9EED-FEFF6B64B87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/>
          <a:ea typeface="+mj-ea"/>
          <a:cs typeface="Franklin Gothic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79425" indent="-28575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itchFamily="34" charset="0"/>
        <a:buChar char="•"/>
        <a:defRPr sz="14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638300" indent="-3048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itchFamily="34" charset="0"/>
        <a:buChar char="•"/>
        <a:defRPr sz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20955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itchFamily="34" charset="0"/>
        <a:buChar char="•"/>
        <a:defRPr sz="10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5527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0099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34671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9243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43815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322883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A1DDB-3F60-4020-A9E1-04957A2A2A6F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48130" name="AutoShape 2" descr="Risultati immagini per another brick in the wall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32" name="AutoShape 4" descr="Risultati immagini per another brick in the wall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34" name="AutoShape 6" descr="Risultati immagini per another brick in the wall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7209CE-E08F-41E6-B18A-9ED8050B6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01" y="1491524"/>
            <a:ext cx="5099099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Gli ordinamenti sociali della democrazia promuovono una qualità superiore di esperienza umana, una esperienza più largamente accessibile e possibile che non le forme di vita sociale non democratiche e antidemocratiche.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Il principio del rispetto per la libertà individuale e per la correttezza e la gentilezza nelle relazioni umane è dovuto alla convinzione che questi principi </a:t>
            </a:r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consentano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una più alta qualità di esperienza a un maggior numero di persone che non i metodi autoritari.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La ragione è forse nel ritenere che la collaborazione e le convinzioni ottenute mediante la libera adesione rendano possibile esperienze migliori.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 ragione per scegliere l’educazione progressiva è nella fiducia nell'uso di metodi umani e democratici.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590B4C-C3A5-4ABE-B50D-88E754D08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628800"/>
            <a:ext cx="2953713" cy="48804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F428418-AD2A-48DA-BADB-C4EB5F750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40" y="1412776"/>
            <a:ext cx="3237318" cy="2569300"/>
          </a:xfrm>
          <a:prstGeom prst="rect">
            <a:avLst/>
          </a:prstGeom>
        </p:spPr>
      </p:pic>
      <p:sp>
        <p:nvSpPr>
          <p:cNvPr id="49156" name="AutoShape 4" descr="Risultati immagini per libri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0E2967-0C48-483F-A05E-4299BCC04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04" y="1340768"/>
            <a:ext cx="545503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Ogni esperienza fatta e subita modifica chi agisce, e al tempo stesso modifica e condiziona la qualità delle esperienze seguenti.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L’abitudine comprende la formazione di attitudini emotive e intellettuali e i modi di rispondere a tutte le condizioni in cui c'imbattiamo nella vita.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Il principio di continuità significa che ogni esperienza riceve qualcosa da quelle che l'hanno preceduta e modifica la qualità di quelle che seguiranno.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È la qualità della esperienza presente che influenza il 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modo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in cui il principio si applica.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Quando diciamo che un ragazzo è viziato intendiamo che l’indulgenza di oggi produrrà un ragazzo che avrà e darà problemi.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85C8685-B355-4C22-A461-967FC9D56B82}"/>
              </a:ext>
            </a:extLst>
          </p:cNvPr>
          <p:cNvSpPr/>
          <p:nvPr/>
        </p:nvSpPr>
        <p:spPr>
          <a:xfrm>
            <a:off x="5943983" y="1912596"/>
            <a:ext cx="2805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Il  principio di continuità si basa su un’interpretazione biologica dell'</a:t>
            </a:r>
            <a:r>
              <a:rPr lang="it-IT" altLang="it-IT" i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abitudine</a:t>
            </a:r>
            <a:r>
              <a:rPr lang="it-IT" altLang="it-IT" i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it-IT" altLang="it-IT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DFF4E21-FFDD-44D9-8723-36F035BE6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134" y="1412776"/>
            <a:ext cx="3084823" cy="2448272"/>
          </a:xfrm>
          <a:prstGeom prst="rect">
            <a:avLst/>
          </a:prstGeom>
        </p:spPr>
      </p:pic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A1DDB-3F60-4020-A9E1-04957A2A2A6F}" type="slidenum">
              <a:rPr lang="it-IT" altLang="it-IT">
                <a:solidFill>
                  <a:srgbClr val="002060"/>
                </a:solidFill>
              </a:rPr>
              <a:pPr/>
              <a:t>12</a:t>
            </a:fld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57346" name="AutoShape 2" descr="Risultati immagini per contestazione studentesca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348" name="AutoShape 4" descr="Risultati immagini per contestazione studentesca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350" name="AutoShape 6" descr="Risultati immagini per contestazione studentesca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354" name="AutoShape 10" descr="Risultati immagini per contestazione studentesca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B587B7-8F52-44FA-95A6-EF7297CE5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3" y="1196752"/>
            <a:ext cx="547988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Un’esperienza che oggi suscita curiosità, rafforza l'iniziativa e fa nascere desideri e propositi.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 maggiore esperienza dell'adulto educatore lo mette in grado di valutare ogni esperienza del giovane da un punto di vista in cui non può porsi chi ha meno esperienza.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È compito dell'educatore rendersi conto della direzione verso cui muove un'esperienza e aiutare l'immaturo ad organizzare le condizioni della esperienza.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Il problema è come indirizzare senza imporre solo un controllo esterno. Occorre comprendere quali attitudini e tendenze si stanno sviluppando e quali attitudini avviano a una crescita e quali l'ostacolano.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L’educatore deve avere una comprensione empatica del singolo studente in quanto persona.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 necessità di queste abilità da parte dei genitori o degli insegnanti rende il sistema dell'educazione basato sull’esperienza molto più difficile da praticare dei modelli dell'educazione tradizionale.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2B50071-D94E-44A9-86E1-651CD2C17119}"/>
              </a:ext>
            </a:extLst>
          </p:cNvPr>
          <p:cNvSpPr/>
          <p:nvPr/>
        </p:nvSpPr>
        <p:spPr>
          <a:xfrm>
            <a:off x="6156176" y="1844824"/>
            <a:ext cx="2658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Ogni esperienza è una forza propulsiva.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Risultati immagini per seicento della brigata leggera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372" name="AutoShape 4" descr="Risultati immagini per seicento della brigata leggera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3E48B5-ED46-4DC8-B6C9-E322FD6DA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23" y="1401742"/>
            <a:ext cx="5315124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L’interazione</a:t>
            </a:r>
            <a:endParaRPr kumimoji="0" lang="it-IT" altLang="it-IT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L'esperienza non si compie semplicemente all'interno della persona.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Essa si svolge lì poiché influenza la formazione di attitudini di desideri e di propositi.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Ogni esperienza autentica ha un aspetto attivo che cambia le condizioni obbiettive sotto cui si compie l'esperienza.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 differenza fra civiltà e stato selvaggio, consiste nel grado in cui le esperienze precedenti hanno cambiato le condizioni oggettive sotto le quali sono state compiute le esperienze posteriori.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L'esistenza di strade, di mezzi di comunicazione e trasporti rapidi, di strumenti, di attrezzi, di mobilio, di luce e forza elettrica ne sono altrettanti esempi.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 si distruggessero le condizioni esterne della presente esperienza dei popoli civili, la loro civiltà retrocederebbe allo stato dei popoli barbari.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A1DDB-3F60-4020-A9E1-04957A2A2A6F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968CB4C2-360F-4FBD-987A-E36FEBCD2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07755"/>
            <a:ext cx="5400599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it-IT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Nelle scuole progressive</a:t>
            </a: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</a:p>
          <a:p>
            <a:pPr algn="just">
              <a:defRPr/>
            </a:pPr>
            <a:endParaRPr lang="it-IT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all'imposizione dall'alto si oppongono l'espressione e la cultura dell'individualità; </a:t>
            </a:r>
          </a:p>
          <a:p>
            <a:pPr algn="just">
              <a:buFontTx/>
              <a:buChar char="•"/>
              <a:defRPr/>
            </a:pPr>
            <a:endParaRPr lang="it-IT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alla disciplina esterna la libera attività; all'imparare dai libri e dai maestri, l'apprendere attraverso l'esperienza; </a:t>
            </a:r>
          </a:p>
          <a:p>
            <a:pPr algn="just">
              <a:buFontTx/>
              <a:buChar char="•"/>
              <a:defRPr/>
            </a:pPr>
            <a:endParaRPr lang="it-IT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all'acquisto di abilità e di tecniche isolate attraverso l'esercizio si oppone in conseguimento di esse come mezzi per ottenere fini che rispondono a esigenze vitali; </a:t>
            </a:r>
          </a:p>
          <a:p>
            <a:pPr algn="just">
              <a:buFontTx/>
              <a:buChar char="•"/>
              <a:defRPr/>
            </a:pPr>
            <a:endParaRPr lang="it-IT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alla preparazione per un futuro più o meno remoto si oppone il massimo sfruttamento delle possibilità della vita presente; </a:t>
            </a:r>
          </a:p>
          <a:p>
            <a:pPr algn="just">
              <a:buFontTx/>
              <a:buChar char="•"/>
              <a:defRPr/>
            </a:pPr>
            <a:endParaRPr lang="it-IT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ai fini ed ai materiali statici è opposta la </a:t>
            </a:r>
            <a:r>
              <a:rPr 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familiarizzazione</a:t>
            </a: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con un mondo in movimento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A1DDB-3F60-4020-A9E1-04957A2A2A6F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AD6980-C195-44C4-85C3-B1CF95A5B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356459"/>
            <a:ext cx="5472410" cy="490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L’insegnante partecipe</a:t>
            </a:r>
            <a:endParaRPr kumimoji="0" lang="it-IT" altLang="it-IT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L'educazione tradizionale non affronta questo problema: l'ambiente scolastico fatto di banchi, lavagne, voti e programmi da rispettare sembra sufficiente. Non chiede che il docente sia informato sulle condizioni di vita circostante, fisica, storica, economica, professionale, per utilizzarle a scopo educativo.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Questo accade invece se la funzione dell'insegnante, dei libri, del materiale deve confrontarsi con le inclinazioni e i vissuti degli educandi.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 bisogni che ha un neonato, di nutrirsi, di riposare, di agire sono di primaria importanza.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Lo si deve nutrire, curare che dorma, e così via. Questo non significa che il genitore nutrirà il bimbo ogni volta che egli lo richiede, che si cerchi di regolare le sue richieste.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Una madre accorta si baserà sulle passate esperienze degli esperti non meno che sulle proprie decidere quali siano le esperienze migliori per il bambino.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A1DDB-3F60-4020-A9E1-04957A2A2A6F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EF6190-8DF5-465D-92FF-E0E3E255B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03175"/>
            <a:ext cx="583245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L’interazione permette d'interpretare un’esperienza nella sua funzione ed efficacia educativa.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 informazione e consigli diventassero imperativi i da rispettare ad ogni costo, si verificherebbe una diminuzione di libertà così della madre come del figlio. Questa restrizione sarebbe pure una limitazione dell'intelligenza che è esercitata nel giudizio personale.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Rapporto tra </a:t>
            </a: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situazione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e </a:t>
            </a:r>
            <a:r>
              <a:rPr lang="it-IT" altLang="it-IT" sz="1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interazione.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L'esperienza è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transazione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l’individuo, e l’ambiente.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Ambiente sono le condizioni, che interagiscono con i bisogni, i desideri, i propositi e le capacità personali per creare la esperienza che si compie.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L’educatore deve preoccuparsi della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situazione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in cui ha luogo l'interazione.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Queste condizioni implicano quel viene fatto e il modo in cui viene fatto, non solo le parole dette, ma il tono della voce con cui sono dette. Implica arredamento, libri, attrezzi, giocattoli, giochi.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Implica i materiali con cui l'individuo interagisce e, più importante di tutti, il totale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assetto </a:t>
            </a: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sociale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delle situazioni in cui una persona è impegnata.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A1DDB-3F60-4020-A9E1-04957A2A2A6F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9EC7AE-8742-4266-9289-D33A4555E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134773"/>
            <a:ext cx="633670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L'educatore per regolare </a:t>
            </a:r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le condizioni oggettive deve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comprendere i bisogni e le attitudini degli studenti.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Non è detto che materiali e metodi che sono stati efficaci, con altri individui in altri tempi bisogna che siano efficaci qui e ora.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Non incide sulla qualità nutritiva della bistecca il dire che essa non è cibo per neonati.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Il fatto che non insegniamo trigonometria nella primaria, non significa offenderla.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L'idea che certe materie posseggano valore educativo in sé è la ragione per cui l'educazione tradizionale ha ridotto in gran parte il materiale dell'educazione ad una dieta di materiali predigeriti.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È  sbagliato supporre, che l’acquisizione di una certa quantità di nozioni di aritmetica, di geografia, di storia ecc., insegnate e studiate per l’interrogazione metta in grado di usarle in modo corretto, in condizioni diverse da quelle in cui sono state acquistate.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Le materie vengono apprese a compartimenti stagni quanto poi a conservarle...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È contrario alle leggi dell'esperienza che l'apprendere di questo tipo, anche se profondamente ingranato, prepari sul serio.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A1DDB-3F60-4020-A9E1-04957A2A2A6F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631B7B-8C54-4C75-A922-3C2D2711E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24168"/>
            <a:ext cx="5616624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L'attitudine che più importa sia acquistata è il desiderio di apprendere.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Il crollo della motivazione è molto più grave che un semplice difetto di preparazione. L'alunno viene effettivamente privato capacità, che lo avrebbero messo in grado di cavarsela nella vita.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Quale è dunque il vero significato della preparazione sul piano educativo?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 primo luogo, un individuo, deve trarre dalla sua esperienza presente tutto quanto essa gli offre in quel momento.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Spesso le possibilità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deI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presente sono sacrificate a un ipotetico futuro. L'ideale di adoperare il presente unicamente come preparazione al futuro è in sé contraddittorio.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Noi viviamo sempre nel nostro tempo e non in un altro: solo estraendo in ogni momento il pieno significato di ogni esperienza presente ci prepariamo a fare altrettanto nel futuro.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uesto significa che deve essere rivolta attenta cura alle condizioni che danno ad ogni esperienza presente un significato degno di considerazione.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A1DDB-3F60-4020-A9E1-04957A2A2A6F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D3B31B-711B-4BBF-8D70-5DAED12CD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595150"/>
            <a:ext cx="561662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Il problema della libertà individuale e del controllo sociale è un vecchio problema.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Il cittadino medio è soggetto al controllo sociale e gran parte di questo controllo non è viene sentito da lui come una limitazione della libertà personale.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Esempio del gioco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Ora, la conclusione generale che vorrei trarre è che il controllo delle azioni individuali è fatto dall'intera situazione in cui gli individui sono compresi, di cui sono parte e di cui sono cooperatori 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interattori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endParaRPr lang="it-IT" altLang="it-IT" sz="1800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Perfino in un gioco di competizione c'è un certo genere di partecipazione, di collaborazione in un'esperienza comune.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 poi osserviamo attività cooperative, cui prendono parte tutti i membri di un gruppo, come accade ad esempio nella vita di una famiglia ben ordinata in tutti questi casi non è la volontà o il desiderio di una persona che mette ordine, ma lo spirito motore dell'intero gruppo. Il controllo è sociale, ma gli individui sono parte della comunità, non sono fuori di essa.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1627AC6-AEE6-4395-8300-036BF94A178F}"/>
              </a:ext>
            </a:extLst>
          </p:cNvPr>
          <p:cNvSpPr/>
          <p:nvPr/>
        </p:nvSpPr>
        <p:spPr bwMode="auto">
          <a:xfrm>
            <a:off x="539750" y="1081161"/>
            <a:ext cx="4464496" cy="360040"/>
          </a:xfrm>
          <a:prstGeom prst="rect">
            <a:avLst/>
          </a:prstGeom>
          <a:solidFill>
            <a:srgbClr val="8224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it-IT" altLang="it-IT" sz="2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Controllo sociale</a:t>
            </a:r>
            <a:endParaRPr lang="it-IT" altLang="it-I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8913" y="3878263"/>
            <a:ext cx="6929437" cy="990600"/>
          </a:xfrm>
        </p:spPr>
        <p:txBody>
          <a:bodyPr/>
          <a:lstStyle/>
          <a:p>
            <a:pPr eaLnBrk="1" hangingPunct="1"/>
            <a:r>
              <a:rPr lang="en-US" altLang="it-IT" b="0" dirty="0" err="1">
                <a:latin typeface="Arial Narrow" panose="020B0606020202030204" pitchFamily="34" charset="0"/>
                <a:cs typeface="Franklin Gothic Medium" pitchFamily="34" charset="0"/>
              </a:rPr>
              <a:t>Pedagogia</a:t>
            </a:r>
            <a:r>
              <a:rPr lang="en-US" altLang="it-IT" b="0" dirty="0">
                <a:latin typeface="Arial Narrow" panose="020B0606020202030204" pitchFamily="34" charset="0"/>
                <a:cs typeface="Franklin Gothic Medium" pitchFamily="34" charset="0"/>
              </a:rPr>
              <a:t> </a:t>
            </a:r>
            <a:r>
              <a:rPr lang="en-US" altLang="it-IT" b="0" dirty="0" err="1">
                <a:latin typeface="Arial Narrow" panose="020B0606020202030204" pitchFamily="34" charset="0"/>
                <a:cs typeface="Franklin Gothic Medium" pitchFamily="34" charset="0"/>
              </a:rPr>
              <a:t>sperimentale</a:t>
            </a:r>
            <a:br>
              <a:rPr lang="en-US" altLang="it-IT" b="0" dirty="0">
                <a:latin typeface="Arial Narrow" panose="020B0606020202030204" pitchFamily="34" charset="0"/>
                <a:cs typeface="Franklin Gothic Medium" pitchFamily="34" charset="0"/>
              </a:rPr>
            </a:br>
            <a:br>
              <a:rPr lang="en-US" altLang="it-IT" b="0" dirty="0">
                <a:latin typeface="Arial Narrow" panose="020B0606020202030204" pitchFamily="34" charset="0"/>
                <a:cs typeface="Franklin Gothic Medium" pitchFamily="34" charset="0"/>
              </a:rPr>
            </a:br>
            <a:r>
              <a:rPr lang="en-US" altLang="it-IT" b="0" dirty="0" err="1">
                <a:latin typeface="Arial Narrow" panose="020B0606020202030204" pitchFamily="34" charset="0"/>
                <a:cs typeface="Franklin Gothic Medium" pitchFamily="34" charset="0"/>
              </a:rPr>
              <a:t>Pietro</a:t>
            </a:r>
            <a:r>
              <a:rPr lang="en-US" altLang="it-IT" b="0" dirty="0">
                <a:latin typeface="Arial Narrow" panose="020B0606020202030204" pitchFamily="34" charset="0"/>
                <a:cs typeface="Franklin Gothic Medium" pitchFamily="34" charset="0"/>
              </a:rPr>
              <a:t> </a:t>
            </a:r>
            <a:r>
              <a:rPr lang="en-US" altLang="it-IT" b="0" dirty="0" err="1">
                <a:latin typeface="Arial Narrow" panose="020B0606020202030204" pitchFamily="34" charset="0"/>
                <a:cs typeface="Franklin Gothic Medium" pitchFamily="34" charset="0"/>
              </a:rPr>
              <a:t>Lucisano</a:t>
            </a:r>
            <a:endParaRPr lang="en-US" altLang="it-IT" b="0" dirty="0">
              <a:latin typeface="Arial Narrow" panose="020B0606020202030204" pitchFamily="34" charset="0"/>
              <a:cs typeface="Franklin Gothic Medium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14451" y="5027613"/>
            <a:ext cx="6929437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dirty="0">
              <a:latin typeface="Franklin Gothic Book" pitchFamily="34" charset="0"/>
              <a:cs typeface="Franklin Gothic Book" pitchFamily="34" charset="0"/>
            </a:endParaRPr>
          </a:p>
          <a:p>
            <a:pPr eaLnBrk="1" hangingPunct="1"/>
            <a:r>
              <a:rPr lang="en-US" altLang="it-IT" dirty="0" err="1">
                <a:latin typeface="Franklin Gothic Book" pitchFamily="34" charset="0"/>
                <a:cs typeface="Franklin Gothic Book" pitchFamily="34" charset="0"/>
              </a:rPr>
              <a:t>Esperienza</a:t>
            </a:r>
            <a:r>
              <a:rPr lang="en-US" altLang="it-IT" dirty="0">
                <a:latin typeface="Franklin Gothic Book" pitchFamily="34" charset="0"/>
                <a:cs typeface="Franklin Gothic Book" pitchFamily="34" charset="0"/>
              </a:rPr>
              <a:t> e </a:t>
            </a:r>
            <a:r>
              <a:rPr lang="en-US" altLang="it-IT" dirty="0" err="1">
                <a:latin typeface="Franklin Gothic Book" pitchFamily="34" charset="0"/>
                <a:cs typeface="Franklin Gothic Book" pitchFamily="34" charset="0"/>
              </a:rPr>
              <a:t>educazione</a:t>
            </a:r>
            <a:r>
              <a:rPr lang="en-US" altLang="it-IT" dirty="0">
                <a:latin typeface="Franklin Gothic Book" pitchFamily="34" charset="0"/>
                <a:cs typeface="Franklin Gothic Book" pitchFamily="34" charset="0"/>
              </a:rPr>
              <a:t> 2</a:t>
            </a:r>
          </a:p>
        </p:txBody>
      </p:sp>
      <p:pic>
        <p:nvPicPr>
          <p:cNvPr id="6148" name="Picture 5" descr="C:\Users\Menna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492375"/>
            <a:ext cx="2447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A1DDB-3F60-4020-A9E1-04957A2A2A6F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D5CDB3-467C-4E4C-9303-F5ED29ADD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266596"/>
            <a:ext cx="58324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Ci sono evidentemente occasioni in cui l'autorità, per esempio dei genitori, deve intervenire e esercitare un controllo diretto, ma il numero di queste occasioni è limitato.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Nella scuola tradizionale l'insegnante è costretto dalla situazione ad esercitare un controllo autoritario.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800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 scuola non è un gruppo o una comunità tenuta insieme dalla partecipazione alle attività comuni.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Mancano quindi le varie condizioni normali di autocontrollo.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 questa mancanza si risponde mediante l’intervento dell'insegnante, che deve tenere l'ordine.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Lo deve tenere perché l'ordine è nelle sue mani, anziché nella partecipazione collettiva al lavoro.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Nelle scuole nuove, la fonte principale del controllo sociale è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rnella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natura stessa del lavoro come un'impresa sociale, in cui tutti hanno modo di prender parte e di cui si sentono responsabili.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A1DDB-3F60-4020-A9E1-04957A2A2A6F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54A6A9-15EB-41B3-9B54-7215728A5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40768"/>
            <a:ext cx="5328592" cy="505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 vita di comunità non si organizza in modo spontaneo esige piani precisi.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L'educatore deve conoscere tanto gli individui quanto la materia di studio, questo gli permette organizzare le attività in modo che ogni individuo possa portare il suo contributo e partecipare attivamente.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Tuttavia il piano predisposto dall'insegnante si può diventare un'imposizione dell'adulto, anche se esercitata con tatto e con apparente rispetto della libertà individuale.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Il principio che lo sviluppo dell'esperienza si compie attraverso l'interazione indica che l'educazione è un processo sociale.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L'insegnante fa parte del gruppo.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 l'educazione è basata sull'esperienza e l'esperienza educativa viene concepita come un processo sociale, l'insegnante perde la sua posizione esterna di padrone o di dittatore per assumere quella di leader di attività associate.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1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649558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225EE8-3C98-4545-BBD5-ED56F24BBBE8}" type="slidenum">
              <a:rPr lang="it-IT" altLang="it-IT"/>
              <a:pPr/>
              <a:t>3</a:t>
            </a:fld>
            <a:endParaRPr lang="it-IT" alt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256665"/>
              </p:ext>
            </p:extLst>
          </p:nvPr>
        </p:nvGraphicFramePr>
        <p:xfrm>
          <a:off x="539552" y="2060848"/>
          <a:ext cx="7524750" cy="4064000"/>
        </p:xfrm>
        <a:graphic>
          <a:graphicData uri="http://schemas.openxmlformats.org/drawingml/2006/table">
            <a:tbl>
              <a:tblPr/>
              <a:tblGrid>
                <a:gridCol w="669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12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PREFAZIONE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126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1. Educazione tradizionale - educazione progressiva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126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2. La necessità di una teoria dell'esperienza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126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3. Criteri dell'esperienza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126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4. Controllo sociale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126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5. La natura della liberta'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126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6. Il significato del proposito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126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126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7.  Organizzazione progressiva della materia di studio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126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8. L’esperienza mezzo e fine dell'educazione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126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126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2433"/>
                        </a:buClr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33500">
                        <a:spcBef>
                          <a:spcPct val="20000"/>
                        </a:spcBef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2600">
                        <a:spcBef>
                          <a:spcPct val="20000"/>
                        </a:spcBef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 bwMode="auto">
          <a:xfrm>
            <a:off x="539552" y="1052736"/>
            <a:ext cx="2736304" cy="360040"/>
          </a:xfrm>
          <a:prstGeom prst="rect">
            <a:avLst/>
          </a:prstGeom>
          <a:solidFill>
            <a:srgbClr val="8224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ヒラギノ角ゴ Pro W3" charset="0"/>
                <a:cs typeface="ヒラギノ角ゴ Pro W3" charset="0"/>
              </a:rPr>
              <a:t>Esperienza e educazione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A1DDB-3F60-4020-A9E1-04957A2A2A6F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5" name="Rettangolo 4"/>
          <p:cNvSpPr/>
          <p:nvPr/>
        </p:nvSpPr>
        <p:spPr bwMode="auto">
          <a:xfrm>
            <a:off x="539552" y="1052736"/>
            <a:ext cx="4464496" cy="360040"/>
          </a:xfrm>
          <a:prstGeom prst="rect">
            <a:avLst/>
          </a:prstGeom>
          <a:solidFill>
            <a:srgbClr val="8224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La necessità di una teoria dell'esperienza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221" name="AutoShape 5" descr="Risultati immagini per john Dewey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23" name="AutoShape 7" descr="Risultati immagini per john Dewey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25" name="AutoShape 9" descr="Risultati immagini per john Dewey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F70133-6C6A-44B1-B295-115FD7A1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609" y="2241460"/>
            <a:ext cx="442849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 l’educazione e l’insegnamento hanno alla base l’esperienza di chi apprende abbiamo allora  bisogno di una teoria dell’esperienza empirica e sperimentale. </a:t>
            </a:r>
            <a:endParaRPr lang="it-IT" altLang="it-IT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Questa teoria deve </a:t>
            </a:r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esplicitare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il nesso organico fra educazione ed esperienza personale.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 esperienza e esperimento non sono idee ovvie di per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sè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stesse.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Per chiarire le dimensioni empirica e sperimentale del nostro lavoro dobbiamo prima comprendere che cosa è l'esperienza.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9AC0754-FD49-45B9-B64C-175DD2623CD5}"/>
              </a:ext>
            </a:extLst>
          </p:cNvPr>
          <p:cNvSpPr/>
          <p:nvPr/>
        </p:nvSpPr>
        <p:spPr bwMode="auto">
          <a:xfrm>
            <a:off x="539750" y="1064428"/>
            <a:ext cx="4464496" cy="360040"/>
          </a:xfrm>
          <a:prstGeom prst="rect">
            <a:avLst/>
          </a:prstGeom>
          <a:solidFill>
            <a:srgbClr val="8224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La necessità di una teoria dell'esperienza</a:t>
            </a:r>
            <a:endParaRPr kumimoji="0" lang="it-IT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FABAF6B-6209-434D-9F66-F766CB3E7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7" y="2355230"/>
            <a:ext cx="3747716" cy="35795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A1DDB-3F60-4020-A9E1-04957A2A2A6F}" type="slidenum">
              <a:rPr lang="it-IT" altLang="it-IT"/>
              <a:pPr/>
              <a:t>5</a:t>
            </a:fld>
            <a:endParaRPr lang="it-IT" altLang="it-IT"/>
          </a:p>
        </p:txBody>
      </p:sp>
      <p:pic>
        <p:nvPicPr>
          <p:cNvPr id="15364" name="Picture 4" descr="Risultati immagini per doisne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2780928"/>
            <a:ext cx="2987824" cy="3002763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1C7110-161B-41FD-AF0F-CC903CE92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541188"/>
            <a:ext cx="54006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050" marR="0" lvl="0" indent="-19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357188" algn="l"/>
              </a:tabLst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Credere che ogni educazione autentica proviene dall’esperienza non significa già che tutte le esperienze siano genuinamente o egualmente educative.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19050" marR="0" lvl="0" indent="-19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357188" algn="l"/>
              </a:tabLst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Esperienza ed educazione non sono la stessa cosa, ci sono evidentemente esperienze diseducative.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19050" marR="0" lvl="0" indent="-19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357188" algn="l"/>
              </a:tabLst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È diseducativa ogni esperienza che ha inibisce o fuorvia le esperienze successive: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19050" marR="0" lvl="0" indent="-19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6700" algn="l"/>
                <a:tab pos="357188" algn="l"/>
              </a:tabLst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un'esperienza può procurare può diminuire la sensibilità e la capacità di reagire.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19050" marR="0" lvl="0" indent="-19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6700" algn="l"/>
                <a:tab pos="357188" algn="l"/>
              </a:tabLst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un’ esperienza può aumentare l'abilità automatica di una persona in una particolare direzione e tuttavia diminuire la sua flessibilità.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19050" marR="0" lvl="0" indent="-19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6700" algn="l"/>
                <a:tab pos="357188" algn="l"/>
              </a:tabLst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un'esperienza può recare qualche beneficio immediato e tuttavia promuovere la fiacchezza e la negligenza;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19050" marR="0" lvl="0" indent="-19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6700" algn="l"/>
                <a:tab pos="357188" algn="l"/>
              </a:tabLst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alcune esperienze possono essere così sconnesse fra di loro che, per quanto ognuna sia gradevole o anche stimolante in sé, esse non costituiscono un tutto ben saldo. L'energia allora si dissipa e l'attenzione si disperde.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A1DDB-3F60-4020-A9E1-04957A2A2A6F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CB4E8F-8AC6-4926-9943-1A50C835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36015"/>
            <a:ext cx="51843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È, un grande errore pensare, che l'aula tradizionale sia un luogo dove gli alunni non facciano esperienze.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Le esperienze fatte dagli alunni come dagli insegnanti, sono in gran parte cattive. (etimologicamente)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5" name="Picture 4" descr="istruzione">
            <a:extLst>
              <a:ext uri="{FF2B5EF4-FFF2-40B4-BE49-F238E27FC236}">
                <a16:creationId xmlns:a16="http://schemas.microsoft.com/office/drawing/2014/main" id="{6A5EAAA8-46EA-4120-A8BE-2453DA9F6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53184"/>
            <a:ext cx="7391400" cy="3821113"/>
          </a:xfrm>
          <a:prstGeom prst="rect">
            <a:avLst/>
          </a:prstGeom>
          <a:solidFill>
            <a:schemeClr val="folHlink"/>
          </a:solidFill>
        </p:spPr>
      </p:pic>
    </p:spTree>
    <p:extLst>
      <p:ext uri="{BB962C8B-B14F-4D97-AF65-F5344CB8AC3E}">
        <p14:creationId xmlns:p14="http://schemas.microsoft.com/office/powerpoint/2010/main" val="320828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A1DDB-3F60-4020-A9E1-04957A2A2A6F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CB4E8F-8AC6-4926-9943-1A50C835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268760"/>
            <a:ext cx="518437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Quanti studenti hanno perso motivazione, curiosità, piacere di studiare a causa del modo in cui ne hanno fatto esperienza?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Quanti hanno acquisito in modo meccanico conoscenze o abilità senza però acquisire la capacità di usarle in modo intelligente in nuove situazioni?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Quanti hanno finito con associare l'idea dell'imparare a quella della noia e della stanchezza?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Quanti hanno trovato ciò che imparavano così estraneo alle situazioni della vita del mondo da non dare loro nessun potere di controllo su di essa?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Quanti hanno finito con l'associare i libri all'idea del compito scolastico perdendo il piacere e il senso dell’apprendere dalle letture?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6" name="Picture 34" descr="Scansione0006">
            <a:extLst>
              <a:ext uri="{FF2B5EF4-FFF2-40B4-BE49-F238E27FC236}">
                <a16:creationId xmlns:a16="http://schemas.microsoft.com/office/drawing/2014/main" id="{7BE149FE-6227-4908-943B-3D89CE59C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572948" cy="461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A1DDB-3F60-4020-A9E1-04957A2A2A6F}" type="slidenum">
              <a:rPr lang="it-IT" altLang="it-IT">
                <a:solidFill>
                  <a:srgbClr val="002060"/>
                </a:solidFill>
              </a:rPr>
              <a:pPr/>
              <a:t>8</a:t>
            </a:fld>
            <a:endParaRPr lang="it-IT" altLang="it-IT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455269-F0B3-4C77-AE65-642EA3ABF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39" y="1556792"/>
            <a:ext cx="417646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Nella scuola tradizionale il problema  non è l'assenza di esperienza, ma la sua qualità in relazione con l'esperienza ulteriore.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Non basta insistere sulla necessità dell'esperienza, e neppure sul fatto che le esperienze debbano essere attive. Tutto dipende dalla 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qualità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della esperienza che si ha.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 qualità di ogni esperienza ha due aspetti: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può essere immediatamente gradevole o sgradevole,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essa esercita la sua influenza sulle esperienze ulteriori.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L'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effetto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di un'esperienza non lo si può conoscere subito.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0089997-D66B-4145-89F4-CD7BF32D9A28}"/>
              </a:ext>
            </a:extLst>
          </p:cNvPr>
          <p:cNvSpPr/>
          <p:nvPr/>
        </p:nvSpPr>
        <p:spPr>
          <a:xfrm>
            <a:off x="5076056" y="1550898"/>
            <a:ext cx="35784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È  compito dell’educatore fare in modo che le esperienze non si limitino ad essere immediatamente gradevoli e promuovano nel futuro esperienze che si desiderano.</a:t>
            </a:r>
          </a:p>
          <a:p>
            <a:pPr lvl="0" indent="266700"/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Il fallimento dei tentativi di concepire un'organizzazione della scuola su base empirica e sperimentale dà ai reazionari una facile vittoria. </a:t>
            </a:r>
          </a:p>
          <a:p>
            <a:pPr lvl="0" indent="266700"/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 il fatto che le scienze empiriche offrano ora il miglior tipo di organizzazione intellettuale e si possa trovare in qualsiasi campo attesta che non c'è ragione perché noi, che ci denominiamo empiristi, si sia dei "guastafeste" nell'ambito dell'ordine e dell'organizzazione.</a:t>
            </a:r>
            <a:endParaRPr lang="it-IT" altLang="it-IT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1766D7-43FA-452B-97AC-EF070D50E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057702"/>
            <a:ext cx="4942363" cy="465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Questo principio serve a distinguere le esperienze che hanno un valore educativo da quelle che non lo hanno.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Perché preferiamo i procedimenti democratici e umani a quelli autocratici e duri?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E con la parola "perché" intendo accennare alla 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ragione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della nostra preferenza non alle 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cause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che ci hanno condotto alla preferenza.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Una delle 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cause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può essere che ci è stato insegnato non solo nelle scuole, ma sulla stampa, dal pulpito, dalla tribuna, nelle nostre leggi e nei nostri codici che la democrazia è la migliore istituzione sociale.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 cause analoghe hanno condotto altre persone in differenti ambienti a conclusioni molto diverse, a preferire il fascismo, per esempio.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 causa della nostra preferenza non è la stessa cosa della ragione per cui 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dobbiamo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preferirla.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733B38B-44F3-4D1A-82D2-DA581A94D625}"/>
              </a:ext>
            </a:extLst>
          </p:cNvPr>
          <p:cNvSpPr/>
          <p:nvPr/>
        </p:nvSpPr>
        <p:spPr bwMode="auto">
          <a:xfrm>
            <a:off x="539750" y="1064428"/>
            <a:ext cx="4464496" cy="360040"/>
          </a:xfrm>
          <a:prstGeom prst="rect">
            <a:avLst/>
          </a:prstGeom>
          <a:solidFill>
            <a:srgbClr val="8224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 criteri dell'esperienza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4FD82FB-95C6-412E-ADBE-4D07F4F38A90}"/>
              </a:ext>
            </a:extLst>
          </p:cNvPr>
          <p:cNvSpPr/>
          <p:nvPr/>
        </p:nvSpPr>
        <p:spPr>
          <a:xfrm>
            <a:off x="395536" y="1549396"/>
            <a:ext cx="5022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 continuità o il </a:t>
            </a:r>
            <a:r>
              <a:rPr lang="it-IT" altLang="it-IT" sz="2000" i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continuum</a:t>
            </a:r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sperimentale</a:t>
            </a:r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Risultati immagini per democrazia e educazione john dewey">
            <a:extLst>
              <a:ext uri="{FF2B5EF4-FFF2-40B4-BE49-F238E27FC236}">
                <a16:creationId xmlns:a16="http://schemas.microsoft.com/office/drawing/2014/main" id="{8B90FAD6-289D-4E83-9CB3-E4FEAF87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644506" cy="397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998F882-12C6-404A-A50E-F9F440A54429}"/>
              </a:ext>
            </a:extLst>
          </p:cNvPr>
          <p:cNvSpPr/>
          <p:nvPr/>
        </p:nvSpPr>
        <p:spPr bwMode="auto">
          <a:xfrm>
            <a:off x="539750" y="1081161"/>
            <a:ext cx="4464496" cy="360040"/>
          </a:xfrm>
          <a:prstGeom prst="rect">
            <a:avLst/>
          </a:prstGeom>
          <a:solidFill>
            <a:srgbClr val="8224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 criteri dell'esperienza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ce996ad75a6a3f33d699d2c256f99499ab2c29"/>
</p:tagLst>
</file>

<file path=ppt/theme/theme1.xml><?xml version="1.0" encoding="utf-8"?>
<a:theme xmlns:a="http://schemas.openxmlformats.org/drawingml/2006/main" name="Presentazione vuo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39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363"/>
      </a:accent6>
      <a:hlink>
        <a:srgbClr val="0086CF"/>
      </a:hlink>
      <a:folHlink>
        <a:srgbClr val="5DD1CF"/>
      </a:folHlink>
    </a:clrScheme>
    <a:fontScheme name="Presentazione vuota">
      <a:majorFont>
        <a:latin typeface="Verdana"/>
        <a:ea typeface="ヒラギノ角ゴ Pro W3"/>
        <a:cs typeface="ヒラギノ角ゴ Pro W3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2676</TotalTime>
  <Words>2497</Words>
  <Application>Microsoft Office PowerPoint</Application>
  <PresentationFormat>Presentazione su schermo (4:3)</PresentationFormat>
  <Paragraphs>180</Paragraphs>
  <Slides>22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3" baseType="lpstr">
      <vt:lpstr>MS PGothic</vt:lpstr>
      <vt:lpstr>MS PGothic</vt:lpstr>
      <vt:lpstr>Arial</vt:lpstr>
      <vt:lpstr>Arial Narrow</vt:lpstr>
      <vt:lpstr>Franklin Gothic Book</vt:lpstr>
      <vt:lpstr>Franklin Gothic Medium</vt:lpstr>
      <vt:lpstr>Tahoma</vt:lpstr>
      <vt:lpstr>Times New Roman</vt:lpstr>
      <vt:lpstr>Verdana</vt:lpstr>
      <vt:lpstr>ヒラギノ角ゴ Pro W3</vt:lpstr>
      <vt:lpstr>Presentazione vuota</vt:lpstr>
      <vt:lpstr>Presentazione standard di PowerPoint</vt:lpstr>
      <vt:lpstr>Pedagogia sperimentale  Pietro Lucisano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Fermenti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Unitelma Sapienza</dc:title>
  <dc:creator>Cristiana Pagnottelli</dc:creator>
  <cp:lastModifiedBy>pietro lucisano</cp:lastModifiedBy>
  <cp:revision>167</cp:revision>
  <cp:lastPrinted>2012-10-15T10:35:53Z</cp:lastPrinted>
  <dcterms:created xsi:type="dcterms:W3CDTF">2007-08-30T13:32:27Z</dcterms:created>
  <dcterms:modified xsi:type="dcterms:W3CDTF">2018-02-09T21:23:14Z</dcterms:modified>
</cp:coreProperties>
</file>