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B53FC-7461-425F-BC06-41E8B28E4490}" type="datetimeFigureOut">
              <a:rPr lang="it-IT" smtClean="0"/>
              <a:t>09/05/2018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2C51F-B1C0-4538-91F2-96F5731AF0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12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038EC6-30CD-4115-86DB-B04226C9AB7C}" type="slidenum">
              <a:rPr lang="it-IT" altLang="it-IT" sz="1200" b="0" smtClean="0">
                <a:solidFill>
                  <a:prstClr val="black"/>
                </a:solidFill>
              </a:rPr>
              <a:pPr/>
              <a:t>2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4145906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84C987-5229-4B34-BAB0-AF05655FF36A}" type="slidenum">
              <a:rPr lang="it-IT" altLang="it-IT" sz="1200" b="0" smtClean="0">
                <a:solidFill>
                  <a:prstClr val="black"/>
                </a:solidFill>
              </a:rPr>
              <a:pPr/>
              <a:t>15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3748367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B30468-CC9A-41D7-A2B8-E6F18A0D1CA4}" type="slidenum">
              <a:rPr lang="it-IT" altLang="it-IT" sz="1200" b="0" smtClean="0">
                <a:solidFill>
                  <a:prstClr val="black"/>
                </a:solidFill>
              </a:rPr>
              <a:pPr/>
              <a:t>16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209148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DBA0C1-E1C0-49CA-BA27-25444FB042D7}" type="slidenum">
              <a:rPr lang="it-IT" altLang="it-IT" sz="1200" b="0" smtClean="0">
                <a:solidFill>
                  <a:prstClr val="black"/>
                </a:solidFill>
              </a:rPr>
              <a:pPr/>
              <a:t>17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3954518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2E80E0-6D56-4C9D-B445-18C35D771F00}" type="slidenum">
              <a:rPr lang="it-IT" altLang="it-IT" sz="1200" b="0" smtClean="0">
                <a:solidFill>
                  <a:prstClr val="black"/>
                </a:solidFill>
              </a:rPr>
              <a:pPr/>
              <a:t>18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3288198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B297D5-A177-4643-B48E-2204F6BAFB53}" type="slidenum">
              <a:rPr lang="it-IT" altLang="it-IT" sz="1200" b="0" smtClean="0">
                <a:solidFill>
                  <a:prstClr val="black"/>
                </a:solidFill>
              </a:rPr>
              <a:pPr/>
              <a:t>19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843170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ABDFF5-3514-4630-8C44-A787475A2CA5}" type="slidenum">
              <a:rPr lang="it-IT" altLang="it-IT" sz="1200" b="0" smtClean="0">
                <a:solidFill>
                  <a:prstClr val="black"/>
                </a:solidFill>
              </a:rPr>
              <a:pPr/>
              <a:t>20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735227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A6F8B9-912E-486E-A14F-C4899C3BAE79}" type="slidenum">
              <a:rPr lang="it-IT" altLang="it-IT" sz="1200" b="0" smtClean="0">
                <a:solidFill>
                  <a:prstClr val="black"/>
                </a:solidFill>
              </a:rPr>
              <a:pPr/>
              <a:t>22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6414457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7C2163-1F7C-4797-BF89-CD0E66707829}" type="slidenum">
              <a:rPr lang="it-IT" altLang="it-IT" sz="1200" b="0" smtClean="0">
                <a:solidFill>
                  <a:prstClr val="black"/>
                </a:solidFill>
              </a:rPr>
              <a:pPr/>
              <a:t>23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35087958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FA0CBC-3CD8-4449-A8A8-5AC97C626FFB}" type="slidenum">
              <a:rPr lang="it-IT" altLang="it-IT" sz="1200" smtClean="0">
                <a:solidFill>
                  <a:srgbClr val="000000"/>
                </a:solidFill>
              </a:rPr>
              <a:pPr/>
              <a:t>25</a:t>
            </a:fld>
            <a:endParaRPr lang="it-IT" altLang="it-IT" sz="1200" smtClean="0">
              <a:solidFill>
                <a:srgbClr val="000000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946107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505DAA-1664-4CB3-B419-F00C68282D02}" type="slidenum">
              <a:rPr lang="it-IT" altLang="it-IT" sz="1200" b="0" smtClean="0">
                <a:solidFill>
                  <a:prstClr val="black"/>
                </a:solidFill>
              </a:rPr>
              <a:pPr/>
              <a:t>26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53585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D0D4992-5EC3-4BC9-9681-007A09D87B89}" type="slidenum">
              <a:rPr lang="it-IT" altLang="it-IT" sz="1200" b="0" smtClean="0">
                <a:solidFill>
                  <a:prstClr val="black"/>
                </a:solidFill>
              </a:rPr>
              <a:pPr/>
              <a:t>3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1648588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8CFED5-4DD8-40AE-952E-CCB6019D075E}" type="slidenum">
              <a:rPr lang="it-IT" altLang="it-IT" sz="1200" b="0" smtClean="0">
                <a:solidFill>
                  <a:prstClr val="black"/>
                </a:solidFill>
              </a:rPr>
              <a:pPr/>
              <a:t>27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9594763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3D21D3-FC3C-42B9-A42D-69706D9ABC67}" type="slidenum">
              <a:rPr lang="it-IT" altLang="it-IT" sz="1200" b="0" smtClean="0">
                <a:solidFill>
                  <a:prstClr val="black"/>
                </a:solidFill>
              </a:rPr>
              <a:pPr/>
              <a:t>28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7686200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CBEF4B2-2CCB-43EA-A236-86602A664EC8}" type="slidenum">
              <a:rPr lang="it-IT" altLang="it-IT" sz="1200" b="0" smtClean="0">
                <a:solidFill>
                  <a:prstClr val="black"/>
                </a:solidFill>
              </a:rPr>
              <a:pPr/>
              <a:t>29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648943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3586B49-5E6F-4396-A1AD-15571D8AFFA9}" type="slidenum">
              <a:rPr lang="it-IT" altLang="it-IT" sz="1200" b="0" smtClean="0">
                <a:solidFill>
                  <a:prstClr val="black"/>
                </a:solidFill>
              </a:rPr>
              <a:pPr/>
              <a:t>30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0534739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83E033-1504-4C8B-87B7-C4F51D9EB31D}" type="slidenum">
              <a:rPr lang="it-IT" altLang="it-IT" sz="1200" b="0" smtClean="0">
                <a:solidFill>
                  <a:prstClr val="black"/>
                </a:solidFill>
              </a:rPr>
              <a:pPr/>
              <a:t>31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1979845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5B7981-C534-42C2-BFCD-534C91EE9F0C}" type="slidenum">
              <a:rPr lang="it-IT" altLang="it-IT" sz="1200" b="0" smtClean="0">
                <a:solidFill>
                  <a:prstClr val="black"/>
                </a:solidFill>
              </a:rPr>
              <a:pPr/>
              <a:t>32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6980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1EF432-53A0-44D1-8833-3A37EDB8E06D}" type="slidenum">
              <a:rPr lang="it-IT" altLang="it-IT" sz="1200" b="0" smtClean="0">
                <a:solidFill>
                  <a:prstClr val="black"/>
                </a:solidFill>
              </a:rPr>
              <a:pPr/>
              <a:t>7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968220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3D3833-F644-4933-B200-3DBF4D002CEC}" type="slidenum">
              <a:rPr lang="it-IT" altLang="it-IT" sz="1200" b="0" smtClean="0">
                <a:solidFill>
                  <a:prstClr val="black"/>
                </a:solidFill>
              </a:rPr>
              <a:pPr/>
              <a:t>9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845238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8B10BD-2673-4C0A-B57D-EB3DBAAB4248}" type="slidenum">
              <a:rPr lang="it-IT" altLang="it-IT" sz="1200" b="0" smtClean="0">
                <a:solidFill>
                  <a:prstClr val="black"/>
                </a:solidFill>
              </a:rPr>
              <a:pPr/>
              <a:t>10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3760130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E6D3A7-85F5-446B-8332-9B63B7924699}" type="slidenum">
              <a:rPr lang="it-IT" altLang="it-IT" sz="1200" b="0" smtClean="0">
                <a:solidFill>
                  <a:srgbClr val="000000"/>
                </a:solidFill>
              </a:rPr>
              <a:pPr/>
              <a:t>11</a:t>
            </a:fld>
            <a:endParaRPr lang="it-IT" altLang="it-IT" sz="1200" b="0" smtClean="0">
              <a:solidFill>
                <a:srgbClr val="000000"/>
              </a:solidFill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748768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A98842-CF1A-4DF6-9A7B-F44FA7696A35}" type="slidenum">
              <a:rPr lang="it-IT" altLang="it-IT" sz="1200" b="0" smtClean="0">
                <a:solidFill>
                  <a:prstClr val="black"/>
                </a:solidFill>
              </a:rPr>
              <a:pPr/>
              <a:t>12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136175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D4BC71-7721-4638-B571-514441FFB728}" type="slidenum">
              <a:rPr lang="it-IT" altLang="it-IT" sz="1200" b="0" smtClean="0">
                <a:solidFill>
                  <a:prstClr val="black"/>
                </a:solidFill>
              </a:rPr>
              <a:pPr/>
              <a:t>13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286807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9927A4-11D3-4609-817B-3B28AF1577DF}" type="slidenum">
              <a:rPr lang="it-IT" altLang="it-IT" sz="1200" b="0" smtClean="0">
                <a:solidFill>
                  <a:prstClr val="black"/>
                </a:solidFill>
              </a:rPr>
              <a:pPr/>
              <a:t>14</a:t>
            </a:fld>
            <a:endParaRPr lang="it-IT" altLang="it-IT" sz="1200" b="0" smtClean="0">
              <a:solidFill>
                <a:prstClr val="black"/>
              </a:solidFill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9795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EDEB2-5B18-4B0A-A229-547B7798545D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6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AE2F2-B257-4276-95EE-F74667B62E3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73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669F4-BD5F-4A79-9FE0-FF3AEA0371F6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947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3CCC7-E3A7-40E0-9C46-EB81B4B51E75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07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C183-3F82-436D-AD7C-3BF81DB1B3FE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4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4DDC4-B98B-4CBC-BF47-C296292AD5DB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82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49747-AE74-4881-98BE-2B3E1D8E9CAC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00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7077-8D83-4B5F-A8F8-12306F12934E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40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EC18E-D7D1-4B15-BA8F-554D8871039B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346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2F380-E392-410E-8C91-CB526DE398B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40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853D6-85C0-4C5D-9224-35DD5C73535C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4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157D7-8255-4159-91D9-D6BA83BE3D99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611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009A1-F4BC-4A7F-B4BC-9CF7F4EAF9FB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330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F8F85-3F09-45DA-BE10-B7AD5A625D34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03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DA65D-00CB-4CB4-9818-245DF50F23FD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088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EC93D-97C8-41A9-BD8B-1322A2154F28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03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2047D-B657-462D-8AAE-422CAAE8857D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55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320AB-ED57-4846-B41B-B09179FC8ABD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5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F69E3-63F3-494B-B3CE-3B3D9D8C4FB9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45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AB9DD-84C4-419B-BFCB-C7C7605121FD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7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FDFED-AFE2-4AF6-B90B-2370BA6E2F2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17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10E33-B09F-4F38-AFCA-86A1DCAAC66E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53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45251-FB2F-44D9-827B-AA91C67CA74B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CD740-74B1-4FCB-BABE-B563569B69C4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C2D21E-D073-418E-8F32-E8F7858F5892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61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333375"/>
            <a:ext cx="8135938" cy="1143000"/>
          </a:xfrm>
        </p:spPr>
        <p:txBody>
          <a:bodyPr/>
          <a:lstStyle/>
          <a:p>
            <a:pPr eaLnBrk="1" hangingPunct="1"/>
            <a:r>
              <a:rPr lang="en-US" altLang="it-IT" sz="4000"/>
              <a:t>Ricerca, valutazione e prevenzione dei rischi associati </a:t>
            </a:r>
            <a:r>
              <a:rPr lang="en-US" altLang="it-IT" sz="4000" b="1"/>
              <a:t>all’uso</a:t>
            </a:r>
            <a:r>
              <a:rPr lang="en-US" altLang="it-IT" sz="4000"/>
              <a:t> dei farmaci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5942" y="1692923"/>
            <a:ext cx="8554277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it-IT" dirty="0" err="1" smtClean="0"/>
              <a:t>Approccio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globale</a:t>
            </a:r>
            <a:r>
              <a:rPr lang="en-US" altLang="it-IT" dirty="0" smtClean="0"/>
              <a:t>, </a:t>
            </a:r>
            <a:r>
              <a:rPr lang="en-US" altLang="it-IT" dirty="0" err="1" smtClean="0"/>
              <a:t>che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usa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tutte</a:t>
            </a:r>
            <a:r>
              <a:rPr lang="en-US" altLang="it-IT" dirty="0" smtClean="0"/>
              <a:t> le </a:t>
            </a:r>
            <a:r>
              <a:rPr lang="en-US" altLang="it-IT" dirty="0" err="1" smtClean="0"/>
              <a:t>informazioni</a:t>
            </a:r>
            <a:r>
              <a:rPr lang="en-US" altLang="it-IT" dirty="0" smtClean="0"/>
              <a:t> di </a:t>
            </a:r>
            <a:r>
              <a:rPr lang="en-US" altLang="it-IT" i="1" dirty="0" smtClean="0"/>
              <a:t>safety: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it-IT" dirty="0" err="1" smtClean="0"/>
              <a:t>Relazione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struttura-attività</a:t>
            </a:r>
            <a:r>
              <a:rPr lang="en-US" altLang="it-IT" dirty="0" smtClean="0"/>
              <a:t> (SAR, per </a:t>
            </a:r>
            <a:r>
              <a:rPr lang="en-US" altLang="it-IT" dirty="0" err="1" smtClean="0"/>
              <a:t>genotossicità</a:t>
            </a:r>
            <a:r>
              <a:rPr lang="en-US" altLang="it-IT" dirty="0" smtClean="0"/>
              <a:t>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it-IT" dirty="0" smtClean="0"/>
              <a:t>Non </a:t>
            </a:r>
            <a:r>
              <a:rPr lang="en-US" altLang="it-IT" dirty="0" err="1" smtClean="0"/>
              <a:t>cliniche</a:t>
            </a:r>
            <a:r>
              <a:rPr lang="en-US" altLang="it-IT" dirty="0" smtClean="0"/>
              <a:t> (</a:t>
            </a:r>
            <a:r>
              <a:rPr lang="en-US" altLang="it-IT" dirty="0" err="1" smtClean="0"/>
              <a:t>studi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animali</a:t>
            </a:r>
            <a:r>
              <a:rPr lang="en-US" altLang="it-IT" dirty="0" smtClean="0"/>
              <a:t>, </a:t>
            </a:r>
            <a:r>
              <a:rPr lang="en-US" altLang="it-IT" i="1" dirty="0" smtClean="0"/>
              <a:t>in vitro</a:t>
            </a:r>
            <a:r>
              <a:rPr lang="en-US" altLang="it-IT" dirty="0" smtClean="0"/>
              <a:t>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it-IT" dirty="0" err="1" smtClean="0"/>
              <a:t>Cliniche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sperimentali</a:t>
            </a:r>
            <a:r>
              <a:rPr lang="en-US" altLang="it-IT" dirty="0" smtClean="0"/>
              <a:t> (clinical trials pre-</a:t>
            </a:r>
            <a:r>
              <a:rPr lang="en-US" altLang="it-IT" dirty="0" err="1" smtClean="0"/>
              <a:t>autorizzazione</a:t>
            </a:r>
            <a:r>
              <a:rPr lang="en-US" altLang="it-IT" dirty="0" smtClean="0"/>
              <a:t>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it-IT" dirty="0" err="1" smtClean="0"/>
              <a:t>Farmacovigilanza</a:t>
            </a:r>
            <a:r>
              <a:rPr lang="en-US" altLang="it-IT" dirty="0" smtClean="0"/>
              <a:t> post-marketing, </a:t>
            </a:r>
            <a:r>
              <a:rPr lang="en-US" altLang="it-IT" dirty="0" err="1" smtClean="0"/>
              <a:t>inclusa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farmacoepidemiologia</a:t>
            </a:r>
            <a:endParaRPr lang="en-US" altLang="it-IT" dirty="0" smtClean="0"/>
          </a:p>
          <a:p>
            <a:pPr eaLnBrk="1" hangingPunct="1"/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310947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295400"/>
            <a:ext cx="7772400" cy="411480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mtClean="0"/>
              <a:t>N.B. Le analisi ed osservazioni descritte non consentono in genere di rilevare alterazioni della </a:t>
            </a:r>
            <a:r>
              <a:rPr lang="it-IT" altLang="it-IT" b="1" smtClean="0"/>
              <a:t>funzionalità </a:t>
            </a:r>
            <a:r>
              <a:rPr lang="it-IT" altLang="it-IT" smtClean="0"/>
              <a:t>di sistemi, in particolare: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SNC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sistema cardiovascolare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sistema respiratorio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mtClean="0">
                <a:sym typeface="Symbol" panose="05050102010706020507" pitchFamily="18" charset="2"/>
              </a:rPr>
              <a:t> </a:t>
            </a:r>
            <a:r>
              <a:rPr lang="it-IT" altLang="it-IT" i="1" smtClean="0">
                <a:sym typeface="Symbol" panose="05050102010706020507" pitchFamily="18" charset="2"/>
              </a:rPr>
              <a:t>safety pharmacology</a:t>
            </a:r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99301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600" b="1" dirty="0"/>
              <a:t>D</a:t>
            </a:r>
            <a:r>
              <a:rPr lang="it-IT" altLang="it-IT" sz="3600" b="1" dirty="0" smtClean="0"/>
              <a:t>urata</a:t>
            </a:r>
            <a:r>
              <a:rPr lang="it-IT" altLang="it-IT" sz="3600" dirty="0" smtClean="0"/>
              <a:t> degli studi dipende dall’esposizione prevista nell’uomo</a:t>
            </a:r>
            <a:endParaRPr lang="it-IT" sz="3600" dirty="0"/>
          </a:p>
        </p:txBody>
      </p:sp>
      <p:graphicFrame>
        <p:nvGraphicFramePr>
          <p:cNvPr id="407555" name="Group 1027"/>
          <p:cNvGraphicFramePr>
            <a:graphicFrameLocks noGrp="1"/>
          </p:cNvGraphicFramePr>
          <p:nvPr>
            <p:extLst/>
          </p:nvPr>
        </p:nvGraphicFramePr>
        <p:xfrm>
          <a:off x="2279650" y="1926169"/>
          <a:ext cx="7696200" cy="4719107"/>
        </p:xfrm>
        <a:graphic>
          <a:graphicData uri="http://schemas.openxmlformats.org/drawingml/2006/table">
            <a:tbl>
              <a:tblPr/>
              <a:tblGrid>
                <a:gridCol w="3810000"/>
                <a:gridCol w="3886200"/>
              </a:tblGrid>
              <a:tr h="819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Durata del trattamento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Durata minima degli studi di tossicità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764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giorno (una o più dosi)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settimane (subacuta)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780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giorni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settimane (subacuta)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780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 giorni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 mesi (subcronica)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749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30 giorni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mesi (cronica)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1861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mesi e più (anche non continuativi; es. farmaci per allergie stagionali, ansiolitici)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anche studi di cancerogenesi (18-24 mesi)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86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200" b="1"/>
              <a:t>Studi di tossicità acuta</a:t>
            </a:r>
            <a:br>
              <a:rPr lang="it-IT" altLang="it-IT" sz="3200" b="1"/>
            </a:br>
            <a:endParaRPr lang="it-IT" altLang="it-IT" sz="3200" b="1"/>
          </a:p>
        </p:txBody>
      </p:sp>
      <p:sp>
        <p:nvSpPr>
          <p:cNvPr id="12083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09800" y="1981200"/>
            <a:ext cx="7772400" cy="225908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 dirty="0" smtClean="0"/>
              <a:t>Singola somministrazione </a:t>
            </a:r>
          </a:p>
          <a:p>
            <a:pPr eaLnBrk="1" hangingPunct="1"/>
            <a:r>
              <a:rPr lang="it-IT" altLang="it-IT" dirty="0" smtClean="0"/>
              <a:t>Osservazioni fino a 14 giorni dalla somministrazione</a:t>
            </a:r>
          </a:p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4485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5188" y="981075"/>
            <a:ext cx="7772400" cy="3711785"/>
          </a:xfrm>
          <a:solidFill>
            <a:srgbClr val="CCFFFF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2800" b="1" dirty="0" smtClean="0">
                <a:cs typeface="Times New Roman" panose="02020603050405020304" pitchFamily="18" charset="0"/>
              </a:rPr>
              <a:t>Studi </a:t>
            </a:r>
            <a:r>
              <a:rPr lang="it-IT" altLang="it-IT" sz="2800" b="1" dirty="0">
                <a:cs typeface="Times New Roman" panose="02020603050405020304" pitchFamily="18" charset="0"/>
              </a:rPr>
              <a:t>di letalità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dirty="0">
                <a:cs typeface="Times New Roman" panose="02020603050405020304" pitchFamily="18" charset="0"/>
              </a:rPr>
              <a:t>Si determinano le </a:t>
            </a:r>
            <a:r>
              <a:rPr lang="it-IT" altLang="it-IT" sz="2800" b="1" dirty="0">
                <a:cs typeface="Times New Roman" panose="02020603050405020304" pitchFamily="18" charset="0"/>
              </a:rPr>
              <a:t>curve di letalità</a:t>
            </a:r>
            <a:r>
              <a:rPr lang="it-IT" altLang="it-IT" sz="2800" dirty="0">
                <a:cs typeface="Times New Roman" panose="02020603050405020304" pitchFamily="18" charset="0"/>
              </a:rPr>
              <a:t> e relativi parametri (</a:t>
            </a:r>
            <a:r>
              <a:rPr lang="it-IT" altLang="it-IT" sz="2800" b="1" dirty="0" smtClean="0">
                <a:cs typeface="Times New Roman" panose="02020603050405020304" pitchFamily="18" charset="0"/>
              </a:rPr>
              <a:t>DL50, </a:t>
            </a:r>
            <a:r>
              <a:rPr lang="it-IT" altLang="it-IT" sz="2800" dirty="0" err="1" smtClean="0">
                <a:cs typeface="Times New Roman" panose="02020603050405020304" pitchFamily="18" charset="0"/>
              </a:rPr>
              <a:t>LD</a:t>
            </a:r>
            <a:r>
              <a:rPr lang="it-IT" altLang="it-IT" sz="2800" baseline="-25000" dirty="0" err="1" smtClean="0">
                <a:cs typeface="Times New Roman" panose="02020603050405020304" pitchFamily="18" charset="0"/>
              </a:rPr>
              <a:t>lo</a:t>
            </a:r>
            <a:r>
              <a:rPr lang="it-IT" altLang="it-IT" sz="2800" dirty="0" smtClean="0">
                <a:cs typeface="Times New Roman" panose="02020603050405020304" pitchFamily="18" charset="0"/>
              </a:rPr>
              <a:t>)</a:t>
            </a:r>
            <a:endParaRPr lang="it-IT" altLang="it-IT" sz="28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dirty="0">
                <a:cs typeface="Times New Roman" panose="02020603050405020304" pitchFamily="18" charset="0"/>
              </a:rPr>
              <a:t>Danno una stima quantitativa della </a:t>
            </a:r>
            <a:r>
              <a:rPr lang="it-IT" altLang="it-IT" sz="2800" b="1" u="sng" dirty="0">
                <a:cs typeface="Times New Roman" panose="02020603050405020304" pitchFamily="18" charset="0"/>
              </a:rPr>
              <a:t>potenza tossica</a:t>
            </a:r>
            <a:r>
              <a:rPr lang="it-IT" altLang="it-IT" sz="2800" dirty="0">
                <a:cs typeface="Times New Roman" panose="02020603050405020304" pitchFamily="18" charset="0"/>
              </a:rPr>
              <a:t> della sostanza </a:t>
            </a:r>
            <a:r>
              <a:rPr lang="it-IT" altLang="it-IT" sz="28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it-IT" altLang="it-IT" sz="2800" dirty="0" smtClean="0"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cs typeface="Times New Roman" panose="02020603050405020304" pitchFamily="18" charset="0"/>
              </a:rPr>
              <a:t>indicazioni sulla </a:t>
            </a:r>
            <a:r>
              <a:rPr lang="it-IT" altLang="it-IT" sz="2800" b="1" dirty="0">
                <a:cs typeface="Times New Roman" panose="02020603050405020304" pitchFamily="18" charset="0"/>
              </a:rPr>
              <a:t>tossicità acuta nell’uomo</a:t>
            </a:r>
            <a:r>
              <a:rPr lang="it-IT" altLang="it-IT" sz="2800" dirty="0">
                <a:cs typeface="Times New Roman" panose="02020603050405020304" pitchFamily="18" charset="0"/>
              </a:rPr>
              <a:t> (intossicazione accidentale o volontaria, sovradosaggio) </a:t>
            </a:r>
            <a:r>
              <a:rPr lang="it-IT" altLang="it-IT" sz="2800" dirty="0">
                <a:cs typeface="Times New Roman" panose="02020603050405020304" pitchFamily="18" charset="0"/>
                <a:sym typeface="Symbol" panose="05050102010706020507" pitchFamily="18" charset="2"/>
              </a:rPr>
              <a:t> limiti e precauzioni.</a:t>
            </a:r>
            <a:endParaRPr lang="it-IT" altLang="it-IT" dirty="0" smtClean="0"/>
          </a:p>
        </p:txBody>
      </p:sp>
      <p:sp>
        <p:nvSpPr>
          <p:cNvPr id="122883" name="Comment 3"/>
          <p:cNvSpPr>
            <a:spLocks noChangeArrowheads="1"/>
          </p:cNvSpPr>
          <p:nvPr/>
        </p:nvSpPr>
        <p:spPr bwMode="auto">
          <a:xfrm>
            <a:off x="8610600" y="1"/>
            <a:ext cx="1828800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acuta</a:t>
            </a:r>
          </a:p>
        </p:txBody>
      </p:sp>
    </p:spTree>
    <p:extLst>
      <p:ext uri="{BB962C8B-B14F-4D97-AF65-F5344CB8AC3E}">
        <p14:creationId xmlns:p14="http://schemas.microsoft.com/office/powerpoint/2010/main" val="372390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5188" y="765176"/>
            <a:ext cx="7772400" cy="4315027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2800" b="1" dirty="0" smtClean="0"/>
              <a:t>Studi di </a:t>
            </a:r>
            <a:r>
              <a:rPr lang="it-IT" altLang="it-IT" sz="2800" b="1" dirty="0"/>
              <a:t>non letalità.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b="1" dirty="0"/>
              <a:t>Identificazione degli organi/sistemi bersaglio</a:t>
            </a:r>
            <a:r>
              <a:rPr lang="it-IT" altLang="it-IT" sz="2800" dirty="0"/>
              <a:t>. Curve dose-risposta per effetti tossici a carico di specifici organi/sistemi.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b="1" dirty="0"/>
              <a:t>Dosi soglia</a:t>
            </a:r>
            <a:r>
              <a:rPr lang="it-IT" altLang="it-IT" sz="2800" dirty="0"/>
              <a:t>: NOEL; LOEL. </a:t>
            </a:r>
            <a:endParaRPr lang="it-IT" altLang="it-IT" sz="2800" dirty="0" smtClean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dirty="0" smtClean="0"/>
              <a:t>Tempo </a:t>
            </a:r>
            <a:r>
              <a:rPr lang="it-IT" altLang="it-IT" sz="2800" dirty="0"/>
              <a:t>di comparsa dell’effetto: tossicità immediata o ritardata.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dirty="0"/>
              <a:t>Eventuale reversibilità dell’effetto e tempo di recupero.</a:t>
            </a:r>
          </a:p>
        </p:txBody>
      </p:sp>
      <p:sp>
        <p:nvSpPr>
          <p:cNvPr id="135171" name="Comment 3"/>
          <p:cNvSpPr>
            <a:spLocks noChangeArrowheads="1"/>
          </p:cNvSpPr>
          <p:nvPr/>
        </p:nvSpPr>
        <p:spPr bwMode="auto">
          <a:xfrm>
            <a:off x="8610600" y="1"/>
            <a:ext cx="1828800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acuta</a:t>
            </a:r>
          </a:p>
        </p:txBody>
      </p:sp>
    </p:spTree>
    <p:extLst>
      <p:ext uri="{BB962C8B-B14F-4D97-AF65-F5344CB8AC3E}">
        <p14:creationId xmlns:p14="http://schemas.microsoft.com/office/powerpoint/2010/main" val="7102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5188" y="1268413"/>
            <a:ext cx="7772400" cy="4228850"/>
          </a:xfrm>
          <a:solidFill>
            <a:srgbClr val="FFCC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it-IT" altLang="it-IT" sz="2800" dirty="0"/>
              <a:t> </a:t>
            </a:r>
            <a:r>
              <a:rPr lang="it-IT" altLang="it-IT" sz="2800" b="1" dirty="0"/>
              <a:t>Specie animali</a:t>
            </a:r>
          </a:p>
          <a:p>
            <a:pPr eaLnBrk="1" hangingPunct="1"/>
            <a:r>
              <a:rPr lang="it-IT" altLang="it-IT" sz="2800" dirty="0"/>
              <a:t>Ai fini regolatori, </a:t>
            </a:r>
            <a:r>
              <a:rPr lang="it-IT" altLang="it-IT" sz="2800" dirty="0" smtClean="0"/>
              <a:t>almeno </a:t>
            </a:r>
            <a:r>
              <a:rPr lang="it-IT" altLang="it-IT" sz="2800" b="1" dirty="0" smtClean="0"/>
              <a:t>due </a:t>
            </a:r>
            <a:r>
              <a:rPr lang="it-IT" altLang="it-IT" sz="2800" b="1" dirty="0"/>
              <a:t>specie di mammiferi</a:t>
            </a:r>
            <a:r>
              <a:rPr lang="it-IT" altLang="it-IT" sz="2800" dirty="0"/>
              <a:t>, di ceppo noto. In </a:t>
            </a:r>
            <a:r>
              <a:rPr lang="it-IT" altLang="it-IT" sz="2800" dirty="0" smtClean="0"/>
              <a:t>genere, </a:t>
            </a:r>
            <a:r>
              <a:rPr lang="it-IT" altLang="it-IT" sz="2800" b="1" dirty="0"/>
              <a:t>ratto e topo</a:t>
            </a:r>
            <a:r>
              <a:rPr lang="it-IT" altLang="it-IT" sz="2800" dirty="0"/>
              <a:t>.</a:t>
            </a:r>
          </a:p>
          <a:p>
            <a:pPr eaLnBrk="1" hangingPunct="1">
              <a:buFontTx/>
              <a:buNone/>
            </a:pPr>
            <a:r>
              <a:rPr lang="it-IT" altLang="it-IT" sz="2800" dirty="0"/>
              <a:t> </a:t>
            </a:r>
            <a:r>
              <a:rPr lang="it-IT" altLang="it-IT" sz="2800" b="1" dirty="0"/>
              <a:t>Via di somministrazione</a:t>
            </a:r>
            <a:endParaRPr lang="it-IT" altLang="it-IT" sz="2800" dirty="0"/>
          </a:p>
          <a:p>
            <a:pPr eaLnBrk="1" hangingPunct="1"/>
            <a:r>
              <a:rPr lang="it-IT" altLang="it-IT" sz="2800" dirty="0"/>
              <a:t>In genere richieste due vie di somministrazione, di cui una è quella prevista nell’uomo (orale, inalatoria, cutanea) ed una assicuri assorbimento completo (parenterale). </a:t>
            </a:r>
          </a:p>
        </p:txBody>
      </p:sp>
      <p:sp>
        <p:nvSpPr>
          <p:cNvPr id="139267" name="Comment 3"/>
          <p:cNvSpPr>
            <a:spLocks noChangeArrowheads="1"/>
          </p:cNvSpPr>
          <p:nvPr/>
        </p:nvSpPr>
        <p:spPr bwMode="auto">
          <a:xfrm>
            <a:off x="8610600" y="34926"/>
            <a:ext cx="1828800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acuta</a:t>
            </a:r>
          </a:p>
        </p:txBody>
      </p:sp>
    </p:spTree>
    <p:extLst>
      <p:ext uri="{BB962C8B-B14F-4D97-AF65-F5344CB8AC3E}">
        <p14:creationId xmlns:p14="http://schemas.microsoft.com/office/powerpoint/2010/main" val="51051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228600"/>
            <a:ext cx="8642350" cy="685800"/>
          </a:xfrm>
        </p:spPr>
        <p:txBody>
          <a:bodyPr/>
          <a:lstStyle/>
          <a:p>
            <a:pPr eaLnBrk="1" hangingPunct="1"/>
            <a:r>
              <a:rPr lang="it-IT" altLang="it-IT" sz="3200" b="1"/>
              <a:t>Studi di tossicità generale dopo esposizioni ripetute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8" y="1700213"/>
            <a:ext cx="7772400" cy="186055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 sz="3400"/>
              <a:t>Permettono di evidenziare: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3400"/>
              <a:t>effetti tossici cronici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3400"/>
              <a:t>effetti tossici </a:t>
            </a:r>
            <a:r>
              <a:rPr lang="it-IT" altLang="it-IT" sz="3400" b="1"/>
              <a:t>ritardati</a:t>
            </a:r>
            <a:endParaRPr lang="it-IT" altLang="it-IT" sz="3400"/>
          </a:p>
        </p:txBody>
      </p:sp>
    </p:spTree>
    <p:extLst>
      <p:ext uri="{BB962C8B-B14F-4D97-AF65-F5344CB8AC3E}">
        <p14:creationId xmlns:p14="http://schemas.microsoft.com/office/powerpoint/2010/main" val="22235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484313"/>
            <a:ext cx="7772400" cy="4114800"/>
          </a:xfrm>
        </p:spPr>
        <p:txBody>
          <a:bodyPr/>
          <a:lstStyle/>
          <a:p>
            <a:pPr eaLnBrk="1" hangingPunct="1"/>
            <a:r>
              <a:rPr lang="it-IT" altLang="it-IT" sz="3400"/>
              <a:t>L’</a:t>
            </a:r>
            <a:r>
              <a:rPr lang="it-IT" altLang="it-IT" sz="3400" i="1"/>
              <a:t>endpoint </a:t>
            </a:r>
            <a:r>
              <a:rPr lang="it-IT" altLang="it-IT" sz="3400"/>
              <a:t>non è la mortalità ma la </a:t>
            </a:r>
            <a:r>
              <a:rPr lang="it-IT" altLang="it-IT" sz="3400" b="1"/>
              <a:t>morbidità</a:t>
            </a:r>
            <a:r>
              <a:rPr lang="it-IT" altLang="it-IT" sz="3400"/>
              <a:t>.</a:t>
            </a:r>
          </a:p>
          <a:p>
            <a:pPr eaLnBrk="1" hangingPunct="1"/>
            <a:r>
              <a:rPr lang="it-IT" altLang="it-IT" sz="3400"/>
              <a:t>Le </a:t>
            </a:r>
            <a:r>
              <a:rPr lang="it-IT" altLang="it-IT" sz="3400" b="1"/>
              <a:t>dosi</a:t>
            </a:r>
            <a:r>
              <a:rPr lang="it-IT" altLang="it-IT" sz="3400"/>
              <a:t> usate sono </a:t>
            </a:r>
            <a:r>
              <a:rPr lang="it-IT" altLang="it-IT" sz="3400" b="1"/>
              <a:t>notevolmente più basse</a:t>
            </a:r>
            <a:r>
              <a:rPr lang="it-IT" altLang="it-IT" sz="3400"/>
              <a:t> di quelle usate negli studi di tossicità acuta.</a:t>
            </a:r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40351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7772400" cy="4681538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 b="1" smtClean="0"/>
              <a:t>Durata:</a:t>
            </a:r>
            <a:r>
              <a:rPr lang="it-IT" altLang="it-IT" smtClean="0"/>
              <a:t>10-25 % della vita dell’animale, 3-6 mesi nel ratto;</a:t>
            </a:r>
          </a:p>
          <a:p>
            <a:pPr eaLnBrk="1" hangingPunct="1"/>
            <a:r>
              <a:rPr lang="it-IT" altLang="it-IT" smtClean="0"/>
              <a:t>consentono di evidenziare quasi tutti gli effetti tossici cronici dovuti ad esposizione prolungata; </a:t>
            </a:r>
          </a:p>
          <a:p>
            <a:pPr eaLnBrk="1" hangingPunct="1"/>
            <a:r>
              <a:rPr lang="it-IT" altLang="it-IT" u="sng" smtClean="0"/>
              <a:t>la loro predittività si è dimostrata uguale a quella di studi di più lunga durata</a:t>
            </a:r>
            <a:r>
              <a:rPr lang="it-IT" altLang="it-IT" smtClean="0"/>
              <a:t> (cronici, 1-2 anni nel ratto), </a:t>
            </a:r>
            <a:r>
              <a:rPr lang="it-IT" altLang="it-IT" b="1" smtClean="0"/>
              <a:t>tranne che per gli effetti cancerogeni.</a:t>
            </a:r>
            <a:r>
              <a:rPr lang="it-IT" altLang="it-IT" smtClean="0"/>
              <a:t> </a:t>
            </a:r>
          </a:p>
        </p:txBody>
      </p:sp>
      <p:sp>
        <p:nvSpPr>
          <p:cNvPr id="145411" name="Comment 3"/>
          <p:cNvSpPr>
            <a:spLocks noChangeArrowheads="1"/>
          </p:cNvSpPr>
          <p:nvPr/>
        </p:nvSpPr>
        <p:spPr bwMode="auto">
          <a:xfrm>
            <a:off x="6873876" y="15876"/>
            <a:ext cx="3641725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da esposizioni ripetute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3352800" y="762000"/>
            <a:ext cx="518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>
                <a:solidFill>
                  <a:srgbClr val="000000"/>
                </a:solidFill>
              </a:rPr>
              <a:t>Studi di tossicità subcronica</a:t>
            </a:r>
          </a:p>
        </p:txBody>
      </p:sp>
    </p:spTree>
    <p:extLst>
      <p:ext uri="{BB962C8B-B14F-4D97-AF65-F5344CB8AC3E}">
        <p14:creationId xmlns:p14="http://schemas.microsoft.com/office/powerpoint/2010/main" val="14844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1524000" y="1435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47459" name="Picture 3" descr="fcp_084_f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82296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1905000" y="762000"/>
            <a:ext cx="8229600" cy="8318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</a:rPr>
              <a:t>Tempo di comparsa di effetti tossici (non cancerogeni) da farmaci in studi nel ratto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7772400" y="61722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</a:rPr>
              <a:t>totale: 100%</a:t>
            </a:r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>
            <a:off x="8686800" y="571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147463" name="Comment 7"/>
          <p:cNvSpPr>
            <a:spLocks noChangeArrowheads="1"/>
          </p:cNvSpPr>
          <p:nvPr/>
        </p:nvSpPr>
        <p:spPr bwMode="auto">
          <a:xfrm>
            <a:off x="6873876" y="15876"/>
            <a:ext cx="3641725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da esposizioni ripetute</a:t>
            </a:r>
          </a:p>
        </p:txBody>
      </p:sp>
    </p:spTree>
    <p:extLst>
      <p:ext uri="{BB962C8B-B14F-4D97-AF65-F5344CB8AC3E}">
        <p14:creationId xmlns:p14="http://schemas.microsoft.com/office/powerpoint/2010/main" val="69982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Some </a:t>
            </a:r>
            <a:r>
              <a:rPr lang="it-IT" altLang="it-IT" b="1" dirty="0" err="1" smtClean="0"/>
              <a:t>structural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groups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were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identified</a:t>
            </a:r>
            <a:r>
              <a:rPr lang="it-IT" altLang="it-IT" dirty="0" smtClean="0"/>
              <a:t> to be of </a:t>
            </a:r>
            <a:r>
              <a:rPr lang="it-IT" altLang="it-IT" dirty="0" err="1" smtClean="0"/>
              <a:t>such</a:t>
            </a:r>
            <a:r>
              <a:rPr lang="it-IT" altLang="it-IT" dirty="0" smtClean="0"/>
              <a:t> high </a:t>
            </a:r>
            <a:r>
              <a:rPr lang="it-IT" altLang="it-IT" dirty="0" err="1" smtClean="0"/>
              <a:t>potency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that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intakes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even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below</a:t>
            </a:r>
            <a:r>
              <a:rPr lang="it-IT" altLang="it-IT" dirty="0" smtClean="0"/>
              <a:t> the TTC </a:t>
            </a:r>
            <a:r>
              <a:rPr lang="it-IT" altLang="it-IT" dirty="0" err="1" smtClean="0"/>
              <a:t>would</a:t>
            </a:r>
            <a:r>
              <a:rPr lang="it-IT" altLang="it-IT" dirty="0" smtClean="0"/>
              <a:t> be </a:t>
            </a:r>
            <a:r>
              <a:rPr lang="it-IT" altLang="it-IT" dirty="0" err="1" smtClean="0"/>
              <a:t>associated</a:t>
            </a:r>
            <a:r>
              <a:rPr lang="it-IT" altLang="it-IT" dirty="0" smtClean="0"/>
              <a:t> with a </a:t>
            </a:r>
            <a:r>
              <a:rPr lang="it-IT" altLang="it-IT" b="1" dirty="0" smtClean="0"/>
              <a:t>high </a:t>
            </a:r>
            <a:r>
              <a:rPr lang="it-IT" altLang="it-IT" b="1" dirty="0" err="1" smtClean="0"/>
              <a:t>probability</a:t>
            </a:r>
            <a:r>
              <a:rPr lang="it-IT" altLang="it-IT" b="1" dirty="0" smtClean="0"/>
              <a:t> of a </a:t>
            </a:r>
            <a:r>
              <a:rPr lang="it-IT" altLang="it-IT" b="1" dirty="0" err="1" smtClean="0"/>
              <a:t>significant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carcinogenic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risk</a:t>
            </a:r>
            <a:r>
              <a:rPr lang="it-IT" altLang="it-IT" dirty="0" smtClean="0"/>
              <a:t>. </a:t>
            </a:r>
          </a:p>
          <a:p>
            <a:pPr eaLnBrk="1" hangingPunct="1"/>
            <a:endParaRPr lang="it-IT" altLang="it-IT" b="1" dirty="0" smtClean="0"/>
          </a:p>
          <a:p>
            <a:pPr eaLnBrk="1" hangingPunct="1"/>
            <a:endParaRPr lang="it-IT" altLang="it-IT" dirty="0" smtClean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07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79650" y="1196975"/>
            <a:ext cx="7772400" cy="321945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it-IT" altLang="it-IT" b="1" smtClean="0"/>
              <a:t>Specie animali</a:t>
            </a:r>
          </a:p>
          <a:p>
            <a:pPr eaLnBrk="1" hangingPunct="1"/>
            <a:r>
              <a:rPr lang="it-IT" altLang="it-IT" b="1" u="sng" smtClean="0"/>
              <a:t>In genere</a:t>
            </a:r>
            <a:r>
              <a:rPr lang="it-IT" altLang="it-IT" smtClean="0"/>
              <a:t> sono richiesti studi su almeno 2 specie, di cui una </a:t>
            </a:r>
            <a:r>
              <a:rPr lang="it-IT" altLang="it-IT" b="1" smtClean="0"/>
              <a:t>non roditore (cane e/o scimmia)</a:t>
            </a:r>
            <a:r>
              <a:rPr lang="it-IT" altLang="it-IT" smtClean="0"/>
              <a:t>.</a:t>
            </a:r>
          </a:p>
          <a:p>
            <a:pPr eaLnBrk="1" hangingPunct="1"/>
            <a:r>
              <a:rPr lang="it-IT" altLang="it-IT" smtClean="0"/>
              <a:t>Le specie sono scelte sulla base della farmacocinetica e farmacodinamica</a:t>
            </a:r>
          </a:p>
        </p:txBody>
      </p:sp>
    </p:spTree>
    <p:extLst>
      <p:ext uri="{BB962C8B-B14F-4D97-AF65-F5344CB8AC3E}">
        <p14:creationId xmlns:p14="http://schemas.microsoft.com/office/powerpoint/2010/main" val="68689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412875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mtClean="0"/>
              <a:t>Il metabolismo della sostanza deve essere più simile possibile a quello nell’uomo (cane, scimmia);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mtClean="0"/>
              <a:t>si deve assicurare che nelle specie usate si formano tutti i metaboliti che si formano nell’uomo (tossicità non correlata al meccanismo d’azione).</a:t>
            </a:r>
          </a:p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04509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it-IT" smtClean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mtClean="0"/>
              <a:t>Per i farmaci, nelle specie usate la risposta farmacodinamica dovrebbe essere simile a quella dell’uomo (tossicità correlata alla risposta e al meccanismo d’azione)</a:t>
            </a:r>
          </a:p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08442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371600"/>
            <a:ext cx="7772400" cy="4114800"/>
          </a:xfrm>
          <a:solidFill>
            <a:srgbClr val="FFCC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 b="1" dirty="0"/>
              <a:t>Obiettivi</a:t>
            </a:r>
            <a:r>
              <a:rPr lang="it-IT" altLang="it-IT" sz="2800" dirty="0"/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z="2800" dirty="0"/>
              <a:t>determinare </a:t>
            </a:r>
            <a:r>
              <a:rPr lang="it-IT" altLang="it-IT" sz="2800" b="1" dirty="0"/>
              <a:t>natura degli effetti</a:t>
            </a:r>
            <a:r>
              <a:rPr lang="it-IT" altLang="it-IT" sz="2800" dirty="0"/>
              <a:t> tossici ed </a:t>
            </a:r>
            <a:r>
              <a:rPr lang="it-IT" altLang="it-IT" sz="2800" b="1" dirty="0"/>
              <a:t>organi bersaglio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z="2800" dirty="0"/>
              <a:t>Determinare la correlazione tra esposizione ed effetto tossico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z="2800" dirty="0"/>
              <a:t>Determinare NOEL e LOEL </a:t>
            </a:r>
          </a:p>
        </p:txBody>
      </p:sp>
      <p:sp>
        <p:nvSpPr>
          <p:cNvPr id="154627" name="Comment 3"/>
          <p:cNvSpPr>
            <a:spLocks noChangeArrowheads="1"/>
          </p:cNvSpPr>
          <p:nvPr/>
        </p:nvSpPr>
        <p:spPr bwMode="auto">
          <a:xfrm>
            <a:off x="6873876" y="15876"/>
            <a:ext cx="3641725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tossicità da esposizioni ripetute</a:t>
            </a:r>
          </a:p>
        </p:txBody>
      </p:sp>
    </p:spTree>
    <p:extLst>
      <p:ext uri="{BB962C8B-B14F-4D97-AF65-F5344CB8AC3E}">
        <p14:creationId xmlns:p14="http://schemas.microsoft.com/office/powerpoint/2010/main" val="307355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b="1" smtClean="0">
                <a:cs typeface="Times New Roman" panose="02020603050405020304" pitchFamily="18" charset="0"/>
              </a:rPr>
              <a:t>Dosi soglia</a:t>
            </a:r>
            <a:endParaRPr lang="en-US" altLang="it-IT" b="1" smtClean="0">
              <a:cs typeface="Times New Roman" panose="02020603050405020304" pitchFamily="18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844675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800" dirty="0">
                <a:cs typeface="Times New Roman" panose="02020603050405020304" pitchFamily="18" charset="0"/>
              </a:rPr>
              <a:t>Sono la</a:t>
            </a:r>
            <a:r>
              <a:rPr lang="it-IT" altLang="it-IT" sz="2800" b="1" dirty="0">
                <a:cs typeface="Times New Roman" panose="02020603050405020304" pitchFamily="18" charset="0"/>
              </a:rPr>
              <a:t> base per </a:t>
            </a:r>
            <a:r>
              <a:rPr lang="it-IT" altLang="it-IT" sz="2800" b="1">
                <a:cs typeface="Times New Roman" panose="02020603050405020304" pitchFamily="18" charset="0"/>
              </a:rPr>
              <a:t>estrapolare </a:t>
            </a:r>
            <a:r>
              <a:rPr lang="it-IT" altLang="it-IT" sz="2800" b="1" smtClean="0">
                <a:cs typeface="Times New Roman" panose="02020603050405020304" pitchFamily="18" charset="0"/>
              </a:rPr>
              <a:t>il </a:t>
            </a:r>
            <a:r>
              <a:rPr lang="it-IT" altLang="it-IT" sz="2800" b="1" dirty="0">
                <a:cs typeface="Times New Roman" panose="02020603050405020304" pitchFamily="18" charset="0"/>
              </a:rPr>
              <a:t>margine di esposizione.</a:t>
            </a:r>
            <a:r>
              <a:rPr lang="it-IT" altLang="it-IT" sz="28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b="1" dirty="0"/>
              <a:t>NOEL</a:t>
            </a:r>
            <a:r>
              <a:rPr lang="it-IT" altLang="it-IT" sz="2800" dirty="0"/>
              <a:t> </a:t>
            </a:r>
            <a:r>
              <a:rPr lang="it-IT" altLang="it-IT" sz="2800" i="1" dirty="0"/>
              <a:t>(No </a:t>
            </a:r>
            <a:r>
              <a:rPr lang="it-IT" altLang="it-IT" sz="2800" i="1" dirty="0" err="1"/>
              <a:t>Observed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Effect</a:t>
            </a:r>
            <a:r>
              <a:rPr lang="it-IT" altLang="it-IT" sz="2800" i="1" dirty="0"/>
              <a:t> Level) o</a:t>
            </a:r>
            <a:r>
              <a:rPr lang="it-IT" altLang="it-IT" sz="2800" dirty="0"/>
              <a:t> </a:t>
            </a:r>
            <a:r>
              <a:rPr lang="it-IT" altLang="it-IT" sz="2800" b="1" dirty="0"/>
              <a:t>NOAEL</a:t>
            </a:r>
            <a:r>
              <a:rPr lang="it-IT" altLang="it-IT" sz="2800" dirty="0"/>
              <a:t> (</a:t>
            </a:r>
            <a:r>
              <a:rPr lang="it-IT" altLang="it-IT" sz="2800" i="1" dirty="0"/>
              <a:t>No </a:t>
            </a:r>
            <a:r>
              <a:rPr lang="it-IT" altLang="it-IT" sz="2800" i="1" dirty="0" err="1"/>
              <a:t>Observed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Adverse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Effect</a:t>
            </a:r>
            <a:r>
              <a:rPr lang="it-IT" altLang="it-IT" sz="2800" i="1" dirty="0"/>
              <a:t> Level</a:t>
            </a:r>
            <a:r>
              <a:rPr lang="it-IT" altLang="it-IT" sz="2800" dirty="0"/>
              <a:t>): massima dose testata a cui non compaiono effetti (avversi)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b="1" dirty="0"/>
              <a:t>LOEL</a:t>
            </a:r>
            <a:r>
              <a:rPr lang="it-IT" altLang="it-IT" sz="2800" dirty="0"/>
              <a:t> (</a:t>
            </a:r>
            <a:r>
              <a:rPr lang="it-IT" altLang="it-IT" sz="2800" i="1" dirty="0" err="1"/>
              <a:t>Lowest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Observed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Effect</a:t>
            </a:r>
            <a:r>
              <a:rPr lang="it-IT" altLang="it-IT" sz="2800" i="1" dirty="0"/>
              <a:t> Level</a:t>
            </a:r>
            <a:r>
              <a:rPr lang="it-IT" altLang="it-IT" sz="2800" dirty="0"/>
              <a:t>) o </a:t>
            </a:r>
            <a:r>
              <a:rPr lang="it-IT" altLang="it-IT" sz="2800" b="1" dirty="0"/>
              <a:t>LOAEL</a:t>
            </a:r>
            <a:r>
              <a:rPr lang="it-IT" altLang="it-IT" sz="2800" dirty="0"/>
              <a:t> (</a:t>
            </a:r>
            <a:r>
              <a:rPr lang="it-IT" altLang="it-IT" sz="2800" i="1" dirty="0" err="1"/>
              <a:t>Lowest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Observed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Adverse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Effect</a:t>
            </a:r>
            <a:r>
              <a:rPr lang="it-IT" altLang="it-IT" sz="2800" i="1" dirty="0"/>
              <a:t> Level</a:t>
            </a:r>
            <a:r>
              <a:rPr lang="it-IT" altLang="it-IT" sz="2800" dirty="0"/>
              <a:t>): minima dose testata a cui compaiono effetti (avversi).</a:t>
            </a:r>
          </a:p>
          <a:p>
            <a:pPr eaLnBrk="1" hangingPunct="1"/>
            <a:endParaRPr lang="en-US" altLang="it-IT" sz="2800" dirty="0"/>
          </a:p>
        </p:txBody>
      </p:sp>
    </p:spTree>
    <p:extLst>
      <p:ext uri="{BB962C8B-B14F-4D97-AF65-F5344CB8AC3E}">
        <p14:creationId xmlns:p14="http://schemas.microsoft.com/office/powerpoint/2010/main" val="27982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8213" y="1557339"/>
            <a:ext cx="7772400" cy="4484687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it-IT" altLang="it-IT" dirty="0" smtClean="0"/>
              <a:t>La </a:t>
            </a:r>
            <a:r>
              <a:rPr lang="it-IT" altLang="it-IT" dirty="0" err="1" smtClean="0"/>
              <a:t>predittività</a:t>
            </a:r>
            <a:r>
              <a:rPr lang="it-IT" altLang="it-IT" dirty="0" smtClean="0"/>
              <a:t> degli </a:t>
            </a:r>
            <a:r>
              <a:rPr lang="it-IT" altLang="it-IT" b="1" dirty="0" smtClean="0"/>
              <a:t>studi animali</a:t>
            </a:r>
            <a:r>
              <a:rPr lang="it-IT" altLang="it-IT" dirty="0" smtClean="0"/>
              <a:t> è di circa il 70-75%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dirty="0" smtClean="0"/>
              <a:t>Tossicità specie-specifica (metabolismo, farmacocinetica)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dirty="0" smtClean="0"/>
              <a:t>Spesso impossibile usare dosi elevate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dirty="0" smtClean="0"/>
              <a:t>Specie rilevanti? (per biotecnologici)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dirty="0" smtClean="0"/>
              <a:t>Studi in animali sani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dirty="0" smtClean="0"/>
              <a:t>Variabilità ridotta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351088" y="476251"/>
            <a:ext cx="77771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it-IT" sz="2800" b="1">
                <a:solidFill>
                  <a:srgbClr val="000000"/>
                </a:solidFill>
              </a:rPr>
              <a:t>Limitazioni studi animali</a:t>
            </a:r>
          </a:p>
        </p:txBody>
      </p:sp>
    </p:spTree>
    <p:extLst>
      <p:ext uri="{BB962C8B-B14F-4D97-AF65-F5344CB8AC3E}">
        <p14:creationId xmlns:p14="http://schemas.microsoft.com/office/powerpoint/2010/main" val="402515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6"/>
          <p:cNvSpPr>
            <a:spLocks noGrp="1" noChangeArrowheads="1"/>
          </p:cNvSpPr>
          <p:nvPr>
            <p:ph type="title"/>
          </p:nvPr>
        </p:nvSpPr>
        <p:spPr>
          <a:xfrm>
            <a:off x="2135188" y="333376"/>
            <a:ext cx="7772400" cy="1503363"/>
          </a:xfrm>
        </p:spPr>
        <p:txBody>
          <a:bodyPr/>
          <a:lstStyle/>
          <a:p>
            <a:pPr eaLnBrk="1" hangingPunct="1"/>
            <a:r>
              <a:rPr lang="it-IT" altLang="it-IT" b="1" smtClean="0">
                <a:cs typeface="Times New Roman" panose="02020603050405020304" pitchFamily="18" charset="0"/>
              </a:rPr>
              <a:t>Predittività.</a:t>
            </a:r>
            <a:endParaRPr lang="en-US" altLang="it-IT" b="1" smtClean="0">
              <a:cs typeface="Times New Roman" panose="02020603050405020304" pitchFamily="18" charset="0"/>
            </a:endParaRPr>
          </a:p>
        </p:txBody>
      </p:sp>
      <p:sp>
        <p:nvSpPr>
          <p:cNvPr id="177155" name="Text Box 7"/>
          <p:cNvSpPr txBox="1">
            <a:spLocks noChangeArrowheads="1"/>
          </p:cNvSpPr>
          <p:nvPr/>
        </p:nvSpPr>
        <p:spPr bwMode="auto">
          <a:xfrm>
            <a:off x="2063751" y="1628775"/>
            <a:ext cx="820896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it-IT" altLang="it-IT" b="0">
                <a:solidFill>
                  <a:srgbClr val="000000"/>
                </a:solidFill>
              </a:rPr>
              <a:t>Gli effetti di una sostanza, osservati negli animali in opportune condizioni, </a:t>
            </a:r>
            <a:r>
              <a:rPr lang="it-IT" altLang="it-IT" u="sng">
                <a:solidFill>
                  <a:srgbClr val="000000"/>
                </a:solidFill>
              </a:rPr>
              <a:t>possono</a:t>
            </a:r>
            <a:r>
              <a:rPr lang="it-IT" altLang="it-IT" b="0">
                <a:solidFill>
                  <a:srgbClr val="000000"/>
                </a:solidFill>
              </a:rPr>
              <a:t> verificarsi anche nell’uomo.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b="0">
                <a:solidFill>
                  <a:srgbClr val="000000"/>
                </a:solidFill>
              </a:rPr>
              <a:t>Cellule o tessuti di specie diverse, con funzioni e/o vie biochimiche simili hanno </a:t>
            </a:r>
            <a:r>
              <a:rPr lang="it-IT" altLang="it-IT">
                <a:solidFill>
                  <a:srgbClr val="000000"/>
                </a:solidFill>
              </a:rPr>
              <a:t>simile suscettibilità tossicologica</a:t>
            </a:r>
            <a:r>
              <a:rPr lang="it-IT" altLang="it-IT" b="0">
                <a:solidFill>
                  <a:srgbClr val="000000"/>
                </a:solidFill>
              </a:rPr>
              <a:t>, poiché posseggono lo stesso ‘recettore’ (recettori di membrana e intracellulari, canali ionici, pompe e trasportatori, enzimi, DNA ecc.)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b="0">
                <a:solidFill>
                  <a:srgbClr val="000000"/>
                </a:solidFill>
              </a:rPr>
              <a:t>Differenze di tossicità tra specie simili (</a:t>
            </a:r>
            <a:r>
              <a:rPr lang="it-IT" altLang="it-IT">
                <a:solidFill>
                  <a:srgbClr val="000000"/>
                </a:solidFill>
              </a:rPr>
              <a:t>mammiferi</a:t>
            </a:r>
            <a:r>
              <a:rPr lang="it-IT" altLang="it-IT" b="0">
                <a:solidFill>
                  <a:srgbClr val="000000"/>
                </a:solidFill>
              </a:rPr>
              <a:t>) sono molto spesso dovuti a differenze nel metabolismo (attivazione/inattivazione) della sostanza.</a:t>
            </a:r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57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1524000" y="68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79203" name="Picture 3" descr="fcp_084_f1"/>
          <p:cNvPicPr>
            <a:picLocks noChangeAspect="1" noChangeArrowheads="1"/>
          </p:cNvPicPr>
          <p:nvPr/>
        </p:nvPicPr>
        <p:blipFill>
          <a:blip r:embed="rId3">
            <a:lum bright="20000" contrast="2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1295401"/>
            <a:ext cx="6589713" cy="534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1524000" y="109964"/>
            <a:ext cx="9519365" cy="83099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</a:rPr>
              <a:t>Predittività degli studi animali di 221 effetti tossici di 150 </a:t>
            </a:r>
            <a:r>
              <a:rPr lang="it-IT" altLang="it-IT" sz="2400" u="sng">
                <a:solidFill>
                  <a:srgbClr val="000000"/>
                </a:solidFill>
              </a:rPr>
              <a:t>farmaci </a:t>
            </a:r>
            <a:r>
              <a:rPr lang="it-IT" altLang="it-IT" sz="2400">
                <a:solidFill>
                  <a:srgbClr val="000000"/>
                </a:solidFill>
              </a:rPr>
              <a:t>nell’uomo. La concordanza </a:t>
            </a:r>
            <a:r>
              <a:rPr lang="it-IT" altLang="it-IT" sz="2400" u="sng">
                <a:solidFill>
                  <a:srgbClr val="000000"/>
                </a:solidFill>
              </a:rPr>
              <a:t>totale</a:t>
            </a:r>
            <a:r>
              <a:rPr lang="it-IT" altLang="it-IT" sz="2400">
                <a:solidFill>
                  <a:srgbClr val="000000"/>
                </a:solidFill>
              </a:rPr>
              <a:t> è risultata pari al 71%.</a:t>
            </a:r>
          </a:p>
        </p:txBody>
      </p:sp>
    </p:spTree>
    <p:extLst>
      <p:ext uri="{BB962C8B-B14F-4D97-AF65-F5344CB8AC3E}">
        <p14:creationId xmlns:p14="http://schemas.microsoft.com/office/powerpoint/2010/main" val="15753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5188" y="765175"/>
            <a:ext cx="7772400" cy="5459956"/>
          </a:xfrm>
          <a:solidFill>
            <a:srgbClr val="FFCC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mtClean="0"/>
              <a:t>Predittività.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E’ stata valutata la presenza di 89 effetti, indotti da 6 farmaci, nel </a:t>
            </a:r>
            <a:r>
              <a:rPr lang="it-IT" altLang="it-IT" b="1" smtClean="0"/>
              <a:t>ratto</a:t>
            </a:r>
            <a:r>
              <a:rPr lang="it-IT" altLang="it-IT" smtClean="0"/>
              <a:t> e nel </a:t>
            </a:r>
            <a:r>
              <a:rPr lang="it-IT" altLang="it-IT" b="1" smtClean="0"/>
              <a:t>cane</a:t>
            </a:r>
            <a:r>
              <a:rPr lang="it-IT" altLang="it-IT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Ipotesi: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mtClean="0"/>
              <a:t>se l’effetto era presente sia nel ratto sia nel cane </a:t>
            </a:r>
            <a:r>
              <a:rPr lang="it-IT" altLang="it-IT" smtClean="0">
                <a:sym typeface="Symbol" panose="05050102010706020507" pitchFamily="18" charset="2"/>
              </a:rPr>
              <a:t> effetto presente anche nell’uomo.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mtClean="0"/>
              <a:t>se l’effetto era presente solo nel ratto o nel cane </a:t>
            </a:r>
            <a:r>
              <a:rPr lang="it-IT" altLang="it-IT" smtClean="0">
                <a:sym typeface="Symbol" panose="05050102010706020507" pitchFamily="18" charset="2"/>
              </a:rPr>
              <a:t> effetto assente nell’uomo (effetto specie –specifico).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L’ipotesi è stata verificata per comparazione con i dati di tossicità nell’uomo.</a:t>
            </a:r>
          </a:p>
        </p:txBody>
      </p:sp>
      <p:sp>
        <p:nvSpPr>
          <p:cNvPr id="181251" name="Comment 3"/>
          <p:cNvSpPr>
            <a:spLocks noChangeArrowheads="1"/>
          </p:cNvSpPr>
          <p:nvPr/>
        </p:nvSpPr>
        <p:spPr bwMode="auto">
          <a:xfrm>
            <a:off x="6569076" y="15876"/>
            <a:ext cx="4022725" cy="346075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Principi degli studi tossicologici</a:t>
            </a:r>
          </a:p>
        </p:txBody>
      </p:sp>
    </p:spTree>
    <p:extLst>
      <p:ext uri="{BB962C8B-B14F-4D97-AF65-F5344CB8AC3E}">
        <p14:creationId xmlns:p14="http://schemas.microsoft.com/office/powerpoint/2010/main" val="27567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7400" y="609601"/>
            <a:ext cx="7772400" cy="5141913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 sz="2800"/>
              <a:t>Verifica. Su 86 previsioni: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/>
              <a:t>38 positive (presenti anche nell’uomo): 26 corrette (concordanza 68%).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/>
              <a:t>48 negative (assente nell’uomo): 38 corrette (concordanza 79%).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it-IT" altLang="it-IT" sz="2800" b="1"/>
              <a:t>Concordanza totale (% di previsione corrette):</a:t>
            </a:r>
            <a:r>
              <a:rPr lang="it-IT" altLang="it-IT" sz="2800"/>
              <a:t> </a:t>
            </a:r>
            <a:r>
              <a:rPr lang="it-IT" altLang="it-IT" sz="2800" b="1"/>
              <a:t>74%</a:t>
            </a:r>
          </a:p>
          <a:p>
            <a:pPr eaLnBrk="1" hangingPunct="1"/>
            <a:r>
              <a:rPr lang="it-IT" altLang="it-IT" sz="2800"/>
              <a:t>Conclusioni. Tramite i dati di tossicità di 2 specie si ottiene un livello relativamente alto di predittività, anche senza considerare i meccanismi di tossicità, metabolismo dei farmaci ecc. </a:t>
            </a:r>
          </a:p>
        </p:txBody>
      </p:sp>
    </p:spTree>
    <p:extLst>
      <p:ext uri="{BB962C8B-B14F-4D97-AF65-F5344CB8AC3E}">
        <p14:creationId xmlns:p14="http://schemas.microsoft.com/office/powerpoint/2010/main" val="206139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6426200"/>
            <a:ext cx="20955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836614"/>
            <a:ext cx="37719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703389" y="6678613"/>
            <a:ext cx="8783637" cy="11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7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it-IT" sz="800">
                <a:solidFill>
                  <a:srgbClr val="000000"/>
                </a:solidFill>
                <a:latin typeface="Arial" panose="020B0604020202020204" pitchFamily="34" charset="0"/>
              </a:rPr>
              <a:t>Copyright ©2001 American Association for Cancer Research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210051" y="5973763"/>
            <a:ext cx="6588125" cy="179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7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it-IT" sz="1200">
                <a:solidFill>
                  <a:srgbClr val="000000"/>
                </a:solidFill>
                <a:latin typeface="Arial" panose="020B0604020202020204" pitchFamily="34" charset="0"/>
              </a:rPr>
              <a:t>Sohn, O. S. et al. Cancer Res 2001;61:8435-8440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682580" y="333376"/>
            <a:ext cx="4908595" cy="352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dirty="0" err="1">
                <a:solidFill>
                  <a:srgbClr val="000000"/>
                </a:solidFill>
              </a:rPr>
              <a:t>This</a:t>
            </a:r>
            <a:r>
              <a:rPr lang="it-IT" altLang="it-IT" sz="2800" dirty="0">
                <a:solidFill>
                  <a:srgbClr val="000000"/>
                </a:solidFill>
              </a:rPr>
              <a:t> </a:t>
            </a:r>
            <a:r>
              <a:rPr lang="it-IT" altLang="it-IT" sz="2800" dirty="0" err="1">
                <a:solidFill>
                  <a:srgbClr val="000000"/>
                </a:solidFill>
              </a:rPr>
              <a:t>group</a:t>
            </a:r>
            <a:r>
              <a:rPr lang="it-IT" altLang="it-IT" sz="2800" dirty="0">
                <a:solidFill>
                  <a:srgbClr val="000000"/>
                </a:solidFill>
              </a:rPr>
              <a:t> of </a:t>
            </a:r>
            <a:r>
              <a:rPr lang="it-IT" altLang="it-IT" sz="2800" b="1" dirty="0">
                <a:solidFill>
                  <a:srgbClr val="000000"/>
                </a:solidFill>
              </a:rPr>
              <a:t>high </a:t>
            </a:r>
            <a:r>
              <a:rPr lang="it-IT" altLang="it-IT" sz="2800" b="1" dirty="0" err="1">
                <a:solidFill>
                  <a:srgbClr val="000000"/>
                </a:solidFill>
              </a:rPr>
              <a:t>potency</a:t>
            </a:r>
            <a:r>
              <a:rPr lang="it-IT" altLang="it-IT" sz="2800" b="1" dirty="0">
                <a:solidFill>
                  <a:srgbClr val="000000"/>
                </a:solidFill>
              </a:rPr>
              <a:t> </a:t>
            </a:r>
            <a:r>
              <a:rPr lang="it-IT" altLang="it-IT" sz="2800" b="1" dirty="0" err="1">
                <a:solidFill>
                  <a:srgbClr val="000000"/>
                </a:solidFill>
              </a:rPr>
              <a:t>genotoxic</a:t>
            </a:r>
            <a:r>
              <a:rPr lang="it-IT" altLang="it-IT" sz="2800" b="1" dirty="0">
                <a:solidFill>
                  <a:srgbClr val="000000"/>
                </a:solidFill>
              </a:rPr>
              <a:t> </a:t>
            </a:r>
            <a:r>
              <a:rPr lang="it-IT" altLang="it-IT" sz="2800" b="1" dirty="0" err="1">
                <a:solidFill>
                  <a:srgbClr val="000000"/>
                </a:solidFill>
              </a:rPr>
              <a:t>carcinogens</a:t>
            </a:r>
            <a:r>
              <a:rPr lang="it-IT" altLang="it-IT" sz="2800" b="1" dirty="0">
                <a:solidFill>
                  <a:srgbClr val="000000"/>
                </a:solidFill>
              </a:rPr>
              <a:t> </a:t>
            </a:r>
            <a:r>
              <a:rPr lang="it-IT" altLang="it-IT" sz="2800" dirty="0" err="1">
                <a:solidFill>
                  <a:srgbClr val="000000"/>
                </a:solidFill>
              </a:rPr>
              <a:t>comprises</a:t>
            </a:r>
            <a:r>
              <a:rPr lang="it-IT" altLang="it-IT" sz="2800" dirty="0">
                <a:solidFill>
                  <a:srgbClr val="000000"/>
                </a:solidFill>
              </a:rPr>
              <a:t> </a:t>
            </a:r>
            <a:r>
              <a:rPr lang="it-IT" altLang="it-IT" sz="2800" dirty="0" err="1">
                <a:solidFill>
                  <a:srgbClr val="000000"/>
                </a:solidFill>
              </a:rPr>
              <a:t>aflatoxin-like</a:t>
            </a:r>
            <a:r>
              <a:rPr lang="it-IT" altLang="it-IT" sz="2800" dirty="0">
                <a:solidFill>
                  <a:srgbClr val="000000"/>
                </a:solidFill>
              </a:rPr>
              <a:t>-, N-nitroso-, and </a:t>
            </a:r>
            <a:r>
              <a:rPr lang="it-IT" altLang="it-IT" sz="2800" dirty="0" err="1">
                <a:solidFill>
                  <a:srgbClr val="000000"/>
                </a:solidFill>
              </a:rPr>
              <a:t>azoxy-compounds</a:t>
            </a:r>
            <a:endParaRPr lang="it-IT" altLang="it-IT" sz="2800" dirty="0">
              <a:solidFill>
                <a:srgbClr val="000000"/>
              </a:solidFill>
            </a:endParaRPr>
          </a:p>
        </p:txBody>
      </p:sp>
      <p:sp>
        <p:nvSpPr>
          <p:cNvPr id="28679" name="Oval 8"/>
          <p:cNvSpPr>
            <a:spLocks noChangeArrowheads="1"/>
          </p:cNvSpPr>
          <p:nvPr/>
        </p:nvSpPr>
        <p:spPr bwMode="auto">
          <a:xfrm>
            <a:off x="6096000" y="4149726"/>
            <a:ext cx="1366838" cy="5762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000000"/>
              </a:solidFill>
            </a:endParaRPr>
          </a:p>
        </p:txBody>
      </p:sp>
      <p:sp>
        <p:nvSpPr>
          <p:cNvPr id="28680" name="Oval 9"/>
          <p:cNvSpPr>
            <a:spLocks noChangeArrowheads="1"/>
          </p:cNvSpPr>
          <p:nvPr/>
        </p:nvSpPr>
        <p:spPr bwMode="auto">
          <a:xfrm>
            <a:off x="5159376" y="5373689"/>
            <a:ext cx="1800225" cy="5032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457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1"/>
            <a:ext cx="7772400" cy="3025775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 smtClean="0"/>
              <a:t>N.B. Per </a:t>
            </a:r>
            <a:r>
              <a:rPr lang="it-IT" altLang="it-IT" b="1" smtClean="0"/>
              <a:t>farmaci biologici</a:t>
            </a:r>
            <a:r>
              <a:rPr lang="it-IT" altLang="it-IT" smtClean="0"/>
              <a:t> ricombinanti (es., anticorpi, citochine, fattori di crescita ecc.) l’effetto è </a:t>
            </a:r>
            <a:r>
              <a:rPr lang="it-IT" altLang="it-IT" b="1" smtClean="0"/>
              <a:t>specie-specifico</a:t>
            </a:r>
            <a:r>
              <a:rPr lang="it-IT" altLang="it-IT" smtClean="0"/>
              <a:t> </a:t>
            </a:r>
            <a:r>
              <a:rPr lang="it-IT" altLang="it-IT" smtClean="0">
                <a:sym typeface="Symbol" panose="05050102010706020507" pitchFamily="18" charset="2"/>
              </a:rPr>
              <a:t> la tossicità può essere studiata solo in specie che esprimono un recettore analogo a quello umano (</a:t>
            </a:r>
            <a:r>
              <a:rPr lang="it-IT" altLang="it-IT" b="1" smtClean="0">
                <a:sym typeface="Symbol" panose="05050102010706020507" pitchFamily="18" charset="2"/>
              </a:rPr>
              <a:t>specie rilevanti</a:t>
            </a:r>
            <a:r>
              <a:rPr lang="it-IT" altLang="it-IT" smtClean="0">
                <a:sym typeface="Symbol" panose="05050102010706020507" pitchFamily="18" charset="2"/>
              </a:rPr>
              <a:t>). </a:t>
            </a:r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8471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1"/>
            <a:ext cx="7772400" cy="4194175"/>
          </a:xfrm>
          <a:solidFill>
            <a:srgbClr val="FFCC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hangingPunct="1">
              <a:buNone/>
            </a:pPr>
            <a:r>
              <a:rPr lang="it-IT" altLang="it-IT" b="1" dirty="0" smtClean="0">
                <a:cs typeface="Times New Roman" panose="02020603050405020304" pitchFamily="18" charset="0"/>
              </a:rPr>
              <a:t>Dosi ed estrapolazione</a:t>
            </a:r>
          </a:p>
          <a:p>
            <a:pPr marL="609600" indent="-609600" eaLnBrk="1" hangingPunct="1">
              <a:buNone/>
            </a:pPr>
            <a:r>
              <a:rPr lang="it-IT" altLang="it-IT" dirty="0" smtClean="0">
                <a:cs typeface="Times New Roman" panose="02020603050405020304" pitchFamily="18" charset="0"/>
              </a:rPr>
              <a:t>Per identificare </a:t>
            </a:r>
            <a:r>
              <a:rPr lang="it-IT" altLang="it-IT" u="sng" dirty="0" smtClean="0">
                <a:cs typeface="Times New Roman" panose="02020603050405020304" pitchFamily="18" charset="0"/>
              </a:rPr>
              <a:t>con sicurezza</a:t>
            </a:r>
            <a:r>
              <a:rPr lang="it-IT" altLang="it-IT" dirty="0" smtClean="0">
                <a:cs typeface="Times New Roman" panose="02020603050405020304" pitchFamily="18" charset="0"/>
              </a:rPr>
              <a:t> gli effetti tossici di una sostanza negli animali da laboratorio sarebbe necessario somministrare alte dosi.</a:t>
            </a:r>
            <a:endParaRPr lang="it-IT" altLang="it-IT" dirty="0" smtClean="0"/>
          </a:p>
          <a:p>
            <a:pPr marL="609600" indent="-609600" eaLnBrk="1" hangingPunct="1">
              <a:buNone/>
            </a:pPr>
            <a:r>
              <a:rPr lang="it-IT" altLang="it-IT" b="1" dirty="0" smtClean="0"/>
              <a:t>L’uso di alte dosi è dovuto all’inevitabile limitatezza del numero di animali su cui si effettuano i test. </a:t>
            </a:r>
          </a:p>
        </p:txBody>
      </p:sp>
    </p:spTree>
    <p:extLst>
      <p:ext uri="{BB962C8B-B14F-4D97-AF65-F5344CB8AC3E}">
        <p14:creationId xmlns:p14="http://schemas.microsoft.com/office/powerpoint/2010/main" val="256637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0" y="762000"/>
            <a:ext cx="7772400" cy="5334000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Supponiamo che </a:t>
            </a:r>
            <a:r>
              <a:rPr lang="it-IT" altLang="it-IT" sz="2800" b="1"/>
              <a:t>ad una data dose</a:t>
            </a:r>
            <a:r>
              <a:rPr lang="it-IT" altLang="it-IT" sz="2800"/>
              <a:t> risponda lo 0,1% di individui (più sensibili). Se l’esperimento viene condotto con 100 animali, la risposta non viene rilevata.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Per essere ragionevolmente sicuri di osservare la risposta </a:t>
            </a:r>
            <a:r>
              <a:rPr lang="it-IT" altLang="it-IT" sz="2800" b="1"/>
              <a:t>con quella dose</a:t>
            </a:r>
            <a:r>
              <a:rPr lang="it-IT" altLang="it-IT" sz="2800"/>
              <a:t>, l’esperimento dovrebbe essere condotto con almeno 5.000 animali.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Aumentando la dose, risponderà una percentuale maggiore di individui (anche quelli meno sensibili).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L’uso di dosi ‘elevate’ (rispetto a quelle previste nell’uomo) consente quindi di osservare una risposta con un numero ‘ragionevole’ di animali. </a:t>
            </a:r>
          </a:p>
        </p:txBody>
      </p:sp>
    </p:spTree>
    <p:extLst>
      <p:ext uri="{BB962C8B-B14F-4D97-AF65-F5344CB8AC3E}">
        <p14:creationId xmlns:p14="http://schemas.microsoft.com/office/powerpoint/2010/main" val="22842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Tossicità imprevista in fase 1</a:t>
            </a:r>
          </a:p>
        </p:txBody>
      </p:sp>
      <p:sp>
        <p:nvSpPr>
          <p:cNvPr id="35843" name="Segnaposto contenuto 2"/>
          <p:cNvSpPr>
            <a:spLocks noGrp="1"/>
          </p:cNvSpPr>
          <p:nvPr>
            <p:ph idx="1"/>
          </p:nvPr>
        </p:nvSpPr>
        <p:spPr>
          <a:xfrm>
            <a:off x="1774826" y="1757363"/>
            <a:ext cx="4105275" cy="4248150"/>
          </a:xfrm>
        </p:spPr>
        <p:txBody>
          <a:bodyPr/>
          <a:lstStyle/>
          <a:p>
            <a:r>
              <a:rPr lang="en-GB" altLang="it-IT" sz="2400" b="1" dirty="0"/>
              <a:t>TGN1412</a:t>
            </a:r>
            <a:r>
              <a:rPr lang="en-GB" altLang="it-IT" sz="2400" dirty="0"/>
              <a:t>, </a:t>
            </a:r>
            <a:r>
              <a:rPr lang="en-GB" altLang="it-IT" sz="2400" dirty="0" err="1"/>
              <a:t>biologico</a:t>
            </a:r>
            <a:r>
              <a:rPr lang="en-GB" altLang="it-IT" sz="2400" dirty="0"/>
              <a:t>, </a:t>
            </a:r>
            <a:r>
              <a:rPr lang="en-GB" altLang="it-IT" sz="2400" dirty="0" err="1"/>
              <a:t>immunomodulatore</a:t>
            </a:r>
            <a:r>
              <a:rPr lang="en-GB" altLang="it-IT" sz="2400" dirty="0"/>
              <a:t> </a:t>
            </a:r>
            <a:r>
              <a:rPr lang="en-GB" altLang="it-IT" sz="2400" dirty="0" err="1"/>
              <a:t>superagonista</a:t>
            </a:r>
            <a:r>
              <a:rPr lang="en-GB" altLang="it-IT" sz="2400" dirty="0"/>
              <a:t> anti-CD28</a:t>
            </a:r>
          </a:p>
          <a:p>
            <a:r>
              <a:rPr lang="en-GB" altLang="it-IT" sz="2400" dirty="0" err="1"/>
              <a:t>Testato</a:t>
            </a:r>
            <a:r>
              <a:rPr lang="en-GB" altLang="it-IT" sz="2400" dirty="0"/>
              <a:t> </a:t>
            </a:r>
            <a:r>
              <a:rPr lang="en-GB" altLang="it-IT" sz="2400" dirty="0" err="1"/>
              <a:t>nei</a:t>
            </a:r>
            <a:r>
              <a:rPr lang="en-GB" altLang="it-IT" sz="2400" dirty="0"/>
              <a:t> </a:t>
            </a:r>
            <a:r>
              <a:rPr lang="en-GB" altLang="it-IT" sz="2400" dirty="0" err="1"/>
              <a:t>macachi</a:t>
            </a:r>
            <a:r>
              <a:rPr lang="en-GB" altLang="it-IT" sz="2400" dirty="0"/>
              <a:t> (specie </a:t>
            </a:r>
            <a:r>
              <a:rPr lang="en-GB" altLang="it-IT" sz="2400" dirty="0" err="1"/>
              <a:t>rilevante</a:t>
            </a:r>
            <a:r>
              <a:rPr lang="en-GB" altLang="it-IT" sz="2400" dirty="0"/>
              <a:t>) </a:t>
            </a:r>
            <a:r>
              <a:rPr lang="en-GB" altLang="it-IT" sz="2400" dirty="0" err="1"/>
              <a:t>senza</a:t>
            </a:r>
            <a:r>
              <a:rPr lang="en-GB" altLang="it-IT" sz="2400" dirty="0"/>
              <a:t> </a:t>
            </a:r>
            <a:r>
              <a:rPr lang="en-GB" altLang="it-IT" sz="2400" dirty="0" err="1"/>
              <a:t>tossicità</a:t>
            </a:r>
            <a:endParaRPr lang="en-GB" altLang="it-IT" sz="2400" dirty="0"/>
          </a:p>
          <a:p>
            <a:r>
              <a:rPr lang="en-GB" altLang="it-IT" sz="2400" dirty="0" err="1"/>
              <a:t>Nel</a:t>
            </a:r>
            <a:r>
              <a:rPr lang="en-GB" altLang="it-IT" sz="2400" dirty="0"/>
              <a:t> </a:t>
            </a:r>
            <a:r>
              <a:rPr lang="en-GB" altLang="it-IT" sz="2400" b="1" dirty="0"/>
              <a:t>2006</a:t>
            </a:r>
            <a:r>
              <a:rPr lang="en-GB" altLang="it-IT" sz="2400" dirty="0"/>
              <a:t>, in </a:t>
            </a:r>
            <a:r>
              <a:rPr lang="en-GB" altLang="it-IT" sz="2400" dirty="0" err="1"/>
              <a:t>fase</a:t>
            </a:r>
            <a:r>
              <a:rPr lang="en-GB" altLang="it-IT" sz="2400" dirty="0"/>
              <a:t> 1, 6/6 </a:t>
            </a:r>
            <a:r>
              <a:rPr lang="en-GB" altLang="it-IT" sz="2400" dirty="0" err="1"/>
              <a:t>soggetti</a:t>
            </a:r>
            <a:r>
              <a:rPr lang="en-GB" altLang="it-IT" sz="2400" dirty="0"/>
              <a:t> </a:t>
            </a:r>
            <a:r>
              <a:rPr lang="en-GB" altLang="it-IT" sz="2400" dirty="0" err="1"/>
              <a:t>ricoverati</a:t>
            </a:r>
            <a:r>
              <a:rPr lang="en-GB" altLang="it-IT" sz="2400" dirty="0"/>
              <a:t> in </a:t>
            </a:r>
            <a:r>
              <a:rPr lang="en-GB" altLang="it-IT" sz="2400" dirty="0" err="1"/>
              <a:t>terapia</a:t>
            </a:r>
            <a:r>
              <a:rPr lang="en-GB" altLang="it-IT" sz="2400" dirty="0"/>
              <a:t> </a:t>
            </a:r>
            <a:r>
              <a:rPr lang="en-GB" altLang="it-IT" sz="2400" dirty="0" err="1"/>
              <a:t>intensiva</a:t>
            </a:r>
            <a:r>
              <a:rPr lang="en-GB" altLang="it-IT" sz="2400" dirty="0"/>
              <a:t> </a:t>
            </a:r>
          </a:p>
          <a:p>
            <a:r>
              <a:rPr lang="en-GB" altLang="it-IT" sz="2400" dirty="0" err="1"/>
              <a:t>Differente</a:t>
            </a:r>
            <a:r>
              <a:rPr lang="en-GB" altLang="it-IT" sz="2400" dirty="0"/>
              <a:t> </a:t>
            </a:r>
            <a:r>
              <a:rPr lang="en-GB" altLang="it-IT" sz="2400" dirty="0" err="1"/>
              <a:t>tossicità</a:t>
            </a:r>
            <a:r>
              <a:rPr lang="en-GB" altLang="it-IT" sz="2400" dirty="0"/>
              <a:t> </a:t>
            </a:r>
            <a:r>
              <a:rPr lang="en-GB" altLang="it-IT" sz="2400" dirty="0" err="1"/>
              <a:t>dovuta</a:t>
            </a:r>
            <a:r>
              <a:rPr lang="en-GB" altLang="it-IT" sz="2400" dirty="0"/>
              <a:t> a </a:t>
            </a:r>
            <a:r>
              <a:rPr lang="en-GB" altLang="it-IT" sz="2400" dirty="0" err="1" smtClean="0"/>
              <a:t>differenze</a:t>
            </a:r>
            <a:r>
              <a:rPr lang="en-GB" altLang="it-IT" sz="2400" dirty="0" smtClean="0"/>
              <a:t> </a:t>
            </a:r>
            <a:r>
              <a:rPr lang="en-GB" altLang="it-IT" sz="2400" dirty="0" err="1"/>
              <a:t>fisiologiche</a:t>
            </a:r>
            <a:r>
              <a:rPr lang="en-GB" altLang="it-IT" sz="2400" dirty="0"/>
              <a:t> (</a:t>
            </a:r>
            <a:r>
              <a:rPr lang="en-GB" altLang="it-IT" sz="2400" dirty="0" err="1"/>
              <a:t>diversa</a:t>
            </a:r>
            <a:r>
              <a:rPr lang="en-GB" altLang="it-IT" sz="2400" dirty="0"/>
              <a:t> </a:t>
            </a:r>
            <a:r>
              <a:rPr lang="en-GB" altLang="it-IT" sz="2400" dirty="0" err="1"/>
              <a:t>differenziazione</a:t>
            </a:r>
            <a:r>
              <a:rPr lang="en-GB" altLang="it-IT" sz="2400" dirty="0"/>
              <a:t> cellule </a:t>
            </a:r>
            <a:r>
              <a:rPr lang="en-US" altLang="it-IT" sz="2400" b="1" dirty="0"/>
              <a:t>CD4</a:t>
            </a:r>
            <a:r>
              <a:rPr lang="en-US" altLang="it-IT" sz="2400" b="1" baseline="30000" dirty="0"/>
              <a:t>+</a:t>
            </a:r>
            <a:r>
              <a:rPr lang="en-US" altLang="it-IT" sz="2400" b="1" dirty="0"/>
              <a:t> </a:t>
            </a:r>
            <a:r>
              <a:rPr lang="en-US" altLang="it-IT" sz="2400" b="1" dirty="0" smtClean="0"/>
              <a:t>T</a:t>
            </a:r>
            <a:r>
              <a:rPr lang="en-US" altLang="it-IT" sz="2400" dirty="0" smtClean="0"/>
              <a:t>)</a:t>
            </a:r>
            <a:endParaRPr lang="it-IT" altLang="it-IT" sz="2400" dirty="0"/>
          </a:p>
        </p:txBody>
      </p:sp>
      <p:pic>
        <p:nvPicPr>
          <p:cNvPr id="3584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2465388"/>
            <a:ext cx="3783012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7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3686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mtClean="0"/>
              <a:t>In </a:t>
            </a:r>
            <a:r>
              <a:rPr lang="it-IT" altLang="it-IT" b="1" smtClean="0"/>
              <a:t>2007</a:t>
            </a:r>
            <a:r>
              <a:rPr lang="it-IT" altLang="it-IT" smtClean="0"/>
              <a:t>, </a:t>
            </a:r>
            <a:r>
              <a:rPr lang="en-US" altLang="it-IT" smtClean="0"/>
              <a:t>the European Medical Agency changed the methodology for calculating the entry dose of first-in-human biologicals</a:t>
            </a:r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66975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3200" b="1"/>
              <a:t>2016</a:t>
            </a:r>
            <a:r>
              <a:rPr lang="it-IT" altLang="it-IT" sz="3200"/>
              <a:t>. </a:t>
            </a:r>
            <a:r>
              <a:rPr lang="en-US" altLang="it-IT" sz="3200"/>
              <a:t>FAAH (fatty acid amide hydrolase) inhibitor</a:t>
            </a:r>
            <a:endParaRPr lang="it-IT" alt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FAAH breaks down endocannabinoids</a:t>
            </a:r>
            <a:endParaRPr lang="en-US" b="1" dirty="0" smtClean="0"/>
          </a:p>
          <a:p>
            <a:pPr>
              <a:defRPr/>
            </a:pPr>
            <a:endParaRPr lang="it-IT" dirty="0"/>
          </a:p>
        </p:txBody>
      </p:sp>
      <p:pic>
        <p:nvPicPr>
          <p:cNvPr id="3789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4" y="2852739"/>
            <a:ext cx="5514975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t-IT" b="1" smtClean="0"/>
              <a:t>Basic facts about the trial</a:t>
            </a:r>
            <a:endParaRPr lang="it-IT" altLang="it-IT" smtClean="0"/>
          </a:p>
        </p:txBody>
      </p:sp>
      <p:sp>
        <p:nvSpPr>
          <p:cNvPr id="38915" name="Segnaposto contenuto 2"/>
          <p:cNvSpPr>
            <a:spLocks noGrp="1"/>
          </p:cNvSpPr>
          <p:nvPr>
            <p:ph idx="1"/>
          </p:nvPr>
        </p:nvSpPr>
        <p:spPr>
          <a:xfrm>
            <a:off x="1919289" y="1981200"/>
            <a:ext cx="8353425" cy="4114800"/>
          </a:xfrm>
        </p:spPr>
        <p:txBody>
          <a:bodyPr/>
          <a:lstStyle/>
          <a:p>
            <a:r>
              <a:rPr lang="en-US" altLang="it-IT" smtClean="0"/>
              <a:t>The trial recruited 128 healthy volunteers aged 18–55, who were paid €1,900 (US$2,060) each.</a:t>
            </a:r>
          </a:p>
          <a:p>
            <a:r>
              <a:rPr lang="en-US" altLang="it-IT" smtClean="0"/>
              <a:t>Ninety people received different doses of the drug.</a:t>
            </a:r>
          </a:p>
          <a:p>
            <a:r>
              <a:rPr lang="en-US" altLang="it-IT" smtClean="0"/>
              <a:t>The trial had tested </a:t>
            </a:r>
            <a:r>
              <a:rPr lang="en-US" altLang="it-IT" b="1" smtClean="0"/>
              <a:t>escalating single doses </a:t>
            </a:r>
            <a:r>
              <a:rPr lang="en-US" altLang="it-IT" smtClean="0"/>
              <a:t>of the drug </a:t>
            </a:r>
            <a:r>
              <a:rPr lang="en-US" altLang="it-IT" b="1" smtClean="0"/>
              <a:t>without any serious adverse effects</a:t>
            </a:r>
            <a:r>
              <a:rPr lang="en-US" altLang="it-IT" smtClean="0"/>
              <a:t>.</a:t>
            </a:r>
          </a:p>
          <a:p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821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contenuto 2"/>
          <p:cNvSpPr>
            <a:spLocks noGrp="1"/>
          </p:cNvSpPr>
          <p:nvPr>
            <p:ph idx="1"/>
          </p:nvPr>
        </p:nvSpPr>
        <p:spPr>
          <a:xfrm>
            <a:off x="2208213" y="981075"/>
            <a:ext cx="7772400" cy="4114800"/>
          </a:xfrm>
        </p:spPr>
        <p:txBody>
          <a:bodyPr/>
          <a:lstStyle/>
          <a:p>
            <a:r>
              <a:rPr lang="en-US" altLang="it-IT" smtClean="0"/>
              <a:t>The six participants who fell ill were the </a:t>
            </a:r>
            <a:r>
              <a:rPr lang="en-US" altLang="it-IT" b="1" smtClean="0"/>
              <a:t>first to receive repeat higher doses </a:t>
            </a:r>
            <a:r>
              <a:rPr lang="en-US" altLang="it-IT" smtClean="0"/>
              <a:t>over the course of several days.</a:t>
            </a:r>
          </a:p>
          <a:p>
            <a:r>
              <a:rPr lang="en-US" altLang="it-IT" smtClean="0"/>
              <a:t>The first participant to fall ill experienced adverse symptoms on 10 January and died on 17 January. </a:t>
            </a:r>
          </a:p>
          <a:p>
            <a:r>
              <a:rPr lang="en-US" altLang="it-IT" smtClean="0"/>
              <a:t>Biotrial halted the trial on 11 January; the other five affected people were hospitalized in the days that followed.</a:t>
            </a:r>
          </a:p>
        </p:txBody>
      </p:sp>
    </p:spTree>
    <p:extLst>
      <p:ext uri="{BB962C8B-B14F-4D97-AF65-F5344CB8AC3E}">
        <p14:creationId xmlns:p14="http://schemas.microsoft.com/office/powerpoint/2010/main" val="49645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484313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it-IT" dirty="0" smtClean="0"/>
              <a:t>I </a:t>
            </a:r>
            <a:r>
              <a:rPr lang="en-US" altLang="it-IT" dirty="0" err="1" smtClean="0"/>
              <a:t>dati</a:t>
            </a:r>
            <a:r>
              <a:rPr lang="en-US" altLang="it-IT" dirty="0" smtClean="0"/>
              <a:t> </a:t>
            </a:r>
            <a:r>
              <a:rPr lang="en-US" altLang="it-IT" b="1" dirty="0" smtClean="0"/>
              <a:t>non </a:t>
            </a:r>
            <a:r>
              <a:rPr lang="en-US" altLang="it-IT" b="1" dirty="0" err="1" smtClean="0"/>
              <a:t>clinici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servono</a:t>
            </a:r>
            <a:r>
              <a:rPr lang="en-US" altLang="it-IT" dirty="0" smtClean="0"/>
              <a:t> a:</a:t>
            </a:r>
          </a:p>
          <a:p>
            <a:pPr eaLnBrk="1" hangingPunct="1"/>
            <a:r>
              <a:rPr lang="en-US" altLang="it-IT" dirty="0" err="1" smtClean="0"/>
              <a:t>Iniziare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gli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studi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clinici</a:t>
            </a:r>
            <a:endParaRPr lang="en-US" altLang="it-IT" dirty="0" smtClean="0"/>
          </a:p>
          <a:p>
            <a:pPr eaLnBrk="1" hangingPunct="1"/>
            <a:r>
              <a:rPr lang="en-US" altLang="it-IT" b="1" dirty="0" err="1" smtClean="0"/>
              <a:t>Indirizzare</a:t>
            </a:r>
            <a:r>
              <a:rPr lang="en-US" altLang="it-IT" b="1" dirty="0" smtClean="0"/>
              <a:t> </a:t>
            </a:r>
            <a:r>
              <a:rPr lang="en-US" altLang="it-IT" b="1" dirty="0" err="1" smtClean="0"/>
              <a:t>il</a:t>
            </a:r>
            <a:r>
              <a:rPr lang="en-US" altLang="it-IT" b="1" dirty="0" smtClean="0"/>
              <a:t> </a:t>
            </a:r>
            <a:r>
              <a:rPr lang="en-US" altLang="it-IT" b="1" dirty="0" err="1" smtClean="0"/>
              <a:t>monitoraggio</a:t>
            </a:r>
            <a:r>
              <a:rPr lang="en-US" altLang="it-IT" dirty="0" smtClean="0"/>
              <a:t> della </a:t>
            </a:r>
            <a:r>
              <a:rPr lang="en-US" altLang="it-IT" dirty="0" err="1" smtClean="0"/>
              <a:t>tossicità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negli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studi</a:t>
            </a:r>
            <a:r>
              <a:rPr lang="en-US" altLang="it-IT" dirty="0" smtClean="0"/>
              <a:t> </a:t>
            </a:r>
            <a:r>
              <a:rPr lang="en-US" altLang="it-IT" dirty="0" err="1" smtClean="0"/>
              <a:t>clinici</a:t>
            </a:r>
            <a:r>
              <a:rPr lang="en-US" altLang="it-IT" dirty="0" smtClean="0"/>
              <a:t> e </a:t>
            </a:r>
            <a:r>
              <a:rPr lang="en-US" altLang="it-IT" dirty="0" err="1" smtClean="0"/>
              <a:t>nel</a:t>
            </a:r>
            <a:r>
              <a:rPr lang="en-US" altLang="it-IT" dirty="0" smtClean="0"/>
              <a:t> post-marketing</a:t>
            </a:r>
          </a:p>
        </p:txBody>
      </p:sp>
    </p:spTree>
    <p:extLst>
      <p:ext uri="{BB962C8B-B14F-4D97-AF65-F5344CB8AC3E}">
        <p14:creationId xmlns:p14="http://schemas.microsoft.com/office/powerpoint/2010/main" val="18061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di studi non clinici sperimentali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Tossicità generale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Potenziale cancerogeno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Tossicità riproduttiva e dello sviluppo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err="1" smtClean="0"/>
              <a:t>Immunotossicità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Altri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911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 studi non clinici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Durata </a:t>
            </a:r>
          </a:p>
          <a:p>
            <a:r>
              <a:rPr lang="it-IT" dirty="0" smtClean="0"/>
              <a:t>Specie utilizzata</a:t>
            </a:r>
          </a:p>
          <a:p>
            <a:r>
              <a:rPr lang="it-IT" dirty="0" smtClean="0"/>
              <a:t>Dosi, via di somministrazione</a:t>
            </a:r>
          </a:p>
          <a:p>
            <a:r>
              <a:rPr lang="it-IT" dirty="0" smtClean="0"/>
              <a:t>Determinazione della tossicità (</a:t>
            </a:r>
            <a:r>
              <a:rPr lang="it-IT" dirty="0" err="1" smtClean="0"/>
              <a:t>endpoint</a:t>
            </a:r>
            <a:r>
              <a:rPr lang="it-IT" dirty="0" smtClean="0"/>
              <a:t>)</a:t>
            </a:r>
          </a:p>
          <a:p>
            <a:r>
              <a:rPr lang="it-IT" dirty="0" smtClean="0"/>
              <a:t>Dosi soglia (NOEL, LOEL)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89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752600" y="304801"/>
            <a:ext cx="8915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800" dirty="0" smtClean="0">
                <a:solidFill>
                  <a:srgbClr val="000000"/>
                </a:solidFill>
              </a:rPr>
              <a:t>Rivelazione </a:t>
            </a:r>
            <a:r>
              <a:rPr lang="it-IT" altLang="it-IT" sz="2800" dirty="0">
                <a:solidFill>
                  <a:srgbClr val="000000"/>
                </a:solidFill>
              </a:rPr>
              <a:t>degli effetti tossici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106389" y="1847471"/>
            <a:ext cx="7772400" cy="4044184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it-IT" altLang="it-IT" sz="2800" dirty="0">
                <a:solidFill>
                  <a:srgbClr val="000000"/>
                </a:solidFill>
              </a:rPr>
              <a:t>Osservazioni</a:t>
            </a:r>
          </a:p>
          <a:p>
            <a:pPr>
              <a:buFontTx/>
              <a:buNone/>
            </a:pPr>
            <a:r>
              <a:rPr lang="it-IT" altLang="it-IT" dirty="0">
                <a:solidFill>
                  <a:srgbClr val="000000"/>
                </a:solidFill>
              </a:rPr>
              <a:t>1) In vivo</a:t>
            </a:r>
          </a:p>
          <a:p>
            <a:r>
              <a:rPr lang="it-IT" altLang="it-IT" sz="2800" dirty="0">
                <a:solidFill>
                  <a:srgbClr val="000000"/>
                </a:solidFill>
              </a:rPr>
              <a:t>Peso corporeo, consumo di cibo e </a:t>
            </a:r>
            <a:r>
              <a:rPr lang="it-IT" altLang="it-IT" sz="2800" dirty="0" smtClean="0">
                <a:solidFill>
                  <a:srgbClr val="000000"/>
                </a:solidFill>
              </a:rPr>
              <a:t>acqua </a:t>
            </a:r>
          </a:p>
          <a:p>
            <a:r>
              <a:rPr lang="it-IT" altLang="it-IT" sz="2800" dirty="0" smtClean="0">
                <a:solidFill>
                  <a:srgbClr val="000000"/>
                </a:solidFill>
              </a:rPr>
              <a:t>Segni clinici </a:t>
            </a:r>
            <a:r>
              <a:rPr lang="it-IT" altLang="it-IT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(es. per SNC: tremore</a:t>
            </a:r>
            <a:r>
              <a:rPr lang="it-IT" altLang="it-IT" sz="2800" dirty="0">
                <a:solidFill>
                  <a:srgbClr val="000000"/>
                </a:solidFill>
                <a:cs typeface="Arial" panose="020B0604020202020204" pitchFamily="34" charset="0"/>
              </a:rPr>
              <a:t>, eccitazione, sedazione, </a:t>
            </a:r>
            <a:r>
              <a:rPr lang="it-IT" altLang="it-IT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riflessi)</a:t>
            </a:r>
          </a:p>
          <a:p>
            <a:r>
              <a:rPr lang="it-IT" altLang="it-IT" sz="2800" dirty="0" smtClean="0">
                <a:solidFill>
                  <a:srgbClr val="000000"/>
                </a:solidFill>
              </a:rPr>
              <a:t>Analisi del sangue (ematologiche e chimico-cliniche) e delle urine</a:t>
            </a:r>
          </a:p>
          <a:p>
            <a:endParaRPr lang="it-IT" altLang="it-IT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17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b="1" dirty="0" smtClean="0"/>
              <a:t>Post-</a:t>
            </a:r>
            <a:r>
              <a:rPr lang="it-IT" altLang="it-IT" b="1" dirty="0" err="1" smtClean="0"/>
              <a:t>mortem</a:t>
            </a:r>
            <a:r>
              <a:rPr lang="it-IT" altLang="it-IT" b="1" dirty="0" smtClean="0"/>
              <a:t>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dirty="0" smtClean="0"/>
              <a:t>Necropsia per alterazioni morfologiche evidenti degli organi</a:t>
            </a:r>
            <a:r>
              <a:rPr lang="it-IT" altLang="it-IT" b="1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b="1" dirty="0" smtClean="0"/>
              <a:t>Peso degli organi</a:t>
            </a:r>
            <a:r>
              <a:rPr lang="it-IT" altLang="it-IT" dirty="0" smtClean="0"/>
              <a:t>. Eventuale esame </a:t>
            </a:r>
            <a:r>
              <a:rPr lang="it-IT" altLang="it-IT" dirty="0" err="1" smtClean="0"/>
              <a:t>anatomo</a:t>
            </a:r>
            <a:r>
              <a:rPr lang="it-IT" altLang="it-IT" dirty="0" smtClean="0"/>
              <a:t>-istopatologico.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076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t-IT" altLang="it-IT" b="1" smtClean="0"/>
              <a:t>2) Post-mortem.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smtClean="0"/>
              <a:t>Necropsia per alterazioni morfologiche evidenti degli organi</a:t>
            </a:r>
            <a:r>
              <a:rPr lang="it-IT" altLang="it-IT" b="1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it-IT" altLang="it-IT" b="1" smtClean="0"/>
              <a:t>Peso degli organi</a:t>
            </a:r>
            <a:r>
              <a:rPr lang="it-IT" altLang="it-IT" smtClean="0"/>
              <a:t>. Eventuale esame anatomo-istopatologico.</a:t>
            </a:r>
          </a:p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95216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1518</Words>
  <Application>Microsoft Office PowerPoint</Application>
  <PresentationFormat>Widescreen</PresentationFormat>
  <Paragraphs>177</Paragraphs>
  <Slides>37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37</vt:i4>
      </vt:variant>
    </vt:vector>
  </HeadingPairs>
  <TitlesOfParts>
    <vt:vector size="44" baseType="lpstr">
      <vt:lpstr>Arial</vt:lpstr>
      <vt:lpstr>Calibri</vt:lpstr>
      <vt:lpstr>Symbol</vt:lpstr>
      <vt:lpstr>Times New Roman</vt:lpstr>
      <vt:lpstr>Wingdings</vt:lpstr>
      <vt:lpstr>Struttura predefinita</vt:lpstr>
      <vt:lpstr>1_Struttura predefinita</vt:lpstr>
      <vt:lpstr>Ricerca, valutazione e prevenzione dei rischi associati all’uso dei farmaci</vt:lpstr>
      <vt:lpstr>Presentazione standard di PowerPoint</vt:lpstr>
      <vt:lpstr>Presentazione standard di PowerPoint</vt:lpstr>
      <vt:lpstr>Presentazione standard di PowerPoint</vt:lpstr>
      <vt:lpstr>Tipi di studi non clinici sperimentali</vt:lpstr>
      <vt:lpstr>Caratteristiche studi non clinici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Durata degli studi dipende dall’esposizione prevista nell’uomo</vt:lpstr>
      <vt:lpstr>Studi di tossicità acuta </vt:lpstr>
      <vt:lpstr>Presentazione standard di PowerPoint</vt:lpstr>
      <vt:lpstr>Presentazione standard di PowerPoint</vt:lpstr>
      <vt:lpstr>Presentazione standard di PowerPoint</vt:lpstr>
      <vt:lpstr>Studi di tossicità generale dopo esposizioni ripetute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Dosi soglia</vt:lpstr>
      <vt:lpstr>Presentazione standard di PowerPoint</vt:lpstr>
      <vt:lpstr>Predittività.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Tossicità imprevista in fase 1</vt:lpstr>
      <vt:lpstr>Presentazione standard di PowerPoint</vt:lpstr>
      <vt:lpstr>2016. FAAH (fatty acid amide hydrolase) inhibitor</vt:lpstr>
      <vt:lpstr>Basic facts about the trial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Ricerca, valutazione e prevenzione dei rischi associati all’uso dei farmaci</dc:title>
  <dc:creator>Luca</dc:creator>
  <cp:lastModifiedBy>Luca</cp:lastModifiedBy>
  <cp:revision>1</cp:revision>
  <dcterms:created xsi:type="dcterms:W3CDTF">2018-05-09T11:08:43Z</dcterms:created>
  <dcterms:modified xsi:type="dcterms:W3CDTF">2018-05-09T11:09:01Z</dcterms:modified>
</cp:coreProperties>
</file>