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70" r:id="rId2"/>
    <p:sldId id="269" r:id="rId3"/>
    <p:sldId id="256" r:id="rId4"/>
    <p:sldId id="257" r:id="rId5"/>
    <p:sldId id="258" r:id="rId6"/>
    <p:sldId id="259" r:id="rId7"/>
    <p:sldId id="260" r:id="rId8"/>
    <p:sldId id="271" r:id="rId9"/>
    <p:sldId id="272" r:id="rId10"/>
    <p:sldId id="275" r:id="rId11"/>
    <p:sldId id="276" r:id="rId12"/>
    <p:sldId id="279" r:id="rId13"/>
    <p:sldId id="273" r:id="rId14"/>
    <p:sldId id="281" r:id="rId15"/>
    <p:sldId id="274" r:id="rId16"/>
    <p:sldId id="278" r:id="rId17"/>
    <p:sldId id="262" r:id="rId18"/>
    <p:sldId id="263" r:id="rId19"/>
    <p:sldId id="264" r:id="rId20"/>
    <p:sldId id="266" r:id="rId21"/>
    <p:sldId id="280" r:id="rId22"/>
    <p:sldId id="268" r:id="rId23"/>
    <p:sldId id="261" r:id="rId24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6FFFF"/>
    <a:srgbClr val="F68222"/>
    <a:srgbClr val="25D0E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38" autoAdjust="0"/>
    <p:restoredTop sz="94624" autoAdjust="0"/>
  </p:normalViewPr>
  <p:slideViewPr>
    <p:cSldViewPr snapToGrid="0" snapToObjects="1">
      <p:cViewPr>
        <p:scale>
          <a:sx n="66" d="100"/>
          <a:sy n="66" d="100"/>
        </p:scale>
        <p:origin x="-136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artel2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Cartel2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Cartel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tx>
        <c:rich>
          <a:bodyPr/>
          <a:lstStyle/>
          <a:p>
            <a:pPr>
              <a:defRPr sz="1400"/>
            </a:pPr>
            <a:r>
              <a:rPr lang="en-US" sz="2000" dirty="0"/>
              <a:t>% </a:t>
            </a:r>
            <a:r>
              <a:rPr lang="en-US" sz="2000" dirty="0" err="1"/>
              <a:t>Condizione</a:t>
            </a:r>
            <a:r>
              <a:rPr lang="en-US" sz="2000" dirty="0"/>
              <a:t> </a:t>
            </a:r>
            <a:r>
              <a:rPr lang="en-US" sz="2000" dirty="0" err="1" smtClean="0"/>
              <a:t>occupazionale</a:t>
            </a:r>
            <a:endParaRPr lang="en-US" sz="2000" dirty="0" smtClean="0"/>
          </a:p>
          <a:p>
            <a:pPr>
              <a:defRPr sz="1400"/>
            </a:pPr>
            <a:r>
              <a:rPr lang="en-US" sz="2000" dirty="0" smtClean="0"/>
              <a:t>Anno </a:t>
            </a:r>
            <a:r>
              <a:rPr lang="en-US" sz="2000" dirty="0" err="1" smtClean="0"/>
              <a:t>d’indagine</a:t>
            </a:r>
            <a:r>
              <a:rPr lang="en-US" sz="2000" dirty="0" smtClean="0"/>
              <a:t> 2013  </a:t>
            </a:r>
            <a:endParaRPr lang="en-US" sz="2000" dirty="0"/>
          </a:p>
        </c:rich>
      </c:tx>
      <c:layout>
        <c:manualLayout>
          <c:xMode val="edge"/>
          <c:yMode val="edge"/>
          <c:x val="0.1803274706997855"/>
          <c:y val="2.8644346753137245E-3"/>
        </c:manualLayout>
      </c:layout>
    </c:title>
    <c:plotArea>
      <c:layout/>
      <c:pieChart>
        <c:varyColors val="1"/>
        <c:ser>
          <c:idx val="0"/>
          <c:order val="0"/>
          <c:tx>
            <c:v>occupati </c:v>
          </c:tx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43%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600"/>
                </a:pPr>
                <a:endParaRPr lang="it-IT"/>
              </a:p>
            </c:txPr>
            <c:showVal val="1"/>
            <c:showLeaderLines val="1"/>
          </c:dLbls>
          <c:cat>
            <c:strRef>
              <c:f>Foglio1!$E$8:$E$9</c:f>
              <c:strCache>
                <c:ptCount val="2"/>
                <c:pt idx="0">
                  <c:v>lavora</c:v>
                </c:pt>
                <c:pt idx="1">
                  <c:v>non lavora</c:v>
                </c:pt>
              </c:strCache>
            </c:strRef>
          </c:cat>
          <c:val>
            <c:numRef>
              <c:f>Foglio1!$D$8:$D$9</c:f>
              <c:numCache>
                <c:formatCode>0%</c:formatCode>
                <c:ptCount val="2"/>
                <c:pt idx="0">
                  <c:v>0.56999999999999995</c:v>
                </c:pt>
                <c:pt idx="1">
                  <c:v>0.42000000000000032</c:v>
                </c:pt>
              </c:numCache>
            </c:numRef>
          </c:val>
        </c:ser>
        <c:ser>
          <c:idx val="1"/>
          <c:order val="1"/>
          <c:tx>
            <c:v>disoccupati </c:v>
          </c:tx>
          <c:cat>
            <c:strRef>
              <c:f>Foglio1!$E$8:$E$9</c:f>
              <c:strCache>
                <c:ptCount val="2"/>
                <c:pt idx="0">
                  <c:v>lavora</c:v>
                </c:pt>
                <c:pt idx="1">
                  <c:v>non lavora</c:v>
                </c:pt>
              </c:strCache>
            </c:strRef>
          </c:cat>
          <c:val>
            <c:numRef>
              <c:f>Foglio1!$D$9</c:f>
              <c:numCache>
                <c:formatCode>0%</c:formatCode>
                <c:ptCount val="1"/>
                <c:pt idx="0">
                  <c:v>0.42000000000000032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9950131233595936"/>
          <c:y val="0.45557669874599038"/>
          <c:w val="0.21115623704931621"/>
          <c:h val="0.18060337963372555"/>
        </c:manualLayout>
      </c:layout>
      <c:txPr>
        <a:bodyPr/>
        <a:lstStyle/>
        <a:p>
          <a:pPr rtl="0">
            <a:defRPr/>
          </a:pPr>
          <a:endParaRPr lang="it-IT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/>
          <a:lstStyle/>
          <a:p>
            <a:pPr>
              <a:defRPr sz="1200"/>
            </a:pPr>
            <a:r>
              <a:rPr lang="en-US" sz="1200" dirty="0"/>
              <a:t>%  </a:t>
            </a:r>
            <a:r>
              <a:rPr lang="en-US" sz="1200" dirty="0" err="1"/>
              <a:t>di</a:t>
            </a:r>
            <a:r>
              <a:rPr lang="en-US" sz="1200" dirty="0"/>
              <a:t> </a:t>
            </a:r>
            <a:r>
              <a:rPr lang="en-US" sz="1200" dirty="0" err="1"/>
              <a:t>studenti</a:t>
            </a:r>
            <a:r>
              <a:rPr lang="en-US" sz="1200" dirty="0"/>
              <a:t> </a:t>
            </a:r>
            <a:r>
              <a:rPr lang="en-US" sz="1200" dirty="0" err="1"/>
              <a:t>che</a:t>
            </a:r>
            <a:r>
              <a:rPr lang="en-US" sz="1200" dirty="0"/>
              <a:t> </a:t>
            </a:r>
            <a:r>
              <a:rPr lang="en-US" sz="1200" dirty="0" err="1"/>
              <a:t>ritiene</a:t>
            </a:r>
            <a:r>
              <a:rPr lang="en-US" sz="1200" dirty="0"/>
              <a:t> la </a:t>
            </a:r>
            <a:r>
              <a:rPr lang="en-US" sz="1200" dirty="0" err="1"/>
              <a:t>propria</a:t>
            </a:r>
            <a:r>
              <a:rPr lang="en-US" sz="1200" dirty="0"/>
              <a:t> </a:t>
            </a:r>
            <a:r>
              <a:rPr lang="en-US" sz="1200" dirty="0" err="1"/>
              <a:t>laurea</a:t>
            </a:r>
            <a:r>
              <a:rPr lang="en-US" sz="1200" dirty="0"/>
              <a:t> </a:t>
            </a:r>
            <a:r>
              <a:rPr lang="en-US" sz="1200" dirty="0" err="1"/>
              <a:t>efficace</a:t>
            </a:r>
            <a:r>
              <a:rPr lang="en-US" sz="1200" dirty="0"/>
              <a:t> per </a:t>
            </a:r>
            <a:r>
              <a:rPr lang="en-US" sz="1200" dirty="0" err="1"/>
              <a:t>il</a:t>
            </a:r>
            <a:r>
              <a:rPr lang="en-US" sz="1200" dirty="0"/>
              <a:t> </a:t>
            </a:r>
            <a:r>
              <a:rPr lang="en-US" sz="1200" dirty="0" err="1"/>
              <a:t>proprio</a:t>
            </a:r>
            <a:r>
              <a:rPr lang="en-US" sz="1200" dirty="0"/>
              <a:t> </a:t>
            </a:r>
            <a:r>
              <a:rPr lang="en-US" sz="1200" dirty="0" err="1"/>
              <a:t>lavoro</a:t>
            </a:r>
            <a:r>
              <a:rPr lang="en-US" sz="1200" dirty="0"/>
              <a:t> </a:t>
            </a:r>
          </a:p>
        </c:rich>
      </c:tx>
      <c:layout>
        <c:manualLayout>
          <c:xMode val="edge"/>
          <c:yMode val="edge"/>
          <c:x val="6.4184820148639132E-2"/>
          <c:y val="0"/>
        </c:manualLayout>
      </c:layout>
    </c:title>
    <c:plotArea>
      <c:layout/>
      <c:pieChart>
        <c:varyColors val="1"/>
        <c:ser>
          <c:idx val="0"/>
          <c:order val="0"/>
          <c:tx>
            <c:v>efficace</c:v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54%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600"/>
                </a:pPr>
                <a:endParaRPr lang="it-IT"/>
              </a:p>
            </c:txPr>
            <c:showVal val="1"/>
            <c:showLeaderLines val="1"/>
          </c:dLbls>
          <c:cat>
            <c:strRef>
              <c:f>Foglio1!$M$8:$M$9</c:f>
              <c:strCache>
                <c:ptCount val="2"/>
                <c:pt idx="0">
                  <c:v>ritengono la laurea efficace </c:v>
                </c:pt>
                <c:pt idx="1">
                  <c:v>non ritengono la laurea efficace </c:v>
                </c:pt>
              </c:strCache>
            </c:strRef>
          </c:cat>
          <c:val>
            <c:numRef>
              <c:f>Foglio1!$L$8:$L$9</c:f>
              <c:numCache>
                <c:formatCode>0%</c:formatCode>
                <c:ptCount val="2"/>
                <c:pt idx="0">
                  <c:v>0.54500000000000004</c:v>
                </c:pt>
                <c:pt idx="1">
                  <c:v>0.45500000000000002</c:v>
                </c:pt>
              </c:numCache>
            </c:numRef>
          </c:val>
        </c:ser>
        <c:ser>
          <c:idx val="1"/>
          <c:order val="1"/>
          <c:tx>
            <c:v>non efficace</c:v>
          </c:tx>
          <c:cat>
            <c:strRef>
              <c:f>Foglio1!$M$8:$M$9</c:f>
              <c:strCache>
                <c:ptCount val="2"/>
                <c:pt idx="0">
                  <c:v>ritengono la laurea efficace </c:v>
                </c:pt>
                <c:pt idx="1">
                  <c:v>non ritengono la laurea efficace </c:v>
                </c:pt>
              </c:strCache>
            </c:strRef>
          </c:cat>
          <c:val>
            <c:numRef>
              <c:f>Foglio1!$L$9</c:f>
              <c:numCache>
                <c:formatCode>0%</c:formatCode>
                <c:ptCount val="1"/>
                <c:pt idx="0">
                  <c:v>0.45500000000000002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9416718444099947"/>
          <c:y val="0.32321198391759237"/>
          <c:w val="0.39820691163604666"/>
          <c:h val="0.47375765529308839"/>
        </c:manualLayout>
      </c:layout>
      <c:txPr>
        <a:bodyPr/>
        <a:lstStyle/>
        <a:p>
          <a:pPr rtl="0">
            <a:defRPr/>
          </a:pPr>
          <a:endParaRPr lang="it-IT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tx>
        <c:rich>
          <a:bodyPr/>
          <a:lstStyle/>
          <a:p>
            <a:pPr>
              <a:defRPr sz="1400"/>
            </a:pPr>
            <a:r>
              <a:rPr lang="en-US" sz="1400" dirty="0"/>
              <a:t>% </a:t>
            </a:r>
            <a:r>
              <a:rPr lang="en-US" sz="1400" dirty="0" err="1"/>
              <a:t>studenti</a:t>
            </a:r>
            <a:r>
              <a:rPr lang="en-US" sz="1400" baseline="0" dirty="0"/>
              <a:t> </a:t>
            </a:r>
            <a:r>
              <a:rPr lang="en-US" sz="1400" baseline="0" dirty="0" err="1"/>
              <a:t>attività</a:t>
            </a:r>
            <a:r>
              <a:rPr lang="en-US" sz="1400" baseline="0" dirty="0"/>
              <a:t> post-</a:t>
            </a:r>
            <a:r>
              <a:rPr lang="en-US" sz="1400" baseline="0" dirty="0" err="1"/>
              <a:t>laurea</a:t>
            </a:r>
            <a:endParaRPr lang="en-US" sz="1400" dirty="0"/>
          </a:p>
        </c:rich>
      </c:tx>
      <c:layout>
        <c:manualLayout>
          <c:xMode val="edge"/>
          <c:yMode val="edge"/>
          <c:x val="3.0726159435338169E-3"/>
          <c:y val="0"/>
        </c:manualLayout>
      </c:layout>
    </c:title>
    <c:plotArea>
      <c:layout/>
      <c:pieChart>
        <c:varyColors val="1"/>
        <c:ser>
          <c:idx val="0"/>
          <c:order val="0"/>
          <c:tx>
            <c:v>attività post-laurea</c:v>
          </c:tx>
          <c:dLbls>
            <c:txPr>
              <a:bodyPr/>
              <a:lstStyle/>
              <a:p>
                <a:pPr>
                  <a:defRPr sz="1200"/>
                </a:pPr>
                <a:endParaRPr lang="it-IT"/>
              </a:p>
            </c:txPr>
            <c:showVal val="1"/>
            <c:showLeaderLines val="1"/>
          </c:dLbls>
          <c:cat>
            <c:strRef>
              <c:f>Foglio1!$E$28</c:f>
              <c:strCache>
                <c:ptCount val="1"/>
                <c:pt idx="0">
                  <c:v>attività post-laurea</c:v>
                </c:pt>
              </c:strCache>
            </c:strRef>
          </c:cat>
          <c:val>
            <c:numRef>
              <c:f>Foglio1!$D$28:$D$29</c:f>
              <c:numCache>
                <c:formatCode>0%</c:formatCode>
                <c:ptCount val="2"/>
                <c:pt idx="0" formatCode="0.00%">
                  <c:v>0.78900000000000003</c:v>
                </c:pt>
                <c:pt idx="1">
                  <c:v>0.21000000000000021</c:v>
                </c:pt>
              </c:numCache>
            </c:numRef>
          </c:val>
        </c:ser>
        <c:ser>
          <c:idx val="1"/>
          <c:order val="1"/>
          <c:cat>
            <c:strRef>
              <c:f>Foglio1!$E$28:$E$29</c:f>
              <c:strCache>
                <c:ptCount val="1"/>
                <c:pt idx="0">
                  <c:v>attività post-laurea</c:v>
                </c:pt>
              </c:strCache>
            </c:strRef>
          </c:cat>
          <c:val>
            <c:numRef>
              <c:f>Foglio1!$D$29</c:f>
              <c:numCache>
                <c:formatCode>0%</c:formatCode>
                <c:ptCount val="1"/>
                <c:pt idx="0">
                  <c:v>0.21000000000000021</c:v>
                </c:pt>
              </c:numCache>
            </c:numRef>
          </c:val>
        </c:ser>
        <c:firstSliceAng val="0"/>
      </c:pieChart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59901531058617674"/>
          <c:y val="0.26532006415864823"/>
          <c:w val="0.39820691163604688"/>
          <c:h val="0.47375765529308839"/>
        </c:manualLayout>
      </c:layout>
      <c:txPr>
        <a:bodyPr/>
        <a:lstStyle/>
        <a:p>
          <a:pPr rtl="0">
            <a:defRPr/>
          </a:pPr>
          <a:endParaRPr lang="it-IT"/>
        </a:p>
      </c:txPr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455EA-E680-4405-8350-329B8301E25E}" type="datetimeFigureOut">
              <a:rPr lang="it-IT" smtClean="0"/>
              <a:pPr/>
              <a:t>25/07/2014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2CC97-94DA-446A-AC0F-4FD142A40B02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2CC97-94DA-446A-AC0F-4FD142A40B02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2CC97-94DA-446A-AC0F-4FD142A40B02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8309-0265-2D4D-9AAE-75D893B1F477}" type="datetimeFigureOut">
              <a:rPr lang="it-IT" smtClean="0"/>
              <a:pPr/>
              <a:t>25/07/2014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FC50-C24B-EB42-BAF9-70AE8D2DDC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069628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8309-0265-2D4D-9AAE-75D893B1F477}" type="datetimeFigureOut">
              <a:rPr lang="it-IT" smtClean="0"/>
              <a:pPr/>
              <a:t>25/07/2014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FC50-C24B-EB42-BAF9-70AE8D2DDC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716108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8309-0265-2D4D-9AAE-75D893B1F477}" type="datetimeFigureOut">
              <a:rPr lang="it-IT" smtClean="0"/>
              <a:pPr/>
              <a:t>25/07/2014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FC50-C24B-EB42-BAF9-70AE8D2DDC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466851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8309-0265-2D4D-9AAE-75D893B1F477}" type="datetimeFigureOut">
              <a:rPr lang="it-IT" smtClean="0"/>
              <a:pPr/>
              <a:t>25/07/2014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FC50-C24B-EB42-BAF9-70AE8D2DDC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926243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8309-0265-2D4D-9AAE-75D893B1F477}" type="datetimeFigureOut">
              <a:rPr lang="it-IT" smtClean="0"/>
              <a:pPr/>
              <a:t>25/07/2014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FC50-C24B-EB42-BAF9-70AE8D2DDC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555555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8309-0265-2D4D-9AAE-75D893B1F477}" type="datetimeFigureOut">
              <a:rPr lang="it-IT" smtClean="0"/>
              <a:pPr/>
              <a:t>25/07/2014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FC50-C24B-EB42-BAF9-70AE8D2DDC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862538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8309-0265-2D4D-9AAE-75D893B1F477}" type="datetimeFigureOut">
              <a:rPr lang="it-IT" smtClean="0"/>
              <a:pPr/>
              <a:t>25/07/2014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FC50-C24B-EB42-BAF9-70AE8D2DDC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602644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8309-0265-2D4D-9AAE-75D893B1F477}" type="datetimeFigureOut">
              <a:rPr lang="it-IT" smtClean="0"/>
              <a:pPr/>
              <a:t>25/07/2014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FC50-C24B-EB42-BAF9-70AE8D2DDC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64198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8309-0265-2D4D-9AAE-75D893B1F477}" type="datetimeFigureOut">
              <a:rPr lang="it-IT" smtClean="0"/>
              <a:pPr/>
              <a:t>25/07/2014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FC50-C24B-EB42-BAF9-70AE8D2DDC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982160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8309-0265-2D4D-9AAE-75D893B1F477}" type="datetimeFigureOut">
              <a:rPr lang="it-IT" smtClean="0"/>
              <a:pPr/>
              <a:t>25/07/2014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FC50-C24B-EB42-BAF9-70AE8D2DDC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83262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8309-0265-2D4D-9AAE-75D893B1F477}" type="datetimeFigureOut">
              <a:rPr lang="it-IT" smtClean="0"/>
              <a:pPr/>
              <a:t>25/07/2014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FC50-C24B-EB42-BAF9-70AE8D2DDC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726527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28309-0265-2D4D-9AAE-75D893B1F477}" type="datetimeFigureOut">
              <a:rPr lang="it-IT" smtClean="0"/>
              <a:pPr/>
              <a:t>25/07/2014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AFC50-C24B-EB42-BAF9-70AE8D2DDC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57497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niroma1.it/didattica/sportelli/infostud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uniroma1.it/didattica/offerta-formativa/corsi-di-laurea-e-laurea-magistrale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roma1.it/didattica/offerta-formativa/corsi-di-laurea-e-laurea-magistrale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4.jpeg"/><Relationship Id="rId7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gif"/><Relationship Id="rId9" Type="http://schemas.openxmlformats.org/officeDocument/2006/relationships/chart" Target="../charts/char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Scienzemfn.proveaccesso@uniroma1.it" TargetMode="External"/><Relationship Id="rId2" Type="http://schemas.openxmlformats.org/officeDocument/2006/relationships/hyperlink" Target="mailto:LSECOB@uniroma1.it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4431" y="1216863"/>
            <a:ext cx="9144000" cy="304698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36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ea typeface="ヒラギノ角ゴ Pro W3"/>
                <a:cs typeface="Times New Roman"/>
              </a:rPr>
              <a:t>Anno accademico 2014-2015</a:t>
            </a:r>
          </a:p>
          <a:p>
            <a:pPr algn="ctr">
              <a:spcAft>
                <a:spcPts val="0"/>
              </a:spcAft>
            </a:pPr>
            <a:r>
              <a:rPr lang="it-IT" sz="4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ea typeface="ヒラギノ角ゴ Pro W3"/>
                <a:cs typeface="Times New Roman"/>
              </a:rPr>
              <a:t>Corso di laurea Magistrale in</a:t>
            </a:r>
          </a:p>
          <a:p>
            <a:pPr algn="ctr">
              <a:spcAft>
                <a:spcPts val="0"/>
              </a:spcAft>
            </a:pPr>
            <a:r>
              <a:rPr lang="it-IT" sz="72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ea typeface="ヒラギノ角ゴ Pro W3"/>
                <a:cs typeface="Times New Roman"/>
              </a:rPr>
              <a:t>EcoBiologia</a:t>
            </a:r>
            <a:endParaRPr lang="it-IT" sz="720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ea typeface="ヒラギノ角ゴ Pro W3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it-IT" sz="36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ea typeface="ヒラギノ角ゴ Pro W3"/>
                <a:cs typeface="Times New Roman"/>
              </a:rPr>
              <a:t>Classe LM-6 (Biologia)</a:t>
            </a:r>
            <a:endParaRPr lang="it-IT" sz="36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ea typeface="ヒラギノ角ゴ Pro W3"/>
              <a:cs typeface="Times New Roman"/>
            </a:endParaRPr>
          </a:p>
        </p:txBody>
      </p:sp>
      <p:pic>
        <p:nvPicPr>
          <p:cNvPr id="7" name="Immagine 6" descr="logostampatrasp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530"/>
            <a:ext cx="3752904" cy="98333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629434" y="4714504"/>
            <a:ext cx="37078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 smtClean="0">
                <a:latin typeface="Apple Chancery"/>
                <a:cs typeface="Apple Chancery"/>
              </a:rPr>
              <a:t>“The </a:t>
            </a:r>
            <a:r>
              <a:rPr lang="it-IT" sz="1600" b="1" i="1" dirty="0" err="1" smtClean="0">
                <a:latin typeface="Apple Chancery"/>
                <a:cs typeface="Apple Chancery"/>
              </a:rPr>
              <a:t>mind</a:t>
            </a:r>
            <a:r>
              <a:rPr lang="it-IT" sz="1600" b="1" i="1" dirty="0" smtClean="0">
                <a:latin typeface="Apple Chancery"/>
                <a:cs typeface="Apple Chancery"/>
              </a:rPr>
              <a:t> </a:t>
            </a:r>
            <a:r>
              <a:rPr lang="it-IT" sz="1600" b="1" i="1" dirty="0" err="1" smtClean="0">
                <a:latin typeface="Apple Chancery"/>
                <a:cs typeface="Apple Chancery"/>
              </a:rPr>
              <a:t>is</a:t>
            </a:r>
            <a:r>
              <a:rPr lang="it-IT" sz="1600" b="1" i="1" dirty="0" smtClean="0">
                <a:latin typeface="Apple Chancery"/>
                <a:cs typeface="Apple Chancery"/>
              </a:rPr>
              <a:t> </a:t>
            </a:r>
            <a:r>
              <a:rPr lang="it-IT" sz="1600" b="1" i="1" dirty="0" err="1" smtClean="0">
                <a:latin typeface="Apple Chancery"/>
                <a:cs typeface="Apple Chancery"/>
              </a:rPr>
              <a:t>like</a:t>
            </a:r>
            <a:r>
              <a:rPr lang="it-IT" sz="1600" b="1" i="1" dirty="0" smtClean="0">
                <a:latin typeface="Apple Chancery"/>
                <a:cs typeface="Apple Chancery"/>
              </a:rPr>
              <a:t> a </a:t>
            </a:r>
            <a:r>
              <a:rPr lang="it-IT" sz="1600" b="1" i="1" dirty="0" err="1" smtClean="0">
                <a:latin typeface="Apple Chancery"/>
                <a:cs typeface="Apple Chancery"/>
              </a:rPr>
              <a:t>parachute</a:t>
            </a:r>
            <a:r>
              <a:rPr lang="it-IT" sz="1600" b="1" i="1" dirty="0" smtClean="0">
                <a:latin typeface="Apple Chancery"/>
                <a:cs typeface="Apple Chancery"/>
              </a:rPr>
              <a:t>,</a:t>
            </a:r>
          </a:p>
          <a:p>
            <a:r>
              <a:rPr lang="it-IT" sz="1600" b="1" i="1" dirty="0" err="1">
                <a:latin typeface="Apple Chancery"/>
                <a:cs typeface="Apple Chancery"/>
              </a:rPr>
              <a:t>i</a:t>
            </a:r>
            <a:r>
              <a:rPr lang="it-IT" sz="1600" b="1" i="1" dirty="0" err="1" smtClean="0">
                <a:latin typeface="Apple Chancery"/>
                <a:cs typeface="Apple Chancery"/>
              </a:rPr>
              <a:t>t</a:t>
            </a:r>
            <a:r>
              <a:rPr lang="it-IT" sz="1600" b="1" i="1" dirty="0" smtClean="0">
                <a:latin typeface="Apple Chancery"/>
                <a:cs typeface="Apple Chancery"/>
              </a:rPr>
              <a:t> </a:t>
            </a:r>
            <a:r>
              <a:rPr lang="it-IT" sz="1600" b="1" i="1" dirty="0" err="1" smtClean="0">
                <a:latin typeface="Apple Chancery"/>
                <a:cs typeface="Apple Chancery"/>
              </a:rPr>
              <a:t>only</a:t>
            </a:r>
            <a:r>
              <a:rPr lang="it-IT" sz="1600" b="1" i="1" dirty="0" smtClean="0">
                <a:latin typeface="Apple Chancery"/>
                <a:cs typeface="Apple Chancery"/>
              </a:rPr>
              <a:t> </a:t>
            </a:r>
            <a:r>
              <a:rPr lang="it-IT" sz="1600" b="1" i="1" dirty="0" err="1" smtClean="0">
                <a:latin typeface="Apple Chancery"/>
                <a:cs typeface="Apple Chancery"/>
              </a:rPr>
              <a:t>works</a:t>
            </a:r>
            <a:r>
              <a:rPr lang="it-IT" sz="1600" b="1" i="1" dirty="0" smtClean="0">
                <a:latin typeface="Apple Chancery"/>
                <a:cs typeface="Apple Chancery"/>
              </a:rPr>
              <a:t> </a:t>
            </a:r>
            <a:r>
              <a:rPr lang="it-IT" sz="1600" b="1" i="1" dirty="0" err="1" smtClean="0">
                <a:latin typeface="Apple Chancery"/>
                <a:cs typeface="Apple Chancery"/>
              </a:rPr>
              <a:t>if</a:t>
            </a:r>
            <a:r>
              <a:rPr lang="it-IT" sz="1600" b="1" i="1" dirty="0" smtClean="0">
                <a:latin typeface="Apple Chancery"/>
                <a:cs typeface="Apple Chancery"/>
              </a:rPr>
              <a:t> </a:t>
            </a:r>
            <a:r>
              <a:rPr lang="it-IT" sz="1600" b="1" i="1" dirty="0" err="1" smtClean="0">
                <a:latin typeface="Apple Chancery"/>
                <a:cs typeface="Apple Chancery"/>
              </a:rPr>
              <a:t>it</a:t>
            </a:r>
            <a:r>
              <a:rPr lang="it-IT" sz="1600" b="1" i="1" dirty="0" smtClean="0">
                <a:latin typeface="Apple Chancery"/>
                <a:cs typeface="Apple Chancery"/>
              </a:rPr>
              <a:t> </a:t>
            </a:r>
            <a:r>
              <a:rPr lang="it-IT" sz="1600" b="1" i="1" dirty="0" err="1" smtClean="0">
                <a:latin typeface="Apple Chancery"/>
                <a:cs typeface="Apple Chancery"/>
              </a:rPr>
              <a:t>is</a:t>
            </a:r>
            <a:r>
              <a:rPr lang="it-IT" sz="1600" b="1" i="1" dirty="0" smtClean="0">
                <a:latin typeface="Apple Chancery"/>
                <a:cs typeface="Apple Chancery"/>
              </a:rPr>
              <a:t> open”</a:t>
            </a:r>
          </a:p>
          <a:p>
            <a:endParaRPr lang="it-IT" sz="1600" b="1" i="1" dirty="0" smtClean="0">
              <a:latin typeface="Apple Chancery"/>
              <a:cs typeface="Apple Chancery"/>
            </a:endParaRPr>
          </a:p>
          <a:p>
            <a:pPr algn="r"/>
            <a:r>
              <a:rPr lang="it-IT" sz="1600" b="1" i="1" dirty="0" smtClean="0">
                <a:latin typeface="Apple Chancery"/>
                <a:cs typeface="Apple Chancery"/>
              </a:rPr>
              <a:t>                       A. Einstein</a:t>
            </a:r>
            <a:endParaRPr lang="it-IT" sz="1600" b="1" i="1" dirty="0">
              <a:latin typeface="Apple Chancery"/>
              <a:cs typeface="Apple Chancery"/>
            </a:endParaRPr>
          </a:p>
        </p:txBody>
      </p:sp>
      <p:pic>
        <p:nvPicPr>
          <p:cNvPr id="9" name="Immagine 8" descr="Schermata 2013-07-11 a 18.06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2" y="4263851"/>
            <a:ext cx="3203781" cy="1807137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447650" y="6277328"/>
            <a:ext cx="6248697" cy="3942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buClr>
                <a:srgbClr val="000000"/>
              </a:buClr>
              <a:buSzPct val="100000"/>
            </a:pPr>
            <a:r>
              <a:rPr lang="it-IT" dirty="0" smtClean="0">
                <a:solidFill>
                  <a:srgbClr val="000000"/>
                </a:solidFill>
                <a:cs typeface="Lucida Sans Unicode" charset="0"/>
              </a:rPr>
              <a:t>http://elearning2.uniroma1.it/</a:t>
            </a:r>
            <a:r>
              <a:rPr lang="it-IT" dirty="0" err="1" smtClean="0">
                <a:solidFill>
                  <a:srgbClr val="000000"/>
                </a:solidFill>
                <a:cs typeface="Lucida Sans Unicode" charset="0"/>
              </a:rPr>
              <a:t>course</a:t>
            </a:r>
            <a:r>
              <a:rPr lang="it-IT" dirty="0" smtClean="0">
                <a:solidFill>
                  <a:srgbClr val="000000"/>
                </a:solidFill>
                <a:cs typeface="Lucida Sans Unicode" charset="0"/>
              </a:rPr>
              <a:t>/</a:t>
            </a:r>
            <a:r>
              <a:rPr lang="it-IT" dirty="0" err="1" smtClean="0">
                <a:solidFill>
                  <a:srgbClr val="000000"/>
                </a:solidFill>
                <a:cs typeface="Lucida Sans Unicode" charset="0"/>
              </a:rPr>
              <a:t>index.php</a:t>
            </a:r>
            <a:r>
              <a:rPr lang="it-IT" dirty="0" smtClean="0">
                <a:solidFill>
                  <a:srgbClr val="000000"/>
                </a:solidFill>
                <a:cs typeface="Lucida Sans Unicode" charset="0"/>
              </a:rPr>
              <a:t>?categoryid=641</a:t>
            </a:r>
            <a:endParaRPr lang="it-IT" dirty="0">
              <a:solidFill>
                <a:srgbClr val="000000"/>
              </a:solidFill>
              <a:cs typeface="Lucida Sans Unicode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590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61586"/>
            <a:ext cx="9248773" cy="519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178129" y="0"/>
            <a:ext cx="8617280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/>
              <a:t>Da dove scarico il BANDO????</a:t>
            </a:r>
          </a:p>
          <a:p>
            <a:r>
              <a:rPr lang="it-IT" b="1" dirty="0" smtClean="0"/>
              <a:t>E le Graduatorie????</a:t>
            </a:r>
          </a:p>
          <a:p>
            <a:endParaRPr lang="it-IT" b="1" dirty="0" smtClean="0"/>
          </a:p>
          <a:p>
            <a:r>
              <a:rPr lang="it-IT" b="1" dirty="0" smtClean="0"/>
              <a:t>http://www.uniroma1.it/didattica/offerta-formativa/</a:t>
            </a:r>
            <a:r>
              <a:rPr lang="it-IT" b="1" dirty="0" err="1" smtClean="0"/>
              <a:t>corsi-di-laurea-e-laurea-magistrale</a:t>
            </a:r>
            <a:endParaRPr lang="it-IT" b="1" dirty="0"/>
          </a:p>
        </p:txBody>
      </p:sp>
      <p:cxnSp>
        <p:nvCxnSpPr>
          <p:cNvPr id="7" name="Connettore 2 6"/>
          <p:cNvCxnSpPr/>
          <p:nvPr/>
        </p:nvCxnSpPr>
        <p:spPr>
          <a:xfrm>
            <a:off x="5907314" y="4513943"/>
            <a:ext cx="522515" cy="39188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78129" y="0"/>
            <a:ext cx="8617280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/>
              <a:t>Da dove scarico il BANDO????</a:t>
            </a:r>
          </a:p>
          <a:p>
            <a:r>
              <a:rPr lang="it-IT" b="1" dirty="0" smtClean="0"/>
              <a:t>E le Graduatorie????</a:t>
            </a:r>
          </a:p>
          <a:p>
            <a:endParaRPr lang="it-IT" b="1" dirty="0" smtClean="0"/>
          </a:p>
          <a:p>
            <a:r>
              <a:rPr lang="it-IT" b="1" dirty="0" smtClean="0"/>
              <a:t>http://www.uniroma1.it/didattica/offerta-formativa/</a:t>
            </a:r>
            <a:r>
              <a:rPr lang="it-IT" b="1" dirty="0" err="1" smtClean="0"/>
              <a:t>corsi-di-laurea-e-laurea-magistrale</a:t>
            </a:r>
            <a:endParaRPr lang="it-IT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130" y="1472540"/>
            <a:ext cx="8965870" cy="534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ttore 2 8"/>
          <p:cNvCxnSpPr/>
          <p:nvPr/>
        </p:nvCxnSpPr>
        <p:spPr>
          <a:xfrm>
            <a:off x="2380343" y="3294743"/>
            <a:ext cx="522515" cy="39188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78129" y="0"/>
            <a:ext cx="8617280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/>
              <a:t>Da dove scarico il BANDO????</a:t>
            </a:r>
          </a:p>
          <a:p>
            <a:r>
              <a:rPr lang="it-IT" b="1" dirty="0" smtClean="0"/>
              <a:t>E le Graduatorie????</a:t>
            </a:r>
          </a:p>
          <a:p>
            <a:endParaRPr lang="it-IT" b="1" dirty="0" smtClean="0"/>
          </a:p>
          <a:p>
            <a:r>
              <a:rPr lang="it-IT" b="1" dirty="0" smtClean="0"/>
              <a:t>http://www.uniroma1.it/didattica/offerta-formativa/</a:t>
            </a:r>
            <a:r>
              <a:rPr lang="it-IT" b="1" dirty="0" err="1" smtClean="0"/>
              <a:t>corsi-di-laurea-e-laurea-magistrale</a:t>
            </a:r>
            <a:endParaRPr lang="it-IT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7140" r="15868" b="7473"/>
          <a:stretch>
            <a:fillRect/>
          </a:stretch>
        </p:blipFill>
        <p:spPr bwMode="auto">
          <a:xfrm>
            <a:off x="378443" y="1417638"/>
            <a:ext cx="8416966" cy="470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ttore 2 8"/>
          <p:cNvCxnSpPr/>
          <p:nvPr/>
        </p:nvCxnSpPr>
        <p:spPr>
          <a:xfrm>
            <a:off x="972460" y="5036457"/>
            <a:ext cx="609600" cy="43542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957946" y="5471886"/>
            <a:ext cx="609600" cy="42091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261257"/>
            <a:ext cx="8229601" cy="899886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l"/>
            <a:r>
              <a:rPr lang="it-IT" sz="2400" b="1" dirty="0" smtClean="0"/>
              <a:t>a)     Requisiti </a:t>
            </a:r>
            <a:r>
              <a:rPr lang="it-IT" sz="2400" b="1" dirty="0" err="1" smtClean="0"/>
              <a:t>minimi…</a:t>
            </a:r>
            <a:r>
              <a:rPr lang="it-IT" sz="2400" b="1" dirty="0" smtClean="0"/>
              <a:t>.</a:t>
            </a:r>
            <a:endParaRPr lang="it-IT" sz="24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747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it-IT" sz="7200" b="1" dirty="0" smtClean="0"/>
              <a:t>5. Verifica della personale preparazione e criteri di  valutazione dei titoli</a:t>
            </a:r>
          </a:p>
          <a:p>
            <a:pPr>
              <a:buNone/>
            </a:pPr>
            <a:endParaRPr lang="it-IT" sz="6400" b="1" dirty="0" smtClean="0"/>
          </a:p>
          <a:p>
            <a:pPr>
              <a:buNone/>
            </a:pPr>
            <a:endParaRPr lang="it-IT" sz="4400" b="1" dirty="0" smtClean="0"/>
          </a:p>
          <a:p>
            <a:pPr>
              <a:buNone/>
            </a:pPr>
            <a:r>
              <a:rPr lang="it-IT" sz="6400" b="1" dirty="0" smtClean="0"/>
              <a:t>1</a:t>
            </a:r>
            <a:r>
              <a:rPr lang="it-IT" sz="4400" b="1" dirty="0" smtClean="0"/>
              <a:t>.                L’adeguatezza della personale preparazione viene considerata assolta per gli studenti che abbiano acquisito:</a:t>
            </a:r>
          </a:p>
          <a:p>
            <a:pPr>
              <a:buNone/>
            </a:pPr>
            <a:endParaRPr lang="it-IT" sz="4400" b="1" dirty="0" smtClean="0"/>
          </a:p>
          <a:p>
            <a:pPr>
              <a:buNone/>
            </a:pPr>
            <a:r>
              <a:rPr lang="it-IT" sz="5600" b="1" dirty="0" smtClean="0"/>
              <a:t>- 12 CFU nelle discipline fisiche e matematiche (SSD FIS/01-FIS/08 MAT/01-MAT/09);</a:t>
            </a:r>
          </a:p>
          <a:p>
            <a:pPr>
              <a:buNone/>
            </a:pPr>
            <a:endParaRPr lang="it-IT" sz="5600" b="1" dirty="0" smtClean="0"/>
          </a:p>
          <a:p>
            <a:pPr>
              <a:buNone/>
            </a:pPr>
            <a:r>
              <a:rPr lang="it-IT" sz="5600" b="1" dirty="0" smtClean="0"/>
              <a:t>- 12 CFU nelle discipline chimiche (SSD CHIM/01-CHIM/03, CHIM/06);</a:t>
            </a:r>
          </a:p>
          <a:p>
            <a:pPr>
              <a:buNone/>
            </a:pPr>
            <a:endParaRPr lang="it-IT" sz="5600" b="1" dirty="0" smtClean="0"/>
          </a:p>
          <a:p>
            <a:pPr>
              <a:buNone/>
            </a:pPr>
            <a:r>
              <a:rPr lang="it-IT" sz="5600" b="1" dirty="0" smtClean="0"/>
              <a:t>- 24 CFU nelle discipline biologiche di base (SSD BIO/01, BIO/02, BIO/04-BIO/07, BIO/09-BIO/11, BIO/18- BIO/19);</a:t>
            </a:r>
          </a:p>
          <a:p>
            <a:pPr>
              <a:buNone/>
            </a:pPr>
            <a:endParaRPr lang="it-IT" sz="5600" b="1" dirty="0" smtClean="0"/>
          </a:p>
          <a:p>
            <a:pPr>
              <a:buNone/>
            </a:pPr>
            <a:r>
              <a:rPr lang="it-IT" sz="5600" b="1" dirty="0" smtClean="0"/>
              <a:t>-42 CFU nelle discipline biologiche caratterizzanti ed affini o integrative (SSD BIO/01-BIO/14, BIO/16, BIO/18-BIO/19, MED/04, MED/4</a:t>
            </a:r>
            <a:r>
              <a:rPr lang="it-IT" sz="4400" b="1" dirty="0" smtClean="0"/>
              <a:t>2).</a:t>
            </a:r>
          </a:p>
          <a:p>
            <a:pPr>
              <a:buFontTx/>
              <a:buChar char="-"/>
            </a:pPr>
            <a:endParaRPr lang="it-IT" sz="4400" b="1" dirty="0" smtClean="0"/>
          </a:p>
          <a:p>
            <a:pPr>
              <a:buFontTx/>
              <a:buChar char="-"/>
            </a:pPr>
            <a:endParaRPr lang="it-IT" sz="4400" b="1" dirty="0" smtClean="0"/>
          </a:p>
          <a:p>
            <a:pPr algn="just">
              <a:lnSpc>
                <a:spcPct val="170000"/>
              </a:lnSpc>
              <a:buNone/>
            </a:pPr>
            <a:endParaRPr lang="it-IT" sz="4400" b="1" dirty="0" smtClean="0"/>
          </a:p>
          <a:p>
            <a:pPr algn="just">
              <a:lnSpc>
                <a:spcPct val="170000"/>
              </a:lnSpc>
              <a:buNone/>
            </a:pPr>
            <a:r>
              <a:rPr lang="it-IT" sz="6400" b="1" dirty="0" smtClean="0"/>
              <a:t>2.     </a:t>
            </a:r>
            <a:r>
              <a:rPr lang="it-IT" sz="4400" b="1" dirty="0" smtClean="0"/>
              <a:t>Per tutti gli altri casi, verificato comunque il possesso dei pre-requisiti di cui al punto 1 (anche per eventuali affinità tra settori scientifico-disciplinari), la Commissione di valutazione si riserva di verificare l’adeguatezza della personale preparazione dei candidati attraverso valutazione di programmi e votazioni riportate negli esami di profitto della laurea di provenienza e/o colloqui integrativi che permetteranno di accertare se le conoscenze dello studente sono idonee per seguire con profitto gli insegnamenti previsti per il corso di Laurea Magistrale.</a:t>
            </a:r>
            <a:endParaRPr lang="it-IT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it-IT" sz="2200" b="1" dirty="0" smtClean="0"/>
              <a:t>3. Termini e modalità di partecipazione alla procedura di valutazione comparativa </a:t>
            </a:r>
            <a:r>
              <a:rPr lang="it-IT" b="1" dirty="0" smtClean="0"/>
              <a:t/>
            </a:r>
            <a:br>
              <a:rPr lang="it-IT" b="1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4972" y="1600200"/>
            <a:ext cx="8686800" cy="4525963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it-IT" dirty="0" smtClean="0"/>
          </a:p>
          <a:p>
            <a:pPr>
              <a:buNone/>
            </a:pPr>
            <a:endParaRPr lang="it-IT" dirty="0" smtClean="0"/>
          </a:p>
          <a:p>
            <a:pPr algn="ctr">
              <a:buNone/>
            </a:pPr>
            <a:r>
              <a:rPr lang="it-IT" sz="4300" dirty="0" smtClean="0"/>
              <a:t>a) La partecipazione alla procedura di valutazione comparativa è subordinata al pagamento </a:t>
            </a:r>
          </a:p>
          <a:p>
            <a:pPr algn="ctr">
              <a:buNone/>
            </a:pPr>
            <a:r>
              <a:rPr lang="it-IT" sz="4300" dirty="0" smtClean="0"/>
              <a:t>di una tassa di € 45,00 da versare presso qualsiasi filiale del Gruppo UniCredit sul territorio </a:t>
            </a:r>
          </a:p>
          <a:p>
            <a:pPr algn="ctr">
              <a:buNone/>
            </a:pPr>
            <a:r>
              <a:rPr lang="it-IT" sz="4300" dirty="0" smtClean="0"/>
              <a:t>nazionale a partire dal 15 luglio 2014 ed inderogabilmente entro il 3 settembre 2014. </a:t>
            </a:r>
          </a:p>
          <a:p>
            <a:pPr algn="ctr">
              <a:buNone/>
            </a:pPr>
            <a:r>
              <a:rPr lang="it-IT" sz="4900" b="1" dirty="0" smtClean="0"/>
              <a:t>Per effettuare il pagamento occorre utilizzare esclusivamente il modulo personalizzato</a:t>
            </a:r>
            <a:r>
              <a:rPr lang="it-IT" sz="4300" dirty="0" smtClean="0"/>
              <a:t> da </a:t>
            </a:r>
          </a:p>
          <a:p>
            <a:pPr algn="ctr">
              <a:buNone/>
            </a:pPr>
            <a:r>
              <a:rPr lang="it-IT" sz="4300" dirty="0" smtClean="0"/>
              <a:t>stampare attraverso il sistema informativo on </a:t>
            </a:r>
            <a:r>
              <a:rPr lang="it-IT" sz="4300" dirty="0" err="1" smtClean="0"/>
              <a:t>line</a:t>
            </a:r>
            <a:r>
              <a:rPr lang="it-IT" sz="4300" dirty="0" smtClean="0"/>
              <a:t> di Ateneo, secondo le istruzioni riportate </a:t>
            </a:r>
          </a:p>
          <a:p>
            <a:pPr algn="ctr">
              <a:buNone/>
            </a:pPr>
            <a:r>
              <a:rPr lang="it-IT" sz="4300" dirty="0" smtClean="0"/>
              <a:t>sul sito                </a:t>
            </a:r>
            <a:r>
              <a:rPr lang="it-IT" sz="4300" dirty="0" smtClean="0">
                <a:hlinkClick r:id="rId2"/>
              </a:rPr>
              <a:t>www.uniroma1.it/didattica/sportelli/</a:t>
            </a:r>
            <a:r>
              <a:rPr lang="it-IT" sz="4300" dirty="0" err="1" smtClean="0">
                <a:hlinkClick r:id="rId2"/>
              </a:rPr>
              <a:t>infostud</a:t>
            </a:r>
            <a:endParaRPr lang="it-IT" sz="4300" dirty="0" smtClean="0"/>
          </a:p>
          <a:p>
            <a:pPr algn="ctr">
              <a:buNone/>
            </a:pPr>
            <a:r>
              <a:rPr lang="it-IT" sz="4300" dirty="0" smtClean="0"/>
              <a:t> </a:t>
            </a:r>
          </a:p>
          <a:p>
            <a:pPr algn="ctr">
              <a:buNone/>
            </a:pPr>
            <a:r>
              <a:rPr lang="it-IT" sz="4300" dirty="0" smtClean="0"/>
              <a:t>Il pagamento può essere effettuato anche on </a:t>
            </a:r>
            <a:r>
              <a:rPr lang="it-IT" sz="4300" dirty="0" err="1" smtClean="0"/>
              <a:t>line</a:t>
            </a:r>
            <a:r>
              <a:rPr lang="it-IT" sz="4300" dirty="0" smtClean="0"/>
              <a:t>, mediante carta di credito </a:t>
            </a:r>
          </a:p>
          <a:p>
            <a:pPr algn="ctr">
              <a:buNone/>
            </a:pPr>
            <a:r>
              <a:rPr lang="it-IT" sz="4300" dirty="0" smtClean="0"/>
              <a:t>(vedi  www.uniroma1.it/didattica/tasse/pagamenti-tasse): il giorno della scadenza il pagamento on </a:t>
            </a:r>
          </a:p>
          <a:p>
            <a:pPr algn="ctr">
              <a:buNone/>
            </a:pPr>
            <a:r>
              <a:rPr lang="it-IT" sz="4300" dirty="0" err="1" smtClean="0"/>
              <a:t>line</a:t>
            </a:r>
            <a:r>
              <a:rPr lang="it-IT" sz="4300" dirty="0" smtClean="0"/>
              <a:t> va effettuato entro l’orario di chiusura degli sportelli bancari (ore 15.45). </a:t>
            </a:r>
          </a:p>
          <a:p>
            <a:pPr algn="just">
              <a:buNone/>
            </a:pPr>
            <a:endParaRPr lang="it-IT" dirty="0" smtClean="0"/>
          </a:p>
          <a:p>
            <a:pPr>
              <a:buNone/>
            </a:pPr>
            <a:r>
              <a:rPr lang="it-IT" sz="7600" b="1" dirty="0" smtClean="0"/>
              <a:t>ATTENZIONE PER I LAUREANDI: </a:t>
            </a:r>
          </a:p>
          <a:p>
            <a:pPr algn="ctr">
              <a:buNone/>
            </a:pPr>
            <a:r>
              <a:rPr lang="it-IT" sz="7600" b="1" dirty="0" smtClean="0"/>
              <a:t>Prima di scaricare il bollettino (per il pagamento) bisogna modificare la voce di </a:t>
            </a:r>
            <a:r>
              <a:rPr lang="it-IT" sz="7600" b="1" dirty="0" err="1" smtClean="0"/>
              <a:t>infostud</a:t>
            </a:r>
            <a:r>
              <a:rPr lang="it-IT" sz="7600" b="1" dirty="0" smtClean="0"/>
              <a:t>: </a:t>
            </a:r>
          </a:p>
          <a:p>
            <a:pPr algn="ctr">
              <a:buNone/>
            </a:pPr>
            <a:r>
              <a:rPr lang="it-IT" sz="7600" b="1" dirty="0" smtClean="0"/>
              <a:t>DATI UTENTE inserendo </a:t>
            </a:r>
            <a:r>
              <a:rPr lang="it-IT" sz="7600" b="1" u="sng" dirty="0" smtClean="0"/>
              <a:t>laureando/a </a:t>
            </a:r>
            <a:endParaRPr lang="it-IT" sz="7600" b="1" u="sng" dirty="0" smtClean="0"/>
          </a:p>
          <a:p>
            <a:pPr algn="ctr">
              <a:buNone/>
            </a:pPr>
            <a:endParaRPr lang="it-IT" sz="7600" b="1" u="sng" dirty="0" smtClean="0"/>
          </a:p>
          <a:p>
            <a:pPr algn="ctr">
              <a:buNone/>
            </a:pPr>
            <a:r>
              <a:rPr lang="it-IT" sz="8000" b="1" u="sng" dirty="0" smtClean="0">
                <a:solidFill>
                  <a:srgbClr val="FF0000"/>
                </a:solidFill>
              </a:rPr>
              <a:t>Se riscontrate ulteriori difficoltà rivolgetevi agli sportelli  CIAO!</a:t>
            </a:r>
            <a:endParaRPr lang="it-IT" sz="80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pPr algn="l"/>
            <a:r>
              <a:rPr lang="it-IT" sz="2800" b="1" dirty="0" smtClean="0"/>
              <a:t>b) Procedura ed invio della domanda:</a:t>
            </a:r>
            <a:endParaRPr lang="it-IT" sz="28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0006" y="1596570"/>
            <a:ext cx="4096986" cy="5261429"/>
          </a:xfrm>
          <a:ln w="57150">
            <a:solidFill>
              <a:srgbClr val="FFFF00"/>
            </a:solidFill>
          </a:ln>
        </p:spPr>
        <p:txBody>
          <a:bodyPr>
            <a:noAutofit/>
          </a:bodyPr>
          <a:lstStyle/>
          <a:p>
            <a:pPr>
              <a:buNone/>
            </a:pPr>
            <a:endParaRPr lang="it-IT" sz="900" dirty="0" smtClean="0"/>
          </a:p>
          <a:p>
            <a:pPr>
              <a:buNone/>
            </a:pPr>
            <a:r>
              <a:rPr lang="it-IT" sz="800" dirty="0" smtClean="0"/>
              <a:t>Deve collegarsi al sito internet www.uniroma1.it/didattica/offerta-formativa:</a:t>
            </a:r>
          </a:p>
          <a:p>
            <a:pPr>
              <a:buNone/>
            </a:pPr>
            <a:endParaRPr lang="it-IT" sz="800" dirty="0" smtClean="0"/>
          </a:p>
          <a:p>
            <a:pPr>
              <a:buNone/>
            </a:pPr>
            <a:r>
              <a:rPr lang="it-IT" sz="800" dirty="0" smtClean="0"/>
              <a:t>1. selezionare la Facoltà di Scienze </a:t>
            </a:r>
            <a:r>
              <a:rPr lang="it-IT" sz="800" dirty="0" err="1" smtClean="0"/>
              <a:t>MM.FF.NN</a:t>
            </a:r>
            <a:r>
              <a:rPr lang="it-IT" sz="800" dirty="0" smtClean="0"/>
              <a:t>. e la tipologia di corso di laurea per il quale si intende presentare domanda;</a:t>
            </a:r>
          </a:p>
          <a:p>
            <a:pPr>
              <a:buNone/>
            </a:pPr>
            <a:r>
              <a:rPr lang="it-IT" sz="800" dirty="0" smtClean="0"/>
              <a:t>2. aprire il foglio elettronico denominato allegato A esclusivamente con sistemi Windows (</a:t>
            </a:r>
            <a:r>
              <a:rPr lang="it-IT" sz="800" dirty="0" err="1" smtClean="0"/>
              <a:t>Millennium</a:t>
            </a:r>
            <a:r>
              <a:rPr lang="it-IT" sz="800" dirty="0" smtClean="0"/>
              <a:t> o Windows XP, con Excel 97 o Excel 2002) e sistemi </a:t>
            </a:r>
            <a:r>
              <a:rPr lang="it-IT" sz="800" dirty="0" err="1" smtClean="0"/>
              <a:t>Mac</a:t>
            </a:r>
            <a:r>
              <a:rPr lang="it-IT" sz="800" dirty="0" smtClean="0"/>
              <a:t> (OS10, con Excel 2004), e compilare accuratamente tutti i campi in esso contenuti;</a:t>
            </a:r>
          </a:p>
          <a:p>
            <a:pPr>
              <a:buNone/>
            </a:pPr>
            <a:r>
              <a:rPr lang="it-IT" sz="800" dirty="0" smtClean="0"/>
              <a:t>3. salvare il foglio elettronico usando per il “</a:t>
            </a:r>
            <a:r>
              <a:rPr lang="it-IT" sz="800" dirty="0" err="1" smtClean="0"/>
              <a:t>nomefile</a:t>
            </a:r>
            <a:r>
              <a:rPr lang="it-IT" sz="800" dirty="0" smtClean="0"/>
              <a:t>”, il formato </a:t>
            </a:r>
            <a:r>
              <a:rPr lang="it-IT" sz="800" dirty="0" err="1" smtClean="0"/>
              <a:t>CognomeNome</a:t>
            </a:r>
            <a:r>
              <a:rPr lang="it-IT" sz="800" dirty="0" smtClean="0"/>
              <a:t> (senza spazi, apostrofi e caratteri accentati); il foglio elettronico deve essere salvato in formato Microsoft Excel 97-2003;</a:t>
            </a:r>
          </a:p>
          <a:p>
            <a:pPr>
              <a:buNone/>
            </a:pPr>
            <a:r>
              <a:rPr lang="it-IT" sz="800" dirty="0" smtClean="0"/>
              <a:t>4. stampare il foglio elettronico compilato e firmarlo nell’apposito spazio (riquadro “6 - Luogo, data e firma”);</a:t>
            </a:r>
          </a:p>
          <a:p>
            <a:pPr>
              <a:buNone/>
            </a:pPr>
            <a:r>
              <a:rPr lang="it-IT" sz="800" dirty="0" smtClean="0"/>
              <a:t>5. inoltrare a mezzo e-mail sia all’indirizzo di posta elettronica della laurea magistrale (LSECOB@uniroma1.it) che all’indirizzo di posta elettronica della Segreteria Studenti della Facoltà di Scienze Matematiche Fisiche e Naturali (scienzemfn.proveaccesso@uniroma1.it), indicando nell’oggetto: MAGISTRALE ECOBIOLOGIA i seguenti documenti:</a:t>
            </a:r>
          </a:p>
          <a:p>
            <a:pPr algn="ctr">
              <a:buNone/>
            </a:pPr>
            <a:r>
              <a:rPr lang="it-IT" sz="1050" dirty="0" smtClean="0">
                <a:ln>
                  <a:solidFill>
                    <a:srgbClr val="FFFF00"/>
                  </a:solidFill>
                </a:ln>
              </a:rPr>
              <a:t> </a:t>
            </a:r>
            <a:r>
              <a:rPr lang="it-IT" sz="2000" b="1" dirty="0" smtClean="0">
                <a:ln>
                  <a:solidFill>
                    <a:srgbClr val="FFFF00"/>
                  </a:solidFill>
                </a:ln>
              </a:rPr>
              <a:t>DOCUMENTI PER LA DOMANDA</a:t>
            </a:r>
            <a:r>
              <a:rPr lang="it-IT" sz="1100" b="1" dirty="0" smtClean="0">
                <a:ln>
                  <a:solidFill>
                    <a:srgbClr val="FFFF00"/>
                  </a:solidFill>
                </a:ln>
              </a:rPr>
              <a:t>:</a:t>
            </a:r>
            <a:endParaRPr lang="it-IT" sz="1050" b="1" dirty="0" smtClean="0">
              <a:ln>
                <a:solidFill>
                  <a:srgbClr val="FFFF00"/>
                </a:solidFill>
              </a:ln>
            </a:endParaRPr>
          </a:p>
          <a:p>
            <a:pPr>
              <a:buNone/>
            </a:pPr>
            <a:r>
              <a:rPr lang="it-IT" sz="1050" dirty="0" smtClean="0"/>
              <a:t>a</a:t>
            </a:r>
            <a:r>
              <a:rPr lang="it-IT" sz="1200" b="1" dirty="0" smtClean="0"/>
              <a:t>)</a:t>
            </a:r>
            <a:r>
              <a:rPr lang="it-IT" sz="1050" b="1" dirty="0" smtClean="0"/>
              <a:t> il </a:t>
            </a:r>
            <a:r>
              <a:rPr lang="it-IT" sz="1200" b="1" dirty="0" smtClean="0"/>
              <a:t>foglio elettronico</a:t>
            </a:r>
            <a:r>
              <a:rPr lang="it-IT" sz="1800" b="1" dirty="0" smtClean="0"/>
              <a:t>, </a:t>
            </a:r>
            <a:r>
              <a:rPr lang="it-IT" sz="1100" b="1" dirty="0" smtClean="0"/>
              <a:t>compilato e salvato in formato Microsoft Excel 97-2003 </a:t>
            </a:r>
            <a:r>
              <a:rPr lang="it-IT" sz="1050" dirty="0" smtClean="0"/>
              <a:t>secondo le modalità di cui ai punti 3.b)2. e 3.b)3.; </a:t>
            </a:r>
          </a:p>
          <a:p>
            <a:pPr>
              <a:buNone/>
            </a:pPr>
            <a:r>
              <a:rPr lang="it-IT" sz="1050" dirty="0" smtClean="0"/>
              <a:t>b)</a:t>
            </a:r>
            <a:r>
              <a:rPr lang="it-IT" sz="1050" b="1" dirty="0" smtClean="0"/>
              <a:t> </a:t>
            </a:r>
            <a:r>
              <a:rPr lang="it-IT" sz="1400" b="1" dirty="0" smtClean="0"/>
              <a:t>copia digitalizzata (scansione in formato .pdf) del foglio elettronico, compilato, stampato e firmato, </a:t>
            </a:r>
            <a:r>
              <a:rPr lang="it-IT" sz="1050" dirty="0" smtClean="0"/>
              <a:t>secondo le modalità di cui ai punti 3.b)2. e 3.b)4.;</a:t>
            </a:r>
          </a:p>
          <a:p>
            <a:pPr>
              <a:buNone/>
            </a:pPr>
            <a:r>
              <a:rPr lang="it-IT" sz="1050" dirty="0" smtClean="0"/>
              <a:t>c)  copia digitalizzata (scansione fronte/retro in formato .pdf) di </a:t>
            </a:r>
            <a:r>
              <a:rPr lang="it-IT" sz="1400" b="1" dirty="0" smtClean="0"/>
              <a:t>un documento di identità</a:t>
            </a:r>
            <a:r>
              <a:rPr lang="it-IT" sz="1400" dirty="0" smtClean="0"/>
              <a:t> in </a:t>
            </a:r>
            <a:r>
              <a:rPr lang="it-IT" sz="1050" dirty="0" smtClean="0"/>
              <a:t>corso di validità;</a:t>
            </a:r>
          </a:p>
          <a:p>
            <a:pPr>
              <a:buNone/>
            </a:pPr>
            <a:r>
              <a:rPr lang="it-IT" sz="1050" dirty="0" smtClean="0"/>
              <a:t>d)  copia digitalizzata (scansione in formato .pdf) della </a:t>
            </a:r>
            <a:r>
              <a:rPr lang="it-IT" sz="1400" b="1" dirty="0" smtClean="0"/>
              <a:t>ricevuta di avvenuto pagamento.</a:t>
            </a:r>
            <a:endParaRPr lang="it-IT" sz="105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7140" r="15868" b="7473"/>
          <a:stretch>
            <a:fillRect/>
          </a:stretch>
        </p:blipFill>
        <p:spPr bwMode="auto">
          <a:xfrm>
            <a:off x="4499429" y="1417638"/>
            <a:ext cx="4644572" cy="470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88714" y="0"/>
            <a:ext cx="8330559" cy="187743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hlinkClick r:id="rId2"/>
              </a:rPr>
              <a:t>http://www.uniroma1.it/didattica/offerta-formativa/</a:t>
            </a:r>
            <a:r>
              <a:rPr lang="it-IT" dirty="0" err="1" smtClean="0">
                <a:solidFill>
                  <a:srgbClr val="FF0000"/>
                </a:solidFill>
                <a:hlinkClick r:id="rId2"/>
              </a:rPr>
              <a:t>corsi-di-laurea-e-laurea-magistrale</a:t>
            </a:r>
            <a:endParaRPr lang="it-IT" dirty="0" smtClean="0">
              <a:solidFill>
                <a:srgbClr val="FF0000"/>
              </a:solidFill>
              <a:hlinkClick r:id="rId2"/>
            </a:endParaRPr>
          </a:p>
          <a:p>
            <a:endParaRPr lang="it-IT" dirty="0" smtClean="0">
              <a:solidFill>
                <a:srgbClr val="FF0000"/>
              </a:solidFill>
            </a:endParaRPr>
          </a:p>
          <a:p>
            <a:pPr algn="ctr"/>
            <a:r>
              <a:rPr lang="it-IT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SCARICARE ALLEGATO A:</a:t>
            </a:r>
          </a:p>
          <a:p>
            <a:pPr algn="ctr"/>
            <a:r>
              <a:rPr lang="it-IT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SI COMPILA???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7140" r="15868" b="7473"/>
          <a:stretch>
            <a:fillRect/>
          </a:stretch>
        </p:blipFill>
        <p:spPr bwMode="auto">
          <a:xfrm>
            <a:off x="388714" y="1877437"/>
            <a:ext cx="8330559" cy="470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e 7"/>
          <p:cNvSpPr/>
          <p:nvPr/>
        </p:nvSpPr>
        <p:spPr>
          <a:xfrm>
            <a:off x="1401288" y="6222672"/>
            <a:ext cx="1603169" cy="564078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86523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8820472" cy="544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0" y="0"/>
            <a:ext cx="8532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>
                <a:solidFill>
                  <a:srgbClr val="FF0000"/>
                </a:solidFill>
                <a:hlinkClick r:id="rId3"/>
              </a:rPr>
              <a:t>http://www.uniroma1.it/didattica/offerta-formativa/</a:t>
            </a:r>
            <a:r>
              <a:rPr lang="it-IT" sz="1400" dirty="0" err="1" smtClean="0">
                <a:solidFill>
                  <a:srgbClr val="FF0000"/>
                </a:solidFill>
                <a:hlinkClick r:id="rId3"/>
              </a:rPr>
              <a:t>corsi-di-laurea-e-laurea-magistrale</a:t>
            </a:r>
            <a:endParaRPr lang="it-IT" sz="1400" dirty="0" smtClean="0">
              <a:solidFill>
                <a:srgbClr val="FF0000"/>
              </a:solidFill>
            </a:endParaRPr>
          </a:p>
          <a:p>
            <a:pPr algn="ctr"/>
            <a:endParaRPr lang="it-IT" sz="1400" dirty="0" smtClean="0">
              <a:solidFill>
                <a:srgbClr val="FF0000"/>
              </a:solidFill>
            </a:endParaRP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PRIMA SI COMPILA E POI SI STAMPA!!</a:t>
            </a:r>
          </a:p>
          <a:p>
            <a:endParaRPr lang="it-IT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687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rosaria\Pictures\Screenshots\Cattura di schermata (1).png"/>
          <p:cNvPicPr>
            <a:picLocks noChangeAspect="1" noChangeArrowheads="1"/>
          </p:cNvPicPr>
          <p:nvPr/>
        </p:nvPicPr>
        <p:blipFill>
          <a:blip r:embed="rId2" cstate="print"/>
          <a:srcRect l="2405" t="24407" r="10152" b="9641"/>
          <a:stretch>
            <a:fillRect/>
          </a:stretch>
        </p:blipFill>
        <p:spPr bwMode="auto">
          <a:xfrm>
            <a:off x="0" y="764704"/>
            <a:ext cx="9144000" cy="4824536"/>
          </a:xfrm>
          <a:prstGeom prst="rect">
            <a:avLst/>
          </a:prstGeom>
          <a:noFill/>
        </p:spPr>
      </p:pic>
      <p:cxnSp>
        <p:nvCxnSpPr>
          <p:cNvPr id="6" name="Connettore 2 5"/>
          <p:cNvCxnSpPr/>
          <p:nvPr/>
        </p:nvCxnSpPr>
        <p:spPr>
          <a:xfrm flipH="1">
            <a:off x="5796136" y="1268760"/>
            <a:ext cx="1224136" cy="58182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646289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3" y="638175"/>
            <a:ext cx="8258175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7308304" y="4077072"/>
            <a:ext cx="1512168" cy="13681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53557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02" y="230884"/>
            <a:ext cx="3450423" cy="649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 descr="logoBioparc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477" y="5968945"/>
            <a:ext cx="1768575" cy="757484"/>
          </a:xfrm>
          <a:prstGeom prst="rect">
            <a:avLst/>
          </a:prstGeom>
        </p:spPr>
      </p:pic>
      <p:pic>
        <p:nvPicPr>
          <p:cNvPr id="8" name="Immagine 7" descr="ministero_ambient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052" y="5968945"/>
            <a:ext cx="1326638" cy="772540"/>
          </a:xfrm>
          <a:prstGeom prst="rect">
            <a:avLst/>
          </a:prstGeom>
        </p:spPr>
      </p:pic>
      <p:pic>
        <p:nvPicPr>
          <p:cNvPr id="9" name="Immagine 8" descr="logo-cnr-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820" y="5734254"/>
            <a:ext cx="1042492" cy="1042492"/>
          </a:xfrm>
          <a:prstGeom prst="rect">
            <a:avLst/>
          </a:prstGeom>
        </p:spPr>
      </p:pic>
      <p:pic>
        <p:nvPicPr>
          <p:cNvPr id="10" name="Immagine 9" descr="parco_abruzz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5834501"/>
            <a:ext cx="818407" cy="942245"/>
          </a:xfrm>
          <a:prstGeom prst="rect">
            <a:avLst/>
          </a:prstGeom>
        </p:spPr>
      </p:pic>
      <p:graphicFrame>
        <p:nvGraphicFramePr>
          <p:cNvPr id="11" name="Grafico 10"/>
          <p:cNvGraphicFramePr/>
          <p:nvPr/>
        </p:nvGraphicFramePr>
        <p:xfrm>
          <a:off x="4112224" y="3185409"/>
          <a:ext cx="4117376" cy="2548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Grafico 11"/>
          <p:cNvGraphicFramePr/>
          <p:nvPr/>
        </p:nvGraphicFramePr>
        <p:xfrm>
          <a:off x="6400800" y="452498"/>
          <a:ext cx="2647207" cy="1985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3" name="Grafico 12"/>
          <p:cNvGraphicFramePr/>
          <p:nvPr/>
        </p:nvGraphicFramePr>
        <p:xfrm>
          <a:off x="3925333" y="452498"/>
          <a:ext cx="2475467" cy="1985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="" xmlns:p14="http://schemas.microsoft.com/office/powerpoint/2010/main" val="409543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835730"/>
            <a:ext cx="8229600" cy="274264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it-IT" dirty="0" smtClean="0"/>
          </a:p>
          <a:p>
            <a:pPr>
              <a:buNone/>
            </a:pPr>
            <a:r>
              <a:rPr lang="it-IT" dirty="0" smtClean="0"/>
              <a:t>3. salvare il foglio elettronico usando per il “</a:t>
            </a:r>
            <a:r>
              <a:rPr lang="it-IT" dirty="0" err="1" smtClean="0"/>
              <a:t>nomefile</a:t>
            </a:r>
            <a:r>
              <a:rPr lang="it-IT" dirty="0" smtClean="0"/>
              <a:t>”, il formato </a:t>
            </a:r>
            <a:r>
              <a:rPr lang="it-IT" dirty="0" err="1" smtClean="0"/>
              <a:t>CognomeNome</a:t>
            </a:r>
            <a:r>
              <a:rPr lang="it-IT" dirty="0" smtClean="0"/>
              <a:t> (senza spazi, apostrofi e caratteri accentati); il foglio elettronico deve essere salvato in formato </a:t>
            </a:r>
            <a:r>
              <a:rPr lang="it-IT" b="1" dirty="0" smtClean="0"/>
              <a:t>Microsoft Excel 97-2003</a:t>
            </a:r>
            <a:r>
              <a:rPr lang="it-IT" dirty="0" smtClean="0"/>
              <a:t>;</a:t>
            </a:r>
          </a:p>
          <a:p>
            <a:pPr>
              <a:buNone/>
            </a:pPr>
            <a:r>
              <a:rPr lang="it-IT" dirty="0" smtClean="0"/>
              <a:t>4. stampare il foglio elettronico compilato e firmarlo nell’apposito spazio (riquadro “6 - Luogo, data e firma”);</a:t>
            </a:r>
          </a:p>
          <a:p>
            <a:endParaRPr lang="it-IT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36" y="0"/>
            <a:ext cx="8352064" cy="411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6824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Come scaricare il Bollettino di pagamento: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stamattina sono andata al CIAO e mi hanno gentilmente stampato il foglio tassa di iscrizione-partecipazione. L'ostacolo era semplicemente il fatto che sulla voce di </a:t>
            </a:r>
            <a:r>
              <a:rPr lang="it-IT" dirty="0" err="1" smtClean="0"/>
              <a:t>infostud</a:t>
            </a:r>
            <a:r>
              <a:rPr lang="it-IT" dirty="0" smtClean="0"/>
              <a:t>: DATI UTENTE, bisognava inserire </a:t>
            </a:r>
            <a:r>
              <a:rPr lang="it-IT" u="sng" dirty="0" smtClean="0"/>
              <a:t>laureando/a .</a:t>
            </a:r>
            <a:endParaRPr lang="it-IT" dirty="0" smtClean="0"/>
          </a:p>
          <a:p>
            <a:r>
              <a:rPr lang="it-IT" dirty="0" smtClean="0"/>
              <a:t>Grazie.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" y="0"/>
            <a:ext cx="9144000" cy="978729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INVIARE LA DOMANDA CON I SEGUENTI DOCUMENTI:</a:t>
            </a:r>
          </a:p>
          <a:p>
            <a:pPr marL="742950" indent="-742950">
              <a:buAutoNum type="arabicParenR"/>
            </a:pPr>
            <a:r>
              <a:rPr lang="it-IT" sz="2400" b="1" dirty="0" smtClean="0"/>
              <a:t>ALLEGATO A</a:t>
            </a:r>
            <a:r>
              <a:rPr lang="it-IT" sz="2400" dirty="0" smtClean="0"/>
              <a:t> IN FORMATO </a:t>
            </a:r>
            <a:r>
              <a:rPr lang="it-IT" sz="2400" b="1" dirty="0" smtClean="0"/>
              <a:t>EXCEL (97-2003) E PDF </a:t>
            </a:r>
            <a:r>
              <a:rPr lang="it-IT" sz="2400" dirty="0" smtClean="0"/>
              <a:t>RINOMINATO (VEDI BANDO), COMPILATO E FIRMATO;</a:t>
            </a:r>
          </a:p>
          <a:p>
            <a:pPr marL="742950" indent="-742950">
              <a:buAutoNum type="arabicParenR"/>
            </a:pPr>
            <a:r>
              <a:rPr lang="it-IT" sz="2400" dirty="0" smtClean="0"/>
              <a:t>COPIA DIGITALIZZATA DEL </a:t>
            </a:r>
            <a:r>
              <a:rPr lang="it-IT" sz="2400" b="1" dirty="0" smtClean="0"/>
              <a:t>DOCUMENTO </a:t>
            </a:r>
            <a:r>
              <a:rPr lang="it-IT" sz="2400" b="1" dirty="0" err="1" smtClean="0"/>
              <a:t>D’IDENTITA</a:t>
            </a:r>
            <a:r>
              <a:rPr lang="it-IT" sz="2400" dirty="0" smtClean="0"/>
              <a:t>’;</a:t>
            </a:r>
          </a:p>
          <a:p>
            <a:pPr marL="742950" indent="-742950">
              <a:buAutoNum type="arabicParenR"/>
            </a:pPr>
            <a:r>
              <a:rPr lang="it-IT" sz="2400" dirty="0" smtClean="0"/>
              <a:t>COPIA DELLA </a:t>
            </a:r>
            <a:r>
              <a:rPr lang="it-IT" sz="2400" b="1" dirty="0" smtClean="0"/>
              <a:t>RICEVUTA </a:t>
            </a:r>
            <a:r>
              <a:rPr lang="it-IT" sz="2400" b="1" dirty="0" err="1" smtClean="0"/>
              <a:t>DI</a:t>
            </a:r>
            <a:r>
              <a:rPr lang="it-IT" sz="2400" b="1" dirty="0" smtClean="0"/>
              <a:t> PAGAMENTO</a:t>
            </a:r>
            <a:r>
              <a:rPr lang="it-IT" sz="2400" dirty="0" smtClean="0"/>
              <a:t> DEL BOLLETTINO.</a:t>
            </a:r>
          </a:p>
          <a:p>
            <a:pPr marL="742950" indent="-742950"/>
            <a:endParaRPr lang="it-IT" sz="3600" dirty="0" smtClean="0"/>
          </a:p>
          <a:p>
            <a:pPr algn="ctr"/>
            <a:r>
              <a:rPr lang="it-IT" sz="3600" b="1" u="sng" dirty="0" smtClean="0"/>
              <a:t>ENTRO IL 03/09/2014  </a:t>
            </a:r>
          </a:p>
          <a:p>
            <a:pPr algn="ctr"/>
            <a:r>
              <a:rPr lang="it-IT" sz="3600" b="1" dirty="0" smtClean="0"/>
              <a:t>AD </a:t>
            </a:r>
            <a:r>
              <a:rPr lang="it-IT" sz="3600" b="1" u="sng" dirty="0" smtClean="0"/>
              <a:t>ENTRAMB</a:t>
            </a:r>
            <a:r>
              <a:rPr lang="it-IT" sz="3600" b="1" dirty="0" smtClean="0"/>
              <a:t>I GLI INDIRIZZI</a:t>
            </a:r>
          </a:p>
          <a:p>
            <a:pPr algn="ctr"/>
            <a:r>
              <a:rPr lang="it-IT" sz="3600" b="1" dirty="0" smtClean="0"/>
              <a:t>CONTEMPORANEAMENTE:</a:t>
            </a:r>
            <a:endParaRPr lang="it-IT" sz="3200" dirty="0"/>
          </a:p>
          <a:p>
            <a:r>
              <a:rPr lang="it-IT" sz="3200" dirty="0" smtClean="0">
                <a:hlinkClick r:id="rId2"/>
              </a:rPr>
              <a:t>LSECOB@uniroma1.it</a:t>
            </a:r>
            <a:endParaRPr lang="it-IT" sz="3200" dirty="0" smtClean="0"/>
          </a:p>
          <a:p>
            <a:r>
              <a:rPr lang="it-IT" sz="3200" dirty="0" smtClean="0">
                <a:hlinkClick r:id="rId3"/>
              </a:rPr>
              <a:t>Scienzemfn.proveaccesso@uniroma1.it</a:t>
            </a:r>
            <a:endParaRPr lang="it-IT" sz="3200" dirty="0" smtClean="0"/>
          </a:p>
          <a:p>
            <a:endParaRPr lang="it-IT" sz="3600" dirty="0" smtClean="0"/>
          </a:p>
          <a:p>
            <a:pPr algn="ctr">
              <a:buNone/>
            </a:pPr>
            <a:r>
              <a:rPr lang="it-IT" sz="2800" dirty="0" smtClean="0"/>
              <a:t>INDICANDO NELL’ OGGETTO: </a:t>
            </a:r>
            <a:r>
              <a:rPr lang="it-IT" sz="2800" u="sng" dirty="0" smtClean="0"/>
              <a:t>MAGISTRALE ECOBIOLOGIA</a:t>
            </a:r>
          </a:p>
          <a:p>
            <a:endParaRPr lang="it-IT" sz="1000" dirty="0" smtClean="0"/>
          </a:p>
          <a:p>
            <a:endParaRPr lang="it-IT" sz="3600" dirty="0" smtClean="0"/>
          </a:p>
          <a:p>
            <a:endParaRPr lang="it-IT" sz="3600" dirty="0" smtClean="0"/>
          </a:p>
          <a:p>
            <a:endParaRPr lang="it-IT" sz="3600" dirty="0" smtClean="0"/>
          </a:p>
          <a:p>
            <a:endParaRPr lang="it-IT" sz="3600" dirty="0" smtClean="0"/>
          </a:p>
          <a:p>
            <a:endParaRPr lang="it-IT" sz="3600" dirty="0"/>
          </a:p>
        </p:txBody>
      </p:sp>
    </p:spTree>
    <p:extLst>
      <p:ext uri="{BB962C8B-B14F-4D97-AF65-F5344CB8AC3E}">
        <p14:creationId xmlns="" xmlns:p14="http://schemas.microsoft.com/office/powerpoint/2010/main" val="75124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447732" y="1760214"/>
            <a:ext cx="83153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u="sng" dirty="0" smtClean="0">
                <a:solidFill>
                  <a:srgbClr val="FF0000"/>
                </a:solidFill>
              </a:rPr>
              <a:t>TUTORAGGIO ISCRIZIONI LM BIOLOGIA</a:t>
            </a:r>
            <a:endParaRPr lang="it-IT" sz="4000" u="sng" dirty="0">
              <a:solidFill>
                <a:srgbClr val="FF0000"/>
              </a:solidFill>
            </a:endParaRPr>
          </a:p>
        </p:txBody>
      </p:sp>
      <p:pic>
        <p:nvPicPr>
          <p:cNvPr id="7" name="Immagine 6" descr="PERICOL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164" y="0"/>
            <a:ext cx="1900138" cy="165312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0" y="1653120"/>
            <a:ext cx="91440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 </a:t>
            </a:r>
          </a:p>
          <a:p>
            <a:r>
              <a:rPr lang="it-IT" dirty="0" smtClean="0"/>
              <a:t> </a:t>
            </a:r>
          </a:p>
          <a:p>
            <a:endParaRPr lang="it-IT" sz="2400" dirty="0" smtClean="0"/>
          </a:p>
          <a:p>
            <a:r>
              <a:rPr lang="it-IT" sz="2400" dirty="0" smtClean="0"/>
              <a:t>PER ASSISTENZA ALLE ISCRIZIONI AI CORSI LM6:</a:t>
            </a:r>
          </a:p>
          <a:p>
            <a:endParaRPr lang="it-IT" sz="2400" dirty="0" smtClean="0"/>
          </a:p>
          <a:p>
            <a:pPr algn="ctr"/>
            <a:r>
              <a:rPr lang="it-IT" sz="2400" b="1" dirty="0" smtClean="0"/>
              <a:t>Luglio</a:t>
            </a:r>
            <a:r>
              <a:rPr lang="it-IT" sz="2400" dirty="0" smtClean="0"/>
              <a:t> </a:t>
            </a:r>
          </a:p>
          <a:p>
            <a:pPr algn="ctr"/>
            <a:r>
              <a:rPr lang="it-IT" sz="2400" dirty="0" smtClean="0"/>
              <a:t>21 Lunedì dalle 10.00 alle 12.00 </a:t>
            </a:r>
          </a:p>
          <a:p>
            <a:pPr algn="ctr"/>
            <a:r>
              <a:rPr lang="it-IT" sz="2400" dirty="0" smtClean="0"/>
              <a:t>28 Lunedì dalle 14.00 alle 17.00 </a:t>
            </a:r>
          </a:p>
          <a:p>
            <a:pPr algn="ctr"/>
            <a:r>
              <a:rPr lang="it-IT" sz="2400" b="1" dirty="0" smtClean="0"/>
              <a:t>Agosto </a:t>
            </a:r>
          </a:p>
          <a:p>
            <a:pPr algn="ctr"/>
            <a:r>
              <a:rPr lang="it-IT" sz="2400" dirty="0" smtClean="0"/>
              <a:t>29 Venerdì dalle 10.00 alle 12.00 </a:t>
            </a:r>
          </a:p>
          <a:p>
            <a:pPr algn="ctr"/>
            <a:r>
              <a:rPr lang="it-IT" sz="2400" b="1" dirty="0" smtClean="0"/>
              <a:t>Settembre </a:t>
            </a:r>
          </a:p>
          <a:p>
            <a:pPr algn="ctr"/>
            <a:r>
              <a:rPr lang="it-IT" sz="2400" dirty="0" smtClean="0"/>
              <a:t>2 Martedì dalle 10.00 alle 12.00 </a:t>
            </a:r>
            <a:endParaRPr lang="it-IT" dirty="0" smtClean="0"/>
          </a:p>
          <a:p>
            <a:r>
              <a:rPr lang="it-IT" dirty="0" smtClean="0"/>
              <a:t> </a:t>
            </a:r>
          </a:p>
          <a:p>
            <a:pPr algn="ctr"/>
            <a:r>
              <a:rPr lang="it-IT" sz="2000" b="1" dirty="0" smtClean="0"/>
              <a:t>Città Universitaria Anti-Aula A Edificio ex Fisiologia  General</a:t>
            </a:r>
            <a:r>
              <a:rPr lang="it-IT" b="1" dirty="0" smtClean="0"/>
              <a:t>e </a:t>
            </a:r>
          </a:p>
          <a:p>
            <a:r>
              <a:rPr lang="it-IT" dirty="0" smtClean="0"/>
              <a:t> </a:t>
            </a:r>
          </a:p>
          <a:p>
            <a:r>
              <a:rPr lang="it-IT" dirty="0" smtClean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15019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262556" y="65982"/>
            <a:ext cx="465178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Laurea Magistrale in</a:t>
            </a:r>
          </a:p>
          <a:p>
            <a:pPr algn="ctr"/>
            <a:r>
              <a:rPr lang="it-IT" sz="6000" b="1" dirty="0" smtClean="0">
                <a:solidFill>
                  <a:srgbClr val="FF0000"/>
                </a:solidFill>
              </a:rPr>
              <a:t>ECOBIOLOGIA</a:t>
            </a:r>
          </a:p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A.A. 2014/2015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7" name="Freccia curva 6"/>
          <p:cNvSpPr/>
          <p:nvPr/>
        </p:nvSpPr>
        <p:spPr>
          <a:xfrm rot="5400000">
            <a:off x="6221560" y="1715560"/>
            <a:ext cx="2903149" cy="1583567"/>
          </a:xfrm>
          <a:prstGeom prst="ben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8000"/>
              </a:solidFill>
            </a:endParaRPr>
          </a:p>
        </p:txBody>
      </p:sp>
      <p:sp>
        <p:nvSpPr>
          <p:cNvPr id="9" name="Freccia curva 8"/>
          <p:cNvSpPr/>
          <p:nvPr/>
        </p:nvSpPr>
        <p:spPr>
          <a:xfrm rot="5400000" flipV="1">
            <a:off x="131865" y="1769750"/>
            <a:ext cx="2903152" cy="1475187"/>
          </a:xfrm>
          <a:prstGeom prst="ben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8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60638" y="4893164"/>
            <a:ext cx="3101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6600"/>
                </a:solidFill>
              </a:rPr>
              <a:t>CURRICULUM BIOLOGIA </a:t>
            </a:r>
          </a:p>
          <a:p>
            <a:pPr algn="ctr"/>
            <a:r>
              <a:rPr lang="it-IT" b="1" dirty="0" smtClean="0">
                <a:solidFill>
                  <a:srgbClr val="FF6600"/>
                </a:solidFill>
              </a:rPr>
              <a:t>DEGLI ECOSISTEMI </a:t>
            </a:r>
          </a:p>
          <a:p>
            <a:pPr algn="ctr"/>
            <a:r>
              <a:rPr lang="it-IT" b="1" dirty="0" smtClean="0">
                <a:solidFill>
                  <a:srgbClr val="FF6600"/>
                </a:solidFill>
              </a:rPr>
              <a:t>E DELLA CONSERVAZIONE</a:t>
            </a:r>
            <a:endParaRPr lang="it-IT" b="1" dirty="0">
              <a:solidFill>
                <a:srgbClr val="FF66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94831" y="3909435"/>
            <a:ext cx="13985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b="1" dirty="0" smtClean="0">
                <a:solidFill>
                  <a:srgbClr val="FF6600"/>
                </a:solidFill>
              </a:rPr>
              <a:t>BEC</a:t>
            </a:r>
            <a:endParaRPr lang="it-IT" sz="6000" b="1" dirty="0">
              <a:solidFill>
                <a:srgbClr val="FF66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580222" y="4893164"/>
            <a:ext cx="4268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68222"/>
                </a:solidFill>
              </a:rPr>
              <a:t>CURRICULUM BIOLOGIA</a:t>
            </a:r>
          </a:p>
          <a:p>
            <a:pPr algn="ctr"/>
            <a:r>
              <a:rPr lang="it-IT" b="1" dirty="0" smtClean="0">
                <a:solidFill>
                  <a:srgbClr val="F68222"/>
                </a:solidFill>
              </a:rPr>
              <a:t> ED ECOLOGIA MARINA </a:t>
            </a:r>
            <a:endParaRPr lang="it-IT" b="1" dirty="0">
              <a:solidFill>
                <a:srgbClr val="F68222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112048" y="3877501"/>
            <a:ext cx="16638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b="1" dirty="0" smtClean="0">
                <a:solidFill>
                  <a:srgbClr val="FF6600"/>
                </a:solidFill>
              </a:rPr>
              <a:t>BEM</a:t>
            </a:r>
            <a:endParaRPr lang="it-IT" sz="6000" b="1" dirty="0">
              <a:solidFill>
                <a:srgbClr val="FF66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018448" y="2024690"/>
            <a:ext cx="3137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u="sng" dirty="0" smtClean="0">
                <a:solidFill>
                  <a:srgbClr val="FF6600"/>
                </a:solidFill>
              </a:rPr>
              <a:t>2 curricula</a:t>
            </a:r>
            <a:endParaRPr lang="it-IT" sz="5400" u="sng" dirty="0">
              <a:solidFill>
                <a:srgbClr val="FF6600"/>
              </a:solidFill>
            </a:endParaRPr>
          </a:p>
        </p:txBody>
      </p:sp>
      <p:grpSp>
        <p:nvGrpSpPr>
          <p:cNvPr id="15" name="Gruppo 3"/>
          <p:cNvGrpSpPr>
            <a:grpSpLocks/>
          </p:cNvGrpSpPr>
          <p:nvPr/>
        </p:nvGrpSpPr>
        <p:grpSpPr bwMode="auto">
          <a:xfrm>
            <a:off x="1893396" y="3130245"/>
            <a:ext cx="1257300" cy="1657350"/>
            <a:chOff x="156344" y="106934"/>
            <a:chExt cx="1256432" cy="1656754"/>
          </a:xfrm>
        </p:grpSpPr>
        <p:pic>
          <p:nvPicPr>
            <p:cNvPr id="16" name="Picture 2" descr="C:\Users\Pc\Desktop\immagini locandina\Tatuaggio Lupo Wolf (7)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44" y="106934"/>
              <a:ext cx="1256432" cy="1656754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Figura a mano libera 16"/>
            <p:cNvSpPr/>
            <p:nvPr/>
          </p:nvSpPr>
          <p:spPr>
            <a:xfrm>
              <a:off x="370509" y="1485975"/>
              <a:ext cx="252238" cy="134889"/>
            </a:xfrm>
            <a:custGeom>
              <a:avLst/>
              <a:gdLst>
                <a:gd name="connsiteX0" fmla="*/ 28049 w 252442"/>
                <a:gd name="connsiteY0" fmla="*/ 0 h 134636"/>
                <a:gd name="connsiteX1" fmla="*/ 179514 w 252442"/>
                <a:gd name="connsiteY1" fmla="*/ 22439 h 134636"/>
                <a:gd name="connsiteX2" fmla="*/ 252442 w 252442"/>
                <a:gd name="connsiteY2" fmla="*/ 39269 h 134636"/>
                <a:gd name="connsiteX3" fmla="*/ 218783 w 252442"/>
                <a:gd name="connsiteY3" fmla="*/ 134636 h 134636"/>
                <a:gd name="connsiteX4" fmla="*/ 0 w 252442"/>
                <a:gd name="connsiteY4" fmla="*/ 95367 h 134636"/>
                <a:gd name="connsiteX5" fmla="*/ 28049 w 252442"/>
                <a:gd name="connsiteY5" fmla="*/ 0 h 134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442" h="134636">
                  <a:moveTo>
                    <a:pt x="28049" y="0"/>
                  </a:moveTo>
                  <a:lnTo>
                    <a:pt x="179514" y="22439"/>
                  </a:lnTo>
                  <a:lnTo>
                    <a:pt x="252442" y="39269"/>
                  </a:lnTo>
                  <a:lnTo>
                    <a:pt x="218783" y="134636"/>
                  </a:lnTo>
                  <a:lnTo>
                    <a:pt x="0" y="95367"/>
                  </a:lnTo>
                  <a:lnTo>
                    <a:pt x="28049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pic>
        <p:nvPicPr>
          <p:cNvPr id="18" name="Picture 2" descr="http://ellider.bravepages.com/DisenosPesca/PezVela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241" y="3239510"/>
            <a:ext cx="1389062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916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25759" y="130388"/>
            <a:ext cx="73922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Curriculum BEC  (TOT 11 esami)</a:t>
            </a:r>
          </a:p>
          <a:p>
            <a:r>
              <a:rPr lang="it-IT" sz="2800" b="1" dirty="0" smtClean="0"/>
              <a:t>(Biologia degli Ecosistemi e della Conservazione)</a:t>
            </a:r>
            <a:endParaRPr lang="it-IT" sz="28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93793" y="19464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grpSp>
        <p:nvGrpSpPr>
          <p:cNvPr id="8" name="Gruppo 3"/>
          <p:cNvGrpSpPr>
            <a:grpSpLocks/>
          </p:cNvGrpSpPr>
          <p:nvPr/>
        </p:nvGrpSpPr>
        <p:grpSpPr bwMode="auto">
          <a:xfrm>
            <a:off x="7718002" y="130388"/>
            <a:ext cx="1257300" cy="1657350"/>
            <a:chOff x="156344" y="106934"/>
            <a:chExt cx="1256432" cy="1656754"/>
          </a:xfrm>
        </p:grpSpPr>
        <p:pic>
          <p:nvPicPr>
            <p:cNvPr id="9" name="Picture 2" descr="C:\Users\Pc\Desktop\immagini locandina\Tatuaggio Lupo Wolf (7)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44" y="106934"/>
              <a:ext cx="1256432" cy="1656754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igura a mano libera 9"/>
            <p:cNvSpPr/>
            <p:nvPr/>
          </p:nvSpPr>
          <p:spPr>
            <a:xfrm>
              <a:off x="370509" y="1485975"/>
              <a:ext cx="252238" cy="134889"/>
            </a:xfrm>
            <a:custGeom>
              <a:avLst/>
              <a:gdLst>
                <a:gd name="connsiteX0" fmla="*/ 28049 w 252442"/>
                <a:gd name="connsiteY0" fmla="*/ 0 h 134636"/>
                <a:gd name="connsiteX1" fmla="*/ 179514 w 252442"/>
                <a:gd name="connsiteY1" fmla="*/ 22439 h 134636"/>
                <a:gd name="connsiteX2" fmla="*/ 252442 w 252442"/>
                <a:gd name="connsiteY2" fmla="*/ 39269 h 134636"/>
                <a:gd name="connsiteX3" fmla="*/ 218783 w 252442"/>
                <a:gd name="connsiteY3" fmla="*/ 134636 h 134636"/>
                <a:gd name="connsiteX4" fmla="*/ 0 w 252442"/>
                <a:gd name="connsiteY4" fmla="*/ 95367 h 134636"/>
                <a:gd name="connsiteX5" fmla="*/ 28049 w 252442"/>
                <a:gd name="connsiteY5" fmla="*/ 0 h 134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442" h="134636">
                  <a:moveTo>
                    <a:pt x="28049" y="0"/>
                  </a:moveTo>
                  <a:lnTo>
                    <a:pt x="179514" y="22439"/>
                  </a:lnTo>
                  <a:lnTo>
                    <a:pt x="252442" y="39269"/>
                  </a:lnTo>
                  <a:lnTo>
                    <a:pt x="218783" y="134636"/>
                  </a:lnTo>
                  <a:lnTo>
                    <a:pt x="0" y="95367"/>
                  </a:lnTo>
                  <a:lnTo>
                    <a:pt x="28049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graphicFrame>
        <p:nvGraphicFramePr>
          <p:cNvPr id="12" name="Tabella 11"/>
          <p:cNvGraphicFramePr>
            <a:graphicFrameLocks noGrp="1"/>
          </p:cNvGraphicFramePr>
          <p:nvPr/>
        </p:nvGraphicFramePr>
        <p:xfrm>
          <a:off x="593793" y="1509925"/>
          <a:ext cx="7338521" cy="4055165"/>
        </p:xfrm>
        <a:graphic>
          <a:graphicData uri="http://schemas.openxmlformats.org/drawingml/2006/table">
            <a:tbl>
              <a:tblPr/>
              <a:tblGrid>
                <a:gridCol w="3310942"/>
                <a:gridCol w="827903"/>
                <a:gridCol w="712610"/>
                <a:gridCol w="868312"/>
                <a:gridCol w="1618754"/>
              </a:tblGrid>
              <a:tr h="55780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 smtClean="0">
                          <a:latin typeface="Arial"/>
                        </a:rPr>
                        <a:t>Insegnamenti</a:t>
                      </a:r>
                      <a:r>
                        <a:rPr lang="it-IT" sz="1800" b="1" i="0" u="none" strike="noStrike" baseline="0" dirty="0" smtClean="0">
                          <a:latin typeface="Arial"/>
                        </a:rPr>
                        <a:t> obbligatori</a:t>
                      </a:r>
                      <a:endParaRPr lang="it-IT" sz="1800" b="1" i="0" u="none" strike="noStrike" dirty="0">
                        <a:latin typeface="Arial"/>
                      </a:endParaRPr>
                    </a:p>
                  </a:txBody>
                  <a:tcPr marL="7362" marR="7362" marT="73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latin typeface="Arial"/>
                        </a:rPr>
                        <a:t>SSD </a:t>
                      </a:r>
                      <a:r>
                        <a:rPr lang="it-IT" sz="1400" b="1" i="0" u="none" strike="noStrike" dirty="0" err="1">
                          <a:latin typeface="Arial"/>
                        </a:rPr>
                        <a:t>insegn</a:t>
                      </a:r>
                      <a:endParaRPr lang="it-IT" sz="1400" b="1" i="0" u="none" strike="noStrike" dirty="0">
                        <a:latin typeface="Arial"/>
                      </a:endParaRPr>
                    </a:p>
                  </a:txBody>
                  <a:tcPr marL="7362" marR="7362" marT="73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 err="1">
                          <a:latin typeface="Arial"/>
                        </a:rPr>
                        <a:t>Tipol</a:t>
                      </a:r>
                      <a:r>
                        <a:rPr lang="it-IT" sz="1400" b="1" i="0" u="none" strike="noStrike" dirty="0">
                          <a:latin typeface="Arial"/>
                        </a:rPr>
                        <a:t> </a:t>
                      </a:r>
                      <a:r>
                        <a:rPr lang="it-IT" sz="1400" b="1" i="0" u="none" strike="noStrike" dirty="0" smtClean="0">
                          <a:latin typeface="Arial"/>
                        </a:rPr>
                        <a:t>*</a:t>
                      </a:r>
                      <a:endParaRPr lang="it-IT" sz="1400" b="1" i="0" u="none" strike="noStrike" dirty="0">
                        <a:latin typeface="Arial"/>
                      </a:endParaRPr>
                    </a:p>
                  </a:txBody>
                  <a:tcPr marL="7362" marR="7362" marT="73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400" b="1" i="0" u="none" strike="noStrike" dirty="0">
                          <a:latin typeface="Arial"/>
                        </a:rPr>
                        <a:t>CFU totali del corso</a:t>
                      </a:r>
                    </a:p>
                  </a:txBody>
                  <a:tcPr marL="7362" marR="7362" marT="73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latin typeface="Arial"/>
                        </a:rPr>
                        <a:t>Nome Docente</a:t>
                      </a:r>
                    </a:p>
                  </a:txBody>
                  <a:tcPr marL="7362" marR="7362" marT="73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75622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latin typeface="Arial"/>
                        </a:rPr>
                        <a:t>Statistica</a:t>
                      </a:r>
                    </a:p>
                  </a:txBody>
                  <a:tcPr marL="7362" marR="7362" marT="73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latin typeface="Arial"/>
                        </a:rPr>
                        <a:t>SECS-S/02</a:t>
                      </a:r>
                    </a:p>
                  </a:txBody>
                  <a:tcPr marL="7362" marR="7362" marT="73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>
                          <a:latin typeface="Arial"/>
                        </a:rPr>
                        <a:t>F</a:t>
                      </a:r>
                    </a:p>
                  </a:txBody>
                  <a:tcPr marL="7362" marR="7362" marT="73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latin typeface="Arial"/>
                        </a:rPr>
                        <a:t>9</a:t>
                      </a:r>
                    </a:p>
                  </a:txBody>
                  <a:tcPr marL="7362" marR="7362" marT="73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 err="1">
                          <a:latin typeface="Arial"/>
                        </a:rPr>
                        <a:t>Jona</a:t>
                      </a:r>
                      <a:r>
                        <a:rPr lang="it-IT" sz="1400" b="1" i="0" u="none" strike="noStrike" dirty="0">
                          <a:latin typeface="Arial"/>
                        </a:rPr>
                        <a:t> </a:t>
                      </a:r>
                      <a:r>
                        <a:rPr lang="it-IT" sz="1400" b="1" i="0" u="none" strike="noStrike" dirty="0" err="1">
                          <a:latin typeface="Arial"/>
                        </a:rPr>
                        <a:t>Lasinio</a:t>
                      </a:r>
                      <a:endParaRPr lang="it-IT" sz="1400" b="1" i="0" u="none" strike="noStrike" dirty="0">
                        <a:latin typeface="Arial"/>
                      </a:endParaRPr>
                    </a:p>
                  </a:txBody>
                  <a:tcPr marL="7362" marR="7362" marT="73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622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latin typeface="Arial"/>
                        </a:rPr>
                        <a:t>Ecologia sperimentale e applicata </a:t>
                      </a:r>
                    </a:p>
                  </a:txBody>
                  <a:tcPr marL="7362" marR="7362" marT="73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latin typeface="Arial"/>
                        </a:rPr>
                        <a:t>BIO/07</a:t>
                      </a:r>
                    </a:p>
                  </a:txBody>
                  <a:tcPr marL="7362" marR="7362" marT="73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>
                          <a:latin typeface="Arial"/>
                        </a:rPr>
                        <a:t>F</a:t>
                      </a:r>
                    </a:p>
                  </a:txBody>
                  <a:tcPr marL="7362" marR="7362" marT="73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latin typeface="Arial"/>
                        </a:rPr>
                        <a:t>6+3</a:t>
                      </a:r>
                    </a:p>
                  </a:txBody>
                  <a:tcPr marL="7362" marR="7362" marT="73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 smtClean="0">
                          <a:latin typeface="Arial"/>
                        </a:rPr>
                        <a:t>Rossi </a:t>
                      </a:r>
                      <a:r>
                        <a:rPr lang="it-IT" sz="1400" b="1" i="0" u="none" strike="noStrike" dirty="0">
                          <a:latin typeface="Arial"/>
                        </a:rPr>
                        <a:t>e </a:t>
                      </a:r>
                      <a:r>
                        <a:rPr lang="it-IT" sz="1400" b="1" i="0" u="none" strike="noStrike" dirty="0" err="1">
                          <a:latin typeface="Arial"/>
                        </a:rPr>
                        <a:t>Costantini</a:t>
                      </a:r>
                      <a:r>
                        <a:rPr lang="it-IT" sz="1400" b="1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7362" marR="7362" marT="73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8682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>
                          <a:latin typeface="Arial"/>
                        </a:rPr>
                        <a:t>Conservazione gestione ed ecologia dei sistemi acquatici (1044804)</a:t>
                      </a:r>
                    </a:p>
                  </a:txBody>
                  <a:tcPr marL="7362" marR="7362" marT="73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latin typeface="Arial"/>
                        </a:rPr>
                        <a:t>BIO/07</a:t>
                      </a:r>
                    </a:p>
                  </a:txBody>
                  <a:tcPr marL="7362" marR="7362" marT="73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62" marR="7362" marT="73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latin typeface="Arial"/>
                        </a:rPr>
                        <a:t>9</a:t>
                      </a:r>
                    </a:p>
                  </a:txBody>
                  <a:tcPr marL="7362" marR="7362" marT="73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 err="1">
                          <a:latin typeface="Arial"/>
                        </a:rPr>
                        <a:t>Seminara</a:t>
                      </a:r>
                      <a:endParaRPr lang="it-IT" sz="1400" b="1" i="0" u="none" strike="noStrike" dirty="0">
                        <a:latin typeface="Arial"/>
                      </a:endParaRPr>
                    </a:p>
                  </a:txBody>
                  <a:tcPr marL="7362" marR="7362" marT="73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622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latin typeface="Arial"/>
                        </a:rPr>
                        <a:t>Ecologia animale e biologia della conservazione</a:t>
                      </a:r>
                    </a:p>
                  </a:txBody>
                  <a:tcPr marL="7362" marR="7362" marT="73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latin typeface="Arial"/>
                        </a:rPr>
                        <a:t>BIO/05</a:t>
                      </a:r>
                    </a:p>
                  </a:txBody>
                  <a:tcPr marL="7362" marR="7362" marT="73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62" marR="7362" marT="73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>
                          <a:latin typeface="Arial"/>
                        </a:rPr>
                        <a:t>9</a:t>
                      </a:r>
                    </a:p>
                  </a:txBody>
                  <a:tcPr marL="7362" marR="7362" marT="73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 err="1">
                          <a:latin typeface="Arial"/>
                        </a:rPr>
                        <a:t>Boitani</a:t>
                      </a:r>
                      <a:endParaRPr lang="it-IT" sz="1400" b="1" i="0" u="none" strike="noStrike" dirty="0">
                        <a:latin typeface="Arial"/>
                      </a:endParaRPr>
                    </a:p>
                  </a:txBody>
                  <a:tcPr marL="7362" marR="7362" marT="73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51264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a 13"/>
          <p:cNvGraphicFramePr>
            <a:graphicFrameLocks noGrp="1"/>
          </p:cNvGraphicFramePr>
          <p:nvPr/>
        </p:nvGraphicFramePr>
        <p:xfrm>
          <a:off x="2840316" y="663447"/>
          <a:ext cx="6096001" cy="4672455"/>
        </p:xfrm>
        <a:graphic>
          <a:graphicData uri="http://schemas.openxmlformats.org/drawingml/2006/table">
            <a:tbl>
              <a:tblPr/>
              <a:tblGrid>
                <a:gridCol w="2402246"/>
                <a:gridCol w="524236"/>
                <a:gridCol w="216925"/>
                <a:gridCol w="811461"/>
                <a:gridCol w="811461"/>
                <a:gridCol w="449919"/>
                <a:gridCol w="385645"/>
                <a:gridCol w="247054"/>
                <a:gridCol w="247054"/>
              </a:tblGrid>
              <a:tr h="192597"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 dirty="0">
                          <a:latin typeface="Arial"/>
                        </a:rPr>
                        <a:t>Insegnamento</a:t>
                      </a:r>
                    </a:p>
                  </a:txBody>
                  <a:tcPr marL="6724" marR="6724" marT="67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 dirty="0">
                          <a:latin typeface="Arial"/>
                        </a:rPr>
                        <a:t>SSD </a:t>
                      </a:r>
                      <a:r>
                        <a:rPr lang="it-IT" sz="600" b="1" i="0" u="none" strike="noStrike" dirty="0" err="1">
                          <a:latin typeface="Arial"/>
                        </a:rPr>
                        <a:t>insegn</a:t>
                      </a:r>
                      <a:endParaRPr lang="it-IT" sz="600" b="1" i="0" u="none" strike="noStrike" dirty="0">
                        <a:latin typeface="Arial"/>
                      </a:endParaRPr>
                    </a:p>
                  </a:txBody>
                  <a:tcPr marL="6724" marR="6724" marT="67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 dirty="0" err="1">
                          <a:latin typeface="Arial"/>
                        </a:rPr>
                        <a:t>Tipol</a:t>
                      </a:r>
                      <a:r>
                        <a:rPr lang="it-IT" sz="600" b="1" i="0" u="none" strike="noStrike" dirty="0">
                          <a:latin typeface="Arial"/>
                        </a:rPr>
                        <a:t>  *</a:t>
                      </a:r>
                    </a:p>
                  </a:txBody>
                  <a:tcPr marL="6724" marR="6724" marT="67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600" b="1" i="0" u="none" strike="noStrike" dirty="0">
                          <a:latin typeface="Arial"/>
                        </a:rPr>
                        <a:t>CFU totali del corso</a:t>
                      </a:r>
                    </a:p>
                  </a:txBody>
                  <a:tcPr marL="6724" marR="6724" marT="67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 dirty="0">
                          <a:latin typeface="Arial"/>
                        </a:rPr>
                        <a:t>Nome Docente</a:t>
                      </a:r>
                    </a:p>
                  </a:txBody>
                  <a:tcPr marL="6724" marR="6724" marT="67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 dirty="0">
                          <a:latin typeface="Arial"/>
                        </a:rPr>
                        <a:t>SSD Docente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1" i="0" u="none" strike="noStrike" dirty="0">
                          <a:latin typeface="Arial"/>
                        </a:rPr>
                        <a:t>Ruolo docenza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 dirty="0">
                          <a:latin typeface="Arial"/>
                        </a:rPr>
                        <a:t>60/90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37913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Evoluzione e Sviluppo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BIO/18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Fanti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BIO/18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PA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13">
                <a:tc rowSpan="2"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 dirty="0" err="1">
                          <a:solidFill>
                            <a:srgbClr val="002060"/>
                          </a:solidFill>
                          <a:latin typeface="Arial"/>
                        </a:rPr>
                        <a:t>Ecofisiologia</a:t>
                      </a:r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 vegetale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BIO/04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mutuzione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BIO/04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PO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3791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mutuzione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BIO/04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37913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Conservazione e monitoraggio della flora spontanea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BIO/02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mutuzione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BIO/02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RIC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13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Biodiversità e conservazione degli ecosistemi d'acqua dolce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BIO/07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mutuzione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BIO/07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RIC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37913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Biorimedio di ambienti acquatici e terrestri contaminati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BIO/07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 dirty="0" err="1">
                          <a:solidFill>
                            <a:srgbClr val="002060"/>
                          </a:solidFill>
                          <a:latin typeface="Arial"/>
                        </a:rPr>
                        <a:t>mutuzione</a:t>
                      </a:r>
                      <a:r>
                        <a:rPr lang="it-IT" sz="600" b="0" i="1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CNR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37913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Entomologia applicata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BIO/07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 dirty="0" err="1">
                          <a:solidFill>
                            <a:srgbClr val="002060"/>
                          </a:solidFill>
                          <a:latin typeface="Arial"/>
                        </a:rPr>
                        <a:t>mutuzione</a:t>
                      </a:r>
                      <a:r>
                        <a:rPr lang="it-IT" sz="600" b="0" i="1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BIO/07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PA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37913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Storia evolutiva dei vertebrati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mutuzione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RIC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73863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 dirty="0" err="1">
                          <a:solidFill>
                            <a:srgbClr val="002060"/>
                          </a:solidFill>
                          <a:latin typeface="Arial"/>
                        </a:rPr>
                        <a:t>Produttivita'</a:t>
                      </a:r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 primaria negli ecosistemi e cambiamenti climatici 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BIO/07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 dirty="0" err="1">
                          <a:solidFill>
                            <a:srgbClr val="002060"/>
                          </a:solidFill>
                          <a:latin typeface="Arial"/>
                        </a:rPr>
                        <a:t>mutuzione</a:t>
                      </a:r>
                      <a:r>
                        <a:rPr lang="it-IT" sz="600" b="0" i="1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BIO/07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RIC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37913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Zoologia dei Vertebrati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BIO/05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mutuzione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BIO/05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PA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37913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73863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Approccio ecosistemico alla conservazione della biodiversità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BIO/03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mutuzione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BIO/03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RIC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13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Monitoraggio di sistemi naturali e antropizzati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BIO/03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mutuzione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BIO/03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PO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37913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Evoluzione umana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BIO/08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mutuzione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BIO/08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PA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37913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Ecologia Umana e storia naturale dei primati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BIO/08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mutuzione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BIO/08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PA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73863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Modelli matematici dell'evoluzione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MAT/07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mutuazione esterna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MAT/07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37913"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Telerilevamento e GIS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GEO/04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mutuzione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CNR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0" y="0"/>
            <a:ext cx="3225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/>
              <a:t>Curriculum BEC </a:t>
            </a:r>
            <a:endParaRPr lang="it-IT" sz="36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039816" y="2216490"/>
            <a:ext cx="1638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 X B1</a:t>
            </a:r>
            <a:endParaRPr lang="it-IT" sz="4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039816" y="3921723"/>
            <a:ext cx="144142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4800" b="1" dirty="0" smtClean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</a:rPr>
              <a:t>2 X C</a:t>
            </a:r>
            <a:endParaRPr lang="it-IT" sz="4800" b="1" dirty="0">
              <a:ln>
                <a:solidFill>
                  <a:schemeClr val="tx1"/>
                </a:solidFill>
              </a:ln>
              <a:solidFill>
                <a:srgbClr val="66FFFF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174468" y="866144"/>
            <a:ext cx="1503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1</a:t>
            </a:r>
            <a:r>
              <a:rPr lang="it-IT" sz="40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X B2</a:t>
            </a:r>
            <a:endParaRPr lang="it-IT" sz="40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92125" y="6264958"/>
            <a:ext cx="85783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6600"/>
                </a:solidFill>
              </a:rPr>
              <a:t>+ 12 CFU insegnamenti opzionali e non curriculari </a:t>
            </a:r>
            <a:endParaRPr lang="it-IT" sz="3200" dirty="0">
              <a:solidFill>
                <a:srgbClr val="FF6600"/>
              </a:solidFill>
            </a:endParaRPr>
          </a:p>
        </p:txBody>
      </p:sp>
      <p:grpSp>
        <p:nvGrpSpPr>
          <p:cNvPr id="16" name="Gruppo 3"/>
          <p:cNvGrpSpPr>
            <a:grpSpLocks/>
          </p:cNvGrpSpPr>
          <p:nvPr/>
        </p:nvGrpSpPr>
        <p:grpSpPr bwMode="auto">
          <a:xfrm>
            <a:off x="77788" y="646331"/>
            <a:ext cx="1258590" cy="1657350"/>
            <a:chOff x="370509" y="307738"/>
            <a:chExt cx="1257721" cy="1656754"/>
          </a:xfrm>
        </p:grpSpPr>
        <p:pic>
          <p:nvPicPr>
            <p:cNvPr id="17" name="Picture 2" descr="C:\Users\Pc\Desktop\immagini locandina\Tatuaggio Lupo Wolf (7)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798" y="307738"/>
              <a:ext cx="1256432" cy="1656754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Figura a mano libera 17"/>
            <p:cNvSpPr/>
            <p:nvPr/>
          </p:nvSpPr>
          <p:spPr>
            <a:xfrm>
              <a:off x="370509" y="1485975"/>
              <a:ext cx="252238" cy="134889"/>
            </a:xfrm>
            <a:custGeom>
              <a:avLst/>
              <a:gdLst>
                <a:gd name="connsiteX0" fmla="*/ 28049 w 252442"/>
                <a:gd name="connsiteY0" fmla="*/ 0 h 134636"/>
                <a:gd name="connsiteX1" fmla="*/ 179514 w 252442"/>
                <a:gd name="connsiteY1" fmla="*/ 22439 h 134636"/>
                <a:gd name="connsiteX2" fmla="*/ 252442 w 252442"/>
                <a:gd name="connsiteY2" fmla="*/ 39269 h 134636"/>
                <a:gd name="connsiteX3" fmla="*/ 218783 w 252442"/>
                <a:gd name="connsiteY3" fmla="*/ 134636 h 134636"/>
                <a:gd name="connsiteX4" fmla="*/ 0 w 252442"/>
                <a:gd name="connsiteY4" fmla="*/ 95367 h 134636"/>
                <a:gd name="connsiteX5" fmla="*/ 28049 w 252442"/>
                <a:gd name="connsiteY5" fmla="*/ 0 h 134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442" h="134636">
                  <a:moveTo>
                    <a:pt x="28049" y="0"/>
                  </a:moveTo>
                  <a:lnTo>
                    <a:pt x="179514" y="22439"/>
                  </a:lnTo>
                  <a:lnTo>
                    <a:pt x="252442" y="39269"/>
                  </a:lnTo>
                  <a:lnTo>
                    <a:pt x="218783" y="134636"/>
                  </a:lnTo>
                  <a:lnTo>
                    <a:pt x="0" y="95367"/>
                  </a:lnTo>
                  <a:lnTo>
                    <a:pt x="28049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21" name="Ovale 20"/>
          <p:cNvSpPr/>
          <p:nvPr/>
        </p:nvSpPr>
        <p:spPr>
          <a:xfrm>
            <a:off x="7549978" y="866144"/>
            <a:ext cx="531341" cy="707886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/>
          <p:nvPr/>
        </p:nvSpPr>
        <p:spPr>
          <a:xfrm>
            <a:off x="7389341" y="1574030"/>
            <a:ext cx="840259" cy="2021786"/>
          </a:xfrm>
          <a:prstGeom prst="ellipse">
            <a:avLst/>
          </a:prstGeom>
          <a:noFill/>
          <a:ln w="50800">
            <a:solidFill>
              <a:srgbClr val="F6822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/>
          <p:cNvSpPr/>
          <p:nvPr/>
        </p:nvSpPr>
        <p:spPr>
          <a:xfrm>
            <a:off x="7488193" y="3595816"/>
            <a:ext cx="679622" cy="1815329"/>
          </a:xfrm>
          <a:prstGeom prst="ellipse">
            <a:avLst/>
          </a:prstGeom>
          <a:noFill/>
          <a:ln w="50800">
            <a:solidFill>
              <a:srgbClr val="66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5829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96897" y="138589"/>
            <a:ext cx="49905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Curriculum BEM  (TOT 11 esami)</a:t>
            </a:r>
          </a:p>
          <a:p>
            <a:r>
              <a:rPr lang="it-IT" sz="2800" b="1" dirty="0" smtClean="0"/>
              <a:t>(Biologia ed Ecologia Marina)</a:t>
            </a:r>
            <a:endParaRPr lang="it-IT" sz="28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93793" y="19464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6" name="Picture 2" descr="http://ellider.bravepages.com/DisenosPesca/PezVela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609" y="109729"/>
            <a:ext cx="1389062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ella 7"/>
          <p:cNvGraphicFramePr>
            <a:graphicFrameLocks noGrp="1"/>
          </p:cNvGraphicFramePr>
          <p:nvPr/>
        </p:nvGraphicFramePr>
        <p:xfrm>
          <a:off x="778459" y="1946468"/>
          <a:ext cx="7648849" cy="3305945"/>
        </p:xfrm>
        <a:graphic>
          <a:graphicData uri="http://schemas.openxmlformats.org/drawingml/2006/table">
            <a:tbl>
              <a:tblPr/>
              <a:tblGrid>
                <a:gridCol w="4109590"/>
                <a:gridCol w="896825"/>
                <a:gridCol w="652996"/>
                <a:gridCol w="543698"/>
                <a:gridCol w="1445740"/>
              </a:tblGrid>
              <a:tr h="50319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 smtClean="0">
                          <a:latin typeface="Arial"/>
                        </a:rPr>
                        <a:t>Insegnamenti obbligatori</a:t>
                      </a:r>
                      <a:r>
                        <a:rPr lang="it-IT" sz="1800" b="1" i="0" u="none" strike="noStrike" baseline="0" dirty="0" smtClean="0">
                          <a:latin typeface="Arial"/>
                        </a:rPr>
                        <a:t> </a:t>
                      </a:r>
                      <a:endParaRPr lang="it-IT" sz="1800" b="1" i="0" u="none" strike="noStrike" dirty="0">
                        <a:latin typeface="Arial"/>
                      </a:endParaRPr>
                    </a:p>
                  </a:txBody>
                  <a:tcPr marL="8895" marR="8895" marT="88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latin typeface="Arial"/>
                        </a:rPr>
                        <a:t>SSD </a:t>
                      </a:r>
                      <a:r>
                        <a:rPr lang="it-IT" sz="1400" b="1" i="0" u="none" strike="noStrike" dirty="0" err="1">
                          <a:latin typeface="Arial"/>
                        </a:rPr>
                        <a:t>insegn</a:t>
                      </a:r>
                      <a:endParaRPr lang="it-IT" sz="1400" b="1" i="0" u="none" strike="noStrike" dirty="0">
                        <a:latin typeface="Arial"/>
                      </a:endParaRPr>
                    </a:p>
                  </a:txBody>
                  <a:tcPr marL="8895" marR="8895" marT="88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 err="1">
                          <a:latin typeface="Arial"/>
                        </a:rPr>
                        <a:t>Tipol</a:t>
                      </a:r>
                      <a:r>
                        <a:rPr lang="it-IT" sz="1400" b="1" i="0" u="none" strike="noStrike" dirty="0">
                          <a:latin typeface="Arial"/>
                        </a:rPr>
                        <a:t>  *</a:t>
                      </a:r>
                    </a:p>
                  </a:txBody>
                  <a:tcPr marL="8895" marR="8895" marT="88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400" b="1" i="0" u="none" strike="noStrike" dirty="0">
                          <a:latin typeface="Arial"/>
                        </a:rPr>
                        <a:t>CFU totali del corso</a:t>
                      </a:r>
                    </a:p>
                  </a:txBody>
                  <a:tcPr marL="8895" marR="8895" marT="88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latin typeface="Arial"/>
                        </a:rPr>
                        <a:t>Nome Docente</a:t>
                      </a:r>
                    </a:p>
                  </a:txBody>
                  <a:tcPr marL="8895" marR="8895" marT="88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48872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i="0" u="none" strike="noStrike" dirty="0">
                          <a:latin typeface="Arial"/>
                        </a:rPr>
                        <a:t>Statistica</a:t>
                      </a:r>
                    </a:p>
                  </a:txBody>
                  <a:tcPr marL="8895" marR="8895" marT="8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latin typeface="Arial"/>
                        </a:rPr>
                        <a:t>SECS-S/02</a:t>
                      </a:r>
                    </a:p>
                  </a:txBody>
                  <a:tcPr marL="8895" marR="8895" marT="8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>
                          <a:latin typeface="Arial"/>
                        </a:rPr>
                        <a:t>F</a:t>
                      </a:r>
                    </a:p>
                  </a:txBody>
                  <a:tcPr marL="8895" marR="8895" marT="8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latin typeface="Arial"/>
                        </a:rPr>
                        <a:t>9</a:t>
                      </a:r>
                    </a:p>
                  </a:txBody>
                  <a:tcPr marL="8895" marR="8895" marT="8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1" u="none" strike="noStrike" dirty="0" err="1" smtClean="0">
                          <a:latin typeface="Arial"/>
                        </a:rPr>
                        <a:t>Jona</a:t>
                      </a:r>
                      <a:r>
                        <a:rPr lang="it-IT" sz="1400" b="1" i="1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it-IT" sz="1400" b="1" i="1" u="none" strike="noStrike" baseline="0" dirty="0" err="1" smtClean="0">
                          <a:latin typeface="Arial"/>
                        </a:rPr>
                        <a:t>lasinio</a:t>
                      </a:r>
                      <a:endParaRPr lang="it-IT" sz="1400" b="1" i="1" u="none" strike="noStrike" dirty="0">
                        <a:latin typeface="Arial"/>
                      </a:endParaRPr>
                    </a:p>
                  </a:txBody>
                  <a:tcPr marL="8895" marR="8895" marT="88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72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i="0" u="none" strike="noStrike" dirty="0">
                          <a:latin typeface="Arial"/>
                        </a:rPr>
                        <a:t>Ecologia sperimentale e applicata </a:t>
                      </a:r>
                    </a:p>
                  </a:txBody>
                  <a:tcPr marL="8895" marR="8895" marT="8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latin typeface="Arial"/>
                        </a:rPr>
                        <a:t>BIO/07</a:t>
                      </a:r>
                    </a:p>
                  </a:txBody>
                  <a:tcPr marL="8895" marR="8895" marT="8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>
                          <a:latin typeface="Arial"/>
                        </a:rPr>
                        <a:t>F</a:t>
                      </a:r>
                    </a:p>
                  </a:txBody>
                  <a:tcPr marL="8895" marR="8895" marT="8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 smtClean="0">
                          <a:latin typeface="Arial"/>
                        </a:rPr>
                        <a:t>6+3</a:t>
                      </a:r>
                      <a:endParaRPr lang="it-IT" sz="1400" b="0" i="0" u="none" strike="noStrike" dirty="0">
                        <a:latin typeface="Arial"/>
                      </a:endParaRPr>
                    </a:p>
                  </a:txBody>
                  <a:tcPr marL="8895" marR="8895" marT="8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>
                          <a:latin typeface="Arial"/>
                        </a:rPr>
                        <a:t>Rossi </a:t>
                      </a:r>
                      <a:r>
                        <a:rPr lang="it-IT" sz="1400" b="1" i="0" u="none" strike="noStrike" dirty="0" smtClean="0">
                          <a:latin typeface="Arial"/>
                        </a:rPr>
                        <a:t>e </a:t>
                      </a:r>
                      <a:r>
                        <a:rPr lang="it-IT" sz="1400" b="1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it-IT" sz="1400" b="1" i="0" u="none" strike="noStrike" baseline="0" dirty="0" err="1" smtClean="0">
                          <a:latin typeface="Arial"/>
                        </a:rPr>
                        <a:t>Costantini</a:t>
                      </a:r>
                      <a:r>
                        <a:rPr lang="it-IT" sz="1400" b="1" i="0" u="none" strike="noStrike" baseline="0" dirty="0" smtClean="0">
                          <a:latin typeface="Arial"/>
                        </a:rPr>
                        <a:t> </a:t>
                      </a:r>
                      <a:endParaRPr lang="it-IT" sz="1400" b="1" i="0" u="none" strike="noStrike" dirty="0">
                        <a:latin typeface="Arial"/>
                      </a:endParaRPr>
                    </a:p>
                  </a:txBody>
                  <a:tcPr marL="8895" marR="8895" marT="88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72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i="0" u="none" strike="noStrike" dirty="0">
                          <a:latin typeface="Arial"/>
                        </a:rPr>
                        <a:t>Struttura e funzione degli ecosistemi marini</a:t>
                      </a:r>
                    </a:p>
                  </a:txBody>
                  <a:tcPr marL="8895" marR="8895" marT="88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>
                          <a:latin typeface="Arial"/>
                        </a:rPr>
                        <a:t>BIO/07</a:t>
                      </a:r>
                    </a:p>
                  </a:txBody>
                  <a:tcPr marL="8895" marR="8895" marT="8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8895" marR="8895" marT="8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latin typeface="Arial"/>
                        </a:rPr>
                        <a:t>9</a:t>
                      </a:r>
                    </a:p>
                  </a:txBody>
                  <a:tcPr marL="8895" marR="8895" marT="8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 err="1">
                          <a:latin typeface="Arial"/>
                        </a:rPr>
                        <a:t>Ardizzone</a:t>
                      </a:r>
                      <a:endParaRPr lang="it-IT" sz="1400" b="1" i="0" u="none" strike="noStrike" dirty="0">
                        <a:latin typeface="Arial"/>
                      </a:endParaRPr>
                    </a:p>
                  </a:txBody>
                  <a:tcPr marL="8895" marR="8895" marT="88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72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i="0" u="none" strike="noStrike" dirty="0">
                          <a:latin typeface="Arial"/>
                        </a:rPr>
                        <a:t>Biodiversità marina e Sistematica biologica </a:t>
                      </a:r>
                    </a:p>
                  </a:txBody>
                  <a:tcPr marL="8895" marR="8895" marT="88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>
                          <a:latin typeface="Arial"/>
                        </a:rPr>
                        <a:t>BIO/05</a:t>
                      </a:r>
                    </a:p>
                  </a:txBody>
                  <a:tcPr marL="8895" marR="8895" marT="8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>
                          <a:latin typeface="Arial"/>
                        </a:rPr>
                        <a:t>F</a:t>
                      </a:r>
                    </a:p>
                  </a:txBody>
                  <a:tcPr marL="8895" marR="8895" marT="8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>
                          <a:latin typeface="Arial"/>
                        </a:rPr>
                        <a:t>9</a:t>
                      </a:r>
                    </a:p>
                  </a:txBody>
                  <a:tcPr marL="8895" marR="8895" marT="8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 err="1">
                          <a:latin typeface="Arial"/>
                        </a:rPr>
                        <a:t>Oliverio</a:t>
                      </a:r>
                      <a:endParaRPr lang="it-IT" sz="1400" b="1" i="0" u="none" strike="noStrike" dirty="0">
                        <a:latin typeface="Arial"/>
                      </a:endParaRPr>
                    </a:p>
                  </a:txBody>
                  <a:tcPr marL="8895" marR="8895" marT="88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72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i="0" u="none" strike="noStrike" dirty="0">
                          <a:latin typeface="Arial"/>
                        </a:rPr>
                        <a:t>Conservazione e gestione delle risorse marine</a:t>
                      </a:r>
                    </a:p>
                  </a:txBody>
                  <a:tcPr marL="8895" marR="8895" marT="88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>
                          <a:latin typeface="Arial"/>
                        </a:rPr>
                        <a:t>BIO/07</a:t>
                      </a:r>
                    </a:p>
                  </a:txBody>
                  <a:tcPr marL="8895" marR="8895" marT="8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8895" marR="8895" marT="8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8895" marR="8895" marT="88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 err="1">
                          <a:latin typeface="Arial"/>
                        </a:rPr>
                        <a:t>Ardizzone</a:t>
                      </a:r>
                      <a:endParaRPr lang="it-IT" sz="1400" b="1" i="0" u="none" strike="noStrike" dirty="0">
                        <a:latin typeface="Arial"/>
                      </a:endParaRPr>
                    </a:p>
                  </a:txBody>
                  <a:tcPr marL="8895" marR="8895" marT="88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026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ella 21"/>
          <p:cNvGraphicFramePr>
            <a:graphicFrameLocks noGrp="1"/>
          </p:cNvGraphicFramePr>
          <p:nvPr/>
        </p:nvGraphicFramePr>
        <p:xfrm>
          <a:off x="3410465" y="383062"/>
          <a:ext cx="5536584" cy="5544106"/>
        </p:xfrm>
        <a:graphic>
          <a:graphicData uri="http://schemas.openxmlformats.org/drawingml/2006/table">
            <a:tbl>
              <a:tblPr/>
              <a:tblGrid>
                <a:gridCol w="2181796"/>
                <a:gridCol w="476128"/>
                <a:gridCol w="394195"/>
                <a:gridCol w="539818"/>
                <a:gridCol w="736995"/>
                <a:gridCol w="408631"/>
                <a:gridCol w="402848"/>
                <a:gridCol w="171790"/>
                <a:gridCol w="224383"/>
              </a:tblGrid>
              <a:tr h="505040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 dirty="0">
                          <a:latin typeface="Arial"/>
                        </a:rPr>
                        <a:t>Insegnamento</a:t>
                      </a:r>
                    </a:p>
                  </a:txBody>
                  <a:tcPr marL="6724" marR="6724" marT="67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 dirty="0">
                          <a:latin typeface="Arial"/>
                        </a:rPr>
                        <a:t>SSD </a:t>
                      </a:r>
                      <a:r>
                        <a:rPr lang="it-IT" sz="800" b="1" i="0" u="none" strike="noStrike" dirty="0" err="1">
                          <a:latin typeface="Arial"/>
                        </a:rPr>
                        <a:t>insegn</a:t>
                      </a:r>
                      <a:endParaRPr lang="it-IT" sz="800" b="1" i="0" u="none" strike="noStrike" dirty="0">
                        <a:latin typeface="Arial"/>
                      </a:endParaRPr>
                    </a:p>
                  </a:txBody>
                  <a:tcPr marL="6724" marR="6724" marT="67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 dirty="0" err="1">
                          <a:latin typeface="Arial"/>
                        </a:rPr>
                        <a:t>Tipol</a:t>
                      </a:r>
                      <a:r>
                        <a:rPr lang="it-IT" sz="800" b="1" i="0" u="none" strike="noStrike" dirty="0">
                          <a:latin typeface="Arial"/>
                        </a:rPr>
                        <a:t>  *</a:t>
                      </a:r>
                    </a:p>
                  </a:txBody>
                  <a:tcPr marL="6724" marR="6724" marT="67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800" b="1" i="0" u="none" strike="noStrike" dirty="0">
                          <a:latin typeface="Arial"/>
                        </a:rPr>
                        <a:t>CFU totali del corso</a:t>
                      </a:r>
                    </a:p>
                  </a:txBody>
                  <a:tcPr marL="6724" marR="6724" marT="67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 dirty="0">
                          <a:latin typeface="Arial"/>
                        </a:rPr>
                        <a:t>Nome Docente</a:t>
                      </a:r>
                    </a:p>
                  </a:txBody>
                  <a:tcPr marL="6724" marR="6724" marT="67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 dirty="0">
                          <a:latin typeface="Arial"/>
                        </a:rPr>
                        <a:t>SSD Docente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1" i="0" u="none" strike="noStrike" dirty="0">
                          <a:latin typeface="Arial"/>
                        </a:rPr>
                        <a:t>Ruolo docenza</a:t>
                      </a:r>
                    </a:p>
                  </a:txBody>
                  <a:tcPr marL="6724" marR="6724" marT="67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 dirty="0">
                          <a:latin typeface="Arial"/>
                        </a:rPr>
                        <a:t>60/90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52202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Evoluzione e Sviluppo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BIO/18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Fanti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BIO/18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PA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0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it-IT" sz="900" b="0" i="0" u="none" strike="noStrike" dirty="0" err="1">
                          <a:solidFill>
                            <a:srgbClr val="002060"/>
                          </a:solidFill>
                          <a:latin typeface="Arial"/>
                        </a:rPr>
                        <a:t>Ecofisiologia</a:t>
                      </a:r>
                      <a:r>
                        <a:rPr lang="it-IT" sz="9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 vegetale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BIO/04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mutuzione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BIO/04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PO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522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mutuzione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BIO/04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394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Conservazione e monitoraggio della flora spontanea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BIO/02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mutuzione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BIO/02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RIC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4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Biodiversità e conservazione degli ecosistemi d'acqua dolce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BIO/07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mutuzione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BIO/07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RIC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394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0" i="0" u="none" strike="noStrike" dirty="0" err="1">
                          <a:solidFill>
                            <a:srgbClr val="002060"/>
                          </a:solidFill>
                          <a:latin typeface="Arial"/>
                        </a:rPr>
                        <a:t>Biorimedio</a:t>
                      </a:r>
                      <a:r>
                        <a:rPr lang="it-IT" sz="9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 di ambienti acquatici e terrestri contaminati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BIO/07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mutuzione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  <a:r>
                        <a:rPr lang="it-IT" sz="700" b="0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BIO/07</a:t>
                      </a:r>
                      <a:endParaRPr lang="it-IT" sz="700" b="0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CNR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52202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Entomologia applicata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BIO/07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mutuzione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BIO/07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PA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52202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Storia evolutiva dei vertebrati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BIO/06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mutuzione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RIC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96320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0" i="0" u="none" strike="noStrike" dirty="0" err="1">
                          <a:solidFill>
                            <a:srgbClr val="002060"/>
                          </a:solidFill>
                          <a:latin typeface="Arial"/>
                        </a:rPr>
                        <a:t>Produttivita'</a:t>
                      </a:r>
                      <a:r>
                        <a:rPr lang="it-IT" sz="9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 primaria negli ecosistemi e cambiamenti climatici 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BIO/07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mutuzione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BIO/07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RIC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52202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Zoologia dei Vertebrati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BIO/05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mutuzione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BIO/05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PA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52202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96320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Approccio </a:t>
                      </a:r>
                      <a:r>
                        <a:rPr lang="it-IT" sz="900" b="0" i="0" u="none" strike="noStrike" dirty="0" err="1">
                          <a:solidFill>
                            <a:srgbClr val="002060"/>
                          </a:solidFill>
                          <a:latin typeface="Arial"/>
                        </a:rPr>
                        <a:t>ecosistemico</a:t>
                      </a:r>
                      <a:r>
                        <a:rPr lang="it-IT" sz="9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 alla conservazione della biodiversità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BIO/03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 dirty="0" err="1">
                          <a:solidFill>
                            <a:srgbClr val="002060"/>
                          </a:solidFill>
                          <a:latin typeface="Arial"/>
                        </a:rPr>
                        <a:t>mutuzione</a:t>
                      </a:r>
                      <a:r>
                        <a:rPr lang="it-IT" sz="600" b="0" i="1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BIO/03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RIC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875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Monitoraggio di sistemi naturali e antropizzati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BIO/03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mutuzione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BIO/03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PO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52202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Evoluzione umana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BIO/08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mutuzione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BIO/08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PA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75875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Ecologia Umana e storia naturale dei primati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BIO/08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mutuzione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BIO/08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PA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96320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Modelli matematici dell'evoluzione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MAT/07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mutuazione esterna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MAT/07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52202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Telerilevamento e GIS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GEO/04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SC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600" b="0" i="1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mutuzione interna</a:t>
                      </a:r>
                    </a:p>
                  </a:txBody>
                  <a:tcPr marL="6724" marR="6724" marT="67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GEO/04</a:t>
                      </a:r>
                      <a:r>
                        <a:rPr lang="it-IT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CNR</a:t>
                      </a:r>
                    </a:p>
                  </a:txBody>
                  <a:tcPr marL="6724" marR="6724" marT="67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24" marR="6724" marT="67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2" descr="http://ellider.bravepages.com/DisenosPesca/PezVela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331"/>
            <a:ext cx="1389062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0" y="0"/>
            <a:ext cx="3287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Curriculum BEM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60375" y="6217333"/>
            <a:ext cx="85783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6600"/>
                </a:solidFill>
              </a:rPr>
              <a:t>+ 12 CFU insegnamenti opzionali e non curriculari </a:t>
            </a:r>
            <a:endParaRPr lang="it-IT" sz="3200" dirty="0">
              <a:solidFill>
                <a:srgbClr val="FF66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336378" y="2216490"/>
            <a:ext cx="1638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 X B1</a:t>
            </a:r>
            <a:endParaRPr lang="it-IT" sz="4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589122" y="4337222"/>
            <a:ext cx="144142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4800" b="1" dirty="0" smtClean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</a:rPr>
              <a:t>2 X C</a:t>
            </a:r>
            <a:endParaRPr lang="it-IT" sz="4800" b="1" dirty="0">
              <a:ln>
                <a:solidFill>
                  <a:schemeClr val="tx1"/>
                </a:solidFill>
              </a:ln>
              <a:solidFill>
                <a:srgbClr val="66FFFF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336378" y="866143"/>
            <a:ext cx="1503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1</a:t>
            </a:r>
            <a:r>
              <a:rPr lang="it-IT" sz="40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X B2</a:t>
            </a:r>
            <a:endParaRPr lang="it-IT" sz="40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8" name="Ovale 17"/>
          <p:cNvSpPr/>
          <p:nvPr/>
        </p:nvSpPr>
        <p:spPr>
          <a:xfrm>
            <a:off x="7549979" y="866144"/>
            <a:ext cx="704336" cy="707885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7549978" y="1574029"/>
            <a:ext cx="889687" cy="2374891"/>
          </a:xfrm>
          <a:prstGeom prst="ellipse">
            <a:avLst/>
          </a:prstGeom>
          <a:noFill/>
          <a:ln w="50800">
            <a:solidFill>
              <a:srgbClr val="F6822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/>
          <p:cNvSpPr/>
          <p:nvPr/>
        </p:nvSpPr>
        <p:spPr>
          <a:xfrm>
            <a:off x="7549978" y="4127157"/>
            <a:ext cx="889687" cy="1800011"/>
          </a:xfrm>
          <a:prstGeom prst="ellipse">
            <a:avLst/>
          </a:prstGeom>
          <a:noFill/>
          <a:ln w="50800">
            <a:solidFill>
              <a:srgbClr val="66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26517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228173_2012768848180_2619291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584" y="4989340"/>
            <a:ext cx="2105818" cy="139803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it-IT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Attività formative in campo e laboratorio </a:t>
            </a:r>
            <a:endParaRPr lang="it-IT" sz="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Segnaposto contenuto 3" descr="226401_2012768288166_3169316_n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0111" y="3701615"/>
            <a:ext cx="2154904" cy="1430617"/>
          </a:xfrm>
        </p:spPr>
      </p:pic>
      <p:pic>
        <p:nvPicPr>
          <p:cNvPr id="5" name="Immagine 4" descr="249550_2012776808379_3184330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10" y="5132232"/>
            <a:ext cx="1890584" cy="1255138"/>
          </a:xfrm>
          <a:prstGeom prst="rect">
            <a:avLst/>
          </a:prstGeom>
        </p:spPr>
      </p:pic>
      <p:pic>
        <p:nvPicPr>
          <p:cNvPr id="7" name="Immagine 6" descr="912599_10203376933774036_532723145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4142" y="4064767"/>
            <a:ext cx="2846572" cy="2134929"/>
          </a:xfrm>
          <a:prstGeom prst="rect">
            <a:avLst/>
          </a:prstGeom>
        </p:spPr>
      </p:pic>
      <p:pic>
        <p:nvPicPr>
          <p:cNvPr id="8" name="Immagine 7" descr="967459_10203376934814062_94332061_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1672" y="5599326"/>
            <a:ext cx="1138847" cy="1097327"/>
          </a:xfrm>
          <a:prstGeom prst="rect">
            <a:avLst/>
          </a:prstGeom>
        </p:spPr>
      </p:pic>
      <p:pic>
        <p:nvPicPr>
          <p:cNvPr id="9" name="Immagine 8" descr="10153448_10203376934014042_736514434_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1016" y="4064767"/>
            <a:ext cx="1702984" cy="2270645"/>
          </a:xfrm>
          <a:prstGeom prst="rect">
            <a:avLst/>
          </a:prstGeom>
        </p:spPr>
      </p:pic>
      <p:pic>
        <p:nvPicPr>
          <p:cNvPr id="10" name="Immagine 9" descr="247544_2000656465537_6997308_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7783" y="1236073"/>
            <a:ext cx="2563828" cy="1922871"/>
          </a:xfrm>
          <a:prstGeom prst="rect">
            <a:avLst/>
          </a:prstGeom>
        </p:spPr>
      </p:pic>
      <p:pic>
        <p:nvPicPr>
          <p:cNvPr id="12" name="Immagine 11" descr="BOITANI ABRUZZO (1) (2)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9641" y="1794375"/>
            <a:ext cx="2624359" cy="1756802"/>
          </a:xfrm>
          <a:prstGeom prst="rect">
            <a:avLst/>
          </a:prstGeom>
        </p:spPr>
      </p:pic>
      <p:pic>
        <p:nvPicPr>
          <p:cNvPr id="1026" name="Picture 2" descr="C:\Users\rosaria\Desktop\Attività formative\ESCURSIONE IN ABBRUZZO PROF. L.BOITANI -APRILE2014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8179437" y="-10892925"/>
            <a:ext cx="5405405" cy="3600000"/>
          </a:xfrm>
          <a:prstGeom prst="rect">
            <a:avLst/>
          </a:prstGeom>
          <a:noFill/>
        </p:spPr>
      </p:pic>
      <p:pic>
        <p:nvPicPr>
          <p:cNvPr id="14" name="Immagine 13" descr="ESCURSIONE IN ABBRUZZO PROF. L.BOITANI -APRILE2014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6255" y="500503"/>
            <a:ext cx="2208918" cy="1471139"/>
          </a:xfrm>
          <a:prstGeom prst="rect">
            <a:avLst/>
          </a:prstGeom>
        </p:spPr>
      </p:pic>
      <p:pic>
        <p:nvPicPr>
          <p:cNvPr id="16" name="Immagine 15" descr="_DSC0953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236073"/>
            <a:ext cx="1493261" cy="2092381"/>
          </a:xfrm>
          <a:prstGeom prst="rect">
            <a:avLst/>
          </a:prstGeom>
        </p:spPr>
      </p:pic>
      <p:pic>
        <p:nvPicPr>
          <p:cNvPr id="17" name="Immagine 16" descr="IMG_3440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86405" y="1143000"/>
            <a:ext cx="1656607" cy="2208809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5140411" y="3547726"/>
            <a:ext cx="3854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Attività didattica Parco Nazionale dell’Abruzzo</a:t>
            </a:r>
            <a:endParaRPr lang="it-IT" sz="14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5793622" y="6387370"/>
            <a:ext cx="3854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Attività didattica Isola di Giglio</a:t>
            </a:r>
            <a:endParaRPr lang="it-IT" sz="14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407923" y="6388876"/>
            <a:ext cx="3854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Laboratori di Erpetologia</a:t>
            </a:r>
            <a:endParaRPr lang="it-IT" sz="14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142218" y="3328454"/>
            <a:ext cx="3854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Campionamento macrobenthos golfo di Gaeta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78129" y="0"/>
            <a:ext cx="8617280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Da dove scarico il BANDO????</a:t>
            </a:r>
          </a:p>
          <a:p>
            <a:pPr algn="ctr"/>
            <a:r>
              <a:rPr lang="it-IT" b="1" dirty="0" smtClean="0"/>
              <a:t>E le Graduatorie????</a:t>
            </a:r>
          </a:p>
          <a:p>
            <a:endParaRPr lang="it-IT" b="1" dirty="0" smtClean="0"/>
          </a:p>
          <a:p>
            <a:r>
              <a:rPr lang="it-IT" b="1" dirty="0" smtClean="0"/>
              <a:t>http://www.uniroma1.it/didattica/offerta-formativa/</a:t>
            </a:r>
            <a:r>
              <a:rPr lang="it-IT" b="1" dirty="0" err="1" smtClean="0"/>
              <a:t>corsi-di-laurea-e-laurea-magistrale</a:t>
            </a:r>
            <a:endParaRPr lang="it-IT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129" y="1382075"/>
            <a:ext cx="8965870" cy="520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ttore 2 7"/>
          <p:cNvCxnSpPr/>
          <p:nvPr/>
        </p:nvCxnSpPr>
        <p:spPr>
          <a:xfrm>
            <a:off x="4203865" y="2185060"/>
            <a:ext cx="273132" cy="1662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1590</Words>
  <Application>Microsoft Office PowerPoint</Application>
  <PresentationFormat>Presentazione su schermo (4:3)</PresentationFormat>
  <Paragraphs>502</Paragraphs>
  <Slides>23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4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Attività formative in campo e laboratorio </vt:lpstr>
      <vt:lpstr>Diapositiva 9</vt:lpstr>
      <vt:lpstr>Diapositiva 10</vt:lpstr>
      <vt:lpstr>Diapositiva 11</vt:lpstr>
      <vt:lpstr>Diapositiva 12</vt:lpstr>
      <vt:lpstr>a)     Requisiti minimi….</vt:lpstr>
      <vt:lpstr>3. Termini e modalità di partecipazione alla procedura di valutazione comparativa  </vt:lpstr>
      <vt:lpstr>b) Procedura ed invio della domanda:</vt:lpstr>
      <vt:lpstr>Diapositiva 16</vt:lpstr>
      <vt:lpstr>Diapositiva 17</vt:lpstr>
      <vt:lpstr>Diapositiva 18</vt:lpstr>
      <vt:lpstr>Diapositiva 19</vt:lpstr>
      <vt:lpstr>Diapositiva 20</vt:lpstr>
      <vt:lpstr>Come scaricare il Bollettino di pagamento:</vt:lpstr>
      <vt:lpstr>Diapositiva 22</vt:lpstr>
      <vt:lpstr>Diapositiva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**</dc:creator>
  <cp:lastModifiedBy>Windows User</cp:lastModifiedBy>
  <cp:revision>91</cp:revision>
  <dcterms:created xsi:type="dcterms:W3CDTF">2013-07-11T12:42:11Z</dcterms:created>
  <dcterms:modified xsi:type="dcterms:W3CDTF">2014-07-25T14:57:31Z</dcterms:modified>
</cp:coreProperties>
</file>