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53" r:id="rId2"/>
  </p:sldMasterIdLst>
  <p:notesMasterIdLst>
    <p:notesMasterId r:id="rId37"/>
  </p:notesMasterIdLst>
  <p:handoutMasterIdLst>
    <p:handoutMasterId r:id="rId38"/>
  </p:handoutMasterIdLst>
  <p:sldIdLst>
    <p:sldId id="390" r:id="rId3"/>
    <p:sldId id="389" r:id="rId4"/>
    <p:sldId id="357" r:id="rId5"/>
    <p:sldId id="358" r:id="rId6"/>
    <p:sldId id="359"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91" r:id="rId36"/>
  </p:sldIdLst>
  <p:sldSz cx="9144000" cy="6858000" type="screen4x3"/>
  <p:notesSz cx="6858000" cy="9144000"/>
  <p:custDataLst>
    <p:tags r:id="rId39"/>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433"/>
    <a:srgbClr val="464990"/>
    <a:srgbClr val="DF9F85"/>
    <a:srgbClr val="002060"/>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2" autoAdjust="0"/>
  </p:normalViewPr>
  <p:slideViewPr>
    <p:cSldViewPr>
      <p:cViewPr varScale="1">
        <p:scale>
          <a:sx n="122" d="100"/>
          <a:sy n="122" d="100"/>
        </p:scale>
        <p:origin x="1242" y="96"/>
      </p:cViewPr>
      <p:guideLst>
        <p:guide orient="horz" pos="789"/>
        <p:guide orient="horz" pos="1956"/>
        <p:guide orient="horz" pos="3929"/>
        <p:guide pos="5396"/>
        <p:guide/>
        <p:guide pos="33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dirty="0">
              <a:latin typeface="Arial Narrow" panose="020B0606020202030204" pitchFamily="34" charset="0"/>
            </a:endParaRPr>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6CD571C-DEFA-4994-989D-3804CDB21EE6}" type="datetimeFigureOut">
              <a:rPr lang="en-US" altLang="it-IT">
                <a:latin typeface="Arial Narrow" panose="020B0606020202030204" pitchFamily="34" charset="0"/>
              </a:rPr>
              <a:pPr>
                <a:defRPr/>
              </a:pPr>
              <a:t>2/8/2018</a:t>
            </a:fld>
            <a:endParaRPr lang="en-US" altLang="it-IT" dirty="0">
              <a:latin typeface="Arial Narrow" panose="020B0606020202030204" pitchFamily="34" charset="0"/>
            </a:endParaRPr>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dirty="0">
              <a:latin typeface="Arial Narrow" panose="020B0606020202030204" pitchFamily="34" charset="0"/>
            </a:endParaRPr>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5C9C60-333B-4221-A3A0-2851ACD5F04B}" type="slidenum">
              <a:rPr lang="en-US" altLang="it-IT">
                <a:latin typeface="Arial Narrow" panose="020B0606020202030204" pitchFamily="34" charset="0"/>
              </a:rPr>
              <a:pPr>
                <a:defRPr/>
              </a:pPr>
              <a:t>‹N›</a:t>
            </a:fld>
            <a:endParaRPr lang="en-US" altLang="it-IT" dirty="0">
              <a:latin typeface="Arial Narrow" panose="020B0606020202030204"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100" name="Rectangle 4">
            <a:extLst>
              <a:ext uri="{FF2B5EF4-FFF2-40B4-BE49-F238E27FC236}">
                <a16:creationId xmlns:a16="http://schemas.microsoft.com/office/drawing/2014/main" id="{695FCCBA-B671-4725-B14F-6671062E84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ea typeface="ヒラギノ角ゴ Pro W3" charset="0"/>
                <a:cs typeface="ヒラギノ角ゴ Pro W3" charset="0"/>
              </a:defRPr>
            </a:lvl1pPr>
          </a:lstStyle>
          <a:p>
            <a:pPr>
              <a:defRPr/>
            </a:pPr>
            <a:endParaRPr lang="it-IT" dirty="0"/>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atin typeface="Arial Narrow" panose="020B0606020202030204" pitchFamily="34" charset="0"/>
              </a:defRPr>
            </a:lvl1pPr>
          </a:lstStyle>
          <a:p>
            <a:pPr>
              <a:defRPr/>
            </a:pPr>
            <a:fld id="{0875FE2B-0063-4DD0-93FD-F863B67F5A6C}" type="slidenum">
              <a:rPr lang="it-IT" altLang="it-IT" smtClean="0"/>
              <a:pPr>
                <a:defRPr/>
              </a:pPr>
              <a:t>‹N›</a:t>
            </a:fld>
            <a:endParaRPr lang="it-IT" altLang="it-IT"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Narrow" panose="020B0606020202030204" pitchFamily="34"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D2DC6FC-8A2F-403C-B157-61C9C97C31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2950" indent="-285750">
              <a:spcBef>
                <a:spcPct val="30000"/>
              </a:spcBef>
              <a:defRPr sz="1200">
                <a:solidFill>
                  <a:schemeClr val="tx1"/>
                </a:solidFill>
                <a:latin typeface="Arial" panose="020B0604020202020204" pitchFamily="34" charset="0"/>
                <a:ea typeface="ヒラギノ角ゴ Pro W3" charset="-128"/>
              </a:defRPr>
            </a:lvl2pPr>
            <a:lvl3pPr marL="1143000" indent="-228600">
              <a:spcBef>
                <a:spcPct val="30000"/>
              </a:spcBef>
              <a:defRPr sz="1200">
                <a:solidFill>
                  <a:schemeClr val="tx1"/>
                </a:solidFill>
                <a:latin typeface="Arial" panose="020B0604020202020204" pitchFamily="34" charset="0"/>
                <a:ea typeface="ヒラギノ角ゴ Pro W3" charset="-128"/>
              </a:defRPr>
            </a:lvl3pPr>
            <a:lvl4pPr marL="1600200" indent="-228600">
              <a:spcBef>
                <a:spcPct val="30000"/>
              </a:spcBef>
              <a:defRPr sz="1200">
                <a:solidFill>
                  <a:schemeClr val="tx1"/>
                </a:solidFill>
                <a:latin typeface="Arial" panose="020B0604020202020204" pitchFamily="34" charset="0"/>
                <a:ea typeface="ヒラギノ角ゴ Pro W3" charset="-128"/>
              </a:defRPr>
            </a:lvl4pPr>
            <a:lvl5pPr marL="2057400" indent="-228600">
              <a:spcBef>
                <a:spcPct val="30000"/>
              </a:spcBef>
              <a:defRPr sz="1200">
                <a:solidFill>
                  <a:schemeClr val="tx1"/>
                </a:solidFill>
                <a:latin typeface="Arial" panose="020B0604020202020204"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4711874-ED73-4C84-957C-9500915D03D8}"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1267" name="Rectangle 2">
            <a:extLst>
              <a:ext uri="{FF2B5EF4-FFF2-40B4-BE49-F238E27FC236}">
                <a16:creationId xmlns:a16="http://schemas.microsoft.com/office/drawing/2014/main" id="{33E4DFA6-6B6D-4D81-A237-DAA89CCD063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3D36871-02D5-4D5B-B705-7C03AFEDBB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7956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CFBACE9-4CDF-4C5F-A6B8-AA2E89AB39BA}"/>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CAB02691-05CB-41E5-8BD7-D7758096B970}" type="slidenum">
              <a:rPr lang="it-IT" altLang="en-US" sz="1200"/>
              <a:pPr/>
              <a:t>10</a:t>
            </a:fld>
            <a:endParaRPr lang="it-IT" altLang="en-US" sz="1200"/>
          </a:p>
        </p:txBody>
      </p:sp>
      <p:sp>
        <p:nvSpPr>
          <p:cNvPr id="20483" name="Rectangle 2">
            <a:extLst>
              <a:ext uri="{FF2B5EF4-FFF2-40B4-BE49-F238E27FC236}">
                <a16:creationId xmlns:a16="http://schemas.microsoft.com/office/drawing/2014/main" id="{F5DD3E82-9E26-4D76-BAB8-21A17CBEDE2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B276FEA-5C2A-4D15-AD69-689D2514B2DC}"/>
              </a:ext>
            </a:extLst>
          </p:cNvPr>
          <p:cNvSpPr>
            <a:spLocks noGrp="1" noChangeArrowheads="1"/>
          </p:cNvSpPr>
          <p:nvPr>
            <p:ph type="body" idx="1"/>
          </p:nvPr>
        </p:nvSpPr>
        <p:spPr>
          <a:noFill/>
        </p:spPr>
        <p:txBody>
          <a:bodyPr/>
          <a:lstStyle/>
          <a:p>
            <a:pPr eaLnBrk="1" hangingPunct="1"/>
            <a:r>
              <a:rPr lang="it-IT" altLang="en-US"/>
              <a:t>Inseirire biografia e</a:t>
            </a:r>
          </a:p>
        </p:txBody>
      </p:sp>
    </p:spTree>
    <p:extLst>
      <p:ext uri="{BB962C8B-B14F-4D97-AF65-F5344CB8AC3E}">
        <p14:creationId xmlns:p14="http://schemas.microsoft.com/office/powerpoint/2010/main" val="417851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29188D6-421F-4253-9D1E-7023F4DBB72B}"/>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E5F52868-7644-4AEF-AA74-34F4FD6C94A8}" type="slidenum">
              <a:rPr lang="it-IT" altLang="en-US" sz="1200"/>
              <a:pPr/>
              <a:t>11</a:t>
            </a:fld>
            <a:endParaRPr lang="it-IT" altLang="en-US" sz="1200"/>
          </a:p>
        </p:txBody>
      </p:sp>
      <p:sp>
        <p:nvSpPr>
          <p:cNvPr id="22531" name="Rectangle 2">
            <a:extLst>
              <a:ext uri="{FF2B5EF4-FFF2-40B4-BE49-F238E27FC236}">
                <a16:creationId xmlns:a16="http://schemas.microsoft.com/office/drawing/2014/main" id="{666E580C-C10D-4EF8-A83F-A232162BEE7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801E32F-401F-4EE4-B8B6-193476B61E7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0482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BA2E5EC-0178-4E20-A901-D0F7160A6CB4}"/>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DFFCE09C-9C5F-4B60-BFD7-8A6D19056E08}" type="slidenum">
              <a:rPr lang="it-IT" altLang="en-US" sz="1200"/>
              <a:pPr/>
              <a:t>12</a:t>
            </a:fld>
            <a:endParaRPr lang="it-IT" altLang="en-US" sz="1200"/>
          </a:p>
        </p:txBody>
      </p:sp>
      <p:sp>
        <p:nvSpPr>
          <p:cNvPr id="24579" name="Rectangle 2">
            <a:extLst>
              <a:ext uri="{FF2B5EF4-FFF2-40B4-BE49-F238E27FC236}">
                <a16:creationId xmlns:a16="http://schemas.microsoft.com/office/drawing/2014/main" id="{93F95416-A65B-4C09-9533-98FA493FE7F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938DB7-EF9D-44CB-9956-3B905F68A501}"/>
              </a:ext>
            </a:extLst>
          </p:cNvPr>
          <p:cNvSpPr>
            <a:spLocks noGrp="1" noChangeArrowheads="1"/>
          </p:cNvSpPr>
          <p:nvPr>
            <p:ph type="body" idx="1"/>
          </p:nvPr>
        </p:nvSpPr>
        <p:spPr>
          <a:noFill/>
        </p:spPr>
        <p:txBody>
          <a:bodyPr/>
          <a:lstStyle/>
          <a:p>
            <a:pPr marL="228600" indent="-228600" eaLnBrk="1" hangingPunct="1"/>
            <a:r>
              <a:rPr lang="it-IT" altLang="en-US"/>
              <a:t>Nota programmatore: link da </a:t>
            </a:r>
            <a:r>
              <a:rPr lang="it-IT" altLang="en-US" sz="1600" u="sng">
                <a:solidFill>
                  <a:schemeClr val="accent2"/>
                </a:solidFill>
                <a:latin typeface="Tahoma" panose="020B0604030504040204" pitchFamily="34" charset="0"/>
              </a:rPr>
              <a:t>relazione asimmetrica</a:t>
            </a:r>
            <a:r>
              <a:rPr lang="it-IT" altLang="en-US" sz="1600">
                <a:latin typeface="Tahoma" panose="020B0604030504040204" pitchFamily="34" charset="0"/>
              </a:rPr>
              <a:t> </a:t>
            </a:r>
            <a:r>
              <a:rPr lang="it-IT" altLang="en-US"/>
              <a:t> a:</a:t>
            </a:r>
          </a:p>
          <a:p>
            <a:pPr marL="228600" indent="-228600" eaLnBrk="1" hangingPunct="1"/>
            <a:endParaRPr lang="it-IT" altLang="en-US"/>
          </a:p>
          <a:p>
            <a:pPr marL="228600" indent="-228600" eaLnBrk="1" hangingPunct="1"/>
            <a:r>
              <a:rPr lang="it-IT" altLang="en-US" b="1"/>
              <a:t>Le relazioni fra variabili</a:t>
            </a:r>
          </a:p>
          <a:p>
            <a:pPr marL="228600" indent="-228600" eaLnBrk="1" hangingPunct="1"/>
            <a:r>
              <a:rPr lang="it-IT" altLang="en-US" sz="1600">
                <a:solidFill>
                  <a:schemeClr val="tx2"/>
                </a:solidFill>
                <a:latin typeface="Tahoma" panose="020B0604030504040204" pitchFamily="34" charset="0"/>
              </a:rPr>
              <a:t>Nel caso di relazioni bivariate distinguiamo:</a:t>
            </a:r>
          </a:p>
          <a:p>
            <a:pPr marL="228600" indent="-228600" eaLnBrk="1" hangingPunct="1">
              <a:buFontTx/>
              <a:buAutoNum type="arabicParenR"/>
            </a:pPr>
            <a:r>
              <a:rPr lang="it-IT" altLang="en-US" sz="1600" b="1">
                <a:solidFill>
                  <a:srgbClr val="003366"/>
                </a:solidFill>
                <a:latin typeface="Tahoma" panose="020B0604030504040204" pitchFamily="34" charset="0"/>
              </a:rPr>
              <a:t> Il verso della relazione</a:t>
            </a:r>
          </a:p>
          <a:p>
            <a:pPr marL="228600" indent="-228600" eaLnBrk="1" hangingPunct="1"/>
            <a:r>
              <a:rPr lang="it-IT" altLang="en-US" sz="1600">
                <a:solidFill>
                  <a:srgbClr val="003366"/>
                </a:solidFill>
                <a:latin typeface="Tahoma" panose="020B0604030504040204" pitchFamily="34" charset="0"/>
              </a:rPr>
              <a:t>Relazione positiva: ad una crescita della variabile x corrisponde la crescita della variabile y;</a:t>
            </a:r>
          </a:p>
          <a:p>
            <a:pPr marL="228600" indent="-228600">
              <a:spcBef>
                <a:spcPct val="0"/>
              </a:spcBef>
            </a:pPr>
            <a:r>
              <a:rPr lang="it-IT" altLang="en-US" sz="1600">
                <a:solidFill>
                  <a:srgbClr val="003366"/>
                </a:solidFill>
                <a:latin typeface="Tahoma" panose="020B0604030504040204" pitchFamily="34" charset="0"/>
              </a:rPr>
              <a:t>Relazione negativa: ad una crescita della variabile x corrisponde una diminuzione della variabile y.</a:t>
            </a:r>
          </a:p>
          <a:p>
            <a:pPr marL="228600" indent="-228600">
              <a:spcBef>
                <a:spcPct val="0"/>
              </a:spcBef>
            </a:pPr>
            <a:r>
              <a:rPr lang="it-IT" altLang="en-US" sz="1600" b="1">
                <a:solidFill>
                  <a:srgbClr val="003366"/>
                </a:solidFill>
                <a:latin typeface="Tahoma" panose="020B0604030504040204" pitchFamily="34" charset="0"/>
              </a:rPr>
              <a:t>2) L’intensità della relazione</a:t>
            </a:r>
          </a:p>
          <a:p>
            <a:pPr marL="228600" indent="-228600">
              <a:spcBef>
                <a:spcPct val="0"/>
              </a:spcBef>
            </a:pPr>
            <a:r>
              <a:rPr lang="it-IT" altLang="en-US" sz="1600">
                <a:solidFill>
                  <a:srgbClr val="003366"/>
                </a:solidFill>
                <a:latin typeface="Tahoma" panose="020B0604030504040204" pitchFamily="34" charset="0"/>
              </a:rPr>
              <a:t>In genere è espressa in termini di correlazione ed è importante quando si vuole utilizzare la relazione per fini predittivi.</a:t>
            </a:r>
          </a:p>
          <a:p>
            <a:pPr marL="228600" indent="-228600">
              <a:spcBef>
                <a:spcPct val="0"/>
              </a:spcBef>
            </a:pPr>
            <a:r>
              <a:rPr lang="it-IT" altLang="en-US" sz="1600" b="1">
                <a:solidFill>
                  <a:srgbClr val="003366"/>
                </a:solidFill>
                <a:latin typeface="Tahoma" panose="020B0604030504040204" pitchFamily="34" charset="0"/>
              </a:rPr>
              <a:t>3) La simmetria o asimmetria di una relazione</a:t>
            </a:r>
          </a:p>
          <a:p>
            <a:pPr marL="228600" indent="-228600">
              <a:spcBef>
                <a:spcPct val="0"/>
              </a:spcBef>
            </a:pPr>
            <a:r>
              <a:rPr lang="it-IT" altLang="en-US" sz="1600">
                <a:solidFill>
                  <a:srgbClr val="003366"/>
                </a:solidFill>
                <a:latin typeface="Tahoma" panose="020B0604030504040204" pitchFamily="34" charset="0"/>
              </a:rPr>
              <a:t>Una relazione è simmetrica quando al mutare di una variabile muta anche l’altra e viceversa. </a:t>
            </a:r>
          </a:p>
          <a:p>
            <a:pPr marL="228600" indent="-228600">
              <a:spcBef>
                <a:spcPct val="0"/>
              </a:spcBef>
            </a:pPr>
            <a:r>
              <a:rPr lang="it-IT" altLang="en-US" sz="1600">
                <a:solidFill>
                  <a:srgbClr val="003366"/>
                </a:solidFill>
                <a:latin typeface="Tahoma" panose="020B0604030504040204" pitchFamily="34" charset="0"/>
              </a:rPr>
              <a:t>Per asimmetrica intendiamo invece una relazione in cui ad un mutamento in x corrisponde un mutamento in y e non viceversa.</a:t>
            </a:r>
          </a:p>
          <a:p>
            <a:pPr marL="228600" indent="-228600" eaLnBrk="1" hangingPunct="1"/>
            <a:endParaRPr lang="it-IT" altLang="en-US" sz="1600">
              <a:solidFill>
                <a:schemeClr val="tx2"/>
              </a:solidFill>
              <a:latin typeface="Tahoma" panose="020B0604030504040204" pitchFamily="34" charset="0"/>
            </a:endParaRPr>
          </a:p>
        </p:txBody>
      </p:sp>
    </p:spTree>
    <p:extLst>
      <p:ext uri="{BB962C8B-B14F-4D97-AF65-F5344CB8AC3E}">
        <p14:creationId xmlns:p14="http://schemas.microsoft.com/office/powerpoint/2010/main" val="284543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6242663-C37E-4DDC-B0E2-69DF78A77220}"/>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7D9B7362-29D4-433F-8812-545F31C754B4}" type="slidenum">
              <a:rPr lang="it-IT" altLang="en-US" sz="1200"/>
              <a:pPr/>
              <a:t>13</a:t>
            </a:fld>
            <a:endParaRPr lang="it-IT" altLang="en-US" sz="1200"/>
          </a:p>
        </p:txBody>
      </p:sp>
      <p:sp>
        <p:nvSpPr>
          <p:cNvPr id="26627" name="Rectangle 2">
            <a:extLst>
              <a:ext uri="{FF2B5EF4-FFF2-40B4-BE49-F238E27FC236}">
                <a16:creationId xmlns:a16="http://schemas.microsoft.com/office/drawing/2014/main" id="{EEFA1000-B43E-4D8E-ADB3-C78B567F791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649130E-3EC3-41E9-A20B-C67EA8A31033}"/>
              </a:ext>
            </a:extLst>
          </p:cNvPr>
          <p:cNvSpPr>
            <a:spLocks noGrp="1" noChangeArrowheads="1"/>
          </p:cNvSpPr>
          <p:nvPr>
            <p:ph type="body" idx="1"/>
          </p:nvPr>
        </p:nvSpPr>
        <p:spPr>
          <a:noFill/>
        </p:spPr>
        <p:txBody>
          <a:bodyPr/>
          <a:lstStyle/>
          <a:p>
            <a:pPr eaLnBrk="1" hangingPunct="1"/>
            <a:r>
              <a:rPr lang="it-IT" altLang="en-US"/>
              <a:t>Nota programmatore. Tipo di quesito: abbinamento.</a:t>
            </a:r>
          </a:p>
          <a:p>
            <a:pPr eaLnBrk="1" hangingPunct="1"/>
            <a:r>
              <a:rPr lang="it-IT" altLang="en-US"/>
              <a:t>Risposta esatta: 2,3/1,4</a:t>
            </a:r>
          </a:p>
          <a:p>
            <a:pPr eaLnBrk="1" hangingPunct="1">
              <a:spcBef>
                <a:spcPct val="0"/>
              </a:spcBef>
            </a:pPr>
            <a:r>
              <a:rPr lang="it-IT" altLang="en-US" sz="1600">
                <a:latin typeface="Tahoma" panose="020B0604030504040204" pitchFamily="34" charset="0"/>
              </a:rPr>
              <a:t>Repliche</a:t>
            </a:r>
          </a:p>
          <a:p>
            <a:pPr eaLnBrk="1" hangingPunct="1">
              <a:spcBef>
                <a:spcPct val="0"/>
              </a:spcBef>
            </a:pPr>
            <a:r>
              <a:rPr lang="it-IT" altLang="en-US" sz="1600">
                <a:latin typeface="Tahoma" panose="020B0604030504040204" pitchFamily="34" charset="0"/>
              </a:rPr>
              <a:t>Risposta esatta</a:t>
            </a:r>
          </a:p>
          <a:p>
            <a:pPr eaLnBrk="1" hangingPunct="1">
              <a:spcBef>
                <a:spcPct val="0"/>
              </a:spcBef>
            </a:pPr>
            <a:r>
              <a:rPr lang="it-IT" altLang="en-US" sz="1600">
                <a:latin typeface="Tahoma" panose="020B0604030504040204" pitchFamily="34" charset="0"/>
              </a:rPr>
              <a:t>Molto bene! Nella nostra teoria, il tipo di accoglienza dovrebbe spiegare il livello di motivazione degli studenti, e dovrebbe essere in grado di influire su di esso.</a:t>
            </a:r>
          </a:p>
          <a:p>
            <a:pPr eaLnBrk="1" hangingPunct="1">
              <a:spcBef>
                <a:spcPct val="0"/>
              </a:spcBef>
            </a:pPr>
            <a:r>
              <a:rPr lang="it-IT" altLang="en-US" sz="1600">
                <a:latin typeface="Tahoma" panose="020B0604030504040204" pitchFamily="34" charset="0"/>
              </a:rPr>
              <a:t>Risposta errata (standard)</a:t>
            </a:r>
          </a:p>
          <a:p>
            <a:pPr eaLnBrk="1" hangingPunct="1">
              <a:spcBef>
                <a:spcPct val="0"/>
              </a:spcBef>
            </a:pPr>
            <a:r>
              <a:rPr lang="it-IT" altLang="en-US" sz="1600">
                <a:latin typeface="Tahoma" panose="020B0604030504040204" pitchFamily="34" charset="0"/>
              </a:rPr>
              <a:t>Risposta non fornita</a:t>
            </a:r>
          </a:p>
          <a:p>
            <a:pPr eaLnBrk="1" hangingPunct="1">
              <a:spcBef>
                <a:spcPct val="0"/>
              </a:spcBef>
            </a:pPr>
            <a:r>
              <a:rPr lang="it-IT" altLang="en-US" sz="1600">
                <a:latin typeface="Tahoma" panose="020B0604030504040204" pitchFamily="34" charset="0"/>
              </a:rPr>
              <a:t>Nella nostra teoria, il tipo di accoglienza dovrebbe spiegare il livello di motivazione degli studenti, e dovrebbe essere in grado di influire su di esso.</a:t>
            </a:r>
          </a:p>
          <a:p>
            <a:pPr eaLnBrk="1" hangingPunct="1"/>
            <a:endParaRPr lang="it-IT" altLang="en-US"/>
          </a:p>
        </p:txBody>
      </p:sp>
    </p:spTree>
    <p:extLst>
      <p:ext uri="{BB962C8B-B14F-4D97-AF65-F5344CB8AC3E}">
        <p14:creationId xmlns:p14="http://schemas.microsoft.com/office/powerpoint/2010/main" val="21660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3BE1DCA-DBC2-42D5-AEC4-7CCE21F1B149}"/>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FF32277E-20D7-49E9-B5A0-C1D678A2723A}" type="slidenum">
              <a:rPr lang="it-IT" altLang="en-US" sz="1200"/>
              <a:pPr/>
              <a:t>14</a:t>
            </a:fld>
            <a:endParaRPr lang="it-IT" altLang="en-US" sz="1200"/>
          </a:p>
        </p:txBody>
      </p:sp>
      <p:sp>
        <p:nvSpPr>
          <p:cNvPr id="28675" name="Rectangle 2050">
            <a:extLst>
              <a:ext uri="{FF2B5EF4-FFF2-40B4-BE49-F238E27FC236}">
                <a16:creationId xmlns:a16="http://schemas.microsoft.com/office/drawing/2014/main" id="{61EDDDB6-ACCF-4990-9634-72CA89B20ABC}"/>
              </a:ext>
            </a:extLst>
          </p:cNvPr>
          <p:cNvSpPr>
            <a:spLocks noGrp="1" noRot="1" noChangeAspect="1" noChangeArrowheads="1" noTextEdit="1"/>
          </p:cNvSpPr>
          <p:nvPr>
            <p:ph type="sldImg"/>
          </p:nvPr>
        </p:nvSpPr>
        <p:spPr>
          <a:ln/>
        </p:spPr>
      </p:sp>
      <p:sp>
        <p:nvSpPr>
          <p:cNvPr id="28676" name="Rectangle 2051">
            <a:extLst>
              <a:ext uri="{FF2B5EF4-FFF2-40B4-BE49-F238E27FC236}">
                <a16:creationId xmlns:a16="http://schemas.microsoft.com/office/drawing/2014/main" id="{FDDA80C5-D9B2-4FD6-A1C1-713012D0E947}"/>
              </a:ext>
            </a:extLst>
          </p:cNvPr>
          <p:cNvSpPr>
            <a:spLocks noGrp="1" noChangeArrowheads="1"/>
          </p:cNvSpPr>
          <p:nvPr>
            <p:ph type="body" idx="1"/>
          </p:nvPr>
        </p:nvSpPr>
        <p:spPr>
          <a:noFill/>
        </p:spPr>
        <p:txBody>
          <a:bodyPr/>
          <a:lstStyle/>
          <a:p>
            <a:pPr marL="228600" indent="-228600" eaLnBrk="1" hangingPunct="1"/>
            <a:r>
              <a:rPr lang="it-IT" altLang="en-US"/>
              <a:t>Nota programmatore: Quesito a scelta multipla</a:t>
            </a:r>
          </a:p>
          <a:p>
            <a:pPr marL="228600" indent="-228600" eaLnBrk="1" hangingPunct="1"/>
            <a:r>
              <a:rPr lang="it-IT" altLang="en-US"/>
              <a:t>Risposta esatta: 1</a:t>
            </a:r>
          </a:p>
          <a:p>
            <a:pPr marL="228600" indent="-228600" eaLnBrk="1" hangingPunct="1"/>
            <a:endParaRPr lang="it-IT" altLang="en-US"/>
          </a:p>
          <a:p>
            <a:pPr marL="228600" indent="-228600" eaLnBrk="1" hangingPunct="1"/>
            <a:r>
              <a:rPr lang="it-IT" altLang="en-US"/>
              <a:t>Repliche</a:t>
            </a:r>
          </a:p>
          <a:p>
            <a:pPr marL="228600" indent="-228600" eaLnBrk="1" hangingPunct="1">
              <a:buFontTx/>
              <a:buAutoNum type="arabicPeriod"/>
            </a:pPr>
            <a:r>
              <a:rPr lang="it-IT" altLang="en-US"/>
              <a:t>Esatto! La variabile indipendente (accoglienza) è la nostra ipotesi per spiegare la variabile dipendente (motivazione). Nelle relazioni asimmetriche, la variabile indipendente è quella in grado di influenzare l’altra.</a:t>
            </a:r>
          </a:p>
          <a:p>
            <a:pPr marL="228600" indent="-228600" eaLnBrk="1" hangingPunct="1">
              <a:buFontTx/>
              <a:buAutoNum type="arabicPeriod"/>
            </a:pPr>
            <a:r>
              <a:rPr lang="it-IT" altLang="en-US"/>
              <a:t>Attenzione: la variabile indipendente (accoglienza) è la nostra ipotesi per spiegare la variabile dipendente (motivazione). Nelle relazioni asimmetriche, la variabile indipendente è quella in grado di influenzare l’altra.</a:t>
            </a:r>
          </a:p>
        </p:txBody>
      </p:sp>
    </p:spTree>
    <p:extLst>
      <p:ext uri="{BB962C8B-B14F-4D97-AF65-F5344CB8AC3E}">
        <p14:creationId xmlns:p14="http://schemas.microsoft.com/office/powerpoint/2010/main" val="1274411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6C80BC3-1D8D-442B-AA7C-C67A6D4E3AAF}"/>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E961F60B-7290-440C-92FD-2AB67F5F8551}" type="slidenum">
              <a:rPr lang="it-IT" altLang="en-US" sz="1200"/>
              <a:pPr/>
              <a:t>15</a:t>
            </a:fld>
            <a:endParaRPr lang="it-IT" altLang="en-US" sz="1200"/>
          </a:p>
        </p:txBody>
      </p:sp>
      <p:sp>
        <p:nvSpPr>
          <p:cNvPr id="30723" name="Rectangle 2">
            <a:extLst>
              <a:ext uri="{FF2B5EF4-FFF2-40B4-BE49-F238E27FC236}">
                <a16:creationId xmlns:a16="http://schemas.microsoft.com/office/drawing/2014/main" id="{338336DA-73D3-4291-A9E5-DF6DCE87FF9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0D0FCD2-CF0D-48F1-9006-CD5EF39313B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0080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187C03A-9D6E-4A98-89E3-D666D5A32D84}"/>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15352C77-509A-49D3-AA55-16A90DD183F4}" type="slidenum">
              <a:rPr lang="it-IT" altLang="en-US" sz="1200"/>
              <a:pPr/>
              <a:t>16</a:t>
            </a:fld>
            <a:endParaRPr lang="it-IT" altLang="en-US" sz="1200"/>
          </a:p>
        </p:txBody>
      </p:sp>
      <p:sp>
        <p:nvSpPr>
          <p:cNvPr id="32771" name="Rectangle 2">
            <a:extLst>
              <a:ext uri="{FF2B5EF4-FFF2-40B4-BE49-F238E27FC236}">
                <a16:creationId xmlns:a16="http://schemas.microsoft.com/office/drawing/2014/main" id="{ACF3D439-F354-44AD-8E6A-346D89ED738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6AFAC46-8A60-4EE0-9B9D-4B30EFB57C9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7683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7D4E9BD-BFF2-4D5D-A0EA-6417396F3B1E}"/>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C1696F96-9F38-414D-9DC3-B6EEBC837F83}" type="slidenum">
              <a:rPr lang="it-IT" altLang="en-US" sz="1200"/>
              <a:pPr/>
              <a:t>17</a:t>
            </a:fld>
            <a:endParaRPr lang="it-IT" altLang="en-US" sz="1200"/>
          </a:p>
        </p:txBody>
      </p:sp>
      <p:sp>
        <p:nvSpPr>
          <p:cNvPr id="34819" name="Rectangle 2">
            <a:extLst>
              <a:ext uri="{FF2B5EF4-FFF2-40B4-BE49-F238E27FC236}">
                <a16:creationId xmlns:a16="http://schemas.microsoft.com/office/drawing/2014/main" id="{DFDA8976-A9D7-4903-B714-3D777D8C1AB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B2C7B07-B144-42CA-BCB6-7A69AB5A36F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2398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D270C15-F1F9-45AD-B6F3-F69A42CAE605}"/>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CD47D321-CB08-4DA0-8907-BB4928697F84}" type="slidenum">
              <a:rPr lang="it-IT" altLang="en-US" sz="1200"/>
              <a:pPr/>
              <a:t>18</a:t>
            </a:fld>
            <a:endParaRPr lang="it-IT" altLang="en-US" sz="1200"/>
          </a:p>
        </p:txBody>
      </p:sp>
      <p:sp>
        <p:nvSpPr>
          <p:cNvPr id="36867" name="Rectangle 2">
            <a:extLst>
              <a:ext uri="{FF2B5EF4-FFF2-40B4-BE49-F238E27FC236}">
                <a16:creationId xmlns:a16="http://schemas.microsoft.com/office/drawing/2014/main" id="{9FCFC15F-3A2E-4CC2-996D-C31131D1159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7C0212E-0725-4CF3-BB31-104FEA3EBED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6202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E49E764-A01A-4937-A7E3-B6D8E5DB30DC}"/>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2587EE6F-443C-4EB8-AEDA-B346D44C86C7}" type="slidenum">
              <a:rPr lang="it-IT" altLang="en-US" sz="1200"/>
              <a:pPr/>
              <a:t>19</a:t>
            </a:fld>
            <a:endParaRPr lang="it-IT" altLang="en-US" sz="1200"/>
          </a:p>
        </p:txBody>
      </p:sp>
      <p:sp>
        <p:nvSpPr>
          <p:cNvPr id="38915" name="Rectangle 2">
            <a:extLst>
              <a:ext uri="{FF2B5EF4-FFF2-40B4-BE49-F238E27FC236}">
                <a16:creationId xmlns:a16="http://schemas.microsoft.com/office/drawing/2014/main" id="{F0E49427-8801-46C9-AC14-FF9AAE121C8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96EA4B8-4A59-4C54-A3EB-3B54D2661DDD}"/>
              </a:ext>
            </a:extLst>
          </p:cNvPr>
          <p:cNvSpPr>
            <a:spLocks noGrp="1" noChangeArrowheads="1"/>
          </p:cNvSpPr>
          <p:nvPr>
            <p:ph type="body" idx="1"/>
          </p:nvPr>
        </p:nvSpPr>
        <p:spPr>
          <a:noFill/>
        </p:spPr>
        <p:txBody>
          <a:bodyPr/>
          <a:lstStyle/>
          <a:p>
            <a:pPr eaLnBrk="1" hangingPunct="1"/>
            <a:r>
              <a:rPr lang="it-IT" altLang="en-US"/>
              <a:t>Nota grafico: immagini student.gif, familly.gif</a:t>
            </a:r>
          </a:p>
          <a:p>
            <a:pPr eaLnBrk="1" hangingPunct="1"/>
            <a:r>
              <a:rPr lang="it-IT" altLang="en-US"/>
              <a:t>Nota programmatore. Tipo di quesito: abbinamento.</a:t>
            </a:r>
          </a:p>
          <a:p>
            <a:pPr eaLnBrk="1" hangingPunct="1"/>
            <a:r>
              <a:rPr lang="it-IT" altLang="en-US"/>
              <a:t>Risposta esatta (da sin.): continua, discreta</a:t>
            </a:r>
          </a:p>
          <a:p>
            <a:pPr eaLnBrk="1" hangingPunct="1">
              <a:spcBef>
                <a:spcPct val="0"/>
              </a:spcBef>
            </a:pPr>
            <a:r>
              <a:rPr lang="it-IT" altLang="en-US" sz="1600">
                <a:latin typeface="Tahoma" panose="020B0604030504040204" pitchFamily="34" charset="0"/>
              </a:rPr>
              <a:t>Repliche</a:t>
            </a:r>
          </a:p>
          <a:p>
            <a:pPr eaLnBrk="1" hangingPunct="1">
              <a:spcBef>
                <a:spcPct val="0"/>
              </a:spcBef>
            </a:pPr>
            <a:r>
              <a:rPr lang="it-IT" altLang="en-US" sz="1600">
                <a:latin typeface="Tahoma" panose="020B0604030504040204" pitchFamily="34" charset="0"/>
              </a:rPr>
              <a:t>Risposta esatta</a:t>
            </a:r>
          </a:p>
          <a:p>
            <a:pPr eaLnBrk="1" hangingPunct="1">
              <a:spcBef>
                <a:spcPct val="0"/>
              </a:spcBef>
            </a:pPr>
            <a:r>
              <a:rPr lang="it-IT" altLang="en-US" sz="1600">
                <a:latin typeface="Tahoma" panose="020B0604030504040204" pitchFamily="34" charset="0"/>
              </a:rPr>
              <a:t>Esatto: infatti, l’età di una persona può essere espressa tramite decimali o frazioni (es. 20,5 o 20 e ½), mentre il numero di individui può essere espresso solo tramite numeri interi.</a:t>
            </a:r>
          </a:p>
          <a:p>
            <a:pPr eaLnBrk="1" hangingPunct="1"/>
            <a:r>
              <a:rPr lang="it-IT" altLang="en-US"/>
              <a:t>Risposta errata: standard</a:t>
            </a:r>
          </a:p>
          <a:p>
            <a:pPr eaLnBrk="1" hangingPunct="1"/>
            <a:r>
              <a:rPr lang="it-IT" altLang="en-US"/>
              <a:t>Risposta non fornita</a:t>
            </a:r>
          </a:p>
          <a:p>
            <a:pPr eaLnBrk="1" hangingPunct="1"/>
            <a:r>
              <a:rPr lang="it-IT" altLang="en-US" sz="1600">
                <a:latin typeface="Tahoma" panose="020B0604030504040204" pitchFamily="34" charset="0"/>
              </a:rPr>
              <a:t>L’età di una persona può essere espressa tramite decimali o frazioni (es. 20,5 o 20 e ½), mentre il numero di individui può essere espresso solo tramite numeri interi.</a:t>
            </a:r>
          </a:p>
        </p:txBody>
      </p:sp>
    </p:spTree>
    <p:extLst>
      <p:ext uri="{BB962C8B-B14F-4D97-AF65-F5344CB8AC3E}">
        <p14:creationId xmlns:p14="http://schemas.microsoft.com/office/powerpoint/2010/main" val="362408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363DE50-A7CC-4592-8810-4ACB3AE01E9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D54874-0303-47FE-A49F-08DF7F162381}"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
        <p:nvSpPr>
          <p:cNvPr id="9219" name="Rectangle 2">
            <a:extLst>
              <a:ext uri="{FF2B5EF4-FFF2-40B4-BE49-F238E27FC236}">
                <a16:creationId xmlns:a16="http://schemas.microsoft.com/office/drawing/2014/main" id="{36287A18-AE2F-4723-8ADF-744F5FD61EC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2996F8A-2D4E-418F-8AC7-5D5A958BBA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extLst>
      <p:ext uri="{BB962C8B-B14F-4D97-AF65-F5344CB8AC3E}">
        <p14:creationId xmlns:p14="http://schemas.microsoft.com/office/powerpoint/2010/main" val="251577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B175556-58AC-4D79-A19A-43861CEBBD7D}"/>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535C9327-0F5B-4A65-AEEB-10C8577AFF6F}" type="slidenum">
              <a:rPr lang="it-IT" altLang="en-US" sz="1200"/>
              <a:pPr/>
              <a:t>20</a:t>
            </a:fld>
            <a:endParaRPr lang="it-IT" altLang="en-US" sz="1200"/>
          </a:p>
        </p:txBody>
      </p:sp>
      <p:sp>
        <p:nvSpPr>
          <p:cNvPr id="40963" name="Rectangle 2">
            <a:extLst>
              <a:ext uri="{FF2B5EF4-FFF2-40B4-BE49-F238E27FC236}">
                <a16:creationId xmlns:a16="http://schemas.microsoft.com/office/drawing/2014/main" id="{7E51498F-75E7-4CE1-97BB-CCF47CC351D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96DA025-94F9-4169-B6AF-0456EB9783D1}"/>
              </a:ext>
            </a:extLst>
          </p:cNvPr>
          <p:cNvSpPr>
            <a:spLocks noGrp="1" noChangeArrowheads="1"/>
          </p:cNvSpPr>
          <p:nvPr>
            <p:ph type="body" idx="1"/>
          </p:nvPr>
        </p:nvSpPr>
        <p:spPr>
          <a:noFill/>
        </p:spPr>
        <p:txBody>
          <a:bodyPr/>
          <a:lstStyle/>
          <a:p>
            <a:pPr eaLnBrk="1" hangingPunct="1"/>
            <a:r>
              <a:rPr lang="it-IT" altLang="en-US"/>
              <a:t>Immagine 78133</a:t>
            </a:r>
          </a:p>
          <a:p>
            <a:pPr eaLnBrk="1" hangingPunct="1"/>
            <a:endParaRPr lang="it-IT" altLang="en-US"/>
          </a:p>
        </p:txBody>
      </p:sp>
    </p:spTree>
    <p:extLst>
      <p:ext uri="{BB962C8B-B14F-4D97-AF65-F5344CB8AC3E}">
        <p14:creationId xmlns:p14="http://schemas.microsoft.com/office/powerpoint/2010/main" val="412133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5EE82EF-0851-45EF-9323-28029E5015F7}"/>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AF31F240-CD61-488D-A810-1F9C1E989EBA}" type="slidenum">
              <a:rPr lang="it-IT" altLang="en-US" sz="1200"/>
              <a:pPr/>
              <a:t>21</a:t>
            </a:fld>
            <a:endParaRPr lang="it-IT" altLang="en-US" sz="1200"/>
          </a:p>
        </p:txBody>
      </p:sp>
      <p:sp>
        <p:nvSpPr>
          <p:cNvPr id="43011" name="Rectangle 2">
            <a:extLst>
              <a:ext uri="{FF2B5EF4-FFF2-40B4-BE49-F238E27FC236}">
                <a16:creationId xmlns:a16="http://schemas.microsoft.com/office/drawing/2014/main" id="{E094D87F-E648-43AC-9727-B269444E83E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CA72900-338D-4316-890F-605F2E98E09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1410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D52B278-B318-4C51-B337-0AE99ED47E51}"/>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74D586AD-B158-4A02-B4C6-5797177E7F37}" type="slidenum">
              <a:rPr lang="it-IT" altLang="en-US" sz="1200"/>
              <a:pPr/>
              <a:t>22</a:t>
            </a:fld>
            <a:endParaRPr lang="it-IT" altLang="en-US" sz="1200"/>
          </a:p>
        </p:txBody>
      </p:sp>
      <p:sp>
        <p:nvSpPr>
          <p:cNvPr id="45059" name="Rectangle 2">
            <a:extLst>
              <a:ext uri="{FF2B5EF4-FFF2-40B4-BE49-F238E27FC236}">
                <a16:creationId xmlns:a16="http://schemas.microsoft.com/office/drawing/2014/main" id="{42D4670A-AE8F-4AEE-B692-82CDDFB0B905}"/>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9CFDE0C-FADF-46C6-B5B2-DC39A18F2728}"/>
              </a:ext>
            </a:extLst>
          </p:cNvPr>
          <p:cNvSpPr>
            <a:spLocks noGrp="1" noChangeArrowheads="1"/>
          </p:cNvSpPr>
          <p:nvPr>
            <p:ph type="body" idx="1"/>
          </p:nvPr>
        </p:nvSpPr>
        <p:spPr>
          <a:noFill/>
        </p:spPr>
        <p:txBody>
          <a:bodyPr/>
          <a:lstStyle/>
          <a:p>
            <a:pPr>
              <a:spcBef>
                <a:spcPct val="0"/>
              </a:spcBef>
            </a:pPr>
            <a:r>
              <a:rPr lang="it-IT" altLang="en-US" sz="1600" b="1">
                <a:latin typeface="Tahoma" panose="020B0604030504040204" pitchFamily="34" charset="0"/>
              </a:rPr>
              <a:t>Immagine 59170 e 78093</a:t>
            </a:r>
          </a:p>
          <a:p>
            <a:pPr>
              <a:spcBef>
                <a:spcPct val="0"/>
              </a:spcBef>
            </a:pPr>
            <a:endParaRPr lang="it-IT" altLang="en-US" sz="1600" b="1">
              <a:latin typeface="Tahoma" panose="020B0604030504040204" pitchFamily="34" charset="0"/>
            </a:endParaRPr>
          </a:p>
        </p:txBody>
      </p:sp>
    </p:spTree>
    <p:extLst>
      <p:ext uri="{BB962C8B-B14F-4D97-AF65-F5344CB8AC3E}">
        <p14:creationId xmlns:p14="http://schemas.microsoft.com/office/powerpoint/2010/main" val="257764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202EE88-59D0-43CF-9AA5-2848AFB0CCF5}"/>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AED40709-0B0E-42D4-B12E-F90CA0952F60}" type="slidenum">
              <a:rPr lang="it-IT" altLang="en-US" sz="1200"/>
              <a:pPr/>
              <a:t>23</a:t>
            </a:fld>
            <a:endParaRPr lang="it-IT" altLang="en-US" sz="1200"/>
          </a:p>
        </p:txBody>
      </p:sp>
      <p:sp>
        <p:nvSpPr>
          <p:cNvPr id="47107" name="Rectangle 2">
            <a:extLst>
              <a:ext uri="{FF2B5EF4-FFF2-40B4-BE49-F238E27FC236}">
                <a16:creationId xmlns:a16="http://schemas.microsoft.com/office/drawing/2014/main" id="{2B2162D1-BF8A-4176-B647-2B2DEA89518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08C218D-F498-4A3B-A715-BE412554C71E}"/>
              </a:ext>
            </a:extLst>
          </p:cNvPr>
          <p:cNvSpPr>
            <a:spLocks noGrp="1" noChangeArrowheads="1"/>
          </p:cNvSpPr>
          <p:nvPr>
            <p:ph type="body" idx="1"/>
          </p:nvPr>
        </p:nvSpPr>
        <p:spPr>
          <a:noFill/>
        </p:spPr>
        <p:txBody>
          <a:bodyPr/>
          <a:lstStyle/>
          <a:p>
            <a:pPr>
              <a:spcBef>
                <a:spcPct val="0"/>
              </a:spcBef>
            </a:pPr>
            <a:r>
              <a:rPr lang="it-IT" altLang="en-US" sz="1600" b="1">
                <a:latin typeface="Tahoma" panose="020B0604030504040204" pitchFamily="34" charset="0"/>
              </a:rPr>
              <a:t>Nota programmatore pop up sui rettangoli:</a:t>
            </a:r>
          </a:p>
          <a:p>
            <a:pPr>
              <a:spcBef>
                <a:spcPct val="0"/>
              </a:spcBef>
            </a:pPr>
            <a:endParaRPr lang="it-IT" altLang="en-US" sz="1600" b="1">
              <a:latin typeface="Tahoma" panose="020B0604030504040204" pitchFamily="34" charset="0"/>
            </a:endParaRPr>
          </a:p>
          <a:p>
            <a:pPr>
              <a:spcBef>
                <a:spcPct val="0"/>
              </a:spcBef>
            </a:pPr>
            <a:r>
              <a:rPr lang="it-IT" altLang="en-US" sz="1600" b="1">
                <a:latin typeface="Tahoma" panose="020B0604030504040204" pitchFamily="34" charset="0"/>
              </a:rPr>
              <a:t>Proprietà   formali</a:t>
            </a:r>
            <a:r>
              <a:rPr lang="it-IT" altLang="en-US" sz="1600">
                <a:latin typeface="Tahoma" panose="020B0604030504040204" pitchFamily="34" charset="0"/>
              </a:rPr>
              <a:t>:</a:t>
            </a:r>
            <a:r>
              <a:rPr lang="it-IT" altLang="en-US" sz="1600">
                <a:solidFill>
                  <a:srgbClr val="FF3300"/>
                </a:solidFill>
                <a:latin typeface="Tahoma" panose="020B0604030504040204" pitchFamily="34" charset="0"/>
              </a:rPr>
              <a:t> </a:t>
            </a:r>
            <a:r>
              <a:rPr lang="it-IT" altLang="en-US" sz="1600">
                <a:solidFill>
                  <a:schemeClr val="tx2"/>
                </a:solidFill>
                <a:latin typeface="Tahoma" panose="020B0604030504040204" pitchFamily="34" charset="0"/>
              </a:rPr>
              <a:t>l’unica operazione possibile è quella di equivalenza che gode delle proprietà  di simmetria (qualsiasi relazione esista tra A e B c'è anche tra B ed A) e  transitività (se A=B e B=C allora anche C=A).</a:t>
            </a:r>
          </a:p>
          <a:p>
            <a:pPr>
              <a:spcBef>
                <a:spcPct val="0"/>
              </a:spcBef>
            </a:pPr>
            <a:r>
              <a:rPr lang="it-IT" altLang="en-US" sz="1600" b="1">
                <a:latin typeface="Tahoma" panose="020B0604030504040204" pitchFamily="34" charset="0"/>
              </a:rPr>
              <a:t>Operazioni ammissibili:</a:t>
            </a:r>
            <a:r>
              <a:rPr lang="it-IT" altLang="en-US" sz="1600">
                <a:solidFill>
                  <a:srgbClr val="FF3300"/>
                </a:solidFill>
                <a:latin typeface="Tahoma" panose="020B0604030504040204" pitchFamily="34" charset="0"/>
              </a:rPr>
              <a:t> </a:t>
            </a:r>
            <a:r>
              <a:rPr lang="it-IT" altLang="en-US" sz="1600">
                <a:latin typeface="Tahoma" panose="020B0604030504040204" pitchFamily="34" charset="0"/>
              </a:rPr>
              <a:t>t</a:t>
            </a:r>
            <a:r>
              <a:rPr lang="it-IT" altLang="en-US" sz="1600">
                <a:solidFill>
                  <a:schemeClr val="tx2"/>
                </a:solidFill>
                <a:latin typeface="Tahoma" panose="020B0604030504040204" pitchFamily="34" charset="0"/>
              </a:rPr>
              <a:t>rasformazioni.</a:t>
            </a:r>
          </a:p>
          <a:p>
            <a:pPr>
              <a:spcBef>
                <a:spcPct val="0"/>
              </a:spcBef>
            </a:pPr>
            <a:r>
              <a:rPr lang="it-IT" altLang="en-US" sz="1600" b="1">
                <a:latin typeface="Tahoma" panose="020B0604030504040204" pitchFamily="34" charset="0"/>
              </a:rPr>
              <a:t>Strumenti statistici:</a:t>
            </a:r>
            <a:r>
              <a:rPr lang="it-IT" altLang="en-US" sz="1600">
                <a:solidFill>
                  <a:srgbClr val="FF3300"/>
                </a:solidFill>
                <a:latin typeface="Tahoma" panose="020B0604030504040204" pitchFamily="34" charset="0"/>
              </a:rPr>
              <a:t> </a:t>
            </a:r>
            <a:r>
              <a:rPr lang="it-IT" altLang="en-US" sz="1600">
                <a:latin typeface="Tahoma" panose="020B0604030504040204" pitchFamily="34" charset="0"/>
              </a:rPr>
              <a:t>frequenze e moda per la descrizione, Test Chi quadro e binomiale per l’inferenza, coefficiente di contingenza per l’associazione.</a:t>
            </a:r>
          </a:p>
          <a:p>
            <a:pPr eaLnBrk="1" hangingPunct="1"/>
            <a:endParaRPr lang="it-IT" altLang="en-US"/>
          </a:p>
          <a:p>
            <a:pPr eaLnBrk="1" hangingPunct="1"/>
            <a:endParaRPr lang="it-IT" altLang="en-US"/>
          </a:p>
        </p:txBody>
      </p:sp>
    </p:spTree>
    <p:extLst>
      <p:ext uri="{BB962C8B-B14F-4D97-AF65-F5344CB8AC3E}">
        <p14:creationId xmlns:p14="http://schemas.microsoft.com/office/powerpoint/2010/main" val="404027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D2A7766-2EBC-48F1-86FE-F0F9869FE40B}"/>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950AD928-154B-4FF6-B7F1-57F6E29AFE38}" type="slidenum">
              <a:rPr lang="it-IT" altLang="en-US" sz="1200"/>
              <a:pPr/>
              <a:t>24</a:t>
            </a:fld>
            <a:endParaRPr lang="it-IT" altLang="en-US" sz="1200"/>
          </a:p>
        </p:txBody>
      </p:sp>
      <p:sp>
        <p:nvSpPr>
          <p:cNvPr id="49155" name="Rectangle 2">
            <a:extLst>
              <a:ext uri="{FF2B5EF4-FFF2-40B4-BE49-F238E27FC236}">
                <a16:creationId xmlns:a16="http://schemas.microsoft.com/office/drawing/2014/main" id="{77D1E9B3-7EF3-453F-B4EB-6023CD9CD22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514FBF4-2BCC-4D81-9863-5B523E3ACE39}"/>
              </a:ext>
            </a:extLst>
          </p:cNvPr>
          <p:cNvSpPr>
            <a:spLocks noGrp="1" noChangeArrowheads="1"/>
          </p:cNvSpPr>
          <p:nvPr>
            <p:ph type="body" idx="1"/>
          </p:nvPr>
        </p:nvSpPr>
        <p:spPr>
          <a:noFill/>
        </p:spPr>
        <p:txBody>
          <a:bodyPr/>
          <a:lstStyle/>
          <a:p>
            <a:pPr eaLnBrk="1" hangingPunct="1"/>
            <a:r>
              <a:rPr lang="it-IT" altLang="en-US"/>
              <a:t>Immagine 78096</a:t>
            </a:r>
          </a:p>
        </p:txBody>
      </p:sp>
    </p:spTree>
    <p:extLst>
      <p:ext uri="{BB962C8B-B14F-4D97-AF65-F5344CB8AC3E}">
        <p14:creationId xmlns:p14="http://schemas.microsoft.com/office/powerpoint/2010/main" val="2430606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F214BFA-8163-41FE-8476-5B04D86C20DB}"/>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294F408A-4260-4751-BE5F-FD5EEBBF4B0C}" type="slidenum">
              <a:rPr lang="it-IT" altLang="en-US" sz="1200"/>
              <a:pPr/>
              <a:t>25</a:t>
            </a:fld>
            <a:endParaRPr lang="it-IT" altLang="en-US" sz="1200"/>
          </a:p>
        </p:txBody>
      </p:sp>
      <p:sp>
        <p:nvSpPr>
          <p:cNvPr id="51203" name="Rectangle 2">
            <a:extLst>
              <a:ext uri="{FF2B5EF4-FFF2-40B4-BE49-F238E27FC236}">
                <a16:creationId xmlns:a16="http://schemas.microsoft.com/office/drawing/2014/main" id="{509C97BD-7C96-4E89-BFCA-E16AC2B9F62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6CB9B2E-79B3-444C-9CE0-7ACD5FB066B1}"/>
              </a:ext>
            </a:extLst>
          </p:cNvPr>
          <p:cNvSpPr>
            <a:spLocks noGrp="1" noChangeArrowheads="1"/>
          </p:cNvSpPr>
          <p:nvPr>
            <p:ph type="body" idx="1"/>
          </p:nvPr>
        </p:nvSpPr>
        <p:spPr>
          <a:noFill/>
        </p:spPr>
        <p:txBody>
          <a:bodyPr/>
          <a:lstStyle/>
          <a:p>
            <a:pPr>
              <a:spcBef>
                <a:spcPct val="0"/>
              </a:spcBef>
            </a:pPr>
            <a:r>
              <a:rPr lang="it-IT" altLang="en-US" sz="1600" b="1">
                <a:latin typeface="Tahoma" panose="020B0604030504040204" pitchFamily="34" charset="0"/>
              </a:rPr>
              <a:t>Nota programmatore pop up sui rettangoli:</a:t>
            </a:r>
          </a:p>
          <a:p>
            <a:pPr eaLnBrk="1" hangingPunct="1"/>
            <a:endParaRPr lang="it-IT" altLang="en-US"/>
          </a:p>
          <a:p>
            <a:pPr algn="just">
              <a:spcBef>
                <a:spcPct val="0"/>
              </a:spcBef>
            </a:pPr>
            <a:r>
              <a:rPr lang="it-IT" altLang="en-US" sz="1600" b="1">
                <a:latin typeface="Tahoma" panose="020B0604030504040204" pitchFamily="34" charset="0"/>
              </a:rPr>
              <a:t>Proprietà formali:</a:t>
            </a:r>
            <a:r>
              <a:rPr lang="it-IT" altLang="en-US" sz="1600">
                <a:latin typeface="Tahoma" panose="020B0604030504040204" pitchFamily="34" charset="0"/>
              </a:rPr>
              <a:t> la relazione di ordinamento da luogo alla sola proprietà di transitività “se A=B e B=C allora anche C=A; se A&gt;B e B&gt;C allora A&gt;C”. </a:t>
            </a:r>
          </a:p>
          <a:p>
            <a:pPr>
              <a:spcBef>
                <a:spcPct val="0"/>
              </a:spcBef>
            </a:pPr>
            <a:r>
              <a:rPr lang="it-IT" altLang="en-US" sz="1600" b="1">
                <a:latin typeface="Tahoma" panose="020B0604030504040204" pitchFamily="34" charset="0"/>
              </a:rPr>
              <a:t>Operazioni ammissibili</a:t>
            </a:r>
            <a:r>
              <a:rPr lang="it-IT" altLang="en-US" sz="1600">
                <a:latin typeface="Tahoma" panose="020B0604030504040204" pitchFamily="34" charset="0"/>
              </a:rPr>
              <a:t>: Questa scala consente di ordinare le nostre osservazioni e di attribuire numeri d’ordine corrispondenti alla posizione occupata; trasformazioni che lasciano inalterato l’ordine (trasformazioni monotone”).</a:t>
            </a:r>
          </a:p>
          <a:p>
            <a:pPr>
              <a:spcBef>
                <a:spcPct val="0"/>
              </a:spcBef>
            </a:pPr>
            <a:r>
              <a:rPr lang="it-IT" altLang="en-US" sz="1600" b="1">
                <a:latin typeface="Tahoma" panose="020B0604030504040204" pitchFamily="34" charset="0"/>
              </a:rPr>
              <a:t>Strumenti statistici: </a:t>
            </a:r>
            <a:r>
              <a:rPr lang="it-IT" altLang="en-US" sz="1600">
                <a:latin typeface="Tahoma" panose="020B0604030504040204" pitchFamily="34" charset="0"/>
              </a:rPr>
              <a:t>Mediana e percentili per la descrizione, test per ranghi per l’inferenza,</a:t>
            </a:r>
          </a:p>
          <a:p>
            <a:pPr>
              <a:spcBef>
                <a:spcPct val="0"/>
              </a:spcBef>
            </a:pPr>
            <a:r>
              <a:rPr lang="it-IT" altLang="en-US" sz="1600">
                <a:latin typeface="Tahoma" panose="020B0604030504040204" pitchFamily="34" charset="0"/>
              </a:rPr>
              <a:t>correlazioni per ranghi per l’associazione.</a:t>
            </a:r>
          </a:p>
          <a:p>
            <a:pPr eaLnBrk="1" hangingPunct="1"/>
            <a:endParaRPr lang="it-IT" altLang="en-US"/>
          </a:p>
          <a:p>
            <a:pPr eaLnBrk="1" hangingPunct="1"/>
            <a:endParaRPr lang="it-IT" altLang="en-US"/>
          </a:p>
        </p:txBody>
      </p:sp>
    </p:spTree>
    <p:extLst>
      <p:ext uri="{BB962C8B-B14F-4D97-AF65-F5344CB8AC3E}">
        <p14:creationId xmlns:p14="http://schemas.microsoft.com/office/powerpoint/2010/main" val="770002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4D56927-2F74-44DB-9146-57915E2252AB}"/>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FD398A81-1EBA-4B11-B63F-196B9A7B615D}" type="slidenum">
              <a:rPr lang="it-IT" altLang="en-US" sz="1200"/>
              <a:pPr/>
              <a:t>26</a:t>
            </a:fld>
            <a:endParaRPr lang="it-IT" altLang="en-US" sz="1200"/>
          </a:p>
        </p:txBody>
      </p:sp>
      <p:sp>
        <p:nvSpPr>
          <p:cNvPr id="53251" name="Rectangle 2">
            <a:extLst>
              <a:ext uri="{FF2B5EF4-FFF2-40B4-BE49-F238E27FC236}">
                <a16:creationId xmlns:a16="http://schemas.microsoft.com/office/drawing/2014/main" id="{02021E03-87D6-4868-A904-0452CA51B87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7DAE3C1-8870-4D0F-AB73-A3338BF04289}"/>
              </a:ext>
            </a:extLst>
          </p:cNvPr>
          <p:cNvSpPr>
            <a:spLocks noGrp="1" noChangeArrowheads="1"/>
          </p:cNvSpPr>
          <p:nvPr>
            <p:ph type="body" idx="1"/>
          </p:nvPr>
        </p:nvSpPr>
        <p:spPr>
          <a:noFill/>
        </p:spPr>
        <p:txBody>
          <a:bodyPr/>
          <a:lstStyle/>
          <a:p>
            <a:pPr eaLnBrk="1" hangingPunct="1"/>
            <a:r>
              <a:rPr lang="it-IT" altLang="en-US"/>
              <a:t>Immagine 59309</a:t>
            </a:r>
          </a:p>
        </p:txBody>
      </p:sp>
    </p:spTree>
    <p:extLst>
      <p:ext uri="{BB962C8B-B14F-4D97-AF65-F5344CB8AC3E}">
        <p14:creationId xmlns:p14="http://schemas.microsoft.com/office/powerpoint/2010/main" val="464968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BE3AE66-F515-4B63-BBD6-4DF486CD0256}"/>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9749A087-AC97-4E2F-B471-DAD311F41B7E}" type="slidenum">
              <a:rPr lang="it-IT" altLang="en-US" sz="1200"/>
              <a:pPr/>
              <a:t>27</a:t>
            </a:fld>
            <a:endParaRPr lang="it-IT" altLang="en-US" sz="1200"/>
          </a:p>
        </p:txBody>
      </p:sp>
      <p:sp>
        <p:nvSpPr>
          <p:cNvPr id="55299" name="Rectangle 2">
            <a:extLst>
              <a:ext uri="{FF2B5EF4-FFF2-40B4-BE49-F238E27FC236}">
                <a16:creationId xmlns:a16="http://schemas.microsoft.com/office/drawing/2014/main" id="{9F8B6F34-97D8-4204-9EF3-0A4693E5B7E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FB5F479-C317-4131-9512-3475FDA93022}"/>
              </a:ext>
            </a:extLst>
          </p:cNvPr>
          <p:cNvSpPr>
            <a:spLocks noGrp="1" noChangeArrowheads="1"/>
          </p:cNvSpPr>
          <p:nvPr>
            <p:ph type="body" idx="1"/>
          </p:nvPr>
        </p:nvSpPr>
        <p:spPr>
          <a:noFill/>
        </p:spPr>
        <p:txBody>
          <a:bodyPr/>
          <a:lstStyle/>
          <a:p>
            <a:pPr>
              <a:spcBef>
                <a:spcPct val="0"/>
              </a:spcBef>
            </a:pPr>
            <a:r>
              <a:rPr lang="it-IT" altLang="en-US" sz="1600" b="1">
                <a:latin typeface="Tahoma" panose="020B0604030504040204" pitchFamily="34" charset="0"/>
              </a:rPr>
              <a:t>Nota programmatore pop up sui rettangoli:</a:t>
            </a:r>
          </a:p>
          <a:p>
            <a:pPr eaLnBrk="1" hangingPunct="1"/>
            <a:endParaRPr lang="it-IT" altLang="en-US"/>
          </a:p>
          <a:p>
            <a:pPr algn="just">
              <a:spcBef>
                <a:spcPct val="0"/>
              </a:spcBef>
            </a:pPr>
            <a:r>
              <a:rPr lang="it-IT" altLang="en-US" sz="1600" b="1">
                <a:latin typeface="Tahoma" panose="020B0604030504040204" pitchFamily="34" charset="0"/>
              </a:rPr>
              <a:t>Proprietà formali</a:t>
            </a:r>
            <a:r>
              <a:rPr lang="it-IT" altLang="en-US" sz="1600">
                <a:latin typeface="Tahoma" panose="020B0604030504040204" pitchFamily="34" charset="0"/>
              </a:rPr>
              <a:t>: le scale a intervalli sono tali per cui le differenze tra gli elementi della scala debbono formare un insieme “isomorfo” cioè con le stesse caratteristiche rispetto all’aritmetica. </a:t>
            </a:r>
          </a:p>
          <a:p>
            <a:pPr algn="just">
              <a:spcBef>
                <a:spcPct val="0"/>
              </a:spcBef>
            </a:pPr>
            <a:r>
              <a:rPr lang="it-IT" altLang="en-US" sz="1600" b="1">
                <a:latin typeface="Tahoma" panose="020B0604030504040204" pitchFamily="34" charset="0"/>
              </a:rPr>
              <a:t>Operazioni possibili</a:t>
            </a:r>
            <a:r>
              <a:rPr lang="it-IT" altLang="en-US" sz="1600">
                <a:latin typeface="Tahoma" panose="020B0604030504040204" pitchFamily="34" charset="0"/>
              </a:rPr>
              <a:t>: tutte quelle trasformazioni che non alterano la struttura intervallare ad esempio le trasformazioni lineari.</a:t>
            </a:r>
          </a:p>
          <a:p>
            <a:pPr>
              <a:spcBef>
                <a:spcPct val="0"/>
              </a:spcBef>
            </a:pPr>
            <a:r>
              <a:rPr lang="it-IT" altLang="en-US" sz="1600" b="1">
                <a:latin typeface="Tahoma" panose="020B0604030504040204" pitchFamily="34" charset="0"/>
              </a:rPr>
              <a:t>Strumenti statistici</a:t>
            </a:r>
            <a:r>
              <a:rPr lang="it-IT" altLang="en-US" sz="1600">
                <a:latin typeface="Tahoma" panose="020B0604030504040204" pitchFamily="34" charset="0"/>
              </a:rPr>
              <a:t>:</a:t>
            </a:r>
            <a:r>
              <a:rPr lang="it-IT" altLang="en-US" sz="1600" b="1">
                <a:latin typeface="Tahoma" panose="020B0604030504040204" pitchFamily="34" charset="0"/>
              </a:rPr>
              <a:t> </a:t>
            </a:r>
            <a:r>
              <a:rPr lang="it-IT" altLang="en-US" sz="1600">
                <a:latin typeface="Tahoma" panose="020B0604030504040204" pitchFamily="34" charset="0"/>
              </a:rPr>
              <a:t>Tutti i metodi parametrici.</a:t>
            </a:r>
          </a:p>
          <a:p>
            <a:pPr eaLnBrk="1" hangingPunct="1"/>
            <a:endParaRPr lang="it-IT" altLang="en-US"/>
          </a:p>
        </p:txBody>
      </p:sp>
    </p:spTree>
    <p:extLst>
      <p:ext uri="{BB962C8B-B14F-4D97-AF65-F5344CB8AC3E}">
        <p14:creationId xmlns:p14="http://schemas.microsoft.com/office/powerpoint/2010/main" val="863731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10C82F1-46E9-4B5D-8797-D4DDF3F54668}"/>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B6983130-7CDA-4756-BA72-8D79F41E8CC8}" type="slidenum">
              <a:rPr lang="it-IT" altLang="en-US" sz="1200"/>
              <a:pPr/>
              <a:t>28</a:t>
            </a:fld>
            <a:endParaRPr lang="it-IT" altLang="en-US" sz="1200"/>
          </a:p>
        </p:txBody>
      </p:sp>
      <p:sp>
        <p:nvSpPr>
          <p:cNvPr id="57347" name="Rectangle 2">
            <a:extLst>
              <a:ext uri="{FF2B5EF4-FFF2-40B4-BE49-F238E27FC236}">
                <a16:creationId xmlns:a16="http://schemas.microsoft.com/office/drawing/2014/main" id="{294AAB9C-10FB-406C-95BA-2F6749823A70}"/>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64706F1-4A50-4996-8313-F3D4B8946059}"/>
              </a:ext>
            </a:extLst>
          </p:cNvPr>
          <p:cNvSpPr>
            <a:spLocks noGrp="1" noChangeArrowheads="1"/>
          </p:cNvSpPr>
          <p:nvPr>
            <p:ph type="body" idx="1"/>
          </p:nvPr>
        </p:nvSpPr>
        <p:spPr>
          <a:noFill/>
        </p:spPr>
        <p:txBody>
          <a:bodyPr/>
          <a:lstStyle/>
          <a:p>
            <a:pPr eaLnBrk="1" hangingPunct="1"/>
            <a:r>
              <a:rPr lang="it-IT" altLang="en-US"/>
              <a:t>Immagine 59119 Tagliata come sopra</a:t>
            </a:r>
          </a:p>
        </p:txBody>
      </p:sp>
    </p:spTree>
    <p:extLst>
      <p:ext uri="{BB962C8B-B14F-4D97-AF65-F5344CB8AC3E}">
        <p14:creationId xmlns:p14="http://schemas.microsoft.com/office/powerpoint/2010/main" val="2663031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F8503D8-D23E-4E23-9E57-5CA94688A373}"/>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1648A5B1-21D9-411F-AABC-CB232035EEDA}" type="slidenum">
              <a:rPr lang="it-IT" altLang="en-US" sz="1200"/>
              <a:pPr/>
              <a:t>29</a:t>
            </a:fld>
            <a:endParaRPr lang="it-IT" altLang="en-US" sz="1200"/>
          </a:p>
        </p:txBody>
      </p:sp>
      <p:sp>
        <p:nvSpPr>
          <p:cNvPr id="59395" name="Rectangle 2">
            <a:extLst>
              <a:ext uri="{FF2B5EF4-FFF2-40B4-BE49-F238E27FC236}">
                <a16:creationId xmlns:a16="http://schemas.microsoft.com/office/drawing/2014/main" id="{331927B9-4057-488E-9D73-BDCC065F022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8EDE7D1-CAC9-47D5-B4E2-EADED87C3AE9}"/>
              </a:ext>
            </a:extLst>
          </p:cNvPr>
          <p:cNvSpPr>
            <a:spLocks noGrp="1" noChangeArrowheads="1"/>
          </p:cNvSpPr>
          <p:nvPr>
            <p:ph type="body" idx="1"/>
          </p:nvPr>
        </p:nvSpPr>
        <p:spPr>
          <a:noFill/>
        </p:spPr>
        <p:txBody>
          <a:bodyPr/>
          <a:lstStyle/>
          <a:p>
            <a:pPr eaLnBrk="1" hangingPunct="1"/>
            <a:r>
              <a:rPr lang="it-IT" altLang="en-US"/>
              <a:t>Nota programmatore: quesito scelta multipla</a:t>
            </a:r>
          </a:p>
          <a:p>
            <a:pPr eaLnBrk="1" hangingPunct="1"/>
            <a:endParaRPr lang="it-IT" altLang="en-US"/>
          </a:p>
          <a:p>
            <a:pPr eaLnBrk="1" hangingPunct="1"/>
            <a:r>
              <a:rPr lang="it-IT" altLang="en-US"/>
              <a:t>Risposta esatta  </a:t>
            </a:r>
          </a:p>
          <a:p>
            <a:pPr eaLnBrk="1" hangingPunct="1"/>
            <a:endParaRPr lang="it-IT" altLang="en-US"/>
          </a:p>
          <a:p>
            <a:pPr eaLnBrk="1" hangingPunct="1"/>
            <a:r>
              <a:rPr lang="it-IT" altLang="en-US"/>
              <a:t>Feedback risposta esatta:</a:t>
            </a:r>
          </a:p>
          <a:p>
            <a:pPr eaLnBrk="1" hangingPunct="1"/>
            <a:r>
              <a:rPr lang="it-IT" altLang="en-US"/>
              <a:t> </a:t>
            </a:r>
            <a:endParaRPr lang="it-IT" altLang="en-US" sz="1600">
              <a:latin typeface="Tahoma" panose="020B0604030504040204" pitchFamily="34" charset="0"/>
            </a:endParaRPr>
          </a:p>
          <a:p>
            <a:pPr eaLnBrk="1" hangingPunct="1"/>
            <a:endParaRPr lang="it-IT" altLang="en-US" sz="1600">
              <a:latin typeface="Tahoma" panose="020B0604030504040204" pitchFamily="34" charset="0"/>
            </a:endParaRPr>
          </a:p>
          <a:p>
            <a:pPr eaLnBrk="1" hangingPunct="1"/>
            <a:r>
              <a:rPr lang="it-IT" altLang="en-US" sz="1600">
                <a:latin typeface="Tahoma" panose="020B0604030504040204" pitchFamily="34" charset="0"/>
              </a:rPr>
              <a:t>Feedbak risposta errata:</a:t>
            </a:r>
          </a:p>
          <a:p>
            <a:pPr eaLnBrk="1" hangingPunct="1"/>
            <a:r>
              <a:rPr lang="it-IT" altLang="en-US" sz="1600">
                <a:latin typeface="Tahoma" panose="020B0604030504040204" pitchFamily="34" charset="0"/>
              </a:rPr>
              <a:t> </a:t>
            </a:r>
          </a:p>
        </p:txBody>
      </p:sp>
    </p:spTree>
    <p:extLst>
      <p:ext uri="{BB962C8B-B14F-4D97-AF65-F5344CB8AC3E}">
        <p14:creationId xmlns:p14="http://schemas.microsoft.com/office/powerpoint/2010/main" val="275006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28D7D0E-4F8A-4151-8ACA-505DE1FDCF96}"/>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E03046D0-7D9F-4163-9A2B-A0E35A1A7445}" type="slidenum">
              <a:rPr lang="it-IT" altLang="en-US" sz="1200"/>
              <a:pPr/>
              <a:t>3</a:t>
            </a:fld>
            <a:endParaRPr lang="it-IT" altLang="en-US" sz="1200"/>
          </a:p>
        </p:txBody>
      </p:sp>
      <p:sp>
        <p:nvSpPr>
          <p:cNvPr id="4099" name="Rectangle 2">
            <a:extLst>
              <a:ext uri="{FF2B5EF4-FFF2-40B4-BE49-F238E27FC236}">
                <a16:creationId xmlns:a16="http://schemas.microsoft.com/office/drawing/2014/main" id="{2BF4829B-F86A-4A2C-BC2F-612CF585ADB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6B30CBDB-3E7F-488C-BAFF-68F96469B9D9}"/>
              </a:ext>
            </a:extLst>
          </p:cNvPr>
          <p:cNvSpPr>
            <a:spLocks noGrp="1" noChangeArrowheads="1"/>
          </p:cNvSpPr>
          <p:nvPr>
            <p:ph type="body" idx="1"/>
          </p:nvPr>
        </p:nvSpPr>
        <p:spPr>
          <a:noFill/>
        </p:spPr>
        <p:txBody>
          <a:bodyPr/>
          <a:lstStyle/>
          <a:p>
            <a:pPr eaLnBrk="1" hangingPunct="1"/>
            <a:r>
              <a:rPr lang="it-IT" altLang="en-US"/>
              <a:t>Nota grafico: immagine 78137.JPG</a:t>
            </a:r>
          </a:p>
        </p:txBody>
      </p:sp>
    </p:spTree>
    <p:extLst>
      <p:ext uri="{BB962C8B-B14F-4D97-AF65-F5344CB8AC3E}">
        <p14:creationId xmlns:p14="http://schemas.microsoft.com/office/powerpoint/2010/main" val="2725890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F34EF8B-BD8C-40C5-B54F-91A5F948F681}"/>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D113D7E7-4A81-4A1F-8EDE-99BF6D578448}" type="slidenum">
              <a:rPr lang="it-IT" altLang="en-US" sz="1200"/>
              <a:pPr/>
              <a:t>30</a:t>
            </a:fld>
            <a:endParaRPr lang="it-IT" altLang="en-US" sz="1200"/>
          </a:p>
        </p:txBody>
      </p:sp>
      <p:sp>
        <p:nvSpPr>
          <p:cNvPr id="61443" name="Rectangle 2">
            <a:extLst>
              <a:ext uri="{FF2B5EF4-FFF2-40B4-BE49-F238E27FC236}">
                <a16:creationId xmlns:a16="http://schemas.microsoft.com/office/drawing/2014/main" id="{D48F787D-CDF1-49A6-BAEB-67B11040DD8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360290D-CDCE-41D9-A1C6-2D579143E1AC}"/>
              </a:ext>
            </a:extLst>
          </p:cNvPr>
          <p:cNvSpPr>
            <a:spLocks noGrp="1" noChangeArrowheads="1"/>
          </p:cNvSpPr>
          <p:nvPr>
            <p:ph type="body" idx="1"/>
          </p:nvPr>
        </p:nvSpPr>
        <p:spPr>
          <a:noFill/>
        </p:spPr>
        <p:txBody>
          <a:bodyPr/>
          <a:lstStyle/>
          <a:p>
            <a:pPr eaLnBrk="1" hangingPunct="1"/>
            <a:r>
              <a:rPr lang="it-IT" altLang="en-US"/>
              <a:t>Immagine  </a:t>
            </a:r>
          </a:p>
        </p:txBody>
      </p:sp>
    </p:spTree>
    <p:extLst>
      <p:ext uri="{BB962C8B-B14F-4D97-AF65-F5344CB8AC3E}">
        <p14:creationId xmlns:p14="http://schemas.microsoft.com/office/powerpoint/2010/main" val="1663352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9959BAF-C228-4AD3-8E84-5D6BF87F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E02580-37C3-4D56-9412-68104DAF6BAD}" type="slidenum">
              <a:rPr lang="it-IT" altLang="it-IT">
                <a:ea typeface="MS PGothic" panose="020B0600070205080204" pitchFamily="34" charset="-128"/>
              </a:rPr>
              <a:pPr>
                <a:spcBef>
                  <a:spcPct val="0"/>
                </a:spcBef>
              </a:pPr>
              <a:t>34</a:t>
            </a:fld>
            <a:endParaRPr lang="it-IT" altLang="it-IT">
              <a:ea typeface="MS PGothic" panose="020B0600070205080204" pitchFamily="34" charset="-128"/>
            </a:endParaRPr>
          </a:p>
        </p:txBody>
      </p:sp>
      <p:sp>
        <p:nvSpPr>
          <p:cNvPr id="5123" name="Rectangle 2">
            <a:extLst>
              <a:ext uri="{FF2B5EF4-FFF2-40B4-BE49-F238E27FC236}">
                <a16:creationId xmlns:a16="http://schemas.microsoft.com/office/drawing/2014/main" id="{084701E9-F8D4-4B9D-8B35-5EAA3419C00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7BB00DD-E6A5-415D-96E2-48873B0F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MS PGothic" panose="020B0600070205080204" pitchFamily="34" charset="-128"/>
            </a:endParaRPr>
          </a:p>
        </p:txBody>
      </p:sp>
    </p:spTree>
    <p:extLst>
      <p:ext uri="{BB962C8B-B14F-4D97-AF65-F5344CB8AC3E}">
        <p14:creationId xmlns:p14="http://schemas.microsoft.com/office/powerpoint/2010/main" val="37893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9E7B86F-9EDC-41B3-8FF2-A4A1E2AB5D87}"/>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2ACB6032-12D4-4E70-9CB6-76C2FF0C3B4E}" type="slidenum">
              <a:rPr lang="it-IT" altLang="en-US" sz="1200"/>
              <a:pPr/>
              <a:t>4</a:t>
            </a:fld>
            <a:endParaRPr lang="it-IT" altLang="en-US" sz="1200"/>
          </a:p>
        </p:txBody>
      </p:sp>
      <p:sp>
        <p:nvSpPr>
          <p:cNvPr id="6147" name="Rectangle 2">
            <a:extLst>
              <a:ext uri="{FF2B5EF4-FFF2-40B4-BE49-F238E27FC236}">
                <a16:creationId xmlns:a16="http://schemas.microsoft.com/office/drawing/2014/main" id="{A2FC3C95-6303-42D4-B8B2-666FFBA4638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98E2C6A-5EAF-4E26-A914-6E9F70C4CF96}"/>
              </a:ext>
            </a:extLst>
          </p:cNvPr>
          <p:cNvSpPr>
            <a:spLocks noGrp="1" noChangeArrowheads="1"/>
          </p:cNvSpPr>
          <p:nvPr>
            <p:ph type="body" idx="1"/>
          </p:nvPr>
        </p:nvSpPr>
        <p:spPr>
          <a:noFill/>
        </p:spPr>
        <p:txBody>
          <a:bodyPr/>
          <a:lstStyle/>
          <a:p>
            <a:pPr eaLnBrk="1" hangingPunct="1"/>
            <a:r>
              <a:rPr lang="it-IT" altLang="en-US"/>
              <a:t>Nota grafico. Immagine: 69151.JPG</a:t>
            </a:r>
          </a:p>
        </p:txBody>
      </p:sp>
    </p:spTree>
    <p:extLst>
      <p:ext uri="{BB962C8B-B14F-4D97-AF65-F5344CB8AC3E}">
        <p14:creationId xmlns:p14="http://schemas.microsoft.com/office/powerpoint/2010/main" val="152994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22E7455-5187-4E7A-8ECE-61855E80340D}"/>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5334254C-21CD-40D3-8E27-0499E5E14BFF}" type="slidenum">
              <a:rPr lang="it-IT" altLang="en-US" sz="1200"/>
              <a:pPr/>
              <a:t>5</a:t>
            </a:fld>
            <a:endParaRPr lang="it-IT" altLang="en-US" sz="1200"/>
          </a:p>
        </p:txBody>
      </p:sp>
      <p:sp>
        <p:nvSpPr>
          <p:cNvPr id="8195" name="Rectangle 2">
            <a:extLst>
              <a:ext uri="{FF2B5EF4-FFF2-40B4-BE49-F238E27FC236}">
                <a16:creationId xmlns:a16="http://schemas.microsoft.com/office/drawing/2014/main" id="{39E5893A-F8BC-42B4-8B62-5FB09915D7E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9146CB9-07CA-45D9-9B43-4D02D568E7CE}"/>
              </a:ext>
            </a:extLst>
          </p:cNvPr>
          <p:cNvSpPr>
            <a:spLocks noGrp="1" noChangeArrowheads="1"/>
          </p:cNvSpPr>
          <p:nvPr>
            <p:ph type="body" idx="1"/>
          </p:nvPr>
        </p:nvSpPr>
        <p:spPr>
          <a:noFill/>
        </p:spPr>
        <p:txBody>
          <a:bodyPr/>
          <a:lstStyle/>
          <a:p>
            <a:pPr eaLnBrk="1" hangingPunct="1"/>
            <a:r>
              <a:rPr lang="it-IT" altLang="en-US"/>
              <a:t>Link a appro 05 corda costa</a:t>
            </a:r>
          </a:p>
        </p:txBody>
      </p:sp>
    </p:spTree>
    <p:extLst>
      <p:ext uri="{BB962C8B-B14F-4D97-AF65-F5344CB8AC3E}">
        <p14:creationId xmlns:p14="http://schemas.microsoft.com/office/powerpoint/2010/main" val="67269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EA95ECF-FB00-4009-B9D2-5CF95B3C4A1C}"/>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92F601F8-7B63-450B-A332-6DC9D8F93F82}" type="slidenum">
              <a:rPr lang="it-IT" altLang="en-US" sz="1200"/>
              <a:pPr/>
              <a:t>6</a:t>
            </a:fld>
            <a:endParaRPr lang="it-IT" altLang="en-US" sz="1200"/>
          </a:p>
        </p:txBody>
      </p:sp>
      <p:sp>
        <p:nvSpPr>
          <p:cNvPr id="12291" name="Rectangle 2">
            <a:extLst>
              <a:ext uri="{FF2B5EF4-FFF2-40B4-BE49-F238E27FC236}">
                <a16:creationId xmlns:a16="http://schemas.microsoft.com/office/drawing/2014/main" id="{D75F35A8-0081-48C5-8CC4-B292A7C1ACDB}"/>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203D89B1-EC26-4F54-8896-62AD903C7B72}"/>
              </a:ext>
            </a:extLst>
          </p:cNvPr>
          <p:cNvSpPr>
            <a:spLocks noGrp="1" noChangeArrowheads="1"/>
          </p:cNvSpPr>
          <p:nvPr>
            <p:ph type="body" idx="1"/>
          </p:nvPr>
        </p:nvSpPr>
        <p:spPr>
          <a:noFill/>
        </p:spPr>
        <p:txBody>
          <a:bodyPr/>
          <a:lstStyle/>
          <a:p>
            <a:pPr eaLnBrk="1" hangingPunct="1"/>
            <a:r>
              <a:rPr lang="it-IT" altLang="en-US" b="1"/>
              <a:t>Pop Up su Dewey</a:t>
            </a:r>
          </a:p>
          <a:p>
            <a:pPr>
              <a:spcBef>
                <a:spcPct val="0"/>
              </a:spcBef>
            </a:pPr>
            <a:endParaRPr lang="it-IT" altLang="en-US" sz="2000" b="1">
              <a:solidFill>
                <a:srgbClr val="003366"/>
              </a:solidFill>
              <a:latin typeface="Arial Unicode MS" panose="020B0604020202020204" pitchFamily="34" charset="-128"/>
            </a:endParaRPr>
          </a:p>
          <a:p>
            <a:pPr>
              <a:spcBef>
                <a:spcPct val="0"/>
              </a:spcBef>
            </a:pPr>
            <a:r>
              <a:rPr lang="it-IT" altLang="en-US" sz="2000" b="1">
                <a:solidFill>
                  <a:srgbClr val="003366"/>
                </a:solidFill>
                <a:latin typeface="Arial Unicode MS" panose="020B0604020202020204" pitchFamily="34" charset="-128"/>
              </a:rPr>
              <a:t>John Dewey (1859-1952)</a:t>
            </a:r>
            <a:endParaRPr lang="it-IT" altLang="en-US" sz="2400" b="1">
              <a:solidFill>
                <a:srgbClr val="003366"/>
              </a:solidFill>
              <a:latin typeface="Arial Unicode MS" panose="020B0604020202020204" pitchFamily="34" charset="-128"/>
            </a:endParaRPr>
          </a:p>
          <a:p>
            <a:pPr>
              <a:spcBef>
                <a:spcPct val="0"/>
              </a:spcBef>
            </a:pPr>
            <a:r>
              <a:rPr lang="it-IT" altLang="en-US" sz="1800">
                <a:solidFill>
                  <a:srgbClr val="003366"/>
                </a:solidFill>
                <a:latin typeface="Arial Unicode MS" panose="020B0604020202020204" pitchFamily="34" charset="-128"/>
              </a:rPr>
              <a:t>Dewey , dopo aver insegnato nelle università del Michigan e del Minnesota, ha lavorato per dieci anni fino al 1904 a Chicago ed infine all’università di New York dove rimase fino al 1929. </a:t>
            </a:r>
          </a:p>
          <a:p>
            <a:pPr>
              <a:spcBef>
                <a:spcPct val="0"/>
              </a:spcBef>
            </a:pPr>
            <a:r>
              <a:rPr lang="it-IT" altLang="en-US" sz="1800">
                <a:solidFill>
                  <a:srgbClr val="003366"/>
                </a:solidFill>
                <a:latin typeface="Arial Unicode MS" panose="020B0604020202020204" pitchFamily="34" charset="-128"/>
              </a:rPr>
              <a:t>Tra le opere ricordiamo:</a:t>
            </a:r>
          </a:p>
          <a:p>
            <a:pPr>
              <a:spcBef>
                <a:spcPct val="0"/>
              </a:spcBef>
            </a:pPr>
            <a:r>
              <a:rPr lang="it-IT" altLang="en-US" sz="1800" i="1">
                <a:solidFill>
                  <a:srgbClr val="003366"/>
                </a:solidFill>
                <a:latin typeface="Arial Unicode MS" panose="020B0604020202020204" pitchFamily="34" charset="-128"/>
              </a:rPr>
              <a:t>Democrazia e educazione</a:t>
            </a:r>
            <a:r>
              <a:rPr lang="it-IT" altLang="en-US" sz="1800">
                <a:solidFill>
                  <a:srgbClr val="003366"/>
                </a:solidFill>
                <a:latin typeface="Arial Unicode MS" panose="020B0604020202020204" pitchFamily="34" charset="-128"/>
              </a:rPr>
              <a:t> (1916); </a:t>
            </a:r>
            <a:r>
              <a:rPr lang="it-IT" altLang="en-US" sz="1800" i="1">
                <a:solidFill>
                  <a:srgbClr val="003366"/>
                </a:solidFill>
                <a:latin typeface="Arial Unicode MS" panose="020B0604020202020204" pitchFamily="34" charset="-128"/>
              </a:rPr>
              <a:t>la Condotta dell’uomo</a:t>
            </a:r>
            <a:r>
              <a:rPr lang="it-IT" altLang="en-US" sz="1800">
                <a:solidFill>
                  <a:srgbClr val="003366"/>
                </a:solidFill>
                <a:latin typeface="Arial Unicode MS" panose="020B0604020202020204" pitchFamily="34" charset="-128"/>
              </a:rPr>
              <a:t> (1922); </a:t>
            </a:r>
            <a:r>
              <a:rPr lang="it-IT" altLang="en-US" sz="1800" i="1">
                <a:solidFill>
                  <a:srgbClr val="003366"/>
                </a:solidFill>
                <a:latin typeface="Arial Unicode MS" panose="020B0604020202020204" pitchFamily="34" charset="-128"/>
              </a:rPr>
              <a:t>Esperienza e natura</a:t>
            </a:r>
            <a:r>
              <a:rPr lang="it-IT" altLang="en-US" sz="1800">
                <a:solidFill>
                  <a:srgbClr val="003366"/>
                </a:solidFill>
                <a:latin typeface="Arial Unicode MS" panose="020B0604020202020204" pitchFamily="34" charset="-128"/>
              </a:rPr>
              <a:t> (1925); </a:t>
            </a:r>
            <a:r>
              <a:rPr lang="it-IT" altLang="en-US" sz="1800" i="1">
                <a:solidFill>
                  <a:srgbClr val="003366"/>
                </a:solidFill>
                <a:latin typeface="Arial Unicode MS" panose="020B0604020202020204" pitchFamily="34" charset="-128"/>
              </a:rPr>
              <a:t>L’arte come esperienza</a:t>
            </a:r>
            <a:r>
              <a:rPr lang="it-IT" altLang="en-US" sz="1800">
                <a:solidFill>
                  <a:srgbClr val="003366"/>
                </a:solidFill>
                <a:latin typeface="Arial Unicode MS" panose="020B0604020202020204" pitchFamily="34" charset="-128"/>
              </a:rPr>
              <a:t> (1935); </a:t>
            </a:r>
            <a:r>
              <a:rPr lang="it-IT" altLang="en-US" sz="1800" i="1">
                <a:solidFill>
                  <a:srgbClr val="003366"/>
                </a:solidFill>
                <a:latin typeface="Arial Unicode MS" panose="020B0604020202020204" pitchFamily="34" charset="-128"/>
              </a:rPr>
              <a:t>Logica come teoria dell’indagine</a:t>
            </a:r>
            <a:r>
              <a:rPr lang="it-IT" altLang="en-US" sz="1800">
                <a:solidFill>
                  <a:srgbClr val="003366"/>
                </a:solidFill>
                <a:latin typeface="Arial Unicode MS" panose="020B0604020202020204" pitchFamily="34" charset="-128"/>
              </a:rPr>
              <a:t> (1938) e i due saggi pubblicati nell’Enciclopedia delle scienze unificate intitolati </a:t>
            </a:r>
            <a:r>
              <a:rPr lang="it-IT" altLang="en-US" sz="1800" i="1">
                <a:solidFill>
                  <a:srgbClr val="003366"/>
                </a:solidFill>
                <a:latin typeface="Arial Unicode MS" panose="020B0604020202020204" pitchFamily="34" charset="-128"/>
              </a:rPr>
              <a:t>Teoria della valutazione e L’unità della scienza come problema sociale</a:t>
            </a:r>
            <a:r>
              <a:rPr lang="it-IT" altLang="en-US" sz="1800">
                <a:solidFill>
                  <a:srgbClr val="003366"/>
                </a:solidFill>
                <a:latin typeface="Arial Unicode MS" panose="020B0604020202020204" pitchFamily="34" charset="-128"/>
              </a:rPr>
              <a:t> (1939).</a:t>
            </a:r>
          </a:p>
          <a:p>
            <a:pPr eaLnBrk="1" hangingPunct="1"/>
            <a:endParaRPr lang="it-IT" altLang="en-US"/>
          </a:p>
        </p:txBody>
      </p:sp>
    </p:spTree>
    <p:extLst>
      <p:ext uri="{BB962C8B-B14F-4D97-AF65-F5344CB8AC3E}">
        <p14:creationId xmlns:p14="http://schemas.microsoft.com/office/powerpoint/2010/main" val="296410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6F3669F-3976-473C-8015-8CE345EA8A52}"/>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A8A4A124-216E-4B56-A30D-64ADCBEFDA5F}" type="slidenum">
              <a:rPr lang="it-IT" altLang="en-US" sz="1200"/>
              <a:pPr/>
              <a:t>7</a:t>
            </a:fld>
            <a:endParaRPr lang="it-IT" altLang="en-US" sz="1200"/>
          </a:p>
        </p:txBody>
      </p:sp>
      <p:sp>
        <p:nvSpPr>
          <p:cNvPr id="14339" name="Rectangle 2">
            <a:extLst>
              <a:ext uri="{FF2B5EF4-FFF2-40B4-BE49-F238E27FC236}">
                <a16:creationId xmlns:a16="http://schemas.microsoft.com/office/drawing/2014/main" id="{C5E811F7-58F3-47C8-83FA-D10A2D48BCA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6A01154-8987-470B-8DA9-E14BB079AFAE}"/>
              </a:ext>
            </a:extLst>
          </p:cNvPr>
          <p:cNvSpPr>
            <a:spLocks noGrp="1" noChangeArrowheads="1"/>
          </p:cNvSpPr>
          <p:nvPr>
            <p:ph type="body" idx="1"/>
          </p:nvPr>
        </p:nvSpPr>
        <p:spPr>
          <a:noFill/>
        </p:spPr>
        <p:txBody>
          <a:bodyPr/>
          <a:lstStyle/>
          <a:p>
            <a:pPr eaLnBrk="1" hangingPunct="1"/>
            <a:r>
              <a:rPr lang="it-IT" altLang="en-US" b="1"/>
              <a:t>Pop up su descrittive</a:t>
            </a:r>
          </a:p>
          <a:p>
            <a:pPr eaLnBrk="1" hangingPunct="1"/>
            <a:r>
              <a:rPr lang="it-IT" altLang="en-US"/>
              <a:t>Le proposizioni descrittive sono quelle che descrivono il “come” o il “quando” o il “modo” di un fenomeno. Se qualcuno chiedesse di spiegare meglio la frase “gli studenti non amano la scuola” dovremmo anzitutto descrivere con più esattezza che cosa intendiamo per studenti, precisando per esempio che ci riferiamo soprattutto agli studenti medi, dato che gli studenti della scuola primaria hanno un rapporto migliore con la scuola. Poi dovremmo cercare di descrivere i sintomi di questo “non amore”: noia, mal di pancia strategici, mancanza di motivazione allo studio ecc.</a:t>
            </a:r>
          </a:p>
          <a:p>
            <a:pPr eaLnBrk="1" hangingPunct="1"/>
            <a:endParaRPr lang="it-IT" altLang="en-US"/>
          </a:p>
          <a:p>
            <a:pPr eaLnBrk="1" hangingPunct="1"/>
            <a:r>
              <a:rPr lang="it-IT" altLang="en-US" b="1"/>
              <a:t>Pop up su predittive</a:t>
            </a:r>
          </a:p>
          <a:p>
            <a:pPr eaLnBrk="1" hangingPunct="1"/>
            <a:r>
              <a:rPr lang="it-IT" altLang="en-US"/>
              <a:t>Le proposizioni predittive non si limitano a spiegare a posteriori il fenomeno osservato, ma hanno la forza di prevedere che a un dato fenomeno corrisponde con molta probabilità, o meglio con probabilità nota, un altro fenomeno.</a:t>
            </a:r>
          </a:p>
          <a:p>
            <a:pPr eaLnBrk="1" hangingPunct="1"/>
            <a:endParaRPr lang="it-IT" altLang="en-US"/>
          </a:p>
          <a:p>
            <a:pPr eaLnBrk="1" hangingPunct="1"/>
            <a:r>
              <a:rPr lang="it-IT" altLang="en-US" b="1"/>
              <a:t>Pop up su esplicative</a:t>
            </a:r>
          </a:p>
          <a:p>
            <a:pPr eaLnBrk="1" hangingPunct="1"/>
            <a:r>
              <a:rPr lang="it-IT" altLang="en-US"/>
              <a:t>Le proposizioni predittive spiegano il ‘perché’ di un fenomeno in esame. Un ricercatore che si occupa di educazione, assunto che gli studenti non amano la scuola, dovrà chiedersi perché questo non avviene. Dovrà allora costruire proposizioni ipotetiche del tipo “se-allora” e cercare di stabiliere legami tra due fenomeni.</a:t>
            </a:r>
          </a:p>
        </p:txBody>
      </p:sp>
    </p:spTree>
    <p:extLst>
      <p:ext uri="{BB962C8B-B14F-4D97-AF65-F5344CB8AC3E}">
        <p14:creationId xmlns:p14="http://schemas.microsoft.com/office/powerpoint/2010/main" val="102853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2950226-A4E1-4EF9-BDBF-8C9AA5FC6947}"/>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4886CA92-2C1A-4094-AE39-DEB986C66BF4}" type="slidenum">
              <a:rPr lang="it-IT" altLang="en-US" sz="1200"/>
              <a:pPr/>
              <a:t>8</a:t>
            </a:fld>
            <a:endParaRPr lang="it-IT" altLang="en-US" sz="1200"/>
          </a:p>
        </p:txBody>
      </p:sp>
      <p:sp>
        <p:nvSpPr>
          <p:cNvPr id="16387" name="Rectangle 2">
            <a:extLst>
              <a:ext uri="{FF2B5EF4-FFF2-40B4-BE49-F238E27FC236}">
                <a16:creationId xmlns:a16="http://schemas.microsoft.com/office/drawing/2014/main" id="{BB7DFC47-36BE-4E88-8E8F-8AB8DD8722F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7BE4C12-D39F-4272-AD8B-6D40D4BD2A36}"/>
              </a:ext>
            </a:extLst>
          </p:cNvPr>
          <p:cNvSpPr>
            <a:spLocks noGrp="1" noChangeArrowheads="1"/>
          </p:cNvSpPr>
          <p:nvPr>
            <p:ph type="body" idx="1"/>
          </p:nvPr>
        </p:nvSpPr>
        <p:spPr>
          <a:noFill/>
        </p:spPr>
        <p:txBody>
          <a:bodyPr/>
          <a:lstStyle/>
          <a:p>
            <a:pPr eaLnBrk="1" hangingPunct="1"/>
            <a:r>
              <a:rPr lang="it-IT" altLang="en-US"/>
              <a:t>Nota per il grafico. Immagine: 78042.JPG</a:t>
            </a:r>
          </a:p>
        </p:txBody>
      </p:sp>
    </p:spTree>
    <p:extLst>
      <p:ext uri="{BB962C8B-B14F-4D97-AF65-F5344CB8AC3E}">
        <p14:creationId xmlns:p14="http://schemas.microsoft.com/office/powerpoint/2010/main" val="424481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94D7D8B-3E35-4ADB-9870-6753C8E6E0A3}"/>
              </a:ext>
            </a:extLst>
          </p:cNvPr>
          <p:cNvSpPr>
            <a:spLocks noGrp="1" noChangeArrowheads="1"/>
          </p:cNvSpPr>
          <p:nvPr>
            <p:ph type="sldNum" sz="quarter" idx="5"/>
          </p:nvPr>
        </p:nvSpPr>
        <p:spPr>
          <a:noFill/>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90A7CDB8-4017-4C84-A768-D1713948598A}" type="slidenum">
              <a:rPr lang="it-IT" altLang="en-US" sz="1200"/>
              <a:pPr/>
              <a:t>9</a:t>
            </a:fld>
            <a:endParaRPr lang="it-IT" altLang="en-US" sz="1200"/>
          </a:p>
        </p:txBody>
      </p:sp>
      <p:sp>
        <p:nvSpPr>
          <p:cNvPr id="18435" name="Rectangle 2">
            <a:extLst>
              <a:ext uri="{FF2B5EF4-FFF2-40B4-BE49-F238E27FC236}">
                <a16:creationId xmlns:a16="http://schemas.microsoft.com/office/drawing/2014/main" id="{33EE6E38-8AEA-4FC3-BC0F-CFA207AD0D5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2D3896B3-1C59-49C1-801E-C75942A6F80D}"/>
              </a:ext>
            </a:extLst>
          </p:cNvPr>
          <p:cNvSpPr>
            <a:spLocks noGrp="1" noChangeArrowheads="1"/>
          </p:cNvSpPr>
          <p:nvPr>
            <p:ph type="body" idx="1"/>
          </p:nvPr>
        </p:nvSpPr>
        <p:spPr>
          <a:noFill/>
        </p:spPr>
        <p:txBody>
          <a:bodyPr/>
          <a:lstStyle/>
          <a:p>
            <a:pPr eaLnBrk="1" hangingPunct="1"/>
            <a:r>
              <a:rPr lang="it-IT" altLang="en-US"/>
              <a:t>Link a Einstein</a:t>
            </a:r>
          </a:p>
        </p:txBody>
      </p:sp>
    </p:spTree>
    <p:extLst>
      <p:ext uri="{BB962C8B-B14F-4D97-AF65-F5344CB8AC3E}">
        <p14:creationId xmlns:p14="http://schemas.microsoft.com/office/powerpoint/2010/main" val="417624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a:t>Fare clic per modificare lo stile del titolo dello schema</a:t>
            </a:r>
            <a:endParaRPr lang="it-IT" dirty="0"/>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331727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9BB26C28-A49B-4A2A-A152-32067ADA77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93978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425CD8D-F6DF-42BE-B5BB-BCBF0CFDA4A9}"/>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1D71C039-5C30-49AE-AB3B-4CEC34AF8B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0B0EFC48-7063-4043-B9A1-D1C77FDE8F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514003" y="1124744"/>
            <a:ext cx="8002786" cy="4895750"/>
          </a:xfrm>
          <a:prstGeom prst="rect">
            <a:avLst/>
          </a:prstGeom>
          <a:noFill/>
          <a:ln>
            <a:noFill/>
          </a:ln>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7" name="Rectangle 6">
            <a:extLst>
              <a:ext uri="{FF2B5EF4-FFF2-40B4-BE49-F238E27FC236}">
                <a16:creationId xmlns:a16="http://schemas.microsoft.com/office/drawing/2014/main" id="{F8323314-77D0-4CED-82AA-8857AE2C8C64}"/>
              </a:ext>
            </a:extLst>
          </p:cNvPr>
          <p:cNvSpPr>
            <a:spLocks noGrp="1" noChangeArrowheads="1"/>
          </p:cNvSpPr>
          <p:nvPr>
            <p:ph type="sldNum" sz="quarter" idx="10"/>
          </p:nvPr>
        </p:nvSpPr>
        <p:spPr/>
        <p:txBody>
          <a:bodyPr/>
          <a:lstStyle>
            <a:lvl1pPr>
              <a:defRPr>
                <a:solidFill>
                  <a:srgbClr val="FFFFFF"/>
                </a:solidFill>
              </a:defRPr>
            </a:lvl1pPr>
          </a:lstStyle>
          <a:p>
            <a:pPr>
              <a:defRPr/>
            </a:pPr>
            <a:fld id="{843410B2-E44B-4D9F-97E6-A2EDDDB2D1F6}" type="slidenum">
              <a:rPr lang="it-IT" altLang="it-IT"/>
              <a:pPr>
                <a:defRPr/>
              </a:pPr>
              <a:t>‹N›</a:t>
            </a:fld>
            <a:endParaRPr lang="it-IT" altLang="it-IT"/>
          </a:p>
        </p:txBody>
      </p:sp>
    </p:spTree>
    <p:extLst>
      <p:ext uri="{BB962C8B-B14F-4D97-AF65-F5344CB8AC3E}">
        <p14:creationId xmlns:p14="http://schemas.microsoft.com/office/powerpoint/2010/main" val="247256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F326B4-C25A-409E-A10D-6C811B53E85F}"/>
              </a:ext>
            </a:extLst>
          </p:cNvPr>
          <p:cNvSpPr>
            <a:spLocks noGrp="1" noChangeArrowheads="1"/>
          </p:cNvSpPr>
          <p:nvPr>
            <p:ph type="dt" sz="half" idx="10"/>
          </p:nvPr>
        </p:nvSpPr>
        <p:spPr>
          <a:xfrm>
            <a:off x="0" y="0"/>
            <a:ext cx="0" cy="0"/>
          </a:xfrm>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86025707-597F-4A79-93DA-8820BD5989A7}"/>
              </a:ext>
            </a:extLst>
          </p:cNvPr>
          <p:cNvSpPr>
            <a:spLocks noGrp="1" noChangeArrowheads="1"/>
          </p:cNvSpPr>
          <p:nvPr>
            <p:ph type="ftr" sz="quarter" idx="11"/>
          </p:nvPr>
        </p:nvSpPr>
        <p:spPr>
          <a:xfrm>
            <a:off x="0" y="0"/>
            <a:ext cx="0" cy="0"/>
          </a:xfrm>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E89447FB-2826-44AD-A2DF-0F161FBB361E}"/>
              </a:ext>
            </a:extLst>
          </p:cNvPr>
          <p:cNvSpPr>
            <a:spLocks noGrp="1" noChangeArrowheads="1"/>
          </p:cNvSpPr>
          <p:nvPr>
            <p:ph type="sldNum" sz="quarter" idx="12"/>
          </p:nvPr>
        </p:nvSpPr>
        <p:spPr/>
        <p:txBody>
          <a:bodyPr/>
          <a:lstStyle>
            <a:lvl1pPr>
              <a:defRPr/>
            </a:lvl1pPr>
          </a:lstStyle>
          <a:p>
            <a:pPr>
              <a:defRPr/>
            </a:pPr>
            <a:fld id="{E1DE3510-AEF6-4C03-8973-6025CEF48CE6}" type="slidenum">
              <a:rPr lang="it-IT" altLang="it-IT"/>
              <a:pPr>
                <a:defRPr/>
              </a:pPr>
              <a:t>‹N›</a:t>
            </a:fld>
            <a:endParaRPr lang="it-IT" altLang="it-IT"/>
          </a:p>
        </p:txBody>
      </p:sp>
    </p:spTree>
    <p:extLst>
      <p:ext uri="{BB962C8B-B14F-4D97-AF65-F5344CB8AC3E}">
        <p14:creationId xmlns:p14="http://schemas.microsoft.com/office/powerpoint/2010/main" val="373986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FD76535-D87B-417C-9890-9FA4698A4F6A}"/>
              </a:ext>
            </a:extLst>
          </p:cNvPr>
          <p:cNvSpPr>
            <a:spLocks noGrp="1" noChangeArrowheads="1"/>
          </p:cNvSpPr>
          <p:nvPr>
            <p:ph type="dt" sz="half" idx="10"/>
          </p:nvPr>
        </p:nvSpPr>
        <p:spPr>
          <a:xfrm>
            <a:off x="0" y="0"/>
            <a:ext cx="0" cy="0"/>
          </a:xfrm>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8D49898-2CAD-4CC7-B960-102A4078EC74}"/>
              </a:ext>
            </a:extLst>
          </p:cNvPr>
          <p:cNvSpPr>
            <a:spLocks noGrp="1" noChangeArrowheads="1"/>
          </p:cNvSpPr>
          <p:nvPr>
            <p:ph type="ftr" sz="quarter" idx="11"/>
          </p:nvPr>
        </p:nvSpPr>
        <p:spPr>
          <a:xfrm>
            <a:off x="0" y="0"/>
            <a:ext cx="0" cy="0"/>
          </a:xfrm>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5D3095B-2265-45FC-AFED-336C1380CEF1}"/>
              </a:ext>
            </a:extLst>
          </p:cNvPr>
          <p:cNvSpPr>
            <a:spLocks noGrp="1" noChangeArrowheads="1"/>
          </p:cNvSpPr>
          <p:nvPr>
            <p:ph type="sldNum" sz="quarter" idx="12"/>
          </p:nvPr>
        </p:nvSpPr>
        <p:spPr/>
        <p:txBody>
          <a:bodyPr/>
          <a:lstStyle>
            <a:lvl1pPr>
              <a:defRPr/>
            </a:lvl1pPr>
          </a:lstStyle>
          <a:p>
            <a:pPr>
              <a:defRPr/>
            </a:pPr>
            <a:fld id="{69E61C6A-5C74-4A4B-9E5B-6C6F4BA7F0D6}" type="slidenum">
              <a:rPr lang="it-IT" altLang="it-IT"/>
              <a:pPr>
                <a:defRPr/>
              </a:pPr>
              <a:t>‹N›</a:t>
            </a:fld>
            <a:endParaRPr lang="it-IT" altLang="it-IT"/>
          </a:p>
        </p:txBody>
      </p:sp>
    </p:spTree>
    <p:extLst>
      <p:ext uri="{BB962C8B-B14F-4D97-AF65-F5344CB8AC3E}">
        <p14:creationId xmlns:p14="http://schemas.microsoft.com/office/powerpoint/2010/main" val="32109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it-IT" dirty="0"/>
          </a:p>
        </p:txBody>
      </p:sp>
      <p:sp>
        <p:nvSpPr>
          <p:cNvPr id="4" name="Rectangle 4">
            <a:extLst>
              <a:ext uri="{FF2B5EF4-FFF2-40B4-BE49-F238E27FC236}">
                <a16:creationId xmlns:a16="http://schemas.microsoft.com/office/drawing/2014/main" id="{DF68AE24-97BC-495F-8152-35B6B8E740F5}"/>
              </a:ext>
            </a:extLst>
          </p:cNvPr>
          <p:cNvSpPr>
            <a:spLocks noGrp="1" noChangeArrowheads="1"/>
          </p:cNvSpPr>
          <p:nvPr>
            <p:ph type="dt" sz="half" idx="10"/>
          </p:nvPr>
        </p:nvSpPr>
        <p:spPr>
          <a:ln/>
        </p:spPr>
        <p:txBody>
          <a:bodyPr/>
          <a:lstStyle>
            <a:lvl1pPr>
              <a:defRPr>
                <a:latin typeface="Arial Narrow" panose="020B0606020202030204" pitchFamily="34" charset="0"/>
              </a:defRPr>
            </a:lvl1pPr>
          </a:lstStyle>
          <a:p>
            <a:pPr>
              <a:defRPr/>
            </a:pPr>
            <a:endParaRPr lang="it-IT" altLang="it-IT" dirty="0"/>
          </a:p>
        </p:txBody>
      </p:sp>
      <p:sp>
        <p:nvSpPr>
          <p:cNvPr id="5" name="Rectangle 5">
            <a:extLst>
              <a:ext uri="{FF2B5EF4-FFF2-40B4-BE49-F238E27FC236}">
                <a16:creationId xmlns:a16="http://schemas.microsoft.com/office/drawing/2014/main" id="{23271CD2-60FB-42D5-B8C2-313FBDEDB9C0}"/>
              </a:ext>
            </a:extLst>
          </p:cNvPr>
          <p:cNvSpPr>
            <a:spLocks noGrp="1" noChangeArrowheads="1"/>
          </p:cNvSpPr>
          <p:nvPr>
            <p:ph type="ftr" sz="quarter" idx="11"/>
          </p:nvPr>
        </p:nvSpPr>
        <p:spPr>
          <a:ln/>
        </p:spPr>
        <p:txBody>
          <a:bodyPr/>
          <a:lstStyle>
            <a:lvl1pPr>
              <a:defRPr>
                <a:latin typeface="Arial Narrow" panose="020B0606020202030204" pitchFamily="34" charset="0"/>
              </a:defRPr>
            </a:lvl1pPr>
          </a:lstStyle>
          <a:p>
            <a:pPr>
              <a:defRPr/>
            </a:pPr>
            <a:endParaRPr lang="it-IT" altLang="it-IT" dirty="0"/>
          </a:p>
        </p:txBody>
      </p:sp>
      <p:sp>
        <p:nvSpPr>
          <p:cNvPr id="6" name="Rectangle 6">
            <a:extLst>
              <a:ext uri="{FF2B5EF4-FFF2-40B4-BE49-F238E27FC236}">
                <a16:creationId xmlns:a16="http://schemas.microsoft.com/office/drawing/2014/main" id="{347096B4-1C2E-468B-9FA4-CD2BC2DDB758}"/>
              </a:ext>
            </a:extLst>
          </p:cNvPr>
          <p:cNvSpPr>
            <a:spLocks noGrp="1" noChangeArrowheads="1"/>
          </p:cNvSpPr>
          <p:nvPr>
            <p:ph type="sldNum" sz="quarter" idx="12"/>
          </p:nvPr>
        </p:nvSpPr>
        <p:spPr>
          <a:ln/>
        </p:spPr>
        <p:txBody>
          <a:bodyPr/>
          <a:lstStyle>
            <a:lvl1pPr>
              <a:defRPr/>
            </a:lvl1pPr>
          </a:lstStyle>
          <a:p>
            <a:fld id="{BCC9B27E-EDCE-4D82-BF74-550D39919F97}" type="slidenum">
              <a:rPr lang="it-IT" altLang="it-IT"/>
              <a:pPr/>
              <a:t>‹N›</a:t>
            </a:fld>
            <a:endParaRPr lang="it-IT" altLang="it-IT"/>
          </a:p>
        </p:txBody>
      </p:sp>
    </p:spTree>
    <p:extLst>
      <p:ext uri="{BB962C8B-B14F-4D97-AF65-F5344CB8AC3E}">
        <p14:creationId xmlns:p14="http://schemas.microsoft.com/office/powerpoint/2010/main" val="27106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79375"/>
            <a:ext cx="8002786" cy="914400"/>
          </a:xfrm>
          <a:prstGeom prst="rect">
            <a:avLst/>
          </a:prstGeom>
          <a:noFill/>
          <a:ln>
            <a:noFill/>
          </a:ln>
          <a:extLst/>
        </p:spPr>
        <p:txBody>
          <a:bodyPr/>
          <a:lstStyle/>
          <a:p>
            <a:pPr lvl="0"/>
            <a:r>
              <a:rPr lang="it-IT"/>
              <a:t>Fare clic per modificare lo stile del titolo dello schema</a:t>
            </a:r>
            <a:endParaRPr lang="it-IT" dirty="0"/>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193087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a:t>Fare clic per modificare lo stile del titolo dello schema</a:t>
            </a:r>
            <a:endParaRPr lang="it-IT" dirty="0"/>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73160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6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0BADAB4-3C7E-4726-B067-B5B1B672F6CC}"/>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5" name="Immagine 8">
            <a:extLst>
              <a:ext uri="{FF2B5EF4-FFF2-40B4-BE49-F238E27FC236}">
                <a16:creationId xmlns:a16="http://schemas.microsoft.com/office/drawing/2014/main" id="{3B10B3B3-CAE6-44FD-BB5A-8397199A4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enna\Desktop\logo.jpg">
            <a:extLst>
              <a:ext uri="{FF2B5EF4-FFF2-40B4-BE49-F238E27FC236}">
                <a16:creationId xmlns:a16="http://schemas.microsoft.com/office/drawing/2014/main" id="{1469C9CA-07FB-4E25-94AB-2732B35B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a:t>Fare clic per modificare lo stile del titolo dello schema</a:t>
            </a:r>
            <a:endParaRPr lang="it-IT" dirty="0"/>
          </a:p>
        </p:txBody>
      </p:sp>
      <p:sp>
        <p:nvSpPr>
          <p:cNvPr id="7" name="Rectangle 6">
            <a:extLst>
              <a:ext uri="{FF2B5EF4-FFF2-40B4-BE49-F238E27FC236}">
                <a16:creationId xmlns:a16="http://schemas.microsoft.com/office/drawing/2014/main" id="{EDEB1156-AC95-4BDC-8641-0F6E23ECF1DE}"/>
              </a:ext>
            </a:extLst>
          </p:cNvPr>
          <p:cNvSpPr>
            <a:spLocks noGrp="1" noChangeArrowheads="1"/>
          </p:cNvSpPr>
          <p:nvPr>
            <p:ph type="sldNum" sz="quarter" idx="10"/>
          </p:nvPr>
        </p:nvSpPr>
        <p:spPr/>
        <p:txBody>
          <a:bodyPr/>
          <a:lstStyle>
            <a:lvl1pPr>
              <a:defRPr smtClean="0">
                <a:solidFill>
                  <a:srgbClr val="FFFFFF"/>
                </a:solidFill>
              </a:defRPr>
            </a:lvl1pPr>
          </a:lstStyle>
          <a:p>
            <a:pPr>
              <a:defRPr/>
            </a:pPr>
            <a:fld id="{EC7D0646-FBE6-4BF6-AABF-C02CE3F7EEED}" type="slidenum">
              <a:rPr lang="it-IT" altLang="it-IT"/>
              <a:pPr>
                <a:defRPr/>
              </a:pPr>
              <a:t>‹N›</a:t>
            </a:fld>
            <a:endParaRPr lang="it-IT" altLang="it-IT"/>
          </a:p>
        </p:txBody>
      </p:sp>
    </p:spTree>
    <p:extLst>
      <p:ext uri="{BB962C8B-B14F-4D97-AF65-F5344CB8AC3E}">
        <p14:creationId xmlns:p14="http://schemas.microsoft.com/office/powerpoint/2010/main" val="94758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075" name="Rectangle 3"/>
          <p:cNvSpPr>
            <a:spLocks noGrp="1" noChangeArrowheads="1"/>
          </p:cNvSpPr>
          <p:nvPr>
            <p:ph type="subTitle" idx="1" hasCustomPrompt="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a:t>
            </a:r>
            <a:r>
              <a:rPr lang="it-IT" noProof="0" dirty="0" err="1"/>
              <a:t>permodificare</a:t>
            </a:r>
            <a:r>
              <a:rPr lang="it-IT" noProof="0" dirty="0"/>
              <a:t> lo stile del sottotitolo dello schema</a:t>
            </a:r>
          </a:p>
        </p:txBody>
      </p:sp>
    </p:spTree>
    <p:extLst>
      <p:ext uri="{BB962C8B-B14F-4D97-AF65-F5344CB8AC3E}">
        <p14:creationId xmlns:p14="http://schemas.microsoft.com/office/powerpoint/2010/main" val="342526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D83CDB-C6C1-46B8-B411-E9D3AB3BAB78}"/>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numero diapositiva 2">
            <a:extLst>
              <a:ext uri="{FF2B5EF4-FFF2-40B4-BE49-F238E27FC236}">
                <a16:creationId xmlns:a16="http://schemas.microsoft.com/office/drawing/2014/main" id="{7FB24610-28D8-4E65-B7CF-9E936DC62C49}"/>
              </a:ext>
            </a:extLst>
          </p:cNvPr>
          <p:cNvSpPr>
            <a:spLocks noGrp="1"/>
          </p:cNvSpPr>
          <p:nvPr>
            <p:ph type="sldNum" sz="quarter" idx="10"/>
          </p:nvPr>
        </p:nvSpPr>
        <p:spPr/>
        <p:txBody>
          <a:bodyPr/>
          <a:lstStyle/>
          <a:p>
            <a:pPr>
              <a:defRPr/>
            </a:pPr>
            <a:fld id="{4EE59692-FDDC-4E17-940F-095716628021}" type="slidenum">
              <a:rPr lang="it-IT" altLang="it-IT" smtClean="0"/>
              <a:pPr>
                <a:defRPr/>
              </a:pPr>
              <a:t>‹N›</a:t>
            </a:fld>
            <a:endParaRPr lang="it-IT" altLang="it-IT"/>
          </a:p>
        </p:txBody>
      </p:sp>
    </p:spTree>
    <p:extLst>
      <p:ext uri="{BB962C8B-B14F-4D97-AF65-F5344CB8AC3E}">
        <p14:creationId xmlns:p14="http://schemas.microsoft.com/office/powerpoint/2010/main" val="5508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34D2C0D1-D891-4867-B849-850F5A9924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214860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F12AC2-E36B-42CE-8AA7-1337860A502C}"/>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dirty="0"/>
              <a:t>Fare clic per modificare stile</a:t>
            </a:r>
          </a:p>
        </p:txBody>
      </p:sp>
      <p:pic>
        <p:nvPicPr>
          <p:cNvPr id="1028" name="Picture 2" descr="piede.jpg">
            <a:extLst>
              <a:ext uri="{FF2B5EF4-FFF2-40B4-BE49-F238E27FC236}">
                <a16:creationId xmlns:a16="http://schemas.microsoft.com/office/drawing/2014/main" id="{134F49BE-D310-47BF-BAF8-76AAAE82161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C66B525A-C954-446E-A2B7-B5277B885071}"/>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smtClean="0">
                <a:solidFill>
                  <a:schemeClr val="bg1"/>
                </a:solidFill>
                <a:latin typeface="Franklin Gothic Book" panose="020B0503020102020204" pitchFamily="34" charset="0"/>
              </a:defRPr>
            </a:lvl1pPr>
          </a:lstStyle>
          <a:p>
            <a:pPr>
              <a:defRPr/>
            </a:pPr>
            <a:fld id="{4EE59692-FDDC-4E17-940F-09571662802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45" r:id="rId1"/>
    <p:sldLayoutId id="2147483747" r:id="rId2"/>
    <p:sldLayoutId id="2147483751" r:id="rId3"/>
    <p:sldLayoutId id="2147483750" r:id="rId4"/>
    <p:sldLayoutId id="2147483748" r:id="rId5"/>
    <p:sldLayoutId id="2147483752" r:id="rId6"/>
    <p:sldLayoutId id="2147483744" r:id="rId7"/>
    <p:sldLayoutId id="2147483749" r:id="rId8"/>
    <p:sldLayoutId id="2147483758" r:id="rId9"/>
  </p:sldLayoutIdLst>
  <p:hf hdr="0" ftr="0" dt="0"/>
  <p:txStyles>
    <p:titleStyle>
      <a:lvl1pPr algn="l" rtl="0" eaLnBrk="1" fontAlgn="base" hangingPunct="1">
        <a:spcBef>
          <a:spcPct val="0"/>
        </a:spcBef>
        <a:spcAft>
          <a:spcPct val="0"/>
        </a:spcAft>
        <a:defRPr sz="2400">
          <a:solidFill>
            <a:srgbClr val="881E33"/>
          </a:solidFill>
          <a:latin typeface="Franklin Gothic Medium"/>
          <a:ea typeface="+mj-ea"/>
          <a:cs typeface="Franklin Gothic Medium"/>
        </a:defRPr>
      </a:lvl1pPr>
      <a:lvl2pPr algn="l" rtl="0" eaLnBrk="1" fontAlgn="base" hangingPunct="1">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1" fontAlgn="base" hangingPunct="1">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1" fontAlgn="base" hangingPunct="1">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1" fontAlgn="base" hangingPunct="1">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eaLnBrk="1" fontAlgn="base" hangingPunct="1">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eaLnBrk="1" fontAlgn="base" hangingPunct="1">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eaLnBrk="1" fontAlgn="base" hangingPunct="1">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eaLnBrk="1" fontAlgn="base" hangingPunct="1">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1" fontAlgn="base" hangingPunct="1">
        <a:lnSpc>
          <a:spcPts val="2200"/>
        </a:lnSpc>
        <a:spcBef>
          <a:spcPct val="20000"/>
        </a:spcBef>
        <a:spcAft>
          <a:spcPct val="0"/>
        </a:spcAft>
        <a:defRPr sz="2000">
          <a:solidFill>
            <a:schemeClr val="tx1"/>
          </a:solidFill>
          <a:latin typeface="Arial Narrow" panose="020B0606020202030204" pitchFamily="34" charset="0"/>
          <a:ea typeface="+mn-ea"/>
          <a:cs typeface="Arial Narrow" panose="020B0606020202030204" pitchFamily="34" charset="0"/>
        </a:defRPr>
      </a:lvl1pPr>
      <a:lvl2pPr marL="479425" indent="-285750" algn="l" rtl="0" eaLnBrk="1" fontAlgn="base" hangingPunct="1">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Arial Narrow" panose="020B0606020202030204" pitchFamily="34" charset="0"/>
          <a:ea typeface="+mn-ea"/>
          <a:cs typeface="Arial Narrow" panose="020B0606020202030204" pitchFamily="34" charset="0"/>
        </a:defRPr>
      </a:lvl2pPr>
      <a:lvl3pPr marL="1638300" indent="-304800" algn="l" rtl="0" eaLnBrk="1" fontAlgn="base" hangingPunct="1">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Arial Narrow" panose="020B0606020202030204" pitchFamily="34" charset="0"/>
          <a:ea typeface="+mn-ea"/>
          <a:cs typeface="Arial Narrow" panose="020B0606020202030204" pitchFamily="34" charset="0"/>
        </a:defRPr>
      </a:lvl3pPr>
      <a:lvl4pPr marL="2095500" indent="-266700" algn="l" rtl="0" eaLnBrk="1" fontAlgn="base" hangingPunct="1">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Arial Narrow" panose="020B0606020202030204" pitchFamily="34" charset="0"/>
          <a:ea typeface="+mn-ea"/>
          <a:cs typeface="Arial Narrow" panose="020B0606020202030204" pitchFamily="34" charset="0"/>
        </a:defRPr>
      </a:lvl4pPr>
      <a:lvl5pPr marL="2552700" indent="-266700" algn="l" rtl="0" eaLnBrk="1" fontAlgn="base" hangingPunct="1">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eaLnBrk="1" fontAlgn="base" hangingPunct="1">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eaLnBrk="1" fontAlgn="base" hangingPunct="1">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eaLnBrk="1" fontAlgn="base" hangingPunct="1">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eaLnBrk="1" fontAlgn="base" hangingPunct="1">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F7E83A-59FE-4FDE-88A8-4D5D8249A219}"/>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sp>
        <p:nvSpPr>
          <p:cNvPr id="1027" name="Rectangle 3">
            <a:extLst>
              <a:ext uri="{FF2B5EF4-FFF2-40B4-BE49-F238E27FC236}">
                <a16:creationId xmlns:a16="http://schemas.microsoft.com/office/drawing/2014/main" id="{D6E860C7-4D92-4A35-855A-E6A87D612F39}"/>
              </a:ext>
            </a:extLst>
          </p:cNvPr>
          <p:cNvSpPr>
            <a:spLocks noGrp="1" noChangeArrowheads="1"/>
          </p:cNvSpPr>
          <p:nvPr>
            <p:ph type="body" idx="1"/>
          </p:nvPr>
        </p:nvSpPr>
        <p:spPr bwMode="auto">
          <a:xfrm>
            <a:off x="539750" y="1125538"/>
            <a:ext cx="8002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p:txBody>
      </p:sp>
      <p:pic>
        <p:nvPicPr>
          <p:cNvPr id="1028" name="Picture 2" descr="piede.jpg">
            <a:extLst>
              <a:ext uri="{FF2B5EF4-FFF2-40B4-BE49-F238E27FC236}">
                <a16:creationId xmlns:a16="http://schemas.microsoft.com/office/drawing/2014/main" id="{701E0D70-81B4-4D5B-A122-2B3D8154616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4">
            <a:extLst>
              <a:ext uri="{FF2B5EF4-FFF2-40B4-BE49-F238E27FC236}">
                <a16:creationId xmlns:a16="http://schemas.microsoft.com/office/drawing/2014/main" id="{4CA6BD79-EEA1-4002-8F87-19B70B5F236B}"/>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anose="020B0503020102020204" pitchFamily="34" charset="0"/>
              </a:defRPr>
            </a:lvl1pPr>
          </a:lstStyle>
          <a:p>
            <a:pPr>
              <a:defRPr/>
            </a:pPr>
            <a:fld id="{2D8D378C-7100-4E83-8B8E-922D889127BD}" type="slidenum">
              <a:rPr lang="it-IT" altLang="it-IT"/>
              <a:pPr>
                <a:defRPr/>
              </a:pPr>
              <a:t>‹N›</a:t>
            </a:fld>
            <a:endParaRPr lang="it-IT" altLang="it-IT"/>
          </a:p>
        </p:txBody>
      </p:sp>
    </p:spTree>
    <p:extLst>
      <p:ext uri="{BB962C8B-B14F-4D97-AF65-F5344CB8AC3E}">
        <p14:creationId xmlns:p14="http://schemas.microsoft.com/office/powerpoint/2010/main" val="40039092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3EDD7407-0521-46A2-A1C0-9CF94B676F37}"/>
              </a:ext>
            </a:extLst>
          </p:cNvPr>
          <p:cNvSpPr>
            <a:spLocks noGrp="1" noChangeArrowheads="1"/>
          </p:cNvSpPr>
          <p:nvPr>
            <p:ph type="ctrTitle"/>
          </p:nvPr>
        </p:nvSpPr>
        <p:spPr>
          <a:xfrm>
            <a:off x="539750" y="233363"/>
            <a:ext cx="5181600" cy="2428875"/>
          </a:xfrm>
        </p:spPr>
        <p:txBody>
          <a:bodyPr/>
          <a:lstStyle/>
          <a:p>
            <a:pPr eaLnBrk="1" hangingPunct="1"/>
            <a:r>
              <a:rPr lang="it-IT" altLang="it-IT" sz="2800">
                <a:solidFill>
                  <a:srgbClr val="990000"/>
                </a:solidFill>
                <a:latin typeface="Tahoma" panose="020B0604030504040204" pitchFamily="34" charset="0"/>
                <a:cs typeface="Franklin Gothic Medium" panose="020B0603020102020204" pitchFamily="34" charset="0"/>
              </a:rPr>
              <a:t>Introduzione alle scienze dell’educazione</a:t>
            </a:r>
            <a:br>
              <a:rPr lang="it-IT" altLang="it-IT" sz="2800">
                <a:solidFill>
                  <a:srgbClr val="990000"/>
                </a:solidFill>
                <a:latin typeface="Tahoma" panose="020B0604030504040204" pitchFamily="34" charset="0"/>
                <a:cs typeface="Franklin Gothic Medium" panose="020B0603020102020204" pitchFamily="34" charset="0"/>
              </a:rPr>
            </a:br>
            <a:r>
              <a:rPr lang="it-IT" altLang="it-IT" sz="1600">
                <a:solidFill>
                  <a:srgbClr val="990000"/>
                </a:solidFill>
                <a:latin typeface="Tahoma" panose="020B0604030504040204" pitchFamily="34" charset="0"/>
                <a:cs typeface="Franklin Gothic Medium" panose="020B0603020102020204" pitchFamily="34" charset="0"/>
              </a:rPr>
              <a:t>prof. Pietro Lucisano</a:t>
            </a:r>
          </a:p>
        </p:txBody>
      </p:sp>
    </p:spTree>
    <p:extLst>
      <p:ext uri="{BB962C8B-B14F-4D97-AF65-F5344CB8AC3E}">
        <p14:creationId xmlns:p14="http://schemas.microsoft.com/office/powerpoint/2010/main" val="3931459907"/>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a:extLst>
              <a:ext uri="{FF2B5EF4-FFF2-40B4-BE49-F238E27FC236}">
                <a16:creationId xmlns:a16="http://schemas.microsoft.com/office/drawing/2014/main" id="{0D2997F0-71B3-485D-923E-CDA2CF88A0F3}"/>
              </a:ext>
            </a:extLst>
          </p:cNvPr>
          <p:cNvSpPr>
            <a:spLocks noChangeArrowheads="1"/>
          </p:cNvSpPr>
          <p:nvPr/>
        </p:nvSpPr>
        <p:spPr bwMode="auto">
          <a:xfrm>
            <a:off x="3810000" y="2582663"/>
            <a:ext cx="4343400" cy="3078585"/>
          </a:xfrm>
          <a:prstGeom prst="rect">
            <a:avLst/>
          </a:prstGeom>
          <a:solidFill>
            <a:schemeClr val="bg1"/>
          </a:solidFill>
          <a:ln w="15875">
            <a:solidFill>
              <a:srgbClr val="990000"/>
            </a:solidFill>
            <a:miter lim="800000"/>
            <a:headEnd/>
            <a:tailEnd/>
          </a:ln>
          <a:effectLst>
            <a:outerShdw dist="107763" dir="2700000" algn="ctr" rotWithShape="0">
              <a:schemeClr val="bg2">
                <a:alpha val="50000"/>
              </a:schemeClr>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19459" name="Text Box 2">
            <a:extLst>
              <a:ext uri="{FF2B5EF4-FFF2-40B4-BE49-F238E27FC236}">
                <a16:creationId xmlns:a16="http://schemas.microsoft.com/office/drawing/2014/main" id="{1D278B0E-05C2-4A3C-8E0A-8625B6261B73}"/>
              </a:ext>
            </a:extLst>
          </p:cNvPr>
          <p:cNvSpPr txBox="1">
            <a:spLocks noChangeArrowheads="1"/>
          </p:cNvSpPr>
          <p:nvPr/>
        </p:nvSpPr>
        <p:spPr bwMode="auto">
          <a:xfrm>
            <a:off x="573784" y="1077913"/>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rPr>
              <a:t>Le variabili</a:t>
            </a:r>
          </a:p>
        </p:txBody>
      </p:sp>
      <p:sp>
        <p:nvSpPr>
          <p:cNvPr id="19460" name="Text Box 7">
            <a:extLst>
              <a:ext uri="{FF2B5EF4-FFF2-40B4-BE49-F238E27FC236}">
                <a16:creationId xmlns:a16="http://schemas.microsoft.com/office/drawing/2014/main" id="{DCDECC18-F5E9-4868-9A6A-3BFB4063ECCD}"/>
              </a:ext>
            </a:extLst>
          </p:cNvPr>
          <p:cNvSpPr txBox="1">
            <a:spLocks noChangeArrowheads="1"/>
          </p:cNvSpPr>
          <p:nvPr/>
        </p:nvSpPr>
        <p:spPr bwMode="auto">
          <a:xfrm>
            <a:off x="3886200" y="2743200"/>
            <a:ext cx="42672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Bailey definisce la variabile come… </a:t>
            </a:r>
          </a:p>
          <a:p>
            <a:endParaRPr lang="it-IT" altLang="en-US" sz="2000" dirty="0">
              <a:latin typeface="+mj-lt"/>
            </a:endParaRPr>
          </a:p>
          <a:p>
            <a:r>
              <a:rPr lang="it-IT" altLang="en-US" sz="2000" dirty="0">
                <a:latin typeface="+mj-lt"/>
              </a:rPr>
              <a:t>"un concetto, spesso ma non sempre misurabile quantitativamente, che contiene due o più valori e categorie che possono variare nel tempo o in un determinato campione […] in contrapposizione con una costante il cui valore resta fisso e invariabile“.</a:t>
            </a:r>
          </a:p>
          <a:p>
            <a:endParaRPr lang="it-IT" altLang="en-US" sz="2000" dirty="0">
              <a:latin typeface="+mj-lt"/>
            </a:endParaRPr>
          </a:p>
          <a:p>
            <a:r>
              <a:rPr lang="it-IT" altLang="en-US" sz="2000" dirty="0">
                <a:latin typeface="+mj-lt"/>
              </a:rPr>
              <a:t>Un esempio di variabile può essere l’età di un campione di studenti della facoltà di scienze dell’educazione.</a:t>
            </a:r>
            <a:endParaRPr lang="it-IT" altLang="en-US" sz="2000" b="1" dirty="0">
              <a:latin typeface="+mj-lt"/>
            </a:endParaRPr>
          </a:p>
        </p:txBody>
      </p:sp>
      <p:sp>
        <p:nvSpPr>
          <p:cNvPr id="19461" name="Text Box 8">
            <a:extLst>
              <a:ext uri="{FF2B5EF4-FFF2-40B4-BE49-F238E27FC236}">
                <a16:creationId xmlns:a16="http://schemas.microsoft.com/office/drawing/2014/main" id="{CF52EC0F-571D-4C16-917A-FBE080F9D02E}"/>
              </a:ext>
            </a:extLst>
          </p:cNvPr>
          <p:cNvSpPr txBox="1">
            <a:spLocks noChangeArrowheads="1"/>
          </p:cNvSpPr>
          <p:nvPr/>
        </p:nvSpPr>
        <p:spPr bwMode="auto">
          <a:xfrm>
            <a:off x="381000" y="1676400"/>
            <a:ext cx="830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Nella definizione di teoria abbiamo utilizzato il concetto di </a:t>
            </a:r>
            <a:r>
              <a:rPr lang="it-IT" altLang="en-US" sz="2000" b="1" dirty="0">
                <a:latin typeface="+mj-lt"/>
              </a:rPr>
              <a:t>variabile</a:t>
            </a:r>
            <a:r>
              <a:rPr lang="it-IT" altLang="en-US" sz="2000" dirty="0">
                <a:latin typeface="+mj-lt"/>
              </a:rPr>
              <a:t>.</a:t>
            </a:r>
          </a:p>
          <a:p>
            <a:r>
              <a:rPr lang="it-IT" altLang="en-US" sz="2000" dirty="0">
                <a:latin typeface="+mj-lt"/>
              </a:rPr>
              <a:t>Ma che cos’è esattamente una variabile?</a:t>
            </a:r>
          </a:p>
        </p:txBody>
      </p:sp>
      <p:sp>
        <p:nvSpPr>
          <p:cNvPr id="19462" name="Rectangle 9">
            <a:extLst>
              <a:ext uri="{FF2B5EF4-FFF2-40B4-BE49-F238E27FC236}">
                <a16:creationId xmlns:a16="http://schemas.microsoft.com/office/drawing/2014/main" id="{F0E1C3D2-6B5A-4A39-A257-928C27C5C0A1}"/>
              </a:ext>
            </a:extLst>
          </p:cNvPr>
          <p:cNvSpPr>
            <a:spLocks noChangeArrowheads="1"/>
          </p:cNvSpPr>
          <p:nvPr/>
        </p:nvSpPr>
        <p:spPr bwMode="auto">
          <a:xfrm>
            <a:off x="700088" y="4921250"/>
            <a:ext cx="14334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b="1" u="sng">
                <a:latin typeface="+mj-lt"/>
              </a:rPr>
              <a:t>David Bailey</a:t>
            </a:r>
          </a:p>
        </p:txBody>
      </p:sp>
      <p:pic>
        <p:nvPicPr>
          <p:cNvPr id="19463" name="Picture 11" descr="libro">
            <a:extLst>
              <a:ext uri="{FF2B5EF4-FFF2-40B4-BE49-F238E27FC236}">
                <a16:creationId xmlns:a16="http://schemas.microsoft.com/office/drawing/2014/main" id="{53C94BB7-2972-4935-8A04-A76D11EE5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4946650"/>
            <a:ext cx="381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2">
            <a:extLst>
              <a:ext uri="{FF2B5EF4-FFF2-40B4-BE49-F238E27FC236}">
                <a16:creationId xmlns:a16="http://schemas.microsoft.com/office/drawing/2014/main" id="{E71DBB7D-29DE-4072-B8D4-D7150EFA6A4D}"/>
              </a:ext>
            </a:extLst>
          </p:cNvPr>
          <p:cNvSpPr txBox="1">
            <a:spLocks noChangeArrowheads="1"/>
          </p:cNvSpPr>
          <p:nvPr/>
        </p:nvSpPr>
        <p:spPr bwMode="auto">
          <a:xfrm>
            <a:off x="370926" y="5407025"/>
            <a:ext cx="2290762" cy="1015663"/>
          </a:xfrm>
          <a:prstGeom prst="rect">
            <a:avLst/>
          </a:prstGeom>
          <a:solidFill>
            <a:srgbClr val="CCECFF"/>
          </a:solidFill>
          <a:ln w="12700">
            <a:solidFill>
              <a:srgbClr val="99CCFF"/>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2000">
                <a:latin typeface="+mj-lt"/>
              </a:rPr>
              <a:t>Fai clic sul nome per leggere una breve biografia.</a:t>
            </a:r>
          </a:p>
        </p:txBody>
      </p:sp>
      <p:pic>
        <p:nvPicPr>
          <p:cNvPr id="19465" name="Picture 14" descr="D:\Documenti\Bea\Eductra\Università\Metodo 3\Immagini\bailey.gif">
            <a:extLst>
              <a:ext uri="{FF2B5EF4-FFF2-40B4-BE49-F238E27FC236}">
                <a16:creationId xmlns:a16="http://schemas.microsoft.com/office/drawing/2014/main" id="{27DEF2DB-1AC3-4ACB-8647-3FE4BFF09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95600"/>
            <a:ext cx="17494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20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4F54793D-8390-4B02-8EE1-690BFDDC5D01}"/>
              </a:ext>
            </a:extLst>
          </p:cNvPr>
          <p:cNvSpPr txBox="1">
            <a:spLocks noChangeArrowheads="1"/>
          </p:cNvSpPr>
          <p:nvPr/>
        </p:nvSpPr>
        <p:spPr bwMode="auto">
          <a:xfrm>
            <a:off x="533400" y="1076235"/>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rPr>
              <a:t>Le variabili</a:t>
            </a:r>
          </a:p>
        </p:txBody>
      </p:sp>
      <p:sp>
        <p:nvSpPr>
          <p:cNvPr id="21507" name="Text Box 3">
            <a:extLst>
              <a:ext uri="{FF2B5EF4-FFF2-40B4-BE49-F238E27FC236}">
                <a16:creationId xmlns:a16="http://schemas.microsoft.com/office/drawing/2014/main" id="{1D4F3441-FEDD-4926-AB9B-5A2A5AF6621E}"/>
              </a:ext>
            </a:extLst>
          </p:cNvPr>
          <p:cNvSpPr txBox="1">
            <a:spLocks noChangeArrowheads="1"/>
          </p:cNvSpPr>
          <p:nvPr/>
        </p:nvSpPr>
        <p:spPr bwMode="auto">
          <a:xfrm>
            <a:off x="4495800" y="1905000"/>
            <a:ext cx="4267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Le variabili giocano un ruolo importante nel  primo momento della costruzione del disegno sperimentale, in cui si passa da affermazioni generali sul fenomeno in esame ad affermazioni di tipo operativo. </a:t>
            </a:r>
          </a:p>
          <a:p>
            <a:endParaRPr lang="it-IT" altLang="en-US" sz="2000">
              <a:latin typeface="+mj-lt"/>
            </a:endParaRPr>
          </a:p>
          <a:p>
            <a:r>
              <a:rPr lang="it-IT" altLang="en-US" sz="2000">
                <a:latin typeface="+mj-lt"/>
              </a:rPr>
              <a:t>Dato che le teorie sono costrutti ipotetici, utilizziamo le variabili come riferimento reale di questi concetti. In questo modo, un’ipotesi viene espressa come </a:t>
            </a:r>
            <a:r>
              <a:rPr lang="it-IT" altLang="en-US" sz="2000" b="1">
                <a:solidFill>
                  <a:schemeClr val="tx2"/>
                </a:solidFill>
                <a:latin typeface="+mj-lt"/>
              </a:rPr>
              <a:t>relazione tra due o più variabili. </a:t>
            </a:r>
            <a:endParaRPr lang="it-IT" altLang="en-US" sz="2000">
              <a:latin typeface="+mj-lt"/>
            </a:endParaRPr>
          </a:p>
        </p:txBody>
      </p:sp>
      <p:sp>
        <p:nvSpPr>
          <p:cNvPr id="21508" name="Rectangle 10">
            <a:extLst>
              <a:ext uri="{FF2B5EF4-FFF2-40B4-BE49-F238E27FC236}">
                <a16:creationId xmlns:a16="http://schemas.microsoft.com/office/drawing/2014/main" id="{F2007617-BFC9-4136-8FFF-F06C75FCC401}"/>
              </a:ext>
            </a:extLst>
          </p:cNvPr>
          <p:cNvSpPr>
            <a:spLocks noChangeArrowheads="1"/>
          </p:cNvSpPr>
          <p:nvPr/>
        </p:nvSpPr>
        <p:spPr bwMode="auto">
          <a:xfrm>
            <a:off x="381000" y="5486400"/>
            <a:ext cx="838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a:latin typeface="+mj-lt"/>
              </a:rPr>
              <a:t>Inoltre, per studiare sperimentalmente un fenomeno dobbiamo eliminare una parte della sua complessità e considerarne una o più variabili</a:t>
            </a:r>
          </a:p>
        </p:txBody>
      </p:sp>
      <p:sp>
        <p:nvSpPr>
          <p:cNvPr id="21509" name="AutoShape 11">
            <a:extLst>
              <a:ext uri="{FF2B5EF4-FFF2-40B4-BE49-F238E27FC236}">
                <a16:creationId xmlns:a16="http://schemas.microsoft.com/office/drawing/2014/main" id="{D536330B-75DD-4ED2-B0A3-FB4EB470789F}"/>
              </a:ext>
            </a:extLst>
          </p:cNvPr>
          <p:cNvSpPr>
            <a:spLocks noChangeArrowheads="1"/>
          </p:cNvSpPr>
          <p:nvPr/>
        </p:nvSpPr>
        <p:spPr bwMode="auto">
          <a:xfrm>
            <a:off x="1371600" y="1752600"/>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a:latin typeface="+mj-lt"/>
              </a:rPr>
              <a:t>L’accoglienza</a:t>
            </a:r>
          </a:p>
        </p:txBody>
      </p:sp>
      <p:sp>
        <p:nvSpPr>
          <p:cNvPr id="21510" name="AutoShape 12">
            <a:extLst>
              <a:ext uri="{FF2B5EF4-FFF2-40B4-BE49-F238E27FC236}">
                <a16:creationId xmlns:a16="http://schemas.microsoft.com/office/drawing/2014/main" id="{D1369DCE-6523-4AED-9FB5-F89FE9523C2A}"/>
              </a:ext>
            </a:extLst>
          </p:cNvPr>
          <p:cNvSpPr>
            <a:spLocks noChangeArrowheads="1"/>
          </p:cNvSpPr>
          <p:nvPr/>
        </p:nvSpPr>
        <p:spPr bwMode="auto">
          <a:xfrm>
            <a:off x="1371600" y="2895600"/>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a:latin typeface="+mj-lt"/>
              </a:rPr>
              <a:t>Migliora</a:t>
            </a:r>
          </a:p>
        </p:txBody>
      </p:sp>
      <p:sp>
        <p:nvSpPr>
          <p:cNvPr id="21511" name="Rectangle 13">
            <a:extLst>
              <a:ext uri="{FF2B5EF4-FFF2-40B4-BE49-F238E27FC236}">
                <a16:creationId xmlns:a16="http://schemas.microsoft.com/office/drawing/2014/main" id="{364A948C-AEB4-4445-B294-EF52393EDC66}"/>
              </a:ext>
            </a:extLst>
          </p:cNvPr>
          <p:cNvSpPr>
            <a:spLocks noChangeArrowheads="1"/>
          </p:cNvSpPr>
          <p:nvPr/>
        </p:nvSpPr>
        <p:spPr bwMode="auto">
          <a:xfrm>
            <a:off x="1447800" y="4038600"/>
            <a:ext cx="1828800" cy="762000"/>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50000"/>
              </a:spcBef>
            </a:pPr>
            <a:r>
              <a:rPr lang="it-IT" altLang="en-US" sz="2000">
                <a:latin typeface="+mj-lt"/>
              </a:rPr>
              <a:t>La motivazione </a:t>
            </a:r>
          </a:p>
          <a:p>
            <a:pPr algn="ctr">
              <a:spcBef>
                <a:spcPct val="50000"/>
              </a:spcBef>
            </a:pPr>
            <a:r>
              <a:rPr lang="it-IT" altLang="en-US" sz="2000">
                <a:latin typeface="+mj-lt"/>
              </a:rPr>
              <a:t>degli studenti</a:t>
            </a:r>
          </a:p>
        </p:txBody>
      </p:sp>
    </p:spTree>
    <p:extLst>
      <p:ext uri="{BB962C8B-B14F-4D97-AF65-F5344CB8AC3E}">
        <p14:creationId xmlns:p14="http://schemas.microsoft.com/office/powerpoint/2010/main" val="394639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05BDBE5-47B5-42B3-9328-0051025793DD}"/>
              </a:ext>
            </a:extLst>
          </p:cNvPr>
          <p:cNvSpPr>
            <a:spLocks noChangeArrowheads="1"/>
          </p:cNvSpPr>
          <p:nvPr/>
        </p:nvSpPr>
        <p:spPr bwMode="auto">
          <a:xfrm>
            <a:off x="844352" y="1865536"/>
            <a:ext cx="79248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Le variabili si distinguono in </a:t>
            </a:r>
            <a:r>
              <a:rPr lang="it-IT" altLang="en-US" sz="2000" b="1" dirty="0">
                <a:latin typeface="+mj-lt"/>
              </a:rPr>
              <a:t>dipendenti e indipendenti</a:t>
            </a:r>
            <a:r>
              <a:rPr lang="it-IT" altLang="en-US" sz="2000" dirty="0">
                <a:latin typeface="+mj-lt"/>
              </a:rPr>
              <a:t>.</a:t>
            </a:r>
          </a:p>
          <a:p>
            <a:endParaRPr lang="it-IT" altLang="en-US" sz="2000" dirty="0">
              <a:latin typeface="+mj-lt"/>
            </a:endParaRPr>
          </a:p>
          <a:p>
            <a:r>
              <a:rPr lang="it-IT" altLang="en-US" sz="2000" dirty="0">
                <a:latin typeface="+mj-lt"/>
              </a:rPr>
              <a:t>In generale:</a:t>
            </a:r>
          </a:p>
          <a:p>
            <a:endParaRPr lang="it-IT" altLang="en-US" sz="2000" dirty="0">
              <a:latin typeface="+mj-lt"/>
            </a:endParaRPr>
          </a:p>
          <a:p>
            <a:endParaRPr lang="it-IT" altLang="en-US" sz="2000" dirty="0">
              <a:latin typeface="+mj-lt"/>
            </a:endParaRPr>
          </a:p>
          <a:p>
            <a:endParaRPr lang="it-IT" altLang="en-US" sz="2000" dirty="0">
              <a:latin typeface="+mj-lt"/>
            </a:endParaRPr>
          </a:p>
          <a:p>
            <a:r>
              <a:rPr lang="it-IT" altLang="en-US" sz="2000" dirty="0">
                <a:latin typeface="+mj-lt"/>
              </a:rPr>
              <a:t> </a:t>
            </a:r>
          </a:p>
          <a:p>
            <a:endParaRPr lang="it-IT" altLang="en-US" sz="2000" dirty="0">
              <a:latin typeface="+mj-lt"/>
            </a:endParaRPr>
          </a:p>
          <a:p>
            <a:endParaRPr lang="it-IT" altLang="en-US" sz="2000" dirty="0">
              <a:latin typeface="+mj-lt"/>
            </a:endParaRPr>
          </a:p>
          <a:p>
            <a:endParaRPr lang="it-IT" altLang="en-US" sz="2000" dirty="0">
              <a:latin typeface="+mj-lt"/>
            </a:endParaRPr>
          </a:p>
          <a:p>
            <a:endParaRPr lang="it-IT" altLang="en-US" sz="2000" dirty="0">
              <a:latin typeface="+mj-lt"/>
            </a:endParaRPr>
          </a:p>
          <a:p>
            <a:r>
              <a:rPr lang="it-IT" altLang="en-US" sz="2000" dirty="0">
                <a:latin typeface="+mj-lt"/>
              </a:rPr>
              <a:t>In una </a:t>
            </a:r>
            <a:r>
              <a:rPr lang="it-IT" altLang="en-US" sz="2000" u="sng" dirty="0">
                <a:solidFill>
                  <a:schemeClr val="accent2"/>
                </a:solidFill>
                <a:latin typeface="+mj-lt"/>
              </a:rPr>
              <a:t>relazione asimmetrica</a:t>
            </a:r>
            <a:r>
              <a:rPr lang="it-IT" altLang="en-US" sz="2000" dirty="0">
                <a:latin typeface="+mj-lt"/>
              </a:rPr>
              <a:t> la variabile capace di indurre un mutamento nell'altra è chiamata variabile indipendente. La variabile il cui valore dipende dall'altra, ma che non può a sua volta influenzarla è denominata variabile dipendente.</a:t>
            </a:r>
          </a:p>
        </p:txBody>
      </p:sp>
      <p:sp>
        <p:nvSpPr>
          <p:cNvPr id="23555" name="Text Box 9">
            <a:extLst>
              <a:ext uri="{FF2B5EF4-FFF2-40B4-BE49-F238E27FC236}">
                <a16:creationId xmlns:a16="http://schemas.microsoft.com/office/drawing/2014/main" id="{04B7A66B-78FC-4472-8C01-E7807132A597}"/>
              </a:ext>
            </a:extLst>
          </p:cNvPr>
          <p:cNvSpPr txBox="1">
            <a:spLocks noChangeArrowheads="1"/>
          </p:cNvSpPr>
          <p:nvPr/>
        </p:nvSpPr>
        <p:spPr bwMode="auto">
          <a:xfrm>
            <a:off x="611560" y="1060911"/>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variabili</a:t>
            </a:r>
          </a:p>
        </p:txBody>
      </p:sp>
      <p:sp>
        <p:nvSpPr>
          <p:cNvPr id="23556" name="Rectangle 14">
            <a:extLst>
              <a:ext uri="{FF2B5EF4-FFF2-40B4-BE49-F238E27FC236}">
                <a16:creationId xmlns:a16="http://schemas.microsoft.com/office/drawing/2014/main" id="{6171BBED-CC42-4BE6-A2AD-B13FB3E599E1}"/>
              </a:ext>
            </a:extLst>
          </p:cNvPr>
          <p:cNvSpPr>
            <a:spLocks noChangeArrowheads="1"/>
          </p:cNvSpPr>
          <p:nvPr/>
        </p:nvSpPr>
        <p:spPr bwMode="auto">
          <a:xfrm>
            <a:off x="844352" y="3008536"/>
            <a:ext cx="2514600" cy="40011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b="1">
                <a:latin typeface="+mj-lt"/>
              </a:rPr>
              <a:t>variabile dipendente</a:t>
            </a:r>
            <a:r>
              <a:rPr lang="it-IT" altLang="en-US" sz="2000">
                <a:latin typeface="+mj-lt"/>
              </a:rPr>
              <a:t> </a:t>
            </a:r>
          </a:p>
        </p:txBody>
      </p:sp>
      <p:sp>
        <p:nvSpPr>
          <p:cNvPr id="23557" name="Rectangle 15">
            <a:extLst>
              <a:ext uri="{FF2B5EF4-FFF2-40B4-BE49-F238E27FC236}">
                <a16:creationId xmlns:a16="http://schemas.microsoft.com/office/drawing/2014/main" id="{46B5D5F7-435F-4414-9ACD-BC8734F15128}"/>
              </a:ext>
            </a:extLst>
          </p:cNvPr>
          <p:cNvSpPr>
            <a:spLocks noChangeArrowheads="1"/>
          </p:cNvSpPr>
          <p:nvPr/>
        </p:nvSpPr>
        <p:spPr bwMode="auto">
          <a:xfrm>
            <a:off x="844352" y="4075336"/>
            <a:ext cx="2514600" cy="40011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b="1">
                <a:latin typeface="+mj-lt"/>
              </a:rPr>
              <a:t>variabile indipendente</a:t>
            </a:r>
            <a:r>
              <a:rPr lang="it-IT" altLang="en-US" sz="2000">
                <a:latin typeface="+mj-lt"/>
              </a:rPr>
              <a:t>  </a:t>
            </a:r>
          </a:p>
        </p:txBody>
      </p:sp>
      <p:sp>
        <p:nvSpPr>
          <p:cNvPr id="23558" name="Rectangle 16">
            <a:extLst>
              <a:ext uri="{FF2B5EF4-FFF2-40B4-BE49-F238E27FC236}">
                <a16:creationId xmlns:a16="http://schemas.microsoft.com/office/drawing/2014/main" id="{1961F929-14DA-4968-8733-5CC05B41D666}"/>
              </a:ext>
            </a:extLst>
          </p:cNvPr>
          <p:cNvSpPr>
            <a:spLocks noChangeArrowheads="1"/>
          </p:cNvSpPr>
          <p:nvPr/>
        </p:nvSpPr>
        <p:spPr bwMode="auto">
          <a:xfrm>
            <a:off x="3968552" y="3008536"/>
            <a:ext cx="35846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a:latin typeface="+mj-lt"/>
              </a:rPr>
              <a:t>è la variabile che vogliamo spiegare </a:t>
            </a:r>
          </a:p>
        </p:txBody>
      </p:sp>
      <p:sp>
        <p:nvSpPr>
          <p:cNvPr id="23559" name="Rectangle 17">
            <a:extLst>
              <a:ext uri="{FF2B5EF4-FFF2-40B4-BE49-F238E27FC236}">
                <a16:creationId xmlns:a16="http://schemas.microsoft.com/office/drawing/2014/main" id="{7D3C76FC-E904-46AC-ABA4-5C847D1DAC7A}"/>
              </a:ext>
            </a:extLst>
          </p:cNvPr>
          <p:cNvSpPr>
            <a:spLocks noChangeArrowheads="1"/>
          </p:cNvSpPr>
          <p:nvPr/>
        </p:nvSpPr>
        <p:spPr bwMode="auto">
          <a:xfrm>
            <a:off x="3990777" y="4057874"/>
            <a:ext cx="2650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a:latin typeface="+mj-lt"/>
              </a:rPr>
              <a:t>è la spiegazione ipotizzata</a:t>
            </a:r>
          </a:p>
        </p:txBody>
      </p:sp>
      <p:sp>
        <p:nvSpPr>
          <p:cNvPr id="23560" name="AutoShape 18">
            <a:extLst>
              <a:ext uri="{FF2B5EF4-FFF2-40B4-BE49-F238E27FC236}">
                <a16:creationId xmlns:a16="http://schemas.microsoft.com/office/drawing/2014/main" id="{0062A34C-B278-4E03-A37C-041147E991B1}"/>
              </a:ext>
            </a:extLst>
          </p:cNvPr>
          <p:cNvSpPr>
            <a:spLocks noChangeArrowheads="1"/>
          </p:cNvSpPr>
          <p:nvPr/>
        </p:nvSpPr>
        <p:spPr bwMode="auto">
          <a:xfrm>
            <a:off x="3511352" y="3032349"/>
            <a:ext cx="304800" cy="3048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3561" name="AutoShape 19">
            <a:extLst>
              <a:ext uri="{FF2B5EF4-FFF2-40B4-BE49-F238E27FC236}">
                <a16:creationId xmlns:a16="http://schemas.microsoft.com/office/drawing/2014/main" id="{AA33975E-0207-4B7B-9AAD-A0FDA69CB3C3}"/>
              </a:ext>
            </a:extLst>
          </p:cNvPr>
          <p:cNvSpPr>
            <a:spLocks noChangeArrowheads="1"/>
          </p:cNvSpPr>
          <p:nvPr/>
        </p:nvSpPr>
        <p:spPr bwMode="auto">
          <a:xfrm>
            <a:off x="3511352" y="4089624"/>
            <a:ext cx="304800" cy="3048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Tree>
    <p:extLst>
      <p:ext uri="{BB962C8B-B14F-4D97-AF65-F5344CB8AC3E}">
        <p14:creationId xmlns:p14="http://schemas.microsoft.com/office/powerpoint/2010/main" val="15259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0D3B4C4-3C4C-4632-A55F-CC9D2234024A}"/>
              </a:ext>
            </a:extLst>
          </p:cNvPr>
          <p:cNvSpPr>
            <a:spLocks noChangeArrowheads="1"/>
          </p:cNvSpPr>
          <p:nvPr/>
        </p:nvSpPr>
        <p:spPr bwMode="auto">
          <a:xfrm>
            <a:off x="457200" y="1600200"/>
            <a:ext cx="800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Riprendendo la nostra teoria di esempio, prova ad attribuire le seguenti caratteristiche.</a:t>
            </a:r>
          </a:p>
        </p:txBody>
      </p:sp>
      <p:sp>
        <p:nvSpPr>
          <p:cNvPr id="25603" name="AutoShape 4">
            <a:extLst>
              <a:ext uri="{FF2B5EF4-FFF2-40B4-BE49-F238E27FC236}">
                <a16:creationId xmlns:a16="http://schemas.microsoft.com/office/drawing/2014/main" id="{D35AC95F-F80F-4B79-A04E-BD7BB1F54727}"/>
              </a:ext>
            </a:extLst>
          </p:cNvPr>
          <p:cNvSpPr>
            <a:spLocks noChangeArrowheads="1"/>
          </p:cNvSpPr>
          <p:nvPr/>
        </p:nvSpPr>
        <p:spPr bwMode="auto">
          <a:xfrm>
            <a:off x="533400" y="2286000"/>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a:t>L’accoglienza</a:t>
            </a:r>
          </a:p>
        </p:txBody>
      </p:sp>
      <p:sp>
        <p:nvSpPr>
          <p:cNvPr id="25604" name="Rectangle 7">
            <a:extLst>
              <a:ext uri="{FF2B5EF4-FFF2-40B4-BE49-F238E27FC236}">
                <a16:creationId xmlns:a16="http://schemas.microsoft.com/office/drawing/2014/main" id="{1989EC75-9765-45BC-90F7-00B3E7EE0773}"/>
              </a:ext>
            </a:extLst>
          </p:cNvPr>
          <p:cNvSpPr>
            <a:spLocks noChangeArrowheads="1"/>
          </p:cNvSpPr>
          <p:nvPr/>
        </p:nvSpPr>
        <p:spPr bwMode="auto">
          <a:xfrm>
            <a:off x="6248400" y="259080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400"/>
              <a:t>variabile di cui vogliamo esaminare come si modifca </a:t>
            </a:r>
          </a:p>
        </p:txBody>
      </p:sp>
      <p:sp>
        <p:nvSpPr>
          <p:cNvPr id="25605" name="Rectangle 8">
            <a:extLst>
              <a:ext uri="{FF2B5EF4-FFF2-40B4-BE49-F238E27FC236}">
                <a16:creationId xmlns:a16="http://schemas.microsoft.com/office/drawing/2014/main" id="{7A86C800-9FB6-4F3C-87CD-8CE55C875B29}"/>
              </a:ext>
            </a:extLst>
          </p:cNvPr>
          <p:cNvSpPr>
            <a:spLocks noChangeArrowheads="1"/>
          </p:cNvSpPr>
          <p:nvPr/>
        </p:nvSpPr>
        <p:spPr bwMode="auto">
          <a:xfrm>
            <a:off x="6248400" y="320040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400">
                <a:cs typeface="Tahoma" panose="020B0604030504040204" pitchFamily="34" charset="0"/>
              </a:rPr>
              <a:t>variabile che introduciamo per verificare gli effetti</a:t>
            </a:r>
          </a:p>
        </p:txBody>
      </p:sp>
      <p:sp>
        <p:nvSpPr>
          <p:cNvPr id="25606" name="Rectangle 9">
            <a:extLst>
              <a:ext uri="{FF2B5EF4-FFF2-40B4-BE49-F238E27FC236}">
                <a16:creationId xmlns:a16="http://schemas.microsoft.com/office/drawing/2014/main" id="{C86DD88F-49E0-4252-9F73-23266A013E79}"/>
              </a:ext>
            </a:extLst>
          </p:cNvPr>
          <p:cNvSpPr>
            <a:spLocks noChangeArrowheads="1"/>
          </p:cNvSpPr>
          <p:nvPr/>
        </p:nvSpPr>
        <p:spPr bwMode="auto">
          <a:xfrm>
            <a:off x="6248400" y="3844925"/>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400"/>
              <a:t>variabile che può indurre un  mutamento nell'altra </a:t>
            </a:r>
          </a:p>
        </p:txBody>
      </p:sp>
      <p:sp>
        <p:nvSpPr>
          <p:cNvPr id="25607" name="Rectangle 10">
            <a:extLst>
              <a:ext uri="{FF2B5EF4-FFF2-40B4-BE49-F238E27FC236}">
                <a16:creationId xmlns:a16="http://schemas.microsoft.com/office/drawing/2014/main" id="{15DB1FFA-BBE5-4DF4-A277-5B34F9E28E29}"/>
              </a:ext>
            </a:extLst>
          </p:cNvPr>
          <p:cNvSpPr>
            <a:spLocks noChangeArrowheads="1"/>
          </p:cNvSpPr>
          <p:nvPr/>
        </p:nvSpPr>
        <p:spPr bwMode="auto">
          <a:xfrm>
            <a:off x="6248400" y="449580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400"/>
              <a:t>variabile che potrebbe essere modificata dall’altra</a:t>
            </a:r>
          </a:p>
        </p:txBody>
      </p:sp>
      <p:sp>
        <p:nvSpPr>
          <p:cNvPr id="25608" name="Rectangle 13">
            <a:extLst>
              <a:ext uri="{FF2B5EF4-FFF2-40B4-BE49-F238E27FC236}">
                <a16:creationId xmlns:a16="http://schemas.microsoft.com/office/drawing/2014/main" id="{2352FC4F-267B-4795-81D9-081F03F5C1EA}"/>
              </a:ext>
            </a:extLst>
          </p:cNvPr>
          <p:cNvSpPr>
            <a:spLocks noChangeArrowheads="1"/>
          </p:cNvSpPr>
          <p:nvPr/>
        </p:nvSpPr>
        <p:spPr bwMode="auto">
          <a:xfrm>
            <a:off x="2895600" y="213360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it-IT" altLang="en-US" sz="1400"/>
          </a:p>
          <a:p>
            <a:pPr eaLnBrk="1" hangingPunct="1"/>
            <a:endParaRPr lang="it-IT" altLang="en-US" sz="1400"/>
          </a:p>
        </p:txBody>
      </p:sp>
      <p:sp>
        <p:nvSpPr>
          <p:cNvPr id="25609" name="Rectangle 14">
            <a:extLst>
              <a:ext uri="{FF2B5EF4-FFF2-40B4-BE49-F238E27FC236}">
                <a16:creationId xmlns:a16="http://schemas.microsoft.com/office/drawing/2014/main" id="{D87D636B-8036-409F-8387-2A4475D42F32}"/>
              </a:ext>
            </a:extLst>
          </p:cNvPr>
          <p:cNvSpPr>
            <a:spLocks noChangeArrowheads="1"/>
          </p:cNvSpPr>
          <p:nvPr/>
        </p:nvSpPr>
        <p:spPr bwMode="auto">
          <a:xfrm>
            <a:off x="2895600" y="274320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it-IT" altLang="en-US" sz="1400">
              <a:cs typeface="Tahoma" panose="020B0604030504040204" pitchFamily="34" charset="0"/>
            </a:endParaRPr>
          </a:p>
          <a:p>
            <a:pPr algn="ctr" eaLnBrk="1" hangingPunct="1"/>
            <a:endParaRPr lang="it-IT" altLang="en-US" sz="1400">
              <a:cs typeface="Tahoma" panose="020B0604030504040204" pitchFamily="34" charset="0"/>
            </a:endParaRPr>
          </a:p>
        </p:txBody>
      </p:sp>
      <p:sp>
        <p:nvSpPr>
          <p:cNvPr id="25610" name="Line 15">
            <a:extLst>
              <a:ext uri="{FF2B5EF4-FFF2-40B4-BE49-F238E27FC236}">
                <a16:creationId xmlns:a16="http://schemas.microsoft.com/office/drawing/2014/main" id="{933E50F7-A187-438B-B865-F4A8259F8C69}"/>
              </a:ext>
            </a:extLst>
          </p:cNvPr>
          <p:cNvSpPr>
            <a:spLocks noChangeShapeType="1"/>
          </p:cNvSpPr>
          <p:nvPr/>
        </p:nvSpPr>
        <p:spPr bwMode="auto">
          <a:xfrm flipV="1">
            <a:off x="2590800" y="2438400"/>
            <a:ext cx="228600" cy="1524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16">
            <a:extLst>
              <a:ext uri="{FF2B5EF4-FFF2-40B4-BE49-F238E27FC236}">
                <a16:creationId xmlns:a16="http://schemas.microsoft.com/office/drawing/2014/main" id="{4F6A6962-42E7-4D51-AAA2-7BF11F40AC69}"/>
              </a:ext>
            </a:extLst>
          </p:cNvPr>
          <p:cNvSpPr>
            <a:spLocks noChangeShapeType="1"/>
          </p:cNvSpPr>
          <p:nvPr/>
        </p:nvSpPr>
        <p:spPr bwMode="auto">
          <a:xfrm>
            <a:off x="2590800" y="2743200"/>
            <a:ext cx="228600" cy="762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Rectangle 17">
            <a:extLst>
              <a:ext uri="{FF2B5EF4-FFF2-40B4-BE49-F238E27FC236}">
                <a16:creationId xmlns:a16="http://schemas.microsoft.com/office/drawing/2014/main" id="{86533E97-E0EB-4A01-9141-9CD1F54BED44}"/>
              </a:ext>
            </a:extLst>
          </p:cNvPr>
          <p:cNvSpPr>
            <a:spLocks noChangeArrowheads="1"/>
          </p:cNvSpPr>
          <p:nvPr/>
        </p:nvSpPr>
        <p:spPr bwMode="auto">
          <a:xfrm>
            <a:off x="2895600" y="434975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it-IT" altLang="en-US" sz="1400"/>
          </a:p>
          <a:p>
            <a:pPr eaLnBrk="1" hangingPunct="1"/>
            <a:endParaRPr lang="it-IT" altLang="en-US" sz="1400"/>
          </a:p>
        </p:txBody>
      </p:sp>
      <p:sp>
        <p:nvSpPr>
          <p:cNvPr id="25613" name="Rectangle 18">
            <a:extLst>
              <a:ext uri="{FF2B5EF4-FFF2-40B4-BE49-F238E27FC236}">
                <a16:creationId xmlns:a16="http://schemas.microsoft.com/office/drawing/2014/main" id="{A9ACE2C9-14E9-4303-A591-A7C8EDEBB839}"/>
              </a:ext>
            </a:extLst>
          </p:cNvPr>
          <p:cNvSpPr>
            <a:spLocks noChangeArrowheads="1"/>
          </p:cNvSpPr>
          <p:nvPr/>
        </p:nvSpPr>
        <p:spPr bwMode="auto">
          <a:xfrm>
            <a:off x="2895600" y="4959350"/>
            <a:ext cx="2362200" cy="5429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it-IT" altLang="en-US" sz="1400">
              <a:cs typeface="Tahoma" panose="020B0604030504040204" pitchFamily="34" charset="0"/>
            </a:endParaRPr>
          </a:p>
          <a:p>
            <a:pPr algn="ctr" eaLnBrk="1" hangingPunct="1"/>
            <a:endParaRPr lang="it-IT" altLang="en-US" sz="1400">
              <a:cs typeface="Tahoma" panose="020B0604030504040204" pitchFamily="34" charset="0"/>
            </a:endParaRPr>
          </a:p>
        </p:txBody>
      </p:sp>
      <p:sp>
        <p:nvSpPr>
          <p:cNvPr id="25614" name="Line 19">
            <a:extLst>
              <a:ext uri="{FF2B5EF4-FFF2-40B4-BE49-F238E27FC236}">
                <a16:creationId xmlns:a16="http://schemas.microsoft.com/office/drawing/2014/main" id="{80DF761B-42EB-4AF5-AC15-67E390EA8BEC}"/>
              </a:ext>
            </a:extLst>
          </p:cNvPr>
          <p:cNvSpPr>
            <a:spLocks noChangeShapeType="1"/>
          </p:cNvSpPr>
          <p:nvPr/>
        </p:nvSpPr>
        <p:spPr bwMode="auto">
          <a:xfrm flipV="1">
            <a:off x="2590800" y="4654550"/>
            <a:ext cx="228600" cy="1524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20">
            <a:extLst>
              <a:ext uri="{FF2B5EF4-FFF2-40B4-BE49-F238E27FC236}">
                <a16:creationId xmlns:a16="http://schemas.microsoft.com/office/drawing/2014/main" id="{B9561849-73D8-4944-96A3-8669F5B9B2BF}"/>
              </a:ext>
            </a:extLst>
          </p:cNvPr>
          <p:cNvSpPr>
            <a:spLocks noChangeShapeType="1"/>
          </p:cNvSpPr>
          <p:nvPr/>
        </p:nvSpPr>
        <p:spPr bwMode="auto">
          <a:xfrm>
            <a:off x="2590800" y="4959350"/>
            <a:ext cx="228600" cy="762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Text Box 21">
            <a:extLst>
              <a:ext uri="{FF2B5EF4-FFF2-40B4-BE49-F238E27FC236}">
                <a16:creationId xmlns:a16="http://schemas.microsoft.com/office/drawing/2014/main" id="{6BD52FC1-4B1A-4F2A-96A2-0CE331105275}"/>
              </a:ext>
            </a:extLst>
          </p:cNvPr>
          <p:cNvSpPr txBox="1">
            <a:spLocks noChangeArrowheads="1"/>
          </p:cNvSpPr>
          <p:nvPr/>
        </p:nvSpPr>
        <p:spPr bwMode="auto">
          <a:xfrm>
            <a:off x="1905000" y="5781675"/>
            <a:ext cx="5334000" cy="314325"/>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1400"/>
              <a:t>Fai clic su ogni opzione e trascinala nella casella corretta.</a:t>
            </a:r>
          </a:p>
        </p:txBody>
      </p:sp>
      <p:sp>
        <p:nvSpPr>
          <p:cNvPr id="25617" name="Text Box 22">
            <a:extLst>
              <a:ext uri="{FF2B5EF4-FFF2-40B4-BE49-F238E27FC236}">
                <a16:creationId xmlns:a16="http://schemas.microsoft.com/office/drawing/2014/main" id="{4C861682-7CD2-422E-B109-D7043A49D842}"/>
              </a:ext>
            </a:extLst>
          </p:cNvPr>
          <p:cNvSpPr txBox="1">
            <a:spLocks noChangeArrowheads="1"/>
          </p:cNvSpPr>
          <p:nvPr/>
        </p:nvSpPr>
        <p:spPr bwMode="auto">
          <a:xfrm>
            <a:off x="8686800" y="26670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1</a:t>
            </a:r>
          </a:p>
        </p:txBody>
      </p:sp>
      <p:sp>
        <p:nvSpPr>
          <p:cNvPr id="25618" name="Text Box 23">
            <a:extLst>
              <a:ext uri="{FF2B5EF4-FFF2-40B4-BE49-F238E27FC236}">
                <a16:creationId xmlns:a16="http://schemas.microsoft.com/office/drawing/2014/main" id="{0296E207-3F92-4E58-9C86-3A20DF5A82E7}"/>
              </a:ext>
            </a:extLst>
          </p:cNvPr>
          <p:cNvSpPr txBox="1">
            <a:spLocks noChangeArrowheads="1"/>
          </p:cNvSpPr>
          <p:nvPr/>
        </p:nvSpPr>
        <p:spPr bwMode="auto">
          <a:xfrm>
            <a:off x="8686800" y="33210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2</a:t>
            </a:r>
          </a:p>
        </p:txBody>
      </p:sp>
      <p:sp>
        <p:nvSpPr>
          <p:cNvPr id="25619" name="Text Box 24">
            <a:extLst>
              <a:ext uri="{FF2B5EF4-FFF2-40B4-BE49-F238E27FC236}">
                <a16:creationId xmlns:a16="http://schemas.microsoft.com/office/drawing/2014/main" id="{6F309075-BE46-432B-BF30-8F829B7D64F3}"/>
              </a:ext>
            </a:extLst>
          </p:cNvPr>
          <p:cNvSpPr txBox="1">
            <a:spLocks noChangeArrowheads="1"/>
          </p:cNvSpPr>
          <p:nvPr/>
        </p:nvSpPr>
        <p:spPr bwMode="auto">
          <a:xfrm>
            <a:off x="8686800" y="39306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3</a:t>
            </a:r>
          </a:p>
        </p:txBody>
      </p:sp>
      <p:sp>
        <p:nvSpPr>
          <p:cNvPr id="25620" name="Text Box 25">
            <a:extLst>
              <a:ext uri="{FF2B5EF4-FFF2-40B4-BE49-F238E27FC236}">
                <a16:creationId xmlns:a16="http://schemas.microsoft.com/office/drawing/2014/main" id="{E6833128-D39F-4C19-ABE7-2E2F0A5497A1}"/>
              </a:ext>
            </a:extLst>
          </p:cNvPr>
          <p:cNvSpPr txBox="1">
            <a:spLocks noChangeArrowheads="1"/>
          </p:cNvSpPr>
          <p:nvPr/>
        </p:nvSpPr>
        <p:spPr bwMode="auto">
          <a:xfrm>
            <a:off x="8686800" y="46164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4</a:t>
            </a:r>
          </a:p>
        </p:txBody>
      </p:sp>
      <p:sp>
        <p:nvSpPr>
          <p:cNvPr id="25621" name="Text Box 26">
            <a:extLst>
              <a:ext uri="{FF2B5EF4-FFF2-40B4-BE49-F238E27FC236}">
                <a16:creationId xmlns:a16="http://schemas.microsoft.com/office/drawing/2014/main" id="{1ADE8FD6-89C6-4CDE-98F2-CD186F1FE7CC}"/>
              </a:ext>
            </a:extLst>
          </p:cNvPr>
          <p:cNvSpPr txBox="1">
            <a:spLocks noChangeArrowheads="1"/>
          </p:cNvSpPr>
          <p:nvPr/>
        </p:nvSpPr>
        <p:spPr bwMode="auto">
          <a:xfrm>
            <a:off x="304800" y="990600"/>
            <a:ext cx="1828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 variabili</a:t>
            </a:r>
          </a:p>
        </p:txBody>
      </p:sp>
      <p:sp>
        <p:nvSpPr>
          <p:cNvPr id="25622" name="AutoShape 27">
            <a:extLst>
              <a:ext uri="{FF2B5EF4-FFF2-40B4-BE49-F238E27FC236}">
                <a16:creationId xmlns:a16="http://schemas.microsoft.com/office/drawing/2014/main" id="{E43193B1-F04B-466F-B9C4-7DC16D076C0F}"/>
              </a:ext>
            </a:extLst>
          </p:cNvPr>
          <p:cNvSpPr>
            <a:spLocks noChangeArrowheads="1"/>
          </p:cNvSpPr>
          <p:nvPr/>
        </p:nvSpPr>
        <p:spPr bwMode="auto">
          <a:xfrm>
            <a:off x="533400" y="3429000"/>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a:t>Migliora</a:t>
            </a:r>
          </a:p>
        </p:txBody>
      </p:sp>
      <p:sp>
        <p:nvSpPr>
          <p:cNvPr id="25623" name="Rectangle 29">
            <a:extLst>
              <a:ext uri="{FF2B5EF4-FFF2-40B4-BE49-F238E27FC236}">
                <a16:creationId xmlns:a16="http://schemas.microsoft.com/office/drawing/2014/main" id="{DE0C9159-2796-4D80-A2E9-21D5194111E3}"/>
              </a:ext>
            </a:extLst>
          </p:cNvPr>
          <p:cNvSpPr>
            <a:spLocks noChangeArrowheads="1"/>
          </p:cNvSpPr>
          <p:nvPr/>
        </p:nvSpPr>
        <p:spPr bwMode="auto">
          <a:xfrm>
            <a:off x="685800" y="4572000"/>
            <a:ext cx="1828800" cy="762000"/>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50000"/>
              </a:spcBef>
            </a:pPr>
            <a:r>
              <a:rPr lang="it-IT" altLang="en-US"/>
              <a:t>La motivazione </a:t>
            </a:r>
          </a:p>
          <a:p>
            <a:pPr algn="ctr">
              <a:spcBef>
                <a:spcPct val="50000"/>
              </a:spcBef>
            </a:pPr>
            <a:r>
              <a:rPr lang="it-IT" altLang="en-US"/>
              <a:t>degli studenti</a:t>
            </a:r>
          </a:p>
        </p:txBody>
      </p:sp>
    </p:spTree>
    <p:extLst>
      <p:ext uri="{BB962C8B-B14F-4D97-AF65-F5344CB8AC3E}">
        <p14:creationId xmlns:p14="http://schemas.microsoft.com/office/powerpoint/2010/main" val="419274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7844FD77-2D69-49B5-8160-04DAAE85F1DC}"/>
              </a:ext>
            </a:extLst>
          </p:cNvPr>
          <p:cNvSpPr>
            <a:spLocks noChangeArrowheads="1"/>
          </p:cNvSpPr>
          <p:nvPr/>
        </p:nvSpPr>
        <p:spPr bwMode="auto">
          <a:xfrm>
            <a:off x="5715000" y="1905000"/>
            <a:ext cx="281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In base a quanto detto, quale delle due è la variabile indipendente? </a:t>
            </a:r>
          </a:p>
        </p:txBody>
      </p:sp>
      <p:sp>
        <p:nvSpPr>
          <p:cNvPr id="27651" name="Rectangle 7">
            <a:extLst>
              <a:ext uri="{FF2B5EF4-FFF2-40B4-BE49-F238E27FC236}">
                <a16:creationId xmlns:a16="http://schemas.microsoft.com/office/drawing/2014/main" id="{50B4B841-7FCE-456E-B1C3-F01896E974FF}"/>
              </a:ext>
            </a:extLst>
          </p:cNvPr>
          <p:cNvSpPr>
            <a:spLocks noChangeArrowheads="1"/>
          </p:cNvSpPr>
          <p:nvPr/>
        </p:nvSpPr>
        <p:spPr bwMode="auto">
          <a:xfrm>
            <a:off x="2895600" y="3390900"/>
            <a:ext cx="24384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a:latin typeface="+mj-lt"/>
              </a:rPr>
              <a:t>variabile di cui vogliamo esaminare come si modifica</a:t>
            </a:r>
          </a:p>
        </p:txBody>
      </p:sp>
      <p:sp>
        <p:nvSpPr>
          <p:cNvPr id="27652" name="Rectangle 8">
            <a:extLst>
              <a:ext uri="{FF2B5EF4-FFF2-40B4-BE49-F238E27FC236}">
                <a16:creationId xmlns:a16="http://schemas.microsoft.com/office/drawing/2014/main" id="{569D7173-D8D2-476A-BB3B-06176C355904}"/>
              </a:ext>
            </a:extLst>
          </p:cNvPr>
          <p:cNvSpPr>
            <a:spLocks noChangeArrowheads="1"/>
          </p:cNvSpPr>
          <p:nvPr/>
        </p:nvSpPr>
        <p:spPr bwMode="auto">
          <a:xfrm>
            <a:off x="2895600" y="1171575"/>
            <a:ext cx="23622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a:latin typeface="+mj-lt"/>
                <a:cs typeface="Tahoma" panose="020B0604030504040204" pitchFamily="34" charset="0"/>
              </a:rPr>
              <a:t>variabile che introduciamo per varificare gli effetti</a:t>
            </a:r>
          </a:p>
        </p:txBody>
      </p:sp>
      <p:sp>
        <p:nvSpPr>
          <p:cNvPr id="27653" name="Rectangle 9">
            <a:extLst>
              <a:ext uri="{FF2B5EF4-FFF2-40B4-BE49-F238E27FC236}">
                <a16:creationId xmlns:a16="http://schemas.microsoft.com/office/drawing/2014/main" id="{B6C7AF6B-F009-4B6C-BD42-BBCD0539F248}"/>
              </a:ext>
            </a:extLst>
          </p:cNvPr>
          <p:cNvSpPr>
            <a:spLocks noChangeArrowheads="1"/>
          </p:cNvSpPr>
          <p:nvPr/>
        </p:nvSpPr>
        <p:spPr bwMode="auto">
          <a:xfrm>
            <a:off x="2895600" y="2286000"/>
            <a:ext cx="23622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a:latin typeface="+mj-lt"/>
              </a:rPr>
              <a:t>variabile che può indurre un  mutamento nell'altra</a:t>
            </a:r>
          </a:p>
        </p:txBody>
      </p:sp>
      <p:sp>
        <p:nvSpPr>
          <p:cNvPr id="27654" name="Rectangle 10">
            <a:extLst>
              <a:ext uri="{FF2B5EF4-FFF2-40B4-BE49-F238E27FC236}">
                <a16:creationId xmlns:a16="http://schemas.microsoft.com/office/drawing/2014/main" id="{E5FC86D0-9C1F-4EA4-A154-A39203075754}"/>
              </a:ext>
            </a:extLst>
          </p:cNvPr>
          <p:cNvSpPr>
            <a:spLocks noChangeArrowheads="1"/>
          </p:cNvSpPr>
          <p:nvPr/>
        </p:nvSpPr>
        <p:spPr bwMode="auto">
          <a:xfrm>
            <a:off x="2895600" y="4514850"/>
            <a:ext cx="24384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a:latin typeface="+mj-lt"/>
              </a:rPr>
              <a:t>variabile che potrebbe essere modificata dall’altra</a:t>
            </a:r>
          </a:p>
        </p:txBody>
      </p:sp>
      <p:sp>
        <p:nvSpPr>
          <p:cNvPr id="27655" name="Line 13">
            <a:extLst>
              <a:ext uri="{FF2B5EF4-FFF2-40B4-BE49-F238E27FC236}">
                <a16:creationId xmlns:a16="http://schemas.microsoft.com/office/drawing/2014/main" id="{5F3D7B0A-A818-4719-A0AD-3D9BC335F0AC}"/>
              </a:ext>
            </a:extLst>
          </p:cNvPr>
          <p:cNvSpPr>
            <a:spLocks noChangeShapeType="1"/>
          </p:cNvSpPr>
          <p:nvPr/>
        </p:nvSpPr>
        <p:spPr bwMode="auto">
          <a:xfrm flipV="1">
            <a:off x="2590800" y="1981200"/>
            <a:ext cx="228600" cy="1524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j-lt"/>
            </a:endParaRPr>
          </a:p>
        </p:txBody>
      </p:sp>
      <p:sp>
        <p:nvSpPr>
          <p:cNvPr id="27656" name="Line 14">
            <a:extLst>
              <a:ext uri="{FF2B5EF4-FFF2-40B4-BE49-F238E27FC236}">
                <a16:creationId xmlns:a16="http://schemas.microsoft.com/office/drawing/2014/main" id="{861F4848-6E6A-490A-86B0-1A2B43E07A1F}"/>
              </a:ext>
            </a:extLst>
          </p:cNvPr>
          <p:cNvSpPr>
            <a:spLocks noChangeShapeType="1"/>
          </p:cNvSpPr>
          <p:nvPr/>
        </p:nvSpPr>
        <p:spPr bwMode="auto">
          <a:xfrm>
            <a:off x="2590800" y="2286000"/>
            <a:ext cx="228600" cy="762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j-lt"/>
            </a:endParaRPr>
          </a:p>
        </p:txBody>
      </p:sp>
      <p:sp>
        <p:nvSpPr>
          <p:cNvPr id="27657" name="Line 17">
            <a:extLst>
              <a:ext uri="{FF2B5EF4-FFF2-40B4-BE49-F238E27FC236}">
                <a16:creationId xmlns:a16="http://schemas.microsoft.com/office/drawing/2014/main" id="{BF72594F-875C-487F-B96D-703B08FA03A5}"/>
              </a:ext>
            </a:extLst>
          </p:cNvPr>
          <p:cNvSpPr>
            <a:spLocks noChangeShapeType="1"/>
          </p:cNvSpPr>
          <p:nvPr/>
        </p:nvSpPr>
        <p:spPr bwMode="auto">
          <a:xfrm flipV="1">
            <a:off x="2590800" y="4197350"/>
            <a:ext cx="228600" cy="1524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j-lt"/>
            </a:endParaRPr>
          </a:p>
        </p:txBody>
      </p:sp>
      <p:sp>
        <p:nvSpPr>
          <p:cNvPr id="27658" name="Line 18">
            <a:extLst>
              <a:ext uri="{FF2B5EF4-FFF2-40B4-BE49-F238E27FC236}">
                <a16:creationId xmlns:a16="http://schemas.microsoft.com/office/drawing/2014/main" id="{44CA6937-97E7-41BB-9393-CCE27FAFD7D4}"/>
              </a:ext>
            </a:extLst>
          </p:cNvPr>
          <p:cNvSpPr>
            <a:spLocks noChangeShapeType="1"/>
          </p:cNvSpPr>
          <p:nvPr/>
        </p:nvSpPr>
        <p:spPr bwMode="auto">
          <a:xfrm>
            <a:off x="2590800" y="4502150"/>
            <a:ext cx="228600" cy="76200"/>
          </a:xfrm>
          <a:prstGeom prst="line">
            <a:avLst/>
          </a:prstGeom>
          <a:noFill/>
          <a:ln w="254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mj-lt"/>
            </a:endParaRPr>
          </a:p>
        </p:txBody>
      </p:sp>
      <p:sp>
        <p:nvSpPr>
          <p:cNvPr id="27659" name="Text Box 24">
            <a:extLst>
              <a:ext uri="{FF2B5EF4-FFF2-40B4-BE49-F238E27FC236}">
                <a16:creationId xmlns:a16="http://schemas.microsoft.com/office/drawing/2014/main" id="{4C4F10BC-69DC-4F49-9003-A74E8BC72AED}"/>
              </a:ext>
            </a:extLst>
          </p:cNvPr>
          <p:cNvSpPr txBox="1">
            <a:spLocks noChangeArrowheads="1"/>
          </p:cNvSpPr>
          <p:nvPr/>
        </p:nvSpPr>
        <p:spPr bwMode="auto">
          <a:xfrm>
            <a:off x="2514600" y="5629275"/>
            <a:ext cx="4191000" cy="400110"/>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2000">
                <a:latin typeface="+mj-lt"/>
              </a:rPr>
              <a:t>Fai clic sulla risposta che preferisci.</a:t>
            </a:r>
          </a:p>
        </p:txBody>
      </p:sp>
      <p:sp>
        <p:nvSpPr>
          <p:cNvPr id="27660" name="Oval 25">
            <a:extLst>
              <a:ext uri="{FF2B5EF4-FFF2-40B4-BE49-F238E27FC236}">
                <a16:creationId xmlns:a16="http://schemas.microsoft.com/office/drawing/2014/main" id="{6560C44C-89B5-4A88-A65D-F38137FD428B}"/>
              </a:ext>
            </a:extLst>
          </p:cNvPr>
          <p:cNvSpPr>
            <a:spLocks noChangeArrowheads="1"/>
          </p:cNvSpPr>
          <p:nvPr/>
        </p:nvSpPr>
        <p:spPr bwMode="auto">
          <a:xfrm>
            <a:off x="5791200" y="33528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7661" name="Oval 26">
            <a:extLst>
              <a:ext uri="{FF2B5EF4-FFF2-40B4-BE49-F238E27FC236}">
                <a16:creationId xmlns:a16="http://schemas.microsoft.com/office/drawing/2014/main" id="{75BE9C58-6464-4B5B-A85A-9EAC4FA128C0}"/>
              </a:ext>
            </a:extLst>
          </p:cNvPr>
          <p:cNvSpPr>
            <a:spLocks noChangeArrowheads="1"/>
          </p:cNvSpPr>
          <p:nvPr/>
        </p:nvSpPr>
        <p:spPr bwMode="auto">
          <a:xfrm>
            <a:off x="5791200" y="3810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7662" name="Rectangle 27">
            <a:extLst>
              <a:ext uri="{FF2B5EF4-FFF2-40B4-BE49-F238E27FC236}">
                <a16:creationId xmlns:a16="http://schemas.microsoft.com/office/drawing/2014/main" id="{97959076-035E-4DB8-91BF-4D8506B1658C}"/>
              </a:ext>
            </a:extLst>
          </p:cNvPr>
          <p:cNvSpPr>
            <a:spLocks noChangeArrowheads="1"/>
          </p:cNvSpPr>
          <p:nvPr/>
        </p:nvSpPr>
        <p:spPr bwMode="auto">
          <a:xfrm>
            <a:off x="6096000" y="3276600"/>
            <a:ext cx="23622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L’accoglienza.</a:t>
            </a:r>
          </a:p>
          <a:p>
            <a:endParaRPr lang="it-IT" altLang="en-US" sz="2000">
              <a:latin typeface="+mj-lt"/>
            </a:endParaRPr>
          </a:p>
          <a:p>
            <a:r>
              <a:rPr lang="it-IT" altLang="en-US" sz="2000">
                <a:latin typeface="+mj-lt"/>
              </a:rPr>
              <a:t>La motivazione degli studenti.</a:t>
            </a:r>
          </a:p>
        </p:txBody>
      </p:sp>
      <p:sp>
        <p:nvSpPr>
          <p:cNvPr id="27663" name="Text Box 28">
            <a:extLst>
              <a:ext uri="{FF2B5EF4-FFF2-40B4-BE49-F238E27FC236}">
                <a16:creationId xmlns:a16="http://schemas.microsoft.com/office/drawing/2014/main" id="{E8C0301A-2731-4E4B-BD56-BE1A265FC396}"/>
              </a:ext>
            </a:extLst>
          </p:cNvPr>
          <p:cNvSpPr txBox="1">
            <a:spLocks noChangeArrowheads="1"/>
          </p:cNvSpPr>
          <p:nvPr/>
        </p:nvSpPr>
        <p:spPr bwMode="auto">
          <a:xfrm>
            <a:off x="533400" y="1076235"/>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variabili</a:t>
            </a:r>
          </a:p>
        </p:txBody>
      </p:sp>
      <p:sp>
        <p:nvSpPr>
          <p:cNvPr id="27664" name="AutoShape 29">
            <a:extLst>
              <a:ext uri="{FF2B5EF4-FFF2-40B4-BE49-F238E27FC236}">
                <a16:creationId xmlns:a16="http://schemas.microsoft.com/office/drawing/2014/main" id="{1A8C442C-19ED-4196-A772-27B32B06494B}"/>
              </a:ext>
            </a:extLst>
          </p:cNvPr>
          <p:cNvSpPr>
            <a:spLocks noChangeArrowheads="1"/>
          </p:cNvSpPr>
          <p:nvPr/>
        </p:nvSpPr>
        <p:spPr bwMode="auto">
          <a:xfrm>
            <a:off x="533400" y="1752600"/>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a:latin typeface="+mj-lt"/>
              </a:rPr>
              <a:t>L’accoglienza</a:t>
            </a:r>
          </a:p>
        </p:txBody>
      </p:sp>
      <p:sp>
        <p:nvSpPr>
          <p:cNvPr id="27665" name="AutoShape 30">
            <a:extLst>
              <a:ext uri="{FF2B5EF4-FFF2-40B4-BE49-F238E27FC236}">
                <a16:creationId xmlns:a16="http://schemas.microsoft.com/office/drawing/2014/main" id="{66520267-D922-4EBB-ACBC-E5273A837C8D}"/>
              </a:ext>
            </a:extLst>
          </p:cNvPr>
          <p:cNvSpPr>
            <a:spLocks noChangeArrowheads="1"/>
          </p:cNvSpPr>
          <p:nvPr/>
        </p:nvSpPr>
        <p:spPr bwMode="auto">
          <a:xfrm>
            <a:off x="533400" y="2895600"/>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a:latin typeface="+mj-lt"/>
              </a:rPr>
              <a:t>Migliora</a:t>
            </a:r>
          </a:p>
        </p:txBody>
      </p:sp>
      <p:sp>
        <p:nvSpPr>
          <p:cNvPr id="27666" name="Rectangle 31">
            <a:extLst>
              <a:ext uri="{FF2B5EF4-FFF2-40B4-BE49-F238E27FC236}">
                <a16:creationId xmlns:a16="http://schemas.microsoft.com/office/drawing/2014/main" id="{D439ACEA-0E68-487A-A3D0-B018936C1412}"/>
              </a:ext>
            </a:extLst>
          </p:cNvPr>
          <p:cNvSpPr>
            <a:spLocks noChangeArrowheads="1"/>
          </p:cNvSpPr>
          <p:nvPr/>
        </p:nvSpPr>
        <p:spPr bwMode="auto">
          <a:xfrm>
            <a:off x="533400" y="4114800"/>
            <a:ext cx="1981200" cy="762000"/>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50000"/>
              </a:spcBef>
            </a:pPr>
            <a:r>
              <a:rPr lang="it-IT" altLang="en-US" sz="2000">
                <a:latin typeface="+mj-lt"/>
              </a:rPr>
              <a:t>La motivazione </a:t>
            </a:r>
          </a:p>
          <a:p>
            <a:pPr algn="ctr">
              <a:spcBef>
                <a:spcPct val="50000"/>
              </a:spcBef>
            </a:pPr>
            <a:r>
              <a:rPr lang="it-IT" altLang="en-US" sz="2000">
                <a:latin typeface="+mj-lt"/>
              </a:rPr>
              <a:t>degli studenti</a:t>
            </a:r>
          </a:p>
        </p:txBody>
      </p:sp>
    </p:spTree>
    <p:extLst>
      <p:ext uri="{BB962C8B-B14F-4D97-AF65-F5344CB8AC3E}">
        <p14:creationId xmlns:p14="http://schemas.microsoft.com/office/powerpoint/2010/main" val="83420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3" descr="D:\Documenti\Bea\Eductra\Università\Metodo 3\Immagini\78192.JPG">
            <a:extLst>
              <a:ext uri="{FF2B5EF4-FFF2-40B4-BE49-F238E27FC236}">
                <a16:creationId xmlns:a16="http://schemas.microsoft.com/office/drawing/2014/main" id="{CDA545F1-DCBD-4335-9B2E-7FE5D2A3E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1967136"/>
            <a:ext cx="289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a:extLst>
              <a:ext uri="{FF2B5EF4-FFF2-40B4-BE49-F238E27FC236}">
                <a16:creationId xmlns:a16="http://schemas.microsoft.com/office/drawing/2014/main" id="{DC956019-CE26-4E8B-B65D-A9C5487017B8}"/>
              </a:ext>
            </a:extLst>
          </p:cNvPr>
          <p:cNvSpPr>
            <a:spLocks noChangeArrowheads="1"/>
          </p:cNvSpPr>
          <p:nvPr/>
        </p:nvSpPr>
        <p:spPr bwMode="auto">
          <a:xfrm>
            <a:off x="4425752" y="2424336"/>
            <a:ext cx="39624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Nella fase esplorativa di una ricerca ci si limita ad identificare tutte le variabili e le loro relazioni.</a:t>
            </a:r>
          </a:p>
          <a:p>
            <a:endParaRPr lang="it-IT" altLang="en-US" sz="2000">
              <a:latin typeface="+mj-lt"/>
            </a:endParaRPr>
          </a:p>
          <a:p>
            <a:r>
              <a:rPr lang="it-IT" altLang="en-US" sz="2000">
                <a:latin typeface="+mj-lt"/>
              </a:rPr>
              <a:t>Questa fase consente spiegazioni ma non previsioni.</a:t>
            </a:r>
          </a:p>
          <a:p>
            <a:endParaRPr lang="it-IT" altLang="en-US" sz="2000">
              <a:latin typeface="+mj-lt"/>
            </a:endParaRPr>
          </a:p>
          <a:p>
            <a:r>
              <a:rPr lang="it-IT" altLang="en-US" sz="2000">
                <a:latin typeface="+mj-lt"/>
              </a:rPr>
              <a:t>Nella ricerca educativa non è raro trovare situazioni in cui le variabili si influenzano reciprocamente senza che sia possibile distinguere una precedenza.</a:t>
            </a:r>
          </a:p>
        </p:txBody>
      </p:sp>
      <p:sp>
        <p:nvSpPr>
          <p:cNvPr id="29700" name="Text Box 22">
            <a:extLst>
              <a:ext uri="{FF2B5EF4-FFF2-40B4-BE49-F238E27FC236}">
                <a16:creationId xmlns:a16="http://schemas.microsoft.com/office/drawing/2014/main" id="{FA033518-5C65-46C5-B29D-239FA161EC0D}"/>
              </a:ext>
            </a:extLst>
          </p:cNvPr>
          <p:cNvSpPr txBox="1">
            <a:spLocks noChangeArrowheads="1"/>
          </p:cNvSpPr>
          <p:nvPr/>
        </p:nvSpPr>
        <p:spPr bwMode="auto">
          <a:xfrm>
            <a:off x="539552" y="1052736"/>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variabili</a:t>
            </a:r>
          </a:p>
        </p:txBody>
      </p:sp>
      <p:sp>
        <p:nvSpPr>
          <p:cNvPr id="29701" name="Rectangle 24">
            <a:extLst>
              <a:ext uri="{FF2B5EF4-FFF2-40B4-BE49-F238E27FC236}">
                <a16:creationId xmlns:a16="http://schemas.microsoft.com/office/drawing/2014/main" id="{6068DF25-D89F-4ED6-AE6F-86E54569DDCD}"/>
              </a:ext>
            </a:extLst>
          </p:cNvPr>
          <p:cNvSpPr>
            <a:spLocks noChangeArrowheads="1"/>
          </p:cNvSpPr>
          <p:nvPr/>
        </p:nvSpPr>
        <p:spPr bwMode="auto">
          <a:xfrm>
            <a:off x="920552" y="1967136"/>
            <a:ext cx="2895600" cy="3962400"/>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2" name="Oval 5">
            <a:extLst>
              <a:ext uri="{FF2B5EF4-FFF2-40B4-BE49-F238E27FC236}">
                <a16:creationId xmlns:a16="http://schemas.microsoft.com/office/drawing/2014/main" id="{1584DAAC-D42D-43E7-B499-5BCD8B98A84B}"/>
              </a:ext>
            </a:extLst>
          </p:cNvPr>
          <p:cNvSpPr>
            <a:spLocks noChangeArrowheads="1"/>
          </p:cNvSpPr>
          <p:nvPr/>
        </p:nvSpPr>
        <p:spPr bwMode="auto">
          <a:xfrm>
            <a:off x="1482527" y="2752949"/>
            <a:ext cx="381000" cy="3810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3" name="Oval 6">
            <a:extLst>
              <a:ext uri="{FF2B5EF4-FFF2-40B4-BE49-F238E27FC236}">
                <a16:creationId xmlns:a16="http://schemas.microsoft.com/office/drawing/2014/main" id="{3EADDCBE-2B80-4F62-88E1-FCC3FCC4D842}"/>
              </a:ext>
            </a:extLst>
          </p:cNvPr>
          <p:cNvSpPr>
            <a:spLocks noChangeArrowheads="1"/>
          </p:cNvSpPr>
          <p:nvPr/>
        </p:nvSpPr>
        <p:spPr bwMode="auto">
          <a:xfrm>
            <a:off x="2977952" y="2957736"/>
            <a:ext cx="381000" cy="3810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4" name="Oval 7">
            <a:extLst>
              <a:ext uri="{FF2B5EF4-FFF2-40B4-BE49-F238E27FC236}">
                <a16:creationId xmlns:a16="http://schemas.microsoft.com/office/drawing/2014/main" id="{269A1D6B-872F-4129-86A0-56AEC15FF8E2}"/>
              </a:ext>
            </a:extLst>
          </p:cNvPr>
          <p:cNvSpPr>
            <a:spLocks noChangeArrowheads="1"/>
          </p:cNvSpPr>
          <p:nvPr/>
        </p:nvSpPr>
        <p:spPr bwMode="auto">
          <a:xfrm>
            <a:off x="1453952" y="3872136"/>
            <a:ext cx="381000" cy="3810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5" name="Oval 8">
            <a:extLst>
              <a:ext uri="{FF2B5EF4-FFF2-40B4-BE49-F238E27FC236}">
                <a16:creationId xmlns:a16="http://schemas.microsoft.com/office/drawing/2014/main" id="{0B218067-5C33-4662-A8E6-1CD99FF2B155}"/>
              </a:ext>
            </a:extLst>
          </p:cNvPr>
          <p:cNvSpPr>
            <a:spLocks noChangeArrowheads="1"/>
          </p:cNvSpPr>
          <p:nvPr/>
        </p:nvSpPr>
        <p:spPr bwMode="auto">
          <a:xfrm>
            <a:off x="2063552" y="4253136"/>
            <a:ext cx="381000" cy="3810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6" name="Oval 11">
            <a:extLst>
              <a:ext uri="{FF2B5EF4-FFF2-40B4-BE49-F238E27FC236}">
                <a16:creationId xmlns:a16="http://schemas.microsoft.com/office/drawing/2014/main" id="{6295AF84-FA6D-4DFD-ADF8-4F5E29962AE9}"/>
              </a:ext>
            </a:extLst>
          </p:cNvPr>
          <p:cNvSpPr>
            <a:spLocks noChangeArrowheads="1"/>
          </p:cNvSpPr>
          <p:nvPr/>
        </p:nvSpPr>
        <p:spPr bwMode="auto">
          <a:xfrm>
            <a:off x="3087490" y="3938811"/>
            <a:ext cx="381000" cy="3810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7" name="AutoShape 26">
            <a:extLst>
              <a:ext uri="{FF2B5EF4-FFF2-40B4-BE49-F238E27FC236}">
                <a16:creationId xmlns:a16="http://schemas.microsoft.com/office/drawing/2014/main" id="{DEC57F68-A795-48B5-A90D-5D6B56B73715}"/>
              </a:ext>
            </a:extLst>
          </p:cNvPr>
          <p:cNvSpPr>
            <a:spLocks noChangeArrowheads="1"/>
          </p:cNvSpPr>
          <p:nvPr/>
        </p:nvSpPr>
        <p:spPr bwMode="auto">
          <a:xfrm>
            <a:off x="1563490" y="3229199"/>
            <a:ext cx="195262" cy="590550"/>
          </a:xfrm>
          <a:prstGeom prst="upDownArrow">
            <a:avLst>
              <a:gd name="adj1" fmla="val 50000"/>
              <a:gd name="adj2" fmla="val 60488"/>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8" name="AutoShape 27">
            <a:extLst>
              <a:ext uri="{FF2B5EF4-FFF2-40B4-BE49-F238E27FC236}">
                <a16:creationId xmlns:a16="http://schemas.microsoft.com/office/drawing/2014/main" id="{0BE0C586-99E6-4B4D-9269-BEB1D3014B42}"/>
              </a:ext>
            </a:extLst>
          </p:cNvPr>
          <p:cNvSpPr>
            <a:spLocks noChangeArrowheads="1"/>
          </p:cNvSpPr>
          <p:nvPr/>
        </p:nvSpPr>
        <p:spPr bwMode="auto">
          <a:xfrm rot="20312238" flipH="1">
            <a:off x="1925440" y="3187924"/>
            <a:ext cx="157162" cy="990600"/>
          </a:xfrm>
          <a:prstGeom prst="upDownArrow">
            <a:avLst>
              <a:gd name="adj1" fmla="val 50000"/>
              <a:gd name="adj2" fmla="val 126061"/>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09" name="AutoShape 28">
            <a:extLst>
              <a:ext uri="{FF2B5EF4-FFF2-40B4-BE49-F238E27FC236}">
                <a16:creationId xmlns:a16="http://schemas.microsoft.com/office/drawing/2014/main" id="{DBC922BD-E062-4263-ADD4-E6DB85024973}"/>
              </a:ext>
            </a:extLst>
          </p:cNvPr>
          <p:cNvSpPr>
            <a:spLocks noChangeArrowheads="1"/>
          </p:cNvSpPr>
          <p:nvPr/>
        </p:nvSpPr>
        <p:spPr bwMode="auto">
          <a:xfrm rot="2021760" flipH="1">
            <a:off x="2630290" y="3310161"/>
            <a:ext cx="157162" cy="990600"/>
          </a:xfrm>
          <a:prstGeom prst="upDownArrow">
            <a:avLst>
              <a:gd name="adj1" fmla="val 50000"/>
              <a:gd name="adj2" fmla="val 126061"/>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10" name="AutoShape 29">
            <a:extLst>
              <a:ext uri="{FF2B5EF4-FFF2-40B4-BE49-F238E27FC236}">
                <a16:creationId xmlns:a16="http://schemas.microsoft.com/office/drawing/2014/main" id="{36A51E35-DF99-4D5C-851B-8599847B3C43}"/>
              </a:ext>
            </a:extLst>
          </p:cNvPr>
          <p:cNvSpPr>
            <a:spLocks noChangeArrowheads="1"/>
          </p:cNvSpPr>
          <p:nvPr/>
        </p:nvSpPr>
        <p:spPr bwMode="auto">
          <a:xfrm rot="-6599997">
            <a:off x="2661246" y="3984055"/>
            <a:ext cx="195262" cy="590550"/>
          </a:xfrm>
          <a:prstGeom prst="upDownArrow">
            <a:avLst>
              <a:gd name="adj1" fmla="val 50000"/>
              <a:gd name="adj2" fmla="val 60488"/>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29711" name="AutoShape 30">
            <a:extLst>
              <a:ext uri="{FF2B5EF4-FFF2-40B4-BE49-F238E27FC236}">
                <a16:creationId xmlns:a16="http://schemas.microsoft.com/office/drawing/2014/main" id="{D90BF95E-9148-4DA9-8098-2C975CEBD14F}"/>
              </a:ext>
            </a:extLst>
          </p:cNvPr>
          <p:cNvSpPr>
            <a:spLocks noChangeArrowheads="1"/>
          </p:cNvSpPr>
          <p:nvPr/>
        </p:nvSpPr>
        <p:spPr bwMode="auto">
          <a:xfrm rot="-4818097">
            <a:off x="2339777" y="2503711"/>
            <a:ext cx="152400" cy="971550"/>
          </a:xfrm>
          <a:prstGeom prst="upDownArrow">
            <a:avLst>
              <a:gd name="adj1" fmla="val 50000"/>
              <a:gd name="adj2" fmla="val 1275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Tree>
    <p:extLst>
      <p:ext uri="{BB962C8B-B14F-4D97-AF65-F5344CB8AC3E}">
        <p14:creationId xmlns:p14="http://schemas.microsoft.com/office/powerpoint/2010/main" val="362461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9A94CDE6-A58A-49EC-A993-317FB65AAD50}"/>
              </a:ext>
            </a:extLst>
          </p:cNvPr>
          <p:cNvSpPr txBox="1">
            <a:spLocks noChangeArrowheads="1"/>
          </p:cNvSpPr>
          <p:nvPr/>
        </p:nvSpPr>
        <p:spPr bwMode="auto">
          <a:xfrm>
            <a:off x="539552" y="1052736"/>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variabili</a:t>
            </a:r>
          </a:p>
        </p:txBody>
      </p:sp>
      <p:sp>
        <p:nvSpPr>
          <p:cNvPr id="31747" name="Text Box 3">
            <a:extLst>
              <a:ext uri="{FF2B5EF4-FFF2-40B4-BE49-F238E27FC236}">
                <a16:creationId xmlns:a16="http://schemas.microsoft.com/office/drawing/2014/main" id="{A9842918-EBC4-4ACD-BCB1-EA9EFFD10906}"/>
              </a:ext>
            </a:extLst>
          </p:cNvPr>
          <p:cNvSpPr txBox="1">
            <a:spLocks noChangeArrowheads="1"/>
          </p:cNvSpPr>
          <p:nvPr/>
        </p:nvSpPr>
        <p:spPr bwMode="auto">
          <a:xfrm>
            <a:off x="3563888" y="1524906"/>
            <a:ext cx="4953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Facciamo un esempio.</a:t>
            </a:r>
          </a:p>
          <a:p>
            <a:endParaRPr lang="it-IT" altLang="en-US" sz="1000" dirty="0">
              <a:latin typeface="+mj-lt"/>
            </a:endParaRPr>
          </a:p>
          <a:p>
            <a:r>
              <a:rPr lang="it-IT" altLang="en-US" sz="2000" dirty="0">
                <a:latin typeface="+mj-lt"/>
              </a:rPr>
              <a:t>Supponiamo che la nostra teoria affermi che una migliore accoglienza nella scuola aumenti la motivazione allo studio. </a:t>
            </a:r>
          </a:p>
          <a:p>
            <a:endParaRPr lang="it-IT" altLang="en-US" sz="1000" dirty="0">
              <a:latin typeface="+mj-lt"/>
            </a:endParaRPr>
          </a:p>
          <a:p>
            <a:r>
              <a:rPr lang="it-IT" altLang="en-US" sz="2000" dirty="0">
                <a:latin typeface="+mj-lt"/>
              </a:rPr>
              <a:t>E' necessario ora tradurre concetti teorici come "accoglienza" e misurarli con un’apposita scala. </a:t>
            </a:r>
          </a:p>
          <a:p>
            <a:endParaRPr lang="it-IT" altLang="en-US" sz="1000" dirty="0">
              <a:latin typeface="+mj-lt"/>
            </a:endParaRPr>
          </a:p>
          <a:p>
            <a:r>
              <a:rPr lang="it-IT" altLang="en-US" sz="2000" dirty="0">
                <a:latin typeface="+mj-lt"/>
              </a:rPr>
              <a:t>L'accoglienza può essere rilevata se si definiscono le procedure che la compongono. La motivazione può essere rilevata e misurata attraverso l’osservazione di comportamenti o di risposte a domande. </a:t>
            </a:r>
          </a:p>
          <a:p>
            <a:endParaRPr lang="it-IT" altLang="en-US" sz="1000" dirty="0">
              <a:latin typeface="+mj-lt"/>
            </a:endParaRPr>
          </a:p>
          <a:p>
            <a:r>
              <a:rPr lang="it-IT" altLang="en-US" sz="2000" dirty="0">
                <a:latin typeface="+mj-lt"/>
              </a:rPr>
              <a:t>Le variabili così identificate costituiranno i termini del nostro esperimento.</a:t>
            </a:r>
            <a:endParaRPr lang="it-IT" altLang="en-US" sz="2000" b="1" dirty="0">
              <a:latin typeface="+mj-lt"/>
            </a:endParaRPr>
          </a:p>
        </p:txBody>
      </p:sp>
      <p:sp>
        <p:nvSpPr>
          <p:cNvPr id="31748" name="AutoShape 11">
            <a:extLst>
              <a:ext uri="{FF2B5EF4-FFF2-40B4-BE49-F238E27FC236}">
                <a16:creationId xmlns:a16="http://schemas.microsoft.com/office/drawing/2014/main" id="{97C8A58B-3CC8-48D7-8B75-3A979B77B793}"/>
              </a:ext>
            </a:extLst>
          </p:cNvPr>
          <p:cNvSpPr>
            <a:spLocks noChangeArrowheads="1"/>
          </p:cNvSpPr>
          <p:nvPr/>
        </p:nvSpPr>
        <p:spPr bwMode="auto">
          <a:xfrm>
            <a:off x="668288" y="1829706"/>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a:latin typeface="+mj-lt"/>
              </a:rPr>
              <a:t>L’accoglienza</a:t>
            </a:r>
          </a:p>
        </p:txBody>
      </p:sp>
      <p:sp>
        <p:nvSpPr>
          <p:cNvPr id="31749" name="AutoShape 12">
            <a:extLst>
              <a:ext uri="{FF2B5EF4-FFF2-40B4-BE49-F238E27FC236}">
                <a16:creationId xmlns:a16="http://schemas.microsoft.com/office/drawing/2014/main" id="{6735E680-F99B-4087-9DD4-E1E4B896AA39}"/>
              </a:ext>
            </a:extLst>
          </p:cNvPr>
          <p:cNvSpPr>
            <a:spLocks noChangeArrowheads="1"/>
          </p:cNvSpPr>
          <p:nvPr/>
        </p:nvSpPr>
        <p:spPr bwMode="auto">
          <a:xfrm>
            <a:off x="668288" y="2972706"/>
            <a:ext cx="2057400" cy="990600"/>
          </a:xfrm>
          <a:prstGeom prst="downArrowCallout">
            <a:avLst>
              <a:gd name="adj1" fmla="val 51923"/>
              <a:gd name="adj2" fmla="val 51923"/>
              <a:gd name="adj3" fmla="val 16667"/>
              <a:gd name="adj4" fmla="val 66667"/>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a:latin typeface="+mj-lt"/>
              </a:rPr>
              <a:t>Migliora</a:t>
            </a:r>
          </a:p>
        </p:txBody>
      </p:sp>
      <p:sp>
        <p:nvSpPr>
          <p:cNvPr id="31750" name="Rectangle 13">
            <a:extLst>
              <a:ext uri="{FF2B5EF4-FFF2-40B4-BE49-F238E27FC236}">
                <a16:creationId xmlns:a16="http://schemas.microsoft.com/office/drawing/2014/main" id="{8FCF78EB-174F-4059-ADC0-16A2DE6C4FAB}"/>
              </a:ext>
            </a:extLst>
          </p:cNvPr>
          <p:cNvSpPr>
            <a:spLocks noChangeArrowheads="1"/>
          </p:cNvSpPr>
          <p:nvPr/>
        </p:nvSpPr>
        <p:spPr bwMode="auto">
          <a:xfrm>
            <a:off x="668288" y="4191906"/>
            <a:ext cx="1981200" cy="762000"/>
          </a:xfrm>
          <a:prstGeom prst="rect">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50000"/>
              </a:spcBef>
            </a:pPr>
            <a:r>
              <a:rPr lang="it-IT" altLang="en-US" sz="2000">
                <a:latin typeface="+mj-lt"/>
              </a:rPr>
              <a:t>La motivazione </a:t>
            </a:r>
          </a:p>
          <a:p>
            <a:pPr algn="ctr">
              <a:spcBef>
                <a:spcPct val="50000"/>
              </a:spcBef>
            </a:pPr>
            <a:r>
              <a:rPr lang="it-IT" altLang="en-US" sz="2000">
                <a:latin typeface="+mj-lt"/>
              </a:rPr>
              <a:t>degli studenti</a:t>
            </a:r>
          </a:p>
        </p:txBody>
      </p:sp>
    </p:spTree>
    <p:extLst>
      <p:ext uri="{BB962C8B-B14F-4D97-AF65-F5344CB8AC3E}">
        <p14:creationId xmlns:p14="http://schemas.microsoft.com/office/powerpoint/2010/main" val="137002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714DC811-AD04-415C-B916-8D70C6A235DC}"/>
              </a:ext>
            </a:extLst>
          </p:cNvPr>
          <p:cNvSpPr>
            <a:spLocks noChangeArrowheads="1"/>
          </p:cNvSpPr>
          <p:nvPr/>
        </p:nvSpPr>
        <p:spPr bwMode="auto">
          <a:xfrm>
            <a:off x="615752" y="5837461"/>
            <a:ext cx="838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Tale distinzione può presentare alcune difficoltà nell'applicazione a casi particolari.</a:t>
            </a:r>
          </a:p>
        </p:txBody>
      </p:sp>
      <p:sp>
        <p:nvSpPr>
          <p:cNvPr id="33795" name="Text Box 8">
            <a:extLst>
              <a:ext uri="{FF2B5EF4-FFF2-40B4-BE49-F238E27FC236}">
                <a16:creationId xmlns:a16="http://schemas.microsoft.com/office/drawing/2014/main" id="{7DEA646C-E016-4534-ABA6-318CDFD8028D}"/>
              </a:ext>
            </a:extLst>
          </p:cNvPr>
          <p:cNvSpPr txBox="1">
            <a:spLocks noChangeArrowheads="1"/>
          </p:cNvSpPr>
          <p:nvPr/>
        </p:nvSpPr>
        <p:spPr bwMode="auto">
          <a:xfrm>
            <a:off x="539552" y="1052736"/>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variabili</a:t>
            </a:r>
          </a:p>
        </p:txBody>
      </p:sp>
      <p:sp>
        <p:nvSpPr>
          <p:cNvPr id="33796" name="Rectangle 9">
            <a:extLst>
              <a:ext uri="{FF2B5EF4-FFF2-40B4-BE49-F238E27FC236}">
                <a16:creationId xmlns:a16="http://schemas.microsoft.com/office/drawing/2014/main" id="{D3FDE1A9-1569-4869-A2C4-2C92A58E87D9}"/>
              </a:ext>
            </a:extLst>
          </p:cNvPr>
          <p:cNvSpPr>
            <a:spLocks noChangeArrowheads="1"/>
          </p:cNvSpPr>
          <p:nvPr/>
        </p:nvSpPr>
        <p:spPr bwMode="auto">
          <a:xfrm>
            <a:off x="537965" y="1814736"/>
            <a:ext cx="65309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Un’altra distinzione è quella fra </a:t>
            </a:r>
            <a:r>
              <a:rPr lang="it-IT" altLang="en-US" sz="2000" b="1">
                <a:latin typeface="+mj-lt"/>
              </a:rPr>
              <a:t>variabili quantitative e qualitative</a:t>
            </a:r>
            <a:r>
              <a:rPr lang="it-IT" altLang="en-US" sz="2000">
                <a:latin typeface="+mj-lt"/>
              </a:rPr>
              <a:t>. </a:t>
            </a:r>
          </a:p>
        </p:txBody>
      </p:sp>
      <p:sp>
        <p:nvSpPr>
          <p:cNvPr id="33797" name="Rectangle 10">
            <a:extLst>
              <a:ext uri="{FF2B5EF4-FFF2-40B4-BE49-F238E27FC236}">
                <a16:creationId xmlns:a16="http://schemas.microsoft.com/office/drawing/2014/main" id="{B3DA95EE-3361-4975-AAA9-75032D2563B7}"/>
              </a:ext>
            </a:extLst>
          </p:cNvPr>
          <p:cNvSpPr>
            <a:spLocks noChangeArrowheads="1"/>
          </p:cNvSpPr>
          <p:nvPr/>
        </p:nvSpPr>
        <p:spPr bwMode="auto">
          <a:xfrm>
            <a:off x="844352" y="2576736"/>
            <a:ext cx="2514600" cy="40011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b="1">
                <a:latin typeface="+mj-lt"/>
              </a:rPr>
              <a:t>variabile quantitativa</a:t>
            </a:r>
            <a:endParaRPr lang="it-IT" altLang="en-US" sz="2000">
              <a:latin typeface="+mj-lt"/>
            </a:endParaRPr>
          </a:p>
        </p:txBody>
      </p:sp>
      <p:sp>
        <p:nvSpPr>
          <p:cNvPr id="33798" name="Rectangle 11">
            <a:extLst>
              <a:ext uri="{FF2B5EF4-FFF2-40B4-BE49-F238E27FC236}">
                <a16:creationId xmlns:a16="http://schemas.microsoft.com/office/drawing/2014/main" id="{5B8D48D7-85CF-4A0E-BE73-5402E07EACFF}"/>
              </a:ext>
            </a:extLst>
          </p:cNvPr>
          <p:cNvSpPr>
            <a:spLocks noChangeArrowheads="1"/>
          </p:cNvSpPr>
          <p:nvPr/>
        </p:nvSpPr>
        <p:spPr bwMode="auto">
          <a:xfrm>
            <a:off x="844352" y="4119786"/>
            <a:ext cx="2514600" cy="40011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2000" b="1">
                <a:latin typeface="+mj-lt"/>
              </a:rPr>
              <a:t>variabile qualitativa</a:t>
            </a:r>
            <a:endParaRPr lang="it-IT" altLang="en-US" sz="2000">
              <a:latin typeface="+mj-lt"/>
            </a:endParaRPr>
          </a:p>
        </p:txBody>
      </p:sp>
      <p:sp>
        <p:nvSpPr>
          <p:cNvPr id="33799" name="Rectangle 12">
            <a:extLst>
              <a:ext uri="{FF2B5EF4-FFF2-40B4-BE49-F238E27FC236}">
                <a16:creationId xmlns:a16="http://schemas.microsoft.com/office/drawing/2014/main" id="{4B51BFB3-5876-40BE-83DF-5B5E5BF0B3CD}"/>
              </a:ext>
            </a:extLst>
          </p:cNvPr>
          <p:cNvSpPr>
            <a:spLocks noChangeArrowheads="1"/>
          </p:cNvSpPr>
          <p:nvPr/>
        </p:nvSpPr>
        <p:spPr bwMode="auto">
          <a:xfrm>
            <a:off x="3968552" y="2576736"/>
            <a:ext cx="20056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latin typeface="+mj-lt"/>
              </a:rPr>
              <a:t>varia in grandezza</a:t>
            </a:r>
          </a:p>
        </p:txBody>
      </p:sp>
      <p:sp>
        <p:nvSpPr>
          <p:cNvPr id="33800" name="Rectangle 13">
            <a:extLst>
              <a:ext uri="{FF2B5EF4-FFF2-40B4-BE49-F238E27FC236}">
                <a16:creationId xmlns:a16="http://schemas.microsoft.com/office/drawing/2014/main" id="{758FDE2E-EFFB-47C8-9213-A08A1EB04F5F}"/>
              </a:ext>
            </a:extLst>
          </p:cNvPr>
          <p:cNvSpPr>
            <a:spLocks noChangeArrowheads="1"/>
          </p:cNvSpPr>
          <p:nvPr/>
        </p:nvSpPr>
        <p:spPr bwMode="auto">
          <a:xfrm>
            <a:off x="3990777" y="4102324"/>
            <a:ext cx="16658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latin typeface="+mj-lt"/>
              </a:rPr>
              <a:t>varia in genere</a:t>
            </a:r>
          </a:p>
        </p:txBody>
      </p:sp>
      <p:sp>
        <p:nvSpPr>
          <p:cNvPr id="33801" name="AutoShape 14">
            <a:extLst>
              <a:ext uri="{FF2B5EF4-FFF2-40B4-BE49-F238E27FC236}">
                <a16:creationId xmlns:a16="http://schemas.microsoft.com/office/drawing/2014/main" id="{BAD57EDF-B01D-4231-ACE9-B3D3493BE963}"/>
              </a:ext>
            </a:extLst>
          </p:cNvPr>
          <p:cNvSpPr>
            <a:spLocks noChangeArrowheads="1"/>
          </p:cNvSpPr>
          <p:nvPr/>
        </p:nvSpPr>
        <p:spPr bwMode="auto">
          <a:xfrm>
            <a:off x="3511352" y="2600549"/>
            <a:ext cx="304800" cy="3048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33802" name="AutoShape 15">
            <a:extLst>
              <a:ext uri="{FF2B5EF4-FFF2-40B4-BE49-F238E27FC236}">
                <a16:creationId xmlns:a16="http://schemas.microsoft.com/office/drawing/2014/main" id="{9CA31F94-5CF1-4218-A692-22BB60DCBE10}"/>
              </a:ext>
            </a:extLst>
          </p:cNvPr>
          <p:cNvSpPr>
            <a:spLocks noChangeArrowheads="1"/>
          </p:cNvSpPr>
          <p:nvPr/>
        </p:nvSpPr>
        <p:spPr bwMode="auto">
          <a:xfrm>
            <a:off x="3511352" y="4134074"/>
            <a:ext cx="304800" cy="3048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33803" name="Text Box 16">
            <a:extLst>
              <a:ext uri="{FF2B5EF4-FFF2-40B4-BE49-F238E27FC236}">
                <a16:creationId xmlns:a16="http://schemas.microsoft.com/office/drawing/2014/main" id="{914F61B3-0786-48EC-A42F-2ABE576A96BB}"/>
              </a:ext>
            </a:extLst>
          </p:cNvPr>
          <p:cNvSpPr txBox="1">
            <a:spLocks noChangeArrowheads="1"/>
          </p:cNvSpPr>
          <p:nvPr/>
        </p:nvSpPr>
        <p:spPr bwMode="auto">
          <a:xfrm>
            <a:off x="4120952" y="2970436"/>
            <a:ext cx="38862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a:latin typeface="+mj-lt"/>
              </a:rPr>
              <a:t>Ad esempio: la velocità di esecuzione di una prova, il peso, il numero di libri di una biblioteca. </a:t>
            </a:r>
          </a:p>
        </p:txBody>
      </p:sp>
      <p:sp>
        <p:nvSpPr>
          <p:cNvPr id="33804" name="Text Box 17">
            <a:extLst>
              <a:ext uri="{FF2B5EF4-FFF2-40B4-BE49-F238E27FC236}">
                <a16:creationId xmlns:a16="http://schemas.microsoft.com/office/drawing/2014/main" id="{EBBB4258-295B-43E9-BA00-B206525A413A}"/>
              </a:ext>
            </a:extLst>
          </p:cNvPr>
          <p:cNvSpPr txBox="1">
            <a:spLocks noChangeArrowheads="1"/>
          </p:cNvSpPr>
          <p:nvPr/>
        </p:nvSpPr>
        <p:spPr bwMode="auto">
          <a:xfrm>
            <a:off x="4120952" y="4478561"/>
            <a:ext cx="3886200" cy="1015663"/>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a:latin typeface="+mj-lt"/>
              </a:rPr>
              <a:t>Ad esempio: il girare a destra o a sinistra in un labirinto, l'appartenenza religiosa.</a:t>
            </a:r>
          </a:p>
        </p:txBody>
      </p:sp>
    </p:spTree>
    <p:extLst>
      <p:ext uri="{BB962C8B-B14F-4D97-AF65-F5344CB8AC3E}">
        <p14:creationId xmlns:p14="http://schemas.microsoft.com/office/powerpoint/2010/main" val="210881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
            <a:extLst>
              <a:ext uri="{FF2B5EF4-FFF2-40B4-BE49-F238E27FC236}">
                <a16:creationId xmlns:a16="http://schemas.microsoft.com/office/drawing/2014/main" id="{70367218-618E-4682-8C58-A3C568423303}"/>
              </a:ext>
            </a:extLst>
          </p:cNvPr>
          <p:cNvSpPr txBox="1">
            <a:spLocks noChangeArrowheads="1"/>
          </p:cNvSpPr>
          <p:nvPr/>
        </p:nvSpPr>
        <p:spPr bwMode="auto">
          <a:xfrm>
            <a:off x="494309" y="1700808"/>
            <a:ext cx="39624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Le variabili possono anche essere distinte in </a:t>
            </a:r>
            <a:r>
              <a:rPr lang="it-IT" altLang="en-US" sz="2000" b="1" dirty="0">
                <a:latin typeface="+mj-lt"/>
              </a:rPr>
              <a:t>continue e discrete</a:t>
            </a:r>
            <a:r>
              <a:rPr lang="it-IT" altLang="en-US" sz="2000" dirty="0">
                <a:latin typeface="+mj-lt"/>
              </a:rPr>
              <a:t>.</a:t>
            </a:r>
          </a:p>
          <a:p>
            <a:endParaRPr lang="it-IT" altLang="en-US" sz="1000" dirty="0">
              <a:latin typeface="+mj-lt"/>
            </a:endParaRPr>
          </a:p>
          <a:p>
            <a:r>
              <a:rPr lang="it-IT" altLang="en-US" sz="2000" dirty="0">
                <a:latin typeface="+mj-lt"/>
              </a:rPr>
              <a:t>Una variabile è continua quando appartiene ad una scala continua, dove cioè il numero degli intervalli possibili è infinito. Qualsiasi misurazione che contenga decimali (o frazioni) è continua. </a:t>
            </a:r>
          </a:p>
          <a:p>
            <a:r>
              <a:rPr lang="it-IT" altLang="en-US" sz="2000" dirty="0">
                <a:latin typeface="+mj-lt"/>
              </a:rPr>
              <a:t> </a:t>
            </a:r>
          </a:p>
          <a:p>
            <a:r>
              <a:rPr lang="it-IT" altLang="en-US" sz="2000" dirty="0">
                <a:latin typeface="+mj-lt"/>
              </a:rPr>
              <a:t>Una variabile è invece discreta quando non contiene decimali (o frazioni). </a:t>
            </a:r>
          </a:p>
          <a:p>
            <a:pPr eaLnBrk="1" hangingPunct="1">
              <a:spcBef>
                <a:spcPct val="50000"/>
              </a:spcBef>
            </a:pPr>
            <a:r>
              <a:rPr lang="it-IT" altLang="en-US" sz="2000" dirty="0">
                <a:latin typeface="+mj-lt"/>
              </a:rPr>
              <a:t>I dati qualitativi sono sempre discreti, mentre i dati quantitativi possono essere continui o discreti.</a:t>
            </a:r>
          </a:p>
        </p:txBody>
      </p:sp>
      <p:sp>
        <p:nvSpPr>
          <p:cNvPr id="35843" name="Text Box 14">
            <a:extLst>
              <a:ext uri="{FF2B5EF4-FFF2-40B4-BE49-F238E27FC236}">
                <a16:creationId xmlns:a16="http://schemas.microsoft.com/office/drawing/2014/main" id="{91446CE7-E7BD-43D6-83A9-865B69C6728D}"/>
              </a:ext>
            </a:extLst>
          </p:cNvPr>
          <p:cNvSpPr txBox="1">
            <a:spLocks noChangeArrowheads="1"/>
          </p:cNvSpPr>
          <p:nvPr/>
        </p:nvSpPr>
        <p:spPr bwMode="auto">
          <a:xfrm>
            <a:off x="539552" y="1052736"/>
            <a:ext cx="1828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 variabili</a:t>
            </a:r>
          </a:p>
        </p:txBody>
      </p:sp>
      <p:grpSp>
        <p:nvGrpSpPr>
          <p:cNvPr id="35844" name="Group 75">
            <a:extLst>
              <a:ext uri="{FF2B5EF4-FFF2-40B4-BE49-F238E27FC236}">
                <a16:creationId xmlns:a16="http://schemas.microsoft.com/office/drawing/2014/main" id="{1AE588B3-4BE7-45D6-AA4F-67DD032F87C8}"/>
              </a:ext>
            </a:extLst>
          </p:cNvPr>
          <p:cNvGrpSpPr>
            <a:grpSpLocks/>
          </p:cNvGrpSpPr>
          <p:nvPr/>
        </p:nvGrpSpPr>
        <p:grpSpPr bwMode="auto">
          <a:xfrm>
            <a:off x="5111552" y="2195736"/>
            <a:ext cx="3429000" cy="1371600"/>
            <a:chOff x="2880" y="2256"/>
            <a:chExt cx="2160" cy="864"/>
          </a:xfrm>
        </p:grpSpPr>
        <p:sp>
          <p:nvSpPr>
            <p:cNvPr id="35859" name="Rectangle 73">
              <a:extLst>
                <a:ext uri="{FF2B5EF4-FFF2-40B4-BE49-F238E27FC236}">
                  <a16:creationId xmlns:a16="http://schemas.microsoft.com/office/drawing/2014/main" id="{6B76C208-00F4-461C-A042-E81DC547D2FD}"/>
                </a:ext>
              </a:extLst>
            </p:cNvPr>
            <p:cNvSpPr>
              <a:spLocks noChangeArrowheads="1"/>
            </p:cNvSpPr>
            <p:nvPr/>
          </p:nvSpPr>
          <p:spPr bwMode="auto">
            <a:xfrm>
              <a:off x="2880" y="2256"/>
              <a:ext cx="2064" cy="864"/>
            </a:xfrm>
            <a:prstGeom prst="rect">
              <a:avLst/>
            </a:prstGeom>
            <a:solidFill>
              <a:schemeClr val="bg1"/>
            </a:solidFill>
            <a:ln w="25400">
              <a:solidFill>
                <a:srgbClr val="99CCFF"/>
              </a:solidFill>
              <a:miter lim="800000"/>
              <a:headEnd/>
              <a:tailEnd/>
            </a:ln>
            <a:effectLst>
              <a:outerShdw dist="107763" dir="2700000" algn="ctr" rotWithShape="0">
                <a:schemeClr val="bg2"/>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grpSp>
          <p:nvGrpSpPr>
            <p:cNvPr id="35860" name="Group 31">
              <a:extLst>
                <a:ext uri="{FF2B5EF4-FFF2-40B4-BE49-F238E27FC236}">
                  <a16:creationId xmlns:a16="http://schemas.microsoft.com/office/drawing/2014/main" id="{628C2E97-874D-4B3E-8680-9339AFF1604A}"/>
                </a:ext>
              </a:extLst>
            </p:cNvPr>
            <p:cNvGrpSpPr>
              <a:grpSpLocks/>
            </p:cNvGrpSpPr>
            <p:nvPr/>
          </p:nvGrpSpPr>
          <p:grpSpPr bwMode="auto">
            <a:xfrm>
              <a:off x="3024" y="2730"/>
              <a:ext cx="912" cy="150"/>
              <a:chOff x="3024" y="1611"/>
              <a:chExt cx="480" cy="147"/>
            </a:xfrm>
          </p:grpSpPr>
          <p:sp>
            <p:nvSpPr>
              <p:cNvPr id="35873" name="Line 32">
                <a:extLst>
                  <a:ext uri="{FF2B5EF4-FFF2-40B4-BE49-F238E27FC236}">
                    <a16:creationId xmlns:a16="http://schemas.microsoft.com/office/drawing/2014/main" id="{E0AA873A-22E1-4083-A7F2-A073509F6CC8}"/>
                  </a:ext>
                </a:extLst>
              </p:cNvPr>
              <p:cNvSpPr>
                <a:spLocks noChangeShapeType="1"/>
              </p:cNvSpPr>
              <p:nvPr/>
            </p:nvSpPr>
            <p:spPr bwMode="auto">
              <a:xfrm>
                <a:off x="3024" y="1680"/>
                <a:ext cx="480"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4" name="Line 33">
                <a:extLst>
                  <a:ext uri="{FF2B5EF4-FFF2-40B4-BE49-F238E27FC236}">
                    <a16:creationId xmlns:a16="http://schemas.microsoft.com/office/drawing/2014/main" id="{174EE180-E7A3-4A5F-97A8-0EB372D56334}"/>
                  </a:ext>
                </a:extLst>
              </p:cNvPr>
              <p:cNvSpPr>
                <a:spLocks noChangeShapeType="1"/>
              </p:cNvSpPr>
              <p:nvPr/>
            </p:nvSpPr>
            <p:spPr bwMode="auto">
              <a:xfrm>
                <a:off x="3024" y="1614"/>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5" name="Line 34">
                <a:extLst>
                  <a:ext uri="{FF2B5EF4-FFF2-40B4-BE49-F238E27FC236}">
                    <a16:creationId xmlns:a16="http://schemas.microsoft.com/office/drawing/2014/main" id="{DC424205-E16F-4C0C-B414-9CE3039F614A}"/>
                  </a:ext>
                </a:extLst>
              </p:cNvPr>
              <p:cNvSpPr>
                <a:spLocks noChangeShapeType="1"/>
              </p:cNvSpPr>
              <p:nvPr/>
            </p:nvSpPr>
            <p:spPr bwMode="auto">
              <a:xfrm>
                <a:off x="3504" y="1611"/>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61" name="Line 47">
              <a:extLst>
                <a:ext uri="{FF2B5EF4-FFF2-40B4-BE49-F238E27FC236}">
                  <a16:creationId xmlns:a16="http://schemas.microsoft.com/office/drawing/2014/main" id="{02B98439-57B5-4E7E-8995-C5F06859F0A4}"/>
                </a:ext>
              </a:extLst>
            </p:cNvPr>
            <p:cNvSpPr>
              <a:spLocks noChangeShapeType="1"/>
            </p:cNvSpPr>
            <p:nvPr/>
          </p:nvSpPr>
          <p:spPr bwMode="auto">
            <a:xfrm>
              <a:off x="3456" y="2736"/>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Line 49">
              <a:extLst>
                <a:ext uri="{FF2B5EF4-FFF2-40B4-BE49-F238E27FC236}">
                  <a16:creationId xmlns:a16="http://schemas.microsoft.com/office/drawing/2014/main" id="{649629F1-5673-4F78-9424-916DD406D3F8}"/>
                </a:ext>
              </a:extLst>
            </p:cNvPr>
            <p:cNvSpPr>
              <a:spLocks noChangeShapeType="1"/>
            </p:cNvSpPr>
            <p:nvPr/>
          </p:nvSpPr>
          <p:spPr bwMode="auto">
            <a:xfrm>
              <a:off x="3129" y="2736"/>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WordArt 50">
              <a:extLst>
                <a:ext uri="{FF2B5EF4-FFF2-40B4-BE49-F238E27FC236}">
                  <a16:creationId xmlns:a16="http://schemas.microsoft.com/office/drawing/2014/main" id="{50FB1381-7974-4890-AF1B-773196F75559}"/>
                </a:ext>
              </a:extLst>
            </p:cNvPr>
            <p:cNvSpPr>
              <a:spLocks noChangeArrowheads="1" noChangeShapeType="1" noTextEdit="1"/>
            </p:cNvSpPr>
            <p:nvPr/>
          </p:nvSpPr>
          <p:spPr bwMode="auto">
            <a:xfrm>
              <a:off x="3312" y="2352"/>
              <a:ext cx="1200" cy="192"/>
            </a:xfrm>
            <a:prstGeom prst="rect">
              <a:avLst/>
            </a:prstGeom>
          </p:spPr>
          <p:txBody>
            <a:bodyPr wrap="none" fromWordArt="1">
              <a:prstTxWarp prst="textPlain">
                <a:avLst>
                  <a:gd name="adj" fmla="val 50000"/>
                </a:avLst>
              </a:prstTxWarp>
            </a:bodyPr>
            <a:lstStyle/>
            <a:p>
              <a:pPr algn="ctr"/>
              <a:r>
                <a:rPr lang="en-US" sz="1800" kern="10">
                  <a:ln w="9525">
                    <a:solidFill>
                      <a:srgbClr val="3366FF"/>
                    </a:solidFill>
                    <a:round/>
                    <a:headEnd/>
                    <a:tailEnd/>
                  </a:ln>
                  <a:solidFill>
                    <a:srgbClr val="99CCFF"/>
                  </a:solidFill>
                  <a:latin typeface="Arial Black" panose="020B0A04020102020204" pitchFamily="34" charset="0"/>
                </a:rPr>
                <a:t>Scala continua</a:t>
              </a:r>
            </a:p>
          </p:txBody>
        </p:sp>
        <p:sp>
          <p:nvSpPr>
            <p:cNvPr id="35864" name="Text Box 52">
              <a:extLst>
                <a:ext uri="{FF2B5EF4-FFF2-40B4-BE49-F238E27FC236}">
                  <a16:creationId xmlns:a16="http://schemas.microsoft.com/office/drawing/2014/main" id="{90748A91-404C-43FF-92BA-F4CAB280D0C1}"/>
                </a:ext>
              </a:extLst>
            </p:cNvPr>
            <p:cNvSpPr txBox="1">
              <a:spLocks noChangeArrowheads="1"/>
            </p:cNvSpPr>
            <p:nvPr/>
          </p:nvSpPr>
          <p:spPr bwMode="auto">
            <a:xfrm>
              <a:off x="2928" y="28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1</a:t>
              </a:r>
            </a:p>
          </p:txBody>
        </p:sp>
        <p:sp>
          <p:nvSpPr>
            <p:cNvPr id="35865" name="Text Box 53">
              <a:extLst>
                <a:ext uri="{FF2B5EF4-FFF2-40B4-BE49-F238E27FC236}">
                  <a16:creationId xmlns:a16="http://schemas.microsoft.com/office/drawing/2014/main" id="{70C1CBC6-9592-45E7-B828-689FD7478551}"/>
                </a:ext>
              </a:extLst>
            </p:cNvPr>
            <p:cNvSpPr txBox="1">
              <a:spLocks noChangeArrowheads="1"/>
            </p:cNvSpPr>
            <p:nvPr/>
          </p:nvSpPr>
          <p:spPr bwMode="auto">
            <a:xfrm>
              <a:off x="3042" y="2850"/>
              <a:ext cx="4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0.1</a:t>
              </a:r>
            </a:p>
          </p:txBody>
        </p:sp>
        <p:grpSp>
          <p:nvGrpSpPr>
            <p:cNvPr id="35866" name="Group 54">
              <a:extLst>
                <a:ext uri="{FF2B5EF4-FFF2-40B4-BE49-F238E27FC236}">
                  <a16:creationId xmlns:a16="http://schemas.microsoft.com/office/drawing/2014/main" id="{71CCC01D-A3BA-4562-B5A0-36B80ED248BD}"/>
                </a:ext>
              </a:extLst>
            </p:cNvPr>
            <p:cNvGrpSpPr>
              <a:grpSpLocks/>
            </p:cNvGrpSpPr>
            <p:nvPr/>
          </p:nvGrpSpPr>
          <p:grpSpPr bwMode="auto">
            <a:xfrm>
              <a:off x="3936" y="2727"/>
              <a:ext cx="912" cy="150"/>
              <a:chOff x="3024" y="1611"/>
              <a:chExt cx="480" cy="147"/>
            </a:xfrm>
          </p:grpSpPr>
          <p:sp>
            <p:nvSpPr>
              <p:cNvPr id="35870" name="Line 55">
                <a:extLst>
                  <a:ext uri="{FF2B5EF4-FFF2-40B4-BE49-F238E27FC236}">
                    <a16:creationId xmlns:a16="http://schemas.microsoft.com/office/drawing/2014/main" id="{582084FC-44AA-4B66-A583-5C9B4654C54A}"/>
                  </a:ext>
                </a:extLst>
              </p:cNvPr>
              <p:cNvSpPr>
                <a:spLocks noChangeShapeType="1"/>
              </p:cNvSpPr>
              <p:nvPr/>
            </p:nvSpPr>
            <p:spPr bwMode="auto">
              <a:xfrm>
                <a:off x="3024" y="1680"/>
                <a:ext cx="480"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Line 56">
                <a:extLst>
                  <a:ext uri="{FF2B5EF4-FFF2-40B4-BE49-F238E27FC236}">
                    <a16:creationId xmlns:a16="http://schemas.microsoft.com/office/drawing/2014/main" id="{587E9789-54E7-4201-AD57-4596272DDB45}"/>
                  </a:ext>
                </a:extLst>
              </p:cNvPr>
              <p:cNvSpPr>
                <a:spLocks noChangeShapeType="1"/>
              </p:cNvSpPr>
              <p:nvPr/>
            </p:nvSpPr>
            <p:spPr bwMode="auto">
              <a:xfrm>
                <a:off x="3024" y="1614"/>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Line 57">
                <a:extLst>
                  <a:ext uri="{FF2B5EF4-FFF2-40B4-BE49-F238E27FC236}">
                    <a16:creationId xmlns:a16="http://schemas.microsoft.com/office/drawing/2014/main" id="{1437F628-CDC1-49AF-A410-22E26B865B7B}"/>
                  </a:ext>
                </a:extLst>
              </p:cNvPr>
              <p:cNvSpPr>
                <a:spLocks noChangeShapeType="1"/>
              </p:cNvSpPr>
              <p:nvPr/>
            </p:nvSpPr>
            <p:spPr bwMode="auto">
              <a:xfrm>
                <a:off x="3504" y="1611"/>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67" name="Text Box 58">
              <a:extLst>
                <a:ext uri="{FF2B5EF4-FFF2-40B4-BE49-F238E27FC236}">
                  <a16:creationId xmlns:a16="http://schemas.microsoft.com/office/drawing/2014/main" id="{79A0B691-B5BA-43B4-8000-D1EB0CAF8530}"/>
                </a:ext>
              </a:extLst>
            </p:cNvPr>
            <p:cNvSpPr txBox="1">
              <a:spLocks noChangeArrowheads="1"/>
            </p:cNvSpPr>
            <p:nvPr/>
          </p:nvSpPr>
          <p:spPr bwMode="auto">
            <a:xfrm>
              <a:off x="3360" y="2850"/>
              <a:ext cx="4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0.5</a:t>
              </a:r>
            </a:p>
          </p:txBody>
        </p:sp>
        <p:sp>
          <p:nvSpPr>
            <p:cNvPr id="35868" name="Text Box 59">
              <a:extLst>
                <a:ext uri="{FF2B5EF4-FFF2-40B4-BE49-F238E27FC236}">
                  <a16:creationId xmlns:a16="http://schemas.microsoft.com/office/drawing/2014/main" id="{96745F3D-E38E-43F2-A031-5C6FB925F2E5}"/>
                </a:ext>
              </a:extLst>
            </p:cNvPr>
            <p:cNvSpPr txBox="1">
              <a:spLocks noChangeArrowheads="1"/>
            </p:cNvSpPr>
            <p:nvPr/>
          </p:nvSpPr>
          <p:spPr bwMode="auto">
            <a:xfrm>
              <a:off x="3849" y="2850"/>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2</a:t>
              </a:r>
            </a:p>
          </p:txBody>
        </p:sp>
        <p:sp>
          <p:nvSpPr>
            <p:cNvPr id="35869" name="Text Box 60">
              <a:extLst>
                <a:ext uri="{FF2B5EF4-FFF2-40B4-BE49-F238E27FC236}">
                  <a16:creationId xmlns:a16="http://schemas.microsoft.com/office/drawing/2014/main" id="{6D122655-62AF-46E5-A067-0E2202C1789C}"/>
                </a:ext>
              </a:extLst>
            </p:cNvPr>
            <p:cNvSpPr txBox="1">
              <a:spLocks noChangeArrowheads="1"/>
            </p:cNvSpPr>
            <p:nvPr/>
          </p:nvSpPr>
          <p:spPr bwMode="auto">
            <a:xfrm>
              <a:off x="4752" y="2853"/>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3</a:t>
              </a:r>
            </a:p>
          </p:txBody>
        </p:sp>
      </p:grpSp>
      <p:grpSp>
        <p:nvGrpSpPr>
          <p:cNvPr id="35845" name="Group 74">
            <a:extLst>
              <a:ext uri="{FF2B5EF4-FFF2-40B4-BE49-F238E27FC236}">
                <a16:creationId xmlns:a16="http://schemas.microsoft.com/office/drawing/2014/main" id="{2C831CF4-4963-4D17-AE9F-7711B3B4DA90}"/>
              </a:ext>
            </a:extLst>
          </p:cNvPr>
          <p:cNvGrpSpPr>
            <a:grpSpLocks/>
          </p:cNvGrpSpPr>
          <p:nvPr/>
        </p:nvGrpSpPr>
        <p:grpSpPr bwMode="auto">
          <a:xfrm>
            <a:off x="5111552" y="4024536"/>
            <a:ext cx="3352800" cy="1371600"/>
            <a:chOff x="2880" y="1152"/>
            <a:chExt cx="2112" cy="864"/>
          </a:xfrm>
        </p:grpSpPr>
        <p:sp>
          <p:nvSpPr>
            <p:cNvPr id="35846" name="Rectangle 72">
              <a:extLst>
                <a:ext uri="{FF2B5EF4-FFF2-40B4-BE49-F238E27FC236}">
                  <a16:creationId xmlns:a16="http://schemas.microsoft.com/office/drawing/2014/main" id="{529B632C-B8B2-43BC-ACEA-45EA9109D86A}"/>
                </a:ext>
              </a:extLst>
            </p:cNvPr>
            <p:cNvSpPr>
              <a:spLocks noChangeArrowheads="1"/>
            </p:cNvSpPr>
            <p:nvPr/>
          </p:nvSpPr>
          <p:spPr bwMode="auto">
            <a:xfrm>
              <a:off x="2880" y="1152"/>
              <a:ext cx="2064" cy="864"/>
            </a:xfrm>
            <a:prstGeom prst="rect">
              <a:avLst/>
            </a:prstGeom>
            <a:solidFill>
              <a:schemeClr val="bg1"/>
            </a:solidFill>
            <a:ln w="25400">
              <a:solidFill>
                <a:srgbClr val="99CCFF"/>
              </a:solidFill>
              <a:miter lim="800000"/>
              <a:headEnd/>
              <a:tailEnd/>
            </a:ln>
            <a:effectLst>
              <a:outerShdw dist="107763" dir="2700000" algn="ctr" rotWithShape="0">
                <a:schemeClr val="bg2"/>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5847" name="WordArt 51">
              <a:extLst>
                <a:ext uri="{FF2B5EF4-FFF2-40B4-BE49-F238E27FC236}">
                  <a16:creationId xmlns:a16="http://schemas.microsoft.com/office/drawing/2014/main" id="{1F5C907C-0710-4474-8C22-9180E1DDCCF0}"/>
                </a:ext>
              </a:extLst>
            </p:cNvPr>
            <p:cNvSpPr>
              <a:spLocks noChangeArrowheads="1" noChangeShapeType="1" noTextEdit="1"/>
            </p:cNvSpPr>
            <p:nvPr/>
          </p:nvSpPr>
          <p:spPr bwMode="auto">
            <a:xfrm>
              <a:off x="3264" y="1248"/>
              <a:ext cx="1200" cy="192"/>
            </a:xfrm>
            <a:prstGeom prst="rect">
              <a:avLst/>
            </a:prstGeom>
          </p:spPr>
          <p:txBody>
            <a:bodyPr wrap="none" fromWordArt="1">
              <a:prstTxWarp prst="textPlain">
                <a:avLst>
                  <a:gd name="adj" fmla="val 50000"/>
                </a:avLst>
              </a:prstTxWarp>
            </a:bodyPr>
            <a:lstStyle/>
            <a:p>
              <a:pPr algn="ctr"/>
              <a:r>
                <a:rPr lang="en-US" sz="1800" kern="10">
                  <a:ln w="9525">
                    <a:solidFill>
                      <a:srgbClr val="3366FF"/>
                    </a:solidFill>
                    <a:round/>
                    <a:headEnd/>
                    <a:tailEnd/>
                  </a:ln>
                  <a:solidFill>
                    <a:srgbClr val="99CCFF"/>
                  </a:solidFill>
                  <a:latin typeface="Arial Black" panose="020B0A04020102020204" pitchFamily="34" charset="0"/>
                </a:rPr>
                <a:t>Scala discreta</a:t>
              </a:r>
            </a:p>
          </p:txBody>
        </p:sp>
        <p:grpSp>
          <p:nvGrpSpPr>
            <p:cNvPr id="35848" name="Group 61">
              <a:extLst>
                <a:ext uri="{FF2B5EF4-FFF2-40B4-BE49-F238E27FC236}">
                  <a16:creationId xmlns:a16="http://schemas.microsoft.com/office/drawing/2014/main" id="{F95B7B22-199F-48E0-9230-7D110C93AEA9}"/>
                </a:ext>
              </a:extLst>
            </p:cNvPr>
            <p:cNvGrpSpPr>
              <a:grpSpLocks/>
            </p:cNvGrpSpPr>
            <p:nvPr/>
          </p:nvGrpSpPr>
          <p:grpSpPr bwMode="auto">
            <a:xfrm>
              <a:off x="2976" y="1587"/>
              <a:ext cx="912" cy="150"/>
              <a:chOff x="3024" y="1611"/>
              <a:chExt cx="480" cy="147"/>
            </a:xfrm>
          </p:grpSpPr>
          <p:sp>
            <p:nvSpPr>
              <p:cNvPr id="35856" name="Line 62">
                <a:extLst>
                  <a:ext uri="{FF2B5EF4-FFF2-40B4-BE49-F238E27FC236}">
                    <a16:creationId xmlns:a16="http://schemas.microsoft.com/office/drawing/2014/main" id="{428D05EC-E2ED-4130-8F6C-A3BE9FA1F06C}"/>
                  </a:ext>
                </a:extLst>
              </p:cNvPr>
              <p:cNvSpPr>
                <a:spLocks noChangeShapeType="1"/>
              </p:cNvSpPr>
              <p:nvPr/>
            </p:nvSpPr>
            <p:spPr bwMode="auto">
              <a:xfrm>
                <a:off x="3024" y="1680"/>
                <a:ext cx="480"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63">
                <a:extLst>
                  <a:ext uri="{FF2B5EF4-FFF2-40B4-BE49-F238E27FC236}">
                    <a16:creationId xmlns:a16="http://schemas.microsoft.com/office/drawing/2014/main" id="{451040A9-D423-42C6-8999-E7576E74DD4C}"/>
                  </a:ext>
                </a:extLst>
              </p:cNvPr>
              <p:cNvSpPr>
                <a:spLocks noChangeShapeType="1"/>
              </p:cNvSpPr>
              <p:nvPr/>
            </p:nvSpPr>
            <p:spPr bwMode="auto">
              <a:xfrm>
                <a:off x="3024" y="1614"/>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64">
                <a:extLst>
                  <a:ext uri="{FF2B5EF4-FFF2-40B4-BE49-F238E27FC236}">
                    <a16:creationId xmlns:a16="http://schemas.microsoft.com/office/drawing/2014/main" id="{162A3374-D198-4C72-A35A-7D58D0ACB8AE}"/>
                  </a:ext>
                </a:extLst>
              </p:cNvPr>
              <p:cNvSpPr>
                <a:spLocks noChangeShapeType="1"/>
              </p:cNvSpPr>
              <p:nvPr/>
            </p:nvSpPr>
            <p:spPr bwMode="auto">
              <a:xfrm>
                <a:off x="3504" y="1611"/>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9" name="Text Box 65">
              <a:extLst>
                <a:ext uri="{FF2B5EF4-FFF2-40B4-BE49-F238E27FC236}">
                  <a16:creationId xmlns:a16="http://schemas.microsoft.com/office/drawing/2014/main" id="{E5381993-7E53-4B7D-856C-4AFB1F14A40D}"/>
                </a:ext>
              </a:extLst>
            </p:cNvPr>
            <p:cNvSpPr txBox="1">
              <a:spLocks noChangeArrowheads="1"/>
            </p:cNvSpPr>
            <p:nvPr/>
          </p:nvSpPr>
          <p:spPr bwMode="auto">
            <a:xfrm>
              <a:off x="2880" y="1713"/>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1</a:t>
              </a:r>
            </a:p>
          </p:txBody>
        </p:sp>
        <p:grpSp>
          <p:nvGrpSpPr>
            <p:cNvPr id="35850" name="Group 66">
              <a:extLst>
                <a:ext uri="{FF2B5EF4-FFF2-40B4-BE49-F238E27FC236}">
                  <a16:creationId xmlns:a16="http://schemas.microsoft.com/office/drawing/2014/main" id="{17190F4F-9CB7-4C0C-B7B4-C82F43681407}"/>
                </a:ext>
              </a:extLst>
            </p:cNvPr>
            <p:cNvGrpSpPr>
              <a:grpSpLocks/>
            </p:cNvGrpSpPr>
            <p:nvPr/>
          </p:nvGrpSpPr>
          <p:grpSpPr bwMode="auto">
            <a:xfrm>
              <a:off x="3888" y="1584"/>
              <a:ext cx="912" cy="150"/>
              <a:chOff x="3024" y="1611"/>
              <a:chExt cx="480" cy="147"/>
            </a:xfrm>
          </p:grpSpPr>
          <p:sp>
            <p:nvSpPr>
              <p:cNvPr id="35853" name="Line 67">
                <a:extLst>
                  <a:ext uri="{FF2B5EF4-FFF2-40B4-BE49-F238E27FC236}">
                    <a16:creationId xmlns:a16="http://schemas.microsoft.com/office/drawing/2014/main" id="{A180AFFB-5042-4408-BB1A-3A8AD1327DA0}"/>
                  </a:ext>
                </a:extLst>
              </p:cNvPr>
              <p:cNvSpPr>
                <a:spLocks noChangeShapeType="1"/>
              </p:cNvSpPr>
              <p:nvPr/>
            </p:nvSpPr>
            <p:spPr bwMode="auto">
              <a:xfrm>
                <a:off x="3024" y="1680"/>
                <a:ext cx="480"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68">
                <a:extLst>
                  <a:ext uri="{FF2B5EF4-FFF2-40B4-BE49-F238E27FC236}">
                    <a16:creationId xmlns:a16="http://schemas.microsoft.com/office/drawing/2014/main" id="{1EBD4070-05A1-4975-9C4C-9BE72DC4CBCE}"/>
                  </a:ext>
                </a:extLst>
              </p:cNvPr>
              <p:cNvSpPr>
                <a:spLocks noChangeShapeType="1"/>
              </p:cNvSpPr>
              <p:nvPr/>
            </p:nvSpPr>
            <p:spPr bwMode="auto">
              <a:xfrm>
                <a:off x="3024" y="1614"/>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69">
                <a:extLst>
                  <a:ext uri="{FF2B5EF4-FFF2-40B4-BE49-F238E27FC236}">
                    <a16:creationId xmlns:a16="http://schemas.microsoft.com/office/drawing/2014/main" id="{44983AD1-9A41-4ACA-8BAF-12F4EF408BE5}"/>
                  </a:ext>
                </a:extLst>
              </p:cNvPr>
              <p:cNvSpPr>
                <a:spLocks noChangeShapeType="1"/>
              </p:cNvSpPr>
              <p:nvPr/>
            </p:nvSpPr>
            <p:spPr bwMode="auto">
              <a:xfrm>
                <a:off x="3504" y="1611"/>
                <a:ext cx="0" cy="144"/>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51" name="Text Box 70">
              <a:extLst>
                <a:ext uri="{FF2B5EF4-FFF2-40B4-BE49-F238E27FC236}">
                  <a16:creationId xmlns:a16="http://schemas.microsoft.com/office/drawing/2014/main" id="{F752E8B9-4D12-4BB2-A471-E2B186B0DA21}"/>
                </a:ext>
              </a:extLst>
            </p:cNvPr>
            <p:cNvSpPr txBox="1">
              <a:spLocks noChangeArrowheads="1"/>
            </p:cNvSpPr>
            <p:nvPr/>
          </p:nvSpPr>
          <p:spPr bwMode="auto">
            <a:xfrm>
              <a:off x="3801" y="1707"/>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2</a:t>
              </a:r>
            </a:p>
          </p:txBody>
        </p:sp>
        <p:sp>
          <p:nvSpPr>
            <p:cNvPr id="35852" name="Text Box 71">
              <a:extLst>
                <a:ext uri="{FF2B5EF4-FFF2-40B4-BE49-F238E27FC236}">
                  <a16:creationId xmlns:a16="http://schemas.microsoft.com/office/drawing/2014/main" id="{C4FCF1A0-74F6-4925-BDDC-1A1A38D6B046}"/>
                </a:ext>
              </a:extLst>
            </p:cNvPr>
            <p:cNvSpPr txBox="1">
              <a:spLocks noChangeArrowheads="1"/>
            </p:cNvSpPr>
            <p:nvPr/>
          </p:nvSpPr>
          <p:spPr bwMode="auto">
            <a:xfrm>
              <a:off x="4704" y="1710"/>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3</a:t>
              </a:r>
            </a:p>
          </p:txBody>
        </p:sp>
      </p:grpSp>
    </p:spTree>
    <p:extLst>
      <p:ext uri="{BB962C8B-B14F-4D97-AF65-F5344CB8AC3E}">
        <p14:creationId xmlns:p14="http://schemas.microsoft.com/office/powerpoint/2010/main" val="403479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2C62418-057B-4CCC-B90B-556F83702D6E}"/>
              </a:ext>
            </a:extLst>
          </p:cNvPr>
          <p:cNvSpPr>
            <a:spLocks noChangeArrowheads="1"/>
          </p:cNvSpPr>
          <p:nvPr/>
        </p:nvSpPr>
        <p:spPr bwMode="auto">
          <a:xfrm>
            <a:off x="457200" y="1600200"/>
            <a:ext cx="6705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Sapresti individuare i seguenti tipi di variabili?</a:t>
            </a:r>
          </a:p>
          <a:p>
            <a:endParaRPr lang="it-IT" altLang="en-US"/>
          </a:p>
        </p:txBody>
      </p:sp>
      <p:pic>
        <p:nvPicPr>
          <p:cNvPr id="37891" name="Picture 6" descr="D:\Documenti\Bea\Eductra\Università\Metodo 3\Immagini\familly.gif">
            <a:extLst>
              <a:ext uri="{FF2B5EF4-FFF2-40B4-BE49-F238E27FC236}">
                <a16:creationId xmlns:a16="http://schemas.microsoft.com/office/drawing/2014/main" id="{4D5D8965-D163-4B10-9FF9-4E7FFF595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2286000"/>
            <a:ext cx="16002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D:\Documenti\Bea\Eductra\Università\Metodo 3\Immagini\student.gif">
            <a:extLst>
              <a:ext uri="{FF2B5EF4-FFF2-40B4-BE49-F238E27FC236}">
                <a16:creationId xmlns:a16="http://schemas.microsoft.com/office/drawing/2014/main" id="{2F550A5E-AE98-4D3A-A8C6-5570F3EB3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36220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8">
            <a:extLst>
              <a:ext uri="{FF2B5EF4-FFF2-40B4-BE49-F238E27FC236}">
                <a16:creationId xmlns:a16="http://schemas.microsoft.com/office/drawing/2014/main" id="{06F39F28-E5E7-47D2-93B7-8C308215B77D}"/>
              </a:ext>
            </a:extLst>
          </p:cNvPr>
          <p:cNvSpPr>
            <a:spLocks noChangeArrowheads="1"/>
          </p:cNvSpPr>
          <p:nvPr/>
        </p:nvSpPr>
        <p:spPr bwMode="auto">
          <a:xfrm>
            <a:off x="1319213" y="2209800"/>
            <a:ext cx="1676400" cy="16002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7894" name="Rectangle 9">
            <a:extLst>
              <a:ext uri="{FF2B5EF4-FFF2-40B4-BE49-F238E27FC236}">
                <a16:creationId xmlns:a16="http://schemas.microsoft.com/office/drawing/2014/main" id="{C7EF50BA-2830-400D-9C31-C256EC94087B}"/>
              </a:ext>
            </a:extLst>
          </p:cNvPr>
          <p:cNvSpPr>
            <a:spLocks noChangeArrowheads="1"/>
          </p:cNvSpPr>
          <p:nvPr/>
        </p:nvSpPr>
        <p:spPr bwMode="auto">
          <a:xfrm>
            <a:off x="5562600" y="2209800"/>
            <a:ext cx="1676400" cy="16002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7895" name="Text Box 10">
            <a:extLst>
              <a:ext uri="{FF2B5EF4-FFF2-40B4-BE49-F238E27FC236}">
                <a16:creationId xmlns:a16="http://schemas.microsoft.com/office/drawing/2014/main" id="{1CC8C6F5-05A6-4B43-BCCF-A1BAEE0564F0}"/>
              </a:ext>
            </a:extLst>
          </p:cNvPr>
          <p:cNvSpPr txBox="1">
            <a:spLocks noChangeArrowheads="1"/>
          </p:cNvSpPr>
          <p:nvPr/>
        </p:nvSpPr>
        <p:spPr bwMode="auto">
          <a:xfrm>
            <a:off x="990600" y="3810000"/>
            <a:ext cx="2286000"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a:t>L’età di uno studente</a:t>
            </a:r>
          </a:p>
        </p:txBody>
      </p:sp>
      <p:sp>
        <p:nvSpPr>
          <p:cNvPr id="37896" name="Text Box 11">
            <a:extLst>
              <a:ext uri="{FF2B5EF4-FFF2-40B4-BE49-F238E27FC236}">
                <a16:creationId xmlns:a16="http://schemas.microsoft.com/office/drawing/2014/main" id="{111D5D6D-E4B8-4564-8022-20D79C133709}"/>
              </a:ext>
            </a:extLst>
          </p:cNvPr>
          <p:cNvSpPr txBox="1">
            <a:spLocks noChangeArrowheads="1"/>
          </p:cNvSpPr>
          <p:nvPr/>
        </p:nvSpPr>
        <p:spPr bwMode="auto">
          <a:xfrm>
            <a:off x="4495800" y="3810000"/>
            <a:ext cx="3900488"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a:t>Il numero di componenti di una famiglia</a:t>
            </a:r>
          </a:p>
        </p:txBody>
      </p:sp>
      <p:sp>
        <p:nvSpPr>
          <p:cNvPr id="37897" name="Text Box 12">
            <a:extLst>
              <a:ext uri="{FF2B5EF4-FFF2-40B4-BE49-F238E27FC236}">
                <a16:creationId xmlns:a16="http://schemas.microsoft.com/office/drawing/2014/main" id="{CE73A9BE-2002-4606-B05C-2FF4693007A9}"/>
              </a:ext>
            </a:extLst>
          </p:cNvPr>
          <p:cNvSpPr txBox="1">
            <a:spLocks noChangeArrowheads="1"/>
          </p:cNvSpPr>
          <p:nvPr/>
        </p:nvSpPr>
        <p:spPr bwMode="auto">
          <a:xfrm>
            <a:off x="990600" y="4286250"/>
            <a:ext cx="2286000"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endParaRPr lang="en-US" altLang="en-US"/>
          </a:p>
        </p:txBody>
      </p:sp>
      <p:sp>
        <p:nvSpPr>
          <p:cNvPr id="37898" name="Text Box 13">
            <a:extLst>
              <a:ext uri="{FF2B5EF4-FFF2-40B4-BE49-F238E27FC236}">
                <a16:creationId xmlns:a16="http://schemas.microsoft.com/office/drawing/2014/main" id="{67049B81-47BD-4ADE-BAEE-BD94631EC5A3}"/>
              </a:ext>
            </a:extLst>
          </p:cNvPr>
          <p:cNvSpPr txBox="1">
            <a:spLocks noChangeArrowheads="1"/>
          </p:cNvSpPr>
          <p:nvPr/>
        </p:nvSpPr>
        <p:spPr bwMode="auto">
          <a:xfrm>
            <a:off x="5272088" y="4267200"/>
            <a:ext cx="2286000"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endParaRPr lang="en-US" altLang="en-US"/>
          </a:p>
        </p:txBody>
      </p:sp>
      <p:sp>
        <p:nvSpPr>
          <p:cNvPr id="37899" name="Text Box 14">
            <a:extLst>
              <a:ext uri="{FF2B5EF4-FFF2-40B4-BE49-F238E27FC236}">
                <a16:creationId xmlns:a16="http://schemas.microsoft.com/office/drawing/2014/main" id="{F521292A-801D-4666-87A9-659B2195B830}"/>
              </a:ext>
            </a:extLst>
          </p:cNvPr>
          <p:cNvSpPr txBox="1">
            <a:spLocks noChangeArrowheads="1"/>
          </p:cNvSpPr>
          <p:nvPr/>
        </p:nvSpPr>
        <p:spPr bwMode="auto">
          <a:xfrm>
            <a:off x="2133600" y="5124450"/>
            <a:ext cx="2286000"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a:t>Variabile discreta</a:t>
            </a:r>
          </a:p>
        </p:txBody>
      </p:sp>
      <p:sp>
        <p:nvSpPr>
          <p:cNvPr id="37900" name="Text Box 15">
            <a:extLst>
              <a:ext uri="{FF2B5EF4-FFF2-40B4-BE49-F238E27FC236}">
                <a16:creationId xmlns:a16="http://schemas.microsoft.com/office/drawing/2014/main" id="{E4EBAE33-CAAB-498F-9214-EEF823114B28}"/>
              </a:ext>
            </a:extLst>
          </p:cNvPr>
          <p:cNvSpPr txBox="1">
            <a:spLocks noChangeArrowheads="1"/>
          </p:cNvSpPr>
          <p:nvPr/>
        </p:nvSpPr>
        <p:spPr bwMode="auto">
          <a:xfrm>
            <a:off x="4724400" y="5124450"/>
            <a:ext cx="2286000"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a:t>Variabile continua</a:t>
            </a:r>
          </a:p>
        </p:txBody>
      </p:sp>
      <p:sp>
        <p:nvSpPr>
          <p:cNvPr id="37902" name="Text Box 17">
            <a:extLst>
              <a:ext uri="{FF2B5EF4-FFF2-40B4-BE49-F238E27FC236}">
                <a16:creationId xmlns:a16="http://schemas.microsoft.com/office/drawing/2014/main" id="{2C969A0E-DB7E-495D-8F56-76FE00AEE476}"/>
              </a:ext>
            </a:extLst>
          </p:cNvPr>
          <p:cNvSpPr txBox="1">
            <a:spLocks noChangeArrowheads="1"/>
          </p:cNvSpPr>
          <p:nvPr/>
        </p:nvSpPr>
        <p:spPr bwMode="auto">
          <a:xfrm>
            <a:off x="304800" y="990600"/>
            <a:ext cx="1828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 variabili</a:t>
            </a:r>
          </a:p>
        </p:txBody>
      </p:sp>
    </p:spTree>
    <p:extLst>
      <p:ext uri="{BB962C8B-B14F-4D97-AF65-F5344CB8AC3E}">
        <p14:creationId xmlns:p14="http://schemas.microsoft.com/office/powerpoint/2010/main" val="421977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C:\Users\Menna\Desktop\logo.jpg">
            <a:extLst>
              <a:ext uri="{FF2B5EF4-FFF2-40B4-BE49-F238E27FC236}">
                <a16:creationId xmlns:a16="http://schemas.microsoft.com/office/drawing/2014/main" id="{7E96CA38-959A-4CC2-A0BE-C9A043F5E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BA16B39-A611-4E8A-9162-A13059E880F1}"/>
              </a:ext>
            </a:extLst>
          </p:cNvPr>
          <p:cNvSpPr>
            <a:spLocks noGrp="1" noChangeArrowheads="1"/>
          </p:cNvSpPr>
          <p:nvPr>
            <p:ph type="ctrTitle"/>
          </p:nvPr>
        </p:nvSpPr>
        <p:spPr>
          <a:xfrm>
            <a:off x="1458913" y="3878263"/>
            <a:ext cx="6929437" cy="990600"/>
          </a:xfrm>
        </p:spPr>
        <p:txBody>
          <a:bodyPr/>
          <a:lstStyle/>
          <a:p>
            <a:pPr eaLnBrk="1" hangingPunct="1"/>
            <a:r>
              <a:rPr lang="en-US" altLang="it-IT" b="0" dirty="0" err="1">
                <a:latin typeface="Franklin Gothic Medium" panose="020B0603020102020204" pitchFamily="34" charset="0"/>
                <a:cs typeface="Franklin Gothic Medium" panose="020B0603020102020204" pitchFamily="34" charset="0"/>
              </a:rPr>
              <a:t>Pedagogia</a:t>
            </a:r>
            <a:r>
              <a:rPr lang="en-US" altLang="it-IT" b="0" dirty="0">
                <a:latin typeface="Franklin Gothic Medium" panose="020B0603020102020204" pitchFamily="34" charset="0"/>
                <a:cs typeface="Franklin Gothic Medium" panose="020B0603020102020204" pitchFamily="34" charset="0"/>
              </a:rPr>
              <a:t> </a:t>
            </a:r>
            <a:r>
              <a:rPr lang="en-US" altLang="it-IT" b="0" dirty="0" err="1">
                <a:latin typeface="Franklin Gothic Medium" panose="020B0603020102020204" pitchFamily="34" charset="0"/>
                <a:cs typeface="Franklin Gothic Medium" panose="020B0603020102020204" pitchFamily="34" charset="0"/>
              </a:rPr>
              <a:t>sperimentale</a:t>
            </a:r>
            <a:br>
              <a:rPr lang="en-US" altLang="it-IT" b="0" dirty="0">
                <a:latin typeface="Franklin Gothic Medium" panose="020B0603020102020204" pitchFamily="34" charset="0"/>
                <a:cs typeface="Franklin Gothic Medium" panose="020B0603020102020204" pitchFamily="34" charset="0"/>
              </a:rPr>
            </a:br>
            <a:br>
              <a:rPr lang="en-US" altLang="it-IT" b="0" dirty="0">
                <a:latin typeface="Franklin Gothic Medium" panose="020B0603020102020204" pitchFamily="34" charset="0"/>
                <a:cs typeface="Franklin Gothic Medium" panose="020B0603020102020204" pitchFamily="34" charset="0"/>
              </a:rPr>
            </a:br>
            <a:r>
              <a:rPr lang="en-US" altLang="it-IT" b="0" dirty="0">
                <a:latin typeface="Franklin Gothic Medium" panose="020B0603020102020204" pitchFamily="34" charset="0"/>
                <a:cs typeface="Franklin Gothic Medium" panose="020B0603020102020204" pitchFamily="34" charset="0"/>
              </a:rPr>
              <a:t>Pietro Lucisano</a:t>
            </a:r>
          </a:p>
        </p:txBody>
      </p:sp>
      <p:sp>
        <p:nvSpPr>
          <p:cNvPr id="8" name="Rectangle 3">
            <a:extLst>
              <a:ext uri="{FF2B5EF4-FFF2-40B4-BE49-F238E27FC236}">
                <a16:creationId xmlns:a16="http://schemas.microsoft.com/office/drawing/2014/main" id="{BF0F8836-8446-4E74-A0F1-5C5351C98851}"/>
              </a:ext>
            </a:extLst>
          </p:cNvPr>
          <p:cNvSpPr>
            <a:spLocks noGrp="1" noChangeArrowheads="1"/>
          </p:cNvSpPr>
          <p:nvPr>
            <p:ph type="subTitle" idx="1"/>
          </p:nvPr>
        </p:nvSpPr>
        <p:spPr bwMode="auto">
          <a:xfrm>
            <a:off x="1458913" y="5035550"/>
            <a:ext cx="692943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it-IT" dirty="0">
              <a:latin typeface="Franklin Gothic Book" panose="020B0503020102020204" pitchFamily="34" charset="0"/>
              <a:cs typeface="Franklin Gothic Book" panose="020B0503020102020204" pitchFamily="34" charset="0"/>
            </a:endParaRPr>
          </a:p>
          <a:p>
            <a:pPr eaLnBrk="1" hangingPunct="1"/>
            <a:r>
              <a:rPr lang="en-US" altLang="it-IT" dirty="0" err="1">
                <a:latin typeface="Franklin Gothic Book" panose="020B0503020102020204" pitchFamily="34" charset="0"/>
                <a:cs typeface="Franklin Gothic Book" panose="020B0503020102020204" pitchFamily="34" charset="0"/>
              </a:rPr>
              <a:t>Metodologia</a:t>
            </a:r>
            <a:r>
              <a:rPr lang="en-US" altLang="it-IT" dirty="0">
                <a:latin typeface="Franklin Gothic Book" panose="020B0503020102020204" pitchFamily="34" charset="0"/>
                <a:cs typeface="Franklin Gothic Book" panose="020B0503020102020204" pitchFamily="34" charset="0"/>
              </a:rPr>
              <a:t> 2</a:t>
            </a:r>
          </a:p>
        </p:txBody>
      </p:sp>
    </p:spTree>
    <p:extLst>
      <p:ext uri="{BB962C8B-B14F-4D97-AF65-F5344CB8AC3E}">
        <p14:creationId xmlns:p14="http://schemas.microsoft.com/office/powerpoint/2010/main" val="326179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078">
            <a:extLst>
              <a:ext uri="{FF2B5EF4-FFF2-40B4-BE49-F238E27FC236}">
                <a16:creationId xmlns:a16="http://schemas.microsoft.com/office/drawing/2014/main" id="{E0A569CD-7C60-4A38-96F8-D6181693D172}"/>
              </a:ext>
            </a:extLst>
          </p:cNvPr>
          <p:cNvSpPr>
            <a:spLocks noChangeArrowheads="1"/>
          </p:cNvSpPr>
          <p:nvPr/>
        </p:nvSpPr>
        <p:spPr bwMode="auto">
          <a:xfrm>
            <a:off x="4355976" y="1340768"/>
            <a:ext cx="43434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La </a:t>
            </a:r>
            <a:r>
              <a:rPr lang="it-IT" altLang="en-US" sz="2000" b="1" dirty="0">
                <a:latin typeface="+mj-lt"/>
              </a:rPr>
              <a:t>misurazione</a:t>
            </a:r>
            <a:r>
              <a:rPr lang="it-IT" altLang="en-US" sz="2000" dirty="0">
                <a:latin typeface="+mj-lt"/>
              </a:rPr>
              <a:t> ha l’obiettivo di consentire una stima sulla base di un sistema di riferimento condiviso delle informazioni sulle quali si intende operare o che debbono essere considerate ai fini di formulare un giudizio.</a:t>
            </a:r>
          </a:p>
          <a:p>
            <a:endParaRPr lang="it-IT" altLang="en-US" sz="2000" dirty="0">
              <a:latin typeface="+mj-lt"/>
            </a:endParaRPr>
          </a:p>
          <a:p>
            <a:r>
              <a:rPr lang="it-IT" altLang="en-US" sz="2000" dirty="0">
                <a:latin typeface="+mj-lt"/>
              </a:rPr>
              <a:t>Definiamo </a:t>
            </a:r>
            <a:r>
              <a:rPr lang="it-IT" altLang="en-US" sz="2000" b="1" dirty="0">
                <a:latin typeface="+mj-lt"/>
              </a:rPr>
              <a:t>misura diretta</a:t>
            </a:r>
            <a:r>
              <a:rPr lang="it-IT" altLang="en-US" sz="2000" dirty="0">
                <a:latin typeface="+mj-lt"/>
              </a:rPr>
              <a:t> quella operazione che si effettua confrontando la grandezza da misurare con un’altra grandezza ad essa omogenea, presa come campione. </a:t>
            </a:r>
          </a:p>
          <a:p>
            <a:endParaRPr lang="it-IT" altLang="en-US" sz="2000" dirty="0">
              <a:solidFill>
                <a:schemeClr val="tx2"/>
              </a:solidFill>
              <a:latin typeface="+mj-lt"/>
            </a:endParaRPr>
          </a:p>
          <a:p>
            <a:r>
              <a:rPr lang="it-IT" altLang="en-US" sz="2000" dirty="0" err="1">
                <a:solidFill>
                  <a:schemeClr val="tx2"/>
                </a:solidFill>
                <a:latin typeface="+mj-lt"/>
              </a:rPr>
              <a:t>Carmines</a:t>
            </a:r>
            <a:r>
              <a:rPr lang="it-IT" altLang="en-US" sz="2000" dirty="0">
                <a:solidFill>
                  <a:schemeClr val="tx2"/>
                </a:solidFill>
                <a:latin typeface="+mj-lt"/>
              </a:rPr>
              <a:t> e Zeller (1979) ritengono più appropriato definire la misurazione come un processo nel quale vengono collegati concetti astratti ad indicatori empirici, cioè un processo che comporta un esplicito e organizzato piano per classificare e/o per quantificare.</a:t>
            </a:r>
          </a:p>
        </p:txBody>
      </p:sp>
      <p:sp>
        <p:nvSpPr>
          <p:cNvPr id="39940" name="Text Box 2081">
            <a:extLst>
              <a:ext uri="{FF2B5EF4-FFF2-40B4-BE49-F238E27FC236}">
                <a16:creationId xmlns:a16="http://schemas.microsoft.com/office/drawing/2014/main" id="{8458A669-8760-4093-9105-23C84FA42035}"/>
              </a:ext>
            </a:extLst>
          </p:cNvPr>
          <p:cNvSpPr txBox="1">
            <a:spLocks noChangeArrowheads="1"/>
          </p:cNvSpPr>
          <p:nvPr/>
        </p:nvSpPr>
        <p:spPr bwMode="auto">
          <a:xfrm>
            <a:off x="539552" y="1052736"/>
            <a:ext cx="31242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rPr>
              <a:t>Che cosa vuol dire misurare </a:t>
            </a:r>
          </a:p>
        </p:txBody>
      </p:sp>
      <p:pic>
        <p:nvPicPr>
          <p:cNvPr id="39941" name="Picture 2082" descr="C:\LAVORO\Documenti\Immagini\PhotodiscV78\78133.JPG">
            <a:extLst>
              <a:ext uri="{FF2B5EF4-FFF2-40B4-BE49-F238E27FC236}">
                <a16:creationId xmlns:a16="http://schemas.microsoft.com/office/drawing/2014/main" id="{53D2F85D-8850-4226-8FB6-1980EDD8B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083" descr="C:\LAVORO\Documenti\Immagini\PhotodiscV78\78130.JPG">
            <a:extLst>
              <a:ext uri="{FF2B5EF4-FFF2-40B4-BE49-F238E27FC236}">
                <a16:creationId xmlns:a16="http://schemas.microsoft.com/office/drawing/2014/main" id="{A854F307-9569-4953-A752-516852007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581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4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746C0FAD-1101-443B-9218-CC2C2096D968}"/>
              </a:ext>
            </a:extLst>
          </p:cNvPr>
          <p:cNvSpPr>
            <a:spLocks noChangeArrowheads="1"/>
          </p:cNvSpPr>
          <p:nvPr/>
        </p:nvSpPr>
        <p:spPr bwMode="auto">
          <a:xfrm>
            <a:off x="304800" y="1981200"/>
            <a:ext cx="4876800" cy="432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indent="19050">
              <a:defRPr sz="1600">
                <a:solidFill>
                  <a:schemeClr val="tx1"/>
                </a:solidFill>
                <a:latin typeface="Tahoma" panose="020B0604030504040204" pitchFamily="34" charset="0"/>
              </a:defRPr>
            </a:lvl1pPr>
            <a:lvl2pPr marL="1123950" indent="-457200">
              <a:defRPr sz="1600">
                <a:solidFill>
                  <a:schemeClr val="tx1"/>
                </a:solidFill>
                <a:latin typeface="Tahoma" panose="020B0604030504040204" pitchFamily="34" charset="0"/>
              </a:defRPr>
            </a:lvl2pPr>
            <a:lvl3pPr marL="1771650" indent="-457200">
              <a:defRPr sz="1600">
                <a:solidFill>
                  <a:schemeClr val="tx1"/>
                </a:solidFill>
                <a:latin typeface="Tahoma" panose="020B0604030504040204" pitchFamily="34" charset="0"/>
              </a:defRPr>
            </a:lvl3pPr>
            <a:lvl4pPr marL="2419350" indent="-457200">
              <a:defRPr sz="1600">
                <a:solidFill>
                  <a:schemeClr val="tx1"/>
                </a:solidFill>
                <a:latin typeface="Tahoma" panose="020B0604030504040204" pitchFamily="34" charset="0"/>
              </a:defRPr>
            </a:lvl4pPr>
            <a:lvl5pPr marL="3067050" indent="-457200">
              <a:defRPr sz="1600">
                <a:solidFill>
                  <a:schemeClr val="tx1"/>
                </a:solidFill>
                <a:latin typeface="Tahoma" panose="020B0604030504040204" pitchFamily="34" charset="0"/>
              </a:defRPr>
            </a:lvl5pPr>
            <a:lvl6pPr marL="3524250" indent="-457200" eaLnBrk="0" fontAlgn="base" hangingPunct="0">
              <a:spcBef>
                <a:spcPct val="0"/>
              </a:spcBef>
              <a:spcAft>
                <a:spcPct val="0"/>
              </a:spcAft>
              <a:defRPr sz="1600">
                <a:solidFill>
                  <a:schemeClr val="tx1"/>
                </a:solidFill>
                <a:latin typeface="Tahoma" panose="020B0604030504040204" pitchFamily="34" charset="0"/>
              </a:defRPr>
            </a:lvl6pPr>
            <a:lvl7pPr marL="3981450" indent="-457200" eaLnBrk="0" fontAlgn="base" hangingPunct="0">
              <a:spcBef>
                <a:spcPct val="0"/>
              </a:spcBef>
              <a:spcAft>
                <a:spcPct val="0"/>
              </a:spcAft>
              <a:defRPr sz="1600">
                <a:solidFill>
                  <a:schemeClr val="tx1"/>
                </a:solidFill>
                <a:latin typeface="Tahoma" panose="020B0604030504040204" pitchFamily="34" charset="0"/>
              </a:defRPr>
            </a:lvl7pPr>
            <a:lvl8pPr marL="4438650" indent="-457200" eaLnBrk="0" fontAlgn="base" hangingPunct="0">
              <a:spcBef>
                <a:spcPct val="0"/>
              </a:spcBef>
              <a:spcAft>
                <a:spcPct val="0"/>
              </a:spcAft>
              <a:defRPr sz="1600">
                <a:solidFill>
                  <a:schemeClr val="tx1"/>
                </a:solidFill>
                <a:latin typeface="Tahoma" panose="020B0604030504040204" pitchFamily="34" charset="0"/>
              </a:defRPr>
            </a:lvl8pPr>
            <a:lvl9pPr marL="4895850" indent="-4572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Nella misurazione, attribuiamo dei valori numerici a oggetti  o ad eventi secondo regole che permettono di rappresentare caratteri degli oggetti o eventi n questione con proprietà del sistema numerico.</a:t>
            </a:r>
            <a:endParaRPr lang="it-IT" altLang="en-US" sz="2000">
              <a:solidFill>
                <a:srgbClr val="003366"/>
              </a:solidFill>
              <a:latin typeface="+mj-lt"/>
            </a:endParaRPr>
          </a:p>
          <a:p>
            <a:r>
              <a:rPr lang="it-IT" altLang="en-US" sz="2000">
                <a:latin typeface="+mj-lt"/>
              </a:rPr>
              <a:t>In teoria, alle variabili di tipo qualitativo possiamo assegnare solo nomi  e non numeri, tuttavia nella pratica è comune etichettare variabili qualitative con numeri.</a:t>
            </a:r>
          </a:p>
          <a:p>
            <a:r>
              <a:rPr lang="it-IT" altLang="en-US" sz="2000">
                <a:latin typeface="+mj-lt"/>
              </a:rPr>
              <a:t>E' necessario ricordare però che in questi casi i numeri non hanno le  proprietà del sistema numerico.</a:t>
            </a:r>
          </a:p>
          <a:p>
            <a:r>
              <a:rPr lang="it-IT" altLang="en-US" sz="2000">
                <a:latin typeface="+mj-lt"/>
              </a:rPr>
              <a:t>Una distinzione comunemente adottata è quella che divide le scale di misura in quattro categorie.</a:t>
            </a:r>
            <a:endParaRPr lang="it-IT" altLang="en-US" sz="2000">
              <a:solidFill>
                <a:srgbClr val="003366"/>
              </a:solidFill>
              <a:latin typeface="+mj-lt"/>
            </a:endParaRPr>
          </a:p>
        </p:txBody>
      </p:sp>
      <p:sp>
        <p:nvSpPr>
          <p:cNvPr id="41987" name="Rectangle 10">
            <a:extLst>
              <a:ext uri="{FF2B5EF4-FFF2-40B4-BE49-F238E27FC236}">
                <a16:creationId xmlns:a16="http://schemas.microsoft.com/office/drawing/2014/main" id="{3613A2D9-9DD8-444C-AB64-868487017B3C}"/>
              </a:ext>
            </a:extLst>
          </p:cNvPr>
          <p:cNvSpPr>
            <a:spLocks noChangeArrowheads="1"/>
          </p:cNvSpPr>
          <p:nvPr/>
        </p:nvSpPr>
        <p:spPr bwMode="auto">
          <a:xfrm>
            <a:off x="5724128" y="2492896"/>
            <a:ext cx="2286000" cy="4572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1600">
                <a:solidFill>
                  <a:schemeClr val="tx1"/>
                </a:solidFill>
                <a:latin typeface="Tahoma" panose="020B0604030504040204" pitchFamily="34" charset="0"/>
              </a:defRPr>
            </a:lvl1pPr>
            <a:lvl2pPr marL="914400" indent="-457200">
              <a:defRPr sz="1600">
                <a:solidFill>
                  <a:schemeClr val="tx1"/>
                </a:solidFill>
                <a:latin typeface="Tahoma" panose="020B0604030504040204" pitchFamily="34" charset="0"/>
              </a:defRPr>
            </a:lvl2pPr>
            <a:lvl3pPr marL="1371600" indent="-457200">
              <a:defRPr sz="1600">
                <a:solidFill>
                  <a:schemeClr val="tx1"/>
                </a:solidFill>
                <a:latin typeface="Tahoma" panose="020B0604030504040204" pitchFamily="34" charset="0"/>
              </a:defRPr>
            </a:lvl3pPr>
            <a:lvl4pPr marL="1828800" indent="-457200">
              <a:defRPr sz="1600">
                <a:solidFill>
                  <a:schemeClr val="tx1"/>
                </a:solidFill>
                <a:latin typeface="Tahoma" panose="020B0604030504040204" pitchFamily="34" charset="0"/>
              </a:defRPr>
            </a:lvl4pPr>
            <a:lvl5pPr marL="2286000" indent="-457200">
              <a:defRPr sz="1600">
                <a:solidFill>
                  <a:schemeClr val="tx1"/>
                </a:solidFill>
                <a:latin typeface="Tahoma" panose="020B0604030504040204" pitchFamily="34" charset="0"/>
              </a:defRPr>
            </a:lvl5pPr>
            <a:lvl6pPr marL="2743200" indent="-457200" eaLnBrk="0" fontAlgn="base" hangingPunct="0">
              <a:spcBef>
                <a:spcPct val="0"/>
              </a:spcBef>
              <a:spcAft>
                <a:spcPct val="0"/>
              </a:spcAft>
              <a:defRPr sz="1600">
                <a:solidFill>
                  <a:schemeClr val="tx1"/>
                </a:solidFill>
                <a:latin typeface="Tahoma" panose="020B0604030504040204" pitchFamily="34" charset="0"/>
              </a:defRPr>
            </a:lvl6pPr>
            <a:lvl7pPr marL="3200400" indent="-457200" eaLnBrk="0" fontAlgn="base" hangingPunct="0">
              <a:spcBef>
                <a:spcPct val="0"/>
              </a:spcBef>
              <a:spcAft>
                <a:spcPct val="0"/>
              </a:spcAft>
              <a:defRPr sz="1600">
                <a:solidFill>
                  <a:schemeClr val="tx1"/>
                </a:solidFill>
                <a:latin typeface="Tahoma" panose="020B0604030504040204" pitchFamily="34" charset="0"/>
              </a:defRPr>
            </a:lvl7pPr>
            <a:lvl8pPr marL="3657600" indent="-457200" eaLnBrk="0" fontAlgn="base" hangingPunct="0">
              <a:spcBef>
                <a:spcPct val="0"/>
              </a:spcBef>
              <a:spcAft>
                <a:spcPct val="0"/>
              </a:spcAft>
              <a:defRPr sz="1600">
                <a:solidFill>
                  <a:schemeClr val="tx1"/>
                </a:solidFill>
                <a:latin typeface="Tahoma" panose="020B0604030504040204" pitchFamily="34" charset="0"/>
              </a:defRPr>
            </a:lvl8pPr>
            <a:lvl9pPr marL="4114800" indent="-4572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solidFill>
                  <a:srgbClr val="003366"/>
                </a:solidFill>
                <a:latin typeface="+mj-lt"/>
              </a:rPr>
              <a:t>NOMINALI</a:t>
            </a:r>
            <a:endParaRPr lang="it-IT" altLang="en-US" sz="2000">
              <a:solidFill>
                <a:srgbClr val="003366"/>
              </a:solidFill>
              <a:latin typeface="+mj-lt"/>
            </a:endParaRPr>
          </a:p>
        </p:txBody>
      </p:sp>
      <p:sp>
        <p:nvSpPr>
          <p:cNvPr id="41988" name="Rectangle 11">
            <a:extLst>
              <a:ext uri="{FF2B5EF4-FFF2-40B4-BE49-F238E27FC236}">
                <a16:creationId xmlns:a16="http://schemas.microsoft.com/office/drawing/2014/main" id="{3649C892-C506-4848-AEA0-3362EA2A9407}"/>
              </a:ext>
            </a:extLst>
          </p:cNvPr>
          <p:cNvSpPr>
            <a:spLocks noChangeArrowheads="1"/>
          </p:cNvSpPr>
          <p:nvPr/>
        </p:nvSpPr>
        <p:spPr bwMode="auto">
          <a:xfrm>
            <a:off x="5724128" y="3331096"/>
            <a:ext cx="2286000" cy="4572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1600">
                <a:solidFill>
                  <a:schemeClr val="tx1"/>
                </a:solidFill>
                <a:latin typeface="Tahoma" panose="020B0604030504040204" pitchFamily="34" charset="0"/>
              </a:defRPr>
            </a:lvl1pPr>
            <a:lvl2pPr marL="914400" indent="-457200">
              <a:defRPr sz="1600">
                <a:solidFill>
                  <a:schemeClr val="tx1"/>
                </a:solidFill>
                <a:latin typeface="Tahoma" panose="020B0604030504040204" pitchFamily="34" charset="0"/>
              </a:defRPr>
            </a:lvl2pPr>
            <a:lvl3pPr marL="1371600" indent="-457200">
              <a:defRPr sz="1600">
                <a:solidFill>
                  <a:schemeClr val="tx1"/>
                </a:solidFill>
                <a:latin typeface="Tahoma" panose="020B0604030504040204" pitchFamily="34" charset="0"/>
              </a:defRPr>
            </a:lvl3pPr>
            <a:lvl4pPr marL="1828800" indent="-457200">
              <a:defRPr sz="1600">
                <a:solidFill>
                  <a:schemeClr val="tx1"/>
                </a:solidFill>
                <a:latin typeface="Tahoma" panose="020B0604030504040204" pitchFamily="34" charset="0"/>
              </a:defRPr>
            </a:lvl4pPr>
            <a:lvl5pPr marL="2286000" indent="-457200">
              <a:defRPr sz="1600">
                <a:solidFill>
                  <a:schemeClr val="tx1"/>
                </a:solidFill>
                <a:latin typeface="Tahoma" panose="020B0604030504040204" pitchFamily="34" charset="0"/>
              </a:defRPr>
            </a:lvl5pPr>
            <a:lvl6pPr marL="2743200" indent="-457200" eaLnBrk="0" fontAlgn="base" hangingPunct="0">
              <a:spcBef>
                <a:spcPct val="0"/>
              </a:spcBef>
              <a:spcAft>
                <a:spcPct val="0"/>
              </a:spcAft>
              <a:defRPr sz="1600">
                <a:solidFill>
                  <a:schemeClr val="tx1"/>
                </a:solidFill>
                <a:latin typeface="Tahoma" panose="020B0604030504040204" pitchFamily="34" charset="0"/>
              </a:defRPr>
            </a:lvl6pPr>
            <a:lvl7pPr marL="3200400" indent="-457200" eaLnBrk="0" fontAlgn="base" hangingPunct="0">
              <a:spcBef>
                <a:spcPct val="0"/>
              </a:spcBef>
              <a:spcAft>
                <a:spcPct val="0"/>
              </a:spcAft>
              <a:defRPr sz="1600">
                <a:solidFill>
                  <a:schemeClr val="tx1"/>
                </a:solidFill>
                <a:latin typeface="Tahoma" panose="020B0604030504040204" pitchFamily="34" charset="0"/>
              </a:defRPr>
            </a:lvl7pPr>
            <a:lvl8pPr marL="3657600" indent="-457200" eaLnBrk="0" fontAlgn="base" hangingPunct="0">
              <a:spcBef>
                <a:spcPct val="0"/>
              </a:spcBef>
              <a:spcAft>
                <a:spcPct val="0"/>
              </a:spcAft>
              <a:defRPr sz="1600">
                <a:solidFill>
                  <a:schemeClr val="tx1"/>
                </a:solidFill>
                <a:latin typeface="Tahoma" panose="020B0604030504040204" pitchFamily="34" charset="0"/>
              </a:defRPr>
            </a:lvl8pPr>
            <a:lvl9pPr marL="4114800" indent="-4572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solidFill>
                  <a:srgbClr val="003366"/>
                </a:solidFill>
                <a:latin typeface="+mj-lt"/>
              </a:rPr>
              <a:t>ORDINALI</a:t>
            </a:r>
            <a:endParaRPr lang="it-IT" altLang="en-US" sz="2000">
              <a:solidFill>
                <a:srgbClr val="003366"/>
              </a:solidFill>
              <a:latin typeface="+mj-lt"/>
            </a:endParaRPr>
          </a:p>
        </p:txBody>
      </p:sp>
      <p:sp>
        <p:nvSpPr>
          <p:cNvPr id="41989" name="Rectangle 12">
            <a:extLst>
              <a:ext uri="{FF2B5EF4-FFF2-40B4-BE49-F238E27FC236}">
                <a16:creationId xmlns:a16="http://schemas.microsoft.com/office/drawing/2014/main" id="{7CFEAEBB-E835-4305-83F9-31DD11FC7497}"/>
              </a:ext>
            </a:extLst>
          </p:cNvPr>
          <p:cNvSpPr>
            <a:spLocks noChangeArrowheads="1"/>
          </p:cNvSpPr>
          <p:nvPr/>
        </p:nvSpPr>
        <p:spPr bwMode="auto">
          <a:xfrm>
            <a:off x="5724128" y="4169296"/>
            <a:ext cx="2286000" cy="4572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1600">
                <a:solidFill>
                  <a:schemeClr val="tx1"/>
                </a:solidFill>
                <a:latin typeface="Tahoma" panose="020B0604030504040204" pitchFamily="34" charset="0"/>
              </a:defRPr>
            </a:lvl1pPr>
            <a:lvl2pPr marL="914400" indent="-457200">
              <a:defRPr sz="1600">
                <a:solidFill>
                  <a:schemeClr val="tx1"/>
                </a:solidFill>
                <a:latin typeface="Tahoma" panose="020B0604030504040204" pitchFamily="34" charset="0"/>
              </a:defRPr>
            </a:lvl2pPr>
            <a:lvl3pPr marL="1371600" indent="-457200">
              <a:defRPr sz="1600">
                <a:solidFill>
                  <a:schemeClr val="tx1"/>
                </a:solidFill>
                <a:latin typeface="Tahoma" panose="020B0604030504040204" pitchFamily="34" charset="0"/>
              </a:defRPr>
            </a:lvl3pPr>
            <a:lvl4pPr marL="1828800" indent="-457200">
              <a:defRPr sz="1600">
                <a:solidFill>
                  <a:schemeClr val="tx1"/>
                </a:solidFill>
                <a:latin typeface="Tahoma" panose="020B0604030504040204" pitchFamily="34" charset="0"/>
              </a:defRPr>
            </a:lvl4pPr>
            <a:lvl5pPr marL="2286000" indent="-457200">
              <a:defRPr sz="1600">
                <a:solidFill>
                  <a:schemeClr val="tx1"/>
                </a:solidFill>
                <a:latin typeface="Tahoma" panose="020B0604030504040204" pitchFamily="34" charset="0"/>
              </a:defRPr>
            </a:lvl5pPr>
            <a:lvl6pPr marL="2743200" indent="-457200" eaLnBrk="0" fontAlgn="base" hangingPunct="0">
              <a:spcBef>
                <a:spcPct val="0"/>
              </a:spcBef>
              <a:spcAft>
                <a:spcPct val="0"/>
              </a:spcAft>
              <a:defRPr sz="1600">
                <a:solidFill>
                  <a:schemeClr val="tx1"/>
                </a:solidFill>
                <a:latin typeface="Tahoma" panose="020B0604030504040204" pitchFamily="34" charset="0"/>
              </a:defRPr>
            </a:lvl6pPr>
            <a:lvl7pPr marL="3200400" indent="-457200" eaLnBrk="0" fontAlgn="base" hangingPunct="0">
              <a:spcBef>
                <a:spcPct val="0"/>
              </a:spcBef>
              <a:spcAft>
                <a:spcPct val="0"/>
              </a:spcAft>
              <a:defRPr sz="1600">
                <a:solidFill>
                  <a:schemeClr val="tx1"/>
                </a:solidFill>
                <a:latin typeface="Tahoma" panose="020B0604030504040204" pitchFamily="34" charset="0"/>
              </a:defRPr>
            </a:lvl7pPr>
            <a:lvl8pPr marL="3657600" indent="-457200" eaLnBrk="0" fontAlgn="base" hangingPunct="0">
              <a:spcBef>
                <a:spcPct val="0"/>
              </a:spcBef>
              <a:spcAft>
                <a:spcPct val="0"/>
              </a:spcAft>
              <a:defRPr sz="1600">
                <a:solidFill>
                  <a:schemeClr val="tx1"/>
                </a:solidFill>
                <a:latin typeface="Tahoma" panose="020B0604030504040204" pitchFamily="34" charset="0"/>
              </a:defRPr>
            </a:lvl8pPr>
            <a:lvl9pPr marL="4114800" indent="-4572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solidFill>
                  <a:srgbClr val="003366"/>
                </a:solidFill>
                <a:latin typeface="+mj-lt"/>
              </a:rPr>
              <a:t>DI RAPPORTI</a:t>
            </a:r>
            <a:endParaRPr lang="it-IT" altLang="en-US" sz="2000">
              <a:solidFill>
                <a:srgbClr val="003366"/>
              </a:solidFill>
              <a:latin typeface="+mj-lt"/>
            </a:endParaRPr>
          </a:p>
        </p:txBody>
      </p:sp>
      <p:sp>
        <p:nvSpPr>
          <p:cNvPr id="41990" name="Rectangle 13">
            <a:extLst>
              <a:ext uri="{FF2B5EF4-FFF2-40B4-BE49-F238E27FC236}">
                <a16:creationId xmlns:a16="http://schemas.microsoft.com/office/drawing/2014/main" id="{BCDBFD49-CA4F-492C-8BC5-DA45BECE4B39}"/>
              </a:ext>
            </a:extLst>
          </p:cNvPr>
          <p:cNvSpPr>
            <a:spLocks noChangeArrowheads="1"/>
          </p:cNvSpPr>
          <p:nvPr/>
        </p:nvSpPr>
        <p:spPr bwMode="auto">
          <a:xfrm>
            <a:off x="5724128" y="4931296"/>
            <a:ext cx="2286000" cy="4572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defRPr sz="1600">
                <a:solidFill>
                  <a:schemeClr val="tx1"/>
                </a:solidFill>
                <a:latin typeface="Tahoma" panose="020B0604030504040204" pitchFamily="34" charset="0"/>
              </a:defRPr>
            </a:lvl1pPr>
            <a:lvl2pPr marL="914400" indent="-457200">
              <a:defRPr sz="1600">
                <a:solidFill>
                  <a:schemeClr val="tx1"/>
                </a:solidFill>
                <a:latin typeface="Tahoma" panose="020B0604030504040204" pitchFamily="34" charset="0"/>
              </a:defRPr>
            </a:lvl2pPr>
            <a:lvl3pPr marL="1371600" indent="-457200">
              <a:defRPr sz="1600">
                <a:solidFill>
                  <a:schemeClr val="tx1"/>
                </a:solidFill>
                <a:latin typeface="Tahoma" panose="020B0604030504040204" pitchFamily="34" charset="0"/>
              </a:defRPr>
            </a:lvl3pPr>
            <a:lvl4pPr marL="1828800" indent="-457200">
              <a:defRPr sz="1600">
                <a:solidFill>
                  <a:schemeClr val="tx1"/>
                </a:solidFill>
                <a:latin typeface="Tahoma" panose="020B0604030504040204" pitchFamily="34" charset="0"/>
              </a:defRPr>
            </a:lvl4pPr>
            <a:lvl5pPr marL="2286000" indent="-457200">
              <a:defRPr sz="1600">
                <a:solidFill>
                  <a:schemeClr val="tx1"/>
                </a:solidFill>
                <a:latin typeface="Tahoma" panose="020B0604030504040204" pitchFamily="34" charset="0"/>
              </a:defRPr>
            </a:lvl5pPr>
            <a:lvl6pPr marL="2743200" indent="-457200" eaLnBrk="0" fontAlgn="base" hangingPunct="0">
              <a:spcBef>
                <a:spcPct val="0"/>
              </a:spcBef>
              <a:spcAft>
                <a:spcPct val="0"/>
              </a:spcAft>
              <a:defRPr sz="1600">
                <a:solidFill>
                  <a:schemeClr val="tx1"/>
                </a:solidFill>
                <a:latin typeface="Tahoma" panose="020B0604030504040204" pitchFamily="34" charset="0"/>
              </a:defRPr>
            </a:lvl6pPr>
            <a:lvl7pPr marL="3200400" indent="-457200" eaLnBrk="0" fontAlgn="base" hangingPunct="0">
              <a:spcBef>
                <a:spcPct val="0"/>
              </a:spcBef>
              <a:spcAft>
                <a:spcPct val="0"/>
              </a:spcAft>
              <a:defRPr sz="1600">
                <a:solidFill>
                  <a:schemeClr val="tx1"/>
                </a:solidFill>
                <a:latin typeface="Tahoma" panose="020B0604030504040204" pitchFamily="34" charset="0"/>
              </a:defRPr>
            </a:lvl7pPr>
            <a:lvl8pPr marL="3657600" indent="-457200" eaLnBrk="0" fontAlgn="base" hangingPunct="0">
              <a:spcBef>
                <a:spcPct val="0"/>
              </a:spcBef>
              <a:spcAft>
                <a:spcPct val="0"/>
              </a:spcAft>
              <a:defRPr sz="1600">
                <a:solidFill>
                  <a:schemeClr val="tx1"/>
                </a:solidFill>
                <a:latin typeface="Tahoma" panose="020B0604030504040204" pitchFamily="34" charset="0"/>
              </a:defRPr>
            </a:lvl8pPr>
            <a:lvl9pPr marL="4114800" indent="-4572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solidFill>
                  <a:srgbClr val="003366"/>
                </a:solidFill>
                <a:latin typeface="+mj-lt"/>
              </a:rPr>
              <a:t>A INTERVALLI</a:t>
            </a:r>
            <a:endParaRPr lang="it-IT" altLang="en-US" sz="2000">
              <a:solidFill>
                <a:srgbClr val="003366"/>
              </a:solidFill>
              <a:latin typeface="+mj-lt"/>
            </a:endParaRPr>
          </a:p>
        </p:txBody>
      </p:sp>
      <p:sp>
        <p:nvSpPr>
          <p:cNvPr id="41991" name="Text Box 40">
            <a:extLst>
              <a:ext uri="{FF2B5EF4-FFF2-40B4-BE49-F238E27FC236}">
                <a16:creationId xmlns:a16="http://schemas.microsoft.com/office/drawing/2014/main" id="{6639A728-778F-4A33-9558-7AC47854BAF4}"/>
              </a:ext>
            </a:extLst>
          </p:cNvPr>
          <p:cNvSpPr txBox="1">
            <a:spLocks noChangeArrowheads="1"/>
          </p:cNvSpPr>
          <p:nvPr/>
        </p:nvSpPr>
        <p:spPr bwMode="auto">
          <a:xfrm>
            <a:off x="539552" y="1052736"/>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scale di misura </a:t>
            </a:r>
          </a:p>
        </p:txBody>
      </p:sp>
    </p:spTree>
    <p:extLst>
      <p:ext uri="{BB962C8B-B14F-4D97-AF65-F5344CB8AC3E}">
        <p14:creationId xmlns:p14="http://schemas.microsoft.com/office/powerpoint/2010/main" val="185194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a:extLst>
              <a:ext uri="{FF2B5EF4-FFF2-40B4-BE49-F238E27FC236}">
                <a16:creationId xmlns:a16="http://schemas.microsoft.com/office/drawing/2014/main" id="{D93A80E2-91A0-4A90-8DBB-6059959CE646}"/>
              </a:ext>
            </a:extLst>
          </p:cNvPr>
          <p:cNvSpPr>
            <a:spLocks noChangeArrowheads="1"/>
          </p:cNvSpPr>
          <p:nvPr/>
        </p:nvSpPr>
        <p:spPr bwMode="auto">
          <a:xfrm>
            <a:off x="4499992" y="1257300"/>
            <a:ext cx="4343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La prima operazione di ogni scienza è costituita dalla classificazione. Si tratta di raggruppare diversi elementi a partire da qualche loro caratteristica decidendo quali tra questi elementi sono simili  e quali sono diversi.</a:t>
            </a:r>
          </a:p>
          <a:p>
            <a:r>
              <a:rPr lang="it-IT" altLang="en-US" sz="2000" dirty="0">
                <a:latin typeface="+mj-lt"/>
              </a:rPr>
              <a:t>Quando una classificazione è appropriata, le classi sono omogenee anche rispetto ad altre caratteristiche non prese in considerazione originariamente</a:t>
            </a:r>
          </a:p>
          <a:p>
            <a:endParaRPr lang="it-IT" altLang="en-US" sz="2000" dirty="0">
              <a:solidFill>
                <a:schemeClr val="tx2"/>
              </a:solidFill>
              <a:latin typeface="+mj-lt"/>
            </a:endParaRPr>
          </a:p>
          <a:p>
            <a:r>
              <a:rPr lang="it-IT" altLang="en-US" sz="2000" dirty="0">
                <a:solidFill>
                  <a:schemeClr val="tx2"/>
                </a:solidFill>
                <a:latin typeface="+mj-lt"/>
              </a:rPr>
              <a:t>Il tipo di misura più elementare è quello basato su </a:t>
            </a:r>
            <a:r>
              <a:rPr lang="it-IT" altLang="en-US" sz="2000" b="1" dirty="0">
                <a:solidFill>
                  <a:schemeClr val="tx2"/>
                </a:solidFill>
                <a:latin typeface="+mj-lt"/>
              </a:rPr>
              <a:t>scale nominali</a:t>
            </a:r>
            <a:r>
              <a:rPr lang="it-IT" altLang="en-US" sz="2000" dirty="0">
                <a:solidFill>
                  <a:schemeClr val="tx2"/>
                </a:solidFill>
                <a:latin typeface="+mj-lt"/>
              </a:rPr>
              <a:t>. Gli elementi che sono oggetto della misurazione possono essere solo raggruppati in categorie, di cui si può dire solo che sono diverse tra loro e a cui possiamo associare numeri che hanno puramente valore simbolico.</a:t>
            </a:r>
            <a:endParaRPr lang="it-IT" altLang="en-US" sz="2000" dirty="0">
              <a:latin typeface="+mj-lt"/>
            </a:endParaRPr>
          </a:p>
        </p:txBody>
      </p:sp>
      <p:sp>
        <p:nvSpPr>
          <p:cNvPr id="44036" name="Text Box 36">
            <a:extLst>
              <a:ext uri="{FF2B5EF4-FFF2-40B4-BE49-F238E27FC236}">
                <a16:creationId xmlns:a16="http://schemas.microsoft.com/office/drawing/2014/main" id="{E1B79DCE-1CB9-4957-A14D-7B5A0702AAA9}"/>
              </a:ext>
            </a:extLst>
          </p:cNvPr>
          <p:cNvSpPr txBox="1">
            <a:spLocks noChangeArrowheads="1"/>
          </p:cNvSpPr>
          <p:nvPr/>
        </p:nvSpPr>
        <p:spPr bwMode="auto">
          <a:xfrm>
            <a:off x="539552" y="1057245"/>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rPr>
              <a:t>Le scale nominali </a:t>
            </a:r>
          </a:p>
        </p:txBody>
      </p:sp>
      <p:pic>
        <p:nvPicPr>
          <p:cNvPr id="44037" name="Picture 44" descr="C:\Documenti\Immagini\Photodisc V59\59170.JPG">
            <a:extLst>
              <a:ext uri="{FF2B5EF4-FFF2-40B4-BE49-F238E27FC236}">
                <a16:creationId xmlns:a16="http://schemas.microsoft.com/office/drawing/2014/main" id="{5094EA1A-EC4D-4C7A-A6D1-0F591C618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2667000" cy="2667000"/>
          </a:xfrm>
          <a:prstGeom prst="rect">
            <a:avLst/>
          </a:prstGeom>
          <a:noFill/>
          <a:ln w="28575">
            <a:solidFill>
              <a:srgbClr val="33CCFF"/>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45" descr="C:\Documenti\Immagini\PhotodiscV78\78096.JPG">
            <a:extLst>
              <a:ext uri="{FF2B5EF4-FFF2-40B4-BE49-F238E27FC236}">
                <a16:creationId xmlns:a16="http://schemas.microsoft.com/office/drawing/2014/main" id="{8B8AF955-EF12-4514-A18D-083A2A24F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14788"/>
            <a:ext cx="2514600" cy="1838325"/>
          </a:xfrm>
          <a:prstGeom prst="rect">
            <a:avLst/>
          </a:prstGeom>
          <a:noFill/>
          <a:ln w="28575">
            <a:solidFill>
              <a:srgbClr val="33CC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8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a:extLst>
              <a:ext uri="{FF2B5EF4-FFF2-40B4-BE49-F238E27FC236}">
                <a16:creationId xmlns:a16="http://schemas.microsoft.com/office/drawing/2014/main" id="{E643028C-4988-4C4B-A9BE-FB3F7920D2A0}"/>
              </a:ext>
            </a:extLst>
          </p:cNvPr>
          <p:cNvSpPr>
            <a:spLocks noChangeShapeType="1"/>
          </p:cNvSpPr>
          <p:nvPr/>
        </p:nvSpPr>
        <p:spPr bwMode="auto">
          <a:xfrm flipH="1">
            <a:off x="0" y="7620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3" name="Rectangle 7">
            <a:extLst>
              <a:ext uri="{FF2B5EF4-FFF2-40B4-BE49-F238E27FC236}">
                <a16:creationId xmlns:a16="http://schemas.microsoft.com/office/drawing/2014/main" id="{B48D6C81-78EC-47E3-9054-EBCEEA5C66AF}"/>
              </a:ext>
            </a:extLst>
          </p:cNvPr>
          <p:cNvSpPr>
            <a:spLocks noChangeArrowheads="1"/>
          </p:cNvSpPr>
          <p:nvPr/>
        </p:nvSpPr>
        <p:spPr bwMode="auto">
          <a:xfrm>
            <a:off x="228600" y="1447800"/>
            <a:ext cx="861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endParaRPr lang="en-US" altLang="en-US"/>
          </a:p>
        </p:txBody>
      </p:sp>
      <p:sp>
        <p:nvSpPr>
          <p:cNvPr id="46084" name="Rectangle 8">
            <a:extLst>
              <a:ext uri="{FF2B5EF4-FFF2-40B4-BE49-F238E27FC236}">
                <a16:creationId xmlns:a16="http://schemas.microsoft.com/office/drawing/2014/main" id="{5EEC8479-5700-4311-822F-CB4021CA7B90}"/>
              </a:ext>
            </a:extLst>
          </p:cNvPr>
          <p:cNvSpPr>
            <a:spLocks noChangeArrowheads="1"/>
          </p:cNvSpPr>
          <p:nvPr/>
        </p:nvSpPr>
        <p:spPr bwMode="auto">
          <a:xfrm>
            <a:off x="304800" y="1752600"/>
            <a:ext cx="8458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just"/>
            <a:r>
              <a:rPr lang="it-IT" altLang="en-US" sz="2000" b="1" dirty="0">
                <a:latin typeface="+mj-lt"/>
              </a:rPr>
              <a:t>Esempi </a:t>
            </a:r>
          </a:p>
          <a:p>
            <a:pPr algn="just"/>
            <a:r>
              <a:rPr lang="it-IT" altLang="en-US" sz="2000" dirty="0">
                <a:solidFill>
                  <a:schemeClr val="tx2"/>
                </a:solidFill>
                <a:latin typeface="+mj-lt"/>
              </a:rPr>
              <a:t>Tipiche </a:t>
            </a:r>
            <a:r>
              <a:rPr lang="it-IT" altLang="en-US" sz="2000" b="1" dirty="0">
                <a:solidFill>
                  <a:schemeClr val="tx2"/>
                </a:solidFill>
                <a:latin typeface="+mj-lt"/>
              </a:rPr>
              <a:t>scale nominali</a:t>
            </a:r>
            <a:r>
              <a:rPr lang="it-IT" altLang="en-US" sz="2000" dirty="0">
                <a:solidFill>
                  <a:schemeClr val="tx2"/>
                </a:solidFill>
                <a:latin typeface="+mj-lt"/>
              </a:rPr>
              <a:t> sono quelle per classificare sesso, stato civile, causa di morte, risposte dicotomiche (del tipo sì/no, presente/assente, ecc.).</a:t>
            </a:r>
          </a:p>
          <a:p>
            <a:pPr algn="just"/>
            <a:r>
              <a:rPr lang="it-IT" altLang="en-US" sz="2000" dirty="0">
                <a:solidFill>
                  <a:schemeClr val="tx2"/>
                </a:solidFill>
                <a:latin typeface="+mj-lt"/>
              </a:rPr>
              <a:t>Questi esempi mostrano il valore puramente simbolico dei numeri che si associano a queste misure: la classificazione di una risposta sì/no può essere 1=sì 2=no o 2=sì 1=no o 0=sì 1=no, ecc.</a:t>
            </a:r>
            <a:endParaRPr lang="it-IT" altLang="en-US" sz="2000" dirty="0">
              <a:latin typeface="+mj-lt"/>
            </a:endParaRPr>
          </a:p>
        </p:txBody>
      </p:sp>
      <p:sp>
        <p:nvSpPr>
          <p:cNvPr id="46085" name="Text Box 33">
            <a:extLst>
              <a:ext uri="{FF2B5EF4-FFF2-40B4-BE49-F238E27FC236}">
                <a16:creationId xmlns:a16="http://schemas.microsoft.com/office/drawing/2014/main" id="{DA9B2003-121A-439B-832B-5EBC2C729C0D}"/>
              </a:ext>
            </a:extLst>
          </p:cNvPr>
          <p:cNvSpPr txBox="1">
            <a:spLocks noChangeArrowheads="1"/>
          </p:cNvSpPr>
          <p:nvPr/>
        </p:nvSpPr>
        <p:spPr bwMode="auto">
          <a:xfrm>
            <a:off x="539552" y="1052025"/>
            <a:ext cx="2057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 scale nominali </a:t>
            </a:r>
          </a:p>
        </p:txBody>
      </p:sp>
      <p:sp>
        <p:nvSpPr>
          <p:cNvPr id="46086" name="Text Box 34">
            <a:extLst>
              <a:ext uri="{FF2B5EF4-FFF2-40B4-BE49-F238E27FC236}">
                <a16:creationId xmlns:a16="http://schemas.microsoft.com/office/drawing/2014/main" id="{7A14B0C6-BC18-44C7-8E96-3F172A31905C}"/>
              </a:ext>
            </a:extLst>
          </p:cNvPr>
          <p:cNvSpPr txBox="1">
            <a:spLocks noChangeArrowheads="1"/>
          </p:cNvSpPr>
          <p:nvPr/>
        </p:nvSpPr>
        <p:spPr bwMode="auto">
          <a:xfrm>
            <a:off x="2510929" y="3599259"/>
            <a:ext cx="3605474" cy="707886"/>
          </a:xfrm>
          <a:prstGeom prst="rect">
            <a:avLst/>
          </a:prstGeom>
          <a:solidFill>
            <a:srgbClr val="FF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latin typeface="+mj-lt"/>
              </a:rPr>
              <a:t>Sesso: </a:t>
            </a:r>
            <a:r>
              <a:rPr lang="it-IT" altLang="en-US" sz="2000" b="1">
                <a:latin typeface="+mj-lt"/>
                <a:sym typeface="Wingdings 2" panose="05020102010507070707" pitchFamily="18" charset="2"/>
              </a:rPr>
              <a:t></a:t>
            </a:r>
            <a:r>
              <a:rPr lang="it-IT" altLang="en-US" sz="2000" b="1">
                <a:latin typeface="+mj-lt"/>
              </a:rPr>
              <a:t>M   </a:t>
            </a:r>
            <a:r>
              <a:rPr lang="it-IT" altLang="en-US" sz="2000" b="1">
                <a:latin typeface="+mj-lt"/>
                <a:sym typeface="Wingdings 2" panose="05020102010507070707" pitchFamily="18" charset="2"/>
              </a:rPr>
              <a:t></a:t>
            </a:r>
            <a:r>
              <a:rPr lang="it-IT" altLang="en-US" sz="2000" b="1">
                <a:latin typeface="+mj-lt"/>
              </a:rPr>
              <a:t> F</a:t>
            </a:r>
          </a:p>
          <a:p>
            <a:pPr eaLnBrk="1" hangingPunct="1"/>
            <a:r>
              <a:rPr lang="it-IT" altLang="en-US" sz="2000" b="1">
                <a:latin typeface="+mj-lt"/>
              </a:rPr>
              <a:t>Stato civile: </a:t>
            </a:r>
            <a:r>
              <a:rPr lang="it-IT" altLang="en-US" sz="2000" b="1">
                <a:latin typeface="+mj-lt"/>
                <a:sym typeface="Wingdings 2" panose="05020102010507070707" pitchFamily="18" charset="2"/>
              </a:rPr>
              <a:t></a:t>
            </a:r>
            <a:r>
              <a:rPr lang="it-IT" altLang="en-US" sz="2000" b="1">
                <a:latin typeface="+mj-lt"/>
              </a:rPr>
              <a:t>nubile </a:t>
            </a:r>
            <a:r>
              <a:rPr lang="it-IT" altLang="en-US" sz="2000" b="1">
                <a:latin typeface="+mj-lt"/>
                <a:sym typeface="Wingdings 2" panose="05020102010507070707" pitchFamily="18" charset="2"/>
              </a:rPr>
              <a:t></a:t>
            </a:r>
            <a:r>
              <a:rPr lang="it-IT" altLang="en-US" sz="2000" b="1">
                <a:latin typeface="+mj-lt"/>
              </a:rPr>
              <a:t> coniugata</a:t>
            </a:r>
          </a:p>
        </p:txBody>
      </p:sp>
      <p:sp>
        <p:nvSpPr>
          <p:cNvPr id="46087" name="Text Box 35">
            <a:extLst>
              <a:ext uri="{FF2B5EF4-FFF2-40B4-BE49-F238E27FC236}">
                <a16:creationId xmlns:a16="http://schemas.microsoft.com/office/drawing/2014/main" id="{A6E97FED-553A-4B37-BB06-6B7029552A01}"/>
              </a:ext>
            </a:extLst>
          </p:cNvPr>
          <p:cNvSpPr txBox="1">
            <a:spLocks noChangeArrowheads="1"/>
          </p:cNvSpPr>
          <p:nvPr/>
        </p:nvSpPr>
        <p:spPr bwMode="auto">
          <a:xfrm>
            <a:off x="1057275" y="4530725"/>
            <a:ext cx="1412566" cy="3385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latin typeface="+mj-lt"/>
              </a:rPr>
              <a:t>Proprietà formali</a:t>
            </a:r>
          </a:p>
        </p:txBody>
      </p:sp>
      <p:sp>
        <p:nvSpPr>
          <p:cNvPr id="46088" name="Text Box 36">
            <a:extLst>
              <a:ext uri="{FF2B5EF4-FFF2-40B4-BE49-F238E27FC236}">
                <a16:creationId xmlns:a16="http://schemas.microsoft.com/office/drawing/2014/main" id="{5F5DDC49-BB8E-422F-941C-85455FE4C847}"/>
              </a:ext>
            </a:extLst>
          </p:cNvPr>
          <p:cNvSpPr txBox="1">
            <a:spLocks noChangeArrowheads="1"/>
          </p:cNvSpPr>
          <p:nvPr/>
        </p:nvSpPr>
        <p:spPr bwMode="auto">
          <a:xfrm>
            <a:off x="3382963" y="4530725"/>
            <a:ext cx="1861407" cy="3385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latin typeface="+mj-lt"/>
              </a:rPr>
              <a:t>Operazioni ammissibili</a:t>
            </a:r>
          </a:p>
        </p:txBody>
      </p:sp>
      <p:sp>
        <p:nvSpPr>
          <p:cNvPr id="46089" name="Text Box 37">
            <a:extLst>
              <a:ext uri="{FF2B5EF4-FFF2-40B4-BE49-F238E27FC236}">
                <a16:creationId xmlns:a16="http://schemas.microsoft.com/office/drawing/2014/main" id="{EF5F7499-00C4-4C31-80A5-2475606EDD3B}"/>
              </a:ext>
            </a:extLst>
          </p:cNvPr>
          <p:cNvSpPr txBox="1">
            <a:spLocks noChangeArrowheads="1"/>
          </p:cNvSpPr>
          <p:nvPr/>
        </p:nvSpPr>
        <p:spPr bwMode="auto">
          <a:xfrm>
            <a:off x="6148388" y="4495800"/>
            <a:ext cx="1545616" cy="3385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latin typeface="+mj-lt"/>
              </a:rPr>
              <a:t>Strumenti statistici</a:t>
            </a:r>
          </a:p>
        </p:txBody>
      </p:sp>
      <p:sp>
        <p:nvSpPr>
          <p:cNvPr id="46090" name="Text Box 38">
            <a:extLst>
              <a:ext uri="{FF2B5EF4-FFF2-40B4-BE49-F238E27FC236}">
                <a16:creationId xmlns:a16="http://schemas.microsoft.com/office/drawing/2014/main" id="{14F18738-2917-4C93-9F61-CFBB88431371}"/>
              </a:ext>
            </a:extLst>
          </p:cNvPr>
          <p:cNvSpPr txBox="1">
            <a:spLocks noChangeArrowheads="1"/>
          </p:cNvSpPr>
          <p:nvPr/>
        </p:nvSpPr>
        <p:spPr bwMode="auto">
          <a:xfrm>
            <a:off x="3276600" y="5334000"/>
            <a:ext cx="2590800" cy="527050"/>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1400">
                <a:latin typeface="+mj-lt"/>
              </a:rPr>
              <a:t>Fai clic sui rettangoli per avere maggiori informazioni</a:t>
            </a:r>
          </a:p>
        </p:txBody>
      </p:sp>
    </p:spTree>
    <p:extLst>
      <p:ext uri="{BB962C8B-B14F-4D97-AF65-F5344CB8AC3E}">
        <p14:creationId xmlns:p14="http://schemas.microsoft.com/office/powerpoint/2010/main" val="217685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4" descr="C:\Documenti\Immagini\PhotodiscV78\78087.JPG">
            <a:extLst>
              <a:ext uri="{FF2B5EF4-FFF2-40B4-BE49-F238E27FC236}">
                <a16:creationId xmlns:a16="http://schemas.microsoft.com/office/drawing/2014/main" id="{42C86CB3-C59E-49A6-9E52-0888A4DB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674912"/>
            <a:ext cx="2727325" cy="3733800"/>
          </a:xfrm>
          <a:prstGeom prst="rect">
            <a:avLst/>
          </a:prstGeom>
          <a:noFill/>
          <a:ln w="9525">
            <a:solidFill>
              <a:srgbClr val="33CCFF"/>
            </a:solidFill>
            <a:miter lim="800000"/>
            <a:headEnd/>
            <a:tailEnd/>
          </a:ln>
          <a:extLst>
            <a:ext uri="{909E8E84-426E-40DD-AFC4-6F175D3DCCD1}">
              <a14:hiddenFill xmlns:a14="http://schemas.microsoft.com/office/drawing/2010/main">
                <a:solidFill>
                  <a:srgbClr val="FFFFFF"/>
                </a:solidFill>
              </a14:hiddenFill>
            </a:ext>
          </a:extLst>
        </p:spPr>
      </p:pic>
      <p:sp>
        <p:nvSpPr>
          <p:cNvPr id="48132" name="Rectangle 5">
            <a:extLst>
              <a:ext uri="{FF2B5EF4-FFF2-40B4-BE49-F238E27FC236}">
                <a16:creationId xmlns:a16="http://schemas.microsoft.com/office/drawing/2014/main" id="{067EBE45-0183-440D-BEB5-0F16CE7373A2}"/>
              </a:ext>
            </a:extLst>
          </p:cNvPr>
          <p:cNvSpPr>
            <a:spLocks noChangeArrowheads="1"/>
          </p:cNvSpPr>
          <p:nvPr/>
        </p:nvSpPr>
        <p:spPr bwMode="auto">
          <a:xfrm>
            <a:off x="4522912" y="1293912"/>
            <a:ext cx="441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1800" dirty="0">
                <a:latin typeface="+mj-lt"/>
              </a:rPr>
              <a:t>Quando gli elementi che stiamo misurando sono raggruppabili in categorie tra cui è possibile stabilire una relazione di ordinamento parliamo di </a:t>
            </a:r>
            <a:r>
              <a:rPr lang="it-IT" altLang="en-US" sz="1800" b="1" dirty="0">
                <a:latin typeface="+mj-lt"/>
              </a:rPr>
              <a:t>scale ordinali</a:t>
            </a:r>
            <a:r>
              <a:rPr lang="it-IT" altLang="en-US" sz="1800" dirty="0">
                <a:latin typeface="+mj-lt"/>
              </a:rPr>
              <a:t>. </a:t>
            </a:r>
          </a:p>
          <a:p>
            <a:endParaRPr lang="it-IT" altLang="en-US" sz="1800" dirty="0">
              <a:latin typeface="+mj-lt"/>
            </a:endParaRPr>
          </a:p>
          <a:p>
            <a:r>
              <a:rPr lang="it-IT" altLang="en-US" sz="1800" dirty="0">
                <a:latin typeface="+mj-lt"/>
              </a:rPr>
              <a:t>È possibile, infatti, ordinare delle variabili in relazione al fatto che possiedano in certa misura una caratteristica, senza tuttavia poter definire con precisione quanta ne possiedano. </a:t>
            </a:r>
          </a:p>
          <a:p>
            <a:endParaRPr lang="it-IT" altLang="en-US" sz="1800" dirty="0">
              <a:latin typeface="+mj-lt"/>
            </a:endParaRPr>
          </a:p>
          <a:p>
            <a:r>
              <a:rPr lang="it-IT" altLang="en-US" sz="1800" dirty="0">
                <a:latin typeface="+mj-lt"/>
              </a:rPr>
              <a:t>La scala è dunque una graduatoria che però non definisce quanto un elemento dista dall'altro. La relazione viene indicata con l’espressione “maggiore di” e con la notazione ‘&gt;’ . </a:t>
            </a:r>
          </a:p>
          <a:p>
            <a:endParaRPr lang="it-IT" altLang="en-US" sz="1800" dirty="0">
              <a:latin typeface="+mj-lt"/>
            </a:endParaRPr>
          </a:p>
          <a:p>
            <a:r>
              <a:rPr lang="it-IT" altLang="en-US" sz="1800" dirty="0">
                <a:latin typeface="+mj-lt"/>
              </a:rPr>
              <a:t>Il posto che un caso occupa in una graduatoria ordinale viene definito rango. In una scala ordinale più casi possono occupare la stessa posizione in graduatoria.</a:t>
            </a:r>
          </a:p>
        </p:txBody>
      </p:sp>
      <p:sp>
        <p:nvSpPr>
          <p:cNvPr id="48133" name="Text Box 34">
            <a:extLst>
              <a:ext uri="{FF2B5EF4-FFF2-40B4-BE49-F238E27FC236}">
                <a16:creationId xmlns:a16="http://schemas.microsoft.com/office/drawing/2014/main" id="{BC95DA5F-4091-4C59-B660-1254C8F9ED04}"/>
              </a:ext>
            </a:extLst>
          </p:cNvPr>
          <p:cNvSpPr txBox="1">
            <a:spLocks noChangeArrowheads="1"/>
          </p:cNvSpPr>
          <p:nvPr/>
        </p:nvSpPr>
        <p:spPr bwMode="auto">
          <a:xfrm>
            <a:off x="560512" y="1049178"/>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rPr>
              <a:t>Le scale ordinali</a:t>
            </a:r>
          </a:p>
        </p:txBody>
      </p:sp>
      <p:sp>
        <p:nvSpPr>
          <p:cNvPr id="48134" name="Rectangle 35">
            <a:extLst>
              <a:ext uri="{FF2B5EF4-FFF2-40B4-BE49-F238E27FC236}">
                <a16:creationId xmlns:a16="http://schemas.microsoft.com/office/drawing/2014/main" id="{2DE64CBA-46EC-4228-818C-7D30AEBF2A61}"/>
              </a:ext>
            </a:extLst>
          </p:cNvPr>
          <p:cNvSpPr>
            <a:spLocks noChangeArrowheads="1"/>
          </p:cNvSpPr>
          <p:nvPr/>
        </p:nvSpPr>
        <p:spPr bwMode="auto">
          <a:xfrm>
            <a:off x="484312" y="4951512"/>
            <a:ext cx="38401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pic>
        <p:nvPicPr>
          <p:cNvPr id="48135" name="Picture 42" descr="C:\Documenti\Immagini\Photodisc V59\59170.JPG">
            <a:extLst>
              <a:ext uri="{FF2B5EF4-FFF2-40B4-BE49-F238E27FC236}">
                <a16:creationId xmlns:a16="http://schemas.microsoft.com/office/drawing/2014/main" id="{3DA5F72B-1D73-4DD1-8142-5CEE16C52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312" y="4265712"/>
            <a:ext cx="1676400" cy="1676400"/>
          </a:xfrm>
          <a:prstGeom prst="rect">
            <a:avLst/>
          </a:prstGeom>
          <a:noFill/>
          <a:ln w="28575">
            <a:solidFill>
              <a:srgbClr val="33CC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8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a:extLst>
              <a:ext uri="{FF2B5EF4-FFF2-40B4-BE49-F238E27FC236}">
                <a16:creationId xmlns:a16="http://schemas.microsoft.com/office/drawing/2014/main" id="{E9208D6F-0605-400A-B1AD-E5E33711BEAD}"/>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solidFill>
                <a:schemeClr val="accent2"/>
              </a:solidFill>
              <a:latin typeface="Arial Rounded MT Bold" panose="020F0704030504030204" pitchFamily="34" charset="0"/>
            </a:endParaRPr>
          </a:p>
          <a:p>
            <a:endParaRPr lang="it-IT" altLang="en-US" sz="3200">
              <a:latin typeface="Arial Rounded MT Bold" panose="020F0704030504030204" pitchFamily="34" charset="0"/>
            </a:endParaRPr>
          </a:p>
          <a:p>
            <a:r>
              <a:rPr lang="it-IT" altLang="en-US" sz="1900" b="1">
                <a:latin typeface="Arial" panose="020B0604020202020204" pitchFamily="34" charset="0"/>
              </a:rPr>
              <a:t> </a:t>
            </a:r>
          </a:p>
        </p:txBody>
      </p:sp>
      <p:sp>
        <p:nvSpPr>
          <p:cNvPr id="50180" name="Rectangle 5">
            <a:extLst>
              <a:ext uri="{FF2B5EF4-FFF2-40B4-BE49-F238E27FC236}">
                <a16:creationId xmlns:a16="http://schemas.microsoft.com/office/drawing/2014/main" id="{044B27A1-3262-485A-9462-25AD9878F7EC}"/>
              </a:ext>
            </a:extLst>
          </p:cNvPr>
          <p:cNvSpPr>
            <a:spLocks noChangeArrowheads="1"/>
          </p:cNvSpPr>
          <p:nvPr/>
        </p:nvSpPr>
        <p:spPr bwMode="auto">
          <a:xfrm>
            <a:off x="304800" y="1524000"/>
            <a:ext cx="853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just"/>
            <a:endParaRPr lang="en-US" altLang="en-US"/>
          </a:p>
        </p:txBody>
      </p:sp>
      <p:sp>
        <p:nvSpPr>
          <p:cNvPr id="50181" name="Rectangle 7">
            <a:extLst>
              <a:ext uri="{FF2B5EF4-FFF2-40B4-BE49-F238E27FC236}">
                <a16:creationId xmlns:a16="http://schemas.microsoft.com/office/drawing/2014/main" id="{C71C0F0C-1900-4FA6-9279-DF32CE943A0F}"/>
              </a:ext>
            </a:extLst>
          </p:cNvPr>
          <p:cNvSpPr>
            <a:spLocks noChangeArrowheads="1"/>
          </p:cNvSpPr>
          <p:nvPr/>
        </p:nvSpPr>
        <p:spPr bwMode="auto">
          <a:xfrm>
            <a:off x="304800" y="1905000"/>
            <a:ext cx="853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just"/>
            <a:r>
              <a:rPr lang="it-IT" altLang="en-US" b="1"/>
              <a:t>Esempi</a:t>
            </a:r>
          </a:p>
          <a:p>
            <a:r>
              <a:rPr lang="it-IT" altLang="en-US">
                <a:solidFill>
                  <a:schemeClr val="tx2"/>
                </a:solidFill>
              </a:rPr>
              <a:t>Sono </a:t>
            </a:r>
            <a:r>
              <a:rPr lang="it-IT" altLang="en-US" b="1">
                <a:solidFill>
                  <a:schemeClr val="tx2"/>
                </a:solidFill>
              </a:rPr>
              <a:t>scale ordinali</a:t>
            </a:r>
            <a:r>
              <a:rPr lang="it-IT" altLang="en-US">
                <a:solidFill>
                  <a:schemeClr val="tx2"/>
                </a:solidFill>
              </a:rPr>
              <a:t> quelle che classificano: classe sociale, giudizi qualitativi graduati (insufficiente, sufficiente, discreto, buono, ottimo o mai, qualche volta, spesso), i rapporti gerarchici in una organizzazione (ricercatore, associato, ordinario).</a:t>
            </a:r>
          </a:p>
        </p:txBody>
      </p:sp>
      <p:sp>
        <p:nvSpPr>
          <p:cNvPr id="50182" name="Text Box 35">
            <a:extLst>
              <a:ext uri="{FF2B5EF4-FFF2-40B4-BE49-F238E27FC236}">
                <a16:creationId xmlns:a16="http://schemas.microsoft.com/office/drawing/2014/main" id="{827F13A7-4762-4881-8A84-0952DF1278EC}"/>
              </a:ext>
            </a:extLst>
          </p:cNvPr>
          <p:cNvSpPr txBox="1">
            <a:spLocks noChangeArrowheads="1"/>
          </p:cNvSpPr>
          <p:nvPr/>
        </p:nvSpPr>
        <p:spPr bwMode="auto">
          <a:xfrm>
            <a:off x="539552" y="1050925"/>
            <a:ext cx="2057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dirty="0">
                <a:solidFill>
                  <a:schemeClr val="bg1"/>
                </a:solidFill>
              </a:rPr>
              <a:t>Le scale ordinali</a:t>
            </a:r>
          </a:p>
        </p:txBody>
      </p:sp>
      <p:sp>
        <p:nvSpPr>
          <p:cNvPr id="50183" name="Text Box 36">
            <a:extLst>
              <a:ext uri="{FF2B5EF4-FFF2-40B4-BE49-F238E27FC236}">
                <a16:creationId xmlns:a16="http://schemas.microsoft.com/office/drawing/2014/main" id="{C4638E92-1228-4929-818E-DCF257320AAC}"/>
              </a:ext>
            </a:extLst>
          </p:cNvPr>
          <p:cNvSpPr txBox="1">
            <a:spLocks noChangeArrowheads="1"/>
          </p:cNvSpPr>
          <p:nvPr/>
        </p:nvSpPr>
        <p:spPr bwMode="auto">
          <a:xfrm>
            <a:off x="914400" y="3505200"/>
            <a:ext cx="7221538" cy="711200"/>
          </a:xfrm>
          <a:prstGeom prst="rect">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t>Titolo di studio: </a:t>
            </a:r>
            <a:r>
              <a:rPr lang="it-IT" altLang="en-US" sz="2000" b="1">
                <a:sym typeface="Wingdings 2" panose="05020102010507070707" pitchFamily="18" charset="2"/>
              </a:rPr>
              <a:t></a:t>
            </a:r>
            <a:r>
              <a:rPr lang="it-IT" altLang="en-US" sz="2000" b="1"/>
              <a:t>terza media   </a:t>
            </a:r>
            <a:r>
              <a:rPr lang="it-IT" altLang="en-US" sz="2000" b="1">
                <a:sym typeface="Wingdings 2" panose="05020102010507070707" pitchFamily="18" charset="2"/>
              </a:rPr>
              <a:t></a:t>
            </a:r>
            <a:r>
              <a:rPr lang="it-IT" altLang="en-US" sz="2000" b="1"/>
              <a:t> diploma  </a:t>
            </a:r>
            <a:r>
              <a:rPr lang="it-IT" altLang="en-US" sz="2000" b="1">
                <a:sym typeface="Wingdings 2" panose="05020102010507070707" pitchFamily="18" charset="2"/>
              </a:rPr>
              <a:t></a:t>
            </a:r>
            <a:r>
              <a:rPr lang="it-IT" altLang="en-US" sz="2000" b="1"/>
              <a:t>laurea </a:t>
            </a:r>
          </a:p>
          <a:p>
            <a:pPr eaLnBrk="1" hangingPunct="1"/>
            <a:r>
              <a:rPr lang="it-IT" altLang="en-US" sz="2000" b="1"/>
              <a:t>Posizione lavorativa: </a:t>
            </a:r>
            <a:r>
              <a:rPr lang="it-IT" altLang="en-US" sz="2000" b="1">
                <a:sym typeface="Wingdings 2" panose="05020102010507070707" pitchFamily="18" charset="2"/>
              </a:rPr>
              <a:t></a:t>
            </a:r>
            <a:r>
              <a:rPr lang="it-IT" altLang="en-US" sz="2000" b="1"/>
              <a:t>operaio </a:t>
            </a:r>
            <a:r>
              <a:rPr lang="it-IT" altLang="en-US" sz="2000" b="1">
                <a:sym typeface="Wingdings 2" panose="05020102010507070707" pitchFamily="18" charset="2"/>
              </a:rPr>
              <a:t></a:t>
            </a:r>
            <a:r>
              <a:rPr lang="it-IT" altLang="en-US" sz="2000" b="1"/>
              <a:t> impiegato </a:t>
            </a:r>
            <a:r>
              <a:rPr lang="it-IT" altLang="en-US" sz="2000" b="1">
                <a:sym typeface="Wingdings 2" panose="05020102010507070707" pitchFamily="18" charset="2"/>
              </a:rPr>
              <a:t></a:t>
            </a:r>
            <a:r>
              <a:rPr lang="it-IT" altLang="en-US" sz="2000" b="1"/>
              <a:t>dirigente</a:t>
            </a:r>
          </a:p>
        </p:txBody>
      </p:sp>
      <p:sp>
        <p:nvSpPr>
          <p:cNvPr id="50184" name="Text Box 37">
            <a:extLst>
              <a:ext uri="{FF2B5EF4-FFF2-40B4-BE49-F238E27FC236}">
                <a16:creationId xmlns:a16="http://schemas.microsoft.com/office/drawing/2014/main" id="{AF91576B-CF33-40F5-8B34-28A9C7821980}"/>
              </a:ext>
            </a:extLst>
          </p:cNvPr>
          <p:cNvSpPr txBox="1">
            <a:spLocks noChangeArrowheads="1"/>
          </p:cNvSpPr>
          <p:nvPr/>
        </p:nvSpPr>
        <p:spPr bwMode="auto">
          <a:xfrm>
            <a:off x="990600" y="4572000"/>
            <a:ext cx="1685925" cy="3460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rPr>
              <a:t>Proprietà formali</a:t>
            </a:r>
          </a:p>
        </p:txBody>
      </p:sp>
      <p:sp>
        <p:nvSpPr>
          <p:cNvPr id="50185" name="Text Box 38">
            <a:extLst>
              <a:ext uri="{FF2B5EF4-FFF2-40B4-BE49-F238E27FC236}">
                <a16:creationId xmlns:a16="http://schemas.microsoft.com/office/drawing/2014/main" id="{B26B93F2-A88B-4148-AB97-3790D9D97B4B}"/>
              </a:ext>
            </a:extLst>
          </p:cNvPr>
          <p:cNvSpPr txBox="1">
            <a:spLocks noChangeArrowheads="1"/>
          </p:cNvSpPr>
          <p:nvPr/>
        </p:nvSpPr>
        <p:spPr bwMode="auto">
          <a:xfrm>
            <a:off x="3352800" y="4572000"/>
            <a:ext cx="2179638" cy="3460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rPr>
              <a:t>Operazioni ammissibili</a:t>
            </a:r>
          </a:p>
        </p:txBody>
      </p:sp>
      <p:sp>
        <p:nvSpPr>
          <p:cNvPr id="50186" name="Text Box 39">
            <a:extLst>
              <a:ext uri="{FF2B5EF4-FFF2-40B4-BE49-F238E27FC236}">
                <a16:creationId xmlns:a16="http://schemas.microsoft.com/office/drawing/2014/main" id="{22FF4049-3A7A-41D9-9FC7-17B204C82C06}"/>
              </a:ext>
            </a:extLst>
          </p:cNvPr>
          <p:cNvSpPr txBox="1">
            <a:spLocks noChangeArrowheads="1"/>
          </p:cNvSpPr>
          <p:nvPr/>
        </p:nvSpPr>
        <p:spPr bwMode="auto">
          <a:xfrm>
            <a:off x="6248400" y="4495800"/>
            <a:ext cx="1852613" cy="3460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rPr>
              <a:t>Strumenti statistici</a:t>
            </a:r>
          </a:p>
        </p:txBody>
      </p:sp>
      <p:sp>
        <p:nvSpPr>
          <p:cNvPr id="50187" name="Text Box 40">
            <a:extLst>
              <a:ext uri="{FF2B5EF4-FFF2-40B4-BE49-F238E27FC236}">
                <a16:creationId xmlns:a16="http://schemas.microsoft.com/office/drawing/2014/main" id="{7A956031-EEF4-402C-B058-A7A0A4A59EC4}"/>
              </a:ext>
            </a:extLst>
          </p:cNvPr>
          <p:cNvSpPr txBox="1">
            <a:spLocks noChangeArrowheads="1"/>
          </p:cNvSpPr>
          <p:nvPr/>
        </p:nvSpPr>
        <p:spPr bwMode="auto">
          <a:xfrm>
            <a:off x="2895600" y="5638800"/>
            <a:ext cx="2590800" cy="527050"/>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1400"/>
              <a:t>Fai clic sui rettangoli per avere maggiori informazioni</a:t>
            </a:r>
          </a:p>
        </p:txBody>
      </p:sp>
    </p:spTree>
    <p:extLst>
      <p:ext uri="{BB962C8B-B14F-4D97-AF65-F5344CB8AC3E}">
        <p14:creationId xmlns:p14="http://schemas.microsoft.com/office/powerpoint/2010/main" val="41201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2" descr="C:\Documenti\Immagini\Photodisc V59\59309.JPG">
            <a:extLst>
              <a:ext uri="{FF2B5EF4-FFF2-40B4-BE49-F238E27FC236}">
                <a16:creationId xmlns:a16="http://schemas.microsoft.com/office/drawing/2014/main" id="{85A15E9C-AE82-4E9F-A421-BC9A01508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581400" cy="3581400"/>
          </a:xfrm>
          <a:prstGeom prst="rect">
            <a:avLst/>
          </a:prstGeom>
          <a:noFill/>
          <a:ln w="9525">
            <a:solidFill>
              <a:srgbClr val="33CCFF"/>
            </a:solidFill>
            <a:miter lim="800000"/>
            <a:headEnd/>
            <a:tailEnd/>
          </a:ln>
          <a:extLst>
            <a:ext uri="{909E8E84-426E-40DD-AFC4-6F175D3DCCD1}">
              <a14:hiddenFill xmlns:a14="http://schemas.microsoft.com/office/drawing/2010/main">
                <a:solidFill>
                  <a:srgbClr val="FFFFFF"/>
                </a:solidFill>
              </a14:hiddenFill>
            </a:ext>
          </a:extLst>
        </p:spPr>
      </p:pic>
      <p:sp>
        <p:nvSpPr>
          <p:cNvPr id="52227" name="Line 2">
            <a:extLst>
              <a:ext uri="{FF2B5EF4-FFF2-40B4-BE49-F238E27FC236}">
                <a16:creationId xmlns:a16="http://schemas.microsoft.com/office/drawing/2014/main" id="{727202D1-9652-4057-B089-B3721D9B6C65}"/>
              </a:ext>
            </a:extLst>
          </p:cNvPr>
          <p:cNvSpPr>
            <a:spLocks noChangeShapeType="1"/>
          </p:cNvSpPr>
          <p:nvPr/>
        </p:nvSpPr>
        <p:spPr bwMode="auto">
          <a:xfrm flipH="1">
            <a:off x="0" y="7620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8" name="Rectangle 5">
            <a:extLst>
              <a:ext uri="{FF2B5EF4-FFF2-40B4-BE49-F238E27FC236}">
                <a16:creationId xmlns:a16="http://schemas.microsoft.com/office/drawing/2014/main" id="{C44628D9-C871-4D0F-8992-E1B70BE59A28}"/>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solidFill>
                <a:schemeClr val="accent2"/>
              </a:solidFill>
              <a:latin typeface="Arial Rounded MT Bold" panose="020F0704030504030204" pitchFamily="34" charset="0"/>
            </a:endParaRPr>
          </a:p>
          <a:p>
            <a:endParaRPr lang="it-IT" altLang="en-US" sz="3200">
              <a:latin typeface="Arial Rounded MT Bold" panose="020F0704030504030204" pitchFamily="34" charset="0"/>
            </a:endParaRPr>
          </a:p>
          <a:p>
            <a:r>
              <a:rPr lang="it-IT" altLang="en-US" sz="1900" b="1">
                <a:latin typeface="Arial" panose="020B0604020202020204" pitchFamily="34" charset="0"/>
              </a:rPr>
              <a:t> </a:t>
            </a:r>
          </a:p>
        </p:txBody>
      </p:sp>
      <p:sp>
        <p:nvSpPr>
          <p:cNvPr id="52229" name="Rectangle 6">
            <a:extLst>
              <a:ext uri="{FF2B5EF4-FFF2-40B4-BE49-F238E27FC236}">
                <a16:creationId xmlns:a16="http://schemas.microsoft.com/office/drawing/2014/main" id="{FA0F1F16-DCB4-4984-9BF4-0CBA0959BF2F}"/>
              </a:ext>
            </a:extLst>
          </p:cNvPr>
          <p:cNvSpPr>
            <a:spLocks noChangeArrowheads="1"/>
          </p:cNvSpPr>
          <p:nvPr/>
        </p:nvSpPr>
        <p:spPr bwMode="auto">
          <a:xfrm>
            <a:off x="4670436" y="1785939"/>
            <a:ext cx="3733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Quando una scala ha tutte le caratteristiche di una scala ordinale ed è inoltre possibile stabilire la distanza tra ciascuna coppia di elementi si parla di </a:t>
            </a:r>
            <a:r>
              <a:rPr lang="it-IT" altLang="en-US" sz="2000" b="1">
                <a:latin typeface="+mj-lt"/>
              </a:rPr>
              <a:t>scala a intervalli</a:t>
            </a:r>
            <a:r>
              <a:rPr lang="it-IT" altLang="en-US" sz="2000">
                <a:latin typeface="+mj-lt"/>
              </a:rPr>
              <a:t>. </a:t>
            </a:r>
          </a:p>
          <a:p>
            <a:endParaRPr lang="it-IT" altLang="en-US" sz="2000">
              <a:latin typeface="+mj-lt"/>
            </a:endParaRPr>
          </a:p>
          <a:p>
            <a:r>
              <a:rPr lang="it-IT" altLang="en-US" sz="2000">
                <a:latin typeface="+mj-lt"/>
              </a:rPr>
              <a:t>Questo richiede che venga definita una unità di misura come riferimento comune con cui esprimere gli intervalli e che questa misura sia replicabile, cioè ripetibile ottenendo lo stesso risultato. L’unità di misura e lo zero di tale scala sono arbitrari.</a:t>
            </a:r>
          </a:p>
        </p:txBody>
      </p:sp>
      <p:sp>
        <p:nvSpPr>
          <p:cNvPr id="52230" name="Text Box 35">
            <a:extLst>
              <a:ext uri="{FF2B5EF4-FFF2-40B4-BE49-F238E27FC236}">
                <a16:creationId xmlns:a16="http://schemas.microsoft.com/office/drawing/2014/main" id="{B8336E90-AC94-4AD6-B487-1474594BC845}"/>
              </a:ext>
            </a:extLst>
          </p:cNvPr>
          <p:cNvSpPr txBox="1">
            <a:spLocks noChangeArrowheads="1"/>
          </p:cNvSpPr>
          <p:nvPr/>
        </p:nvSpPr>
        <p:spPr bwMode="auto">
          <a:xfrm>
            <a:off x="521399" y="1077749"/>
            <a:ext cx="2743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 scale a intervalli</a:t>
            </a:r>
          </a:p>
        </p:txBody>
      </p:sp>
      <p:pic>
        <p:nvPicPr>
          <p:cNvPr id="52231" name="Picture 40" descr="C:\Documenti\Immagini\Photodisc V59\59170.JPG">
            <a:extLst>
              <a:ext uri="{FF2B5EF4-FFF2-40B4-BE49-F238E27FC236}">
                <a16:creationId xmlns:a16="http://schemas.microsoft.com/office/drawing/2014/main" id="{2C7B2E94-BEAB-460A-975D-7CC8A1738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1676400" cy="1676400"/>
          </a:xfrm>
          <a:prstGeom prst="rect">
            <a:avLst/>
          </a:prstGeom>
          <a:noFill/>
          <a:ln w="28575">
            <a:solidFill>
              <a:srgbClr val="33CC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7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a:extLst>
              <a:ext uri="{FF2B5EF4-FFF2-40B4-BE49-F238E27FC236}">
                <a16:creationId xmlns:a16="http://schemas.microsoft.com/office/drawing/2014/main" id="{91FE3135-6F1C-4F68-B0D0-B39CB74094ED}"/>
              </a:ext>
            </a:extLst>
          </p:cNvPr>
          <p:cNvSpPr>
            <a:spLocks noChangeArrowheads="1"/>
          </p:cNvSpPr>
          <p:nvPr/>
        </p:nvSpPr>
        <p:spPr bwMode="auto">
          <a:xfrm>
            <a:off x="381000" y="1447800"/>
            <a:ext cx="838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just"/>
            <a:endParaRPr lang="en-US" altLang="en-US">
              <a:latin typeface="+mj-lt"/>
            </a:endParaRPr>
          </a:p>
        </p:txBody>
      </p:sp>
      <p:sp>
        <p:nvSpPr>
          <p:cNvPr id="54276" name="Rectangle 33">
            <a:extLst>
              <a:ext uri="{FF2B5EF4-FFF2-40B4-BE49-F238E27FC236}">
                <a16:creationId xmlns:a16="http://schemas.microsoft.com/office/drawing/2014/main" id="{63CBBA8A-D506-47D8-B45F-7E3C210CD8AB}"/>
              </a:ext>
            </a:extLst>
          </p:cNvPr>
          <p:cNvSpPr>
            <a:spLocks noChangeArrowheads="1"/>
          </p:cNvSpPr>
          <p:nvPr/>
        </p:nvSpPr>
        <p:spPr bwMode="auto">
          <a:xfrm>
            <a:off x="228600" y="1752600"/>
            <a:ext cx="861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b="1">
                <a:latin typeface="+mj-lt"/>
              </a:rPr>
              <a:t>Esempi</a:t>
            </a:r>
            <a:r>
              <a:rPr lang="it-IT" altLang="en-US">
                <a:latin typeface="+mj-lt"/>
              </a:rPr>
              <a:t> </a:t>
            </a:r>
          </a:p>
          <a:p>
            <a:r>
              <a:rPr lang="it-IT" altLang="en-US">
                <a:latin typeface="+mj-lt"/>
              </a:rPr>
              <a:t>Le scale usate per la misura della temperatura Celsius e Fahrenheit. Queste scale sono legate dalla relazione lineare F=9/5C+32. Caratteristica fondamentale è che il rapporto tra intervalli non dipende dalla scala.</a:t>
            </a:r>
          </a:p>
        </p:txBody>
      </p:sp>
      <p:sp>
        <p:nvSpPr>
          <p:cNvPr id="54277" name="Text Box 34">
            <a:extLst>
              <a:ext uri="{FF2B5EF4-FFF2-40B4-BE49-F238E27FC236}">
                <a16:creationId xmlns:a16="http://schemas.microsoft.com/office/drawing/2014/main" id="{BDF1F059-AF88-4629-B5CE-B8A1912632A8}"/>
              </a:ext>
            </a:extLst>
          </p:cNvPr>
          <p:cNvSpPr txBox="1">
            <a:spLocks noChangeArrowheads="1"/>
          </p:cNvSpPr>
          <p:nvPr/>
        </p:nvSpPr>
        <p:spPr bwMode="auto">
          <a:xfrm>
            <a:off x="539552" y="1063626"/>
            <a:ext cx="2743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latin typeface="+mj-lt"/>
              </a:rPr>
              <a:t>Le scale a intervalli</a:t>
            </a:r>
          </a:p>
        </p:txBody>
      </p:sp>
      <p:sp>
        <p:nvSpPr>
          <p:cNvPr id="54278" name="Rectangle 35">
            <a:extLst>
              <a:ext uri="{FF2B5EF4-FFF2-40B4-BE49-F238E27FC236}">
                <a16:creationId xmlns:a16="http://schemas.microsoft.com/office/drawing/2014/main" id="{48FB1CD1-A806-49A6-8CFF-6A610C4C66AF}"/>
              </a:ext>
            </a:extLst>
          </p:cNvPr>
          <p:cNvSpPr>
            <a:spLocks noChangeArrowheads="1"/>
          </p:cNvSpPr>
          <p:nvPr/>
        </p:nvSpPr>
        <p:spPr bwMode="auto">
          <a:xfrm>
            <a:off x="1219200" y="2819400"/>
            <a:ext cx="6019800" cy="1587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spcBef>
                <a:spcPct val="50000"/>
              </a:spcBef>
            </a:pPr>
            <a:r>
              <a:rPr lang="it-IT" altLang="en-US" b="1">
                <a:latin typeface="+mj-lt"/>
              </a:rPr>
              <a:t>Celsius =</a:t>
            </a:r>
            <a:r>
              <a:rPr lang="it-IT" altLang="en-US">
                <a:latin typeface="+mj-lt"/>
              </a:rPr>
              <a:t>       </a:t>
            </a:r>
            <a:r>
              <a:rPr lang="it-IT" altLang="en-US" sz="2000" b="1">
                <a:latin typeface="+mj-lt"/>
                <a:sym typeface="Wingdings 2" panose="05020102010507070707" pitchFamily="18" charset="2"/>
              </a:rPr>
              <a:t></a:t>
            </a:r>
            <a:r>
              <a:rPr lang="it-IT" altLang="en-US">
                <a:latin typeface="+mj-lt"/>
              </a:rPr>
              <a:t> 0 </a:t>
            </a:r>
            <a:r>
              <a:rPr lang="it-IT" altLang="en-US" sz="2000" b="1">
                <a:latin typeface="+mj-lt"/>
                <a:sym typeface="Wingdings 2" panose="05020102010507070707" pitchFamily="18" charset="2"/>
              </a:rPr>
              <a:t></a:t>
            </a:r>
            <a:r>
              <a:rPr lang="it-IT" altLang="en-US" sz="2000" b="1">
                <a:latin typeface="+mj-lt"/>
              </a:rPr>
              <a:t> </a:t>
            </a:r>
            <a:r>
              <a:rPr lang="it-IT" altLang="en-US">
                <a:latin typeface="+mj-lt"/>
              </a:rPr>
              <a:t>10 </a:t>
            </a:r>
            <a:r>
              <a:rPr lang="it-IT" altLang="en-US" sz="2000" b="1">
                <a:latin typeface="+mj-lt"/>
                <a:sym typeface="Wingdings 2" panose="05020102010507070707" pitchFamily="18" charset="2"/>
              </a:rPr>
              <a:t></a:t>
            </a:r>
            <a:r>
              <a:rPr lang="it-IT" altLang="en-US">
                <a:latin typeface="+mj-lt"/>
              </a:rPr>
              <a:t> 30  </a:t>
            </a:r>
            <a:r>
              <a:rPr lang="it-IT" altLang="en-US" sz="2000" b="1">
                <a:latin typeface="+mj-lt"/>
                <a:sym typeface="Wingdings 2" panose="05020102010507070707" pitchFamily="18" charset="2"/>
              </a:rPr>
              <a:t></a:t>
            </a:r>
            <a:r>
              <a:rPr lang="it-IT" altLang="en-US">
                <a:latin typeface="+mj-lt"/>
              </a:rPr>
              <a:t> 100</a:t>
            </a:r>
          </a:p>
          <a:p>
            <a:pPr>
              <a:spcBef>
                <a:spcPct val="50000"/>
              </a:spcBef>
            </a:pPr>
            <a:r>
              <a:rPr lang="it-IT" altLang="en-US" b="1">
                <a:latin typeface="+mj-lt"/>
              </a:rPr>
              <a:t>Fahrenheit=</a:t>
            </a:r>
            <a:r>
              <a:rPr lang="it-IT" altLang="en-US">
                <a:latin typeface="+mj-lt"/>
              </a:rPr>
              <a:t>  </a:t>
            </a:r>
            <a:r>
              <a:rPr lang="it-IT" altLang="en-US" sz="2000" b="1">
                <a:latin typeface="+mj-lt"/>
                <a:sym typeface="Wingdings 2" panose="05020102010507070707" pitchFamily="18" charset="2"/>
              </a:rPr>
              <a:t></a:t>
            </a:r>
            <a:r>
              <a:rPr lang="it-IT" altLang="en-US">
                <a:latin typeface="+mj-lt"/>
              </a:rPr>
              <a:t> 32 </a:t>
            </a:r>
            <a:r>
              <a:rPr lang="it-IT" altLang="en-US" sz="2000" b="1">
                <a:latin typeface="+mj-lt"/>
                <a:sym typeface="Wingdings 2" panose="05020102010507070707" pitchFamily="18" charset="2"/>
              </a:rPr>
              <a:t></a:t>
            </a:r>
            <a:r>
              <a:rPr lang="it-IT" altLang="en-US">
                <a:latin typeface="+mj-lt"/>
              </a:rPr>
              <a:t> 50 </a:t>
            </a:r>
            <a:r>
              <a:rPr lang="it-IT" altLang="en-US" sz="2000" b="1">
                <a:latin typeface="+mj-lt"/>
                <a:sym typeface="Wingdings 2" panose="05020102010507070707" pitchFamily="18" charset="2"/>
              </a:rPr>
              <a:t></a:t>
            </a:r>
            <a:r>
              <a:rPr lang="it-IT" altLang="en-US">
                <a:latin typeface="+mj-lt"/>
              </a:rPr>
              <a:t> 86 </a:t>
            </a:r>
            <a:r>
              <a:rPr lang="it-IT" altLang="en-US" sz="2000" b="1">
                <a:latin typeface="+mj-lt"/>
                <a:sym typeface="Wingdings 2" panose="05020102010507070707" pitchFamily="18" charset="2"/>
              </a:rPr>
              <a:t></a:t>
            </a:r>
            <a:r>
              <a:rPr lang="it-IT" altLang="en-US">
                <a:latin typeface="+mj-lt"/>
              </a:rPr>
              <a:t> 212</a:t>
            </a:r>
          </a:p>
          <a:p>
            <a:pPr>
              <a:spcBef>
                <a:spcPct val="50000"/>
              </a:spcBef>
            </a:pPr>
            <a:r>
              <a:rPr lang="it-IT" altLang="en-US">
                <a:latin typeface="+mj-lt"/>
              </a:rPr>
              <a:t>in </a:t>
            </a:r>
            <a:r>
              <a:rPr lang="it-IT" altLang="en-US" b="1">
                <a:latin typeface="+mj-lt"/>
              </a:rPr>
              <a:t>Celsius</a:t>
            </a:r>
            <a:r>
              <a:rPr lang="it-IT" altLang="en-US">
                <a:latin typeface="+mj-lt"/>
              </a:rPr>
              <a:t> abbiamo un intervallo pari a (30-10)/10-0 = 2 </a:t>
            </a:r>
          </a:p>
          <a:p>
            <a:pPr>
              <a:spcBef>
                <a:spcPct val="50000"/>
              </a:spcBef>
            </a:pPr>
            <a:r>
              <a:rPr lang="it-IT" altLang="en-US">
                <a:latin typeface="+mj-lt"/>
              </a:rPr>
              <a:t>in </a:t>
            </a:r>
            <a:r>
              <a:rPr lang="it-IT" altLang="en-US" b="1">
                <a:latin typeface="+mj-lt"/>
              </a:rPr>
              <a:t>Fahrenheit</a:t>
            </a:r>
            <a:r>
              <a:rPr lang="it-IT" altLang="en-US">
                <a:latin typeface="+mj-lt"/>
              </a:rPr>
              <a:t> abbiamo un intervallo pari a (86-50)/50-32 = 2.</a:t>
            </a:r>
          </a:p>
        </p:txBody>
      </p:sp>
      <p:sp>
        <p:nvSpPr>
          <p:cNvPr id="54279" name="Text Box 36">
            <a:extLst>
              <a:ext uri="{FF2B5EF4-FFF2-40B4-BE49-F238E27FC236}">
                <a16:creationId xmlns:a16="http://schemas.microsoft.com/office/drawing/2014/main" id="{23C131DD-E979-49E2-93B2-6CD8E6CDE173}"/>
              </a:ext>
            </a:extLst>
          </p:cNvPr>
          <p:cNvSpPr txBox="1">
            <a:spLocks noChangeArrowheads="1"/>
          </p:cNvSpPr>
          <p:nvPr/>
        </p:nvSpPr>
        <p:spPr bwMode="auto">
          <a:xfrm>
            <a:off x="609600" y="4876800"/>
            <a:ext cx="1412566" cy="3385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latin typeface="+mj-lt"/>
              </a:rPr>
              <a:t>Proprietà formali</a:t>
            </a:r>
          </a:p>
        </p:txBody>
      </p:sp>
      <p:sp>
        <p:nvSpPr>
          <p:cNvPr id="54280" name="Text Box 37">
            <a:extLst>
              <a:ext uri="{FF2B5EF4-FFF2-40B4-BE49-F238E27FC236}">
                <a16:creationId xmlns:a16="http://schemas.microsoft.com/office/drawing/2014/main" id="{1BF38A32-A762-4FD1-A577-42479A84705A}"/>
              </a:ext>
            </a:extLst>
          </p:cNvPr>
          <p:cNvSpPr txBox="1">
            <a:spLocks noChangeArrowheads="1"/>
          </p:cNvSpPr>
          <p:nvPr/>
        </p:nvSpPr>
        <p:spPr bwMode="auto">
          <a:xfrm>
            <a:off x="3200400" y="4876800"/>
            <a:ext cx="1861407" cy="3385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latin typeface="+mj-lt"/>
              </a:rPr>
              <a:t>Operazioni ammissibili</a:t>
            </a:r>
          </a:p>
        </p:txBody>
      </p:sp>
      <p:sp>
        <p:nvSpPr>
          <p:cNvPr id="54281" name="Text Box 38">
            <a:extLst>
              <a:ext uri="{FF2B5EF4-FFF2-40B4-BE49-F238E27FC236}">
                <a16:creationId xmlns:a16="http://schemas.microsoft.com/office/drawing/2014/main" id="{41136CAD-BB13-49A3-90BC-19A92C398D78}"/>
              </a:ext>
            </a:extLst>
          </p:cNvPr>
          <p:cNvSpPr txBox="1">
            <a:spLocks noChangeArrowheads="1"/>
          </p:cNvSpPr>
          <p:nvPr/>
        </p:nvSpPr>
        <p:spPr bwMode="auto">
          <a:xfrm>
            <a:off x="6248400" y="4876800"/>
            <a:ext cx="1545616" cy="33855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u="sng">
                <a:solidFill>
                  <a:schemeClr val="accent2"/>
                </a:solidFill>
                <a:latin typeface="+mj-lt"/>
              </a:rPr>
              <a:t>Strumenti statistici</a:t>
            </a:r>
          </a:p>
        </p:txBody>
      </p:sp>
      <p:sp>
        <p:nvSpPr>
          <p:cNvPr id="54282" name="Text Box 39">
            <a:extLst>
              <a:ext uri="{FF2B5EF4-FFF2-40B4-BE49-F238E27FC236}">
                <a16:creationId xmlns:a16="http://schemas.microsoft.com/office/drawing/2014/main" id="{E593E948-E793-4A70-97D0-C25C22406FCB}"/>
              </a:ext>
            </a:extLst>
          </p:cNvPr>
          <p:cNvSpPr txBox="1">
            <a:spLocks noChangeArrowheads="1"/>
          </p:cNvSpPr>
          <p:nvPr/>
        </p:nvSpPr>
        <p:spPr bwMode="auto">
          <a:xfrm>
            <a:off x="3124200" y="5492750"/>
            <a:ext cx="2590800" cy="527050"/>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1400">
                <a:latin typeface="+mj-lt"/>
              </a:rPr>
              <a:t>Fai clic sui rettangoli per avere maggiori informazioni</a:t>
            </a:r>
          </a:p>
        </p:txBody>
      </p:sp>
    </p:spTree>
    <p:extLst>
      <p:ext uri="{BB962C8B-B14F-4D97-AF65-F5344CB8AC3E}">
        <p14:creationId xmlns:p14="http://schemas.microsoft.com/office/powerpoint/2010/main" val="62989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a:extLst>
              <a:ext uri="{FF2B5EF4-FFF2-40B4-BE49-F238E27FC236}">
                <a16:creationId xmlns:a16="http://schemas.microsoft.com/office/drawing/2014/main" id="{D77CEB77-A7DC-4948-A08A-D678C91A0A78}"/>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solidFill>
                <a:schemeClr val="accent2"/>
              </a:solidFill>
              <a:latin typeface="Arial Rounded MT Bold" panose="020F0704030504030204" pitchFamily="34" charset="0"/>
            </a:endParaRPr>
          </a:p>
          <a:p>
            <a:endParaRPr lang="it-IT" altLang="en-US" sz="3200">
              <a:latin typeface="Arial Rounded MT Bold" panose="020F0704030504030204" pitchFamily="34" charset="0"/>
            </a:endParaRPr>
          </a:p>
          <a:p>
            <a:r>
              <a:rPr lang="it-IT" altLang="en-US" sz="1900" b="1">
                <a:latin typeface="Arial" panose="020B0604020202020204" pitchFamily="34" charset="0"/>
              </a:rPr>
              <a:t> </a:t>
            </a:r>
          </a:p>
        </p:txBody>
      </p:sp>
      <p:sp>
        <p:nvSpPr>
          <p:cNvPr id="56324" name="Rectangle 5">
            <a:extLst>
              <a:ext uri="{FF2B5EF4-FFF2-40B4-BE49-F238E27FC236}">
                <a16:creationId xmlns:a16="http://schemas.microsoft.com/office/drawing/2014/main" id="{E7AA8BB4-5AB3-44B0-AF14-259D57911376}"/>
              </a:ext>
            </a:extLst>
          </p:cNvPr>
          <p:cNvSpPr>
            <a:spLocks noChangeArrowheads="1"/>
          </p:cNvSpPr>
          <p:nvPr/>
        </p:nvSpPr>
        <p:spPr bwMode="auto">
          <a:xfrm>
            <a:off x="4730552" y="2202086"/>
            <a:ext cx="4038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Le </a:t>
            </a:r>
            <a:r>
              <a:rPr lang="it-IT" altLang="en-US" sz="2000" b="1" dirty="0">
                <a:latin typeface="+mj-lt"/>
              </a:rPr>
              <a:t>scale di rapporti</a:t>
            </a:r>
            <a:r>
              <a:rPr lang="it-IT" altLang="en-US" sz="2000" dirty="0">
                <a:latin typeface="+mj-lt"/>
              </a:rPr>
              <a:t> oltre alle caratteristiche delle scale ad intervalli hanno un punto zero assoluto, cioè fisso, non arbitrario.</a:t>
            </a:r>
          </a:p>
          <a:p>
            <a:endParaRPr lang="it-IT" altLang="en-US" sz="2000" dirty="0">
              <a:latin typeface="+mj-lt"/>
            </a:endParaRPr>
          </a:p>
          <a:p>
            <a:r>
              <a:rPr lang="it-IT" altLang="en-US" sz="2000" dirty="0">
                <a:latin typeface="+mj-lt"/>
              </a:rPr>
              <a:t>Un modo di accertare se stiamo utilizzando una scala di rapporti è dunque provare a pensare se possiamo usare lo zero. Di norma queste scale non hanno numeri negativi.</a:t>
            </a:r>
          </a:p>
          <a:p>
            <a:endParaRPr lang="it-IT" altLang="en-US" sz="2000" dirty="0">
              <a:latin typeface="+mj-lt"/>
            </a:endParaRPr>
          </a:p>
          <a:p>
            <a:r>
              <a:rPr lang="it-IT" altLang="en-US" sz="2000" b="1" dirty="0">
                <a:latin typeface="+mj-lt"/>
              </a:rPr>
              <a:t>Operazioni ammissibili</a:t>
            </a:r>
            <a:r>
              <a:rPr lang="it-IT" altLang="en-US" sz="2000" dirty="0">
                <a:latin typeface="+mj-lt"/>
              </a:rPr>
              <a:t>: Addizione e sottrazione, moltiplicazione e divisione.</a:t>
            </a:r>
          </a:p>
        </p:txBody>
      </p:sp>
      <p:sp>
        <p:nvSpPr>
          <p:cNvPr id="56325" name="Text Box 36">
            <a:extLst>
              <a:ext uri="{FF2B5EF4-FFF2-40B4-BE49-F238E27FC236}">
                <a16:creationId xmlns:a16="http://schemas.microsoft.com/office/drawing/2014/main" id="{452B38C5-54B1-4BE5-B9EA-012163ED4A5F}"/>
              </a:ext>
            </a:extLst>
          </p:cNvPr>
          <p:cNvSpPr txBox="1">
            <a:spLocks noChangeArrowheads="1"/>
          </p:cNvSpPr>
          <p:nvPr/>
        </p:nvSpPr>
        <p:spPr bwMode="auto">
          <a:xfrm>
            <a:off x="539552" y="1052736"/>
            <a:ext cx="27432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scale di rapporti</a:t>
            </a:r>
          </a:p>
        </p:txBody>
      </p:sp>
      <p:pic>
        <p:nvPicPr>
          <p:cNvPr id="56326" name="Picture 40" descr="C:\LAVORO\Documenti\Immagini\PhotodiscV59\59119.JPG">
            <a:extLst>
              <a:ext uri="{FF2B5EF4-FFF2-40B4-BE49-F238E27FC236}">
                <a16:creationId xmlns:a16="http://schemas.microsoft.com/office/drawing/2014/main" id="{F86DCECB-608D-4327-B805-A9658E183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669" r="25499"/>
          <a:stretch>
            <a:fillRect/>
          </a:stretch>
        </p:blipFill>
        <p:spPr bwMode="auto">
          <a:xfrm>
            <a:off x="844352" y="2195736"/>
            <a:ext cx="35052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41">
            <a:extLst>
              <a:ext uri="{FF2B5EF4-FFF2-40B4-BE49-F238E27FC236}">
                <a16:creationId xmlns:a16="http://schemas.microsoft.com/office/drawing/2014/main" id="{C614A2D8-D7E3-4F00-88FA-9056D1C0CF8C}"/>
              </a:ext>
            </a:extLst>
          </p:cNvPr>
          <p:cNvSpPr>
            <a:spLocks noChangeArrowheads="1"/>
          </p:cNvSpPr>
          <p:nvPr/>
        </p:nvSpPr>
        <p:spPr bwMode="auto">
          <a:xfrm>
            <a:off x="691952" y="4786536"/>
            <a:ext cx="3810000" cy="1323439"/>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spcBef>
                <a:spcPct val="50000"/>
              </a:spcBef>
            </a:pPr>
            <a:r>
              <a:rPr lang="it-IT" altLang="en-US" sz="2000">
                <a:latin typeface="+mj-lt"/>
              </a:rPr>
              <a:t>Un esempio classico di scala di rapporti è  l'età di una persona o il suo peso: non si può essere più giovane di zero o pesare meno di zero.</a:t>
            </a:r>
          </a:p>
        </p:txBody>
      </p:sp>
    </p:spTree>
    <p:extLst>
      <p:ext uri="{BB962C8B-B14F-4D97-AF65-F5344CB8AC3E}">
        <p14:creationId xmlns:p14="http://schemas.microsoft.com/office/powerpoint/2010/main" val="45811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a:extLst>
              <a:ext uri="{FF2B5EF4-FFF2-40B4-BE49-F238E27FC236}">
                <a16:creationId xmlns:a16="http://schemas.microsoft.com/office/drawing/2014/main" id="{51A3CB76-6137-459D-A0F8-84BB69BEB07D}"/>
              </a:ext>
            </a:extLst>
          </p:cNvPr>
          <p:cNvSpPr txBox="1">
            <a:spLocks noChangeArrowheads="1"/>
          </p:cNvSpPr>
          <p:nvPr/>
        </p:nvSpPr>
        <p:spPr bwMode="auto">
          <a:xfrm>
            <a:off x="457200" y="1752600"/>
            <a:ext cx="8077200"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a:latin typeface="+mj-lt"/>
              </a:rPr>
              <a:t>Analizza la seguente scala di misura ed indicane il tipo.</a:t>
            </a:r>
          </a:p>
        </p:txBody>
      </p:sp>
      <p:sp>
        <p:nvSpPr>
          <p:cNvPr id="58371" name="Oval 4">
            <a:extLst>
              <a:ext uri="{FF2B5EF4-FFF2-40B4-BE49-F238E27FC236}">
                <a16:creationId xmlns:a16="http://schemas.microsoft.com/office/drawing/2014/main" id="{62A7182A-7F15-47CA-B9D4-3AB3BE8E3F8D}"/>
              </a:ext>
            </a:extLst>
          </p:cNvPr>
          <p:cNvSpPr>
            <a:spLocks noChangeArrowheads="1"/>
          </p:cNvSpPr>
          <p:nvPr/>
        </p:nvSpPr>
        <p:spPr bwMode="auto">
          <a:xfrm>
            <a:off x="5334000" y="3167063"/>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58372" name="Oval 5">
            <a:extLst>
              <a:ext uri="{FF2B5EF4-FFF2-40B4-BE49-F238E27FC236}">
                <a16:creationId xmlns:a16="http://schemas.microsoft.com/office/drawing/2014/main" id="{924D9515-6980-476E-88F4-4E6185E9DD5E}"/>
              </a:ext>
            </a:extLst>
          </p:cNvPr>
          <p:cNvSpPr>
            <a:spLocks noChangeArrowheads="1"/>
          </p:cNvSpPr>
          <p:nvPr/>
        </p:nvSpPr>
        <p:spPr bwMode="auto">
          <a:xfrm>
            <a:off x="5334000" y="3505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58373" name="Text Box 6">
            <a:extLst>
              <a:ext uri="{FF2B5EF4-FFF2-40B4-BE49-F238E27FC236}">
                <a16:creationId xmlns:a16="http://schemas.microsoft.com/office/drawing/2014/main" id="{0CEBFF22-C59A-453B-8E59-F2623844F7FD}"/>
              </a:ext>
            </a:extLst>
          </p:cNvPr>
          <p:cNvSpPr txBox="1">
            <a:spLocks noChangeArrowheads="1"/>
          </p:cNvSpPr>
          <p:nvPr/>
        </p:nvSpPr>
        <p:spPr bwMode="auto">
          <a:xfrm>
            <a:off x="2895600" y="5553075"/>
            <a:ext cx="3810000" cy="400110"/>
          </a:xfrm>
          <a:prstGeom prst="rect">
            <a:avLst/>
          </a:prstGeom>
          <a:solidFill>
            <a:srgbClr val="CCE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2000">
                <a:latin typeface="+mj-lt"/>
              </a:rPr>
              <a:t>Fai clic sulla risposta di tua scelta.</a:t>
            </a:r>
          </a:p>
        </p:txBody>
      </p:sp>
      <p:sp>
        <p:nvSpPr>
          <p:cNvPr id="58374" name="Text Box 7">
            <a:extLst>
              <a:ext uri="{FF2B5EF4-FFF2-40B4-BE49-F238E27FC236}">
                <a16:creationId xmlns:a16="http://schemas.microsoft.com/office/drawing/2014/main" id="{A388568B-8FEF-4F75-A3A8-835051939054}"/>
              </a:ext>
            </a:extLst>
          </p:cNvPr>
          <p:cNvSpPr txBox="1">
            <a:spLocks noChangeArrowheads="1"/>
          </p:cNvSpPr>
          <p:nvPr/>
        </p:nvSpPr>
        <p:spPr bwMode="auto">
          <a:xfrm>
            <a:off x="5638800" y="3048000"/>
            <a:ext cx="24384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a:latin typeface="+mj-lt"/>
              </a:rPr>
              <a:t>Scala nominale</a:t>
            </a:r>
          </a:p>
          <a:p>
            <a:pPr eaLnBrk="1" hangingPunct="1">
              <a:spcBef>
                <a:spcPct val="50000"/>
              </a:spcBef>
            </a:pPr>
            <a:r>
              <a:rPr lang="it-IT" altLang="en-US" sz="2000">
                <a:latin typeface="+mj-lt"/>
              </a:rPr>
              <a:t>Scala ordinale</a:t>
            </a:r>
          </a:p>
          <a:p>
            <a:pPr eaLnBrk="1" hangingPunct="1">
              <a:spcBef>
                <a:spcPct val="50000"/>
              </a:spcBef>
            </a:pPr>
            <a:r>
              <a:rPr lang="it-IT" altLang="en-US" sz="2000">
                <a:latin typeface="+mj-lt"/>
              </a:rPr>
              <a:t>Scala a intervalli</a:t>
            </a:r>
          </a:p>
          <a:p>
            <a:pPr eaLnBrk="1" hangingPunct="1">
              <a:spcBef>
                <a:spcPct val="50000"/>
              </a:spcBef>
            </a:pPr>
            <a:r>
              <a:rPr lang="it-IT" altLang="en-US" sz="2000">
                <a:latin typeface="+mj-lt"/>
              </a:rPr>
              <a:t>Scala di rapporti</a:t>
            </a:r>
          </a:p>
        </p:txBody>
      </p:sp>
      <p:sp>
        <p:nvSpPr>
          <p:cNvPr id="58375" name="Text Box 8">
            <a:extLst>
              <a:ext uri="{FF2B5EF4-FFF2-40B4-BE49-F238E27FC236}">
                <a16:creationId xmlns:a16="http://schemas.microsoft.com/office/drawing/2014/main" id="{CBAFC994-1DCB-4262-99CF-4EBB6E85B9D0}"/>
              </a:ext>
            </a:extLst>
          </p:cNvPr>
          <p:cNvSpPr txBox="1">
            <a:spLocks noChangeArrowheads="1"/>
          </p:cNvSpPr>
          <p:nvPr/>
        </p:nvSpPr>
        <p:spPr bwMode="auto">
          <a:xfrm>
            <a:off x="533400" y="1057245"/>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 scale di misura </a:t>
            </a:r>
          </a:p>
        </p:txBody>
      </p:sp>
      <p:sp>
        <p:nvSpPr>
          <p:cNvPr id="58376" name="Text Box 9">
            <a:extLst>
              <a:ext uri="{FF2B5EF4-FFF2-40B4-BE49-F238E27FC236}">
                <a16:creationId xmlns:a16="http://schemas.microsoft.com/office/drawing/2014/main" id="{EB47B59A-E372-4398-ADDA-241D94AF9A93}"/>
              </a:ext>
            </a:extLst>
          </p:cNvPr>
          <p:cNvSpPr txBox="1">
            <a:spLocks noChangeArrowheads="1"/>
          </p:cNvSpPr>
          <p:nvPr/>
        </p:nvSpPr>
        <p:spPr bwMode="auto">
          <a:xfrm>
            <a:off x="533400" y="2743200"/>
            <a:ext cx="3886200" cy="2235200"/>
          </a:xfrm>
          <a:prstGeom prst="rect">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latin typeface="+mj-lt"/>
              </a:rPr>
              <a:t>Quanto tempo impieghi per fare i compiti a casa?</a:t>
            </a:r>
          </a:p>
          <a:p>
            <a:pPr eaLnBrk="1" hangingPunct="1"/>
            <a:endParaRPr lang="it-IT" altLang="en-US" sz="2000" b="1">
              <a:latin typeface="+mj-lt"/>
            </a:endParaRPr>
          </a:p>
          <a:p>
            <a:pPr eaLnBrk="1" hangingPunct="1">
              <a:buFont typeface="Wingdings 2" panose="05020102010507070707" pitchFamily="18" charset="2"/>
              <a:buChar char="£"/>
            </a:pPr>
            <a:r>
              <a:rPr lang="it-IT" altLang="en-US" sz="2000" b="1">
                <a:latin typeface="+mj-lt"/>
              </a:rPr>
              <a:t> meno di 1 ora</a:t>
            </a:r>
          </a:p>
          <a:p>
            <a:pPr eaLnBrk="1" hangingPunct="1">
              <a:buFont typeface="Wingdings 2" panose="05020102010507070707" pitchFamily="18" charset="2"/>
              <a:buChar char="£"/>
            </a:pPr>
            <a:r>
              <a:rPr lang="it-IT" altLang="en-US" sz="2000" b="1">
                <a:latin typeface="+mj-lt"/>
              </a:rPr>
              <a:t> da 1 ora a 2 ore</a:t>
            </a:r>
          </a:p>
          <a:p>
            <a:pPr eaLnBrk="1" hangingPunct="1">
              <a:buFont typeface="Wingdings 2" panose="05020102010507070707" pitchFamily="18" charset="2"/>
              <a:buChar char="£"/>
            </a:pPr>
            <a:r>
              <a:rPr lang="it-IT" altLang="en-US" sz="2000" b="1">
                <a:latin typeface="+mj-lt"/>
              </a:rPr>
              <a:t> da 3 ore a 4 ore</a:t>
            </a:r>
          </a:p>
          <a:p>
            <a:pPr eaLnBrk="1" hangingPunct="1">
              <a:buFont typeface="Wingdings 2" panose="05020102010507070707" pitchFamily="18" charset="2"/>
              <a:buChar char="£"/>
            </a:pPr>
            <a:r>
              <a:rPr lang="it-IT" altLang="en-US" sz="2000" b="1">
                <a:latin typeface="+mj-lt"/>
              </a:rPr>
              <a:t> più di 4 ore</a:t>
            </a:r>
          </a:p>
        </p:txBody>
      </p:sp>
      <p:sp>
        <p:nvSpPr>
          <p:cNvPr id="58377" name="Oval 10">
            <a:extLst>
              <a:ext uri="{FF2B5EF4-FFF2-40B4-BE49-F238E27FC236}">
                <a16:creationId xmlns:a16="http://schemas.microsoft.com/office/drawing/2014/main" id="{DE3A7738-EEF5-46F1-AD59-E63C4BAD5F79}"/>
              </a:ext>
            </a:extLst>
          </p:cNvPr>
          <p:cNvSpPr>
            <a:spLocks noChangeArrowheads="1"/>
          </p:cNvSpPr>
          <p:nvPr/>
        </p:nvSpPr>
        <p:spPr bwMode="auto">
          <a:xfrm>
            <a:off x="5334000" y="38862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en-US" altLang="en-US" sz="2000">
              <a:latin typeface="+mj-lt"/>
            </a:endParaRPr>
          </a:p>
        </p:txBody>
      </p:sp>
      <p:sp>
        <p:nvSpPr>
          <p:cNvPr id="58378" name="Oval 11">
            <a:extLst>
              <a:ext uri="{FF2B5EF4-FFF2-40B4-BE49-F238E27FC236}">
                <a16:creationId xmlns:a16="http://schemas.microsoft.com/office/drawing/2014/main" id="{CFC2EDE2-470C-4F9D-BBD0-7B66D1D65009}"/>
              </a:ext>
            </a:extLst>
          </p:cNvPr>
          <p:cNvSpPr>
            <a:spLocks noChangeArrowheads="1"/>
          </p:cNvSpPr>
          <p:nvPr/>
        </p:nvSpPr>
        <p:spPr bwMode="auto">
          <a:xfrm>
            <a:off x="5334000" y="4191000"/>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en-US" altLang="en-US" sz="2000">
              <a:latin typeface="+mj-lt"/>
            </a:endParaRPr>
          </a:p>
        </p:txBody>
      </p:sp>
    </p:spTree>
    <p:extLst>
      <p:ext uri="{BB962C8B-B14F-4D97-AF65-F5344CB8AC3E}">
        <p14:creationId xmlns:p14="http://schemas.microsoft.com/office/powerpoint/2010/main" val="15432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39B81DCC-97F3-4AB7-9B7A-77256B60B541}"/>
              </a:ext>
            </a:extLst>
          </p:cNvPr>
          <p:cNvSpPr txBox="1">
            <a:spLocks noChangeArrowheads="1"/>
          </p:cNvSpPr>
          <p:nvPr/>
        </p:nvSpPr>
        <p:spPr bwMode="auto">
          <a:xfrm>
            <a:off x="228600" y="996950"/>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In questa lezione</a:t>
            </a:r>
          </a:p>
        </p:txBody>
      </p:sp>
      <p:sp>
        <p:nvSpPr>
          <p:cNvPr id="3075" name="Rectangle 4">
            <a:extLst>
              <a:ext uri="{FF2B5EF4-FFF2-40B4-BE49-F238E27FC236}">
                <a16:creationId xmlns:a16="http://schemas.microsoft.com/office/drawing/2014/main" id="{88763A86-A6ED-407F-A29A-997B75BDA56D}"/>
              </a:ext>
            </a:extLst>
          </p:cNvPr>
          <p:cNvSpPr>
            <a:spLocks noChangeArrowheads="1"/>
          </p:cNvSpPr>
          <p:nvPr/>
        </p:nvSpPr>
        <p:spPr bwMode="auto">
          <a:xfrm>
            <a:off x="533400" y="2057400"/>
            <a:ext cx="8077200" cy="2590800"/>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3076" name="Text Box 54">
            <a:extLst>
              <a:ext uri="{FF2B5EF4-FFF2-40B4-BE49-F238E27FC236}">
                <a16:creationId xmlns:a16="http://schemas.microsoft.com/office/drawing/2014/main" id="{5B517391-BE0E-4714-BB77-9757E93B02D6}"/>
              </a:ext>
            </a:extLst>
          </p:cNvPr>
          <p:cNvSpPr txBox="1">
            <a:spLocks noChangeArrowheads="1"/>
          </p:cNvSpPr>
          <p:nvPr/>
        </p:nvSpPr>
        <p:spPr bwMode="auto">
          <a:xfrm>
            <a:off x="609600" y="2778125"/>
            <a:ext cx="52578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spcBef>
                <a:spcPct val="20000"/>
              </a:spcBef>
              <a:buFontTx/>
              <a:buChar char="•"/>
            </a:pPr>
            <a:r>
              <a:rPr lang="it-IT" altLang="en-US" sz="2000" dirty="0">
                <a:latin typeface="+mj-lt"/>
              </a:rPr>
              <a:t> Parole e concetti</a:t>
            </a:r>
          </a:p>
          <a:p>
            <a:pPr>
              <a:spcBef>
                <a:spcPct val="20000"/>
              </a:spcBef>
              <a:buFontTx/>
              <a:buChar char="•"/>
            </a:pPr>
            <a:r>
              <a:rPr lang="it-IT" altLang="en-US" sz="2000" dirty="0">
                <a:latin typeface="+mj-lt"/>
              </a:rPr>
              <a:t> Proposizioni</a:t>
            </a:r>
          </a:p>
          <a:p>
            <a:pPr>
              <a:spcBef>
                <a:spcPct val="20000"/>
              </a:spcBef>
              <a:buFontTx/>
              <a:buChar char="•"/>
            </a:pPr>
            <a:r>
              <a:rPr lang="it-IT" altLang="en-US" sz="2000" dirty="0">
                <a:latin typeface="+mj-lt"/>
              </a:rPr>
              <a:t> Leggi e teorie</a:t>
            </a:r>
          </a:p>
          <a:p>
            <a:pPr>
              <a:spcBef>
                <a:spcPct val="20000"/>
              </a:spcBef>
              <a:buFontTx/>
              <a:buChar char="•"/>
            </a:pPr>
            <a:r>
              <a:rPr lang="it-IT" altLang="en-US" sz="2000" dirty="0">
                <a:latin typeface="+mj-lt"/>
              </a:rPr>
              <a:t> Variabili</a:t>
            </a:r>
          </a:p>
          <a:p>
            <a:pPr>
              <a:spcBef>
                <a:spcPct val="20000"/>
              </a:spcBef>
              <a:buFontTx/>
              <a:buChar char="•"/>
            </a:pPr>
            <a:r>
              <a:rPr lang="it-IT" altLang="en-US" sz="2000" dirty="0">
                <a:latin typeface="+mj-lt"/>
              </a:rPr>
              <a:t> Misure e le scale di misura</a:t>
            </a:r>
          </a:p>
        </p:txBody>
      </p:sp>
      <p:sp>
        <p:nvSpPr>
          <p:cNvPr id="3077" name="Rectangle 58">
            <a:extLst>
              <a:ext uri="{FF2B5EF4-FFF2-40B4-BE49-F238E27FC236}">
                <a16:creationId xmlns:a16="http://schemas.microsoft.com/office/drawing/2014/main" id="{E23B291D-E1A0-40C5-B5A0-CA1F0FA7F9F8}"/>
              </a:ext>
            </a:extLst>
          </p:cNvPr>
          <p:cNvSpPr>
            <a:spLocks noChangeArrowheads="1"/>
          </p:cNvSpPr>
          <p:nvPr/>
        </p:nvSpPr>
        <p:spPr bwMode="auto">
          <a:xfrm>
            <a:off x="622300" y="2133600"/>
            <a:ext cx="52389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a:latin typeface="+mj-lt"/>
              </a:rPr>
              <a:t>In questa lezione saranno trattati i seguenti argomenti:</a:t>
            </a:r>
          </a:p>
        </p:txBody>
      </p:sp>
      <p:pic>
        <p:nvPicPr>
          <p:cNvPr id="3078" name="Picture 59" descr="D:\Documenti\Bea\Eductra\Immagini\photodisc v78\78137.JPG">
            <a:extLst>
              <a:ext uri="{FF2B5EF4-FFF2-40B4-BE49-F238E27FC236}">
                <a16:creationId xmlns:a16="http://schemas.microsoft.com/office/drawing/2014/main" id="{5789B2D7-BAF7-4B72-B132-2D20F832C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208915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62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a:extLst>
              <a:ext uri="{FF2B5EF4-FFF2-40B4-BE49-F238E27FC236}">
                <a16:creationId xmlns:a16="http://schemas.microsoft.com/office/drawing/2014/main" id="{D49E306E-4DD7-44D6-8534-F34A1216C300}"/>
              </a:ext>
            </a:extLst>
          </p:cNvPr>
          <p:cNvSpPr>
            <a:spLocks noChangeShapeType="1"/>
          </p:cNvSpPr>
          <p:nvPr/>
        </p:nvSpPr>
        <p:spPr bwMode="auto">
          <a:xfrm flipH="1">
            <a:off x="0" y="7620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mj-lt"/>
            </a:endParaRPr>
          </a:p>
        </p:txBody>
      </p:sp>
      <p:sp>
        <p:nvSpPr>
          <p:cNvPr id="60419" name="Rectangle 4">
            <a:extLst>
              <a:ext uri="{FF2B5EF4-FFF2-40B4-BE49-F238E27FC236}">
                <a16:creationId xmlns:a16="http://schemas.microsoft.com/office/drawing/2014/main" id="{6DA75E56-87F0-436F-AC13-195274ED114B}"/>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solidFill>
                <a:schemeClr val="accent2"/>
              </a:solidFill>
              <a:latin typeface="Arial Rounded MT Bold" panose="020F0704030504030204" pitchFamily="34" charset="0"/>
            </a:endParaRPr>
          </a:p>
          <a:p>
            <a:endParaRPr lang="it-IT" altLang="en-US" sz="3200">
              <a:latin typeface="Arial Rounded MT Bold" panose="020F0704030504030204" pitchFamily="34" charset="0"/>
            </a:endParaRPr>
          </a:p>
          <a:p>
            <a:r>
              <a:rPr lang="it-IT" altLang="en-US" sz="1900" b="1">
                <a:latin typeface="Arial" panose="020B0604020202020204" pitchFamily="34" charset="0"/>
              </a:rPr>
              <a:t> </a:t>
            </a:r>
          </a:p>
        </p:txBody>
      </p:sp>
      <p:sp>
        <p:nvSpPr>
          <p:cNvPr id="60420" name="Rectangle 6">
            <a:extLst>
              <a:ext uri="{FF2B5EF4-FFF2-40B4-BE49-F238E27FC236}">
                <a16:creationId xmlns:a16="http://schemas.microsoft.com/office/drawing/2014/main" id="{E7983CFE-C8B4-419C-B984-6171A0ECFC1A}"/>
              </a:ext>
            </a:extLst>
          </p:cNvPr>
          <p:cNvSpPr>
            <a:spLocks noChangeArrowheads="1"/>
          </p:cNvSpPr>
          <p:nvPr/>
        </p:nvSpPr>
        <p:spPr bwMode="auto">
          <a:xfrm>
            <a:off x="4815746" y="1795461"/>
            <a:ext cx="4038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just"/>
            <a:r>
              <a:rPr lang="it-IT" altLang="en-US" sz="2000" b="1" dirty="0">
                <a:latin typeface="+mj-lt"/>
              </a:rPr>
              <a:t>Cento misure e un taglio solo!</a:t>
            </a:r>
            <a:r>
              <a:rPr lang="it-IT" altLang="en-US" sz="2000" dirty="0">
                <a:latin typeface="+mj-lt"/>
              </a:rPr>
              <a:t> </a:t>
            </a:r>
          </a:p>
          <a:p>
            <a:endParaRPr lang="it-IT" altLang="en-US" sz="2000" dirty="0">
              <a:latin typeface="+mj-lt"/>
            </a:endParaRPr>
          </a:p>
          <a:p>
            <a:r>
              <a:rPr lang="it-IT" altLang="en-US" sz="2000" dirty="0">
                <a:latin typeface="+mj-lt"/>
              </a:rPr>
              <a:t>Con questo detto, la saggezza popolare riconosceva tutta la difficoltà di ottenere una misura ‘esatta’.</a:t>
            </a:r>
          </a:p>
          <a:p>
            <a:endParaRPr lang="it-IT" altLang="en-US" sz="2000" dirty="0">
              <a:latin typeface="+mj-lt"/>
            </a:endParaRPr>
          </a:p>
          <a:p>
            <a:r>
              <a:rPr lang="it-IT" altLang="en-US" sz="2000" dirty="0">
                <a:latin typeface="+mj-lt"/>
              </a:rPr>
              <a:t>Solo la ripetizione della misura ci consente di ridurre al minimo l’errore.</a:t>
            </a:r>
          </a:p>
          <a:p>
            <a:endParaRPr lang="it-IT" altLang="en-US" sz="2000" dirty="0">
              <a:solidFill>
                <a:srgbClr val="FF3300"/>
              </a:solidFill>
              <a:latin typeface="+mj-lt"/>
            </a:endParaRPr>
          </a:p>
          <a:p>
            <a:r>
              <a:rPr lang="it-IT" altLang="en-US" sz="2000" dirty="0">
                <a:latin typeface="+mj-lt"/>
              </a:rPr>
              <a:t>Il valore “vero” di una grandezza può dunque essere definito:  la media delle misure prese su questa quando il loro numero cresce indefinitamente.</a:t>
            </a:r>
          </a:p>
        </p:txBody>
      </p:sp>
      <p:sp>
        <p:nvSpPr>
          <p:cNvPr id="60421" name="Text Box 35">
            <a:extLst>
              <a:ext uri="{FF2B5EF4-FFF2-40B4-BE49-F238E27FC236}">
                <a16:creationId xmlns:a16="http://schemas.microsoft.com/office/drawing/2014/main" id="{136247C3-F1D5-4032-86DD-E39C55C78574}"/>
              </a:ext>
            </a:extLst>
          </p:cNvPr>
          <p:cNvSpPr txBox="1">
            <a:spLocks noChangeArrowheads="1"/>
          </p:cNvSpPr>
          <p:nvPr/>
        </p:nvSpPr>
        <p:spPr bwMode="auto">
          <a:xfrm>
            <a:off x="539552" y="1078676"/>
            <a:ext cx="38862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Misurare è un’operazione difficile.</a:t>
            </a:r>
          </a:p>
        </p:txBody>
      </p:sp>
      <p:pic>
        <p:nvPicPr>
          <p:cNvPr id="60422" name="Picture 37" descr="C:\Documenti\Immagini\Photodisc V59\59230.JPG">
            <a:extLst>
              <a:ext uri="{FF2B5EF4-FFF2-40B4-BE49-F238E27FC236}">
                <a16:creationId xmlns:a16="http://schemas.microsoft.com/office/drawing/2014/main" id="{A84D1461-1FEF-4FF6-9907-2CFC0EDCE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95461"/>
            <a:ext cx="38227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7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E1985943-F43B-4772-A851-FA74991A6AE4}"/>
              </a:ext>
            </a:extLst>
          </p:cNvPr>
          <p:cNvSpPr>
            <a:spLocks noChangeArrowheads="1"/>
          </p:cNvSpPr>
          <p:nvPr/>
        </p:nvSpPr>
        <p:spPr bwMode="auto">
          <a:xfrm>
            <a:off x="304800" y="15240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t>Le principali caratteristiche di uno strumento di misura sono:</a:t>
            </a:r>
          </a:p>
        </p:txBody>
      </p:sp>
      <p:sp>
        <p:nvSpPr>
          <p:cNvPr id="62467" name="Rectangle 4">
            <a:extLst>
              <a:ext uri="{FF2B5EF4-FFF2-40B4-BE49-F238E27FC236}">
                <a16:creationId xmlns:a16="http://schemas.microsoft.com/office/drawing/2014/main" id="{0DE7CD18-F336-4F1D-8BB2-7CB754C7EE5A}"/>
              </a:ext>
            </a:extLst>
          </p:cNvPr>
          <p:cNvSpPr>
            <a:spLocks noChangeArrowheads="1"/>
          </p:cNvSpPr>
          <p:nvPr/>
        </p:nvSpPr>
        <p:spPr bwMode="auto">
          <a:xfrm>
            <a:off x="2667000" y="2362200"/>
            <a:ext cx="6172200" cy="48895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0">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La </a:t>
            </a:r>
            <a:r>
              <a:rPr lang="it-IT" altLang="en-US" b="1"/>
              <a:t>PRECISIONE</a:t>
            </a:r>
            <a:r>
              <a:rPr lang="it-IT" altLang="en-US"/>
              <a:t>, cioè la capacità dello strumento di riprodurre sempre la stessa risposta quando riceve lo stesso stimolo</a:t>
            </a:r>
          </a:p>
        </p:txBody>
      </p:sp>
      <p:sp>
        <p:nvSpPr>
          <p:cNvPr id="62468" name="Rectangle 5">
            <a:extLst>
              <a:ext uri="{FF2B5EF4-FFF2-40B4-BE49-F238E27FC236}">
                <a16:creationId xmlns:a16="http://schemas.microsoft.com/office/drawing/2014/main" id="{FEF56B09-E57D-4315-8AE9-D982F5EEC360}"/>
              </a:ext>
            </a:extLst>
          </p:cNvPr>
          <p:cNvSpPr>
            <a:spLocks noChangeArrowheads="1"/>
          </p:cNvSpPr>
          <p:nvPr/>
        </p:nvSpPr>
        <p:spPr bwMode="auto">
          <a:xfrm>
            <a:off x="2667000" y="3028950"/>
            <a:ext cx="6172200" cy="14668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0">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La </a:t>
            </a:r>
            <a:r>
              <a:rPr lang="it-IT" altLang="en-US" b="1"/>
              <a:t>SENSIBILITA’</a:t>
            </a:r>
            <a:r>
              <a:rPr lang="it-IT" altLang="en-US"/>
              <a:t>, cioè il rapporto tra variazione della sollecitazione e variazione della risposta.</a:t>
            </a:r>
          </a:p>
          <a:p>
            <a:r>
              <a:rPr lang="it-IT" altLang="en-US"/>
              <a:t>La risposta di uno strumento si esprime di norma in termini di intervalli di una scala. </a:t>
            </a:r>
          </a:p>
          <a:p>
            <a:r>
              <a:rPr lang="it-IT" altLang="en-US"/>
              <a:t>La misura della sensibilità è espressa in divisioni della scala / unità di misura della sollecitazione.</a:t>
            </a:r>
          </a:p>
        </p:txBody>
      </p:sp>
      <p:sp>
        <p:nvSpPr>
          <p:cNvPr id="62469" name="Rectangle 6">
            <a:extLst>
              <a:ext uri="{FF2B5EF4-FFF2-40B4-BE49-F238E27FC236}">
                <a16:creationId xmlns:a16="http://schemas.microsoft.com/office/drawing/2014/main" id="{B9F7DAA7-05E0-44D5-8FD9-9658B06109FA}"/>
              </a:ext>
            </a:extLst>
          </p:cNvPr>
          <p:cNvSpPr>
            <a:spLocks noChangeArrowheads="1"/>
          </p:cNvSpPr>
          <p:nvPr/>
        </p:nvSpPr>
        <p:spPr bwMode="auto">
          <a:xfrm>
            <a:off x="2667000" y="4648200"/>
            <a:ext cx="6172200" cy="12223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0">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La </a:t>
            </a:r>
            <a:r>
              <a:rPr lang="it-IT" altLang="en-US" b="1"/>
              <a:t>GIUSTEZZA</a:t>
            </a:r>
            <a:r>
              <a:rPr lang="it-IT" altLang="en-US"/>
              <a:t>, cioè l’assenza di errori sistematici. Questa caratteristica implica la bontà della taratura dello strumento. </a:t>
            </a:r>
          </a:p>
          <a:p>
            <a:r>
              <a:rPr lang="it-IT" altLang="en-US"/>
              <a:t>Esiste una relazione particolare tra precisione e giustezza: uno strumento può essere preciso senza essere giusto, ma non viceversa.</a:t>
            </a:r>
          </a:p>
        </p:txBody>
      </p:sp>
      <p:sp>
        <p:nvSpPr>
          <p:cNvPr id="62470" name="Text Box 10">
            <a:extLst>
              <a:ext uri="{FF2B5EF4-FFF2-40B4-BE49-F238E27FC236}">
                <a16:creationId xmlns:a16="http://schemas.microsoft.com/office/drawing/2014/main" id="{67DEE26A-ECF3-4516-91B0-4A39283FDA1A}"/>
              </a:ext>
            </a:extLst>
          </p:cNvPr>
          <p:cNvSpPr txBox="1">
            <a:spLocks noChangeArrowheads="1"/>
          </p:cNvSpPr>
          <p:nvPr/>
        </p:nvSpPr>
        <p:spPr bwMode="auto">
          <a:xfrm>
            <a:off x="304800" y="990600"/>
            <a:ext cx="4648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Caratteristiche di uno strumento di misura.</a:t>
            </a:r>
          </a:p>
        </p:txBody>
      </p:sp>
      <p:pic>
        <p:nvPicPr>
          <p:cNvPr id="62471" name="Picture 12" descr="C:\Documenti\Immagini\Photodisc V59\59230.JPG">
            <a:extLst>
              <a:ext uri="{FF2B5EF4-FFF2-40B4-BE49-F238E27FC236}">
                <a16:creationId xmlns:a16="http://schemas.microsoft.com/office/drawing/2014/main" id="{9A68FEDC-C67D-44AE-863B-DD819BC55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34" r="16280"/>
          <a:stretch>
            <a:fillRect/>
          </a:stretch>
        </p:blipFill>
        <p:spPr bwMode="auto">
          <a:xfrm>
            <a:off x="381000" y="2362200"/>
            <a:ext cx="223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05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a:extLst>
              <a:ext uri="{FF2B5EF4-FFF2-40B4-BE49-F238E27FC236}">
                <a16:creationId xmlns:a16="http://schemas.microsoft.com/office/drawing/2014/main" id="{50517B21-729D-408E-A3A0-1808142DD844}"/>
              </a:ext>
            </a:extLst>
          </p:cNvPr>
          <p:cNvSpPr>
            <a:spLocks noChangeShapeType="1"/>
          </p:cNvSpPr>
          <p:nvPr/>
        </p:nvSpPr>
        <p:spPr bwMode="auto">
          <a:xfrm flipH="1">
            <a:off x="0" y="762000"/>
            <a:ext cx="9144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4">
            <a:extLst>
              <a:ext uri="{FF2B5EF4-FFF2-40B4-BE49-F238E27FC236}">
                <a16:creationId xmlns:a16="http://schemas.microsoft.com/office/drawing/2014/main" id="{0F9DF7F0-7F50-4BC3-9196-3217712AE4B5}"/>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latin typeface="Arial Rounded MT Bold" panose="020F0704030504030204" pitchFamily="34" charset="0"/>
            </a:endParaRPr>
          </a:p>
          <a:p>
            <a:endParaRPr lang="it-IT" altLang="en-US" sz="3200">
              <a:solidFill>
                <a:schemeClr val="accent2"/>
              </a:solidFill>
              <a:latin typeface="Arial Rounded MT Bold" panose="020F0704030504030204" pitchFamily="34" charset="0"/>
            </a:endParaRPr>
          </a:p>
          <a:p>
            <a:endParaRPr lang="it-IT" altLang="en-US" sz="3200">
              <a:latin typeface="Arial Rounded MT Bold" panose="020F0704030504030204" pitchFamily="34" charset="0"/>
            </a:endParaRPr>
          </a:p>
          <a:p>
            <a:r>
              <a:rPr lang="it-IT" altLang="en-US" sz="1900" b="1">
                <a:latin typeface="Arial" panose="020B0604020202020204" pitchFamily="34" charset="0"/>
              </a:rPr>
              <a:t> </a:t>
            </a:r>
          </a:p>
        </p:txBody>
      </p:sp>
      <p:sp>
        <p:nvSpPr>
          <p:cNvPr id="63492" name="AutoShape 32">
            <a:extLst>
              <a:ext uri="{FF2B5EF4-FFF2-40B4-BE49-F238E27FC236}">
                <a16:creationId xmlns:a16="http://schemas.microsoft.com/office/drawing/2014/main" id="{394610B1-B7CF-4FE8-BF9D-12305AE2689B}"/>
              </a:ext>
            </a:extLst>
          </p:cNvPr>
          <p:cNvSpPr>
            <a:spLocks noChangeArrowheads="1"/>
          </p:cNvSpPr>
          <p:nvPr/>
        </p:nvSpPr>
        <p:spPr bwMode="auto">
          <a:xfrm flipH="1">
            <a:off x="685800" y="2362200"/>
            <a:ext cx="2819400" cy="609600"/>
          </a:xfrm>
          <a:prstGeom prst="leftArrowCallout">
            <a:avLst>
              <a:gd name="adj1" fmla="val 25000"/>
              <a:gd name="adj2" fmla="val 25000"/>
              <a:gd name="adj3" fmla="val 77083"/>
              <a:gd name="adj4" fmla="val 6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800" b="1"/>
              <a:t>dello strumento</a:t>
            </a:r>
          </a:p>
        </p:txBody>
      </p:sp>
      <p:sp>
        <p:nvSpPr>
          <p:cNvPr id="63493" name="AutoShape 33">
            <a:extLst>
              <a:ext uri="{FF2B5EF4-FFF2-40B4-BE49-F238E27FC236}">
                <a16:creationId xmlns:a16="http://schemas.microsoft.com/office/drawing/2014/main" id="{8181BF03-DB40-4DEB-99A9-4E9FB61AB987}"/>
              </a:ext>
            </a:extLst>
          </p:cNvPr>
          <p:cNvSpPr>
            <a:spLocks noChangeArrowheads="1"/>
          </p:cNvSpPr>
          <p:nvPr/>
        </p:nvSpPr>
        <p:spPr bwMode="auto">
          <a:xfrm flipH="1">
            <a:off x="685800" y="3276600"/>
            <a:ext cx="2819400" cy="609600"/>
          </a:xfrm>
          <a:prstGeom prst="leftArrowCallout">
            <a:avLst>
              <a:gd name="adj1" fmla="val 25000"/>
              <a:gd name="adj2" fmla="val 25000"/>
              <a:gd name="adj3" fmla="val 77083"/>
              <a:gd name="adj4" fmla="val 6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800" b="1"/>
              <a:t>del metodo</a:t>
            </a:r>
          </a:p>
        </p:txBody>
      </p:sp>
      <p:sp>
        <p:nvSpPr>
          <p:cNvPr id="63494" name="AutoShape 34">
            <a:extLst>
              <a:ext uri="{FF2B5EF4-FFF2-40B4-BE49-F238E27FC236}">
                <a16:creationId xmlns:a16="http://schemas.microsoft.com/office/drawing/2014/main" id="{A95B616B-F796-4F17-947B-AE238517D535}"/>
              </a:ext>
            </a:extLst>
          </p:cNvPr>
          <p:cNvSpPr>
            <a:spLocks noChangeArrowheads="1"/>
          </p:cNvSpPr>
          <p:nvPr/>
        </p:nvSpPr>
        <p:spPr bwMode="auto">
          <a:xfrm flipH="1">
            <a:off x="685800" y="4114800"/>
            <a:ext cx="2819400" cy="609600"/>
          </a:xfrm>
          <a:prstGeom prst="leftArrowCallout">
            <a:avLst>
              <a:gd name="adj1" fmla="val 25000"/>
              <a:gd name="adj2" fmla="val 25000"/>
              <a:gd name="adj3" fmla="val 77083"/>
              <a:gd name="adj4" fmla="val 6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800" b="1"/>
              <a:t>del processo</a:t>
            </a:r>
          </a:p>
        </p:txBody>
      </p:sp>
      <p:sp>
        <p:nvSpPr>
          <p:cNvPr id="63495" name="AutoShape 35">
            <a:extLst>
              <a:ext uri="{FF2B5EF4-FFF2-40B4-BE49-F238E27FC236}">
                <a16:creationId xmlns:a16="http://schemas.microsoft.com/office/drawing/2014/main" id="{DB94D7AF-9EC0-4BD4-B9B3-E2DDA407EA7E}"/>
              </a:ext>
            </a:extLst>
          </p:cNvPr>
          <p:cNvSpPr>
            <a:spLocks noChangeArrowheads="1"/>
          </p:cNvSpPr>
          <p:nvPr/>
        </p:nvSpPr>
        <p:spPr bwMode="auto">
          <a:xfrm flipH="1">
            <a:off x="685800" y="5105400"/>
            <a:ext cx="2819400" cy="609600"/>
          </a:xfrm>
          <a:prstGeom prst="leftArrowCallout">
            <a:avLst>
              <a:gd name="adj1" fmla="val 25000"/>
              <a:gd name="adj2" fmla="val 25000"/>
              <a:gd name="adj3" fmla="val 77083"/>
              <a:gd name="adj4" fmla="val 6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it-IT" altLang="en-US" sz="1800" b="1"/>
              <a:t>casuali</a:t>
            </a:r>
          </a:p>
        </p:txBody>
      </p:sp>
      <p:sp>
        <p:nvSpPr>
          <p:cNvPr id="63496" name="Rectangle 36">
            <a:extLst>
              <a:ext uri="{FF2B5EF4-FFF2-40B4-BE49-F238E27FC236}">
                <a16:creationId xmlns:a16="http://schemas.microsoft.com/office/drawing/2014/main" id="{851A41A2-9CCE-45CA-8053-54299DEA47FC}"/>
              </a:ext>
            </a:extLst>
          </p:cNvPr>
          <p:cNvSpPr>
            <a:spLocks noChangeArrowheads="1"/>
          </p:cNvSpPr>
          <p:nvPr/>
        </p:nvSpPr>
        <p:spPr bwMode="auto">
          <a:xfrm>
            <a:off x="685800" y="1828800"/>
            <a:ext cx="2438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63497" name="Text Box 37">
            <a:extLst>
              <a:ext uri="{FF2B5EF4-FFF2-40B4-BE49-F238E27FC236}">
                <a16:creationId xmlns:a16="http://schemas.microsoft.com/office/drawing/2014/main" id="{56BA511F-F960-4407-AAD3-C345A9FCD802}"/>
              </a:ext>
            </a:extLst>
          </p:cNvPr>
          <p:cNvSpPr txBox="1">
            <a:spLocks noChangeArrowheads="1"/>
          </p:cNvSpPr>
          <p:nvPr/>
        </p:nvSpPr>
        <p:spPr bwMode="auto">
          <a:xfrm>
            <a:off x="304800" y="990600"/>
            <a:ext cx="2362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Gli errori di misura</a:t>
            </a:r>
          </a:p>
        </p:txBody>
      </p:sp>
      <p:sp>
        <p:nvSpPr>
          <p:cNvPr id="63498" name="Rectangle 38">
            <a:extLst>
              <a:ext uri="{FF2B5EF4-FFF2-40B4-BE49-F238E27FC236}">
                <a16:creationId xmlns:a16="http://schemas.microsoft.com/office/drawing/2014/main" id="{E0B743EC-D62B-48FA-8997-38DBF25D456F}"/>
              </a:ext>
            </a:extLst>
          </p:cNvPr>
          <p:cNvSpPr>
            <a:spLocks noChangeArrowheads="1"/>
          </p:cNvSpPr>
          <p:nvPr/>
        </p:nvSpPr>
        <p:spPr bwMode="auto">
          <a:xfrm>
            <a:off x="609600" y="16764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t>Gli errori di misura possono essere di quattro differenti tipi:</a:t>
            </a:r>
          </a:p>
        </p:txBody>
      </p:sp>
      <p:sp>
        <p:nvSpPr>
          <p:cNvPr id="63499" name="Text Box 39">
            <a:extLst>
              <a:ext uri="{FF2B5EF4-FFF2-40B4-BE49-F238E27FC236}">
                <a16:creationId xmlns:a16="http://schemas.microsoft.com/office/drawing/2014/main" id="{E00570CA-5CAB-459D-A13C-88DDC82DC291}"/>
              </a:ext>
            </a:extLst>
          </p:cNvPr>
          <p:cNvSpPr txBox="1">
            <a:spLocks noChangeArrowheads="1"/>
          </p:cNvSpPr>
          <p:nvPr/>
        </p:nvSpPr>
        <p:spPr bwMode="auto">
          <a:xfrm>
            <a:off x="3962400" y="2365375"/>
            <a:ext cx="3886200" cy="6064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Derivano da un difetto nello strumento di rilevazione (es: taratura inadeguata).</a:t>
            </a:r>
          </a:p>
        </p:txBody>
      </p:sp>
      <p:sp>
        <p:nvSpPr>
          <p:cNvPr id="63500" name="Text Box 40">
            <a:extLst>
              <a:ext uri="{FF2B5EF4-FFF2-40B4-BE49-F238E27FC236}">
                <a16:creationId xmlns:a16="http://schemas.microsoft.com/office/drawing/2014/main" id="{956CEAB9-D755-4778-98B1-7E92AF561000}"/>
              </a:ext>
            </a:extLst>
          </p:cNvPr>
          <p:cNvSpPr txBox="1">
            <a:spLocks noChangeArrowheads="1"/>
          </p:cNvSpPr>
          <p:nvPr/>
        </p:nvSpPr>
        <p:spPr bwMode="auto">
          <a:xfrm>
            <a:off x="3962400" y="3200400"/>
            <a:ext cx="3886200" cy="6064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Derivano dal ricorso ad un impianto teorico in parte o in tutto inadeguato.</a:t>
            </a:r>
          </a:p>
        </p:txBody>
      </p:sp>
      <p:sp>
        <p:nvSpPr>
          <p:cNvPr id="63501" name="Text Box 41">
            <a:extLst>
              <a:ext uri="{FF2B5EF4-FFF2-40B4-BE49-F238E27FC236}">
                <a16:creationId xmlns:a16="http://schemas.microsoft.com/office/drawing/2014/main" id="{ECE03437-BD19-447E-82D3-2191C3F3ACBA}"/>
              </a:ext>
            </a:extLst>
          </p:cNvPr>
          <p:cNvSpPr txBox="1">
            <a:spLocks noChangeArrowheads="1"/>
          </p:cNvSpPr>
          <p:nvPr/>
        </p:nvSpPr>
        <p:spPr bwMode="auto">
          <a:xfrm>
            <a:off x="3962400" y="5029200"/>
            <a:ext cx="3886200" cy="8509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Dipendono da fattori non prevedibili che possono influenzare la misurazione in qualsiasi momento.</a:t>
            </a:r>
          </a:p>
        </p:txBody>
      </p:sp>
      <p:sp>
        <p:nvSpPr>
          <p:cNvPr id="63502" name="Text Box 42">
            <a:extLst>
              <a:ext uri="{FF2B5EF4-FFF2-40B4-BE49-F238E27FC236}">
                <a16:creationId xmlns:a16="http://schemas.microsoft.com/office/drawing/2014/main" id="{323FE5B1-76F1-4533-92D9-83871560A39C}"/>
              </a:ext>
            </a:extLst>
          </p:cNvPr>
          <p:cNvSpPr txBox="1">
            <a:spLocks noChangeArrowheads="1"/>
          </p:cNvSpPr>
          <p:nvPr/>
        </p:nvSpPr>
        <p:spPr bwMode="auto">
          <a:xfrm>
            <a:off x="3962400" y="4038600"/>
            <a:ext cx="3886200" cy="8509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Dipendono dal rilevatore che può variare in qualche modo il suo comportamento influenzando il risulato</a:t>
            </a:r>
          </a:p>
        </p:txBody>
      </p:sp>
    </p:spTree>
    <p:extLst>
      <p:ext uri="{BB962C8B-B14F-4D97-AF65-F5344CB8AC3E}">
        <p14:creationId xmlns:p14="http://schemas.microsoft.com/office/powerpoint/2010/main" val="325541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a:extLst>
              <a:ext uri="{FF2B5EF4-FFF2-40B4-BE49-F238E27FC236}">
                <a16:creationId xmlns:a16="http://schemas.microsoft.com/office/drawing/2014/main" id="{73530B08-A0C8-4F46-A5EC-303D9B76ABE5}"/>
              </a:ext>
            </a:extLst>
          </p:cNvPr>
          <p:cNvSpPr txBox="1">
            <a:spLocks noChangeArrowheads="1"/>
          </p:cNvSpPr>
          <p:nvPr/>
        </p:nvSpPr>
        <p:spPr bwMode="auto">
          <a:xfrm>
            <a:off x="539552" y="1062415"/>
            <a:ext cx="1140056"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rPr>
              <a:t>Riepilogo</a:t>
            </a:r>
          </a:p>
        </p:txBody>
      </p:sp>
      <p:sp>
        <p:nvSpPr>
          <p:cNvPr id="64515" name="Rectangle 5">
            <a:extLst>
              <a:ext uri="{FF2B5EF4-FFF2-40B4-BE49-F238E27FC236}">
                <a16:creationId xmlns:a16="http://schemas.microsoft.com/office/drawing/2014/main" id="{4CEC907F-A8E3-4749-8E94-F7D8E3F4EE9A}"/>
              </a:ext>
            </a:extLst>
          </p:cNvPr>
          <p:cNvSpPr>
            <a:spLocks noChangeArrowheads="1"/>
          </p:cNvSpPr>
          <p:nvPr/>
        </p:nvSpPr>
        <p:spPr bwMode="auto">
          <a:xfrm>
            <a:off x="557064" y="1628800"/>
            <a:ext cx="7924800" cy="4729976"/>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latin typeface="+mj-lt"/>
            </a:endParaRPr>
          </a:p>
        </p:txBody>
      </p:sp>
      <p:sp>
        <p:nvSpPr>
          <p:cNvPr id="64516" name="Text Box 7">
            <a:extLst>
              <a:ext uri="{FF2B5EF4-FFF2-40B4-BE49-F238E27FC236}">
                <a16:creationId xmlns:a16="http://schemas.microsoft.com/office/drawing/2014/main" id="{56A8C8DB-2096-4270-86F3-E9D22496EA3B}"/>
              </a:ext>
            </a:extLst>
          </p:cNvPr>
          <p:cNvSpPr txBox="1">
            <a:spLocks noChangeArrowheads="1"/>
          </p:cNvSpPr>
          <p:nvPr/>
        </p:nvSpPr>
        <p:spPr bwMode="auto">
          <a:xfrm>
            <a:off x="685800" y="1682750"/>
            <a:ext cx="7620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dirty="0">
                <a:latin typeface="+mj-lt"/>
              </a:rPr>
              <a:t>Riepilogando quanto visto finora…</a:t>
            </a:r>
          </a:p>
          <a:p>
            <a:pPr eaLnBrk="1" hangingPunct="1"/>
            <a:r>
              <a:rPr lang="it-IT" altLang="en-US" dirty="0">
                <a:solidFill>
                  <a:schemeClr val="tx2"/>
                </a:solidFill>
                <a:latin typeface="+mj-lt"/>
              </a:rPr>
              <a:t>La scienza si sforza di creare </a:t>
            </a:r>
            <a:r>
              <a:rPr lang="it-IT" altLang="en-US" b="1" dirty="0">
                <a:solidFill>
                  <a:schemeClr val="tx2"/>
                </a:solidFill>
                <a:latin typeface="+mj-lt"/>
              </a:rPr>
              <a:t>consenso intorno ai concetti</a:t>
            </a:r>
            <a:r>
              <a:rPr lang="it-IT" altLang="en-US" dirty="0">
                <a:solidFill>
                  <a:schemeClr val="tx2"/>
                </a:solidFill>
                <a:latin typeface="+mj-lt"/>
              </a:rPr>
              <a:t> che utilizza, per permettere la collaborazione fra i membri delle comunità scientifiche.</a:t>
            </a:r>
          </a:p>
          <a:p>
            <a:pPr eaLnBrk="1" hangingPunct="1"/>
            <a:endParaRPr lang="it-IT" altLang="en-US" dirty="0">
              <a:solidFill>
                <a:schemeClr val="tx2"/>
              </a:solidFill>
              <a:latin typeface="+mj-lt"/>
            </a:endParaRPr>
          </a:p>
          <a:p>
            <a:pPr eaLnBrk="1" hangingPunct="1"/>
            <a:r>
              <a:rPr lang="it-IT" altLang="en-US" dirty="0">
                <a:solidFill>
                  <a:schemeClr val="tx2"/>
                </a:solidFill>
                <a:latin typeface="+mj-lt"/>
              </a:rPr>
              <a:t>I concetti sono collegati fra loro in </a:t>
            </a:r>
            <a:r>
              <a:rPr lang="it-IT" altLang="en-US" b="1" dirty="0">
                <a:solidFill>
                  <a:schemeClr val="tx2"/>
                </a:solidFill>
                <a:latin typeface="+mj-lt"/>
              </a:rPr>
              <a:t>proposizioni</a:t>
            </a:r>
            <a:r>
              <a:rPr lang="it-IT" altLang="en-US" dirty="0">
                <a:solidFill>
                  <a:schemeClr val="tx2"/>
                </a:solidFill>
                <a:latin typeface="+mj-lt"/>
              </a:rPr>
              <a:t>.</a:t>
            </a:r>
          </a:p>
          <a:p>
            <a:pPr eaLnBrk="1" hangingPunct="1"/>
            <a:endParaRPr lang="it-IT" altLang="en-US" dirty="0">
              <a:solidFill>
                <a:schemeClr val="tx2"/>
              </a:solidFill>
              <a:latin typeface="+mj-lt"/>
            </a:endParaRPr>
          </a:p>
          <a:p>
            <a:pPr eaLnBrk="1" hangingPunct="1"/>
            <a:r>
              <a:rPr lang="it-IT" altLang="en-US" dirty="0">
                <a:solidFill>
                  <a:schemeClr val="tx2"/>
                </a:solidFill>
                <a:latin typeface="+mj-lt"/>
              </a:rPr>
              <a:t>Le </a:t>
            </a:r>
            <a:r>
              <a:rPr lang="it-IT" altLang="en-US" b="1" dirty="0">
                <a:solidFill>
                  <a:schemeClr val="tx2"/>
                </a:solidFill>
                <a:latin typeface="+mj-lt"/>
              </a:rPr>
              <a:t>leggi </a:t>
            </a:r>
            <a:r>
              <a:rPr lang="it-IT" altLang="en-US" dirty="0">
                <a:solidFill>
                  <a:schemeClr val="tx2"/>
                </a:solidFill>
                <a:latin typeface="+mj-lt"/>
              </a:rPr>
              <a:t>sono </a:t>
            </a:r>
            <a:r>
              <a:rPr lang="it-IT" altLang="en-US" dirty="0">
                <a:latin typeface="+mj-lt"/>
              </a:rPr>
              <a:t>asserzioni secondo le quali certi eventi sono regolarmente associati.</a:t>
            </a:r>
            <a:endParaRPr lang="it-IT" altLang="en-US" dirty="0">
              <a:solidFill>
                <a:schemeClr val="tx2"/>
              </a:solidFill>
              <a:latin typeface="+mj-lt"/>
            </a:endParaRPr>
          </a:p>
          <a:p>
            <a:pPr eaLnBrk="1" hangingPunct="1">
              <a:spcBef>
                <a:spcPct val="50000"/>
              </a:spcBef>
            </a:pPr>
            <a:r>
              <a:rPr lang="it-IT" altLang="en-US" dirty="0">
                <a:latin typeface="+mj-lt"/>
              </a:rPr>
              <a:t>Una o più proposizioni interrelate, che mirano a spiegare un determinato fenomeno sociale, costituiscono una </a:t>
            </a:r>
            <a:r>
              <a:rPr lang="it-IT" altLang="en-US" b="1" dirty="0">
                <a:latin typeface="+mj-lt"/>
              </a:rPr>
              <a:t>teoria</a:t>
            </a:r>
            <a:r>
              <a:rPr lang="it-IT" altLang="en-US" dirty="0">
                <a:latin typeface="+mj-lt"/>
              </a:rPr>
              <a:t>.</a:t>
            </a:r>
          </a:p>
          <a:p>
            <a:pPr eaLnBrk="1" hangingPunct="1"/>
            <a:endParaRPr lang="it-IT" altLang="en-US" dirty="0">
              <a:solidFill>
                <a:schemeClr val="tx2"/>
              </a:solidFill>
              <a:latin typeface="+mj-lt"/>
            </a:endParaRPr>
          </a:p>
          <a:p>
            <a:pPr eaLnBrk="1" hangingPunct="1"/>
            <a:r>
              <a:rPr lang="it-IT" altLang="en-US" dirty="0">
                <a:solidFill>
                  <a:schemeClr val="tx2"/>
                </a:solidFill>
                <a:latin typeface="+mj-lt"/>
              </a:rPr>
              <a:t>Per passare dalle teorie ad ipotesi operative si utilizzano le </a:t>
            </a:r>
            <a:r>
              <a:rPr lang="it-IT" altLang="en-US" b="1" dirty="0">
                <a:solidFill>
                  <a:schemeClr val="tx2"/>
                </a:solidFill>
                <a:latin typeface="+mj-lt"/>
              </a:rPr>
              <a:t>variabili</a:t>
            </a:r>
            <a:r>
              <a:rPr lang="it-IT" altLang="en-US" dirty="0">
                <a:solidFill>
                  <a:schemeClr val="tx2"/>
                </a:solidFill>
                <a:latin typeface="+mj-lt"/>
              </a:rPr>
              <a:t>.</a:t>
            </a:r>
          </a:p>
          <a:p>
            <a:pPr eaLnBrk="1" hangingPunct="1"/>
            <a:endParaRPr lang="it-IT" altLang="en-US" dirty="0">
              <a:solidFill>
                <a:schemeClr val="tx2"/>
              </a:solidFill>
              <a:latin typeface="+mj-lt"/>
            </a:endParaRPr>
          </a:p>
          <a:p>
            <a:pPr eaLnBrk="1" hangingPunct="1"/>
            <a:r>
              <a:rPr lang="it-IT" altLang="en-US" dirty="0">
                <a:solidFill>
                  <a:schemeClr val="tx2"/>
                </a:solidFill>
                <a:latin typeface="+mj-lt"/>
              </a:rPr>
              <a:t>Le variabili possono essere distinte secondo diverse categorie: dipendenti/indipendenti, quantitative/qualitative, continue/discrete.</a:t>
            </a:r>
          </a:p>
          <a:p>
            <a:pPr eaLnBrk="1" hangingPunct="1"/>
            <a:endParaRPr lang="it-IT" altLang="en-US" dirty="0">
              <a:solidFill>
                <a:schemeClr val="tx2"/>
              </a:solidFill>
              <a:latin typeface="+mj-lt"/>
            </a:endParaRPr>
          </a:p>
          <a:p>
            <a:pPr eaLnBrk="1" hangingPunct="1"/>
            <a:r>
              <a:rPr lang="it-IT" altLang="en-US" dirty="0">
                <a:solidFill>
                  <a:schemeClr val="tx2"/>
                </a:solidFill>
                <a:latin typeface="+mj-lt"/>
              </a:rPr>
              <a:t>Le variabili e le loro relazioni, possono essere misurate con appositi strumenti: </a:t>
            </a:r>
            <a:r>
              <a:rPr lang="it-IT" altLang="en-US" b="1" dirty="0">
                <a:solidFill>
                  <a:schemeClr val="tx2"/>
                </a:solidFill>
                <a:latin typeface="+mj-lt"/>
              </a:rPr>
              <a:t>le scale di misura</a:t>
            </a:r>
            <a:r>
              <a:rPr lang="it-IT" altLang="en-US" dirty="0">
                <a:solidFill>
                  <a:schemeClr val="tx2"/>
                </a:solidFill>
                <a:latin typeface="+mj-lt"/>
              </a:rPr>
              <a:t>. Le scale di misura possono essere di quattro tipo: nominali, ordinali, a intervalli, a scala di rapporti.</a:t>
            </a:r>
          </a:p>
        </p:txBody>
      </p:sp>
    </p:spTree>
    <p:extLst>
      <p:ext uri="{BB962C8B-B14F-4D97-AF65-F5344CB8AC3E}">
        <p14:creationId xmlns:p14="http://schemas.microsoft.com/office/powerpoint/2010/main" val="330582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A878B7D-118B-4588-8101-37AA431767E2}"/>
              </a:ext>
            </a:extLst>
          </p:cNvPr>
          <p:cNvSpPr>
            <a:spLocks noGrp="1"/>
          </p:cNvSpPr>
          <p:nvPr>
            <p:ph type="ctrTitle"/>
          </p:nvPr>
        </p:nvSpPr>
        <p:spPr/>
        <p:txBody>
          <a:bodyPr/>
          <a:lstStyle/>
          <a:p>
            <a:endParaRPr lang="it-IT"/>
          </a:p>
        </p:txBody>
      </p:sp>
    </p:spTree>
    <p:extLst>
      <p:ext uri="{BB962C8B-B14F-4D97-AF65-F5344CB8AC3E}">
        <p14:creationId xmlns:p14="http://schemas.microsoft.com/office/powerpoint/2010/main" val="376368364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051">
            <a:extLst>
              <a:ext uri="{FF2B5EF4-FFF2-40B4-BE49-F238E27FC236}">
                <a16:creationId xmlns:a16="http://schemas.microsoft.com/office/drawing/2014/main" id="{FBDA1A25-E762-4FBF-A148-0C240777C5DB}"/>
              </a:ext>
            </a:extLst>
          </p:cNvPr>
          <p:cNvSpPr txBox="1">
            <a:spLocks noChangeArrowheads="1"/>
          </p:cNvSpPr>
          <p:nvPr/>
        </p:nvSpPr>
        <p:spPr bwMode="auto">
          <a:xfrm>
            <a:off x="1219200" y="1600200"/>
            <a:ext cx="6753225" cy="3170099"/>
          </a:xfrm>
          <a:prstGeom prst="rect">
            <a:avLst/>
          </a:prstGeom>
          <a:solidFill>
            <a:schemeClr val="bg1">
              <a:alpha val="50195"/>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latin typeface="+mj-lt"/>
                <a:ea typeface="SimSun" panose="02010600030101010101" pitchFamily="2" charset="-122"/>
              </a:rPr>
              <a:t>«Per prima cosa bisogna cominciare a mettersi d’accordo.</a:t>
            </a:r>
          </a:p>
          <a:p>
            <a:pPr eaLnBrk="1" hangingPunct="1"/>
            <a:endParaRPr lang="it-IT" altLang="en-US" sz="2000" b="1" dirty="0">
              <a:latin typeface="+mj-lt"/>
              <a:ea typeface="SimSun" panose="02010600030101010101" pitchFamily="2" charset="-122"/>
            </a:endParaRPr>
          </a:p>
          <a:p>
            <a:pPr eaLnBrk="1" hangingPunct="1"/>
            <a:r>
              <a:rPr lang="it-IT" altLang="en-US" sz="2000" b="1" dirty="0">
                <a:latin typeface="+mj-lt"/>
                <a:ea typeface="SimSun" panose="02010600030101010101" pitchFamily="2" charset="-122"/>
              </a:rPr>
              <a:t>Molti dicono di sì e tuttavia non esiste accordo.</a:t>
            </a:r>
          </a:p>
          <a:p>
            <a:pPr eaLnBrk="1" hangingPunct="1"/>
            <a:endParaRPr lang="it-IT" altLang="en-US" sz="2000" b="1" dirty="0">
              <a:latin typeface="+mj-lt"/>
              <a:ea typeface="SimSun" panose="02010600030101010101" pitchFamily="2" charset="-122"/>
            </a:endParaRPr>
          </a:p>
          <a:p>
            <a:pPr eaLnBrk="1" hangingPunct="1"/>
            <a:r>
              <a:rPr lang="it-IT" altLang="en-US" sz="2000" b="1" dirty="0">
                <a:latin typeface="+mj-lt"/>
                <a:ea typeface="SimSun" panose="02010600030101010101" pitchFamily="2" charset="-122"/>
              </a:rPr>
              <a:t>A molti non è chiesto nulla.</a:t>
            </a:r>
          </a:p>
          <a:p>
            <a:pPr eaLnBrk="1" hangingPunct="1"/>
            <a:endParaRPr lang="it-IT" altLang="en-US" sz="2000" b="1" dirty="0">
              <a:latin typeface="+mj-lt"/>
              <a:ea typeface="SimSun" panose="02010600030101010101" pitchFamily="2" charset="-122"/>
            </a:endParaRPr>
          </a:p>
          <a:p>
            <a:pPr eaLnBrk="1" hangingPunct="1"/>
            <a:r>
              <a:rPr lang="it-IT" altLang="en-US" sz="2000" b="1" dirty="0">
                <a:latin typeface="+mj-lt"/>
                <a:ea typeface="SimSun" panose="02010600030101010101" pitchFamily="2" charset="-122"/>
              </a:rPr>
              <a:t>E molti sono d'accordo nell'errore.</a:t>
            </a:r>
          </a:p>
          <a:p>
            <a:pPr eaLnBrk="1" hangingPunct="1"/>
            <a:endParaRPr lang="it-IT" altLang="en-US" sz="2000" b="1" dirty="0">
              <a:latin typeface="+mj-lt"/>
              <a:ea typeface="SimSun" panose="02010600030101010101" pitchFamily="2" charset="-122"/>
            </a:endParaRPr>
          </a:p>
          <a:p>
            <a:pPr eaLnBrk="1" hangingPunct="1"/>
            <a:r>
              <a:rPr lang="it-IT" altLang="en-US" sz="2000" b="1" dirty="0">
                <a:latin typeface="+mj-lt"/>
                <a:ea typeface="SimSun" panose="02010600030101010101" pitchFamily="2" charset="-122"/>
              </a:rPr>
              <a:t>Per ciò per prima cosa bisogna cominciare col mettersi d'accordo»</a:t>
            </a:r>
          </a:p>
        </p:txBody>
      </p:sp>
      <p:sp>
        <p:nvSpPr>
          <p:cNvPr id="5124" name="Text Box 2058">
            <a:extLst>
              <a:ext uri="{FF2B5EF4-FFF2-40B4-BE49-F238E27FC236}">
                <a16:creationId xmlns:a16="http://schemas.microsoft.com/office/drawing/2014/main" id="{459184B6-F344-48DA-8A9C-3483749D5890}"/>
              </a:ext>
            </a:extLst>
          </p:cNvPr>
          <p:cNvSpPr txBox="1">
            <a:spLocks noChangeArrowheads="1"/>
          </p:cNvSpPr>
          <p:nvPr/>
        </p:nvSpPr>
        <p:spPr bwMode="auto">
          <a:xfrm>
            <a:off x="304800" y="990600"/>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dirty="0">
                <a:solidFill>
                  <a:schemeClr val="bg1"/>
                </a:solidFill>
                <a:latin typeface="+mj-lt"/>
                <a:ea typeface="SimSun" panose="02010600030101010101" pitchFamily="2" charset="-122"/>
              </a:rPr>
              <a:t>Parole e concetti</a:t>
            </a:r>
          </a:p>
        </p:txBody>
      </p:sp>
      <p:sp>
        <p:nvSpPr>
          <p:cNvPr id="5125" name="Rectangle 2064">
            <a:extLst>
              <a:ext uri="{FF2B5EF4-FFF2-40B4-BE49-F238E27FC236}">
                <a16:creationId xmlns:a16="http://schemas.microsoft.com/office/drawing/2014/main" id="{B0B9B522-1524-4CA5-AABB-98C5232B2E94}"/>
              </a:ext>
            </a:extLst>
          </p:cNvPr>
          <p:cNvSpPr>
            <a:spLocks noChangeArrowheads="1"/>
          </p:cNvSpPr>
          <p:nvPr/>
        </p:nvSpPr>
        <p:spPr bwMode="auto">
          <a:xfrm>
            <a:off x="2057400" y="5734050"/>
            <a:ext cx="5410200" cy="40011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r>
              <a:rPr lang="it-IT" altLang="en-US" sz="2000" dirty="0">
                <a:latin typeface="+mj-lt"/>
                <a:ea typeface="SimSun" panose="02010600030101010101" pitchFamily="2" charset="-122"/>
              </a:rPr>
              <a:t>da </a:t>
            </a:r>
            <a:r>
              <a:rPr lang="it-IT" altLang="en-US" sz="2000" i="1" dirty="0">
                <a:latin typeface="+mj-lt"/>
                <a:ea typeface="SimSun" panose="02010600030101010101" pitchFamily="2" charset="-122"/>
              </a:rPr>
              <a:t>Il consenziente e il dissenziente </a:t>
            </a:r>
            <a:r>
              <a:rPr lang="it-IT" altLang="en-US" sz="2000" dirty="0">
                <a:latin typeface="+mj-lt"/>
                <a:ea typeface="SimSun" panose="02010600030101010101" pitchFamily="2" charset="-122"/>
              </a:rPr>
              <a:t>di </a:t>
            </a:r>
            <a:r>
              <a:rPr lang="it-IT" altLang="en-US" sz="2000" dirty="0" err="1">
                <a:latin typeface="+mj-lt"/>
                <a:ea typeface="SimSun" panose="02010600030101010101" pitchFamily="2" charset="-122"/>
              </a:rPr>
              <a:t>Bertold</a:t>
            </a:r>
            <a:r>
              <a:rPr lang="it-IT" altLang="en-US" sz="2000" dirty="0">
                <a:latin typeface="+mj-lt"/>
                <a:ea typeface="SimSun" panose="02010600030101010101" pitchFamily="2" charset="-122"/>
              </a:rPr>
              <a:t> Brecht</a:t>
            </a:r>
          </a:p>
        </p:txBody>
      </p:sp>
    </p:spTree>
    <p:extLst>
      <p:ext uri="{BB962C8B-B14F-4D97-AF65-F5344CB8AC3E}">
        <p14:creationId xmlns:p14="http://schemas.microsoft.com/office/powerpoint/2010/main" val="152819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9BEB6F60-A0F9-442F-8DAD-E14AD400ECFF}"/>
              </a:ext>
            </a:extLst>
          </p:cNvPr>
          <p:cNvSpPr txBox="1">
            <a:spLocks noChangeArrowheads="1"/>
          </p:cNvSpPr>
          <p:nvPr/>
        </p:nvSpPr>
        <p:spPr bwMode="auto">
          <a:xfrm>
            <a:off x="381000" y="2286000"/>
            <a:ext cx="33528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a:solidFill>
                  <a:schemeClr val="tx2"/>
                </a:solidFill>
                <a:latin typeface="+mj-lt"/>
              </a:rPr>
              <a:t>Nella ricerca, le parole sono </a:t>
            </a:r>
            <a:r>
              <a:rPr lang="it-IT" altLang="en-US" sz="2000" b="1">
                <a:solidFill>
                  <a:schemeClr val="tx2"/>
                </a:solidFill>
                <a:latin typeface="+mj-lt"/>
              </a:rPr>
              <a:t>strumenti di lavoro</a:t>
            </a:r>
            <a:r>
              <a:rPr lang="it-IT" altLang="en-US" sz="2000">
                <a:solidFill>
                  <a:schemeClr val="tx2"/>
                </a:solidFill>
                <a:latin typeface="+mj-lt"/>
              </a:rPr>
              <a:t> fondamentali.</a:t>
            </a:r>
          </a:p>
          <a:p>
            <a:pPr eaLnBrk="1" hangingPunct="1"/>
            <a:endParaRPr lang="it-IT" altLang="en-US" sz="2000">
              <a:solidFill>
                <a:schemeClr val="tx2"/>
              </a:solidFill>
              <a:latin typeface="+mj-lt"/>
            </a:endParaRPr>
          </a:p>
          <a:p>
            <a:pPr eaLnBrk="1" hangingPunct="1"/>
            <a:r>
              <a:rPr lang="it-IT" altLang="en-US" sz="2000">
                <a:solidFill>
                  <a:schemeClr val="tx2"/>
                </a:solidFill>
                <a:latin typeface="+mj-lt"/>
              </a:rPr>
              <a:t>Se non c’è consenso sull’uso delle parole e sul loro significato, non può esistere collaborazione fra i membri di una comunità scientifica.</a:t>
            </a:r>
          </a:p>
          <a:p>
            <a:pPr eaLnBrk="1" hangingPunct="1"/>
            <a:endParaRPr lang="it-IT" altLang="en-US" sz="2000">
              <a:latin typeface="+mj-lt"/>
            </a:endParaRPr>
          </a:p>
          <a:p>
            <a:r>
              <a:rPr lang="it-IT" altLang="en-US" sz="2000">
                <a:latin typeface="+mj-lt"/>
              </a:rPr>
              <a:t>La scienza si sforza perciò di costruire </a:t>
            </a:r>
            <a:r>
              <a:rPr lang="it-IT" altLang="en-US" sz="2000" b="1">
                <a:latin typeface="+mj-lt"/>
              </a:rPr>
              <a:t>consenso intorno ai concetti</a:t>
            </a:r>
            <a:r>
              <a:rPr lang="it-IT" altLang="en-US" sz="2000">
                <a:latin typeface="+mj-lt"/>
              </a:rPr>
              <a:t>.</a:t>
            </a:r>
          </a:p>
        </p:txBody>
      </p:sp>
      <p:sp>
        <p:nvSpPr>
          <p:cNvPr id="7171" name="Rectangle 4">
            <a:extLst>
              <a:ext uri="{FF2B5EF4-FFF2-40B4-BE49-F238E27FC236}">
                <a16:creationId xmlns:a16="http://schemas.microsoft.com/office/drawing/2014/main" id="{050A1821-DA16-42D9-9EED-13C539984EE4}"/>
              </a:ext>
            </a:extLst>
          </p:cNvPr>
          <p:cNvSpPr>
            <a:spLocks noChangeArrowheads="1"/>
          </p:cNvSpPr>
          <p:nvPr/>
        </p:nvSpPr>
        <p:spPr bwMode="auto">
          <a:xfrm>
            <a:off x="5486400" y="3352800"/>
            <a:ext cx="1752600" cy="533400"/>
          </a:xfrm>
          <a:prstGeom prst="rect">
            <a:avLst/>
          </a:prstGeom>
          <a:gradFill rotWithShape="0">
            <a:gsLst>
              <a:gs pos="0">
                <a:srgbClr val="CCFFFF"/>
              </a:gs>
              <a:gs pos="100000">
                <a:srgbClr val="5E76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studente</a:t>
            </a:r>
          </a:p>
        </p:txBody>
      </p:sp>
      <p:sp>
        <p:nvSpPr>
          <p:cNvPr id="7172" name="Rectangle 5">
            <a:extLst>
              <a:ext uri="{FF2B5EF4-FFF2-40B4-BE49-F238E27FC236}">
                <a16:creationId xmlns:a16="http://schemas.microsoft.com/office/drawing/2014/main" id="{991835D7-9DEE-420D-B5A5-12413B63ED0E}"/>
              </a:ext>
            </a:extLst>
          </p:cNvPr>
          <p:cNvSpPr>
            <a:spLocks noChangeArrowheads="1"/>
          </p:cNvSpPr>
          <p:nvPr/>
        </p:nvSpPr>
        <p:spPr bwMode="auto">
          <a:xfrm>
            <a:off x="6172200" y="2362200"/>
            <a:ext cx="1219200" cy="304800"/>
          </a:xfrm>
          <a:prstGeom prst="rect">
            <a:avLst/>
          </a:prstGeom>
          <a:gradFill rotWithShape="0">
            <a:gsLst>
              <a:gs pos="0">
                <a:srgbClr val="CCFF99"/>
              </a:gs>
              <a:gs pos="100000">
                <a:srgbClr val="5E76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vecchio</a:t>
            </a:r>
          </a:p>
        </p:txBody>
      </p:sp>
      <p:sp>
        <p:nvSpPr>
          <p:cNvPr id="7173" name="Rectangle 6">
            <a:extLst>
              <a:ext uri="{FF2B5EF4-FFF2-40B4-BE49-F238E27FC236}">
                <a16:creationId xmlns:a16="http://schemas.microsoft.com/office/drawing/2014/main" id="{7E9F1005-71FB-42D2-AF7A-AE764AE79874}"/>
              </a:ext>
            </a:extLst>
          </p:cNvPr>
          <p:cNvSpPr>
            <a:spLocks noChangeArrowheads="1"/>
          </p:cNvSpPr>
          <p:nvPr/>
        </p:nvSpPr>
        <p:spPr bwMode="auto">
          <a:xfrm>
            <a:off x="4572000" y="4724400"/>
            <a:ext cx="1447800" cy="304800"/>
          </a:xfrm>
          <a:prstGeom prst="rect">
            <a:avLst/>
          </a:prstGeom>
          <a:gradFill rotWithShape="0">
            <a:gsLst>
              <a:gs pos="0">
                <a:srgbClr val="FF99FF"/>
              </a:gs>
              <a:gs pos="100000">
                <a:srgbClr val="7647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lavoratore</a:t>
            </a:r>
          </a:p>
        </p:txBody>
      </p:sp>
      <p:sp>
        <p:nvSpPr>
          <p:cNvPr id="7174" name="Rectangle 7">
            <a:extLst>
              <a:ext uri="{FF2B5EF4-FFF2-40B4-BE49-F238E27FC236}">
                <a16:creationId xmlns:a16="http://schemas.microsoft.com/office/drawing/2014/main" id="{3EE791DB-2114-4EF2-B5DA-6F437D97860D}"/>
              </a:ext>
            </a:extLst>
          </p:cNvPr>
          <p:cNvSpPr>
            <a:spLocks noChangeArrowheads="1"/>
          </p:cNvSpPr>
          <p:nvPr/>
        </p:nvSpPr>
        <p:spPr bwMode="auto">
          <a:xfrm>
            <a:off x="4572000" y="4267200"/>
            <a:ext cx="1447800" cy="304800"/>
          </a:xfrm>
          <a:prstGeom prst="rect">
            <a:avLst/>
          </a:prstGeom>
          <a:gradFill rotWithShape="0">
            <a:gsLst>
              <a:gs pos="0">
                <a:srgbClr val="FF99FF"/>
              </a:gs>
              <a:gs pos="100000">
                <a:srgbClr val="7647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disoccupato</a:t>
            </a:r>
          </a:p>
        </p:txBody>
      </p:sp>
      <p:sp>
        <p:nvSpPr>
          <p:cNvPr id="7175" name="Rectangle 8">
            <a:extLst>
              <a:ext uri="{FF2B5EF4-FFF2-40B4-BE49-F238E27FC236}">
                <a16:creationId xmlns:a16="http://schemas.microsoft.com/office/drawing/2014/main" id="{71C0D2D6-1BB2-4B3F-A9F4-27AEAA9858AA}"/>
              </a:ext>
            </a:extLst>
          </p:cNvPr>
          <p:cNvSpPr>
            <a:spLocks noChangeArrowheads="1"/>
          </p:cNvSpPr>
          <p:nvPr/>
        </p:nvSpPr>
        <p:spPr bwMode="auto">
          <a:xfrm>
            <a:off x="6172200" y="1905000"/>
            <a:ext cx="1219200" cy="304800"/>
          </a:xfrm>
          <a:prstGeom prst="rect">
            <a:avLst/>
          </a:prstGeom>
          <a:gradFill rotWithShape="0">
            <a:gsLst>
              <a:gs pos="0">
                <a:srgbClr val="CCFF99"/>
              </a:gs>
              <a:gs pos="100000">
                <a:srgbClr val="5E76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giovane</a:t>
            </a:r>
          </a:p>
        </p:txBody>
      </p:sp>
      <p:sp>
        <p:nvSpPr>
          <p:cNvPr id="7176" name="Rectangle 9">
            <a:extLst>
              <a:ext uri="{FF2B5EF4-FFF2-40B4-BE49-F238E27FC236}">
                <a16:creationId xmlns:a16="http://schemas.microsoft.com/office/drawing/2014/main" id="{C01FF236-5FAA-4C2B-BC5A-93E79655CE9D}"/>
              </a:ext>
            </a:extLst>
          </p:cNvPr>
          <p:cNvSpPr>
            <a:spLocks noChangeArrowheads="1"/>
          </p:cNvSpPr>
          <p:nvPr/>
        </p:nvSpPr>
        <p:spPr bwMode="auto">
          <a:xfrm>
            <a:off x="7620000" y="2971800"/>
            <a:ext cx="1143000" cy="304800"/>
          </a:xfrm>
          <a:prstGeom prst="rect">
            <a:avLst/>
          </a:prstGeom>
          <a:gradFill rotWithShape="0">
            <a:gsLst>
              <a:gs pos="0">
                <a:srgbClr val="FF9933"/>
              </a:gs>
              <a:gs pos="100000">
                <a:srgbClr val="764718"/>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maschio</a:t>
            </a:r>
          </a:p>
        </p:txBody>
      </p:sp>
      <p:sp>
        <p:nvSpPr>
          <p:cNvPr id="7177" name="Rectangle 10">
            <a:extLst>
              <a:ext uri="{FF2B5EF4-FFF2-40B4-BE49-F238E27FC236}">
                <a16:creationId xmlns:a16="http://schemas.microsoft.com/office/drawing/2014/main" id="{1F2966D4-106B-45C0-9E43-7E2326F6C175}"/>
              </a:ext>
            </a:extLst>
          </p:cNvPr>
          <p:cNvSpPr>
            <a:spLocks noChangeArrowheads="1"/>
          </p:cNvSpPr>
          <p:nvPr/>
        </p:nvSpPr>
        <p:spPr bwMode="auto">
          <a:xfrm>
            <a:off x="7620000" y="3429000"/>
            <a:ext cx="1143000" cy="304800"/>
          </a:xfrm>
          <a:prstGeom prst="rect">
            <a:avLst/>
          </a:prstGeom>
          <a:gradFill rotWithShape="0">
            <a:gsLst>
              <a:gs pos="0">
                <a:srgbClr val="FF9933"/>
              </a:gs>
              <a:gs pos="100000">
                <a:srgbClr val="764718"/>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femmina</a:t>
            </a:r>
          </a:p>
        </p:txBody>
      </p:sp>
      <p:sp>
        <p:nvSpPr>
          <p:cNvPr id="7178" name="Rectangle 11">
            <a:extLst>
              <a:ext uri="{FF2B5EF4-FFF2-40B4-BE49-F238E27FC236}">
                <a16:creationId xmlns:a16="http://schemas.microsoft.com/office/drawing/2014/main" id="{40D9BC66-A300-4F06-A3DF-C6AA1AD18D64}"/>
              </a:ext>
            </a:extLst>
          </p:cNvPr>
          <p:cNvSpPr>
            <a:spLocks noChangeArrowheads="1"/>
          </p:cNvSpPr>
          <p:nvPr/>
        </p:nvSpPr>
        <p:spPr bwMode="auto">
          <a:xfrm>
            <a:off x="6858000" y="4572000"/>
            <a:ext cx="1295400" cy="304800"/>
          </a:xfrm>
          <a:prstGeom prst="rect">
            <a:avLst/>
          </a:prstGeom>
          <a:gradFill rotWithShape="0">
            <a:gsLst>
              <a:gs pos="0">
                <a:srgbClr val="C0C0C0"/>
              </a:gs>
              <a:gs pos="100000">
                <a:srgbClr val="59595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part-time</a:t>
            </a:r>
          </a:p>
        </p:txBody>
      </p:sp>
      <p:sp>
        <p:nvSpPr>
          <p:cNvPr id="7179" name="Rectangle 12">
            <a:extLst>
              <a:ext uri="{FF2B5EF4-FFF2-40B4-BE49-F238E27FC236}">
                <a16:creationId xmlns:a16="http://schemas.microsoft.com/office/drawing/2014/main" id="{5C09CD70-9527-40CE-8ADB-EB8FC64560C7}"/>
              </a:ext>
            </a:extLst>
          </p:cNvPr>
          <p:cNvSpPr>
            <a:spLocks noChangeArrowheads="1"/>
          </p:cNvSpPr>
          <p:nvPr/>
        </p:nvSpPr>
        <p:spPr bwMode="auto">
          <a:xfrm>
            <a:off x="6858000" y="5029200"/>
            <a:ext cx="1295400" cy="304800"/>
          </a:xfrm>
          <a:prstGeom prst="rect">
            <a:avLst/>
          </a:prstGeom>
          <a:gradFill rotWithShape="0">
            <a:gsLst>
              <a:gs pos="0">
                <a:srgbClr val="C0C0C0"/>
              </a:gs>
              <a:gs pos="100000">
                <a:srgbClr val="59595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full-time</a:t>
            </a:r>
          </a:p>
        </p:txBody>
      </p:sp>
      <p:sp>
        <p:nvSpPr>
          <p:cNvPr id="7180" name="Rectangle 13">
            <a:extLst>
              <a:ext uri="{FF2B5EF4-FFF2-40B4-BE49-F238E27FC236}">
                <a16:creationId xmlns:a16="http://schemas.microsoft.com/office/drawing/2014/main" id="{1442F817-4A81-410F-B793-AD4215309798}"/>
              </a:ext>
            </a:extLst>
          </p:cNvPr>
          <p:cNvSpPr>
            <a:spLocks noChangeArrowheads="1"/>
          </p:cNvSpPr>
          <p:nvPr/>
        </p:nvSpPr>
        <p:spPr bwMode="auto">
          <a:xfrm>
            <a:off x="4267200" y="2819400"/>
            <a:ext cx="1371600" cy="304800"/>
          </a:xfrm>
          <a:prstGeom prst="rect">
            <a:avLst/>
          </a:prstGeom>
          <a:gradFill rotWithShape="0">
            <a:gsLst>
              <a:gs pos="0">
                <a:srgbClr val="FFFF99"/>
              </a:gs>
              <a:gs pos="100000">
                <a:srgbClr val="7676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studia</a:t>
            </a:r>
          </a:p>
        </p:txBody>
      </p:sp>
      <p:sp>
        <p:nvSpPr>
          <p:cNvPr id="7181" name="Rectangle 14">
            <a:extLst>
              <a:ext uri="{FF2B5EF4-FFF2-40B4-BE49-F238E27FC236}">
                <a16:creationId xmlns:a16="http://schemas.microsoft.com/office/drawing/2014/main" id="{B7793B07-69CC-4F52-9A6D-3886B5FA10DE}"/>
              </a:ext>
            </a:extLst>
          </p:cNvPr>
          <p:cNvSpPr>
            <a:spLocks noChangeArrowheads="1"/>
          </p:cNvSpPr>
          <p:nvPr/>
        </p:nvSpPr>
        <p:spPr bwMode="auto">
          <a:xfrm>
            <a:off x="4267200" y="2362200"/>
            <a:ext cx="1371600" cy="304800"/>
          </a:xfrm>
          <a:prstGeom prst="rect">
            <a:avLst/>
          </a:prstGeom>
          <a:gradFill rotWithShape="0">
            <a:gsLst>
              <a:gs pos="0">
                <a:srgbClr val="FFFF99"/>
              </a:gs>
              <a:gs pos="100000">
                <a:srgbClr val="7676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sz="2000" b="1">
                <a:latin typeface="+mj-lt"/>
              </a:rPr>
              <a:t>non studia</a:t>
            </a:r>
          </a:p>
        </p:txBody>
      </p:sp>
      <p:sp>
        <p:nvSpPr>
          <p:cNvPr id="7182" name="Text Box 15">
            <a:extLst>
              <a:ext uri="{FF2B5EF4-FFF2-40B4-BE49-F238E27FC236}">
                <a16:creationId xmlns:a16="http://schemas.microsoft.com/office/drawing/2014/main" id="{3A77EE70-DE23-468E-96D9-70BED3F6DDD6}"/>
              </a:ext>
            </a:extLst>
          </p:cNvPr>
          <p:cNvSpPr txBox="1">
            <a:spLocks noChangeArrowheads="1"/>
          </p:cNvSpPr>
          <p:nvPr/>
        </p:nvSpPr>
        <p:spPr bwMode="auto">
          <a:xfrm>
            <a:off x="304800" y="990600"/>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Parole e concetti</a:t>
            </a:r>
          </a:p>
        </p:txBody>
      </p:sp>
      <p:pic>
        <p:nvPicPr>
          <p:cNvPr id="7183" name="Picture 16" descr="E:\poste italiane\lezioni\immagini comuni\pop up2.jpg">
            <a:extLst>
              <a:ext uri="{FF2B5EF4-FFF2-40B4-BE49-F238E27FC236}">
                <a16:creationId xmlns:a16="http://schemas.microsoft.com/office/drawing/2014/main" id="{3C96A661-EE71-46E4-B338-99448735F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5454650"/>
            <a:ext cx="714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Rectangle 17">
            <a:extLst>
              <a:ext uri="{FF2B5EF4-FFF2-40B4-BE49-F238E27FC236}">
                <a16:creationId xmlns:a16="http://schemas.microsoft.com/office/drawing/2014/main" id="{DA35DE1F-4C23-4C46-B42F-D69257E51E9A}"/>
              </a:ext>
            </a:extLst>
          </p:cNvPr>
          <p:cNvSpPr>
            <a:spLocks noChangeArrowheads="1"/>
          </p:cNvSpPr>
          <p:nvPr/>
        </p:nvSpPr>
        <p:spPr bwMode="auto">
          <a:xfrm>
            <a:off x="4495800" y="5715000"/>
            <a:ext cx="2609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u="sng">
                <a:solidFill>
                  <a:srgbClr val="000099"/>
                </a:solidFill>
                <a:latin typeface="+mj-lt"/>
              </a:rPr>
              <a:t>  Per saperne di più</a:t>
            </a:r>
          </a:p>
        </p:txBody>
      </p:sp>
    </p:spTree>
    <p:extLst>
      <p:ext uri="{BB962C8B-B14F-4D97-AF65-F5344CB8AC3E}">
        <p14:creationId xmlns:p14="http://schemas.microsoft.com/office/powerpoint/2010/main" val="202655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BA3B292A-5BEA-49EF-A1E4-E284C9E2FD84}"/>
              </a:ext>
            </a:extLst>
          </p:cNvPr>
          <p:cNvSpPr>
            <a:spLocks noChangeArrowheads="1"/>
          </p:cNvSpPr>
          <p:nvPr/>
        </p:nvSpPr>
        <p:spPr bwMode="auto">
          <a:xfrm>
            <a:off x="3391560" y="1628800"/>
            <a:ext cx="5257800" cy="4680520"/>
          </a:xfrm>
          <a:prstGeom prst="rect">
            <a:avLst/>
          </a:prstGeom>
          <a:solidFill>
            <a:schemeClr val="bg1"/>
          </a:solidFill>
          <a:ln w="15875">
            <a:solidFill>
              <a:srgbClr val="990000"/>
            </a:solidFill>
            <a:miter lim="800000"/>
            <a:headEnd/>
            <a:tailEnd/>
          </a:ln>
          <a:effectLst>
            <a:outerShdw dist="107763" dir="2700000" algn="ctr" rotWithShape="0">
              <a:schemeClr val="bg2">
                <a:alpha val="50000"/>
              </a:schemeClr>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11267" name="Rectangle 7">
            <a:extLst>
              <a:ext uri="{FF2B5EF4-FFF2-40B4-BE49-F238E27FC236}">
                <a16:creationId xmlns:a16="http://schemas.microsoft.com/office/drawing/2014/main" id="{FEAB767D-1645-4848-8CE7-CFDAA8A0CBBB}"/>
              </a:ext>
            </a:extLst>
          </p:cNvPr>
          <p:cNvSpPr>
            <a:spLocks noChangeArrowheads="1"/>
          </p:cNvSpPr>
          <p:nvPr/>
        </p:nvSpPr>
        <p:spPr bwMode="auto">
          <a:xfrm>
            <a:off x="3450298" y="1988840"/>
            <a:ext cx="5140325" cy="440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dirty="0">
                <a:latin typeface="+mj-lt"/>
              </a:rPr>
              <a:t>“La scienza adopera con piena efficienza le proprie denominazioni tecniche, che servono a </a:t>
            </a:r>
            <a:r>
              <a:rPr lang="it-IT" altLang="en-US" sz="2000" b="1" dirty="0">
                <a:latin typeface="+mj-lt"/>
              </a:rPr>
              <a:t>caratterizzare come provvisoriamente accettabili certe regioni del campo dell’indagine scientifica</a:t>
            </a:r>
            <a:r>
              <a:rPr lang="it-IT" altLang="en-US" sz="2000" dirty="0">
                <a:latin typeface="+mj-lt"/>
              </a:rPr>
              <a:t>, permettendo così di prendere più attentamente in considerazione altre regioni che rimangono problematiche. Codesta efficienza si basa sulla possibilità che il ricercatore ha di </a:t>
            </a:r>
            <a:r>
              <a:rPr lang="it-IT" altLang="en-US" sz="2000" b="1" dirty="0">
                <a:latin typeface="+mj-lt"/>
              </a:rPr>
              <a:t>mantenere stabili tali denominazioni</a:t>
            </a:r>
            <a:r>
              <a:rPr lang="it-IT" altLang="en-US" sz="2000" dirty="0">
                <a:latin typeface="+mj-lt"/>
              </a:rPr>
              <a:t> – di sapere cioè quel che con esse propriamente designa – sia attraverso i successivi stadi del suo procedimento di indagine sia nel dialogo con i suoi colleghi” </a:t>
            </a:r>
          </a:p>
          <a:p>
            <a:endParaRPr lang="it-IT" altLang="en-US" sz="2000" dirty="0">
              <a:solidFill>
                <a:schemeClr val="tx2"/>
              </a:solidFill>
              <a:latin typeface="+mj-lt"/>
            </a:endParaRPr>
          </a:p>
          <a:p>
            <a:pPr algn="ctr"/>
            <a:r>
              <a:rPr lang="it-IT" altLang="en-US" sz="2000" dirty="0">
                <a:latin typeface="+mj-lt"/>
              </a:rPr>
              <a:t>Dewey, 1949, p.58</a:t>
            </a:r>
          </a:p>
        </p:txBody>
      </p:sp>
      <p:sp>
        <p:nvSpPr>
          <p:cNvPr id="11268" name="Text Box 5">
            <a:extLst>
              <a:ext uri="{FF2B5EF4-FFF2-40B4-BE49-F238E27FC236}">
                <a16:creationId xmlns:a16="http://schemas.microsoft.com/office/drawing/2014/main" id="{7C259D5A-FE6C-4767-8B54-CDDDE23F0B4F}"/>
              </a:ext>
            </a:extLst>
          </p:cNvPr>
          <p:cNvSpPr txBox="1">
            <a:spLocks noChangeArrowheads="1"/>
          </p:cNvSpPr>
          <p:nvPr/>
        </p:nvSpPr>
        <p:spPr bwMode="auto">
          <a:xfrm>
            <a:off x="304800" y="990600"/>
            <a:ext cx="20574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Parole e concetti</a:t>
            </a:r>
          </a:p>
        </p:txBody>
      </p:sp>
      <p:sp>
        <p:nvSpPr>
          <p:cNvPr id="11269" name="Rectangle 8">
            <a:extLst>
              <a:ext uri="{FF2B5EF4-FFF2-40B4-BE49-F238E27FC236}">
                <a16:creationId xmlns:a16="http://schemas.microsoft.com/office/drawing/2014/main" id="{0771BC71-4713-499A-A094-C7FD20702A4E}"/>
              </a:ext>
            </a:extLst>
          </p:cNvPr>
          <p:cNvSpPr>
            <a:spLocks noChangeArrowheads="1"/>
          </p:cNvSpPr>
          <p:nvPr/>
        </p:nvSpPr>
        <p:spPr bwMode="auto">
          <a:xfrm>
            <a:off x="700088" y="4676775"/>
            <a:ext cx="14109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b="1">
                <a:latin typeface="+mj-lt"/>
              </a:rPr>
              <a:t>John Dewey</a:t>
            </a:r>
          </a:p>
        </p:txBody>
      </p:sp>
      <p:pic>
        <p:nvPicPr>
          <p:cNvPr id="11270" name="Picture 9" descr="dewey">
            <a:extLst>
              <a:ext uri="{FF2B5EF4-FFF2-40B4-BE49-F238E27FC236}">
                <a16:creationId xmlns:a16="http://schemas.microsoft.com/office/drawing/2014/main" id="{7EE422B0-9C54-4B09-9D96-DF0DB0FCF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909763"/>
            <a:ext cx="21637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descr="libro">
            <a:extLst>
              <a:ext uri="{FF2B5EF4-FFF2-40B4-BE49-F238E27FC236}">
                <a16:creationId xmlns:a16="http://schemas.microsoft.com/office/drawing/2014/main" id="{60C4CD0C-9B47-4F26-AA73-2B5855F16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775" y="4702175"/>
            <a:ext cx="381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2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a:extLst>
              <a:ext uri="{FF2B5EF4-FFF2-40B4-BE49-F238E27FC236}">
                <a16:creationId xmlns:a16="http://schemas.microsoft.com/office/drawing/2014/main" id="{DC7C0715-628D-440D-8D3E-F4C2ABC883CD}"/>
              </a:ext>
            </a:extLst>
          </p:cNvPr>
          <p:cNvSpPr txBox="1">
            <a:spLocks noChangeArrowheads="1"/>
          </p:cNvSpPr>
          <p:nvPr/>
        </p:nvSpPr>
        <p:spPr bwMode="auto">
          <a:xfrm>
            <a:off x="304800" y="990600"/>
            <a:ext cx="2057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 proposizioni</a:t>
            </a:r>
          </a:p>
        </p:txBody>
      </p:sp>
      <p:sp>
        <p:nvSpPr>
          <p:cNvPr id="13315" name="Rectangle 12">
            <a:extLst>
              <a:ext uri="{FF2B5EF4-FFF2-40B4-BE49-F238E27FC236}">
                <a16:creationId xmlns:a16="http://schemas.microsoft.com/office/drawing/2014/main" id="{9C54072A-D916-43B5-90A9-AEDB13B15D9F}"/>
              </a:ext>
            </a:extLst>
          </p:cNvPr>
          <p:cNvSpPr>
            <a:spLocks noChangeArrowheads="1"/>
          </p:cNvSpPr>
          <p:nvPr/>
        </p:nvSpPr>
        <p:spPr bwMode="auto">
          <a:xfrm>
            <a:off x="6705600" y="3124200"/>
            <a:ext cx="1752600" cy="533400"/>
          </a:xfrm>
          <a:prstGeom prst="rect">
            <a:avLst/>
          </a:prstGeom>
          <a:gradFill rotWithShape="0">
            <a:gsLst>
              <a:gs pos="0">
                <a:srgbClr val="CCFFFF"/>
              </a:gs>
              <a:gs pos="100000">
                <a:srgbClr val="5E76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b="1"/>
              <a:t>studente</a:t>
            </a:r>
          </a:p>
        </p:txBody>
      </p:sp>
      <p:sp>
        <p:nvSpPr>
          <p:cNvPr id="13316" name="Rectangle 13">
            <a:extLst>
              <a:ext uri="{FF2B5EF4-FFF2-40B4-BE49-F238E27FC236}">
                <a16:creationId xmlns:a16="http://schemas.microsoft.com/office/drawing/2014/main" id="{9518B1ED-6DD5-4590-8394-19C4D409CD8E}"/>
              </a:ext>
            </a:extLst>
          </p:cNvPr>
          <p:cNvSpPr>
            <a:spLocks noChangeArrowheads="1"/>
          </p:cNvSpPr>
          <p:nvPr/>
        </p:nvSpPr>
        <p:spPr bwMode="auto">
          <a:xfrm>
            <a:off x="4419600" y="4495800"/>
            <a:ext cx="1447800" cy="304800"/>
          </a:xfrm>
          <a:prstGeom prst="rect">
            <a:avLst/>
          </a:prstGeom>
          <a:gradFill rotWithShape="0">
            <a:gsLst>
              <a:gs pos="0">
                <a:srgbClr val="FF99FF"/>
              </a:gs>
              <a:gs pos="100000">
                <a:srgbClr val="7647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b="1"/>
              <a:t>lavoratore</a:t>
            </a:r>
          </a:p>
        </p:txBody>
      </p:sp>
      <p:sp>
        <p:nvSpPr>
          <p:cNvPr id="13317" name="Rectangle 17">
            <a:extLst>
              <a:ext uri="{FF2B5EF4-FFF2-40B4-BE49-F238E27FC236}">
                <a16:creationId xmlns:a16="http://schemas.microsoft.com/office/drawing/2014/main" id="{5AFD60EC-F56E-40A6-87E6-771CFD4F5B2B}"/>
              </a:ext>
            </a:extLst>
          </p:cNvPr>
          <p:cNvSpPr>
            <a:spLocks noChangeArrowheads="1"/>
          </p:cNvSpPr>
          <p:nvPr/>
        </p:nvSpPr>
        <p:spPr bwMode="auto">
          <a:xfrm>
            <a:off x="6705600" y="4343400"/>
            <a:ext cx="1295400" cy="304800"/>
          </a:xfrm>
          <a:prstGeom prst="rect">
            <a:avLst/>
          </a:prstGeom>
          <a:gradFill rotWithShape="0">
            <a:gsLst>
              <a:gs pos="0">
                <a:srgbClr val="C0C0C0"/>
              </a:gs>
              <a:gs pos="100000">
                <a:srgbClr val="59595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r>
              <a:rPr lang="it-IT" altLang="en-US" b="1"/>
              <a:t>part-time</a:t>
            </a:r>
          </a:p>
        </p:txBody>
      </p:sp>
      <p:sp>
        <p:nvSpPr>
          <p:cNvPr id="13318" name="Text Box 19">
            <a:extLst>
              <a:ext uri="{FF2B5EF4-FFF2-40B4-BE49-F238E27FC236}">
                <a16:creationId xmlns:a16="http://schemas.microsoft.com/office/drawing/2014/main" id="{FC5E4379-CD9A-4075-A555-D92075D0C394}"/>
              </a:ext>
            </a:extLst>
          </p:cNvPr>
          <p:cNvSpPr txBox="1">
            <a:spLocks noChangeArrowheads="1"/>
          </p:cNvSpPr>
          <p:nvPr/>
        </p:nvSpPr>
        <p:spPr bwMode="auto">
          <a:xfrm>
            <a:off x="304800" y="1828800"/>
            <a:ext cx="8153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Una volta definiti i concetti, la nostra conoscenza procede collegando tali concetti in </a:t>
            </a:r>
            <a:r>
              <a:rPr lang="it-IT" altLang="en-US" b="1"/>
              <a:t>proposizioni</a:t>
            </a:r>
            <a:r>
              <a:rPr lang="it-IT" altLang="en-US"/>
              <a:t>.</a:t>
            </a:r>
          </a:p>
        </p:txBody>
      </p:sp>
      <p:sp>
        <p:nvSpPr>
          <p:cNvPr id="13319" name="Text Box 20">
            <a:extLst>
              <a:ext uri="{FF2B5EF4-FFF2-40B4-BE49-F238E27FC236}">
                <a16:creationId xmlns:a16="http://schemas.microsoft.com/office/drawing/2014/main" id="{E6EED893-D36A-44E0-A049-93F926ACEB87}"/>
              </a:ext>
            </a:extLst>
          </p:cNvPr>
          <p:cNvSpPr txBox="1">
            <a:spLocks noChangeArrowheads="1"/>
          </p:cNvSpPr>
          <p:nvPr/>
        </p:nvSpPr>
        <p:spPr bwMode="auto">
          <a:xfrm>
            <a:off x="457200" y="5715000"/>
            <a:ext cx="830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a:t>Le proposizioni possono essere di tre tipi: </a:t>
            </a:r>
            <a:r>
              <a:rPr lang="it-IT" altLang="en-US" b="1" u="sng">
                <a:solidFill>
                  <a:schemeClr val="hlink"/>
                </a:solidFill>
              </a:rPr>
              <a:t>descrittive</a:t>
            </a:r>
            <a:r>
              <a:rPr lang="it-IT" altLang="en-US"/>
              <a:t>, </a:t>
            </a:r>
            <a:r>
              <a:rPr lang="it-IT" altLang="en-US" b="1" u="sng">
                <a:solidFill>
                  <a:schemeClr val="hlink"/>
                </a:solidFill>
              </a:rPr>
              <a:t>esplicative</a:t>
            </a:r>
            <a:r>
              <a:rPr lang="it-IT" altLang="en-US"/>
              <a:t>, </a:t>
            </a:r>
            <a:r>
              <a:rPr lang="it-IT" altLang="en-US" b="1" u="sng">
                <a:solidFill>
                  <a:schemeClr val="hlink"/>
                </a:solidFill>
              </a:rPr>
              <a:t>predittive</a:t>
            </a:r>
            <a:r>
              <a:rPr lang="it-IT" altLang="en-US"/>
              <a:t>.</a:t>
            </a:r>
          </a:p>
        </p:txBody>
      </p:sp>
      <p:sp>
        <p:nvSpPr>
          <p:cNvPr id="13320" name="Text Box 26">
            <a:extLst>
              <a:ext uri="{FF2B5EF4-FFF2-40B4-BE49-F238E27FC236}">
                <a16:creationId xmlns:a16="http://schemas.microsoft.com/office/drawing/2014/main" id="{CB8390B5-AE09-4AF8-AF2D-5C19F2CBD278}"/>
              </a:ext>
            </a:extLst>
          </p:cNvPr>
          <p:cNvSpPr txBox="1">
            <a:spLocks noChangeArrowheads="1"/>
          </p:cNvSpPr>
          <p:nvPr/>
        </p:nvSpPr>
        <p:spPr bwMode="auto">
          <a:xfrm>
            <a:off x="609600" y="3200400"/>
            <a:ext cx="2895600" cy="13239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endParaRPr lang="it-IT" altLang="en-US" b="1"/>
          </a:p>
          <a:p>
            <a:pPr eaLnBrk="1" hangingPunct="1">
              <a:spcBef>
                <a:spcPct val="50000"/>
              </a:spcBef>
            </a:pPr>
            <a:r>
              <a:rPr lang="it-IT" altLang="en-US" b="1"/>
              <a:t>Marco è uno studente che lavora part-time.</a:t>
            </a:r>
          </a:p>
          <a:p>
            <a:pPr eaLnBrk="1" hangingPunct="1">
              <a:spcBef>
                <a:spcPct val="50000"/>
              </a:spcBef>
            </a:pPr>
            <a:endParaRPr lang="it-IT" altLang="en-US" b="1"/>
          </a:p>
        </p:txBody>
      </p:sp>
      <p:sp>
        <p:nvSpPr>
          <p:cNvPr id="13321" name="Text Box 28">
            <a:extLst>
              <a:ext uri="{FF2B5EF4-FFF2-40B4-BE49-F238E27FC236}">
                <a16:creationId xmlns:a16="http://schemas.microsoft.com/office/drawing/2014/main" id="{15342645-5A83-44B9-A9BB-4374207FB142}"/>
              </a:ext>
            </a:extLst>
          </p:cNvPr>
          <p:cNvSpPr txBox="1">
            <a:spLocks noChangeArrowheads="1"/>
          </p:cNvSpPr>
          <p:nvPr/>
        </p:nvSpPr>
        <p:spPr bwMode="auto">
          <a:xfrm>
            <a:off x="4267200" y="2819400"/>
            <a:ext cx="1600200" cy="508000"/>
          </a:xfrm>
          <a:prstGeom prst="rect">
            <a:avLst/>
          </a:prstGeom>
          <a:gradFill rotWithShape="0">
            <a:gsLst>
              <a:gs pos="0">
                <a:srgbClr val="FFFF99"/>
              </a:gs>
              <a:gs pos="100000">
                <a:srgbClr val="7676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spcBef>
                <a:spcPct val="50000"/>
              </a:spcBef>
            </a:pPr>
            <a:endParaRPr lang="it-IT" altLang="en-US" sz="100" b="1"/>
          </a:p>
          <a:p>
            <a:pPr algn="ctr" eaLnBrk="1" hangingPunct="1">
              <a:spcBef>
                <a:spcPct val="50000"/>
              </a:spcBef>
            </a:pPr>
            <a:r>
              <a:rPr lang="it-IT" altLang="en-US" b="1"/>
              <a:t>Marco</a:t>
            </a:r>
          </a:p>
          <a:p>
            <a:pPr algn="ctr" eaLnBrk="1" hangingPunct="1">
              <a:spcBef>
                <a:spcPct val="50000"/>
              </a:spcBef>
            </a:pPr>
            <a:endParaRPr lang="it-IT" altLang="en-US" sz="100" b="1"/>
          </a:p>
        </p:txBody>
      </p:sp>
      <p:cxnSp>
        <p:nvCxnSpPr>
          <p:cNvPr id="13322" name="AutoShape 30">
            <a:extLst>
              <a:ext uri="{FF2B5EF4-FFF2-40B4-BE49-F238E27FC236}">
                <a16:creationId xmlns:a16="http://schemas.microsoft.com/office/drawing/2014/main" id="{4700945F-0016-4C1C-839B-FE2989965617}"/>
              </a:ext>
            </a:extLst>
          </p:cNvPr>
          <p:cNvCxnSpPr>
            <a:cxnSpLocks noChangeShapeType="1"/>
            <a:stCxn id="13321" idx="3"/>
            <a:endCxn id="13315" idx="1"/>
          </p:cNvCxnSpPr>
          <p:nvPr/>
        </p:nvCxnSpPr>
        <p:spPr bwMode="auto">
          <a:xfrm>
            <a:off x="5867400" y="3073400"/>
            <a:ext cx="838200" cy="317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3" name="AutoShape 31">
            <a:extLst>
              <a:ext uri="{FF2B5EF4-FFF2-40B4-BE49-F238E27FC236}">
                <a16:creationId xmlns:a16="http://schemas.microsoft.com/office/drawing/2014/main" id="{DE185E59-46E7-4515-BB0E-E853956FFC8C}"/>
              </a:ext>
            </a:extLst>
          </p:cNvPr>
          <p:cNvCxnSpPr>
            <a:cxnSpLocks noChangeShapeType="1"/>
            <a:stCxn id="13321" idx="2"/>
            <a:endCxn id="13316" idx="0"/>
          </p:cNvCxnSpPr>
          <p:nvPr/>
        </p:nvCxnSpPr>
        <p:spPr bwMode="auto">
          <a:xfrm>
            <a:off x="5067300" y="3327400"/>
            <a:ext cx="76200" cy="1168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4" name="AutoShape 32">
            <a:extLst>
              <a:ext uri="{FF2B5EF4-FFF2-40B4-BE49-F238E27FC236}">
                <a16:creationId xmlns:a16="http://schemas.microsoft.com/office/drawing/2014/main" id="{1E241FC0-69AD-4719-A621-F910B702EF66}"/>
              </a:ext>
            </a:extLst>
          </p:cNvPr>
          <p:cNvCxnSpPr>
            <a:cxnSpLocks noChangeShapeType="1"/>
            <a:stCxn id="13316" idx="3"/>
            <a:endCxn id="13317" idx="1"/>
          </p:cNvCxnSpPr>
          <p:nvPr/>
        </p:nvCxnSpPr>
        <p:spPr bwMode="auto">
          <a:xfrm flipV="1">
            <a:off x="5867400" y="4495800"/>
            <a:ext cx="838200" cy="152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265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E1F4BF1-600A-4658-B504-763D5AC7836E}"/>
              </a:ext>
            </a:extLst>
          </p:cNvPr>
          <p:cNvSpPr txBox="1">
            <a:spLocks noChangeArrowheads="1"/>
          </p:cNvSpPr>
          <p:nvPr/>
        </p:nvSpPr>
        <p:spPr bwMode="auto">
          <a:xfrm>
            <a:off x="304800" y="990600"/>
            <a:ext cx="1828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b="1">
                <a:solidFill>
                  <a:schemeClr val="bg1"/>
                </a:solidFill>
              </a:rPr>
              <a:t>Leggi e teorie</a:t>
            </a:r>
          </a:p>
        </p:txBody>
      </p:sp>
      <p:sp>
        <p:nvSpPr>
          <p:cNvPr id="15363" name="Text Box 9">
            <a:extLst>
              <a:ext uri="{FF2B5EF4-FFF2-40B4-BE49-F238E27FC236}">
                <a16:creationId xmlns:a16="http://schemas.microsoft.com/office/drawing/2014/main" id="{7FBA1B49-C213-485C-9888-514A97469D5B}"/>
              </a:ext>
            </a:extLst>
          </p:cNvPr>
          <p:cNvSpPr txBox="1">
            <a:spLocks noChangeArrowheads="1"/>
          </p:cNvSpPr>
          <p:nvPr/>
        </p:nvSpPr>
        <p:spPr bwMode="auto">
          <a:xfrm>
            <a:off x="304800" y="3559175"/>
            <a:ext cx="5181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Non è necessario che la relazione tra i concetti sia perfetta: anche se la motivazione non sempre porta a buoni risultati nello studio, tuttavia questi due fenomeni sono associati in un numero tale di eventi da ritenerli </a:t>
            </a:r>
            <a:r>
              <a:rPr lang="it-IT" altLang="en-US" b="1"/>
              <a:t>probabili</a:t>
            </a:r>
            <a:r>
              <a:rPr lang="it-IT" altLang="en-US"/>
              <a:t>, e dunque da giustificare il fatto di chiamare legge questa associazione. </a:t>
            </a:r>
          </a:p>
          <a:p>
            <a:endParaRPr lang="it-IT" altLang="en-US"/>
          </a:p>
          <a:p>
            <a:r>
              <a:rPr lang="it-IT" altLang="en-US"/>
              <a:t>Ogni associazione regolare è una legge: le leggi dunque non riguardano solo le relazioni di causa effetto.</a:t>
            </a:r>
          </a:p>
        </p:txBody>
      </p:sp>
      <p:sp>
        <p:nvSpPr>
          <p:cNvPr id="15364" name="Text Box 12">
            <a:extLst>
              <a:ext uri="{FF2B5EF4-FFF2-40B4-BE49-F238E27FC236}">
                <a16:creationId xmlns:a16="http://schemas.microsoft.com/office/drawing/2014/main" id="{1CAFA4D6-EE4B-4A14-8796-746D99674C6E}"/>
              </a:ext>
            </a:extLst>
          </p:cNvPr>
          <p:cNvSpPr txBox="1">
            <a:spLocks noChangeArrowheads="1"/>
          </p:cNvSpPr>
          <p:nvPr/>
        </p:nvSpPr>
        <p:spPr bwMode="auto">
          <a:xfrm>
            <a:off x="304800" y="1781175"/>
            <a:ext cx="525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Esistono speciali tipi di proposizioni che chiamiamo </a:t>
            </a:r>
            <a:r>
              <a:rPr lang="it-IT" altLang="en-US" b="1"/>
              <a:t>leggi</a:t>
            </a:r>
            <a:r>
              <a:rPr lang="it-IT" altLang="en-US"/>
              <a:t>. Possiamo definire una legge come…</a:t>
            </a:r>
          </a:p>
        </p:txBody>
      </p:sp>
      <p:sp>
        <p:nvSpPr>
          <p:cNvPr id="15365" name="Rectangle 18">
            <a:extLst>
              <a:ext uri="{FF2B5EF4-FFF2-40B4-BE49-F238E27FC236}">
                <a16:creationId xmlns:a16="http://schemas.microsoft.com/office/drawing/2014/main" id="{5A97AE07-2EF1-452D-9D45-65CB43394250}"/>
              </a:ext>
            </a:extLst>
          </p:cNvPr>
          <p:cNvSpPr>
            <a:spLocks noChangeArrowheads="1"/>
          </p:cNvSpPr>
          <p:nvPr/>
        </p:nvSpPr>
        <p:spPr bwMode="auto">
          <a:xfrm>
            <a:off x="990600" y="2590800"/>
            <a:ext cx="3886200" cy="762000"/>
          </a:xfrm>
          <a:prstGeom prst="rect">
            <a:avLst/>
          </a:prstGeom>
          <a:solidFill>
            <a:schemeClr val="bg1"/>
          </a:solidFill>
          <a:ln w="15875">
            <a:solidFill>
              <a:srgbClr val="990000"/>
            </a:solidFill>
            <a:miter lim="800000"/>
            <a:headEnd/>
            <a:tailEnd/>
          </a:ln>
          <a:effectLst>
            <a:outerShdw dist="107763" dir="2700000" algn="ctr" rotWithShape="0">
              <a:schemeClr val="bg2">
                <a:alpha val="50000"/>
              </a:schemeClr>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15366" name="Text Box 19">
            <a:extLst>
              <a:ext uri="{FF2B5EF4-FFF2-40B4-BE49-F238E27FC236}">
                <a16:creationId xmlns:a16="http://schemas.microsoft.com/office/drawing/2014/main" id="{98C4CC27-A5E0-4C57-A6C3-D334D98970C5}"/>
              </a:ext>
            </a:extLst>
          </p:cNvPr>
          <p:cNvSpPr txBox="1">
            <a:spLocks noChangeArrowheads="1"/>
          </p:cNvSpPr>
          <p:nvPr/>
        </p:nvSpPr>
        <p:spPr bwMode="auto">
          <a:xfrm>
            <a:off x="1066800" y="2667000"/>
            <a:ext cx="365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a:t>“un’asserzione secondo la quale certi eventi sono regolarmente associati”</a:t>
            </a:r>
          </a:p>
        </p:txBody>
      </p:sp>
      <p:pic>
        <p:nvPicPr>
          <p:cNvPr id="15367" name="Picture 20" descr="D:\Documenti\Bea\Eductra\Università\Metodo 3\Immagini\78042.JPG">
            <a:extLst>
              <a:ext uri="{FF2B5EF4-FFF2-40B4-BE49-F238E27FC236}">
                <a16:creationId xmlns:a16="http://schemas.microsoft.com/office/drawing/2014/main" id="{0098C426-AAAF-46BE-A068-782D91AB9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81200"/>
            <a:ext cx="29448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0">
            <a:extLst>
              <a:ext uri="{FF2B5EF4-FFF2-40B4-BE49-F238E27FC236}">
                <a16:creationId xmlns:a16="http://schemas.microsoft.com/office/drawing/2014/main" id="{CDAE3E47-3A8B-40BD-BB8D-2CE23A2EED19}"/>
              </a:ext>
            </a:extLst>
          </p:cNvPr>
          <p:cNvSpPr txBox="1">
            <a:spLocks noChangeArrowheads="1"/>
          </p:cNvSpPr>
          <p:nvPr/>
        </p:nvSpPr>
        <p:spPr bwMode="auto">
          <a:xfrm>
            <a:off x="5654817" y="1527175"/>
            <a:ext cx="2928795" cy="835025"/>
          </a:xfrm>
          <a:prstGeom prst="rect">
            <a:avLst/>
          </a:prstGeom>
          <a:solidFill>
            <a:srgbClr val="CC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b="1"/>
              <a:t>“La motivazione porta a buoni risultati nello studio”</a:t>
            </a:r>
          </a:p>
        </p:txBody>
      </p:sp>
    </p:spTree>
    <p:extLst>
      <p:ext uri="{BB962C8B-B14F-4D97-AF65-F5344CB8AC3E}">
        <p14:creationId xmlns:p14="http://schemas.microsoft.com/office/powerpoint/2010/main" val="135289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a:extLst>
              <a:ext uri="{FF2B5EF4-FFF2-40B4-BE49-F238E27FC236}">
                <a16:creationId xmlns:a16="http://schemas.microsoft.com/office/drawing/2014/main" id="{3244FC1B-D70F-419E-9DB3-50A736F16F7D}"/>
              </a:ext>
            </a:extLst>
          </p:cNvPr>
          <p:cNvSpPr>
            <a:spLocks noChangeArrowheads="1"/>
          </p:cNvSpPr>
          <p:nvPr/>
        </p:nvSpPr>
        <p:spPr bwMode="auto">
          <a:xfrm>
            <a:off x="5181600" y="4373700"/>
            <a:ext cx="3581400" cy="1938992"/>
          </a:xfrm>
          <a:prstGeom prst="rect">
            <a:avLst/>
          </a:prstGeom>
          <a:solidFill>
            <a:schemeClr val="bg1"/>
          </a:solidFill>
          <a:ln w="15875">
            <a:solidFill>
              <a:srgbClr val="990000"/>
            </a:solidFill>
            <a:miter lim="800000"/>
            <a:headEnd/>
            <a:tailEnd/>
          </a:ln>
          <a:effectLst>
            <a:outerShdw dist="107763" dir="2700000" algn="ctr" rotWithShape="0">
              <a:schemeClr val="bg2">
                <a:alpha val="50000"/>
              </a:schemeClr>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17411" name="Text Box 2">
            <a:extLst>
              <a:ext uri="{FF2B5EF4-FFF2-40B4-BE49-F238E27FC236}">
                <a16:creationId xmlns:a16="http://schemas.microsoft.com/office/drawing/2014/main" id="{4BB63104-500E-444B-AFDA-7AB44E11ACC7}"/>
              </a:ext>
            </a:extLst>
          </p:cNvPr>
          <p:cNvSpPr txBox="1">
            <a:spLocks noChangeArrowheads="1"/>
          </p:cNvSpPr>
          <p:nvPr/>
        </p:nvSpPr>
        <p:spPr bwMode="auto">
          <a:xfrm>
            <a:off x="542925" y="1090553"/>
            <a:ext cx="1828800" cy="40011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a:solidFill>
                  <a:schemeClr val="bg1"/>
                </a:solidFill>
                <a:latin typeface="+mj-lt"/>
              </a:rPr>
              <a:t>Leggi e teorie</a:t>
            </a:r>
          </a:p>
        </p:txBody>
      </p:sp>
      <p:sp>
        <p:nvSpPr>
          <p:cNvPr id="17412" name="Text Box 7">
            <a:extLst>
              <a:ext uri="{FF2B5EF4-FFF2-40B4-BE49-F238E27FC236}">
                <a16:creationId xmlns:a16="http://schemas.microsoft.com/office/drawing/2014/main" id="{D803318D-FD97-4AEE-98D2-72B60B7FEB11}"/>
              </a:ext>
            </a:extLst>
          </p:cNvPr>
          <p:cNvSpPr txBox="1">
            <a:spLocks noChangeArrowheads="1"/>
          </p:cNvSpPr>
          <p:nvPr/>
        </p:nvSpPr>
        <p:spPr bwMode="auto">
          <a:xfrm>
            <a:off x="304800" y="1657350"/>
            <a:ext cx="8458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dirty="0">
                <a:latin typeface="+mj-lt"/>
              </a:rPr>
              <a:t>Una o più proposizioni interrelate, che mirano a spiegare un determinato fenomeno sociale, costituiscono una </a:t>
            </a:r>
            <a:r>
              <a:rPr lang="it-IT" altLang="en-US" sz="2000" b="1" dirty="0">
                <a:latin typeface="+mj-lt"/>
              </a:rPr>
              <a:t>teoria</a:t>
            </a:r>
            <a:r>
              <a:rPr lang="it-IT" altLang="en-US" sz="2000" dirty="0">
                <a:latin typeface="+mj-lt"/>
              </a:rPr>
              <a:t>.</a:t>
            </a:r>
          </a:p>
          <a:p>
            <a:endParaRPr lang="it-IT" altLang="en-US" sz="2000" dirty="0">
              <a:latin typeface="+mj-lt"/>
            </a:endParaRPr>
          </a:p>
          <a:p>
            <a:r>
              <a:rPr lang="it-IT" altLang="en-US" sz="2000" dirty="0">
                <a:latin typeface="+mj-lt"/>
              </a:rPr>
              <a:t>Le teorie servono ad organizzare la conoscenza, a spiegare le leggi o a prevederne di nuove.</a:t>
            </a:r>
          </a:p>
        </p:txBody>
      </p:sp>
      <p:sp>
        <p:nvSpPr>
          <p:cNvPr id="17413" name="Text Box 8">
            <a:extLst>
              <a:ext uri="{FF2B5EF4-FFF2-40B4-BE49-F238E27FC236}">
                <a16:creationId xmlns:a16="http://schemas.microsoft.com/office/drawing/2014/main" id="{D2C25AE0-D612-44E5-9771-DFB0F37D534D}"/>
              </a:ext>
            </a:extLst>
          </p:cNvPr>
          <p:cNvSpPr txBox="1">
            <a:spLocks noChangeArrowheads="1"/>
          </p:cNvSpPr>
          <p:nvPr/>
        </p:nvSpPr>
        <p:spPr bwMode="auto">
          <a:xfrm>
            <a:off x="5210175" y="4343400"/>
            <a:ext cx="3581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r>
              <a:rPr lang="it-IT" altLang="en-US" sz="2000">
                <a:latin typeface="+mj-lt"/>
              </a:rPr>
              <a:t>“un’asserzione o una serie di asserzioni sulle relazioni tra variabili che includa almeno un concetto non direttamente osservabile, ma necessario a spiegare le relazioni tra variabili”.</a:t>
            </a:r>
          </a:p>
        </p:txBody>
      </p:sp>
      <p:sp>
        <p:nvSpPr>
          <p:cNvPr id="17414" name="Rectangle 9">
            <a:extLst>
              <a:ext uri="{FF2B5EF4-FFF2-40B4-BE49-F238E27FC236}">
                <a16:creationId xmlns:a16="http://schemas.microsoft.com/office/drawing/2014/main" id="{5309753D-5307-4714-9293-100CCD34F67D}"/>
              </a:ext>
            </a:extLst>
          </p:cNvPr>
          <p:cNvSpPr>
            <a:spLocks noChangeArrowheads="1"/>
          </p:cNvSpPr>
          <p:nvPr/>
        </p:nvSpPr>
        <p:spPr bwMode="auto">
          <a:xfrm>
            <a:off x="327025" y="3271838"/>
            <a:ext cx="38639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a:latin typeface="+mj-lt"/>
              </a:rPr>
              <a:t>La teoria in senso lato è definita come …</a:t>
            </a:r>
          </a:p>
        </p:txBody>
      </p:sp>
      <p:sp>
        <p:nvSpPr>
          <p:cNvPr id="17415" name="Rectangle 10">
            <a:extLst>
              <a:ext uri="{FF2B5EF4-FFF2-40B4-BE49-F238E27FC236}">
                <a16:creationId xmlns:a16="http://schemas.microsoft.com/office/drawing/2014/main" id="{ED58C783-D303-45AD-B23C-54575D935FE9}"/>
              </a:ext>
            </a:extLst>
          </p:cNvPr>
          <p:cNvSpPr>
            <a:spLocks noChangeArrowheads="1"/>
          </p:cNvSpPr>
          <p:nvPr/>
        </p:nvSpPr>
        <p:spPr bwMode="auto">
          <a:xfrm>
            <a:off x="4191000" y="3100388"/>
            <a:ext cx="3886200" cy="909637"/>
          </a:xfrm>
          <a:prstGeom prst="rect">
            <a:avLst/>
          </a:prstGeom>
          <a:solidFill>
            <a:schemeClr val="bg1"/>
          </a:solidFill>
          <a:ln w="15875">
            <a:solidFill>
              <a:srgbClr val="990000"/>
            </a:solidFill>
            <a:miter lim="800000"/>
            <a:headEnd/>
            <a:tailEnd/>
          </a:ln>
          <a:effectLst>
            <a:outerShdw dist="107763" dir="2700000" algn="ctr" rotWithShape="0">
              <a:schemeClr val="bg2">
                <a:alpha val="50000"/>
              </a:schemeClr>
            </a:outerShdw>
          </a:effectLst>
        </p:spPr>
        <p:txBody>
          <a:bodyPr wrap="none" anchor="ct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sz="2000">
              <a:latin typeface="+mj-lt"/>
            </a:endParaRPr>
          </a:p>
        </p:txBody>
      </p:sp>
      <p:sp>
        <p:nvSpPr>
          <p:cNvPr id="17416" name="Text Box 11">
            <a:extLst>
              <a:ext uri="{FF2B5EF4-FFF2-40B4-BE49-F238E27FC236}">
                <a16:creationId xmlns:a16="http://schemas.microsoft.com/office/drawing/2014/main" id="{CEDA6D4E-1DD5-46B9-B4F8-E7CD20AEC3D1}"/>
              </a:ext>
            </a:extLst>
          </p:cNvPr>
          <p:cNvSpPr txBox="1">
            <a:spLocks noChangeArrowheads="1"/>
          </p:cNvSpPr>
          <p:nvPr/>
        </p:nvSpPr>
        <p:spPr bwMode="auto">
          <a:xfrm>
            <a:off x="4267200" y="3047374"/>
            <a:ext cx="3733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dirty="0">
                <a:latin typeface="+mj-lt"/>
              </a:rPr>
              <a:t>“un’asserzione o una serie di asserzioni riguardanti le relazioni tra variabili”.</a:t>
            </a:r>
          </a:p>
        </p:txBody>
      </p:sp>
      <p:sp>
        <p:nvSpPr>
          <p:cNvPr id="17417" name="Rectangle 13">
            <a:extLst>
              <a:ext uri="{FF2B5EF4-FFF2-40B4-BE49-F238E27FC236}">
                <a16:creationId xmlns:a16="http://schemas.microsoft.com/office/drawing/2014/main" id="{33D38CA7-9A15-4042-AC63-EA31B6F79849}"/>
              </a:ext>
            </a:extLst>
          </p:cNvPr>
          <p:cNvSpPr>
            <a:spLocks noChangeArrowheads="1"/>
          </p:cNvSpPr>
          <p:nvPr/>
        </p:nvSpPr>
        <p:spPr bwMode="auto">
          <a:xfrm>
            <a:off x="352425" y="4343400"/>
            <a:ext cx="49053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spcBef>
                <a:spcPct val="50000"/>
              </a:spcBef>
            </a:pPr>
            <a:r>
              <a:rPr lang="it-IT" altLang="en-US" sz="2000">
                <a:latin typeface="+mj-lt"/>
              </a:rPr>
              <a:t>La teoria in senso stretto, è invece definita come …</a:t>
            </a:r>
          </a:p>
        </p:txBody>
      </p:sp>
      <p:pic>
        <p:nvPicPr>
          <p:cNvPr id="17418" name="Picture 15" descr="E:\poste italiane\lezioni\immagini comuni\pop up2.jpg">
            <a:extLst>
              <a:ext uri="{FF2B5EF4-FFF2-40B4-BE49-F238E27FC236}">
                <a16:creationId xmlns:a16="http://schemas.microsoft.com/office/drawing/2014/main" id="{1A4C81E1-27C0-42F0-A6CF-E0C02BE8C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5226050"/>
            <a:ext cx="714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6">
            <a:extLst>
              <a:ext uri="{FF2B5EF4-FFF2-40B4-BE49-F238E27FC236}">
                <a16:creationId xmlns:a16="http://schemas.microsoft.com/office/drawing/2014/main" id="{A95B193C-311C-40E6-BEA2-EE6E6FB270C7}"/>
              </a:ext>
            </a:extLst>
          </p:cNvPr>
          <p:cNvSpPr>
            <a:spLocks noChangeArrowheads="1"/>
          </p:cNvSpPr>
          <p:nvPr/>
        </p:nvSpPr>
        <p:spPr bwMode="auto">
          <a:xfrm>
            <a:off x="1066800" y="5486400"/>
            <a:ext cx="2609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it-IT" altLang="en-US" sz="2000" b="1" u="sng" dirty="0">
                <a:solidFill>
                  <a:srgbClr val="000099"/>
                </a:solidFill>
                <a:latin typeface="+mj-lt"/>
              </a:rPr>
              <a:t>  Per saperne di più</a:t>
            </a:r>
          </a:p>
        </p:txBody>
      </p:sp>
    </p:spTree>
    <p:extLst>
      <p:ext uri="{BB962C8B-B14F-4D97-AF65-F5344CB8AC3E}">
        <p14:creationId xmlns:p14="http://schemas.microsoft.com/office/powerpoint/2010/main" val="1148271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ersonalizzato 1">
      <a:majorFont>
        <a:latin typeface="Arial Narrow"/>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17 lezione</Template>
  <TotalTime>47</TotalTime>
  <Words>3708</Words>
  <Application>Microsoft Office PowerPoint</Application>
  <PresentationFormat>Presentazione su schermo (4:3)</PresentationFormat>
  <Paragraphs>467</Paragraphs>
  <Slides>34</Slides>
  <Notes>31</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34</vt:i4>
      </vt:variant>
    </vt:vector>
  </HeadingPairs>
  <TitlesOfParts>
    <vt:vector size="50" baseType="lpstr">
      <vt:lpstr>Arial Unicode MS</vt:lpstr>
      <vt:lpstr>MS PGothic</vt:lpstr>
      <vt:lpstr>SimSun</vt:lpstr>
      <vt:lpstr>Arial</vt:lpstr>
      <vt:lpstr>Arial Black</vt:lpstr>
      <vt:lpstr>Arial Narrow</vt:lpstr>
      <vt:lpstr>Arial Rounded MT Bold</vt:lpstr>
      <vt:lpstr>Franklin Gothic Book</vt:lpstr>
      <vt:lpstr>Franklin Gothic Medium</vt:lpstr>
      <vt:lpstr>Tahoma</vt:lpstr>
      <vt:lpstr>Times New Roman</vt:lpstr>
      <vt:lpstr>Verdana</vt:lpstr>
      <vt:lpstr>Wingdings 2</vt:lpstr>
      <vt:lpstr>ヒラギノ角ゴ Pro W3</vt:lpstr>
      <vt:lpstr>Presentazione vuota</vt:lpstr>
      <vt:lpstr>1_Presentazione vuota</vt:lpstr>
      <vt:lpstr>Introduzione alle scienze dell’educazione prof. Pietro Lucisano</vt:lpstr>
      <vt:lpstr>Pedagogia sperimentale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Pedagogia sperimentale  prof. Pietro Lucisano</dc:title>
  <dc:creator>RM</dc:creator>
  <cp:lastModifiedBy>pietro lucisano</cp:lastModifiedBy>
  <cp:revision>11</cp:revision>
  <cp:lastPrinted>2012-10-15T10:35:53Z</cp:lastPrinted>
  <dcterms:created xsi:type="dcterms:W3CDTF">2018-01-25T14:35:09Z</dcterms:created>
  <dcterms:modified xsi:type="dcterms:W3CDTF">2018-02-08T10:54:46Z</dcterms:modified>
</cp:coreProperties>
</file>