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62" r:id="rId2"/>
    <p:sldMasterId id="2147483879" r:id="rId3"/>
  </p:sldMasterIdLst>
  <p:notesMasterIdLst>
    <p:notesMasterId r:id="rId28"/>
  </p:notesMasterIdLst>
  <p:sldIdLst>
    <p:sldId id="256" r:id="rId4"/>
    <p:sldId id="290" r:id="rId5"/>
    <p:sldId id="291" r:id="rId6"/>
    <p:sldId id="292" r:id="rId7"/>
    <p:sldId id="293" r:id="rId8"/>
    <p:sldId id="294" r:id="rId9"/>
    <p:sldId id="295" r:id="rId10"/>
    <p:sldId id="302" r:id="rId11"/>
    <p:sldId id="303" r:id="rId12"/>
    <p:sldId id="296" r:id="rId13"/>
    <p:sldId id="297" r:id="rId14"/>
    <p:sldId id="298" r:id="rId15"/>
    <p:sldId id="304" r:id="rId16"/>
    <p:sldId id="299" r:id="rId17"/>
    <p:sldId id="305" r:id="rId18"/>
    <p:sldId id="300" r:id="rId19"/>
    <p:sldId id="308" r:id="rId20"/>
    <p:sldId id="309" r:id="rId21"/>
    <p:sldId id="306" r:id="rId22"/>
    <p:sldId id="311" r:id="rId23"/>
    <p:sldId id="312" r:id="rId24"/>
    <p:sldId id="313" r:id="rId25"/>
    <p:sldId id="314" r:id="rId26"/>
    <p:sldId id="315" r:id="rId27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8000"/>
    <a:srgbClr val="000066"/>
    <a:srgbClr val="FF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03" autoAdjust="0"/>
  </p:normalViewPr>
  <p:slideViewPr>
    <p:cSldViewPr>
      <p:cViewPr varScale="1">
        <p:scale>
          <a:sx n="66" d="100"/>
          <a:sy n="66" d="100"/>
        </p:scale>
        <p:origin x="-1264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96B5DA-0296-4046-8E3D-B241E4E5F2F9}" type="datetimeFigureOut">
              <a:rPr lang="it-IT" altLang="it-IT"/>
              <a:pPr>
                <a:defRPr/>
              </a:pPr>
              <a:t>02/04/2017</a:t>
            </a:fld>
            <a:endParaRPr lang="it-IT" altLang="it-IT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Click to edit Master text styles</a:t>
            </a:r>
          </a:p>
          <a:p>
            <a:pPr lvl="1"/>
            <a:r>
              <a:rPr lang="it-IT" altLang="it-IT" noProof="0" smtClean="0"/>
              <a:t>Second level</a:t>
            </a:r>
          </a:p>
          <a:p>
            <a:pPr lvl="2"/>
            <a:r>
              <a:rPr lang="it-IT" altLang="it-IT" noProof="0" smtClean="0"/>
              <a:t>Third level</a:t>
            </a:r>
          </a:p>
          <a:p>
            <a:pPr lvl="3"/>
            <a:r>
              <a:rPr lang="it-IT" altLang="it-IT" noProof="0" smtClean="0"/>
              <a:t>Fourth level</a:t>
            </a:r>
          </a:p>
          <a:p>
            <a:pPr lvl="4"/>
            <a:r>
              <a:rPr lang="it-IT" altLang="it-IT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009ADAD-D590-4BFD-B9ED-3E4DFB2D153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087BA-2479-466E-BE6C-5A363DD79679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238E1-684F-4B2F-A1F0-3B433103A08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8BCC8-7108-4860-9F46-594355591B4A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2426E-3D81-4C16-A66D-8A00A77AD4B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F912D-5F22-46C0-88B2-E5248F089D18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7D146-1EAD-4442-8913-399351676A5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2B8D4BA4-AF35-464D-9FF6-4E4D955233C7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804FEF20-79BE-4BAC-8A96-2854E0D32A2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23F6BBB-BCF6-46B9-81E5-B1762E8073CD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424F9ECD-9E75-4793-B751-A9C95EF22A7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4CAAF48-414A-45A4-B6ED-AA1CEE885242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C8048169-375A-47BC-8E63-5B9F80FD339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CFBA230-EE60-44ED-94D9-54D84631A757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20D8424F-124E-4D2A-99EF-B7485895197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DF3589AB-DEC2-48AD-A09D-DCA271AD0A3A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9C3CD1BD-83BB-470B-8683-F16AF5B6307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0EBC255-139A-4567-BF56-076DD615661B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1478E2F6-99F2-4424-A8D0-102691F88B4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D76CF1C4-BD0A-48CB-BFF5-0AF0985817D0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60A20FAA-62AE-4645-B758-F4C109233B3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3B2F032-61BA-45C5-854E-72CE62DD1BA5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8C0DC37D-A58C-413C-A759-CBB0155D21F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F3FFB-E76D-4C3A-9181-22FBB976AEAA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F2AD0-5762-4AB1-98D0-BC7BC2C8B65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A11EF10-8A35-4457-871F-8D5CB4022714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7E73C59E-7233-4915-917E-83BE54A0858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5A40068-D3D3-4E40-93E9-C66B1ECB4291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F32BD6F5-3E4E-4F69-B268-18B27E5F9C3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20B617AC-C69D-4270-85B3-C4FE0E5F9525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18694B31-E8FE-4B97-B82B-FAB5252CB27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3B2A9B2-D398-423B-9781-5BDC3CCB3B28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1FB73C4A-66EA-4381-BD78-BD00B9DDDAB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A7CD83D-3840-4C71-9355-122AC38D7511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08531E56-F70F-4F8E-85BD-E5566414A31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73BE7B63-C2CF-4CD0-8420-BDB2C3BA2E61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9516EB4D-2D9E-4D43-A1B8-205633786FD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FAE108D-B894-4BC5-8F1B-74D40F664EDB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0F85F912-3828-4A3C-89AA-CB125F4FA23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D9C26C-0547-41C6-90A2-9A3163078E79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52D2D467-B07F-4A44-816D-618863BE407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716EA-32D6-498B-A080-8F45D1CCD1B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E7231-7D20-4A2C-98E5-0F5D82D09AB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9D850-777B-447E-8D55-0BB67F648708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65C96-C402-4100-ADE9-78D9EDEAF4FB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13727-8932-4E7C-B321-BAA3A52A544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951CA-B5BB-4721-9D7B-38DA3AADFD3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E000D-77DE-4971-AEB3-6640B351758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EA501-56FA-4147-8DFD-3D010606657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B0817-1FB6-4BBB-A5E1-0B086927DB0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96E26-B43C-4136-9D25-1813F61045C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D69DF-F1EA-4B38-B284-5AC992E073A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EAC33-6377-4F5A-8E0D-CBD875525A8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21D031A-B4E8-4E50-B076-FA2DD797903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8CF2D-4F46-4324-B7D4-5D72CB54303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09D6-719A-4AEB-B172-59FFCE360074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D29E8-E5E4-4632-87BA-D3E86B05042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it-IT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883B5FF-EFB3-4E57-9928-C4A1CB9B5DA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F8CA515-773A-45A2-9AB5-A991C550256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3AD2A-F720-4AEF-822E-CB11A523079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648DF-ADFA-49A1-9EC2-FA73A5D2D89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E65DC-45A5-4018-9943-B4BA0F895818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AE72B-63A0-4507-9B29-C6416A7A193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AFFA3-F7D8-4A76-B695-79F3C6311051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E4752-A2FA-4C62-8B20-CF285CBE80E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5E00C-C600-401B-A5CB-BD14CC82675D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5E2E3-DCEF-40E5-B3B7-DDB7730E7B6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EDEDE-2C31-4C8E-8FF0-DABCB9AC3EB4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3AE61-96F8-42A8-8779-F22EC7EB28A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1442E-C3AF-4E33-B680-6D2D01FABADD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6F984-41A4-4F39-ACE8-447CDBE1631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6A731B-3079-42D6-A11A-F85ED339D2EA}" type="datetimeFigureOut">
              <a:rPr lang="it-IT"/>
              <a:pPr>
                <a:defRPr/>
              </a:pPr>
              <a:t>02/04/2017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32F4472C-71C0-40A9-BC43-7A1CAE00DBF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  <a:endParaRPr lang="en-US" altLang="it-IT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Modifica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  <a:endParaRPr lang="en-US" alt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fld id="{A90E6258-56E6-4090-9A10-583DDB91054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4014" r:id="rId14"/>
    <p:sldLayoutId id="2147484015" r:id="rId15"/>
    <p:sldLayoutId id="214748401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  <a:endParaRPr lang="en-US" altLang="it-IT" smtClean="0"/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Modifica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  <a:endParaRPr lang="en-US" altLang="it-I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fld id="{BF687E10-0E77-4EF9-942A-7FC4F159934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4018" r:id="rId11"/>
    <p:sldLayoutId id="2147483997" r:id="rId12"/>
    <p:sldLayoutId id="2147484019" r:id="rId13"/>
    <p:sldLayoutId id="2147483998" r:id="rId14"/>
    <p:sldLayoutId id="2147483999" r:id="rId15"/>
    <p:sldLayoutId id="214748400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125538"/>
            <a:ext cx="7056437" cy="23749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4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pson" pitchFamily="2" charset="0"/>
              </a:rPr>
              <a:t>La pratica della Mediazione familiare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791200"/>
            <a:ext cx="5832177" cy="528638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pson" pitchFamily="2" charset="0"/>
              </a:rPr>
              <a:t>Prof.ssa </a:t>
            </a:r>
            <a:r>
              <a:rPr lang="it-IT" sz="36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pson" pitchFamily="2" charset="0"/>
              </a:rPr>
              <a:t>Ritagrazia</a:t>
            </a:r>
            <a:r>
              <a:rPr lang="it-IT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pson" pitchFamily="2" charset="0"/>
              </a:rPr>
              <a:t> </a:t>
            </a:r>
            <a:r>
              <a:rPr lang="it-IT" sz="36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pson" pitchFamily="2" charset="0"/>
              </a:rPr>
              <a:t>Ardone</a:t>
            </a:r>
            <a:endParaRPr lang="it-IT" sz="36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pso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371600"/>
          </a:xfrm>
          <a:solidFill>
            <a:schemeClr val="accent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Mediazione e promozione della genitorialità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33400" y="2514600"/>
            <a:ext cx="8077200" cy="39941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>
                <a:solidFill>
                  <a:schemeClr val="bg1"/>
                </a:solidFill>
              </a:rPr>
              <a:t>Creare un clima di imparzialità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>
                <a:solidFill>
                  <a:schemeClr val="bg1"/>
                </a:solidFill>
              </a:rPr>
              <a:t>Creare un clima di confidenzialità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>
                <a:solidFill>
                  <a:schemeClr val="bg1"/>
                </a:solidFill>
              </a:rPr>
              <a:t>Sostenere le competenze genitoriali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>
                <a:solidFill>
                  <a:schemeClr val="bg1"/>
                </a:solidFill>
              </a:rPr>
              <a:t>Favorire un dialogo concreto  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>
                <a:solidFill>
                  <a:schemeClr val="bg1"/>
                </a:solidFill>
              </a:rPr>
              <a:t>Avviare i negoziati utili a stabilire accordi durevoli e soddisfacenti per entrambi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153400" cy="1143000"/>
          </a:xfrm>
          <a:solidFill>
            <a:schemeClr val="accent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Caratteristiche del percorso 	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696200" cy="44735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400"/>
              <a:t>un primo colloquio informativo con la coppia o con i singoli genitori per chiarire gli obiettivi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400"/>
              <a:t>una fase di valutazione degli ostacoli e delle risorse da cui emerge che: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400"/>
              <a:t>i genitori possono iniziare subito il percorso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400"/>
              <a:t>i genitori possono avvalersi di un altro tipo di intervento a loro più idoneo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400"/>
              <a:t> i genitori possono avviare una fase di premediazione per favorire il loro orientamento motivazionale verso la mediazione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153400" cy="914400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Fasi del percorso di mediazione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905000"/>
            <a:ext cx="8305800" cy="42910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Contratto</a:t>
            </a:r>
            <a:r>
              <a:rPr lang="it-IT" altLang="it-IT" sz="2400"/>
              <a:t>: disponibilità, impegno genitoriale e condivisione delle finalità della mediazione (numero di incontri- setting- modalità del percorso- regole di conduzione del mediatore e regole di comportamento in seduta)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Obiettivi</a:t>
            </a:r>
            <a:r>
              <a:rPr lang="it-IT" altLang="it-IT" sz="2400"/>
              <a:t> dei genitori da raggiungere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Negoziati</a:t>
            </a:r>
            <a:r>
              <a:rPr lang="it-IT" altLang="it-IT" sz="2400"/>
              <a:t> per la formulazione degli accordi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Sperimentazione</a:t>
            </a:r>
            <a:r>
              <a:rPr lang="it-IT" altLang="it-IT" sz="2400"/>
              <a:t> in itinere degli accordi raggiunti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Verifica</a:t>
            </a:r>
            <a:r>
              <a:rPr lang="it-IT" altLang="it-IT" sz="2400"/>
              <a:t> degli accordi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 b="1"/>
              <a:t>Follow-up</a:t>
            </a:r>
            <a:r>
              <a:rPr lang="it-IT" altLang="it-IT" sz="2400"/>
              <a:t> a sei mesi e a un anno dal termine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90600"/>
            <a:ext cx="8229600" cy="1219200"/>
          </a:xfr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smtClean="0"/>
              <a:t>Solo in un tempo scandito da fasi può svolgersi un processo di cambiamento nelle relazioni genitoriali</a:t>
            </a:r>
            <a:endParaRPr lang="it-IT" altLang="it-IT" smtClean="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2743200"/>
            <a:ext cx="8077200" cy="27828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/>
              <a:t>La ritualità caratterizza il setting della mediazione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/>
              <a:t>Lo scenario è definito attorno al patto genitoriale attraverso il quale i genitori assumono l’impegno a collaborare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17525" y="15398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153400" cy="914400"/>
          </a:xfrm>
          <a:solidFill>
            <a:schemeClr val="folHlink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Strategie del processo </a:t>
            </a:r>
            <a:r>
              <a:rPr lang="it-IT" altLang="it-IT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mediativo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534400" cy="43672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800"/>
              <a:t>Prospettiva temporale centrata sul futuro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Equivicinanza del mediatore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Focalizzazione sui bisogni del figlio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Esplorazione delle soluzioni creative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Attivazione delle risorse e capacità di coping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Rinuncia alla delega e responsabilizzazione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Valorizzazione delle differenze</a:t>
            </a:r>
            <a:endParaRPr lang="it-IT" alt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Grp="1" noChangeArrowheads="1"/>
          </p:cNvSpPr>
          <p:nvPr>
            <p:ph type="title"/>
          </p:nvPr>
        </p:nvSpPr>
        <p:spPr>
          <a:xfrm>
            <a:off x="395288" y="342900"/>
            <a:ext cx="8137525" cy="2000250"/>
          </a:xfrm>
          <a:gradFill>
            <a:gsLst>
              <a:gs pos="0">
                <a:srgbClr val="92D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rtlCol="0">
            <a:spAutoFit/>
          </a:bodyPr>
          <a:lstStyle/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Il Mediatore Familiare </a:t>
            </a:r>
            <a:r>
              <a:rPr lang="it-IT" alt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(secondo la definizione </a:t>
            </a:r>
            <a:r>
              <a:rPr lang="it-IT" altLang="it-IT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S.I.Me.F</a:t>
            </a:r>
            <a:r>
              <a:rPr lang="it-IT" alt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nel percorso di formazione biennale dell’Istituto di Ricerca e Formazione in Mediazione Familiare - </a:t>
            </a:r>
            <a:r>
              <a:rPr lang="it-IT" altLang="it-IT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I.R.Me.F</a:t>
            </a:r>
            <a:r>
              <a:rPr lang="it-IT" alt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di Roma)</a:t>
            </a:r>
            <a:r>
              <a:rPr lang="it-IT" altLang="it-IT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2800" dirty="0" smtClean="0"/>
              <a:t> </a:t>
            </a:r>
            <a:endParaRPr lang="it-IT" altLang="it-IT" sz="2800" dirty="0"/>
          </a:p>
        </p:txBody>
      </p:sp>
      <p:sp>
        <p:nvSpPr>
          <p:cNvPr id="4" name="CasellaDiTesto 4"/>
          <p:cNvSpPr txBox="1">
            <a:spLocks noChangeArrowheads="1"/>
          </p:cNvSpPr>
          <p:nvPr/>
        </p:nvSpPr>
        <p:spPr bwMode="auto">
          <a:xfrm>
            <a:off x="395288" y="2708275"/>
            <a:ext cx="8064500" cy="3970338"/>
          </a:xfrm>
          <a:prstGeom prst="rect">
            <a:avLst/>
          </a:prstGeom>
          <a:gradFill>
            <a:gsLst>
              <a:gs pos="0">
                <a:srgbClr val="92D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it-IT" altLang="it-I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altLang="it-IT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Mediatore Familiare </a:t>
            </a:r>
            <a:r>
              <a:rPr lang="it-IT" altLang="it-I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è un professionista qualificato che si adopera, quale figura terza, </a:t>
            </a:r>
            <a:r>
              <a:rPr lang="it-IT" altLang="it-IT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affinchè</a:t>
            </a:r>
            <a:r>
              <a:rPr lang="it-IT" altLang="it-I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genitori nella fase di riorganizzazione delle relazioni familiari a seguito della cessazione del rapporto di </a:t>
            </a:r>
            <a:r>
              <a:rPr lang="it-IT" altLang="it-IT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coppia,raggiungano</a:t>
            </a:r>
            <a:r>
              <a:rPr lang="it-IT" altLang="it-I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prima persona accordi direttamente negoziati, rispetto a bisogni e interessi da loro stessi definiti, con particolare attenzione ai propri figli e al fine del mantenimento della comune responsabilità genitoriale.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Funzione del mediatore</a:t>
            </a:r>
            <a:endParaRPr lang="it-IT" altLang="it-IT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09600" y="1676400"/>
            <a:ext cx="8077200" cy="4803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800"/>
              <a:t>E’ attento alla storia e ai legami delle persone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E’attento a ristabilire la fiducia nei legami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Sollecita processi di riconoscimento tra le parti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E’ un catalizzatore delle risorse e promuove le competenze dei genitori e la loro autostima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Focalizza l’attenzione e il dialogo sui figli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Sostiene lo scambio comunicativo efficace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Delimita l’ampiezza degli scambi distruttivi  </a:t>
            </a:r>
            <a:endParaRPr lang="it-IT" alt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2988" y="2205038"/>
          <a:ext cx="3313112" cy="993775"/>
        </p:xfrm>
        <a:graphic>
          <a:graphicData uri="http://schemas.openxmlformats.org/drawingml/2006/table">
            <a:tbl>
              <a:tblPr/>
              <a:tblGrid>
                <a:gridCol w="3313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9377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Promuovere il dialogo tra le parti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Creare un clima di fiducia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Dare significato alla crisi</a:t>
                      </a:r>
                      <a:endParaRPr lang="it-IT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95" marR="685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003800" y="2205038"/>
          <a:ext cx="2879725" cy="1008062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0806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Valorizzare i bisogni dei figli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Promuovere il benessere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Prevenire i rischi</a:t>
                      </a:r>
                    </a:p>
                  </a:txBody>
                  <a:tcPr marL="68566" marR="68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843213" y="4868863"/>
          <a:ext cx="3455987" cy="1152525"/>
        </p:xfrm>
        <a:graphic>
          <a:graphicData uri="http://schemas.openxmlformats.org/drawingml/2006/table">
            <a:tbl>
              <a:tblPr/>
              <a:tblGrid>
                <a:gridCol w="34559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0" algn="l"/>
                        </a:tabLst>
                      </a:pPr>
                      <a:r>
                        <a:rPr lang="it-IT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Favorire </a:t>
                      </a: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continuità dei </a:t>
                      </a:r>
                      <a:r>
                        <a:rPr lang="it-IT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legami</a:t>
                      </a: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900430" algn="l"/>
                          <a:tab pos="1000760" algn="l"/>
                          <a:tab pos="1620520" algn="l"/>
                        </a:tabLst>
                      </a:pPr>
                      <a:r>
                        <a:rPr lang="it-IT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- Attivare le risorse</a:t>
                      </a: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810260" algn="l"/>
                        </a:tabLst>
                      </a:pPr>
                      <a:r>
                        <a:rPr lang="it-IT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Aprire </a:t>
                      </a: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prospettive sul futuro</a:t>
                      </a: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it-IT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Capitalizzare </a:t>
                      </a:r>
                      <a:r>
                        <a:rPr lang="it-IT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risorse comuni</a:t>
                      </a: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0980" name="Oval 3"/>
          <p:cNvSpPr>
            <a:spLocks noChangeArrowheads="1"/>
          </p:cNvSpPr>
          <p:nvPr/>
        </p:nvSpPr>
        <p:spPr bwMode="auto">
          <a:xfrm>
            <a:off x="1619250" y="3860800"/>
            <a:ext cx="2447925" cy="4476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981" name="Oval 4"/>
          <p:cNvSpPr>
            <a:spLocks noChangeArrowheads="1"/>
          </p:cNvSpPr>
          <p:nvPr/>
        </p:nvSpPr>
        <p:spPr bwMode="auto">
          <a:xfrm>
            <a:off x="5003800" y="3860800"/>
            <a:ext cx="2376488" cy="4476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982" name="AutoShape 5"/>
          <p:cNvSpPr>
            <a:spLocks noChangeArrowheads="1"/>
          </p:cNvSpPr>
          <p:nvPr/>
        </p:nvSpPr>
        <p:spPr bwMode="auto">
          <a:xfrm flipH="1" flipV="1">
            <a:off x="1116013" y="3213100"/>
            <a:ext cx="431800" cy="863600"/>
          </a:xfrm>
          <a:prstGeom prst="curvedLeftArrow">
            <a:avLst>
              <a:gd name="adj1" fmla="val 54463"/>
              <a:gd name="adj2" fmla="val 112500"/>
              <a:gd name="adj3" fmla="val 2671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983" name="AutoShape 1"/>
          <p:cNvSpPr>
            <a:spLocks noChangeArrowheads="1"/>
          </p:cNvSpPr>
          <p:nvPr/>
        </p:nvSpPr>
        <p:spPr bwMode="auto">
          <a:xfrm flipH="1">
            <a:off x="1403350" y="4292600"/>
            <a:ext cx="431800" cy="1512888"/>
          </a:xfrm>
          <a:prstGeom prst="curvedLeftArrow">
            <a:avLst>
              <a:gd name="adj1" fmla="val 47251"/>
              <a:gd name="adj2" fmla="val 236255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984" name="AutoShape 6"/>
          <p:cNvSpPr>
            <a:spLocks noChangeArrowheads="1"/>
          </p:cNvSpPr>
          <p:nvPr/>
        </p:nvSpPr>
        <p:spPr bwMode="auto">
          <a:xfrm flipV="1">
            <a:off x="7451725" y="3213100"/>
            <a:ext cx="327025" cy="936625"/>
          </a:xfrm>
          <a:prstGeom prst="curvedLeftArrow">
            <a:avLst>
              <a:gd name="adj1" fmla="val 69785"/>
              <a:gd name="adj2" fmla="val 139557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985" name="AutoShape 2"/>
          <p:cNvSpPr>
            <a:spLocks noChangeArrowheads="1"/>
          </p:cNvSpPr>
          <p:nvPr/>
        </p:nvSpPr>
        <p:spPr bwMode="auto">
          <a:xfrm>
            <a:off x="7308850" y="4292600"/>
            <a:ext cx="398463" cy="1512888"/>
          </a:xfrm>
          <a:prstGeom prst="curvedLeftArrow">
            <a:avLst>
              <a:gd name="adj1" fmla="val 57479"/>
              <a:gd name="adj2" fmla="val 236527"/>
              <a:gd name="adj3" fmla="val 3915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122" name="Rectangle 7"/>
          <p:cNvSpPr>
            <a:spLocks noChangeArrowheads="1"/>
          </p:cNvSpPr>
          <p:nvPr/>
        </p:nvSpPr>
        <p:spPr bwMode="auto">
          <a:xfrm>
            <a:off x="630238" y="557213"/>
            <a:ext cx="7902575" cy="1555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it-IT" altLang="it-IT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</a:t>
            </a:r>
            <a:r>
              <a:rPr lang="it-IT" altLang="it-IT" sz="20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expertise</a:t>
            </a:r>
            <a:r>
              <a:rPr lang="it-IT" altLang="it-IT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del mediatore familiare si coniuga attraverso competenze specifiche di gestione relazionale, che rendono il mediatore particolarmente idoneo a:</a:t>
            </a:r>
            <a:endParaRPr lang="it-IT" altLang="it-IT" sz="14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it-IT" altLang="it-IT" sz="36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987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it-IT" altLang="it-IT" sz="11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it-IT" altLang="it-IT" sz="9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endParaRPr lang="it-IT" altLang="it-IT" sz="18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88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5210175" algn="l"/>
              </a:tabLst>
            </a:pPr>
            <a:r>
              <a:rPr lang="it-IT" altLang="it-IT" sz="11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	</a:t>
            </a:r>
            <a:endParaRPr lang="it-IT" altLang="it-IT" sz="9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>
              <a:tabLst>
                <a:tab pos="5210175" algn="l"/>
              </a:tabLst>
            </a:pPr>
            <a:endParaRPr lang="it-IT" altLang="it-IT" sz="18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89" name="Rettangolo 16"/>
          <p:cNvSpPr>
            <a:spLocks noChangeArrowheads="1"/>
          </p:cNvSpPr>
          <p:nvPr/>
        </p:nvSpPr>
        <p:spPr bwMode="auto">
          <a:xfrm>
            <a:off x="1725613" y="3933825"/>
            <a:ext cx="21986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t-IT" altLang="it-IT" sz="1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Rispetto agli adulti </a:t>
            </a:r>
            <a:endParaRPr lang="it-IT" altLang="it-IT" sz="180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90" name="Rectangle 10"/>
          <p:cNvSpPr>
            <a:spLocks noChangeArrowheads="1"/>
          </p:cNvSpPr>
          <p:nvPr/>
        </p:nvSpPr>
        <p:spPr bwMode="auto">
          <a:xfrm>
            <a:off x="5219700" y="3935413"/>
            <a:ext cx="19669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809625" algn="l"/>
              </a:tabLst>
            </a:pPr>
            <a:r>
              <a:rPr lang="it-IT" altLang="it-IT" sz="1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Rispetto ai minori</a:t>
            </a:r>
            <a:endParaRPr lang="it-IT" altLang="it-IT" sz="12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it-IT" altLang="it-IT" sz="18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6375" y="2943225"/>
          <a:ext cx="2122488" cy="971550"/>
        </p:xfrm>
        <a:graphic>
          <a:graphicData uri="http://schemas.openxmlformats.org/drawingml/2006/table">
            <a:tbl>
              <a:tblPr/>
              <a:tblGrid>
                <a:gridCol w="2122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715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it-IT" sz="3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68586" marR="685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148263" y="2955925"/>
          <a:ext cx="2160587" cy="976313"/>
        </p:xfrm>
        <a:graphic>
          <a:graphicData uri="http://schemas.openxmlformats.org/drawingml/2006/table">
            <a:tbl>
              <a:tblPr/>
              <a:tblGrid>
                <a:gridCol w="21605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763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it-IT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it-IT" sz="3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it-IT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203575" y="4797425"/>
          <a:ext cx="2411413" cy="1008063"/>
        </p:xfrm>
        <a:graphic>
          <a:graphicData uri="http://schemas.openxmlformats.org/drawingml/2006/table">
            <a:tbl>
              <a:tblPr/>
              <a:tblGrid>
                <a:gridCol w="24114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080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it-IT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MEDIATORE</a:t>
                      </a:r>
                    </a:p>
                  </a:txBody>
                  <a:tcPr marL="68586" marR="685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0483" name="AutoShape 3"/>
          <p:cNvSpPr>
            <a:spLocks noChangeShapeType="1"/>
          </p:cNvSpPr>
          <p:nvPr/>
        </p:nvSpPr>
        <p:spPr bwMode="auto">
          <a:xfrm>
            <a:off x="2484438" y="5157788"/>
            <a:ext cx="531812" cy="0"/>
          </a:xfrm>
          <a:prstGeom prst="straightConnector1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482" name="AutoShape 2"/>
          <p:cNvSpPr>
            <a:spLocks noChangeShapeType="1"/>
          </p:cNvSpPr>
          <p:nvPr/>
        </p:nvSpPr>
        <p:spPr bwMode="auto">
          <a:xfrm>
            <a:off x="5795963" y="5157788"/>
            <a:ext cx="531812" cy="0"/>
          </a:xfrm>
          <a:prstGeom prst="straightConnector1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006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90488" algn="l"/>
              </a:tabLst>
            </a:pPr>
            <a:endParaRPr lang="it-IT" altLang="it-IT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2007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2008" name="Rectangle 1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1" hangingPunct="1">
              <a:tabLst>
                <a:tab pos="90488" algn="l"/>
              </a:tabLst>
            </a:pPr>
            <a:r>
              <a:rPr lang="it-IT" altLang="it-IT" sz="11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</a:t>
            </a:r>
            <a:endParaRPr lang="it-IT" altLang="it-IT" sz="180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2009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it-IT" altLang="it-IT" sz="180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23" name="Connettore 2 22"/>
          <p:cNvCxnSpPr/>
          <p:nvPr/>
        </p:nvCxnSpPr>
        <p:spPr>
          <a:xfrm rot="16200000" flipV="1">
            <a:off x="1944688" y="4616450"/>
            <a:ext cx="1079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rot="16200000" flipV="1">
            <a:off x="5761038" y="4616450"/>
            <a:ext cx="1079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1908175" y="5589588"/>
            <a:ext cx="11509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 rot="5400000" flipH="1" flipV="1">
            <a:off x="1151731" y="4833144"/>
            <a:ext cx="15128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 rot="5400000">
            <a:off x="6083300" y="4868863"/>
            <a:ext cx="15843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 rot="10800000">
            <a:off x="5724525" y="5661025"/>
            <a:ext cx="11509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3708400" y="3213100"/>
            <a:ext cx="13684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rot="10800000">
            <a:off x="3635375" y="3644900"/>
            <a:ext cx="13684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018" name="CasellaDiTesto 39"/>
          <p:cNvSpPr txBox="1">
            <a:spLocks noChangeArrowheads="1"/>
          </p:cNvSpPr>
          <p:nvPr/>
        </p:nvSpPr>
        <p:spPr bwMode="auto">
          <a:xfrm>
            <a:off x="1187450" y="765175"/>
            <a:ext cx="64087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altLang="it-IT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Il mediatore ha l’obiettivo di riaprire la </a:t>
            </a:r>
          </a:p>
          <a:p>
            <a:pPr algn="ctr" eaLnBrk="1" hangingPunct="1"/>
            <a:r>
              <a:rPr lang="it-IT" altLang="it-IT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comunicazione fra le parti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asellaDiTesto 3"/>
          <p:cNvSpPr txBox="1">
            <a:spLocks noChangeArrowheads="1"/>
          </p:cNvSpPr>
          <p:nvPr/>
        </p:nvSpPr>
        <p:spPr bwMode="auto">
          <a:xfrm>
            <a:off x="1331913" y="620713"/>
            <a:ext cx="64801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altLang="it-IT" sz="4000" b="1">
                <a:latin typeface="Calibri" pitchFamily="34" charset="0"/>
                <a:cs typeface="Arial" charset="0"/>
              </a:rPr>
              <a:t>Il mediatore:</a:t>
            </a:r>
          </a:p>
          <a:p>
            <a:pPr algn="ctr" eaLnBrk="1" hangingPunct="1"/>
            <a:r>
              <a:rPr lang="it-IT" altLang="it-IT" sz="4000" b="1">
                <a:latin typeface="Calibri" pitchFamily="34" charset="0"/>
                <a:cs typeface="Arial" charset="0"/>
              </a:rPr>
              <a:t>deontologia e terzietà</a:t>
            </a:r>
          </a:p>
        </p:txBody>
      </p:sp>
      <p:sp>
        <p:nvSpPr>
          <p:cNvPr id="43011" name="CasellaDiTesto 4"/>
          <p:cNvSpPr txBox="1">
            <a:spLocks noChangeArrowheads="1"/>
          </p:cNvSpPr>
          <p:nvPr/>
        </p:nvSpPr>
        <p:spPr bwMode="auto">
          <a:xfrm>
            <a:off x="1042988" y="2565400"/>
            <a:ext cx="7416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buFont typeface="Arial" charset="0"/>
              <a:buChar char="•"/>
            </a:pP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Segreto professionale;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Capacità di accogliere le difficoltà;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Clima di confidenzialità;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3600" i="1">
                <a:latin typeface="Times New Roman" pitchFamily="18" charset="0"/>
                <a:cs typeface="Times New Roman" pitchFamily="18" charset="0"/>
              </a:rPr>
              <a:t>Setting</a:t>
            </a: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strutturato;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 sz="3600">
                <a:latin typeface="Times New Roman" pitchFamily="18" charset="0"/>
                <a:cs typeface="Times New Roman" pitchFamily="18" charset="0"/>
              </a:rPr>
              <a:t> Capacità di </a:t>
            </a:r>
            <a:r>
              <a:rPr lang="it-IT" altLang="it-IT" sz="3600" i="1">
                <a:latin typeface="Times New Roman" pitchFamily="18" charset="0"/>
                <a:cs typeface="Times New Roman" pitchFamily="18" charset="0"/>
              </a:rPr>
              <a:t>self monitoring.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0"/>
          <p:cNvSpPr txBox="1">
            <a:spLocks noChangeArrowheads="1"/>
          </p:cNvSpPr>
          <p:nvPr/>
        </p:nvSpPr>
        <p:spPr bwMode="auto">
          <a:xfrm>
            <a:off x="395288" y="1052513"/>
            <a:ext cx="8137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25603" name="Rectangle 11"/>
          <p:cNvSpPr>
            <a:spLocks noGrp="1" noChangeArrowheads="1"/>
          </p:cNvSpPr>
          <p:nvPr>
            <p:ph type="title"/>
          </p:nvPr>
        </p:nvSpPr>
        <p:spPr>
          <a:xfrm>
            <a:off x="381000" y="620713"/>
            <a:ext cx="8243888" cy="903287"/>
          </a:xfrm>
        </p:spPr>
        <p:txBody>
          <a:bodyPr/>
          <a:lstStyle/>
          <a:p>
            <a:pPr eaLnBrk="1" hangingPunct="1"/>
            <a:r>
              <a:rPr lang="it-IT" altLang="it-IT" sz="2000" smtClean="0"/>
              <a:t>  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09600" y="533400"/>
            <a:ext cx="7620000" cy="11699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alt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Mediazione familiare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it-IT" alt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:</a:t>
            </a:r>
            <a:r>
              <a:rPr lang="it-IT" altLang="it-IT" sz="2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605" name="Text Box 10"/>
          <p:cNvSpPr txBox="1">
            <a:spLocks noChangeArrowheads="1"/>
          </p:cNvSpPr>
          <p:nvPr/>
        </p:nvSpPr>
        <p:spPr bwMode="auto">
          <a:xfrm>
            <a:off x="365125" y="1830388"/>
            <a:ext cx="8296275" cy="43386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4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400"/>
              <a:t>La mediazione familiare è un percorso per la riorganizzazione delle relazioni familiari in vista o in seguito alla separazione, al divorzio o alla rottura della coppia a qualsiasi titolo costituita. E’ un percorso rivolto a promuovere e sostenere la genitorialità favorendo la ripresa del dialogo e la ricerca di accordi condivisi. 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400"/>
              <a:t>Essa si propone di offrire un intervento finalizzato a riaprire o facilitare il dialogo fra genitori perché possano giungere ad elaborare in prima persona accordi di separazione soddisfacenti per se stessi e per i loro figli, con l’aiuto di un terzo neutrale, il mediatore familiare.</a:t>
            </a:r>
            <a:endParaRPr lang="it-IT" altLang="it-IT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asellaDiTesto 3"/>
          <p:cNvSpPr txBox="1">
            <a:spLocks noChangeArrowheads="1"/>
          </p:cNvSpPr>
          <p:nvPr/>
        </p:nvSpPr>
        <p:spPr bwMode="auto">
          <a:xfrm>
            <a:off x="1042988" y="260350"/>
            <a:ext cx="7273925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altLang="it-IT" sz="2000" b="1">
                <a:latin typeface="Times New Roman" pitchFamily="18" charset="0"/>
                <a:cs typeface="Times New Roman" pitchFamily="18" charset="0"/>
              </a:rPr>
              <a:t>I COMPITI DEL MEDIATORE:</a:t>
            </a:r>
          </a:p>
          <a:p>
            <a:pPr algn="ctr" eaLnBrk="1" hangingPunct="1"/>
            <a:endParaRPr lang="it-IT" altLang="it-IT" sz="2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it-IT" altLang="it-IT" sz="1800">
                <a:latin typeface="Calibri" pitchFamily="34" charset="0"/>
              </a:rPr>
              <a:t>- </a:t>
            </a: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TERZO NEUTRALE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CATALIZZA RISORSE E DECISIONI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VALORIZZA L’AUTONOMIA DEI SOGGETTI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RIMANDA LA SOLUZIONE ALLE PARTI</a:t>
            </a:r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PRESERVA L’EQUILIBRIO DI POTERE</a:t>
            </a:r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FACILITA I CANALI COMUNICATIVI NELLA COPPIA</a:t>
            </a:r>
          </a:p>
          <a:p>
            <a:pPr eaLnBrk="1" hangingPunct="1">
              <a:lnSpc>
                <a:spcPct val="200000"/>
              </a:lnSpc>
              <a:buFontTx/>
              <a:buChar char="-"/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 INCENTIVA NUOVE RISORSE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FACILITA L’ESPRESSIONE DEI SENTIMENTI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FORNISCE SOSTEGNO EMOTIVO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FA PRENDERE COSCIENZA DELLE RISORSE DELLE OPZIONI</a:t>
            </a:r>
          </a:p>
          <a:p>
            <a:pPr eaLnBrk="1" hangingPunct="1">
              <a:lnSpc>
                <a:spcPct val="200000"/>
              </a:lnSpc>
            </a:pPr>
            <a:r>
              <a:rPr lang="it-IT" altLang="it-IT" sz="1600" b="1">
                <a:latin typeface="Times New Roman" pitchFamily="18" charset="0"/>
                <a:cs typeface="Times New Roman" pitchFamily="18" charset="0"/>
              </a:rPr>
              <a:t>- INDIRIZZA VERSO NUOVE RISORSE</a:t>
            </a:r>
          </a:p>
          <a:p>
            <a:pPr eaLnBrk="1" hangingPunct="1">
              <a:buFontTx/>
              <a:buChar char="-"/>
            </a:pPr>
            <a:endParaRPr lang="it-IT" altLang="it-IT" sz="1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395288" y="2058988"/>
            <a:ext cx="82804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180975" algn="l"/>
              </a:tabLst>
            </a:pPr>
            <a:r>
              <a:rPr lang="it-IT" altLang="it-IT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Aprire gli incontri chiarendone gli scopi.</a:t>
            </a:r>
            <a:endParaRPr lang="it-IT" altLang="it-IT" sz="1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180975" algn="l"/>
              </a:tabLst>
            </a:pPr>
            <a:r>
              <a:rPr lang="it-IT" altLang="it-IT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Mantenere la discussione entro l’argomento principale, controllando le eventuali “divagazioni”.</a:t>
            </a:r>
            <a:endParaRPr lang="it-IT" altLang="it-IT" sz="1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180975" algn="l"/>
              </a:tabLst>
            </a:pPr>
            <a:r>
              <a:rPr lang="it-IT" altLang="it-IT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Regolare la discussione in modo che eviti spunti polemici e che sia condotta in modo chiaro per tutti.</a:t>
            </a:r>
            <a:endParaRPr lang="it-IT" altLang="it-IT" sz="1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180975" algn="l"/>
              </a:tabLst>
            </a:pPr>
            <a:r>
              <a:rPr lang="it-IT" altLang="it-IT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Riassumere l’andamento della discussione.</a:t>
            </a:r>
            <a:endParaRPr lang="it-IT" altLang="it-IT" sz="1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Tx/>
              <a:buChar char="•"/>
              <a:tabLst>
                <a:tab pos="180975" algn="l"/>
              </a:tabLst>
            </a:pPr>
            <a:r>
              <a:rPr lang="it-IT" altLang="it-IT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Concludere l’incontro sintetizzando il percorso fatto ed indicando quello da fare.</a:t>
            </a:r>
            <a:endParaRPr lang="it-IT" altLang="it-IT" sz="44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835150" y="549275"/>
            <a:ext cx="518477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tabLst>
                <a:tab pos="180975" algn="l"/>
              </a:tabLst>
              <a:defRPr/>
            </a:pP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Compiti comunicativi </a:t>
            </a:r>
          </a:p>
          <a:p>
            <a:pPr algn="ctr" eaLnBrk="1" hangingPunct="1">
              <a:tabLst>
                <a:tab pos="180975" algn="l"/>
              </a:tabLst>
              <a:defRPr/>
            </a:pPr>
            <a:r>
              <a:rPr lang="it-IT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del mediatore</a:t>
            </a:r>
            <a:endParaRPr lang="it-IT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323850" y="949325"/>
            <a:ext cx="8424863" cy="5508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Flessibilità</a:t>
            </a:r>
            <a:endParaRPr lang="it-IT" altLang="it-IT" sz="2400" u="sng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mediatore sa adattarsi alle variazioni impreviste o a interlocutori  incostanti. Non gli fa perdere di vista il rigore su valori o regole, ma gli consente di analizzare rapidamente le situazione. 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Umiltà</a:t>
            </a:r>
            <a:r>
              <a:rPr lang="it-IT" altLang="it-IT" sz="24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necessaria per accostarsi alle persone senza pretendere di sapere già tutto, ma apprendendo dagli altri gli elementi del problema.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Pazienza</a:t>
            </a:r>
            <a:r>
              <a:rPr lang="it-IT" altLang="it-IT" sz="24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 attendere il momento giusto.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Autorevolezza</a:t>
            </a:r>
            <a:r>
              <a:rPr lang="it-IT" altLang="it-IT" sz="24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 pone come un interlocutore valido ma non autoritario né direttivo.</a:t>
            </a: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6083" name="Rettangolo 4"/>
          <p:cNvSpPr>
            <a:spLocks noChangeArrowheads="1"/>
          </p:cNvSpPr>
          <p:nvPr/>
        </p:nvSpPr>
        <p:spPr bwMode="auto">
          <a:xfrm>
            <a:off x="1666875" y="260350"/>
            <a:ext cx="581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Caratteristiche umane del mediatore</a:t>
            </a:r>
            <a:endParaRPr lang="it-IT" altLang="it-IT" sz="1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ttangolo 3"/>
          <p:cNvSpPr>
            <a:spLocks noChangeArrowheads="1"/>
          </p:cNvSpPr>
          <p:nvPr/>
        </p:nvSpPr>
        <p:spPr bwMode="auto">
          <a:xfrm>
            <a:off x="431800" y="1052513"/>
            <a:ext cx="8280400" cy="4402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Ubiquo/empatico</a:t>
            </a:r>
            <a:r>
              <a:rPr lang="it-IT" altLang="it-IT" sz="24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 mettersi nei panni degli altri pur restando al proprio posto.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Dotato senso dell’umorismo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Rigore morale, ma non rigidità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Rispetto delle “regole del gioco”</a:t>
            </a:r>
            <a:r>
              <a:rPr lang="it-IT" altLang="it-IT" sz="24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587375" algn="l"/>
              </a:tabLst>
            </a:pPr>
            <a:r>
              <a:rPr lang="it-IT" altLang="it-IT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condivise con le parti.</a:t>
            </a:r>
          </a:p>
          <a:p>
            <a:pPr algn="just">
              <a:tabLst>
                <a:tab pos="587375" algn="l"/>
              </a:tabLst>
            </a:pPr>
            <a:endParaRPr lang="it-IT" altLang="it-IT" sz="16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tabLst>
                <a:tab pos="587375" algn="l"/>
              </a:tabLst>
            </a:pPr>
            <a:r>
              <a:rPr lang="it-IT" altLang="it-IT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altLang="it-IT" sz="2800" b="1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Convinto che si possono trovare soluzioni ai problemi</a:t>
            </a:r>
            <a:endParaRPr lang="it-IT" altLang="it-IT" sz="4000" u="sng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asellaDiTesto 3"/>
          <p:cNvSpPr txBox="1">
            <a:spLocks noChangeArrowheads="1"/>
          </p:cNvSpPr>
          <p:nvPr/>
        </p:nvSpPr>
        <p:spPr bwMode="auto">
          <a:xfrm>
            <a:off x="2032000" y="549275"/>
            <a:ext cx="4843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altLang="it-IT" b="1">
                <a:latin typeface="Times New Roman" pitchFamily="18" charset="0"/>
                <a:cs typeface="Times New Roman" pitchFamily="18" charset="0"/>
              </a:rPr>
              <a:t>Caratteristiche cognitive</a:t>
            </a:r>
          </a:p>
        </p:txBody>
      </p:sp>
      <p:sp>
        <p:nvSpPr>
          <p:cNvPr id="48131" name="CasellaDiTesto 4"/>
          <p:cNvSpPr txBox="1">
            <a:spLocks noChangeArrowheads="1"/>
          </p:cNvSpPr>
          <p:nvPr/>
        </p:nvSpPr>
        <p:spPr bwMode="auto">
          <a:xfrm>
            <a:off x="792163" y="1484313"/>
            <a:ext cx="7559675" cy="452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buFont typeface="Arial" charset="0"/>
              <a:buChar char="•"/>
            </a:pPr>
            <a:r>
              <a:rPr lang="it-IT" altLang="it-IT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b="1" u="sng">
                <a:latin typeface="Times New Roman" pitchFamily="18" charset="0"/>
                <a:cs typeface="Times New Roman" pitchFamily="18" charset="0"/>
              </a:rPr>
              <a:t>Conoscenza approfondita</a:t>
            </a:r>
          </a:p>
          <a:p>
            <a:pPr algn="just" eaLnBrk="1" hangingPunct="1"/>
            <a:r>
              <a:rPr lang="it-IT" altLang="it-IT">
                <a:latin typeface="Times New Roman" pitchFamily="18" charset="0"/>
                <a:cs typeface="Times New Roman" pitchFamily="18" charset="0"/>
              </a:rPr>
              <a:t>del contesto all’interno del quale lavora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b="1" u="sng">
                <a:latin typeface="Times New Roman" pitchFamily="18" charset="0"/>
                <a:cs typeface="Times New Roman" pitchFamily="18" charset="0"/>
              </a:rPr>
              <a:t>Realismo</a:t>
            </a:r>
          </a:p>
          <a:p>
            <a:pPr algn="just" eaLnBrk="1" hangingPunct="1"/>
            <a:r>
              <a:rPr lang="it-IT" altLang="it-IT">
                <a:latin typeface="Times New Roman" pitchFamily="18" charset="0"/>
                <a:cs typeface="Times New Roman" pitchFamily="18" charset="0"/>
              </a:rPr>
              <a:t>per leggere le situazioni nella loro reale complessità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b="1" u="sng">
                <a:latin typeface="Times New Roman" pitchFamily="18" charset="0"/>
                <a:cs typeface="Times New Roman" pitchFamily="18" charset="0"/>
              </a:rPr>
              <a:t>Visione globale della situazione</a:t>
            </a:r>
          </a:p>
          <a:p>
            <a:pPr algn="just" eaLnBrk="1" hangingPunct="1"/>
            <a:r>
              <a:rPr lang="it-IT" altLang="it-IT">
                <a:latin typeface="Times New Roman" pitchFamily="18" charset="0"/>
                <a:cs typeface="Times New Roman" pitchFamily="18" charset="0"/>
              </a:rPr>
              <a:t>per non perdere di vista l’obiettivo</a:t>
            </a:r>
          </a:p>
          <a:p>
            <a:pPr algn="just" eaLnBrk="1" hangingPunct="1">
              <a:buFont typeface="Arial" charset="0"/>
              <a:buChar char="•"/>
            </a:pPr>
            <a:r>
              <a:rPr lang="it-IT" altLang="it-IT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b="1" u="sng">
                <a:latin typeface="Times New Roman" pitchFamily="18" charset="0"/>
                <a:cs typeface="Times New Roman" pitchFamily="18" charset="0"/>
              </a:rPr>
              <a:t>Astensione dal giudizio</a:t>
            </a:r>
          </a:p>
          <a:p>
            <a:pPr algn="just" eaLnBrk="1" hangingPunct="1"/>
            <a:r>
              <a:rPr lang="it-IT" altLang="it-IT">
                <a:latin typeface="Times New Roman" pitchFamily="18" charset="0"/>
                <a:cs typeface="Times New Roman" pitchFamily="18" charset="0"/>
              </a:rPr>
              <a:t>e consapevolezza delle proprie ideologie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685800"/>
          </a:xfrm>
          <a:solidFill>
            <a:schemeClr val="folHlink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Gli obiettivi della mediazione familiare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676400" y="2971800"/>
            <a:ext cx="586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8588375" cy="5145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800"/>
              <a:t> Favorire la </a:t>
            </a:r>
            <a:r>
              <a:rPr lang="it-IT" altLang="it-IT" sz="2800" b="1"/>
              <a:t>riapertura dei canali comunicativi</a:t>
            </a:r>
            <a:r>
              <a:rPr lang="it-IT" altLang="it-IT" sz="2800"/>
              <a:t> tra i genitori per portare avanti un progetto educativo condiviso per una comune responsabilità genitoriale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800"/>
              <a:t> Favorire la </a:t>
            </a:r>
            <a:r>
              <a:rPr lang="it-IT" altLang="it-IT" sz="2800" b="1"/>
              <a:t>continuità dei legami genitoriali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800"/>
              <a:t> Favorire l’assunzione di </a:t>
            </a:r>
            <a:r>
              <a:rPr lang="it-IT" altLang="it-IT" sz="2800" b="1"/>
              <a:t>responsabilità condivisa</a:t>
            </a:r>
            <a:r>
              <a:rPr lang="it-IT" altLang="it-IT" sz="2800"/>
              <a:t> nelle decisioni da prendere verso i figli, valorizzando la competenza e l’esercizio unitario della genitorialità in un clima di responsabilità comune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 sz="2800"/>
              <a:t> Stabilire un </a:t>
            </a:r>
            <a:r>
              <a:rPr lang="it-IT" altLang="it-IT" sz="2800" b="1"/>
              <a:t>equilibrio tra diritti/ doveri</a:t>
            </a:r>
            <a:r>
              <a:rPr lang="it-IT" altLang="it-IT" sz="2800"/>
              <a:t> dei genitori verso i figli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  <a:solidFill>
            <a:schemeClr val="accent1"/>
          </a:solidFill>
          <a:ln>
            <a:solidFill>
              <a:srgbClr val="408000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	     </a:t>
            </a: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Prerequisiti della mediazione</a:t>
            </a:r>
            <a:endParaRPr lang="it-IT" altLang="it-IT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609600" y="2667000"/>
            <a:ext cx="8001000" cy="32607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/>
              <a:t>Partecipazione  consapevole e</a:t>
            </a:r>
            <a:r>
              <a:rPr lang="it-IT" altLang="it-IT" b="1"/>
              <a:t> volontaria </a:t>
            </a:r>
            <a:r>
              <a:rPr lang="it-IT" altLang="it-IT"/>
              <a:t>dei genitori;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b="1"/>
              <a:t>Autodeterminazione:</a:t>
            </a:r>
            <a:r>
              <a:rPr lang="it-IT" altLang="it-IT"/>
              <a:t> gli accordi e le decisioni vengono presi dalla coppia genitoriale, è quindi indispensabile la presenza congiunta dei due genitori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676400"/>
            <a:ext cx="8382000" cy="48768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it-IT" altLang="it-IT" sz="2800" i="1" smtClean="0">
                <a:solidFill>
                  <a:schemeClr val="tx1"/>
                </a:solidFill>
              </a:rPr>
              <a:t>Acquisizione di competenze </a:t>
            </a:r>
            <a:r>
              <a:rPr lang="it-IT" altLang="it-IT" sz="2800" smtClean="0">
                <a:solidFill>
                  <a:schemeClr val="tx1"/>
                </a:solidFill>
              </a:rPr>
              <a:t>(la coppia apprende a negoziare e acquisisce un metodo da utilizzare nel tempo);</a:t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smtClean="0">
                <a:solidFill>
                  <a:schemeClr val="tx1"/>
                </a:solidFill>
              </a:rPr>
              <a:t/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i="1" smtClean="0">
                <a:solidFill>
                  <a:schemeClr val="tx1"/>
                </a:solidFill>
              </a:rPr>
              <a:t>Durata limitata nel tempo</a:t>
            </a:r>
            <a:r>
              <a:rPr lang="it-IT" altLang="it-IT" sz="2800" smtClean="0">
                <a:solidFill>
                  <a:schemeClr val="tx1"/>
                </a:solidFill>
              </a:rPr>
              <a:t>(8/12 sedute);</a:t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smtClean="0">
                <a:solidFill>
                  <a:schemeClr val="tx1"/>
                </a:solidFill>
              </a:rPr>
              <a:t/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i="1" smtClean="0">
                <a:solidFill>
                  <a:schemeClr val="tx1"/>
                </a:solidFill>
              </a:rPr>
              <a:t>Clima di fiducia</a:t>
            </a:r>
            <a:r>
              <a:rPr lang="it-IT" altLang="it-IT" sz="2800" smtClean="0">
                <a:solidFill>
                  <a:schemeClr val="tx1"/>
                </a:solidFill>
              </a:rPr>
              <a:t> ( dialogo e rispetto);</a:t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smtClean="0">
                <a:solidFill>
                  <a:schemeClr val="tx1"/>
                </a:solidFill>
              </a:rPr>
              <a:t/>
            </a:r>
            <a:br>
              <a:rPr lang="it-IT" altLang="it-IT" sz="2800" smtClean="0">
                <a:solidFill>
                  <a:schemeClr val="tx1"/>
                </a:solidFill>
              </a:rPr>
            </a:br>
            <a:r>
              <a:rPr lang="it-IT" altLang="it-IT" sz="2800" i="1" smtClean="0">
                <a:solidFill>
                  <a:schemeClr val="tx1"/>
                </a:solidFill>
              </a:rPr>
              <a:t>Garanzia di riservatezza</a:t>
            </a:r>
            <a:r>
              <a:rPr lang="it-IT" altLang="it-IT" sz="2800" smtClean="0">
                <a:solidFill>
                  <a:schemeClr val="tx1"/>
                </a:solidFill>
              </a:rPr>
              <a:t> rispetto al contenuto e all’esito del percorso (segreto professionale)</a:t>
            </a:r>
            <a:endParaRPr lang="it-IT" altLang="it-IT" smtClean="0">
              <a:solidFill>
                <a:schemeClr val="tx1"/>
              </a:solidFill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905000" y="609600"/>
            <a:ext cx="5557838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Le caratteristiche della M.F</a:t>
            </a:r>
            <a:r>
              <a:rPr lang="it-IT" altLang="it-IT" sz="44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" y="404813"/>
            <a:ext cx="8229600" cy="609600"/>
          </a:xfrm>
          <a:solidFill>
            <a:schemeClr val="accent1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Ostacoli alla </a:t>
            </a:r>
            <a:r>
              <a:rPr lang="it-IT" altLang="it-IT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mediabilità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457200" y="1371600"/>
            <a:ext cx="8001000" cy="52197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800"/>
              <a:t>Situazioni in cui vi siano stati episodi di violenza o maltrattamento;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Le situazioni in cui vi siano denunce penali in atto perseguibili d’ufficio;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Situazioni d’abuso nei confronti dei figli;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Presenza di patologie e/o dipendenze in uno o entrambi i genitori, che inficino l’esercizio della genitorialità;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/>
              <a:t>Situazioni in cui sia in corso una consulenza tecnica d’ufficio.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457200" y="2057400"/>
            <a:ext cx="8229600" cy="43672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Obiettivi: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Aprire canali  di comunicazione tra i genitori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Attivare le risorse presenti nella coppia genitoriale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Incentivare la collaborazione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Facilitare l’elaborazione dell’ostilità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Sviluppare la fiducia e il rispetto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sz="2800">
                <a:solidFill>
                  <a:schemeClr val="bg1"/>
                </a:solidFill>
              </a:rPr>
              <a:t>Accogliere la sofferenza e il disagio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736725" y="12350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1889125" y="12350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26" name="Text Box 8"/>
          <p:cNvSpPr txBox="1">
            <a:spLocks noChangeArrowheads="1"/>
          </p:cNvSpPr>
          <p:nvPr/>
        </p:nvSpPr>
        <p:spPr bwMode="auto">
          <a:xfrm>
            <a:off x="1050925" y="17684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1660525" y="13874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685800" y="1744663"/>
            <a:ext cx="99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1546225" y="13716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4572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1066800" y="13716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1622425" y="1592263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30733" name="Text Box 17"/>
          <p:cNvSpPr txBox="1">
            <a:spLocks noChangeArrowheads="1"/>
          </p:cNvSpPr>
          <p:nvPr/>
        </p:nvSpPr>
        <p:spPr bwMode="auto">
          <a:xfrm>
            <a:off x="1812925" y="15398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34" name="Text Box 18"/>
          <p:cNvSpPr txBox="1">
            <a:spLocks noChangeArrowheads="1"/>
          </p:cNvSpPr>
          <p:nvPr/>
        </p:nvSpPr>
        <p:spPr bwMode="auto">
          <a:xfrm>
            <a:off x="2117725" y="1692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35" name="Text Box 19"/>
          <p:cNvSpPr txBox="1">
            <a:spLocks noChangeArrowheads="1"/>
          </p:cNvSpPr>
          <p:nvPr/>
        </p:nvSpPr>
        <p:spPr bwMode="auto">
          <a:xfrm>
            <a:off x="8213725" y="8540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36" name="Text Box 20"/>
          <p:cNvSpPr txBox="1">
            <a:spLocks noChangeArrowheads="1"/>
          </p:cNvSpPr>
          <p:nvPr/>
        </p:nvSpPr>
        <p:spPr bwMode="auto">
          <a:xfrm>
            <a:off x="8137525" y="7778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85800" y="685800"/>
            <a:ext cx="7086600" cy="946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altLang="it-IT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Mediazione e promozione della genitorialità</a:t>
            </a:r>
          </a:p>
        </p:txBody>
      </p:sp>
      <p:sp>
        <p:nvSpPr>
          <p:cNvPr id="30738" name="Text Box 24"/>
          <p:cNvSpPr txBox="1">
            <a:spLocks noChangeArrowheads="1"/>
          </p:cNvSpPr>
          <p:nvPr/>
        </p:nvSpPr>
        <p:spPr bwMode="auto">
          <a:xfrm>
            <a:off x="1812925" y="7778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39" name="Text Box 25"/>
          <p:cNvSpPr txBox="1">
            <a:spLocks noChangeArrowheads="1"/>
          </p:cNvSpPr>
          <p:nvPr/>
        </p:nvSpPr>
        <p:spPr bwMode="auto">
          <a:xfrm>
            <a:off x="609600" y="457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40" name="Text Box 26"/>
          <p:cNvSpPr txBox="1">
            <a:spLocks noChangeArrowheads="1"/>
          </p:cNvSpPr>
          <p:nvPr/>
        </p:nvSpPr>
        <p:spPr bwMode="auto">
          <a:xfrm>
            <a:off x="2971800" y="11430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41" name="Text Box 27"/>
          <p:cNvSpPr txBox="1">
            <a:spLocks noChangeArrowheads="1"/>
          </p:cNvSpPr>
          <p:nvPr/>
        </p:nvSpPr>
        <p:spPr bwMode="auto">
          <a:xfrm>
            <a:off x="1203325" y="3206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0742" name="Text Box 28"/>
          <p:cNvSpPr txBox="1">
            <a:spLocks noChangeArrowheads="1"/>
          </p:cNvSpPr>
          <p:nvPr/>
        </p:nvSpPr>
        <p:spPr bwMode="auto">
          <a:xfrm>
            <a:off x="1355725" y="930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  <a:solidFill>
            <a:schemeClr val="folHlink"/>
          </a:solidFill>
          <a:ln>
            <a:solidFill>
              <a:schemeClr val="bg2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Efficacia della mediazione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8153400" cy="47228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b="1"/>
              <a:t>Prevenzione</a:t>
            </a:r>
            <a:r>
              <a:rPr lang="it-IT" altLang="it-IT"/>
              <a:t>:quando la mediazione agisce prima che il contenzioso giunga in sede giudiziaria e/o produca eccessiva sofferenza familiare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it-IT" b="1"/>
              <a:t>Riduzione del danno: </a:t>
            </a:r>
            <a:r>
              <a:rPr lang="it-IT" altLang="it-IT"/>
              <a:t>quando la mediazione interviene nei casi giudiziari o nelle situazioni in cui è presente una cronicizzazione del conflitto con disagi manifesti nei figli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Caratteristiche distintive della mediazione</a:t>
            </a:r>
            <a:endParaRPr lang="it-IT" alt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347663" y="1600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it-IT" altLang="it-IT"/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8610600" cy="472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/>
              <a:t> La mediazione è un </a:t>
            </a:r>
            <a:r>
              <a:rPr lang="it-IT" altLang="it-IT" b="1"/>
              <a:t>processo relazionale</a:t>
            </a:r>
            <a:r>
              <a:rPr lang="it-IT" altLang="it-IT"/>
              <a:t> che modifica dinamicamente i rapporti conflittuali;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/>
              <a:t> La mediazione è diversa da una scuola del buon genitore (informativa, indicativa o prescrittiva);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/>
              <a:t> La mediazione è diversa da una terapia;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it-IT" altLang="it-IT"/>
              <a:t> La mediazione è diversa da una CTU.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1_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1853</TotalTime>
  <Words>1254</Words>
  <Application>Microsoft Office PowerPoint</Application>
  <PresentationFormat>Presentazione su schermo (4:3)</PresentationFormat>
  <Paragraphs>159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24</vt:i4>
      </vt:variant>
    </vt:vector>
  </HeadingPairs>
  <TitlesOfParts>
    <vt:vector size="34" baseType="lpstr">
      <vt:lpstr>Arial</vt:lpstr>
      <vt:lpstr>Calibri</vt:lpstr>
      <vt:lpstr>Trebuchet MS</vt:lpstr>
      <vt:lpstr>Wingdings 3</vt:lpstr>
      <vt:lpstr>Simpson</vt:lpstr>
      <vt:lpstr>Times New Roman</vt:lpstr>
      <vt:lpstr>Wingdings</vt:lpstr>
      <vt:lpstr>Tema di Office</vt:lpstr>
      <vt:lpstr>Sfaccettatura</vt:lpstr>
      <vt:lpstr>1_Sfaccettatura</vt:lpstr>
      <vt:lpstr>La pratica della Mediazione familiare</vt:lpstr>
      <vt:lpstr>  </vt:lpstr>
      <vt:lpstr>Gli obiettivi della mediazione familiare</vt:lpstr>
      <vt:lpstr>      Prerequisiti della mediazione</vt:lpstr>
      <vt:lpstr>Acquisizione di competenze (la coppia apprende a negoziare e acquisisce un metodo da utilizzare nel tempo);  Durata limitata nel tempo(8/12 sedute);  Clima di fiducia ( dialogo e rispetto);  Garanzia di riservatezza rispetto al contenuto e all’esito del percorso (segreto professionale)</vt:lpstr>
      <vt:lpstr>Ostacoli alla mediabilità</vt:lpstr>
      <vt:lpstr>Diapositiva 7</vt:lpstr>
      <vt:lpstr>  Efficacia della mediazione</vt:lpstr>
      <vt:lpstr> Caratteristiche distintive della mediazione</vt:lpstr>
      <vt:lpstr>Mediazione e promozione della genitorialità</vt:lpstr>
      <vt:lpstr>     Caratteristiche del percorso  </vt:lpstr>
      <vt:lpstr>            Fasi del percorso di mediazione</vt:lpstr>
      <vt:lpstr>Solo in un tempo scandito da fasi può svolgersi un processo di cambiamento nelle relazioni genitoriali</vt:lpstr>
      <vt:lpstr> Strategie del processo mediativo</vt:lpstr>
      <vt:lpstr>Il Mediatore Familiare (secondo la definizione S.I.Me.F. nel percorso di formazione biennale dell’Istituto di Ricerca e Formazione in Mediazione Familiare - I.R.Me.F. di Roma)   </vt:lpstr>
      <vt:lpstr>  Funzione del mediatore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PSICOSI</dc:title>
  <dc:creator>Asus</dc:creator>
  <cp:lastModifiedBy>claudia</cp:lastModifiedBy>
  <cp:revision>210</cp:revision>
  <dcterms:created xsi:type="dcterms:W3CDTF">2008-02-14T09:16:34Z</dcterms:created>
  <dcterms:modified xsi:type="dcterms:W3CDTF">2017-04-02T09:21:50Z</dcterms:modified>
</cp:coreProperties>
</file>