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3"/>
  </p:notesMasterIdLst>
  <p:sldIdLst>
    <p:sldId id="263" r:id="rId2"/>
    <p:sldId id="294" r:id="rId3"/>
    <p:sldId id="257" r:id="rId4"/>
    <p:sldId id="323" r:id="rId5"/>
    <p:sldId id="322" r:id="rId6"/>
    <p:sldId id="258" r:id="rId7"/>
    <p:sldId id="299" r:id="rId8"/>
    <p:sldId id="259" r:id="rId9"/>
    <p:sldId id="324" r:id="rId10"/>
    <p:sldId id="328" r:id="rId11"/>
    <p:sldId id="296" r:id="rId12"/>
    <p:sldId id="325" r:id="rId13"/>
    <p:sldId id="297" r:id="rId14"/>
    <p:sldId id="298" r:id="rId15"/>
    <p:sldId id="350" r:id="rId16"/>
    <p:sldId id="295" r:id="rId17"/>
    <p:sldId id="300" r:id="rId18"/>
    <p:sldId id="326" r:id="rId19"/>
    <p:sldId id="302" r:id="rId20"/>
    <p:sldId id="304" r:id="rId21"/>
    <p:sldId id="336" r:id="rId22"/>
    <p:sldId id="329" r:id="rId23"/>
    <p:sldId id="327" r:id="rId24"/>
    <p:sldId id="330" r:id="rId25"/>
    <p:sldId id="262" r:id="rId26"/>
    <p:sldId id="264" r:id="rId27"/>
    <p:sldId id="310" r:id="rId28"/>
    <p:sldId id="311" r:id="rId29"/>
    <p:sldId id="265" r:id="rId30"/>
    <p:sldId id="305" r:id="rId31"/>
    <p:sldId id="266" r:id="rId32"/>
    <p:sldId id="331" r:id="rId33"/>
    <p:sldId id="267" r:id="rId34"/>
    <p:sldId id="309" r:id="rId35"/>
    <p:sldId id="315" r:id="rId36"/>
    <p:sldId id="316" r:id="rId37"/>
    <p:sldId id="314" r:id="rId38"/>
    <p:sldId id="321" r:id="rId39"/>
    <p:sldId id="318" r:id="rId40"/>
    <p:sldId id="319" r:id="rId41"/>
    <p:sldId id="320" r:id="rId42"/>
    <p:sldId id="313" r:id="rId43"/>
    <p:sldId id="271" r:id="rId44"/>
    <p:sldId id="306" r:id="rId45"/>
    <p:sldId id="307" r:id="rId46"/>
    <p:sldId id="308" r:id="rId47"/>
    <p:sldId id="333" r:id="rId48"/>
    <p:sldId id="332" r:id="rId49"/>
    <p:sldId id="317" r:id="rId50"/>
    <p:sldId id="282" r:id="rId51"/>
    <p:sldId id="283" r:id="rId52"/>
    <p:sldId id="284" r:id="rId53"/>
    <p:sldId id="272" r:id="rId54"/>
    <p:sldId id="273" r:id="rId55"/>
    <p:sldId id="285" r:id="rId56"/>
    <p:sldId id="274" r:id="rId57"/>
    <p:sldId id="339" r:id="rId58"/>
    <p:sldId id="348" r:id="rId59"/>
    <p:sldId id="340" r:id="rId60"/>
    <p:sldId id="346" r:id="rId61"/>
    <p:sldId id="286" r:id="rId62"/>
    <p:sldId id="287" r:id="rId63"/>
    <p:sldId id="343" r:id="rId64"/>
    <p:sldId id="337" r:id="rId65"/>
    <p:sldId id="347" r:id="rId66"/>
    <p:sldId id="275" r:id="rId67"/>
    <p:sldId id="276" r:id="rId68"/>
    <p:sldId id="342" r:id="rId69"/>
    <p:sldId id="345" r:id="rId70"/>
    <p:sldId id="280" r:id="rId71"/>
    <p:sldId id="349" r:id="rId72"/>
    <p:sldId id="289" r:id="rId73"/>
    <p:sldId id="290" r:id="rId74"/>
    <p:sldId id="338" r:id="rId75"/>
    <p:sldId id="344" r:id="rId76"/>
    <p:sldId id="291" r:id="rId77"/>
    <p:sldId id="292" r:id="rId78"/>
    <p:sldId id="293" r:id="rId79"/>
    <p:sldId id="281" r:id="rId80"/>
    <p:sldId id="288" r:id="rId81"/>
    <p:sldId id="341" r:id="rId8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669900"/>
    <a:srgbClr val="000099"/>
    <a:srgbClr val="00FFFF"/>
    <a:srgbClr val="990099"/>
    <a:srgbClr val="660066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1" autoAdjust="0"/>
    <p:restoredTop sz="90999" autoAdjust="0"/>
  </p:normalViewPr>
  <p:slideViewPr>
    <p:cSldViewPr>
      <p:cViewPr>
        <p:scale>
          <a:sx n="60" d="100"/>
          <a:sy n="60" d="100"/>
        </p:scale>
        <p:origin x="1027" y="-403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D795C02-5944-414A-ABF8-7CFFB1E441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DA67294-6032-45BD-B1FA-F47E508A15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0FF8DBA6-233D-44D3-8A51-9CBD0C2A64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DE2A3CE-761A-4361-A177-67938CBBC0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A232A668-6E51-43F0-AE22-2C55010CD9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D3DCF3C6-E54E-4F0D-8F35-74ECCB623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69CCC21-500C-4911-8A32-0CB7604DB301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57F1B66E-4C1E-4B2F-96B5-17816791D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6B7CFD-7869-49CC-92B5-650A533119C5}" type="slidenum">
              <a:rPr lang="it-IT" altLang="it-IT" sz="1200" b="0"/>
              <a:pPr/>
              <a:t>25</a:t>
            </a:fld>
            <a:endParaRPr lang="it-IT" altLang="it-IT" sz="1200" b="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522968A6-BC32-4DDD-A5EE-25C99010FA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79FEC8A7-A7C2-473F-ABEC-960D63DFD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7C697E15-BA78-4578-B550-3772E6AF80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6E53A4-0DC2-490D-AE6B-A5B6DBC43F97}" type="slidenum">
              <a:rPr lang="it-IT" altLang="it-IT" sz="1200" b="0"/>
              <a:pPr/>
              <a:t>54</a:t>
            </a:fld>
            <a:endParaRPr lang="it-IT" altLang="it-IT" sz="1200" b="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1DA5E8D8-2503-4DF6-8888-8AFB78349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CC110444-15FD-43DB-BA95-C75722DBC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43C665-B366-45B3-A1D6-DFF15CD99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958A9E-DBDD-4E67-ACEE-1F3480FAE7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19FD0B-7C73-4E9A-8C14-609260CB2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51AE9-1CC1-4897-A040-6066A69B9BB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457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EBAA67-E6AC-4880-B2C1-84918D6CA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739A61-CC71-4A16-AA80-07468049A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19466A-BB8B-41D9-84D2-2540DF648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E6532-144C-4BD4-A5E5-78D6F608418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510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9101C6-D9B4-4C2F-A9B0-52A5558CC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5E4F1B-DADF-4419-82B3-06C16D52E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565A2F-4E23-4648-96F6-779899EED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763D8-6023-43D6-BC04-6A52B26C98B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977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89147B-733E-4B07-8043-EE7E4B64A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7D88F4-32F6-48A7-9F22-B1209980D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205737-CF3F-46CD-A491-B653A40D9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950A1-956B-42A0-90A6-516FD2E6C9A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74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98D1F2-ACC9-4893-8CBD-C12663FF3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D3CC5C-FCB2-40E6-A685-6CF8951FF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9B5DA1-DC8A-417F-961A-01C0D498B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35094-D191-4B87-AC04-3854160377E9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192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120C2-3D99-4317-A3F5-4A2B6F1FB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020FDF-C822-4F73-ADA4-0BA83EB30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4AAB3C-18F2-49B7-B649-BF78E4129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3AD80-97B1-4EDE-B3F8-0BCE73D748F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188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46674-0152-41CB-B941-C8F999AD8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D5F432-2A44-4C43-90E6-AE18FDE42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61D8E-A16A-45F5-BDFE-7BBF75ED7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51086-9F4E-49F4-8F92-377C78E0293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789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F2319D-E004-4AF0-A352-55BF0393C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9F3B23-41C6-49B2-A9EB-69FF0D1A6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6E9CAD-86BC-48B4-A0C2-7F720C237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07DF1-C26F-409A-9AFE-41188243705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084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173BD9-713C-44CE-933F-96AF35510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CA1CDB-9F6C-4171-A44C-624E8C695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21F307-807B-4A75-9872-2AAC070AC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F3063-3A9B-432F-8CCE-AFAE4297A2B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730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27CDAB-CF00-4562-B806-AF5256CF1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CCAA70-A6FA-4F0E-B6E5-16801025A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556FEA-AA79-468E-88F5-B58C105EA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7301E-1055-420F-ADB5-4530AC317AE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44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C0288-672A-40BE-A51D-5BC8D41E7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87577-D8A7-4567-89F5-1E7CEDFA9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D0AA4-8883-4230-865C-70636F1A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CB27C-EAC1-4E76-B07E-6D0354A2A9E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290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41C69-D5D1-4E58-894E-B959A86772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035711-DE26-4D01-A787-4ECAD7C7E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BD0BA-2623-4B26-8849-48A4FFDDF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FCCF0-27BB-49CB-873C-2E1290A46CF4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543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7F83FF-C727-43E4-BDDD-6A47BE753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407418-1A19-43A0-9564-41B2F483D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0C830E-D9ED-4B3A-AB97-FB208FA905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FB793B-B371-481F-B4C1-AE4B1FE65D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DD313F-ECED-4797-850A-332C0432BA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6871C499-BB04-4639-95F0-280405A6F1EE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00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91">
            <a:extLst>
              <a:ext uri="{FF2B5EF4-FFF2-40B4-BE49-F238E27FC236}">
                <a16:creationId xmlns:a16="http://schemas.microsoft.com/office/drawing/2014/main" id="{92625F50-06F7-4679-B437-1808E0AFD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400">
                <a:solidFill>
                  <a:schemeClr val="bg1"/>
                </a:solidFill>
                <a:latin typeface="Arial" panose="020B0604020202020204" pitchFamily="34" charset="0"/>
              </a:rPr>
              <a:t>				Materia allo stato aeriforme :</a:t>
            </a:r>
          </a:p>
          <a:p>
            <a:pPr algn="just"/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it-IT" altLang="it-IT" sz="2400" b="0">
                <a:solidFill>
                  <a:srgbClr val="00FF00"/>
                </a:solidFill>
                <a:latin typeface="Arial" panose="020B0604020202020204" pitchFamily="34" charset="0"/>
              </a:rPr>
              <a:t>molecole separate da </a:t>
            </a:r>
            <a:r>
              <a:rPr lang="it-IT" altLang="it-IT" sz="2400">
                <a:solidFill>
                  <a:srgbClr val="00FF00"/>
                </a:solidFill>
                <a:latin typeface="Arial" panose="020B0604020202020204" pitchFamily="34" charset="0"/>
              </a:rPr>
              <a:t>distanze molto più grandi </a:t>
            </a:r>
          </a:p>
          <a:p>
            <a:pPr algn="just"/>
            <a:r>
              <a:rPr lang="it-IT" altLang="it-IT" sz="2400" b="0">
                <a:solidFill>
                  <a:srgbClr val="00FF00"/>
                </a:solidFill>
                <a:latin typeface="Arial" panose="020B0604020202020204" pitchFamily="34" charset="0"/>
              </a:rPr>
              <a:t>(decine di </a:t>
            </a:r>
            <a:r>
              <a:rPr lang="en-US" altLang="it-IT" sz="2400" b="0">
                <a:solidFill>
                  <a:srgbClr val="00FF00"/>
                </a:solidFill>
                <a:cs typeface="Times New Roman" panose="02020603050405020304" pitchFamily="18" charset="0"/>
              </a:rPr>
              <a:t>Ǻ</a:t>
            </a:r>
            <a:r>
              <a:rPr lang="it-IT" altLang="it-IT" sz="2400" b="0">
                <a:solidFill>
                  <a:srgbClr val="00FF00"/>
                </a:solidFill>
                <a:latin typeface="Arial" panose="020B0604020202020204" pitchFamily="34" charset="0"/>
              </a:rPr>
              <a:t>)</a:t>
            </a:r>
            <a:r>
              <a:rPr lang="it-IT" altLang="it-IT" sz="240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b="0">
                <a:solidFill>
                  <a:srgbClr val="00FF00"/>
                </a:solidFill>
                <a:latin typeface="Arial" panose="020B0604020202020204" pitchFamily="34" charset="0"/>
              </a:rPr>
              <a:t>di quelle  esistenti nei solidi e nei liquidi;  </a:t>
            </a:r>
          </a:p>
          <a:p>
            <a:pPr algn="just"/>
            <a:r>
              <a:rPr lang="it-IT" altLang="it-IT" sz="2400" b="0">
                <a:solidFill>
                  <a:srgbClr val="00FF00"/>
                </a:solidFill>
                <a:latin typeface="Arial" panose="020B0604020202020204" pitchFamily="34" charset="0"/>
              </a:rPr>
              <a:t>- molecole</a:t>
            </a:r>
            <a:r>
              <a:rPr lang="it-IT" altLang="it-IT" b="0">
                <a:solidFill>
                  <a:srgbClr val="00FF00"/>
                </a:solidFill>
              </a:rPr>
              <a:t> </a:t>
            </a:r>
            <a:r>
              <a:rPr lang="it-IT" altLang="it-IT" sz="2400" b="0">
                <a:solidFill>
                  <a:srgbClr val="00FF00"/>
                </a:solidFill>
                <a:latin typeface="Arial" panose="020B0604020202020204" pitchFamily="34" charset="0"/>
              </a:rPr>
              <a:t>in continuo movimento disordinato;</a:t>
            </a:r>
          </a:p>
          <a:p>
            <a:pPr algn="just">
              <a:buFontTx/>
              <a:buChar char="-"/>
            </a:pPr>
            <a:r>
              <a:rPr lang="it-IT" altLang="it-IT" sz="2400" b="0">
                <a:solidFill>
                  <a:srgbClr val="00FF00"/>
                </a:solidFill>
                <a:latin typeface="Arial" panose="020B0604020202020204" pitchFamily="34" charset="0"/>
              </a:rPr>
              <a:t> non possiede volume e forma propri;</a:t>
            </a:r>
          </a:p>
          <a:p>
            <a:pPr algn="just">
              <a:buFontTx/>
              <a:buChar char="-"/>
            </a:pPr>
            <a:r>
              <a:rPr lang="it-IT" altLang="it-IT" sz="2400" b="0">
                <a:solidFill>
                  <a:srgbClr val="00FF00"/>
                </a:solidFill>
                <a:latin typeface="Arial" panose="020B0604020202020204" pitchFamily="34" charset="0"/>
              </a:rPr>
              <a:t> totalmente miscibile in tutte le proporzioni;</a:t>
            </a:r>
          </a:p>
          <a:p>
            <a:pPr algn="just">
              <a:buFontTx/>
              <a:buChar char="-"/>
            </a:pPr>
            <a:r>
              <a:rPr lang="it-IT" altLang="it-IT" sz="2400" b="0">
                <a:solidFill>
                  <a:srgbClr val="00FF00"/>
                </a:solidFill>
                <a:latin typeface="Arial" panose="020B0604020202020204" pitchFamily="34" charset="0"/>
              </a:rPr>
              <a:t>tendono ad espandersi se riscaldati e a contrarsi se raffreddati.</a:t>
            </a:r>
          </a:p>
          <a:p>
            <a:pPr algn="just"/>
            <a:endParaRPr lang="it-IT" altLang="it-IT" sz="2400" b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400" b="0">
                <a:solidFill>
                  <a:schemeClr val="bg1"/>
                </a:solidFill>
                <a:latin typeface="Arial" panose="020B0604020202020204" pitchFamily="34" charset="0"/>
              </a:rPr>
              <a:t>Grandezze macroscopiche che definiscono una sostanza allo stato aeriforme:</a:t>
            </a:r>
          </a:p>
          <a:p>
            <a:pPr algn="just"/>
            <a:endParaRPr lang="it-IT" altLang="it-IT" sz="2400" b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400" b="0">
                <a:solidFill>
                  <a:schemeClr val="bg1"/>
                </a:solidFill>
                <a:latin typeface="Arial" panose="020B0604020202020204" pitchFamily="34" charset="0"/>
              </a:rPr>
              <a:t>	-TEMPERATURA</a:t>
            </a:r>
          </a:p>
          <a:p>
            <a:pPr algn="just"/>
            <a:r>
              <a:rPr lang="it-IT" altLang="it-IT" sz="2400" b="0">
                <a:solidFill>
                  <a:schemeClr val="bg1"/>
                </a:solidFill>
                <a:latin typeface="Arial" panose="020B0604020202020204" pitchFamily="34" charset="0"/>
              </a:rPr>
              <a:t>	-PRESSIONE</a:t>
            </a:r>
          </a:p>
          <a:p>
            <a:pPr algn="just"/>
            <a:r>
              <a:rPr lang="it-IT" altLang="it-IT" sz="2400" b="0">
                <a:solidFill>
                  <a:schemeClr val="bg1"/>
                </a:solidFill>
                <a:latin typeface="Arial" panose="020B0604020202020204" pitchFamily="34" charset="0"/>
              </a:rPr>
              <a:t>	-VOLUME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008">
            <a:extLst>
              <a:ext uri="{FF2B5EF4-FFF2-40B4-BE49-F238E27FC236}">
                <a16:creationId xmlns:a16="http://schemas.microsoft.com/office/drawing/2014/main" id="{241555F6-2DB7-484B-894A-B4F4C09931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2"/>
          <a:stretch/>
        </p:blipFill>
        <p:spPr>
          <a:xfrm>
            <a:off x="251520" y="5184"/>
            <a:ext cx="3816424" cy="6784140"/>
          </a:xfrm>
          <a:noFill/>
        </p:spPr>
      </p:pic>
      <p:pic>
        <p:nvPicPr>
          <p:cNvPr id="11267" name="Picture 6" descr="1009">
            <a:extLst>
              <a:ext uri="{FF2B5EF4-FFF2-40B4-BE49-F238E27FC236}">
                <a16:creationId xmlns:a16="http://schemas.microsoft.com/office/drawing/2014/main" id="{3FAEC68A-CDFC-48F8-8896-480E4AC274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7"/>
          <a:stretch/>
        </p:blipFill>
        <p:spPr>
          <a:xfrm>
            <a:off x="4340861" y="0"/>
            <a:ext cx="4536504" cy="607792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">
            <a:extLst>
              <a:ext uri="{FF2B5EF4-FFF2-40B4-BE49-F238E27FC236}">
                <a16:creationId xmlns:a16="http://schemas.microsoft.com/office/drawing/2014/main" id="{B8E6CAE9-9B35-4BEB-9BC2-8C6D907234B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95288" y="260350"/>
            <a:ext cx="5472112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1" name="Rectangle 8">
            <a:extLst>
              <a:ext uri="{FF2B5EF4-FFF2-40B4-BE49-F238E27FC236}">
                <a16:creationId xmlns:a16="http://schemas.microsoft.com/office/drawing/2014/main" id="{7D990C0D-8A9A-4A70-81F5-A734CE1F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88975"/>
            <a:ext cx="5478462" cy="3460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12292" name="Rectangle 196">
            <a:extLst>
              <a:ext uri="{FF2B5EF4-FFF2-40B4-BE49-F238E27FC236}">
                <a16:creationId xmlns:a16="http://schemas.microsoft.com/office/drawing/2014/main" id="{AB2F9E23-8AA3-4C0D-9095-6F7519587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157788"/>
            <a:ext cx="5545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dirty="0">
                <a:solidFill>
                  <a:schemeClr val="accent2"/>
                </a:solidFill>
              </a:rPr>
              <a:t>V</a:t>
            </a:r>
            <a:r>
              <a:rPr lang="it-IT" altLang="it-IT" sz="2400" baseline="-25000" dirty="0">
                <a:solidFill>
                  <a:schemeClr val="accent2"/>
                </a:solidFill>
              </a:rPr>
              <a:t>t</a:t>
            </a:r>
            <a:r>
              <a:rPr lang="it-IT" altLang="it-IT" sz="2400" dirty="0">
                <a:solidFill>
                  <a:schemeClr val="accent2"/>
                </a:solidFill>
              </a:rPr>
              <a:t> = V</a:t>
            </a:r>
            <a:r>
              <a:rPr lang="it-IT" altLang="it-IT" sz="2400" baseline="-25000" dirty="0">
                <a:solidFill>
                  <a:schemeClr val="accent2"/>
                </a:solidFill>
              </a:rPr>
              <a:t>0 </a:t>
            </a:r>
            <a:r>
              <a:rPr lang="it-IT" altLang="it-IT" sz="2400" dirty="0">
                <a:solidFill>
                  <a:schemeClr val="accent2"/>
                </a:solidFill>
              </a:rPr>
              <a:t>(1  + </a:t>
            </a:r>
            <a:r>
              <a:rPr lang="it-IT" altLang="it-IT" sz="2400" u="sng" dirty="0">
                <a:solidFill>
                  <a:schemeClr val="accent2"/>
                </a:solidFill>
              </a:rPr>
              <a:t>   t    </a:t>
            </a:r>
            <a:r>
              <a:rPr lang="it-IT" altLang="it-IT" sz="2400" dirty="0">
                <a:solidFill>
                  <a:schemeClr val="accent2"/>
                </a:solidFill>
              </a:rPr>
              <a:t> ) = </a:t>
            </a:r>
            <a:r>
              <a:rPr lang="it-IT" altLang="it-IT" sz="2400" dirty="0">
                <a:solidFill>
                  <a:srgbClr val="0033CC"/>
                </a:solidFill>
              </a:rPr>
              <a:t>V</a:t>
            </a:r>
            <a:r>
              <a:rPr lang="it-IT" altLang="it-IT" sz="2400" baseline="-25000" dirty="0">
                <a:solidFill>
                  <a:srgbClr val="0033CC"/>
                </a:solidFill>
              </a:rPr>
              <a:t>0</a:t>
            </a:r>
            <a:r>
              <a:rPr lang="it-IT" altLang="it-IT" sz="2400" dirty="0">
                <a:solidFill>
                  <a:srgbClr val="0033CC"/>
                </a:solidFill>
              </a:rPr>
              <a:t> </a:t>
            </a:r>
            <a:r>
              <a:rPr lang="en-US" altLang="it-IT" sz="2400" dirty="0">
                <a:solidFill>
                  <a:srgbClr val="0033CC"/>
                </a:solidFill>
              </a:rPr>
              <a:t>×   </a:t>
            </a:r>
            <a:r>
              <a:rPr lang="it-IT" altLang="it-IT" sz="2400" u="sng" dirty="0">
                <a:solidFill>
                  <a:srgbClr val="0033CC"/>
                </a:solidFill>
              </a:rPr>
              <a:t>T</a:t>
            </a:r>
          </a:p>
          <a:p>
            <a:r>
              <a:rPr lang="it-IT" altLang="it-IT" sz="2400" dirty="0">
                <a:solidFill>
                  <a:schemeClr val="accent2"/>
                </a:solidFill>
              </a:rPr>
              <a:t>                    </a:t>
            </a:r>
            <a:r>
              <a:rPr lang="it-IT" altLang="it-IT" sz="2200" dirty="0">
                <a:solidFill>
                  <a:schemeClr val="accent2"/>
                </a:solidFill>
              </a:rPr>
              <a:t>273.16                273.16</a:t>
            </a:r>
          </a:p>
          <a:p>
            <a:r>
              <a:rPr lang="it-IT" altLang="it-IT" sz="2000" b="0" dirty="0">
                <a:solidFill>
                  <a:schemeClr val="accent2"/>
                </a:solidFill>
              </a:rPr>
              <a:t>     </a:t>
            </a:r>
            <a:r>
              <a:rPr lang="it-IT" altLang="it-IT" sz="2400" u="sng" dirty="0">
                <a:solidFill>
                  <a:schemeClr val="accent2"/>
                </a:solidFill>
              </a:rPr>
              <a:t>V</a:t>
            </a:r>
            <a:r>
              <a:rPr lang="it-IT" altLang="it-IT" sz="2400" baseline="-25000" dirty="0">
                <a:solidFill>
                  <a:schemeClr val="accent2"/>
                </a:solidFill>
              </a:rPr>
              <a:t>1</a:t>
            </a:r>
            <a:r>
              <a:rPr lang="en-US" altLang="it-IT" sz="2400" baseline="-25000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it-IT" altLang="it-IT" sz="2400" dirty="0">
                <a:solidFill>
                  <a:schemeClr val="accent2"/>
                </a:solidFill>
              </a:rPr>
              <a:t>= </a:t>
            </a:r>
            <a:r>
              <a:rPr lang="it-IT" altLang="it-IT" sz="2400" u="sng" dirty="0">
                <a:solidFill>
                  <a:schemeClr val="accent2"/>
                </a:solidFill>
              </a:rPr>
              <a:t>T</a:t>
            </a:r>
            <a:r>
              <a:rPr lang="it-IT" altLang="it-IT" sz="2400" baseline="-25000" dirty="0">
                <a:solidFill>
                  <a:schemeClr val="accent2"/>
                </a:solidFill>
              </a:rPr>
              <a:t>1</a:t>
            </a:r>
            <a:r>
              <a:rPr lang="en-US" altLang="it-IT" sz="2400" dirty="0"/>
              <a:t> </a:t>
            </a:r>
            <a:endParaRPr lang="it-IT" altLang="it-IT" sz="2400" dirty="0">
              <a:solidFill>
                <a:schemeClr val="accent2"/>
              </a:solidFill>
            </a:endParaRPr>
          </a:p>
          <a:p>
            <a:r>
              <a:rPr lang="en-US" altLang="it-IT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     V</a:t>
            </a:r>
            <a:r>
              <a:rPr lang="en-US" altLang="it-IT" sz="2400" baseline="-25000" dirty="0">
                <a:solidFill>
                  <a:schemeClr val="accent2"/>
                </a:solidFill>
                <a:cs typeface="Times New Roman" panose="02020603050405020304" pitchFamily="18" charset="0"/>
              </a:rPr>
              <a:t>2        </a:t>
            </a:r>
            <a:r>
              <a:rPr lang="en-US" altLang="it-IT" sz="2400" dirty="0">
                <a:solidFill>
                  <a:schemeClr val="accent2"/>
                </a:solidFill>
              </a:rPr>
              <a:t>T</a:t>
            </a:r>
            <a:r>
              <a:rPr lang="en-US" altLang="it-IT" sz="2400" baseline="-25000" dirty="0">
                <a:solidFill>
                  <a:schemeClr val="accent2"/>
                </a:solidFill>
              </a:rPr>
              <a:t>2</a:t>
            </a:r>
            <a:endParaRPr lang="it-IT" altLang="it-IT" sz="2400" dirty="0">
              <a:solidFill>
                <a:schemeClr val="accent2"/>
              </a:solidFill>
            </a:endParaRPr>
          </a:p>
        </p:txBody>
      </p:sp>
      <p:sp>
        <p:nvSpPr>
          <p:cNvPr id="12293" name="Rectangle 197">
            <a:extLst>
              <a:ext uri="{FF2B5EF4-FFF2-40B4-BE49-F238E27FC236}">
                <a16:creationId xmlns:a16="http://schemas.microsoft.com/office/drawing/2014/main" id="{BE47AB75-6C38-47C5-8BD6-CA33DD0C0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4" y="5084763"/>
            <a:ext cx="6408737" cy="1642685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12294" name="Rectangle 576">
            <a:extLst>
              <a:ext uri="{FF2B5EF4-FFF2-40B4-BE49-F238E27FC236}">
                <a16:creationId xmlns:a16="http://schemas.microsoft.com/office/drawing/2014/main" id="{CDF1C469-55A7-4BFD-9FAD-C16FE01E1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190750"/>
            <a:ext cx="930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600">
                <a:solidFill>
                  <a:srgbClr val="00CC00"/>
                </a:solidFill>
              </a:rPr>
              <a:t>processo</a:t>
            </a:r>
          </a:p>
          <a:p>
            <a:r>
              <a:rPr lang="it-IT" altLang="it-IT" sz="1600">
                <a:solidFill>
                  <a:srgbClr val="00CC00"/>
                </a:solidFill>
              </a:rPr>
              <a:t>isocoro</a:t>
            </a:r>
          </a:p>
        </p:txBody>
      </p:sp>
      <p:grpSp>
        <p:nvGrpSpPr>
          <p:cNvPr id="12295" name="Group 199">
            <a:extLst>
              <a:ext uri="{FF2B5EF4-FFF2-40B4-BE49-F238E27FC236}">
                <a16:creationId xmlns:a16="http://schemas.microsoft.com/office/drawing/2014/main" id="{472C3AB5-7602-4577-B33D-10171B7A15D5}"/>
              </a:ext>
            </a:extLst>
          </p:cNvPr>
          <p:cNvGrpSpPr>
            <a:grpSpLocks/>
          </p:cNvGrpSpPr>
          <p:nvPr/>
        </p:nvGrpSpPr>
        <p:grpSpPr bwMode="auto">
          <a:xfrm>
            <a:off x="436563" y="404813"/>
            <a:ext cx="5646737" cy="3311526"/>
            <a:chOff x="275" y="156"/>
            <a:chExt cx="3285" cy="1854"/>
          </a:xfrm>
        </p:grpSpPr>
        <p:sp>
          <p:nvSpPr>
            <p:cNvPr id="12297" name="Rectangle 9">
              <a:extLst>
                <a:ext uri="{FF2B5EF4-FFF2-40B4-BE49-F238E27FC236}">
                  <a16:creationId xmlns:a16="http://schemas.microsoft.com/office/drawing/2014/main" id="{D0AD41AA-CE7B-4145-973B-839645EA1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706"/>
              <a:ext cx="92" cy="4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298" name="Rectangle 10">
              <a:extLst>
                <a:ext uri="{FF2B5EF4-FFF2-40B4-BE49-F238E27FC236}">
                  <a16:creationId xmlns:a16="http://schemas.microsoft.com/office/drawing/2014/main" id="{F5BB0B9A-D300-4BAC-8B70-343E5694E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706"/>
              <a:ext cx="92" cy="494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299" name="Freeform 11">
              <a:extLst>
                <a:ext uri="{FF2B5EF4-FFF2-40B4-BE49-F238E27FC236}">
                  <a16:creationId xmlns:a16="http://schemas.microsoft.com/office/drawing/2014/main" id="{A525C64C-77B3-4E95-A2B3-32B1934E5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969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8 w 69"/>
                <a:gd name="T3" fmla="*/ 0 h 60"/>
                <a:gd name="T4" fmla="*/ 20 w 69"/>
                <a:gd name="T5" fmla="*/ 2 h 60"/>
                <a:gd name="T6" fmla="*/ 15 w 69"/>
                <a:gd name="T7" fmla="*/ 5 h 60"/>
                <a:gd name="T8" fmla="*/ 10 w 69"/>
                <a:gd name="T9" fmla="*/ 7 h 60"/>
                <a:gd name="T10" fmla="*/ 5 w 69"/>
                <a:gd name="T11" fmla="*/ 11 h 60"/>
                <a:gd name="T12" fmla="*/ 2 w 69"/>
                <a:gd name="T13" fmla="*/ 18 h 60"/>
                <a:gd name="T14" fmla="*/ 0 w 69"/>
                <a:gd name="T15" fmla="*/ 23 h 60"/>
                <a:gd name="T16" fmla="*/ 0 w 69"/>
                <a:gd name="T17" fmla="*/ 30 h 60"/>
                <a:gd name="T18" fmla="*/ 0 w 69"/>
                <a:gd name="T19" fmla="*/ 35 h 60"/>
                <a:gd name="T20" fmla="*/ 2 w 69"/>
                <a:gd name="T21" fmla="*/ 41 h 60"/>
                <a:gd name="T22" fmla="*/ 5 w 69"/>
                <a:gd name="T23" fmla="*/ 46 h 60"/>
                <a:gd name="T24" fmla="*/ 10 w 69"/>
                <a:gd name="T25" fmla="*/ 51 h 60"/>
                <a:gd name="T26" fmla="*/ 15 w 69"/>
                <a:gd name="T27" fmla="*/ 53 h 60"/>
                <a:gd name="T28" fmla="*/ 20 w 69"/>
                <a:gd name="T29" fmla="*/ 58 h 60"/>
                <a:gd name="T30" fmla="*/ 28 w 69"/>
                <a:gd name="T31" fmla="*/ 58 h 60"/>
                <a:gd name="T32" fmla="*/ 33 w 69"/>
                <a:gd name="T33" fmla="*/ 60 h 60"/>
                <a:gd name="T34" fmla="*/ 41 w 69"/>
                <a:gd name="T35" fmla="*/ 58 h 60"/>
                <a:gd name="T36" fmla="*/ 46 w 69"/>
                <a:gd name="T37" fmla="*/ 58 h 60"/>
                <a:gd name="T38" fmla="*/ 53 w 69"/>
                <a:gd name="T39" fmla="*/ 53 h 60"/>
                <a:gd name="T40" fmla="*/ 58 w 69"/>
                <a:gd name="T41" fmla="*/ 51 h 60"/>
                <a:gd name="T42" fmla="*/ 61 w 69"/>
                <a:gd name="T43" fmla="*/ 46 h 60"/>
                <a:gd name="T44" fmla="*/ 66 w 69"/>
                <a:gd name="T45" fmla="*/ 41 h 60"/>
                <a:gd name="T46" fmla="*/ 66 w 69"/>
                <a:gd name="T47" fmla="*/ 35 h 60"/>
                <a:gd name="T48" fmla="*/ 69 w 69"/>
                <a:gd name="T49" fmla="*/ 30 h 60"/>
                <a:gd name="T50" fmla="*/ 66 w 69"/>
                <a:gd name="T51" fmla="*/ 23 h 60"/>
                <a:gd name="T52" fmla="*/ 66 w 69"/>
                <a:gd name="T53" fmla="*/ 18 h 60"/>
                <a:gd name="T54" fmla="*/ 61 w 69"/>
                <a:gd name="T55" fmla="*/ 11 h 60"/>
                <a:gd name="T56" fmla="*/ 58 w 69"/>
                <a:gd name="T57" fmla="*/ 7 h 60"/>
                <a:gd name="T58" fmla="*/ 53 w 69"/>
                <a:gd name="T59" fmla="*/ 5 h 60"/>
                <a:gd name="T60" fmla="*/ 46 w 69"/>
                <a:gd name="T61" fmla="*/ 2 h 60"/>
                <a:gd name="T62" fmla="*/ 41 w 69"/>
                <a:gd name="T63" fmla="*/ 0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8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8"/>
                  </a:lnTo>
                  <a:lnTo>
                    <a:pt x="28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3" y="53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6" y="41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8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0" name="Freeform 12">
              <a:extLst>
                <a:ext uri="{FF2B5EF4-FFF2-40B4-BE49-F238E27FC236}">
                  <a16:creationId xmlns:a16="http://schemas.microsoft.com/office/drawing/2014/main" id="{DFF360E4-61A1-4411-9603-066543171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969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8 w 69"/>
                <a:gd name="T3" fmla="*/ 0 h 60"/>
                <a:gd name="T4" fmla="*/ 20 w 69"/>
                <a:gd name="T5" fmla="*/ 2 h 60"/>
                <a:gd name="T6" fmla="*/ 15 w 69"/>
                <a:gd name="T7" fmla="*/ 5 h 60"/>
                <a:gd name="T8" fmla="*/ 10 w 69"/>
                <a:gd name="T9" fmla="*/ 7 h 60"/>
                <a:gd name="T10" fmla="*/ 5 w 69"/>
                <a:gd name="T11" fmla="*/ 11 h 60"/>
                <a:gd name="T12" fmla="*/ 2 w 69"/>
                <a:gd name="T13" fmla="*/ 18 h 60"/>
                <a:gd name="T14" fmla="*/ 0 w 69"/>
                <a:gd name="T15" fmla="*/ 23 h 60"/>
                <a:gd name="T16" fmla="*/ 0 w 69"/>
                <a:gd name="T17" fmla="*/ 30 h 60"/>
                <a:gd name="T18" fmla="*/ 0 w 69"/>
                <a:gd name="T19" fmla="*/ 35 h 60"/>
                <a:gd name="T20" fmla="*/ 2 w 69"/>
                <a:gd name="T21" fmla="*/ 41 h 60"/>
                <a:gd name="T22" fmla="*/ 5 w 69"/>
                <a:gd name="T23" fmla="*/ 46 h 60"/>
                <a:gd name="T24" fmla="*/ 10 w 69"/>
                <a:gd name="T25" fmla="*/ 51 h 60"/>
                <a:gd name="T26" fmla="*/ 15 w 69"/>
                <a:gd name="T27" fmla="*/ 53 h 60"/>
                <a:gd name="T28" fmla="*/ 20 w 69"/>
                <a:gd name="T29" fmla="*/ 58 h 60"/>
                <a:gd name="T30" fmla="*/ 28 w 69"/>
                <a:gd name="T31" fmla="*/ 58 h 60"/>
                <a:gd name="T32" fmla="*/ 33 w 69"/>
                <a:gd name="T33" fmla="*/ 60 h 60"/>
                <a:gd name="T34" fmla="*/ 41 w 69"/>
                <a:gd name="T35" fmla="*/ 58 h 60"/>
                <a:gd name="T36" fmla="*/ 46 w 69"/>
                <a:gd name="T37" fmla="*/ 58 h 60"/>
                <a:gd name="T38" fmla="*/ 53 w 69"/>
                <a:gd name="T39" fmla="*/ 53 h 60"/>
                <a:gd name="T40" fmla="*/ 58 w 69"/>
                <a:gd name="T41" fmla="*/ 51 h 60"/>
                <a:gd name="T42" fmla="*/ 61 w 69"/>
                <a:gd name="T43" fmla="*/ 46 h 60"/>
                <a:gd name="T44" fmla="*/ 66 w 69"/>
                <a:gd name="T45" fmla="*/ 41 h 60"/>
                <a:gd name="T46" fmla="*/ 66 w 69"/>
                <a:gd name="T47" fmla="*/ 35 h 60"/>
                <a:gd name="T48" fmla="*/ 69 w 69"/>
                <a:gd name="T49" fmla="*/ 30 h 60"/>
                <a:gd name="T50" fmla="*/ 66 w 69"/>
                <a:gd name="T51" fmla="*/ 23 h 60"/>
                <a:gd name="T52" fmla="*/ 66 w 69"/>
                <a:gd name="T53" fmla="*/ 18 h 60"/>
                <a:gd name="T54" fmla="*/ 61 w 69"/>
                <a:gd name="T55" fmla="*/ 11 h 60"/>
                <a:gd name="T56" fmla="*/ 58 w 69"/>
                <a:gd name="T57" fmla="*/ 7 h 60"/>
                <a:gd name="T58" fmla="*/ 53 w 69"/>
                <a:gd name="T59" fmla="*/ 5 h 60"/>
                <a:gd name="T60" fmla="*/ 46 w 69"/>
                <a:gd name="T61" fmla="*/ 2 h 60"/>
                <a:gd name="T62" fmla="*/ 41 w 69"/>
                <a:gd name="T63" fmla="*/ 0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8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8"/>
                  </a:lnTo>
                  <a:lnTo>
                    <a:pt x="28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3" y="53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6" y="41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8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CC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1" name="Line 13">
              <a:extLst>
                <a:ext uri="{FF2B5EF4-FFF2-40B4-BE49-F238E27FC236}">
                  <a16:creationId xmlns:a16="http://schemas.microsoft.com/office/drawing/2014/main" id="{D4EEBA0E-7205-4475-8684-6B147E116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3" y="618"/>
              <a:ext cx="1" cy="1009"/>
            </a:xfrm>
            <a:prstGeom prst="line">
              <a:avLst/>
            </a:prstGeom>
            <a:noFill/>
            <a:ln w="444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2" name="Line 14">
              <a:extLst>
                <a:ext uri="{FF2B5EF4-FFF2-40B4-BE49-F238E27FC236}">
                  <a16:creationId xmlns:a16="http://schemas.microsoft.com/office/drawing/2014/main" id="{5B0C38A3-F090-465D-92C9-B04FC34C6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92"/>
              <a:ext cx="989" cy="1"/>
            </a:xfrm>
            <a:prstGeom prst="line">
              <a:avLst/>
            </a:prstGeom>
            <a:noFill/>
            <a:ln w="444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3" name="Rectangle 15">
              <a:extLst>
                <a:ext uri="{FF2B5EF4-FFF2-40B4-BE49-F238E27FC236}">
                  <a16:creationId xmlns:a16="http://schemas.microsoft.com/office/drawing/2014/main" id="{72573B16-7A7D-4DEE-A8A9-D6AF32C78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74"/>
              <a:ext cx="140" cy="150"/>
            </a:xfrm>
            <a:prstGeom prst="rect">
              <a:avLst/>
            </a:prstGeom>
            <a:noFill/>
            <a:ln w="4445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304" name="Rectangle 16">
              <a:extLst>
                <a:ext uri="{FF2B5EF4-FFF2-40B4-BE49-F238E27FC236}">
                  <a16:creationId xmlns:a16="http://schemas.microsoft.com/office/drawing/2014/main" id="{B5B6A9EB-AB0F-4950-806E-C920B2B67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930"/>
              <a:ext cx="54" cy="44"/>
            </a:xfrm>
            <a:prstGeom prst="rect">
              <a:avLst/>
            </a:prstGeom>
            <a:noFill/>
            <a:ln w="4445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1336BEC9-1888-42B5-BEF0-6BA2EB191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539"/>
              <a:ext cx="146" cy="151"/>
            </a:xfrm>
            <a:prstGeom prst="rect">
              <a:avLst/>
            </a:prstGeom>
            <a:noFill/>
            <a:ln w="4445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306" name="Rectangle 18">
              <a:extLst>
                <a:ext uri="{FF2B5EF4-FFF2-40B4-BE49-F238E27FC236}">
                  <a16:creationId xmlns:a16="http://schemas.microsoft.com/office/drawing/2014/main" id="{3C4D1ECC-3A4D-4938-954E-1C0681AAD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493"/>
              <a:ext cx="54" cy="46"/>
            </a:xfrm>
            <a:prstGeom prst="rect">
              <a:avLst/>
            </a:prstGeom>
            <a:noFill/>
            <a:ln w="4445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307" name="Line 19">
              <a:extLst>
                <a:ext uri="{FF2B5EF4-FFF2-40B4-BE49-F238E27FC236}">
                  <a16:creationId xmlns:a16="http://schemas.microsoft.com/office/drawing/2014/main" id="{F5343F1F-8839-48FB-BDB0-0A6950CBA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1622"/>
              <a:ext cx="989" cy="1"/>
            </a:xfrm>
            <a:prstGeom prst="line">
              <a:avLst/>
            </a:prstGeom>
            <a:noFill/>
            <a:ln w="444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8" name="Line 20">
              <a:extLst>
                <a:ext uri="{FF2B5EF4-FFF2-40B4-BE49-F238E27FC236}">
                  <a16:creationId xmlns:a16="http://schemas.microsoft.com/office/drawing/2014/main" id="{737F6155-5D4F-46CE-9C61-9742AD2C6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7" y="639"/>
              <a:ext cx="1" cy="983"/>
            </a:xfrm>
            <a:prstGeom prst="line">
              <a:avLst/>
            </a:prstGeom>
            <a:noFill/>
            <a:ln w="444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9" name="Freeform 21">
              <a:extLst>
                <a:ext uri="{FF2B5EF4-FFF2-40B4-BE49-F238E27FC236}">
                  <a16:creationId xmlns:a16="http://schemas.microsoft.com/office/drawing/2014/main" id="{F3B5946F-ED43-4506-9DD8-E583715FE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830"/>
              <a:ext cx="66" cy="60"/>
            </a:xfrm>
            <a:custGeom>
              <a:avLst/>
              <a:gdLst>
                <a:gd name="T0" fmla="*/ 33 w 66"/>
                <a:gd name="T1" fmla="*/ 0 h 60"/>
                <a:gd name="T2" fmla="*/ 25 w 66"/>
                <a:gd name="T3" fmla="*/ 0 h 60"/>
                <a:gd name="T4" fmla="*/ 20 w 66"/>
                <a:gd name="T5" fmla="*/ 3 h 60"/>
                <a:gd name="T6" fmla="*/ 12 w 66"/>
                <a:gd name="T7" fmla="*/ 5 h 60"/>
                <a:gd name="T8" fmla="*/ 7 w 66"/>
                <a:gd name="T9" fmla="*/ 7 h 60"/>
                <a:gd name="T10" fmla="*/ 5 w 66"/>
                <a:gd name="T11" fmla="*/ 12 h 60"/>
                <a:gd name="T12" fmla="*/ 2 w 66"/>
                <a:gd name="T13" fmla="*/ 19 h 60"/>
                <a:gd name="T14" fmla="*/ 0 w 66"/>
                <a:gd name="T15" fmla="*/ 23 h 60"/>
                <a:gd name="T16" fmla="*/ 0 w 66"/>
                <a:gd name="T17" fmla="*/ 30 h 60"/>
                <a:gd name="T18" fmla="*/ 0 w 66"/>
                <a:gd name="T19" fmla="*/ 35 h 60"/>
                <a:gd name="T20" fmla="*/ 2 w 66"/>
                <a:gd name="T21" fmla="*/ 42 h 60"/>
                <a:gd name="T22" fmla="*/ 5 w 66"/>
                <a:gd name="T23" fmla="*/ 47 h 60"/>
                <a:gd name="T24" fmla="*/ 7 w 66"/>
                <a:gd name="T25" fmla="*/ 51 h 60"/>
                <a:gd name="T26" fmla="*/ 12 w 66"/>
                <a:gd name="T27" fmla="*/ 53 h 60"/>
                <a:gd name="T28" fmla="*/ 20 w 66"/>
                <a:gd name="T29" fmla="*/ 58 h 60"/>
                <a:gd name="T30" fmla="*/ 25 w 66"/>
                <a:gd name="T31" fmla="*/ 58 h 60"/>
                <a:gd name="T32" fmla="*/ 33 w 66"/>
                <a:gd name="T33" fmla="*/ 60 h 60"/>
                <a:gd name="T34" fmla="*/ 41 w 66"/>
                <a:gd name="T35" fmla="*/ 58 h 60"/>
                <a:gd name="T36" fmla="*/ 46 w 66"/>
                <a:gd name="T37" fmla="*/ 58 h 60"/>
                <a:gd name="T38" fmla="*/ 51 w 66"/>
                <a:gd name="T39" fmla="*/ 53 h 60"/>
                <a:gd name="T40" fmla="*/ 56 w 66"/>
                <a:gd name="T41" fmla="*/ 51 h 60"/>
                <a:gd name="T42" fmla="*/ 61 w 66"/>
                <a:gd name="T43" fmla="*/ 47 h 60"/>
                <a:gd name="T44" fmla="*/ 64 w 66"/>
                <a:gd name="T45" fmla="*/ 42 h 60"/>
                <a:gd name="T46" fmla="*/ 66 w 66"/>
                <a:gd name="T47" fmla="*/ 35 h 60"/>
                <a:gd name="T48" fmla="*/ 66 w 66"/>
                <a:gd name="T49" fmla="*/ 30 h 60"/>
                <a:gd name="T50" fmla="*/ 66 w 66"/>
                <a:gd name="T51" fmla="*/ 23 h 60"/>
                <a:gd name="T52" fmla="*/ 64 w 66"/>
                <a:gd name="T53" fmla="*/ 19 h 60"/>
                <a:gd name="T54" fmla="*/ 61 w 66"/>
                <a:gd name="T55" fmla="*/ 12 h 60"/>
                <a:gd name="T56" fmla="*/ 56 w 66"/>
                <a:gd name="T57" fmla="*/ 7 h 60"/>
                <a:gd name="T58" fmla="*/ 51 w 66"/>
                <a:gd name="T59" fmla="*/ 5 h 60"/>
                <a:gd name="T60" fmla="*/ 46 w 66"/>
                <a:gd name="T61" fmla="*/ 3 h 60"/>
                <a:gd name="T62" fmla="*/ 41 w 66"/>
                <a:gd name="T63" fmla="*/ 0 h 60"/>
                <a:gd name="T64" fmla="*/ 33 w 66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33" y="0"/>
                  </a:moveTo>
                  <a:lnTo>
                    <a:pt x="25" y="0"/>
                  </a:lnTo>
                  <a:lnTo>
                    <a:pt x="20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7" y="51"/>
                  </a:lnTo>
                  <a:lnTo>
                    <a:pt x="12" y="53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3"/>
                  </a:lnTo>
                  <a:lnTo>
                    <a:pt x="64" y="19"/>
                  </a:lnTo>
                  <a:lnTo>
                    <a:pt x="61" y="12"/>
                  </a:lnTo>
                  <a:lnTo>
                    <a:pt x="56" y="7"/>
                  </a:lnTo>
                  <a:lnTo>
                    <a:pt x="51" y="5"/>
                  </a:lnTo>
                  <a:lnTo>
                    <a:pt x="46" y="3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0" name="Freeform 22">
              <a:extLst>
                <a:ext uri="{FF2B5EF4-FFF2-40B4-BE49-F238E27FC236}">
                  <a16:creationId xmlns:a16="http://schemas.microsoft.com/office/drawing/2014/main" id="{8AA2697B-40C5-47E7-8C96-A72C521FD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830"/>
              <a:ext cx="66" cy="60"/>
            </a:xfrm>
            <a:custGeom>
              <a:avLst/>
              <a:gdLst>
                <a:gd name="T0" fmla="*/ 33 w 66"/>
                <a:gd name="T1" fmla="*/ 0 h 60"/>
                <a:gd name="T2" fmla="*/ 25 w 66"/>
                <a:gd name="T3" fmla="*/ 0 h 60"/>
                <a:gd name="T4" fmla="*/ 20 w 66"/>
                <a:gd name="T5" fmla="*/ 3 h 60"/>
                <a:gd name="T6" fmla="*/ 12 w 66"/>
                <a:gd name="T7" fmla="*/ 5 h 60"/>
                <a:gd name="T8" fmla="*/ 7 w 66"/>
                <a:gd name="T9" fmla="*/ 7 h 60"/>
                <a:gd name="T10" fmla="*/ 5 w 66"/>
                <a:gd name="T11" fmla="*/ 12 h 60"/>
                <a:gd name="T12" fmla="*/ 2 w 66"/>
                <a:gd name="T13" fmla="*/ 19 h 60"/>
                <a:gd name="T14" fmla="*/ 0 w 66"/>
                <a:gd name="T15" fmla="*/ 23 h 60"/>
                <a:gd name="T16" fmla="*/ 0 w 66"/>
                <a:gd name="T17" fmla="*/ 30 h 60"/>
                <a:gd name="T18" fmla="*/ 0 w 66"/>
                <a:gd name="T19" fmla="*/ 35 h 60"/>
                <a:gd name="T20" fmla="*/ 2 w 66"/>
                <a:gd name="T21" fmla="*/ 42 h 60"/>
                <a:gd name="T22" fmla="*/ 5 w 66"/>
                <a:gd name="T23" fmla="*/ 47 h 60"/>
                <a:gd name="T24" fmla="*/ 7 w 66"/>
                <a:gd name="T25" fmla="*/ 51 h 60"/>
                <a:gd name="T26" fmla="*/ 12 w 66"/>
                <a:gd name="T27" fmla="*/ 53 h 60"/>
                <a:gd name="T28" fmla="*/ 20 w 66"/>
                <a:gd name="T29" fmla="*/ 58 h 60"/>
                <a:gd name="T30" fmla="*/ 25 w 66"/>
                <a:gd name="T31" fmla="*/ 58 h 60"/>
                <a:gd name="T32" fmla="*/ 33 w 66"/>
                <a:gd name="T33" fmla="*/ 60 h 60"/>
                <a:gd name="T34" fmla="*/ 41 w 66"/>
                <a:gd name="T35" fmla="*/ 58 h 60"/>
                <a:gd name="T36" fmla="*/ 46 w 66"/>
                <a:gd name="T37" fmla="*/ 58 h 60"/>
                <a:gd name="T38" fmla="*/ 51 w 66"/>
                <a:gd name="T39" fmla="*/ 53 h 60"/>
                <a:gd name="T40" fmla="*/ 56 w 66"/>
                <a:gd name="T41" fmla="*/ 51 h 60"/>
                <a:gd name="T42" fmla="*/ 61 w 66"/>
                <a:gd name="T43" fmla="*/ 47 h 60"/>
                <a:gd name="T44" fmla="*/ 64 w 66"/>
                <a:gd name="T45" fmla="*/ 42 h 60"/>
                <a:gd name="T46" fmla="*/ 66 w 66"/>
                <a:gd name="T47" fmla="*/ 35 h 60"/>
                <a:gd name="T48" fmla="*/ 66 w 66"/>
                <a:gd name="T49" fmla="*/ 30 h 60"/>
                <a:gd name="T50" fmla="*/ 66 w 66"/>
                <a:gd name="T51" fmla="*/ 23 h 60"/>
                <a:gd name="T52" fmla="*/ 64 w 66"/>
                <a:gd name="T53" fmla="*/ 19 h 60"/>
                <a:gd name="T54" fmla="*/ 61 w 66"/>
                <a:gd name="T55" fmla="*/ 12 h 60"/>
                <a:gd name="T56" fmla="*/ 56 w 66"/>
                <a:gd name="T57" fmla="*/ 7 h 60"/>
                <a:gd name="T58" fmla="*/ 51 w 66"/>
                <a:gd name="T59" fmla="*/ 5 h 60"/>
                <a:gd name="T60" fmla="*/ 46 w 66"/>
                <a:gd name="T61" fmla="*/ 3 h 60"/>
                <a:gd name="T62" fmla="*/ 41 w 66"/>
                <a:gd name="T63" fmla="*/ 0 h 60"/>
                <a:gd name="T64" fmla="*/ 33 w 66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33" y="0"/>
                  </a:moveTo>
                  <a:lnTo>
                    <a:pt x="25" y="0"/>
                  </a:lnTo>
                  <a:lnTo>
                    <a:pt x="20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7" y="51"/>
                  </a:lnTo>
                  <a:lnTo>
                    <a:pt x="12" y="53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3"/>
                  </a:lnTo>
                  <a:lnTo>
                    <a:pt x="64" y="19"/>
                  </a:lnTo>
                  <a:lnTo>
                    <a:pt x="61" y="12"/>
                  </a:lnTo>
                  <a:lnTo>
                    <a:pt x="56" y="7"/>
                  </a:lnTo>
                  <a:lnTo>
                    <a:pt x="51" y="5"/>
                  </a:lnTo>
                  <a:lnTo>
                    <a:pt x="46" y="3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CC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1" name="Freeform 23">
              <a:extLst>
                <a:ext uri="{FF2B5EF4-FFF2-40B4-BE49-F238E27FC236}">
                  <a16:creationId xmlns:a16="http://schemas.microsoft.com/office/drawing/2014/main" id="{FEE41049-2EB2-4D88-B527-3062B1DD0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969"/>
              <a:ext cx="72" cy="60"/>
            </a:xfrm>
            <a:custGeom>
              <a:avLst/>
              <a:gdLst>
                <a:gd name="T0" fmla="*/ 36 w 72"/>
                <a:gd name="T1" fmla="*/ 0 h 60"/>
                <a:gd name="T2" fmla="*/ 28 w 72"/>
                <a:gd name="T3" fmla="*/ 0 h 60"/>
                <a:gd name="T4" fmla="*/ 23 w 72"/>
                <a:gd name="T5" fmla="*/ 2 h 60"/>
                <a:gd name="T6" fmla="*/ 16 w 72"/>
                <a:gd name="T7" fmla="*/ 5 h 60"/>
                <a:gd name="T8" fmla="*/ 11 w 72"/>
                <a:gd name="T9" fmla="*/ 7 h 60"/>
                <a:gd name="T10" fmla="*/ 8 w 72"/>
                <a:gd name="T11" fmla="*/ 11 h 60"/>
                <a:gd name="T12" fmla="*/ 3 w 72"/>
                <a:gd name="T13" fmla="*/ 18 h 60"/>
                <a:gd name="T14" fmla="*/ 3 w 72"/>
                <a:gd name="T15" fmla="*/ 23 h 60"/>
                <a:gd name="T16" fmla="*/ 0 w 72"/>
                <a:gd name="T17" fmla="*/ 30 h 60"/>
                <a:gd name="T18" fmla="*/ 3 w 72"/>
                <a:gd name="T19" fmla="*/ 35 h 60"/>
                <a:gd name="T20" fmla="*/ 3 w 72"/>
                <a:gd name="T21" fmla="*/ 41 h 60"/>
                <a:gd name="T22" fmla="*/ 8 w 72"/>
                <a:gd name="T23" fmla="*/ 46 h 60"/>
                <a:gd name="T24" fmla="*/ 11 w 72"/>
                <a:gd name="T25" fmla="*/ 51 h 60"/>
                <a:gd name="T26" fmla="*/ 16 w 72"/>
                <a:gd name="T27" fmla="*/ 53 h 60"/>
                <a:gd name="T28" fmla="*/ 23 w 72"/>
                <a:gd name="T29" fmla="*/ 58 h 60"/>
                <a:gd name="T30" fmla="*/ 28 w 72"/>
                <a:gd name="T31" fmla="*/ 58 h 60"/>
                <a:gd name="T32" fmla="*/ 36 w 72"/>
                <a:gd name="T33" fmla="*/ 60 h 60"/>
                <a:gd name="T34" fmla="*/ 44 w 72"/>
                <a:gd name="T35" fmla="*/ 58 h 60"/>
                <a:gd name="T36" fmla="*/ 49 w 72"/>
                <a:gd name="T37" fmla="*/ 58 h 60"/>
                <a:gd name="T38" fmla="*/ 57 w 72"/>
                <a:gd name="T39" fmla="*/ 53 h 60"/>
                <a:gd name="T40" fmla="*/ 62 w 72"/>
                <a:gd name="T41" fmla="*/ 51 h 60"/>
                <a:gd name="T42" fmla="*/ 64 w 72"/>
                <a:gd name="T43" fmla="*/ 46 h 60"/>
                <a:gd name="T44" fmla="*/ 69 w 72"/>
                <a:gd name="T45" fmla="*/ 41 h 60"/>
                <a:gd name="T46" fmla="*/ 69 w 72"/>
                <a:gd name="T47" fmla="*/ 35 h 60"/>
                <a:gd name="T48" fmla="*/ 72 w 72"/>
                <a:gd name="T49" fmla="*/ 30 h 60"/>
                <a:gd name="T50" fmla="*/ 69 w 72"/>
                <a:gd name="T51" fmla="*/ 23 h 60"/>
                <a:gd name="T52" fmla="*/ 69 w 72"/>
                <a:gd name="T53" fmla="*/ 18 h 60"/>
                <a:gd name="T54" fmla="*/ 64 w 72"/>
                <a:gd name="T55" fmla="*/ 11 h 60"/>
                <a:gd name="T56" fmla="*/ 62 w 72"/>
                <a:gd name="T57" fmla="*/ 7 h 60"/>
                <a:gd name="T58" fmla="*/ 57 w 72"/>
                <a:gd name="T59" fmla="*/ 5 h 60"/>
                <a:gd name="T60" fmla="*/ 49 w 72"/>
                <a:gd name="T61" fmla="*/ 2 h 60"/>
                <a:gd name="T62" fmla="*/ 44 w 72"/>
                <a:gd name="T63" fmla="*/ 0 h 60"/>
                <a:gd name="T64" fmla="*/ 36 w 72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60"/>
                <a:gd name="T101" fmla="*/ 72 w 72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60">
                  <a:moveTo>
                    <a:pt x="36" y="0"/>
                  </a:moveTo>
                  <a:lnTo>
                    <a:pt x="28" y="0"/>
                  </a:lnTo>
                  <a:lnTo>
                    <a:pt x="23" y="2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3" y="23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11" y="51"/>
                  </a:lnTo>
                  <a:lnTo>
                    <a:pt x="16" y="53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6" y="60"/>
                  </a:lnTo>
                  <a:lnTo>
                    <a:pt x="44" y="58"/>
                  </a:lnTo>
                  <a:lnTo>
                    <a:pt x="49" y="58"/>
                  </a:lnTo>
                  <a:lnTo>
                    <a:pt x="57" y="53"/>
                  </a:lnTo>
                  <a:lnTo>
                    <a:pt x="62" y="51"/>
                  </a:lnTo>
                  <a:lnTo>
                    <a:pt x="64" y="46"/>
                  </a:lnTo>
                  <a:lnTo>
                    <a:pt x="69" y="41"/>
                  </a:lnTo>
                  <a:lnTo>
                    <a:pt x="69" y="35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9" y="18"/>
                  </a:lnTo>
                  <a:lnTo>
                    <a:pt x="64" y="11"/>
                  </a:lnTo>
                  <a:lnTo>
                    <a:pt x="62" y="7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2" name="Freeform 24">
              <a:extLst>
                <a:ext uri="{FF2B5EF4-FFF2-40B4-BE49-F238E27FC236}">
                  <a16:creationId xmlns:a16="http://schemas.microsoft.com/office/drawing/2014/main" id="{D896ACAD-4D31-482A-A6A4-D37F488D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969"/>
              <a:ext cx="72" cy="60"/>
            </a:xfrm>
            <a:custGeom>
              <a:avLst/>
              <a:gdLst>
                <a:gd name="T0" fmla="*/ 36 w 72"/>
                <a:gd name="T1" fmla="*/ 0 h 60"/>
                <a:gd name="T2" fmla="*/ 28 w 72"/>
                <a:gd name="T3" fmla="*/ 0 h 60"/>
                <a:gd name="T4" fmla="*/ 23 w 72"/>
                <a:gd name="T5" fmla="*/ 2 h 60"/>
                <a:gd name="T6" fmla="*/ 16 w 72"/>
                <a:gd name="T7" fmla="*/ 5 h 60"/>
                <a:gd name="T8" fmla="*/ 11 w 72"/>
                <a:gd name="T9" fmla="*/ 7 h 60"/>
                <a:gd name="T10" fmla="*/ 8 w 72"/>
                <a:gd name="T11" fmla="*/ 11 h 60"/>
                <a:gd name="T12" fmla="*/ 3 w 72"/>
                <a:gd name="T13" fmla="*/ 18 h 60"/>
                <a:gd name="T14" fmla="*/ 3 w 72"/>
                <a:gd name="T15" fmla="*/ 23 h 60"/>
                <a:gd name="T16" fmla="*/ 0 w 72"/>
                <a:gd name="T17" fmla="*/ 30 h 60"/>
                <a:gd name="T18" fmla="*/ 3 w 72"/>
                <a:gd name="T19" fmla="*/ 35 h 60"/>
                <a:gd name="T20" fmla="*/ 3 w 72"/>
                <a:gd name="T21" fmla="*/ 41 h 60"/>
                <a:gd name="T22" fmla="*/ 8 w 72"/>
                <a:gd name="T23" fmla="*/ 46 h 60"/>
                <a:gd name="T24" fmla="*/ 11 w 72"/>
                <a:gd name="T25" fmla="*/ 51 h 60"/>
                <a:gd name="T26" fmla="*/ 16 w 72"/>
                <a:gd name="T27" fmla="*/ 53 h 60"/>
                <a:gd name="T28" fmla="*/ 23 w 72"/>
                <a:gd name="T29" fmla="*/ 58 h 60"/>
                <a:gd name="T30" fmla="*/ 28 w 72"/>
                <a:gd name="T31" fmla="*/ 58 h 60"/>
                <a:gd name="T32" fmla="*/ 36 w 72"/>
                <a:gd name="T33" fmla="*/ 60 h 60"/>
                <a:gd name="T34" fmla="*/ 44 w 72"/>
                <a:gd name="T35" fmla="*/ 58 h 60"/>
                <a:gd name="T36" fmla="*/ 49 w 72"/>
                <a:gd name="T37" fmla="*/ 58 h 60"/>
                <a:gd name="T38" fmla="*/ 57 w 72"/>
                <a:gd name="T39" fmla="*/ 53 h 60"/>
                <a:gd name="T40" fmla="*/ 62 w 72"/>
                <a:gd name="T41" fmla="*/ 51 h 60"/>
                <a:gd name="T42" fmla="*/ 64 w 72"/>
                <a:gd name="T43" fmla="*/ 46 h 60"/>
                <a:gd name="T44" fmla="*/ 69 w 72"/>
                <a:gd name="T45" fmla="*/ 41 h 60"/>
                <a:gd name="T46" fmla="*/ 69 w 72"/>
                <a:gd name="T47" fmla="*/ 35 h 60"/>
                <a:gd name="T48" fmla="*/ 72 w 72"/>
                <a:gd name="T49" fmla="*/ 30 h 60"/>
                <a:gd name="T50" fmla="*/ 69 w 72"/>
                <a:gd name="T51" fmla="*/ 23 h 60"/>
                <a:gd name="T52" fmla="*/ 69 w 72"/>
                <a:gd name="T53" fmla="*/ 18 h 60"/>
                <a:gd name="T54" fmla="*/ 64 w 72"/>
                <a:gd name="T55" fmla="*/ 11 h 60"/>
                <a:gd name="T56" fmla="*/ 62 w 72"/>
                <a:gd name="T57" fmla="*/ 7 h 60"/>
                <a:gd name="T58" fmla="*/ 57 w 72"/>
                <a:gd name="T59" fmla="*/ 5 h 60"/>
                <a:gd name="T60" fmla="*/ 49 w 72"/>
                <a:gd name="T61" fmla="*/ 2 h 60"/>
                <a:gd name="T62" fmla="*/ 44 w 72"/>
                <a:gd name="T63" fmla="*/ 0 h 60"/>
                <a:gd name="T64" fmla="*/ 36 w 72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60"/>
                <a:gd name="T101" fmla="*/ 72 w 72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60">
                  <a:moveTo>
                    <a:pt x="36" y="0"/>
                  </a:moveTo>
                  <a:lnTo>
                    <a:pt x="28" y="0"/>
                  </a:lnTo>
                  <a:lnTo>
                    <a:pt x="23" y="2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3" y="23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11" y="51"/>
                  </a:lnTo>
                  <a:lnTo>
                    <a:pt x="16" y="53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6" y="60"/>
                  </a:lnTo>
                  <a:lnTo>
                    <a:pt x="44" y="58"/>
                  </a:lnTo>
                  <a:lnTo>
                    <a:pt x="49" y="58"/>
                  </a:lnTo>
                  <a:lnTo>
                    <a:pt x="57" y="53"/>
                  </a:lnTo>
                  <a:lnTo>
                    <a:pt x="62" y="51"/>
                  </a:lnTo>
                  <a:lnTo>
                    <a:pt x="64" y="46"/>
                  </a:lnTo>
                  <a:lnTo>
                    <a:pt x="69" y="41"/>
                  </a:lnTo>
                  <a:lnTo>
                    <a:pt x="69" y="35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9" y="18"/>
                  </a:lnTo>
                  <a:lnTo>
                    <a:pt x="64" y="11"/>
                  </a:lnTo>
                  <a:lnTo>
                    <a:pt x="62" y="7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6" y="0"/>
                  </a:lnTo>
                </a:path>
              </a:pathLst>
            </a:custGeom>
            <a:noFill/>
            <a:ln w="31750">
              <a:solidFill>
                <a:srgbClr val="CC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3" name="Freeform 25">
              <a:extLst>
                <a:ext uri="{FF2B5EF4-FFF2-40B4-BE49-F238E27FC236}">
                  <a16:creationId xmlns:a16="http://schemas.microsoft.com/office/drawing/2014/main" id="{23BF23A9-D17D-4EF4-AEAA-6FC705A41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810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6 w 69"/>
                <a:gd name="T3" fmla="*/ 2 h 60"/>
                <a:gd name="T4" fmla="*/ 20 w 69"/>
                <a:gd name="T5" fmla="*/ 2 h 60"/>
                <a:gd name="T6" fmla="*/ 15 w 69"/>
                <a:gd name="T7" fmla="*/ 7 h 60"/>
                <a:gd name="T8" fmla="*/ 10 w 69"/>
                <a:gd name="T9" fmla="*/ 9 h 60"/>
                <a:gd name="T10" fmla="*/ 5 w 69"/>
                <a:gd name="T11" fmla="*/ 13 h 60"/>
                <a:gd name="T12" fmla="*/ 3 w 69"/>
                <a:gd name="T13" fmla="*/ 18 h 60"/>
                <a:gd name="T14" fmla="*/ 0 w 69"/>
                <a:gd name="T15" fmla="*/ 25 h 60"/>
                <a:gd name="T16" fmla="*/ 0 w 69"/>
                <a:gd name="T17" fmla="*/ 30 h 60"/>
                <a:gd name="T18" fmla="*/ 0 w 69"/>
                <a:gd name="T19" fmla="*/ 37 h 60"/>
                <a:gd name="T20" fmla="*/ 3 w 69"/>
                <a:gd name="T21" fmla="*/ 41 h 60"/>
                <a:gd name="T22" fmla="*/ 5 w 69"/>
                <a:gd name="T23" fmla="*/ 46 h 60"/>
                <a:gd name="T24" fmla="*/ 10 w 69"/>
                <a:gd name="T25" fmla="*/ 50 h 60"/>
                <a:gd name="T26" fmla="*/ 15 w 69"/>
                <a:gd name="T27" fmla="*/ 55 h 60"/>
                <a:gd name="T28" fmla="*/ 20 w 69"/>
                <a:gd name="T29" fmla="*/ 57 h 60"/>
                <a:gd name="T30" fmla="*/ 26 w 69"/>
                <a:gd name="T31" fmla="*/ 60 h 60"/>
                <a:gd name="T32" fmla="*/ 33 w 69"/>
                <a:gd name="T33" fmla="*/ 60 h 60"/>
                <a:gd name="T34" fmla="*/ 41 w 69"/>
                <a:gd name="T35" fmla="*/ 60 h 60"/>
                <a:gd name="T36" fmla="*/ 46 w 69"/>
                <a:gd name="T37" fmla="*/ 57 h 60"/>
                <a:gd name="T38" fmla="*/ 54 w 69"/>
                <a:gd name="T39" fmla="*/ 55 h 60"/>
                <a:gd name="T40" fmla="*/ 59 w 69"/>
                <a:gd name="T41" fmla="*/ 50 h 60"/>
                <a:gd name="T42" fmla="*/ 61 w 69"/>
                <a:gd name="T43" fmla="*/ 46 h 60"/>
                <a:gd name="T44" fmla="*/ 64 w 69"/>
                <a:gd name="T45" fmla="*/ 41 h 60"/>
                <a:gd name="T46" fmla="*/ 66 w 69"/>
                <a:gd name="T47" fmla="*/ 37 h 60"/>
                <a:gd name="T48" fmla="*/ 69 w 69"/>
                <a:gd name="T49" fmla="*/ 30 h 60"/>
                <a:gd name="T50" fmla="*/ 66 w 69"/>
                <a:gd name="T51" fmla="*/ 25 h 60"/>
                <a:gd name="T52" fmla="*/ 64 w 69"/>
                <a:gd name="T53" fmla="*/ 18 h 60"/>
                <a:gd name="T54" fmla="*/ 61 w 69"/>
                <a:gd name="T55" fmla="*/ 13 h 60"/>
                <a:gd name="T56" fmla="*/ 59 w 69"/>
                <a:gd name="T57" fmla="*/ 9 h 60"/>
                <a:gd name="T58" fmla="*/ 54 w 69"/>
                <a:gd name="T59" fmla="*/ 7 h 60"/>
                <a:gd name="T60" fmla="*/ 46 w 69"/>
                <a:gd name="T61" fmla="*/ 2 h 60"/>
                <a:gd name="T62" fmla="*/ 41 w 69"/>
                <a:gd name="T63" fmla="*/ 2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6" y="2"/>
                  </a:lnTo>
                  <a:lnTo>
                    <a:pt x="20" y="2"/>
                  </a:lnTo>
                  <a:lnTo>
                    <a:pt x="15" y="7"/>
                  </a:lnTo>
                  <a:lnTo>
                    <a:pt x="10" y="9"/>
                  </a:lnTo>
                  <a:lnTo>
                    <a:pt x="5" y="13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10" y="50"/>
                  </a:lnTo>
                  <a:lnTo>
                    <a:pt x="15" y="55"/>
                  </a:lnTo>
                  <a:lnTo>
                    <a:pt x="20" y="57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41" y="60"/>
                  </a:lnTo>
                  <a:lnTo>
                    <a:pt x="46" y="57"/>
                  </a:lnTo>
                  <a:lnTo>
                    <a:pt x="54" y="55"/>
                  </a:lnTo>
                  <a:lnTo>
                    <a:pt x="59" y="50"/>
                  </a:lnTo>
                  <a:lnTo>
                    <a:pt x="61" y="46"/>
                  </a:lnTo>
                  <a:lnTo>
                    <a:pt x="64" y="41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4" y="18"/>
                  </a:lnTo>
                  <a:lnTo>
                    <a:pt x="61" y="13"/>
                  </a:lnTo>
                  <a:lnTo>
                    <a:pt x="59" y="9"/>
                  </a:lnTo>
                  <a:lnTo>
                    <a:pt x="54" y="7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4" name="Freeform 26">
              <a:extLst>
                <a:ext uri="{FF2B5EF4-FFF2-40B4-BE49-F238E27FC236}">
                  <a16:creationId xmlns:a16="http://schemas.microsoft.com/office/drawing/2014/main" id="{8A5CAEFD-5C7B-4EA4-947A-FFAB97E29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810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6 w 69"/>
                <a:gd name="T3" fmla="*/ 2 h 60"/>
                <a:gd name="T4" fmla="*/ 20 w 69"/>
                <a:gd name="T5" fmla="*/ 2 h 60"/>
                <a:gd name="T6" fmla="*/ 15 w 69"/>
                <a:gd name="T7" fmla="*/ 7 h 60"/>
                <a:gd name="T8" fmla="*/ 10 w 69"/>
                <a:gd name="T9" fmla="*/ 9 h 60"/>
                <a:gd name="T10" fmla="*/ 5 w 69"/>
                <a:gd name="T11" fmla="*/ 13 h 60"/>
                <a:gd name="T12" fmla="*/ 3 w 69"/>
                <a:gd name="T13" fmla="*/ 18 h 60"/>
                <a:gd name="T14" fmla="*/ 0 w 69"/>
                <a:gd name="T15" fmla="*/ 25 h 60"/>
                <a:gd name="T16" fmla="*/ 0 w 69"/>
                <a:gd name="T17" fmla="*/ 30 h 60"/>
                <a:gd name="T18" fmla="*/ 0 w 69"/>
                <a:gd name="T19" fmla="*/ 37 h 60"/>
                <a:gd name="T20" fmla="*/ 3 w 69"/>
                <a:gd name="T21" fmla="*/ 41 h 60"/>
                <a:gd name="T22" fmla="*/ 5 w 69"/>
                <a:gd name="T23" fmla="*/ 46 h 60"/>
                <a:gd name="T24" fmla="*/ 10 w 69"/>
                <a:gd name="T25" fmla="*/ 50 h 60"/>
                <a:gd name="T26" fmla="*/ 15 w 69"/>
                <a:gd name="T27" fmla="*/ 55 h 60"/>
                <a:gd name="T28" fmla="*/ 20 w 69"/>
                <a:gd name="T29" fmla="*/ 57 h 60"/>
                <a:gd name="T30" fmla="*/ 26 w 69"/>
                <a:gd name="T31" fmla="*/ 60 h 60"/>
                <a:gd name="T32" fmla="*/ 33 w 69"/>
                <a:gd name="T33" fmla="*/ 60 h 60"/>
                <a:gd name="T34" fmla="*/ 41 w 69"/>
                <a:gd name="T35" fmla="*/ 60 h 60"/>
                <a:gd name="T36" fmla="*/ 46 w 69"/>
                <a:gd name="T37" fmla="*/ 57 h 60"/>
                <a:gd name="T38" fmla="*/ 54 w 69"/>
                <a:gd name="T39" fmla="*/ 55 h 60"/>
                <a:gd name="T40" fmla="*/ 59 w 69"/>
                <a:gd name="T41" fmla="*/ 50 h 60"/>
                <a:gd name="T42" fmla="*/ 61 w 69"/>
                <a:gd name="T43" fmla="*/ 46 h 60"/>
                <a:gd name="T44" fmla="*/ 64 w 69"/>
                <a:gd name="T45" fmla="*/ 41 h 60"/>
                <a:gd name="T46" fmla="*/ 66 w 69"/>
                <a:gd name="T47" fmla="*/ 37 h 60"/>
                <a:gd name="T48" fmla="*/ 69 w 69"/>
                <a:gd name="T49" fmla="*/ 30 h 60"/>
                <a:gd name="T50" fmla="*/ 66 w 69"/>
                <a:gd name="T51" fmla="*/ 25 h 60"/>
                <a:gd name="T52" fmla="*/ 64 w 69"/>
                <a:gd name="T53" fmla="*/ 18 h 60"/>
                <a:gd name="T54" fmla="*/ 61 w 69"/>
                <a:gd name="T55" fmla="*/ 13 h 60"/>
                <a:gd name="T56" fmla="*/ 59 w 69"/>
                <a:gd name="T57" fmla="*/ 9 h 60"/>
                <a:gd name="T58" fmla="*/ 54 w 69"/>
                <a:gd name="T59" fmla="*/ 7 h 60"/>
                <a:gd name="T60" fmla="*/ 46 w 69"/>
                <a:gd name="T61" fmla="*/ 2 h 60"/>
                <a:gd name="T62" fmla="*/ 41 w 69"/>
                <a:gd name="T63" fmla="*/ 2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6" y="2"/>
                  </a:lnTo>
                  <a:lnTo>
                    <a:pt x="20" y="2"/>
                  </a:lnTo>
                  <a:lnTo>
                    <a:pt x="15" y="7"/>
                  </a:lnTo>
                  <a:lnTo>
                    <a:pt x="10" y="9"/>
                  </a:lnTo>
                  <a:lnTo>
                    <a:pt x="5" y="13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10" y="50"/>
                  </a:lnTo>
                  <a:lnTo>
                    <a:pt x="15" y="55"/>
                  </a:lnTo>
                  <a:lnTo>
                    <a:pt x="20" y="57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41" y="60"/>
                  </a:lnTo>
                  <a:lnTo>
                    <a:pt x="46" y="57"/>
                  </a:lnTo>
                  <a:lnTo>
                    <a:pt x="54" y="55"/>
                  </a:lnTo>
                  <a:lnTo>
                    <a:pt x="59" y="50"/>
                  </a:lnTo>
                  <a:lnTo>
                    <a:pt x="61" y="46"/>
                  </a:lnTo>
                  <a:lnTo>
                    <a:pt x="64" y="41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4" y="18"/>
                  </a:lnTo>
                  <a:lnTo>
                    <a:pt x="61" y="13"/>
                  </a:lnTo>
                  <a:lnTo>
                    <a:pt x="59" y="9"/>
                  </a:lnTo>
                  <a:lnTo>
                    <a:pt x="54" y="7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CC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5" name="Freeform 27">
              <a:extLst>
                <a:ext uri="{FF2B5EF4-FFF2-40B4-BE49-F238E27FC236}">
                  <a16:creationId xmlns:a16="http://schemas.microsoft.com/office/drawing/2014/main" id="{6D6A1AF2-B328-4636-A7B6-D70D2BB20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168"/>
              <a:ext cx="69" cy="57"/>
            </a:xfrm>
            <a:custGeom>
              <a:avLst/>
              <a:gdLst>
                <a:gd name="T0" fmla="*/ 33 w 69"/>
                <a:gd name="T1" fmla="*/ 0 h 57"/>
                <a:gd name="T2" fmla="*/ 28 w 69"/>
                <a:gd name="T3" fmla="*/ 0 h 57"/>
                <a:gd name="T4" fmla="*/ 20 w 69"/>
                <a:gd name="T5" fmla="*/ 2 h 57"/>
                <a:gd name="T6" fmla="*/ 15 w 69"/>
                <a:gd name="T7" fmla="*/ 4 h 57"/>
                <a:gd name="T8" fmla="*/ 10 w 69"/>
                <a:gd name="T9" fmla="*/ 6 h 57"/>
                <a:gd name="T10" fmla="*/ 5 w 69"/>
                <a:gd name="T11" fmla="*/ 11 h 57"/>
                <a:gd name="T12" fmla="*/ 2 w 69"/>
                <a:gd name="T13" fmla="*/ 16 h 57"/>
                <a:gd name="T14" fmla="*/ 0 w 69"/>
                <a:gd name="T15" fmla="*/ 23 h 57"/>
                <a:gd name="T16" fmla="*/ 0 w 69"/>
                <a:gd name="T17" fmla="*/ 30 h 57"/>
                <a:gd name="T18" fmla="*/ 0 w 69"/>
                <a:gd name="T19" fmla="*/ 34 h 57"/>
                <a:gd name="T20" fmla="*/ 2 w 69"/>
                <a:gd name="T21" fmla="*/ 41 h 57"/>
                <a:gd name="T22" fmla="*/ 5 w 69"/>
                <a:gd name="T23" fmla="*/ 46 h 57"/>
                <a:gd name="T24" fmla="*/ 10 w 69"/>
                <a:gd name="T25" fmla="*/ 50 h 57"/>
                <a:gd name="T26" fmla="*/ 15 w 69"/>
                <a:gd name="T27" fmla="*/ 53 h 57"/>
                <a:gd name="T28" fmla="*/ 20 w 69"/>
                <a:gd name="T29" fmla="*/ 55 h 57"/>
                <a:gd name="T30" fmla="*/ 28 w 69"/>
                <a:gd name="T31" fmla="*/ 57 h 57"/>
                <a:gd name="T32" fmla="*/ 33 w 69"/>
                <a:gd name="T33" fmla="*/ 57 h 57"/>
                <a:gd name="T34" fmla="*/ 41 w 69"/>
                <a:gd name="T35" fmla="*/ 57 h 57"/>
                <a:gd name="T36" fmla="*/ 46 w 69"/>
                <a:gd name="T37" fmla="*/ 55 h 57"/>
                <a:gd name="T38" fmla="*/ 53 w 69"/>
                <a:gd name="T39" fmla="*/ 53 h 57"/>
                <a:gd name="T40" fmla="*/ 58 w 69"/>
                <a:gd name="T41" fmla="*/ 50 h 57"/>
                <a:gd name="T42" fmla="*/ 61 w 69"/>
                <a:gd name="T43" fmla="*/ 46 h 57"/>
                <a:gd name="T44" fmla="*/ 66 w 69"/>
                <a:gd name="T45" fmla="*/ 41 h 57"/>
                <a:gd name="T46" fmla="*/ 66 w 69"/>
                <a:gd name="T47" fmla="*/ 34 h 57"/>
                <a:gd name="T48" fmla="*/ 69 w 69"/>
                <a:gd name="T49" fmla="*/ 30 h 57"/>
                <a:gd name="T50" fmla="*/ 66 w 69"/>
                <a:gd name="T51" fmla="*/ 23 h 57"/>
                <a:gd name="T52" fmla="*/ 66 w 69"/>
                <a:gd name="T53" fmla="*/ 16 h 57"/>
                <a:gd name="T54" fmla="*/ 61 w 69"/>
                <a:gd name="T55" fmla="*/ 11 h 57"/>
                <a:gd name="T56" fmla="*/ 58 w 69"/>
                <a:gd name="T57" fmla="*/ 6 h 57"/>
                <a:gd name="T58" fmla="*/ 53 w 69"/>
                <a:gd name="T59" fmla="*/ 4 h 57"/>
                <a:gd name="T60" fmla="*/ 46 w 69"/>
                <a:gd name="T61" fmla="*/ 2 h 57"/>
                <a:gd name="T62" fmla="*/ 41 w 69"/>
                <a:gd name="T63" fmla="*/ 0 h 57"/>
                <a:gd name="T64" fmla="*/ 33 w 69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7"/>
                <a:gd name="T101" fmla="*/ 69 w 69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7">
                  <a:moveTo>
                    <a:pt x="33" y="0"/>
                  </a:moveTo>
                  <a:lnTo>
                    <a:pt x="28" y="0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0" y="6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10" y="50"/>
                  </a:lnTo>
                  <a:lnTo>
                    <a:pt x="15" y="53"/>
                  </a:lnTo>
                  <a:lnTo>
                    <a:pt x="20" y="55"/>
                  </a:lnTo>
                  <a:lnTo>
                    <a:pt x="28" y="57"/>
                  </a:lnTo>
                  <a:lnTo>
                    <a:pt x="33" y="57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3" y="53"/>
                  </a:lnTo>
                  <a:lnTo>
                    <a:pt x="58" y="50"/>
                  </a:lnTo>
                  <a:lnTo>
                    <a:pt x="61" y="46"/>
                  </a:lnTo>
                  <a:lnTo>
                    <a:pt x="66" y="41"/>
                  </a:lnTo>
                  <a:lnTo>
                    <a:pt x="66" y="34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8" y="6"/>
                  </a:lnTo>
                  <a:lnTo>
                    <a:pt x="53" y="4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6" name="Freeform 28">
              <a:extLst>
                <a:ext uri="{FF2B5EF4-FFF2-40B4-BE49-F238E27FC236}">
                  <a16:creationId xmlns:a16="http://schemas.microsoft.com/office/drawing/2014/main" id="{BA9E44C2-2B34-4912-AC55-9B51F2D3F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168"/>
              <a:ext cx="69" cy="57"/>
            </a:xfrm>
            <a:custGeom>
              <a:avLst/>
              <a:gdLst>
                <a:gd name="T0" fmla="*/ 33 w 69"/>
                <a:gd name="T1" fmla="*/ 0 h 57"/>
                <a:gd name="T2" fmla="*/ 28 w 69"/>
                <a:gd name="T3" fmla="*/ 0 h 57"/>
                <a:gd name="T4" fmla="*/ 20 w 69"/>
                <a:gd name="T5" fmla="*/ 2 h 57"/>
                <a:gd name="T6" fmla="*/ 15 w 69"/>
                <a:gd name="T7" fmla="*/ 4 h 57"/>
                <a:gd name="T8" fmla="*/ 10 w 69"/>
                <a:gd name="T9" fmla="*/ 6 h 57"/>
                <a:gd name="T10" fmla="*/ 5 w 69"/>
                <a:gd name="T11" fmla="*/ 11 h 57"/>
                <a:gd name="T12" fmla="*/ 2 w 69"/>
                <a:gd name="T13" fmla="*/ 16 h 57"/>
                <a:gd name="T14" fmla="*/ 0 w 69"/>
                <a:gd name="T15" fmla="*/ 23 h 57"/>
                <a:gd name="T16" fmla="*/ 0 w 69"/>
                <a:gd name="T17" fmla="*/ 30 h 57"/>
                <a:gd name="T18" fmla="*/ 0 w 69"/>
                <a:gd name="T19" fmla="*/ 34 h 57"/>
                <a:gd name="T20" fmla="*/ 2 w 69"/>
                <a:gd name="T21" fmla="*/ 41 h 57"/>
                <a:gd name="T22" fmla="*/ 5 w 69"/>
                <a:gd name="T23" fmla="*/ 46 h 57"/>
                <a:gd name="T24" fmla="*/ 10 w 69"/>
                <a:gd name="T25" fmla="*/ 50 h 57"/>
                <a:gd name="T26" fmla="*/ 15 w 69"/>
                <a:gd name="T27" fmla="*/ 53 h 57"/>
                <a:gd name="T28" fmla="*/ 20 w 69"/>
                <a:gd name="T29" fmla="*/ 55 h 57"/>
                <a:gd name="T30" fmla="*/ 28 w 69"/>
                <a:gd name="T31" fmla="*/ 57 h 57"/>
                <a:gd name="T32" fmla="*/ 33 w 69"/>
                <a:gd name="T33" fmla="*/ 57 h 57"/>
                <a:gd name="T34" fmla="*/ 41 w 69"/>
                <a:gd name="T35" fmla="*/ 57 h 57"/>
                <a:gd name="T36" fmla="*/ 46 w 69"/>
                <a:gd name="T37" fmla="*/ 55 h 57"/>
                <a:gd name="T38" fmla="*/ 53 w 69"/>
                <a:gd name="T39" fmla="*/ 53 h 57"/>
                <a:gd name="T40" fmla="*/ 58 w 69"/>
                <a:gd name="T41" fmla="*/ 50 h 57"/>
                <a:gd name="T42" fmla="*/ 61 w 69"/>
                <a:gd name="T43" fmla="*/ 46 h 57"/>
                <a:gd name="T44" fmla="*/ 66 w 69"/>
                <a:gd name="T45" fmla="*/ 41 h 57"/>
                <a:gd name="T46" fmla="*/ 66 w 69"/>
                <a:gd name="T47" fmla="*/ 34 h 57"/>
                <a:gd name="T48" fmla="*/ 69 w 69"/>
                <a:gd name="T49" fmla="*/ 30 h 57"/>
                <a:gd name="T50" fmla="*/ 66 w 69"/>
                <a:gd name="T51" fmla="*/ 23 h 57"/>
                <a:gd name="T52" fmla="*/ 66 w 69"/>
                <a:gd name="T53" fmla="*/ 16 h 57"/>
                <a:gd name="T54" fmla="*/ 61 w 69"/>
                <a:gd name="T55" fmla="*/ 11 h 57"/>
                <a:gd name="T56" fmla="*/ 58 w 69"/>
                <a:gd name="T57" fmla="*/ 6 h 57"/>
                <a:gd name="T58" fmla="*/ 53 w 69"/>
                <a:gd name="T59" fmla="*/ 4 h 57"/>
                <a:gd name="T60" fmla="*/ 46 w 69"/>
                <a:gd name="T61" fmla="*/ 2 h 57"/>
                <a:gd name="T62" fmla="*/ 41 w 69"/>
                <a:gd name="T63" fmla="*/ 0 h 57"/>
                <a:gd name="T64" fmla="*/ 33 w 69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7"/>
                <a:gd name="T101" fmla="*/ 69 w 69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7">
                  <a:moveTo>
                    <a:pt x="33" y="0"/>
                  </a:moveTo>
                  <a:lnTo>
                    <a:pt x="28" y="0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0" y="6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10" y="50"/>
                  </a:lnTo>
                  <a:lnTo>
                    <a:pt x="15" y="53"/>
                  </a:lnTo>
                  <a:lnTo>
                    <a:pt x="20" y="55"/>
                  </a:lnTo>
                  <a:lnTo>
                    <a:pt x="28" y="57"/>
                  </a:lnTo>
                  <a:lnTo>
                    <a:pt x="33" y="57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3" y="53"/>
                  </a:lnTo>
                  <a:lnTo>
                    <a:pt x="58" y="50"/>
                  </a:lnTo>
                  <a:lnTo>
                    <a:pt x="61" y="46"/>
                  </a:lnTo>
                  <a:lnTo>
                    <a:pt x="66" y="41"/>
                  </a:lnTo>
                  <a:lnTo>
                    <a:pt x="66" y="34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8" y="6"/>
                  </a:lnTo>
                  <a:lnTo>
                    <a:pt x="53" y="4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7" name="Freeform 29">
              <a:extLst>
                <a:ext uri="{FF2B5EF4-FFF2-40B4-BE49-F238E27FC236}">
                  <a16:creationId xmlns:a16="http://schemas.microsoft.com/office/drawing/2014/main" id="{4F12BAE4-229E-4BFE-B936-E31BCBD0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306"/>
              <a:ext cx="66" cy="58"/>
            </a:xfrm>
            <a:custGeom>
              <a:avLst/>
              <a:gdLst>
                <a:gd name="T0" fmla="*/ 33 w 66"/>
                <a:gd name="T1" fmla="*/ 0 h 58"/>
                <a:gd name="T2" fmla="*/ 25 w 66"/>
                <a:gd name="T3" fmla="*/ 0 h 58"/>
                <a:gd name="T4" fmla="*/ 20 w 66"/>
                <a:gd name="T5" fmla="*/ 2 h 58"/>
                <a:gd name="T6" fmla="*/ 13 w 66"/>
                <a:gd name="T7" fmla="*/ 5 h 58"/>
                <a:gd name="T8" fmla="*/ 7 w 66"/>
                <a:gd name="T9" fmla="*/ 7 h 58"/>
                <a:gd name="T10" fmla="*/ 5 w 66"/>
                <a:gd name="T11" fmla="*/ 12 h 58"/>
                <a:gd name="T12" fmla="*/ 2 w 66"/>
                <a:gd name="T13" fmla="*/ 16 h 58"/>
                <a:gd name="T14" fmla="*/ 0 w 66"/>
                <a:gd name="T15" fmla="*/ 23 h 58"/>
                <a:gd name="T16" fmla="*/ 0 w 66"/>
                <a:gd name="T17" fmla="*/ 30 h 58"/>
                <a:gd name="T18" fmla="*/ 0 w 66"/>
                <a:gd name="T19" fmla="*/ 35 h 58"/>
                <a:gd name="T20" fmla="*/ 2 w 66"/>
                <a:gd name="T21" fmla="*/ 42 h 58"/>
                <a:gd name="T22" fmla="*/ 5 w 66"/>
                <a:gd name="T23" fmla="*/ 46 h 58"/>
                <a:gd name="T24" fmla="*/ 7 w 66"/>
                <a:gd name="T25" fmla="*/ 51 h 58"/>
                <a:gd name="T26" fmla="*/ 13 w 66"/>
                <a:gd name="T27" fmla="*/ 53 h 58"/>
                <a:gd name="T28" fmla="*/ 20 w 66"/>
                <a:gd name="T29" fmla="*/ 55 h 58"/>
                <a:gd name="T30" fmla="*/ 25 w 66"/>
                <a:gd name="T31" fmla="*/ 58 h 58"/>
                <a:gd name="T32" fmla="*/ 33 w 66"/>
                <a:gd name="T33" fmla="*/ 58 h 58"/>
                <a:gd name="T34" fmla="*/ 41 w 66"/>
                <a:gd name="T35" fmla="*/ 58 h 58"/>
                <a:gd name="T36" fmla="*/ 46 w 66"/>
                <a:gd name="T37" fmla="*/ 55 h 58"/>
                <a:gd name="T38" fmla="*/ 51 w 66"/>
                <a:gd name="T39" fmla="*/ 53 h 58"/>
                <a:gd name="T40" fmla="*/ 56 w 66"/>
                <a:gd name="T41" fmla="*/ 51 h 58"/>
                <a:gd name="T42" fmla="*/ 61 w 66"/>
                <a:gd name="T43" fmla="*/ 46 h 58"/>
                <a:gd name="T44" fmla="*/ 64 w 66"/>
                <a:gd name="T45" fmla="*/ 42 h 58"/>
                <a:gd name="T46" fmla="*/ 66 w 66"/>
                <a:gd name="T47" fmla="*/ 35 h 58"/>
                <a:gd name="T48" fmla="*/ 66 w 66"/>
                <a:gd name="T49" fmla="*/ 30 h 58"/>
                <a:gd name="T50" fmla="*/ 66 w 66"/>
                <a:gd name="T51" fmla="*/ 23 h 58"/>
                <a:gd name="T52" fmla="*/ 64 w 66"/>
                <a:gd name="T53" fmla="*/ 16 h 58"/>
                <a:gd name="T54" fmla="*/ 61 w 66"/>
                <a:gd name="T55" fmla="*/ 12 h 58"/>
                <a:gd name="T56" fmla="*/ 56 w 66"/>
                <a:gd name="T57" fmla="*/ 7 h 58"/>
                <a:gd name="T58" fmla="*/ 51 w 66"/>
                <a:gd name="T59" fmla="*/ 5 h 58"/>
                <a:gd name="T60" fmla="*/ 46 w 66"/>
                <a:gd name="T61" fmla="*/ 2 h 58"/>
                <a:gd name="T62" fmla="*/ 41 w 66"/>
                <a:gd name="T63" fmla="*/ 0 h 58"/>
                <a:gd name="T64" fmla="*/ 33 w 66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58"/>
                <a:gd name="T101" fmla="*/ 66 w 66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58">
                  <a:moveTo>
                    <a:pt x="33" y="0"/>
                  </a:moveTo>
                  <a:lnTo>
                    <a:pt x="25" y="0"/>
                  </a:lnTo>
                  <a:lnTo>
                    <a:pt x="20" y="2"/>
                  </a:lnTo>
                  <a:lnTo>
                    <a:pt x="13" y="5"/>
                  </a:lnTo>
                  <a:lnTo>
                    <a:pt x="7" y="7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7" y="51"/>
                  </a:lnTo>
                  <a:lnTo>
                    <a:pt x="13" y="53"/>
                  </a:lnTo>
                  <a:lnTo>
                    <a:pt x="20" y="55"/>
                  </a:lnTo>
                  <a:lnTo>
                    <a:pt x="25" y="58"/>
                  </a:lnTo>
                  <a:lnTo>
                    <a:pt x="33" y="58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61" y="46"/>
                  </a:lnTo>
                  <a:lnTo>
                    <a:pt x="64" y="42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3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6" y="7"/>
                  </a:lnTo>
                  <a:lnTo>
                    <a:pt x="51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8" name="Freeform 30">
              <a:extLst>
                <a:ext uri="{FF2B5EF4-FFF2-40B4-BE49-F238E27FC236}">
                  <a16:creationId xmlns:a16="http://schemas.microsoft.com/office/drawing/2014/main" id="{CF22C38C-8EFC-4AE5-81B4-8697DA7EA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306"/>
              <a:ext cx="66" cy="58"/>
            </a:xfrm>
            <a:custGeom>
              <a:avLst/>
              <a:gdLst>
                <a:gd name="T0" fmla="*/ 33 w 66"/>
                <a:gd name="T1" fmla="*/ 0 h 58"/>
                <a:gd name="T2" fmla="*/ 25 w 66"/>
                <a:gd name="T3" fmla="*/ 0 h 58"/>
                <a:gd name="T4" fmla="*/ 20 w 66"/>
                <a:gd name="T5" fmla="*/ 2 h 58"/>
                <a:gd name="T6" fmla="*/ 13 w 66"/>
                <a:gd name="T7" fmla="*/ 5 h 58"/>
                <a:gd name="T8" fmla="*/ 7 w 66"/>
                <a:gd name="T9" fmla="*/ 7 h 58"/>
                <a:gd name="T10" fmla="*/ 5 w 66"/>
                <a:gd name="T11" fmla="*/ 12 h 58"/>
                <a:gd name="T12" fmla="*/ 2 w 66"/>
                <a:gd name="T13" fmla="*/ 16 h 58"/>
                <a:gd name="T14" fmla="*/ 0 w 66"/>
                <a:gd name="T15" fmla="*/ 23 h 58"/>
                <a:gd name="T16" fmla="*/ 0 w 66"/>
                <a:gd name="T17" fmla="*/ 30 h 58"/>
                <a:gd name="T18" fmla="*/ 0 w 66"/>
                <a:gd name="T19" fmla="*/ 35 h 58"/>
                <a:gd name="T20" fmla="*/ 2 w 66"/>
                <a:gd name="T21" fmla="*/ 42 h 58"/>
                <a:gd name="T22" fmla="*/ 5 w 66"/>
                <a:gd name="T23" fmla="*/ 46 h 58"/>
                <a:gd name="T24" fmla="*/ 7 w 66"/>
                <a:gd name="T25" fmla="*/ 51 h 58"/>
                <a:gd name="T26" fmla="*/ 13 w 66"/>
                <a:gd name="T27" fmla="*/ 53 h 58"/>
                <a:gd name="T28" fmla="*/ 20 w 66"/>
                <a:gd name="T29" fmla="*/ 55 h 58"/>
                <a:gd name="T30" fmla="*/ 25 w 66"/>
                <a:gd name="T31" fmla="*/ 58 h 58"/>
                <a:gd name="T32" fmla="*/ 33 w 66"/>
                <a:gd name="T33" fmla="*/ 58 h 58"/>
                <a:gd name="T34" fmla="*/ 41 w 66"/>
                <a:gd name="T35" fmla="*/ 58 h 58"/>
                <a:gd name="T36" fmla="*/ 46 w 66"/>
                <a:gd name="T37" fmla="*/ 55 h 58"/>
                <a:gd name="T38" fmla="*/ 51 w 66"/>
                <a:gd name="T39" fmla="*/ 53 h 58"/>
                <a:gd name="T40" fmla="*/ 56 w 66"/>
                <a:gd name="T41" fmla="*/ 51 h 58"/>
                <a:gd name="T42" fmla="*/ 61 w 66"/>
                <a:gd name="T43" fmla="*/ 46 h 58"/>
                <a:gd name="T44" fmla="*/ 64 w 66"/>
                <a:gd name="T45" fmla="*/ 42 h 58"/>
                <a:gd name="T46" fmla="*/ 66 w 66"/>
                <a:gd name="T47" fmla="*/ 35 h 58"/>
                <a:gd name="T48" fmla="*/ 66 w 66"/>
                <a:gd name="T49" fmla="*/ 30 h 58"/>
                <a:gd name="T50" fmla="*/ 66 w 66"/>
                <a:gd name="T51" fmla="*/ 23 h 58"/>
                <a:gd name="T52" fmla="*/ 64 w 66"/>
                <a:gd name="T53" fmla="*/ 16 h 58"/>
                <a:gd name="T54" fmla="*/ 61 w 66"/>
                <a:gd name="T55" fmla="*/ 12 h 58"/>
                <a:gd name="T56" fmla="*/ 56 w 66"/>
                <a:gd name="T57" fmla="*/ 7 h 58"/>
                <a:gd name="T58" fmla="*/ 51 w 66"/>
                <a:gd name="T59" fmla="*/ 5 h 58"/>
                <a:gd name="T60" fmla="*/ 46 w 66"/>
                <a:gd name="T61" fmla="*/ 2 h 58"/>
                <a:gd name="T62" fmla="*/ 41 w 66"/>
                <a:gd name="T63" fmla="*/ 0 h 58"/>
                <a:gd name="T64" fmla="*/ 33 w 66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58"/>
                <a:gd name="T101" fmla="*/ 66 w 66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58">
                  <a:moveTo>
                    <a:pt x="33" y="0"/>
                  </a:moveTo>
                  <a:lnTo>
                    <a:pt x="25" y="0"/>
                  </a:lnTo>
                  <a:lnTo>
                    <a:pt x="20" y="2"/>
                  </a:lnTo>
                  <a:lnTo>
                    <a:pt x="13" y="5"/>
                  </a:lnTo>
                  <a:lnTo>
                    <a:pt x="7" y="7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7" y="51"/>
                  </a:lnTo>
                  <a:lnTo>
                    <a:pt x="13" y="53"/>
                  </a:lnTo>
                  <a:lnTo>
                    <a:pt x="20" y="55"/>
                  </a:lnTo>
                  <a:lnTo>
                    <a:pt x="25" y="58"/>
                  </a:lnTo>
                  <a:lnTo>
                    <a:pt x="33" y="58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61" y="46"/>
                  </a:lnTo>
                  <a:lnTo>
                    <a:pt x="64" y="42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3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6" y="7"/>
                  </a:lnTo>
                  <a:lnTo>
                    <a:pt x="51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9" name="Freeform 31">
              <a:extLst>
                <a:ext uri="{FF2B5EF4-FFF2-40B4-BE49-F238E27FC236}">
                  <a16:creationId xmlns:a16="http://schemas.microsoft.com/office/drawing/2014/main" id="{CFFE863F-D6CE-4D88-8E03-B4A2771D5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523"/>
              <a:ext cx="72" cy="60"/>
            </a:xfrm>
            <a:custGeom>
              <a:avLst/>
              <a:gdLst>
                <a:gd name="T0" fmla="*/ 36 w 72"/>
                <a:gd name="T1" fmla="*/ 0 h 60"/>
                <a:gd name="T2" fmla="*/ 29 w 72"/>
                <a:gd name="T3" fmla="*/ 0 h 60"/>
                <a:gd name="T4" fmla="*/ 23 w 72"/>
                <a:gd name="T5" fmla="*/ 2 h 60"/>
                <a:gd name="T6" fmla="*/ 16 w 72"/>
                <a:gd name="T7" fmla="*/ 5 h 60"/>
                <a:gd name="T8" fmla="*/ 11 w 72"/>
                <a:gd name="T9" fmla="*/ 7 h 60"/>
                <a:gd name="T10" fmla="*/ 8 w 72"/>
                <a:gd name="T11" fmla="*/ 12 h 60"/>
                <a:gd name="T12" fmla="*/ 3 w 72"/>
                <a:gd name="T13" fmla="*/ 19 h 60"/>
                <a:gd name="T14" fmla="*/ 3 w 72"/>
                <a:gd name="T15" fmla="*/ 23 h 60"/>
                <a:gd name="T16" fmla="*/ 0 w 72"/>
                <a:gd name="T17" fmla="*/ 30 h 60"/>
                <a:gd name="T18" fmla="*/ 3 w 72"/>
                <a:gd name="T19" fmla="*/ 35 h 60"/>
                <a:gd name="T20" fmla="*/ 3 w 72"/>
                <a:gd name="T21" fmla="*/ 42 h 60"/>
                <a:gd name="T22" fmla="*/ 8 w 72"/>
                <a:gd name="T23" fmla="*/ 46 h 60"/>
                <a:gd name="T24" fmla="*/ 11 w 72"/>
                <a:gd name="T25" fmla="*/ 51 h 60"/>
                <a:gd name="T26" fmla="*/ 16 w 72"/>
                <a:gd name="T27" fmla="*/ 53 h 60"/>
                <a:gd name="T28" fmla="*/ 23 w 72"/>
                <a:gd name="T29" fmla="*/ 58 h 60"/>
                <a:gd name="T30" fmla="*/ 29 w 72"/>
                <a:gd name="T31" fmla="*/ 58 h 60"/>
                <a:gd name="T32" fmla="*/ 36 w 72"/>
                <a:gd name="T33" fmla="*/ 60 h 60"/>
                <a:gd name="T34" fmla="*/ 44 w 72"/>
                <a:gd name="T35" fmla="*/ 58 h 60"/>
                <a:gd name="T36" fmla="*/ 49 w 72"/>
                <a:gd name="T37" fmla="*/ 58 h 60"/>
                <a:gd name="T38" fmla="*/ 57 w 72"/>
                <a:gd name="T39" fmla="*/ 53 h 60"/>
                <a:gd name="T40" fmla="*/ 62 w 72"/>
                <a:gd name="T41" fmla="*/ 51 h 60"/>
                <a:gd name="T42" fmla="*/ 64 w 72"/>
                <a:gd name="T43" fmla="*/ 46 h 60"/>
                <a:gd name="T44" fmla="*/ 69 w 72"/>
                <a:gd name="T45" fmla="*/ 42 h 60"/>
                <a:gd name="T46" fmla="*/ 69 w 72"/>
                <a:gd name="T47" fmla="*/ 35 h 60"/>
                <a:gd name="T48" fmla="*/ 72 w 72"/>
                <a:gd name="T49" fmla="*/ 30 h 60"/>
                <a:gd name="T50" fmla="*/ 69 w 72"/>
                <a:gd name="T51" fmla="*/ 23 h 60"/>
                <a:gd name="T52" fmla="*/ 69 w 72"/>
                <a:gd name="T53" fmla="*/ 19 h 60"/>
                <a:gd name="T54" fmla="*/ 64 w 72"/>
                <a:gd name="T55" fmla="*/ 12 h 60"/>
                <a:gd name="T56" fmla="*/ 62 w 72"/>
                <a:gd name="T57" fmla="*/ 7 h 60"/>
                <a:gd name="T58" fmla="*/ 57 w 72"/>
                <a:gd name="T59" fmla="*/ 5 h 60"/>
                <a:gd name="T60" fmla="*/ 49 w 72"/>
                <a:gd name="T61" fmla="*/ 2 h 60"/>
                <a:gd name="T62" fmla="*/ 44 w 72"/>
                <a:gd name="T63" fmla="*/ 0 h 60"/>
                <a:gd name="T64" fmla="*/ 36 w 72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60"/>
                <a:gd name="T101" fmla="*/ 72 w 72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60">
                  <a:moveTo>
                    <a:pt x="36" y="0"/>
                  </a:moveTo>
                  <a:lnTo>
                    <a:pt x="29" y="0"/>
                  </a:lnTo>
                  <a:lnTo>
                    <a:pt x="23" y="2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12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3" y="42"/>
                  </a:lnTo>
                  <a:lnTo>
                    <a:pt x="8" y="46"/>
                  </a:lnTo>
                  <a:lnTo>
                    <a:pt x="11" y="51"/>
                  </a:lnTo>
                  <a:lnTo>
                    <a:pt x="16" y="53"/>
                  </a:lnTo>
                  <a:lnTo>
                    <a:pt x="23" y="58"/>
                  </a:lnTo>
                  <a:lnTo>
                    <a:pt x="29" y="58"/>
                  </a:lnTo>
                  <a:lnTo>
                    <a:pt x="36" y="60"/>
                  </a:lnTo>
                  <a:lnTo>
                    <a:pt x="44" y="58"/>
                  </a:lnTo>
                  <a:lnTo>
                    <a:pt x="49" y="58"/>
                  </a:lnTo>
                  <a:lnTo>
                    <a:pt x="57" y="53"/>
                  </a:lnTo>
                  <a:lnTo>
                    <a:pt x="62" y="51"/>
                  </a:lnTo>
                  <a:lnTo>
                    <a:pt x="64" y="46"/>
                  </a:lnTo>
                  <a:lnTo>
                    <a:pt x="69" y="42"/>
                  </a:lnTo>
                  <a:lnTo>
                    <a:pt x="69" y="35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9" y="19"/>
                  </a:lnTo>
                  <a:lnTo>
                    <a:pt x="64" y="12"/>
                  </a:lnTo>
                  <a:lnTo>
                    <a:pt x="62" y="7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20" name="Freeform 32">
              <a:extLst>
                <a:ext uri="{FF2B5EF4-FFF2-40B4-BE49-F238E27FC236}">
                  <a16:creationId xmlns:a16="http://schemas.microsoft.com/office/drawing/2014/main" id="{CF687CF5-86E6-4728-8E8A-598EB82B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523"/>
              <a:ext cx="72" cy="60"/>
            </a:xfrm>
            <a:custGeom>
              <a:avLst/>
              <a:gdLst>
                <a:gd name="T0" fmla="*/ 36 w 72"/>
                <a:gd name="T1" fmla="*/ 0 h 60"/>
                <a:gd name="T2" fmla="*/ 29 w 72"/>
                <a:gd name="T3" fmla="*/ 0 h 60"/>
                <a:gd name="T4" fmla="*/ 23 w 72"/>
                <a:gd name="T5" fmla="*/ 2 h 60"/>
                <a:gd name="T6" fmla="*/ 16 w 72"/>
                <a:gd name="T7" fmla="*/ 5 h 60"/>
                <a:gd name="T8" fmla="*/ 11 w 72"/>
                <a:gd name="T9" fmla="*/ 7 h 60"/>
                <a:gd name="T10" fmla="*/ 8 w 72"/>
                <a:gd name="T11" fmla="*/ 12 h 60"/>
                <a:gd name="T12" fmla="*/ 3 w 72"/>
                <a:gd name="T13" fmla="*/ 19 h 60"/>
                <a:gd name="T14" fmla="*/ 3 w 72"/>
                <a:gd name="T15" fmla="*/ 23 h 60"/>
                <a:gd name="T16" fmla="*/ 0 w 72"/>
                <a:gd name="T17" fmla="*/ 30 h 60"/>
                <a:gd name="T18" fmla="*/ 3 w 72"/>
                <a:gd name="T19" fmla="*/ 35 h 60"/>
                <a:gd name="T20" fmla="*/ 3 w 72"/>
                <a:gd name="T21" fmla="*/ 42 h 60"/>
                <a:gd name="T22" fmla="*/ 8 w 72"/>
                <a:gd name="T23" fmla="*/ 46 h 60"/>
                <a:gd name="T24" fmla="*/ 11 w 72"/>
                <a:gd name="T25" fmla="*/ 51 h 60"/>
                <a:gd name="T26" fmla="*/ 16 w 72"/>
                <a:gd name="T27" fmla="*/ 53 h 60"/>
                <a:gd name="T28" fmla="*/ 23 w 72"/>
                <a:gd name="T29" fmla="*/ 58 h 60"/>
                <a:gd name="T30" fmla="*/ 29 w 72"/>
                <a:gd name="T31" fmla="*/ 58 h 60"/>
                <a:gd name="T32" fmla="*/ 36 w 72"/>
                <a:gd name="T33" fmla="*/ 60 h 60"/>
                <a:gd name="T34" fmla="*/ 44 w 72"/>
                <a:gd name="T35" fmla="*/ 58 h 60"/>
                <a:gd name="T36" fmla="*/ 49 w 72"/>
                <a:gd name="T37" fmla="*/ 58 h 60"/>
                <a:gd name="T38" fmla="*/ 57 w 72"/>
                <a:gd name="T39" fmla="*/ 53 h 60"/>
                <a:gd name="T40" fmla="*/ 62 w 72"/>
                <a:gd name="T41" fmla="*/ 51 h 60"/>
                <a:gd name="T42" fmla="*/ 64 w 72"/>
                <a:gd name="T43" fmla="*/ 46 h 60"/>
                <a:gd name="T44" fmla="*/ 69 w 72"/>
                <a:gd name="T45" fmla="*/ 42 h 60"/>
                <a:gd name="T46" fmla="*/ 69 w 72"/>
                <a:gd name="T47" fmla="*/ 35 h 60"/>
                <a:gd name="T48" fmla="*/ 72 w 72"/>
                <a:gd name="T49" fmla="*/ 30 h 60"/>
                <a:gd name="T50" fmla="*/ 69 w 72"/>
                <a:gd name="T51" fmla="*/ 23 h 60"/>
                <a:gd name="T52" fmla="*/ 69 w 72"/>
                <a:gd name="T53" fmla="*/ 19 h 60"/>
                <a:gd name="T54" fmla="*/ 64 w 72"/>
                <a:gd name="T55" fmla="*/ 12 h 60"/>
                <a:gd name="T56" fmla="*/ 62 w 72"/>
                <a:gd name="T57" fmla="*/ 7 h 60"/>
                <a:gd name="T58" fmla="*/ 57 w 72"/>
                <a:gd name="T59" fmla="*/ 5 h 60"/>
                <a:gd name="T60" fmla="*/ 49 w 72"/>
                <a:gd name="T61" fmla="*/ 2 h 60"/>
                <a:gd name="T62" fmla="*/ 44 w 72"/>
                <a:gd name="T63" fmla="*/ 0 h 60"/>
                <a:gd name="T64" fmla="*/ 36 w 72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60"/>
                <a:gd name="T101" fmla="*/ 72 w 72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60">
                  <a:moveTo>
                    <a:pt x="36" y="0"/>
                  </a:moveTo>
                  <a:lnTo>
                    <a:pt x="29" y="0"/>
                  </a:lnTo>
                  <a:lnTo>
                    <a:pt x="23" y="2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12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3" y="42"/>
                  </a:lnTo>
                  <a:lnTo>
                    <a:pt x="8" y="46"/>
                  </a:lnTo>
                  <a:lnTo>
                    <a:pt x="11" y="51"/>
                  </a:lnTo>
                  <a:lnTo>
                    <a:pt x="16" y="53"/>
                  </a:lnTo>
                  <a:lnTo>
                    <a:pt x="23" y="58"/>
                  </a:lnTo>
                  <a:lnTo>
                    <a:pt x="29" y="58"/>
                  </a:lnTo>
                  <a:lnTo>
                    <a:pt x="36" y="60"/>
                  </a:lnTo>
                  <a:lnTo>
                    <a:pt x="44" y="58"/>
                  </a:lnTo>
                  <a:lnTo>
                    <a:pt x="49" y="58"/>
                  </a:lnTo>
                  <a:lnTo>
                    <a:pt x="57" y="53"/>
                  </a:lnTo>
                  <a:lnTo>
                    <a:pt x="62" y="51"/>
                  </a:lnTo>
                  <a:lnTo>
                    <a:pt x="64" y="46"/>
                  </a:lnTo>
                  <a:lnTo>
                    <a:pt x="69" y="42"/>
                  </a:lnTo>
                  <a:lnTo>
                    <a:pt x="69" y="35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9" y="19"/>
                  </a:lnTo>
                  <a:lnTo>
                    <a:pt x="64" y="12"/>
                  </a:lnTo>
                  <a:lnTo>
                    <a:pt x="62" y="7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6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21" name="Freeform 33">
              <a:extLst>
                <a:ext uri="{FF2B5EF4-FFF2-40B4-BE49-F238E27FC236}">
                  <a16:creationId xmlns:a16="http://schemas.microsoft.com/office/drawing/2014/main" id="{F9FD967E-CE7E-459F-9C2E-2EF09F138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207"/>
              <a:ext cx="69" cy="58"/>
            </a:xfrm>
            <a:custGeom>
              <a:avLst/>
              <a:gdLst>
                <a:gd name="T0" fmla="*/ 33 w 69"/>
                <a:gd name="T1" fmla="*/ 0 h 58"/>
                <a:gd name="T2" fmla="*/ 26 w 69"/>
                <a:gd name="T3" fmla="*/ 0 h 58"/>
                <a:gd name="T4" fmla="*/ 20 w 69"/>
                <a:gd name="T5" fmla="*/ 2 h 58"/>
                <a:gd name="T6" fmla="*/ 15 w 69"/>
                <a:gd name="T7" fmla="*/ 4 h 58"/>
                <a:gd name="T8" fmla="*/ 10 w 69"/>
                <a:gd name="T9" fmla="*/ 7 h 58"/>
                <a:gd name="T10" fmla="*/ 5 w 69"/>
                <a:gd name="T11" fmla="*/ 11 h 58"/>
                <a:gd name="T12" fmla="*/ 3 w 69"/>
                <a:gd name="T13" fmla="*/ 18 h 58"/>
                <a:gd name="T14" fmla="*/ 0 w 69"/>
                <a:gd name="T15" fmla="*/ 23 h 58"/>
                <a:gd name="T16" fmla="*/ 0 w 69"/>
                <a:gd name="T17" fmla="*/ 30 h 58"/>
                <a:gd name="T18" fmla="*/ 0 w 69"/>
                <a:gd name="T19" fmla="*/ 34 h 58"/>
                <a:gd name="T20" fmla="*/ 3 w 69"/>
                <a:gd name="T21" fmla="*/ 41 h 58"/>
                <a:gd name="T22" fmla="*/ 5 w 69"/>
                <a:gd name="T23" fmla="*/ 46 h 58"/>
                <a:gd name="T24" fmla="*/ 10 w 69"/>
                <a:gd name="T25" fmla="*/ 51 h 58"/>
                <a:gd name="T26" fmla="*/ 15 w 69"/>
                <a:gd name="T27" fmla="*/ 53 h 58"/>
                <a:gd name="T28" fmla="*/ 20 w 69"/>
                <a:gd name="T29" fmla="*/ 55 h 58"/>
                <a:gd name="T30" fmla="*/ 26 w 69"/>
                <a:gd name="T31" fmla="*/ 58 h 58"/>
                <a:gd name="T32" fmla="*/ 33 w 69"/>
                <a:gd name="T33" fmla="*/ 58 h 58"/>
                <a:gd name="T34" fmla="*/ 41 w 69"/>
                <a:gd name="T35" fmla="*/ 58 h 58"/>
                <a:gd name="T36" fmla="*/ 49 w 69"/>
                <a:gd name="T37" fmla="*/ 55 h 58"/>
                <a:gd name="T38" fmla="*/ 54 w 69"/>
                <a:gd name="T39" fmla="*/ 53 h 58"/>
                <a:gd name="T40" fmla="*/ 59 w 69"/>
                <a:gd name="T41" fmla="*/ 51 h 58"/>
                <a:gd name="T42" fmla="*/ 61 w 69"/>
                <a:gd name="T43" fmla="*/ 46 h 58"/>
                <a:gd name="T44" fmla="*/ 66 w 69"/>
                <a:gd name="T45" fmla="*/ 41 h 58"/>
                <a:gd name="T46" fmla="*/ 66 w 69"/>
                <a:gd name="T47" fmla="*/ 34 h 58"/>
                <a:gd name="T48" fmla="*/ 69 w 69"/>
                <a:gd name="T49" fmla="*/ 30 h 58"/>
                <a:gd name="T50" fmla="*/ 66 w 69"/>
                <a:gd name="T51" fmla="*/ 23 h 58"/>
                <a:gd name="T52" fmla="*/ 66 w 69"/>
                <a:gd name="T53" fmla="*/ 18 h 58"/>
                <a:gd name="T54" fmla="*/ 61 w 69"/>
                <a:gd name="T55" fmla="*/ 11 h 58"/>
                <a:gd name="T56" fmla="*/ 59 w 69"/>
                <a:gd name="T57" fmla="*/ 7 h 58"/>
                <a:gd name="T58" fmla="*/ 54 w 69"/>
                <a:gd name="T59" fmla="*/ 4 h 58"/>
                <a:gd name="T60" fmla="*/ 49 w 69"/>
                <a:gd name="T61" fmla="*/ 2 h 58"/>
                <a:gd name="T62" fmla="*/ 41 w 69"/>
                <a:gd name="T63" fmla="*/ 0 h 58"/>
                <a:gd name="T64" fmla="*/ 33 w 69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8"/>
                <a:gd name="T101" fmla="*/ 69 w 69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8">
                  <a:moveTo>
                    <a:pt x="33" y="0"/>
                  </a:moveTo>
                  <a:lnTo>
                    <a:pt x="26" y="0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0" y="7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5"/>
                  </a:lnTo>
                  <a:lnTo>
                    <a:pt x="26" y="58"/>
                  </a:lnTo>
                  <a:lnTo>
                    <a:pt x="33" y="58"/>
                  </a:lnTo>
                  <a:lnTo>
                    <a:pt x="41" y="58"/>
                  </a:lnTo>
                  <a:lnTo>
                    <a:pt x="49" y="55"/>
                  </a:lnTo>
                  <a:lnTo>
                    <a:pt x="54" y="53"/>
                  </a:lnTo>
                  <a:lnTo>
                    <a:pt x="59" y="51"/>
                  </a:lnTo>
                  <a:lnTo>
                    <a:pt x="61" y="46"/>
                  </a:lnTo>
                  <a:lnTo>
                    <a:pt x="66" y="41"/>
                  </a:lnTo>
                  <a:lnTo>
                    <a:pt x="66" y="34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8"/>
                  </a:lnTo>
                  <a:lnTo>
                    <a:pt x="61" y="11"/>
                  </a:lnTo>
                  <a:lnTo>
                    <a:pt x="59" y="7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22" name="Freeform 34">
              <a:extLst>
                <a:ext uri="{FF2B5EF4-FFF2-40B4-BE49-F238E27FC236}">
                  <a16:creationId xmlns:a16="http://schemas.microsoft.com/office/drawing/2014/main" id="{6549C31E-07E0-4957-B9B0-1FBCB7CC9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207"/>
              <a:ext cx="69" cy="58"/>
            </a:xfrm>
            <a:custGeom>
              <a:avLst/>
              <a:gdLst>
                <a:gd name="T0" fmla="*/ 33 w 69"/>
                <a:gd name="T1" fmla="*/ 0 h 58"/>
                <a:gd name="T2" fmla="*/ 26 w 69"/>
                <a:gd name="T3" fmla="*/ 0 h 58"/>
                <a:gd name="T4" fmla="*/ 20 w 69"/>
                <a:gd name="T5" fmla="*/ 2 h 58"/>
                <a:gd name="T6" fmla="*/ 15 w 69"/>
                <a:gd name="T7" fmla="*/ 4 h 58"/>
                <a:gd name="T8" fmla="*/ 10 w 69"/>
                <a:gd name="T9" fmla="*/ 7 h 58"/>
                <a:gd name="T10" fmla="*/ 5 w 69"/>
                <a:gd name="T11" fmla="*/ 11 h 58"/>
                <a:gd name="T12" fmla="*/ 3 w 69"/>
                <a:gd name="T13" fmla="*/ 18 h 58"/>
                <a:gd name="T14" fmla="*/ 0 w 69"/>
                <a:gd name="T15" fmla="*/ 23 h 58"/>
                <a:gd name="T16" fmla="*/ 0 w 69"/>
                <a:gd name="T17" fmla="*/ 30 h 58"/>
                <a:gd name="T18" fmla="*/ 0 w 69"/>
                <a:gd name="T19" fmla="*/ 34 h 58"/>
                <a:gd name="T20" fmla="*/ 3 w 69"/>
                <a:gd name="T21" fmla="*/ 41 h 58"/>
                <a:gd name="T22" fmla="*/ 5 w 69"/>
                <a:gd name="T23" fmla="*/ 46 h 58"/>
                <a:gd name="T24" fmla="*/ 10 w 69"/>
                <a:gd name="T25" fmla="*/ 51 h 58"/>
                <a:gd name="T26" fmla="*/ 15 w 69"/>
                <a:gd name="T27" fmla="*/ 53 h 58"/>
                <a:gd name="T28" fmla="*/ 20 w 69"/>
                <a:gd name="T29" fmla="*/ 55 h 58"/>
                <a:gd name="T30" fmla="*/ 26 w 69"/>
                <a:gd name="T31" fmla="*/ 58 h 58"/>
                <a:gd name="T32" fmla="*/ 33 w 69"/>
                <a:gd name="T33" fmla="*/ 58 h 58"/>
                <a:gd name="T34" fmla="*/ 41 w 69"/>
                <a:gd name="T35" fmla="*/ 58 h 58"/>
                <a:gd name="T36" fmla="*/ 49 w 69"/>
                <a:gd name="T37" fmla="*/ 55 h 58"/>
                <a:gd name="T38" fmla="*/ 54 w 69"/>
                <a:gd name="T39" fmla="*/ 53 h 58"/>
                <a:gd name="T40" fmla="*/ 59 w 69"/>
                <a:gd name="T41" fmla="*/ 51 h 58"/>
                <a:gd name="T42" fmla="*/ 61 w 69"/>
                <a:gd name="T43" fmla="*/ 46 h 58"/>
                <a:gd name="T44" fmla="*/ 66 w 69"/>
                <a:gd name="T45" fmla="*/ 41 h 58"/>
                <a:gd name="T46" fmla="*/ 66 w 69"/>
                <a:gd name="T47" fmla="*/ 34 h 58"/>
                <a:gd name="T48" fmla="*/ 69 w 69"/>
                <a:gd name="T49" fmla="*/ 30 h 58"/>
                <a:gd name="T50" fmla="*/ 66 w 69"/>
                <a:gd name="T51" fmla="*/ 23 h 58"/>
                <a:gd name="T52" fmla="*/ 66 w 69"/>
                <a:gd name="T53" fmla="*/ 18 h 58"/>
                <a:gd name="T54" fmla="*/ 61 w 69"/>
                <a:gd name="T55" fmla="*/ 11 h 58"/>
                <a:gd name="T56" fmla="*/ 59 w 69"/>
                <a:gd name="T57" fmla="*/ 7 h 58"/>
                <a:gd name="T58" fmla="*/ 54 w 69"/>
                <a:gd name="T59" fmla="*/ 4 h 58"/>
                <a:gd name="T60" fmla="*/ 49 w 69"/>
                <a:gd name="T61" fmla="*/ 2 h 58"/>
                <a:gd name="T62" fmla="*/ 41 w 69"/>
                <a:gd name="T63" fmla="*/ 0 h 58"/>
                <a:gd name="T64" fmla="*/ 33 w 69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8"/>
                <a:gd name="T101" fmla="*/ 69 w 69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8">
                  <a:moveTo>
                    <a:pt x="33" y="0"/>
                  </a:moveTo>
                  <a:lnTo>
                    <a:pt x="26" y="0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0" y="7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5"/>
                  </a:lnTo>
                  <a:lnTo>
                    <a:pt x="26" y="58"/>
                  </a:lnTo>
                  <a:lnTo>
                    <a:pt x="33" y="58"/>
                  </a:lnTo>
                  <a:lnTo>
                    <a:pt x="41" y="58"/>
                  </a:lnTo>
                  <a:lnTo>
                    <a:pt x="49" y="55"/>
                  </a:lnTo>
                  <a:lnTo>
                    <a:pt x="54" y="53"/>
                  </a:lnTo>
                  <a:lnTo>
                    <a:pt x="59" y="51"/>
                  </a:lnTo>
                  <a:lnTo>
                    <a:pt x="61" y="46"/>
                  </a:lnTo>
                  <a:lnTo>
                    <a:pt x="66" y="41"/>
                  </a:lnTo>
                  <a:lnTo>
                    <a:pt x="66" y="34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8"/>
                  </a:lnTo>
                  <a:lnTo>
                    <a:pt x="61" y="11"/>
                  </a:lnTo>
                  <a:lnTo>
                    <a:pt x="59" y="7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23" name="Freeform 35">
              <a:extLst>
                <a:ext uri="{FF2B5EF4-FFF2-40B4-BE49-F238E27FC236}">
                  <a16:creationId xmlns:a16="http://schemas.microsoft.com/office/drawing/2014/main" id="{C7934637-E3C2-4A19-9B72-E42D6861D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306"/>
              <a:ext cx="69" cy="58"/>
            </a:xfrm>
            <a:custGeom>
              <a:avLst/>
              <a:gdLst>
                <a:gd name="T0" fmla="*/ 33 w 69"/>
                <a:gd name="T1" fmla="*/ 0 h 58"/>
                <a:gd name="T2" fmla="*/ 26 w 69"/>
                <a:gd name="T3" fmla="*/ 0 h 58"/>
                <a:gd name="T4" fmla="*/ 20 w 69"/>
                <a:gd name="T5" fmla="*/ 2 h 58"/>
                <a:gd name="T6" fmla="*/ 15 w 69"/>
                <a:gd name="T7" fmla="*/ 5 h 58"/>
                <a:gd name="T8" fmla="*/ 10 w 69"/>
                <a:gd name="T9" fmla="*/ 7 h 58"/>
                <a:gd name="T10" fmla="*/ 5 w 69"/>
                <a:gd name="T11" fmla="*/ 12 h 58"/>
                <a:gd name="T12" fmla="*/ 3 w 69"/>
                <a:gd name="T13" fmla="*/ 16 h 58"/>
                <a:gd name="T14" fmla="*/ 0 w 69"/>
                <a:gd name="T15" fmla="*/ 23 h 58"/>
                <a:gd name="T16" fmla="*/ 0 w 69"/>
                <a:gd name="T17" fmla="*/ 30 h 58"/>
                <a:gd name="T18" fmla="*/ 0 w 69"/>
                <a:gd name="T19" fmla="*/ 35 h 58"/>
                <a:gd name="T20" fmla="*/ 3 w 69"/>
                <a:gd name="T21" fmla="*/ 42 h 58"/>
                <a:gd name="T22" fmla="*/ 5 w 69"/>
                <a:gd name="T23" fmla="*/ 46 h 58"/>
                <a:gd name="T24" fmla="*/ 10 w 69"/>
                <a:gd name="T25" fmla="*/ 51 h 58"/>
                <a:gd name="T26" fmla="*/ 15 w 69"/>
                <a:gd name="T27" fmla="*/ 53 h 58"/>
                <a:gd name="T28" fmla="*/ 20 w 69"/>
                <a:gd name="T29" fmla="*/ 55 h 58"/>
                <a:gd name="T30" fmla="*/ 26 w 69"/>
                <a:gd name="T31" fmla="*/ 58 h 58"/>
                <a:gd name="T32" fmla="*/ 33 w 69"/>
                <a:gd name="T33" fmla="*/ 58 h 58"/>
                <a:gd name="T34" fmla="*/ 41 w 69"/>
                <a:gd name="T35" fmla="*/ 58 h 58"/>
                <a:gd name="T36" fmla="*/ 46 w 69"/>
                <a:gd name="T37" fmla="*/ 55 h 58"/>
                <a:gd name="T38" fmla="*/ 54 w 69"/>
                <a:gd name="T39" fmla="*/ 53 h 58"/>
                <a:gd name="T40" fmla="*/ 59 w 69"/>
                <a:gd name="T41" fmla="*/ 51 h 58"/>
                <a:gd name="T42" fmla="*/ 61 w 69"/>
                <a:gd name="T43" fmla="*/ 46 h 58"/>
                <a:gd name="T44" fmla="*/ 64 w 69"/>
                <a:gd name="T45" fmla="*/ 42 h 58"/>
                <a:gd name="T46" fmla="*/ 66 w 69"/>
                <a:gd name="T47" fmla="*/ 35 h 58"/>
                <a:gd name="T48" fmla="*/ 69 w 69"/>
                <a:gd name="T49" fmla="*/ 30 h 58"/>
                <a:gd name="T50" fmla="*/ 66 w 69"/>
                <a:gd name="T51" fmla="*/ 23 h 58"/>
                <a:gd name="T52" fmla="*/ 64 w 69"/>
                <a:gd name="T53" fmla="*/ 16 h 58"/>
                <a:gd name="T54" fmla="*/ 61 w 69"/>
                <a:gd name="T55" fmla="*/ 12 h 58"/>
                <a:gd name="T56" fmla="*/ 59 w 69"/>
                <a:gd name="T57" fmla="*/ 7 h 58"/>
                <a:gd name="T58" fmla="*/ 54 w 69"/>
                <a:gd name="T59" fmla="*/ 5 h 58"/>
                <a:gd name="T60" fmla="*/ 46 w 69"/>
                <a:gd name="T61" fmla="*/ 2 h 58"/>
                <a:gd name="T62" fmla="*/ 41 w 69"/>
                <a:gd name="T63" fmla="*/ 0 h 58"/>
                <a:gd name="T64" fmla="*/ 33 w 69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8"/>
                <a:gd name="T101" fmla="*/ 69 w 69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8">
                  <a:moveTo>
                    <a:pt x="33" y="0"/>
                  </a:move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2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5"/>
                  </a:lnTo>
                  <a:lnTo>
                    <a:pt x="26" y="58"/>
                  </a:lnTo>
                  <a:lnTo>
                    <a:pt x="33" y="58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4" y="53"/>
                  </a:lnTo>
                  <a:lnTo>
                    <a:pt x="59" y="51"/>
                  </a:lnTo>
                  <a:lnTo>
                    <a:pt x="61" y="46"/>
                  </a:lnTo>
                  <a:lnTo>
                    <a:pt x="64" y="42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9" y="7"/>
                  </a:lnTo>
                  <a:lnTo>
                    <a:pt x="54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24" name="Freeform 36">
              <a:extLst>
                <a:ext uri="{FF2B5EF4-FFF2-40B4-BE49-F238E27FC236}">
                  <a16:creationId xmlns:a16="http://schemas.microsoft.com/office/drawing/2014/main" id="{D9E56BB5-DF47-48F7-8CAA-540D7124E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306"/>
              <a:ext cx="69" cy="58"/>
            </a:xfrm>
            <a:custGeom>
              <a:avLst/>
              <a:gdLst>
                <a:gd name="T0" fmla="*/ 33 w 69"/>
                <a:gd name="T1" fmla="*/ 0 h 58"/>
                <a:gd name="T2" fmla="*/ 26 w 69"/>
                <a:gd name="T3" fmla="*/ 0 h 58"/>
                <a:gd name="T4" fmla="*/ 20 w 69"/>
                <a:gd name="T5" fmla="*/ 2 h 58"/>
                <a:gd name="T6" fmla="*/ 15 w 69"/>
                <a:gd name="T7" fmla="*/ 5 h 58"/>
                <a:gd name="T8" fmla="*/ 10 w 69"/>
                <a:gd name="T9" fmla="*/ 7 h 58"/>
                <a:gd name="T10" fmla="*/ 5 w 69"/>
                <a:gd name="T11" fmla="*/ 12 h 58"/>
                <a:gd name="T12" fmla="*/ 3 w 69"/>
                <a:gd name="T13" fmla="*/ 16 h 58"/>
                <a:gd name="T14" fmla="*/ 0 w 69"/>
                <a:gd name="T15" fmla="*/ 23 h 58"/>
                <a:gd name="T16" fmla="*/ 0 w 69"/>
                <a:gd name="T17" fmla="*/ 30 h 58"/>
                <a:gd name="T18" fmla="*/ 0 w 69"/>
                <a:gd name="T19" fmla="*/ 35 h 58"/>
                <a:gd name="T20" fmla="*/ 3 w 69"/>
                <a:gd name="T21" fmla="*/ 42 h 58"/>
                <a:gd name="T22" fmla="*/ 5 w 69"/>
                <a:gd name="T23" fmla="*/ 46 h 58"/>
                <a:gd name="T24" fmla="*/ 10 w 69"/>
                <a:gd name="T25" fmla="*/ 51 h 58"/>
                <a:gd name="T26" fmla="*/ 15 w 69"/>
                <a:gd name="T27" fmla="*/ 53 h 58"/>
                <a:gd name="T28" fmla="*/ 20 w 69"/>
                <a:gd name="T29" fmla="*/ 55 h 58"/>
                <a:gd name="T30" fmla="*/ 26 w 69"/>
                <a:gd name="T31" fmla="*/ 58 h 58"/>
                <a:gd name="T32" fmla="*/ 33 w 69"/>
                <a:gd name="T33" fmla="*/ 58 h 58"/>
                <a:gd name="T34" fmla="*/ 41 w 69"/>
                <a:gd name="T35" fmla="*/ 58 h 58"/>
                <a:gd name="T36" fmla="*/ 46 w 69"/>
                <a:gd name="T37" fmla="*/ 55 h 58"/>
                <a:gd name="T38" fmla="*/ 54 w 69"/>
                <a:gd name="T39" fmla="*/ 53 h 58"/>
                <a:gd name="T40" fmla="*/ 59 w 69"/>
                <a:gd name="T41" fmla="*/ 51 h 58"/>
                <a:gd name="T42" fmla="*/ 61 w 69"/>
                <a:gd name="T43" fmla="*/ 46 h 58"/>
                <a:gd name="T44" fmla="*/ 64 w 69"/>
                <a:gd name="T45" fmla="*/ 42 h 58"/>
                <a:gd name="T46" fmla="*/ 66 w 69"/>
                <a:gd name="T47" fmla="*/ 35 h 58"/>
                <a:gd name="T48" fmla="*/ 69 w 69"/>
                <a:gd name="T49" fmla="*/ 30 h 58"/>
                <a:gd name="T50" fmla="*/ 66 w 69"/>
                <a:gd name="T51" fmla="*/ 23 h 58"/>
                <a:gd name="T52" fmla="*/ 64 w 69"/>
                <a:gd name="T53" fmla="*/ 16 h 58"/>
                <a:gd name="T54" fmla="*/ 61 w 69"/>
                <a:gd name="T55" fmla="*/ 12 h 58"/>
                <a:gd name="T56" fmla="*/ 59 w 69"/>
                <a:gd name="T57" fmla="*/ 7 h 58"/>
                <a:gd name="T58" fmla="*/ 54 w 69"/>
                <a:gd name="T59" fmla="*/ 5 h 58"/>
                <a:gd name="T60" fmla="*/ 46 w 69"/>
                <a:gd name="T61" fmla="*/ 2 h 58"/>
                <a:gd name="T62" fmla="*/ 41 w 69"/>
                <a:gd name="T63" fmla="*/ 0 h 58"/>
                <a:gd name="T64" fmla="*/ 33 w 69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8"/>
                <a:gd name="T101" fmla="*/ 69 w 69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8">
                  <a:moveTo>
                    <a:pt x="33" y="0"/>
                  </a:move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2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5"/>
                  </a:lnTo>
                  <a:lnTo>
                    <a:pt x="26" y="58"/>
                  </a:lnTo>
                  <a:lnTo>
                    <a:pt x="33" y="58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4" y="53"/>
                  </a:lnTo>
                  <a:lnTo>
                    <a:pt x="59" y="51"/>
                  </a:lnTo>
                  <a:lnTo>
                    <a:pt x="61" y="46"/>
                  </a:lnTo>
                  <a:lnTo>
                    <a:pt x="64" y="42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9" y="7"/>
                  </a:lnTo>
                  <a:lnTo>
                    <a:pt x="54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25" name="Freeform 37">
              <a:extLst>
                <a:ext uri="{FF2B5EF4-FFF2-40B4-BE49-F238E27FC236}">
                  <a16:creationId xmlns:a16="http://schemas.microsoft.com/office/drawing/2014/main" id="{B00E8FCA-A30E-43FF-8A41-F68E45396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403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5 w 69"/>
                <a:gd name="T3" fmla="*/ 2 h 60"/>
                <a:gd name="T4" fmla="*/ 20 w 69"/>
                <a:gd name="T5" fmla="*/ 2 h 60"/>
                <a:gd name="T6" fmla="*/ 15 w 69"/>
                <a:gd name="T7" fmla="*/ 7 h 60"/>
                <a:gd name="T8" fmla="*/ 10 w 69"/>
                <a:gd name="T9" fmla="*/ 9 h 60"/>
                <a:gd name="T10" fmla="*/ 5 w 69"/>
                <a:gd name="T11" fmla="*/ 14 h 60"/>
                <a:gd name="T12" fmla="*/ 2 w 69"/>
                <a:gd name="T13" fmla="*/ 19 h 60"/>
                <a:gd name="T14" fmla="*/ 0 w 69"/>
                <a:gd name="T15" fmla="*/ 25 h 60"/>
                <a:gd name="T16" fmla="*/ 0 w 69"/>
                <a:gd name="T17" fmla="*/ 30 h 60"/>
                <a:gd name="T18" fmla="*/ 0 w 69"/>
                <a:gd name="T19" fmla="*/ 37 h 60"/>
                <a:gd name="T20" fmla="*/ 2 w 69"/>
                <a:gd name="T21" fmla="*/ 42 h 60"/>
                <a:gd name="T22" fmla="*/ 5 w 69"/>
                <a:gd name="T23" fmla="*/ 49 h 60"/>
                <a:gd name="T24" fmla="*/ 10 w 69"/>
                <a:gd name="T25" fmla="*/ 53 h 60"/>
                <a:gd name="T26" fmla="*/ 15 w 69"/>
                <a:gd name="T27" fmla="*/ 55 h 60"/>
                <a:gd name="T28" fmla="*/ 20 w 69"/>
                <a:gd name="T29" fmla="*/ 58 h 60"/>
                <a:gd name="T30" fmla="*/ 25 w 69"/>
                <a:gd name="T31" fmla="*/ 60 h 60"/>
                <a:gd name="T32" fmla="*/ 33 w 69"/>
                <a:gd name="T33" fmla="*/ 60 h 60"/>
                <a:gd name="T34" fmla="*/ 41 w 69"/>
                <a:gd name="T35" fmla="*/ 60 h 60"/>
                <a:gd name="T36" fmla="*/ 46 w 69"/>
                <a:gd name="T37" fmla="*/ 58 h 60"/>
                <a:gd name="T38" fmla="*/ 54 w 69"/>
                <a:gd name="T39" fmla="*/ 55 h 60"/>
                <a:gd name="T40" fmla="*/ 59 w 69"/>
                <a:gd name="T41" fmla="*/ 53 h 60"/>
                <a:gd name="T42" fmla="*/ 61 w 69"/>
                <a:gd name="T43" fmla="*/ 49 h 60"/>
                <a:gd name="T44" fmla="*/ 64 w 69"/>
                <a:gd name="T45" fmla="*/ 42 h 60"/>
                <a:gd name="T46" fmla="*/ 66 w 69"/>
                <a:gd name="T47" fmla="*/ 37 h 60"/>
                <a:gd name="T48" fmla="*/ 69 w 69"/>
                <a:gd name="T49" fmla="*/ 30 h 60"/>
                <a:gd name="T50" fmla="*/ 66 w 69"/>
                <a:gd name="T51" fmla="*/ 25 h 60"/>
                <a:gd name="T52" fmla="*/ 64 w 69"/>
                <a:gd name="T53" fmla="*/ 19 h 60"/>
                <a:gd name="T54" fmla="*/ 61 w 69"/>
                <a:gd name="T55" fmla="*/ 14 h 60"/>
                <a:gd name="T56" fmla="*/ 59 w 69"/>
                <a:gd name="T57" fmla="*/ 9 h 60"/>
                <a:gd name="T58" fmla="*/ 54 w 69"/>
                <a:gd name="T59" fmla="*/ 7 h 60"/>
                <a:gd name="T60" fmla="*/ 46 w 69"/>
                <a:gd name="T61" fmla="*/ 2 h 60"/>
                <a:gd name="T62" fmla="*/ 41 w 69"/>
                <a:gd name="T63" fmla="*/ 2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5" y="2"/>
                  </a:lnTo>
                  <a:lnTo>
                    <a:pt x="20" y="2"/>
                  </a:lnTo>
                  <a:lnTo>
                    <a:pt x="15" y="7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9"/>
                  </a:lnTo>
                  <a:lnTo>
                    <a:pt x="10" y="53"/>
                  </a:lnTo>
                  <a:lnTo>
                    <a:pt x="15" y="55"/>
                  </a:lnTo>
                  <a:lnTo>
                    <a:pt x="20" y="58"/>
                  </a:lnTo>
                  <a:lnTo>
                    <a:pt x="25" y="60"/>
                  </a:lnTo>
                  <a:lnTo>
                    <a:pt x="33" y="60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4" y="55"/>
                  </a:lnTo>
                  <a:lnTo>
                    <a:pt x="59" y="53"/>
                  </a:lnTo>
                  <a:lnTo>
                    <a:pt x="61" y="49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4" y="7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26" name="Freeform 38">
              <a:extLst>
                <a:ext uri="{FF2B5EF4-FFF2-40B4-BE49-F238E27FC236}">
                  <a16:creationId xmlns:a16="http://schemas.microsoft.com/office/drawing/2014/main" id="{0C3DF9A9-DFB1-4884-B7FD-8E0667C2D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403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5 w 69"/>
                <a:gd name="T3" fmla="*/ 2 h 60"/>
                <a:gd name="T4" fmla="*/ 20 w 69"/>
                <a:gd name="T5" fmla="*/ 2 h 60"/>
                <a:gd name="T6" fmla="*/ 15 w 69"/>
                <a:gd name="T7" fmla="*/ 7 h 60"/>
                <a:gd name="T8" fmla="*/ 10 w 69"/>
                <a:gd name="T9" fmla="*/ 9 h 60"/>
                <a:gd name="T10" fmla="*/ 5 w 69"/>
                <a:gd name="T11" fmla="*/ 14 h 60"/>
                <a:gd name="T12" fmla="*/ 2 w 69"/>
                <a:gd name="T13" fmla="*/ 19 h 60"/>
                <a:gd name="T14" fmla="*/ 0 w 69"/>
                <a:gd name="T15" fmla="*/ 25 h 60"/>
                <a:gd name="T16" fmla="*/ 0 w 69"/>
                <a:gd name="T17" fmla="*/ 30 h 60"/>
                <a:gd name="T18" fmla="*/ 0 w 69"/>
                <a:gd name="T19" fmla="*/ 37 h 60"/>
                <a:gd name="T20" fmla="*/ 2 w 69"/>
                <a:gd name="T21" fmla="*/ 42 h 60"/>
                <a:gd name="T22" fmla="*/ 5 w 69"/>
                <a:gd name="T23" fmla="*/ 49 h 60"/>
                <a:gd name="T24" fmla="*/ 10 w 69"/>
                <a:gd name="T25" fmla="*/ 53 h 60"/>
                <a:gd name="T26" fmla="*/ 15 w 69"/>
                <a:gd name="T27" fmla="*/ 55 h 60"/>
                <a:gd name="T28" fmla="*/ 20 w 69"/>
                <a:gd name="T29" fmla="*/ 58 h 60"/>
                <a:gd name="T30" fmla="*/ 25 w 69"/>
                <a:gd name="T31" fmla="*/ 60 h 60"/>
                <a:gd name="T32" fmla="*/ 33 w 69"/>
                <a:gd name="T33" fmla="*/ 60 h 60"/>
                <a:gd name="T34" fmla="*/ 41 w 69"/>
                <a:gd name="T35" fmla="*/ 60 h 60"/>
                <a:gd name="T36" fmla="*/ 46 w 69"/>
                <a:gd name="T37" fmla="*/ 58 h 60"/>
                <a:gd name="T38" fmla="*/ 54 w 69"/>
                <a:gd name="T39" fmla="*/ 55 h 60"/>
                <a:gd name="T40" fmla="*/ 59 w 69"/>
                <a:gd name="T41" fmla="*/ 53 h 60"/>
                <a:gd name="T42" fmla="*/ 61 w 69"/>
                <a:gd name="T43" fmla="*/ 49 h 60"/>
                <a:gd name="T44" fmla="*/ 64 w 69"/>
                <a:gd name="T45" fmla="*/ 42 h 60"/>
                <a:gd name="T46" fmla="*/ 66 w 69"/>
                <a:gd name="T47" fmla="*/ 37 h 60"/>
                <a:gd name="T48" fmla="*/ 69 w 69"/>
                <a:gd name="T49" fmla="*/ 30 h 60"/>
                <a:gd name="T50" fmla="*/ 66 w 69"/>
                <a:gd name="T51" fmla="*/ 25 h 60"/>
                <a:gd name="T52" fmla="*/ 64 w 69"/>
                <a:gd name="T53" fmla="*/ 19 h 60"/>
                <a:gd name="T54" fmla="*/ 61 w 69"/>
                <a:gd name="T55" fmla="*/ 14 h 60"/>
                <a:gd name="T56" fmla="*/ 59 w 69"/>
                <a:gd name="T57" fmla="*/ 9 h 60"/>
                <a:gd name="T58" fmla="*/ 54 w 69"/>
                <a:gd name="T59" fmla="*/ 7 h 60"/>
                <a:gd name="T60" fmla="*/ 46 w 69"/>
                <a:gd name="T61" fmla="*/ 2 h 60"/>
                <a:gd name="T62" fmla="*/ 41 w 69"/>
                <a:gd name="T63" fmla="*/ 2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5" y="2"/>
                  </a:lnTo>
                  <a:lnTo>
                    <a:pt x="20" y="2"/>
                  </a:lnTo>
                  <a:lnTo>
                    <a:pt x="15" y="7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9"/>
                  </a:lnTo>
                  <a:lnTo>
                    <a:pt x="10" y="53"/>
                  </a:lnTo>
                  <a:lnTo>
                    <a:pt x="15" y="55"/>
                  </a:lnTo>
                  <a:lnTo>
                    <a:pt x="20" y="58"/>
                  </a:lnTo>
                  <a:lnTo>
                    <a:pt x="25" y="60"/>
                  </a:lnTo>
                  <a:lnTo>
                    <a:pt x="33" y="60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4" y="55"/>
                  </a:lnTo>
                  <a:lnTo>
                    <a:pt x="59" y="53"/>
                  </a:lnTo>
                  <a:lnTo>
                    <a:pt x="61" y="49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4" y="7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27" name="Freeform 39">
              <a:extLst>
                <a:ext uri="{FF2B5EF4-FFF2-40B4-BE49-F238E27FC236}">
                  <a16:creationId xmlns:a16="http://schemas.microsoft.com/office/drawing/2014/main" id="{C99E3373-1C21-4313-921C-17BE93D4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225"/>
              <a:ext cx="72" cy="60"/>
            </a:xfrm>
            <a:custGeom>
              <a:avLst/>
              <a:gdLst>
                <a:gd name="T0" fmla="*/ 36 w 72"/>
                <a:gd name="T1" fmla="*/ 0 h 60"/>
                <a:gd name="T2" fmla="*/ 28 w 72"/>
                <a:gd name="T3" fmla="*/ 3 h 60"/>
                <a:gd name="T4" fmla="*/ 23 w 72"/>
                <a:gd name="T5" fmla="*/ 3 h 60"/>
                <a:gd name="T6" fmla="*/ 16 w 72"/>
                <a:gd name="T7" fmla="*/ 7 h 60"/>
                <a:gd name="T8" fmla="*/ 11 w 72"/>
                <a:gd name="T9" fmla="*/ 9 h 60"/>
                <a:gd name="T10" fmla="*/ 8 w 72"/>
                <a:gd name="T11" fmla="*/ 14 h 60"/>
                <a:gd name="T12" fmla="*/ 3 w 72"/>
                <a:gd name="T13" fmla="*/ 19 h 60"/>
                <a:gd name="T14" fmla="*/ 3 w 72"/>
                <a:gd name="T15" fmla="*/ 26 h 60"/>
                <a:gd name="T16" fmla="*/ 0 w 72"/>
                <a:gd name="T17" fmla="*/ 30 h 60"/>
                <a:gd name="T18" fmla="*/ 3 w 72"/>
                <a:gd name="T19" fmla="*/ 37 h 60"/>
                <a:gd name="T20" fmla="*/ 3 w 72"/>
                <a:gd name="T21" fmla="*/ 42 h 60"/>
                <a:gd name="T22" fmla="*/ 8 w 72"/>
                <a:gd name="T23" fmla="*/ 46 h 60"/>
                <a:gd name="T24" fmla="*/ 11 w 72"/>
                <a:gd name="T25" fmla="*/ 51 h 60"/>
                <a:gd name="T26" fmla="*/ 16 w 72"/>
                <a:gd name="T27" fmla="*/ 56 h 60"/>
                <a:gd name="T28" fmla="*/ 23 w 72"/>
                <a:gd name="T29" fmla="*/ 58 h 60"/>
                <a:gd name="T30" fmla="*/ 28 w 72"/>
                <a:gd name="T31" fmla="*/ 60 h 60"/>
                <a:gd name="T32" fmla="*/ 36 w 72"/>
                <a:gd name="T33" fmla="*/ 60 h 60"/>
                <a:gd name="T34" fmla="*/ 44 w 72"/>
                <a:gd name="T35" fmla="*/ 60 h 60"/>
                <a:gd name="T36" fmla="*/ 49 w 72"/>
                <a:gd name="T37" fmla="*/ 58 h 60"/>
                <a:gd name="T38" fmla="*/ 57 w 72"/>
                <a:gd name="T39" fmla="*/ 56 h 60"/>
                <a:gd name="T40" fmla="*/ 62 w 72"/>
                <a:gd name="T41" fmla="*/ 51 h 60"/>
                <a:gd name="T42" fmla="*/ 64 w 72"/>
                <a:gd name="T43" fmla="*/ 46 h 60"/>
                <a:gd name="T44" fmla="*/ 69 w 72"/>
                <a:gd name="T45" fmla="*/ 42 h 60"/>
                <a:gd name="T46" fmla="*/ 69 w 72"/>
                <a:gd name="T47" fmla="*/ 37 h 60"/>
                <a:gd name="T48" fmla="*/ 72 w 72"/>
                <a:gd name="T49" fmla="*/ 30 h 60"/>
                <a:gd name="T50" fmla="*/ 69 w 72"/>
                <a:gd name="T51" fmla="*/ 26 h 60"/>
                <a:gd name="T52" fmla="*/ 69 w 72"/>
                <a:gd name="T53" fmla="*/ 19 h 60"/>
                <a:gd name="T54" fmla="*/ 64 w 72"/>
                <a:gd name="T55" fmla="*/ 14 h 60"/>
                <a:gd name="T56" fmla="*/ 62 w 72"/>
                <a:gd name="T57" fmla="*/ 9 h 60"/>
                <a:gd name="T58" fmla="*/ 57 w 72"/>
                <a:gd name="T59" fmla="*/ 7 h 60"/>
                <a:gd name="T60" fmla="*/ 49 w 72"/>
                <a:gd name="T61" fmla="*/ 3 h 60"/>
                <a:gd name="T62" fmla="*/ 44 w 72"/>
                <a:gd name="T63" fmla="*/ 3 h 60"/>
                <a:gd name="T64" fmla="*/ 36 w 72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60"/>
                <a:gd name="T101" fmla="*/ 72 w 72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60">
                  <a:moveTo>
                    <a:pt x="36" y="0"/>
                  </a:moveTo>
                  <a:lnTo>
                    <a:pt x="28" y="3"/>
                  </a:lnTo>
                  <a:lnTo>
                    <a:pt x="23" y="3"/>
                  </a:lnTo>
                  <a:lnTo>
                    <a:pt x="16" y="7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3" y="19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8" y="46"/>
                  </a:lnTo>
                  <a:lnTo>
                    <a:pt x="11" y="51"/>
                  </a:lnTo>
                  <a:lnTo>
                    <a:pt x="16" y="56"/>
                  </a:lnTo>
                  <a:lnTo>
                    <a:pt x="23" y="58"/>
                  </a:lnTo>
                  <a:lnTo>
                    <a:pt x="28" y="60"/>
                  </a:lnTo>
                  <a:lnTo>
                    <a:pt x="36" y="60"/>
                  </a:lnTo>
                  <a:lnTo>
                    <a:pt x="44" y="60"/>
                  </a:lnTo>
                  <a:lnTo>
                    <a:pt x="49" y="58"/>
                  </a:lnTo>
                  <a:lnTo>
                    <a:pt x="57" y="56"/>
                  </a:lnTo>
                  <a:lnTo>
                    <a:pt x="62" y="51"/>
                  </a:lnTo>
                  <a:lnTo>
                    <a:pt x="64" y="46"/>
                  </a:lnTo>
                  <a:lnTo>
                    <a:pt x="69" y="42"/>
                  </a:lnTo>
                  <a:lnTo>
                    <a:pt x="69" y="37"/>
                  </a:lnTo>
                  <a:lnTo>
                    <a:pt x="72" y="30"/>
                  </a:lnTo>
                  <a:lnTo>
                    <a:pt x="69" y="26"/>
                  </a:lnTo>
                  <a:lnTo>
                    <a:pt x="69" y="19"/>
                  </a:lnTo>
                  <a:lnTo>
                    <a:pt x="64" y="14"/>
                  </a:lnTo>
                  <a:lnTo>
                    <a:pt x="62" y="9"/>
                  </a:lnTo>
                  <a:lnTo>
                    <a:pt x="57" y="7"/>
                  </a:lnTo>
                  <a:lnTo>
                    <a:pt x="49" y="3"/>
                  </a:lnTo>
                  <a:lnTo>
                    <a:pt x="44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28" name="Freeform 40">
              <a:extLst>
                <a:ext uri="{FF2B5EF4-FFF2-40B4-BE49-F238E27FC236}">
                  <a16:creationId xmlns:a16="http://schemas.microsoft.com/office/drawing/2014/main" id="{82EC23E6-4813-473A-873E-54072EE7F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225"/>
              <a:ext cx="72" cy="60"/>
            </a:xfrm>
            <a:custGeom>
              <a:avLst/>
              <a:gdLst>
                <a:gd name="T0" fmla="*/ 36 w 72"/>
                <a:gd name="T1" fmla="*/ 0 h 60"/>
                <a:gd name="T2" fmla="*/ 28 w 72"/>
                <a:gd name="T3" fmla="*/ 3 h 60"/>
                <a:gd name="T4" fmla="*/ 23 w 72"/>
                <a:gd name="T5" fmla="*/ 3 h 60"/>
                <a:gd name="T6" fmla="*/ 16 w 72"/>
                <a:gd name="T7" fmla="*/ 7 h 60"/>
                <a:gd name="T8" fmla="*/ 11 w 72"/>
                <a:gd name="T9" fmla="*/ 9 h 60"/>
                <a:gd name="T10" fmla="*/ 8 w 72"/>
                <a:gd name="T11" fmla="*/ 14 h 60"/>
                <a:gd name="T12" fmla="*/ 3 w 72"/>
                <a:gd name="T13" fmla="*/ 19 h 60"/>
                <a:gd name="T14" fmla="*/ 3 w 72"/>
                <a:gd name="T15" fmla="*/ 26 h 60"/>
                <a:gd name="T16" fmla="*/ 0 w 72"/>
                <a:gd name="T17" fmla="*/ 30 h 60"/>
                <a:gd name="T18" fmla="*/ 3 w 72"/>
                <a:gd name="T19" fmla="*/ 37 h 60"/>
                <a:gd name="T20" fmla="*/ 3 w 72"/>
                <a:gd name="T21" fmla="*/ 42 h 60"/>
                <a:gd name="T22" fmla="*/ 8 w 72"/>
                <a:gd name="T23" fmla="*/ 46 h 60"/>
                <a:gd name="T24" fmla="*/ 11 w 72"/>
                <a:gd name="T25" fmla="*/ 51 h 60"/>
                <a:gd name="T26" fmla="*/ 16 w 72"/>
                <a:gd name="T27" fmla="*/ 56 h 60"/>
                <a:gd name="T28" fmla="*/ 23 w 72"/>
                <a:gd name="T29" fmla="*/ 58 h 60"/>
                <a:gd name="T30" fmla="*/ 28 w 72"/>
                <a:gd name="T31" fmla="*/ 60 h 60"/>
                <a:gd name="T32" fmla="*/ 36 w 72"/>
                <a:gd name="T33" fmla="*/ 60 h 60"/>
                <a:gd name="T34" fmla="*/ 44 w 72"/>
                <a:gd name="T35" fmla="*/ 60 h 60"/>
                <a:gd name="T36" fmla="*/ 49 w 72"/>
                <a:gd name="T37" fmla="*/ 58 h 60"/>
                <a:gd name="T38" fmla="*/ 57 w 72"/>
                <a:gd name="T39" fmla="*/ 56 h 60"/>
                <a:gd name="T40" fmla="*/ 62 w 72"/>
                <a:gd name="T41" fmla="*/ 51 h 60"/>
                <a:gd name="T42" fmla="*/ 64 w 72"/>
                <a:gd name="T43" fmla="*/ 46 h 60"/>
                <a:gd name="T44" fmla="*/ 69 w 72"/>
                <a:gd name="T45" fmla="*/ 42 h 60"/>
                <a:gd name="T46" fmla="*/ 69 w 72"/>
                <a:gd name="T47" fmla="*/ 37 h 60"/>
                <a:gd name="T48" fmla="*/ 72 w 72"/>
                <a:gd name="T49" fmla="*/ 30 h 60"/>
                <a:gd name="T50" fmla="*/ 69 w 72"/>
                <a:gd name="T51" fmla="*/ 26 h 60"/>
                <a:gd name="T52" fmla="*/ 69 w 72"/>
                <a:gd name="T53" fmla="*/ 19 h 60"/>
                <a:gd name="T54" fmla="*/ 64 w 72"/>
                <a:gd name="T55" fmla="*/ 14 h 60"/>
                <a:gd name="T56" fmla="*/ 62 w 72"/>
                <a:gd name="T57" fmla="*/ 9 h 60"/>
                <a:gd name="T58" fmla="*/ 57 w 72"/>
                <a:gd name="T59" fmla="*/ 7 h 60"/>
                <a:gd name="T60" fmla="*/ 49 w 72"/>
                <a:gd name="T61" fmla="*/ 3 h 60"/>
                <a:gd name="T62" fmla="*/ 44 w 72"/>
                <a:gd name="T63" fmla="*/ 3 h 60"/>
                <a:gd name="T64" fmla="*/ 36 w 72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60"/>
                <a:gd name="T101" fmla="*/ 72 w 72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60">
                  <a:moveTo>
                    <a:pt x="36" y="0"/>
                  </a:moveTo>
                  <a:lnTo>
                    <a:pt x="28" y="3"/>
                  </a:lnTo>
                  <a:lnTo>
                    <a:pt x="23" y="3"/>
                  </a:lnTo>
                  <a:lnTo>
                    <a:pt x="16" y="7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3" y="19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8" y="46"/>
                  </a:lnTo>
                  <a:lnTo>
                    <a:pt x="11" y="51"/>
                  </a:lnTo>
                  <a:lnTo>
                    <a:pt x="16" y="56"/>
                  </a:lnTo>
                  <a:lnTo>
                    <a:pt x="23" y="58"/>
                  </a:lnTo>
                  <a:lnTo>
                    <a:pt x="28" y="60"/>
                  </a:lnTo>
                  <a:lnTo>
                    <a:pt x="36" y="60"/>
                  </a:lnTo>
                  <a:lnTo>
                    <a:pt x="44" y="60"/>
                  </a:lnTo>
                  <a:lnTo>
                    <a:pt x="49" y="58"/>
                  </a:lnTo>
                  <a:lnTo>
                    <a:pt x="57" y="56"/>
                  </a:lnTo>
                  <a:lnTo>
                    <a:pt x="62" y="51"/>
                  </a:lnTo>
                  <a:lnTo>
                    <a:pt x="64" y="46"/>
                  </a:lnTo>
                  <a:lnTo>
                    <a:pt x="69" y="42"/>
                  </a:lnTo>
                  <a:lnTo>
                    <a:pt x="69" y="37"/>
                  </a:lnTo>
                  <a:lnTo>
                    <a:pt x="72" y="30"/>
                  </a:lnTo>
                  <a:lnTo>
                    <a:pt x="69" y="26"/>
                  </a:lnTo>
                  <a:lnTo>
                    <a:pt x="69" y="19"/>
                  </a:lnTo>
                  <a:lnTo>
                    <a:pt x="64" y="14"/>
                  </a:lnTo>
                  <a:lnTo>
                    <a:pt x="62" y="9"/>
                  </a:lnTo>
                  <a:lnTo>
                    <a:pt x="57" y="7"/>
                  </a:lnTo>
                  <a:lnTo>
                    <a:pt x="49" y="3"/>
                  </a:lnTo>
                  <a:lnTo>
                    <a:pt x="44" y="3"/>
                  </a:lnTo>
                  <a:lnTo>
                    <a:pt x="36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29" name="Freeform 41">
              <a:extLst>
                <a:ext uri="{FF2B5EF4-FFF2-40B4-BE49-F238E27FC236}">
                  <a16:creationId xmlns:a16="http://schemas.microsoft.com/office/drawing/2014/main" id="{6A609B27-AF98-4DE4-8BF3-7CB1ECDC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445"/>
              <a:ext cx="69" cy="57"/>
            </a:xfrm>
            <a:custGeom>
              <a:avLst/>
              <a:gdLst>
                <a:gd name="T0" fmla="*/ 33 w 69"/>
                <a:gd name="T1" fmla="*/ 0 h 57"/>
                <a:gd name="T2" fmla="*/ 26 w 69"/>
                <a:gd name="T3" fmla="*/ 0 h 57"/>
                <a:gd name="T4" fmla="*/ 20 w 69"/>
                <a:gd name="T5" fmla="*/ 2 h 57"/>
                <a:gd name="T6" fmla="*/ 15 w 69"/>
                <a:gd name="T7" fmla="*/ 4 h 57"/>
                <a:gd name="T8" fmla="*/ 10 w 69"/>
                <a:gd name="T9" fmla="*/ 7 h 57"/>
                <a:gd name="T10" fmla="*/ 5 w 69"/>
                <a:gd name="T11" fmla="*/ 11 h 57"/>
                <a:gd name="T12" fmla="*/ 3 w 69"/>
                <a:gd name="T13" fmla="*/ 16 h 57"/>
                <a:gd name="T14" fmla="*/ 0 w 69"/>
                <a:gd name="T15" fmla="*/ 23 h 57"/>
                <a:gd name="T16" fmla="*/ 0 w 69"/>
                <a:gd name="T17" fmla="*/ 30 h 57"/>
                <a:gd name="T18" fmla="*/ 0 w 69"/>
                <a:gd name="T19" fmla="*/ 34 h 57"/>
                <a:gd name="T20" fmla="*/ 3 w 69"/>
                <a:gd name="T21" fmla="*/ 41 h 57"/>
                <a:gd name="T22" fmla="*/ 5 w 69"/>
                <a:gd name="T23" fmla="*/ 46 h 57"/>
                <a:gd name="T24" fmla="*/ 10 w 69"/>
                <a:gd name="T25" fmla="*/ 50 h 57"/>
                <a:gd name="T26" fmla="*/ 15 w 69"/>
                <a:gd name="T27" fmla="*/ 53 h 57"/>
                <a:gd name="T28" fmla="*/ 20 w 69"/>
                <a:gd name="T29" fmla="*/ 55 h 57"/>
                <a:gd name="T30" fmla="*/ 26 w 69"/>
                <a:gd name="T31" fmla="*/ 57 h 57"/>
                <a:gd name="T32" fmla="*/ 33 w 69"/>
                <a:gd name="T33" fmla="*/ 57 h 57"/>
                <a:gd name="T34" fmla="*/ 41 w 69"/>
                <a:gd name="T35" fmla="*/ 57 h 57"/>
                <a:gd name="T36" fmla="*/ 49 w 69"/>
                <a:gd name="T37" fmla="*/ 55 h 57"/>
                <a:gd name="T38" fmla="*/ 54 w 69"/>
                <a:gd name="T39" fmla="*/ 53 h 57"/>
                <a:gd name="T40" fmla="*/ 59 w 69"/>
                <a:gd name="T41" fmla="*/ 50 h 57"/>
                <a:gd name="T42" fmla="*/ 61 w 69"/>
                <a:gd name="T43" fmla="*/ 46 h 57"/>
                <a:gd name="T44" fmla="*/ 66 w 69"/>
                <a:gd name="T45" fmla="*/ 41 h 57"/>
                <a:gd name="T46" fmla="*/ 66 w 69"/>
                <a:gd name="T47" fmla="*/ 34 h 57"/>
                <a:gd name="T48" fmla="*/ 69 w 69"/>
                <a:gd name="T49" fmla="*/ 30 h 57"/>
                <a:gd name="T50" fmla="*/ 66 w 69"/>
                <a:gd name="T51" fmla="*/ 23 h 57"/>
                <a:gd name="T52" fmla="*/ 66 w 69"/>
                <a:gd name="T53" fmla="*/ 16 h 57"/>
                <a:gd name="T54" fmla="*/ 61 w 69"/>
                <a:gd name="T55" fmla="*/ 11 h 57"/>
                <a:gd name="T56" fmla="*/ 59 w 69"/>
                <a:gd name="T57" fmla="*/ 7 h 57"/>
                <a:gd name="T58" fmla="*/ 54 w 69"/>
                <a:gd name="T59" fmla="*/ 4 h 57"/>
                <a:gd name="T60" fmla="*/ 49 w 69"/>
                <a:gd name="T61" fmla="*/ 2 h 57"/>
                <a:gd name="T62" fmla="*/ 41 w 69"/>
                <a:gd name="T63" fmla="*/ 0 h 57"/>
                <a:gd name="T64" fmla="*/ 33 w 69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7"/>
                <a:gd name="T101" fmla="*/ 69 w 69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7">
                  <a:moveTo>
                    <a:pt x="33" y="0"/>
                  </a:moveTo>
                  <a:lnTo>
                    <a:pt x="26" y="0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0" y="7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10" y="50"/>
                  </a:lnTo>
                  <a:lnTo>
                    <a:pt x="15" y="53"/>
                  </a:lnTo>
                  <a:lnTo>
                    <a:pt x="20" y="55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41" y="57"/>
                  </a:lnTo>
                  <a:lnTo>
                    <a:pt x="49" y="55"/>
                  </a:lnTo>
                  <a:lnTo>
                    <a:pt x="54" y="53"/>
                  </a:lnTo>
                  <a:lnTo>
                    <a:pt x="59" y="50"/>
                  </a:lnTo>
                  <a:lnTo>
                    <a:pt x="61" y="46"/>
                  </a:lnTo>
                  <a:lnTo>
                    <a:pt x="66" y="41"/>
                  </a:lnTo>
                  <a:lnTo>
                    <a:pt x="66" y="34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9" y="7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30" name="Freeform 42">
              <a:extLst>
                <a:ext uri="{FF2B5EF4-FFF2-40B4-BE49-F238E27FC236}">
                  <a16:creationId xmlns:a16="http://schemas.microsoft.com/office/drawing/2014/main" id="{C7618FAD-B048-46F9-84D4-E6BA5F7F4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445"/>
              <a:ext cx="69" cy="57"/>
            </a:xfrm>
            <a:custGeom>
              <a:avLst/>
              <a:gdLst>
                <a:gd name="T0" fmla="*/ 33 w 69"/>
                <a:gd name="T1" fmla="*/ 0 h 57"/>
                <a:gd name="T2" fmla="*/ 26 w 69"/>
                <a:gd name="T3" fmla="*/ 0 h 57"/>
                <a:gd name="T4" fmla="*/ 20 w 69"/>
                <a:gd name="T5" fmla="*/ 2 h 57"/>
                <a:gd name="T6" fmla="*/ 15 w 69"/>
                <a:gd name="T7" fmla="*/ 4 h 57"/>
                <a:gd name="T8" fmla="*/ 10 w 69"/>
                <a:gd name="T9" fmla="*/ 7 h 57"/>
                <a:gd name="T10" fmla="*/ 5 w 69"/>
                <a:gd name="T11" fmla="*/ 11 h 57"/>
                <a:gd name="T12" fmla="*/ 3 w 69"/>
                <a:gd name="T13" fmla="*/ 16 h 57"/>
                <a:gd name="T14" fmla="*/ 0 w 69"/>
                <a:gd name="T15" fmla="*/ 23 h 57"/>
                <a:gd name="T16" fmla="*/ 0 w 69"/>
                <a:gd name="T17" fmla="*/ 30 h 57"/>
                <a:gd name="T18" fmla="*/ 0 w 69"/>
                <a:gd name="T19" fmla="*/ 34 h 57"/>
                <a:gd name="T20" fmla="*/ 3 w 69"/>
                <a:gd name="T21" fmla="*/ 41 h 57"/>
                <a:gd name="T22" fmla="*/ 5 w 69"/>
                <a:gd name="T23" fmla="*/ 46 h 57"/>
                <a:gd name="T24" fmla="*/ 10 w 69"/>
                <a:gd name="T25" fmla="*/ 50 h 57"/>
                <a:gd name="T26" fmla="*/ 15 w 69"/>
                <a:gd name="T27" fmla="*/ 53 h 57"/>
                <a:gd name="T28" fmla="*/ 20 w 69"/>
                <a:gd name="T29" fmla="*/ 55 h 57"/>
                <a:gd name="T30" fmla="*/ 26 w 69"/>
                <a:gd name="T31" fmla="*/ 57 h 57"/>
                <a:gd name="T32" fmla="*/ 33 w 69"/>
                <a:gd name="T33" fmla="*/ 57 h 57"/>
                <a:gd name="T34" fmla="*/ 41 w 69"/>
                <a:gd name="T35" fmla="*/ 57 h 57"/>
                <a:gd name="T36" fmla="*/ 49 w 69"/>
                <a:gd name="T37" fmla="*/ 55 h 57"/>
                <a:gd name="T38" fmla="*/ 54 w 69"/>
                <a:gd name="T39" fmla="*/ 53 h 57"/>
                <a:gd name="T40" fmla="*/ 59 w 69"/>
                <a:gd name="T41" fmla="*/ 50 h 57"/>
                <a:gd name="T42" fmla="*/ 61 w 69"/>
                <a:gd name="T43" fmla="*/ 46 h 57"/>
                <a:gd name="T44" fmla="*/ 66 w 69"/>
                <a:gd name="T45" fmla="*/ 41 h 57"/>
                <a:gd name="T46" fmla="*/ 66 w 69"/>
                <a:gd name="T47" fmla="*/ 34 h 57"/>
                <a:gd name="T48" fmla="*/ 69 w 69"/>
                <a:gd name="T49" fmla="*/ 30 h 57"/>
                <a:gd name="T50" fmla="*/ 66 w 69"/>
                <a:gd name="T51" fmla="*/ 23 h 57"/>
                <a:gd name="T52" fmla="*/ 66 w 69"/>
                <a:gd name="T53" fmla="*/ 16 h 57"/>
                <a:gd name="T54" fmla="*/ 61 w 69"/>
                <a:gd name="T55" fmla="*/ 11 h 57"/>
                <a:gd name="T56" fmla="*/ 59 w 69"/>
                <a:gd name="T57" fmla="*/ 7 h 57"/>
                <a:gd name="T58" fmla="*/ 54 w 69"/>
                <a:gd name="T59" fmla="*/ 4 h 57"/>
                <a:gd name="T60" fmla="*/ 49 w 69"/>
                <a:gd name="T61" fmla="*/ 2 h 57"/>
                <a:gd name="T62" fmla="*/ 41 w 69"/>
                <a:gd name="T63" fmla="*/ 0 h 57"/>
                <a:gd name="T64" fmla="*/ 33 w 69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7"/>
                <a:gd name="T101" fmla="*/ 69 w 69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7">
                  <a:moveTo>
                    <a:pt x="33" y="0"/>
                  </a:moveTo>
                  <a:lnTo>
                    <a:pt x="26" y="0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0" y="7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10" y="50"/>
                  </a:lnTo>
                  <a:lnTo>
                    <a:pt x="15" y="53"/>
                  </a:lnTo>
                  <a:lnTo>
                    <a:pt x="20" y="55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41" y="57"/>
                  </a:lnTo>
                  <a:lnTo>
                    <a:pt x="49" y="55"/>
                  </a:lnTo>
                  <a:lnTo>
                    <a:pt x="54" y="53"/>
                  </a:lnTo>
                  <a:lnTo>
                    <a:pt x="59" y="50"/>
                  </a:lnTo>
                  <a:lnTo>
                    <a:pt x="61" y="46"/>
                  </a:lnTo>
                  <a:lnTo>
                    <a:pt x="66" y="41"/>
                  </a:lnTo>
                  <a:lnTo>
                    <a:pt x="66" y="34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9" y="7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31" name="Freeform 43">
              <a:extLst>
                <a:ext uri="{FF2B5EF4-FFF2-40B4-BE49-F238E27FC236}">
                  <a16:creationId xmlns:a16="http://schemas.microsoft.com/office/drawing/2014/main" id="{8CEE7EA6-61FD-4A22-928E-9C0B3CE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186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5 w 69"/>
                <a:gd name="T3" fmla="*/ 2 h 60"/>
                <a:gd name="T4" fmla="*/ 20 w 69"/>
                <a:gd name="T5" fmla="*/ 2 h 60"/>
                <a:gd name="T6" fmla="*/ 15 w 69"/>
                <a:gd name="T7" fmla="*/ 5 h 60"/>
                <a:gd name="T8" fmla="*/ 10 w 69"/>
                <a:gd name="T9" fmla="*/ 9 h 60"/>
                <a:gd name="T10" fmla="*/ 5 w 69"/>
                <a:gd name="T11" fmla="*/ 14 h 60"/>
                <a:gd name="T12" fmla="*/ 2 w 69"/>
                <a:gd name="T13" fmla="*/ 18 h 60"/>
                <a:gd name="T14" fmla="*/ 0 w 69"/>
                <a:gd name="T15" fmla="*/ 23 h 60"/>
                <a:gd name="T16" fmla="*/ 0 w 69"/>
                <a:gd name="T17" fmla="*/ 30 h 60"/>
                <a:gd name="T18" fmla="*/ 0 w 69"/>
                <a:gd name="T19" fmla="*/ 37 h 60"/>
                <a:gd name="T20" fmla="*/ 2 w 69"/>
                <a:gd name="T21" fmla="*/ 42 h 60"/>
                <a:gd name="T22" fmla="*/ 5 w 69"/>
                <a:gd name="T23" fmla="*/ 46 h 60"/>
                <a:gd name="T24" fmla="*/ 10 w 69"/>
                <a:gd name="T25" fmla="*/ 51 h 60"/>
                <a:gd name="T26" fmla="*/ 15 w 69"/>
                <a:gd name="T27" fmla="*/ 53 h 60"/>
                <a:gd name="T28" fmla="*/ 20 w 69"/>
                <a:gd name="T29" fmla="*/ 58 h 60"/>
                <a:gd name="T30" fmla="*/ 25 w 69"/>
                <a:gd name="T31" fmla="*/ 58 h 60"/>
                <a:gd name="T32" fmla="*/ 33 w 69"/>
                <a:gd name="T33" fmla="*/ 60 h 60"/>
                <a:gd name="T34" fmla="*/ 41 w 69"/>
                <a:gd name="T35" fmla="*/ 58 h 60"/>
                <a:gd name="T36" fmla="*/ 46 w 69"/>
                <a:gd name="T37" fmla="*/ 58 h 60"/>
                <a:gd name="T38" fmla="*/ 53 w 69"/>
                <a:gd name="T39" fmla="*/ 53 h 60"/>
                <a:gd name="T40" fmla="*/ 59 w 69"/>
                <a:gd name="T41" fmla="*/ 51 h 60"/>
                <a:gd name="T42" fmla="*/ 61 w 69"/>
                <a:gd name="T43" fmla="*/ 46 h 60"/>
                <a:gd name="T44" fmla="*/ 64 w 69"/>
                <a:gd name="T45" fmla="*/ 42 h 60"/>
                <a:gd name="T46" fmla="*/ 66 w 69"/>
                <a:gd name="T47" fmla="*/ 37 h 60"/>
                <a:gd name="T48" fmla="*/ 69 w 69"/>
                <a:gd name="T49" fmla="*/ 30 h 60"/>
                <a:gd name="T50" fmla="*/ 66 w 69"/>
                <a:gd name="T51" fmla="*/ 23 h 60"/>
                <a:gd name="T52" fmla="*/ 64 w 69"/>
                <a:gd name="T53" fmla="*/ 18 h 60"/>
                <a:gd name="T54" fmla="*/ 61 w 69"/>
                <a:gd name="T55" fmla="*/ 14 h 60"/>
                <a:gd name="T56" fmla="*/ 59 w 69"/>
                <a:gd name="T57" fmla="*/ 9 h 60"/>
                <a:gd name="T58" fmla="*/ 53 w 69"/>
                <a:gd name="T59" fmla="*/ 5 h 60"/>
                <a:gd name="T60" fmla="*/ 46 w 69"/>
                <a:gd name="T61" fmla="*/ 2 h 60"/>
                <a:gd name="T62" fmla="*/ 41 w 69"/>
                <a:gd name="T63" fmla="*/ 2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5" y="2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3" y="53"/>
                  </a:lnTo>
                  <a:lnTo>
                    <a:pt x="59" y="51"/>
                  </a:lnTo>
                  <a:lnTo>
                    <a:pt x="61" y="46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4" y="18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32" name="Freeform 44">
              <a:extLst>
                <a:ext uri="{FF2B5EF4-FFF2-40B4-BE49-F238E27FC236}">
                  <a16:creationId xmlns:a16="http://schemas.microsoft.com/office/drawing/2014/main" id="{5C378BE2-2401-4320-B003-C2B8CA633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186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5 w 69"/>
                <a:gd name="T3" fmla="*/ 2 h 60"/>
                <a:gd name="T4" fmla="*/ 20 w 69"/>
                <a:gd name="T5" fmla="*/ 2 h 60"/>
                <a:gd name="T6" fmla="*/ 15 w 69"/>
                <a:gd name="T7" fmla="*/ 5 h 60"/>
                <a:gd name="T8" fmla="*/ 10 w 69"/>
                <a:gd name="T9" fmla="*/ 9 h 60"/>
                <a:gd name="T10" fmla="*/ 5 w 69"/>
                <a:gd name="T11" fmla="*/ 14 h 60"/>
                <a:gd name="T12" fmla="*/ 2 w 69"/>
                <a:gd name="T13" fmla="*/ 18 h 60"/>
                <a:gd name="T14" fmla="*/ 0 w 69"/>
                <a:gd name="T15" fmla="*/ 23 h 60"/>
                <a:gd name="T16" fmla="*/ 0 w 69"/>
                <a:gd name="T17" fmla="*/ 30 h 60"/>
                <a:gd name="T18" fmla="*/ 0 w 69"/>
                <a:gd name="T19" fmla="*/ 37 h 60"/>
                <a:gd name="T20" fmla="*/ 2 w 69"/>
                <a:gd name="T21" fmla="*/ 42 h 60"/>
                <a:gd name="T22" fmla="*/ 5 w 69"/>
                <a:gd name="T23" fmla="*/ 46 h 60"/>
                <a:gd name="T24" fmla="*/ 10 w 69"/>
                <a:gd name="T25" fmla="*/ 51 h 60"/>
                <a:gd name="T26" fmla="*/ 15 w 69"/>
                <a:gd name="T27" fmla="*/ 53 h 60"/>
                <a:gd name="T28" fmla="*/ 20 w 69"/>
                <a:gd name="T29" fmla="*/ 58 h 60"/>
                <a:gd name="T30" fmla="*/ 25 w 69"/>
                <a:gd name="T31" fmla="*/ 58 h 60"/>
                <a:gd name="T32" fmla="*/ 33 w 69"/>
                <a:gd name="T33" fmla="*/ 60 h 60"/>
                <a:gd name="T34" fmla="*/ 41 w 69"/>
                <a:gd name="T35" fmla="*/ 58 h 60"/>
                <a:gd name="T36" fmla="*/ 46 w 69"/>
                <a:gd name="T37" fmla="*/ 58 h 60"/>
                <a:gd name="T38" fmla="*/ 53 w 69"/>
                <a:gd name="T39" fmla="*/ 53 h 60"/>
                <a:gd name="T40" fmla="*/ 59 w 69"/>
                <a:gd name="T41" fmla="*/ 51 h 60"/>
                <a:gd name="T42" fmla="*/ 61 w 69"/>
                <a:gd name="T43" fmla="*/ 46 h 60"/>
                <a:gd name="T44" fmla="*/ 64 w 69"/>
                <a:gd name="T45" fmla="*/ 42 h 60"/>
                <a:gd name="T46" fmla="*/ 66 w 69"/>
                <a:gd name="T47" fmla="*/ 37 h 60"/>
                <a:gd name="T48" fmla="*/ 69 w 69"/>
                <a:gd name="T49" fmla="*/ 30 h 60"/>
                <a:gd name="T50" fmla="*/ 66 w 69"/>
                <a:gd name="T51" fmla="*/ 23 h 60"/>
                <a:gd name="T52" fmla="*/ 64 w 69"/>
                <a:gd name="T53" fmla="*/ 18 h 60"/>
                <a:gd name="T54" fmla="*/ 61 w 69"/>
                <a:gd name="T55" fmla="*/ 14 h 60"/>
                <a:gd name="T56" fmla="*/ 59 w 69"/>
                <a:gd name="T57" fmla="*/ 9 h 60"/>
                <a:gd name="T58" fmla="*/ 53 w 69"/>
                <a:gd name="T59" fmla="*/ 5 h 60"/>
                <a:gd name="T60" fmla="*/ 46 w 69"/>
                <a:gd name="T61" fmla="*/ 2 h 60"/>
                <a:gd name="T62" fmla="*/ 41 w 69"/>
                <a:gd name="T63" fmla="*/ 2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5" y="2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3" y="53"/>
                  </a:lnTo>
                  <a:lnTo>
                    <a:pt x="59" y="51"/>
                  </a:lnTo>
                  <a:lnTo>
                    <a:pt x="61" y="46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4" y="18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33" name="Freeform 45">
              <a:extLst>
                <a:ext uri="{FF2B5EF4-FFF2-40B4-BE49-F238E27FC236}">
                  <a16:creationId xmlns:a16="http://schemas.microsoft.com/office/drawing/2014/main" id="{887B5601-A93C-4E8B-93CC-48579696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463"/>
              <a:ext cx="66" cy="60"/>
            </a:xfrm>
            <a:custGeom>
              <a:avLst/>
              <a:gdLst>
                <a:gd name="T0" fmla="*/ 33 w 66"/>
                <a:gd name="T1" fmla="*/ 0 h 60"/>
                <a:gd name="T2" fmla="*/ 25 w 66"/>
                <a:gd name="T3" fmla="*/ 2 h 60"/>
                <a:gd name="T4" fmla="*/ 20 w 66"/>
                <a:gd name="T5" fmla="*/ 2 h 60"/>
                <a:gd name="T6" fmla="*/ 13 w 66"/>
                <a:gd name="T7" fmla="*/ 5 h 60"/>
                <a:gd name="T8" fmla="*/ 7 w 66"/>
                <a:gd name="T9" fmla="*/ 9 h 60"/>
                <a:gd name="T10" fmla="*/ 5 w 66"/>
                <a:gd name="T11" fmla="*/ 14 h 60"/>
                <a:gd name="T12" fmla="*/ 2 w 66"/>
                <a:gd name="T13" fmla="*/ 19 h 60"/>
                <a:gd name="T14" fmla="*/ 0 w 66"/>
                <a:gd name="T15" fmla="*/ 23 h 60"/>
                <a:gd name="T16" fmla="*/ 0 w 66"/>
                <a:gd name="T17" fmla="*/ 30 h 60"/>
                <a:gd name="T18" fmla="*/ 0 w 66"/>
                <a:gd name="T19" fmla="*/ 37 h 60"/>
                <a:gd name="T20" fmla="*/ 2 w 66"/>
                <a:gd name="T21" fmla="*/ 42 h 60"/>
                <a:gd name="T22" fmla="*/ 5 w 66"/>
                <a:gd name="T23" fmla="*/ 46 h 60"/>
                <a:gd name="T24" fmla="*/ 7 w 66"/>
                <a:gd name="T25" fmla="*/ 51 h 60"/>
                <a:gd name="T26" fmla="*/ 13 w 66"/>
                <a:gd name="T27" fmla="*/ 53 h 60"/>
                <a:gd name="T28" fmla="*/ 20 w 66"/>
                <a:gd name="T29" fmla="*/ 58 h 60"/>
                <a:gd name="T30" fmla="*/ 25 w 66"/>
                <a:gd name="T31" fmla="*/ 58 h 60"/>
                <a:gd name="T32" fmla="*/ 33 w 66"/>
                <a:gd name="T33" fmla="*/ 60 h 60"/>
                <a:gd name="T34" fmla="*/ 41 w 66"/>
                <a:gd name="T35" fmla="*/ 58 h 60"/>
                <a:gd name="T36" fmla="*/ 46 w 66"/>
                <a:gd name="T37" fmla="*/ 58 h 60"/>
                <a:gd name="T38" fmla="*/ 51 w 66"/>
                <a:gd name="T39" fmla="*/ 53 h 60"/>
                <a:gd name="T40" fmla="*/ 56 w 66"/>
                <a:gd name="T41" fmla="*/ 51 h 60"/>
                <a:gd name="T42" fmla="*/ 61 w 66"/>
                <a:gd name="T43" fmla="*/ 46 h 60"/>
                <a:gd name="T44" fmla="*/ 64 w 66"/>
                <a:gd name="T45" fmla="*/ 42 h 60"/>
                <a:gd name="T46" fmla="*/ 66 w 66"/>
                <a:gd name="T47" fmla="*/ 37 h 60"/>
                <a:gd name="T48" fmla="*/ 66 w 66"/>
                <a:gd name="T49" fmla="*/ 30 h 60"/>
                <a:gd name="T50" fmla="*/ 66 w 66"/>
                <a:gd name="T51" fmla="*/ 23 h 60"/>
                <a:gd name="T52" fmla="*/ 64 w 66"/>
                <a:gd name="T53" fmla="*/ 19 h 60"/>
                <a:gd name="T54" fmla="*/ 61 w 66"/>
                <a:gd name="T55" fmla="*/ 14 h 60"/>
                <a:gd name="T56" fmla="*/ 56 w 66"/>
                <a:gd name="T57" fmla="*/ 9 h 60"/>
                <a:gd name="T58" fmla="*/ 51 w 66"/>
                <a:gd name="T59" fmla="*/ 5 h 60"/>
                <a:gd name="T60" fmla="*/ 46 w 66"/>
                <a:gd name="T61" fmla="*/ 2 h 60"/>
                <a:gd name="T62" fmla="*/ 41 w 66"/>
                <a:gd name="T63" fmla="*/ 2 h 60"/>
                <a:gd name="T64" fmla="*/ 33 w 66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33" y="0"/>
                  </a:moveTo>
                  <a:lnTo>
                    <a:pt x="25" y="2"/>
                  </a:lnTo>
                  <a:lnTo>
                    <a:pt x="20" y="2"/>
                  </a:lnTo>
                  <a:lnTo>
                    <a:pt x="13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7" y="51"/>
                  </a:lnTo>
                  <a:lnTo>
                    <a:pt x="13" y="53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61" y="46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66" y="23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6" y="9"/>
                  </a:lnTo>
                  <a:lnTo>
                    <a:pt x="51" y="5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34" name="Freeform 46">
              <a:extLst>
                <a:ext uri="{FF2B5EF4-FFF2-40B4-BE49-F238E27FC236}">
                  <a16:creationId xmlns:a16="http://schemas.microsoft.com/office/drawing/2014/main" id="{B9C22A23-64F1-4873-AE79-8C206B2F8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463"/>
              <a:ext cx="66" cy="60"/>
            </a:xfrm>
            <a:custGeom>
              <a:avLst/>
              <a:gdLst>
                <a:gd name="T0" fmla="*/ 33 w 66"/>
                <a:gd name="T1" fmla="*/ 0 h 60"/>
                <a:gd name="T2" fmla="*/ 25 w 66"/>
                <a:gd name="T3" fmla="*/ 2 h 60"/>
                <a:gd name="T4" fmla="*/ 20 w 66"/>
                <a:gd name="T5" fmla="*/ 2 h 60"/>
                <a:gd name="T6" fmla="*/ 13 w 66"/>
                <a:gd name="T7" fmla="*/ 5 h 60"/>
                <a:gd name="T8" fmla="*/ 7 w 66"/>
                <a:gd name="T9" fmla="*/ 9 h 60"/>
                <a:gd name="T10" fmla="*/ 5 w 66"/>
                <a:gd name="T11" fmla="*/ 14 h 60"/>
                <a:gd name="T12" fmla="*/ 2 w 66"/>
                <a:gd name="T13" fmla="*/ 19 h 60"/>
                <a:gd name="T14" fmla="*/ 0 w 66"/>
                <a:gd name="T15" fmla="*/ 23 h 60"/>
                <a:gd name="T16" fmla="*/ 0 w 66"/>
                <a:gd name="T17" fmla="*/ 30 h 60"/>
                <a:gd name="T18" fmla="*/ 0 w 66"/>
                <a:gd name="T19" fmla="*/ 37 h 60"/>
                <a:gd name="T20" fmla="*/ 2 w 66"/>
                <a:gd name="T21" fmla="*/ 42 h 60"/>
                <a:gd name="T22" fmla="*/ 5 w 66"/>
                <a:gd name="T23" fmla="*/ 46 h 60"/>
                <a:gd name="T24" fmla="*/ 7 w 66"/>
                <a:gd name="T25" fmla="*/ 51 h 60"/>
                <a:gd name="T26" fmla="*/ 13 w 66"/>
                <a:gd name="T27" fmla="*/ 53 h 60"/>
                <a:gd name="T28" fmla="*/ 20 w 66"/>
                <a:gd name="T29" fmla="*/ 58 h 60"/>
                <a:gd name="T30" fmla="*/ 25 w 66"/>
                <a:gd name="T31" fmla="*/ 58 h 60"/>
                <a:gd name="T32" fmla="*/ 33 w 66"/>
                <a:gd name="T33" fmla="*/ 60 h 60"/>
                <a:gd name="T34" fmla="*/ 41 w 66"/>
                <a:gd name="T35" fmla="*/ 58 h 60"/>
                <a:gd name="T36" fmla="*/ 46 w 66"/>
                <a:gd name="T37" fmla="*/ 58 h 60"/>
                <a:gd name="T38" fmla="*/ 51 w 66"/>
                <a:gd name="T39" fmla="*/ 53 h 60"/>
                <a:gd name="T40" fmla="*/ 56 w 66"/>
                <a:gd name="T41" fmla="*/ 51 h 60"/>
                <a:gd name="T42" fmla="*/ 61 w 66"/>
                <a:gd name="T43" fmla="*/ 46 h 60"/>
                <a:gd name="T44" fmla="*/ 64 w 66"/>
                <a:gd name="T45" fmla="*/ 42 h 60"/>
                <a:gd name="T46" fmla="*/ 66 w 66"/>
                <a:gd name="T47" fmla="*/ 37 h 60"/>
                <a:gd name="T48" fmla="*/ 66 w 66"/>
                <a:gd name="T49" fmla="*/ 30 h 60"/>
                <a:gd name="T50" fmla="*/ 66 w 66"/>
                <a:gd name="T51" fmla="*/ 23 h 60"/>
                <a:gd name="T52" fmla="*/ 64 w 66"/>
                <a:gd name="T53" fmla="*/ 19 h 60"/>
                <a:gd name="T54" fmla="*/ 61 w 66"/>
                <a:gd name="T55" fmla="*/ 14 h 60"/>
                <a:gd name="T56" fmla="*/ 56 w 66"/>
                <a:gd name="T57" fmla="*/ 9 h 60"/>
                <a:gd name="T58" fmla="*/ 51 w 66"/>
                <a:gd name="T59" fmla="*/ 5 h 60"/>
                <a:gd name="T60" fmla="*/ 46 w 66"/>
                <a:gd name="T61" fmla="*/ 2 h 60"/>
                <a:gd name="T62" fmla="*/ 41 w 66"/>
                <a:gd name="T63" fmla="*/ 2 h 60"/>
                <a:gd name="T64" fmla="*/ 33 w 66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33" y="0"/>
                  </a:moveTo>
                  <a:lnTo>
                    <a:pt x="25" y="2"/>
                  </a:lnTo>
                  <a:lnTo>
                    <a:pt x="20" y="2"/>
                  </a:lnTo>
                  <a:lnTo>
                    <a:pt x="13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7" y="51"/>
                  </a:lnTo>
                  <a:lnTo>
                    <a:pt x="13" y="53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61" y="46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66" y="23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6" y="9"/>
                  </a:lnTo>
                  <a:lnTo>
                    <a:pt x="51" y="5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35" name="Line 47">
              <a:extLst>
                <a:ext uri="{FF2B5EF4-FFF2-40B4-BE49-F238E27FC236}">
                  <a16:creationId xmlns:a16="http://schemas.microsoft.com/office/drawing/2014/main" id="{8259913F-05CE-4D58-9695-A3F96EEE9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1126"/>
              <a:ext cx="989" cy="1"/>
            </a:xfrm>
            <a:prstGeom prst="line">
              <a:avLst/>
            </a:prstGeom>
            <a:noFill/>
            <a:ln w="444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36" name="Freeform 48">
              <a:extLst>
                <a:ext uri="{FF2B5EF4-FFF2-40B4-BE49-F238E27FC236}">
                  <a16:creationId xmlns:a16="http://schemas.microsoft.com/office/drawing/2014/main" id="{E1666DFE-1D3F-4D99-B6B2-3C1C2F24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306"/>
              <a:ext cx="69" cy="58"/>
            </a:xfrm>
            <a:custGeom>
              <a:avLst/>
              <a:gdLst>
                <a:gd name="T0" fmla="*/ 33 w 69"/>
                <a:gd name="T1" fmla="*/ 0 h 58"/>
                <a:gd name="T2" fmla="*/ 28 w 69"/>
                <a:gd name="T3" fmla="*/ 0 h 58"/>
                <a:gd name="T4" fmla="*/ 20 w 69"/>
                <a:gd name="T5" fmla="*/ 2 h 58"/>
                <a:gd name="T6" fmla="*/ 15 w 69"/>
                <a:gd name="T7" fmla="*/ 5 h 58"/>
                <a:gd name="T8" fmla="*/ 10 w 69"/>
                <a:gd name="T9" fmla="*/ 7 h 58"/>
                <a:gd name="T10" fmla="*/ 5 w 69"/>
                <a:gd name="T11" fmla="*/ 12 h 58"/>
                <a:gd name="T12" fmla="*/ 2 w 69"/>
                <a:gd name="T13" fmla="*/ 16 h 58"/>
                <a:gd name="T14" fmla="*/ 0 w 69"/>
                <a:gd name="T15" fmla="*/ 23 h 58"/>
                <a:gd name="T16" fmla="*/ 0 w 69"/>
                <a:gd name="T17" fmla="*/ 30 h 58"/>
                <a:gd name="T18" fmla="*/ 0 w 69"/>
                <a:gd name="T19" fmla="*/ 35 h 58"/>
                <a:gd name="T20" fmla="*/ 2 w 69"/>
                <a:gd name="T21" fmla="*/ 42 h 58"/>
                <a:gd name="T22" fmla="*/ 5 w 69"/>
                <a:gd name="T23" fmla="*/ 46 h 58"/>
                <a:gd name="T24" fmla="*/ 10 w 69"/>
                <a:gd name="T25" fmla="*/ 51 h 58"/>
                <a:gd name="T26" fmla="*/ 15 w 69"/>
                <a:gd name="T27" fmla="*/ 53 h 58"/>
                <a:gd name="T28" fmla="*/ 20 w 69"/>
                <a:gd name="T29" fmla="*/ 55 h 58"/>
                <a:gd name="T30" fmla="*/ 28 w 69"/>
                <a:gd name="T31" fmla="*/ 58 h 58"/>
                <a:gd name="T32" fmla="*/ 33 w 69"/>
                <a:gd name="T33" fmla="*/ 58 h 58"/>
                <a:gd name="T34" fmla="*/ 41 w 69"/>
                <a:gd name="T35" fmla="*/ 58 h 58"/>
                <a:gd name="T36" fmla="*/ 46 w 69"/>
                <a:gd name="T37" fmla="*/ 55 h 58"/>
                <a:gd name="T38" fmla="*/ 53 w 69"/>
                <a:gd name="T39" fmla="*/ 53 h 58"/>
                <a:gd name="T40" fmla="*/ 58 w 69"/>
                <a:gd name="T41" fmla="*/ 51 h 58"/>
                <a:gd name="T42" fmla="*/ 61 w 69"/>
                <a:gd name="T43" fmla="*/ 46 h 58"/>
                <a:gd name="T44" fmla="*/ 66 w 69"/>
                <a:gd name="T45" fmla="*/ 42 h 58"/>
                <a:gd name="T46" fmla="*/ 66 w 69"/>
                <a:gd name="T47" fmla="*/ 35 h 58"/>
                <a:gd name="T48" fmla="*/ 69 w 69"/>
                <a:gd name="T49" fmla="*/ 30 h 58"/>
                <a:gd name="T50" fmla="*/ 66 w 69"/>
                <a:gd name="T51" fmla="*/ 23 h 58"/>
                <a:gd name="T52" fmla="*/ 66 w 69"/>
                <a:gd name="T53" fmla="*/ 16 h 58"/>
                <a:gd name="T54" fmla="*/ 61 w 69"/>
                <a:gd name="T55" fmla="*/ 12 h 58"/>
                <a:gd name="T56" fmla="*/ 58 w 69"/>
                <a:gd name="T57" fmla="*/ 7 h 58"/>
                <a:gd name="T58" fmla="*/ 53 w 69"/>
                <a:gd name="T59" fmla="*/ 5 h 58"/>
                <a:gd name="T60" fmla="*/ 46 w 69"/>
                <a:gd name="T61" fmla="*/ 2 h 58"/>
                <a:gd name="T62" fmla="*/ 41 w 69"/>
                <a:gd name="T63" fmla="*/ 0 h 58"/>
                <a:gd name="T64" fmla="*/ 33 w 69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8"/>
                <a:gd name="T101" fmla="*/ 69 w 69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8">
                  <a:moveTo>
                    <a:pt x="33" y="0"/>
                  </a:moveTo>
                  <a:lnTo>
                    <a:pt x="28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5"/>
                  </a:lnTo>
                  <a:lnTo>
                    <a:pt x="28" y="58"/>
                  </a:lnTo>
                  <a:lnTo>
                    <a:pt x="33" y="58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3" y="53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6" y="42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8" y="7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37" name="Freeform 49">
              <a:extLst>
                <a:ext uri="{FF2B5EF4-FFF2-40B4-BE49-F238E27FC236}">
                  <a16:creationId xmlns:a16="http://schemas.microsoft.com/office/drawing/2014/main" id="{8F3F9A28-D91E-4B9C-88C7-E11354D7B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306"/>
              <a:ext cx="69" cy="58"/>
            </a:xfrm>
            <a:custGeom>
              <a:avLst/>
              <a:gdLst>
                <a:gd name="T0" fmla="*/ 33 w 69"/>
                <a:gd name="T1" fmla="*/ 0 h 58"/>
                <a:gd name="T2" fmla="*/ 28 w 69"/>
                <a:gd name="T3" fmla="*/ 0 h 58"/>
                <a:gd name="T4" fmla="*/ 20 w 69"/>
                <a:gd name="T5" fmla="*/ 2 h 58"/>
                <a:gd name="T6" fmla="*/ 15 w 69"/>
                <a:gd name="T7" fmla="*/ 5 h 58"/>
                <a:gd name="T8" fmla="*/ 10 w 69"/>
                <a:gd name="T9" fmla="*/ 7 h 58"/>
                <a:gd name="T10" fmla="*/ 5 w 69"/>
                <a:gd name="T11" fmla="*/ 12 h 58"/>
                <a:gd name="T12" fmla="*/ 2 w 69"/>
                <a:gd name="T13" fmla="*/ 16 h 58"/>
                <a:gd name="T14" fmla="*/ 0 w 69"/>
                <a:gd name="T15" fmla="*/ 23 h 58"/>
                <a:gd name="T16" fmla="*/ 0 w 69"/>
                <a:gd name="T17" fmla="*/ 30 h 58"/>
                <a:gd name="T18" fmla="*/ 0 w 69"/>
                <a:gd name="T19" fmla="*/ 35 h 58"/>
                <a:gd name="T20" fmla="*/ 2 w 69"/>
                <a:gd name="T21" fmla="*/ 42 h 58"/>
                <a:gd name="T22" fmla="*/ 5 w 69"/>
                <a:gd name="T23" fmla="*/ 46 h 58"/>
                <a:gd name="T24" fmla="*/ 10 w 69"/>
                <a:gd name="T25" fmla="*/ 51 h 58"/>
                <a:gd name="T26" fmla="*/ 15 w 69"/>
                <a:gd name="T27" fmla="*/ 53 h 58"/>
                <a:gd name="T28" fmla="*/ 20 w 69"/>
                <a:gd name="T29" fmla="*/ 55 h 58"/>
                <a:gd name="T30" fmla="*/ 28 w 69"/>
                <a:gd name="T31" fmla="*/ 58 h 58"/>
                <a:gd name="T32" fmla="*/ 33 w 69"/>
                <a:gd name="T33" fmla="*/ 58 h 58"/>
                <a:gd name="T34" fmla="*/ 41 w 69"/>
                <a:gd name="T35" fmla="*/ 58 h 58"/>
                <a:gd name="T36" fmla="*/ 46 w 69"/>
                <a:gd name="T37" fmla="*/ 55 h 58"/>
                <a:gd name="T38" fmla="*/ 53 w 69"/>
                <a:gd name="T39" fmla="*/ 53 h 58"/>
                <a:gd name="T40" fmla="*/ 58 w 69"/>
                <a:gd name="T41" fmla="*/ 51 h 58"/>
                <a:gd name="T42" fmla="*/ 61 w 69"/>
                <a:gd name="T43" fmla="*/ 46 h 58"/>
                <a:gd name="T44" fmla="*/ 66 w 69"/>
                <a:gd name="T45" fmla="*/ 42 h 58"/>
                <a:gd name="T46" fmla="*/ 66 w 69"/>
                <a:gd name="T47" fmla="*/ 35 h 58"/>
                <a:gd name="T48" fmla="*/ 69 w 69"/>
                <a:gd name="T49" fmla="*/ 30 h 58"/>
                <a:gd name="T50" fmla="*/ 66 w 69"/>
                <a:gd name="T51" fmla="*/ 23 h 58"/>
                <a:gd name="T52" fmla="*/ 66 w 69"/>
                <a:gd name="T53" fmla="*/ 16 h 58"/>
                <a:gd name="T54" fmla="*/ 61 w 69"/>
                <a:gd name="T55" fmla="*/ 12 h 58"/>
                <a:gd name="T56" fmla="*/ 58 w 69"/>
                <a:gd name="T57" fmla="*/ 7 h 58"/>
                <a:gd name="T58" fmla="*/ 53 w 69"/>
                <a:gd name="T59" fmla="*/ 5 h 58"/>
                <a:gd name="T60" fmla="*/ 46 w 69"/>
                <a:gd name="T61" fmla="*/ 2 h 58"/>
                <a:gd name="T62" fmla="*/ 41 w 69"/>
                <a:gd name="T63" fmla="*/ 0 h 58"/>
                <a:gd name="T64" fmla="*/ 33 w 69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8"/>
                <a:gd name="T101" fmla="*/ 69 w 69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8">
                  <a:moveTo>
                    <a:pt x="33" y="0"/>
                  </a:moveTo>
                  <a:lnTo>
                    <a:pt x="28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5"/>
                  </a:lnTo>
                  <a:lnTo>
                    <a:pt x="28" y="58"/>
                  </a:lnTo>
                  <a:lnTo>
                    <a:pt x="33" y="58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3" y="53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6" y="42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8" y="7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38" name="Freeform 50">
              <a:extLst>
                <a:ext uri="{FF2B5EF4-FFF2-40B4-BE49-F238E27FC236}">
                  <a16:creationId xmlns:a16="http://schemas.microsoft.com/office/drawing/2014/main" id="{BF08B422-D999-43A0-B770-8D9A5E427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424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5 w 69"/>
                <a:gd name="T3" fmla="*/ 0 h 60"/>
                <a:gd name="T4" fmla="*/ 20 w 69"/>
                <a:gd name="T5" fmla="*/ 2 h 60"/>
                <a:gd name="T6" fmla="*/ 15 w 69"/>
                <a:gd name="T7" fmla="*/ 4 h 60"/>
                <a:gd name="T8" fmla="*/ 10 w 69"/>
                <a:gd name="T9" fmla="*/ 9 h 60"/>
                <a:gd name="T10" fmla="*/ 5 w 69"/>
                <a:gd name="T11" fmla="*/ 14 h 60"/>
                <a:gd name="T12" fmla="*/ 2 w 69"/>
                <a:gd name="T13" fmla="*/ 18 h 60"/>
                <a:gd name="T14" fmla="*/ 0 w 69"/>
                <a:gd name="T15" fmla="*/ 23 h 60"/>
                <a:gd name="T16" fmla="*/ 0 w 69"/>
                <a:gd name="T17" fmla="*/ 30 h 60"/>
                <a:gd name="T18" fmla="*/ 0 w 69"/>
                <a:gd name="T19" fmla="*/ 34 h 60"/>
                <a:gd name="T20" fmla="*/ 2 w 69"/>
                <a:gd name="T21" fmla="*/ 41 h 60"/>
                <a:gd name="T22" fmla="*/ 5 w 69"/>
                <a:gd name="T23" fmla="*/ 46 h 60"/>
                <a:gd name="T24" fmla="*/ 10 w 69"/>
                <a:gd name="T25" fmla="*/ 51 h 60"/>
                <a:gd name="T26" fmla="*/ 15 w 69"/>
                <a:gd name="T27" fmla="*/ 55 h 60"/>
                <a:gd name="T28" fmla="*/ 20 w 69"/>
                <a:gd name="T29" fmla="*/ 58 h 60"/>
                <a:gd name="T30" fmla="*/ 25 w 69"/>
                <a:gd name="T31" fmla="*/ 58 h 60"/>
                <a:gd name="T32" fmla="*/ 33 w 69"/>
                <a:gd name="T33" fmla="*/ 60 h 60"/>
                <a:gd name="T34" fmla="*/ 41 w 69"/>
                <a:gd name="T35" fmla="*/ 58 h 60"/>
                <a:gd name="T36" fmla="*/ 48 w 69"/>
                <a:gd name="T37" fmla="*/ 58 h 60"/>
                <a:gd name="T38" fmla="*/ 53 w 69"/>
                <a:gd name="T39" fmla="*/ 55 h 60"/>
                <a:gd name="T40" fmla="*/ 58 w 69"/>
                <a:gd name="T41" fmla="*/ 51 h 60"/>
                <a:gd name="T42" fmla="*/ 61 w 69"/>
                <a:gd name="T43" fmla="*/ 46 h 60"/>
                <a:gd name="T44" fmla="*/ 66 w 69"/>
                <a:gd name="T45" fmla="*/ 41 h 60"/>
                <a:gd name="T46" fmla="*/ 66 w 69"/>
                <a:gd name="T47" fmla="*/ 34 h 60"/>
                <a:gd name="T48" fmla="*/ 69 w 69"/>
                <a:gd name="T49" fmla="*/ 30 h 60"/>
                <a:gd name="T50" fmla="*/ 66 w 69"/>
                <a:gd name="T51" fmla="*/ 23 h 60"/>
                <a:gd name="T52" fmla="*/ 66 w 69"/>
                <a:gd name="T53" fmla="*/ 18 h 60"/>
                <a:gd name="T54" fmla="*/ 61 w 69"/>
                <a:gd name="T55" fmla="*/ 14 h 60"/>
                <a:gd name="T56" fmla="*/ 58 w 69"/>
                <a:gd name="T57" fmla="*/ 9 h 60"/>
                <a:gd name="T58" fmla="*/ 53 w 69"/>
                <a:gd name="T59" fmla="*/ 4 h 60"/>
                <a:gd name="T60" fmla="*/ 48 w 69"/>
                <a:gd name="T61" fmla="*/ 2 h 60"/>
                <a:gd name="T62" fmla="*/ 41 w 69"/>
                <a:gd name="T63" fmla="*/ 0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5" y="0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5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8" y="58"/>
                  </a:lnTo>
                  <a:lnTo>
                    <a:pt x="53" y="55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6" y="41"/>
                  </a:lnTo>
                  <a:lnTo>
                    <a:pt x="66" y="34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8"/>
                  </a:lnTo>
                  <a:lnTo>
                    <a:pt x="61" y="14"/>
                  </a:lnTo>
                  <a:lnTo>
                    <a:pt x="58" y="9"/>
                  </a:lnTo>
                  <a:lnTo>
                    <a:pt x="53" y="4"/>
                  </a:lnTo>
                  <a:lnTo>
                    <a:pt x="48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39" name="Freeform 51">
              <a:extLst>
                <a:ext uri="{FF2B5EF4-FFF2-40B4-BE49-F238E27FC236}">
                  <a16:creationId xmlns:a16="http://schemas.microsoft.com/office/drawing/2014/main" id="{16DEA65E-42EB-4F06-BCD2-606B9E67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424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5 w 69"/>
                <a:gd name="T3" fmla="*/ 0 h 60"/>
                <a:gd name="T4" fmla="*/ 20 w 69"/>
                <a:gd name="T5" fmla="*/ 2 h 60"/>
                <a:gd name="T6" fmla="*/ 15 w 69"/>
                <a:gd name="T7" fmla="*/ 4 h 60"/>
                <a:gd name="T8" fmla="*/ 10 w 69"/>
                <a:gd name="T9" fmla="*/ 9 h 60"/>
                <a:gd name="T10" fmla="*/ 5 w 69"/>
                <a:gd name="T11" fmla="*/ 14 h 60"/>
                <a:gd name="T12" fmla="*/ 2 w 69"/>
                <a:gd name="T13" fmla="*/ 18 h 60"/>
                <a:gd name="T14" fmla="*/ 0 w 69"/>
                <a:gd name="T15" fmla="*/ 23 h 60"/>
                <a:gd name="T16" fmla="*/ 0 w 69"/>
                <a:gd name="T17" fmla="*/ 30 h 60"/>
                <a:gd name="T18" fmla="*/ 0 w 69"/>
                <a:gd name="T19" fmla="*/ 34 h 60"/>
                <a:gd name="T20" fmla="*/ 2 w 69"/>
                <a:gd name="T21" fmla="*/ 41 h 60"/>
                <a:gd name="T22" fmla="*/ 5 w 69"/>
                <a:gd name="T23" fmla="*/ 46 h 60"/>
                <a:gd name="T24" fmla="*/ 10 w 69"/>
                <a:gd name="T25" fmla="*/ 51 h 60"/>
                <a:gd name="T26" fmla="*/ 15 w 69"/>
                <a:gd name="T27" fmla="*/ 55 h 60"/>
                <a:gd name="T28" fmla="*/ 20 w 69"/>
                <a:gd name="T29" fmla="*/ 58 h 60"/>
                <a:gd name="T30" fmla="*/ 25 w 69"/>
                <a:gd name="T31" fmla="*/ 58 h 60"/>
                <a:gd name="T32" fmla="*/ 33 w 69"/>
                <a:gd name="T33" fmla="*/ 60 h 60"/>
                <a:gd name="T34" fmla="*/ 41 w 69"/>
                <a:gd name="T35" fmla="*/ 58 h 60"/>
                <a:gd name="T36" fmla="*/ 48 w 69"/>
                <a:gd name="T37" fmla="*/ 58 h 60"/>
                <a:gd name="T38" fmla="*/ 53 w 69"/>
                <a:gd name="T39" fmla="*/ 55 h 60"/>
                <a:gd name="T40" fmla="*/ 58 w 69"/>
                <a:gd name="T41" fmla="*/ 51 h 60"/>
                <a:gd name="T42" fmla="*/ 61 w 69"/>
                <a:gd name="T43" fmla="*/ 46 h 60"/>
                <a:gd name="T44" fmla="*/ 66 w 69"/>
                <a:gd name="T45" fmla="*/ 41 h 60"/>
                <a:gd name="T46" fmla="*/ 66 w 69"/>
                <a:gd name="T47" fmla="*/ 34 h 60"/>
                <a:gd name="T48" fmla="*/ 69 w 69"/>
                <a:gd name="T49" fmla="*/ 30 h 60"/>
                <a:gd name="T50" fmla="*/ 66 w 69"/>
                <a:gd name="T51" fmla="*/ 23 h 60"/>
                <a:gd name="T52" fmla="*/ 66 w 69"/>
                <a:gd name="T53" fmla="*/ 18 h 60"/>
                <a:gd name="T54" fmla="*/ 61 w 69"/>
                <a:gd name="T55" fmla="*/ 14 h 60"/>
                <a:gd name="T56" fmla="*/ 58 w 69"/>
                <a:gd name="T57" fmla="*/ 9 h 60"/>
                <a:gd name="T58" fmla="*/ 53 w 69"/>
                <a:gd name="T59" fmla="*/ 4 h 60"/>
                <a:gd name="T60" fmla="*/ 48 w 69"/>
                <a:gd name="T61" fmla="*/ 2 h 60"/>
                <a:gd name="T62" fmla="*/ 41 w 69"/>
                <a:gd name="T63" fmla="*/ 0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5" y="0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5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8" y="58"/>
                  </a:lnTo>
                  <a:lnTo>
                    <a:pt x="53" y="55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6" y="41"/>
                  </a:lnTo>
                  <a:lnTo>
                    <a:pt x="66" y="34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8"/>
                  </a:lnTo>
                  <a:lnTo>
                    <a:pt x="61" y="14"/>
                  </a:lnTo>
                  <a:lnTo>
                    <a:pt x="58" y="9"/>
                  </a:lnTo>
                  <a:lnTo>
                    <a:pt x="53" y="4"/>
                  </a:lnTo>
                  <a:lnTo>
                    <a:pt x="48" y="2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40" name="Freeform 52">
              <a:extLst>
                <a:ext uri="{FF2B5EF4-FFF2-40B4-BE49-F238E27FC236}">
                  <a16:creationId xmlns:a16="http://schemas.microsoft.com/office/drawing/2014/main" id="{54CC9FEC-34AD-41E1-8FFF-82691668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1502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5 w 69"/>
                <a:gd name="T3" fmla="*/ 3 h 60"/>
                <a:gd name="T4" fmla="*/ 20 w 69"/>
                <a:gd name="T5" fmla="*/ 3 h 60"/>
                <a:gd name="T6" fmla="*/ 15 w 69"/>
                <a:gd name="T7" fmla="*/ 7 h 60"/>
                <a:gd name="T8" fmla="*/ 10 w 69"/>
                <a:gd name="T9" fmla="*/ 10 h 60"/>
                <a:gd name="T10" fmla="*/ 5 w 69"/>
                <a:gd name="T11" fmla="*/ 14 h 60"/>
                <a:gd name="T12" fmla="*/ 2 w 69"/>
                <a:gd name="T13" fmla="*/ 19 h 60"/>
                <a:gd name="T14" fmla="*/ 0 w 69"/>
                <a:gd name="T15" fmla="*/ 26 h 60"/>
                <a:gd name="T16" fmla="*/ 0 w 69"/>
                <a:gd name="T17" fmla="*/ 30 h 60"/>
                <a:gd name="T18" fmla="*/ 0 w 69"/>
                <a:gd name="T19" fmla="*/ 37 h 60"/>
                <a:gd name="T20" fmla="*/ 2 w 69"/>
                <a:gd name="T21" fmla="*/ 42 h 60"/>
                <a:gd name="T22" fmla="*/ 5 w 69"/>
                <a:gd name="T23" fmla="*/ 47 h 60"/>
                <a:gd name="T24" fmla="*/ 10 w 69"/>
                <a:gd name="T25" fmla="*/ 51 h 60"/>
                <a:gd name="T26" fmla="*/ 15 w 69"/>
                <a:gd name="T27" fmla="*/ 56 h 60"/>
                <a:gd name="T28" fmla="*/ 20 w 69"/>
                <a:gd name="T29" fmla="*/ 58 h 60"/>
                <a:gd name="T30" fmla="*/ 25 w 69"/>
                <a:gd name="T31" fmla="*/ 60 h 60"/>
                <a:gd name="T32" fmla="*/ 33 w 69"/>
                <a:gd name="T33" fmla="*/ 60 h 60"/>
                <a:gd name="T34" fmla="*/ 41 w 69"/>
                <a:gd name="T35" fmla="*/ 60 h 60"/>
                <a:gd name="T36" fmla="*/ 46 w 69"/>
                <a:gd name="T37" fmla="*/ 58 h 60"/>
                <a:gd name="T38" fmla="*/ 53 w 69"/>
                <a:gd name="T39" fmla="*/ 56 h 60"/>
                <a:gd name="T40" fmla="*/ 58 w 69"/>
                <a:gd name="T41" fmla="*/ 51 h 60"/>
                <a:gd name="T42" fmla="*/ 61 w 69"/>
                <a:gd name="T43" fmla="*/ 47 h 60"/>
                <a:gd name="T44" fmla="*/ 64 w 69"/>
                <a:gd name="T45" fmla="*/ 42 h 60"/>
                <a:gd name="T46" fmla="*/ 66 w 69"/>
                <a:gd name="T47" fmla="*/ 37 h 60"/>
                <a:gd name="T48" fmla="*/ 69 w 69"/>
                <a:gd name="T49" fmla="*/ 30 h 60"/>
                <a:gd name="T50" fmla="*/ 66 w 69"/>
                <a:gd name="T51" fmla="*/ 26 h 60"/>
                <a:gd name="T52" fmla="*/ 64 w 69"/>
                <a:gd name="T53" fmla="*/ 19 h 60"/>
                <a:gd name="T54" fmla="*/ 61 w 69"/>
                <a:gd name="T55" fmla="*/ 14 h 60"/>
                <a:gd name="T56" fmla="*/ 58 w 69"/>
                <a:gd name="T57" fmla="*/ 10 h 60"/>
                <a:gd name="T58" fmla="*/ 53 w 69"/>
                <a:gd name="T59" fmla="*/ 7 h 60"/>
                <a:gd name="T60" fmla="*/ 46 w 69"/>
                <a:gd name="T61" fmla="*/ 3 h 60"/>
                <a:gd name="T62" fmla="*/ 41 w 69"/>
                <a:gd name="T63" fmla="*/ 3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5" y="3"/>
                  </a:lnTo>
                  <a:lnTo>
                    <a:pt x="20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5" y="56"/>
                  </a:lnTo>
                  <a:lnTo>
                    <a:pt x="20" y="58"/>
                  </a:lnTo>
                  <a:lnTo>
                    <a:pt x="25" y="60"/>
                  </a:lnTo>
                  <a:lnTo>
                    <a:pt x="33" y="60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3" y="56"/>
                  </a:lnTo>
                  <a:lnTo>
                    <a:pt x="58" y="51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66" y="26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41" name="Freeform 53">
              <a:extLst>
                <a:ext uri="{FF2B5EF4-FFF2-40B4-BE49-F238E27FC236}">
                  <a16:creationId xmlns:a16="http://schemas.microsoft.com/office/drawing/2014/main" id="{3D441247-0EAD-4B1A-9990-96BD02473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1502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5 w 69"/>
                <a:gd name="T3" fmla="*/ 3 h 60"/>
                <a:gd name="T4" fmla="*/ 20 w 69"/>
                <a:gd name="T5" fmla="*/ 3 h 60"/>
                <a:gd name="T6" fmla="*/ 15 w 69"/>
                <a:gd name="T7" fmla="*/ 7 h 60"/>
                <a:gd name="T8" fmla="*/ 10 w 69"/>
                <a:gd name="T9" fmla="*/ 10 h 60"/>
                <a:gd name="T10" fmla="*/ 5 w 69"/>
                <a:gd name="T11" fmla="*/ 14 h 60"/>
                <a:gd name="T12" fmla="*/ 2 w 69"/>
                <a:gd name="T13" fmla="*/ 19 h 60"/>
                <a:gd name="T14" fmla="*/ 0 w 69"/>
                <a:gd name="T15" fmla="*/ 26 h 60"/>
                <a:gd name="T16" fmla="*/ 0 w 69"/>
                <a:gd name="T17" fmla="*/ 30 h 60"/>
                <a:gd name="T18" fmla="*/ 0 w 69"/>
                <a:gd name="T19" fmla="*/ 37 h 60"/>
                <a:gd name="T20" fmla="*/ 2 w 69"/>
                <a:gd name="T21" fmla="*/ 42 h 60"/>
                <a:gd name="T22" fmla="*/ 5 w 69"/>
                <a:gd name="T23" fmla="*/ 47 h 60"/>
                <a:gd name="T24" fmla="*/ 10 w 69"/>
                <a:gd name="T25" fmla="*/ 51 h 60"/>
                <a:gd name="T26" fmla="*/ 15 w 69"/>
                <a:gd name="T27" fmla="*/ 56 h 60"/>
                <a:gd name="T28" fmla="*/ 20 w 69"/>
                <a:gd name="T29" fmla="*/ 58 h 60"/>
                <a:gd name="T30" fmla="*/ 25 w 69"/>
                <a:gd name="T31" fmla="*/ 60 h 60"/>
                <a:gd name="T32" fmla="*/ 33 w 69"/>
                <a:gd name="T33" fmla="*/ 60 h 60"/>
                <a:gd name="T34" fmla="*/ 41 w 69"/>
                <a:gd name="T35" fmla="*/ 60 h 60"/>
                <a:gd name="T36" fmla="*/ 46 w 69"/>
                <a:gd name="T37" fmla="*/ 58 h 60"/>
                <a:gd name="T38" fmla="*/ 53 w 69"/>
                <a:gd name="T39" fmla="*/ 56 h 60"/>
                <a:gd name="T40" fmla="*/ 58 w 69"/>
                <a:gd name="T41" fmla="*/ 51 h 60"/>
                <a:gd name="T42" fmla="*/ 61 w 69"/>
                <a:gd name="T43" fmla="*/ 47 h 60"/>
                <a:gd name="T44" fmla="*/ 64 w 69"/>
                <a:gd name="T45" fmla="*/ 42 h 60"/>
                <a:gd name="T46" fmla="*/ 66 w 69"/>
                <a:gd name="T47" fmla="*/ 37 h 60"/>
                <a:gd name="T48" fmla="*/ 69 w 69"/>
                <a:gd name="T49" fmla="*/ 30 h 60"/>
                <a:gd name="T50" fmla="*/ 66 w 69"/>
                <a:gd name="T51" fmla="*/ 26 h 60"/>
                <a:gd name="T52" fmla="*/ 64 w 69"/>
                <a:gd name="T53" fmla="*/ 19 h 60"/>
                <a:gd name="T54" fmla="*/ 61 w 69"/>
                <a:gd name="T55" fmla="*/ 14 h 60"/>
                <a:gd name="T56" fmla="*/ 58 w 69"/>
                <a:gd name="T57" fmla="*/ 10 h 60"/>
                <a:gd name="T58" fmla="*/ 53 w 69"/>
                <a:gd name="T59" fmla="*/ 7 h 60"/>
                <a:gd name="T60" fmla="*/ 46 w 69"/>
                <a:gd name="T61" fmla="*/ 3 h 60"/>
                <a:gd name="T62" fmla="*/ 41 w 69"/>
                <a:gd name="T63" fmla="*/ 3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5" y="3"/>
                  </a:lnTo>
                  <a:lnTo>
                    <a:pt x="20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5" y="56"/>
                  </a:lnTo>
                  <a:lnTo>
                    <a:pt x="20" y="58"/>
                  </a:lnTo>
                  <a:lnTo>
                    <a:pt x="25" y="60"/>
                  </a:lnTo>
                  <a:lnTo>
                    <a:pt x="33" y="60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3" y="56"/>
                  </a:lnTo>
                  <a:lnTo>
                    <a:pt x="58" y="51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66" y="26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42" name="Freeform 54">
              <a:extLst>
                <a:ext uri="{FF2B5EF4-FFF2-40B4-BE49-F238E27FC236}">
                  <a16:creationId xmlns:a16="http://schemas.microsoft.com/office/drawing/2014/main" id="{7F0EBF98-DD51-4E83-8C94-22F076E6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502"/>
              <a:ext cx="66" cy="60"/>
            </a:xfrm>
            <a:custGeom>
              <a:avLst/>
              <a:gdLst>
                <a:gd name="T0" fmla="*/ 33 w 66"/>
                <a:gd name="T1" fmla="*/ 0 h 60"/>
                <a:gd name="T2" fmla="*/ 25 w 66"/>
                <a:gd name="T3" fmla="*/ 3 h 60"/>
                <a:gd name="T4" fmla="*/ 20 w 66"/>
                <a:gd name="T5" fmla="*/ 3 h 60"/>
                <a:gd name="T6" fmla="*/ 13 w 66"/>
                <a:gd name="T7" fmla="*/ 7 h 60"/>
                <a:gd name="T8" fmla="*/ 8 w 66"/>
                <a:gd name="T9" fmla="*/ 10 h 60"/>
                <a:gd name="T10" fmla="*/ 5 w 66"/>
                <a:gd name="T11" fmla="*/ 14 h 60"/>
                <a:gd name="T12" fmla="*/ 2 w 66"/>
                <a:gd name="T13" fmla="*/ 19 h 60"/>
                <a:gd name="T14" fmla="*/ 0 w 66"/>
                <a:gd name="T15" fmla="*/ 26 h 60"/>
                <a:gd name="T16" fmla="*/ 0 w 66"/>
                <a:gd name="T17" fmla="*/ 30 h 60"/>
                <a:gd name="T18" fmla="*/ 0 w 66"/>
                <a:gd name="T19" fmla="*/ 37 h 60"/>
                <a:gd name="T20" fmla="*/ 2 w 66"/>
                <a:gd name="T21" fmla="*/ 42 h 60"/>
                <a:gd name="T22" fmla="*/ 5 w 66"/>
                <a:gd name="T23" fmla="*/ 47 h 60"/>
                <a:gd name="T24" fmla="*/ 8 w 66"/>
                <a:gd name="T25" fmla="*/ 51 h 60"/>
                <a:gd name="T26" fmla="*/ 13 w 66"/>
                <a:gd name="T27" fmla="*/ 56 h 60"/>
                <a:gd name="T28" fmla="*/ 20 w 66"/>
                <a:gd name="T29" fmla="*/ 58 h 60"/>
                <a:gd name="T30" fmla="*/ 25 w 66"/>
                <a:gd name="T31" fmla="*/ 60 h 60"/>
                <a:gd name="T32" fmla="*/ 33 w 66"/>
                <a:gd name="T33" fmla="*/ 60 h 60"/>
                <a:gd name="T34" fmla="*/ 41 w 66"/>
                <a:gd name="T35" fmla="*/ 60 h 60"/>
                <a:gd name="T36" fmla="*/ 46 w 66"/>
                <a:gd name="T37" fmla="*/ 58 h 60"/>
                <a:gd name="T38" fmla="*/ 51 w 66"/>
                <a:gd name="T39" fmla="*/ 56 h 60"/>
                <a:gd name="T40" fmla="*/ 56 w 66"/>
                <a:gd name="T41" fmla="*/ 51 h 60"/>
                <a:gd name="T42" fmla="*/ 61 w 66"/>
                <a:gd name="T43" fmla="*/ 47 h 60"/>
                <a:gd name="T44" fmla="*/ 64 w 66"/>
                <a:gd name="T45" fmla="*/ 42 h 60"/>
                <a:gd name="T46" fmla="*/ 66 w 66"/>
                <a:gd name="T47" fmla="*/ 37 h 60"/>
                <a:gd name="T48" fmla="*/ 66 w 66"/>
                <a:gd name="T49" fmla="*/ 30 h 60"/>
                <a:gd name="T50" fmla="*/ 66 w 66"/>
                <a:gd name="T51" fmla="*/ 26 h 60"/>
                <a:gd name="T52" fmla="*/ 64 w 66"/>
                <a:gd name="T53" fmla="*/ 19 h 60"/>
                <a:gd name="T54" fmla="*/ 61 w 66"/>
                <a:gd name="T55" fmla="*/ 14 h 60"/>
                <a:gd name="T56" fmla="*/ 56 w 66"/>
                <a:gd name="T57" fmla="*/ 10 h 60"/>
                <a:gd name="T58" fmla="*/ 51 w 66"/>
                <a:gd name="T59" fmla="*/ 7 h 60"/>
                <a:gd name="T60" fmla="*/ 46 w 66"/>
                <a:gd name="T61" fmla="*/ 3 h 60"/>
                <a:gd name="T62" fmla="*/ 41 w 66"/>
                <a:gd name="T63" fmla="*/ 3 h 60"/>
                <a:gd name="T64" fmla="*/ 33 w 66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33" y="0"/>
                  </a:moveTo>
                  <a:lnTo>
                    <a:pt x="25" y="3"/>
                  </a:lnTo>
                  <a:lnTo>
                    <a:pt x="20" y="3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8" y="51"/>
                  </a:lnTo>
                  <a:lnTo>
                    <a:pt x="13" y="56"/>
                  </a:lnTo>
                  <a:lnTo>
                    <a:pt x="20" y="58"/>
                  </a:lnTo>
                  <a:lnTo>
                    <a:pt x="25" y="60"/>
                  </a:lnTo>
                  <a:lnTo>
                    <a:pt x="33" y="60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1" y="56"/>
                  </a:lnTo>
                  <a:lnTo>
                    <a:pt x="56" y="51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66" y="26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6" y="10"/>
                  </a:lnTo>
                  <a:lnTo>
                    <a:pt x="51" y="7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43" name="Freeform 55">
              <a:extLst>
                <a:ext uri="{FF2B5EF4-FFF2-40B4-BE49-F238E27FC236}">
                  <a16:creationId xmlns:a16="http://schemas.microsoft.com/office/drawing/2014/main" id="{C4306736-0C31-4431-9F90-85864C7F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502"/>
              <a:ext cx="66" cy="60"/>
            </a:xfrm>
            <a:custGeom>
              <a:avLst/>
              <a:gdLst>
                <a:gd name="T0" fmla="*/ 33 w 66"/>
                <a:gd name="T1" fmla="*/ 0 h 60"/>
                <a:gd name="T2" fmla="*/ 25 w 66"/>
                <a:gd name="T3" fmla="*/ 3 h 60"/>
                <a:gd name="T4" fmla="*/ 20 w 66"/>
                <a:gd name="T5" fmla="*/ 3 h 60"/>
                <a:gd name="T6" fmla="*/ 13 w 66"/>
                <a:gd name="T7" fmla="*/ 7 h 60"/>
                <a:gd name="T8" fmla="*/ 8 w 66"/>
                <a:gd name="T9" fmla="*/ 10 h 60"/>
                <a:gd name="T10" fmla="*/ 5 w 66"/>
                <a:gd name="T11" fmla="*/ 14 h 60"/>
                <a:gd name="T12" fmla="*/ 2 w 66"/>
                <a:gd name="T13" fmla="*/ 19 h 60"/>
                <a:gd name="T14" fmla="*/ 0 w 66"/>
                <a:gd name="T15" fmla="*/ 26 h 60"/>
                <a:gd name="T16" fmla="*/ 0 w 66"/>
                <a:gd name="T17" fmla="*/ 30 h 60"/>
                <a:gd name="T18" fmla="*/ 0 w 66"/>
                <a:gd name="T19" fmla="*/ 37 h 60"/>
                <a:gd name="T20" fmla="*/ 2 w 66"/>
                <a:gd name="T21" fmla="*/ 42 h 60"/>
                <a:gd name="T22" fmla="*/ 5 w 66"/>
                <a:gd name="T23" fmla="*/ 47 h 60"/>
                <a:gd name="T24" fmla="*/ 8 w 66"/>
                <a:gd name="T25" fmla="*/ 51 h 60"/>
                <a:gd name="T26" fmla="*/ 13 w 66"/>
                <a:gd name="T27" fmla="*/ 56 h 60"/>
                <a:gd name="T28" fmla="*/ 20 w 66"/>
                <a:gd name="T29" fmla="*/ 58 h 60"/>
                <a:gd name="T30" fmla="*/ 25 w 66"/>
                <a:gd name="T31" fmla="*/ 60 h 60"/>
                <a:gd name="T32" fmla="*/ 33 w 66"/>
                <a:gd name="T33" fmla="*/ 60 h 60"/>
                <a:gd name="T34" fmla="*/ 41 w 66"/>
                <a:gd name="T35" fmla="*/ 60 h 60"/>
                <a:gd name="T36" fmla="*/ 46 w 66"/>
                <a:gd name="T37" fmla="*/ 58 h 60"/>
                <a:gd name="T38" fmla="*/ 51 w 66"/>
                <a:gd name="T39" fmla="*/ 56 h 60"/>
                <a:gd name="T40" fmla="*/ 56 w 66"/>
                <a:gd name="T41" fmla="*/ 51 h 60"/>
                <a:gd name="T42" fmla="*/ 61 w 66"/>
                <a:gd name="T43" fmla="*/ 47 h 60"/>
                <a:gd name="T44" fmla="*/ 64 w 66"/>
                <a:gd name="T45" fmla="*/ 42 h 60"/>
                <a:gd name="T46" fmla="*/ 66 w 66"/>
                <a:gd name="T47" fmla="*/ 37 h 60"/>
                <a:gd name="T48" fmla="*/ 66 w 66"/>
                <a:gd name="T49" fmla="*/ 30 h 60"/>
                <a:gd name="T50" fmla="*/ 66 w 66"/>
                <a:gd name="T51" fmla="*/ 26 h 60"/>
                <a:gd name="T52" fmla="*/ 64 w 66"/>
                <a:gd name="T53" fmla="*/ 19 h 60"/>
                <a:gd name="T54" fmla="*/ 61 w 66"/>
                <a:gd name="T55" fmla="*/ 14 h 60"/>
                <a:gd name="T56" fmla="*/ 56 w 66"/>
                <a:gd name="T57" fmla="*/ 10 h 60"/>
                <a:gd name="T58" fmla="*/ 51 w 66"/>
                <a:gd name="T59" fmla="*/ 7 h 60"/>
                <a:gd name="T60" fmla="*/ 46 w 66"/>
                <a:gd name="T61" fmla="*/ 3 h 60"/>
                <a:gd name="T62" fmla="*/ 41 w 66"/>
                <a:gd name="T63" fmla="*/ 3 h 60"/>
                <a:gd name="T64" fmla="*/ 33 w 66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33" y="0"/>
                  </a:moveTo>
                  <a:lnTo>
                    <a:pt x="25" y="3"/>
                  </a:lnTo>
                  <a:lnTo>
                    <a:pt x="20" y="3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8" y="51"/>
                  </a:lnTo>
                  <a:lnTo>
                    <a:pt x="13" y="56"/>
                  </a:lnTo>
                  <a:lnTo>
                    <a:pt x="20" y="58"/>
                  </a:lnTo>
                  <a:lnTo>
                    <a:pt x="25" y="60"/>
                  </a:lnTo>
                  <a:lnTo>
                    <a:pt x="33" y="60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1" y="56"/>
                  </a:lnTo>
                  <a:lnTo>
                    <a:pt x="56" y="51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66" y="26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6" y="10"/>
                  </a:lnTo>
                  <a:lnTo>
                    <a:pt x="51" y="7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44" name="Freeform 56">
              <a:extLst>
                <a:ext uri="{FF2B5EF4-FFF2-40B4-BE49-F238E27FC236}">
                  <a16:creationId xmlns:a16="http://schemas.microsoft.com/office/drawing/2014/main" id="{DCEEF72F-3C98-4645-8423-C44647B05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1345"/>
              <a:ext cx="69" cy="58"/>
            </a:xfrm>
            <a:custGeom>
              <a:avLst/>
              <a:gdLst>
                <a:gd name="T0" fmla="*/ 33 w 69"/>
                <a:gd name="T1" fmla="*/ 0 h 58"/>
                <a:gd name="T2" fmla="*/ 25 w 69"/>
                <a:gd name="T3" fmla="*/ 0 h 58"/>
                <a:gd name="T4" fmla="*/ 20 w 69"/>
                <a:gd name="T5" fmla="*/ 3 h 58"/>
                <a:gd name="T6" fmla="*/ 15 w 69"/>
                <a:gd name="T7" fmla="*/ 5 h 58"/>
                <a:gd name="T8" fmla="*/ 10 w 69"/>
                <a:gd name="T9" fmla="*/ 7 h 58"/>
                <a:gd name="T10" fmla="*/ 5 w 69"/>
                <a:gd name="T11" fmla="*/ 12 h 58"/>
                <a:gd name="T12" fmla="*/ 2 w 69"/>
                <a:gd name="T13" fmla="*/ 19 h 58"/>
                <a:gd name="T14" fmla="*/ 0 w 69"/>
                <a:gd name="T15" fmla="*/ 23 h 58"/>
                <a:gd name="T16" fmla="*/ 0 w 69"/>
                <a:gd name="T17" fmla="*/ 30 h 58"/>
                <a:gd name="T18" fmla="*/ 0 w 69"/>
                <a:gd name="T19" fmla="*/ 35 h 58"/>
                <a:gd name="T20" fmla="*/ 2 w 69"/>
                <a:gd name="T21" fmla="*/ 42 h 58"/>
                <a:gd name="T22" fmla="*/ 5 w 69"/>
                <a:gd name="T23" fmla="*/ 47 h 58"/>
                <a:gd name="T24" fmla="*/ 10 w 69"/>
                <a:gd name="T25" fmla="*/ 51 h 58"/>
                <a:gd name="T26" fmla="*/ 15 w 69"/>
                <a:gd name="T27" fmla="*/ 53 h 58"/>
                <a:gd name="T28" fmla="*/ 20 w 69"/>
                <a:gd name="T29" fmla="*/ 56 h 58"/>
                <a:gd name="T30" fmla="*/ 25 w 69"/>
                <a:gd name="T31" fmla="*/ 58 h 58"/>
                <a:gd name="T32" fmla="*/ 33 w 69"/>
                <a:gd name="T33" fmla="*/ 58 h 58"/>
                <a:gd name="T34" fmla="*/ 41 w 69"/>
                <a:gd name="T35" fmla="*/ 58 h 58"/>
                <a:gd name="T36" fmla="*/ 46 w 69"/>
                <a:gd name="T37" fmla="*/ 56 h 58"/>
                <a:gd name="T38" fmla="*/ 53 w 69"/>
                <a:gd name="T39" fmla="*/ 53 h 58"/>
                <a:gd name="T40" fmla="*/ 58 w 69"/>
                <a:gd name="T41" fmla="*/ 51 h 58"/>
                <a:gd name="T42" fmla="*/ 61 w 69"/>
                <a:gd name="T43" fmla="*/ 47 h 58"/>
                <a:gd name="T44" fmla="*/ 64 w 69"/>
                <a:gd name="T45" fmla="*/ 42 h 58"/>
                <a:gd name="T46" fmla="*/ 66 w 69"/>
                <a:gd name="T47" fmla="*/ 35 h 58"/>
                <a:gd name="T48" fmla="*/ 69 w 69"/>
                <a:gd name="T49" fmla="*/ 30 h 58"/>
                <a:gd name="T50" fmla="*/ 66 w 69"/>
                <a:gd name="T51" fmla="*/ 23 h 58"/>
                <a:gd name="T52" fmla="*/ 64 w 69"/>
                <a:gd name="T53" fmla="*/ 19 h 58"/>
                <a:gd name="T54" fmla="*/ 61 w 69"/>
                <a:gd name="T55" fmla="*/ 12 h 58"/>
                <a:gd name="T56" fmla="*/ 58 w 69"/>
                <a:gd name="T57" fmla="*/ 7 h 58"/>
                <a:gd name="T58" fmla="*/ 53 w 69"/>
                <a:gd name="T59" fmla="*/ 5 h 58"/>
                <a:gd name="T60" fmla="*/ 46 w 69"/>
                <a:gd name="T61" fmla="*/ 3 h 58"/>
                <a:gd name="T62" fmla="*/ 41 w 69"/>
                <a:gd name="T63" fmla="*/ 0 h 58"/>
                <a:gd name="T64" fmla="*/ 33 w 69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8"/>
                <a:gd name="T101" fmla="*/ 69 w 69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8">
                  <a:moveTo>
                    <a:pt x="33" y="0"/>
                  </a:moveTo>
                  <a:lnTo>
                    <a:pt x="25" y="0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6"/>
                  </a:lnTo>
                  <a:lnTo>
                    <a:pt x="25" y="58"/>
                  </a:lnTo>
                  <a:lnTo>
                    <a:pt x="33" y="58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3" y="53"/>
                  </a:lnTo>
                  <a:lnTo>
                    <a:pt x="58" y="51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4" y="19"/>
                  </a:lnTo>
                  <a:lnTo>
                    <a:pt x="61" y="12"/>
                  </a:lnTo>
                  <a:lnTo>
                    <a:pt x="58" y="7"/>
                  </a:lnTo>
                  <a:lnTo>
                    <a:pt x="53" y="5"/>
                  </a:lnTo>
                  <a:lnTo>
                    <a:pt x="46" y="3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45" name="Freeform 57">
              <a:extLst>
                <a:ext uri="{FF2B5EF4-FFF2-40B4-BE49-F238E27FC236}">
                  <a16:creationId xmlns:a16="http://schemas.microsoft.com/office/drawing/2014/main" id="{E057A0AB-C1D9-4491-95F3-789787731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1345"/>
              <a:ext cx="69" cy="58"/>
            </a:xfrm>
            <a:custGeom>
              <a:avLst/>
              <a:gdLst>
                <a:gd name="T0" fmla="*/ 33 w 69"/>
                <a:gd name="T1" fmla="*/ 0 h 58"/>
                <a:gd name="T2" fmla="*/ 25 w 69"/>
                <a:gd name="T3" fmla="*/ 0 h 58"/>
                <a:gd name="T4" fmla="*/ 20 w 69"/>
                <a:gd name="T5" fmla="*/ 3 h 58"/>
                <a:gd name="T6" fmla="*/ 15 w 69"/>
                <a:gd name="T7" fmla="*/ 5 h 58"/>
                <a:gd name="T8" fmla="*/ 10 w 69"/>
                <a:gd name="T9" fmla="*/ 7 h 58"/>
                <a:gd name="T10" fmla="*/ 5 w 69"/>
                <a:gd name="T11" fmla="*/ 12 h 58"/>
                <a:gd name="T12" fmla="*/ 2 w 69"/>
                <a:gd name="T13" fmla="*/ 19 h 58"/>
                <a:gd name="T14" fmla="*/ 0 w 69"/>
                <a:gd name="T15" fmla="*/ 23 h 58"/>
                <a:gd name="T16" fmla="*/ 0 w 69"/>
                <a:gd name="T17" fmla="*/ 30 h 58"/>
                <a:gd name="T18" fmla="*/ 0 w 69"/>
                <a:gd name="T19" fmla="*/ 35 h 58"/>
                <a:gd name="T20" fmla="*/ 2 w 69"/>
                <a:gd name="T21" fmla="*/ 42 h 58"/>
                <a:gd name="T22" fmla="*/ 5 w 69"/>
                <a:gd name="T23" fmla="*/ 47 h 58"/>
                <a:gd name="T24" fmla="*/ 10 w 69"/>
                <a:gd name="T25" fmla="*/ 51 h 58"/>
                <a:gd name="T26" fmla="*/ 15 w 69"/>
                <a:gd name="T27" fmla="*/ 53 h 58"/>
                <a:gd name="T28" fmla="*/ 20 w 69"/>
                <a:gd name="T29" fmla="*/ 56 h 58"/>
                <a:gd name="T30" fmla="*/ 25 w 69"/>
                <a:gd name="T31" fmla="*/ 58 h 58"/>
                <a:gd name="T32" fmla="*/ 33 w 69"/>
                <a:gd name="T33" fmla="*/ 58 h 58"/>
                <a:gd name="T34" fmla="*/ 41 w 69"/>
                <a:gd name="T35" fmla="*/ 58 h 58"/>
                <a:gd name="T36" fmla="*/ 46 w 69"/>
                <a:gd name="T37" fmla="*/ 56 h 58"/>
                <a:gd name="T38" fmla="*/ 53 w 69"/>
                <a:gd name="T39" fmla="*/ 53 h 58"/>
                <a:gd name="T40" fmla="*/ 58 w 69"/>
                <a:gd name="T41" fmla="*/ 51 h 58"/>
                <a:gd name="T42" fmla="*/ 61 w 69"/>
                <a:gd name="T43" fmla="*/ 47 h 58"/>
                <a:gd name="T44" fmla="*/ 64 w 69"/>
                <a:gd name="T45" fmla="*/ 42 h 58"/>
                <a:gd name="T46" fmla="*/ 66 w 69"/>
                <a:gd name="T47" fmla="*/ 35 h 58"/>
                <a:gd name="T48" fmla="*/ 69 w 69"/>
                <a:gd name="T49" fmla="*/ 30 h 58"/>
                <a:gd name="T50" fmla="*/ 66 w 69"/>
                <a:gd name="T51" fmla="*/ 23 h 58"/>
                <a:gd name="T52" fmla="*/ 64 w 69"/>
                <a:gd name="T53" fmla="*/ 19 h 58"/>
                <a:gd name="T54" fmla="*/ 61 w 69"/>
                <a:gd name="T55" fmla="*/ 12 h 58"/>
                <a:gd name="T56" fmla="*/ 58 w 69"/>
                <a:gd name="T57" fmla="*/ 7 h 58"/>
                <a:gd name="T58" fmla="*/ 53 w 69"/>
                <a:gd name="T59" fmla="*/ 5 h 58"/>
                <a:gd name="T60" fmla="*/ 46 w 69"/>
                <a:gd name="T61" fmla="*/ 3 h 58"/>
                <a:gd name="T62" fmla="*/ 41 w 69"/>
                <a:gd name="T63" fmla="*/ 0 h 58"/>
                <a:gd name="T64" fmla="*/ 33 w 69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8"/>
                <a:gd name="T101" fmla="*/ 69 w 69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8">
                  <a:moveTo>
                    <a:pt x="33" y="0"/>
                  </a:moveTo>
                  <a:lnTo>
                    <a:pt x="25" y="0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6"/>
                  </a:lnTo>
                  <a:lnTo>
                    <a:pt x="25" y="58"/>
                  </a:lnTo>
                  <a:lnTo>
                    <a:pt x="33" y="58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3" y="53"/>
                  </a:lnTo>
                  <a:lnTo>
                    <a:pt x="58" y="51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4" y="19"/>
                  </a:lnTo>
                  <a:lnTo>
                    <a:pt x="61" y="12"/>
                  </a:lnTo>
                  <a:lnTo>
                    <a:pt x="58" y="7"/>
                  </a:lnTo>
                  <a:lnTo>
                    <a:pt x="53" y="5"/>
                  </a:lnTo>
                  <a:lnTo>
                    <a:pt x="46" y="3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46" name="Freeform 58">
              <a:extLst>
                <a:ext uri="{FF2B5EF4-FFF2-40B4-BE49-F238E27FC236}">
                  <a16:creationId xmlns:a16="http://schemas.microsoft.com/office/drawing/2014/main" id="{81B46760-EEF1-4120-AA87-C0E878E0E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502"/>
              <a:ext cx="72" cy="60"/>
            </a:xfrm>
            <a:custGeom>
              <a:avLst/>
              <a:gdLst>
                <a:gd name="T0" fmla="*/ 36 w 72"/>
                <a:gd name="T1" fmla="*/ 0 h 60"/>
                <a:gd name="T2" fmla="*/ 28 w 72"/>
                <a:gd name="T3" fmla="*/ 3 h 60"/>
                <a:gd name="T4" fmla="*/ 23 w 72"/>
                <a:gd name="T5" fmla="*/ 3 h 60"/>
                <a:gd name="T6" fmla="*/ 16 w 72"/>
                <a:gd name="T7" fmla="*/ 7 h 60"/>
                <a:gd name="T8" fmla="*/ 10 w 72"/>
                <a:gd name="T9" fmla="*/ 10 h 60"/>
                <a:gd name="T10" fmla="*/ 8 w 72"/>
                <a:gd name="T11" fmla="*/ 14 h 60"/>
                <a:gd name="T12" fmla="*/ 3 w 72"/>
                <a:gd name="T13" fmla="*/ 19 h 60"/>
                <a:gd name="T14" fmla="*/ 3 w 72"/>
                <a:gd name="T15" fmla="*/ 26 h 60"/>
                <a:gd name="T16" fmla="*/ 0 w 72"/>
                <a:gd name="T17" fmla="*/ 30 h 60"/>
                <a:gd name="T18" fmla="*/ 3 w 72"/>
                <a:gd name="T19" fmla="*/ 37 h 60"/>
                <a:gd name="T20" fmla="*/ 3 w 72"/>
                <a:gd name="T21" fmla="*/ 42 h 60"/>
                <a:gd name="T22" fmla="*/ 8 w 72"/>
                <a:gd name="T23" fmla="*/ 47 h 60"/>
                <a:gd name="T24" fmla="*/ 10 w 72"/>
                <a:gd name="T25" fmla="*/ 51 h 60"/>
                <a:gd name="T26" fmla="*/ 16 w 72"/>
                <a:gd name="T27" fmla="*/ 56 h 60"/>
                <a:gd name="T28" fmla="*/ 23 w 72"/>
                <a:gd name="T29" fmla="*/ 58 h 60"/>
                <a:gd name="T30" fmla="*/ 28 w 72"/>
                <a:gd name="T31" fmla="*/ 60 h 60"/>
                <a:gd name="T32" fmla="*/ 36 w 72"/>
                <a:gd name="T33" fmla="*/ 60 h 60"/>
                <a:gd name="T34" fmla="*/ 44 w 72"/>
                <a:gd name="T35" fmla="*/ 60 h 60"/>
                <a:gd name="T36" fmla="*/ 49 w 72"/>
                <a:gd name="T37" fmla="*/ 58 h 60"/>
                <a:gd name="T38" fmla="*/ 56 w 72"/>
                <a:gd name="T39" fmla="*/ 56 h 60"/>
                <a:gd name="T40" fmla="*/ 61 w 72"/>
                <a:gd name="T41" fmla="*/ 51 h 60"/>
                <a:gd name="T42" fmla="*/ 64 w 72"/>
                <a:gd name="T43" fmla="*/ 47 h 60"/>
                <a:gd name="T44" fmla="*/ 69 w 72"/>
                <a:gd name="T45" fmla="*/ 42 h 60"/>
                <a:gd name="T46" fmla="*/ 69 w 72"/>
                <a:gd name="T47" fmla="*/ 37 h 60"/>
                <a:gd name="T48" fmla="*/ 72 w 72"/>
                <a:gd name="T49" fmla="*/ 30 h 60"/>
                <a:gd name="T50" fmla="*/ 69 w 72"/>
                <a:gd name="T51" fmla="*/ 26 h 60"/>
                <a:gd name="T52" fmla="*/ 69 w 72"/>
                <a:gd name="T53" fmla="*/ 19 h 60"/>
                <a:gd name="T54" fmla="*/ 64 w 72"/>
                <a:gd name="T55" fmla="*/ 14 h 60"/>
                <a:gd name="T56" fmla="*/ 61 w 72"/>
                <a:gd name="T57" fmla="*/ 10 h 60"/>
                <a:gd name="T58" fmla="*/ 56 w 72"/>
                <a:gd name="T59" fmla="*/ 7 h 60"/>
                <a:gd name="T60" fmla="*/ 49 w 72"/>
                <a:gd name="T61" fmla="*/ 3 h 60"/>
                <a:gd name="T62" fmla="*/ 44 w 72"/>
                <a:gd name="T63" fmla="*/ 3 h 60"/>
                <a:gd name="T64" fmla="*/ 36 w 72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60"/>
                <a:gd name="T101" fmla="*/ 72 w 72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60">
                  <a:moveTo>
                    <a:pt x="36" y="0"/>
                  </a:moveTo>
                  <a:lnTo>
                    <a:pt x="28" y="3"/>
                  </a:lnTo>
                  <a:lnTo>
                    <a:pt x="23" y="3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3" y="19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8" y="47"/>
                  </a:lnTo>
                  <a:lnTo>
                    <a:pt x="10" y="51"/>
                  </a:lnTo>
                  <a:lnTo>
                    <a:pt x="16" y="56"/>
                  </a:lnTo>
                  <a:lnTo>
                    <a:pt x="23" y="58"/>
                  </a:lnTo>
                  <a:lnTo>
                    <a:pt x="28" y="60"/>
                  </a:lnTo>
                  <a:lnTo>
                    <a:pt x="36" y="60"/>
                  </a:lnTo>
                  <a:lnTo>
                    <a:pt x="44" y="60"/>
                  </a:lnTo>
                  <a:lnTo>
                    <a:pt x="49" y="58"/>
                  </a:lnTo>
                  <a:lnTo>
                    <a:pt x="56" y="56"/>
                  </a:lnTo>
                  <a:lnTo>
                    <a:pt x="61" y="51"/>
                  </a:lnTo>
                  <a:lnTo>
                    <a:pt x="64" y="47"/>
                  </a:lnTo>
                  <a:lnTo>
                    <a:pt x="69" y="42"/>
                  </a:lnTo>
                  <a:lnTo>
                    <a:pt x="69" y="37"/>
                  </a:lnTo>
                  <a:lnTo>
                    <a:pt x="72" y="30"/>
                  </a:lnTo>
                  <a:lnTo>
                    <a:pt x="69" y="26"/>
                  </a:lnTo>
                  <a:lnTo>
                    <a:pt x="69" y="19"/>
                  </a:lnTo>
                  <a:lnTo>
                    <a:pt x="64" y="14"/>
                  </a:lnTo>
                  <a:lnTo>
                    <a:pt x="61" y="10"/>
                  </a:lnTo>
                  <a:lnTo>
                    <a:pt x="56" y="7"/>
                  </a:lnTo>
                  <a:lnTo>
                    <a:pt x="49" y="3"/>
                  </a:lnTo>
                  <a:lnTo>
                    <a:pt x="44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47" name="Freeform 59">
              <a:extLst>
                <a:ext uri="{FF2B5EF4-FFF2-40B4-BE49-F238E27FC236}">
                  <a16:creationId xmlns:a16="http://schemas.microsoft.com/office/drawing/2014/main" id="{A94DCD82-E2BB-409D-9141-EA6C90A11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502"/>
              <a:ext cx="72" cy="60"/>
            </a:xfrm>
            <a:custGeom>
              <a:avLst/>
              <a:gdLst>
                <a:gd name="T0" fmla="*/ 36 w 72"/>
                <a:gd name="T1" fmla="*/ 0 h 60"/>
                <a:gd name="T2" fmla="*/ 28 w 72"/>
                <a:gd name="T3" fmla="*/ 3 h 60"/>
                <a:gd name="T4" fmla="*/ 23 w 72"/>
                <a:gd name="T5" fmla="*/ 3 h 60"/>
                <a:gd name="T6" fmla="*/ 16 w 72"/>
                <a:gd name="T7" fmla="*/ 7 h 60"/>
                <a:gd name="T8" fmla="*/ 10 w 72"/>
                <a:gd name="T9" fmla="*/ 10 h 60"/>
                <a:gd name="T10" fmla="*/ 8 w 72"/>
                <a:gd name="T11" fmla="*/ 14 h 60"/>
                <a:gd name="T12" fmla="*/ 3 w 72"/>
                <a:gd name="T13" fmla="*/ 19 h 60"/>
                <a:gd name="T14" fmla="*/ 3 w 72"/>
                <a:gd name="T15" fmla="*/ 26 h 60"/>
                <a:gd name="T16" fmla="*/ 0 w 72"/>
                <a:gd name="T17" fmla="*/ 30 h 60"/>
                <a:gd name="T18" fmla="*/ 3 w 72"/>
                <a:gd name="T19" fmla="*/ 37 h 60"/>
                <a:gd name="T20" fmla="*/ 3 w 72"/>
                <a:gd name="T21" fmla="*/ 42 h 60"/>
                <a:gd name="T22" fmla="*/ 8 w 72"/>
                <a:gd name="T23" fmla="*/ 47 h 60"/>
                <a:gd name="T24" fmla="*/ 10 w 72"/>
                <a:gd name="T25" fmla="*/ 51 h 60"/>
                <a:gd name="T26" fmla="*/ 16 w 72"/>
                <a:gd name="T27" fmla="*/ 56 h 60"/>
                <a:gd name="T28" fmla="*/ 23 w 72"/>
                <a:gd name="T29" fmla="*/ 58 h 60"/>
                <a:gd name="T30" fmla="*/ 28 w 72"/>
                <a:gd name="T31" fmla="*/ 60 h 60"/>
                <a:gd name="T32" fmla="*/ 36 w 72"/>
                <a:gd name="T33" fmla="*/ 60 h 60"/>
                <a:gd name="T34" fmla="*/ 44 w 72"/>
                <a:gd name="T35" fmla="*/ 60 h 60"/>
                <a:gd name="T36" fmla="*/ 49 w 72"/>
                <a:gd name="T37" fmla="*/ 58 h 60"/>
                <a:gd name="T38" fmla="*/ 56 w 72"/>
                <a:gd name="T39" fmla="*/ 56 h 60"/>
                <a:gd name="T40" fmla="*/ 61 w 72"/>
                <a:gd name="T41" fmla="*/ 51 h 60"/>
                <a:gd name="T42" fmla="*/ 64 w 72"/>
                <a:gd name="T43" fmla="*/ 47 h 60"/>
                <a:gd name="T44" fmla="*/ 69 w 72"/>
                <a:gd name="T45" fmla="*/ 42 h 60"/>
                <a:gd name="T46" fmla="*/ 69 w 72"/>
                <a:gd name="T47" fmla="*/ 37 h 60"/>
                <a:gd name="T48" fmla="*/ 72 w 72"/>
                <a:gd name="T49" fmla="*/ 30 h 60"/>
                <a:gd name="T50" fmla="*/ 69 w 72"/>
                <a:gd name="T51" fmla="*/ 26 h 60"/>
                <a:gd name="T52" fmla="*/ 69 w 72"/>
                <a:gd name="T53" fmla="*/ 19 h 60"/>
                <a:gd name="T54" fmla="*/ 64 w 72"/>
                <a:gd name="T55" fmla="*/ 14 h 60"/>
                <a:gd name="T56" fmla="*/ 61 w 72"/>
                <a:gd name="T57" fmla="*/ 10 h 60"/>
                <a:gd name="T58" fmla="*/ 56 w 72"/>
                <a:gd name="T59" fmla="*/ 7 h 60"/>
                <a:gd name="T60" fmla="*/ 49 w 72"/>
                <a:gd name="T61" fmla="*/ 3 h 60"/>
                <a:gd name="T62" fmla="*/ 44 w 72"/>
                <a:gd name="T63" fmla="*/ 3 h 60"/>
                <a:gd name="T64" fmla="*/ 36 w 72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60"/>
                <a:gd name="T101" fmla="*/ 72 w 72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60">
                  <a:moveTo>
                    <a:pt x="36" y="0"/>
                  </a:moveTo>
                  <a:lnTo>
                    <a:pt x="28" y="3"/>
                  </a:lnTo>
                  <a:lnTo>
                    <a:pt x="23" y="3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3" y="19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8" y="47"/>
                  </a:lnTo>
                  <a:lnTo>
                    <a:pt x="10" y="51"/>
                  </a:lnTo>
                  <a:lnTo>
                    <a:pt x="16" y="56"/>
                  </a:lnTo>
                  <a:lnTo>
                    <a:pt x="23" y="58"/>
                  </a:lnTo>
                  <a:lnTo>
                    <a:pt x="28" y="60"/>
                  </a:lnTo>
                  <a:lnTo>
                    <a:pt x="36" y="60"/>
                  </a:lnTo>
                  <a:lnTo>
                    <a:pt x="44" y="60"/>
                  </a:lnTo>
                  <a:lnTo>
                    <a:pt x="49" y="58"/>
                  </a:lnTo>
                  <a:lnTo>
                    <a:pt x="56" y="56"/>
                  </a:lnTo>
                  <a:lnTo>
                    <a:pt x="61" y="51"/>
                  </a:lnTo>
                  <a:lnTo>
                    <a:pt x="64" y="47"/>
                  </a:lnTo>
                  <a:lnTo>
                    <a:pt x="69" y="42"/>
                  </a:lnTo>
                  <a:lnTo>
                    <a:pt x="69" y="37"/>
                  </a:lnTo>
                  <a:lnTo>
                    <a:pt x="72" y="30"/>
                  </a:lnTo>
                  <a:lnTo>
                    <a:pt x="69" y="26"/>
                  </a:lnTo>
                  <a:lnTo>
                    <a:pt x="69" y="19"/>
                  </a:lnTo>
                  <a:lnTo>
                    <a:pt x="64" y="14"/>
                  </a:lnTo>
                  <a:lnTo>
                    <a:pt x="61" y="10"/>
                  </a:lnTo>
                  <a:lnTo>
                    <a:pt x="56" y="7"/>
                  </a:lnTo>
                  <a:lnTo>
                    <a:pt x="49" y="3"/>
                  </a:lnTo>
                  <a:lnTo>
                    <a:pt x="44" y="3"/>
                  </a:lnTo>
                  <a:lnTo>
                    <a:pt x="36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48" name="Rectangle 60">
              <a:extLst>
                <a:ext uri="{FF2B5EF4-FFF2-40B4-BE49-F238E27FC236}">
                  <a16:creationId xmlns:a16="http://schemas.microsoft.com/office/drawing/2014/main" id="{F7DF4EBE-0138-4AC9-A39A-FD597C9D8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" y="118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>
                  <a:solidFill>
                    <a:srgbClr val="FF0066"/>
                  </a:solidFill>
                  <a:latin typeface="Arial" panose="020B0604020202020204" pitchFamily="34" charset="0"/>
                </a:rPr>
                <a:t>x</a:t>
              </a:r>
              <a:endParaRPr lang="it-IT" altLang="it-IT" b="0"/>
            </a:p>
          </p:txBody>
        </p:sp>
        <p:sp>
          <p:nvSpPr>
            <p:cNvPr id="12349" name="Rectangle 61">
              <a:extLst>
                <a:ext uri="{FF2B5EF4-FFF2-40B4-BE49-F238E27FC236}">
                  <a16:creationId xmlns:a16="http://schemas.microsoft.com/office/drawing/2014/main" id="{132CDD47-F7D7-4248-9FA0-ACC19339D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139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>
                  <a:solidFill>
                    <a:srgbClr val="FF0066"/>
                  </a:solidFill>
                  <a:latin typeface="Arial" panose="020B0604020202020204" pitchFamily="34" charset="0"/>
                </a:rPr>
                <a:t>x</a:t>
              </a:r>
              <a:endParaRPr lang="it-IT" altLang="it-IT" b="0"/>
            </a:p>
          </p:txBody>
        </p:sp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62224AF4-11D2-4CB0-90AD-53D2C6F95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" y="147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>
                  <a:solidFill>
                    <a:srgbClr val="FF0066"/>
                  </a:solidFill>
                  <a:latin typeface="Arial" panose="020B0604020202020204" pitchFamily="34" charset="0"/>
                </a:rPr>
                <a:t>x</a:t>
              </a:r>
              <a:endParaRPr lang="it-IT" altLang="it-IT" b="0"/>
            </a:p>
          </p:txBody>
        </p:sp>
        <p:sp>
          <p:nvSpPr>
            <p:cNvPr id="12351" name="Rectangle 63">
              <a:extLst>
                <a:ext uri="{FF2B5EF4-FFF2-40B4-BE49-F238E27FC236}">
                  <a16:creationId xmlns:a16="http://schemas.microsoft.com/office/drawing/2014/main" id="{D3CB7788-E11F-476B-BFD1-EAF07994B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" y="141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>
                  <a:solidFill>
                    <a:srgbClr val="FF0066"/>
                  </a:solidFill>
                  <a:latin typeface="Arial" panose="020B0604020202020204" pitchFamily="34" charset="0"/>
                </a:rPr>
                <a:t>x</a:t>
              </a:r>
              <a:endParaRPr lang="it-IT" altLang="it-IT" b="0"/>
            </a:p>
          </p:txBody>
        </p:sp>
        <p:sp>
          <p:nvSpPr>
            <p:cNvPr id="12352" name="Line 64">
              <a:extLst>
                <a:ext uri="{FF2B5EF4-FFF2-40B4-BE49-F238E27FC236}">
                  <a16:creationId xmlns:a16="http://schemas.microsoft.com/office/drawing/2014/main" id="{55110F5D-0824-4C60-AF1B-58F9B4E68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7" y="618"/>
              <a:ext cx="1" cy="1009"/>
            </a:xfrm>
            <a:prstGeom prst="line">
              <a:avLst/>
            </a:prstGeom>
            <a:noFill/>
            <a:ln w="444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3" name="Line 65">
              <a:extLst>
                <a:ext uri="{FF2B5EF4-FFF2-40B4-BE49-F238E27FC236}">
                  <a16:creationId xmlns:a16="http://schemas.microsoft.com/office/drawing/2014/main" id="{A6CDE0F9-1D1C-468B-82AA-9BD3A2D2C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" y="692"/>
              <a:ext cx="986" cy="1"/>
            </a:xfrm>
            <a:prstGeom prst="line">
              <a:avLst/>
            </a:prstGeom>
            <a:noFill/>
            <a:ln w="444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4" name="Rectangle 66">
              <a:extLst>
                <a:ext uri="{FF2B5EF4-FFF2-40B4-BE49-F238E27FC236}">
                  <a16:creationId xmlns:a16="http://schemas.microsoft.com/office/drawing/2014/main" id="{C3B59CC9-3012-4920-A7D7-083DD457B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539"/>
              <a:ext cx="140" cy="151"/>
            </a:xfrm>
            <a:prstGeom prst="rect">
              <a:avLst/>
            </a:prstGeom>
            <a:noFill/>
            <a:ln w="4445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D14C7A37-1C49-4661-A74A-EC78FA968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493"/>
              <a:ext cx="54" cy="46"/>
            </a:xfrm>
            <a:prstGeom prst="rect">
              <a:avLst/>
            </a:prstGeom>
            <a:noFill/>
            <a:ln w="4445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356" name="Rectangle 68">
              <a:extLst>
                <a:ext uri="{FF2B5EF4-FFF2-40B4-BE49-F238E27FC236}">
                  <a16:creationId xmlns:a16="http://schemas.microsoft.com/office/drawing/2014/main" id="{3C5DE636-5A6E-46EB-B9AA-567D32C5A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" y="539"/>
              <a:ext cx="141" cy="151"/>
            </a:xfrm>
            <a:prstGeom prst="rect">
              <a:avLst/>
            </a:prstGeom>
            <a:noFill/>
            <a:ln w="4445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357" name="Rectangle 69">
              <a:extLst>
                <a:ext uri="{FF2B5EF4-FFF2-40B4-BE49-F238E27FC236}">
                  <a16:creationId xmlns:a16="http://schemas.microsoft.com/office/drawing/2014/main" id="{EA795317-1B98-448A-B154-3EB712E51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493"/>
              <a:ext cx="54" cy="46"/>
            </a:xfrm>
            <a:prstGeom prst="rect">
              <a:avLst/>
            </a:prstGeom>
            <a:noFill/>
            <a:ln w="4445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358" name="Line 70">
              <a:extLst>
                <a:ext uri="{FF2B5EF4-FFF2-40B4-BE49-F238E27FC236}">
                  <a16:creationId xmlns:a16="http://schemas.microsoft.com/office/drawing/2014/main" id="{2802BAFD-D905-4FD3-BFF0-3C4BD0A4A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" y="1622"/>
              <a:ext cx="986" cy="1"/>
            </a:xfrm>
            <a:prstGeom prst="line">
              <a:avLst/>
            </a:prstGeom>
            <a:noFill/>
            <a:ln w="444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9" name="Line 71">
              <a:extLst>
                <a:ext uri="{FF2B5EF4-FFF2-40B4-BE49-F238E27FC236}">
                  <a16:creationId xmlns:a16="http://schemas.microsoft.com/office/drawing/2014/main" id="{4B9A4680-1E88-4216-9096-B940C93FF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3" y="639"/>
              <a:ext cx="1" cy="983"/>
            </a:xfrm>
            <a:prstGeom prst="line">
              <a:avLst/>
            </a:prstGeom>
            <a:noFill/>
            <a:ln w="444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60" name="Freeform 72">
              <a:extLst>
                <a:ext uri="{FF2B5EF4-FFF2-40B4-BE49-F238E27FC236}">
                  <a16:creationId xmlns:a16="http://schemas.microsoft.com/office/drawing/2014/main" id="{4018B369-6DE3-4A96-91C9-9ED86B04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810"/>
              <a:ext cx="67" cy="60"/>
            </a:xfrm>
            <a:custGeom>
              <a:avLst/>
              <a:gdLst>
                <a:gd name="T0" fmla="*/ 34 w 67"/>
                <a:gd name="T1" fmla="*/ 0 h 60"/>
                <a:gd name="T2" fmla="*/ 26 w 67"/>
                <a:gd name="T3" fmla="*/ 2 h 60"/>
                <a:gd name="T4" fmla="*/ 21 w 67"/>
                <a:gd name="T5" fmla="*/ 2 h 60"/>
                <a:gd name="T6" fmla="*/ 13 w 67"/>
                <a:gd name="T7" fmla="*/ 7 h 60"/>
                <a:gd name="T8" fmla="*/ 8 w 67"/>
                <a:gd name="T9" fmla="*/ 9 h 60"/>
                <a:gd name="T10" fmla="*/ 6 w 67"/>
                <a:gd name="T11" fmla="*/ 13 h 60"/>
                <a:gd name="T12" fmla="*/ 3 w 67"/>
                <a:gd name="T13" fmla="*/ 18 h 60"/>
                <a:gd name="T14" fmla="*/ 0 w 67"/>
                <a:gd name="T15" fmla="*/ 25 h 60"/>
                <a:gd name="T16" fmla="*/ 0 w 67"/>
                <a:gd name="T17" fmla="*/ 30 h 60"/>
                <a:gd name="T18" fmla="*/ 0 w 67"/>
                <a:gd name="T19" fmla="*/ 37 h 60"/>
                <a:gd name="T20" fmla="*/ 3 w 67"/>
                <a:gd name="T21" fmla="*/ 41 h 60"/>
                <a:gd name="T22" fmla="*/ 6 w 67"/>
                <a:gd name="T23" fmla="*/ 46 h 60"/>
                <a:gd name="T24" fmla="*/ 8 w 67"/>
                <a:gd name="T25" fmla="*/ 50 h 60"/>
                <a:gd name="T26" fmla="*/ 13 w 67"/>
                <a:gd name="T27" fmla="*/ 55 h 60"/>
                <a:gd name="T28" fmla="*/ 21 w 67"/>
                <a:gd name="T29" fmla="*/ 57 h 60"/>
                <a:gd name="T30" fmla="*/ 26 w 67"/>
                <a:gd name="T31" fmla="*/ 60 h 60"/>
                <a:gd name="T32" fmla="*/ 34 w 67"/>
                <a:gd name="T33" fmla="*/ 60 h 60"/>
                <a:gd name="T34" fmla="*/ 41 w 67"/>
                <a:gd name="T35" fmla="*/ 60 h 60"/>
                <a:gd name="T36" fmla="*/ 46 w 67"/>
                <a:gd name="T37" fmla="*/ 57 h 60"/>
                <a:gd name="T38" fmla="*/ 52 w 67"/>
                <a:gd name="T39" fmla="*/ 55 h 60"/>
                <a:gd name="T40" fmla="*/ 57 w 67"/>
                <a:gd name="T41" fmla="*/ 50 h 60"/>
                <a:gd name="T42" fmla="*/ 62 w 67"/>
                <a:gd name="T43" fmla="*/ 46 h 60"/>
                <a:gd name="T44" fmla="*/ 64 w 67"/>
                <a:gd name="T45" fmla="*/ 41 h 60"/>
                <a:gd name="T46" fmla="*/ 67 w 67"/>
                <a:gd name="T47" fmla="*/ 37 h 60"/>
                <a:gd name="T48" fmla="*/ 67 w 67"/>
                <a:gd name="T49" fmla="*/ 30 h 60"/>
                <a:gd name="T50" fmla="*/ 67 w 67"/>
                <a:gd name="T51" fmla="*/ 25 h 60"/>
                <a:gd name="T52" fmla="*/ 64 w 67"/>
                <a:gd name="T53" fmla="*/ 18 h 60"/>
                <a:gd name="T54" fmla="*/ 62 w 67"/>
                <a:gd name="T55" fmla="*/ 13 h 60"/>
                <a:gd name="T56" fmla="*/ 57 w 67"/>
                <a:gd name="T57" fmla="*/ 9 h 60"/>
                <a:gd name="T58" fmla="*/ 52 w 67"/>
                <a:gd name="T59" fmla="*/ 7 h 60"/>
                <a:gd name="T60" fmla="*/ 46 w 67"/>
                <a:gd name="T61" fmla="*/ 2 h 60"/>
                <a:gd name="T62" fmla="*/ 41 w 67"/>
                <a:gd name="T63" fmla="*/ 2 h 60"/>
                <a:gd name="T64" fmla="*/ 34 w 67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"/>
                <a:gd name="T100" fmla="*/ 0 h 60"/>
                <a:gd name="T101" fmla="*/ 67 w 67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" h="60">
                  <a:moveTo>
                    <a:pt x="34" y="0"/>
                  </a:moveTo>
                  <a:lnTo>
                    <a:pt x="26" y="2"/>
                  </a:lnTo>
                  <a:lnTo>
                    <a:pt x="21" y="2"/>
                  </a:lnTo>
                  <a:lnTo>
                    <a:pt x="13" y="7"/>
                  </a:lnTo>
                  <a:lnTo>
                    <a:pt x="8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13" y="55"/>
                  </a:lnTo>
                  <a:lnTo>
                    <a:pt x="21" y="57"/>
                  </a:lnTo>
                  <a:lnTo>
                    <a:pt x="26" y="60"/>
                  </a:lnTo>
                  <a:lnTo>
                    <a:pt x="34" y="60"/>
                  </a:lnTo>
                  <a:lnTo>
                    <a:pt x="41" y="60"/>
                  </a:lnTo>
                  <a:lnTo>
                    <a:pt x="46" y="57"/>
                  </a:lnTo>
                  <a:lnTo>
                    <a:pt x="52" y="55"/>
                  </a:lnTo>
                  <a:lnTo>
                    <a:pt x="57" y="50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7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4" y="18"/>
                  </a:lnTo>
                  <a:lnTo>
                    <a:pt x="62" y="13"/>
                  </a:lnTo>
                  <a:lnTo>
                    <a:pt x="57" y="9"/>
                  </a:lnTo>
                  <a:lnTo>
                    <a:pt x="52" y="7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61" name="Freeform 73">
              <a:extLst>
                <a:ext uri="{FF2B5EF4-FFF2-40B4-BE49-F238E27FC236}">
                  <a16:creationId xmlns:a16="http://schemas.microsoft.com/office/drawing/2014/main" id="{7D4A798C-95D9-402B-BD6A-635074EC4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810"/>
              <a:ext cx="67" cy="60"/>
            </a:xfrm>
            <a:custGeom>
              <a:avLst/>
              <a:gdLst>
                <a:gd name="T0" fmla="*/ 34 w 67"/>
                <a:gd name="T1" fmla="*/ 0 h 60"/>
                <a:gd name="T2" fmla="*/ 26 w 67"/>
                <a:gd name="T3" fmla="*/ 2 h 60"/>
                <a:gd name="T4" fmla="*/ 21 w 67"/>
                <a:gd name="T5" fmla="*/ 2 h 60"/>
                <a:gd name="T6" fmla="*/ 13 w 67"/>
                <a:gd name="T7" fmla="*/ 7 h 60"/>
                <a:gd name="T8" fmla="*/ 8 w 67"/>
                <a:gd name="T9" fmla="*/ 9 h 60"/>
                <a:gd name="T10" fmla="*/ 6 w 67"/>
                <a:gd name="T11" fmla="*/ 13 h 60"/>
                <a:gd name="T12" fmla="*/ 3 w 67"/>
                <a:gd name="T13" fmla="*/ 18 h 60"/>
                <a:gd name="T14" fmla="*/ 0 w 67"/>
                <a:gd name="T15" fmla="*/ 25 h 60"/>
                <a:gd name="T16" fmla="*/ 0 w 67"/>
                <a:gd name="T17" fmla="*/ 30 h 60"/>
                <a:gd name="T18" fmla="*/ 0 w 67"/>
                <a:gd name="T19" fmla="*/ 37 h 60"/>
                <a:gd name="T20" fmla="*/ 3 w 67"/>
                <a:gd name="T21" fmla="*/ 41 h 60"/>
                <a:gd name="T22" fmla="*/ 6 w 67"/>
                <a:gd name="T23" fmla="*/ 46 h 60"/>
                <a:gd name="T24" fmla="*/ 8 w 67"/>
                <a:gd name="T25" fmla="*/ 50 h 60"/>
                <a:gd name="T26" fmla="*/ 13 w 67"/>
                <a:gd name="T27" fmla="*/ 55 h 60"/>
                <a:gd name="T28" fmla="*/ 21 w 67"/>
                <a:gd name="T29" fmla="*/ 57 h 60"/>
                <a:gd name="T30" fmla="*/ 26 w 67"/>
                <a:gd name="T31" fmla="*/ 60 h 60"/>
                <a:gd name="T32" fmla="*/ 34 w 67"/>
                <a:gd name="T33" fmla="*/ 60 h 60"/>
                <a:gd name="T34" fmla="*/ 41 w 67"/>
                <a:gd name="T35" fmla="*/ 60 h 60"/>
                <a:gd name="T36" fmla="*/ 46 w 67"/>
                <a:gd name="T37" fmla="*/ 57 h 60"/>
                <a:gd name="T38" fmla="*/ 52 w 67"/>
                <a:gd name="T39" fmla="*/ 55 h 60"/>
                <a:gd name="T40" fmla="*/ 57 w 67"/>
                <a:gd name="T41" fmla="*/ 50 h 60"/>
                <a:gd name="T42" fmla="*/ 62 w 67"/>
                <a:gd name="T43" fmla="*/ 46 h 60"/>
                <a:gd name="T44" fmla="*/ 64 w 67"/>
                <a:gd name="T45" fmla="*/ 41 h 60"/>
                <a:gd name="T46" fmla="*/ 67 w 67"/>
                <a:gd name="T47" fmla="*/ 37 h 60"/>
                <a:gd name="T48" fmla="*/ 67 w 67"/>
                <a:gd name="T49" fmla="*/ 30 h 60"/>
                <a:gd name="T50" fmla="*/ 67 w 67"/>
                <a:gd name="T51" fmla="*/ 25 h 60"/>
                <a:gd name="T52" fmla="*/ 64 w 67"/>
                <a:gd name="T53" fmla="*/ 18 h 60"/>
                <a:gd name="T54" fmla="*/ 62 w 67"/>
                <a:gd name="T55" fmla="*/ 13 h 60"/>
                <a:gd name="T56" fmla="*/ 57 w 67"/>
                <a:gd name="T57" fmla="*/ 9 h 60"/>
                <a:gd name="T58" fmla="*/ 52 w 67"/>
                <a:gd name="T59" fmla="*/ 7 h 60"/>
                <a:gd name="T60" fmla="*/ 46 w 67"/>
                <a:gd name="T61" fmla="*/ 2 h 60"/>
                <a:gd name="T62" fmla="*/ 41 w 67"/>
                <a:gd name="T63" fmla="*/ 2 h 60"/>
                <a:gd name="T64" fmla="*/ 34 w 67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"/>
                <a:gd name="T100" fmla="*/ 0 h 60"/>
                <a:gd name="T101" fmla="*/ 67 w 67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" h="60">
                  <a:moveTo>
                    <a:pt x="34" y="0"/>
                  </a:moveTo>
                  <a:lnTo>
                    <a:pt x="26" y="2"/>
                  </a:lnTo>
                  <a:lnTo>
                    <a:pt x="21" y="2"/>
                  </a:lnTo>
                  <a:lnTo>
                    <a:pt x="13" y="7"/>
                  </a:lnTo>
                  <a:lnTo>
                    <a:pt x="8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13" y="55"/>
                  </a:lnTo>
                  <a:lnTo>
                    <a:pt x="21" y="57"/>
                  </a:lnTo>
                  <a:lnTo>
                    <a:pt x="26" y="60"/>
                  </a:lnTo>
                  <a:lnTo>
                    <a:pt x="34" y="60"/>
                  </a:lnTo>
                  <a:lnTo>
                    <a:pt x="41" y="60"/>
                  </a:lnTo>
                  <a:lnTo>
                    <a:pt x="46" y="57"/>
                  </a:lnTo>
                  <a:lnTo>
                    <a:pt x="52" y="55"/>
                  </a:lnTo>
                  <a:lnTo>
                    <a:pt x="57" y="50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7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4" y="18"/>
                  </a:lnTo>
                  <a:lnTo>
                    <a:pt x="62" y="13"/>
                  </a:lnTo>
                  <a:lnTo>
                    <a:pt x="57" y="9"/>
                  </a:lnTo>
                  <a:lnTo>
                    <a:pt x="52" y="7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4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62" name="Freeform 74">
              <a:extLst>
                <a:ext uri="{FF2B5EF4-FFF2-40B4-BE49-F238E27FC236}">
                  <a16:creationId xmlns:a16="http://schemas.microsoft.com/office/drawing/2014/main" id="{B3C07904-B608-4320-95F5-79A7A8257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" y="1186"/>
              <a:ext cx="69" cy="60"/>
            </a:xfrm>
            <a:custGeom>
              <a:avLst/>
              <a:gdLst>
                <a:gd name="T0" fmla="*/ 34 w 69"/>
                <a:gd name="T1" fmla="*/ 0 h 60"/>
                <a:gd name="T2" fmla="*/ 26 w 69"/>
                <a:gd name="T3" fmla="*/ 2 h 60"/>
                <a:gd name="T4" fmla="*/ 21 w 69"/>
                <a:gd name="T5" fmla="*/ 2 h 60"/>
                <a:gd name="T6" fmla="*/ 16 w 69"/>
                <a:gd name="T7" fmla="*/ 5 h 60"/>
                <a:gd name="T8" fmla="*/ 11 w 69"/>
                <a:gd name="T9" fmla="*/ 9 h 60"/>
                <a:gd name="T10" fmla="*/ 6 w 69"/>
                <a:gd name="T11" fmla="*/ 14 h 60"/>
                <a:gd name="T12" fmla="*/ 3 w 69"/>
                <a:gd name="T13" fmla="*/ 18 h 60"/>
                <a:gd name="T14" fmla="*/ 0 w 69"/>
                <a:gd name="T15" fmla="*/ 23 h 60"/>
                <a:gd name="T16" fmla="*/ 0 w 69"/>
                <a:gd name="T17" fmla="*/ 30 h 60"/>
                <a:gd name="T18" fmla="*/ 0 w 69"/>
                <a:gd name="T19" fmla="*/ 37 h 60"/>
                <a:gd name="T20" fmla="*/ 3 w 69"/>
                <a:gd name="T21" fmla="*/ 42 h 60"/>
                <a:gd name="T22" fmla="*/ 6 w 69"/>
                <a:gd name="T23" fmla="*/ 46 h 60"/>
                <a:gd name="T24" fmla="*/ 11 w 69"/>
                <a:gd name="T25" fmla="*/ 51 h 60"/>
                <a:gd name="T26" fmla="*/ 16 w 69"/>
                <a:gd name="T27" fmla="*/ 53 h 60"/>
                <a:gd name="T28" fmla="*/ 21 w 69"/>
                <a:gd name="T29" fmla="*/ 58 h 60"/>
                <a:gd name="T30" fmla="*/ 26 w 69"/>
                <a:gd name="T31" fmla="*/ 58 h 60"/>
                <a:gd name="T32" fmla="*/ 34 w 69"/>
                <a:gd name="T33" fmla="*/ 60 h 60"/>
                <a:gd name="T34" fmla="*/ 41 w 69"/>
                <a:gd name="T35" fmla="*/ 58 h 60"/>
                <a:gd name="T36" fmla="*/ 46 w 69"/>
                <a:gd name="T37" fmla="*/ 58 h 60"/>
                <a:gd name="T38" fmla="*/ 54 w 69"/>
                <a:gd name="T39" fmla="*/ 53 h 60"/>
                <a:gd name="T40" fmla="*/ 59 w 69"/>
                <a:gd name="T41" fmla="*/ 51 h 60"/>
                <a:gd name="T42" fmla="*/ 62 w 69"/>
                <a:gd name="T43" fmla="*/ 46 h 60"/>
                <a:gd name="T44" fmla="*/ 64 w 69"/>
                <a:gd name="T45" fmla="*/ 42 h 60"/>
                <a:gd name="T46" fmla="*/ 67 w 69"/>
                <a:gd name="T47" fmla="*/ 37 h 60"/>
                <a:gd name="T48" fmla="*/ 69 w 69"/>
                <a:gd name="T49" fmla="*/ 30 h 60"/>
                <a:gd name="T50" fmla="*/ 67 w 69"/>
                <a:gd name="T51" fmla="*/ 23 h 60"/>
                <a:gd name="T52" fmla="*/ 64 w 69"/>
                <a:gd name="T53" fmla="*/ 18 h 60"/>
                <a:gd name="T54" fmla="*/ 62 w 69"/>
                <a:gd name="T55" fmla="*/ 14 h 60"/>
                <a:gd name="T56" fmla="*/ 59 w 69"/>
                <a:gd name="T57" fmla="*/ 9 h 60"/>
                <a:gd name="T58" fmla="*/ 54 w 69"/>
                <a:gd name="T59" fmla="*/ 5 h 60"/>
                <a:gd name="T60" fmla="*/ 46 w 69"/>
                <a:gd name="T61" fmla="*/ 2 h 60"/>
                <a:gd name="T62" fmla="*/ 41 w 69"/>
                <a:gd name="T63" fmla="*/ 2 h 60"/>
                <a:gd name="T64" fmla="*/ 34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4" y="0"/>
                  </a:moveTo>
                  <a:lnTo>
                    <a:pt x="26" y="2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1" y="51"/>
                  </a:lnTo>
                  <a:lnTo>
                    <a:pt x="16" y="53"/>
                  </a:lnTo>
                  <a:lnTo>
                    <a:pt x="21" y="58"/>
                  </a:lnTo>
                  <a:lnTo>
                    <a:pt x="26" y="58"/>
                  </a:lnTo>
                  <a:lnTo>
                    <a:pt x="34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4" y="53"/>
                  </a:lnTo>
                  <a:lnTo>
                    <a:pt x="59" y="51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7" y="37"/>
                  </a:lnTo>
                  <a:lnTo>
                    <a:pt x="69" y="30"/>
                  </a:lnTo>
                  <a:lnTo>
                    <a:pt x="67" y="23"/>
                  </a:lnTo>
                  <a:lnTo>
                    <a:pt x="64" y="18"/>
                  </a:lnTo>
                  <a:lnTo>
                    <a:pt x="62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63" name="Freeform 75">
              <a:extLst>
                <a:ext uri="{FF2B5EF4-FFF2-40B4-BE49-F238E27FC236}">
                  <a16:creationId xmlns:a16="http://schemas.microsoft.com/office/drawing/2014/main" id="{6B1E5FAC-E386-4D2D-B61F-7E41600A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" y="1186"/>
              <a:ext cx="69" cy="60"/>
            </a:xfrm>
            <a:custGeom>
              <a:avLst/>
              <a:gdLst>
                <a:gd name="T0" fmla="*/ 34 w 69"/>
                <a:gd name="T1" fmla="*/ 0 h 60"/>
                <a:gd name="T2" fmla="*/ 26 w 69"/>
                <a:gd name="T3" fmla="*/ 2 h 60"/>
                <a:gd name="T4" fmla="*/ 21 w 69"/>
                <a:gd name="T5" fmla="*/ 2 h 60"/>
                <a:gd name="T6" fmla="*/ 16 w 69"/>
                <a:gd name="T7" fmla="*/ 5 h 60"/>
                <a:gd name="T8" fmla="*/ 11 w 69"/>
                <a:gd name="T9" fmla="*/ 9 h 60"/>
                <a:gd name="T10" fmla="*/ 6 w 69"/>
                <a:gd name="T11" fmla="*/ 14 h 60"/>
                <a:gd name="T12" fmla="*/ 3 w 69"/>
                <a:gd name="T13" fmla="*/ 18 h 60"/>
                <a:gd name="T14" fmla="*/ 0 w 69"/>
                <a:gd name="T15" fmla="*/ 23 h 60"/>
                <a:gd name="T16" fmla="*/ 0 w 69"/>
                <a:gd name="T17" fmla="*/ 30 h 60"/>
                <a:gd name="T18" fmla="*/ 0 w 69"/>
                <a:gd name="T19" fmla="*/ 37 h 60"/>
                <a:gd name="T20" fmla="*/ 3 w 69"/>
                <a:gd name="T21" fmla="*/ 42 h 60"/>
                <a:gd name="T22" fmla="*/ 6 w 69"/>
                <a:gd name="T23" fmla="*/ 46 h 60"/>
                <a:gd name="T24" fmla="*/ 11 w 69"/>
                <a:gd name="T25" fmla="*/ 51 h 60"/>
                <a:gd name="T26" fmla="*/ 16 w 69"/>
                <a:gd name="T27" fmla="*/ 53 h 60"/>
                <a:gd name="T28" fmla="*/ 21 w 69"/>
                <a:gd name="T29" fmla="*/ 58 h 60"/>
                <a:gd name="T30" fmla="*/ 26 w 69"/>
                <a:gd name="T31" fmla="*/ 58 h 60"/>
                <a:gd name="T32" fmla="*/ 34 w 69"/>
                <a:gd name="T33" fmla="*/ 60 h 60"/>
                <a:gd name="T34" fmla="*/ 41 w 69"/>
                <a:gd name="T35" fmla="*/ 58 h 60"/>
                <a:gd name="T36" fmla="*/ 46 w 69"/>
                <a:gd name="T37" fmla="*/ 58 h 60"/>
                <a:gd name="T38" fmla="*/ 54 w 69"/>
                <a:gd name="T39" fmla="*/ 53 h 60"/>
                <a:gd name="T40" fmla="*/ 59 w 69"/>
                <a:gd name="T41" fmla="*/ 51 h 60"/>
                <a:gd name="T42" fmla="*/ 62 w 69"/>
                <a:gd name="T43" fmla="*/ 46 h 60"/>
                <a:gd name="T44" fmla="*/ 64 w 69"/>
                <a:gd name="T45" fmla="*/ 42 h 60"/>
                <a:gd name="T46" fmla="*/ 67 w 69"/>
                <a:gd name="T47" fmla="*/ 37 h 60"/>
                <a:gd name="T48" fmla="*/ 69 w 69"/>
                <a:gd name="T49" fmla="*/ 30 h 60"/>
                <a:gd name="T50" fmla="*/ 67 w 69"/>
                <a:gd name="T51" fmla="*/ 23 h 60"/>
                <a:gd name="T52" fmla="*/ 64 w 69"/>
                <a:gd name="T53" fmla="*/ 18 h 60"/>
                <a:gd name="T54" fmla="*/ 62 w 69"/>
                <a:gd name="T55" fmla="*/ 14 h 60"/>
                <a:gd name="T56" fmla="*/ 59 w 69"/>
                <a:gd name="T57" fmla="*/ 9 h 60"/>
                <a:gd name="T58" fmla="*/ 54 w 69"/>
                <a:gd name="T59" fmla="*/ 5 h 60"/>
                <a:gd name="T60" fmla="*/ 46 w 69"/>
                <a:gd name="T61" fmla="*/ 2 h 60"/>
                <a:gd name="T62" fmla="*/ 41 w 69"/>
                <a:gd name="T63" fmla="*/ 2 h 60"/>
                <a:gd name="T64" fmla="*/ 34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4" y="0"/>
                  </a:moveTo>
                  <a:lnTo>
                    <a:pt x="26" y="2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1" y="51"/>
                  </a:lnTo>
                  <a:lnTo>
                    <a:pt x="16" y="53"/>
                  </a:lnTo>
                  <a:lnTo>
                    <a:pt x="21" y="58"/>
                  </a:lnTo>
                  <a:lnTo>
                    <a:pt x="26" y="58"/>
                  </a:lnTo>
                  <a:lnTo>
                    <a:pt x="34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4" y="53"/>
                  </a:lnTo>
                  <a:lnTo>
                    <a:pt x="59" y="51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7" y="37"/>
                  </a:lnTo>
                  <a:lnTo>
                    <a:pt x="69" y="30"/>
                  </a:lnTo>
                  <a:lnTo>
                    <a:pt x="67" y="23"/>
                  </a:lnTo>
                  <a:lnTo>
                    <a:pt x="64" y="18"/>
                  </a:lnTo>
                  <a:lnTo>
                    <a:pt x="62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4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64" name="Freeform 76">
              <a:extLst>
                <a:ext uri="{FF2B5EF4-FFF2-40B4-BE49-F238E27FC236}">
                  <a16:creationId xmlns:a16="http://schemas.microsoft.com/office/drawing/2014/main" id="{13FEC76F-0B60-405C-BC70-0EEF02E98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" y="1523"/>
              <a:ext cx="72" cy="60"/>
            </a:xfrm>
            <a:custGeom>
              <a:avLst/>
              <a:gdLst>
                <a:gd name="T0" fmla="*/ 36 w 72"/>
                <a:gd name="T1" fmla="*/ 0 h 60"/>
                <a:gd name="T2" fmla="*/ 28 w 72"/>
                <a:gd name="T3" fmla="*/ 0 h 60"/>
                <a:gd name="T4" fmla="*/ 23 w 72"/>
                <a:gd name="T5" fmla="*/ 2 h 60"/>
                <a:gd name="T6" fmla="*/ 16 w 72"/>
                <a:gd name="T7" fmla="*/ 5 h 60"/>
                <a:gd name="T8" fmla="*/ 10 w 72"/>
                <a:gd name="T9" fmla="*/ 7 h 60"/>
                <a:gd name="T10" fmla="*/ 8 w 72"/>
                <a:gd name="T11" fmla="*/ 12 h 60"/>
                <a:gd name="T12" fmla="*/ 3 w 72"/>
                <a:gd name="T13" fmla="*/ 19 h 60"/>
                <a:gd name="T14" fmla="*/ 3 w 72"/>
                <a:gd name="T15" fmla="*/ 23 h 60"/>
                <a:gd name="T16" fmla="*/ 0 w 72"/>
                <a:gd name="T17" fmla="*/ 30 h 60"/>
                <a:gd name="T18" fmla="*/ 3 w 72"/>
                <a:gd name="T19" fmla="*/ 35 h 60"/>
                <a:gd name="T20" fmla="*/ 3 w 72"/>
                <a:gd name="T21" fmla="*/ 42 h 60"/>
                <a:gd name="T22" fmla="*/ 8 w 72"/>
                <a:gd name="T23" fmla="*/ 46 h 60"/>
                <a:gd name="T24" fmla="*/ 10 w 72"/>
                <a:gd name="T25" fmla="*/ 51 h 60"/>
                <a:gd name="T26" fmla="*/ 16 w 72"/>
                <a:gd name="T27" fmla="*/ 53 h 60"/>
                <a:gd name="T28" fmla="*/ 23 w 72"/>
                <a:gd name="T29" fmla="*/ 58 h 60"/>
                <a:gd name="T30" fmla="*/ 28 w 72"/>
                <a:gd name="T31" fmla="*/ 58 h 60"/>
                <a:gd name="T32" fmla="*/ 36 w 72"/>
                <a:gd name="T33" fmla="*/ 60 h 60"/>
                <a:gd name="T34" fmla="*/ 44 w 72"/>
                <a:gd name="T35" fmla="*/ 58 h 60"/>
                <a:gd name="T36" fmla="*/ 49 w 72"/>
                <a:gd name="T37" fmla="*/ 58 h 60"/>
                <a:gd name="T38" fmla="*/ 56 w 72"/>
                <a:gd name="T39" fmla="*/ 53 h 60"/>
                <a:gd name="T40" fmla="*/ 62 w 72"/>
                <a:gd name="T41" fmla="*/ 51 h 60"/>
                <a:gd name="T42" fmla="*/ 64 w 72"/>
                <a:gd name="T43" fmla="*/ 46 h 60"/>
                <a:gd name="T44" fmla="*/ 69 w 72"/>
                <a:gd name="T45" fmla="*/ 42 h 60"/>
                <a:gd name="T46" fmla="*/ 69 w 72"/>
                <a:gd name="T47" fmla="*/ 35 h 60"/>
                <a:gd name="T48" fmla="*/ 72 w 72"/>
                <a:gd name="T49" fmla="*/ 30 h 60"/>
                <a:gd name="T50" fmla="*/ 69 w 72"/>
                <a:gd name="T51" fmla="*/ 23 h 60"/>
                <a:gd name="T52" fmla="*/ 69 w 72"/>
                <a:gd name="T53" fmla="*/ 19 h 60"/>
                <a:gd name="T54" fmla="*/ 64 w 72"/>
                <a:gd name="T55" fmla="*/ 12 h 60"/>
                <a:gd name="T56" fmla="*/ 62 w 72"/>
                <a:gd name="T57" fmla="*/ 7 h 60"/>
                <a:gd name="T58" fmla="*/ 56 w 72"/>
                <a:gd name="T59" fmla="*/ 5 h 60"/>
                <a:gd name="T60" fmla="*/ 49 w 72"/>
                <a:gd name="T61" fmla="*/ 2 h 60"/>
                <a:gd name="T62" fmla="*/ 44 w 72"/>
                <a:gd name="T63" fmla="*/ 0 h 60"/>
                <a:gd name="T64" fmla="*/ 36 w 72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60"/>
                <a:gd name="T101" fmla="*/ 72 w 72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60">
                  <a:moveTo>
                    <a:pt x="36" y="0"/>
                  </a:moveTo>
                  <a:lnTo>
                    <a:pt x="28" y="0"/>
                  </a:lnTo>
                  <a:lnTo>
                    <a:pt x="23" y="2"/>
                  </a:lnTo>
                  <a:lnTo>
                    <a:pt x="16" y="5"/>
                  </a:lnTo>
                  <a:lnTo>
                    <a:pt x="10" y="7"/>
                  </a:lnTo>
                  <a:lnTo>
                    <a:pt x="8" y="12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3" y="42"/>
                  </a:lnTo>
                  <a:lnTo>
                    <a:pt x="8" y="46"/>
                  </a:lnTo>
                  <a:lnTo>
                    <a:pt x="10" y="51"/>
                  </a:lnTo>
                  <a:lnTo>
                    <a:pt x="16" y="53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6" y="60"/>
                  </a:lnTo>
                  <a:lnTo>
                    <a:pt x="44" y="58"/>
                  </a:lnTo>
                  <a:lnTo>
                    <a:pt x="49" y="58"/>
                  </a:lnTo>
                  <a:lnTo>
                    <a:pt x="56" y="53"/>
                  </a:lnTo>
                  <a:lnTo>
                    <a:pt x="62" y="51"/>
                  </a:lnTo>
                  <a:lnTo>
                    <a:pt x="64" y="46"/>
                  </a:lnTo>
                  <a:lnTo>
                    <a:pt x="69" y="42"/>
                  </a:lnTo>
                  <a:lnTo>
                    <a:pt x="69" y="35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9" y="19"/>
                  </a:lnTo>
                  <a:lnTo>
                    <a:pt x="64" y="12"/>
                  </a:lnTo>
                  <a:lnTo>
                    <a:pt x="62" y="7"/>
                  </a:lnTo>
                  <a:lnTo>
                    <a:pt x="56" y="5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65" name="Freeform 77">
              <a:extLst>
                <a:ext uri="{FF2B5EF4-FFF2-40B4-BE49-F238E27FC236}">
                  <a16:creationId xmlns:a16="http://schemas.microsoft.com/office/drawing/2014/main" id="{BF58D898-45AC-4196-9058-5524EAF2F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" y="1523"/>
              <a:ext cx="72" cy="60"/>
            </a:xfrm>
            <a:custGeom>
              <a:avLst/>
              <a:gdLst>
                <a:gd name="T0" fmla="*/ 36 w 72"/>
                <a:gd name="T1" fmla="*/ 0 h 60"/>
                <a:gd name="T2" fmla="*/ 28 w 72"/>
                <a:gd name="T3" fmla="*/ 0 h 60"/>
                <a:gd name="T4" fmla="*/ 23 w 72"/>
                <a:gd name="T5" fmla="*/ 2 h 60"/>
                <a:gd name="T6" fmla="*/ 16 w 72"/>
                <a:gd name="T7" fmla="*/ 5 h 60"/>
                <a:gd name="T8" fmla="*/ 10 w 72"/>
                <a:gd name="T9" fmla="*/ 7 h 60"/>
                <a:gd name="T10" fmla="*/ 8 w 72"/>
                <a:gd name="T11" fmla="*/ 12 h 60"/>
                <a:gd name="T12" fmla="*/ 3 w 72"/>
                <a:gd name="T13" fmla="*/ 19 h 60"/>
                <a:gd name="T14" fmla="*/ 3 w 72"/>
                <a:gd name="T15" fmla="*/ 23 h 60"/>
                <a:gd name="T16" fmla="*/ 0 w 72"/>
                <a:gd name="T17" fmla="*/ 30 h 60"/>
                <a:gd name="T18" fmla="*/ 3 w 72"/>
                <a:gd name="T19" fmla="*/ 35 h 60"/>
                <a:gd name="T20" fmla="*/ 3 w 72"/>
                <a:gd name="T21" fmla="*/ 42 h 60"/>
                <a:gd name="T22" fmla="*/ 8 w 72"/>
                <a:gd name="T23" fmla="*/ 46 h 60"/>
                <a:gd name="T24" fmla="*/ 10 w 72"/>
                <a:gd name="T25" fmla="*/ 51 h 60"/>
                <a:gd name="T26" fmla="*/ 16 w 72"/>
                <a:gd name="T27" fmla="*/ 53 h 60"/>
                <a:gd name="T28" fmla="*/ 23 w 72"/>
                <a:gd name="T29" fmla="*/ 58 h 60"/>
                <a:gd name="T30" fmla="*/ 28 w 72"/>
                <a:gd name="T31" fmla="*/ 58 h 60"/>
                <a:gd name="T32" fmla="*/ 36 w 72"/>
                <a:gd name="T33" fmla="*/ 60 h 60"/>
                <a:gd name="T34" fmla="*/ 44 w 72"/>
                <a:gd name="T35" fmla="*/ 58 h 60"/>
                <a:gd name="T36" fmla="*/ 49 w 72"/>
                <a:gd name="T37" fmla="*/ 58 h 60"/>
                <a:gd name="T38" fmla="*/ 56 w 72"/>
                <a:gd name="T39" fmla="*/ 53 h 60"/>
                <a:gd name="T40" fmla="*/ 62 w 72"/>
                <a:gd name="T41" fmla="*/ 51 h 60"/>
                <a:gd name="T42" fmla="*/ 64 w 72"/>
                <a:gd name="T43" fmla="*/ 46 h 60"/>
                <a:gd name="T44" fmla="*/ 69 w 72"/>
                <a:gd name="T45" fmla="*/ 42 h 60"/>
                <a:gd name="T46" fmla="*/ 69 w 72"/>
                <a:gd name="T47" fmla="*/ 35 h 60"/>
                <a:gd name="T48" fmla="*/ 72 w 72"/>
                <a:gd name="T49" fmla="*/ 30 h 60"/>
                <a:gd name="T50" fmla="*/ 69 w 72"/>
                <a:gd name="T51" fmla="*/ 23 h 60"/>
                <a:gd name="T52" fmla="*/ 69 w 72"/>
                <a:gd name="T53" fmla="*/ 19 h 60"/>
                <a:gd name="T54" fmla="*/ 64 w 72"/>
                <a:gd name="T55" fmla="*/ 12 h 60"/>
                <a:gd name="T56" fmla="*/ 62 w 72"/>
                <a:gd name="T57" fmla="*/ 7 h 60"/>
                <a:gd name="T58" fmla="*/ 56 w 72"/>
                <a:gd name="T59" fmla="*/ 5 h 60"/>
                <a:gd name="T60" fmla="*/ 49 w 72"/>
                <a:gd name="T61" fmla="*/ 2 h 60"/>
                <a:gd name="T62" fmla="*/ 44 w 72"/>
                <a:gd name="T63" fmla="*/ 0 h 60"/>
                <a:gd name="T64" fmla="*/ 36 w 72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60"/>
                <a:gd name="T101" fmla="*/ 72 w 72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60">
                  <a:moveTo>
                    <a:pt x="36" y="0"/>
                  </a:moveTo>
                  <a:lnTo>
                    <a:pt x="28" y="0"/>
                  </a:lnTo>
                  <a:lnTo>
                    <a:pt x="23" y="2"/>
                  </a:lnTo>
                  <a:lnTo>
                    <a:pt x="16" y="5"/>
                  </a:lnTo>
                  <a:lnTo>
                    <a:pt x="10" y="7"/>
                  </a:lnTo>
                  <a:lnTo>
                    <a:pt x="8" y="12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3" y="42"/>
                  </a:lnTo>
                  <a:lnTo>
                    <a:pt x="8" y="46"/>
                  </a:lnTo>
                  <a:lnTo>
                    <a:pt x="10" y="51"/>
                  </a:lnTo>
                  <a:lnTo>
                    <a:pt x="16" y="53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6" y="60"/>
                  </a:lnTo>
                  <a:lnTo>
                    <a:pt x="44" y="58"/>
                  </a:lnTo>
                  <a:lnTo>
                    <a:pt x="49" y="58"/>
                  </a:lnTo>
                  <a:lnTo>
                    <a:pt x="56" y="53"/>
                  </a:lnTo>
                  <a:lnTo>
                    <a:pt x="62" y="51"/>
                  </a:lnTo>
                  <a:lnTo>
                    <a:pt x="64" y="46"/>
                  </a:lnTo>
                  <a:lnTo>
                    <a:pt x="69" y="42"/>
                  </a:lnTo>
                  <a:lnTo>
                    <a:pt x="69" y="35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9" y="19"/>
                  </a:lnTo>
                  <a:lnTo>
                    <a:pt x="64" y="12"/>
                  </a:lnTo>
                  <a:lnTo>
                    <a:pt x="62" y="7"/>
                  </a:lnTo>
                  <a:lnTo>
                    <a:pt x="56" y="5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6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66" name="Freeform 78">
              <a:extLst>
                <a:ext uri="{FF2B5EF4-FFF2-40B4-BE49-F238E27FC236}">
                  <a16:creationId xmlns:a16="http://schemas.microsoft.com/office/drawing/2014/main" id="{B5F36F98-EF3E-403A-96E4-C220C8C9E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770"/>
              <a:ext cx="66" cy="60"/>
            </a:xfrm>
            <a:custGeom>
              <a:avLst/>
              <a:gdLst>
                <a:gd name="T0" fmla="*/ 33 w 66"/>
                <a:gd name="T1" fmla="*/ 0 h 60"/>
                <a:gd name="T2" fmla="*/ 25 w 66"/>
                <a:gd name="T3" fmla="*/ 3 h 60"/>
                <a:gd name="T4" fmla="*/ 20 w 66"/>
                <a:gd name="T5" fmla="*/ 3 h 60"/>
                <a:gd name="T6" fmla="*/ 13 w 66"/>
                <a:gd name="T7" fmla="*/ 5 h 60"/>
                <a:gd name="T8" fmla="*/ 7 w 66"/>
                <a:gd name="T9" fmla="*/ 10 h 60"/>
                <a:gd name="T10" fmla="*/ 5 w 66"/>
                <a:gd name="T11" fmla="*/ 14 h 60"/>
                <a:gd name="T12" fmla="*/ 2 w 66"/>
                <a:gd name="T13" fmla="*/ 19 h 60"/>
                <a:gd name="T14" fmla="*/ 0 w 66"/>
                <a:gd name="T15" fmla="*/ 23 h 60"/>
                <a:gd name="T16" fmla="*/ 0 w 66"/>
                <a:gd name="T17" fmla="*/ 30 h 60"/>
                <a:gd name="T18" fmla="*/ 0 w 66"/>
                <a:gd name="T19" fmla="*/ 37 h 60"/>
                <a:gd name="T20" fmla="*/ 2 w 66"/>
                <a:gd name="T21" fmla="*/ 42 h 60"/>
                <a:gd name="T22" fmla="*/ 5 w 66"/>
                <a:gd name="T23" fmla="*/ 47 h 60"/>
                <a:gd name="T24" fmla="*/ 7 w 66"/>
                <a:gd name="T25" fmla="*/ 51 h 60"/>
                <a:gd name="T26" fmla="*/ 13 w 66"/>
                <a:gd name="T27" fmla="*/ 53 h 60"/>
                <a:gd name="T28" fmla="*/ 20 w 66"/>
                <a:gd name="T29" fmla="*/ 58 h 60"/>
                <a:gd name="T30" fmla="*/ 25 w 66"/>
                <a:gd name="T31" fmla="*/ 58 h 60"/>
                <a:gd name="T32" fmla="*/ 33 w 66"/>
                <a:gd name="T33" fmla="*/ 60 h 60"/>
                <a:gd name="T34" fmla="*/ 41 w 66"/>
                <a:gd name="T35" fmla="*/ 58 h 60"/>
                <a:gd name="T36" fmla="*/ 46 w 66"/>
                <a:gd name="T37" fmla="*/ 58 h 60"/>
                <a:gd name="T38" fmla="*/ 51 w 66"/>
                <a:gd name="T39" fmla="*/ 53 h 60"/>
                <a:gd name="T40" fmla="*/ 56 w 66"/>
                <a:gd name="T41" fmla="*/ 51 h 60"/>
                <a:gd name="T42" fmla="*/ 61 w 66"/>
                <a:gd name="T43" fmla="*/ 47 h 60"/>
                <a:gd name="T44" fmla="*/ 64 w 66"/>
                <a:gd name="T45" fmla="*/ 42 h 60"/>
                <a:gd name="T46" fmla="*/ 66 w 66"/>
                <a:gd name="T47" fmla="*/ 37 h 60"/>
                <a:gd name="T48" fmla="*/ 66 w 66"/>
                <a:gd name="T49" fmla="*/ 30 h 60"/>
                <a:gd name="T50" fmla="*/ 66 w 66"/>
                <a:gd name="T51" fmla="*/ 23 h 60"/>
                <a:gd name="T52" fmla="*/ 64 w 66"/>
                <a:gd name="T53" fmla="*/ 19 h 60"/>
                <a:gd name="T54" fmla="*/ 61 w 66"/>
                <a:gd name="T55" fmla="*/ 14 h 60"/>
                <a:gd name="T56" fmla="*/ 56 w 66"/>
                <a:gd name="T57" fmla="*/ 10 h 60"/>
                <a:gd name="T58" fmla="*/ 51 w 66"/>
                <a:gd name="T59" fmla="*/ 5 h 60"/>
                <a:gd name="T60" fmla="*/ 46 w 66"/>
                <a:gd name="T61" fmla="*/ 3 h 60"/>
                <a:gd name="T62" fmla="*/ 41 w 66"/>
                <a:gd name="T63" fmla="*/ 3 h 60"/>
                <a:gd name="T64" fmla="*/ 33 w 66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33" y="0"/>
                  </a:moveTo>
                  <a:lnTo>
                    <a:pt x="25" y="3"/>
                  </a:lnTo>
                  <a:lnTo>
                    <a:pt x="20" y="3"/>
                  </a:lnTo>
                  <a:lnTo>
                    <a:pt x="13" y="5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7" y="51"/>
                  </a:lnTo>
                  <a:lnTo>
                    <a:pt x="13" y="53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66" y="23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6" y="10"/>
                  </a:lnTo>
                  <a:lnTo>
                    <a:pt x="51" y="5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67" name="Freeform 79">
              <a:extLst>
                <a:ext uri="{FF2B5EF4-FFF2-40B4-BE49-F238E27FC236}">
                  <a16:creationId xmlns:a16="http://schemas.microsoft.com/office/drawing/2014/main" id="{6B33763C-2F3B-4629-B1A6-78C01B886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770"/>
              <a:ext cx="66" cy="60"/>
            </a:xfrm>
            <a:custGeom>
              <a:avLst/>
              <a:gdLst>
                <a:gd name="T0" fmla="*/ 33 w 66"/>
                <a:gd name="T1" fmla="*/ 0 h 60"/>
                <a:gd name="T2" fmla="*/ 25 w 66"/>
                <a:gd name="T3" fmla="*/ 3 h 60"/>
                <a:gd name="T4" fmla="*/ 20 w 66"/>
                <a:gd name="T5" fmla="*/ 3 h 60"/>
                <a:gd name="T6" fmla="*/ 13 w 66"/>
                <a:gd name="T7" fmla="*/ 5 h 60"/>
                <a:gd name="T8" fmla="*/ 7 w 66"/>
                <a:gd name="T9" fmla="*/ 10 h 60"/>
                <a:gd name="T10" fmla="*/ 5 w 66"/>
                <a:gd name="T11" fmla="*/ 14 h 60"/>
                <a:gd name="T12" fmla="*/ 2 w 66"/>
                <a:gd name="T13" fmla="*/ 19 h 60"/>
                <a:gd name="T14" fmla="*/ 0 w 66"/>
                <a:gd name="T15" fmla="*/ 23 h 60"/>
                <a:gd name="T16" fmla="*/ 0 w 66"/>
                <a:gd name="T17" fmla="*/ 30 h 60"/>
                <a:gd name="T18" fmla="*/ 0 w 66"/>
                <a:gd name="T19" fmla="*/ 37 h 60"/>
                <a:gd name="T20" fmla="*/ 2 w 66"/>
                <a:gd name="T21" fmla="*/ 42 h 60"/>
                <a:gd name="T22" fmla="*/ 5 w 66"/>
                <a:gd name="T23" fmla="*/ 47 h 60"/>
                <a:gd name="T24" fmla="*/ 7 w 66"/>
                <a:gd name="T25" fmla="*/ 51 h 60"/>
                <a:gd name="T26" fmla="*/ 13 w 66"/>
                <a:gd name="T27" fmla="*/ 53 h 60"/>
                <a:gd name="T28" fmla="*/ 20 w 66"/>
                <a:gd name="T29" fmla="*/ 58 h 60"/>
                <a:gd name="T30" fmla="*/ 25 w 66"/>
                <a:gd name="T31" fmla="*/ 58 h 60"/>
                <a:gd name="T32" fmla="*/ 33 w 66"/>
                <a:gd name="T33" fmla="*/ 60 h 60"/>
                <a:gd name="T34" fmla="*/ 41 w 66"/>
                <a:gd name="T35" fmla="*/ 58 h 60"/>
                <a:gd name="T36" fmla="*/ 46 w 66"/>
                <a:gd name="T37" fmla="*/ 58 h 60"/>
                <a:gd name="T38" fmla="*/ 51 w 66"/>
                <a:gd name="T39" fmla="*/ 53 h 60"/>
                <a:gd name="T40" fmla="*/ 56 w 66"/>
                <a:gd name="T41" fmla="*/ 51 h 60"/>
                <a:gd name="T42" fmla="*/ 61 w 66"/>
                <a:gd name="T43" fmla="*/ 47 h 60"/>
                <a:gd name="T44" fmla="*/ 64 w 66"/>
                <a:gd name="T45" fmla="*/ 42 h 60"/>
                <a:gd name="T46" fmla="*/ 66 w 66"/>
                <a:gd name="T47" fmla="*/ 37 h 60"/>
                <a:gd name="T48" fmla="*/ 66 w 66"/>
                <a:gd name="T49" fmla="*/ 30 h 60"/>
                <a:gd name="T50" fmla="*/ 66 w 66"/>
                <a:gd name="T51" fmla="*/ 23 h 60"/>
                <a:gd name="T52" fmla="*/ 64 w 66"/>
                <a:gd name="T53" fmla="*/ 19 h 60"/>
                <a:gd name="T54" fmla="*/ 61 w 66"/>
                <a:gd name="T55" fmla="*/ 14 h 60"/>
                <a:gd name="T56" fmla="*/ 56 w 66"/>
                <a:gd name="T57" fmla="*/ 10 h 60"/>
                <a:gd name="T58" fmla="*/ 51 w 66"/>
                <a:gd name="T59" fmla="*/ 5 h 60"/>
                <a:gd name="T60" fmla="*/ 46 w 66"/>
                <a:gd name="T61" fmla="*/ 3 h 60"/>
                <a:gd name="T62" fmla="*/ 41 w 66"/>
                <a:gd name="T63" fmla="*/ 3 h 60"/>
                <a:gd name="T64" fmla="*/ 33 w 66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33" y="0"/>
                  </a:moveTo>
                  <a:lnTo>
                    <a:pt x="25" y="3"/>
                  </a:lnTo>
                  <a:lnTo>
                    <a:pt x="20" y="3"/>
                  </a:lnTo>
                  <a:lnTo>
                    <a:pt x="13" y="5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7" y="51"/>
                  </a:lnTo>
                  <a:lnTo>
                    <a:pt x="13" y="53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66" y="23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6" y="10"/>
                  </a:lnTo>
                  <a:lnTo>
                    <a:pt x="51" y="5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68" name="Freeform 80">
              <a:extLst>
                <a:ext uri="{FF2B5EF4-FFF2-40B4-BE49-F238E27FC236}">
                  <a16:creationId xmlns:a16="http://schemas.microsoft.com/office/drawing/2014/main" id="{1215CC84-FD79-4A7C-ACF5-89946885D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1246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8 w 69"/>
                <a:gd name="T3" fmla="*/ 0 h 60"/>
                <a:gd name="T4" fmla="*/ 20 w 69"/>
                <a:gd name="T5" fmla="*/ 2 h 60"/>
                <a:gd name="T6" fmla="*/ 15 w 69"/>
                <a:gd name="T7" fmla="*/ 5 h 60"/>
                <a:gd name="T8" fmla="*/ 10 w 69"/>
                <a:gd name="T9" fmla="*/ 7 h 60"/>
                <a:gd name="T10" fmla="*/ 5 w 69"/>
                <a:gd name="T11" fmla="*/ 12 h 60"/>
                <a:gd name="T12" fmla="*/ 2 w 69"/>
                <a:gd name="T13" fmla="*/ 19 h 60"/>
                <a:gd name="T14" fmla="*/ 0 w 69"/>
                <a:gd name="T15" fmla="*/ 23 h 60"/>
                <a:gd name="T16" fmla="*/ 0 w 69"/>
                <a:gd name="T17" fmla="*/ 30 h 60"/>
                <a:gd name="T18" fmla="*/ 0 w 69"/>
                <a:gd name="T19" fmla="*/ 35 h 60"/>
                <a:gd name="T20" fmla="*/ 2 w 69"/>
                <a:gd name="T21" fmla="*/ 42 h 60"/>
                <a:gd name="T22" fmla="*/ 5 w 69"/>
                <a:gd name="T23" fmla="*/ 46 h 60"/>
                <a:gd name="T24" fmla="*/ 10 w 69"/>
                <a:gd name="T25" fmla="*/ 51 h 60"/>
                <a:gd name="T26" fmla="*/ 15 w 69"/>
                <a:gd name="T27" fmla="*/ 53 h 60"/>
                <a:gd name="T28" fmla="*/ 20 w 69"/>
                <a:gd name="T29" fmla="*/ 58 h 60"/>
                <a:gd name="T30" fmla="*/ 28 w 69"/>
                <a:gd name="T31" fmla="*/ 58 h 60"/>
                <a:gd name="T32" fmla="*/ 33 w 69"/>
                <a:gd name="T33" fmla="*/ 60 h 60"/>
                <a:gd name="T34" fmla="*/ 41 w 69"/>
                <a:gd name="T35" fmla="*/ 58 h 60"/>
                <a:gd name="T36" fmla="*/ 46 w 69"/>
                <a:gd name="T37" fmla="*/ 58 h 60"/>
                <a:gd name="T38" fmla="*/ 53 w 69"/>
                <a:gd name="T39" fmla="*/ 53 h 60"/>
                <a:gd name="T40" fmla="*/ 58 w 69"/>
                <a:gd name="T41" fmla="*/ 51 h 60"/>
                <a:gd name="T42" fmla="*/ 61 w 69"/>
                <a:gd name="T43" fmla="*/ 46 h 60"/>
                <a:gd name="T44" fmla="*/ 66 w 69"/>
                <a:gd name="T45" fmla="*/ 42 h 60"/>
                <a:gd name="T46" fmla="*/ 66 w 69"/>
                <a:gd name="T47" fmla="*/ 35 h 60"/>
                <a:gd name="T48" fmla="*/ 69 w 69"/>
                <a:gd name="T49" fmla="*/ 30 h 60"/>
                <a:gd name="T50" fmla="*/ 66 w 69"/>
                <a:gd name="T51" fmla="*/ 23 h 60"/>
                <a:gd name="T52" fmla="*/ 66 w 69"/>
                <a:gd name="T53" fmla="*/ 19 h 60"/>
                <a:gd name="T54" fmla="*/ 61 w 69"/>
                <a:gd name="T55" fmla="*/ 12 h 60"/>
                <a:gd name="T56" fmla="*/ 58 w 69"/>
                <a:gd name="T57" fmla="*/ 7 h 60"/>
                <a:gd name="T58" fmla="*/ 53 w 69"/>
                <a:gd name="T59" fmla="*/ 5 h 60"/>
                <a:gd name="T60" fmla="*/ 46 w 69"/>
                <a:gd name="T61" fmla="*/ 2 h 60"/>
                <a:gd name="T62" fmla="*/ 41 w 69"/>
                <a:gd name="T63" fmla="*/ 0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8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8"/>
                  </a:lnTo>
                  <a:lnTo>
                    <a:pt x="28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3" y="53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6" y="42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9"/>
                  </a:lnTo>
                  <a:lnTo>
                    <a:pt x="61" y="12"/>
                  </a:lnTo>
                  <a:lnTo>
                    <a:pt x="58" y="7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69" name="Freeform 81">
              <a:extLst>
                <a:ext uri="{FF2B5EF4-FFF2-40B4-BE49-F238E27FC236}">
                  <a16:creationId xmlns:a16="http://schemas.microsoft.com/office/drawing/2014/main" id="{3378D52D-FD13-41EB-A690-679829FD0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1246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8 w 69"/>
                <a:gd name="T3" fmla="*/ 0 h 60"/>
                <a:gd name="T4" fmla="*/ 20 w 69"/>
                <a:gd name="T5" fmla="*/ 2 h 60"/>
                <a:gd name="T6" fmla="*/ 15 w 69"/>
                <a:gd name="T7" fmla="*/ 5 h 60"/>
                <a:gd name="T8" fmla="*/ 10 w 69"/>
                <a:gd name="T9" fmla="*/ 7 h 60"/>
                <a:gd name="T10" fmla="*/ 5 w 69"/>
                <a:gd name="T11" fmla="*/ 12 h 60"/>
                <a:gd name="T12" fmla="*/ 2 w 69"/>
                <a:gd name="T13" fmla="*/ 19 h 60"/>
                <a:gd name="T14" fmla="*/ 0 w 69"/>
                <a:gd name="T15" fmla="*/ 23 h 60"/>
                <a:gd name="T16" fmla="*/ 0 w 69"/>
                <a:gd name="T17" fmla="*/ 30 h 60"/>
                <a:gd name="T18" fmla="*/ 0 w 69"/>
                <a:gd name="T19" fmla="*/ 35 h 60"/>
                <a:gd name="T20" fmla="*/ 2 w 69"/>
                <a:gd name="T21" fmla="*/ 42 h 60"/>
                <a:gd name="T22" fmla="*/ 5 w 69"/>
                <a:gd name="T23" fmla="*/ 46 h 60"/>
                <a:gd name="T24" fmla="*/ 10 w 69"/>
                <a:gd name="T25" fmla="*/ 51 h 60"/>
                <a:gd name="T26" fmla="*/ 15 w 69"/>
                <a:gd name="T27" fmla="*/ 53 h 60"/>
                <a:gd name="T28" fmla="*/ 20 w 69"/>
                <a:gd name="T29" fmla="*/ 58 h 60"/>
                <a:gd name="T30" fmla="*/ 28 w 69"/>
                <a:gd name="T31" fmla="*/ 58 h 60"/>
                <a:gd name="T32" fmla="*/ 33 w 69"/>
                <a:gd name="T33" fmla="*/ 60 h 60"/>
                <a:gd name="T34" fmla="*/ 41 w 69"/>
                <a:gd name="T35" fmla="*/ 58 h 60"/>
                <a:gd name="T36" fmla="*/ 46 w 69"/>
                <a:gd name="T37" fmla="*/ 58 h 60"/>
                <a:gd name="T38" fmla="*/ 53 w 69"/>
                <a:gd name="T39" fmla="*/ 53 h 60"/>
                <a:gd name="T40" fmla="*/ 58 w 69"/>
                <a:gd name="T41" fmla="*/ 51 h 60"/>
                <a:gd name="T42" fmla="*/ 61 w 69"/>
                <a:gd name="T43" fmla="*/ 46 h 60"/>
                <a:gd name="T44" fmla="*/ 66 w 69"/>
                <a:gd name="T45" fmla="*/ 42 h 60"/>
                <a:gd name="T46" fmla="*/ 66 w 69"/>
                <a:gd name="T47" fmla="*/ 35 h 60"/>
                <a:gd name="T48" fmla="*/ 69 w 69"/>
                <a:gd name="T49" fmla="*/ 30 h 60"/>
                <a:gd name="T50" fmla="*/ 66 w 69"/>
                <a:gd name="T51" fmla="*/ 23 h 60"/>
                <a:gd name="T52" fmla="*/ 66 w 69"/>
                <a:gd name="T53" fmla="*/ 19 h 60"/>
                <a:gd name="T54" fmla="*/ 61 w 69"/>
                <a:gd name="T55" fmla="*/ 12 h 60"/>
                <a:gd name="T56" fmla="*/ 58 w 69"/>
                <a:gd name="T57" fmla="*/ 7 h 60"/>
                <a:gd name="T58" fmla="*/ 53 w 69"/>
                <a:gd name="T59" fmla="*/ 5 h 60"/>
                <a:gd name="T60" fmla="*/ 46 w 69"/>
                <a:gd name="T61" fmla="*/ 2 h 60"/>
                <a:gd name="T62" fmla="*/ 41 w 69"/>
                <a:gd name="T63" fmla="*/ 0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8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8"/>
                  </a:lnTo>
                  <a:lnTo>
                    <a:pt x="28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3" y="53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6" y="42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9"/>
                  </a:lnTo>
                  <a:lnTo>
                    <a:pt x="61" y="12"/>
                  </a:lnTo>
                  <a:lnTo>
                    <a:pt x="58" y="7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70" name="Freeform 82">
              <a:extLst>
                <a:ext uri="{FF2B5EF4-FFF2-40B4-BE49-F238E27FC236}">
                  <a16:creationId xmlns:a16="http://schemas.microsoft.com/office/drawing/2014/main" id="{F9D9A504-6B86-45BA-A306-1D7E4119C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770"/>
              <a:ext cx="66" cy="60"/>
            </a:xfrm>
            <a:custGeom>
              <a:avLst/>
              <a:gdLst>
                <a:gd name="T0" fmla="*/ 33 w 66"/>
                <a:gd name="T1" fmla="*/ 0 h 60"/>
                <a:gd name="T2" fmla="*/ 25 w 66"/>
                <a:gd name="T3" fmla="*/ 3 h 60"/>
                <a:gd name="T4" fmla="*/ 20 w 66"/>
                <a:gd name="T5" fmla="*/ 3 h 60"/>
                <a:gd name="T6" fmla="*/ 12 w 66"/>
                <a:gd name="T7" fmla="*/ 5 h 60"/>
                <a:gd name="T8" fmla="*/ 7 w 66"/>
                <a:gd name="T9" fmla="*/ 10 h 60"/>
                <a:gd name="T10" fmla="*/ 5 w 66"/>
                <a:gd name="T11" fmla="*/ 14 h 60"/>
                <a:gd name="T12" fmla="*/ 2 w 66"/>
                <a:gd name="T13" fmla="*/ 19 h 60"/>
                <a:gd name="T14" fmla="*/ 0 w 66"/>
                <a:gd name="T15" fmla="*/ 23 h 60"/>
                <a:gd name="T16" fmla="*/ 0 w 66"/>
                <a:gd name="T17" fmla="*/ 30 h 60"/>
                <a:gd name="T18" fmla="*/ 0 w 66"/>
                <a:gd name="T19" fmla="*/ 37 h 60"/>
                <a:gd name="T20" fmla="*/ 2 w 66"/>
                <a:gd name="T21" fmla="*/ 42 h 60"/>
                <a:gd name="T22" fmla="*/ 5 w 66"/>
                <a:gd name="T23" fmla="*/ 47 h 60"/>
                <a:gd name="T24" fmla="*/ 7 w 66"/>
                <a:gd name="T25" fmla="*/ 51 h 60"/>
                <a:gd name="T26" fmla="*/ 12 w 66"/>
                <a:gd name="T27" fmla="*/ 53 h 60"/>
                <a:gd name="T28" fmla="*/ 20 w 66"/>
                <a:gd name="T29" fmla="*/ 58 h 60"/>
                <a:gd name="T30" fmla="*/ 25 w 66"/>
                <a:gd name="T31" fmla="*/ 58 h 60"/>
                <a:gd name="T32" fmla="*/ 33 w 66"/>
                <a:gd name="T33" fmla="*/ 60 h 60"/>
                <a:gd name="T34" fmla="*/ 40 w 66"/>
                <a:gd name="T35" fmla="*/ 58 h 60"/>
                <a:gd name="T36" fmla="*/ 46 w 66"/>
                <a:gd name="T37" fmla="*/ 58 h 60"/>
                <a:gd name="T38" fmla="*/ 51 w 66"/>
                <a:gd name="T39" fmla="*/ 53 h 60"/>
                <a:gd name="T40" fmla="*/ 56 w 66"/>
                <a:gd name="T41" fmla="*/ 51 h 60"/>
                <a:gd name="T42" fmla="*/ 61 w 66"/>
                <a:gd name="T43" fmla="*/ 47 h 60"/>
                <a:gd name="T44" fmla="*/ 63 w 66"/>
                <a:gd name="T45" fmla="*/ 42 h 60"/>
                <a:gd name="T46" fmla="*/ 66 w 66"/>
                <a:gd name="T47" fmla="*/ 37 h 60"/>
                <a:gd name="T48" fmla="*/ 66 w 66"/>
                <a:gd name="T49" fmla="*/ 30 h 60"/>
                <a:gd name="T50" fmla="*/ 66 w 66"/>
                <a:gd name="T51" fmla="*/ 23 h 60"/>
                <a:gd name="T52" fmla="*/ 63 w 66"/>
                <a:gd name="T53" fmla="*/ 19 h 60"/>
                <a:gd name="T54" fmla="*/ 61 w 66"/>
                <a:gd name="T55" fmla="*/ 14 h 60"/>
                <a:gd name="T56" fmla="*/ 56 w 66"/>
                <a:gd name="T57" fmla="*/ 10 h 60"/>
                <a:gd name="T58" fmla="*/ 51 w 66"/>
                <a:gd name="T59" fmla="*/ 5 h 60"/>
                <a:gd name="T60" fmla="*/ 46 w 66"/>
                <a:gd name="T61" fmla="*/ 3 h 60"/>
                <a:gd name="T62" fmla="*/ 40 w 66"/>
                <a:gd name="T63" fmla="*/ 3 h 60"/>
                <a:gd name="T64" fmla="*/ 33 w 66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33" y="0"/>
                  </a:moveTo>
                  <a:lnTo>
                    <a:pt x="25" y="3"/>
                  </a:lnTo>
                  <a:lnTo>
                    <a:pt x="20" y="3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7" y="51"/>
                  </a:lnTo>
                  <a:lnTo>
                    <a:pt x="12" y="53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0" y="58"/>
                  </a:lnTo>
                  <a:lnTo>
                    <a:pt x="46" y="58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61" y="47"/>
                  </a:lnTo>
                  <a:lnTo>
                    <a:pt x="63" y="42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66" y="23"/>
                  </a:lnTo>
                  <a:lnTo>
                    <a:pt x="63" y="19"/>
                  </a:lnTo>
                  <a:lnTo>
                    <a:pt x="61" y="14"/>
                  </a:lnTo>
                  <a:lnTo>
                    <a:pt x="56" y="10"/>
                  </a:lnTo>
                  <a:lnTo>
                    <a:pt x="51" y="5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71" name="Freeform 83">
              <a:extLst>
                <a:ext uri="{FF2B5EF4-FFF2-40B4-BE49-F238E27FC236}">
                  <a16:creationId xmlns:a16="http://schemas.microsoft.com/office/drawing/2014/main" id="{D4A59C7D-BD59-4A7E-B74D-871A2B32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770"/>
              <a:ext cx="66" cy="60"/>
            </a:xfrm>
            <a:custGeom>
              <a:avLst/>
              <a:gdLst>
                <a:gd name="T0" fmla="*/ 33 w 66"/>
                <a:gd name="T1" fmla="*/ 0 h 60"/>
                <a:gd name="T2" fmla="*/ 25 w 66"/>
                <a:gd name="T3" fmla="*/ 3 h 60"/>
                <a:gd name="T4" fmla="*/ 20 w 66"/>
                <a:gd name="T5" fmla="*/ 3 h 60"/>
                <a:gd name="T6" fmla="*/ 12 w 66"/>
                <a:gd name="T7" fmla="*/ 5 h 60"/>
                <a:gd name="T8" fmla="*/ 7 w 66"/>
                <a:gd name="T9" fmla="*/ 10 h 60"/>
                <a:gd name="T10" fmla="*/ 5 w 66"/>
                <a:gd name="T11" fmla="*/ 14 h 60"/>
                <a:gd name="T12" fmla="*/ 2 w 66"/>
                <a:gd name="T13" fmla="*/ 19 h 60"/>
                <a:gd name="T14" fmla="*/ 0 w 66"/>
                <a:gd name="T15" fmla="*/ 23 h 60"/>
                <a:gd name="T16" fmla="*/ 0 w 66"/>
                <a:gd name="T17" fmla="*/ 30 h 60"/>
                <a:gd name="T18" fmla="*/ 0 w 66"/>
                <a:gd name="T19" fmla="*/ 37 h 60"/>
                <a:gd name="T20" fmla="*/ 2 w 66"/>
                <a:gd name="T21" fmla="*/ 42 h 60"/>
                <a:gd name="T22" fmla="*/ 5 w 66"/>
                <a:gd name="T23" fmla="*/ 47 h 60"/>
                <a:gd name="T24" fmla="*/ 7 w 66"/>
                <a:gd name="T25" fmla="*/ 51 h 60"/>
                <a:gd name="T26" fmla="*/ 12 w 66"/>
                <a:gd name="T27" fmla="*/ 53 h 60"/>
                <a:gd name="T28" fmla="*/ 20 w 66"/>
                <a:gd name="T29" fmla="*/ 58 h 60"/>
                <a:gd name="T30" fmla="*/ 25 w 66"/>
                <a:gd name="T31" fmla="*/ 58 h 60"/>
                <a:gd name="T32" fmla="*/ 33 w 66"/>
                <a:gd name="T33" fmla="*/ 60 h 60"/>
                <a:gd name="T34" fmla="*/ 40 w 66"/>
                <a:gd name="T35" fmla="*/ 58 h 60"/>
                <a:gd name="T36" fmla="*/ 46 w 66"/>
                <a:gd name="T37" fmla="*/ 58 h 60"/>
                <a:gd name="T38" fmla="*/ 51 w 66"/>
                <a:gd name="T39" fmla="*/ 53 h 60"/>
                <a:gd name="T40" fmla="*/ 56 w 66"/>
                <a:gd name="T41" fmla="*/ 51 h 60"/>
                <a:gd name="T42" fmla="*/ 61 w 66"/>
                <a:gd name="T43" fmla="*/ 47 h 60"/>
                <a:gd name="T44" fmla="*/ 63 w 66"/>
                <a:gd name="T45" fmla="*/ 42 h 60"/>
                <a:gd name="T46" fmla="*/ 66 w 66"/>
                <a:gd name="T47" fmla="*/ 37 h 60"/>
                <a:gd name="T48" fmla="*/ 66 w 66"/>
                <a:gd name="T49" fmla="*/ 30 h 60"/>
                <a:gd name="T50" fmla="*/ 66 w 66"/>
                <a:gd name="T51" fmla="*/ 23 h 60"/>
                <a:gd name="T52" fmla="*/ 63 w 66"/>
                <a:gd name="T53" fmla="*/ 19 h 60"/>
                <a:gd name="T54" fmla="*/ 61 w 66"/>
                <a:gd name="T55" fmla="*/ 14 h 60"/>
                <a:gd name="T56" fmla="*/ 56 w 66"/>
                <a:gd name="T57" fmla="*/ 10 h 60"/>
                <a:gd name="T58" fmla="*/ 51 w 66"/>
                <a:gd name="T59" fmla="*/ 5 h 60"/>
                <a:gd name="T60" fmla="*/ 46 w 66"/>
                <a:gd name="T61" fmla="*/ 3 h 60"/>
                <a:gd name="T62" fmla="*/ 40 w 66"/>
                <a:gd name="T63" fmla="*/ 3 h 60"/>
                <a:gd name="T64" fmla="*/ 33 w 66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33" y="0"/>
                  </a:moveTo>
                  <a:lnTo>
                    <a:pt x="25" y="3"/>
                  </a:lnTo>
                  <a:lnTo>
                    <a:pt x="20" y="3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7" y="51"/>
                  </a:lnTo>
                  <a:lnTo>
                    <a:pt x="12" y="53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0" y="58"/>
                  </a:lnTo>
                  <a:lnTo>
                    <a:pt x="46" y="58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61" y="47"/>
                  </a:lnTo>
                  <a:lnTo>
                    <a:pt x="63" y="42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66" y="23"/>
                  </a:lnTo>
                  <a:lnTo>
                    <a:pt x="63" y="19"/>
                  </a:lnTo>
                  <a:lnTo>
                    <a:pt x="61" y="14"/>
                  </a:lnTo>
                  <a:lnTo>
                    <a:pt x="56" y="10"/>
                  </a:lnTo>
                  <a:lnTo>
                    <a:pt x="51" y="5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72" name="Freeform 84">
              <a:extLst>
                <a:ext uri="{FF2B5EF4-FFF2-40B4-BE49-F238E27FC236}">
                  <a16:creationId xmlns:a16="http://schemas.microsoft.com/office/drawing/2014/main" id="{2E72773F-4DE3-4F00-84AE-CEE7D56B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1029"/>
              <a:ext cx="69" cy="58"/>
            </a:xfrm>
            <a:custGeom>
              <a:avLst/>
              <a:gdLst>
                <a:gd name="T0" fmla="*/ 33 w 69"/>
                <a:gd name="T1" fmla="*/ 0 h 58"/>
                <a:gd name="T2" fmla="*/ 28 w 69"/>
                <a:gd name="T3" fmla="*/ 0 h 58"/>
                <a:gd name="T4" fmla="*/ 20 w 69"/>
                <a:gd name="T5" fmla="*/ 2 h 58"/>
                <a:gd name="T6" fmla="*/ 15 w 69"/>
                <a:gd name="T7" fmla="*/ 5 h 58"/>
                <a:gd name="T8" fmla="*/ 10 w 69"/>
                <a:gd name="T9" fmla="*/ 7 h 58"/>
                <a:gd name="T10" fmla="*/ 5 w 69"/>
                <a:gd name="T11" fmla="*/ 12 h 58"/>
                <a:gd name="T12" fmla="*/ 2 w 69"/>
                <a:gd name="T13" fmla="*/ 16 h 58"/>
                <a:gd name="T14" fmla="*/ 0 w 69"/>
                <a:gd name="T15" fmla="*/ 23 h 58"/>
                <a:gd name="T16" fmla="*/ 0 w 69"/>
                <a:gd name="T17" fmla="*/ 30 h 58"/>
                <a:gd name="T18" fmla="*/ 0 w 69"/>
                <a:gd name="T19" fmla="*/ 35 h 58"/>
                <a:gd name="T20" fmla="*/ 2 w 69"/>
                <a:gd name="T21" fmla="*/ 42 h 58"/>
                <a:gd name="T22" fmla="*/ 5 w 69"/>
                <a:gd name="T23" fmla="*/ 46 h 58"/>
                <a:gd name="T24" fmla="*/ 10 w 69"/>
                <a:gd name="T25" fmla="*/ 51 h 58"/>
                <a:gd name="T26" fmla="*/ 15 w 69"/>
                <a:gd name="T27" fmla="*/ 53 h 58"/>
                <a:gd name="T28" fmla="*/ 20 w 69"/>
                <a:gd name="T29" fmla="*/ 55 h 58"/>
                <a:gd name="T30" fmla="*/ 28 w 69"/>
                <a:gd name="T31" fmla="*/ 58 h 58"/>
                <a:gd name="T32" fmla="*/ 33 w 69"/>
                <a:gd name="T33" fmla="*/ 58 h 58"/>
                <a:gd name="T34" fmla="*/ 41 w 69"/>
                <a:gd name="T35" fmla="*/ 58 h 58"/>
                <a:gd name="T36" fmla="*/ 46 w 69"/>
                <a:gd name="T37" fmla="*/ 55 h 58"/>
                <a:gd name="T38" fmla="*/ 53 w 69"/>
                <a:gd name="T39" fmla="*/ 53 h 58"/>
                <a:gd name="T40" fmla="*/ 58 w 69"/>
                <a:gd name="T41" fmla="*/ 51 h 58"/>
                <a:gd name="T42" fmla="*/ 61 w 69"/>
                <a:gd name="T43" fmla="*/ 46 h 58"/>
                <a:gd name="T44" fmla="*/ 66 w 69"/>
                <a:gd name="T45" fmla="*/ 42 h 58"/>
                <a:gd name="T46" fmla="*/ 66 w 69"/>
                <a:gd name="T47" fmla="*/ 35 h 58"/>
                <a:gd name="T48" fmla="*/ 69 w 69"/>
                <a:gd name="T49" fmla="*/ 30 h 58"/>
                <a:gd name="T50" fmla="*/ 66 w 69"/>
                <a:gd name="T51" fmla="*/ 23 h 58"/>
                <a:gd name="T52" fmla="*/ 66 w 69"/>
                <a:gd name="T53" fmla="*/ 16 h 58"/>
                <a:gd name="T54" fmla="*/ 61 w 69"/>
                <a:gd name="T55" fmla="*/ 12 h 58"/>
                <a:gd name="T56" fmla="*/ 58 w 69"/>
                <a:gd name="T57" fmla="*/ 7 h 58"/>
                <a:gd name="T58" fmla="*/ 53 w 69"/>
                <a:gd name="T59" fmla="*/ 5 h 58"/>
                <a:gd name="T60" fmla="*/ 46 w 69"/>
                <a:gd name="T61" fmla="*/ 2 h 58"/>
                <a:gd name="T62" fmla="*/ 41 w 69"/>
                <a:gd name="T63" fmla="*/ 0 h 58"/>
                <a:gd name="T64" fmla="*/ 33 w 69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8"/>
                <a:gd name="T101" fmla="*/ 69 w 69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8">
                  <a:moveTo>
                    <a:pt x="33" y="0"/>
                  </a:moveTo>
                  <a:lnTo>
                    <a:pt x="28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5"/>
                  </a:lnTo>
                  <a:lnTo>
                    <a:pt x="28" y="58"/>
                  </a:lnTo>
                  <a:lnTo>
                    <a:pt x="33" y="58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3" y="53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6" y="42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8" y="7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73" name="Freeform 85">
              <a:extLst>
                <a:ext uri="{FF2B5EF4-FFF2-40B4-BE49-F238E27FC236}">
                  <a16:creationId xmlns:a16="http://schemas.microsoft.com/office/drawing/2014/main" id="{915183F8-5350-4CE5-BE8F-831CBF75D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1029"/>
              <a:ext cx="69" cy="58"/>
            </a:xfrm>
            <a:custGeom>
              <a:avLst/>
              <a:gdLst>
                <a:gd name="T0" fmla="*/ 33 w 69"/>
                <a:gd name="T1" fmla="*/ 0 h 58"/>
                <a:gd name="T2" fmla="*/ 28 w 69"/>
                <a:gd name="T3" fmla="*/ 0 h 58"/>
                <a:gd name="T4" fmla="*/ 20 w 69"/>
                <a:gd name="T5" fmla="*/ 2 h 58"/>
                <a:gd name="T6" fmla="*/ 15 w 69"/>
                <a:gd name="T7" fmla="*/ 5 h 58"/>
                <a:gd name="T8" fmla="*/ 10 w 69"/>
                <a:gd name="T9" fmla="*/ 7 h 58"/>
                <a:gd name="T10" fmla="*/ 5 w 69"/>
                <a:gd name="T11" fmla="*/ 12 h 58"/>
                <a:gd name="T12" fmla="*/ 2 w 69"/>
                <a:gd name="T13" fmla="*/ 16 h 58"/>
                <a:gd name="T14" fmla="*/ 0 w 69"/>
                <a:gd name="T15" fmla="*/ 23 h 58"/>
                <a:gd name="T16" fmla="*/ 0 w 69"/>
                <a:gd name="T17" fmla="*/ 30 h 58"/>
                <a:gd name="T18" fmla="*/ 0 w 69"/>
                <a:gd name="T19" fmla="*/ 35 h 58"/>
                <a:gd name="T20" fmla="*/ 2 w 69"/>
                <a:gd name="T21" fmla="*/ 42 h 58"/>
                <a:gd name="T22" fmla="*/ 5 w 69"/>
                <a:gd name="T23" fmla="*/ 46 h 58"/>
                <a:gd name="T24" fmla="*/ 10 w 69"/>
                <a:gd name="T25" fmla="*/ 51 h 58"/>
                <a:gd name="T26" fmla="*/ 15 w 69"/>
                <a:gd name="T27" fmla="*/ 53 h 58"/>
                <a:gd name="T28" fmla="*/ 20 w 69"/>
                <a:gd name="T29" fmla="*/ 55 h 58"/>
                <a:gd name="T30" fmla="*/ 28 w 69"/>
                <a:gd name="T31" fmla="*/ 58 h 58"/>
                <a:gd name="T32" fmla="*/ 33 w 69"/>
                <a:gd name="T33" fmla="*/ 58 h 58"/>
                <a:gd name="T34" fmla="*/ 41 w 69"/>
                <a:gd name="T35" fmla="*/ 58 h 58"/>
                <a:gd name="T36" fmla="*/ 46 w 69"/>
                <a:gd name="T37" fmla="*/ 55 h 58"/>
                <a:gd name="T38" fmla="*/ 53 w 69"/>
                <a:gd name="T39" fmla="*/ 53 h 58"/>
                <a:gd name="T40" fmla="*/ 58 w 69"/>
                <a:gd name="T41" fmla="*/ 51 h 58"/>
                <a:gd name="T42" fmla="*/ 61 w 69"/>
                <a:gd name="T43" fmla="*/ 46 h 58"/>
                <a:gd name="T44" fmla="*/ 66 w 69"/>
                <a:gd name="T45" fmla="*/ 42 h 58"/>
                <a:gd name="T46" fmla="*/ 66 w 69"/>
                <a:gd name="T47" fmla="*/ 35 h 58"/>
                <a:gd name="T48" fmla="*/ 69 w 69"/>
                <a:gd name="T49" fmla="*/ 30 h 58"/>
                <a:gd name="T50" fmla="*/ 66 w 69"/>
                <a:gd name="T51" fmla="*/ 23 h 58"/>
                <a:gd name="T52" fmla="*/ 66 w 69"/>
                <a:gd name="T53" fmla="*/ 16 h 58"/>
                <a:gd name="T54" fmla="*/ 61 w 69"/>
                <a:gd name="T55" fmla="*/ 12 h 58"/>
                <a:gd name="T56" fmla="*/ 58 w 69"/>
                <a:gd name="T57" fmla="*/ 7 h 58"/>
                <a:gd name="T58" fmla="*/ 53 w 69"/>
                <a:gd name="T59" fmla="*/ 5 h 58"/>
                <a:gd name="T60" fmla="*/ 46 w 69"/>
                <a:gd name="T61" fmla="*/ 2 h 58"/>
                <a:gd name="T62" fmla="*/ 41 w 69"/>
                <a:gd name="T63" fmla="*/ 0 h 58"/>
                <a:gd name="T64" fmla="*/ 33 w 69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8"/>
                <a:gd name="T101" fmla="*/ 69 w 69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8">
                  <a:moveTo>
                    <a:pt x="33" y="0"/>
                  </a:moveTo>
                  <a:lnTo>
                    <a:pt x="28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5"/>
                  </a:lnTo>
                  <a:lnTo>
                    <a:pt x="28" y="58"/>
                  </a:lnTo>
                  <a:lnTo>
                    <a:pt x="33" y="58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3" y="53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6" y="42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8" y="7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74" name="Freeform 86">
              <a:extLst>
                <a:ext uri="{FF2B5EF4-FFF2-40B4-BE49-F238E27FC236}">
                  <a16:creationId xmlns:a16="http://schemas.microsoft.com/office/drawing/2014/main" id="{B0BBAB03-ABB3-4C8A-AE8D-1DD6DCAD7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047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5 w 69"/>
                <a:gd name="T3" fmla="*/ 3 h 60"/>
                <a:gd name="T4" fmla="*/ 20 w 69"/>
                <a:gd name="T5" fmla="*/ 3 h 60"/>
                <a:gd name="T6" fmla="*/ 15 w 69"/>
                <a:gd name="T7" fmla="*/ 5 h 60"/>
                <a:gd name="T8" fmla="*/ 10 w 69"/>
                <a:gd name="T9" fmla="*/ 10 h 60"/>
                <a:gd name="T10" fmla="*/ 5 w 69"/>
                <a:gd name="T11" fmla="*/ 14 h 60"/>
                <a:gd name="T12" fmla="*/ 2 w 69"/>
                <a:gd name="T13" fmla="*/ 19 h 60"/>
                <a:gd name="T14" fmla="*/ 0 w 69"/>
                <a:gd name="T15" fmla="*/ 24 h 60"/>
                <a:gd name="T16" fmla="*/ 0 w 69"/>
                <a:gd name="T17" fmla="*/ 30 h 60"/>
                <a:gd name="T18" fmla="*/ 0 w 69"/>
                <a:gd name="T19" fmla="*/ 37 h 60"/>
                <a:gd name="T20" fmla="*/ 2 w 69"/>
                <a:gd name="T21" fmla="*/ 42 h 60"/>
                <a:gd name="T22" fmla="*/ 5 w 69"/>
                <a:gd name="T23" fmla="*/ 47 h 60"/>
                <a:gd name="T24" fmla="*/ 10 w 69"/>
                <a:gd name="T25" fmla="*/ 51 h 60"/>
                <a:gd name="T26" fmla="*/ 15 w 69"/>
                <a:gd name="T27" fmla="*/ 54 h 60"/>
                <a:gd name="T28" fmla="*/ 20 w 69"/>
                <a:gd name="T29" fmla="*/ 58 h 60"/>
                <a:gd name="T30" fmla="*/ 25 w 69"/>
                <a:gd name="T31" fmla="*/ 58 h 60"/>
                <a:gd name="T32" fmla="*/ 33 w 69"/>
                <a:gd name="T33" fmla="*/ 60 h 60"/>
                <a:gd name="T34" fmla="*/ 41 w 69"/>
                <a:gd name="T35" fmla="*/ 58 h 60"/>
                <a:gd name="T36" fmla="*/ 46 w 69"/>
                <a:gd name="T37" fmla="*/ 58 h 60"/>
                <a:gd name="T38" fmla="*/ 53 w 69"/>
                <a:gd name="T39" fmla="*/ 54 h 60"/>
                <a:gd name="T40" fmla="*/ 59 w 69"/>
                <a:gd name="T41" fmla="*/ 51 h 60"/>
                <a:gd name="T42" fmla="*/ 61 w 69"/>
                <a:gd name="T43" fmla="*/ 47 h 60"/>
                <a:gd name="T44" fmla="*/ 64 w 69"/>
                <a:gd name="T45" fmla="*/ 42 h 60"/>
                <a:gd name="T46" fmla="*/ 66 w 69"/>
                <a:gd name="T47" fmla="*/ 37 h 60"/>
                <a:gd name="T48" fmla="*/ 69 w 69"/>
                <a:gd name="T49" fmla="*/ 30 h 60"/>
                <a:gd name="T50" fmla="*/ 66 w 69"/>
                <a:gd name="T51" fmla="*/ 24 h 60"/>
                <a:gd name="T52" fmla="*/ 64 w 69"/>
                <a:gd name="T53" fmla="*/ 19 h 60"/>
                <a:gd name="T54" fmla="*/ 61 w 69"/>
                <a:gd name="T55" fmla="*/ 14 h 60"/>
                <a:gd name="T56" fmla="*/ 59 w 69"/>
                <a:gd name="T57" fmla="*/ 10 h 60"/>
                <a:gd name="T58" fmla="*/ 53 w 69"/>
                <a:gd name="T59" fmla="*/ 5 h 60"/>
                <a:gd name="T60" fmla="*/ 46 w 69"/>
                <a:gd name="T61" fmla="*/ 3 h 60"/>
                <a:gd name="T62" fmla="*/ 41 w 69"/>
                <a:gd name="T63" fmla="*/ 3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5" y="3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3" y="54"/>
                  </a:lnTo>
                  <a:lnTo>
                    <a:pt x="59" y="51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9" y="10"/>
                  </a:lnTo>
                  <a:lnTo>
                    <a:pt x="53" y="5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75" name="Freeform 87">
              <a:extLst>
                <a:ext uri="{FF2B5EF4-FFF2-40B4-BE49-F238E27FC236}">
                  <a16:creationId xmlns:a16="http://schemas.microsoft.com/office/drawing/2014/main" id="{4D2684EF-AE54-48EE-95A9-2DA8D9866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047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5 w 69"/>
                <a:gd name="T3" fmla="*/ 3 h 60"/>
                <a:gd name="T4" fmla="*/ 20 w 69"/>
                <a:gd name="T5" fmla="*/ 3 h 60"/>
                <a:gd name="T6" fmla="*/ 15 w 69"/>
                <a:gd name="T7" fmla="*/ 5 h 60"/>
                <a:gd name="T8" fmla="*/ 10 w 69"/>
                <a:gd name="T9" fmla="*/ 10 h 60"/>
                <a:gd name="T10" fmla="*/ 5 w 69"/>
                <a:gd name="T11" fmla="*/ 14 h 60"/>
                <a:gd name="T12" fmla="*/ 2 w 69"/>
                <a:gd name="T13" fmla="*/ 19 h 60"/>
                <a:gd name="T14" fmla="*/ 0 w 69"/>
                <a:gd name="T15" fmla="*/ 24 h 60"/>
                <a:gd name="T16" fmla="*/ 0 w 69"/>
                <a:gd name="T17" fmla="*/ 30 h 60"/>
                <a:gd name="T18" fmla="*/ 0 w 69"/>
                <a:gd name="T19" fmla="*/ 37 h 60"/>
                <a:gd name="T20" fmla="*/ 2 w 69"/>
                <a:gd name="T21" fmla="*/ 42 h 60"/>
                <a:gd name="T22" fmla="*/ 5 w 69"/>
                <a:gd name="T23" fmla="*/ 47 h 60"/>
                <a:gd name="T24" fmla="*/ 10 w 69"/>
                <a:gd name="T25" fmla="*/ 51 h 60"/>
                <a:gd name="T26" fmla="*/ 15 w 69"/>
                <a:gd name="T27" fmla="*/ 54 h 60"/>
                <a:gd name="T28" fmla="*/ 20 w 69"/>
                <a:gd name="T29" fmla="*/ 58 h 60"/>
                <a:gd name="T30" fmla="*/ 25 w 69"/>
                <a:gd name="T31" fmla="*/ 58 h 60"/>
                <a:gd name="T32" fmla="*/ 33 w 69"/>
                <a:gd name="T33" fmla="*/ 60 h 60"/>
                <a:gd name="T34" fmla="*/ 41 w 69"/>
                <a:gd name="T35" fmla="*/ 58 h 60"/>
                <a:gd name="T36" fmla="*/ 46 w 69"/>
                <a:gd name="T37" fmla="*/ 58 h 60"/>
                <a:gd name="T38" fmla="*/ 53 w 69"/>
                <a:gd name="T39" fmla="*/ 54 h 60"/>
                <a:gd name="T40" fmla="*/ 59 w 69"/>
                <a:gd name="T41" fmla="*/ 51 h 60"/>
                <a:gd name="T42" fmla="*/ 61 w 69"/>
                <a:gd name="T43" fmla="*/ 47 h 60"/>
                <a:gd name="T44" fmla="*/ 64 w 69"/>
                <a:gd name="T45" fmla="*/ 42 h 60"/>
                <a:gd name="T46" fmla="*/ 66 w 69"/>
                <a:gd name="T47" fmla="*/ 37 h 60"/>
                <a:gd name="T48" fmla="*/ 69 w 69"/>
                <a:gd name="T49" fmla="*/ 30 h 60"/>
                <a:gd name="T50" fmla="*/ 66 w 69"/>
                <a:gd name="T51" fmla="*/ 24 h 60"/>
                <a:gd name="T52" fmla="*/ 64 w 69"/>
                <a:gd name="T53" fmla="*/ 19 h 60"/>
                <a:gd name="T54" fmla="*/ 61 w 69"/>
                <a:gd name="T55" fmla="*/ 14 h 60"/>
                <a:gd name="T56" fmla="*/ 59 w 69"/>
                <a:gd name="T57" fmla="*/ 10 h 60"/>
                <a:gd name="T58" fmla="*/ 53 w 69"/>
                <a:gd name="T59" fmla="*/ 5 h 60"/>
                <a:gd name="T60" fmla="*/ 46 w 69"/>
                <a:gd name="T61" fmla="*/ 3 h 60"/>
                <a:gd name="T62" fmla="*/ 41 w 69"/>
                <a:gd name="T63" fmla="*/ 3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5" y="3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3" y="54"/>
                  </a:lnTo>
                  <a:lnTo>
                    <a:pt x="59" y="51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9" y="10"/>
                  </a:lnTo>
                  <a:lnTo>
                    <a:pt x="53" y="5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76" name="Freeform 88">
              <a:extLst>
                <a:ext uri="{FF2B5EF4-FFF2-40B4-BE49-F238E27FC236}">
                  <a16:creationId xmlns:a16="http://schemas.microsoft.com/office/drawing/2014/main" id="{441C64DA-C51F-4B18-8518-A3A5F5BE8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987"/>
              <a:ext cx="69" cy="60"/>
            </a:xfrm>
            <a:custGeom>
              <a:avLst/>
              <a:gdLst>
                <a:gd name="T0" fmla="*/ 34 w 69"/>
                <a:gd name="T1" fmla="*/ 0 h 60"/>
                <a:gd name="T2" fmla="*/ 26 w 69"/>
                <a:gd name="T3" fmla="*/ 3 h 60"/>
                <a:gd name="T4" fmla="*/ 21 w 69"/>
                <a:gd name="T5" fmla="*/ 3 h 60"/>
                <a:gd name="T6" fmla="*/ 16 w 69"/>
                <a:gd name="T7" fmla="*/ 7 h 60"/>
                <a:gd name="T8" fmla="*/ 11 w 69"/>
                <a:gd name="T9" fmla="*/ 10 h 60"/>
                <a:gd name="T10" fmla="*/ 6 w 69"/>
                <a:gd name="T11" fmla="*/ 14 h 60"/>
                <a:gd name="T12" fmla="*/ 3 w 69"/>
                <a:gd name="T13" fmla="*/ 19 h 60"/>
                <a:gd name="T14" fmla="*/ 0 w 69"/>
                <a:gd name="T15" fmla="*/ 26 h 60"/>
                <a:gd name="T16" fmla="*/ 0 w 69"/>
                <a:gd name="T17" fmla="*/ 30 h 60"/>
                <a:gd name="T18" fmla="*/ 0 w 69"/>
                <a:gd name="T19" fmla="*/ 37 h 60"/>
                <a:gd name="T20" fmla="*/ 3 w 69"/>
                <a:gd name="T21" fmla="*/ 42 h 60"/>
                <a:gd name="T22" fmla="*/ 6 w 69"/>
                <a:gd name="T23" fmla="*/ 49 h 60"/>
                <a:gd name="T24" fmla="*/ 11 w 69"/>
                <a:gd name="T25" fmla="*/ 54 h 60"/>
                <a:gd name="T26" fmla="*/ 16 w 69"/>
                <a:gd name="T27" fmla="*/ 56 h 60"/>
                <a:gd name="T28" fmla="*/ 21 w 69"/>
                <a:gd name="T29" fmla="*/ 58 h 60"/>
                <a:gd name="T30" fmla="*/ 26 w 69"/>
                <a:gd name="T31" fmla="*/ 60 h 60"/>
                <a:gd name="T32" fmla="*/ 34 w 69"/>
                <a:gd name="T33" fmla="*/ 60 h 60"/>
                <a:gd name="T34" fmla="*/ 41 w 69"/>
                <a:gd name="T35" fmla="*/ 60 h 60"/>
                <a:gd name="T36" fmla="*/ 46 w 69"/>
                <a:gd name="T37" fmla="*/ 58 h 60"/>
                <a:gd name="T38" fmla="*/ 54 w 69"/>
                <a:gd name="T39" fmla="*/ 56 h 60"/>
                <a:gd name="T40" fmla="*/ 59 w 69"/>
                <a:gd name="T41" fmla="*/ 54 h 60"/>
                <a:gd name="T42" fmla="*/ 62 w 69"/>
                <a:gd name="T43" fmla="*/ 49 h 60"/>
                <a:gd name="T44" fmla="*/ 64 w 69"/>
                <a:gd name="T45" fmla="*/ 42 h 60"/>
                <a:gd name="T46" fmla="*/ 67 w 69"/>
                <a:gd name="T47" fmla="*/ 37 h 60"/>
                <a:gd name="T48" fmla="*/ 69 w 69"/>
                <a:gd name="T49" fmla="*/ 30 h 60"/>
                <a:gd name="T50" fmla="*/ 67 w 69"/>
                <a:gd name="T51" fmla="*/ 26 h 60"/>
                <a:gd name="T52" fmla="*/ 64 w 69"/>
                <a:gd name="T53" fmla="*/ 19 h 60"/>
                <a:gd name="T54" fmla="*/ 62 w 69"/>
                <a:gd name="T55" fmla="*/ 14 h 60"/>
                <a:gd name="T56" fmla="*/ 59 w 69"/>
                <a:gd name="T57" fmla="*/ 10 h 60"/>
                <a:gd name="T58" fmla="*/ 54 w 69"/>
                <a:gd name="T59" fmla="*/ 7 h 60"/>
                <a:gd name="T60" fmla="*/ 46 w 69"/>
                <a:gd name="T61" fmla="*/ 3 h 60"/>
                <a:gd name="T62" fmla="*/ 41 w 69"/>
                <a:gd name="T63" fmla="*/ 3 h 60"/>
                <a:gd name="T64" fmla="*/ 34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4" y="0"/>
                  </a:moveTo>
                  <a:lnTo>
                    <a:pt x="26" y="3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11" y="10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6" y="49"/>
                  </a:lnTo>
                  <a:lnTo>
                    <a:pt x="11" y="54"/>
                  </a:lnTo>
                  <a:lnTo>
                    <a:pt x="16" y="56"/>
                  </a:lnTo>
                  <a:lnTo>
                    <a:pt x="21" y="58"/>
                  </a:lnTo>
                  <a:lnTo>
                    <a:pt x="26" y="60"/>
                  </a:lnTo>
                  <a:lnTo>
                    <a:pt x="34" y="60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4" y="56"/>
                  </a:lnTo>
                  <a:lnTo>
                    <a:pt x="59" y="54"/>
                  </a:lnTo>
                  <a:lnTo>
                    <a:pt x="62" y="49"/>
                  </a:lnTo>
                  <a:lnTo>
                    <a:pt x="64" y="42"/>
                  </a:lnTo>
                  <a:lnTo>
                    <a:pt x="67" y="37"/>
                  </a:lnTo>
                  <a:lnTo>
                    <a:pt x="69" y="30"/>
                  </a:lnTo>
                  <a:lnTo>
                    <a:pt x="67" y="26"/>
                  </a:lnTo>
                  <a:lnTo>
                    <a:pt x="64" y="19"/>
                  </a:lnTo>
                  <a:lnTo>
                    <a:pt x="62" y="14"/>
                  </a:lnTo>
                  <a:lnTo>
                    <a:pt x="59" y="10"/>
                  </a:lnTo>
                  <a:lnTo>
                    <a:pt x="54" y="7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77" name="Freeform 89">
              <a:extLst>
                <a:ext uri="{FF2B5EF4-FFF2-40B4-BE49-F238E27FC236}">
                  <a16:creationId xmlns:a16="http://schemas.microsoft.com/office/drawing/2014/main" id="{2AEDCD15-2AF0-4F76-875E-0F299B5F7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987"/>
              <a:ext cx="69" cy="60"/>
            </a:xfrm>
            <a:custGeom>
              <a:avLst/>
              <a:gdLst>
                <a:gd name="T0" fmla="*/ 34 w 69"/>
                <a:gd name="T1" fmla="*/ 0 h 60"/>
                <a:gd name="T2" fmla="*/ 26 w 69"/>
                <a:gd name="T3" fmla="*/ 3 h 60"/>
                <a:gd name="T4" fmla="*/ 21 w 69"/>
                <a:gd name="T5" fmla="*/ 3 h 60"/>
                <a:gd name="T6" fmla="*/ 16 w 69"/>
                <a:gd name="T7" fmla="*/ 7 h 60"/>
                <a:gd name="T8" fmla="*/ 11 w 69"/>
                <a:gd name="T9" fmla="*/ 10 h 60"/>
                <a:gd name="T10" fmla="*/ 6 w 69"/>
                <a:gd name="T11" fmla="*/ 14 h 60"/>
                <a:gd name="T12" fmla="*/ 3 w 69"/>
                <a:gd name="T13" fmla="*/ 19 h 60"/>
                <a:gd name="T14" fmla="*/ 0 w 69"/>
                <a:gd name="T15" fmla="*/ 26 h 60"/>
                <a:gd name="T16" fmla="*/ 0 w 69"/>
                <a:gd name="T17" fmla="*/ 30 h 60"/>
                <a:gd name="T18" fmla="*/ 0 w 69"/>
                <a:gd name="T19" fmla="*/ 37 h 60"/>
                <a:gd name="T20" fmla="*/ 3 w 69"/>
                <a:gd name="T21" fmla="*/ 42 h 60"/>
                <a:gd name="T22" fmla="*/ 6 w 69"/>
                <a:gd name="T23" fmla="*/ 49 h 60"/>
                <a:gd name="T24" fmla="*/ 11 w 69"/>
                <a:gd name="T25" fmla="*/ 54 h 60"/>
                <a:gd name="T26" fmla="*/ 16 w 69"/>
                <a:gd name="T27" fmla="*/ 56 h 60"/>
                <a:gd name="T28" fmla="*/ 21 w 69"/>
                <a:gd name="T29" fmla="*/ 58 h 60"/>
                <a:gd name="T30" fmla="*/ 26 w 69"/>
                <a:gd name="T31" fmla="*/ 60 h 60"/>
                <a:gd name="T32" fmla="*/ 34 w 69"/>
                <a:gd name="T33" fmla="*/ 60 h 60"/>
                <a:gd name="T34" fmla="*/ 41 w 69"/>
                <a:gd name="T35" fmla="*/ 60 h 60"/>
                <a:gd name="T36" fmla="*/ 46 w 69"/>
                <a:gd name="T37" fmla="*/ 58 h 60"/>
                <a:gd name="T38" fmla="*/ 54 w 69"/>
                <a:gd name="T39" fmla="*/ 56 h 60"/>
                <a:gd name="T40" fmla="*/ 59 w 69"/>
                <a:gd name="T41" fmla="*/ 54 h 60"/>
                <a:gd name="T42" fmla="*/ 62 w 69"/>
                <a:gd name="T43" fmla="*/ 49 h 60"/>
                <a:gd name="T44" fmla="*/ 64 w 69"/>
                <a:gd name="T45" fmla="*/ 42 h 60"/>
                <a:gd name="T46" fmla="*/ 67 w 69"/>
                <a:gd name="T47" fmla="*/ 37 h 60"/>
                <a:gd name="T48" fmla="*/ 69 w 69"/>
                <a:gd name="T49" fmla="*/ 30 h 60"/>
                <a:gd name="T50" fmla="*/ 67 w 69"/>
                <a:gd name="T51" fmla="*/ 26 h 60"/>
                <a:gd name="T52" fmla="*/ 64 w 69"/>
                <a:gd name="T53" fmla="*/ 19 h 60"/>
                <a:gd name="T54" fmla="*/ 62 w 69"/>
                <a:gd name="T55" fmla="*/ 14 h 60"/>
                <a:gd name="T56" fmla="*/ 59 w 69"/>
                <a:gd name="T57" fmla="*/ 10 h 60"/>
                <a:gd name="T58" fmla="*/ 54 w 69"/>
                <a:gd name="T59" fmla="*/ 7 h 60"/>
                <a:gd name="T60" fmla="*/ 46 w 69"/>
                <a:gd name="T61" fmla="*/ 3 h 60"/>
                <a:gd name="T62" fmla="*/ 41 w 69"/>
                <a:gd name="T63" fmla="*/ 3 h 60"/>
                <a:gd name="T64" fmla="*/ 34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4" y="0"/>
                  </a:moveTo>
                  <a:lnTo>
                    <a:pt x="26" y="3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11" y="10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6" y="49"/>
                  </a:lnTo>
                  <a:lnTo>
                    <a:pt x="11" y="54"/>
                  </a:lnTo>
                  <a:lnTo>
                    <a:pt x="16" y="56"/>
                  </a:lnTo>
                  <a:lnTo>
                    <a:pt x="21" y="58"/>
                  </a:lnTo>
                  <a:lnTo>
                    <a:pt x="26" y="60"/>
                  </a:lnTo>
                  <a:lnTo>
                    <a:pt x="34" y="60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4" y="56"/>
                  </a:lnTo>
                  <a:lnTo>
                    <a:pt x="59" y="54"/>
                  </a:lnTo>
                  <a:lnTo>
                    <a:pt x="62" y="49"/>
                  </a:lnTo>
                  <a:lnTo>
                    <a:pt x="64" y="42"/>
                  </a:lnTo>
                  <a:lnTo>
                    <a:pt x="67" y="37"/>
                  </a:lnTo>
                  <a:lnTo>
                    <a:pt x="69" y="30"/>
                  </a:lnTo>
                  <a:lnTo>
                    <a:pt x="67" y="26"/>
                  </a:lnTo>
                  <a:lnTo>
                    <a:pt x="64" y="19"/>
                  </a:lnTo>
                  <a:lnTo>
                    <a:pt x="62" y="14"/>
                  </a:lnTo>
                  <a:lnTo>
                    <a:pt x="59" y="10"/>
                  </a:lnTo>
                  <a:lnTo>
                    <a:pt x="54" y="7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4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78" name="Freeform 90">
              <a:extLst>
                <a:ext uri="{FF2B5EF4-FFF2-40B4-BE49-F238E27FC236}">
                  <a16:creationId xmlns:a16="http://schemas.microsoft.com/office/drawing/2014/main" id="{34CED223-6B9F-4602-8D06-D7C403EE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1502"/>
              <a:ext cx="66" cy="60"/>
            </a:xfrm>
            <a:custGeom>
              <a:avLst/>
              <a:gdLst>
                <a:gd name="T0" fmla="*/ 33 w 66"/>
                <a:gd name="T1" fmla="*/ 0 h 60"/>
                <a:gd name="T2" fmla="*/ 25 w 66"/>
                <a:gd name="T3" fmla="*/ 3 h 60"/>
                <a:gd name="T4" fmla="*/ 20 w 66"/>
                <a:gd name="T5" fmla="*/ 3 h 60"/>
                <a:gd name="T6" fmla="*/ 12 w 66"/>
                <a:gd name="T7" fmla="*/ 7 h 60"/>
                <a:gd name="T8" fmla="*/ 7 w 66"/>
                <a:gd name="T9" fmla="*/ 10 h 60"/>
                <a:gd name="T10" fmla="*/ 5 w 66"/>
                <a:gd name="T11" fmla="*/ 14 h 60"/>
                <a:gd name="T12" fmla="*/ 2 w 66"/>
                <a:gd name="T13" fmla="*/ 19 h 60"/>
                <a:gd name="T14" fmla="*/ 0 w 66"/>
                <a:gd name="T15" fmla="*/ 26 h 60"/>
                <a:gd name="T16" fmla="*/ 0 w 66"/>
                <a:gd name="T17" fmla="*/ 30 h 60"/>
                <a:gd name="T18" fmla="*/ 0 w 66"/>
                <a:gd name="T19" fmla="*/ 37 h 60"/>
                <a:gd name="T20" fmla="*/ 2 w 66"/>
                <a:gd name="T21" fmla="*/ 42 h 60"/>
                <a:gd name="T22" fmla="*/ 5 w 66"/>
                <a:gd name="T23" fmla="*/ 47 h 60"/>
                <a:gd name="T24" fmla="*/ 7 w 66"/>
                <a:gd name="T25" fmla="*/ 51 h 60"/>
                <a:gd name="T26" fmla="*/ 12 w 66"/>
                <a:gd name="T27" fmla="*/ 56 h 60"/>
                <a:gd name="T28" fmla="*/ 20 w 66"/>
                <a:gd name="T29" fmla="*/ 58 h 60"/>
                <a:gd name="T30" fmla="*/ 25 w 66"/>
                <a:gd name="T31" fmla="*/ 60 h 60"/>
                <a:gd name="T32" fmla="*/ 33 w 66"/>
                <a:gd name="T33" fmla="*/ 60 h 60"/>
                <a:gd name="T34" fmla="*/ 40 w 66"/>
                <a:gd name="T35" fmla="*/ 60 h 60"/>
                <a:gd name="T36" fmla="*/ 46 w 66"/>
                <a:gd name="T37" fmla="*/ 58 h 60"/>
                <a:gd name="T38" fmla="*/ 51 w 66"/>
                <a:gd name="T39" fmla="*/ 56 h 60"/>
                <a:gd name="T40" fmla="*/ 56 w 66"/>
                <a:gd name="T41" fmla="*/ 51 h 60"/>
                <a:gd name="T42" fmla="*/ 61 w 66"/>
                <a:gd name="T43" fmla="*/ 47 h 60"/>
                <a:gd name="T44" fmla="*/ 63 w 66"/>
                <a:gd name="T45" fmla="*/ 42 h 60"/>
                <a:gd name="T46" fmla="*/ 66 w 66"/>
                <a:gd name="T47" fmla="*/ 37 h 60"/>
                <a:gd name="T48" fmla="*/ 66 w 66"/>
                <a:gd name="T49" fmla="*/ 30 h 60"/>
                <a:gd name="T50" fmla="*/ 66 w 66"/>
                <a:gd name="T51" fmla="*/ 26 h 60"/>
                <a:gd name="T52" fmla="*/ 63 w 66"/>
                <a:gd name="T53" fmla="*/ 19 h 60"/>
                <a:gd name="T54" fmla="*/ 61 w 66"/>
                <a:gd name="T55" fmla="*/ 14 h 60"/>
                <a:gd name="T56" fmla="*/ 56 w 66"/>
                <a:gd name="T57" fmla="*/ 10 h 60"/>
                <a:gd name="T58" fmla="*/ 51 w 66"/>
                <a:gd name="T59" fmla="*/ 7 h 60"/>
                <a:gd name="T60" fmla="*/ 46 w 66"/>
                <a:gd name="T61" fmla="*/ 3 h 60"/>
                <a:gd name="T62" fmla="*/ 40 w 66"/>
                <a:gd name="T63" fmla="*/ 3 h 60"/>
                <a:gd name="T64" fmla="*/ 33 w 66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33" y="0"/>
                  </a:moveTo>
                  <a:lnTo>
                    <a:pt x="25" y="3"/>
                  </a:lnTo>
                  <a:lnTo>
                    <a:pt x="20" y="3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7" y="51"/>
                  </a:lnTo>
                  <a:lnTo>
                    <a:pt x="12" y="56"/>
                  </a:lnTo>
                  <a:lnTo>
                    <a:pt x="20" y="58"/>
                  </a:lnTo>
                  <a:lnTo>
                    <a:pt x="25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8"/>
                  </a:lnTo>
                  <a:lnTo>
                    <a:pt x="51" y="56"/>
                  </a:lnTo>
                  <a:lnTo>
                    <a:pt x="56" y="51"/>
                  </a:lnTo>
                  <a:lnTo>
                    <a:pt x="61" y="47"/>
                  </a:lnTo>
                  <a:lnTo>
                    <a:pt x="63" y="42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66" y="26"/>
                  </a:lnTo>
                  <a:lnTo>
                    <a:pt x="63" y="19"/>
                  </a:lnTo>
                  <a:lnTo>
                    <a:pt x="61" y="14"/>
                  </a:lnTo>
                  <a:lnTo>
                    <a:pt x="56" y="10"/>
                  </a:lnTo>
                  <a:lnTo>
                    <a:pt x="51" y="7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79" name="Freeform 91">
              <a:extLst>
                <a:ext uri="{FF2B5EF4-FFF2-40B4-BE49-F238E27FC236}">
                  <a16:creationId xmlns:a16="http://schemas.microsoft.com/office/drawing/2014/main" id="{D74E8A58-2F5F-44D2-B150-742A210B1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1502"/>
              <a:ext cx="66" cy="60"/>
            </a:xfrm>
            <a:custGeom>
              <a:avLst/>
              <a:gdLst>
                <a:gd name="T0" fmla="*/ 33 w 66"/>
                <a:gd name="T1" fmla="*/ 0 h 60"/>
                <a:gd name="T2" fmla="*/ 25 w 66"/>
                <a:gd name="T3" fmla="*/ 3 h 60"/>
                <a:gd name="T4" fmla="*/ 20 w 66"/>
                <a:gd name="T5" fmla="*/ 3 h 60"/>
                <a:gd name="T6" fmla="*/ 12 w 66"/>
                <a:gd name="T7" fmla="*/ 7 h 60"/>
                <a:gd name="T8" fmla="*/ 7 w 66"/>
                <a:gd name="T9" fmla="*/ 10 h 60"/>
                <a:gd name="T10" fmla="*/ 5 w 66"/>
                <a:gd name="T11" fmla="*/ 14 h 60"/>
                <a:gd name="T12" fmla="*/ 2 w 66"/>
                <a:gd name="T13" fmla="*/ 19 h 60"/>
                <a:gd name="T14" fmla="*/ 0 w 66"/>
                <a:gd name="T15" fmla="*/ 26 h 60"/>
                <a:gd name="T16" fmla="*/ 0 w 66"/>
                <a:gd name="T17" fmla="*/ 30 h 60"/>
                <a:gd name="T18" fmla="*/ 0 w 66"/>
                <a:gd name="T19" fmla="*/ 37 h 60"/>
                <a:gd name="T20" fmla="*/ 2 w 66"/>
                <a:gd name="T21" fmla="*/ 42 h 60"/>
                <a:gd name="T22" fmla="*/ 5 w 66"/>
                <a:gd name="T23" fmla="*/ 47 h 60"/>
                <a:gd name="T24" fmla="*/ 7 w 66"/>
                <a:gd name="T25" fmla="*/ 51 h 60"/>
                <a:gd name="T26" fmla="*/ 12 w 66"/>
                <a:gd name="T27" fmla="*/ 56 h 60"/>
                <a:gd name="T28" fmla="*/ 20 w 66"/>
                <a:gd name="T29" fmla="*/ 58 h 60"/>
                <a:gd name="T30" fmla="*/ 25 w 66"/>
                <a:gd name="T31" fmla="*/ 60 h 60"/>
                <a:gd name="T32" fmla="*/ 33 w 66"/>
                <a:gd name="T33" fmla="*/ 60 h 60"/>
                <a:gd name="T34" fmla="*/ 40 w 66"/>
                <a:gd name="T35" fmla="*/ 60 h 60"/>
                <a:gd name="T36" fmla="*/ 46 w 66"/>
                <a:gd name="T37" fmla="*/ 58 h 60"/>
                <a:gd name="T38" fmla="*/ 51 w 66"/>
                <a:gd name="T39" fmla="*/ 56 h 60"/>
                <a:gd name="T40" fmla="*/ 56 w 66"/>
                <a:gd name="T41" fmla="*/ 51 h 60"/>
                <a:gd name="T42" fmla="*/ 61 w 66"/>
                <a:gd name="T43" fmla="*/ 47 h 60"/>
                <a:gd name="T44" fmla="*/ 63 w 66"/>
                <a:gd name="T45" fmla="*/ 42 h 60"/>
                <a:gd name="T46" fmla="*/ 66 w 66"/>
                <a:gd name="T47" fmla="*/ 37 h 60"/>
                <a:gd name="T48" fmla="*/ 66 w 66"/>
                <a:gd name="T49" fmla="*/ 30 h 60"/>
                <a:gd name="T50" fmla="*/ 66 w 66"/>
                <a:gd name="T51" fmla="*/ 26 h 60"/>
                <a:gd name="T52" fmla="*/ 63 w 66"/>
                <a:gd name="T53" fmla="*/ 19 h 60"/>
                <a:gd name="T54" fmla="*/ 61 w 66"/>
                <a:gd name="T55" fmla="*/ 14 h 60"/>
                <a:gd name="T56" fmla="*/ 56 w 66"/>
                <a:gd name="T57" fmla="*/ 10 h 60"/>
                <a:gd name="T58" fmla="*/ 51 w 66"/>
                <a:gd name="T59" fmla="*/ 7 h 60"/>
                <a:gd name="T60" fmla="*/ 46 w 66"/>
                <a:gd name="T61" fmla="*/ 3 h 60"/>
                <a:gd name="T62" fmla="*/ 40 w 66"/>
                <a:gd name="T63" fmla="*/ 3 h 60"/>
                <a:gd name="T64" fmla="*/ 33 w 66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33" y="0"/>
                  </a:moveTo>
                  <a:lnTo>
                    <a:pt x="25" y="3"/>
                  </a:lnTo>
                  <a:lnTo>
                    <a:pt x="20" y="3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7" y="51"/>
                  </a:lnTo>
                  <a:lnTo>
                    <a:pt x="12" y="56"/>
                  </a:lnTo>
                  <a:lnTo>
                    <a:pt x="20" y="58"/>
                  </a:lnTo>
                  <a:lnTo>
                    <a:pt x="25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8"/>
                  </a:lnTo>
                  <a:lnTo>
                    <a:pt x="51" y="56"/>
                  </a:lnTo>
                  <a:lnTo>
                    <a:pt x="56" y="51"/>
                  </a:lnTo>
                  <a:lnTo>
                    <a:pt x="61" y="47"/>
                  </a:lnTo>
                  <a:lnTo>
                    <a:pt x="63" y="42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66" y="26"/>
                  </a:lnTo>
                  <a:lnTo>
                    <a:pt x="63" y="19"/>
                  </a:lnTo>
                  <a:lnTo>
                    <a:pt x="61" y="14"/>
                  </a:lnTo>
                  <a:lnTo>
                    <a:pt x="56" y="10"/>
                  </a:lnTo>
                  <a:lnTo>
                    <a:pt x="51" y="7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0" name="Freeform 92">
              <a:extLst>
                <a:ext uri="{FF2B5EF4-FFF2-40B4-BE49-F238E27FC236}">
                  <a16:creationId xmlns:a16="http://schemas.microsoft.com/office/drawing/2014/main" id="{EFAEE997-D61B-4C1F-A5B4-0582B340B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870"/>
              <a:ext cx="71" cy="60"/>
            </a:xfrm>
            <a:custGeom>
              <a:avLst/>
              <a:gdLst>
                <a:gd name="T0" fmla="*/ 36 w 71"/>
                <a:gd name="T1" fmla="*/ 0 h 60"/>
                <a:gd name="T2" fmla="*/ 28 w 71"/>
                <a:gd name="T3" fmla="*/ 0 h 60"/>
                <a:gd name="T4" fmla="*/ 23 w 71"/>
                <a:gd name="T5" fmla="*/ 2 h 60"/>
                <a:gd name="T6" fmla="*/ 15 w 71"/>
                <a:gd name="T7" fmla="*/ 4 h 60"/>
                <a:gd name="T8" fmla="*/ 10 w 71"/>
                <a:gd name="T9" fmla="*/ 9 h 60"/>
                <a:gd name="T10" fmla="*/ 7 w 71"/>
                <a:gd name="T11" fmla="*/ 13 h 60"/>
                <a:gd name="T12" fmla="*/ 2 w 71"/>
                <a:gd name="T13" fmla="*/ 18 h 60"/>
                <a:gd name="T14" fmla="*/ 2 w 71"/>
                <a:gd name="T15" fmla="*/ 23 h 60"/>
                <a:gd name="T16" fmla="*/ 0 w 71"/>
                <a:gd name="T17" fmla="*/ 30 h 60"/>
                <a:gd name="T18" fmla="*/ 2 w 71"/>
                <a:gd name="T19" fmla="*/ 34 h 60"/>
                <a:gd name="T20" fmla="*/ 2 w 71"/>
                <a:gd name="T21" fmla="*/ 41 h 60"/>
                <a:gd name="T22" fmla="*/ 7 w 71"/>
                <a:gd name="T23" fmla="*/ 46 h 60"/>
                <a:gd name="T24" fmla="*/ 10 w 71"/>
                <a:gd name="T25" fmla="*/ 50 h 60"/>
                <a:gd name="T26" fmla="*/ 15 w 71"/>
                <a:gd name="T27" fmla="*/ 55 h 60"/>
                <a:gd name="T28" fmla="*/ 23 w 71"/>
                <a:gd name="T29" fmla="*/ 57 h 60"/>
                <a:gd name="T30" fmla="*/ 28 w 71"/>
                <a:gd name="T31" fmla="*/ 57 h 60"/>
                <a:gd name="T32" fmla="*/ 36 w 71"/>
                <a:gd name="T33" fmla="*/ 60 h 60"/>
                <a:gd name="T34" fmla="*/ 43 w 71"/>
                <a:gd name="T35" fmla="*/ 57 h 60"/>
                <a:gd name="T36" fmla="*/ 48 w 71"/>
                <a:gd name="T37" fmla="*/ 57 h 60"/>
                <a:gd name="T38" fmla="*/ 56 w 71"/>
                <a:gd name="T39" fmla="*/ 55 h 60"/>
                <a:gd name="T40" fmla="*/ 61 w 71"/>
                <a:gd name="T41" fmla="*/ 50 h 60"/>
                <a:gd name="T42" fmla="*/ 64 w 71"/>
                <a:gd name="T43" fmla="*/ 46 h 60"/>
                <a:gd name="T44" fmla="*/ 69 w 71"/>
                <a:gd name="T45" fmla="*/ 41 h 60"/>
                <a:gd name="T46" fmla="*/ 69 w 71"/>
                <a:gd name="T47" fmla="*/ 34 h 60"/>
                <a:gd name="T48" fmla="*/ 71 w 71"/>
                <a:gd name="T49" fmla="*/ 30 h 60"/>
                <a:gd name="T50" fmla="*/ 69 w 71"/>
                <a:gd name="T51" fmla="*/ 23 h 60"/>
                <a:gd name="T52" fmla="*/ 69 w 71"/>
                <a:gd name="T53" fmla="*/ 18 h 60"/>
                <a:gd name="T54" fmla="*/ 64 w 71"/>
                <a:gd name="T55" fmla="*/ 13 h 60"/>
                <a:gd name="T56" fmla="*/ 61 w 71"/>
                <a:gd name="T57" fmla="*/ 9 h 60"/>
                <a:gd name="T58" fmla="*/ 56 w 71"/>
                <a:gd name="T59" fmla="*/ 4 h 60"/>
                <a:gd name="T60" fmla="*/ 48 w 71"/>
                <a:gd name="T61" fmla="*/ 2 h 60"/>
                <a:gd name="T62" fmla="*/ 43 w 71"/>
                <a:gd name="T63" fmla="*/ 0 h 60"/>
                <a:gd name="T64" fmla="*/ 36 w 71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60"/>
                <a:gd name="T101" fmla="*/ 71 w 71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60">
                  <a:moveTo>
                    <a:pt x="36" y="0"/>
                  </a:moveTo>
                  <a:lnTo>
                    <a:pt x="28" y="0"/>
                  </a:lnTo>
                  <a:lnTo>
                    <a:pt x="23" y="2"/>
                  </a:lnTo>
                  <a:lnTo>
                    <a:pt x="15" y="4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2" y="18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2" y="41"/>
                  </a:lnTo>
                  <a:lnTo>
                    <a:pt x="7" y="46"/>
                  </a:lnTo>
                  <a:lnTo>
                    <a:pt x="10" y="50"/>
                  </a:lnTo>
                  <a:lnTo>
                    <a:pt x="15" y="55"/>
                  </a:lnTo>
                  <a:lnTo>
                    <a:pt x="23" y="57"/>
                  </a:lnTo>
                  <a:lnTo>
                    <a:pt x="28" y="57"/>
                  </a:lnTo>
                  <a:lnTo>
                    <a:pt x="36" y="60"/>
                  </a:lnTo>
                  <a:lnTo>
                    <a:pt x="43" y="57"/>
                  </a:lnTo>
                  <a:lnTo>
                    <a:pt x="48" y="57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4" y="46"/>
                  </a:lnTo>
                  <a:lnTo>
                    <a:pt x="69" y="41"/>
                  </a:lnTo>
                  <a:lnTo>
                    <a:pt x="69" y="34"/>
                  </a:lnTo>
                  <a:lnTo>
                    <a:pt x="71" y="30"/>
                  </a:lnTo>
                  <a:lnTo>
                    <a:pt x="69" y="23"/>
                  </a:lnTo>
                  <a:lnTo>
                    <a:pt x="69" y="18"/>
                  </a:lnTo>
                  <a:lnTo>
                    <a:pt x="64" y="13"/>
                  </a:lnTo>
                  <a:lnTo>
                    <a:pt x="61" y="9"/>
                  </a:lnTo>
                  <a:lnTo>
                    <a:pt x="56" y="4"/>
                  </a:lnTo>
                  <a:lnTo>
                    <a:pt x="48" y="2"/>
                  </a:lnTo>
                  <a:lnTo>
                    <a:pt x="43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1" name="Freeform 93">
              <a:extLst>
                <a:ext uri="{FF2B5EF4-FFF2-40B4-BE49-F238E27FC236}">
                  <a16:creationId xmlns:a16="http://schemas.microsoft.com/office/drawing/2014/main" id="{AD9A6DFA-2BFC-485A-8DCC-4C3FBB6AC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870"/>
              <a:ext cx="71" cy="60"/>
            </a:xfrm>
            <a:custGeom>
              <a:avLst/>
              <a:gdLst>
                <a:gd name="T0" fmla="*/ 36 w 71"/>
                <a:gd name="T1" fmla="*/ 0 h 60"/>
                <a:gd name="T2" fmla="*/ 28 w 71"/>
                <a:gd name="T3" fmla="*/ 0 h 60"/>
                <a:gd name="T4" fmla="*/ 23 w 71"/>
                <a:gd name="T5" fmla="*/ 2 h 60"/>
                <a:gd name="T6" fmla="*/ 15 w 71"/>
                <a:gd name="T7" fmla="*/ 4 h 60"/>
                <a:gd name="T8" fmla="*/ 10 w 71"/>
                <a:gd name="T9" fmla="*/ 9 h 60"/>
                <a:gd name="T10" fmla="*/ 7 w 71"/>
                <a:gd name="T11" fmla="*/ 13 h 60"/>
                <a:gd name="T12" fmla="*/ 2 w 71"/>
                <a:gd name="T13" fmla="*/ 18 h 60"/>
                <a:gd name="T14" fmla="*/ 2 w 71"/>
                <a:gd name="T15" fmla="*/ 23 h 60"/>
                <a:gd name="T16" fmla="*/ 0 w 71"/>
                <a:gd name="T17" fmla="*/ 30 h 60"/>
                <a:gd name="T18" fmla="*/ 2 w 71"/>
                <a:gd name="T19" fmla="*/ 34 h 60"/>
                <a:gd name="T20" fmla="*/ 2 w 71"/>
                <a:gd name="T21" fmla="*/ 41 h 60"/>
                <a:gd name="T22" fmla="*/ 7 w 71"/>
                <a:gd name="T23" fmla="*/ 46 h 60"/>
                <a:gd name="T24" fmla="*/ 10 w 71"/>
                <a:gd name="T25" fmla="*/ 50 h 60"/>
                <a:gd name="T26" fmla="*/ 15 w 71"/>
                <a:gd name="T27" fmla="*/ 55 h 60"/>
                <a:gd name="T28" fmla="*/ 23 w 71"/>
                <a:gd name="T29" fmla="*/ 57 h 60"/>
                <a:gd name="T30" fmla="*/ 28 w 71"/>
                <a:gd name="T31" fmla="*/ 57 h 60"/>
                <a:gd name="T32" fmla="*/ 36 w 71"/>
                <a:gd name="T33" fmla="*/ 60 h 60"/>
                <a:gd name="T34" fmla="*/ 43 w 71"/>
                <a:gd name="T35" fmla="*/ 57 h 60"/>
                <a:gd name="T36" fmla="*/ 48 w 71"/>
                <a:gd name="T37" fmla="*/ 57 h 60"/>
                <a:gd name="T38" fmla="*/ 56 w 71"/>
                <a:gd name="T39" fmla="*/ 55 h 60"/>
                <a:gd name="T40" fmla="*/ 61 w 71"/>
                <a:gd name="T41" fmla="*/ 50 h 60"/>
                <a:gd name="T42" fmla="*/ 64 w 71"/>
                <a:gd name="T43" fmla="*/ 46 h 60"/>
                <a:gd name="T44" fmla="*/ 69 w 71"/>
                <a:gd name="T45" fmla="*/ 41 h 60"/>
                <a:gd name="T46" fmla="*/ 69 w 71"/>
                <a:gd name="T47" fmla="*/ 34 h 60"/>
                <a:gd name="T48" fmla="*/ 71 w 71"/>
                <a:gd name="T49" fmla="*/ 30 h 60"/>
                <a:gd name="T50" fmla="*/ 69 w 71"/>
                <a:gd name="T51" fmla="*/ 23 h 60"/>
                <a:gd name="T52" fmla="*/ 69 w 71"/>
                <a:gd name="T53" fmla="*/ 18 h 60"/>
                <a:gd name="T54" fmla="*/ 64 w 71"/>
                <a:gd name="T55" fmla="*/ 13 h 60"/>
                <a:gd name="T56" fmla="*/ 61 w 71"/>
                <a:gd name="T57" fmla="*/ 9 h 60"/>
                <a:gd name="T58" fmla="*/ 56 w 71"/>
                <a:gd name="T59" fmla="*/ 4 h 60"/>
                <a:gd name="T60" fmla="*/ 48 w 71"/>
                <a:gd name="T61" fmla="*/ 2 h 60"/>
                <a:gd name="T62" fmla="*/ 43 w 71"/>
                <a:gd name="T63" fmla="*/ 0 h 60"/>
                <a:gd name="T64" fmla="*/ 36 w 71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60"/>
                <a:gd name="T101" fmla="*/ 71 w 71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60">
                  <a:moveTo>
                    <a:pt x="36" y="0"/>
                  </a:moveTo>
                  <a:lnTo>
                    <a:pt x="28" y="0"/>
                  </a:lnTo>
                  <a:lnTo>
                    <a:pt x="23" y="2"/>
                  </a:lnTo>
                  <a:lnTo>
                    <a:pt x="15" y="4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2" y="18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2" y="41"/>
                  </a:lnTo>
                  <a:lnTo>
                    <a:pt x="7" y="46"/>
                  </a:lnTo>
                  <a:lnTo>
                    <a:pt x="10" y="50"/>
                  </a:lnTo>
                  <a:lnTo>
                    <a:pt x="15" y="55"/>
                  </a:lnTo>
                  <a:lnTo>
                    <a:pt x="23" y="57"/>
                  </a:lnTo>
                  <a:lnTo>
                    <a:pt x="28" y="57"/>
                  </a:lnTo>
                  <a:lnTo>
                    <a:pt x="36" y="60"/>
                  </a:lnTo>
                  <a:lnTo>
                    <a:pt x="43" y="57"/>
                  </a:lnTo>
                  <a:lnTo>
                    <a:pt x="48" y="57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4" y="46"/>
                  </a:lnTo>
                  <a:lnTo>
                    <a:pt x="69" y="41"/>
                  </a:lnTo>
                  <a:lnTo>
                    <a:pt x="69" y="34"/>
                  </a:lnTo>
                  <a:lnTo>
                    <a:pt x="71" y="30"/>
                  </a:lnTo>
                  <a:lnTo>
                    <a:pt x="69" y="23"/>
                  </a:lnTo>
                  <a:lnTo>
                    <a:pt x="69" y="18"/>
                  </a:lnTo>
                  <a:lnTo>
                    <a:pt x="64" y="13"/>
                  </a:lnTo>
                  <a:lnTo>
                    <a:pt x="61" y="9"/>
                  </a:lnTo>
                  <a:lnTo>
                    <a:pt x="56" y="4"/>
                  </a:lnTo>
                  <a:lnTo>
                    <a:pt x="48" y="2"/>
                  </a:lnTo>
                  <a:lnTo>
                    <a:pt x="43" y="0"/>
                  </a:lnTo>
                  <a:lnTo>
                    <a:pt x="36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2" name="Freeform 94">
              <a:extLst>
                <a:ext uri="{FF2B5EF4-FFF2-40B4-BE49-F238E27FC236}">
                  <a16:creationId xmlns:a16="http://schemas.microsoft.com/office/drawing/2014/main" id="{89FC67C2-B1FB-490F-AA6E-3A6633526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1364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8 w 69"/>
                <a:gd name="T3" fmla="*/ 2 h 60"/>
                <a:gd name="T4" fmla="*/ 20 w 69"/>
                <a:gd name="T5" fmla="*/ 2 h 60"/>
                <a:gd name="T6" fmla="*/ 15 w 69"/>
                <a:gd name="T7" fmla="*/ 7 h 60"/>
                <a:gd name="T8" fmla="*/ 10 w 69"/>
                <a:gd name="T9" fmla="*/ 9 h 60"/>
                <a:gd name="T10" fmla="*/ 5 w 69"/>
                <a:gd name="T11" fmla="*/ 14 h 60"/>
                <a:gd name="T12" fmla="*/ 2 w 69"/>
                <a:gd name="T13" fmla="*/ 18 h 60"/>
                <a:gd name="T14" fmla="*/ 0 w 69"/>
                <a:gd name="T15" fmla="*/ 25 h 60"/>
                <a:gd name="T16" fmla="*/ 0 w 69"/>
                <a:gd name="T17" fmla="*/ 30 h 60"/>
                <a:gd name="T18" fmla="*/ 0 w 69"/>
                <a:gd name="T19" fmla="*/ 37 h 60"/>
                <a:gd name="T20" fmla="*/ 2 w 69"/>
                <a:gd name="T21" fmla="*/ 41 h 60"/>
                <a:gd name="T22" fmla="*/ 5 w 69"/>
                <a:gd name="T23" fmla="*/ 46 h 60"/>
                <a:gd name="T24" fmla="*/ 10 w 69"/>
                <a:gd name="T25" fmla="*/ 51 h 60"/>
                <a:gd name="T26" fmla="*/ 15 w 69"/>
                <a:gd name="T27" fmla="*/ 55 h 60"/>
                <a:gd name="T28" fmla="*/ 20 w 69"/>
                <a:gd name="T29" fmla="*/ 58 h 60"/>
                <a:gd name="T30" fmla="*/ 28 w 69"/>
                <a:gd name="T31" fmla="*/ 60 h 60"/>
                <a:gd name="T32" fmla="*/ 33 w 69"/>
                <a:gd name="T33" fmla="*/ 60 h 60"/>
                <a:gd name="T34" fmla="*/ 41 w 69"/>
                <a:gd name="T35" fmla="*/ 60 h 60"/>
                <a:gd name="T36" fmla="*/ 46 w 69"/>
                <a:gd name="T37" fmla="*/ 58 h 60"/>
                <a:gd name="T38" fmla="*/ 53 w 69"/>
                <a:gd name="T39" fmla="*/ 55 h 60"/>
                <a:gd name="T40" fmla="*/ 58 w 69"/>
                <a:gd name="T41" fmla="*/ 51 h 60"/>
                <a:gd name="T42" fmla="*/ 61 w 69"/>
                <a:gd name="T43" fmla="*/ 46 h 60"/>
                <a:gd name="T44" fmla="*/ 66 w 69"/>
                <a:gd name="T45" fmla="*/ 41 h 60"/>
                <a:gd name="T46" fmla="*/ 66 w 69"/>
                <a:gd name="T47" fmla="*/ 37 h 60"/>
                <a:gd name="T48" fmla="*/ 69 w 69"/>
                <a:gd name="T49" fmla="*/ 30 h 60"/>
                <a:gd name="T50" fmla="*/ 66 w 69"/>
                <a:gd name="T51" fmla="*/ 25 h 60"/>
                <a:gd name="T52" fmla="*/ 66 w 69"/>
                <a:gd name="T53" fmla="*/ 18 h 60"/>
                <a:gd name="T54" fmla="*/ 61 w 69"/>
                <a:gd name="T55" fmla="*/ 14 h 60"/>
                <a:gd name="T56" fmla="*/ 58 w 69"/>
                <a:gd name="T57" fmla="*/ 9 h 60"/>
                <a:gd name="T58" fmla="*/ 53 w 69"/>
                <a:gd name="T59" fmla="*/ 7 h 60"/>
                <a:gd name="T60" fmla="*/ 46 w 69"/>
                <a:gd name="T61" fmla="*/ 2 h 60"/>
                <a:gd name="T62" fmla="*/ 41 w 69"/>
                <a:gd name="T63" fmla="*/ 2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8" y="2"/>
                  </a:lnTo>
                  <a:lnTo>
                    <a:pt x="20" y="2"/>
                  </a:lnTo>
                  <a:lnTo>
                    <a:pt x="15" y="7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5"/>
                  </a:lnTo>
                  <a:lnTo>
                    <a:pt x="20" y="58"/>
                  </a:lnTo>
                  <a:lnTo>
                    <a:pt x="28" y="60"/>
                  </a:lnTo>
                  <a:lnTo>
                    <a:pt x="33" y="60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3" y="55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6" y="41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6" y="18"/>
                  </a:lnTo>
                  <a:lnTo>
                    <a:pt x="61" y="14"/>
                  </a:lnTo>
                  <a:lnTo>
                    <a:pt x="58" y="9"/>
                  </a:lnTo>
                  <a:lnTo>
                    <a:pt x="53" y="7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3" name="Freeform 95">
              <a:extLst>
                <a:ext uri="{FF2B5EF4-FFF2-40B4-BE49-F238E27FC236}">
                  <a16:creationId xmlns:a16="http://schemas.microsoft.com/office/drawing/2014/main" id="{B5C7EFAD-960E-481B-AA8B-5B5B10198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1364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8 w 69"/>
                <a:gd name="T3" fmla="*/ 2 h 60"/>
                <a:gd name="T4" fmla="*/ 20 w 69"/>
                <a:gd name="T5" fmla="*/ 2 h 60"/>
                <a:gd name="T6" fmla="*/ 15 w 69"/>
                <a:gd name="T7" fmla="*/ 7 h 60"/>
                <a:gd name="T8" fmla="*/ 10 w 69"/>
                <a:gd name="T9" fmla="*/ 9 h 60"/>
                <a:gd name="T10" fmla="*/ 5 w 69"/>
                <a:gd name="T11" fmla="*/ 14 h 60"/>
                <a:gd name="T12" fmla="*/ 2 w 69"/>
                <a:gd name="T13" fmla="*/ 18 h 60"/>
                <a:gd name="T14" fmla="*/ 0 w 69"/>
                <a:gd name="T15" fmla="*/ 25 h 60"/>
                <a:gd name="T16" fmla="*/ 0 w 69"/>
                <a:gd name="T17" fmla="*/ 30 h 60"/>
                <a:gd name="T18" fmla="*/ 0 w 69"/>
                <a:gd name="T19" fmla="*/ 37 h 60"/>
                <a:gd name="T20" fmla="*/ 2 w 69"/>
                <a:gd name="T21" fmla="*/ 41 h 60"/>
                <a:gd name="T22" fmla="*/ 5 w 69"/>
                <a:gd name="T23" fmla="*/ 46 h 60"/>
                <a:gd name="T24" fmla="*/ 10 w 69"/>
                <a:gd name="T25" fmla="*/ 51 h 60"/>
                <a:gd name="T26" fmla="*/ 15 w 69"/>
                <a:gd name="T27" fmla="*/ 55 h 60"/>
                <a:gd name="T28" fmla="*/ 20 w 69"/>
                <a:gd name="T29" fmla="*/ 58 h 60"/>
                <a:gd name="T30" fmla="*/ 28 w 69"/>
                <a:gd name="T31" fmla="*/ 60 h 60"/>
                <a:gd name="T32" fmla="*/ 33 w 69"/>
                <a:gd name="T33" fmla="*/ 60 h 60"/>
                <a:gd name="T34" fmla="*/ 41 w 69"/>
                <a:gd name="T35" fmla="*/ 60 h 60"/>
                <a:gd name="T36" fmla="*/ 46 w 69"/>
                <a:gd name="T37" fmla="*/ 58 h 60"/>
                <a:gd name="T38" fmla="*/ 53 w 69"/>
                <a:gd name="T39" fmla="*/ 55 h 60"/>
                <a:gd name="T40" fmla="*/ 58 w 69"/>
                <a:gd name="T41" fmla="*/ 51 h 60"/>
                <a:gd name="T42" fmla="*/ 61 w 69"/>
                <a:gd name="T43" fmla="*/ 46 h 60"/>
                <a:gd name="T44" fmla="*/ 66 w 69"/>
                <a:gd name="T45" fmla="*/ 41 h 60"/>
                <a:gd name="T46" fmla="*/ 66 w 69"/>
                <a:gd name="T47" fmla="*/ 37 h 60"/>
                <a:gd name="T48" fmla="*/ 69 w 69"/>
                <a:gd name="T49" fmla="*/ 30 h 60"/>
                <a:gd name="T50" fmla="*/ 66 w 69"/>
                <a:gd name="T51" fmla="*/ 25 h 60"/>
                <a:gd name="T52" fmla="*/ 66 w 69"/>
                <a:gd name="T53" fmla="*/ 18 h 60"/>
                <a:gd name="T54" fmla="*/ 61 w 69"/>
                <a:gd name="T55" fmla="*/ 14 h 60"/>
                <a:gd name="T56" fmla="*/ 58 w 69"/>
                <a:gd name="T57" fmla="*/ 9 h 60"/>
                <a:gd name="T58" fmla="*/ 53 w 69"/>
                <a:gd name="T59" fmla="*/ 7 h 60"/>
                <a:gd name="T60" fmla="*/ 46 w 69"/>
                <a:gd name="T61" fmla="*/ 2 h 60"/>
                <a:gd name="T62" fmla="*/ 41 w 69"/>
                <a:gd name="T63" fmla="*/ 2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8" y="2"/>
                  </a:lnTo>
                  <a:lnTo>
                    <a:pt x="20" y="2"/>
                  </a:lnTo>
                  <a:lnTo>
                    <a:pt x="15" y="7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5"/>
                  </a:lnTo>
                  <a:lnTo>
                    <a:pt x="20" y="58"/>
                  </a:lnTo>
                  <a:lnTo>
                    <a:pt x="28" y="60"/>
                  </a:lnTo>
                  <a:lnTo>
                    <a:pt x="33" y="60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3" y="55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6" y="41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6" y="18"/>
                  </a:lnTo>
                  <a:lnTo>
                    <a:pt x="61" y="14"/>
                  </a:lnTo>
                  <a:lnTo>
                    <a:pt x="58" y="9"/>
                  </a:lnTo>
                  <a:lnTo>
                    <a:pt x="53" y="7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4" name="Freeform 96">
              <a:extLst>
                <a:ext uri="{FF2B5EF4-FFF2-40B4-BE49-F238E27FC236}">
                  <a16:creationId xmlns:a16="http://schemas.microsoft.com/office/drawing/2014/main" id="{745DC04C-E4FA-4925-8656-22A9EC394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1502"/>
              <a:ext cx="71" cy="60"/>
            </a:xfrm>
            <a:custGeom>
              <a:avLst/>
              <a:gdLst>
                <a:gd name="T0" fmla="*/ 36 w 71"/>
                <a:gd name="T1" fmla="*/ 0 h 60"/>
                <a:gd name="T2" fmla="*/ 28 w 71"/>
                <a:gd name="T3" fmla="*/ 3 h 60"/>
                <a:gd name="T4" fmla="*/ 23 w 71"/>
                <a:gd name="T5" fmla="*/ 3 h 60"/>
                <a:gd name="T6" fmla="*/ 15 w 71"/>
                <a:gd name="T7" fmla="*/ 7 h 60"/>
                <a:gd name="T8" fmla="*/ 10 w 71"/>
                <a:gd name="T9" fmla="*/ 10 h 60"/>
                <a:gd name="T10" fmla="*/ 7 w 71"/>
                <a:gd name="T11" fmla="*/ 14 h 60"/>
                <a:gd name="T12" fmla="*/ 2 w 71"/>
                <a:gd name="T13" fmla="*/ 19 h 60"/>
                <a:gd name="T14" fmla="*/ 2 w 71"/>
                <a:gd name="T15" fmla="*/ 26 h 60"/>
                <a:gd name="T16" fmla="*/ 0 w 71"/>
                <a:gd name="T17" fmla="*/ 30 h 60"/>
                <a:gd name="T18" fmla="*/ 2 w 71"/>
                <a:gd name="T19" fmla="*/ 37 h 60"/>
                <a:gd name="T20" fmla="*/ 2 w 71"/>
                <a:gd name="T21" fmla="*/ 42 h 60"/>
                <a:gd name="T22" fmla="*/ 7 w 71"/>
                <a:gd name="T23" fmla="*/ 47 h 60"/>
                <a:gd name="T24" fmla="*/ 10 w 71"/>
                <a:gd name="T25" fmla="*/ 51 h 60"/>
                <a:gd name="T26" fmla="*/ 15 w 71"/>
                <a:gd name="T27" fmla="*/ 56 h 60"/>
                <a:gd name="T28" fmla="*/ 23 w 71"/>
                <a:gd name="T29" fmla="*/ 58 h 60"/>
                <a:gd name="T30" fmla="*/ 28 w 71"/>
                <a:gd name="T31" fmla="*/ 60 h 60"/>
                <a:gd name="T32" fmla="*/ 36 w 71"/>
                <a:gd name="T33" fmla="*/ 60 h 60"/>
                <a:gd name="T34" fmla="*/ 43 w 71"/>
                <a:gd name="T35" fmla="*/ 60 h 60"/>
                <a:gd name="T36" fmla="*/ 48 w 71"/>
                <a:gd name="T37" fmla="*/ 58 h 60"/>
                <a:gd name="T38" fmla="*/ 56 w 71"/>
                <a:gd name="T39" fmla="*/ 56 h 60"/>
                <a:gd name="T40" fmla="*/ 61 w 71"/>
                <a:gd name="T41" fmla="*/ 51 h 60"/>
                <a:gd name="T42" fmla="*/ 64 w 71"/>
                <a:gd name="T43" fmla="*/ 47 h 60"/>
                <a:gd name="T44" fmla="*/ 69 w 71"/>
                <a:gd name="T45" fmla="*/ 42 h 60"/>
                <a:gd name="T46" fmla="*/ 69 w 71"/>
                <a:gd name="T47" fmla="*/ 37 h 60"/>
                <a:gd name="T48" fmla="*/ 71 w 71"/>
                <a:gd name="T49" fmla="*/ 30 h 60"/>
                <a:gd name="T50" fmla="*/ 69 w 71"/>
                <a:gd name="T51" fmla="*/ 26 h 60"/>
                <a:gd name="T52" fmla="*/ 69 w 71"/>
                <a:gd name="T53" fmla="*/ 19 h 60"/>
                <a:gd name="T54" fmla="*/ 64 w 71"/>
                <a:gd name="T55" fmla="*/ 14 h 60"/>
                <a:gd name="T56" fmla="*/ 61 w 71"/>
                <a:gd name="T57" fmla="*/ 10 h 60"/>
                <a:gd name="T58" fmla="*/ 56 w 71"/>
                <a:gd name="T59" fmla="*/ 7 h 60"/>
                <a:gd name="T60" fmla="*/ 48 w 71"/>
                <a:gd name="T61" fmla="*/ 3 h 60"/>
                <a:gd name="T62" fmla="*/ 43 w 71"/>
                <a:gd name="T63" fmla="*/ 3 h 60"/>
                <a:gd name="T64" fmla="*/ 36 w 71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60"/>
                <a:gd name="T101" fmla="*/ 71 w 71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60">
                  <a:moveTo>
                    <a:pt x="36" y="0"/>
                  </a:moveTo>
                  <a:lnTo>
                    <a:pt x="28" y="3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4"/>
                  </a:lnTo>
                  <a:lnTo>
                    <a:pt x="2" y="19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7" y="47"/>
                  </a:lnTo>
                  <a:lnTo>
                    <a:pt x="10" y="51"/>
                  </a:lnTo>
                  <a:lnTo>
                    <a:pt x="15" y="56"/>
                  </a:lnTo>
                  <a:lnTo>
                    <a:pt x="23" y="58"/>
                  </a:lnTo>
                  <a:lnTo>
                    <a:pt x="28" y="60"/>
                  </a:lnTo>
                  <a:lnTo>
                    <a:pt x="36" y="60"/>
                  </a:lnTo>
                  <a:lnTo>
                    <a:pt x="43" y="60"/>
                  </a:lnTo>
                  <a:lnTo>
                    <a:pt x="48" y="58"/>
                  </a:lnTo>
                  <a:lnTo>
                    <a:pt x="56" y="56"/>
                  </a:lnTo>
                  <a:lnTo>
                    <a:pt x="61" y="51"/>
                  </a:lnTo>
                  <a:lnTo>
                    <a:pt x="64" y="47"/>
                  </a:lnTo>
                  <a:lnTo>
                    <a:pt x="69" y="42"/>
                  </a:lnTo>
                  <a:lnTo>
                    <a:pt x="69" y="37"/>
                  </a:lnTo>
                  <a:lnTo>
                    <a:pt x="71" y="30"/>
                  </a:lnTo>
                  <a:lnTo>
                    <a:pt x="69" y="26"/>
                  </a:lnTo>
                  <a:lnTo>
                    <a:pt x="69" y="19"/>
                  </a:lnTo>
                  <a:lnTo>
                    <a:pt x="64" y="14"/>
                  </a:lnTo>
                  <a:lnTo>
                    <a:pt x="61" y="10"/>
                  </a:lnTo>
                  <a:lnTo>
                    <a:pt x="56" y="7"/>
                  </a:lnTo>
                  <a:lnTo>
                    <a:pt x="48" y="3"/>
                  </a:lnTo>
                  <a:lnTo>
                    <a:pt x="43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5" name="Freeform 97">
              <a:extLst>
                <a:ext uri="{FF2B5EF4-FFF2-40B4-BE49-F238E27FC236}">
                  <a16:creationId xmlns:a16="http://schemas.microsoft.com/office/drawing/2014/main" id="{D40E46FD-29D4-4BEA-BEFE-866F132E0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1502"/>
              <a:ext cx="71" cy="60"/>
            </a:xfrm>
            <a:custGeom>
              <a:avLst/>
              <a:gdLst>
                <a:gd name="T0" fmla="*/ 36 w 71"/>
                <a:gd name="T1" fmla="*/ 0 h 60"/>
                <a:gd name="T2" fmla="*/ 28 w 71"/>
                <a:gd name="T3" fmla="*/ 3 h 60"/>
                <a:gd name="T4" fmla="*/ 23 w 71"/>
                <a:gd name="T5" fmla="*/ 3 h 60"/>
                <a:gd name="T6" fmla="*/ 15 w 71"/>
                <a:gd name="T7" fmla="*/ 7 h 60"/>
                <a:gd name="T8" fmla="*/ 10 w 71"/>
                <a:gd name="T9" fmla="*/ 10 h 60"/>
                <a:gd name="T10" fmla="*/ 7 w 71"/>
                <a:gd name="T11" fmla="*/ 14 h 60"/>
                <a:gd name="T12" fmla="*/ 2 w 71"/>
                <a:gd name="T13" fmla="*/ 19 h 60"/>
                <a:gd name="T14" fmla="*/ 2 w 71"/>
                <a:gd name="T15" fmla="*/ 26 h 60"/>
                <a:gd name="T16" fmla="*/ 0 w 71"/>
                <a:gd name="T17" fmla="*/ 30 h 60"/>
                <a:gd name="T18" fmla="*/ 2 w 71"/>
                <a:gd name="T19" fmla="*/ 37 h 60"/>
                <a:gd name="T20" fmla="*/ 2 w 71"/>
                <a:gd name="T21" fmla="*/ 42 h 60"/>
                <a:gd name="T22" fmla="*/ 7 w 71"/>
                <a:gd name="T23" fmla="*/ 47 h 60"/>
                <a:gd name="T24" fmla="*/ 10 w 71"/>
                <a:gd name="T25" fmla="*/ 51 h 60"/>
                <a:gd name="T26" fmla="*/ 15 w 71"/>
                <a:gd name="T27" fmla="*/ 56 h 60"/>
                <a:gd name="T28" fmla="*/ 23 w 71"/>
                <a:gd name="T29" fmla="*/ 58 h 60"/>
                <a:gd name="T30" fmla="*/ 28 w 71"/>
                <a:gd name="T31" fmla="*/ 60 h 60"/>
                <a:gd name="T32" fmla="*/ 36 w 71"/>
                <a:gd name="T33" fmla="*/ 60 h 60"/>
                <a:gd name="T34" fmla="*/ 43 w 71"/>
                <a:gd name="T35" fmla="*/ 60 h 60"/>
                <a:gd name="T36" fmla="*/ 48 w 71"/>
                <a:gd name="T37" fmla="*/ 58 h 60"/>
                <a:gd name="T38" fmla="*/ 56 w 71"/>
                <a:gd name="T39" fmla="*/ 56 h 60"/>
                <a:gd name="T40" fmla="*/ 61 w 71"/>
                <a:gd name="T41" fmla="*/ 51 h 60"/>
                <a:gd name="T42" fmla="*/ 64 w 71"/>
                <a:gd name="T43" fmla="*/ 47 h 60"/>
                <a:gd name="T44" fmla="*/ 69 w 71"/>
                <a:gd name="T45" fmla="*/ 42 h 60"/>
                <a:gd name="T46" fmla="*/ 69 w 71"/>
                <a:gd name="T47" fmla="*/ 37 h 60"/>
                <a:gd name="T48" fmla="*/ 71 w 71"/>
                <a:gd name="T49" fmla="*/ 30 h 60"/>
                <a:gd name="T50" fmla="*/ 69 w 71"/>
                <a:gd name="T51" fmla="*/ 26 h 60"/>
                <a:gd name="T52" fmla="*/ 69 w 71"/>
                <a:gd name="T53" fmla="*/ 19 h 60"/>
                <a:gd name="T54" fmla="*/ 64 w 71"/>
                <a:gd name="T55" fmla="*/ 14 h 60"/>
                <a:gd name="T56" fmla="*/ 61 w 71"/>
                <a:gd name="T57" fmla="*/ 10 h 60"/>
                <a:gd name="T58" fmla="*/ 56 w 71"/>
                <a:gd name="T59" fmla="*/ 7 h 60"/>
                <a:gd name="T60" fmla="*/ 48 w 71"/>
                <a:gd name="T61" fmla="*/ 3 h 60"/>
                <a:gd name="T62" fmla="*/ 43 w 71"/>
                <a:gd name="T63" fmla="*/ 3 h 60"/>
                <a:gd name="T64" fmla="*/ 36 w 71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60"/>
                <a:gd name="T101" fmla="*/ 71 w 71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60">
                  <a:moveTo>
                    <a:pt x="36" y="0"/>
                  </a:moveTo>
                  <a:lnTo>
                    <a:pt x="28" y="3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4"/>
                  </a:lnTo>
                  <a:lnTo>
                    <a:pt x="2" y="19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7" y="47"/>
                  </a:lnTo>
                  <a:lnTo>
                    <a:pt x="10" y="51"/>
                  </a:lnTo>
                  <a:lnTo>
                    <a:pt x="15" y="56"/>
                  </a:lnTo>
                  <a:lnTo>
                    <a:pt x="23" y="58"/>
                  </a:lnTo>
                  <a:lnTo>
                    <a:pt x="28" y="60"/>
                  </a:lnTo>
                  <a:lnTo>
                    <a:pt x="36" y="60"/>
                  </a:lnTo>
                  <a:lnTo>
                    <a:pt x="43" y="60"/>
                  </a:lnTo>
                  <a:lnTo>
                    <a:pt x="48" y="58"/>
                  </a:lnTo>
                  <a:lnTo>
                    <a:pt x="56" y="56"/>
                  </a:lnTo>
                  <a:lnTo>
                    <a:pt x="61" y="51"/>
                  </a:lnTo>
                  <a:lnTo>
                    <a:pt x="64" y="47"/>
                  </a:lnTo>
                  <a:lnTo>
                    <a:pt x="69" y="42"/>
                  </a:lnTo>
                  <a:lnTo>
                    <a:pt x="69" y="37"/>
                  </a:lnTo>
                  <a:lnTo>
                    <a:pt x="71" y="30"/>
                  </a:lnTo>
                  <a:lnTo>
                    <a:pt x="69" y="26"/>
                  </a:lnTo>
                  <a:lnTo>
                    <a:pt x="69" y="19"/>
                  </a:lnTo>
                  <a:lnTo>
                    <a:pt x="64" y="14"/>
                  </a:lnTo>
                  <a:lnTo>
                    <a:pt x="61" y="10"/>
                  </a:lnTo>
                  <a:lnTo>
                    <a:pt x="56" y="7"/>
                  </a:lnTo>
                  <a:lnTo>
                    <a:pt x="48" y="3"/>
                  </a:lnTo>
                  <a:lnTo>
                    <a:pt x="43" y="3"/>
                  </a:lnTo>
                  <a:lnTo>
                    <a:pt x="36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6" name="Freeform 98">
              <a:extLst>
                <a:ext uri="{FF2B5EF4-FFF2-40B4-BE49-F238E27FC236}">
                  <a16:creationId xmlns:a16="http://schemas.microsoft.com/office/drawing/2014/main" id="{E5E12461-4123-49A9-82AB-7BA753F52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1424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5 w 69"/>
                <a:gd name="T3" fmla="*/ 0 h 60"/>
                <a:gd name="T4" fmla="*/ 20 w 69"/>
                <a:gd name="T5" fmla="*/ 2 h 60"/>
                <a:gd name="T6" fmla="*/ 15 w 69"/>
                <a:gd name="T7" fmla="*/ 4 h 60"/>
                <a:gd name="T8" fmla="*/ 10 w 69"/>
                <a:gd name="T9" fmla="*/ 9 h 60"/>
                <a:gd name="T10" fmla="*/ 5 w 69"/>
                <a:gd name="T11" fmla="*/ 14 h 60"/>
                <a:gd name="T12" fmla="*/ 2 w 69"/>
                <a:gd name="T13" fmla="*/ 18 h 60"/>
                <a:gd name="T14" fmla="*/ 0 w 69"/>
                <a:gd name="T15" fmla="*/ 23 h 60"/>
                <a:gd name="T16" fmla="*/ 0 w 69"/>
                <a:gd name="T17" fmla="*/ 30 h 60"/>
                <a:gd name="T18" fmla="*/ 0 w 69"/>
                <a:gd name="T19" fmla="*/ 34 h 60"/>
                <a:gd name="T20" fmla="*/ 2 w 69"/>
                <a:gd name="T21" fmla="*/ 41 h 60"/>
                <a:gd name="T22" fmla="*/ 5 w 69"/>
                <a:gd name="T23" fmla="*/ 46 h 60"/>
                <a:gd name="T24" fmla="*/ 10 w 69"/>
                <a:gd name="T25" fmla="*/ 51 h 60"/>
                <a:gd name="T26" fmla="*/ 15 w 69"/>
                <a:gd name="T27" fmla="*/ 55 h 60"/>
                <a:gd name="T28" fmla="*/ 20 w 69"/>
                <a:gd name="T29" fmla="*/ 58 h 60"/>
                <a:gd name="T30" fmla="*/ 25 w 69"/>
                <a:gd name="T31" fmla="*/ 58 h 60"/>
                <a:gd name="T32" fmla="*/ 33 w 69"/>
                <a:gd name="T33" fmla="*/ 60 h 60"/>
                <a:gd name="T34" fmla="*/ 41 w 69"/>
                <a:gd name="T35" fmla="*/ 58 h 60"/>
                <a:gd name="T36" fmla="*/ 46 w 69"/>
                <a:gd name="T37" fmla="*/ 58 h 60"/>
                <a:gd name="T38" fmla="*/ 53 w 69"/>
                <a:gd name="T39" fmla="*/ 55 h 60"/>
                <a:gd name="T40" fmla="*/ 58 w 69"/>
                <a:gd name="T41" fmla="*/ 51 h 60"/>
                <a:gd name="T42" fmla="*/ 61 w 69"/>
                <a:gd name="T43" fmla="*/ 46 h 60"/>
                <a:gd name="T44" fmla="*/ 64 w 69"/>
                <a:gd name="T45" fmla="*/ 41 h 60"/>
                <a:gd name="T46" fmla="*/ 66 w 69"/>
                <a:gd name="T47" fmla="*/ 34 h 60"/>
                <a:gd name="T48" fmla="*/ 69 w 69"/>
                <a:gd name="T49" fmla="*/ 30 h 60"/>
                <a:gd name="T50" fmla="*/ 66 w 69"/>
                <a:gd name="T51" fmla="*/ 23 h 60"/>
                <a:gd name="T52" fmla="*/ 64 w 69"/>
                <a:gd name="T53" fmla="*/ 18 h 60"/>
                <a:gd name="T54" fmla="*/ 61 w 69"/>
                <a:gd name="T55" fmla="*/ 14 h 60"/>
                <a:gd name="T56" fmla="*/ 58 w 69"/>
                <a:gd name="T57" fmla="*/ 9 h 60"/>
                <a:gd name="T58" fmla="*/ 53 w 69"/>
                <a:gd name="T59" fmla="*/ 4 h 60"/>
                <a:gd name="T60" fmla="*/ 46 w 69"/>
                <a:gd name="T61" fmla="*/ 2 h 60"/>
                <a:gd name="T62" fmla="*/ 41 w 69"/>
                <a:gd name="T63" fmla="*/ 0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5" y="0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5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3" y="55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4" y="41"/>
                  </a:lnTo>
                  <a:lnTo>
                    <a:pt x="66" y="34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4" y="18"/>
                  </a:lnTo>
                  <a:lnTo>
                    <a:pt x="61" y="14"/>
                  </a:lnTo>
                  <a:lnTo>
                    <a:pt x="58" y="9"/>
                  </a:lnTo>
                  <a:lnTo>
                    <a:pt x="53" y="4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7" name="Freeform 99">
              <a:extLst>
                <a:ext uri="{FF2B5EF4-FFF2-40B4-BE49-F238E27FC236}">
                  <a16:creationId xmlns:a16="http://schemas.microsoft.com/office/drawing/2014/main" id="{408FE66B-5E71-45C3-AA0D-E77FEFE45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1424"/>
              <a:ext cx="69" cy="60"/>
            </a:xfrm>
            <a:custGeom>
              <a:avLst/>
              <a:gdLst>
                <a:gd name="T0" fmla="*/ 33 w 69"/>
                <a:gd name="T1" fmla="*/ 0 h 60"/>
                <a:gd name="T2" fmla="*/ 25 w 69"/>
                <a:gd name="T3" fmla="*/ 0 h 60"/>
                <a:gd name="T4" fmla="*/ 20 w 69"/>
                <a:gd name="T5" fmla="*/ 2 h 60"/>
                <a:gd name="T6" fmla="*/ 15 w 69"/>
                <a:gd name="T7" fmla="*/ 4 h 60"/>
                <a:gd name="T8" fmla="*/ 10 w 69"/>
                <a:gd name="T9" fmla="*/ 9 h 60"/>
                <a:gd name="T10" fmla="*/ 5 w 69"/>
                <a:gd name="T11" fmla="*/ 14 h 60"/>
                <a:gd name="T12" fmla="*/ 2 w 69"/>
                <a:gd name="T13" fmla="*/ 18 h 60"/>
                <a:gd name="T14" fmla="*/ 0 w 69"/>
                <a:gd name="T15" fmla="*/ 23 h 60"/>
                <a:gd name="T16" fmla="*/ 0 w 69"/>
                <a:gd name="T17" fmla="*/ 30 h 60"/>
                <a:gd name="T18" fmla="*/ 0 w 69"/>
                <a:gd name="T19" fmla="*/ 34 h 60"/>
                <a:gd name="T20" fmla="*/ 2 w 69"/>
                <a:gd name="T21" fmla="*/ 41 h 60"/>
                <a:gd name="T22" fmla="*/ 5 w 69"/>
                <a:gd name="T23" fmla="*/ 46 h 60"/>
                <a:gd name="T24" fmla="*/ 10 w 69"/>
                <a:gd name="T25" fmla="*/ 51 h 60"/>
                <a:gd name="T26" fmla="*/ 15 w 69"/>
                <a:gd name="T27" fmla="*/ 55 h 60"/>
                <a:gd name="T28" fmla="*/ 20 w 69"/>
                <a:gd name="T29" fmla="*/ 58 h 60"/>
                <a:gd name="T30" fmla="*/ 25 w 69"/>
                <a:gd name="T31" fmla="*/ 58 h 60"/>
                <a:gd name="T32" fmla="*/ 33 w 69"/>
                <a:gd name="T33" fmla="*/ 60 h 60"/>
                <a:gd name="T34" fmla="*/ 41 w 69"/>
                <a:gd name="T35" fmla="*/ 58 h 60"/>
                <a:gd name="T36" fmla="*/ 46 w 69"/>
                <a:gd name="T37" fmla="*/ 58 h 60"/>
                <a:gd name="T38" fmla="*/ 53 w 69"/>
                <a:gd name="T39" fmla="*/ 55 h 60"/>
                <a:gd name="T40" fmla="*/ 58 w 69"/>
                <a:gd name="T41" fmla="*/ 51 h 60"/>
                <a:gd name="T42" fmla="*/ 61 w 69"/>
                <a:gd name="T43" fmla="*/ 46 h 60"/>
                <a:gd name="T44" fmla="*/ 64 w 69"/>
                <a:gd name="T45" fmla="*/ 41 h 60"/>
                <a:gd name="T46" fmla="*/ 66 w 69"/>
                <a:gd name="T47" fmla="*/ 34 h 60"/>
                <a:gd name="T48" fmla="*/ 69 w 69"/>
                <a:gd name="T49" fmla="*/ 30 h 60"/>
                <a:gd name="T50" fmla="*/ 66 w 69"/>
                <a:gd name="T51" fmla="*/ 23 h 60"/>
                <a:gd name="T52" fmla="*/ 64 w 69"/>
                <a:gd name="T53" fmla="*/ 18 h 60"/>
                <a:gd name="T54" fmla="*/ 61 w 69"/>
                <a:gd name="T55" fmla="*/ 14 h 60"/>
                <a:gd name="T56" fmla="*/ 58 w 69"/>
                <a:gd name="T57" fmla="*/ 9 h 60"/>
                <a:gd name="T58" fmla="*/ 53 w 69"/>
                <a:gd name="T59" fmla="*/ 4 h 60"/>
                <a:gd name="T60" fmla="*/ 46 w 69"/>
                <a:gd name="T61" fmla="*/ 2 h 60"/>
                <a:gd name="T62" fmla="*/ 41 w 69"/>
                <a:gd name="T63" fmla="*/ 0 h 60"/>
                <a:gd name="T64" fmla="*/ 33 w 69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0"/>
                <a:gd name="T101" fmla="*/ 69 w 69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0">
                  <a:moveTo>
                    <a:pt x="33" y="0"/>
                  </a:moveTo>
                  <a:lnTo>
                    <a:pt x="25" y="0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5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3" y="55"/>
                  </a:lnTo>
                  <a:lnTo>
                    <a:pt x="58" y="51"/>
                  </a:lnTo>
                  <a:lnTo>
                    <a:pt x="61" y="46"/>
                  </a:lnTo>
                  <a:lnTo>
                    <a:pt x="64" y="41"/>
                  </a:lnTo>
                  <a:lnTo>
                    <a:pt x="66" y="34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4" y="18"/>
                  </a:lnTo>
                  <a:lnTo>
                    <a:pt x="61" y="14"/>
                  </a:lnTo>
                  <a:lnTo>
                    <a:pt x="58" y="9"/>
                  </a:lnTo>
                  <a:lnTo>
                    <a:pt x="53" y="4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8" name="Freeform 100">
              <a:extLst>
                <a:ext uri="{FF2B5EF4-FFF2-40B4-BE49-F238E27FC236}">
                  <a16:creationId xmlns:a16="http://schemas.microsoft.com/office/drawing/2014/main" id="{D41DE248-A006-4939-AE00-C2D96B79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1147"/>
              <a:ext cx="67" cy="60"/>
            </a:xfrm>
            <a:custGeom>
              <a:avLst/>
              <a:gdLst>
                <a:gd name="T0" fmla="*/ 34 w 67"/>
                <a:gd name="T1" fmla="*/ 0 h 60"/>
                <a:gd name="T2" fmla="*/ 26 w 67"/>
                <a:gd name="T3" fmla="*/ 0 h 60"/>
                <a:gd name="T4" fmla="*/ 21 w 67"/>
                <a:gd name="T5" fmla="*/ 2 h 60"/>
                <a:gd name="T6" fmla="*/ 13 w 67"/>
                <a:gd name="T7" fmla="*/ 4 h 60"/>
                <a:gd name="T8" fmla="*/ 8 w 67"/>
                <a:gd name="T9" fmla="*/ 9 h 60"/>
                <a:gd name="T10" fmla="*/ 6 w 67"/>
                <a:gd name="T11" fmla="*/ 14 h 60"/>
                <a:gd name="T12" fmla="*/ 3 w 67"/>
                <a:gd name="T13" fmla="*/ 18 h 60"/>
                <a:gd name="T14" fmla="*/ 0 w 67"/>
                <a:gd name="T15" fmla="*/ 23 h 60"/>
                <a:gd name="T16" fmla="*/ 0 w 67"/>
                <a:gd name="T17" fmla="*/ 30 h 60"/>
                <a:gd name="T18" fmla="*/ 0 w 67"/>
                <a:gd name="T19" fmla="*/ 34 h 60"/>
                <a:gd name="T20" fmla="*/ 3 w 67"/>
                <a:gd name="T21" fmla="*/ 41 h 60"/>
                <a:gd name="T22" fmla="*/ 6 w 67"/>
                <a:gd name="T23" fmla="*/ 46 h 60"/>
                <a:gd name="T24" fmla="*/ 8 w 67"/>
                <a:gd name="T25" fmla="*/ 51 h 60"/>
                <a:gd name="T26" fmla="*/ 13 w 67"/>
                <a:gd name="T27" fmla="*/ 55 h 60"/>
                <a:gd name="T28" fmla="*/ 21 w 67"/>
                <a:gd name="T29" fmla="*/ 57 h 60"/>
                <a:gd name="T30" fmla="*/ 26 w 67"/>
                <a:gd name="T31" fmla="*/ 57 h 60"/>
                <a:gd name="T32" fmla="*/ 34 w 67"/>
                <a:gd name="T33" fmla="*/ 60 h 60"/>
                <a:gd name="T34" fmla="*/ 41 w 67"/>
                <a:gd name="T35" fmla="*/ 57 h 60"/>
                <a:gd name="T36" fmla="*/ 46 w 67"/>
                <a:gd name="T37" fmla="*/ 57 h 60"/>
                <a:gd name="T38" fmla="*/ 52 w 67"/>
                <a:gd name="T39" fmla="*/ 55 h 60"/>
                <a:gd name="T40" fmla="*/ 57 w 67"/>
                <a:gd name="T41" fmla="*/ 51 h 60"/>
                <a:gd name="T42" fmla="*/ 62 w 67"/>
                <a:gd name="T43" fmla="*/ 46 h 60"/>
                <a:gd name="T44" fmla="*/ 64 w 67"/>
                <a:gd name="T45" fmla="*/ 41 h 60"/>
                <a:gd name="T46" fmla="*/ 67 w 67"/>
                <a:gd name="T47" fmla="*/ 34 h 60"/>
                <a:gd name="T48" fmla="*/ 67 w 67"/>
                <a:gd name="T49" fmla="*/ 30 h 60"/>
                <a:gd name="T50" fmla="*/ 67 w 67"/>
                <a:gd name="T51" fmla="*/ 23 h 60"/>
                <a:gd name="T52" fmla="*/ 64 w 67"/>
                <a:gd name="T53" fmla="*/ 18 h 60"/>
                <a:gd name="T54" fmla="*/ 62 w 67"/>
                <a:gd name="T55" fmla="*/ 14 h 60"/>
                <a:gd name="T56" fmla="*/ 57 w 67"/>
                <a:gd name="T57" fmla="*/ 9 h 60"/>
                <a:gd name="T58" fmla="*/ 52 w 67"/>
                <a:gd name="T59" fmla="*/ 4 h 60"/>
                <a:gd name="T60" fmla="*/ 46 w 67"/>
                <a:gd name="T61" fmla="*/ 2 h 60"/>
                <a:gd name="T62" fmla="*/ 41 w 67"/>
                <a:gd name="T63" fmla="*/ 0 h 60"/>
                <a:gd name="T64" fmla="*/ 34 w 67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"/>
                <a:gd name="T100" fmla="*/ 0 h 60"/>
                <a:gd name="T101" fmla="*/ 67 w 67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" h="60">
                  <a:moveTo>
                    <a:pt x="34" y="0"/>
                  </a:moveTo>
                  <a:lnTo>
                    <a:pt x="26" y="0"/>
                  </a:lnTo>
                  <a:lnTo>
                    <a:pt x="21" y="2"/>
                  </a:lnTo>
                  <a:lnTo>
                    <a:pt x="13" y="4"/>
                  </a:lnTo>
                  <a:lnTo>
                    <a:pt x="8" y="9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21" y="57"/>
                  </a:lnTo>
                  <a:lnTo>
                    <a:pt x="26" y="57"/>
                  </a:lnTo>
                  <a:lnTo>
                    <a:pt x="34" y="60"/>
                  </a:lnTo>
                  <a:lnTo>
                    <a:pt x="41" y="57"/>
                  </a:lnTo>
                  <a:lnTo>
                    <a:pt x="46" y="57"/>
                  </a:lnTo>
                  <a:lnTo>
                    <a:pt x="52" y="55"/>
                  </a:lnTo>
                  <a:lnTo>
                    <a:pt x="57" y="51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7" y="34"/>
                  </a:lnTo>
                  <a:lnTo>
                    <a:pt x="67" y="30"/>
                  </a:lnTo>
                  <a:lnTo>
                    <a:pt x="67" y="23"/>
                  </a:lnTo>
                  <a:lnTo>
                    <a:pt x="64" y="18"/>
                  </a:lnTo>
                  <a:lnTo>
                    <a:pt x="62" y="14"/>
                  </a:lnTo>
                  <a:lnTo>
                    <a:pt x="57" y="9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9" name="Freeform 101">
              <a:extLst>
                <a:ext uri="{FF2B5EF4-FFF2-40B4-BE49-F238E27FC236}">
                  <a16:creationId xmlns:a16="http://schemas.microsoft.com/office/drawing/2014/main" id="{2B66CBD3-E63E-439B-B49A-296CE2AD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1147"/>
              <a:ext cx="67" cy="60"/>
            </a:xfrm>
            <a:custGeom>
              <a:avLst/>
              <a:gdLst>
                <a:gd name="T0" fmla="*/ 34 w 67"/>
                <a:gd name="T1" fmla="*/ 0 h 60"/>
                <a:gd name="T2" fmla="*/ 26 w 67"/>
                <a:gd name="T3" fmla="*/ 0 h 60"/>
                <a:gd name="T4" fmla="*/ 21 w 67"/>
                <a:gd name="T5" fmla="*/ 2 h 60"/>
                <a:gd name="T6" fmla="*/ 13 w 67"/>
                <a:gd name="T7" fmla="*/ 4 h 60"/>
                <a:gd name="T8" fmla="*/ 8 w 67"/>
                <a:gd name="T9" fmla="*/ 9 h 60"/>
                <a:gd name="T10" fmla="*/ 6 w 67"/>
                <a:gd name="T11" fmla="*/ 14 h 60"/>
                <a:gd name="T12" fmla="*/ 3 w 67"/>
                <a:gd name="T13" fmla="*/ 18 h 60"/>
                <a:gd name="T14" fmla="*/ 0 w 67"/>
                <a:gd name="T15" fmla="*/ 23 h 60"/>
                <a:gd name="T16" fmla="*/ 0 w 67"/>
                <a:gd name="T17" fmla="*/ 30 h 60"/>
                <a:gd name="T18" fmla="*/ 0 w 67"/>
                <a:gd name="T19" fmla="*/ 34 h 60"/>
                <a:gd name="T20" fmla="*/ 3 w 67"/>
                <a:gd name="T21" fmla="*/ 41 h 60"/>
                <a:gd name="T22" fmla="*/ 6 w 67"/>
                <a:gd name="T23" fmla="*/ 46 h 60"/>
                <a:gd name="T24" fmla="*/ 8 w 67"/>
                <a:gd name="T25" fmla="*/ 51 h 60"/>
                <a:gd name="T26" fmla="*/ 13 w 67"/>
                <a:gd name="T27" fmla="*/ 55 h 60"/>
                <a:gd name="T28" fmla="*/ 21 w 67"/>
                <a:gd name="T29" fmla="*/ 57 h 60"/>
                <a:gd name="T30" fmla="*/ 26 w 67"/>
                <a:gd name="T31" fmla="*/ 57 h 60"/>
                <a:gd name="T32" fmla="*/ 34 w 67"/>
                <a:gd name="T33" fmla="*/ 60 h 60"/>
                <a:gd name="T34" fmla="*/ 41 w 67"/>
                <a:gd name="T35" fmla="*/ 57 h 60"/>
                <a:gd name="T36" fmla="*/ 46 w 67"/>
                <a:gd name="T37" fmla="*/ 57 h 60"/>
                <a:gd name="T38" fmla="*/ 52 w 67"/>
                <a:gd name="T39" fmla="*/ 55 h 60"/>
                <a:gd name="T40" fmla="*/ 57 w 67"/>
                <a:gd name="T41" fmla="*/ 51 h 60"/>
                <a:gd name="T42" fmla="*/ 62 w 67"/>
                <a:gd name="T43" fmla="*/ 46 h 60"/>
                <a:gd name="T44" fmla="*/ 64 w 67"/>
                <a:gd name="T45" fmla="*/ 41 h 60"/>
                <a:gd name="T46" fmla="*/ 67 w 67"/>
                <a:gd name="T47" fmla="*/ 34 h 60"/>
                <a:gd name="T48" fmla="*/ 67 w 67"/>
                <a:gd name="T49" fmla="*/ 30 h 60"/>
                <a:gd name="T50" fmla="*/ 67 w 67"/>
                <a:gd name="T51" fmla="*/ 23 h 60"/>
                <a:gd name="T52" fmla="*/ 64 w 67"/>
                <a:gd name="T53" fmla="*/ 18 h 60"/>
                <a:gd name="T54" fmla="*/ 62 w 67"/>
                <a:gd name="T55" fmla="*/ 14 h 60"/>
                <a:gd name="T56" fmla="*/ 57 w 67"/>
                <a:gd name="T57" fmla="*/ 9 h 60"/>
                <a:gd name="T58" fmla="*/ 52 w 67"/>
                <a:gd name="T59" fmla="*/ 4 h 60"/>
                <a:gd name="T60" fmla="*/ 46 w 67"/>
                <a:gd name="T61" fmla="*/ 2 h 60"/>
                <a:gd name="T62" fmla="*/ 41 w 67"/>
                <a:gd name="T63" fmla="*/ 0 h 60"/>
                <a:gd name="T64" fmla="*/ 34 w 67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"/>
                <a:gd name="T100" fmla="*/ 0 h 60"/>
                <a:gd name="T101" fmla="*/ 67 w 67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" h="60">
                  <a:moveTo>
                    <a:pt x="34" y="0"/>
                  </a:moveTo>
                  <a:lnTo>
                    <a:pt x="26" y="0"/>
                  </a:lnTo>
                  <a:lnTo>
                    <a:pt x="21" y="2"/>
                  </a:lnTo>
                  <a:lnTo>
                    <a:pt x="13" y="4"/>
                  </a:lnTo>
                  <a:lnTo>
                    <a:pt x="8" y="9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21" y="57"/>
                  </a:lnTo>
                  <a:lnTo>
                    <a:pt x="26" y="57"/>
                  </a:lnTo>
                  <a:lnTo>
                    <a:pt x="34" y="60"/>
                  </a:lnTo>
                  <a:lnTo>
                    <a:pt x="41" y="57"/>
                  </a:lnTo>
                  <a:lnTo>
                    <a:pt x="46" y="57"/>
                  </a:lnTo>
                  <a:lnTo>
                    <a:pt x="52" y="55"/>
                  </a:lnTo>
                  <a:lnTo>
                    <a:pt x="57" y="51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7" y="34"/>
                  </a:lnTo>
                  <a:lnTo>
                    <a:pt x="67" y="30"/>
                  </a:lnTo>
                  <a:lnTo>
                    <a:pt x="67" y="23"/>
                  </a:lnTo>
                  <a:lnTo>
                    <a:pt x="64" y="18"/>
                  </a:lnTo>
                  <a:lnTo>
                    <a:pt x="62" y="14"/>
                  </a:lnTo>
                  <a:lnTo>
                    <a:pt x="57" y="9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4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0" name="Freeform 102">
              <a:extLst>
                <a:ext uri="{FF2B5EF4-FFF2-40B4-BE49-F238E27FC236}">
                  <a16:creationId xmlns:a16="http://schemas.microsoft.com/office/drawing/2014/main" id="{B23BBD60-C85D-4B74-93BA-7BC26C486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345"/>
              <a:ext cx="68" cy="58"/>
            </a:xfrm>
            <a:custGeom>
              <a:avLst/>
              <a:gdLst>
                <a:gd name="T0" fmla="*/ 33 w 68"/>
                <a:gd name="T1" fmla="*/ 0 h 58"/>
                <a:gd name="T2" fmla="*/ 25 w 68"/>
                <a:gd name="T3" fmla="*/ 0 h 58"/>
                <a:gd name="T4" fmla="*/ 20 w 68"/>
                <a:gd name="T5" fmla="*/ 3 h 58"/>
                <a:gd name="T6" fmla="*/ 15 w 68"/>
                <a:gd name="T7" fmla="*/ 5 h 58"/>
                <a:gd name="T8" fmla="*/ 10 w 68"/>
                <a:gd name="T9" fmla="*/ 7 h 58"/>
                <a:gd name="T10" fmla="*/ 5 w 68"/>
                <a:gd name="T11" fmla="*/ 12 h 58"/>
                <a:gd name="T12" fmla="*/ 2 w 68"/>
                <a:gd name="T13" fmla="*/ 19 h 58"/>
                <a:gd name="T14" fmla="*/ 0 w 68"/>
                <a:gd name="T15" fmla="*/ 23 h 58"/>
                <a:gd name="T16" fmla="*/ 0 w 68"/>
                <a:gd name="T17" fmla="*/ 30 h 58"/>
                <a:gd name="T18" fmla="*/ 0 w 68"/>
                <a:gd name="T19" fmla="*/ 35 h 58"/>
                <a:gd name="T20" fmla="*/ 2 w 68"/>
                <a:gd name="T21" fmla="*/ 42 h 58"/>
                <a:gd name="T22" fmla="*/ 5 w 68"/>
                <a:gd name="T23" fmla="*/ 47 h 58"/>
                <a:gd name="T24" fmla="*/ 10 w 68"/>
                <a:gd name="T25" fmla="*/ 51 h 58"/>
                <a:gd name="T26" fmla="*/ 15 w 68"/>
                <a:gd name="T27" fmla="*/ 53 h 58"/>
                <a:gd name="T28" fmla="*/ 20 w 68"/>
                <a:gd name="T29" fmla="*/ 56 h 58"/>
                <a:gd name="T30" fmla="*/ 25 w 68"/>
                <a:gd name="T31" fmla="*/ 58 h 58"/>
                <a:gd name="T32" fmla="*/ 33 w 68"/>
                <a:gd name="T33" fmla="*/ 58 h 58"/>
                <a:gd name="T34" fmla="*/ 40 w 68"/>
                <a:gd name="T35" fmla="*/ 58 h 58"/>
                <a:gd name="T36" fmla="*/ 48 w 68"/>
                <a:gd name="T37" fmla="*/ 56 h 58"/>
                <a:gd name="T38" fmla="*/ 53 w 68"/>
                <a:gd name="T39" fmla="*/ 53 h 58"/>
                <a:gd name="T40" fmla="*/ 58 w 68"/>
                <a:gd name="T41" fmla="*/ 51 h 58"/>
                <a:gd name="T42" fmla="*/ 61 w 68"/>
                <a:gd name="T43" fmla="*/ 47 h 58"/>
                <a:gd name="T44" fmla="*/ 66 w 68"/>
                <a:gd name="T45" fmla="*/ 42 h 58"/>
                <a:gd name="T46" fmla="*/ 66 w 68"/>
                <a:gd name="T47" fmla="*/ 35 h 58"/>
                <a:gd name="T48" fmla="*/ 68 w 68"/>
                <a:gd name="T49" fmla="*/ 30 h 58"/>
                <a:gd name="T50" fmla="*/ 66 w 68"/>
                <a:gd name="T51" fmla="*/ 23 h 58"/>
                <a:gd name="T52" fmla="*/ 66 w 68"/>
                <a:gd name="T53" fmla="*/ 19 h 58"/>
                <a:gd name="T54" fmla="*/ 61 w 68"/>
                <a:gd name="T55" fmla="*/ 12 h 58"/>
                <a:gd name="T56" fmla="*/ 58 w 68"/>
                <a:gd name="T57" fmla="*/ 7 h 58"/>
                <a:gd name="T58" fmla="*/ 53 w 68"/>
                <a:gd name="T59" fmla="*/ 5 h 58"/>
                <a:gd name="T60" fmla="*/ 48 w 68"/>
                <a:gd name="T61" fmla="*/ 3 h 58"/>
                <a:gd name="T62" fmla="*/ 40 w 68"/>
                <a:gd name="T63" fmla="*/ 0 h 58"/>
                <a:gd name="T64" fmla="*/ 33 w 68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58"/>
                <a:gd name="T101" fmla="*/ 68 w 68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58">
                  <a:moveTo>
                    <a:pt x="33" y="0"/>
                  </a:moveTo>
                  <a:lnTo>
                    <a:pt x="25" y="0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6"/>
                  </a:lnTo>
                  <a:lnTo>
                    <a:pt x="25" y="58"/>
                  </a:lnTo>
                  <a:lnTo>
                    <a:pt x="33" y="58"/>
                  </a:lnTo>
                  <a:lnTo>
                    <a:pt x="40" y="58"/>
                  </a:lnTo>
                  <a:lnTo>
                    <a:pt x="48" y="56"/>
                  </a:lnTo>
                  <a:lnTo>
                    <a:pt x="53" y="53"/>
                  </a:lnTo>
                  <a:lnTo>
                    <a:pt x="58" y="51"/>
                  </a:lnTo>
                  <a:lnTo>
                    <a:pt x="61" y="47"/>
                  </a:lnTo>
                  <a:lnTo>
                    <a:pt x="66" y="42"/>
                  </a:lnTo>
                  <a:lnTo>
                    <a:pt x="66" y="35"/>
                  </a:lnTo>
                  <a:lnTo>
                    <a:pt x="68" y="30"/>
                  </a:lnTo>
                  <a:lnTo>
                    <a:pt x="66" y="23"/>
                  </a:lnTo>
                  <a:lnTo>
                    <a:pt x="66" y="19"/>
                  </a:lnTo>
                  <a:lnTo>
                    <a:pt x="61" y="12"/>
                  </a:lnTo>
                  <a:lnTo>
                    <a:pt x="58" y="7"/>
                  </a:lnTo>
                  <a:lnTo>
                    <a:pt x="53" y="5"/>
                  </a:lnTo>
                  <a:lnTo>
                    <a:pt x="48" y="3"/>
                  </a:lnTo>
                  <a:lnTo>
                    <a:pt x="4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1" name="Freeform 103">
              <a:extLst>
                <a:ext uri="{FF2B5EF4-FFF2-40B4-BE49-F238E27FC236}">
                  <a16:creationId xmlns:a16="http://schemas.microsoft.com/office/drawing/2014/main" id="{B1922D45-472D-4285-8979-49C5094C8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345"/>
              <a:ext cx="68" cy="58"/>
            </a:xfrm>
            <a:custGeom>
              <a:avLst/>
              <a:gdLst>
                <a:gd name="T0" fmla="*/ 33 w 68"/>
                <a:gd name="T1" fmla="*/ 0 h 58"/>
                <a:gd name="T2" fmla="*/ 25 w 68"/>
                <a:gd name="T3" fmla="*/ 0 h 58"/>
                <a:gd name="T4" fmla="*/ 20 w 68"/>
                <a:gd name="T5" fmla="*/ 3 h 58"/>
                <a:gd name="T6" fmla="*/ 15 w 68"/>
                <a:gd name="T7" fmla="*/ 5 h 58"/>
                <a:gd name="T8" fmla="*/ 10 w 68"/>
                <a:gd name="T9" fmla="*/ 7 h 58"/>
                <a:gd name="T10" fmla="*/ 5 w 68"/>
                <a:gd name="T11" fmla="*/ 12 h 58"/>
                <a:gd name="T12" fmla="*/ 2 w 68"/>
                <a:gd name="T13" fmla="*/ 19 h 58"/>
                <a:gd name="T14" fmla="*/ 0 w 68"/>
                <a:gd name="T15" fmla="*/ 23 h 58"/>
                <a:gd name="T16" fmla="*/ 0 w 68"/>
                <a:gd name="T17" fmla="*/ 30 h 58"/>
                <a:gd name="T18" fmla="*/ 0 w 68"/>
                <a:gd name="T19" fmla="*/ 35 h 58"/>
                <a:gd name="T20" fmla="*/ 2 w 68"/>
                <a:gd name="T21" fmla="*/ 42 h 58"/>
                <a:gd name="T22" fmla="*/ 5 w 68"/>
                <a:gd name="T23" fmla="*/ 47 h 58"/>
                <a:gd name="T24" fmla="*/ 10 w 68"/>
                <a:gd name="T25" fmla="*/ 51 h 58"/>
                <a:gd name="T26" fmla="*/ 15 w 68"/>
                <a:gd name="T27" fmla="*/ 53 h 58"/>
                <a:gd name="T28" fmla="*/ 20 w 68"/>
                <a:gd name="T29" fmla="*/ 56 h 58"/>
                <a:gd name="T30" fmla="*/ 25 w 68"/>
                <a:gd name="T31" fmla="*/ 58 h 58"/>
                <a:gd name="T32" fmla="*/ 33 w 68"/>
                <a:gd name="T33" fmla="*/ 58 h 58"/>
                <a:gd name="T34" fmla="*/ 40 w 68"/>
                <a:gd name="T35" fmla="*/ 58 h 58"/>
                <a:gd name="T36" fmla="*/ 48 w 68"/>
                <a:gd name="T37" fmla="*/ 56 h 58"/>
                <a:gd name="T38" fmla="*/ 53 w 68"/>
                <a:gd name="T39" fmla="*/ 53 h 58"/>
                <a:gd name="T40" fmla="*/ 58 w 68"/>
                <a:gd name="T41" fmla="*/ 51 h 58"/>
                <a:gd name="T42" fmla="*/ 61 w 68"/>
                <a:gd name="T43" fmla="*/ 47 h 58"/>
                <a:gd name="T44" fmla="*/ 66 w 68"/>
                <a:gd name="T45" fmla="*/ 42 h 58"/>
                <a:gd name="T46" fmla="*/ 66 w 68"/>
                <a:gd name="T47" fmla="*/ 35 h 58"/>
                <a:gd name="T48" fmla="*/ 68 w 68"/>
                <a:gd name="T49" fmla="*/ 30 h 58"/>
                <a:gd name="T50" fmla="*/ 66 w 68"/>
                <a:gd name="T51" fmla="*/ 23 h 58"/>
                <a:gd name="T52" fmla="*/ 66 w 68"/>
                <a:gd name="T53" fmla="*/ 19 h 58"/>
                <a:gd name="T54" fmla="*/ 61 w 68"/>
                <a:gd name="T55" fmla="*/ 12 h 58"/>
                <a:gd name="T56" fmla="*/ 58 w 68"/>
                <a:gd name="T57" fmla="*/ 7 h 58"/>
                <a:gd name="T58" fmla="*/ 53 w 68"/>
                <a:gd name="T59" fmla="*/ 5 h 58"/>
                <a:gd name="T60" fmla="*/ 48 w 68"/>
                <a:gd name="T61" fmla="*/ 3 h 58"/>
                <a:gd name="T62" fmla="*/ 40 w 68"/>
                <a:gd name="T63" fmla="*/ 0 h 58"/>
                <a:gd name="T64" fmla="*/ 33 w 68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58"/>
                <a:gd name="T101" fmla="*/ 68 w 68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58">
                  <a:moveTo>
                    <a:pt x="33" y="0"/>
                  </a:moveTo>
                  <a:lnTo>
                    <a:pt x="25" y="0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0" y="56"/>
                  </a:lnTo>
                  <a:lnTo>
                    <a:pt x="25" y="58"/>
                  </a:lnTo>
                  <a:lnTo>
                    <a:pt x="33" y="58"/>
                  </a:lnTo>
                  <a:lnTo>
                    <a:pt x="40" y="58"/>
                  </a:lnTo>
                  <a:lnTo>
                    <a:pt x="48" y="56"/>
                  </a:lnTo>
                  <a:lnTo>
                    <a:pt x="53" y="53"/>
                  </a:lnTo>
                  <a:lnTo>
                    <a:pt x="58" y="51"/>
                  </a:lnTo>
                  <a:lnTo>
                    <a:pt x="61" y="47"/>
                  </a:lnTo>
                  <a:lnTo>
                    <a:pt x="66" y="42"/>
                  </a:lnTo>
                  <a:lnTo>
                    <a:pt x="66" y="35"/>
                  </a:lnTo>
                  <a:lnTo>
                    <a:pt x="68" y="30"/>
                  </a:lnTo>
                  <a:lnTo>
                    <a:pt x="66" y="23"/>
                  </a:lnTo>
                  <a:lnTo>
                    <a:pt x="66" y="19"/>
                  </a:lnTo>
                  <a:lnTo>
                    <a:pt x="61" y="12"/>
                  </a:lnTo>
                  <a:lnTo>
                    <a:pt x="58" y="7"/>
                  </a:lnTo>
                  <a:lnTo>
                    <a:pt x="53" y="5"/>
                  </a:lnTo>
                  <a:lnTo>
                    <a:pt x="48" y="3"/>
                  </a:lnTo>
                  <a:lnTo>
                    <a:pt x="40" y="0"/>
                  </a:lnTo>
                  <a:lnTo>
                    <a:pt x="3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2" name="Rectangle 104">
              <a:extLst>
                <a:ext uri="{FF2B5EF4-FFF2-40B4-BE49-F238E27FC236}">
                  <a16:creationId xmlns:a16="http://schemas.microsoft.com/office/drawing/2014/main" id="{EEA8157A-5D7D-4B7E-A7BA-3620CBE76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415"/>
              <a:ext cx="92" cy="4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393" name="Rectangle 105">
              <a:extLst>
                <a:ext uri="{FF2B5EF4-FFF2-40B4-BE49-F238E27FC236}">
                  <a16:creationId xmlns:a16="http://schemas.microsoft.com/office/drawing/2014/main" id="{B2CC6259-3FD9-4A76-BFEC-1876A411A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415"/>
              <a:ext cx="92" cy="494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394" name="Freeform 106">
              <a:extLst>
                <a:ext uri="{FF2B5EF4-FFF2-40B4-BE49-F238E27FC236}">
                  <a16:creationId xmlns:a16="http://schemas.microsoft.com/office/drawing/2014/main" id="{A5F967AA-D8E6-4152-9889-315693CB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186"/>
              <a:ext cx="138" cy="118"/>
            </a:xfrm>
            <a:custGeom>
              <a:avLst/>
              <a:gdLst>
                <a:gd name="T0" fmla="*/ 69 w 138"/>
                <a:gd name="T1" fmla="*/ 0 h 118"/>
                <a:gd name="T2" fmla="*/ 61 w 138"/>
                <a:gd name="T3" fmla="*/ 0 h 118"/>
                <a:gd name="T4" fmla="*/ 53 w 138"/>
                <a:gd name="T5" fmla="*/ 2 h 118"/>
                <a:gd name="T6" fmla="*/ 40 w 138"/>
                <a:gd name="T7" fmla="*/ 5 h 118"/>
                <a:gd name="T8" fmla="*/ 30 w 138"/>
                <a:gd name="T9" fmla="*/ 12 h 118"/>
                <a:gd name="T10" fmla="*/ 20 w 138"/>
                <a:gd name="T11" fmla="*/ 18 h 118"/>
                <a:gd name="T12" fmla="*/ 10 w 138"/>
                <a:gd name="T13" fmla="*/ 25 h 118"/>
                <a:gd name="T14" fmla="*/ 5 w 138"/>
                <a:gd name="T15" fmla="*/ 37 h 118"/>
                <a:gd name="T16" fmla="*/ 2 w 138"/>
                <a:gd name="T17" fmla="*/ 42 h 118"/>
                <a:gd name="T18" fmla="*/ 0 w 138"/>
                <a:gd name="T19" fmla="*/ 46 h 118"/>
                <a:gd name="T20" fmla="*/ 0 w 138"/>
                <a:gd name="T21" fmla="*/ 53 h 118"/>
                <a:gd name="T22" fmla="*/ 0 w 138"/>
                <a:gd name="T23" fmla="*/ 58 h 118"/>
                <a:gd name="T24" fmla="*/ 0 w 138"/>
                <a:gd name="T25" fmla="*/ 65 h 118"/>
                <a:gd name="T26" fmla="*/ 0 w 138"/>
                <a:gd name="T27" fmla="*/ 72 h 118"/>
                <a:gd name="T28" fmla="*/ 2 w 138"/>
                <a:gd name="T29" fmla="*/ 76 h 118"/>
                <a:gd name="T30" fmla="*/ 5 w 138"/>
                <a:gd name="T31" fmla="*/ 81 h 118"/>
                <a:gd name="T32" fmla="*/ 10 w 138"/>
                <a:gd name="T33" fmla="*/ 92 h 118"/>
                <a:gd name="T34" fmla="*/ 20 w 138"/>
                <a:gd name="T35" fmla="*/ 99 h 118"/>
                <a:gd name="T36" fmla="*/ 30 w 138"/>
                <a:gd name="T37" fmla="*/ 106 h 118"/>
                <a:gd name="T38" fmla="*/ 40 w 138"/>
                <a:gd name="T39" fmla="*/ 113 h 118"/>
                <a:gd name="T40" fmla="*/ 53 w 138"/>
                <a:gd name="T41" fmla="*/ 115 h 118"/>
                <a:gd name="T42" fmla="*/ 61 w 138"/>
                <a:gd name="T43" fmla="*/ 115 h 118"/>
                <a:gd name="T44" fmla="*/ 69 w 138"/>
                <a:gd name="T45" fmla="*/ 118 h 118"/>
                <a:gd name="T46" fmla="*/ 76 w 138"/>
                <a:gd name="T47" fmla="*/ 115 h 118"/>
                <a:gd name="T48" fmla="*/ 81 w 138"/>
                <a:gd name="T49" fmla="*/ 115 h 118"/>
                <a:gd name="T50" fmla="*/ 94 w 138"/>
                <a:gd name="T51" fmla="*/ 113 h 118"/>
                <a:gd name="T52" fmla="*/ 107 w 138"/>
                <a:gd name="T53" fmla="*/ 106 h 118"/>
                <a:gd name="T54" fmla="*/ 117 w 138"/>
                <a:gd name="T55" fmla="*/ 99 h 118"/>
                <a:gd name="T56" fmla="*/ 125 w 138"/>
                <a:gd name="T57" fmla="*/ 92 h 118"/>
                <a:gd name="T58" fmla="*/ 132 w 138"/>
                <a:gd name="T59" fmla="*/ 81 h 118"/>
                <a:gd name="T60" fmla="*/ 135 w 138"/>
                <a:gd name="T61" fmla="*/ 76 h 118"/>
                <a:gd name="T62" fmla="*/ 135 w 138"/>
                <a:gd name="T63" fmla="*/ 72 h 118"/>
                <a:gd name="T64" fmla="*/ 138 w 138"/>
                <a:gd name="T65" fmla="*/ 65 h 118"/>
                <a:gd name="T66" fmla="*/ 138 w 138"/>
                <a:gd name="T67" fmla="*/ 58 h 118"/>
                <a:gd name="T68" fmla="*/ 138 w 138"/>
                <a:gd name="T69" fmla="*/ 53 h 118"/>
                <a:gd name="T70" fmla="*/ 135 w 138"/>
                <a:gd name="T71" fmla="*/ 46 h 118"/>
                <a:gd name="T72" fmla="*/ 135 w 138"/>
                <a:gd name="T73" fmla="*/ 42 h 118"/>
                <a:gd name="T74" fmla="*/ 132 w 138"/>
                <a:gd name="T75" fmla="*/ 37 h 118"/>
                <a:gd name="T76" fmla="*/ 125 w 138"/>
                <a:gd name="T77" fmla="*/ 25 h 118"/>
                <a:gd name="T78" fmla="*/ 117 w 138"/>
                <a:gd name="T79" fmla="*/ 18 h 118"/>
                <a:gd name="T80" fmla="*/ 107 w 138"/>
                <a:gd name="T81" fmla="*/ 12 h 118"/>
                <a:gd name="T82" fmla="*/ 94 w 138"/>
                <a:gd name="T83" fmla="*/ 5 h 118"/>
                <a:gd name="T84" fmla="*/ 81 w 138"/>
                <a:gd name="T85" fmla="*/ 2 h 118"/>
                <a:gd name="T86" fmla="*/ 76 w 138"/>
                <a:gd name="T87" fmla="*/ 0 h 118"/>
                <a:gd name="T88" fmla="*/ 69 w 138"/>
                <a:gd name="T89" fmla="*/ 0 h 1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8"/>
                <a:gd name="T136" fmla="*/ 0 h 118"/>
                <a:gd name="T137" fmla="*/ 138 w 138"/>
                <a:gd name="T138" fmla="*/ 118 h 1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8" h="118">
                  <a:moveTo>
                    <a:pt x="69" y="0"/>
                  </a:moveTo>
                  <a:lnTo>
                    <a:pt x="61" y="0"/>
                  </a:lnTo>
                  <a:lnTo>
                    <a:pt x="53" y="2"/>
                  </a:lnTo>
                  <a:lnTo>
                    <a:pt x="40" y="5"/>
                  </a:lnTo>
                  <a:lnTo>
                    <a:pt x="30" y="12"/>
                  </a:lnTo>
                  <a:lnTo>
                    <a:pt x="20" y="18"/>
                  </a:lnTo>
                  <a:lnTo>
                    <a:pt x="10" y="25"/>
                  </a:lnTo>
                  <a:lnTo>
                    <a:pt x="5" y="37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5" y="81"/>
                  </a:lnTo>
                  <a:lnTo>
                    <a:pt x="10" y="92"/>
                  </a:lnTo>
                  <a:lnTo>
                    <a:pt x="20" y="99"/>
                  </a:lnTo>
                  <a:lnTo>
                    <a:pt x="30" y="106"/>
                  </a:lnTo>
                  <a:lnTo>
                    <a:pt x="40" y="113"/>
                  </a:lnTo>
                  <a:lnTo>
                    <a:pt x="53" y="115"/>
                  </a:lnTo>
                  <a:lnTo>
                    <a:pt x="61" y="115"/>
                  </a:lnTo>
                  <a:lnTo>
                    <a:pt x="69" y="118"/>
                  </a:lnTo>
                  <a:lnTo>
                    <a:pt x="76" y="115"/>
                  </a:lnTo>
                  <a:lnTo>
                    <a:pt x="81" y="115"/>
                  </a:lnTo>
                  <a:lnTo>
                    <a:pt x="94" y="113"/>
                  </a:lnTo>
                  <a:lnTo>
                    <a:pt x="107" y="106"/>
                  </a:lnTo>
                  <a:lnTo>
                    <a:pt x="117" y="99"/>
                  </a:lnTo>
                  <a:lnTo>
                    <a:pt x="125" y="92"/>
                  </a:lnTo>
                  <a:lnTo>
                    <a:pt x="132" y="81"/>
                  </a:lnTo>
                  <a:lnTo>
                    <a:pt x="135" y="76"/>
                  </a:lnTo>
                  <a:lnTo>
                    <a:pt x="135" y="72"/>
                  </a:lnTo>
                  <a:lnTo>
                    <a:pt x="138" y="65"/>
                  </a:lnTo>
                  <a:lnTo>
                    <a:pt x="138" y="58"/>
                  </a:lnTo>
                  <a:lnTo>
                    <a:pt x="138" y="53"/>
                  </a:lnTo>
                  <a:lnTo>
                    <a:pt x="135" y="46"/>
                  </a:lnTo>
                  <a:lnTo>
                    <a:pt x="135" y="42"/>
                  </a:lnTo>
                  <a:lnTo>
                    <a:pt x="132" y="37"/>
                  </a:lnTo>
                  <a:lnTo>
                    <a:pt x="125" y="25"/>
                  </a:lnTo>
                  <a:lnTo>
                    <a:pt x="117" y="18"/>
                  </a:lnTo>
                  <a:lnTo>
                    <a:pt x="107" y="12"/>
                  </a:lnTo>
                  <a:lnTo>
                    <a:pt x="94" y="5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5" name="Freeform 107">
              <a:extLst>
                <a:ext uri="{FF2B5EF4-FFF2-40B4-BE49-F238E27FC236}">
                  <a16:creationId xmlns:a16="http://schemas.microsoft.com/office/drawing/2014/main" id="{D9C36701-8B38-4D44-B376-0933FCD6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1186"/>
              <a:ext cx="138" cy="118"/>
            </a:xfrm>
            <a:custGeom>
              <a:avLst/>
              <a:gdLst>
                <a:gd name="T0" fmla="*/ 69 w 138"/>
                <a:gd name="T1" fmla="*/ 0 h 118"/>
                <a:gd name="T2" fmla="*/ 61 w 138"/>
                <a:gd name="T3" fmla="*/ 0 h 118"/>
                <a:gd name="T4" fmla="*/ 53 w 138"/>
                <a:gd name="T5" fmla="*/ 2 h 118"/>
                <a:gd name="T6" fmla="*/ 40 w 138"/>
                <a:gd name="T7" fmla="*/ 5 h 118"/>
                <a:gd name="T8" fmla="*/ 30 w 138"/>
                <a:gd name="T9" fmla="*/ 12 h 118"/>
                <a:gd name="T10" fmla="*/ 20 w 138"/>
                <a:gd name="T11" fmla="*/ 18 h 118"/>
                <a:gd name="T12" fmla="*/ 10 w 138"/>
                <a:gd name="T13" fmla="*/ 25 h 118"/>
                <a:gd name="T14" fmla="*/ 5 w 138"/>
                <a:gd name="T15" fmla="*/ 37 h 118"/>
                <a:gd name="T16" fmla="*/ 2 w 138"/>
                <a:gd name="T17" fmla="*/ 42 h 118"/>
                <a:gd name="T18" fmla="*/ 0 w 138"/>
                <a:gd name="T19" fmla="*/ 46 h 118"/>
                <a:gd name="T20" fmla="*/ 0 w 138"/>
                <a:gd name="T21" fmla="*/ 53 h 118"/>
                <a:gd name="T22" fmla="*/ 0 w 138"/>
                <a:gd name="T23" fmla="*/ 58 h 118"/>
                <a:gd name="T24" fmla="*/ 0 w 138"/>
                <a:gd name="T25" fmla="*/ 65 h 118"/>
                <a:gd name="T26" fmla="*/ 0 w 138"/>
                <a:gd name="T27" fmla="*/ 72 h 118"/>
                <a:gd name="T28" fmla="*/ 2 w 138"/>
                <a:gd name="T29" fmla="*/ 76 h 118"/>
                <a:gd name="T30" fmla="*/ 5 w 138"/>
                <a:gd name="T31" fmla="*/ 81 h 118"/>
                <a:gd name="T32" fmla="*/ 10 w 138"/>
                <a:gd name="T33" fmla="*/ 92 h 118"/>
                <a:gd name="T34" fmla="*/ 20 w 138"/>
                <a:gd name="T35" fmla="*/ 99 h 118"/>
                <a:gd name="T36" fmla="*/ 30 w 138"/>
                <a:gd name="T37" fmla="*/ 106 h 118"/>
                <a:gd name="T38" fmla="*/ 40 w 138"/>
                <a:gd name="T39" fmla="*/ 113 h 118"/>
                <a:gd name="T40" fmla="*/ 53 w 138"/>
                <a:gd name="T41" fmla="*/ 115 h 118"/>
                <a:gd name="T42" fmla="*/ 61 w 138"/>
                <a:gd name="T43" fmla="*/ 115 h 118"/>
                <a:gd name="T44" fmla="*/ 69 w 138"/>
                <a:gd name="T45" fmla="*/ 118 h 118"/>
                <a:gd name="T46" fmla="*/ 76 w 138"/>
                <a:gd name="T47" fmla="*/ 115 h 118"/>
                <a:gd name="T48" fmla="*/ 81 w 138"/>
                <a:gd name="T49" fmla="*/ 115 h 118"/>
                <a:gd name="T50" fmla="*/ 94 w 138"/>
                <a:gd name="T51" fmla="*/ 113 h 118"/>
                <a:gd name="T52" fmla="*/ 107 w 138"/>
                <a:gd name="T53" fmla="*/ 106 h 118"/>
                <a:gd name="T54" fmla="*/ 117 w 138"/>
                <a:gd name="T55" fmla="*/ 99 h 118"/>
                <a:gd name="T56" fmla="*/ 125 w 138"/>
                <a:gd name="T57" fmla="*/ 92 h 118"/>
                <a:gd name="T58" fmla="*/ 132 w 138"/>
                <a:gd name="T59" fmla="*/ 81 h 118"/>
                <a:gd name="T60" fmla="*/ 135 w 138"/>
                <a:gd name="T61" fmla="*/ 76 h 118"/>
                <a:gd name="T62" fmla="*/ 135 w 138"/>
                <a:gd name="T63" fmla="*/ 72 h 118"/>
                <a:gd name="T64" fmla="*/ 138 w 138"/>
                <a:gd name="T65" fmla="*/ 65 h 118"/>
                <a:gd name="T66" fmla="*/ 138 w 138"/>
                <a:gd name="T67" fmla="*/ 58 h 118"/>
                <a:gd name="T68" fmla="*/ 138 w 138"/>
                <a:gd name="T69" fmla="*/ 53 h 118"/>
                <a:gd name="T70" fmla="*/ 135 w 138"/>
                <a:gd name="T71" fmla="*/ 46 h 118"/>
                <a:gd name="T72" fmla="*/ 135 w 138"/>
                <a:gd name="T73" fmla="*/ 42 h 118"/>
                <a:gd name="T74" fmla="*/ 132 w 138"/>
                <a:gd name="T75" fmla="*/ 37 h 118"/>
                <a:gd name="T76" fmla="*/ 125 w 138"/>
                <a:gd name="T77" fmla="*/ 25 h 118"/>
                <a:gd name="T78" fmla="*/ 117 w 138"/>
                <a:gd name="T79" fmla="*/ 18 h 118"/>
                <a:gd name="T80" fmla="*/ 107 w 138"/>
                <a:gd name="T81" fmla="*/ 12 h 118"/>
                <a:gd name="T82" fmla="*/ 94 w 138"/>
                <a:gd name="T83" fmla="*/ 5 h 118"/>
                <a:gd name="T84" fmla="*/ 81 w 138"/>
                <a:gd name="T85" fmla="*/ 2 h 118"/>
                <a:gd name="T86" fmla="*/ 76 w 138"/>
                <a:gd name="T87" fmla="*/ 0 h 118"/>
                <a:gd name="T88" fmla="*/ 69 w 138"/>
                <a:gd name="T89" fmla="*/ 0 h 1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8"/>
                <a:gd name="T136" fmla="*/ 0 h 118"/>
                <a:gd name="T137" fmla="*/ 138 w 138"/>
                <a:gd name="T138" fmla="*/ 118 h 1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8" h="118">
                  <a:moveTo>
                    <a:pt x="69" y="0"/>
                  </a:moveTo>
                  <a:lnTo>
                    <a:pt x="61" y="0"/>
                  </a:lnTo>
                  <a:lnTo>
                    <a:pt x="53" y="2"/>
                  </a:lnTo>
                  <a:lnTo>
                    <a:pt x="40" y="5"/>
                  </a:lnTo>
                  <a:lnTo>
                    <a:pt x="30" y="12"/>
                  </a:lnTo>
                  <a:lnTo>
                    <a:pt x="20" y="18"/>
                  </a:lnTo>
                  <a:lnTo>
                    <a:pt x="10" y="25"/>
                  </a:lnTo>
                  <a:lnTo>
                    <a:pt x="5" y="37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5" y="81"/>
                  </a:lnTo>
                  <a:lnTo>
                    <a:pt x="10" y="92"/>
                  </a:lnTo>
                  <a:lnTo>
                    <a:pt x="20" y="99"/>
                  </a:lnTo>
                  <a:lnTo>
                    <a:pt x="30" y="106"/>
                  </a:lnTo>
                  <a:lnTo>
                    <a:pt x="40" y="113"/>
                  </a:lnTo>
                  <a:lnTo>
                    <a:pt x="53" y="115"/>
                  </a:lnTo>
                  <a:lnTo>
                    <a:pt x="61" y="115"/>
                  </a:lnTo>
                  <a:lnTo>
                    <a:pt x="69" y="118"/>
                  </a:lnTo>
                  <a:lnTo>
                    <a:pt x="76" y="115"/>
                  </a:lnTo>
                  <a:lnTo>
                    <a:pt x="81" y="115"/>
                  </a:lnTo>
                  <a:lnTo>
                    <a:pt x="94" y="113"/>
                  </a:lnTo>
                  <a:lnTo>
                    <a:pt x="107" y="106"/>
                  </a:lnTo>
                  <a:lnTo>
                    <a:pt x="117" y="99"/>
                  </a:lnTo>
                  <a:lnTo>
                    <a:pt x="125" y="92"/>
                  </a:lnTo>
                  <a:lnTo>
                    <a:pt x="132" y="81"/>
                  </a:lnTo>
                  <a:lnTo>
                    <a:pt x="135" y="76"/>
                  </a:lnTo>
                  <a:lnTo>
                    <a:pt x="135" y="72"/>
                  </a:lnTo>
                  <a:lnTo>
                    <a:pt x="138" y="65"/>
                  </a:lnTo>
                  <a:lnTo>
                    <a:pt x="138" y="58"/>
                  </a:lnTo>
                  <a:lnTo>
                    <a:pt x="138" y="53"/>
                  </a:lnTo>
                  <a:lnTo>
                    <a:pt x="135" y="46"/>
                  </a:lnTo>
                  <a:lnTo>
                    <a:pt x="135" y="42"/>
                  </a:lnTo>
                  <a:lnTo>
                    <a:pt x="132" y="37"/>
                  </a:lnTo>
                  <a:lnTo>
                    <a:pt x="125" y="25"/>
                  </a:lnTo>
                  <a:lnTo>
                    <a:pt x="117" y="18"/>
                  </a:lnTo>
                  <a:lnTo>
                    <a:pt x="107" y="12"/>
                  </a:lnTo>
                  <a:lnTo>
                    <a:pt x="94" y="5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69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6" name="Rectangle 108">
              <a:extLst>
                <a:ext uri="{FF2B5EF4-FFF2-40B4-BE49-F238E27FC236}">
                  <a16:creationId xmlns:a16="http://schemas.microsoft.com/office/drawing/2014/main" id="{096D5D69-B57A-47CA-8EA8-6F8196989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493"/>
              <a:ext cx="46" cy="1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397" name="Freeform 109">
              <a:extLst>
                <a:ext uri="{FF2B5EF4-FFF2-40B4-BE49-F238E27FC236}">
                  <a16:creationId xmlns:a16="http://schemas.microsoft.com/office/drawing/2014/main" id="{9C46881A-6299-4069-B4F6-0B16BCB4B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1195"/>
              <a:ext cx="77" cy="70"/>
            </a:xfrm>
            <a:custGeom>
              <a:avLst/>
              <a:gdLst>
                <a:gd name="T0" fmla="*/ 38 w 77"/>
                <a:gd name="T1" fmla="*/ 0 h 70"/>
                <a:gd name="T2" fmla="*/ 31 w 77"/>
                <a:gd name="T3" fmla="*/ 3 h 70"/>
                <a:gd name="T4" fmla="*/ 23 w 77"/>
                <a:gd name="T5" fmla="*/ 5 h 70"/>
                <a:gd name="T6" fmla="*/ 18 w 77"/>
                <a:gd name="T7" fmla="*/ 7 h 70"/>
                <a:gd name="T8" fmla="*/ 13 w 77"/>
                <a:gd name="T9" fmla="*/ 12 h 70"/>
                <a:gd name="T10" fmla="*/ 8 w 77"/>
                <a:gd name="T11" fmla="*/ 16 h 70"/>
                <a:gd name="T12" fmla="*/ 3 w 77"/>
                <a:gd name="T13" fmla="*/ 23 h 70"/>
                <a:gd name="T14" fmla="*/ 0 w 77"/>
                <a:gd name="T15" fmla="*/ 28 h 70"/>
                <a:gd name="T16" fmla="*/ 0 w 77"/>
                <a:gd name="T17" fmla="*/ 35 h 70"/>
                <a:gd name="T18" fmla="*/ 0 w 77"/>
                <a:gd name="T19" fmla="*/ 42 h 70"/>
                <a:gd name="T20" fmla="*/ 3 w 77"/>
                <a:gd name="T21" fmla="*/ 49 h 70"/>
                <a:gd name="T22" fmla="*/ 8 w 77"/>
                <a:gd name="T23" fmla="*/ 56 h 70"/>
                <a:gd name="T24" fmla="*/ 13 w 77"/>
                <a:gd name="T25" fmla="*/ 60 h 70"/>
                <a:gd name="T26" fmla="*/ 18 w 77"/>
                <a:gd name="T27" fmla="*/ 65 h 70"/>
                <a:gd name="T28" fmla="*/ 23 w 77"/>
                <a:gd name="T29" fmla="*/ 67 h 70"/>
                <a:gd name="T30" fmla="*/ 31 w 77"/>
                <a:gd name="T31" fmla="*/ 70 h 70"/>
                <a:gd name="T32" fmla="*/ 38 w 77"/>
                <a:gd name="T33" fmla="*/ 70 h 70"/>
                <a:gd name="T34" fmla="*/ 46 w 77"/>
                <a:gd name="T35" fmla="*/ 70 h 70"/>
                <a:gd name="T36" fmla="*/ 54 w 77"/>
                <a:gd name="T37" fmla="*/ 67 h 70"/>
                <a:gd name="T38" fmla="*/ 59 w 77"/>
                <a:gd name="T39" fmla="*/ 65 h 70"/>
                <a:gd name="T40" fmla="*/ 67 w 77"/>
                <a:gd name="T41" fmla="*/ 60 h 70"/>
                <a:gd name="T42" fmla="*/ 72 w 77"/>
                <a:gd name="T43" fmla="*/ 56 h 70"/>
                <a:gd name="T44" fmla="*/ 74 w 77"/>
                <a:gd name="T45" fmla="*/ 49 h 70"/>
                <a:gd name="T46" fmla="*/ 77 w 77"/>
                <a:gd name="T47" fmla="*/ 42 h 70"/>
                <a:gd name="T48" fmla="*/ 77 w 77"/>
                <a:gd name="T49" fmla="*/ 35 h 70"/>
                <a:gd name="T50" fmla="*/ 77 w 77"/>
                <a:gd name="T51" fmla="*/ 28 h 70"/>
                <a:gd name="T52" fmla="*/ 74 w 77"/>
                <a:gd name="T53" fmla="*/ 23 h 70"/>
                <a:gd name="T54" fmla="*/ 72 w 77"/>
                <a:gd name="T55" fmla="*/ 16 h 70"/>
                <a:gd name="T56" fmla="*/ 67 w 77"/>
                <a:gd name="T57" fmla="*/ 12 h 70"/>
                <a:gd name="T58" fmla="*/ 59 w 77"/>
                <a:gd name="T59" fmla="*/ 7 h 70"/>
                <a:gd name="T60" fmla="*/ 54 w 77"/>
                <a:gd name="T61" fmla="*/ 5 h 70"/>
                <a:gd name="T62" fmla="*/ 46 w 77"/>
                <a:gd name="T63" fmla="*/ 3 h 70"/>
                <a:gd name="T64" fmla="*/ 38 w 77"/>
                <a:gd name="T65" fmla="*/ 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70"/>
                <a:gd name="T101" fmla="*/ 77 w 77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70">
                  <a:moveTo>
                    <a:pt x="38" y="0"/>
                  </a:moveTo>
                  <a:lnTo>
                    <a:pt x="31" y="3"/>
                  </a:lnTo>
                  <a:lnTo>
                    <a:pt x="23" y="5"/>
                  </a:lnTo>
                  <a:lnTo>
                    <a:pt x="18" y="7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3" y="23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3" y="49"/>
                  </a:lnTo>
                  <a:lnTo>
                    <a:pt x="8" y="56"/>
                  </a:lnTo>
                  <a:lnTo>
                    <a:pt x="13" y="60"/>
                  </a:lnTo>
                  <a:lnTo>
                    <a:pt x="18" y="65"/>
                  </a:lnTo>
                  <a:lnTo>
                    <a:pt x="23" y="67"/>
                  </a:lnTo>
                  <a:lnTo>
                    <a:pt x="31" y="70"/>
                  </a:lnTo>
                  <a:lnTo>
                    <a:pt x="38" y="70"/>
                  </a:lnTo>
                  <a:lnTo>
                    <a:pt x="46" y="70"/>
                  </a:lnTo>
                  <a:lnTo>
                    <a:pt x="54" y="67"/>
                  </a:lnTo>
                  <a:lnTo>
                    <a:pt x="59" y="65"/>
                  </a:lnTo>
                  <a:lnTo>
                    <a:pt x="67" y="60"/>
                  </a:lnTo>
                  <a:lnTo>
                    <a:pt x="72" y="56"/>
                  </a:lnTo>
                  <a:lnTo>
                    <a:pt x="74" y="49"/>
                  </a:lnTo>
                  <a:lnTo>
                    <a:pt x="77" y="42"/>
                  </a:lnTo>
                  <a:lnTo>
                    <a:pt x="77" y="35"/>
                  </a:lnTo>
                  <a:lnTo>
                    <a:pt x="77" y="28"/>
                  </a:lnTo>
                  <a:lnTo>
                    <a:pt x="74" y="23"/>
                  </a:lnTo>
                  <a:lnTo>
                    <a:pt x="72" y="16"/>
                  </a:lnTo>
                  <a:lnTo>
                    <a:pt x="67" y="12"/>
                  </a:lnTo>
                  <a:lnTo>
                    <a:pt x="59" y="7"/>
                  </a:lnTo>
                  <a:lnTo>
                    <a:pt x="54" y="5"/>
                  </a:lnTo>
                  <a:lnTo>
                    <a:pt x="46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8" name="Freeform 110">
              <a:extLst>
                <a:ext uri="{FF2B5EF4-FFF2-40B4-BE49-F238E27FC236}">
                  <a16:creationId xmlns:a16="http://schemas.microsoft.com/office/drawing/2014/main" id="{B4554B90-0283-4CF1-9AF6-D204343CE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1195"/>
              <a:ext cx="77" cy="70"/>
            </a:xfrm>
            <a:custGeom>
              <a:avLst/>
              <a:gdLst>
                <a:gd name="T0" fmla="*/ 38 w 77"/>
                <a:gd name="T1" fmla="*/ 0 h 70"/>
                <a:gd name="T2" fmla="*/ 31 w 77"/>
                <a:gd name="T3" fmla="*/ 3 h 70"/>
                <a:gd name="T4" fmla="*/ 23 w 77"/>
                <a:gd name="T5" fmla="*/ 5 h 70"/>
                <a:gd name="T6" fmla="*/ 18 w 77"/>
                <a:gd name="T7" fmla="*/ 7 h 70"/>
                <a:gd name="T8" fmla="*/ 13 w 77"/>
                <a:gd name="T9" fmla="*/ 12 h 70"/>
                <a:gd name="T10" fmla="*/ 8 w 77"/>
                <a:gd name="T11" fmla="*/ 16 h 70"/>
                <a:gd name="T12" fmla="*/ 3 w 77"/>
                <a:gd name="T13" fmla="*/ 23 h 70"/>
                <a:gd name="T14" fmla="*/ 0 w 77"/>
                <a:gd name="T15" fmla="*/ 28 h 70"/>
                <a:gd name="T16" fmla="*/ 0 w 77"/>
                <a:gd name="T17" fmla="*/ 35 h 70"/>
                <a:gd name="T18" fmla="*/ 0 w 77"/>
                <a:gd name="T19" fmla="*/ 42 h 70"/>
                <a:gd name="T20" fmla="*/ 3 w 77"/>
                <a:gd name="T21" fmla="*/ 49 h 70"/>
                <a:gd name="T22" fmla="*/ 8 w 77"/>
                <a:gd name="T23" fmla="*/ 56 h 70"/>
                <a:gd name="T24" fmla="*/ 13 w 77"/>
                <a:gd name="T25" fmla="*/ 60 h 70"/>
                <a:gd name="T26" fmla="*/ 18 w 77"/>
                <a:gd name="T27" fmla="*/ 65 h 70"/>
                <a:gd name="T28" fmla="*/ 23 w 77"/>
                <a:gd name="T29" fmla="*/ 67 h 70"/>
                <a:gd name="T30" fmla="*/ 31 w 77"/>
                <a:gd name="T31" fmla="*/ 70 h 70"/>
                <a:gd name="T32" fmla="*/ 38 w 77"/>
                <a:gd name="T33" fmla="*/ 70 h 70"/>
                <a:gd name="T34" fmla="*/ 46 w 77"/>
                <a:gd name="T35" fmla="*/ 70 h 70"/>
                <a:gd name="T36" fmla="*/ 54 w 77"/>
                <a:gd name="T37" fmla="*/ 67 h 70"/>
                <a:gd name="T38" fmla="*/ 59 w 77"/>
                <a:gd name="T39" fmla="*/ 65 h 70"/>
                <a:gd name="T40" fmla="*/ 67 w 77"/>
                <a:gd name="T41" fmla="*/ 60 h 70"/>
                <a:gd name="T42" fmla="*/ 72 w 77"/>
                <a:gd name="T43" fmla="*/ 56 h 70"/>
                <a:gd name="T44" fmla="*/ 74 w 77"/>
                <a:gd name="T45" fmla="*/ 49 h 70"/>
                <a:gd name="T46" fmla="*/ 77 w 77"/>
                <a:gd name="T47" fmla="*/ 42 h 70"/>
                <a:gd name="T48" fmla="*/ 77 w 77"/>
                <a:gd name="T49" fmla="*/ 35 h 70"/>
                <a:gd name="T50" fmla="*/ 77 w 77"/>
                <a:gd name="T51" fmla="*/ 28 h 70"/>
                <a:gd name="T52" fmla="*/ 74 w 77"/>
                <a:gd name="T53" fmla="*/ 23 h 70"/>
                <a:gd name="T54" fmla="*/ 72 w 77"/>
                <a:gd name="T55" fmla="*/ 16 h 70"/>
                <a:gd name="T56" fmla="*/ 67 w 77"/>
                <a:gd name="T57" fmla="*/ 12 h 70"/>
                <a:gd name="T58" fmla="*/ 59 w 77"/>
                <a:gd name="T59" fmla="*/ 7 h 70"/>
                <a:gd name="T60" fmla="*/ 54 w 77"/>
                <a:gd name="T61" fmla="*/ 5 h 70"/>
                <a:gd name="T62" fmla="*/ 46 w 77"/>
                <a:gd name="T63" fmla="*/ 3 h 70"/>
                <a:gd name="T64" fmla="*/ 38 w 77"/>
                <a:gd name="T65" fmla="*/ 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70"/>
                <a:gd name="T101" fmla="*/ 77 w 77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70">
                  <a:moveTo>
                    <a:pt x="38" y="0"/>
                  </a:moveTo>
                  <a:lnTo>
                    <a:pt x="31" y="3"/>
                  </a:lnTo>
                  <a:lnTo>
                    <a:pt x="23" y="5"/>
                  </a:lnTo>
                  <a:lnTo>
                    <a:pt x="18" y="7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3" y="23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3" y="49"/>
                  </a:lnTo>
                  <a:lnTo>
                    <a:pt x="8" y="56"/>
                  </a:lnTo>
                  <a:lnTo>
                    <a:pt x="13" y="60"/>
                  </a:lnTo>
                  <a:lnTo>
                    <a:pt x="18" y="65"/>
                  </a:lnTo>
                  <a:lnTo>
                    <a:pt x="23" y="67"/>
                  </a:lnTo>
                  <a:lnTo>
                    <a:pt x="31" y="70"/>
                  </a:lnTo>
                  <a:lnTo>
                    <a:pt x="38" y="70"/>
                  </a:lnTo>
                  <a:lnTo>
                    <a:pt x="46" y="70"/>
                  </a:lnTo>
                  <a:lnTo>
                    <a:pt x="54" y="67"/>
                  </a:lnTo>
                  <a:lnTo>
                    <a:pt x="59" y="65"/>
                  </a:lnTo>
                  <a:lnTo>
                    <a:pt x="67" y="60"/>
                  </a:lnTo>
                  <a:lnTo>
                    <a:pt x="72" y="56"/>
                  </a:lnTo>
                  <a:lnTo>
                    <a:pt x="74" y="49"/>
                  </a:lnTo>
                  <a:lnTo>
                    <a:pt x="77" y="42"/>
                  </a:lnTo>
                  <a:lnTo>
                    <a:pt x="77" y="35"/>
                  </a:lnTo>
                  <a:lnTo>
                    <a:pt x="77" y="28"/>
                  </a:lnTo>
                  <a:lnTo>
                    <a:pt x="74" y="23"/>
                  </a:lnTo>
                  <a:lnTo>
                    <a:pt x="72" y="16"/>
                  </a:lnTo>
                  <a:lnTo>
                    <a:pt x="67" y="12"/>
                  </a:lnTo>
                  <a:lnTo>
                    <a:pt x="59" y="7"/>
                  </a:lnTo>
                  <a:lnTo>
                    <a:pt x="54" y="5"/>
                  </a:lnTo>
                  <a:lnTo>
                    <a:pt x="46" y="3"/>
                  </a:lnTo>
                  <a:lnTo>
                    <a:pt x="38" y="0"/>
                  </a:lnTo>
                </a:path>
              </a:pathLst>
            </a:custGeom>
            <a:noFill/>
            <a:ln w="317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9" name="Rectangle 111">
              <a:extLst>
                <a:ext uri="{FF2B5EF4-FFF2-40B4-BE49-F238E27FC236}">
                  <a16:creationId xmlns:a16="http://schemas.microsoft.com/office/drawing/2014/main" id="{A0903A60-F6E8-445F-A085-875E2BC5F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632"/>
              <a:ext cx="49" cy="609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400" name="Rectangle 112">
              <a:extLst>
                <a:ext uri="{FF2B5EF4-FFF2-40B4-BE49-F238E27FC236}">
                  <a16:creationId xmlns:a16="http://schemas.microsoft.com/office/drawing/2014/main" id="{4F0AE862-8C0D-4002-A2A6-4FE926D62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724"/>
              <a:ext cx="90" cy="4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401" name="Rectangle 113">
              <a:extLst>
                <a:ext uri="{FF2B5EF4-FFF2-40B4-BE49-F238E27FC236}">
                  <a16:creationId xmlns:a16="http://schemas.microsoft.com/office/drawing/2014/main" id="{5CE6B6B0-ADD1-40F7-938D-F46B15579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724"/>
              <a:ext cx="90" cy="497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402" name="Rectangle 114">
              <a:extLst>
                <a:ext uri="{FF2B5EF4-FFF2-40B4-BE49-F238E27FC236}">
                  <a16:creationId xmlns:a16="http://schemas.microsoft.com/office/drawing/2014/main" id="{EEC1FFCF-440C-4877-9B77-43EEE63B4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433"/>
              <a:ext cx="90" cy="4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403" name="Rectangle 115">
              <a:extLst>
                <a:ext uri="{FF2B5EF4-FFF2-40B4-BE49-F238E27FC236}">
                  <a16:creationId xmlns:a16="http://schemas.microsoft.com/office/drawing/2014/main" id="{ECE4E579-315C-44D3-9612-BC22E5523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433"/>
              <a:ext cx="90" cy="497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404" name="Rectangle 116">
              <a:extLst>
                <a:ext uri="{FF2B5EF4-FFF2-40B4-BE49-F238E27FC236}">
                  <a16:creationId xmlns:a16="http://schemas.microsoft.com/office/drawing/2014/main" id="{5D520FEA-2356-440A-834B-84FD7B29D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472"/>
              <a:ext cx="46" cy="45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405" name="Freeform 117">
              <a:extLst>
                <a:ext uri="{FF2B5EF4-FFF2-40B4-BE49-F238E27FC236}">
                  <a16:creationId xmlns:a16="http://schemas.microsoft.com/office/drawing/2014/main" id="{3DCA5661-63E9-4258-A070-98BC571BF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1200"/>
              <a:ext cx="138" cy="118"/>
            </a:xfrm>
            <a:custGeom>
              <a:avLst/>
              <a:gdLst>
                <a:gd name="T0" fmla="*/ 69 w 138"/>
                <a:gd name="T1" fmla="*/ 0 h 118"/>
                <a:gd name="T2" fmla="*/ 61 w 138"/>
                <a:gd name="T3" fmla="*/ 0 h 118"/>
                <a:gd name="T4" fmla="*/ 53 w 138"/>
                <a:gd name="T5" fmla="*/ 0 h 118"/>
                <a:gd name="T6" fmla="*/ 41 w 138"/>
                <a:gd name="T7" fmla="*/ 4 h 118"/>
                <a:gd name="T8" fmla="*/ 28 w 138"/>
                <a:gd name="T9" fmla="*/ 9 h 118"/>
                <a:gd name="T10" fmla="*/ 18 w 138"/>
                <a:gd name="T11" fmla="*/ 16 h 118"/>
                <a:gd name="T12" fmla="*/ 10 w 138"/>
                <a:gd name="T13" fmla="*/ 25 h 118"/>
                <a:gd name="T14" fmla="*/ 5 w 138"/>
                <a:gd name="T15" fmla="*/ 34 h 118"/>
                <a:gd name="T16" fmla="*/ 2 w 138"/>
                <a:gd name="T17" fmla="*/ 41 h 118"/>
                <a:gd name="T18" fmla="*/ 0 w 138"/>
                <a:gd name="T19" fmla="*/ 46 h 118"/>
                <a:gd name="T20" fmla="*/ 0 w 138"/>
                <a:gd name="T21" fmla="*/ 53 h 118"/>
                <a:gd name="T22" fmla="*/ 0 w 138"/>
                <a:gd name="T23" fmla="*/ 58 h 118"/>
                <a:gd name="T24" fmla="*/ 0 w 138"/>
                <a:gd name="T25" fmla="*/ 65 h 118"/>
                <a:gd name="T26" fmla="*/ 0 w 138"/>
                <a:gd name="T27" fmla="*/ 69 h 118"/>
                <a:gd name="T28" fmla="*/ 2 w 138"/>
                <a:gd name="T29" fmla="*/ 76 h 118"/>
                <a:gd name="T30" fmla="*/ 5 w 138"/>
                <a:gd name="T31" fmla="*/ 81 h 118"/>
                <a:gd name="T32" fmla="*/ 10 w 138"/>
                <a:gd name="T33" fmla="*/ 90 h 118"/>
                <a:gd name="T34" fmla="*/ 18 w 138"/>
                <a:gd name="T35" fmla="*/ 99 h 118"/>
                <a:gd name="T36" fmla="*/ 28 w 138"/>
                <a:gd name="T37" fmla="*/ 106 h 118"/>
                <a:gd name="T38" fmla="*/ 41 w 138"/>
                <a:gd name="T39" fmla="*/ 113 h 118"/>
                <a:gd name="T40" fmla="*/ 53 w 138"/>
                <a:gd name="T41" fmla="*/ 115 h 118"/>
                <a:gd name="T42" fmla="*/ 61 w 138"/>
                <a:gd name="T43" fmla="*/ 115 h 118"/>
                <a:gd name="T44" fmla="*/ 69 w 138"/>
                <a:gd name="T45" fmla="*/ 118 h 118"/>
                <a:gd name="T46" fmla="*/ 74 w 138"/>
                <a:gd name="T47" fmla="*/ 115 h 118"/>
                <a:gd name="T48" fmla="*/ 81 w 138"/>
                <a:gd name="T49" fmla="*/ 115 h 118"/>
                <a:gd name="T50" fmla="*/ 94 w 138"/>
                <a:gd name="T51" fmla="*/ 113 h 118"/>
                <a:gd name="T52" fmla="*/ 107 w 138"/>
                <a:gd name="T53" fmla="*/ 106 h 118"/>
                <a:gd name="T54" fmla="*/ 117 w 138"/>
                <a:gd name="T55" fmla="*/ 99 h 118"/>
                <a:gd name="T56" fmla="*/ 125 w 138"/>
                <a:gd name="T57" fmla="*/ 90 h 118"/>
                <a:gd name="T58" fmla="*/ 130 w 138"/>
                <a:gd name="T59" fmla="*/ 81 h 118"/>
                <a:gd name="T60" fmla="*/ 132 w 138"/>
                <a:gd name="T61" fmla="*/ 76 h 118"/>
                <a:gd name="T62" fmla="*/ 135 w 138"/>
                <a:gd name="T63" fmla="*/ 69 h 118"/>
                <a:gd name="T64" fmla="*/ 135 w 138"/>
                <a:gd name="T65" fmla="*/ 65 h 118"/>
                <a:gd name="T66" fmla="*/ 138 w 138"/>
                <a:gd name="T67" fmla="*/ 58 h 118"/>
                <a:gd name="T68" fmla="*/ 135 w 138"/>
                <a:gd name="T69" fmla="*/ 53 h 118"/>
                <a:gd name="T70" fmla="*/ 135 w 138"/>
                <a:gd name="T71" fmla="*/ 46 h 118"/>
                <a:gd name="T72" fmla="*/ 132 w 138"/>
                <a:gd name="T73" fmla="*/ 41 h 118"/>
                <a:gd name="T74" fmla="*/ 130 w 138"/>
                <a:gd name="T75" fmla="*/ 34 h 118"/>
                <a:gd name="T76" fmla="*/ 125 w 138"/>
                <a:gd name="T77" fmla="*/ 25 h 118"/>
                <a:gd name="T78" fmla="*/ 117 w 138"/>
                <a:gd name="T79" fmla="*/ 16 h 118"/>
                <a:gd name="T80" fmla="*/ 107 w 138"/>
                <a:gd name="T81" fmla="*/ 9 h 118"/>
                <a:gd name="T82" fmla="*/ 94 w 138"/>
                <a:gd name="T83" fmla="*/ 4 h 118"/>
                <a:gd name="T84" fmla="*/ 81 w 138"/>
                <a:gd name="T85" fmla="*/ 0 h 118"/>
                <a:gd name="T86" fmla="*/ 74 w 138"/>
                <a:gd name="T87" fmla="*/ 0 h 118"/>
                <a:gd name="T88" fmla="*/ 69 w 138"/>
                <a:gd name="T89" fmla="*/ 0 h 1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8"/>
                <a:gd name="T136" fmla="*/ 0 h 118"/>
                <a:gd name="T137" fmla="*/ 138 w 138"/>
                <a:gd name="T138" fmla="*/ 118 h 1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8" h="118">
                  <a:moveTo>
                    <a:pt x="69" y="0"/>
                  </a:moveTo>
                  <a:lnTo>
                    <a:pt x="61" y="0"/>
                  </a:lnTo>
                  <a:lnTo>
                    <a:pt x="53" y="0"/>
                  </a:lnTo>
                  <a:lnTo>
                    <a:pt x="41" y="4"/>
                  </a:lnTo>
                  <a:lnTo>
                    <a:pt x="28" y="9"/>
                  </a:lnTo>
                  <a:lnTo>
                    <a:pt x="18" y="16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2" y="41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2" y="76"/>
                  </a:lnTo>
                  <a:lnTo>
                    <a:pt x="5" y="81"/>
                  </a:lnTo>
                  <a:lnTo>
                    <a:pt x="10" y="90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41" y="113"/>
                  </a:lnTo>
                  <a:lnTo>
                    <a:pt x="53" y="115"/>
                  </a:lnTo>
                  <a:lnTo>
                    <a:pt x="61" y="115"/>
                  </a:lnTo>
                  <a:lnTo>
                    <a:pt x="69" y="118"/>
                  </a:lnTo>
                  <a:lnTo>
                    <a:pt x="74" y="115"/>
                  </a:lnTo>
                  <a:lnTo>
                    <a:pt x="81" y="115"/>
                  </a:lnTo>
                  <a:lnTo>
                    <a:pt x="94" y="113"/>
                  </a:lnTo>
                  <a:lnTo>
                    <a:pt x="107" y="106"/>
                  </a:lnTo>
                  <a:lnTo>
                    <a:pt x="117" y="99"/>
                  </a:lnTo>
                  <a:lnTo>
                    <a:pt x="125" y="90"/>
                  </a:lnTo>
                  <a:lnTo>
                    <a:pt x="130" y="81"/>
                  </a:lnTo>
                  <a:lnTo>
                    <a:pt x="132" y="76"/>
                  </a:lnTo>
                  <a:lnTo>
                    <a:pt x="135" y="69"/>
                  </a:lnTo>
                  <a:lnTo>
                    <a:pt x="135" y="65"/>
                  </a:lnTo>
                  <a:lnTo>
                    <a:pt x="138" y="58"/>
                  </a:lnTo>
                  <a:lnTo>
                    <a:pt x="135" y="53"/>
                  </a:lnTo>
                  <a:lnTo>
                    <a:pt x="135" y="46"/>
                  </a:lnTo>
                  <a:lnTo>
                    <a:pt x="132" y="41"/>
                  </a:lnTo>
                  <a:lnTo>
                    <a:pt x="130" y="34"/>
                  </a:lnTo>
                  <a:lnTo>
                    <a:pt x="125" y="25"/>
                  </a:lnTo>
                  <a:lnTo>
                    <a:pt x="117" y="16"/>
                  </a:lnTo>
                  <a:lnTo>
                    <a:pt x="107" y="9"/>
                  </a:lnTo>
                  <a:lnTo>
                    <a:pt x="94" y="4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06" name="Freeform 118">
              <a:extLst>
                <a:ext uri="{FF2B5EF4-FFF2-40B4-BE49-F238E27FC236}">
                  <a16:creationId xmlns:a16="http://schemas.microsoft.com/office/drawing/2014/main" id="{0A9BA8D1-3925-4649-905D-6330C540B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1200"/>
              <a:ext cx="138" cy="118"/>
            </a:xfrm>
            <a:custGeom>
              <a:avLst/>
              <a:gdLst>
                <a:gd name="T0" fmla="*/ 69 w 138"/>
                <a:gd name="T1" fmla="*/ 0 h 118"/>
                <a:gd name="T2" fmla="*/ 61 w 138"/>
                <a:gd name="T3" fmla="*/ 0 h 118"/>
                <a:gd name="T4" fmla="*/ 53 w 138"/>
                <a:gd name="T5" fmla="*/ 0 h 118"/>
                <a:gd name="T6" fmla="*/ 41 w 138"/>
                <a:gd name="T7" fmla="*/ 4 h 118"/>
                <a:gd name="T8" fmla="*/ 28 w 138"/>
                <a:gd name="T9" fmla="*/ 9 h 118"/>
                <a:gd name="T10" fmla="*/ 18 w 138"/>
                <a:gd name="T11" fmla="*/ 16 h 118"/>
                <a:gd name="T12" fmla="*/ 10 w 138"/>
                <a:gd name="T13" fmla="*/ 25 h 118"/>
                <a:gd name="T14" fmla="*/ 5 w 138"/>
                <a:gd name="T15" fmla="*/ 34 h 118"/>
                <a:gd name="T16" fmla="*/ 2 w 138"/>
                <a:gd name="T17" fmla="*/ 41 h 118"/>
                <a:gd name="T18" fmla="*/ 0 w 138"/>
                <a:gd name="T19" fmla="*/ 46 h 118"/>
                <a:gd name="T20" fmla="*/ 0 w 138"/>
                <a:gd name="T21" fmla="*/ 53 h 118"/>
                <a:gd name="T22" fmla="*/ 0 w 138"/>
                <a:gd name="T23" fmla="*/ 58 h 118"/>
                <a:gd name="T24" fmla="*/ 0 w 138"/>
                <a:gd name="T25" fmla="*/ 65 h 118"/>
                <a:gd name="T26" fmla="*/ 0 w 138"/>
                <a:gd name="T27" fmla="*/ 69 h 118"/>
                <a:gd name="T28" fmla="*/ 2 w 138"/>
                <a:gd name="T29" fmla="*/ 76 h 118"/>
                <a:gd name="T30" fmla="*/ 5 w 138"/>
                <a:gd name="T31" fmla="*/ 81 h 118"/>
                <a:gd name="T32" fmla="*/ 10 w 138"/>
                <a:gd name="T33" fmla="*/ 90 h 118"/>
                <a:gd name="T34" fmla="*/ 18 w 138"/>
                <a:gd name="T35" fmla="*/ 99 h 118"/>
                <a:gd name="T36" fmla="*/ 28 w 138"/>
                <a:gd name="T37" fmla="*/ 106 h 118"/>
                <a:gd name="T38" fmla="*/ 41 w 138"/>
                <a:gd name="T39" fmla="*/ 113 h 118"/>
                <a:gd name="T40" fmla="*/ 53 w 138"/>
                <a:gd name="T41" fmla="*/ 115 h 118"/>
                <a:gd name="T42" fmla="*/ 61 w 138"/>
                <a:gd name="T43" fmla="*/ 115 h 118"/>
                <a:gd name="T44" fmla="*/ 69 w 138"/>
                <a:gd name="T45" fmla="*/ 118 h 118"/>
                <a:gd name="T46" fmla="*/ 74 w 138"/>
                <a:gd name="T47" fmla="*/ 115 h 118"/>
                <a:gd name="T48" fmla="*/ 81 w 138"/>
                <a:gd name="T49" fmla="*/ 115 h 118"/>
                <a:gd name="T50" fmla="*/ 94 w 138"/>
                <a:gd name="T51" fmla="*/ 113 h 118"/>
                <a:gd name="T52" fmla="*/ 107 w 138"/>
                <a:gd name="T53" fmla="*/ 106 h 118"/>
                <a:gd name="T54" fmla="*/ 117 w 138"/>
                <a:gd name="T55" fmla="*/ 99 h 118"/>
                <a:gd name="T56" fmla="*/ 125 w 138"/>
                <a:gd name="T57" fmla="*/ 90 h 118"/>
                <a:gd name="T58" fmla="*/ 130 w 138"/>
                <a:gd name="T59" fmla="*/ 81 h 118"/>
                <a:gd name="T60" fmla="*/ 132 w 138"/>
                <a:gd name="T61" fmla="*/ 76 h 118"/>
                <a:gd name="T62" fmla="*/ 135 w 138"/>
                <a:gd name="T63" fmla="*/ 69 h 118"/>
                <a:gd name="T64" fmla="*/ 135 w 138"/>
                <a:gd name="T65" fmla="*/ 65 h 118"/>
                <a:gd name="T66" fmla="*/ 138 w 138"/>
                <a:gd name="T67" fmla="*/ 58 h 118"/>
                <a:gd name="T68" fmla="*/ 135 w 138"/>
                <a:gd name="T69" fmla="*/ 53 h 118"/>
                <a:gd name="T70" fmla="*/ 135 w 138"/>
                <a:gd name="T71" fmla="*/ 46 h 118"/>
                <a:gd name="T72" fmla="*/ 132 w 138"/>
                <a:gd name="T73" fmla="*/ 41 h 118"/>
                <a:gd name="T74" fmla="*/ 130 w 138"/>
                <a:gd name="T75" fmla="*/ 34 h 118"/>
                <a:gd name="T76" fmla="*/ 125 w 138"/>
                <a:gd name="T77" fmla="*/ 25 h 118"/>
                <a:gd name="T78" fmla="*/ 117 w 138"/>
                <a:gd name="T79" fmla="*/ 16 h 118"/>
                <a:gd name="T80" fmla="*/ 107 w 138"/>
                <a:gd name="T81" fmla="*/ 9 h 118"/>
                <a:gd name="T82" fmla="*/ 94 w 138"/>
                <a:gd name="T83" fmla="*/ 4 h 118"/>
                <a:gd name="T84" fmla="*/ 81 w 138"/>
                <a:gd name="T85" fmla="*/ 0 h 118"/>
                <a:gd name="T86" fmla="*/ 74 w 138"/>
                <a:gd name="T87" fmla="*/ 0 h 118"/>
                <a:gd name="T88" fmla="*/ 69 w 138"/>
                <a:gd name="T89" fmla="*/ 0 h 1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8"/>
                <a:gd name="T136" fmla="*/ 0 h 118"/>
                <a:gd name="T137" fmla="*/ 138 w 138"/>
                <a:gd name="T138" fmla="*/ 118 h 1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8" h="118">
                  <a:moveTo>
                    <a:pt x="69" y="0"/>
                  </a:moveTo>
                  <a:lnTo>
                    <a:pt x="61" y="0"/>
                  </a:lnTo>
                  <a:lnTo>
                    <a:pt x="53" y="0"/>
                  </a:lnTo>
                  <a:lnTo>
                    <a:pt x="41" y="4"/>
                  </a:lnTo>
                  <a:lnTo>
                    <a:pt x="28" y="9"/>
                  </a:lnTo>
                  <a:lnTo>
                    <a:pt x="18" y="16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2" y="41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2" y="76"/>
                  </a:lnTo>
                  <a:lnTo>
                    <a:pt x="5" y="81"/>
                  </a:lnTo>
                  <a:lnTo>
                    <a:pt x="10" y="90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41" y="113"/>
                  </a:lnTo>
                  <a:lnTo>
                    <a:pt x="53" y="115"/>
                  </a:lnTo>
                  <a:lnTo>
                    <a:pt x="61" y="115"/>
                  </a:lnTo>
                  <a:lnTo>
                    <a:pt x="69" y="118"/>
                  </a:lnTo>
                  <a:lnTo>
                    <a:pt x="74" y="115"/>
                  </a:lnTo>
                  <a:lnTo>
                    <a:pt x="81" y="115"/>
                  </a:lnTo>
                  <a:lnTo>
                    <a:pt x="94" y="113"/>
                  </a:lnTo>
                  <a:lnTo>
                    <a:pt x="107" y="106"/>
                  </a:lnTo>
                  <a:lnTo>
                    <a:pt x="117" y="99"/>
                  </a:lnTo>
                  <a:lnTo>
                    <a:pt x="125" y="90"/>
                  </a:lnTo>
                  <a:lnTo>
                    <a:pt x="130" y="81"/>
                  </a:lnTo>
                  <a:lnTo>
                    <a:pt x="132" y="76"/>
                  </a:lnTo>
                  <a:lnTo>
                    <a:pt x="135" y="69"/>
                  </a:lnTo>
                  <a:lnTo>
                    <a:pt x="135" y="65"/>
                  </a:lnTo>
                  <a:lnTo>
                    <a:pt x="138" y="58"/>
                  </a:lnTo>
                  <a:lnTo>
                    <a:pt x="135" y="53"/>
                  </a:lnTo>
                  <a:lnTo>
                    <a:pt x="135" y="46"/>
                  </a:lnTo>
                  <a:lnTo>
                    <a:pt x="132" y="41"/>
                  </a:lnTo>
                  <a:lnTo>
                    <a:pt x="130" y="34"/>
                  </a:lnTo>
                  <a:lnTo>
                    <a:pt x="125" y="25"/>
                  </a:lnTo>
                  <a:lnTo>
                    <a:pt x="117" y="16"/>
                  </a:lnTo>
                  <a:lnTo>
                    <a:pt x="107" y="9"/>
                  </a:lnTo>
                  <a:lnTo>
                    <a:pt x="94" y="4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9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07" name="Rectangle 119">
              <a:extLst>
                <a:ext uri="{FF2B5EF4-FFF2-40B4-BE49-F238E27FC236}">
                  <a16:creationId xmlns:a16="http://schemas.microsoft.com/office/drawing/2014/main" id="{0ABC28C9-ECA1-45C0-B06E-720CA785F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923"/>
              <a:ext cx="46" cy="33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408" name="Freeform 120">
              <a:extLst>
                <a:ext uri="{FF2B5EF4-FFF2-40B4-BE49-F238E27FC236}">
                  <a16:creationId xmlns:a16="http://schemas.microsoft.com/office/drawing/2014/main" id="{7FF3BF85-F98D-49BF-92CC-0A46376C5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221"/>
              <a:ext cx="77" cy="71"/>
            </a:xfrm>
            <a:custGeom>
              <a:avLst/>
              <a:gdLst>
                <a:gd name="T0" fmla="*/ 39 w 77"/>
                <a:gd name="T1" fmla="*/ 0 h 71"/>
                <a:gd name="T2" fmla="*/ 31 w 77"/>
                <a:gd name="T3" fmla="*/ 2 h 71"/>
                <a:gd name="T4" fmla="*/ 23 w 77"/>
                <a:gd name="T5" fmla="*/ 2 h 71"/>
                <a:gd name="T6" fmla="*/ 18 w 77"/>
                <a:gd name="T7" fmla="*/ 7 h 71"/>
                <a:gd name="T8" fmla="*/ 13 w 77"/>
                <a:gd name="T9" fmla="*/ 11 h 71"/>
                <a:gd name="T10" fmla="*/ 8 w 77"/>
                <a:gd name="T11" fmla="*/ 16 h 71"/>
                <a:gd name="T12" fmla="*/ 3 w 77"/>
                <a:gd name="T13" fmla="*/ 23 h 71"/>
                <a:gd name="T14" fmla="*/ 0 w 77"/>
                <a:gd name="T15" fmla="*/ 27 h 71"/>
                <a:gd name="T16" fmla="*/ 0 w 77"/>
                <a:gd name="T17" fmla="*/ 34 h 71"/>
                <a:gd name="T18" fmla="*/ 0 w 77"/>
                <a:gd name="T19" fmla="*/ 44 h 71"/>
                <a:gd name="T20" fmla="*/ 3 w 77"/>
                <a:gd name="T21" fmla="*/ 48 h 71"/>
                <a:gd name="T22" fmla="*/ 8 w 77"/>
                <a:gd name="T23" fmla="*/ 55 h 71"/>
                <a:gd name="T24" fmla="*/ 13 w 77"/>
                <a:gd name="T25" fmla="*/ 60 h 71"/>
                <a:gd name="T26" fmla="*/ 18 w 77"/>
                <a:gd name="T27" fmla="*/ 64 h 71"/>
                <a:gd name="T28" fmla="*/ 23 w 77"/>
                <a:gd name="T29" fmla="*/ 67 h 71"/>
                <a:gd name="T30" fmla="*/ 31 w 77"/>
                <a:gd name="T31" fmla="*/ 69 h 71"/>
                <a:gd name="T32" fmla="*/ 39 w 77"/>
                <a:gd name="T33" fmla="*/ 71 h 71"/>
                <a:gd name="T34" fmla="*/ 46 w 77"/>
                <a:gd name="T35" fmla="*/ 69 h 71"/>
                <a:gd name="T36" fmla="*/ 54 w 77"/>
                <a:gd name="T37" fmla="*/ 67 h 71"/>
                <a:gd name="T38" fmla="*/ 59 w 77"/>
                <a:gd name="T39" fmla="*/ 64 h 71"/>
                <a:gd name="T40" fmla="*/ 67 w 77"/>
                <a:gd name="T41" fmla="*/ 60 h 71"/>
                <a:gd name="T42" fmla="*/ 69 w 77"/>
                <a:gd name="T43" fmla="*/ 55 h 71"/>
                <a:gd name="T44" fmla="*/ 74 w 77"/>
                <a:gd name="T45" fmla="*/ 48 h 71"/>
                <a:gd name="T46" fmla="*/ 77 w 77"/>
                <a:gd name="T47" fmla="*/ 44 h 71"/>
                <a:gd name="T48" fmla="*/ 77 w 77"/>
                <a:gd name="T49" fmla="*/ 34 h 71"/>
                <a:gd name="T50" fmla="*/ 77 w 77"/>
                <a:gd name="T51" fmla="*/ 27 h 71"/>
                <a:gd name="T52" fmla="*/ 74 w 77"/>
                <a:gd name="T53" fmla="*/ 23 h 71"/>
                <a:gd name="T54" fmla="*/ 69 w 77"/>
                <a:gd name="T55" fmla="*/ 16 h 71"/>
                <a:gd name="T56" fmla="*/ 67 w 77"/>
                <a:gd name="T57" fmla="*/ 11 h 71"/>
                <a:gd name="T58" fmla="*/ 59 w 77"/>
                <a:gd name="T59" fmla="*/ 7 h 71"/>
                <a:gd name="T60" fmla="*/ 54 w 77"/>
                <a:gd name="T61" fmla="*/ 2 h 71"/>
                <a:gd name="T62" fmla="*/ 46 w 77"/>
                <a:gd name="T63" fmla="*/ 2 h 71"/>
                <a:gd name="T64" fmla="*/ 39 w 77"/>
                <a:gd name="T65" fmla="*/ 0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71"/>
                <a:gd name="T101" fmla="*/ 77 w 77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71">
                  <a:moveTo>
                    <a:pt x="39" y="0"/>
                  </a:moveTo>
                  <a:lnTo>
                    <a:pt x="31" y="2"/>
                  </a:lnTo>
                  <a:lnTo>
                    <a:pt x="23" y="2"/>
                  </a:lnTo>
                  <a:lnTo>
                    <a:pt x="18" y="7"/>
                  </a:lnTo>
                  <a:lnTo>
                    <a:pt x="13" y="11"/>
                  </a:lnTo>
                  <a:lnTo>
                    <a:pt x="8" y="16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8" y="55"/>
                  </a:lnTo>
                  <a:lnTo>
                    <a:pt x="13" y="60"/>
                  </a:lnTo>
                  <a:lnTo>
                    <a:pt x="18" y="64"/>
                  </a:lnTo>
                  <a:lnTo>
                    <a:pt x="23" y="67"/>
                  </a:lnTo>
                  <a:lnTo>
                    <a:pt x="31" y="69"/>
                  </a:lnTo>
                  <a:lnTo>
                    <a:pt x="39" y="71"/>
                  </a:lnTo>
                  <a:lnTo>
                    <a:pt x="46" y="69"/>
                  </a:lnTo>
                  <a:lnTo>
                    <a:pt x="54" y="67"/>
                  </a:lnTo>
                  <a:lnTo>
                    <a:pt x="59" y="64"/>
                  </a:lnTo>
                  <a:lnTo>
                    <a:pt x="67" y="60"/>
                  </a:lnTo>
                  <a:lnTo>
                    <a:pt x="69" y="55"/>
                  </a:lnTo>
                  <a:lnTo>
                    <a:pt x="74" y="48"/>
                  </a:lnTo>
                  <a:lnTo>
                    <a:pt x="77" y="44"/>
                  </a:lnTo>
                  <a:lnTo>
                    <a:pt x="77" y="34"/>
                  </a:lnTo>
                  <a:lnTo>
                    <a:pt x="77" y="27"/>
                  </a:lnTo>
                  <a:lnTo>
                    <a:pt x="74" y="23"/>
                  </a:lnTo>
                  <a:lnTo>
                    <a:pt x="69" y="16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4" y="2"/>
                  </a:lnTo>
                  <a:lnTo>
                    <a:pt x="46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09" name="Freeform 121">
              <a:extLst>
                <a:ext uri="{FF2B5EF4-FFF2-40B4-BE49-F238E27FC236}">
                  <a16:creationId xmlns:a16="http://schemas.microsoft.com/office/drawing/2014/main" id="{3C4A3DF5-9A89-495E-BC23-CB56E5C02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221"/>
              <a:ext cx="77" cy="71"/>
            </a:xfrm>
            <a:custGeom>
              <a:avLst/>
              <a:gdLst>
                <a:gd name="T0" fmla="*/ 39 w 77"/>
                <a:gd name="T1" fmla="*/ 0 h 71"/>
                <a:gd name="T2" fmla="*/ 31 w 77"/>
                <a:gd name="T3" fmla="*/ 2 h 71"/>
                <a:gd name="T4" fmla="*/ 23 w 77"/>
                <a:gd name="T5" fmla="*/ 2 h 71"/>
                <a:gd name="T6" fmla="*/ 18 w 77"/>
                <a:gd name="T7" fmla="*/ 7 h 71"/>
                <a:gd name="T8" fmla="*/ 13 w 77"/>
                <a:gd name="T9" fmla="*/ 11 h 71"/>
                <a:gd name="T10" fmla="*/ 8 w 77"/>
                <a:gd name="T11" fmla="*/ 16 h 71"/>
                <a:gd name="T12" fmla="*/ 3 w 77"/>
                <a:gd name="T13" fmla="*/ 23 h 71"/>
                <a:gd name="T14" fmla="*/ 0 w 77"/>
                <a:gd name="T15" fmla="*/ 27 h 71"/>
                <a:gd name="T16" fmla="*/ 0 w 77"/>
                <a:gd name="T17" fmla="*/ 34 h 71"/>
                <a:gd name="T18" fmla="*/ 0 w 77"/>
                <a:gd name="T19" fmla="*/ 44 h 71"/>
                <a:gd name="T20" fmla="*/ 3 w 77"/>
                <a:gd name="T21" fmla="*/ 48 h 71"/>
                <a:gd name="T22" fmla="*/ 8 w 77"/>
                <a:gd name="T23" fmla="*/ 55 h 71"/>
                <a:gd name="T24" fmla="*/ 13 w 77"/>
                <a:gd name="T25" fmla="*/ 60 h 71"/>
                <a:gd name="T26" fmla="*/ 18 w 77"/>
                <a:gd name="T27" fmla="*/ 64 h 71"/>
                <a:gd name="T28" fmla="*/ 23 w 77"/>
                <a:gd name="T29" fmla="*/ 67 h 71"/>
                <a:gd name="T30" fmla="*/ 31 w 77"/>
                <a:gd name="T31" fmla="*/ 69 h 71"/>
                <a:gd name="T32" fmla="*/ 39 w 77"/>
                <a:gd name="T33" fmla="*/ 71 h 71"/>
                <a:gd name="T34" fmla="*/ 46 w 77"/>
                <a:gd name="T35" fmla="*/ 69 h 71"/>
                <a:gd name="T36" fmla="*/ 54 w 77"/>
                <a:gd name="T37" fmla="*/ 67 h 71"/>
                <a:gd name="T38" fmla="*/ 59 w 77"/>
                <a:gd name="T39" fmla="*/ 64 h 71"/>
                <a:gd name="T40" fmla="*/ 67 w 77"/>
                <a:gd name="T41" fmla="*/ 60 h 71"/>
                <a:gd name="T42" fmla="*/ 69 w 77"/>
                <a:gd name="T43" fmla="*/ 55 h 71"/>
                <a:gd name="T44" fmla="*/ 74 w 77"/>
                <a:gd name="T45" fmla="*/ 48 h 71"/>
                <a:gd name="T46" fmla="*/ 77 w 77"/>
                <a:gd name="T47" fmla="*/ 44 h 71"/>
                <a:gd name="T48" fmla="*/ 77 w 77"/>
                <a:gd name="T49" fmla="*/ 34 h 71"/>
                <a:gd name="T50" fmla="*/ 77 w 77"/>
                <a:gd name="T51" fmla="*/ 27 h 71"/>
                <a:gd name="T52" fmla="*/ 74 w 77"/>
                <a:gd name="T53" fmla="*/ 23 h 71"/>
                <a:gd name="T54" fmla="*/ 69 w 77"/>
                <a:gd name="T55" fmla="*/ 16 h 71"/>
                <a:gd name="T56" fmla="*/ 67 w 77"/>
                <a:gd name="T57" fmla="*/ 11 h 71"/>
                <a:gd name="T58" fmla="*/ 59 w 77"/>
                <a:gd name="T59" fmla="*/ 7 h 71"/>
                <a:gd name="T60" fmla="*/ 54 w 77"/>
                <a:gd name="T61" fmla="*/ 2 h 71"/>
                <a:gd name="T62" fmla="*/ 46 w 77"/>
                <a:gd name="T63" fmla="*/ 2 h 71"/>
                <a:gd name="T64" fmla="*/ 39 w 77"/>
                <a:gd name="T65" fmla="*/ 0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71"/>
                <a:gd name="T101" fmla="*/ 77 w 77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71">
                  <a:moveTo>
                    <a:pt x="39" y="0"/>
                  </a:moveTo>
                  <a:lnTo>
                    <a:pt x="31" y="2"/>
                  </a:lnTo>
                  <a:lnTo>
                    <a:pt x="23" y="2"/>
                  </a:lnTo>
                  <a:lnTo>
                    <a:pt x="18" y="7"/>
                  </a:lnTo>
                  <a:lnTo>
                    <a:pt x="13" y="11"/>
                  </a:lnTo>
                  <a:lnTo>
                    <a:pt x="8" y="16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8" y="55"/>
                  </a:lnTo>
                  <a:lnTo>
                    <a:pt x="13" y="60"/>
                  </a:lnTo>
                  <a:lnTo>
                    <a:pt x="18" y="64"/>
                  </a:lnTo>
                  <a:lnTo>
                    <a:pt x="23" y="67"/>
                  </a:lnTo>
                  <a:lnTo>
                    <a:pt x="31" y="69"/>
                  </a:lnTo>
                  <a:lnTo>
                    <a:pt x="39" y="71"/>
                  </a:lnTo>
                  <a:lnTo>
                    <a:pt x="46" y="69"/>
                  </a:lnTo>
                  <a:lnTo>
                    <a:pt x="54" y="67"/>
                  </a:lnTo>
                  <a:lnTo>
                    <a:pt x="59" y="64"/>
                  </a:lnTo>
                  <a:lnTo>
                    <a:pt x="67" y="60"/>
                  </a:lnTo>
                  <a:lnTo>
                    <a:pt x="69" y="55"/>
                  </a:lnTo>
                  <a:lnTo>
                    <a:pt x="74" y="48"/>
                  </a:lnTo>
                  <a:lnTo>
                    <a:pt x="77" y="44"/>
                  </a:lnTo>
                  <a:lnTo>
                    <a:pt x="77" y="34"/>
                  </a:lnTo>
                  <a:lnTo>
                    <a:pt x="77" y="27"/>
                  </a:lnTo>
                  <a:lnTo>
                    <a:pt x="74" y="23"/>
                  </a:lnTo>
                  <a:lnTo>
                    <a:pt x="69" y="16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4" y="2"/>
                  </a:lnTo>
                  <a:lnTo>
                    <a:pt x="46" y="2"/>
                  </a:lnTo>
                  <a:lnTo>
                    <a:pt x="39" y="0"/>
                  </a:lnTo>
                </a:path>
              </a:pathLst>
            </a:custGeom>
            <a:noFill/>
            <a:ln w="317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10" name="Rectangle 174">
              <a:extLst>
                <a:ext uri="{FF2B5EF4-FFF2-40B4-BE49-F238E27FC236}">
                  <a16:creationId xmlns:a16="http://schemas.microsoft.com/office/drawing/2014/main" id="{C21C379E-04FB-4832-9BB6-918143FE6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1713"/>
              <a:ext cx="2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V = </a:t>
              </a:r>
              <a:endParaRPr lang="it-IT" altLang="it-IT" b="0"/>
            </a:p>
          </p:txBody>
        </p:sp>
        <p:sp>
          <p:nvSpPr>
            <p:cNvPr id="12411" name="Rectangle 175">
              <a:extLst>
                <a:ext uri="{FF2B5EF4-FFF2-40B4-BE49-F238E27FC236}">
                  <a16:creationId xmlns:a16="http://schemas.microsoft.com/office/drawing/2014/main" id="{698A2B6B-3B75-4D3A-AFE8-9E37B91C5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1713"/>
              <a:ext cx="28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cost</a:t>
              </a:r>
              <a:endParaRPr lang="it-IT" altLang="it-IT" b="0"/>
            </a:p>
          </p:txBody>
        </p:sp>
        <p:sp>
          <p:nvSpPr>
            <p:cNvPr id="12412" name="Rectangle 176">
              <a:extLst>
                <a:ext uri="{FF2B5EF4-FFF2-40B4-BE49-F238E27FC236}">
                  <a16:creationId xmlns:a16="http://schemas.microsoft.com/office/drawing/2014/main" id="{E6B7F6F8-5E08-464F-A019-A1ACA4318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713"/>
              <a:ext cx="38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 dirty="0">
                  <a:solidFill>
                    <a:srgbClr val="000066"/>
                  </a:solidFill>
                  <a:latin typeface="Arial" panose="020B0604020202020204" pitchFamily="34" charset="0"/>
                </a:rPr>
                <a:t>.</a:t>
              </a:r>
            </a:p>
            <a:p>
              <a:endParaRPr lang="it-IT" altLang="it-IT" b="0" dirty="0"/>
            </a:p>
          </p:txBody>
        </p:sp>
        <p:sp>
          <p:nvSpPr>
            <p:cNvPr id="12413" name="Rectangle 177">
              <a:extLst>
                <a:ext uri="{FF2B5EF4-FFF2-40B4-BE49-F238E27FC236}">
                  <a16:creationId xmlns:a16="http://schemas.microsoft.com/office/drawing/2014/main" id="{3365010C-6C74-4261-AECE-F69A5E422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1704"/>
              <a:ext cx="2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P = </a:t>
              </a:r>
              <a:endParaRPr lang="it-IT" altLang="it-IT" b="0"/>
            </a:p>
          </p:txBody>
        </p:sp>
        <p:sp>
          <p:nvSpPr>
            <p:cNvPr id="12414" name="Rectangle 178">
              <a:extLst>
                <a:ext uri="{FF2B5EF4-FFF2-40B4-BE49-F238E27FC236}">
                  <a16:creationId xmlns:a16="http://schemas.microsoft.com/office/drawing/2014/main" id="{900CD35A-3214-4C3C-A5B1-6EC61E8B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704"/>
              <a:ext cx="28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cost</a:t>
              </a:r>
              <a:endParaRPr lang="it-IT" altLang="it-IT" b="0"/>
            </a:p>
          </p:txBody>
        </p:sp>
        <p:sp>
          <p:nvSpPr>
            <p:cNvPr id="12415" name="Rectangle 179">
              <a:extLst>
                <a:ext uri="{FF2B5EF4-FFF2-40B4-BE49-F238E27FC236}">
                  <a16:creationId xmlns:a16="http://schemas.microsoft.com/office/drawing/2014/main" id="{F86AD66F-0FFF-42B1-B38A-4D66EAF6E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1704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.</a:t>
              </a:r>
              <a:endParaRPr lang="it-IT" altLang="it-IT" b="0"/>
            </a:p>
          </p:txBody>
        </p:sp>
        <p:sp>
          <p:nvSpPr>
            <p:cNvPr id="12416" name="Rectangle 180">
              <a:extLst>
                <a:ext uri="{FF2B5EF4-FFF2-40B4-BE49-F238E27FC236}">
                  <a16:creationId xmlns:a16="http://schemas.microsoft.com/office/drawing/2014/main" id="{C9231EEF-321E-400F-9C5D-7DD04E515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1646"/>
              <a:ext cx="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 dirty="0">
                  <a:solidFill>
                    <a:srgbClr val="000066"/>
                  </a:solidFill>
                  <a:latin typeface="Arial" panose="020B0604020202020204" pitchFamily="34" charset="0"/>
                </a:rPr>
                <a:t>P</a:t>
              </a:r>
              <a:endParaRPr lang="it-IT" altLang="it-IT" b="0" dirty="0"/>
            </a:p>
          </p:txBody>
        </p:sp>
        <p:sp>
          <p:nvSpPr>
            <p:cNvPr id="12417" name="Line 181">
              <a:extLst>
                <a:ext uri="{FF2B5EF4-FFF2-40B4-BE49-F238E27FC236}">
                  <a16:creationId xmlns:a16="http://schemas.microsoft.com/office/drawing/2014/main" id="{F69E70A9-1393-4BDA-A98D-9668B7571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" y="1784"/>
              <a:ext cx="276" cy="1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18" name="Rectangle 182">
              <a:extLst>
                <a:ext uri="{FF2B5EF4-FFF2-40B4-BE49-F238E27FC236}">
                  <a16:creationId xmlns:a16="http://schemas.microsoft.com/office/drawing/2014/main" id="{555CA3C7-C9DF-4AF5-806F-F68E2B619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1796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T</a:t>
              </a:r>
              <a:endParaRPr lang="it-IT" altLang="it-IT" b="0"/>
            </a:p>
          </p:txBody>
        </p:sp>
        <p:sp>
          <p:nvSpPr>
            <p:cNvPr id="12419" name="Rectangle 183">
              <a:extLst>
                <a:ext uri="{FF2B5EF4-FFF2-40B4-BE49-F238E27FC236}">
                  <a16:creationId xmlns:a16="http://schemas.microsoft.com/office/drawing/2014/main" id="{79CA998C-8E3D-40B8-ABD9-C19AA86C1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1697"/>
              <a:ext cx="21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= K</a:t>
              </a:r>
              <a:endParaRPr lang="it-IT" altLang="it-IT" b="0"/>
            </a:p>
          </p:txBody>
        </p:sp>
        <p:sp>
          <p:nvSpPr>
            <p:cNvPr id="12420" name="Line 184">
              <a:extLst>
                <a:ext uri="{FF2B5EF4-FFF2-40B4-BE49-F238E27FC236}">
                  <a16:creationId xmlns:a16="http://schemas.microsoft.com/office/drawing/2014/main" id="{8E0278E3-90DF-482A-8CD0-B92932E99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6" y="1784"/>
              <a:ext cx="273" cy="1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21" name="Rectangle 185">
              <a:extLst>
                <a:ext uri="{FF2B5EF4-FFF2-40B4-BE49-F238E27FC236}">
                  <a16:creationId xmlns:a16="http://schemas.microsoft.com/office/drawing/2014/main" id="{3A07351D-BE51-4D1D-A85E-1EE00A785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1796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T</a:t>
              </a:r>
              <a:endParaRPr lang="it-IT" altLang="it-IT" b="0"/>
            </a:p>
          </p:txBody>
        </p:sp>
        <p:sp>
          <p:nvSpPr>
            <p:cNvPr id="12422" name="Rectangle 186">
              <a:extLst>
                <a:ext uri="{FF2B5EF4-FFF2-40B4-BE49-F238E27FC236}">
                  <a16:creationId xmlns:a16="http://schemas.microsoft.com/office/drawing/2014/main" id="{C373B288-BE50-4694-8B5D-8A4AF2907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1697"/>
              <a:ext cx="21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= K</a:t>
              </a:r>
              <a:endParaRPr lang="it-IT" altLang="it-IT" b="0"/>
            </a:p>
          </p:txBody>
        </p:sp>
        <p:sp>
          <p:nvSpPr>
            <p:cNvPr id="12423" name="Rectangle 187">
              <a:extLst>
                <a:ext uri="{FF2B5EF4-FFF2-40B4-BE49-F238E27FC236}">
                  <a16:creationId xmlns:a16="http://schemas.microsoft.com/office/drawing/2014/main" id="{05126FA0-DF16-4513-BFDB-51E938D24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1646"/>
              <a:ext cx="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 dirty="0">
                  <a:solidFill>
                    <a:srgbClr val="000066"/>
                  </a:solidFill>
                  <a:latin typeface="Arial" panose="020B0604020202020204" pitchFamily="34" charset="0"/>
                </a:rPr>
                <a:t>V</a:t>
              </a:r>
              <a:endParaRPr lang="it-IT" altLang="it-IT" b="0" dirty="0"/>
            </a:p>
          </p:txBody>
        </p:sp>
        <p:sp>
          <p:nvSpPr>
            <p:cNvPr id="12424" name="Rectangle 188">
              <a:extLst>
                <a:ext uri="{FF2B5EF4-FFF2-40B4-BE49-F238E27FC236}">
                  <a16:creationId xmlns:a16="http://schemas.microsoft.com/office/drawing/2014/main" id="{D70033C1-7CDD-4C2B-A03B-14AA6385F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181"/>
              <a:ext cx="2976" cy="23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425" name="Rectangle 189">
              <a:extLst>
                <a:ext uri="{FF2B5EF4-FFF2-40B4-BE49-F238E27FC236}">
                  <a16:creationId xmlns:a16="http://schemas.microsoft.com/office/drawing/2014/main" id="{D34C9FF0-05F8-4F27-9E2D-CFD964D11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181"/>
              <a:ext cx="2976" cy="238"/>
            </a:xfrm>
            <a:prstGeom prst="rect">
              <a:avLst/>
            </a:prstGeom>
            <a:noFill/>
            <a:ln w="7938">
              <a:solidFill>
                <a:srgbClr val="FF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12426" name="Rectangle 190">
              <a:extLst>
                <a:ext uri="{FF2B5EF4-FFF2-40B4-BE49-F238E27FC236}">
                  <a16:creationId xmlns:a16="http://schemas.microsoft.com/office/drawing/2014/main" id="{9BEFC686-C706-4D18-A2AF-09433C6FE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" y="156"/>
              <a:ext cx="7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100">
                  <a:solidFill>
                    <a:srgbClr val="000099"/>
                  </a:solidFill>
                  <a:latin typeface="Comic Sans MS" panose="030F0702030302020204" pitchFamily="66" charset="0"/>
                </a:rPr>
                <a:t>Legge di </a:t>
              </a:r>
              <a:endParaRPr lang="it-IT" altLang="it-IT" b="0"/>
            </a:p>
          </p:txBody>
        </p:sp>
        <p:sp>
          <p:nvSpPr>
            <p:cNvPr id="12427" name="Rectangle 191">
              <a:extLst>
                <a:ext uri="{FF2B5EF4-FFF2-40B4-BE49-F238E27FC236}">
                  <a16:creationId xmlns:a16="http://schemas.microsoft.com/office/drawing/2014/main" id="{02ECAA5F-B820-4E4B-A963-7F64F64F5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" y="156"/>
              <a:ext cx="67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100">
                  <a:solidFill>
                    <a:srgbClr val="000099"/>
                  </a:solidFill>
                  <a:latin typeface="Comic Sans MS" panose="030F0702030302020204" pitchFamily="66" charset="0"/>
                </a:rPr>
                <a:t>Charles </a:t>
              </a:r>
              <a:endParaRPr lang="it-IT" altLang="it-IT" b="0"/>
            </a:p>
          </p:txBody>
        </p:sp>
        <p:sp>
          <p:nvSpPr>
            <p:cNvPr id="12428" name="Rectangle 192">
              <a:extLst>
                <a:ext uri="{FF2B5EF4-FFF2-40B4-BE49-F238E27FC236}">
                  <a16:creationId xmlns:a16="http://schemas.microsoft.com/office/drawing/2014/main" id="{0FD7115D-64CA-4ECF-8F22-ABBA71CE3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156"/>
              <a:ext cx="5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100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e Gay </a:t>
              </a:r>
              <a:endParaRPr lang="it-IT" altLang="it-IT" b="0" dirty="0"/>
            </a:p>
          </p:txBody>
        </p:sp>
        <p:sp>
          <p:nvSpPr>
            <p:cNvPr id="12429" name="Rectangle 193">
              <a:extLst>
                <a:ext uri="{FF2B5EF4-FFF2-40B4-BE49-F238E27FC236}">
                  <a16:creationId xmlns:a16="http://schemas.microsoft.com/office/drawing/2014/main" id="{14E5C56D-E422-402D-A0DF-7EC5E4E7D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156"/>
              <a:ext cx="52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100">
                  <a:solidFill>
                    <a:srgbClr val="000099"/>
                  </a:solidFill>
                  <a:latin typeface="Comic Sans MS" panose="030F0702030302020204" pitchFamily="66" charset="0"/>
                </a:rPr>
                <a:t>Lussac</a:t>
              </a:r>
              <a:endParaRPr lang="it-IT" altLang="it-IT" b="0"/>
            </a:p>
          </p:txBody>
        </p:sp>
        <p:sp>
          <p:nvSpPr>
            <p:cNvPr id="12430" name="Rectangle 577">
              <a:extLst>
                <a:ext uri="{FF2B5EF4-FFF2-40B4-BE49-F238E27FC236}">
                  <a16:creationId xmlns:a16="http://schemas.microsoft.com/office/drawing/2014/main" id="{71052CCA-7ECC-4FFF-9811-BFED070E5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026"/>
              <a:ext cx="58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600">
                  <a:solidFill>
                    <a:srgbClr val="00CC00"/>
                  </a:solidFill>
                </a:rPr>
                <a:t>processo</a:t>
              </a:r>
            </a:p>
            <a:p>
              <a:r>
                <a:rPr lang="it-IT" altLang="it-IT" sz="1600">
                  <a:solidFill>
                    <a:srgbClr val="00CC00"/>
                  </a:solidFill>
                </a:rPr>
                <a:t>isobaro</a:t>
              </a:r>
            </a:p>
          </p:txBody>
        </p:sp>
      </p:grpSp>
      <p:sp>
        <p:nvSpPr>
          <p:cNvPr id="12296" name="Rectangle 200">
            <a:extLst>
              <a:ext uri="{FF2B5EF4-FFF2-40B4-BE49-F238E27FC236}">
                <a16:creationId xmlns:a16="http://schemas.microsoft.com/office/drawing/2014/main" id="{05063E58-2936-46FD-8247-01E7E80B5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9363"/>
            <a:ext cx="9036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>
                <a:solidFill>
                  <a:srgbClr val="990099"/>
                </a:solidFill>
              </a:rPr>
              <a:t>Legge di J. A. Charles</a:t>
            </a:r>
            <a:r>
              <a:rPr lang="it-IT" altLang="it-IT" sz="2400" b="0">
                <a:solidFill>
                  <a:srgbClr val="990099"/>
                </a:solidFill>
              </a:rPr>
              <a:t> (1746-1823):</a:t>
            </a:r>
          </a:p>
          <a:p>
            <a:r>
              <a:rPr lang="it-IT" altLang="it-IT" sz="2400" b="0">
                <a:solidFill>
                  <a:srgbClr val="990099"/>
                </a:solidFill>
              </a:rPr>
              <a:t>il volume di una certa quantità di gas, mantenuta a P = costante, varia linearmente con la temperatura.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59138B9-7209-4261-B245-54F72917E821}"/>
              </a:ext>
            </a:extLst>
          </p:cNvPr>
          <p:cNvSpPr txBox="1"/>
          <p:nvPr/>
        </p:nvSpPr>
        <p:spPr>
          <a:xfrm>
            <a:off x="7020272" y="5224187"/>
            <a:ext cx="462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b="0" dirty="0">
                <a:solidFill>
                  <a:schemeClr val="accent2"/>
                </a:solidFill>
              </a:rPr>
              <a:t>(T=273.16 + t)</a:t>
            </a:r>
            <a:endParaRPr lang="it-IT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78">
            <a:extLst>
              <a:ext uri="{FF2B5EF4-FFF2-40B4-BE49-F238E27FC236}">
                <a16:creationId xmlns:a16="http://schemas.microsoft.com/office/drawing/2014/main" id="{506399F4-FFC8-49B7-B672-CF297AF4309E}"/>
              </a:ext>
            </a:extLst>
          </p:cNvPr>
          <p:cNvSpPr>
            <a:spLocks/>
          </p:cNvSpPr>
          <p:nvPr/>
        </p:nvSpPr>
        <p:spPr bwMode="auto">
          <a:xfrm>
            <a:off x="1312863" y="1222375"/>
            <a:ext cx="104775" cy="95250"/>
          </a:xfrm>
          <a:custGeom>
            <a:avLst/>
            <a:gdLst>
              <a:gd name="T0" fmla="*/ 2147483647 w 66"/>
              <a:gd name="T1" fmla="*/ 0 h 60"/>
              <a:gd name="T2" fmla="*/ 2147483647 w 66"/>
              <a:gd name="T3" fmla="*/ 2147483647 h 60"/>
              <a:gd name="T4" fmla="*/ 2147483647 w 66"/>
              <a:gd name="T5" fmla="*/ 2147483647 h 60"/>
              <a:gd name="T6" fmla="*/ 2147483647 w 66"/>
              <a:gd name="T7" fmla="*/ 2147483647 h 60"/>
              <a:gd name="T8" fmla="*/ 2147483647 w 66"/>
              <a:gd name="T9" fmla="*/ 2147483647 h 60"/>
              <a:gd name="T10" fmla="*/ 2147483647 w 66"/>
              <a:gd name="T11" fmla="*/ 2147483647 h 60"/>
              <a:gd name="T12" fmla="*/ 2147483647 w 66"/>
              <a:gd name="T13" fmla="*/ 2147483647 h 60"/>
              <a:gd name="T14" fmla="*/ 0 w 66"/>
              <a:gd name="T15" fmla="*/ 2147483647 h 60"/>
              <a:gd name="T16" fmla="*/ 0 w 66"/>
              <a:gd name="T17" fmla="*/ 2147483647 h 60"/>
              <a:gd name="T18" fmla="*/ 0 w 66"/>
              <a:gd name="T19" fmla="*/ 2147483647 h 60"/>
              <a:gd name="T20" fmla="*/ 2147483647 w 66"/>
              <a:gd name="T21" fmla="*/ 2147483647 h 60"/>
              <a:gd name="T22" fmla="*/ 2147483647 w 66"/>
              <a:gd name="T23" fmla="*/ 2147483647 h 60"/>
              <a:gd name="T24" fmla="*/ 2147483647 w 66"/>
              <a:gd name="T25" fmla="*/ 2147483647 h 60"/>
              <a:gd name="T26" fmla="*/ 2147483647 w 66"/>
              <a:gd name="T27" fmla="*/ 2147483647 h 60"/>
              <a:gd name="T28" fmla="*/ 2147483647 w 66"/>
              <a:gd name="T29" fmla="*/ 2147483647 h 60"/>
              <a:gd name="T30" fmla="*/ 2147483647 w 66"/>
              <a:gd name="T31" fmla="*/ 2147483647 h 60"/>
              <a:gd name="T32" fmla="*/ 2147483647 w 66"/>
              <a:gd name="T33" fmla="*/ 2147483647 h 60"/>
              <a:gd name="T34" fmla="*/ 2147483647 w 66"/>
              <a:gd name="T35" fmla="*/ 2147483647 h 60"/>
              <a:gd name="T36" fmla="*/ 2147483647 w 66"/>
              <a:gd name="T37" fmla="*/ 2147483647 h 60"/>
              <a:gd name="T38" fmla="*/ 2147483647 w 66"/>
              <a:gd name="T39" fmla="*/ 2147483647 h 60"/>
              <a:gd name="T40" fmla="*/ 2147483647 w 66"/>
              <a:gd name="T41" fmla="*/ 2147483647 h 60"/>
              <a:gd name="T42" fmla="*/ 2147483647 w 66"/>
              <a:gd name="T43" fmla="*/ 2147483647 h 60"/>
              <a:gd name="T44" fmla="*/ 2147483647 w 66"/>
              <a:gd name="T45" fmla="*/ 2147483647 h 60"/>
              <a:gd name="T46" fmla="*/ 2147483647 w 66"/>
              <a:gd name="T47" fmla="*/ 2147483647 h 60"/>
              <a:gd name="T48" fmla="*/ 2147483647 w 66"/>
              <a:gd name="T49" fmla="*/ 2147483647 h 60"/>
              <a:gd name="T50" fmla="*/ 2147483647 w 66"/>
              <a:gd name="T51" fmla="*/ 2147483647 h 60"/>
              <a:gd name="T52" fmla="*/ 2147483647 w 66"/>
              <a:gd name="T53" fmla="*/ 2147483647 h 60"/>
              <a:gd name="T54" fmla="*/ 2147483647 w 66"/>
              <a:gd name="T55" fmla="*/ 2147483647 h 60"/>
              <a:gd name="T56" fmla="*/ 2147483647 w 66"/>
              <a:gd name="T57" fmla="*/ 2147483647 h 60"/>
              <a:gd name="T58" fmla="*/ 2147483647 w 66"/>
              <a:gd name="T59" fmla="*/ 2147483647 h 60"/>
              <a:gd name="T60" fmla="*/ 2147483647 w 66"/>
              <a:gd name="T61" fmla="*/ 2147483647 h 60"/>
              <a:gd name="T62" fmla="*/ 2147483647 w 66"/>
              <a:gd name="T63" fmla="*/ 2147483647 h 60"/>
              <a:gd name="T64" fmla="*/ 2147483647 w 66"/>
              <a:gd name="T65" fmla="*/ 0 h 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6"/>
              <a:gd name="T100" fmla="*/ 0 h 60"/>
              <a:gd name="T101" fmla="*/ 66 w 66"/>
              <a:gd name="T102" fmla="*/ 60 h 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6" h="60">
                <a:moveTo>
                  <a:pt x="33" y="0"/>
                </a:moveTo>
                <a:lnTo>
                  <a:pt x="25" y="3"/>
                </a:lnTo>
                <a:lnTo>
                  <a:pt x="20" y="3"/>
                </a:lnTo>
                <a:lnTo>
                  <a:pt x="13" y="5"/>
                </a:lnTo>
                <a:lnTo>
                  <a:pt x="7" y="10"/>
                </a:lnTo>
                <a:lnTo>
                  <a:pt x="5" y="14"/>
                </a:lnTo>
                <a:lnTo>
                  <a:pt x="2" y="19"/>
                </a:lnTo>
                <a:lnTo>
                  <a:pt x="0" y="23"/>
                </a:lnTo>
                <a:lnTo>
                  <a:pt x="0" y="30"/>
                </a:lnTo>
                <a:lnTo>
                  <a:pt x="0" y="37"/>
                </a:lnTo>
                <a:lnTo>
                  <a:pt x="2" y="42"/>
                </a:lnTo>
                <a:lnTo>
                  <a:pt x="5" y="47"/>
                </a:lnTo>
                <a:lnTo>
                  <a:pt x="7" y="51"/>
                </a:lnTo>
                <a:lnTo>
                  <a:pt x="13" y="53"/>
                </a:lnTo>
                <a:lnTo>
                  <a:pt x="20" y="58"/>
                </a:lnTo>
                <a:lnTo>
                  <a:pt x="25" y="58"/>
                </a:lnTo>
                <a:lnTo>
                  <a:pt x="33" y="60"/>
                </a:lnTo>
                <a:lnTo>
                  <a:pt x="41" y="58"/>
                </a:lnTo>
                <a:lnTo>
                  <a:pt x="46" y="58"/>
                </a:lnTo>
                <a:lnTo>
                  <a:pt x="51" y="53"/>
                </a:lnTo>
                <a:lnTo>
                  <a:pt x="56" y="51"/>
                </a:lnTo>
                <a:lnTo>
                  <a:pt x="61" y="47"/>
                </a:lnTo>
                <a:lnTo>
                  <a:pt x="64" y="42"/>
                </a:lnTo>
                <a:lnTo>
                  <a:pt x="66" y="37"/>
                </a:lnTo>
                <a:lnTo>
                  <a:pt x="66" y="30"/>
                </a:lnTo>
                <a:lnTo>
                  <a:pt x="66" y="23"/>
                </a:lnTo>
                <a:lnTo>
                  <a:pt x="64" y="19"/>
                </a:lnTo>
                <a:lnTo>
                  <a:pt x="61" y="14"/>
                </a:lnTo>
                <a:lnTo>
                  <a:pt x="56" y="10"/>
                </a:lnTo>
                <a:lnTo>
                  <a:pt x="51" y="5"/>
                </a:lnTo>
                <a:lnTo>
                  <a:pt x="46" y="3"/>
                </a:lnTo>
                <a:lnTo>
                  <a:pt x="41" y="3"/>
                </a:lnTo>
                <a:lnTo>
                  <a:pt x="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3315" name="Group 193">
            <a:extLst>
              <a:ext uri="{FF2B5EF4-FFF2-40B4-BE49-F238E27FC236}">
                <a16:creationId xmlns:a16="http://schemas.microsoft.com/office/drawing/2014/main" id="{155B3B81-CC5E-4D6F-8F0F-3A19AE30753C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115888"/>
            <a:ext cx="5140325" cy="3744912"/>
            <a:chOff x="278" y="1930"/>
            <a:chExt cx="3238" cy="2359"/>
          </a:xfrm>
        </p:grpSpPr>
        <p:sp>
          <p:nvSpPr>
            <p:cNvPr id="13320" name="Freeform 122">
              <a:extLst>
                <a:ext uri="{FF2B5EF4-FFF2-40B4-BE49-F238E27FC236}">
                  <a16:creationId xmlns:a16="http://schemas.microsoft.com/office/drawing/2014/main" id="{86FA6C4A-B980-4CB9-8D98-DB68C0A23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" y="1930"/>
              <a:ext cx="84" cy="1944"/>
            </a:xfrm>
            <a:custGeom>
              <a:avLst/>
              <a:gdLst>
                <a:gd name="T0" fmla="*/ 23 w 84"/>
                <a:gd name="T1" fmla="*/ 1944 h 1944"/>
                <a:gd name="T2" fmla="*/ 28 w 84"/>
                <a:gd name="T3" fmla="*/ 76 h 1944"/>
                <a:gd name="T4" fmla="*/ 56 w 84"/>
                <a:gd name="T5" fmla="*/ 76 h 1944"/>
                <a:gd name="T6" fmla="*/ 51 w 84"/>
                <a:gd name="T7" fmla="*/ 1944 h 1944"/>
                <a:gd name="T8" fmla="*/ 23 w 84"/>
                <a:gd name="T9" fmla="*/ 1944 h 1944"/>
                <a:gd name="T10" fmla="*/ 43 w 84"/>
                <a:gd name="T11" fmla="*/ 76 h 1944"/>
                <a:gd name="T12" fmla="*/ 0 w 84"/>
                <a:gd name="T13" fmla="*/ 129 h 1944"/>
                <a:gd name="T14" fmla="*/ 43 w 84"/>
                <a:gd name="T15" fmla="*/ 0 h 1944"/>
                <a:gd name="T16" fmla="*/ 84 w 84"/>
                <a:gd name="T17" fmla="*/ 129 h 1944"/>
                <a:gd name="T18" fmla="*/ 43 w 84"/>
                <a:gd name="T19" fmla="*/ 76 h 19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1944"/>
                <a:gd name="T32" fmla="*/ 84 w 84"/>
                <a:gd name="T33" fmla="*/ 1944 h 19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1944">
                  <a:moveTo>
                    <a:pt x="23" y="1944"/>
                  </a:moveTo>
                  <a:lnTo>
                    <a:pt x="28" y="76"/>
                  </a:lnTo>
                  <a:lnTo>
                    <a:pt x="56" y="76"/>
                  </a:lnTo>
                  <a:lnTo>
                    <a:pt x="51" y="1944"/>
                  </a:lnTo>
                  <a:lnTo>
                    <a:pt x="23" y="1944"/>
                  </a:lnTo>
                  <a:close/>
                  <a:moveTo>
                    <a:pt x="43" y="76"/>
                  </a:moveTo>
                  <a:lnTo>
                    <a:pt x="0" y="129"/>
                  </a:lnTo>
                  <a:lnTo>
                    <a:pt x="43" y="0"/>
                  </a:lnTo>
                  <a:lnTo>
                    <a:pt x="84" y="129"/>
                  </a:lnTo>
                  <a:lnTo>
                    <a:pt x="43" y="76"/>
                  </a:lnTo>
                  <a:close/>
                </a:path>
              </a:pathLst>
            </a:custGeom>
            <a:solidFill>
              <a:srgbClr val="000099"/>
            </a:solidFill>
            <a:ln w="4763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1" name="Freeform 123">
              <a:extLst>
                <a:ext uri="{FF2B5EF4-FFF2-40B4-BE49-F238E27FC236}">
                  <a16:creationId xmlns:a16="http://schemas.microsoft.com/office/drawing/2014/main" id="{9E88971F-8274-47FE-B497-67BAFE18F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" y="3839"/>
              <a:ext cx="2659" cy="77"/>
            </a:xfrm>
            <a:custGeom>
              <a:avLst/>
              <a:gdLst>
                <a:gd name="T0" fmla="*/ 0 w 2659"/>
                <a:gd name="T1" fmla="*/ 21 h 77"/>
                <a:gd name="T2" fmla="*/ 2573 w 2659"/>
                <a:gd name="T3" fmla="*/ 26 h 77"/>
                <a:gd name="T4" fmla="*/ 2573 w 2659"/>
                <a:gd name="T5" fmla="*/ 51 h 77"/>
                <a:gd name="T6" fmla="*/ 0 w 2659"/>
                <a:gd name="T7" fmla="*/ 46 h 77"/>
                <a:gd name="T8" fmla="*/ 0 w 2659"/>
                <a:gd name="T9" fmla="*/ 21 h 77"/>
                <a:gd name="T10" fmla="*/ 2573 w 2659"/>
                <a:gd name="T11" fmla="*/ 40 h 77"/>
                <a:gd name="T12" fmla="*/ 2514 w 2659"/>
                <a:gd name="T13" fmla="*/ 0 h 77"/>
                <a:gd name="T14" fmla="*/ 2659 w 2659"/>
                <a:gd name="T15" fmla="*/ 40 h 77"/>
                <a:gd name="T16" fmla="*/ 2514 w 2659"/>
                <a:gd name="T17" fmla="*/ 77 h 77"/>
                <a:gd name="T18" fmla="*/ 2573 w 2659"/>
                <a:gd name="T19" fmla="*/ 4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59"/>
                <a:gd name="T31" fmla="*/ 0 h 77"/>
                <a:gd name="T32" fmla="*/ 2659 w 2659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59" h="77">
                  <a:moveTo>
                    <a:pt x="0" y="21"/>
                  </a:moveTo>
                  <a:lnTo>
                    <a:pt x="2573" y="26"/>
                  </a:lnTo>
                  <a:lnTo>
                    <a:pt x="2573" y="51"/>
                  </a:lnTo>
                  <a:lnTo>
                    <a:pt x="0" y="46"/>
                  </a:lnTo>
                  <a:lnTo>
                    <a:pt x="0" y="21"/>
                  </a:lnTo>
                  <a:close/>
                  <a:moveTo>
                    <a:pt x="2573" y="40"/>
                  </a:moveTo>
                  <a:lnTo>
                    <a:pt x="2514" y="0"/>
                  </a:lnTo>
                  <a:lnTo>
                    <a:pt x="2659" y="40"/>
                  </a:lnTo>
                  <a:lnTo>
                    <a:pt x="2514" y="77"/>
                  </a:lnTo>
                  <a:lnTo>
                    <a:pt x="2573" y="40"/>
                  </a:lnTo>
                  <a:close/>
                </a:path>
              </a:pathLst>
            </a:custGeom>
            <a:solidFill>
              <a:srgbClr val="000099"/>
            </a:solidFill>
            <a:ln w="4763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2" name="Line 124">
              <a:extLst>
                <a:ext uri="{FF2B5EF4-FFF2-40B4-BE49-F238E27FC236}">
                  <a16:creationId xmlns:a16="http://schemas.microsoft.com/office/drawing/2014/main" id="{568F0019-C4C6-49F5-BBD8-373E8ED23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77"/>
              <a:ext cx="77" cy="1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3" name="Line 125">
              <a:extLst>
                <a:ext uri="{FF2B5EF4-FFF2-40B4-BE49-F238E27FC236}">
                  <a16:creationId xmlns:a16="http://schemas.microsoft.com/office/drawing/2014/main" id="{BDEA4CFE-749A-4F79-80F8-EE5672751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675"/>
              <a:ext cx="77" cy="1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4" name="Line 126">
              <a:extLst>
                <a:ext uri="{FF2B5EF4-FFF2-40B4-BE49-F238E27FC236}">
                  <a16:creationId xmlns:a16="http://schemas.microsoft.com/office/drawing/2014/main" id="{5240A627-15BF-452C-8559-6FBBABC85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280"/>
              <a:ext cx="77" cy="1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5" name="Line 127">
              <a:extLst>
                <a:ext uri="{FF2B5EF4-FFF2-40B4-BE49-F238E27FC236}">
                  <a16:creationId xmlns:a16="http://schemas.microsoft.com/office/drawing/2014/main" id="{279D85DF-C999-495C-9718-5C97CDDA8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082"/>
              <a:ext cx="77" cy="1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6" name="Line 128">
              <a:extLst>
                <a:ext uri="{FF2B5EF4-FFF2-40B4-BE49-F238E27FC236}">
                  <a16:creationId xmlns:a16="http://schemas.microsoft.com/office/drawing/2014/main" id="{F4A1791B-1C42-44FC-B47E-E4DBB4533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883"/>
              <a:ext cx="77" cy="1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7" name="Line 129">
              <a:extLst>
                <a:ext uri="{FF2B5EF4-FFF2-40B4-BE49-F238E27FC236}">
                  <a16:creationId xmlns:a16="http://schemas.microsoft.com/office/drawing/2014/main" id="{E718D23B-C8DE-4BC9-A394-8901FACF8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685"/>
              <a:ext cx="77" cy="1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8" name="Line 130">
              <a:extLst>
                <a:ext uri="{FF2B5EF4-FFF2-40B4-BE49-F238E27FC236}">
                  <a16:creationId xmlns:a16="http://schemas.microsoft.com/office/drawing/2014/main" id="{DA2D1955-78D4-4201-9F71-C80E1750F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488"/>
              <a:ext cx="82" cy="1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9" name="Line 131">
              <a:extLst>
                <a:ext uri="{FF2B5EF4-FFF2-40B4-BE49-F238E27FC236}">
                  <a16:creationId xmlns:a16="http://schemas.microsoft.com/office/drawing/2014/main" id="{688F3262-3813-4C9C-9C06-796F80FF0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3874"/>
              <a:ext cx="1" cy="67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0" name="Line 132">
              <a:extLst>
                <a:ext uri="{FF2B5EF4-FFF2-40B4-BE49-F238E27FC236}">
                  <a16:creationId xmlns:a16="http://schemas.microsoft.com/office/drawing/2014/main" id="{22D05825-A214-4A8A-9C52-EDE699A76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874"/>
              <a:ext cx="1" cy="67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1" name="Line 133">
              <a:extLst>
                <a:ext uri="{FF2B5EF4-FFF2-40B4-BE49-F238E27FC236}">
                  <a16:creationId xmlns:a16="http://schemas.microsoft.com/office/drawing/2014/main" id="{DE0D581A-3198-4FE0-993D-3E3B7F2EF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3874"/>
              <a:ext cx="1" cy="67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2" name="Freeform 134">
              <a:extLst>
                <a:ext uri="{FF2B5EF4-FFF2-40B4-BE49-F238E27FC236}">
                  <a16:creationId xmlns:a16="http://schemas.microsoft.com/office/drawing/2014/main" id="{F43A1583-CB68-4E60-9E95-1E7D51E69D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0" y="2941"/>
              <a:ext cx="18" cy="917"/>
            </a:xfrm>
            <a:custGeom>
              <a:avLst/>
              <a:gdLst>
                <a:gd name="T0" fmla="*/ 0 w 18"/>
                <a:gd name="T1" fmla="*/ 917 h 917"/>
                <a:gd name="T2" fmla="*/ 0 w 18"/>
                <a:gd name="T3" fmla="*/ 848 h 917"/>
                <a:gd name="T4" fmla="*/ 18 w 18"/>
                <a:gd name="T5" fmla="*/ 848 h 917"/>
                <a:gd name="T6" fmla="*/ 18 w 18"/>
                <a:gd name="T7" fmla="*/ 917 h 917"/>
                <a:gd name="T8" fmla="*/ 0 w 18"/>
                <a:gd name="T9" fmla="*/ 917 h 917"/>
                <a:gd name="T10" fmla="*/ 0 w 18"/>
                <a:gd name="T11" fmla="*/ 797 h 917"/>
                <a:gd name="T12" fmla="*/ 0 w 18"/>
                <a:gd name="T13" fmla="*/ 727 h 917"/>
                <a:gd name="T14" fmla="*/ 18 w 18"/>
                <a:gd name="T15" fmla="*/ 727 h 917"/>
                <a:gd name="T16" fmla="*/ 18 w 18"/>
                <a:gd name="T17" fmla="*/ 797 h 917"/>
                <a:gd name="T18" fmla="*/ 0 w 18"/>
                <a:gd name="T19" fmla="*/ 797 h 917"/>
                <a:gd name="T20" fmla="*/ 0 w 18"/>
                <a:gd name="T21" fmla="*/ 674 h 917"/>
                <a:gd name="T22" fmla="*/ 0 w 18"/>
                <a:gd name="T23" fmla="*/ 605 h 917"/>
                <a:gd name="T24" fmla="*/ 18 w 18"/>
                <a:gd name="T25" fmla="*/ 605 h 917"/>
                <a:gd name="T26" fmla="*/ 18 w 18"/>
                <a:gd name="T27" fmla="*/ 674 h 917"/>
                <a:gd name="T28" fmla="*/ 0 w 18"/>
                <a:gd name="T29" fmla="*/ 674 h 917"/>
                <a:gd name="T30" fmla="*/ 0 w 18"/>
                <a:gd name="T31" fmla="*/ 554 h 917"/>
                <a:gd name="T32" fmla="*/ 0 w 18"/>
                <a:gd name="T33" fmla="*/ 485 h 917"/>
                <a:gd name="T34" fmla="*/ 18 w 18"/>
                <a:gd name="T35" fmla="*/ 485 h 917"/>
                <a:gd name="T36" fmla="*/ 18 w 18"/>
                <a:gd name="T37" fmla="*/ 554 h 917"/>
                <a:gd name="T38" fmla="*/ 0 w 18"/>
                <a:gd name="T39" fmla="*/ 554 h 917"/>
                <a:gd name="T40" fmla="*/ 0 w 18"/>
                <a:gd name="T41" fmla="*/ 432 h 917"/>
                <a:gd name="T42" fmla="*/ 0 w 18"/>
                <a:gd name="T43" fmla="*/ 363 h 917"/>
                <a:gd name="T44" fmla="*/ 18 w 18"/>
                <a:gd name="T45" fmla="*/ 363 h 917"/>
                <a:gd name="T46" fmla="*/ 18 w 18"/>
                <a:gd name="T47" fmla="*/ 432 h 917"/>
                <a:gd name="T48" fmla="*/ 0 w 18"/>
                <a:gd name="T49" fmla="*/ 432 h 917"/>
                <a:gd name="T50" fmla="*/ 0 w 18"/>
                <a:gd name="T51" fmla="*/ 312 h 917"/>
                <a:gd name="T52" fmla="*/ 0 w 18"/>
                <a:gd name="T53" fmla="*/ 242 h 917"/>
                <a:gd name="T54" fmla="*/ 18 w 18"/>
                <a:gd name="T55" fmla="*/ 242 h 917"/>
                <a:gd name="T56" fmla="*/ 18 w 18"/>
                <a:gd name="T57" fmla="*/ 312 h 917"/>
                <a:gd name="T58" fmla="*/ 0 w 18"/>
                <a:gd name="T59" fmla="*/ 312 h 917"/>
                <a:gd name="T60" fmla="*/ 0 w 18"/>
                <a:gd name="T61" fmla="*/ 189 h 917"/>
                <a:gd name="T62" fmla="*/ 0 w 18"/>
                <a:gd name="T63" fmla="*/ 120 h 917"/>
                <a:gd name="T64" fmla="*/ 18 w 18"/>
                <a:gd name="T65" fmla="*/ 120 h 917"/>
                <a:gd name="T66" fmla="*/ 18 w 18"/>
                <a:gd name="T67" fmla="*/ 189 h 917"/>
                <a:gd name="T68" fmla="*/ 0 w 18"/>
                <a:gd name="T69" fmla="*/ 189 h 917"/>
                <a:gd name="T70" fmla="*/ 0 w 18"/>
                <a:gd name="T71" fmla="*/ 69 h 917"/>
                <a:gd name="T72" fmla="*/ 0 w 18"/>
                <a:gd name="T73" fmla="*/ 0 h 917"/>
                <a:gd name="T74" fmla="*/ 18 w 18"/>
                <a:gd name="T75" fmla="*/ 0 h 917"/>
                <a:gd name="T76" fmla="*/ 18 w 18"/>
                <a:gd name="T77" fmla="*/ 69 h 917"/>
                <a:gd name="T78" fmla="*/ 0 w 18"/>
                <a:gd name="T79" fmla="*/ 69 h 9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"/>
                <a:gd name="T121" fmla="*/ 0 h 917"/>
                <a:gd name="T122" fmla="*/ 18 w 18"/>
                <a:gd name="T123" fmla="*/ 917 h 9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" h="917">
                  <a:moveTo>
                    <a:pt x="0" y="917"/>
                  </a:moveTo>
                  <a:lnTo>
                    <a:pt x="0" y="848"/>
                  </a:lnTo>
                  <a:lnTo>
                    <a:pt x="18" y="848"/>
                  </a:lnTo>
                  <a:lnTo>
                    <a:pt x="18" y="917"/>
                  </a:lnTo>
                  <a:lnTo>
                    <a:pt x="0" y="917"/>
                  </a:lnTo>
                  <a:close/>
                  <a:moveTo>
                    <a:pt x="0" y="797"/>
                  </a:moveTo>
                  <a:lnTo>
                    <a:pt x="0" y="727"/>
                  </a:lnTo>
                  <a:lnTo>
                    <a:pt x="18" y="727"/>
                  </a:lnTo>
                  <a:lnTo>
                    <a:pt x="18" y="797"/>
                  </a:lnTo>
                  <a:lnTo>
                    <a:pt x="0" y="797"/>
                  </a:lnTo>
                  <a:close/>
                  <a:moveTo>
                    <a:pt x="0" y="674"/>
                  </a:moveTo>
                  <a:lnTo>
                    <a:pt x="0" y="605"/>
                  </a:lnTo>
                  <a:lnTo>
                    <a:pt x="18" y="605"/>
                  </a:lnTo>
                  <a:lnTo>
                    <a:pt x="18" y="674"/>
                  </a:lnTo>
                  <a:lnTo>
                    <a:pt x="0" y="674"/>
                  </a:lnTo>
                  <a:close/>
                  <a:moveTo>
                    <a:pt x="0" y="554"/>
                  </a:moveTo>
                  <a:lnTo>
                    <a:pt x="0" y="485"/>
                  </a:lnTo>
                  <a:lnTo>
                    <a:pt x="18" y="485"/>
                  </a:lnTo>
                  <a:lnTo>
                    <a:pt x="18" y="554"/>
                  </a:lnTo>
                  <a:lnTo>
                    <a:pt x="0" y="554"/>
                  </a:lnTo>
                  <a:close/>
                  <a:moveTo>
                    <a:pt x="0" y="432"/>
                  </a:moveTo>
                  <a:lnTo>
                    <a:pt x="0" y="363"/>
                  </a:lnTo>
                  <a:lnTo>
                    <a:pt x="18" y="363"/>
                  </a:lnTo>
                  <a:lnTo>
                    <a:pt x="18" y="432"/>
                  </a:lnTo>
                  <a:lnTo>
                    <a:pt x="0" y="432"/>
                  </a:lnTo>
                  <a:close/>
                  <a:moveTo>
                    <a:pt x="0" y="312"/>
                  </a:moveTo>
                  <a:lnTo>
                    <a:pt x="0" y="242"/>
                  </a:lnTo>
                  <a:lnTo>
                    <a:pt x="18" y="242"/>
                  </a:lnTo>
                  <a:lnTo>
                    <a:pt x="18" y="312"/>
                  </a:lnTo>
                  <a:lnTo>
                    <a:pt x="0" y="312"/>
                  </a:lnTo>
                  <a:close/>
                  <a:moveTo>
                    <a:pt x="0" y="189"/>
                  </a:moveTo>
                  <a:lnTo>
                    <a:pt x="0" y="120"/>
                  </a:lnTo>
                  <a:lnTo>
                    <a:pt x="18" y="120"/>
                  </a:lnTo>
                  <a:lnTo>
                    <a:pt x="18" y="189"/>
                  </a:lnTo>
                  <a:lnTo>
                    <a:pt x="0" y="189"/>
                  </a:lnTo>
                  <a:close/>
                  <a:moveTo>
                    <a:pt x="0" y="6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99"/>
            </a:solidFill>
            <a:ln w="4763">
              <a:solidFill>
                <a:srgbClr val="CC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33" name="Freeform 135">
              <a:extLst>
                <a:ext uri="{FF2B5EF4-FFF2-40B4-BE49-F238E27FC236}">
                  <a16:creationId xmlns:a16="http://schemas.microsoft.com/office/drawing/2014/main" id="{F5E63BCE-FD84-4225-9E71-5293980BC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" y="2384"/>
              <a:ext cx="2552" cy="19"/>
            </a:xfrm>
            <a:custGeom>
              <a:avLst/>
              <a:gdLst>
                <a:gd name="T0" fmla="*/ 76 w 2552"/>
                <a:gd name="T1" fmla="*/ 0 h 19"/>
                <a:gd name="T2" fmla="*/ 0 w 2552"/>
                <a:gd name="T3" fmla="*/ 19 h 19"/>
                <a:gd name="T4" fmla="*/ 133 w 2552"/>
                <a:gd name="T5" fmla="*/ 0 h 19"/>
                <a:gd name="T6" fmla="*/ 209 w 2552"/>
                <a:gd name="T7" fmla="*/ 19 h 19"/>
                <a:gd name="T8" fmla="*/ 133 w 2552"/>
                <a:gd name="T9" fmla="*/ 0 h 19"/>
                <a:gd name="T10" fmla="*/ 345 w 2552"/>
                <a:gd name="T11" fmla="*/ 0 h 19"/>
                <a:gd name="T12" fmla="*/ 268 w 2552"/>
                <a:gd name="T13" fmla="*/ 19 h 19"/>
                <a:gd name="T14" fmla="*/ 401 w 2552"/>
                <a:gd name="T15" fmla="*/ 0 h 19"/>
                <a:gd name="T16" fmla="*/ 477 w 2552"/>
                <a:gd name="T17" fmla="*/ 19 h 19"/>
                <a:gd name="T18" fmla="*/ 401 w 2552"/>
                <a:gd name="T19" fmla="*/ 0 h 19"/>
                <a:gd name="T20" fmla="*/ 613 w 2552"/>
                <a:gd name="T21" fmla="*/ 0 h 19"/>
                <a:gd name="T22" fmla="*/ 536 w 2552"/>
                <a:gd name="T23" fmla="*/ 19 h 19"/>
                <a:gd name="T24" fmla="*/ 669 w 2552"/>
                <a:gd name="T25" fmla="*/ 0 h 19"/>
                <a:gd name="T26" fmla="*/ 746 w 2552"/>
                <a:gd name="T27" fmla="*/ 19 h 19"/>
                <a:gd name="T28" fmla="*/ 669 w 2552"/>
                <a:gd name="T29" fmla="*/ 0 h 19"/>
                <a:gd name="T30" fmla="*/ 881 w 2552"/>
                <a:gd name="T31" fmla="*/ 0 h 19"/>
                <a:gd name="T32" fmla="*/ 804 w 2552"/>
                <a:gd name="T33" fmla="*/ 19 h 19"/>
                <a:gd name="T34" fmla="*/ 937 w 2552"/>
                <a:gd name="T35" fmla="*/ 0 h 19"/>
                <a:gd name="T36" fmla="*/ 1014 w 2552"/>
                <a:gd name="T37" fmla="*/ 19 h 19"/>
                <a:gd name="T38" fmla="*/ 937 w 2552"/>
                <a:gd name="T39" fmla="*/ 0 h 19"/>
                <a:gd name="T40" fmla="*/ 1149 w 2552"/>
                <a:gd name="T41" fmla="*/ 0 h 19"/>
                <a:gd name="T42" fmla="*/ 1073 w 2552"/>
                <a:gd name="T43" fmla="*/ 19 h 19"/>
                <a:gd name="T44" fmla="*/ 1205 w 2552"/>
                <a:gd name="T45" fmla="*/ 0 h 19"/>
                <a:gd name="T46" fmla="*/ 1282 w 2552"/>
                <a:gd name="T47" fmla="*/ 19 h 19"/>
                <a:gd name="T48" fmla="*/ 1205 w 2552"/>
                <a:gd name="T49" fmla="*/ 0 h 19"/>
                <a:gd name="T50" fmla="*/ 1417 w 2552"/>
                <a:gd name="T51" fmla="*/ 0 h 19"/>
                <a:gd name="T52" fmla="*/ 1341 w 2552"/>
                <a:gd name="T53" fmla="*/ 19 h 19"/>
                <a:gd name="T54" fmla="*/ 1474 w 2552"/>
                <a:gd name="T55" fmla="*/ 0 h 19"/>
                <a:gd name="T56" fmla="*/ 1550 w 2552"/>
                <a:gd name="T57" fmla="*/ 19 h 19"/>
                <a:gd name="T58" fmla="*/ 1474 w 2552"/>
                <a:gd name="T59" fmla="*/ 0 h 19"/>
                <a:gd name="T60" fmla="*/ 1686 w 2552"/>
                <a:gd name="T61" fmla="*/ 0 h 19"/>
                <a:gd name="T62" fmla="*/ 1609 w 2552"/>
                <a:gd name="T63" fmla="*/ 19 h 19"/>
                <a:gd name="T64" fmla="*/ 1742 w 2552"/>
                <a:gd name="T65" fmla="*/ 0 h 19"/>
                <a:gd name="T66" fmla="*/ 1818 w 2552"/>
                <a:gd name="T67" fmla="*/ 19 h 19"/>
                <a:gd name="T68" fmla="*/ 1742 w 2552"/>
                <a:gd name="T69" fmla="*/ 0 h 19"/>
                <a:gd name="T70" fmla="*/ 1954 w 2552"/>
                <a:gd name="T71" fmla="*/ 0 h 19"/>
                <a:gd name="T72" fmla="*/ 1877 w 2552"/>
                <a:gd name="T73" fmla="*/ 19 h 19"/>
                <a:gd name="T74" fmla="*/ 2010 w 2552"/>
                <a:gd name="T75" fmla="*/ 0 h 19"/>
                <a:gd name="T76" fmla="*/ 2087 w 2552"/>
                <a:gd name="T77" fmla="*/ 19 h 19"/>
                <a:gd name="T78" fmla="*/ 2010 w 2552"/>
                <a:gd name="T79" fmla="*/ 0 h 19"/>
                <a:gd name="T80" fmla="*/ 2222 w 2552"/>
                <a:gd name="T81" fmla="*/ 0 h 19"/>
                <a:gd name="T82" fmla="*/ 2145 w 2552"/>
                <a:gd name="T83" fmla="*/ 19 h 19"/>
                <a:gd name="T84" fmla="*/ 2278 w 2552"/>
                <a:gd name="T85" fmla="*/ 0 h 19"/>
                <a:gd name="T86" fmla="*/ 2355 w 2552"/>
                <a:gd name="T87" fmla="*/ 19 h 19"/>
                <a:gd name="T88" fmla="*/ 2278 w 2552"/>
                <a:gd name="T89" fmla="*/ 0 h 19"/>
                <a:gd name="T90" fmla="*/ 2490 w 2552"/>
                <a:gd name="T91" fmla="*/ 0 h 19"/>
                <a:gd name="T92" fmla="*/ 2414 w 2552"/>
                <a:gd name="T93" fmla="*/ 19 h 19"/>
                <a:gd name="T94" fmla="*/ 2546 w 2552"/>
                <a:gd name="T95" fmla="*/ 0 h 19"/>
                <a:gd name="T96" fmla="*/ 2552 w 2552"/>
                <a:gd name="T97" fmla="*/ 19 h 19"/>
                <a:gd name="T98" fmla="*/ 2546 w 2552"/>
                <a:gd name="T99" fmla="*/ 0 h 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52"/>
                <a:gd name="T151" fmla="*/ 0 h 19"/>
                <a:gd name="T152" fmla="*/ 2552 w 2552"/>
                <a:gd name="T153" fmla="*/ 19 h 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52" h="19">
                  <a:moveTo>
                    <a:pt x="0" y="0"/>
                  </a:moveTo>
                  <a:lnTo>
                    <a:pt x="76" y="0"/>
                  </a:lnTo>
                  <a:lnTo>
                    <a:pt x="76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133" y="0"/>
                  </a:moveTo>
                  <a:lnTo>
                    <a:pt x="209" y="0"/>
                  </a:lnTo>
                  <a:lnTo>
                    <a:pt x="209" y="19"/>
                  </a:lnTo>
                  <a:lnTo>
                    <a:pt x="133" y="19"/>
                  </a:lnTo>
                  <a:lnTo>
                    <a:pt x="133" y="0"/>
                  </a:lnTo>
                  <a:close/>
                  <a:moveTo>
                    <a:pt x="268" y="0"/>
                  </a:moveTo>
                  <a:lnTo>
                    <a:pt x="345" y="0"/>
                  </a:lnTo>
                  <a:lnTo>
                    <a:pt x="345" y="19"/>
                  </a:lnTo>
                  <a:lnTo>
                    <a:pt x="268" y="19"/>
                  </a:lnTo>
                  <a:lnTo>
                    <a:pt x="268" y="0"/>
                  </a:lnTo>
                  <a:close/>
                  <a:moveTo>
                    <a:pt x="401" y="0"/>
                  </a:moveTo>
                  <a:lnTo>
                    <a:pt x="477" y="0"/>
                  </a:lnTo>
                  <a:lnTo>
                    <a:pt x="477" y="19"/>
                  </a:lnTo>
                  <a:lnTo>
                    <a:pt x="401" y="19"/>
                  </a:lnTo>
                  <a:lnTo>
                    <a:pt x="401" y="0"/>
                  </a:lnTo>
                  <a:close/>
                  <a:moveTo>
                    <a:pt x="536" y="0"/>
                  </a:moveTo>
                  <a:lnTo>
                    <a:pt x="613" y="0"/>
                  </a:lnTo>
                  <a:lnTo>
                    <a:pt x="613" y="19"/>
                  </a:lnTo>
                  <a:lnTo>
                    <a:pt x="536" y="19"/>
                  </a:lnTo>
                  <a:lnTo>
                    <a:pt x="536" y="0"/>
                  </a:lnTo>
                  <a:close/>
                  <a:moveTo>
                    <a:pt x="669" y="0"/>
                  </a:moveTo>
                  <a:lnTo>
                    <a:pt x="746" y="0"/>
                  </a:lnTo>
                  <a:lnTo>
                    <a:pt x="746" y="19"/>
                  </a:lnTo>
                  <a:lnTo>
                    <a:pt x="669" y="19"/>
                  </a:lnTo>
                  <a:lnTo>
                    <a:pt x="669" y="0"/>
                  </a:lnTo>
                  <a:close/>
                  <a:moveTo>
                    <a:pt x="804" y="0"/>
                  </a:moveTo>
                  <a:lnTo>
                    <a:pt x="881" y="0"/>
                  </a:lnTo>
                  <a:lnTo>
                    <a:pt x="881" y="19"/>
                  </a:lnTo>
                  <a:lnTo>
                    <a:pt x="804" y="19"/>
                  </a:lnTo>
                  <a:lnTo>
                    <a:pt x="804" y="0"/>
                  </a:lnTo>
                  <a:close/>
                  <a:moveTo>
                    <a:pt x="937" y="0"/>
                  </a:moveTo>
                  <a:lnTo>
                    <a:pt x="1014" y="0"/>
                  </a:lnTo>
                  <a:lnTo>
                    <a:pt x="1014" y="19"/>
                  </a:lnTo>
                  <a:lnTo>
                    <a:pt x="937" y="19"/>
                  </a:lnTo>
                  <a:lnTo>
                    <a:pt x="937" y="0"/>
                  </a:lnTo>
                  <a:close/>
                  <a:moveTo>
                    <a:pt x="1073" y="0"/>
                  </a:moveTo>
                  <a:lnTo>
                    <a:pt x="1149" y="0"/>
                  </a:lnTo>
                  <a:lnTo>
                    <a:pt x="1149" y="19"/>
                  </a:lnTo>
                  <a:lnTo>
                    <a:pt x="1073" y="19"/>
                  </a:lnTo>
                  <a:lnTo>
                    <a:pt x="1073" y="0"/>
                  </a:lnTo>
                  <a:close/>
                  <a:moveTo>
                    <a:pt x="1205" y="0"/>
                  </a:moveTo>
                  <a:lnTo>
                    <a:pt x="1282" y="0"/>
                  </a:lnTo>
                  <a:lnTo>
                    <a:pt x="1282" y="19"/>
                  </a:lnTo>
                  <a:lnTo>
                    <a:pt x="1205" y="19"/>
                  </a:lnTo>
                  <a:lnTo>
                    <a:pt x="1205" y="0"/>
                  </a:lnTo>
                  <a:close/>
                  <a:moveTo>
                    <a:pt x="1341" y="0"/>
                  </a:moveTo>
                  <a:lnTo>
                    <a:pt x="1417" y="0"/>
                  </a:lnTo>
                  <a:lnTo>
                    <a:pt x="1417" y="19"/>
                  </a:lnTo>
                  <a:lnTo>
                    <a:pt x="1341" y="19"/>
                  </a:lnTo>
                  <a:lnTo>
                    <a:pt x="1341" y="0"/>
                  </a:lnTo>
                  <a:close/>
                  <a:moveTo>
                    <a:pt x="1474" y="0"/>
                  </a:moveTo>
                  <a:lnTo>
                    <a:pt x="1550" y="0"/>
                  </a:lnTo>
                  <a:lnTo>
                    <a:pt x="1550" y="19"/>
                  </a:lnTo>
                  <a:lnTo>
                    <a:pt x="1474" y="19"/>
                  </a:lnTo>
                  <a:lnTo>
                    <a:pt x="1474" y="0"/>
                  </a:lnTo>
                  <a:close/>
                  <a:moveTo>
                    <a:pt x="1609" y="0"/>
                  </a:moveTo>
                  <a:lnTo>
                    <a:pt x="1686" y="0"/>
                  </a:lnTo>
                  <a:lnTo>
                    <a:pt x="1686" y="19"/>
                  </a:lnTo>
                  <a:lnTo>
                    <a:pt x="1609" y="19"/>
                  </a:lnTo>
                  <a:lnTo>
                    <a:pt x="1609" y="0"/>
                  </a:lnTo>
                  <a:close/>
                  <a:moveTo>
                    <a:pt x="1742" y="0"/>
                  </a:moveTo>
                  <a:lnTo>
                    <a:pt x="1818" y="0"/>
                  </a:lnTo>
                  <a:lnTo>
                    <a:pt x="1818" y="19"/>
                  </a:lnTo>
                  <a:lnTo>
                    <a:pt x="1742" y="19"/>
                  </a:lnTo>
                  <a:lnTo>
                    <a:pt x="1742" y="0"/>
                  </a:lnTo>
                  <a:close/>
                  <a:moveTo>
                    <a:pt x="1877" y="0"/>
                  </a:moveTo>
                  <a:lnTo>
                    <a:pt x="1954" y="0"/>
                  </a:lnTo>
                  <a:lnTo>
                    <a:pt x="1954" y="19"/>
                  </a:lnTo>
                  <a:lnTo>
                    <a:pt x="1877" y="19"/>
                  </a:lnTo>
                  <a:lnTo>
                    <a:pt x="1877" y="0"/>
                  </a:lnTo>
                  <a:close/>
                  <a:moveTo>
                    <a:pt x="2010" y="0"/>
                  </a:moveTo>
                  <a:lnTo>
                    <a:pt x="2087" y="0"/>
                  </a:lnTo>
                  <a:lnTo>
                    <a:pt x="2087" y="19"/>
                  </a:lnTo>
                  <a:lnTo>
                    <a:pt x="2010" y="19"/>
                  </a:lnTo>
                  <a:lnTo>
                    <a:pt x="2010" y="0"/>
                  </a:lnTo>
                  <a:close/>
                  <a:moveTo>
                    <a:pt x="2145" y="0"/>
                  </a:moveTo>
                  <a:lnTo>
                    <a:pt x="2222" y="0"/>
                  </a:lnTo>
                  <a:lnTo>
                    <a:pt x="2222" y="19"/>
                  </a:lnTo>
                  <a:lnTo>
                    <a:pt x="2145" y="19"/>
                  </a:lnTo>
                  <a:lnTo>
                    <a:pt x="2145" y="0"/>
                  </a:lnTo>
                  <a:close/>
                  <a:moveTo>
                    <a:pt x="2278" y="0"/>
                  </a:moveTo>
                  <a:lnTo>
                    <a:pt x="2355" y="0"/>
                  </a:lnTo>
                  <a:lnTo>
                    <a:pt x="2355" y="19"/>
                  </a:lnTo>
                  <a:lnTo>
                    <a:pt x="2278" y="19"/>
                  </a:lnTo>
                  <a:lnTo>
                    <a:pt x="2278" y="0"/>
                  </a:lnTo>
                  <a:close/>
                  <a:moveTo>
                    <a:pt x="2414" y="0"/>
                  </a:moveTo>
                  <a:lnTo>
                    <a:pt x="2490" y="0"/>
                  </a:lnTo>
                  <a:lnTo>
                    <a:pt x="2490" y="19"/>
                  </a:lnTo>
                  <a:lnTo>
                    <a:pt x="2414" y="19"/>
                  </a:lnTo>
                  <a:lnTo>
                    <a:pt x="2414" y="0"/>
                  </a:lnTo>
                  <a:close/>
                  <a:moveTo>
                    <a:pt x="2546" y="0"/>
                  </a:moveTo>
                  <a:lnTo>
                    <a:pt x="2552" y="0"/>
                  </a:lnTo>
                  <a:lnTo>
                    <a:pt x="2552" y="19"/>
                  </a:lnTo>
                  <a:lnTo>
                    <a:pt x="2546" y="1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CC0099"/>
            </a:solidFill>
            <a:ln w="4763">
              <a:solidFill>
                <a:srgbClr val="CC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34" name="Freeform 136">
              <a:extLst>
                <a:ext uri="{FF2B5EF4-FFF2-40B4-BE49-F238E27FC236}">
                  <a16:creationId xmlns:a16="http://schemas.microsoft.com/office/drawing/2014/main" id="{2F3A5469-144F-4ABA-B3FD-FF297B545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" y="2867"/>
              <a:ext cx="1768" cy="26"/>
            </a:xfrm>
            <a:custGeom>
              <a:avLst/>
              <a:gdLst>
                <a:gd name="T0" fmla="*/ 77 w 1768"/>
                <a:gd name="T1" fmla="*/ 7 h 26"/>
                <a:gd name="T2" fmla="*/ 0 w 1768"/>
                <a:gd name="T3" fmla="*/ 26 h 26"/>
                <a:gd name="T4" fmla="*/ 133 w 1768"/>
                <a:gd name="T5" fmla="*/ 7 h 26"/>
                <a:gd name="T6" fmla="*/ 210 w 1768"/>
                <a:gd name="T7" fmla="*/ 23 h 26"/>
                <a:gd name="T8" fmla="*/ 133 w 1768"/>
                <a:gd name="T9" fmla="*/ 7 h 26"/>
                <a:gd name="T10" fmla="*/ 345 w 1768"/>
                <a:gd name="T11" fmla="*/ 7 h 26"/>
                <a:gd name="T12" fmla="*/ 268 w 1768"/>
                <a:gd name="T13" fmla="*/ 23 h 26"/>
                <a:gd name="T14" fmla="*/ 401 w 1768"/>
                <a:gd name="T15" fmla="*/ 5 h 26"/>
                <a:gd name="T16" fmla="*/ 478 w 1768"/>
                <a:gd name="T17" fmla="*/ 23 h 26"/>
                <a:gd name="T18" fmla="*/ 401 w 1768"/>
                <a:gd name="T19" fmla="*/ 5 h 26"/>
                <a:gd name="T20" fmla="*/ 613 w 1768"/>
                <a:gd name="T21" fmla="*/ 5 h 26"/>
                <a:gd name="T22" fmla="*/ 536 w 1768"/>
                <a:gd name="T23" fmla="*/ 23 h 26"/>
                <a:gd name="T24" fmla="*/ 669 w 1768"/>
                <a:gd name="T25" fmla="*/ 5 h 26"/>
                <a:gd name="T26" fmla="*/ 746 w 1768"/>
                <a:gd name="T27" fmla="*/ 21 h 26"/>
                <a:gd name="T28" fmla="*/ 669 w 1768"/>
                <a:gd name="T29" fmla="*/ 5 h 26"/>
                <a:gd name="T30" fmla="*/ 881 w 1768"/>
                <a:gd name="T31" fmla="*/ 5 h 26"/>
                <a:gd name="T32" fmla="*/ 805 w 1768"/>
                <a:gd name="T33" fmla="*/ 21 h 26"/>
                <a:gd name="T34" fmla="*/ 938 w 1768"/>
                <a:gd name="T35" fmla="*/ 2 h 26"/>
                <a:gd name="T36" fmla="*/ 1014 w 1768"/>
                <a:gd name="T37" fmla="*/ 21 h 26"/>
                <a:gd name="T38" fmla="*/ 938 w 1768"/>
                <a:gd name="T39" fmla="*/ 2 h 26"/>
                <a:gd name="T40" fmla="*/ 1150 w 1768"/>
                <a:gd name="T41" fmla="*/ 2 h 26"/>
                <a:gd name="T42" fmla="*/ 1073 w 1768"/>
                <a:gd name="T43" fmla="*/ 21 h 26"/>
                <a:gd name="T44" fmla="*/ 1206 w 1768"/>
                <a:gd name="T45" fmla="*/ 2 h 26"/>
                <a:gd name="T46" fmla="*/ 1282 w 1768"/>
                <a:gd name="T47" fmla="*/ 19 h 26"/>
                <a:gd name="T48" fmla="*/ 1206 w 1768"/>
                <a:gd name="T49" fmla="*/ 2 h 26"/>
                <a:gd name="T50" fmla="*/ 1418 w 1768"/>
                <a:gd name="T51" fmla="*/ 0 h 26"/>
                <a:gd name="T52" fmla="*/ 1341 w 1768"/>
                <a:gd name="T53" fmla="*/ 19 h 26"/>
                <a:gd name="T54" fmla="*/ 1474 w 1768"/>
                <a:gd name="T55" fmla="*/ 0 h 26"/>
                <a:gd name="T56" fmla="*/ 1551 w 1768"/>
                <a:gd name="T57" fmla="*/ 19 h 26"/>
                <a:gd name="T58" fmla="*/ 1474 w 1768"/>
                <a:gd name="T59" fmla="*/ 0 h 26"/>
                <a:gd name="T60" fmla="*/ 1686 w 1768"/>
                <a:gd name="T61" fmla="*/ 0 h 26"/>
                <a:gd name="T62" fmla="*/ 1609 w 1768"/>
                <a:gd name="T63" fmla="*/ 19 h 26"/>
                <a:gd name="T64" fmla="*/ 1742 w 1768"/>
                <a:gd name="T65" fmla="*/ 0 h 26"/>
                <a:gd name="T66" fmla="*/ 1768 w 1768"/>
                <a:gd name="T67" fmla="*/ 16 h 26"/>
                <a:gd name="T68" fmla="*/ 1742 w 1768"/>
                <a:gd name="T69" fmla="*/ 0 h 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8"/>
                <a:gd name="T106" fmla="*/ 0 h 26"/>
                <a:gd name="T107" fmla="*/ 1768 w 1768"/>
                <a:gd name="T108" fmla="*/ 26 h 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8" h="26">
                  <a:moveTo>
                    <a:pt x="0" y="7"/>
                  </a:moveTo>
                  <a:lnTo>
                    <a:pt x="77" y="7"/>
                  </a:lnTo>
                  <a:lnTo>
                    <a:pt x="77" y="26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133" y="7"/>
                  </a:moveTo>
                  <a:lnTo>
                    <a:pt x="210" y="7"/>
                  </a:lnTo>
                  <a:lnTo>
                    <a:pt x="210" y="23"/>
                  </a:lnTo>
                  <a:lnTo>
                    <a:pt x="133" y="23"/>
                  </a:lnTo>
                  <a:lnTo>
                    <a:pt x="133" y="7"/>
                  </a:lnTo>
                  <a:close/>
                  <a:moveTo>
                    <a:pt x="268" y="7"/>
                  </a:moveTo>
                  <a:lnTo>
                    <a:pt x="345" y="7"/>
                  </a:lnTo>
                  <a:lnTo>
                    <a:pt x="345" y="23"/>
                  </a:lnTo>
                  <a:lnTo>
                    <a:pt x="268" y="23"/>
                  </a:lnTo>
                  <a:lnTo>
                    <a:pt x="268" y="7"/>
                  </a:lnTo>
                  <a:close/>
                  <a:moveTo>
                    <a:pt x="401" y="5"/>
                  </a:moveTo>
                  <a:lnTo>
                    <a:pt x="478" y="5"/>
                  </a:lnTo>
                  <a:lnTo>
                    <a:pt x="478" y="23"/>
                  </a:lnTo>
                  <a:lnTo>
                    <a:pt x="401" y="23"/>
                  </a:lnTo>
                  <a:lnTo>
                    <a:pt x="401" y="5"/>
                  </a:lnTo>
                  <a:close/>
                  <a:moveTo>
                    <a:pt x="536" y="5"/>
                  </a:moveTo>
                  <a:lnTo>
                    <a:pt x="613" y="5"/>
                  </a:lnTo>
                  <a:lnTo>
                    <a:pt x="613" y="23"/>
                  </a:lnTo>
                  <a:lnTo>
                    <a:pt x="536" y="23"/>
                  </a:lnTo>
                  <a:lnTo>
                    <a:pt x="536" y="5"/>
                  </a:lnTo>
                  <a:close/>
                  <a:moveTo>
                    <a:pt x="669" y="5"/>
                  </a:moveTo>
                  <a:lnTo>
                    <a:pt x="746" y="5"/>
                  </a:lnTo>
                  <a:lnTo>
                    <a:pt x="746" y="21"/>
                  </a:lnTo>
                  <a:lnTo>
                    <a:pt x="669" y="21"/>
                  </a:lnTo>
                  <a:lnTo>
                    <a:pt x="669" y="5"/>
                  </a:lnTo>
                  <a:close/>
                  <a:moveTo>
                    <a:pt x="805" y="5"/>
                  </a:moveTo>
                  <a:lnTo>
                    <a:pt x="881" y="5"/>
                  </a:lnTo>
                  <a:lnTo>
                    <a:pt x="881" y="21"/>
                  </a:lnTo>
                  <a:lnTo>
                    <a:pt x="805" y="21"/>
                  </a:lnTo>
                  <a:lnTo>
                    <a:pt x="805" y="5"/>
                  </a:lnTo>
                  <a:close/>
                  <a:moveTo>
                    <a:pt x="938" y="2"/>
                  </a:moveTo>
                  <a:lnTo>
                    <a:pt x="1014" y="2"/>
                  </a:lnTo>
                  <a:lnTo>
                    <a:pt x="1014" y="21"/>
                  </a:lnTo>
                  <a:lnTo>
                    <a:pt x="938" y="21"/>
                  </a:lnTo>
                  <a:lnTo>
                    <a:pt x="938" y="2"/>
                  </a:lnTo>
                  <a:close/>
                  <a:moveTo>
                    <a:pt x="1073" y="2"/>
                  </a:moveTo>
                  <a:lnTo>
                    <a:pt x="1150" y="2"/>
                  </a:lnTo>
                  <a:lnTo>
                    <a:pt x="1150" y="21"/>
                  </a:lnTo>
                  <a:lnTo>
                    <a:pt x="1073" y="21"/>
                  </a:lnTo>
                  <a:lnTo>
                    <a:pt x="1073" y="2"/>
                  </a:lnTo>
                  <a:close/>
                  <a:moveTo>
                    <a:pt x="1206" y="2"/>
                  </a:moveTo>
                  <a:lnTo>
                    <a:pt x="1282" y="2"/>
                  </a:lnTo>
                  <a:lnTo>
                    <a:pt x="1282" y="19"/>
                  </a:lnTo>
                  <a:lnTo>
                    <a:pt x="1206" y="19"/>
                  </a:lnTo>
                  <a:lnTo>
                    <a:pt x="1206" y="2"/>
                  </a:lnTo>
                  <a:close/>
                  <a:moveTo>
                    <a:pt x="1341" y="2"/>
                  </a:moveTo>
                  <a:lnTo>
                    <a:pt x="1418" y="0"/>
                  </a:lnTo>
                  <a:lnTo>
                    <a:pt x="1418" y="19"/>
                  </a:lnTo>
                  <a:lnTo>
                    <a:pt x="1341" y="19"/>
                  </a:lnTo>
                  <a:lnTo>
                    <a:pt x="1341" y="2"/>
                  </a:lnTo>
                  <a:close/>
                  <a:moveTo>
                    <a:pt x="1474" y="0"/>
                  </a:moveTo>
                  <a:lnTo>
                    <a:pt x="1551" y="0"/>
                  </a:lnTo>
                  <a:lnTo>
                    <a:pt x="1551" y="19"/>
                  </a:lnTo>
                  <a:lnTo>
                    <a:pt x="1474" y="19"/>
                  </a:lnTo>
                  <a:lnTo>
                    <a:pt x="1474" y="0"/>
                  </a:lnTo>
                  <a:close/>
                  <a:moveTo>
                    <a:pt x="1609" y="0"/>
                  </a:moveTo>
                  <a:lnTo>
                    <a:pt x="1686" y="0"/>
                  </a:lnTo>
                  <a:lnTo>
                    <a:pt x="1686" y="16"/>
                  </a:lnTo>
                  <a:lnTo>
                    <a:pt x="1609" y="19"/>
                  </a:lnTo>
                  <a:lnTo>
                    <a:pt x="1609" y="0"/>
                  </a:lnTo>
                  <a:close/>
                  <a:moveTo>
                    <a:pt x="1742" y="0"/>
                  </a:moveTo>
                  <a:lnTo>
                    <a:pt x="1768" y="0"/>
                  </a:lnTo>
                  <a:lnTo>
                    <a:pt x="1768" y="16"/>
                  </a:lnTo>
                  <a:lnTo>
                    <a:pt x="1742" y="16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rgbClr val="CC0099"/>
            </a:solidFill>
            <a:ln w="4763">
              <a:solidFill>
                <a:srgbClr val="CC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35" name="Freeform 137">
              <a:extLst>
                <a:ext uri="{FF2B5EF4-FFF2-40B4-BE49-F238E27FC236}">
                  <a16:creationId xmlns:a16="http://schemas.microsoft.com/office/drawing/2014/main" id="{1AB12AD1-D701-4ED4-A12D-0DA8D7005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2" y="2387"/>
              <a:ext cx="21" cy="1492"/>
            </a:xfrm>
            <a:custGeom>
              <a:avLst/>
              <a:gdLst>
                <a:gd name="T0" fmla="*/ 0 w 21"/>
                <a:gd name="T1" fmla="*/ 1422 h 1492"/>
                <a:gd name="T2" fmla="*/ 21 w 21"/>
                <a:gd name="T3" fmla="*/ 1492 h 1492"/>
                <a:gd name="T4" fmla="*/ 0 w 21"/>
                <a:gd name="T5" fmla="*/ 1369 h 1492"/>
                <a:gd name="T6" fmla="*/ 21 w 21"/>
                <a:gd name="T7" fmla="*/ 1300 h 1492"/>
                <a:gd name="T8" fmla="*/ 0 w 21"/>
                <a:gd name="T9" fmla="*/ 1369 h 1492"/>
                <a:gd name="T10" fmla="*/ 0 w 21"/>
                <a:gd name="T11" fmla="*/ 1180 h 1492"/>
                <a:gd name="T12" fmla="*/ 21 w 21"/>
                <a:gd name="T13" fmla="*/ 1249 h 1492"/>
                <a:gd name="T14" fmla="*/ 0 w 21"/>
                <a:gd name="T15" fmla="*/ 1127 h 1492"/>
                <a:gd name="T16" fmla="*/ 21 w 21"/>
                <a:gd name="T17" fmla="*/ 1057 h 1492"/>
                <a:gd name="T18" fmla="*/ 0 w 21"/>
                <a:gd name="T19" fmla="*/ 1127 h 1492"/>
                <a:gd name="T20" fmla="*/ 0 w 21"/>
                <a:gd name="T21" fmla="*/ 937 h 1492"/>
                <a:gd name="T22" fmla="*/ 21 w 21"/>
                <a:gd name="T23" fmla="*/ 1007 h 1492"/>
                <a:gd name="T24" fmla="*/ 0 w 21"/>
                <a:gd name="T25" fmla="*/ 884 h 1492"/>
                <a:gd name="T26" fmla="*/ 21 w 21"/>
                <a:gd name="T27" fmla="*/ 815 h 1492"/>
                <a:gd name="T28" fmla="*/ 0 w 21"/>
                <a:gd name="T29" fmla="*/ 884 h 1492"/>
                <a:gd name="T30" fmla="*/ 0 w 21"/>
                <a:gd name="T31" fmla="*/ 695 h 1492"/>
                <a:gd name="T32" fmla="*/ 21 w 21"/>
                <a:gd name="T33" fmla="*/ 764 h 1492"/>
                <a:gd name="T34" fmla="*/ 0 w 21"/>
                <a:gd name="T35" fmla="*/ 642 h 1492"/>
                <a:gd name="T36" fmla="*/ 21 w 21"/>
                <a:gd name="T37" fmla="*/ 572 h 1492"/>
                <a:gd name="T38" fmla="*/ 0 w 21"/>
                <a:gd name="T39" fmla="*/ 642 h 1492"/>
                <a:gd name="T40" fmla="*/ 0 w 21"/>
                <a:gd name="T41" fmla="*/ 452 h 1492"/>
                <a:gd name="T42" fmla="*/ 21 w 21"/>
                <a:gd name="T43" fmla="*/ 522 h 1492"/>
                <a:gd name="T44" fmla="*/ 0 w 21"/>
                <a:gd name="T45" fmla="*/ 399 h 1492"/>
                <a:gd name="T46" fmla="*/ 21 w 21"/>
                <a:gd name="T47" fmla="*/ 330 h 1492"/>
                <a:gd name="T48" fmla="*/ 0 w 21"/>
                <a:gd name="T49" fmla="*/ 399 h 1492"/>
                <a:gd name="T50" fmla="*/ 0 w 21"/>
                <a:gd name="T51" fmla="*/ 210 h 1492"/>
                <a:gd name="T52" fmla="*/ 21 w 21"/>
                <a:gd name="T53" fmla="*/ 279 h 1492"/>
                <a:gd name="T54" fmla="*/ 0 w 21"/>
                <a:gd name="T55" fmla="*/ 157 h 1492"/>
                <a:gd name="T56" fmla="*/ 21 w 21"/>
                <a:gd name="T57" fmla="*/ 88 h 1492"/>
                <a:gd name="T58" fmla="*/ 0 w 21"/>
                <a:gd name="T59" fmla="*/ 157 h 1492"/>
                <a:gd name="T60" fmla="*/ 0 w 21"/>
                <a:gd name="T61" fmla="*/ 0 h 1492"/>
                <a:gd name="T62" fmla="*/ 21 w 21"/>
                <a:gd name="T63" fmla="*/ 37 h 14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"/>
                <a:gd name="T97" fmla="*/ 0 h 1492"/>
                <a:gd name="T98" fmla="*/ 21 w 21"/>
                <a:gd name="T99" fmla="*/ 1492 h 14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" h="1492">
                  <a:moveTo>
                    <a:pt x="0" y="1492"/>
                  </a:moveTo>
                  <a:lnTo>
                    <a:pt x="0" y="1422"/>
                  </a:lnTo>
                  <a:lnTo>
                    <a:pt x="21" y="1422"/>
                  </a:lnTo>
                  <a:lnTo>
                    <a:pt x="21" y="1492"/>
                  </a:lnTo>
                  <a:lnTo>
                    <a:pt x="0" y="1492"/>
                  </a:lnTo>
                  <a:close/>
                  <a:moveTo>
                    <a:pt x="0" y="1369"/>
                  </a:moveTo>
                  <a:lnTo>
                    <a:pt x="0" y="1300"/>
                  </a:lnTo>
                  <a:lnTo>
                    <a:pt x="21" y="1300"/>
                  </a:lnTo>
                  <a:lnTo>
                    <a:pt x="21" y="1369"/>
                  </a:lnTo>
                  <a:lnTo>
                    <a:pt x="0" y="1369"/>
                  </a:lnTo>
                  <a:close/>
                  <a:moveTo>
                    <a:pt x="0" y="1249"/>
                  </a:moveTo>
                  <a:lnTo>
                    <a:pt x="0" y="1180"/>
                  </a:lnTo>
                  <a:lnTo>
                    <a:pt x="21" y="1180"/>
                  </a:lnTo>
                  <a:lnTo>
                    <a:pt x="21" y="1249"/>
                  </a:lnTo>
                  <a:lnTo>
                    <a:pt x="0" y="1249"/>
                  </a:lnTo>
                  <a:close/>
                  <a:moveTo>
                    <a:pt x="0" y="1127"/>
                  </a:moveTo>
                  <a:lnTo>
                    <a:pt x="0" y="1057"/>
                  </a:lnTo>
                  <a:lnTo>
                    <a:pt x="21" y="1057"/>
                  </a:lnTo>
                  <a:lnTo>
                    <a:pt x="21" y="1127"/>
                  </a:lnTo>
                  <a:lnTo>
                    <a:pt x="0" y="1127"/>
                  </a:lnTo>
                  <a:close/>
                  <a:moveTo>
                    <a:pt x="0" y="1007"/>
                  </a:moveTo>
                  <a:lnTo>
                    <a:pt x="0" y="937"/>
                  </a:lnTo>
                  <a:lnTo>
                    <a:pt x="21" y="937"/>
                  </a:lnTo>
                  <a:lnTo>
                    <a:pt x="21" y="1007"/>
                  </a:lnTo>
                  <a:lnTo>
                    <a:pt x="0" y="1007"/>
                  </a:lnTo>
                  <a:close/>
                  <a:moveTo>
                    <a:pt x="0" y="884"/>
                  </a:moveTo>
                  <a:lnTo>
                    <a:pt x="0" y="815"/>
                  </a:lnTo>
                  <a:lnTo>
                    <a:pt x="21" y="815"/>
                  </a:lnTo>
                  <a:lnTo>
                    <a:pt x="21" y="884"/>
                  </a:lnTo>
                  <a:lnTo>
                    <a:pt x="0" y="884"/>
                  </a:lnTo>
                  <a:close/>
                  <a:moveTo>
                    <a:pt x="0" y="764"/>
                  </a:moveTo>
                  <a:lnTo>
                    <a:pt x="0" y="695"/>
                  </a:lnTo>
                  <a:lnTo>
                    <a:pt x="21" y="695"/>
                  </a:lnTo>
                  <a:lnTo>
                    <a:pt x="21" y="764"/>
                  </a:lnTo>
                  <a:lnTo>
                    <a:pt x="0" y="764"/>
                  </a:lnTo>
                  <a:close/>
                  <a:moveTo>
                    <a:pt x="0" y="642"/>
                  </a:moveTo>
                  <a:lnTo>
                    <a:pt x="0" y="572"/>
                  </a:lnTo>
                  <a:lnTo>
                    <a:pt x="21" y="572"/>
                  </a:lnTo>
                  <a:lnTo>
                    <a:pt x="21" y="642"/>
                  </a:lnTo>
                  <a:lnTo>
                    <a:pt x="0" y="642"/>
                  </a:lnTo>
                  <a:close/>
                  <a:moveTo>
                    <a:pt x="0" y="522"/>
                  </a:moveTo>
                  <a:lnTo>
                    <a:pt x="0" y="452"/>
                  </a:lnTo>
                  <a:lnTo>
                    <a:pt x="21" y="452"/>
                  </a:lnTo>
                  <a:lnTo>
                    <a:pt x="21" y="522"/>
                  </a:lnTo>
                  <a:lnTo>
                    <a:pt x="0" y="522"/>
                  </a:lnTo>
                  <a:close/>
                  <a:moveTo>
                    <a:pt x="0" y="399"/>
                  </a:moveTo>
                  <a:lnTo>
                    <a:pt x="0" y="330"/>
                  </a:lnTo>
                  <a:lnTo>
                    <a:pt x="21" y="330"/>
                  </a:lnTo>
                  <a:lnTo>
                    <a:pt x="21" y="399"/>
                  </a:lnTo>
                  <a:lnTo>
                    <a:pt x="0" y="399"/>
                  </a:lnTo>
                  <a:close/>
                  <a:moveTo>
                    <a:pt x="0" y="279"/>
                  </a:moveTo>
                  <a:lnTo>
                    <a:pt x="0" y="210"/>
                  </a:lnTo>
                  <a:lnTo>
                    <a:pt x="21" y="210"/>
                  </a:lnTo>
                  <a:lnTo>
                    <a:pt x="21" y="279"/>
                  </a:lnTo>
                  <a:lnTo>
                    <a:pt x="0" y="279"/>
                  </a:lnTo>
                  <a:close/>
                  <a:moveTo>
                    <a:pt x="0" y="157"/>
                  </a:moveTo>
                  <a:lnTo>
                    <a:pt x="0" y="88"/>
                  </a:lnTo>
                  <a:lnTo>
                    <a:pt x="21" y="88"/>
                  </a:lnTo>
                  <a:lnTo>
                    <a:pt x="21" y="157"/>
                  </a:lnTo>
                  <a:lnTo>
                    <a:pt x="0" y="157"/>
                  </a:lnTo>
                  <a:close/>
                  <a:moveTo>
                    <a:pt x="0" y="37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0099"/>
            </a:solidFill>
            <a:ln w="4763">
              <a:solidFill>
                <a:srgbClr val="CC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36" name="Rectangle 138">
              <a:extLst>
                <a:ext uri="{FF2B5EF4-FFF2-40B4-BE49-F238E27FC236}">
                  <a16:creationId xmlns:a16="http://schemas.microsoft.com/office/drawing/2014/main" id="{E43551A4-1733-4C9F-8B12-5958F8150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4126"/>
              <a:ext cx="3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t = °C</a:t>
              </a:r>
              <a:endParaRPr lang="it-IT" altLang="it-IT" b="0"/>
            </a:p>
          </p:txBody>
        </p:sp>
        <p:sp>
          <p:nvSpPr>
            <p:cNvPr id="13337" name="Rectangle 139">
              <a:extLst>
                <a:ext uri="{FF2B5EF4-FFF2-40B4-BE49-F238E27FC236}">
                  <a16:creationId xmlns:a16="http://schemas.microsoft.com/office/drawing/2014/main" id="{EB24AD47-3B44-43A4-9556-C7472C2486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17" y="3417"/>
              <a:ext cx="65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Volume o </a:t>
              </a:r>
              <a:endParaRPr lang="it-IT" altLang="it-IT" b="0"/>
            </a:p>
          </p:txBody>
        </p:sp>
        <p:sp>
          <p:nvSpPr>
            <p:cNvPr id="13338" name="Rectangle 140">
              <a:extLst>
                <a:ext uri="{FF2B5EF4-FFF2-40B4-BE49-F238E27FC236}">
                  <a16:creationId xmlns:a16="http://schemas.microsoft.com/office/drawing/2014/main" id="{EFB1E37E-689B-45DB-9EA8-54C4D18DBC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00" y="3416"/>
              <a:ext cx="6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Pressione</a:t>
              </a:r>
              <a:endParaRPr lang="it-IT" altLang="it-IT" b="0"/>
            </a:p>
          </p:txBody>
        </p:sp>
        <p:sp>
          <p:nvSpPr>
            <p:cNvPr id="13339" name="Rectangle 141">
              <a:extLst>
                <a:ext uri="{FF2B5EF4-FFF2-40B4-BE49-F238E27FC236}">
                  <a16:creationId xmlns:a16="http://schemas.microsoft.com/office/drawing/2014/main" id="{CA2428CA-F75B-4AD8-91D4-6F67A4F8A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" y="2809"/>
              <a:ext cx="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FF0000"/>
                  </a:solidFill>
                  <a:latin typeface="Arial" panose="020B0604020202020204" pitchFamily="34" charset="0"/>
                </a:rPr>
                <a:t>V</a:t>
              </a:r>
              <a:endParaRPr lang="it-IT" altLang="it-IT" b="0"/>
            </a:p>
          </p:txBody>
        </p:sp>
        <p:sp>
          <p:nvSpPr>
            <p:cNvPr id="13340" name="Rectangle 142">
              <a:extLst>
                <a:ext uri="{FF2B5EF4-FFF2-40B4-BE49-F238E27FC236}">
                  <a16:creationId xmlns:a16="http://schemas.microsoft.com/office/drawing/2014/main" id="{49D934C4-EFFF-4ED2-8C1E-ED73B072F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28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1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it-IT" altLang="it-IT" b="0"/>
            </a:p>
          </p:txBody>
        </p:sp>
        <p:sp>
          <p:nvSpPr>
            <p:cNvPr id="13341" name="Rectangle 143">
              <a:extLst>
                <a:ext uri="{FF2B5EF4-FFF2-40B4-BE49-F238E27FC236}">
                  <a16:creationId xmlns:a16="http://schemas.microsoft.com/office/drawing/2014/main" id="{8D507BCF-01B3-4D81-9BDE-2ECB8FB92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2809"/>
              <a:ext cx="21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FF0000"/>
                  </a:solidFill>
                  <a:latin typeface="Arial" panose="020B0604020202020204" pitchFamily="34" charset="0"/>
                </a:rPr>
                <a:t>o P</a:t>
              </a:r>
              <a:endParaRPr lang="it-IT" altLang="it-IT" b="0"/>
            </a:p>
          </p:txBody>
        </p:sp>
        <p:sp>
          <p:nvSpPr>
            <p:cNvPr id="13342" name="Rectangle 144">
              <a:extLst>
                <a:ext uri="{FF2B5EF4-FFF2-40B4-BE49-F238E27FC236}">
                  <a16:creationId xmlns:a16="http://schemas.microsoft.com/office/drawing/2014/main" id="{27CC14E8-DA09-4A31-B447-1B5A4647A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28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1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it-IT" altLang="it-IT" b="0"/>
            </a:p>
          </p:txBody>
        </p:sp>
        <p:sp>
          <p:nvSpPr>
            <p:cNvPr id="13343" name="Rectangle 145">
              <a:extLst>
                <a:ext uri="{FF2B5EF4-FFF2-40B4-BE49-F238E27FC236}">
                  <a16:creationId xmlns:a16="http://schemas.microsoft.com/office/drawing/2014/main" id="{AC8073F7-B649-4242-B9A9-83BB219FE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" y="2317"/>
              <a:ext cx="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FF0000"/>
                  </a:solidFill>
                  <a:latin typeface="Arial" panose="020B0604020202020204" pitchFamily="34" charset="0"/>
                </a:rPr>
                <a:t>V</a:t>
              </a:r>
              <a:endParaRPr lang="it-IT" altLang="it-IT" b="0"/>
            </a:p>
          </p:txBody>
        </p:sp>
        <p:sp>
          <p:nvSpPr>
            <p:cNvPr id="13344" name="Rectangle 146">
              <a:extLst>
                <a:ext uri="{FF2B5EF4-FFF2-40B4-BE49-F238E27FC236}">
                  <a16:creationId xmlns:a16="http://schemas.microsoft.com/office/drawing/2014/main" id="{1EC19CA9-2768-40E0-9CEA-4D23AC1CD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" y="239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1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it-IT" altLang="it-IT" b="0"/>
            </a:p>
          </p:txBody>
        </p:sp>
        <p:sp>
          <p:nvSpPr>
            <p:cNvPr id="13345" name="Rectangle 147">
              <a:extLst>
                <a:ext uri="{FF2B5EF4-FFF2-40B4-BE49-F238E27FC236}">
                  <a16:creationId xmlns:a16="http://schemas.microsoft.com/office/drawing/2014/main" id="{BE53035C-2216-436D-9C6E-9222651FB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2317"/>
              <a:ext cx="21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FF0000"/>
                  </a:solidFill>
                  <a:latin typeface="Arial" panose="020B0604020202020204" pitchFamily="34" charset="0"/>
                </a:rPr>
                <a:t>o P</a:t>
              </a:r>
              <a:endParaRPr lang="it-IT" altLang="it-IT" b="0"/>
            </a:p>
          </p:txBody>
        </p:sp>
        <p:sp>
          <p:nvSpPr>
            <p:cNvPr id="13346" name="Rectangle 148">
              <a:extLst>
                <a:ext uri="{FF2B5EF4-FFF2-40B4-BE49-F238E27FC236}">
                  <a16:creationId xmlns:a16="http://schemas.microsoft.com/office/drawing/2014/main" id="{18A6D428-66FE-429B-AA11-346AE61D8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239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1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it-IT" altLang="it-IT" b="0"/>
            </a:p>
          </p:txBody>
        </p:sp>
        <p:sp>
          <p:nvSpPr>
            <p:cNvPr id="13347" name="Rectangle 149">
              <a:extLst>
                <a:ext uri="{FF2B5EF4-FFF2-40B4-BE49-F238E27FC236}">
                  <a16:creationId xmlns:a16="http://schemas.microsoft.com/office/drawing/2014/main" id="{FE9EB2FC-096F-4C15-A243-4C350B9D9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3934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-</a:t>
              </a:r>
              <a:endParaRPr lang="it-IT" altLang="it-IT" b="0"/>
            </a:p>
          </p:txBody>
        </p:sp>
        <p:sp>
          <p:nvSpPr>
            <p:cNvPr id="13348" name="Rectangle 150">
              <a:extLst>
                <a:ext uri="{FF2B5EF4-FFF2-40B4-BE49-F238E27FC236}">
                  <a16:creationId xmlns:a16="http://schemas.microsoft.com/office/drawing/2014/main" id="{5EB6CB1B-E0C7-4AC9-A62A-B803BCB90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3934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273</a:t>
              </a:r>
              <a:endParaRPr lang="it-IT" altLang="it-IT" b="0"/>
            </a:p>
          </p:txBody>
        </p:sp>
        <p:sp>
          <p:nvSpPr>
            <p:cNvPr id="13349" name="Rectangle 151">
              <a:extLst>
                <a:ext uri="{FF2B5EF4-FFF2-40B4-BE49-F238E27FC236}">
                  <a16:creationId xmlns:a16="http://schemas.microsoft.com/office/drawing/2014/main" id="{6FF9B722-41B1-4A18-A980-BCA4AFF9E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3934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-</a:t>
              </a:r>
              <a:endParaRPr lang="it-IT" altLang="it-IT" b="0"/>
            </a:p>
          </p:txBody>
        </p:sp>
        <p:sp>
          <p:nvSpPr>
            <p:cNvPr id="13350" name="Rectangle 152">
              <a:extLst>
                <a:ext uri="{FF2B5EF4-FFF2-40B4-BE49-F238E27FC236}">
                  <a16:creationId xmlns:a16="http://schemas.microsoft.com/office/drawing/2014/main" id="{98717A5A-14B0-4BC2-933C-29D43C6FA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3934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200</a:t>
              </a:r>
              <a:endParaRPr lang="it-IT" altLang="it-IT" b="0"/>
            </a:p>
          </p:txBody>
        </p:sp>
        <p:sp>
          <p:nvSpPr>
            <p:cNvPr id="13351" name="Line 153">
              <a:extLst>
                <a:ext uri="{FF2B5EF4-FFF2-40B4-BE49-F238E27FC236}">
                  <a16:creationId xmlns:a16="http://schemas.microsoft.com/office/drawing/2014/main" id="{DD2EE27C-1833-48D9-9F53-EC4BD681A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315"/>
              <a:ext cx="82" cy="1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2" name="Line 154">
              <a:extLst>
                <a:ext uri="{FF2B5EF4-FFF2-40B4-BE49-F238E27FC236}">
                  <a16:creationId xmlns:a16="http://schemas.microsoft.com/office/drawing/2014/main" id="{E89FBEA3-6019-4FAF-87D1-6B53825B5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117"/>
              <a:ext cx="82" cy="1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3" name="Line 155">
              <a:extLst>
                <a:ext uri="{FF2B5EF4-FFF2-40B4-BE49-F238E27FC236}">
                  <a16:creationId xmlns:a16="http://schemas.microsoft.com/office/drawing/2014/main" id="{1435ECB4-CE91-4947-A09D-8AF92D21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" y="3876"/>
              <a:ext cx="1" cy="67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4" name="Rectangle 156">
              <a:extLst>
                <a:ext uri="{FF2B5EF4-FFF2-40B4-BE49-F238E27FC236}">
                  <a16:creationId xmlns:a16="http://schemas.microsoft.com/office/drawing/2014/main" id="{18D05586-E046-46D4-A9EB-6A926472F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3934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-</a:t>
              </a:r>
              <a:endParaRPr lang="it-IT" altLang="it-IT" b="0"/>
            </a:p>
          </p:txBody>
        </p:sp>
        <p:sp>
          <p:nvSpPr>
            <p:cNvPr id="13355" name="Rectangle 157">
              <a:extLst>
                <a:ext uri="{FF2B5EF4-FFF2-40B4-BE49-F238E27FC236}">
                  <a16:creationId xmlns:a16="http://schemas.microsoft.com/office/drawing/2014/main" id="{DFBF9EB2-25E4-4EAC-911E-08893E8D5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3934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100</a:t>
              </a:r>
              <a:endParaRPr lang="it-IT" altLang="it-IT" b="0"/>
            </a:p>
          </p:txBody>
        </p:sp>
        <p:sp>
          <p:nvSpPr>
            <p:cNvPr id="13356" name="Line 158">
              <a:extLst>
                <a:ext uri="{FF2B5EF4-FFF2-40B4-BE49-F238E27FC236}">
                  <a16:creationId xmlns:a16="http://schemas.microsoft.com/office/drawing/2014/main" id="{679A394F-59C7-4D8C-8A67-1EB619268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0" y="3869"/>
              <a:ext cx="1" cy="70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7" name="Rectangle 159">
              <a:extLst>
                <a:ext uri="{FF2B5EF4-FFF2-40B4-BE49-F238E27FC236}">
                  <a16:creationId xmlns:a16="http://schemas.microsoft.com/office/drawing/2014/main" id="{5245228E-FF09-44A6-AF7B-18C999359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393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0</a:t>
              </a:r>
              <a:endParaRPr lang="it-IT" altLang="it-IT" b="0"/>
            </a:p>
          </p:txBody>
        </p:sp>
        <p:sp>
          <p:nvSpPr>
            <p:cNvPr id="13358" name="Rectangle 160">
              <a:extLst>
                <a:ext uri="{FF2B5EF4-FFF2-40B4-BE49-F238E27FC236}">
                  <a16:creationId xmlns:a16="http://schemas.microsoft.com/office/drawing/2014/main" id="{3B325AA6-9347-4A35-B22C-F0B425C06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3934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000066"/>
                  </a:solidFill>
                  <a:latin typeface="Arial" panose="020B0604020202020204" pitchFamily="34" charset="0"/>
                </a:rPr>
                <a:t>100</a:t>
              </a:r>
              <a:endParaRPr lang="it-IT" altLang="it-IT" b="0"/>
            </a:p>
          </p:txBody>
        </p:sp>
        <p:sp>
          <p:nvSpPr>
            <p:cNvPr id="13359" name="Line 161">
              <a:extLst>
                <a:ext uri="{FF2B5EF4-FFF2-40B4-BE49-F238E27FC236}">
                  <a16:creationId xmlns:a16="http://schemas.microsoft.com/office/drawing/2014/main" id="{07AA4217-0841-4AD2-832A-F71E949FA3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0" y="2203"/>
              <a:ext cx="2332" cy="167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0" name="Freeform 162">
              <a:extLst>
                <a:ext uri="{FF2B5EF4-FFF2-40B4-BE49-F238E27FC236}">
                  <a16:creationId xmlns:a16="http://schemas.microsoft.com/office/drawing/2014/main" id="{310B5BA6-7240-4CCC-9337-80EFEEDCC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869"/>
              <a:ext cx="690" cy="58"/>
            </a:xfrm>
            <a:custGeom>
              <a:avLst/>
              <a:gdLst>
                <a:gd name="T0" fmla="*/ 690 w 690"/>
                <a:gd name="T1" fmla="*/ 0 h 58"/>
                <a:gd name="T2" fmla="*/ 690 w 690"/>
                <a:gd name="T3" fmla="*/ 3 h 58"/>
                <a:gd name="T4" fmla="*/ 690 w 690"/>
                <a:gd name="T5" fmla="*/ 5 h 58"/>
                <a:gd name="T6" fmla="*/ 687 w 690"/>
                <a:gd name="T7" fmla="*/ 10 h 58"/>
                <a:gd name="T8" fmla="*/ 685 w 690"/>
                <a:gd name="T9" fmla="*/ 12 h 58"/>
                <a:gd name="T10" fmla="*/ 682 w 690"/>
                <a:gd name="T11" fmla="*/ 14 h 58"/>
                <a:gd name="T12" fmla="*/ 677 w 690"/>
                <a:gd name="T13" fmla="*/ 17 h 58"/>
                <a:gd name="T14" fmla="*/ 670 w 690"/>
                <a:gd name="T15" fmla="*/ 21 h 58"/>
                <a:gd name="T16" fmla="*/ 657 w 690"/>
                <a:gd name="T17" fmla="*/ 24 h 58"/>
                <a:gd name="T18" fmla="*/ 644 w 690"/>
                <a:gd name="T19" fmla="*/ 28 h 58"/>
                <a:gd name="T20" fmla="*/ 629 w 690"/>
                <a:gd name="T21" fmla="*/ 28 h 58"/>
                <a:gd name="T22" fmla="*/ 613 w 690"/>
                <a:gd name="T23" fmla="*/ 30 h 58"/>
                <a:gd name="T24" fmla="*/ 422 w 690"/>
                <a:gd name="T25" fmla="*/ 30 h 58"/>
                <a:gd name="T26" fmla="*/ 406 w 690"/>
                <a:gd name="T27" fmla="*/ 30 h 58"/>
                <a:gd name="T28" fmla="*/ 394 w 690"/>
                <a:gd name="T29" fmla="*/ 33 h 58"/>
                <a:gd name="T30" fmla="*/ 381 w 690"/>
                <a:gd name="T31" fmla="*/ 35 h 58"/>
                <a:gd name="T32" fmla="*/ 368 w 690"/>
                <a:gd name="T33" fmla="*/ 37 h 58"/>
                <a:gd name="T34" fmla="*/ 361 w 690"/>
                <a:gd name="T35" fmla="*/ 42 h 58"/>
                <a:gd name="T36" fmla="*/ 355 w 690"/>
                <a:gd name="T37" fmla="*/ 44 h 58"/>
                <a:gd name="T38" fmla="*/ 353 w 690"/>
                <a:gd name="T39" fmla="*/ 47 h 58"/>
                <a:gd name="T40" fmla="*/ 350 w 690"/>
                <a:gd name="T41" fmla="*/ 51 h 58"/>
                <a:gd name="T42" fmla="*/ 348 w 690"/>
                <a:gd name="T43" fmla="*/ 54 h 58"/>
                <a:gd name="T44" fmla="*/ 348 w 690"/>
                <a:gd name="T45" fmla="*/ 56 h 58"/>
                <a:gd name="T46" fmla="*/ 345 w 690"/>
                <a:gd name="T47" fmla="*/ 58 h 58"/>
                <a:gd name="T48" fmla="*/ 345 w 690"/>
                <a:gd name="T49" fmla="*/ 56 h 58"/>
                <a:gd name="T50" fmla="*/ 345 w 690"/>
                <a:gd name="T51" fmla="*/ 54 h 58"/>
                <a:gd name="T52" fmla="*/ 343 w 690"/>
                <a:gd name="T53" fmla="*/ 51 h 58"/>
                <a:gd name="T54" fmla="*/ 340 w 690"/>
                <a:gd name="T55" fmla="*/ 47 h 58"/>
                <a:gd name="T56" fmla="*/ 338 w 690"/>
                <a:gd name="T57" fmla="*/ 44 h 58"/>
                <a:gd name="T58" fmla="*/ 332 w 690"/>
                <a:gd name="T59" fmla="*/ 42 h 58"/>
                <a:gd name="T60" fmla="*/ 325 w 690"/>
                <a:gd name="T61" fmla="*/ 37 h 58"/>
                <a:gd name="T62" fmla="*/ 312 w 690"/>
                <a:gd name="T63" fmla="*/ 35 h 58"/>
                <a:gd name="T64" fmla="*/ 299 w 690"/>
                <a:gd name="T65" fmla="*/ 33 h 58"/>
                <a:gd name="T66" fmla="*/ 284 w 690"/>
                <a:gd name="T67" fmla="*/ 30 h 58"/>
                <a:gd name="T68" fmla="*/ 269 w 690"/>
                <a:gd name="T69" fmla="*/ 30 h 58"/>
                <a:gd name="T70" fmla="*/ 77 w 690"/>
                <a:gd name="T71" fmla="*/ 30 h 58"/>
                <a:gd name="T72" fmla="*/ 62 w 690"/>
                <a:gd name="T73" fmla="*/ 28 h 58"/>
                <a:gd name="T74" fmla="*/ 49 w 690"/>
                <a:gd name="T75" fmla="*/ 28 h 58"/>
                <a:gd name="T76" fmla="*/ 36 w 690"/>
                <a:gd name="T77" fmla="*/ 24 h 58"/>
                <a:gd name="T78" fmla="*/ 23 w 690"/>
                <a:gd name="T79" fmla="*/ 21 h 58"/>
                <a:gd name="T80" fmla="*/ 16 w 690"/>
                <a:gd name="T81" fmla="*/ 17 h 58"/>
                <a:gd name="T82" fmla="*/ 11 w 690"/>
                <a:gd name="T83" fmla="*/ 14 h 58"/>
                <a:gd name="T84" fmla="*/ 8 w 690"/>
                <a:gd name="T85" fmla="*/ 12 h 58"/>
                <a:gd name="T86" fmla="*/ 5 w 690"/>
                <a:gd name="T87" fmla="*/ 10 h 58"/>
                <a:gd name="T88" fmla="*/ 3 w 690"/>
                <a:gd name="T89" fmla="*/ 5 h 58"/>
                <a:gd name="T90" fmla="*/ 3 w 690"/>
                <a:gd name="T91" fmla="*/ 3 h 58"/>
                <a:gd name="T92" fmla="*/ 0 w 690"/>
                <a:gd name="T93" fmla="*/ 0 h 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90"/>
                <a:gd name="T142" fmla="*/ 0 h 58"/>
                <a:gd name="T143" fmla="*/ 690 w 690"/>
                <a:gd name="T144" fmla="*/ 58 h 5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90" h="58">
                  <a:moveTo>
                    <a:pt x="690" y="0"/>
                  </a:moveTo>
                  <a:lnTo>
                    <a:pt x="690" y="3"/>
                  </a:lnTo>
                  <a:lnTo>
                    <a:pt x="690" y="5"/>
                  </a:lnTo>
                  <a:lnTo>
                    <a:pt x="687" y="10"/>
                  </a:lnTo>
                  <a:lnTo>
                    <a:pt x="685" y="12"/>
                  </a:lnTo>
                  <a:lnTo>
                    <a:pt x="682" y="14"/>
                  </a:lnTo>
                  <a:lnTo>
                    <a:pt x="677" y="17"/>
                  </a:lnTo>
                  <a:lnTo>
                    <a:pt x="670" y="21"/>
                  </a:lnTo>
                  <a:lnTo>
                    <a:pt x="657" y="24"/>
                  </a:lnTo>
                  <a:lnTo>
                    <a:pt x="644" y="28"/>
                  </a:lnTo>
                  <a:lnTo>
                    <a:pt x="629" y="28"/>
                  </a:lnTo>
                  <a:lnTo>
                    <a:pt x="613" y="30"/>
                  </a:lnTo>
                  <a:lnTo>
                    <a:pt x="422" y="30"/>
                  </a:lnTo>
                  <a:lnTo>
                    <a:pt x="406" y="30"/>
                  </a:lnTo>
                  <a:lnTo>
                    <a:pt x="394" y="33"/>
                  </a:lnTo>
                  <a:lnTo>
                    <a:pt x="381" y="35"/>
                  </a:lnTo>
                  <a:lnTo>
                    <a:pt x="368" y="37"/>
                  </a:lnTo>
                  <a:lnTo>
                    <a:pt x="361" y="42"/>
                  </a:lnTo>
                  <a:lnTo>
                    <a:pt x="355" y="44"/>
                  </a:lnTo>
                  <a:lnTo>
                    <a:pt x="353" y="47"/>
                  </a:lnTo>
                  <a:lnTo>
                    <a:pt x="350" y="51"/>
                  </a:lnTo>
                  <a:lnTo>
                    <a:pt x="348" y="54"/>
                  </a:lnTo>
                  <a:lnTo>
                    <a:pt x="348" y="56"/>
                  </a:lnTo>
                  <a:lnTo>
                    <a:pt x="345" y="58"/>
                  </a:lnTo>
                  <a:lnTo>
                    <a:pt x="345" y="56"/>
                  </a:lnTo>
                  <a:lnTo>
                    <a:pt x="345" y="54"/>
                  </a:lnTo>
                  <a:lnTo>
                    <a:pt x="343" y="51"/>
                  </a:lnTo>
                  <a:lnTo>
                    <a:pt x="340" y="47"/>
                  </a:lnTo>
                  <a:lnTo>
                    <a:pt x="338" y="44"/>
                  </a:lnTo>
                  <a:lnTo>
                    <a:pt x="332" y="42"/>
                  </a:lnTo>
                  <a:lnTo>
                    <a:pt x="325" y="37"/>
                  </a:lnTo>
                  <a:lnTo>
                    <a:pt x="312" y="35"/>
                  </a:lnTo>
                  <a:lnTo>
                    <a:pt x="299" y="33"/>
                  </a:lnTo>
                  <a:lnTo>
                    <a:pt x="284" y="30"/>
                  </a:lnTo>
                  <a:lnTo>
                    <a:pt x="269" y="30"/>
                  </a:lnTo>
                  <a:lnTo>
                    <a:pt x="77" y="30"/>
                  </a:lnTo>
                  <a:lnTo>
                    <a:pt x="62" y="28"/>
                  </a:lnTo>
                  <a:lnTo>
                    <a:pt x="49" y="28"/>
                  </a:lnTo>
                  <a:lnTo>
                    <a:pt x="36" y="24"/>
                  </a:lnTo>
                  <a:lnTo>
                    <a:pt x="23" y="21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8" y="12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9900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1" name="Freeform 163">
              <a:extLst>
                <a:ext uri="{FF2B5EF4-FFF2-40B4-BE49-F238E27FC236}">
                  <a16:creationId xmlns:a16="http://schemas.microsoft.com/office/drawing/2014/main" id="{AB02AEC4-5433-44E9-AE80-13D66032E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2394"/>
              <a:ext cx="69" cy="494"/>
            </a:xfrm>
            <a:custGeom>
              <a:avLst/>
              <a:gdLst>
                <a:gd name="T0" fmla="*/ 69 w 69"/>
                <a:gd name="T1" fmla="*/ 0 h 494"/>
                <a:gd name="T2" fmla="*/ 64 w 69"/>
                <a:gd name="T3" fmla="*/ 0 h 494"/>
                <a:gd name="T4" fmla="*/ 61 w 69"/>
                <a:gd name="T5" fmla="*/ 0 h 494"/>
                <a:gd name="T6" fmla="*/ 54 w 69"/>
                <a:gd name="T7" fmla="*/ 4 h 494"/>
                <a:gd name="T8" fmla="*/ 48 w 69"/>
                <a:gd name="T9" fmla="*/ 9 h 494"/>
                <a:gd name="T10" fmla="*/ 43 w 69"/>
                <a:gd name="T11" fmla="*/ 16 h 494"/>
                <a:gd name="T12" fmla="*/ 41 w 69"/>
                <a:gd name="T13" fmla="*/ 23 h 494"/>
                <a:gd name="T14" fmla="*/ 36 w 69"/>
                <a:gd name="T15" fmla="*/ 32 h 494"/>
                <a:gd name="T16" fmla="*/ 36 w 69"/>
                <a:gd name="T17" fmla="*/ 44 h 494"/>
                <a:gd name="T18" fmla="*/ 33 w 69"/>
                <a:gd name="T19" fmla="*/ 55 h 494"/>
                <a:gd name="T20" fmla="*/ 33 w 69"/>
                <a:gd name="T21" fmla="*/ 191 h 494"/>
                <a:gd name="T22" fmla="*/ 33 w 69"/>
                <a:gd name="T23" fmla="*/ 203 h 494"/>
                <a:gd name="T24" fmla="*/ 31 w 69"/>
                <a:gd name="T25" fmla="*/ 214 h 494"/>
                <a:gd name="T26" fmla="*/ 28 w 69"/>
                <a:gd name="T27" fmla="*/ 224 h 494"/>
                <a:gd name="T28" fmla="*/ 23 w 69"/>
                <a:gd name="T29" fmla="*/ 231 h 494"/>
                <a:gd name="T30" fmla="*/ 18 w 69"/>
                <a:gd name="T31" fmla="*/ 238 h 494"/>
                <a:gd name="T32" fmla="*/ 13 w 69"/>
                <a:gd name="T33" fmla="*/ 242 h 494"/>
                <a:gd name="T34" fmla="*/ 5 w 69"/>
                <a:gd name="T35" fmla="*/ 247 h 494"/>
                <a:gd name="T36" fmla="*/ 0 w 69"/>
                <a:gd name="T37" fmla="*/ 247 h 494"/>
                <a:gd name="T38" fmla="*/ 2 w 69"/>
                <a:gd name="T39" fmla="*/ 247 h 494"/>
                <a:gd name="T40" fmla="*/ 5 w 69"/>
                <a:gd name="T41" fmla="*/ 249 h 494"/>
                <a:gd name="T42" fmla="*/ 13 w 69"/>
                <a:gd name="T43" fmla="*/ 251 h 494"/>
                <a:gd name="T44" fmla="*/ 18 w 69"/>
                <a:gd name="T45" fmla="*/ 256 h 494"/>
                <a:gd name="T46" fmla="*/ 23 w 69"/>
                <a:gd name="T47" fmla="*/ 263 h 494"/>
                <a:gd name="T48" fmla="*/ 28 w 69"/>
                <a:gd name="T49" fmla="*/ 272 h 494"/>
                <a:gd name="T50" fmla="*/ 31 w 69"/>
                <a:gd name="T51" fmla="*/ 281 h 494"/>
                <a:gd name="T52" fmla="*/ 33 w 69"/>
                <a:gd name="T53" fmla="*/ 291 h 494"/>
                <a:gd name="T54" fmla="*/ 33 w 69"/>
                <a:gd name="T55" fmla="*/ 302 h 494"/>
                <a:gd name="T56" fmla="*/ 33 w 69"/>
                <a:gd name="T57" fmla="*/ 441 h 494"/>
                <a:gd name="T58" fmla="*/ 36 w 69"/>
                <a:gd name="T59" fmla="*/ 450 h 494"/>
                <a:gd name="T60" fmla="*/ 36 w 69"/>
                <a:gd name="T61" fmla="*/ 462 h 494"/>
                <a:gd name="T62" fmla="*/ 41 w 69"/>
                <a:gd name="T63" fmla="*/ 471 h 494"/>
                <a:gd name="T64" fmla="*/ 43 w 69"/>
                <a:gd name="T65" fmla="*/ 480 h 494"/>
                <a:gd name="T66" fmla="*/ 48 w 69"/>
                <a:gd name="T67" fmla="*/ 485 h 494"/>
                <a:gd name="T68" fmla="*/ 54 w 69"/>
                <a:gd name="T69" fmla="*/ 492 h 494"/>
                <a:gd name="T70" fmla="*/ 61 w 69"/>
                <a:gd name="T71" fmla="*/ 494 h 494"/>
                <a:gd name="T72" fmla="*/ 69 w 69"/>
                <a:gd name="T73" fmla="*/ 494 h 4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9"/>
                <a:gd name="T112" fmla="*/ 0 h 494"/>
                <a:gd name="T113" fmla="*/ 69 w 69"/>
                <a:gd name="T114" fmla="*/ 494 h 4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9" h="494">
                  <a:moveTo>
                    <a:pt x="69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4" y="4"/>
                  </a:lnTo>
                  <a:lnTo>
                    <a:pt x="48" y="9"/>
                  </a:lnTo>
                  <a:lnTo>
                    <a:pt x="43" y="16"/>
                  </a:lnTo>
                  <a:lnTo>
                    <a:pt x="41" y="23"/>
                  </a:lnTo>
                  <a:lnTo>
                    <a:pt x="36" y="32"/>
                  </a:lnTo>
                  <a:lnTo>
                    <a:pt x="36" y="44"/>
                  </a:lnTo>
                  <a:lnTo>
                    <a:pt x="33" y="55"/>
                  </a:lnTo>
                  <a:lnTo>
                    <a:pt x="33" y="191"/>
                  </a:lnTo>
                  <a:lnTo>
                    <a:pt x="33" y="203"/>
                  </a:lnTo>
                  <a:lnTo>
                    <a:pt x="31" y="214"/>
                  </a:lnTo>
                  <a:lnTo>
                    <a:pt x="28" y="224"/>
                  </a:lnTo>
                  <a:lnTo>
                    <a:pt x="23" y="231"/>
                  </a:lnTo>
                  <a:lnTo>
                    <a:pt x="18" y="238"/>
                  </a:lnTo>
                  <a:lnTo>
                    <a:pt x="13" y="242"/>
                  </a:lnTo>
                  <a:lnTo>
                    <a:pt x="5" y="247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5" y="249"/>
                  </a:lnTo>
                  <a:lnTo>
                    <a:pt x="13" y="251"/>
                  </a:lnTo>
                  <a:lnTo>
                    <a:pt x="18" y="256"/>
                  </a:lnTo>
                  <a:lnTo>
                    <a:pt x="23" y="263"/>
                  </a:lnTo>
                  <a:lnTo>
                    <a:pt x="28" y="272"/>
                  </a:lnTo>
                  <a:lnTo>
                    <a:pt x="31" y="281"/>
                  </a:lnTo>
                  <a:lnTo>
                    <a:pt x="33" y="291"/>
                  </a:lnTo>
                  <a:lnTo>
                    <a:pt x="33" y="302"/>
                  </a:lnTo>
                  <a:lnTo>
                    <a:pt x="33" y="441"/>
                  </a:lnTo>
                  <a:lnTo>
                    <a:pt x="36" y="450"/>
                  </a:lnTo>
                  <a:lnTo>
                    <a:pt x="36" y="462"/>
                  </a:lnTo>
                  <a:lnTo>
                    <a:pt x="41" y="471"/>
                  </a:lnTo>
                  <a:lnTo>
                    <a:pt x="43" y="480"/>
                  </a:lnTo>
                  <a:lnTo>
                    <a:pt x="48" y="485"/>
                  </a:lnTo>
                  <a:lnTo>
                    <a:pt x="54" y="492"/>
                  </a:lnTo>
                  <a:lnTo>
                    <a:pt x="61" y="494"/>
                  </a:lnTo>
                  <a:lnTo>
                    <a:pt x="69" y="494"/>
                  </a:lnTo>
                </a:path>
              </a:pathLst>
            </a:custGeom>
            <a:noFill/>
            <a:ln w="44450">
              <a:solidFill>
                <a:srgbClr val="9900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2" name="Rectangle 164">
              <a:extLst>
                <a:ext uri="{FF2B5EF4-FFF2-40B4-BE49-F238E27FC236}">
                  <a16:creationId xmlns:a16="http://schemas.microsoft.com/office/drawing/2014/main" id="{1ECDE3D8-BCC4-451C-A00A-E96416B9F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2470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endParaRPr lang="it-IT" altLang="it-IT" b="0"/>
            </a:p>
          </p:txBody>
        </p:sp>
        <p:sp>
          <p:nvSpPr>
            <p:cNvPr id="13363" name="Rectangle 165">
              <a:extLst>
                <a:ext uri="{FF2B5EF4-FFF2-40B4-BE49-F238E27FC236}">
                  <a16:creationId xmlns:a16="http://schemas.microsoft.com/office/drawing/2014/main" id="{F02C4C9C-743E-495A-ABA6-8280FE3C3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" y="2479"/>
              <a:ext cx="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FF0000"/>
                  </a:solidFill>
                  <a:latin typeface="Arial" panose="020B0604020202020204" pitchFamily="34" charset="0"/>
                </a:rPr>
                <a:t>V</a:t>
              </a:r>
              <a:endParaRPr lang="it-IT" altLang="it-IT" b="0"/>
            </a:p>
          </p:txBody>
        </p:sp>
        <p:sp>
          <p:nvSpPr>
            <p:cNvPr id="13364" name="Rectangle 166">
              <a:extLst>
                <a:ext uri="{FF2B5EF4-FFF2-40B4-BE49-F238E27FC236}">
                  <a16:creationId xmlns:a16="http://schemas.microsoft.com/office/drawing/2014/main" id="{CCF52A1D-F67F-465B-9A06-27E29C20F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2650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endParaRPr lang="it-IT" altLang="it-IT" b="0"/>
            </a:p>
          </p:txBody>
        </p:sp>
        <p:sp>
          <p:nvSpPr>
            <p:cNvPr id="13365" name="Rectangle 167">
              <a:extLst>
                <a:ext uri="{FF2B5EF4-FFF2-40B4-BE49-F238E27FC236}">
                  <a16:creationId xmlns:a16="http://schemas.microsoft.com/office/drawing/2014/main" id="{53C0A555-38E9-4BE3-B0B2-E0593E0DF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" y="2659"/>
              <a:ext cx="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FF0000"/>
                  </a:solidFill>
                  <a:latin typeface="Arial" panose="020B0604020202020204" pitchFamily="34" charset="0"/>
                </a:rPr>
                <a:t>P</a:t>
              </a:r>
              <a:endParaRPr lang="it-IT" altLang="it-IT" b="0"/>
            </a:p>
          </p:txBody>
        </p:sp>
        <p:sp>
          <p:nvSpPr>
            <p:cNvPr id="13366" name="Rectangle 168">
              <a:extLst>
                <a:ext uri="{FF2B5EF4-FFF2-40B4-BE49-F238E27FC236}">
                  <a16:creationId xmlns:a16="http://schemas.microsoft.com/office/drawing/2014/main" id="{5DE5DC4E-2CE6-45B6-B00F-843C2CEDD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" y="2964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endParaRPr lang="it-IT" altLang="it-IT" b="0"/>
            </a:p>
          </p:txBody>
        </p:sp>
        <p:sp>
          <p:nvSpPr>
            <p:cNvPr id="13367" name="Rectangle 169">
              <a:extLst>
                <a:ext uri="{FF2B5EF4-FFF2-40B4-BE49-F238E27FC236}">
                  <a16:creationId xmlns:a16="http://schemas.microsoft.com/office/drawing/2014/main" id="{ABF96007-A7F6-40D7-B3CB-2A89C896A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2973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  <a:endParaRPr lang="it-IT" altLang="it-IT" b="0"/>
            </a:p>
          </p:txBody>
        </p:sp>
        <p:sp>
          <p:nvSpPr>
            <p:cNvPr id="13368" name="Rectangle 170">
              <a:extLst>
                <a:ext uri="{FF2B5EF4-FFF2-40B4-BE49-F238E27FC236}">
                  <a16:creationId xmlns:a16="http://schemas.microsoft.com/office/drawing/2014/main" id="{5617B123-AFD9-479B-8CF1-964233595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3684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  <a:endParaRPr lang="it-IT" altLang="it-IT" b="0"/>
            </a:p>
          </p:txBody>
        </p:sp>
        <p:sp>
          <p:nvSpPr>
            <p:cNvPr id="13369" name="Rectangle 171">
              <a:extLst>
                <a:ext uri="{FF2B5EF4-FFF2-40B4-BE49-F238E27FC236}">
                  <a16:creationId xmlns:a16="http://schemas.microsoft.com/office/drawing/2014/main" id="{C1784C50-2024-45E6-8980-85E5FC2C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37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1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it-IT" altLang="it-IT" b="0"/>
            </a:p>
          </p:txBody>
        </p:sp>
        <p:sp>
          <p:nvSpPr>
            <p:cNvPr id="13370" name="Rectangle 172">
              <a:extLst>
                <a:ext uri="{FF2B5EF4-FFF2-40B4-BE49-F238E27FC236}">
                  <a16:creationId xmlns:a16="http://schemas.microsoft.com/office/drawing/2014/main" id="{F56152F4-2340-4E5E-8660-F561BAA7A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3684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700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  <a:endParaRPr lang="it-IT" altLang="it-IT" b="0"/>
            </a:p>
          </p:txBody>
        </p:sp>
        <p:sp>
          <p:nvSpPr>
            <p:cNvPr id="13371" name="Rectangle 173">
              <a:extLst>
                <a:ext uri="{FF2B5EF4-FFF2-40B4-BE49-F238E27FC236}">
                  <a16:creationId xmlns:a16="http://schemas.microsoft.com/office/drawing/2014/main" id="{7C1C3457-5ED2-474F-9706-7456DEF4D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37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1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it-IT" altLang="it-IT" b="0"/>
            </a:p>
          </p:txBody>
        </p:sp>
      </p:grpSp>
      <p:sp>
        <p:nvSpPr>
          <p:cNvPr id="13316" name="Rectangle 5">
            <a:extLst>
              <a:ext uri="{FF2B5EF4-FFF2-40B4-BE49-F238E27FC236}">
                <a16:creationId xmlns:a16="http://schemas.microsoft.com/office/drawing/2014/main" id="{55C5E971-B760-4917-87B3-BE459566B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6" y="3809207"/>
            <a:ext cx="8569325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b="0" dirty="0">
                <a:solidFill>
                  <a:schemeClr val="accent2"/>
                </a:solidFill>
              </a:rPr>
              <a:t>A </a:t>
            </a:r>
            <a:r>
              <a:rPr lang="it-IT" altLang="it-IT" sz="2400" dirty="0">
                <a:solidFill>
                  <a:schemeClr val="accent2"/>
                </a:solidFill>
              </a:rPr>
              <a:t>t = </a:t>
            </a:r>
            <a:r>
              <a:rPr lang="it-IT" altLang="it-IT" sz="2800" b="0" dirty="0">
                <a:solidFill>
                  <a:schemeClr val="accent2"/>
                </a:solidFill>
              </a:rPr>
              <a:t>-</a:t>
            </a:r>
            <a:r>
              <a:rPr lang="it-IT" altLang="it-IT" sz="2400" dirty="0">
                <a:solidFill>
                  <a:schemeClr val="accent2"/>
                </a:solidFill>
              </a:rPr>
              <a:t>273.16°C   </a:t>
            </a:r>
            <a:r>
              <a:rPr lang="it-IT" altLang="it-IT" sz="2400" b="0" dirty="0">
                <a:solidFill>
                  <a:schemeClr val="accent2"/>
                </a:solidFill>
              </a:rPr>
              <a:t>a questa temperatura il volume </a:t>
            </a:r>
          </a:p>
          <a:p>
            <a:r>
              <a:rPr lang="it-IT" altLang="it-IT" sz="2400" b="0" dirty="0">
                <a:solidFill>
                  <a:schemeClr val="accent2"/>
                </a:solidFill>
              </a:rPr>
              <a:t>                          di qualsiasi  gas dovrebbe annullarsi</a:t>
            </a:r>
          </a:p>
          <a:p>
            <a:r>
              <a:rPr lang="it-IT" altLang="it-IT" sz="2400" b="0" dirty="0">
                <a:solidFill>
                  <a:schemeClr val="accent2"/>
                </a:solidFill>
              </a:rPr>
              <a:t>(</a:t>
            </a:r>
            <a:r>
              <a:rPr lang="it-IT" altLang="it-IT" sz="2400" dirty="0">
                <a:solidFill>
                  <a:schemeClr val="accent2"/>
                </a:solidFill>
              </a:rPr>
              <a:t>zero assoluto</a:t>
            </a:r>
            <a:r>
              <a:rPr lang="it-IT" altLang="it-IT" sz="2400" b="0" dirty="0">
                <a:solidFill>
                  <a:schemeClr val="accent2"/>
                </a:solidFill>
              </a:rPr>
              <a:t>)</a:t>
            </a:r>
            <a:endParaRPr lang="it-IT" altLang="it-IT" sz="2400" b="0" u="sng" dirty="0">
              <a:solidFill>
                <a:schemeClr val="tx2"/>
              </a:solidFill>
            </a:endParaRPr>
          </a:p>
          <a:p>
            <a:pPr algn="just"/>
            <a:r>
              <a:rPr lang="it-IT" altLang="it-IT" sz="2200" b="0" dirty="0">
                <a:solidFill>
                  <a:srgbClr val="FF0066"/>
                </a:solidFill>
              </a:rPr>
              <a:t>       </a:t>
            </a:r>
            <a:r>
              <a:rPr lang="it-IT" altLang="it-IT" sz="2200" b="0" u="sng" dirty="0">
                <a:solidFill>
                  <a:srgbClr val="FF0066"/>
                </a:solidFill>
              </a:rPr>
              <a:t>Scala assoluta di temperatura (scala Kelvin)</a:t>
            </a:r>
          </a:p>
          <a:p>
            <a:pPr algn="just"/>
            <a:r>
              <a:rPr lang="it-IT" altLang="it-IT" sz="2200" dirty="0">
                <a:solidFill>
                  <a:srgbClr val="006600"/>
                </a:solidFill>
              </a:rPr>
              <a:t>		</a:t>
            </a:r>
            <a:r>
              <a:rPr lang="it-IT" altLang="it-IT" sz="2400" dirty="0">
                <a:solidFill>
                  <a:srgbClr val="006600"/>
                </a:solidFill>
              </a:rPr>
              <a:t>T (K) = t (°C) + 273.16</a:t>
            </a:r>
          </a:p>
          <a:p>
            <a:pPr algn="just"/>
            <a:endParaRPr lang="it-IT" altLang="it-IT" sz="2200" dirty="0">
              <a:solidFill>
                <a:srgbClr val="006600"/>
              </a:solidFill>
            </a:endParaRPr>
          </a:p>
          <a:p>
            <a:pPr algn="just"/>
            <a:r>
              <a:rPr lang="it-IT" altLang="it-IT" sz="2200" dirty="0">
                <a:solidFill>
                  <a:schemeClr val="accent2"/>
                </a:solidFill>
              </a:rPr>
              <a:t>   a T = 0°K ,   t(°C) = -273 °C</a:t>
            </a:r>
          </a:p>
        </p:txBody>
      </p:sp>
      <p:sp>
        <p:nvSpPr>
          <p:cNvPr id="13317" name="Line 199">
            <a:extLst>
              <a:ext uri="{FF2B5EF4-FFF2-40B4-BE49-F238E27FC236}">
                <a16:creationId xmlns:a16="http://schemas.microsoft.com/office/drawing/2014/main" id="{E1896963-9E75-4470-8064-27C45E87E0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1413" y="2060575"/>
            <a:ext cx="3311525" cy="1008063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8" name="Rectangle 194">
            <a:extLst>
              <a:ext uri="{FF2B5EF4-FFF2-40B4-BE49-F238E27FC236}">
                <a16:creationId xmlns:a16="http://schemas.microsoft.com/office/drawing/2014/main" id="{F8ED4FE8-458C-4555-8B63-E9AB688C4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557338"/>
            <a:ext cx="4176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b="0" dirty="0">
                <a:solidFill>
                  <a:srgbClr val="0033CC"/>
                </a:solidFill>
              </a:rPr>
              <a:t>V</a:t>
            </a:r>
            <a:r>
              <a:rPr lang="it-IT" altLang="it-IT" sz="2400" b="0" baseline="-25000" dirty="0">
                <a:solidFill>
                  <a:srgbClr val="0033CC"/>
                </a:solidFill>
              </a:rPr>
              <a:t>-273 °C</a:t>
            </a:r>
            <a:r>
              <a:rPr lang="it-IT" altLang="it-IT" sz="2400" b="0" dirty="0">
                <a:solidFill>
                  <a:srgbClr val="0033CC"/>
                </a:solidFill>
              </a:rPr>
              <a:t> = V</a:t>
            </a:r>
            <a:r>
              <a:rPr lang="it-IT" altLang="it-IT" sz="2400" b="0" baseline="-25000" dirty="0">
                <a:solidFill>
                  <a:srgbClr val="0033CC"/>
                </a:solidFill>
              </a:rPr>
              <a:t>0 </a:t>
            </a:r>
            <a:r>
              <a:rPr lang="it-IT" altLang="it-IT" sz="2400" b="0" dirty="0">
                <a:solidFill>
                  <a:srgbClr val="0033CC"/>
                </a:solidFill>
              </a:rPr>
              <a:t>(1 - </a:t>
            </a:r>
            <a:r>
              <a:rPr lang="it-IT" altLang="it-IT" sz="2400" b="0" u="sng" dirty="0">
                <a:solidFill>
                  <a:srgbClr val="0033CC"/>
                </a:solidFill>
              </a:rPr>
              <a:t>273</a:t>
            </a:r>
            <a:r>
              <a:rPr lang="it-IT" altLang="it-IT" sz="2400" b="0" dirty="0">
                <a:solidFill>
                  <a:srgbClr val="0033CC"/>
                </a:solidFill>
              </a:rPr>
              <a:t> ) = 0</a:t>
            </a:r>
          </a:p>
          <a:p>
            <a:r>
              <a:rPr lang="it-IT" altLang="it-IT" sz="2400" b="0" dirty="0">
                <a:solidFill>
                  <a:srgbClr val="0033CC"/>
                </a:solidFill>
              </a:rPr>
              <a:t>                           273</a:t>
            </a:r>
          </a:p>
        </p:txBody>
      </p:sp>
      <p:sp>
        <p:nvSpPr>
          <p:cNvPr id="13319" name="Line 197">
            <a:extLst>
              <a:ext uri="{FF2B5EF4-FFF2-40B4-BE49-F238E27FC236}">
                <a16:creationId xmlns:a16="http://schemas.microsoft.com/office/drawing/2014/main" id="{C1E2D320-E3AC-42EB-AF7D-21807D1BD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4219575"/>
            <a:ext cx="0" cy="504825"/>
          </a:xfrm>
          <a:prstGeom prst="line">
            <a:avLst/>
          </a:prstGeom>
          <a:noFill/>
          <a:ln w="38100" cap="rnd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AA828F-E84F-4DC9-BA65-7AE5778E4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145" y="3980529"/>
            <a:ext cx="2540980" cy="24386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FE8BA5E8-A6B5-4EF0-B3BE-40F8274E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125538"/>
            <a:ext cx="2808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>
                <a:solidFill>
                  <a:srgbClr val="990099"/>
                </a:solidFill>
              </a:rPr>
              <a:t>P</a:t>
            </a:r>
            <a:r>
              <a:rPr lang="it-IT" altLang="it-IT" sz="2400" baseline="-25000">
                <a:solidFill>
                  <a:srgbClr val="990099"/>
                </a:solidFill>
              </a:rPr>
              <a:t>T</a:t>
            </a:r>
            <a:r>
              <a:rPr lang="it-IT" altLang="it-IT" sz="2400">
                <a:solidFill>
                  <a:srgbClr val="990099"/>
                </a:solidFill>
              </a:rPr>
              <a:t> = P</a:t>
            </a:r>
            <a:r>
              <a:rPr lang="it-IT" altLang="it-IT" sz="2400" baseline="-25000">
                <a:solidFill>
                  <a:srgbClr val="990099"/>
                </a:solidFill>
              </a:rPr>
              <a:t>0</a:t>
            </a:r>
            <a:r>
              <a:rPr lang="it-IT" altLang="it-IT" sz="2400">
                <a:solidFill>
                  <a:srgbClr val="990099"/>
                </a:solidFill>
              </a:rPr>
              <a:t> </a:t>
            </a:r>
            <a:r>
              <a:rPr lang="en-US" altLang="it-IT" sz="2400">
                <a:solidFill>
                  <a:srgbClr val="990099"/>
                </a:solidFill>
                <a:cs typeface="Times New Roman" panose="02020603050405020304" pitchFamily="18" charset="0"/>
              </a:rPr>
              <a:t>× </a:t>
            </a:r>
            <a:r>
              <a:rPr lang="it-IT" altLang="it-IT" sz="2400">
                <a:solidFill>
                  <a:srgbClr val="990099"/>
                </a:solidFill>
              </a:rPr>
              <a:t>T / 273.16</a:t>
            </a:r>
          </a:p>
          <a:p>
            <a:endParaRPr lang="it-IT" altLang="it-IT" sz="2400">
              <a:solidFill>
                <a:srgbClr val="990099"/>
              </a:solidFill>
            </a:endParaRP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524402C5-8CE4-4E17-83E1-FD93D7BB0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981075"/>
            <a:ext cx="2951163" cy="863600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b="0">
              <a:solidFill>
                <a:srgbClr val="990099"/>
              </a:solidFill>
            </a:endParaRP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DE7FD2B1-41CC-4CBC-95CA-DF40A6305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016000"/>
            <a:ext cx="28082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200">
                <a:solidFill>
                  <a:srgbClr val="990099"/>
                </a:solidFill>
              </a:rPr>
              <a:t>V=costante (isocora)</a:t>
            </a:r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F1FCFF39-6D67-487C-8DDA-3732AE48E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570163"/>
            <a:ext cx="84248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200">
                <a:solidFill>
                  <a:schemeClr val="accent2"/>
                </a:solidFill>
              </a:rPr>
              <a:t>La pressione di un gas a volume costante è direttamente proporzionale alla T assoluta e si annulla allo zero assoluto (previsione teorica).</a:t>
            </a:r>
          </a:p>
        </p:txBody>
      </p:sp>
      <p:sp>
        <p:nvSpPr>
          <p:cNvPr id="14342" name="Rectangle 8">
            <a:extLst>
              <a:ext uri="{FF2B5EF4-FFF2-40B4-BE49-F238E27FC236}">
                <a16:creationId xmlns:a16="http://schemas.microsoft.com/office/drawing/2014/main" id="{32B597B9-79B0-4A5E-A7EE-4F80987AE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565400"/>
            <a:ext cx="7416800" cy="1150938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89C1DF-ED3A-4F92-9544-6DB43C40B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861048"/>
            <a:ext cx="5772150" cy="2809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A65716A7-357B-4989-AE31-BE13F3347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22" y="445895"/>
            <a:ext cx="866615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000" dirty="0">
                <a:latin typeface="Arial" panose="020B0604020202020204" pitchFamily="34" charset="0"/>
              </a:rPr>
              <a:t>		      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Principio di Avogadro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(1811)</a:t>
            </a:r>
            <a:endParaRPr lang="it-IT" altLang="it-IT" sz="2000" b="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/>
            <a:endParaRPr lang="it-IT" altLang="it-IT" sz="20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000" dirty="0">
                <a:solidFill>
                  <a:srgbClr val="FF0066"/>
                </a:solidFill>
                <a:latin typeface="Arial" panose="020B0604020202020204" pitchFamily="34" charset="0"/>
              </a:rPr>
              <a:t>volumi uguali di qualsiasi gas, nelle stesse condizioni di temperatura </a:t>
            </a:r>
          </a:p>
          <a:p>
            <a:pPr algn="just"/>
            <a:r>
              <a:rPr lang="it-IT" altLang="it-IT" sz="2000" dirty="0">
                <a:solidFill>
                  <a:srgbClr val="FF0066"/>
                </a:solidFill>
                <a:latin typeface="Arial" panose="020B0604020202020204" pitchFamily="34" charset="0"/>
              </a:rPr>
              <a:t>e pressione, contengono lo stesso numero di molecole.</a:t>
            </a:r>
          </a:p>
          <a:p>
            <a:pPr algn="just"/>
            <a:endParaRPr lang="it-IT" altLang="it-IT" sz="2000" b="0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algn="just"/>
            <a:r>
              <a:rPr lang="fr-FR" altLang="it-IT" sz="2000" u="sng" dirty="0">
                <a:latin typeface="Arial" panose="020B0604020202020204" pitchFamily="34" charset="0"/>
              </a:rPr>
              <a:t>Gas A</a:t>
            </a:r>
            <a:r>
              <a:rPr lang="fr-FR" altLang="it-IT" sz="2000" dirty="0">
                <a:latin typeface="Arial" panose="020B0604020202020204" pitchFamily="34" charset="0"/>
              </a:rPr>
              <a:t>                                                                      </a:t>
            </a:r>
            <a:r>
              <a:rPr lang="fr-FR" altLang="it-IT" sz="2000" u="sng" dirty="0">
                <a:latin typeface="Arial" panose="020B0604020202020204" pitchFamily="34" charset="0"/>
              </a:rPr>
              <a:t>Gas B</a:t>
            </a:r>
            <a:endParaRPr lang="it-IT" altLang="it-IT" sz="2000" b="0" dirty="0">
              <a:latin typeface="Arial" panose="020B0604020202020204" pitchFamily="34" charset="0"/>
            </a:endParaRPr>
          </a:p>
          <a:p>
            <a:pPr algn="just"/>
            <a:r>
              <a:rPr lang="fr-FR" altLang="it-IT" sz="2000" dirty="0">
                <a:latin typeface="Arial" panose="020B0604020202020204" pitchFamily="34" charset="0"/>
              </a:rPr>
              <a:t>(V</a:t>
            </a:r>
            <a:r>
              <a:rPr lang="fr-FR" altLang="it-IT" sz="2000" baseline="-25000" dirty="0">
                <a:latin typeface="Arial" panose="020B0604020202020204" pitchFamily="34" charset="0"/>
              </a:rPr>
              <a:t>1</a:t>
            </a:r>
            <a:r>
              <a:rPr lang="fr-FR" altLang="it-IT" sz="2000" dirty="0">
                <a:latin typeface="Arial" panose="020B0604020202020204" pitchFamily="34" charset="0"/>
              </a:rPr>
              <a:t>, P</a:t>
            </a:r>
            <a:r>
              <a:rPr lang="fr-FR" altLang="it-IT" sz="2000" baseline="-25000" dirty="0">
                <a:latin typeface="Arial" panose="020B0604020202020204" pitchFamily="34" charset="0"/>
              </a:rPr>
              <a:t>1</a:t>
            </a:r>
            <a:r>
              <a:rPr lang="fr-FR" altLang="it-IT" sz="2000" dirty="0">
                <a:latin typeface="Arial" panose="020B0604020202020204" pitchFamily="34" charset="0"/>
              </a:rPr>
              <a:t>, T</a:t>
            </a:r>
            <a:r>
              <a:rPr lang="fr-FR" altLang="it-IT" sz="2000" baseline="-25000" dirty="0">
                <a:latin typeface="Arial" panose="020B0604020202020204" pitchFamily="34" charset="0"/>
              </a:rPr>
              <a:t>1</a:t>
            </a:r>
            <a:r>
              <a:rPr lang="fr-FR" altLang="it-IT" sz="2000" dirty="0">
                <a:latin typeface="Arial" panose="020B0604020202020204" pitchFamily="34" charset="0"/>
              </a:rPr>
              <a:t>)                                                              (V</a:t>
            </a:r>
            <a:r>
              <a:rPr lang="fr-FR" altLang="it-IT" sz="2000" baseline="-25000" dirty="0">
                <a:latin typeface="Arial" panose="020B0604020202020204" pitchFamily="34" charset="0"/>
              </a:rPr>
              <a:t>1</a:t>
            </a:r>
            <a:r>
              <a:rPr lang="fr-FR" altLang="it-IT" sz="2000" dirty="0">
                <a:latin typeface="Arial" panose="020B0604020202020204" pitchFamily="34" charset="0"/>
              </a:rPr>
              <a:t>, P</a:t>
            </a:r>
            <a:r>
              <a:rPr lang="fr-FR" altLang="it-IT" sz="2000" baseline="-25000" dirty="0">
                <a:latin typeface="Arial" panose="020B0604020202020204" pitchFamily="34" charset="0"/>
              </a:rPr>
              <a:t>1</a:t>
            </a:r>
            <a:r>
              <a:rPr lang="fr-FR" altLang="it-IT" sz="2000" dirty="0">
                <a:latin typeface="Arial" panose="020B0604020202020204" pitchFamily="34" charset="0"/>
              </a:rPr>
              <a:t>, T</a:t>
            </a:r>
            <a:r>
              <a:rPr lang="fr-FR" altLang="it-IT" sz="2000" baseline="-25000" dirty="0">
                <a:latin typeface="Arial" panose="020B0604020202020204" pitchFamily="34" charset="0"/>
              </a:rPr>
              <a:t>1</a:t>
            </a:r>
            <a:r>
              <a:rPr lang="fr-FR" altLang="it-IT" sz="2000" dirty="0">
                <a:latin typeface="Arial" panose="020B0604020202020204" pitchFamily="34" charset="0"/>
              </a:rPr>
              <a:t>) </a:t>
            </a:r>
            <a:endParaRPr lang="it-IT" altLang="it-IT" sz="2000" b="0" dirty="0">
              <a:latin typeface="Arial" panose="020B0604020202020204" pitchFamily="34" charset="0"/>
            </a:endParaRPr>
          </a:p>
          <a:p>
            <a:pPr algn="just"/>
            <a:r>
              <a:rPr lang="it-IT" altLang="it-IT" sz="2000" dirty="0">
                <a:latin typeface="Arial" panose="020B0604020202020204" pitchFamily="34" charset="0"/>
              </a:rPr>
              <a:t>m</a:t>
            </a:r>
            <a:r>
              <a:rPr lang="it-IT" altLang="it-IT" sz="2000" baseline="-25000" dirty="0">
                <a:latin typeface="Arial" panose="020B0604020202020204" pitchFamily="34" charset="0"/>
              </a:rPr>
              <a:t>A</a:t>
            </a:r>
            <a:r>
              <a:rPr lang="it-IT" altLang="it-IT" sz="2000" dirty="0">
                <a:latin typeface="Arial" panose="020B0604020202020204" pitchFamily="34" charset="0"/>
              </a:rPr>
              <a:t> = n</a:t>
            </a:r>
            <a:r>
              <a:rPr lang="it-IT" altLang="it-IT" sz="2000" baseline="-25000" dirty="0">
                <a:latin typeface="Arial" panose="020B0604020202020204" pitchFamily="34" charset="0"/>
              </a:rPr>
              <a:t>A</a:t>
            </a:r>
            <a:r>
              <a:rPr lang="it-IT" altLang="it-IT" sz="2000" dirty="0">
                <a:latin typeface="Arial" panose="020B0604020202020204" pitchFamily="34" charset="0"/>
              </a:rPr>
              <a:t> PM</a:t>
            </a:r>
            <a:r>
              <a:rPr lang="it-IT" altLang="it-IT" sz="2000" baseline="-25000" dirty="0">
                <a:latin typeface="Arial" panose="020B0604020202020204" pitchFamily="34" charset="0"/>
              </a:rPr>
              <a:t>A</a:t>
            </a:r>
            <a:r>
              <a:rPr lang="it-IT" altLang="it-IT" sz="2000" dirty="0">
                <a:latin typeface="Arial" panose="020B0604020202020204" pitchFamily="34" charset="0"/>
              </a:rPr>
              <a:t>                                                             m</a:t>
            </a:r>
            <a:r>
              <a:rPr lang="it-IT" altLang="it-IT" sz="2000" baseline="-25000" dirty="0">
                <a:latin typeface="Arial" panose="020B0604020202020204" pitchFamily="34" charset="0"/>
              </a:rPr>
              <a:t>B</a:t>
            </a:r>
            <a:r>
              <a:rPr lang="it-IT" altLang="it-IT" sz="2000" dirty="0">
                <a:latin typeface="Arial" panose="020B0604020202020204" pitchFamily="34" charset="0"/>
              </a:rPr>
              <a:t> = n</a:t>
            </a:r>
            <a:r>
              <a:rPr lang="it-IT" altLang="it-IT" sz="2000" baseline="-25000" dirty="0">
                <a:latin typeface="Arial" panose="020B0604020202020204" pitchFamily="34" charset="0"/>
              </a:rPr>
              <a:t>B</a:t>
            </a:r>
            <a:r>
              <a:rPr lang="it-IT" altLang="it-IT" sz="2000" dirty="0">
                <a:latin typeface="Arial" panose="020B0604020202020204" pitchFamily="34" charset="0"/>
              </a:rPr>
              <a:t> PM</a:t>
            </a:r>
            <a:r>
              <a:rPr lang="it-IT" altLang="it-IT" sz="2000" baseline="-25000" dirty="0">
                <a:latin typeface="Arial" panose="020B0604020202020204" pitchFamily="34" charset="0"/>
              </a:rPr>
              <a:t>B</a:t>
            </a:r>
            <a:endParaRPr lang="it-IT" altLang="it-IT" sz="2000" b="0" baseline="-25000" dirty="0">
              <a:latin typeface="Arial" panose="020B0604020202020204" pitchFamily="34" charset="0"/>
            </a:endParaRPr>
          </a:p>
          <a:p>
            <a:pPr algn="just"/>
            <a:r>
              <a:rPr lang="it-IT" altLang="it-IT" sz="2000" dirty="0">
                <a:latin typeface="Arial" panose="020B0604020202020204" pitchFamily="34" charset="0"/>
              </a:rPr>
              <a:t>         </a:t>
            </a:r>
          </a:p>
          <a:p>
            <a:pPr algn="just"/>
            <a:r>
              <a:rPr lang="it-IT" altLang="it-IT" sz="2000" dirty="0">
                <a:latin typeface="Arial" panose="020B0604020202020204" pitchFamily="34" charset="0"/>
              </a:rPr>
              <a:t>	secondo  Avogadro           </a:t>
            </a:r>
            <a:r>
              <a:rPr lang="it-IT" altLang="it-IT" sz="2400" dirty="0">
                <a:solidFill>
                  <a:srgbClr val="00CC00"/>
                </a:solidFill>
                <a:latin typeface="Arial" panose="020B0604020202020204" pitchFamily="34" charset="0"/>
              </a:rPr>
              <a:t>n</a:t>
            </a:r>
            <a:r>
              <a:rPr lang="it-IT" altLang="it-IT" sz="2400" baseline="-25000" dirty="0">
                <a:solidFill>
                  <a:srgbClr val="00CC00"/>
                </a:solidFill>
                <a:latin typeface="Arial" panose="020B0604020202020204" pitchFamily="34" charset="0"/>
              </a:rPr>
              <a:t>A</a:t>
            </a:r>
            <a:r>
              <a:rPr lang="it-IT" altLang="it-IT" sz="2400" dirty="0">
                <a:solidFill>
                  <a:srgbClr val="00CC00"/>
                </a:solidFill>
                <a:latin typeface="Arial" panose="020B0604020202020204" pitchFamily="34" charset="0"/>
              </a:rPr>
              <a:t> = n</a:t>
            </a:r>
            <a:r>
              <a:rPr lang="it-IT" altLang="it-IT" sz="2400" baseline="-25000" dirty="0">
                <a:solidFill>
                  <a:srgbClr val="00CC00"/>
                </a:solidFill>
                <a:latin typeface="Arial" panose="020B0604020202020204" pitchFamily="34" charset="0"/>
              </a:rPr>
              <a:t>B</a:t>
            </a:r>
          </a:p>
          <a:p>
            <a:pPr algn="just"/>
            <a:r>
              <a:rPr lang="it-IT" altLang="it-IT" sz="2000" dirty="0">
                <a:latin typeface="Arial" panose="020B0604020202020204" pitchFamily="34" charset="0"/>
              </a:rPr>
              <a:t>          </a:t>
            </a:r>
          </a:p>
          <a:p>
            <a:pPr algn="just"/>
            <a:r>
              <a:rPr lang="it-IT" altLang="it-IT" sz="2000" dirty="0">
                <a:latin typeface="Arial" panose="020B0604020202020204" pitchFamily="34" charset="0"/>
              </a:rPr>
              <a:t>	quindi		</a:t>
            </a:r>
            <a:r>
              <a:rPr lang="it-IT" altLang="it-IT" sz="2400" dirty="0">
                <a:latin typeface="Arial" panose="020B0604020202020204" pitchFamily="34" charset="0"/>
              </a:rPr>
              <a:t>m</a:t>
            </a:r>
            <a:r>
              <a:rPr lang="it-IT" altLang="it-IT" sz="2400" baseline="-25000" dirty="0">
                <a:latin typeface="Arial" panose="020B0604020202020204" pitchFamily="34" charset="0"/>
              </a:rPr>
              <a:t>A</a:t>
            </a:r>
            <a:r>
              <a:rPr lang="it-IT" altLang="it-IT" sz="2400" dirty="0">
                <a:latin typeface="Arial" panose="020B0604020202020204" pitchFamily="34" charset="0"/>
              </a:rPr>
              <a:t>/m</a:t>
            </a:r>
            <a:r>
              <a:rPr lang="it-IT" altLang="it-IT" sz="2400" baseline="-25000" dirty="0">
                <a:latin typeface="Arial" panose="020B0604020202020204" pitchFamily="34" charset="0"/>
              </a:rPr>
              <a:t>B</a:t>
            </a:r>
            <a:r>
              <a:rPr lang="it-IT" altLang="it-IT" sz="2400" dirty="0">
                <a:latin typeface="Arial" panose="020B0604020202020204" pitchFamily="34" charset="0"/>
              </a:rPr>
              <a:t> = PM</a:t>
            </a:r>
            <a:r>
              <a:rPr lang="it-IT" altLang="it-IT" sz="2400" baseline="-25000" dirty="0">
                <a:latin typeface="Arial" panose="020B0604020202020204" pitchFamily="34" charset="0"/>
              </a:rPr>
              <a:t>A </a:t>
            </a:r>
            <a:r>
              <a:rPr lang="it-IT" altLang="it-IT" sz="2400" dirty="0">
                <a:latin typeface="Arial" panose="020B0604020202020204" pitchFamily="34" charset="0"/>
              </a:rPr>
              <a:t>/ PM</a:t>
            </a:r>
            <a:r>
              <a:rPr lang="it-IT" altLang="it-IT" sz="2400" baseline="-25000" dirty="0">
                <a:latin typeface="Arial" panose="020B0604020202020204" pitchFamily="34" charset="0"/>
              </a:rPr>
              <a:t>B</a:t>
            </a:r>
          </a:p>
          <a:p>
            <a:pPr algn="just"/>
            <a:endParaRPr lang="it-IT" altLang="it-IT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33348E-18BC-4C7E-AC2A-1B2105C3A6D8}"/>
              </a:ext>
            </a:extLst>
          </p:cNvPr>
          <p:cNvSpPr txBox="1"/>
          <p:nvPr/>
        </p:nvSpPr>
        <p:spPr>
          <a:xfrm>
            <a:off x="251520" y="1052736"/>
            <a:ext cx="86409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2000" dirty="0">
                <a:latin typeface="Arial" panose="020B0604020202020204" pitchFamily="34" charset="0"/>
              </a:rPr>
              <a:t>Per la proprietà transitiva dell’uguaglianza :</a:t>
            </a:r>
          </a:p>
          <a:p>
            <a:pPr algn="just"/>
            <a:endParaRPr lang="it-IT" altLang="it-IT" sz="2000" dirty="0">
              <a:latin typeface="Arial" panose="020B0604020202020204" pitchFamily="34" charset="0"/>
            </a:endParaRPr>
          </a:p>
          <a:p>
            <a:pPr algn="just"/>
            <a:r>
              <a:rPr lang="it-IT" altLang="it-IT" sz="2000" dirty="0">
                <a:latin typeface="Arial" panose="020B0604020202020204" pitchFamily="34" charset="0"/>
              </a:rPr>
              <a:t>Poichè 1 mole di qualsiasi gas contiene sempre lo stesso numero fisso di molecole (N = 6.023 10</a:t>
            </a:r>
            <a:r>
              <a:rPr lang="it-IT" altLang="it-IT" sz="2000" baseline="30000" dirty="0">
                <a:latin typeface="Arial" panose="020B0604020202020204" pitchFamily="34" charset="0"/>
              </a:rPr>
              <a:t>23</a:t>
            </a:r>
            <a:r>
              <a:rPr lang="it-IT" altLang="it-IT" sz="2000" dirty="0">
                <a:latin typeface="Arial" panose="020B0604020202020204" pitchFamily="34" charset="0"/>
              </a:rPr>
              <a:t>)                   </a:t>
            </a:r>
            <a:r>
              <a:rPr lang="it-IT" altLang="it-IT" sz="2000" i="1" dirty="0">
                <a:latin typeface="Arial" panose="020B0604020202020204" pitchFamily="34" charset="0"/>
              </a:rPr>
              <a:t>allora</a:t>
            </a:r>
          </a:p>
          <a:p>
            <a:pPr algn="just"/>
            <a:endParaRPr lang="it-IT" altLang="it-IT" sz="2000" i="1" dirty="0">
              <a:latin typeface="Arial" panose="020B0604020202020204" pitchFamily="34" charset="0"/>
            </a:endParaRPr>
          </a:p>
          <a:p>
            <a:pPr algn="just"/>
            <a:r>
              <a:rPr lang="it-IT" altLang="it-IT" sz="2400" u="sng" dirty="0">
                <a:solidFill>
                  <a:srgbClr val="00CC00"/>
                </a:solidFill>
                <a:latin typeface="Arial" panose="020B0604020202020204" pitchFamily="34" charset="0"/>
              </a:rPr>
              <a:t>il volume di una mole nelle condizioni di T e P deve essere lo stesso per qualsiasi gas.</a:t>
            </a:r>
          </a:p>
          <a:p>
            <a:pPr algn="just"/>
            <a:endParaRPr lang="it-IT" altLang="it-IT" sz="2000" u="sng" dirty="0">
              <a:solidFill>
                <a:srgbClr val="00CC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400" dirty="0">
                <a:solidFill>
                  <a:srgbClr val="990099"/>
                </a:solidFill>
                <a:latin typeface="Arial" panose="020B0604020202020204" pitchFamily="34" charset="0"/>
              </a:rPr>
              <a:t>a condizioni normali   </a:t>
            </a:r>
            <a:r>
              <a:rPr lang="it-IT" altLang="it-IT" sz="2400" b="0" dirty="0">
                <a:solidFill>
                  <a:srgbClr val="990099"/>
                </a:solidFill>
                <a:latin typeface="Arial" panose="020B0604020202020204" pitchFamily="34" charset="0"/>
              </a:rPr>
              <a:t>[</a:t>
            </a:r>
            <a:r>
              <a:rPr lang="it-IT" altLang="it-IT" sz="2400" dirty="0">
                <a:solidFill>
                  <a:srgbClr val="990099"/>
                </a:solidFill>
                <a:latin typeface="Arial" panose="020B0604020202020204" pitchFamily="34" charset="0"/>
              </a:rPr>
              <a:t> P=1atm; T=0°C (273 °K) </a:t>
            </a:r>
            <a:r>
              <a:rPr lang="it-IT" altLang="it-IT" sz="2400" b="0" dirty="0">
                <a:solidFill>
                  <a:srgbClr val="990099"/>
                </a:solidFill>
                <a:latin typeface="Arial" panose="020B0604020202020204" pitchFamily="34" charset="0"/>
              </a:rPr>
              <a:t>]</a:t>
            </a:r>
          </a:p>
          <a:p>
            <a:pPr algn="just"/>
            <a:r>
              <a:rPr lang="it-IT" altLang="it-IT" sz="2400" dirty="0">
                <a:solidFill>
                  <a:srgbClr val="990099"/>
                </a:solidFill>
                <a:latin typeface="Arial" panose="020B0604020202020204" pitchFamily="34" charset="0"/>
              </a:rPr>
              <a:t>n = 1 mole     </a:t>
            </a:r>
            <a:r>
              <a:rPr lang="it-IT" altLang="it-IT" sz="2400" b="0" dirty="0">
                <a:solidFill>
                  <a:srgbClr val="990099"/>
                </a:solidFill>
                <a:latin typeface="Arial" panose="020B0604020202020204" pitchFamily="34" charset="0"/>
              </a:rPr>
              <a:t>OCCUPA</a:t>
            </a:r>
            <a:r>
              <a:rPr lang="it-IT" altLang="it-IT" sz="2400" dirty="0">
                <a:solidFill>
                  <a:srgbClr val="990099"/>
                </a:solidFill>
                <a:latin typeface="Arial" panose="020B0604020202020204" pitchFamily="34" charset="0"/>
              </a:rPr>
              <a:t>    </a:t>
            </a:r>
          </a:p>
          <a:p>
            <a:pPr algn="just"/>
            <a:r>
              <a:rPr lang="it-IT" altLang="it-IT" sz="2400" dirty="0">
                <a:solidFill>
                  <a:srgbClr val="990099"/>
                </a:solidFill>
                <a:latin typeface="Arial" panose="020B0604020202020204" pitchFamily="34" charset="0"/>
              </a:rPr>
              <a:t>V = 22.41 litri</a:t>
            </a:r>
            <a:r>
              <a:rPr lang="it-IT" altLang="it-IT" sz="2400" dirty="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b="0" dirty="0">
                <a:solidFill>
                  <a:srgbClr val="009900"/>
                </a:solidFill>
                <a:latin typeface="Arial" panose="020B0604020202020204" pitchFamily="34" charset="0"/>
              </a:rPr>
              <a:t>(volume molare standard)</a:t>
            </a:r>
          </a:p>
        </p:txBody>
      </p:sp>
    </p:spTree>
    <p:extLst>
      <p:ext uri="{BB962C8B-B14F-4D97-AF65-F5344CB8AC3E}">
        <p14:creationId xmlns:p14="http://schemas.microsoft.com/office/powerpoint/2010/main" val="23234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6">
            <a:extLst>
              <a:ext uri="{FF2B5EF4-FFF2-40B4-BE49-F238E27FC236}">
                <a16:creationId xmlns:a16="http://schemas.microsoft.com/office/drawing/2014/main" id="{9BBD60DF-5E35-4ECE-B626-B62FD00FC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786468"/>
              </p:ext>
            </p:extLst>
          </p:nvPr>
        </p:nvGraphicFramePr>
        <p:xfrm>
          <a:off x="0" y="0"/>
          <a:ext cx="6228184" cy="684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Slide" r:id="rId3" imgW="2732442" imgH="3670244" progId="PowerPoint.Slide.8">
                  <p:embed/>
                </p:oleObj>
              </mc:Choice>
              <mc:Fallback>
                <p:oleObj name="Slide" r:id="rId3" imgW="2732442" imgH="3670244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228184" cy="684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9">
            <a:extLst>
              <a:ext uri="{FF2B5EF4-FFF2-40B4-BE49-F238E27FC236}">
                <a16:creationId xmlns:a16="http://schemas.microsoft.com/office/drawing/2014/main" id="{8A976455-6EE0-4FA4-8ABB-66F1099F0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652963"/>
            <a:ext cx="2492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200">
                <a:solidFill>
                  <a:schemeClr val="accent2"/>
                </a:solidFill>
              </a:rPr>
              <a:t>a c. n.</a:t>
            </a:r>
            <a:r>
              <a:rPr lang="it-IT" altLang="it-IT" sz="2200" b="0">
                <a:solidFill>
                  <a:schemeClr val="accent2"/>
                </a:solidFill>
              </a:rPr>
              <a:t> (P</a:t>
            </a:r>
            <a:r>
              <a:rPr lang="it-IT" altLang="it-IT" sz="2200" b="0" baseline="-25000">
                <a:solidFill>
                  <a:schemeClr val="accent2"/>
                </a:solidFill>
              </a:rPr>
              <a:t>0</a:t>
            </a:r>
            <a:r>
              <a:rPr lang="it-IT" altLang="it-IT" sz="2200" b="0">
                <a:solidFill>
                  <a:schemeClr val="accent2"/>
                </a:solidFill>
              </a:rPr>
              <a:t>=1 atm, T</a:t>
            </a:r>
            <a:r>
              <a:rPr lang="it-IT" altLang="it-IT" sz="2200" b="0" baseline="-25000">
                <a:solidFill>
                  <a:schemeClr val="accent2"/>
                </a:solidFill>
              </a:rPr>
              <a:t>0</a:t>
            </a:r>
            <a:r>
              <a:rPr lang="it-IT" altLang="it-IT" sz="2200" b="0">
                <a:solidFill>
                  <a:schemeClr val="accent2"/>
                </a:solidFill>
              </a:rPr>
              <a:t>= 273,16°K)</a:t>
            </a:r>
          </a:p>
          <a:p>
            <a:r>
              <a:rPr lang="it-IT" altLang="it-IT" sz="2200">
                <a:solidFill>
                  <a:srgbClr val="FF3300"/>
                </a:solidFill>
              </a:rPr>
              <a:t>V</a:t>
            </a:r>
            <a:r>
              <a:rPr lang="it-IT" altLang="it-IT" sz="2200" baseline="-25000">
                <a:solidFill>
                  <a:srgbClr val="FF3300"/>
                </a:solidFill>
              </a:rPr>
              <a:t>0</a:t>
            </a:r>
            <a:r>
              <a:rPr lang="it-IT" altLang="it-IT" sz="2200">
                <a:solidFill>
                  <a:srgbClr val="FF3300"/>
                </a:solidFill>
              </a:rPr>
              <a:t>= n V</a:t>
            </a:r>
            <a:r>
              <a:rPr lang="it-IT" altLang="it-IT" sz="2200" baseline="-25000">
                <a:solidFill>
                  <a:srgbClr val="FF3300"/>
                </a:solidFill>
              </a:rPr>
              <a:t>m</a:t>
            </a:r>
          </a:p>
          <a:p>
            <a:endParaRPr lang="it-IT" altLang="it-IT" sz="2200" b="0" baseline="-25000">
              <a:solidFill>
                <a:srgbClr val="FF3300"/>
              </a:solidFill>
            </a:endParaRPr>
          </a:p>
          <a:p>
            <a:r>
              <a:rPr lang="it-IT" altLang="it-IT" sz="2200">
                <a:solidFill>
                  <a:schemeClr val="accent2"/>
                </a:solidFill>
              </a:rPr>
              <a:t>V</a:t>
            </a:r>
            <a:r>
              <a:rPr lang="it-IT" altLang="it-IT" sz="2200" baseline="-25000">
                <a:solidFill>
                  <a:schemeClr val="accent2"/>
                </a:solidFill>
              </a:rPr>
              <a:t>0</a:t>
            </a:r>
            <a:r>
              <a:rPr lang="it-IT" altLang="it-IT" sz="2200">
                <a:solidFill>
                  <a:schemeClr val="accent2"/>
                </a:solidFill>
              </a:rPr>
              <a:t> P</a:t>
            </a:r>
            <a:r>
              <a:rPr lang="it-IT" altLang="it-IT" sz="2200" baseline="-25000">
                <a:solidFill>
                  <a:schemeClr val="accent2"/>
                </a:solidFill>
              </a:rPr>
              <a:t>0</a:t>
            </a:r>
            <a:r>
              <a:rPr lang="it-IT" altLang="it-IT" sz="2200">
                <a:solidFill>
                  <a:schemeClr val="accent2"/>
                </a:solidFill>
              </a:rPr>
              <a:t> /T</a:t>
            </a:r>
            <a:r>
              <a:rPr lang="it-IT" altLang="it-IT" sz="2200" baseline="-25000">
                <a:solidFill>
                  <a:schemeClr val="accent2"/>
                </a:solidFill>
              </a:rPr>
              <a:t>0</a:t>
            </a:r>
            <a:r>
              <a:rPr lang="it-IT" altLang="it-IT" sz="2200">
                <a:solidFill>
                  <a:schemeClr val="accent2"/>
                </a:solidFill>
              </a:rPr>
              <a:t>  = R </a:t>
            </a:r>
          </a:p>
          <a:p>
            <a:endParaRPr lang="it-IT" altLang="it-IT" sz="22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E4692801-4E06-4DD3-A9FA-C2E858A5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268413"/>
            <a:ext cx="77406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800">
                <a:solidFill>
                  <a:srgbClr val="FF3300"/>
                </a:solidFill>
              </a:rPr>
              <a:t>R</a:t>
            </a:r>
            <a:r>
              <a:rPr lang="it-IT" altLang="it-IT" sz="2800">
                <a:solidFill>
                  <a:schemeClr val="accent2"/>
                </a:solidFill>
              </a:rPr>
              <a:t> = </a:t>
            </a:r>
            <a:r>
              <a:rPr lang="it-IT" altLang="it-IT" sz="2400" u="sng">
                <a:solidFill>
                  <a:schemeClr val="accent2"/>
                </a:solidFill>
              </a:rPr>
              <a:t>P </a:t>
            </a:r>
            <a:r>
              <a:rPr lang="en-US" altLang="it-IT" sz="2400" u="sng">
                <a:solidFill>
                  <a:schemeClr val="accent2"/>
                </a:solidFill>
                <a:cs typeface="Times New Roman" panose="02020603050405020304" pitchFamily="18" charset="0"/>
              </a:rPr>
              <a:t>×</a:t>
            </a:r>
            <a:r>
              <a:rPr lang="it-IT" altLang="it-IT" sz="2400" u="sng">
                <a:solidFill>
                  <a:schemeClr val="accent2"/>
                </a:solidFill>
              </a:rPr>
              <a:t> V</a:t>
            </a:r>
            <a:r>
              <a:rPr lang="it-IT" altLang="it-IT" sz="2400">
                <a:solidFill>
                  <a:schemeClr val="accent2"/>
                </a:solidFill>
              </a:rPr>
              <a:t> = </a:t>
            </a:r>
            <a:r>
              <a:rPr lang="it-IT" altLang="it-IT" sz="2400" u="sng">
                <a:solidFill>
                  <a:schemeClr val="accent2"/>
                </a:solidFill>
              </a:rPr>
              <a:t>1 atm </a:t>
            </a:r>
            <a:r>
              <a:rPr lang="en-US" altLang="it-IT" sz="2400" b="0" u="sng">
                <a:solidFill>
                  <a:schemeClr val="accent2"/>
                </a:solidFill>
              </a:rPr>
              <a:t>×</a:t>
            </a:r>
            <a:r>
              <a:rPr lang="it-IT" altLang="it-IT" sz="2400" u="sng">
                <a:solidFill>
                  <a:schemeClr val="accent2"/>
                </a:solidFill>
              </a:rPr>
              <a:t> 22.4 L</a:t>
            </a:r>
            <a:r>
              <a:rPr lang="it-IT" altLang="it-IT" sz="2400">
                <a:solidFill>
                  <a:schemeClr val="accent2"/>
                </a:solidFill>
              </a:rPr>
              <a:t>  =  </a:t>
            </a:r>
            <a:r>
              <a:rPr lang="it-IT" altLang="it-IT" sz="2400">
                <a:solidFill>
                  <a:srgbClr val="FF3300"/>
                </a:solidFill>
              </a:rPr>
              <a:t>0.0821</a:t>
            </a:r>
            <a:r>
              <a:rPr lang="it-IT" altLang="it-IT" sz="2400">
                <a:solidFill>
                  <a:schemeClr val="accent2"/>
                </a:solidFill>
              </a:rPr>
              <a:t> </a:t>
            </a:r>
            <a:r>
              <a:rPr lang="it-IT" altLang="it-IT" sz="2400" u="sng">
                <a:solidFill>
                  <a:schemeClr val="accent2"/>
                </a:solidFill>
              </a:rPr>
              <a:t>atm </a:t>
            </a:r>
            <a:r>
              <a:rPr lang="en-US" altLang="it-IT" sz="2400" b="0" u="sng">
                <a:solidFill>
                  <a:schemeClr val="accent2"/>
                </a:solidFill>
              </a:rPr>
              <a:t>×</a:t>
            </a:r>
            <a:r>
              <a:rPr lang="it-IT" altLang="it-IT" sz="2400" u="sng">
                <a:solidFill>
                  <a:schemeClr val="accent2"/>
                </a:solidFill>
              </a:rPr>
              <a:t> L</a:t>
            </a:r>
            <a:r>
              <a:rPr lang="it-IT" altLang="it-IT" sz="2400">
                <a:solidFill>
                  <a:schemeClr val="accent2"/>
                </a:solidFill>
              </a:rPr>
              <a:t>    </a:t>
            </a:r>
          </a:p>
          <a:p>
            <a:r>
              <a:rPr lang="it-IT" altLang="it-IT" sz="2400">
                <a:solidFill>
                  <a:schemeClr val="accent2"/>
                </a:solidFill>
              </a:rPr>
              <a:t>         n </a:t>
            </a:r>
            <a:r>
              <a:rPr lang="en-US" altLang="it-IT" sz="2400">
                <a:solidFill>
                  <a:schemeClr val="accent2"/>
                </a:solidFill>
                <a:cs typeface="Times New Roman" panose="02020603050405020304" pitchFamily="18" charset="0"/>
              </a:rPr>
              <a:t>×</a:t>
            </a:r>
            <a:r>
              <a:rPr lang="it-IT" altLang="it-IT" sz="2400">
                <a:solidFill>
                  <a:schemeClr val="accent2"/>
                </a:solidFill>
              </a:rPr>
              <a:t> T     1 mol </a:t>
            </a:r>
            <a:r>
              <a:rPr lang="en-US" altLang="it-IT" sz="2400">
                <a:solidFill>
                  <a:schemeClr val="accent2"/>
                </a:solidFill>
                <a:cs typeface="Times New Roman" panose="02020603050405020304" pitchFamily="18" charset="0"/>
              </a:rPr>
              <a:t>×</a:t>
            </a:r>
            <a:r>
              <a:rPr lang="it-IT" altLang="it-IT" sz="2400">
                <a:solidFill>
                  <a:schemeClr val="accent2"/>
                </a:solidFill>
              </a:rPr>
              <a:t> 273 K                   mol </a:t>
            </a:r>
            <a:r>
              <a:rPr lang="en-US" altLang="it-IT" sz="2400" b="0">
                <a:solidFill>
                  <a:schemeClr val="accent2"/>
                </a:solidFill>
              </a:rPr>
              <a:t>×</a:t>
            </a:r>
            <a:r>
              <a:rPr lang="it-IT" altLang="it-IT" sz="2400">
                <a:solidFill>
                  <a:schemeClr val="accent2"/>
                </a:solidFill>
              </a:rPr>
              <a:t> K</a:t>
            </a:r>
            <a:r>
              <a:rPr lang="it-IT" altLang="it-IT" sz="2800">
                <a:solidFill>
                  <a:schemeClr val="accent2"/>
                </a:solidFill>
              </a:rPr>
              <a:t> </a:t>
            </a:r>
          </a:p>
          <a:p>
            <a:endParaRPr lang="it-IT" altLang="it-IT" sz="2800">
              <a:solidFill>
                <a:schemeClr val="accent2"/>
              </a:solidFill>
            </a:endParaRPr>
          </a:p>
          <a:p>
            <a:r>
              <a:rPr lang="it-IT" altLang="it-IT" sz="2800">
                <a:solidFill>
                  <a:srgbClr val="FF3300"/>
                </a:solidFill>
              </a:rPr>
              <a:t>R</a:t>
            </a:r>
            <a:r>
              <a:rPr lang="it-IT" altLang="it-IT" sz="2800">
                <a:solidFill>
                  <a:schemeClr val="accent2"/>
                </a:solidFill>
              </a:rPr>
              <a:t>  = </a:t>
            </a:r>
            <a:r>
              <a:rPr lang="it-IT" altLang="it-IT" sz="2400" u="sng">
                <a:solidFill>
                  <a:schemeClr val="accent2"/>
                </a:solidFill>
              </a:rPr>
              <a:t>101325 Pa </a:t>
            </a:r>
            <a:r>
              <a:rPr lang="en-US" altLang="it-IT" sz="2400" u="sng">
                <a:solidFill>
                  <a:schemeClr val="accent2"/>
                </a:solidFill>
                <a:cs typeface="Times New Roman" panose="02020603050405020304" pitchFamily="18" charset="0"/>
              </a:rPr>
              <a:t>× </a:t>
            </a:r>
            <a:r>
              <a:rPr lang="it-IT" altLang="it-IT" sz="2400" u="sng">
                <a:solidFill>
                  <a:schemeClr val="accent2"/>
                </a:solidFill>
              </a:rPr>
              <a:t>22.4 </a:t>
            </a:r>
            <a:r>
              <a:rPr lang="en-US" altLang="it-IT" sz="2400" u="sng">
                <a:solidFill>
                  <a:schemeClr val="accent2"/>
                </a:solidFill>
                <a:cs typeface="Times New Roman" panose="02020603050405020304" pitchFamily="18" charset="0"/>
              </a:rPr>
              <a:t>× </a:t>
            </a:r>
            <a:r>
              <a:rPr lang="it-IT" altLang="it-IT" sz="2400" u="sng">
                <a:solidFill>
                  <a:schemeClr val="accent2"/>
                </a:solidFill>
              </a:rPr>
              <a:t>10</a:t>
            </a:r>
            <a:r>
              <a:rPr lang="it-IT" altLang="it-IT" sz="2400" u="sng" baseline="30000">
                <a:solidFill>
                  <a:schemeClr val="accent2"/>
                </a:solidFill>
              </a:rPr>
              <a:t>-3</a:t>
            </a:r>
            <a:r>
              <a:rPr lang="it-IT" altLang="it-IT" sz="2400" u="sng">
                <a:solidFill>
                  <a:schemeClr val="accent2"/>
                </a:solidFill>
              </a:rPr>
              <a:t> m</a:t>
            </a:r>
            <a:r>
              <a:rPr lang="it-IT" altLang="it-IT" sz="2400" u="sng" baseline="30000">
                <a:solidFill>
                  <a:schemeClr val="accent2"/>
                </a:solidFill>
              </a:rPr>
              <a:t>3</a:t>
            </a:r>
            <a:r>
              <a:rPr lang="it-IT" altLang="it-IT" sz="2400">
                <a:solidFill>
                  <a:schemeClr val="accent2"/>
                </a:solidFill>
              </a:rPr>
              <a:t> =   </a:t>
            </a:r>
            <a:r>
              <a:rPr lang="it-IT" altLang="it-IT" sz="2400">
                <a:solidFill>
                  <a:srgbClr val="FF3300"/>
                </a:solidFill>
              </a:rPr>
              <a:t>8.3145</a:t>
            </a:r>
            <a:r>
              <a:rPr lang="it-IT" altLang="it-IT" sz="2400">
                <a:solidFill>
                  <a:schemeClr val="accent2"/>
                </a:solidFill>
              </a:rPr>
              <a:t>    </a:t>
            </a:r>
            <a:r>
              <a:rPr lang="it-IT" altLang="it-IT" sz="2400" u="sng">
                <a:solidFill>
                  <a:schemeClr val="accent2"/>
                </a:solidFill>
              </a:rPr>
              <a:t>Joule</a:t>
            </a:r>
            <a:r>
              <a:rPr lang="it-IT" altLang="it-IT" sz="2400">
                <a:solidFill>
                  <a:schemeClr val="accent2"/>
                </a:solidFill>
              </a:rPr>
              <a:t> </a:t>
            </a:r>
          </a:p>
          <a:p>
            <a:r>
              <a:rPr lang="it-IT" altLang="it-IT" sz="2400">
                <a:solidFill>
                  <a:schemeClr val="accent2"/>
                </a:solidFill>
              </a:rPr>
              <a:t>               1 mol </a:t>
            </a:r>
            <a:r>
              <a:rPr lang="en-US" altLang="it-IT" sz="2400">
                <a:solidFill>
                  <a:schemeClr val="accent2"/>
                </a:solidFill>
                <a:cs typeface="Times New Roman" panose="02020603050405020304" pitchFamily="18" charset="0"/>
              </a:rPr>
              <a:t>×</a:t>
            </a:r>
            <a:r>
              <a:rPr lang="it-IT" altLang="it-IT" sz="2400">
                <a:solidFill>
                  <a:schemeClr val="accent2"/>
                </a:solidFill>
              </a:rPr>
              <a:t> 273 K                                    mol </a:t>
            </a:r>
            <a:r>
              <a:rPr lang="en-US" altLang="it-IT" sz="2400" b="0">
                <a:solidFill>
                  <a:schemeClr val="accent2"/>
                </a:solidFill>
              </a:rPr>
              <a:t>×</a:t>
            </a:r>
            <a:r>
              <a:rPr lang="it-IT" altLang="it-IT" sz="2400">
                <a:solidFill>
                  <a:schemeClr val="accent2"/>
                </a:solidFill>
              </a:rPr>
              <a:t> K</a:t>
            </a:r>
          </a:p>
          <a:p>
            <a:endParaRPr lang="it-IT" altLang="it-IT" sz="2400">
              <a:solidFill>
                <a:schemeClr val="accent2"/>
              </a:solidFill>
            </a:endParaRPr>
          </a:p>
          <a:p>
            <a:r>
              <a:rPr lang="it-IT" altLang="it-IT" sz="2400">
                <a:solidFill>
                  <a:srgbClr val="FF3300"/>
                </a:solidFill>
              </a:rPr>
              <a:t>R</a:t>
            </a:r>
            <a:r>
              <a:rPr lang="it-IT" altLang="it-IT" sz="2400">
                <a:solidFill>
                  <a:schemeClr val="accent2"/>
                </a:solidFill>
              </a:rPr>
              <a:t>  =  </a:t>
            </a:r>
            <a:r>
              <a:rPr lang="it-IT" altLang="it-IT" sz="2400">
                <a:solidFill>
                  <a:srgbClr val="FF3300"/>
                </a:solidFill>
              </a:rPr>
              <a:t>1.987</a:t>
            </a:r>
            <a:r>
              <a:rPr lang="it-IT" altLang="it-IT" sz="2400">
                <a:solidFill>
                  <a:schemeClr val="accent2"/>
                </a:solidFill>
              </a:rPr>
              <a:t>      </a:t>
            </a:r>
            <a:r>
              <a:rPr lang="it-IT" altLang="it-IT" sz="2400" u="sng">
                <a:solidFill>
                  <a:schemeClr val="accent2"/>
                </a:solidFill>
              </a:rPr>
              <a:t>cal</a:t>
            </a:r>
          </a:p>
          <a:p>
            <a:r>
              <a:rPr lang="it-IT" altLang="it-IT" sz="2400">
                <a:solidFill>
                  <a:schemeClr val="accent2"/>
                </a:solidFill>
              </a:rPr>
              <a:t>                    mol </a:t>
            </a:r>
            <a:r>
              <a:rPr lang="en-US" altLang="it-IT" sz="2400">
                <a:solidFill>
                  <a:schemeClr val="accent2"/>
                </a:solidFill>
                <a:cs typeface="Times New Roman" panose="02020603050405020304" pitchFamily="18" charset="0"/>
              </a:rPr>
              <a:t>×</a:t>
            </a:r>
            <a:r>
              <a:rPr lang="it-IT" altLang="it-IT" sz="2400">
                <a:solidFill>
                  <a:schemeClr val="accent2"/>
                </a:solidFill>
              </a:rPr>
              <a:t> K</a:t>
            </a:r>
            <a:r>
              <a:rPr lang="it-IT" altLang="it-IT" sz="2400" u="sng">
                <a:solidFill>
                  <a:schemeClr val="accent2"/>
                </a:solidFill>
              </a:rPr>
              <a:t> </a:t>
            </a:r>
          </a:p>
          <a:p>
            <a:r>
              <a:rPr lang="it-IT" altLang="it-IT" sz="2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F7B5FF2E-69C8-49B0-920B-AB0DEB973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052513"/>
            <a:ext cx="7705725" cy="38893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5211B5F4-8CFD-4BC6-965B-11FB34380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700213"/>
            <a:ext cx="8964613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600" b="0">
                <a:solidFill>
                  <a:srgbClr val="990099"/>
                </a:solidFill>
              </a:rPr>
              <a:t>         A causa dei notevoli spazi vuoti tra le particelle di un gas  </a:t>
            </a:r>
          </a:p>
          <a:p>
            <a:r>
              <a:rPr lang="it-IT" altLang="it-IT" sz="2600" b="0">
                <a:solidFill>
                  <a:srgbClr val="990099"/>
                </a:solidFill>
              </a:rPr>
              <a:t>             si può ipotizzare che </a:t>
            </a:r>
            <a:r>
              <a:rPr lang="it-IT" altLang="it-IT" sz="2600">
                <a:solidFill>
                  <a:srgbClr val="990099"/>
                </a:solidFill>
              </a:rPr>
              <a:t>in una miscela di gas diversi </a:t>
            </a:r>
          </a:p>
          <a:p>
            <a:r>
              <a:rPr lang="it-IT" altLang="it-IT" sz="2600">
                <a:solidFill>
                  <a:srgbClr val="990099"/>
                </a:solidFill>
              </a:rPr>
              <a:t>         ogni gas si comporti come se gli altri gas non fossero </a:t>
            </a:r>
          </a:p>
          <a:p>
            <a:r>
              <a:rPr lang="it-IT" altLang="it-IT" sz="2600">
                <a:solidFill>
                  <a:srgbClr val="990099"/>
                </a:solidFill>
              </a:rPr>
              <a:t>     presenti </a:t>
            </a:r>
            <a:r>
              <a:rPr lang="it-IT" altLang="it-IT" sz="2600" b="0">
                <a:solidFill>
                  <a:srgbClr val="990099"/>
                </a:solidFill>
              </a:rPr>
              <a:t>(purchè non avvengano reazioni chimiche tra loro).</a:t>
            </a:r>
            <a:endParaRPr lang="it-IT" altLang="it-IT" sz="2600" b="0" u="sng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91">
            <a:extLst>
              <a:ext uri="{FF2B5EF4-FFF2-40B4-BE49-F238E27FC236}">
                <a16:creationId xmlns:a16="http://schemas.microsoft.com/office/drawing/2014/main" id="{81684DAE-CD47-47B2-9CD8-FC295FD83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60" y="135874"/>
            <a:ext cx="8715375" cy="63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400" dirty="0">
                <a:solidFill>
                  <a:srgbClr val="000066"/>
                </a:solidFill>
                <a:latin typeface="Arial" panose="020B0604020202020204" pitchFamily="34" charset="0"/>
              </a:rPr>
              <a:t>				LEGGE di DALTON</a:t>
            </a:r>
            <a:r>
              <a:rPr lang="it-IT" altLang="it-IT" sz="2400" b="0" dirty="0">
                <a:solidFill>
                  <a:srgbClr val="000066"/>
                </a:solidFill>
                <a:latin typeface="Arial" panose="020B0604020202020204" pitchFamily="34" charset="0"/>
              </a:rPr>
              <a:t> (1807)</a:t>
            </a:r>
          </a:p>
          <a:p>
            <a:pPr algn="just"/>
            <a:r>
              <a:rPr lang="it-IT" altLang="it-IT" sz="2400" b="0" dirty="0">
                <a:solidFill>
                  <a:srgbClr val="FF0000"/>
                </a:solidFill>
                <a:latin typeface="Arial" panose="020B0604020202020204" pitchFamily="34" charset="0"/>
              </a:rPr>
              <a:t>La </a:t>
            </a:r>
            <a:r>
              <a:rPr lang="it-IT" altLang="it-IT" sz="2400" b="0" u="sng" dirty="0">
                <a:solidFill>
                  <a:srgbClr val="FF0000"/>
                </a:solidFill>
                <a:latin typeface="Arial" panose="020B0604020202020204" pitchFamily="34" charset="0"/>
              </a:rPr>
              <a:t>pressione totale </a:t>
            </a:r>
            <a:r>
              <a:rPr lang="it-IT" altLang="it-IT" sz="2400" b="0" dirty="0">
                <a:solidFill>
                  <a:srgbClr val="FF0000"/>
                </a:solidFill>
                <a:latin typeface="Arial" panose="020B0604020202020204" pitchFamily="34" charset="0"/>
              </a:rPr>
              <a:t>di una miscela formata da più gas </a:t>
            </a:r>
            <a:r>
              <a:rPr lang="it-IT" altLang="it-IT" sz="2400" b="0" u="sng" dirty="0">
                <a:solidFill>
                  <a:srgbClr val="FF0000"/>
                </a:solidFill>
                <a:latin typeface="Arial" panose="020B0604020202020204" pitchFamily="34" charset="0"/>
              </a:rPr>
              <a:t>è </a:t>
            </a:r>
            <a:r>
              <a:rPr lang="it-IT" altLang="it-IT" sz="2400" b="0" dirty="0">
                <a:solidFill>
                  <a:srgbClr val="FF0000"/>
                </a:solidFill>
                <a:latin typeface="Arial" panose="020B0604020202020204" pitchFamily="34" charset="0"/>
              </a:rPr>
              <a:t>uguale alla </a:t>
            </a:r>
            <a:r>
              <a:rPr lang="it-IT" altLang="it-IT" sz="2400" b="0" u="sng" dirty="0">
                <a:solidFill>
                  <a:srgbClr val="FF0000"/>
                </a:solidFill>
                <a:latin typeface="Arial" panose="020B0604020202020204" pitchFamily="34" charset="0"/>
              </a:rPr>
              <a:t>somma delle pressioni parziali</a:t>
            </a:r>
            <a:r>
              <a:rPr lang="it-IT" altLang="it-IT" sz="2400" b="0" dirty="0">
                <a:solidFill>
                  <a:srgbClr val="FF0000"/>
                </a:solidFill>
                <a:latin typeface="Arial" panose="020B0604020202020204" pitchFamily="34" charset="0"/>
              </a:rPr>
              <a:t> dei gas componenti.</a:t>
            </a:r>
            <a:endParaRPr lang="it-IT" altLang="it-IT" sz="2400" b="0" u="sng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/>
            <a:endParaRPr lang="it-IT" altLang="it-IT" sz="2400" u="sng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400" u="sng" dirty="0">
                <a:solidFill>
                  <a:srgbClr val="404040"/>
                </a:solidFill>
                <a:latin typeface="Arial" panose="020B0604020202020204" pitchFamily="34" charset="0"/>
              </a:rPr>
              <a:t>pressione parziale</a:t>
            </a:r>
            <a:r>
              <a:rPr lang="it-IT" altLang="it-IT" sz="2400" b="0" dirty="0">
                <a:solidFill>
                  <a:srgbClr val="404040"/>
                </a:solidFill>
                <a:latin typeface="Arial" panose="020B0604020202020204" pitchFamily="34" charset="0"/>
              </a:rPr>
              <a:t> : è la pressione che ogni gas componente eserciterebbe se occupasse da solo il recipiente, alla stessa temperatura.    p</a:t>
            </a:r>
            <a:r>
              <a:rPr lang="it-IT" altLang="it-IT" sz="2400" b="0" baseline="-25000" dirty="0">
                <a:solidFill>
                  <a:srgbClr val="40404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400" b="0" dirty="0">
                <a:solidFill>
                  <a:srgbClr val="404040"/>
                </a:solidFill>
                <a:latin typeface="Arial" panose="020B0604020202020204" pitchFamily="34" charset="0"/>
              </a:rPr>
              <a:t>=</a:t>
            </a:r>
            <a:r>
              <a:rPr lang="it-IT" altLang="it-IT" sz="2400" b="0" u="sng" dirty="0">
                <a:solidFill>
                  <a:srgbClr val="404040"/>
                </a:solidFill>
                <a:latin typeface="Arial" panose="020B0604020202020204" pitchFamily="34" charset="0"/>
              </a:rPr>
              <a:t>n</a:t>
            </a:r>
            <a:r>
              <a:rPr lang="it-IT" altLang="it-IT" sz="2400" b="0" baseline="-25000" dirty="0">
                <a:solidFill>
                  <a:srgbClr val="40404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400" b="0" dirty="0">
                <a:solidFill>
                  <a:srgbClr val="404040"/>
                </a:solidFill>
                <a:latin typeface="Arial" panose="020B0604020202020204" pitchFamily="34" charset="0"/>
              </a:rPr>
              <a:t> RT;     p</a:t>
            </a:r>
            <a:r>
              <a:rPr lang="it-IT" altLang="it-IT" sz="2400" b="0" baseline="-25000" dirty="0">
                <a:solidFill>
                  <a:srgbClr val="40404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2400" b="0" dirty="0">
                <a:solidFill>
                  <a:srgbClr val="404040"/>
                </a:solidFill>
                <a:latin typeface="Arial" panose="020B0604020202020204" pitchFamily="34" charset="0"/>
              </a:rPr>
              <a:t>=</a:t>
            </a:r>
            <a:r>
              <a:rPr lang="it-IT" altLang="it-IT" sz="2400" b="0" u="sng" dirty="0">
                <a:solidFill>
                  <a:srgbClr val="404040"/>
                </a:solidFill>
                <a:latin typeface="Arial" panose="020B0604020202020204" pitchFamily="34" charset="0"/>
              </a:rPr>
              <a:t>n</a:t>
            </a:r>
            <a:r>
              <a:rPr lang="it-IT" altLang="it-IT" sz="2400" b="0" baseline="-25000" dirty="0">
                <a:solidFill>
                  <a:srgbClr val="404040"/>
                </a:solidFill>
                <a:latin typeface="Arial" panose="020B0604020202020204" pitchFamily="34" charset="0"/>
              </a:rPr>
              <a:t>2 </a:t>
            </a:r>
            <a:r>
              <a:rPr lang="it-IT" altLang="it-IT" sz="2400" b="0" dirty="0">
                <a:solidFill>
                  <a:srgbClr val="404040"/>
                </a:solidFill>
                <a:latin typeface="Arial" panose="020B0604020202020204" pitchFamily="34" charset="0"/>
              </a:rPr>
              <a:t>RT</a:t>
            </a:r>
          </a:p>
          <a:p>
            <a:pPr algn="just"/>
            <a:r>
              <a:rPr lang="it-IT" altLang="it-IT" sz="2400" b="0" dirty="0">
                <a:solidFill>
                  <a:srgbClr val="0070C0"/>
                </a:solidFill>
              </a:rPr>
              <a:t>                                 </a:t>
            </a:r>
            <a:r>
              <a:rPr lang="it-IT" altLang="it-IT" sz="2400" b="0" dirty="0">
                <a:solidFill>
                  <a:schemeClr val="tx2"/>
                </a:solidFill>
              </a:rPr>
              <a:t>V</a:t>
            </a:r>
            <a:r>
              <a:rPr lang="it-IT" altLang="it-IT" sz="2400" b="0" dirty="0">
                <a:solidFill>
                  <a:srgbClr val="0070C0"/>
                </a:solidFill>
              </a:rPr>
              <a:t>                    </a:t>
            </a:r>
            <a:r>
              <a:rPr lang="it-IT" altLang="it-IT" sz="2400" b="0" dirty="0">
                <a:solidFill>
                  <a:schemeClr val="tx2"/>
                </a:solidFill>
              </a:rPr>
              <a:t>V</a:t>
            </a:r>
          </a:p>
          <a:p>
            <a:pPr algn="just"/>
            <a:r>
              <a:rPr lang="it-IT" altLang="it-IT" sz="2400" dirty="0">
                <a:solidFill>
                  <a:srgbClr val="0070C0"/>
                </a:solidFill>
              </a:rPr>
              <a:t>Legge di Dalton</a:t>
            </a:r>
            <a:r>
              <a:rPr lang="it-IT" altLang="it-IT" sz="2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P</a:t>
            </a:r>
            <a:r>
              <a:rPr lang="it-IT" altLang="it-IT" sz="2400" b="0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TOT</a:t>
            </a:r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= p</a:t>
            </a:r>
            <a:r>
              <a:rPr lang="it-IT" altLang="it-IT" sz="2400" b="0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+ p</a:t>
            </a:r>
            <a:r>
              <a:rPr lang="it-IT" altLang="it-IT" sz="2400" b="0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+ p</a:t>
            </a:r>
            <a:r>
              <a:rPr lang="it-IT" altLang="it-IT" sz="2400" b="0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+ …= n</a:t>
            </a:r>
            <a:r>
              <a:rPr lang="it-IT" altLang="it-IT" sz="2400" b="0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1 </a:t>
            </a:r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/ V RT + n</a:t>
            </a:r>
            <a:r>
              <a:rPr lang="it-IT" altLang="it-IT" sz="2400" b="0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 </a:t>
            </a:r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/ V RT + n</a:t>
            </a:r>
            <a:r>
              <a:rPr lang="it-IT" altLang="it-IT" sz="2400" b="0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3 </a:t>
            </a:r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/ V RT + …=</a:t>
            </a:r>
          </a:p>
          <a:p>
            <a:pPr algn="just"/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  (n</a:t>
            </a:r>
            <a:r>
              <a:rPr lang="it-IT" altLang="it-IT" sz="2400" b="0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+ n</a:t>
            </a:r>
            <a:r>
              <a:rPr lang="it-IT" altLang="it-IT" sz="2400" b="0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+ n</a:t>
            </a:r>
            <a:r>
              <a:rPr lang="it-IT" altLang="it-IT" sz="2400" b="0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+ …) </a:t>
            </a:r>
            <a:r>
              <a:rPr lang="it-IT" altLang="it-IT" sz="2400" b="0" u="sng" dirty="0">
                <a:solidFill>
                  <a:srgbClr val="0070C0"/>
                </a:solidFill>
                <a:latin typeface="Arial" panose="020B0604020202020204" pitchFamily="34" charset="0"/>
              </a:rPr>
              <a:t>RT</a:t>
            </a:r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</a:p>
          <a:p>
            <a:pPr algn="just"/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                                V                      </a:t>
            </a:r>
            <a:r>
              <a:rPr lang="it-IT" altLang="it-IT" sz="2400" b="0" dirty="0">
                <a:solidFill>
                  <a:srgbClr val="669900"/>
                </a:solidFill>
                <a:latin typeface="Arial" panose="020B0604020202020204" pitchFamily="34" charset="0"/>
              </a:rPr>
              <a:t>P</a:t>
            </a:r>
            <a:r>
              <a:rPr lang="it-IT" altLang="it-IT" sz="2400" b="0" baseline="-25000" dirty="0">
                <a:solidFill>
                  <a:srgbClr val="669900"/>
                </a:solidFill>
                <a:latin typeface="Arial" panose="020B0604020202020204" pitchFamily="34" charset="0"/>
              </a:rPr>
              <a:t>TOT</a:t>
            </a:r>
            <a:r>
              <a:rPr lang="it-IT" altLang="it-IT" sz="2400" b="0" dirty="0">
                <a:solidFill>
                  <a:srgbClr val="669900"/>
                </a:solidFill>
                <a:latin typeface="Arial" panose="020B0604020202020204" pitchFamily="34" charset="0"/>
              </a:rPr>
              <a:t> = </a:t>
            </a:r>
            <a:r>
              <a:rPr lang="it-IT" altLang="it-IT" sz="2400" b="0" u="sng" dirty="0">
                <a:solidFill>
                  <a:srgbClr val="669900"/>
                </a:solidFill>
                <a:latin typeface="Arial" panose="020B0604020202020204" pitchFamily="34" charset="0"/>
              </a:rPr>
              <a:t>N</a:t>
            </a:r>
            <a:r>
              <a:rPr lang="it-IT" altLang="it-IT" sz="2400" b="0" dirty="0">
                <a:solidFill>
                  <a:srgbClr val="669900"/>
                </a:solidFill>
                <a:latin typeface="Arial" panose="020B0604020202020204" pitchFamily="34" charset="0"/>
              </a:rPr>
              <a:t>RT  </a:t>
            </a:r>
          </a:p>
          <a:p>
            <a:pPr algn="just"/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	      	  N                                                   </a:t>
            </a:r>
            <a:r>
              <a:rPr lang="it-IT" altLang="it-IT" sz="2400" b="0" dirty="0">
                <a:solidFill>
                  <a:srgbClr val="669900"/>
                </a:solidFill>
                <a:latin typeface="Arial" panose="020B0604020202020204" pitchFamily="34" charset="0"/>
              </a:rPr>
              <a:t>V</a:t>
            </a:r>
          </a:p>
          <a:p>
            <a:pPr algn="just"/>
            <a:r>
              <a:rPr lang="it-IT" altLang="it-IT" sz="2400" b="0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b="0" dirty="0">
                <a:latin typeface="Arial" panose="020B0604020202020204" pitchFamily="34" charset="0"/>
              </a:rPr>
              <a:t>p</a:t>
            </a:r>
            <a:r>
              <a:rPr lang="it-IT" altLang="it-IT" sz="2400" b="0" baseline="-25000" dirty="0">
                <a:latin typeface="Arial" panose="020B0604020202020204" pitchFamily="34" charset="0"/>
              </a:rPr>
              <a:t>1</a:t>
            </a:r>
            <a:r>
              <a:rPr lang="it-IT" altLang="it-IT" sz="2400" b="0" dirty="0">
                <a:latin typeface="Arial" panose="020B0604020202020204" pitchFamily="34" charset="0"/>
              </a:rPr>
              <a:t>/P = n</a:t>
            </a:r>
            <a:r>
              <a:rPr lang="it-IT" altLang="it-IT" sz="2400" b="0" baseline="-25000" dirty="0">
                <a:latin typeface="Arial" panose="020B0604020202020204" pitchFamily="34" charset="0"/>
              </a:rPr>
              <a:t>1 </a:t>
            </a:r>
            <a:r>
              <a:rPr lang="it-IT" altLang="it-IT" sz="2400" b="0" dirty="0">
                <a:latin typeface="Arial" panose="020B0604020202020204" pitchFamily="34" charset="0"/>
              </a:rPr>
              <a:t>/ N                        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p</a:t>
            </a:r>
            <a:r>
              <a:rPr lang="it-IT" altLang="it-IT" sz="2400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400" b="0" baseline="-25000" dirty="0">
                <a:latin typeface="Arial" panose="020B0604020202020204" pitchFamily="34" charset="0"/>
              </a:rPr>
              <a:t> </a:t>
            </a:r>
            <a:r>
              <a:rPr lang="it-IT" altLang="it-IT" sz="2400" b="0" dirty="0">
                <a:latin typeface="Arial" panose="020B0604020202020204" pitchFamily="34" charset="0"/>
              </a:rPr>
              <a:t>= n</a:t>
            </a:r>
            <a:r>
              <a:rPr lang="it-IT" altLang="it-IT" sz="2400" b="0" baseline="-25000" dirty="0">
                <a:latin typeface="Arial" panose="020B0604020202020204" pitchFamily="34" charset="0"/>
              </a:rPr>
              <a:t>1</a:t>
            </a:r>
            <a:r>
              <a:rPr lang="it-IT" altLang="it-IT" sz="2400" b="0" dirty="0">
                <a:latin typeface="Arial" panose="020B0604020202020204" pitchFamily="34" charset="0"/>
              </a:rPr>
              <a:t> </a:t>
            </a:r>
            <a:r>
              <a:rPr lang="en-US" altLang="it-IT" sz="2400" b="0" dirty="0"/>
              <a:t>×</a:t>
            </a:r>
            <a:r>
              <a:rPr lang="it-IT" altLang="it-IT" sz="2400" b="0" dirty="0">
                <a:latin typeface="Arial" panose="020B0604020202020204" pitchFamily="34" charset="0"/>
              </a:rPr>
              <a:t> P = 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X</a:t>
            </a:r>
            <a:r>
              <a:rPr lang="it-IT" altLang="it-IT" sz="2400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× 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P</a:t>
            </a:r>
          </a:p>
          <a:p>
            <a:pPr algn="just"/>
            <a:r>
              <a:rPr lang="it-IT" altLang="it-IT" sz="2400" b="0" dirty="0">
                <a:latin typeface="Arial" panose="020B0604020202020204" pitchFamily="34" charset="0"/>
              </a:rPr>
              <a:t>         						      N       </a:t>
            </a:r>
          </a:p>
          <a:p>
            <a:pPr algn="just"/>
            <a:r>
              <a:rPr lang="it-IT" altLang="it-IT" sz="2400" b="0" dirty="0">
                <a:latin typeface="Arial" panose="020B0604020202020204" pitchFamily="34" charset="0"/>
              </a:rPr>
              <a:t>									  </a:t>
            </a:r>
            <a:r>
              <a:rPr lang="it-IT" altLang="it-IT" sz="2000" b="0" dirty="0">
                <a:solidFill>
                  <a:srgbClr val="0033CC"/>
                </a:solidFill>
                <a:latin typeface="Arial" panose="020B0604020202020204" pitchFamily="34" charset="0"/>
              </a:rPr>
              <a:t>frazione molare</a:t>
            </a:r>
          </a:p>
          <a:p>
            <a:pPr algn="just"/>
            <a:endParaRPr lang="it-IT" altLang="it-IT" sz="2400" b="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cxnSp>
        <p:nvCxnSpPr>
          <p:cNvPr id="21507" name="Connettore 2 3">
            <a:extLst>
              <a:ext uri="{FF2B5EF4-FFF2-40B4-BE49-F238E27FC236}">
                <a16:creationId xmlns:a16="http://schemas.microsoft.com/office/drawing/2014/main" id="{C027FB46-194D-4E11-93DD-45CDF5AA53E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406153" y="4349309"/>
            <a:ext cx="428625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8" name="Connettore 2 5">
            <a:extLst>
              <a:ext uri="{FF2B5EF4-FFF2-40B4-BE49-F238E27FC236}">
                <a16:creationId xmlns:a16="http://schemas.microsoft.com/office/drawing/2014/main" id="{63FFA1EB-4BF4-4318-8553-7DB0B8D348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9838" y="4135790"/>
            <a:ext cx="1143000" cy="25584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Connettore 1 9">
            <a:extLst>
              <a:ext uri="{FF2B5EF4-FFF2-40B4-BE49-F238E27FC236}">
                <a16:creationId xmlns:a16="http://schemas.microsoft.com/office/drawing/2014/main" id="{1223C181-28D9-4372-9679-FAFAC3C4F8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68824" y="5301208"/>
            <a:ext cx="285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Connettore 2 11">
            <a:extLst>
              <a:ext uri="{FF2B5EF4-FFF2-40B4-BE49-F238E27FC236}">
                <a16:creationId xmlns:a16="http://schemas.microsoft.com/office/drawing/2014/main" id="{5A577EC2-827D-47FD-B7CC-6AA540F2803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654888" y="5514464"/>
            <a:ext cx="428625" cy="21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Rectangle 8">
            <a:extLst>
              <a:ext uri="{FF2B5EF4-FFF2-40B4-BE49-F238E27FC236}">
                <a16:creationId xmlns:a16="http://schemas.microsoft.com/office/drawing/2014/main" id="{1154CF66-45A2-4ED0-9BDB-B6A99469B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859337"/>
            <a:ext cx="3671887" cy="792163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b="0"/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F2BA4AA1-D5F1-407F-BAA9-E0B4CE261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" y="58738"/>
            <a:ext cx="8785225" cy="15113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1">
            <a:extLst>
              <a:ext uri="{FF2B5EF4-FFF2-40B4-BE49-F238E27FC236}">
                <a16:creationId xmlns:a16="http://schemas.microsoft.com/office/drawing/2014/main" id="{B0A04156-6405-492C-841B-522FAF0D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14313"/>
            <a:ext cx="8715375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400" u="sng">
                <a:solidFill>
                  <a:srgbClr val="000066"/>
                </a:solidFill>
                <a:latin typeface="Arial" panose="020B0604020202020204" pitchFamily="34" charset="0"/>
              </a:rPr>
              <a:t>GAS PERFETTO (IDEALE)</a:t>
            </a:r>
            <a:r>
              <a:rPr lang="it-IT" altLang="it-IT" sz="24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endParaRPr lang="it-IT" altLang="it-IT" sz="19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200" b="0">
                <a:solidFill>
                  <a:srgbClr val="00CC00"/>
                </a:solidFill>
                <a:latin typeface="Arial" panose="020B0604020202020204" pitchFamily="34" charset="0"/>
              </a:rPr>
              <a:t>[</a:t>
            </a:r>
            <a:r>
              <a:rPr lang="it-IT" altLang="it-IT" sz="2200" u="sng">
                <a:solidFill>
                  <a:srgbClr val="00CC00"/>
                </a:solidFill>
                <a:latin typeface="Arial" panose="020B0604020202020204" pitchFamily="34" charset="0"/>
              </a:rPr>
              <a:t>Sistema ideale</a:t>
            </a:r>
            <a:r>
              <a:rPr lang="it-IT" altLang="it-IT" sz="2200" b="0">
                <a:solidFill>
                  <a:srgbClr val="00CC00"/>
                </a:solidFill>
                <a:latin typeface="Arial" panose="020B0604020202020204" pitchFamily="34" charset="0"/>
              </a:rPr>
              <a:t> : rappresenta un </a:t>
            </a:r>
            <a:r>
              <a:rPr lang="it-IT" altLang="it-IT" sz="2200" b="0" u="sng">
                <a:solidFill>
                  <a:srgbClr val="00CC00"/>
                </a:solidFill>
                <a:latin typeface="Arial" panose="020B0604020202020204" pitchFamily="34" charset="0"/>
              </a:rPr>
              <a:t>caso limite</a:t>
            </a:r>
            <a:r>
              <a:rPr lang="it-IT" altLang="it-IT" sz="2200" b="0">
                <a:solidFill>
                  <a:srgbClr val="00CC00"/>
                </a:solidFill>
                <a:latin typeface="Arial" panose="020B0604020202020204" pitchFamily="34" charset="0"/>
              </a:rPr>
              <a:t> da cui dedurre leggi limite (utili</a:t>
            </a:r>
            <a:r>
              <a:rPr lang="it-IT" altLang="it-IT" sz="2400" b="0">
                <a:solidFill>
                  <a:srgbClr val="00CC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200" b="0">
                <a:solidFill>
                  <a:srgbClr val="00CC00"/>
                </a:solidFill>
                <a:latin typeface="Arial" panose="020B0604020202020204" pitchFamily="34" charset="0"/>
              </a:rPr>
              <a:t>approssimazioni delle leggi più complesse valide per i sistemi reali)]</a:t>
            </a:r>
          </a:p>
          <a:p>
            <a:pPr algn="just"/>
            <a:endParaRPr lang="it-IT" altLang="it-IT" sz="2200" b="0">
              <a:solidFill>
                <a:srgbClr val="00CC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costituito da molecole (o atomi) con </a:t>
            </a:r>
            <a:r>
              <a:rPr lang="it-IT" altLang="it-IT" sz="2200" u="sng">
                <a:solidFill>
                  <a:srgbClr val="000066"/>
                </a:solidFill>
                <a:latin typeface="Arial" panose="020B0604020202020204" pitchFamily="34" charset="0"/>
              </a:rPr>
              <a:t>volume di ingombro nullo</a:t>
            </a: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</a:p>
          <a:p>
            <a:pPr algn="just"/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che </a:t>
            </a:r>
            <a:r>
              <a:rPr lang="it-IT" altLang="it-IT" sz="2200" u="sng">
                <a:solidFill>
                  <a:srgbClr val="000066"/>
                </a:solidFill>
                <a:latin typeface="Arial" panose="020B0604020202020204" pitchFamily="34" charset="0"/>
              </a:rPr>
              <a:t>non esercitano tra loro alcuna azione attrattiva o repulsiva </a:t>
            </a: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a distanza,</a:t>
            </a:r>
          </a:p>
          <a:p>
            <a:pPr algn="just"/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che si comportano da sfere elastiche negli urti reciproci e con le pareti del recipiente.</a:t>
            </a:r>
          </a:p>
          <a:p>
            <a:pPr algn="just"/>
            <a:endParaRPr lang="it-IT" altLang="it-IT" sz="22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A </a:t>
            </a:r>
            <a:r>
              <a:rPr lang="it-IT" altLang="it-IT" sz="2400">
                <a:solidFill>
                  <a:srgbClr val="006600"/>
                </a:solidFill>
                <a:latin typeface="Arial" panose="020B0604020202020204" pitchFamily="34" charset="0"/>
              </a:rPr>
              <a:t>bassa pressione</a:t>
            </a:r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 ed </a:t>
            </a:r>
            <a:r>
              <a:rPr lang="it-IT" altLang="it-IT" sz="2400">
                <a:solidFill>
                  <a:srgbClr val="006600"/>
                </a:solidFill>
                <a:latin typeface="Arial" panose="020B0604020202020204" pitchFamily="34" charset="0"/>
              </a:rPr>
              <a:t>alta temperatura</a:t>
            </a:r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 i </a:t>
            </a:r>
            <a:r>
              <a:rPr lang="it-IT" altLang="it-IT" sz="2400">
                <a:solidFill>
                  <a:srgbClr val="006600"/>
                </a:solidFill>
                <a:latin typeface="Arial" panose="020B0604020202020204" pitchFamily="34" charset="0"/>
              </a:rPr>
              <a:t>gas reali</a:t>
            </a:r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 hanno un comportamento analogo a quello dei </a:t>
            </a:r>
            <a:r>
              <a:rPr lang="it-IT" altLang="it-IT" sz="2400">
                <a:solidFill>
                  <a:srgbClr val="006600"/>
                </a:solidFill>
                <a:latin typeface="Arial" panose="020B0604020202020204" pitchFamily="34" charset="0"/>
              </a:rPr>
              <a:t>gas ideali</a:t>
            </a:r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it-IT" altLang="it-IT" sz="2400">
                <a:solidFill>
                  <a:srgbClr val="0070C0"/>
                </a:solidFill>
                <a:latin typeface="Arial" panose="020B0604020202020204" pitchFamily="34" charset="0"/>
              </a:rPr>
              <a:t>In tali condizioni sono state dedotte le </a:t>
            </a:r>
            <a:r>
              <a:rPr lang="it-IT" altLang="it-IT" sz="2400" i="1">
                <a:solidFill>
                  <a:srgbClr val="0070C0"/>
                </a:solidFill>
                <a:latin typeface="Arial" panose="020B0604020202020204" pitchFamily="34" charset="0"/>
              </a:rPr>
              <a:t>leggi dei gas ideali</a:t>
            </a:r>
            <a:r>
              <a:rPr lang="it-IT" altLang="it-IT" sz="2400">
                <a:solidFill>
                  <a:srgbClr val="0070C0"/>
                </a:solidFill>
                <a:latin typeface="Arial" panose="020B0604020202020204" pitchFamily="34" charset="0"/>
              </a:rPr>
              <a:t>,</a:t>
            </a:r>
          </a:p>
          <a:p>
            <a:pPr algn="just"/>
            <a:r>
              <a:rPr lang="it-IT" altLang="it-IT" sz="2400">
                <a:solidFill>
                  <a:srgbClr val="0070C0"/>
                </a:solidFill>
                <a:latin typeface="Arial" panose="020B0604020202020204" pitchFamily="34" charset="0"/>
              </a:rPr>
              <a:t>che legano tra loro VOLUME, TEMPERATURA e PRESSIONE.</a:t>
            </a:r>
          </a:p>
          <a:p>
            <a:pPr algn="ctr"/>
            <a:endParaRPr lang="it-IT" altLang="it-IT" sz="19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Line 4">
            <a:extLst>
              <a:ext uri="{FF2B5EF4-FFF2-40B4-BE49-F238E27FC236}">
                <a16:creationId xmlns:a16="http://schemas.microsoft.com/office/drawing/2014/main" id="{E10AEED4-7153-4878-A599-AC1CACAF3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6438" y="692150"/>
            <a:ext cx="0" cy="158432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2">
            <a:extLst>
              <a:ext uri="{FF2B5EF4-FFF2-40B4-BE49-F238E27FC236}">
                <a16:creationId xmlns:a16="http://schemas.microsoft.com/office/drawing/2014/main" id="{6F4EFA02-9201-45C1-911C-65CD852E1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 bwMode="auto">
          <a:xfrm>
            <a:off x="0" y="836613"/>
            <a:ext cx="9072563" cy="40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egnaposto contenuto 3">
            <a:extLst>
              <a:ext uri="{FF2B5EF4-FFF2-40B4-BE49-F238E27FC236}">
                <a16:creationId xmlns:a16="http://schemas.microsoft.com/office/drawing/2014/main" id="{97749189-3072-4B4C-86DC-F4C9EB878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9" b="14725"/>
          <a:stretch/>
        </p:blipFill>
        <p:spPr bwMode="auto">
          <a:xfrm>
            <a:off x="4068" y="146868"/>
            <a:ext cx="2767732" cy="57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A286D7BB-4A56-45DF-8AAF-8F8299823D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2595" r="12490" b="24991"/>
          <a:stretch/>
        </p:blipFill>
        <p:spPr bwMode="auto">
          <a:xfrm>
            <a:off x="2771676" y="959644"/>
            <a:ext cx="30243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8DB6FE-888A-4431-825C-1DE5F9B4F5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6" t="4444" r="21962" b="20325"/>
          <a:stretch/>
        </p:blipFill>
        <p:spPr>
          <a:xfrm>
            <a:off x="5827340" y="332656"/>
            <a:ext cx="2952452" cy="4875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AE2FE0-7326-4F7E-B36D-3D1084F89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-48344"/>
            <a:ext cx="876490" cy="14746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023">
            <a:extLst>
              <a:ext uri="{FF2B5EF4-FFF2-40B4-BE49-F238E27FC236}">
                <a16:creationId xmlns:a16="http://schemas.microsoft.com/office/drawing/2014/main" id="{89E2EE72-DE20-4B28-B676-A6823E0703C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0"/>
          <a:stretch/>
        </p:blipFill>
        <p:spPr>
          <a:xfrm>
            <a:off x="2193925" y="404664"/>
            <a:ext cx="5041900" cy="5473700"/>
          </a:xfrm>
          <a:noFill/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11FA5441-DD56-41C9-97C5-8745D389A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290" y="4905672"/>
            <a:ext cx="6249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3000" b="0" dirty="0">
                <a:solidFill>
                  <a:srgbClr val="00FF00"/>
                </a:solidFill>
                <a:latin typeface="Arial" panose="020B0604020202020204" pitchFamily="34" charset="0"/>
              </a:rPr>
              <a:t>= </a:t>
            </a:r>
            <a:r>
              <a:rPr lang="it-IT" altLang="it-IT" sz="2600" b="0" dirty="0">
                <a:solidFill>
                  <a:srgbClr val="00FF00"/>
                </a:solidFill>
                <a:latin typeface="Arial" panose="020B0604020202020204" pitchFamily="34" charset="0"/>
              </a:rPr>
              <a:t>fattore di compressibilità</a:t>
            </a:r>
            <a:r>
              <a:rPr lang="it-IT" altLang="it-IT" sz="3000" b="0" dirty="0">
                <a:solidFill>
                  <a:srgbClr val="00FF00"/>
                </a:solidFill>
                <a:latin typeface="Arial" panose="020B0604020202020204" pitchFamily="34" charset="0"/>
              </a:rPr>
              <a:t> = 1 </a:t>
            </a:r>
            <a:r>
              <a:rPr lang="it-IT" altLang="it-IT" sz="2400" b="0" dirty="0">
                <a:solidFill>
                  <a:srgbClr val="00FF00"/>
                </a:solidFill>
                <a:latin typeface="Arial" panose="020B0604020202020204" pitchFamily="34" charset="0"/>
              </a:rPr>
              <a:t>(gas ideali)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DDA89F62-8780-4262-B531-FBF17767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4765675"/>
            <a:ext cx="85940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3000" u="sng" dirty="0">
                <a:solidFill>
                  <a:srgbClr val="00FF00"/>
                </a:solidFill>
                <a:latin typeface="Arial" panose="020B0604020202020204" pitchFamily="34" charset="0"/>
              </a:rPr>
              <a:t> PV </a:t>
            </a:r>
          </a:p>
          <a:p>
            <a:r>
              <a:rPr lang="it-IT" altLang="it-IT" sz="3000" dirty="0">
                <a:solidFill>
                  <a:srgbClr val="00FF00"/>
                </a:solidFill>
                <a:latin typeface="Arial" panose="020B0604020202020204" pitchFamily="34" charset="0"/>
              </a:rPr>
              <a:t>nRT</a:t>
            </a:r>
          </a:p>
        </p:txBody>
      </p:sp>
      <p:sp>
        <p:nvSpPr>
          <p:cNvPr id="26629" name="Rectangle 9">
            <a:extLst>
              <a:ext uri="{FF2B5EF4-FFF2-40B4-BE49-F238E27FC236}">
                <a16:creationId xmlns:a16="http://schemas.microsoft.com/office/drawing/2014/main" id="{6C011FA8-B2A5-4F2A-9025-DA769872F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92150"/>
            <a:ext cx="165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800" u="sng">
                <a:solidFill>
                  <a:srgbClr val="FF0066"/>
                </a:solidFill>
              </a:rPr>
              <a:t>Gas Reali</a:t>
            </a:r>
          </a:p>
        </p:txBody>
      </p:sp>
      <p:sp>
        <p:nvSpPr>
          <p:cNvPr id="26630" name="Rectangle 10">
            <a:extLst>
              <a:ext uri="{FF2B5EF4-FFF2-40B4-BE49-F238E27FC236}">
                <a16:creationId xmlns:a16="http://schemas.microsoft.com/office/drawing/2014/main" id="{3F18CBB3-CC40-44FA-9C4E-32CA4642F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22" y="1628800"/>
            <a:ext cx="273630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1600" b="0" dirty="0">
                <a:solidFill>
                  <a:srgbClr val="0033CC"/>
                </a:solidFill>
              </a:rPr>
              <a:t>H</a:t>
            </a:r>
            <a:r>
              <a:rPr lang="it-IT" altLang="it-IT" sz="1600" b="0" baseline="-25000" dirty="0">
                <a:solidFill>
                  <a:srgbClr val="0033CC"/>
                </a:solidFill>
              </a:rPr>
              <a:t>2</a:t>
            </a:r>
            <a:r>
              <a:rPr lang="it-IT" altLang="it-IT" sz="1600" b="0" dirty="0">
                <a:solidFill>
                  <a:srgbClr val="0033CC"/>
                </a:solidFill>
              </a:rPr>
              <a:t> possiede forze intermolecolari piccole ed il loro effetto sull’abbassamento della pressione (rispetto ad un gas ideale) è piccolo in confronto all’effetto delle dimensioni delle particelle sull’aumento del </a:t>
            </a:r>
            <a:r>
              <a:rPr lang="it-IT" altLang="it-IT" sz="1600" dirty="0">
                <a:solidFill>
                  <a:srgbClr val="0033CC"/>
                </a:solidFill>
              </a:rPr>
              <a:t>volume</a:t>
            </a:r>
            <a:r>
              <a:rPr lang="it-IT" altLang="it-IT" sz="1600" b="0" dirty="0">
                <a:solidFill>
                  <a:srgbClr val="0033CC"/>
                </a:solidFill>
              </a:rPr>
              <a:t> (che </a:t>
            </a:r>
            <a:r>
              <a:rPr lang="it-IT" altLang="it-IT" sz="1600" dirty="0">
                <a:solidFill>
                  <a:srgbClr val="0033CC"/>
                </a:solidFill>
              </a:rPr>
              <a:t>aumenta per P crescenti</a:t>
            </a:r>
            <a:r>
              <a:rPr lang="it-IT" altLang="it-IT" sz="1600" b="0" dirty="0">
                <a:solidFill>
                  <a:srgbClr val="0033CC"/>
                </a:solidFill>
              </a:rPr>
              <a:t>).</a:t>
            </a:r>
          </a:p>
        </p:txBody>
      </p:sp>
      <p:sp>
        <p:nvSpPr>
          <p:cNvPr id="26631" name="Rectangle 11">
            <a:extLst>
              <a:ext uri="{FF2B5EF4-FFF2-40B4-BE49-F238E27FC236}">
                <a16:creationId xmlns:a16="http://schemas.microsoft.com/office/drawing/2014/main" id="{5411B389-710D-46AA-9D44-8F66DEFDA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495425"/>
            <a:ext cx="21955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</a:rPr>
              <a:t>Le forze intermolecolari abbassano la P, </a:t>
            </a:r>
          </a:p>
          <a:p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</a:rPr>
              <a:t>le dimensioni delle particelle aumentano il V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C0E75E08-E3B2-4157-813F-14286CFDE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0" y="0"/>
            <a:ext cx="896461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800" b="0" dirty="0">
                <a:solidFill>
                  <a:schemeClr val="bg1"/>
                </a:solidFill>
              </a:rPr>
              <a:t>	     I gas reali si avvicinano al comportamento ideale </a:t>
            </a:r>
          </a:p>
          <a:p>
            <a:pPr algn="just"/>
            <a:r>
              <a:rPr lang="it-IT" altLang="it-IT" sz="2800" b="0" dirty="0">
                <a:solidFill>
                  <a:schemeClr val="bg1"/>
                </a:solidFill>
              </a:rPr>
              <a:t>                                 a bassa P e ad alta T.</a:t>
            </a:r>
          </a:p>
          <a:p>
            <a:pPr algn="just"/>
            <a:endParaRPr lang="it-IT" altLang="it-IT" sz="2800" b="0" dirty="0">
              <a:solidFill>
                <a:schemeClr val="bg1"/>
              </a:solidFill>
            </a:endParaRPr>
          </a:p>
          <a:p>
            <a:pPr algn="just"/>
            <a:r>
              <a:rPr lang="it-IT" altLang="it-IT" sz="2800" b="0" u="sng" dirty="0">
                <a:solidFill>
                  <a:srgbClr val="FFFF66"/>
                </a:solidFill>
              </a:rPr>
              <a:t>Deviazioni</a:t>
            </a:r>
            <a:r>
              <a:rPr lang="it-IT" altLang="it-IT" sz="2800" b="0" dirty="0">
                <a:solidFill>
                  <a:srgbClr val="FFFF66"/>
                </a:solidFill>
              </a:rPr>
              <a:t>: ad alte P non è più valida la legge di Boyle;</a:t>
            </a:r>
          </a:p>
          <a:p>
            <a:pPr algn="just"/>
            <a:r>
              <a:rPr lang="it-IT" altLang="it-IT" sz="2800" b="0" dirty="0">
                <a:solidFill>
                  <a:srgbClr val="FFFF66"/>
                </a:solidFill>
              </a:rPr>
              <a:t>                    a basse T non è più valida la legge di Charles.</a:t>
            </a:r>
          </a:p>
          <a:p>
            <a:pPr algn="just"/>
            <a:endParaRPr lang="it-IT" altLang="it-IT" sz="2800" b="0" dirty="0">
              <a:solidFill>
                <a:srgbClr val="FFFF66"/>
              </a:solidFill>
            </a:endParaRPr>
          </a:p>
          <a:p>
            <a:pPr algn="just"/>
            <a:r>
              <a:rPr lang="it-IT" altLang="it-IT" sz="2800" b="0" u="sng" dirty="0">
                <a:solidFill>
                  <a:srgbClr val="00FF00"/>
                </a:solidFill>
              </a:rPr>
              <a:t>Cause</a:t>
            </a:r>
            <a:r>
              <a:rPr lang="it-IT" altLang="it-IT" sz="2800" b="0" dirty="0">
                <a:solidFill>
                  <a:srgbClr val="00FF00"/>
                </a:solidFill>
              </a:rPr>
              <a:t>: . le molecole </a:t>
            </a:r>
            <a:r>
              <a:rPr lang="it-IT" altLang="it-IT" sz="2800" b="0" i="1" dirty="0">
                <a:solidFill>
                  <a:srgbClr val="00FF00"/>
                </a:solidFill>
              </a:rPr>
              <a:t>non</a:t>
            </a:r>
            <a:r>
              <a:rPr lang="it-IT" altLang="it-IT" sz="2800" b="0" dirty="0">
                <a:solidFill>
                  <a:srgbClr val="00FF00"/>
                </a:solidFill>
              </a:rPr>
              <a:t> sono puntiformi;</a:t>
            </a:r>
          </a:p>
          <a:p>
            <a:pPr algn="just"/>
            <a:r>
              <a:rPr lang="it-IT" altLang="it-IT" sz="2800" b="0" dirty="0">
                <a:solidFill>
                  <a:srgbClr val="00FF00"/>
                </a:solidFill>
              </a:rPr>
              <a:t>	     . esistono </a:t>
            </a:r>
            <a:r>
              <a:rPr lang="it-IT" altLang="it-IT" sz="2800" b="0" i="1" dirty="0">
                <a:solidFill>
                  <a:srgbClr val="00FF00"/>
                </a:solidFill>
              </a:rPr>
              <a:t>forze attrattive intermolecolari</a:t>
            </a:r>
            <a:r>
              <a:rPr lang="it-IT" altLang="it-IT" sz="2800" b="0" dirty="0">
                <a:solidFill>
                  <a:srgbClr val="00FF00"/>
                </a:solidFill>
              </a:rPr>
              <a:t> efficaci a 			 breve distanza (urti non elastici).</a:t>
            </a:r>
          </a:p>
          <a:p>
            <a:pPr algn="just"/>
            <a:r>
              <a:rPr lang="it-IT" altLang="it-IT" sz="2800" b="0" dirty="0">
                <a:solidFill>
                  <a:srgbClr val="66FFFF"/>
                </a:solidFill>
              </a:rPr>
              <a:t>Le forze attrattive elettrostatiche</a:t>
            </a:r>
            <a:r>
              <a:rPr lang="it-IT" altLang="it-IT" sz="2800" b="0" dirty="0">
                <a:solidFill>
                  <a:srgbClr val="00FF00"/>
                </a:solidFill>
              </a:rPr>
              <a:t> </a:t>
            </a:r>
            <a:r>
              <a:rPr lang="it-IT" altLang="it-IT" sz="2800" b="0" dirty="0">
                <a:solidFill>
                  <a:srgbClr val="66FFFF"/>
                </a:solidFill>
              </a:rPr>
              <a:t>aumentano la loro influenza con la diminuzione della T.</a:t>
            </a:r>
          </a:p>
          <a:p>
            <a:pPr algn="just"/>
            <a:r>
              <a:rPr lang="it-IT" altLang="it-IT" sz="2800" b="0" dirty="0">
                <a:solidFill>
                  <a:schemeClr val="bg1"/>
                </a:solidFill>
              </a:rPr>
              <a:t>			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024">
            <a:extLst>
              <a:ext uri="{FF2B5EF4-FFF2-40B4-BE49-F238E27FC236}">
                <a16:creationId xmlns:a16="http://schemas.microsoft.com/office/drawing/2014/main" id="{6D9075F1-E6CF-4606-A629-56CF1934E43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-167573"/>
            <a:ext cx="5473179" cy="6765224"/>
          </a:xfrm>
          <a:noFill/>
        </p:spPr>
      </p:pic>
      <p:sp>
        <p:nvSpPr>
          <p:cNvPr id="28675" name="Rectangle 6">
            <a:extLst>
              <a:ext uri="{FF2B5EF4-FFF2-40B4-BE49-F238E27FC236}">
                <a16:creationId xmlns:a16="http://schemas.microsoft.com/office/drawing/2014/main" id="{D5AD5FFF-0F76-4696-839B-651CB5315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2345660"/>
            <a:ext cx="3600400" cy="1107996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200" dirty="0">
                <a:solidFill>
                  <a:srgbClr val="0033CC"/>
                </a:solidFill>
              </a:rPr>
              <a:t>     ad alta T e bassa  P </a:t>
            </a:r>
          </a:p>
          <a:p>
            <a:pPr algn="just"/>
            <a:r>
              <a:rPr lang="it-IT" altLang="it-IT" sz="2200" dirty="0">
                <a:solidFill>
                  <a:srgbClr val="0033CC"/>
                </a:solidFill>
              </a:rPr>
              <a:t>          ci si avvicina</a:t>
            </a:r>
          </a:p>
          <a:p>
            <a:pPr algn="just"/>
            <a:r>
              <a:rPr lang="it-IT" altLang="it-IT" sz="2200" dirty="0">
                <a:solidFill>
                  <a:srgbClr val="0033CC"/>
                </a:solidFill>
              </a:rPr>
              <a:t>alla condizione di gas ideale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C6680E2-3613-4C42-8F8F-36AA70B2DAD3}"/>
              </a:ext>
            </a:extLst>
          </p:cNvPr>
          <p:cNvCxnSpPr/>
          <p:nvPr/>
        </p:nvCxnSpPr>
        <p:spPr bwMode="auto">
          <a:xfrm flipH="1" flipV="1">
            <a:off x="1763688" y="1988840"/>
            <a:ext cx="3312368" cy="720080"/>
          </a:xfrm>
          <a:prstGeom prst="straightConnector1">
            <a:avLst/>
          </a:prstGeom>
          <a:ln w="19050">
            <a:prstDash val="sysDash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79">
            <a:extLst>
              <a:ext uri="{FF2B5EF4-FFF2-40B4-BE49-F238E27FC236}">
                <a16:creationId xmlns:a16="http://schemas.microsoft.com/office/drawing/2014/main" id="{8FEFD730-F682-4DCB-BA69-7A8F6496FDEE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136525"/>
            <a:ext cx="2655887" cy="3475038"/>
            <a:chOff x="27" y="86"/>
            <a:chExt cx="1674" cy="2189"/>
          </a:xfrm>
        </p:grpSpPr>
        <p:sp>
          <p:nvSpPr>
            <p:cNvPr id="30750" name="Oval 3">
              <a:extLst>
                <a:ext uri="{FF2B5EF4-FFF2-40B4-BE49-F238E27FC236}">
                  <a16:creationId xmlns:a16="http://schemas.microsoft.com/office/drawing/2014/main" id="{DB7ADD45-DD50-4A05-9D8F-76C8907D0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" y="86"/>
              <a:ext cx="1674" cy="1791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53337" tIns="26668" rIns="53337" bIns="26668" anchor="ctr"/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it-IT" altLang="it-IT" b="0">
                <a:solidFill>
                  <a:srgbClr val="FFFF00"/>
                </a:solidFill>
              </a:endParaRPr>
            </a:p>
          </p:txBody>
        </p:sp>
        <p:sp>
          <p:nvSpPr>
            <p:cNvPr id="30751" name="Oval 4">
              <a:extLst>
                <a:ext uri="{FF2B5EF4-FFF2-40B4-BE49-F238E27FC236}">
                  <a16:creationId xmlns:a16="http://schemas.microsoft.com/office/drawing/2014/main" id="{667BB936-1321-41B7-AB2A-DAE7642BD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1844"/>
              <a:ext cx="189" cy="99"/>
            </a:xfrm>
            <a:prstGeom prst="ellipse">
              <a:avLst/>
            </a:prstGeom>
            <a:solidFill>
              <a:srgbClr val="00003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52" name="Oval 5">
              <a:extLst>
                <a:ext uri="{FF2B5EF4-FFF2-40B4-BE49-F238E27FC236}">
                  <a16:creationId xmlns:a16="http://schemas.microsoft.com/office/drawing/2014/main" id="{442C1E15-5A26-4281-A3D7-E4E4D7947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2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53" name="Oval 6">
              <a:extLst>
                <a:ext uri="{FF2B5EF4-FFF2-40B4-BE49-F238E27FC236}">
                  <a16:creationId xmlns:a16="http://schemas.microsoft.com/office/drawing/2014/main" id="{521595D7-E511-4EE1-9946-713E17724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1019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54" name="Oval 7">
              <a:extLst>
                <a:ext uri="{FF2B5EF4-FFF2-40B4-BE49-F238E27FC236}">
                  <a16:creationId xmlns:a16="http://schemas.microsoft.com/office/drawing/2014/main" id="{42F0100D-EC24-46B9-AAC4-B19C79688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925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55" name="Oval 8">
              <a:extLst>
                <a:ext uri="{FF2B5EF4-FFF2-40B4-BE49-F238E27FC236}">
                  <a16:creationId xmlns:a16="http://schemas.microsoft.com/office/drawing/2014/main" id="{255E2492-97EA-46C8-927B-1142D026D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" y="825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56" name="Oval 9">
              <a:extLst>
                <a:ext uri="{FF2B5EF4-FFF2-40B4-BE49-F238E27FC236}">
                  <a16:creationId xmlns:a16="http://schemas.microsoft.com/office/drawing/2014/main" id="{3B09BF0A-BB3F-4A5C-874E-E6199CC7E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737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57" name="Oval 10">
              <a:extLst>
                <a:ext uri="{FF2B5EF4-FFF2-40B4-BE49-F238E27FC236}">
                  <a16:creationId xmlns:a16="http://schemas.microsoft.com/office/drawing/2014/main" id="{C890511E-5589-45DF-94D5-1A1CCFC9E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648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58" name="Oval 11">
              <a:extLst>
                <a:ext uri="{FF2B5EF4-FFF2-40B4-BE49-F238E27FC236}">
                  <a16:creationId xmlns:a16="http://schemas.microsoft.com/office/drawing/2014/main" id="{D2756555-88A3-41EB-BB07-2C2C3FF74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554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59" name="Oval 12">
              <a:extLst>
                <a:ext uri="{FF2B5EF4-FFF2-40B4-BE49-F238E27FC236}">
                  <a16:creationId xmlns:a16="http://schemas.microsoft.com/office/drawing/2014/main" id="{ED49BA83-5756-4E23-BD9D-B1FCE7BB6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" y="483"/>
              <a:ext cx="5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60" name="Oval 13">
              <a:extLst>
                <a:ext uri="{FF2B5EF4-FFF2-40B4-BE49-F238E27FC236}">
                  <a16:creationId xmlns:a16="http://schemas.microsoft.com/office/drawing/2014/main" id="{EDC7C1C9-6A6C-4B0F-A78A-F69D75CF8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400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61" name="Oval 14">
              <a:extLst>
                <a:ext uri="{FF2B5EF4-FFF2-40B4-BE49-F238E27FC236}">
                  <a16:creationId xmlns:a16="http://schemas.microsoft.com/office/drawing/2014/main" id="{897B7E2C-D5E5-46DB-9B7D-B68ABB4D0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333"/>
              <a:ext cx="53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62" name="Oval 15">
              <a:extLst>
                <a:ext uri="{FF2B5EF4-FFF2-40B4-BE49-F238E27FC236}">
                  <a16:creationId xmlns:a16="http://schemas.microsoft.com/office/drawing/2014/main" id="{82C1234C-FE7C-43F0-8401-99A8D011A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267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63" name="Oval 16">
              <a:extLst>
                <a:ext uri="{FF2B5EF4-FFF2-40B4-BE49-F238E27FC236}">
                  <a16:creationId xmlns:a16="http://schemas.microsoft.com/office/drawing/2014/main" id="{A90F7272-A5CC-4185-9253-8436543B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3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64" name="Oval 17">
              <a:extLst>
                <a:ext uri="{FF2B5EF4-FFF2-40B4-BE49-F238E27FC236}">
                  <a16:creationId xmlns:a16="http://schemas.microsoft.com/office/drawing/2014/main" id="{F87DCE40-1D10-4D74-993E-5F37FBAC6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" y="162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65" name="Oval 18">
              <a:extLst>
                <a:ext uri="{FF2B5EF4-FFF2-40B4-BE49-F238E27FC236}">
                  <a16:creationId xmlns:a16="http://schemas.microsoft.com/office/drawing/2014/main" id="{245C9EC7-CFC5-4D5B-B37A-64DA5B834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129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66" name="Oval 19">
              <a:extLst>
                <a:ext uri="{FF2B5EF4-FFF2-40B4-BE49-F238E27FC236}">
                  <a16:creationId xmlns:a16="http://schemas.microsoft.com/office/drawing/2014/main" id="{F8D081D8-DB3D-470A-A795-E61A06641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140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67" name="Oval 20">
              <a:extLst>
                <a:ext uri="{FF2B5EF4-FFF2-40B4-BE49-F238E27FC236}">
                  <a16:creationId xmlns:a16="http://schemas.microsoft.com/office/drawing/2014/main" id="{B0FEDEC6-9F4D-493C-A1C9-79821904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" y="156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68" name="Oval 21">
              <a:extLst>
                <a:ext uri="{FF2B5EF4-FFF2-40B4-BE49-F238E27FC236}">
                  <a16:creationId xmlns:a16="http://schemas.microsoft.com/office/drawing/2014/main" id="{19E474E1-1DC5-4D66-87C6-047BAA528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179"/>
              <a:ext cx="5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69" name="Oval 22">
              <a:extLst>
                <a:ext uri="{FF2B5EF4-FFF2-40B4-BE49-F238E27FC236}">
                  <a16:creationId xmlns:a16="http://schemas.microsoft.com/office/drawing/2014/main" id="{BE5022F0-D026-43D2-AAA2-5CD1B241F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223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70" name="Oval 23">
              <a:extLst>
                <a:ext uri="{FF2B5EF4-FFF2-40B4-BE49-F238E27FC236}">
                  <a16:creationId xmlns:a16="http://schemas.microsoft.com/office/drawing/2014/main" id="{BF8F35A2-FFED-4E9F-9B55-D7E3E7335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" y="267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71" name="Oval 24">
              <a:extLst>
                <a:ext uri="{FF2B5EF4-FFF2-40B4-BE49-F238E27FC236}">
                  <a16:creationId xmlns:a16="http://schemas.microsoft.com/office/drawing/2014/main" id="{EAEA6C26-B88A-4974-9AF0-746473583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328"/>
              <a:ext cx="53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72" name="Oval 25">
              <a:extLst>
                <a:ext uri="{FF2B5EF4-FFF2-40B4-BE49-F238E27FC236}">
                  <a16:creationId xmlns:a16="http://schemas.microsoft.com/office/drawing/2014/main" id="{2F27259B-9F47-4B8D-9558-6C14E78DE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378"/>
              <a:ext cx="5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73" name="Oval 26">
              <a:extLst>
                <a:ext uri="{FF2B5EF4-FFF2-40B4-BE49-F238E27FC236}">
                  <a16:creationId xmlns:a16="http://schemas.microsoft.com/office/drawing/2014/main" id="{E600D290-52BE-47A7-86B7-9157AA4F7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" y="433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74" name="Oval 27">
              <a:extLst>
                <a:ext uri="{FF2B5EF4-FFF2-40B4-BE49-F238E27FC236}">
                  <a16:creationId xmlns:a16="http://schemas.microsoft.com/office/drawing/2014/main" id="{9A5392F5-943F-43F3-92E2-332EB8DDE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" y="488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75" name="Oval 28">
              <a:extLst>
                <a:ext uri="{FF2B5EF4-FFF2-40B4-BE49-F238E27FC236}">
                  <a16:creationId xmlns:a16="http://schemas.microsoft.com/office/drawing/2014/main" id="{D74284FB-9ED7-4C19-B862-43139FE8D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560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76" name="Oval 29">
              <a:extLst>
                <a:ext uri="{FF2B5EF4-FFF2-40B4-BE49-F238E27FC236}">
                  <a16:creationId xmlns:a16="http://schemas.microsoft.com/office/drawing/2014/main" id="{D9F631DB-A812-4AD9-ABD8-3938B6311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" y="632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77" name="Oval 30">
              <a:extLst>
                <a:ext uri="{FF2B5EF4-FFF2-40B4-BE49-F238E27FC236}">
                  <a16:creationId xmlns:a16="http://schemas.microsoft.com/office/drawing/2014/main" id="{66696B5E-5F52-43F9-8C51-8DA685E30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" y="709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78" name="Oval 31">
              <a:extLst>
                <a:ext uri="{FF2B5EF4-FFF2-40B4-BE49-F238E27FC236}">
                  <a16:creationId xmlns:a16="http://schemas.microsoft.com/office/drawing/2014/main" id="{D15E21E5-9CF9-46C8-84C9-5894B81E8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781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79" name="Oval 32">
              <a:extLst>
                <a:ext uri="{FF2B5EF4-FFF2-40B4-BE49-F238E27FC236}">
                  <a16:creationId xmlns:a16="http://schemas.microsoft.com/office/drawing/2014/main" id="{4372E8B6-3E39-45C2-9B66-0116C47AA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842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80" name="Oval 33">
              <a:extLst>
                <a:ext uri="{FF2B5EF4-FFF2-40B4-BE49-F238E27FC236}">
                  <a16:creationId xmlns:a16="http://schemas.microsoft.com/office/drawing/2014/main" id="{89556927-AE24-44F1-8BCE-09AB01245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" y="925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81" name="Oval 34">
              <a:extLst>
                <a:ext uri="{FF2B5EF4-FFF2-40B4-BE49-F238E27FC236}">
                  <a16:creationId xmlns:a16="http://schemas.microsoft.com/office/drawing/2014/main" id="{ACFE59A2-BE4F-4776-B6D9-49D6D5025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1002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82" name="Oval 35">
              <a:extLst>
                <a:ext uri="{FF2B5EF4-FFF2-40B4-BE49-F238E27FC236}">
                  <a16:creationId xmlns:a16="http://schemas.microsoft.com/office/drawing/2014/main" id="{ED93091D-DF67-47A8-96D1-A23E253C6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" y="1080"/>
              <a:ext cx="5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83" name="Oval 36">
              <a:extLst>
                <a:ext uri="{FF2B5EF4-FFF2-40B4-BE49-F238E27FC236}">
                  <a16:creationId xmlns:a16="http://schemas.microsoft.com/office/drawing/2014/main" id="{498982E2-BBD9-4A72-8F16-1B91EC510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" y="1157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84" name="Oval 37">
              <a:extLst>
                <a:ext uri="{FF2B5EF4-FFF2-40B4-BE49-F238E27FC236}">
                  <a16:creationId xmlns:a16="http://schemas.microsoft.com/office/drawing/2014/main" id="{710359EB-C5EC-47CF-9B9A-378EC1C0F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240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85" name="Oval 38">
              <a:extLst>
                <a:ext uri="{FF2B5EF4-FFF2-40B4-BE49-F238E27FC236}">
                  <a16:creationId xmlns:a16="http://schemas.microsoft.com/office/drawing/2014/main" id="{03B7E061-3248-4B96-9BD8-C72390B97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1328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86" name="Oval 39">
              <a:extLst>
                <a:ext uri="{FF2B5EF4-FFF2-40B4-BE49-F238E27FC236}">
                  <a16:creationId xmlns:a16="http://schemas.microsoft.com/office/drawing/2014/main" id="{AE47F935-6511-4A09-B8BA-8B2885762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" y="1406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87" name="Oval 40">
              <a:extLst>
                <a:ext uri="{FF2B5EF4-FFF2-40B4-BE49-F238E27FC236}">
                  <a16:creationId xmlns:a16="http://schemas.microsoft.com/office/drawing/2014/main" id="{111943EA-B77C-4B72-9119-BAC1496AE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1461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88" name="Oval 41">
              <a:extLst>
                <a:ext uri="{FF2B5EF4-FFF2-40B4-BE49-F238E27FC236}">
                  <a16:creationId xmlns:a16="http://schemas.microsoft.com/office/drawing/2014/main" id="{4D81C46A-8A6C-43C3-9DF3-AA93B497B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" y="1538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89" name="Oval 42">
              <a:extLst>
                <a:ext uri="{FF2B5EF4-FFF2-40B4-BE49-F238E27FC236}">
                  <a16:creationId xmlns:a16="http://schemas.microsoft.com/office/drawing/2014/main" id="{26007293-2173-4B85-A9FE-B3F8BD628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1605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90" name="Oval 43">
              <a:extLst>
                <a:ext uri="{FF2B5EF4-FFF2-40B4-BE49-F238E27FC236}">
                  <a16:creationId xmlns:a16="http://schemas.microsoft.com/office/drawing/2014/main" id="{7D033434-345D-481C-9F8C-6D8963ACC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1677"/>
              <a:ext cx="5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91" name="Oval 44">
              <a:extLst>
                <a:ext uri="{FF2B5EF4-FFF2-40B4-BE49-F238E27FC236}">
                  <a16:creationId xmlns:a16="http://schemas.microsoft.com/office/drawing/2014/main" id="{5DB005C1-602E-439D-AA84-03BE6728E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" y="1721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92" name="Oval 45">
              <a:extLst>
                <a:ext uri="{FF2B5EF4-FFF2-40B4-BE49-F238E27FC236}">
                  <a16:creationId xmlns:a16="http://schemas.microsoft.com/office/drawing/2014/main" id="{20C7054B-B245-4625-A9DE-AF46C9257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1754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93" name="Oval 46">
              <a:extLst>
                <a:ext uri="{FF2B5EF4-FFF2-40B4-BE49-F238E27FC236}">
                  <a16:creationId xmlns:a16="http://schemas.microsoft.com/office/drawing/2014/main" id="{85BCAA14-0BA0-471A-8DDD-48C94F696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1776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94" name="Oval 47">
              <a:extLst>
                <a:ext uri="{FF2B5EF4-FFF2-40B4-BE49-F238E27FC236}">
                  <a16:creationId xmlns:a16="http://schemas.microsoft.com/office/drawing/2014/main" id="{9427889B-ED3A-41BD-BBEA-36B8DE00E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" y="1865"/>
              <a:ext cx="5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95" name="Oval 48">
              <a:extLst>
                <a:ext uri="{FF2B5EF4-FFF2-40B4-BE49-F238E27FC236}">
                  <a16:creationId xmlns:a16="http://schemas.microsoft.com/office/drawing/2014/main" id="{A41B06C7-47D1-4D7A-8284-AF32D0CD5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1804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96" name="Oval 49">
              <a:extLst>
                <a:ext uri="{FF2B5EF4-FFF2-40B4-BE49-F238E27FC236}">
                  <a16:creationId xmlns:a16="http://schemas.microsoft.com/office/drawing/2014/main" id="{9F2DF160-710E-4CAD-B2EB-A2CAD2F32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1754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97" name="Oval 50">
              <a:extLst>
                <a:ext uri="{FF2B5EF4-FFF2-40B4-BE49-F238E27FC236}">
                  <a16:creationId xmlns:a16="http://schemas.microsoft.com/office/drawing/2014/main" id="{C61AABA1-645C-4DCB-84AC-68BADCB0E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710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98" name="Oval 51">
              <a:extLst>
                <a:ext uri="{FF2B5EF4-FFF2-40B4-BE49-F238E27FC236}">
                  <a16:creationId xmlns:a16="http://schemas.microsoft.com/office/drawing/2014/main" id="{B275E75A-1318-43CC-B343-011F4F6D1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1660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99" name="Oval 52">
              <a:extLst>
                <a:ext uri="{FF2B5EF4-FFF2-40B4-BE49-F238E27FC236}">
                  <a16:creationId xmlns:a16="http://schemas.microsoft.com/office/drawing/2014/main" id="{08FDE07F-6442-4BAB-A430-0685D2A54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" y="1588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00" name="Oval 53">
              <a:extLst>
                <a:ext uri="{FF2B5EF4-FFF2-40B4-BE49-F238E27FC236}">
                  <a16:creationId xmlns:a16="http://schemas.microsoft.com/office/drawing/2014/main" id="{17AAE073-C972-45AC-9D76-9F6BC4454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" y="1511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01" name="Oval 54">
              <a:extLst>
                <a:ext uri="{FF2B5EF4-FFF2-40B4-BE49-F238E27FC236}">
                  <a16:creationId xmlns:a16="http://schemas.microsoft.com/office/drawing/2014/main" id="{2208D504-D040-48B7-B92F-A4A15DD9B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1422"/>
              <a:ext cx="53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02" name="Oval 55">
              <a:extLst>
                <a:ext uri="{FF2B5EF4-FFF2-40B4-BE49-F238E27FC236}">
                  <a16:creationId xmlns:a16="http://schemas.microsoft.com/office/drawing/2014/main" id="{34821F20-F680-41E9-B620-2C95AEC80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" y="1345"/>
              <a:ext cx="54" cy="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03" name="Oval 56">
              <a:extLst>
                <a:ext uri="{FF2B5EF4-FFF2-40B4-BE49-F238E27FC236}">
                  <a16:creationId xmlns:a16="http://schemas.microsoft.com/office/drawing/2014/main" id="{DC3001F6-0307-4ECC-B446-3EA08A545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1257"/>
              <a:ext cx="54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04" name="Oval 57">
              <a:extLst>
                <a:ext uri="{FF2B5EF4-FFF2-40B4-BE49-F238E27FC236}">
                  <a16:creationId xmlns:a16="http://schemas.microsoft.com/office/drawing/2014/main" id="{19FA1FD4-EEC8-41B1-8158-293D01AD3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948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05" name="Oval 58">
              <a:extLst>
                <a:ext uri="{FF2B5EF4-FFF2-40B4-BE49-F238E27FC236}">
                  <a16:creationId xmlns:a16="http://schemas.microsoft.com/office/drawing/2014/main" id="{80FFA3F1-F81B-40A1-BEF8-78F0DB555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" y="821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06" name="Oval 59">
              <a:extLst>
                <a:ext uri="{FF2B5EF4-FFF2-40B4-BE49-F238E27FC236}">
                  <a16:creationId xmlns:a16="http://schemas.microsoft.com/office/drawing/2014/main" id="{25EA783E-F605-48EC-A4E5-06FEA644F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009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07" name="Oval 60">
              <a:extLst>
                <a:ext uri="{FF2B5EF4-FFF2-40B4-BE49-F238E27FC236}">
                  <a16:creationId xmlns:a16="http://schemas.microsoft.com/office/drawing/2014/main" id="{BAC2605C-7E56-4573-9C7A-F3DFD4771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" y="1169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08" name="Oval 61">
              <a:extLst>
                <a:ext uri="{FF2B5EF4-FFF2-40B4-BE49-F238E27FC236}">
                  <a16:creationId xmlns:a16="http://schemas.microsoft.com/office/drawing/2014/main" id="{7B79AEBB-C0E8-48DC-AE2C-8E32ED9F6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1147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09" name="Oval 62">
              <a:extLst>
                <a:ext uri="{FF2B5EF4-FFF2-40B4-BE49-F238E27FC236}">
                  <a16:creationId xmlns:a16="http://schemas.microsoft.com/office/drawing/2014/main" id="{18937BFA-F1A4-4EF6-9D2C-E5FB80B47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1181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10" name="Oval 63">
              <a:extLst>
                <a:ext uri="{FF2B5EF4-FFF2-40B4-BE49-F238E27FC236}">
                  <a16:creationId xmlns:a16="http://schemas.microsoft.com/office/drawing/2014/main" id="{E22F3D21-CF7C-4E45-8388-E0D9F27D2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" y="959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11" name="Oval 64">
              <a:extLst>
                <a:ext uri="{FF2B5EF4-FFF2-40B4-BE49-F238E27FC236}">
                  <a16:creationId xmlns:a16="http://schemas.microsoft.com/office/drawing/2014/main" id="{0CFE0BD3-61C1-4B83-8CC2-8017931B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" y="760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12" name="Line 65">
              <a:extLst>
                <a:ext uri="{FF2B5EF4-FFF2-40B4-BE49-F238E27FC236}">
                  <a16:creationId xmlns:a16="http://schemas.microsoft.com/office/drawing/2014/main" id="{6C22629F-45AB-42EE-9398-3B102C53B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" y="1048"/>
              <a:ext cx="16" cy="88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13" name="Line 66">
              <a:extLst>
                <a:ext uri="{FF2B5EF4-FFF2-40B4-BE49-F238E27FC236}">
                  <a16:creationId xmlns:a16="http://schemas.microsoft.com/office/drawing/2014/main" id="{47A7F184-FF6A-416D-9634-45ABBB946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" y="1015"/>
              <a:ext cx="95" cy="166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14" name="Line 67">
              <a:extLst>
                <a:ext uri="{FF2B5EF4-FFF2-40B4-BE49-F238E27FC236}">
                  <a16:creationId xmlns:a16="http://schemas.microsoft.com/office/drawing/2014/main" id="{2217CC9E-0413-4D59-9219-A25E0D1DD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" y="982"/>
              <a:ext cx="115" cy="8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15" name="Line 68">
              <a:extLst>
                <a:ext uri="{FF2B5EF4-FFF2-40B4-BE49-F238E27FC236}">
                  <a16:creationId xmlns:a16="http://schemas.microsoft.com/office/drawing/2014/main" id="{E72A98F3-9748-4AAB-BC9D-1ED4D40078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5" y="849"/>
              <a:ext cx="91" cy="94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16" name="Line 69">
              <a:extLst>
                <a:ext uri="{FF2B5EF4-FFF2-40B4-BE49-F238E27FC236}">
                  <a16:creationId xmlns:a16="http://schemas.microsoft.com/office/drawing/2014/main" id="{BFEE3BB9-7104-4710-8A55-909AED7B1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5" y="882"/>
              <a:ext cx="71" cy="7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17" name="Line 70">
              <a:extLst>
                <a:ext uri="{FF2B5EF4-FFF2-40B4-BE49-F238E27FC236}">
                  <a16:creationId xmlns:a16="http://schemas.microsoft.com/office/drawing/2014/main" id="{4123AC05-00D7-4B52-843F-DFA716EF4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9" y="998"/>
              <a:ext cx="99" cy="37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18" name="Line 71">
              <a:extLst>
                <a:ext uri="{FF2B5EF4-FFF2-40B4-BE49-F238E27FC236}">
                  <a16:creationId xmlns:a16="http://schemas.microsoft.com/office/drawing/2014/main" id="{08B620AE-B359-4396-848B-5F917FCACA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" y="1048"/>
              <a:ext cx="126" cy="133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19" name="Line 72">
              <a:extLst>
                <a:ext uri="{FF2B5EF4-FFF2-40B4-BE49-F238E27FC236}">
                  <a16:creationId xmlns:a16="http://schemas.microsoft.com/office/drawing/2014/main" id="{0B936462-BD6F-4EB9-8DA3-FFE43EDEE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161"/>
              <a:ext cx="126" cy="25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20" name="Line 73">
              <a:extLst>
                <a:ext uri="{FF2B5EF4-FFF2-40B4-BE49-F238E27FC236}">
                  <a16:creationId xmlns:a16="http://schemas.microsoft.com/office/drawing/2014/main" id="{D560EE48-4927-42D1-9A1E-B69A0CAEE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" y="152"/>
              <a:ext cx="142" cy="17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21" name="Oval 74">
              <a:extLst>
                <a:ext uri="{FF2B5EF4-FFF2-40B4-BE49-F238E27FC236}">
                  <a16:creationId xmlns:a16="http://schemas.microsoft.com/office/drawing/2014/main" id="{8AFACB32-8FD2-4143-B76E-E3CD1D710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285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22" name="Oval 75">
              <a:extLst>
                <a:ext uri="{FF2B5EF4-FFF2-40B4-BE49-F238E27FC236}">
                  <a16:creationId xmlns:a16="http://schemas.microsoft.com/office/drawing/2014/main" id="{7F7F5FB3-ED41-4195-BD5F-47EFDEBA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" y="318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23" name="Oval 76">
              <a:extLst>
                <a:ext uri="{FF2B5EF4-FFF2-40B4-BE49-F238E27FC236}">
                  <a16:creationId xmlns:a16="http://schemas.microsoft.com/office/drawing/2014/main" id="{E22AA119-8176-4DB0-B6E1-28FE7E8AF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82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24" name="Oval 77">
              <a:extLst>
                <a:ext uri="{FF2B5EF4-FFF2-40B4-BE49-F238E27FC236}">
                  <a16:creationId xmlns:a16="http://schemas.microsoft.com/office/drawing/2014/main" id="{9909508B-14BA-4F68-86B3-8278C46B0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" y="311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25" name="Line 78">
              <a:extLst>
                <a:ext uri="{FF2B5EF4-FFF2-40B4-BE49-F238E27FC236}">
                  <a16:creationId xmlns:a16="http://schemas.microsoft.com/office/drawing/2014/main" id="{1164865E-7A6D-43E3-A2E0-EC05E1C65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7" y="190"/>
              <a:ext cx="162" cy="99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26" name="Line 79">
              <a:extLst>
                <a:ext uri="{FF2B5EF4-FFF2-40B4-BE49-F238E27FC236}">
                  <a16:creationId xmlns:a16="http://schemas.microsoft.com/office/drawing/2014/main" id="{00B800B3-101E-45F1-B490-39B99F3B14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9" y="202"/>
              <a:ext cx="20" cy="116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27" name="Line 80">
              <a:extLst>
                <a:ext uri="{FF2B5EF4-FFF2-40B4-BE49-F238E27FC236}">
                  <a16:creationId xmlns:a16="http://schemas.microsoft.com/office/drawing/2014/main" id="{9D9F58ED-BE51-4BE0-89CD-B4C02D4E2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8" y="198"/>
              <a:ext cx="36" cy="17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28" name="Line 81">
              <a:extLst>
                <a:ext uri="{FF2B5EF4-FFF2-40B4-BE49-F238E27FC236}">
                  <a16:creationId xmlns:a16="http://schemas.microsoft.com/office/drawing/2014/main" id="{DE80AEB9-01F4-4763-8F41-7C260C89D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186"/>
              <a:ext cx="103" cy="124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29" name="Oval 82">
              <a:extLst>
                <a:ext uri="{FF2B5EF4-FFF2-40B4-BE49-F238E27FC236}">
                  <a16:creationId xmlns:a16="http://schemas.microsoft.com/office/drawing/2014/main" id="{3295306C-B08A-4747-815F-2E84CA0FD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385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30" name="Oval 83">
              <a:extLst>
                <a:ext uri="{FF2B5EF4-FFF2-40B4-BE49-F238E27FC236}">
                  <a16:creationId xmlns:a16="http://schemas.microsoft.com/office/drawing/2014/main" id="{DAD667EA-08D7-4C08-B3C3-85D1A5F13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" y="617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31" name="Oval 84">
              <a:extLst>
                <a:ext uri="{FF2B5EF4-FFF2-40B4-BE49-F238E27FC236}">
                  <a16:creationId xmlns:a16="http://schemas.microsoft.com/office/drawing/2014/main" id="{F444E1F7-03AC-41ED-8567-DDDEADED0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517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32" name="Oval 85">
              <a:extLst>
                <a:ext uri="{FF2B5EF4-FFF2-40B4-BE49-F238E27FC236}">
                  <a16:creationId xmlns:a16="http://schemas.microsoft.com/office/drawing/2014/main" id="{5AD2425B-526A-4649-8BEE-E18A95846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617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33" name="Oval 86">
              <a:extLst>
                <a:ext uri="{FF2B5EF4-FFF2-40B4-BE49-F238E27FC236}">
                  <a16:creationId xmlns:a16="http://schemas.microsoft.com/office/drawing/2014/main" id="{C0308A9C-699D-4B97-BCFA-D0D68A34B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550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34" name="Oval 87">
              <a:extLst>
                <a:ext uri="{FF2B5EF4-FFF2-40B4-BE49-F238E27FC236}">
                  <a16:creationId xmlns:a16="http://schemas.microsoft.com/office/drawing/2014/main" id="{8E0EE6C9-3394-4B4D-BBD7-A8C8F25A7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" y="550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35" name="Oval 88">
              <a:extLst>
                <a:ext uri="{FF2B5EF4-FFF2-40B4-BE49-F238E27FC236}">
                  <a16:creationId xmlns:a16="http://schemas.microsoft.com/office/drawing/2014/main" id="{9B48558A-3175-4295-81B7-75C8C994D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" y="418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36" name="Oval 89">
              <a:extLst>
                <a:ext uri="{FF2B5EF4-FFF2-40B4-BE49-F238E27FC236}">
                  <a16:creationId xmlns:a16="http://schemas.microsoft.com/office/drawing/2014/main" id="{227B07F8-DB46-4C78-9B94-64E17102C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517"/>
              <a:ext cx="53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37" name="Oval 90">
              <a:extLst>
                <a:ext uri="{FF2B5EF4-FFF2-40B4-BE49-F238E27FC236}">
                  <a16:creationId xmlns:a16="http://schemas.microsoft.com/office/drawing/2014/main" id="{E9132AE2-1772-40F9-A332-D3C47F790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" y="584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38" name="Oval 91">
              <a:extLst>
                <a:ext uri="{FF2B5EF4-FFF2-40B4-BE49-F238E27FC236}">
                  <a16:creationId xmlns:a16="http://schemas.microsoft.com/office/drawing/2014/main" id="{61509AD0-116C-4390-8A47-E7A77C338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" y="650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39" name="Oval 92">
              <a:extLst>
                <a:ext uri="{FF2B5EF4-FFF2-40B4-BE49-F238E27FC236}">
                  <a16:creationId xmlns:a16="http://schemas.microsoft.com/office/drawing/2014/main" id="{6EF4213E-8049-4B93-AAEF-5BE58E69D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" y="451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40" name="Oval 93">
              <a:extLst>
                <a:ext uri="{FF2B5EF4-FFF2-40B4-BE49-F238E27FC236}">
                  <a16:creationId xmlns:a16="http://schemas.microsoft.com/office/drawing/2014/main" id="{43CFD928-21F0-4593-97B7-6B0D60258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517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41" name="Oval 94">
              <a:extLst>
                <a:ext uri="{FF2B5EF4-FFF2-40B4-BE49-F238E27FC236}">
                  <a16:creationId xmlns:a16="http://schemas.microsoft.com/office/drawing/2014/main" id="{28F686BA-02C2-4B1F-8D9F-48073ECDA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" y="550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42" name="Oval 95">
              <a:extLst>
                <a:ext uri="{FF2B5EF4-FFF2-40B4-BE49-F238E27FC236}">
                  <a16:creationId xmlns:a16="http://schemas.microsoft.com/office/drawing/2014/main" id="{502896C4-5E04-476F-83FA-29CA27D39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" y="385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43" name="Oval 96">
              <a:extLst>
                <a:ext uri="{FF2B5EF4-FFF2-40B4-BE49-F238E27FC236}">
                  <a16:creationId xmlns:a16="http://schemas.microsoft.com/office/drawing/2014/main" id="{7429A39B-A232-4DA3-8308-02A60A5C4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716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44" name="Oval 97">
              <a:extLst>
                <a:ext uri="{FF2B5EF4-FFF2-40B4-BE49-F238E27FC236}">
                  <a16:creationId xmlns:a16="http://schemas.microsoft.com/office/drawing/2014/main" id="{655FD63C-F067-42E3-894A-535CF4F23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" y="849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45" name="Oval 98">
              <a:extLst>
                <a:ext uri="{FF2B5EF4-FFF2-40B4-BE49-F238E27FC236}">
                  <a16:creationId xmlns:a16="http://schemas.microsoft.com/office/drawing/2014/main" id="{23E04692-4264-47D3-A08E-E70A0BC4D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" y="882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46" name="Oval 99">
              <a:extLst>
                <a:ext uri="{FF2B5EF4-FFF2-40B4-BE49-F238E27FC236}">
                  <a16:creationId xmlns:a16="http://schemas.microsoft.com/office/drawing/2014/main" id="{B7291B09-B7B4-48D9-B489-25A387B19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716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47" name="Oval 100">
              <a:extLst>
                <a:ext uri="{FF2B5EF4-FFF2-40B4-BE49-F238E27FC236}">
                  <a16:creationId xmlns:a16="http://schemas.microsoft.com/office/drawing/2014/main" id="{FB7E944A-7AA7-4051-BA29-4B28A40E1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" y="650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48" name="Oval 101">
              <a:extLst>
                <a:ext uri="{FF2B5EF4-FFF2-40B4-BE49-F238E27FC236}">
                  <a16:creationId xmlns:a16="http://schemas.microsoft.com/office/drawing/2014/main" id="{2980C080-53C6-435B-BB53-2AEAD50E6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" y="716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49" name="Oval 102">
              <a:extLst>
                <a:ext uri="{FF2B5EF4-FFF2-40B4-BE49-F238E27FC236}">
                  <a16:creationId xmlns:a16="http://schemas.microsoft.com/office/drawing/2014/main" id="{AA41A017-F2BF-4604-A456-3C620615C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716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50" name="Oval 103">
              <a:extLst>
                <a:ext uri="{FF2B5EF4-FFF2-40B4-BE49-F238E27FC236}">
                  <a16:creationId xmlns:a16="http://schemas.microsoft.com/office/drawing/2014/main" id="{D3EA3A6F-0CF3-4EEB-838A-C654C1145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683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51" name="Oval 104">
              <a:extLst>
                <a:ext uri="{FF2B5EF4-FFF2-40B4-BE49-F238E27FC236}">
                  <a16:creationId xmlns:a16="http://schemas.microsoft.com/office/drawing/2014/main" id="{F7F28BF8-FC09-420A-A177-C9B160B7A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" y="816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52" name="Oval 105">
              <a:extLst>
                <a:ext uri="{FF2B5EF4-FFF2-40B4-BE49-F238E27FC236}">
                  <a16:creationId xmlns:a16="http://schemas.microsoft.com/office/drawing/2014/main" id="{3B99828F-31BB-48E6-B3DA-48CA5FE0A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" y="816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53" name="Oval 106">
              <a:extLst>
                <a:ext uri="{FF2B5EF4-FFF2-40B4-BE49-F238E27FC236}">
                  <a16:creationId xmlns:a16="http://schemas.microsoft.com/office/drawing/2014/main" id="{C00981E6-A8A0-4EF6-9379-F8DFD9B84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849"/>
              <a:ext cx="53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54" name="Oval 107">
              <a:extLst>
                <a:ext uri="{FF2B5EF4-FFF2-40B4-BE49-F238E27FC236}">
                  <a16:creationId xmlns:a16="http://schemas.microsoft.com/office/drawing/2014/main" id="{47516B69-638C-4E78-B1C1-436607D22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517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55" name="Oval 108">
              <a:extLst>
                <a:ext uri="{FF2B5EF4-FFF2-40B4-BE49-F238E27FC236}">
                  <a16:creationId xmlns:a16="http://schemas.microsoft.com/office/drawing/2014/main" id="{172BD245-2BEA-44DB-B5A1-4A08B0711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915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56" name="Oval 109">
              <a:extLst>
                <a:ext uri="{FF2B5EF4-FFF2-40B4-BE49-F238E27FC236}">
                  <a16:creationId xmlns:a16="http://schemas.microsoft.com/office/drawing/2014/main" id="{A28512AC-DAB0-4406-A8B0-2B4830F3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948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57" name="Oval 110">
              <a:extLst>
                <a:ext uri="{FF2B5EF4-FFF2-40B4-BE49-F238E27FC236}">
                  <a16:creationId xmlns:a16="http://schemas.microsoft.com/office/drawing/2014/main" id="{738DC4A0-C6E6-440D-8007-BB9610C47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849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58" name="Oval 111">
              <a:extLst>
                <a:ext uri="{FF2B5EF4-FFF2-40B4-BE49-F238E27FC236}">
                  <a16:creationId xmlns:a16="http://schemas.microsoft.com/office/drawing/2014/main" id="{8005A21B-4AFA-471E-8E95-C850BC50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749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59" name="Oval 112">
              <a:extLst>
                <a:ext uri="{FF2B5EF4-FFF2-40B4-BE49-F238E27FC236}">
                  <a16:creationId xmlns:a16="http://schemas.microsoft.com/office/drawing/2014/main" id="{6362361D-4237-452D-BC85-94158F705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982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60" name="Oval 113">
              <a:extLst>
                <a:ext uri="{FF2B5EF4-FFF2-40B4-BE49-F238E27FC236}">
                  <a16:creationId xmlns:a16="http://schemas.microsoft.com/office/drawing/2014/main" id="{44FCB572-70E7-49E7-9384-53BFC7FD3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1048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61" name="Oval 114">
              <a:extLst>
                <a:ext uri="{FF2B5EF4-FFF2-40B4-BE49-F238E27FC236}">
                  <a16:creationId xmlns:a16="http://schemas.microsoft.com/office/drawing/2014/main" id="{B666447C-71DD-499A-88D9-165AD67D5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1147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62" name="Oval 115">
              <a:extLst>
                <a:ext uri="{FF2B5EF4-FFF2-40B4-BE49-F238E27FC236}">
                  <a16:creationId xmlns:a16="http://schemas.microsoft.com/office/drawing/2014/main" id="{F4D863C3-634E-4CA8-821B-64C105FFA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" y="982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63" name="Oval 116">
              <a:extLst>
                <a:ext uri="{FF2B5EF4-FFF2-40B4-BE49-F238E27FC236}">
                  <a16:creationId xmlns:a16="http://schemas.microsoft.com/office/drawing/2014/main" id="{F0642ECF-1F9E-4943-BA7E-269EEA721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1247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64" name="Oval 117">
              <a:extLst>
                <a:ext uri="{FF2B5EF4-FFF2-40B4-BE49-F238E27FC236}">
                  <a16:creationId xmlns:a16="http://schemas.microsoft.com/office/drawing/2014/main" id="{3DDD87A8-3471-411C-BE34-2D2ED82FD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1015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65" name="Oval 118">
              <a:extLst>
                <a:ext uri="{FF2B5EF4-FFF2-40B4-BE49-F238E27FC236}">
                  <a16:creationId xmlns:a16="http://schemas.microsoft.com/office/drawing/2014/main" id="{17FF01FB-91F9-43CF-9375-D0CEC4E85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1346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66" name="Oval 119">
              <a:extLst>
                <a:ext uri="{FF2B5EF4-FFF2-40B4-BE49-F238E27FC236}">
                  <a16:creationId xmlns:a16="http://schemas.microsoft.com/office/drawing/2014/main" id="{085F6F17-921F-4ADA-8091-D79F9860A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147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67" name="Oval 120">
              <a:extLst>
                <a:ext uri="{FF2B5EF4-FFF2-40B4-BE49-F238E27FC236}">
                  <a16:creationId xmlns:a16="http://schemas.microsoft.com/office/drawing/2014/main" id="{9EC4B1AC-3EF4-450A-B5C4-5452AB18B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" y="1081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68" name="Oval 121">
              <a:extLst>
                <a:ext uri="{FF2B5EF4-FFF2-40B4-BE49-F238E27FC236}">
                  <a16:creationId xmlns:a16="http://schemas.microsoft.com/office/drawing/2014/main" id="{F1541926-C695-4203-A036-248D43C15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1280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69" name="Oval 122">
              <a:extLst>
                <a:ext uri="{FF2B5EF4-FFF2-40B4-BE49-F238E27FC236}">
                  <a16:creationId xmlns:a16="http://schemas.microsoft.com/office/drawing/2014/main" id="{BC5D49D8-038B-4438-9799-FBE35C581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1048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70" name="Oval 123">
              <a:extLst>
                <a:ext uri="{FF2B5EF4-FFF2-40B4-BE49-F238E27FC236}">
                  <a16:creationId xmlns:a16="http://schemas.microsoft.com/office/drawing/2014/main" id="{CE549651-1CD9-4C63-96C4-07FA11376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1081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71" name="Oval 124">
              <a:extLst>
                <a:ext uri="{FF2B5EF4-FFF2-40B4-BE49-F238E27FC236}">
                  <a16:creationId xmlns:a16="http://schemas.microsoft.com/office/drawing/2014/main" id="{104FF388-9BE5-440E-97C4-93BB80DDF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1147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72" name="Oval 125">
              <a:extLst>
                <a:ext uri="{FF2B5EF4-FFF2-40B4-BE49-F238E27FC236}">
                  <a16:creationId xmlns:a16="http://schemas.microsoft.com/office/drawing/2014/main" id="{09BB0B58-F2D4-492D-A26C-069712E92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1313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73" name="Oval 126">
              <a:extLst>
                <a:ext uri="{FF2B5EF4-FFF2-40B4-BE49-F238E27FC236}">
                  <a16:creationId xmlns:a16="http://schemas.microsoft.com/office/drawing/2014/main" id="{9FE66737-0372-4FD4-AFE1-036E6B1D6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1114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74" name="Oval 127">
              <a:extLst>
                <a:ext uri="{FF2B5EF4-FFF2-40B4-BE49-F238E27FC236}">
                  <a16:creationId xmlns:a16="http://schemas.microsoft.com/office/drawing/2014/main" id="{F840F1C8-ED7B-4B90-8AB8-794F4346A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849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75" name="Oval 128">
              <a:extLst>
                <a:ext uri="{FF2B5EF4-FFF2-40B4-BE49-F238E27FC236}">
                  <a16:creationId xmlns:a16="http://schemas.microsoft.com/office/drawing/2014/main" id="{97F97379-6A26-4E2A-BFF9-632D249A9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" y="1280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76" name="Oval 129">
              <a:extLst>
                <a:ext uri="{FF2B5EF4-FFF2-40B4-BE49-F238E27FC236}">
                  <a16:creationId xmlns:a16="http://schemas.microsoft.com/office/drawing/2014/main" id="{F9DC7008-3134-4AC0-96DE-EBEC41FE2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1280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77" name="Oval 130">
              <a:extLst>
                <a:ext uri="{FF2B5EF4-FFF2-40B4-BE49-F238E27FC236}">
                  <a16:creationId xmlns:a16="http://schemas.microsoft.com/office/drawing/2014/main" id="{AD849E88-7A00-41A9-973F-6A00ABC54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1247"/>
              <a:ext cx="53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78" name="Oval 131">
              <a:extLst>
                <a:ext uri="{FF2B5EF4-FFF2-40B4-BE49-F238E27FC236}">
                  <a16:creationId xmlns:a16="http://schemas.microsoft.com/office/drawing/2014/main" id="{24FFC220-B3C1-4C93-A449-D882749C6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" y="1346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79" name="Oval 132">
              <a:extLst>
                <a:ext uri="{FF2B5EF4-FFF2-40B4-BE49-F238E27FC236}">
                  <a16:creationId xmlns:a16="http://schemas.microsoft.com/office/drawing/2014/main" id="{3680B3F2-2BCF-48FD-B2EF-F77C765FA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1413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80" name="Oval 133">
              <a:extLst>
                <a:ext uri="{FF2B5EF4-FFF2-40B4-BE49-F238E27FC236}">
                  <a16:creationId xmlns:a16="http://schemas.microsoft.com/office/drawing/2014/main" id="{A0EC5CB5-450B-445C-AA34-4C157FC3F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1280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81" name="Oval 134">
              <a:extLst>
                <a:ext uri="{FF2B5EF4-FFF2-40B4-BE49-F238E27FC236}">
                  <a16:creationId xmlns:a16="http://schemas.microsoft.com/office/drawing/2014/main" id="{E379CA5F-C62E-44D9-B86C-6AE9A62B5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" y="1446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82" name="Oval 135">
              <a:extLst>
                <a:ext uri="{FF2B5EF4-FFF2-40B4-BE49-F238E27FC236}">
                  <a16:creationId xmlns:a16="http://schemas.microsoft.com/office/drawing/2014/main" id="{8F65E346-B1C7-4992-BD41-6E91E8D7C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1346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83" name="Oval 136">
              <a:extLst>
                <a:ext uri="{FF2B5EF4-FFF2-40B4-BE49-F238E27FC236}">
                  <a16:creationId xmlns:a16="http://schemas.microsoft.com/office/drawing/2014/main" id="{CCCF7AA1-0908-4B4F-9F92-F691CBD5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479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84" name="Oval 137">
              <a:extLst>
                <a:ext uri="{FF2B5EF4-FFF2-40B4-BE49-F238E27FC236}">
                  <a16:creationId xmlns:a16="http://schemas.microsoft.com/office/drawing/2014/main" id="{C547E117-B52E-4E9F-812C-C1CBF519A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1479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85" name="Oval 138">
              <a:extLst>
                <a:ext uri="{FF2B5EF4-FFF2-40B4-BE49-F238E27FC236}">
                  <a16:creationId xmlns:a16="http://schemas.microsoft.com/office/drawing/2014/main" id="{1CFF5BC3-FCB0-4415-B4CA-81160F881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346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86" name="Oval 139">
              <a:extLst>
                <a:ext uri="{FF2B5EF4-FFF2-40B4-BE49-F238E27FC236}">
                  <a16:creationId xmlns:a16="http://schemas.microsoft.com/office/drawing/2014/main" id="{99367365-F93C-4CD8-96FC-520ACB9B0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579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87" name="Oval 140">
              <a:extLst>
                <a:ext uri="{FF2B5EF4-FFF2-40B4-BE49-F238E27FC236}">
                  <a16:creationId xmlns:a16="http://schemas.microsoft.com/office/drawing/2014/main" id="{CA7FB04B-14CB-4ECE-9175-1B92089B8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1645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88" name="Oval 141">
              <a:extLst>
                <a:ext uri="{FF2B5EF4-FFF2-40B4-BE49-F238E27FC236}">
                  <a16:creationId xmlns:a16="http://schemas.microsoft.com/office/drawing/2014/main" id="{3D35189D-4BE0-4E68-B897-657DF2CC120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90" y="1579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89" name="Oval 142">
              <a:extLst>
                <a:ext uri="{FF2B5EF4-FFF2-40B4-BE49-F238E27FC236}">
                  <a16:creationId xmlns:a16="http://schemas.microsoft.com/office/drawing/2014/main" id="{7E046AA7-72EF-4CF6-939E-FE57D8BC5D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4" y="1554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90" name="Oval 143">
              <a:extLst>
                <a:ext uri="{FF2B5EF4-FFF2-40B4-BE49-F238E27FC236}">
                  <a16:creationId xmlns:a16="http://schemas.microsoft.com/office/drawing/2014/main" id="{C5362DE4-6D00-468B-86A6-8295E5D546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8" y="1429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91" name="Oval 144">
              <a:extLst>
                <a:ext uri="{FF2B5EF4-FFF2-40B4-BE49-F238E27FC236}">
                  <a16:creationId xmlns:a16="http://schemas.microsoft.com/office/drawing/2014/main" id="{C6EB4356-6801-41B6-B3FD-DBB5DB6342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27" y="1350"/>
              <a:ext cx="54" cy="6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92" name="Oval 145">
              <a:extLst>
                <a:ext uri="{FF2B5EF4-FFF2-40B4-BE49-F238E27FC236}">
                  <a16:creationId xmlns:a16="http://schemas.microsoft.com/office/drawing/2014/main" id="{1E824C01-D8F7-43E4-B874-54C6D9D9C80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75" y="1380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93" name="Oval 146">
              <a:extLst>
                <a:ext uri="{FF2B5EF4-FFF2-40B4-BE49-F238E27FC236}">
                  <a16:creationId xmlns:a16="http://schemas.microsoft.com/office/drawing/2014/main" id="{C2751B3C-C7F9-4142-87F2-59B91ADEE5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75" y="1185"/>
              <a:ext cx="54" cy="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94" name="Line 147">
              <a:extLst>
                <a:ext uri="{FF2B5EF4-FFF2-40B4-BE49-F238E27FC236}">
                  <a16:creationId xmlns:a16="http://schemas.microsoft.com/office/drawing/2014/main" id="{073FCCBA-5AA9-42F0-9725-F5F2F1215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" y="1877"/>
              <a:ext cx="0" cy="17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95" name="Line 148">
              <a:extLst>
                <a:ext uri="{FF2B5EF4-FFF2-40B4-BE49-F238E27FC236}">
                  <a16:creationId xmlns:a16="http://schemas.microsoft.com/office/drawing/2014/main" id="{00BFAF23-15CC-4413-9038-79321AFB0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1877"/>
              <a:ext cx="0" cy="16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96" name="AutoShape 149">
              <a:extLst>
                <a:ext uri="{FF2B5EF4-FFF2-40B4-BE49-F238E27FC236}">
                  <a16:creationId xmlns:a16="http://schemas.microsoft.com/office/drawing/2014/main" id="{AFA819CB-63F3-4F46-9A02-58A036581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2051"/>
              <a:ext cx="328" cy="58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897" name="Line 150">
              <a:extLst>
                <a:ext uri="{FF2B5EF4-FFF2-40B4-BE49-F238E27FC236}">
                  <a16:creationId xmlns:a16="http://schemas.microsoft.com/office/drawing/2014/main" id="{573B03C9-DF0E-43E0-ADF4-628CF254D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" y="2109"/>
              <a:ext cx="0" cy="16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98" name="Line 151">
              <a:extLst>
                <a:ext uri="{FF2B5EF4-FFF2-40B4-BE49-F238E27FC236}">
                  <a16:creationId xmlns:a16="http://schemas.microsoft.com/office/drawing/2014/main" id="{23441079-9CDD-49FA-A629-F549E9DBF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2043"/>
              <a:ext cx="0" cy="16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 anchor="ctr"/>
            <a:lstStyle/>
            <a:p>
              <a:endParaRPr lang="it-IT"/>
            </a:p>
          </p:txBody>
        </p:sp>
        <p:sp>
          <p:nvSpPr>
            <p:cNvPr id="30899" name="AutoShape 152">
              <a:extLst>
                <a:ext uri="{FF2B5EF4-FFF2-40B4-BE49-F238E27FC236}">
                  <a16:creationId xmlns:a16="http://schemas.microsoft.com/office/drawing/2014/main" id="{A7831753-CF61-4908-991E-006779D85B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71" y="2050"/>
              <a:ext cx="170" cy="64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337" tIns="26668" rIns="53337" bIns="26668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</p:grpSp>
      <p:sp>
        <p:nvSpPr>
          <p:cNvPr id="30723" name="Text Box 153">
            <a:extLst>
              <a:ext uri="{FF2B5EF4-FFF2-40B4-BE49-F238E27FC236}">
                <a16:creationId xmlns:a16="http://schemas.microsoft.com/office/drawing/2014/main" id="{1A32E2FB-4902-4D71-A17B-9404DBFC6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834" y="152400"/>
            <a:ext cx="68564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500" dirty="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it-IT" altLang="it-IT" sz="2500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it-IT" altLang="it-IT" sz="2500" b="0" dirty="0">
                <a:solidFill>
                  <a:schemeClr val="bg1"/>
                </a:solidFill>
                <a:latin typeface="Arial" panose="020B0604020202020204" pitchFamily="34" charset="0"/>
              </a:rPr>
              <a:t> = cost.  </a:t>
            </a: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•</a:t>
            </a:r>
            <a:r>
              <a:rPr lang="it-IT" altLang="it-IT" sz="2500" b="0" dirty="0">
                <a:solidFill>
                  <a:schemeClr val="bg1"/>
                </a:solidFill>
                <a:latin typeface="Arial" panose="020B0604020202020204" pitchFamily="34" charset="0"/>
              </a:rPr>
              <a:t> n. mol. superficiali </a:t>
            </a: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•</a:t>
            </a:r>
            <a:r>
              <a:rPr lang="it-IT" altLang="it-IT" sz="2000" b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500" b="0" dirty="0">
                <a:solidFill>
                  <a:schemeClr val="bg1"/>
                </a:solidFill>
                <a:latin typeface="Arial" panose="020B0604020202020204" pitchFamily="34" charset="0"/>
              </a:rPr>
              <a:t>n. mol. Interne</a:t>
            </a:r>
          </a:p>
          <a:p>
            <a:r>
              <a:rPr lang="it-IT" altLang="it-IT" sz="2500" b="0" dirty="0">
                <a:solidFill>
                  <a:schemeClr val="bg1"/>
                </a:solidFill>
                <a:latin typeface="Arial" panose="020B0604020202020204" pitchFamily="34" charset="0"/>
              </a:rPr>
              <a:t>    (</a:t>
            </a:r>
            <a:r>
              <a:rPr lang="it-IT" altLang="it-IT" sz="2000" b="0" dirty="0">
                <a:solidFill>
                  <a:schemeClr val="bg1"/>
                </a:solidFill>
              </a:rPr>
              <a:t>diminuzione di P dovuta alle forze attrattive intermolecolari)</a:t>
            </a:r>
            <a:r>
              <a:rPr lang="it-IT" altLang="it-IT" sz="2500" b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30724" name="Group 178">
            <a:extLst>
              <a:ext uri="{FF2B5EF4-FFF2-40B4-BE49-F238E27FC236}">
                <a16:creationId xmlns:a16="http://schemas.microsoft.com/office/drawing/2014/main" id="{0A612739-17EA-45DA-89D2-4B6869188A35}"/>
              </a:ext>
            </a:extLst>
          </p:cNvPr>
          <p:cNvGrpSpPr>
            <a:grpSpLocks/>
          </p:cNvGrpSpPr>
          <p:nvPr/>
        </p:nvGrpSpPr>
        <p:grpSpPr bwMode="auto">
          <a:xfrm>
            <a:off x="3424238" y="1042988"/>
            <a:ext cx="4592637" cy="873125"/>
            <a:chOff x="2157" y="392"/>
            <a:chExt cx="2893" cy="550"/>
          </a:xfrm>
        </p:grpSpPr>
        <p:sp>
          <p:nvSpPr>
            <p:cNvPr id="30737" name="Text Box 154">
              <a:extLst>
                <a:ext uri="{FF2B5EF4-FFF2-40B4-BE49-F238E27FC236}">
                  <a16:creationId xmlns:a16="http://schemas.microsoft.com/office/drawing/2014/main" id="{C0C45737-6F4A-48DF-89C9-D63F4A8EC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7" y="544"/>
              <a:ext cx="245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500">
                  <a:solidFill>
                    <a:srgbClr val="00FF00"/>
                  </a:solidFill>
                  <a:latin typeface="Arial" panose="020B0604020202020204" pitchFamily="34" charset="0"/>
                </a:rPr>
                <a:t>P</a:t>
              </a:r>
              <a:r>
                <a:rPr lang="it-IT" altLang="it-IT" sz="2500" baseline="-25000">
                  <a:solidFill>
                    <a:srgbClr val="00FF00"/>
                  </a:solidFill>
                  <a:latin typeface="Arial" panose="020B0604020202020204" pitchFamily="34" charset="0"/>
                </a:rPr>
                <a:t>i</a:t>
              </a:r>
              <a:r>
                <a:rPr lang="it-IT" altLang="it-IT" sz="2500" b="0">
                  <a:solidFill>
                    <a:srgbClr val="00FF00"/>
                  </a:solidFill>
                  <a:latin typeface="Arial" panose="020B0604020202020204" pitchFamily="34" charset="0"/>
                </a:rPr>
                <a:t> = cost. </a:t>
              </a:r>
              <a:r>
                <a:rPr lang="it-IT" altLang="it-IT" sz="2500">
                  <a:solidFill>
                    <a:srgbClr val="00FF00"/>
                  </a:solidFill>
                  <a:latin typeface="Arial" panose="020B0604020202020204" pitchFamily="34" charset="0"/>
                </a:rPr>
                <a:t>•	      •        =   a •</a:t>
              </a:r>
              <a:endParaRPr lang="it-IT" altLang="it-IT" sz="2500" b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8" name="Text Box 155">
              <a:extLst>
                <a:ext uri="{FF2B5EF4-FFF2-40B4-BE49-F238E27FC236}">
                  <a16:creationId xmlns:a16="http://schemas.microsoft.com/office/drawing/2014/main" id="{378DF79E-1ECA-4189-ADCB-EC6FEE635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3" y="432"/>
              <a:ext cx="17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500" b="0">
                  <a:solidFill>
                    <a:srgbClr val="00FF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0739" name="Text Box 156">
              <a:extLst>
                <a:ext uri="{FF2B5EF4-FFF2-40B4-BE49-F238E27FC236}">
                  <a16:creationId xmlns:a16="http://schemas.microsoft.com/office/drawing/2014/main" id="{D631C974-FC2C-4F2F-B68F-B529B93C2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3" y="668"/>
              <a:ext cx="20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500" b="0">
                  <a:solidFill>
                    <a:srgbClr val="00FF00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30740" name="Line 157">
              <a:extLst>
                <a:ext uri="{FF2B5EF4-FFF2-40B4-BE49-F238E27FC236}">
                  <a16:creationId xmlns:a16="http://schemas.microsoft.com/office/drawing/2014/main" id="{0C54408C-D1D2-4595-B5DD-5748B2703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9" y="688"/>
              <a:ext cx="16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41" name="Text Box 158">
              <a:extLst>
                <a:ext uri="{FF2B5EF4-FFF2-40B4-BE49-F238E27FC236}">
                  <a16:creationId xmlns:a16="http://schemas.microsoft.com/office/drawing/2014/main" id="{CD376A50-65D6-4025-8FF3-D8CED1603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" y="432"/>
              <a:ext cx="17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500" b="0">
                  <a:solidFill>
                    <a:srgbClr val="00FF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0742" name="Text Box 159">
              <a:extLst>
                <a:ext uri="{FF2B5EF4-FFF2-40B4-BE49-F238E27FC236}">
                  <a16:creationId xmlns:a16="http://schemas.microsoft.com/office/drawing/2014/main" id="{E7AD937E-282C-47CA-9ABB-2BDEE099E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5" y="668"/>
              <a:ext cx="20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500" b="0">
                  <a:solidFill>
                    <a:srgbClr val="00FF00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30743" name="Line 160">
              <a:extLst>
                <a:ext uri="{FF2B5EF4-FFF2-40B4-BE49-F238E27FC236}">
                  <a16:creationId xmlns:a16="http://schemas.microsoft.com/office/drawing/2014/main" id="{D2322755-EAD9-4016-80DD-9B1F9BF09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9" y="677"/>
              <a:ext cx="16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44" name="Text Box 161">
              <a:extLst>
                <a:ext uri="{FF2B5EF4-FFF2-40B4-BE49-F238E27FC236}">
                  <a16:creationId xmlns:a16="http://schemas.microsoft.com/office/drawing/2014/main" id="{7C75C65E-AC46-4ADE-A7A4-442B7AC41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9" y="432"/>
              <a:ext cx="17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500" b="0">
                  <a:solidFill>
                    <a:srgbClr val="00FF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0745" name="Text Box 162">
              <a:extLst>
                <a:ext uri="{FF2B5EF4-FFF2-40B4-BE49-F238E27FC236}">
                  <a16:creationId xmlns:a16="http://schemas.microsoft.com/office/drawing/2014/main" id="{23331DB8-8875-4B52-A1F0-B03AC606B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" y="668"/>
              <a:ext cx="20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500" b="0">
                  <a:solidFill>
                    <a:srgbClr val="00FF00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30746" name="Line 163">
              <a:extLst>
                <a:ext uri="{FF2B5EF4-FFF2-40B4-BE49-F238E27FC236}">
                  <a16:creationId xmlns:a16="http://schemas.microsoft.com/office/drawing/2014/main" id="{58969500-BB8E-406E-B933-0503B456D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1" y="688"/>
              <a:ext cx="165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47" name="AutoShape 164">
              <a:extLst>
                <a:ext uri="{FF2B5EF4-FFF2-40B4-BE49-F238E27FC236}">
                  <a16:creationId xmlns:a16="http://schemas.microsoft.com/office/drawing/2014/main" id="{D09AA8FE-1ACE-4E87-9400-623E7A2B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515"/>
              <a:ext cx="54" cy="374"/>
            </a:xfrm>
            <a:prstGeom prst="leftBracket">
              <a:avLst>
                <a:gd name="adj" fmla="val 57716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48" name="AutoShape 165">
              <a:extLst>
                <a:ext uri="{FF2B5EF4-FFF2-40B4-BE49-F238E27FC236}">
                  <a16:creationId xmlns:a16="http://schemas.microsoft.com/office/drawing/2014/main" id="{4180C415-DE56-4B63-8839-3530B98317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36" y="515"/>
              <a:ext cx="55" cy="374"/>
            </a:xfrm>
            <a:prstGeom prst="leftBracket">
              <a:avLst>
                <a:gd name="adj" fmla="val 56667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49" name="Text Box 166">
              <a:extLst>
                <a:ext uri="{FF2B5EF4-FFF2-40B4-BE49-F238E27FC236}">
                  <a16:creationId xmlns:a16="http://schemas.microsoft.com/office/drawing/2014/main" id="{30568CE8-EC49-4931-A19B-205E874A5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4" y="392"/>
              <a:ext cx="16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 b="0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  <a:endParaRPr lang="it-IT" altLang="it-IT" sz="2500" b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25" name="Text Box 167">
            <a:extLst>
              <a:ext uri="{FF2B5EF4-FFF2-40B4-BE49-F238E27FC236}">
                <a16:creationId xmlns:a16="http://schemas.microsoft.com/office/drawing/2014/main" id="{99D4C495-807C-4762-B93D-6B934BF8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76" y="2205038"/>
            <a:ext cx="6495974" cy="9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000" dirty="0">
                <a:solidFill>
                  <a:srgbClr val="66FFFF"/>
                </a:solidFill>
              </a:rPr>
              <a:t>   </a:t>
            </a:r>
            <a:r>
              <a:rPr lang="it-IT" altLang="it-IT" sz="2400" dirty="0">
                <a:solidFill>
                  <a:srgbClr val="66FFFF"/>
                </a:solidFill>
              </a:rPr>
              <a:t>Volume </a:t>
            </a:r>
            <a:r>
              <a:rPr lang="it-IT" altLang="it-IT" sz="2400" b="0" dirty="0">
                <a:solidFill>
                  <a:srgbClr val="66FFFF"/>
                </a:solidFill>
              </a:rPr>
              <a:t>occupato dalle molecole =  n </a:t>
            </a:r>
            <a:r>
              <a:rPr lang="it-IT" altLang="it-IT" sz="2400" baseline="30000" dirty="0">
                <a:solidFill>
                  <a:srgbClr val="66FFFF"/>
                </a:solidFill>
              </a:rPr>
              <a:t>.</a:t>
            </a:r>
            <a:r>
              <a:rPr lang="it-IT" altLang="it-IT" sz="2400" b="0" dirty="0">
                <a:solidFill>
                  <a:srgbClr val="66FFFF"/>
                </a:solidFill>
              </a:rPr>
              <a:t> b</a:t>
            </a:r>
          </a:p>
          <a:p>
            <a:pPr>
              <a:lnSpc>
                <a:spcPct val="130000"/>
              </a:lnSpc>
            </a:pPr>
            <a:r>
              <a:rPr lang="it-IT" altLang="it-IT" sz="2400" b="0" dirty="0">
                <a:solidFill>
                  <a:srgbClr val="66FFFF"/>
                </a:solidFill>
              </a:rPr>
              <a:t>(b = covolume= volume occupato da 1 mole di gas)</a:t>
            </a:r>
          </a:p>
        </p:txBody>
      </p:sp>
      <p:sp>
        <p:nvSpPr>
          <p:cNvPr id="30726" name="Text Box 168">
            <a:extLst>
              <a:ext uri="{FF2B5EF4-FFF2-40B4-BE49-F238E27FC236}">
                <a16:creationId xmlns:a16="http://schemas.microsoft.com/office/drawing/2014/main" id="{145C8A0A-EEB8-49E0-A090-CC7DAFA0E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613" y="3416300"/>
            <a:ext cx="33305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it-IT" altLang="it-IT" sz="2500">
                <a:solidFill>
                  <a:srgbClr val="00FF00"/>
                </a:solidFill>
                <a:latin typeface="Arial" panose="020B0604020202020204" pitchFamily="34" charset="0"/>
              </a:rPr>
              <a:t>P</a:t>
            </a:r>
            <a:r>
              <a:rPr lang="it-IT" altLang="it-IT" sz="2500" baseline="-25000">
                <a:solidFill>
                  <a:srgbClr val="00FF00"/>
                </a:solidFill>
                <a:latin typeface="Arial" panose="020B0604020202020204" pitchFamily="34" charset="0"/>
              </a:rPr>
              <a:t>tot</a:t>
            </a:r>
            <a:r>
              <a:rPr lang="it-IT" altLang="it-IT" sz="2500">
                <a:solidFill>
                  <a:srgbClr val="00FF00"/>
                </a:solidFill>
                <a:latin typeface="Arial" panose="020B0604020202020204" pitchFamily="34" charset="0"/>
              </a:rPr>
              <a:t>     </a:t>
            </a:r>
            <a:r>
              <a:rPr lang="it-IT" altLang="it-IT" sz="2500" b="0">
                <a:solidFill>
                  <a:srgbClr val="00FF00"/>
                </a:solidFill>
                <a:latin typeface="Arial" panose="020B0604020202020204" pitchFamily="34" charset="0"/>
              </a:rPr>
              <a:t>=  P</a:t>
            </a:r>
            <a:r>
              <a:rPr lang="it-IT" altLang="it-IT" sz="2500" b="0" baseline="-25000">
                <a:solidFill>
                  <a:srgbClr val="00FF00"/>
                </a:solidFill>
                <a:latin typeface="Arial" panose="020B0604020202020204" pitchFamily="34" charset="0"/>
              </a:rPr>
              <a:t>reale</a:t>
            </a:r>
            <a:r>
              <a:rPr lang="it-IT" altLang="it-IT" sz="2500" b="0">
                <a:solidFill>
                  <a:srgbClr val="00FF00"/>
                </a:solidFill>
                <a:latin typeface="Arial" panose="020B0604020202020204" pitchFamily="34" charset="0"/>
              </a:rPr>
              <a:t> + P</a:t>
            </a:r>
            <a:r>
              <a:rPr lang="it-IT" altLang="it-IT" sz="2500" b="0" baseline="-25000">
                <a:solidFill>
                  <a:srgbClr val="00FF00"/>
                </a:solidFill>
                <a:latin typeface="Arial" panose="020B0604020202020204" pitchFamily="34" charset="0"/>
              </a:rPr>
              <a:t>interna</a:t>
            </a:r>
            <a:endParaRPr lang="it-IT" altLang="it-IT" sz="2500" baseline="-2500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it-IT" altLang="it-IT" sz="2500">
                <a:solidFill>
                  <a:srgbClr val="00FF00"/>
                </a:solidFill>
                <a:latin typeface="Arial" panose="020B0604020202020204" pitchFamily="34" charset="0"/>
              </a:rPr>
              <a:t>V</a:t>
            </a:r>
            <a:r>
              <a:rPr lang="it-IT" altLang="it-IT" sz="2500" baseline="-25000">
                <a:solidFill>
                  <a:srgbClr val="00FF00"/>
                </a:solidFill>
                <a:latin typeface="Arial" panose="020B0604020202020204" pitchFamily="34" charset="0"/>
              </a:rPr>
              <a:t>disponibile</a:t>
            </a:r>
            <a:r>
              <a:rPr lang="it-IT" altLang="it-IT" sz="250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500" b="0">
                <a:solidFill>
                  <a:srgbClr val="00FF00"/>
                </a:solidFill>
                <a:latin typeface="Arial" panose="020B0604020202020204" pitchFamily="34" charset="0"/>
              </a:rPr>
              <a:t>= V - nb</a:t>
            </a:r>
          </a:p>
        </p:txBody>
      </p:sp>
      <p:grpSp>
        <p:nvGrpSpPr>
          <p:cNvPr id="30727" name="Group 179">
            <a:extLst>
              <a:ext uri="{FF2B5EF4-FFF2-40B4-BE49-F238E27FC236}">
                <a16:creationId xmlns:a16="http://schemas.microsoft.com/office/drawing/2014/main" id="{C728F236-9F6F-456D-95DF-1C9221334C1F}"/>
              </a:ext>
            </a:extLst>
          </p:cNvPr>
          <p:cNvGrpSpPr>
            <a:grpSpLocks/>
          </p:cNvGrpSpPr>
          <p:nvPr/>
        </p:nvGrpSpPr>
        <p:grpSpPr bwMode="auto">
          <a:xfrm>
            <a:off x="95142" y="5470526"/>
            <a:ext cx="8010526" cy="977901"/>
            <a:chOff x="338" y="3055"/>
            <a:chExt cx="5046" cy="616"/>
          </a:xfrm>
        </p:grpSpPr>
        <p:sp>
          <p:nvSpPr>
            <p:cNvPr id="30729" name="Text Box 169">
              <a:extLst>
                <a:ext uri="{FF2B5EF4-FFF2-40B4-BE49-F238E27FC236}">
                  <a16:creationId xmlns:a16="http://schemas.microsoft.com/office/drawing/2014/main" id="{E64B1612-15B6-4241-9161-F19A223A3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136"/>
              <a:ext cx="5046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it-IT" altLang="it-IT" sz="2500" b="0" dirty="0">
                  <a:solidFill>
                    <a:srgbClr val="00FF00"/>
                  </a:solidFill>
                  <a:latin typeface="Arial" panose="020B0604020202020204" pitchFamily="34" charset="0"/>
                </a:rPr>
                <a:t>(P</a:t>
              </a:r>
              <a:r>
                <a:rPr lang="it-IT" altLang="it-IT" sz="2500" b="0" baseline="-25000" dirty="0">
                  <a:solidFill>
                    <a:srgbClr val="00FF00"/>
                  </a:solidFill>
                  <a:latin typeface="Arial" panose="020B0604020202020204" pitchFamily="34" charset="0"/>
                </a:rPr>
                <a:t>reale</a:t>
              </a:r>
              <a:r>
                <a:rPr lang="it-IT" altLang="it-IT" sz="2500" b="0" dirty="0">
                  <a:solidFill>
                    <a:srgbClr val="00FF00"/>
                  </a:solidFill>
                  <a:latin typeface="Arial" panose="020B0604020202020204" pitchFamily="34" charset="0"/>
                </a:rPr>
                <a:t> + P</a:t>
              </a:r>
              <a:r>
                <a:rPr lang="it-IT" altLang="it-IT" sz="2500" b="0" baseline="-25000" dirty="0">
                  <a:solidFill>
                    <a:srgbClr val="00FF00"/>
                  </a:solidFill>
                  <a:latin typeface="Arial" panose="020B0604020202020204" pitchFamily="34" charset="0"/>
                </a:rPr>
                <a:t>i</a:t>
              </a:r>
              <a:r>
                <a:rPr lang="it-IT" altLang="it-IT" sz="2500" b="0" dirty="0">
                  <a:solidFill>
                    <a:srgbClr val="00FF00"/>
                  </a:solidFill>
                  <a:latin typeface="Arial" panose="020B0604020202020204" pitchFamily="34" charset="0"/>
                </a:rPr>
                <a:t>)(V - nb) = </a:t>
              </a:r>
              <a:r>
                <a:rPr lang="it-IT" altLang="it-IT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nRT</a:t>
              </a:r>
              <a:r>
                <a:rPr lang="it-IT" altLang="it-IT" sz="2500" b="0" dirty="0">
                  <a:solidFill>
                    <a:srgbClr val="00FF00"/>
                  </a:solidFill>
                  <a:latin typeface="Arial" panose="020B0604020202020204" pitchFamily="34" charset="0"/>
                </a:rPr>
                <a:t>;  P + a            (V - nb) = </a:t>
              </a:r>
              <a:r>
                <a:rPr lang="it-IT" altLang="it-IT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nRT</a:t>
              </a:r>
              <a:endParaRPr lang="it-IT" altLang="it-IT" sz="2500" b="0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0" name="Text Box 171">
              <a:extLst>
                <a:ext uri="{FF2B5EF4-FFF2-40B4-BE49-F238E27FC236}">
                  <a16:creationId xmlns:a16="http://schemas.microsoft.com/office/drawing/2014/main" id="{3ACBF673-6AD2-4E19-8647-740101556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3" y="3417"/>
              <a:ext cx="30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147" tIns="9073" rIns="18147" bIns="9073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500" b="0">
                  <a:solidFill>
                    <a:srgbClr val="00FF00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30731" name="Line 172">
              <a:extLst>
                <a:ext uri="{FF2B5EF4-FFF2-40B4-BE49-F238E27FC236}">
                  <a16:creationId xmlns:a16="http://schemas.microsoft.com/office/drawing/2014/main" id="{D0911180-6CD9-402E-95E3-601BC46AA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8" y="3401"/>
              <a:ext cx="16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8147" tIns="9073" rIns="18147" bIns="9073">
              <a:spAutoFit/>
            </a:bodyPr>
            <a:lstStyle/>
            <a:p>
              <a:endParaRPr lang="it-IT"/>
            </a:p>
          </p:txBody>
        </p:sp>
        <p:sp>
          <p:nvSpPr>
            <p:cNvPr id="30732" name="AutoShape 173">
              <a:extLst>
                <a:ext uri="{FF2B5EF4-FFF2-40B4-BE49-F238E27FC236}">
                  <a16:creationId xmlns:a16="http://schemas.microsoft.com/office/drawing/2014/main" id="{0E5A274A-D73A-40C3-8AED-F655EB78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3210"/>
              <a:ext cx="46" cy="423"/>
            </a:xfrm>
            <a:prstGeom prst="leftBracket">
              <a:avLst>
                <a:gd name="adj" fmla="val 32246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8147" tIns="9073" rIns="18147" bIns="9073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33" name="AutoShape 174">
              <a:extLst>
                <a:ext uri="{FF2B5EF4-FFF2-40B4-BE49-F238E27FC236}">
                  <a16:creationId xmlns:a16="http://schemas.microsoft.com/office/drawing/2014/main" id="{D6D65DCD-FF2B-4C8A-A6DB-FD795100E3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38" y="3233"/>
              <a:ext cx="50" cy="413"/>
            </a:xfrm>
            <a:prstGeom prst="leftBracket">
              <a:avLst>
                <a:gd name="adj" fmla="val 32246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square" lIns="18147" tIns="9073" rIns="18147" bIns="9073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30734" name="Text Box 175">
              <a:extLst>
                <a:ext uri="{FF2B5EF4-FFF2-40B4-BE49-F238E27FC236}">
                  <a16:creationId xmlns:a16="http://schemas.microsoft.com/office/drawing/2014/main" id="{B716F421-CE3E-4FB0-A9FD-7C8F0558F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4" y="3055"/>
              <a:ext cx="113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147" tIns="9073" rIns="18147" bIns="9073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0" dirty="0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0735" name="Text Box 176">
              <a:extLst>
                <a:ext uri="{FF2B5EF4-FFF2-40B4-BE49-F238E27FC236}">
                  <a16:creationId xmlns:a16="http://schemas.microsoft.com/office/drawing/2014/main" id="{4F209BC0-39C8-4678-BD52-6FA25F1F6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" y="3149"/>
              <a:ext cx="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147" tIns="9073" rIns="18147" bIns="9073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500" b="0" dirty="0">
                  <a:solidFill>
                    <a:srgbClr val="00FF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0736" name="AutoShape 177">
              <a:extLst>
                <a:ext uri="{FF2B5EF4-FFF2-40B4-BE49-F238E27FC236}">
                  <a16:creationId xmlns:a16="http://schemas.microsoft.com/office/drawing/2014/main" id="{B42753C3-FE9C-499C-B877-FDA40C695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3114"/>
              <a:ext cx="1083" cy="539"/>
            </a:xfrm>
            <a:prstGeom prst="bracketPair">
              <a:avLst>
                <a:gd name="adj" fmla="val 11111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</p:grpSp>
      <p:sp>
        <p:nvSpPr>
          <p:cNvPr id="30728" name="Text Box 178">
            <a:extLst>
              <a:ext uri="{FF2B5EF4-FFF2-40B4-BE49-F238E27FC236}">
                <a16:creationId xmlns:a16="http://schemas.microsoft.com/office/drawing/2014/main" id="{B4745913-DD6C-4075-9FD9-3A5CF596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947" y="4830095"/>
            <a:ext cx="7283847" cy="58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it-IT" altLang="it-IT" sz="2800" u="sng" dirty="0">
                <a:solidFill>
                  <a:srgbClr val="FF3399"/>
                </a:solidFill>
                <a:latin typeface="Arial" panose="020B0604020202020204" pitchFamily="34" charset="0"/>
              </a:rPr>
              <a:t>Equazione di van der Waals (per gas reali)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tangolo 2">
            <a:extLst>
              <a:ext uri="{FF2B5EF4-FFF2-40B4-BE49-F238E27FC236}">
                <a16:creationId xmlns:a16="http://schemas.microsoft.com/office/drawing/2014/main" id="{D06E8293-5424-45E6-9148-D4A32E843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313"/>
            <a:ext cx="91440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dirty="0">
                <a:solidFill>
                  <a:srgbClr val="006600"/>
                </a:solidFill>
                <a:latin typeface="Arial" panose="020B0604020202020204" pitchFamily="34" charset="0"/>
              </a:rPr>
              <a:t>		</a:t>
            </a:r>
            <a:r>
              <a:rPr lang="it-IT" altLang="it-IT" sz="2400" u="sng" dirty="0">
                <a:solidFill>
                  <a:srgbClr val="006600"/>
                </a:solidFill>
                <a:latin typeface="Arial" panose="020B0604020202020204" pitchFamily="34" charset="0"/>
              </a:rPr>
              <a:t>Liquefazione degli aeriformi</a:t>
            </a:r>
          </a:p>
          <a:p>
            <a:endParaRPr lang="it-IT" altLang="it-IT" sz="2000" u="sng" dirty="0">
              <a:solidFill>
                <a:srgbClr val="009973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000" b="0" dirty="0">
                <a:solidFill>
                  <a:srgbClr val="0033CC"/>
                </a:solidFill>
                <a:latin typeface="Arial" panose="020B0604020202020204" pitchFamily="34" charset="0"/>
              </a:rPr>
              <a:t>Tutti i gas possono espandersi indefinitamente ed essere compressi.</a:t>
            </a:r>
          </a:p>
          <a:p>
            <a:pPr algn="just"/>
            <a:r>
              <a:rPr lang="it-IT" altLang="it-IT" sz="2000" b="0" dirty="0">
                <a:solidFill>
                  <a:srgbClr val="009973"/>
                </a:solidFill>
                <a:latin typeface="Arial" panose="020B0604020202020204" pitchFamily="34" charset="0"/>
              </a:rPr>
              <a:t>Sottoposto ad una </a:t>
            </a:r>
            <a:r>
              <a:rPr lang="it-IT" altLang="it-IT" sz="2000" b="0" i="1" dirty="0">
                <a:solidFill>
                  <a:srgbClr val="009973"/>
                </a:solidFill>
                <a:latin typeface="Arial" panose="020B0604020202020204" pitchFamily="34" charset="0"/>
              </a:rPr>
              <a:t>adeguata</a:t>
            </a:r>
            <a:r>
              <a:rPr lang="it-IT" altLang="it-IT" sz="2000" b="0" dirty="0">
                <a:solidFill>
                  <a:srgbClr val="009973"/>
                </a:solidFill>
                <a:latin typeface="Arial" panose="020B0604020202020204" pitchFamily="34" charset="0"/>
              </a:rPr>
              <a:t> Pressione, un aeriforme può essere</a:t>
            </a:r>
            <a:r>
              <a:rPr lang="it-IT" altLang="it-IT" sz="2000" b="0" i="1" dirty="0">
                <a:solidFill>
                  <a:srgbClr val="009973"/>
                </a:solidFill>
                <a:latin typeface="Arial" panose="020B0604020202020204" pitchFamily="34" charset="0"/>
              </a:rPr>
              <a:t> liquefatto </a:t>
            </a:r>
            <a:r>
              <a:rPr lang="it-IT" altLang="it-IT" sz="2000" u="sng" dirty="0">
                <a:solidFill>
                  <a:srgbClr val="009973"/>
                </a:solidFill>
                <a:latin typeface="Arial" panose="020B0604020202020204" pitchFamily="34" charset="0"/>
              </a:rPr>
              <a:t>solo</a:t>
            </a:r>
            <a:r>
              <a:rPr lang="it-IT" altLang="it-IT" sz="2000" b="0" u="sng" dirty="0">
                <a:solidFill>
                  <a:srgbClr val="009973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u="sng" dirty="0">
                <a:solidFill>
                  <a:srgbClr val="009973"/>
                </a:solidFill>
                <a:latin typeface="Arial" panose="020B0604020202020204" pitchFamily="34" charset="0"/>
              </a:rPr>
              <a:t>se</a:t>
            </a:r>
            <a:r>
              <a:rPr lang="it-IT" altLang="it-IT" sz="2000" b="0" dirty="0">
                <a:solidFill>
                  <a:srgbClr val="009973"/>
                </a:solidFill>
                <a:latin typeface="Arial" panose="020B0604020202020204" pitchFamily="34" charset="0"/>
              </a:rPr>
              <a:t> la sua temperatura è inferiore ad un determinato valore caratteristico dell’aeriforme considerato (</a:t>
            </a:r>
            <a:r>
              <a:rPr lang="it-IT" altLang="it-IT" sz="2000" dirty="0">
                <a:solidFill>
                  <a:srgbClr val="009973"/>
                </a:solidFill>
                <a:latin typeface="Arial" panose="020B0604020202020204" pitchFamily="34" charset="0"/>
              </a:rPr>
              <a:t>T </a:t>
            </a:r>
            <a:r>
              <a:rPr lang="it-IT" altLang="it-IT" sz="2000" i="1" dirty="0">
                <a:solidFill>
                  <a:srgbClr val="009973"/>
                </a:solidFill>
                <a:latin typeface="Arial" panose="020B0604020202020204" pitchFamily="34" charset="0"/>
              </a:rPr>
              <a:t>critica</a:t>
            </a:r>
            <a:r>
              <a:rPr lang="it-IT" altLang="it-IT" sz="2000" b="0" dirty="0">
                <a:solidFill>
                  <a:srgbClr val="009973"/>
                </a:solidFill>
                <a:latin typeface="Arial" panose="020B0604020202020204" pitchFamily="34" charset="0"/>
              </a:rPr>
              <a:t>) ed indipendente dalla P.</a:t>
            </a:r>
          </a:p>
          <a:p>
            <a:pPr algn="just"/>
            <a:endParaRPr lang="it-IT" altLang="it-IT" sz="2000" b="0" dirty="0">
              <a:solidFill>
                <a:srgbClr val="262699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000" b="0" dirty="0">
                <a:solidFill>
                  <a:srgbClr val="262699"/>
                </a:solidFill>
                <a:latin typeface="Arial" panose="020B0604020202020204" pitchFamily="34" charset="0"/>
              </a:rPr>
              <a:t>Sopra la </a:t>
            </a:r>
            <a:r>
              <a:rPr lang="it-IT" altLang="it-IT" sz="2000" dirty="0">
                <a:solidFill>
                  <a:srgbClr val="262699"/>
                </a:solidFill>
                <a:latin typeface="Arial" panose="020B0604020202020204" pitchFamily="34" charset="0"/>
              </a:rPr>
              <a:t>T critica</a:t>
            </a:r>
            <a:r>
              <a:rPr lang="it-IT" altLang="it-IT" sz="2000" b="0" dirty="0">
                <a:solidFill>
                  <a:srgbClr val="262699"/>
                </a:solidFill>
                <a:latin typeface="Arial" panose="020B0604020202020204" pitchFamily="34" charset="0"/>
              </a:rPr>
              <a:t>, l’aeriforme </a:t>
            </a:r>
            <a:r>
              <a:rPr lang="it-IT" altLang="it-IT" sz="2000" b="0" u="sng" dirty="0">
                <a:solidFill>
                  <a:srgbClr val="262699"/>
                </a:solidFill>
                <a:latin typeface="Arial" panose="020B0604020202020204" pitchFamily="34" charset="0"/>
              </a:rPr>
              <a:t>non</a:t>
            </a:r>
            <a:r>
              <a:rPr lang="it-IT" altLang="it-IT" sz="2000" b="0" dirty="0">
                <a:solidFill>
                  <a:srgbClr val="262699"/>
                </a:solidFill>
                <a:latin typeface="Arial" panose="020B0604020202020204" pitchFamily="34" charset="0"/>
              </a:rPr>
              <a:t> può essere liquefatto (qualsiasi sia la P a cui viene sottoposto).</a:t>
            </a:r>
          </a:p>
          <a:p>
            <a:pPr algn="just"/>
            <a:r>
              <a:rPr lang="it-IT" altLang="it-IT" sz="2100" dirty="0">
                <a:solidFill>
                  <a:srgbClr val="C00000"/>
                </a:solidFill>
                <a:latin typeface="Arial" panose="020B0604020202020204" pitchFamily="34" charset="0"/>
              </a:rPr>
              <a:t>La T critica è la massima temperatura alla quale può esistere il liquido</a:t>
            </a:r>
            <a:r>
              <a:rPr lang="it-IT" altLang="it-IT" sz="2100" b="0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it-IT" altLang="it-IT" sz="2100" b="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400" dirty="0">
                <a:solidFill>
                  <a:srgbClr val="990099"/>
                </a:solidFill>
                <a:latin typeface="Arial" panose="020B0604020202020204" pitchFamily="34" charset="0"/>
              </a:rPr>
              <a:t>	             </a:t>
            </a:r>
            <a:r>
              <a:rPr lang="it-IT" altLang="it-IT" sz="2400" dirty="0">
                <a:solidFill>
                  <a:srgbClr val="191966"/>
                </a:solidFill>
                <a:latin typeface="Arial" panose="020B0604020202020204" pitchFamily="34" charset="0"/>
              </a:rPr>
              <a:t>              Aeriforme</a:t>
            </a:r>
          </a:p>
          <a:p>
            <a:pPr algn="just"/>
            <a:r>
              <a:rPr lang="it-IT" altLang="it-IT" sz="2400" dirty="0">
                <a:solidFill>
                  <a:srgbClr val="990099"/>
                </a:solidFill>
                <a:latin typeface="Arial" panose="020B0604020202020204" pitchFamily="34" charset="0"/>
              </a:rPr>
              <a:t>              </a:t>
            </a:r>
            <a:r>
              <a:rPr lang="it-IT" altLang="it-IT" sz="2400" dirty="0">
                <a:solidFill>
                  <a:srgbClr val="0070C0"/>
                </a:solidFill>
                <a:latin typeface="Arial" panose="020B0604020202020204" pitchFamily="34" charset="0"/>
              </a:rPr>
              <a:t>GAS</a:t>
            </a:r>
            <a:r>
              <a:rPr lang="it-IT" altLang="it-IT" sz="2000" b="0" dirty="0">
                <a:solidFill>
                  <a:srgbClr val="990099"/>
                </a:solidFill>
                <a:latin typeface="Arial" panose="020B0604020202020204" pitchFamily="34" charset="0"/>
              </a:rPr>
              <a:t>                                                        </a:t>
            </a:r>
            <a:r>
              <a:rPr lang="it-IT" altLang="it-IT" sz="2400" dirty="0">
                <a:solidFill>
                  <a:srgbClr val="FF0066"/>
                </a:solidFill>
                <a:latin typeface="Arial" panose="020B0604020202020204" pitchFamily="34" charset="0"/>
              </a:rPr>
              <a:t>VAPORE</a:t>
            </a:r>
          </a:p>
          <a:p>
            <a:pPr algn="just"/>
            <a:endParaRPr lang="it-IT" altLang="it-IT" sz="2400" dirty="0">
              <a:solidFill>
                <a:srgbClr val="990099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si trova ad una T &gt; T</a:t>
            </a:r>
            <a:r>
              <a:rPr lang="it-IT" altLang="it-IT" sz="2400" b="0" i="1" dirty="0">
                <a:solidFill>
                  <a:srgbClr val="0070C0"/>
                </a:solidFill>
                <a:latin typeface="Arial" panose="020B0604020202020204" pitchFamily="34" charset="0"/>
              </a:rPr>
              <a:t>critica</a:t>
            </a:r>
            <a:r>
              <a:rPr lang="it-IT" altLang="it-IT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              </a:t>
            </a:r>
            <a:r>
              <a:rPr lang="it-IT" altLang="it-IT" sz="2400" b="0" dirty="0">
                <a:solidFill>
                  <a:srgbClr val="FF0066"/>
                </a:solidFill>
                <a:latin typeface="Arial" panose="020B0604020202020204" pitchFamily="34" charset="0"/>
              </a:rPr>
              <a:t>si trova ad una T &lt; T</a:t>
            </a:r>
            <a:r>
              <a:rPr lang="it-IT" altLang="it-IT" sz="2400" b="0" i="1" dirty="0">
                <a:solidFill>
                  <a:srgbClr val="FF0066"/>
                </a:solidFill>
                <a:latin typeface="Arial" panose="020B0604020202020204" pitchFamily="34" charset="0"/>
              </a:rPr>
              <a:t>critica </a:t>
            </a:r>
          </a:p>
          <a:p>
            <a:pPr algn="just"/>
            <a:endParaRPr lang="it-IT" altLang="it-IT" sz="2000" b="0" dirty="0">
              <a:solidFill>
                <a:srgbClr val="990099"/>
              </a:solidFill>
              <a:latin typeface="Arial" panose="020B0604020202020204" pitchFamily="34" charset="0"/>
            </a:endParaRPr>
          </a:p>
          <a:p>
            <a:pPr algn="just"/>
            <a:endParaRPr lang="it-IT" altLang="it-IT" sz="2000" b="0" dirty="0">
              <a:solidFill>
                <a:srgbClr val="262699"/>
              </a:solidFill>
            </a:endParaRPr>
          </a:p>
        </p:txBody>
      </p:sp>
      <p:sp>
        <p:nvSpPr>
          <p:cNvPr id="31747" name="Line 8">
            <a:extLst>
              <a:ext uri="{FF2B5EF4-FFF2-40B4-BE49-F238E27FC236}">
                <a16:creationId xmlns:a16="http://schemas.microsoft.com/office/drawing/2014/main" id="{298A668D-17FA-48E6-BEBD-41E84A3968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664" y="4437112"/>
            <a:ext cx="0" cy="443722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8" name="Line 9">
            <a:extLst>
              <a:ext uri="{FF2B5EF4-FFF2-40B4-BE49-F238E27FC236}">
                <a16:creationId xmlns:a16="http://schemas.microsoft.com/office/drawing/2014/main" id="{E60A1004-828E-4C79-8D2F-B7B3216E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4437112"/>
            <a:ext cx="0" cy="403384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9" name="Oval 10">
            <a:extLst>
              <a:ext uri="{FF2B5EF4-FFF2-40B4-BE49-F238E27FC236}">
                <a16:creationId xmlns:a16="http://schemas.microsoft.com/office/drawing/2014/main" id="{937BC703-E74B-443B-B067-8CBF4446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3500934"/>
            <a:ext cx="1656060" cy="792162"/>
          </a:xfrm>
          <a:prstGeom prst="ellipse">
            <a:avLst/>
          </a:prstGeom>
          <a:noFill/>
          <a:ln w="57150" cmpd="thinThick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F0AB0D88-4235-4BED-B71C-21B9CD367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8964613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200" dirty="0">
                <a:solidFill>
                  <a:srgbClr val="006600"/>
                </a:solidFill>
                <a:latin typeface="Comic Sans MS" panose="030F0702030302020204" pitchFamily="66" charset="0"/>
              </a:rPr>
              <a:t>I valori di T critica variano molto</a:t>
            </a:r>
            <a:r>
              <a:rPr lang="it-IT" altLang="it-IT" sz="2000" b="0" dirty="0">
                <a:solidFill>
                  <a:srgbClr val="006600"/>
                </a:solidFill>
                <a:latin typeface="Comic Sans MS" panose="030F0702030302020204" pitchFamily="66" charset="0"/>
              </a:rPr>
              <a:t> :</a:t>
            </a:r>
          </a:p>
          <a:p>
            <a:pPr algn="just"/>
            <a:r>
              <a:rPr lang="it-IT" altLang="it-IT" sz="20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		He (-267°C)                         N</a:t>
            </a:r>
            <a:r>
              <a:rPr lang="it-IT" altLang="it-IT" sz="2000" b="0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0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 (-147°C)</a:t>
            </a:r>
          </a:p>
          <a:p>
            <a:pPr algn="just"/>
            <a:r>
              <a:rPr lang="it-IT" altLang="it-IT" sz="20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		CH</a:t>
            </a:r>
            <a:r>
              <a:rPr lang="it-IT" altLang="it-IT" sz="2000" b="0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4</a:t>
            </a:r>
            <a:r>
              <a:rPr lang="it-IT" altLang="it-IT" sz="20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 (-83°C)                         CO</a:t>
            </a:r>
            <a:r>
              <a:rPr lang="it-IT" altLang="it-IT" sz="2000" b="0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0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 (+31°C)</a:t>
            </a:r>
          </a:p>
          <a:p>
            <a:pPr algn="just"/>
            <a:r>
              <a:rPr lang="it-IT" altLang="it-IT" sz="20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		H</a:t>
            </a:r>
            <a:r>
              <a:rPr lang="it-IT" altLang="it-IT" sz="2000" b="0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0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O (+374°C)</a:t>
            </a:r>
          </a:p>
          <a:p>
            <a:pPr algn="just"/>
            <a:r>
              <a:rPr lang="it-IT" altLang="it-IT" sz="2400" b="0" dirty="0">
                <a:solidFill>
                  <a:schemeClr val="accent1"/>
                </a:solidFill>
                <a:latin typeface="Comic Sans MS" panose="030F0702030302020204" pitchFamily="66" charset="0"/>
              </a:rPr>
              <a:t>L’intensità delle forze intermolecolari (dipolo-dipolo; legame H; forze di dispersione) </a:t>
            </a:r>
            <a:r>
              <a:rPr lang="it-IT" altLang="it-IT" sz="2200" b="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NON DIPENDE dalla TEMPERATURA,</a:t>
            </a:r>
            <a:r>
              <a:rPr lang="it-IT" altLang="it-IT" sz="2200" b="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it-IT" altLang="it-IT" sz="2400" b="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DECRESCE con la distanza</a:t>
            </a:r>
            <a:r>
              <a:rPr lang="it-IT" altLang="it-IT" sz="2400" b="0" dirty="0">
                <a:solidFill>
                  <a:schemeClr val="accent1"/>
                </a:solidFill>
                <a:latin typeface="Comic Sans MS" panose="030F0702030302020204" pitchFamily="66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it-IT" altLang="it-IT" sz="2400" b="0" dirty="0">
                <a:solidFill>
                  <a:schemeClr val="tx2"/>
                </a:solidFill>
                <a:latin typeface="Comic Sans MS" panose="030F0702030302020204" pitchFamily="66" charset="0"/>
              </a:rPr>
              <a:t>nei gas f.i. meno intense che nei solidi e nei liquidi;</a:t>
            </a:r>
          </a:p>
          <a:p>
            <a:pPr algn="just">
              <a:buFontTx/>
              <a:buChar char="-"/>
            </a:pPr>
            <a:r>
              <a:rPr lang="it-IT" altLang="it-IT" sz="2400" b="0" dirty="0">
                <a:solidFill>
                  <a:schemeClr val="tx2"/>
                </a:solidFill>
                <a:latin typeface="Comic Sans MS" panose="030F0702030302020204" pitchFamily="66" charset="0"/>
              </a:rPr>
              <a:t> f.i. crescono con la P (diminuisce V e perciò anche la distanza tra le molecole di gas);</a:t>
            </a:r>
          </a:p>
          <a:p>
            <a:pPr algn="just">
              <a:buFontTx/>
              <a:buChar char="-"/>
            </a:pPr>
            <a:r>
              <a:rPr lang="it-IT" altLang="it-IT" sz="2400" b="0" dirty="0">
                <a:solidFill>
                  <a:schemeClr val="tx2"/>
                </a:solidFill>
                <a:latin typeface="Comic Sans MS" panose="030F0702030302020204" pitchFamily="66" charset="0"/>
              </a:rPr>
              <a:t>L’</a:t>
            </a:r>
            <a:r>
              <a:rPr lang="en-US" altLang="it-IT" sz="2400" b="0" dirty="0">
                <a:solidFill>
                  <a:schemeClr val="tx2"/>
                </a:solidFill>
                <a:latin typeface="Comic Sans MS" panose="030F0702030302020204" pitchFamily="66" charset="0"/>
              </a:rPr>
              <a:t>Ē</a:t>
            </a:r>
            <a:r>
              <a:rPr lang="it-IT" altLang="it-IT" sz="2400" b="0" baseline="-25000" dirty="0">
                <a:solidFill>
                  <a:schemeClr val="tx2"/>
                </a:solidFill>
                <a:latin typeface="Comic Sans MS" panose="030F0702030302020204" pitchFamily="66" charset="0"/>
              </a:rPr>
              <a:t>cin</a:t>
            </a:r>
            <a:r>
              <a:rPr lang="it-IT" altLang="it-IT" sz="2400" b="0" dirty="0">
                <a:solidFill>
                  <a:schemeClr val="tx2"/>
                </a:solidFill>
                <a:latin typeface="Comic Sans MS" panose="030F0702030302020204" pitchFamily="66" charset="0"/>
              </a:rPr>
              <a:t> DIMINUISCE con l’abbassarsi di T.</a:t>
            </a:r>
          </a:p>
          <a:p>
            <a:pPr algn="just">
              <a:buFontTx/>
              <a:buChar char="-"/>
            </a:pPr>
            <a:endParaRPr lang="it-IT" altLang="it-IT" sz="2400" b="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altLang="it-IT" sz="2400" b="0" dirty="0">
                <a:solidFill>
                  <a:srgbClr val="FF0066"/>
                </a:solidFill>
                <a:latin typeface="Comic Sans MS" panose="030F0702030302020204" pitchFamily="66" charset="0"/>
              </a:rPr>
              <a:t>Sotto una certa T (minore </a:t>
            </a:r>
            <a:r>
              <a:rPr lang="en-US" altLang="it-IT" sz="2400" b="0" dirty="0">
                <a:solidFill>
                  <a:srgbClr val="FF0066"/>
                </a:solidFill>
                <a:latin typeface="Comic Sans MS" panose="030F0702030302020204" pitchFamily="66" charset="0"/>
              </a:rPr>
              <a:t>Ē</a:t>
            </a:r>
            <a:r>
              <a:rPr lang="it-IT" altLang="it-IT" sz="2400" b="0" baseline="-25000" dirty="0">
                <a:solidFill>
                  <a:srgbClr val="FF0066"/>
                </a:solidFill>
                <a:latin typeface="Comic Sans MS" panose="030F0702030302020204" pitchFamily="66" charset="0"/>
              </a:rPr>
              <a:t>cin</a:t>
            </a:r>
            <a:r>
              <a:rPr lang="it-IT" altLang="it-IT" sz="2400" b="0" dirty="0">
                <a:solidFill>
                  <a:srgbClr val="FF0066"/>
                </a:solidFill>
                <a:latin typeface="Comic Sans MS" panose="030F0702030302020204" pitchFamily="66" charset="0"/>
              </a:rPr>
              <a:t>), aumentando P (minore distanza media tra molecole)  :</a:t>
            </a:r>
            <a:r>
              <a:rPr lang="it-IT" altLang="it-IT" sz="2400" b="0" dirty="0">
                <a:solidFill>
                  <a:srgbClr val="00CC00"/>
                </a:solidFill>
                <a:latin typeface="Comic Sans MS" panose="030F0702030302020204" pitchFamily="66" charset="0"/>
              </a:rPr>
              <a:t>  </a:t>
            </a:r>
          </a:p>
          <a:p>
            <a:pPr algn="just"/>
            <a:r>
              <a:rPr lang="it-IT" altLang="it-IT" sz="28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le f. i. superano </a:t>
            </a:r>
            <a:r>
              <a:rPr lang="en-US" altLang="it-IT" sz="28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Ē</a:t>
            </a:r>
            <a:r>
              <a:rPr lang="it-IT" altLang="it-IT" sz="2800" b="0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cin </a:t>
            </a:r>
            <a:r>
              <a:rPr lang="it-IT" altLang="it-IT" sz="28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 =  </a:t>
            </a:r>
            <a:r>
              <a:rPr lang="it-IT" altLang="it-IT" sz="20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si ottiene un  </a:t>
            </a:r>
            <a:r>
              <a:rPr lang="it-IT" altLang="it-IT" sz="28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LIQUIDO</a:t>
            </a:r>
          </a:p>
          <a:p>
            <a:pPr algn="just"/>
            <a:endParaRPr lang="it-IT" altLang="it-IT" sz="2000" b="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4CFED678-8581-4537-8E62-431C531B7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260350"/>
            <a:ext cx="87487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it-IT" sz="2400">
                <a:solidFill>
                  <a:schemeClr val="accent2"/>
                </a:solidFill>
              </a:rPr>
              <a:t>A T &gt; T</a:t>
            </a:r>
            <a:r>
              <a:rPr lang="en-US" altLang="it-IT" sz="2400" baseline="-25000">
                <a:solidFill>
                  <a:schemeClr val="accent2"/>
                </a:solidFill>
              </a:rPr>
              <a:t>cr      </a:t>
            </a:r>
            <a:r>
              <a:rPr lang="en-US" altLang="it-IT" sz="2400">
                <a:solidFill>
                  <a:schemeClr val="accent2"/>
                </a:solidFill>
              </a:rPr>
              <a:t>l’aeriforme segue la legge di Boyle</a:t>
            </a:r>
          </a:p>
          <a:p>
            <a:pPr algn="just"/>
            <a:endParaRPr lang="en-US" altLang="it-IT" sz="2400">
              <a:solidFill>
                <a:schemeClr val="accent2"/>
              </a:solidFill>
            </a:endParaRPr>
          </a:p>
          <a:p>
            <a:pPr algn="just"/>
            <a:r>
              <a:rPr lang="en-US" altLang="it-IT" sz="2400">
                <a:solidFill>
                  <a:schemeClr val="accent2"/>
                </a:solidFill>
              </a:rPr>
              <a:t>A T &lt; T</a:t>
            </a:r>
            <a:r>
              <a:rPr lang="en-US" altLang="it-IT" sz="2400" baseline="-25000">
                <a:solidFill>
                  <a:schemeClr val="accent2"/>
                </a:solidFill>
              </a:rPr>
              <a:t>cr</a:t>
            </a:r>
            <a:r>
              <a:rPr lang="en-US" altLang="it-IT" sz="2400"/>
              <a:t> </a:t>
            </a:r>
            <a:r>
              <a:rPr lang="en-US" altLang="it-IT" sz="2400">
                <a:solidFill>
                  <a:schemeClr val="accent2"/>
                </a:solidFill>
              </a:rPr>
              <a:t>l’andamento della curva cambia completamente</a:t>
            </a:r>
          </a:p>
          <a:p>
            <a:pPr algn="just"/>
            <a:endParaRPr lang="en-US" altLang="it-IT" sz="2400">
              <a:solidFill>
                <a:schemeClr val="accent2"/>
              </a:solidFill>
            </a:endParaRPr>
          </a:p>
          <a:p>
            <a:pPr algn="just"/>
            <a:r>
              <a:rPr lang="en-US" altLang="it-IT" sz="2800" b="0">
                <a:solidFill>
                  <a:srgbClr val="00CC00"/>
                </a:solidFill>
              </a:rPr>
              <a:t>A T</a:t>
            </a:r>
            <a:r>
              <a:rPr lang="en-US" altLang="it-IT" sz="2800" b="0" baseline="-25000">
                <a:solidFill>
                  <a:srgbClr val="00CC00"/>
                </a:solidFill>
              </a:rPr>
              <a:t>2</a:t>
            </a:r>
            <a:r>
              <a:rPr lang="en-US" altLang="it-IT" sz="2800" b="0">
                <a:solidFill>
                  <a:srgbClr val="00CC00"/>
                </a:solidFill>
              </a:rPr>
              <a:t> (sotto T</a:t>
            </a:r>
            <a:r>
              <a:rPr lang="en-US" altLang="it-IT" sz="2800" b="0" baseline="-25000">
                <a:solidFill>
                  <a:srgbClr val="00CC00"/>
                </a:solidFill>
              </a:rPr>
              <a:t>cr</a:t>
            </a:r>
            <a:r>
              <a:rPr lang="en-US" altLang="it-IT" sz="2800" b="0">
                <a:solidFill>
                  <a:srgbClr val="00CC00"/>
                </a:solidFill>
              </a:rPr>
              <a:t>): vapore</a:t>
            </a:r>
            <a:r>
              <a:rPr lang="en-US" altLang="it-IT" sz="2800" b="0">
                <a:solidFill>
                  <a:srgbClr val="FF3300"/>
                </a:solidFill>
              </a:rPr>
              <a:t>          </a:t>
            </a:r>
          </a:p>
          <a:p>
            <a:pPr algn="just"/>
            <a:r>
              <a:rPr lang="en-US" altLang="it-IT" sz="2400" b="0">
                <a:solidFill>
                  <a:srgbClr val="FF3300"/>
                </a:solidFill>
              </a:rPr>
              <a:t>1)</a:t>
            </a:r>
            <a:r>
              <a:rPr lang="en-US" altLang="it-IT" sz="2800" b="0">
                <a:solidFill>
                  <a:srgbClr val="FF3300"/>
                </a:solidFill>
              </a:rPr>
              <a:t>   </a:t>
            </a:r>
            <a:r>
              <a:rPr lang="en-US" altLang="it-IT" sz="2400" b="0">
                <a:solidFill>
                  <a:srgbClr val="FF3300"/>
                </a:solidFill>
              </a:rPr>
              <a:t>aumentando P</a:t>
            </a:r>
            <a:r>
              <a:rPr lang="en-US" altLang="it-IT" sz="2400">
                <a:solidFill>
                  <a:srgbClr val="FF3300"/>
                </a:solidFill>
              </a:rPr>
              <a:t>  </a:t>
            </a:r>
            <a:r>
              <a:rPr lang="en-US" altLang="it-IT" sz="2400">
                <a:solidFill>
                  <a:srgbClr val="FF3300"/>
                </a:solidFill>
                <a:cs typeface="Arial" panose="020B0604020202020204" pitchFamily="34" charset="0"/>
              </a:rPr>
              <a:t>→ </a:t>
            </a:r>
            <a:r>
              <a:rPr lang="en-US" altLang="it-IT" sz="2400">
                <a:solidFill>
                  <a:srgbClr val="FF3300"/>
                </a:solidFill>
              </a:rPr>
              <a:t> </a:t>
            </a:r>
            <a:r>
              <a:rPr lang="en-US" altLang="it-IT" sz="2400" b="0">
                <a:solidFill>
                  <a:srgbClr val="FF3300"/>
                </a:solidFill>
              </a:rPr>
              <a:t>diminuisce V (Boyle)</a:t>
            </a:r>
          </a:p>
          <a:p>
            <a:pPr algn="just"/>
            <a:r>
              <a:rPr lang="en-US" altLang="it-IT" sz="2400" b="0">
                <a:solidFill>
                  <a:srgbClr val="FF0000"/>
                </a:solidFill>
              </a:rPr>
              <a:t>2)</a:t>
            </a:r>
            <a:r>
              <a:rPr lang="en-US" altLang="it-IT" sz="2800" b="0">
                <a:solidFill>
                  <a:schemeClr val="accent2"/>
                </a:solidFill>
              </a:rPr>
              <a:t> </a:t>
            </a:r>
            <a:r>
              <a:rPr lang="en-US" altLang="it-IT" sz="2400" b="0">
                <a:solidFill>
                  <a:srgbClr val="FF3300"/>
                </a:solidFill>
              </a:rPr>
              <a:t>a P</a:t>
            </a:r>
            <a:r>
              <a:rPr lang="en-US" altLang="it-IT" sz="2400" b="0" baseline="-25000">
                <a:solidFill>
                  <a:srgbClr val="FF3300"/>
                </a:solidFill>
              </a:rPr>
              <a:t>2</a:t>
            </a:r>
            <a:r>
              <a:rPr lang="en-US" altLang="it-IT" sz="2400" b="0">
                <a:solidFill>
                  <a:srgbClr val="FF3300"/>
                </a:solidFill>
              </a:rPr>
              <a:t> si forma il liquido e V</a:t>
            </a:r>
            <a:r>
              <a:rPr lang="en-US" altLang="it-IT" sz="2400" b="0" baseline="-25000">
                <a:solidFill>
                  <a:srgbClr val="FF3300"/>
                </a:solidFill>
              </a:rPr>
              <a:t>2v</a:t>
            </a:r>
            <a:r>
              <a:rPr lang="en-US" altLang="it-IT" sz="2400" b="0">
                <a:solidFill>
                  <a:srgbClr val="FF3300"/>
                </a:solidFill>
              </a:rPr>
              <a:t> diminuisce fino alla totale liquefazione del vapore : </a:t>
            </a:r>
            <a:r>
              <a:rPr lang="en-US" altLang="it-IT" sz="2400" b="0">
                <a:solidFill>
                  <a:srgbClr val="0033CC"/>
                </a:solidFill>
              </a:rPr>
              <a:t>solo liquido (V</a:t>
            </a:r>
            <a:r>
              <a:rPr lang="en-US" altLang="it-IT" sz="2400" b="0" baseline="-25000">
                <a:solidFill>
                  <a:srgbClr val="0033CC"/>
                </a:solidFill>
              </a:rPr>
              <a:t>2 l</a:t>
            </a:r>
            <a:r>
              <a:rPr lang="en-US" altLang="it-IT" sz="2400" b="0">
                <a:solidFill>
                  <a:srgbClr val="0033CC"/>
                </a:solidFill>
              </a:rPr>
              <a:t>)</a:t>
            </a:r>
          </a:p>
          <a:p>
            <a:pPr algn="just"/>
            <a:r>
              <a:rPr lang="en-US" altLang="it-IT" sz="2400" b="0">
                <a:solidFill>
                  <a:srgbClr val="0033CC"/>
                </a:solidFill>
              </a:rPr>
              <a:t>(poco comprimibile: </a:t>
            </a:r>
            <a:r>
              <a:rPr lang="it-IT" altLang="it-IT" sz="2400" b="0">
                <a:solidFill>
                  <a:srgbClr val="0033CC"/>
                </a:solidFill>
              </a:rPr>
              <a:t>per diminuirne il volume bisogna applicare pressioni enormi)</a:t>
            </a:r>
          </a:p>
          <a:p>
            <a:pPr algn="just"/>
            <a:r>
              <a:rPr lang="it-IT" altLang="it-IT" sz="2400" b="0">
                <a:solidFill>
                  <a:srgbClr val="0033CC"/>
                </a:solidFill>
              </a:rPr>
              <a:t>		</a:t>
            </a:r>
            <a:r>
              <a:rPr lang="it-IT" altLang="it-IT" sz="2400">
                <a:solidFill>
                  <a:srgbClr val="0033CC"/>
                </a:solidFill>
              </a:rPr>
              <a:t>  </a:t>
            </a:r>
            <a:r>
              <a:rPr lang="it-IT" altLang="it-IT" sz="2400">
                <a:solidFill>
                  <a:srgbClr val="00CC00"/>
                </a:solidFill>
              </a:rPr>
              <a:t>a stessa P</a:t>
            </a:r>
            <a:r>
              <a:rPr lang="it-IT" altLang="it-IT" sz="2400" baseline="-25000">
                <a:solidFill>
                  <a:srgbClr val="00CC00"/>
                </a:solidFill>
              </a:rPr>
              <a:t>2</a:t>
            </a:r>
            <a:r>
              <a:rPr lang="it-IT" altLang="it-IT" sz="2400">
                <a:solidFill>
                  <a:srgbClr val="00CC00"/>
                </a:solidFill>
              </a:rPr>
              <a:t> e T</a:t>
            </a:r>
            <a:r>
              <a:rPr lang="it-IT" altLang="it-IT" sz="2400" baseline="-25000">
                <a:solidFill>
                  <a:srgbClr val="00CC00"/>
                </a:solidFill>
              </a:rPr>
              <a:t>2</a:t>
            </a:r>
            <a:r>
              <a:rPr lang="it-IT" altLang="it-IT" sz="2400">
                <a:solidFill>
                  <a:srgbClr val="00CC00"/>
                </a:solidFill>
              </a:rPr>
              <a:t>  :    V</a:t>
            </a:r>
            <a:r>
              <a:rPr lang="it-IT" altLang="it-IT" sz="2400" baseline="-25000">
                <a:solidFill>
                  <a:srgbClr val="00CC00"/>
                </a:solidFill>
              </a:rPr>
              <a:t>2</a:t>
            </a:r>
            <a:r>
              <a:rPr lang="it-IT" altLang="it-IT" sz="2400">
                <a:solidFill>
                  <a:srgbClr val="00CC00"/>
                </a:solidFill>
              </a:rPr>
              <a:t>(v) &gt;&gt; V</a:t>
            </a:r>
            <a:r>
              <a:rPr lang="it-IT" altLang="it-IT" sz="2400" baseline="-25000">
                <a:solidFill>
                  <a:srgbClr val="00CC00"/>
                </a:solidFill>
              </a:rPr>
              <a:t>2</a:t>
            </a:r>
            <a:r>
              <a:rPr lang="it-IT" altLang="it-IT" sz="2400">
                <a:solidFill>
                  <a:srgbClr val="00CC00"/>
                </a:solidFill>
              </a:rPr>
              <a:t>(l)</a:t>
            </a:r>
          </a:p>
          <a:p>
            <a:pPr algn="just"/>
            <a:r>
              <a:rPr lang="it-IT" altLang="it-IT" sz="2400" b="0">
                <a:solidFill>
                  <a:srgbClr val="0033CC"/>
                </a:solidFill>
              </a:rPr>
              <a:t>Es: 1 mole H</a:t>
            </a:r>
            <a:r>
              <a:rPr lang="it-IT" altLang="it-IT" sz="2400" b="0" baseline="-25000">
                <a:solidFill>
                  <a:srgbClr val="0033CC"/>
                </a:solidFill>
              </a:rPr>
              <a:t>2</a:t>
            </a:r>
            <a:r>
              <a:rPr lang="it-IT" altLang="it-IT" sz="2400" b="0">
                <a:solidFill>
                  <a:srgbClr val="0033CC"/>
                </a:solidFill>
              </a:rPr>
              <a:t>O</a:t>
            </a:r>
            <a:r>
              <a:rPr lang="it-IT" altLang="it-IT" sz="2400" b="0" baseline="-25000">
                <a:solidFill>
                  <a:srgbClr val="0033CC"/>
                </a:solidFill>
              </a:rPr>
              <a:t>(l)</a:t>
            </a:r>
            <a:r>
              <a:rPr lang="it-IT" altLang="it-IT" sz="2400" b="0">
                <a:solidFill>
                  <a:srgbClr val="0033CC"/>
                </a:solidFill>
              </a:rPr>
              <a:t> : 18 mL; 1 mole H</a:t>
            </a:r>
            <a:r>
              <a:rPr lang="it-IT" altLang="it-IT" sz="2400" b="0" baseline="-25000">
                <a:solidFill>
                  <a:srgbClr val="0033CC"/>
                </a:solidFill>
              </a:rPr>
              <a:t>2</a:t>
            </a:r>
            <a:r>
              <a:rPr lang="it-IT" altLang="it-IT" sz="2400" b="0">
                <a:solidFill>
                  <a:srgbClr val="0033CC"/>
                </a:solidFill>
              </a:rPr>
              <a:t>O</a:t>
            </a:r>
            <a:r>
              <a:rPr lang="it-IT" altLang="it-IT" sz="2400" b="0" baseline="-25000">
                <a:solidFill>
                  <a:srgbClr val="0033CC"/>
                </a:solidFill>
              </a:rPr>
              <a:t>(v)</a:t>
            </a:r>
            <a:r>
              <a:rPr lang="it-IT" altLang="it-IT" sz="2400" b="0">
                <a:solidFill>
                  <a:srgbClr val="0033CC"/>
                </a:solidFill>
              </a:rPr>
              <a:t> : 22.4 L a c.n.  (r </a:t>
            </a:r>
            <a:r>
              <a:rPr lang="it-IT" altLang="it-IT" sz="2400" b="0">
                <a:solidFill>
                  <a:srgbClr val="0033CC"/>
                </a:solidFill>
                <a:cs typeface="Times New Roman" panose="02020603050405020304" pitchFamily="18" charset="0"/>
              </a:rPr>
              <a:t>≈</a:t>
            </a:r>
            <a:r>
              <a:rPr lang="it-IT" altLang="it-IT" sz="2400" b="0">
                <a:solidFill>
                  <a:srgbClr val="0033CC"/>
                </a:solidFill>
              </a:rPr>
              <a:t> 1240)</a:t>
            </a:r>
          </a:p>
          <a:p>
            <a:pPr algn="just"/>
            <a:endParaRPr lang="it-IT" altLang="it-IT" sz="2400" b="0">
              <a:solidFill>
                <a:srgbClr val="0033CC"/>
              </a:solidFill>
            </a:endParaRPr>
          </a:p>
          <a:p>
            <a:pPr algn="just"/>
            <a:r>
              <a:rPr lang="it-IT" altLang="it-IT" sz="2400" b="0">
                <a:solidFill>
                  <a:srgbClr val="00CC00"/>
                </a:solidFill>
              </a:rPr>
              <a:t>In prossimità di T</a:t>
            </a:r>
            <a:r>
              <a:rPr lang="it-IT" altLang="it-IT" sz="2400" b="0" baseline="-25000">
                <a:solidFill>
                  <a:srgbClr val="00CC00"/>
                </a:solidFill>
              </a:rPr>
              <a:t>cr</a:t>
            </a:r>
            <a:r>
              <a:rPr lang="it-IT" altLang="it-IT" sz="2400" b="0">
                <a:solidFill>
                  <a:srgbClr val="00CC00"/>
                </a:solidFill>
              </a:rPr>
              <a:t> il V(l) e V(v)</a:t>
            </a:r>
            <a:r>
              <a:rPr lang="it-IT" altLang="it-IT" sz="2400" b="0">
                <a:solidFill>
                  <a:srgbClr val="0033CC"/>
                </a:solidFill>
              </a:rPr>
              <a:t> si avvicinano fino a coincidere al </a:t>
            </a:r>
          </a:p>
          <a:p>
            <a:pPr algn="just"/>
            <a:r>
              <a:rPr lang="it-IT" altLang="it-IT" sz="2400">
                <a:solidFill>
                  <a:srgbClr val="FF3300"/>
                </a:solidFill>
              </a:rPr>
              <a:t>punto critico</a:t>
            </a:r>
            <a:r>
              <a:rPr lang="it-IT" altLang="it-IT" sz="2400" b="0">
                <a:solidFill>
                  <a:srgbClr val="0033CC"/>
                </a:solidFill>
              </a:rPr>
              <a:t> a cui corrisponde il </a:t>
            </a:r>
            <a:r>
              <a:rPr lang="it-IT" altLang="it-IT" sz="2400">
                <a:solidFill>
                  <a:srgbClr val="FF3300"/>
                </a:solidFill>
              </a:rPr>
              <a:t>volume critico</a:t>
            </a:r>
            <a:r>
              <a:rPr lang="it-IT" altLang="it-IT" sz="2400" b="0">
                <a:solidFill>
                  <a:srgbClr val="0033CC"/>
                </a:solidFill>
              </a:rPr>
              <a:t>, in cui </a:t>
            </a:r>
            <a:r>
              <a:rPr lang="it-IT" altLang="it-IT" sz="2400" b="0" u="sng">
                <a:solidFill>
                  <a:srgbClr val="0033CC"/>
                </a:solidFill>
              </a:rPr>
              <a:t>vapore e liquido hanno la stessa densità e le due fasi sono indistinguibili.</a:t>
            </a:r>
            <a:endParaRPr lang="it-IT" altLang="it-IT" sz="2400" u="sng">
              <a:solidFill>
                <a:srgbClr val="FF3300"/>
              </a:solidFill>
            </a:endParaRPr>
          </a:p>
          <a:p>
            <a:pPr algn="just"/>
            <a:endParaRPr lang="it-IT" altLang="it-IT" sz="2400" b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>
            <a:extLst>
              <a:ext uri="{FF2B5EF4-FFF2-40B4-BE49-F238E27FC236}">
                <a16:creationId xmlns:a16="http://schemas.microsoft.com/office/drawing/2014/main" id="{A6F6A93C-B4E1-4FB9-8D3D-72D5C63CA5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163" y="676275"/>
            <a:ext cx="0" cy="3857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19" name="Line 3">
            <a:extLst>
              <a:ext uri="{FF2B5EF4-FFF2-40B4-BE49-F238E27FC236}">
                <a16:creationId xmlns:a16="http://schemas.microsoft.com/office/drawing/2014/main" id="{4E47832F-4AF1-447E-8659-452B5DCD4702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4466432" y="697706"/>
            <a:ext cx="0" cy="7637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5786037C-C380-428D-BE3F-E3B2E91E8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6086475"/>
            <a:ext cx="1189037" cy="557213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5E0B49C7-2C9A-40BE-A01F-BF403DEA2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6086475"/>
            <a:ext cx="1187450" cy="55721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9EC39A2F-BC7D-430C-B4A5-792FF657D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238" y="6086475"/>
            <a:ext cx="1190625" cy="557213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86B9022E-5DD8-4489-A5A6-6E1DADF7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4579938"/>
            <a:ext cx="3968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00FFCC"/>
                </a:solidFill>
                <a:latin typeface="Arial" panose="020B0604020202020204" pitchFamily="34" charset="0"/>
              </a:rPr>
              <a:t>V</a:t>
            </a:r>
            <a:r>
              <a:rPr lang="it-IT" altLang="it-IT" sz="2700" b="0" baseline="-25000">
                <a:solidFill>
                  <a:srgbClr val="00FFCC"/>
                </a:solidFill>
                <a:latin typeface="Arial" panose="020B0604020202020204" pitchFamily="34" charset="0"/>
              </a:rPr>
              <a:t>l</a:t>
            </a:r>
            <a:endParaRPr lang="it-IT" altLang="it-IT" sz="27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1F94637F-A13B-4101-A4BB-832F7BDEE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663" y="1087438"/>
            <a:ext cx="546100" cy="3408362"/>
          </a:xfrm>
          <a:prstGeom prst="rect">
            <a:avLst/>
          </a:prstGeom>
          <a:solidFill>
            <a:srgbClr val="FF6600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EA3A2281-875D-4173-9FB7-AB574B8F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1087438"/>
            <a:ext cx="641350" cy="3408362"/>
          </a:xfrm>
          <a:prstGeom prst="rect">
            <a:avLst/>
          </a:prstGeom>
          <a:solidFill>
            <a:srgbClr val="FF6600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34826" name="Freeform 10">
            <a:extLst>
              <a:ext uri="{FF2B5EF4-FFF2-40B4-BE49-F238E27FC236}">
                <a16:creationId xmlns:a16="http://schemas.microsoft.com/office/drawing/2014/main" id="{F6B2EB22-F45A-49BC-8A87-D7A18135E4F0}"/>
              </a:ext>
            </a:extLst>
          </p:cNvPr>
          <p:cNvSpPr>
            <a:spLocks/>
          </p:cNvSpPr>
          <p:nvPr/>
        </p:nvSpPr>
        <p:spPr bwMode="auto">
          <a:xfrm>
            <a:off x="2424113" y="1714500"/>
            <a:ext cx="4473575" cy="1585913"/>
          </a:xfrm>
          <a:custGeom>
            <a:avLst/>
            <a:gdLst>
              <a:gd name="T0" fmla="*/ 0 w 4698"/>
              <a:gd name="T1" fmla="*/ 0 h 1776"/>
              <a:gd name="T2" fmla="*/ 2147483647 w 4698"/>
              <a:gd name="T3" fmla="*/ 2147483647 h 1776"/>
              <a:gd name="T4" fmla="*/ 2147483647 w 4698"/>
              <a:gd name="T5" fmla="*/ 2147483647 h 1776"/>
              <a:gd name="T6" fmla="*/ 2147483647 w 4698"/>
              <a:gd name="T7" fmla="*/ 2147483647 h 1776"/>
              <a:gd name="T8" fmla="*/ 2147483647 w 4698"/>
              <a:gd name="T9" fmla="*/ 2147483647 h 1776"/>
              <a:gd name="T10" fmla="*/ 2147483647 w 4698"/>
              <a:gd name="T11" fmla="*/ 2147483647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98"/>
              <a:gd name="T19" fmla="*/ 0 h 1776"/>
              <a:gd name="T20" fmla="*/ 4698 w 4698"/>
              <a:gd name="T21" fmla="*/ 1776 h 17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98" h="1776">
                <a:moveTo>
                  <a:pt x="0" y="0"/>
                </a:moveTo>
                <a:cubicBezTo>
                  <a:pt x="47" y="111"/>
                  <a:pt x="65" y="486"/>
                  <a:pt x="288" y="666"/>
                </a:cubicBezTo>
                <a:cubicBezTo>
                  <a:pt x="511" y="846"/>
                  <a:pt x="1022" y="967"/>
                  <a:pt x="1338" y="1080"/>
                </a:cubicBezTo>
                <a:cubicBezTo>
                  <a:pt x="1654" y="1193"/>
                  <a:pt x="1832" y="1256"/>
                  <a:pt x="2184" y="1344"/>
                </a:cubicBezTo>
                <a:cubicBezTo>
                  <a:pt x="2536" y="1432"/>
                  <a:pt x="3031" y="1536"/>
                  <a:pt x="3450" y="1608"/>
                </a:cubicBezTo>
                <a:cubicBezTo>
                  <a:pt x="3869" y="1680"/>
                  <a:pt x="4438" y="1741"/>
                  <a:pt x="4698" y="1776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7" name="Freeform 11">
            <a:extLst>
              <a:ext uri="{FF2B5EF4-FFF2-40B4-BE49-F238E27FC236}">
                <a16:creationId xmlns:a16="http://schemas.microsoft.com/office/drawing/2014/main" id="{87CEC7B8-3BBD-4B64-B903-6C5F5817FDB3}"/>
              </a:ext>
            </a:extLst>
          </p:cNvPr>
          <p:cNvSpPr>
            <a:spLocks/>
          </p:cNvSpPr>
          <p:nvPr/>
        </p:nvSpPr>
        <p:spPr bwMode="auto">
          <a:xfrm>
            <a:off x="2608263" y="900113"/>
            <a:ext cx="4160837" cy="1916112"/>
          </a:xfrm>
          <a:custGeom>
            <a:avLst/>
            <a:gdLst>
              <a:gd name="T0" fmla="*/ 2147483647 w 4370"/>
              <a:gd name="T1" fmla="*/ 2147483647 h 2145"/>
              <a:gd name="T2" fmla="*/ 2147483647 w 4370"/>
              <a:gd name="T3" fmla="*/ 2147483647 h 2145"/>
              <a:gd name="T4" fmla="*/ 2147483647 w 4370"/>
              <a:gd name="T5" fmla="*/ 2147483647 h 2145"/>
              <a:gd name="T6" fmla="*/ 2147483647 w 4370"/>
              <a:gd name="T7" fmla="*/ 2147483647 h 2145"/>
              <a:gd name="T8" fmla="*/ 2147483647 w 4370"/>
              <a:gd name="T9" fmla="*/ 2147483647 h 2145"/>
              <a:gd name="T10" fmla="*/ 2147483647 w 4370"/>
              <a:gd name="T11" fmla="*/ 2147483647 h 2145"/>
              <a:gd name="T12" fmla="*/ 2147483647 w 4370"/>
              <a:gd name="T13" fmla="*/ 2147483647 h 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70"/>
              <a:gd name="T22" fmla="*/ 0 h 2145"/>
              <a:gd name="T23" fmla="*/ 4370 w 4370"/>
              <a:gd name="T24" fmla="*/ 2145 h 2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70" h="2145">
                <a:moveTo>
                  <a:pt x="82" y="15"/>
                </a:moveTo>
                <a:cubicBezTo>
                  <a:pt x="83" y="20"/>
                  <a:pt x="89" y="24"/>
                  <a:pt x="90" y="47"/>
                </a:cubicBezTo>
                <a:cubicBezTo>
                  <a:pt x="91" y="70"/>
                  <a:pt x="0" y="0"/>
                  <a:pt x="90" y="151"/>
                </a:cubicBezTo>
                <a:cubicBezTo>
                  <a:pt x="180" y="302"/>
                  <a:pt x="392" y="735"/>
                  <a:pt x="628" y="952"/>
                </a:cubicBezTo>
                <a:cubicBezTo>
                  <a:pt x="864" y="1169"/>
                  <a:pt x="1205" y="1313"/>
                  <a:pt x="1507" y="1455"/>
                </a:cubicBezTo>
                <a:cubicBezTo>
                  <a:pt x="1808" y="1596"/>
                  <a:pt x="1959" y="1685"/>
                  <a:pt x="2436" y="1800"/>
                </a:cubicBezTo>
                <a:cubicBezTo>
                  <a:pt x="2913" y="1915"/>
                  <a:pt x="3967" y="2073"/>
                  <a:pt x="4370" y="2145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A2CFACEA-0012-4EBB-8A9A-4E557473B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87438"/>
            <a:ext cx="550863" cy="3408362"/>
          </a:xfrm>
          <a:prstGeom prst="rect">
            <a:avLst/>
          </a:prstGeom>
          <a:solidFill>
            <a:srgbClr val="FF6600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34829" name="Text Box 13">
            <a:extLst>
              <a:ext uri="{FF2B5EF4-FFF2-40B4-BE49-F238E27FC236}">
                <a16:creationId xmlns:a16="http://schemas.microsoft.com/office/drawing/2014/main" id="{DB176767-4CA9-487A-9D8E-312CE1754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0"/>
            <a:ext cx="5907087" cy="790575"/>
          </a:xfrm>
          <a:prstGeom prst="rect">
            <a:avLst/>
          </a:prstGeom>
          <a:noFill/>
          <a:ln>
            <a:noFill/>
          </a:ln>
          <a:effectLst>
            <a:outerShdw dist="77251" dir="11367739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sz="3100">
                <a:solidFill>
                  <a:schemeClr val="accent1"/>
                </a:solidFill>
                <a:latin typeface="Comic Sans MS" panose="030F0702030302020204" pitchFamily="66" charset="0"/>
              </a:rPr>
              <a:t>Isoterme del CO</a:t>
            </a:r>
            <a:r>
              <a:rPr lang="it-IT" altLang="it-IT" sz="3100" baseline="-2500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3100">
                <a:solidFill>
                  <a:schemeClr val="accent1"/>
                </a:solidFill>
                <a:latin typeface="Comic Sans MS" panose="030F0702030302020204" pitchFamily="66" charset="0"/>
              </a:rPr>
              <a:t> vicino alla </a:t>
            </a:r>
          </a:p>
          <a:p>
            <a:pPr algn="ctr">
              <a:lnSpc>
                <a:spcPct val="80000"/>
              </a:lnSpc>
            </a:pPr>
            <a:r>
              <a:rPr lang="it-IT" altLang="it-IT" sz="3100">
                <a:solidFill>
                  <a:schemeClr val="accent1"/>
                </a:solidFill>
                <a:latin typeface="Comic Sans MS" panose="030F0702030302020204" pitchFamily="66" charset="0"/>
              </a:rPr>
              <a:t>temperatura critica</a:t>
            </a:r>
          </a:p>
        </p:txBody>
      </p:sp>
      <p:sp>
        <p:nvSpPr>
          <p:cNvPr id="34830" name="AutoShape 14">
            <a:extLst>
              <a:ext uri="{FF2B5EF4-FFF2-40B4-BE49-F238E27FC236}">
                <a16:creationId xmlns:a16="http://schemas.microsoft.com/office/drawing/2014/main" id="{81651E81-6044-49CB-BB89-1973681F6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400300"/>
            <a:ext cx="2925763" cy="4222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02" y="10800"/>
                </a:moveTo>
                <a:cubicBezTo>
                  <a:pt x="10702" y="10745"/>
                  <a:pt x="10745" y="10702"/>
                  <a:pt x="10800" y="10702"/>
                </a:cubicBezTo>
                <a:cubicBezTo>
                  <a:pt x="10854" y="10701"/>
                  <a:pt x="10897" y="10745"/>
                  <a:pt x="10898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02" y="10800"/>
                </a:lnTo>
                <a:close/>
              </a:path>
            </a:pathLst>
          </a:custGeom>
          <a:solidFill>
            <a:srgbClr val="FF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31" name="Line 15">
            <a:extLst>
              <a:ext uri="{FF2B5EF4-FFF2-40B4-BE49-F238E27FC236}">
                <a16:creationId xmlns:a16="http://schemas.microsoft.com/office/drawing/2014/main" id="{3012CE1D-71BE-4F2C-8E93-91ADA1E9D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6663" y="3814763"/>
            <a:ext cx="0" cy="7715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32" name="Line 16">
            <a:extLst>
              <a:ext uri="{FF2B5EF4-FFF2-40B4-BE49-F238E27FC236}">
                <a16:creationId xmlns:a16="http://schemas.microsoft.com/office/drawing/2014/main" id="{B8C02413-9064-4ADA-ACC6-825E457BA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2786063"/>
            <a:ext cx="0" cy="18272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33" name="Line 17">
            <a:extLst>
              <a:ext uri="{FF2B5EF4-FFF2-40B4-BE49-F238E27FC236}">
                <a16:creationId xmlns:a16="http://schemas.microsoft.com/office/drawing/2014/main" id="{C33CFCA3-F303-49E7-83DB-E2A0FA9BD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8263" y="2400300"/>
            <a:ext cx="6350" cy="22987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34" name="Line 18">
            <a:extLst>
              <a:ext uri="{FF2B5EF4-FFF2-40B4-BE49-F238E27FC236}">
                <a16:creationId xmlns:a16="http://schemas.microsoft.com/office/drawing/2014/main" id="{9C5D694D-CA62-4C7F-B7A9-0D92946AE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6463" y="2768600"/>
            <a:ext cx="0" cy="19129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35" name="Line 19">
            <a:extLst>
              <a:ext uri="{FF2B5EF4-FFF2-40B4-BE49-F238E27FC236}">
                <a16:creationId xmlns:a16="http://schemas.microsoft.com/office/drawing/2014/main" id="{6B0B75E6-E802-4268-B10D-6653B9C64B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9863" y="3814763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36" name="Line 20">
            <a:extLst>
              <a:ext uri="{FF2B5EF4-FFF2-40B4-BE49-F238E27FC236}">
                <a16:creationId xmlns:a16="http://schemas.microsoft.com/office/drawing/2014/main" id="{B1CD7204-4924-4CA6-BDDC-ADAC934B67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6663" y="3814763"/>
            <a:ext cx="2743200" cy="158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37" name="Line 21">
            <a:extLst>
              <a:ext uri="{FF2B5EF4-FFF2-40B4-BE49-F238E27FC236}">
                <a16:creationId xmlns:a16="http://schemas.microsoft.com/office/drawing/2014/main" id="{B742DAA2-A29B-4431-8875-D0339CD6B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2781300"/>
            <a:ext cx="165417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38" name="Line 22">
            <a:extLst>
              <a:ext uri="{FF2B5EF4-FFF2-40B4-BE49-F238E27FC236}">
                <a16:creationId xmlns:a16="http://schemas.microsoft.com/office/drawing/2014/main" id="{5E0C30C4-00EB-4CB6-9874-2C9AFCED4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6663" y="4508500"/>
            <a:ext cx="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39" name="Line 23">
            <a:extLst>
              <a:ext uri="{FF2B5EF4-FFF2-40B4-BE49-F238E27FC236}">
                <a16:creationId xmlns:a16="http://schemas.microsoft.com/office/drawing/2014/main" id="{EB51B20C-DFE0-4546-84CA-45DC3B6CC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4508500"/>
            <a:ext cx="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40" name="Line 24">
            <a:extLst>
              <a:ext uri="{FF2B5EF4-FFF2-40B4-BE49-F238E27FC236}">
                <a16:creationId xmlns:a16="http://schemas.microsoft.com/office/drawing/2014/main" id="{B79A9D3A-C3FC-4CF0-A3E4-CCC14D864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4613" y="4508500"/>
            <a:ext cx="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41" name="Line 25">
            <a:extLst>
              <a:ext uri="{FF2B5EF4-FFF2-40B4-BE49-F238E27FC236}">
                <a16:creationId xmlns:a16="http://schemas.microsoft.com/office/drawing/2014/main" id="{EE7DD9B9-1E5A-4EF0-83A6-8DEB3EE34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6463" y="4508500"/>
            <a:ext cx="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42" name="Line 26">
            <a:extLst>
              <a:ext uri="{FF2B5EF4-FFF2-40B4-BE49-F238E27FC236}">
                <a16:creationId xmlns:a16="http://schemas.microsoft.com/office/drawing/2014/main" id="{1E254F05-D1FD-4E6B-BE3A-FD60FF784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9863" y="4508500"/>
            <a:ext cx="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43" name="Text Box 27">
            <a:extLst>
              <a:ext uri="{FF2B5EF4-FFF2-40B4-BE49-F238E27FC236}">
                <a16:creationId xmlns:a16="http://schemas.microsoft.com/office/drawing/2014/main" id="{3CF39ABA-7050-45B4-8196-CBF0FEC6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4579938"/>
            <a:ext cx="3968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00FFCC"/>
                </a:solidFill>
                <a:latin typeface="Arial" panose="020B0604020202020204" pitchFamily="34" charset="0"/>
              </a:rPr>
              <a:t>V</a:t>
            </a:r>
            <a:r>
              <a:rPr lang="it-IT" altLang="it-IT" sz="2700" b="0" baseline="-25000">
                <a:solidFill>
                  <a:srgbClr val="00FFCC"/>
                </a:solidFill>
                <a:latin typeface="Arial" panose="020B0604020202020204" pitchFamily="34" charset="0"/>
              </a:rPr>
              <a:t>l</a:t>
            </a:r>
            <a:endParaRPr lang="it-IT" altLang="it-IT" sz="27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44" name="Text Box 28">
            <a:extLst>
              <a:ext uri="{FF2B5EF4-FFF2-40B4-BE49-F238E27FC236}">
                <a16:creationId xmlns:a16="http://schemas.microsoft.com/office/drawing/2014/main" id="{486A12B6-C9B3-4688-BD81-6BF413EA6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4579938"/>
            <a:ext cx="514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00FFCC"/>
                </a:solidFill>
                <a:latin typeface="Arial" panose="020B0604020202020204" pitchFamily="34" charset="0"/>
              </a:rPr>
              <a:t>V</a:t>
            </a:r>
            <a:r>
              <a:rPr lang="it-IT" altLang="it-IT" sz="2700" b="0" baseline="-25000">
                <a:solidFill>
                  <a:srgbClr val="00FFCC"/>
                </a:solidFill>
                <a:latin typeface="Arial" panose="020B0604020202020204" pitchFamily="34" charset="0"/>
              </a:rPr>
              <a:t>C</a:t>
            </a:r>
            <a:endParaRPr lang="it-IT" altLang="it-IT" sz="27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45" name="Text Box 29">
            <a:extLst>
              <a:ext uri="{FF2B5EF4-FFF2-40B4-BE49-F238E27FC236}">
                <a16:creationId xmlns:a16="http://schemas.microsoft.com/office/drawing/2014/main" id="{99DD36BA-6634-49C0-9318-6EF3F25A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4579938"/>
            <a:ext cx="4619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00FFCC"/>
                </a:solidFill>
                <a:latin typeface="Arial" panose="020B0604020202020204" pitchFamily="34" charset="0"/>
              </a:rPr>
              <a:t>V</a:t>
            </a:r>
            <a:r>
              <a:rPr lang="it-IT" altLang="it-IT" sz="2700" b="0" baseline="-25000">
                <a:solidFill>
                  <a:srgbClr val="00FFCC"/>
                </a:solidFill>
                <a:latin typeface="Arial" panose="020B0604020202020204" pitchFamily="34" charset="0"/>
              </a:rPr>
              <a:t>v</a:t>
            </a:r>
            <a:endParaRPr lang="it-IT" altLang="it-IT" sz="27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46" name="Text Box 30">
            <a:extLst>
              <a:ext uri="{FF2B5EF4-FFF2-40B4-BE49-F238E27FC236}">
                <a16:creationId xmlns:a16="http://schemas.microsoft.com/office/drawing/2014/main" id="{69D32CCC-7875-4A34-9578-36984811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4579938"/>
            <a:ext cx="4603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00FFCC"/>
                </a:solidFill>
                <a:latin typeface="Arial" panose="020B0604020202020204" pitchFamily="34" charset="0"/>
              </a:rPr>
              <a:t>V</a:t>
            </a:r>
            <a:r>
              <a:rPr lang="it-IT" altLang="it-IT" sz="2700" b="0" baseline="-25000">
                <a:solidFill>
                  <a:srgbClr val="00FFCC"/>
                </a:solidFill>
                <a:latin typeface="Arial" panose="020B0604020202020204" pitchFamily="34" charset="0"/>
              </a:rPr>
              <a:t>v</a:t>
            </a:r>
            <a:endParaRPr lang="it-IT" altLang="it-IT" sz="27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47" name="Text Box 31">
            <a:extLst>
              <a:ext uri="{FF2B5EF4-FFF2-40B4-BE49-F238E27FC236}">
                <a16:creationId xmlns:a16="http://schemas.microsoft.com/office/drawing/2014/main" id="{F2DA1303-4BF8-4D87-9E0A-DC159FAD2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4929188"/>
            <a:ext cx="2492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b="0">
                <a:solidFill>
                  <a:srgbClr val="00FF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F9D47121-0928-49D5-B530-642E20143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4929188"/>
            <a:ext cx="2492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b="0">
                <a:solidFill>
                  <a:srgbClr val="00FF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4849" name="Text Box 33">
            <a:extLst>
              <a:ext uri="{FF2B5EF4-FFF2-40B4-BE49-F238E27FC236}">
                <a16:creationId xmlns:a16="http://schemas.microsoft.com/office/drawing/2014/main" id="{CDA47614-19C2-4127-AA58-425F066E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929188"/>
            <a:ext cx="2492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b="0">
                <a:solidFill>
                  <a:srgbClr val="00FF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4850" name="Text Box 34">
            <a:extLst>
              <a:ext uri="{FF2B5EF4-FFF2-40B4-BE49-F238E27FC236}">
                <a16:creationId xmlns:a16="http://schemas.microsoft.com/office/drawing/2014/main" id="{5467F365-294B-48D5-80E5-2EE7C4E8A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4929188"/>
            <a:ext cx="2492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b="0">
                <a:solidFill>
                  <a:srgbClr val="00FF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851" name="AutoShape 35">
            <a:extLst>
              <a:ext uri="{FF2B5EF4-FFF2-40B4-BE49-F238E27FC236}">
                <a16:creationId xmlns:a16="http://schemas.microsoft.com/office/drawing/2014/main" id="{32F9ECE9-4261-40FB-964E-39A2AFDC1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622425"/>
            <a:ext cx="190500" cy="685800"/>
          </a:xfrm>
          <a:prstGeom prst="rtTriangle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34852" name="AutoShape 36">
            <a:extLst>
              <a:ext uri="{FF2B5EF4-FFF2-40B4-BE49-F238E27FC236}">
                <a16:creationId xmlns:a16="http://schemas.microsoft.com/office/drawing/2014/main" id="{9803BA1F-8405-4AB8-B68D-29CD415FF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1714500"/>
            <a:ext cx="190500" cy="685800"/>
          </a:xfrm>
          <a:prstGeom prst="rtTriangle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962436D4-E614-40B4-81C2-E15C88BCBD21}"/>
              </a:ext>
            </a:extLst>
          </p:cNvPr>
          <p:cNvSpPr>
            <a:spLocks noChangeArrowheads="1"/>
          </p:cNvSpPr>
          <p:nvPr/>
        </p:nvSpPr>
        <p:spPr bwMode="auto">
          <a:xfrm rot="-7830924">
            <a:off x="2467769" y="2120107"/>
            <a:ext cx="325437" cy="2730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200" y="10800"/>
                </a:moveTo>
                <a:cubicBezTo>
                  <a:pt x="10200" y="10468"/>
                  <a:pt x="10468" y="10200"/>
                  <a:pt x="10800" y="10200"/>
                </a:cubicBezTo>
                <a:cubicBezTo>
                  <a:pt x="11131" y="10199"/>
                  <a:pt x="11399" y="10468"/>
                  <a:pt x="114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200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7C0FAF06-A643-4BB9-96C9-DE1CFA58FB3C}"/>
              </a:ext>
            </a:extLst>
          </p:cNvPr>
          <p:cNvSpPr>
            <a:spLocks noChangeArrowheads="1"/>
          </p:cNvSpPr>
          <p:nvPr/>
        </p:nvSpPr>
        <p:spPr bwMode="auto">
          <a:xfrm rot="935616">
            <a:off x="2684463" y="2371725"/>
            <a:ext cx="211137" cy="42863"/>
          </a:xfrm>
          <a:prstGeom prst="chevron">
            <a:avLst>
              <a:gd name="adj" fmla="val 123146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34855" name="Line 39">
            <a:extLst>
              <a:ext uri="{FF2B5EF4-FFF2-40B4-BE49-F238E27FC236}">
                <a16:creationId xmlns:a16="http://schemas.microsoft.com/office/drawing/2014/main" id="{00A80BB9-7046-4964-A8F1-5F65593A29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1093788"/>
            <a:ext cx="5492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56" name="Line 40">
            <a:extLst>
              <a:ext uri="{FF2B5EF4-FFF2-40B4-BE49-F238E27FC236}">
                <a16:creationId xmlns:a16="http://schemas.microsoft.com/office/drawing/2014/main" id="{6903401C-1AE5-4DD9-B1B8-865145B12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013" y="1093788"/>
            <a:ext cx="54768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57" name="Line 41">
            <a:extLst>
              <a:ext uri="{FF2B5EF4-FFF2-40B4-BE49-F238E27FC236}">
                <a16:creationId xmlns:a16="http://schemas.microsoft.com/office/drawing/2014/main" id="{7A98B06C-1C15-4E07-BA50-E73D4882D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1085850"/>
            <a:ext cx="5492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58" name="Line 42">
            <a:extLst>
              <a:ext uri="{FF2B5EF4-FFF2-40B4-BE49-F238E27FC236}">
                <a16:creationId xmlns:a16="http://schemas.microsoft.com/office/drawing/2014/main" id="{820DDEAC-76F7-4D13-AE17-38DECE65F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1093788"/>
            <a:ext cx="55086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59" name="Line 43">
            <a:extLst>
              <a:ext uri="{FF2B5EF4-FFF2-40B4-BE49-F238E27FC236}">
                <a16:creationId xmlns:a16="http://schemas.microsoft.com/office/drawing/2014/main" id="{A2BEBABA-3F39-40BC-9892-4768B67F45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6663" y="900113"/>
            <a:ext cx="0" cy="5143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60" name="Line 44">
            <a:extLst>
              <a:ext uri="{FF2B5EF4-FFF2-40B4-BE49-F238E27FC236}">
                <a16:creationId xmlns:a16="http://schemas.microsoft.com/office/drawing/2014/main" id="{4495AC76-81D0-4AB0-99E9-84AC93DEFB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2763" y="900113"/>
            <a:ext cx="0" cy="5143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61" name="Line 45">
            <a:extLst>
              <a:ext uri="{FF2B5EF4-FFF2-40B4-BE49-F238E27FC236}">
                <a16:creationId xmlns:a16="http://schemas.microsoft.com/office/drawing/2014/main" id="{BB9FDC16-1B38-49C0-8DE3-451EF8C8F7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238" y="900113"/>
            <a:ext cx="0" cy="5143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62" name="Freeform 46">
            <a:extLst>
              <a:ext uri="{FF2B5EF4-FFF2-40B4-BE49-F238E27FC236}">
                <a16:creationId xmlns:a16="http://schemas.microsoft.com/office/drawing/2014/main" id="{653583F0-FDE6-4389-9BDF-1D8AB1060F98}"/>
              </a:ext>
            </a:extLst>
          </p:cNvPr>
          <p:cNvSpPr>
            <a:spLocks/>
          </p:cNvSpPr>
          <p:nvPr/>
        </p:nvSpPr>
        <p:spPr bwMode="auto">
          <a:xfrm>
            <a:off x="3475038" y="2786063"/>
            <a:ext cx="3382962" cy="900112"/>
          </a:xfrm>
          <a:custGeom>
            <a:avLst/>
            <a:gdLst>
              <a:gd name="T0" fmla="*/ 0 w 3552"/>
              <a:gd name="T1" fmla="*/ 0 h 1008"/>
              <a:gd name="T2" fmla="*/ 2147483647 w 3552"/>
              <a:gd name="T3" fmla="*/ 2147483647 h 1008"/>
              <a:gd name="T4" fmla="*/ 2147483647 w 3552"/>
              <a:gd name="T5" fmla="*/ 2147483647 h 1008"/>
              <a:gd name="T6" fmla="*/ 2147483647 w 3552"/>
              <a:gd name="T7" fmla="*/ 2147483647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3552"/>
              <a:gd name="T13" fmla="*/ 0 h 1008"/>
              <a:gd name="T14" fmla="*/ 3552 w 3552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2" h="1008">
                <a:moveTo>
                  <a:pt x="0" y="0"/>
                </a:moveTo>
                <a:cubicBezTo>
                  <a:pt x="316" y="280"/>
                  <a:pt x="632" y="560"/>
                  <a:pt x="1056" y="720"/>
                </a:cubicBezTo>
                <a:cubicBezTo>
                  <a:pt x="1480" y="880"/>
                  <a:pt x="2128" y="912"/>
                  <a:pt x="2544" y="960"/>
                </a:cubicBezTo>
                <a:cubicBezTo>
                  <a:pt x="2960" y="1008"/>
                  <a:pt x="3384" y="1000"/>
                  <a:pt x="3552" y="1008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63" name="Freeform 47">
            <a:extLst>
              <a:ext uri="{FF2B5EF4-FFF2-40B4-BE49-F238E27FC236}">
                <a16:creationId xmlns:a16="http://schemas.microsoft.com/office/drawing/2014/main" id="{9C04D52C-4ACD-46C5-91D3-0730EE4F41EB}"/>
              </a:ext>
            </a:extLst>
          </p:cNvPr>
          <p:cNvSpPr>
            <a:spLocks/>
          </p:cNvSpPr>
          <p:nvPr/>
        </p:nvSpPr>
        <p:spPr bwMode="auto">
          <a:xfrm>
            <a:off x="3979863" y="3814763"/>
            <a:ext cx="2847975" cy="514350"/>
          </a:xfrm>
          <a:custGeom>
            <a:avLst/>
            <a:gdLst>
              <a:gd name="T0" fmla="*/ 0 w 2992"/>
              <a:gd name="T1" fmla="*/ 0 h 576"/>
              <a:gd name="T2" fmla="*/ 2147483647 w 2992"/>
              <a:gd name="T3" fmla="*/ 2147483647 h 576"/>
              <a:gd name="T4" fmla="*/ 2147483647 w 2992"/>
              <a:gd name="T5" fmla="*/ 2147483647 h 576"/>
              <a:gd name="T6" fmla="*/ 2147483647 w 2992"/>
              <a:gd name="T7" fmla="*/ 2147483647 h 576"/>
              <a:gd name="T8" fmla="*/ 2147483647 w 2992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2"/>
              <a:gd name="T16" fmla="*/ 0 h 576"/>
              <a:gd name="T17" fmla="*/ 2992 w 2992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2" h="576">
                <a:moveTo>
                  <a:pt x="0" y="0"/>
                </a:moveTo>
                <a:cubicBezTo>
                  <a:pt x="123" y="53"/>
                  <a:pt x="511" y="239"/>
                  <a:pt x="736" y="320"/>
                </a:cubicBezTo>
                <a:cubicBezTo>
                  <a:pt x="961" y="401"/>
                  <a:pt x="1139" y="449"/>
                  <a:pt x="1352" y="488"/>
                </a:cubicBezTo>
                <a:cubicBezTo>
                  <a:pt x="1565" y="527"/>
                  <a:pt x="1743" y="537"/>
                  <a:pt x="2016" y="552"/>
                </a:cubicBezTo>
                <a:cubicBezTo>
                  <a:pt x="2289" y="567"/>
                  <a:pt x="2789" y="571"/>
                  <a:pt x="2992" y="576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64" name="Text Box 48">
            <a:extLst>
              <a:ext uri="{FF2B5EF4-FFF2-40B4-BE49-F238E27FC236}">
                <a16:creationId xmlns:a16="http://schemas.microsoft.com/office/drawing/2014/main" id="{B75AE07E-648A-4C78-B236-E01054B9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4011613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00FFCC"/>
                </a:solidFill>
                <a:latin typeface="Arial" panose="020B0604020202020204" pitchFamily="34" charset="0"/>
              </a:rPr>
              <a:t>T</a:t>
            </a:r>
            <a:r>
              <a:rPr lang="it-IT" altLang="it-IT" sz="2700" b="0" baseline="-25000">
                <a:solidFill>
                  <a:srgbClr val="00FFCC"/>
                </a:solidFill>
                <a:latin typeface="Arial" panose="020B0604020202020204" pitchFamily="34" charset="0"/>
              </a:rPr>
              <a:t>3</a:t>
            </a:r>
            <a:endParaRPr lang="it-IT" altLang="it-IT" sz="27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65" name="Text Box 49">
            <a:extLst>
              <a:ext uri="{FF2B5EF4-FFF2-40B4-BE49-F238E27FC236}">
                <a16:creationId xmlns:a16="http://schemas.microsoft.com/office/drawing/2014/main" id="{3A14CD4F-D536-4E91-82BA-218B7DA9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8" y="3557588"/>
            <a:ext cx="4556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00FFCC"/>
                </a:solidFill>
                <a:latin typeface="Arial" panose="020B0604020202020204" pitchFamily="34" charset="0"/>
              </a:rPr>
              <a:t>T</a:t>
            </a:r>
            <a:r>
              <a:rPr lang="it-IT" altLang="it-IT" sz="2700" b="0" baseline="-25000">
                <a:solidFill>
                  <a:srgbClr val="00FFCC"/>
                </a:solidFill>
                <a:latin typeface="Arial" panose="020B0604020202020204" pitchFamily="34" charset="0"/>
              </a:rPr>
              <a:t>2</a:t>
            </a:r>
            <a:endParaRPr lang="it-IT" altLang="it-IT" sz="27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66" name="Text Box 50">
            <a:extLst>
              <a:ext uri="{FF2B5EF4-FFF2-40B4-BE49-F238E27FC236}">
                <a16:creationId xmlns:a16="http://schemas.microsoft.com/office/drawing/2014/main" id="{D655B92A-466E-4D0B-B131-D846AD30A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3" y="3128963"/>
            <a:ext cx="5334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>
                <a:solidFill>
                  <a:srgbClr val="00FFCC"/>
                </a:solidFill>
                <a:latin typeface="Arial" panose="020B0604020202020204" pitchFamily="34" charset="0"/>
              </a:rPr>
              <a:t>T</a:t>
            </a:r>
            <a:r>
              <a:rPr lang="it-IT" altLang="it-IT" sz="2700" baseline="-25000">
                <a:solidFill>
                  <a:srgbClr val="00FFCC"/>
                </a:solidFill>
                <a:latin typeface="Arial" panose="020B0604020202020204" pitchFamily="34" charset="0"/>
              </a:rPr>
              <a:t>cr</a:t>
            </a:r>
            <a:endParaRPr lang="it-IT" altLang="it-IT" sz="270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67" name="Text Box 51">
            <a:extLst>
              <a:ext uri="{FF2B5EF4-FFF2-40B4-BE49-F238E27FC236}">
                <a16:creationId xmlns:a16="http://schemas.microsoft.com/office/drawing/2014/main" id="{77D924FF-9E99-4050-8862-0752F02D4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8" y="1114425"/>
            <a:ext cx="17494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it-IT" altLang="it-IT" sz="2800">
                <a:solidFill>
                  <a:srgbClr val="00FFCC"/>
                </a:solidFill>
                <a:latin typeface="Arial" panose="020B0604020202020204" pitchFamily="34" charset="0"/>
              </a:rPr>
              <a:t>T</a:t>
            </a:r>
            <a:r>
              <a:rPr lang="it-IT" altLang="it-IT" sz="2800" baseline="-25000">
                <a:solidFill>
                  <a:srgbClr val="00FFCC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800">
                <a:solidFill>
                  <a:srgbClr val="00FFCC"/>
                </a:solidFill>
                <a:latin typeface="Arial" panose="020B0604020202020204" pitchFamily="34" charset="0"/>
              </a:rPr>
              <a:t> &gt; T</a:t>
            </a:r>
            <a:r>
              <a:rPr lang="it-IT" altLang="it-IT" sz="2800" baseline="-25000">
                <a:solidFill>
                  <a:srgbClr val="00FFCC"/>
                </a:solidFill>
                <a:latin typeface="Arial" panose="020B0604020202020204" pitchFamily="34" charset="0"/>
              </a:rPr>
              <a:t>C</a:t>
            </a:r>
            <a:endParaRPr lang="it-IT" altLang="it-IT" sz="2800">
              <a:solidFill>
                <a:srgbClr val="00FFCC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it-IT" altLang="it-IT" sz="2800">
                <a:solidFill>
                  <a:srgbClr val="00FFCC"/>
                </a:solidFill>
                <a:latin typeface="Arial" panose="020B0604020202020204" pitchFamily="34" charset="0"/>
              </a:rPr>
              <a:t>T</a:t>
            </a:r>
            <a:r>
              <a:rPr lang="it-IT" altLang="it-IT" sz="2800" baseline="-25000">
                <a:solidFill>
                  <a:srgbClr val="00FFCC"/>
                </a:solidFill>
                <a:latin typeface="Arial" panose="020B0604020202020204" pitchFamily="34" charset="0"/>
              </a:rPr>
              <a:t>2</a:t>
            </a:r>
            <a:r>
              <a:rPr lang="it-IT" altLang="it-IT" sz="2800">
                <a:solidFill>
                  <a:srgbClr val="00FFCC"/>
                </a:solidFill>
                <a:latin typeface="Arial" panose="020B0604020202020204" pitchFamily="34" charset="0"/>
              </a:rPr>
              <a:t>,T</a:t>
            </a:r>
            <a:r>
              <a:rPr lang="it-IT" altLang="it-IT" sz="2800" baseline="-25000">
                <a:solidFill>
                  <a:srgbClr val="00FFCC"/>
                </a:solidFill>
                <a:latin typeface="Arial" panose="020B0604020202020204" pitchFamily="34" charset="0"/>
              </a:rPr>
              <a:t>3</a:t>
            </a:r>
            <a:r>
              <a:rPr lang="it-IT" altLang="it-IT" sz="2800">
                <a:solidFill>
                  <a:srgbClr val="00FFCC"/>
                </a:solidFill>
                <a:latin typeface="Arial" panose="020B0604020202020204" pitchFamily="34" charset="0"/>
              </a:rPr>
              <a:t> &lt; T</a:t>
            </a:r>
            <a:r>
              <a:rPr lang="it-IT" altLang="it-IT" sz="2800" baseline="-25000">
                <a:solidFill>
                  <a:srgbClr val="00FFCC"/>
                </a:solidFill>
                <a:latin typeface="Arial" panose="020B0604020202020204" pitchFamily="34" charset="0"/>
              </a:rPr>
              <a:t>C</a:t>
            </a:r>
            <a:endParaRPr lang="it-IT" altLang="it-IT" sz="280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68" name="Text Box 52">
            <a:extLst>
              <a:ext uri="{FF2B5EF4-FFF2-40B4-BE49-F238E27FC236}">
                <a16:creationId xmlns:a16="http://schemas.microsoft.com/office/drawing/2014/main" id="{70D15CE7-3B24-4B20-81B9-EFD3FA5C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4508500"/>
            <a:ext cx="37941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3200">
                <a:solidFill>
                  <a:srgbClr val="00FFCC"/>
                </a:solidFill>
                <a:latin typeface="Arial" panose="020B0604020202020204" pitchFamily="34" charset="0"/>
              </a:rPr>
              <a:t>V</a:t>
            </a:r>
            <a:endParaRPr lang="it-IT" altLang="it-IT" sz="32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69" name="Text Box 53">
            <a:extLst>
              <a:ext uri="{FF2B5EF4-FFF2-40B4-BE49-F238E27FC236}">
                <a16:creationId xmlns:a16="http://schemas.microsoft.com/office/drawing/2014/main" id="{A0727278-DAB9-4D75-9709-E80EEFEE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771525"/>
            <a:ext cx="3651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900">
                <a:solidFill>
                  <a:srgbClr val="00FFCC"/>
                </a:solidFill>
                <a:latin typeface="Arial" panose="020B0604020202020204" pitchFamily="34" charset="0"/>
              </a:rPr>
              <a:t>P</a:t>
            </a:r>
            <a:endParaRPr lang="it-IT" altLang="it-IT" sz="27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70" name="Text Box 54">
            <a:extLst>
              <a:ext uri="{FF2B5EF4-FFF2-40B4-BE49-F238E27FC236}">
                <a16:creationId xmlns:a16="http://schemas.microsoft.com/office/drawing/2014/main" id="{01731212-CCE1-4A8D-9C82-2453DEFF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557213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00FFCC"/>
                </a:solidFill>
                <a:latin typeface="Arial" panose="020B0604020202020204" pitchFamily="34" charset="0"/>
              </a:rPr>
              <a:t>T</a:t>
            </a:r>
            <a:r>
              <a:rPr lang="it-IT" altLang="it-IT" sz="2700" b="0" baseline="-25000">
                <a:solidFill>
                  <a:srgbClr val="00FFCC"/>
                </a:solidFill>
                <a:latin typeface="Arial" panose="020B0604020202020204" pitchFamily="34" charset="0"/>
              </a:rPr>
              <a:t>1</a:t>
            </a:r>
            <a:endParaRPr lang="it-IT" altLang="it-IT" sz="27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71" name="Text Box 55">
            <a:extLst>
              <a:ext uri="{FF2B5EF4-FFF2-40B4-BE49-F238E27FC236}">
                <a16:creationId xmlns:a16="http://schemas.microsoft.com/office/drawing/2014/main" id="{D1C1D87B-450D-46F4-B6B6-945DD604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3" y="428625"/>
            <a:ext cx="5334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>
                <a:solidFill>
                  <a:srgbClr val="00FFCC"/>
                </a:solidFill>
                <a:latin typeface="Arial" panose="020B0604020202020204" pitchFamily="34" charset="0"/>
              </a:rPr>
              <a:t>T</a:t>
            </a:r>
            <a:r>
              <a:rPr lang="it-IT" altLang="it-IT" sz="2700" baseline="-25000">
                <a:solidFill>
                  <a:srgbClr val="00FFCC"/>
                </a:solidFill>
                <a:latin typeface="Arial" panose="020B0604020202020204" pitchFamily="34" charset="0"/>
              </a:rPr>
              <a:t>cr</a:t>
            </a:r>
            <a:endParaRPr lang="it-IT" altLang="it-IT" sz="270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72" name="Text Box 56">
            <a:extLst>
              <a:ext uri="{FF2B5EF4-FFF2-40B4-BE49-F238E27FC236}">
                <a16:creationId xmlns:a16="http://schemas.microsoft.com/office/drawing/2014/main" id="{2D2E7FC0-6CD3-4383-A391-E3026E822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71488"/>
            <a:ext cx="4556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00FFCC"/>
                </a:solidFill>
                <a:latin typeface="Arial" panose="020B0604020202020204" pitchFamily="34" charset="0"/>
              </a:rPr>
              <a:t>T</a:t>
            </a:r>
            <a:r>
              <a:rPr lang="it-IT" altLang="it-IT" sz="2700" b="0" baseline="-25000">
                <a:solidFill>
                  <a:srgbClr val="00FFCC"/>
                </a:solidFill>
                <a:latin typeface="Arial" panose="020B0604020202020204" pitchFamily="34" charset="0"/>
              </a:rPr>
              <a:t>2</a:t>
            </a:r>
            <a:endParaRPr lang="it-IT" altLang="it-IT" sz="27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73" name="Text Box 57">
            <a:extLst>
              <a:ext uri="{FF2B5EF4-FFF2-40B4-BE49-F238E27FC236}">
                <a16:creationId xmlns:a16="http://schemas.microsoft.com/office/drawing/2014/main" id="{AB926B9D-B00C-42E0-8B94-1F1655618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557213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00FFCC"/>
                </a:solidFill>
                <a:latin typeface="Arial" panose="020B0604020202020204" pitchFamily="34" charset="0"/>
              </a:rPr>
              <a:t>T</a:t>
            </a:r>
            <a:r>
              <a:rPr lang="it-IT" altLang="it-IT" sz="2700" b="0" baseline="-25000">
                <a:solidFill>
                  <a:srgbClr val="00FFCC"/>
                </a:solidFill>
                <a:latin typeface="Arial" panose="020B0604020202020204" pitchFamily="34" charset="0"/>
              </a:rPr>
              <a:t>3</a:t>
            </a:r>
            <a:endParaRPr lang="it-IT" altLang="it-IT" sz="27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74" name="Text Box 58">
            <a:extLst>
              <a:ext uri="{FF2B5EF4-FFF2-40B4-BE49-F238E27FC236}">
                <a16:creationId xmlns:a16="http://schemas.microsoft.com/office/drawing/2014/main" id="{2CDB7552-9C8E-4692-9583-C5FDF61A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571750"/>
            <a:ext cx="4556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00FFCC"/>
                </a:solidFill>
                <a:latin typeface="Arial" panose="020B0604020202020204" pitchFamily="34" charset="0"/>
              </a:rPr>
              <a:t>T</a:t>
            </a:r>
            <a:r>
              <a:rPr lang="it-IT" altLang="it-IT" sz="2700" b="0" baseline="-25000">
                <a:solidFill>
                  <a:srgbClr val="00FFCC"/>
                </a:solidFill>
                <a:latin typeface="Arial" panose="020B0604020202020204" pitchFamily="34" charset="0"/>
              </a:rPr>
              <a:t>1</a:t>
            </a:r>
            <a:endParaRPr lang="it-IT" altLang="it-IT" sz="2700" b="0">
              <a:solidFill>
                <a:srgbClr val="00FFCC"/>
              </a:solidFill>
              <a:latin typeface="Arial" panose="020B0604020202020204" pitchFamily="34" charset="0"/>
            </a:endParaRPr>
          </a:p>
        </p:txBody>
      </p:sp>
      <p:sp>
        <p:nvSpPr>
          <p:cNvPr id="34875" name="Text Box 59">
            <a:extLst>
              <a:ext uri="{FF2B5EF4-FFF2-40B4-BE49-F238E27FC236}">
                <a16:creationId xmlns:a16="http://schemas.microsoft.com/office/drawing/2014/main" id="{25F0550E-7CD4-4CD7-94C2-DF1416C7F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5572125"/>
            <a:ext cx="20605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000066"/>
                </a:solidFill>
                <a:latin typeface="Arial" panose="020B0604020202020204" pitchFamily="34" charset="0"/>
              </a:rPr>
              <a:t>Fase vapore</a:t>
            </a:r>
          </a:p>
        </p:txBody>
      </p:sp>
      <p:sp>
        <p:nvSpPr>
          <p:cNvPr id="34876" name="Text Box 60">
            <a:extLst>
              <a:ext uri="{FF2B5EF4-FFF2-40B4-BE49-F238E27FC236}">
                <a16:creationId xmlns:a16="http://schemas.microsoft.com/office/drawing/2014/main" id="{49EDE3C1-3C32-4370-9A79-9CB14BC9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5443538"/>
            <a:ext cx="20002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 b="0">
                <a:solidFill>
                  <a:srgbClr val="FF6600"/>
                </a:solidFill>
                <a:latin typeface="Arial" panose="020B0604020202020204" pitchFamily="34" charset="0"/>
              </a:rPr>
              <a:t>Fase liquida</a:t>
            </a:r>
          </a:p>
        </p:txBody>
      </p:sp>
      <p:sp>
        <p:nvSpPr>
          <p:cNvPr id="34877" name="Text Box 61">
            <a:extLst>
              <a:ext uri="{FF2B5EF4-FFF2-40B4-BE49-F238E27FC236}">
                <a16:creationId xmlns:a16="http://schemas.microsoft.com/office/drawing/2014/main" id="{784AD836-81C8-4414-A93F-D97FB7D72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5229225"/>
            <a:ext cx="23653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700" b="0">
                <a:solidFill>
                  <a:srgbClr val="FFCC00"/>
                </a:solidFill>
                <a:latin typeface="Arial" panose="020B0604020202020204" pitchFamily="34" charset="0"/>
              </a:rPr>
              <a:t>Fase Liquida +</a:t>
            </a:r>
          </a:p>
          <a:p>
            <a:pPr algn="ctr"/>
            <a:r>
              <a:rPr lang="it-IT" altLang="it-IT" sz="2700" b="0">
                <a:solidFill>
                  <a:srgbClr val="FFCC00"/>
                </a:solidFill>
                <a:latin typeface="Arial" panose="020B0604020202020204" pitchFamily="34" charset="0"/>
              </a:rPr>
              <a:t>Vapore</a:t>
            </a:r>
          </a:p>
        </p:txBody>
      </p:sp>
      <p:sp>
        <p:nvSpPr>
          <p:cNvPr id="34878" name="Rectangle 62">
            <a:extLst>
              <a:ext uri="{FF2B5EF4-FFF2-40B4-BE49-F238E27FC236}">
                <a16:creationId xmlns:a16="http://schemas.microsoft.com/office/drawing/2014/main" id="{05A9DF64-AE19-429C-9443-4DA32001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916113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2000">
                <a:solidFill>
                  <a:schemeClr val="bg1"/>
                </a:solidFill>
              </a:rPr>
              <a:t>LIQUIDO</a:t>
            </a:r>
            <a:endParaRPr lang="it-IT" altLang="it-IT" sz="2000">
              <a:solidFill>
                <a:schemeClr val="bg1"/>
              </a:solidFill>
            </a:endParaRPr>
          </a:p>
        </p:txBody>
      </p:sp>
      <p:sp>
        <p:nvSpPr>
          <p:cNvPr id="34879" name="Rectangle 63">
            <a:extLst>
              <a:ext uri="{FF2B5EF4-FFF2-40B4-BE49-F238E27FC236}">
                <a16:creationId xmlns:a16="http://schemas.microsoft.com/office/drawing/2014/main" id="{C6CEA74A-E307-4D62-850C-D42890AEC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4036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2400">
                <a:solidFill>
                  <a:schemeClr val="bg1"/>
                </a:solidFill>
              </a:rPr>
              <a:t>VAPORE</a:t>
            </a:r>
            <a:endParaRPr lang="it-IT" altLang="it-IT" sz="2400">
              <a:solidFill>
                <a:schemeClr val="bg1"/>
              </a:solidFill>
            </a:endParaRPr>
          </a:p>
        </p:txBody>
      </p:sp>
      <p:sp>
        <p:nvSpPr>
          <p:cNvPr id="34880" name="Rectangle 64">
            <a:extLst>
              <a:ext uri="{FF2B5EF4-FFF2-40B4-BE49-F238E27FC236}">
                <a16:creationId xmlns:a16="http://schemas.microsoft.com/office/drawing/2014/main" id="{98B810D0-BAAA-4079-B064-0DE7579A1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773238"/>
            <a:ext cx="1366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2400">
                <a:solidFill>
                  <a:schemeClr val="bg1"/>
                </a:solidFill>
              </a:rPr>
              <a:t>GAS</a:t>
            </a:r>
            <a:endParaRPr lang="it-IT" altLang="it-IT" sz="2400">
              <a:solidFill>
                <a:schemeClr val="bg1"/>
              </a:solidFill>
            </a:endParaRPr>
          </a:p>
        </p:txBody>
      </p:sp>
      <p:sp>
        <p:nvSpPr>
          <p:cNvPr id="34881" name="Rectangle 65">
            <a:extLst>
              <a:ext uri="{FF2B5EF4-FFF2-40B4-BE49-F238E27FC236}">
                <a16:creationId xmlns:a16="http://schemas.microsoft.com/office/drawing/2014/main" id="{A7F32DA6-810A-4800-9D25-7D29D024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213100"/>
            <a:ext cx="1441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2000">
                <a:solidFill>
                  <a:srgbClr val="990000"/>
                </a:solidFill>
              </a:rPr>
              <a:t>LIQUIDO   </a:t>
            </a:r>
          </a:p>
          <a:p>
            <a:r>
              <a:rPr lang="en-US" altLang="it-IT" sz="2000">
                <a:solidFill>
                  <a:srgbClr val="990000"/>
                </a:solidFill>
              </a:rPr>
              <a:t>        + VAPORE</a:t>
            </a:r>
            <a:endParaRPr lang="it-IT" altLang="it-IT" sz="2000">
              <a:solidFill>
                <a:srgbClr val="990000"/>
              </a:solidFill>
            </a:endParaRPr>
          </a:p>
        </p:txBody>
      </p:sp>
      <p:sp>
        <p:nvSpPr>
          <p:cNvPr id="34882" name="Rectangle 66">
            <a:extLst>
              <a:ext uri="{FF2B5EF4-FFF2-40B4-BE49-F238E27FC236}">
                <a16:creationId xmlns:a16="http://schemas.microsoft.com/office/drawing/2014/main" id="{09B2B5C3-8244-4786-95A7-44BCFFB3B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9237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2400">
                <a:solidFill>
                  <a:srgbClr val="00FFFF"/>
                </a:solidFill>
              </a:rPr>
              <a:t>P</a:t>
            </a:r>
            <a:r>
              <a:rPr lang="en-US" altLang="it-IT" sz="2400" baseline="-25000">
                <a:solidFill>
                  <a:srgbClr val="00FFFF"/>
                </a:solidFill>
              </a:rPr>
              <a:t>2</a:t>
            </a:r>
            <a:endParaRPr lang="it-IT" altLang="it-IT" sz="2400" baseline="-25000">
              <a:solidFill>
                <a:srgbClr val="00FFFF"/>
              </a:solidFill>
            </a:endParaRPr>
          </a:p>
        </p:txBody>
      </p:sp>
      <p:sp>
        <p:nvSpPr>
          <p:cNvPr id="34883" name="Line 67">
            <a:extLst>
              <a:ext uri="{FF2B5EF4-FFF2-40B4-BE49-F238E27FC236}">
                <a16:creationId xmlns:a16="http://schemas.microsoft.com/office/drawing/2014/main" id="{2B3E8B9A-8569-4577-9BC5-A9B6E18DD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2781300"/>
            <a:ext cx="1079500" cy="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92378587-6A99-467D-84DD-50178353C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696913"/>
          <a:ext cx="8729662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" name="Image" r:id="rId3" imgW="24537946" imgH="8691846" progId="Photoshop.Image.4">
                  <p:embed/>
                </p:oleObj>
              </mc:Choice>
              <mc:Fallback>
                <p:oleObj name="Image" r:id="rId3" imgW="24537946" imgH="8691846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696913"/>
                        <a:ext cx="8729662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>
            <a:extLst>
              <a:ext uri="{FF2B5EF4-FFF2-40B4-BE49-F238E27FC236}">
                <a16:creationId xmlns:a16="http://schemas.microsoft.com/office/drawing/2014/main" id="{95BD0199-41D7-4D5F-B10E-C303234D7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825" y="3511550"/>
          <a:ext cx="818515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" name="Image" r:id="rId5" imgW="24156724" imgH="8920579" progId="Photoshop.Image.4">
                  <p:embed/>
                </p:oleObj>
              </mc:Choice>
              <mc:Fallback>
                <p:oleObj name="Image" r:id="rId5" imgW="24156724" imgH="8920579" progId="Photoshop.Image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3511550"/>
                        <a:ext cx="818515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0" name="Group 185">
            <a:extLst>
              <a:ext uri="{FF2B5EF4-FFF2-40B4-BE49-F238E27FC236}">
                <a16:creationId xmlns:a16="http://schemas.microsoft.com/office/drawing/2014/main" id="{18054676-6301-45C0-87E3-8E0BD7F06494}"/>
              </a:ext>
            </a:extLst>
          </p:cNvPr>
          <p:cNvGrpSpPr>
            <a:grpSpLocks/>
          </p:cNvGrpSpPr>
          <p:nvPr/>
        </p:nvGrpSpPr>
        <p:grpSpPr bwMode="auto">
          <a:xfrm>
            <a:off x="1236663" y="1243013"/>
            <a:ext cx="6565900" cy="1931987"/>
            <a:chOff x="779" y="432"/>
            <a:chExt cx="4136" cy="1217"/>
          </a:xfrm>
        </p:grpSpPr>
        <p:sp>
          <p:nvSpPr>
            <p:cNvPr id="4192" name="Oval 4">
              <a:extLst>
                <a:ext uri="{FF2B5EF4-FFF2-40B4-BE49-F238E27FC236}">
                  <a16:creationId xmlns:a16="http://schemas.microsoft.com/office/drawing/2014/main" id="{9A513475-A694-4538-A979-0DB82CBB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1008"/>
              <a:ext cx="58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193" name="Oval 5">
              <a:extLst>
                <a:ext uri="{FF2B5EF4-FFF2-40B4-BE49-F238E27FC236}">
                  <a16:creationId xmlns:a16="http://schemas.microsoft.com/office/drawing/2014/main" id="{E7ACD406-A1B6-4878-A3E3-5370B77F5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871"/>
              <a:ext cx="58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194" name="Oval 6">
              <a:extLst>
                <a:ext uri="{FF2B5EF4-FFF2-40B4-BE49-F238E27FC236}">
                  <a16:creationId xmlns:a16="http://schemas.microsoft.com/office/drawing/2014/main" id="{2C762EF0-0DE2-47F2-882A-9B709CFBF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875"/>
              <a:ext cx="59" cy="5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195" name="Oval 7">
              <a:extLst>
                <a:ext uri="{FF2B5EF4-FFF2-40B4-BE49-F238E27FC236}">
                  <a16:creationId xmlns:a16="http://schemas.microsoft.com/office/drawing/2014/main" id="{FDA5C1D1-70EF-4573-A9C4-1A41F84A9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1051"/>
              <a:ext cx="59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196" name="Oval 8">
              <a:extLst>
                <a:ext uri="{FF2B5EF4-FFF2-40B4-BE49-F238E27FC236}">
                  <a16:creationId xmlns:a16="http://schemas.microsoft.com/office/drawing/2014/main" id="{B0D455C9-3F56-440F-8644-CAFD273E2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1166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197" name="Oval 9">
              <a:extLst>
                <a:ext uri="{FF2B5EF4-FFF2-40B4-BE49-F238E27FC236}">
                  <a16:creationId xmlns:a16="http://schemas.microsoft.com/office/drawing/2014/main" id="{B34EC514-2376-4340-A679-3B8A7608D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1202"/>
              <a:ext cx="58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198" name="Oval 10">
              <a:extLst>
                <a:ext uri="{FF2B5EF4-FFF2-40B4-BE49-F238E27FC236}">
                  <a16:creationId xmlns:a16="http://schemas.microsoft.com/office/drawing/2014/main" id="{D689EE35-CA07-430C-99C8-79153AB58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972"/>
              <a:ext cx="59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199" name="Oval 11">
              <a:extLst>
                <a:ext uri="{FF2B5EF4-FFF2-40B4-BE49-F238E27FC236}">
                  <a16:creationId xmlns:a16="http://schemas.microsoft.com/office/drawing/2014/main" id="{66CA20B1-1907-45D1-9E14-E6EAB9A87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" y="1170"/>
              <a:ext cx="56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00" name="Oval 12">
              <a:extLst>
                <a:ext uri="{FF2B5EF4-FFF2-40B4-BE49-F238E27FC236}">
                  <a16:creationId xmlns:a16="http://schemas.microsoft.com/office/drawing/2014/main" id="{B6D8FF60-A4FA-48B7-A071-7F654926B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" y="1152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01" name="Oval 13">
              <a:extLst>
                <a:ext uri="{FF2B5EF4-FFF2-40B4-BE49-F238E27FC236}">
                  <a16:creationId xmlns:a16="http://schemas.microsoft.com/office/drawing/2014/main" id="{9DC459B2-B05B-42E9-8B26-A14BCBE84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1249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02" name="Oval 14">
              <a:extLst>
                <a:ext uri="{FF2B5EF4-FFF2-40B4-BE49-F238E27FC236}">
                  <a16:creationId xmlns:a16="http://schemas.microsoft.com/office/drawing/2014/main" id="{013B15D5-4A3A-429F-B172-2D1E8FF50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1400"/>
              <a:ext cx="56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03" name="Oval 15">
              <a:extLst>
                <a:ext uri="{FF2B5EF4-FFF2-40B4-BE49-F238E27FC236}">
                  <a16:creationId xmlns:a16="http://schemas.microsoft.com/office/drawing/2014/main" id="{2E21DD70-6A73-4EDA-9ED6-AD5776562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1422"/>
              <a:ext cx="58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04" name="Oval 16">
              <a:extLst>
                <a:ext uri="{FF2B5EF4-FFF2-40B4-BE49-F238E27FC236}">
                  <a16:creationId xmlns:a16="http://schemas.microsoft.com/office/drawing/2014/main" id="{5E8CF5F1-9596-4876-AC42-6B94C4FCF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1303"/>
              <a:ext cx="59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05" name="Oval 17">
              <a:extLst>
                <a:ext uri="{FF2B5EF4-FFF2-40B4-BE49-F238E27FC236}">
                  <a16:creationId xmlns:a16="http://schemas.microsoft.com/office/drawing/2014/main" id="{A5575D71-308D-49B0-BD3B-028151EFD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" y="1188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06" name="Oval 18">
              <a:extLst>
                <a:ext uri="{FF2B5EF4-FFF2-40B4-BE49-F238E27FC236}">
                  <a16:creationId xmlns:a16="http://schemas.microsoft.com/office/drawing/2014/main" id="{82CCD29E-8043-47AB-9320-C22F6CF92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763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07" name="Oval 19">
              <a:extLst>
                <a:ext uri="{FF2B5EF4-FFF2-40B4-BE49-F238E27FC236}">
                  <a16:creationId xmlns:a16="http://schemas.microsoft.com/office/drawing/2014/main" id="{6DFA2DAA-32C4-44CC-9D4B-4999840BA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" y="745"/>
              <a:ext cx="59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08" name="Oval 20">
              <a:extLst>
                <a:ext uri="{FF2B5EF4-FFF2-40B4-BE49-F238E27FC236}">
                  <a16:creationId xmlns:a16="http://schemas.microsoft.com/office/drawing/2014/main" id="{F4EE1645-B33D-4530-9354-AC9DC20C4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" y="878"/>
              <a:ext cx="58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09" name="Oval 21">
              <a:extLst>
                <a:ext uri="{FF2B5EF4-FFF2-40B4-BE49-F238E27FC236}">
                  <a16:creationId xmlns:a16="http://schemas.microsoft.com/office/drawing/2014/main" id="{52B9B017-2811-4C3D-BE13-71B8003C4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" y="1307"/>
              <a:ext cx="58" cy="5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10" name="Oval 22">
              <a:extLst>
                <a:ext uri="{FF2B5EF4-FFF2-40B4-BE49-F238E27FC236}">
                  <a16:creationId xmlns:a16="http://schemas.microsoft.com/office/drawing/2014/main" id="{2A3999F9-70BE-42BA-8225-F1663A36A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1440"/>
              <a:ext cx="58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11" name="Oval 23">
              <a:extLst>
                <a:ext uri="{FF2B5EF4-FFF2-40B4-BE49-F238E27FC236}">
                  <a16:creationId xmlns:a16="http://schemas.microsoft.com/office/drawing/2014/main" id="{77C10A7B-3205-450B-95C1-8CDD1FD48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1570"/>
              <a:ext cx="59" cy="5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12" name="Oval 24">
              <a:extLst>
                <a:ext uri="{FF2B5EF4-FFF2-40B4-BE49-F238E27FC236}">
                  <a16:creationId xmlns:a16="http://schemas.microsoft.com/office/drawing/2014/main" id="{22BDF1E1-B8A8-4DA2-BEEE-26EEA6A06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1591"/>
              <a:ext cx="58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13" name="Oval 25">
              <a:extLst>
                <a:ext uri="{FF2B5EF4-FFF2-40B4-BE49-F238E27FC236}">
                  <a16:creationId xmlns:a16="http://schemas.microsoft.com/office/drawing/2014/main" id="{7CECAB6D-2E12-4165-BFD3-31568149D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1364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14" name="Oval 26">
              <a:extLst>
                <a:ext uri="{FF2B5EF4-FFF2-40B4-BE49-F238E27FC236}">
                  <a16:creationId xmlns:a16="http://schemas.microsoft.com/office/drawing/2014/main" id="{E95EB603-311A-4D3B-8B69-B1C17F081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1490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15" name="Oval 27">
              <a:extLst>
                <a:ext uri="{FF2B5EF4-FFF2-40B4-BE49-F238E27FC236}">
                  <a16:creationId xmlns:a16="http://schemas.microsoft.com/office/drawing/2014/main" id="{2BB2C39F-0A70-4325-8BB0-103C86914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278"/>
              <a:ext cx="59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16" name="Oval 28">
              <a:extLst>
                <a:ext uri="{FF2B5EF4-FFF2-40B4-BE49-F238E27FC236}">
                  <a16:creationId xmlns:a16="http://schemas.microsoft.com/office/drawing/2014/main" id="{2A5F004B-0748-497D-99B0-F38808DA9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74"/>
              <a:ext cx="59" cy="5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17" name="Oval 29">
              <a:extLst>
                <a:ext uri="{FF2B5EF4-FFF2-40B4-BE49-F238E27FC236}">
                  <a16:creationId xmlns:a16="http://schemas.microsoft.com/office/drawing/2014/main" id="{701A3BED-0947-4AE2-9EE4-E8DCD13E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1375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18" name="Oval 30">
              <a:extLst>
                <a:ext uri="{FF2B5EF4-FFF2-40B4-BE49-F238E27FC236}">
                  <a16:creationId xmlns:a16="http://schemas.microsoft.com/office/drawing/2014/main" id="{4F518D77-A533-413C-9427-CF0314077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1505"/>
              <a:ext cx="58" cy="5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19" name="Oval 31">
              <a:extLst>
                <a:ext uri="{FF2B5EF4-FFF2-40B4-BE49-F238E27FC236}">
                  <a16:creationId xmlns:a16="http://schemas.microsoft.com/office/drawing/2014/main" id="{FE9E44F1-166B-4FC7-BD08-2BF658350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" y="1357"/>
              <a:ext cx="58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20" name="Oval 32">
              <a:extLst>
                <a:ext uri="{FF2B5EF4-FFF2-40B4-BE49-F238E27FC236}">
                  <a16:creationId xmlns:a16="http://schemas.microsoft.com/office/drawing/2014/main" id="{A851730F-FDC3-4A4B-B87C-EE71AF056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1170"/>
              <a:ext cx="59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21" name="Oval 33">
              <a:extLst>
                <a:ext uri="{FF2B5EF4-FFF2-40B4-BE49-F238E27FC236}">
                  <a16:creationId xmlns:a16="http://schemas.microsoft.com/office/drawing/2014/main" id="{7A673AAF-6DBF-4E35-9FCA-002153461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" y="904"/>
              <a:ext cx="57" cy="5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22" name="Oval 34">
              <a:extLst>
                <a:ext uri="{FF2B5EF4-FFF2-40B4-BE49-F238E27FC236}">
                  <a16:creationId xmlns:a16="http://schemas.microsoft.com/office/drawing/2014/main" id="{7F8C55FE-0005-4608-85F1-5CC1E8E2D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792"/>
              <a:ext cx="59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23" name="Oval 35">
              <a:extLst>
                <a:ext uri="{FF2B5EF4-FFF2-40B4-BE49-F238E27FC236}">
                  <a16:creationId xmlns:a16="http://schemas.microsoft.com/office/drawing/2014/main" id="{03A1F4EA-0246-4EAF-8DAE-F048D6D40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" y="900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24" name="Oval 36">
              <a:extLst>
                <a:ext uri="{FF2B5EF4-FFF2-40B4-BE49-F238E27FC236}">
                  <a16:creationId xmlns:a16="http://schemas.microsoft.com/office/drawing/2014/main" id="{58B1574F-16F1-44CE-8083-35B0EBD9A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997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25" name="Oval 37">
              <a:extLst>
                <a:ext uri="{FF2B5EF4-FFF2-40B4-BE49-F238E27FC236}">
                  <a16:creationId xmlns:a16="http://schemas.microsoft.com/office/drawing/2014/main" id="{9C58C854-1D2B-4AFC-B843-6168C3C9C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" y="738"/>
              <a:ext cx="58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26" name="Oval 38">
              <a:extLst>
                <a:ext uri="{FF2B5EF4-FFF2-40B4-BE49-F238E27FC236}">
                  <a16:creationId xmlns:a16="http://schemas.microsoft.com/office/drawing/2014/main" id="{EE8CB308-5D64-40EE-9905-52307D9B5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947"/>
              <a:ext cx="57" cy="5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27" name="Oval 39">
              <a:extLst>
                <a:ext uri="{FF2B5EF4-FFF2-40B4-BE49-F238E27FC236}">
                  <a16:creationId xmlns:a16="http://schemas.microsoft.com/office/drawing/2014/main" id="{437A2E50-ADC2-4409-832F-4FDB2E3B5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1174"/>
              <a:ext cx="57" cy="5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28" name="Oval 40">
              <a:extLst>
                <a:ext uri="{FF2B5EF4-FFF2-40B4-BE49-F238E27FC236}">
                  <a16:creationId xmlns:a16="http://schemas.microsoft.com/office/drawing/2014/main" id="{2E0C7FF1-D4CF-4642-BE02-EAED8B4E1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1177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29" name="Oval 41">
              <a:extLst>
                <a:ext uri="{FF2B5EF4-FFF2-40B4-BE49-F238E27FC236}">
                  <a16:creationId xmlns:a16="http://schemas.microsoft.com/office/drawing/2014/main" id="{C4255A0F-616B-49D9-AA3F-9A5D2D7D0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77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30" name="Oval 42">
              <a:extLst>
                <a:ext uri="{FF2B5EF4-FFF2-40B4-BE49-F238E27FC236}">
                  <a16:creationId xmlns:a16="http://schemas.microsoft.com/office/drawing/2014/main" id="{CA06551B-D878-4950-A832-D4F780CC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1170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31" name="Oval 43">
              <a:extLst>
                <a:ext uri="{FF2B5EF4-FFF2-40B4-BE49-F238E27FC236}">
                  <a16:creationId xmlns:a16="http://schemas.microsoft.com/office/drawing/2014/main" id="{76B796A5-132B-4346-80C3-C2279593D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882"/>
              <a:ext cx="57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32" name="Oval 44">
              <a:extLst>
                <a:ext uri="{FF2B5EF4-FFF2-40B4-BE49-F238E27FC236}">
                  <a16:creationId xmlns:a16="http://schemas.microsoft.com/office/drawing/2014/main" id="{3EC58E2E-109B-4E5C-8CB1-8E14B049D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886"/>
              <a:ext cx="57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33" name="Oval 45">
              <a:extLst>
                <a:ext uri="{FF2B5EF4-FFF2-40B4-BE49-F238E27FC236}">
                  <a16:creationId xmlns:a16="http://schemas.microsoft.com/office/drawing/2014/main" id="{C1532154-9CC4-4839-989D-156E50A58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" y="1062"/>
              <a:ext cx="57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34" name="Oval 46">
              <a:extLst>
                <a:ext uri="{FF2B5EF4-FFF2-40B4-BE49-F238E27FC236}">
                  <a16:creationId xmlns:a16="http://schemas.microsoft.com/office/drawing/2014/main" id="{372D788F-1CBB-4074-9B1B-F241F2551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1433"/>
              <a:ext cx="57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35" name="Oval 47">
              <a:extLst>
                <a:ext uri="{FF2B5EF4-FFF2-40B4-BE49-F238E27FC236}">
                  <a16:creationId xmlns:a16="http://schemas.microsoft.com/office/drawing/2014/main" id="{92D89EB3-F903-4E4D-8FFA-592E2F5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1295"/>
              <a:ext cx="59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36" name="Oval 48">
              <a:extLst>
                <a:ext uri="{FF2B5EF4-FFF2-40B4-BE49-F238E27FC236}">
                  <a16:creationId xmlns:a16="http://schemas.microsoft.com/office/drawing/2014/main" id="{FA64EF89-B8C4-4B52-97EB-AB06231CC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1152"/>
              <a:ext cx="58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37" name="Oval 49">
              <a:extLst>
                <a:ext uri="{FF2B5EF4-FFF2-40B4-BE49-F238E27FC236}">
                  <a16:creationId xmlns:a16="http://schemas.microsoft.com/office/drawing/2014/main" id="{67D02E62-C1EC-482A-80FB-7D16554E0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" y="774"/>
              <a:ext cx="58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38" name="Oval 50">
              <a:extLst>
                <a:ext uri="{FF2B5EF4-FFF2-40B4-BE49-F238E27FC236}">
                  <a16:creationId xmlns:a16="http://schemas.microsoft.com/office/drawing/2014/main" id="{6D5BA1B6-3E97-435B-A84A-72C550EA6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756"/>
              <a:ext cx="58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39" name="Oval 51">
              <a:extLst>
                <a:ext uri="{FF2B5EF4-FFF2-40B4-BE49-F238E27FC236}">
                  <a16:creationId xmlns:a16="http://schemas.microsoft.com/office/drawing/2014/main" id="{5280499E-A681-4A46-949C-106DAEB76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889"/>
              <a:ext cx="57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40" name="Oval 52">
              <a:extLst>
                <a:ext uri="{FF2B5EF4-FFF2-40B4-BE49-F238E27FC236}">
                  <a16:creationId xmlns:a16="http://schemas.microsoft.com/office/drawing/2014/main" id="{4404CB86-DDA1-476C-8C54-7780FE8C4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1318"/>
              <a:ext cx="57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41" name="Oval 53">
              <a:extLst>
                <a:ext uri="{FF2B5EF4-FFF2-40B4-BE49-F238E27FC236}">
                  <a16:creationId xmlns:a16="http://schemas.microsoft.com/office/drawing/2014/main" id="{91D23CA6-0868-4697-8B56-8885E9CF1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451"/>
              <a:ext cx="59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42" name="Oval 54">
              <a:extLst>
                <a:ext uri="{FF2B5EF4-FFF2-40B4-BE49-F238E27FC236}">
                  <a16:creationId xmlns:a16="http://schemas.microsoft.com/office/drawing/2014/main" id="{1D1CB8DE-A219-4E53-AB3F-8E34DB57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584"/>
              <a:ext cx="59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43" name="Oval 55">
              <a:extLst>
                <a:ext uri="{FF2B5EF4-FFF2-40B4-BE49-F238E27FC236}">
                  <a16:creationId xmlns:a16="http://schemas.microsoft.com/office/drawing/2014/main" id="{D28D16A4-8612-4A16-92C0-A1A4691AA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1375"/>
              <a:ext cx="58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44" name="Oval 56">
              <a:extLst>
                <a:ext uri="{FF2B5EF4-FFF2-40B4-BE49-F238E27FC236}">
                  <a16:creationId xmlns:a16="http://schemas.microsoft.com/office/drawing/2014/main" id="{842F2E02-8780-4519-A0F4-803A22C19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26"/>
              <a:ext cx="59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45" name="Oval 57">
              <a:extLst>
                <a:ext uri="{FF2B5EF4-FFF2-40B4-BE49-F238E27FC236}">
                  <a16:creationId xmlns:a16="http://schemas.microsoft.com/office/drawing/2014/main" id="{C1E43A2E-1950-4567-990C-AB7E91423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1267"/>
              <a:ext cx="57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46" name="Oval 58">
              <a:extLst>
                <a:ext uri="{FF2B5EF4-FFF2-40B4-BE49-F238E27FC236}">
                  <a16:creationId xmlns:a16="http://schemas.microsoft.com/office/drawing/2014/main" id="{B4B38F5F-ED1D-4607-A314-43134866B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" y="1184"/>
              <a:ext cx="57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47" name="Oval 59">
              <a:extLst>
                <a:ext uri="{FF2B5EF4-FFF2-40B4-BE49-F238E27FC236}">
                  <a16:creationId xmlns:a16="http://schemas.microsoft.com/office/drawing/2014/main" id="{9802FB37-4F72-4E27-B145-42B001B36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" y="1386"/>
              <a:ext cx="58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48" name="Oval 60">
              <a:extLst>
                <a:ext uri="{FF2B5EF4-FFF2-40B4-BE49-F238E27FC236}">
                  <a16:creationId xmlns:a16="http://schemas.microsoft.com/office/drawing/2014/main" id="{D23CDE87-03A6-4ED5-8AC1-8370164B2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16"/>
              <a:ext cx="59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49" name="Oval 61">
              <a:extLst>
                <a:ext uri="{FF2B5EF4-FFF2-40B4-BE49-F238E27FC236}">
                  <a16:creationId xmlns:a16="http://schemas.microsoft.com/office/drawing/2014/main" id="{FC782644-CDF5-4C94-A166-01C2BD449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1368"/>
              <a:ext cx="57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50" name="Oval 62">
              <a:extLst>
                <a:ext uri="{FF2B5EF4-FFF2-40B4-BE49-F238E27FC236}">
                  <a16:creationId xmlns:a16="http://schemas.microsoft.com/office/drawing/2014/main" id="{2C96120A-4633-49B8-8F01-222719673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1181"/>
              <a:ext cx="58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51" name="Oval 63">
              <a:extLst>
                <a:ext uri="{FF2B5EF4-FFF2-40B4-BE49-F238E27FC236}">
                  <a16:creationId xmlns:a16="http://schemas.microsoft.com/office/drawing/2014/main" id="{87D287BF-88B1-492F-AB16-BB20F7163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914"/>
              <a:ext cx="58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52" name="Oval 64">
              <a:extLst>
                <a:ext uri="{FF2B5EF4-FFF2-40B4-BE49-F238E27FC236}">
                  <a16:creationId xmlns:a16="http://schemas.microsoft.com/office/drawing/2014/main" id="{3E184AA7-4B42-4586-8CFA-46A48BAFD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" y="803"/>
              <a:ext cx="57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53" name="Oval 65">
              <a:extLst>
                <a:ext uri="{FF2B5EF4-FFF2-40B4-BE49-F238E27FC236}">
                  <a16:creationId xmlns:a16="http://schemas.microsoft.com/office/drawing/2014/main" id="{4580CAF9-4457-432D-84FE-2ACCEB79B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" y="911"/>
              <a:ext cx="56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54" name="Oval 66">
              <a:extLst>
                <a:ext uri="{FF2B5EF4-FFF2-40B4-BE49-F238E27FC236}">
                  <a16:creationId xmlns:a16="http://schemas.microsoft.com/office/drawing/2014/main" id="{652248D7-1EBA-4E5B-AD7A-22C2BB195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" y="1008"/>
              <a:ext cx="58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55" name="Oval 67">
              <a:extLst>
                <a:ext uri="{FF2B5EF4-FFF2-40B4-BE49-F238E27FC236}">
                  <a16:creationId xmlns:a16="http://schemas.microsoft.com/office/drawing/2014/main" id="{8817D1A0-2AD4-4827-A6B3-8F0E923E0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1249"/>
              <a:ext cx="57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56" name="Oval 68">
              <a:extLst>
                <a:ext uri="{FF2B5EF4-FFF2-40B4-BE49-F238E27FC236}">
                  <a16:creationId xmlns:a16="http://schemas.microsoft.com/office/drawing/2014/main" id="{24478D86-FA8A-4802-81C5-8B94E2577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749"/>
              <a:ext cx="59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57" name="Oval 69">
              <a:extLst>
                <a:ext uri="{FF2B5EF4-FFF2-40B4-BE49-F238E27FC236}">
                  <a16:creationId xmlns:a16="http://schemas.microsoft.com/office/drawing/2014/main" id="{79BF30EF-E9BC-4C8B-B943-A854BA443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958"/>
              <a:ext cx="57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58" name="Oval 70">
              <a:extLst>
                <a:ext uri="{FF2B5EF4-FFF2-40B4-BE49-F238E27FC236}">
                  <a16:creationId xmlns:a16="http://schemas.microsoft.com/office/drawing/2014/main" id="{03755AD5-9C94-4F85-9CDE-B46B8160A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1171"/>
              <a:ext cx="58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59" name="Oval 71">
              <a:extLst>
                <a:ext uri="{FF2B5EF4-FFF2-40B4-BE49-F238E27FC236}">
                  <a16:creationId xmlns:a16="http://schemas.microsoft.com/office/drawing/2014/main" id="{F7750A83-FAB1-4FBB-B676-25B03CC4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1181"/>
              <a:ext cx="56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60" name="Oval 72">
              <a:extLst>
                <a:ext uri="{FF2B5EF4-FFF2-40B4-BE49-F238E27FC236}">
                  <a16:creationId xmlns:a16="http://schemas.microsoft.com/office/drawing/2014/main" id="{2EE90252-8B0D-4D44-9A1C-B8D76A7B4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1171"/>
              <a:ext cx="57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61" name="Oval 73">
              <a:extLst>
                <a:ext uri="{FF2B5EF4-FFF2-40B4-BE49-F238E27FC236}">
                  <a16:creationId xmlns:a16="http://schemas.microsoft.com/office/drawing/2014/main" id="{4FE0C0BA-8DD9-426E-9361-F6C4160CC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1152"/>
              <a:ext cx="57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62" name="Oval 74">
              <a:extLst>
                <a:ext uri="{FF2B5EF4-FFF2-40B4-BE49-F238E27FC236}">
                  <a16:creationId xmlns:a16="http://schemas.microsoft.com/office/drawing/2014/main" id="{92C459E6-9873-4937-AF68-CD25032BA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95"/>
              <a:ext cx="57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63" name="Oval 75">
              <a:extLst>
                <a:ext uri="{FF2B5EF4-FFF2-40B4-BE49-F238E27FC236}">
                  <a16:creationId xmlns:a16="http://schemas.microsoft.com/office/drawing/2014/main" id="{821C30FB-2534-4473-9ED9-F350A6F51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57"/>
              <a:ext cx="58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64" name="Oval 76">
              <a:extLst>
                <a:ext uri="{FF2B5EF4-FFF2-40B4-BE49-F238E27FC236}">
                  <a16:creationId xmlns:a16="http://schemas.microsoft.com/office/drawing/2014/main" id="{BF9BFE5C-A6B8-47E0-96BD-9B3EF57E9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" y="1166"/>
              <a:ext cx="58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65" name="Oval 77">
              <a:extLst>
                <a:ext uri="{FF2B5EF4-FFF2-40B4-BE49-F238E27FC236}">
                  <a16:creationId xmlns:a16="http://schemas.microsoft.com/office/drawing/2014/main" id="{7A6E8C6A-30C4-4766-8AC5-2B87597E9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" y="1330"/>
              <a:ext cx="58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66" name="Oval 78">
              <a:extLst>
                <a:ext uri="{FF2B5EF4-FFF2-40B4-BE49-F238E27FC236}">
                  <a16:creationId xmlns:a16="http://schemas.microsoft.com/office/drawing/2014/main" id="{62E6152B-2DA7-4773-8F32-802DE503F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" y="1474"/>
              <a:ext cx="56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67" name="Text Box 79">
              <a:extLst>
                <a:ext uri="{FF2B5EF4-FFF2-40B4-BE49-F238E27FC236}">
                  <a16:creationId xmlns:a16="http://schemas.microsoft.com/office/drawing/2014/main" id="{0183026A-2960-44BC-9F5C-30BB7DB07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9" y="922"/>
              <a:ext cx="408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t-IT" altLang="it-IT" sz="1900">
                  <a:solidFill>
                    <a:srgbClr val="000066"/>
                  </a:solidFill>
                  <a:latin typeface="Arial" panose="020B0604020202020204" pitchFamily="34" charset="0"/>
                </a:rPr>
                <a:t>Pure</a:t>
              </a:r>
            </a:p>
            <a:p>
              <a:pPr algn="ctr"/>
              <a:r>
                <a:rPr lang="it-IT" altLang="it-IT" sz="1900">
                  <a:solidFill>
                    <a:srgbClr val="000066"/>
                  </a:solidFill>
                  <a:latin typeface="Arial" panose="020B0604020202020204" pitchFamily="34" charset="0"/>
                </a:rPr>
                <a:t>N</a:t>
              </a:r>
              <a:r>
                <a:rPr lang="it-IT" altLang="it-IT" sz="1900" baseline="-25000">
                  <a:solidFill>
                    <a:srgbClr val="000066"/>
                  </a:solidFill>
                  <a:latin typeface="Arial" panose="020B0604020202020204" pitchFamily="34" charset="0"/>
                </a:rPr>
                <a:t>2</a:t>
              </a:r>
              <a:endParaRPr lang="it-IT" altLang="it-IT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68" name="Oval 80">
              <a:extLst>
                <a:ext uri="{FF2B5EF4-FFF2-40B4-BE49-F238E27FC236}">
                  <a16:creationId xmlns:a16="http://schemas.microsoft.com/office/drawing/2014/main" id="{7BC704AE-9DA6-490D-8268-9AFD63F14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022"/>
              <a:ext cx="57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69" name="Oval 81">
              <a:extLst>
                <a:ext uri="{FF2B5EF4-FFF2-40B4-BE49-F238E27FC236}">
                  <a16:creationId xmlns:a16="http://schemas.microsoft.com/office/drawing/2014/main" id="{986A88B1-7590-4BEC-85F4-86320CAB1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1128"/>
              <a:ext cx="56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70" name="Oval 82">
              <a:extLst>
                <a:ext uri="{FF2B5EF4-FFF2-40B4-BE49-F238E27FC236}">
                  <a16:creationId xmlns:a16="http://schemas.microsoft.com/office/drawing/2014/main" id="{DD44003E-47BA-4523-9390-99450B837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1128"/>
              <a:ext cx="57" cy="58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71" name="Oval 83">
              <a:extLst>
                <a:ext uri="{FF2B5EF4-FFF2-40B4-BE49-F238E27FC236}">
                  <a16:creationId xmlns:a16="http://schemas.microsoft.com/office/drawing/2014/main" id="{880C12F0-7449-4A29-B47C-21CBDF86C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457"/>
              <a:ext cx="58" cy="5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72" name="Text Box 84">
              <a:extLst>
                <a:ext uri="{FF2B5EF4-FFF2-40B4-BE49-F238E27FC236}">
                  <a16:creationId xmlns:a16="http://schemas.microsoft.com/office/drawing/2014/main" id="{AB2AAE92-50B4-49D1-9CA6-AF2005E57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1" y="893"/>
              <a:ext cx="408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t-IT" altLang="it-IT" sz="1900">
                  <a:solidFill>
                    <a:srgbClr val="000066"/>
                  </a:solidFill>
                  <a:latin typeface="Arial" panose="020B0604020202020204" pitchFamily="34" charset="0"/>
                </a:rPr>
                <a:t>Pure</a:t>
              </a:r>
            </a:p>
            <a:p>
              <a:pPr algn="ctr"/>
              <a:r>
                <a:rPr lang="it-IT" altLang="it-IT" sz="1900">
                  <a:solidFill>
                    <a:srgbClr val="000066"/>
                  </a:solidFill>
                  <a:latin typeface="Arial" panose="020B0604020202020204" pitchFamily="34" charset="0"/>
                </a:rPr>
                <a:t>O</a:t>
              </a:r>
              <a:r>
                <a:rPr lang="it-IT" altLang="it-IT" sz="1900" baseline="-25000">
                  <a:solidFill>
                    <a:srgbClr val="000066"/>
                  </a:solidFill>
                  <a:latin typeface="Arial" panose="020B0604020202020204" pitchFamily="34" charset="0"/>
                </a:rPr>
                <a:t>2</a:t>
              </a:r>
              <a:endParaRPr lang="it-IT" altLang="it-IT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73" name="Oval 85">
              <a:extLst>
                <a:ext uri="{FF2B5EF4-FFF2-40B4-BE49-F238E27FC236}">
                  <a16:creationId xmlns:a16="http://schemas.microsoft.com/office/drawing/2014/main" id="{EEF733BE-27D8-4B6E-89AB-D0B2803AB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1081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74" name="Oval 86">
              <a:extLst>
                <a:ext uri="{FF2B5EF4-FFF2-40B4-BE49-F238E27FC236}">
                  <a16:creationId xmlns:a16="http://schemas.microsoft.com/office/drawing/2014/main" id="{D8E5987C-91E2-44BE-8C47-1A1042272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1283"/>
              <a:ext cx="58" cy="5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75" name="Oval 87">
              <a:extLst>
                <a:ext uri="{FF2B5EF4-FFF2-40B4-BE49-F238E27FC236}">
                  <a16:creationId xmlns:a16="http://schemas.microsoft.com/office/drawing/2014/main" id="{94ACCB10-DFE3-4244-A474-6C740F868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1422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76" name="Oval 88">
              <a:extLst>
                <a:ext uri="{FF2B5EF4-FFF2-40B4-BE49-F238E27FC236}">
                  <a16:creationId xmlns:a16="http://schemas.microsoft.com/office/drawing/2014/main" id="{EBB1F99F-1437-4A33-9F37-0AC78250B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1566"/>
              <a:ext cx="58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77" name="Oval 89">
              <a:extLst>
                <a:ext uri="{FF2B5EF4-FFF2-40B4-BE49-F238E27FC236}">
                  <a16:creationId xmlns:a16="http://schemas.microsoft.com/office/drawing/2014/main" id="{1C3028AB-EA23-4EE5-8EFB-211799692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096"/>
              <a:ext cx="59" cy="5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78" name="Oval 90">
              <a:extLst>
                <a:ext uri="{FF2B5EF4-FFF2-40B4-BE49-F238E27FC236}">
                  <a16:creationId xmlns:a16="http://schemas.microsoft.com/office/drawing/2014/main" id="{C9123A84-0DAC-4285-8470-1BF1C81CC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" y="1076"/>
              <a:ext cx="57" cy="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4279" name="Text Box 91">
              <a:extLst>
                <a:ext uri="{FF2B5EF4-FFF2-40B4-BE49-F238E27FC236}">
                  <a16:creationId xmlns:a16="http://schemas.microsoft.com/office/drawing/2014/main" id="{EAB8CEDD-89AD-4C49-9038-AD480A119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9" y="432"/>
              <a:ext cx="756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t-IT" altLang="it-IT" sz="1900">
                  <a:solidFill>
                    <a:srgbClr val="000066"/>
                  </a:solidFill>
                  <a:latin typeface="Arial" panose="020B0604020202020204" pitchFamily="34" charset="0"/>
                </a:rPr>
                <a:t>Stopcock</a:t>
              </a:r>
            </a:p>
            <a:p>
              <a:pPr algn="ctr"/>
              <a:r>
                <a:rPr lang="it-IT" altLang="it-IT" sz="1900">
                  <a:solidFill>
                    <a:srgbClr val="000066"/>
                  </a:solidFill>
                  <a:latin typeface="Arial" panose="020B0604020202020204" pitchFamily="34" charset="0"/>
                </a:rPr>
                <a:t>Closed</a:t>
              </a:r>
            </a:p>
          </p:txBody>
        </p:sp>
        <p:sp>
          <p:nvSpPr>
            <p:cNvPr id="4280" name="Text Box 92">
              <a:extLst>
                <a:ext uri="{FF2B5EF4-FFF2-40B4-BE49-F238E27FC236}">
                  <a16:creationId xmlns:a16="http://schemas.microsoft.com/office/drawing/2014/main" id="{AEE193CF-58FE-4814-847A-0CA1EF958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7" y="1363"/>
              <a:ext cx="25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49275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t-IT" altLang="it-IT" sz="1900">
                  <a:solidFill>
                    <a:srgbClr val="000066"/>
                  </a:solidFill>
                  <a:latin typeface="Arial" panose="020B0604020202020204" pitchFamily="34" charset="0"/>
                </a:rPr>
                <a:t>(a)</a:t>
              </a:r>
            </a:p>
          </p:txBody>
        </p:sp>
      </p:grpSp>
      <p:sp>
        <p:nvSpPr>
          <p:cNvPr id="4101" name="Oval 93">
            <a:extLst>
              <a:ext uri="{FF2B5EF4-FFF2-40B4-BE49-F238E27FC236}">
                <a16:creationId xmlns:a16="http://schemas.microsoft.com/office/drawing/2014/main" id="{AA3E759A-AA60-45FA-A2D3-B78CA5C4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13" y="4492625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02" name="Oval 94">
            <a:extLst>
              <a:ext uri="{FF2B5EF4-FFF2-40B4-BE49-F238E27FC236}">
                <a16:creationId xmlns:a16="http://schemas.microsoft.com/office/drawing/2014/main" id="{4FADE642-9F97-42F4-8149-7447B21C5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4772025"/>
            <a:ext cx="90487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03" name="Oval 95">
            <a:extLst>
              <a:ext uri="{FF2B5EF4-FFF2-40B4-BE49-F238E27FC236}">
                <a16:creationId xmlns:a16="http://schemas.microsoft.com/office/drawing/2014/main" id="{7D41CDBF-B479-4A09-B632-D58F75361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188" y="5360988"/>
            <a:ext cx="92075" cy="904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04" name="Oval 96">
            <a:extLst>
              <a:ext uri="{FF2B5EF4-FFF2-40B4-BE49-F238E27FC236}">
                <a16:creationId xmlns:a16="http://schemas.microsoft.com/office/drawing/2014/main" id="{17B4634F-D69C-4F2C-8DC4-7234009ED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514191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05" name="Oval 97">
            <a:extLst>
              <a:ext uri="{FF2B5EF4-FFF2-40B4-BE49-F238E27FC236}">
                <a16:creationId xmlns:a16="http://schemas.microsoft.com/office/drawing/2014/main" id="{1B37E7D9-141D-48C6-8866-C02AA9BA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914900"/>
            <a:ext cx="93663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06" name="Oval 98">
            <a:extLst>
              <a:ext uri="{FF2B5EF4-FFF2-40B4-BE49-F238E27FC236}">
                <a16:creationId xmlns:a16="http://schemas.microsoft.com/office/drawing/2014/main" id="{9BB30B5C-36BE-49B5-9582-61B3A601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763" y="4286250"/>
            <a:ext cx="90487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07" name="Oval 99">
            <a:extLst>
              <a:ext uri="{FF2B5EF4-FFF2-40B4-BE49-F238E27FC236}">
                <a16:creationId xmlns:a16="http://schemas.microsoft.com/office/drawing/2014/main" id="{5BCB7956-23EE-4BBA-89BA-91AB43752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038" y="5178425"/>
            <a:ext cx="92075" cy="9048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08" name="Oval 100">
            <a:extLst>
              <a:ext uri="{FF2B5EF4-FFF2-40B4-BE49-F238E27FC236}">
                <a16:creationId xmlns:a16="http://schemas.microsoft.com/office/drawing/2014/main" id="{0202F9B3-7CBD-466B-818D-F6740A7FF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5389563"/>
            <a:ext cx="92075" cy="9048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09" name="Oval 101">
            <a:extLst>
              <a:ext uri="{FF2B5EF4-FFF2-40B4-BE49-F238E27FC236}">
                <a16:creationId xmlns:a16="http://schemas.microsoft.com/office/drawing/2014/main" id="{C60AEFD2-0B96-4FF0-ADD1-41508EBB3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5600700"/>
            <a:ext cx="92075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10" name="Oval 102">
            <a:extLst>
              <a:ext uri="{FF2B5EF4-FFF2-40B4-BE49-F238E27FC236}">
                <a16:creationId xmlns:a16="http://schemas.microsoft.com/office/drawing/2014/main" id="{A062EE05-3133-4038-9EC3-B56B6B7B1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5268913"/>
            <a:ext cx="93663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11" name="Oval 103">
            <a:extLst>
              <a:ext uri="{FF2B5EF4-FFF2-40B4-BE49-F238E27FC236}">
                <a16:creationId xmlns:a16="http://schemas.microsoft.com/office/drawing/2014/main" id="{EEFFC11D-A7EC-4CEE-9B59-0AE3F4CD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3" y="5508625"/>
            <a:ext cx="92075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12" name="Oval 104">
            <a:extLst>
              <a:ext uri="{FF2B5EF4-FFF2-40B4-BE49-F238E27FC236}">
                <a16:creationId xmlns:a16="http://schemas.microsoft.com/office/drawing/2014/main" id="{40540158-4BD2-4642-AAEB-6A429FDC5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5286375"/>
            <a:ext cx="93663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13" name="Oval 105">
            <a:extLst>
              <a:ext uri="{FF2B5EF4-FFF2-40B4-BE49-F238E27FC236}">
                <a16:creationId xmlns:a16="http://schemas.microsoft.com/office/drawing/2014/main" id="{44864E77-077A-4D1D-930C-F4CA6D7B2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3" y="5492750"/>
            <a:ext cx="92075" cy="9048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14" name="Oval 106">
            <a:extLst>
              <a:ext uri="{FF2B5EF4-FFF2-40B4-BE49-F238E27FC236}">
                <a16:creationId xmlns:a16="http://schemas.microsoft.com/office/drawing/2014/main" id="{6C750834-477D-41E4-BEB7-02A1E0EF1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8" y="5257800"/>
            <a:ext cx="92075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15" name="Oval 107">
            <a:extLst>
              <a:ext uri="{FF2B5EF4-FFF2-40B4-BE49-F238E27FC236}">
                <a16:creationId xmlns:a16="http://schemas.microsoft.com/office/drawing/2014/main" id="{D4BEEAB3-AA86-4D56-877F-3CE54DF1B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537075"/>
            <a:ext cx="93663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16" name="Oval 108">
            <a:extLst>
              <a:ext uri="{FF2B5EF4-FFF2-40B4-BE49-F238E27FC236}">
                <a16:creationId xmlns:a16="http://schemas.microsoft.com/office/drawing/2014/main" id="{FBA9C436-D4B7-4282-95EA-A2C37ECE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4360863"/>
            <a:ext cx="90487" cy="9048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17" name="Oval 109">
            <a:extLst>
              <a:ext uri="{FF2B5EF4-FFF2-40B4-BE49-F238E27FC236}">
                <a16:creationId xmlns:a16="http://schemas.microsoft.com/office/drawing/2014/main" id="{66EBCDE5-E6A3-4936-AB86-6121D15C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4686300"/>
            <a:ext cx="93663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18" name="Oval 110">
            <a:extLst>
              <a:ext uri="{FF2B5EF4-FFF2-40B4-BE49-F238E27FC236}">
                <a16:creationId xmlns:a16="http://schemas.microsoft.com/office/drawing/2014/main" id="{AF4087B3-B0F1-4C75-9441-4E5DB8058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13" y="4275138"/>
            <a:ext cx="92075" cy="904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19" name="Oval 111">
            <a:extLst>
              <a:ext uri="{FF2B5EF4-FFF2-40B4-BE49-F238E27FC236}">
                <a16:creationId xmlns:a16="http://schemas.microsoft.com/office/drawing/2014/main" id="{2D8C2C33-2960-4CE9-BFA4-AFAFADE49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4606925"/>
            <a:ext cx="88900" cy="9048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20" name="Oval 112">
            <a:extLst>
              <a:ext uri="{FF2B5EF4-FFF2-40B4-BE49-F238E27FC236}">
                <a16:creationId xmlns:a16="http://schemas.microsoft.com/office/drawing/2014/main" id="{FFFF0A57-7353-4596-832D-0994F4BD3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4945063"/>
            <a:ext cx="90487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21" name="Oval 113">
            <a:extLst>
              <a:ext uri="{FF2B5EF4-FFF2-40B4-BE49-F238E27FC236}">
                <a16:creationId xmlns:a16="http://schemas.microsoft.com/office/drawing/2014/main" id="{1CC07E38-CFA0-4291-BFD4-AD273410B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4960938"/>
            <a:ext cx="92075" cy="904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22" name="Oval 114">
            <a:extLst>
              <a:ext uri="{FF2B5EF4-FFF2-40B4-BE49-F238E27FC236}">
                <a16:creationId xmlns:a16="http://schemas.microsoft.com/office/drawing/2014/main" id="{B8DF72E0-87D9-41EA-8A1A-9C14EA263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3" y="4945063"/>
            <a:ext cx="88900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23" name="Oval 115">
            <a:extLst>
              <a:ext uri="{FF2B5EF4-FFF2-40B4-BE49-F238E27FC236}">
                <a16:creationId xmlns:a16="http://schemas.microsoft.com/office/drawing/2014/main" id="{A6E69707-D3E9-4420-B8E1-DC0054361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4914900"/>
            <a:ext cx="88900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24" name="Oval 116">
            <a:extLst>
              <a:ext uri="{FF2B5EF4-FFF2-40B4-BE49-F238E27FC236}">
                <a16:creationId xmlns:a16="http://schemas.microsoft.com/office/drawing/2014/main" id="{F19D556C-629C-4456-A2F6-4752E3B5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363" y="4708525"/>
            <a:ext cx="88900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25" name="Oval 117">
            <a:extLst>
              <a:ext uri="{FF2B5EF4-FFF2-40B4-BE49-F238E27FC236}">
                <a16:creationId xmlns:a16="http://schemas.microsoft.com/office/drawing/2014/main" id="{7715ED68-35A8-4DB8-ACEF-321B51207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5399088"/>
            <a:ext cx="90487" cy="9048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26" name="Oval 118">
            <a:extLst>
              <a:ext uri="{FF2B5EF4-FFF2-40B4-BE49-F238E27FC236}">
                <a16:creationId xmlns:a16="http://schemas.microsoft.com/office/drawing/2014/main" id="{F3EA7978-FA3B-4D2D-B2F3-7E0D5D39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5029200"/>
            <a:ext cx="90487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27" name="Oval 119">
            <a:extLst>
              <a:ext uri="{FF2B5EF4-FFF2-40B4-BE49-F238E27FC236}">
                <a16:creationId xmlns:a16="http://schemas.microsoft.com/office/drawing/2014/main" id="{FB65D030-1ED0-481B-956D-BDF783A1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5018088"/>
            <a:ext cx="90488" cy="9048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28" name="Oval 120">
            <a:extLst>
              <a:ext uri="{FF2B5EF4-FFF2-40B4-BE49-F238E27FC236}">
                <a16:creationId xmlns:a16="http://schemas.microsoft.com/office/drawing/2014/main" id="{71AB61CE-99C0-4E08-A2F1-6B0FE4A2D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13" y="4903788"/>
            <a:ext cx="92075" cy="904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29" name="Oval 121">
            <a:extLst>
              <a:ext uri="{FF2B5EF4-FFF2-40B4-BE49-F238E27FC236}">
                <a16:creationId xmlns:a16="http://schemas.microsoft.com/office/drawing/2014/main" id="{DB197D97-F761-42D5-A35C-C0B1026CB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4892675"/>
            <a:ext cx="93663" cy="9048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30" name="Oval 122">
            <a:extLst>
              <a:ext uri="{FF2B5EF4-FFF2-40B4-BE49-F238E27FC236}">
                <a16:creationId xmlns:a16="http://schemas.microsoft.com/office/drawing/2014/main" id="{F699DA6E-FF05-4B6A-98DE-B56D6486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4686300"/>
            <a:ext cx="93663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31" name="Oval 123">
            <a:extLst>
              <a:ext uri="{FF2B5EF4-FFF2-40B4-BE49-F238E27FC236}">
                <a16:creationId xmlns:a16="http://schemas.microsoft.com/office/drawing/2014/main" id="{248549DA-FA7D-4C74-810E-7AAA367B0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4675188"/>
            <a:ext cx="92075" cy="904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32" name="Oval 124">
            <a:extLst>
              <a:ext uri="{FF2B5EF4-FFF2-40B4-BE49-F238E27FC236}">
                <a16:creationId xmlns:a16="http://schemas.microsoft.com/office/drawing/2014/main" id="{BCEDF6AF-6444-4129-B995-080C1D06C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4514850"/>
            <a:ext cx="88900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33" name="Oval 125">
            <a:extLst>
              <a:ext uri="{FF2B5EF4-FFF2-40B4-BE49-F238E27FC236}">
                <a16:creationId xmlns:a16="http://schemas.microsoft.com/office/drawing/2014/main" id="{3881F4F3-AD77-43E2-9F05-8EF6B8D99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450373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34" name="Oval 126">
            <a:extLst>
              <a:ext uri="{FF2B5EF4-FFF2-40B4-BE49-F238E27FC236}">
                <a16:creationId xmlns:a16="http://schemas.microsoft.com/office/drawing/2014/main" id="{44E6D806-EC76-408B-B6A6-FB9672061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388" y="4800600"/>
            <a:ext cx="92075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35" name="Oval 127">
            <a:extLst>
              <a:ext uri="{FF2B5EF4-FFF2-40B4-BE49-F238E27FC236}">
                <a16:creationId xmlns:a16="http://schemas.microsoft.com/office/drawing/2014/main" id="{FDB7534B-3899-41E6-AF08-12932975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4789488"/>
            <a:ext cx="90487" cy="9048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36" name="Oval 128">
            <a:extLst>
              <a:ext uri="{FF2B5EF4-FFF2-40B4-BE49-F238E27FC236}">
                <a16:creationId xmlns:a16="http://schemas.microsoft.com/office/drawing/2014/main" id="{FAA599C2-119E-40C8-B336-73EDBC0C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5154613"/>
            <a:ext cx="93663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37" name="Oval 129">
            <a:extLst>
              <a:ext uri="{FF2B5EF4-FFF2-40B4-BE49-F238E27FC236}">
                <a16:creationId xmlns:a16="http://schemas.microsoft.com/office/drawing/2014/main" id="{DAD7E576-2929-4776-97D5-126CC4E1B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5143500"/>
            <a:ext cx="92075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38" name="Oval 130">
            <a:extLst>
              <a:ext uri="{FF2B5EF4-FFF2-40B4-BE49-F238E27FC236}">
                <a16:creationId xmlns:a16="http://schemas.microsoft.com/office/drawing/2014/main" id="{C39206CF-2281-4BDE-9F2B-8E8FA237B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989513"/>
            <a:ext cx="93663" cy="9048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39" name="Oval 131">
            <a:extLst>
              <a:ext uri="{FF2B5EF4-FFF2-40B4-BE49-F238E27FC236}">
                <a16:creationId xmlns:a16="http://schemas.microsoft.com/office/drawing/2014/main" id="{AAD7BD13-B148-413D-B828-1B8D3B97B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4943475"/>
            <a:ext cx="90487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40" name="Oval 132">
            <a:extLst>
              <a:ext uri="{FF2B5EF4-FFF2-40B4-BE49-F238E27FC236}">
                <a16:creationId xmlns:a16="http://schemas.microsoft.com/office/drawing/2014/main" id="{7054F510-6A64-4462-A716-5662D5CB8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4897438"/>
            <a:ext cx="92075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41" name="Oval 133">
            <a:extLst>
              <a:ext uri="{FF2B5EF4-FFF2-40B4-BE49-F238E27FC236}">
                <a16:creationId xmlns:a16="http://schemas.microsoft.com/office/drawing/2014/main" id="{A16F0405-12F2-4D30-9057-B35CDFB69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838" y="4943475"/>
            <a:ext cx="92075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42" name="Oval 134">
            <a:extLst>
              <a:ext uri="{FF2B5EF4-FFF2-40B4-BE49-F238E27FC236}">
                <a16:creationId xmlns:a16="http://schemas.microsoft.com/office/drawing/2014/main" id="{AB914F88-3546-492D-B31E-231B2A375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838" y="5218113"/>
            <a:ext cx="92075" cy="9048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43" name="Oval 135">
            <a:extLst>
              <a:ext uri="{FF2B5EF4-FFF2-40B4-BE49-F238E27FC236}">
                <a16:creationId xmlns:a16="http://schemas.microsoft.com/office/drawing/2014/main" id="{2060A4D0-52E9-48E2-A1B7-C00449FD8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08525"/>
            <a:ext cx="93663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44" name="Oval 136">
            <a:extLst>
              <a:ext uri="{FF2B5EF4-FFF2-40B4-BE49-F238E27FC236}">
                <a16:creationId xmlns:a16="http://schemas.microsoft.com/office/drawing/2014/main" id="{79AC47C3-DCAC-428B-BD83-C5A38A404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697413"/>
            <a:ext cx="92075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45" name="Oval 137">
            <a:extLst>
              <a:ext uri="{FF2B5EF4-FFF2-40B4-BE49-F238E27FC236}">
                <a16:creationId xmlns:a16="http://schemas.microsoft.com/office/drawing/2014/main" id="{D88AD168-D8AD-404C-9B40-42C99B80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4583113"/>
            <a:ext cx="92075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46" name="Oval 138">
            <a:extLst>
              <a:ext uri="{FF2B5EF4-FFF2-40B4-BE49-F238E27FC236}">
                <a16:creationId xmlns:a16="http://schemas.microsoft.com/office/drawing/2014/main" id="{78C1E454-8554-4138-8AAD-51014F2DF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572000"/>
            <a:ext cx="90487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47" name="Oval 139">
            <a:extLst>
              <a:ext uri="{FF2B5EF4-FFF2-40B4-BE49-F238E27FC236}">
                <a16:creationId xmlns:a16="http://schemas.microsoft.com/office/drawing/2014/main" id="{753A5BFA-DD8B-4ABE-9039-A493374D9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4468813"/>
            <a:ext cx="90488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48" name="Oval 140">
            <a:extLst>
              <a:ext uri="{FF2B5EF4-FFF2-40B4-BE49-F238E27FC236}">
                <a16:creationId xmlns:a16="http://schemas.microsoft.com/office/drawing/2014/main" id="{D001FF74-165F-47F4-8FB3-CD4410E5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4835525"/>
            <a:ext cx="88900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49" name="Oval 141">
            <a:extLst>
              <a:ext uri="{FF2B5EF4-FFF2-40B4-BE49-F238E27FC236}">
                <a16:creationId xmlns:a16="http://schemas.microsoft.com/office/drawing/2014/main" id="{595DA1B9-97B8-46A0-BC77-3470C155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3" y="4668838"/>
            <a:ext cx="88900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50" name="Oval 142">
            <a:extLst>
              <a:ext uri="{FF2B5EF4-FFF2-40B4-BE49-F238E27FC236}">
                <a16:creationId xmlns:a16="http://schemas.microsoft.com/office/drawing/2014/main" id="{48E12415-E88D-45B7-A4CA-03295794D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5121275"/>
            <a:ext cx="90487" cy="9048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51" name="Oval 143">
            <a:extLst>
              <a:ext uri="{FF2B5EF4-FFF2-40B4-BE49-F238E27FC236}">
                <a16:creationId xmlns:a16="http://schemas.microsoft.com/office/drawing/2014/main" id="{C59486BE-FF9A-4999-881C-BB70BD3AD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5108575"/>
            <a:ext cx="90488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52" name="Oval 144">
            <a:extLst>
              <a:ext uri="{FF2B5EF4-FFF2-40B4-BE49-F238E27FC236}">
                <a16:creationId xmlns:a16="http://schemas.microsoft.com/office/drawing/2014/main" id="{BB1D509C-85B2-4C5F-BD4D-E39762D6B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4994275"/>
            <a:ext cx="92075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53" name="Oval 145">
            <a:extLst>
              <a:ext uri="{FF2B5EF4-FFF2-40B4-BE49-F238E27FC236}">
                <a16:creationId xmlns:a16="http://schemas.microsoft.com/office/drawing/2014/main" id="{B3D04BEF-1B34-4974-BFA9-B699302E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4983163"/>
            <a:ext cx="93663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54" name="Oval 146">
            <a:extLst>
              <a:ext uri="{FF2B5EF4-FFF2-40B4-BE49-F238E27FC236}">
                <a16:creationId xmlns:a16="http://schemas.microsoft.com/office/drawing/2014/main" id="{ABC23EFB-B9A6-46A9-88AE-17D9B1B9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4879975"/>
            <a:ext cx="90487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55" name="Oval 147">
            <a:extLst>
              <a:ext uri="{FF2B5EF4-FFF2-40B4-BE49-F238E27FC236}">
                <a16:creationId xmlns:a16="http://schemas.microsoft.com/office/drawing/2014/main" id="{89289357-6B7D-48EA-89AB-F7B1CD114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246688"/>
            <a:ext cx="93663" cy="904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56" name="Oval 148">
            <a:extLst>
              <a:ext uri="{FF2B5EF4-FFF2-40B4-BE49-F238E27FC236}">
                <a16:creationId xmlns:a16="http://schemas.microsoft.com/office/drawing/2014/main" id="{A57456DF-A643-4967-8994-1FDFDE4C4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5080000"/>
            <a:ext cx="93663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57" name="Oval 149">
            <a:extLst>
              <a:ext uri="{FF2B5EF4-FFF2-40B4-BE49-F238E27FC236}">
                <a16:creationId xmlns:a16="http://schemas.microsoft.com/office/drawing/2014/main" id="{FAD16979-9384-410A-9B1C-C8DCC778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5429250"/>
            <a:ext cx="90487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58" name="Oval 150">
            <a:extLst>
              <a:ext uri="{FF2B5EF4-FFF2-40B4-BE49-F238E27FC236}">
                <a16:creationId xmlns:a16="http://schemas.microsoft.com/office/drawing/2014/main" id="{C3BE2B05-2AC6-4FB0-AAB7-6DB8A5BFD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0" y="5418138"/>
            <a:ext cx="90488" cy="9048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59" name="Oval 151">
            <a:extLst>
              <a:ext uri="{FF2B5EF4-FFF2-40B4-BE49-F238E27FC236}">
                <a16:creationId xmlns:a16="http://schemas.microsoft.com/office/drawing/2014/main" id="{1A60EA69-BA59-4657-99EE-1EF773738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5303838"/>
            <a:ext cx="92075" cy="904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60" name="Oval 152">
            <a:extLst>
              <a:ext uri="{FF2B5EF4-FFF2-40B4-BE49-F238E27FC236}">
                <a16:creationId xmlns:a16="http://schemas.microsoft.com/office/drawing/2014/main" id="{87ED4357-2D3E-419B-9D58-933C0FB65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5292725"/>
            <a:ext cx="93663" cy="9048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61" name="Oval 153">
            <a:extLst>
              <a:ext uri="{FF2B5EF4-FFF2-40B4-BE49-F238E27FC236}">
                <a16:creationId xmlns:a16="http://schemas.microsoft.com/office/drawing/2014/main" id="{7C468D61-1582-41EA-9C5E-F13F95A08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5189538"/>
            <a:ext cx="90487" cy="9048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62" name="Oval 154">
            <a:extLst>
              <a:ext uri="{FF2B5EF4-FFF2-40B4-BE49-F238E27FC236}">
                <a16:creationId xmlns:a16="http://schemas.microsoft.com/office/drawing/2014/main" id="{A1ECE56D-7867-4368-8AC5-DA88FB7A6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5554663"/>
            <a:ext cx="93663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63" name="Oval 155">
            <a:extLst>
              <a:ext uri="{FF2B5EF4-FFF2-40B4-BE49-F238E27FC236}">
                <a16:creationId xmlns:a16="http://schemas.microsoft.com/office/drawing/2014/main" id="{4F2AA9FE-A81D-4039-A4E1-0A91B50EE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389563"/>
            <a:ext cx="93663" cy="9048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64" name="Oval 156">
            <a:extLst>
              <a:ext uri="{FF2B5EF4-FFF2-40B4-BE49-F238E27FC236}">
                <a16:creationId xmlns:a16="http://schemas.microsoft.com/office/drawing/2014/main" id="{540626D0-7284-488B-A0C6-AC02A87B1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4486275"/>
            <a:ext cx="92075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65" name="Oval 157">
            <a:extLst>
              <a:ext uri="{FF2B5EF4-FFF2-40B4-BE49-F238E27FC236}">
                <a16:creationId xmlns:a16="http://schemas.microsoft.com/office/drawing/2014/main" id="{CCD437BA-D441-4428-9856-5FD9E1DB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4897438"/>
            <a:ext cx="88900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66" name="Oval 158">
            <a:extLst>
              <a:ext uri="{FF2B5EF4-FFF2-40B4-BE49-F238E27FC236}">
                <a16:creationId xmlns:a16="http://schemas.microsoft.com/office/drawing/2014/main" id="{1BFD549C-F33D-41C7-BE0B-FF7673D0C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4897438"/>
            <a:ext cx="90487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67" name="Oval 159">
            <a:extLst>
              <a:ext uri="{FF2B5EF4-FFF2-40B4-BE49-F238E27FC236}">
                <a16:creationId xmlns:a16="http://schemas.microsoft.com/office/drawing/2014/main" id="{56C966B2-7AA0-4D52-8015-8B4D136FE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4943475"/>
            <a:ext cx="92075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68" name="Oval 160">
            <a:extLst>
              <a:ext uri="{FF2B5EF4-FFF2-40B4-BE49-F238E27FC236}">
                <a16:creationId xmlns:a16="http://schemas.microsoft.com/office/drawing/2014/main" id="{FC1D8F80-F656-4490-B3F7-8F40A099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4897438"/>
            <a:ext cx="90487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69" name="Oval 161">
            <a:extLst>
              <a:ext uri="{FF2B5EF4-FFF2-40B4-BE49-F238E27FC236}">
                <a16:creationId xmlns:a16="http://schemas.microsoft.com/office/drawing/2014/main" id="{9368C32B-52DA-4C6F-B813-6B5CB16A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4257675"/>
            <a:ext cx="92075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70" name="Oval 162">
            <a:extLst>
              <a:ext uri="{FF2B5EF4-FFF2-40B4-BE49-F238E27FC236}">
                <a16:creationId xmlns:a16="http://schemas.microsoft.com/office/drawing/2014/main" id="{12B49F43-49ED-41BD-BCA0-3199E0835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4394200"/>
            <a:ext cx="88900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71" name="Oval 163">
            <a:extLst>
              <a:ext uri="{FF2B5EF4-FFF2-40B4-BE49-F238E27FC236}">
                <a16:creationId xmlns:a16="http://schemas.microsoft.com/office/drawing/2014/main" id="{9B9E8D0C-E9D0-4C8A-9ADB-D9241F166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863" y="4943475"/>
            <a:ext cx="88900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72" name="Oval 164">
            <a:extLst>
              <a:ext uri="{FF2B5EF4-FFF2-40B4-BE49-F238E27FC236}">
                <a16:creationId xmlns:a16="http://schemas.microsoft.com/office/drawing/2014/main" id="{97824267-CC79-4026-B3F7-3E507F46C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5080000"/>
            <a:ext cx="92075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73" name="Oval 165">
            <a:extLst>
              <a:ext uri="{FF2B5EF4-FFF2-40B4-BE49-F238E27FC236}">
                <a16:creationId xmlns:a16="http://schemas.microsoft.com/office/drawing/2014/main" id="{C65C41E6-A627-4EB8-943C-93AA20193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4806950"/>
            <a:ext cx="92075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74" name="Oval 166">
            <a:extLst>
              <a:ext uri="{FF2B5EF4-FFF2-40B4-BE49-F238E27FC236}">
                <a16:creationId xmlns:a16="http://schemas.microsoft.com/office/drawing/2014/main" id="{0DD441AD-4100-4EBE-8265-16262941E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06950"/>
            <a:ext cx="93663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75" name="Oval 167">
            <a:extLst>
              <a:ext uri="{FF2B5EF4-FFF2-40B4-BE49-F238E27FC236}">
                <a16:creationId xmlns:a16="http://schemas.microsoft.com/office/drawing/2014/main" id="{F700E152-3007-4891-83E0-23CE36409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4851400"/>
            <a:ext cx="92075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76" name="Oval 168">
            <a:extLst>
              <a:ext uri="{FF2B5EF4-FFF2-40B4-BE49-F238E27FC236}">
                <a16:creationId xmlns:a16="http://schemas.microsoft.com/office/drawing/2014/main" id="{B30F635F-1BEF-4D15-9159-8EE3BEC39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4532313"/>
            <a:ext cx="88900" cy="904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77" name="Oval 169">
            <a:extLst>
              <a:ext uri="{FF2B5EF4-FFF2-40B4-BE49-F238E27FC236}">
                <a16:creationId xmlns:a16="http://schemas.microsoft.com/office/drawing/2014/main" id="{0A93575C-A5DE-49D3-8B44-DE58708BE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4943475"/>
            <a:ext cx="92075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78" name="Oval 170">
            <a:extLst>
              <a:ext uri="{FF2B5EF4-FFF2-40B4-BE49-F238E27FC236}">
                <a16:creationId xmlns:a16="http://schemas.microsoft.com/office/drawing/2014/main" id="{808140FE-D98B-4BFA-8CAE-9FC1444E2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5035550"/>
            <a:ext cx="92075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79" name="Oval 171">
            <a:extLst>
              <a:ext uri="{FF2B5EF4-FFF2-40B4-BE49-F238E27FC236}">
                <a16:creationId xmlns:a16="http://schemas.microsoft.com/office/drawing/2014/main" id="{9F1ECF0A-B58A-46A7-A9F2-E84735B4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5400675"/>
            <a:ext cx="88900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80" name="Oval 172">
            <a:extLst>
              <a:ext uri="{FF2B5EF4-FFF2-40B4-BE49-F238E27FC236}">
                <a16:creationId xmlns:a16="http://schemas.microsoft.com/office/drawing/2014/main" id="{9A6D3B09-7783-4BE9-BB76-A36044C4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9750"/>
            <a:ext cx="93663" cy="90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81" name="Oval 173">
            <a:extLst>
              <a:ext uri="{FF2B5EF4-FFF2-40B4-BE49-F238E27FC236}">
                <a16:creationId xmlns:a16="http://schemas.microsoft.com/office/drawing/2014/main" id="{85402D23-CEB0-4139-A921-8706810AA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37200"/>
            <a:ext cx="93663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82" name="Oval 174">
            <a:extLst>
              <a:ext uri="{FF2B5EF4-FFF2-40B4-BE49-F238E27FC236}">
                <a16:creationId xmlns:a16="http://schemas.microsoft.com/office/drawing/2014/main" id="{9AE46F25-F09A-4064-918D-EC51CE05C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354638"/>
            <a:ext cx="90487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83" name="Oval 175">
            <a:extLst>
              <a:ext uri="{FF2B5EF4-FFF2-40B4-BE49-F238E27FC236}">
                <a16:creationId xmlns:a16="http://schemas.microsoft.com/office/drawing/2014/main" id="{3F178912-0E23-47C2-A20D-8B0C0013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97438"/>
            <a:ext cx="93663" cy="920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84" name="Oval 176">
            <a:extLst>
              <a:ext uri="{FF2B5EF4-FFF2-40B4-BE49-F238E27FC236}">
                <a16:creationId xmlns:a16="http://schemas.microsoft.com/office/drawing/2014/main" id="{FB15C4B7-20F7-4731-A297-643B47027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5218113"/>
            <a:ext cx="88900" cy="9048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85" name="Oval 177">
            <a:extLst>
              <a:ext uri="{FF2B5EF4-FFF2-40B4-BE49-F238E27FC236}">
                <a16:creationId xmlns:a16="http://schemas.microsoft.com/office/drawing/2014/main" id="{FB72B3CA-C123-4D6E-A03D-5D5AF3611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40238"/>
            <a:ext cx="93663" cy="920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86" name="Text Box 178">
            <a:extLst>
              <a:ext uri="{FF2B5EF4-FFF2-40B4-BE49-F238E27FC236}">
                <a16:creationId xmlns:a16="http://schemas.microsoft.com/office/drawing/2014/main" id="{029D4E9D-610A-4F3A-AD0D-7A8FD6C01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3778250"/>
            <a:ext cx="12001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1900">
                <a:solidFill>
                  <a:srgbClr val="000066"/>
                </a:solidFill>
                <a:latin typeface="Arial" panose="020B0604020202020204" pitchFamily="34" charset="0"/>
              </a:rPr>
              <a:t>Stopcock</a:t>
            </a:r>
          </a:p>
          <a:p>
            <a:pPr algn="ctr"/>
            <a:r>
              <a:rPr lang="it-IT" altLang="it-IT" sz="1900">
                <a:solidFill>
                  <a:srgbClr val="000066"/>
                </a:solidFill>
                <a:latin typeface="Arial" panose="020B0604020202020204" pitchFamily="34" charset="0"/>
              </a:rPr>
              <a:t>Open</a:t>
            </a:r>
          </a:p>
        </p:txBody>
      </p:sp>
      <p:sp>
        <p:nvSpPr>
          <p:cNvPr id="4187" name="Text Box 179">
            <a:extLst>
              <a:ext uri="{FF2B5EF4-FFF2-40B4-BE49-F238E27FC236}">
                <a16:creationId xmlns:a16="http://schemas.microsoft.com/office/drawing/2014/main" id="{22039E0F-7FBA-4957-921F-3062C698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5126038"/>
            <a:ext cx="9413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1900">
                <a:solidFill>
                  <a:srgbClr val="000066"/>
                </a:solidFill>
                <a:latin typeface="Arial" panose="020B0604020202020204" pitchFamily="34" charset="0"/>
              </a:rPr>
              <a:t>50% O</a:t>
            </a:r>
            <a:r>
              <a:rPr lang="it-IT" altLang="it-IT" sz="1900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endParaRPr lang="it-IT" altLang="it-IT" sz="19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/>
            <a:r>
              <a:rPr lang="it-IT" altLang="it-IT" sz="1900">
                <a:solidFill>
                  <a:srgbClr val="000066"/>
                </a:solidFill>
                <a:latin typeface="Arial" panose="020B0604020202020204" pitchFamily="34" charset="0"/>
              </a:rPr>
              <a:t>50% N</a:t>
            </a:r>
            <a:r>
              <a:rPr lang="it-IT" altLang="it-IT" sz="1900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endParaRPr lang="it-IT" altLang="it-IT" sz="19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188" name="AutoShape 180">
            <a:extLst>
              <a:ext uri="{FF2B5EF4-FFF2-40B4-BE49-F238E27FC236}">
                <a16:creationId xmlns:a16="http://schemas.microsoft.com/office/drawing/2014/main" id="{9449287C-3F3E-442F-B452-53FA3B1AA3AD}"/>
              </a:ext>
            </a:extLst>
          </p:cNvPr>
          <p:cNvSpPr>
            <a:spLocks/>
          </p:cNvSpPr>
          <p:nvPr/>
        </p:nvSpPr>
        <p:spPr bwMode="auto">
          <a:xfrm>
            <a:off x="4437063" y="5172075"/>
            <a:ext cx="134937" cy="639763"/>
          </a:xfrm>
          <a:prstGeom prst="rightBrace">
            <a:avLst>
              <a:gd name="adj1" fmla="val 39510"/>
              <a:gd name="adj2" fmla="val 51514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189" name="Text Box 181">
            <a:extLst>
              <a:ext uri="{FF2B5EF4-FFF2-40B4-BE49-F238E27FC236}">
                <a16:creationId xmlns:a16="http://schemas.microsoft.com/office/drawing/2014/main" id="{A4B7F7D8-192C-41FC-BF2B-D1390197F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5264150"/>
            <a:ext cx="1466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1900">
                <a:solidFill>
                  <a:srgbClr val="000066"/>
                </a:solidFill>
                <a:latin typeface="Arial" panose="020B0604020202020204" pitchFamily="34" charset="0"/>
              </a:rPr>
              <a:t>Throughout</a:t>
            </a:r>
          </a:p>
        </p:txBody>
      </p:sp>
      <p:sp>
        <p:nvSpPr>
          <p:cNvPr id="4190" name="Text Box 182">
            <a:extLst>
              <a:ext uri="{FF2B5EF4-FFF2-40B4-BE49-F238E27FC236}">
                <a16:creationId xmlns:a16="http://schemas.microsoft.com/office/drawing/2014/main" id="{7CD4276C-39B5-4E70-BC22-78F4430F4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6007100"/>
            <a:ext cx="4206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1900">
                <a:solidFill>
                  <a:srgbClr val="000066"/>
                </a:solidFill>
                <a:latin typeface="Arial" panose="020B0604020202020204" pitchFamily="34" charset="0"/>
              </a:rPr>
              <a:t>(b)</a:t>
            </a:r>
          </a:p>
        </p:txBody>
      </p:sp>
      <p:sp>
        <p:nvSpPr>
          <p:cNvPr id="4191" name="Rectangle 184">
            <a:extLst>
              <a:ext uri="{FF2B5EF4-FFF2-40B4-BE49-F238E27FC236}">
                <a16:creationId xmlns:a16="http://schemas.microsoft.com/office/drawing/2014/main" id="{7DE2DA42-BD51-485C-9F04-FB2D60544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>
                <a:solidFill>
                  <a:srgbClr val="009900"/>
                </a:solidFill>
              </a:rPr>
              <a:t>Se nessuna reazione interviene tra i gas, due o più gas diversi tendono a mescolarsi tra loro per formare una miscela omogenea, da cui non si separano più in modo spontaneo.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Segnaposto contenuto 2">
            <a:extLst>
              <a:ext uri="{FF2B5EF4-FFF2-40B4-BE49-F238E27FC236}">
                <a16:creationId xmlns:a16="http://schemas.microsoft.com/office/drawing/2014/main" id="{25D63CC2-93EE-4391-80BF-D0E732F73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11138"/>
            <a:ext cx="3786188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>
            <a:extLst>
              <a:ext uri="{FF2B5EF4-FFF2-40B4-BE49-F238E27FC236}">
                <a16:creationId xmlns:a16="http://schemas.microsoft.com/office/drawing/2014/main" id="{3FE625B1-50F5-4920-B30F-C81DF3AEAA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886325"/>
            <a:ext cx="1090613" cy="85725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13C369E1-0C1B-4EB6-80C8-6413B17076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5313" y="4972050"/>
            <a:ext cx="0" cy="1328738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8" name="WordArt 4">
            <a:extLst>
              <a:ext uri="{FF2B5EF4-FFF2-40B4-BE49-F238E27FC236}">
                <a16:creationId xmlns:a16="http://schemas.microsoft.com/office/drawing/2014/main" id="{4B2671B7-C58A-423F-A1DC-98EEE207DC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213" y="85725"/>
            <a:ext cx="7924800" cy="38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FF0000"/>
                  </a:outerShdw>
                </a:effectLst>
                <a:latin typeface="Arial Black" panose="020B0A04020102020204" pitchFamily="34" charset="0"/>
              </a:rPr>
              <a:t>Teoria Cinetica dei Gas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0300C7CD-C443-4842-A147-CE498CF8B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8" y="636588"/>
            <a:ext cx="91868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30000"/>
              </a:lnSpc>
              <a:buFontTx/>
              <a:buAutoNum type="arabicParenR"/>
            </a:pPr>
            <a:r>
              <a:rPr lang="it-IT" altLang="it-IT" sz="2000" b="0">
                <a:solidFill>
                  <a:schemeClr val="bg1"/>
                </a:solidFill>
                <a:latin typeface="Arial" panose="020B0604020202020204" pitchFamily="34" charset="0"/>
              </a:rPr>
              <a:t>Il gas è costituito da particelle (atomi o molecole) aventi dimensioni </a:t>
            </a:r>
          </a:p>
          <a:p>
            <a:pPr algn="just">
              <a:lnSpc>
                <a:spcPct val="130000"/>
              </a:lnSpc>
            </a:pPr>
            <a:r>
              <a:rPr lang="it-IT" altLang="it-IT" sz="2000" b="0">
                <a:solidFill>
                  <a:schemeClr val="bg1"/>
                </a:solidFill>
                <a:latin typeface="Arial" panose="020B0604020202020204" pitchFamily="34" charset="0"/>
              </a:rPr>
              <a:t>trascurabili, in moto costante e casuale (non esistono direzioni privilegiate</a:t>
            </a:r>
            <a:r>
              <a:rPr lang="it-IT" altLang="it-IT" sz="2000" b="0">
                <a:solidFill>
                  <a:schemeClr val="bg1"/>
                </a:solidFill>
              </a:rPr>
              <a:t>)</a:t>
            </a:r>
            <a:r>
              <a:rPr lang="it-IT" altLang="it-IT" sz="2000" b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it-IT" altLang="it-IT" sz="2000" b="0">
                <a:solidFill>
                  <a:srgbClr val="00CC00"/>
                </a:solidFill>
                <a:latin typeface="Arial" panose="020B0604020202020204" pitchFamily="34" charset="0"/>
              </a:rPr>
              <a:t>2)</a:t>
            </a:r>
            <a:r>
              <a:rPr lang="it-IT" altLang="it-IT" sz="2000" b="0">
                <a:solidFill>
                  <a:schemeClr val="bg1"/>
                </a:solidFill>
                <a:latin typeface="Arial" panose="020B0604020202020204" pitchFamily="34" charset="0"/>
              </a:rPr>
              <a:t> 	Le molecole urtano tra loro e con le pareti del recipiente, gli urti sono </a:t>
            </a:r>
          </a:p>
          <a:p>
            <a:pPr algn="just">
              <a:lnSpc>
                <a:spcPct val="130000"/>
              </a:lnSpc>
            </a:pPr>
            <a:r>
              <a:rPr lang="it-IT" altLang="it-IT" sz="2000" b="0">
                <a:solidFill>
                  <a:schemeClr val="bg1"/>
                </a:solidFill>
                <a:latin typeface="Arial" panose="020B0604020202020204" pitchFamily="34" charset="0"/>
              </a:rPr>
              <a:t>	elastici. </a:t>
            </a:r>
            <a:r>
              <a:rPr lang="it-IT" altLang="it-IT" sz="2000" b="0">
                <a:solidFill>
                  <a:srgbClr val="00CC00"/>
                </a:solidFill>
                <a:latin typeface="Arial" panose="020B0604020202020204" pitchFamily="34" charset="0"/>
              </a:rPr>
              <a:t>3)</a:t>
            </a:r>
            <a:r>
              <a:rPr lang="it-IT" altLang="it-IT" sz="2000" b="0">
                <a:solidFill>
                  <a:schemeClr val="bg1"/>
                </a:solidFill>
                <a:latin typeface="Arial" panose="020B0604020202020204" pitchFamily="34" charset="0"/>
              </a:rPr>
              <a:t> Non esistono azioni a distanza tra molecole (né attrazioni </a:t>
            </a:r>
          </a:p>
          <a:p>
            <a:pPr algn="just">
              <a:lnSpc>
                <a:spcPct val="130000"/>
              </a:lnSpc>
            </a:pPr>
            <a:r>
              <a:rPr lang="it-IT" altLang="it-IT" sz="2000" b="0">
                <a:solidFill>
                  <a:schemeClr val="bg1"/>
                </a:solidFill>
                <a:latin typeface="Arial" panose="020B0604020202020204" pitchFamily="34" charset="0"/>
              </a:rPr>
              <a:t>    né repulsioni). </a:t>
            </a:r>
            <a:r>
              <a:rPr lang="it-IT" altLang="it-IT" sz="2000" b="0">
                <a:solidFill>
                  <a:srgbClr val="00CC00"/>
                </a:solidFill>
                <a:latin typeface="Arial" panose="020B0604020202020204" pitchFamily="34" charset="0"/>
              </a:rPr>
              <a:t>4)</a:t>
            </a:r>
            <a:r>
              <a:rPr lang="it-IT" altLang="it-IT" sz="2000" b="0">
                <a:solidFill>
                  <a:schemeClr val="bg1"/>
                </a:solidFill>
                <a:latin typeface="Arial" panose="020B0604020202020204" pitchFamily="34" charset="0"/>
              </a:rPr>
              <a:t> Le molecole si muovono in linea retta e con diverse velocità. </a:t>
            </a:r>
          </a:p>
          <a:p>
            <a:pPr algn="just">
              <a:lnSpc>
                <a:spcPct val="130000"/>
              </a:lnSpc>
            </a:pPr>
            <a:r>
              <a:rPr lang="it-IT" altLang="it-IT" sz="2000" b="0">
                <a:solidFill>
                  <a:srgbClr val="00CC00"/>
                </a:solidFill>
                <a:latin typeface="Arial" panose="020B0604020202020204" pitchFamily="34" charset="0"/>
              </a:rPr>
              <a:t>5)</a:t>
            </a:r>
            <a:r>
              <a:rPr lang="it-IT" altLang="it-IT" sz="2000" b="0">
                <a:solidFill>
                  <a:schemeClr val="bg1"/>
                </a:solidFill>
                <a:latin typeface="Arial" panose="020B0604020202020204" pitchFamily="34" charset="0"/>
              </a:rPr>
              <a:t> L’energia cinetica media è proporzionale alla temperatura assoluta:</a:t>
            </a:r>
            <a:r>
              <a:rPr lang="it-IT" altLang="it-IT" sz="2000" b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6870" name="Text Box 7">
            <a:extLst>
              <a:ext uri="{FF2B5EF4-FFF2-40B4-BE49-F238E27FC236}">
                <a16:creationId xmlns:a16="http://schemas.microsoft.com/office/drawing/2014/main" id="{6CE54585-6223-4CEA-AEDF-E506335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3141663"/>
            <a:ext cx="3333750" cy="584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 b="0">
                <a:solidFill>
                  <a:srgbClr val="00FF00"/>
                </a:solidFill>
                <a:latin typeface="Comic Sans MS" panose="030F0702030302020204" pitchFamily="66" charset="0"/>
              </a:rPr>
              <a:t>E = 1/2 mv</a:t>
            </a:r>
            <a:r>
              <a:rPr lang="it-IT" altLang="it-IT" sz="2500" b="0" baseline="30000">
                <a:solidFill>
                  <a:srgbClr val="00FF0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500" b="0">
                <a:solidFill>
                  <a:srgbClr val="00FF00"/>
                </a:solidFill>
                <a:latin typeface="Comic Sans MS" panose="030F0702030302020204" pitchFamily="66" charset="0"/>
              </a:rPr>
              <a:t> = cost • T</a:t>
            </a:r>
            <a:endParaRPr lang="it-IT" altLang="it-IT" sz="2500" b="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1" name="Line 8">
            <a:extLst>
              <a:ext uri="{FF2B5EF4-FFF2-40B4-BE49-F238E27FC236}">
                <a16:creationId xmlns:a16="http://schemas.microsoft.com/office/drawing/2014/main" id="{CE95F9D8-5133-4119-B915-FEB660B82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9600" y="3270250"/>
            <a:ext cx="304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51892" tIns="25946" rIns="51892" bIns="25946">
            <a:spAutoFit/>
          </a:bodyPr>
          <a:lstStyle/>
          <a:p>
            <a:endParaRPr lang="it-IT"/>
          </a:p>
        </p:txBody>
      </p:sp>
      <p:sp>
        <p:nvSpPr>
          <p:cNvPr id="36872" name="Line 9">
            <a:extLst>
              <a:ext uri="{FF2B5EF4-FFF2-40B4-BE49-F238E27FC236}">
                <a16:creationId xmlns:a16="http://schemas.microsoft.com/office/drawing/2014/main" id="{6E17DD03-F3C3-44D9-8873-EF74ED8D1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8975" y="3270250"/>
            <a:ext cx="304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51892" tIns="25946" rIns="51892" bIns="25946">
            <a:spAutoFit/>
          </a:bodyPr>
          <a:lstStyle/>
          <a:p>
            <a:endParaRPr lang="it-IT"/>
          </a:p>
        </p:txBody>
      </p:sp>
      <p:sp>
        <p:nvSpPr>
          <p:cNvPr id="36873" name="AutoShape 10">
            <a:extLst>
              <a:ext uri="{FF2B5EF4-FFF2-40B4-BE49-F238E27FC236}">
                <a16:creationId xmlns:a16="http://schemas.microsoft.com/office/drawing/2014/main" id="{EFD5393E-5B76-459D-9A71-92E12D340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703763"/>
            <a:ext cx="1350963" cy="1328737"/>
          </a:xfrm>
          <a:prstGeom prst="cube">
            <a:avLst>
              <a:gd name="adj" fmla="val 31667"/>
            </a:avLst>
          </a:prstGeom>
          <a:solidFill>
            <a:srgbClr val="FFE1E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51892" tIns="25946" rIns="51892" bIns="25946" anchor="ctr"/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b="0">
              <a:solidFill>
                <a:srgbClr val="00FF00"/>
              </a:solidFill>
            </a:endParaRPr>
          </a:p>
        </p:txBody>
      </p:sp>
      <p:sp>
        <p:nvSpPr>
          <p:cNvPr id="36874" name="Line 11">
            <a:extLst>
              <a:ext uri="{FF2B5EF4-FFF2-40B4-BE49-F238E27FC236}">
                <a16:creationId xmlns:a16="http://schemas.microsoft.com/office/drawing/2014/main" id="{AB1C0638-74E4-431C-BF90-77496C5D63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713" y="5588000"/>
            <a:ext cx="898525" cy="884238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75" name="Line 12">
            <a:extLst>
              <a:ext uri="{FF2B5EF4-FFF2-40B4-BE49-F238E27FC236}">
                <a16:creationId xmlns:a16="http://schemas.microsoft.com/office/drawing/2014/main" id="{3C9315CB-F373-4C3E-B3BB-CD4C4A0C15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4044950"/>
            <a:ext cx="0" cy="1554163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76" name="Line 13">
            <a:extLst>
              <a:ext uri="{FF2B5EF4-FFF2-40B4-BE49-F238E27FC236}">
                <a16:creationId xmlns:a16="http://schemas.microsoft.com/office/drawing/2014/main" id="{D6EAAEC0-66E4-410E-8F98-209BCA400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3363" y="5614988"/>
            <a:ext cx="1849437" cy="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77" name="Text Box 14">
            <a:extLst>
              <a:ext uri="{FF2B5EF4-FFF2-40B4-BE49-F238E27FC236}">
                <a16:creationId xmlns:a16="http://schemas.microsoft.com/office/drawing/2014/main" id="{349609B3-4D25-4324-B67E-F3E4A1F47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3771900"/>
            <a:ext cx="276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>
                <a:solidFill>
                  <a:srgbClr val="00FF00"/>
                </a:solidFill>
                <a:latin typeface="Comic Sans MS" panose="030F0702030302020204" pitchFamily="66" charset="0"/>
              </a:rPr>
              <a:t>z</a:t>
            </a:r>
            <a:endParaRPr lang="it-IT" altLang="it-IT" sz="250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8" name="Text Box 15">
            <a:extLst>
              <a:ext uri="{FF2B5EF4-FFF2-40B4-BE49-F238E27FC236}">
                <a16:creationId xmlns:a16="http://schemas.microsoft.com/office/drawing/2014/main" id="{3B3F89BC-E287-4BCB-A3CA-4673F8BCB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5330825"/>
            <a:ext cx="2921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>
                <a:solidFill>
                  <a:srgbClr val="00FF00"/>
                </a:solidFill>
                <a:latin typeface="Comic Sans MS" panose="030F0702030302020204" pitchFamily="66" charset="0"/>
              </a:rPr>
              <a:t>x</a:t>
            </a:r>
            <a:endParaRPr lang="it-IT" altLang="it-IT" sz="250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9" name="Text Box 16">
            <a:extLst>
              <a:ext uri="{FF2B5EF4-FFF2-40B4-BE49-F238E27FC236}">
                <a16:creationId xmlns:a16="http://schemas.microsoft.com/office/drawing/2014/main" id="{7E1C0252-23F3-4364-880A-BAC64D78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6215063"/>
            <a:ext cx="2809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>
                <a:solidFill>
                  <a:srgbClr val="00FF00"/>
                </a:solidFill>
                <a:latin typeface="Comic Sans MS" panose="030F0702030302020204" pitchFamily="66" charset="0"/>
              </a:rPr>
              <a:t>y</a:t>
            </a:r>
            <a:endParaRPr lang="it-IT" altLang="it-IT" sz="250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80" name="Line 17">
            <a:extLst>
              <a:ext uri="{FF2B5EF4-FFF2-40B4-BE49-F238E27FC236}">
                <a16:creationId xmlns:a16="http://schemas.microsoft.com/office/drawing/2014/main" id="{9E683300-0790-490F-B4AF-9BAE2F6464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5700713"/>
            <a:ext cx="985838" cy="9699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81" name="Line 18">
            <a:extLst>
              <a:ext uri="{FF2B5EF4-FFF2-40B4-BE49-F238E27FC236}">
                <a16:creationId xmlns:a16="http://schemas.microsoft.com/office/drawing/2014/main" id="{FEAF5604-771E-4EF9-B2F4-436E923053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3113" y="4157663"/>
            <a:ext cx="0" cy="15541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82" name="Line 19">
            <a:extLst>
              <a:ext uri="{FF2B5EF4-FFF2-40B4-BE49-F238E27FC236}">
                <a16:creationId xmlns:a16="http://schemas.microsoft.com/office/drawing/2014/main" id="{16DB0690-7EA8-465D-8C75-DD80578F4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6763" y="5727700"/>
            <a:ext cx="18494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83" name="Line 20">
            <a:extLst>
              <a:ext uri="{FF2B5EF4-FFF2-40B4-BE49-F238E27FC236}">
                <a16:creationId xmlns:a16="http://schemas.microsoft.com/office/drawing/2014/main" id="{0B8626DB-DCD2-4ABD-B0FF-35C0B6D10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288" y="5732463"/>
            <a:ext cx="1349375" cy="0"/>
          </a:xfrm>
          <a:prstGeom prst="line">
            <a:avLst/>
          </a:prstGeom>
          <a:noFill/>
          <a:ln w="76200">
            <a:solidFill>
              <a:srgbClr val="CCFF99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84" name="Line 21">
            <a:extLst>
              <a:ext uri="{FF2B5EF4-FFF2-40B4-BE49-F238E27FC236}">
                <a16:creationId xmlns:a16="http://schemas.microsoft.com/office/drawing/2014/main" id="{608F42F1-4509-419A-86B7-84EC66E27D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6288" y="4854575"/>
            <a:ext cx="0" cy="868363"/>
          </a:xfrm>
          <a:prstGeom prst="line">
            <a:avLst/>
          </a:prstGeom>
          <a:noFill/>
          <a:ln w="76200">
            <a:solidFill>
              <a:srgbClr val="CCFF99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85" name="Line 22">
            <a:extLst>
              <a:ext uri="{FF2B5EF4-FFF2-40B4-BE49-F238E27FC236}">
                <a16:creationId xmlns:a16="http://schemas.microsoft.com/office/drawing/2014/main" id="{CBF73D29-9664-48D1-BCF2-0B19FFE35F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8913" y="5711825"/>
            <a:ext cx="584200" cy="573088"/>
          </a:xfrm>
          <a:prstGeom prst="line">
            <a:avLst/>
          </a:prstGeom>
          <a:noFill/>
          <a:ln w="76200">
            <a:solidFill>
              <a:srgbClr val="CCFF99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86" name="Line 23">
            <a:extLst>
              <a:ext uri="{FF2B5EF4-FFF2-40B4-BE49-F238E27FC236}">
                <a16:creationId xmlns:a16="http://schemas.microsoft.com/office/drawing/2014/main" id="{091BB0EE-9383-4E12-9658-950B4C48ED24}"/>
              </a:ext>
            </a:extLst>
          </p:cNvPr>
          <p:cNvSpPr>
            <a:spLocks noChangeShapeType="1"/>
          </p:cNvSpPr>
          <p:nvPr/>
        </p:nvSpPr>
        <p:spPr bwMode="auto">
          <a:xfrm rot="660834" flipV="1">
            <a:off x="5943600" y="4843463"/>
            <a:ext cx="985838" cy="9699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87" name="Line 24">
            <a:extLst>
              <a:ext uri="{FF2B5EF4-FFF2-40B4-BE49-F238E27FC236}">
                <a16:creationId xmlns:a16="http://schemas.microsoft.com/office/drawing/2014/main" id="{3D698181-AD43-4ECA-8EE7-C1FAACCA2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0663" y="6246813"/>
            <a:ext cx="165735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88" name="Line 25">
            <a:extLst>
              <a:ext uri="{FF2B5EF4-FFF2-40B4-BE49-F238E27FC236}">
                <a16:creationId xmlns:a16="http://schemas.microsoft.com/office/drawing/2014/main" id="{11148447-9983-40FC-83A4-415161C5D125}"/>
              </a:ext>
            </a:extLst>
          </p:cNvPr>
          <p:cNvSpPr>
            <a:spLocks noChangeShapeType="1"/>
          </p:cNvSpPr>
          <p:nvPr/>
        </p:nvSpPr>
        <p:spPr bwMode="auto">
          <a:xfrm rot="21318801" flipV="1">
            <a:off x="6923088" y="5743575"/>
            <a:ext cx="263525" cy="471488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89" name="Text Box 26">
            <a:extLst>
              <a:ext uri="{FF2B5EF4-FFF2-40B4-BE49-F238E27FC236}">
                <a16:creationId xmlns:a16="http://schemas.microsoft.com/office/drawing/2014/main" id="{D71DB486-46B0-4FF6-8A92-9E843CB0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3" y="5400675"/>
            <a:ext cx="2936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>
                <a:solidFill>
                  <a:srgbClr val="00FF00"/>
                </a:solidFill>
                <a:latin typeface="Comic Sans MS" panose="030F0702030302020204" pitchFamily="66" charset="0"/>
              </a:rPr>
              <a:t>x</a:t>
            </a:r>
            <a:endParaRPr lang="it-IT" altLang="it-IT" sz="250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90" name="Text Box 27">
            <a:extLst>
              <a:ext uri="{FF2B5EF4-FFF2-40B4-BE49-F238E27FC236}">
                <a16:creationId xmlns:a16="http://schemas.microsoft.com/office/drawing/2014/main" id="{8A74A9D9-1AD0-45D4-8050-1CE48DC4B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316663"/>
            <a:ext cx="2841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>
                <a:solidFill>
                  <a:srgbClr val="00FF00"/>
                </a:solidFill>
                <a:latin typeface="Comic Sans MS" panose="030F0702030302020204" pitchFamily="66" charset="0"/>
              </a:rPr>
              <a:t>y</a:t>
            </a:r>
            <a:endParaRPr lang="it-IT" altLang="it-IT" sz="250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91" name="Text Box 28">
            <a:extLst>
              <a:ext uri="{FF2B5EF4-FFF2-40B4-BE49-F238E27FC236}">
                <a16:creationId xmlns:a16="http://schemas.microsoft.com/office/drawing/2014/main" id="{F01839FF-55F2-424D-9048-EBA39EDAD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4071938"/>
            <a:ext cx="2794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>
                <a:solidFill>
                  <a:srgbClr val="00FF00"/>
                </a:solidFill>
                <a:latin typeface="Comic Sans MS" panose="030F0702030302020204" pitchFamily="66" charset="0"/>
              </a:rPr>
              <a:t>z</a:t>
            </a:r>
            <a:endParaRPr lang="it-IT" altLang="it-IT" sz="250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92" name="Text Box 29">
            <a:extLst>
              <a:ext uri="{FF2B5EF4-FFF2-40B4-BE49-F238E27FC236}">
                <a16:creationId xmlns:a16="http://schemas.microsoft.com/office/drawing/2014/main" id="{FE5E4904-B28A-4E06-9719-5CED0E4BF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5003800"/>
            <a:ext cx="3746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 b="0">
                <a:solidFill>
                  <a:schemeClr val="hlink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500" b="0" baseline="-25000">
                <a:solidFill>
                  <a:schemeClr val="hlink"/>
                </a:solidFill>
                <a:latin typeface="Comic Sans MS" panose="030F0702030302020204" pitchFamily="66" charset="0"/>
              </a:rPr>
              <a:t>z</a:t>
            </a:r>
            <a:endParaRPr lang="it-IT" altLang="it-IT" sz="250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36893" name="Text Box 30">
            <a:extLst>
              <a:ext uri="{FF2B5EF4-FFF2-40B4-BE49-F238E27FC236}">
                <a16:creationId xmlns:a16="http://schemas.microsoft.com/office/drawing/2014/main" id="{E3246B45-2609-4922-9427-04CBE54CE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13" y="5689600"/>
            <a:ext cx="368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 b="0">
                <a:solidFill>
                  <a:schemeClr val="hlink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500" b="0" baseline="-25000">
                <a:solidFill>
                  <a:schemeClr val="hlink"/>
                </a:solidFill>
                <a:latin typeface="Comic Sans MS" panose="030F0702030302020204" pitchFamily="66" charset="0"/>
              </a:rPr>
              <a:t>y</a:t>
            </a:r>
            <a:endParaRPr lang="it-IT" altLang="it-IT" sz="250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36894" name="Text Box 31">
            <a:extLst>
              <a:ext uri="{FF2B5EF4-FFF2-40B4-BE49-F238E27FC236}">
                <a16:creationId xmlns:a16="http://schemas.microsoft.com/office/drawing/2014/main" id="{0E578E3B-E5E2-4C8E-8205-FD86C970F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5594350"/>
            <a:ext cx="3841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 b="0">
                <a:solidFill>
                  <a:schemeClr val="hlink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500" b="0" baseline="-25000">
                <a:solidFill>
                  <a:schemeClr val="hlink"/>
                </a:solidFill>
                <a:latin typeface="Comic Sans MS" panose="030F0702030302020204" pitchFamily="66" charset="0"/>
              </a:rPr>
              <a:t>x</a:t>
            </a:r>
            <a:endParaRPr lang="it-IT" altLang="it-IT" sz="250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36895" name="Text Box 32">
            <a:extLst>
              <a:ext uri="{FF2B5EF4-FFF2-40B4-BE49-F238E27FC236}">
                <a16:creationId xmlns:a16="http://schemas.microsoft.com/office/drawing/2014/main" id="{EC84C9A5-4B0B-4236-A703-A6D39030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4987925"/>
            <a:ext cx="260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 b="0">
                <a:solidFill>
                  <a:schemeClr val="hlink"/>
                </a:solidFill>
                <a:latin typeface="Comic Sans MS" panose="030F0702030302020204" pitchFamily="66" charset="0"/>
              </a:rPr>
              <a:t>v</a:t>
            </a:r>
            <a:endParaRPr lang="it-IT" altLang="it-IT" sz="250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36896" name="Text Box 33">
            <a:extLst>
              <a:ext uri="{FF2B5EF4-FFF2-40B4-BE49-F238E27FC236}">
                <a16:creationId xmlns:a16="http://schemas.microsoft.com/office/drawing/2014/main" id="{9B6B422B-84C8-41A1-B280-ABA33DCCA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4243388"/>
            <a:ext cx="20701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>
                <a:solidFill>
                  <a:srgbClr val="00FF0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500" baseline="30000">
                <a:solidFill>
                  <a:srgbClr val="00FF0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500">
                <a:solidFill>
                  <a:srgbClr val="00FF00"/>
                </a:solidFill>
                <a:latin typeface="Comic Sans MS" panose="030F0702030302020204" pitchFamily="66" charset="0"/>
              </a:rPr>
              <a:t> = v</a:t>
            </a:r>
            <a:r>
              <a:rPr lang="it-IT" altLang="it-IT" sz="2500" baseline="-25000">
                <a:solidFill>
                  <a:srgbClr val="00FF00"/>
                </a:solidFill>
                <a:latin typeface="Comic Sans MS" panose="030F0702030302020204" pitchFamily="66" charset="0"/>
              </a:rPr>
              <a:t>x</a:t>
            </a:r>
            <a:r>
              <a:rPr lang="it-IT" altLang="it-IT" sz="2500">
                <a:solidFill>
                  <a:srgbClr val="00FF00"/>
                </a:solidFill>
                <a:latin typeface="Comic Sans MS" panose="030F0702030302020204" pitchFamily="66" charset="0"/>
              </a:rPr>
              <a:t>+v</a:t>
            </a:r>
            <a:r>
              <a:rPr lang="it-IT" altLang="it-IT" sz="2500" baseline="-25000">
                <a:solidFill>
                  <a:srgbClr val="00FF00"/>
                </a:solidFill>
                <a:latin typeface="Comic Sans MS" panose="030F0702030302020204" pitchFamily="66" charset="0"/>
              </a:rPr>
              <a:t>y</a:t>
            </a:r>
            <a:r>
              <a:rPr lang="it-IT" altLang="it-IT" sz="2500">
                <a:solidFill>
                  <a:srgbClr val="00FF00"/>
                </a:solidFill>
                <a:latin typeface="Comic Sans MS" panose="030F0702030302020204" pitchFamily="66" charset="0"/>
              </a:rPr>
              <a:t>+v</a:t>
            </a:r>
            <a:r>
              <a:rPr lang="it-IT" altLang="it-IT" sz="2500" baseline="-25000">
                <a:solidFill>
                  <a:srgbClr val="00FF00"/>
                </a:solidFill>
                <a:latin typeface="Comic Sans MS" panose="030F0702030302020204" pitchFamily="66" charset="0"/>
              </a:rPr>
              <a:t>z</a:t>
            </a:r>
            <a:endParaRPr lang="it-IT" altLang="it-IT" sz="250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97" name="Rectangle 34">
            <a:extLst>
              <a:ext uri="{FF2B5EF4-FFF2-40B4-BE49-F238E27FC236}">
                <a16:creationId xmlns:a16="http://schemas.microsoft.com/office/drawing/2014/main" id="{492DCD32-7B5C-4BBA-BA7A-D0D37E2E8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4222750"/>
            <a:ext cx="2317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500" baseline="-25000">
                <a:solidFill>
                  <a:srgbClr val="00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6898" name="Rectangle 35">
            <a:extLst>
              <a:ext uri="{FF2B5EF4-FFF2-40B4-BE49-F238E27FC236}">
                <a16:creationId xmlns:a16="http://schemas.microsoft.com/office/drawing/2014/main" id="{F6DF9C8C-8680-493A-844E-F7D25203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3" y="4222750"/>
            <a:ext cx="2349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500" baseline="-25000">
                <a:solidFill>
                  <a:srgbClr val="00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6899" name="Rectangle 36">
            <a:extLst>
              <a:ext uri="{FF2B5EF4-FFF2-40B4-BE49-F238E27FC236}">
                <a16:creationId xmlns:a16="http://schemas.microsoft.com/office/drawing/2014/main" id="{36784856-B65C-4C38-BA6C-81D38E2C0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222750"/>
            <a:ext cx="2333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500" baseline="-25000">
                <a:solidFill>
                  <a:srgbClr val="00FF00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0A2F8063-A0C9-4757-BB2E-359AC72D6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90344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b="0">
                <a:solidFill>
                  <a:srgbClr val="0033CC"/>
                </a:solidFill>
              </a:rPr>
              <a:t>Le particelle di un gas non hanno tutte la stessa velocità. </a:t>
            </a:r>
          </a:p>
          <a:p>
            <a:endParaRPr lang="it-IT" altLang="it-IT" sz="2400" b="0">
              <a:solidFill>
                <a:srgbClr val="0033CC"/>
              </a:solidFill>
            </a:endParaRPr>
          </a:p>
          <a:p>
            <a:r>
              <a:rPr lang="it-IT" altLang="it-IT" sz="2400" b="0">
                <a:solidFill>
                  <a:srgbClr val="0033CC"/>
                </a:solidFill>
              </a:rPr>
              <a:t>La media dei quadrati delle componenti della velocità nelle tre direzioni:</a:t>
            </a:r>
          </a:p>
          <a:p>
            <a:r>
              <a:rPr lang="it-IT" altLang="it-IT" sz="2400" b="0">
                <a:solidFill>
                  <a:srgbClr val="0033CC"/>
                </a:solidFill>
              </a:rPr>
              <a:t>  </a:t>
            </a:r>
          </a:p>
          <a:p>
            <a:r>
              <a:rPr lang="it-IT" altLang="it-IT" sz="2400">
                <a:solidFill>
                  <a:srgbClr val="0033CC"/>
                </a:solidFill>
              </a:rPr>
              <a:t>      velocità quadratica media</a:t>
            </a:r>
            <a:r>
              <a:rPr lang="it-IT" altLang="it-IT" sz="2400" b="0">
                <a:solidFill>
                  <a:srgbClr val="0033CC"/>
                </a:solidFill>
              </a:rPr>
              <a:t> =  v </a:t>
            </a:r>
            <a:r>
              <a:rPr lang="it-IT" altLang="it-IT" sz="2400" b="0" baseline="30000">
                <a:solidFill>
                  <a:srgbClr val="0033CC"/>
                </a:solidFill>
              </a:rPr>
              <a:t>2 </a:t>
            </a:r>
            <a:r>
              <a:rPr lang="it-IT" altLang="it-IT" sz="2400" b="0">
                <a:solidFill>
                  <a:srgbClr val="0033CC"/>
                </a:solidFill>
              </a:rPr>
              <a:t>=</a:t>
            </a:r>
            <a:r>
              <a:rPr lang="it-IT" altLang="it-IT" sz="2400" b="0" baseline="30000">
                <a:solidFill>
                  <a:srgbClr val="0033CC"/>
                </a:solidFill>
              </a:rPr>
              <a:t> </a:t>
            </a:r>
            <a:r>
              <a:rPr lang="it-IT" altLang="it-IT" sz="2400" b="0">
                <a:solidFill>
                  <a:srgbClr val="0033CC"/>
                </a:solidFill>
              </a:rPr>
              <a:t>v</a:t>
            </a:r>
            <a:r>
              <a:rPr lang="it-IT" altLang="it-IT" sz="2400" b="0" baseline="-25000">
                <a:solidFill>
                  <a:srgbClr val="0033CC"/>
                </a:solidFill>
              </a:rPr>
              <a:t>x</a:t>
            </a:r>
            <a:r>
              <a:rPr lang="it-IT" altLang="it-IT" sz="2400" b="0">
                <a:solidFill>
                  <a:srgbClr val="0033CC"/>
                </a:solidFill>
              </a:rPr>
              <a:t> </a:t>
            </a:r>
            <a:r>
              <a:rPr lang="it-IT" altLang="it-IT" sz="2400" b="0" baseline="30000">
                <a:solidFill>
                  <a:srgbClr val="0033CC"/>
                </a:solidFill>
              </a:rPr>
              <a:t>2</a:t>
            </a:r>
            <a:r>
              <a:rPr lang="it-IT" altLang="it-IT" sz="2400"/>
              <a:t> </a:t>
            </a:r>
            <a:r>
              <a:rPr lang="it-IT" altLang="it-IT" sz="2400">
                <a:solidFill>
                  <a:srgbClr val="0033CC"/>
                </a:solidFill>
              </a:rPr>
              <a:t>+ </a:t>
            </a:r>
            <a:r>
              <a:rPr lang="it-IT" altLang="it-IT" sz="2400" b="0">
                <a:solidFill>
                  <a:srgbClr val="0033CC"/>
                </a:solidFill>
              </a:rPr>
              <a:t>v</a:t>
            </a:r>
            <a:r>
              <a:rPr lang="it-IT" altLang="it-IT" sz="2400" b="0" baseline="-25000">
                <a:solidFill>
                  <a:srgbClr val="0033CC"/>
                </a:solidFill>
              </a:rPr>
              <a:t>y</a:t>
            </a:r>
            <a:r>
              <a:rPr lang="it-IT" altLang="it-IT" sz="2400" b="0">
                <a:solidFill>
                  <a:srgbClr val="0033CC"/>
                </a:solidFill>
              </a:rPr>
              <a:t> </a:t>
            </a:r>
            <a:r>
              <a:rPr lang="it-IT" altLang="it-IT" sz="2400" b="0" baseline="30000">
                <a:solidFill>
                  <a:srgbClr val="0033CC"/>
                </a:solidFill>
              </a:rPr>
              <a:t>2</a:t>
            </a:r>
            <a:r>
              <a:rPr lang="it-IT" altLang="it-IT" sz="2400">
                <a:solidFill>
                  <a:srgbClr val="0033CC"/>
                </a:solidFill>
              </a:rPr>
              <a:t> +</a:t>
            </a:r>
            <a:r>
              <a:rPr lang="it-IT" altLang="it-IT" sz="2400"/>
              <a:t> </a:t>
            </a:r>
            <a:r>
              <a:rPr lang="it-IT" altLang="it-IT" sz="2400" b="0">
                <a:solidFill>
                  <a:srgbClr val="0033CC"/>
                </a:solidFill>
              </a:rPr>
              <a:t>v</a:t>
            </a:r>
            <a:r>
              <a:rPr lang="it-IT" altLang="it-IT" sz="2400" b="0" baseline="-25000">
                <a:solidFill>
                  <a:srgbClr val="0033CC"/>
                </a:solidFill>
              </a:rPr>
              <a:t>z</a:t>
            </a:r>
            <a:r>
              <a:rPr lang="it-IT" altLang="it-IT" sz="2400" b="0">
                <a:solidFill>
                  <a:srgbClr val="0033CC"/>
                </a:solidFill>
              </a:rPr>
              <a:t> </a:t>
            </a:r>
            <a:r>
              <a:rPr lang="it-IT" altLang="it-IT" sz="2400" b="0" baseline="30000">
                <a:solidFill>
                  <a:srgbClr val="0033CC"/>
                </a:solidFill>
              </a:rPr>
              <a:t>2</a:t>
            </a:r>
            <a:r>
              <a:rPr lang="it-IT" altLang="it-IT" sz="2400"/>
              <a:t> </a:t>
            </a:r>
          </a:p>
        </p:txBody>
      </p:sp>
      <p:sp>
        <p:nvSpPr>
          <p:cNvPr id="37891" name="Line 5">
            <a:extLst>
              <a:ext uri="{FF2B5EF4-FFF2-40B4-BE49-F238E27FC236}">
                <a16:creationId xmlns:a16="http://schemas.microsoft.com/office/drawing/2014/main" id="{40BFD8F9-766C-4F79-8D91-3C7F3590C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075" y="1844675"/>
            <a:ext cx="217488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2" name="Line 6">
            <a:extLst>
              <a:ext uri="{FF2B5EF4-FFF2-40B4-BE49-F238E27FC236}">
                <a16:creationId xmlns:a16="http://schemas.microsoft.com/office/drawing/2014/main" id="{3F279326-CDEC-4ADD-BBD7-0472CC1C7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50" y="1844675"/>
            <a:ext cx="217488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3" name="Line 7">
            <a:extLst>
              <a:ext uri="{FF2B5EF4-FFF2-40B4-BE49-F238E27FC236}">
                <a16:creationId xmlns:a16="http://schemas.microsoft.com/office/drawing/2014/main" id="{1405433A-888F-4E69-810B-F506E6DE5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9913" y="1844675"/>
            <a:ext cx="217487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4" name="Line 8">
            <a:extLst>
              <a:ext uri="{FF2B5EF4-FFF2-40B4-BE49-F238E27FC236}">
                <a16:creationId xmlns:a16="http://schemas.microsoft.com/office/drawing/2014/main" id="{D1AC7F5A-5835-4169-978E-B66DC38AB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1844675"/>
            <a:ext cx="217487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Segnaposto contenuto 2">
            <a:extLst>
              <a:ext uri="{FF2B5EF4-FFF2-40B4-BE49-F238E27FC236}">
                <a16:creationId xmlns:a16="http://schemas.microsoft.com/office/drawing/2014/main" id="{BACC5C63-0EB8-4AB2-A42A-4FDD5B848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0"/>
          <a:stretch/>
        </p:blipFill>
        <p:spPr bwMode="auto">
          <a:xfrm>
            <a:off x="2143124" y="285750"/>
            <a:ext cx="5194749" cy="566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4F7C6241-40F0-411B-AAC3-B65B6B667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188913"/>
            <a:ext cx="9093201" cy="587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400" b="0" dirty="0">
                <a:solidFill>
                  <a:srgbClr val="00CC00"/>
                </a:solidFill>
                <a:latin typeface="Comic Sans MS" panose="030F0702030302020204" pitchFamily="66" charset="0"/>
              </a:rPr>
              <a:t>Secondo la teoria cinetica, la P di un gas risulta dagli urti delle</a:t>
            </a:r>
          </a:p>
          <a:p>
            <a:pPr algn="just"/>
            <a:r>
              <a:rPr lang="it-IT" altLang="it-IT" sz="2400" b="0" dirty="0">
                <a:solidFill>
                  <a:srgbClr val="00CC00"/>
                </a:solidFill>
                <a:latin typeface="Comic Sans MS" panose="030F0702030302020204" pitchFamily="66" charset="0"/>
              </a:rPr>
              <a:t>molecole contro le pareti del recipiente.</a:t>
            </a:r>
          </a:p>
          <a:p>
            <a:pPr algn="just"/>
            <a:endParaRPr lang="it-IT" altLang="it-IT" sz="2400" b="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altLang="it-IT" sz="24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P </a:t>
            </a:r>
            <a:r>
              <a:rPr lang="it-IT" altLang="it-IT" sz="24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dipende da :     </a:t>
            </a:r>
            <a:r>
              <a:rPr lang="it-IT" altLang="it-IT" sz="2000" b="0" dirty="0">
                <a:solidFill>
                  <a:srgbClr val="FF3399"/>
                </a:solidFill>
                <a:latin typeface="Comic Sans MS" panose="030F0702030302020204" pitchFamily="66" charset="0"/>
              </a:rPr>
              <a:t>a) </a:t>
            </a:r>
            <a:r>
              <a:rPr lang="it-IT" altLang="it-IT" sz="2000" b="0" u="sng" dirty="0">
                <a:solidFill>
                  <a:srgbClr val="FF3399"/>
                </a:solidFill>
                <a:latin typeface="Comic Sans MS" panose="030F0702030302020204" pitchFamily="66" charset="0"/>
              </a:rPr>
              <a:t>frequenza delle collisioni</a:t>
            </a:r>
            <a:r>
              <a:rPr lang="it-IT" altLang="it-IT" sz="2000" b="0" dirty="0">
                <a:solidFill>
                  <a:srgbClr val="FF3399"/>
                </a:solidFill>
                <a:latin typeface="Comic Sans MS" panose="030F0702030302020204" pitchFamily="66" charset="0"/>
              </a:rPr>
              <a:t> sulle pareti</a:t>
            </a:r>
            <a:r>
              <a:rPr lang="it-IT" altLang="it-IT" b="0" dirty="0">
                <a:solidFill>
                  <a:srgbClr val="FF3399"/>
                </a:solidFill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it-IT" altLang="it-IT" sz="20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it-IT" altLang="it-IT" sz="2000" b="0" dirty="0">
                <a:solidFill>
                  <a:srgbClr val="FF3399"/>
                </a:solidFill>
                <a:latin typeface="Comic Sans MS" panose="030F0702030302020204" pitchFamily="66" charset="0"/>
              </a:rPr>
              <a:t>	           b) la </a:t>
            </a:r>
            <a:r>
              <a:rPr lang="it-IT" altLang="it-IT" sz="2000" b="0" u="sng" dirty="0">
                <a:solidFill>
                  <a:srgbClr val="FF3399"/>
                </a:solidFill>
                <a:latin typeface="Comic Sans MS" panose="030F0702030302020204" pitchFamily="66" charset="0"/>
              </a:rPr>
              <a:t>forza media</a:t>
            </a:r>
            <a:r>
              <a:rPr lang="it-IT" altLang="it-IT" sz="2000" b="0" dirty="0">
                <a:solidFill>
                  <a:srgbClr val="FF3399"/>
                </a:solidFill>
                <a:latin typeface="Comic Sans MS" panose="030F0702030302020204" pitchFamily="66" charset="0"/>
              </a:rPr>
              <a:t> di ogni collisione.</a:t>
            </a:r>
          </a:p>
          <a:p>
            <a:pPr algn="just"/>
            <a:r>
              <a:rPr lang="it-IT" altLang="it-IT" sz="20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algn="just"/>
            <a:r>
              <a:rPr lang="it-IT" altLang="it-IT" sz="20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P </a:t>
            </a:r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</a:t>
            </a:r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frequenza delle collisioni </a:t>
            </a:r>
            <a:r>
              <a:rPr lang="en-US" altLang="it-IT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×</a:t>
            </a:r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forza media </a:t>
            </a:r>
          </a:p>
          <a:p>
            <a:pPr algn="just"/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		P </a:t>
            </a:r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  ( v  </a:t>
            </a:r>
            <a:r>
              <a:rPr lang="en-US" altLang="it-IT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×</a:t>
            </a:r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it-IT" altLang="it-IT" sz="24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</a:t>
            </a:r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 </a:t>
            </a:r>
            <a:r>
              <a:rPr lang="en-US" altLang="it-IT" sz="2400" dirty="0">
                <a:solidFill>
                  <a:schemeClr val="accent2"/>
                </a:solidFill>
              </a:rPr>
              <a:t>×</a:t>
            </a:r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mv</a:t>
            </a:r>
          </a:p>
          <a:p>
            <a:pPr algn="just"/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			      V</a:t>
            </a:r>
          </a:p>
          <a:p>
            <a:pPr algn="just"/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		PV </a:t>
            </a:r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</a:t>
            </a:r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N </a:t>
            </a:r>
            <a:r>
              <a:rPr lang="it-IT" altLang="it-IT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mv </a:t>
            </a:r>
            <a:r>
              <a:rPr lang="it-IT" altLang="it-IT" sz="2400" baseline="30000" dirty="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</a:p>
          <a:p>
            <a:pPr algn="just"/>
            <a:r>
              <a:rPr lang="it-IT" altLang="it-IT" sz="2000" b="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algn="just"/>
            <a:r>
              <a:rPr lang="it-IT" altLang="it-IT" sz="2400" b="0" dirty="0">
                <a:latin typeface="Comic Sans MS" panose="030F0702030302020204" pitchFamily="66" charset="0"/>
              </a:rPr>
              <a:t>Se la T è costante, l’energia cinetica media di una molecola </a:t>
            </a:r>
          </a:p>
          <a:p>
            <a:pPr algn="just"/>
            <a:r>
              <a:rPr lang="it-IT" altLang="it-IT" sz="2400" b="0" dirty="0">
                <a:latin typeface="Comic Sans MS" panose="030F0702030302020204" pitchFamily="66" charset="0"/>
              </a:rPr>
              <a:t>è costante</a:t>
            </a:r>
            <a:r>
              <a:rPr lang="it-IT" altLang="it-IT" sz="2400" b="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½ m v</a:t>
            </a:r>
            <a:r>
              <a:rPr lang="it-IT" altLang="it-IT" sz="2800" b="0" baseline="30000" dirty="0">
                <a:solidFill>
                  <a:srgbClr val="FF330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 = </a:t>
            </a:r>
            <a:r>
              <a:rPr lang="it-IT" altLang="it-IT" sz="2400" b="0" u="sng" dirty="0">
                <a:solidFill>
                  <a:srgbClr val="FF3300"/>
                </a:solidFill>
                <a:latin typeface="Comic Sans MS" panose="030F0702030302020204" pitchFamily="66" charset="0"/>
              </a:rPr>
              <a:t>3</a:t>
            </a:r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K T</a:t>
            </a:r>
          </a:p>
          <a:p>
            <a:pPr algn="just"/>
            <a:r>
              <a:rPr lang="it-IT" altLang="it-IT" sz="24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                                 2</a:t>
            </a:r>
          </a:p>
          <a:p>
            <a:pPr algn="just"/>
            <a:r>
              <a:rPr lang="it-IT" altLang="it-IT" sz="2400" b="0" dirty="0">
                <a:solidFill>
                  <a:srgbClr val="FF0066"/>
                </a:solidFill>
                <a:latin typeface="Comic Sans MS" panose="030F0702030302020204" pitchFamily="66" charset="0"/>
              </a:rPr>
              <a:t>				</a:t>
            </a:r>
            <a:r>
              <a:rPr lang="it-IT" altLang="it-IT" sz="2400" b="0" dirty="0">
                <a:latin typeface="Comic Sans MS" panose="030F0702030302020204" pitchFamily="66" charset="0"/>
              </a:rPr>
              <a:t>PV </a:t>
            </a:r>
            <a:r>
              <a:rPr lang="it-IT" altLang="it-IT" sz="2400" b="0" dirty="0">
                <a:latin typeface="Comic Sans MS" panose="030F0702030302020204" pitchFamily="66" charset="0"/>
                <a:sym typeface="Symbol" panose="05050102010706020507" pitchFamily="18" charset="2"/>
              </a:rPr>
              <a:t></a:t>
            </a:r>
            <a:r>
              <a:rPr lang="it-IT" altLang="it-IT" sz="2400" b="0" dirty="0">
                <a:latin typeface="Comic Sans MS" panose="030F0702030302020204" pitchFamily="66" charset="0"/>
              </a:rPr>
              <a:t> </a:t>
            </a:r>
            <a:r>
              <a:rPr lang="it-IT" altLang="it-IT" sz="2400" b="0" i="1" dirty="0">
                <a:latin typeface="Comic Sans MS" panose="030F0702030302020204" pitchFamily="66" charset="0"/>
              </a:rPr>
              <a:t>N</a:t>
            </a:r>
            <a:r>
              <a:rPr lang="it-IT" altLang="it-IT" sz="2400" b="0" dirty="0">
                <a:latin typeface="Comic Sans MS" panose="030F0702030302020204" pitchFamily="66" charset="0"/>
              </a:rPr>
              <a:t> K T</a:t>
            </a:r>
          </a:p>
          <a:p>
            <a:pPr algn="just"/>
            <a:r>
              <a:rPr lang="it-IT" altLang="it-IT" sz="2400" b="0" dirty="0">
                <a:latin typeface="Comic Sans MS" panose="030F0702030302020204" pitchFamily="66" charset="0"/>
              </a:rPr>
              <a:t>				PV = n R T</a:t>
            </a:r>
            <a:r>
              <a:rPr lang="it-IT" altLang="it-IT" sz="2000" b="0" dirty="0">
                <a:solidFill>
                  <a:srgbClr val="00CC00"/>
                </a:solidFill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39939" name="Line 6">
            <a:extLst>
              <a:ext uri="{FF2B5EF4-FFF2-40B4-BE49-F238E27FC236}">
                <a16:creationId xmlns:a16="http://schemas.microsoft.com/office/drawing/2014/main" id="{ADBE7817-E8BD-4011-A968-8DC751703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2997200"/>
            <a:ext cx="287338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139A7C5A-E496-4F47-87A9-8376D7723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125" y="2759720"/>
            <a:ext cx="2159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1" name="Line 9">
            <a:extLst>
              <a:ext uri="{FF2B5EF4-FFF2-40B4-BE49-F238E27FC236}">
                <a16:creationId xmlns:a16="http://schemas.microsoft.com/office/drawing/2014/main" id="{33FF4673-34B0-4F3F-9806-AEC614053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2544" y="2759720"/>
            <a:ext cx="2174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63D7F764-CA42-42E1-9057-4E0575FB6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0149" y="3473450"/>
            <a:ext cx="19771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3" name="Line 11">
            <a:extLst>
              <a:ext uri="{FF2B5EF4-FFF2-40B4-BE49-F238E27FC236}">
                <a16:creationId xmlns:a16="http://schemas.microsoft.com/office/drawing/2014/main" id="{70D671B6-A0A0-4BFA-BA27-411B389ED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4425" y="4514850"/>
            <a:ext cx="21748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4" name="Rectangle 12">
            <a:extLst>
              <a:ext uri="{FF2B5EF4-FFF2-40B4-BE49-F238E27FC236}">
                <a16:creationId xmlns:a16="http://schemas.microsoft.com/office/drawing/2014/main" id="{4E6F359E-23B4-4C4D-B907-60A24D51F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4398963"/>
            <a:ext cx="2759075" cy="792162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b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D6AFEB82-E19D-4299-B247-4DF6F6FF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116632"/>
            <a:ext cx="8964613" cy="606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lgDashDot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892" tIns="25946" rIns="51892" bIns="25946">
            <a:spAutoFit/>
          </a:bodyPr>
          <a:lstStyle>
            <a:lvl1pPr marL="369888" indent="-369888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it-IT" altLang="it-IT" sz="2800" b="0" i="1" dirty="0">
                <a:latin typeface="Comic Sans MS" panose="030F0702030302020204" pitchFamily="66" charset="0"/>
              </a:rPr>
              <a:t>N</a:t>
            </a:r>
            <a:r>
              <a:rPr lang="it-IT" altLang="it-IT" sz="2800" b="0" dirty="0">
                <a:latin typeface="Comic Sans MS" panose="030F0702030302020204" pitchFamily="66" charset="0"/>
              </a:rPr>
              <a:t> K = n R       </a:t>
            </a:r>
            <a:r>
              <a:rPr lang="it-IT" altLang="it-IT" sz="2400" b="0" dirty="0">
                <a:latin typeface="Comic Sans MS" panose="030F0702030302020204" pitchFamily="66" charset="0"/>
              </a:rPr>
              <a:t>se n =1    </a:t>
            </a:r>
            <a:r>
              <a:rPr lang="it-IT" altLang="it-IT" sz="2000" b="0" dirty="0">
                <a:latin typeface="Comic Sans MS" panose="030F0702030302020204" pitchFamily="66" charset="0"/>
              </a:rPr>
              <a:t>allora   </a:t>
            </a:r>
            <a:r>
              <a:rPr lang="it-IT" altLang="it-IT" sz="2000" b="0" dirty="0"/>
              <a:t> </a:t>
            </a:r>
            <a:r>
              <a:rPr lang="it-IT" altLang="it-IT" sz="2400" b="0" i="1" dirty="0">
                <a:latin typeface="Comic Sans MS" panose="030F0702030302020204" pitchFamily="66" charset="0"/>
              </a:rPr>
              <a:t>N </a:t>
            </a:r>
            <a:r>
              <a:rPr lang="it-IT" altLang="it-IT" sz="2400" b="0" dirty="0">
                <a:latin typeface="Comic Sans MS" panose="030F0702030302020204" pitchFamily="66" charset="0"/>
              </a:rPr>
              <a:t>= 6.023</a:t>
            </a:r>
            <a:r>
              <a:rPr lang="en-US" altLang="it-IT" sz="2400" b="0" dirty="0">
                <a:cs typeface="Times New Roman" panose="02020603050405020304" pitchFamily="18" charset="0"/>
              </a:rPr>
              <a:t>×</a:t>
            </a:r>
            <a:r>
              <a:rPr lang="it-IT" altLang="it-IT" sz="2400" b="0" dirty="0">
                <a:latin typeface="Comic Sans MS" panose="030F0702030302020204" pitchFamily="66" charset="0"/>
              </a:rPr>
              <a:t> 10</a:t>
            </a:r>
            <a:r>
              <a:rPr lang="it-IT" altLang="it-IT" sz="2400" b="0" baseline="30000" dirty="0">
                <a:latin typeface="Comic Sans MS" panose="030F0702030302020204" pitchFamily="66" charset="0"/>
              </a:rPr>
              <a:t>23</a:t>
            </a:r>
            <a:r>
              <a:rPr lang="it-IT" altLang="it-IT" sz="2400" b="0" dirty="0">
                <a:latin typeface="Comic Sans MS" panose="030F0702030302020204" pitchFamily="66" charset="0"/>
              </a:rPr>
              <a:t> molecole</a:t>
            </a:r>
          </a:p>
          <a:p>
            <a:pPr algn="just">
              <a:lnSpc>
                <a:spcPct val="90000"/>
              </a:lnSpc>
            </a:pPr>
            <a:endParaRPr lang="it-IT" altLang="it-IT" sz="2800" b="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it-IT" sz="2800" b="0" u="sng" dirty="0">
                <a:solidFill>
                  <a:srgbClr val="FF3300"/>
                </a:solidFill>
                <a:latin typeface="Comic Sans MS" panose="030F0702030302020204" pitchFamily="66" charset="0"/>
              </a:rPr>
              <a:t>costante di Boltzmann</a:t>
            </a:r>
            <a:r>
              <a:rPr lang="it-IT" altLang="it-IT" sz="2800" b="0" dirty="0">
                <a:latin typeface="Comic Sans MS" panose="030F0702030302020204" pitchFamily="66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it-IT" altLang="it-IT" sz="2800" b="0" dirty="0">
                <a:solidFill>
                  <a:srgbClr val="FF0000"/>
                </a:solidFill>
                <a:latin typeface="Comic Sans MS" panose="030F0702030302020204" pitchFamily="66" charset="0"/>
              </a:rPr>
              <a:t> K</a:t>
            </a:r>
            <a:r>
              <a:rPr lang="it-IT" altLang="it-IT" sz="2800" b="0" dirty="0">
                <a:latin typeface="Comic Sans MS" panose="030F0702030302020204" pitchFamily="66" charset="0"/>
              </a:rPr>
              <a:t> =  </a:t>
            </a:r>
            <a:r>
              <a:rPr lang="it-IT" altLang="it-IT" sz="2800" b="0" u="sng" dirty="0">
                <a:latin typeface="Comic Sans MS" panose="030F0702030302020204" pitchFamily="66" charset="0"/>
              </a:rPr>
              <a:t>R</a:t>
            </a:r>
            <a:r>
              <a:rPr lang="it-IT" altLang="it-IT" sz="2400" b="0" dirty="0"/>
              <a:t> = </a:t>
            </a:r>
            <a:r>
              <a:rPr lang="it-IT" altLang="it-IT" sz="2000" b="0" u="sng" dirty="0">
                <a:latin typeface="Comic Sans MS" panose="030F0702030302020204" pitchFamily="66" charset="0"/>
              </a:rPr>
              <a:t>8.31 </a:t>
            </a:r>
            <a:r>
              <a:rPr lang="en-US" altLang="it-IT" sz="2000" b="0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×</a:t>
            </a:r>
            <a:r>
              <a:rPr lang="it-IT" altLang="it-IT" sz="2000" b="0" u="sng" dirty="0">
                <a:latin typeface="Comic Sans MS" panose="030F0702030302020204" pitchFamily="66" charset="0"/>
              </a:rPr>
              <a:t>10</a:t>
            </a:r>
            <a:r>
              <a:rPr lang="it-IT" altLang="it-IT" sz="2000" b="0" u="sng" baseline="30000" dirty="0">
                <a:latin typeface="Comic Sans MS" panose="030F0702030302020204" pitchFamily="66" charset="0"/>
              </a:rPr>
              <a:t>7</a:t>
            </a:r>
            <a:r>
              <a:rPr lang="it-IT" altLang="it-IT" sz="2000" b="0" u="sng" dirty="0">
                <a:latin typeface="Comic Sans MS" panose="030F0702030302020204" pitchFamily="66" charset="0"/>
              </a:rPr>
              <a:t> </a:t>
            </a:r>
            <a:r>
              <a:rPr lang="it-IT" altLang="it-IT" sz="2000" b="0" dirty="0">
                <a:latin typeface="Comic Sans MS" panose="030F0702030302020204" pitchFamily="66" charset="0"/>
              </a:rPr>
              <a:t>erg/mole grado  = 1.38 </a:t>
            </a:r>
            <a:r>
              <a:rPr lang="en-US" altLang="it-IT" sz="2000" b="0" dirty="0">
                <a:latin typeface="Comic Sans MS" panose="030F0702030302020204" pitchFamily="66" charset="0"/>
                <a:cs typeface="Times New Roman" panose="02020603050405020304" pitchFamily="18" charset="0"/>
              </a:rPr>
              <a:t>×</a:t>
            </a:r>
            <a:r>
              <a:rPr lang="it-IT" altLang="it-IT" sz="2000" b="0" dirty="0">
                <a:latin typeface="Comic Sans MS" panose="030F0702030302020204" pitchFamily="66" charset="0"/>
              </a:rPr>
              <a:t>10</a:t>
            </a:r>
            <a:r>
              <a:rPr lang="it-IT" altLang="it-IT" sz="2000" b="0" baseline="30000" dirty="0">
                <a:latin typeface="Comic Sans MS" panose="030F0702030302020204" pitchFamily="66" charset="0"/>
              </a:rPr>
              <a:t>-16</a:t>
            </a:r>
            <a:r>
              <a:rPr lang="it-IT" altLang="it-IT" sz="2000" b="0" dirty="0">
                <a:latin typeface="Comic Sans MS" panose="030F0702030302020204" pitchFamily="66" charset="0"/>
              </a:rPr>
              <a:t>  erg/molecola grado </a:t>
            </a:r>
          </a:p>
          <a:p>
            <a:pPr algn="just">
              <a:lnSpc>
                <a:spcPct val="90000"/>
              </a:lnSpc>
            </a:pPr>
            <a:r>
              <a:rPr lang="it-IT" altLang="it-IT" sz="2000" b="0" i="1" dirty="0">
                <a:latin typeface="Comic Sans MS" panose="030F0702030302020204" pitchFamily="66" charset="0"/>
              </a:rPr>
              <a:t>          </a:t>
            </a:r>
            <a:r>
              <a:rPr lang="it-IT" altLang="it-IT" sz="2400" b="0" i="1" dirty="0">
                <a:latin typeface="Comic Sans MS" panose="030F0702030302020204" pitchFamily="66" charset="0"/>
              </a:rPr>
              <a:t>N</a:t>
            </a:r>
            <a:r>
              <a:rPr lang="it-IT" altLang="it-IT" sz="2400" b="0" dirty="0">
                <a:solidFill>
                  <a:srgbClr val="0033CC"/>
                </a:solidFill>
                <a:latin typeface="Comic Sans MS" panose="030F0702030302020204" pitchFamily="66" charset="0"/>
              </a:rPr>
              <a:t>   </a:t>
            </a:r>
            <a:r>
              <a:rPr lang="it-IT" altLang="it-IT" sz="2000" b="0" dirty="0">
                <a:latin typeface="Comic Sans MS" panose="030F0702030302020204" pitchFamily="66" charset="0"/>
              </a:rPr>
              <a:t>6.023</a:t>
            </a:r>
            <a:r>
              <a:rPr lang="en-US" altLang="it-IT" sz="2000" b="0" dirty="0">
                <a:cs typeface="Times New Roman" panose="02020603050405020304" pitchFamily="18" charset="0"/>
              </a:rPr>
              <a:t>×</a:t>
            </a:r>
            <a:r>
              <a:rPr lang="it-IT" altLang="it-IT" sz="2000" b="0" dirty="0">
                <a:latin typeface="Comic Sans MS" panose="030F0702030302020204" pitchFamily="66" charset="0"/>
              </a:rPr>
              <a:t> 10</a:t>
            </a:r>
            <a:r>
              <a:rPr lang="it-IT" altLang="it-IT" sz="2000" b="0" baseline="30000" dirty="0">
                <a:latin typeface="Comic Sans MS" panose="030F0702030302020204" pitchFamily="66" charset="0"/>
              </a:rPr>
              <a:t>23</a:t>
            </a:r>
            <a:r>
              <a:rPr lang="it-IT" altLang="it-IT" sz="2000" b="0" dirty="0">
                <a:latin typeface="Comic Sans MS" panose="030F0702030302020204" pitchFamily="66" charset="0"/>
              </a:rPr>
              <a:t> molecole/mole</a:t>
            </a:r>
            <a:endParaRPr lang="it-IT" altLang="it-IT" sz="2000" b="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</a:pPr>
            <a:endParaRPr lang="it-IT" altLang="it-IT" sz="2000" b="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it-IT" sz="2000" b="0" dirty="0">
                <a:latin typeface="Comic Sans MS" panose="030F0702030302020204" pitchFamily="66" charset="0"/>
              </a:rPr>
              <a:t>(1 Joule = 10</a:t>
            </a:r>
            <a:r>
              <a:rPr lang="it-IT" altLang="it-IT" sz="2000" b="0" baseline="30000" dirty="0">
                <a:latin typeface="Comic Sans MS" panose="030F0702030302020204" pitchFamily="66" charset="0"/>
              </a:rPr>
              <a:t>7 </a:t>
            </a:r>
            <a:r>
              <a:rPr lang="it-IT" altLang="it-IT" sz="2000" b="0" dirty="0">
                <a:latin typeface="Comic Sans MS" panose="030F0702030302020204" pitchFamily="66" charset="0"/>
              </a:rPr>
              <a:t>erg)</a:t>
            </a:r>
          </a:p>
          <a:p>
            <a:pPr algn="just">
              <a:lnSpc>
                <a:spcPct val="90000"/>
              </a:lnSpc>
            </a:pPr>
            <a:endParaRPr lang="it-IT" altLang="it-IT" sz="2400" b="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it-IT" sz="2400" b="0" dirty="0">
                <a:solidFill>
                  <a:srgbClr val="0033CC"/>
                </a:solidFill>
                <a:latin typeface="Comic Sans MS" panose="030F0702030302020204" pitchFamily="66" charset="0"/>
              </a:rPr>
              <a:t>Le molecole sono animate da velocità diverse modificate continuamente a causa delle mutue collisioni.</a:t>
            </a:r>
            <a:endParaRPr lang="it-IT" altLang="it-IT" sz="2400" b="0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it-IT" sz="2200" b="0" dirty="0">
                <a:solidFill>
                  <a:srgbClr val="FF3300"/>
                </a:solidFill>
                <a:latin typeface="Comic Sans MS" panose="030F0702030302020204" pitchFamily="66" charset="0"/>
              </a:rPr>
              <a:t>Non ha senso voler determinare la velocità di ogni singola molecola. </a:t>
            </a:r>
          </a:p>
          <a:p>
            <a:pPr algn="just">
              <a:lnSpc>
                <a:spcPct val="90000"/>
              </a:lnSpc>
            </a:pPr>
            <a:r>
              <a:rPr lang="it-IT" altLang="it-IT" sz="2200" b="0" dirty="0">
                <a:solidFill>
                  <a:srgbClr val="FF3300"/>
                </a:solidFill>
                <a:latin typeface="Comic Sans MS" panose="030F0702030302020204" pitchFamily="66" charset="0"/>
              </a:rPr>
              <a:t>Occorre conoscere la </a:t>
            </a:r>
            <a:r>
              <a:rPr lang="it-IT" altLang="it-IT" sz="2200" dirty="0">
                <a:solidFill>
                  <a:srgbClr val="FF3300"/>
                </a:solidFill>
                <a:latin typeface="Comic Sans MS" panose="030F0702030302020204" pitchFamily="66" charset="0"/>
              </a:rPr>
              <a:t>DISTRIBUZIONE</a:t>
            </a:r>
            <a:r>
              <a:rPr lang="it-IT" altLang="it-IT" sz="22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delle velocità molecolari.</a:t>
            </a:r>
            <a:endParaRPr lang="it-IT" altLang="it-IT" sz="22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</a:pPr>
            <a:endParaRPr lang="it-IT" altLang="it-IT" sz="22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it-IT" sz="2400" b="0" u="sng" dirty="0">
                <a:latin typeface="Comic Sans MS" panose="030F0702030302020204" pitchFamily="66" charset="0"/>
              </a:rPr>
              <a:t>Velocità quadratica media</a:t>
            </a:r>
            <a:r>
              <a:rPr lang="it-IT" altLang="it-IT" sz="2400" b="0" dirty="0">
                <a:latin typeface="Comic Sans MS" panose="030F0702030302020204" pitchFamily="66" charset="0"/>
              </a:rPr>
              <a:t> :  v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x</a:t>
            </a:r>
            <a:r>
              <a:rPr lang="it-IT" altLang="it-IT" sz="2400" b="0" baseline="30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dirty="0">
                <a:latin typeface="Comic Sans MS" panose="030F0702030302020204" pitchFamily="66" charset="0"/>
              </a:rPr>
              <a:t> =  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N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1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v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1</a:t>
            </a:r>
            <a:r>
              <a:rPr lang="it-IT" altLang="it-IT" sz="2400" b="0" u="sng" baseline="30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 + N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v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u="sng" baseline="30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 + N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3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v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3</a:t>
            </a:r>
            <a:r>
              <a:rPr lang="it-IT" altLang="it-IT" sz="2400" b="0" u="sng" baseline="30000" dirty="0">
                <a:latin typeface="Comic Sans MS" panose="030F0702030302020204" pitchFamily="66" charset="0"/>
              </a:rPr>
              <a:t>2</a:t>
            </a:r>
          </a:p>
          <a:p>
            <a:pPr algn="just">
              <a:lnSpc>
                <a:spcPct val="90000"/>
              </a:lnSpc>
            </a:pPr>
            <a:r>
              <a:rPr lang="it-IT" altLang="it-IT" sz="2400" b="0" dirty="0">
                <a:latin typeface="Comic Sans MS" panose="030F0702030302020204" pitchFamily="66" charset="0"/>
              </a:rPr>
              <a:t>                                                                N</a:t>
            </a:r>
          </a:p>
          <a:p>
            <a:pPr algn="just">
              <a:lnSpc>
                <a:spcPct val="90000"/>
              </a:lnSpc>
            </a:pPr>
            <a:endParaRPr lang="it-IT" altLang="it-IT" sz="2400" b="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it-IT" sz="2400" b="0" u="sng" dirty="0">
                <a:latin typeface="Comic Sans MS" panose="030F0702030302020204" pitchFamily="66" charset="0"/>
              </a:rPr>
              <a:t>Velocità media</a:t>
            </a:r>
            <a:r>
              <a:rPr lang="it-IT" altLang="it-IT" sz="2400" b="0" dirty="0">
                <a:latin typeface="Comic Sans MS" panose="030F0702030302020204" pitchFamily="66" charset="0"/>
              </a:rPr>
              <a:t> :   v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m</a:t>
            </a:r>
            <a:r>
              <a:rPr lang="it-IT" altLang="it-IT" sz="2400" b="0" dirty="0">
                <a:latin typeface="Comic Sans MS" panose="030F0702030302020204" pitchFamily="66" charset="0"/>
              </a:rPr>
              <a:t> =  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N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1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v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1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  +  N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v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  +  N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3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v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3</a:t>
            </a:r>
          </a:p>
          <a:p>
            <a:pPr algn="just">
              <a:lnSpc>
                <a:spcPct val="90000"/>
              </a:lnSpc>
            </a:pPr>
            <a:r>
              <a:rPr lang="it-IT" altLang="it-IT" sz="2400" b="0" dirty="0">
                <a:latin typeface="Comic Sans MS" panose="030F0702030302020204" pitchFamily="66" charset="0"/>
              </a:rPr>
              <a:t>									N</a:t>
            </a:r>
          </a:p>
        </p:txBody>
      </p:sp>
      <p:sp>
        <p:nvSpPr>
          <p:cNvPr id="40963" name="Line 5">
            <a:extLst>
              <a:ext uri="{FF2B5EF4-FFF2-40B4-BE49-F238E27FC236}">
                <a16:creationId xmlns:a16="http://schemas.microsoft.com/office/drawing/2014/main" id="{A4DF7D5A-25B7-4D99-9801-5633854E3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944" y="449642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4">
            <a:extLst>
              <a:ext uri="{FF2B5EF4-FFF2-40B4-BE49-F238E27FC236}">
                <a16:creationId xmlns:a16="http://schemas.microsoft.com/office/drawing/2014/main" id="{4182A36E-7181-4CB8-8861-6903F5413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692150"/>
            <a:ext cx="217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13D464A1-27EF-4363-A12D-3AD5F962E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04775"/>
            <a:ext cx="8785225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800" b="0" dirty="0">
                <a:latin typeface="Comic Sans MS" panose="030F0702030302020204" pitchFamily="66" charset="0"/>
              </a:rPr>
              <a:t>   </a:t>
            </a:r>
          </a:p>
          <a:p>
            <a:pPr algn="just"/>
            <a:r>
              <a:rPr lang="it-IT" altLang="it-IT" sz="2800" b="0" dirty="0">
                <a:latin typeface="Comic Sans MS" panose="030F0702030302020204" pitchFamily="66" charset="0"/>
              </a:rPr>
              <a:t>         </a:t>
            </a:r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="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800" b="0" dirty="0">
                <a:latin typeface="Comic Sans MS" panose="030F0702030302020204" pitchFamily="66" charset="0"/>
              </a:rPr>
              <a:t> = </a:t>
            </a:r>
            <a:r>
              <a:rPr lang="it-IT" altLang="it-IT" sz="3200" b="0" dirty="0">
                <a:latin typeface="Comic Sans MS" panose="030F0702030302020204" pitchFamily="66" charset="0"/>
              </a:rPr>
              <a:t>√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8</a:t>
            </a:r>
            <a:r>
              <a:rPr lang="it-IT" altLang="it-IT" sz="2800" b="0" dirty="0">
                <a:latin typeface="Comic Sans MS" panose="030F0702030302020204" pitchFamily="66" charset="0"/>
              </a:rPr>
              <a:t> </a:t>
            </a:r>
            <a:r>
              <a:rPr lang="en-US" altLang="it-IT" sz="2800" b="0" dirty="0">
                <a:cs typeface="Times New Roman" panose="02020603050405020304" pitchFamily="18" charset="0"/>
              </a:rPr>
              <a:t>× </a:t>
            </a:r>
            <a:r>
              <a:rPr lang="it-IT" altLang="it-IT" sz="3200" b="0" dirty="0">
                <a:latin typeface="Comic Sans MS" panose="030F0702030302020204" pitchFamily="66" charset="0"/>
              </a:rPr>
              <a:t>√</a:t>
            </a:r>
            <a:r>
              <a:rPr lang="it-IT" altLang="it-IT" sz="2800" b="0" dirty="0">
                <a:latin typeface="Comic Sans MS" panose="030F0702030302020204" pitchFamily="66" charset="0"/>
              </a:rPr>
              <a:t> v</a:t>
            </a:r>
            <a:r>
              <a:rPr lang="it-IT" altLang="it-IT" sz="2800" b="0" baseline="30000" dirty="0">
                <a:latin typeface="Comic Sans MS" panose="030F0702030302020204" pitchFamily="66" charset="0"/>
              </a:rPr>
              <a:t>2 </a:t>
            </a:r>
            <a:r>
              <a:rPr lang="it-IT" altLang="it-IT" sz="2800" b="0" dirty="0">
                <a:latin typeface="Comic Sans MS" panose="030F0702030302020204" pitchFamily="66" charset="0"/>
              </a:rPr>
              <a:t>=  </a:t>
            </a:r>
            <a:r>
              <a:rPr lang="it-IT" altLang="it-IT" sz="2400" b="0" dirty="0">
                <a:solidFill>
                  <a:srgbClr val="FF3300"/>
                </a:solidFill>
                <a:latin typeface="Comic Sans MS" panose="030F0702030302020204" pitchFamily="66" charset="0"/>
              </a:rPr>
              <a:t>0.921</a:t>
            </a:r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3200" b="0" dirty="0">
                <a:solidFill>
                  <a:srgbClr val="FF3300"/>
                </a:solidFill>
                <a:latin typeface="Comic Sans MS" panose="030F0702030302020204" pitchFamily="66" charset="0"/>
              </a:rPr>
              <a:t>√</a:t>
            </a:r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v</a:t>
            </a:r>
            <a:r>
              <a:rPr lang="it-IT" altLang="it-IT" sz="2800" b="0" baseline="30000" dirty="0">
                <a:solidFill>
                  <a:srgbClr val="FF3300"/>
                </a:solidFill>
                <a:latin typeface="Comic Sans MS" panose="030F0702030302020204" pitchFamily="66" charset="0"/>
              </a:rPr>
              <a:t>2</a:t>
            </a:r>
            <a:endParaRPr lang="it-IT" altLang="it-IT" sz="2800" b="0" baseline="30000" dirty="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it-IT" altLang="it-IT" sz="2800" b="0" dirty="0">
                <a:latin typeface="Comic Sans MS" panose="030F0702030302020204" pitchFamily="66" charset="0"/>
              </a:rPr>
              <a:t>	          </a:t>
            </a:r>
            <a:r>
              <a:rPr lang="it-IT" altLang="it-IT" sz="2400" b="0" dirty="0">
                <a:latin typeface="Comic Sans MS" panose="030F0702030302020204" pitchFamily="66" charset="0"/>
              </a:rPr>
              <a:t>3</a:t>
            </a:r>
          </a:p>
          <a:p>
            <a:pPr algn="just"/>
            <a:endParaRPr lang="it-IT" altLang="it-IT" sz="2400" b="0" dirty="0">
              <a:latin typeface="Comic Sans MS" panose="030F0702030302020204" pitchFamily="66" charset="0"/>
            </a:endParaRPr>
          </a:p>
          <a:p>
            <a:pPr algn="just"/>
            <a:r>
              <a:rPr lang="it-IT" altLang="it-IT" sz="2400" b="0" dirty="0">
                <a:latin typeface="Comic Sans MS" panose="030F0702030302020204" pitchFamily="66" charset="0"/>
              </a:rPr>
              <a:t>           </a:t>
            </a:r>
            <a:r>
              <a:rPr lang="it-IT" altLang="it-IT" sz="3200" b="0" dirty="0">
                <a:latin typeface="Comic Sans MS" panose="030F0702030302020204" pitchFamily="66" charset="0"/>
              </a:rPr>
              <a:t>√</a:t>
            </a:r>
            <a:r>
              <a:rPr lang="it-IT" altLang="it-IT" sz="2800" b="0" dirty="0">
                <a:latin typeface="Comic Sans MS" panose="030F0702030302020204" pitchFamily="66" charset="0"/>
              </a:rPr>
              <a:t> v</a:t>
            </a:r>
            <a:r>
              <a:rPr lang="it-IT" altLang="it-IT" sz="2800" b="0" baseline="30000" dirty="0">
                <a:latin typeface="Comic Sans MS" panose="030F0702030302020204" pitchFamily="66" charset="0"/>
              </a:rPr>
              <a:t>2</a:t>
            </a:r>
            <a:r>
              <a:rPr lang="it-IT" altLang="it-IT" sz="2800" b="0" dirty="0">
                <a:latin typeface="Comic Sans MS" panose="030F0702030302020204" pitchFamily="66" charset="0"/>
              </a:rPr>
              <a:t> = 1.09 v</a:t>
            </a:r>
            <a:r>
              <a:rPr lang="it-IT" altLang="it-IT" sz="2800" b="0" baseline="-25000" dirty="0">
                <a:latin typeface="Comic Sans MS" panose="030F0702030302020204" pitchFamily="66" charset="0"/>
              </a:rPr>
              <a:t>m</a:t>
            </a:r>
            <a:endParaRPr lang="it-IT" altLang="it-IT" sz="2800" b="0" dirty="0">
              <a:latin typeface="Comic Sans MS" panose="030F0702030302020204" pitchFamily="66" charset="0"/>
            </a:endParaRPr>
          </a:p>
          <a:p>
            <a:pPr algn="just"/>
            <a:endParaRPr lang="it-IT" altLang="it-IT" sz="2800" b="0" dirty="0">
              <a:latin typeface="Comic Sans MS" panose="030F0702030302020204" pitchFamily="66" charset="0"/>
            </a:endParaRPr>
          </a:p>
          <a:p>
            <a:pPr algn="just"/>
            <a:r>
              <a:rPr lang="it-IT" altLang="it-IT" sz="2400" b="0" dirty="0">
                <a:latin typeface="Comic Sans MS" panose="030F0702030302020204" pitchFamily="66" charset="0"/>
              </a:rPr>
              <a:t>Si può determinare la dipendenza della velocità media delle molecole dal peso molecolare del gas.</a:t>
            </a:r>
          </a:p>
          <a:p>
            <a:pPr algn="just"/>
            <a:endParaRPr lang="it-IT" altLang="it-IT" sz="2400" b="0" dirty="0">
              <a:latin typeface="Comic Sans MS" panose="030F0702030302020204" pitchFamily="66" charset="0"/>
            </a:endParaRPr>
          </a:p>
          <a:p>
            <a:pPr algn="just"/>
            <a:endParaRPr lang="it-IT" altLang="it-IT" sz="2400" b="0" dirty="0">
              <a:latin typeface="Comic Sans MS" panose="030F0702030302020204" pitchFamily="66" charset="0"/>
            </a:endParaRPr>
          </a:p>
          <a:p>
            <a:pPr algn="just"/>
            <a:r>
              <a:rPr lang="it-IT" altLang="it-IT" sz="2400" b="0" dirty="0">
                <a:latin typeface="Comic Sans MS" panose="030F0702030302020204" pitchFamily="66" charset="0"/>
              </a:rPr>
              <a:t>	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1</a:t>
            </a:r>
            <a:r>
              <a:rPr lang="it-IT" altLang="it-IT" sz="2400" b="0" dirty="0">
                <a:latin typeface="Comic Sans MS" panose="030F0702030302020204" pitchFamily="66" charset="0"/>
              </a:rPr>
              <a:t> m v</a:t>
            </a:r>
            <a:r>
              <a:rPr lang="it-IT" altLang="it-IT" sz="2400" b="0" baseline="30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dirty="0">
                <a:latin typeface="Comic Sans MS" panose="030F0702030302020204" pitchFamily="66" charset="0"/>
              </a:rPr>
              <a:t> = 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3</a:t>
            </a:r>
            <a:r>
              <a:rPr lang="it-IT" altLang="it-IT" sz="2400" b="0" dirty="0">
                <a:latin typeface="Comic Sans MS" panose="030F0702030302020204" pitchFamily="66" charset="0"/>
              </a:rPr>
              <a:t> K T                   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1</a:t>
            </a:r>
            <a:r>
              <a:rPr lang="it-IT" altLang="it-IT" sz="2400" b="0" dirty="0">
                <a:latin typeface="Comic Sans MS" panose="030F0702030302020204" pitchFamily="66" charset="0"/>
              </a:rPr>
              <a:t> m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1</a:t>
            </a:r>
            <a:r>
              <a:rPr lang="it-IT" altLang="it-IT" sz="2400" b="0" dirty="0">
                <a:latin typeface="Comic Sans MS" panose="030F0702030302020204" pitchFamily="66" charset="0"/>
              </a:rPr>
              <a:t> v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1</a:t>
            </a:r>
            <a:r>
              <a:rPr lang="it-IT" altLang="it-IT" sz="2400" b="0" baseline="30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dirty="0">
                <a:latin typeface="Comic Sans MS" panose="030F0702030302020204" pitchFamily="66" charset="0"/>
              </a:rPr>
              <a:t> = 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1</a:t>
            </a:r>
            <a:r>
              <a:rPr lang="it-IT" altLang="it-IT" sz="2400" b="0" dirty="0">
                <a:latin typeface="Comic Sans MS" panose="030F0702030302020204" pitchFamily="66" charset="0"/>
              </a:rPr>
              <a:t> m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dirty="0">
                <a:latin typeface="Comic Sans MS" panose="030F0702030302020204" pitchFamily="66" charset="0"/>
              </a:rPr>
              <a:t> v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baseline="30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dirty="0">
                <a:latin typeface="Comic Sans MS" panose="030F0702030302020204" pitchFamily="66" charset="0"/>
              </a:rPr>
              <a:t> = 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3</a:t>
            </a:r>
            <a:r>
              <a:rPr lang="it-IT" altLang="it-IT" sz="2400" b="0" dirty="0">
                <a:latin typeface="Comic Sans MS" panose="030F0702030302020204" pitchFamily="66" charset="0"/>
              </a:rPr>
              <a:t> K T</a:t>
            </a:r>
            <a:r>
              <a:rPr lang="it-IT" altLang="it-IT" b="0" dirty="0"/>
              <a:t> </a:t>
            </a:r>
            <a:endParaRPr lang="it-IT" altLang="it-IT" sz="2400" b="0" dirty="0">
              <a:latin typeface="Comic Sans MS" panose="030F0702030302020204" pitchFamily="66" charset="0"/>
            </a:endParaRPr>
          </a:p>
          <a:p>
            <a:pPr algn="just"/>
            <a:r>
              <a:rPr lang="it-IT" altLang="it-IT" sz="2400" b="0" dirty="0">
                <a:latin typeface="Comic Sans MS" panose="030F0702030302020204" pitchFamily="66" charset="0"/>
              </a:rPr>
              <a:t>          2           2			2	    2            2	</a:t>
            </a:r>
          </a:p>
          <a:p>
            <a:pPr algn="just"/>
            <a:r>
              <a:rPr lang="it-IT" altLang="it-IT" sz="2400" b="0" dirty="0">
                <a:latin typeface="Comic Sans MS" panose="030F0702030302020204" pitchFamily="66" charset="0"/>
              </a:rPr>
              <a:t> 			</a:t>
            </a:r>
            <a:r>
              <a:rPr lang="it-IT" altLang="it-IT" sz="2400" b="0" u="sng" dirty="0">
                <a:solidFill>
                  <a:srgbClr val="FF330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400" b="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1</a:t>
            </a:r>
            <a:r>
              <a:rPr lang="it-IT" altLang="it-IT" sz="2400" b="0" baseline="30000" dirty="0">
                <a:solidFill>
                  <a:srgbClr val="FF330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4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4000" b="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=</a:t>
            </a:r>
            <a:r>
              <a:rPr lang="it-IT" altLang="it-IT" sz="24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400" b="0" u="sng" dirty="0">
                <a:solidFill>
                  <a:srgbClr val="FF330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400" b="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4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         </a:t>
            </a:r>
            <a:r>
              <a:rPr lang="it-IT" altLang="it-IT" sz="3200" b="0" u="sng" dirty="0">
                <a:latin typeface="Comic Sans MS" panose="030F0702030302020204" pitchFamily="66" charset="0"/>
              </a:rPr>
              <a:t>√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v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1</a:t>
            </a:r>
            <a:r>
              <a:rPr lang="it-IT" altLang="it-IT" sz="2400" b="0" baseline="30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dirty="0">
                <a:latin typeface="Comic Sans MS" panose="030F0702030302020204" pitchFamily="66" charset="0"/>
              </a:rPr>
              <a:t> =  </a:t>
            </a:r>
            <a:r>
              <a:rPr lang="it-IT" altLang="it-IT" sz="3200" b="0" u="sng" dirty="0">
                <a:latin typeface="Comic Sans MS" panose="030F0702030302020204" pitchFamily="66" charset="0"/>
              </a:rPr>
              <a:t>√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m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2</a:t>
            </a:r>
            <a:endParaRPr lang="it-IT" altLang="it-IT" sz="2400" b="0" baseline="-25000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altLang="it-IT" sz="2800" b="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			</a:t>
            </a:r>
            <a:r>
              <a:rPr lang="it-IT" altLang="it-IT" sz="2400" b="0" dirty="0">
                <a:solidFill>
                  <a:srgbClr val="FF330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400" b="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400" b="0" baseline="30000" dirty="0">
                <a:solidFill>
                  <a:srgbClr val="FF330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4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  m</a:t>
            </a:r>
            <a:r>
              <a:rPr lang="it-IT" altLang="it-IT" sz="2400" b="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1</a:t>
            </a:r>
            <a:r>
              <a:rPr lang="it-IT" altLang="it-IT" sz="24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          </a:t>
            </a:r>
            <a:r>
              <a:rPr lang="it-IT" altLang="it-IT" sz="2800" b="0" dirty="0">
                <a:latin typeface="Comic Sans MS" panose="030F0702030302020204" pitchFamily="66" charset="0"/>
              </a:rPr>
              <a:t>√</a:t>
            </a:r>
            <a:r>
              <a:rPr lang="it-IT" altLang="it-IT" sz="2400" b="0" dirty="0">
                <a:latin typeface="Comic Sans MS" panose="030F0702030302020204" pitchFamily="66" charset="0"/>
              </a:rPr>
              <a:t>v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baseline="30000" dirty="0">
                <a:latin typeface="Comic Sans MS" panose="030F0702030302020204" pitchFamily="66" charset="0"/>
              </a:rPr>
              <a:t>2</a:t>
            </a:r>
            <a:r>
              <a:rPr lang="it-IT" altLang="it-IT" sz="2400" b="0" dirty="0">
                <a:latin typeface="Comic Sans MS" panose="030F0702030302020204" pitchFamily="66" charset="0"/>
              </a:rPr>
              <a:t>     </a:t>
            </a:r>
            <a:r>
              <a:rPr lang="it-IT" altLang="it-IT" sz="2800" b="0" dirty="0">
                <a:latin typeface="Comic Sans MS" panose="030F0702030302020204" pitchFamily="66" charset="0"/>
              </a:rPr>
              <a:t>√</a:t>
            </a:r>
            <a:r>
              <a:rPr lang="it-IT" altLang="it-IT" sz="2400" b="0" dirty="0">
                <a:latin typeface="Comic Sans MS" panose="030F0702030302020204" pitchFamily="66" charset="0"/>
              </a:rPr>
              <a:t>m</a:t>
            </a:r>
            <a:r>
              <a:rPr lang="it-IT" altLang="it-IT" sz="2400" b="0" baseline="-25000" dirty="0">
                <a:latin typeface="Comic Sans MS" panose="030F0702030302020204" pitchFamily="66" charset="0"/>
              </a:rPr>
              <a:t>1</a:t>
            </a:r>
          </a:p>
          <a:p>
            <a:pPr algn="just"/>
            <a:endParaRPr lang="it-IT" altLang="it-IT" sz="2400" b="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88" name="Line 6">
            <a:extLst>
              <a:ext uri="{FF2B5EF4-FFF2-40B4-BE49-F238E27FC236}">
                <a16:creationId xmlns:a16="http://schemas.microsoft.com/office/drawing/2014/main" id="{E2E383AC-3C87-42BB-B0BB-E576D29F4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681038"/>
            <a:ext cx="2159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89" name="Line 7">
            <a:extLst>
              <a:ext uri="{FF2B5EF4-FFF2-40B4-BE49-F238E27FC236}">
                <a16:creationId xmlns:a16="http://schemas.microsoft.com/office/drawing/2014/main" id="{9C2B86E3-0386-483F-BFE2-2D89F9D62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190023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0" name="Rectangle 8">
            <a:extLst>
              <a:ext uri="{FF2B5EF4-FFF2-40B4-BE49-F238E27FC236}">
                <a16:creationId xmlns:a16="http://schemas.microsoft.com/office/drawing/2014/main" id="{A76CD361-6543-47A1-A444-A3C318DCC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628775"/>
            <a:ext cx="2665412" cy="8636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b="0">
              <a:solidFill>
                <a:srgbClr val="FF3300"/>
              </a:solidFill>
            </a:endParaRPr>
          </a:p>
        </p:txBody>
      </p:sp>
      <p:sp>
        <p:nvSpPr>
          <p:cNvPr id="41991" name="Line 9">
            <a:extLst>
              <a:ext uri="{FF2B5EF4-FFF2-40B4-BE49-F238E27FC236}">
                <a16:creationId xmlns:a16="http://schemas.microsoft.com/office/drawing/2014/main" id="{1E59986E-0182-4F42-90EC-C41E5F0C2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138" y="5157192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2" name="Line 10">
            <a:extLst>
              <a:ext uri="{FF2B5EF4-FFF2-40B4-BE49-F238E27FC236}">
                <a16:creationId xmlns:a16="http://schemas.microsoft.com/office/drawing/2014/main" id="{688E23FC-129B-466B-81B7-205D1F8E7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372" y="4293096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3" name="Line 11">
            <a:extLst>
              <a:ext uri="{FF2B5EF4-FFF2-40B4-BE49-F238E27FC236}">
                <a16:creationId xmlns:a16="http://schemas.microsoft.com/office/drawing/2014/main" id="{C9440718-9B94-40C0-A702-70F70C7CB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6220" y="4291509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4" name="Line 12">
            <a:extLst>
              <a:ext uri="{FF2B5EF4-FFF2-40B4-BE49-F238E27FC236}">
                <a16:creationId xmlns:a16="http://schemas.microsoft.com/office/drawing/2014/main" id="{599C8CD1-2D6F-42D1-A559-13DAA922C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9575" y="5589240"/>
            <a:ext cx="2159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5" name="Line 13">
            <a:extLst>
              <a:ext uri="{FF2B5EF4-FFF2-40B4-BE49-F238E27FC236}">
                <a16:creationId xmlns:a16="http://schemas.microsoft.com/office/drawing/2014/main" id="{60333FDD-FDF2-4679-A5D8-495E979B3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9575" y="5176838"/>
            <a:ext cx="2159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6" name="Line 14">
            <a:extLst>
              <a:ext uri="{FF2B5EF4-FFF2-40B4-BE49-F238E27FC236}">
                <a16:creationId xmlns:a16="http://schemas.microsoft.com/office/drawing/2014/main" id="{8AD6A62F-09FB-4CD3-AA07-BCB440C69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4613" y="5589240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7" name="Line 15">
            <a:extLst>
              <a:ext uri="{FF2B5EF4-FFF2-40B4-BE49-F238E27FC236}">
                <a16:creationId xmlns:a16="http://schemas.microsoft.com/office/drawing/2014/main" id="{9C7D843C-35A5-4520-8A14-95F6D435C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4464" y="4293096"/>
            <a:ext cx="19627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7277FA-C3DF-4E5E-B4FA-F5951FEEBB7E}"/>
              </a:ext>
            </a:extLst>
          </p:cNvPr>
          <p:cNvSpPr/>
          <p:nvPr/>
        </p:nvSpPr>
        <p:spPr bwMode="auto">
          <a:xfrm>
            <a:off x="827584" y="4106772"/>
            <a:ext cx="2449016" cy="893060"/>
          </a:xfrm>
          <a:prstGeom prst="roundRect">
            <a:avLst/>
          </a:prstGeom>
          <a:noFill/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4E222-0456-4510-B590-CCA74C3669B2}"/>
              </a:ext>
            </a:extLst>
          </p:cNvPr>
          <p:cNvSpPr txBox="1"/>
          <p:nvPr/>
        </p:nvSpPr>
        <p:spPr>
          <a:xfrm>
            <a:off x="5095329" y="3792469"/>
            <a:ext cx="328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600" b="0" dirty="0">
                <a:solidFill>
                  <a:srgbClr val="0033CC"/>
                </a:solidFill>
                <a:latin typeface="Comic Sans MS" panose="030F0702030302020204" pitchFamily="66" charset="0"/>
              </a:rPr>
              <a:t>Per due gas alla stessa T vale :</a:t>
            </a:r>
            <a:endParaRPr lang="it-IT" sz="1600" dirty="0">
              <a:solidFill>
                <a:srgbClr val="0033C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0CFBF7-CCB5-49F2-9B57-6BD7D5756F0F}"/>
              </a:ext>
            </a:extLst>
          </p:cNvPr>
          <p:cNvSpPr txBox="1"/>
          <p:nvPr/>
        </p:nvSpPr>
        <p:spPr>
          <a:xfrm>
            <a:off x="5332932" y="6135874"/>
            <a:ext cx="3633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b="0" dirty="0">
                <a:solidFill>
                  <a:srgbClr val="0033CC"/>
                </a:solidFill>
                <a:latin typeface="Comic Sans MS" panose="030F0702030302020204" pitchFamily="66" charset="0"/>
              </a:rPr>
              <a:t>(m</a:t>
            </a:r>
            <a:r>
              <a:rPr lang="it-IT" altLang="it-IT" sz="1800" b="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1</a:t>
            </a:r>
            <a:r>
              <a:rPr lang="it-IT" altLang="it-IT" sz="1800" b="0" dirty="0">
                <a:solidFill>
                  <a:srgbClr val="0033CC"/>
                </a:solidFill>
                <a:latin typeface="Comic Sans MS" panose="030F0702030302020204" pitchFamily="66" charset="0"/>
              </a:rPr>
              <a:t> e m</a:t>
            </a:r>
            <a:r>
              <a:rPr lang="it-IT" altLang="it-IT" sz="1800" b="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1800" b="0" dirty="0">
                <a:solidFill>
                  <a:srgbClr val="0033CC"/>
                </a:solidFill>
                <a:latin typeface="Comic Sans MS" panose="030F0702030302020204" pitchFamily="66" charset="0"/>
              </a:rPr>
              <a:t> = masse delle molecole)</a:t>
            </a:r>
            <a:endParaRPr lang="it-IT" sz="1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>
            <a:extLst>
              <a:ext uri="{FF2B5EF4-FFF2-40B4-BE49-F238E27FC236}">
                <a16:creationId xmlns:a16="http://schemas.microsoft.com/office/drawing/2014/main" id="{8AE6ECCB-4D82-41FA-BE80-0AD4CC843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5888"/>
            <a:ext cx="8640762" cy="64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		</a:t>
            </a:r>
            <a:r>
              <a:rPr lang="it-IT" altLang="it-IT" sz="2800" b="0" u="sng" dirty="0">
                <a:solidFill>
                  <a:srgbClr val="FF3300"/>
                </a:solidFill>
                <a:latin typeface="Comic Sans MS" panose="030F0702030302020204" pitchFamily="66" charset="0"/>
              </a:rPr>
              <a:t>1.09 v</a:t>
            </a:r>
            <a:r>
              <a:rPr lang="it-IT" altLang="it-IT" sz="2800" b="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m1 </a:t>
            </a:r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=   </a:t>
            </a:r>
            <a:r>
              <a:rPr lang="it-IT" altLang="it-IT" sz="2800" b="0" u="sng" dirty="0">
                <a:solidFill>
                  <a:srgbClr val="FF3300"/>
                </a:solidFill>
                <a:latin typeface="Comic Sans MS" panose="030F0702030302020204" pitchFamily="66" charset="0"/>
              </a:rPr>
              <a:t>√m</a:t>
            </a:r>
            <a:r>
              <a:rPr lang="it-IT" altLang="it-IT" sz="2800" b="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2</a:t>
            </a:r>
          </a:p>
          <a:p>
            <a:pPr algn="just"/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		1.09 v</a:t>
            </a:r>
            <a:r>
              <a:rPr lang="it-IT" altLang="it-IT" sz="2800" b="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m2          </a:t>
            </a:r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√m</a:t>
            </a:r>
            <a:r>
              <a:rPr lang="it-IT" altLang="it-IT" sz="2800" b="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1</a:t>
            </a:r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	</a:t>
            </a:r>
            <a:endParaRPr lang="it-IT" altLang="it-IT" sz="2800" b="0" dirty="0">
              <a:latin typeface="Comic Sans MS" panose="030F0702030302020204" pitchFamily="66" charset="0"/>
            </a:endParaRPr>
          </a:p>
          <a:p>
            <a:pPr algn="just"/>
            <a:endParaRPr lang="it-IT" altLang="it-IT" sz="2800" b="0" dirty="0">
              <a:latin typeface="Comic Sans MS" panose="030F0702030302020204" pitchFamily="66" charset="0"/>
            </a:endParaRPr>
          </a:p>
          <a:p>
            <a:pPr algn="just"/>
            <a:r>
              <a:rPr lang="it-IT" altLang="it-IT" sz="2800" b="0" dirty="0">
                <a:latin typeface="Comic Sans MS" panose="030F0702030302020204" pitchFamily="66" charset="0"/>
              </a:rPr>
              <a:t>		</a:t>
            </a:r>
            <a:r>
              <a:rPr lang="it-IT" altLang="it-IT" sz="2800" b="0" u="sng" dirty="0">
                <a:latin typeface="Comic Sans MS" panose="030F0702030302020204" pitchFamily="66" charset="0"/>
              </a:rPr>
              <a:t>v</a:t>
            </a:r>
            <a:r>
              <a:rPr lang="it-IT" altLang="it-IT" sz="2800" b="0" baseline="-25000" dirty="0">
                <a:latin typeface="Comic Sans MS" panose="030F0702030302020204" pitchFamily="66" charset="0"/>
              </a:rPr>
              <a:t>m1</a:t>
            </a:r>
            <a:r>
              <a:rPr lang="it-IT" altLang="it-IT" sz="2800" b="0" dirty="0">
                <a:latin typeface="Comic Sans MS" panose="030F0702030302020204" pitchFamily="66" charset="0"/>
              </a:rPr>
              <a:t>  = </a:t>
            </a:r>
            <a:r>
              <a:rPr lang="it-IT" altLang="it-IT" sz="2800" b="0" u="sng" dirty="0">
                <a:latin typeface="Comic Sans MS" panose="030F0702030302020204" pitchFamily="66" charset="0"/>
              </a:rPr>
              <a:t>√m</a:t>
            </a:r>
            <a:r>
              <a:rPr lang="it-IT" altLang="it-IT" sz="2800" b="0" baseline="-25000" dirty="0">
                <a:latin typeface="Comic Sans MS" panose="030F0702030302020204" pitchFamily="66" charset="0"/>
              </a:rPr>
              <a:t>2</a:t>
            </a:r>
            <a:r>
              <a:rPr lang="it-IT" altLang="it-IT" sz="2800" b="0" dirty="0">
                <a:latin typeface="Comic Sans MS" panose="030F0702030302020204" pitchFamily="66" charset="0"/>
              </a:rPr>
              <a:t> = </a:t>
            </a:r>
            <a:r>
              <a:rPr lang="it-IT" altLang="it-IT" sz="2800" b="0" u="sng" dirty="0">
                <a:latin typeface="Comic Sans MS" panose="030F0702030302020204" pitchFamily="66" charset="0"/>
              </a:rPr>
              <a:t>√M</a:t>
            </a:r>
            <a:r>
              <a:rPr lang="it-IT" altLang="it-IT" sz="2800" b="0" baseline="-25000" dirty="0">
                <a:latin typeface="Comic Sans MS" panose="030F0702030302020204" pitchFamily="66" charset="0"/>
              </a:rPr>
              <a:t>2</a:t>
            </a:r>
          </a:p>
          <a:p>
            <a:pPr algn="just"/>
            <a:r>
              <a:rPr lang="it-IT" altLang="it-IT" sz="2800" b="0" dirty="0">
                <a:latin typeface="Comic Sans MS" panose="030F0702030302020204" pitchFamily="66" charset="0"/>
              </a:rPr>
              <a:t>		v</a:t>
            </a:r>
            <a:r>
              <a:rPr lang="it-IT" altLang="it-IT" sz="2800" b="0" baseline="-25000" dirty="0">
                <a:latin typeface="Comic Sans MS" panose="030F0702030302020204" pitchFamily="66" charset="0"/>
              </a:rPr>
              <a:t>m2</a:t>
            </a:r>
            <a:r>
              <a:rPr lang="it-IT" altLang="it-IT" sz="2800" b="0" dirty="0">
                <a:latin typeface="Comic Sans MS" panose="030F0702030302020204" pitchFamily="66" charset="0"/>
              </a:rPr>
              <a:t>	√m</a:t>
            </a:r>
            <a:r>
              <a:rPr lang="it-IT" altLang="it-IT" sz="2800" b="0" baseline="-25000" dirty="0">
                <a:latin typeface="Comic Sans MS" panose="030F0702030302020204" pitchFamily="66" charset="0"/>
              </a:rPr>
              <a:t>1</a:t>
            </a:r>
            <a:r>
              <a:rPr lang="it-IT" altLang="it-IT" sz="2800" b="0" dirty="0">
                <a:latin typeface="Comic Sans MS" panose="030F0702030302020204" pitchFamily="66" charset="0"/>
              </a:rPr>
              <a:t>	  √M</a:t>
            </a:r>
            <a:r>
              <a:rPr lang="it-IT" altLang="it-IT" sz="2800" b="0" baseline="-25000" dirty="0">
                <a:latin typeface="Comic Sans MS" panose="030F0702030302020204" pitchFamily="66" charset="0"/>
              </a:rPr>
              <a:t>1</a:t>
            </a:r>
            <a:endParaRPr lang="it-IT" altLang="it-IT" sz="2800" b="0" u="sng" baseline="-25000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altLang="it-IT" sz="2400" b="0" dirty="0">
                <a:solidFill>
                  <a:srgbClr val="00CC00"/>
                </a:solidFill>
                <a:latin typeface="Arial" panose="020B0604020202020204" pitchFamily="34" charset="0"/>
              </a:rPr>
              <a:t>La </a:t>
            </a:r>
            <a:r>
              <a:rPr lang="it-IT" altLang="it-IT" sz="2400" b="0" u="sng" dirty="0">
                <a:solidFill>
                  <a:srgbClr val="00CC00"/>
                </a:solidFill>
                <a:latin typeface="Arial" panose="020B0604020202020204" pitchFamily="34" charset="0"/>
              </a:rPr>
              <a:t>velocità media</a:t>
            </a:r>
            <a:r>
              <a:rPr lang="it-IT" altLang="it-IT" sz="2400" b="0" dirty="0">
                <a:solidFill>
                  <a:srgbClr val="00CC00"/>
                </a:solidFill>
                <a:latin typeface="Arial" panose="020B0604020202020204" pitchFamily="34" charset="0"/>
              </a:rPr>
              <a:t> delle molecole di un gas ad una determinata T è inversamente proporzionale alla radice quadrata del suo peso molecolare.</a:t>
            </a:r>
          </a:p>
          <a:p>
            <a:pPr algn="just"/>
            <a:endParaRPr lang="it-IT" altLang="it-IT" sz="2400" b="0" dirty="0">
              <a:solidFill>
                <a:srgbClr val="00CC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2400" b="0" dirty="0">
                <a:latin typeface="Arial" panose="020B0604020202020204" pitchFamily="34" charset="0"/>
              </a:rPr>
              <a:t>Poichè si ha : </a:t>
            </a:r>
            <a:r>
              <a:rPr lang="it-IT" altLang="it-IT" sz="2800" b="0" dirty="0">
                <a:latin typeface="Comic Sans MS" panose="030F0702030302020204" pitchFamily="66" charset="0"/>
              </a:rPr>
              <a:t>√ v</a:t>
            </a:r>
            <a:r>
              <a:rPr lang="it-IT" altLang="it-IT" sz="2800" b="0" baseline="30000" dirty="0">
                <a:latin typeface="Comic Sans MS" panose="030F0702030302020204" pitchFamily="66" charset="0"/>
              </a:rPr>
              <a:t>2</a:t>
            </a:r>
            <a:r>
              <a:rPr lang="it-IT" altLang="it-IT" sz="2800" b="0" dirty="0">
                <a:latin typeface="Comic Sans MS" panose="030F0702030302020204" pitchFamily="66" charset="0"/>
              </a:rPr>
              <a:t> = √</a:t>
            </a:r>
            <a:r>
              <a:rPr lang="it-IT" altLang="it-IT" sz="2400" b="0" u="sng" dirty="0">
                <a:latin typeface="Comic Sans MS" panose="030F0702030302020204" pitchFamily="66" charset="0"/>
              </a:rPr>
              <a:t>3KT</a:t>
            </a:r>
          </a:p>
          <a:p>
            <a:pPr algn="just"/>
            <a:r>
              <a:rPr lang="it-IT" altLang="it-IT" sz="2400" b="0" dirty="0">
                <a:latin typeface="Arial" panose="020B0604020202020204" pitchFamily="34" charset="0"/>
              </a:rPr>
              <a:t>			   </a:t>
            </a:r>
            <a:r>
              <a:rPr lang="it-IT" altLang="it-IT" sz="2400" b="0" dirty="0">
                <a:latin typeface="Comic Sans MS" panose="030F0702030302020204" pitchFamily="66" charset="0"/>
              </a:rPr>
              <a:t>√ </a:t>
            </a:r>
            <a:r>
              <a:rPr lang="it-IT" altLang="it-IT" sz="2800" b="0" dirty="0"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endParaRPr lang="it-IT" altLang="it-IT" sz="2400" b="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it-IT" altLang="it-IT" sz="2400" b="0" dirty="0">
                <a:latin typeface="Arial" panose="020B0604020202020204" pitchFamily="34" charset="0"/>
              </a:rPr>
              <a:t>allora :          	 </a:t>
            </a:r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="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= </a:t>
            </a:r>
            <a:r>
              <a:rPr lang="it-IT" altLang="it-IT" sz="2400" b="0" dirty="0">
                <a:solidFill>
                  <a:srgbClr val="FF3300"/>
                </a:solidFill>
                <a:latin typeface="Comic Sans MS" panose="030F0702030302020204" pitchFamily="66" charset="0"/>
              </a:rPr>
              <a:t>cost</a:t>
            </a:r>
            <a:r>
              <a:rPr lang="it-IT" altLang="it-IT" sz="2800" b="0" dirty="0">
                <a:solidFill>
                  <a:srgbClr val="FF3300"/>
                </a:solidFill>
                <a:latin typeface="Comic Sans MS" panose="030F0702030302020204" pitchFamily="66" charset="0"/>
              </a:rPr>
              <a:t> √</a:t>
            </a:r>
            <a:r>
              <a:rPr lang="it-IT" altLang="it-IT" sz="2400" b="0" dirty="0">
                <a:solidFill>
                  <a:srgbClr val="FF3300"/>
                </a:solidFill>
                <a:latin typeface="Comic Sans MS" panose="030F0702030302020204" pitchFamily="66" charset="0"/>
              </a:rPr>
              <a:t>T</a:t>
            </a:r>
          </a:p>
          <a:p>
            <a:pPr algn="just"/>
            <a:r>
              <a:rPr lang="it-IT" altLang="it-IT" sz="2400" b="0" dirty="0">
                <a:solidFill>
                  <a:srgbClr val="00CC00"/>
                </a:solidFill>
                <a:latin typeface="Comic Sans MS" panose="030F0702030302020204" pitchFamily="66" charset="0"/>
              </a:rPr>
              <a:t>La </a:t>
            </a:r>
            <a:r>
              <a:rPr lang="it-IT" altLang="it-IT" sz="2400" b="0" u="sng" dirty="0">
                <a:solidFill>
                  <a:srgbClr val="00CC00"/>
                </a:solidFill>
                <a:latin typeface="Comic Sans MS" panose="030F0702030302020204" pitchFamily="66" charset="0"/>
              </a:rPr>
              <a:t>velocità media</a:t>
            </a:r>
            <a:r>
              <a:rPr lang="it-IT" altLang="it-IT" sz="2400" b="0" dirty="0">
                <a:solidFill>
                  <a:srgbClr val="00CC00"/>
                </a:solidFill>
                <a:latin typeface="Comic Sans MS" panose="030F0702030302020204" pitchFamily="66" charset="0"/>
              </a:rPr>
              <a:t> delle molecole di un gas cresce con la radice quadrata della T.</a:t>
            </a:r>
            <a:endParaRPr lang="it-IT" altLang="it-IT" sz="2400" b="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just"/>
            <a:endParaRPr lang="it-IT" altLang="it-IT" sz="2400" b="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just"/>
            <a:endParaRPr lang="it-IT" altLang="it-IT" sz="2400" b="0" u="sng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Line 9">
            <a:extLst>
              <a:ext uri="{FF2B5EF4-FFF2-40B4-BE49-F238E27FC236}">
                <a16:creationId xmlns:a16="http://schemas.microsoft.com/office/drawing/2014/main" id="{41A38105-8614-4195-A4B4-5EA5BB665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3789363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AAB0E-04C7-432B-A28B-61A84F7B8F1A}"/>
              </a:ext>
            </a:extLst>
          </p:cNvPr>
          <p:cNvSpPr txBox="1"/>
          <p:nvPr/>
        </p:nvSpPr>
        <p:spPr>
          <a:xfrm>
            <a:off x="5330824" y="1196752"/>
            <a:ext cx="3633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b="0" dirty="0">
                <a:solidFill>
                  <a:srgbClr val="0033CC"/>
                </a:solidFill>
                <a:latin typeface="Comic Sans MS" panose="030F0702030302020204" pitchFamily="66" charset="0"/>
              </a:rPr>
              <a:t>(M</a:t>
            </a:r>
            <a:r>
              <a:rPr lang="it-IT" altLang="it-IT" sz="1800" b="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1</a:t>
            </a:r>
            <a:r>
              <a:rPr lang="it-IT" altLang="it-IT" sz="1800" b="0" dirty="0">
                <a:solidFill>
                  <a:srgbClr val="0033CC"/>
                </a:solidFill>
                <a:latin typeface="Comic Sans MS" panose="030F0702030302020204" pitchFamily="66" charset="0"/>
              </a:rPr>
              <a:t> e M</a:t>
            </a:r>
            <a:r>
              <a:rPr lang="it-IT" altLang="it-IT" sz="1800" b="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1800" b="0" dirty="0">
                <a:solidFill>
                  <a:srgbClr val="0033CC"/>
                </a:solidFill>
                <a:latin typeface="Comic Sans MS" panose="030F0702030302020204" pitchFamily="66" charset="0"/>
              </a:rPr>
              <a:t> = pesi molecolari)</a:t>
            </a:r>
            <a:endParaRPr lang="it-IT" sz="1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CD24E997-475F-4EC5-93DC-A2D3F36CA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49275"/>
            <a:ext cx="90360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b="0">
                <a:solidFill>
                  <a:srgbClr val="990099"/>
                </a:solidFill>
              </a:rPr>
              <a:t>Il problema della </a:t>
            </a:r>
            <a:r>
              <a:rPr lang="it-IT" altLang="it-IT" sz="2400">
                <a:solidFill>
                  <a:srgbClr val="990099"/>
                </a:solidFill>
              </a:rPr>
              <a:t>distribuzione dei valori delle velocità dei gas</a:t>
            </a:r>
            <a:r>
              <a:rPr lang="it-IT" altLang="it-IT" sz="2400" b="0">
                <a:solidFill>
                  <a:srgbClr val="990099"/>
                </a:solidFill>
              </a:rPr>
              <a:t> </a:t>
            </a:r>
          </a:p>
          <a:p>
            <a:r>
              <a:rPr lang="it-IT" altLang="it-IT" sz="2400" b="0">
                <a:solidFill>
                  <a:srgbClr val="990099"/>
                </a:solidFill>
              </a:rPr>
              <a:t>(</a:t>
            </a:r>
            <a:r>
              <a:rPr lang="it-IT" altLang="it-IT" sz="2400" b="0" u="sng">
                <a:solidFill>
                  <a:srgbClr val="006600"/>
                </a:solidFill>
              </a:rPr>
              <a:t>quale percentuale di molecole possiede una certa velocità in un determinato istante</a:t>
            </a:r>
            <a:r>
              <a:rPr lang="it-IT" altLang="it-IT" sz="2400" b="0">
                <a:solidFill>
                  <a:srgbClr val="990099"/>
                </a:solidFill>
              </a:rPr>
              <a:t>) </a:t>
            </a:r>
          </a:p>
          <a:p>
            <a:r>
              <a:rPr lang="it-IT" altLang="it-IT" sz="2400" b="0">
                <a:solidFill>
                  <a:srgbClr val="990099"/>
                </a:solidFill>
              </a:rPr>
              <a:t>fu affrontato da </a:t>
            </a:r>
            <a:r>
              <a:rPr lang="it-IT" altLang="it-IT" sz="2400">
                <a:solidFill>
                  <a:srgbClr val="0033CC"/>
                </a:solidFill>
              </a:rPr>
              <a:t>Maxwell</a:t>
            </a:r>
            <a:r>
              <a:rPr lang="it-IT" altLang="it-IT" sz="2400" b="0">
                <a:solidFill>
                  <a:srgbClr val="990099"/>
                </a:solidFill>
              </a:rPr>
              <a:t> (approccio teorico) e successivamente da </a:t>
            </a:r>
            <a:r>
              <a:rPr lang="it-IT" altLang="it-IT" sz="2400">
                <a:solidFill>
                  <a:srgbClr val="0033CC"/>
                </a:solidFill>
              </a:rPr>
              <a:t>Boltzmann </a:t>
            </a:r>
            <a:r>
              <a:rPr lang="it-IT" altLang="it-IT" sz="2400" b="0">
                <a:solidFill>
                  <a:srgbClr val="990099"/>
                </a:solidFill>
              </a:rPr>
              <a:t>(approccio sperimentale). </a:t>
            </a:r>
          </a:p>
          <a:p>
            <a:endParaRPr lang="it-IT" altLang="it-IT" sz="2400" b="0">
              <a:solidFill>
                <a:srgbClr val="990099"/>
              </a:solidFill>
            </a:endParaRPr>
          </a:p>
          <a:p>
            <a:r>
              <a:rPr lang="it-IT" altLang="it-IT" sz="2400" b="0">
                <a:solidFill>
                  <a:srgbClr val="0033CC"/>
                </a:solidFill>
              </a:rPr>
              <a:t>I risultati possono essere rappresentati mediante un </a:t>
            </a:r>
            <a:r>
              <a:rPr lang="it-IT" altLang="it-IT" sz="2400">
                <a:solidFill>
                  <a:srgbClr val="0033CC"/>
                </a:solidFill>
              </a:rPr>
              <a:t>grafico </a:t>
            </a:r>
            <a:r>
              <a:rPr lang="it-IT" altLang="it-IT" sz="2400" b="0">
                <a:solidFill>
                  <a:srgbClr val="0033CC"/>
                </a:solidFill>
              </a:rPr>
              <a:t>dove in ascissa sono riportati i valori delle </a:t>
            </a:r>
            <a:r>
              <a:rPr lang="it-IT" altLang="it-IT" sz="2800" b="0">
                <a:solidFill>
                  <a:srgbClr val="0033CC"/>
                </a:solidFill>
              </a:rPr>
              <a:t>velocità</a:t>
            </a:r>
            <a:r>
              <a:rPr lang="it-IT" altLang="it-IT" sz="2400" b="0">
                <a:solidFill>
                  <a:srgbClr val="0033CC"/>
                </a:solidFill>
              </a:rPr>
              <a:t> ed in ordinata la grandezza </a:t>
            </a:r>
            <a:r>
              <a:rPr lang="it-IT" altLang="it-IT" sz="2800" b="0" u="sng">
                <a:solidFill>
                  <a:srgbClr val="0033CC"/>
                </a:solidFill>
              </a:rPr>
              <a:t>Nv</a:t>
            </a:r>
            <a:r>
              <a:rPr lang="it-IT" altLang="it-IT" sz="2400" b="0">
                <a:solidFill>
                  <a:srgbClr val="0033CC"/>
                </a:solidFill>
              </a:rPr>
              <a:t>, che rappresenta la </a:t>
            </a:r>
            <a:r>
              <a:rPr lang="it-IT" altLang="it-IT" sz="2400" b="0" i="1" u="sng">
                <a:solidFill>
                  <a:srgbClr val="0033CC"/>
                </a:solidFill>
              </a:rPr>
              <a:t>frazione di particelle che possiede una certa velocità v</a:t>
            </a:r>
            <a:r>
              <a:rPr lang="it-IT" altLang="it-IT" sz="2400" b="0">
                <a:solidFill>
                  <a:srgbClr val="0033CC"/>
                </a:solidFill>
              </a:rPr>
              <a:t>.</a:t>
            </a:r>
          </a:p>
          <a:p>
            <a:endParaRPr lang="it-IT" altLang="it-IT" sz="2400" b="0">
              <a:solidFill>
                <a:srgbClr val="0033CC"/>
              </a:solidFill>
            </a:endParaRPr>
          </a:p>
          <a:p>
            <a:r>
              <a:rPr lang="it-IT" altLang="it-IT" sz="2400" b="0"/>
              <a:t>Ciascuna curva ha la forma di una </a:t>
            </a:r>
            <a:r>
              <a:rPr lang="it-IT" altLang="it-IT" sz="2400"/>
              <a:t>campana asimmetrica</a:t>
            </a:r>
            <a:r>
              <a:rPr lang="it-IT" altLang="it-IT" sz="2400" b="0"/>
              <a:t> e l’area della superficie compresa tra l’asse delle ascisse e la curva stessa rappresenta il numero totale di particelle, 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>
            <a:extLst>
              <a:ext uri="{FF2B5EF4-FFF2-40B4-BE49-F238E27FC236}">
                <a16:creationId xmlns:a16="http://schemas.microsoft.com/office/drawing/2014/main" id="{0B14205A-CE93-4C30-952C-E8B6F38C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6875"/>
            <a:ext cx="813752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6">
            <a:extLst>
              <a:ext uri="{FF2B5EF4-FFF2-40B4-BE49-F238E27FC236}">
                <a16:creationId xmlns:a16="http://schemas.microsoft.com/office/drawing/2014/main" id="{E8304F3F-4131-4319-98A5-D6A234940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692150"/>
            <a:ext cx="163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>
                <a:solidFill>
                  <a:srgbClr val="008000"/>
                </a:solidFill>
              </a:rPr>
              <a:t>v</a:t>
            </a:r>
            <a:r>
              <a:rPr lang="it-IT" altLang="it-IT" sz="2000" baseline="-25000">
                <a:solidFill>
                  <a:srgbClr val="008000"/>
                </a:solidFill>
              </a:rPr>
              <a:t>p</a:t>
            </a:r>
            <a:r>
              <a:rPr lang="it-IT" altLang="it-IT" sz="2000">
                <a:solidFill>
                  <a:srgbClr val="008000"/>
                </a:solidFill>
              </a:rPr>
              <a:t>  = 0.885 v</a:t>
            </a:r>
            <a:r>
              <a:rPr lang="it-IT" altLang="it-IT" sz="2000" baseline="-2500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45060" name="Line 7">
            <a:extLst>
              <a:ext uri="{FF2B5EF4-FFF2-40B4-BE49-F238E27FC236}">
                <a16:creationId xmlns:a16="http://schemas.microsoft.com/office/drawing/2014/main" id="{D3E91293-6540-4B46-BD34-604F7ECBE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6563" y="1052513"/>
            <a:ext cx="0" cy="4321175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1" name="Rectangle 8">
            <a:extLst>
              <a:ext uri="{FF2B5EF4-FFF2-40B4-BE49-F238E27FC236}">
                <a16:creationId xmlns:a16="http://schemas.microsoft.com/office/drawing/2014/main" id="{B10540A2-8243-4152-AD22-E5CEF920E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981075"/>
            <a:ext cx="186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>
                <a:solidFill>
                  <a:srgbClr val="008000"/>
                </a:solidFill>
              </a:rPr>
              <a:t>v</a:t>
            </a:r>
            <a:r>
              <a:rPr lang="it-IT" altLang="it-IT" sz="2000" baseline="-25000">
                <a:solidFill>
                  <a:srgbClr val="008000"/>
                </a:solidFill>
              </a:rPr>
              <a:t>m</a:t>
            </a:r>
            <a:r>
              <a:rPr lang="it-IT" altLang="it-IT" sz="2000">
                <a:solidFill>
                  <a:srgbClr val="008000"/>
                </a:solidFill>
              </a:rPr>
              <a:t> = 0.921 ( v</a:t>
            </a:r>
            <a:r>
              <a:rPr lang="it-IT" altLang="it-IT" sz="2000" baseline="30000">
                <a:solidFill>
                  <a:srgbClr val="008000"/>
                </a:solidFill>
              </a:rPr>
              <a:t>2</a:t>
            </a:r>
            <a:r>
              <a:rPr lang="it-IT" altLang="it-IT" sz="2000">
                <a:solidFill>
                  <a:srgbClr val="008000"/>
                </a:solidFill>
              </a:rPr>
              <a:t> )</a:t>
            </a:r>
          </a:p>
        </p:txBody>
      </p:sp>
      <p:sp>
        <p:nvSpPr>
          <p:cNvPr id="45062" name="Line 9">
            <a:extLst>
              <a:ext uri="{FF2B5EF4-FFF2-40B4-BE49-F238E27FC236}">
                <a16:creationId xmlns:a16="http://schemas.microsoft.com/office/drawing/2014/main" id="{96F60075-4A1D-4B66-848A-DEB046E6E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1246188"/>
            <a:ext cx="0" cy="4176712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3" name="Line 10">
            <a:extLst>
              <a:ext uri="{FF2B5EF4-FFF2-40B4-BE49-F238E27FC236}">
                <a16:creationId xmlns:a16="http://schemas.microsoft.com/office/drawing/2014/main" id="{1731D52A-051E-406E-99BC-CA4988C90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4213" y="1058863"/>
            <a:ext cx="215900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4" name="Rectangle 11">
            <a:extLst>
              <a:ext uri="{FF2B5EF4-FFF2-40B4-BE49-F238E27FC236}">
                <a16:creationId xmlns:a16="http://schemas.microsoft.com/office/drawing/2014/main" id="{B0625F00-4AAE-4ACF-B491-DF3A1A8FD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125538"/>
            <a:ext cx="436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>
                <a:solidFill>
                  <a:srgbClr val="990099"/>
                </a:solidFill>
              </a:rPr>
              <a:t>T</a:t>
            </a:r>
            <a:r>
              <a:rPr lang="it-IT" altLang="it-IT" sz="2000" baseline="-25000">
                <a:solidFill>
                  <a:srgbClr val="990099"/>
                </a:solidFill>
              </a:rPr>
              <a:t>1</a:t>
            </a:r>
          </a:p>
        </p:txBody>
      </p:sp>
      <p:sp>
        <p:nvSpPr>
          <p:cNvPr id="45065" name="Rectangle 12">
            <a:extLst>
              <a:ext uri="{FF2B5EF4-FFF2-40B4-BE49-F238E27FC236}">
                <a16:creationId xmlns:a16="http://schemas.microsoft.com/office/drawing/2014/main" id="{1349C4E2-4F0E-4DE3-81AF-E71F1D66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00213"/>
            <a:ext cx="436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>
                <a:solidFill>
                  <a:srgbClr val="990099"/>
                </a:solidFill>
              </a:rPr>
              <a:t>T</a:t>
            </a:r>
            <a:r>
              <a:rPr lang="it-IT" altLang="it-IT" sz="2000" baseline="-25000">
                <a:solidFill>
                  <a:srgbClr val="990099"/>
                </a:solidFill>
              </a:rPr>
              <a:t>2</a:t>
            </a:r>
          </a:p>
        </p:txBody>
      </p:sp>
      <p:sp>
        <p:nvSpPr>
          <p:cNvPr id="45066" name="Rectangle 13">
            <a:extLst>
              <a:ext uri="{FF2B5EF4-FFF2-40B4-BE49-F238E27FC236}">
                <a16:creationId xmlns:a16="http://schemas.microsoft.com/office/drawing/2014/main" id="{99ED0762-FB03-4A41-9FDF-79EAF9C50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103563"/>
            <a:ext cx="436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>
                <a:solidFill>
                  <a:srgbClr val="990099"/>
                </a:solidFill>
              </a:rPr>
              <a:t>T</a:t>
            </a:r>
            <a:r>
              <a:rPr lang="it-IT" altLang="it-IT" sz="2000" baseline="-25000">
                <a:solidFill>
                  <a:srgbClr val="990099"/>
                </a:solidFill>
              </a:rPr>
              <a:t>3</a:t>
            </a:r>
          </a:p>
        </p:txBody>
      </p:sp>
      <p:sp>
        <p:nvSpPr>
          <p:cNvPr id="45067" name="Rectangle 14">
            <a:extLst>
              <a:ext uri="{FF2B5EF4-FFF2-40B4-BE49-F238E27FC236}">
                <a16:creationId xmlns:a16="http://schemas.microsoft.com/office/drawing/2014/main" id="{29287130-DF74-4CE3-B43D-254548D20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765175"/>
            <a:ext cx="436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>
                <a:solidFill>
                  <a:srgbClr val="990099"/>
                </a:solidFill>
              </a:rPr>
              <a:t>T</a:t>
            </a:r>
            <a:endParaRPr lang="it-IT" altLang="it-IT" sz="2000" baseline="-25000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6137C24C-DB34-45DB-AD02-B13C9E1F8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88913"/>
            <a:ext cx="8964612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400">
                <a:solidFill>
                  <a:srgbClr val="000066"/>
                </a:solidFill>
              </a:rPr>
              <a:t>	    </a:t>
            </a:r>
            <a:r>
              <a:rPr lang="it-IT" altLang="it-IT" sz="2400" u="sng">
                <a:solidFill>
                  <a:srgbClr val="000066"/>
                </a:solidFill>
              </a:rPr>
              <a:t>ARIA:</a:t>
            </a:r>
            <a:r>
              <a:rPr lang="it-IT" altLang="it-IT" sz="2400" b="0">
                <a:solidFill>
                  <a:srgbClr val="000066"/>
                </a:solidFill>
              </a:rPr>
              <a:t>   miscela di gas con composizione in volume ca:</a:t>
            </a:r>
          </a:p>
          <a:p>
            <a:pPr algn="just"/>
            <a:endParaRPr lang="it-IT" altLang="it-IT" sz="2400" b="0">
              <a:solidFill>
                <a:srgbClr val="000066"/>
              </a:solidFill>
            </a:endParaRPr>
          </a:p>
          <a:p>
            <a:pPr algn="just"/>
            <a:r>
              <a:rPr lang="it-IT" altLang="it-IT" sz="2400" b="0">
                <a:solidFill>
                  <a:srgbClr val="000066"/>
                </a:solidFill>
              </a:rPr>
              <a:t>		N</a:t>
            </a:r>
            <a:r>
              <a:rPr lang="it-IT" altLang="it-IT" sz="2400" b="0" baseline="-25000">
                <a:solidFill>
                  <a:srgbClr val="000066"/>
                </a:solidFill>
              </a:rPr>
              <a:t>2</a:t>
            </a:r>
            <a:r>
              <a:rPr lang="it-IT" altLang="it-IT" sz="2400" b="0">
                <a:solidFill>
                  <a:srgbClr val="000066"/>
                </a:solidFill>
              </a:rPr>
              <a:t>                                                       78%</a:t>
            </a:r>
          </a:p>
          <a:p>
            <a:pPr algn="just"/>
            <a:r>
              <a:rPr lang="it-IT" altLang="it-IT" sz="2400" b="0">
                <a:solidFill>
                  <a:srgbClr val="000066"/>
                </a:solidFill>
              </a:rPr>
              <a:t>		O</a:t>
            </a:r>
            <a:r>
              <a:rPr lang="it-IT" altLang="it-IT" sz="2400" b="0" baseline="-25000">
                <a:solidFill>
                  <a:srgbClr val="000066"/>
                </a:solidFill>
              </a:rPr>
              <a:t>2</a:t>
            </a:r>
            <a:r>
              <a:rPr lang="it-IT" altLang="it-IT" sz="2400" b="0">
                <a:solidFill>
                  <a:srgbClr val="000066"/>
                </a:solidFill>
              </a:rPr>
              <a:t>                                                       21%</a:t>
            </a:r>
          </a:p>
          <a:p>
            <a:pPr algn="just"/>
            <a:r>
              <a:rPr lang="it-IT" altLang="it-IT" sz="2400" b="0">
                <a:solidFill>
                  <a:srgbClr val="000066"/>
                </a:solidFill>
              </a:rPr>
              <a:t>		altri gas </a:t>
            </a:r>
          </a:p>
          <a:p>
            <a:pPr algn="just"/>
            <a:r>
              <a:rPr lang="it-IT" altLang="it-IT" sz="2400" b="0">
                <a:solidFill>
                  <a:srgbClr val="000066"/>
                </a:solidFill>
              </a:rPr>
              <a:t>		(Ar, Ne, He, Kr, Xe, CO</a:t>
            </a:r>
            <a:r>
              <a:rPr lang="it-IT" altLang="it-IT" sz="2400" b="0" baseline="-25000">
                <a:solidFill>
                  <a:srgbClr val="000066"/>
                </a:solidFill>
              </a:rPr>
              <a:t>2</a:t>
            </a:r>
            <a:r>
              <a:rPr lang="it-IT" altLang="it-IT" sz="2400" b="0">
                <a:solidFill>
                  <a:srgbClr val="000066"/>
                </a:solidFill>
              </a:rPr>
              <a:t>, H</a:t>
            </a:r>
            <a:r>
              <a:rPr lang="it-IT" altLang="it-IT" sz="2400" b="0" baseline="-25000">
                <a:solidFill>
                  <a:srgbClr val="000066"/>
                </a:solidFill>
              </a:rPr>
              <a:t>2</a:t>
            </a:r>
            <a:r>
              <a:rPr lang="it-IT" altLang="it-IT" sz="2400" b="0">
                <a:solidFill>
                  <a:srgbClr val="000066"/>
                </a:solidFill>
              </a:rPr>
              <a:t>, H</a:t>
            </a:r>
            <a:r>
              <a:rPr lang="it-IT" altLang="it-IT" sz="2400" b="0" baseline="-25000">
                <a:solidFill>
                  <a:srgbClr val="000066"/>
                </a:solidFill>
              </a:rPr>
              <a:t>2</a:t>
            </a:r>
            <a:r>
              <a:rPr lang="it-IT" altLang="it-IT" sz="2400" b="0">
                <a:solidFill>
                  <a:srgbClr val="000066"/>
                </a:solidFill>
              </a:rPr>
              <a:t>O)    1%</a:t>
            </a:r>
          </a:p>
          <a:p>
            <a:pPr algn="just"/>
            <a:endParaRPr lang="it-IT" altLang="it-IT" sz="2400" b="0">
              <a:solidFill>
                <a:srgbClr val="000066"/>
              </a:solidFill>
            </a:endParaRPr>
          </a:p>
          <a:p>
            <a:pPr algn="just"/>
            <a:r>
              <a:rPr lang="it-IT" altLang="it-IT" sz="2400" b="0">
                <a:solidFill>
                  <a:srgbClr val="FF0066"/>
                </a:solidFill>
              </a:rPr>
              <a:t>L’atmosfera si estende sopra la Terra per oltre1000 Km, esercitando una forza per unità di superficie detta pressione atmosferica.</a:t>
            </a:r>
            <a:r>
              <a:rPr lang="it-IT" altLang="it-IT" sz="2400"/>
              <a:t> 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0646AC92-4504-482B-9BD3-BEA001C2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11575"/>
            <a:ext cx="3921125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>
            <a:extLst>
              <a:ext uri="{FF2B5EF4-FFF2-40B4-BE49-F238E27FC236}">
                <a16:creationId xmlns:a16="http://schemas.microsoft.com/office/drawing/2014/main" id="{4E72874F-4246-4F0E-A1BF-394D8129E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290513"/>
            <a:ext cx="8888413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000" b="0" dirty="0">
                <a:cs typeface="Times New Roman" panose="02020603050405020304" pitchFamily="18" charset="0"/>
              </a:rPr>
              <a:t>Si osserva che il </a:t>
            </a:r>
            <a:r>
              <a:rPr lang="it-IT" altLang="it-IT" sz="2000" b="0" dirty="0">
                <a:solidFill>
                  <a:srgbClr val="008000"/>
                </a:solidFill>
                <a:cs typeface="Times New Roman" panose="02020603050405020304" pitchFamily="18" charset="0"/>
              </a:rPr>
              <a:t>numero di particelle aventi velocità molto basse o  molto alte è </a:t>
            </a:r>
          </a:p>
          <a:p>
            <a:pPr algn="just"/>
            <a:r>
              <a:rPr lang="it-IT" altLang="it-IT" sz="2000" b="0" dirty="0">
                <a:solidFill>
                  <a:srgbClr val="008000"/>
                </a:solidFill>
                <a:cs typeface="Times New Roman" panose="02020603050405020304" pitchFamily="18" charset="0"/>
              </a:rPr>
              <a:t>relativamente piccolo.</a:t>
            </a:r>
            <a:r>
              <a:rPr lang="it-IT" altLang="it-IT" sz="2000" b="0" dirty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it-IT" altLang="it-IT" sz="2000" b="0" dirty="0">
                <a:cs typeface="Times New Roman" panose="02020603050405020304" pitchFamily="18" charset="0"/>
              </a:rPr>
              <a:t>La maggior parte delle particelle ha velocità comprese entro un intervallo </a:t>
            </a:r>
          </a:p>
          <a:p>
            <a:pPr algn="just"/>
            <a:r>
              <a:rPr lang="it-IT" altLang="it-IT" sz="2000" b="0" dirty="0">
                <a:cs typeface="Times New Roman" panose="02020603050405020304" pitchFamily="18" charset="0"/>
              </a:rPr>
              <a:t>limitato nell’intorno del massimo della curva; l’ascissa corrispondente a questo </a:t>
            </a:r>
          </a:p>
          <a:p>
            <a:pPr algn="just"/>
            <a:r>
              <a:rPr lang="it-IT" altLang="it-IT" sz="2000" b="0" dirty="0">
                <a:cs typeface="Times New Roman" panose="02020603050405020304" pitchFamily="18" charset="0"/>
              </a:rPr>
              <a:t>massimo corrisponde al valore più probabile di velocità, v</a:t>
            </a:r>
            <a:r>
              <a:rPr lang="it-IT" altLang="it-IT" sz="2000" b="0" baseline="-30000" dirty="0">
                <a:cs typeface="Times New Roman" panose="02020603050405020304" pitchFamily="18" charset="0"/>
              </a:rPr>
              <a:t>p</a:t>
            </a:r>
            <a:r>
              <a:rPr lang="it-IT" altLang="it-IT" sz="2000" b="0" dirty="0">
                <a:cs typeface="Times New Roman" panose="02020603050405020304" pitchFamily="18" charset="0"/>
              </a:rPr>
              <a:t>        </a:t>
            </a:r>
            <a:endParaRPr lang="it-IT" altLang="it-IT" sz="2000" b="0" dirty="0"/>
          </a:p>
          <a:p>
            <a:pPr algn="just"/>
            <a:r>
              <a:rPr lang="it-IT" altLang="it-IT" sz="2000" b="0" dirty="0"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it-IT" altLang="it-IT" sz="2000" b="0" dirty="0">
                <a:cs typeface="Times New Roman" panose="02020603050405020304" pitchFamily="18" charset="0"/>
              </a:rPr>
              <a:t> </a:t>
            </a:r>
            <a:r>
              <a:rPr lang="it-IT" altLang="it-IT" sz="2000" b="0" dirty="0">
                <a:solidFill>
                  <a:srgbClr val="008000"/>
                </a:solidFill>
                <a:cs typeface="Times New Roman" panose="02020603050405020304" pitchFamily="18" charset="0"/>
              </a:rPr>
              <a:t>v</a:t>
            </a:r>
            <a:r>
              <a:rPr lang="it-IT" altLang="it-IT" sz="2000" b="0" baseline="-30000" dirty="0">
                <a:solidFill>
                  <a:srgbClr val="008000"/>
                </a:solidFill>
                <a:cs typeface="Times New Roman" panose="02020603050405020304" pitchFamily="18" charset="0"/>
              </a:rPr>
              <a:t>p  </a:t>
            </a:r>
            <a:r>
              <a:rPr lang="it-IT" altLang="it-IT" sz="2000" b="0" dirty="0">
                <a:solidFill>
                  <a:srgbClr val="008000"/>
                </a:solidFill>
                <a:cs typeface="Times New Roman" panose="02020603050405020304" pitchFamily="18" charset="0"/>
              </a:rPr>
              <a:t>= 0.885 v</a:t>
            </a:r>
            <a:r>
              <a:rPr lang="it-IT" altLang="it-IT" sz="2000" b="0" baseline="-30000" dirty="0">
                <a:solidFill>
                  <a:srgbClr val="008000"/>
                </a:solidFill>
                <a:cs typeface="Times New Roman" panose="02020603050405020304" pitchFamily="18" charset="0"/>
              </a:rPr>
              <a:t>m</a:t>
            </a:r>
            <a:r>
              <a:rPr lang="it-IT" altLang="it-IT" sz="2000" b="0" dirty="0">
                <a:solidFill>
                  <a:srgbClr val="008000"/>
                </a:solidFill>
                <a:cs typeface="Times New Roman" panose="02020603050405020304" pitchFamily="18" charset="0"/>
              </a:rPr>
              <a:t> ;               v</a:t>
            </a:r>
            <a:r>
              <a:rPr lang="it-IT" altLang="it-IT" sz="2000" b="0" baseline="-30000" dirty="0">
                <a:solidFill>
                  <a:srgbClr val="008000"/>
                </a:solidFill>
                <a:cs typeface="Times New Roman" panose="02020603050405020304" pitchFamily="18" charset="0"/>
              </a:rPr>
              <a:t>m</a:t>
            </a:r>
            <a:r>
              <a:rPr lang="it-IT" altLang="it-IT" sz="2000" b="0" dirty="0">
                <a:solidFill>
                  <a:srgbClr val="008000"/>
                </a:solidFill>
                <a:cs typeface="Times New Roman" panose="02020603050405020304" pitchFamily="18" charset="0"/>
              </a:rPr>
              <a:t> = 0.921 ( v</a:t>
            </a:r>
            <a:r>
              <a:rPr lang="it-IT" altLang="it-IT" sz="2000" b="0" baseline="30000" dirty="0">
                <a:solidFill>
                  <a:srgbClr val="008000"/>
                </a:solidFill>
                <a:cs typeface="Times New Roman" panose="02020603050405020304" pitchFamily="18" charset="0"/>
              </a:rPr>
              <a:t>2 </a:t>
            </a:r>
            <a:r>
              <a:rPr lang="it-IT" altLang="it-IT" sz="2000" b="0" dirty="0">
                <a:solidFill>
                  <a:srgbClr val="008000"/>
                </a:solidFill>
                <a:cs typeface="Times New Roman" panose="02020603050405020304" pitchFamily="18" charset="0"/>
              </a:rPr>
              <a:t>) </a:t>
            </a:r>
            <a:endParaRPr lang="it-IT" altLang="it-IT" sz="2000" b="0" dirty="0"/>
          </a:p>
          <a:p>
            <a:pPr algn="just"/>
            <a:endParaRPr lang="it-IT" altLang="it-IT" sz="2000" b="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it-IT" altLang="it-IT" sz="2000" b="0" dirty="0">
                <a:solidFill>
                  <a:srgbClr val="0000FF"/>
                </a:solidFill>
                <a:cs typeface="Times New Roman" panose="02020603050405020304" pitchFamily="18" charset="0"/>
              </a:rPr>
              <a:t>L’andamento della distribuzione delle velocità varia con la</a:t>
            </a:r>
            <a:r>
              <a:rPr lang="it-IT" altLang="it-IT" sz="2000" b="0" dirty="0">
                <a:cs typeface="Times New Roman" panose="02020603050405020304" pitchFamily="18" charset="0"/>
              </a:rPr>
              <a:t> </a:t>
            </a:r>
            <a:r>
              <a:rPr lang="it-IT" altLang="it-IT" sz="2000" b="0" dirty="0">
                <a:solidFill>
                  <a:srgbClr val="0000FF"/>
                </a:solidFill>
                <a:cs typeface="Times New Roman" panose="02020603050405020304" pitchFamily="18" charset="0"/>
              </a:rPr>
              <a:t>temperatura</a:t>
            </a:r>
            <a:r>
              <a:rPr lang="it-IT" altLang="it-IT" sz="2000" b="0" dirty="0">
                <a:cs typeface="Times New Roman" panose="02020603050405020304" pitchFamily="18" charset="0"/>
              </a:rPr>
              <a:t>: si nota </a:t>
            </a:r>
          </a:p>
          <a:p>
            <a:pPr algn="just"/>
            <a:r>
              <a:rPr lang="it-IT" altLang="it-IT" sz="2000" b="0" dirty="0">
                <a:cs typeface="Times New Roman" panose="02020603050405020304" pitchFamily="18" charset="0"/>
              </a:rPr>
              <a:t>uno spostamento verso destra ed un appiattimento della curva alla temperatura </a:t>
            </a:r>
          </a:p>
          <a:p>
            <a:pPr algn="just"/>
            <a:r>
              <a:rPr lang="it-IT" altLang="it-IT" sz="2000" b="0" dirty="0">
                <a:cs typeface="Times New Roman" panose="02020603050405020304" pitchFamily="18" charset="0"/>
              </a:rPr>
              <a:t>più elevata; i valori di </a:t>
            </a:r>
            <a:r>
              <a:rPr lang="it-IT" altLang="it-IT" sz="2000" b="0" dirty="0">
                <a:solidFill>
                  <a:srgbClr val="008000"/>
                </a:solidFill>
                <a:cs typeface="Times New Roman" panose="02020603050405020304" pitchFamily="18" charset="0"/>
              </a:rPr>
              <a:t>v</a:t>
            </a:r>
            <a:r>
              <a:rPr lang="it-IT" altLang="it-IT" sz="2000" b="0" baseline="-30000" dirty="0">
                <a:solidFill>
                  <a:srgbClr val="008000"/>
                </a:solidFill>
                <a:cs typeface="Times New Roman" panose="02020603050405020304" pitchFamily="18" charset="0"/>
              </a:rPr>
              <a:t>p</a:t>
            </a:r>
            <a:r>
              <a:rPr lang="it-IT" altLang="it-IT" sz="2000" b="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e di</a:t>
            </a:r>
            <a:r>
              <a:rPr lang="it-IT" altLang="it-IT" sz="20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000" b="0" dirty="0">
                <a:solidFill>
                  <a:srgbClr val="008000"/>
                </a:solidFill>
                <a:cs typeface="Times New Roman" panose="02020603050405020304" pitchFamily="18" charset="0"/>
              </a:rPr>
              <a:t>v</a:t>
            </a:r>
            <a:r>
              <a:rPr lang="it-IT" altLang="it-IT" sz="2000" b="0" baseline="-30000" dirty="0">
                <a:solidFill>
                  <a:srgbClr val="008000"/>
                </a:solidFill>
                <a:cs typeface="Times New Roman" panose="02020603050405020304" pitchFamily="18" charset="0"/>
              </a:rPr>
              <a:t>m</a:t>
            </a:r>
            <a:r>
              <a:rPr lang="it-IT" altLang="it-IT" sz="2000" b="0" dirty="0">
                <a:solidFill>
                  <a:srgbClr val="008000"/>
                </a:solidFill>
                <a:cs typeface="Times New Roman" panose="02020603050405020304" pitchFamily="18" charset="0"/>
              </a:rPr>
              <a:t> aumentano, ma diminuisce la frazione di </a:t>
            </a:r>
          </a:p>
          <a:p>
            <a:pPr algn="just"/>
            <a:r>
              <a:rPr lang="it-IT" altLang="it-IT" sz="2000" b="0" dirty="0">
                <a:solidFill>
                  <a:srgbClr val="008000"/>
                </a:solidFill>
                <a:cs typeface="Times New Roman" panose="02020603050405020304" pitchFamily="18" charset="0"/>
              </a:rPr>
              <a:t>particelle che le possiedono.</a:t>
            </a:r>
            <a:r>
              <a:rPr lang="it-IT" altLang="it-IT" sz="20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it-IT" altLang="it-IT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Nella curva a T più alta diminuisce il numero di particelle con velocità basse     </a:t>
            </a:r>
          </a:p>
          <a:p>
            <a:pPr algn="just"/>
            <a:r>
              <a:rPr lang="it-IT" altLang="it-IT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ed aumenta quello delle particelle con velocità molto alte.</a:t>
            </a:r>
            <a:endParaRPr lang="it-IT" altLang="it-IT" sz="2000" dirty="0"/>
          </a:p>
          <a:p>
            <a:pPr algn="just"/>
            <a:r>
              <a:rPr lang="it-IT" altLang="it-IT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Mediante la </a:t>
            </a:r>
            <a:r>
              <a:rPr lang="it-IT" altLang="it-IT" sz="2000" b="0" dirty="0">
                <a:solidFill>
                  <a:srgbClr val="0000FF"/>
                </a:solidFill>
                <a:cs typeface="Times New Roman" panose="02020603050405020304" pitchFamily="18" charset="0"/>
              </a:rPr>
              <a:t>teoria di Maxwell-Boltzmann</a:t>
            </a:r>
            <a:r>
              <a:rPr lang="it-IT" altLang="it-IT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 è possibile determinare N</a:t>
            </a:r>
            <a:r>
              <a:rPr lang="it-IT" altLang="it-IT" sz="2000" b="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E </a:t>
            </a:r>
            <a:r>
              <a:rPr lang="it-IT" altLang="it-IT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, ossia la </a:t>
            </a:r>
          </a:p>
          <a:p>
            <a:pPr algn="just"/>
            <a:r>
              <a:rPr lang="it-IT" altLang="it-IT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frazione di particelle che hanno energia cinetica uguale o maggiore di un </a:t>
            </a:r>
          </a:p>
          <a:p>
            <a:pPr algn="just"/>
            <a:r>
              <a:rPr lang="it-IT" altLang="it-IT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determinato valore </a:t>
            </a:r>
            <a:r>
              <a:rPr lang="it-IT" altLang="it-IT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it-IT" altLang="it-IT" sz="2000" b="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it-IT" altLang="it-IT" sz="2000" b="0" dirty="0"/>
          </a:p>
          <a:p>
            <a:pPr algn="just"/>
            <a:r>
              <a:rPr lang="it-IT" altLang="it-IT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it-IT" altLang="it-IT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it-IT" altLang="it-IT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aumenta esponenzialmente con la T        </a:t>
            </a:r>
            <a:endParaRPr lang="it-IT" altLang="it-IT" sz="2000" dirty="0"/>
          </a:p>
          <a:p>
            <a:pPr algn="just"/>
            <a:endParaRPr lang="it-IT" altLang="it-IT" sz="2000" b="0" dirty="0"/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77030603-0B8F-4A25-98CE-80CA5C2A5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5516563"/>
            <a:ext cx="2298700" cy="5048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400">
                <a:solidFill>
                  <a:srgbClr val="0033CC"/>
                </a:solidFill>
                <a:cs typeface="Times New Roman" panose="02020603050405020304" pitchFamily="18" charset="0"/>
              </a:rPr>
              <a:t>N</a:t>
            </a:r>
            <a:r>
              <a:rPr lang="it-IT" altLang="it-IT" sz="2400" baseline="-30000">
                <a:solidFill>
                  <a:srgbClr val="0033CC"/>
                </a:solidFill>
                <a:cs typeface="Times New Roman" panose="02020603050405020304" pitchFamily="18" charset="0"/>
              </a:rPr>
              <a:t>E</a:t>
            </a:r>
            <a:r>
              <a:rPr lang="it-IT" altLang="it-IT" sz="2400">
                <a:solidFill>
                  <a:srgbClr val="0033CC"/>
                </a:solidFill>
                <a:cs typeface="Times New Roman" panose="02020603050405020304" pitchFamily="18" charset="0"/>
              </a:rPr>
              <a:t> = N e</a:t>
            </a:r>
            <a:r>
              <a:rPr lang="it-IT" altLang="it-IT" sz="2400" baseline="30000">
                <a:solidFill>
                  <a:srgbClr val="0033CC"/>
                </a:solidFill>
                <a:cs typeface="Times New Roman" panose="02020603050405020304" pitchFamily="18" charset="0"/>
              </a:rPr>
              <a:t>-E/RT</a:t>
            </a:r>
            <a:endParaRPr lang="it-IT" altLang="it-IT" sz="2400">
              <a:solidFill>
                <a:srgbClr val="0033CC"/>
              </a:solidFill>
            </a:endParaRPr>
          </a:p>
          <a:p>
            <a:endParaRPr lang="it-IT" altLang="it-IT" sz="2400">
              <a:solidFill>
                <a:srgbClr val="0033CC"/>
              </a:solidFill>
            </a:endParaRP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9E50B0C4-16A3-4DB2-B423-E941CE8C8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63963" y="52355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46085" name="Line 8">
            <a:extLst>
              <a:ext uri="{FF2B5EF4-FFF2-40B4-BE49-F238E27FC236}">
                <a16:creationId xmlns:a16="http://schemas.microsoft.com/office/drawing/2014/main" id="{E9F21B6D-1D64-43D5-9EA5-2EE3E381A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976" y="2227263"/>
            <a:ext cx="215900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7C2AAE28-54E3-4631-A873-E8DDA87EC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28775"/>
            <a:ext cx="79454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800">
                <a:solidFill>
                  <a:srgbClr val="FF3300"/>
                </a:solidFill>
                <a:latin typeface="Comic Sans MS" panose="030F0702030302020204" pitchFamily="66" charset="0"/>
              </a:rPr>
              <a:t>Con adatte tecniche sperimentali è possibile </a:t>
            </a:r>
          </a:p>
          <a:p>
            <a:pPr algn="ctr"/>
            <a:endParaRPr lang="it-IT" altLang="it-IT" sz="280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altLang="it-IT" sz="2800">
                <a:solidFill>
                  <a:srgbClr val="FF3300"/>
                </a:solidFill>
                <a:latin typeface="Comic Sans MS" panose="030F0702030302020204" pitchFamily="66" charset="0"/>
              </a:rPr>
              <a:t>misurare le velocità molecolari.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>
            <a:extLst>
              <a:ext uri="{FF2B5EF4-FFF2-40B4-BE49-F238E27FC236}">
                <a16:creationId xmlns:a16="http://schemas.microsoft.com/office/drawing/2014/main" id="{97398254-E788-443C-8638-CED4ED349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908050"/>
            <a:ext cx="22320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1800" b="0">
                <a:solidFill>
                  <a:srgbClr val="0033CC"/>
                </a:solidFill>
                <a:latin typeface="Arial" panose="020B0604020202020204" pitchFamily="34" charset="0"/>
              </a:rPr>
              <a:t>La distribuzione delle molecole nei vari intervalli di velocità è costante e</a:t>
            </a:r>
          </a:p>
          <a:p>
            <a:pPr algn="just"/>
            <a:r>
              <a:rPr lang="it-IT" altLang="it-IT" sz="1800" b="0">
                <a:solidFill>
                  <a:srgbClr val="0033CC"/>
                </a:solidFill>
                <a:latin typeface="Arial" panose="020B0604020202020204" pitchFamily="34" charset="0"/>
              </a:rPr>
              <a:t>dipende da T.</a:t>
            </a:r>
          </a:p>
        </p:txBody>
      </p:sp>
      <p:sp>
        <p:nvSpPr>
          <p:cNvPr id="49155" name="Rectangle 6">
            <a:extLst>
              <a:ext uri="{FF2B5EF4-FFF2-40B4-BE49-F238E27FC236}">
                <a16:creationId xmlns:a16="http://schemas.microsoft.com/office/drawing/2014/main" id="{EA5F6A10-4C10-48A4-AEAD-23FE82175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052513"/>
            <a:ext cx="22320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1800" b="0">
                <a:solidFill>
                  <a:srgbClr val="FF3300"/>
                </a:solidFill>
                <a:latin typeface="Arial" panose="020B0604020202020204" pitchFamily="34" charset="0"/>
              </a:rPr>
              <a:t>Solo una piccola %</a:t>
            </a:r>
          </a:p>
          <a:p>
            <a:pPr algn="just"/>
            <a:r>
              <a:rPr lang="it-IT" altLang="it-IT" sz="1800" b="0">
                <a:solidFill>
                  <a:srgbClr val="FF3300"/>
                </a:solidFill>
                <a:latin typeface="Arial" panose="020B0604020202020204" pitchFamily="34" charset="0"/>
              </a:rPr>
              <a:t>di molecole ha velocità molto basse o molto alte, mentre la maggior parte possiede velocità intermedie.</a:t>
            </a:r>
          </a:p>
        </p:txBody>
      </p:sp>
      <p:grpSp>
        <p:nvGrpSpPr>
          <p:cNvPr id="49156" name="Group 157">
            <a:extLst>
              <a:ext uri="{FF2B5EF4-FFF2-40B4-BE49-F238E27FC236}">
                <a16:creationId xmlns:a16="http://schemas.microsoft.com/office/drawing/2014/main" id="{5E67E4DF-352B-4031-9FBB-B7757138DBDE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258763"/>
            <a:ext cx="4745037" cy="6049962"/>
            <a:chOff x="1564" y="28"/>
            <a:chExt cx="2989" cy="3811"/>
          </a:xfrm>
        </p:grpSpPr>
        <p:sp>
          <p:nvSpPr>
            <p:cNvPr id="49157" name="AutoShape 7">
              <a:extLst>
                <a:ext uri="{FF2B5EF4-FFF2-40B4-BE49-F238E27FC236}">
                  <a16:creationId xmlns:a16="http://schemas.microsoft.com/office/drawing/2014/main" id="{2E56B3FB-485E-4021-AEEA-BFEA5C4E94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65" y="29"/>
              <a:ext cx="2988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158" name="Rectangle 9">
              <a:extLst>
                <a:ext uri="{FF2B5EF4-FFF2-40B4-BE49-F238E27FC236}">
                  <a16:creationId xmlns:a16="http://schemas.microsoft.com/office/drawing/2014/main" id="{C0E1ED57-E1EB-42C4-BE2D-AC7D757CF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8"/>
              <a:ext cx="2988" cy="38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49159" name="Rectangle 10">
              <a:extLst>
                <a:ext uri="{FF2B5EF4-FFF2-40B4-BE49-F238E27FC236}">
                  <a16:creationId xmlns:a16="http://schemas.microsoft.com/office/drawing/2014/main" id="{62DD2928-5DB9-4605-B4C6-9CF6DE96D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07"/>
              <a:ext cx="161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500">
                  <a:solidFill>
                    <a:srgbClr val="006600"/>
                  </a:solidFill>
                  <a:latin typeface="Georgia" panose="02040502050405020303" pitchFamily="18" charset="0"/>
                </a:rPr>
                <a:t>Distribuzione delle velocit</a:t>
              </a:r>
              <a:endParaRPr lang="it-IT" altLang="it-IT" b="0"/>
            </a:p>
          </p:txBody>
        </p:sp>
        <p:sp>
          <p:nvSpPr>
            <p:cNvPr id="49160" name="Rectangle 11">
              <a:extLst>
                <a:ext uri="{FF2B5EF4-FFF2-40B4-BE49-F238E27FC236}">
                  <a16:creationId xmlns:a16="http://schemas.microsoft.com/office/drawing/2014/main" id="{0085E32D-0336-463F-920E-AA9A869B7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107"/>
              <a:ext cx="7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500">
                  <a:solidFill>
                    <a:srgbClr val="006600"/>
                  </a:solidFill>
                  <a:latin typeface="Georgia" panose="02040502050405020303" pitchFamily="18" charset="0"/>
                </a:rPr>
                <a:t>à</a:t>
              </a:r>
              <a:endParaRPr lang="it-IT" altLang="it-IT" b="0"/>
            </a:p>
          </p:txBody>
        </p:sp>
        <p:sp>
          <p:nvSpPr>
            <p:cNvPr id="49161" name="Rectangle 12">
              <a:extLst>
                <a:ext uri="{FF2B5EF4-FFF2-40B4-BE49-F238E27FC236}">
                  <a16:creationId xmlns:a16="http://schemas.microsoft.com/office/drawing/2014/main" id="{A24182CD-2831-4B20-9264-9BF951A41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107"/>
              <a:ext cx="120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500">
                  <a:solidFill>
                    <a:srgbClr val="006600"/>
                  </a:solidFill>
                  <a:latin typeface="Georgia" panose="02040502050405020303" pitchFamily="18" charset="0"/>
                </a:rPr>
                <a:t>di 10.000 molecole </a:t>
              </a:r>
              <a:endParaRPr lang="it-IT" altLang="it-IT" b="0"/>
            </a:p>
          </p:txBody>
        </p:sp>
        <p:sp>
          <p:nvSpPr>
            <p:cNvPr id="49162" name="Rectangle 13">
              <a:extLst>
                <a:ext uri="{FF2B5EF4-FFF2-40B4-BE49-F238E27FC236}">
                  <a16:creationId xmlns:a16="http://schemas.microsoft.com/office/drawing/2014/main" id="{CE0C44BD-60D8-42B9-A284-9EDF3DD9C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47"/>
              <a:ext cx="25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500">
                  <a:solidFill>
                    <a:srgbClr val="006600"/>
                  </a:solidFill>
                  <a:latin typeface="Georgia" panose="02040502050405020303" pitchFamily="18" charset="0"/>
                </a:rPr>
                <a:t>di O</a:t>
              </a:r>
              <a:endParaRPr lang="it-IT" altLang="it-IT" b="0"/>
            </a:p>
          </p:txBody>
        </p:sp>
        <p:sp>
          <p:nvSpPr>
            <p:cNvPr id="49163" name="Rectangle 14">
              <a:extLst>
                <a:ext uri="{FF2B5EF4-FFF2-40B4-BE49-F238E27FC236}">
                  <a16:creationId xmlns:a16="http://schemas.microsoft.com/office/drawing/2014/main" id="{FC1C06AF-1CD2-48F7-BF32-B67EED1DC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13"/>
              <a:ext cx="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>
                  <a:solidFill>
                    <a:srgbClr val="006600"/>
                  </a:solidFill>
                  <a:latin typeface="Georgia" panose="02040502050405020303" pitchFamily="18" charset="0"/>
                </a:rPr>
                <a:t>2 </a:t>
              </a:r>
              <a:endParaRPr lang="it-IT" altLang="it-IT" b="0"/>
            </a:p>
          </p:txBody>
        </p:sp>
        <p:sp>
          <p:nvSpPr>
            <p:cNvPr id="49164" name="Rectangle 15">
              <a:extLst>
                <a:ext uri="{FF2B5EF4-FFF2-40B4-BE49-F238E27FC236}">
                  <a16:creationId xmlns:a16="http://schemas.microsoft.com/office/drawing/2014/main" id="{708389AA-1884-4883-BC82-BE697A733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247"/>
              <a:ext cx="3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500">
                  <a:solidFill>
                    <a:srgbClr val="006600"/>
                  </a:solidFill>
                  <a:latin typeface="Georgia" panose="02040502050405020303" pitchFamily="18" charset="0"/>
                </a:rPr>
                <a:t>a 100</a:t>
              </a:r>
              <a:endParaRPr lang="it-IT" altLang="it-IT" b="0"/>
            </a:p>
          </p:txBody>
        </p:sp>
        <p:sp>
          <p:nvSpPr>
            <p:cNvPr id="49165" name="Rectangle 16">
              <a:extLst>
                <a:ext uri="{FF2B5EF4-FFF2-40B4-BE49-F238E27FC236}">
                  <a16:creationId xmlns:a16="http://schemas.microsoft.com/office/drawing/2014/main" id="{5B38CB4C-8936-462A-BA65-94FBB2141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7"/>
              <a:ext cx="5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500">
                  <a:solidFill>
                    <a:srgbClr val="006600"/>
                  </a:solidFill>
                  <a:latin typeface="Georgia" panose="02040502050405020303" pitchFamily="18" charset="0"/>
                </a:rPr>
                <a:t>°</a:t>
              </a:r>
              <a:endParaRPr lang="it-IT" altLang="it-IT" b="0"/>
            </a:p>
          </p:txBody>
        </p:sp>
        <p:sp>
          <p:nvSpPr>
            <p:cNvPr id="49166" name="Rectangle 17">
              <a:extLst>
                <a:ext uri="{FF2B5EF4-FFF2-40B4-BE49-F238E27FC236}">
                  <a16:creationId xmlns:a16="http://schemas.microsoft.com/office/drawing/2014/main" id="{112336A0-C7C9-451B-9AA9-4DF60FA52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247"/>
              <a:ext cx="67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500">
                  <a:solidFill>
                    <a:srgbClr val="006600"/>
                  </a:solidFill>
                  <a:latin typeface="Georgia" panose="02040502050405020303" pitchFamily="18" charset="0"/>
                </a:rPr>
                <a:t>C (= 373,16</a:t>
              </a:r>
              <a:endParaRPr lang="it-IT" altLang="it-IT" b="0"/>
            </a:p>
          </p:txBody>
        </p:sp>
        <p:sp>
          <p:nvSpPr>
            <p:cNvPr id="49167" name="Rectangle 18">
              <a:extLst>
                <a:ext uri="{FF2B5EF4-FFF2-40B4-BE49-F238E27FC236}">
                  <a16:creationId xmlns:a16="http://schemas.microsoft.com/office/drawing/2014/main" id="{93552519-AC5E-4FCB-AE3D-1F9F05BF2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7"/>
              <a:ext cx="5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500">
                  <a:solidFill>
                    <a:srgbClr val="006600"/>
                  </a:solidFill>
                  <a:latin typeface="Georgia" panose="02040502050405020303" pitchFamily="18" charset="0"/>
                </a:rPr>
                <a:t>°</a:t>
              </a:r>
              <a:endParaRPr lang="it-IT" altLang="it-IT" b="0"/>
            </a:p>
          </p:txBody>
        </p:sp>
        <p:sp>
          <p:nvSpPr>
            <p:cNvPr id="49168" name="Rectangle 19">
              <a:extLst>
                <a:ext uri="{FF2B5EF4-FFF2-40B4-BE49-F238E27FC236}">
                  <a16:creationId xmlns:a16="http://schemas.microsoft.com/office/drawing/2014/main" id="{0E5E3711-8744-4B0E-A307-CABFCFFA7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47"/>
              <a:ext cx="1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500">
                  <a:solidFill>
                    <a:srgbClr val="006600"/>
                  </a:solidFill>
                  <a:latin typeface="Georgia" panose="02040502050405020303" pitchFamily="18" charset="0"/>
                </a:rPr>
                <a:t>K)</a:t>
              </a:r>
              <a:endParaRPr lang="it-IT" altLang="it-IT" b="0"/>
            </a:p>
          </p:txBody>
        </p:sp>
        <p:sp>
          <p:nvSpPr>
            <p:cNvPr id="49169" name="Rectangle 20">
              <a:extLst>
                <a:ext uri="{FF2B5EF4-FFF2-40B4-BE49-F238E27FC236}">
                  <a16:creationId xmlns:a16="http://schemas.microsoft.com/office/drawing/2014/main" id="{B733BAA6-84D9-4128-8CA4-37AD81F06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059"/>
              <a:ext cx="9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>
                  <a:solidFill>
                    <a:srgbClr val="990033"/>
                  </a:solidFill>
                  <a:latin typeface="Comic Sans MS" panose="030F0702030302020204" pitchFamily="66" charset="0"/>
                </a:rPr>
                <a:t>%</a:t>
              </a:r>
              <a:endParaRPr lang="it-IT" altLang="it-IT" b="0"/>
            </a:p>
          </p:txBody>
        </p:sp>
        <p:sp>
          <p:nvSpPr>
            <p:cNvPr id="49170" name="Rectangle 21">
              <a:extLst>
                <a:ext uri="{FF2B5EF4-FFF2-40B4-BE49-F238E27FC236}">
                  <a16:creationId xmlns:a16="http://schemas.microsoft.com/office/drawing/2014/main" id="{A373AA75-CA77-42EC-B69A-12C06D999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503"/>
              <a:ext cx="9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>
                  <a:solidFill>
                    <a:srgbClr val="990033"/>
                  </a:solidFill>
                  <a:latin typeface="Comic Sans MS" panose="030F0702030302020204" pitchFamily="66" charset="0"/>
                </a:rPr>
                <a:t>Numero molecole</a:t>
              </a:r>
              <a:endParaRPr lang="it-IT" altLang="it-IT" b="0"/>
            </a:p>
          </p:txBody>
        </p:sp>
        <p:sp>
          <p:nvSpPr>
            <p:cNvPr id="49171" name="Rectangle 22">
              <a:extLst>
                <a:ext uri="{FF2B5EF4-FFF2-40B4-BE49-F238E27FC236}">
                  <a16:creationId xmlns:a16="http://schemas.microsoft.com/office/drawing/2014/main" id="{540F9579-9324-45DA-A8CE-E3E1CDB5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" y="503"/>
              <a:ext cx="9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>
                  <a:solidFill>
                    <a:srgbClr val="990033"/>
                  </a:solidFill>
                  <a:latin typeface="Comic Sans MS" panose="030F0702030302020204" pitchFamily="66" charset="0"/>
                </a:rPr>
                <a:t>%</a:t>
              </a:r>
              <a:endParaRPr lang="it-IT" altLang="it-IT" b="0"/>
            </a:p>
          </p:txBody>
        </p:sp>
        <p:sp>
          <p:nvSpPr>
            <p:cNvPr id="49172" name="Rectangle 23">
              <a:extLst>
                <a:ext uri="{FF2B5EF4-FFF2-40B4-BE49-F238E27FC236}">
                  <a16:creationId xmlns:a16="http://schemas.microsoft.com/office/drawing/2014/main" id="{810ACD66-FE4A-4C25-859E-1BCCF452D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736"/>
              <a:ext cx="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0 </a:t>
              </a:r>
              <a:endParaRPr lang="it-IT" altLang="it-IT" b="0"/>
            </a:p>
          </p:txBody>
        </p:sp>
        <p:sp>
          <p:nvSpPr>
            <p:cNvPr id="49173" name="Rectangle 24">
              <a:extLst>
                <a:ext uri="{FF2B5EF4-FFF2-40B4-BE49-F238E27FC236}">
                  <a16:creationId xmlns:a16="http://schemas.microsoft.com/office/drawing/2014/main" id="{701FED95-01A9-4DAB-A152-CBF66D6AC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736"/>
              <a:ext cx="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-</a:t>
              </a:r>
              <a:endParaRPr lang="it-IT" altLang="it-IT" b="0"/>
            </a:p>
          </p:txBody>
        </p:sp>
        <p:sp>
          <p:nvSpPr>
            <p:cNvPr id="49174" name="Rectangle 25">
              <a:extLst>
                <a:ext uri="{FF2B5EF4-FFF2-40B4-BE49-F238E27FC236}">
                  <a16:creationId xmlns:a16="http://schemas.microsoft.com/office/drawing/2014/main" id="{5818702C-F3F1-43F9-8AC5-22259663E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736"/>
              <a:ext cx="13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100</a:t>
              </a:r>
              <a:endParaRPr lang="it-IT" altLang="it-IT" b="0"/>
            </a:p>
          </p:txBody>
        </p:sp>
        <p:sp>
          <p:nvSpPr>
            <p:cNvPr id="49175" name="Rectangle 26">
              <a:extLst>
                <a:ext uri="{FF2B5EF4-FFF2-40B4-BE49-F238E27FC236}">
                  <a16:creationId xmlns:a16="http://schemas.microsoft.com/office/drawing/2014/main" id="{49688EC9-E4B0-4E49-A883-262BF0917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831"/>
              <a:ext cx="1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100 </a:t>
              </a:r>
              <a:endParaRPr lang="it-IT" altLang="it-IT" b="0"/>
            </a:p>
          </p:txBody>
        </p:sp>
        <p:sp>
          <p:nvSpPr>
            <p:cNvPr id="49176" name="Rectangle 27">
              <a:extLst>
                <a:ext uri="{FF2B5EF4-FFF2-40B4-BE49-F238E27FC236}">
                  <a16:creationId xmlns:a16="http://schemas.microsoft.com/office/drawing/2014/main" id="{423E9303-64B3-4E7F-A59F-597A852DF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831"/>
              <a:ext cx="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-</a:t>
              </a:r>
              <a:endParaRPr lang="it-IT" altLang="it-IT" b="0"/>
            </a:p>
          </p:txBody>
        </p:sp>
        <p:sp>
          <p:nvSpPr>
            <p:cNvPr id="49177" name="Rectangle 28">
              <a:extLst>
                <a:ext uri="{FF2B5EF4-FFF2-40B4-BE49-F238E27FC236}">
                  <a16:creationId xmlns:a16="http://schemas.microsoft.com/office/drawing/2014/main" id="{DD5DCAEB-C422-412E-8FE2-E3ABA4D8B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831"/>
              <a:ext cx="1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200</a:t>
              </a:r>
              <a:endParaRPr lang="it-IT" altLang="it-IT" b="0"/>
            </a:p>
          </p:txBody>
        </p:sp>
        <p:sp>
          <p:nvSpPr>
            <p:cNvPr id="49178" name="Rectangle 29">
              <a:extLst>
                <a:ext uri="{FF2B5EF4-FFF2-40B4-BE49-F238E27FC236}">
                  <a16:creationId xmlns:a16="http://schemas.microsoft.com/office/drawing/2014/main" id="{102AEDC2-892D-4D3C-9C48-D879C2B33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926"/>
              <a:ext cx="1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200 </a:t>
              </a:r>
              <a:endParaRPr lang="it-IT" altLang="it-IT" b="0"/>
            </a:p>
          </p:txBody>
        </p:sp>
        <p:sp>
          <p:nvSpPr>
            <p:cNvPr id="49179" name="Rectangle 30">
              <a:extLst>
                <a:ext uri="{FF2B5EF4-FFF2-40B4-BE49-F238E27FC236}">
                  <a16:creationId xmlns:a16="http://schemas.microsoft.com/office/drawing/2014/main" id="{1A8D3435-5C22-43B1-A1B9-5A4C415A9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926"/>
              <a:ext cx="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-</a:t>
              </a:r>
              <a:endParaRPr lang="it-IT" altLang="it-IT" b="0"/>
            </a:p>
          </p:txBody>
        </p:sp>
        <p:sp>
          <p:nvSpPr>
            <p:cNvPr id="49180" name="Rectangle 31">
              <a:extLst>
                <a:ext uri="{FF2B5EF4-FFF2-40B4-BE49-F238E27FC236}">
                  <a16:creationId xmlns:a16="http://schemas.microsoft.com/office/drawing/2014/main" id="{15445BEA-F377-4D94-8A51-805810D1F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926"/>
              <a:ext cx="1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300</a:t>
              </a:r>
              <a:endParaRPr lang="it-IT" altLang="it-IT" b="0"/>
            </a:p>
          </p:txBody>
        </p:sp>
        <p:sp>
          <p:nvSpPr>
            <p:cNvPr id="49181" name="Rectangle 32">
              <a:extLst>
                <a:ext uri="{FF2B5EF4-FFF2-40B4-BE49-F238E27FC236}">
                  <a16:creationId xmlns:a16="http://schemas.microsoft.com/office/drawing/2014/main" id="{318B197E-F8BF-493D-8BCB-D6119F858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1022"/>
              <a:ext cx="1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300 </a:t>
              </a:r>
              <a:endParaRPr lang="it-IT" altLang="it-IT" b="0"/>
            </a:p>
          </p:txBody>
        </p:sp>
        <p:sp>
          <p:nvSpPr>
            <p:cNvPr id="49182" name="Rectangle 33">
              <a:extLst>
                <a:ext uri="{FF2B5EF4-FFF2-40B4-BE49-F238E27FC236}">
                  <a16:creationId xmlns:a16="http://schemas.microsoft.com/office/drawing/2014/main" id="{09DB6225-D840-4DDE-8A61-BCF480BC3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022"/>
              <a:ext cx="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-</a:t>
              </a:r>
              <a:endParaRPr lang="it-IT" altLang="it-IT" b="0"/>
            </a:p>
          </p:txBody>
        </p:sp>
        <p:sp>
          <p:nvSpPr>
            <p:cNvPr id="49183" name="Rectangle 34">
              <a:extLst>
                <a:ext uri="{FF2B5EF4-FFF2-40B4-BE49-F238E27FC236}">
                  <a16:creationId xmlns:a16="http://schemas.microsoft.com/office/drawing/2014/main" id="{559BFB92-9C9E-4865-BCC8-FE4E38B7F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1022"/>
              <a:ext cx="1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400</a:t>
              </a:r>
              <a:endParaRPr lang="it-IT" altLang="it-IT" b="0"/>
            </a:p>
          </p:txBody>
        </p:sp>
        <p:sp>
          <p:nvSpPr>
            <p:cNvPr id="49184" name="Rectangle 35">
              <a:extLst>
                <a:ext uri="{FF2B5EF4-FFF2-40B4-BE49-F238E27FC236}">
                  <a16:creationId xmlns:a16="http://schemas.microsoft.com/office/drawing/2014/main" id="{141A8BBA-3866-45A2-8912-D7634C8FC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1117"/>
              <a:ext cx="1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400 </a:t>
              </a:r>
              <a:endParaRPr lang="it-IT" altLang="it-IT" b="0"/>
            </a:p>
          </p:txBody>
        </p:sp>
        <p:sp>
          <p:nvSpPr>
            <p:cNvPr id="49185" name="Rectangle 36">
              <a:extLst>
                <a:ext uri="{FF2B5EF4-FFF2-40B4-BE49-F238E27FC236}">
                  <a16:creationId xmlns:a16="http://schemas.microsoft.com/office/drawing/2014/main" id="{12254774-33C4-4A97-9AED-9FC02965C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117"/>
              <a:ext cx="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-</a:t>
              </a:r>
              <a:endParaRPr lang="it-IT" altLang="it-IT" b="0"/>
            </a:p>
          </p:txBody>
        </p:sp>
        <p:sp>
          <p:nvSpPr>
            <p:cNvPr id="49186" name="Rectangle 37">
              <a:extLst>
                <a:ext uri="{FF2B5EF4-FFF2-40B4-BE49-F238E27FC236}">
                  <a16:creationId xmlns:a16="http://schemas.microsoft.com/office/drawing/2014/main" id="{8F3A5071-7295-4E32-8F2F-8D648A200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1117"/>
              <a:ext cx="1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500</a:t>
              </a:r>
              <a:endParaRPr lang="it-IT" altLang="it-IT" b="0"/>
            </a:p>
          </p:txBody>
        </p:sp>
        <p:sp>
          <p:nvSpPr>
            <p:cNvPr id="49187" name="Rectangle 38">
              <a:extLst>
                <a:ext uri="{FF2B5EF4-FFF2-40B4-BE49-F238E27FC236}">
                  <a16:creationId xmlns:a16="http://schemas.microsoft.com/office/drawing/2014/main" id="{BE5F1A64-D2DD-49E1-9772-99E6043AE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1212"/>
              <a:ext cx="1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500 </a:t>
              </a:r>
              <a:endParaRPr lang="it-IT" altLang="it-IT" b="0"/>
            </a:p>
          </p:txBody>
        </p:sp>
        <p:sp>
          <p:nvSpPr>
            <p:cNvPr id="49188" name="Rectangle 39">
              <a:extLst>
                <a:ext uri="{FF2B5EF4-FFF2-40B4-BE49-F238E27FC236}">
                  <a16:creationId xmlns:a16="http://schemas.microsoft.com/office/drawing/2014/main" id="{974B7C48-D504-4A72-AC02-79CF780EF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212"/>
              <a:ext cx="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-</a:t>
              </a:r>
              <a:endParaRPr lang="it-IT" altLang="it-IT" b="0"/>
            </a:p>
          </p:txBody>
        </p:sp>
        <p:sp>
          <p:nvSpPr>
            <p:cNvPr id="49189" name="Rectangle 40">
              <a:extLst>
                <a:ext uri="{FF2B5EF4-FFF2-40B4-BE49-F238E27FC236}">
                  <a16:creationId xmlns:a16="http://schemas.microsoft.com/office/drawing/2014/main" id="{FDD49575-AAAF-43DC-9004-424CAF779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1212"/>
              <a:ext cx="1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600</a:t>
              </a:r>
              <a:endParaRPr lang="it-IT" altLang="it-IT" b="0"/>
            </a:p>
          </p:txBody>
        </p:sp>
        <p:sp>
          <p:nvSpPr>
            <p:cNvPr id="49190" name="Rectangle 41">
              <a:extLst>
                <a:ext uri="{FF2B5EF4-FFF2-40B4-BE49-F238E27FC236}">
                  <a16:creationId xmlns:a16="http://schemas.microsoft.com/office/drawing/2014/main" id="{72C71E02-1112-4B6E-A412-FC5471A9F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1307"/>
              <a:ext cx="1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600 </a:t>
              </a:r>
              <a:endParaRPr lang="it-IT" altLang="it-IT" b="0"/>
            </a:p>
          </p:txBody>
        </p:sp>
        <p:sp>
          <p:nvSpPr>
            <p:cNvPr id="49191" name="Rectangle 42">
              <a:extLst>
                <a:ext uri="{FF2B5EF4-FFF2-40B4-BE49-F238E27FC236}">
                  <a16:creationId xmlns:a16="http://schemas.microsoft.com/office/drawing/2014/main" id="{29BE7ABB-3234-418D-9E7D-CF57D5F1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307"/>
              <a:ext cx="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-</a:t>
              </a:r>
              <a:endParaRPr lang="it-IT" altLang="it-IT" b="0"/>
            </a:p>
          </p:txBody>
        </p:sp>
        <p:sp>
          <p:nvSpPr>
            <p:cNvPr id="49192" name="Rectangle 43">
              <a:extLst>
                <a:ext uri="{FF2B5EF4-FFF2-40B4-BE49-F238E27FC236}">
                  <a16:creationId xmlns:a16="http://schemas.microsoft.com/office/drawing/2014/main" id="{25A612B6-D7A4-4DE1-B886-68521444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1307"/>
              <a:ext cx="1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700</a:t>
              </a:r>
              <a:endParaRPr lang="it-IT" altLang="it-IT" b="0"/>
            </a:p>
          </p:txBody>
        </p:sp>
        <p:sp>
          <p:nvSpPr>
            <p:cNvPr id="49193" name="Rectangle 44">
              <a:extLst>
                <a:ext uri="{FF2B5EF4-FFF2-40B4-BE49-F238E27FC236}">
                  <a16:creationId xmlns:a16="http://schemas.microsoft.com/office/drawing/2014/main" id="{C2474849-1E74-455A-B387-8AB0C5AB8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1403"/>
              <a:ext cx="1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700 </a:t>
              </a:r>
              <a:endParaRPr lang="it-IT" altLang="it-IT" b="0"/>
            </a:p>
          </p:txBody>
        </p:sp>
        <p:sp>
          <p:nvSpPr>
            <p:cNvPr id="49194" name="Rectangle 45">
              <a:extLst>
                <a:ext uri="{FF2B5EF4-FFF2-40B4-BE49-F238E27FC236}">
                  <a16:creationId xmlns:a16="http://schemas.microsoft.com/office/drawing/2014/main" id="{A702BE00-AF5E-4EA3-BEC4-D2976377E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403"/>
              <a:ext cx="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-</a:t>
              </a:r>
              <a:endParaRPr lang="it-IT" altLang="it-IT" b="0"/>
            </a:p>
          </p:txBody>
        </p:sp>
        <p:sp>
          <p:nvSpPr>
            <p:cNvPr id="49195" name="Rectangle 46">
              <a:extLst>
                <a:ext uri="{FF2B5EF4-FFF2-40B4-BE49-F238E27FC236}">
                  <a16:creationId xmlns:a16="http://schemas.microsoft.com/office/drawing/2014/main" id="{B6F2C7EB-D86F-4533-BE2E-02368B9D7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1403"/>
              <a:ext cx="1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800</a:t>
              </a:r>
              <a:endParaRPr lang="it-IT" altLang="it-IT" b="0"/>
            </a:p>
          </p:txBody>
        </p:sp>
        <p:sp>
          <p:nvSpPr>
            <p:cNvPr id="49196" name="Rectangle 47">
              <a:extLst>
                <a:ext uri="{FF2B5EF4-FFF2-40B4-BE49-F238E27FC236}">
                  <a16:creationId xmlns:a16="http://schemas.microsoft.com/office/drawing/2014/main" id="{591487AE-E5BE-44DA-B32F-5E8CB746C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1498"/>
              <a:ext cx="1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800 </a:t>
              </a:r>
              <a:endParaRPr lang="it-IT" altLang="it-IT" b="0"/>
            </a:p>
          </p:txBody>
        </p:sp>
        <p:sp>
          <p:nvSpPr>
            <p:cNvPr id="49197" name="Rectangle 48">
              <a:extLst>
                <a:ext uri="{FF2B5EF4-FFF2-40B4-BE49-F238E27FC236}">
                  <a16:creationId xmlns:a16="http://schemas.microsoft.com/office/drawing/2014/main" id="{100BE23A-29AF-4F12-8F4E-574A453F8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498"/>
              <a:ext cx="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-</a:t>
              </a:r>
              <a:endParaRPr lang="it-IT" altLang="it-IT" b="0"/>
            </a:p>
          </p:txBody>
        </p:sp>
        <p:sp>
          <p:nvSpPr>
            <p:cNvPr id="49198" name="Rectangle 49">
              <a:extLst>
                <a:ext uri="{FF2B5EF4-FFF2-40B4-BE49-F238E27FC236}">
                  <a16:creationId xmlns:a16="http://schemas.microsoft.com/office/drawing/2014/main" id="{6DF01096-E6C3-423C-8E05-E23239F72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1498"/>
              <a:ext cx="1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900</a:t>
              </a:r>
              <a:endParaRPr lang="it-IT" altLang="it-IT" b="0"/>
            </a:p>
          </p:txBody>
        </p:sp>
        <p:sp>
          <p:nvSpPr>
            <p:cNvPr id="49199" name="Rectangle 50">
              <a:extLst>
                <a:ext uri="{FF2B5EF4-FFF2-40B4-BE49-F238E27FC236}">
                  <a16:creationId xmlns:a16="http://schemas.microsoft.com/office/drawing/2014/main" id="{2AB88B49-8A84-4083-95FC-F9F68DB75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1593"/>
              <a:ext cx="1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900 </a:t>
              </a:r>
              <a:endParaRPr lang="it-IT" altLang="it-IT" b="0"/>
            </a:p>
          </p:txBody>
        </p:sp>
        <p:sp>
          <p:nvSpPr>
            <p:cNvPr id="49200" name="Rectangle 51">
              <a:extLst>
                <a:ext uri="{FF2B5EF4-FFF2-40B4-BE49-F238E27FC236}">
                  <a16:creationId xmlns:a16="http://schemas.microsoft.com/office/drawing/2014/main" id="{29D73B46-3144-4F37-906E-456B1CEAE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1593"/>
              <a:ext cx="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-</a:t>
              </a:r>
              <a:endParaRPr lang="it-IT" altLang="it-IT" b="0"/>
            </a:p>
          </p:txBody>
        </p:sp>
        <p:sp>
          <p:nvSpPr>
            <p:cNvPr id="49201" name="Rectangle 52">
              <a:extLst>
                <a:ext uri="{FF2B5EF4-FFF2-40B4-BE49-F238E27FC236}">
                  <a16:creationId xmlns:a16="http://schemas.microsoft.com/office/drawing/2014/main" id="{046D2174-A28B-4C75-A063-5DB7FF5C5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593"/>
              <a:ext cx="20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1.000</a:t>
              </a:r>
              <a:endParaRPr lang="it-IT" altLang="it-IT" b="0"/>
            </a:p>
          </p:txBody>
        </p:sp>
        <p:sp>
          <p:nvSpPr>
            <p:cNvPr id="49202" name="Rectangle 53">
              <a:extLst>
                <a:ext uri="{FF2B5EF4-FFF2-40B4-BE49-F238E27FC236}">
                  <a16:creationId xmlns:a16="http://schemas.microsoft.com/office/drawing/2014/main" id="{999AB9DE-4EAB-4353-BDD9-AE21B6BED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1688"/>
              <a:ext cx="2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&gt; 1.000</a:t>
              </a:r>
              <a:endParaRPr lang="it-IT" altLang="it-IT" b="0"/>
            </a:p>
          </p:txBody>
        </p:sp>
        <p:sp>
          <p:nvSpPr>
            <p:cNvPr id="49203" name="Rectangle 54">
              <a:extLst>
                <a:ext uri="{FF2B5EF4-FFF2-40B4-BE49-F238E27FC236}">
                  <a16:creationId xmlns:a16="http://schemas.microsoft.com/office/drawing/2014/main" id="{4A345DCA-48B0-4E86-B932-BB6394585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736"/>
              <a:ext cx="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68</a:t>
              </a:r>
              <a:endParaRPr lang="it-IT" altLang="it-IT" b="0"/>
            </a:p>
          </p:txBody>
        </p:sp>
        <p:sp>
          <p:nvSpPr>
            <p:cNvPr id="49204" name="Rectangle 55">
              <a:extLst>
                <a:ext uri="{FF2B5EF4-FFF2-40B4-BE49-F238E27FC236}">
                  <a16:creationId xmlns:a16="http://schemas.microsoft.com/office/drawing/2014/main" id="{9BC0D262-ECF4-4A4B-91F3-275F6FA6E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831"/>
              <a:ext cx="1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529</a:t>
              </a:r>
              <a:endParaRPr lang="it-IT" altLang="it-IT" b="0"/>
            </a:p>
          </p:txBody>
        </p:sp>
        <p:sp>
          <p:nvSpPr>
            <p:cNvPr id="49205" name="Rectangle 56">
              <a:extLst>
                <a:ext uri="{FF2B5EF4-FFF2-40B4-BE49-F238E27FC236}">
                  <a16:creationId xmlns:a16="http://schemas.microsoft.com/office/drawing/2014/main" id="{309AB29D-C2B7-4B06-895D-2E90A2939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926"/>
              <a:ext cx="19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1.197</a:t>
              </a:r>
              <a:endParaRPr lang="it-IT" altLang="it-IT" b="0"/>
            </a:p>
          </p:txBody>
        </p:sp>
        <p:sp>
          <p:nvSpPr>
            <p:cNvPr id="49206" name="Rectangle 57">
              <a:extLst>
                <a:ext uri="{FF2B5EF4-FFF2-40B4-BE49-F238E27FC236}">
                  <a16:creationId xmlns:a16="http://schemas.microsoft.com/office/drawing/2014/main" id="{33570578-D322-4543-8646-946AB3378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1022"/>
              <a:ext cx="20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1.737</a:t>
              </a:r>
              <a:endParaRPr lang="it-IT" altLang="it-IT" b="0"/>
            </a:p>
          </p:txBody>
        </p:sp>
        <p:sp>
          <p:nvSpPr>
            <p:cNvPr id="49207" name="Rectangle 58">
              <a:extLst>
                <a:ext uri="{FF2B5EF4-FFF2-40B4-BE49-F238E27FC236}">
                  <a16:creationId xmlns:a16="http://schemas.microsoft.com/office/drawing/2014/main" id="{3F89798A-936C-42C9-AE01-8E1F647E7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1117"/>
              <a:ext cx="20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1.892</a:t>
              </a:r>
              <a:endParaRPr lang="it-IT" altLang="it-IT" b="0"/>
            </a:p>
          </p:txBody>
        </p:sp>
        <p:sp>
          <p:nvSpPr>
            <p:cNvPr id="49208" name="Rectangle 59">
              <a:extLst>
                <a:ext uri="{FF2B5EF4-FFF2-40B4-BE49-F238E27FC236}">
                  <a16:creationId xmlns:a16="http://schemas.microsoft.com/office/drawing/2014/main" id="{B69E4753-C0A0-44EC-91F7-600162F4F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1212"/>
              <a:ext cx="20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1.680</a:t>
              </a:r>
              <a:endParaRPr lang="it-IT" altLang="it-IT" b="0"/>
            </a:p>
          </p:txBody>
        </p:sp>
        <p:sp>
          <p:nvSpPr>
            <p:cNvPr id="49209" name="Rectangle 60">
              <a:extLst>
                <a:ext uri="{FF2B5EF4-FFF2-40B4-BE49-F238E27FC236}">
                  <a16:creationId xmlns:a16="http://schemas.microsoft.com/office/drawing/2014/main" id="{D92225E1-66E6-4066-B75B-DDDF764D4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1307"/>
              <a:ext cx="20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1.242</a:t>
              </a:r>
              <a:endParaRPr lang="it-IT" altLang="it-IT" b="0"/>
            </a:p>
          </p:txBody>
        </p:sp>
        <p:sp>
          <p:nvSpPr>
            <p:cNvPr id="49210" name="Rectangle 61">
              <a:extLst>
                <a:ext uri="{FF2B5EF4-FFF2-40B4-BE49-F238E27FC236}">
                  <a16:creationId xmlns:a16="http://schemas.microsoft.com/office/drawing/2014/main" id="{457A6D8C-4E8E-438C-A57A-4704F0A7B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1403"/>
              <a:ext cx="1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809</a:t>
              </a:r>
              <a:endParaRPr lang="it-IT" altLang="it-IT" b="0"/>
            </a:p>
          </p:txBody>
        </p:sp>
        <p:sp>
          <p:nvSpPr>
            <p:cNvPr id="49211" name="Rectangle 62">
              <a:extLst>
                <a:ext uri="{FF2B5EF4-FFF2-40B4-BE49-F238E27FC236}">
                  <a16:creationId xmlns:a16="http://schemas.microsoft.com/office/drawing/2014/main" id="{3432485F-8B30-4BE1-8ADE-BBADC1BD0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1498"/>
              <a:ext cx="1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449</a:t>
              </a:r>
              <a:endParaRPr lang="it-IT" altLang="it-IT" b="0"/>
            </a:p>
          </p:txBody>
        </p:sp>
        <p:sp>
          <p:nvSpPr>
            <p:cNvPr id="49212" name="Rectangle 63">
              <a:extLst>
                <a:ext uri="{FF2B5EF4-FFF2-40B4-BE49-F238E27FC236}">
                  <a16:creationId xmlns:a16="http://schemas.microsoft.com/office/drawing/2014/main" id="{1461F471-F89B-42C5-ABE2-1923AE69E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1593"/>
              <a:ext cx="13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216</a:t>
              </a:r>
              <a:endParaRPr lang="it-IT" altLang="it-IT" b="0"/>
            </a:p>
          </p:txBody>
        </p:sp>
        <p:sp>
          <p:nvSpPr>
            <p:cNvPr id="49213" name="Rectangle 64">
              <a:extLst>
                <a:ext uri="{FF2B5EF4-FFF2-40B4-BE49-F238E27FC236}">
                  <a16:creationId xmlns:a16="http://schemas.microsoft.com/office/drawing/2014/main" id="{E2C5FA3B-565B-4991-917A-AFBBE1B0C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1688"/>
              <a:ext cx="12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181</a:t>
              </a:r>
              <a:endParaRPr lang="it-IT" altLang="it-IT" b="0"/>
            </a:p>
          </p:txBody>
        </p:sp>
        <p:sp>
          <p:nvSpPr>
            <p:cNvPr id="49214" name="Rectangle 65">
              <a:extLst>
                <a:ext uri="{FF2B5EF4-FFF2-40B4-BE49-F238E27FC236}">
                  <a16:creationId xmlns:a16="http://schemas.microsoft.com/office/drawing/2014/main" id="{75B8ADE6-DF75-4DCC-BAA2-C95CD6128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1784"/>
              <a:ext cx="2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10.000</a:t>
              </a:r>
              <a:endParaRPr lang="it-IT" altLang="it-IT" b="0"/>
            </a:p>
          </p:txBody>
        </p:sp>
        <p:sp>
          <p:nvSpPr>
            <p:cNvPr id="49215" name="Rectangle 66">
              <a:extLst>
                <a:ext uri="{FF2B5EF4-FFF2-40B4-BE49-F238E27FC236}">
                  <a16:creationId xmlns:a16="http://schemas.microsoft.com/office/drawing/2014/main" id="{2475AF41-9034-4D40-9F6F-E60BA94EE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" y="736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0,68</a:t>
              </a:r>
              <a:endParaRPr lang="it-IT" altLang="it-IT" b="0"/>
            </a:p>
          </p:txBody>
        </p:sp>
        <p:sp>
          <p:nvSpPr>
            <p:cNvPr id="49216" name="Rectangle 67">
              <a:extLst>
                <a:ext uri="{FF2B5EF4-FFF2-40B4-BE49-F238E27FC236}">
                  <a16:creationId xmlns:a16="http://schemas.microsoft.com/office/drawing/2014/main" id="{E262C160-666C-4702-A9D7-7D1675AD9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" y="831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5,29</a:t>
              </a:r>
              <a:endParaRPr lang="it-IT" altLang="it-IT" b="0"/>
            </a:p>
          </p:txBody>
        </p:sp>
        <p:sp>
          <p:nvSpPr>
            <p:cNvPr id="49217" name="Rectangle 68">
              <a:extLst>
                <a:ext uri="{FF2B5EF4-FFF2-40B4-BE49-F238E27FC236}">
                  <a16:creationId xmlns:a16="http://schemas.microsoft.com/office/drawing/2014/main" id="{1304F9CD-1C17-437D-A889-AD50789E4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" y="92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11,97</a:t>
              </a:r>
              <a:endParaRPr lang="it-IT" altLang="it-IT" b="0"/>
            </a:p>
          </p:txBody>
        </p:sp>
        <p:sp>
          <p:nvSpPr>
            <p:cNvPr id="49218" name="Rectangle 69">
              <a:extLst>
                <a:ext uri="{FF2B5EF4-FFF2-40B4-BE49-F238E27FC236}">
                  <a16:creationId xmlns:a16="http://schemas.microsoft.com/office/drawing/2014/main" id="{4A20DC49-DA02-496D-A6F5-326847B18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1022"/>
              <a:ext cx="2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17,37</a:t>
              </a:r>
              <a:endParaRPr lang="it-IT" altLang="it-IT" b="0"/>
            </a:p>
          </p:txBody>
        </p:sp>
        <p:sp>
          <p:nvSpPr>
            <p:cNvPr id="49219" name="Rectangle 70">
              <a:extLst>
                <a:ext uri="{FF2B5EF4-FFF2-40B4-BE49-F238E27FC236}">
                  <a16:creationId xmlns:a16="http://schemas.microsoft.com/office/drawing/2014/main" id="{C0B39E50-4700-4FB2-9199-9D9029A9F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1117"/>
              <a:ext cx="2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18,92</a:t>
              </a:r>
              <a:endParaRPr lang="it-IT" altLang="it-IT" b="0"/>
            </a:p>
          </p:txBody>
        </p:sp>
        <p:sp>
          <p:nvSpPr>
            <p:cNvPr id="49220" name="Rectangle 71">
              <a:extLst>
                <a:ext uri="{FF2B5EF4-FFF2-40B4-BE49-F238E27FC236}">
                  <a16:creationId xmlns:a16="http://schemas.microsoft.com/office/drawing/2014/main" id="{B0241CBA-49FB-4E26-8870-A12946C87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1212"/>
              <a:ext cx="2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16,80</a:t>
              </a:r>
              <a:endParaRPr lang="it-IT" altLang="it-IT" b="0"/>
            </a:p>
          </p:txBody>
        </p:sp>
        <p:sp>
          <p:nvSpPr>
            <p:cNvPr id="49221" name="Rectangle 72">
              <a:extLst>
                <a:ext uri="{FF2B5EF4-FFF2-40B4-BE49-F238E27FC236}">
                  <a16:creationId xmlns:a16="http://schemas.microsoft.com/office/drawing/2014/main" id="{C38FA1A3-4BCC-406A-BFE9-C0F5C59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1307"/>
              <a:ext cx="2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12,42</a:t>
              </a:r>
              <a:endParaRPr lang="it-IT" altLang="it-IT" b="0"/>
            </a:p>
          </p:txBody>
        </p:sp>
        <p:sp>
          <p:nvSpPr>
            <p:cNvPr id="49222" name="Rectangle 73">
              <a:extLst>
                <a:ext uri="{FF2B5EF4-FFF2-40B4-BE49-F238E27FC236}">
                  <a16:creationId xmlns:a16="http://schemas.microsoft.com/office/drawing/2014/main" id="{4665F2D7-D1B9-4AC4-9F38-E354A1A39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" y="1403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8,09</a:t>
              </a:r>
              <a:endParaRPr lang="it-IT" altLang="it-IT" b="0"/>
            </a:p>
          </p:txBody>
        </p:sp>
        <p:sp>
          <p:nvSpPr>
            <p:cNvPr id="49223" name="Rectangle 74">
              <a:extLst>
                <a:ext uri="{FF2B5EF4-FFF2-40B4-BE49-F238E27FC236}">
                  <a16:creationId xmlns:a16="http://schemas.microsoft.com/office/drawing/2014/main" id="{B9ED1519-2EA3-41A4-A263-CAF093698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" y="1498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4,49</a:t>
              </a:r>
              <a:endParaRPr lang="it-IT" altLang="it-IT" b="0"/>
            </a:p>
          </p:txBody>
        </p:sp>
        <p:sp>
          <p:nvSpPr>
            <p:cNvPr id="49224" name="Rectangle 75">
              <a:extLst>
                <a:ext uri="{FF2B5EF4-FFF2-40B4-BE49-F238E27FC236}">
                  <a16:creationId xmlns:a16="http://schemas.microsoft.com/office/drawing/2014/main" id="{1F161C77-99F3-4096-BC78-627255C1D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1593"/>
              <a:ext cx="1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2,16</a:t>
              </a:r>
              <a:endParaRPr lang="it-IT" altLang="it-IT" b="0"/>
            </a:p>
          </p:txBody>
        </p:sp>
        <p:sp>
          <p:nvSpPr>
            <p:cNvPr id="49225" name="Rectangle 76">
              <a:extLst>
                <a:ext uri="{FF2B5EF4-FFF2-40B4-BE49-F238E27FC236}">
                  <a16:creationId xmlns:a16="http://schemas.microsoft.com/office/drawing/2014/main" id="{02E854FE-FDED-46D7-B368-AC5A4504B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1688"/>
              <a:ext cx="1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1,81</a:t>
              </a:r>
              <a:endParaRPr lang="it-IT" altLang="it-IT" b="0"/>
            </a:p>
          </p:txBody>
        </p:sp>
        <p:sp>
          <p:nvSpPr>
            <p:cNvPr id="49226" name="Rectangle 77">
              <a:extLst>
                <a:ext uri="{FF2B5EF4-FFF2-40B4-BE49-F238E27FC236}">
                  <a16:creationId xmlns:a16="http://schemas.microsoft.com/office/drawing/2014/main" id="{768ADDC2-CAED-4146-A4D6-1791A5428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1784"/>
              <a:ext cx="22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000" b="0">
                  <a:solidFill>
                    <a:srgbClr val="000099"/>
                  </a:solidFill>
                  <a:latin typeface="Comic Sans MS" panose="030F0702030302020204" pitchFamily="66" charset="0"/>
                </a:rPr>
                <a:t>100 %</a:t>
              </a:r>
              <a:endParaRPr lang="it-IT" altLang="it-IT" b="0"/>
            </a:p>
          </p:txBody>
        </p:sp>
        <p:sp>
          <p:nvSpPr>
            <p:cNvPr id="49227" name="Rectangle 78">
              <a:extLst>
                <a:ext uri="{FF2B5EF4-FFF2-40B4-BE49-F238E27FC236}">
                  <a16:creationId xmlns:a16="http://schemas.microsoft.com/office/drawing/2014/main" id="{67B742A4-3DE3-4527-9DDD-49CFED938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466"/>
              <a:ext cx="2801" cy="1505"/>
            </a:xfrm>
            <a:prstGeom prst="rect">
              <a:avLst/>
            </a:prstGeom>
            <a:noFill/>
            <a:ln w="12700" cap="rnd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49228" name="Line 79">
              <a:extLst>
                <a:ext uri="{FF2B5EF4-FFF2-40B4-BE49-F238E27FC236}">
                  <a16:creationId xmlns:a16="http://schemas.microsoft.com/office/drawing/2014/main" id="{FD4D9747-BDCF-4560-B6A8-6BFF486F9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7" y="738"/>
              <a:ext cx="2801" cy="1"/>
            </a:xfrm>
            <a:prstGeom prst="line">
              <a:avLst/>
            </a:prstGeom>
            <a:noFill/>
            <a:ln w="127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29" name="Line 80">
              <a:extLst>
                <a:ext uri="{FF2B5EF4-FFF2-40B4-BE49-F238E27FC236}">
                  <a16:creationId xmlns:a16="http://schemas.microsoft.com/office/drawing/2014/main" id="{DA0A9102-C401-4269-BAE6-1E97621DA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8" y="466"/>
              <a:ext cx="1" cy="1505"/>
            </a:xfrm>
            <a:prstGeom prst="line">
              <a:avLst/>
            </a:prstGeom>
            <a:noFill/>
            <a:ln w="127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30" name="Line 81">
              <a:extLst>
                <a:ext uri="{FF2B5EF4-FFF2-40B4-BE49-F238E27FC236}">
                  <a16:creationId xmlns:a16="http://schemas.microsoft.com/office/drawing/2014/main" id="{690AE830-404A-412F-AFF2-243A21CA6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8" y="466"/>
              <a:ext cx="1" cy="1505"/>
            </a:xfrm>
            <a:prstGeom prst="line">
              <a:avLst/>
            </a:prstGeom>
            <a:noFill/>
            <a:ln w="127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31" name="Line 82">
              <a:extLst>
                <a:ext uri="{FF2B5EF4-FFF2-40B4-BE49-F238E27FC236}">
                  <a16:creationId xmlns:a16="http://schemas.microsoft.com/office/drawing/2014/main" id="{E4085E55-FD4B-42B1-919A-39800D646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1" y="1797"/>
              <a:ext cx="392" cy="1"/>
            </a:xfrm>
            <a:prstGeom prst="line">
              <a:avLst/>
            </a:prstGeom>
            <a:noFill/>
            <a:ln w="6350" cap="rnd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32" name="Line 83">
              <a:extLst>
                <a:ext uri="{FF2B5EF4-FFF2-40B4-BE49-F238E27FC236}">
                  <a16:creationId xmlns:a16="http://schemas.microsoft.com/office/drawing/2014/main" id="{72FFAABE-5AC2-49CD-8281-D7C1D81C3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8" y="1797"/>
              <a:ext cx="272" cy="1"/>
            </a:xfrm>
            <a:prstGeom prst="line">
              <a:avLst/>
            </a:prstGeom>
            <a:noFill/>
            <a:ln w="6350" cap="rnd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33" name="Freeform 84">
              <a:extLst>
                <a:ext uri="{FF2B5EF4-FFF2-40B4-BE49-F238E27FC236}">
                  <a16:creationId xmlns:a16="http://schemas.microsoft.com/office/drawing/2014/main" id="{4F9E2FA2-4D78-4A29-B094-88DE461D7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2" y="2131"/>
              <a:ext cx="37" cy="1429"/>
            </a:xfrm>
            <a:custGeom>
              <a:avLst/>
              <a:gdLst>
                <a:gd name="T0" fmla="*/ 25 w 37"/>
                <a:gd name="T1" fmla="*/ 35 h 1429"/>
                <a:gd name="T2" fmla="*/ 25 w 37"/>
                <a:gd name="T3" fmla="*/ 1429 h 1429"/>
                <a:gd name="T4" fmla="*/ 12 w 37"/>
                <a:gd name="T5" fmla="*/ 1429 h 1429"/>
                <a:gd name="T6" fmla="*/ 12 w 37"/>
                <a:gd name="T7" fmla="*/ 35 h 1429"/>
                <a:gd name="T8" fmla="*/ 25 w 37"/>
                <a:gd name="T9" fmla="*/ 35 h 1429"/>
                <a:gd name="T10" fmla="*/ 19 w 37"/>
                <a:gd name="T11" fmla="*/ 35 h 1429"/>
                <a:gd name="T12" fmla="*/ 0 w 37"/>
                <a:gd name="T13" fmla="*/ 59 h 1429"/>
                <a:gd name="T14" fmla="*/ 19 w 37"/>
                <a:gd name="T15" fmla="*/ 0 h 1429"/>
                <a:gd name="T16" fmla="*/ 37 w 37"/>
                <a:gd name="T17" fmla="*/ 59 h 1429"/>
                <a:gd name="T18" fmla="*/ 19 w 37"/>
                <a:gd name="T19" fmla="*/ 35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1429">
                  <a:moveTo>
                    <a:pt x="25" y="35"/>
                  </a:moveTo>
                  <a:lnTo>
                    <a:pt x="25" y="1429"/>
                  </a:lnTo>
                  <a:lnTo>
                    <a:pt x="12" y="1429"/>
                  </a:lnTo>
                  <a:lnTo>
                    <a:pt x="12" y="35"/>
                  </a:lnTo>
                  <a:lnTo>
                    <a:pt x="25" y="35"/>
                  </a:lnTo>
                  <a:close/>
                  <a:moveTo>
                    <a:pt x="19" y="35"/>
                  </a:moveTo>
                  <a:lnTo>
                    <a:pt x="0" y="59"/>
                  </a:lnTo>
                  <a:lnTo>
                    <a:pt x="19" y="0"/>
                  </a:lnTo>
                  <a:lnTo>
                    <a:pt x="37" y="59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003366"/>
            </a:solidFill>
            <a:ln w="3175" cap="flat">
              <a:solidFill>
                <a:srgbClr val="00336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9234" name="Freeform 85">
              <a:extLst>
                <a:ext uri="{FF2B5EF4-FFF2-40B4-BE49-F238E27FC236}">
                  <a16:creationId xmlns:a16="http://schemas.microsoft.com/office/drawing/2014/main" id="{95104315-6A15-4DBD-803C-B4AE2D323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1" y="3538"/>
              <a:ext cx="2633" cy="35"/>
            </a:xfrm>
            <a:custGeom>
              <a:avLst/>
              <a:gdLst>
                <a:gd name="T0" fmla="*/ 0 w 2633"/>
                <a:gd name="T1" fmla="*/ 12 h 35"/>
                <a:gd name="T2" fmla="*/ 2596 w 2633"/>
                <a:gd name="T3" fmla="*/ 12 h 35"/>
                <a:gd name="T4" fmla="*/ 2596 w 2633"/>
                <a:gd name="T5" fmla="*/ 24 h 35"/>
                <a:gd name="T6" fmla="*/ 0 w 2633"/>
                <a:gd name="T7" fmla="*/ 24 h 35"/>
                <a:gd name="T8" fmla="*/ 0 w 2633"/>
                <a:gd name="T9" fmla="*/ 12 h 35"/>
                <a:gd name="T10" fmla="*/ 2595 w 2633"/>
                <a:gd name="T11" fmla="*/ 18 h 35"/>
                <a:gd name="T12" fmla="*/ 2571 w 2633"/>
                <a:gd name="T13" fmla="*/ 0 h 35"/>
                <a:gd name="T14" fmla="*/ 2633 w 2633"/>
                <a:gd name="T15" fmla="*/ 18 h 35"/>
                <a:gd name="T16" fmla="*/ 2571 w 2633"/>
                <a:gd name="T17" fmla="*/ 35 h 35"/>
                <a:gd name="T18" fmla="*/ 2595 w 2633"/>
                <a:gd name="T19" fmla="*/ 18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33" h="35">
                  <a:moveTo>
                    <a:pt x="0" y="12"/>
                  </a:moveTo>
                  <a:lnTo>
                    <a:pt x="2596" y="12"/>
                  </a:lnTo>
                  <a:lnTo>
                    <a:pt x="2596" y="24"/>
                  </a:lnTo>
                  <a:lnTo>
                    <a:pt x="0" y="24"/>
                  </a:lnTo>
                  <a:lnTo>
                    <a:pt x="0" y="12"/>
                  </a:lnTo>
                  <a:close/>
                  <a:moveTo>
                    <a:pt x="2595" y="18"/>
                  </a:moveTo>
                  <a:lnTo>
                    <a:pt x="2571" y="0"/>
                  </a:lnTo>
                  <a:lnTo>
                    <a:pt x="2633" y="18"/>
                  </a:lnTo>
                  <a:lnTo>
                    <a:pt x="2571" y="35"/>
                  </a:lnTo>
                  <a:lnTo>
                    <a:pt x="2595" y="18"/>
                  </a:lnTo>
                  <a:close/>
                </a:path>
              </a:pathLst>
            </a:custGeom>
            <a:solidFill>
              <a:srgbClr val="003366"/>
            </a:solidFill>
            <a:ln w="3175" cap="flat">
              <a:solidFill>
                <a:srgbClr val="00336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49235" name="Group 88">
              <a:extLst>
                <a:ext uri="{FF2B5EF4-FFF2-40B4-BE49-F238E27FC236}">
                  <a16:creationId xmlns:a16="http://schemas.microsoft.com/office/drawing/2014/main" id="{6A9A33AF-70DF-42B5-89CB-5923316290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1" y="3476"/>
              <a:ext cx="168" cy="76"/>
              <a:chOff x="1751" y="3566"/>
              <a:chExt cx="168" cy="76"/>
            </a:xfrm>
          </p:grpSpPr>
          <p:sp>
            <p:nvSpPr>
              <p:cNvPr id="49304" name="Rectangle 86">
                <a:extLst>
                  <a:ext uri="{FF2B5EF4-FFF2-40B4-BE49-F238E27FC236}">
                    <a16:creationId xmlns:a16="http://schemas.microsoft.com/office/drawing/2014/main" id="{64AC102A-9DEB-4C65-82AD-0828ABEAE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" y="3566"/>
                <a:ext cx="168" cy="76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9305" name="Rectangle 87">
                <a:extLst>
                  <a:ext uri="{FF2B5EF4-FFF2-40B4-BE49-F238E27FC236}">
                    <a16:creationId xmlns:a16="http://schemas.microsoft.com/office/drawing/2014/main" id="{006DDCB9-39BF-4E4B-A67A-0972D7BF3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" y="3566"/>
                <a:ext cx="168" cy="76"/>
              </a:xfrm>
              <a:prstGeom prst="rect">
                <a:avLst/>
              </a:prstGeom>
              <a:noFill/>
              <a:ln w="12700" cap="rnd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49236" name="Group 91">
              <a:extLst>
                <a:ext uri="{FF2B5EF4-FFF2-40B4-BE49-F238E27FC236}">
                  <a16:creationId xmlns:a16="http://schemas.microsoft.com/office/drawing/2014/main" id="{E3D21D2E-9BCD-4314-8219-8F56BEF5C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9" y="3304"/>
              <a:ext cx="167" cy="248"/>
              <a:chOff x="1919" y="3394"/>
              <a:chExt cx="167" cy="248"/>
            </a:xfrm>
          </p:grpSpPr>
          <p:sp>
            <p:nvSpPr>
              <p:cNvPr id="49302" name="Rectangle 89">
                <a:extLst>
                  <a:ext uri="{FF2B5EF4-FFF2-40B4-BE49-F238E27FC236}">
                    <a16:creationId xmlns:a16="http://schemas.microsoft.com/office/drawing/2014/main" id="{8A337A6D-416C-44C6-BF13-102347232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" y="3394"/>
                <a:ext cx="167" cy="248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9303" name="Rectangle 90">
                <a:extLst>
                  <a:ext uri="{FF2B5EF4-FFF2-40B4-BE49-F238E27FC236}">
                    <a16:creationId xmlns:a16="http://schemas.microsoft.com/office/drawing/2014/main" id="{98A3E75E-CE4B-48D4-A36D-0F3EECA65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" y="3394"/>
                <a:ext cx="167" cy="248"/>
              </a:xfrm>
              <a:prstGeom prst="rect">
                <a:avLst/>
              </a:prstGeom>
              <a:noFill/>
              <a:ln w="12700" cap="rnd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49237" name="Group 94">
              <a:extLst>
                <a:ext uri="{FF2B5EF4-FFF2-40B4-BE49-F238E27FC236}">
                  <a16:creationId xmlns:a16="http://schemas.microsoft.com/office/drawing/2014/main" id="{A0FC2BCC-ED57-41BE-B1B2-BE1EEF377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" y="3209"/>
              <a:ext cx="168" cy="343"/>
              <a:chOff x="2088" y="3299"/>
              <a:chExt cx="168" cy="343"/>
            </a:xfrm>
          </p:grpSpPr>
          <p:sp>
            <p:nvSpPr>
              <p:cNvPr id="49300" name="Rectangle 92">
                <a:extLst>
                  <a:ext uri="{FF2B5EF4-FFF2-40B4-BE49-F238E27FC236}">
                    <a16:creationId xmlns:a16="http://schemas.microsoft.com/office/drawing/2014/main" id="{9656651C-844A-439D-B441-2CF5F09AA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3299"/>
                <a:ext cx="168" cy="343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9301" name="Rectangle 93">
                <a:extLst>
                  <a:ext uri="{FF2B5EF4-FFF2-40B4-BE49-F238E27FC236}">
                    <a16:creationId xmlns:a16="http://schemas.microsoft.com/office/drawing/2014/main" id="{A2B21C28-C2DD-470C-88E3-303D88134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3299"/>
                <a:ext cx="168" cy="343"/>
              </a:xfrm>
              <a:prstGeom prst="rect">
                <a:avLst/>
              </a:prstGeom>
              <a:noFill/>
              <a:ln w="12700" cap="rnd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49238" name="Group 97">
              <a:extLst>
                <a:ext uri="{FF2B5EF4-FFF2-40B4-BE49-F238E27FC236}">
                  <a16:creationId xmlns:a16="http://schemas.microsoft.com/office/drawing/2014/main" id="{00961FD6-FD15-41D9-824B-17D4824DB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8" y="2600"/>
              <a:ext cx="168" cy="952"/>
              <a:chOff x="2258" y="2690"/>
              <a:chExt cx="168" cy="952"/>
            </a:xfrm>
          </p:grpSpPr>
          <p:sp>
            <p:nvSpPr>
              <p:cNvPr id="49298" name="Rectangle 95">
                <a:extLst>
                  <a:ext uri="{FF2B5EF4-FFF2-40B4-BE49-F238E27FC236}">
                    <a16:creationId xmlns:a16="http://schemas.microsoft.com/office/drawing/2014/main" id="{4B248E45-4FED-4785-92FD-33D42D9AE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" y="2690"/>
                <a:ext cx="168" cy="952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9299" name="Rectangle 96">
                <a:extLst>
                  <a:ext uri="{FF2B5EF4-FFF2-40B4-BE49-F238E27FC236}">
                    <a16:creationId xmlns:a16="http://schemas.microsoft.com/office/drawing/2014/main" id="{6690BCBC-B675-4C56-9EFA-75C4A7F9F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" y="2690"/>
                <a:ext cx="168" cy="952"/>
              </a:xfrm>
              <a:prstGeom prst="rect">
                <a:avLst/>
              </a:prstGeom>
              <a:noFill/>
              <a:ln w="12700" cap="rnd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49239" name="Group 100">
              <a:extLst>
                <a:ext uri="{FF2B5EF4-FFF2-40B4-BE49-F238E27FC236}">
                  <a16:creationId xmlns:a16="http://schemas.microsoft.com/office/drawing/2014/main" id="{5DD919B5-291E-43AF-A7F2-516AF8434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6" y="2467"/>
              <a:ext cx="168" cy="1085"/>
              <a:chOff x="2426" y="2557"/>
              <a:chExt cx="168" cy="1085"/>
            </a:xfrm>
          </p:grpSpPr>
          <p:sp>
            <p:nvSpPr>
              <p:cNvPr id="49296" name="Rectangle 98">
                <a:extLst>
                  <a:ext uri="{FF2B5EF4-FFF2-40B4-BE49-F238E27FC236}">
                    <a16:creationId xmlns:a16="http://schemas.microsoft.com/office/drawing/2014/main" id="{B2802439-792E-40A9-BD55-43282B69D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2557"/>
                <a:ext cx="168" cy="1085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9297" name="Rectangle 99">
                <a:extLst>
                  <a:ext uri="{FF2B5EF4-FFF2-40B4-BE49-F238E27FC236}">
                    <a16:creationId xmlns:a16="http://schemas.microsoft.com/office/drawing/2014/main" id="{9468F82B-6479-49D8-A369-BD8237501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2557"/>
                <a:ext cx="168" cy="1085"/>
              </a:xfrm>
              <a:prstGeom prst="rect">
                <a:avLst/>
              </a:prstGeom>
              <a:noFill/>
              <a:ln w="12700" cap="rnd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49240" name="Group 103">
              <a:extLst>
                <a:ext uri="{FF2B5EF4-FFF2-40B4-BE49-F238E27FC236}">
                  <a16:creationId xmlns:a16="http://schemas.microsoft.com/office/drawing/2014/main" id="{58B032DA-BECA-4FC0-A3B9-167747DA3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9" y="2295"/>
              <a:ext cx="168" cy="1257"/>
              <a:chOff x="2599" y="2385"/>
              <a:chExt cx="168" cy="1257"/>
            </a:xfrm>
          </p:grpSpPr>
          <p:sp>
            <p:nvSpPr>
              <p:cNvPr id="49294" name="Rectangle 101">
                <a:extLst>
                  <a:ext uri="{FF2B5EF4-FFF2-40B4-BE49-F238E27FC236}">
                    <a16:creationId xmlns:a16="http://schemas.microsoft.com/office/drawing/2014/main" id="{529CE34B-88A3-4C52-825E-46CAA84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" y="2385"/>
                <a:ext cx="168" cy="1257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9295" name="Rectangle 102">
                <a:extLst>
                  <a:ext uri="{FF2B5EF4-FFF2-40B4-BE49-F238E27FC236}">
                    <a16:creationId xmlns:a16="http://schemas.microsoft.com/office/drawing/2014/main" id="{199E72A8-A84E-4904-B61B-7D2E56C63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" y="2385"/>
                <a:ext cx="168" cy="1257"/>
              </a:xfrm>
              <a:prstGeom prst="rect">
                <a:avLst/>
              </a:prstGeom>
              <a:noFill/>
              <a:ln w="12700" cap="rnd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49241" name="Group 106">
              <a:extLst>
                <a:ext uri="{FF2B5EF4-FFF2-40B4-BE49-F238E27FC236}">
                  <a16:creationId xmlns:a16="http://schemas.microsoft.com/office/drawing/2014/main" id="{90AED9F7-A302-4EA7-947D-7A3F1BB484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7" y="2485"/>
              <a:ext cx="167" cy="1067"/>
              <a:chOff x="2767" y="2575"/>
              <a:chExt cx="167" cy="1067"/>
            </a:xfrm>
          </p:grpSpPr>
          <p:sp>
            <p:nvSpPr>
              <p:cNvPr id="49292" name="Rectangle 104">
                <a:extLst>
                  <a:ext uri="{FF2B5EF4-FFF2-40B4-BE49-F238E27FC236}">
                    <a16:creationId xmlns:a16="http://schemas.microsoft.com/office/drawing/2014/main" id="{363712F7-F0BF-45CA-8ED3-DF6118A07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7" y="2575"/>
                <a:ext cx="167" cy="1067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9293" name="Rectangle 105">
                <a:extLst>
                  <a:ext uri="{FF2B5EF4-FFF2-40B4-BE49-F238E27FC236}">
                    <a16:creationId xmlns:a16="http://schemas.microsoft.com/office/drawing/2014/main" id="{EC688287-D299-4AA6-921A-FE82407A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7" y="2575"/>
                <a:ext cx="167" cy="1067"/>
              </a:xfrm>
              <a:prstGeom prst="rect">
                <a:avLst/>
              </a:prstGeom>
              <a:noFill/>
              <a:ln w="12700" cap="rnd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49242" name="Group 109">
              <a:extLst>
                <a:ext uri="{FF2B5EF4-FFF2-40B4-BE49-F238E27FC236}">
                  <a16:creationId xmlns:a16="http://schemas.microsoft.com/office/drawing/2014/main" id="{3DAFC7CD-5048-47C8-9DEC-C2BA8B682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5" y="2637"/>
              <a:ext cx="168" cy="915"/>
              <a:chOff x="2935" y="2727"/>
              <a:chExt cx="168" cy="915"/>
            </a:xfrm>
          </p:grpSpPr>
          <p:sp>
            <p:nvSpPr>
              <p:cNvPr id="49290" name="Rectangle 107">
                <a:extLst>
                  <a:ext uri="{FF2B5EF4-FFF2-40B4-BE49-F238E27FC236}">
                    <a16:creationId xmlns:a16="http://schemas.microsoft.com/office/drawing/2014/main" id="{0DA63DB3-762F-4C70-AE27-6A8093D45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2727"/>
                <a:ext cx="168" cy="915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9291" name="Rectangle 108">
                <a:extLst>
                  <a:ext uri="{FF2B5EF4-FFF2-40B4-BE49-F238E27FC236}">
                    <a16:creationId xmlns:a16="http://schemas.microsoft.com/office/drawing/2014/main" id="{9DB7C918-5F1A-447C-AFB0-7B54B7543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2727"/>
                <a:ext cx="168" cy="915"/>
              </a:xfrm>
              <a:prstGeom prst="rect">
                <a:avLst/>
              </a:prstGeom>
              <a:noFill/>
              <a:ln w="12700" cap="rnd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49243" name="Group 112">
              <a:extLst>
                <a:ext uri="{FF2B5EF4-FFF2-40B4-BE49-F238E27FC236}">
                  <a16:creationId xmlns:a16="http://schemas.microsoft.com/office/drawing/2014/main" id="{929D52CF-D785-4E8A-BD3B-475B33DE4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1" y="3018"/>
              <a:ext cx="168" cy="534"/>
              <a:chOff x="3101" y="3108"/>
              <a:chExt cx="168" cy="534"/>
            </a:xfrm>
          </p:grpSpPr>
          <p:sp>
            <p:nvSpPr>
              <p:cNvPr id="49288" name="Rectangle 110">
                <a:extLst>
                  <a:ext uri="{FF2B5EF4-FFF2-40B4-BE49-F238E27FC236}">
                    <a16:creationId xmlns:a16="http://schemas.microsoft.com/office/drawing/2014/main" id="{78B37117-3699-4705-ADD7-F9E0DA423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1" y="3108"/>
                <a:ext cx="168" cy="534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9289" name="Rectangle 111">
                <a:extLst>
                  <a:ext uri="{FF2B5EF4-FFF2-40B4-BE49-F238E27FC236}">
                    <a16:creationId xmlns:a16="http://schemas.microsoft.com/office/drawing/2014/main" id="{B2277105-FEEE-4768-8F68-BB8F54994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1" y="3108"/>
                <a:ext cx="168" cy="534"/>
              </a:xfrm>
              <a:prstGeom prst="rect">
                <a:avLst/>
              </a:prstGeom>
              <a:noFill/>
              <a:ln w="12700" cap="rnd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49244" name="Group 115">
              <a:extLst>
                <a:ext uri="{FF2B5EF4-FFF2-40B4-BE49-F238E27FC236}">
                  <a16:creationId xmlns:a16="http://schemas.microsoft.com/office/drawing/2014/main" id="{606CF39A-6CF9-48C8-9FD7-C9499C122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" y="3286"/>
              <a:ext cx="168" cy="266"/>
              <a:chOff x="3268" y="3376"/>
              <a:chExt cx="168" cy="266"/>
            </a:xfrm>
          </p:grpSpPr>
          <p:sp>
            <p:nvSpPr>
              <p:cNvPr id="49286" name="Rectangle 113">
                <a:extLst>
                  <a:ext uri="{FF2B5EF4-FFF2-40B4-BE49-F238E27FC236}">
                    <a16:creationId xmlns:a16="http://schemas.microsoft.com/office/drawing/2014/main" id="{4C20159D-22DD-43A2-9B37-32424202B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3376"/>
                <a:ext cx="168" cy="266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9287" name="Rectangle 114">
                <a:extLst>
                  <a:ext uri="{FF2B5EF4-FFF2-40B4-BE49-F238E27FC236}">
                    <a16:creationId xmlns:a16="http://schemas.microsoft.com/office/drawing/2014/main" id="{303FA67F-03AB-429D-BE6A-EB2B1E6B6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3376"/>
                <a:ext cx="168" cy="266"/>
              </a:xfrm>
              <a:prstGeom prst="rect">
                <a:avLst/>
              </a:prstGeom>
              <a:noFill/>
              <a:ln w="12700" cap="rnd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49245" name="Group 118">
              <a:extLst>
                <a:ext uri="{FF2B5EF4-FFF2-40B4-BE49-F238E27FC236}">
                  <a16:creationId xmlns:a16="http://schemas.microsoft.com/office/drawing/2014/main" id="{C0D90D03-9FC6-4E3B-BED9-B6D170EA97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5" y="3381"/>
              <a:ext cx="167" cy="171"/>
              <a:chOff x="3435" y="3471"/>
              <a:chExt cx="167" cy="171"/>
            </a:xfrm>
          </p:grpSpPr>
          <p:sp>
            <p:nvSpPr>
              <p:cNvPr id="49284" name="Rectangle 116">
                <a:extLst>
                  <a:ext uri="{FF2B5EF4-FFF2-40B4-BE49-F238E27FC236}">
                    <a16:creationId xmlns:a16="http://schemas.microsoft.com/office/drawing/2014/main" id="{F324BFBE-A59C-4C2D-B208-0B589A960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3471"/>
                <a:ext cx="167" cy="171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9285" name="Rectangle 117">
                <a:extLst>
                  <a:ext uri="{FF2B5EF4-FFF2-40B4-BE49-F238E27FC236}">
                    <a16:creationId xmlns:a16="http://schemas.microsoft.com/office/drawing/2014/main" id="{A8500AC9-7307-4A88-92AE-08A7C30DB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3471"/>
                <a:ext cx="167" cy="171"/>
              </a:xfrm>
              <a:prstGeom prst="rect">
                <a:avLst/>
              </a:prstGeom>
              <a:noFill/>
              <a:ln w="12700" cap="rnd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49246" name="Group 121">
              <a:extLst>
                <a:ext uri="{FF2B5EF4-FFF2-40B4-BE49-F238E27FC236}">
                  <a16:creationId xmlns:a16="http://schemas.microsoft.com/office/drawing/2014/main" id="{51515D28-B7CE-4B42-A4CB-3AC7015D3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6" y="3438"/>
              <a:ext cx="167" cy="114"/>
              <a:chOff x="3606" y="3528"/>
              <a:chExt cx="167" cy="114"/>
            </a:xfrm>
          </p:grpSpPr>
          <p:sp>
            <p:nvSpPr>
              <p:cNvPr id="49282" name="Rectangle 119">
                <a:extLst>
                  <a:ext uri="{FF2B5EF4-FFF2-40B4-BE49-F238E27FC236}">
                    <a16:creationId xmlns:a16="http://schemas.microsoft.com/office/drawing/2014/main" id="{428C8E64-3C0E-40E5-818F-9C8174430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3528"/>
                <a:ext cx="167" cy="114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9283" name="Rectangle 120">
                <a:extLst>
                  <a:ext uri="{FF2B5EF4-FFF2-40B4-BE49-F238E27FC236}">
                    <a16:creationId xmlns:a16="http://schemas.microsoft.com/office/drawing/2014/main" id="{5566EDEE-1BDD-4D3A-B6DD-5D3C6ED9B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3528"/>
                <a:ext cx="167" cy="114"/>
              </a:xfrm>
              <a:prstGeom prst="rect">
                <a:avLst/>
              </a:prstGeom>
              <a:noFill/>
              <a:ln w="12700" cap="rnd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sp>
          <p:nvSpPr>
            <p:cNvPr id="49247" name="Line 122">
              <a:extLst>
                <a:ext uri="{FF2B5EF4-FFF2-40B4-BE49-F238E27FC236}">
                  <a16:creationId xmlns:a16="http://schemas.microsoft.com/office/drawing/2014/main" id="{827F0AB2-EC8E-475D-9B15-956F716D6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1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48" name="Line 123">
              <a:extLst>
                <a:ext uri="{FF2B5EF4-FFF2-40B4-BE49-F238E27FC236}">
                  <a16:creationId xmlns:a16="http://schemas.microsoft.com/office/drawing/2014/main" id="{D594232D-225A-42DD-8CBA-0FAAF9372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9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49" name="Line 124">
              <a:extLst>
                <a:ext uri="{FF2B5EF4-FFF2-40B4-BE49-F238E27FC236}">
                  <a16:creationId xmlns:a16="http://schemas.microsoft.com/office/drawing/2014/main" id="{31BECDCA-D24C-4EA1-8AB9-007C9154D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7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50" name="Line 125">
              <a:extLst>
                <a:ext uri="{FF2B5EF4-FFF2-40B4-BE49-F238E27FC236}">
                  <a16:creationId xmlns:a16="http://schemas.microsoft.com/office/drawing/2014/main" id="{4A5B9328-09F9-439D-A5B6-54FCFA5C5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51" name="Line 126">
              <a:extLst>
                <a:ext uri="{FF2B5EF4-FFF2-40B4-BE49-F238E27FC236}">
                  <a16:creationId xmlns:a16="http://schemas.microsoft.com/office/drawing/2014/main" id="{38DBB450-EF5B-489C-8E8E-43D9FBB50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52" name="Line 127">
              <a:extLst>
                <a:ext uri="{FF2B5EF4-FFF2-40B4-BE49-F238E27FC236}">
                  <a16:creationId xmlns:a16="http://schemas.microsoft.com/office/drawing/2014/main" id="{C0CDF350-7230-4188-A228-725CC920A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6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53" name="Line 128">
              <a:extLst>
                <a:ext uri="{FF2B5EF4-FFF2-40B4-BE49-F238E27FC236}">
                  <a16:creationId xmlns:a16="http://schemas.microsoft.com/office/drawing/2014/main" id="{5F75ABAE-3C5E-4A1E-865D-A238A0A5E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7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54" name="Line 129">
              <a:extLst>
                <a:ext uri="{FF2B5EF4-FFF2-40B4-BE49-F238E27FC236}">
                  <a16:creationId xmlns:a16="http://schemas.microsoft.com/office/drawing/2014/main" id="{07292E59-F5FC-4F2E-AF26-B524935AE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55" name="Line 130">
              <a:extLst>
                <a:ext uri="{FF2B5EF4-FFF2-40B4-BE49-F238E27FC236}">
                  <a16:creationId xmlns:a16="http://schemas.microsoft.com/office/drawing/2014/main" id="{BA9B30F7-6B1E-42FD-BAC0-C539C9BAF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56" name="Line 131">
              <a:extLst>
                <a:ext uri="{FF2B5EF4-FFF2-40B4-BE49-F238E27FC236}">
                  <a16:creationId xmlns:a16="http://schemas.microsoft.com/office/drawing/2014/main" id="{7B3DD5E4-2AA5-47FA-940C-991BF917D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3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57" name="Line 132">
              <a:extLst>
                <a:ext uri="{FF2B5EF4-FFF2-40B4-BE49-F238E27FC236}">
                  <a16:creationId xmlns:a16="http://schemas.microsoft.com/office/drawing/2014/main" id="{41650D60-5A2B-4AF2-B76A-9F01CCDD4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1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58" name="Line 133">
              <a:extLst>
                <a:ext uri="{FF2B5EF4-FFF2-40B4-BE49-F238E27FC236}">
                  <a16:creationId xmlns:a16="http://schemas.microsoft.com/office/drawing/2014/main" id="{33E47205-D588-4E44-BA00-92B4D7C3F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9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59" name="Line 134">
              <a:extLst>
                <a:ext uri="{FF2B5EF4-FFF2-40B4-BE49-F238E27FC236}">
                  <a16:creationId xmlns:a16="http://schemas.microsoft.com/office/drawing/2014/main" id="{DF5BBED5-5441-4C91-871F-A93D7DE97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8" y="3550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260" name="Rectangle 135">
              <a:extLst>
                <a:ext uri="{FF2B5EF4-FFF2-40B4-BE49-F238E27FC236}">
                  <a16:creationId xmlns:a16="http://schemas.microsoft.com/office/drawing/2014/main" id="{B6BD9750-B944-44FF-BB87-AA91B60D3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3651"/>
              <a:ext cx="4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b="0">
                  <a:solidFill>
                    <a:srgbClr val="990033"/>
                  </a:solidFill>
                  <a:latin typeface="Comic Sans MS" panose="030F0702030302020204" pitchFamily="66" charset="0"/>
                </a:rPr>
                <a:t>0</a:t>
              </a:r>
              <a:endParaRPr lang="it-IT" altLang="it-IT" b="0"/>
            </a:p>
          </p:txBody>
        </p:sp>
        <p:sp>
          <p:nvSpPr>
            <p:cNvPr id="49261" name="Rectangle 136">
              <a:extLst>
                <a:ext uri="{FF2B5EF4-FFF2-40B4-BE49-F238E27FC236}">
                  <a16:creationId xmlns:a16="http://schemas.microsoft.com/office/drawing/2014/main" id="{DE5113DF-65FC-4AF2-B194-F88BFFA46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3651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b="0">
                  <a:solidFill>
                    <a:srgbClr val="990033"/>
                  </a:solidFill>
                  <a:latin typeface="Comic Sans MS" panose="030F0702030302020204" pitchFamily="66" charset="0"/>
                </a:rPr>
                <a:t>100</a:t>
              </a:r>
              <a:endParaRPr lang="it-IT" altLang="it-IT" b="0"/>
            </a:p>
          </p:txBody>
        </p:sp>
        <p:sp>
          <p:nvSpPr>
            <p:cNvPr id="49262" name="Rectangle 137">
              <a:extLst>
                <a:ext uri="{FF2B5EF4-FFF2-40B4-BE49-F238E27FC236}">
                  <a16:creationId xmlns:a16="http://schemas.microsoft.com/office/drawing/2014/main" id="{68DCE699-F2B9-4A75-A3FD-C456CDF18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3651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b="0">
                  <a:solidFill>
                    <a:srgbClr val="990033"/>
                  </a:solidFill>
                  <a:latin typeface="Comic Sans MS" panose="030F0702030302020204" pitchFamily="66" charset="0"/>
                </a:rPr>
                <a:t>200</a:t>
              </a:r>
              <a:endParaRPr lang="it-IT" altLang="it-IT" b="0"/>
            </a:p>
          </p:txBody>
        </p:sp>
        <p:sp>
          <p:nvSpPr>
            <p:cNvPr id="49263" name="Rectangle 138">
              <a:extLst>
                <a:ext uri="{FF2B5EF4-FFF2-40B4-BE49-F238E27FC236}">
                  <a16:creationId xmlns:a16="http://schemas.microsoft.com/office/drawing/2014/main" id="{151E59F3-2A09-4A73-8C93-5691334AE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651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b="0">
                  <a:solidFill>
                    <a:srgbClr val="990033"/>
                  </a:solidFill>
                  <a:latin typeface="Comic Sans MS" panose="030F0702030302020204" pitchFamily="66" charset="0"/>
                </a:rPr>
                <a:t>300</a:t>
              </a:r>
              <a:endParaRPr lang="it-IT" altLang="it-IT" b="0"/>
            </a:p>
          </p:txBody>
        </p:sp>
        <p:sp>
          <p:nvSpPr>
            <p:cNvPr id="49264" name="Rectangle 139">
              <a:extLst>
                <a:ext uri="{FF2B5EF4-FFF2-40B4-BE49-F238E27FC236}">
                  <a16:creationId xmlns:a16="http://schemas.microsoft.com/office/drawing/2014/main" id="{329C45D6-72E7-41BC-8A4B-91CD717C3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3651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b="0">
                  <a:solidFill>
                    <a:srgbClr val="990033"/>
                  </a:solidFill>
                  <a:latin typeface="Comic Sans MS" panose="030F0702030302020204" pitchFamily="66" charset="0"/>
                </a:rPr>
                <a:t>400</a:t>
              </a:r>
              <a:endParaRPr lang="it-IT" altLang="it-IT" b="0"/>
            </a:p>
          </p:txBody>
        </p:sp>
        <p:sp>
          <p:nvSpPr>
            <p:cNvPr id="49265" name="Rectangle 140">
              <a:extLst>
                <a:ext uri="{FF2B5EF4-FFF2-40B4-BE49-F238E27FC236}">
                  <a16:creationId xmlns:a16="http://schemas.microsoft.com/office/drawing/2014/main" id="{A84B8FFA-1100-48BC-969B-8454D227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3651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b="0">
                  <a:solidFill>
                    <a:srgbClr val="990033"/>
                  </a:solidFill>
                  <a:latin typeface="Comic Sans MS" panose="030F0702030302020204" pitchFamily="66" charset="0"/>
                </a:rPr>
                <a:t>500</a:t>
              </a:r>
              <a:endParaRPr lang="it-IT" altLang="it-IT" b="0"/>
            </a:p>
          </p:txBody>
        </p:sp>
        <p:sp>
          <p:nvSpPr>
            <p:cNvPr id="49266" name="Rectangle 141">
              <a:extLst>
                <a:ext uri="{FF2B5EF4-FFF2-40B4-BE49-F238E27FC236}">
                  <a16:creationId xmlns:a16="http://schemas.microsoft.com/office/drawing/2014/main" id="{890B9254-3D32-4854-AA9E-3D8787C4C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651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b="0">
                  <a:solidFill>
                    <a:srgbClr val="990033"/>
                  </a:solidFill>
                  <a:latin typeface="Comic Sans MS" panose="030F0702030302020204" pitchFamily="66" charset="0"/>
                </a:rPr>
                <a:t>600</a:t>
              </a:r>
              <a:endParaRPr lang="it-IT" altLang="it-IT" b="0"/>
            </a:p>
          </p:txBody>
        </p:sp>
        <p:sp>
          <p:nvSpPr>
            <p:cNvPr id="49267" name="Rectangle 142">
              <a:extLst>
                <a:ext uri="{FF2B5EF4-FFF2-40B4-BE49-F238E27FC236}">
                  <a16:creationId xmlns:a16="http://schemas.microsoft.com/office/drawing/2014/main" id="{C8298CDC-81A1-4148-9C50-B589DBDF4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3651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b="0">
                  <a:solidFill>
                    <a:srgbClr val="990033"/>
                  </a:solidFill>
                  <a:latin typeface="Comic Sans MS" panose="030F0702030302020204" pitchFamily="66" charset="0"/>
                </a:rPr>
                <a:t>700</a:t>
              </a:r>
              <a:endParaRPr lang="it-IT" altLang="it-IT" b="0"/>
            </a:p>
          </p:txBody>
        </p:sp>
        <p:sp>
          <p:nvSpPr>
            <p:cNvPr id="49268" name="Rectangle 143">
              <a:extLst>
                <a:ext uri="{FF2B5EF4-FFF2-40B4-BE49-F238E27FC236}">
                  <a16:creationId xmlns:a16="http://schemas.microsoft.com/office/drawing/2014/main" id="{E8215BA5-2AB0-4272-9F61-E7A05352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" y="3651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b="0">
                  <a:solidFill>
                    <a:srgbClr val="990033"/>
                  </a:solidFill>
                  <a:latin typeface="Comic Sans MS" panose="030F0702030302020204" pitchFamily="66" charset="0"/>
                </a:rPr>
                <a:t>800</a:t>
              </a:r>
              <a:endParaRPr lang="it-IT" altLang="it-IT" b="0"/>
            </a:p>
          </p:txBody>
        </p:sp>
        <p:sp>
          <p:nvSpPr>
            <p:cNvPr id="49269" name="Rectangle 144">
              <a:extLst>
                <a:ext uri="{FF2B5EF4-FFF2-40B4-BE49-F238E27FC236}">
                  <a16:creationId xmlns:a16="http://schemas.microsoft.com/office/drawing/2014/main" id="{0A294F33-48C6-47FD-9768-39908105B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3651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b="0">
                  <a:solidFill>
                    <a:srgbClr val="990033"/>
                  </a:solidFill>
                  <a:latin typeface="Comic Sans MS" panose="030F0702030302020204" pitchFamily="66" charset="0"/>
                </a:rPr>
                <a:t>900</a:t>
              </a:r>
              <a:endParaRPr lang="it-IT" altLang="it-IT" b="0"/>
            </a:p>
          </p:txBody>
        </p:sp>
        <p:sp>
          <p:nvSpPr>
            <p:cNvPr id="49270" name="Rectangle 145">
              <a:extLst>
                <a:ext uri="{FF2B5EF4-FFF2-40B4-BE49-F238E27FC236}">
                  <a16:creationId xmlns:a16="http://schemas.microsoft.com/office/drawing/2014/main" id="{DBCC91A0-B437-4BE4-B9B8-957C5364F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651"/>
              <a:ext cx="1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b="0">
                  <a:solidFill>
                    <a:srgbClr val="990033"/>
                  </a:solidFill>
                  <a:latin typeface="Comic Sans MS" panose="030F0702030302020204" pitchFamily="66" charset="0"/>
                </a:rPr>
                <a:t>1000</a:t>
              </a:r>
              <a:endParaRPr lang="it-IT" altLang="it-IT" b="0"/>
            </a:p>
          </p:txBody>
        </p:sp>
        <p:sp>
          <p:nvSpPr>
            <p:cNvPr id="49271" name="Rectangle 146">
              <a:extLst>
                <a:ext uri="{FF2B5EF4-FFF2-40B4-BE49-F238E27FC236}">
                  <a16:creationId xmlns:a16="http://schemas.microsoft.com/office/drawing/2014/main" id="{A65A83EE-03E1-40B2-8A69-8894D80EE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594"/>
              <a:ext cx="2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300" i="1">
                  <a:solidFill>
                    <a:srgbClr val="990033"/>
                  </a:solidFill>
                  <a:latin typeface="Comic Sans MS" panose="030F0702030302020204" pitchFamily="66" charset="0"/>
                </a:rPr>
                <a:t>v (ms</a:t>
              </a:r>
              <a:endParaRPr lang="it-IT" altLang="it-IT" b="0"/>
            </a:p>
          </p:txBody>
        </p:sp>
        <p:sp>
          <p:nvSpPr>
            <p:cNvPr id="49272" name="Rectangle 147">
              <a:extLst>
                <a:ext uri="{FF2B5EF4-FFF2-40B4-BE49-F238E27FC236}">
                  <a16:creationId xmlns:a16="http://schemas.microsoft.com/office/drawing/2014/main" id="{F4CFFDB1-D6CB-4887-AA1F-8A56B3495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3598"/>
              <a:ext cx="4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i="1">
                  <a:solidFill>
                    <a:srgbClr val="990033"/>
                  </a:solidFill>
                  <a:latin typeface="Comic Sans MS" panose="030F0702030302020204" pitchFamily="66" charset="0"/>
                </a:rPr>
                <a:t>-</a:t>
              </a:r>
              <a:endParaRPr lang="it-IT" altLang="it-IT" b="0"/>
            </a:p>
          </p:txBody>
        </p:sp>
        <p:sp>
          <p:nvSpPr>
            <p:cNvPr id="49273" name="Rectangle 148">
              <a:extLst>
                <a:ext uri="{FF2B5EF4-FFF2-40B4-BE49-F238E27FC236}">
                  <a16:creationId xmlns:a16="http://schemas.microsoft.com/office/drawing/2014/main" id="{0EBB310C-D903-4C2B-AE4D-7B7F73AC2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3598"/>
              <a:ext cx="4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 i="1">
                  <a:solidFill>
                    <a:srgbClr val="990033"/>
                  </a:solidFill>
                  <a:latin typeface="Comic Sans MS" panose="030F0702030302020204" pitchFamily="66" charset="0"/>
                </a:rPr>
                <a:t>1</a:t>
              </a:r>
              <a:endParaRPr lang="it-IT" altLang="it-IT" b="0"/>
            </a:p>
          </p:txBody>
        </p:sp>
        <p:sp>
          <p:nvSpPr>
            <p:cNvPr id="49274" name="Rectangle 149">
              <a:extLst>
                <a:ext uri="{FF2B5EF4-FFF2-40B4-BE49-F238E27FC236}">
                  <a16:creationId xmlns:a16="http://schemas.microsoft.com/office/drawing/2014/main" id="{647F9CC9-45C4-46B2-B9B2-F1A0838B1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3594"/>
              <a:ext cx="3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300" i="1">
                  <a:solidFill>
                    <a:srgbClr val="990033"/>
                  </a:solidFill>
                  <a:latin typeface="Comic Sans MS" panose="030F0702030302020204" pitchFamily="66" charset="0"/>
                </a:rPr>
                <a:t>)</a:t>
              </a:r>
              <a:endParaRPr lang="it-IT" altLang="it-IT" b="0"/>
            </a:p>
          </p:txBody>
        </p:sp>
        <p:sp>
          <p:nvSpPr>
            <p:cNvPr id="49275" name="Rectangle 150">
              <a:extLst>
                <a:ext uri="{FF2B5EF4-FFF2-40B4-BE49-F238E27FC236}">
                  <a16:creationId xmlns:a16="http://schemas.microsoft.com/office/drawing/2014/main" id="{D600406D-B0F8-4093-BC57-6C28AE0C7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" y="444"/>
              <a:ext cx="10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>
                  <a:solidFill>
                    <a:srgbClr val="990033"/>
                  </a:solidFill>
                  <a:latin typeface="Comic Sans MS" panose="030F0702030302020204" pitchFamily="66" charset="0"/>
                </a:rPr>
                <a:t>Intervallo di velocit</a:t>
              </a:r>
              <a:endParaRPr lang="it-IT" altLang="it-IT" b="0"/>
            </a:p>
          </p:txBody>
        </p:sp>
        <p:sp>
          <p:nvSpPr>
            <p:cNvPr id="49276" name="Rectangle 151">
              <a:extLst>
                <a:ext uri="{FF2B5EF4-FFF2-40B4-BE49-F238E27FC236}">
                  <a16:creationId xmlns:a16="http://schemas.microsoft.com/office/drawing/2014/main" id="{1BB7638A-360A-4C25-A892-AC5DC548D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44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>
                  <a:solidFill>
                    <a:srgbClr val="990033"/>
                  </a:solidFill>
                  <a:latin typeface="Comic Sans MS" panose="030F0702030302020204" pitchFamily="66" charset="0"/>
                </a:rPr>
                <a:t>à</a:t>
              </a:r>
              <a:endParaRPr lang="it-IT" altLang="it-IT" b="0"/>
            </a:p>
          </p:txBody>
        </p:sp>
        <p:sp>
          <p:nvSpPr>
            <p:cNvPr id="49277" name="Rectangle 152">
              <a:extLst>
                <a:ext uri="{FF2B5EF4-FFF2-40B4-BE49-F238E27FC236}">
                  <a16:creationId xmlns:a16="http://schemas.microsoft.com/office/drawing/2014/main" id="{3B146A10-BC84-40DD-A2A7-F0495054F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577"/>
              <a:ext cx="3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>
                  <a:solidFill>
                    <a:srgbClr val="990033"/>
                  </a:solidFill>
                  <a:latin typeface="Comic Sans MS" panose="030F0702030302020204" pitchFamily="66" charset="0"/>
                </a:rPr>
                <a:t>(m sec</a:t>
              </a:r>
              <a:endParaRPr lang="it-IT" altLang="it-IT" b="0"/>
            </a:p>
          </p:txBody>
        </p:sp>
        <p:sp>
          <p:nvSpPr>
            <p:cNvPr id="49278" name="Rectangle 153">
              <a:extLst>
                <a:ext uri="{FF2B5EF4-FFF2-40B4-BE49-F238E27FC236}">
                  <a16:creationId xmlns:a16="http://schemas.microsoft.com/office/drawing/2014/main" id="{469548CB-78A5-411F-A00B-C70506765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590"/>
              <a:ext cx="4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>
                  <a:solidFill>
                    <a:srgbClr val="990033"/>
                  </a:solidFill>
                  <a:latin typeface="Comic Sans MS" panose="030F0702030302020204" pitchFamily="66" charset="0"/>
                </a:rPr>
                <a:t>-</a:t>
              </a:r>
              <a:endParaRPr lang="it-IT" altLang="it-IT" b="0"/>
            </a:p>
          </p:txBody>
        </p:sp>
        <p:sp>
          <p:nvSpPr>
            <p:cNvPr id="49279" name="Rectangle 154">
              <a:extLst>
                <a:ext uri="{FF2B5EF4-FFF2-40B4-BE49-F238E27FC236}">
                  <a16:creationId xmlns:a16="http://schemas.microsoft.com/office/drawing/2014/main" id="{0C1D8467-1BB0-4266-9228-7D59328E7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590"/>
              <a:ext cx="4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900">
                  <a:solidFill>
                    <a:srgbClr val="990033"/>
                  </a:solidFill>
                  <a:latin typeface="Comic Sans MS" panose="030F0702030302020204" pitchFamily="66" charset="0"/>
                </a:rPr>
                <a:t>1</a:t>
              </a:r>
              <a:endParaRPr lang="it-IT" altLang="it-IT" b="0"/>
            </a:p>
          </p:txBody>
        </p:sp>
        <p:sp>
          <p:nvSpPr>
            <p:cNvPr id="49280" name="Rectangle 155">
              <a:extLst>
                <a:ext uri="{FF2B5EF4-FFF2-40B4-BE49-F238E27FC236}">
                  <a16:creationId xmlns:a16="http://schemas.microsoft.com/office/drawing/2014/main" id="{FE6E72CB-B358-4CEE-B2DD-10A2B281B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577"/>
              <a:ext cx="4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>
                  <a:solidFill>
                    <a:srgbClr val="990033"/>
                  </a:solidFill>
                  <a:latin typeface="Comic Sans MS" panose="030F0702030302020204" pitchFamily="66" charset="0"/>
                </a:rPr>
                <a:t>)</a:t>
              </a:r>
              <a:endParaRPr lang="it-IT" altLang="it-IT" b="0"/>
            </a:p>
          </p:txBody>
        </p:sp>
        <p:sp>
          <p:nvSpPr>
            <p:cNvPr id="49281" name="Freeform 156">
              <a:extLst>
                <a:ext uri="{FF2B5EF4-FFF2-40B4-BE49-F238E27FC236}">
                  <a16:creationId xmlns:a16="http://schemas.microsoft.com/office/drawing/2014/main" id="{60B6522E-9DFD-4532-A656-4D1F519DB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3" y="3746"/>
              <a:ext cx="355" cy="32"/>
            </a:xfrm>
            <a:custGeom>
              <a:avLst/>
              <a:gdLst>
                <a:gd name="T0" fmla="*/ 0 w 355"/>
                <a:gd name="T1" fmla="*/ 12 h 32"/>
                <a:gd name="T2" fmla="*/ 321 w 355"/>
                <a:gd name="T3" fmla="*/ 12 h 32"/>
                <a:gd name="T4" fmla="*/ 321 w 355"/>
                <a:gd name="T5" fmla="*/ 20 h 32"/>
                <a:gd name="T6" fmla="*/ 0 w 355"/>
                <a:gd name="T7" fmla="*/ 20 h 32"/>
                <a:gd name="T8" fmla="*/ 0 w 355"/>
                <a:gd name="T9" fmla="*/ 12 h 32"/>
                <a:gd name="T10" fmla="*/ 321 w 355"/>
                <a:gd name="T11" fmla="*/ 16 h 32"/>
                <a:gd name="T12" fmla="*/ 299 w 355"/>
                <a:gd name="T13" fmla="*/ 0 h 32"/>
                <a:gd name="T14" fmla="*/ 355 w 355"/>
                <a:gd name="T15" fmla="*/ 16 h 32"/>
                <a:gd name="T16" fmla="*/ 299 w 355"/>
                <a:gd name="T17" fmla="*/ 32 h 32"/>
                <a:gd name="T18" fmla="*/ 321 w 355"/>
                <a:gd name="T19" fmla="*/ 16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5" h="32">
                  <a:moveTo>
                    <a:pt x="0" y="12"/>
                  </a:moveTo>
                  <a:lnTo>
                    <a:pt x="321" y="12"/>
                  </a:lnTo>
                  <a:lnTo>
                    <a:pt x="321" y="20"/>
                  </a:lnTo>
                  <a:lnTo>
                    <a:pt x="0" y="20"/>
                  </a:lnTo>
                  <a:lnTo>
                    <a:pt x="0" y="12"/>
                  </a:lnTo>
                  <a:close/>
                  <a:moveTo>
                    <a:pt x="321" y="16"/>
                  </a:moveTo>
                  <a:lnTo>
                    <a:pt x="299" y="0"/>
                  </a:lnTo>
                  <a:lnTo>
                    <a:pt x="355" y="16"/>
                  </a:lnTo>
                  <a:lnTo>
                    <a:pt x="299" y="32"/>
                  </a:lnTo>
                  <a:lnTo>
                    <a:pt x="321" y="16"/>
                  </a:lnTo>
                  <a:close/>
                </a:path>
              </a:pathLst>
            </a:custGeom>
            <a:solidFill>
              <a:srgbClr val="006666"/>
            </a:solidFill>
            <a:ln w="3175" cap="flat">
              <a:solidFill>
                <a:srgbClr val="00666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Segnaposto contenuto 2">
            <a:extLst>
              <a:ext uri="{FF2B5EF4-FFF2-40B4-BE49-F238E27FC236}">
                <a16:creationId xmlns:a16="http://schemas.microsoft.com/office/drawing/2014/main" id="{037D8760-60E3-45A3-83E4-047EA89D3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214438"/>
            <a:ext cx="8847137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Segnaposto contenuto 2">
            <a:extLst>
              <a:ext uri="{FF2B5EF4-FFF2-40B4-BE49-F238E27FC236}">
                <a16:creationId xmlns:a16="http://schemas.microsoft.com/office/drawing/2014/main" id="{F9965D08-9ABB-4BE5-B3F0-0BA41E2F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175"/>
            <a:ext cx="8697913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Segnaposto contenuto 2">
            <a:extLst>
              <a:ext uri="{FF2B5EF4-FFF2-40B4-BE49-F238E27FC236}">
                <a16:creationId xmlns:a16="http://schemas.microsoft.com/office/drawing/2014/main" id="{ACD26735-11A4-4C93-8445-69E400443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1475"/>
            <a:ext cx="824071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4">
            <a:extLst>
              <a:ext uri="{FF2B5EF4-FFF2-40B4-BE49-F238E27FC236}">
                <a16:creationId xmlns:a16="http://schemas.microsoft.com/office/drawing/2014/main" id="{7CDA3B0E-B1A0-4D74-87E4-66013F9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400" b="0">
                <a:solidFill>
                  <a:srgbClr val="FF0000"/>
                </a:solidFill>
              </a:rPr>
              <a:t>La </a:t>
            </a:r>
            <a:r>
              <a:rPr lang="it-IT" altLang="it-IT" sz="2400">
                <a:solidFill>
                  <a:srgbClr val="FF0000"/>
                </a:solidFill>
              </a:rPr>
              <a:t>DIFFUSIONE</a:t>
            </a:r>
            <a:r>
              <a:rPr lang="it-IT" altLang="it-IT" sz="2400" b="0">
                <a:solidFill>
                  <a:srgbClr val="FF0000"/>
                </a:solidFill>
              </a:rPr>
              <a:t> è il movimento delle molecole di un gas attraverso altri gas </a:t>
            </a:r>
            <a:endParaRPr lang="it-IT" altLang="it-IT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Segnaposto contenuto 2">
            <a:extLst>
              <a:ext uri="{FF2B5EF4-FFF2-40B4-BE49-F238E27FC236}">
                <a16:creationId xmlns:a16="http://schemas.microsoft.com/office/drawing/2014/main" id="{9012B34F-D5E0-49CD-B0AC-F24A20AA9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 bwMode="auto">
          <a:xfrm>
            <a:off x="0" y="1628800"/>
            <a:ext cx="920529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4">
            <a:extLst>
              <a:ext uri="{FF2B5EF4-FFF2-40B4-BE49-F238E27FC236}">
                <a16:creationId xmlns:a16="http://schemas.microsoft.com/office/drawing/2014/main" id="{7A380614-91B7-43A7-BE8B-5781D698C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400" b="0">
                <a:solidFill>
                  <a:srgbClr val="FF0000"/>
                </a:solidFill>
              </a:rPr>
              <a:t>La </a:t>
            </a:r>
            <a:r>
              <a:rPr lang="it-IT" altLang="it-IT" sz="2400">
                <a:solidFill>
                  <a:srgbClr val="FF0000"/>
                </a:solidFill>
              </a:rPr>
              <a:t>EFFUSIONE</a:t>
            </a:r>
            <a:r>
              <a:rPr lang="it-IT" altLang="it-IT" sz="2400" b="0">
                <a:solidFill>
                  <a:srgbClr val="FF0000"/>
                </a:solidFill>
              </a:rPr>
              <a:t> è il movimento delle molecole di un gas che fuoriesce da un recipiente attraverso un foro molto sottile </a:t>
            </a:r>
            <a:endParaRPr lang="it-IT" altLang="it-IT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00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>
            <a:extLst>
              <a:ext uri="{FF2B5EF4-FFF2-40B4-BE49-F238E27FC236}">
                <a16:creationId xmlns:a16="http://schemas.microsoft.com/office/drawing/2014/main" id="{1CE370BE-913E-4F1C-8376-28C9AAA13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400" b="0" dirty="0">
                <a:solidFill>
                  <a:schemeClr val="bg1"/>
                </a:solidFill>
              </a:rPr>
              <a:t>		     La </a:t>
            </a:r>
            <a:r>
              <a:rPr lang="it-IT" altLang="it-IT" sz="2800" dirty="0">
                <a:solidFill>
                  <a:srgbClr val="FF3399"/>
                </a:solidFill>
              </a:rPr>
              <a:t>legge di Graham</a:t>
            </a:r>
            <a:r>
              <a:rPr lang="it-IT" altLang="it-IT" sz="2400" b="0" dirty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it-IT" altLang="it-IT" sz="2400" b="0" dirty="0">
                <a:solidFill>
                  <a:schemeClr val="bg1"/>
                </a:solidFill>
              </a:rPr>
              <a:t>che vale sia per la diffusione che per l’effusione, enuncia che: </a:t>
            </a:r>
          </a:p>
          <a:p>
            <a:pPr algn="just"/>
            <a:endParaRPr lang="it-IT" altLang="it-IT" sz="2400" b="0" dirty="0">
              <a:solidFill>
                <a:schemeClr val="bg1"/>
              </a:solidFill>
            </a:endParaRPr>
          </a:p>
          <a:p>
            <a:pPr algn="just"/>
            <a:r>
              <a:rPr lang="it-IT" altLang="it-IT" sz="2400" dirty="0">
                <a:solidFill>
                  <a:srgbClr val="00FFFF"/>
                </a:solidFill>
              </a:rPr>
              <a:t>ad una data T, la velocità di diffusione (o di effusione) di due gas è inversamente proporzionale alla loro densità</a:t>
            </a:r>
          </a:p>
          <a:p>
            <a:pPr algn="just"/>
            <a:endParaRPr lang="it-IT" altLang="it-IT" sz="2400" dirty="0">
              <a:solidFill>
                <a:srgbClr val="00FFFF"/>
              </a:solidFill>
            </a:endParaRPr>
          </a:p>
          <a:p>
            <a:pPr algn="just"/>
            <a:endParaRPr lang="it-IT" altLang="it-IT" sz="2400" dirty="0">
              <a:solidFill>
                <a:srgbClr val="00FFFF"/>
              </a:solidFill>
            </a:endParaRPr>
          </a:p>
          <a:p>
            <a:pPr algn="just"/>
            <a:r>
              <a:rPr lang="it-IT" altLang="it-IT" sz="2400" dirty="0">
                <a:solidFill>
                  <a:schemeClr val="bg1"/>
                </a:solidFill>
              </a:rPr>
              <a:t>    </a:t>
            </a:r>
            <a:r>
              <a:rPr lang="it-IT" altLang="it-IT" sz="2800" b="0" u="sng" dirty="0">
                <a:solidFill>
                  <a:schemeClr val="bg1"/>
                </a:solidFill>
              </a:rPr>
              <a:t>v</a:t>
            </a:r>
            <a:r>
              <a:rPr lang="it-IT" altLang="it-IT" sz="2800" b="0" baseline="-25000" dirty="0">
                <a:solidFill>
                  <a:schemeClr val="bg1"/>
                </a:solidFill>
              </a:rPr>
              <a:t>1</a:t>
            </a:r>
            <a:r>
              <a:rPr lang="it-IT" altLang="it-IT" sz="2800" b="0" dirty="0">
                <a:solidFill>
                  <a:schemeClr val="bg1"/>
                </a:solidFill>
              </a:rPr>
              <a:t>   =    </a:t>
            </a:r>
            <a:r>
              <a:rPr lang="it-IT" altLang="it-IT" sz="2800" b="0" u="sng" dirty="0">
                <a:solidFill>
                  <a:schemeClr val="bg1"/>
                </a:solidFill>
              </a:rPr>
              <a:t>d</a:t>
            </a:r>
            <a:r>
              <a:rPr lang="it-IT" altLang="it-IT" sz="2800" b="0" baseline="-25000" dirty="0">
                <a:solidFill>
                  <a:schemeClr val="bg1"/>
                </a:solidFill>
              </a:rPr>
              <a:t>2</a:t>
            </a:r>
            <a:r>
              <a:rPr lang="it-IT" altLang="it-IT" sz="2800" b="0" dirty="0">
                <a:solidFill>
                  <a:schemeClr val="bg1"/>
                </a:solidFill>
              </a:rPr>
              <a:t>                d = </a:t>
            </a:r>
            <a:r>
              <a:rPr lang="it-IT" altLang="it-IT" sz="2800" b="0" u="sng" dirty="0">
                <a:solidFill>
                  <a:schemeClr val="bg1"/>
                </a:solidFill>
              </a:rPr>
              <a:t>m</a:t>
            </a:r>
            <a:r>
              <a:rPr lang="it-IT" altLang="it-IT" sz="2800" b="0" dirty="0">
                <a:solidFill>
                  <a:schemeClr val="bg1"/>
                </a:solidFill>
              </a:rPr>
              <a:t>  =   </a:t>
            </a:r>
            <a:r>
              <a:rPr lang="it-IT" altLang="it-IT" sz="2800" b="0" u="sng" dirty="0">
                <a:solidFill>
                  <a:schemeClr val="bg1"/>
                </a:solidFill>
              </a:rPr>
              <a:t>PM </a:t>
            </a:r>
            <a:r>
              <a:rPr lang="it-IT" altLang="it-IT" sz="2800" u="sng" baseline="30000" dirty="0">
                <a:solidFill>
                  <a:schemeClr val="bg1"/>
                </a:solidFill>
              </a:rPr>
              <a:t>.</a:t>
            </a:r>
            <a:r>
              <a:rPr lang="it-IT" altLang="it-IT" sz="2800" b="0" u="sng" dirty="0">
                <a:solidFill>
                  <a:schemeClr val="bg1"/>
                </a:solidFill>
              </a:rPr>
              <a:t> P</a:t>
            </a:r>
          </a:p>
          <a:p>
            <a:pPr algn="just"/>
            <a:r>
              <a:rPr lang="it-IT" altLang="it-IT" sz="2800" b="0" dirty="0">
                <a:solidFill>
                  <a:schemeClr val="bg1"/>
                </a:solidFill>
              </a:rPr>
              <a:t>   v</a:t>
            </a:r>
            <a:r>
              <a:rPr lang="it-IT" altLang="it-IT" sz="2800" b="0" baseline="-25000" dirty="0">
                <a:solidFill>
                  <a:schemeClr val="bg1"/>
                </a:solidFill>
              </a:rPr>
              <a:t>2</a:t>
            </a:r>
            <a:r>
              <a:rPr lang="it-IT" altLang="it-IT" sz="2800" b="0" dirty="0">
                <a:solidFill>
                  <a:schemeClr val="bg1"/>
                </a:solidFill>
              </a:rPr>
              <a:t>          d</a:t>
            </a:r>
            <a:r>
              <a:rPr lang="it-IT" altLang="it-IT" sz="2800" b="0" baseline="-25000" dirty="0">
                <a:solidFill>
                  <a:schemeClr val="bg1"/>
                </a:solidFill>
              </a:rPr>
              <a:t>1                                 </a:t>
            </a:r>
            <a:r>
              <a:rPr lang="it-IT" altLang="it-IT" sz="2800" b="0" dirty="0">
                <a:solidFill>
                  <a:schemeClr val="bg1"/>
                </a:solidFill>
              </a:rPr>
              <a:t>V        R </a:t>
            </a:r>
            <a:r>
              <a:rPr lang="it-IT" altLang="it-IT" sz="2800" baseline="30000" dirty="0">
                <a:solidFill>
                  <a:schemeClr val="bg1"/>
                </a:solidFill>
              </a:rPr>
              <a:t>. </a:t>
            </a:r>
            <a:r>
              <a:rPr lang="it-IT" altLang="it-IT" sz="2800" b="0" dirty="0">
                <a:solidFill>
                  <a:schemeClr val="bg1"/>
                </a:solidFill>
              </a:rPr>
              <a:t>T</a:t>
            </a:r>
            <a:r>
              <a:rPr lang="it-IT" altLang="it-IT" sz="2800" b="0" baseline="-25000" dirty="0">
                <a:solidFill>
                  <a:schemeClr val="bg1"/>
                </a:solidFill>
              </a:rPr>
              <a:t> </a:t>
            </a:r>
          </a:p>
          <a:p>
            <a:pPr algn="just"/>
            <a:endParaRPr lang="it-IT" altLang="it-IT" sz="2800" b="0" baseline="-25000" dirty="0">
              <a:solidFill>
                <a:schemeClr val="bg1"/>
              </a:solidFill>
            </a:endParaRPr>
          </a:p>
          <a:p>
            <a:pPr algn="just"/>
            <a:endParaRPr lang="it-IT" altLang="it-IT" sz="2800" b="0" baseline="-25000" dirty="0">
              <a:solidFill>
                <a:schemeClr val="bg1"/>
              </a:solidFill>
            </a:endParaRPr>
          </a:p>
          <a:p>
            <a:pPr algn="just"/>
            <a:r>
              <a:rPr lang="it-IT" altLang="it-IT" sz="2800" b="0" baseline="-25000" dirty="0">
                <a:solidFill>
                  <a:schemeClr val="bg1"/>
                </a:solidFill>
              </a:rPr>
              <a:t>		</a:t>
            </a:r>
            <a:r>
              <a:rPr lang="it-IT" altLang="it-IT" sz="2800" baseline="-25000" dirty="0">
                <a:solidFill>
                  <a:schemeClr val="bg1"/>
                </a:solidFill>
              </a:rPr>
              <a:t>	 </a:t>
            </a:r>
            <a:r>
              <a:rPr lang="it-IT" altLang="it-IT" sz="2800" u="sng" dirty="0">
                <a:solidFill>
                  <a:schemeClr val="bg1"/>
                </a:solidFill>
              </a:rPr>
              <a:t>v</a:t>
            </a:r>
            <a:r>
              <a:rPr lang="it-IT" altLang="it-IT" sz="2800" u="sng" baseline="-25000" dirty="0">
                <a:solidFill>
                  <a:schemeClr val="bg1"/>
                </a:solidFill>
              </a:rPr>
              <a:t>1</a:t>
            </a:r>
            <a:r>
              <a:rPr lang="it-IT" altLang="it-IT" sz="2800" b="0" dirty="0">
                <a:solidFill>
                  <a:schemeClr val="bg1"/>
                </a:solidFill>
              </a:rPr>
              <a:t>  = </a:t>
            </a:r>
            <a:r>
              <a:rPr lang="it-IT" altLang="it-IT" sz="2800" dirty="0"/>
              <a:t>   </a:t>
            </a:r>
            <a:r>
              <a:rPr lang="it-IT" altLang="it-IT" sz="2800" u="sng" dirty="0">
                <a:solidFill>
                  <a:schemeClr val="bg1"/>
                </a:solidFill>
              </a:rPr>
              <a:t>PM</a:t>
            </a:r>
            <a:r>
              <a:rPr lang="it-IT" altLang="it-IT" sz="2800" u="sng" baseline="-25000" dirty="0">
                <a:solidFill>
                  <a:schemeClr val="bg1"/>
                </a:solidFill>
              </a:rPr>
              <a:t>2</a:t>
            </a:r>
            <a:endParaRPr lang="it-IT" altLang="it-IT" sz="2800" b="0" baseline="-25000" dirty="0">
              <a:solidFill>
                <a:schemeClr val="bg1"/>
              </a:solidFill>
            </a:endParaRPr>
          </a:p>
          <a:p>
            <a:pPr algn="just"/>
            <a:r>
              <a:rPr lang="it-IT" altLang="it-IT" sz="2800" b="0" dirty="0">
                <a:solidFill>
                  <a:schemeClr val="bg1"/>
                </a:solidFill>
              </a:rPr>
              <a:t>			</a:t>
            </a:r>
            <a:r>
              <a:rPr lang="it-IT" altLang="it-IT" sz="2800" dirty="0">
                <a:solidFill>
                  <a:schemeClr val="bg1"/>
                </a:solidFill>
              </a:rPr>
              <a:t>v</a:t>
            </a:r>
            <a:r>
              <a:rPr lang="it-IT" altLang="it-IT" sz="2800" baseline="-25000" dirty="0">
                <a:solidFill>
                  <a:schemeClr val="bg1"/>
                </a:solidFill>
              </a:rPr>
              <a:t>2</a:t>
            </a:r>
            <a:r>
              <a:rPr lang="it-IT" altLang="it-IT" sz="2800" b="0" dirty="0">
                <a:solidFill>
                  <a:schemeClr val="bg1"/>
                </a:solidFill>
              </a:rPr>
              <a:t>         </a:t>
            </a:r>
            <a:r>
              <a:rPr lang="it-IT" altLang="it-IT" sz="2800" dirty="0">
                <a:solidFill>
                  <a:schemeClr val="bg1"/>
                </a:solidFill>
              </a:rPr>
              <a:t>PM</a:t>
            </a:r>
            <a:r>
              <a:rPr lang="it-IT" altLang="it-IT" sz="2800" baseline="-25000" dirty="0">
                <a:solidFill>
                  <a:schemeClr val="bg1"/>
                </a:solidFill>
              </a:rPr>
              <a:t>1</a:t>
            </a:r>
            <a:endParaRPr lang="it-IT" altLang="it-IT" sz="2800" u="sng" baseline="-25000" dirty="0">
              <a:solidFill>
                <a:schemeClr val="bg1"/>
              </a:solidFill>
            </a:endParaRPr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033924A5-22CA-4A95-88EA-C3D81FBD4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505" y="2852936"/>
            <a:ext cx="1141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3200" dirty="0">
                <a:solidFill>
                  <a:schemeClr val="bg1"/>
                </a:solidFill>
                <a:latin typeface="Symbol" panose="05050102010706020507" pitchFamily="18" charset="2"/>
              </a:rPr>
              <a:t>Ö</a:t>
            </a:r>
            <a:endParaRPr lang="it-IT" altLang="it-IT" sz="3200" dirty="0">
              <a:solidFill>
                <a:schemeClr val="bg1"/>
              </a:solidFill>
            </a:endParaRPr>
          </a:p>
        </p:txBody>
      </p:sp>
      <p:sp>
        <p:nvSpPr>
          <p:cNvPr id="55300" name="Line 6">
            <a:extLst>
              <a:ext uri="{FF2B5EF4-FFF2-40B4-BE49-F238E27FC236}">
                <a16:creationId xmlns:a16="http://schemas.microsoft.com/office/drawing/2014/main" id="{E4F388DA-5A31-4464-9E6B-BAF0ECD54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3375" y="2879725"/>
            <a:ext cx="3603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301" name="Rectangle 8">
            <a:extLst>
              <a:ext uri="{FF2B5EF4-FFF2-40B4-BE49-F238E27FC236}">
                <a16:creationId xmlns:a16="http://schemas.microsoft.com/office/drawing/2014/main" id="{5B86233D-EA3A-4BD7-8E57-C695AC1EF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4275138"/>
            <a:ext cx="215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6000" b="0">
                <a:solidFill>
                  <a:schemeClr val="bg1"/>
                </a:solidFill>
                <a:latin typeface="Symbol" panose="05050102010706020507" pitchFamily="18" charset="2"/>
              </a:rPr>
              <a:t>Ö</a:t>
            </a:r>
            <a:endParaRPr lang="it-IT" altLang="it-IT" sz="6000" b="0">
              <a:solidFill>
                <a:schemeClr val="bg1"/>
              </a:solidFill>
            </a:endParaRPr>
          </a:p>
        </p:txBody>
      </p:sp>
      <p:sp>
        <p:nvSpPr>
          <p:cNvPr id="55302" name="Line 9">
            <a:extLst>
              <a:ext uri="{FF2B5EF4-FFF2-40B4-BE49-F238E27FC236}">
                <a16:creationId xmlns:a16="http://schemas.microsoft.com/office/drawing/2014/main" id="{83070097-6B95-4D65-B002-6830EDFA0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4950" y="4292600"/>
            <a:ext cx="3603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303" name="Rectangle 10">
            <a:extLst>
              <a:ext uri="{FF2B5EF4-FFF2-40B4-BE49-F238E27FC236}">
                <a16:creationId xmlns:a16="http://schemas.microsoft.com/office/drawing/2014/main" id="{FEED4E95-55E2-45D2-84CD-AC23496C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005263"/>
            <a:ext cx="3024187" cy="1511300"/>
          </a:xfrm>
          <a:prstGeom prst="rect">
            <a:avLst/>
          </a:prstGeom>
          <a:noFill/>
          <a:ln w="57150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Segnaposto contenuto 2">
            <a:extLst>
              <a:ext uri="{FF2B5EF4-FFF2-40B4-BE49-F238E27FC236}">
                <a16:creationId xmlns:a16="http://schemas.microsoft.com/office/drawing/2014/main" id="{B133200E-AE14-4F08-8232-39F2EF24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60463"/>
            <a:ext cx="878522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5">
            <a:extLst>
              <a:ext uri="{FF2B5EF4-FFF2-40B4-BE49-F238E27FC236}">
                <a16:creationId xmlns:a16="http://schemas.microsoft.com/office/drawing/2014/main" id="{97E2156A-7EAA-4CE1-A69B-FD42A582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5780088"/>
            <a:ext cx="889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b="0" baseline="-25000">
                <a:solidFill>
                  <a:srgbClr val="FF3399"/>
                </a:solidFill>
              </a:rPr>
              <a:t>92</a:t>
            </a:r>
            <a:r>
              <a:rPr lang="it-IT" altLang="it-IT" sz="2400" b="0">
                <a:solidFill>
                  <a:srgbClr val="FF3399"/>
                </a:solidFill>
              </a:rPr>
              <a:t>U</a:t>
            </a:r>
            <a:r>
              <a:rPr lang="it-IT" altLang="it-IT" sz="2400" b="0" baseline="30000">
                <a:solidFill>
                  <a:srgbClr val="FF3399"/>
                </a:solidFill>
              </a:rPr>
              <a:t>235</a:t>
            </a:r>
            <a:r>
              <a:rPr lang="it-IT" altLang="it-IT" sz="2400" b="0">
                <a:solidFill>
                  <a:srgbClr val="FF3399"/>
                </a:solidFill>
              </a:rPr>
              <a:t>  + </a:t>
            </a:r>
            <a:r>
              <a:rPr lang="it-IT" altLang="it-IT" sz="2400" b="0" baseline="-25000">
                <a:solidFill>
                  <a:srgbClr val="FF3399"/>
                </a:solidFill>
              </a:rPr>
              <a:t>1</a:t>
            </a:r>
            <a:r>
              <a:rPr lang="it-IT" altLang="it-IT" sz="2400" b="0">
                <a:solidFill>
                  <a:srgbClr val="FF3399"/>
                </a:solidFill>
              </a:rPr>
              <a:t>n</a:t>
            </a:r>
            <a:r>
              <a:rPr lang="it-IT" altLang="it-IT" sz="2400" b="0" baseline="30000">
                <a:solidFill>
                  <a:srgbClr val="FF3399"/>
                </a:solidFill>
              </a:rPr>
              <a:t>0</a:t>
            </a:r>
            <a:r>
              <a:rPr lang="it-IT" altLang="it-IT" sz="2400" b="0">
                <a:solidFill>
                  <a:srgbClr val="FF3399"/>
                </a:solidFill>
              </a:rPr>
              <a:t>  </a:t>
            </a:r>
            <a:r>
              <a:rPr lang="it-IT" altLang="it-IT" sz="2400" b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it-IT" altLang="it-IT" sz="2400" b="0">
                <a:solidFill>
                  <a:srgbClr val="FF3399"/>
                </a:solidFill>
              </a:rPr>
              <a:t>  </a:t>
            </a:r>
            <a:r>
              <a:rPr lang="it-IT" altLang="it-IT" sz="2400" b="0" baseline="-25000">
                <a:solidFill>
                  <a:srgbClr val="FF3399"/>
                </a:solidFill>
              </a:rPr>
              <a:t>56</a:t>
            </a:r>
            <a:r>
              <a:rPr lang="it-IT" altLang="it-IT" sz="2400" b="0">
                <a:solidFill>
                  <a:srgbClr val="FF3399"/>
                </a:solidFill>
              </a:rPr>
              <a:t>Ba</a:t>
            </a:r>
            <a:r>
              <a:rPr lang="it-IT" altLang="it-IT" sz="2400" b="0" baseline="30000">
                <a:solidFill>
                  <a:srgbClr val="FF3399"/>
                </a:solidFill>
              </a:rPr>
              <a:t>94</a:t>
            </a:r>
            <a:r>
              <a:rPr lang="it-IT" altLang="it-IT" sz="2400" b="0">
                <a:solidFill>
                  <a:srgbClr val="FF3399"/>
                </a:solidFill>
              </a:rPr>
              <a:t>  +  </a:t>
            </a:r>
            <a:r>
              <a:rPr lang="it-IT" altLang="it-IT" sz="2400" b="0" baseline="-25000">
                <a:solidFill>
                  <a:srgbClr val="FF3399"/>
                </a:solidFill>
              </a:rPr>
              <a:t>36</a:t>
            </a:r>
            <a:r>
              <a:rPr lang="it-IT" altLang="it-IT" sz="2400" b="0">
                <a:solidFill>
                  <a:srgbClr val="FF3399"/>
                </a:solidFill>
              </a:rPr>
              <a:t>Kr</a:t>
            </a:r>
            <a:r>
              <a:rPr lang="it-IT" altLang="it-IT" sz="2400" b="0" baseline="30000">
                <a:solidFill>
                  <a:srgbClr val="FF3399"/>
                </a:solidFill>
              </a:rPr>
              <a:t>94</a:t>
            </a:r>
            <a:r>
              <a:rPr lang="it-IT" altLang="it-IT" sz="2400" b="0">
                <a:solidFill>
                  <a:srgbClr val="FF3399"/>
                </a:solidFill>
              </a:rPr>
              <a:t>  + 3</a:t>
            </a:r>
            <a:r>
              <a:rPr lang="it-IT" altLang="it-IT" sz="2400" b="0" baseline="-25000">
                <a:solidFill>
                  <a:srgbClr val="FF3399"/>
                </a:solidFill>
              </a:rPr>
              <a:t>1</a:t>
            </a:r>
            <a:r>
              <a:rPr lang="it-IT" altLang="it-IT" sz="2400" b="0">
                <a:solidFill>
                  <a:srgbClr val="FF3399"/>
                </a:solidFill>
              </a:rPr>
              <a:t>n</a:t>
            </a:r>
            <a:r>
              <a:rPr lang="it-IT" altLang="it-IT" sz="2400" b="0" baseline="30000">
                <a:solidFill>
                  <a:srgbClr val="FF3399"/>
                </a:solidFill>
              </a:rPr>
              <a:t>0</a:t>
            </a:r>
            <a:r>
              <a:rPr lang="it-IT" altLang="it-IT" sz="2400" b="0">
                <a:solidFill>
                  <a:srgbClr val="FF3399"/>
                </a:solidFill>
              </a:rPr>
              <a:t>  + 2 </a:t>
            </a:r>
            <a:r>
              <a:rPr lang="en-US" altLang="it-IT" sz="2400" b="0">
                <a:solidFill>
                  <a:srgbClr val="FF3399"/>
                </a:solidFill>
                <a:cs typeface="Times New Roman" panose="02020603050405020304" pitchFamily="18" charset="0"/>
              </a:rPr>
              <a:t>×</a:t>
            </a:r>
            <a:r>
              <a:rPr lang="it-IT" altLang="it-IT" sz="2400" b="0">
                <a:solidFill>
                  <a:srgbClr val="FF3399"/>
                </a:solidFill>
              </a:rPr>
              <a:t>10</a:t>
            </a:r>
            <a:r>
              <a:rPr lang="it-IT" altLang="it-IT" sz="2400" b="0" baseline="30000">
                <a:solidFill>
                  <a:srgbClr val="FF3399"/>
                </a:solidFill>
              </a:rPr>
              <a:t>10</a:t>
            </a:r>
            <a:r>
              <a:rPr lang="it-IT" altLang="it-IT" sz="2400" b="0">
                <a:solidFill>
                  <a:srgbClr val="FF3399"/>
                </a:solidFill>
              </a:rPr>
              <a:t>KJ/mol di U</a:t>
            </a:r>
            <a:r>
              <a:rPr lang="it-IT" altLang="it-IT" sz="2400" b="0" baseline="30000">
                <a:solidFill>
                  <a:srgbClr val="FF3399"/>
                </a:solidFill>
              </a:rPr>
              <a:t>235</a:t>
            </a:r>
          </a:p>
        </p:txBody>
      </p:sp>
      <p:sp>
        <p:nvSpPr>
          <p:cNvPr id="56324" name="Rectangle 6">
            <a:extLst>
              <a:ext uri="{FF2B5EF4-FFF2-40B4-BE49-F238E27FC236}">
                <a16:creationId xmlns:a16="http://schemas.microsoft.com/office/drawing/2014/main" id="{7C32458A-82D4-4DCD-893C-737C0D77E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734050"/>
            <a:ext cx="8353425" cy="647700"/>
          </a:xfrm>
          <a:prstGeom prst="rect">
            <a:avLst/>
          </a:prstGeom>
          <a:noFill/>
          <a:ln w="57150" cmpd="thickThin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CF924189-0E6B-4BFA-B802-7C0D6761F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1492250"/>
            <a:ext cx="8207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3600">
                <a:solidFill>
                  <a:srgbClr val="0033CC"/>
                </a:solidFill>
                <a:latin typeface="Comic Sans MS" panose="030F0702030302020204" pitchFamily="66" charset="0"/>
              </a:rPr>
              <a:t>STATO SOLIDO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F0AF0777-5650-4E17-82EE-79CCEBD7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>
                <a:solidFill>
                  <a:srgbClr val="000066"/>
                </a:solidFill>
              </a:rPr>
              <a:t>			</a:t>
            </a:r>
            <a:r>
              <a:rPr lang="it-IT" altLang="it-IT" sz="2400" b="0">
                <a:solidFill>
                  <a:srgbClr val="000066"/>
                </a:solidFill>
              </a:rPr>
              <a:t>          </a:t>
            </a:r>
            <a:r>
              <a:rPr lang="it-IT" altLang="it-IT" sz="2400" u="sng">
                <a:solidFill>
                  <a:srgbClr val="000066"/>
                </a:solidFill>
              </a:rPr>
              <a:t>PRESSIONE</a:t>
            </a:r>
          </a:p>
          <a:p>
            <a:pPr algn="just"/>
            <a:r>
              <a:rPr lang="it-IT" altLang="it-IT" sz="2400">
                <a:solidFill>
                  <a:srgbClr val="000066"/>
                </a:solidFill>
              </a:rPr>
              <a:t>la forza che qualsiasi corpo esercita sull’unità di superficie è detta pressione.</a:t>
            </a:r>
            <a:r>
              <a:rPr lang="it-IT" altLang="it-IT" sz="2400" b="0"/>
              <a:t> </a:t>
            </a:r>
            <a:endParaRPr lang="it-IT" altLang="it-IT" sz="2400" b="0">
              <a:solidFill>
                <a:srgbClr val="00CC00"/>
              </a:solidFill>
            </a:endParaRPr>
          </a:p>
          <a:p>
            <a:pPr algn="just"/>
            <a:endParaRPr lang="it-IT" altLang="it-IT" sz="2400" b="0">
              <a:solidFill>
                <a:srgbClr val="00CC00"/>
              </a:solidFill>
            </a:endParaRPr>
          </a:p>
          <a:p>
            <a:pPr algn="just"/>
            <a:r>
              <a:rPr lang="it-IT" altLang="it-IT" sz="2800">
                <a:solidFill>
                  <a:srgbClr val="00CC00"/>
                </a:solidFill>
              </a:rPr>
              <a:t>SI </a:t>
            </a:r>
            <a:r>
              <a:rPr lang="it-IT" altLang="it-IT" sz="2400" b="0">
                <a:solidFill>
                  <a:srgbClr val="00CC00"/>
                </a:solidFill>
              </a:rPr>
              <a:t>                   Pascal (Pa)  =    N/m</a:t>
            </a:r>
            <a:r>
              <a:rPr lang="it-IT" altLang="it-IT" sz="2400" b="0" baseline="30000">
                <a:solidFill>
                  <a:srgbClr val="00CC00"/>
                </a:solidFill>
              </a:rPr>
              <a:t>2</a:t>
            </a:r>
            <a:endParaRPr lang="it-IT" altLang="it-IT" sz="2400" b="0">
              <a:solidFill>
                <a:srgbClr val="00CC00"/>
              </a:solidFill>
            </a:endParaRPr>
          </a:p>
          <a:p>
            <a:pPr algn="just"/>
            <a:endParaRPr lang="it-IT" altLang="it-IT" sz="2400" b="0">
              <a:solidFill>
                <a:srgbClr val="00CC00"/>
              </a:solidFill>
            </a:endParaRPr>
          </a:p>
          <a:p>
            <a:pPr algn="just"/>
            <a:r>
              <a:rPr lang="it-IT" altLang="it-IT" sz="2400" b="0">
                <a:solidFill>
                  <a:srgbClr val="990099"/>
                </a:solidFill>
              </a:rPr>
              <a:t>Un gas esercita la pressione standard di 1 atmosfera (</a:t>
            </a:r>
            <a:r>
              <a:rPr lang="it-IT" altLang="it-IT" sz="2400">
                <a:solidFill>
                  <a:srgbClr val="990099"/>
                </a:solidFill>
              </a:rPr>
              <a:t>1 atm</a:t>
            </a:r>
            <a:r>
              <a:rPr lang="it-IT" altLang="it-IT" sz="2400" b="0">
                <a:solidFill>
                  <a:srgbClr val="990099"/>
                </a:solidFill>
              </a:rPr>
              <a:t>= 101325 Pa) quando è in grado di bilanciare la pressione esercitata da una colonna di mercurio alta 760 mm, a 0°C e a livello del mare.</a:t>
            </a:r>
          </a:p>
          <a:p>
            <a:pPr algn="just"/>
            <a:endParaRPr lang="it-IT" altLang="it-IT" sz="2400" b="0">
              <a:solidFill>
                <a:srgbClr val="990099"/>
              </a:solidFill>
            </a:endParaRPr>
          </a:p>
          <a:p>
            <a:pPr algn="just"/>
            <a:r>
              <a:rPr lang="it-IT" altLang="it-IT" sz="2400" b="0">
                <a:solidFill>
                  <a:srgbClr val="00CC00"/>
                </a:solidFill>
              </a:rPr>
              <a:t>                 760 mm Hg = 760 Torr = 1 atm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>
            <a:extLst>
              <a:ext uri="{FF2B5EF4-FFF2-40B4-BE49-F238E27FC236}">
                <a16:creationId xmlns:a16="http://schemas.microsoft.com/office/drawing/2014/main" id="{B78AAFB1-0273-4A95-9F81-07E23DC5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8715375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200" u="sng">
                <a:solidFill>
                  <a:schemeClr val="accent2"/>
                </a:solidFill>
                <a:latin typeface="Arial" panose="020B0604020202020204" pitchFamily="34" charset="0"/>
              </a:rPr>
              <a:t>Nei gas e nei liquidi</a:t>
            </a:r>
            <a:r>
              <a:rPr lang="it-IT" altLang="it-IT" sz="2200" b="0" u="sng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it-IT" altLang="it-IT" sz="2200" b="0">
                <a:solidFill>
                  <a:schemeClr val="accent2"/>
                </a:solidFill>
                <a:latin typeface="Arial" panose="020B0604020202020204" pitchFamily="34" charset="0"/>
              </a:rPr>
              <a:t>le molecole si muovono continuamente in modo casuale (non hanno una disposizione regolare).</a:t>
            </a:r>
          </a:p>
          <a:p>
            <a:pPr algn="just"/>
            <a:endParaRPr lang="it-IT" altLang="it-IT" sz="2200" b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it-IT" altLang="it-IT" sz="2200" u="sng">
                <a:solidFill>
                  <a:srgbClr val="00CC00"/>
                </a:solidFill>
                <a:latin typeface="Arial" panose="020B0604020202020204" pitchFamily="34" charset="0"/>
              </a:rPr>
              <a:t>Nei solidi</a:t>
            </a:r>
            <a:r>
              <a:rPr lang="it-IT" altLang="it-IT" sz="2200" b="0">
                <a:solidFill>
                  <a:srgbClr val="00CC00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it-IT" altLang="it-IT" sz="2200" b="0">
                <a:solidFill>
                  <a:srgbClr val="00CC00"/>
                </a:solidFill>
                <a:latin typeface="Arial" panose="020B0604020202020204" pitchFamily="34" charset="0"/>
              </a:rPr>
              <a:t>le molecole possono solo vibrare: assumono una disposizione regolare, ripetuta in un ordine esteso all’intero edificio cristallino.</a:t>
            </a:r>
          </a:p>
          <a:p>
            <a:pPr algn="just"/>
            <a:r>
              <a:rPr lang="it-IT" altLang="it-IT" sz="2000">
                <a:solidFill>
                  <a:srgbClr val="009900"/>
                </a:solidFill>
                <a:latin typeface="Arial" panose="020B0604020202020204" pitchFamily="34" charset="0"/>
              </a:rPr>
              <a:t>Vigono intense forze attrattive e repulsive tra atomi, molecole o ioni</a:t>
            </a:r>
            <a:r>
              <a:rPr lang="it-IT" altLang="it-IT" sz="2200" b="0">
                <a:solidFill>
                  <a:srgbClr val="0099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it-IT" altLang="it-IT" sz="2200" b="0" i="1">
                <a:solidFill>
                  <a:srgbClr val="006600"/>
                </a:solidFill>
                <a:latin typeface="Arial" panose="020B0604020202020204" pitchFamily="34" charset="0"/>
              </a:rPr>
              <a:t>La </a:t>
            </a:r>
            <a:r>
              <a:rPr lang="it-IT" altLang="it-IT" sz="2200" b="0" i="1" u="sng">
                <a:solidFill>
                  <a:srgbClr val="006600"/>
                </a:solidFill>
                <a:latin typeface="Arial" panose="020B0604020202020204" pitchFamily="34" charset="0"/>
              </a:rPr>
              <a:t>regolarità esterna</a:t>
            </a:r>
            <a:r>
              <a:rPr lang="it-IT" altLang="it-IT" sz="2200" b="0" i="1">
                <a:solidFill>
                  <a:srgbClr val="006600"/>
                </a:solidFill>
                <a:latin typeface="Arial" panose="020B0604020202020204" pitchFamily="34" charset="0"/>
              </a:rPr>
              <a:t> di un cristallo riflette / è conseguenza della </a:t>
            </a:r>
            <a:r>
              <a:rPr lang="it-IT" altLang="it-IT" sz="2200" b="0" i="1" u="sng">
                <a:solidFill>
                  <a:srgbClr val="006600"/>
                </a:solidFill>
                <a:latin typeface="Arial" panose="020B0604020202020204" pitchFamily="34" charset="0"/>
              </a:rPr>
              <a:t>simmetria interna</a:t>
            </a:r>
            <a:r>
              <a:rPr lang="it-IT" altLang="it-IT" sz="2200" b="0" i="1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  <a:r>
              <a:rPr lang="it-IT" altLang="it-IT" sz="2200" b="0" i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it-IT" altLang="it-IT" sz="2200" b="0" i="1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endParaRPr lang="it-IT" altLang="it-IT" sz="2200" i="1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r>
              <a:rPr lang="it-IT" altLang="it-IT" sz="2400">
                <a:solidFill>
                  <a:srgbClr val="FF0066"/>
                </a:solidFill>
              </a:rPr>
              <a:t>		Proprietà macroscopiche di un solido :</a:t>
            </a:r>
          </a:p>
          <a:p>
            <a:pPr>
              <a:buFontTx/>
              <a:buChar char="-"/>
            </a:pPr>
            <a:r>
              <a:rPr lang="it-IT" altLang="it-IT" sz="2400" b="0">
                <a:solidFill>
                  <a:srgbClr val="FF0066"/>
                </a:solidFill>
              </a:rPr>
              <a:t> rigidità ed incompressibilità (forma e volume propri);</a:t>
            </a:r>
          </a:p>
          <a:p>
            <a:pPr algn="just"/>
            <a:r>
              <a:rPr lang="it-IT" altLang="it-IT" sz="2400" b="0">
                <a:solidFill>
                  <a:srgbClr val="FF0066"/>
                </a:solidFill>
              </a:rPr>
              <a:t>- anisotropia (proprietà ottiche, meccaniche, elettriche cambiano valore a seconda della direzionein cui vengono misurate);</a:t>
            </a:r>
          </a:p>
          <a:p>
            <a:pPr algn="just"/>
            <a:endParaRPr lang="it-IT" altLang="it-IT" sz="240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>
            <a:extLst>
              <a:ext uri="{FF2B5EF4-FFF2-40B4-BE49-F238E27FC236}">
                <a16:creationId xmlns:a16="http://schemas.microsoft.com/office/drawing/2014/main" id="{B80627EB-1F9A-41EB-B102-720014A4C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715375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>
                <a:solidFill>
                  <a:srgbClr val="660066"/>
                </a:solidFill>
              </a:rPr>
              <a:t>Classificazione dei solidi</a:t>
            </a:r>
            <a:r>
              <a:rPr lang="it-IT" altLang="it-IT" sz="2400" b="0">
                <a:solidFill>
                  <a:srgbClr val="660066"/>
                </a:solidFill>
              </a:rPr>
              <a:t> basata su :</a:t>
            </a:r>
          </a:p>
          <a:p>
            <a:r>
              <a:rPr lang="it-IT" altLang="it-IT" sz="2400" b="0">
                <a:solidFill>
                  <a:srgbClr val="660066"/>
                </a:solidFill>
              </a:rPr>
              <a:t>- criteri di simmetria</a:t>
            </a:r>
          </a:p>
          <a:p>
            <a:r>
              <a:rPr lang="it-IT" altLang="it-IT" sz="2400" b="0">
                <a:solidFill>
                  <a:srgbClr val="660066"/>
                </a:solidFill>
              </a:rPr>
              <a:t>- tipo di legame che unisce atomi, ioni o molecole</a:t>
            </a:r>
            <a:r>
              <a:rPr lang="it-IT" altLang="it-IT" sz="2400" b="0">
                <a:solidFill>
                  <a:schemeClr val="bg2"/>
                </a:solidFill>
              </a:rPr>
              <a:t>.</a:t>
            </a:r>
          </a:p>
          <a:p>
            <a:pPr algn="just"/>
            <a:r>
              <a:rPr lang="it-IT" altLang="it-IT" sz="2400" u="sng">
                <a:solidFill>
                  <a:schemeClr val="bg2"/>
                </a:solidFill>
              </a:rPr>
              <a:t>criteri di simmetria</a:t>
            </a:r>
          </a:p>
          <a:p>
            <a:pPr algn="just"/>
            <a:r>
              <a:rPr lang="it-IT" altLang="it-IT" sz="2400" b="0">
                <a:solidFill>
                  <a:schemeClr val="bg2"/>
                </a:solidFill>
              </a:rPr>
              <a:t>In un solido </a:t>
            </a:r>
            <a:r>
              <a:rPr lang="it-IT" altLang="it-IT" sz="2400" b="0">
                <a:solidFill>
                  <a:srgbClr val="FF0066"/>
                </a:solidFill>
              </a:rPr>
              <a:t>l’edificio o reticolo cristallino</a:t>
            </a:r>
            <a:r>
              <a:rPr lang="it-IT" altLang="it-IT" sz="2400" b="0">
                <a:solidFill>
                  <a:schemeClr val="bg2"/>
                </a:solidFill>
              </a:rPr>
              <a:t> è generato dalla ripetizione di una </a:t>
            </a:r>
            <a:r>
              <a:rPr lang="it-IT" altLang="it-IT" sz="2400">
                <a:solidFill>
                  <a:srgbClr val="FF0066"/>
                </a:solidFill>
              </a:rPr>
              <a:t>cella elementare</a:t>
            </a:r>
            <a:r>
              <a:rPr lang="it-IT" altLang="it-IT" sz="2400" b="0">
                <a:solidFill>
                  <a:schemeClr val="bg2"/>
                </a:solidFill>
              </a:rPr>
              <a:t>, la più piccola unità che si ripete </a:t>
            </a:r>
            <a:r>
              <a:rPr lang="it-IT" altLang="it-IT" sz="2400" b="0" i="1">
                <a:solidFill>
                  <a:schemeClr val="bg2"/>
                </a:solidFill>
              </a:rPr>
              <a:t>periodicamente</a:t>
            </a:r>
            <a:r>
              <a:rPr lang="it-IT" altLang="it-IT" sz="2400" b="0">
                <a:solidFill>
                  <a:schemeClr val="bg2"/>
                </a:solidFill>
              </a:rPr>
              <a:t> con certe caratteristiche di </a:t>
            </a:r>
            <a:r>
              <a:rPr lang="it-IT" altLang="it-IT" sz="2400" b="0" i="1">
                <a:solidFill>
                  <a:schemeClr val="bg2"/>
                </a:solidFill>
              </a:rPr>
              <a:t>simmetria</a:t>
            </a:r>
            <a:r>
              <a:rPr lang="it-IT" altLang="it-IT" sz="2400" b="0">
                <a:solidFill>
                  <a:schemeClr val="bg2"/>
                </a:solidFill>
              </a:rPr>
              <a:t> proprie di quel solido.</a:t>
            </a:r>
          </a:p>
          <a:p>
            <a:pPr algn="just"/>
            <a:r>
              <a:rPr lang="it-IT" altLang="it-IT" sz="2400" b="0">
                <a:solidFill>
                  <a:srgbClr val="0033CC"/>
                </a:solidFill>
              </a:rPr>
              <a:t>Se i costituenti (molecole, atomi o ioni) sono in </a:t>
            </a:r>
            <a:r>
              <a:rPr lang="it-IT" altLang="it-IT" sz="2400" b="0" u="sng">
                <a:solidFill>
                  <a:srgbClr val="0033CC"/>
                </a:solidFill>
              </a:rPr>
              <a:t>posizioni rigide ma non vi è ripetizione periodica della cella elementare</a:t>
            </a:r>
            <a:r>
              <a:rPr lang="it-IT" altLang="it-IT" sz="2400" b="0">
                <a:solidFill>
                  <a:srgbClr val="0033CC"/>
                </a:solidFill>
              </a:rPr>
              <a:t> si parla di liquido viscoso (non di solido cristallino).</a:t>
            </a:r>
          </a:p>
          <a:p>
            <a:pPr algn="just"/>
            <a:endParaRPr lang="it-IT" altLang="it-IT" sz="2400" b="0">
              <a:solidFill>
                <a:schemeClr val="accent1"/>
              </a:solidFill>
            </a:endParaRPr>
          </a:p>
          <a:p>
            <a:pPr algn="just"/>
            <a:r>
              <a:rPr lang="it-IT" altLang="it-IT" sz="2400" u="sng">
                <a:solidFill>
                  <a:schemeClr val="bg2"/>
                </a:solidFill>
              </a:rPr>
              <a:t>tipo di legame</a:t>
            </a:r>
            <a:endParaRPr lang="it-IT" altLang="it-IT" sz="2400" u="sng">
              <a:solidFill>
                <a:schemeClr val="accent1"/>
              </a:solidFill>
            </a:endParaRPr>
          </a:p>
          <a:p>
            <a:pPr algn="just"/>
            <a:r>
              <a:rPr lang="it-IT" altLang="it-IT" sz="2400" b="0" u="sng">
                <a:solidFill>
                  <a:schemeClr val="accent1"/>
                </a:solidFill>
              </a:rPr>
              <a:t>Solidi molecolari</a:t>
            </a:r>
          </a:p>
          <a:p>
            <a:pPr algn="just"/>
            <a:r>
              <a:rPr lang="it-IT" altLang="it-IT" sz="2400" b="0" u="sng">
                <a:solidFill>
                  <a:schemeClr val="accent1"/>
                </a:solidFill>
              </a:rPr>
              <a:t>Solidi covalenti</a:t>
            </a:r>
          </a:p>
          <a:p>
            <a:pPr algn="just"/>
            <a:r>
              <a:rPr lang="it-IT" altLang="it-IT" sz="2400" b="0" u="sng">
                <a:solidFill>
                  <a:schemeClr val="accent1"/>
                </a:solidFill>
              </a:rPr>
              <a:t>Solidi ionici</a:t>
            </a:r>
          </a:p>
          <a:p>
            <a:pPr algn="just"/>
            <a:r>
              <a:rPr lang="it-IT" altLang="it-IT" sz="2400" b="0" u="sng">
                <a:solidFill>
                  <a:schemeClr val="accent1"/>
                </a:solidFill>
              </a:rPr>
              <a:t>Solidi metallici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>
            <a:extLst>
              <a:ext uri="{FF2B5EF4-FFF2-40B4-BE49-F238E27FC236}">
                <a16:creationId xmlns:a16="http://schemas.microsoft.com/office/drawing/2014/main" id="{60D5D87A-3E47-47E9-B83C-8512CFB5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260350"/>
            <a:ext cx="90360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u="sng">
                <a:solidFill>
                  <a:schemeClr val="accent1"/>
                </a:solidFill>
              </a:rPr>
              <a:t>Solidi molecolari</a:t>
            </a:r>
          </a:p>
          <a:p>
            <a:pPr algn="just"/>
            <a:r>
              <a:rPr lang="it-IT" altLang="it-IT" sz="2400" b="0">
                <a:solidFill>
                  <a:srgbClr val="FF0066"/>
                </a:solidFill>
              </a:rPr>
              <a:t>Le molecole (invece di atomi o ioni) sono disposte in maniera regolare in un reticolo tridimensionale. Ogni molecola mantiene la sua individualità. Si trovano distanze brevi (tra gli atomi della stessa molecola) e distanze maggiori (tra gli atomi di molecole diverse).</a:t>
            </a:r>
          </a:p>
          <a:p>
            <a:pPr algn="just"/>
            <a:endParaRPr lang="it-IT" altLang="it-IT" sz="2400" b="0">
              <a:solidFill>
                <a:schemeClr val="tx2"/>
              </a:solidFill>
            </a:endParaRPr>
          </a:p>
          <a:p>
            <a:pPr algn="just"/>
            <a:r>
              <a:rPr lang="it-IT" altLang="it-IT" sz="2400" b="0">
                <a:solidFill>
                  <a:schemeClr val="tx2"/>
                </a:solidFill>
              </a:rPr>
              <a:t>Come si dispongono ?</a:t>
            </a:r>
            <a:r>
              <a:rPr lang="it-IT" altLang="it-IT" sz="2400" b="0">
                <a:solidFill>
                  <a:srgbClr val="006600"/>
                </a:solidFill>
              </a:rPr>
              <a:t>    </a:t>
            </a:r>
            <a:r>
              <a:rPr lang="it-IT" altLang="it-IT" sz="2400" b="0">
                <a:solidFill>
                  <a:srgbClr val="00CC00"/>
                </a:solidFill>
              </a:rPr>
              <a:t>Dipende :</a:t>
            </a:r>
          </a:p>
          <a:p>
            <a:pPr algn="just"/>
            <a:r>
              <a:rPr lang="it-IT" altLang="it-IT" sz="2400" b="0">
                <a:solidFill>
                  <a:srgbClr val="00CC00"/>
                </a:solidFill>
              </a:rPr>
              <a:t>1) dalla geometria delle molecole;</a:t>
            </a:r>
          </a:p>
          <a:p>
            <a:pPr algn="just"/>
            <a:r>
              <a:rPr lang="it-IT" altLang="it-IT" sz="2400" b="0">
                <a:solidFill>
                  <a:srgbClr val="00CC00"/>
                </a:solidFill>
              </a:rPr>
              <a:t>2) dal tipo di forze intermolecolari</a:t>
            </a:r>
          </a:p>
          <a:p>
            <a:pPr algn="just"/>
            <a:r>
              <a:rPr lang="it-IT" altLang="it-IT" sz="2400" b="0">
                <a:solidFill>
                  <a:srgbClr val="990099"/>
                </a:solidFill>
              </a:rPr>
              <a:t>Si impaccano in modo da massimizzare le forze di attrazione intermolecolari.</a:t>
            </a:r>
          </a:p>
          <a:p>
            <a:pPr algn="just"/>
            <a:r>
              <a:rPr lang="it-IT" altLang="it-IT" sz="2400" u="sng">
                <a:solidFill>
                  <a:schemeClr val="accent2"/>
                </a:solidFill>
              </a:rPr>
              <a:t>Punto di fusione e durezza</a:t>
            </a:r>
            <a:r>
              <a:rPr lang="it-IT" altLang="it-IT" sz="2400">
                <a:solidFill>
                  <a:schemeClr val="accent2"/>
                </a:solidFill>
              </a:rPr>
              <a:t> : poco elevati</a:t>
            </a:r>
          </a:p>
          <a:p>
            <a:pPr algn="just"/>
            <a:endParaRPr lang="it-IT" altLang="it-IT" sz="2400" b="0">
              <a:solidFill>
                <a:srgbClr val="990099"/>
              </a:solidFill>
            </a:endParaRPr>
          </a:p>
          <a:p>
            <a:pPr algn="just"/>
            <a:r>
              <a:rPr lang="it-IT" altLang="it-IT" sz="2400" b="0">
                <a:solidFill>
                  <a:srgbClr val="990099"/>
                </a:solidFill>
              </a:rPr>
              <a:t>		Esempi : H</a:t>
            </a:r>
            <a:r>
              <a:rPr lang="it-IT" altLang="it-IT" sz="2400" b="0" baseline="-25000">
                <a:solidFill>
                  <a:srgbClr val="990099"/>
                </a:solidFill>
              </a:rPr>
              <a:t>2</a:t>
            </a:r>
            <a:r>
              <a:rPr lang="it-IT" altLang="it-IT" sz="2400" b="0">
                <a:solidFill>
                  <a:srgbClr val="990099"/>
                </a:solidFill>
              </a:rPr>
              <a:t>O, CO</a:t>
            </a:r>
            <a:r>
              <a:rPr lang="it-IT" altLang="it-IT" sz="2400" b="0" baseline="-25000">
                <a:solidFill>
                  <a:srgbClr val="990099"/>
                </a:solidFill>
              </a:rPr>
              <a:t>2</a:t>
            </a:r>
            <a:r>
              <a:rPr lang="it-IT" altLang="it-IT" sz="2400" b="0">
                <a:solidFill>
                  <a:srgbClr val="990099"/>
                </a:solidFill>
              </a:rPr>
              <a:t>, fenoli...</a:t>
            </a:r>
          </a:p>
          <a:p>
            <a:pPr algn="just"/>
            <a:endParaRPr lang="it-IT" altLang="it-IT" sz="2400" b="0">
              <a:solidFill>
                <a:srgbClr val="00CC00"/>
              </a:solidFill>
            </a:endParaRPr>
          </a:p>
          <a:p>
            <a:pPr algn="just"/>
            <a:endParaRPr lang="it-IT" altLang="it-IT" sz="2400" b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FD13F0E-5B3A-4381-BE3F-0EBC8CC3C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32250"/>
            <a:ext cx="8686800" cy="2784475"/>
          </a:xfrm>
          <a:prstGeom prst="rect">
            <a:avLst/>
          </a:prstGeom>
          <a:solidFill>
            <a:srgbClr val="F0FFDD"/>
          </a:solidFill>
          <a:ln w="5715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2015638-1786-434F-9B14-D9F5847FC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582613"/>
            <a:ext cx="8593137" cy="1536700"/>
          </a:xfrm>
          <a:prstGeom prst="rect">
            <a:avLst/>
          </a:prstGeom>
          <a:solidFill>
            <a:srgbClr val="F0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3642AE99-9F85-4DA8-A563-84B773117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536700"/>
            <a:ext cx="6667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3300"/>
                </a:solidFill>
                <a:latin typeface="Arial" panose="020B0604020202020204" pitchFamily="34" charset="0"/>
              </a:rPr>
              <a:t>CH</a:t>
            </a:r>
            <a:r>
              <a:rPr lang="it-IT" altLang="it-IT" sz="2300" b="0" baseline="-25000">
                <a:solidFill>
                  <a:srgbClr val="0033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CB12931B-62D4-413B-BDBD-A8A44974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663575"/>
            <a:ext cx="6651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3300"/>
                </a:solidFill>
                <a:latin typeface="Arial" panose="020B0604020202020204" pitchFamily="34" charset="0"/>
              </a:rPr>
              <a:t>CH</a:t>
            </a:r>
            <a:r>
              <a:rPr lang="it-IT" altLang="it-IT" sz="2300" b="0" baseline="-25000">
                <a:solidFill>
                  <a:srgbClr val="00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E30A9FB7-2256-4E3A-B333-DC65B5C9C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1536700"/>
            <a:ext cx="6651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3300"/>
                </a:solidFill>
                <a:latin typeface="Arial" panose="020B0604020202020204" pitchFamily="34" charset="0"/>
              </a:rPr>
              <a:t>CH</a:t>
            </a:r>
            <a:r>
              <a:rPr lang="it-IT" altLang="it-IT" sz="2300" b="0" baseline="-25000">
                <a:solidFill>
                  <a:srgbClr val="00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70FFAAF2-98C9-4FA4-8542-FF977EA86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663575"/>
            <a:ext cx="6635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3300"/>
                </a:solidFill>
                <a:latin typeface="Arial" panose="020B0604020202020204" pitchFamily="34" charset="0"/>
              </a:rPr>
              <a:t>CH</a:t>
            </a:r>
            <a:r>
              <a:rPr lang="it-IT" altLang="it-IT" sz="2300" b="0" baseline="-25000">
                <a:solidFill>
                  <a:srgbClr val="0033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1448" name="Line 8">
            <a:extLst>
              <a:ext uri="{FF2B5EF4-FFF2-40B4-BE49-F238E27FC236}">
                <a16:creationId xmlns:a16="http://schemas.microsoft.com/office/drawing/2014/main" id="{FDEBF62A-62EA-4268-9735-54D5064DF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400" y="1003300"/>
            <a:ext cx="531813" cy="490538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49" name="Line 9">
            <a:extLst>
              <a:ext uri="{FF2B5EF4-FFF2-40B4-BE49-F238E27FC236}">
                <a16:creationId xmlns:a16="http://schemas.microsoft.com/office/drawing/2014/main" id="{9C798850-B651-430A-A534-D1AD126FB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6688" y="1036638"/>
            <a:ext cx="533400" cy="492125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0" name="Line 10">
            <a:extLst>
              <a:ext uri="{FF2B5EF4-FFF2-40B4-BE49-F238E27FC236}">
                <a16:creationId xmlns:a16="http://schemas.microsoft.com/office/drawing/2014/main" id="{9E00740F-C2F2-4F36-9622-FC7A5E8BF7B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1939131" y="1051719"/>
            <a:ext cx="484188" cy="53975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1" name="Text Box 11">
            <a:extLst>
              <a:ext uri="{FF2B5EF4-FFF2-40B4-BE49-F238E27FC236}">
                <a16:creationId xmlns:a16="http://schemas.microsoft.com/office/drawing/2014/main" id="{41FE83E2-4A59-4BD4-8D2D-A593268A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979488"/>
            <a:ext cx="44942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200">
                <a:solidFill>
                  <a:srgbClr val="003300"/>
                </a:solidFill>
                <a:latin typeface="Arial" panose="020B0604020202020204" pitchFamily="34" charset="0"/>
              </a:rPr>
              <a:t>Molecola apolare solo forze di </a:t>
            </a:r>
          </a:p>
          <a:p>
            <a:r>
              <a:rPr lang="it-IT" altLang="it-IT" sz="2200">
                <a:solidFill>
                  <a:srgbClr val="003300"/>
                </a:solidFill>
                <a:latin typeface="Arial" panose="020B0604020202020204" pitchFamily="34" charset="0"/>
              </a:rPr>
              <a:t>van der Waals del tipo di London</a:t>
            </a:r>
          </a:p>
        </p:txBody>
      </p:sp>
      <p:sp>
        <p:nvSpPr>
          <p:cNvPr id="61452" name="Text Box 12">
            <a:extLst>
              <a:ext uri="{FF2B5EF4-FFF2-40B4-BE49-F238E27FC236}">
                <a16:creationId xmlns:a16="http://schemas.microsoft.com/office/drawing/2014/main" id="{80B29851-3180-4705-A439-C43E1EEF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703388"/>
            <a:ext cx="1700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200">
                <a:solidFill>
                  <a:srgbClr val="003300"/>
                </a:solidFill>
                <a:latin typeface="Arial" panose="020B0604020202020204" pitchFamily="34" charset="0"/>
              </a:rPr>
              <a:t>pf = - 135°C</a:t>
            </a:r>
          </a:p>
        </p:txBody>
      </p:sp>
      <p:sp>
        <p:nvSpPr>
          <p:cNvPr id="61453" name="Text Box 13">
            <a:extLst>
              <a:ext uri="{FF2B5EF4-FFF2-40B4-BE49-F238E27FC236}">
                <a16:creationId xmlns:a16="http://schemas.microsoft.com/office/drawing/2014/main" id="{2D318985-AD54-412A-8017-383FBB10C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3422650"/>
            <a:ext cx="6635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CH</a:t>
            </a:r>
            <a:r>
              <a:rPr lang="it-IT" altLang="it-IT" sz="2300" b="0" baseline="-25000">
                <a:solidFill>
                  <a:srgbClr val="FFFF66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1454" name="Text Box 14">
            <a:extLst>
              <a:ext uri="{FF2B5EF4-FFF2-40B4-BE49-F238E27FC236}">
                <a16:creationId xmlns:a16="http://schemas.microsoft.com/office/drawing/2014/main" id="{76662D85-F5A5-458E-95A2-D62D5EBB6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2549525"/>
            <a:ext cx="6651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CH</a:t>
            </a:r>
            <a:r>
              <a:rPr lang="it-IT" altLang="it-IT" sz="2300" b="0" baseline="-25000">
                <a:solidFill>
                  <a:srgbClr val="FFFF6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455" name="Text Box 15">
            <a:extLst>
              <a:ext uri="{FF2B5EF4-FFF2-40B4-BE49-F238E27FC236}">
                <a16:creationId xmlns:a16="http://schemas.microsoft.com/office/drawing/2014/main" id="{CBE5014E-838B-4CDD-8CFF-71583481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3422650"/>
            <a:ext cx="6651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CH</a:t>
            </a:r>
            <a:r>
              <a:rPr lang="it-IT" altLang="it-IT" sz="2300" b="0" baseline="-25000">
                <a:solidFill>
                  <a:srgbClr val="FFFF6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534F4FBE-0448-4226-961A-15A182ADF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2549525"/>
            <a:ext cx="330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C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1457" name="Line 17">
            <a:extLst>
              <a:ext uri="{FF2B5EF4-FFF2-40B4-BE49-F238E27FC236}">
                <a16:creationId xmlns:a16="http://schemas.microsoft.com/office/drawing/2014/main" id="{6D3F11CE-F874-43FB-9B2D-C0924DA2B9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363" y="2890838"/>
            <a:ext cx="533400" cy="4905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8" name="Line 18">
            <a:extLst>
              <a:ext uri="{FF2B5EF4-FFF2-40B4-BE49-F238E27FC236}">
                <a16:creationId xmlns:a16="http://schemas.microsoft.com/office/drawing/2014/main" id="{8F4E7394-1B9D-45A1-81BD-66C3F0721C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2924175"/>
            <a:ext cx="533400" cy="4905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59" name="Line 19">
            <a:extLst>
              <a:ext uri="{FF2B5EF4-FFF2-40B4-BE49-F238E27FC236}">
                <a16:creationId xmlns:a16="http://schemas.microsoft.com/office/drawing/2014/main" id="{B49F8759-5C2D-4DCD-8D0B-52816B49CCA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1893888" y="2936875"/>
            <a:ext cx="484188" cy="541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60" name="Text Box 20">
            <a:extLst>
              <a:ext uri="{FF2B5EF4-FFF2-40B4-BE49-F238E27FC236}">
                <a16:creationId xmlns:a16="http://schemas.microsoft.com/office/drawing/2014/main" id="{4B545586-CCFB-4183-BF76-84C034A5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2767013"/>
            <a:ext cx="48212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200">
                <a:solidFill>
                  <a:srgbClr val="FFFF66"/>
                </a:solidFill>
                <a:latin typeface="Arial" panose="020B0604020202020204" pitchFamily="34" charset="0"/>
              </a:rPr>
              <a:t>Molecola apolare con possibilità di </a:t>
            </a:r>
          </a:p>
          <a:p>
            <a:r>
              <a:rPr lang="it-IT" altLang="it-IT" sz="2200">
                <a:solidFill>
                  <a:srgbClr val="FFFF66"/>
                </a:solidFill>
                <a:latin typeface="Arial" panose="020B0604020202020204" pitchFamily="34" charset="0"/>
              </a:rPr>
              <a:t>legame Idrogeno</a:t>
            </a:r>
          </a:p>
        </p:txBody>
      </p:sp>
      <p:sp>
        <p:nvSpPr>
          <p:cNvPr id="61461" name="Text Box 21">
            <a:extLst>
              <a:ext uri="{FF2B5EF4-FFF2-40B4-BE49-F238E27FC236}">
                <a16:creationId xmlns:a16="http://schemas.microsoft.com/office/drawing/2014/main" id="{92409672-DA23-4868-9027-2F8A16E4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3449638"/>
            <a:ext cx="177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200">
                <a:solidFill>
                  <a:srgbClr val="FFFF66"/>
                </a:solidFill>
                <a:latin typeface="Arial" panose="020B0604020202020204" pitchFamily="34" charset="0"/>
              </a:rPr>
              <a:t>pf = + 116°C</a:t>
            </a:r>
          </a:p>
        </p:txBody>
      </p:sp>
      <p:sp>
        <p:nvSpPr>
          <p:cNvPr id="61462" name="Line 22">
            <a:extLst>
              <a:ext uri="{FF2B5EF4-FFF2-40B4-BE49-F238E27FC236}">
                <a16:creationId xmlns:a16="http://schemas.microsoft.com/office/drawing/2014/main" id="{962CEB7B-D319-4EE4-BD68-4DB1997882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425700"/>
            <a:ext cx="228600" cy="2079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63" name="Line 23">
            <a:extLst>
              <a:ext uri="{FF2B5EF4-FFF2-40B4-BE49-F238E27FC236}">
                <a16:creationId xmlns:a16="http://schemas.microsoft.com/office/drawing/2014/main" id="{DF7B2A5F-24AF-46C7-9BAF-9601B3D7DB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463" y="2535238"/>
            <a:ext cx="228600" cy="2063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64" name="Text Box 24">
            <a:extLst>
              <a:ext uri="{FF2B5EF4-FFF2-40B4-BE49-F238E27FC236}">
                <a16:creationId xmlns:a16="http://schemas.microsoft.com/office/drawing/2014/main" id="{99D54AC6-D72D-46DD-BCE9-D89A63F4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176463"/>
            <a:ext cx="3476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1465" name="Text Box 25">
            <a:extLst>
              <a:ext uri="{FF2B5EF4-FFF2-40B4-BE49-F238E27FC236}">
                <a16:creationId xmlns:a16="http://schemas.microsoft.com/office/drawing/2014/main" id="{EE7A826A-37E9-4EFE-B742-4E4DA9D20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3422650"/>
            <a:ext cx="6635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NH</a:t>
            </a:r>
            <a:r>
              <a:rPr lang="it-IT" altLang="it-IT" sz="2300" b="0" baseline="-25000">
                <a:solidFill>
                  <a:srgbClr val="FFFF6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466" name="Line 37">
            <a:extLst>
              <a:ext uri="{FF2B5EF4-FFF2-40B4-BE49-F238E27FC236}">
                <a16:creationId xmlns:a16="http://schemas.microsoft.com/office/drawing/2014/main" id="{70DE375F-28E3-4445-90B9-A6A4B88B2868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331369" y="2874169"/>
            <a:ext cx="484188" cy="5397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1467" name="Group 55">
            <a:extLst>
              <a:ext uri="{FF2B5EF4-FFF2-40B4-BE49-F238E27FC236}">
                <a16:creationId xmlns:a16="http://schemas.microsoft.com/office/drawing/2014/main" id="{232A6E95-70F5-4C6F-B794-915CE4B3DD6E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005263"/>
            <a:ext cx="7994650" cy="2700337"/>
            <a:chOff x="317" y="2586"/>
            <a:chExt cx="5036" cy="1701"/>
          </a:xfrm>
        </p:grpSpPr>
        <p:sp>
          <p:nvSpPr>
            <p:cNvPr id="61469" name="Text Box 26">
              <a:extLst>
                <a:ext uri="{FF2B5EF4-FFF2-40B4-BE49-F238E27FC236}">
                  <a16:creationId xmlns:a16="http://schemas.microsoft.com/office/drawing/2014/main" id="{B3714BEF-B4C0-45B4-A48A-09AECE9B2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3351"/>
              <a:ext cx="3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CH</a:t>
              </a:r>
              <a:r>
                <a:rPr lang="it-IT" altLang="it-IT" sz="2300" b="0" baseline="-25000">
                  <a:solidFill>
                    <a:srgbClr val="0033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1470" name="Text Box 27">
              <a:extLst>
                <a:ext uri="{FF2B5EF4-FFF2-40B4-BE49-F238E27FC236}">
                  <a16:creationId xmlns:a16="http://schemas.microsoft.com/office/drawing/2014/main" id="{26EC3F84-9E40-4F05-8C8B-FC708BB40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775"/>
              <a:ext cx="3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CH</a:t>
              </a:r>
              <a:r>
                <a:rPr lang="it-IT" altLang="it-IT" sz="2300" b="0" baseline="-25000">
                  <a:solidFill>
                    <a:srgbClr val="0033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471" name="Text Box 28">
              <a:extLst>
                <a:ext uri="{FF2B5EF4-FFF2-40B4-BE49-F238E27FC236}">
                  <a16:creationId xmlns:a16="http://schemas.microsoft.com/office/drawing/2014/main" id="{DD9DCC5D-C65E-420A-A64C-E3D10F47D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" y="3351"/>
              <a:ext cx="3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CH</a:t>
              </a:r>
              <a:r>
                <a:rPr lang="it-IT" altLang="it-IT" sz="2300" b="0" baseline="-25000">
                  <a:solidFill>
                    <a:srgbClr val="0033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472" name="Text Box 29">
              <a:extLst>
                <a:ext uri="{FF2B5EF4-FFF2-40B4-BE49-F238E27FC236}">
                  <a16:creationId xmlns:a16="http://schemas.microsoft.com/office/drawing/2014/main" id="{FAAECEF7-16AC-4671-AD04-796CEC6C2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" y="2801"/>
              <a:ext cx="1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C</a:t>
              </a:r>
              <a:endParaRPr lang="it-IT" altLang="it-IT" sz="2300" b="0" baseline="-25000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73" name="Line 30">
              <a:extLst>
                <a:ext uri="{FF2B5EF4-FFF2-40B4-BE49-F238E27FC236}">
                  <a16:creationId xmlns:a16="http://schemas.microsoft.com/office/drawing/2014/main" id="{016F25D8-8129-4136-801E-C633B0A20A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892049" flipV="1">
              <a:off x="500" y="3015"/>
              <a:ext cx="335" cy="31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74" name="Line 31">
              <a:extLst>
                <a:ext uri="{FF2B5EF4-FFF2-40B4-BE49-F238E27FC236}">
                  <a16:creationId xmlns:a16="http://schemas.microsoft.com/office/drawing/2014/main" id="{5290FD9B-02D2-4C9C-A4FB-419D4B52E0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245220" flipV="1">
              <a:off x="1066" y="3016"/>
              <a:ext cx="305" cy="34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75" name="Line 32">
              <a:extLst>
                <a:ext uri="{FF2B5EF4-FFF2-40B4-BE49-F238E27FC236}">
                  <a16:creationId xmlns:a16="http://schemas.microsoft.com/office/drawing/2014/main" id="{058C208A-27E3-48E7-B26F-5EFEA15AA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5" y="2706"/>
              <a:ext cx="144" cy="131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76" name="Line 33">
              <a:extLst>
                <a:ext uri="{FF2B5EF4-FFF2-40B4-BE49-F238E27FC236}">
                  <a16:creationId xmlns:a16="http://schemas.microsoft.com/office/drawing/2014/main" id="{E720AA81-2CB5-4284-9385-6DAEBBC78B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6" y="2775"/>
              <a:ext cx="144" cy="131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77" name="Text Box 34">
              <a:extLst>
                <a:ext uri="{FF2B5EF4-FFF2-40B4-BE49-F238E27FC236}">
                  <a16:creationId xmlns:a16="http://schemas.microsoft.com/office/drawing/2014/main" id="{89A22566-F499-4EF2-9B8D-2A1EFB3DA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" y="3351"/>
              <a:ext cx="33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NH</a:t>
              </a:r>
              <a:endParaRPr lang="it-IT" altLang="it-IT" sz="2300" b="0" baseline="-25000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78" name="Line 35">
              <a:extLst>
                <a:ext uri="{FF2B5EF4-FFF2-40B4-BE49-F238E27FC236}">
                  <a16:creationId xmlns:a16="http://schemas.microsoft.com/office/drawing/2014/main" id="{7E1AE984-3DDC-412A-8214-EBCC6DEFF0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892049" flipV="1">
              <a:off x="1555" y="3063"/>
              <a:ext cx="336" cy="309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79" name="Line 36">
              <a:extLst>
                <a:ext uri="{FF2B5EF4-FFF2-40B4-BE49-F238E27FC236}">
                  <a16:creationId xmlns:a16="http://schemas.microsoft.com/office/drawing/2014/main" id="{443B19DE-E0FF-46A0-A244-2124012CBE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245220" flipV="1">
              <a:off x="1884" y="3056"/>
              <a:ext cx="305" cy="34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80" name="Text Box 38">
              <a:extLst>
                <a:ext uri="{FF2B5EF4-FFF2-40B4-BE49-F238E27FC236}">
                  <a16:creationId xmlns:a16="http://schemas.microsoft.com/office/drawing/2014/main" id="{781B7888-82BB-4F26-9547-963BF87D4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0" y="2586"/>
              <a:ext cx="20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O</a:t>
              </a:r>
              <a:endParaRPr lang="it-IT" altLang="it-IT" sz="2300" b="0" baseline="-25000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81" name="Text Box 39">
              <a:extLst>
                <a:ext uri="{FF2B5EF4-FFF2-40B4-BE49-F238E27FC236}">
                  <a16:creationId xmlns:a16="http://schemas.microsoft.com/office/drawing/2014/main" id="{22DD46F2-A1CD-46C5-901B-901730CE4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" y="3351"/>
              <a:ext cx="1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H</a:t>
              </a:r>
              <a:endParaRPr lang="it-IT" altLang="it-IT" sz="2300" b="0" baseline="-25000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82" name="Line 40">
              <a:extLst>
                <a:ext uri="{FF2B5EF4-FFF2-40B4-BE49-F238E27FC236}">
                  <a16:creationId xmlns:a16="http://schemas.microsoft.com/office/drawing/2014/main" id="{C09DFF83-498C-47F7-8579-523CC7008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0" y="3465"/>
              <a:ext cx="144" cy="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83" name="Line 41">
              <a:extLst>
                <a:ext uri="{FF2B5EF4-FFF2-40B4-BE49-F238E27FC236}">
                  <a16:creationId xmlns:a16="http://schemas.microsoft.com/office/drawing/2014/main" id="{0ACF5C14-7117-4234-9A41-0040530832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376" y="3476"/>
              <a:ext cx="131" cy="144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84" name="Line 42">
              <a:extLst>
                <a:ext uri="{FF2B5EF4-FFF2-40B4-BE49-F238E27FC236}">
                  <a16:creationId xmlns:a16="http://schemas.microsoft.com/office/drawing/2014/main" id="{4C39D928-3A46-4B8A-A956-14825C7813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347" y="3528"/>
              <a:ext cx="131" cy="144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85" name="Line 43">
              <a:extLst>
                <a:ext uri="{FF2B5EF4-FFF2-40B4-BE49-F238E27FC236}">
                  <a16:creationId xmlns:a16="http://schemas.microsoft.com/office/drawing/2014/main" id="{5F532ABB-7C20-4372-BE56-929A8CAF5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0" y="3459"/>
              <a:ext cx="404" cy="0"/>
            </a:xfrm>
            <a:prstGeom prst="line">
              <a:avLst/>
            </a:prstGeom>
            <a:noFill/>
            <a:ln w="57150" cap="rnd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86" name="Text Box 44">
              <a:extLst>
                <a:ext uri="{FF2B5EF4-FFF2-40B4-BE49-F238E27FC236}">
                  <a16:creationId xmlns:a16="http://schemas.microsoft.com/office/drawing/2014/main" id="{BB61472A-153C-4F0A-8806-F61A548FF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4" y="3351"/>
              <a:ext cx="20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O</a:t>
              </a:r>
              <a:endParaRPr lang="it-IT" altLang="it-IT" sz="2300" b="0" baseline="-25000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87" name="Text Box 45">
              <a:extLst>
                <a:ext uri="{FF2B5EF4-FFF2-40B4-BE49-F238E27FC236}">
                  <a16:creationId xmlns:a16="http://schemas.microsoft.com/office/drawing/2014/main" id="{C16A2997-F687-4D36-B70D-D27B0394E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580"/>
              <a:ext cx="1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C</a:t>
              </a:r>
              <a:endParaRPr lang="it-IT" altLang="it-IT" sz="2300" b="0" baseline="-25000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88" name="Line 46">
              <a:extLst>
                <a:ext uri="{FF2B5EF4-FFF2-40B4-BE49-F238E27FC236}">
                  <a16:creationId xmlns:a16="http://schemas.microsoft.com/office/drawing/2014/main" id="{A4981AD6-62CB-40BC-B524-E76690E3D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892049" flipV="1">
              <a:off x="3218" y="3796"/>
              <a:ext cx="336" cy="309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89" name="Text Box 47">
              <a:extLst>
                <a:ext uri="{FF2B5EF4-FFF2-40B4-BE49-F238E27FC236}">
                  <a16:creationId xmlns:a16="http://schemas.microsoft.com/office/drawing/2014/main" id="{EACBA230-5801-4AE4-82FE-BE9257622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4032"/>
              <a:ext cx="3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NH</a:t>
              </a:r>
              <a:r>
                <a:rPr lang="it-IT" altLang="it-IT" sz="2300" b="0" baseline="-25000">
                  <a:solidFill>
                    <a:srgbClr val="0033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490" name="Line 48">
              <a:extLst>
                <a:ext uri="{FF2B5EF4-FFF2-40B4-BE49-F238E27FC236}">
                  <a16:creationId xmlns:a16="http://schemas.microsoft.com/office/drawing/2014/main" id="{BC5A720D-3066-4979-9E8F-4BCAD016BC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892049" flipV="1">
              <a:off x="3600" y="3267"/>
              <a:ext cx="335" cy="31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91" name="Text Box 49">
              <a:extLst>
                <a:ext uri="{FF2B5EF4-FFF2-40B4-BE49-F238E27FC236}">
                  <a16:creationId xmlns:a16="http://schemas.microsoft.com/office/drawing/2014/main" id="{A5F0AA20-E15D-4195-8D77-690D80EEA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" y="3005"/>
              <a:ext cx="3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CH</a:t>
              </a:r>
              <a:r>
                <a:rPr lang="it-IT" altLang="it-IT" sz="2300" b="0" baseline="-25000">
                  <a:solidFill>
                    <a:srgbClr val="0033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492" name="Line 50">
              <a:extLst>
                <a:ext uri="{FF2B5EF4-FFF2-40B4-BE49-F238E27FC236}">
                  <a16:creationId xmlns:a16="http://schemas.microsoft.com/office/drawing/2014/main" id="{4C308EF2-2BF0-4618-98AD-AD1C33A125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245220" flipV="1">
              <a:off x="4222" y="3264"/>
              <a:ext cx="305" cy="34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93" name="Text Box 51">
              <a:extLst>
                <a:ext uri="{FF2B5EF4-FFF2-40B4-BE49-F238E27FC236}">
                  <a16:creationId xmlns:a16="http://schemas.microsoft.com/office/drawing/2014/main" id="{B8A3D9AC-9608-4598-850B-A306F9BB3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" y="3607"/>
              <a:ext cx="3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CH</a:t>
              </a:r>
              <a:r>
                <a:rPr lang="it-IT" altLang="it-IT" sz="2300" b="0" baseline="-25000">
                  <a:solidFill>
                    <a:srgbClr val="0033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494" name="Text Box 52">
              <a:extLst>
                <a:ext uri="{FF2B5EF4-FFF2-40B4-BE49-F238E27FC236}">
                  <a16:creationId xmlns:a16="http://schemas.microsoft.com/office/drawing/2014/main" id="{D89B9900-271B-4756-8077-D72571996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4" y="3005"/>
              <a:ext cx="3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25463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300" b="0">
                  <a:solidFill>
                    <a:srgbClr val="003300"/>
                  </a:solidFill>
                  <a:latin typeface="Arial" panose="020B0604020202020204" pitchFamily="34" charset="0"/>
                </a:rPr>
                <a:t>CH</a:t>
              </a:r>
              <a:r>
                <a:rPr lang="it-IT" altLang="it-IT" sz="2300" b="0" baseline="-25000">
                  <a:solidFill>
                    <a:srgbClr val="0033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1495" name="Line 53">
              <a:extLst>
                <a:ext uri="{FF2B5EF4-FFF2-40B4-BE49-F238E27FC236}">
                  <a16:creationId xmlns:a16="http://schemas.microsoft.com/office/drawing/2014/main" id="{DE798CC0-A7DA-4183-927A-4FF73BD90C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892049" flipV="1">
              <a:off x="4723" y="3267"/>
              <a:ext cx="336" cy="309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1468" name="Text Box 54">
            <a:extLst>
              <a:ext uri="{FF2B5EF4-FFF2-40B4-BE49-F238E27FC236}">
                <a16:creationId xmlns:a16="http://schemas.microsoft.com/office/drawing/2014/main" id="{6C4A46EC-99EA-4654-B035-7B96327DA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3338"/>
            <a:ext cx="53086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54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54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800">
                <a:solidFill>
                  <a:srgbClr val="DDFFFF"/>
                </a:solidFill>
                <a:latin typeface="Comic Sans MS" panose="030F0702030302020204" pitchFamily="66" charset="0"/>
              </a:rPr>
              <a:t>Effetto del Legame Idrogeno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>
            <a:extLst>
              <a:ext uri="{FF2B5EF4-FFF2-40B4-BE49-F238E27FC236}">
                <a16:creationId xmlns:a16="http://schemas.microsoft.com/office/drawing/2014/main" id="{98136267-2745-4229-A217-B73D917CD90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01638" y="1706563"/>
            <a:ext cx="1136650" cy="1066800"/>
          </a:xfrm>
          <a:prstGeom prst="hexagon">
            <a:avLst>
              <a:gd name="adj" fmla="val 26701"/>
              <a:gd name="vf" fmla="val 115470"/>
            </a:avLst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2467" name="AutoShape 3">
            <a:extLst>
              <a:ext uri="{FF2B5EF4-FFF2-40B4-BE49-F238E27FC236}">
                <a16:creationId xmlns:a16="http://schemas.microsoft.com/office/drawing/2014/main" id="{AD584B96-A9A6-4BD6-8D34-FCB57F3661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35363" y="1706563"/>
            <a:ext cx="1136650" cy="1066800"/>
          </a:xfrm>
          <a:prstGeom prst="hexagon">
            <a:avLst>
              <a:gd name="adj" fmla="val 26701"/>
              <a:gd name="vf" fmla="val 115470"/>
            </a:avLst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2468" name="AutoShape 4">
            <a:extLst>
              <a:ext uri="{FF2B5EF4-FFF2-40B4-BE49-F238E27FC236}">
                <a16:creationId xmlns:a16="http://schemas.microsoft.com/office/drawing/2014/main" id="{BD7D9AAB-F1AB-4B45-8279-ABF27C1CE95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670675" y="1706563"/>
            <a:ext cx="1136650" cy="1066800"/>
          </a:xfrm>
          <a:prstGeom prst="hexagon">
            <a:avLst>
              <a:gd name="adj" fmla="val 26701"/>
              <a:gd name="vf" fmla="val 115470"/>
            </a:avLst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2469" name="AutoShape 5">
            <a:extLst>
              <a:ext uri="{FF2B5EF4-FFF2-40B4-BE49-F238E27FC236}">
                <a16:creationId xmlns:a16="http://schemas.microsoft.com/office/drawing/2014/main" id="{FF8802B4-088F-4BDC-96B7-011B4A76209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82563" y="5521325"/>
            <a:ext cx="1136650" cy="1066800"/>
          </a:xfrm>
          <a:prstGeom prst="hexagon">
            <a:avLst>
              <a:gd name="adj" fmla="val 26701"/>
              <a:gd name="vf" fmla="val 115470"/>
            </a:avLst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2470" name="AutoShape 6">
            <a:extLst>
              <a:ext uri="{FF2B5EF4-FFF2-40B4-BE49-F238E27FC236}">
                <a16:creationId xmlns:a16="http://schemas.microsoft.com/office/drawing/2014/main" id="{1E8C4AB3-3475-4FCD-99DD-B8730C3E127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08288" y="5521325"/>
            <a:ext cx="1136650" cy="1066800"/>
          </a:xfrm>
          <a:prstGeom prst="hexagon">
            <a:avLst>
              <a:gd name="adj" fmla="val 26701"/>
              <a:gd name="vf" fmla="val 115470"/>
            </a:avLst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2471" name="AutoShape 7">
            <a:extLst>
              <a:ext uri="{FF2B5EF4-FFF2-40B4-BE49-F238E27FC236}">
                <a16:creationId xmlns:a16="http://schemas.microsoft.com/office/drawing/2014/main" id="{E2D53D79-7837-46A3-BAF8-61198CE190F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00800" y="5143500"/>
            <a:ext cx="1306513" cy="1157288"/>
          </a:xfrm>
          <a:prstGeom prst="hexagon">
            <a:avLst>
              <a:gd name="adj" fmla="val 28292"/>
              <a:gd name="vf" fmla="val 115470"/>
            </a:avLst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2472" name="Line 8">
            <a:extLst>
              <a:ext uri="{FF2B5EF4-FFF2-40B4-BE49-F238E27FC236}">
                <a16:creationId xmlns:a16="http://schemas.microsoft.com/office/drawing/2014/main" id="{DA24AE1D-39BA-45AC-82D4-E47C99217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488" y="1028700"/>
            <a:ext cx="0" cy="6429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73" name="Line 9">
            <a:extLst>
              <a:ext uri="{FF2B5EF4-FFF2-40B4-BE49-F238E27FC236}">
                <a16:creationId xmlns:a16="http://schemas.microsoft.com/office/drawing/2014/main" id="{6564137A-A483-4D08-8C97-5E520761F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028700"/>
            <a:ext cx="0" cy="6429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74" name="Line 10">
            <a:extLst>
              <a:ext uri="{FF2B5EF4-FFF2-40B4-BE49-F238E27FC236}">
                <a16:creationId xmlns:a16="http://schemas.microsoft.com/office/drawing/2014/main" id="{F0825A79-3031-4A33-9180-9884B4D2A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0113" y="1028700"/>
            <a:ext cx="0" cy="6429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75" name="Line 11">
            <a:extLst>
              <a:ext uri="{FF2B5EF4-FFF2-40B4-BE49-F238E27FC236}">
                <a16:creationId xmlns:a16="http://schemas.microsoft.com/office/drawing/2014/main" id="{BEB039F4-5C24-40FE-9AB3-AA1707BE6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0113" y="2808288"/>
            <a:ext cx="0" cy="6429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76" name="Line 12">
            <a:extLst>
              <a:ext uri="{FF2B5EF4-FFF2-40B4-BE49-F238E27FC236}">
                <a16:creationId xmlns:a16="http://schemas.microsoft.com/office/drawing/2014/main" id="{28B50AC3-83A4-49CC-AA0A-483C83C35FC2}"/>
              </a:ext>
            </a:extLst>
          </p:cNvPr>
          <p:cNvSpPr>
            <a:spLocks noChangeShapeType="1"/>
          </p:cNvSpPr>
          <p:nvPr/>
        </p:nvSpPr>
        <p:spPr bwMode="auto">
          <a:xfrm rot="-2767664">
            <a:off x="4877594" y="2416969"/>
            <a:ext cx="1588" cy="6540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77" name="Line 13">
            <a:extLst>
              <a:ext uri="{FF2B5EF4-FFF2-40B4-BE49-F238E27FC236}">
                <a16:creationId xmlns:a16="http://schemas.microsoft.com/office/drawing/2014/main" id="{F53082E8-25F1-42E3-B145-EA209311E874}"/>
              </a:ext>
            </a:extLst>
          </p:cNvPr>
          <p:cNvSpPr>
            <a:spLocks noChangeShapeType="1"/>
          </p:cNvSpPr>
          <p:nvPr/>
        </p:nvSpPr>
        <p:spPr bwMode="auto">
          <a:xfrm rot="-7230246">
            <a:off x="1788319" y="1505744"/>
            <a:ext cx="1588" cy="6540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78" name="Text Box 14">
            <a:extLst>
              <a:ext uri="{FF2B5EF4-FFF2-40B4-BE49-F238E27FC236}">
                <a16:creationId xmlns:a16="http://schemas.microsoft.com/office/drawing/2014/main" id="{272E3DCC-C05C-4194-8BCD-D291E40BE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414463"/>
            <a:ext cx="5429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OH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479" name="Text Box 15">
            <a:extLst>
              <a:ext uri="{FF2B5EF4-FFF2-40B4-BE49-F238E27FC236}">
                <a16:creationId xmlns:a16="http://schemas.microsoft.com/office/drawing/2014/main" id="{28E5819F-F68B-4C11-9769-4371E856C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42938"/>
            <a:ext cx="6492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NO</a:t>
            </a:r>
            <a:r>
              <a:rPr lang="it-IT" altLang="it-IT" sz="2300" b="0" baseline="-25000">
                <a:solidFill>
                  <a:srgbClr val="FFFF6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2480" name="Text Box 16">
            <a:extLst>
              <a:ext uri="{FF2B5EF4-FFF2-40B4-BE49-F238E27FC236}">
                <a16:creationId xmlns:a16="http://schemas.microsoft.com/office/drawing/2014/main" id="{B89C7C48-8722-46A4-9307-8A5AF3D4D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642938"/>
            <a:ext cx="649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NO</a:t>
            </a:r>
            <a:r>
              <a:rPr lang="it-IT" altLang="it-IT" sz="2300" b="0" baseline="-25000">
                <a:solidFill>
                  <a:srgbClr val="FFFF6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2481" name="Text Box 17">
            <a:extLst>
              <a:ext uri="{FF2B5EF4-FFF2-40B4-BE49-F238E27FC236}">
                <a16:creationId xmlns:a16="http://schemas.microsoft.com/office/drawing/2014/main" id="{EDAD11A7-6CDA-4EF9-8535-18234608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642938"/>
            <a:ext cx="6477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NO</a:t>
            </a:r>
            <a:r>
              <a:rPr lang="it-IT" altLang="it-IT" sz="2300" b="0" baseline="-25000">
                <a:solidFill>
                  <a:srgbClr val="FFFF6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2482" name="Text Box 18">
            <a:extLst>
              <a:ext uri="{FF2B5EF4-FFF2-40B4-BE49-F238E27FC236}">
                <a16:creationId xmlns:a16="http://schemas.microsoft.com/office/drawing/2014/main" id="{3D971BDD-C224-4122-855F-CC3609C2B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3" y="2787650"/>
            <a:ext cx="539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OH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483" name="Text Box 19">
            <a:extLst>
              <a:ext uri="{FF2B5EF4-FFF2-40B4-BE49-F238E27FC236}">
                <a16:creationId xmlns:a16="http://schemas.microsoft.com/office/drawing/2014/main" id="{02994673-70B6-447F-852A-AE14EBA6A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3451225"/>
            <a:ext cx="539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OH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484" name="Text Box 20">
            <a:extLst>
              <a:ext uri="{FF2B5EF4-FFF2-40B4-BE49-F238E27FC236}">
                <a16:creationId xmlns:a16="http://schemas.microsoft.com/office/drawing/2014/main" id="{357951A7-3302-4724-A779-85C594CEA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34925"/>
            <a:ext cx="50577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700">
                <a:solidFill>
                  <a:srgbClr val="DDFFFF"/>
                </a:solidFill>
                <a:latin typeface="Comic Sans MS" panose="030F0702030302020204" pitchFamily="66" charset="0"/>
              </a:rPr>
              <a:t>Effetto del Legame Idrogeno</a:t>
            </a:r>
          </a:p>
        </p:txBody>
      </p:sp>
      <p:sp>
        <p:nvSpPr>
          <p:cNvPr id="62485" name="Text Box 21">
            <a:extLst>
              <a:ext uri="{FF2B5EF4-FFF2-40B4-BE49-F238E27FC236}">
                <a16:creationId xmlns:a16="http://schemas.microsoft.com/office/drawing/2014/main" id="{9ACBDAA1-CAC7-4028-9F91-ADB8F78F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2819400"/>
            <a:ext cx="11128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>
                <a:solidFill>
                  <a:srgbClr val="FFFF66"/>
                </a:solidFill>
                <a:latin typeface="Arial" panose="020B0604020202020204" pitchFamily="34" charset="0"/>
              </a:rPr>
              <a:t>pf 45°C</a:t>
            </a:r>
            <a:endParaRPr lang="it-IT" altLang="it-IT" sz="230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486" name="Text Box 22">
            <a:extLst>
              <a:ext uri="{FF2B5EF4-FFF2-40B4-BE49-F238E27FC236}">
                <a16:creationId xmlns:a16="http://schemas.microsoft.com/office/drawing/2014/main" id="{00D4C19B-D503-4E56-8555-6B9E46487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2819400"/>
            <a:ext cx="11128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>
                <a:solidFill>
                  <a:srgbClr val="FFFF66"/>
                </a:solidFill>
                <a:latin typeface="Arial" panose="020B0604020202020204" pitchFamily="34" charset="0"/>
              </a:rPr>
              <a:t>pf 96°C</a:t>
            </a:r>
            <a:endParaRPr lang="it-IT" altLang="it-IT" sz="230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487" name="Text Box 23">
            <a:extLst>
              <a:ext uri="{FF2B5EF4-FFF2-40B4-BE49-F238E27FC236}">
                <a16:creationId xmlns:a16="http://schemas.microsoft.com/office/drawing/2014/main" id="{D4151DFC-06A1-4863-A5CE-849B8DC2C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2819400"/>
            <a:ext cx="12747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>
                <a:solidFill>
                  <a:srgbClr val="FFFF66"/>
                </a:solidFill>
                <a:latin typeface="Arial" panose="020B0604020202020204" pitchFamily="34" charset="0"/>
              </a:rPr>
              <a:t>pf 114°C</a:t>
            </a:r>
            <a:endParaRPr lang="it-IT" altLang="it-IT" sz="230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488" name="Line 24">
            <a:extLst>
              <a:ext uri="{FF2B5EF4-FFF2-40B4-BE49-F238E27FC236}">
                <a16:creationId xmlns:a16="http://schemas.microsoft.com/office/drawing/2014/main" id="{5E4E1242-9612-4FE6-8743-D66D639F7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363" y="4854575"/>
            <a:ext cx="0" cy="6429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89" name="Line 25">
            <a:extLst>
              <a:ext uri="{FF2B5EF4-FFF2-40B4-BE49-F238E27FC236}">
                <a16:creationId xmlns:a16="http://schemas.microsoft.com/office/drawing/2014/main" id="{09C094B7-06FD-4C9E-AA05-8A2F07EF9660}"/>
              </a:ext>
            </a:extLst>
          </p:cNvPr>
          <p:cNvSpPr>
            <a:spLocks noChangeShapeType="1"/>
          </p:cNvSpPr>
          <p:nvPr/>
        </p:nvSpPr>
        <p:spPr bwMode="auto">
          <a:xfrm rot="-7230246">
            <a:off x="1562101" y="5300662"/>
            <a:ext cx="0" cy="6508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90" name="Line 26">
            <a:extLst>
              <a:ext uri="{FF2B5EF4-FFF2-40B4-BE49-F238E27FC236}">
                <a16:creationId xmlns:a16="http://schemas.microsoft.com/office/drawing/2014/main" id="{B8C99880-616A-43A9-8DB0-AF16662C3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850" y="4843463"/>
            <a:ext cx="0" cy="3857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91" name="Line 27">
            <a:extLst>
              <a:ext uri="{FF2B5EF4-FFF2-40B4-BE49-F238E27FC236}">
                <a16:creationId xmlns:a16="http://schemas.microsoft.com/office/drawing/2014/main" id="{ABA3C64B-9F53-4013-BAD7-DBE216AC4D63}"/>
              </a:ext>
            </a:extLst>
          </p:cNvPr>
          <p:cNvSpPr>
            <a:spLocks noChangeShapeType="1"/>
          </p:cNvSpPr>
          <p:nvPr/>
        </p:nvSpPr>
        <p:spPr bwMode="auto">
          <a:xfrm rot="-7230246">
            <a:off x="957263" y="4213225"/>
            <a:ext cx="107950" cy="4254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92" name="Text Box 28">
            <a:extLst>
              <a:ext uri="{FF2B5EF4-FFF2-40B4-BE49-F238E27FC236}">
                <a16:creationId xmlns:a16="http://schemas.microsoft.com/office/drawing/2014/main" id="{84806485-5A04-4A07-B189-B81DAF08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5218113"/>
            <a:ext cx="3333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493" name="Text Box 29">
            <a:extLst>
              <a:ext uri="{FF2B5EF4-FFF2-40B4-BE49-F238E27FC236}">
                <a16:creationId xmlns:a16="http://schemas.microsoft.com/office/drawing/2014/main" id="{A0A4691A-DE7D-4F1E-BC12-13217A292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4479925"/>
            <a:ext cx="3127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H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494" name="Text Box 30">
            <a:extLst>
              <a:ext uri="{FF2B5EF4-FFF2-40B4-BE49-F238E27FC236}">
                <a16:creationId xmlns:a16="http://schemas.microsoft.com/office/drawing/2014/main" id="{78F49AEC-D3DA-4AD0-9E04-5ABE5642B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4019550"/>
            <a:ext cx="330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495" name="Text Box 31">
            <a:extLst>
              <a:ext uri="{FF2B5EF4-FFF2-40B4-BE49-F238E27FC236}">
                <a16:creationId xmlns:a16="http://schemas.microsoft.com/office/drawing/2014/main" id="{843DFC16-464B-4372-B0C7-FA9BE66CA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500563"/>
            <a:ext cx="3175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N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496" name="Line 32">
            <a:extLst>
              <a:ext uri="{FF2B5EF4-FFF2-40B4-BE49-F238E27FC236}">
                <a16:creationId xmlns:a16="http://schemas.microsoft.com/office/drawing/2014/main" id="{D9F21BC0-2E27-46AB-95B8-EEF912796744}"/>
              </a:ext>
            </a:extLst>
          </p:cNvPr>
          <p:cNvSpPr>
            <a:spLocks noChangeShapeType="1"/>
          </p:cNvSpPr>
          <p:nvPr/>
        </p:nvSpPr>
        <p:spPr bwMode="auto">
          <a:xfrm rot="138322">
            <a:off x="1481138" y="4329113"/>
            <a:ext cx="390525" cy="214312"/>
          </a:xfrm>
          <a:prstGeom prst="line">
            <a:avLst/>
          </a:prstGeom>
          <a:noFill/>
          <a:ln w="571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97" name="Line 33">
            <a:extLst>
              <a:ext uri="{FF2B5EF4-FFF2-40B4-BE49-F238E27FC236}">
                <a16:creationId xmlns:a16="http://schemas.microsoft.com/office/drawing/2014/main" id="{A3998712-C8E9-43FD-89AE-E2ADEAF41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13" y="4297363"/>
            <a:ext cx="311150" cy="2682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98" name="Text Box 34">
            <a:extLst>
              <a:ext uri="{FF2B5EF4-FFF2-40B4-BE49-F238E27FC236}">
                <a16:creationId xmlns:a16="http://schemas.microsoft.com/office/drawing/2014/main" id="{BBFAC7AC-DA22-4190-9FE4-215E1967B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3998913"/>
            <a:ext cx="3317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499" name="Line 35">
            <a:extLst>
              <a:ext uri="{FF2B5EF4-FFF2-40B4-BE49-F238E27FC236}">
                <a16:creationId xmlns:a16="http://schemas.microsoft.com/office/drawing/2014/main" id="{506BF141-7FFA-452C-8EA8-6367540B1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3913" y="4854575"/>
            <a:ext cx="0" cy="6429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00" name="Text Box 36">
            <a:extLst>
              <a:ext uri="{FF2B5EF4-FFF2-40B4-BE49-F238E27FC236}">
                <a16:creationId xmlns:a16="http://schemas.microsoft.com/office/drawing/2014/main" id="{7B531227-D3B1-4496-8244-6FFE7D198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4500563"/>
            <a:ext cx="3143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N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501" name="Text Box 37">
            <a:extLst>
              <a:ext uri="{FF2B5EF4-FFF2-40B4-BE49-F238E27FC236}">
                <a16:creationId xmlns:a16="http://schemas.microsoft.com/office/drawing/2014/main" id="{901BD6E7-C971-45A0-8020-EB362576A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4029075"/>
            <a:ext cx="3317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502" name="Text Box 38">
            <a:extLst>
              <a:ext uri="{FF2B5EF4-FFF2-40B4-BE49-F238E27FC236}">
                <a16:creationId xmlns:a16="http://schemas.microsoft.com/office/drawing/2014/main" id="{6472A946-5240-46BE-8148-7C387F35E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4029075"/>
            <a:ext cx="330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503" name="Line 39">
            <a:extLst>
              <a:ext uri="{FF2B5EF4-FFF2-40B4-BE49-F238E27FC236}">
                <a16:creationId xmlns:a16="http://schemas.microsoft.com/office/drawing/2014/main" id="{1003B4CC-0F1F-4737-8D11-13E42FEAF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222750"/>
            <a:ext cx="512763" cy="0"/>
          </a:xfrm>
          <a:prstGeom prst="line">
            <a:avLst/>
          </a:prstGeom>
          <a:noFill/>
          <a:ln w="571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04" name="Line 40">
            <a:extLst>
              <a:ext uri="{FF2B5EF4-FFF2-40B4-BE49-F238E27FC236}">
                <a16:creationId xmlns:a16="http://schemas.microsoft.com/office/drawing/2014/main" id="{67924EB5-267E-4946-B5C8-8FD4ADF79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2513" y="6300788"/>
            <a:ext cx="393700" cy="21431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05" name="Line 41">
            <a:extLst>
              <a:ext uri="{FF2B5EF4-FFF2-40B4-BE49-F238E27FC236}">
                <a16:creationId xmlns:a16="http://schemas.microsoft.com/office/drawing/2014/main" id="{AB737EEE-B7EB-4D6B-A205-A725C69C6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6463" y="5722938"/>
            <a:ext cx="4143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06" name="Text Box 42">
            <a:extLst>
              <a:ext uri="{FF2B5EF4-FFF2-40B4-BE49-F238E27FC236}">
                <a16:creationId xmlns:a16="http://schemas.microsoft.com/office/drawing/2014/main" id="{4E231D75-9CD2-4A13-BBC1-E8B9BD4AB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5529263"/>
            <a:ext cx="3159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N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507" name="Line 43">
            <a:extLst>
              <a:ext uri="{FF2B5EF4-FFF2-40B4-BE49-F238E27FC236}">
                <a16:creationId xmlns:a16="http://schemas.microsoft.com/office/drawing/2014/main" id="{319393BF-B946-44B5-93C6-3F2A54C944E7}"/>
              </a:ext>
            </a:extLst>
          </p:cNvPr>
          <p:cNvSpPr>
            <a:spLocks noChangeShapeType="1"/>
          </p:cNvSpPr>
          <p:nvPr/>
        </p:nvSpPr>
        <p:spPr bwMode="auto">
          <a:xfrm rot="-7230246">
            <a:off x="5582444" y="5807869"/>
            <a:ext cx="11113" cy="2889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08" name="Line 44">
            <a:extLst>
              <a:ext uri="{FF2B5EF4-FFF2-40B4-BE49-F238E27FC236}">
                <a16:creationId xmlns:a16="http://schemas.microsoft.com/office/drawing/2014/main" id="{84A4B854-618F-44CD-9926-7C1ADFF42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3538" y="5443538"/>
            <a:ext cx="260350" cy="139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09" name="Text Box 45">
            <a:extLst>
              <a:ext uri="{FF2B5EF4-FFF2-40B4-BE49-F238E27FC236}">
                <a16:creationId xmlns:a16="http://schemas.microsoft.com/office/drawing/2014/main" id="{57CB539F-B605-4426-B2F5-00D845AE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638" y="6332538"/>
            <a:ext cx="3333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510" name="Text Box 46">
            <a:extLst>
              <a:ext uri="{FF2B5EF4-FFF2-40B4-BE49-F238E27FC236}">
                <a16:creationId xmlns:a16="http://schemas.microsoft.com/office/drawing/2014/main" id="{8FA2FCEE-A2A1-40AE-B032-C7B50620F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0" y="6332538"/>
            <a:ext cx="3159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H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511" name="Line 47">
            <a:extLst>
              <a:ext uri="{FF2B5EF4-FFF2-40B4-BE49-F238E27FC236}">
                <a16:creationId xmlns:a16="http://schemas.microsoft.com/office/drawing/2014/main" id="{EF295584-4330-4DC0-AEDB-E1E00A7614C2}"/>
              </a:ext>
            </a:extLst>
          </p:cNvPr>
          <p:cNvSpPr>
            <a:spLocks noChangeShapeType="1"/>
          </p:cNvSpPr>
          <p:nvPr/>
        </p:nvSpPr>
        <p:spPr bwMode="auto">
          <a:xfrm rot="-7230246">
            <a:off x="3570288" y="4202113"/>
            <a:ext cx="107950" cy="4254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12" name="Line 48">
            <a:extLst>
              <a:ext uri="{FF2B5EF4-FFF2-40B4-BE49-F238E27FC236}">
                <a16:creationId xmlns:a16="http://schemas.microsoft.com/office/drawing/2014/main" id="{F149069A-8EFF-431D-93B7-DDBCB407F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463" y="4286250"/>
            <a:ext cx="311150" cy="2682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13" name="Line 49">
            <a:extLst>
              <a:ext uri="{FF2B5EF4-FFF2-40B4-BE49-F238E27FC236}">
                <a16:creationId xmlns:a16="http://schemas.microsoft.com/office/drawing/2014/main" id="{C2A13576-E37C-45E5-93B1-AAB49177A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3" y="6343650"/>
            <a:ext cx="222250" cy="1936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14" name="Text Box 50">
            <a:extLst>
              <a:ext uri="{FF2B5EF4-FFF2-40B4-BE49-F238E27FC236}">
                <a16:creationId xmlns:a16="http://schemas.microsoft.com/office/drawing/2014/main" id="{D89F7985-42E6-498B-882A-68658EEE1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397625"/>
            <a:ext cx="331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515" name="Line 51">
            <a:extLst>
              <a:ext uri="{FF2B5EF4-FFF2-40B4-BE49-F238E27FC236}">
                <a16:creationId xmlns:a16="http://schemas.microsoft.com/office/drawing/2014/main" id="{32385B36-352E-49A6-8537-2544DCDAB4C3}"/>
              </a:ext>
            </a:extLst>
          </p:cNvPr>
          <p:cNvSpPr>
            <a:spLocks noChangeShapeType="1"/>
          </p:cNvSpPr>
          <p:nvPr/>
        </p:nvSpPr>
        <p:spPr bwMode="auto">
          <a:xfrm rot="-7230246">
            <a:off x="4537870" y="6352381"/>
            <a:ext cx="11112" cy="2889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16" name="Text Box 52">
            <a:extLst>
              <a:ext uri="{FF2B5EF4-FFF2-40B4-BE49-F238E27FC236}">
                <a16:creationId xmlns:a16="http://schemas.microsoft.com/office/drawing/2014/main" id="{8C59BE94-E8E7-4686-A99E-B2DE3842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5872163"/>
            <a:ext cx="3317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517" name="Text Box 53">
            <a:extLst>
              <a:ext uri="{FF2B5EF4-FFF2-40B4-BE49-F238E27FC236}">
                <a16:creationId xmlns:a16="http://schemas.microsoft.com/office/drawing/2014/main" id="{68B0D796-964F-450E-87D1-1C7A22BB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5186363"/>
            <a:ext cx="3317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O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518" name="Text Box 54">
            <a:extLst>
              <a:ext uri="{FF2B5EF4-FFF2-40B4-BE49-F238E27FC236}">
                <a16:creationId xmlns:a16="http://schemas.microsoft.com/office/drawing/2014/main" id="{71269883-E5B6-4BD6-A5BA-42475CE6E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6172200"/>
            <a:ext cx="3143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911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FFFF66"/>
                </a:solidFill>
                <a:latin typeface="Arial" panose="020B0604020202020204" pitchFamily="34" charset="0"/>
              </a:rPr>
              <a:t>H</a:t>
            </a:r>
            <a:endParaRPr lang="it-IT" altLang="it-IT" sz="2300" b="0" baseline="-25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2519" name="Line 55">
            <a:extLst>
              <a:ext uri="{FF2B5EF4-FFF2-40B4-BE49-F238E27FC236}">
                <a16:creationId xmlns:a16="http://schemas.microsoft.com/office/drawing/2014/main" id="{AE9678D3-197F-4149-B2DE-D9AB7AFDB01F}"/>
              </a:ext>
            </a:extLst>
          </p:cNvPr>
          <p:cNvSpPr>
            <a:spLocks noChangeShapeType="1"/>
          </p:cNvSpPr>
          <p:nvPr/>
        </p:nvSpPr>
        <p:spPr bwMode="auto">
          <a:xfrm rot="-7230246">
            <a:off x="5071269" y="6106319"/>
            <a:ext cx="11113" cy="288925"/>
          </a:xfrm>
          <a:prstGeom prst="line">
            <a:avLst/>
          </a:prstGeom>
          <a:noFill/>
          <a:ln w="571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20" name="Line 56">
            <a:extLst>
              <a:ext uri="{FF2B5EF4-FFF2-40B4-BE49-F238E27FC236}">
                <a16:creationId xmlns:a16="http://schemas.microsoft.com/office/drawing/2014/main" id="{E308491F-57D4-412C-9A08-ACE8956D3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6515100"/>
            <a:ext cx="261938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21" name="Line 57">
            <a:extLst>
              <a:ext uri="{FF2B5EF4-FFF2-40B4-BE49-F238E27FC236}">
                <a16:creationId xmlns:a16="http://schemas.microsoft.com/office/drawing/2014/main" id="{CB0EE8C5-873A-464B-9A02-1D2959735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3938" y="6515100"/>
            <a:ext cx="371475" cy="0"/>
          </a:xfrm>
          <a:prstGeom prst="line">
            <a:avLst/>
          </a:prstGeom>
          <a:noFill/>
          <a:ln w="571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522" name="Oval 58">
            <a:extLst>
              <a:ext uri="{FF2B5EF4-FFF2-40B4-BE49-F238E27FC236}">
                <a16:creationId xmlns:a16="http://schemas.microsoft.com/office/drawing/2014/main" id="{22347C26-292D-4CEC-8C6E-6F82D8644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5775325"/>
            <a:ext cx="566737" cy="557213"/>
          </a:xfrm>
          <a:prstGeom prst="ellipse">
            <a:avLst/>
          </a:prstGeom>
          <a:noFill/>
          <a:ln w="571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2523" name="Oval 59">
            <a:extLst>
              <a:ext uri="{FF2B5EF4-FFF2-40B4-BE49-F238E27FC236}">
                <a16:creationId xmlns:a16="http://schemas.microsoft.com/office/drawing/2014/main" id="{6215FAE4-05F9-492B-812B-3C476E7EF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5443538"/>
            <a:ext cx="565150" cy="557212"/>
          </a:xfrm>
          <a:prstGeom prst="ellipse">
            <a:avLst/>
          </a:prstGeom>
          <a:noFill/>
          <a:ln w="571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2524" name="Oval 60">
            <a:extLst>
              <a:ext uri="{FF2B5EF4-FFF2-40B4-BE49-F238E27FC236}">
                <a16:creationId xmlns:a16="http://schemas.microsoft.com/office/drawing/2014/main" id="{B37952B6-EAE9-45C1-88A8-B5283F5B1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5775325"/>
            <a:ext cx="565150" cy="557213"/>
          </a:xfrm>
          <a:prstGeom prst="ellipse">
            <a:avLst/>
          </a:prstGeom>
          <a:noFill/>
          <a:ln w="571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2525" name="Oval 61">
            <a:extLst>
              <a:ext uri="{FF2B5EF4-FFF2-40B4-BE49-F238E27FC236}">
                <a16:creationId xmlns:a16="http://schemas.microsoft.com/office/drawing/2014/main" id="{2273C0DE-2C94-4331-B82A-BC534CB96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1971675"/>
            <a:ext cx="565150" cy="557213"/>
          </a:xfrm>
          <a:prstGeom prst="ellipse">
            <a:avLst/>
          </a:prstGeom>
          <a:noFill/>
          <a:ln w="571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2526" name="Oval 62">
            <a:extLst>
              <a:ext uri="{FF2B5EF4-FFF2-40B4-BE49-F238E27FC236}">
                <a16:creationId xmlns:a16="http://schemas.microsoft.com/office/drawing/2014/main" id="{8B49A288-2D3D-45B8-B617-7D076713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1971675"/>
            <a:ext cx="565150" cy="557213"/>
          </a:xfrm>
          <a:prstGeom prst="ellipse">
            <a:avLst/>
          </a:prstGeom>
          <a:noFill/>
          <a:ln w="571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62527" name="Oval 63">
            <a:extLst>
              <a:ext uri="{FF2B5EF4-FFF2-40B4-BE49-F238E27FC236}">
                <a16:creationId xmlns:a16="http://schemas.microsoft.com/office/drawing/2014/main" id="{2CFBFD8B-55A1-408E-933D-CD735F230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1971675"/>
            <a:ext cx="565150" cy="557213"/>
          </a:xfrm>
          <a:prstGeom prst="ellipse">
            <a:avLst/>
          </a:prstGeom>
          <a:noFill/>
          <a:ln w="571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>
            <a:extLst>
              <a:ext uri="{FF2B5EF4-FFF2-40B4-BE49-F238E27FC236}">
                <a16:creationId xmlns:a16="http://schemas.microsoft.com/office/drawing/2014/main" id="{CF68EE9D-29D9-4DDC-92FC-35C3D6238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260350"/>
            <a:ext cx="90360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u="sng">
                <a:solidFill>
                  <a:schemeClr val="accent1"/>
                </a:solidFill>
              </a:rPr>
              <a:t>Solidi covalenti</a:t>
            </a:r>
          </a:p>
          <a:p>
            <a:pPr algn="just"/>
            <a:r>
              <a:rPr lang="it-IT" altLang="it-IT" sz="2400" b="0">
                <a:solidFill>
                  <a:srgbClr val="FF0066"/>
                </a:solidFill>
              </a:rPr>
              <a:t>Sono delle enormi molecole formate da un insieme regolare trimensionale di atomi legati da legami covalenti.</a:t>
            </a:r>
          </a:p>
          <a:p>
            <a:pPr algn="just"/>
            <a:r>
              <a:rPr lang="it-IT" altLang="it-IT" sz="2400" b="0">
                <a:solidFill>
                  <a:srgbClr val="FF0066"/>
                </a:solidFill>
              </a:rPr>
              <a:t> </a:t>
            </a:r>
            <a:endParaRPr lang="it-IT" altLang="it-IT" sz="2400" b="0">
              <a:solidFill>
                <a:schemeClr val="tx2"/>
              </a:solidFill>
            </a:endParaRPr>
          </a:p>
          <a:p>
            <a:pPr algn="just"/>
            <a:r>
              <a:rPr lang="it-IT" altLang="it-IT" sz="2400" b="0">
                <a:solidFill>
                  <a:schemeClr val="tx2"/>
                </a:solidFill>
              </a:rPr>
              <a:t>Come si dispongono ?</a:t>
            </a:r>
            <a:r>
              <a:rPr lang="it-IT" altLang="it-IT" sz="2400" b="0">
                <a:solidFill>
                  <a:srgbClr val="006600"/>
                </a:solidFill>
              </a:rPr>
              <a:t>    </a:t>
            </a:r>
          </a:p>
          <a:p>
            <a:pPr algn="just"/>
            <a:r>
              <a:rPr lang="it-IT" altLang="it-IT" sz="2400" b="0">
                <a:solidFill>
                  <a:srgbClr val="00CC00"/>
                </a:solidFill>
              </a:rPr>
              <a:t>Ai vertici di tetraedri, in piani sovrapposti di anelli esagonali,...</a:t>
            </a:r>
          </a:p>
          <a:p>
            <a:pPr algn="just"/>
            <a:endParaRPr lang="it-IT" altLang="it-IT" sz="2400" u="sng">
              <a:solidFill>
                <a:schemeClr val="accent2"/>
              </a:solidFill>
            </a:endParaRPr>
          </a:p>
          <a:p>
            <a:pPr algn="just"/>
            <a:r>
              <a:rPr lang="it-IT" altLang="it-IT" sz="2400" u="sng">
                <a:solidFill>
                  <a:schemeClr val="accent2"/>
                </a:solidFill>
              </a:rPr>
              <a:t>Punto di fusione e durezza</a:t>
            </a:r>
            <a:r>
              <a:rPr lang="it-IT" altLang="it-IT" sz="2400">
                <a:solidFill>
                  <a:schemeClr val="accent2"/>
                </a:solidFill>
              </a:rPr>
              <a:t> : elevati </a:t>
            </a:r>
            <a:r>
              <a:rPr lang="it-IT" altLang="it-IT" sz="2400" b="0">
                <a:solidFill>
                  <a:schemeClr val="accent2"/>
                </a:solidFill>
              </a:rPr>
              <a:t>(ad ecc. grafite tenera)</a:t>
            </a:r>
          </a:p>
          <a:p>
            <a:pPr algn="just"/>
            <a:endParaRPr lang="it-IT" altLang="it-IT" sz="2400" b="0">
              <a:solidFill>
                <a:srgbClr val="00CC00"/>
              </a:solidFill>
            </a:endParaRPr>
          </a:p>
          <a:p>
            <a:pPr algn="just"/>
            <a:r>
              <a:rPr lang="it-IT" altLang="it-IT" sz="2400" b="0">
                <a:solidFill>
                  <a:srgbClr val="990099"/>
                </a:solidFill>
              </a:rPr>
              <a:t>Esempi : silicio (Si)</a:t>
            </a:r>
            <a:r>
              <a:rPr lang="it-IT" altLang="it-IT" sz="2400" b="0" baseline="-25000">
                <a:solidFill>
                  <a:srgbClr val="990099"/>
                </a:solidFill>
              </a:rPr>
              <a:t>n</a:t>
            </a:r>
            <a:r>
              <a:rPr lang="it-IT" altLang="it-IT" sz="2400" b="0">
                <a:solidFill>
                  <a:srgbClr val="990099"/>
                </a:solidFill>
              </a:rPr>
              <a:t>, quarzo (SiO</a:t>
            </a:r>
            <a:r>
              <a:rPr lang="it-IT" altLang="it-IT" sz="2400" b="0" baseline="-25000">
                <a:solidFill>
                  <a:srgbClr val="990099"/>
                </a:solidFill>
              </a:rPr>
              <a:t>2</a:t>
            </a:r>
            <a:r>
              <a:rPr lang="it-IT" altLang="it-IT" sz="2400" b="0">
                <a:solidFill>
                  <a:srgbClr val="990099"/>
                </a:solidFill>
              </a:rPr>
              <a:t>)</a:t>
            </a:r>
            <a:r>
              <a:rPr lang="it-IT" altLang="it-IT" sz="2400" b="0" baseline="-25000">
                <a:solidFill>
                  <a:srgbClr val="990099"/>
                </a:solidFill>
              </a:rPr>
              <a:t>n</a:t>
            </a:r>
            <a:r>
              <a:rPr lang="it-IT" altLang="it-IT" sz="2400" b="0">
                <a:solidFill>
                  <a:srgbClr val="990099"/>
                </a:solidFill>
              </a:rPr>
              <a:t>, diamante, grafite, fullereni (C)</a:t>
            </a:r>
            <a:r>
              <a:rPr lang="it-IT" altLang="it-IT" sz="2400" b="0" baseline="-25000">
                <a:solidFill>
                  <a:srgbClr val="990099"/>
                </a:solidFill>
              </a:rPr>
              <a:t>n</a:t>
            </a:r>
            <a:endParaRPr lang="it-IT" altLang="it-IT" sz="2400" b="0">
              <a:solidFill>
                <a:srgbClr val="990099"/>
              </a:solidFill>
            </a:endParaRPr>
          </a:p>
          <a:p>
            <a:pPr algn="just"/>
            <a:endParaRPr lang="it-IT" altLang="it-IT" sz="2400" b="0">
              <a:solidFill>
                <a:srgbClr val="990099"/>
              </a:solidFill>
            </a:endParaRPr>
          </a:p>
          <a:p>
            <a:pPr algn="just"/>
            <a:endParaRPr lang="it-IT" altLang="it-IT" sz="2400" b="0" baseline="-25000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19">
            <a:extLst>
              <a:ext uri="{FF2B5EF4-FFF2-40B4-BE49-F238E27FC236}">
                <a16:creationId xmlns:a16="http://schemas.microsoft.com/office/drawing/2014/main" id="{FCE0DDD7-CCA2-4BC1-94E1-1E0152F5AA7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57200"/>
            <a:ext cx="4191000" cy="2016125"/>
            <a:chOff x="653" y="407"/>
            <a:chExt cx="2640" cy="1270"/>
          </a:xfrm>
        </p:grpSpPr>
        <p:sp>
          <p:nvSpPr>
            <p:cNvPr id="64685" name="Line 2">
              <a:extLst>
                <a:ext uri="{FF2B5EF4-FFF2-40B4-BE49-F238E27FC236}">
                  <a16:creationId xmlns:a16="http://schemas.microsoft.com/office/drawing/2014/main" id="{AF6A0BB6-AEE3-4196-8A10-BD3E0CC27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" y="505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686" name="Oval 3">
              <a:extLst>
                <a:ext uri="{FF2B5EF4-FFF2-40B4-BE49-F238E27FC236}">
                  <a16:creationId xmlns:a16="http://schemas.microsoft.com/office/drawing/2014/main" id="{7CAEFC35-34ED-44A6-A352-D82FC074A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" y="587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87" name="Oval 4">
              <a:extLst>
                <a:ext uri="{FF2B5EF4-FFF2-40B4-BE49-F238E27FC236}">
                  <a16:creationId xmlns:a16="http://schemas.microsoft.com/office/drawing/2014/main" id="{A778F5E9-E7F7-4F02-A313-7ECCF4AB7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412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88" name="Oval 5">
              <a:extLst>
                <a:ext uri="{FF2B5EF4-FFF2-40B4-BE49-F238E27FC236}">
                  <a16:creationId xmlns:a16="http://schemas.microsoft.com/office/drawing/2014/main" id="{87CC28E7-6632-4215-8C8C-193D4A8FD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407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89" name="Oval 6">
              <a:extLst>
                <a:ext uri="{FF2B5EF4-FFF2-40B4-BE49-F238E27FC236}">
                  <a16:creationId xmlns:a16="http://schemas.microsoft.com/office/drawing/2014/main" id="{C11F1B02-4314-43EA-8ED5-8381603B1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1389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90" name="Oval 7">
              <a:extLst>
                <a:ext uri="{FF2B5EF4-FFF2-40B4-BE49-F238E27FC236}">
                  <a16:creationId xmlns:a16="http://schemas.microsoft.com/office/drawing/2014/main" id="{1E682ACB-8878-4D72-ADAB-9C569D0FF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1575"/>
              <a:ext cx="192" cy="10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91" name="Oval 8">
              <a:extLst>
                <a:ext uri="{FF2B5EF4-FFF2-40B4-BE49-F238E27FC236}">
                  <a16:creationId xmlns:a16="http://schemas.microsoft.com/office/drawing/2014/main" id="{799AFC36-D7EF-4B15-970C-AA41B082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482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92" name="Oval 9">
              <a:extLst>
                <a:ext uri="{FF2B5EF4-FFF2-40B4-BE49-F238E27FC236}">
                  <a16:creationId xmlns:a16="http://schemas.microsoft.com/office/drawing/2014/main" id="{3E4E959E-557E-49BA-BF0B-F1E1F5A2D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" y="1405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93" name="Oval 10">
              <a:extLst>
                <a:ext uri="{FF2B5EF4-FFF2-40B4-BE49-F238E27FC236}">
                  <a16:creationId xmlns:a16="http://schemas.microsoft.com/office/drawing/2014/main" id="{C103B1E2-7B9C-431D-B0FD-130E31649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" y="1569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94" name="Oval 11">
              <a:extLst>
                <a:ext uri="{FF2B5EF4-FFF2-40B4-BE49-F238E27FC236}">
                  <a16:creationId xmlns:a16="http://schemas.microsoft.com/office/drawing/2014/main" id="{71A1B195-7B51-4D26-A4CE-FA68F4EB3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1266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95" name="Oval 12">
              <a:extLst>
                <a:ext uri="{FF2B5EF4-FFF2-40B4-BE49-F238E27FC236}">
                  <a16:creationId xmlns:a16="http://schemas.microsoft.com/office/drawing/2014/main" id="{60F5670A-E7B9-4586-89C6-057D53FD1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983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96" name="Oval 13">
              <a:extLst>
                <a:ext uri="{FF2B5EF4-FFF2-40B4-BE49-F238E27FC236}">
                  <a16:creationId xmlns:a16="http://schemas.microsoft.com/office/drawing/2014/main" id="{457E31E5-E14D-4ECB-A66F-3AD7B328E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1071"/>
              <a:ext cx="192" cy="10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97" name="Oval 14">
              <a:extLst>
                <a:ext uri="{FF2B5EF4-FFF2-40B4-BE49-F238E27FC236}">
                  <a16:creationId xmlns:a16="http://schemas.microsoft.com/office/drawing/2014/main" id="{73438375-5B1C-410A-923A-4FAAFB0EF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911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98" name="Oval 15">
              <a:extLst>
                <a:ext uri="{FF2B5EF4-FFF2-40B4-BE49-F238E27FC236}">
                  <a16:creationId xmlns:a16="http://schemas.microsoft.com/office/drawing/2014/main" id="{91CE508C-F7E1-454D-9DAD-EDCC802A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1184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699" name="Oval 16">
              <a:extLst>
                <a:ext uri="{FF2B5EF4-FFF2-40B4-BE49-F238E27FC236}">
                  <a16:creationId xmlns:a16="http://schemas.microsoft.com/office/drawing/2014/main" id="{15BDACC9-6659-467C-A239-7D07CFB78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988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00" name="Oval 17">
              <a:extLst>
                <a:ext uri="{FF2B5EF4-FFF2-40B4-BE49-F238E27FC236}">
                  <a16:creationId xmlns:a16="http://schemas.microsoft.com/office/drawing/2014/main" id="{67B5F498-A74D-403D-908C-5772B817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772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01" name="Oval 18">
              <a:extLst>
                <a:ext uri="{FF2B5EF4-FFF2-40B4-BE49-F238E27FC236}">
                  <a16:creationId xmlns:a16="http://schemas.microsoft.com/office/drawing/2014/main" id="{43467679-6FA8-4139-8451-ADB07C474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561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02" name="Oval 19">
              <a:extLst>
                <a:ext uri="{FF2B5EF4-FFF2-40B4-BE49-F238E27FC236}">
                  <a16:creationId xmlns:a16="http://schemas.microsoft.com/office/drawing/2014/main" id="{16D81287-6964-409B-A754-7C26EA23B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5"/>
              <a:ext cx="192" cy="10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03" name="Oval 20">
              <a:extLst>
                <a:ext uri="{FF2B5EF4-FFF2-40B4-BE49-F238E27FC236}">
                  <a16:creationId xmlns:a16="http://schemas.microsoft.com/office/drawing/2014/main" id="{0320A992-8E1C-4C8F-AEA0-4F9CBD25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695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04" name="Line 21">
              <a:extLst>
                <a:ext uri="{FF2B5EF4-FFF2-40B4-BE49-F238E27FC236}">
                  <a16:creationId xmlns:a16="http://schemas.microsoft.com/office/drawing/2014/main" id="{CB8EB5C9-8F12-4114-B9C8-E6F43EC10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" y="690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705" name="Line 22">
              <a:extLst>
                <a:ext uri="{FF2B5EF4-FFF2-40B4-BE49-F238E27FC236}">
                  <a16:creationId xmlns:a16="http://schemas.microsoft.com/office/drawing/2014/main" id="{6E77E97F-2B6F-4F47-8489-872E40711E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61" y="814"/>
              <a:ext cx="0" cy="1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706" name="Line 23">
              <a:extLst>
                <a:ext uri="{FF2B5EF4-FFF2-40B4-BE49-F238E27FC236}">
                  <a16:creationId xmlns:a16="http://schemas.microsoft.com/office/drawing/2014/main" id="{E05F0F23-575F-40DF-9664-B7B186E66C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807" y="1256"/>
              <a:ext cx="165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707" name="Line 24">
              <a:extLst>
                <a:ext uri="{FF2B5EF4-FFF2-40B4-BE49-F238E27FC236}">
                  <a16:creationId xmlns:a16="http://schemas.microsoft.com/office/drawing/2014/main" id="{045AABD3-9CBB-40F3-B123-7DABB48BE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8" y="531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708" name="Line 25">
              <a:extLst>
                <a:ext uri="{FF2B5EF4-FFF2-40B4-BE49-F238E27FC236}">
                  <a16:creationId xmlns:a16="http://schemas.microsoft.com/office/drawing/2014/main" id="{52639798-AE33-4340-A26D-E922978CCD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13" y="-174"/>
              <a:ext cx="0" cy="1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709" name="Line 26">
              <a:extLst>
                <a:ext uri="{FF2B5EF4-FFF2-40B4-BE49-F238E27FC236}">
                  <a16:creationId xmlns:a16="http://schemas.microsoft.com/office/drawing/2014/main" id="{988D7446-4348-4F4E-96D8-7EF136F6E0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04" y="-342"/>
              <a:ext cx="0" cy="16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710" name="Line 27">
              <a:extLst>
                <a:ext uri="{FF2B5EF4-FFF2-40B4-BE49-F238E27FC236}">
                  <a16:creationId xmlns:a16="http://schemas.microsoft.com/office/drawing/2014/main" id="{837EA2CF-D37E-4363-9B98-5C6BB3E474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826" y="248"/>
              <a:ext cx="165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711" name="Line 28">
              <a:extLst>
                <a:ext uri="{FF2B5EF4-FFF2-40B4-BE49-F238E27FC236}">
                  <a16:creationId xmlns:a16="http://schemas.microsoft.com/office/drawing/2014/main" id="{D1646A7E-AF5F-4E2F-BA83-5D04507958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40" y="238"/>
              <a:ext cx="165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712" name="Line 29">
              <a:extLst>
                <a:ext uri="{FF2B5EF4-FFF2-40B4-BE49-F238E27FC236}">
                  <a16:creationId xmlns:a16="http://schemas.microsoft.com/office/drawing/2014/main" id="{CA2693F3-B663-4A50-855A-C081030F4A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24" y="644"/>
              <a:ext cx="0" cy="1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713" name="Line 30">
              <a:extLst>
                <a:ext uri="{FF2B5EF4-FFF2-40B4-BE49-F238E27FC236}">
                  <a16:creationId xmlns:a16="http://schemas.microsoft.com/office/drawing/2014/main" id="{F2326BE0-79E3-4BB6-A432-FB8E08476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690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714" name="Line 31">
              <a:extLst>
                <a:ext uri="{FF2B5EF4-FFF2-40B4-BE49-F238E27FC236}">
                  <a16:creationId xmlns:a16="http://schemas.microsoft.com/office/drawing/2014/main" id="{8784427E-CC6B-435A-B790-D8B576355E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02" y="1251"/>
              <a:ext cx="165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715" name="AutoShape 32">
              <a:extLst>
                <a:ext uri="{FF2B5EF4-FFF2-40B4-BE49-F238E27FC236}">
                  <a16:creationId xmlns:a16="http://schemas.microsoft.com/office/drawing/2014/main" id="{6DB312D8-8343-4EE2-92BC-C521C6D66A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25512">
              <a:off x="1032" y="1144"/>
              <a:ext cx="41" cy="653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16" name="AutoShape 33">
              <a:extLst>
                <a:ext uri="{FF2B5EF4-FFF2-40B4-BE49-F238E27FC236}">
                  <a16:creationId xmlns:a16="http://schemas.microsoft.com/office/drawing/2014/main" id="{C8194992-C0AD-4362-99C1-D9E766C060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25512">
              <a:off x="2251" y="1057"/>
              <a:ext cx="42" cy="652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17" name="AutoShape 34">
              <a:extLst>
                <a:ext uri="{FF2B5EF4-FFF2-40B4-BE49-F238E27FC236}">
                  <a16:creationId xmlns:a16="http://schemas.microsoft.com/office/drawing/2014/main" id="{CE75EED6-E904-449C-805D-94E74ECA77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25512">
              <a:off x="1387" y="564"/>
              <a:ext cx="41" cy="652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18" name="AutoShape 35">
              <a:extLst>
                <a:ext uri="{FF2B5EF4-FFF2-40B4-BE49-F238E27FC236}">
                  <a16:creationId xmlns:a16="http://schemas.microsoft.com/office/drawing/2014/main" id="{7621ED67-EC1D-4336-AEFE-30B7075B75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25512">
              <a:off x="1944" y="635"/>
              <a:ext cx="41" cy="653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19" name="AutoShape 36">
              <a:extLst>
                <a:ext uri="{FF2B5EF4-FFF2-40B4-BE49-F238E27FC236}">
                  <a16:creationId xmlns:a16="http://schemas.microsoft.com/office/drawing/2014/main" id="{FBDDD6EE-F2D9-4BA4-8895-AAA1B05D6B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51160">
              <a:off x="1660" y="1132"/>
              <a:ext cx="22" cy="57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20" name="AutoShape 37">
              <a:extLst>
                <a:ext uri="{FF2B5EF4-FFF2-40B4-BE49-F238E27FC236}">
                  <a16:creationId xmlns:a16="http://schemas.microsoft.com/office/drawing/2014/main" id="{897FD7B3-DADC-4412-900C-D649AEC167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51160">
              <a:off x="2869" y="1045"/>
              <a:ext cx="22" cy="578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21" name="AutoShape 38">
              <a:extLst>
                <a:ext uri="{FF2B5EF4-FFF2-40B4-BE49-F238E27FC236}">
                  <a16:creationId xmlns:a16="http://schemas.microsoft.com/office/drawing/2014/main" id="{8D70C5EA-BE6E-4632-AE54-3BF31FE461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51160">
              <a:off x="2581" y="654"/>
              <a:ext cx="22" cy="578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22" name="AutoShape 39">
              <a:extLst>
                <a:ext uri="{FF2B5EF4-FFF2-40B4-BE49-F238E27FC236}">
                  <a16:creationId xmlns:a16="http://schemas.microsoft.com/office/drawing/2014/main" id="{4317BF39-0160-4422-AF08-0FFD505CC3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51160">
              <a:off x="1996" y="561"/>
              <a:ext cx="22" cy="57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23" name="AutoShape 40">
              <a:extLst>
                <a:ext uri="{FF2B5EF4-FFF2-40B4-BE49-F238E27FC236}">
                  <a16:creationId xmlns:a16="http://schemas.microsoft.com/office/drawing/2014/main" id="{E65CFFDF-F847-4525-B63F-6BDCF3E681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24318">
              <a:off x="1190" y="1060"/>
              <a:ext cx="77" cy="22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24" name="AutoShape 41">
              <a:extLst>
                <a:ext uri="{FF2B5EF4-FFF2-40B4-BE49-F238E27FC236}">
                  <a16:creationId xmlns:a16="http://schemas.microsoft.com/office/drawing/2014/main" id="{663A0E1E-0FF4-4751-B806-681931BA24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24318">
              <a:off x="2390" y="968"/>
              <a:ext cx="77" cy="22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25" name="AutoShape 42">
              <a:extLst>
                <a:ext uri="{FF2B5EF4-FFF2-40B4-BE49-F238E27FC236}">
                  <a16:creationId xmlns:a16="http://schemas.microsoft.com/office/drawing/2014/main" id="{70CAE8CB-96B8-43E1-8EB7-E021CD2BB4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24318">
              <a:off x="2054" y="567"/>
              <a:ext cx="77" cy="22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26" name="AutoShape 43">
              <a:extLst>
                <a:ext uri="{FF2B5EF4-FFF2-40B4-BE49-F238E27FC236}">
                  <a16:creationId xmlns:a16="http://schemas.microsoft.com/office/drawing/2014/main" id="{5B5E6567-D34B-4C4C-ACFE-195C28F98B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24318">
              <a:off x="1507" y="495"/>
              <a:ext cx="77" cy="22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27" name="AutoShape 44">
              <a:extLst>
                <a:ext uri="{FF2B5EF4-FFF2-40B4-BE49-F238E27FC236}">
                  <a16:creationId xmlns:a16="http://schemas.microsoft.com/office/drawing/2014/main" id="{68FAFFDC-69E5-4A75-B5C8-9FEC45097B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59210">
              <a:off x="2381" y="587"/>
              <a:ext cx="77" cy="22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28" name="AutoShape 45">
              <a:extLst>
                <a:ext uri="{FF2B5EF4-FFF2-40B4-BE49-F238E27FC236}">
                  <a16:creationId xmlns:a16="http://schemas.microsoft.com/office/drawing/2014/main" id="{299A9760-599C-49F8-A018-A8C6EB868A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60623">
              <a:off x="2688" y="1040"/>
              <a:ext cx="77" cy="185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29" name="AutoShape 46">
              <a:extLst>
                <a:ext uri="{FF2B5EF4-FFF2-40B4-BE49-F238E27FC236}">
                  <a16:creationId xmlns:a16="http://schemas.microsoft.com/office/drawing/2014/main" id="{7B872BFC-5D79-45CD-B215-EF3D476088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773060">
              <a:off x="1498" y="1143"/>
              <a:ext cx="67" cy="133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30" name="AutoShape 47">
              <a:extLst>
                <a:ext uri="{FF2B5EF4-FFF2-40B4-BE49-F238E27FC236}">
                  <a16:creationId xmlns:a16="http://schemas.microsoft.com/office/drawing/2014/main" id="{477E8687-B117-466F-A7F5-5BA7BBF65D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2439">
              <a:off x="1766" y="587"/>
              <a:ext cx="68" cy="134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64731" name="Line 48">
              <a:extLst>
                <a:ext uri="{FF2B5EF4-FFF2-40B4-BE49-F238E27FC236}">
                  <a16:creationId xmlns:a16="http://schemas.microsoft.com/office/drawing/2014/main" id="{5CA1BDD1-31C6-4EE4-9372-2168B8C37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" y="1348"/>
              <a:ext cx="346" cy="16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732" name="Text Box 49">
              <a:extLst>
                <a:ext uri="{FF2B5EF4-FFF2-40B4-BE49-F238E27FC236}">
                  <a16:creationId xmlns:a16="http://schemas.microsoft.com/office/drawing/2014/main" id="{E0F21AB1-533C-4A65-9D9F-08F5D4A86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385515">
              <a:off x="734" y="1339"/>
              <a:ext cx="37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>
                  <a:solidFill>
                    <a:srgbClr val="000066"/>
                  </a:solidFill>
                </a:rPr>
                <a:t>1,54 Å</a:t>
              </a:r>
            </a:p>
          </p:txBody>
        </p:sp>
      </p:grpSp>
      <p:sp>
        <p:nvSpPr>
          <p:cNvPr id="64515" name="Text Box 50">
            <a:extLst>
              <a:ext uri="{FF2B5EF4-FFF2-40B4-BE49-F238E27FC236}">
                <a16:creationId xmlns:a16="http://schemas.microsoft.com/office/drawing/2014/main" id="{141B9F37-06FE-4DB2-8F4C-E267D8AA8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562100"/>
            <a:ext cx="17192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>
                <a:solidFill>
                  <a:srgbClr val="000066"/>
                </a:solidFill>
                <a:latin typeface="Arial" panose="020B0604020202020204" pitchFamily="34" charset="0"/>
              </a:rPr>
              <a:t>DIAMANTE</a:t>
            </a:r>
          </a:p>
        </p:txBody>
      </p:sp>
      <p:grpSp>
        <p:nvGrpSpPr>
          <p:cNvPr id="64516" name="Group 220">
            <a:extLst>
              <a:ext uri="{FF2B5EF4-FFF2-40B4-BE49-F238E27FC236}">
                <a16:creationId xmlns:a16="http://schemas.microsoft.com/office/drawing/2014/main" id="{671D9BD7-141E-49D3-A30D-784BA0DF03AE}"/>
              </a:ext>
            </a:extLst>
          </p:cNvPr>
          <p:cNvGrpSpPr>
            <a:grpSpLocks/>
          </p:cNvGrpSpPr>
          <p:nvPr/>
        </p:nvGrpSpPr>
        <p:grpSpPr bwMode="auto">
          <a:xfrm>
            <a:off x="80963" y="2995613"/>
            <a:ext cx="7024687" cy="3633787"/>
            <a:chOff x="797" y="1707"/>
            <a:chExt cx="4426" cy="2289"/>
          </a:xfrm>
        </p:grpSpPr>
        <p:grpSp>
          <p:nvGrpSpPr>
            <p:cNvPr id="64519" name="Group 51">
              <a:extLst>
                <a:ext uri="{FF2B5EF4-FFF2-40B4-BE49-F238E27FC236}">
                  <a16:creationId xmlns:a16="http://schemas.microsoft.com/office/drawing/2014/main" id="{0D3FEF18-4908-4369-A447-9B69DF815866}"/>
                </a:ext>
              </a:extLst>
            </p:cNvPr>
            <p:cNvGrpSpPr>
              <a:grpSpLocks/>
            </p:cNvGrpSpPr>
            <p:nvPr/>
          </p:nvGrpSpPr>
          <p:grpSpPr bwMode="auto">
            <a:xfrm rot="653161">
              <a:off x="1760" y="1707"/>
              <a:ext cx="2646" cy="463"/>
              <a:chOff x="2676" y="4620"/>
              <a:chExt cx="3356" cy="1092"/>
            </a:xfrm>
          </p:grpSpPr>
          <p:sp>
            <p:nvSpPr>
              <p:cNvPr id="64657" name="AutoShape 52">
                <a:extLst>
                  <a:ext uri="{FF2B5EF4-FFF2-40B4-BE49-F238E27FC236}">
                    <a16:creationId xmlns:a16="http://schemas.microsoft.com/office/drawing/2014/main" id="{ED66D9B9-B927-4E6D-A06A-F9931A95F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58" name="AutoShape 53">
                <a:extLst>
                  <a:ext uri="{FF2B5EF4-FFF2-40B4-BE49-F238E27FC236}">
                    <a16:creationId xmlns:a16="http://schemas.microsoft.com/office/drawing/2014/main" id="{07DAD180-246B-44D7-9BC2-4CA4824AC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5328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59" name="AutoShape 54">
                <a:extLst>
                  <a:ext uri="{FF2B5EF4-FFF2-40B4-BE49-F238E27FC236}">
                    <a16:creationId xmlns:a16="http://schemas.microsoft.com/office/drawing/2014/main" id="{BCE444FD-5F2A-4BBD-847A-A110FAAC8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8" y="4824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60" name="AutoShape 55">
                <a:extLst>
                  <a:ext uri="{FF2B5EF4-FFF2-40B4-BE49-F238E27FC236}">
                    <a16:creationId xmlns:a16="http://schemas.microsoft.com/office/drawing/2014/main" id="{4CEB72D0-F80D-45C2-8592-1FDBC4B1F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" y="5160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61" name="AutoShape 56">
                <a:extLst>
                  <a:ext uri="{FF2B5EF4-FFF2-40B4-BE49-F238E27FC236}">
                    <a16:creationId xmlns:a16="http://schemas.microsoft.com/office/drawing/2014/main" id="{E29E2904-8B5C-44F2-8F5E-03ECA7EA1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0" y="4656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62" name="AutoShape 57">
                <a:extLst>
                  <a:ext uri="{FF2B5EF4-FFF2-40B4-BE49-F238E27FC236}">
                    <a16:creationId xmlns:a16="http://schemas.microsoft.com/office/drawing/2014/main" id="{631FC1A2-1559-45B1-B642-F732F6D8E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63" name="Oval 58">
                <a:extLst>
                  <a:ext uri="{FF2B5EF4-FFF2-40B4-BE49-F238E27FC236}">
                    <a16:creationId xmlns:a16="http://schemas.microsoft.com/office/drawing/2014/main" id="{1D06BEB8-BDB1-4488-ACB4-05633935E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64" name="Oval 59">
                <a:extLst>
                  <a:ext uri="{FF2B5EF4-FFF2-40B4-BE49-F238E27FC236}">
                    <a16:creationId xmlns:a16="http://schemas.microsoft.com/office/drawing/2014/main" id="{DBE5816E-77BF-4A6C-94A4-D7BFC787C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65" name="Oval 60">
                <a:extLst>
                  <a:ext uri="{FF2B5EF4-FFF2-40B4-BE49-F238E27FC236}">
                    <a16:creationId xmlns:a16="http://schemas.microsoft.com/office/drawing/2014/main" id="{53071F2F-855D-43CB-A6BA-B5B0EA931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66" name="Oval 61">
                <a:extLst>
                  <a:ext uri="{FF2B5EF4-FFF2-40B4-BE49-F238E27FC236}">
                    <a16:creationId xmlns:a16="http://schemas.microsoft.com/office/drawing/2014/main" id="{6A37D6AC-7950-49CE-8A8E-CBCD762AE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67" name="Oval 62">
                <a:extLst>
                  <a:ext uri="{FF2B5EF4-FFF2-40B4-BE49-F238E27FC236}">
                    <a16:creationId xmlns:a16="http://schemas.microsoft.com/office/drawing/2014/main" id="{5F367657-93EB-422A-A1CD-1AF362F12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68" name="Oval 63">
                <a:extLst>
                  <a:ext uri="{FF2B5EF4-FFF2-40B4-BE49-F238E27FC236}">
                    <a16:creationId xmlns:a16="http://schemas.microsoft.com/office/drawing/2014/main" id="{31DF89B6-B219-4712-B71D-25F61C362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69" name="Oval 64">
                <a:extLst>
                  <a:ext uri="{FF2B5EF4-FFF2-40B4-BE49-F238E27FC236}">
                    <a16:creationId xmlns:a16="http://schemas.microsoft.com/office/drawing/2014/main" id="{47B5EE10-EF19-435D-9DA2-F3581E744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70" name="Oval 65">
                <a:extLst>
                  <a:ext uri="{FF2B5EF4-FFF2-40B4-BE49-F238E27FC236}">
                    <a16:creationId xmlns:a16="http://schemas.microsoft.com/office/drawing/2014/main" id="{5B447051-89AD-4394-9C73-A645190CC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71" name="Oval 66">
                <a:extLst>
                  <a:ext uri="{FF2B5EF4-FFF2-40B4-BE49-F238E27FC236}">
                    <a16:creationId xmlns:a16="http://schemas.microsoft.com/office/drawing/2014/main" id="{762916B0-BCD0-4FB3-B17D-B61345924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72" name="Oval 67">
                <a:extLst>
                  <a:ext uri="{FF2B5EF4-FFF2-40B4-BE49-F238E27FC236}">
                    <a16:creationId xmlns:a16="http://schemas.microsoft.com/office/drawing/2014/main" id="{3FF0E8CB-F239-4CAC-AAEC-0181EF456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73" name="Oval 68">
                <a:extLst>
                  <a:ext uri="{FF2B5EF4-FFF2-40B4-BE49-F238E27FC236}">
                    <a16:creationId xmlns:a16="http://schemas.microsoft.com/office/drawing/2014/main" id="{7E03F9F0-668D-430A-B1B0-25468B83D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74" name="Oval 69">
                <a:extLst>
                  <a:ext uri="{FF2B5EF4-FFF2-40B4-BE49-F238E27FC236}">
                    <a16:creationId xmlns:a16="http://schemas.microsoft.com/office/drawing/2014/main" id="{7A825197-CA33-4660-9DD8-2ED8E1582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75" name="Oval 70">
                <a:extLst>
                  <a:ext uri="{FF2B5EF4-FFF2-40B4-BE49-F238E27FC236}">
                    <a16:creationId xmlns:a16="http://schemas.microsoft.com/office/drawing/2014/main" id="{B441540B-DD6B-4C5B-AC85-0F91312B2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76" name="Oval 71">
                <a:extLst>
                  <a:ext uri="{FF2B5EF4-FFF2-40B4-BE49-F238E27FC236}">
                    <a16:creationId xmlns:a16="http://schemas.microsoft.com/office/drawing/2014/main" id="{489DF5BB-2D3F-4A81-9D7E-05FC7E5D7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77" name="Oval 72">
                <a:extLst>
                  <a:ext uri="{FF2B5EF4-FFF2-40B4-BE49-F238E27FC236}">
                    <a16:creationId xmlns:a16="http://schemas.microsoft.com/office/drawing/2014/main" id="{0E68FD19-1B0F-4622-9CA3-24A918692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78" name="Oval 73">
                <a:extLst>
                  <a:ext uri="{FF2B5EF4-FFF2-40B4-BE49-F238E27FC236}">
                    <a16:creationId xmlns:a16="http://schemas.microsoft.com/office/drawing/2014/main" id="{B31688E7-CE72-4EB6-A933-C94744D27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79" name="Oval 74">
                <a:extLst>
                  <a:ext uri="{FF2B5EF4-FFF2-40B4-BE49-F238E27FC236}">
                    <a16:creationId xmlns:a16="http://schemas.microsoft.com/office/drawing/2014/main" id="{E338FC02-40CF-4323-9040-BDF6E0F3A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80" name="Oval 75">
                <a:extLst>
                  <a:ext uri="{FF2B5EF4-FFF2-40B4-BE49-F238E27FC236}">
                    <a16:creationId xmlns:a16="http://schemas.microsoft.com/office/drawing/2014/main" id="{68B6E027-A94E-4BA8-BADC-C73C083FA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81" name="Oval 76">
                <a:extLst>
                  <a:ext uri="{FF2B5EF4-FFF2-40B4-BE49-F238E27FC236}">
                    <a16:creationId xmlns:a16="http://schemas.microsoft.com/office/drawing/2014/main" id="{BA6A37FB-27FE-49CA-9112-AC15AD912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82" name="Oval 77">
                <a:extLst>
                  <a:ext uri="{FF2B5EF4-FFF2-40B4-BE49-F238E27FC236}">
                    <a16:creationId xmlns:a16="http://schemas.microsoft.com/office/drawing/2014/main" id="{8C7BE81D-696F-46C5-A7F6-FF3FA523C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83" name="Oval 78">
                <a:extLst>
                  <a:ext uri="{FF2B5EF4-FFF2-40B4-BE49-F238E27FC236}">
                    <a16:creationId xmlns:a16="http://schemas.microsoft.com/office/drawing/2014/main" id="{466B35A5-432B-4B06-B631-9863FE75B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84" name="Oval 79">
                <a:extLst>
                  <a:ext uri="{FF2B5EF4-FFF2-40B4-BE49-F238E27FC236}">
                    <a16:creationId xmlns:a16="http://schemas.microsoft.com/office/drawing/2014/main" id="{124DDDA2-4DEB-4212-AF3C-24AF7B36A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grpSp>
          <p:nvGrpSpPr>
            <p:cNvPr id="64520" name="Group 80">
              <a:extLst>
                <a:ext uri="{FF2B5EF4-FFF2-40B4-BE49-F238E27FC236}">
                  <a16:creationId xmlns:a16="http://schemas.microsoft.com/office/drawing/2014/main" id="{13ECF065-9CC1-4F4A-84D9-8980949C053E}"/>
                </a:ext>
              </a:extLst>
            </p:cNvPr>
            <p:cNvGrpSpPr>
              <a:grpSpLocks/>
            </p:cNvGrpSpPr>
            <p:nvPr/>
          </p:nvGrpSpPr>
          <p:grpSpPr bwMode="auto">
            <a:xfrm rot="653161">
              <a:off x="1238" y="2316"/>
              <a:ext cx="2647" cy="463"/>
              <a:chOff x="2676" y="4620"/>
              <a:chExt cx="3356" cy="1092"/>
            </a:xfrm>
          </p:grpSpPr>
          <p:sp>
            <p:nvSpPr>
              <p:cNvPr id="64629" name="AutoShape 81">
                <a:extLst>
                  <a:ext uri="{FF2B5EF4-FFF2-40B4-BE49-F238E27FC236}">
                    <a16:creationId xmlns:a16="http://schemas.microsoft.com/office/drawing/2014/main" id="{AD427E4E-2DAB-44FB-AEB6-297CAA18A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30" name="AutoShape 82">
                <a:extLst>
                  <a:ext uri="{FF2B5EF4-FFF2-40B4-BE49-F238E27FC236}">
                    <a16:creationId xmlns:a16="http://schemas.microsoft.com/office/drawing/2014/main" id="{01BE9589-7968-4B97-B4ED-3A585C650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5328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31" name="AutoShape 83">
                <a:extLst>
                  <a:ext uri="{FF2B5EF4-FFF2-40B4-BE49-F238E27FC236}">
                    <a16:creationId xmlns:a16="http://schemas.microsoft.com/office/drawing/2014/main" id="{C81E25E3-1464-4F61-9950-9D586976C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8" y="4824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32" name="AutoShape 84">
                <a:extLst>
                  <a:ext uri="{FF2B5EF4-FFF2-40B4-BE49-F238E27FC236}">
                    <a16:creationId xmlns:a16="http://schemas.microsoft.com/office/drawing/2014/main" id="{279FE946-A337-474E-B5A3-34821BE6A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" y="5160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33" name="AutoShape 85">
                <a:extLst>
                  <a:ext uri="{FF2B5EF4-FFF2-40B4-BE49-F238E27FC236}">
                    <a16:creationId xmlns:a16="http://schemas.microsoft.com/office/drawing/2014/main" id="{C538CE7A-A6C3-4A6E-A641-24C800F64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0" y="4656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34" name="AutoShape 86">
                <a:extLst>
                  <a:ext uri="{FF2B5EF4-FFF2-40B4-BE49-F238E27FC236}">
                    <a16:creationId xmlns:a16="http://schemas.microsoft.com/office/drawing/2014/main" id="{825C4F6B-C014-43C4-9C62-3827CC6BC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35" name="Oval 87">
                <a:extLst>
                  <a:ext uri="{FF2B5EF4-FFF2-40B4-BE49-F238E27FC236}">
                    <a16:creationId xmlns:a16="http://schemas.microsoft.com/office/drawing/2014/main" id="{EE6565FF-9138-4358-9FB8-BD9DD0245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36" name="Oval 88">
                <a:extLst>
                  <a:ext uri="{FF2B5EF4-FFF2-40B4-BE49-F238E27FC236}">
                    <a16:creationId xmlns:a16="http://schemas.microsoft.com/office/drawing/2014/main" id="{CE931307-B942-4C6D-BD99-9A248800F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37" name="Oval 89">
                <a:extLst>
                  <a:ext uri="{FF2B5EF4-FFF2-40B4-BE49-F238E27FC236}">
                    <a16:creationId xmlns:a16="http://schemas.microsoft.com/office/drawing/2014/main" id="{09DF6E81-13BD-4E0F-A5F2-5F3BDF482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38" name="Oval 90">
                <a:extLst>
                  <a:ext uri="{FF2B5EF4-FFF2-40B4-BE49-F238E27FC236}">
                    <a16:creationId xmlns:a16="http://schemas.microsoft.com/office/drawing/2014/main" id="{1C109C08-F2BD-49B8-909F-BE89768FA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39" name="Oval 91">
                <a:extLst>
                  <a:ext uri="{FF2B5EF4-FFF2-40B4-BE49-F238E27FC236}">
                    <a16:creationId xmlns:a16="http://schemas.microsoft.com/office/drawing/2014/main" id="{C35E2F4B-CF88-4CA7-B3A9-25467D777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40" name="Oval 92">
                <a:extLst>
                  <a:ext uri="{FF2B5EF4-FFF2-40B4-BE49-F238E27FC236}">
                    <a16:creationId xmlns:a16="http://schemas.microsoft.com/office/drawing/2014/main" id="{F6A27EBD-A21E-4005-9D89-6E4CCFACB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41" name="Oval 93">
                <a:extLst>
                  <a:ext uri="{FF2B5EF4-FFF2-40B4-BE49-F238E27FC236}">
                    <a16:creationId xmlns:a16="http://schemas.microsoft.com/office/drawing/2014/main" id="{F302241A-D230-4EFE-B75F-CDCBF12DD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42" name="Oval 94">
                <a:extLst>
                  <a:ext uri="{FF2B5EF4-FFF2-40B4-BE49-F238E27FC236}">
                    <a16:creationId xmlns:a16="http://schemas.microsoft.com/office/drawing/2014/main" id="{792D9600-67A9-4039-BDB5-8C7B5E85C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43" name="Oval 95">
                <a:extLst>
                  <a:ext uri="{FF2B5EF4-FFF2-40B4-BE49-F238E27FC236}">
                    <a16:creationId xmlns:a16="http://schemas.microsoft.com/office/drawing/2014/main" id="{CDDF3BB7-2C5A-4FC8-B1AD-90613AEEA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44" name="Oval 96">
                <a:extLst>
                  <a:ext uri="{FF2B5EF4-FFF2-40B4-BE49-F238E27FC236}">
                    <a16:creationId xmlns:a16="http://schemas.microsoft.com/office/drawing/2014/main" id="{7D185CEE-B559-416F-914B-10DBBFBFE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45" name="Oval 97">
                <a:extLst>
                  <a:ext uri="{FF2B5EF4-FFF2-40B4-BE49-F238E27FC236}">
                    <a16:creationId xmlns:a16="http://schemas.microsoft.com/office/drawing/2014/main" id="{33E29E8F-6677-44B5-9C31-06595FDEB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46" name="Oval 98">
                <a:extLst>
                  <a:ext uri="{FF2B5EF4-FFF2-40B4-BE49-F238E27FC236}">
                    <a16:creationId xmlns:a16="http://schemas.microsoft.com/office/drawing/2014/main" id="{44BC961B-EC69-4B3F-AE6C-B3A3DE67F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47" name="Oval 99">
                <a:extLst>
                  <a:ext uri="{FF2B5EF4-FFF2-40B4-BE49-F238E27FC236}">
                    <a16:creationId xmlns:a16="http://schemas.microsoft.com/office/drawing/2014/main" id="{F70037CA-DD52-4C50-AAC5-E89600247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48" name="Oval 100">
                <a:extLst>
                  <a:ext uri="{FF2B5EF4-FFF2-40B4-BE49-F238E27FC236}">
                    <a16:creationId xmlns:a16="http://schemas.microsoft.com/office/drawing/2014/main" id="{C3449ADE-F055-42B2-AF6D-80687A962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49" name="Oval 101">
                <a:extLst>
                  <a:ext uri="{FF2B5EF4-FFF2-40B4-BE49-F238E27FC236}">
                    <a16:creationId xmlns:a16="http://schemas.microsoft.com/office/drawing/2014/main" id="{194F441E-DA26-43BB-BC16-F527454CB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50" name="Oval 102">
                <a:extLst>
                  <a:ext uri="{FF2B5EF4-FFF2-40B4-BE49-F238E27FC236}">
                    <a16:creationId xmlns:a16="http://schemas.microsoft.com/office/drawing/2014/main" id="{7B718A36-AA53-4118-9744-2900CD337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51" name="Oval 103">
                <a:extLst>
                  <a:ext uri="{FF2B5EF4-FFF2-40B4-BE49-F238E27FC236}">
                    <a16:creationId xmlns:a16="http://schemas.microsoft.com/office/drawing/2014/main" id="{3BF2DD40-C5D8-479C-B044-6997CA0FC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52" name="Oval 104">
                <a:extLst>
                  <a:ext uri="{FF2B5EF4-FFF2-40B4-BE49-F238E27FC236}">
                    <a16:creationId xmlns:a16="http://schemas.microsoft.com/office/drawing/2014/main" id="{28BAC4CF-5E46-4E1A-8482-F1F50A1F3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53" name="Oval 105">
                <a:extLst>
                  <a:ext uri="{FF2B5EF4-FFF2-40B4-BE49-F238E27FC236}">
                    <a16:creationId xmlns:a16="http://schemas.microsoft.com/office/drawing/2014/main" id="{0FE45D9B-FB91-49E7-B626-48EC0DA19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54" name="Oval 106">
                <a:extLst>
                  <a:ext uri="{FF2B5EF4-FFF2-40B4-BE49-F238E27FC236}">
                    <a16:creationId xmlns:a16="http://schemas.microsoft.com/office/drawing/2014/main" id="{D3D25A29-7814-4918-93DB-C69B2B1E5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55" name="Oval 107">
                <a:extLst>
                  <a:ext uri="{FF2B5EF4-FFF2-40B4-BE49-F238E27FC236}">
                    <a16:creationId xmlns:a16="http://schemas.microsoft.com/office/drawing/2014/main" id="{22712F2F-4A37-441F-955A-37AC72289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56" name="Oval 108">
                <a:extLst>
                  <a:ext uri="{FF2B5EF4-FFF2-40B4-BE49-F238E27FC236}">
                    <a16:creationId xmlns:a16="http://schemas.microsoft.com/office/drawing/2014/main" id="{085C65E3-06EC-4263-9EC4-BC80D2AB4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grpSp>
          <p:nvGrpSpPr>
            <p:cNvPr id="64521" name="Group 109">
              <a:extLst>
                <a:ext uri="{FF2B5EF4-FFF2-40B4-BE49-F238E27FC236}">
                  <a16:creationId xmlns:a16="http://schemas.microsoft.com/office/drawing/2014/main" id="{95A4FB10-837D-4221-BE3D-FC4A8894FAEC}"/>
                </a:ext>
              </a:extLst>
            </p:cNvPr>
            <p:cNvGrpSpPr>
              <a:grpSpLocks/>
            </p:cNvGrpSpPr>
            <p:nvPr/>
          </p:nvGrpSpPr>
          <p:grpSpPr bwMode="auto">
            <a:xfrm rot="653161">
              <a:off x="1760" y="2925"/>
              <a:ext cx="2646" cy="462"/>
              <a:chOff x="2676" y="4620"/>
              <a:chExt cx="3356" cy="1092"/>
            </a:xfrm>
          </p:grpSpPr>
          <p:sp>
            <p:nvSpPr>
              <p:cNvPr id="64601" name="AutoShape 110">
                <a:extLst>
                  <a:ext uri="{FF2B5EF4-FFF2-40B4-BE49-F238E27FC236}">
                    <a16:creationId xmlns:a16="http://schemas.microsoft.com/office/drawing/2014/main" id="{FBA94FD8-88FA-4CE0-A06D-69A3E07A1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02" name="AutoShape 111">
                <a:extLst>
                  <a:ext uri="{FF2B5EF4-FFF2-40B4-BE49-F238E27FC236}">
                    <a16:creationId xmlns:a16="http://schemas.microsoft.com/office/drawing/2014/main" id="{7077DB04-DF17-4106-8EF2-452C9568F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5328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03" name="AutoShape 112">
                <a:extLst>
                  <a:ext uri="{FF2B5EF4-FFF2-40B4-BE49-F238E27FC236}">
                    <a16:creationId xmlns:a16="http://schemas.microsoft.com/office/drawing/2014/main" id="{B9A57F5F-C762-4458-9292-0E8195774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8" y="4824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04" name="AutoShape 113">
                <a:extLst>
                  <a:ext uri="{FF2B5EF4-FFF2-40B4-BE49-F238E27FC236}">
                    <a16:creationId xmlns:a16="http://schemas.microsoft.com/office/drawing/2014/main" id="{AB0E528D-2DE5-44D2-A73B-1889D9313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" y="5160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05" name="AutoShape 114">
                <a:extLst>
                  <a:ext uri="{FF2B5EF4-FFF2-40B4-BE49-F238E27FC236}">
                    <a16:creationId xmlns:a16="http://schemas.microsoft.com/office/drawing/2014/main" id="{747A1BC2-6E51-4F46-B5F9-DEE2E07D5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0" y="4656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06" name="AutoShape 115">
                <a:extLst>
                  <a:ext uri="{FF2B5EF4-FFF2-40B4-BE49-F238E27FC236}">
                    <a16:creationId xmlns:a16="http://schemas.microsoft.com/office/drawing/2014/main" id="{9E5B36ED-5861-466F-B2FE-BE9C6F954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07" name="Oval 116">
                <a:extLst>
                  <a:ext uri="{FF2B5EF4-FFF2-40B4-BE49-F238E27FC236}">
                    <a16:creationId xmlns:a16="http://schemas.microsoft.com/office/drawing/2014/main" id="{CB6BA44F-8BD2-4207-9B00-4F7F45960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08" name="Oval 117">
                <a:extLst>
                  <a:ext uri="{FF2B5EF4-FFF2-40B4-BE49-F238E27FC236}">
                    <a16:creationId xmlns:a16="http://schemas.microsoft.com/office/drawing/2014/main" id="{0AE9CC8B-D9DF-4E9C-8C2F-7E10DB0D0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09" name="Oval 118">
                <a:extLst>
                  <a:ext uri="{FF2B5EF4-FFF2-40B4-BE49-F238E27FC236}">
                    <a16:creationId xmlns:a16="http://schemas.microsoft.com/office/drawing/2014/main" id="{D8F50B8D-C166-4109-95FD-6C0BBBAAA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10" name="Oval 119">
                <a:extLst>
                  <a:ext uri="{FF2B5EF4-FFF2-40B4-BE49-F238E27FC236}">
                    <a16:creationId xmlns:a16="http://schemas.microsoft.com/office/drawing/2014/main" id="{EBFDB011-D402-4542-988A-8C233F383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11" name="Oval 120">
                <a:extLst>
                  <a:ext uri="{FF2B5EF4-FFF2-40B4-BE49-F238E27FC236}">
                    <a16:creationId xmlns:a16="http://schemas.microsoft.com/office/drawing/2014/main" id="{54022FD1-446D-4386-A99C-029B35DF8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12" name="Oval 121">
                <a:extLst>
                  <a:ext uri="{FF2B5EF4-FFF2-40B4-BE49-F238E27FC236}">
                    <a16:creationId xmlns:a16="http://schemas.microsoft.com/office/drawing/2014/main" id="{263F7F30-658A-4525-B3AD-CC308B139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13" name="Oval 122">
                <a:extLst>
                  <a:ext uri="{FF2B5EF4-FFF2-40B4-BE49-F238E27FC236}">
                    <a16:creationId xmlns:a16="http://schemas.microsoft.com/office/drawing/2014/main" id="{38041053-4E50-4A26-8E85-179794398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14" name="Oval 123">
                <a:extLst>
                  <a:ext uri="{FF2B5EF4-FFF2-40B4-BE49-F238E27FC236}">
                    <a16:creationId xmlns:a16="http://schemas.microsoft.com/office/drawing/2014/main" id="{189B70E3-FC04-42B3-8911-9F2F73559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15" name="Oval 124">
                <a:extLst>
                  <a:ext uri="{FF2B5EF4-FFF2-40B4-BE49-F238E27FC236}">
                    <a16:creationId xmlns:a16="http://schemas.microsoft.com/office/drawing/2014/main" id="{7E303DA1-86C6-4446-A766-479C1FA70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16" name="Oval 125">
                <a:extLst>
                  <a:ext uri="{FF2B5EF4-FFF2-40B4-BE49-F238E27FC236}">
                    <a16:creationId xmlns:a16="http://schemas.microsoft.com/office/drawing/2014/main" id="{B655341D-6CB2-448C-9ACA-124AB8FBD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17" name="Oval 126">
                <a:extLst>
                  <a:ext uri="{FF2B5EF4-FFF2-40B4-BE49-F238E27FC236}">
                    <a16:creationId xmlns:a16="http://schemas.microsoft.com/office/drawing/2014/main" id="{5EC12FCF-B55B-4584-84F0-D0DBE4330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18" name="Oval 127">
                <a:extLst>
                  <a:ext uri="{FF2B5EF4-FFF2-40B4-BE49-F238E27FC236}">
                    <a16:creationId xmlns:a16="http://schemas.microsoft.com/office/drawing/2014/main" id="{68A82BBD-DDA4-48D5-AA50-771CDF1C7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19" name="Oval 128">
                <a:extLst>
                  <a:ext uri="{FF2B5EF4-FFF2-40B4-BE49-F238E27FC236}">
                    <a16:creationId xmlns:a16="http://schemas.microsoft.com/office/drawing/2014/main" id="{63860BFC-C1A1-4C84-AB37-9472EA994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20" name="Oval 129">
                <a:extLst>
                  <a:ext uri="{FF2B5EF4-FFF2-40B4-BE49-F238E27FC236}">
                    <a16:creationId xmlns:a16="http://schemas.microsoft.com/office/drawing/2014/main" id="{A839C1C1-025F-426E-BFDF-1899B07B3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21" name="Oval 130">
                <a:extLst>
                  <a:ext uri="{FF2B5EF4-FFF2-40B4-BE49-F238E27FC236}">
                    <a16:creationId xmlns:a16="http://schemas.microsoft.com/office/drawing/2014/main" id="{79199C82-D246-4203-9720-72DCA8EE2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22" name="Oval 131">
                <a:extLst>
                  <a:ext uri="{FF2B5EF4-FFF2-40B4-BE49-F238E27FC236}">
                    <a16:creationId xmlns:a16="http://schemas.microsoft.com/office/drawing/2014/main" id="{052C28F6-7EDC-4E31-8107-F7901830E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23" name="Oval 132">
                <a:extLst>
                  <a:ext uri="{FF2B5EF4-FFF2-40B4-BE49-F238E27FC236}">
                    <a16:creationId xmlns:a16="http://schemas.microsoft.com/office/drawing/2014/main" id="{1E6E8E74-2CD7-4A5A-937C-2143E9701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24" name="Oval 133">
                <a:extLst>
                  <a:ext uri="{FF2B5EF4-FFF2-40B4-BE49-F238E27FC236}">
                    <a16:creationId xmlns:a16="http://schemas.microsoft.com/office/drawing/2014/main" id="{BC5023FB-0EE7-4E8D-8D9E-A5F58065A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25" name="Oval 134">
                <a:extLst>
                  <a:ext uri="{FF2B5EF4-FFF2-40B4-BE49-F238E27FC236}">
                    <a16:creationId xmlns:a16="http://schemas.microsoft.com/office/drawing/2014/main" id="{7AB9C9A3-66BC-4EEE-AED7-6467570BE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26" name="Oval 135">
                <a:extLst>
                  <a:ext uri="{FF2B5EF4-FFF2-40B4-BE49-F238E27FC236}">
                    <a16:creationId xmlns:a16="http://schemas.microsoft.com/office/drawing/2014/main" id="{92FABD43-7D87-40E0-BF6F-B928815FC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27" name="Oval 136">
                <a:extLst>
                  <a:ext uri="{FF2B5EF4-FFF2-40B4-BE49-F238E27FC236}">
                    <a16:creationId xmlns:a16="http://schemas.microsoft.com/office/drawing/2014/main" id="{4C787E29-2557-4830-96BF-637E8EEFF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28" name="Oval 137">
                <a:extLst>
                  <a:ext uri="{FF2B5EF4-FFF2-40B4-BE49-F238E27FC236}">
                    <a16:creationId xmlns:a16="http://schemas.microsoft.com/office/drawing/2014/main" id="{F1E39CD2-FBA7-4896-979D-B05E89A66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grpSp>
          <p:nvGrpSpPr>
            <p:cNvPr id="64522" name="Group 138">
              <a:extLst>
                <a:ext uri="{FF2B5EF4-FFF2-40B4-BE49-F238E27FC236}">
                  <a16:creationId xmlns:a16="http://schemas.microsoft.com/office/drawing/2014/main" id="{470CF004-990E-4F7D-8FA8-BCB2E454F154}"/>
                </a:ext>
              </a:extLst>
            </p:cNvPr>
            <p:cNvGrpSpPr>
              <a:grpSpLocks/>
            </p:cNvGrpSpPr>
            <p:nvPr/>
          </p:nvGrpSpPr>
          <p:grpSpPr bwMode="auto">
            <a:xfrm rot="653161">
              <a:off x="1238" y="3533"/>
              <a:ext cx="2647" cy="463"/>
              <a:chOff x="2676" y="4620"/>
              <a:chExt cx="3356" cy="1092"/>
            </a:xfrm>
          </p:grpSpPr>
          <p:sp>
            <p:nvSpPr>
              <p:cNvPr id="64573" name="AutoShape 139">
                <a:extLst>
                  <a:ext uri="{FF2B5EF4-FFF2-40B4-BE49-F238E27FC236}">
                    <a16:creationId xmlns:a16="http://schemas.microsoft.com/office/drawing/2014/main" id="{467DACFA-7F63-4B44-A1B0-23917B273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74" name="AutoShape 140">
                <a:extLst>
                  <a:ext uri="{FF2B5EF4-FFF2-40B4-BE49-F238E27FC236}">
                    <a16:creationId xmlns:a16="http://schemas.microsoft.com/office/drawing/2014/main" id="{D7C8CAA9-4E06-420B-8703-7750BF443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5328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75" name="AutoShape 141">
                <a:extLst>
                  <a:ext uri="{FF2B5EF4-FFF2-40B4-BE49-F238E27FC236}">
                    <a16:creationId xmlns:a16="http://schemas.microsoft.com/office/drawing/2014/main" id="{D58C599F-5E68-4A9D-8320-CEBEC2EEA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8" y="4824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76" name="AutoShape 142">
                <a:extLst>
                  <a:ext uri="{FF2B5EF4-FFF2-40B4-BE49-F238E27FC236}">
                    <a16:creationId xmlns:a16="http://schemas.microsoft.com/office/drawing/2014/main" id="{F117C3FA-DEEE-44A6-BA25-43C10909C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" y="5160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77" name="AutoShape 143">
                <a:extLst>
                  <a:ext uri="{FF2B5EF4-FFF2-40B4-BE49-F238E27FC236}">
                    <a16:creationId xmlns:a16="http://schemas.microsoft.com/office/drawing/2014/main" id="{4A5D534B-D11E-4160-937D-255B49B88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0" y="4656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78" name="AutoShape 144">
                <a:extLst>
                  <a:ext uri="{FF2B5EF4-FFF2-40B4-BE49-F238E27FC236}">
                    <a16:creationId xmlns:a16="http://schemas.microsoft.com/office/drawing/2014/main" id="{41ADE466-C54B-4C23-809E-E08526CC9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79" name="Oval 145">
                <a:extLst>
                  <a:ext uri="{FF2B5EF4-FFF2-40B4-BE49-F238E27FC236}">
                    <a16:creationId xmlns:a16="http://schemas.microsoft.com/office/drawing/2014/main" id="{A6755F0E-EE86-4B15-AD00-608F27E53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80" name="Oval 146">
                <a:extLst>
                  <a:ext uri="{FF2B5EF4-FFF2-40B4-BE49-F238E27FC236}">
                    <a16:creationId xmlns:a16="http://schemas.microsoft.com/office/drawing/2014/main" id="{6FF34285-1184-498D-BABB-563C79237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81" name="Oval 147">
                <a:extLst>
                  <a:ext uri="{FF2B5EF4-FFF2-40B4-BE49-F238E27FC236}">
                    <a16:creationId xmlns:a16="http://schemas.microsoft.com/office/drawing/2014/main" id="{36F13FEA-3ECE-4940-ABA6-D965AC0C4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82" name="Oval 148">
                <a:extLst>
                  <a:ext uri="{FF2B5EF4-FFF2-40B4-BE49-F238E27FC236}">
                    <a16:creationId xmlns:a16="http://schemas.microsoft.com/office/drawing/2014/main" id="{1CA65DBC-9BF3-4EE4-92CD-8B9197D9A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83" name="Oval 149">
                <a:extLst>
                  <a:ext uri="{FF2B5EF4-FFF2-40B4-BE49-F238E27FC236}">
                    <a16:creationId xmlns:a16="http://schemas.microsoft.com/office/drawing/2014/main" id="{870D0F97-CDD8-4E95-835E-880A60A1F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84" name="Oval 150">
                <a:extLst>
                  <a:ext uri="{FF2B5EF4-FFF2-40B4-BE49-F238E27FC236}">
                    <a16:creationId xmlns:a16="http://schemas.microsoft.com/office/drawing/2014/main" id="{42F254C6-6EE6-4C42-97E8-3ED254651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85" name="Oval 151">
                <a:extLst>
                  <a:ext uri="{FF2B5EF4-FFF2-40B4-BE49-F238E27FC236}">
                    <a16:creationId xmlns:a16="http://schemas.microsoft.com/office/drawing/2014/main" id="{09958EA6-6965-403D-A9E0-9865D4ED2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86" name="Oval 152">
                <a:extLst>
                  <a:ext uri="{FF2B5EF4-FFF2-40B4-BE49-F238E27FC236}">
                    <a16:creationId xmlns:a16="http://schemas.microsoft.com/office/drawing/2014/main" id="{F3A5199E-33D3-476C-8B09-F528589A5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87" name="Oval 153">
                <a:extLst>
                  <a:ext uri="{FF2B5EF4-FFF2-40B4-BE49-F238E27FC236}">
                    <a16:creationId xmlns:a16="http://schemas.microsoft.com/office/drawing/2014/main" id="{5CDB66C9-3607-49F2-980F-DA6FA1765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88" name="Oval 154">
                <a:extLst>
                  <a:ext uri="{FF2B5EF4-FFF2-40B4-BE49-F238E27FC236}">
                    <a16:creationId xmlns:a16="http://schemas.microsoft.com/office/drawing/2014/main" id="{200E80CA-06EB-428C-B4F2-17C8CA72A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89" name="Oval 155">
                <a:extLst>
                  <a:ext uri="{FF2B5EF4-FFF2-40B4-BE49-F238E27FC236}">
                    <a16:creationId xmlns:a16="http://schemas.microsoft.com/office/drawing/2014/main" id="{22BCE1F5-F0E9-4902-978B-BF2C8D995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90" name="Oval 156">
                <a:extLst>
                  <a:ext uri="{FF2B5EF4-FFF2-40B4-BE49-F238E27FC236}">
                    <a16:creationId xmlns:a16="http://schemas.microsoft.com/office/drawing/2014/main" id="{B37C28B5-304A-43B5-8EDA-3D947FCB4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91" name="Oval 157">
                <a:extLst>
                  <a:ext uri="{FF2B5EF4-FFF2-40B4-BE49-F238E27FC236}">
                    <a16:creationId xmlns:a16="http://schemas.microsoft.com/office/drawing/2014/main" id="{4AF5566C-0316-42B4-8F9D-AF63DDFAA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92" name="Oval 158">
                <a:extLst>
                  <a:ext uri="{FF2B5EF4-FFF2-40B4-BE49-F238E27FC236}">
                    <a16:creationId xmlns:a16="http://schemas.microsoft.com/office/drawing/2014/main" id="{93F79AE9-17E7-43C1-804E-E4D088CDF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93" name="Oval 159">
                <a:extLst>
                  <a:ext uri="{FF2B5EF4-FFF2-40B4-BE49-F238E27FC236}">
                    <a16:creationId xmlns:a16="http://schemas.microsoft.com/office/drawing/2014/main" id="{A79A9391-5DD8-498F-ACFE-16DE29D4C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94" name="Oval 160">
                <a:extLst>
                  <a:ext uri="{FF2B5EF4-FFF2-40B4-BE49-F238E27FC236}">
                    <a16:creationId xmlns:a16="http://schemas.microsoft.com/office/drawing/2014/main" id="{88A7D88B-9B43-4278-965F-A05227449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95" name="Oval 161">
                <a:extLst>
                  <a:ext uri="{FF2B5EF4-FFF2-40B4-BE49-F238E27FC236}">
                    <a16:creationId xmlns:a16="http://schemas.microsoft.com/office/drawing/2014/main" id="{35CC0096-3871-4F55-9A43-AEB190470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96" name="Oval 162">
                <a:extLst>
                  <a:ext uri="{FF2B5EF4-FFF2-40B4-BE49-F238E27FC236}">
                    <a16:creationId xmlns:a16="http://schemas.microsoft.com/office/drawing/2014/main" id="{8AC8F2D0-98E5-4CCE-B5D5-9E235B723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97" name="Oval 163">
                <a:extLst>
                  <a:ext uri="{FF2B5EF4-FFF2-40B4-BE49-F238E27FC236}">
                    <a16:creationId xmlns:a16="http://schemas.microsoft.com/office/drawing/2014/main" id="{2904D59A-B4C1-4041-85A6-F6721B594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98" name="Oval 164">
                <a:extLst>
                  <a:ext uri="{FF2B5EF4-FFF2-40B4-BE49-F238E27FC236}">
                    <a16:creationId xmlns:a16="http://schemas.microsoft.com/office/drawing/2014/main" id="{19E9A7B5-A59E-41BA-86A6-E8510DFC2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599" name="Oval 165">
                <a:extLst>
                  <a:ext uri="{FF2B5EF4-FFF2-40B4-BE49-F238E27FC236}">
                    <a16:creationId xmlns:a16="http://schemas.microsoft.com/office/drawing/2014/main" id="{04DE025E-8A11-406C-B24D-632EB8810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64600" name="Oval 166">
                <a:extLst>
                  <a:ext uri="{FF2B5EF4-FFF2-40B4-BE49-F238E27FC236}">
                    <a16:creationId xmlns:a16="http://schemas.microsoft.com/office/drawing/2014/main" id="{F6CC43FD-5380-4039-BFD9-701287539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grpSp>
          <p:nvGrpSpPr>
            <p:cNvPr id="64523" name="Group 167">
              <a:extLst>
                <a:ext uri="{FF2B5EF4-FFF2-40B4-BE49-F238E27FC236}">
                  <a16:creationId xmlns:a16="http://schemas.microsoft.com/office/drawing/2014/main" id="{C4B8E218-59FA-48FB-8566-8986376AA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793"/>
              <a:ext cx="117" cy="2107"/>
              <a:chOff x="2496" y="3725"/>
              <a:chExt cx="147" cy="4916"/>
            </a:xfrm>
          </p:grpSpPr>
          <p:sp>
            <p:nvSpPr>
              <p:cNvPr id="64560" name="Line 168">
                <a:extLst>
                  <a:ext uri="{FF2B5EF4-FFF2-40B4-BE49-F238E27FC236}">
                    <a16:creationId xmlns:a16="http://schemas.microsoft.com/office/drawing/2014/main" id="{FFDBA392-9715-49F1-A059-F3D73C9D5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4368"/>
                <a:ext cx="0" cy="4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1" name="Line 169">
                <a:extLst>
                  <a:ext uri="{FF2B5EF4-FFF2-40B4-BE49-F238E27FC236}">
                    <a16:creationId xmlns:a16="http://schemas.microsoft.com/office/drawing/2014/main" id="{576EC04C-6514-4841-8855-FF5E7E697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40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2" name="Line 170">
                <a:extLst>
                  <a:ext uri="{FF2B5EF4-FFF2-40B4-BE49-F238E27FC236}">
                    <a16:creationId xmlns:a16="http://schemas.microsoft.com/office/drawing/2014/main" id="{1E90F0F0-3BE2-47B7-95EB-3AF3D67E4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4352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3" name="Line 171">
                <a:extLst>
                  <a:ext uri="{FF2B5EF4-FFF2-40B4-BE49-F238E27FC236}">
                    <a16:creationId xmlns:a16="http://schemas.microsoft.com/office/drawing/2014/main" id="{7853B70E-16B5-4A82-88D6-E69A2FB76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556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4" name="Line 172">
                <a:extLst>
                  <a:ext uri="{FF2B5EF4-FFF2-40B4-BE49-F238E27FC236}">
                    <a16:creationId xmlns:a16="http://schemas.microsoft.com/office/drawing/2014/main" id="{D1D0E67C-03D1-4715-96B8-181B7C41A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1" y="5883"/>
                <a:ext cx="4" cy="8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5" name="Line 173">
                <a:extLst>
                  <a:ext uri="{FF2B5EF4-FFF2-40B4-BE49-F238E27FC236}">
                    <a16:creationId xmlns:a16="http://schemas.microsoft.com/office/drawing/2014/main" id="{F770BE42-0367-4B86-9A35-C038FFCC9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688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6" name="Line 174">
                <a:extLst>
                  <a:ext uri="{FF2B5EF4-FFF2-40B4-BE49-F238E27FC236}">
                    <a16:creationId xmlns:a16="http://schemas.microsoft.com/office/drawing/2014/main" id="{8B06FC43-7F84-4675-8416-EB4952286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7218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7" name="Line 175">
                <a:extLst>
                  <a:ext uri="{FF2B5EF4-FFF2-40B4-BE49-F238E27FC236}">
                    <a16:creationId xmlns:a16="http://schemas.microsoft.com/office/drawing/2014/main" id="{31244A42-CE36-48A5-8A5B-A3CB94075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8" y="3725"/>
                <a:ext cx="7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8" name="Line 176">
                <a:extLst>
                  <a:ext uri="{FF2B5EF4-FFF2-40B4-BE49-F238E27FC236}">
                    <a16:creationId xmlns:a16="http://schemas.microsoft.com/office/drawing/2014/main" id="{1AAC37BF-4887-4F4B-A423-4F5BE1D85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7" y="4300"/>
                <a:ext cx="0" cy="8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9" name="Line 177">
                <a:extLst>
                  <a:ext uri="{FF2B5EF4-FFF2-40B4-BE49-F238E27FC236}">
                    <a16:creationId xmlns:a16="http://schemas.microsoft.com/office/drawing/2014/main" id="{1842ACF1-F7F6-4E54-BB9E-6DC1BDEEB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" y="5254"/>
                <a:ext cx="8" cy="5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70" name="Line 178">
                <a:extLst>
                  <a:ext uri="{FF2B5EF4-FFF2-40B4-BE49-F238E27FC236}">
                    <a16:creationId xmlns:a16="http://schemas.microsoft.com/office/drawing/2014/main" id="{5C509E2F-AB2C-41B5-A795-4341834A7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1" y="5816"/>
                <a:ext cx="4" cy="6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71" name="Line 179">
                <a:extLst>
                  <a:ext uri="{FF2B5EF4-FFF2-40B4-BE49-F238E27FC236}">
                    <a16:creationId xmlns:a16="http://schemas.microsoft.com/office/drawing/2014/main" id="{BC6824FD-4769-4FFC-ADDE-53D02492E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" y="6559"/>
                <a:ext cx="0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72" name="Line 180">
                <a:extLst>
                  <a:ext uri="{FF2B5EF4-FFF2-40B4-BE49-F238E27FC236}">
                    <a16:creationId xmlns:a16="http://schemas.microsoft.com/office/drawing/2014/main" id="{1110185C-DF8E-4770-8126-822ED9616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" y="7195"/>
                <a:ext cx="0" cy="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4524" name="Group 181">
              <a:extLst>
                <a:ext uri="{FF2B5EF4-FFF2-40B4-BE49-F238E27FC236}">
                  <a16:creationId xmlns:a16="http://schemas.microsoft.com/office/drawing/2014/main" id="{46459FDE-5658-4586-B77D-9A15B9BEB1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2" y="1801"/>
              <a:ext cx="117" cy="2107"/>
              <a:chOff x="2496" y="3725"/>
              <a:chExt cx="147" cy="4916"/>
            </a:xfrm>
          </p:grpSpPr>
          <p:sp>
            <p:nvSpPr>
              <p:cNvPr id="64547" name="Line 182">
                <a:extLst>
                  <a:ext uri="{FF2B5EF4-FFF2-40B4-BE49-F238E27FC236}">
                    <a16:creationId xmlns:a16="http://schemas.microsoft.com/office/drawing/2014/main" id="{B0759124-297F-4F78-A6F3-EF40D7ECD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4368"/>
                <a:ext cx="0" cy="4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48" name="Line 183">
                <a:extLst>
                  <a:ext uri="{FF2B5EF4-FFF2-40B4-BE49-F238E27FC236}">
                    <a16:creationId xmlns:a16="http://schemas.microsoft.com/office/drawing/2014/main" id="{280A462A-E5A4-4FD2-9CA2-F611864ED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40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49" name="Line 184">
                <a:extLst>
                  <a:ext uri="{FF2B5EF4-FFF2-40B4-BE49-F238E27FC236}">
                    <a16:creationId xmlns:a16="http://schemas.microsoft.com/office/drawing/2014/main" id="{1E1EBC62-3136-42C2-BA4D-F042EB74A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4352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0" name="Line 185">
                <a:extLst>
                  <a:ext uri="{FF2B5EF4-FFF2-40B4-BE49-F238E27FC236}">
                    <a16:creationId xmlns:a16="http://schemas.microsoft.com/office/drawing/2014/main" id="{8A9C3490-A78F-4995-A1B2-9A435E735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556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1" name="Line 186">
                <a:extLst>
                  <a:ext uri="{FF2B5EF4-FFF2-40B4-BE49-F238E27FC236}">
                    <a16:creationId xmlns:a16="http://schemas.microsoft.com/office/drawing/2014/main" id="{1B4B6DAD-A657-43E8-9841-638ED59EF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1" y="5883"/>
                <a:ext cx="4" cy="8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2" name="Line 187">
                <a:extLst>
                  <a:ext uri="{FF2B5EF4-FFF2-40B4-BE49-F238E27FC236}">
                    <a16:creationId xmlns:a16="http://schemas.microsoft.com/office/drawing/2014/main" id="{49D0407B-876F-46C8-A3CF-F35F9E703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688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3" name="Line 188">
                <a:extLst>
                  <a:ext uri="{FF2B5EF4-FFF2-40B4-BE49-F238E27FC236}">
                    <a16:creationId xmlns:a16="http://schemas.microsoft.com/office/drawing/2014/main" id="{C05E94F0-AADE-4A56-A2F1-035523C60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7218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4" name="Line 189">
                <a:extLst>
                  <a:ext uri="{FF2B5EF4-FFF2-40B4-BE49-F238E27FC236}">
                    <a16:creationId xmlns:a16="http://schemas.microsoft.com/office/drawing/2014/main" id="{4B47BE00-CA6B-4E0A-BBD7-8CD476477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8" y="3725"/>
                <a:ext cx="7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5" name="Line 190">
                <a:extLst>
                  <a:ext uri="{FF2B5EF4-FFF2-40B4-BE49-F238E27FC236}">
                    <a16:creationId xmlns:a16="http://schemas.microsoft.com/office/drawing/2014/main" id="{2F215EEF-59E7-489B-A559-908617315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7" y="4300"/>
                <a:ext cx="0" cy="8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6" name="Line 191">
                <a:extLst>
                  <a:ext uri="{FF2B5EF4-FFF2-40B4-BE49-F238E27FC236}">
                    <a16:creationId xmlns:a16="http://schemas.microsoft.com/office/drawing/2014/main" id="{3F546D57-57A6-4986-8AD3-544569C93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" y="5254"/>
                <a:ext cx="8" cy="5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7" name="Line 192">
                <a:extLst>
                  <a:ext uri="{FF2B5EF4-FFF2-40B4-BE49-F238E27FC236}">
                    <a16:creationId xmlns:a16="http://schemas.microsoft.com/office/drawing/2014/main" id="{4CBEF0C6-58D9-478F-BB21-921F3F07A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1" y="5816"/>
                <a:ext cx="4" cy="6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8" name="Line 193">
                <a:extLst>
                  <a:ext uri="{FF2B5EF4-FFF2-40B4-BE49-F238E27FC236}">
                    <a16:creationId xmlns:a16="http://schemas.microsoft.com/office/drawing/2014/main" id="{2C0E9E25-1A89-443A-985C-B2DD5EB13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" y="6559"/>
                <a:ext cx="0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9" name="Line 194">
                <a:extLst>
                  <a:ext uri="{FF2B5EF4-FFF2-40B4-BE49-F238E27FC236}">
                    <a16:creationId xmlns:a16="http://schemas.microsoft.com/office/drawing/2014/main" id="{8A0C9219-F8B6-44E7-B503-C292AD61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" y="7195"/>
                <a:ext cx="0" cy="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4525" name="Group 195">
              <a:extLst>
                <a:ext uri="{FF2B5EF4-FFF2-40B4-BE49-F238E27FC236}">
                  <a16:creationId xmlns:a16="http://schemas.microsoft.com/office/drawing/2014/main" id="{B04ADAA5-568C-4E5B-8329-4243D1FF79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" y="1801"/>
              <a:ext cx="118" cy="2107"/>
              <a:chOff x="2496" y="3725"/>
              <a:chExt cx="147" cy="4916"/>
            </a:xfrm>
          </p:grpSpPr>
          <p:sp>
            <p:nvSpPr>
              <p:cNvPr id="64534" name="Line 196">
                <a:extLst>
                  <a:ext uri="{FF2B5EF4-FFF2-40B4-BE49-F238E27FC236}">
                    <a16:creationId xmlns:a16="http://schemas.microsoft.com/office/drawing/2014/main" id="{B6B3C421-632D-4600-927C-C4899E72D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4368"/>
                <a:ext cx="0" cy="4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35" name="Line 197">
                <a:extLst>
                  <a:ext uri="{FF2B5EF4-FFF2-40B4-BE49-F238E27FC236}">
                    <a16:creationId xmlns:a16="http://schemas.microsoft.com/office/drawing/2014/main" id="{A2CA3920-3B14-47D6-A591-C01EF0433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40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36" name="Line 198">
                <a:extLst>
                  <a:ext uri="{FF2B5EF4-FFF2-40B4-BE49-F238E27FC236}">
                    <a16:creationId xmlns:a16="http://schemas.microsoft.com/office/drawing/2014/main" id="{00B7C5AE-09E6-4DF9-85CC-F49C52B0F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4352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37" name="Line 199">
                <a:extLst>
                  <a:ext uri="{FF2B5EF4-FFF2-40B4-BE49-F238E27FC236}">
                    <a16:creationId xmlns:a16="http://schemas.microsoft.com/office/drawing/2014/main" id="{BF515AD8-0747-4262-8A26-4A15765D6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556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38" name="Line 200">
                <a:extLst>
                  <a:ext uri="{FF2B5EF4-FFF2-40B4-BE49-F238E27FC236}">
                    <a16:creationId xmlns:a16="http://schemas.microsoft.com/office/drawing/2014/main" id="{7728986C-6A43-42E3-9BBF-4BA43CB40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1" y="5883"/>
                <a:ext cx="4" cy="8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39" name="Line 201">
                <a:extLst>
                  <a:ext uri="{FF2B5EF4-FFF2-40B4-BE49-F238E27FC236}">
                    <a16:creationId xmlns:a16="http://schemas.microsoft.com/office/drawing/2014/main" id="{D155EE3A-1FB5-416E-94A3-5366A9CA9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688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40" name="Line 202">
                <a:extLst>
                  <a:ext uri="{FF2B5EF4-FFF2-40B4-BE49-F238E27FC236}">
                    <a16:creationId xmlns:a16="http://schemas.microsoft.com/office/drawing/2014/main" id="{BE893AE7-0E9B-4CA1-A5CF-FCBDD1C07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7218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41" name="Line 203">
                <a:extLst>
                  <a:ext uri="{FF2B5EF4-FFF2-40B4-BE49-F238E27FC236}">
                    <a16:creationId xmlns:a16="http://schemas.microsoft.com/office/drawing/2014/main" id="{8058B780-66E1-46FE-B8BD-8D0610119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8" y="3725"/>
                <a:ext cx="7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42" name="Line 204">
                <a:extLst>
                  <a:ext uri="{FF2B5EF4-FFF2-40B4-BE49-F238E27FC236}">
                    <a16:creationId xmlns:a16="http://schemas.microsoft.com/office/drawing/2014/main" id="{D7BF784B-BE82-4C4C-AA73-EF6A099A1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7" y="4300"/>
                <a:ext cx="0" cy="8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43" name="Line 205">
                <a:extLst>
                  <a:ext uri="{FF2B5EF4-FFF2-40B4-BE49-F238E27FC236}">
                    <a16:creationId xmlns:a16="http://schemas.microsoft.com/office/drawing/2014/main" id="{73CFB057-A32F-4D6E-BE4A-155DF2C25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" y="5254"/>
                <a:ext cx="8" cy="5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44" name="Line 206">
                <a:extLst>
                  <a:ext uri="{FF2B5EF4-FFF2-40B4-BE49-F238E27FC236}">
                    <a16:creationId xmlns:a16="http://schemas.microsoft.com/office/drawing/2014/main" id="{F659CAC5-5F94-49B7-A44E-4A90F346A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1" y="5816"/>
                <a:ext cx="4" cy="6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45" name="Line 207">
                <a:extLst>
                  <a:ext uri="{FF2B5EF4-FFF2-40B4-BE49-F238E27FC236}">
                    <a16:creationId xmlns:a16="http://schemas.microsoft.com/office/drawing/2014/main" id="{ABB78FF3-2736-4B15-AF2A-75D7F675E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" y="6559"/>
                <a:ext cx="0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46" name="Line 208">
                <a:extLst>
                  <a:ext uri="{FF2B5EF4-FFF2-40B4-BE49-F238E27FC236}">
                    <a16:creationId xmlns:a16="http://schemas.microsoft.com/office/drawing/2014/main" id="{107973B9-5A32-4948-8CBB-0AC027D79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" y="7195"/>
                <a:ext cx="0" cy="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4526" name="Line 209">
              <a:extLst>
                <a:ext uri="{FF2B5EF4-FFF2-40B4-BE49-F238E27FC236}">
                  <a16:creationId xmlns:a16="http://schemas.microsoft.com/office/drawing/2014/main" id="{3E1C1E32-981B-4019-AAEF-624E6CB1A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0" y="2171"/>
              <a:ext cx="0" cy="4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27" name="Text Box 210">
              <a:extLst>
                <a:ext uri="{FF2B5EF4-FFF2-40B4-BE49-F238E27FC236}">
                  <a16:creationId xmlns:a16="http://schemas.microsoft.com/office/drawing/2014/main" id="{5D7A2EAC-C92A-473C-9AD8-1A5CD37B3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02">
              <a:off x="4646" y="2274"/>
              <a:ext cx="577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 b="0">
                  <a:solidFill>
                    <a:srgbClr val="000066"/>
                  </a:solidFill>
                  <a:latin typeface="Arial" panose="020B0604020202020204" pitchFamily="34" charset="0"/>
                </a:rPr>
                <a:t>3,35 Å</a:t>
              </a:r>
            </a:p>
          </p:txBody>
        </p:sp>
        <p:sp>
          <p:nvSpPr>
            <p:cNvPr id="64528" name="Line 211">
              <a:extLst>
                <a:ext uri="{FF2B5EF4-FFF2-40B4-BE49-F238E27FC236}">
                  <a16:creationId xmlns:a16="http://schemas.microsoft.com/office/drawing/2014/main" id="{7C47BFF4-1122-4BC0-A2F0-DB658D5153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498" y="2404"/>
              <a:ext cx="0" cy="7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29" name="Text Box 212">
              <a:extLst>
                <a:ext uri="{FF2B5EF4-FFF2-40B4-BE49-F238E27FC236}">
                  <a16:creationId xmlns:a16="http://schemas.microsoft.com/office/drawing/2014/main" id="{0650F110-F87E-4EAE-AFCB-A167F2563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02">
              <a:off x="797" y="2788"/>
              <a:ext cx="62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 b="0">
                  <a:solidFill>
                    <a:srgbClr val="000066"/>
                  </a:solidFill>
                  <a:latin typeface="Arial" panose="020B0604020202020204" pitchFamily="34" charset="0"/>
                </a:rPr>
                <a:t>1, 42 Å</a:t>
              </a:r>
            </a:p>
          </p:txBody>
        </p:sp>
        <p:sp>
          <p:nvSpPr>
            <p:cNvPr id="64530" name="Text Box 213">
              <a:extLst>
                <a:ext uri="{FF2B5EF4-FFF2-40B4-BE49-F238E27FC236}">
                  <a16:creationId xmlns:a16="http://schemas.microsoft.com/office/drawing/2014/main" id="{60CEE6C8-AC35-41D1-B128-88247D20C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02">
              <a:off x="1382" y="1778"/>
              <a:ext cx="19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000066"/>
                  </a:solidFill>
                  <a:latin typeface="Arial" panose="020B0604020202020204" pitchFamily="34" charset="0"/>
                </a:rPr>
                <a:t>B</a:t>
              </a:r>
              <a:endParaRPr lang="it-IT" altLang="it-IT" sz="2200" b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31" name="Text Box 214">
              <a:extLst>
                <a:ext uri="{FF2B5EF4-FFF2-40B4-BE49-F238E27FC236}">
                  <a16:creationId xmlns:a16="http://schemas.microsoft.com/office/drawing/2014/main" id="{D6E9DD00-51E1-444C-BC39-D64C71073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02">
              <a:off x="960" y="2354"/>
              <a:ext cx="19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000066"/>
                  </a:solidFill>
                  <a:latin typeface="Arial" panose="020B0604020202020204" pitchFamily="34" charset="0"/>
                </a:rPr>
                <a:t>A</a:t>
              </a:r>
              <a:endParaRPr lang="it-IT" altLang="it-IT" sz="2200" b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32" name="Text Box 215">
              <a:extLst>
                <a:ext uri="{FF2B5EF4-FFF2-40B4-BE49-F238E27FC236}">
                  <a16:creationId xmlns:a16="http://schemas.microsoft.com/office/drawing/2014/main" id="{38241300-4A75-41F3-89C6-B0D5B7018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02">
              <a:off x="960" y="3594"/>
              <a:ext cx="19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000066"/>
                  </a:solidFill>
                  <a:latin typeface="Arial" panose="020B0604020202020204" pitchFamily="34" charset="0"/>
                </a:rPr>
                <a:t>A</a:t>
              </a:r>
              <a:endParaRPr lang="it-IT" altLang="it-IT" sz="2200" b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33" name="Text Box 216">
              <a:extLst>
                <a:ext uri="{FF2B5EF4-FFF2-40B4-BE49-F238E27FC236}">
                  <a16:creationId xmlns:a16="http://schemas.microsoft.com/office/drawing/2014/main" id="{4ADDD38F-BE83-4A14-8C3E-A7D640351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02">
              <a:off x="1382" y="3007"/>
              <a:ext cx="19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000066"/>
                  </a:solidFill>
                  <a:latin typeface="Arial" panose="020B0604020202020204" pitchFamily="34" charset="0"/>
                </a:rPr>
                <a:t>B</a:t>
              </a:r>
              <a:endParaRPr lang="it-IT" altLang="it-IT" sz="2200" b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4517" name="Text Box 217">
            <a:extLst>
              <a:ext uri="{FF2B5EF4-FFF2-40B4-BE49-F238E27FC236}">
                <a16:creationId xmlns:a16="http://schemas.microsoft.com/office/drawing/2014/main" id="{A4AFA38E-446F-449E-9530-BF40878C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6096000"/>
            <a:ext cx="14430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>
                <a:solidFill>
                  <a:srgbClr val="000066"/>
                </a:solidFill>
                <a:latin typeface="Arial" panose="020B0604020202020204" pitchFamily="34" charset="0"/>
              </a:rPr>
              <a:t>GRAFITE</a:t>
            </a:r>
          </a:p>
        </p:txBody>
      </p:sp>
      <p:sp>
        <p:nvSpPr>
          <p:cNvPr id="23770" name="Text Box 218">
            <a:extLst>
              <a:ext uri="{FF2B5EF4-FFF2-40B4-BE49-F238E27FC236}">
                <a16:creationId xmlns:a16="http://schemas.microsoft.com/office/drawing/2014/main" id="{C5BFF926-2FD4-45FA-A899-01D0F7AF5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3327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7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SOLIDI COVALENTI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Segnaposto contenuto 3">
            <a:extLst>
              <a:ext uri="{FF2B5EF4-FFF2-40B4-BE49-F238E27FC236}">
                <a16:creationId xmlns:a16="http://schemas.microsoft.com/office/drawing/2014/main" id="{15FE8BC1-4C4D-4D91-9C5F-330D66766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9950"/>
            <a:ext cx="82407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1143">
            <a:extLst>
              <a:ext uri="{FF2B5EF4-FFF2-40B4-BE49-F238E27FC236}">
                <a16:creationId xmlns:a16="http://schemas.microsoft.com/office/drawing/2014/main" id="{EB980627-C84A-4684-92B6-23B6055E4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622300"/>
            <a:ext cx="55213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Segnaposto contenuto 3">
            <a:extLst>
              <a:ext uri="{FF2B5EF4-FFF2-40B4-BE49-F238E27FC236}">
                <a16:creationId xmlns:a16="http://schemas.microsoft.com/office/drawing/2014/main" id="{A2473DB1-1070-4B48-93EB-C70BE8D9A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84163"/>
            <a:ext cx="4232275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72ABFE15-C3FD-4BAD-B667-3446DAF8A4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5163" y="0"/>
          <a:ext cx="4554537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Image" r:id="rId3" imgW="16316273" imgH="9695729" progId="Photoshop.Image.4">
                  <p:embed/>
                </p:oleObj>
              </mc:Choice>
              <mc:Fallback>
                <p:oleObj name="Image" r:id="rId3" imgW="16316273" imgH="9695729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0"/>
                        <a:ext cx="4554537" cy="270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CC9AF633-54B8-4B79-8D56-82C0496CB8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0088" y="3600450"/>
          <a:ext cx="3567112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Image" r:id="rId5" imgW="7954818" imgH="5883516" progId="Photoshop.Image.4">
                  <p:embed/>
                </p:oleObj>
              </mc:Choice>
              <mc:Fallback>
                <p:oleObj name="Image" r:id="rId5" imgW="7954818" imgH="5883516" progId="Photoshop.Image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600450"/>
                        <a:ext cx="3567112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56E2085F-117E-4DC9-B851-E043B2FF15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63" y="3257550"/>
          <a:ext cx="2241550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Image" r:id="rId7" imgW="8170844" imgH="18984822" progId="Photoshop.Image.4">
                  <p:embed/>
                </p:oleObj>
              </mc:Choice>
              <mc:Fallback>
                <p:oleObj name="Image" r:id="rId7" imgW="8170844" imgH="18984822" progId="Photoshop.Image.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3257550"/>
                        <a:ext cx="2241550" cy="321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>
            <a:extLst>
              <a:ext uri="{FF2B5EF4-FFF2-40B4-BE49-F238E27FC236}">
                <a16:creationId xmlns:a16="http://schemas.microsoft.com/office/drawing/2014/main" id="{21970F29-9A66-4B84-BCBB-A1B4E1183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2540000"/>
            <a:ext cx="33274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Miscele di reazione che</a:t>
            </a:r>
          </a:p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produce il gas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FC0FFD85-E486-4EA5-B83C-5AB1C297B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385763"/>
            <a:ext cx="18605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Gas raccolto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2C4659B2-57F6-4DD0-905D-35ADB122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2185988"/>
            <a:ext cx="31035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Condotto pneumatico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71BCC656-9C8E-4633-9059-D07600B11A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1713" y="685800"/>
            <a:ext cx="365125" cy="342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E1CDCDBA-5255-4021-BBDB-390491975D18}"/>
              </a:ext>
            </a:extLst>
          </p:cNvPr>
          <p:cNvSpPr>
            <a:spLocks noChangeShapeType="1"/>
          </p:cNvSpPr>
          <p:nvPr/>
        </p:nvSpPr>
        <p:spPr bwMode="auto">
          <a:xfrm rot="11675784" flipH="1">
            <a:off x="1828800" y="2228850"/>
            <a:ext cx="366713" cy="342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BBF8A6C1-3A15-42F5-B15C-32E2851792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3840163"/>
            <a:ext cx="33655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9" name="Line 11">
            <a:extLst>
              <a:ext uri="{FF2B5EF4-FFF2-40B4-BE49-F238E27FC236}">
                <a16:creationId xmlns:a16="http://schemas.microsoft.com/office/drawing/2014/main" id="{A63A94EC-EF07-4BDF-9142-839CCF2D69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8238" y="3857625"/>
            <a:ext cx="0" cy="514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id="{D7893E78-03DB-454D-BF51-C128649EDE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18238" y="4532313"/>
            <a:ext cx="0" cy="514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id="{F91B6FB9-F52C-432D-9C02-2BCAC17086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5213" y="5029200"/>
            <a:ext cx="32385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79F9DC12-D5C5-437C-A2D9-B2207525D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3670300"/>
            <a:ext cx="3937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h</a:t>
            </a:r>
            <a:r>
              <a:rPr lang="it-IT" altLang="it-IT" sz="2200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endParaRPr lang="it-IT" altLang="it-IT" sz="22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8433D9E5-F870-4003-8DB3-10347354E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4265613"/>
            <a:ext cx="46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C3815604-5F2E-43F9-AD97-0D3435E04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895850"/>
            <a:ext cx="3937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h</a:t>
            </a:r>
            <a:r>
              <a:rPr lang="it-IT" altLang="it-IT" sz="2200" baseline="-25000">
                <a:solidFill>
                  <a:srgbClr val="000066"/>
                </a:solidFill>
                <a:latin typeface="Arial" panose="020B0604020202020204" pitchFamily="34" charset="0"/>
              </a:rPr>
              <a:t>1</a:t>
            </a:r>
            <a:endParaRPr lang="it-IT" altLang="it-IT" sz="22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4F629595-3691-4E6F-91D0-9908D87D99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913" y="4329113"/>
            <a:ext cx="365125" cy="6000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AA3E47DB-5917-4A62-A9F4-4D1C35007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844925"/>
            <a:ext cx="149383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Pressione</a:t>
            </a:r>
          </a:p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nota</a:t>
            </a:r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8AF5D000-02DD-401C-AA71-2FC93E4960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3471863"/>
            <a:ext cx="93663" cy="342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BECB79C7-7BF6-43D8-BDD4-4AECF533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3" y="2987675"/>
            <a:ext cx="149383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Pressione</a:t>
            </a:r>
          </a:p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sistema</a:t>
            </a:r>
          </a:p>
        </p:txBody>
      </p:sp>
      <p:sp>
        <p:nvSpPr>
          <p:cNvPr id="7189" name="Line 21">
            <a:extLst>
              <a:ext uri="{FF2B5EF4-FFF2-40B4-BE49-F238E27FC236}">
                <a16:creationId xmlns:a16="http://schemas.microsoft.com/office/drawing/2014/main" id="{A3884143-5E0E-427B-AC95-4CF9E65DA4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5663" y="5868988"/>
            <a:ext cx="184150" cy="385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ABFBCE16-8DA7-4011-A9C8-B7FD430E4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6246813"/>
            <a:ext cx="13319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Mercurio</a:t>
            </a: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3A1596BD-851A-4923-96F3-6D303D77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8" y="5957888"/>
            <a:ext cx="217011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              Gas a </a:t>
            </a:r>
          </a:p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pressione nota</a:t>
            </a:r>
          </a:p>
        </p:txBody>
      </p:sp>
      <p:sp>
        <p:nvSpPr>
          <p:cNvPr id="7192" name="AutoShape 24">
            <a:extLst>
              <a:ext uri="{FF2B5EF4-FFF2-40B4-BE49-F238E27FC236}">
                <a16:creationId xmlns:a16="http://schemas.microsoft.com/office/drawing/2014/main" id="{72E3AA78-7202-4C3F-8C44-4B635DA4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3" y="3643313"/>
            <a:ext cx="428625" cy="193675"/>
          </a:xfrm>
          <a:prstGeom prst="cube">
            <a:avLst>
              <a:gd name="adj" fmla="val 1898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3337" tIns="26668" rIns="53337" bIns="26668" anchor="ctr"/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b="0">
              <a:solidFill>
                <a:srgbClr val="FF0000"/>
              </a:solidFill>
            </a:endParaRPr>
          </a:p>
        </p:txBody>
      </p:sp>
      <p:sp>
        <p:nvSpPr>
          <p:cNvPr id="7193" name="AutoShape 25">
            <a:extLst>
              <a:ext uri="{FF2B5EF4-FFF2-40B4-BE49-F238E27FC236}">
                <a16:creationId xmlns:a16="http://schemas.microsoft.com/office/drawing/2014/main" id="{6BC68D65-D3C2-42EF-B857-ADC1C9AD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3643313"/>
            <a:ext cx="428625" cy="193675"/>
          </a:xfrm>
          <a:prstGeom prst="cube">
            <a:avLst>
              <a:gd name="adj" fmla="val 1898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3337" tIns="26668" rIns="53337" bIns="26668" anchor="ctr"/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b="0">
              <a:solidFill>
                <a:srgbClr val="FF0000"/>
              </a:solidFill>
            </a:endParaRPr>
          </a:p>
        </p:txBody>
      </p:sp>
      <p:sp>
        <p:nvSpPr>
          <p:cNvPr id="7194" name="Line 26">
            <a:extLst>
              <a:ext uri="{FF2B5EF4-FFF2-40B4-BE49-F238E27FC236}">
                <a16:creationId xmlns:a16="http://schemas.microsoft.com/office/drawing/2014/main" id="{BADB0CF3-AE2C-4244-AEDE-A7E212D090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63688" y="5272088"/>
            <a:ext cx="0" cy="8143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5" name="Line 27">
            <a:extLst>
              <a:ext uri="{FF2B5EF4-FFF2-40B4-BE49-F238E27FC236}">
                <a16:creationId xmlns:a16="http://schemas.microsoft.com/office/drawing/2014/main" id="{8CCC6D61-2D64-4F02-BD6A-F2D863BAF6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850" y="3794125"/>
            <a:ext cx="0" cy="9636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BB5E7831-7763-4CC0-86A0-3E0F5928B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4724400"/>
            <a:ext cx="17367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Pressione</a:t>
            </a:r>
          </a:p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atmosferica</a:t>
            </a:r>
          </a:p>
        </p:txBody>
      </p:sp>
      <p:sp>
        <p:nvSpPr>
          <p:cNvPr id="7197" name="Line 29">
            <a:extLst>
              <a:ext uri="{FF2B5EF4-FFF2-40B4-BE49-F238E27FC236}">
                <a16:creationId xmlns:a16="http://schemas.microsoft.com/office/drawing/2014/main" id="{7C539A6E-3D51-40CD-AEEC-6D1EBCD712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1850" y="5057775"/>
            <a:ext cx="0" cy="1157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8" name="Line 30">
            <a:extLst>
              <a:ext uri="{FF2B5EF4-FFF2-40B4-BE49-F238E27FC236}">
                <a16:creationId xmlns:a16="http://schemas.microsoft.com/office/drawing/2014/main" id="{A7FDDD80-CA4D-4478-9AB6-217A2DE884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2763" y="3814763"/>
            <a:ext cx="7318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id="{EB0DD524-8F0D-4338-BAE9-C21781A7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724400"/>
            <a:ext cx="8810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h mm</a:t>
            </a:r>
          </a:p>
        </p:txBody>
      </p:sp>
      <p:sp>
        <p:nvSpPr>
          <p:cNvPr id="7200" name="Line 32">
            <a:extLst>
              <a:ext uri="{FF2B5EF4-FFF2-40B4-BE49-F238E27FC236}">
                <a16:creationId xmlns:a16="http://schemas.microsoft.com/office/drawing/2014/main" id="{94245F8D-5B9F-4323-B5F5-A3831EF38D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0788" y="3546475"/>
            <a:ext cx="366712" cy="128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1" name="Text Box 33">
            <a:extLst>
              <a:ext uri="{FF2B5EF4-FFF2-40B4-BE49-F238E27FC236}">
                <a16:creationId xmlns:a16="http://schemas.microsoft.com/office/drawing/2014/main" id="{42ABF127-B310-452C-B91D-8003E2D4D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3352800"/>
            <a:ext cx="8969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vuoto</a:t>
            </a:r>
          </a:p>
        </p:txBody>
      </p:sp>
      <p:sp>
        <p:nvSpPr>
          <p:cNvPr id="7202" name="Line 34">
            <a:extLst>
              <a:ext uri="{FF2B5EF4-FFF2-40B4-BE49-F238E27FC236}">
                <a16:creationId xmlns:a16="http://schemas.microsoft.com/office/drawing/2014/main" id="{A7CE0C59-394A-4BF0-918E-F11723199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1800" y="6257925"/>
            <a:ext cx="366713" cy="17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3" name="Text Box 35">
            <a:extLst>
              <a:ext uri="{FF2B5EF4-FFF2-40B4-BE49-F238E27FC236}">
                <a16:creationId xmlns:a16="http://schemas.microsoft.com/office/drawing/2014/main" id="{43018E61-49FA-4420-B7A2-247FFA0CA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6138863"/>
            <a:ext cx="20097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Superficie del</a:t>
            </a:r>
          </a:p>
          <a:p>
            <a:pPr>
              <a:lnSpc>
                <a:spcPct val="80000"/>
              </a:lnSpc>
            </a:pPr>
            <a:r>
              <a:rPr lang="it-IT" altLang="it-IT" sz="2200">
                <a:solidFill>
                  <a:srgbClr val="000066"/>
                </a:solidFill>
                <a:latin typeface="Arial" panose="020B0604020202020204" pitchFamily="34" charset="0"/>
              </a:rPr>
              <a:t>mercurio</a:t>
            </a:r>
          </a:p>
        </p:txBody>
      </p:sp>
      <p:sp>
        <p:nvSpPr>
          <p:cNvPr id="7204" name="Text Box 28">
            <a:extLst>
              <a:ext uri="{FF2B5EF4-FFF2-40B4-BE49-F238E27FC236}">
                <a16:creationId xmlns:a16="http://schemas.microsoft.com/office/drawing/2014/main" id="{728540E5-0713-41BE-862B-FC92189BA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789363"/>
            <a:ext cx="30845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000" b="0" u="sng" dirty="0">
                <a:solidFill>
                  <a:srgbClr val="FF0066"/>
                </a:solidFill>
                <a:latin typeface="Arial" panose="020B0604020202020204" pitchFamily="34" charset="0"/>
              </a:rPr>
              <a:t>1 atmosfera</a:t>
            </a:r>
            <a:r>
              <a:rPr lang="it-IT" altLang="it-IT" sz="2000" b="0" dirty="0">
                <a:solidFill>
                  <a:srgbClr val="FF0066"/>
                </a:solidFill>
                <a:latin typeface="Arial" panose="020B0604020202020204" pitchFamily="34" charset="0"/>
              </a:rPr>
              <a:t> = pressione </a:t>
            </a:r>
          </a:p>
          <a:p>
            <a:pPr>
              <a:lnSpc>
                <a:spcPct val="80000"/>
              </a:lnSpc>
            </a:pPr>
            <a:r>
              <a:rPr lang="it-IT" altLang="it-IT" sz="2000" b="0" dirty="0">
                <a:solidFill>
                  <a:srgbClr val="FF0066"/>
                </a:solidFill>
                <a:latin typeface="Arial" panose="020B0604020202020204" pitchFamily="34" charset="0"/>
              </a:rPr>
              <a:t>esercitata da una colonna </a:t>
            </a:r>
          </a:p>
          <a:p>
            <a:pPr>
              <a:lnSpc>
                <a:spcPct val="80000"/>
              </a:lnSpc>
            </a:pPr>
            <a:r>
              <a:rPr lang="it-IT" altLang="it-IT" sz="2000" b="0" dirty="0">
                <a:solidFill>
                  <a:srgbClr val="FF0066"/>
                </a:solidFill>
                <a:latin typeface="Arial" panose="020B0604020202020204" pitchFamily="34" charset="0"/>
              </a:rPr>
              <a:t>di Hg alta 760 mm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1130">
            <a:extLst>
              <a:ext uri="{FF2B5EF4-FFF2-40B4-BE49-F238E27FC236}">
                <a16:creationId xmlns:a16="http://schemas.microsoft.com/office/drawing/2014/main" id="{38D04D49-DE7C-4561-9F21-8A0F06E02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12725"/>
            <a:ext cx="7837487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>
            <a:extLst>
              <a:ext uri="{FF2B5EF4-FFF2-40B4-BE49-F238E27FC236}">
                <a16:creationId xmlns:a16="http://schemas.microsoft.com/office/drawing/2014/main" id="{A4023F82-6765-4ACA-877B-555EAB933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9238"/>
            <a:ext cx="87693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000" b="0"/>
              <a:t>           		          </a:t>
            </a:r>
            <a:r>
              <a:rPr lang="it-IT" altLang="it-IT" sz="2400">
                <a:solidFill>
                  <a:srgbClr val="FF0066"/>
                </a:solidFill>
              </a:rPr>
              <a:t>CRISTALLI    IONICI</a:t>
            </a:r>
          </a:p>
          <a:p>
            <a:pPr algn="just"/>
            <a:endParaRPr lang="it-IT" altLang="it-IT" sz="2400">
              <a:solidFill>
                <a:srgbClr val="FF0066"/>
              </a:solidFill>
            </a:endParaRPr>
          </a:p>
          <a:p>
            <a:pPr algn="just"/>
            <a:r>
              <a:rPr lang="it-IT" altLang="it-IT" sz="2000" b="0">
                <a:solidFill>
                  <a:schemeClr val="accent2"/>
                </a:solidFill>
              </a:rPr>
              <a:t>Composti formati da atomi con elettronegatività molto diversa sono largamente ionici. </a:t>
            </a:r>
          </a:p>
          <a:p>
            <a:pPr algn="just"/>
            <a:r>
              <a:rPr lang="it-IT" altLang="it-IT" sz="2000" b="0">
                <a:solidFill>
                  <a:schemeClr val="accent2"/>
                </a:solidFill>
              </a:rPr>
              <a:t>Le configurazioni elettroniche degli ioni che costituiscono il cristallo corrispondono a quella del gas inerte più vicino (closed shell). </a:t>
            </a:r>
          </a:p>
          <a:p>
            <a:pPr algn="just"/>
            <a:endParaRPr lang="it-IT" altLang="it-IT" sz="2000" b="0">
              <a:solidFill>
                <a:schemeClr val="accent2"/>
              </a:solidFill>
            </a:endParaRPr>
          </a:p>
          <a:p>
            <a:pPr algn="just"/>
            <a:r>
              <a:rPr lang="it-IT" altLang="it-IT" sz="2000" b="0">
                <a:solidFill>
                  <a:srgbClr val="00CC00"/>
                </a:solidFill>
              </a:rPr>
              <a:t>La forza attrattiva tra una coppia di ioni di carica opposta aumenta all’aumentare della carica sugli ioni e al diminuire delle dimensioni degli ioni (energia di Madelung).</a:t>
            </a:r>
          </a:p>
          <a:p>
            <a:pPr algn="just"/>
            <a:endParaRPr lang="it-IT" altLang="it-IT" sz="2000" b="0">
              <a:solidFill>
                <a:srgbClr val="00CC00"/>
              </a:solidFill>
            </a:endParaRPr>
          </a:p>
          <a:p>
            <a:pPr algn="just"/>
            <a:r>
              <a:rPr lang="it-IT" altLang="it-IT" sz="2000">
                <a:solidFill>
                  <a:srgbClr val="FF0066"/>
                </a:solidFill>
              </a:rPr>
              <a:t>IONI     →    SFERE  RIGIDE ed  IMPENETRABILI che occupano le            </a:t>
            </a:r>
          </a:p>
          <a:p>
            <a:pPr algn="just"/>
            <a:r>
              <a:rPr lang="it-IT" altLang="it-IT" sz="2000">
                <a:solidFill>
                  <a:srgbClr val="FF0066"/>
                </a:solidFill>
              </a:rPr>
              <a:t>                      posizioni del reticolo cristallino.</a:t>
            </a:r>
          </a:p>
          <a:p>
            <a:pPr algn="just"/>
            <a:endParaRPr lang="it-IT" altLang="it-IT" sz="2000" b="0">
              <a:solidFill>
                <a:srgbClr val="FF0066"/>
              </a:solidFill>
            </a:endParaRPr>
          </a:p>
          <a:p>
            <a:pPr algn="just"/>
            <a:r>
              <a:rPr lang="it-IT" altLang="it-IT" sz="2000" u="sng">
                <a:solidFill>
                  <a:srgbClr val="990099"/>
                </a:solidFill>
              </a:rPr>
              <a:t>Numero di coordinazione del cristallo</a:t>
            </a:r>
            <a:r>
              <a:rPr lang="it-IT" altLang="it-IT" sz="2000" b="0">
                <a:solidFill>
                  <a:srgbClr val="990099"/>
                </a:solidFill>
              </a:rPr>
              <a:t> è il numero di atomi con cui è a contatto un dato atomo.</a:t>
            </a:r>
          </a:p>
          <a:p>
            <a:pPr algn="just"/>
            <a:endParaRPr lang="it-IT" altLang="it-IT" sz="2000" b="0">
              <a:solidFill>
                <a:srgbClr val="990099"/>
              </a:solidFill>
            </a:endParaRPr>
          </a:p>
          <a:p>
            <a:pPr algn="just"/>
            <a:r>
              <a:rPr lang="it-IT" altLang="it-IT" sz="2000" b="0"/>
              <a:t>Le </a:t>
            </a:r>
            <a:r>
              <a:rPr lang="it-IT" altLang="it-IT" sz="2000" b="0" u="sng"/>
              <a:t>forze di attrazione elettrostatica</a:t>
            </a:r>
            <a:r>
              <a:rPr lang="it-IT" altLang="it-IT" sz="2000" b="0"/>
              <a:t> sono </a:t>
            </a:r>
            <a:r>
              <a:rPr lang="it-IT" altLang="it-IT" sz="2000" b="0" u="sng"/>
              <a:t>intense</a:t>
            </a:r>
            <a:r>
              <a:rPr lang="it-IT" altLang="it-IT" sz="2000" b="0"/>
              <a:t> e si trasmettono nello spazio in maniera </a:t>
            </a:r>
            <a:r>
              <a:rPr lang="it-IT" altLang="it-IT" sz="2000" b="0" u="sng"/>
              <a:t>isotropa</a:t>
            </a:r>
            <a:r>
              <a:rPr lang="it-IT" altLang="it-IT" sz="2000" b="0"/>
              <a:t> e a </a:t>
            </a:r>
            <a:r>
              <a:rPr lang="it-IT" altLang="it-IT" sz="2000" b="0" u="sng"/>
              <a:t>lunga distanza.</a:t>
            </a:r>
            <a:endParaRPr lang="it-IT" altLang="it-IT" sz="2000" b="0"/>
          </a:p>
          <a:p>
            <a:pPr algn="just"/>
            <a:endParaRPr lang="it-IT" altLang="it-IT" sz="2000" b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>
            <a:extLst>
              <a:ext uri="{FF2B5EF4-FFF2-40B4-BE49-F238E27FC236}">
                <a16:creationId xmlns:a16="http://schemas.microsoft.com/office/drawing/2014/main" id="{B0D45F6C-278E-4F1E-B1B6-D93CBDC5C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2138"/>
            <a:ext cx="9144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000" b="0">
                <a:solidFill>
                  <a:srgbClr val="00CC00"/>
                </a:solidFill>
              </a:rPr>
              <a:t>I solidi ionici sono </a:t>
            </a:r>
            <a:r>
              <a:rPr lang="it-IT" altLang="it-IT" sz="2000">
                <a:solidFill>
                  <a:srgbClr val="00CC00"/>
                </a:solidFill>
              </a:rPr>
              <a:t>solidi duri, con alte temp. di fusione, assai fragili </a:t>
            </a:r>
          </a:p>
          <a:p>
            <a:pPr algn="just"/>
            <a:r>
              <a:rPr lang="it-IT" altLang="it-IT" sz="2000" b="0">
                <a:solidFill>
                  <a:srgbClr val="990099"/>
                </a:solidFill>
              </a:rPr>
              <a:t>(</a:t>
            </a:r>
            <a:r>
              <a:rPr lang="it-IT" altLang="it-IT" sz="2000" b="0" u="sng">
                <a:solidFill>
                  <a:srgbClr val="990099"/>
                </a:solidFill>
              </a:rPr>
              <a:t>i piani reticolari non possono scorrere uno sull’altro</a:t>
            </a:r>
            <a:r>
              <a:rPr lang="it-IT" altLang="it-IT" sz="2000" b="0">
                <a:solidFill>
                  <a:srgbClr val="990099"/>
                </a:solidFill>
              </a:rPr>
              <a:t> in seguito all’applicazione di una forza senza che si rompa l’edificio cristallino, lo scorrimento fa avvicinare cariche di stesso segno originando un effetto repulsivo e conseguente frattura del reticolo cristallino),</a:t>
            </a:r>
            <a:r>
              <a:rPr lang="it-IT" altLang="it-IT" sz="2000">
                <a:solidFill>
                  <a:srgbClr val="990099"/>
                </a:solidFill>
              </a:rPr>
              <a:t> </a:t>
            </a:r>
          </a:p>
          <a:p>
            <a:pPr algn="just"/>
            <a:r>
              <a:rPr lang="it-IT" altLang="it-IT" sz="2000">
                <a:solidFill>
                  <a:srgbClr val="00CC00"/>
                </a:solidFill>
              </a:rPr>
              <a:t>trasparenti </a:t>
            </a:r>
          </a:p>
          <a:p>
            <a:pPr algn="just"/>
            <a:r>
              <a:rPr lang="it-IT" altLang="it-IT" sz="2000" b="0">
                <a:solidFill>
                  <a:srgbClr val="990099"/>
                </a:solidFill>
              </a:rPr>
              <a:t>(non sono disponibili livelli elettronici corrispondenti all’Energia dei fotoni  di luce visibile che pertanto non vengono assorbiti. Alcune impurità possono causare diffusione della luce visibile e generare opacità).</a:t>
            </a:r>
          </a:p>
          <a:p>
            <a:pPr algn="just"/>
            <a:endParaRPr lang="it-IT" altLang="it-IT" sz="2000" b="0">
              <a:solidFill>
                <a:srgbClr val="990099"/>
              </a:solidFill>
            </a:endParaRPr>
          </a:p>
          <a:p>
            <a:pPr algn="just"/>
            <a:r>
              <a:rPr lang="it-IT" altLang="it-IT" sz="2000" b="0">
                <a:solidFill>
                  <a:schemeClr val="accent2"/>
                </a:solidFill>
              </a:rPr>
              <a:t>I </a:t>
            </a:r>
            <a:r>
              <a:rPr lang="it-IT" altLang="it-IT" sz="2000" b="0" u="sng">
                <a:solidFill>
                  <a:schemeClr val="accent2"/>
                </a:solidFill>
              </a:rPr>
              <a:t>cristalli ionici </a:t>
            </a:r>
            <a:r>
              <a:rPr lang="it-IT" altLang="it-IT" sz="2000" u="sng">
                <a:solidFill>
                  <a:schemeClr val="accent2"/>
                </a:solidFill>
              </a:rPr>
              <a:t>non</a:t>
            </a:r>
            <a:r>
              <a:rPr lang="it-IT" altLang="it-IT" sz="2000" b="0" u="sng">
                <a:solidFill>
                  <a:schemeClr val="accent2"/>
                </a:solidFill>
              </a:rPr>
              <a:t> sono conduttori di elettricità</a:t>
            </a:r>
            <a:r>
              <a:rPr lang="it-IT" altLang="it-IT" sz="2000" b="0">
                <a:solidFill>
                  <a:schemeClr val="accent2"/>
                </a:solidFill>
              </a:rPr>
              <a:t> dato che gli ioni che li costituiscono sono vincolati nel reticolo cristallino e quindi non possono muoversi liberamente seguendo un gradiente di potenziale elettrico.</a:t>
            </a:r>
          </a:p>
          <a:p>
            <a:pPr algn="just"/>
            <a:r>
              <a:rPr lang="it-IT" altLang="it-IT" sz="2000" b="0">
                <a:solidFill>
                  <a:srgbClr val="FF6600"/>
                </a:solidFill>
              </a:rPr>
              <a:t>I  </a:t>
            </a:r>
            <a:r>
              <a:rPr lang="it-IT" altLang="it-IT" sz="2000" u="sng">
                <a:solidFill>
                  <a:srgbClr val="FF6600"/>
                </a:solidFill>
              </a:rPr>
              <a:t>sali fusi sono buoni  conduttori di elettricità</a:t>
            </a:r>
            <a:r>
              <a:rPr lang="it-IT" altLang="it-IT" sz="2000">
                <a:solidFill>
                  <a:srgbClr val="FF6600"/>
                </a:solidFill>
              </a:rPr>
              <a:t> </a:t>
            </a:r>
            <a:r>
              <a:rPr lang="it-IT" altLang="it-IT" sz="2000" b="0">
                <a:solidFill>
                  <a:srgbClr val="FF6600"/>
                </a:solidFill>
              </a:rPr>
              <a:t>(conduttori di seconda specie) poiché abbiamo rotto i legami ionici e gli ioni hanno la possibilità di muoversi nel liquido.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Segnaposto contenuto 3">
            <a:extLst>
              <a:ext uri="{FF2B5EF4-FFF2-40B4-BE49-F238E27FC236}">
                <a16:creationId xmlns:a16="http://schemas.microsoft.com/office/drawing/2014/main" id="{5577CBBE-C8BD-4B62-A50F-6B39A7805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7588"/>
            <a:ext cx="8240713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>
            <a:extLst>
              <a:ext uri="{FF2B5EF4-FFF2-40B4-BE49-F238E27FC236}">
                <a16:creationId xmlns:a16="http://schemas.microsoft.com/office/drawing/2014/main" id="{2E0E915F-9C0A-4483-8E17-B3A66EF75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8775"/>
            <a:ext cx="9090025" cy="45243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it-IT" sz="2400" u="sng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it-IT" sz="2400" u="sng" dirty="0">
                <a:solidFill>
                  <a:schemeClr val="accent2"/>
                </a:solidFill>
              </a:rPr>
              <a:t>Raggi ionici</a:t>
            </a:r>
            <a:r>
              <a:rPr lang="it-IT" sz="2400" b="0" dirty="0">
                <a:solidFill>
                  <a:schemeClr val="accent2"/>
                </a:solidFill>
              </a:rPr>
              <a:t>:     </a:t>
            </a:r>
          </a:p>
          <a:p>
            <a:pPr>
              <a:defRPr/>
            </a:pPr>
            <a:r>
              <a:rPr lang="it-IT" sz="2400" b="0" dirty="0">
                <a:solidFill>
                  <a:schemeClr val="accent2"/>
                </a:solidFill>
              </a:rPr>
              <a:t>i </a:t>
            </a:r>
            <a:r>
              <a:rPr lang="it-IT" sz="2400" b="0" u="sng" dirty="0">
                <a:solidFill>
                  <a:schemeClr val="accent2"/>
                </a:solidFill>
              </a:rPr>
              <a:t>cationi</a:t>
            </a:r>
            <a:r>
              <a:rPr lang="it-IT" sz="2400" b="0" dirty="0">
                <a:solidFill>
                  <a:schemeClr val="accent2"/>
                </a:solidFill>
              </a:rPr>
              <a:t> sono sempre più piccoli degli atomi da cui derivano;</a:t>
            </a:r>
          </a:p>
          <a:p>
            <a:pPr>
              <a:defRPr/>
            </a:pPr>
            <a:r>
              <a:rPr lang="it-IT" sz="2400" b="0" dirty="0">
                <a:solidFill>
                  <a:schemeClr val="accent2"/>
                </a:solidFill>
              </a:rPr>
              <a:t>gli</a:t>
            </a:r>
            <a:r>
              <a:rPr lang="it-IT" sz="2400" b="0" u="sng" dirty="0">
                <a:solidFill>
                  <a:schemeClr val="accent2"/>
                </a:solidFill>
              </a:rPr>
              <a:t> anioni</a:t>
            </a:r>
            <a:r>
              <a:rPr lang="it-IT" sz="2400" b="0" dirty="0">
                <a:solidFill>
                  <a:schemeClr val="accent2"/>
                </a:solidFill>
              </a:rPr>
              <a:t> sono sempre più grandi degli atomi da cui derivano</a:t>
            </a:r>
          </a:p>
          <a:p>
            <a:pPr>
              <a:defRPr/>
            </a:pPr>
            <a:r>
              <a:rPr lang="it-IT" sz="2400" b="0" dirty="0">
                <a:solidFill>
                  <a:schemeClr val="accent2"/>
                </a:solidFill>
              </a:rPr>
              <a:t>a parità di n. elettroni </a:t>
            </a:r>
            <a:r>
              <a:rPr lang="it-IT" sz="2400" dirty="0">
                <a:solidFill>
                  <a:schemeClr val="accent2"/>
                </a:solidFill>
              </a:rPr>
              <a:t>        </a:t>
            </a:r>
            <a:r>
              <a:rPr lang="it-IT" sz="2400" dirty="0">
                <a:solidFill>
                  <a:srgbClr val="FF0000"/>
                </a:solidFill>
              </a:rPr>
              <a:t>r+   &lt;   r-         </a:t>
            </a:r>
            <a:r>
              <a:rPr lang="it-IT" sz="2400" b="0" dirty="0">
                <a:solidFill>
                  <a:schemeClr val="accent2"/>
                </a:solidFill>
              </a:rPr>
              <a:t>(r Na</a:t>
            </a:r>
            <a:r>
              <a:rPr lang="it-IT" sz="2400" b="0" baseline="30000" dirty="0">
                <a:solidFill>
                  <a:schemeClr val="accent2"/>
                </a:solidFill>
              </a:rPr>
              <a:t>+</a:t>
            </a:r>
            <a:r>
              <a:rPr lang="it-IT" sz="2400" b="0" dirty="0">
                <a:solidFill>
                  <a:schemeClr val="accent2"/>
                </a:solidFill>
              </a:rPr>
              <a:t>  </a:t>
            </a:r>
            <a:r>
              <a:rPr lang="it-IT" sz="2400" dirty="0">
                <a:solidFill>
                  <a:schemeClr val="accent2"/>
                </a:solidFill>
              </a:rPr>
              <a:t>&lt;</a:t>
            </a:r>
            <a:r>
              <a:rPr lang="it-IT" sz="2400" b="0" dirty="0">
                <a:solidFill>
                  <a:schemeClr val="accent2"/>
                </a:solidFill>
              </a:rPr>
              <a:t>  r F</a:t>
            </a:r>
            <a:r>
              <a:rPr lang="it-IT" sz="2400" b="0" baseline="30000" dirty="0">
                <a:solidFill>
                  <a:schemeClr val="accent2"/>
                </a:solidFill>
              </a:rPr>
              <a:t>-</a:t>
            </a:r>
            <a:r>
              <a:rPr lang="it-IT" sz="2400" b="0" dirty="0">
                <a:solidFill>
                  <a:schemeClr val="accent2"/>
                </a:solidFill>
              </a:rPr>
              <a:t>)</a:t>
            </a:r>
          </a:p>
          <a:p>
            <a:pPr>
              <a:defRPr/>
            </a:pPr>
            <a:r>
              <a:rPr lang="it-IT" sz="2400" b="0" dirty="0">
                <a:solidFill>
                  <a:schemeClr val="accent2"/>
                </a:solidFill>
              </a:rPr>
              <a:t>   “               “		       </a:t>
            </a:r>
            <a:r>
              <a:rPr lang="it-IT" sz="2400" dirty="0">
                <a:solidFill>
                  <a:srgbClr val="FF0000"/>
                </a:solidFill>
              </a:rPr>
              <a:t>r+ decresce con la carica </a:t>
            </a:r>
            <a:r>
              <a:rPr lang="it-IT" sz="2400" b="0" dirty="0">
                <a:solidFill>
                  <a:schemeClr val="accent2"/>
                </a:solidFill>
              </a:rPr>
              <a:t>(Na</a:t>
            </a:r>
            <a:r>
              <a:rPr lang="it-IT" sz="2400" b="0" baseline="30000" dirty="0">
                <a:solidFill>
                  <a:schemeClr val="accent2"/>
                </a:solidFill>
              </a:rPr>
              <a:t>+</a:t>
            </a:r>
            <a:r>
              <a:rPr lang="it-IT" sz="2400" b="0" dirty="0">
                <a:solidFill>
                  <a:schemeClr val="accent2"/>
                </a:solidFill>
              </a:rPr>
              <a:t> </a:t>
            </a:r>
            <a:r>
              <a:rPr lang="it-IT" sz="2400" dirty="0">
                <a:solidFill>
                  <a:schemeClr val="accent2"/>
                </a:solidFill>
              </a:rPr>
              <a:t>&gt;</a:t>
            </a:r>
            <a:r>
              <a:rPr lang="it-IT" sz="2400" b="0" dirty="0">
                <a:solidFill>
                  <a:schemeClr val="accent2"/>
                </a:solidFill>
              </a:rPr>
              <a:t>Mg</a:t>
            </a:r>
            <a:r>
              <a:rPr lang="it-IT" sz="2400" b="0" baseline="30000" dirty="0">
                <a:solidFill>
                  <a:schemeClr val="accent2"/>
                </a:solidFill>
              </a:rPr>
              <a:t>2+</a:t>
            </a:r>
            <a:r>
              <a:rPr lang="it-IT" sz="2400" b="0" dirty="0">
                <a:solidFill>
                  <a:schemeClr val="accent2"/>
                </a:solidFill>
              </a:rPr>
              <a:t> &gt;Al</a:t>
            </a:r>
            <a:r>
              <a:rPr lang="it-IT" sz="2400" b="0" baseline="30000" dirty="0">
                <a:solidFill>
                  <a:schemeClr val="accent2"/>
                </a:solidFill>
              </a:rPr>
              <a:t>3+</a:t>
            </a:r>
            <a:r>
              <a:rPr lang="it-IT" sz="2400" b="0" dirty="0">
                <a:solidFill>
                  <a:schemeClr val="accent2"/>
                </a:solidFill>
              </a:rPr>
              <a:t>) </a:t>
            </a:r>
          </a:p>
          <a:p>
            <a:pPr>
              <a:defRPr/>
            </a:pPr>
            <a:r>
              <a:rPr lang="it-IT" sz="2400" b="0" dirty="0">
                <a:solidFill>
                  <a:schemeClr val="accent2"/>
                </a:solidFill>
              </a:rPr>
              <a:t>  “               “		       </a:t>
            </a:r>
            <a:r>
              <a:rPr lang="it-IT" sz="2400" dirty="0">
                <a:solidFill>
                  <a:srgbClr val="FF0000"/>
                </a:solidFill>
              </a:rPr>
              <a:t>r- cresce con la carica </a:t>
            </a:r>
            <a:r>
              <a:rPr lang="it-IT" sz="2400" b="0" dirty="0">
                <a:solidFill>
                  <a:schemeClr val="accent2"/>
                </a:solidFill>
              </a:rPr>
              <a:t>(N</a:t>
            </a:r>
            <a:r>
              <a:rPr lang="it-IT" sz="2400" b="0" baseline="-25000" dirty="0">
                <a:solidFill>
                  <a:schemeClr val="accent2"/>
                </a:solidFill>
              </a:rPr>
              <a:t>3</a:t>
            </a:r>
            <a:r>
              <a:rPr lang="it-IT" sz="2400" b="0" baseline="30000" dirty="0">
                <a:solidFill>
                  <a:schemeClr val="accent2"/>
                </a:solidFill>
              </a:rPr>
              <a:t>- </a:t>
            </a:r>
            <a:r>
              <a:rPr lang="it-IT" sz="2400" b="0" dirty="0">
                <a:solidFill>
                  <a:schemeClr val="accent2"/>
                </a:solidFill>
              </a:rPr>
              <a:t>&gt; O</a:t>
            </a:r>
            <a:r>
              <a:rPr lang="it-IT" sz="2400" b="0" baseline="30000" dirty="0">
                <a:solidFill>
                  <a:schemeClr val="accent2"/>
                </a:solidFill>
              </a:rPr>
              <a:t>2-</a:t>
            </a:r>
            <a:r>
              <a:rPr lang="it-IT" sz="2400" b="0" dirty="0">
                <a:solidFill>
                  <a:schemeClr val="accent2"/>
                </a:solidFill>
              </a:rPr>
              <a:t> &gt; F</a:t>
            </a:r>
            <a:r>
              <a:rPr lang="it-IT" sz="2400" b="0" baseline="30000" dirty="0">
                <a:solidFill>
                  <a:schemeClr val="accent2"/>
                </a:solidFill>
              </a:rPr>
              <a:t>-</a:t>
            </a:r>
            <a:r>
              <a:rPr lang="it-IT" sz="2400" b="0" dirty="0">
                <a:solidFill>
                  <a:schemeClr val="accent2"/>
                </a:solidFill>
              </a:rPr>
              <a:t>)</a:t>
            </a:r>
          </a:p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     </a:t>
            </a:r>
            <a:r>
              <a:rPr lang="it-IT" sz="2400" u="sng" dirty="0">
                <a:solidFill>
                  <a:srgbClr val="FF0000"/>
                </a:solidFill>
              </a:rPr>
              <a:t>r+ e  r- crescono con Z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b="0" dirty="0">
                <a:solidFill>
                  <a:schemeClr val="accent2"/>
                </a:solidFill>
              </a:rPr>
              <a:t>(Li</a:t>
            </a:r>
            <a:r>
              <a:rPr lang="it-IT" sz="2400" b="0" baseline="30000" dirty="0">
                <a:solidFill>
                  <a:schemeClr val="accent2"/>
                </a:solidFill>
              </a:rPr>
              <a:t>+</a:t>
            </a:r>
            <a:r>
              <a:rPr lang="it-IT" sz="2400" b="0" dirty="0">
                <a:solidFill>
                  <a:schemeClr val="accent2"/>
                </a:solidFill>
              </a:rPr>
              <a:t> &lt; Na</a:t>
            </a:r>
            <a:r>
              <a:rPr lang="it-IT" sz="2400" b="0" baseline="30000" dirty="0">
                <a:solidFill>
                  <a:schemeClr val="accent2"/>
                </a:solidFill>
              </a:rPr>
              <a:t>+</a:t>
            </a:r>
            <a:r>
              <a:rPr lang="it-IT" sz="2400" b="0" dirty="0">
                <a:solidFill>
                  <a:schemeClr val="accent2"/>
                </a:solidFill>
              </a:rPr>
              <a:t> &lt; K</a:t>
            </a:r>
            <a:r>
              <a:rPr lang="it-IT" sz="2400" b="0" baseline="30000" dirty="0">
                <a:solidFill>
                  <a:schemeClr val="accent2"/>
                </a:solidFill>
              </a:rPr>
              <a:t>+</a:t>
            </a:r>
            <a:r>
              <a:rPr lang="it-IT" sz="2400" b="0" dirty="0">
                <a:solidFill>
                  <a:schemeClr val="accent2"/>
                </a:solidFill>
              </a:rPr>
              <a:t> &lt; </a:t>
            </a:r>
            <a:r>
              <a:rPr lang="it-IT" sz="2400" b="0" dirty="0" err="1">
                <a:solidFill>
                  <a:schemeClr val="accent2"/>
                </a:solidFill>
              </a:rPr>
              <a:t>Rb</a:t>
            </a:r>
            <a:r>
              <a:rPr lang="it-IT" sz="2400" b="0" baseline="30000" dirty="0">
                <a:solidFill>
                  <a:schemeClr val="accent2"/>
                </a:solidFill>
              </a:rPr>
              <a:t>+</a:t>
            </a:r>
            <a:r>
              <a:rPr lang="it-IT" sz="2400" b="0" dirty="0">
                <a:solidFill>
                  <a:schemeClr val="accent2"/>
                </a:solidFill>
              </a:rPr>
              <a:t>); (F</a:t>
            </a:r>
            <a:r>
              <a:rPr lang="it-IT" sz="2400" b="0" baseline="30000" dirty="0">
                <a:solidFill>
                  <a:schemeClr val="accent2"/>
                </a:solidFill>
              </a:rPr>
              <a:t>-</a:t>
            </a:r>
            <a:r>
              <a:rPr lang="it-IT" sz="2400" b="0" dirty="0">
                <a:solidFill>
                  <a:schemeClr val="accent2"/>
                </a:solidFill>
              </a:rPr>
              <a:t> &lt; Cl</a:t>
            </a:r>
            <a:r>
              <a:rPr lang="it-IT" sz="2400" b="0" baseline="30000" dirty="0">
                <a:solidFill>
                  <a:schemeClr val="accent2"/>
                </a:solidFill>
              </a:rPr>
              <a:t>-</a:t>
            </a:r>
            <a:r>
              <a:rPr lang="it-IT" sz="2400" b="0" dirty="0">
                <a:solidFill>
                  <a:schemeClr val="accent2"/>
                </a:solidFill>
              </a:rPr>
              <a:t> &lt; Br</a:t>
            </a:r>
            <a:r>
              <a:rPr lang="it-IT" sz="2400" b="0" baseline="30000" dirty="0">
                <a:solidFill>
                  <a:schemeClr val="accent2"/>
                </a:solidFill>
              </a:rPr>
              <a:t>-</a:t>
            </a:r>
            <a:r>
              <a:rPr lang="it-IT" sz="2400" b="0" dirty="0">
                <a:solidFill>
                  <a:schemeClr val="accent2"/>
                </a:solidFill>
              </a:rPr>
              <a:t> &lt; I</a:t>
            </a:r>
            <a:r>
              <a:rPr lang="it-IT" sz="2400" b="0" baseline="30000" dirty="0">
                <a:solidFill>
                  <a:schemeClr val="accent2"/>
                </a:solidFill>
              </a:rPr>
              <a:t>-</a:t>
            </a:r>
            <a:r>
              <a:rPr lang="it-IT" sz="2400" b="0" dirty="0">
                <a:solidFill>
                  <a:schemeClr val="accent2"/>
                </a:solidFill>
              </a:rPr>
              <a:t>)</a:t>
            </a:r>
          </a:p>
          <a:p>
            <a:pPr>
              <a:defRPr/>
            </a:pPr>
            <a:r>
              <a:rPr lang="it-IT" sz="2400" b="0" dirty="0">
                <a:solidFill>
                  <a:schemeClr val="accent2"/>
                </a:solidFill>
              </a:rPr>
              <a:t>r- / r+  &lt; 1.5         reticolo cubico (</a:t>
            </a:r>
            <a:r>
              <a:rPr lang="it-IT" sz="2400" b="0" dirty="0" err="1">
                <a:solidFill>
                  <a:schemeClr val="accent2"/>
                </a:solidFill>
              </a:rPr>
              <a:t>n.d.c</a:t>
            </a:r>
            <a:r>
              <a:rPr lang="it-IT" sz="2400" b="0" dirty="0">
                <a:solidFill>
                  <a:schemeClr val="accent2"/>
                </a:solidFill>
              </a:rPr>
              <a:t>.= 8)               </a:t>
            </a:r>
          </a:p>
          <a:p>
            <a:pPr>
              <a:defRPr/>
            </a:pPr>
            <a:r>
              <a:rPr lang="it-IT" sz="2400" b="0" dirty="0">
                <a:solidFill>
                  <a:schemeClr val="accent2"/>
                </a:solidFill>
              </a:rPr>
              <a:t>r- / r+  =  1.5 - 2   reticolo cubico a facce centrate (</a:t>
            </a:r>
            <a:r>
              <a:rPr lang="it-IT" sz="2400" b="0" dirty="0" err="1">
                <a:solidFill>
                  <a:schemeClr val="accent2"/>
                </a:solidFill>
              </a:rPr>
              <a:t>n.d.c</a:t>
            </a:r>
            <a:r>
              <a:rPr lang="it-IT" sz="2400" b="0" dirty="0">
                <a:solidFill>
                  <a:schemeClr val="accent2"/>
                </a:solidFill>
              </a:rPr>
              <a:t>. =6)                                  </a:t>
            </a:r>
          </a:p>
          <a:p>
            <a:pPr>
              <a:defRPr/>
            </a:pPr>
            <a:r>
              <a:rPr lang="de-DE" sz="2400" b="0" dirty="0">
                <a:solidFill>
                  <a:schemeClr val="accent2"/>
                </a:solidFill>
              </a:rPr>
              <a:t>r- / r+  &gt; 2             </a:t>
            </a:r>
            <a:r>
              <a:rPr lang="de-DE" sz="2400" b="0" dirty="0" err="1">
                <a:solidFill>
                  <a:schemeClr val="accent2"/>
                </a:solidFill>
              </a:rPr>
              <a:t>blenda</a:t>
            </a:r>
            <a:r>
              <a:rPr lang="de-DE" sz="2400" b="0" dirty="0">
                <a:solidFill>
                  <a:schemeClr val="accent2"/>
                </a:solidFill>
              </a:rPr>
              <a:t>  (</a:t>
            </a:r>
            <a:r>
              <a:rPr lang="de-DE" sz="2400" b="0" dirty="0" err="1">
                <a:solidFill>
                  <a:schemeClr val="accent2"/>
                </a:solidFill>
              </a:rPr>
              <a:t>n.d.c</a:t>
            </a:r>
            <a:r>
              <a:rPr lang="de-DE" sz="2400" b="0" dirty="0">
                <a:solidFill>
                  <a:schemeClr val="accent2"/>
                </a:solidFill>
              </a:rPr>
              <a:t>.= </a:t>
            </a:r>
            <a:r>
              <a:rPr lang="de-DE" sz="2400" b="0">
                <a:solidFill>
                  <a:schemeClr val="accent2"/>
                </a:solidFill>
              </a:rPr>
              <a:t>4)</a:t>
            </a:r>
          </a:p>
          <a:p>
            <a:pPr>
              <a:defRPr/>
            </a:pPr>
            <a:endParaRPr lang="it-IT" sz="2400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1133">
            <a:extLst>
              <a:ext uri="{FF2B5EF4-FFF2-40B4-BE49-F238E27FC236}">
                <a16:creationId xmlns:a16="http://schemas.microsoft.com/office/drawing/2014/main" id="{AD00D0B6-B622-4185-83BC-6890162F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175"/>
            <a:ext cx="889317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2">
            <a:extLst>
              <a:ext uri="{FF2B5EF4-FFF2-40B4-BE49-F238E27FC236}">
                <a16:creationId xmlns:a16="http://schemas.microsoft.com/office/drawing/2014/main" id="{FA65A8D6-B1FD-4E16-9A98-C840BB459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822325"/>
            <a:ext cx="523875" cy="5492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55" name="Oval 3">
            <a:extLst>
              <a:ext uri="{FF2B5EF4-FFF2-40B4-BE49-F238E27FC236}">
                <a16:creationId xmlns:a16="http://schemas.microsoft.com/office/drawing/2014/main" id="{22A2BC0E-D07B-4A88-8325-A8C136975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744663"/>
            <a:ext cx="612775" cy="64452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56" name="Oval 4">
            <a:extLst>
              <a:ext uri="{FF2B5EF4-FFF2-40B4-BE49-F238E27FC236}">
                <a16:creationId xmlns:a16="http://schemas.microsoft.com/office/drawing/2014/main" id="{09879376-9F62-4177-80CF-57E978249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2763838"/>
            <a:ext cx="701675" cy="72866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57" name="Oval 5">
            <a:extLst>
              <a:ext uri="{FF2B5EF4-FFF2-40B4-BE49-F238E27FC236}">
                <a16:creationId xmlns:a16="http://schemas.microsoft.com/office/drawing/2014/main" id="{2AE66ABB-C057-40CB-80E5-A9494E045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3865563"/>
            <a:ext cx="914400" cy="9556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58" name="Oval 6">
            <a:extLst>
              <a:ext uri="{FF2B5EF4-FFF2-40B4-BE49-F238E27FC236}">
                <a16:creationId xmlns:a16="http://schemas.microsoft.com/office/drawing/2014/main" id="{6D011FF4-D8CA-482C-9133-F481456D4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5194300"/>
            <a:ext cx="1133475" cy="1160463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59" name="Oval 7">
            <a:extLst>
              <a:ext uri="{FF2B5EF4-FFF2-40B4-BE49-F238E27FC236}">
                <a16:creationId xmlns:a16="http://schemas.microsoft.com/office/drawing/2014/main" id="{4F8EC69D-701A-4949-9422-A10D3536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879475"/>
            <a:ext cx="430213" cy="436563"/>
          </a:xfrm>
          <a:prstGeom prst="ellipse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60" name="Oval 8">
            <a:extLst>
              <a:ext uri="{FF2B5EF4-FFF2-40B4-BE49-F238E27FC236}">
                <a16:creationId xmlns:a16="http://schemas.microsoft.com/office/drawing/2014/main" id="{39155AA3-3DB5-4E05-8DAC-ECEC22831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1811338"/>
            <a:ext cx="504825" cy="511175"/>
          </a:xfrm>
          <a:prstGeom prst="ellipse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61" name="Oval 9">
            <a:extLst>
              <a:ext uri="{FF2B5EF4-FFF2-40B4-BE49-F238E27FC236}">
                <a16:creationId xmlns:a16="http://schemas.microsoft.com/office/drawing/2014/main" id="{2BCDFD89-EB43-4D7B-B02F-193A2D9D5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840038"/>
            <a:ext cx="574675" cy="577850"/>
          </a:xfrm>
          <a:prstGeom prst="ellipse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62" name="Oval 10">
            <a:extLst>
              <a:ext uri="{FF2B5EF4-FFF2-40B4-BE49-F238E27FC236}">
                <a16:creationId xmlns:a16="http://schemas.microsoft.com/office/drawing/2014/main" id="{94672228-0C43-4922-92B3-57E2D58F7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63" y="3963988"/>
            <a:ext cx="752475" cy="757237"/>
          </a:xfrm>
          <a:prstGeom prst="ellipse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63" name="Oval 11">
            <a:extLst>
              <a:ext uri="{FF2B5EF4-FFF2-40B4-BE49-F238E27FC236}">
                <a16:creationId xmlns:a16="http://schemas.microsoft.com/office/drawing/2014/main" id="{CC1739FD-4B64-46CF-9D61-EBEA3FB1A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5314950"/>
            <a:ext cx="930275" cy="920750"/>
          </a:xfrm>
          <a:prstGeom prst="ellipse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64" name="Oval 12">
            <a:extLst>
              <a:ext uri="{FF2B5EF4-FFF2-40B4-BE49-F238E27FC236}">
                <a16:creationId xmlns:a16="http://schemas.microsoft.com/office/drawing/2014/main" id="{28B974D5-79E7-439F-A9B5-9F0E2D140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933450"/>
            <a:ext cx="336550" cy="327025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65" name="Oval 13">
            <a:extLst>
              <a:ext uri="{FF2B5EF4-FFF2-40B4-BE49-F238E27FC236}">
                <a16:creationId xmlns:a16="http://schemas.microsoft.com/office/drawing/2014/main" id="{33D99EC1-373B-4EFF-B987-F05E75496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763" y="1874838"/>
            <a:ext cx="393700" cy="384175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66" name="Oval 14">
            <a:extLst>
              <a:ext uri="{FF2B5EF4-FFF2-40B4-BE49-F238E27FC236}">
                <a16:creationId xmlns:a16="http://schemas.microsoft.com/office/drawing/2014/main" id="{67B47844-BEEC-47C3-99C3-CB2B410D3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2911475"/>
            <a:ext cx="450850" cy="433388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67" name="Oval 15">
            <a:extLst>
              <a:ext uri="{FF2B5EF4-FFF2-40B4-BE49-F238E27FC236}">
                <a16:creationId xmlns:a16="http://schemas.microsoft.com/office/drawing/2014/main" id="{8673AA51-2E84-419F-895C-446CABBCF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4059238"/>
            <a:ext cx="587375" cy="568325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68" name="Oval 16">
            <a:extLst>
              <a:ext uri="{FF2B5EF4-FFF2-40B4-BE49-F238E27FC236}">
                <a16:creationId xmlns:a16="http://schemas.microsoft.com/office/drawing/2014/main" id="{6CAE570D-FABB-4F5A-815E-4F8F2B6ED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88" y="5429250"/>
            <a:ext cx="730250" cy="692150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69" name="Oval 17">
            <a:extLst>
              <a:ext uri="{FF2B5EF4-FFF2-40B4-BE49-F238E27FC236}">
                <a16:creationId xmlns:a16="http://schemas.microsoft.com/office/drawing/2014/main" id="{999AB474-CDC9-40BA-BDF5-5A32D3710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946150"/>
            <a:ext cx="293687" cy="300038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70" name="Oval 18">
            <a:extLst>
              <a:ext uri="{FF2B5EF4-FFF2-40B4-BE49-F238E27FC236}">
                <a16:creationId xmlns:a16="http://schemas.microsoft.com/office/drawing/2014/main" id="{B5A3933A-A6E1-4957-A2AD-99D056826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1890713"/>
            <a:ext cx="344487" cy="352425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71" name="Oval 19">
            <a:extLst>
              <a:ext uri="{FF2B5EF4-FFF2-40B4-BE49-F238E27FC236}">
                <a16:creationId xmlns:a16="http://schemas.microsoft.com/office/drawing/2014/main" id="{8585DF78-A3F2-40B7-9393-090379CD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3" y="2928938"/>
            <a:ext cx="395287" cy="398462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72" name="Oval 20">
            <a:extLst>
              <a:ext uri="{FF2B5EF4-FFF2-40B4-BE49-F238E27FC236}">
                <a16:creationId xmlns:a16="http://schemas.microsoft.com/office/drawing/2014/main" id="{25728B6E-72F0-4011-975C-E985CB531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4083050"/>
            <a:ext cx="514350" cy="520700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73" name="Oval 21">
            <a:extLst>
              <a:ext uri="{FF2B5EF4-FFF2-40B4-BE49-F238E27FC236}">
                <a16:creationId xmlns:a16="http://schemas.microsoft.com/office/drawing/2014/main" id="{ADA7679E-3A42-48EB-9D65-0E0E625A1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5457825"/>
            <a:ext cx="636587" cy="635000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74" name="Oval 22">
            <a:extLst>
              <a:ext uri="{FF2B5EF4-FFF2-40B4-BE49-F238E27FC236}">
                <a16:creationId xmlns:a16="http://schemas.microsoft.com/office/drawing/2014/main" id="{2F76C9F6-17DB-4DC3-8E3F-7702F9DD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979488"/>
            <a:ext cx="222250" cy="234950"/>
          </a:xfrm>
          <a:prstGeom prst="ellipse">
            <a:avLst/>
          </a:prstGeom>
          <a:solidFill>
            <a:srgbClr val="A50021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75" name="Oval 23">
            <a:extLst>
              <a:ext uri="{FF2B5EF4-FFF2-40B4-BE49-F238E27FC236}">
                <a16:creationId xmlns:a16="http://schemas.microsoft.com/office/drawing/2014/main" id="{CFB35418-1CFA-4464-A6FC-06FD0A2A7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1928813"/>
            <a:ext cx="260350" cy="276225"/>
          </a:xfrm>
          <a:prstGeom prst="ellipse">
            <a:avLst/>
          </a:prstGeom>
          <a:solidFill>
            <a:srgbClr val="A50021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76" name="Oval 24">
            <a:extLst>
              <a:ext uri="{FF2B5EF4-FFF2-40B4-BE49-F238E27FC236}">
                <a16:creationId xmlns:a16="http://schemas.microsoft.com/office/drawing/2014/main" id="{8D0C2CAD-22D9-41E6-95CB-0EBEAB14C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2971800"/>
            <a:ext cx="298450" cy="312738"/>
          </a:xfrm>
          <a:prstGeom prst="ellipse">
            <a:avLst/>
          </a:prstGeom>
          <a:solidFill>
            <a:srgbClr val="A50021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77" name="Oval 25">
            <a:extLst>
              <a:ext uri="{FF2B5EF4-FFF2-40B4-BE49-F238E27FC236}">
                <a16:creationId xmlns:a16="http://schemas.microsoft.com/office/drawing/2014/main" id="{AA757F3E-E0E8-4AD8-903C-6FA1BF89A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138613"/>
            <a:ext cx="387350" cy="407987"/>
          </a:xfrm>
          <a:prstGeom prst="ellipse">
            <a:avLst/>
          </a:prstGeom>
          <a:solidFill>
            <a:srgbClr val="A50021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78" name="Oval 26">
            <a:extLst>
              <a:ext uri="{FF2B5EF4-FFF2-40B4-BE49-F238E27FC236}">
                <a16:creationId xmlns:a16="http://schemas.microsoft.com/office/drawing/2014/main" id="{2EA2B734-B8F7-4E0C-AC10-8473D1CBD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5526088"/>
            <a:ext cx="476250" cy="496887"/>
          </a:xfrm>
          <a:prstGeom prst="ellipse">
            <a:avLst/>
          </a:prstGeom>
          <a:solidFill>
            <a:srgbClr val="A50021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79" name="Oval 27" descr="20%">
            <a:extLst>
              <a:ext uri="{FF2B5EF4-FFF2-40B4-BE49-F238E27FC236}">
                <a16:creationId xmlns:a16="http://schemas.microsoft.com/office/drawing/2014/main" id="{CAD70D73-78FD-48F4-9903-5D5BCDE5F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1706563"/>
            <a:ext cx="763587" cy="819150"/>
          </a:xfrm>
          <a:prstGeom prst="ellipse">
            <a:avLst/>
          </a:prstGeom>
          <a:pattFill prst="pct20">
            <a:fgClr>
              <a:srgbClr val="A5002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80" name="Oval 28" descr="20%">
            <a:extLst>
              <a:ext uri="{FF2B5EF4-FFF2-40B4-BE49-F238E27FC236}">
                <a16:creationId xmlns:a16="http://schemas.microsoft.com/office/drawing/2014/main" id="{C4FB3C4D-8FD0-4162-9A30-4AF6DB9D0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3" y="2808288"/>
            <a:ext cx="920750" cy="895350"/>
          </a:xfrm>
          <a:prstGeom prst="ellipse">
            <a:avLst/>
          </a:prstGeom>
          <a:pattFill prst="pct20">
            <a:fgClr>
              <a:srgbClr val="A5002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81" name="Oval 29" descr="20%">
            <a:extLst>
              <a:ext uri="{FF2B5EF4-FFF2-40B4-BE49-F238E27FC236}">
                <a16:creationId xmlns:a16="http://schemas.microsoft.com/office/drawing/2014/main" id="{DCC8AF93-18F9-41BA-9201-DF11A5F27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4137025"/>
            <a:ext cx="1060450" cy="1074738"/>
          </a:xfrm>
          <a:prstGeom prst="ellipse">
            <a:avLst/>
          </a:prstGeom>
          <a:pattFill prst="pct20">
            <a:fgClr>
              <a:srgbClr val="A5002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82" name="Oval 30">
            <a:extLst>
              <a:ext uri="{FF2B5EF4-FFF2-40B4-BE49-F238E27FC236}">
                <a16:creationId xmlns:a16="http://schemas.microsoft.com/office/drawing/2014/main" id="{5D2EC5E9-43FD-416E-88BB-10D8CE84F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0" y="5440363"/>
            <a:ext cx="1389063" cy="138271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83" name="Oval 31">
            <a:extLst>
              <a:ext uri="{FF2B5EF4-FFF2-40B4-BE49-F238E27FC236}">
                <a16:creationId xmlns:a16="http://schemas.microsoft.com/office/drawing/2014/main" id="{13CDB7D6-59B8-4B4E-96A0-B7AB5B28A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1706563"/>
            <a:ext cx="765175" cy="8191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84" name="Oval 32">
            <a:extLst>
              <a:ext uri="{FF2B5EF4-FFF2-40B4-BE49-F238E27FC236}">
                <a16:creationId xmlns:a16="http://schemas.microsoft.com/office/drawing/2014/main" id="{8C526A58-A489-4B67-8282-397672E11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63" y="2808288"/>
            <a:ext cx="920750" cy="8953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4785" name="Oval 33">
            <a:extLst>
              <a:ext uri="{FF2B5EF4-FFF2-40B4-BE49-F238E27FC236}">
                <a16:creationId xmlns:a16="http://schemas.microsoft.com/office/drawing/2014/main" id="{D5077024-B9DC-4F3A-BA4D-FC9CA3046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4137025"/>
            <a:ext cx="1062037" cy="107473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24610" name="Text Box 34">
            <a:extLst>
              <a:ext uri="{FF2B5EF4-FFF2-40B4-BE49-F238E27FC236}">
                <a16:creationId xmlns:a16="http://schemas.microsoft.com/office/drawing/2014/main" id="{9F7FC565-7C0E-42A2-B92D-BC698ABBF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3825"/>
            <a:ext cx="27479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RAGGI IONICI</a:t>
            </a:r>
          </a:p>
        </p:txBody>
      </p:sp>
      <p:sp>
        <p:nvSpPr>
          <p:cNvPr id="24611" name="Text Box 35">
            <a:extLst>
              <a:ext uri="{FF2B5EF4-FFF2-40B4-BE49-F238E27FC236}">
                <a16:creationId xmlns:a16="http://schemas.microsoft.com/office/drawing/2014/main" id="{4F848172-56D7-46DC-B38C-5ACEED10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360488"/>
            <a:ext cx="4476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Li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12" name="Text Box 36">
            <a:extLst>
              <a:ext uri="{FF2B5EF4-FFF2-40B4-BE49-F238E27FC236}">
                <a16:creationId xmlns:a16="http://schemas.microsoft.com/office/drawing/2014/main" id="{22822B39-8A30-45A0-8B08-922A6F0C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1360488"/>
            <a:ext cx="6826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Be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2+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13" name="Text Box 37">
            <a:extLst>
              <a:ext uri="{FF2B5EF4-FFF2-40B4-BE49-F238E27FC236}">
                <a16:creationId xmlns:a16="http://schemas.microsoft.com/office/drawing/2014/main" id="{7C81DA00-4E5F-457B-8E16-16DE15166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1360488"/>
            <a:ext cx="5207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B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3+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14" name="Text Box 38">
            <a:extLst>
              <a:ext uri="{FF2B5EF4-FFF2-40B4-BE49-F238E27FC236}">
                <a16:creationId xmlns:a16="http://schemas.microsoft.com/office/drawing/2014/main" id="{CE887498-B0A1-4A9D-8BE0-F38FD8CBC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1360488"/>
            <a:ext cx="5365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C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4+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15" name="Text Box 39">
            <a:extLst>
              <a:ext uri="{FF2B5EF4-FFF2-40B4-BE49-F238E27FC236}">
                <a16:creationId xmlns:a16="http://schemas.microsoft.com/office/drawing/2014/main" id="{98E11DC6-71B3-49D9-980A-509ACF974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1360488"/>
            <a:ext cx="5365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N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5+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16" name="Text Box 40">
            <a:extLst>
              <a:ext uri="{FF2B5EF4-FFF2-40B4-BE49-F238E27FC236}">
                <a16:creationId xmlns:a16="http://schemas.microsoft.com/office/drawing/2014/main" id="{233ADE41-003C-44EC-AC78-C9D9A808B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360613"/>
            <a:ext cx="5905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Na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17" name="Text Box 41">
            <a:extLst>
              <a:ext uri="{FF2B5EF4-FFF2-40B4-BE49-F238E27FC236}">
                <a16:creationId xmlns:a16="http://schemas.microsoft.com/office/drawing/2014/main" id="{09542DFA-9BF1-4842-B214-141905E4F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2360613"/>
            <a:ext cx="7334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Mg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2+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18" name="Text Box 42">
            <a:extLst>
              <a:ext uri="{FF2B5EF4-FFF2-40B4-BE49-F238E27FC236}">
                <a16:creationId xmlns:a16="http://schemas.microsoft.com/office/drawing/2014/main" id="{C7CDDBEE-7667-4D24-9653-EE1454BF4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360613"/>
            <a:ext cx="5842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Al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3+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19" name="Text Box 43">
            <a:extLst>
              <a:ext uri="{FF2B5EF4-FFF2-40B4-BE49-F238E27FC236}">
                <a16:creationId xmlns:a16="http://schemas.microsoft.com/office/drawing/2014/main" id="{F4231062-3ED6-448A-B6BC-D05E120E1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163" y="2360613"/>
            <a:ext cx="58578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Si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4+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20" name="Text Box 44">
            <a:extLst>
              <a:ext uri="{FF2B5EF4-FFF2-40B4-BE49-F238E27FC236}">
                <a16:creationId xmlns:a16="http://schemas.microsoft.com/office/drawing/2014/main" id="{83F6BB75-61DC-4CB4-AE47-65322F8D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2360613"/>
            <a:ext cx="5222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P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5+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21" name="Text Box 45">
            <a:extLst>
              <a:ext uri="{FF2B5EF4-FFF2-40B4-BE49-F238E27FC236}">
                <a16:creationId xmlns:a16="http://schemas.microsoft.com/office/drawing/2014/main" id="{AACB1FFD-6EAE-4958-914A-917F8DA0B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3503613"/>
            <a:ext cx="4127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K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22" name="Text Box 46">
            <a:extLst>
              <a:ext uri="{FF2B5EF4-FFF2-40B4-BE49-F238E27FC236}">
                <a16:creationId xmlns:a16="http://schemas.microsoft.com/office/drawing/2014/main" id="{ED41D49F-55FE-4685-B8AA-D34DF636A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3503613"/>
            <a:ext cx="6985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Ca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2+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23" name="Text Box 47">
            <a:extLst>
              <a:ext uri="{FF2B5EF4-FFF2-40B4-BE49-F238E27FC236}">
                <a16:creationId xmlns:a16="http://schemas.microsoft.com/office/drawing/2014/main" id="{C7240937-C770-4926-8D0B-FEAB21A31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3503613"/>
            <a:ext cx="6667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Sc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3+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24" name="Text Box 48">
            <a:extLst>
              <a:ext uri="{FF2B5EF4-FFF2-40B4-BE49-F238E27FC236}">
                <a16:creationId xmlns:a16="http://schemas.microsoft.com/office/drawing/2014/main" id="{BEDC22B3-EB4E-4095-B474-9C9CBE87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3503613"/>
            <a:ext cx="5683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Ti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4+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25" name="Text Box 49">
            <a:extLst>
              <a:ext uri="{FF2B5EF4-FFF2-40B4-BE49-F238E27FC236}">
                <a16:creationId xmlns:a16="http://schemas.microsoft.com/office/drawing/2014/main" id="{6C6D3D10-8EBA-430B-84BF-CD747148A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363" y="3503613"/>
            <a:ext cx="52228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V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5+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26" name="Text Box 50">
            <a:extLst>
              <a:ext uri="{FF2B5EF4-FFF2-40B4-BE49-F238E27FC236}">
                <a16:creationId xmlns:a16="http://schemas.microsoft.com/office/drawing/2014/main" id="{21995213-82BE-49CD-83B4-83E5D1219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818063"/>
            <a:ext cx="5905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Rb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27" name="Text Box 51">
            <a:extLst>
              <a:ext uri="{FF2B5EF4-FFF2-40B4-BE49-F238E27FC236}">
                <a16:creationId xmlns:a16="http://schemas.microsoft.com/office/drawing/2014/main" id="{A468E160-BE73-4802-AF44-DCBAAACD1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4818063"/>
            <a:ext cx="619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Sr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2+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28" name="Text Box 52">
            <a:extLst>
              <a:ext uri="{FF2B5EF4-FFF2-40B4-BE49-F238E27FC236}">
                <a16:creationId xmlns:a16="http://schemas.microsoft.com/office/drawing/2014/main" id="{85DF2F86-7B35-447F-82D5-6FD201709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4818063"/>
            <a:ext cx="5238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Y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3+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29" name="Text Box 53">
            <a:extLst>
              <a:ext uri="{FF2B5EF4-FFF2-40B4-BE49-F238E27FC236}">
                <a16:creationId xmlns:a16="http://schemas.microsoft.com/office/drawing/2014/main" id="{C625FEE5-F0E0-4CA9-8209-FAFB1AA4B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4818063"/>
            <a:ext cx="6032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Zr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4+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30" name="Text Box 54">
            <a:extLst>
              <a:ext uri="{FF2B5EF4-FFF2-40B4-BE49-F238E27FC236}">
                <a16:creationId xmlns:a16="http://schemas.microsoft.com/office/drawing/2014/main" id="{3658A0BF-F777-4A89-B5CA-373DBDA08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4818063"/>
            <a:ext cx="6985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Nb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5+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31" name="Text Box 55">
            <a:extLst>
              <a:ext uri="{FF2B5EF4-FFF2-40B4-BE49-F238E27FC236}">
                <a16:creationId xmlns:a16="http://schemas.microsoft.com/office/drawing/2014/main" id="{B4E32046-71B0-401D-B20E-599A44A6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6361113"/>
            <a:ext cx="5746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Cs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32" name="Text Box 56">
            <a:extLst>
              <a:ext uri="{FF2B5EF4-FFF2-40B4-BE49-F238E27FC236}">
                <a16:creationId xmlns:a16="http://schemas.microsoft.com/office/drawing/2014/main" id="{EDBB334C-AD9E-430E-AF54-50C1A5E0A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6361113"/>
            <a:ext cx="685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Ba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2+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33" name="Text Box 57">
            <a:extLst>
              <a:ext uri="{FF2B5EF4-FFF2-40B4-BE49-F238E27FC236}">
                <a16:creationId xmlns:a16="http://schemas.microsoft.com/office/drawing/2014/main" id="{FC751AED-9F79-4F3C-851E-380B8FD32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6361113"/>
            <a:ext cx="6508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La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3+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34" name="Text Box 58">
            <a:extLst>
              <a:ext uri="{FF2B5EF4-FFF2-40B4-BE49-F238E27FC236}">
                <a16:creationId xmlns:a16="http://schemas.microsoft.com/office/drawing/2014/main" id="{EE9D365E-1109-4B86-8421-345B782EB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6361113"/>
            <a:ext cx="6826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Pb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4+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35" name="Text Box 59">
            <a:extLst>
              <a:ext uri="{FF2B5EF4-FFF2-40B4-BE49-F238E27FC236}">
                <a16:creationId xmlns:a16="http://schemas.microsoft.com/office/drawing/2014/main" id="{C79398E6-0C1F-4939-A299-677E9CBA3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6361113"/>
            <a:ext cx="5873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Bi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5+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36" name="Text Box 60">
            <a:extLst>
              <a:ext uri="{FF2B5EF4-FFF2-40B4-BE49-F238E27FC236}">
                <a16:creationId xmlns:a16="http://schemas.microsoft.com/office/drawing/2014/main" id="{CD0D1680-6D05-48F3-A285-A3D0C7F81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713" y="2446338"/>
            <a:ext cx="5048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O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2-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37" name="Text Box 61">
            <a:extLst>
              <a:ext uri="{FF2B5EF4-FFF2-40B4-BE49-F238E27FC236}">
                <a16:creationId xmlns:a16="http://schemas.microsoft.com/office/drawing/2014/main" id="{F9CD549A-7C56-4DF7-8DC8-485D27F2D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2462213"/>
            <a:ext cx="2825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F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38" name="Text Box 62">
            <a:extLst>
              <a:ext uri="{FF2B5EF4-FFF2-40B4-BE49-F238E27FC236}">
                <a16:creationId xmlns:a16="http://schemas.microsoft.com/office/drawing/2014/main" id="{CB07CA0F-BAAE-432D-9A06-ADB223217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3703638"/>
            <a:ext cx="47148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S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2-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39" name="Text Box 63">
            <a:extLst>
              <a:ext uri="{FF2B5EF4-FFF2-40B4-BE49-F238E27FC236}">
                <a16:creationId xmlns:a16="http://schemas.microsoft.com/office/drawing/2014/main" id="{188105CC-E017-4213-A508-4FA69309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5121275"/>
            <a:ext cx="635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Se</a:t>
            </a:r>
            <a:r>
              <a:rPr lang="it-IT" sz="2300" b="0" baseline="30000">
                <a:solidFill>
                  <a:srgbClr val="000099"/>
                </a:solidFill>
                <a:latin typeface="Arial" charset="0"/>
              </a:rPr>
              <a:t>2-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40" name="Text Box 64">
            <a:extLst>
              <a:ext uri="{FF2B5EF4-FFF2-40B4-BE49-F238E27FC236}">
                <a16:creationId xmlns:a16="http://schemas.microsoft.com/office/drawing/2014/main" id="{07A976FC-AA58-4898-AB77-4CC2640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6308725"/>
            <a:ext cx="1873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I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74817" name="Group 65">
            <a:extLst>
              <a:ext uri="{FF2B5EF4-FFF2-40B4-BE49-F238E27FC236}">
                <a16:creationId xmlns:a16="http://schemas.microsoft.com/office/drawing/2014/main" id="{927FE859-0474-41C9-9399-8B641D1D5857}"/>
              </a:ext>
            </a:extLst>
          </p:cNvPr>
          <p:cNvGrpSpPr>
            <a:grpSpLocks/>
          </p:cNvGrpSpPr>
          <p:nvPr/>
        </p:nvGrpSpPr>
        <p:grpSpPr bwMode="auto">
          <a:xfrm>
            <a:off x="8316913" y="3749675"/>
            <a:ext cx="438150" cy="420688"/>
            <a:chOff x="9168" y="3936"/>
            <a:chExt cx="483" cy="442"/>
          </a:xfrm>
        </p:grpSpPr>
        <p:sp>
          <p:nvSpPr>
            <p:cNvPr id="24642" name="Text Box 66">
              <a:extLst>
                <a:ext uri="{FF2B5EF4-FFF2-40B4-BE49-F238E27FC236}">
                  <a16:creationId xmlns:a16="http://schemas.microsoft.com/office/drawing/2014/main" id="{BB43D87D-0640-4948-BDDF-E30689F3D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8" y="3936"/>
              <a:ext cx="4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53337" tIns="26668" rIns="53337" bIns="26668">
              <a:spAutoFit/>
            </a:bodyPr>
            <a:lstStyle/>
            <a:p>
              <a:pPr defTabSz="533400">
                <a:defRPr/>
              </a:pPr>
              <a:r>
                <a:rPr lang="it-IT" sz="2300" b="0">
                  <a:solidFill>
                    <a:srgbClr val="000099"/>
                  </a:solidFill>
                  <a:latin typeface="Arial" charset="0"/>
                </a:rPr>
                <a:t>Cl</a:t>
              </a:r>
              <a:endParaRPr 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4823" name="Line 67">
              <a:extLst>
                <a:ext uri="{FF2B5EF4-FFF2-40B4-BE49-F238E27FC236}">
                  <a16:creationId xmlns:a16="http://schemas.microsoft.com/office/drawing/2014/main" id="{A9082892-10B4-4D90-AD76-423BF5053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5" y="4065"/>
              <a:ext cx="96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3337" tIns="26668" rIns="53337" bIns="26668">
              <a:spAutoFit/>
            </a:bodyPr>
            <a:lstStyle/>
            <a:p>
              <a:endParaRPr lang="it-IT"/>
            </a:p>
          </p:txBody>
        </p:sp>
      </p:grpSp>
      <p:sp>
        <p:nvSpPr>
          <p:cNvPr id="24644" name="Text Box 68">
            <a:extLst>
              <a:ext uri="{FF2B5EF4-FFF2-40B4-BE49-F238E27FC236}">
                <a16:creationId xmlns:a16="http://schemas.microsoft.com/office/drawing/2014/main" id="{14B29CB8-A9DF-44D6-A9FA-DABD4228A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5165725"/>
            <a:ext cx="3952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300" b="0">
                <a:solidFill>
                  <a:srgbClr val="000099"/>
                </a:solidFill>
                <a:latin typeface="Arial" charset="0"/>
              </a:rPr>
              <a:t>Br</a:t>
            </a:r>
            <a:endParaRPr lang="it-IT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4819" name="Line 69">
            <a:extLst>
              <a:ext uri="{FF2B5EF4-FFF2-40B4-BE49-F238E27FC236}">
                <a16:creationId xmlns:a16="http://schemas.microsoft.com/office/drawing/2014/main" id="{731CA8CE-FDE0-4F39-A10E-48B538AF0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5850" y="5286375"/>
            <a:ext cx="873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820" name="Line 70">
            <a:extLst>
              <a:ext uri="{FF2B5EF4-FFF2-40B4-BE49-F238E27FC236}">
                <a16:creationId xmlns:a16="http://schemas.microsoft.com/office/drawing/2014/main" id="{2564A95E-6FCD-4429-A143-7777758AB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0138" y="6421438"/>
            <a:ext cx="87312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821" name="Line 71">
            <a:extLst>
              <a:ext uri="{FF2B5EF4-FFF2-40B4-BE49-F238E27FC236}">
                <a16:creationId xmlns:a16="http://schemas.microsoft.com/office/drawing/2014/main" id="{2F151174-C255-47C2-845C-3365B6BB8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5988" y="2574925"/>
            <a:ext cx="857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2">
            <a:extLst>
              <a:ext uri="{FF2B5EF4-FFF2-40B4-BE49-F238E27FC236}">
                <a16:creationId xmlns:a16="http://schemas.microsoft.com/office/drawing/2014/main" id="{8B1FF900-A95E-44B1-9413-CE2FCBBF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728663"/>
            <a:ext cx="1189037" cy="1071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5779" name="Oval 3">
            <a:extLst>
              <a:ext uri="{FF2B5EF4-FFF2-40B4-BE49-F238E27FC236}">
                <a16:creationId xmlns:a16="http://schemas.microsoft.com/office/drawing/2014/main" id="{C95725D2-A10B-4C11-9B0C-AED7DA7B4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728663"/>
            <a:ext cx="1190625" cy="1071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5780" name="Oval 4">
            <a:extLst>
              <a:ext uri="{FF2B5EF4-FFF2-40B4-BE49-F238E27FC236}">
                <a16:creationId xmlns:a16="http://schemas.microsoft.com/office/drawing/2014/main" id="{EF69F881-159A-4DF8-9821-A838D827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2014538"/>
            <a:ext cx="1189037" cy="1071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5781" name="Oval 5">
            <a:extLst>
              <a:ext uri="{FF2B5EF4-FFF2-40B4-BE49-F238E27FC236}">
                <a16:creationId xmlns:a16="http://schemas.microsoft.com/office/drawing/2014/main" id="{164AA695-8103-4E98-B3CB-84FE1625B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1998663"/>
            <a:ext cx="1190625" cy="1071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5782" name="Oval 6">
            <a:extLst>
              <a:ext uri="{FF2B5EF4-FFF2-40B4-BE49-F238E27FC236}">
                <a16:creationId xmlns:a16="http://schemas.microsoft.com/office/drawing/2014/main" id="{A7BE3A9C-DDF1-43BC-AFF0-637CC22E7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3600450"/>
            <a:ext cx="1189038" cy="1071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5783" name="Oval 7">
            <a:extLst>
              <a:ext uri="{FF2B5EF4-FFF2-40B4-BE49-F238E27FC236}">
                <a16:creationId xmlns:a16="http://schemas.microsoft.com/office/drawing/2014/main" id="{919CA0D1-9340-4647-9D69-EC3BE51A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3600450"/>
            <a:ext cx="1190625" cy="1071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5784" name="Oval 8">
            <a:extLst>
              <a:ext uri="{FF2B5EF4-FFF2-40B4-BE49-F238E27FC236}">
                <a16:creationId xmlns:a16="http://schemas.microsoft.com/office/drawing/2014/main" id="{6D3A337C-9141-4EC6-AFD0-3ACFFCF0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4667250"/>
            <a:ext cx="1189038" cy="1071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5785" name="Oval 9">
            <a:extLst>
              <a:ext uri="{FF2B5EF4-FFF2-40B4-BE49-F238E27FC236}">
                <a16:creationId xmlns:a16="http://schemas.microsoft.com/office/drawing/2014/main" id="{B98ED37D-A70A-467A-84AB-BB8D11E2B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4667250"/>
            <a:ext cx="1190625" cy="1071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5786" name="Oval 10">
            <a:extLst>
              <a:ext uri="{FF2B5EF4-FFF2-40B4-BE49-F238E27FC236}">
                <a16:creationId xmlns:a16="http://schemas.microsoft.com/office/drawing/2014/main" id="{7555D5FE-3CEA-4AA4-AF64-7BC2E14C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4441825"/>
            <a:ext cx="484187" cy="4603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75787" name="Oval 11">
            <a:extLst>
              <a:ext uri="{FF2B5EF4-FFF2-40B4-BE49-F238E27FC236}">
                <a16:creationId xmlns:a16="http://schemas.microsoft.com/office/drawing/2014/main" id="{AF1F3EB0-6467-4594-BBF8-9C65B541F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1554163"/>
            <a:ext cx="760412" cy="7286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3337" tIns="26668" rIns="53337" bIns="26668" anchor="ctr"/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b="0"/>
          </a:p>
        </p:txBody>
      </p:sp>
      <p:sp>
        <p:nvSpPr>
          <p:cNvPr id="75788" name="Line 12">
            <a:extLst>
              <a:ext uri="{FF2B5EF4-FFF2-40B4-BE49-F238E27FC236}">
                <a16:creationId xmlns:a16="http://schemas.microsoft.com/office/drawing/2014/main" id="{3862E968-A015-4523-AB2E-E551740BB9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3863" y="1693863"/>
            <a:ext cx="266700" cy="230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sm" len="sm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789" name="Line 13">
            <a:extLst>
              <a:ext uri="{FF2B5EF4-FFF2-40B4-BE49-F238E27FC236}">
                <a16:creationId xmlns:a16="http://schemas.microsoft.com/office/drawing/2014/main" id="{DE4477C2-A9E6-403B-9956-F2111803F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3263" y="1296988"/>
            <a:ext cx="393700" cy="369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sm" len="lg"/>
            <a:tailEnd type="diamond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790" name="Text Box 14">
            <a:extLst>
              <a:ext uri="{FF2B5EF4-FFF2-40B4-BE49-F238E27FC236}">
                <a16:creationId xmlns:a16="http://schemas.microsoft.com/office/drawing/2014/main" id="{BDAE422D-DB1B-4256-BF9C-A6FB6F851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1671638"/>
            <a:ext cx="21113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r</a:t>
            </a:r>
            <a:endParaRPr lang="it-IT" altLang="it-IT" b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791" name="Text Box 15">
            <a:extLst>
              <a:ext uri="{FF2B5EF4-FFF2-40B4-BE49-F238E27FC236}">
                <a16:creationId xmlns:a16="http://schemas.microsoft.com/office/drawing/2014/main" id="{05881A8D-638F-4288-9D8F-FD69CE6BD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1362075"/>
            <a:ext cx="3317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R</a:t>
            </a:r>
            <a:endParaRPr lang="it-IT" altLang="it-IT" b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792" name="Line 16">
            <a:extLst>
              <a:ext uri="{FF2B5EF4-FFF2-40B4-BE49-F238E27FC236}">
                <a16:creationId xmlns:a16="http://schemas.microsoft.com/office/drawing/2014/main" id="{41FB33FD-12C0-46CA-AFE5-825F0DDC7C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1338" y="4505325"/>
            <a:ext cx="177800" cy="155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sm" len="sm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793" name="Line 17">
            <a:extLst>
              <a:ext uri="{FF2B5EF4-FFF2-40B4-BE49-F238E27FC236}">
                <a16:creationId xmlns:a16="http://schemas.microsoft.com/office/drawing/2014/main" id="{6E68741F-D75C-4F9A-B8BE-AF80084EA1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9138" y="4137025"/>
            <a:ext cx="393700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sm" len="lg"/>
            <a:tailEnd type="diamond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794" name="Text Box 18">
            <a:extLst>
              <a:ext uri="{FF2B5EF4-FFF2-40B4-BE49-F238E27FC236}">
                <a16:creationId xmlns:a16="http://schemas.microsoft.com/office/drawing/2014/main" id="{01C5C5D5-9C32-4687-924D-7F6B9936D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4424363"/>
            <a:ext cx="2143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r</a:t>
            </a:r>
            <a:endParaRPr lang="it-IT" altLang="it-IT" b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795" name="Text Box 19">
            <a:extLst>
              <a:ext uri="{FF2B5EF4-FFF2-40B4-BE49-F238E27FC236}">
                <a16:creationId xmlns:a16="http://schemas.microsoft.com/office/drawing/2014/main" id="{4D9C888A-7356-4C42-BFE9-305C2024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4114800"/>
            <a:ext cx="330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R</a:t>
            </a:r>
            <a:endParaRPr lang="it-IT" altLang="it-IT" b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pSp>
        <p:nvGrpSpPr>
          <p:cNvPr id="75796" name="Group 20">
            <a:extLst>
              <a:ext uri="{FF2B5EF4-FFF2-40B4-BE49-F238E27FC236}">
                <a16:creationId xmlns:a16="http://schemas.microsoft.com/office/drawing/2014/main" id="{1BA892F0-D644-45A0-90FE-E547F1A54C67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728663"/>
            <a:ext cx="2143125" cy="2319337"/>
            <a:chOff x="6288" y="1164"/>
            <a:chExt cx="2250" cy="2598"/>
          </a:xfrm>
        </p:grpSpPr>
        <p:grpSp>
          <p:nvGrpSpPr>
            <p:cNvPr id="75852" name="Group 21">
              <a:extLst>
                <a:ext uri="{FF2B5EF4-FFF2-40B4-BE49-F238E27FC236}">
                  <a16:creationId xmlns:a16="http://schemas.microsoft.com/office/drawing/2014/main" id="{004A4E34-BC98-40E0-9FFF-C6319FC258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" y="1194"/>
              <a:ext cx="2172" cy="2526"/>
              <a:chOff x="6324" y="1194"/>
              <a:chExt cx="2172" cy="2526"/>
            </a:xfrm>
          </p:grpSpPr>
          <p:sp>
            <p:nvSpPr>
              <p:cNvPr id="75862" name="AutoShape 22">
                <a:extLst>
                  <a:ext uri="{FF2B5EF4-FFF2-40B4-BE49-F238E27FC236}">
                    <a16:creationId xmlns:a16="http://schemas.microsoft.com/office/drawing/2014/main" id="{AC2F5FA4-430C-44A6-A7C1-939B252A8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6" y="1200"/>
                <a:ext cx="2160" cy="672"/>
              </a:xfrm>
              <a:prstGeom prst="parallelogram">
                <a:avLst>
                  <a:gd name="adj" fmla="val 92411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75863" name="AutoShape 23">
                <a:extLst>
                  <a:ext uri="{FF2B5EF4-FFF2-40B4-BE49-F238E27FC236}">
                    <a16:creationId xmlns:a16="http://schemas.microsoft.com/office/drawing/2014/main" id="{F4D37D09-7B9B-49CC-AB0C-B07424AD1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6" y="2124"/>
                <a:ext cx="2160" cy="672"/>
              </a:xfrm>
              <a:prstGeom prst="parallelogram">
                <a:avLst>
                  <a:gd name="adj" fmla="val 92411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75864" name="AutoShape 24">
                <a:extLst>
                  <a:ext uri="{FF2B5EF4-FFF2-40B4-BE49-F238E27FC236}">
                    <a16:creationId xmlns:a16="http://schemas.microsoft.com/office/drawing/2014/main" id="{E76F2229-06C2-4715-B452-209F71621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" y="3048"/>
                <a:ext cx="2160" cy="672"/>
              </a:xfrm>
              <a:prstGeom prst="parallelogram">
                <a:avLst>
                  <a:gd name="adj" fmla="val 92411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75865" name="Line 25">
                <a:extLst>
                  <a:ext uri="{FF2B5EF4-FFF2-40B4-BE49-F238E27FC236}">
                    <a16:creationId xmlns:a16="http://schemas.microsoft.com/office/drawing/2014/main" id="{E67E0100-21FF-421D-9825-44C0ACE9F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36" y="1872"/>
                <a:ext cx="0" cy="18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66" name="Line 26">
                <a:extLst>
                  <a:ext uri="{FF2B5EF4-FFF2-40B4-BE49-F238E27FC236}">
                    <a16:creationId xmlns:a16="http://schemas.microsoft.com/office/drawing/2014/main" id="{D0F16B52-C81B-45A3-952C-FACCBB330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4" y="1872"/>
                <a:ext cx="0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67" name="Line 27">
                <a:extLst>
                  <a:ext uri="{FF2B5EF4-FFF2-40B4-BE49-F238E27FC236}">
                    <a16:creationId xmlns:a16="http://schemas.microsoft.com/office/drawing/2014/main" id="{309CEAC7-2CC1-488E-A0B7-F2284FFB4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0" y="1200"/>
                <a:ext cx="0" cy="18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68" name="Line 28">
                <a:extLst>
                  <a:ext uri="{FF2B5EF4-FFF2-40B4-BE49-F238E27FC236}">
                    <a16:creationId xmlns:a16="http://schemas.microsoft.com/office/drawing/2014/main" id="{DB630410-65EF-4479-A391-647FD7CF1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0" y="1206"/>
                <a:ext cx="0" cy="18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69" name="Line 29">
                <a:extLst>
                  <a:ext uri="{FF2B5EF4-FFF2-40B4-BE49-F238E27FC236}">
                    <a16:creationId xmlns:a16="http://schemas.microsoft.com/office/drawing/2014/main" id="{D4CDF35C-7542-4CD5-8D61-E55373F43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4" y="1560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70" name="Line 30">
                <a:extLst>
                  <a:ext uri="{FF2B5EF4-FFF2-40B4-BE49-F238E27FC236}">
                    <a16:creationId xmlns:a16="http://schemas.microsoft.com/office/drawing/2014/main" id="{3DBE4F0E-22B5-41EB-91D4-EDEC0701A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0" y="2472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71" name="Line 31">
                <a:extLst>
                  <a:ext uri="{FF2B5EF4-FFF2-40B4-BE49-F238E27FC236}">
                    <a16:creationId xmlns:a16="http://schemas.microsoft.com/office/drawing/2014/main" id="{7D207CDA-1BE7-4DE2-A68A-C089D7BBB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4" y="3408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72" name="Line 32">
                <a:extLst>
                  <a:ext uri="{FF2B5EF4-FFF2-40B4-BE49-F238E27FC236}">
                    <a16:creationId xmlns:a16="http://schemas.microsoft.com/office/drawing/2014/main" id="{97F0D569-447D-4B77-92FE-91DA6E056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0" y="1554"/>
                <a:ext cx="0" cy="18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73" name="Line 33">
                <a:extLst>
                  <a:ext uri="{FF2B5EF4-FFF2-40B4-BE49-F238E27FC236}">
                    <a16:creationId xmlns:a16="http://schemas.microsoft.com/office/drawing/2014/main" id="{0E42B0BD-25C9-47AB-B442-AEA4EF685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3" y="1566"/>
                <a:ext cx="0" cy="18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74" name="Line 34">
                <a:extLst>
                  <a:ext uri="{FF2B5EF4-FFF2-40B4-BE49-F238E27FC236}">
                    <a16:creationId xmlns:a16="http://schemas.microsoft.com/office/drawing/2014/main" id="{71C17D3C-1C3F-4876-80A6-25530EF06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53" y="1560"/>
                <a:ext cx="3" cy="18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75" name="Line 35">
                <a:extLst>
                  <a:ext uri="{FF2B5EF4-FFF2-40B4-BE49-F238E27FC236}">
                    <a16:creationId xmlns:a16="http://schemas.microsoft.com/office/drawing/2014/main" id="{B37752A9-9CF9-4B1B-8428-32E17731D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2" y="1200"/>
                <a:ext cx="0" cy="18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76" name="Line 36">
                <a:extLst>
                  <a:ext uri="{FF2B5EF4-FFF2-40B4-BE49-F238E27FC236}">
                    <a16:creationId xmlns:a16="http://schemas.microsoft.com/office/drawing/2014/main" id="{37C0BF9D-36F2-4954-9746-336BCF8C9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3" y="1872"/>
                <a:ext cx="0" cy="18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77" name="Line 37">
                <a:extLst>
                  <a:ext uri="{FF2B5EF4-FFF2-40B4-BE49-F238E27FC236}">
                    <a16:creationId xmlns:a16="http://schemas.microsoft.com/office/drawing/2014/main" id="{84F68556-E3BD-4297-AAA4-0D2058BBD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86" y="1194"/>
                <a:ext cx="612" cy="6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878" name="Line 38">
                <a:extLst>
                  <a:ext uri="{FF2B5EF4-FFF2-40B4-BE49-F238E27FC236}">
                    <a16:creationId xmlns:a16="http://schemas.microsoft.com/office/drawing/2014/main" id="{FC1459DC-7CF1-4568-B85B-9EC5622A7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83" y="3048"/>
                <a:ext cx="612" cy="6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5853" name="Oval 39">
              <a:extLst>
                <a:ext uri="{FF2B5EF4-FFF2-40B4-BE49-F238E27FC236}">
                  <a16:creationId xmlns:a16="http://schemas.microsoft.com/office/drawing/2014/main" id="{95B1628A-727D-4402-95D8-26125E1E2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" y="3666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54" name="Oval 40">
              <a:extLst>
                <a:ext uri="{FF2B5EF4-FFF2-40B4-BE49-F238E27FC236}">
                  <a16:creationId xmlns:a16="http://schemas.microsoft.com/office/drawing/2014/main" id="{AF0AAB4F-E068-4361-BE05-77DA5FCB9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" y="300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55" name="Oval 41">
              <a:extLst>
                <a:ext uri="{FF2B5EF4-FFF2-40B4-BE49-F238E27FC236}">
                  <a16:creationId xmlns:a16="http://schemas.microsoft.com/office/drawing/2014/main" id="{76712D19-8F0D-4089-A901-275F13F56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" y="300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56" name="Oval 42">
              <a:extLst>
                <a:ext uri="{FF2B5EF4-FFF2-40B4-BE49-F238E27FC236}">
                  <a16:creationId xmlns:a16="http://schemas.microsoft.com/office/drawing/2014/main" id="{C85052CD-29FC-4A45-B7EB-07CAEF1F0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8" y="366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57" name="Oval 43">
              <a:extLst>
                <a:ext uri="{FF2B5EF4-FFF2-40B4-BE49-F238E27FC236}">
                  <a16:creationId xmlns:a16="http://schemas.microsoft.com/office/drawing/2014/main" id="{786B9E7F-8E10-4962-AA8C-CB69CC95D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" y="2412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58" name="Oval 44">
              <a:extLst>
                <a:ext uri="{FF2B5EF4-FFF2-40B4-BE49-F238E27FC236}">
                  <a16:creationId xmlns:a16="http://schemas.microsoft.com/office/drawing/2014/main" id="{807D54EE-89A6-4C60-80D7-76D80C26C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" y="181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59" name="Oval 45">
              <a:extLst>
                <a:ext uri="{FF2B5EF4-FFF2-40B4-BE49-F238E27FC236}">
                  <a16:creationId xmlns:a16="http://schemas.microsoft.com/office/drawing/2014/main" id="{DE01956E-241E-4E39-862D-21A243EED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6" y="181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60" name="Oval 46">
              <a:extLst>
                <a:ext uri="{FF2B5EF4-FFF2-40B4-BE49-F238E27FC236}">
                  <a16:creationId xmlns:a16="http://schemas.microsoft.com/office/drawing/2014/main" id="{C52E48B1-37B2-4F9D-9F59-5FF8DFFC3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" y="116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61" name="Oval 47">
              <a:extLst>
                <a:ext uri="{FF2B5EF4-FFF2-40B4-BE49-F238E27FC236}">
                  <a16:creationId xmlns:a16="http://schemas.microsoft.com/office/drawing/2014/main" id="{4148A291-4771-485E-8967-A4DD4DD81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" y="116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</p:grpSp>
      <p:grpSp>
        <p:nvGrpSpPr>
          <p:cNvPr id="75797" name="Group 48">
            <a:extLst>
              <a:ext uri="{FF2B5EF4-FFF2-40B4-BE49-F238E27FC236}">
                <a16:creationId xmlns:a16="http://schemas.microsoft.com/office/drawing/2014/main" id="{FF536224-E09E-4220-8AD0-39EAD07209E7}"/>
              </a:ext>
            </a:extLst>
          </p:cNvPr>
          <p:cNvGrpSpPr>
            <a:grpSpLocks/>
          </p:cNvGrpSpPr>
          <p:nvPr/>
        </p:nvGrpSpPr>
        <p:grpSpPr bwMode="auto">
          <a:xfrm>
            <a:off x="6635750" y="3767138"/>
            <a:ext cx="2144713" cy="2319337"/>
            <a:chOff x="6288" y="3930"/>
            <a:chExt cx="2250" cy="2598"/>
          </a:xfrm>
        </p:grpSpPr>
        <p:sp>
          <p:nvSpPr>
            <p:cNvPr id="75819" name="Line 49">
              <a:extLst>
                <a:ext uri="{FF2B5EF4-FFF2-40B4-BE49-F238E27FC236}">
                  <a16:creationId xmlns:a16="http://schemas.microsoft.com/office/drawing/2014/main" id="{B9895B4A-5B84-4DDB-9692-54A5DAA04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6" y="4878"/>
              <a:ext cx="612" cy="6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20" name="AutoShape 50">
              <a:extLst>
                <a:ext uri="{FF2B5EF4-FFF2-40B4-BE49-F238E27FC236}">
                  <a16:creationId xmlns:a16="http://schemas.microsoft.com/office/drawing/2014/main" id="{DCA4B9AA-8C80-421B-AA7C-B8E13B553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6" y="3966"/>
              <a:ext cx="2160" cy="672"/>
            </a:xfrm>
            <a:prstGeom prst="parallelogram">
              <a:avLst>
                <a:gd name="adj" fmla="val 92411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21" name="AutoShape 51">
              <a:extLst>
                <a:ext uri="{FF2B5EF4-FFF2-40B4-BE49-F238E27FC236}">
                  <a16:creationId xmlns:a16="http://schemas.microsoft.com/office/drawing/2014/main" id="{8FB949BF-0595-4D21-99FB-FD9F21C5D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6" y="4890"/>
              <a:ext cx="2160" cy="672"/>
            </a:xfrm>
            <a:prstGeom prst="parallelogram">
              <a:avLst>
                <a:gd name="adj" fmla="val 92411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22" name="AutoShape 52">
              <a:extLst>
                <a:ext uri="{FF2B5EF4-FFF2-40B4-BE49-F238E27FC236}">
                  <a16:creationId xmlns:a16="http://schemas.microsoft.com/office/drawing/2014/main" id="{4213318D-E08D-4FE3-B473-B63E765C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" y="5814"/>
              <a:ext cx="2160" cy="672"/>
            </a:xfrm>
            <a:prstGeom prst="parallelogram">
              <a:avLst>
                <a:gd name="adj" fmla="val 92411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23" name="Line 53">
              <a:extLst>
                <a:ext uri="{FF2B5EF4-FFF2-40B4-BE49-F238E27FC236}">
                  <a16:creationId xmlns:a16="http://schemas.microsoft.com/office/drawing/2014/main" id="{DC7F4E88-8603-4C70-8239-DD20FFE54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6" y="4638"/>
              <a:ext cx="0" cy="18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24" name="Line 54">
              <a:extLst>
                <a:ext uri="{FF2B5EF4-FFF2-40B4-BE49-F238E27FC236}">
                  <a16:creationId xmlns:a16="http://schemas.microsoft.com/office/drawing/2014/main" id="{FB4B3A05-D018-4D03-B635-C0EF9C33E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4" y="4638"/>
              <a:ext cx="0" cy="1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25" name="Line 55">
              <a:extLst>
                <a:ext uri="{FF2B5EF4-FFF2-40B4-BE49-F238E27FC236}">
                  <a16:creationId xmlns:a16="http://schemas.microsoft.com/office/drawing/2014/main" id="{93A224A7-325B-40DE-8F5D-C273624E4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0" y="3966"/>
              <a:ext cx="0" cy="18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26" name="Line 56">
              <a:extLst>
                <a:ext uri="{FF2B5EF4-FFF2-40B4-BE49-F238E27FC236}">
                  <a16:creationId xmlns:a16="http://schemas.microsoft.com/office/drawing/2014/main" id="{2B06CEF6-45D2-4E51-8EEE-D937D4E65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0" y="3972"/>
              <a:ext cx="0" cy="18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27" name="Line 57">
              <a:extLst>
                <a:ext uri="{FF2B5EF4-FFF2-40B4-BE49-F238E27FC236}">
                  <a16:creationId xmlns:a16="http://schemas.microsoft.com/office/drawing/2014/main" id="{F5FACB2F-9E8A-4B3B-B616-B42D0F582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4" y="4326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28" name="Line 58">
              <a:extLst>
                <a:ext uri="{FF2B5EF4-FFF2-40B4-BE49-F238E27FC236}">
                  <a16:creationId xmlns:a16="http://schemas.microsoft.com/office/drawing/2014/main" id="{9EF95043-69F4-412E-B7DB-B757DD99D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0" y="5238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29" name="Line 59">
              <a:extLst>
                <a:ext uri="{FF2B5EF4-FFF2-40B4-BE49-F238E27FC236}">
                  <a16:creationId xmlns:a16="http://schemas.microsoft.com/office/drawing/2014/main" id="{C21BA59B-C925-4DE3-84B2-74AA05ACA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4" y="6174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0" name="Line 60">
              <a:extLst>
                <a:ext uri="{FF2B5EF4-FFF2-40B4-BE49-F238E27FC236}">
                  <a16:creationId xmlns:a16="http://schemas.microsoft.com/office/drawing/2014/main" id="{E08E03BC-7422-4AA7-A679-C45941017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0" y="4320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1" name="Line 61">
              <a:extLst>
                <a:ext uri="{FF2B5EF4-FFF2-40B4-BE49-F238E27FC236}">
                  <a16:creationId xmlns:a16="http://schemas.microsoft.com/office/drawing/2014/main" id="{D83E0A6D-848C-4E19-9DD6-61ABF9F44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3" y="4332"/>
              <a:ext cx="0" cy="18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2" name="Line 62">
              <a:extLst>
                <a:ext uri="{FF2B5EF4-FFF2-40B4-BE49-F238E27FC236}">
                  <a16:creationId xmlns:a16="http://schemas.microsoft.com/office/drawing/2014/main" id="{203AB499-4A34-4441-9396-DDEC51687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53" y="4326"/>
              <a:ext cx="3" cy="18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3" name="Line 63">
              <a:extLst>
                <a:ext uri="{FF2B5EF4-FFF2-40B4-BE49-F238E27FC236}">
                  <a16:creationId xmlns:a16="http://schemas.microsoft.com/office/drawing/2014/main" id="{A9F1A451-460C-41A4-8EE4-6A0C9C43A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2" y="3966"/>
              <a:ext cx="0" cy="18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4" name="Line 64">
              <a:extLst>
                <a:ext uri="{FF2B5EF4-FFF2-40B4-BE49-F238E27FC236}">
                  <a16:creationId xmlns:a16="http://schemas.microsoft.com/office/drawing/2014/main" id="{4C9011AF-CF5E-4F88-B900-C3A941A19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3" y="4638"/>
              <a:ext cx="0" cy="18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5" name="Line 65">
              <a:extLst>
                <a:ext uri="{FF2B5EF4-FFF2-40B4-BE49-F238E27FC236}">
                  <a16:creationId xmlns:a16="http://schemas.microsoft.com/office/drawing/2014/main" id="{307F7AF3-87F3-4B23-8E95-B3D112D62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6" y="3960"/>
              <a:ext cx="612" cy="6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6" name="Line 66">
              <a:extLst>
                <a:ext uri="{FF2B5EF4-FFF2-40B4-BE49-F238E27FC236}">
                  <a16:creationId xmlns:a16="http://schemas.microsoft.com/office/drawing/2014/main" id="{BEF0D122-046D-4D72-8D7D-CB4EEF3906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3" y="5814"/>
              <a:ext cx="612" cy="6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37" name="Oval 67">
              <a:extLst>
                <a:ext uri="{FF2B5EF4-FFF2-40B4-BE49-F238E27FC236}">
                  <a16:creationId xmlns:a16="http://schemas.microsoft.com/office/drawing/2014/main" id="{73DCDB5D-C000-481C-9707-AD02158ED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" y="6432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38" name="Oval 68">
              <a:extLst>
                <a:ext uri="{FF2B5EF4-FFF2-40B4-BE49-F238E27FC236}">
                  <a16:creationId xmlns:a16="http://schemas.microsoft.com/office/drawing/2014/main" id="{0AA5E044-7142-4206-B155-8484970F2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" y="5766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39" name="Oval 69">
              <a:extLst>
                <a:ext uri="{FF2B5EF4-FFF2-40B4-BE49-F238E27FC236}">
                  <a16:creationId xmlns:a16="http://schemas.microsoft.com/office/drawing/2014/main" id="{140A0E2A-1124-4756-8C7C-C6C034A5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" y="5766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40" name="Oval 70">
              <a:extLst>
                <a:ext uri="{FF2B5EF4-FFF2-40B4-BE49-F238E27FC236}">
                  <a16:creationId xmlns:a16="http://schemas.microsoft.com/office/drawing/2014/main" id="{B82E9756-F70E-473E-850E-018DE0869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8" y="6426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41" name="Oval 71">
              <a:extLst>
                <a:ext uri="{FF2B5EF4-FFF2-40B4-BE49-F238E27FC236}">
                  <a16:creationId xmlns:a16="http://schemas.microsoft.com/office/drawing/2014/main" id="{B529F79D-CB26-40F6-849D-8D144A702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" y="517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42" name="Oval 72">
              <a:extLst>
                <a:ext uri="{FF2B5EF4-FFF2-40B4-BE49-F238E27FC236}">
                  <a16:creationId xmlns:a16="http://schemas.microsoft.com/office/drawing/2014/main" id="{10FC7254-BAE4-4066-A661-53BE03086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" y="4584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43" name="Oval 73">
              <a:extLst>
                <a:ext uri="{FF2B5EF4-FFF2-40B4-BE49-F238E27FC236}">
                  <a16:creationId xmlns:a16="http://schemas.microsoft.com/office/drawing/2014/main" id="{9B65CC27-D494-4D70-A6FA-8A56A791A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6" y="4584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44" name="Oval 74">
              <a:extLst>
                <a:ext uri="{FF2B5EF4-FFF2-40B4-BE49-F238E27FC236}">
                  <a16:creationId xmlns:a16="http://schemas.microsoft.com/office/drawing/2014/main" id="{A3BD855D-D8DC-4667-A4D8-852AF698D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" y="3930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45" name="Oval 75">
              <a:extLst>
                <a:ext uri="{FF2B5EF4-FFF2-40B4-BE49-F238E27FC236}">
                  <a16:creationId xmlns:a16="http://schemas.microsoft.com/office/drawing/2014/main" id="{BA8DE39E-2E83-427F-ADF4-68530ABDE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" y="3930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46" name="Oval 76">
              <a:extLst>
                <a:ext uri="{FF2B5EF4-FFF2-40B4-BE49-F238E27FC236}">
                  <a16:creationId xmlns:a16="http://schemas.microsoft.com/office/drawing/2014/main" id="{E4B4D7B9-4E2F-49E1-B703-1B0E7E9F4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" y="4278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47" name="Oval 77">
              <a:extLst>
                <a:ext uri="{FF2B5EF4-FFF2-40B4-BE49-F238E27FC236}">
                  <a16:creationId xmlns:a16="http://schemas.microsoft.com/office/drawing/2014/main" id="{A64F4EC3-BEA9-4667-ABBC-CFDE59D4C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" y="5184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48" name="Oval 78">
              <a:extLst>
                <a:ext uri="{FF2B5EF4-FFF2-40B4-BE49-F238E27FC236}">
                  <a16:creationId xmlns:a16="http://schemas.microsoft.com/office/drawing/2014/main" id="{B295B0C1-44BD-4981-90B4-901551047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2" y="5202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49" name="Oval 79">
              <a:extLst>
                <a:ext uri="{FF2B5EF4-FFF2-40B4-BE49-F238E27FC236}">
                  <a16:creationId xmlns:a16="http://schemas.microsoft.com/office/drawing/2014/main" id="{0877CD62-C2F5-4FD3-9479-C1966037E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" y="6114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50" name="Oval 80">
              <a:extLst>
                <a:ext uri="{FF2B5EF4-FFF2-40B4-BE49-F238E27FC236}">
                  <a16:creationId xmlns:a16="http://schemas.microsoft.com/office/drawing/2014/main" id="{0F6074E4-550D-40E2-9C28-C0E3B1F94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" y="5508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75851" name="Oval 81">
              <a:extLst>
                <a:ext uri="{FF2B5EF4-FFF2-40B4-BE49-F238E27FC236}">
                  <a16:creationId xmlns:a16="http://schemas.microsoft.com/office/drawing/2014/main" id="{8A070FA5-04D6-4679-9548-534E7FEFF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4" y="4848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</p:grpSp>
      <p:sp>
        <p:nvSpPr>
          <p:cNvPr id="75798" name="Text Box 82">
            <a:extLst>
              <a:ext uri="{FF2B5EF4-FFF2-40B4-BE49-F238E27FC236}">
                <a16:creationId xmlns:a16="http://schemas.microsoft.com/office/drawing/2014/main" id="{C18F7F25-5373-499A-B3C9-8F05099C2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1114425"/>
            <a:ext cx="145573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R : r </a:t>
            </a:r>
            <a:r>
              <a:rPr lang="it-IT" altLang="it-IT" sz="2300" b="0" u="sng">
                <a:solidFill>
                  <a:srgbClr val="000099"/>
                </a:solidFill>
                <a:latin typeface="Arial" panose="020B0604020202020204" pitchFamily="34" charset="0"/>
              </a:rPr>
              <a:t>&lt;</a:t>
            </a:r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 1,5</a:t>
            </a:r>
            <a:endParaRPr lang="it-IT" altLang="it-IT" b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799" name="Text Box 83">
            <a:extLst>
              <a:ext uri="{FF2B5EF4-FFF2-40B4-BE49-F238E27FC236}">
                <a16:creationId xmlns:a16="http://schemas.microsoft.com/office/drawing/2014/main" id="{C2A0028E-678C-408D-9B50-513B55DE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714500"/>
            <a:ext cx="23796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>
                <a:solidFill>
                  <a:srgbClr val="000099"/>
                </a:solidFill>
                <a:latin typeface="Arial" panose="020B0604020202020204" pitchFamily="34" charset="0"/>
              </a:rPr>
              <a:t>Reticolo cubico</a:t>
            </a:r>
            <a:endParaRPr lang="it-IT" altLang="it-IT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800" name="Text Box 84">
            <a:extLst>
              <a:ext uri="{FF2B5EF4-FFF2-40B4-BE49-F238E27FC236}">
                <a16:creationId xmlns:a16="http://schemas.microsoft.com/office/drawing/2014/main" id="{74594BE5-7D3C-4235-972E-03D74E1A8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2073275"/>
            <a:ext cx="18891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Es.    Cs    Cl</a:t>
            </a:r>
            <a:endParaRPr lang="it-IT" altLang="it-IT" b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801" name="Text Box 85">
            <a:extLst>
              <a:ext uri="{FF2B5EF4-FFF2-40B4-BE49-F238E27FC236}">
                <a16:creationId xmlns:a16="http://schemas.microsoft.com/office/drawing/2014/main" id="{320D2BA9-7A45-4ED7-95E0-934FE639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2614613"/>
            <a:ext cx="990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1,69 Å</a:t>
            </a:r>
          </a:p>
        </p:txBody>
      </p:sp>
      <p:sp>
        <p:nvSpPr>
          <p:cNvPr id="75802" name="Text Box 86">
            <a:extLst>
              <a:ext uri="{FF2B5EF4-FFF2-40B4-BE49-F238E27FC236}">
                <a16:creationId xmlns:a16="http://schemas.microsoft.com/office/drawing/2014/main" id="{6A1EAAA2-DC37-4532-BC07-B69F9FE05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2614613"/>
            <a:ext cx="990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1,80 Å</a:t>
            </a:r>
            <a:endParaRPr lang="it-IT" altLang="it-IT" b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803" name="Line 87">
            <a:extLst>
              <a:ext uri="{FF2B5EF4-FFF2-40B4-BE49-F238E27FC236}">
                <a16:creationId xmlns:a16="http://schemas.microsoft.com/office/drawing/2014/main" id="{7248E669-7D55-4D1F-B836-CB401914E4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2238" y="2459038"/>
            <a:ext cx="182562" cy="1714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804" name="Line 88">
            <a:extLst>
              <a:ext uri="{FF2B5EF4-FFF2-40B4-BE49-F238E27FC236}">
                <a16:creationId xmlns:a16="http://schemas.microsoft.com/office/drawing/2014/main" id="{6A4F5C4F-4E6B-4766-B7D3-92F1AF542F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38713" y="2459038"/>
            <a:ext cx="90487" cy="21431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805" name="Line 89">
            <a:extLst>
              <a:ext uri="{FF2B5EF4-FFF2-40B4-BE49-F238E27FC236}">
                <a16:creationId xmlns:a16="http://schemas.microsoft.com/office/drawing/2014/main" id="{078486B1-8D82-490E-ABAF-F67E88748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3065463"/>
            <a:ext cx="0" cy="128587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806" name="Line 90">
            <a:extLst>
              <a:ext uri="{FF2B5EF4-FFF2-40B4-BE49-F238E27FC236}">
                <a16:creationId xmlns:a16="http://schemas.microsoft.com/office/drawing/2014/main" id="{E12273C2-43E0-47DE-88B4-BF649FCCB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7463" y="3065463"/>
            <a:ext cx="0" cy="128587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807" name="Text Box 91">
            <a:extLst>
              <a:ext uri="{FF2B5EF4-FFF2-40B4-BE49-F238E27FC236}">
                <a16:creationId xmlns:a16="http://schemas.microsoft.com/office/drawing/2014/main" id="{A31A2F69-CE02-4423-97CF-B4DC7E7CB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2984500"/>
            <a:ext cx="365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100" b="0">
                <a:solidFill>
                  <a:srgbClr val="000099"/>
                </a:solidFill>
                <a:latin typeface="Arial" panose="020B0604020202020204" pitchFamily="34" charset="0"/>
              </a:rPr>
              <a:t>a</a:t>
            </a:r>
            <a:r>
              <a:rPr lang="it-IT" altLang="it-IT" sz="2100" b="0" baseline="-25000">
                <a:solidFill>
                  <a:srgbClr val="000099"/>
                </a:solidFill>
                <a:latin typeface="Arial" panose="020B0604020202020204" pitchFamily="34" charset="0"/>
              </a:rPr>
              <a:t>0</a:t>
            </a:r>
            <a:endParaRPr lang="it-IT" altLang="it-IT" b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808" name="Line 92">
            <a:extLst>
              <a:ext uri="{FF2B5EF4-FFF2-40B4-BE49-F238E27FC236}">
                <a16:creationId xmlns:a16="http://schemas.microsoft.com/office/drawing/2014/main" id="{FEDEECDB-45C4-4ACD-9241-14D9AD8E4B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18238" y="3176588"/>
            <a:ext cx="43497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809" name="Line 93">
            <a:extLst>
              <a:ext uri="{FF2B5EF4-FFF2-40B4-BE49-F238E27FC236}">
                <a16:creationId xmlns:a16="http://schemas.microsoft.com/office/drawing/2014/main" id="{C25BA486-798C-436B-BE8C-68B5BBEDBD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4550" y="3176588"/>
            <a:ext cx="417513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810" name="Text Box 94">
            <a:extLst>
              <a:ext uri="{FF2B5EF4-FFF2-40B4-BE49-F238E27FC236}">
                <a16:creationId xmlns:a16="http://schemas.microsoft.com/office/drawing/2014/main" id="{A66CAFE9-F089-4F6F-B068-0D1CA95D2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3943350"/>
            <a:ext cx="23050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R : r  =  1,5  </a:t>
            </a:r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  <a:sym typeface="Times New Roman Special G2" pitchFamily="18" charset="2"/>
              </a:rPr>
              <a:t></a:t>
            </a:r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  2</a:t>
            </a:r>
          </a:p>
        </p:txBody>
      </p:sp>
      <p:sp>
        <p:nvSpPr>
          <p:cNvPr id="75811" name="Text Box 95">
            <a:extLst>
              <a:ext uri="{FF2B5EF4-FFF2-40B4-BE49-F238E27FC236}">
                <a16:creationId xmlns:a16="http://schemas.microsoft.com/office/drawing/2014/main" id="{913CAE49-CCD3-451A-9B69-E7FB31C8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286250"/>
            <a:ext cx="26336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300">
                <a:solidFill>
                  <a:srgbClr val="000099"/>
                </a:solidFill>
                <a:latin typeface="Arial" panose="020B0604020202020204" pitchFamily="34" charset="0"/>
              </a:rPr>
              <a:t>Reticolo cubico a</a:t>
            </a:r>
          </a:p>
          <a:p>
            <a:pPr algn="ctr"/>
            <a:r>
              <a:rPr lang="it-IT" altLang="it-IT" sz="2300">
                <a:solidFill>
                  <a:srgbClr val="000099"/>
                </a:solidFill>
                <a:latin typeface="Arial" panose="020B0604020202020204" pitchFamily="34" charset="0"/>
              </a:rPr>
              <a:t>facce centrate</a:t>
            </a:r>
            <a:endParaRPr lang="it-IT" altLang="it-IT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812" name="Text Box 96">
            <a:extLst>
              <a:ext uri="{FF2B5EF4-FFF2-40B4-BE49-F238E27FC236}">
                <a16:creationId xmlns:a16="http://schemas.microsoft.com/office/drawing/2014/main" id="{77E29378-2F56-4A06-BCF6-32CEA106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338" y="5086350"/>
            <a:ext cx="1905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Es.    Na    Cl</a:t>
            </a:r>
            <a:endParaRPr lang="it-IT" altLang="it-IT" b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813" name="Text Box 97">
            <a:extLst>
              <a:ext uri="{FF2B5EF4-FFF2-40B4-BE49-F238E27FC236}">
                <a16:creationId xmlns:a16="http://schemas.microsoft.com/office/drawing/2014/main" id="{7F779379-05D7-4A82-8EA0-CCCF23C0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5627688"/>
            <a:ext cx="990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0,95 Å</a:t>
            </a:r>
          </a:p>
        </p:txBody>
      </p:sp>
      <p:sp>
        <p:nvSpPr>
          <p:cNvPr id="75814" name="Text Box 98">
            <a:extLst>
              <a:ext uri="{FF2B5EF4-FFF2-40B4-BE49-F238E27FC236}">
                <a16:creationId xmlns:a16="http://schemas.microsoft.com/office/drawing/2014/main" id="{97A98593-720E-433B-A512-AADC24BB0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5627688"/>
            <a:ext cx="990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300" b="0">
                <a:solidFill>
                  <a:srgbClr val="000099"/>
                </a:solidFill>
                <a:latin typeface="Arial" panose="020B0604020202020204" pitchFamily="34" charset="0"/>
              </a:rPr>
              <a:t>1,80 Å</a:t>
            </a:r>
            <a:endParaRPr lang="it-IT" altLang="it-IT" b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5815" name="Line 99">
            <a:extLst>
              <a:ext uri="{FF2B5EF4-FFF2-40B4-BE49-F238E27FC236}">
                <a16:creationId xmlns:a16="http://schemas.microsoft.com/office/drawing/2014/main" id="{B0FFE2A4-A87C-44C4-B487-266EB04C9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5138" y="5472113"/>
            <a:ext cx="182562" cy="1714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816" name="Line 100">
            <a:extLst>
              <a:ext uri="{FF2B5EF4-FFF2-40B4-BE49-F238E27FC236}">
                <a16:creationId xmlns:a16="http://schemas.microsoft.com/office/drawing/2014/main" id="{E90284BD-9747-434F-BE9C-0B72127C0A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81613" y="5472113"/>
            <a:ext cx="90487" cy="21431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817" name="Text Box 101">
            <a:extLst>
              <a:ext uri="{FF2B5EF4-FFF2-40B4-BE49-F238E27FC236}">
                <a16:creationId xmlns:a16="http://schemas.microsoft.com/office/drawing/2014/main" id="{4CAF09D0-7D3B-41F7-8E9B-FD91743CC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6286500"/>
            <a:ext cx="671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>
                <a:solidFill>
                  <a:srgbClr val="000099"/>
                </a:solidFill>
                <a:latin typeface="Arial" panose="020B0604020202020204" pitchFamily="34" charset="0"/>
              </a:rPr>
              <a:t>Se R:r &gt; 2, si ha il reticolo della Blend (ZnS)</a:t>
            </a:r>
          </a:p>
        </p:txBody>
      </p:sp>
      <p:sp>
        <p:nvSpPr>
          <p:cNvPr id="25702" name="Text Box 102">
            <a:extLst>
              <a:ext uri="{FF2B5EF4-FFF2-40B4-BE49-F238E27FC236}">
                <a16:creationId xmlns:a16="http://schemas.microsoft.com/office/drawing/2014/main" id="{A78CA0AA-6EC3-4485-BF80-2CC08E3C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85725"/>
            <a:ext cx="424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3337" tIns="26668" rIns="53337" bIns="26668">
            <a:spAutoFit/>
          </a:bodyPr>
          <a:lstStyle/>
          <a:p>
            <a:pPr defTabSz="533400">
              <a:defRPr/>
            </a:pPr>
            <a:r>
              <a:rPr lang="it-IT" sz="2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Principali Reticoli Ionici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Segnaposto contenuto 3">
            <a:extLst>
              <a:ext uri="{FF2B5EF4-FFF2-40B4-BE49-F238E27FC236}">
                <a16:creationId xmlns:a16="http://schemas.microsoft.com/office/drawing/2014/main" id="{D66C2364-CFCE-4855-89EA-C6C6BD934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4488"/>
            <a:ext cx="4584700" cy="618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1129">
            <a:extLst>
              <a:ext uri="{FF2B5EF4-FFF2-40B4-BE49-F238E27FC236}">
                <a16:creationId xmlns:a16="http://schemas.microsoft.com/office/drawing/2014/main" id="{C42108A0-9799-4682-8DB3-001A2BCC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3363"/>
            <a:ext cx="82407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5B97BA42-C582-4DD4-8E01-E8C4EEBB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54038"/>
            <a:ext cx="8135937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800" b="0">
                <a:solidFill>
                  <a:srgbClr val="00CC00"/>
                </a:solidFill>
                <a:latin typeface="Comic Sans MS" panose="030F0702030302020204" pitchFamily="66" charset="0"/>
              </a:rPr>
              <a:t>grandezza				   processo</a:t>
            </a:r>
          </a:p>
          <a:p>
            <a:endParaRPr lang="it-IT" altLang="it-IT" sz="2800" b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it-IT" altLang="it-IT" sz="2800" b="0">
                <a:solidFill>
                  <a:srgbClr val="990099"/>
                </a:solidFill>
                <a:latin typeface="Comic Sans MS" panose="030F0702030302020204" pitchFamily="66" charset="0"/>
              </a:rPr>
              <a:t>P = costante		           isobaro</a:t>
            </a:r>
          </a:p>
          <a:p>
            <a:r>
              <a:rPr lang="it-IT" altLang="it-IT" sz="2800" b="0">
                <a:solidFill>
                  <a:srgbClr val="990099"/>
                </a:solidFill>
                <a:latin typeface="Comic Sans MS" panose="030F0702030302020204" pitchFamily="66" charset="0"/>
              </a:rPr>
              <a:t>T = costante                          isotermo</a:t>
            </a:r>
          </a:p>
          <a:p>
            <a:r>
              <a:rPr lang="it-IT" altLang="it-IT" sz="2800" b="0">
                <a:solidFill>
                  <a:srgbClr val="990099"/>
                </a:solidFill>
                <a:latin typeface="Comic Sans MS" panose="030F0702030302020204" pitchFamily="66" charset="0"/>
              </a:rPr>
              <a:t>V = costante			  isocoro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5BE44EF9-18AB-447C-A4E1-43834F9C4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033463"/>
            <a:ext cx="16716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b="0">
                <a:solidFill>
                  <a:srgbClr val="FF0066"/>
                </a:solidFill>
                <a:latin typeface="Arial" panose="020B0604020202020204" pitchFamily="34" charset="0"/>
              </a:rPr>
              <a:t>Lucentezza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89885E11-A916-4D7F-86CE-D78814F72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331913"/>
            <a:ext cx="4892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b="0">
                <a:solidFill>
                  <a:srgbClr val="FF0066"/>
                </a:solidFill>
                <a:latin typeface="Arial" panose="020B0604020202020204" pitchFamily="34" charset="0"/>
              </a:rPr>
              <a:t>Alta conducibilità elettrica e termica</a:t>
            </a: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338B777E-99C2-4B11-8319-3694D8389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3159125"/>
            <a:ext cx="10398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>
                <a:solidFill>
                  <a:srgbClr val="006600"/>
                </a:solidFill>
                <a:latin typeface="Arial" panose="020B0604020202020204" pitchFamily="34" charset="0"/>
              </a:rPr>
              <a:t>Solido</a:t>
            </a: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F3D847F5-0BE6-4FBC-AB48-BA192C11E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84600"/>
            <a:ext cx="62293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tabLst>
                <a:tab pos="2743200" algn="l"/>
                <a:tab pos="474345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tabLst>
                <a:tab pos="2743200" algn="l"/>
                <a:tab pos="474345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tabLst>
                <a:tab pos="2743200" algn="l"/>
                <a:tab pos="474345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tabLst>
                <a:tab pos="2743200" algn="l"/>
                <a:tab pos="474345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tabLst>
                <a:tab pos="2743200" algn="l"/>
                <a:tab pos="474345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474345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474345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474345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474345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Ag	6 • 10</a:t>
            </a:r>
            <a:r>
              <a:rPr lang="it-IT" altLang="it-IT" sz="2400" b="0" baseline="30000">
                <a:solidFill>
                  <a:srgbClr val="006600"/>
                </a:solidFill>
                <a:latin typeface="Arial" panose="020B0604020202020204" pitchFamily="34" charset="0"/>
              </a:rPr>
              <a:t>5</a:t>
            </a:r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	Metallo</a:t>
            </a:r>
          </a:p>
          <a:p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Zn	2 • 10</a:t>
            </a:r>
            <a:r>
              <a:rPr lang="it-IT" altLang="it-IT" sz="2400" b="0" baseline="30000">
                <a:solidFill>
                  <a:srgbClr val="006600"/>
                </a:solidFill>
                <a:latin typeface="Arial" panose="020B0604020202020204" pitchFamily="34" charset="0"/>
              </a:rPr>
              <a:t>5</a:t>
            </a:r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	Metallo</a:t>
            </a:r>
          </a:p>
          <a:p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C (grafite) 	5 • 10</a:t>
            </a:r>
            <a:r>
              <a:rPr lang="it-IT" altLang="it-IT" sz="2400" b="0" baseline="30000">
                <a:solidFill>
                  <a:srgbClr val="006600"/>
                </a:solidFill>
                <a:latin typeface="Arial" panose="020B0604020202020204" pitchFamily="34" charset="0"/>
              </a:rPr>
              <a:t>4</a:t>
            </a:r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	Covalente</a:t>
            </a:r>
          </a:p>
          <a:p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NaCl	10</a:t>
            </a:r>
            <a:r>
              <a:rPr lang="it-IT" altLang="it-IT" sz="2400" b="0" baseline="30000">
                <a:solidFill>
                  <a:srgbClr val="006600"/>
                </a:solidFill>
                <a:latin typeface="Arial" panose="020B0604020202020204" pitchFamily="34" charset="0"/>
              </a:rPr>
              <a:t>-7</a:t>
            </a:r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	Ionico</a:t>
            </a:r>
          </a:p>
          <a:p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C (diamante)	10</a:t>
            </a:r>
            <a:r>
              <a:rPr lang="it-IT" altLang="it-IT" sz="2400" b="0" baseline="30000">
                <a:solidFill>
                  <a:srgbClr val="006600"/>
                </a:solidFill>
                <a:latin typeface="Arial" panose="020B0604020202020204" pitchFamily="34" charset="0"/>
              </a:rPr>
              <a:t>-14</a:t>
            </a:r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	Covalente</a:t>
            </a:r>
          </a:p>
          <a:p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S	10</a:t>
            </a:r>
            <a:r>
              <a:rPr lang="it-IT" altLang="it-IT" sz="2400" b="0" baseline="30000">
                <a:solidFill>
                  <a:srgbClr val="006600"/>
                </a:solidFill>
                <a:latin typeface="Arial" panose="020B0604020202020204" pitchFamily="34" charset="0"/>
              </a:rPr>
              <a:t>-7</a:t>
            </a:r>
            <a:r>
              <a:rPr lang="it-IT" altLang="it-IT" sz="2400" b="0">
                <a:solidFill>
                  <a:srgbClr val="006600"/>
                </a:solidFill>
                <a:latin typeface="Arial" panose="020B0604020202020204" pitchFamily="34" charset="0"/>
              </a:rPr>
              <a:t>	Covalente</a:t>
            </a:r>
          </a:p>
        </p:txBody>
      </p:sp>
      <p:sp>
        <p:nvSpPr>
          <p:cNvPr id="78854" name="Line 6">
            <a:extLst>
              <a:ext uri="{FF2B5EF4-FFF2-40B4-BE49-F238E27FC236}">
                <a16:creationId xmlns:a16="http://schemas.microsoft.com/office/drawing/2014/main" id="{B7D3BB0E-1CD8-45FC-8A52-0B61A1033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797300"/>
            <a:ext cx="6354763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8855" name="Line 7">
            <a:extLst>
              <a:ext uri="{FF2B5EF4-FFF2-40B4-BE49-F238E27FC236}">
                <a16:creationId xmlns:a16="http://schemas.microsoft.com/office/drawing/2014/main" id="{4A94B027-884E-4AA0-A601-724BF95EB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2973388"/>
            <a:ext cx="635635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7A27C7A1-F7B3-4E4F-A523-E753B76F0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2974975"/>
            <a:ext cx="21224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400">
                <a:solidFill>
                  <a:srgbClr val="006600"/>
                </a:solidFill>
                <a:latin typeface="Arial" panose="020B0604020202020204" pitchFamily="34" charset="0"/>
              </a:rPr>
              <a:t>Conducibilità </a:t>
            </a:r>
          </a:p>
          <a:p>
            <a:pPr algn="ctr"/>
            <a:r>
              <a:rPr lang="it-IT" altLang="it-IT" sz="2400">
                <a:solidFill>
                  <a:srgbClr val="006600"/>
                </a:solidFill>
                <a:latin typeface="Arial" panose="020B0604020202020204" pitchFamily="34" charset="0"/>
              </a:rPr>
              <a:t>(</a:t>
            </a:r>
            <a:r>
              <a:rPr lang="it-IT" altLang="it-IT" sz="2400">
                <a:solidFill>
                  <a:srgbClr val="0066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</a:t>
            </a:r>
            <a:r>
              <a:rPr lang="it-IT" altLang="it-IT" sz="2400" baseline="30000">
                <a:solidFill>
                  <a:srgbClr val="006600"/>
                </a:solidFill>
                <a:latin typeface="Arial" panose="020B0604020202020204" pitchFamily="34" charset="0"/>
              </a:rPr>
              <a:t>-1</a:t>
            </a:r>
            <a:r>
              <a:rPr lang="it-IT" altLang="it-IT" sz="2400">
                <a:solidFill>
                  <a:srgbClr val="006600"/>
                </a:solidFill>
                <a:latin typeface="Arial" panose="020B0604020202020204" pitchFamily="34" charset="0"/>
              </a:rPr>
              <a:t>cm</a:t>
            </a:r>
            <a:r>
              <a:rPr lang="it-IT" altLang="it-IT" sz="2400" baseline="30000">
                <a:solidFill>
                  <a:srgbClr val="006600"/>
                </a:solidFill>
                <a:latin typeface="Arial" panose="020B0604020202020204" pitchFamily="34" charset="0"/>
              </a:rPr>
              <a:t>-1</a:t>
            </a:r>
            <a:r>
              <a:rPr lang="it-IT" altLang="it-IT" sz="2400">
                <a:solidFill>
                  <a:srgbClr val="0066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8857" name="Line 9">
            <a:extLst>
              <a:ext uri="{FF2B5EF4-FFF2-40B4-BE49-F238E27FC236}">
                <a16:creationId xmlns:a16="http://schemas.microsoft.com/office/drawing/2014/main" id="{6DCE5A1B-40D3-4D72-92BB-8F06C60CF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8263" y="6026150"/>
            <a:ext cx="635635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8858" name="Line 10">
            <a:extLst>
              <a:ext uri="{FF2B5EF4-FFF2-40B4-BE49-F238E27FC236}">
                <a16:creationId xmlns:a16="http://schemas.microsoft.com/office/drawing/2014/main" id="{D84064A9-827B-4647-9DAD-C13EC7D05DF2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714500" y="4494213"/>
            <a:ext cx="306387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8859" name="Line 11">
            <a:extLst>
              <a:ext uri="{FF2B5EF4-FFF2-40B4-BE49-F238E27FC236}">
                <a16:creationId xmlns:a16="http://schemas.microsoft.com/office/drawing/2014/main" id="{E4BBDC5D-565E-4F04-8F9E-15ECEC27364C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343400" y="4494213"/>
            <a:ext cx="306387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8E83B4C6-F453-4D84-A0FA-189AF112E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662113"/>
            <a:ext cx="2774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b="0">
                <a:solidFill>
                  <a:srgbClr val="FF0066"/>
                </a:solidFill>
                <a:latin typeface="Arial" panose="020B0604020202020204" pitchFamily="34" charset="0"/>
              </a:rPr>
              <a:t>Malleabilità, duttilità</a:t>
            </a:r>
          </a:p>
        </p:txBody>
      </p:sp>
      <p:sp>
        <p:nvSpPr>
          <p:cNvPr id="78861" name="WordArt 13">
            <a:extLst>
              <a:ext uri="{FF2B5EF4-FFF2-40B4-BE49-F238E27FC236}">
                <a16:creationId xmlns:a16="http://schemas.microsoft.com/office/drawing/2014/main" id="{FC5D341C-1937-4E13-B236-61DA53152A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33663" y="217488"/>
            <a:ext cx="4387850" cy="650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METALLI</a:t>
            </a:r>
          </a:p>
        </p:txBody>
      </p:sp>
      <p:sp>
        <p:nvSpPr>
          <p:cNvPr id="78862" name="Text Box 14">
            <a:extLst>
              <a:ext uri="{FF2B5EF4-FFF2-40B4-BE49-F238E27FC236}">
                <a16:creationId xmlns:a16="http://schemas.microsoft.com/office/drawing/2014/main" id="{76042448-2C2B-4235-91C6-B4559363E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49450"/>
            <a:ext cx="3365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b="0">
                <a:solidFill>
                  <a:srgbClr val="FF0066"/>
                </a:solidFill>
                <a:latin typeface="Arial" panose="020B0604020202020204" pitchFamily="34" charset="0"/>
              </a:rPr>
              <a:t>Elevata temp. di fusione</a:t>
            </a:r>
          </a:p>
        </p:txBody>
      </p:sp>
      <p:sp>
        <p:nvSpPr>
          <p:cNvPr id="78863" name="Text Box 15">
            <a:extLst>
              <a:ext uri="{FF2B5EF4-FFF2-40B4-BE49-F238E27FC236}">
                <a16:creationId xmlns:a16="http://schemas.microsoft.com/office/drawing/2014/main" id="{7427A2F0-4DE1-4B7F-BE4E-FD0878B45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260600"/>
            <a:ext cx="48371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b="0">
                <a:solidFill>
                  <a:srgbClr val="FF0066"/>
                </a:solidFill>
                <a:latin typeface="Arial" panose="020B0604020202020204" pitchFamily="34" charset="0"/>
              </a:rPr>
              <a:t>Effetto termoelettrico e fotoelettrico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1145">
            <a:extLst>
              <a:ext uri="{FF2B5EF4-FFF2-40B4-BE49-F238E27FC236}">
                <a16:creationId xmlns:a16="http://schemas.microsoft.com/office/drawing/2014/main" id="{889ADC10-D74F-4D41-88B4-EDDF84FB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-26988"/>
            <a:ext cx="3430587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>
            <a:extLst>
              <a:ext uri="{FF2B5EF4-FFF2-40B4-BE49-F238E27FC236}">
                <a16:creationId xmlns:a16="http://schemas.microsoft.com/office/drawing/2014/main" id="{BA38F6FC-7DB8-4E98-99E6-EBDF731E4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68313"/>
            <a:ext cx="820896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400">
                <a:solidFill>
                  <a:srgbClr val="00CC00"/>
                </a:solidFill>
              </a:rPr>
              <a:t>Solidi   Metallici</a:t>
            </a:r>
          </a:p>
          <a:p>
            <a:pPr algn="ctr"/>
            <a:endParaRPr lang="it-IT" altLang="it-IT" sz="2400">
              <a:solidFill>
                <a:srgbClr val="00CC00"/>
              </a:solidFill>
            </a:endParaRPr>
          </a:p>
          <a:p>
            <a:pPr algn="just"/>
            <a:r>
              <a:rPr lang="it-IT" altLang="it-IT" sz="2400" b="0" u="sng">
                <a:solidFill>
                  <a:schemeClr val="accent2"/>
                </a:solidFill>
              </a:rPr>
              <a:t>CONDUCIBILTA’ ELETTRICA E TERMICA</a:t>
            </a:r>
            <a:r>
              <a:rPr lang="it-IT" altLang="it-IT" sz="2400" b="0">
                <a:solidFill>
                  <a:schemeClr val="accent2"/>
                </a:solidFill>
              </a:rPr>
              <a:t> : </a:t>
            </a:r>
          </a:p>
          <a:p>
            <a:pPr algn="just"/>
            <a:r>
              <a:rPr lang="it-IT" altLang="it-IT" sz="2400" b="0">
                <a:solidFill>
                  <a:schemeClr val="accent2"/>
                </a:solidFill>
              </a:rPr>
              <a:t>grande mobilità degli elettroni di valenza che passano facilmente da zone ad alta energia potenziale a zone a bassa energia potenziale, da zone ad alta T (dove è alta la loro energia cinetica) a zone a bassa T (dove la loro energia cinetica è bassa).</a:t>
            </a:r>
          </a:p>
          <a:p>
            <a:pPr algn="just"/>
            <a:endParaRPr lang="it-IT" altLang="it-IT" sz="2400" b="0">
              <a:solidFill>
                <a:schemeClr val="accent2"/>
              </a:solidFill>
            </a:endParaRPr>
          </a:p>
          <a:p>
            <a:pPr algn="just"/>
            <a:r>
              <a:rPr lang="it-IT" altLang="it-IT" sz="2400" b="0">
                <a:solidFill>
                  <a:srgbClr val="990099"/>
                </a:solidFill>
              </a:rPr>
              <a:t>Nei metalli gli elettroni sono delocalizzati in </a:t>
            </a:r>
            <a:r>
              <a:rPr lang="it-IT" altLang="it-IT" sz="2400" b="0" u="sng">
                <a:solidFill>
                  <a:srgbClr val="990099"/>
                </a:solidFill>
              </a:rPr>
              <a:t>ampi OM</a:t>
            </a:r>
            <a:r>
              <a:rPr lang="it-IT" altLang="it-IT" sz="2400" b="0">
                <a:solidFill>
                  <a:srgbClr val="990099"/>
                </a:solidFill>
              </a:rPr>
              <a:t> che si estendono sull’intero cristallo.</a:t>
            </a:r>
            <a:r>
              <a:rPr lang="it-IT" altLang="it-IT" sz="2400" b="0">
                <a:solidFill>
                  <a:schemeClr val="accent2"/>
                </a:solidFill>
              </a:rPr>
              <a:t> </a:t>
            </a:r>
          </a:p>
          <a:p>
            <a:pPr algn="just"/>
            <a:r>
              <a:rPr lang="it-IT" altLang="it-IT" sz="2400" b="0">
                <a:solidFill>
                  <a:srgbClr val="FF0066"/>
                </a:solidFill>
              </a:rPr>
              <a:t>Essendo i più estesi nello spazio, </a:t>
            </a:r>
            <a:r>
              <a:rPr lang="it-IT" altLang="it-IT" sz="2400" b="0" u="sng">
                <a:solidFill>
                  <a:srgbClr val="FF0066"/>
                </a:solidFill>
              </a:rPr>
              <a:t>sono gli orbitali atomici </a:t>
            </a:r>
            <a:r>
              <a:rPr lang="it-IT" altLang="it-IT" sz="2400" b="0" i="1" u="sng">
                <a:solidFill>
                  <a:srgbClr val="FF0066"/>
                </a:solidFill>
              </a:rPr>
              <a:t>s</a:t>
            </a:r>
            <a:r>
              <a:rPr lang="it-IT" altLang="it-IT" sz="2400" b="0" u="sng">
                <a:solidFill>
                  <a:srgbClr val="FF0066"/>
                </a:solidFill>
              </a:rPr>
              <a:t> </a:t>
            </a:r>
          </a:p>
          <a:p>
            <a:pPr algn="just"/>
            <a:r>
              <a:rPr lang="it-IT" altLang="it-IT" sz="2400" b="0" u="sng">
                <a:solidFill>
                  <a:srgbClr val="FF0066"/>
                </a:solidFill>
              </a:rPr>
              <a:t>a combinarsi per dare origine a OM delocalizzati</a:t>
            </a:r>
            <a:r>
              <a:rPr lang="it-IT" altLang="it-IT" sz="2400" b="0">
                <a:solidFill>
                  <a:srgbClr val="FF0066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>
            <a:extLst>
              <a:ext uri="{FF2B5EF4-FFF2-40B4-BE49-F238E27FC236}">
                <a16:creationId xmlns:a16="http://schemas.microsoft.com/office/drawing/2014/main" id="{95FD2F8E-C7DE-4C1A-A1B7-044A9CB44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35342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200" b="0">
                <a:solidFill>
                  <a:schemeClr val="accent2"/>
                </a:solidFill>
                <a:latin typeface="Comic Sans MS" panose="030F0702030302020204" pitchFamily="66" charset="0"/>
              </a:rPr>
              <a:t>Un solido metallico che contenga N atomi presenterà altrettanti sottolivelli energetici così fittamente spaziati da non essere singolarmente distinguibili : si parla di </a:t>
            </a:r>
            <a:r>
              <a:rPr lang="it-IT" altLang="it-IT" sz="2200">
                <a:solidFill>
                  <a:schemeClr val="accent2"/>
                </a:solidFill>
                <a:latin typeface="Comic Sans MS" panose="030F0702030302020204" pitchFamily="66" charset="0"/>
              </a:rPr>
              <a:t>banda</a:t>
            </a:r>
            <a:r>
              <a:rPr lang="it-IT" altLang="it-IT" sz="2200" b="0">
                <a:solidFill>
                  <a:schemeClr val="accent2"/>
                </a:solidFill>
                <a:latin typeface="Comic Sans MS" panose="030F0702030302020204" pitchFamily="66" charset="0"/>
              </a:rPr>
              <a:t> dei livelli energetici. </a:t>
            </a:r>
          </a:p>
          <a:p>
            <a:pPr algn="just"/>
            <a:r>
              <a:rPr lang="it-IT" altLang="it-IT" sz="2200" b="0">
                <a:solidFill>
                  <a:srgbClr val="FF3300"/>
                </a:solidFill>
                <a:latin typeface="Comic Sans MS" panose="030F0702030302020204" pitchFamily="66" charset="0"/>
              </a:rPr>
              <a:t>Alla sommità dell’insieme di livelli energetici occupati si trova un livello totalmente o parzialmente occupato chiamato </a:t>
            </a:r>
            <a:r>
              <a:rPr lang="it-IT" altLang="it-IT" sz="2200">
                <a:solidFill>
                  <a:srgbClr val="FF3300"/>
                </a:solidFill>
                <a:latin typeface="Comic Sans MS" panose="030F0702030302020204" pitchFamily="66" charset="0"/>
              </a:rPr>
              <a:t>livello di Fermi</a:t>
            </a:r>
            <a:r>
              <a:rPr lang="it-IT" altLang="it-IT" sz="2200" b="0">
                <a:solidFill>
                  <a:srgbClr val="FF3300"/>
                </a:solidFill>
                <a:latin typeface="Comic Sans MS" panose="030F0702030302020204" pitchFamily="66" charset="0"/>
              </a:rPr>
              <a:t>.</a:t>
            </a:r>
            <a:r>
              <a:rPr lang="it-IT" altLang="it-IT" sz="2200" b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it-IT" altLang="it-IT" sz="2200" b="0">
                <a:solidFill>
                  <a:srgbClr val="990099"/>
                </a:solidFill>
                <a:latin typeface="Comic Sans MS" panose="030F0702030302020204" pitchFamily="66" charset="0"/>
              </a:rPr>
              <a:t>Gli elettroni di questo livello hanno l’energia cinetica più elevata tra tutti gli elettroni di valenza del cristallo e possono essere accelerati dal campo elettrico ed occupare i livelli vuoti appena superiori.</a:t>
            </a:r>
            <a:r>
              <a:rPr lang="it-IT" altLang="it-IT" sz="2200" b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it-IT" altLang="it-IT" sz="2200" b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altLang="it-IT" sz="2200">
                <a:solidFill>
                  <a:srgbClr val="00CC00"/>
                </a:solidFill>
                <a:latin typeface="Comic Sans MS" panose="030F0702030302020204" pitchFamily="66" charset="0"/>
              </a:rPr>
              <a:t>Gli elettroni del livello di Fermi sono responsabili della corrente elettrica</a:t>
            </a:r>
            <a:r>
              <a:rPr lang="it-IT" altLang="it-IT" sz="2200" b="0">
                <a:solidFill>
                  <a:srgbClr val="00CC00"/>
                </a:solidFill>
                <a:latin typeface="Comic Sans MS" panose="030F0702030302020204" pitchFamily="66" charset="0"/>
              </a:rPr>
              <a:t> (migrazione di elettroni sotto l’azione di un </a:t>
            </a:r>
          </a:p>
          <a:p>
            <a:pPr algn="just"/>
            <a:r>
              <a:rPr lang="it-IT" altLang="it-IT" sz="2200" b="0">
                <a:solidFill>
                  <a:srgbClr val="00CC00"/>
                </a:solidFill>
                <a:latin typeface="Comic Sans MS" panose="030F0702030302020204" pitchFamily="66" charset="0"/>
              </a:rPr>
              <a:t>campo elettrico), </a:t>
            </a:r>
            <a:r>
              <a:rPr lang="it-IT" altLang="it-IT" sz="2200">
                <a:solidFill>
                  <a:srgbClr val="00CC00"/>
                </a:solidFill>
                <a:latin typeface="Comic Sans MS" panose="030F0702030302020204" pitchFamily="66" charset="0"/>
              </a:rPr>
              <a:t>dell’alta conducibilità termica  e dell’effetto fotoelettrico</a:t>
            </a:r>
            <a:r>
              <a:rPr lang="it-IT" altLang="it-IT" sz="2200" b="0">
                <a:solidFill>
                  <a:srgbClr val="00CC00"/>
                </a:solidFill>
                <a:latin typeface="Comic Sans MS" panose="030F0702030302020204" pitchFamily="66" charset="0"/>
              </a:rPr>
              <a:t> (elettroni emessi dalla superficie metallica per azione di fotoni di adeguata energia).</a:t>
            </a:r>
            <a:r>
              <a:rPr lang="it-IT" altLang="it-IT" sz="2200" b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Segnaposto contenuto 3">
            <a:extLst>
              <a:ext uri="{FF2B5EF4-FFF2-40B4-BE49-F238E27FC236}">
                <a16:creationId xmlns:a16="http://schemas.microsoft.com/office/drawing/2014/main" id="{3CB6732B-46BE-4D66-861C-603463881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792163"/>
            <a:ext cx="74390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Segnaposto contenuto 3">
            <a:extLst>
              <a:ext uri="{FF2B5EF4-FFF2-40B4-BE49-F238E27FC236}">
                <a16:creationId xmlns:a16="http://schemas.microsoft.com/office/drawing/2014/main" id="{D63BB544-2E4B-4B76-9D20-76E6319AE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1513"/>
            <a:ext cx="82407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>
            <a:extLst>
              <a:ext uri="{FF2B5EF4-FFF2-40B4-BE49-F238E27FC236}">
                <a16:creationId xmlns:a16="http://schemas.microsoft.com/office/drawing/2014/main" id="{D3319520-F9DC-4746-B1B1-7E52CC998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620713"/>
            <a:ext cx="60467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 sz="4400" b="0">
              <a:solidFill>
                <a:schemeClr val="tx2"/>
              </a:solidFill>
            </a:endParaRPr>
          </a:p>
        </p:txBody>
      </p:sp>
      <p:sp>
        <p:nvSpPr>
          <p:cNvPr id="84995" name="AutoShape 7">
            <a:extLst>
              <a:ext uri="{FF2B5EF4-FFF2-40B4-BE49-F238E27FC236}">
                <a16:creationId xmlns:a16="http://schemas.microsoft.com/office/drawing/2014/main" id="{3B381F65-B9F5-4476-A8D6-693EE8357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" y="1169988"/>
            <a:ext cx="984250" cy="549275"/>
          </a:xfrm>
          <a:prstGeom prst="roundRect">
            <a:avLst>
              <a:gd name="adj" fmla="val 37500"/>
            </a:avLst>
          </a:prstGeom>
          <a:solidFill>
            <a:srgbClr val="FFFF00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84996" name="WordArt 8">
            <a:extLst>
              <a:ext uri="{FF2B5EF4-FFF2-40B4-BE49-F238E27FC236}">
                <a16:creationId xmlns:a16="http://schemas.microsoft.com/office/drawing/2014/main" id="{6CCBCFDF-7596-4FED-BFE9-9CD4737653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22425" y="90488"/>
            <a:ext cx="58293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4127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Eras Medium ITC" panose="020B0602030504020804" pitchFamily="34" charset="0"/>
              </a:rPr>
              <a:t>Orbitali Molecolari</a:t>
            </a:r>
          </a:p>
        </p:txBody>
      </p:sp>
      <p:grpSp>
        <p:nvGrpSpPr>
          <p:cNvPr id="84997" name="Group 114">
            <a:extLst>
              <a:ext uri="{FF2B5EF4-FFF2-40B4-BE49-F238E27FC236}">
                <a16:creationId xmlns:a16="http://schemas.microsoft.com/office/drawing/2014/main" id="{73436346-72BB-4011-899C-5218352C547F}"/>
              </a:ext>
            </a:extLst>
          </p:cNvPr>
          <p:cNvGrpSpPr>
            <a:grpSpLocks/>
          </p:cNvGrpSpPr>
          <p:nvPr/>
        </p:nvGrpSpPr>
        <p:grpSpPr bwMode="auto">
          <a:xfrm>
            <a:off x="1363663" y="1154113"/>
            <a:ext cx="6448425" cy="1778000"/>
            <a:chOff x="196" y="727"/>
            <a:chExt cx="4062" cy="1120"/>
          </a:xfrm>
        </p:grpSpPr>
        <p:sp>
          <p:nvSpPr>
            <p:cNvPr id="85035" name="Text Box 9">
              <a:extLst>
                <a:ext uri="{FF2B5EF4-FFF2-40B4-BE49-F238E27FC236}">
                  <a16:creationId xmlns:a16="http://schemas.microsoft.com/office/drawing/2014/main" id="{56502B3B-C75D-42FA-926D-908C178E9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" y="755"/>
              <a:ext cx="35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800">
                  <a:solidFill>
                    <a:srgbClr val="000066"/>
                  </a:solidFill>
                  <a:latin typeface="Arial" panose="020B0604020202020204" pitchFamily="34" charset="0"/>
                </a:rPr>
                <a:t>Li</a:t>
              </a:r>
              <a:r>
                <a:rPr lang="it-IT" altLang="it-IT" sz="2800" baseline="-25000">
                  <a:solidFill>
                    <a:srgbClr val="000066"/>
                  </a:solidFill>
                  <a:latin typeface="Arial" panose="020B0604020202020204" pitchFamily="34" charset="0"/>
                </a:rPr>
                <a:t>2</a:t>
              </a:r>
              <a:endParaRPr lang="it-IT" altLang="it-IT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5036" name="Group 10">
              <a:extLst>
                <a:ext uri="{FF2B5EF4-FFF2-40B4-BE49-F238E27FC236}">
                  <a16:creationId xmlns:a16="http://schemas.microsoft.com/office/drawing/2014/main" id="{A1FA22FD-790D-4BA5-BA8E-B4D41CACD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" y="1112"/>
              <a:ext cx="352" cy="357"/>
              <a:chOff x="1200" y="2016"/>
              <a:chExt cx="1056" cy="1038"/>
            </a:xfrm>
          </p:grpSpPr>
          <p:sp>
            <p:nvSpPr>
              <p:cNvPr id="85057" name="Oval 11">
                <a:extLst>
                  <a:ext uri="{FF2B5EF4-FFF2-40B4-BE49-F238E27FC236}">
                    <a16:creationId xmlns:a16="http://schemas.microsoft.com/office/drawing/2014/main" id="{AFCD5644-2982-412C-B6A6-39E5A7B70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056" cy="1038"/>
              </a:xfrm>
              <a:prstGeom prst="ellips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5058" name="AutoShape 12">
                <a:extLst>
                  <a:ext uri="{FF2B5EF4-FFF2-40B4-BE49-F238E27FC236}">
                    <a16:creationId xmlns:a16="http://schemas.microsoft.com/office/drawing/2014/main" id="{3522826F-C751-420E-95EC-9558836F9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160"/>
                <a:ext cx="348" cy="690"/>
              </a:xfrm>
              <a:prstGeom prst="upArrow">
                <a:avLst>
                  <a:gd name="adj1" fmla="val 27778"/>
                  <a:gd name="adj2" fmla="val 62916"/>
                </a:avLst>
              </a:prstGeom>
              <a:noFill/>
              <a:ln w="3810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sp>
          <p:nvSpPr>
            <p:cNvPr id="85037" name="Line 13">
              <a:extLst>
                <a:ext uri="{FF2B5EF4-FFF2-40B4-BE49-F238E27FC236}">
                  <a16:creationId xmlns:a16="http://schemas.microsoft.com/office/drawing/2014/main" id="{BF3B87F9-F4F7-4588-A8B2-F276F829C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" y="1296"/>
              <a:ext cx="21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038" name="Line 14">
              <a:extLst>
                <a:ext uri="{FF2B5EF4-FFF2-40B4-BE49-F238E27FC236}">
                  <a16:creationId xmlns:a16="http://schemas.microsoft.com/office/drawing/2014/main" id="{94759B15-99FD-4C3A-987A-731FD3B88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" y="1296"/>
              <a:ext cx="21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039" name="Line 15">
              <a:extLst>
                <a:ext uri="{FF2B5EF4-FFF2-40B4-BE49-F238E27FC236}">
                  <a16:creationId xmlns:a16="http://schemas.microsoft.com/office/drawing/2014/main" id="{DD25275B-7FDA-4B59-B926-895A1A651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1" y="1296"/>
              <a:ext cx="21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040" name="Line 16">
              <a:extLst>
                <a:ext uri="{FF2B5EF4-FFF2-40B4-BE49-F238E27FC236}">
                  <a16:creationId xmlns:a16="http://schemas.microsoft.com/office/drawing/2014/main" id="{E723CFDD-8FCB-4F49-8E3E-F44972211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7" y="915"/>
              <a:ext cx="196" cy="38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041" name="Line 17">
              <a:extLst>
                <a:ext uri="{FF2B5EF4-FFF2-40B4-BE49-F238E27FC236}">
                  <a16:creationId xmlns:a16="http://schemas.microsoft.com/office/drawing/2014/main" id="{BCD350AE-F210-4D72-9F84-63FEFDF43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97" y="1296"/>
              <a:ext cx="190" cy="379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042" name="Line 18">
              <a:extLst>
                <a:ext uri="{FF2B5EF4-FFF2-40B4-BE49-F238E27FC236}">
                  <a16:creationId xmlns:a16="http://schemas.microsoft.com/office/drawing/2014/main" id="{7204C3C2-7972-48D1-B778-9C86E5138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915"/>
              <a:ext cx="552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043" name="Line 19">
              <a:extLst>
                <a:ext uri="{FF2B5EF4-FFF2-40B4-BE49-F238E27FC236}">
                  <a16:creationId xmlns:a16="http://schemas.microsoft.com/office/drawing/2014/main" id="{FB780794-3CF4-484E-94DE-D9E071B63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1671"/>
              <a:ext cx="552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5044" name="Group 20">
              <a:extLst>
                <a:ext uri="{FF2B5EF4-FFF2-40B4-BE49-F238E27FC236}">
                  <a16:creationId xmlns:a16="http://schemas.microsoft.com/office/drawing/2014/main" id="{2890F576-77A2-4CFF-872E-6375DDB05E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7" y="1112"/>
              <a:ext cx="350" cy="357"/>
              <a:chOff x="1200" y="2016"/>
              <a:chExt cx="1056" cy="1038"/>
            </a:xfrm>
          </p:grpSpPr>
          <p:sp>
            <p:nvSpPr>
              <p:cNvPr id="85055" name="Oval 21">
                <a:extLst>
                  <a:ext uri="{FF2B5EF4-FFF2-40B4-BE49-F238E27FC236}">
                    <a16:creationId xmlns:a16="http://schemas.microsoft.com/office/drawing/2014/main" id="{81DFF8D4-4CEE-459F-82AE-665A0BE75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056" cy="1038"/>
              </a:xfrm>
              <a:prstGeom prst="ellips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5056" name="AutoShape 22">
                <a:extLst>
                  <a:ext uri="{FF2B5EF4-FFF2-40B4-BE49-F238E27FC236}">
                    <a16:creationId xmlns:a16="http://schemas.microsoft.com/office/drawing/2014/main" id="{6A3A6DE3-0A64-4EA7-BFDC-B9D8B2FD9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160"/>
                <a:ext cx="348" cy="690"/>
              </a:xfrm>
              <a:prstGeom prst="upArrow">
                <a:avLst>
                  <a:gd name="adj1" fmla="val 27778"/>
                  <a:gd name="adj2" fmla="val 62916"/>
                </a:avLst>
              </a:prstGeom>
              <a:noFill/>
              <a:ln w="3810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sp>
          <p:nvSpPr>
            <p:cNvPr id="85045" name="Oval 23">
              <a:extLst>
                <a:ext uri="{FF2B5EF4-FFF2-40B4-BE49-F238E27FC236}">
                  <a16:creationId xmlns:a16="http://schemas.microsoft.com/office/drawing/2014/main" id="{19DF6BE6-16A8-4B6C-BFC5-1BC3CFE52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" y="727"/>
              <a:ext cx="350" cy="3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5046" name="Oval 24">
              <a:extLst>
                <a:ext uri="{FF2B5EF4-FFF2-40B4-BE49-F238E27FC236}">
                  <a16:creationId xmlns:a16="http://schemas.microsoft.com/office/drawing/2014/main" id="{85CE6B4A-8C11-43A1-BE4C-EF27DCF62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1491"/>
              <a:ext cx="351" cy="3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5047" name="AutoShape 25">
              <a:extLst>
                <a:ext uri="{FF2B5EF4-FFF2-40B4-BE49-F238E27FC236}">
                  <a16:creationId xmlns:a16="http://schemas.microsoft.com/office/drawing/2014/main" id="{934B3F19-9E9D-4458-BC55-D9947B0D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" y="1536"/>
              <a:ext cx="115" cy="237"/>
            </a:xfrm>
            <a:prstGeom prst="upArrow">
              <a:avLst>
                <a:gd name="adj1" fmla="val 27778"/>
                <a:gd name="adj2" fmla="val 65394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5048" name="AutoShape 26">
              <a:extLst>
                <a:ext uri="{FF2B5EF4-FFF2-40B4-BE49-F238E27FC236}">
                  <a16:creationId xmlns:a16="http://schemas.microsoft.com/office/drawing/2014/main" id="{BD097F5F-B3C8-41EA-84E1-7ABAC09AC6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83" y="1536"/>
              <a:ext cx="116" cy="237"/>
            </a:xfrm>
            <a:prstGeom prst="upArrow">
              <a:avLst>
                <a:gd name="adj1" fmla="val 27778"/>
                <a:gd name="adj2" fmla="val 64831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5049" name="Text Box 27">
              <a:extLst>
                <a:ext uri="{FF2B5EF4-FFF2-40B4-BE49-F238E27FC236}">
                  <a16:creationId xmlns:a16="http://schemas.microsoft.com/office/drawing/2014/main" id="{5787E488-6C05-4F27-A7C6-B66EE91D5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5" y="748"/>
              <a:ext cx="103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400" b="0">
                  <a:solidFill>
                    <a:srgbClr val="0000CC"/>
                  </a:solidFill>
                  <a:latin typeface="Arial" panose="020B0604020202020204" pitchFamily="34" charset="0"/>
                </a:rPr>
                <a:t>Antilegame</a:t>
              </a:r>
            </a:p>
          </p:txBody>
        </p:sp>
        <p:sp>
          <p:nvSpPr>
            <p:cNvPr id="85050" name="Text Box 28">
              <a:extLst>
                <a:ext uri="{FF2B5EF4-FFF2-40B4-BE49-F238E27FC236}">
                  <a16:creationId xmlns:a16="http://schemas.microsoft.com/office/drawing/2014/main" id="{144EC317-ACD4-4D74-A575-CFF3B185A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" y="1483"/>
              <a:ext cx="76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400" b="0">
                  <a:solidFill>
                    <a:srgbClr val="0000CC"/>
                  </a:solidFill>
                  <a:latin typeface="Arial" panose="020B0604020202020204" pitchFamily="34" charset="0"/>
                </a:rPr>
                <a:t>Legame</a:t>
              </a:r>
            </a:p>
          </p:txBody>
        </p:sp>
        <p:sp>
          <p:nvSpPr>
            <p:cNvPr id="85051" name="AutoShape 29">
              <a:extLst>
                <a:ext uri="{FF2B5EF4-FFF2-40B4-BE49-F238E27FC236}">
                  <a16:creationId xmlns:a16="http://schemas.microsoft.com/office/drawing/2014/main" id="{3D2AC402-D7BF-4E4D-A297-E4BCF3CD9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925"/>
              <a:ext cx="94" cy="691"/>
            </a:xfrm>
            <a:prstGeom prst="upDownArrow">
              <a:avLst>
                <a:gd name="adj1" fmla="val 28574"/>
                <a:gd name="adj2" fmla="val 142937"/>
              </a:avLst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5052" name="Text Box 30">
              <a:extLst>
                <a:ext uri="{FF2B5EF4-FFF2-40B4-BE49-F238E27FC236}">
                  <a16:creationId xmlns:a16="http://schemas.microsoft.com/office/drawing/2014/main" id="{5EED8552-6118-443B-B54D-4906F65A2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4" y="1115"/>
              <a:ext cx="354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800" b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it-IT" altLang="it-IT" sz="2800" b="0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85053" name="Text Box 31">
              <a:extLst>
                <a:ext uri="{FF2B5EF4-FFF2-40B4-BE49-F238E27FC236}">
                  <a16:creationId xmlns:a16="http://schemas.microsoft.com/office/drawing/2014/main" id="{9A4E3091-E38A-45B9-BBF2-CEBD27D70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" y="1512"/>
              <a:ext cx="33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  <a:latin typeface="Arial" panose="020B0604020202020204" pitchFamily="34" charset="0"/>
                </a:rPr>
                <a:t>2s</a:t>
              </a:r>
              <a:r>
                <a:rPr lang="it-IT" altLang="it-IT" sz="2200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it-IT" altLang="it-IT" sz="22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054" name="Text Box 32">
              <a:extLst>
                <a:ext uri="{FF2B5EF4-FFF2-40B4-BE49-F238E27FC236}">
                  <a16:creationId xmlns:a16="http://schemas.microsoft.com/office/drawing/2014/main" id="{9493395F-8F07-480D-B49C-F86D75601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" y="1512"/>
              <a:ext cx="33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  <a:latin typeface="Arial" panose="020B0604020202020204" pitchFamily="34" charset="0"/>
                </a:rPr>
                <a:t>2s</a:t>
              </a:r>
              <a:r>
                <a:rPr lang="it-IT" altLang="it-IT" sz="2200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it-IT" altLang="it-IT" sz="22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4998" name="Group 116">
            <a:extLst>
              <a:ext uri="{FF2B5EF4-FFF2-40B4-BE49-F238E27FC236}">
                <a16:creationId xmlns:a16="http://schemas.microsoft.com/office/drawing/2014/main" id="{7A12259F-A70C-4BE1-8492-9B5A7AB19993}"/>
              </a:ext>
            </a:extLst>
          </p:cNvPr>
          <p:cNvGrpSpPr>
            <a:grpSpLocks/>
          </p:cNvGrpSpPr>
          <p:nvPr/>
        </p:nvGrpSpPr>
        <p:grpSpPr bwMode="auto">
          <a:xfrm>
            <a:off x="1136650" y="3284538"/>
            <a:ext cx="6797675" cy="2043112"/>
            <a:chOff x="716" y="2069"/>
            <a:chExt cx="4282" cy="1287"/>
          </a:xfrm>
        </p:grpSpPr>
        <p:grpSp>
          <p:nvGrpSpPr>
            <p:cNvPr id="84999" name="Group 58">
              <a:extLst>
                <a:ext uri="{FF2B5EF4-FFF2-40B4-BE49-F238E27FC236}">
                  <a16:creationId xmlns:a16="http://schemas.microsoft.com/office/drawing/2014/main" id="{6F03BE60-0AE6-4E9E-B370-3622BC264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" y="2614"/>
              <a:ext cx="350" cy="358"/>
              <a:chOff x="1200" y="2016"/>
              <a:chExt cx="1056" cy="1038"/>
            </a:xfrm>
          </p:grpSpPr>
          <p:sp>
            <p:nvSpPr>
              <p:cNvPr id="85033" name="Oval 59">
                <a:extLst>
                  <a:ext uri="{FF2B5EF4-FFF2-40B4-BE49-F238E27FC236}">
                    <a16:creationId xmlns:a16="http://schemas.microsoft.com/office/drawing/2014/main" id="{2C0AF25A-0C98-4670-B4AB-0374160C0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056" cy="1038"/>
              </a:xfrm>
              <a:prstGeom prst="ellips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5034" name="AutoShape 60">
                <a:extLst>
                  <a:ext uri="{FF2B5EF4-FFF2-40B4-BE49-F238E27FC236}">
                    <a16:creationId xmlns:a16="http://schemas.microsoft.com/office/drawing/2014/main" id="{A89D9148-74F2-4E86-BDC9-FE24A25C8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160"/>
                <a:ext cx="348" cy="690"/>
              </a:xfrm>
              <a:prstGeom prst="upArrow">
                <a:avLst>
                  <a:gd name="adj1" fmla="val 27778"/>
                  <a:gd name="adj2" fmla="val 62916"/>
                </a:avLst>
              </a:prstGeom>
              <a:noFill/>
              <a:ln w="3810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grpSp>
          <p:nvGrpSpPr>
            <p:cNvPr id="85000" name="Group 115">
              <a:extLst>
                <a:ext uri="{FF2B5EF4-FFF2-40B4-BE49-F238E27FC236}">
                  <a16:creationId xmlns:a16="http://schemas.microsoft.com/office/drawing/2014/main" id="{1DCF9455-0DC8-403A-BDEA-C4FBC96BE8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2069"/>
              <a:ext cx="4250" cy="1287"/>
              <a:chOff x="35" y="2217"/>
              <a:chExt cx="4250" cy="1287"/>
            </a:xfrm>
          </p:grpSpPr>
          <p:sp>
            <p:nvSpPr>
              <p:cNvPr id="85001" name="AutoShape 6">
                <a:extLst>
                  <a:ext uri="{FF2B5EF4-FFF2-40B4-BE49-F238E27FC236}">
                    <a16:creationId xmlns:a16="http://schemas.microsoft.com/office/drawing/2014/main" id="{913FAE14-3ABE-426D-9133-7C90FBF15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" y="2217"/>
                <a:ext cx="622" cy="346"/>
              </a:xfrm>
              <a:prstGeom prst="roundRect">
                <a:avLst>
                  <a:gd name="adj" fmla="val 37500"/>
                </a:avLst>
              </a:prstGeom>
              <a:solidFill>
                <a:srgbClr val="FFFF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5002" name="Text Box 33">
                <a:extLst>
                  <a:ext uri="{FF2B5EF4-FFF2-40B4-BE49-F238E27FC236}">
                    <a16:creationId xmlns:a16="http://schemas.microsoft.com/office/drawing/2014/main" id="{17811967-402E-4C1C-9E74-0AAC5DEF66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" y="2236"/>
                <a:ext cx="352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3337" tIns="26668" rIns="53337" bIns="26668">
                <a:spAutoFit/>
              </a:bodyPr>
              <a:lstStyle>
                <a:lvl1pPr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800">
                    <a:solidFill>
                      <a:srgbClr val="000066"/>
                    </a:solidFill>
                    <a:latin typeface="Arial" panose="020B0604020202020204" pitchFamily="34" charset="0"/>
                  </a:rPr>
                  <a:t>Li</a:t>
                </a:r>
                <a:r>
                  <a:rPr lang="it-IT" altLang="it-IT" sz="2800" baseline="-25000">
                    <a:solidFill>
                      <a:srgbClr val="000066"/>
                    </a:solidFill>
                    <a:latin typeface="Arial" panose="020B0604020202020204" pitchFamily="34" charset="0"/>
                  </a:rPr>
                  <a:t>3</a:t>
                </a:r>
                <a:endParaRPr lang="it-IT" altLang="it-IT" sz="280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85003" name="Group 34">
                <a:extLst>
                  <a:ext uri="{FF2B5EF4-FFF2-40B4-BE49-F238E27FC236}">
                    <a16:creationId xmlns:a16="http://schemas.microsoft.com/office/drawing/2014/main" id="{5C82BED4-7317-457F-81F1-619E62EB3A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1" y="2761"/>
                <a:ext cx="352" cy="358"/>
                <a:chOff x="1200" y="2016"/>
                <a:chExt cx="1056" cy="1038"/>
              </a:xfrm>
            </p:grpSpPr>
            <p:sp>
              <p:nvSpPr>
                <p:cNvPr id="85031" name="Oval 35">
                  <a:extLst>
                    <a:ext uri="{FF2B5EF4-FFF2-40B4-BE49-F238E27FC236}">
                      <a16:creationId xmlns:a16="http://schemas.microsoft.com/office/drawing/2014/main" id="{C7C79F20-1CE6-4B28-87C7-C77282A37F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2016"/>
                  <a:ext cx="1056" cy="1038"/>
                </a:xfrm>
                <a:prstGeom prst="ellips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it-IT" altLang="it-IT" b="0"/>
                </a:p>
              </p:txBody>
            </p:sp>
            <p:sp>
              <p:nvSpPr>
                <p:cNvPr id="85032" name="AutoShape 36">
                  <a:extLst>
                    <a:ext uri="{FF2B5EF4-FFF2-40B4-BE49-F238E27FC236}">
                      <a16:creationId xmlns:a16="http://schemas.microsoft.com/office/drawing/2014/main" id="{88C60857-38F1-4FC3-8D16-7385B752A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4" y="2160"/>
                  <a:ext cx="348" cy="690"/>
                </a:xfrm>
                <a:prstGeom prst="upArrow">
                  <a:avLst>
                    <a:gd name="adj1" fmla="val 27778"/>
                    <a:gd name="adj2" fmla="val 62916"/>
                  </a:avLst>
                </a:prstGeom>
                <a:noFill/>
                <a:ln w="38100">
                  <a:solidFill>
                    <a:srgbClr val="FF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it-IT" altLang="it-IT" b="0"/>
                </a:p>
              </p:txBody>
            </p:sp>
          </p:grpSp>
          <p:sp>
            <p:nvSpPr>
              <p:cNvPr id="85004" name="Line 37">
                <a:extLst>
                  <a:ext uri="{FF2B5EF4-FFF2-40B4-BE49-F238E27FC236}">
                    <a16:creationId xmlns:a16="http://schemas.microsoft.com/office/drawing/2014/main" id="{760ADD02-B7BE-47CE-B2D3-330439268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" y="2952"/>
                <a:ext cx="21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005" name="Line 38">
                <a:extLst>
                  <a:ext uri="{FF2B5EF4-FFF2-40B4-BE49-F238E27FC236}">
                    <a16:creationId xmlns:a16="http://schemas.microsoft.com/office/drawing/2014/main" id="{A7597FA3-A239-4A31-A0BE-A1015432A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5" y="2952"/>
                <a:ext cx="21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006" name="Line 39">
                <a:extLst>
                  <a:ext uri="{FF2B5EF4-FFF2-40B4-BE49-F238E27FC236}">
                    <a16:creationId xmlns:a16="http://schemas.microsoft.com/office/drawing/2014/main" id="{4DFB6846-DE98-4FBA-94BE-1335A0CE9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2" y="2952"/>
                <a:ext cx="21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007" name="Line 40">
                <a:extLst>
                  <a:ext uri="{FF2B5EF4-FFF2-40B4-BE49-F238E27FC236}">
                    <a16:creationId xmlns:a16="http://schemas.microsoft.com/office/drawing/2014/main" id="{16E667D2-D371-4E4D-B6D0-07F3F6EAB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5" y="2571"/>
                <a:ext cx="196" cy="38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008" name="Line 41">
                <a:extLst>
                  <a:ext uri="{FF2B5EF4-FFF2-40B4-BE49-F238E27FC236}">
                    <a16:creationId xmlns:a16="http://schemas.microsoft.com/office/drawing/2014/main" id="{7AD5A6BC-2B63-4677-B647-3FDE4CF5A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95" y="2952"/>
                <a:ext cx="188" cy="379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009" name="Line 42">
                <a:extLst>
                  <a:ext uri="{FF2B5EF4-FFF2-40B4-BE49-F238E27FC236}">
                    <a16:creationId xmlns:a16="http://schemas.microsoft.com/office/drawing/2014/main" id="{3A75A5C0-5423-48E0-8C52-7C48A885F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" y="2571"/>
                <a:ext cx="554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010" name="Line 43">
                <a:extLst>
                  <a:ext uri="{FF2B5EF4-FFF2-40B4-BE49-F238E27FC236}">
                    <a16:creationId xmlns:a16="http://schemas.microsoft.com/office/drawing/2014/main" id="{FEC43258-CAD0-43CB-B1B4-369F20301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0" y="3327"/>
                <a:ext cx="555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85011" name="Group 44">
                <a:extLst>
                  <a:ext uri="{FF2B5EF4-FFF2-40B4-BE49-F238E27FC236}">
                    <a16:creationId xmlns:a16="http://schemas.microsoft.com/office/drawing/2014/main" id="{713FE66C-5BBE-4398-BE9A-A38A8B6754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5" y="2761"/>
                <a:ext cx="350" cy="358"/>
                <a:chOff x="1200" y="2016"/>
                <a:chExt cx="1056" cy="1038"/>
              </a:xfrm>
            </p:grpSpPr>
            <p:sp>
              <p:nvSpPr>
                <p:cNvPr id="85029" name="Oval 45">
                  <a:extLst>
                    <a:ext uri="{FF2B5EF4-FFF2-40B4-BE49-F238E27FC236}">
                      <a16:creationId xmlns:a16="http://schemas.microsoft.com/office/drawing/2014/main" id="{06EEF6DD-2C1E-4AA2-BBB7-39EDD63FA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2016"/>
                  <a:ext cx="1056" cy="1038"/>
                </a:xfrm>
                <a:prstGeom prst="ellips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it-IT" altLang="it-IT" b="0"/>
                </a:p>
              </p:txBody>
            </p:sp>
            <p:sp>
              <p:nvSpPr>
                <p:cNvPr id="85030" name="AutoShape 46">
                  <a:extLst>
                    <a:ext uri="{FF2B5EF4-FFF2-40B4-BE49-F238E27FC236}">
                      <a16:creationId xmlns:a16="http://schemas.microsoft.com/office/drawing/2014/main" id="{3A9EB2CF-BFFC-40E6-99E9-7E85526A0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4" y="2160"/>
                  <a:ext cx="348" cy="690"/>
                </a:xfrm>
                <a:prstGeom prst="upArrow">
                  <a:avLst>
                    <a:gd name="adj1" fmla="val 27778"/>
                    <a:gd name="adj2" fmla="val 62916"/>
                  </a:avLst>
                </a:prstGeom>
                <a:noFill/>
                <a:ln w="38100">
                  <a:solidFill>
                    <a:srgbClr val="FF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it-IT" altLang="it-IT" b="0"/>
                </a:p>
              </p:txBody>
            </p:sp>
          </p:grpSp>
          <p:sp>
            <p:nvSpPr>
              <p:cNvPr id="85012" name="Oval 47">
                <a:extLst>
                  <a:ext uri="{FF2B5EF4-FFF2-40B4-BE49-F238E27FC236}">
                    <a16:creationId xmlns:a16="http://schemas.microsoft.com/office/drawing/2014/main" id="{C3662200-BB19-482C-B74D-E46FD47F4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" y="2359"/>
                <a:ext cx="352" cy="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grpSp>
            <p:nvGrpSpPr>
              <p:cNvPr id="85013" name="Group 48">
                <a:extLst>
                  <a:ext uri="{FF2B5EF4-FFF2-40B4-BE49-F238E27FC236}">
                    <a16:creationId xmlns:a16="http://schemas.microsoft.com/office/drawing/2014/main" id="{136BFDCC-FDB8-42C2-B44A-27C1D78D3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5" y="3147"/>
                <a:ext cx="352" cy="357"/>
                <a:chOff x="3516" y="5245"/>
                <a:chExt cx="624" cy="594"/>
              </a:xfrm>
            </p:grpSpPr>
            <p:sp>
              <p:nvSpPr>
                <p:cNvPr id="85026" name="Oval 49">
                  <a:extLst>
                    <a:ext uri="{FF2B5EF4-FFF2-40B4-BE49-F238E27FC236}">
                      <a16:creationId xmlns:a16="http://schemas.microsoft.com/office/drawing/2014/main" id="{4172CC9E-EBBF-40B7-A277-29583B062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6" y="5245"/>
                  <a:ext cx="624" cy="59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it-IT" altLang="it-IT" b="0"/>
                </a:p>
              </p:txBody>
            </p:sp>
            <p:sp>
              <p:nvSpPr>
                <p:cNvPr id="85027" name="AutoShape 50">
                  <a:extLst>
                    <a:ext uri="{FF2B5EF4-FFF2-40B4-BE49-F238E27FC236}">
                      <a16:creationId xmlns:a16="http://schemas.microsoft.com/office/drawing/2014/main" id="{16E9AB83-EF8E-4D55-9DC5-B73056DE77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3" y="5321"/>
                  <a:ext cx="206" cy="395"/>
                </a:xfrm>
                <a:prstGeom prst="upArrow">
                  <a:avLst>
                    <a:gd name="adj1" fmla="val 27778"/>
                    <a:gd name="adj2" fmla="val 60844"/>
                  </a:avLst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it-IT" altLang="it-IT" b="0"/>
                </a:p>
              </p:txBody>
            </p:sp>
            <p:sp>
              <p:nvSpPr>
                <p:cNvPr id="85028" name="AutoShape 51">
                  <a:extLst>
                    <a:ext uri="{FF2B5EF4-FFF2-40B4-BE49-F238E27FC236}">
                      <a16:creationId xmlns:a16="http://schemas.microsoft.com/office/drawing/2014/main" id="{90BC0C47-C5D6-4D6B-9FE0-E348C11434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803" y="5321"/>
                  <a:ext cx="206" cy="395"/>
                </a:xfrm>
                <a:prstGeom prst="upArrow">
                  <a:avLst>
                    <a:gd name="adj1" fmla="val 27778"/>
                    <a:gd name="adj2" fmla="val 60844"/>
                  </a:avLst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it-IT" altLang="it-IT" b="0"/>
                </a:p>
              </p:txBody>
            </p:sp>
          </p:grpSp>
          <p:sp>
            <p:nvSpPr>
              <p:cNvPr id="85014" name="Text Box 52">
                <a:extLst>
                  <a:ext uri="{FF2B5EF4-FFF2-40B4-BE49-F238E27FC236}">
                    <a16:creationId xmlns:a16="http://schemas.microsoft.com/office/drawing/2014/main" id="{D3CF2A92-741A-4BD2-8234-C8A6CF5168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3" y="2405"/>
                <a:ext cx="1030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3337" tIns="26668" rIns="53337" bIns="26668">
                <a:spAutoFit/>
              </a:bodyPr>
              <a:lstStyle>
                <a:lvl1pPr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400" b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Antilegame</a:t>
                </a:r>
              </a:p>
            </p:txBody>
          </p:sp>
          <p:sp>
            <p:nvSpPr>
              <p:cNvPr id="85015" name="Text Box 53">
                <a:extLst>
                  <a:ext uri="{FF2B5EF4-FFF2-40B4-BE49-F238E27FC236}">
                    <a16:creationId xmlns:a16="http://schemas.microsoft.com/office/drawing/2014/main" id="{DE150C60-FB29-4026-8AE5-328A04BA4D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3" y="3139"/>
                <a:ext cx="763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3337" tIns="26668" rIns="53337" bIns="26668">
                <a:spAutoFit/>
              </a:bodyPr>
              <a:lstStyle>
                <a:lvl1pPr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400" b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Legame</a:t>
                </a:r>
              </a:p>
            </p:txBody>
          </p:sp>
          <p:sp>
            <p:nvSpPr>
              <p:cNvPr id="85016" name="AutoShape 54">
                <a:extLst>
                  <a:ext uri="{FF2B5EF4-FFF2-40B4-BE49-F238E27FC236}">
                    <a16:creationId xmlns:a16="http://schemas.microsoft.com/office/drawing/2014/main" id="{A0961D31-EE8E-4C9D-A84B-A097D34A8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5" y="2419"/>
                <a:ext cx="94" cy="490"/>
              </a:xfrm>
              <a:prstGeom prst="upDownArrow">
                <a:avLst>
                  <a:gd name="adj1" fmla="val 28574"/>
                  <a:gd name="adj2" fmla="val 101359"/>
                </a:avLst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53337" tIns="26668" rIns="53337" bIns="26668" anchor="ctr"/>
              <a:lstStyle>
                <a:lvl1pPr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it-IT" altLang="it-IT" b="0"/>
              </a:p>
            </p:txBody>
          </p:sp>
          <p:sp>
            <p:nvSpPr>
              <p:cNvPr id="85017" name="Text Box 55">
                <a:extLst>
                  <a:ext uri="{FF2B5EF4-FFF2-40B4-BE49-F238E27FC236}">
                    <a16:creationId xmlns:a16="http://schemas.microsoft.com/office/drawing/2014/main" id="{5E924DD6-42C9-4DB1-84E8-A5597E154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" y="3168"/>
                <a:ext cx="331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3337" tIns="26668" rIns="53337" bIns="26668">
                <a:spAutoFit/>
              </a:bodyPr>
              <a:lstStyle>
                <a:lvl1pPr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2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2s</a:t>
                </a:r>
                <a:r>
                  <a:rPr lang="it-IT" altLang="it-IT" sz="2200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it-IT" altLang="it-IT" sz="22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018" name="Text Box 56">
                <a:extLst>
                  <a:ext uri="{FF2B5EF4-FFF2-40B4-BE49-F238E27FC236}">
                    <a16:creationId xmlns:a16="http://schemas.microsoft.com/office/drawing/2014/main" id="{86ADDEEE-229B-42D5-AA4A-B8226569F3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1" y="3168"/>
                <a:ext cx="331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3337" tIns="26668" rIns="53337" bIns="26668">
                <a:spAutoFit/>
              </a:bodyPr>
              <a:lstStyle>
                <a:lvl1pPr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2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2s</a:t>
                </a:r>
                <a:r>
                  <a:rPr lang="it-IT" altLang="it-IT" sz="2200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it-IT" altLang="it-IT" sz="22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019" name="Line 61">
                <a:extLst>
                  <a:ext uri="{FF2B5EF4-FFF2-40B4-BE49-F238E27FC236}">
                    <a16:creationId xmlns:a16="http://schemas.microsoft.com/office/drawing/2014/main" id="{F40EBBFC-0473-4308-921A-73744A21A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5" y="2952"/>
                <a:ext cx="739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020" name="Oval 62">
                <a:extLst>
                  <a:ext uri="{FF2B5EF4-FFF2-40B4-BE49-F238E27FC236}">
                    <a16:creationId xmlns:a16="http://schemas.microsoft.com/office/drawing/2014/main" id="{D6C7C8D9-A7A1-4A47-84A8-715295246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" y="2752"/>
                <a:ext cx="352" cy="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5021" name="AutoShape 63">
                <a:extLst>
                  <a:ext uri="{FF2B5EF4-FFF2-40B4-BE49-F238E27FC236}">
                    <a16:creationId xmlns:a16="http://schemas.microsoft.com/office/drawing/2014/main" id="{ABF7E224-406F-4261-907C-1109A3EB3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" y="2797"/>
                <a:ext cx="117" cy="238"/>
              </a:xfrm>
              <a:prstGeom prst="upArrow">
                <a:avLst>
                  <a:gd name="adj1" fmla="val 27778"/>
                  <a:gd name="adj2" fmla="val 64548"/>
                </a:avLst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5022" name="Text Box 64">
                <a:extLst>
                  <a:ext uri="{FF2B5EF4-FFF2-40B4-BE49-F238E27FC236}">
                    <a16:creationId xmlns:a16="http://schemas.microsoft.com/office/drawing/2014/main" id="{70DC50AA-7D0C-44B3-BAE3-C074C23357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3" y="2772"/>
                <a:ext cx="1243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3337" tIns="26668" rIns="53337" bIns="26668">
                <a:spAutoFit/>
              </a:bodyPr>
              <a:lstStyle>
                <a:lvl1pPr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400" b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NON Legame</a:t>
                </a:r>
              </a:p>
            </p:txBody>
          </p:sp>
          <p:sp>
            <p:nvSpPr>
              <p:cNvPr id="85023" name="Text Box 65">
                <a:extLst>
                  <a:ext uri="{FF2B5EF4-FFF2-40B4-BE49-F238E27FC236}">
                    <a16:creationId xmlns:a16="http://schemas.microsoft.com/office/drawing/2014/main" id="{A9215F87-2D3D-40D7-B6B2-5EF9C21333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" y="3168"/>
                <a:ext cx="331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3337" tIns="26668" rIns="53337" bIns="26668">
                <a:spAutoFit/>
              </a:bodyPr>
              <a:lstStyle>
                <a:lvl1pPr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2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2s</a:t>
                </a:r>
                <a:r>
                  <a:rPr lang="it-IT" altLang="it-IT" sz="2200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it-IT" altLang="it-IT" sz="22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024" name="AutoShape 66">
                <a:extLst>
                  <a:ext uri="{FF2B5EF4-FFF2-40B4-BE49-F238E27FC236}">
                    <a16:creationId xmlns:a16="http://schemas.microsoft.com/office/drawing/2014/main" id="{0E11A5AC-1985-4065-93AD-201E8257F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5" y="2984"/>
                <a:ext cx="94" cy="443"/>
              </a:xfrm>
              <a:prstGeom prst="upDownArrow">
                <a:avLst>
                  <a:gd name="adj1" fmla="val 28574"/>
                  <a:gd name="adj2" fmla="val 91637"/>
                </a:avLst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5025" name="Text Box 67">
                <a:extLst>
                  <a:ext uri="{FF2B5EF4-FFF2-40B4-BE49-F238E27FC236}">
                    <a16:creationId xmlns:a16="http://schemas.microsoft.com/office/drawing/2014/main" id="{84AA79F5-7B28-43AD-9132-CCC15DE6A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1" y="2491"/>
                <a:ext cx="354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3337" tIns="26668" rIns="53337" bIns="26668">
                <a:spAutoFit/>
              </a:bodyPr>
              <a:lstStyle>
                <a:lvl1pPr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334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800" b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it-IT" altLang="it-IT" sz="2800" b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E</a:t>
                </a:r>
              </a:p>
            </p:txBody>
          </p:sp>
        </p:grp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4">
            <a:extLst>
              <a:ext uri="{FF2B5EF4-FFF2-40B4-BE49-F238E27FC236}">
                <a16:creationId xmlns:a16="http://schemas.microsoft.com/office/drawing/2014/main" id="{BDE4CEBC-A9EF-42AD-8DCC-B2E012100899}"/>
              </a:ext>
            </a:extLst>
          </p:cNvPr>
          <p:cNvGrpSpPr>
            <a:grpSpLocks/>
          </p:cNvGrpSpPr>
          <p:nvPr/>
        </p:nvGrpSpPr>
        <p:grpSpPr bwMode="auto">
          <a:xfrm>
            <a:off x="1038225" y="404813"/>
            <a:ext cx="6846888" cy="2468562"/>
            <a:chOff x="20" y="3917"/>
            <a:chExt cx="4313" cy="1555"/>
          </a:xfrm>
        </p:grpSpPr>
        <p:sp>
          <p:nvSpPr>
            <p:cNvPr id="86068" name="AutoShape 5">
              <a:extLst>
                <a:ext uri="{FF2B5EF4-FFF2-40B4-BE49-F238E27FC236}">
                  <a16:creationId xmlns:a16="http://schemas.microsoft.com/office/drawing/2014/main" id="{E81CDBF5-747E-4351-8B17-30FCE0CF2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3941"/>
              <a:ext cx="621" cy="346"/>
            </a:xfrm>
            <a:prstGeom prst="roundRect">
              <a:avLst>
                <a:gd name="adj" fmla="val 37500"/>
              </a:avLst>
            </a:prstGeom>
            <a:solidFill>
              <a:srgbClr val="FFFF00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6069" name="Text Box 6">
              <a:extLst>
                <a:ext uri="{FF2B5EF4-FFF2-40B4-BE49-F238E27FC236}">
                  <a16:creationId xmlns:a16="http://schemas.microsoft.com/office/drawing/2014/main" id="{E282BBA2-4CBB-448A-9013-F0ECD4C4B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" y="3980"/>
              <a:ext cx="35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800">
                  <a:solidFill>
                    <a:srgbClr val="000066"/>
                  </a:solidFill>
                  <a:latin typeface="Arial" panose="020B0604020202020204" pitchFamily="34" charset="0"/>
                </a:rPr>
                <a:t>Li</a:t>
              </a:r>
              <a:r>
                <a:rPr lang="it-IT" altLang="it-IT" sz="2800" baseline="-25000">
                  <a:solidFill>
                    <a:srgbClr val="000066"/>
                  </a:solidFill>
                  <a:latin typeface="Arial" panose="020B0604020202020204" pitchFamily="34" charset="0"/>
                </a:rPr>
                <a:t>4</a:t>
              </a:r>
              <a:endParaRPr lang="it-IT" altLang="it-IT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70" name="Line 7">
              <a:extLst>
                <a:ext uri="{FF2B5EF4-FFF2-40B4-BE49-F238E27FC236}">
                  <a16:creationId xmlns:a16="http://schemas.microsoft.com/office/drawing/2014/main" id="{A19BC520-97FA-4BBC-B5FE-2108FBD5B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4733"/>
              <a:ext cx="21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71" name="Line 8">
              <a:extLst>
                <a:ext uri="{FF2B5EF4-FFF2-40B4-BE49-F238E27FC236}">
                  <a16:creationId xmlns:a16="http://schemas.microsoft.com/office/drawing/2014/main" id="{E1C95CC2-2EDA-4256-A6E2-851A68C01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3" y="4733"/>
              <a:ext cx="21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72" name="Line 9">
              <a:extLst>
                <a:ext uri="{FF2B5EF4-FFF2-40B4-BE49-F238E27FC236}">
                  <a16:creationId xmlns:a16="http://schemas.microsoft.com/office/drawing/2014/main" id="{60D9D648-F156-493D-AD6A-8DAF68C67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4728"/>
              <a:ext cx="140" cy="5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73" name="Line 10">
              <a:extLst>
                <a:ext uri="{FF2B5EF4-FFF2-40B4-BE49-F238E27FC236}">
                  <a16:creationId xmlns:a16="http://schemas.microsoft.com/office/drawing/2014/main" id="{D54D2E42-54CA-461F-9190-E4C4976F4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6" y="4521"/>
              <a:ext cx="252" cy="21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74" name="Line 11">
              <a:extLst>
                <a:ext uri="{FF2B5EF4-FFF2-40B4-BE49-F238E27FC236}">
                  <a16:creationId xmlns:a16="http://schemas.microsoft.com/office/drawing/2014/main" id="{A31C6AFB-70BF-4E0A-A5BB-C81AAA854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36" y="4733"/>
              <a:ext cx="252" cy="22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75" name="Line 12">
              <a:extLst>
                <a:ext uri="{FF2B5EF4-FFF2-40B4-BE49-F238E27FC236}">
                  <a16:creationId xmlns:a16="http://schemas.microsoft.com/office/drawing/2014/main" id="{3B6C03AF-E03D-4F0E-B28A-2735EE945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" y="4528"/>
              <a:ext cx="554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6076" name="Group 13">
              <a:extLst>
                <a:ext uri="{FF2B5EF4-FFF2-40B4-BE49-F238E27FC236}">
                  <a16:creationId xmlns:a16="http://schemas.microsoft.com/office/drawing/2014/main" id="{78947804-3A8E-4CA0-817A-6317E821A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9" y="4557"/>
              <a:ext cx="352" cy="356"/>
              <a:chOff x="1200" y="2016"/>
              <a:chExt cx="1056" cy="1038"/>
            </a:xfrm>
          </p:grpSpPr>
          <p:sp>
            <p:nvSpPr>
              <p:cNvPr id="86114" name="Oval 14">
                <a:extLst>
                  <a:ext uri="{FF2B5EF4-FFF2-40B4-BE49-F238E27FC236}">
                    <a16:creationId xmlns:a16="http://schemas.microsoft.com/office/drawing/2014/main" id="{49EC07A5-2627-46BA-AF78-50D40F747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056" cy="1038"/>
              </a:xfrm>
              <a:prstGeom prst="ellips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6115" name="AutoShape 15">
                <a:extLst>
                  <a:ext uri="{FF2B5EF4-FFF2-40B4-BE49-F238E27FC236}">
                    <a16:creationId xmlns:a16="http://schemas.microsoft.com/office/drawing/2014/main" id="{E86C3C21-2A60-4E13-8C08-327BAF797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160"/>
                <a:ext cx="348" cy="690"/>
              </a:xfrm>
              <a:prstGeom prst="upArrow">
                <a:avLst>
                  <a:gd name="adj1" fmla="val 27778"/>
                  <a:gd name="adj2" fmla="val 62916"/>
                </a:avLst>
              </a:prstGeom>
              <a:noFill/>
              <a:ln w="3810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sp>
          <p:nvSpPr>
            <p:cNvPr id="86077" name="Oval 16">
              <a:extLst>
                <a:ext uri="{FF2B5EF4-FFF2-40B4-BE49-F238E27FC236}">
                  <a16:creationId xmlns:a16="http://schemas.microsoft.com/office/drawing/2014/main" id="{ABAADCB0-A2C6-4F28-BD04-38FEF237A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" y="4316"/>
              <a:ext cx="351" cy="3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6078" name="Text Box 17">
              <a:extLst>
                <a:ext uri="{FF2B5EF4-FFF2-40B4-BE49-F238E27FC236}">
                  <a16:creationId xmlns:a16="http://schemas.microsoft.com/office/drawing/2014/main" id="{A3A0E741-1F35-459B-83A9-ED8794B7A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" y="3975"/>
              <a:ext cx="103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400" b="0">
                  <a:solidFill>
                    <a:srgbClr val="0000CC"/>
                  </a:solidFill>
                  <a:latin typeface="Arial" panose="020B0604020202020204" pitchFamily="34" charset="0"/>
                </a:rPr>
                <a:t>Antilegame</a:t>
              </a:r>
            </a:p>
          </p:txBody>
        </p:sp>
        <p:sp>
          <p:nvSpPr>
            <p:cNvPr id="86079" name="Text Box 18">
              <a:extLst>
                <a:ext uri="{FF2B5EF4-FFF2-40B4-BE49-F238E27FC236}">
                  <a16:creationId xmlns:a16="http://schemas.microsoft.com/office/drawing/2014/main" id="{1878B6E4-4FAA-4718-A038-719073FBE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" y="4803"/>
              <a:ext cx="76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400" b="0">
                  <a:solidFill>
                    <a:srgbClr val="0000CC"/>
                  </a:solidFill>
                  <a:latin typeface="Arial" panose="020B0604020202020204" pitchFamily="34" charset="0"/>
                </a:rPr>
                <a:t>Legame</a:t>
              </a:r>
            </a:p>
          </p:txBody>
        </p:sp>
        <p:sp>
          <p:nvSpPr>
            <p:cNvPr id="86080" name="AutoShape 19">
              <a:extLst>
                <a:ext uri="{FF2B5EF4-FFF2-40B4-BE49-F238E27FC236}">
                  <a16:creationId xmlns:a16="http://schemas.microsoft.com/office/drawing/2014/main" id="{E12D3675-24EE-41B8-9D58-AB4F246C8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4061"/>
              <a:ext cx="96" cy="490"/>
            </a:xfrm>
            <a:prstGeom prst="upDownArrow">
              <a:avLst>
                <a:gd name="adj1" fmla="val 28574"/>
                <a:gd name="adj2" fmla="val 99248"/>
              </a:avLst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53337" tIns="26668" rIns="53337" bIns="26668" anchor="ctr"/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it-IT" altLang="it-IT" b="0"/>
            </a:p>
          </p:txBody>
        </p:sp>
        <p:sp>
          <p:nvSpPr>
            <p:cNvPr id="86081" name="Text Box 20">
              <a:extLst>
                <a:ext uri="{FF2B5EF4-FFF2-40B4-BE49-F238E27FC236}">
                  <a16:creationId xmlns:a16="http://schemas.microsoft.com/office/drawing/2014/main" id="{6F79D98C-E55C-48AC-8C81-128BBFF70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" y="4936"/>
              <a:ext cx="33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  <a:latin typeface="Arial" panose="020B0604020202020204" pitchFamily="34" charset="0"/>
                </a:rPr>
                <a:t>2s</a:t>
              </a:r>
              <a:r>
                <a:rPr lang="it-IT" altLang="it-IT" sz="2200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it-IT" altLang="it-IT" sz="22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82" name="Text Box 21">
              <a:extLst>
                <a:ext uri="{FF2B5EF4-FFF2-40B4-BE49-F238E27FC236}">
                  <a16:creationId xmlns:a16="http://schemas.microsoft.com/office/drawing/2014/main" id="{641509C9-BBEA-42C7-8930-A380FF10B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" y="4936"/>
              <a:ext cx="33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  <a:latin typeface="Arial" panose="020B0604020202020204" pitchFamily="34" charset="0"/>
                </a:rPr>
                <a:t>2s</a:t>
              </a:r>
              <a:r>
                <a:rPr lang="it-IT" altLang="it-IT" sz="2200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it-IT" altLang="it-IT" sz="22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6083" name="Group 22">
              <a:extLst>
                <a:ext uri="{FF2B5EF4-FFF2-40B4-BE49-F238E27FC236}">
                  <a16:creationId xmlns:a16="http://schemas.microsoft.com/office/drawing/2014/main" id="{223DF506-3ADF-4064-A529-B0237B528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" y="4557"/>
              <a:ext cx="351" cy="356"/>
              <a:chOff x="1200" y="2016"/>
              <a:chExt cx="1056" cy="1038"/>
            </a:xfrm>
          </p:grpSpPr>
          <p:sp>
            <p:nvSpPr>
              <p:cNvPr id="86112" name="Oval 23">
                <a:extLst>
                  <a:ext uri="{FF2B5EF4-FFF2-40B4-BE49-F238E27FC236}">
                    <a16:creationId xmlns:a16="http://schemas.microsoft.com/office/drawing/2014/main" id="{33E7500E-18D7-4E9A-8A90-F105E9043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056" cy="1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6113" name="AutoShape 24">
                <a:extLst>
                  <a:ext uri="{FF2B5EF4-FFF2-40B4-BE49-F238E27FC236}">
                    <a16:creationId xmlns:a16="http://schemas.microsoft.com/office/drawing/2014/main" id="{884A7341-4276-4711-AE56-B3B00878D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160"/>
                <a:ext cx="348" cy="690"/>
              </a:xfrm>
              <a:prstGeom prst="upArrow">
                <a:avLst>
                  <a:gd name="adj1" fmla="val 27778"/>
                  <a:gd name="adj2" fmla="val 62916"/>
                </a:avLst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sp>
          <p:nvSpPr>
            <p:cNvPr id="86084" name="Text Box 25">
              <a:extLst>
                <a:ext uri="{FF2B5EF4-FFF2-40B4-BE49-F238E27FC236}">
                  <a16:creationId xmlns:a16="http://schemas.microsoft.com/office/drawing/2014/main" id="{F63BB4FB-2599-4E74-B88E-0588C9E3A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" y="4368"/>
              <a:ext cx="103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400" b="0">
                  <a:solidFill>
                    <a:srgbClr val="0000CC"/>
                  </a:solidFill>
                  <a:latin typeface="Arial" panose="020B0604020202020204" pitchFamily="34" charset="0"/>
                </a:rPr>
                <a:t>Antilegame</a:t>
              </a:r>
            </a:p>
          </p:txBody>
        </p:sp>
        <p:sp>
          <p:nvSpPr>
            <p:cNvPr id="86085" name="Text Box 26">
              <a:extLst>
                <a:ext uri="{FF2B5EF4-FFF2-40B4-BE49-F238E27FC236}">
                  <a16:creationId xmlns:a16="http://schemas.microsoft.com/office/drawing/2014/main" id="{3A43CEB1-3D25-4C00-9315-1A3F311DD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4936"/>
              <a:ext cx="33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  <a:latin typeface="Arial" panose="020B0604020202020204" pitchFamily="34" charset="0"/>
                </a:rPr>
                <a:t>2s</a:t>
              </a:r>
              <a:r>
                <a:rPr lang="it-IT" altLang="it-IT" sz="2200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it-IT" altLang="it-IT" sz="22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86" name="AutoShape 27">
              <a:extLst>
                <a:ext uri="{FF2B5EF4-FFF2-40B4-BE49-F238E27FC236}">
                  <a16:creationId xmlns:a16="http://schemas.microsoft.com/office/drawing/2014/main" id="{06DD6B5B-282E-45D7-9352-AD5943937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4560"/>
              <a:ext cx="96" cy="443"/>
            </a:xfrm>
            <a:prstGeom prst="upDownArrow">
              <a:avLst>
                <a:gd name="adj1" fmla="val 28574"/>
                <a:gd name="adj2" fmla="val 89728"/>
              </a:avLst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6087" name="Text Box 28">
              <a:extLst>
                <a:ext uri="{FF2B5EF4-FFF2-40B4-BE49-F238E27FC236}">
                  <a16:creationId xmlns:a16="http://schemas.microsoft.com/office/drawing/2014/main" id="{55DD1E47-3BB9-4C8D-B0E3-120EA5D65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" y="4608"/>
              <a:ext cx="354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800" b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it-IT" altLang="it-IT" sz="2800" b="0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86088" name="Line 29">
              <a:extLst>
                <a:ext uri="{FF2B5EF4-FFF2-40B4-BE49-F238E27FC236}">
                  <a16:creationId xmlns:a16="http://schemas.microsoft.com/office/drawing/2014/main" id="{95D6CA44-3BAE-4B1A-9637-0B245D8E5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" y="4951"/>
              <a:ext cx="554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89" name="Line 30">
              <a:extLst>
                <a:ext uri="{FF2B5EF4-FFF2-40B4-BE49-F238E27FC236}">
                  <a16:creationId xmlns:a16="http://schemas.microsoft.com/office/drawing/2014/main" id="{254B80C7-72D5-4215-8A00-24BA238E2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8" y="4144"/>
              <a:ext cx="248" cy="589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90" name="Line 31">
              <a:extLst>
                <a:ext uri="{FF2B5EF4-FFF2-40B4-BE49-F238E27FC236}">
                  <a16:creationId xmlns:a16="http://schemas.microsoft.com/office/drawing/2014/main" id="{463659E6-27E9-46C5-A769-1E4B9F472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24" y="4727"/>
              <a:ext cx="264" cy="57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91" name="Line 32">
              <a:extLst>
                <a:ext uri="{FF2B5EF4-FFF2-40B4-BE49-F238E27FC236}">
                  <a16:creationId xmlns:a16="http://schemas.microsoft.com/office/drawing/2014/main" id="{963FEDCA-6296-492A-9641-1F7292220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5" y="4147"/>
              <a:ext cx="553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92" name="Line 33">
              <a:extLst>
                <a:ext uri="{FF2B5EF4-FFF2-40B4-BE49-F238E27FC236}">
                  <a16:creationId xmlns:a16="http://schemas.microsoft.com/office/drawing/2014/main" id="{05409836-1FBF-479D-850B-46E7F4CB3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" y="5296"/>
              <a:ext cx="554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6093" name="Group 34">
              <a:extLst>
                <a:ext uri="{FF2B5EF4-FFF2-40B4-BE49-F238E27FC236}">
                  <a16:creationId xmlns:a16="http://schemas.microsoft.com/office/drawing/2014/main" id="{B1D732ED-83D4-4744-9733-20AC7D1C1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1" y="5116"/>
              <a:ext cx="351" cy="356"/>
              <a:chOff x="3516" y="5245"/>
              <a:chExt cx="624" cy="594"/>
            </a:xfrm>
          </p:grpSpPr>
          <p:sp>
            <p:nvSpPr>
              <p:cNvPr id="86109" name="Oval 35">
                <a:extLst>
                  <a:ext uri="{FF2B5EF4-FFF2-40B4-BE49-F238E27FC236}">
                    <a16:creationId xmlns:a16="http://schemas.microsoft.com/office/drawing/2014/main" id="{2A8DDE37-77E8-4FA0-A777-0DD290EBF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6" y="5245"/>
                <a:ext cx="624" cy="59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6110" name="AutoShape 36">
                <a:extLst>
                  <a:ext uri="{FF2B5EF4-FFF2-40B4-BE49-F238E27FC236}">
                    <a16:creationId xmlns:a16="http://schemas.microsoft.com/office/drawing/2014/main" id="{74843EBA-1270-46F8-80D7-2D4C1C8D0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" y="5321"/>
                <a:ext cx="206" cy="395"/>
              </a:xfrm>
              <a:prstGeom prst="upArrow">
                <a:avLst>
                  <a:gd name="adj1" fmla="val 27778"/>
                  <a:gd name="adj2" fmla="val 60844"/>
                </a:avLst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6111" name="AutoShape 37">
                <a:extLst>
                  <a:ext uri="{FF2B5EF4-FFF2-40B4-BE49-F238E27FC236}">
                    <a16:creationId xmlns:a16="http://schemas.microsoft.com/office/drawing/2014/main" id="{45B7431A-3DAF-4BEA-A9F0-10D01EEE3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803" y="5321"/>
                <a:ext cx="206" cy="395"/>
              </a:xfrm>
              <a:prstGeom prst="upArrow">
                <a:avLst>
                  <a:gd name="adj1" fmla="val 27778"/>
                  <a:gd name="adj2" fmla="val 60844"/>
                </a:avLst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grpSp>
          <p:nvGrpSpPr>
            <p:cNvPr id="86094" name="Group 38">
              <a:extLst>
                <a:ext uri="{FF2B5EF4-FFF2-40B4-BE49-F238E27FC236}">
                  <a16:creationId xmlns:a16="http://schemas.microsoft.com/office/drawing/2014/main" id="{0E5F31AD-1767-426F-8F45-E7C45CAF5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1" y="4716"/>
              <a:ext cx="351" cy="356"/>
              <a:chOff x="3516" y="5245"/>
              <a:chExt cx="624" cy="594"/>
            </a:xfrm>
          </p:grpSpPr>
          <p:sp>
            <p:nvSpPr>
              <p:cNvPr id="86106" name="Oval 39">
                <a:extLst>
                  <a:ext uri="{FF2B5EF4-FFF2-40B4-BE49-F238E27FC236}">
                    <a16:creationId xmlns:a16="http://schemas.microsoft.com/office/drawing/2014/main" id="{EEE93A13-B4BA-42D4-8110-CEE43D7C5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6" y="5245"/>
                <a:ext cx="624" cy="59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6107" name="AutoShape 40">
                <a:extLst>
                  <a:ext uri="{FF2B5EF4-FFF2-40B4-BE49-F238E27FC236}">
                    <a16:creationId xmlns:a16="http://schemas.microsoft.com/office/drawing/2014/main" id="{190A419D-DE90-4F6E-A819-C8C74C107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" y="5321"/>
                <a:ext cx="206" cy="395"/>
              </a:xfrm>
              <a:prstGeom prst="upArrow">
                <a:avLst>
                  <a:gd name="adj1" fmla="val 27778"/>
                  <a:gd name="adj2" fmla="val 60844"/>
                </a:avLst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6108" name="AutoShape 41">
                <a:extLst>
                  <a:ext uri="{FF2B5EF4-FFF2-40B4-BE49-F238E27FC236}">
                    <a16:creationId xmlns:a16="http://schemas.microsoft.com/office/drawing/2014/main" id="{7F3D61F1-B130-415C-B5A2-1726C1D31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803" y="5321"/>
                <a:ext cx="206" cy="395"/>
              </a:xfrm>
              <a:prstGeom prst="upArrow">
                <a:avLst>
                  <a:gd name="adj1" fmla="val 27778"/>
                  <a:gd name="adj2" fmla="val 60844"/>
                </a:avLst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sp>
          <p:nvSpPr>
            <p:cNvPr id="86095" name="Oval 42">
              <a:extLst>
                <a:ext uri="{FF2B5EF4-FFF2-40B4-BE49-F238E27FC236}">
                  <a16:creationId xmlns:a16="http://schemas.microsoft.com/office/drawing/2014/main" id="{291E68C0-700D-42C0-8205-F89D849CF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" y="3917"/>
              <a:ext cx="351" cy="3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6096" name="Text Box 43">
              <a:extLst>
                <a:ext uri="{FF2B5EF4-FFF2-40B4-BE49-F238E27FC236}">
                  <a16:creationId xmlns:a16="http://schemas.microsoft.com/office/drawing/2014/main" id="{F7AFDE11-7B97-46BD-88F5-F9E73C8E5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" y="5155"/>
              <a:ext cx="76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400" b="0">
                  <a:solidFill>
                    <a:srgbClr val="0000CC"/>
                  </a:solidFill>
                  <a:latin typeface="Arial" panose="020B0604020202020204" pitchFamily="34" charset="0"/>
                </a:rPr>
                <a:t>Legame</a:t>
              </a:r>
            </a:p>
          </p:txBody>
        </p:sp>
        <p:sp>
          <p:nvSpPr>
            <p:cNvPr id="86097" name="AutoShape 44">
              <a:extLst>
                <a:ext uri="{FF2B5EF4-FFF2-40B4-BE49-F238E27FC236}">
                  <a16:creationId xmlns:a16="http://schemas.microsoft.com/office/drawing/2014/main" id="{F671D99D-8447-43D7-85F7-D3443C386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5015"/>
              <a:ext cx="96" cy="442"/>
            </a:xfrm>
            <a:prstGeom prst="upDownArrow">
              <a:avLst>
                <a:gd name="adj1" fmla="val 28574"/>
                <a:gd name="adj2" fmla="val 89525"/>
              </a:avLst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grpSp>
          <p:nvGrpSpPr>
            <p:cNvPr id="86098" name="Group 45">
              <a:extLst>
                <a:ext uri="{FF2B5EF4-FFF2-40B4-BE49-F238E27FC236}">
                  <a16:creationId xmlns:a16="http://schemas.microsoft.com/office/drawing/2014/main" id="{8E8EE844-A17D-4E70-9F79-2D2A2ACCA0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" y="4557"/>
              <a:ext cx="350" cy="356"/>
              <a:chOff x="1200" y="2016"/>
              <a:chExt cx="1056" cy="1038"/>
            </a:xfrm>
          </p:grpSpPr>
          <p:sp>
            <p:nvSpPr>
              <p:cNvPr id="86104" name="Oval 46">
                <a:extLst>
                  <a:ext uri="{FF2B5EF4-FFF2-40B4-BE49-F238E27FC236}">
                    <a16:creationId xmlns:a16="http://schemas.microsoft.com/office/drawing/2014/main" id="{26818337-65C5-4C90-80BD-40EFC1E4A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056" cy="1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6105" name="AutoShape 47">
                <a:extLst>
                  <a:ext uri="{FF2B5EF4-FFF2-40B4-BE49-F238E27FC236}">
                    <a16:creationId xmlns:a16="http://schemas.microsoft.com/office/drawing/2014/main" id="{F6A0D3AF-448C-412D-96DE-3442E2EB8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160"/>
                <a:ext cx="348" cy="690"/>
              </a:xfrm>
              <a:prstGeom prst="upArrow">
                <a:avLst>
                  <a:gd name="adj1" fmla="val 27778"/>
                  <a:gd name="adj2" fmla="val 62916"/>
                </a:avLst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sp>
          <p:nvSpPr>
            <p:cNvPr id="86099" name="Line 48">
              <a:extLst>
                <a:ext uri="{FF2B5EF4-FFF2-40B4-BE49-F238E27FC236}">
                  <a16:creationId xmlns:a16="http://schemas.microsoft.com/office/drawing/2014/main" id="{70D1FA33-0926-4012-AC51-D36C8407E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4733"/>
              <a:ext cx="21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6100" name="Group 49">
              <a:extLst>
                <a:ext uri="{FF2B5EF4-FFF2-40B4-BE49-F238E27FC236}">
                  <a16:creationId xmlns:a16="http://schemas.microsoft.com/office/drawing/2014/main" id="{EAE208E2-29E7-471C-9540-B6627DB75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" y="4557"/>
              <a:ext cx="351" cy="356"/>
              <a:chOff x="1200" y="2016"/>
              <a:chExt cx="1056" cy="1038"/>
            </a:xfrm>
          </p:grpSpPr>
          <p:sp>
            <p:nvSpPr>
              <p:cNvPr id="86102" name="Oval 50">
                <a:extLst>
                  <a:ext uri="{FF2B5EF4-FFF2-40B4-BE49-F238E27FC236}">
                    <a16:creationId xmlns:a16="http://schemas.microsoft.com/office/drawing/2014/main" id="{084BD46F-31C4-4314-BACB-05FE0A956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056" cy="1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6103" name="AutoShape 51">
                <a:extLst>
                  <a:ext uri="{FF2B5EF4-FFF2-40B4-BE49-F238E27FC236}">
                    <a16:creationId xmlns:a16="http://schemas.microsoft.com/office/drawing/2014/main" id="{75FF07D5-2B70-4FC8-BBC3-3C8A30A55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160"/>
                <a:ext cx="348" cy="690"/>
              </a:xfrm>
              <a:prstGeom prst="upArrow">
                <a:avLst>
                  <a:gd name="adj1" fmla="val 27778"/>
                  <a:gd name="adj2" fmla="val 62916"/>
                </a:avLst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sp>
          <p:nvSpPr>
            <p:cNvPr id="86101" name="Text Box 52">
              <a:extLst>
                <a:ext uri="{FF2B5EF4-FFF2-40B4-BE49-F238E27FC236}">
                  <a16:creationId xmlns:a16="http://schemas.microsoft.com/office/drawing/2014/main" id="{0ED2D7E0-C6CC-4DC1-9FD9-1E5149259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" y="4936"/>
              <a:ext cx="33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  <a:latin typeface="Arial" panose="020B0604020202020204" pitchFamily="34" charset="0"/>
                </a:rPr>
                <a:t>2s</a:t>
              </a:r>
              <a:r>
                <a:rPr lang="it-IT" altLang="it-IT" sz="2200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it-IT" altLang="it-IT" sz="22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6019" name="Group 102">
            <a:extLst>
              <a:ext uri="{FF2B5EF4-FFF2-40B4-BE49-F238E27FC236}">
                <a16:creationId xmlns:a16="http://schemas.microsoft.com/office/drawing/2014/main" id="{32724F6D-8280-48E8-B2D1-667FA4192FA5}"/>
              </a:ext>
            </a:extLst>
          </p:cNvPr>
          <p:cNvGrpSpPr>
            <a:grpSpLocks/>
          </p:cNvGrpSpPr>
          <p:nvPr/>
        </p:nvGrpSpPr>
        <p:grpSpPr bwMode="auto">
          <a:xfrm>
            <a:off x="1406525" y="3400425"/>
            <a:ext cx="6118225" cy="1828800"/>
            <a:chOff x="886" y="2142"/>
            <a:chExt cx="3854" cy="1152"/>
          </a:xfrm>
        </p:grpSpPr>
        <p:sp>
          <p:nvSpPr>
            <p:cNvPr id="86021" name="AutoShape 54">
              <a:extLst>
                <a:ext uri="{FF2B5EF4-FFF2-40B4-BE49-F238E27FC236}">
                  <a16:creationId xmlns:a16="http://schemas.microsoft.com/office/drawing/2014/main" id="{E5D4A903-6E73-4E4C-9C14-3485B74FB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" y="2142"/>
              <a:ext cx="432" cy="374"/>
            </a:xfrm>
            <a:prstGeom prst="octagon">
              <a:avLst>
                <a:gd name="adj" fmla="val 29287"/>
              </a:avLst>
            </a:prstGeom>
            <a:solidFill>
              <a:srgbClr val="FFFFCC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6022" name="AutoShape 55">
              <a:extLst>
                <a:ext uri="{FF2B5EF4-FFF2-40B4-BE49-F238E27FC236}">
                  <a16:creationId xmlns:a16="http://schemas.microsoft.com/office/drawing/2014/main" id="{B63A56A2-04A4-494B-91EB-C28E7B31F58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00" y="2804"/>
              <a:ext cx="968" cy="461"/>
            </a:xfrm>
            <a:prstGeom prst="parallelogram">
              <a:avLst>
                <a:gd name="adj" fmla="val 48664"/>
              </a:avLst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6023" name="Line 56">
              <a:extLst>
                <a:ext uri="{FF2B5EF4-FFF2-40B4-BE49-F238E27FC236}">
                  <a16:creationId xmlns:a16="http://schemas.microsoft.com/office/drawing/2014/main" id="{72899876-D4AE-4F0E-BEBC-00BDBA16A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2751"/>
              <a:ext cx="311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24" name="Line 57">
              <a:extLst>
                <a:ext uri="{FF2B5EF4-FFF2-40B4-BE49-F238E27FC236}">
                  <a16:creationId xmlns:a16="http://schemas.microsoft.com/office/drawing/2014/main" id="{2A777558-3B40-427A-9ABD-D50ACF59F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8" y="2751"/>
              <a:ext cx="21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25" name="Line 58">
              <a:extLst>
                <a:ext uri="{FF2B5EF4-FFF2-40B4-BE49-F238E27FC236}">
                  <a16:creationId xmlns:a16="http://schemas.microsoft.com/office/drawing/2014/main" id="{381E1D44-566E-404E-AC60-AB1FA2AEF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2746"/>
              <a:ext cx="141" cy="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26" name="Text Box 59">
              <a:extLst>
                <a:ext uri="{FF2B5EF4-FFF2-40B4-BE49-F238E27FC236}">
                  <a16:creationId xmlns:a16="http://schemas.microsoft.com/office/drawing/2014/main" id="{A47A9762-29A0-46CE-A14E-02A42E970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" y="2977"/>
              <a:ext cx="1047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 b="0">
                  <a:solidFill>
                    <a:srgbClr val="FF0000"/>
                  </a:solidFill>
                  <a:latin typeface="Arial" panose="020B0604020202020204" pitchFamily="34" charset="0"/>
                </a:rPr>
                <a:t>N  orbitali 2s</a:t>
              </a:r>
            </a:p>
          </p:txBody>
        </p:sp>
        <p:sp>
          <p:nvSpPr>
            <p:cNvPr id="86027" name="Line 60">
              <a:extLst>
                <a:ext uri="{FF2B5EF4-FFF2-40B4-BE49-F238E27FC236}">
                  <a16:creationId xmlns:a16="http://schemas.microsoft.com/office/drawing/2014/main" id="{AF9B5FA6-7D23-417C-82B0-DD5B5BC07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2" y="2196"/>
              <a:ext cx="228" cy="55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28" name="Line 61">
              <a:extLst>
                <a:ext uri="{FF2B5EF4-FFF2-40B4-BE49-F238E27FC236}">
                  <a16:creationId xmlns:a16="http://schemas.microsoft.com/office/drawing/2014/main" id="{6B4E4DC6-FC87-4C79-92D2-665029B62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4" y="2750"/>
              <a:ext cx="248" cy="54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29" name="Line 62">
              <a:extLst>
                <a:ext uri="{FF2B5EF4-FFF2-40B4-BE49-F238E27FC236}">
                  <a16:creationId xmlns:a16="http://schemas.microsoft.com/office/drawing/2014/main" id="{22FA6F31-0603-4C3D-99ED-3CE2BEBBF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2751"/>
              <a:ext cx="21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6030" name="Group 63">
              <a:extLst>
                <a:ext uri="{FF2B5EF4-FFF2-40B4-BE49-F238E27FC236}">
                  <a16:creationId xmlns:a16="http://schemas.microsoft.com/office/drawing/2014/main" id="{A0AABE6F-5255-44AA-8EDC-AB8C16F78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5" y="2617"/>
              <a:ext cx="243" cy="245"/>
              <a:chOff x="1200" y="2016"/>
              <a:chExt cx="1056" cy="1038"/>
            </a:xfrm>
          </p:grpSpPr>
          <p:sp>
            <p:nvSpPr>
              <p:cNvPr id="86066" name="Oval 64">
                <a:extLst>
                  <a:ext uri="{FF2B5EF4-FFF2-40B4-BE49-F238E27FC236}">
                    <a16:creationId xmlns:a16="http://schemas.microsoft.com/office/drawing/2014/main" id="{29A63329-E888-4F54-A8D8-C3E07F6C8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056" cy="1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6067" name="AutoShape 65">
                <a:extLst>
                  <a:ext uri="{FF2B5EF4-FFF2-40B4-BE49-F238E27FC236}">
                    <a16:creationId xmlns:a16="http://schemas.microsoft.com/office/drawing/2014/main" id="{3B0FE933-CE59-4CA0-BB68-6EA48315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160"/>
                <a:ext cx="348" cy="690"/>
              </a:xfrm>
              <a:prstGeom prst="upArrow">
                <a:avLst>
                  <a:gd name="adj1" fmla="val 27778"/>
                  <a:gd name="adj2" fmla="val 62916"/>
                </a:avLst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grpSp>
          <p:nvGrpSpPr>
            <p:cNvPr id="86031" name="Group 66">
              <a:extLst>
                <a:ext uri="{FF2B5EF4-FFF2-40B4-BE49-F238E27FC236}">
                  <a16:creationId xmlns:a16="http://schemas.microsoft.com/office/drawing/2014/main" id="{D0C27468-85D4-4E21-9DE0-F7FE345267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2" y="2617"/>
              <a:ext cx="243" cy="245"/>
              <a:chOff x="1200" y="2016"/>
              <a:chExt cx="1056" cy="1038"/>
            </a:xfrm>
          </p:grpSpPr>
          <p:sp>
            <p:nvSpPr>
              <p:cNvPr id="86064" name="Oval 67">
                <a:extLst>
                  <a:ext uri="{FF2B5EF4-FFF2-40B4-BE49-F238E27FC236}">
                    <a16:creationId xmlns:a16="http://schemas.microsoft.com/office/drawing/2014/main" id="{B9CC9AD5-3851-4B08-8C55-D4BC81FE0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056" cy="1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6065" name="AutoShape 68">
                <a:extLst>
                  <a:ext uri="{FF2B5EF4-FFF2-40B4-BE49-F238E27FC236}">
                    <a16:creationId xmlns:a16="http://schemas.microsoft.com/office/drawing/2014/main" id="{50658CB7-8096-4CEA-8525-FA3C406A7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160"/>
                <a:ext cx="348" cy="690"/>
              </a:xfrm>
              <a:prstGeom prst="upArrow">
                <a:avLst>
                  <a:gd name="adj1" fmla="val 27778"/>
                  <a:gd name="adj2" fmla="val 62916"/>
                </a:avLst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grpSp>
          <p:nvGrpSpPr>
            <p:cNvPr id="86032" name="Group 69">
              <a:extLst>
                <a:ext uri="{FF2B5EF4-FFF2-40B4-BE49-F238E27FC236}">
                  <a16:creationId xmlns:a16="http://schemas.microsoft.com/office/drawing/2014/main" id="{F667128B-9A78-4613-99D8-0C48571343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6" y="2617"/>
              <a:ext cx="243" cy="245"/>
              <a:chOff x="1200" y="2016"/>
              <a:chExt cx="1056" cy="1038"/>
            </a:xfrm>
          </p:grpSpPr>
          <p:sp>
            <p:nvSpPr>
              <p:cNvPr id="86062" name="Oval 70">
                <a:extLst>
                  <a:ext uri="{FF2B5EF4-FFF2-40B4-BE49-F238E27FC236}">
                    <a16:creationId xmlns:a16="http://schemas.microsoft.com/office/drawing/2014/main" id="{9B745A05-DC36-4850-9D23-5C0EEE9B3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056" cy="1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6063" name="AutoShape 71">
                <a:extLst>
                  <a:ext uri="{FF2B5EF4-FFF2-40B4-BE49-F238E27FC236}">
                    <a16:creationId xmlns:a16="http://schemas.microsoft.com/office/drawing/2014/main" id="{FBEAFE39-9701-4EF1-8FDE-75BB8CBEF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160"/>
                <a:ext cx="348" cy="690"/>
              </a:xfrm>
              <a:prstGeom prst="upArrow">
                <a:avLst>
                  <a:gd name="adj1" fmla="val 27778"/>
                  <a:gd name="adj2" fmla="val 62916"/>
                </a:avLst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grpSp>
          <p:nvGrpSpPr>
            <p:cNvPr id="86033" name="Group 72">
              <a:extLst>
                <a:ext uri="{FF2B5EF4-FFF2-40B4-BE49-F238E27FC236}">
                  <a16:creationId xmlns:a16="http://schemas.microsoft.com/office/drawing/2014/main" id="{4AB04916-9DD1-4323-A250-531B8DCD0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1" y="2617"/>
              <a:ext cx="243" cy="245"/>
              <a:chOff x="1200" y="2016"/>
              <a:chExt cx="1056" cy="1038"/>
            </a:xfrm>
          </p:grpSpPr>
          <p:sp>
            <p:nvSpPr>
              <p:cNvPr id="86060" name="Oval 73">
                <a:extLst>
                  <a:ext uri="{FF2B5EF4-FFF2-40B4-BE49-F238E27FC236}">
                    <a16:creationId xmlns:a16="http://schemas.microsoft.com/office/drawing/2014/main" id="{2A109CF3-02CA-479E-9734-9CCF752A7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056" cy="10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  <p:sp>
            <p:nvSpPr>
              <p:cNvPr id="86061" name="AutoShape 74">
                <a:extLst>
                  <a:ext uri="{FF2B5EF4-FFF2-40B4-BE49-F238E27FC236}">
                    <a16:creationId xmlns:a16="http://schemas.microsoft.com/office/drawing/2014/main" id="{5960A6C0-7A6D-4301-AC71-668A8A468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160"/>
                <a:ext cx="348" cy="690"/>
              </a:xfrm>
              <a:prstGeom prst="upArrow">
                <a:avLst>
                  <a:gd name="adj1" fmla="val 27778"/>
                  <a:gd name="adj2" fmla="val 62916"/>
                </a:avLst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 b="0"/>
              </a:p>
            </p:txBody>
          </p:sp>
        </p:grpSp>
        <p:sp>
          <p:nvSpPr>
            <p:cNvPr id="86034" name="Line 75">
              <a:extLst>
                <a:ext uri="{FF2B5EF4-FFF2-40B4-BE49-F238E27FC236}">
                  <a16:creationId xmlns:a16="http://schemas.microsoft.com/office/drawing/2014/main" id="{52F0338C-FC75-4DD1-B5CF-4853BA1EB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5" y="2204"/>
              <a:ext cx="712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35" name="Line 76">
              <a:extLst>
                <a:ext uri="{FF2B5EF4-FFF2-40B4-BE49-F238E27FC236}">
                  <a16:creationId xmlns:a16="http://schemas.microsoft.com/office/drawing/2014/main" id="{E86A7876-0850-4D8B-B6A5-AE6561CBDC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2" y="2257"/>
              <a:ext cx="725" cy="5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36" name="Line 77">
              <a:extLst>
                <a:ext uri="{FF2B5EF4-FFF2-40B4-BE49-F238E27FC236}">
                  <a16:creationId xmlns:a16="http://schemas.microsoft.com/office/drawing/2014/main" id="{06BAECA8-2619-4995-A736-2AB4D78D6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8" y="2316"/>
              <a:ext cx="759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37" name="Line 78">
              <a:extLst>
                <a:ext uri="{FF2B5EF4-FFF2-40B4-BE49-F238E27FC236}">
                  <a16:creationId xmlns:a16="http://schemas.microsoft.com/office/drawing/2014/main" id="{B8FB04E0-76D0-4CBB-9311-782CF6B9EE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1" y="2373"/>
              <a:ext cx="759" cy="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38" name="Line 79">
              <a:extLst>
                <a:ext uri="{FF2B5EF4-FFF2-40B4-BE49-F238E27FC236}">
                  <a16:creationId xmlns:a16="http://schemas.microsoft.com/office/drawing/2014/main" id="{AA0226EE-0084-4EC9-96C7-536066B33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" y="2431"/>
              <a:ext cx="759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39" name="Line 80">
              <a:extLst>
                <a:ext uri="{FF2B5EF4-FFF2-40B4-BE49-F238E27FC236}">
                  <a16:creationId xmlns:a16="http://schemas.microsoft.com/office/drawing/2014/main" id="{71A24F17-03A1-46CC-9485-FDFC09EA8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4" y="2488"/>
              <a:ext cx="759" cy="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40" name="Line 81">
              <a:extLst>
                <a:ext uri="{FF2B5EF4-FFF2-40B4-BE49-F238E27FC236}">
                  <a16:creationId xmlns:a16="http://schemas.microsoft.com/office/drawing/2014/main" id="{0A806464-ACC3-4404-B650-239BD781F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0" y="2550"/>
              <a:ext cx="793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41" name="Line 82">
              <a:extLst>
                <a:ext uri="{FF2B5EF4-FFF2-40B4-BE49-F238E27FC236}">
                  <a16:creationId xmlns:a16="http://schemas.microsoft.com/office/drawing/2014/main" id="{70660ECB-CF2E-4707-9727-BA7E45EF4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0" y="2604"/>
              <a:ext cx="793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42" name="Line 83">
              <a:extLst>
                <a:ext uri="{FF2B5EF4-FFF2-40B4-BE49-F238E27FC236}">
                  <a16:creationId xmlns:a16="http://schemas.microsoft.com/office/drawing/2014/main" id="{670F589F-BF75-4F57-A950-88BC075EB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6" y="2661"/>
              <a:ext cx="760" cy="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43" name="Line 84">
              <a:extLst>
                <a:ext uri="{FF2B5EF4-FFF2-40B4-BE49-F238E27FC236}">
                  <a16:creationId xmlns:a16="http://schemas.microsoft.com/office/drawing/2014/main" id="{B585DFF2-B1DA-42B0-BBFC-8213DBD069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6" y="2661"/>
              <a:ext cx="803" cy="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44" name="Line 85">
              <a:extLst>
                <a:ext uri="{FF2B5EF4-FFF2-40B4-BE49-F238E27FC236}">
                  <a16:creationId xmlns:a16="http://schemas.microsoft.com/office/drawing/2014/main" id="{908AA118-B386-4B14-B825-1509A01F3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9" y="2791"/>
              <a:ext cx="905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45" name="Line 86">
              <a:extLst>
                <a:ext uri="{FF2B5EF4-FFF2-40B4-BE49-F238E27FC236}">
                  <a16:creationId xmlns:a16="http://schemas.microsoft.com/office/drawing/2014/main" id="{75C900A0-99AB-4943-8C3E-9A52E9146E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7" y="3288"/>
              <a:ext cx="725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46" name="Line 87">
              <a:extLst>
                <a:ext uri="{FF2B5EF4-FFF2-40B4-BE49-F238E27FC236}">
                  <a16:creationId xmlns:a16="http://schemas.microsoft.com/office/drawing/2014/main" id="{B298FD9F-DFD3-4EF8-BB27-9FC700DE9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5" y="3234"/>
              <a:ext cx="749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47" name="Line 88">
              <a:extLst>
                <a:ext uri="{FF2B5EF4-FFF2-40B4-BE49-F238E27FC236}">
                  <a16:creationId xmlns:a16="http://schemas.microsoft.com/office/drawing/2014/main" id="{05F95677-5D3A-46EC-8F94-01F06FEA6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2" y="3169"/>
              <a:ext cx="803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48" name="Line 89">
              <a:extLst>
                <a:ext uri="{FF2B5EF4-FFF2-40B4-BE49-F238E27FC236}">
                  <a16:creationId xmlns:a16="http://schemas.microsoft.com/office/drawing/2014/main" id="{17EA9C24-945F-4784-BD4F-C02A20E9D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8" y="3122"/>
              <a:ext cx="803" cy="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49" name="Line 90">
              <a:extLst>
                <a:ext uri="{FF2B5EF4-FFF2-40B4-BE49-F238E27FC236}">
                  <a16:creationId xmlns:a16="http://schemas.microsoft.com/office/drawing/2014/main" id="{BB20027E-37F6-448B-8533-BD713CF1A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4" y="3072"/>
              <a:ext cx="804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50" name="Line 91">
              <a:extLst>
                <a:ext uri="{FF2B5EF4-FFF2-40B4-BE49-F238E27FC236}">
                  <a16:creationId xmlns:a16="http://schemas.microsoft.com/office/drawing/2014/main" id="{6D7CAB50-911F-4EAD-85D2-6A8977017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1" y="3018"/>
              <a:ext cx="803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51" name="Line 92">
              <a:extLst>
                <a:ext uri="{FF2B5EF4-FFF2-40B4-BE49-F238E27FC236}">
                  <a16:creationId xmlns:a16="http://schemas.microsoft.com/office/drawing/2014/main" id="{F9F8AC1B-862A-4742-A88F-12FF8D7BF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4" y="2974"/>
              <a:ext cx="81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52" name="Line 93">
              <a:extLst>
                <a:ext uri="{FF2B5EF4-FFF2-40B4-BE49-F238E27FC236}">
                  <a16:creationId xmlns:a16="http://schemas.microsoft.com/office/drawing/2014/main" id="{24596A76-FFEE-4E1A-B8FF-D928EC89E8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7" y="2920"/>
              <a:ext cx="820" cy="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53" name="Line 94">
              <a:extLst>
                <a:ext uri="{FF2B5EF4-FFF2-40B4-BE49-F238E27FC236}">
                  <a16:creationId xmlns:a16="http://schemas.microsoft.com/office/drawing/2014/main" id="{A4C17ED8-15CB-47EB-878A-225F9BD2C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7" y="2884"/>
              <a:ext cx="847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54" name="Line 95">
              <a:extLst>
                <a:ext uri="{FF2B5EF4-FFF2-40B4-BE49-F238E27FC236}">
                  <a16:creationId xmlns:a16="http://schemas.microsoft.com/office/drawing/2014/main" id="{D79ADF00-86D7-4783-AE11-B66CEDFAD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6" y="2836"/>
              <a:ext cx="891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055" name="AutoShape 96">
              <a:extLst>
                <a:ext uri="{FF2B5EF4-FFF2-40B4-BE49-F238E27FC236}">
                  <a16:creationId xmlns:a16="http://schemas.microsoft.com/office/drawing/2014/main" id="{0A0694FE-A1FF-4D28-9BDF-814EAF164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2746"/>
              <a:ext cx="54" cy="548"/>
            </a:xfrm>
            <a:prstGeom prst="rightBrace">
              <a:avLst>
                <a:gd name="adj1" fmla="val 84568"/>
                <a:gd name="adj2" fmla="val 45394"/>
              </a:avLst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6056" name="AutoShape 97">
              <a:extLst>
                <a:ext uri="{FF2B5EF4-FFF2-40B4-BE49-F238E27FC236}">
                  <a16:creationId xmlns:a16="http://schemas.microsoft.com/office/drawing/2014/main" id="{1536E27F-6095-4A72-AFAA-0B9F2AF46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2170"/>
              <a:ext cx="54" cy="548"/>
            </a:xfrm>
            <a:prstGeom prst="rightBrace">
              <a:avLst>
                <a:gd name="adj1" fmla="val 84568"/>
                <a:gd name="adj2" fmla="val 45394"/>
              </a:avLst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6057" name="Text Box 98">
              <a:extLst>
                <a:ext uri="{FF2B5EF4-FFF2-40B4-BE49-F238E27FC236}">
                  <a16:creationId xmlns:a16="http://schemas.microsoft.com/office/drawing/2014/main" id="{8EC3F05C-0FD4-456A-8CB4-D64194428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1" y="2300"/>
              <a:ext cx="9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 b="0">
                  <a:solidFill>
                    <a:srgbClr val="FF0000"/>
                  </a:solidFill>
                  <a:latin typeface="Arial" panose="020B0604020202020204" pitchFamily="34" charset="0"/>
                </a:rPr>
                <a:t>Antilegame</a:t>
              </a:r>
            </a:p>
          </p:txBody>
        </p:sp>
        <p:sp>
          <p:nvSpPr>
            <p:cNvPr id="86058" name="Text Box 99">
              <a:extLst>
                <a:ext uri="{FF2B5EF4-FFF2-40B4-BE49-F238E27FC236}">
                  <a16:creationId xmlns:a16="http://schemas.microsoft.com/office/drawing/2014/main" id="{14F2931B-E5CD-4567-9CCD-9DB9E709C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" y="2847"/>
              <a:ext cx="70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 b="0">
                  <a:solidFill>
                    <a:srgbClr val="FF0000"/>
                  </a:solidFill>
                  <a:latin typeface="Arial" panose="020B0604020202020204" pitchFamily="34" charset="0"/>
                </a:rPr>
                <a:t>Legame</a:t>
              </a:r>
            </a:p>
          </p:txBody>
        </p:sp>
        <p:sp>
          <p:nvSpPr>
            <p:cNvPr id="86059" name="Text Box 100">
              <a:extLst>
                <a:ext uri="{FF2B5EF4-FFF2-40B4-BE49-F238E27FC236}">
                  <a16:creationId xmlns:a16="http://schemas.microsoft.com/office/drawing/2014/main" id="{C1CF8609-D402-446E-810A-4AAAB5953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6" y="2170"/>
              <a:ext cx="51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  <a:latin typeface="Arial" panose="020B0604020202020204" pitchFamily="34" charset="0"/>
                </a:rPr>
                <a:t>Li</a:t>
              </a:r>
              <a:r>
                <a:rPr lang="it-IT" altLang="it-IT" sz="22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(N)</a:t>
              </a:r>
              <a:endParaRPr lang="it-IT" altLang="it-IT" sz="2200" b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6020" name="Rectangle 101">
            <a:extLst>
              <a:ext uri="{FF2B5EF4-FFF2-40B4-BE49-F238E27FC236}">
                <a16:creationId xmlns:a16="http://schemas.microsoft.com/office/drawing/2014/main" id="{3F7490D7-A864-4113-A91A-9FAAB5B6F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5527675"/>
            <a:ext cx="681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1800" b="0">
                <a:solidFill>
                  <a:srgbClr val="00CC00"/>
                </a:solidFill>
              </a:rPr>
              <a:t>Banda solo parzialmente occupata (</a:t>
            </a:r>
            <a:r>
              <a:rPr lang="it-IT" altLang="it-IT" sz="1800">
                <a:solidFill>
                  <a:srgbClr val="00CC00"/>
                </a:solidFill>
              </a:rPr>
              <a:t>BANDA di VALENZA</a:t>
            </a:r>
            <a:r>
              <a:rPr lang="it-IT" altLang="it-IT" sz="1800" b="0">
                <a:solidFill>
                  <a:srgbClr val="00CC00"/>
                </a:solidFill>
              </a:rPr>
              <a:t>)</a:t>
            </a:r>
          </a:p>
          <a:p>
            <a:pPr algn="just"/>
            <a:r>
              <a:rPr lang="it-IT" altLang="it-IT" sz="1800" b="0">
                <a:solidFill>
                  <a:srgbClr val="00CC00"/>
                </a:solidFill>
              </a:rPr>
              <a:t>Banda di energia appena superiore vuota (</a:t>
            </a:r>
            <a:r>
              <a:rPr lang="it-IT" altLang="it-IT" sz="1800">
                <a:solidFill>
                  <a:srgbClr val="00CC00"/>
                </a:solidFill>
              </a:rPr>
              <a:t>BANDA di CONDUZIONE</a:t>
            </a:r>
            <a:r>
              <a:rPr lang="it-IT" altLang="it-IT" sz="1800" b="0">
                <a:solidFill>
                  <a:srgbClr val="00CC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4">
            <a:extLst>
              <a:ext uri="{FF2B5EF4-FFF2-40B4-BE49-F238E27FC236}">
                <a16:creationId xmlns:a16="http://schemas.microsoft.com/office/drawing/2014/main" id="{257F2C8C-44A2-42BB-B373-FB6026F9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20713"/>
            <a:ext cx="2752725" cy="13874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tabLst>
                <a:tab pos="777875" algn="l"/>
                <a:tab pos="1500188" algn="l"/>
                <a:tab pos="222250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tabLst>
                <a:tab pos="777875" algn="l"/>
                <a:tab pos="1500188" algn="l"/>
                <a:tab pos="222250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tabLst>
                <a:tab pos="777875" algn="l"/>
                <a:tab pos="1500188" algn="l"/>
                <a:tab pos="222250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tabLst>
                <a:tab pos="777875" algn="l"/>
                <a:tab pos="1500188" algn="l"/>
                <a:tab pos="222250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tabLst>
                <a:tab pos="777875" algn="l"/>
                <a:tab pos="1500188" algn="l"/>
                <a:tab pos="222250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1500188" algn="l"/>
                <a:tab pos="222250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1500188" algn="l"/>
                <a:tab pos="222250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1500188" algn="l"/>
                <a:tab pos="222250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1500188" algn="l"/>
                <a:tab pos="2222500" algn="l"/>
              </a:tabLs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200" b="0">
                <a:solidFill>
                  <a:srgbClr val="006600"/>
                </a:solidFill>
                <a:latin typeface="Arial" panose="020B0604020202020204" pitchFamily="34" charset="0"/>
              </a:rPr>
              <a:t>Li</a:t>
            </a:r>
            <a:r>
              <a:rPr lang="it-IT" altLang="it-IT" sz="2200" b="0">
                <a:solidFill>
                  <a:srgbClr val="CC3300"/>
                </a:solidFill>
                <a:latin typeface="Arial" panose="020B0604020202020204" pitchFamily="34" charset="0"/>
              </a:rPr>
              <a:t>•</a:t>
            </a:r>
            <a:r>
              <a:rPr lang="it-IT" altLang="it-IT" sz="2200" b="0">
                <a:solidFill>
                  <a:srgbClr val="006600"/>
                </a:solidFill>
                <a:latin typeface="Arial" panose="020B0604020202020204" pitchFamily="34" charset="0"/>
              </a:rPr>
              <a:t>	Li </a:t>
            </a:r>
            <a:r>
              <a:rPr lang="it-IT" altLang="it-IT" sz="2200" b="0">
                <a:solidFill>
                  <a:srgbClr val="CC3300"/>
                </a:solidFill>
                <a:latin typeface="Arial" panose="020B0604020202020204" pitchFamily="34" charset="0"/>
              </a:rPr>
              <a:t>•</a:t>
            </a:r>
            <a:r>
              <a:rPr lang="it-IT" altLang="it-IT" sz="2200" b="0">
                <a:solidFill>
                  <a:srgbClr val="006600"/>
                </a:solidFill>
                <a:latin typeface="Arial" panose="020B0604020202020204" pitchFamily="34" charset="0"/>
              </a:rPr>
              <a:t> 	Li </a:t>
            </a:r>
            <a:r>
              <a:rPr lang="it-IT" altLang="it-IT" sz="2200" b="0">
                <a:solidFill>
                  <a:srgbClr val="CC3300"/>
                </a:solidFill>
                <a:latin typeface="Arial" panose="020B0604020202020204" pitchFamily="34" charset="0"/>
              </a:rPr>
              <a:t>•</a:t>
            </a:r>
            <a:r>
              <a:rPr lang="it-IT" altLang="it-IT" sz="2200" b="0">
                <a:solidFill>
                  <a:srgbClr val="006600"/>
                </a:solidFill>
                <a:latin typeface="Arial" panose="020B0604020202020204" pitchFamily="34" charset="0"/>
              </a:rPr>
              <a:t> 	Li </a:t>
            </a:r>
            <a:r>
              <a:rPr lang="it-IT" altLang="it-IT" sz="2200" b="0">
                <a:solidFill>
                  <a:srgbClr val="CC3300"/>
                </a:solidFill>
                <a:latin typeface="Arial" panose="020B0604020202020204" pitchFamily="34" charset="0"/>
              </a:rPr>
              <a:t>•</a:t>
            </a:r>
            <a:endParaRPr lang="it-IT" altLang="it-IT" sz="2200" b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it-IT" altLang="it-IT" sz="2200" b="0">
                <a:solidFill>
                  <a:srgbClr val="006600"/>
                </a:solidFill>
                <a:latin typeface="Arial" panose="020B0604020202020204" pitchFamily="34" charset="0"/>
              </a:rPr>
              <a:t>Li </a:t>
            </a:r>
            <a:r>
              <a:rPr lang="it-IT" altLang="it-IT" sz="2200" b="0">
                <a:solidFill>
                  <a:srgbClr val="CC3300"/>
                </a:solidFill>
                <a:latin typeface="Arial" panose="020B0604020202020204" pitchFamily="34" charset="0"/>
              </a:rPr>
              <a:t>•</a:t>
            </a:r>
            <a:r>
              <a:rPr lang="it-IT" altLang="it-IT" sz="2200" b="0">
                <a:solidFill>
                  <a:srgbClr val="006600"/>
                </a:solidFill>
                <a:latin typeface="Arial" panose="020B0604020202020204" pitchFamily="34" charset="0"/>
              </a:rPr>
              <a:t> 	Li </a:t>
            </a:r>
            <a:r>
              <a:rPr lang="it-IT" altLang="it-IT" sz="2200" b="0">
                <a:solidFill>
                  <a:srgbClr val="CC3300"/>
                </a:solidFill>
                <a:latin typeface="Arial" panose="020B0604020202020204" pitchFamily="34" charset="0"/>
              </a:rPr>
              <a:t>•</a:t>
            </a:r>
            <a:r>
              <a:rPr lang="it-IT" altLang="it-IT" sz="2200" b="0">
                <a:solidFill>
                  <a:srgbClr val="006600"/>
                </a:solidFill>
                <a:latin typeface="Arial" panose="020B0604020202020204" pitchFamily="34" charset="0"/>
              </a:rPr>
              <a:t> 	Li </a:t>
            </a:r>
            <a:r>
              <a:rPr lang="it-IT" altLang="it-IT" sz="2200" b="0">
                <a:solidFill>
                  <a:srgbClr val="CC3300"/>
                </a:solidFill>
                <a:latin typeface="Arial" panose="020B0604020202020204" pitchFamily="34" charset="0"/>
              </a:rPr>
              <a:t>•</a:t>
            </a:r>
            <a:r>
              <a:rPr lang="it-IT" altLang="it-IT" sz="2200" b="0">
                <a:solidFill>
                  <a:srgbClr val="006600"/>
                </a:solidFill>
                <a:latin typeface="Arial" panose="020B0604020202020204" pitchFamily="34" charset="0"/>
              </a:rPr>
              <a:t> 	Li </a:t>
            </a:r>
            <a:r>
              <a:rPr lang="it-IT" altLang="it-IT" sz="2200" b="0">
                <a:solidFill>
                  <a:srgbClr val="CC3300"/>
                </a:solidFill>
                <a:latin typeface="Arial" panose="020B0604020202020204" pitchFamily="34" charset="0"/>
              </a:rPr>
              <a:t>•</a:t>
            </a:r>
            <a:endParaRPr lang="it-IT" altLang="it-IT" sz="2200" b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it-IT" altLang="it-IT" sz="2200" b="0">
                <a:solidFill>
                  <a:srgbClr val="006600"/>
                </a:solidFill>
                <a:latin typeface="Arial" panose="020B0604020202020204" pitchFamily="34" charset="0"/>
              </a:rPr>
              <a:t>Li </a:t>
            </a:r>
            <a:r>
              <a:rPr lang="it-IT" altLang="it-IT" sz="2200" b="0">
                <a:solidFill>
                  <a:srgbClr val="CC3300"/>
                </a:solidFill>
                <a:latin typeface="Arial" panose="020B0604020202020204" pitchFamily="34" charset="0"/>
              </a:rPr>
              <a:t>•</a:t>
            </a:r>
            <a:r>
              <a:rPr lang="it-IT" altLang="it-IT" sz="2200" b="0">
                <a:solidFill>
                  <a:srgbClr val="006600"/>
                </a:solidFill>
                <a:latin typeface="Arial" panose="020B0604020202020204" pitchFamily="34" charset="0"/>
              </a:rPr>
              <a:t> 	Li </a:t>
            </a:r>
            <a:r>
              <a:rPr lang="it-IT" altLang="it-IT" sz="2200" b="0">
                <a:solidFill>
                  <a:srgbClr val="CC3300"/>
                </a:solidFill>
                <a:latin typeface="Arial" panose="020B0604020202020204" pitchFamily="34" charset="0"/>
              </a:rPr>
              <a:t>•</a:t>
            </a:r>
            <a:r>
              <a:rPr lang="it-IT" altLang="it-IT" sz="2200" b="0">
                <a:solidFill>
                  <a:srgbClr val="006600"/>
                </a:solidFill>
                <a:latin typeface="Arial" panose="020B0604020202020204" pitchFamily="34" charset="0"/>
              </a:rPr>
              <a:t> 	Li </a:t>
            </a:r>
            <a:r>
              <a:rPr lang="it-IT" altLang="it-IT" sz="2200" b="0">
                <a:solidFill>
                  <a:srgbClr val="CC3300"/>
                </a:solidFill>
                <a:latin typeface="Arial" panose="020B0604020202020204" pitchFamily="34" charset="0"/>
              </a:rPr>
              <a:t>•</a:t>
            </a:r>
            <a:r>
              <a:rPr lang="it-IT" altLang="it-IT" sz="2200" b="0">
                <a:solidFill>
                  <a:srgbClr val="006600"/>
                </a:solidFill>
                <a:latin typeface="Arial" panose="020B0604020202020204" pitchFamily="34" charset="0"/>
              </a:rPr>
              <a:t> 	Li </a:t>
            </a:r>
            <a:r>
              <a:rPr lang="it-IT" altLang="it-IT" sz="2200" b="0">
                <a:solidFill>
                  <a:srgbClr val="CC3300"/>
                </a:solidFill>
                <a:latin typeface="Arial" panose="020B0604020202020204" pitchFamily="34" charset="0"/>
              </a:rPr>
              <a:t>•</a:t>
            </a:r>
          </a:p>
        </p:txBody>
      </p:sp>
      <p:sp>
        <p:nvSpPr>
          <p:cNvPr id="87043" name="Text Box 5">
            <a:extLst>
              <a:ext uri="{FF2B5EF4-FFF2-40B4-BE49-F238E27FC236}">
                <a16:creationId xmlns:a16="http://schemas.microsoft.com/office/drawing/2014/main" id="{B0C20902-4E70-4FE8-AA5B-7AE665031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04813"/>
            <a:ext cx="80645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34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it-IT" sz="2200" b="0">
                <a:solidFill>
                  <a:schemeClr val="accent2"/>
                </a:solidFill>
                <a:latin typeface="Arial" panose="020B0604020202020204" pitchFamily="34" charset="0"/>
              </a:rPr>
              <a:t>				Struttura deficiente di elettroni </a:t>
            </a:r>
          </a:p>
          <a:p>
            <a:pPr algn="r"/>
            <a:r>
              <a:rPr lang="it-IT" altLang="it-IT" sz="2200" b="0">
                <a:solidFill>
                  <a:schemeClr val="accent2"/>
                </a:solidFill>
                <a:latin typeface="Arial" panose="020B0604020202020204" pitchFamily="34" charset="0"/>
              </a:rPr>
              <a:t>					in relazione ai legami da formare. Ciò porta a strutture impaccate dense.</a:t>
            </a:r>
          </a:p>
          <a:p>
            <a:pPr algn="r"/>
            <a:endParaRPr lang="it-IT" altLang="it-IT" sz="2200" b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r"/>
            <a:endParaRPr lang="it-IT" altLang="it-IT" sz="2200" b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sz="1600" b="0">
                <a:solidFill>
                  <a:srgbClr val="FF3300"/>
                </a:solidFill>
              </a:rPr>
              <a:t>-</a:t>
            </a:r>
            <a:r>
              <a:rPr lang="it-IT" altLang="it-IT" sz="1600" b="0">
                <a:solidFill>
                  <a:srgbClr val="006600"/>
                </a:solidFill>
              </a:rPr>
              <a:t>malleabilità e duttilità</a:t>
            </a:r>
            <a:r>
              <a:rPr lang="it-IT" altLang="it-IT" sz="1600" b="0">
                <a:solidFill>
                  <a:srgbClr val="FF3300"/>
                </a:solidFill>
              </a:rPr>
              <a:t> : </a:t>
            </a:r>
            <a:r>
              <a:rPr lang="it-IT" altLang="it-IT" sz="1600" b="0" u="sng">
                <a:solidFill>
                  <a:srgbClr val="FF3300"/>
                </a:solidFill>
              </a:rPr>
              <a:t>il cristallo si deforma facilmente se sopposto a sforzo meccanico</a:t>
            </a:r>
            <a:r>
              <a:rPr lang="it-IT" altLang="it-IT" sz="1600" b="0">
                <a:solidFill>
                  <a:srgbClr val="FF3300"/>
                </a:solidFill>
              </a:rPr>
              <a:t>, perchè il legame non consiste in una coppia di elettroni localizzati ma in un “mare di elettroni”delocalizzati. Piani reticolari contigui possono muoversi uno rispetto all’altro senza che si rompano legami e pertanto le caratteristiche del cristallo restano invariate.</a:t>
            </a:r>
          </a:p>
        </p:txBody>
      </p:sp>
      <p:grpSp>
        <p:nvGrpSpPr>
          <p:cNvPr id="87044" name="Group 103">
            <a:extLst>
              <a:ext uri="{FF2B5EF4-FFF2-40B4-BE49-F238E27FC236}">
                <a16:creationId xmlns:a16="http://schemas.microsoft.com/office/drawing/2014/main" id="{75FA67FC-C2CE-41E6-93F4-CAD699F6D203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228975"/>
            <a:ext cx="3346450" cy="1784350"/>
            <a:chOff x="2632" y="2170"/>
            <a:chExt cx="2108" cy="1124"/>
          </a:xfrm>
        </p:grpSpPr>
        <p:sp>
          <p:nvSpPr>
            <p:cNvPr id="87047" name="AutoShape 57">
              <a:extLst>
                <a:ext uri="{FF2B5EF4-FFF2-40B4-BE49-F238E27FC236}">
                  <a16:creationId xmlns:a16="http://schemas.microsoft.com/office/drawing/2014/main" id="{3AE09860-2E8D-4B6C-AB85-132B42B3BA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00" y="2804"/>
              <a:ext cx="968" cy="461"/>
            </a:xfrm>
            <a:prstGeom prst="parallelogram">
              <a:avLst>
                <a:gd name="adj" fmla="val 48664"/>
              </a:avLst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7048" name="Line 60">
              <a:extLst>
                <a:ext uri="{FF2B5EF4-FFF2-40B4-BE49-F238E27FC236}">
                  <a16:creationId xmlns:a16="http://schemas.microsoft.com/office/drawing/2014/main" id="{7E207F72-9FEA-4CC3-B6BC-8A6CAF58A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2746"/>
              <a:ext cx="141" cy="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49" name="Line 62">
              <a:extLst>
                <a:ext uri="{FF2B5EF4-FFF2-40B4-BE49-F238E27FC236}">
                  <a16:creationId xmlns:a16="http://schemas.microsoft.com/office/drawing/2014/main" id="{8E15B4BF-A565-4E67-8E32-60A483B46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2" y="2196"/>
              <a:ext cx="228" cy="55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50" name="Line 63">
              <a:extLst>
                <a:ext uri="{FF2B5EF4-FFF2-40B4-BE49-F238E27FC236}">
                  <a16:creationId xmlns:a16="http://schemas.microsoft.com/office/drawing/2014/main" id="{7B2E274C-8730-4DF4-BBD3-B5ABFCB42D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4" y="2750"/>
              <a:ext cx="248" cy="54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51" name="Line 77">
              <a:extLst>
                <a:ext uri="{FF2B5EF4-FFF2-40B4-BE49-F238E27FC236}">
                  <a16:creationId xmlns:a16="http://schemas.microsoft.com/office/drawing/2014/main" id="{2B67FF18-238E-47A2-A30A-D7326F08A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5" y="2204"/>
              <a:ext cx="712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52" name="Line 78">
              <a:extLst>
                <a:ext uri="{FF2B5EF4-FFF2-40B4-BE49-F238E27FC236}">
                  <a16:creationId xmlns:a16="http://schemas.microsoft.com/office/drawing/2014/main" id="{454FE5A4-964C-4FA5-80B0-6B327E325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2" y="2257"/>
              <a:ext cx="725" cy="5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53" name="Line 79">
              <a:extLst>
                <a:ext uri="{FF2B5EF4-FFF2-40B4-BE49-F238E27FC236}">
                  <a16:creationId xmlns:a16="http://schemas.microsoft.com/office/drawing/2014/main" id="{0B0B292B-D8A9-4E39-9223-1F12293BF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8" y="2316"/>
              <a:ext cx="759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54" name="Line 80">
              <a:extLst>
                <a:ext uri="{FF2B5EF4-FFF2-40B4-BE49-F238E27FC236}">
                  <a16:creationId xmlns:a16="http://schemas.microsoft.com/office/drawing/2014/main" id="{B2CBDCD6-830D-4F45-944E-D4F469C5B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1" y="2373"/>
              <a:ext cx="759" cy="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55" name="Line 81">
              <a:extLst>
                <a:ext uri="{FF2B5EF4-FFF2-40B4-BE49-F238E27FC236}">
                  <a16:creationId xmlns:a16="http://schemas.microsoft.com/office/drawing/2014/main" id="{EEB7C1E4-1189-4AFF-8F1C-BA845D869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" y="2431"/>
              <a:ext cx="759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56" name="Line 82">
              <a:extLst>
                <a:ext uri="{FF2B5EF4-FFF2-40B4-BE49-F238E27FC236}">
                  <a16:creationId xmlns:a16="http://schemas.microsoft.com/office/drawing/2014/main" id="{4FA4469A-FF53-43F3-86F0-BAD44396F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4" y="2488"/>
              <a:ext cx="759" cy="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57" name="Line 83">
              <a:extLst>
                <a:ext uri="{FF2B5EF4-FFF2-40B4-BE49-F238E27FC236}">
                  <a16:creationId xmlns:a16="http://schemas.microsoft.com/office/drawing/2014/main" id="{F0F07B86-8691-49EF-97B8-B9AFADC6CB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0" y="2550"/>
              <a:ext cx="793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58" name="Line 84">
              <a:extLst>
                <a:ext uri="{FF2B5EF4-FFF2-40B4-BE49-F238E27FC236}">
                  <a16:creationId xmlns:a16="http://schemas.microsoft.com/office/drawing/2014/main" id="{EAF9E886-B3E8-40EF-98CB-B0A29BB253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0" y="2604"/>
              <a:ext cx="793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59" name="Line 85">
              <a:extLst>
                <a:ext uri="{FF2B5EF4-FFF2-40B4-BE49-F238E27FC236}">
                  <a16:creationId xmlns:a16="http://schemas.microsoft.com/office/drawing/2014/main" id="{1B46F629-8077-4C6A-98D5-1B4AEEF93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6" y="2661"/>
              <a:ext cx="760" cy="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0" name="Line 86">
              <a:extLst>
                <a:ext uri="{FF2B5EF4-FFF2-40B4-BE49-F238E27FC236}">
                  <a16:creationId xmlns:a16="http://schemas.microsoft.com/office/drawing/2014/main" id="{82080994-58E1-4A63-BF58-AD97D597E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6" y="2661"/>
              <a:ext cx="803" cy="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1" name="Line 87">
              <a:extLst>
                <a:ext uri="{FF2B5EF4-FFF2-40B4-BE49-F238E27FC236}">
                  <a16:creationId xmlns:a16="http://schemas.microsoft.com/office/drawing/2014/main" id="{896AFC2A-DC11-4569-A039-6CE2B71F8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9" y="2791"/>
              <a:ext cx="905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2" name="Line 88">
              <a:extLst>
                <a:ext uri="{FF2B5EF4-FFF2-40B4-BE49-F238E27FC236}">
                  <a16:creationId xmlns:a16="http://schemas.microsoft.com/office/drawing/2014/main" id="{4DB7E594-02E0-46F4-8D33-FDA7C12E36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7" y="3288"/>
              <a:ext cx="725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3" name="Line 89">
              <a:extLst>
                <a:ext uri="{FF2B5EF4-FFF2-40B4-BE49-F238E27FC236}">
                  <a16:creationId xmlns:a16="http://schemas.microsoft.com/office/drawing/2014/main" id="{5A254061-A2D9-4729-BA41-842E712875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5" y="3234"/>
              <a:ext cx="749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4" name="Line 90">
              <a:extLst>
                <a:ext uri="{FF2B5EF4-FFF2-40B4-BE49-F238E27FC236}">
                  <a16:creationId xmlns:a16="http://schemas.microsoft.com/office/drawing/2014/main" id="{40AD6891-C98F-4C51-9E1E-00F659A59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2" y="3169"/>
              <a:ext cx="803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5" name="Line 91">
              <a:extLst>
                <a:ext uri="{FF2B5EF4-FFF2-40B4-BE49-F238E27FC236}">
                  <a16:creationId xmlns:a16="http://schemas.microsoft.com/office/drawing/2014/main" id="{174088CE-6798-48E2-A79E-226C615B2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8" y="3122"/>
              <a:ext cx="803" cy="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6" name="Line 92">
              <a:extLst>
                <a:ext uri="{FF2B5EF4-FFF2-40B4-BE49-F238E27FC236}">
                  <a16:creationId xmlns:a16="http://schemas.microsoft.com/office/drawing/2014/main" id="{19277E73-097C-48B2-8D16-25203D016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4" y="3072"/>
              <a:ext cx="804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7" name="Line 93">
              <a:extLst>
                <a:ext uri="{FF2B5EF4-FFF2-40B4-BE49-F238E27FC236}">
                  <a16:creationId xmlns:a16="http://schemas.microsoft.com/office/drawing/2014/main" id="{A3F96400-B2A4-44BB-950A-016725A6F6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1" y="3018"/>
              <a:ext cx="803" cy="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8" name="Line 94">
              <a:extLst>
                <a:ext uri="{FF2B5EF4-FFF2-40B4-BE49-F238E27FC236}">
                  <a16:creationId xmlns:a16="http://schemas.microsoft.com/office/drawing/2014/main" id="{CAEB7F6C-FE13-48B4-A6EA-CC1685ACF7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4" y="2974"/>
              <a:ext cx="81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9" name="Line 95">
              <a:extLst>
                <a:ext uri="{FF2B5EF4-FFF2-40B4-BE49-F238E27FC236}">
                  <a16:creationId xmlns:a16="http://schemas.microsoft.com/office/drawing/2014/main" id="{D8A4B495-FBCB-47E0-8017-CE232E3CCE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7" y="2920"/>
              <a:ext cx="820" cy="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70" name="Line 96">
              <a:extLst>
                <a:ext uri="{FF2B5EF4-FFF2-40B4-BE49-F238E27FC236}">
                  <a16:creationId xmlns:a16="http://schemas.microsoft.com/office/drawing/2014/main" id="{DFAC8B31-505C-4B60-BBBB-066676ECEC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7" y="2884"/>
              <a:ext cx="847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71" name="Line 97">
              <a:extLst>
                <a:ext uri="{FF2B5EF4-FFF2-40B4-BE49-F238E27FC236}">
                  <a16:creationId xmlns:a16="http://schemas.microsoft.com/office/drawing/2014/main" id="{494D7E48-F89A-4428-AC0A-B9B6ADECC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6" y="2836"/>
              <a:ext cx="891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72" name="AutoShape 98">
              <a:extLst>
                <a:ext uri="{FF2B5EF4-FFF2-40B4-BE49-F238E27FC236}">
                  <a16:creationId xmlns:a16="http://schemas.microsoft.com/office/drawing/2014/main" id="{99B5CA47-7338-4BB9-9C65-9C4F789FF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2746"/>
              <a:ext cx="54" cy="548"/>
            </a:xfrm>
            <a:prstGeom prst="rightBrace">
              <a:avLst>
                <a:gd name="adj1" fmla="val 84568"/>
                <a:gd name="adj2" fmla="val 45394"/>
              </a:avLst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7073" name="AutoShape 99">
              <a:extLst>
                <a:ext uri="{FF2B5EF4-FFF2-40B4-BE49-F238E27FC236}">
                  <a16:creationId xmlns:a16="http://schemas.microsoft.com/office/drawing/2014/main" id="{65EF9522-9509-4651-B897-9007EA4F3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2170"/>
              <a:ext cx="54" cy="548"/>
            </a:xfrm>
            <a:prstGeom prst="rightBrace">
              <a:avLst>
                <a:gd name="adj1" fmla="val 84568"/>
                <a:gd name="adj2" fmla="val 45394"/>
              </a:avLst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87074" name="Text Box 100">
              <a:extLst>
                <a:ext uri="{FF2B5EF4-FFF2-40B4-BE49-F238E27FC236}">
                  <a16:creationId xmlns:a16="http://schemas.microsoft.com/office/drawing/2014/main" id="{87DC1985-5096-4E5D-8F67-724105C04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1" y="2300"/>
              <a:ext cx="9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 b="0">
                  <a:solidFill>
                    <a:srgbClr val="FF0000"/>
                  </a:solidFill>
                  <a:latin typeface="Arial" panose="020B0604020202020204" pitchFamily="34" charset="0"/>
                </a:rPr>
                <a:t>Antilegame</a:t>
              </a:r>
            </a:p>
          </p:txBody>
        </p:sp>
        <p:sp>
          <p:nvSpPr>
            <p:cNvPr id="87075" name="Text Box 101">
              <a:extLst>
                <a:ext uri="{FF2B5EF4-FFF2-40B4-BE49-F238E27FC236}">
                  <a16:creationId xmlns:a16="http://schemas.microsoft.com/office/drawing/2014/main" id="{BD9F586F-B79F-4AA1-9D2E-00726F8F7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" y="2847"/>
              <a:ext cx="70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34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 b="0">
                  <a:solidFill>
                    <a:srgbClr val="FF0000"/>
                  </a:solidFill>
                  <a:latin typeface="Arial" panose="020B0604020202020204" pitchFamily="34" charset="0"/>
                </a:rPr>
                <a:t>Legame</a:t>
              </a:r>
            </a:p>
          </p:txBody>
        </p:sp>
      </p:grpSp>
      <p:sp>
        <p:nvSpPr>
          <p:cNvPr id="87045" name="Rectangle 104">
            <a:extLst>
              <a:ext uri="{FF2B5EF4-FFF2-40B4-BE49-F238E27FC236}">
                <a16:creationId xmlns:a16="http://schemas.microsoft.com/office/drawing/2014/main" id="{72C02B88-F0A0-4C39-A257-7AFBB7E6C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3349625"/>
            <a:ext cx="50815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1600" b="0">
                <a:solidFill>
                  <a:srgbClr val="00CC00"/>
                </a:solidFill>
              </a:rPr>
              <a:t>I non-metalli cristallini (diamante, fosforo) sono</a:t>
            </a:r>
            <a:r>
              <a:rPr lang="it-IT" altLang="it-IT" sz="1600">
                <a:solidFill>
                  <a:srgbClr val="00CC00"/>
                </a:solidFill>
              </a:rPr>
              <a:t> </a:t>
            </a:r>
            <a:r>
              <a:rPr lang="it-IT" altLang="it-IT" sz="2000" u="sng">
                <a:solidFill>
                  <a:srgbClr val="00CC00"/>
                </a:solidFill>
              </a:rPr>
              <a:t>isolanti</a:t>
            </a:r>
            <a:r>
              <a:rPr lang="it-IT" altLang="it-IT" sz="1600" b="0">
                <a:solidFill>
                  <a:srgbClr val="00CC00"/>
                </a:solidFill>
              </a:rPr>
              <a:t>, </a:t>
            </a:r>
          </a:p>
          <a:p>
            <a:pPr algn="just"/>
            <a:r>
              <a:rPr lang="it-IT" altLang="it-IT" sz="1600" b="0">
                <a:solidFill>
                  <a:srgbClr val="00CC00"/>
                </a:solidFill>
              </a:rPr>
              <a:t>non conducono elettricità. I loro elettroni a più alta energia </a:t>
            </a:r>
          </a:p>
          <a:p>
            <a:pPr algn="just"/>
            <a:r>
              <a:rPr lang="it-IT" altLang="it-IT" sz="1600" b="0">
                <a:solidFill>
                  <a:srgbClr val="00CC00"/>
                </a:solidFill>
              </a:rPr>
              <a:t>occupano bande di OM saturi che sono separati dalla banda </a:t>
            </a:r>
          </a:p>
          <a:p>
            <a:pPr algn="just"/>
            <a:r>
              <a:rPr lang="it-IT" altLang="it-IT" sz="1600" b="0">
                <a:solidFill>
                  <a:srgbClr val="00CC00"/>
                </a:solidFill>
              </a:rPr>
              <a:t>vuota a minor energia (banda di conduzione) da una</a:t>
            </a:r>
          </a:p>
          <a:p>
            <a:pPr algn="just"/>
            <a:r>
              <a:rPr lang="it-IT" altLang="it-IT" sz="1600" b="0">
                <a:solidFill>
                  <a:srgbClr val="00CC00"/>
                </a:solidFill>
              </a:rPr>
              <a:t>differenza di energia troppo elevata.</a:t>
            </a:r>
          </a:p>
        </p:txBody>
      </p:sp>
      <p:sp>
        <p:nvSpPr>
          <p:cNvPr id="87046" name="Rectangle 105">
            <a:extLst>
              <a:ext uri="{FF2B5EF4-FFF2-40B4-BE49-F238E27FC236}">
                <a16:creationId xmlns:a16="http://schemas.microsoft.com/office/drawing/2014/main" id="{FE43FC51-156B-41C9-90BE-6E706C086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251450"/>
            <a:ext cx="716756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1600" b="0">
                <a:solidFill>
                  <a:srgbClr val="990099"/>
                </a:solidFill>
              </a:rPr>
              <a:t>Gli elementi che sono </a:t>
            </a:r>
            <a:r>
              <a:rPr lang="it-IT" altLang="it-IT" sz="2000" u="sng">
                <a:solidFill>
                  <a:srgbClr val="990099"/>
                </a:solidFill>
              </a:rPr>
              <a:t>semiconduttori</a:t>
            </a:r>
            <a:r>
              <a:rPr lang="it-IT" altLang="it-IT" sz="1600" b="0">
                <a:solidFill>
                  <a:srgbClr val="990099"/>
                </a:solidFill>
              </a:rPr>
              <a:t> (Si, Ge) hanno bande piene che si trovano </a:t>
            </a:r>
          </a:p>
          <a:p>
            <a:pPr algn="just"/>
            <a:r>
              <a:rPr lang="it-IT" altLang="it-IT" sz="1600" b="0">
                <a:solidFill>
                  <a:srgbClr val="990099"/>
                </a:solidFill>
              </a:rPr>
              <a:t>solo leggermente al disotto delle bande vuote, ma non si sovrappongono. </a:t>
            </a:r>
          </a:p>
          <a:p>
            <a:pPr algn="just"/>
            <a:r>
              <a:rPr lang="it-IT" altLang="it-IT" sz="1600" b="0">
                <a:solidFill>
                  <a:srgbClr val="990099"/>
                </a:solidFill>
              </a:rPr>
              <a:t>Essi non conducono elettricità a bassa T, ma piccoli aumenti di T eccitano</a:t>
            </a:r>
          </a:p>
          <a:p>
            <a:pPr algn="just"/>
            <a:r>
              <a:rPr lang="it-IT" altLang="it-IT" sz="1600" b="0">
                <a:solidFill>
                  <a:srgbClr val="990099"/>
                </a:solidFill>
              </a:rPr>
              <a:t>qualcuno degli elettroni a più alta energia nella banda di conduzione vuota.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04DBD7F9-0E19-438B-96A1-E1F433AAC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595313"/>
            <a:ext cx="9144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it-IT" altLang="it-IT" sz="2000" b="0">
                <a:solidFill>
                  <a:srgbClr val="00CC00"/>
                </a:solidFill>
              </a:rPr>
              <a:t>I solidi hanno forma e volume propri, sono densi, poco comprimibili, caratterizzati da </a:t>
            </a:r>
          </a:p>
          <a:p>
            <a:pPr algn="just"/>
            <a:r>
              <a:rPr lang="it-IT" altLang="it-IT" sz="2000" b="0">
                <a:solidFill>
                  <a:srgbClr val="00CC00"/>
                </a:solidFill>
              </a:rPr>
              <a:t>un impacchettamento compatto ed ordinato di particelle che vibrano intorno alle loro posizioni di equilibrio. </a:t>
            </a:r>
          </a:p>
          <a:p>
            <a:pPr algn="just"/>
            <a:r>
              <a:rPr lang="it-IT" altLang="it-IT" sz="2000" b="0">
                <a:solidFill>
                  <a:srgbClr val="990099"/>
                </a:solidFill>
              </a:rPr>
              <a:t>Caratteristica distintiva dei cristalli, dovuta proprio alla loro struttura, è </a:t>
            </a:r>
            <a:r>
              <a:rPr lang="it-IT" altLang="it-IT" sz="2000" b="0"/>
              <a:t>l‘anisotropia,</a:t>
            </a:r>
            <a:r>
              <a:rPr lang="it-IT" altLang="it-IT" sz="2000" b="0">
                <a:solidFill>
                  <a:srgbClr val="990099"/>
                </a:solidFill>
              </a:rPr>
              <a:t> ovvero il presentare proprietà fisiche e chimiche dipendenti dal loro orientamento nello spazio.</a:t>
            </a:r>
          </a:p>
          <a:p>
            <a:pPr algn="just"/>
            <a:endParaRPr lang="it-IT" altLang="it-IT" sz="2000" b="0">
              <a:solidFill>
                <a:srgbClr val="990099"/>
              </a:solidFill>
            </a:endParaRPr>
          </a:p>
          <a:p>
            <a:pPr algn="just"/>
            <a:r>
              <a:rPr lang="it-IT" altLang="it-IT" sz="2000" b="0">
                <a:solidFill>
                  <a:schemeClr val="accent2"/>
                </a:solidFill>
              </a:rPr>
              <a:t>La formazione e le caratteristiche di un cristallo dipendono dalla velocità e dalle condizioni della solidificazione.La frantumazione di un solido cristallino produce frammenti che hanno gli stessi angoli interfacciali e caratteristiche strutturali del campione originario.</a:t>
            </a:r>
          </a:p>
          <a:p>
            <a:pPr algn="just"/>
            <a:endParaRPr lang="it-IT" altLang="it-IT" sz="2000" b="0">
              <a:solidFill>
                <a:schemeClr val="accent2"/>
              </a:solidFill>
            </a:endParaRPr>
          </a:p>
          <a:p>
            <a:pPr algn="just"/>
            <a:r>
              <a:rPr lang="it-IT" altLang="it-IT" sz="2000" b="0">
                <a:solidFill>
                  <a:srgbClr val="FF0066"/>
                </a:solidFill>
              </a:rPr>
              <a:t>Alcuni solidi non cristallini (SOLIDI AMORFI) non hanno una struttura ben definita ed ordinata, ma le loro particelle sono distribuite in modo irregolare e perciò non hanno una temp. fusione netta : gomma, alcune materie plastiche, zolfo amorfo.</a:t>
            </a:r>
            <a:r>
              <a:rPr lang="it-IT" altLang="it-IT" sz="20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D0C9FE75-353B-43CD-985E-C5ED74009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558" y="388979"/>
            <a:ext cx="2192337" cy="594023"/>
          </a:xfrm>
          <a:prstGeom prst="roundRect">
            <a:avLst>
              <a:gd name="adj" fmla="val 23810"/>
            </a:avLst>
          </a:prstGeom>
          <a:solidFill>
            <a:srgbClr val="FFCC99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11422E9-FB51-47A9-AD7F-17C205EF3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82563"/>
            <a:ext cx="2879725" cy="54927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lIns="54864" tIns="27432" rIns="54864" bIns="27432" anchor="ctr"/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b="0">
              <a:solidFill>
                <a:srgbClr val="FFFF99"/>
              </a:solidFill>
            </a:endParaRPr>
          </a:p>
        </p:txBody>
      </p:sp>
      <p:sp>
        <p:nvSpPr>
          <p:cNvPr id="9220" name="Oval 4">
            <a:extLst>
              <a:ext uri="{FF2B5EF4-FFF2-40B4-BE49-F238E27FC236}">
                <a16:creationId xmlns:a16="http://schemas.microsoft.com/office/drawing/2014/main" id="{A0C44380-8A7C-4767-9EA5-64F46A35E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4479925"/>
            <a:ext cx="138112" cy="1381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D31D7021-09A4-4708-8DE4-54167D3F41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363" y="1216025"/>
            <a:ext cx="0" cy="461645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2" name="Line 6">
            <a:extLst>
              <a:ext uri="{FF2B5EF4-FFF2-40B4-BE49-F238E27FC236}">
                <a16:creationId xmlns:a16="http://schemas.microsoft.com/office/drawing/2014/main" id="{9C4CEBE0-0088-4134-A869-21BE1A88E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63" y="5832475"/>
            <a:ext cx="4616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490C6C5D-5DB6-4A3C-B205-87CA9E832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850" y="4918075"/>
            <a:ext cx="152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CB18662D-6253-4A71-989E-C4A0E17E6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850" y="5375275"/>
            <a:ext cx="15716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EDDE66EA-D1DE-4990-9FD8-A2489B65E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850" y="4460875"/>
            <a:ext cx="152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9F5A90D3-8D11-408F-9788-A8446FD60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850" y="4003675"/>
            <a:ext cx="152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7" name="Line 11">
            <a:extLst>
              <a:ext uri="{FF2B5EF4-FFF2-40B4-BE49-F238E27FC236}">
                <a16:creationId xmlns:a16="http://schemas.microsoft.com/office/drawing/2014/main" id="{B172B5EC-8405-450B-A0F3-E7484FEFE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850" y="3546475"/>
            <a:ext cx="15716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8" name="Line 12">
            <a:extLst>
              <a:ext uri="{FF2B5EF4-FFF2-40B4-BE49-F238E27FC236}">
                <a16:creationId xmlns:a16="http://schemas.microsoft.com/office/drawing/2014/main" id="{E204F588-5378-4AB5-804A-6AA5DC8D2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850" y="3089275"/>
            <a:ext cx="152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id="{20C09351-98C0-4963-B4D2-FFACD1619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850" y="2632075"/>
            <a:ext cx="16351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EB93ED95-F972-4CD2-A608-BDAC97EE20E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293018" y="5911057"/>
            <a:ext cx="15716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0A8ED595-AB45-47DA-BA08-1680284F624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761331" y="5911057"/>
            <a:ext cx="15716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DE972037-FFCA-4820-ACD7-90422BF4C00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218531" y="5911057"/>
            <a:ext cx="15716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id="{D15EDF90-4B19-4F1B-9FE7-803F7D7CDD2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664618" y="5911057"/>
            <a:ext cx="15716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46CA16E5-C36B-479D-BEA4-037ADB4B39A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21818" y="5911057"/>
            <a:ext cx="15716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id="{E0B874FD-87AF-4407-88A8-82154503901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590131" y="5911057"/>
            <a:ext cx="15716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id="{43BDADFB-2E87-49CF-9149-5DDF6F7BAE4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36218" y="5911057"/>
            <a:ext cx="15716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B1CDD2B7-502E-4BFE-9F0E-0A64EC3D4F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546475"/>
            <a:ext cx="0" cy="2241550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1F757E67-E8EE-45E6-B53C-62569A4FF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363" y="4689475"/>
            <a:ext cx="1874837" cy="0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9" name="Line 23">
            <a:extLst>
              <a:ext uri="{FF2B5EF4-FFF2-40B4-BE49-F238E27FC236}">
                <a16:creationId xmlns:a16="http://schemas.microsoft.com/office/drawing/2014/main" id="{A9C0AA36-FC6E-40C9-B32E-E16CB2A3F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363" y="3546475"/>
            <a:ext cx="960437" cy="0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0" name="Line 24">
            <a:extLst>
              <a:ext uri="{FF2B5EF4-FFF2-40B4-BE49-F238E27FC236}">
                <a16:creationId xmlns:a16="http://schemas.microsoft.com/office/drawing/2014/main" id="{0C389001-D5A4-4053-A125-FAD5FCE25E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4689475"/>
            <a:ext cx="0" cy="1143000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1" name="Freeform 25">
            <a:extLst>
              <a:ext uri="{FF2B5EF4-FFF2-40B4-BE49-F238E27FC236}">
                <a16:creationId xmlns:a16="http://schemas.microsoft.com/office/drawing/2014/main" id="{2D911BBE-78E0-4F3D-A38B-3B8E0D0917A4}"/>
              </a:ext>
            </a:extLst>
          </p:cNvPr>
          <p:cNvSpPr>
            <a:spLocks/>
          </p:cNvSpPr>
          <p:nvPr/>
        </p:nvSpPr>
        <p:spPr bwMode="auto">
          <a:xfrm>
            <a:off x="1420813" y="2232025"/>
            <a:ext cx="3197225" cy="3281363"/>
          </a:xfrm>
          <a:custGeom>
            <a:avLst/>
            <a:gdLst>
              <a:gd name="T0" fmla="*/ 0 w 3357"/>
              <a:gd name="T1" fmla="*/ 0 h 3445"/>
              <a:gd name="T2" fmla="*/ 2147483647 w 3357"/>
              <a:gd name="T3" fmla="*/ 2147483647 h 3445"/>
              <a:gd name="T4" fmla="*/ 2147483647 w 3357"/>
              <a:gd name="T5" fmla="*/ 2147483647 h 3445"/>
              <a:gd name="T6" fmla="*/ 2147483647 w 3357"/>
              <a:gd name="T7" fmla="*/ 2147483647 h 3445"/>
              <a:gd name="T8" fmla="*/ 2147483647 w 3357"/>
              <a:gd name="T9" fmla="*/ 2147483647 h 3445"/>
              <a:gd name="T10" fmla="*/ 2147483647 w 3357"/>
              <a:gd name="T11" fmla="*/ 2147483647 h 3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57"/>
              <a:gd name="T19" fmla="*/ 0 h 3445"/>
              <a:gd name="T20" fmla="*/ 3357 w 3357"/>
              <a:gd name="T21" fmla="*/ 3445 h 34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57" h="3445">
                <a:moveTo>
                  <a:pt x="0" y="0"/>
                </a:moveTo>
                <a:cubicBezTo>
                  <a:pt x="82" y="230"/>
                  <a:pt x="320" y="1030"/>
                  <a:pt x="477" y="1381"/>
                </a:cubicBezTo>
                <a:cubicBezTo>
                  <a:pt x="634" y="1732"/>
                  <a:pt x="749" y="1878"/>
                  <a:pt x="945" y="2109"/>
                </a:cubicBezTo>
                <a:cubicBezTo>
                  <a:pt x="1141" y="2340"/>
                  <a:pt x="1348" y="2565"/>
                  <a:pt x="1654" y="2764"/>
                </a:cubicBezTo>
                <a:cubicBezTo>
                  <a:pt x="1960" y="2963"/>
                  <a:pt x="2497" y="3187"/>
                  <a:pt x="2781" y="3301"/>
                </a:cubicBezTo>
                <a:cubicBezTo>
                  <a:pt x="3065" y="3415"/>
                  <a:pt x="3209" y="3433"/>
                  <a:pt x="3357" y="3445"/>
                </a:cubicBezTo>
              </a:path>
            </a:pathLst>
          </a:custGeom>
          <a:noFill/>
          <a:ln w="57150" cmpd="sng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id="{097088E8-9BDC-4BE8-8A81-D1C2EFC25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5926138"/>
            <a:ext cx="16398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500">
                <a:solidFill>
                  <a:srgbClr val="FF0000"/>
                </a:solidFill>
                <a:latin typeface="Arial" panose="020B0604020202020204" pitchFamily="34" charset="0"/>
              </a:rPr>
              <a:t>Pressione</a:t>
            </a:r>
          </a:p>
        </p:txBody>
      </p:sp>
      <p:sp>
        <p:nvSpPr>
          <p:cNvPr id="9243" name="Text Box 27">
            <a:extLst>
              <a:ext uri="{FF2B5EF4-FFF2-40B4-BE49-F238E27FC236}">
                <a16:creationId xmlns:a16="http://schemas.microsoft.com/office/drawing/2014/main" id="{A26DD802-8AC5-4FF1-817D-14A1B1AAC69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6831" y="1648619"/>
            <a:ext cx="12652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500">
                <a:solidFill>
                  <a:srgbClr val="FF0000"/>
                </a:solidFill>
                <a:latin typeface="Arial" panose="020B0604020202020204" pitchFamily="34" charset="0"/>
              </a:rPr>
              <a:t>Volume</a:t>
            </a:r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C184804D-3DD6-4B64-868A-49749259A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3292475"/>
            <a:ext cx="441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50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it-IT" altLang="it-IT" sz="250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it-IT" altLang="it-IT" sz="25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45" name="Text Box 29">
            <a:extLst>
              <a:ext uri="{FF2B5EF4-FFF2-40B4-BE49-F238E27FC236}">
                <a16:creationId xmlns:a16="http://schemas.microsoft.com/office/drawing/2014/main" id="{A01E4073-B983-4BDA-8371-20E488025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479925"/>
            <a:ext cx="4413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50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it-IT" altLang="it-IT" sz="250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it-IT" altLang="it-IT" sz="25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46" name="Text Box 30">
            <a:extLst>
              <a:ext uri="{FF2B5EF4-FFF2-40B4-BE49-F238E27FC236}">
                <a16:creationId xmlns:a16="http://schemas.microsoft.com/office/drawing/2014/main" id="{1C1F1E75-F01A-48F3-A7F3-1F3B06A9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5954713"/>
            <a:ext cx="4429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5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it-IT" altLang="it-IT" sz="250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it-IT" altLang="it-IT" sz="25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47" name="Text Box 31">
            <a:extLst>
              <a:ext uri="{FF2B5EF4-FFF2-40B4-BE49-F238E27FC236}">
                <a16:creationId xmlns:a16="http://schemas.microsoft.com/office/drawing/2014/main" id="{A2F42A97-39FE-44DA-BBC4-02F268932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5954713"/>
            <a:ext cx="4429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5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it-IT" altLang="it-IT" sz="250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it-IT" altLang="it-IT" sz="25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48" name="Line 32">
            <a:extLst>
              <a:ext uri="{FF2B5EF4-FFF2-40B4-BE49-F238E27FC236}">
                <a16:creationId xmlns:a16="http://schemas.microsoft.com/office/drawing/2014/main" id="{3DD9F328-4D5C-474A-9545-DBA8851813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7088" y="2235200"/>
            <a:ext cx="0" cy="338772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9" name="Line 33">
            <a:extLst>
              <a:ext uri="{FF2B5EF4-FFF2-40B4-BE49-F238E27FC236}">
                <a16:creationId xmlns:a16="http://schemas.microsoft.com/office/drawing/2014/main" id="{2437C359-B869-4BF4-A206-D5CEE3DC6D38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246938" y="2994025"/>
            <a:ext cx="0" cy="269875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250" name="Group 34">
            <a:extLst>
              <a:ext uri="{FF2B5EF4-FFF2-40B4-BE49-F238E27FC236}">
                <a16:creationId xmlns:a16="http://schemas.microsoft.com/office/drawing/2014/main" id="{7C8BA72B-3853-41C9-BD5F-9793F4363AFB}"/>
              </a:ext>
            </a:extLst>
          </p:cNvPr>
          <p:cNvGrpSpPr>
            <a:grpSpLocks/>
          </p:cNvGrpSpPr>
          <p:nvPr/>
        </p:nvGrpSpPr>
        <p:grpSpPr bwMode="auto">
          <a:xfrm>
            <a:off x="6446838" y="2286000"/>
            <a:ext cx="365125" cy="593725"/>
            <a:chOff x="7200" y="1488"/>
            <a:chExt cx="384" cy="624"/>
          </a:xfrm>
        </p:grpSpPr>
        <p:sp>
          <p:nvSpPr>
            <p:cNvPr id="9306" name="Rectangle 35">
              <a:extLst>
                <a:ext uri="{FF2B5EF4-FFF2-40B4-BE49-F238E27FC236}">
                  <a16:creationId xmlns:a16="http://schemas.microsoft.com/office/drawing/2014/main" id="{84C42A16-8B5A-4406-9C1C-9AE28DEE2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9307" name="Rectangle 36">
              <a:extLst>
                <a:ext uri="{FF2B5EF4-FFF2-40B4-BE49-F238E27FC236}">
                  <a16:creationId xmlns:a16="http://schemas.microsoft.com/office/drawing/2014/main" id="{A9A72307-157C-4775-A58B-4A6A55BDE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</p:grpSp>
      <p:grpSp>
        <p:nvGrpSpPr>
          <p:cNvPr id="9251" name="Group 37">
            <a:extLst>
              <a:ext uri="{FF2B5EF4-FFF2-40B4-BE49-F238E27FC236}">
                <a16:creationId xmlns:a16="http://schemas.microsoft.com/office/drawing/2014/main" id="{DDD21D72-77AC-43AA-847D-B7F0364B86E6}"/>
              </a:ext>
            </a:extLst>
          </p:cNvPr>
          <p:cNvGrpSpPr>
            <a:grpSpLocks/>
          </p:cNvGrpSpPr>
          <p:nvPr/>
        </p:nvGrpSpPr>
        <p:grpSpPr bwMode="auto">
          <a:xfrm>
            <a:off x="7726363" y="2286000"/>
            <a:ext cx="368300" cy="593725"/>
            <a:chOff x="7200" y="1488"/>
            <a:chExt cx="384" cy="624"/>
          </a:xfrm>
        </p:grpSpPr>
        <p:sp>
          <p:nvSpPr>
            <p:cNvPr id="9304" name="Rectangle 38">
              <a:extLst>
                <a:ext uri="{FF2B5EF4-FFF2-40B4-BE49-F238E27FC236}">
                  <a16:creationId xmlns:a16="http://schemas.microsoft.com/office/drawing/2014/main" id="{4690D17B-ED6C-4C98-BF98-B32F2FCED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9305" name="Rectangle 39">
              <a:extLst>
                <a:ext uri="{FF2B5EF4-FFF2-40B4-BE49-F238E27FC236}">
                  <a16:creationId xmlns:a16="http://schemas.microsoft.com/office/drawing/2014/main" id="{0B061823-13D8-49D0-AD04-2656C92B6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</p:grpSp>
      <p:grpSp>
        <p:nvGrpSpPr>
          <p:cNvPr id="9252" name="Group 40">
            <a:extLst>
              <a:ext uri="{FF2B5EF4-FFF2-40B4-BE49-F238E27FC236}">
                <a16:creationId xmlns:a16="http://schemas.microsoft.com/office/drawing/2014/main" id="{42A19439-68B9-4B2D-8A0B-1AFF4BDD9D9F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3749675"/>
            <a:ext cx="368300" cy="593725"/>
            <a:chOff x="7200" y="1488"/>
            <a:chExt cx="384" cy="624"/>
          </a:xfrm>
        </p:grpSpPr>
        <p:sp>
          <p:nvSpPr>
            <p:cNvPr id="9302" name="Rectangle 41">
              <a:extLst>
                <a:ext uri="{FF2B5EF4-FFF2-40B4-BE49-F238E27FC236}">
                  <a16:creationId xmlns:a16="http://schemas.microsoft.com/office/drawing/2014/main" id="{C28620B3-06F9-4C9A-8C6A-1D18177F5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9303" name="Rectangle 42">
              <a:extLst>
                <a:ext uri="{FF2B5EF4-FFF2-40B4-BE49-F238E27FC236}">
                  <a16:creationId xmlns:a16="http://schemas.microsoft.com/office/drawing/2014/main" id="{33E940F9-C114-4105-B68E-B2760140D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</p:grpSp>
      <p:grpSp>
        <p:nvGrpSpPr>
          <p:cNvPr id="9253" name="Group 43">
            <a:extLst>
              <a:ext uri="{FF2B5EF4-FFF2-40B4-BE49-F238E27FC236}">
                <a16:creationId xmlns:a16="http://schemas.microsoft.com/office/drawing/2014/main" id="{B51C8B47-BB36-46E4-A582-78F52D7D314E}"/>
              </a:ext>
            </a:extLst>
          </p:cNvPr>
          <p:cNvGrpSpPr>
            <a:grpSpLocks/>
          </p:cNvGrpSpPr>
          <p:nvPr/>
        </p:nvGrpSpPr>
        <p:grpSpPr bwMode="auto">
          <a:xfrm>
            <a:off x="6735763" y="3749675"/>
            <a:ext cx="368300" cy="593725"/>
            <a:chOff x="7200" y="1488"/>
            <a:chExt cx="384" cy="624"/>
          </a:xfrm>
        </p:grpSpPr>
        <p:sp>
          <p:nvSpPr>
            <p:cNvPr id="9300" name="Rectangle 44">
              <a:extLst>
                <a:ext uri="{FF2B5EF4-FFF2-40B4-BE49-F238E27FC236}">
                  <a16:creationId xmlns:a16="http://schemas.microsoft.com/office/drawing/2014/main" id="{36F3CC79-34CF-4EDD-828F-E9A487C39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9301" name="Rectangle 45">
              <a:extLst>
                <a:ext uri="{FF2B5EF4-FFF2-40B4-BE49-F238E27FC236}">
                  <a16:creationId xmlns:a16="http://schemas.microsoft.com/office/drawing/2014/main" id="{33F1E65D-F015-45F1-BDEB-5482A0A0B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</p:grpSp>
      <p:grpSp>
        <p:nvGrpSpPr>
          <p:cNvPr id="9254" name="Group 46">
            <a:extLst>
              <a:ext uri="{FF2B5EF4-FFF2-40B4-BE49-F238E27FC236}">
                <a16:creationId xmlns:a16="http://schemas.microsoft.com/office/drawing/2014/main" id="{D6701241-0071-4526-9C3F-774D503B1C85}"/>
              </a:ext>
            </a:extLst>
          </p:cNvPr>
          <p:cNvGrpSpPr>
            <a:grpSpLocks/>
          </p:cNvGrpSpPr>
          <p:nvPr/>
        </p:nvGrpSpPr>
        <p:grpSpPr bwMode="auto">
          <a:xfrm>
            <a:off x="7345363" y="3749675"/>
            <a:ext cx="368300" cy="593725"/>
            <a:chOff x="7200" y="1488"/>
            <a:chExt cx="384" cy="624"/>
          </a:xfrm>
        </p:grpSpPr>
        <p:sp>
          <p:nvSpPr>
            <p:cNvPr id="9298" name="Rectangle 47">
              <a:extLst>
                <a:ext uri="{FF2B5EF4-FFF2-40B4-BE49-F238E27FC236}">
                  <a16:creationId xmlns:a16="http://schemas.microsoft.com/office/drawing/2014/main" id="{A0DD8390-93E2-49C6-B586-79BE009BB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9299" name="Rectangle 48">
              <a:extLst>
                <a:ext uri="{FF2B5EF4-FFF2-40B4-BE49-F238E27FC236}">
                  <a16:creationId xmlns:a16="http://schemas.microsoft.com/office/drawing/2014/main" id="{C660C654-B73C-4BFD-B448-5C5405CA1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</p:grpSp>
      <p:grpSp>
        <p:nvGrpSpPr>
          <p:cNvPr id="9255" name="Group 49">
            <a:extLst>
              <a:ext uri="{FF2B5EF4-FFF2-40B4-BE49-F238E27FC236}">
                <a16:creationId xmlns:a16="http://schemas.microsoft.com/office/drawing/2014/main" id="{EEC6FBD7-F742-45EA-8E22-273CEFD2FD84}"/>
              </a:ext>
            </a:extLst>
          </p:cNvPr>
          <p:cNvGrpSpPr>
            <a:grpSpLocks/>
          </p:cNvGrpSpPr>
          <p:nvPr/>
        </p:nvGrpSpPr>
        <p:grpSpPr bwMode="auto">
          <a:xfrm>
            <a:off x="7954963" y="3749675"/>
            <a:ext cx="368300" cy="593725"/>
            <a:chOff x="7200" y="1488"/>
            <a:chExt cx="384" cy="624"/>
          </a:xfrm>
        </p:grpSpPr>
        <p:sp>
          <p:nvSpPr>
            <p:cNvPr id="9296" name="Rectangle 50">
              <a:extLst>
                <a:ext uri="{FF2B5EF4-FFF2-40B4-BE49-F238E27FC236}">
                  <a16:creationId xmlns:a16="http://schemas.microsoft.com/office/drawing/2014/main" id="{2DB27845-D471-4F9F-AA30-2613F8E82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  <p:sp>
          <p:nvSpPr>
            <p:cNvPr id="9297" name="Rectangle 51">
              <a:extLst>
                <a:ext uri="{FF2B5EF4-FFF2-40B4-BE49-F238E27FC236}">
                  <a16:creationId xmlns:a16="http://schemas.microsoft.com/office/drawing/2014/main" id="{B14A9DEF-2EA5-475A-88D6-8FD024A5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 b="0"/>
            </a:p>
          </p:txBody>
        </p:sp>
      </p:grpSp>
      <p:sp>
        <p:nvSpPr>
          <p:cNvPr id="9256" name="Line 52">
            <a:extLst>
              <a:ext uri="{FF2B5EF4-FFF2-40B4-BE49-F238E27FC236}">
                <a16:creationId xmlns:a16="http://schemas.microsoft.com/office/drawing/2014/main" id="{B8E7AAE6-4FDB-487F-BB4E-8EB0B5820B7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246938" y="1530350"/>
            <a:ext cx="0" cy="269875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7" name="Line 53">
            <a:extLst>
              <a:ext uri="{FF2B5EF4-FFF2-40B4-BE49-F238E27FC236}">
                <a16:creationId xmlns:a16="http://schemas.microsoft.com/office/drawing/2014/main" id="{4BB8B5C3-BC9D-4A7D-9158-ED7D4794A02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246938" y="4273550"/>
            <a:ext cx="0" cy="269875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8" name="Line 54">
            <a:extLst>
              <a:ext uri="{FF2B5EF4-FFF2-40B4-BE49-F238E27FC236}">
                <a16:creationId xmlns:a16="http://schemas.microsoft.com/office/drawing/2014/main" id="{7B2AF4E8-E94C-43D5-B24C-9F6BBCA937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78850" y="2235200"/>
            <a:ext cx="4763" cy="338772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9" name="Oval 55">
            <a:extLst>
              <a:ext uri="{FF2B5EF4-FFF2-40B4-BE49-F238E27FC236}">
                <a16:creationId xmlns:a16="http://schemas.microsoft.com/office/drawing/2014/main" id="{A245BCEE-72EE-4943-B003-0294A47DC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5051425"/>
            <a:ext cx="136525" cy="1381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60" name="Oval 56">
            <a:extLst>
              <a:ext uri="{FF2B5EF4-FFF2-40B4-BE49-F238E27FC236}">
                <a16:creationId xmlns:a16="http://schemas.microsoft.com/office/drawing/2014/main" id="{E7F339A8-74FF-4086-9C5F-31437CEFA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4972050"/>
            <a:ext cx="136525" cy="136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61" name="Oval 57">
            <a:extLst>
              <a:ext uri="{FF2B5EF4-FFF2-40B4-BE49-F238E27FC236}">
                <a16:creationId xmlns:a16="http://schemas.microsoft.com/office/drawing/2014/main" id="{260C1C7A-7330-4AAD-98C9-E25231CBC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4589463"/>
            <a:ext cx="134937" cy="136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62" name="Oval 58">
            <a:extLst>
              <a:ext uri="{FF2B5EF4-FFF2-40B4-BE49-F238E27FC236}">
                <a16:creationId xmlns:a16="http://schemas.microsoft.com/office/drawing/2014/main" id="{2DF00815-3736-4D86-878A-B40E8F34A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4537075"/>
            <a:ext cx="139700" cy="1381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63" name="Oval 59">
            <a:extLst>
              <a:ext uri="{FF2B5EF4-FFF2-40B4-BE49-F238E27FC236}">
                <a16:creationId xmlns:a16="http://schemas.microsoft.com/office/drawing/2014/main" id="{E5278754-2997-4E02-BF32-C088214AE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3" y="5121275"/>
            <a:ext cx="136525" cy="136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64" name="Oval 60">
            <a:extLst>
              <a:ext uri="{FF2B5EF4-FFF2-40B4-BE49-F238E27FC236}">
                <a16:creationId xmlns:a16="http://schemas.microsoft.com/office/drawing/2014/main" id="{8EACB9D3-B995-4D5F-AA7F-A7B39252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688" y="5046663"/>
            <a:ext cx="138112" cy="136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65" name="Oval 61">
            <a:extLst>
              <a:ext uri="{FF2B5EF4-FFF2-40B4-BE49-F238E27FC236}">
                <a16:creationId xmlns:a16="http://schemas.microsoft.com/office/drawing/2014/main" id="{6793E3F8-18F5-4D3E-9387-319E924AD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4521200"/>
            <a:ext cx="138113" cy="136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66" name="Oval 62">
            <a:extLst>
              <a:ext uri="{FF2B5EF4-FFF2-40B4-BE49-F238E27FC236}">
                <a16:creationId xmlns:a16="http://schemas.microsoft.com/office/drawing/2014/main" id="{4886845B-E80A-4E96-83E0-5222816EC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8" y="4583113"/>
            <a:ext cx="136525" cy="1381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67" name="Oval 63">
            <a:extLst>
              <a:ext uri="{FF2B5EF4-FFF2-40B4-BE49-F238E27FC236}">
                <a16:creationId xmlns:a16="http://schemas.microsoft.com/office/drawing/2014/main" id="{5E0B07CE-3D0A-4631-B5B3-E7FEB155B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4508500"/>
            <a:ext cx="138112" cy="1381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68" name="Oval 64">
            <a:extLst>
              <a:ext uri="{FF2B5EF4-FFF2-40B4-BE49-F238E27FC236}">
                <a16:creationId xmlns:a16="http://schemas.microsoft.com/office/drawing/2014/main" id="{045914D6-1285-4662-9E0D-5E50211F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4886325"/>
            <a:ext cx="138112" cy="136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69" name="Oval 65">
            <a:extLst>
              <a:ext uri="{FF2B5EF4-FFF2-40B4-BE49-F238E27FC236}">
                <a16:creationId xmlns:a16="http://schemas.microsoft.com/office/drawing/2014/main" id="{D7708A3C-4100-438E-870B-4B20CBEED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4868863"/>
            <a:ext cx="139700" cy="1381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70" name="Oval 66">
            <a:extLst>
              <a:ext uri="{FF2B5EF4-FFF2-40B4-BE49-F238E27FC236}">
                <a16:creationId xmlns:a16="http://schemas.microsoft.com/office/drawing/2014/main" id="{BBF52127-6C09-4AEA-86C1-D087E496B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5337175"/>
            <a:ext cx="134937" cy="1381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71" name="Oval 67">
            <a:extLst>
              <a:ext uri="{FF2B5EF4-FFF2-40B4-BE49-F238E27FC236}">
                <a16:creationId xmlns:a16="http://schemas.microsoft.com/office/drawing/2014/main" id="{E9F797B3-7212-483D-AFE8-357396C84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5264150"/>
            <a:ext cx="138112" cy="136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72" name="Oval 68">
            <a:extLst>
              <a:ext uri="{FF2B5EF4-FFF2-40B4-BE49-F238E27FC236}">
                <a16:creationId xmlns:a16="http://schemas.microsoft.com/office/drawing/2014/main" id="{557EE235-0CC0-4CCE-8BC1-64A20ED7D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988" y="5407025"/>
            <a:ext cx="138112" cy="136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73" name="Oval 69">
            <a:extLst>
              <a:ext uri="{FF2B5EF4-FFF2-40B4-BE49-F238E27FC236}">
                <a16:creationId xmlns:a16="http://schemas.microsoft.com/office/drawing/2014/main" id="{12E60940-DF31-4E90-B00B-8EFC31B78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263" y="5360988"/>
            <a:ext cx="139700" cy="136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74" name="Oval 70">
            <a:extLst>
              <a:ext uri="{FF2B5EF4-FFF2-40B4-BE49-F238E27FC236}">
                <a16:creationId xmlns:a16="http://schemas.microsoft.com/office/drawing/2014/main" id="{8B7962C8-8C5D-4441-96DC-6242CAF6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5022850"/>
            <a:ext cx="138112" cy="1381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75" name="Oval 71">
            <a:extLst>
              <a:ext uri="{FF2B5EF4-FFF2-40B4-BE49-F238E27FC236}">
                <a16:creationId xmlns:a16="http://schemas.microsoft.com/office/drawing/2014/main" id="{25F78A86-7560-41B1-AE8E-37C54DF8D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3" y="4932363"/>
            <a:ext cx="134937" cy="136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76" name="Oval 72">
            <a:extLst>
              <a:ext uri="{FF2B5EF4-FFF2-40B4-BE49-F238E27FC236}">
                <a16:creationId xmlns:a16="http://schemas.microsoft.com/office/drawing/2014/main" id="{92803D49-D87E-49FB-B072-801805196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4554538"/>
            <a:ext cx="138113" cy="1381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77" name="Oval 73">
            <a:extLst>
              <a:ext uri="{FF2B5EF4-FFF2-40B4-BE49-F238E27FC236}">
                <a16:creationId xmlns:a16="http://schemas.microsoft.com/office/drawing/2014/main" id="{CBDAF164-CD87-4EE8-A157-007A5599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4525963"/>
            <a:ext cx="136525" cy="1381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78" name="Oval 74">
            <a:extLst>
              <a:ext uri="{FF2B5EF4-FFF2-40B4-BE49-F238E27FC236}">
                <a16:creationId xmlns:a16="http://schemas.microsoft.com/office/drawing/2014/main" id="{96DE66EF-0EC2-4866-8A24-63D971FCB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732338"/>
            <a:ext cx="138113" cy="136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79" name="Oval 75">
            <a:extLst>
              <a:ext uri="{FF2B5EF4-FFF2-40B4-BE49-F238E27FC236}">
                <a16:creationId xmlns:a16="http://schemas.microsoft.com/office/drawing/2014/main" id="{9724D311-DC03-43C4-BF1D-7F6F4793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63" y="4692650"/>
            <a:ext cx="134937" cy="136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80" name="Oval 76">
            <a:extLst>
              <a:ext uri="{FF2B5EF4-FFF2-40B4-BE49-F238E27FC236}">
                <a16:creationId xmlns:a16="http://schemas.microsoft.com/office/drawing/2014/main" id="{C38C832A-6213-4297-8E6E-53BC0211B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3200400"/>
            <a:ext cx="134937" cy="1365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81" name="Oval 77">
            <a:extLst>
              <a:ext uri="{FF2B5EF4-FFF2-40B4-BE49-F238E27FC236}">
                <a16:creationId xmlns:a16="http://schemas.microsoft.com/office/drawing/2014/main" id="{D5185A54-BCA2-45CE-BEAE-E5D112AD8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13" y="3178175"/>
            <a:ext cx="134937" cy="1365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82" name="Oval 78">
            <a:extLst>
              <a:ext uri="{FF2B5EF4-FFF2-40B4-BE49-F238E27FC236}">
                <a16:creationId xmlns:a16="http://schemas.microsoft.com/office/drawing/2014/main" id="{16B13DE4-9EF5-42CA-81A2-E2D765E35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94125"/>
            <a:ext cx="138113" cy="1381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83" name="Oval 79">
            <a:extLst>
              <a:ext uri="{FF2B5EF4-FFF2-40B4-BE49-F238E27FC236}">
                <a16:creationId xmlns:a16="http://schemas.microsoft.com/office/drawing/2014/main" id="{09E596C5-3465-4953-8774-C1B27ABA6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3429000"/>
            <a:ext cx="139700" cy="1365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84" name="Oval 80">
            <a:extLst>
              <a:ext uri="{FF2B5EF4-FFF2-40B4-BE49-F238E27FC236}">
                <a16:creationId xmlns:a16="http://schemas.microsoft.com/office/drawing/2014/main" id="{E1BAE834-D5D0-4B3A-9B36-B56735AE5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650" y="3354388"/>
            <a:ext cx="138113" cy="1381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85" name="Oval 81">
            <a:extLst>
              <a:ext uri="{FF2B5EF4-FFF2-40B4-BE49-F238E27FC236}">
                <a16:creationId xmlns:a16="http://schemas.microsoft.com/office/drawing/2014/main" id="{0A1AD6CA-94BF-482B-85D1-3123BA5FC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3629025"/>
            <a:ext cx="134937" cy="1365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86" name="Oval 82">
            <a:extLst>
              <a:ext uri="{FF2B5EF4-FFF2-40B4-BE49-F238E27FC236}">
                <a16:creationId xmlns:a16="http://schemas.microsoft.com/office/drawing/2014/main" id="{730CDE36-F8BB-4682-BCB4-39785A94A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589338"/>
            <a:ext cx="139700" cy="1365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87" name="Oval 83">
            <a:extLst>
              <a:ext uri="{FF2B5EF4-FFF2-40B4-BE49-F238E27FC236}">
                <a16:creationId xmlns:a16="http://schemas.microsoft.com/office/drawing/2014/main" id="{205A0FC2-5775-4C57-A465-CEB90D723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3703638"/>
            <a:ext cx="139700" cy="1365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88" name="Oval 84">
            <a:extLst>
              <a:ext uri="{FF2B5EF4-FFF2-40B4-BE49-F238E27FC236}">
                <a16:creationId xmlns:a16="http://schemas.microsoft.com/office/drawing/2014/main" id="{554385EC-D047-4B4D-A14C-39840799B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413" y="3079750"/>
            <a:ext cx="136525" cy="1381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89" name="Oval 85">
            <a:extLst>
              <a:ext uri="{FF2B5EF4-FFF2-40B4-BE49-F238E27FC236}">
                <a16:creationId xmlns:a16="http://schemas.microsoft.com/office/drawing/2014/main" id="{46308FB8-CB8C-405B-9EC0-C09984606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3913" y="3006725"/>
            <a:ext cx="134937" cy="1365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90" name="Text Box 86">
            <a:extLst>
              <a:ext uri="{FF2B5EF4-FFF2-40B4-BE49-F238E27FC236}">
                <a16:creationId xmlns:a16="http://schemas.microsoft.com/office/drawing/2014/main" id="{4A5312CD-1D98-4C81-B465-7727BAD76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034" y="388978"/>
            <a:ext cx="1805174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it-IT" altLang="it-IT" sz="25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500" dirty="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it-IT" altLang="it-IT" sz="25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500" dirty="0">
                <a:solidFill>
                  <a:srgbClr val="FF0000"/>
                </a:solidFill>
                <a:latin typeface="Arial" panose="020B0604020202020204" pitchFamily="34" charset="0"/>
              </a:rPr>
              <a:t> = P</a:t>
            </a:r>
            <a:r>
              <a:rPr lang="it-IT" altLang="it-IT" sz="25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2500" dirty="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it-IT" altLang="it-IT" sz="25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it-IT" altLang="it-IT" sz="25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91" name="Text Box 87">
            <a:extLst>
              <a:ext uri="{FF2B5EF4-FFF2-40B4-BE49-F238E27FC236}">
                <a16:creationId xmlns:a16="http://schemas.microsoft.com/office/drawing/2014/main" id="{75DA5AD5-F5E4-4B3D-A819-1AAC8AED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60338"/>
            <a:ext cx="27781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3000" dirty="0">
                <a:solidFill>
                  <a:srgbClr val="000099"/>
                </a:solidFill>
                <a:latin typeface="Comic Sans MS" panose="030F0702030302020204" pitchFamily="66" charset="0"/>
              </a:rPr>
              <a:t>Legge di Boyle</a:t>
            </a:r>
          </a:p>
          <a:p>
            <a:r>
              <a:rPr lang="it-IT" altLang="it-IT" sz="2000" b="0" dirty="0">
                <a:solidFill>
                  <a:srgbClr val="00CC00"/>
                </a:solidFill>
                <a:latin typeface="Comic Sans MS" panose="030F0702030302020204" pitchFamily="66" charset="0"/>
              </a:rPr>
              <a:t>   processo isotermo</a:t>
            </a:r>
          </a:p>
        </p:txBody>
      </p:sp>
      <p:sp>
        <p:nvSpPr>
          <p:cNvPr id="9292" name="AutoShape 88">
            <a:extLst>
              <a:ext uri="{FF2B5EF4-FFF2-40B4-BE49-F238E27FC236}">
                <a16:creationId xmlns:a16="http://schemas.microsoft.com/office/drawing/2014/main" id="{6423904D-17A1-402B-A44D-9D4DDD94E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1600199"/>
            <a:ext cx="3559175" cy="582911"/>
          </a:xfrm>
          <a:prstGeom prst="roundRect">
            <a:avLst>
              <a:gd name="adj" fmla="val 23810"/>
            </a:avLst>
          </a:prstGeom>
          <a:solidFill>
            <a:srgbClr val="000099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  <p:sp>
        <p:nvSpPr>
          <p:cNvPr id="9293" name="Text Box 89">
            <a:extLst>
              <a:ext uri="{FF2B5EF4-FFF2-40B4-BE49-F238E27FC236}">
                <a16:creationId xmlns:a16="http://schemas.microsoft.com/office/drawing/2014/main" id="{1B61D0B2-8C55-4D3D-985E-C1DED1812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3" y="1600200"/>
            <a:ext cx="3235053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500" dirty="0">
                <a:solidFill>
                  <a:srgbClr val="FFFF00"/>
                </a:solidFill>
                <a:latin typeface="Arial" panose="020B0604020202020204" pitchFamily="34" charset="0"/>
              </a:rPr>
              <a:t>PV = k    (a T = cost)</a:t>
            </a:r>
          </a:p>
        </p:txBody>
      </p:sp>
      <p:sp>
        <p:nvSpPr>
          <p:cNvPr id="9294" name="Text Box 89">
            <a:extLst>
              <a:ext uri="{FF2B5EF4-FFF2-40B4-BE49-F238E27FC236}">
                <a16:creationId xmlns:a16="http://schemas.microsoft.com/office/drawing/2014/main" id="{CD45D9AD-4607-451C-9780-97465CE23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781300"/>
            <a:ext cx="2225674" cy="88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9275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92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altLang="it-IT" sz="2200" b="0" dirty="0">
                <a:solidFill>
                  <a:schemeClr val="accent2"/>
                </a:solidFill>
                <a:latin typeface="Arial" panose="020B0604020202020204" pitchFamily="34" charset="0"/>
              </a:rPr>
              <a:t>raddoppiando P, </a:t>
            </a:r>
          </a:p>
          <a:p>
            <a:pPr>
              <a:lnSpc>
                <a:spcPct val="130000"/>
              </a:lnSpc>
            </a:pPr>
            <a:r>
              <a:rPr lang="it-IT" altLang="it-IT" sz="2200" b="0" dirty="0">
                <a:solidFill>
                  <a:schemeClr val="accent2"/>
                </a:solidFill>
                <a:latin typeface="Arial" panose="020B0604020202020204" pitchFamily="34" charset="0"/>
              </a:rPr>
              <a:t>V si dimezza</a:t>
            </a:r>
          </a:p>
        </p:txBody>
      </p:sp>
      <p:sp>
        <p:nvSpPr>
          <p:cNvPr id="9295" name="Rectangle 92">
            <a:extLst>
              <a:ext uri="{FF2B5EF4-FFF2-40B4-BE49-F238E27FC236}">
                <a16:creationId xmlns:a16="http://schemas.microsoft.com/office/drawing/2014/main" id="{249D8639-745B-401E-8228-CC97FC3FA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781300"/>
            <a:ext cx="2447925" cy="100806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b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>
            <a:extLst>
              <a:ext uri="{FF2B5EF4-FFF2-40B4-BE49-F238E27FC236}">
                <a16:creationId xmlns:a16="http://schemas.microsoft.com/office/drawing/2014/main" id="{BC3F01F5-A204-48FF-9C0E-37DA71E06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208962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b="0">
                <a:solidFill>
                  <a:srgbClr val="FF0066"/>
                </a:solidFill>
              </a:rPr>
              <a:t>Alcuni solidi amorfi sono chiamati </a:t>
            </a:r>
            <a:r>
              <a:rPr lang="it-IT" altLang="it-IT" sz="2000" b="0" u="sng">
                <a:solidFill>
                  <a:srgbClr val="FF0066"/>
                </a:solidFill>
              </a:rPr>
              <a:t>vetri</a:t>
            </a:r>
            <a:r>
              <a:rPr lang="it-IT" altLang="it-IT" sz="2000" b="0">
                <a:solidFill>
                  <a:srgbClr val="FF0066"/>
                </a:solidFill>
              </a:rPr>
              <a:t> (</a:t>
            </a:r>
            <a:r>
              <a:rPr lang="it-IT" altLang="it-IT" sz="2000" b="0" u="sng">
                <a:solidFill>
                  <a:srgbClr val="FF0066"/>
                </a:solidFill>
              </a:rPr>
              <a:t>liquidi dotati di elevata viscosità</a:t>
            </a:r>
            <a:r>
              <a:rPr lang="it-IT" altLang="it-IT" sz="2000" b="0">
                <a:solidFill>
                  <a:srgbClr val="FF0066"/>
                </a:solidFill>
              </a:rPr>
              <a:t>).</a:t>
            </a:r>
          </a:p>
          <a:p>
            <a:r>
              <a:rPr lang="it-IT" altLang="it-IT" sz="2000" b="0">
                <a:solidFill>
                  <a:srgbClr val="FF0066"/>
                </a:solidFill>
              </a:rPr>
              <a:t> I vetri sono </a:t>
            </a:r>
            <a:r>
              <a:rPr lang="it-IT" altLang="it-IT" sz="2000" b="0" u="sng">
                <a:solidFill>
                  <a:srgbClr val="FF0066"/>
                </a:solidFill>
              </a:rPr>
              <a:t>isotropi e isolanti.</a:t>
            </a:r>
          </a:p>
          <a:p>
            <a:endParaRPr lang="it-IT" altLang="it-IT" sz="2000" b="0">
              <a:solidFill>
                <a:srgbClr val="FF0066"/>
              </a:solidFill>
            </a:endParaRPr>
          </a:p>
          <a:p>
            <a:r>
              <a:rPr lang="it-IT" altLang="it-IT" sz="2000">
                <a:solidFill>
                  <a:srgbClr val="990099"/>
                </a:solidFill>
              </a:rPr>
              <a:t>POLIMORFISMO</a:t>
            </a:r>
            <a:endParaRPr lang="it-IT" altLang="it-IT" sz="2000" b="0">
              <a:solidFill>
                <a:srgbClr val="990099"/>
              </a:solidFill>
            </a:endParaRPr>
          </a:p>
          <a:p>
            <a:r>
              <a:rPr lang="it-IT" altLang="it-IT" sz="2000" b="0"/>
              <a:t>Un minerale è definito sia dalla composizione chimica che dalla struttura cristallina. </a:t>
            </a:r>
          </a:p>
          <a:p>
            <a:r>
              <a:rPr lang="it-IT" altLang="it-IT" sz="2000" b="0"/>
              <a:t>Sono </a:t>
            </a:r>
            <a:r>
              <a:rPr lang="it-IT" altLang="it-IT" sz="2000" b="0" u="sng"/>
              <a:t>polimorfi</a:t>
            </a:r>
            <a:r>
              <a:rPr lang="it-IT" altLang="it-IT" sz="2000" b="0"/>
              <a:t> quei composti che cristallizzano in più di una forma cristallina.</a:t>
            </a:r>
          </a:p>
          <a:p>
            <a:r>
              <a:rPr lang="it-IT" altLang="it-IT" sz="2000" b="0"/>
              <a:t>-SiO</a:t>
            </a:r>
            <a:r>
              <a:rPr lang="it-IT" altLang="it-IT" sz="2000" b="0" baseline="-25000"/>
              <a:t>2 </a:t>
            </a:r>
            <a:r>
              <a:rPr lang="it-IT" altLang="it-IT" sz="2000" b="0"/>
              <a:t>  silice (quarzo, tridimite, cristobalite)</a:t>
            </a:r>
          </a:p>
          <a:p>
            <a:r>
              <a:rPr lang="it-IT" altLang="it-IT" sz="2000" b="0"/>
              <a:t>-CaCO</a:t>
            </a:r>
            <a:r>
              <a:rPr lang="it-IT" altLang="it-IT" sz="2000" b="0" baseline="-25000"/>
              <a:t>3</a:t>
            </a:r>
            <a:r>
              <a:rPr lang="it-IT" altLang="it-IT" sz="2000" b="0"/>
              <a:t> calcio carbonato (calcite, aragonite)</a:t>
            </a:r>
          </a:p>
          <a:p>
            <a:r>
              <a:rPr lang="it-IT" altLang="it-IT" sz="2000" b="0"/>
              <a:t>-farmaci polimorfi (equivalenza terapeutica? variazione di dosaggio e formulazione?)</a:t>
            </a:r>
          </a:p>
          <a:p>
            <a:endParaRPr lang="it-IT" altLang="it-IT" sz="2000" b="0"/>
          </a:p>
          <a:p>
            <a:r>
              <a:rPr lang="it-IT" altLang="it-IT" sz="2000">
                <a:solidFill>
                  <a:schemeClr val="accent2"/>
                </a:solidFill>
              </a:rPr>
              <a:t>ALLOTROPIA</a:t>
            </a:r>
            <a:endParaRPr lang="it-IT" altLang="it-IT" sz="2000" b="0">
              <a:solidFill>
                <a:schemeClr val="accent2"/>
              </a:solidFill>
            </a:endParaRPr>
          </a:p>
          <a:p>
            <a:r>
              <a:rPr lang="it-IT" altLang="it-IT" sz="2000" b="0"/>
              <a:t>Sono </a:t>
            </a:r>
            <a:r>
              <a:rPr lang="it-IT" altLang="it-IT" sz="2000" b="0" u="sng"/>
              <a:t>allotropi</a:t>
            </a:r>
            <a:r>
              <a:rPr lang="it-IT" altLang="it-IT" sz="2000" b="0"/>
              <a:t> quei composti che si presentano in più forme cristalline </a:t>
            </a:r>
          </a:p>
          <a:p>
            <a:r>
              <a:rPr lang="it-IT" altLang="it-IT" sz="2000"/>
              <a:t>C      →      Diamante, grafite, fullereni (C</a:t>
            </a:r>
            <a:r>
              <a:rPr lang="it-IT" altLang="it-IT" sz="2000" baseline="-25000"/>
              <a:t>60</a:t>
            </a:r>
            <a:r>
              <a:rPr lang="it-IT" altLang="it-IT" sz="2000"/>
              <a:t>, C</a:t>
            </a:r>
            <a:r>
              <a:rPr lang="it-IT" altLang="it-IT" sz="2000" baseline="-25000"/>
              <a:t>70</a:t>
            </a:r>
            <a:r>
              <a:rPr lang="it-IT" altLang="it-IT" sz="2000"/>
              <a:t>), nanotubi</a:t>
            </a:r>
            <a:endParaRPr lang="it-IT" altLang="it-IT" sz="2000" b="0"/>
          </a:p>
          <a:p>
            <a:r>
              <a:rPr lang="it-IT" altLang="it-IT" sz="2000"/>
              <a:t>O     →     ossigeno molecolare (O</a:t>
            </a:r>
            <a:r>
              <a:rPr lang="it-IT" altLang="it-IT" sz="2000" baseline="-25000"/>
              <a:t>2</a:t>
            </a:r>
            <a:r>
              <a:rPr lang="it-IT" altLang="it-IT" sz="2000"/>
              <a:t>), ozono (O</a:t>
            </a:r>
            <a:r>
              <a:rPr lang="it-IT" altLang="it-IT" sz="2000" baseline="-25000"/>
              <a:t>3</a:t>
            </a:r>
            <a:r>
              <a:rPr lang="it-IT" altLang="it-IT" sz="2000"/>
              <a:t>)</a:t>
            </a:r>
          </a:p>
          <a:p>
            <a:r>
              <a:rPr lang="it-IT" altLang="it-IT" sz="2000"/>
              <a:t>P     →     bianco (P</a:t>
            </a:r>
            <a:r>
              <a:rPr lang="it-IT" altLang="it-IT" sz="2000" baseline="-25000"/>
              <a:t>4</a:t>
            </a:r>
            <a:r>
              <a:rPr lang="it-IT" altLang="it-IT" sz="2000"/>
              <a:t>), nero (a strati), rosso (polimero amorfo)</a:t>
            </a:r>
            <a:endParaRPr lang="it-IT" altLang="it-IT" sz="2000" b="0"/>
          </a:p>
          <a:p>
            <a:endParaRPr lang="it-IT" altLang="it-IT" sz="2000" b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Segnaposto contenuto 3">
            <a:extLst>
              <a:ext uri="{FF2B5EF4-FFF2-40B4-BE49-F238E27FC236}">
                <a16:creationId xmlns:a16="http://schemas.microsoft.com/office/drawing/2014/main" id="{3C8B17AC-E8A0-4C42-BFB2-1279C3443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785813"/>
            <a:ext cx="4435475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122">
            <a:extLst>
              <a:ext uri="{FF2B5EF4-FFF2-40B4-BE49-F238E27FC236}">
                <a16:creationId xmlns:a16="http://schemas.microsoft.com/office/drawing/2014/main" id="{871B07DA-5330-494F-848E-C7676D06DD1A}"/>
              </a:ext>
            </a:extLst>
          </p:cNvPr>
          <p:cNvSpPr>
            <a:spLocks noEditPoints="1"/>
          </p:cNvSpPr>
          <p:nvPr/>
        </p:nvSpPr>
        <p:spPr bwMode="auto">
          <a:xfrm>
            <a:off x="1270000" y="333375"/>
            <a:ext cx="133350" cy="3086100"/>
          </a:xfrm>
          <a:custGeom>
            <a:avLst/>
            <a:gdLst>
              <a:gd name="T0" fmla="*/ 2147483647 w 84"/>
              <a:gd name="T1" fmla="*/ 2147483647 h 1944"/>
              <a:gd name="T2" fmla="*/ 2147483647 w 84"/>
              <a:gd name="T3" fmla="*/ 2147483647 h 1944"/>
              <a:gd name="T4" fmla="*/ 2147483647 w 84"/>
              <a:gd name="T5" fmla="*/ 2147483647 h 1944"/>
              <a:gd name="T6" fmla="*/ 2147483647 w 84"/>
              <a:gd name="T7" fmla="*/ 2147483647 h 1944"/>
              <a:gd name="T8" fmla="*/ 2147483647 w 84"/>
              <a:gd name="T9" fmla="*/ 2147483647 h 1944"/>
              <a:gd name="T10" fmla="*/ 2147483647 w 84"/>
              <a:gd name="T11" fmla="*/ 2147483647 h 1944"/>
              <a:gd name="T12" fmla="*/ 0 w 84"/>
              <a:gd name="T13" fmla="*/ 2147483647 h 1944"/>
              <a:gd name="T14" fmla="*/ 2147483647 w 84"/>
              <a:gd name="T15" fmla="*/ 0 h 1944"/>
              <a:gd name="T16" fmla="*/ 2147483647 w 84"/>
              <a:gd name="T17" fmla="*/ 2147483647 h 1944"/>
              <a:gd name="T18" fmla="*/ 2147483647 w 84"/>
              <a:gd name="T19" fmla="*/ 2147483647 h 19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"/>
              <a:gd name="T31" fmla="*/ 0 h 1944"/>
              <a:gd name="T32" fmla="*/ 84 w 84"/>
              <a:gd name="T33" fmla="*/ 1944 h 19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" h="1944">
                <a:moveTo>
                  <a:pt x="23" y="1944"/>
                </a:moveTo>
                <a:lnTo>
                  <a:pt x="28" y="76"/>
                </a:lnTo>
                <a:lnTo>
                  <a:pt x="56" y="76"/>
                </a:lnTo>
                <a:lnTo>
                  <a:pt x="51" y="1944"/>
                </a:lnTo>
                <a:lnTo>
                  <a:pt x="23" y="1944"/>
                </a:lnTo>
                <a:close/>
                <a:moveTo>
                  <a:pt x="43" y="76"/>
                </a:moveTo>
                <a:lnTo>
                  <a:pt x="0" y="129"/>
                </a:lnTo>
                <a:lnTo>
                  <a:pt x="43" y="0"/>
                </a:lnTo>
                <a:lnTo>
                  <a:pt x="84" y="129"/>
                </a:lnTo>
                <a:lnTo>
                  <a:pt x="43" y="76"/>
                </a:lnTo>
                <a:close/>
              </a:path>
            </a:pathLst>
          </a:custGeom>
          <a:solidFill>
            <a:srgbClr val="000099"/>
          </a:solidFill>
          <a:ln w="4763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43" name="Freeform 123">
            <a:extLst>
              <a:ext uri="{FF2B5EF4-FFF2-40B4-BE49-F238E27FC236}">
                <a16:creationId xmlns:a16="http://schemas.microsoft.com/office/drawing/2014/main" id="{D4FE5EF8-2395-4409-AB7B-5A25698399E8}"/>
              </a:ext>
            </a:extLst>
          </p:cNvPr>
          <p:cNvSpPr>
            <a:spLocks noEditPoints="1"/>
          </p:cNvSpPr>
          <p:nvPr/>
        </p:nvSpPr>
        <p:spPr bwMode="auto">
          <a:xfrm>
            <a:off x="1323975" y="3359150"/>
            <a:ext cx="4221163" cy="122238"/>
          </a:xfrm>
          <a:custGeom>
            <a:avLst/>
            <a:gdLst>
              <a:gd name="T0" fmla="*/ 0 w 2659"/>
              <a:gd name="T1" fmla="*/ 2147483647 h 77"/>
              <a:gd name="T2" fmla="*/ 2147483647 w 2659"/>
              <a:gd name="T3" fmla="*/ 2147483647 h 77"/>
              <a:gd name="T4" fmla="*/ 2147483647 w 2659"/>
              <a:gd name="T5" fmla="*/ 2147483647 h 77"/>
              <a:gd name="T6" fmla="*/ 0 w 2659"/>
              <a:gd name="T7" fmla="*/ 2147483647 h 77"/>
              <a:gd name="T8" fmla="*/ 0 w 2659"/>
              <a:gd name="T9" fmla="*/ 2147483647 h 77"/>
              <a:gd name="T10" fmla="*/ 2147483647 w 2659"/>
              <a:gd name="T11" fmla="*/ 2147483647 h 77"/>
              <a:gd name="T12" fmla="*/ 2147483647 w 2659"/>
              <a:gd name="T13" fmla="*/ 0 h 77"/>
              <a:gd name="T14" fmla="*/ 2147483647 w 2659"/>
              <a:gd name="T15" fmla="*/ 2147483647 h 77"/>
              <a:gd name="T16" fmla="*/ 2147483647 w 2659"/>
              <a:gd name="T17" fmla="*/ 2147483647 h 77"/>
              <a:gd name="T18" fmla="*/ 2147483647 w 2659"/>
              <a:gd name="T19" fmla="*/ 2147483647 h 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59"/>
              <a:gd name="T31" fmla="*/ 0 h 77"/>
              <a:gd name="T32" fmla="*/ 2659 w 2659"/>
              <a:gd name="T33" fmla="*/ 77 h 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59" h="77">
                <a:moveTo>
                  <a:pt x="0" y="21"/>
                </a:moveTo>
                <a:lnTo>
                  <a:pt x="2573" y="26"/>
                </a:lnTo>
                <a:lnTo>
                  <a:pt x="2573" y="51"/>
                </a:lnTo>
                <a:lnTo>
                  <a:pt x="0" y="46"/>
                </a:lnTo>
                <a:lnTo>
                  <a:pt x="0" y="21"/>
                </a:lnTo>
                <a:close/>
                <a:moveTo>
                  <a:pt x="2573" y="40"/>
                </a:moveTo>
                <a:lnTo>
                  <a:pt x="2514" y="0"/>
                </a:lnTo>
                <a:lnTo>
                  <a:pt x="2659" y="40"/>
                </a:lnTo>
                <a:lnTo>
                  <a:pt x="2514" y="77"/>
                </a:lnTo>
                <a:lnTo>
                  <a:pt x="2573" y="40"/>
                </a:lnTo>
                <a:close/>
              </a:path>
            </a:pathLst>
          </a:custGeom>
          <a:solidFill>
            <a:srgbClr val="000099"/>
          </a:solidFill>
          <a:ln w="4763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44" name="Line 124">
            <a:extLst>
              <a:ext uri="{FF2B5EF4-FFF2-40B4-BE49-F238E27FC236}">
                <a16:creationId xmlns:a16="http://schemas.microsoft.com/office/drawing/2014/main" id="{34EA18DD-050D-4792-874D-93CCA07E5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2784475"/>
            <a:ext cx="122238" cy="1588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5" name="Line 125">
            <a:extLst>
              <a:ext uri="{FF2B5EF4-FFF2-40B4-BE49-F238E27FC236}">
                <a16:creationId xmlns:a16="http://schemas.microsoft.com/office/drawing/2014/main" id="{E71D50D2-9DA3-44A1-8787-AF9D4AED0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3098800"/>
            <a:ext cx="122238" cy="1588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6" name="Line 126">
            <a:extLst>
              <a:ext uri="{FF2B5EF4-FFF2-40B4-BE49-F238E27FC236}">
                <a16:creationId xmlns:a16="http://schemas.microsoft.com/office/drawing/2014/main" id="{2686E6B0-2208-4610-88DB-0E33C6D90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2471738"/>
            <a:ext cx="122238" cy="1587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7" name="Line 127">
            <a:extLst>
              <a:ext uri="{FF2B5EF4-FFF2-40B4-BE49-F238E27FC236}">
                <a16:creationId xmlns:a16="http://schemas.microsoft.com/office/drawing/2014/main" id="{3D1111E2-037D-4A71-B54A-D89A45530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2157413"/>
            <a:ext cx="122238" cy="1587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8" name="Line 128">
            <a:extLst>
              <a:ext uri="{FF2B5EF4-FFF2-40B4-BE49-F238E27FC236}">
                <a16:creationId xmlns:a16="http://schemas.microsoft.com/office/drawing/2014/main" id="{31112566-0E2C-4A93-800A-1E812A3E5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1841500"/>
            <a:ext cx="122238" cy="1588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9" name="Line 129">
            <a:extLst>
              <a:ext uri="{FF2B5EF4-FFF2-40B4-BE49-F238E27FC236}">
                <a16:creationId xmlns:a16="http://schemas.microsoft.com/office/drawing/2014/main" id="{E4279604-4DBC-47BE-9846-4B6568FBF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1527175"/>
            <a:ext cx="122238" cy="1588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0" name="Line 130">
            <a:extLst>
              <a:ext uri="{FF2B5EF4-FFF2-40B4-BE49-F238E27FC236}">
                <a16:creationId xmlns:a16="http://schemas.microsoft.com/office/drawing/2014/main" id="{06187504-7375-486C-8E0E-542AC56CB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1214438"/>
            <a:ext cx="130175" cy="1587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1" name="Line 131">
            <a:extLst>
              <a:ext uri="{FF2B5EF4-FFF2-40B4-BE49-F238E27FC236}">
                <a16:creationId xmlns:a16="http://schemas.microsoft.com/office/drawing/2014/main" id="{F5D682C1-F69F-4D55-8633-F7F63E006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8313" y="3414713"/>
            <a:ext cx="1587" cy="106362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2" name="Line 132">
            <a:extLst>
              <a:ext uri="{FF2B5EF4-FFF2-40B4-BE49-F238E27FC236}">
                <a16:creationId xmlns:a16="http://schemas.microsoft.com/office/drawing/2014/main" id="{75F18BA8-E2C4-4E1B-9F01-2EE91E36C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0" y="3414713"/>
            <a:ext cx="1588" cy="106362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3" name="Line 133">
            <a:extLst>
              <a:ext uri="{FF2B5EF4-FFF2-40B4-BE49-F238E27FC236}">
                <a16:creationId xmlns:a16="http://schemas.microsoft.com/office/drawing/2014/main" id="{88ECA9CF-AB16-4F50-98E3-056B31928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3913" y="3414713"/>
            <a:ext cx="1587" cy="106362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4" name="Rectangle 138">
            <a:extLst>
              <a:ext uri="{FF2B5EF4-FFF2-40B4-BE49-F238E27FC236}">
                <a16:creationId xmlns:a16="http://schemas.microsoft.com/office/drawing/2014/main" id="{D7F0B29F-1D58-47F8-8027-C1DF4F9B6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16338"/>
            <a:ext cx="1584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>
                <a:solidFill>
                  <a:srgbClr val="0033CC"/>
                </a:solidFill>
              </a:rPr>
              <a:t>1/P </a:t>
            </a:r>
            <a:r>
              <a:rPr lang="it-IT" altLang="it-IT" sz="2400" b="0">
                <a:solidFill>
                  <a:srgbClr val="0033CC"/>
                </a:solidFill>
              </a:rPr>
              <a:t>(atm</a:t>
            </a:r>
            <a:r>
              <a:rPr lang="it-IT" altLang="it-IT" sz="2400" b="0" baseline="30000">
                <a:solidFill>
                  <a:srgbClr val="0033CC"/>
                </a:solidFill>
              </a:rPr>
              <a:t>-1</a:t>
            </a:r>
            <a:r>
              <a:rPr lang="it-IT" altLang="it-IT" sz="2400" b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10255" name="Rectangle 145">
            <a:extLst>
              <a:ext uri="{FF2B5EF4-FFF2-40B4-BE49-F238E27FC236}">
                <a16:creationId xmlns:a16="http://schemas.microsoft.com/office/drawing/2014/main" id="{051571DA-CF1F-4692-AC86-19B0E7C77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620713"/>
            <a:ext cx="938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>
                <a:solidFill>
                  <a:srgbClr val="0033CC"/>
                </a:solidFill>
              </a:rPr>
              <a:t>V </a:t>
            </a:r>
            <a:r>
              <a:rPr lang="it-IT" altLang="it-IT" sz="2400" b="0">
                <a:solidFill>
                  <a:srgbClr val="0033CC"/>
                </a:solidFill>
              </a:rPr>
              <a:t>(litri)</a:t>
            </a:r>
          </a:p>
          <a:p>
            <a:r>
              <a:rPr lang="it-IT" altLang="it-IT" sz="2400" b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0256" name="Rectangle 150">
            <a:extLst>
              <a:ext uri="{FF2B5EF4-FFF2-40B4-BE49-F238E27FC236}">
                <a16:creationId xmlns:a16="http://schemas.microsoft.com/office/drawing/2014/main" id="{2F852CBD-3473-417B-8F42-FCD8CC123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3509963"/>
            <a:ext cx="3016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700">
                <a:solidFill>
                  <a:srgbClr val="000066"/>
                </a:solidFill>
                <a:latin typeface="Arial" panose="020B0604020202020204" pitchFamily="34" charset="0"/>
              </a:rPr>
              <a:t>0.5</a:t>
            </a:r>
            <a:endParaRPr lang="it-IT" altLang="it-IT" b="0"/>
          </a:p>
        </p:txBody>
      </p:sp>
      <p:sp>
        <p:nvSpPr>
          <p:cNvPr id="10257" name="Rectangle 152">
            <a:extLst>
              <a:ext uri="{FF2B5EF4-FFF2-40B4-BE49-F238E27FC236}">
                <a16:creationId xmlns:a16="http://schemas.microsoft.com/office/drawing/2014/main" id="{54B0A9CD-9B5D-4F4A-8A42-403B61439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3509963"/>
            <a:ext cx="3016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700">
                <a:solidFill>
                  <a:srgbClr val="000066"/>
                </a:solidFill>
                <a:latin typeface="Arial" panose="020B0604020202020204" pitchFamily="34" charset="0"/>
              </a:rPr>
              <a:t>1.0</a:t>
            </a:r>
            <a:endParaRPr lang="it-IT" altLang="it-IT" b="0"/>
          </a:p>
        </p:txBody>
      </p:sp>
      <p:sp>
        <p:nvSpPr>
          <p:cNvPr id="10258" name="Line 153">
            <a:extLst>
              <a:ext uri="{FF2B5EF4-FFF2-40B4-BE49-F238E27FC236}">
                <a16:creationId xmlns:a16="http://schemas.microsoft.com/office/drawing/2014/main" id="{73B6C0C2-A43D-4CF8-AEF9-61B0AA1BC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939800"/>
            <a:ext cx="130175" cy="1588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9" name="Line 154">
            <a:extLst>
              <a:ext uri="{FF2B5EF4-FFF2-40B4-BE49-F238E27FC236}">
                <a16:creationId xmlns:a16="http://schemas.microsoft.com/office/drawing/2014/main" id="{3D632D2C-164D-448C-8FEB-830A38729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625475"/>
            <a:ext cx="130175" cy="1588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0" name="Line 155">
            <a:extLst>
              <a:ext uri="{FF2B5EF4-FFF2-40B4-BE49-F238E27FC236}">
                <a16:creationId xmlns:a16="http://schemas.microsoft.com/office/drawing/2014/main" id="{32311813-FF79-4FB2-ABB3-0B190A61C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550" y="3417888"/>
            <a:ext cx="1588" cy="106362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1" name="Rectangle 157">
            <a:extLst>
              <a:ext uri="{FF2B5EF4-FFF2-40B4-BE49-F238E27FC236}">
                <a16:creationId xmlns:a16="http://schemas.microsoft.com/office/drawing/2014/main" id="{E54F9126-9EB9-402C-A0FA-6E4DBC24B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3509963"/>
            <a:ext cx="3016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700">
                <a:solidFill>
                  <a:srgbClr val="000066"/>
                </a:solidFill>
                <a:latin typeface="Arial" panose="020B0604020202020204" pitchFamily="34" charset="0"/>
              </a:rPr>
              <a:t>1.5</a:t>
            </a:r>
            <a:endParaRPr lang="it-IT" altLang="it-IT" b="0"/>
          </a:p>
        </p:txBody>
      </p:sp>
      <p:sp>
        <p:nvSpPr>
          <p:cNvPr id="10262" name="Line 158">
            <a:extLst>
              <a:ext uri="{FF2B5EF4-FFF2-40B4-BE49-F238E27FC236}">
                <a16:creationId xmlns:a16="http://schemas.microsoft.com/office/drawing/2014/main" id="{39863D8E-2764-46A2-A425-9B5735BF6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2250" y="3406775"/>
            <a:ext cx="1588" cy="111125"/>
          </a:xfrm>
          <a:prstGeom prst="line">
            <a:avLst/>
          </a:prstGeom>
          <a:noFill/>
          <a:ln w="444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3" name="Line 161">
            <a:extLst>
              <a:ext uri="{FF2B5EF4-FFF2-40B4-BE49-F238E27FC236}">
                <a16:creationId xmlns:a16="http://schemas.microsoft.com/office/drawing/2014/main" id="{E18F8317-E4C6-41DF-95B9-6435D1CF4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0375" y="969963"/>
            <a:ext cx="3702050" cy="241935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4" name="Rectangle 168">
            <a:extLst>
              <a:ext uri="{FF2B5EF4-FFF2-40B4-BE49-F238E27FC236}">
                <a16:creationId xmlns:a16="http://schemas.microsoft.com/office/drawing/2014/main" id="{A1F6EF74-A707-44A1-A5B3-CDBCE59F1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205038"/>
            <a:ext cx="1476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b="0" dirty="0">
                <a:solidFill>
                  <a:srgbClr val="FF0000"/>
                </a:solidFill>
              </a:rPr>
              <a:t>pendenza = k </a:t>
            </a:r>
            <a:endParaRPr lang="it-IT" altLang="it-IT" b="0" dirty="0"/>
          </a:p>
        </p:txBody>
      </p:sp>
      <p:sp>
        <p:nvSpPr>
          <p:cNvPr id="10265" name="Rectangle 168">
            <a:extLst>
              <a:ext uri="{FF2B5EF4-FFF2-40B4-BE49-F238E27FC236}">
                <a16:creationId xmlns:a16="http://schemas.microsoft.com/office/drawing/2014/main" id="{138A6F32-6E3F-47C5-A789-35966C6A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557338"/>
            <a:ext cx="7861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dirty="0">
                <a:solidFill>
                  <a:srgbClr val="0033CC"/>
                </a:solidFill>
              </a:rPr>
              <a:t>V = </a:t>
            </a:r>
            <a:r>
              <a:rPr lang="it-IT" altLang="it-IT" sz="2400" u="sng" dirty="0">
                <a:solidFill>
                  <a:srgbClr val="0033CC"/>
                </a:solidFill>
              </a:rPr>
              <a:t>k</a:t>
            </a:r>
          </a:p>
          <a:p>
            <a:r>
              <a:rPr lang="it-IT" altLang="it-IT" sz="2400" dirty="0">
                <a:solidFill>
                  <a:srgbClr val="0033CC"/>
                </a:solidFill>
              </a:rPr>
              <a:t>       P </a:t>
            </a:r>
          </a:p>
        </p:txBody>
      </p:sp>
      <p:sp>
        <p:nvSpPr>
          <p:cNvPr id="10266" name="Rectangle 168">
            <a:extLst>
              <a:ext uri="{FF2B5EF4-FFF2-40B4-BE49-F238E27FC236}">
                <a16:creationId xmlns:a16="http://schemas.microsoft.com/office/drawing/2014/main" id="{1FCA6B9C-C494-42DB-9F2E-503BD7A1E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88913"/>
            <a:ext cx="2228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800">
                <a:solidFill>
                  <a:srgbClr val="0033CC"/>
                </a:solidFill>
              </a:rPr>
              <a:t>Legge di Boyle</a:t>
            </a:r>
          </a:p>
        </p:txBody>
      </p:sp>
      <p:sp>
        <p:nvSpPr>
          <p:cNvPr id="10267" name="Rectangle 195">
            <a:extLst>
              <a:ext uri="{FF2B5EF4-FFF2-40B4-BE49-F238E27FC236}">
                <a16:creationId xmlns:a16="http://schemas.microsoft.com/office/drawing/2014/main" id="{32E23549-E91F-4D61-B80E-77A6A8172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412875"/>
            <a:ext cx="1439862" cy="1008063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4500</TotalTime>
  <Words>5053</Words>
  <Application>Microsoft Office PowerPoint</Application>
  <PresentationFormat>On-screen Show (4:3)</PresentationFormat>
  <Paragraphs>863</Paragraphs>
  <Slides>81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Arial</vt:lpstr>
      <vt:lpstr>Arial Black</vt:lpstr>
      <vt:lpstr>Comic Sans MS</vt:lpstr>
      <vt:lpstr>Eras Medium ITC</vt:lpstr>
      <vt:lpstr>Georgia</vt:lpstr>
      <vt:lpstr>Symbol</vt:lpstr>
      <vt:lpstr>Times New Roman</vt:lpstr>
      <vt:lpstr>Struttura predefinita</vt:lpstr>
      <vt:lpstr>Image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universita'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sonia</dc:creator>
  <cp:lastModifiedBy>Maria Elisa Crestoni</cp:lastModifiedBy>
  <cp:revision>147</cp:revision>
  <dcterms:created xsi:type="dcterms:W3CDTF">2001-11-12T09:26:15Z</dcterms:created>
  <dcterms:modified xsi:type="dcterms:W3CDTF">2022-03-31T16:58:27Z</dcterms:modified>
</cp:coreProperties>
</file>