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Antonietta Casadei" userId="66f9bffd8e1f691e" providerId="LiveId" clId="{010687B6-E91F-4F8D-B0DA-DB009F184E5C}"/>
    <pc:docChg chg="custSel delSld modSld">
      <pc:chgData name="Maria Antonietta Casadei" userId="66f9bffd8e1f691e" providerId="LiveId" clId="{010687B6-E91F-4F8D-B0DA-DB009F184E5C}" dt="2023-03-14T10:59:01.973" v="70" actId="113"/>
      <pc:docMkLst>
        <pc:docMk/>
      </pc:docMkLst>
      <pc:sldChg chg="modSp mod">
        <pc:chgData name="Maria Antonietta Casadei" userId="66f9bffd8e1f691e" providerId="LiveId" clId="{010687B6-E91F-4F8D-B0DA-DB009F184E5C}" dt="2023-03-14T10:50:42.902" v="6" actId="20577"/>
        <pc:sldMkLst>
          <pc:docMk/>
          <pc:sldMk cId="1183323032" sldId="256"/>
        </pc:sldMkLst>
        <pc:spChg chg="mod">
          <ac:chgData name="Maria Antonietta Casadei" userId="66f9bffd8e1f691e" providerId="LiveId" clId="{010687B6-E91F-4F8D-B0DA-DB009F184E5C}" dt="2023-03-14T10:50:42.902" v="6" actId="20577"/>
          <ac:spMkLst>
            <pc:docMk/>
            <pc:sldMk cId="1183323032" sldId="256"/>
            <ac:spMk id="4" creationId="{BFF7CBEE-05C3-4F87-A310-6828B866BD37}"/>
          </ac:spMkLst>
        </pc:spChg>
      </pc:sldChg>
      <pc:sldChg chg="modSp mod">
        <pc:chgData name="Maria Antonietta Casadei" userId="66f9bffd8e1f691e" providerId="LiveId" clId="{010687B6-E91F-4F8D-B0DA-DB009F184E5C}" dt="2023-03-14T10:50:10.230" v="2" actId="113"/>
        <pc:sldMkLst>
          <pc:docMk/>
          <pc:sldMk cId="2853319000" sldId="257"/>
        </pc:sldMkLst>
        <pc:spChg chg="mod">
          <ac:chgData name="Maria Antonietta Casadei" userId="66f9bffd8e1f691e" providerId="LiveId" clId="{010687B6-E91F-4F8D-B0DA-DB009F184E5C}" dt="2023-03-14T10:50:10.230" v="2" actId="113"/>
          <ac:spMkLst>
            <pc:docMk/>
            <pc:sldMk cId="2853319000" sldId="257"/>
            <ac:spMk id="3" creationId="{A753562A-7EAA-42DB-A70F-CB681E9CAD0C}"/>
          </ac:spMkLst>
        </pc:spChg>
      </pc:sldChg>
      <pc:sldChg chg="modSp mod">
        <pc:chgData name="Maria Antonietta Casadei" userId="66f9bffd8e1f691e" providerId="LiveId" clId="{010687B6-E91F-4F8D-B0DA-DB009F184E5C}" dt="2023-03-14T10:51:38.255" v="14" actId="20577"/>
        <pc:sldMkLst>
          <pc:docMk/>
          <pc:sldMk cId="4237368353" sldId="258"/>
        </pc:sldMkLst>
        <pc:spChg chg="mod">
          <ac:chgData name="Maria Antonietta Casadei" userId="66f9bffd8e1f691e" providerId="LiveId" clId="{010687B6-E91F-4F8D-B0DA-DB009F184E5C}" dt="2023-03-14T10:50:57.549" v="8" actId="207"/>
          <ac:spMkLst>
            <pc:docMk/>
            <pc:sldMk cId="4237368353" sldId="258"/>
            <ac:spMk id="2" creationId="{D3C076D7-EF02-4219-BD9C-16D782979E4E}"/>
          </ac:spMkLst>
        </pc:spChg>
        <pc:spChg chg="mod">
          <ac:chgData name="Maria Antonietta Casadei" userId="66f9bffd8e1f691e" providerId="LiveId" clId="{010687B6-E91F-4F8D-B0DA-DB009F184E5C}" dt="2023-03-14T10:51:38.255" v="14" actId="20577"/>
          <ac:spMkLst>
            <pc:docMk/>
            <pc:sldMk cId="4237368353" sldId="258"/>
            <ac:spMk id="3" creationId="{B566BA95-8AE6-449C-988C-257F9E9943AF}"/>
          </ac:spMkLst>
        </pc:spChg>
      </pc:sldChg>
      <pc:sldChg chg="modSp mod">
        <pc:chgData name="Maria Antonietta Casadei" userId="66f9bffd8e1f691e" providerId="LiveId" clId="{010687B6-E91F-4F8D-B0DA-DB009F184E5C}" dt="2023-03-14T10:52:14.920" v="18" actId="113"/>
        <pc:sldMkLst>
          <pc:docMk/>
          <pc:sldMk cId="3542025525" sldId="259"/>
        </pc:sldMkLst>
        <pc:spChg chg="mod">
          <ac:chgData name="Maria Antonietta Casadei" userId="66f9bffd8e1f691e" providerId="LiveId" clId="{010687B6-E91F-4F8D-B0DA-DB009F184E5C}" dt="2023-03-14T10:52:14.920" v="18" actId="113"/>
          <ac:spMkLst>
            <pc:docMk/>
            <pc:sldMk cId="3542025525" sldId="259"/>
            <ac:spMk id="3" creationId="{07FDE084-B322-4CDC-BF6F-E66881CAEAE5}"/>
          </ac:spMkLst>
        </pc:spChg>
      </pc:sldChg>
      <pc:sldChg chg="modSp mod">
        <pc:chgData name="Maria Antonietta Casadei" userId="66f9bffd8e1f691e" providerId="LiveId" clId="{010687B6-E91F-4F8D-B0DA-DB009F184E5C}" dt="2023-03-14T10:52:26.992" v="20" actId="14100"/>
        <pc:sldMkLst>
          <pc:docMk/>
          <pc:sldMk cId="983483381" sldId="260"/>
        </pc:sldMkLst>
        <pc:picChg chg="mod">
          <ac:chgData name="Maria Antonietta Casadei" userId="66f9bffd8e1f691e" providerId="LiveId" clId="{010687B6-E91F-4F8D-B0DA-DB009F184E5C}" dt="2023-03-14T10:52:26.992" v="20" actId="14100"/>
          <ac:picMkLst>
            <pc:docMk/>
            <pc:sldMk cId="983483381" sldId="260"/>
            <ac:picMk id="4" creationId="{51ED3401-7D6E-4A44-8E03-4C43703AC000}"/>
          </ac:picMkLst>
        </pc:picChg>
      </pc:sldChg>
      <pc:sldChg chg="modSp mod">
        <pc:chgData name="Maria Antonietta Casadei" userId="66f9bffd8e1f691e" providerId="LiveId" clId="{010687B6-E91F-4F8D-B0DA-DB009F184E5C}" dt="2023-03-14T10:53:17.097" v="25" actId="113"/>
        <pc:sldMkLst>
          <pc:docMk/>
          <pc:sldMk cId="1077299741" sldId="261"/>
        </pc:sldMkLst>
        <pc:spChg chg="mod">
          <ac:chgData name="Maria Antonietta Casadei" userId="66f9bffd8e1f691e" providerId="LiveId" clId="{010687B6-E91F-4F8D-B0DA-DB009F184E5C}" dt="2023-03-14T10:53:17.097" v="25" actId="113"/>
          <ac:spMkLst>
            <pc:docMk/>
            <pc:sldMk cId="1077299741" sldId="261"/>
            <ac:spMk id="3" creationId="{D6C8C328-91E7-46AF-966D-8B4B96EAC9EF}"/>
          </ac:spMkLst>
        </pc:spChg>
      </pc:sldChg>
      <pc:sldChg chg="modSp mod">
        <pc:chgData name="Maria Antonietta Casadei" userId="66f9bffd8e1f691e" providerId="LiveId" clId="{010687B6-E91F-4F8D-B0DA-DB009F184E5C}" dt="2023-03-14T10:54:33.485" v="38" actId="27636"/>
        <pc:sldMkLst>
          <pc:docMk/>
          <pc:sldMk cId="82958294" sldId="263"/>
        </pc:sldMkLst>
        <pc:spChg chg="mod">
          <ac:chgData name="Maria Antonietta Casadei" userId="66f9bffd8e1f691e" providerId="LiveId" clId="{010687B6-E91F-4F8D-B0DA-DB009F184E5C}" dt="2023-03-14T10:54:33.485" v="38" actId="27636"/>
          <ac:spMkLst>
            <pc:docMk/>
            <pc:sldMk cId="82958294" sldId="263"/>
            <ac:spMk id="3" creationId="{8CA5AD49-97E2-4AA2-B62F-9979C6B399D7}"/>
          </ac:spMkLst>
        </pc:spChg>
      </pc:sldChg>
      <pc:sldChg chg="modSp mod">
        <pc:chgData name="Maria Antonietta Casadei" userId="66f9bffd8e1f691e" providerId="LiveId" clId="{010687B6-E91F-4F8D-B0DA-DB009F184E5C}" dt="2023-03-14T10:55:37.756" v="46" actId="113"/>
        <pc:sldMkLst>
          <pc:docMk/>
          <pc:sldMk cId="1091619185" sldId="266"/>
        </pc:sldMkLst>
        <pc:spChg chg="mod">
          <ac:chgData name="Maria Antonietta Casadei" userId="66f9bffd8e1f691e" providerId="LiveId" clId="{010687B6-E91F-4F8D-B0DA-DB009F184E5C}" dt="2023-03-14T10:55:37.756" v="46" actId="113"/>
          <ac:spMkLst>
            <pc:docMk/>
            <pc:sldMk cId="1091619185" sldId="266"/>
            <ac:spMk id="3" creationId="{BF5D178D-9E30-4D45-A45E-EA59EF5EE384}"/>
          </ac:spMkLst>
        </pc:spChg>
      </pc:sldChg>
      <pc:sldChg chg="modSp mod">
        <pc:chgData name="Maria Antonietta Casadei" userId="66f9bffd8e1f691e" providerId="LiveId" clId="{010687B6-E91F-4F8D-B0DA-DB009F184E5C}" dt="2023-03-14T10:56:09.251" v="49" actId="123"/>
        <pc:sldMkLst>
          <pc:docMk/>
          <pc:sldMk cId="1018072851" sldId="267"/>
        </pc:sldMkLst>
        <pc:spChg chg="mod">
          <ac:chgData name="Maria Antonietta Casadei" userId="66f9bffd8e1f691e" providerId="LiveId" clId="{010687B6-E91F-4F8D-B0DA-DB009F184E5C}" dt="2023-03-14T10:56:09.251" v="49" actId="123"/>
          <ac:spMkLst>
            <pc:docMk/>
            <pc:sldMk cId="1018072851" sldId="267"/>
            <ac:spMk id="3" creationId="{8B0EB9B6-D131-45AF-BF80-553140E7657C}"/>
          </ac:spMkLst>
        </pc:spChg>
      </pc:sldChg>
      <pc:sldChg chg="modSp mod">
        <pc:chgData name="Maria Antonietta Casadei" userId="66f9bffd8e1f691e" providerId="LiveId" clId="{010687B6-E91F-4F8D-B0DA-DB009F184E5C}" dt="2023-03-14T10:56:21.009" v="51" actId="14100"/>
        <pc:sldMkLst>
          <pc:docMk/>
          <pc:sldMk cId="2057346125" sldId="268"/>
        </pc:sldMkLst>
        <pc:picChg chg="mod">
          <ac:chgData name="Maria Antonietta Casadei" userId="66f9bffd8e1f691e" providerId="LiveId" clId="{010687B6-E91F-4F8D-B0DA-DB009F184E5C}" dt="2023-03-14T10:56:21.009" v="51" actId="14100"/>
          <ac:picMkLst>
            <pc:docMk/>
            <pc:sldMk cId="2057346125" sldId="268"/>
            <ac:picMk id="4" creationId="{322BA7DE-02FA-4D73-9413-974B2A46AEAD}"/>
          </ac:picMkLst>
        </pc:picChg>
      </pc:sldChg>
      <pc:sldChg chg="modSp mod">
        <pc:chgData name="Maria Antonietta Casadei" userId="66f9bffd8e1f691e" providerId="LiveId" clId="{010687B6-E91F-4F8D-B0DA-DB009F184E5C}" dt="2023-03-14T10:57:22.644" v="59" actId="113"/>
        <pc:sldMkLst>
          <pc:docMk/>
          <pc:sldMk cId="2685610139" sldId="269"/>
        </pc:sldMkLst>
        <pc:spChg chg="mod">
          <ac:chgData name="Maria Antonietta Casadei" userId="66f9bffd8e1f691e" providerId="LiveId" clId="{010687B6-E91F-4F8D-B0DA-DB009F184E5C}" dt="2023-03-14T10:57:22.644" v="59" actId="113"/>
          <ac:spMkLst>
            <pc:docMk/>
            <pc:sldMk cId="2685610139" sldId="269"/>
            <ac:spMk id="3" creationId="{12B7F47E-4342-44C7-8935-33B3B9E4FE6B}"/>
          </ac:spMkLst>
        </pc:spChg>
      </pc:sldChg>
      <pc:sldChg chg="del">
        <pc:chgData name="Maria Antonietta Casadei" userId="66f9bffd8e1f691e" providerId="LiveId" clId="{010687B6-E91F-4F8D-B0DA-DB009F184E5C}" dt="2022-03-14T10:26:46.582" v="0" actId="2696"/>
        <pc:sldMkLst>
          <pc:docMk/>
          <pc:sldMk cId="3342471434" sldId="270"/>
        </pc:sldMkLst>
      </pc:sldChg>
      <pc:sldChg chg="modSp mod">
        <pc:chgData name="Maria Antonietta Casadei" userId="66f9bffd8e1f691e" providerId="LiveId" clId="{010687B6-E91F-4F8D-B0DA-DB009F184E5C}" dt="2023-03-14T10:58:29.661" v="66" actId="113"/>
        <pc:sldMkLst>
          <pc:docMk/>
          <pc:sldMk cId="3134994757" sldId="273"/>
        </pc:sldMkLst>
        <pc:spChg chg="mod">
          <ac:chgData name="Maria Antonietta Casadei" userId="66f9bffd8e1f691e" providerId="LiveId" clId="{010687B6-E91F-4F8D-B0DA-DB009F184E5C}" dt="2023-03-14T10:58:29.661" v="66" actId="113"/>
          <ac:spMkLst>
            <pc:docMk/>
            <pc:sldMk cId="3134994757" sldId="273"/>
            <ac:spMk id="3" creationId="{86D5EA31-53BF-4D3A-8796-06D1E847F6F4}"/>
          </ac:spMkLst>
        </pc:spChg>
      </pc:sldChg>
      <pc:sldChg chg="modSp mod">
        <pc:chgData name="Maria Antonietta Casadei" userId="66f9bffd8e1f691e" providerId="LiveId" clId="{010687B6-E91F-4F8D-B0DA-DB009F184E5C}" dt="2023-03-14T10:59:01.973" v="70" actId="113"/>
        <pc:sldMkLst>
          <pc:docMk/>
          <pc:sldMk cId="3038902790" sldId="274"/>
        </pc:sldMkLst>
        <pc:spChg chg="mod">
          <ac:chgData name="Maria Antonietta Casadei" userId="66f9bffd8e1f691e" providerId="LiveId" clId="{010687B6-E91F-4F8D-B0DA-DB009F184E5C}" dt="2023-03-14T10:59:01.973" v="70" actId="113"/>
          <ac:spMkLst>
            <pc:docMk/>
            <pc:sldMk cId="3038902790" sldId="274"/>
            <ac:spMk id="3" creationId="{65F05A45-C3E5-4F3C-B609-FB82BCC1F9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6BBE71-AFE4-489A-95D5-A453006B52B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F625F2B-438D-43DD-990F-F1212A24D8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23804DB-903F-480E-A49C-704CEF81672F}"/>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08159F55-1A36-429D-8E42-6B25F8FD2C0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1DECB0-37E2-4EA2-9266-7DCCB1AA5F71}"/>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393679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D8C90F-1055-42F9-8B28-61271E00DAA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B72EDB6-9109-4D6E-9086-813D4690978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D060AF6-7285-4D0B-AB94-4D64C8BCDF52}"/>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D72611D6-95BA-4ED9-B614-27590D6EE4B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68581DE-DED4-4D2C-AE9F-3AE2FDF5823D}"/>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131490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661964F-68D3-4EA4-A65E-C460FF4F539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1A2F505-0765-4708-91F1-74CEEEE45FD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1ABAFF1-AC01-46F3-8B92-799FEA57E618}"/>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A7BF36E4-9B5F-4F18-94FE-E3D1EC28EC2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F641FD5-0B46-4BDA-A39A-C50D1E163180}"/>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1709331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9E0235-2FAB-480F-91B0-7473227E540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AC81A43-1FE2-437D-AF5C-E46A113CCE0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3285B2-E18B-4BE8-A6C8-D74C84B1883F}"/>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5FF8CE44-AD0E-4733-8FE2-8A4E1DB69D8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A2CF835-E8BA-4E85-91A7-50A21166E083}"/>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3037156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1B34AC-FB95-4157-BCB3-4C1E4AED9CD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69487C8-896D-423E-A867-368815A809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426620-537D-4C58-AD05-39AF688B0F8C}"/>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4C0115FC-427F-4E8F-9E93-0CCBDBCE234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4F68051-6BC7-4B4D-8564-69414DE81EB4}"/>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247679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5A0E25-F94F-422A-B873-EFF4838BB8C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3A12314-B53A-4BA3-ABF8-EEB3B82B685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0A6D03D8-08AF-4FA4-A739-B339CA762DF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9EF2B6A-40AC-46BD-9E17-10DBFE7ADBC5}"/>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6" name="Segnaposto piè di pagina 5">
            <a:extLst>
              <a:ext uri="{FF2B5EF4-FFF2-40B4-BE49-F238E27FC236}">
                <a16:creationId xmlns:a16="http://schemas.microsoft.com/office/drawing/2014/main" id="{3EEF96F9-B281-4707-A04C-5CE2B61EC69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D1736E1-81BC-4192-A932-3ABEC5980D1C}"/>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3068186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AD047E-0E5F-4E28-9C25-8F0580660F3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C16FEBC-2E99-4BAC-8D31-314E94B3EC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A16440F6-DE3C-4877-A665-5344E61CB94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C905B6A-1D22-4F98-A219-449B9B540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E0EAFF4-FFAD-48DD-9F23-B28862D23E53}"/>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C875364-07FE-4179-81C4-88A974C48EBD}"/>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8" name="Segnaposto piè di pagina 7">
            <a:extLst>
              <a:ext uri="{FF2B5EF4-FFF2-40B4-BE49-F238E27FC236}">
                <a16:creationId xmlns:a16="http://schemas.microsoft.com/office/drawing/2014/main" id="{BCFDBA72-E3AD-4335-A70B-3F6760805D6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2CFE820-6EC9-442B-B35D-2AFA3F5C8F96}"/>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105763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8E0125-D968-482C-AED4-FCCB1725790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8C56713-1157-44AD-8E2C-2E9B8AA94308}"/>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4" name="Segnaposto piè di pagina 3">
            <a:extLst>
              <a:ext uri="{FF2B5EF4-FFF2-40B4-BE49-F238E27FC236}">
                <a16:creationId xmlns:a16="http://schemas.microsoft.com/office/drawing/2014/main" id="{8744582E-1D17-427A-B0CB-7ED422C9F71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EEC3F6D-F699-468F-BD5D-F3033571989B}"/>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272756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960C23-685B-4085-B0BF-8DF4998A0F14}"/>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3" name="Segnaposto piè di pagina 2">
            <a:extLst>
              <a:ext uri="{FF2B5EF4-FFF2-40B4-BE49-F238E27FC236}">
                <a16:creationId xmlns:a16="http://schemas.microsoft.com/office/drawing/2014/main" id="{319D96D5-A9F5-4DC1-94BE-CFB05C0AF3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57FD5C3-31DC-42AB-9D42-020607917488}"/>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1863148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BA52C9-8232-4F81-B2D4-53EAEE0A9E0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AA6AC8-97DD-4D6D-9603-E99D544B9C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B832598-505D-4FD5-9DF8-46E9B0EE1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E027767-2DDD-4AE2-8268-B3904CFA44AC}"/>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6" name="Segnaposto piè di pagina 5">
            <a:extLst>
              <a:ext uri="{FF2B5EF4-FFF2-40B4-BE49-F238E27FC236}">
                <a16:creationId xmlns:a16="http://schemas.microsoft.com/office/drawing/2014/main" id="{EAC4DBBC-4408-4CE4-B783-E537A7941E8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F203CFA-B2F4-4724-9AAA-6520F0ECD408}"/>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27617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7360F-E254-4AD4-A138-1B418C4FB45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9DD11DA-010B-4AF2-A936-4F55A15257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F7B8803-2BC5-46BE-8225-520A7186CE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1CE5FAE-2064-4185-BD56-47B5AE220657}"/>
              </a:ext>
            </a:extLst>
          </p:cNvPr>
          <p:cNvSpPr>
            <a:spLocks noGrp="1"/>
          </p:cNvSpPr>
          <p:nvPr>
            <p:ph type="dt" sz="half" idx="10"/>
          </p:nvPr>
        </p:nvSpPr>
        <p:spPr/>
        <p:txBody>
          <a:bodyPr/>
          <a:lstStyle/>
          <a:p>
            <a:fld id="{E7DBE92C-01A5-40DA-8329-65A5B1BBF5F8}" type="datetimeFigureOut">
              <a:rPr lang="it-IT" smtClean="0"/>
              <a:t>14/03/2023</a:t>
            </a:fld>
            <a:endParaRPr lang="it-IT"/>
          </a:p>
        </p:txBody>
      </p:sp>
      <p:sp>
        <p:nvSpPr>
          <p:cNvPr id="6" name="Segnaposto piè di pagina 5">
            <a:extLst>
              <a:ext uri="{FF2B5EF4-FFF2-40B4-BE49-F238E27FC236}">
                <a16:creationId xmlns:a16="http://schemas.microsoft.com/office/drawing/2014/main" id="{F86F47F9-87AE-4C40-A5D7-A2AA8D2F679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483BA6-EF63-4F1F-89A5-4AC44D56EB2D}"/>
              </a:ext>
            </a:extLst>
          </p:cNvPr>
          <p:cNvSpPr>
            <a:spLocks noGrp="1"/>
          </p:cNvSpPr>
          <p:nvPr>
            <p:ph type="sldNum" sz="quarter" idx="12"/>
          </p:nvPr>
        </p:nvSpPr>
        <p:spPr/>
        <p:txBody>
          <a:bodyPr/>
          <a:lstStyle/>
          <a:p>
            <a:fld id="{279B39E8-5316-4CA3-A32A-98F40DDEC5F8}" type="slidenum">
              <a:rPr lang="it-IT" smtClean="0"/>
              <a:t>‹N›</a:t>
            </a:fld>
            <a:endParaRPr lang="it-IT"/>
          </a:p>
        </p:txBody>
      </p:sp>
    </p:spTree>
    <p:extLst>
      <p:ext uri="{BB962C8B-B14F-4D97-AF65-F5344CB8AC3E}">
        <p14:creationId xmlns:p14="http://schemas.microsoft.com/office/powerpoint/2010/main" val="1168621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F9A534C-4236-4D11-873A-EB512B3BD7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F0D1501-EE62-4AF7-BD56-7DCD2C582E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911A1C5-71B0-479A-B7A8-D032E5A045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BE92C-01A5-40DA-8329-65A5B1BBF5F8}" type="datetimeFigureOut">
              <a:rPr lang="it-IT" smtClean="0"/>
              <a:t>14/03/2023</a:t>
            </a:fld>
            <a:endParaRPr lang="it-IT"/>
          </a:p>
        </p:txBody>
      </p:sp>
      <p:sp>
        <p:nvSpPr>
          <p:cNvPr id="5" name="Segnaposto piè di pagina 4">
            <a:extLst>
              <a:ext uri="{FF2B5EF4-FFF2-40B4-BE49-F238E27FC236}">
                <a16:creationId xmlns:a16="http://schemas.microsoft.com/office/drawing/2014/main" id="{31A2B622-ECC3-495A-94F3-50A1796E29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A91330F-F477-45DB-949C-3C1191AA3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9B39E8-5316-4CA3-A32A-98F40DDEC5F8}" type="slidenum">
              <a:rPr lang="it-IT" smtClean="0"/>
              <a:t>‹N›</a:t>
            </a:fld>
            <a:endParaRPr lang="it-IT"/>
          </a:p>
        </p:txBody>
      </p:sp>
    </p:spTree>
    <p:extLst>
      <p:ext uri="{BB962C8B-B14F-4D97-AF65-F5344CB8AC3E}">
        <p14:creationId xmlns:p14="http://schemas.microsoft.com/office/powerpoint/2010/main" val="497874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753562A-7EAA-42DB-A70F-CB681E9CAD0C}"/>
              </a:ext>
            </a:extLst>
          </p:cNvPr>
          <p:cNvSpPr>
            <a:spLocks noGrp="1"/>
          </p:cNvSpPr>
          <p:nvPr>
            <p:ph idx="1"/>
          </p:nvPr>
        </p:nvSpPr>
        <p:spPr/>
        <p:txBody>
          <a:bodyPr>
            <a:normAutofit/>
          </a:bodyPr>
          <a:lstStyle/>
          <a:p>
            <a:pPr marL="0" indent="0" algn="ctr">
              <a:buNone/>
            </a:pPr>
            <a:r>
              <a:rPr lang="it-IT" sz="3200" b="1" dirty="0">
                <a:solidFill>
                  <a:srgbClr val="FF0000"/>
                </a:solidFill>
              </a:rPr>
              <a:t>Metodi Termici</a:t>
            </a:r>
          </a:p>
        </p:txBody>
      </p:sp>
    </p:spTree>
    <p:extLst>
      <p:ext uri="{BB962C8B-B14F-4D97-AF65-F5344CB8AC3E}">
        <p14:creationId xmlns:p14="http://schemas.microsoft.com/office/powerpoint/2010/main" val="2853319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E61754-4B70-4518-BC96-56B09B820691}"/>
              </a:ext>
            </a:extLst>
          </p:cNvPr>
          <p:cNvSpPr>
            <a:spLocks noGrp="1"/>
          </p:cNvSpPr>
          <p:nvPr>
            <p:ph type="title"/>
          </p:nvPr>
        </p:nvSpPr>
        <p:spPr/>
        <p:txBody>
          <a:bodyPr/>
          <a:lstStyle/>
          <a:p>
            <a:r>
              <a:rPr lang="it-IT" b="1" dirty="0"/>
              <a:t>"DSC": calorimetria differenziale a scansione</a:t>
            </a:r>
            <a:endParaRPr lang="it-IT" dirty="0"/>
          </a:p>
        </p:txBody>
      </p:sp>
      <p:sp>
        <p:nvSpPr>
          <p:cNvPr id="3" name="Segnaposto contenuto 2">
            <a:extLst>
              <a:ext uri="{FF2B5EF4-FFF2-40B4-BE49-F238E27FC236}">
                <a16:creationId xmlns:a16="http://schemas.microsoft.com/office/drawing/2014/main" id="{F58D026C-94B4-40A9-AFF2-799160C0B922}"/>
              </a:ext>
            </a:extLst>
          </p:cNvPr>
          <p:cNvSpPr>
            <a:spLocks noGrp="1"/>
          </p:cNvSpPr>
          <p:nvPr>
            <p:ph idx="1"/>
          </p:nvPr>
        </p:nvSpPr>
        <p:spPr/>
        <p:txBody>
          <a:bodyPr/>
          <a:lstStyle/>
          <a:p>
            <a:pPr marL="0" indent="0">
              <a:buNone/>
            </a:pPr>
            <a:r>
              <a:rPr lang="it-IT" dirty="0"/>
              <a:t>La differenza principale fra DTA e DSC consiste nel fatto che nel DSC il campione e il riferimento sono provvisti di elementi riscaldanti individuali.</a:t>
            </a:r>
          </a:p>
          <a:p>
            <a:endParaRPr lang="it-IT" dirty="0"/>
          </a:p>
        </p:txBody>
      </p:sp>
      <p:pic>
        <p:nvPicPr>
          <p:cNvPr id="4" name="Immagine 3">
            <a:extLst>
              <a:ext uri="{FF2B5EF4-FFF2-40B4-BE49-F238E27FC236}">
                <a16:creationId xmlns:a16="http://schemas.microsoft.com/office/drawing/2014/main" id="{6684334E-DD73-44D7-94D2-1BD149E76313}"/>
              </a:ext>
            </a:extLst>
          </p:cNvPr>
          <p:cNvPicPr>
            <a:picLocks noChangeAspect="1"/>
          </p:cNvPicPr>
          <p:nvPr/>
        </p:nvPicPr>
        <p:blipFill>
          <a:blip r:embed="rId2"/>
          <a:stretch>
            <a:fillRect/>
          </a:stretch>
        </p:blipFill>
        <p:spPr>
          <a:xfrm>
            <a:off x="2661126" y="3115886"/>
            <a:ext cx="5840474" cy="3456732"/>
          </a:xfrm>
          <a:prstGeom prst="rect">
            <a:avLst/>
          </a:prstGeom>
        </p:spPr>
      </p:pic>
    </p:spTree>
    <p:extLst>
      <p:ext uri="{BB962C8B-B14F-4D97-AF65-F5344CB8AC3E}">
        <p14:creationId xmlns:p14="http://schemas.microsoft.com/office/powerpoint/2010/main" val="308190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5D178D-9E30-4D45-A45E-EA59EF5EE384}"/>
              </a:ext>
            </a:extLst>
          </p:cNvPr>
          <p:cNvSpPr>
            <a:spLocks noGrp="1"/>
          </p:cNvSpPr>
          <p:nvPr>
            <p:ph idx="1"/>
          </p:nvPr>
        </p:nvSpPr>
        <p:spPr>
          <a:xfrm>
            <a:off x="714136" y="1177734"/>
            <a:ext cx="10753964" cy="4351338"/>
          </a:xfrm>
        </p:spPr>
        <p:txBody>
          <a:bodyPr>
            <a:normAutofit/>
          </a:bodyPr>
          <a:lstStyle/>
          <a:p>
            <a:pPr algn="just"/>
            <a:r>
              <a:rPr lang="it-IT" sz="2400" dirty="0"/>
              <a:t>Ciò rende possibile usare il principio dell’ "</a:t>
            </a:r>
            <a:r>
              <a:rPr lang="it-IT" sz="2400" b="1" dirty="0">
                <a:solidFill>
                  <a:srgbClr val="FF0000"/>
                </a:solidFill>
              </a:rPr>
              <a:t>azzeramento termico</a:t>
            </a:r>
            <a:r>
              <a:rPr lang="it-IT" sz="2400" dirty="0"/>
              <a:t>". Per semplicità si può pensare il sistema diviso in due sistemi di controllo, mostrati schematicamente nella figura 1.2. Uno è il controllo della temperatura media, in modo che la temperatura T del campione possa essere aumentata (o diminuita) secondo il programma impostato. </a:t>
            </a:r>
          </a:p>
          <a:p>
            <a:pPr algn="just"/>
            <a:endParaRPr lang="it-IT" sz="2400" dirty="0"/>
          </a:p>
          <a:p>
            <a:pPr algn="just"/>
            <a:r>
              <a:rPr lang="it-IT" sz="2400" dirty="0"/>
              <a:t>Il secondo circuito fa sì che se si sviluppa una differenza di temperatura fra campione e riferimento (a causa di reazioni </a:t>
            </a:r>
            <a:r>
              <a:rPr lang="it-IT" sz="2400" dirty="0" err="1"/>
              <a:t>eso</a:t>
            </a:r>
            <a:r>
              <a:rPr lang="it-IT" sz="2400" dirty="0"/>
              <a:t>- o endotermiche nel campione) viene regolata l'alimentazione di energia </a:t>
            </a:r>
            <a:r>
              <a:rPr lang="it-IT" sz="2400" b="1" dirty="0">
                <a:solidFill>
                  <a:srgbClr val="FF0000"/>
                </a:solidFill>
              </a:rPr>
              <a:t>per annullare tale differenza</a:t>
            </a:r>
            <a:r>
              <a:rPr lang="it-IT" sz="2400" dirty="0"/>
              <a:t>. </a:t>
            </a:r>
          </a:p>
          <a:p>
            <a:endParaRPr lang="it-IT" dirty="0"/>
          </a:p>
        </p:txBody>
      </p:sp>
    </p:spTree>
    <p:extLst>
      <p:ext uri="{BB962C8B-B14F-4D97-AF65-F5344CB8AC3E}">
        <p14:creationId xmlns:p14="http://schemas.microsoft.com/office/powerpoint/2010/main" val="109161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B0EB9B6-D131-45AF-BF80-553140E7657C}"/>
              </a:ext>
            </a:extLst>
          </p:cNvPr>
          <p:cNvSpPr>
            <a:spLocks noGrp="1"/>
          </p:cNvSpPr>
          <p:nvPr>
            <p:ph idx="1"/>
          </p:nvPr>
        </p:nvSpPr>
        <p:spPr>
          <a:xfrm>
            <a:off x="838200" y="1006299"/>
            <a:ext cx="10515600" cy="5170664"/>
          </a:xfrm>
        </p:spPr>
        <p:txBody>
          <a:bodyPr>
            <a:normAutofit/>
          </a:bodyPr>
          <a:lstStyle/>
          <a:p>
            <a:pPr algn="just"/>
            <a:r>
              <a:rPr lang="it-IT" dirty="0"/>
              <a:t>Questo è il principio di azzeramento termico.</a:t>
            </a:r>
          </a:p>
          <a:p>
            <a:pPr algn="just"/>
            <a:r>
              <a:rPr lang="it-IT" dirty="0"/>
              <a:t>In definitiva la temperatura della fornace del campione viene sempre mantenuta uguale alla temperatura della fornace del riferimento mediante una regolazione continua ed automatica della potenza fornita. </a:t>
            </a:r>
          </a:p>
          <a:p>
            <a:pPr algn="just"/>
            <a:r>
              <a:rPr lang="it-IT" b="1" dirty="0">
                <a:solidFill>
                  <a:srgbClr val="FF0000"/>
                </a:solidFill>
              </a:rPr>
              <a:t>Un segnale proporzionale alla differenza </a:t>
            </a:r>
            <a:r>
              <a:rPr lang="it-IT" b="1" dirty="0" err="1">
                <a:solidFill>
                  <a:srgbClr val="FF0000"/>
                </a:solidFill>
              </a:rPr>
              <a:t>dH</a:t>
            </a:r>
            <a:r>
              <a:rPr lang="it-IT" b="1" dirty="0">
                <a:solidFill>
                  <a:srgbClr val="FF0000"/>
                </a:solidFill>
              </a:rPr>
              <a:t>/</a:t>
            </a:r>
            <a:r>
              <a:rPr lang="it-IT" b="1" dirty="0" err="1">
                <a:solidFill>
                  <a:srgbClr val="FF0000"/>
                </a:solidFill>
              </a:rPr>
              <a:t>dt</a:t>
            </a:r>
            <a:r>
              <a:rPr lang="it-IT" b="1" dirty="0">
                <a:solidFill>
                  <a:srgbClr val="FF0000"/>
                </a:solidFill>
              </a:rPr>
              <a:t> fra il calore fornito al campione e quello fornito al riferimento viene inviato al registratore che viene usato anche per segnare la temperatura media del campione e del riferimento.</a:t>
            </a:r>
          </a:p>
          <a:p>
            <a:pPr algn="just"/>
            <a:r>
              <a:rPr lang="it-IT" dirty="0"/>
              <a:t>La figura mostra un termogramma ideale, cioè la registrazione della alimentazione differenziale di calore </a:t>
            </a:r>
            <a:r>
              <a:rPr lang="it-IT" dirty="0" err="1"/>
              <a:t>dH</a:t>
            </a:r>
            <a:r>
              <a:rPr lang="it-IT" dirty="0"/>
              <a:t>/</a:t>
            </a:r>
            <a:r>
              <a:rPr lang="it-IT" dirty="0" err="1"/>
              <a:t>dt</a:t>
            </a:r>
            <a:r>
              <a:rPr lang="it-IT" dirty="0"/>
              <a:t> in funzione della temperatura T (oppure del tempo). </a:t>
            </a:r>
          </a:p>
          <a:p>
            <a:endParaRPr lang="it-IT" dirty="0"/>
          </a:p>
        </p:txBody>
      </p:sp>
    </p:spTree>
    <p:extLst>
      <p:ext uri="{BB962C8B-B14F-4D97-AF65-F5344CB8AC3E}">
        <p14:creationId xmlns:p14="http://schemas.microsoft.com/office/powerpoint/2010/main" val="1018072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22BA7DE-02FA-4D73-9413-974B2A46AEAD}"/>
              </a:ext>
            </a:extLst>
          </p:cNvPr>
          <p:cNvPicPr>
            <a:picLocks noChangeAspect="1"/>
          </p:cNvPicPr>
          <p:nvPr/>
        </p:nvPicPr>
        <p:blipFill>
          <a:blip r:embed="rId2"/>
          <a:stretch>
            <a:fillRect/>
          </a:stretch>
        </p:blipFill>
        <p:spPr>
          <a:xfrm>
            <a:off x="1932281" y="695325"/>
            <a:ext cx="8298422" cy="5448300"/>
          </a:xfrm>
          <a:prstGeom prst="rect">
            <a:avLst/>
          </a:prstGeom>
        </p:spPr>
      </p:pic>
    </p:spTree>
    <p:extLst>
      <p:ext uri="{BB962C8B-B14F-4D97-AF65-F5344CB8AC3E}">
        <p14:creationId xmlns:p14="http://schemas.microsoft.com/office/powerpoint/2010/main" val="2057346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B7F47E-4342-44C7-8935-33B3B9E4FE6B}"/>
              </a:ext>
            </a:extLst>
          </p:cNvPr>
          <p:cNvSpPr>
            <a:spLocks noGrp="1"/>
          </p:cNvSpPr>
          <p:nvPr>
            <p:ph idx="1"/>
          </p:nvPr>
        </p:nvSpPr>
        <p:spPr>
          <a:xfrm>
            <a:off x="838200" y="1070629"/>
            <a:ext cx="10515600" cy="5106334"/>
          </a:xfrm>
        </p:spPr>
        <p:txBody>
          <a:bodyPr>
            <a:normAutofit fontScale="92500" lnSpcReduction="10000"/>
          </a:bodyPr>
          <a:lstStyle/>
          <a:p>
            <a:pPr marL="0" indent="0">
              <a:buNone/>
            </a:pPr>
            <a:r>
              <a:rPr lang="it-IT" dirty="0"/>
              <a:t>Alcuni punti importanti di questa tecnica:</a:t>
            </a:r>
          </a:p>
          <a:p>
            <a:pPr algn="just"/>
            <a:r>
              <a:rPr lang="it-IT" dirty="0"/>
              <a:t> </a:t>
            </a:r>
            <a:r>
              <a:rPr lang="it-IT" b="1" dirty="0">
                <a:solidFill>
                  <a:srgbClr val="FF0000"/>
                </a:solidFill>
              </a:rPr>
              <a:t>La massa termica </a:t>
            </a:r>
            <a:r>
              <a:rPr lang="it-IT" dirty="0"/>
              <a:t>della fornace del campione e della fornace del riferimento è mantenuta a livelli minimi e le resistenze termiche sono ridotte al più possibile. </a:t>
            </a:r>
          </a:p>
          <a:p>
            <a:pPr marL="0" indent="0" algn="just">
              <a:buNone/>
            </a:pPr>
            <a:endParaRPr lang="it-IT" dirty="0"/>
          </a:p>
          <a:p>
            <a:pPr algn="just"/>
            <a:r>
              <a:rPr lang="it-IT" dirty="0"/>
              <a:t>Inoltre si realizza un alto "guadagno di circuito" nel circuito di controllo della alimentazione di potenza. Ciò fa sì che </a:t>
            </a:r>
            <a:r>
              <a:rPr lang="it-IT" b="1" dirty="0">
                <a:solidFill>
                  <a:srgbClr val="FF0000"/>
                </a:solidFill>
              </a:rPr>
              <a:t>i tempi di risposta del sistema siano molto brevi</a:t>
            </a:r>
            <a:r>
              <a:rPr lang="it-IT" dirty="0"/>
              <a:t>, e rende valida l'assunzione che la fornace del campione e quella del riferimento siano sempre alla stessa temperatura </a:t>
            </a:r>
            <a:r>
              <a:rPr lang="it-IT" dirty="0" err="1"/>
              <a:t>Tp</a:t>
            </a:r>
            <a:r>
              <a:rPr lang="it-IT" dirty="0"/>
              <a:t>. </a:t>
            </a:r>
          </a:p>
          <a:p>
            <a:pPr algn="just"/>
            <a:endParaRPr lang="it-IT" dirty="0"/>
          </a:p>
          <a:p>
            <a:pPr algn="just"/>
            <a:r>
              <a:rPr lang="it-IT" b="1" dirty="0">
                <a:solidFill>
                  <a:srgbClr val="FF0000"/>
                </a:solidFill>
              </a:rPr>
              <a:t>La risposta del sistema dipende solo dalla resistenza termica R fra la fornace e la capsula porta-campione </a:t>
            </a:r>
            <a:r>
              <a:rPr lang="it-IT" dirty="0"/>
              <a:t>(figura 1.4), ma non da cambiamenti nel campione. </a:t>
            </a:r>
          </a:p>
          <a:p>
            <a:endParaRPr lang="it-IT" dirty="0"/>
          </a:p>
        </p:txBody>
      </p:sp>
    </p:spTree>
    <p:extLst>
      <p:ext uri="{BB962C8B-B14F-4D97-AF65-F5344CB8AC3E}">
        <p14:creationId xmlns:p14="http://schemas.microsoft.com/office/powerpoint/2010/main" val="2685610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4E9BF998-CB44-4798-A207-2648F58475CB}"/>
              </a:ext>
            </a:extLst>
          </p:cNvPr>
          <p:cNvPicPr>
            <a:picLocks noChangeAspect="1"/>
          </p:cNvPicPr>
          <p:nvPr/>
        </p:nvPicPr>
        <p:blipFill>
          <a:blip r:embed="rId2"/>
          <a:stretch>
            <a:fillRect/>
          </a:stretch>
        </p:blipFill>
        <p:spPr>
          <a:xfrm>
            <a:off x="1916830" y="868458"/>
            <a:ext cx="8358340" cy="5121084"/>
          </a:xfrm>
          <a:prstGeom prst="rect">
            <a:avLst/>
          </a:prstGeom>
        </p:spPr>
      </p:pic>
    </p:spTree>
    <p:extLst>
      <p:ext uri="{BB962C8B-B14F-4D97-AF65-F5344CB8AC3E}">
        <p14:creationId xmlns:p14="http://schemas.microsoft.com/office/powerpoint/2010/main" val="1368926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C743463-0BF2-41CE-BD79-F6B292E4E325}"/>
              </a:ext>
            </a:extLst>
          </p:cNvPr>
          <p:cNvSpPr>
            <a:spLocks noGrp="1"/>
          </p:cNvSpPr>
          <p:nvPr>
            <p:ph idx="1"/>
          </p:nvPr>
        </p:nvSpPr>
        <p:spPr>
          <a:xfrm>
            <a:off x="838200" y="367598"/>
            <a:ext cx="10515600" cy="5809365"/>
          </a:xfrm>
        </p:spPr>
        <p:txBody>
          <a:bodyPr>
            <a:normAutofit fontScale="85000" lnSpcReduction="10000"/>
          </a:bodyPr>
          <a:lstStyle/>
          <a:p>
            <a:r>
              <a:rPr lang="it-IT" dirty="0"/>
              <a:t>Inoltre, per una piccola quantità di campione in stretto contatto con la propria capsula, la resistenza termica del campione e della capsula R , ad una velocità moderata di scansione, è molto piccola in confronto alla resistenza R fra fornace e capsula.</a:t>
            </a:r>
          </a:p>
          <a:p>
            <a:endParaRPr lang="it-IT" dirty="0"/>
          </a:p>
          <a:p>
            <a:r>
              <a:rPr lang="it-IT" dirty="0"/>
              <a:t>Gray ha studiato l'effetto dell'entità di R su </a:t>
            </a:r>
            <a:r>
              <a:rPr lang="it-IT" dirty="0" err="1"/>
              <a:t>dH</a:t>
            </a:r>
            <a:r>
              <a:rPr lang="it-IT" dirty="0"/>
              <a:t>/</a:t>
            </a:r>
            <a:r>
              <a:rPr lang="it-IT" dirty="0" err="1"/>
              <a:t>dT</a:t>
            </a:r>
            <a:r>
              <a:rPr lang="it-IT" dirty="0"/>
              <a:t> ed ha mostrato che la pendenza della parte ascendente di una </a:t>
            </a:r>
            <a:r>
              <a:rPr lang="it-IT" dirty="0" err="1"/>
              <a:t>endoterma</a:t>
            </a:r>
            <a:r>
              <a:rPr lang="it-IT" dirty="0"/>
              <a:t> di fusione di un composto puro è data da(1/R</a:t>
            </a:r>
            <a:r>
              <a:rPr lang="it-IT" baseline="-25000" dirty="0"/>
              <a:t>0</a:t>
            </a:r>
            <a:r>
              <a:rPr lang="it-IT" dirty="0"/>
              <a:t>) (</a:t>
            </a:r>
            <a:r>
              <a:rPr lang="it-IT" dirty="0" err="1"/>
              <a:t>dTp</a:t>
            </a:r>
            <a:r>
              <a:rPr lang="it-IT" dirty="0"/>
              <a:t>/</a:t>
            </a:r>
            <a:r>
              <a:rPr lang="it-IT" dirty="0" err="1"/>
              <a:t>dt</a:t>
            </a:r>
            <a:r>
              <a:rPr lang="it-IT" dirty="0"/>
              <a:t>) dove (</a:t>
            </a:r>
            <a:r>
              <a:rPr lang="it-IT" dirty="0" err="1"/>
              <a:t>dTp</a:t>
            </a:r>
            <a:r>
              <a:rPr lang="it-IT" dirty="0"/>
              <a:t>/</a:t>
            </a:r>
            <a:r>
              <a:rPr lang="it-IT" dirty="0" err="1"/>
              <a:t>dt</a:t>
            </a:r>
            <a:r>
              <a:rPr lang="it-IT" dirty="0"/>
              <a:t>) è la velocità di scansione.</a:t>
            </a:r>
          </a:p>
          <a:p>
            <a:endParaRPr lang="it-IT" dirty="0"/>
          </a:p>
          <a:p>
            <a:r>
              <a:rPr lang="it-IT" dirty="0"/>
              <a:t>Tale relazione viene usata per ricavare la temperatura di fusione effettiva da un picco endotermico di fusione.</a:t>
            </a:r>
          </a:p>
          <a:p>
            <a:endParaRPr lang="it-IT" dirty="0"/>
          </a:p>
          <a:p>
            <a:r>
              <a:rPr lang="it-IT" dirty="0"/>
              <a:t>Le variazioni di R influiscono sulla forma del picco ma non sulla sua area (ad es. per R</a:t>
            </a:r>
            <a:r>
              <a:rPr lang="it-IT" baseline="-25000" dirty="0"/>
              <a:t>0</a:t>
            </a:r>
            <a:r>
              <a:rPr lang="it-IT" dirty="0"/>
              <a:t> uguale a zero di otterrebbe una fase ascendente del picco stesso perfettamente verticale), mentre invece nei DTA una variazione di R</a:t>
            </a:r>
            <a:r>
              <a:rPr lang="it-IT" baseline="-25000" dirty="0"/>
              <a:t>0</a:t>
            </a:r>
            <a:r>
              <a:rPr lang="it-IT" dirty="0"/>
              <a:t> modifica l'area del picco dato che la sensibilità strumentale è proporzionale a R</a:t>
            </a:r>
            <a:r>
              <a:rPr lang="it-IT" baseline="-25000" dirty="0"/>
              <a:t>0</a:t>
            </a:r>
            <a:r>
              <a:rPr lang="it-IT" dirty="0"/>
              <a:t>.</a:t>
            </a:r>
          </a:p>
          <a:p>
            <a:endParaRPr lang="it-IT" dirty="0"/>
          </a:p>
        </p:txBody>
      </p:sp>
    </p:spTree>
    <p:extLst>
      <p:ext uri="{BB962C8B-B14F-4D97-AF65-F5344CB8AC3E}">
        <p14:creationId xmlns:p14="http://schemas.microsoft.com/office/powerpoint/2010/main" val="2318542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D5EA31-53BF-4D3A-8796-06D1E847F6F4}"/>
              </a:ext>
            </a:extLst>
          </p:cNvPr>
          <p:cNvSpPr>
            <a:spLocks noGrp="1"/>
          </p:cNvSpPr>
          <p:nvPr>
            <p:ph idx="1"/>
          </p:nvPr>
        </p:nvSpPr>
        <p:spPr>
          <a:xfrm>
            <a:off x="838200" y="330838"/>
            <a:ext cx="10515600" cy="5846125"/>
          </a:xfrm>
        </p:spPr>
        <p:txBody>
          <a:bodyPr/>
          <a:lstStyle/>
          <a:p>
            <a:r>
              <a:rPr lang="it-IT" dirty="0"/>
              <a:t>Preparazione del campione</a:t>
            </a:r>
          </a:p>
          <a:p>
            <a:endParaRPr lang="it-IT" dirty="0"/>
          </a:p>
          <a:p>
            <a:pPr algn="just"/>
            <a:r>
              <a:rPr lang="it-IT" b="1" dirty="0">
                <a:solidFill>
                  <a:srgbClr val="FF0000"/>
                </a:solidFill>
              </a:rPr>
              <a:t>Contenitori di alluminio </a:t>
            </a:r>
            <a:r>
              <a:rPr lang="it-IT" dirty="0"/>
              <a:t>costituiti da una parte inferiore e da un coperchietto che vengono chiusi usando una apposita pressa.</a:t>
            </a:r>
          </a:p>
          <a:p>
            <a:pPr algn="just"/>
            <a:r>
              <a:rPr lang="it-IT" dirty="0"/>
              <a:t>Per liquidi volatili e solidi con elevata tensione di vapore è necessario utilizzare </a:t>
            </a:r>
            <a:r>
              <a:rPr lang="it-IT" b="1" dirty="0">
                <a:solidFill>
                  <a:srgbClr val="FF0000"/>
                </a:solidFill>
              </a:rPr>
              <a:t>capsule sigillabili </a:t>
            </a:r>
            <a:r>
              <a:rPr lang="it-IT" dirty="0"/>
              <a:t>ermeticamente, che possono resistere a pressioni di 2-3 atm. Lo stesso metodo si può utilizzare per sigillare campioni suscettibili di ossidazione.</a:t>
            </a:r>
          </a:p>
          <a:p>
            <a:pPr algn="just"/>
            <a:r>
              <a:rPr lang="it-IT" dirty="0"/>
              <a:t>Per i materiali che interagiscono con l’alluminio si possono impiegare </a:t>
            </a:r>
            <a:r>
              <a:rPr lang="it-IT" b="1" dirty="0">
                <a:solidFill>
                  <a:srgbClr val="FF0000"/>
                </a:solidFill>
              </a:rPr>
              <a:t>capsule d’oro o capillari di vetro </a:t>
            </a:r>
            <a:r>
              <a:rPr lang="it-IT" dirty="0"/>
              <a:t>(più economici). Purtroppo a causa della minore conducibilità termica del vetro i picchi del DSC risultano allargati.</a:t>
            </a:r>
          </a:p>
          <a:p>
            <a:pPr algn="just"/>
            <a:r>
              <a:rPr lang="it-IT" dirty="0"/>
              <a:t>Le ampolle resistono a pressioni interne &gt;30 atm. prima della rottura.</a:t>
            </a:r>
          </a:p>
          <a:p>
            <a:endParaRPr lang="it-IT" dirty="0"/>
          </a:p>
        </p:txBody>
      </p:sp>
    </p:spTree>
    <p:extLst>
      <p:ext uri="{BB962C8B-B14F-4D97-AF65-F5344CB8AC3E}">
        <p14:creationId xmlns:p14="http://schemas.microsoft.com/office/powerpoint/2010/main" val="3134994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5F05A45-C3E5-4F3C-B609-FB82BCC1F9E4}"/>
              </a:ext>
            </a:extLst>
          </p:cNvPr>
          <p:cNvSpPr>
            <a:spLocks noGrp="1"/>
          </p:cNvSpPr>
          <p:nvPr>
            <p:ph idx="1"/>
          </p:nvPr>
        </p:nvSpPr>
        <p:spPr>
          <a:xfrm>
            <a:off x="750896" y="1103775"/>
            <a:ext cx="10515600" cy="5754225"/>
          </a:xfrm>
        </p:spPr>
        <p:txBody>
          <a:bodyPr/>
          <a:lstStyle/>
          <a:p>
            <a:pPr marL="0" indent="0">
              <a:buNone/>
            </a:pPr>
            <a:r>
              <a:rPr lang="it-IT" b="1" dirty="0"/>
              <a:t>Calibrazione</a:t>
            </a:r>
          </a:p>
          <a:p>
            <a:pPr marL="0" indent="0" algn="just">
              <a:buNone/>
            </a:pPr>
            <a:r>
              <a:rPr lang="it-IT" dirty="0"/>
              <a:t>Come standards per la calibrazione si usano metalli ad elevata purezza con entalpie di fusione note, tra i quali il più usato è </a:t>
            </a:r>
            <a:r>
              <a:rPr lang="it-IT" b="1" dirty="0">
                <a:solidFill>
                  <a:srgbClr val="FF0000"/>
                </a:solidFill>
              </a:rPr>
              <a:t>l'indio</a:t>
            </a:r>
            <a:r>
              <a:rPr lang="it-IT" dirty="0"/>
              <a:t>.</a:t>
            </a:r>
          </a:p>
          <a:p>
            <a:pPr marL="0" indent="0" algn="just">
              <a:buNone/>
            </a:pPr>
            <a:r>
              <a:rPr lang="it-IT" dirty="0"/>
              <a:t>Da 5 a 10 mg di Indio opportunamente pesati vengono chiusi in una capsula di alluminio, registrando poi il picco della fusione con determinate velocità di riscaldamento (</a:t>
            </a:r>
            <a:r>
              <a:rPr lang="it-IT" dirty="0" err="1"/>
              <a:t>dTp</a:t>
            </a:r>
            <a:r>
              <a:rPr lang="it-IT" dirty="0"/>
              <a:t>/</a:t>
            </a:r>
            <a:r>
              <a:rPr lang="it-IT" dirty="0" err="1"/>
              <a:t>dt</a:t>
            </a:r>
            <a:r>
              <a:rPr lang="it-IT" dirty="0"/>
              <a:t>), sensibilità (range) e velocità della carta del registratore. La linea di base viene tracciata a partire dal punto in cui, il grafico comincia a distaccarsi dalla linea di programma iniziale fino al punto in cui le due linee tornano ad unirsi.</a:t>
            </a:r>
          </a:p>
          <a:p>
            <a:pPr marL="0" indent="0">
              <a:buNone/>
            </a:pPr>
            <a:endParaRPr lang="it-IT" dirty="0"/>
          </a:p>
        </p:txBody>
      </p:sp>
    </p:spTree>
    <p:extLst>
      <p:ext uri="{BB962C8B-B14F-4D97-AF65-F5344CB8AC3E}">
        <p14:creationId xmlns:p14="http://schemas.microsoft.com/office/powerpoint/2010/main" val="3038902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E9C87F0-1045-48E0-A13D-C7CFE3F5E365}"/>
              </a:ext>
            </a:extLst>
          </p:cNvPr>
          <p:cNvPicPr>
            <a:picLocks noChangeAspect="1"/>
          </p:cNvPicPr>
          <p:nvPr/>
        </p:nvPicPr>
        <p:blipFill>
          <a:blip r:embed="rId2"/>
          <a:stretch>
            <a:fillRect/>
          </a:stretch>
        </p:blipFill>
        <p:spPr>
          <a:xfrm>
            <a:off x="2401504" y="999533"/>
            <a:ext cx="7388992" cy="4858933"/>
          </a:xfrm>
          <a:prstGeom prst="rect">
            <a:avLst/>
          </a:prstGeom>
        </p:spPr>
      </p:pic>
    </p:spTree>
    <p:extLst>
      <p:ext uri="{BB962C8B-B14F-4D97-AF65-F5344CB8AC3E}">
        <p14:creationId xmlns:p14="http://schemas.microsoft.com/office/powerpoint/2010/main" val="2406250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BFF7CBEE-05C3-4F87-A310-6828B866BD37}"/>
              </a:ext>
            </a:extLst>
          </p:cNvPr>
          <p:cNvSpPr/>
          <p:nvPr/>
        </p:nvSpPr>
        <p:spPr>
          <a:xfrm>
            <a:off x="1980434" y="1281999"/>
            <a:ext cx="7793078" cy="4154984"/>
          </a:xfrm>
          <a:prstGeom prst="rect">
            <a:avLst/>
          </a:prstGeom>
        </p:spPr>
        <p:txBody>
          <a:bodyPr wrap="square">
            <a:spAutoFit/>
          </a:bodyPr>
          <a:lstStyle/>
          <a:p>
            <a:r>
              <a:rPr lang="it-IT" sz="2400" dirty="0"/>
              <a:t>Gruppo di tecniche nelle quali una proprietà fisica di una sostanza e/o dei suoi prodotti di reazione viene misurata in funzione della temperatura mentre la sostanza è sottoposta </a:t>
            </a:r>
            <a:r>
              <a:rPr lang="it-IT" sz="2400" b="1" dirty="0">
                <a:solidFill>
                  <a:srgbClr val="FF0000"/>
                </a:solidFill>
              </a:rPr>
              <a:t>ad un trattamento a temperatura programmata</a:t>
            </a:r>
            <a:r>
              <a:rPr lang="it-IT" sz="2400" dirty="0"/>
              <a:t>.</a:t>
            </a:r>
          </a:p>
          <a:p>
            <a:endParaRPr lang="it-IT" sz="2400" dirty="0"/>
          </a:p>
          <a:p>
            <a:r>
              <a:rPr lang="it-IT" sz="2400" dirty="0"/>
              <a:t>Impieghi:</a:t>
            </a:r>
          </a:p>
          <a:p>
            <a:endParaRPr lang="it-IT" sz="2400" dirty="0"/>
          </a:p>
          <a:p>
            <a:r>
              <a:rPr lang="it-IT" sz="2400" b="1" dirty="0"/>
              <a:t>controllo qualità</a:t>
            </a:r>
          </a:p>
          <a:p>
            <a:r>
              <a:rPr lang="it-IT" sz="2400" b="1" dirty="0"/>
              <a:t>applicazioni di ricerca industriale su polimeri</a:t>
            </a:r>
          </a:p>
          <a:p>
            <a:r>
              <a:rPr lang="it-IT" sz="2400" b="1" dirty="0"/>
              <a:t>argille e minerali</a:t>
            </a:r>
          </a:p>
          <a:p>
            <a:r>
              <a:rPr lang="it-IT" sz="2400" b="1" dirty="0"/>
              <a:t>metalli e leghe</a:t>
            </a:r>
          </a:p>
        </p:txBody>
      </p:sp>
    </p:spTree>
    <p:extLst>
      <p:ext uri="{BB962C8B-B14F-4D97-AF65-F5344CB8AC3E}">
        <p14:creationId xmlns:p14="http://schemas.microsoft.com/office/powerpoint/2010/main" val="1183323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C076D7-EF02-4219-BD9C-16D782979E4E}"/>
              </a:ext>
            </a:extLst>
          </p:cNvPr>
          <p:cNvSpPr>
            <a:spLocks noGrp="1"/>
          </p:cNvSpPr>
          <p:nvPr>
            <p:ph type="title"/>
          </p:nvPr>
        </p:nvSpPr>
        <p:spPr/>
        <p:txBody>
          <a:bodyPr/>
          <a:lstStyle/>
          <a:p>
            <a:r>
              <a:rPr lang="it-IT" dirty="0"/>
              <a:t> </a:t>
            </a:r>
            <a:r>
              <a:rPr lang="it-IT" b="1" dirty="0">
                <a:solidFill>
                  <a:srgbClr val="FF0000"/>
                </a:solidFill>
              </a:rPr>
              <a:t>METODI  TERMOGRAVIMETRICI (TG)</a:t>
            </a:r>
          </a:p>
        </p:txBody>
      </p:sp>
      <p:sp>
        <p:nvSpPr>
          <p:cNvPr id="3" name="Segnaposto contenuto 2">
            <a:extLst>
              <a:ext uri="{FF2B5EF4-FFF2-40B4-BE49-F238E27FC236}">
                <a16:creationId xmlns:a16="http://schemas.microsoft.com/office/drawing/2014/main" id="{B566BA95-8AE6-449C-988C-257F9E9943AF}"/>
              </a:ext>
            </a:extLst>
          </p:cNvPr>
          <p:cNvSpPr>
            <a:spLocks noGrp="1"/>
          </p:cNvSpPr>
          <p:nvPr>
            <p:ph idx="1"/>
          </p:nvPr>
        </p:nvSpPr>
        <p:spPr/>
        <p:txBody>
          <a:bodyPr/>
          <a:lstStyle/>
          <a:p>
            <a:pPr marL="0" indent="0" algn="just">
              <a:buNone/>
            </a:pPr>
            <a:r>
              <a:rPr lang="it-IT" dirty="0"/>
              <a:t>In un'analisi </a:t>
            </a:r>
            <a:r>
              <a:rPr lang="it-IT" dirty="0" err="1"/>
              <a:t>termogravimetrica</a:t>
            </a:r>
            <a:r>
              <a:rPr lang="it-IT" dirty="0"/>
              <a:t> si effettua la registrazione continua della </a:t>
            </a:r>
            <a:r>
              <a:rPr lang="it-IT" b="1" dirty="0">
                <a:solidFill>
                  <a:srgbClr val="FF0000"/>
                </a:solidFill>
              </a:rPr>
              <a:t>massa di un campione in atmosfera controllata in funzione della temperatura o del tempo</a:t>
            </a:r>
            <a:r>
              <a:rPr lang="it-IT" dirty="0"/>
              <a:t>, quando la temperatura del campione viene aumentata (generalmente in maniera lineare nel tempo). </a:t>
            </a:r>
          </a:p>
          <a:p>
            <a:pPr marL="0" indent="0" algn="just">
              <a:buNone/>
            </a:pPr>
            <a:endParaRPr lang="it-IT" dirty="0"/>
          </a:p>
          <a:p>
            <a:pPr marL="0" indent="0" algn="just">
              <a:buNone/>
            </a:pPr>
            <a:r>
              <a:rPr lang="it-IT" dirty="0"/>
              <a:t>Un diagramma della massa o della percentuale della massa in funzione del tempo è chiamato </a:t>
            </a:r>
            <a:r>
              <a:rPr lang="it-IT" b="1" dirty="0">
                <a:solidFill>
                  <a:srgbClr val="FF0000"/>
                </a:solidFill>
              </a:rPr>
              <a:t>termogramma</a:t>
            </a:r>
            <a:r>
              <a:rPr lang="it-IT" dirty="0"/>
              <a:t> o curva di decomposizione termica. </a:t>
            </a:r>
          </a:p>
          <a:p>
            <a:endParaRPr lang="it-IT" dirty="0"/>
          </a:p>
        </p:txBody>
      </p:sp>
    </p:spTree>
    <p:extLst>
      <p:ext uri="{BB962C8B-B14F-4D97-AF65-F5344CB8AC3E}">
        <p14:creationId xmlns:p14="http://schemas.microsoft.com/office/powerpoint/2010/main" val="4237368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DE084-B322-4CDC-BF6F-E66881CAEAE5}"/>
              </a:ext>
            </a:extLst>
          </p:cNvPr>
          <p:cNvSpPr>
            <a:spLocks noGrp="1"/>
          </p:cNvSpPr>
          <p:nvPr>
            <p:ph idx="1"/>
          </p:nvPr>
        </p:nvSpPr>
        <p:spPr>
          <a:xfrm>
            <a:off x="755491" y="1177734"/>
            <a:ext cx="10515600" cy="4351338"/>
          </a:xfrm>
        </p:spPr>
        <p:txBody>
          <a:bodyPr/>
          <a:lstStyle/>
          <a:p>
            <a:pPr marL="0" indent="0">
              <a:buNone/>
            </a:pPr>
            <a:r>
              <a:rPr lang="it-IT" dirty="0"/>
              <a:t>Strumentazione</a:t>
            </a:r>
          </a:p>
          <a:p>
            <a:pPr marL="0" indent="0">
              <a:buNone/>
            </a:pPr>
            <a:r>
              <a:rPr lang="it-IT" dirty="0"/>
              <a:t>Gli strumenti per </a:t>
            </a:r>
            <a:r>
              <a:rPr lang="it-IT" dirty="0" err="1"/>
              <a:t>termogravimetria</a:t>
            </a:r>
            <a:r>
              <a:rPr lang="it-IT" dirty="0"/>
              <a:t> sono costituiti da: </a:t>
            </a:r>
          </a:p>
          <a:p>
            <a:r>
              <a:rPr lang="it-IT" dirty="0"/>
              <a:t>(I) una </a:t>
            </a:r>
            <a:r>
              <a:rPr lang="it-IT" b="1" dirty="0"/>
              <a:t>bilancia</a:t>
            </a:r>
            <a:r>
              <a:rPr lang="it-IT" dirty="0"/>
              <a:t> analitica sensibile, </a:t>
            </a:r>
          </a:p>
          <a:p>
            <a:r>
              <a:rPr lang="it-IT" dirty="0"/>
              <a:t>(2) un </a:t>
            </a:r>
            <a:r>
              <a:rPr lang="it-IT" b="1" dirty="0"/>
              <a:t>forno</a:t>
            </a:r>
            <a:r>
              <a:rPr lang="it-IT" dirty="0"/>
              <a:t>, </a:t>
            </a:r>
          </a:p>
          <a:p>
            <a:r>
              <a:rPr lang="it-IT" dirty="0"/>
              <a:t>(3) un sistema di </a:t>
            </a:r>
            <a:r>
              <a:rPr lang="it-IT" b="1" dirty="0"/>
              <a:t>gas</a:t>
            </a:r>
            <a:r>
              <a:rPr lang="it-IT" dirty="0"/>
              <a:t> di spurgo che assicura una atmosfera inerte (o talvolta reattiva) </a:t>
            </a:r>
          </a:p>
          <a:p>
            <a:r>
              <a:rPr lang="it-IT" dirty="0"/>
              <a:t>(4) un </a:t>
            </a:r>
            <a:r>
              <a:rPr lang="it-IT" b="1" dirty="0"/>
              <a:t>microprocessore</a:t>
            </a:r>
            <a:r>
              <a:rPr lang="it-IT" dirty="0"/>
              <a:t> (o elaboratore) per il controllo dello strumento, l'acquisizione e la visualizzazione dei dati. </a:t>
            </a:r>
          </a:p>
          <a:p>
            <a:endParaRPr lang="it-IT" dirty="0"/>
          </a:p>
        </p:txBody>
      </p:sp>
    </p:spTree>
    <p:extLst>
      <p:ext uri="{BB962C8B-B14F-4D97-AF65-F5344CB8AC3E}">
        <p14:creationId xmlns:p14="http://schemas.microsoft.com/office/powerpoint/2010/main" val="354202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51ED3401-7D6E-4A44-8E03-4C43703AC000}"/>
              </a:ext>
            </a:extLst>
          </p:cNvPr>
          <p:cNvPicPr>
            <a:picLocks noGrp="1" noChangeAspect="1"/>
          </p:cNvPicPr>
          <p:nvPr>
            <p:ph idx="1"/>
          </p:nvPr>
        </p:nvPicPr>
        <p:blipFill>
          <a:blip r:embed="rId2"/>
          <a:stretch>
            <a:fillRect/>
          </a:stretch>
        </p:blipFill>
        <p:spPr>
          <a:xfrm>
            <a:off x="1121908" y="1019175"/>
            <a:ext cx="9988827" cy="4714875"/>
          </a:xfrm>
          <a:prstGeom prst="rect">
            <a:avLst/>
          </a:prstGeom>
        </p:spPr>
      </p:pic>
    </p:spTree>
    <p:extLst>
      <p:ext uri="{BB962C8B-B14F-4D97-AF65-F5344CB8AC3E}">
        <p14:creationId xmlns:p14="http://schemas.microsoft.com/office/powerpoint/2010/main" val="98348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6C8C328-91E7-46AF-966D-8B4B96EAC9EF}"/>
              </a:ext>
            </a:extLst>
          </p:cNvPr>
          <p:cNvSpPr>
            <a:spLocks noGrp="1"/>
          </p:cNvSpPr>
          <p:nvPr>
            <p:ph idx="1"/>
          </p:nvPr>
        </p:nvSpPr>
        <p:spPr>
          <a:xfrm>
            <a:off x="838200" y="1315583"/>
            <a:ext cx="10801350" cy="4351338"/>
          </a:xfrm>
        </p:spPr>
        <p:txBody>
          <a:bodyPr/>
          <a:lstStyle/>
          <a:p>
            <a:pPr algn="just"/>
            <a:r>
              <a:rPr lang="it-IT" dirty="0"/>
              <a:t>I metodi </a:t>
            </a:r>
            <a:r>
              <a:rPr lang="it-IT" dirty="0" err="1"/>
              <a:t>termogravimetrici</a:t>
            </a:r>
            <a:r>
              <a:rPr lang="it-IT" dirty="0"/>
              <a:t> sono largamente limitati alle reazioni di decomposizione e di ossidazione e a processi fisici come l'evaporazione, la sublimazione e il desorbimento.</a:t>
            </a:r>
          </a:p>
          <a:p>
            <a:pPr marL="0" indent="0" algn="just">
              <a:buNone/>
            </a:pPr>
            <a:endParaRPr lang="it-IT" dirty="0"/>
          </a:p>
          <a:p>
            <a:pPr algn="just"/>
            <a:r>
              <a:rPr lang="it-IT" dirty="0"/>
              <a:t>Le applicazioni più importanti dei metodi </a:t>
            </a:r>
            <a:r>
              <a:rPr lang="it-IT" dirty="0" err="1"/>
              <a:t>termogravimetrici</a:t>
            </a:r>
            <a:r>
              <a:rPr lang="it-IT" dirty="0"/>
              <a:t> sono probabilmente legate allo </a:t>
            </a:r>
            <a:r>
              <a:rPr lang="it-IT" b="1" dirty="0">
                <a:solidFill>
                  <a:srgbClr val="FF0000"/>
                </a:solidFill>
              </a:rPr>
              <a:t>studio dei polimeri</a:t>
            </a:r>
            <a:r>
              <a:rPr lang="it-IT" dirty="0"/>
              <a:t>. I termogrammi forniscono informazioni sui meccanismi di decomposizione dei vari polimeri. Inoltre </a:t>
            </a:r>
            <a:r>
              <a:rPr lang="it-IT" b="1" dirty="0"/>
              <a:t>i profili di decomposizione sono caratteristici di ogni polimero </a:t>
            </a:r>
            <a:r>
              <a:rPr lang="it-IT" dirty="0"/>
              <a:t>e in alcuni casi possono essere utilizzati per l'identificazione.</a:t>
            </a:r>
          </a:p>
          <a:p>
            <a:endParaRPr lang="it-IT" dirty="0"/>
          </a:p>
        </p:txBody>
      </p:sp>
    </p:spTree>
    <p:extLst>
      <p:ext uri="{BB962C8B-B14F-4D97-AF65-F5344CB8AC3E}">
        <p14:creationId xmlns:p14="http://schemas.microsoft.com/office/powerpoint/2010/main" val="107729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827F224D-A00E-4074-830A-7188871DF68C}"/>
              </a:ext>
            </a:extLst>
          </p:cNvPr>
          <p:cNvPicPr>
            <a:picLocks noGrp="1" noChangeAspect="1"/>
          </p:cNvPicPr>
          <p:nvPr>
            <p:ph idx="1"/>
          </p:nvPr>
        </p:nvPicPr>
        <p:blipFill>
          <a:blip r:embed="rId2"/>
          <a:stretch>
            <a:fillRect/>
          </a:stretch>
        </p:blipFill>
        <p:spPr>
          <a:xfrm>
            <a:off x="968555" y="1537253"/>
            <a:ext cx="10254889" cy="3516523"/>
          </a:xfrm>
          <a:prstGeom prst="rect">
            <a:avLst/>
          </a:prstGeom>
        </p:spPr>
      </p:pic>
    </p:spTree>
    <p:extLst>
      <p:ext uri="{BB962C8B-B14F-4D97-AF65-F5344CB8AC3E}">
        <p14:creationId xmlns:p14="http://schemas.microsoft.com/office/powerpoint/2010/main" val="4098907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621FF2-FCF3-4C62-B017-4307120B6BE0}"/>
              </a:ext>
            </a:extLst>
          </p:cNvPr>
          <p:cNvSpPr>
            <a:spLocks noGrp="1"/>
          </p:cNvSpPr>
          <p:nvPr>
            <p:ph type="title"/>
          </p:nvPr>
        </p:nvSpPr>
        <p:spPr/>
        <p:txBody>
          <a:bodyPr/>
          <a:lstStyle/>
          <a:p>
            <a:r>
              <a:rPr lang="it-IT" b="1" dirty="0">
                <a:solidFill>
                  <a:srgbClr val="FF0000"/>
                </a:solidFill>
              </a:rPr>
              <a:t>Calorimetria a scansione differenziale</a:t>
            </a:r>
          </a:p>
        </p:txBody>
      </p:sp>
      <p:sp>
        <p:nvSpPr>
          <p:cNvPr id="3" name="Segnaposto contenuto 2">
            <a:extLst>
              <a:ext uri="{FF2B5EF4-FFF2-40B4-BE49-F238E27FC236}">
                <a16:creationId xmlns:a16="http://schemas.microsoft.com/office/drawing/2014/main" id="{8CA5AD49-97E2-4AA2-B62F-9979C6B399D7}"/>
              </a:ext>
            </a:extLst>
          </p:cNvPr>
          <p:cNvSpPr>
            <a:spLocks noGrp="1"/>
          </p:cNvSpPr>
          <p:nvPr>
            <p:ph idx="1"/>
          </p:nvPr>
        </p:nvSpPr>
        <p:spPr>
          <a:xfrm>
            <a:off x="752475" y="1482725"/>
            <a:ext cx="10515600" cy="5251450"/>
          </a:xfrm>
        </p:spPr>
        <p:txBody>
          <a:bodyPr>
            <a:normAutofit fontScale="47500" lnSpcReduction="20000"/>
          </a:bodyPr>
          <a:lstStyle/>
          <a:p>
            <a:endParaRPr lang="it-IT" dirty="0"/>
          </a:p>
          <a:p>
            <a:pPr algn="just"/>
            <a:r>
              <a:rPr lang="it-IT" sz="5100" dirty="0"/>
              <a:t>Ogniqualvolta un materiale subisce un cambiamento del suo stato fisico, ad esempio quando </a:t>
            </a:r>
            <a:r>
              <a:rPr lang="it-IT" sz="5100" dirty="0">
                <a:solidFill>
                  <a:srgbClr val="FF0000"/>
                </a:solidFill>
              </a:rPr>
              <a:t>fonde</a:t>
            </a:r>
            <a:r>
              <a:rPr lang="it-IT" sz="5100" dirty="0"/>
              <a:t> o passa da una </a:t>
            </a:r>
            <a:r>
              <a:rPr lang="it-IT" sz="5100" dirty="0">
                <a:solidFill>
                  <a:srgbClr val="FF0000"/>
                </a:solidFill>
              </a:rPr>
              <a:t>forma cristallina </a:t>
            </a:r>
            <a:r>
              <a:rPr lang="it-IT" sz="5100" dirty="0"/>
              <a:t>all'altra, o quando </a:t>
            </a:r>
            <a:r>
              <a:rPr lang="it-IT" sz="5100" dirty="0">
                <a:solidFill>
                  <a:srgbClr val="FF0000"/>
                </a:solidFill>
              </a:rPr>
              <a:t>reagisce chimicamente</a:t>
            </a:r>
            <a:r>
              <a:rPr lang="it-IT" sz="5100" dirty="0"/>
              <a:t>, esso cede o acquista calore. </a:t>
            </a:r>
          </a:p>
          <a:p>
            <a:pPr algn="just"/>
            <a:endParaRPr lang="it-IT" sz="5100" dirty="0"/>
          </a:p>
          <a:p>
            <a:pPr algn="just"/>
            <a:r>
              <a:rPr lang="it-IT" sz="5100" dirty="0"/>
              <a:t>Molti di tali processi avvengono semplicemente variando la temperatura del materiale.</a:t>
            </a:r>
          </a:p>
          <a:p>
            <a:pPr algn="just"/>
            <a:endParaRPr lang="it-IT" sz="5100" dirty="0"/>
          </a:p>
          <a:p>
            <a:pPr algn="just"/>
            <a:r>
              <a:rPr lang="it-IT" sz="5100" dirty="0"/>
              <a:t>I moderni calorimetri differenziali a scansione sono progettati con lo scopo di determinare le entalpie di questi processi, misurando il flusso di calore differenziale necessario per mantenere un campione del composto in esame alla stessa temperatura di un riferimento inerte.</a:t>
            </a:r>
          </a:p>
          <a:p>
            <a:pPr algn="just"/>
            <a:endParaRPr lang="it-IT" sz="5100" dirty="0"/>
          </a:p>
          <a:p>
            <a:pPr algn="just"/>
            <a:r>
              <a:rPr lang="it-IT" sz="5100" dirty="0"/>
              <a:t>In genere si effettua una scansione programmando un aumento o una diminuzione lineare della temperatura nel tempo.</a:t>
            </a:r>
          </a:p>
          <a:p>
            <a:endParaRPr lang="it-IT" dirty="0"/>
          </a:p>
        </p:txBody>
      </p:sp>
    </p:spTree>
    <p:extLst>
      <p:ext uri="{BB962C8B-B14F-4D97-AF65-F5344CB8AC3E}">
        <p14:creationId xmlns:p14="http://schemas.microsoft.com/office/powerpoint/2010/main" val="82958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5182E5-9BFC-43CD-B9AF-4BE3D83560B3}"/>
              </a:ext>
            </a:extLst>
          </p:cNvPr>
          <p:cNvSpPr>
            <a:spLocks noGrp="1"/>
          </p:cNvSpPr>
          <p:nvPr>
            <p:ph idx="1"/>
          </p:nvPr>
        </p:nvSpPr>
        <p:spPr>
          <a:xfrm>
            <a:off x="838199" y="836285"/>
            <a:ext cx="10898171" cy="5340678"/>
          </a:xfrm>
        </p:spPr>
        <p:txBody>
          <a:bodyPr>
            <a:normAutofit lnSpcReduction="10000"/>
          </a:bodyPr>
          <a:lstStyle/>
          <a:p>
            <a:r>
              <a:rPr lang="it-IT" dirty="0"/>
              <a:t>Uno strumento del genere può anche essere usato per misure di calore specifico, emissività termica e purezza di campioni solidi, come pure per ottenere informazioni sui diagrammi di fase e sulle cinetiche di reazione. </a:t>
            </a:r>
          </a:p>
          <a:p>
            <a:endParaRPr lang="it-IT" dirty="0"/>
          </a:p>
          <a:p>
            <a:pPr marL="0" indent="0">
              <a:buNone/>
            </a:pPr>
            <a:r>
              <a:rPr lang="it-IT" b="1" dirty="0">
                <a:solidFill>
                  <a:srgbClr val="FF0000"/>
                </a:solidFill>
              </a:rPr>
              <a:t>TEORIA</a:t>
            </a:r>
          </a:p>
          <a:p>
            <a:pPr marL="0" indent="0">
              <a:buNone/>
            </a:pPr>
            <a:r>
              <a:rPr lang="it-IT" dirty="0"/>
              <a:t>Lo scopo dei sistemi termici differenziali è registrare la differenza fra i </a:t>
            </a:r>
            <a:r>
              <a:rPr lang="it-IT" dirty="0">
                <a:solidFill>
                  <a:srgbClr val="FF0000"/>
                </a:solidFill>
              </a:rPr>
              <a:t>cambiamenti di entalpia </a:t>
            </a:r>
            <a:r>
              <a:rPr lang="it-IT" dirty="0"/>
              <a:t>che avvengono in un campione rispetto ad un riferimento inerte, quando entrambi vengono sottoposti ad un riscaldamento programmato. </a:t>
            </a:r>
          </a:p>
          <a:p>
            <a:endParaRPr lang="it-IT" dirty="0"/>
          </a:p>
          <a:p>
            <a:pPr marL="0" indent="0">
              <a:buNone/>
            </a:pPr>
            <a:r>
              <a:rPr lang="it-IT" dirty="0"/>
              <a:t>Tali sistemi possono essere divisi in tre tipi: </a:t>
            </a:r>
          </a:p>
          <a:p>
            <a:pPr marL="0" indent="0">
              <a:buNone/>
            </a:pPr>
            <a:r>
              <a:rPr lang="it-IT" dirty="0"/>
              <a:t>(a)	DTA classico, (b) DTA tipo "</a:t>
            </a:r>
            <a:r>
              <a:rPr lang="it-IT" dirty="0" err="1"/>
              <a:t>Boersma</a:t>
            </a:r>
            <a:r>
              <a:rPr lang="it-IT" dirty="0"/>
              <a:t>" e (c) DSC.</a:t>
            </a:r>
          </a:p>
          <a:p>
            <a:endParaRPr lang="it-IT" dirty="0"/>
          </a:p>
        </p:txBody>
      </p:sp>
    </p:spTree>
    <p:extLst>
      <p:ext uri="{BB962C8B-B14F-4D97-AF65-F5344CB8AC3E}">
        <p14:creationId xmlns:p14="http://schemas.microsoft.com/office/powerpoint/2010/main" val="54699857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1212</Words>
  <Application>Microsoft Office PowerPoint</Application>
  <PresentationFormat>Widescreen</PresentationFormat>
  <Paragraphs>69</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Calibri</vt:lpstr>
      <vt:lpstr>Calibri Light</vt:lpstr>
      <vt:lpstr>Tema di Office</vt:lpstr>
      <vt:lpstr>Presentazione standard di PowerPoint</vt:lpstr>
      <vt:lpstr>Presentazione standard di PowerPoint</vt:lpstr>
      <vt:lpstr> METODI  TERMOGRAVIMETRICI (TG)</vt:lpstr>
      <vt:lpstr>Presentazione standard di PowerPoint</vt:lpstr>
      <vt:lpstr>Presentazione standard di PowerPoint</vt:lpstr>
      <vt:lpstr>Presentazione standard di PowerPoint</vt:lpstr>
      <vt:lpstr>Presentazione standard di PowerPoint</vt:lpstr>
      <vt:lpstr>Calorimetria a scansione differenziale</vt:lpstr>
      <vt:lpstr>Presentazione standard di PowerPoint</vt:lpstr>
      <vt:lpstr>"DSC": calorimetria differenziale a scansione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Federico Frusone</dc:creator>
  <cp:lastModifiedBy>Maria Antonietta Casadei</cp:lastModifiedBy>
  <cp:revision>6</cp:revision>
  <dcterms:created xsi:type="dcterms:W3CDTF">2021-03-08T11:17:41Z</dcterms:created>
  <dcterms:modified xsi:type="dcterms:W3CDTF">2023-03-14T10:59:12Z</dcterms:modified>
</cp:coreProperties>
</file>