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2" autoAdjust="0"/>
    <p:restoredTop sz="94660"/>
  </p:normalViewPr>
  <p:slideViewPr>
    <p:cSldViewPr>
      <p:cViewPr varScale="1">
        <p:scale>
          <a:sx n="69" d="100"/>
          <a:sy n="69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705EA-0F6F-4B7B-B25C-E123878048C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81E7C-A7F8-46DD-9152-C007C0546AB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4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5856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385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04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886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788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950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19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095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3994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8235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945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5CEE5-ABAE-499B-BEED-5BA131752B9C}" type="datetimeFigureOut">
              <a:rPr lang="it-IT" smtClean="0"/>
              <a:t>22/05/2014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41472-A59C-4E75-A304-B1C5B5CE06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925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000" dirty="0" err="1" smtClean="0">
                <a:ln>
                  <a:solidFill>
                    <a:schemeClr val="tx1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  <a:cs typeface="Times New Roman" pitchFamily="18" charset="0"/>
              </a:rPr>
              <a:t>Fickende</a:t>
            </a:r>
            <a:r>
              <a:rPr lang="it-IT" sz="5000" dirty="0" smtClean="0">
                <a:ln>
                  <a:solidFill>
                    <a:schemeClr val="tx1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  <a:cs typeface="Times New Roman" pitchFamily="18" charset="0"/>
              </a:rPr>
              <a:t> </a:t>
            </a:r>
            <a:r>
              <a:rPr lang="it-IT" sz="5000" dirty="0" err="1" smtClean="0">
                <a:ln>
                  <a:solidFill>
                    <a:schemeClr val="tx1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  <a:cs typeface="Times New Roman" pitchFamily="18" charset="0"/>
              </a:rPr>
              <a:t>Fische</a:t>
            </a:r>
            <a:r>
              <a:rPr lang="it-IT" sz="5000" dirty="0" smtClean="0">
                <a:ln>
                  <a:solidFill>
                    <a:schemeClr val="tx1"/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  <a:cs typeface="Times New Roman" pitchFamily="18" charset="0"/>
              </a:rPr>
              <a:t> </a:t>
            </a:r>
            <a:endParaRPr lang="it-IT" sz="5000" dirty="0">
              <a:ln>
                <a:solidFill>
                  <a:schemeClr val="tx1"/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ritannic Bold" pitchFamily="34" charset="0"/>
              <a:cs typeface="Times New Roman" pitchFamily="18" charset="0"/>
            </a:endParaRP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" t="4905" r="991" b="1608"/>
          <a:stretch/>
        </p:blipFill>
        <p:spPr>
          <a:xfrm>
            <a:off x="2123728" y="1700808"/>
            <a:ext cx="5138789" cy="4512455"/>
          </a:xfrm>
        </p:spPr>
      </p:pic>
    </p:spTree>
    <p:extLst>
      <p:ext uri="{BB962C8B-B14F-4D97-AF65-F5344CB8AC3E}">
        <p14:creationId xmlns:p14="http://schemas.microsoft.com/office/powerpoint/2010/main" val="243547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err="1" smtClean="0">
                <a:latin typeface="Britannic Bold" pitchFamily="34" charset="0"/>
              </a:rPr>
              <a:t>Regisseurin</a:t>
            </a:r>
            <a:r>
              <a:rPr lang="it-IT" dirty="0" smtClean="0">
                <a:latin typeface="Britannic Bold" pitchFamily="34" charset="0"/>
              </a:rPr>
              <a:t> und </a:t>
            </a:r>
            <a:r>
              <a:rPr lang="it-IT" dirty="0" err="1" smtClean="0">
                <a:latin typeface="Britannic Bold" pitchFamily="34" charset="0"/>
              </a:rPr>
              <a:t>Handlung</a:t>
            </a:r>
            <a:r>
              <a:rPr lang="it-IT" dirty="0" smtClean="0">
                <a:latin typeface="Britannic Bold" pitchFamily="34" charset="0"/>
              </a:rPr>
              <a:t> </a:t>
            </a:r>
            <a:endParaRPr lang="it-IT" dirty="0">
              <a:latin typeface="Britannic Bold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 smtClean="0">
                <a:latin typeface="Britannic Bold" pitchFamily="34" charset="0"/>
              </a:rPr>
              <a:t>Regisseurin</a:t>
            </a:r>
            <a:r>
              <a:rPr lang="it-IT" dirty="0" smtClean="0">
                <a:latin typeface="Britannic Bold" pitchFamily="34" charset="0"/>
              </a:rPr>
              <a:t> : </a:t>
            </a:r>
          </a:p>
          <a:p>
            <a:pPr marL="0" indent="0">
              <a:buNone/>
            </a:pPr>
            <a:endParaRPr lang="it-IT" dirty="0" smtClean="0">
              <a:latin typeface="Britannic Bold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Almut</a:t>
            </a:r>
            <a:r>
              <a:rPr lang="it-IT" sz="2000" dirty="0" smtClean="0">
                <a:latin typeface="Britannic Bold" pitchFamily="34" charset="0"/>
              </a:rPr>
              <a:t> Ghetto (1964 - …) 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smtClean="0">
                <a:latin typeface="Britannic Bold" pitchFamily="34" charset="0"/>
              </a:rPr>
              <a:t>Kandel 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Politik</a:t>
            </a:r>
            <a:r>
              <a:rPr lang="it-IT" sz="2000" dirty="0" smtClean="0">
                <a:latin typeface="Britannic Bold" pitchFamily="34" charset="0"/>
              </a:rPr>
              <a:t> – und </a:t>
            </a:r>
            <a:r>
              <a:rPr lang="it-IT" sz="2000" dirty="0" err="1" smtClean="0">
                <a:latin typeface="Britannic Bold" pitchFamily="34" charset="0"/>
              </a:rPr>
              <a:t>Kommunikationswissenschaft</a:t>
            </a:r>
            <a:r>
              <a:rPr lang="it-IT" sz="2000" dirty="0" smtClean="0">
                <a:latin typeface="Britannic Bold" pitchFamily="34" charset="0"/>
              </a:rPr>
              <a:t> in München 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Journalistin</a:t>
            </a:r>
            <a:r>
              <a:rPr lang="it-IT" sz="2000" dirty="0" smtClean="0">
                <a:latin typeface="Britannic Bold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Seit</a:t>
            </a:r>
            <a:r>
              <a:rPr lang="it-IT" sz="2000" dirty="0" smtClean="0">
                <a:latin typeface="Britannic Bold" pitchFamily="34" charset="0"/>
              </a:rPr>
              <a:t> 1998 </a:t>
            </a:r>
            <a:r>
              <a:rPr lang="it-IT" sz="2000" dirty="0" err="1" smtClean="0">
                <a:latin typeface="Britannic Bold" pitchFamily="34" charset="0"/>
              </a:rPr>
              <a:t>Autorin</a:t>
            </a:r>
            <a:r>
              <a:rPr lang="it-IT" sz="2000" dirty="0" smtClean="0">
                <a:latin typeface="Britannic Bold" pitchFamily="34" charset="0"/>
              </a:rPr>
              <a:t> und </a:t>
            </a:r>
            <a:r>
              <a:rPr lang="it-IT" sz="2000" dirty="0" err="1" smtClean="0">
                <a:latin typeface="Britannic Bold" pitchFamily="34" charset="0"/>
              </a:rPr>
              <a:t>Regisseurin</a:t>
            </a:r>
            <a:r>
              <a:rPr lang="it-IT" sz="2000" dirty="0" smtClean="0">
                <a:latin typeface="Britannic Bold" pitchFamily="34" charset="0"/>
              </a:rPr>
              <a:t>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latin typeface="Britannic Bold" pitchFamily="34" charset="0"/>
              </a:rPr>
              <a:t>Film/</a:t>
            </a:r>
            <a:r>
              <a:rPr lang="it-IT" dirty="0" err="1" smtClean="0">
                <a:latin typeface="Britannic Bold" pitchFamily="34" charset="0"/>
              </a:rPr>
              <a:t>Handlung</a:t>
            </a:r>
            <a:r>
              <a:rPr lang="it-IT" dirty="0" smtClean="0">
                <a:latin typeface="Britannic Bold" pitchFamily="34" charset="0"/>
              </a:rPr>
              <a:t> : </a:t>
            </a:r>
          </a:p>
          <a:p>
            <a:pPr marL="0" indent="0">
              <a:buNone/>
            </a:pPr>
            <a:endParaRPr lang="it-IT" dirty="0" smtClean="0">
              <a:latin typeface="Britannic Bold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Fickende</a:t>
            </a:r>
            <a:r>
              <a:rPr lang="it-IT" sz="2000" dirty="0" smtClean="0">
                <a:latin typeface="Britannic Bold" pitchFamily="34" charset="0"/>
              </a:rPr>
              <a:t>  </a:t>
            </a:r>
            <a:r>
              <a:rPr lang="it-IT" sz="2000" dirty="0" err="1" smtClean="0">
                <a:latin typeface="Britannic Bold" pitchFamily="34" charset="0"/>
              </a:rPr>
              <a:t>Fische</a:t>
            </a:r>
            <a:r>
              <a:rPr lang="it-IT" sz="2000" dirty="0" smtClean="0">
                <a:latin typeface="Britannic Bold" pitchFamily="34" charset="0"/>
              </a:rPr>
              <a:t> (2002)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Handlung</a:t>
            </a:r>
            <a:r>
              <a:rPr lang="it-IT" sz="2000" dirty="0" smtClean="0">
                <a:latin typeface="Britannic Bold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Themen</a:t>
            </a:r>
            <a:r>
              <a:rPr lang="it-IT" sz="2000" dirty="0" smtClean="0">
                <a:latin typeface="Britannic Bold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Rezension</a:t>
            </a:r>
            <a:r>
              <a:rPr lang="it-IT" sz="2000" dirty="0" smtClean="0">
                <a:latin typeface="Britannic Bold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 smtClean="0">
                <a:latin typeface="Britannic Bold" pitchFamily="34" charset="0"/>
              </a:rPr>
              <a:t>Kritik</a:t>
            </a:r>
            <a:r>
              <a:rPr lang="it-IT" sz="2000" dirty="0" smtClean="0">
                <a:latin typeface="Britannic Bold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235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dirty="0" err="1" smtClean="0">
                <a:latin typeface="Britannic Bold" pitchFamily="34" charset="0"/>
              </a:rPr>
              <a:t>Außagekräftige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Sequenz</a:t>
            </a:r>
            <a:r>
              <a:rPr lang="it-IT" dirty="0" smtClean="0">
                <a:latin typeface="Britannic Bold" pitchFamily="34" charset="0"/>
              </a:rPr>
              <a:t/>
            </a:r>
            <a:br>
              <a:rPr lang="it-IT" dirty="0" smtClean="0">
                <a:latin typeface="Britannic Bold" pitchFamily="34" charset="0"/>
              </a:rPr>
            </a:br>
            <a:r>
              <a:rPr lang="it-IT" sz="1800" dirty="0" smtClean="0">
                <a:latin typeface="Britannic Bold" pitchFamily="34" charset="0"/>
              </a:rPr>
              <a:t>(</a:t>
            </a:r>
            <a:r>
              <a:rPr lang="it-IT" sz="1800" dirty="0" err="1" smtClean="0">
                <a:latin typeface="Britannic Bold" pitchFamily="34" charset="0"/>
              </a:rPr>
              <a:t>YouTube</a:t>
            </a:r>
            <a:r>
              <a:rPr lang="it-IT" sz="1800" dirty="0" smtClean="0">
                <a:latin typeface="Britannic Bold" pitchFamily="34" charset="0"/>
              </a:rPr>
              <a:t> Part 6/7 –&gt;  7:44-10:30 </a:t>
            </a:r>
            <a:r>
              <a:rPr lang="it-IT" sz="1800" dirty="0" err="1" smtClean="0">
                <a:latin typeface="Britannic Bold" pitchFamily="34" charset="0"/>
              </a:rPr>
              <a:t>min</a:t>
            </a:r>
            <a:r>
              <a:rPr lang="it-IT" sz="1800" dirty="0" smtClean="0">
                <a:latin typeface="Britannic Bold" pitchFamily="34" charset="0"/>
              </a:rPr>
              <a:t>) </a:t>
            </a:r>
            <a:endParaRPr lang="it-IT" sz="1800" dirty="0">
              <a:latin typeface="Britannic Bold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1556791"/>
            <a:ext cx="74888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Britannic Bold" pitchFamily="34" charset="0"/>
              </a:rPr>
              <a:t>Nina : </a:t>
            </a:r>
            <a:r>
              <a:rPr lang="it-IT" sz="1600" dirty="0" smtClean="0">
                <a:latin typeface="+mj-lt"/>
              </a:rPr>
              <a:t>«</a:t>
            </a:r>
            <a:r>
              <a:rPr lang="it-IT" sz="1600" dirty="0" err="1" smtClean="0">
                <a:latin typeface="+mj-lt"/>
              </a:rPr>
              <a:t>Hört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doch</a:t>
            </a:r>
            <a:r>
              <a:rPr lang="it-IT" sz="1600" dirty="0" smtClean="0">
                <a:latin typeface="+mj-lt"/>
              </a:rPr>
              <a:t> mal </a:t>
            </a:r>
            <a:r>
              <a:rPr lang="it-IT" sz="1600" dirty="0" err="1" smtClean="0">
                <a:latin typeface="+mj-lt"/>
              </a:rPr>
              <a:t>auf</a:t>
            </a:r>
            <a:r>
              <a:rPr lang="it-IT" sz="1600" dirty="0" smtClean="0">
                <a:latin typeface="+mj-lt"/>
              </a:rPr>
              <a:t>! </a:t>
            </a:r>
            <a:r>
              <a:rPr lang="it-IT" sz="1600" dirty="0" err="1" smtClean="0">
                <a:latin typeface="+mj-lt"/>
              </a:rPr>
              <a:t>Was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soll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denn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der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Scheiß</a:t>
            </a:r>
            <a:r>
              <a:rPr lang="it-IT" sz="1600" dirty="0" smtClean="0">
                <a:latin typeface="+mj-lt"/>
              </a:rPr>
              <a:t>! </a:t>
            </a:r>
            <a:r>
              <a:rPr lang="it-IT" sz="1600" dirty="0" err="1" smtClean="0">
                <a:latin typeface="+mj-lt"/>
              </a:rPr>
              <a:t>Sag</a:t>
            </a:r>
            <a:r>
              <a:rPr lang="it-IT" sz="1600" dirty="0" smtClean="0">
                <a:latin typeface="+mj-lt"/>
              </a:rPr>
              <a:t> mal, </a:t>
            </a:r>
            <a:r>
              <a:rPr lang="it-IT" sz="1600" dirty="0" err="1" smtClean="0">
                <a:latin typeface="+mj-lt"/>
              </a:rPr>
              <a:t>was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sollte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denn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das</a:t>
            </a:r>
            <a:r>
              <a:rPr lang="it-IT" sz="1600" dirty="0" smtClean="0">
                <a:latin typeface="+mj-lt"/>
              </a:rPr>
              <a:t>?» </a:t>
            </a:r>
          </a:p>
          <a:p>
            <a:r>
              <a:rPr lang="it-IT" sz="1600" dirty="0" smtClean="0">
                <a:latin typeface="Britannic Bold" pitchFamily="34" charset="0"/>
              </a:rPr>
              <a:t>Nina : </a:t>
            </a:r>
            <a:r>
              <a:rPr lang="it-IT" sz="1600" dirty="0" smtClean="0">
                <a:latin typeface="+mj-lt"/>
              </a:rPr>
              <a:t>«</a:t>
            </a:r>
            <a:r>
              <a:rPr lang="it-IT" sz="1600" dirty="0" err="1" smtClean="0">
                <a:latin typeface="+mj-lt"/>
              </a:rPr>
              <a:t>Wieso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machst</a:t>
            </a:r>
            <a:r>
              <a:rPr lang="it-IT" sz="1600" dirty="0" smtClean="0">
                <a:latin typeface="+mj-lt"/>
              </a:rPr>
              <a:t>’ </a:t>
            </a:r>
            <a:r>
              <a:rPr lang="it-IT" sz="1600" dirty="0" err="1" smtClean="0">
                <a:latin typeface="+mj-lt"/>
              </a:rPr>
              <a:t>denn</a:t>
            </a:r>
            <a:r>
              <a:rPr lang="it-IT" sz="1600" dirty="0" smtClean="0">
                <a:latin typeface="+mj-lt"/>
              </a:rPr>
              <a:t> so n’</a:t>
            </a:r>
            <a:r>
              <a:rPr lang="it-IT" sz="1600" dirty="0" err="1" smtClean="0">
                <a:latin typeface="+mj-lt"/>
              </a:rPr>
              <a:t>Aufstand</a:t>
            </a:r>
            <a:r>
              <a:rPr lang="it-IT" sz="1600" dirty="0" smtClean="0">
                <a:latin typeface="+mj-lt"/>
              </a:rPr>
              <a:t> ?» </a:t>
            </a:r>
          </a:p>
          <a:p>
            <a:endParaRPr lang="it-IT" sz="1600" dirty="0" smtClean="0">
              <a:latin typeface="+mj-lt"/>
            </a:endParaRPr>
          </a:p>
          <a:p>
            <a:r>
              <a:rPr lang="it-IT" sz="1600" dirty="0" err="1" smtClean="0">
                <a:latin typeface="Britannic Bold" pitchFamily="34" charset="0"/>
              </a:rPr>
              <a:t>Jan</a:t>
            </a:r>
            <a:r>
              <a:rPr lang="it-IT" sz="1600" dirty="0" smtClean="0">
                <a:latin typeface="Britannic Bold" pitchFamily="34" charset="0"/>
              </a:rPr>
              <a:t> : </a:t>
            </a:r>
            <a:r>
              <a:rPr lang="it-IT" sz="1600" dirty="0" smtClean="0"/>
              <a:t>«</a:t>
            </a:r>
            <a:r>
              <a:rPr lang="it-IT" sz="1600" dirty="0" err="1" smtClean="0"/>
              <a:t>Überschüßige</a:t>
            </a:r>
            <a:r>
              <a:rPr lang="it-IT" sz="1600" dirty="0" smtClean="0"/>
              <a:t> Energie!» </a:t>
            </a:r>
          </a:p>
          <a:p>
            <a:r>
              <a:rPr lang="it-IT" sz="1600" dirty="0" smtClean="0">
                <a:latin typeface="Britannic Bold" pitchFamily="34" charset="0"/>
              </a:rPr>
              <a:t>Nina: </a:t>
            </a:r>
            <a:r>
              <a:rPr lang="it-IT" sz="1600" dirty="0" smtClean="0">
                <a:latin typeface="+mj-lt"/>
              </a:rPr>
              <a:t>«</a:t>
            </a:r>
            <a:r>
              <a:rPr lang="it-IT" sz="1600" dirty="0" err="1" smtClean="0">
                <a:latin typeface="+mj-lt"/>
              </a:rPr>
              <a:t>Hey</a:t>
            </a:r>
            <a:r>
              <a:rPr lang="it-IT" sz="1600" dirty="0">
                <a:latin typeface="+mj-lt"/>
              </a:rPr>
              <a:t> </a:t>
            </a:r>
            <a:r>
              <a:rPr lang="it-IT" sz="1600" dirty="0" smtClean="0">
                <a:latin typeface="+mj-lt"/>
              </a:rPr>
              <a:t>… </a:t>
            </a:r>
            <a:r>
              <a:rPr lang="it-IT" sz="1600" dirty="0" err="1" smtClean="0">
                <a:latin typeface="+mj-lt"/>
              </a:rPr>
              <a:t>Spinnst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du</a:t>
            </a:r>
            <a:r>
              <a:rPr lang="it-IT" sz="1600" dirty="0" smtClean="0">
                <a:latin typeface="+mj-lt"/>
              </a:rPr>
              <a:t> ?!»</a:t>
            </a:r>
          </a:p>
          <a:p>
            <a:r>
              <a:rPr lang="it-IT" sz="1600" dirty="0" err="1" smtClean="0">
                <a:latin typeface="Britannic Bold" pitchFamily="34" charset="0"/>
              </a:rPr>
              <a:t>Jan</a:t>
            </a:r>
            <a:r>
              <a:rPr lang="it-IT" sz="1600" dirty="0" smtClean="0">
                <a:latin typeface="Britannic Bold" pitchFamily="34" charset="0"/>
              </a:rPr>
              <a:t> : </a:t>
            </a:r>
            <a:r>
              <a:rPr lang="it-IT" sz="1600" dirty="0" smtClean="0"/>
              <a:t>« </a:t>
            </a:r>
            <a:r>
              <a:rPr lang="it-IT" sz="1600" dirty="0" err="1" smtClean="0"/>
              <a:t>Wie</a:t>
            </a:r>
            <a:r>
              <a:rPr lang="it-IT" sz="1600" dirty="0" smtClean="0"/>
              <a:t> </a:t>
            </a:r>
            <a:r>
              <a:rPr lang="it-IT" sz="1600" dirty="0" err="1" smtClean="0"/>
              <a:t>viele</a:t>
            </a:r>
            <a:r>
              <a:rPr lang="it-IT" sz="1600" dirty="0" smtClean="0"/>
              <a:t> </a:t>
            </a:r>
            <a:r>
              <a:rPr lang="it-IT" sz="1600" dirty="0" err="1" smtClean="0"/>
              <a:t>Typen</a:t>
            </a:r>
            <a:r>
              <a:rPr lang="it-IT" sz="1600" dirty="0" smtClean="0"/>
              <a:t> </a:t>
            </a:r>
            <a:r>
              <a:rPr lang="it-IT" sz="1600" dirty="0" err="1" smtClean="0"/>
              <a:t>hattest</a:t>
            </a:r>
            <a:r>
              <a:rPr lang="it-IT" sz="1600" dirty="0" smtClean="0"/>
              <a:t> </a:t>
            </a:r>
            <a:r>
              <a:rPr lang="it-IT" sz="1600" dirty="0" err="1" smtClean="0"/>
              <a:t>du</a:t>
            </a:r>
            <a:r>
              <a:rPr lang="it-IT" sz="1600" dirty="0" smtClean="0"/>
              <a:t> </a:t>
            </a:r>
            <a:r>
              <a:rPr lang="it-IT" sz="1600" dirty="0" err="1" smtClean="0"/>
              <a:t>inzwischen</a:t>
            </a:r>
            <a:r>
              <a:rPr lang="it-IT" sz="1600" dirty="0" smtClean="0"/>
              <a:t> ?»</a:t>
            </a:r>
          </a:p>
          <a:p>
            <a:r>
              <a:rPr lang="it-IT" sz="1600" dirty="0" smtClean="0">
                <a:latin typeface="Britannic Bold" pitchFamily="34" charset="0"/>
              </a:rPr>
              <a:t>Nina :</a:t>
            </a:r>
            <a:r>
              <a:rPr lang="it-IT" sz="1600" dirty="0" smtClean="0"/>
              <a:t> «</a:t>
            </a:r>
            <a:r>
              <a:rPr lang="it-IT" sz="1600" dirty="0" err="1" smtClean="0">
                <a:latin typeface="+mj-lt"/>
              </a:rPr>
              <a:t>Ach</a:t>
            </a:r>
            <a:r>
              <a:rPr lang="it-IT" sz="1600" dirty="0" smtClean="0">
                <a:latin typeface="+mj-lt"/>
              </a:rPr>
              <a:t> … </a:t>
            </a:r>
            <a:r>
              <a:rPr lang="it-IT" sz="1600" dirty="0" err="1" smtClean="0">
                <a:latin typeface="+mj-lt"/>
              </a:rPr>
              <a:t>Ich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glaub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das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ja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nicht</a:t>
            </a:r>
            <a:r>
              <a:rPr lang="it-IT" sz="1600" dirty="0" smtClean="0">
                <a:latin typeface="+mj-lt"/>
              </a:rPr>
              <a:t> … </a:t>
            </a:r>
            <a:r>
              <a:rPr lang="it-IT" sz="1600" dirty="0" err="1" smtClean="0">
                <a:latin typeface="+mj-lt"/>
              </a:rPr>
              <a:t>Du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bist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doch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völlig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krank</a:t>
            </a:r>
            <a:r>
              <a:rPr lang="it-IT" sz="1600" dirty="0" smtClean="0">
                <a:latin typeface="+mj-lt"/>
              </a:rPr>
              <a:t>! </a:t>
            </a:r>
            <a:r>
              <a:rPr lang="it-IT" sz="1600" dirty="0" err="1" smtClean="0">
                <a:latin typeface="+mj-lt"/>
              </a:rPr>
              <a:t>Du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hast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doch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wohl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zu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tief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ins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Acquarium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gekuckt</a:t>
            </a:r>
            <a:r>
              <a:rPr lang="it-IT" sz="1600" dirty="0" smtClean="0">
                <a:latin typeface="+mj-lt"/>
              </a:rPr>
              <a:t>, </a:t>
            </a:r>
            <a:r>
              <a:rPr lang="it-IT" sz="1600" dirty="0" err="1" smtClean="0">
                <a:latin typeface="+mj-lt"/>
              </a:rPr>
              <a:t>was</a:t>
            </a:r>
            <a:r>
              <a:rPr lang="it-IT" sz="1600" dirty="0" smtClean="0">
                <a:latin typeface="+mj-lt"/>
              </a:rPr>
              <a:t>?»  «</a:t>
            </a:r>
            <a:r>
              <a:rPr lang="it-IT" sz="1600" dirty="0" err="1" smtClean="0">
                <a:latin typeface="+mj-lt"/>
              </a:rPr>
              <a:t>Wer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ist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denn</a:t>
            </a:r>
            <a:r>
              <a:rPr lang="it-IT" sz="1600" dirty="0" smtClean="0">
                <a:latin typeface="+mj-lt"/>
              </a:rPr>
              <a:t> </a:t>
            </a:r>
            <a:r>
              <a:rPr lang="it-IT" sz="1600" dirty="0" err="1" smtClean="0">
                <a:latin typeface="+mj-lt"/>
              </a:rPr>
              <a:t>das</a:t>
            </a:r>
            <a:r>
              <a:rPr lang="it-IT" sz="1600" dirty="0" smtClean="0">
                <a:latin typeface="+mj-lt"/>
              </a:rPr>
              <a:t>?» </a:t>
            </a:r>
          </a:p>
          <a:p>
            <a:r>
              <a:rPr lang="it-IT" sz="1600" dirty="0" err="1" smtClean="0">
                <a:latin typeface="Britannic Bold" pitchFamily="34" charset="0"/>
              </a:rPr>
              <a:t>Jan</a:t>
            </a:r>
            <a:r>
              <a:rPr lang="it-IT" sz="1600" dirty="0" smtClean="0">
                <a:latin typeface="Britannic Bold" pitchFamily="34" charset="0"/>
              </a:rPr>
              <a:t> : </a:t>
            </a:r>
            <a:r>
              <a:rPr lang="it-IT" sz="1600" dirty="0" smtClean="0"/>
              <a:t>«</a:t>
            </a:r>
            <a:r>
              <a:rPr lang="it-IT" sz="1600" dirty="0" err="1" smtClean="0"/>
              <a:t>Irgendjemand</a:t>
            </a:r>
            <a:r>
              <a:rPr lang="it-IT" sz="1600" dirty="0" smtClean="0"/>
              <a:t> … « </a:t>
            </a:r>
          </a:p>
          <a:p>
            <a:r>
              <a:rPr lang="it-IT" sz="1600" dirty="0" smtClean="0">
                <a:latin typeface="Britannic Bold" pitchFamily="34" charset="0"/>
              </a:rPr>
              <a:t>Nina : </a:t>
            </a:r>
            <a:r>
              <a:rPr lang="it-IT" sz="1600" dirty="0" smtClean="0"/>
              <a:t>«</a:t>
            </a:r>
            <a:r>
              <a:rPr lang="it-IT" sz="1600" dirty="0" err="1" smtClean="0"/>
              <a:t>Weisst</a:t>
            </a:r>
            <a:r>
              <a:rPr lang="it-IT" sz="1600" dirty="0" smtClean="0"/>
              <a:t> </a:t>
            </a:r>
            <a:r>
              <a:rPr lang="it-IT" sz="1600" dirty="0" err="1" smtClean="0"/>
              <a:t>du</a:t>
            </a:r>
            <a:r>
              <a:rPr lang="it-IT" sz="1600" dirty="0" smtClean="0"/>
              <a:t> </a:t>
            </a:r>
            <a:r>
              <a:rPr lang="it-IT" sz="1600" dirty="0" err="1" smtClean="0"/>
              <a:t>was</a:t>
            </a:r>
            <a:r>
              <a:rPr lang="it-IT" sz="1600" dirty="0" smtClean="0"/>
              <a:t>, </a:t>
            </a:r>
            <a:r>
              <a:rPr lang="it-IT" sz="1600" dirty="0" err="1" smtClean="0"/>
              <a:t>ich</a:t>
            </a:r>
            <a:r>
              <a:rPr lang="it-IT" sz="1600" dirty="0" smtClean="0"/>
              <a:t> </a:t>
            </a:r>
            <a:r>
              <a:rPr lang="it-IT" sz="1600" dirty="0" err="1" smtClean="0"/>
              <a:t>habe</a:t>
            </a:r>
            <a:r>
              <a:rPr lang="it-IT" sz="1600" dirty="0" smtClean="0"/>
              <a:t> </a:t>
            </a:r>
            <a:r>
              <a:rPr lang="it-IT" sz="1600" dirty="0" err="1" smtClean="0"/>
              <a:t>echt</a:t>
            </a:r>
            <a:r>
              <a:rPr lang="it-IT" sz="1600" dirty="0" smtClean="0"/>
              <a:t> </a:t>
            </a:r>
            <a:r>
              <a:rPr lang="it-IT" sz="1600" dirty="0" err="1" smtClean="0"/>
              <a:t>gedacht</a:t>
            </a:r>
            <a:r>
              <a:rPr lang="it-IT" sz="1600" dirty="0" smtClean="0"/>
              <a:t> </a:t>
            </a:r>
            <a:r>
              <a:rPr lang="it-IT" sz="1600" dirty="0" err="1" smtClean="0"/>
              <a:t>du</a:t>
            </a:r>
            <a:r>
              <a:rPr lang="it-IT" sz="1600" dirty="0" smtClean="0"/>
              <a:t> </a:t>
            </a:r>
            <a:r>
              <a:rPr lang="it-IT" sz="1600" dirty="0" err="1" smtClean="0"/>
              <a:t>bist</a:t>
            </a:r>
            <a:r>
              <a:rPr lang="it-IT" sz="1600" dirty="0" smtClean="0"/>
              <a:t> </a:t>
            </a:r>
            <a:r>
              <a:rPr lang="it-IT" sz="1600" dirty="0" err="1" smtClean="0"/>
              <a:t>etwas</a:t>
            </a:r>
            <a:r>
              <a:rPr lang="it-IT" sz="1600" dirty="0" smtClean="0"/>
              <a:t> </a:t>
            </a:r>
            <a:r>
              <a:rPr lang="it-IT" sz="1600" dirty="0" err="1" smtClean="0"/>
              <a:t>besonderes</a:t>
            </a:r>
            <a:r>
              <a:rPr lang="it-IT" sz="1600" dirty="0" smtClean="0"/>
              <a:t>, </a:t>
            </a:r>
            <a:r>
              <a:rPr lang="it-IT" sz="1600" dirty="0" err="1" smtClean="0"/>
              <a:t>aber</a:t>
            </a:r>
            <a:r>
              <a:rPr lang="it-IT" sz="1600" dirty="0" smtClean="0"/>
              <a:t> </a:t>
            </a:r>
            <a:r>
              <a:rPr lang="it-IT" sz="1600" dirty="0" err="1" smtClean="0"/>
              <a:t>du</a:t>
            </a:r>
            <a:r>
              <a:rPr lang="it-IT" sz="1600" dirty="0" smtClean="0"/>
              <a:t> </a:t>
            </a:r>
            <a:r>
              <a:rPr lang="it-IT" sz="1600" dirty="0" err="1" smtClean="0"/>
              <a:t>bist</a:t>
            </a:r>
            <a:r>
              <a:rPr lang="it-IT" sz="1600" dirty="0" smtClean="0"/>
              <a:t> </a:t>
            </a:r>
            <a:r>
              <a:rPr lang="it-IT" sz="1600" dirty="0" err="1" smtClean="0"/>
              <a:t>genau</a:t>
            </a:r>
            <a:r>
              <a:rPr lang="it-IT" sz="1600" dirty="0" smtClean="0"/>
              <a:t> so </a:t>
            </a:r>
            <a:r>
              <a:rPr lang="it-IT" sz="1600" dirty="0" err="1" smtClean="0"/>
              <a:t>bescheuert</a:t>
            </a:r>
            <a:r>
              <a:rPr lang="it-IT" sz="1600" dirty="0" smtClean="0"/>
              <a:t> </a:t>
            </a:r>
            <a:r>
              <a:rPr lang="it-IT" sz="1600" dirty="0" err="1" smtClean="0"/>
              <a:t>wie</a:t>
            </a:r>
            <a:r>
              <a:rPr lang="it-IT" sz="1600" dirty="0" smtClean="0"/>
              <a:t> alle </a:t>
            </a:r>
            <a:r>
              <a:rPr lang="it-IT" sz="1600" dirty="0" err="1" smtClean="0"/>
              <a:t>anderen</a:t>
            </a:r>
            <a:r>
              <a:rPr lang="it-IT" sz="1600" dirty="0" smtClean="0"/>
              <a:t> </a:t>
            </a:r>
            <a:r>
              <a:rPr lang="it-IT" sz="1600" dirty="0" err="1" smtClean="0"/>
              <a:t>auch</a:t>
            </a:r>
            <a:r>
              <a:rPr lang="it-IT" sz="1600" dirty="0" smtClean="0"/>
              <a:t>!» </a:t>
            </a:r>
          </a:p>
          <a:p>
            <a:r>
              <a:rPr lang="it-IT" sz="1600" dirty="0" err="1" smtClean="0">
                <a:latin typeface="Britannic Bold" pitchFamily="34" charset="0"/>
              </a:rPr>
              <a:t>Jan</a:t>
            </a:r>
            <a:r>
              <a:rPr lang="it-IT" sz="1600" dirty="0" smtClean="0">
                <a:latin typeface="Britannic Bold" pitchFamily="34" charset="0"/>
              </a:rPr>
              <a:t> : </a:t>
            </a:r>
            <a:r>
              <a:rPr lang="it-IT" sz="1600" dirty="0" smtClean="0"/>
              <a:t>« </a:t>
            </a:r>
            <a:r>
              <a:rPr lang="it-IT" sz="1600" dirty="0" err="1" smtClean="0"/>
              <a:t>Hey</a:t>
            </a:r>
            <a:r>
              <a:rPr lang="it-IT" sz="1600" dirty="0" smtClean="0"/>
              <a:t>! </a:t>
            </a:r>
            <a:r>
              <a:rPr lang="it-IT" sz="1600" dirty="0" err="1" smtClean="0"/>
              <a:t>Ich</a:t>
            </a:r>
            <a:r>
              <a:rPr lang="it-IT" sz="1600" dirty="0" smtClean="0"/>
              <a:t> bin </a:t>
            </a:r>
            <a:r>
              <a:rPr lang="it-IT" sz="1600" dirty="0" err="1" smtClean="0"/>
              <a:t>nicht</a:t>
            </a:r>
            <a:r>
              <a:rPr lang="it-IT" sz="1600" dirty="0" smtClean="0"/>
              <a:t> </a:t>
            </a:r>
            <a:r>
              <a:rPr lang="it-IT" sz="1600" dirty="0" err="1" smtClean="0"/>
              <a:t>wie</a:t>
            </a:r>
            <a:r>
              <a:rPr lang="it-IT" sz="1600" dirty="0" smtClean="0"/>
              <a:t> alle </a:t>
            </a:r>
            <a:r>
              <a:rPr lang="it-IT" sz="1600" dirty="0" err="1" smtClean="0"/>
              <a:t>anderen</a:t>
            </a:r>
            <a:r>
              <a:rPr lang="it-IT" sz="1600" dirty="0" smtClean="0"/>
              <a:t> </a:t>
            </a:r>
            <a:r>
              <a:rPr lang="it-IT" sz="1600" dirty="0" err="1" smtClean="0"/>
              <a:t>auch</a:t>
            </a:r>
            <a:r>
              <a:rPr lang="it-IT" sz="1600" dirty="0" smtClean="0"/>
              <a:t>!» </a:t>
            </a:r>
          </a:p>
          <a:p>
            <a:r>
              <a:rPr lang="it-IT" sz="1600" dirty="0" smtClean="0">
                <a:latin typeface="Britannic Bold" pitchFamily="34" charset="0"/>
              </a:rPr>
              <a:t>Nina : </a:t>
            </a:r>
            <a:r>
              <a:rPr lang="it-IT" sz="1600" dirty="0" smtClean="0"/>
              <a:t>«</a:t>
            </a:r>
            <a:r>
              <a:rPr lang="it-IT" sz="1600" dirty="0" err="1" smtClean="0"/>
              <a:t>Ach</a:t>
            </a:r>
            <a:r>
              <a:rPr lang="it-IT" sz="1600" dirty="0" smtClean="0"/>
              <a:t> </a:t>
            </a:r>
            <a:r>
              <a:rPr lang="it-IT" sz="1600" dirty="0" err="1" smtClean="0"/>
              <a:t>ja</a:t>
            </a:r>
            <a:r>
              <a:rPr lang="it-IT" sz="1600" dirty="0" smtClean="0"/>
              <a:t> ?!» </a:t>
            </a:r>
          </a:p>
          <a:p>
            <a:r>
              <a:rPr lang="it-IT" sz="1600" dirty="0" err="1" smtClean="0">
                <a:latin typeface="Britannic Bold" pitchFamily="34" charset="0"/>
              </a:rPr>
              <a:t>Jan</a:t>
            </a:r>
            <a:r>
              <a:rPr lang="it-IT" sz="1600" dirty="0" smtClean="0">
                <a:latin typeface="Britannic Bold" pitchFamily="34" charset="0"/>
              </a:rPr>
              <a:t> : </a:t>
            </a:r>
            <a:r>
              <a:rPr lang="it-IT" sz="1600" dirty="0" smtClean="0"/>
              <a:t>«</a:t>
            </a:r>
            <a:r>
              <a:rPr lang="it-IT" sz="1600" dirty="0" err="1" smtClean="0"/>
              <a:t>Ich</a:t>
            </a:r>
            <a:r>
              <a:rPr lang="it-IT" sz="1600" dirty="0" smtClean="0"/>
              <a:t> </a:t>
            </a:r>
            <a:r>
              <a:rPr lang="it-IT" sz="1600" dirty="0" err="1" smtClean="0"/>
              <a:t>hab</a:t>
            </a:r>
            <a:r>
              <a:rPr lang="it-IT" sz="1600" dirty="0" smtClean="0"/>
              <a:t> </a:t>
            </a:r>
            <a:r>
              <a:rPr lang="it-IT" sz="1600" dirty="0" err="1" smtClean="0"/>
              <a:t>wirklich</a:t>
            </a:r>
            <a:r>
              <a:rPr lang="it-IT" sz="1600" dirty="0" smtClean="0"/>
              <a:t> HIV.»</a:t>
            </a:r>
          </a:p>
          <a:p>
            <a:r>
              <a:rPr lang="it-IT" sz="1600" dirty="0" smtClean="0">
                <a:latin typeface="Britannic Bold" pitchFamily="34" charset="0"/>
              </a:rPr>
              <a:t>Nina : </a:t>
            </a:r>
            <a:r>
              <a:rPr lang="it-IT" sz="1600" dirty="0" smtClean="0"/>
              <a:t>« Aids?! … </a:t>
            </a:r>
            <a:r>
              <a:rPr lang="it-IT" sz="1600" dirty="0" err="1" smtClean="0"/>
              <a:t>Du</a:t>
            </a:r>
            <a:r>
              <a:rPr lang="it-IT" sz="1600" dirty="0" smtClean="0"/>
              <a:t> </a:t>
            </a:r>
            <a:r>
              <a:rPr lang="it-IT" sz="1600" dirty="0" err="1" smtClean="0"/>
              <a:t>hast</a:t>
            </a:r>
            <a:r>
              <a:rPr lang="it-IT" sz="1600" dirty="0" smtClean="0"/>
              <a:t> </a:t>
            </a:r>
            <a:r>
              <a:rPr lang="it-IT" sz="1600" dirty="0" err="1" smtClean="0"/>
              <a:t>diese</a:t>
            </a:r>
            <a:r>
              <a:rPr lang="it-IT" sz="1600" dirty="0" smtClean="0"/>
              <a:t> </a:t>
            </a:r>
            <a:r>
              <a:rPr lang="it-IT" sz="1600" dirty="0" err="1" smtClean="0"/>
              <a:t>Schwulenkrankheit</a:t>
            </a:r>
            <a:r>
              <a:rPr lang="it-IT" sz="1600" dirty="0" smtClean="0"/>
              <a:t>?»</a:t>
            </a:r>
          </a:p>
          <a:p>
            <a:endParaRPr lang="it-IT" sz="1600" dirty="0" smtClean="0"/>
          </a:p>
          <a:p>
            <a:r>
              <a:rPr lang="it-IT" sz="1600" dirty="0" smtClean="0"/>
              <a:t>(</a:t>
            </a:r>
            <a:r>
              <a:rPr lang="it-IT" sz="1600" dirty="0" err="1" smtClean="0"/>
              <a:t>Jan</a:t>
            </a:r>
            <a:r>
              <a:rPr lang="it-IT" sz="1600" dirty="0" smtClean="0"/>
              <a:t> </a:t>
            </a:r>
            <a:r>
              <a:rPr lang="it-IT" sz="1600" dirty="0" err="1" smtClean="0"/>
              <a:t>geht</a:t>
            </a:r>
            <a:r>
              <a:rPr lang="it-IT" sz="1600" dirty="0" smtClean="0"/>
              <a:t> </a:t>
            </a:r>
            <a:r>
              <a:rPr lang="it-IT" sz="1600" dirty="0" err="1" smtClean="0"/>
              <a:t>weg</a:t>
            </a:r>
            <a:r>
              <a:rPr lang="it-IT" sz="1600" dirty="0" smtClean="0"/>
              <a:t>)</a:t>
            </a:r>
          </a:p>
          <a:p>
            <a:endParaRPr lang="it-IT" sz="1600" dirty="0" smtClean="0"/>
          </a:p>
          <a:p>
            <a:r>
              <a:rPr lang="it-IT" sz="1600" dirty="0" smtClean="0">
                <a:latin typeface="Britannic Bold" pitchFamily="34" charset="0"/>
              </a:rPr>
              <a:t>Nina </a:t>
            </a:r>
            <a:r>
              <a:rPr lang="it-IT" sz="1600" dirty="0" smtClean="0"/>
              <a:t>(</a:t>
            </a:r>
            <a:r>
              <a:rPr lang="it-IT" sz="1600" dirty="0" err="1" smtClean="0"/>
              <a:t>alleine</a:t>
            </a:r>
            <a:r>
              <a:rPr lang="it-IT" sz="1600" dirty="0" smtClean="0"/>
              <a:t> </a:t>
            </a:r>
            <a:r>
              <a:rPr lang="it-IT" sz="1600" dirty="0" err="1" smtClean="0"/>
              <a:t>zu</a:t>
            </a:r>
            <a:r>
              <a:rPr lang="it-IT" sz="1600" dirty="0" smtClean="0"/>
              <a:t> </a:t>
            </a:r>
            <a:r>
              <a:rPr lang="it-IT" sz="1600" dirty="0" err="1" smtClean="0"/>
              <a:t>sich</a:t>
            </a:r>
            <a:r>
              <a:rPr lang="it-IT" sz="1600" dirty="0" smtClean="0"/>
              <a:t> </a:t>
            </a:r>
            <a:r>
              <a:rPr lang="it-IT" sz="1600" dirty="0" err="1" smtClean="0"/>
              <a:t>selbst</a:t>
            </a:r>
            <a:r>
              <a:rPr lang="it-IT" sz="1600" dirty="0" smtClean="0"/>
              <a:t>)</a:t>
            </a:r>
            <a:r>
              <a:rPr lang="it-IT" sz="1600" dirty="0" smtClean="0">
                <a:latin typeface="Britannic Bold" pitchFamily="34" charset="0"/>
              </a:rPr>
              <a:t> : </a:t>
            </a:r>
            <a:r>
              <a:rPr lang="it-IT" sz="1600" dirty="0" smtClean="0"/>
              <a:t>«</a:t>
            </a:r>
            <a:r>
              <a:rPr lang="it-IT" sz="1600" dirty="0" err="1" smtClean="0"/>
              <a:t>Scheiße</a:t>
            </a:r>
            <a:r>
              <a:rPr lang="it-IT" sz="1600" dirty="0" smtClean="0"/>
              <a:t>!» </a:t>
            </a:r>
          </a:p>
          <a:p>
            <a:endParaRPr lang="it-IT" sz="1600" dirty="0" smtClean="0">
              <a:latin typeface="Britannic Bold" pitchFamily="34" charset="0"/>
            </a:endParaRPr>
          </a:p>
          <a:p>
            <a:endParaRPr lang="it-IT" sz="1600" dirty="0">
              <a:latin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7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 err="1" smtClean="0">
                <a:latin typeface="Britannic Bold" pitchFamily="34" charset="0"/>
              </a:rPr>
              <a:t>Kennzeichen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der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mündlichen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Sprache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erläutern</a:t>
            </a:r>
            <a:r>
              <a:rPr lang="it-IT" dirty="0" smtClean="0">
                <a:latin typeface="Britannic Bold" pitchFamily="34" charset="0"/>
              </a:rPr>
              <a:t> </a:t>
            </a:r>
            <a:endParaRPr lang="it-IT" dirty="0">
              <a:latin typeface="Britannic Bold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67545" y="1988840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it-IT" dirty="0" err="1" smtClean="0">
                <a:latin typeface="Britannic Bold" pitchFamily="34" charset="0"/>
              </a:rPr>
              <a:t>Stil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als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individuelle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Eigenart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des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Sprachausdrucks</a:t>
            </a:r>
            <a:r>
              <a:rPr lang="it-IT" dirty="0" smtClean="0">
                <a:latin typeface="Britannic Bold" pitchFamily="34" charset="0"/>
              </a:rPr>
              <a:t> (IDIOLEKT 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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Eigener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Rhytmus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, Ton, </a:t>
            </a:r>
          </a:p>
          <a:p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eigene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Laute,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bestimmte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lexikalische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Wahlen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) </a:t>
            </a:r>
          </a:p>
          <a:p>
            <a:endParaRPr lang="it-IT" dirty="0" smtClean="0">
              <a:latin typeface="Britannic Bold" pitchFamily="34" charset="0"/>
              <a:sym typeface="Wingdings" pitchFamily="2" charset="2"/>
            </a:endParaRPr>
          </a:p>
          <a:p>
            <a:r>
              <a:rPr lang="it-IT" dirty="0" smtClean="0">
                <a:latin typeface="Britannic Bold" pitchFamily="34" charset="0"/>
                <a:sym typeface="Wingdings" pitchFamily="2" charset="2"/>
              </a:rPr>
              <a:t>B)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Stil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als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Spiegelung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psychischen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Erlebens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</a:p>
          <a:p>
            <a:endParaRPr lang="it-IT" dirty="0" smtClean="0">
              <a:latin typeface="Britannic Bold" pitchFamily="34" charset="0"/>
              <a:sym typeface="Wingdings" pitchFamily="2" charset="2"/>
            </a:endParaRPr>
          </a:p>
          <a:p>
            <a:r>
              <a:rPr lang="it-IT" dirty="0" smtClean="0">
                <a:latin typeface="Britannic Bold" pitchFamily="34" charset="0"/>
                <a:sym typeface="Wingdings" pitchFamily="2" charset="2"/>
              </a:rPr>
              <a:t>C)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Stil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als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Abweichung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einer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Norm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</a:p>
          <a:p>
            <a:endParaRPr lang="it-IT" dirty="0" smtClean="0">
              <a:latin typeface="Britannic Bold" pitchFamily="34" charset="0"/>
              <a:sym typeface="Wingdings" pitchFamily="2" charset="2"/>
            </a:endParaRPr>
          </a:p>
          <a:p>
            <a:r>
              <a:rPr lang="it-IT" dirty="0" smtClean="0">
                <a:latin typeface="Britannic Bold" pitchFamily="34" charset="0"/>
                <a:sym typeface="Wingdings" pitchFamily="2" charset="2"/>
              </a:rPr>
              <a:t>D)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Stil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als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Zeit - /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Gruppengebundener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Sprachausdruck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</a:p>
          <a:p>
            <a:endParaRPr lang="it-IT" dirty="0" smtClean="0">
              <a:latin typeface="Britannic Bold" pitchFamily="34" charset="0"/>
              <a:sym typeface="Wingdings" pitchFamily="2" charset="2"/>
            </a:endParaRPr>
          </a:p>
          <a:p>
            <a:r>
              <a:rPr lang="it-IT" dirty="0" smtClean="0">
                <a:latin typeface="Britannic Bold" pitchFamily="34" charset="0"/>
                <a:sym typeface="Wingdings" pitchFamily="2" charset="2"/>
              </a:rPr>
              <a:t>E)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Stil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als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Teil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der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Textbedeutung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(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auf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lexikalischer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,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morphologischer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,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syntaktischer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, </a:t>
            </a:r>
          </a:p>
          <a:p>
            <a:r>
              <a:rPr lang="it-IT" dirty="0" err="1">
                <a:latin typeface="Britannic Bold" pitchFamily="34" charset="0"/>
                <a:sym typeface="Wingdings" pitchFamily="2" charset="2"/>
              </a:rPr>
              <a:t>p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honetischer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und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pragmatischer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 </a:t>
            </a:r>
            <a:r>
              <a:rPr lang="it-IT" dirty="0" err="1" smtClean="0">
                <a:latin typeface="Britannic Bold" pitchFamily="34" charset="0"/>
                <a:sym typeface="Wingdings" pitchFamily="2" charset="2"/>
              </a:rPr>
              <a:t>Ebene</a:t>
            </a:r>
            <a:r>
              <a:rPr lang="it-IT" dirty="0" smtClean="0">
                <a:latin typeface="Britannic Bold" pitchFamily="34" charset="0"/>
                <a:sym typeface="Wingdings" pitchFamily="2" charset="2"/>
              </a:rPr>
              <a:t>)</a:t>
            </a:r>
          </a:p>
          <a:p>
            <a:endParaRPr lang="it-IT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9438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 err="1" smtClean="0">
                <a:latin typeface="Britannic Bold" pitchFamily="34" charset="0"/>
              </a:rPr>
              <a:t>Kennzeichen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der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mündlichen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Sprache</a:t>
            </a:r>
            <a:r>
              <a:rPr lang="it-IT" dirty="0" smtClean="0">
                <a:latin typeface="Britannic Bold" pitchFamily="34" charset="0"/>
              </a:rPr>
              <a:t> </a:t>
            </a:r>
            <a:r>
              <a:rPr lang="it-IT" dirty="0" err="1" smtClean="0">
                <a:latin typeface="Britannic Bold" pitchFamily="34" charset="0"/>
              </a:rPr>
              <a:t>erläutern</a:t>
            </a:r>
            <a:r>
              <a:rPr lang="it-IT" dirty="0" smtClean="0">
                <a:latin typeface="Britannic Bold" pitchFamily="34" charset="0"/>
              </a:rPr>
              <a:t>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630541"/>
            <a:ext cx="76328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Britannic Bold" pitchFamily="34" charset="0"/>
              </a:rPr>
              <a:t>Syntaktische</a:t>
            </a:r>
            <a:r>
              <a:rPr lang="it-IT" sz="2400" dirty="0" smtClean="0">
                <a:latin typeface="Britannic Bold" pitchFamily="34" charset="0"/>
              </a:rPr>
              <a:t> und </a:t>
            </a:r>
            <a:r>
              <a:rPr lang="it-IT" sz="2400" dirty="0" err="1" smtClean="0">
                <a:latin typeface="Britannic Bold" pitchFamily="34" charset="0"/>
              </a:rPr>
              <a:t>Linguistische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Eigenschaften</a:t>
            </a:r>
            <a:r>
              <a:rPr lang="it-IT" sz="2400" dirty="0" smtClean="0">
                <a:latin typeface="Britannic Bold" pitchFamily="34" charset="0"/>
              </a:rPr>
              <a:t> die in </a:t>
            </a:r>
            <a:r>
              <a:rPr lang="it-IT" sz="2400" dirty="0" err="1" smtClean="0">
                <a:latin typeface="Britannic Bold" pitchFamily="34" charset="0"/>
              </a:rPr>
              <a:t>der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mündlichen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Sprache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zu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finden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sind</a:t>
            </a:r>
            <a:r>
              <a:rPr lang="it-IT" sz="2400" dirty="0" smtClean="0">
                <a:latin typeface="Britannic Bold" pitchFamily="34" charset="0"/>
              </a:rPr>
              <a:t> </a:t>
            </a:r>
          </a:p>
          <a:p>
            <a:endParaRPr lang="it-IT" sz="2400" dirty="0">
              <a:latin typeface="Britannic Bold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Typische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Abkürzungen</a:t>
            </a:r>
            <a:r>
              <a:rPr lang="it-IT" sz="2400" dirty="0" smtClean="0">
                <a:latin typeface="Britannic Bold" pitchFamily="34" charset="0"/>
              </a:rPr>
              <a:t> (</a:t>
            </a:r>
            <a:r>
              <a:rPr lang="it-IT" sz="2400" dirty="0" err="1" smtClean="0">
                <a:latin typeface="Britannic Bold" pitchFamily="34" charset="0"/>
              </a:rPr>
              <a:t>siehe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Dialog</a:t>
            </a:r>
            <a:r>
              <a:rPr lang="it-IT" sz="2400" dirty="0" smtClean="0">
                <a:latin typeface="Britannic Bold" pitchFamily="34" charset="0"/>
              </a:rPr>
              <a:t>)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Kurze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Sätze</a:t>
            </a:r>
            <a:r>
              <a:rPr lang="it-IT" sz="2400" dirty="0" smtClean="0">
                <a:latin typeface="Britannic Bold" pitchFamily="34" charset="0"/>
              </a:rPr>
              <a:t>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Aufforderungssatz</a:t>
            </a:r>
            <a:r>
              <a:rPr lang="it-IT" sz="2400" dirty="0" smtClean="0">
                <a:latin typeface="Britannic Bold" pitchFamily="34" charset="0"/>
              </a:rPr>
              <a:t>/</a:t>
            </a:r>
            <a:r>
              <a:rPr lang="it-IT" sz="2400" dirty="0" err="1" smtClean="0">
                <a:latin typeface="Britannic Bold" pitchFamily="34" charset="0"/>
              </a:rPr>
              <a:t>Ausrufe</a:t>
            </a:r>
            <a:r>
              <a:rPr lang="it-IT" sz="2400" dirty="0" smtClean="0">
                <a:latin typeface="Britannic Bold" pitchFamily="34" charset="0"/>
              </a:rPr>
              <a:t> und </a:t>
            </a:r>
            <a:r>
              <a:rPr lang="it-IT" sz="2400" dirty="0" err="1" smtClean="0">
                <a:latin typeface="Britannic Bold" pitchFamily="34" charset="0"/>
              </a:rPr>
              <a:t>Fragesätze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dominieren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im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ganzen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Dialog</a:t>
            </a:r>
            <a:endParaRPr lang="it-IT" sz="2400" dirty="0" smtClean="0">
              <a:latin typeface="Britannic Bold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Nachgestellte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Attribute</a:t>
            </a:r>
            <a:r>
              <a:rPr lang="it-IT" sz="2400" dirty="0" smtClean="0">
                <a:latin typeface="Britannic Bold" pitchFamily="34" charset="0"/>
              </a:rPr>
              <a:t> (</a:t>
            </a:r>
            <a:r>
              <a:rPr lang="it-IT" sz="2400" dirty="0" err="1" smtClean="0">
                <a:latin typeface="Britannic Bold" pitchFamily="34" charset="0"/>
              </a:rPr>
              <a:t>um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den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Aussagen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Nachdruck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zu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schildern</a:t>
            </a:r>
            <a:r>
              <a:rPr lang="it-IT" sz="2400" dirty="0" smtClean="0">
                <a:latin typeface="Britannic Bold" pitchFamily="34" charset="0"/>
              </a:rPr>
              <a:t>, </a:t>
            </a:r>
            <a:r>
              <a:rPr lang="it-IT" sz="2400" dirty="0" err="1" smtClean="0">
                <a:latin typeface="Britannic Bold" pitchFamily="34" charset="0"/>
              </a:rPr>
              <a:t>wechselt</a:t>
            </a:r>
            <a:r>
              <a:rPr lang="it-IT" sz="2400" dirty="0" smtClean="0">
                <a:latin typeface="Britannic Bold" pitchFamily="34" charset="0"/>
              </a:rPr>
              <a:t> man die </a:t>
            </a:r>
            <a:r>
              <a:rPr lang="it-IT" sz="2400" dirty="0" err="1" smtClean="0">
                <a:latin typeface="Britannic Bold" pitchFamily="34" charset="0"/>
              </a:rPr>
              <a:t>herkömmliche</a:t>
            </a:r>
            <a:r>
              <a:rPr lang="it-IT" sz="2400" dirty="0" smtClean="0">
                <a:latin typeface="Britannic Bold" pitchFamily="34" charset="0"/>
              </a:rPr>
              <a:t>, </a:t>
            </a:r>
            <a:r>
              <a:rPr lang="it-IT" sz="2400" dirty="0" err="1" smtClean="0">
                <a:latin typeface="Britannic Bold" pitchFamily="34" charset="0"/>
              </a:rPr>
              <a:t>deutsche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Satzstellung</a:t>
            </a:r>
            <a:r>
              <a:rPr lang="it-IT" sz="2400" dirty="0" smtClean="0">
                <a:latin typeface="Britannic Bold" pitchFamily="34" charset="0"/>
              </a:rPr>
              <a:t>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Satzabbruch</a:t>
            </a:r>
            <a:r>
              <a:rPr lang="it-IT" sz="2400" dirty="0" smtClean="0">
                <a:latin typeface="Britannic Bold" pitchFamily="34" charset="0"/>
              </a:rPr>
              <a:t> (</a:t>
            </a:r>
            <a:r>
              <a:rPr lang="it-IT" sz="2400" dirty="0" err="1" smtClean="0">
                <a:latin typeface="Britannic Bold" pitchFamily="34" charset="0"/>
              </a:rPr>
              <a:t>Aposiopese</a:t>
            </a:r>
            <a:r>
              <a:rPr lang="it-IT" sz="2400" dirty="0" smtClean="0">
                <a:latin typeface="Britannic Bold" pitchFamily="34" charset="0"/>
              </a:rPr>
              <a:t>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Große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Bedeutung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der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Wortwahl</a:t>
            </a:r>
            <a:r>
              <a:rPr lang="it-IT" sz="2400" dirty="0" smtClean="0">
                <a:latin typeface="Britannic Bold" pitchFamily="34" charset="0"/>
              </a:rPr>
              <a:t> und </a:t>
            </a:r>
            <a:r>
              <a:rPr lang="it-IT" sz="2400" dirty="0" err="1" smtClean="0">
                <a:latin typeface="Britannic Bold" pitchFamily="34" charset="0"/>
              </a:rPr>
              <a:t>der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Wortart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für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kommunikative</a:t>
            </a:r>
            <a:r>
              <a:rPr lang="it-IT" sz="2400" dirty="0" smtClean="0">
                <a:latin typeface="Britannic Bold" pitchFamily="34" charset="0"/>
              </a:rPr>
              <a:t> und </a:t>
            </a:r>
            <a:r>
              <a:rPr lang="it-IT" sz="2400" dirty="0" err="1" smtClean="0">
                <a:latin typeface="Britannic Bold" pitchFamily="34" charset="0"/>
              </a:rPr>
              <a:t>stilistische</a:t>
            </a:r>
            <a:r>
              <a:rPr lang="it-IT" sz="2400" dirty="0" smtClean="0">
                <a:latin typeface="Britannic Bold" pitchFamily="34" charset="0"/>
              </a:rPr>
              <a:t> </a:t>
            </a:r>
            <a:r>
              <a:rPr lang="it-IT" sz="2400" dirty="0" err="1" smtClean="0">
                <a:latin typeface="Britannic Bold" pitchFamily="34" charset="0"/>
              </a:rPr>
              <a:t>Erfordernisse</a:t>
            </a:r>
            <a:r>
              <a:rPr lang="it-IT" sz="2400" dirty="0" smtClean="0">
                <a:latin typeface="Britannic Bold" pitchFamily="34" charset="0"/>
              </a:rPr>
              <a:t> </a:t>
            </a:r>
            <a:endParaRPr lang="it-IT" sz="2400" dirty="0">
              <a:latin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15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3600" dirty="0" err="1" smtClean="0">
                <a:latin typeface="Britannic Bold" pitchFamily="34" charset="0"/>
              </a:rPr>
              <a:t>Übersetzung</a:t>
            </a:r>
            <a:r>
              <a:rPr lang="it-IT" sz="3600" dirty="0" smtClean="0">
                <a:latin typeface="Britannic Bold" pitchFamily="34" charset="0"/>
              </a:rPr>
              <a:t> </a:t>
            </a:r>
            <a:r>
              <a:rPr lang="it-IT" sz="3600" dirty="0" err="1" smtClean="0">
                <a:latin typeface="Britannic Bold" pitchFamily="34" charset="0"/>
              </a:rPr>
              <a:t>der</a:t>
            </a:r>
            <a:r>
              <a:rPr lang="it-IT" sz="3600" dirty="0" smtClean="0">
                <a:latin typeface="Britannic Bold" pitchFamily="34" charset="0"/>
              </a:rPr>
              <a:t> </a:t>
            </a:r>
            <a:r>
              <a:rPr lang="it-IT" sz="3600" dirty="0" err="1" smtClean="0">
                <a:latin typeface="Britannic Bold" pitchFamily="34" charset="0"/>
              </a:rPr>
              <a:t>ausgewählten</a:t>
            </a:r>
            <a:r>
              <a:rPr lang="it-IT" sz="3600" dirty="0" smtClean="0">
                <a:latin typeface="Britannic Bold" pitchFamily="34" charset="0"/>
              </a:rPr>
              <a:t> </a:t>
            </a:r>
            <a:r>
              <a:rPr lang="it-IT" sz="3600" dirty="0" err="1" smtClean="0">
                <a:latin typeface="Britannic Bold" pitchFamily="34" charset="0"/>
              </a:rPr>
              <a:t>Sequenz</a:t>
            </a:r>
            <a:r>
              <a:rPr lang="it-IT" sz="3600" dirty="0" smtClean="0">
                <a:latin typeface="Britannic Bold" pitchFamily="34" charset="0"/>
              </a:rPr>
              <a:t> </a:t>
            </a:r>
            <a:endParaRPr lang="it-IT" sz="3600" dirty="0">
              <a:latin typeface="Britannic Bold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2" y="1412776"/>
            <a:ext cx="8667309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Britannic Bold" pitchFamily="34" charset="0"/>
              </a:rPr>
              <a:t>Nina </a:t>
            </a:r>
            <a:r>
              <a:rPr lang="it-IT" dirty="0" smtClean="0"/>
              <a:t>: «Smettetela! Ma che cazzo vi prende ?!» </a:t>
            </a:r>
          </a:p>
          <a:p>
            <a:r>
              <a:rPr lang="it-IT" sz="2000" dirty="0" smtClean="0">
                <a:latin typeface="Britannic Bold" pitchFamily="34" charset="0"/>
              </a:rPr>
              <a:t>Nina</a:t>
            </a:r>
            <a:r>
              <a:rPr lang="it-IT" dirty="0" smtClean="0"/>
              <a:t> : « Ma perché stai facendo tutto questo casino ?» </a:t>
            </a:r>
          </a:p>
          <a:p>
            <a:r>
              <a:rPr lang="it-IT" sz="2000" dirty="0" err="1" smtClean="0">
                <a:latin typeface="Britannic Bold" pitchFamily="34" charset="0"/>
              </a:rPr>
              <a:t>Jan</a:t>
            </a:r>
            <a:r>
              <a:rPr lang="it-IT" sz="2000" dirty="0" smtClean="0">
                <a:latin typeface="Britannic Bold" pitchFamily="34" charset="0"/>
              </a:rPr>
              <a:t> </a:t>
            </a:r>
            <a:r>
              <a:rPr lang="it-IT" dirty="0" smtClean="0"/>
              <a:t>: « … sovrabbondanza di energia … « </a:t>
            </a:r>
          </a:p>
          <a:p>
            <a:r>
              <a:rPr lang="it-IT" sz="2000" dirty="0" smtClean="0">
                <a:latin typeface="Britannic Bold" pitchFamily="34" charset="0"/>
              </a:rPr>
              <a:t>Nina</a:t>
            </a:r>
            <a:r>
              <a:rPr lang="it-IT" dirty="0" smtClean="0"/>
              <a:t>: « Ma sei impazzito ?» </a:t>
            </a:r>
          </a:p>
          <a:p>
            <a:r>
              <a:rPr lang="it-IT" sz="2000" dirty="0" err="1" smtClean="0">
                <a:latin typeface="Britannic Bold" pitchFamily="34" charset="0"/>
              </a:rPr>
              <a:t>Jan</a:t>
            </a:r>
            <a:r>
              <a:rPr lang="it-IT" dirty="0"/>
              <a:t> </a:t>
            </a:r>
            <a:r>
              <a:rPr lang="it-IT" dirty="0" smtClean="0"/>
              <a:t>: «Con quanti altri sei stata nel frattempo ? / Quanti altri te ne sei portata a letto </a:t>
            </a:r>
          </a:p>
          <a:p>
            <a:r>
              <a:rPr lang="it-IT" dirty="0" smtClean="0"/>
              <a:t>Nel frattempo ?»</a:t>
            </a:r>
          </a:p>
          <a:p>
            <a:r>
              <a:rPr lang="it-IT" sz="2000" dirty="0" smtClean="0">
                <a:latin typeface="Britannic Bold" pitchFamily="34" charset="0"/>
              </a:rPr>
              <a:t>Nina</a:t>
            </a:r>
            <a:r>
              <a:rPr lang="it-IT" dirty="0" smtClean="0"/>
              <a:t> : «Non ci posso credere … Sei proprio un malato/un pazzo … Probabilmente dovresti </a:t>
            </a:r>
          </a:p>
          <a:p>
            <a:r>
              <a:rPr lang="it-IT" dirty="0"/>
              <a:t>t</a:t>
            </a:r>
            <a:r>
              <a:rPr lang="it-IT" dirty="0" smtClean="0"/>
              <a:t>ornare un attimo alla realtà e dimenticarti dell’acquario … ma quella …. Chi è ?» </a:t>
            </a:r>
          </a:p>
          <a:p>
            <a:r>
              <a:rPr lang="it-IT" sz="2000" dirty="0" err="1" smtClean="0">
                <a:latin typeface="Britannic Bold" pitchFamily="34" charset="0"/>
              </a:rPr>
              <a:t>Jan</a:t>
            </a:r>
            <a:r>
              <a:rPr lang="it-IT" dirty="0" smtClean="0"/>
              <a:t> : « E’ una … una qualunque … « </a:t>
            </a:r>
          </a:p>
          <a:p>
            <a:r>
              <a:rPr lang="it-IT" sz="2000" dirty="0" smtClean="0">
                <a:latin typeface="Britannic Bold" pitchFamily="34" charset="0"/>
              </a:rPr>
              <a:t>Nina</a:t>
            </a:r>
            <a:r>
              <a:rPr lang="it-IT" dirty="0" smtClean="0"/>
              <a:t> : «Sai una cosa … Pensavo che tu fossi davvero qualcosa di speciale e invece …. Sei </a:t>
            </a:r>
          </a:p>
          <a:p>
            <a:r>
              <a:rPr lang="it-IT" dirty="0" smtClean="0"/>
              <a:t>Identico a tutti gli altri !» </a:t>
            </a:r>
          </a:p>
          <a:p>
            <a:r>
              <a:rPr lang="it-IT" sz="2000" dirty="0" err="1" smtClean="0">
                <a:latin typeface="Britannic Bold" pitchFamily="34" charset="0"/>
              </a:rPr>
              <a:t>Jan</a:t>
            </a:r>
            <a:r>
              <a:rPr lang="it-IT" sz="2000" dirty="0" smtClean="0">
                <a:latin typeface="Britannic Bold" pitchFamily="34" charset="0"/>
              </a:rPr>
              <a:t> </a:t>
            </a:r>
            <a:r>
              <a:rPr lang="it-IT" dirty="0" smtClean="0"/>
              <a:t>: « </a:t>
            </a:r>
            <a:r>
              <a:rPr lang="it-IT" dirty="0" err="1" smtClean="0"/>
              <a:t>Hey</a:t>
            </a:r>
            <a:r>
              <a:rPr lang="it-IT" dirty="0" smtClean="0"/>
              <a:t> ! Io non sono come tutti gli altri !» </a:t>
            </a:r>
          </a:p>
          <a:p>
            <a:r>
              <a:rPr lang="it-IT" sz="2000" dirty="0" smtClean="0">
                <a:latin typeface="Britannic Bold" pitchFamily="34" charset="0"/>
              </a:rPr>
              <a:t>Nina</a:t>
            </a:r>
            <a:r>
              <a:rPr lang="it-IT" dirty="0" smtClean="0"/>
              <a:t> : «Ah no ?!» </a:t>
            </a:r>
          </a:p>
          <a:p>
            <a:r>
              <a:rPr lang="it-IT" sz="2000" dirty="0" err="1" smtClean="0">
                <a:latin typeface="Britannic Bold" pitchFamily="34" charset="0"/>
              </a:rPr>
              <a:t>Jan</a:t>
            </a:r>
            <a:r>
              <a:rPr lang="it-IT" dirty="0" smtClean="0"/>
              <a:t> : « Sono davvero sieropositivo ! / Ho davvero l’HIV !» </a:t>
            </a:r>
          </a:p>
          <a:p>
            <a:r>
              <a:rPr lang="it-IT" sz="2000" dirty="0" smtClean="0">
                <a:latin typeface="Britannic Bold" pitchFamily="34" charset="0"/>
              </a:rPr>
              <a:t>Nina</a:t>
            </a:r>
            <a:r>
              <a:rPr lang="it-IT" dirty="0" smtClean="0"/>
              <a:t> :» L’AIDS ? Hai davvero questa malattia tipica da gay/da finocchio ?» </a:t>
            </a:r>
          </a:p>
          <a:p>
            <a:r>
              <a:rPr lang="it-IT" dirty="0" smtClean="0"/>
              <a:t>(</a:t>
            </a:r>
            <a:r>
              <a:rPr lang="it-IT" dirty="0" err="1" smtClean="0"/>
              <a:t>Jan</a:t>
            </a:r>
            <a:r>
              <a:rPr lang="it-IT" dirty="0" smtClean="0"/>
              <a:t> se ne va e Nina resta sola ) </a:t>
            </a:r>
          </a:p>
          <a:p>
            <a:r>
              <a:rPr lang="it-IT" dirty="0" smtClean="0">
                <a:latin typeface="Britannic Bold" pitchFamily="34" charset="0"/>
              </a:rPr>
              <a:t>Nina</a:t>
            </a:r>
            <a:r>
              <a:rPr lang="it-IT" dirty="0" smtClean="0"/>
              <a:t> (a se stessa) :» Merda!»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45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>
                <a:latin typeface="Britannic Bold" pitchFamily="34" charset="0"/>
              </a:rPr>
              <a:t>Kino </a:t>
            </a:r>
            <a:r>
              <a:rPr lang="it-IT" dirty="0" err="1" smtClean="0">
                <a:latin typeface="Britannic Bold" pitchFamily="34" charset="0"/>
              </a:rPr>
              <a:t>thematisieren</a:t>
            </a:r>
            <a:r>
              <a:rPr lang="it-IT" dirty="0" smtClean="0">
                <a:latin typeface="Britannic Bold" pitchFamily="34" charset="0"/>
              </a:rPr>
              <a:t> </a:t>
            </a:r>
            <a:endParaRPr lang="it-IT" dirty="0">
              <a:latin typeface="Britannic Bold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67544" y="1456682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latin typeface="Britannic Bold" pitchFamily="34" charset="0"/>
              </a:rPr>
              <a:t>«Die </a:t>
            </a:r>
            <a:r>
              <a:rPr lang="it-IT" sz="2000" dirty="0" err="1" smtClean="0">
                <a:latin typeface="Britannic Bold" pitchFamily="34" charset="0"/>
              </a:rPr>
              <a:t>Geschichte</a:t>
            </a:r>
            <a:r>
              <a:rPr lang="it-IT" sz="2000" dirty="0" smtClean="0">
                <a:latin typeface="Britannic Bold" pitchFamily="34" charset="0"/>
              </a:rPr>
              <a:t> </a:t>
            </a:r>
            <a:r>
              <a:rPr lang="it-IT" sz="2000" dirty="0" err="1" smtClean="0">
                <a:latin typeface="Britannic Bold" pitchFamily="34" charset="0"/>
              </a:rPr>
              <a:t>wiederholt</a:t>
            </a:r>
            <a:r>
              <a:rPr lang="it-IT" sz="2000" dirty="0" smtClean="0">
                <a:latin typeface="Britannic Bold" pitchFamily="34" charset="0"/>
              </a:rPr>
              <a:t> </a:t>
            </a:r>
            <a:r>
              <a:rPr lang="it-IT" sz="2000" dirty="0" err="1" smtClean="0">
                <a:latin typeface="Britannic Bold" pitchFamily="34" charset="0"/>
              </a:rPr>
              <a:t>sich</a:t>
            </a:r>
            <a:r>
              <a:rPr lang="it-IT" sz="2000" dirty="0" smtClean="0">
                <a:latin typeface="Britannic Bold" pitchFamily="34" charset="0"/>
              </a:rPr>
              <a:t> « - </a:t>
            </a:r>
            <a:r>
              <a:rPr lang="it-IT" sz="2000" dirty="0" err="1" smtClean="0">
                <a:latin typeface="Britannic Bold" pitchFamily="34" charset="0"/>
              </a:rPr>
              <a:t>Das</a:t>
            </a:r>
            <a:r>
              <a:rPr lang="it-IT" sz="2000" dirty="0" smtClean="0">
                <a:latin typeface="Britannic Bold" pitchFamily="34" charset="0"/>
              </a:rPr>
              <a:t> </a:t>
            </a:r>
            <a:r>
              <a:rPr lang="it-IT" sz="2000" dirty="0" err="1" smtClean="0">
                <a:latin typeface="Britannic Bold" pitchFamily="34" charset="0"/>
              </a:rPr>
              <a:t>zeitgenössische</a:t>
            </a:r>
            <a:r>
              <a:rPr lang="it-IT" sz="2000" dirty="0" smtClean="0">
                <a:latin typeface="Britannic Bold" pitchFamily="34" charset="0"/>
              </a:rPr>
              <a:t> </a:t>
            </a:r>
            <a:r>
              <a:rPr lang="it-IT" sz="2000" dirty="0" err="1" smtClean="0">
                <a:latin typeface="Britannic Bold" pitchFamily="34" charset="0"/>
              </a:rPr>
              <a:t>deutsche</a:t>
            </a:r>
            <a:r>
              <a:rPr lang="it-IT" sz="2000" dirty="0" smtClean="0">
                <a:latin typeface="Britannic Bold" pitchFamily="34" charset="0"/>
              </a:rPr>
              <a:t> Kino </a:t>
            </a:r>
            <a:r>
              <a:rPr lang="it-IT" dirty="0" smtClean="0"/>
              <a:t>-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2164568"/>
            <a:ext cx="9186617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it-IT" dirty="0" smtClean="0"/>
              <a:t> </a:t>
            </a:r>
            <a:r>
              <a:rPr lang="it-IT" dirty="0" err="1" smtClean="0"/>
              <a:t>Tragisches</a:t>
            </a:r>
            <a:r>
              <a:rPr lang="it-IT" dirty="0" smtClean="0"/>
              <a:t> </a:t>
            </a:r>
            <a:r>
              <a:rPr lang="it-IT" dirty="0" err="1" smtClean="0"/>
              <a:t>Schicksal</a:t>
            </a:r>
            <a:r>
              <a:rPr lang="it-IT" dirty="0" smtClean="0"/>
              <a:t> von </a:t>
            </a:r>
            <a:r>
              <a:rPr lang="it-IT" dirty="0" err="1" smtClean="0"/>
              <a:t>jungen</a:t>
            </a:r>
            <a:r>
              <a:rPr lang="it-IT" dirty="0" smtClean="0"/>
              <a:t> </a:t>
            </a:r>
            <a:r>
              <a:rPr lang="it-IT" dirty="0" err="1" smtClean="0"/>
              <a:t>deutchen</a:t>
            </a:r>
            <a:r>
              <a:rPr lang="it-IT" dirty="0" smtClean="0"/>
              <a:t> </a:t>
            </a:r>
            <a:r>
              <a:rPr lang="it-IT" dirty="0" err="1" smtClean="0"/>
              <a:t>Regisseuren</a:t>
            </a:r>
            <a:r>
              <a:rPr lang="it-IT" dirty="0" smtClean="0"/>
              <a:t>/</a:t>
            </a:r>
            <a:r>
              <a:rPr lang="it-IT" dirty="0" err="1" smtClean="0"/>
              <a:t>Regisseurinnen</a:t>
            </a:r>
            <a:r>
              <a:rPr lang="it-IT" dirty="0" smtClean="0"/>
              <a:t> (Romy </a:t>
            </a:r>
          </a:p>
          <a:p>
            <a:r>
              <a:rPr lang="it-IT" dirty="0" smtClean="0"/>
              <a:t>Schneider und </a:t>
            </a:r>
            <a:r>
              <a:rPr lang="it-IT" dirty="0" err="1" smtClean="0"/>
              <a:t>Reiner</a:t>
            </a:r>
            <a:r>
              <a:rPr lang="it-IT" dirty="0" smtClean="0"/>
              <a:t> </a:t>
            </a:r>
            <a:r>
              <a:rPr lang="it-IT" dirty="0" err="1" smtClean="0"/>
              <a:t>Werner</a:t>
            </a:r>
            <a:r>
              <a:rPr lang="it-IT" dirty="0" smtClean="0"/>
              <a:t> </a:t>
            </a:r>
            <a:r>
              <a:rPr lang="it-IT" dirty="0" err="1" smtClean="0"/>
              <a:t>Fassbinder</a:t>
            </a:r>
            <a:r>
              <a:rPr lang="it-IT" dirty="0" smtClean="0"/>
              <a:t>) </a:t>
            </a:r>
          </a:p>
          <a:p>
            <a:endParaRPr lang="it-IT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it-IT" dirty="0"/>
              <a:t> </a:t>
            </a:r>
            <a:r>
              <a:rPr lang="it-IT" dirty="0" smtClean="0"/>
              <a:t>Die </a:t>
            </a:r>
            <a:r>
              <a:rPr lang="it-IT" dirty="0" err="1" smtClean="0"/>
              <a:t>Ära</a:t>
            </a:r>
            <a:r>
              <a:rPr lang="it-IT" dirty="0" smtClean="0"/>
              <a:t> </a:t>
            </a:r>
            <a:r>
              <a:rPr lang="it-IT" dirty="0" err="1" smtClean="0"/>
              <a:t>des</a:t>
            </a:r>
            <a:r>
              <a:rPr lang="it-IT" dirty="0" smtClean="0"/>
              <a:t> «</a:t>
            </a:r>
            <a:r>
              <a:rPr lang="it-IT" dirty="0" err="1" smtClean="0"/>
              <a:t>Neuen</a:t>
            </a:r>
            <a:r>
              <a:rPr lang="it-IT" dirty="0" smtClean="0"/>
              <a:t> </a:t>
            </a:r>
            <a:r>
              <a:rPr lang="it-IT" dirty="0" err="1" smtClean="0"/>
              <a:t>Deutschen</a:t>
            </a:r>
            <a:r>
              <a:rPr lang="it-IT" dirty="0" smtClean="0"/>
              <a:t> </a:t>
            </a:r>
            <a:r>
              <a:rPr lang="it-IT" dirty="0" err="1" smtClean="0"/>
              <a:t>Films</a:t>
            </a:r>
            <a:r>
              <a:rPr lang="it-IT" dirty="0" smtClean="0"/>
              <a:t>» </a:t>
            </a:r>
            <a:r>
              <a:rPr lang="it-IT" dirty="0" err="1" smtClean="0"/>
              <a:t>geht</a:t>
            </a:r>
            <a:r>
              <a:rPr lang="it-IT" dirty="0" smtClean="0"/>
              <a:t> </a:t>
            </a:r>
            <a:r>
              <a:rPr lang="it-IT" dirty="0" err="1" smtClean="0"/>
              <a:t>mit</a:t>
            </a:r>
            <a:r>
              <a:rPr lang="it-IT" dirty="0" smtClean="0"/>
              <a:t> </a:t>
            </a:r>
            <a:r>
              <a:rPr lang="it-IT" dirty="0" err="1" smtClean="0"/>
              <a:t>Fassbinders</a:t>
            </a:r>
            <a:r>
              <a:rPr lang="it-IT" dirty="0" smtClean="0"/>
              <a:t> </a:t>
            </a:r>
            <a:r>
              <a:rPr lang="it-IT" dirty="0" err="1" smtClean="0"/>
              <a:t>Tode</a:t>
            </a:r>
            <a:r>
              <a:rPr lang="it-IT" dirty="0" smtClean="0"/>
              <a:t>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Ende</a:t>
            </a:r>
            <a:r>
              <a:rPr lang="it-IT" dirty="0" smtClean="0"/>
              <a:t>. </a:t>
            </a:r>
            <a:r>
              <a:rPr lang="it-IT" dirty="0" err="1" smtClean="0"/>
              <a:t>Viele</a:t>
            </a:r>
            <a:r>
              <a:rPr lang="it-IT" dirty="0" smtClean="0"/>
              <a:t> </a:t>
            </a:r>
            <a:r>
              <a:rPr lang="it-IT" dirty="0" err="1" smtClean="0"/>
              <a:t>Preise</a:t>
            </a:r>
            <a:endParaRPr lang="it-IT" dirty="0" smtClean="0"/>
          </a:p>
          <a:p>
            <a:r>
              <a:rPr lang="it-IT" dirty="0" err="1" smtClean="0"/>
              <a:t>wurden</a:t>
            </a:r>
            <a:r>
              <a:rPr lang="it-IT" dirty="0" smtClean="0"/>
              <a:t> </a:t>
            </a:r>
            <a:r>
              <a:rPr lang="it-IT" dirty="0" err="1" smtClean="0"/>
              <a:t>diesen</a:t>
            </a:r>
            <a:r>
              <a:rPr lang="it-IT" dirty="0" smtClean="0"/>
              <a:t> </a:t>
            </a:r>
            <a:r>
              <a:rPr lang="it-IT" dirty="0" err="1" smtClean="0"/>
              <a:t>jung</a:t>
            </a:r>
            <a:r>
              <a:rPr lang="it-IT" dirty="0" smtClean="0"/>
              <a:t> </a:t>
            </a:r>
            <a:r>
              <a:rPr lang="it-IT" dirty="0" err="1" smtClean="0"/>
              <a:t>verstorbenen</a:t>
            </a:r>
            <a:r>
              <a:rPr lang="it-IT" dirty="0" smtClean="0"/>
              <a:t> Talente </a:t>
            </a:r>
            <a:r>
              <a:rPr lang="it-IT" dirty="0" err="1" smtClean="0"/>
              <a:t>vergeben</a:t>
            </a:r>
            <a:r>
              <a:rPr lang="it-IT" dirty="0" smtClean="0"/>
              <a:t> (von </a:t>
            </a:r>
            <a:r>
              <a:rPr lang="it-IT" dirty="0" err="1" smtClean="0"/>
              <a:t>Palmen</a:t>
            </a:r>
            <a:r>
              <a:rPr lang="it-IT" dirty="0" smtClean="0"/>
              <a:t>, </a:t>
            </a:r>
            <a:r>
              <a:rPr lang="it-IT" dirty="0" err="1" smtClean="0"/>
              <a:t>Bären</a:t>
            </a:r>
            <a:r>
              <a:rPr lang="it-IT" dirty="0" smtClean="0"/>
              <a:t> und </a:t>
            </a:r>
            <a:r>
              <a:rPr lang="it-IT" dirty="0" err="1" smtClean="0"/>
              <a:t>Löwen</a:t>
            </a:r>
            <a:r>
              <a:rPr lang="it-IT" dirty="0" smtClean="0"/>
              <a:t>) </a:t>
            </a:r>
          </a:p>
          <a:p>
            <a:r>
              <a:rPr lang="it-IT" dirty="0"/>
              <a:t> </a:t>
            </a:r>
            <a:endParaRPr lang="it-IT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it-IT" dirty="0" smtClean="0"/>
              <a:t> 1981 = </a:t>
            </a:r>
            <a:r>
              <a:rPr lang="it-IT" dirty="0" err="1" smtClean="0"/>
              <a:t>Joe</a:t>
            </a:r>
            <a:r>
              <a:rPr lang="it-IT" dirty="0" smtClean="0"/>
              <a:t>  </a:t>
            </a:r>
            <a:r>
              <a:rPr lang="it-IT" dirty="0" err="1" smtClean="0"/>
              <a:t>Hembus</a:t>
            </a:r>
            <a:r>
              <a:rPr lang="it-IT" dirty="0" smtClean="0"/>
              <a:t> , «</a:t>
            </a:r>
            <a:r>
              <a:rPr lang="it-IT" dirty="0" err="1" smtClean="0"/>
              <a:t>Der</a:t>
            </a:r>
            <a:r>
              <a:rPr lang="it-IT" dirty="0" smtClean="0"/>
              <a:t> </a:t>
            </a:r>
            <a:r>
              <a:rPr lang="it-IT" dirty="0" err="1" smtClean="0"/>
              <a:t>deutsche</a:t>
            </a:r>
            <a:r>
              <a:rPr lang="it-IT" dirty="0" smtClean="0"/>
              <a:t> Film </a:t>
            </a:r>
            <a:r>
              <a:rPr lang="it-IT" dirty="0" err="1" smtClean="0"/>
              <a:t>kann</a:t>
            </a:r>
            <a:r>
              <a:rPr lang="it-IT" dirty="0" smtClean="0"/>
              <a:t> </a:t>
            </a:r>
            <a:r>
              <a:rPr lang="it-IT" dirty="0" err="1" smtClean="0"/>
              <a:t>gar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 </a:t>
            </a:r>
            <a:r>
              <a:rPr lang="it-IT" dirty="0" err="1" smtClean="0"/>
              <a:t>besser</a:t>
            </a:r>
            <a:r>
              <a:rPr lang="it-IT" dirty="0" smtClean="0"/>
              <a:t> </a:t>
            </a:r>
            <a:r>
              <a:rPr lang="it-IT" dirty="0" err="1" smtClean="0"/>
              <a:t>sein</a:t>
            </a:r>
            <a:r>
              <a:rPr lang="it-IT" dirty="0" smtClean="0"/>
              <a:t> … « (alte </a:t>
            </a:r>
            <a:r>
              <a:rPr lang="it-IT" dirty="0" err="1" smtClean="0"/>
              <a:t>Streitschrift</a:t>
            </a:r>
            <a:r>
              <a:rPr lang="it-IT" dirty="0" smtClean="0"/>
              <a:t>, </a:t>
            </a:r>
          </a:p>
          <a:p>
            <a:r>
              <a:rPr lang="it-IT" dirty="0" smtClean="0"/>
              <a:t>die </a:t>
            </a:r>
            <a:r>
              <a:rPr lang="it-IT" dirty="0" err="1" smtClean="0"/>
              <a:t>unterstreicht</a:t>
            </a:r>
            <a:r>
              <a:rPr lang="it-IT" dirty="0" smtClean="0"/>
              <a:t>  </a:t>
            </a:r>
            <a:r>
              <a:rPr lang="it-IT" dirty="0" err="1" smtClean="0"/>
              <a:t>wie</a:t>
            </a:r>
            <a:r>
              <a:rPr lang="it-IT" dirty="0" smtClean="0"/>
              <a:t> </a:t>
            </a:r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deutsche</a:t>
            </a:r>
            <a:r>
              <a:rPr lang="it-IT" dirty="0" smtClean="0"/>
              <a:t> Kino </a:t>
            </a:r>
            <a:r>
              <a:rPr lang="it-IT" dirty="0" err="1" smtClean="0"/>
              <a:t>öfter</a:t>
            </a:r>
            <a:r>
              <a:rPr lang="it-IT" smtClean="0"/>
              <a:t> mal  </a:t>
            </a:r>
            <a:r>
              <a:rPr lang="it-IT" dirty="0" err="1" smtClean="0"/>
              <a:t>unterstätzt</a:t>
            </a:r>
            <a:r>
              <a:rPr lang="it-IT" dirty="0" smtClean="0"/>
              <a:t> und </a:t>
            </a:r>
            <a:r>
              <a:rPr lang="it-IT" dirty="0" err="1" smtClean="0"/>
              <a:t>nicht</a:t>
            </a:r>
            <a:r>
              <a:rPr lang="it-IT" dirty="0" smtClean="0"/>
              <a:t> </a:t>
            </a:r>
            <a:r>
              <a:rPr lang="it-IT" dirty="0" err="1" smtClean="0"/>
              <a:t>richtig</a:t>
            </a:r>
            <a:r>
              <a:rPr lang="it-IT" dirty="0" smtClean="0"/>
              <a:t> </a:t>
            </a:r>
            <a:r>
              <a:rPr lang="it-IT" dirty="0" err="1" smtClean="0"/>
              <a:t>gepriesen</a:t>
            </a:r>
            <a:r>
              <a:rPr lang="it-IT" dirty="0" smtClean="0"/>
              <a:t> </a:t>
            </a:r>
            <a:r>
              <a:rPr lang="it-IT" dirty="0" err="1" smtClean="0"/>
              <a:t>wird</a:t>
            </a:r>
            <a:r>
              <a:rPr lang="it-IT" dirty="0" smtClean="0"/>
              <a:t>)</a:t>
            </a:r>
          </a:p>
          <a:p>
            <a:endParaRPr lang="it-IT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it-IT" dirty="0"/>
              <a:t> </a:t>
            </a:r>
            <a:r>
              <a:rPr lang="it-IT" dirty="0" smtClean="0"/>
              <a:t>90 </a:t>
            </a:r>
            <a:r>
              <a:rPr lang="it-IT" dirty="0" err="1" smtClean="0"/>
              <a:t>er</a:t>
            </a:r>
            <a:r>
              <a:rPr lang="it-IT" dirty="0" smtClean="0"/>
              <a:t> </a:t>
            </a:r>
            <a:r>
              <a:rPr lang="it-IT" dirty="0" err="1" smtClean="0"/>
              <a:t>Jahren</a:t>
            </a:r>
            <a:r>
              <a:rPr lang="it-IT" dirty="0" smtClean="0"/>
              <a:t> = </a:t>
            </a:r>
            <a:r>
              <a:rPr lang="it-IT" dirty="0" err="1" smtClean="0"/>
              <a:t>Der</a:t>
            </a:r>
            <a:r>
              <a:rPr lang="it-IT" dirty="0" smtClean="0"/>
              <a:t> </a:t>
            </a:r>
            <a:r>
              <a:rPr lang="it-IT" dirty="0" err="1" smtClean="0"/>
              <a:t>Erfolg</a:t>
            </a:r>
            <a:r>
              <a:rPr lang="it-IT" dirty="0" smtClean="0"/>
              <a:t> </a:t>
            </a:r>
            <a:r>
              <a:rPr lang="it-IT" dirty="0" err="1" smtClean="0"/>
              <a:t>des</a:t>
            </a:r>
            <a:r>
              <a:rPr lang="it-IT" dirty="0" smtClean="0"/>
              <a:t> </a:t>
            </a:r>
            <a:r>
              <a:rPr lang="it-IT" dirty="0" err="1" smtClean="0"/>
              <a:t>deutschen</a:t>
            </a:r>
            <a:r>
              <a:rPr lang="it-IT" dirty="0" smtClean="0"/>
              <a:t> </a:t>
            </a:r>
            <a:r>
              <a:rPr lang="it-IT" dirty="0" err="1" smtClean="0"/>
              <a:t>Kinos</a:t>
            </a:r>
            <a:r>
              <a:rPr lang="it-IT" dirty="0" smtClean="0"/>
              <a:t> </a:t>
            </a:r>
            <a:r>
              <a:rPr lang="it-IT" dirty="0" err="1" smtClean="0"/>
              <a:t>beschränkt</a:t>
            </a:r>
            <a:r>
              <a:rPr lang="it-IT" dirty="0" smtClean="0"/>
              <a:t> </a:t>
            </a:r>
            <a:r>
              <a:rPr lang="it-IT" dirty="0" err="1" smtClean="0"/>
              <a:t>sich</a:t>
            </a:r>
            <a:r>
              <a:rPr lang="it-IT" dirty="0" smtClean="0"/>
              <a:t> </a:t>
            </a:r>
            <a:r>
              <a:rPr lang="it-IT" dirty="0" err="1" smtClean="0"/>
              <a:t>auf</a:t>
            </a:r>
            <a:r>
              <a:rPr lang="it-IT" dirty="0" smtClean="0"/>
              <a:t> die </a:t>
            </a:r>
            <a:r>
              <a:rPr lang="it-IT" dirty="0" err="1" smtClean="0"/>
              <a:t>Landesgrenze</a:t>
            </a:r>
            <a:endParaRPr lang="it-IT" dirty="0" smtClean="0"/>
          </a:p>
          <a:p>
            <a:endParaRPr lang="it-IT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it-IT" dirty="0"/>
              <a:t> </a:t>
            </a:r>
            <a:r>
              <a:rPr lang="it-IT" dirty="0" smtClean="0"/>
              <a:t>2003 = </a:t>
            </a:r>
            <a:r>
              <a:rPr lang="it-IT" i="1" dirty="0" smtClean="0"/>
              <a:t>«</a:t>
            </a:r>
            <a:r>
              <a:rPr lang="it-IT" i="1" dirty="0" err="1" smtClean="0"/>
              <a:t>Good</a:t>
            </a:r>
            <a:r>
              <a:rPr lang="it-IT" i="1" dirty="0" smtClean="0"/>
              <a:t> – Bye Lenin «</a:t>
            </a:r>
            <a:r>
              <a:rPr lang="it-IT" dirty="0" smtClean="0">
                <a:sym typeface="Wingdings" pitchFamily="2" charset="2"/>
              </a:rPr>
              <a:t> Wolfgang Becker </a:t>
            </a:r>
            <a:r>
              <a:rPr lang="it-IT" dirty="0" err="1" smtClean="0">
                <a:sym typeface="Wingdings" pitchFamily="2" charset="2"/>
              </a:rPr>
              <a:t>erhält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einen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europäischen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Filmpreis</a:t>
            </a:r>
            <a:endParaRPr lang="it-IT" dirty="0" smtClean="0">
              <a:sym typeface="Wingdings" pitchFamily="2" charset="2"/>
            </a:endParaRPr>
          </a:p>
          <a:p>
            <a:endParaRPr lang="it-IT" dirty="0"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dirty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Nach</a:t>
            </a:r>
            <a:r>
              <a:rPr lang="it-IT" dirty="0" smtClean="0">
                <a:sym typeface="Wingdings" pitchFamily="2" charset="2"/>
              </a:rPr>
              <a:t> 2003 = </a:t>
            </a:r>
            <a:r>
              <a:rPr lang="it-IT" dirty="0" err="1" smtClean="0">
                <a:sym typeface="Wingdings" pitchFamily="2" charset="2"/>
              </a:rPr>
              <a:t>Das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deutsche</a:t>
            </a:r>
            <a:r>
              <a:rPr lang="it-IT" dirty="0" smtClean="0">
                <a:sym typeface="Wingdings" pitchFamily="2" charset="2"/>
              </a:rPr>
              <a:t> Kino </a:t>
            </a:r>
            <a:r>
              <a:rPr lang="it-IT" dirty="0" err="1" smtClean="0">
                <a:sym typeface="Wingdings" pitchFamily="2" charset="2"/>
              </a:rPr>
              <a:t>gewinnt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Internationale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Aufmerksamkeit</a:t>
            </a:r>
            <a:r>
              <a:rPr lang="it-IT" dirty="0" smtClean="0">
                <a:sym typeface="Wingdings" pitchFamily="2" charset="2"/>
              </a:rPr>
              <a:t> (</a:t>
            </a:r>
            <a:r>
              <a:rPr lang="it-IT" i="1" dirty="0" smtClean="0">
                <a:sym typeface="Wingdings" pitchFamily="2" charset="2"/>
              </a:rPr>
              <a:t>«</a:t>
            </a:r>
            <a:r>
              <a:rPr lang="it-IT" i="1" dirty="0" err="1" smtClean="0">
                <a:sym typeface="Wingdings" pitchFamily="2" charset="2"/>
              </a:rPr>
              <a:t>Nirgendwo</a:t>
            </a:r>
            <a:r>
              <a:rPr lang="it-IT" i="1" dirty="0" smtClean="0">
                <a:sym typeface="Wingdings" pitchFamily="2" charset="2"/>
              </a:rPr>
              <a:t> in </a:t>
            </a:r>
          </a:p>
          <a:p>
            <a:r>
              <a:rPr lang="it-IT" i="1" dirty="0" smtClean="0">
                <a:sym typeface="Wingdings" pitchFamily="2" charset="2"/>
              </a:rPr>
              <a:t>Afrika»  </a:t>
            </a:r>
            <a:r>
              <a:rPr lang="it-IT" dirty="0" smtClean="0">
                <a:sym typeface="Wingdings" pitchFamily="2" charset="2"/>
              </a:rPr>
              <a:t> Oscar </a:t>
            </a:r>
            <a:r>
              <a:rPr lang="it-IT" dirty="0" err="1" smtClean="0">
                <a:sym typeface="Wingdings" pitchFamily="2" charset="2"/>
              </a:rPr>
              <a:t>für</a:t>
            </a:r>
            <a:r>
              <a:rPr lang="it-IT" dirty="0" smtClean="0">
                <a:sym typeface="Wingdings" pitchFamily="2" charset="2"/>
              </a:rPr>
              <a:t> Caroline Link / </a:t>
            </a:r>
            <a:r>
              <a:rPr lang="it-IT" i="1" dirty="0" smtClean="0">
                <a:sym typeface="Wingdings" pitchFamily="2" charset="2"/>
              </a:rPr>
              <a:t>«Die </a:t>
            </a:r>
            <a:r>
              <a:rPr lang="it-IT" i="1" dirty="0" err="1" smtClean="0">
                <a:sym typeface="Wingdings" pitchFamily="2" charset="2"/>
              </a:rPr>
              <a:t>Blechtrommel</a:t>
            </a:r>
            <a:r>
              <a:rPr lang="it-IT" i="1" dirty="0" smtClean="0">
                <a:sym typeface="Wingdings" pitchFamily="2" charset="2"/>
              </a:rPr>
              <a:t>»  </a:t>
            </a:r>
            <a:r>
              <a:rPr lang="it-IT" dirty="0" err="1" smtClean="0">
                <a:sym typeface="Wingdings" pitchFamily="2" charset="2"/>
              </a:rPr>
              <a:t>Goldene</a:t>
            </a:r>
            <a:r>
              <a:rPr lang="it-IT" dirty="0" smtClean="0">
                <a:sym typeface="Wingdings" pitchFamily="2" charset="2"/>
              </a:rPr>
              <a:t> Palme in Cannes </a:t>
            </a:r>
            <a:r>
              <a:rPr lang="it-IT" dirty="0" err="1" smtClean="0">
                <a:sym typeface="Wingdings" pitchFamily="2" charset="2"/>
              </a:rPr>
              <a:t>für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Volker</a:t>
            </a:r>
            <a:r>
              <a:rPr lang="it-IT" dirty="0" smtClean="0">
                <a:sym typeface="Wingdings" pitchFamily="2" charset="2"/>
              </a:rPr>
              <a:t> </a:t>
            </a:r>
          </a:p>
          <a:p>
            <a:r>
              <a:rPr lang="it-IT" dirty="0" err="1" smtClean="0">
                <a:sym typeface="Wingdings" pitchFamily="2" charset="2"/>
              </a:rPr>
              <a:t>Schlöndorff</a:t>
            </a:r>
            <a:r>
              <a:rPr lang="it-IT" dirty="0" smtClean="0">
                <a:sym typeface="Wingdings" pitchFamily="2" charset="2"/>
              </a:rPr>
              <a:t> / </a:t>
            </a:r>
            <a:r>
              <a:rPr lang="it-IT" i="1" dirty="0" smtClean="0">
                <a:sym typeface="Wingdings" pitchFamily="2" charset="2"/>
              </a:rPr>
              <a:t>«</a:t>
            </a:r>
            <a:r>
              <a:rPr lang="it-IT" i="1" dirty="0" err="1" smtClean="0">
                <a:sym typeface="Wingdings" pitchFamily="2" charset="2"/>
              </a:rPr>
              <a:t>Gegen</a:t>
            </a:r>
            <a:r>
              <a:rPr lang="it-IT" i="1" dirty="0" smtClean="0">
                <a:sym typeface="Wingdings" pitchFamily="2" charset="2"/>
              </a:rPr>
              <a:t> die </a:t>
            </a:r>
            <a:r>
              <a:rPr lang="it-IT" i="1" dirty="0" err="1" smtClean="0">
                <a:sym typeface="Wingdings" pitchFamily="2" charset="2"/>
              </a:rPr>
              <a:t>Wand</a:t>
            </a:r>
            <a:r>
              <a:rPr lang="it-IT" i="1" dirty="0" smtClean="0">
                <a:sym typeface="Wingdings" pitchFamily="2" charset="2"/>
              </a:rPr>
              <a:t>»  </a:t>
            </a:r>
            <a:r>
              <a:rPr lang="it-IT" dirty="0" err="1" smtClean="0">
                <a:sym typeface="Wingdings" pitchFamily="2" charset="2"/>
              </a:rPr>
              <a:t>Goldener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Bär</a:t>
            </a:r>
            <a:r>
              <a:rPr lang="it-IT" dirty="0" smtClean="0">
                <a:sym typeface="Wingdings" pitchFamily="2" charset="2"/>
              </a:rPr>
              <a:t> an </a:t>
            </a:r>
            <a:r>
              <a:rPr lang="it-IT" dirty="0" err="1" smtClean="0">
                <a:sym typeface="Wingdings" pitchFamily="2" charset="2"/>
              </a:rPr>
              <a:t>der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Berlinale</a:t>
            </a:r>
            <a:r>
              <a:rPr lang="it-IT" dirty="0" smtClean="0">
                <a:sym typeface="Wingdings" pitchFamily="2" charset="2"/>
              </a:rPr>
              <a:t> 2004 </a:t>
            </a:r>
            <a:r>
              <a:rPr lang="it-IT" dirty="0" err="1" smtClean="0">
                <a:sym typeface="Wingdings" pitchFamily="2" charset="2"/>
              </a:rPr>
              <a:t>für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Fatih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Akin</a:t>
            </a:r>
            <a:r>
              <a:rPr lang="it-IT" dirty="0" smtClean="0">
                <a:sym typeface="Wingdings" pitchFamily="2" charset="2"/>
              </a:rPr>
              <a:t>)</a:t>
            </a:r>
            <a:endParaRPr lang="it-IT" dirty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1656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Vielen</a:t>
            </a:r>
            <a:r>
              <a:rPr lang="it-IT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 </a:t>
            </a:r>
            <a:r>
              <a:rPr lang="it-IT" dirty="0" err="1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Dank</a:t>
            </a:r>
            <a:r>
              <a:rPr lang="it-IT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 </a:t>
            </a:r>
            <a:r>
              <a:rPr lang="it-IT" dirty="0" err="1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für</a:t>
            </a:r>
            <a:r>
              <a:rPr lang="it-IT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 die </a:t>
            </a:r>
            <a:r>
              <a:rPr lang="it-IT" dirty="0" err="1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Aufmerksamkeit</a:t>
            </a:r>
            <a:r>
              <a:rPr lang="it-IT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itchFamily="34" charset="0"/>
              </a:rPr>
              <a:t> </a:t>
            </a:r>
            <a:endParaRPr lang="it-IT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Britannic Bold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204864"/>
            <a:ext cx="5400600" cy="3604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5093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737</Words>
  <Application>Microsoft Office PowerPoint</Application>
  <PresentationFormat>Presentazione su schermo (4:3)</PresentationFormat>
  <Paragraphs>92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Fickende Fische </vt:lpstr>
      <vt:lpstr>Regisseurin und Handlung </vt:lpstr>
      <vt:lpstr>Außagekräftige Sequenz (YouTube Part 6/7 –&gt;  7:44-10:30 min) </vt:lpstr>
      <vt:lpstr>Kennzeichen der mündlichen Sprache erläutern </vt:lpstr>
      <vt:lpstr>Kennzeichen der mündlichen Sprache erläutern </vt:lpstr>
      <vt:lpstr>Übersetzung der ausgewählten Sequenz </vt:lpstr>
      <vt:lpstr>Kino thematisieren </vt:lpstr>
      <vt:lpstr>Vielen Dank für die Aufmerksamkeit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Pina</dc:creator>
  <cp:lastModifiedBy>Pina</cp:lastModifiedBy>
  <cp:revision>24</cp:revision>
  <dcterms:created xsi:type="dcterms:W3CDTF">2014-05-19T10:17:42Z</dcterms:created>
  <dcterms:modified xsi:type="dcterms:W3CDTF">2014-05-22T20:27:51Z</dcterms:modified>
</cp:coreProperties>
</file>