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50" r:id="rId2"/>
    <p:sldId id="256" r:id="rId3"/>
    <p:sldId id="291" r:id="rId4"/>
    <p:sldId id="295" r:id="rId5"/>
    <p:sldId id="296" r:id="rId6"/>
    <p:sldId id="274" r:id="rId7"/>
    <p:sldId id="257" r:id="rId8"/>
    <p:sldId id="305" r:id="rId9"/>
    <p:sldId id="297" r:id="rId10"/>
    <p:sldId id="329" r:id="rId11"/>
    <p:sldId id="298" r:id="rId12"/>
    <p:sldId id="299" r:id="rId13"/>
    <p:sldId id="300" r:id="rId14"/>
    <p:sldId id="301" r:id="rId15"/>
    <p:sldId id="302" r:id="rId16"/>
    <p:sldId id="333" r:id="rId17"/>
    <p:sldId id="306" r:id="rId18"/>
    <p:sldId id="336" r:id="rId19"/>
    <p:sldId id="303" r:id="rId20"/>
    <p:sldId id="307" r:id="rId21"/>
    <p:sldId id="308" r:id="rId22"/>
    <p:sldId id="309" r:id="rId23"/>
    <p:sldId id="331" r:id="rId24"/>
    <p:sldId id="337" r:id="rId25"/>
    <p:sldId id="310" r:id="rId26"/>
    <p:sldId id="342" r:id="rId27"/>
    <p:sldId id="311" r:id="rId28"/>
    <p:sldId id="339" r:id="rId29"/>
    <p:sldId id="312" r:id="rId30"/>
    <p:sldId id="338" r:id="rId31"/>
    <p:sldId id="313" r:id="rId32"/>
    <p:sldId id="314" r:id="rId33"/>
    <p:sldId id="315" r:id="rId34"/>
    <p:sldId id="340" r:id="rId35"/>
    <p:sldId id="316" r:id="rId36"/>
    <p:sldId id="332" r:id="rId37"/>
    <p:sldId id="317" r:id="rId38"/>
    <p:sldId id="343" r:id="rId39"/>
    <p:sldId id="318" r:id="rId40"/>
    <p:sldId id="319" r:id="rId41"/>
    <p:sldId id="320" r:id="rId42"/>
    <p:sldId id="321" r:id="rId43"/>
    <p:sldId id="322" r:id="rId44"/>
    <p:sldId id="341" r:id="rId45"/>
    <p:sldId id="327" r:id="rId46"/>
    <p:sldId id="328" r:id="rId47"/>
    <p:sldId id="344" r:id="rId48"/>
    <p:sldId id="334" r:id="rId49"/>
    <p:sldId id="323" r:id="rId50"/>
    <p:sldId id="325" r:id="rId51"/>
    <p:sldId id="324" r:id="rId52"/>
    <p:sldId id="326" r:id="rId53"/>
    <p:sldId id="259" r:id="rId54"/>
    <p:sldId id="258" r:id="rId55"/>
    <p:sldId id="335" r:id="rId56"/>
    <p:sldId id="345" r:id="rId57"/>
    <p:sldId id="347" r:id="rId58"/>
    <p:sldId id="346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63" autoAdjust="0"/>
    <p:restoredTop sz="94709" autoAdjust="0"/>
  </p:normalViewPr>
  <p:slideViewPr>
    <p:cSldViewPr>
      <p:cViewPr varScale="1">
        <p:scale>
          <a:sx n="63" d="100"/>
          <a:sy n="63" d="100"/>
        </p:scale>
        <p:origin x="160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84"/>
    </p:cViewPr>
  </p:sorterViewPr>
  <p:notesViewPr>
    <p:cSldViewPr>
      <p:cViewPr varScale="1">
        <p:scale>
          <a:sx n="51" d="100"/>
          <a:sy n="51" d="100"/>
        </p:scale>
        <p:origin x="297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3D1F-BB9E-448E-9CAB-54AF80DD1333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661B9-E752-4DD4-98C2-E8178D6FD20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7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97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8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0BD93-2D91-48AB-9C86-B1029A0E1E80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95972-FF5D-47CD-837F-9E4377D5A4A4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jHZ_z23BZY?feature=oembed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MfLRADfphA?feature=oembe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AC1AFF-0BE9-4E0D-9409-203CC73E2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«Modello Nero»</a:t>
            </a:r>
            <a:br>
              <a:rPr lang="it-IT" dirty="0"/>
            </a:br>
            <a:r>
              <a:rPr lang="it-IT" dirty="0"/>
              <a:t>Una storia tra pittura e spettacolo</a:t>
            </a:r>
            <a:endParaRPr lang="es-E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15F581-74F9-426E-A56D-72CCBC472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Stefano Tedeschi</a:t>
            </a:r>
          </a:p>
          <a:p>
            <a:r>
              <a:rPr lang="it-IT" dirty="0"/>
              <a:t>Sapienza Università di Roma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386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uomo, asse, marrone, largo&#10;&#10;Descrizione generata automaticamente">
            <a:extLst>
              <a:ext uri="{FF2B5EF4-FFF2-40B4-BE49-F238E27FC236}">
                <a16:creationId xmlns:a16="http://schemas.microsoft.com/office/drawing/2014/main" id="{722FAEC2-8B83-4DC4-B3FF-90D7B9D48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6" y="260648"/>
            <a:ext cx="4407172" cy="3687634"/>
          </a:xfrm>
          <a:prstGeom prst="rect">
            <a:avLst/>
          </a:prstGeom>
        </p:spPr>
      </p:pic>
      <p:pic>
        <p:nvPicPr>
          <p:cNvPr id="3" name="Immagine 2" descr="Immagine che contiene interni, specchio, fotografia, dipingendo&#10;&#10;Descrizione generata automaticamente">
            <a:extLst>
              <a:ext uri="{FF2B5EF4-FFF2-40B4-BE49-F238E27FC236}">
                <a16:creationId xmlns:a16="http://schemas.microsoft.com/office/drawing/2014/main" id="{7DD314C3-05A8-45FC-849A-F03B44FFD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5867" r="13901" b="8035"/>
          <a:stretch/>
        </p:blipFill>
        <p:spPr>
          <a:xfrm>
            <a:off x="5436096" y="1094887"/>
            <a:ext cx="3568787" cy="41805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D98119-65F6-4BB3-AA47-D2DD2A678671}"/>
              </a:ext>
            </a:extLst>
          </p:cNvPr>
          <p:cNvSpPr txBox="1"/>
          <p:nvPr/>
        </p:nvSpPr>
        <p:spPr>
          <a:xfrm>
            <a:off x="766185" y="4365104"/>
            <a:ext cx="4207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Théodore</a:t>
            </a:r>
            <a:r>
              <a:rPr lang="it-IT" dirty="0"/>
              <a:t> </a:t>
            </a:r>
            <a:r>
              <a:rPr lang="it-IT" dirty="0" err="1"/>
              <a:t>Chasserieau</a:t>
            </a:r>
            <a:r>
              <a:rPr lang="it-IT" dirty="0"/>
              <a:t>, </a:t>
            </a:r>
            <a:r>
              <a:rPr lang="it-IT" dirty="0" err="1"/>
              <a:t>Étude</a:t>
            </a:r>
            <a:r>
              <a:rPr lang="it-IT" dirty="0"/>
              <a:t> d’</a:t>
            </a:r>
            <a:r>
              <a:rPr lang="it-IT" dirty="0" err="1"/>
              <a:t>aprés</a:t>
            </a:r>
            <a:r>
              <a:rPr lang="it-IT" dirty="0"/>
              <a:t> le </a:t>
            </a:r>
            <a:r>
              <a:rPr lang="it-IT" dirty="0" err="1"/>
              <a:t>modéle</a:t>
            </a:r>
            <a:r>
              <a:rPr lang="it-IT" dirty="0"/>
              <a:t> Joseph</a:t>
            </a:r>
          </a:p>
          <a:p>
            <a:r>
              <a:rPr lang="it-IT" dirty="0"/>
              <a:t>1838, </a:t>
            </a:r>
            <a:r>
              <a:rPr lang="it-IT" dirty="0" err="1"/>
              <a:t>Montauban</a:t>
            </a:r>
            <a:r>
              <a:rPr lang="it-IT" dirty="0"/>
              <a:t>, Musée Ingres</a:t>
            </a:r>
            <a:endParaRPr lang="es-E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2A7833-D2C4-4AF8-B500-80527228E415}"/>
              </a:ext>
            </a:extLst>
          </p:cNvPr>
          <p:cNvSpPr txBox="1"/>
          <p:nvPr/>
        </p:nvSpPr>
        <p:spPr>
          <a:xfrm>
            <a:off x="5436096" y="5589240"/>
            <a:ext cx="3444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Théodore</a:t>
            </a:r>
            <a:r>
              <a:rPr lang="it-IT" dirty="0"/>
              <a:t> Géricault,</a:t>
            </a:r>
          </a:p>
          <a:p>
            <a:r>
              <a:rPr lang="it-IT" dirty="0" err="1"/>
              <a:t>Etude</a:t>
            </a:r>
            <a:r>
              <a:rPr lang="it-IT" dirty="0"/>
              <a:t> d’</a:t>
            </a:r>
            <a:r>
              <a:rPr lang="it-IT" dirty="0" err="1"/>
              <a:t>homme</a:t>
            </a:r>
            <a:r>
              <a:rPr lang="it-IT" dirty="0"/>
              <a:t> (le </a:t>
            </a:r>
            <a:r>
              <a:rPr lang="it-IT" dirty="0" err="1"/>
              <a:t>modéle</a:t>
            </a:r>
            <a:r>
              <a:rPr lang="it-IT" dirty="0"/>
              <a:t> Joseph</a:t>
            </a:r>
          </a:p>
          <a:p>
            <a:r>
              <a:rPr lang="it-IT" dirty="0"/>
              <a:t>Los Angeles, Paul Getty Museum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215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avolo, cappello, sedendo, vecchio&#10;&#10;Descrizione generata automaticamente">
            <a:extLst>
              <a:ext uri="{FF2B5EF4-FFF2-40B4-BE49-F238E27FC236}">
                <a16:creationId xmlns:a16="http://schemas.microsoft.com/office/drawing/2014/main" id="{29533522-2E6D-4588-B8DD-D60079349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72716"/>
            <a:ext cx="3082448" cy="4392488"/>
          </a:xfrm>
          <a:prstGeom prst="rect">
            <a:avLst/>
          </a:prstGeom>
        </p:spPr>
      </p:pic>
      <p:pic>
        <p:nvPicPr>
          <p:cNvPr id="11" name="Immagine 10" descr="Immagine che contiene testo, donna, fotografia, finestra&#10;&#10;Descrizione generata automaticamente">
            <a:extLst>
              <a:ext uri="{FF2B5EF4-FFF2-40B4-BE49-F238E27FC236}">
                <a16:creationId xmlns:a16="http://schemas.microsoft.com/office/drawing/2014/main" id="{D2A7B94B-7145-4F8A-B18E-74DCD1331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18" y="512676"/>
            <a:ext cx="4191117" cy="51125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8D0036-0969-4D7D-9527-626428C8BD4A}"/>
              </a:ext>
            </a:extLst>
          </p:cNvPr>
          <p:cNvSpPr txBox="1"/>
          <p:nvPr/>
        </p:nvSpPr>
        <p:spPr>
          <a:xfrm>
            <a:off x="4678803" y="5877272"/>
            <a:ext cx="4465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Eugéne</a:t>
            </a:r>
            <a:r>
              <a:rPr lang="it-IT" dirty="0"/>
              <a:t> Delacroix, </a:t>
            </a:r>
            <a:r>
              <a:rPr lang="it-IT" i="1" dirty="0" err="1"/>
              <a:t>Jeune</a:t>
            </a:r>
            <a:r>
              <a:rPr lang="it-IT" i="1" dirty="0"/>
              <a:t> </a:t>
            </a:r>
            <a:r>
              <a:rPr lang="it-IT" i="1" dirty="0" err="1"/>
              <a:t>Homme</a:t>
            </a:r>
            <a:r>
              <a:rPr lang="it-IT" i="1" dirty="0"/>
              <a:t> vu en buste, </a:t>
            </a:r>
          </a:p>
          <a:p>
            <a:r>
              <a:rPr lang="it-IT" dirty="0"/>
              <a:t>Paris, Musée </a:t>
            </a:r>
            <a:r>
              <a:rPr lang="it-IT" dirty="0" err="1"/>
              <a:t>du</a:t>
            </a:r>
            <a:r>
              <a:rPr lang="it-IT" dirty="0"/>
              <a:t> Louvre</a:t>
            </a:r>
            <a:endParaRPr lang="es-E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594DCC-F91D-4CB7-AFA7-363775EA34B6}"/>
              </a:ext>
            </a:extLst>
          </p:cNvPr>
          <p:cNvSpPr txBox="1"/>
          <p:nvPr/>
        </p:nvSpPr>
        <p:spPr>
          <a:xfrm>
            <a:off x="608934" y="5796589"/>
            <a:ext cx="33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Charles </a:t>
            </a:r>
            <a:r>
              <a:rPr lang="it-IT" dirty="0" err="1"/>
              <a:t>Cordier</a:t>
            </a:r>
            <a:r>
              <a:rPr lang="it-IT" dirty="0"/>
              <a:t>, </a:t>
            </a:r>
            <a:r>
              <a:rPr lang="it-IT" i="1" dirty="0" err="1"/>
              <a:t>Homme</a:t>
            </a:r>
            <a:r>
              <a:rPr lang="it-IT" i="1" dirty="0"/>
              <a:t> </a:t>
            </a:r>
            <a:r>
              <a:rPr lang="it-IT" i="1" dirty="0" err="1"/>
              <a:t>du</a:t>
            </a:r>
            <a:r>
              <a:rPr lang="it-IT" i="1" dirty="0"/>
              <a:t> Sudan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191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sedendo, uomo, donna&#10;&#10;Descrizione generata automaticamente">
            <a:extLst>
              <a:ext uri="{FF2B5EF4-FFF2-40B4-BE49-F238E27FC236}">
                <a16:creationId xmlns:a16="http://schemas.microsoft.com/office/drawing/2014/main" id="{FF9DC228-4581-45F8-9277-BA4C7C3A2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188640"/>
            <a:ext cx="4445000" cy="56007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C9B939-4561-4140-9AA0-1AAF3DC0C86A}"/>
              </a:ext>
            </a:extLst>
          </p:cNvPr>
          <p:cNvSpPr txBox="1"/>
          <p:nvPr/>
        </p:nvSpPr>
        <p:spPr>
          <a:xfrm>
            <a:off x="2434459" y="6011941"/>
            <a:ext cx="4275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John Philip Simpson, </a:t>
            </a:r>
            <a:r>
              <a:rPr lang="it-IT" i="1" dirty="0"/>
              <a:t>The captive slave</a:t>
            </a:r>
            <a:r>
              <a:rPr lang="it-IT" dirty="0"/>
              <a:t> 1827</a:t>
            </a:r>
          </a:p>
          <a:p>
            <a:r>
              <a:rPr lang="it-IT" dirty="0"/>
              <a:t>Art Institute of Chicago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9505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dificio, uomo, vecchio, tenendo&#10;&#10;Descrizione generata automaticamente">
            <a:extLst>
              <a:ext uri="{FF2B5EF4-FFF2-40B4-BE49-F238E27FC236}">
                <a16:creationId xmlns:a16="http://schemas.microsoft.com/office/drawing/2014/main" id="{F1B8E81F-17AB-4746-B69F-BA65D3AA0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3"/>
            <a:ext cx="5114458" cy="2882000"/>
          </a:xfrm>
          <a:prstGeom prst="rect">
            <a:avLst/>
          </a:prstGeom>
        </p:spPr>
      </p:pic>
      <p:pic>
        <p:nvPicPr>
          <p:cNvPr id="7" name="Immagine 6" descr="Immagine che contiene testo, quotidiano, ricevuta&#10;&#10;Descrizione generata automaticamente">
            <a:extLst>
              <a:ext uri="{FF2B5EF4-FFF2-40B4-BE49-F238E27FC236}">
                <a16:creationId xmlns:a16="http://schemas.microsoft.com/office/drawing/2014/main" id="{02E4F589-C304-4A9F-8FD8-EB515380F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64" y="111657"/>
            <a:ext cx="3874435" cy="3859368"/>
          </a:xfrm>
          <a:prstGeom prst="rect">
            <a:avLst/>
          </a:prstGeom>
        </p:spPr>
      </p:pic>
      <p:pic>
        <p:nvPicPr>
          <p:cNvPr id="9" name="Immagine 8" descr="Immagine che contiene fotografia, persona, tuta, uomo&#10;&#10;Descrizione generata automaticamente">
            <a:extLst>
              <a:ext uri="{FF2B5EF4-FFF2-40B4-BE49-F238E27FC236}">
                <a16:creationId xmlns:a16="http://schemas.microsoft.com/office/drawing/2014/main" id="{A1D925D0-87F1-478F-BB79-8DA08B192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21087"/>
            <a:ext cx="3672408" cy="24462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52D2C2-94C1-4AAF-BEB9-0D5A00EF2540}"/>
              </a:ext>
            </a:extLst>
          </p:cNvPr>
          <p:cNvSpPr txBox="1"/>
          <p:nvPr/>
        </p:nvSpPr>
        <p:spPr>
          <a:xfrm>
            <a:off x="611560" y="3789040"/>
            <a:ext cx="126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Ira </a:t>
            </a:r>
            <a:r>
              <a:rPr lang="it-IT" dirty="0" err="1"/>
              <a:t>Aldridge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488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16E014-2872-45F0-BFCF-35DA2A68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88640"/>
            <a:ext cx="8124825" cy="5715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E4BE91-A896-45DD-85C6-1D51788EDD1A}"/>
              </a:ext>
            </a:extLst>
          </p:cNvPr>
          <p:cNvSpPr txBox="1"/>
          <p:nvPr/>
        </p:nvSpPr>
        <p:spPr>
          <a:xfrm>
            <a:off x="1557776" y="6046613"/>
            <a:ext cx="6028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Marcel Antoine Verdier, </a:t>
            </a:r>
            <a:r>
              <a:rPr lang="it-IT" i="1" dirty="0"/>
              <a:t>Le </a:t>
            </a:r>
            <a:r>
              <a:rPr lang="it-IT" i="1" dirty="0" err="1"/>
              <a:t>chatiment</a:t>
            </a:r>
            <a:r>
              <a:rPr lang="it-IT" i="1" dirty="0"/>
              <a:t> </a:t>
            </a:r>
            <a:r>
              <a:rPr lang="it-IT" i="1" dirty="0" err="1"/>
              <a:t>des</a:t>
            </a:r>
            <a:r>
              <a:rPr lang="it-IT" i="1" dirty="0"/>
              <a:t> </a:t>
            </a:r>
            <a:r>
              <a:rPr lang="it-IT" i="1" dirty="0" err="1"/>
              <a:t>quatre</a:t>
            </a:r>
            <a:r>
              <a:rPr lang="it-IT" i="1" dirty="0"/>
              <a:t> </a:t>
            </a:r>
            <a:r>
              <a:rPr lang="it-IT" i="1" dirty="0" err="1"/>
              <a:t>piquets</a:t>
            </a:r>
            <a:r>
              <a:rPr lang="it-IT" i="1" dirty="0"/>
              <a:t>, </a:t>
            </a:r>
            <a:r>
              <a:rPr lang="it-IT" dirty="0"/>
              <a:t>1843</a:t>
            </a:r>
          </a:p>
          <a:p>
            <a:r>
              <a:rPr lang="it-IT" dirty="0"/>
              <a:t>Houston, The </a:t>
            </a:r>
            <a:r>
              <a:rPr lang="it-IT" dirty="0" err="1"/>
              <a:t>Menil</a:t>
            </a:r>
            <a:r>
              <a:rPr lang="it-IT" dirty="0"/>
              <a:t> Collection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43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ndria, gruppo, uomo, inpiedi&#10;&#10;Descrizione generata automaticamente">
            <a:extLst>
              <a:ext uri="{FF2B5EF4-FFF2-40B4-BE49-F238E27FC236}">
                <a16:creationId xmlns:a16="http://schemas.microsoft.com/office/drawing/2014/main" id="{43248ACA-EA7D-444B-9570-BD56C40A5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2" y="476672"/>
            <a:ext cx="7890595" cy="525288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41E5FE-36AE-4C49-9C5A-4C74ECB6624F}"/>
              </a:ext>
            </a:extLst>
          </p:cNvPr>
          <p:cNvSpPr txBox="1"/>
          <p:nvPr/>
        </p:nvSpPr>
        <p:spPr>
          <a:xfrm>
            <a:off x="575734" y="6058162"/>
            <a:ext cx="7932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François-Auguste </a:t>
            </a:r>
            <a:r>
              <a:rPr lang="it-IT" dirty="0" err="1"/>
              <a:t>Biard</a:t>
            </a:r>
            <a:r>
              <a:rPr lang="it-IT" dirty="0"/>
              <a:t>, </a:t>
            </a:r>
            <a:r>
              <a:rPr lang="it-IT" i="1" dirty="0"/>
              <a:t>L’</a:t>
            </a:r>
            <a:r>
              <a:rPr lang="it-IT" i="1" dirty="0" err="1"/>
              <a:t>abolition</a:t>
            </a:r>
            <a:r>
              <a:rPr lang="it-IT" i="1" dirty="0"/>
              <a:t> de l’</a:t>
            </a:r>
            <a:r>
              <a:rPr lang="it-IT" i="1" dirty="0" err="1"/>
              <a:t>esclavage</a:t>
            </a:r>
            <a:r>
              <a:rPr lang="it-IT" i="1" dirty="0"/>
              <a:t> </a:t>
            </a:r>
            <a:r>
              <a:rPr lang="it-IT" i="1" dirty="0" err="1"/>
              <a:t>dans</a:t>
            </a:r>
            <a:r>
              <a:rPr lang="it-IT" i="1" dirty="0"/>
              <a:t> </a:t>
            </a:r>
            <a:r>
              <a:rPr lang="it-IT" i="1" dirty="0" err="1"/>
              <a:t>les</a:t>
            </a:r>
            <a:r>
              <a:rPr lang="it-IT" i="1" dirty="0"/>
              <a:t> </a:t>
            </a:r>
            <a:r>
              <a:rPr lang="it-IT" i="1" dirty="0" err="1"/>
              <a:t>colonies</a:t>
            </a:r>
            <a:r>
              <a:rPr lang="it-IT" i="1" dirty="0"/>
              <a:t> </a:t>
            </a:r>
            <a:r>
              <a:rPr lang="it-IT" i="1" dirty="0" err="1"/>
              <a:t>françaises</a:t>
            </a:r>
            <a:r>
              <a:rPr lang="it-IT" i="1" dirty="0"/>
              <a:t>, 1848</a:t>
            </a:r>
          </a:p>
          <a:p>
            <a:r>
              <a:rPr lang="it-IT" dirty="0"/>
              <a:t>Clermont Ferrand, Musée d’Art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181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4287FB-435A-4FE2-9E36-63D935D43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55" y="0"/>
            <a:ext cx="4606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9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5C76066-F08C-49E3-82A2-292A738DA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7" y="258768"/>
            <a:ext cx="3263795" cy="41281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BEF7146-A33E-4234-B67C-567C4EB54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844" y="251520"/>
            <a:ext cx="2108596" cy="280698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7DA4786-7F43-40B8-829F-19247E6E1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382" y="2615901"/>
            <a:ext cx="2617462" cy="39814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461CAD-CB9A-4D3F-91AE-C81767C9ACF0}"/>
              </a:ext>
            </a:extLst>
          </p:cNvPr>
          <p:cNvSpPr txBox="1"/>
          <p:nvPr/>
        </p:nvSpPr>
        <p:spPr>
          <a:xfrm>
            <a:off x="539552" y="5229200"/>
            <a:ext cx="265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Tom Wiggins, «Blind Tom»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1156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80A136-5659-493D-934B-1F7D2A44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71987"/>
            <a:ext cx="4320480" cy="54438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C4E0D9-95BB-49FD-BA54-79AEE825FBB9}"/>
              </a:ext>
            </a:extLst>
          </p:cNvPr>
          <p:cNvSpPr txBox="1"/>
          <p:nvPr/>
        </p:nvSpPr>
        <p:spPr>
          <a:xfrm>
            <a:off x="838958" y="5963031"/>
            <a:ext cx="746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Eugene Delacroix, </a:t>
            </a:r>
            <a:r>
              <a:rPr lang="it-IT" i="1" dirty="0" err="1"/>
              <a:t>Portrait</a:t>
            </a:r>
            <a:r>
              <a:rPr lang="it-IT" i="1" dirty="0"/>
              <a:t> d’une femme </a:t>
            </a:r>
            <a:r>
              <a:rPr lang="it-IT" i="1" dirty="0" err="1"/>
              <a:t>au</a:t>
            </a:r>
            <a:r>
              <a:rPr lang="it-IT" i="1" dirty="0"/>
              <a:t> </a:t>
            </a:r>
            <a:r>
              <a:rPr lang="it-IT" i="1" dirty="0" err="1"/>
              <a:t>turban</a:t>
            </a:r>
            <a:r>
              <a:rPr lang="it-IT" i="1" dirty="0"/>
              <a:t> bleu, </a:t>
            </a:r>
            <a:r>
              <a:rPr lang="it-IT" dirty="0"/>
              <a:t>Dallas Museum of Art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9225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edendo, bianco, vecchio, letto&#10;&#10;Descrizione generata automaticamente">
            <a:extLst>
              <a:ext uri="{FF2B5EF4-FFF2-40B4-BE49-F238E27FC236}">
                <a16:creationId xmlns:a16="http://schemas.microsoft.com/office/drawing/2014/main" id="{EE241E53-5F1D-4A4E-8A51-85AC6F928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"/>
            <a:ext cx="9144000" cy="6096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0CA45C-73A7-4A88-BD83-54502BC0A4E5}"/>
              </a:ext>
            </a:extLst>
          </p:cNvPr>
          <p:cNvSpPr txBox="1"/>
          <p:nvPr/>
        </p:nvSpPr>
        <p:spPr>
          <a:xfrm>
            <a:off x="1835696" y="6309320"/>
            <a:ext cx="511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Édouard Manet, </a:t>
            </a:r>
            <a:r>
              <a:rPr lang="es-ES" i="1" dirty="0"/>
              <a:t>Olympia</a:t>
            </a:r>
            <a:r>
              <a:rPr lang="es-ES" dirty="0"/>
              <a:t>, 1863 Paris, </a:t>
            </a:r>
            <a:r>
              <a:rPr lang="es-ES" dirty="0" err="1"/>
              <a:t>Musée</a:t>
            </a:r>
            <a:r>
              <a:rPr lang="es-ES" dirty="0"/>
              <a:t> </a:t>
            </a:r>
            <a:r>
              <a:rPr lang="es-ES" dirty="0" err="1"/>
              <a:t>d’Orsay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149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26" name="Picture 2" descr="C:\Documents and Settings\Riccardo\Desktop\Lectura fumectis\CORSONE-IMMAGINI\1-1682-P.Mignard-Louise de Kérouaille, Duchess of Potsmou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575" y="1312527"/>
            <a:ext cx="3752850" cy="5164473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62000" y="3810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1682 - Pierre </a:t>
            </a:r>
            <a:r>
              <a:rPr lang="en-US" dirty="0" err="1"/>
              <a:t>Mignard</a:t>
            </a:r>
            <a:r>
              <a:rPr lang="en-US" dirty="0"/>
              <a:t>, </a:t>
            </a:r>
            <a:r>
              <a:rPr lang="en-US" u="sng" dirty="0"/>
              <a:t>Portrait of Louise de </a:t>
            </a:r>
            <a:r>
              <a:rPr lang="en-US" u="sng" dirty="0" err="1"/>
              <a:t>Kérouaille</a:t>
            </a:r>
            <a:r>
              <a:rPr lang="en-US" u="sng" dirty="0"/>
              <a:t>, Duchess of Portsmouth</a:t>
            </a:r>
            <a:r>
              <a:rPr lang="en-US" dirty="0"/>
              <a:t> (mistress of Charles II of England) - oil on canvas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7E6237A-CDE0-4CD6-A831-A4E930BF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1" y="404664"/>
            <a:ext cx="3373348" cy="432048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8AF074B-D01A-464A-944B-1704DED78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006" y="1994772"/>
            <a:ext cx="4961031" cy="34916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9704E9-6F12-4700-ADFC-EB20248F1B69}"/>
              </a:ext>
            </a:extLst>
          </p:cNvPr>
          <p:cNvSpPr txBox="1"/>
          <p:nvPr/>
        </p:nvSpPr>
        <p:spPr>
          <a:xfrm>
            <a:off x="31963" y="5157192"/>
            <a:ext cx="3905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Édouard Manet, </a:t>
            </a:r>
            <a:r>
              <a:rPr lang="es-ES" i="1" dirty="0" err="1"/>
              <a:t>Portrait</a:t>
            </a:r>
            <a:r>
              <a:rPr lang="es-ES" i="1" dirty="0"/>
              <a:t> de </a:t>
            </a:r>
            <a:r>
              <a:rPr lang="es-ES" i="1" dirty="0" err="1"/>
              <a:t>Laure</a:t>
            </a:r>
            <a:r>
              <a:rPr lang="es-ES" i="1" dirty="0"/>
              <a:t> 1862,</a:t>
            </a:r>
          </a:p>
          <a:p>
            <a:r>
              <a:rPr lang="es-ES" dirty="0"/>
              <a:t>Torino, Pinacoteca </a:t>
            </a:r>
            <a:r>
              <a:rPr lang="es-ES" dirty="0" err="1"/>
              <a:t>Agnelli</a:t>
            </a:r>
            <a:endParaRPr lang="es-E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D247CC-8A9E-402C-B63E-DAA233312201}"/>
              </a:ext>
            </a:extLst>
          </p:cNvPr>
          <p:cNvSpPr txBox="1"/>
          <p:nvPr/>
        </p:nvSpPr>
        <p:spPr>
          <a:xfrm>
            <a:off x="4355976" y="6093296"/>
            <a:ext cx="406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Jacques-Eugene </a:t>
            </a:r>
            <a:r>
              <a:rPr lang="it-IT" dirty="0" err="1"/>
              <a:t>Feyen</a:t>
            </a:r>
            <a:r>
              <a:rPr lang="it-IT" dirty="0"/>
              <a:t>, </a:t>
            </a:r>
            <a:r>
              <a:rPr lang="it-IT" i="1" dirty="0"/>
              <a:t>Le </a:t>
            </a:r>
            <a:r>
              <a:rPr lang="it-IT" i="1" dirty="0" err="1"/>
              <a:t>baiser</a:t>
            </a:r>
            <a:r>
              <a:rPr lang="it-IT" i="1" dirty="0"/>
              <a:t> </a:t>
            </a:r>
            <a:r>
              <a:rPr lang="it-IT" i="1" dirty="0" err="1"/>
              <a:t>enfantin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218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8D653B-77FD-4C04-A85B-A32369C1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2619"/>
            <a:ext cx="6408712" cy="50584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504B54-7311-4F53-9E71-1D223CB40B55}"/>
              </a:ext>
            </a:extLst>
          </p:cNvPr>
          <p:cNvSpPr txBox="1"/>
          <p:nvPr/>
        </p:nvSpPr>
        <p:spPr>
          <a:xfrm>
            <a:off x="1835696" y="5949280"/>
            <a:ext cx="4881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Fréderic</a:t>
            </a:r>
            <a:r>
              <a:rPr lang="it-IT" dirty="0"/>
              <a:t> </a:t>
            </a:r>
            <a:r>
              <a:rPr lang="it-IT" dirty="0" err="1"/>
              <a:t>Bazille</a:t>
            </a:r>
            <a:r>
              <a:rPr lang="it-IT" dirty="0"/>
              <a:t>, </a:t>
            </a:r>
            <a:r>
              <a:rPr lang="it-IT" i="1" dirty="0" err="1"/>
              <a:t>Jeune</a:t>
            </a:r>
            <a:r>
              <a:rPr lang="it-IT" i="1" dirty="0"/>
              <a:t> femme </a:t>
            </a:r>
            <a:r>
              <a:rPr lang="it-IT" i="1" dirty="0" err="1"/>
              <a:t>aux</a:t>
            </a:r>
            <a:r>
              <a:rPr lang="it-IT" i="1" dirty="0"/>
              <a:t> </a:t>
            </a:r>
            <a:r>
              <a:rPr lang="it-IT" i="1" dirty="0" err="1"/>
              <a:t>pivoisines</a:t>
            </a:r>
            <a:r>
              <a:rPr lang="it-IT" i="1" dirty="0"/>
              <a:t>,</a:t>
            </a:r>
            <a:r>
              <a:rPr lang="it-IT" dirty="0"/>
              <a:t> 1870</a:t>
            </a:r>
          </a:p>
          <a:p>
            <a:r>
              <a:rPr lang="it-IT" dirty="0"/>
              <a:t>Washington, National Gallery of Art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2420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81170B-069A-4C27-9DE8-DD8ED6C89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88640"/>
            <a:ext cx="5524500" cy="57054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3D5671-0894-44B6-B938-8E4327023FD8}"/>
              </a:ext>
            </a:extLst>
          </p:cNvPr>
          <p:cNvSpPr txBox="1"/>
          <p:nvPr/>
        </p:nvSpPr>
        <p:spPr>
          <a:xfrm>
            <a:off x="1693327" y="6165304"/>
            <a:ext cx="575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Fréderic</a:t>
            </a:r>
            <a:r>
              <a:rPr lang="it-IT" dirty="0"/>
              <a:t> </a:t>
            </a:r>
            <a:r>
              <a:rPr lang="it-IT" dirty="0" err="1"/>
              <a:t>Bazille</a:t>
            </a:r>
            <a:r>
              <a:rPr lang="it-IT" dirty="0"/>
              <a:t>, </a:t>
            </a:r>
            <a:r>
              <a:rPr lang="it-IT" i="1" dirty="0"/>
              <a:t>La toilette</a:t>
            </a:r>
            <a:r>
              <a:rPr lang="it-IT" dirty="0"/>
              <a:t>, 1870, Montpellier, Musée Fabre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8079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7DF2327-E68A-41CC-80D6-03D2486C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43" y="0"/>
            <a:ext cx="5284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1A60A71-1965-4CE7-98DA-301CBEE7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0"/>
            <a:ext cx="3979686" cy="60610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1ED57F-4697-4A16-9314-4989431911AB}"/>
              </a:ext>
            </a:extLst>
          </p:cNvPr>
          <p:cNvSpPr txBox="1"/>
          <p:nvPr/>
        </p:nvSpPr>
        <p:spPr>
          <a:xfrm>
            <a:off x="1475656" y="6237312"/>
            <a:ext cx="674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Jean-Leon </a:t>
            </a:r>
            <a:r>
              <a:rPr lang="it-IT" dirty="0" err="1"/>
              <a:t>Gerome</a:t>
            </a:r>
            <a:r>
              <a:rPr lang="it-IT" dirty="0"/>
              <a:t>, </a:t>
            </a:r>
            <a:r>
              <a:rPr lang="it-IT" i="1" dirty="0" err="1"/>
              <a:t>Esclaves</a:t>
            </a:r>
            <a:r>
              <a:rPr lang="it-IT" i="1" dirty="0"/>
              <a:t> a </a:t>
            </a:r>
            <a:r>
              <a:rPr lang="it-IT" i="1" dirty="0" err="1"/>
              <a:t>vendre</a:t>
            </a:r>
            <a:r>
              <a:rPr lang="it-IT" dirty="0"/>
              <a:t>, Roubaix, Musée d’art La Piscine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9644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71D8933-E533-4900-BF7D-80BF44FA8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02311"/>
            <a:ext cx="4320480" cy="57318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8B730A-FB68-400A-ABD2-EBC051D89CAF}"/>
              </a:ext>
            </a:extLst>
          </p:cNvPr>
          <p:cNvSpPr txBox="1"/>
          <p:nvPr/>
        </p:nvSpPr>
        <p:spPr>
          <a:xfrm>
            <a:off x="1761616" y="6009358"/>
            <a:ext cx="5764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Jean- Léon </a:t>
            </a:r>
            <a:r>
              <a:rPr lang="it-IT" dirty="0" err="1"/>
              <a:t>Gérome</a:t>
            </a:r>
            <a:r>
              <a:rPr lang="it-IT" dirty="0"/>
              <a:t>, </a:t>
            </a:r>
            <a:r>
              <a:rPr lang="it-IT" dirty="0" err="1"/>
              <a:t>Étude</a:t>
            </a:r>
            <a:r>
              <a:rPr lang="it-IT" dirty="0"/>
              <a:t> </a:t>
            </a:r>
            <a:r>
              <a:rPr lang="it-IT" dirty="0" err="1"/>
              <a:t>d’apres</a:t>
            </a:r>
            <a:r>
              <a:rPr lang="it-IT" dirty="0"/>
              <a:t> un </a:t>
            </a:r>
            <a:r>
              <a:rPr lang="it-IT" dirty="0" err="1"/>
              <a:t>modéle</a:t>
            </a:r>
            <a:r>
              <a:rPr lang="it-IT" dirty="0"/>
              <a:t> </a:t>
            </a:r>
            <a:r>
              <a:rPr lang="it-IT" dirty="0" err="1"/>
              <a:t>feminin</a:t>
            </a:r>
            <a:r>
              <a:rPr lang="it-IT" dirty="0"/>
              <a:t> pour </a:t>
            </a:r>
          </a:p>
          <a:p>
            <a:r>
              <a:rPr lang="es-ES" dirty="0"/>
              <a:t>“A </a:t>
            </a:r>
            <a:r>
              <a:rPr lang="es-ES" dirty="0" err="1"/>
              <a:t>vendre</a:t>
            </a:r>
            <a:r>
              <a:rPr lang="es-ES" dirty="0"/>
              <a:t>, </a:t>
            </a:r>
            <a:r>
              <a:rPr lang="es-ES" dirty="0" err="1"/>
              <a:t>esclaves</a:t>
            </a:r>
            <a:r>
              <a:rPr lang="es-ES" dirty="0"/>
              <a:t> </a:t>
            </a:r>
            <a:r>
              <a:rPr lang="es-ES" dirty="0" err="1"/>
              <a:t>au</a:t>
            </a:r>
            <a:r>
              <a:rPr lang="es-ES" dirty="0"/>
              <a:t> Caire”, 1872, Coll. </a:t>
            </a:r>
            <a:r>
              <a:rPr lang="es-ES" dirty="0" err="1"/>
              <a:t>privata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531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EA98EE-A869-4686-8CA1-33D864391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09"/>
          <a:stretch/>
        </p:blipFill>
        <p:spPr>
          <a:xfrm>
            <a:off x="2123728" y="188640"/>
            <a:ext cx="4454624" cy="532859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A0B030-1F47-4622-B1B1-AAA1258FB3F9}"/>
              </a:ext>
            </a:extLst>
          </p:cNvPr>
          <p:cNvSpPr txBox="1"/>
          <p:nvPr/>
        </p:nvSpPr>
        <p:spPr>
          <a:xfrm>
            <a:off x="1996357" y="6021288"/>
            <a:ext cx="470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Nadar</a:t>
            </a:r>
            <a:r>
              <a:rPr lang="it-IT" dirty="0"/>
              <a:t>, </a:t>
            </a:r>
            <a:r>
              <a:rPr lang="it-IT" i="1" dirty="0"/>
              <a:t>Marie l’</a:t>
            </a:r>
            <a:r>
              <a:rPr lang="it-IT" i="1" dirty="0" err="1"/>
              <a:t>Antillaise</a:t>
            </a:r>
            <a:r>
              <a:rPr lang="it-IT" dirty="0"/>
              <a:t>, Paris, Centre Pompidou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3806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C36613-CD8E-4004-944B-D52034A82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9923"/>
            <a:ext cx="3096344" cy="395106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72C2D8F-DE94-4E2C-AE1B-1E1A7C12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551262"/>
            <a:ext cx="4503397" cy="315237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3D53B6-9C01-43A2-90F1-322AD3B58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5247"/>
            <a:ext cx="2589287" cy="334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7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192A7B-D71F-4CCC-BC72-0F9D6D11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152"/>
            <a:ext cx="3728125" cy="4772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9BE90C-E280-4D15-BD30-D6954888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48680"/>
            <a:ext cx="3890815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4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55B5A14-D482-4291-AFF5-34FBA84C0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6" y="225368"/>
            <a:ext cx="3580689" cy="55300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4317AA-B760-4DE3-A907-135E2EBA4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682285"/>
            <a:ext cx="3369991" cy="461618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E26DB7-71C3-4AE0-8B1C-AC9C517C5FF8}"/>
              </a:ext>
            </a:extLst>
          </p:cNvPr>
          <p:cNvSpPr txBox="1"/>
          <p:nvPr/>
        </p:nvSpPr>
        <p:spPr>
          <a:xfrm>
            <a:off x="309430" y="5990453"/>
            <a:ext cx="4766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Edgar Degas, </a:t>
            </a:r>
            <a:r>
              <a:rPr lang="it-IT" i="1" dirty="0"/>
              <a:t>Miss Lala </a:t>
            </a:r>
            <a:r>
              <a:rPr lang="it-IT" i="1" dirty="0" err="1"/>
              <a:t>au</a:t>
            </a:r>
            <a:r>
              <a:rPr lang="it-IT" i="1" dirty="0"/>
              <a:t> </a:t>
            </a:r>
            <a:r>
              <a:rPr lang="it-IT" i="1" dirty="0" err="1"/>
              <a:t>Cirque</a:t>
            </a:r>
            <a:r>
              <a:rPr lang="it-IT" i="1" dirty="0"/>
              <a:t> Fernando</a:t>
            </a:r>
            <a:r>
              <a:rPr lang="it-IT" dirty="0"/>
              <a:t>, 1879</a:t>
            </a:r>
          </a:p>
          <a:p>
            <a:r>
              <a:rPr lang="it-IT" dirty="0"/>
              <a:t>London, National Gallery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178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1863 - Thomas Jones Barker, </a:t>
            </a:r>
            <a:r>
              <a:rPr lang="en-US" sz="2000" u="sng" dirty="0"/>
              <a:t>The Secret of England's Greatness</a:t>
            </a:r>
            <a:r>
              <a:rPr lang="en-US" sz="2000" dirty="0"/>
              <a:t> (Queen Victoria presenting a Bible in the Audience Chamber at Windsor)</a:t>
            </a:r>
            <a:endParaRPr lang="en-US" sz="2000" i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927" y="1600200"/>
            <a:ext cx="57901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B87881-4A2A-4259-A5B2-B572475E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0" y="0"/>
            <a:ext cx="7415459" cy="630932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90E3C9-CE85-4331-8F0E-1B9DB70D218B}"/>
              </a:ext>
            </a:extLst>
          </p:cNvPr>
          <p:cNvSpPr txBox="1"/>
          <p:nvPr/>
        </p:nvSpPr>
        <p:spPr>
          <a:xfrm>
            <a:off x="1763688" y="6456620"/>
            <a:ext cx="628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Paul Cezanne, </a:t>
            </a:r>
            <a:r>
              <a:rPr lang="it-IT" i="1" dirty="0"/>
              <a:t>Une moderne Olympia</a:t>
            </a:r>
            <a:r>
              <a:rPr lang="it-IT" dirty="0"/>
              <a:t>, 1872, Paris, Musée d’Orsay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8051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laval femmes borde mer">
            <a:extLst>
              <a:ext uri="{FF2B5EF4-FFF2-40B4-BE49-F238E27FC236}">
                <a16:creationId xmlns:a16="http://schemas.microsoft.com/office/drawing/2014/main" id="{66F0F839-D0B7-43E4-823B-9CAFA9B8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32848" cy="54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FEDF8B-579E-43B3-9950-E84F75B17563}"/>
              </a:ext>
            </a:extLst>
          </p:cNvPr>
          <p:cNvSpPr txBox="1"/>
          <p:nvPr/>
        </p:nvSpPr>
        <p:spPr>
          <a:xfrm>
            <a:off x="1529885" y="6021288"/>
            <a:ext cx="608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Charles Laval, </a:t>
            </a:r>
            <a:r>
              <a:rPr lang="it-IT" i="1" dirty="0"/>
              <a:t>Femmes </a:t>
            </a:r>
            <a:r>
              <a:rPr lang="it-IT" i="1" dirty="0" err="1"/>
              <a:t>au</a:t>
            </a:r>
            <a:r>
              <a:rPr lang="it-IT" i="1" dirty="0"/>
              <a:t> </a:t>
            </a:r>
            <a:r>
              <a:rPr lang="it-IT" i="1" dirty="0" err="1"/>
              <a:t>bord</a:t>
            </a:r>
            <a:r>
              <a:rPr lang="it-IT" i="1" dirty="0"/>
              <a:t> de la </a:t>
            </a:r>
            <a:r>
              <a:rPr lang="it-IT" i="1" dirty="0" err="1"/>
              <a:t>mer</a:t>
            </a:r>
            <a:r>
              <a:rPr lang="it-IT" i="1" dirty="0"/>
              <a:t> (La Martinique)</a:t>
            </a:r>
            <a:r>
              <a:rPr lang="it-IT" dirty="0"/>
              <a:t>, 1889</a:t>
            </a:r>
          </a:p>
          <a:p>
            <a:r>
              <a:rPr lang="it-IT" dirty="0"/>
              <a:t>Paris, Musée d’Orsay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7872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uomo, fotografia, vecchio&#10;&#10;Descrizione generata automaticamente">
            <a:extLst>
              <a:ext uri="{FF2B5EF4-FFF2-40B4-BE49-F238E27FC236}">
                <a16:creationId xmlns:a16="http://schemas.microsoft.com/office/drawing/2014/main" id="{1F0CDC20-17BB-46B1-A746-C08B4A319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2724150" cy="3810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56EF31-9EEB-4251-97E2-CBCB949F230F}"/>
              </a:ext>
            </a:extLst>
          </p:cNvPr>
          <p:cNvSpPr txBox="1"/>
          <p:nvPr/>
        </p:nvSpPr>
        <p:spPr>
          <a:xfrm>
            <a:off x="623422" y="4509120"/>
            <a:ext cx="226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Henry </a:t>
            </a:r>
            <a:r>
              <a:rPr lang="it-IT" dirty="0" err="1"/>
              <a:t>Ossawa</a:t>
            </a:r>
            <a:r>
              <a:rPr lang="it-IT" dirty="0"/>
              <a:t> Tanner </a:t>
            </a:r>
          </a:p>
          <a:p>
            <a:r>
              <a:rPr lang="it-IT" dirty="0"/>
              <a:t>1859-1937</a:t>
            </a:r>
            <a:endParaRPr lang="es-E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2B6197-652A-453E-A2FA-8C260BD5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86760"/>
            <a:ext cx="3088357" cy="39854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E461C4-E797-44E0-811C-68AD99CB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9" y="2492896"/>
            <a:ext cx="26669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34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EEB5C4E2-6CE3-4D35-ACB6-2049FE49D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26" y="306849"/>
            <a:ext cx="2434258" cy="37177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00980A-07C6-4255-8B06-AD12CDFB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79" y="128032"/>
            <a:ext cx="2518196" cy="3867726"/>
          </a:xfrm>
          <a:prstGeom prst="rect">
            <a:avLst/>
          </a:prstGeom>
        </p:spPr>
      </p:pic>
      <p:pic>
        <p:nvPicPr>
          <p:cNvPr id="2050" name="Picture 2" descr="Risultati immagini per chocolat et footit">
            <a:extLst>
              <a:ext uri="{FF2B5EF4-FFF2-40B4-BE49-F238E27FC236}">
                <a16:creationId xmlns:a16="http://schemas.microsoft.com/office/drawing/2014/main" id="{7BAFB009-83ED-4A97-A629-E6EE5914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75" y="3488784"/>
            <a:ext cx="3810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AB1DE6-FD71-4402-BC6D-9B108A78AE27}"/>
              </a:ext>
            </a:extLst>
          </p:cNvPr>
          <p:cNvSpPr txBox="1"/>
          <p:nvPr/>
        </p:nvSpPr>
        <p:spPr>
          <a:xfrm>
            <a:off x="3491880" y="1196752"/>
            <a:ext cx="193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Chocolat</a:t>
            </a:r>
            <a:r>
              <a:rPr lang="it-IT" dirty="0"/>
              <a:t> et </a:t>
            </a:r>
            <a:r>
              <a:rPr lang="it-IT" dirty="0" err="1"/>
              <a:t>Foottit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7622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62FF116-B958-4F01-B7AB-F9220B2C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548680"/>
            <a:ext cx="3657600" cy="44767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1A636D-8731-48D8-882E-C4AA82E4D7FE}"/>
              </a:ext>
            </a:extLst>
          </p:cNvPr>
          <p:cNvSpPr txBox="1"/>
          <p:nvPr/>
        </p:nvSpPr>
        <p:spPr>
          <a:xfrm>
            <a:off x="899592" y="5445224"/>
            <a:ext cx="769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Henri de Toulouse Lautrec – </a:t>
            </a:r>
            <a:r>
              <a:rPr lang="it-IT" i="1" dirty="0" err="1"/>
              <a:t>Chocolat</a:t>
            </a:r>
            <a:r>
              <a:rPr lang="it-IT" i="1" dirty="0"/>
              <a:t> </a:t>
            </a:r>
            <a:r>
              <a:rPr lang="it-IT" i="1" dirty="0" err="1"/>
              <a:t>dansant</a:t>
            </a:r>
            <a:r>
              <a:rPr lang="it-IT" i="1" dirty="0"/>
              <a:t> </a:t>
            </a:r>
            <a:r>
              <a:rPr lang="it-IT" i="1" dirty="0" err="1"/>
              <a:t>dans</a:t>
            </a:r>
            <a:r>
              <a:rPr lang="it-IT" i="1" dirty="0"/>
              <a:t> un bar</a:t>
            </a:r>
            <a:r>
              <a:rPr lang="it-IT" dirty="0"/>
              <a:t>, Paris, </a:t>
            </a:r>
            <a:r>
              <a:rPr lang="it-IT" dirty="0" err="1"/>
              <a:t>Musèe</a:t>
            </a:r>
            <a:r>
              <a:rPr lang="it-IT" dirty="0"/>
              <a:t> d’Orsay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596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Chocolat - Le Clown nￃﾨgre - Films Lumiere">
            <a:hlinkClick r:id="" action="ppaction://media"/>
            <a:extLst>
              <a:ext uri="{FF2B5EF4-FFF2-40B4-BE49-F238E27FC236}">
                <a16:creationId xmlns:a16="http://schemas.microsoft.com/office/drawing/2014/main" id="{30E7F3C0-C94D-4923-9B75-B7DB9B474A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DE6518-CFE6-4E28-9622-30EA8EF7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2" y="0"/>
            <a:ext cx="4348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2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47B551-D8BB-492B-931B-3DBDF1BDF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1" t="4631" r="11772" b="3920"/>
          <a:stretch/>
        </p:blipFill>
        <p:spPr>
          <a:xfrm>
            <a:off x="1331640" y="332656"/>
            <a:ext cx="6192689" cy="55575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27020F-6CB4-42E6-84BF-2CD2BE4B70AC}"/>
              </a:ext>
            </a:extLst>
          </p:cNvPr>
          <p:cNvSpPr txBox="1"/>
          <p:nvPr/>
        </p:nvSpPr>
        <p:spPr>
          <a:xfrm>
            <a:off x="1210342" y="6158636"/>
            <a:ext cx="672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Henri Rousseau, </a:t>
            </a:r>
            <a:r>
              <a:rPr lang="it-IT" i="1" dirty="0"/>
              <a:t>La charmeuse de </a:t>
            </a:r>
            <a:r>
              <a:rPr lang="it-IT" i="1" dirty="0" err="1"/>
              <a:t>serpent</a:t>
            </a:r>
            <a:r>
              <a:rPr lang="it-IT" i="1" dirty="0"/>
              <a:t>, </a:t>
            </a:r>
            <a:r>
              <a:rPr lang="it-IT" dirty="0"/>
              <a:t>1907, Paris, Musée d’Orsay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6954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4754DE-56BB-4856-AD02-00EA5AF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80" y="404664"/>
            <a:ext cx="3960440" cy="464921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5962BE-2C97-4D62-8A86-45BCC5551103}"/>
              </a:ext>
            </a:extLst>
          </p:cNvPr>
          <p:cNvSpPr txBox="1"/>
          <p:nvPr/>
        </p:nvSpPr>
        <p:spPr>
          <a:xfrm>
            <a:off x="1302932" y="5445224"/>
            <a:ext cx="653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Thomas </a:t>
            </a:r>
            <a:r>
              <a:rPr lang="it-IT" dirty="0" err="1"/>
              <a:t>Eakins</a:t>
            </a:r>
            <a:r>
              <a:rPr lang="it-IT" dirty="0"/>
              <a:t>, </a:t>
            </a:r>
            <a:r>
              <a:rPr lang="it-IT" i="1" dirty="0"/>
              <a:t>Woman Model</a:t>
            </a:r>
            <a:r>
              <a:rPr lang="it-IT" dirty="0"/>
              <a:t>, 1867, San Francisco Museum of Art 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60029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E45921-0843-4793-9D53-725749ABF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91" y="9520"/>
            <a:ext cx="7767017" cy="60478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87A35F-61F5-45F1-8340-B47C9F538A2F}"/>
              </a:ext>
            </a:extLst>
          </p:cNvPr>
          <p:cNvSpPr txBox="1"/>
          <p:nvPr/>
        </p:nvSpPr>
        <p:spPr>
          <a:xfrm>
            <a:off x="1451721" y="6309320"/>
            <a:ext cx="624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Félix </a:t>
            </a:r>
            <a:r>
              <a:rPr lang="it-IT" dirty="0" err="1"/>
              <a:t>Vallotton</a:t>
            </a:r>
            <a:r>
              <a:rPr lang="it-IT" dirty="0"/>
              <a:t>, </a:t>
            </a:r>
            <a:r>
              <a:rPr lang="it-IT" i="1" dirty="0"/>
              <a:t>La Blanche et la </a:t>
            </a:r>
            <a:r>
              <a:rPr lang="it-IT" i="1" dirty="0" err="1"/>
              <a:t>Noire</a:t>
            </a:r>
            <a:r>
              <a:rPr lang="it-IT" dirty="0"/>
              <a:t>, 1913, Bern, </a:t>
            </a:r>
            <a:r>
              <a:rPr lang="it-IT" dirty="0" err="1"/>
              <a:t>Kunstmuseum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022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sedendo, interni, abbigliamento&#10;&#10;Descrizione generata automaticamente">
            <a:extLst>
              <a:ext uri="{FF2B5EF4-FFF2-40B4-BE49-F238E27FC236}">
                <a16:creationId xmlns:a16="http://schemas.microsoft.com/office/drawing/2014/main" id="{CE8F6D75-8907-421C-AA84-4D1717245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332157" cy="567527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5EA110-EB66-45BA-9411-F8B4B5695C00}"/>
              </a:ext>
            </a:extLst>
          </p:cNvPr>
          <p:cNvSpPr txBox="1"/>
          <p:nvPr/>
        </p:nvSpPr>
        <p:spPr>
          <a:xfrm>
            <a:off x="1758345" y="6093296"/>
            <a:ext cx="562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Hyacinte</a:t>
            </a:r>
            <a:r>
              <a:rPr lang="it-IT" dirty="0"/>
              <a:t> </a:t>
            </a:r>
            <a:r>
              <a:rPr lang="it-IT" dirty="0" err="1"/>
              <a:t>Rigaud</a:t>
            </a:r>
            <a:r>
              <a:rPr lang="it-IT" dirty="0"/>
              <a:t>, </a:t>
            </a:r>
            <a:r>
              <a:rPr lang="it-IT" dirty="0" err="1"/>
              <a:t>Jeune</a:t>
            </a:r>
            <a:r>
              <a:rPr lang="it-IT" dirty="0"/>
              <a:t> </a:t>
            </a:r>
            <a:r>
              <a:rPr lang="it-IT" dirty="0" err="1"/>
              <a:t>homme</a:t>
            </a:r>
            <a:r>
              <a:rPr lang="it-IT" dirty="0"/>
              <a:t> </a:t>
            </a:r>
            <a:r>
              <a:rPr lang="it-IT" dirty="0" err="1"/>
              <a:t>tenant</a:t>
            </a:r>
            <a:r>
              <a:rPr lang="it-IT" dirty="0"/>
              <a:t> un </a:t>
            </a:r>
            <a:r>
              <a:rPr lang="it-IT" dirty="0" err="1"/>
              <a:t>arc</a:t>
            </a:r>
            <a:r>
              <a:rPr lang="it-IT" dirty="0"/>
              <a:t>, XVIII° </a:t>
            </a:r>
            <a:r>
              <a:rPr lang="it-IT" dirty="0" err="1"/>
              <a:t>siecle</a:t>
            </a:r>
            <a:endParaRPr lang="it-IT" dirty="0"/>
          </a:p>
          <a:p>
            <a:r>
              <a:rPr lang="it-IT" dirty="0"/>
              <a:t>Dunkerque, </a:t>
            </a:r>
            <a:r>
              <a:rPr lang="it-IT" dirty="0" err="1"/>
              <a:t>Musèe</a:t>
            </a:r>
            <a:r>
              <a:rPr lang="it-IT" dirty="0"/>
              <a:t> de </a:t>
            </a:r>
            <a:r>
              <a:rPr lang="it-IT" dirty="0" err="1"/>
              <a:t>Beaux</a:t>
            </a:r>
            <a:r>
              <a:rPr lang="it-IT" dirty="0"/>
              <a:t> </a:t>
            </a:r>
            <a:r>
              <a:rPr lang="it-IT" dirty="0" err="1"/>
              <a:t>Arts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5041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7B2466-C640-4394-9AD1-5CC2F0BAC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7" r="16216"/>
          <a:stretch/>
        </p:blipFill>
        <p:spPr>
          <a:xfrm>
            <a:off x="148948" y="472441"/>
            <a:ext cx="4063012" cy="601325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8D3E62A-ABE3-4135-A0DD-FBF5EEBE9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60648"/>
            <a:ext cx="1987517" cy="286284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094F2D0-9DDB-4D98-9EDA-1A844F9E0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746" y="2096852"/>
            <a:ext cx="1955447" cy="26642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F3D54EE-11F2-4882-A841-3CE2CDAE49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55" t="4984" r="11111" b="6666"/>
          <a:stretch/>
        </p:blipFill>
        <p:spPr>
          <a:xfrm>
            <a:off x="6432979" y="3622848"/>
            <a:ext cx="2376264" cy="28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52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ED7676-B5CF-4362-A698-C9FF51243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1756" cy="474720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7CEDC4-43B0-435A-B2EE-1F0D7A94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26" y="1772816"/>
            <a:ext cx="3163374" cy="42849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040DED-A841-4812-B2ED-B8D7B54E9C1C}"/>
              </a:ext>
            </a:extLst>
          </p:cNvPr>
          <p:cNvSpPr txBox="1"/>
          <p:nvPr/>
        </p:nvSpPr>
        <p:spPr>
          <a:xfrm>
            <a:off x="197253" y="5013176"/>
            <a:ext cx="571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Félix </a:t>
            </a:r>
            <a:r>
              <a:rPr lang="it-IT" dirty="0" err="1"/>
              <a:t>Vallotton</a:t>
            </a:r>
            <a:r>
              <a:rPr lang="it-IT" dirty="0"/>
              <a:t>, </a:t>
            </a:r>
            <a:r>
              <a:rPr lang="it-IT" i="1" dirty="0" err="1"/>
              <a:t>Les</a:t>
            </a:r>
            <a:r>
              <a:rPr lang="it-IT" i="1" dirty="0"/>
              <a:t> </a:t>
            </a:r>
            <a:r>
              <a:rPr lang="it-IT" i="1" dirty="0" err="1"/>
              <a:t>Tirailleurs</a:t>
            </a:r>
            <a:r>
              <a:rPr lang="it-IT" i="1" dirty="0"/>
              <a:t> </a:t>
            </a:r>
            <a:r>
              <a:rPr lang="it-IT" i="1" dirty="0" err="1"/>
              <a:t>sénégalais</a:t>
            </a:r>
            <a:r>
              <a:rPr lang="it-IT" i="1" dirty="0"/>
              <a:t> </a:t>
            </a:r>
            <a:r>
              <a:rPr lang="it-IT" i="1" dirty="0" err="1"/>
              <a:t>au</a:t>
            </a:r>
            <a:r>
              <a:rPr lang="it-IT" i="1" dirty="0"/>
              <a:t> Camp de </a:t>
            </a:r>
            <a:r>
              <a:rPr lang="it-IT" i="1" dirty="0" err="1"/>
              <a:t>Mailly</a:t>
            </a:r>
            <a:endParaRPr lang="it-IT" i="1" dirty="0"/>
          </a:p>
          <a:p>
            <a:r>
              <a:rPr lang="it-IT" dirty="0"/>
              <a:t>1917, Beauvais, MUDO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2132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287A33-530B-4D79-86B1-F1928966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44723"/>
            <a:ext cx="3252794" cy="49685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E2B2CB4-66B6-40B8-B26F-EB5707C4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230" y="427964"/>
            <a:ext cx="4307242" cy="27437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8933DB-5AA4-4211-B2FD-48E61A6CB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114" y="3484681"/>
            <a:ext cx="4488160" cy="29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ADA69A-7ABE-49E1-9B7D-E86C13FE6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828" y="3573016"/>
            <a:ext cx="4230661" cy="32849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DFE954D-C2DF-482B-AA2C-66ACFB07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85" y="260648"/>
            <a:ext cx="45365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78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578EFB-DE21-4340-900C-98B435702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4293096" cy="42930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A49F3A-C7B3-4048-8737-689F2AD72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842" y="260648"/>
            <a:ext cx="3069982" cy="41490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0291BD-8088-4D3E-B45B-A5FBBDDA5BF1}"/>
              </a:ext>
            </a:extLst>
          </p:cNvPr>
          <p:cNvSpPr txBox="1"/>
          <p:nvPr/>
        </p:nvSpPr>
        <p:spPr>
          <a:xfrm>
            <a:off x="357446" y="5374957"/>
            <a:ext cx="5487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Kees Van </a:t>
            </a:r>
            <a:r>
              <a:rPr lang="it-IT" dirty="0" err="1"/>
              <a:t>Dongen</a:t>
            </a:r>
            <a:r>
              <a:rPr lang="it-IT" dirty="0"/>
              <a:t>, </a:t>
            </a:r>
            <a:r>
              <a:rPr lang="it-IT" i="1" dirty="0"/>
              <a:t>Jack Johnson. The </a:t>
            </a:r>
            <a:r>
              <a:rPr lang="it-IT" i="1" dirty="0" err="1"/>
              <a:t>morning</a:t>
            </a:r>
            <a:r>
              <a:rPr lang="it-IT" i="1" dirty="0"/>
              <a:t> </a:t>
            </a:r>
            <a:r>
              <a:rPr lang="it-IT" i="1" dirty="0" err="1"/>
              <a:t>walk</a:t>
            </a:r>
            <a:r>
              <a:rPr lang="it-IT" dirty="0"/>
              <a:t>, 1914</a:t>
            </a:r>
          </a:p>
          <a:p>
            <a:r>
              <a:rPr lang="it-IT" dirty="0"/>
              <a:t>Monaco, Palais </a:t>
            </a:r>
            <a:r>
              <a:rPr lang="it-IT" dirty="0" err="1"/>
              <a:t>Princier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7043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AAD81A4-5262-442D-9DA3-F1485F57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4" y="14104"/>
            <a:ext cx="4580814" cy="573325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9823D38-5A5A-4C41-A086-16F6E617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668" y="684674"/>
            <a:ext cx="4426332" cy="548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56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3583C0-6997-49C7-9E27-A4F610153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7" y="687615"/>
            <a:ext cx="4323493" cy="50405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BCCACB7-8CA2-453D-BA3E-7DE70017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00" y="184303"/>
            <a:ext cx="2057400" cy="304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3EA3F62-9A17-4354-BDA3-54E7ACE27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237299"/>
            <a:ext cx="2719571" cy="34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9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581F4A5-7845-4D55-9FE8-E0973113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-22096"/>
            <a:ext cx="4791075" cy="6096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8B91C0-DAFD-4F76-85F1-CFBFFFF0D2E5}"/>
              </a:ext>
            </a:extLst>
          </p:cNvPr>
          <p:cNvSpPr txBox="1"/>
          <p:nvPr/>
        </p:nvSpPr>
        <p:spPr>
          <a:xfrm>
            <a:off x="1403648" y="6237312"/>
            <a:ext cx="598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 Ray, </a:t>
            </a:r>
            <a:r>
              <a:rPr lang="it-IT" i="1" dirty="0" err="1"/>
              <a:t>Modéle</a:t>
            </a:r>
            <a:r>
              <a:rPr lang="it-IT" i="1" dirty="0"/>
              <a:t> </a:t>
            </a:r>
            <a:r>
              <a:rPr lang="it-IT" i="1" dirty="0" err="1"/>
              <a:t>posant</a:t>
            </a:r>
            <a:r>
              <a:rPr lang="it-IT" i="1" dirty="0"/>
              <a:t> </a:t>
            </a:r>
            <a:r>
              <a:rPr lang="it-IT" i="1" dirty="0" err="1"/>
              <a:t>avec</a:t>
            </a:r>
            <a:r>
              <a:rPr lang="it-IT" i="1" dirty="0"/>
              <a:t> l’</a:t>
            </a:r>
            <a:r>
              <a:rPr lang="it-IT" i="1" dirty="0" err="1"/>
              <a:t>esculpture</a:t>
            </a:r>
            <a:r>
              <a:rPr lang="it-IT" i="1" dirty="0"/>
              <a:t> de la </a:t>
            </a:r>
            <a:r>
              <a:rPr lang="it-IT" i="1" dirty="0" err="1"/>
              <a:t>Reine</a:t>
            </a:r>
            <a:r>
              <a:rPr lang="it-IT" i="1" dirty="0"/>
              <a:t> </a:t>
            </a:r>
            <a:r>
              <a:rPr lang="it-IT" i="1" dirty="0" err="1"/>
              <a:t>Bangwa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28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A1C7C4F-642E-49AC-B6EA-16F501A8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53" y="0"/>
            <a:ext cx="4979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362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A334F9-B4CE-46DB-919C-932A2F41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60" y="93437"/>
            <a:ext cx="2453572" cy="30639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3B5845-6C42-40EE-BA64-78B51034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70" y="98413"/>
            <a:ext cx="3600400" cy="29352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BEE7169-5EF2-4E9D-8D10-CCC05780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86" y="3303240"/>
            <a:ext cx="6444208" cy="32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2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donna, posando, edificio&#10;&#10;Descrizione generata automaticamente">
            <a:extLst>
              <a:ext uri="{FF2B5EF4-FFF2-40B4-BE49-F238E27FC236}">
                <a16:creationId xmlns:a16="http://schemas.microsoft.com/office/drawing/2014/main" id="{AEC775EC-5E7F-4182-85EC-F94326153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0753"/>
            <a:ext cx="4896544" cy="60665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6497A9-B471-4A74-9BD4-998738F71FB8}"/>
              </a:ext>
            </a:extLst>
          </p:cNvPr>
          <p:cNvSpPr txBox="1"/>
          <p:nvPr/>
        </p:nvSpPr>
        <p:spPr>
          <a:xfrm>
            <a:off x="1371600" y="621166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Marie-</a:t>
            </a:r>
            <a:r>
              <a:rPr lang="fr-FR" dirty="0" err="1"/>
              <a:t>Guillemine</a:t>
            </a:r>
            <a:r>
              <a:rPr lang="fr-FR" dirty="0"/>
              <a:t> Benoist (1768-1826), </a:t>
            </a:r>
            <a:r>
              <a:rPr lang="fr-FR" i="1" dirty="0"/>
              <a:t>Portrait d’une négresse</a:t>
            </a:r>
            <a:r>
              <a:rPr lang="fr-FR" dirty="0"/>
              <a:t>, (Portrait de Madeleine , Paris, </a:t>
            </a:r>
            <a:r>
              <a:rPr lang="fr-FR" dirty="0" err="1"/>
              <a:t>Musee</a:t>
            </a:r>
            <a:r>
              <a:rPr lang="fr-FR" dirty="0"/>
              <a:t> du Louvre)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509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BEA681-D40F-4C24-84FA-FE8D23C9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70" y="232759"/>
            <a:ext cx="7145059" cy="63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54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Josￃﾩphine Baker danse aux Folies Bergￃﾨre">
            <a:hlinkClick r:id="" action="ppaction://media"/>
            <a:extLst>
              <a:ext uri="{FF2B5EF4-FFF2-40B4-BE49-F238E27FC236}">
                <a16:creationId xmlns:a16="http://schemas.microsoft.com/office/drawing/2014/main" id="{5BA99D49-1B28-49D9-B97C-E0C41104FA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7350" y="124460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9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3AC5E8-E2EF-4839-B9D8-F7206A1DB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3275095" cy="515719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1B631E9-35AC-473B-9012-EC0F77305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844824"/>
            <a:ext cx="40628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65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Riccardo\Desktop\Lectura fumectis\CORSONE-IMMAGINI\4. Picasso. Les d'Avignon-1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32101"/>
            <a:ext cx="5400600" cy="560312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600200" y="381000"/>
            <a:ext cx="58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1907 - Pablo Picasso, </a:t>
            </a:r>
            <a:r>
              <a:rPr lang="en-US" u="sng" dirty="0"/>
              <a:t>Les demoiselles </a:t>
            </a:r>
            <a:r>
              <a:rPr lang="en-US" u="sng" dirty="0" err="1"/>
              <a:t>d'Avignon</a:t>
            </a:r>
            <a:r>
              <a:rPr lang="en-US" dirty="0"/>
              <a:t>, olio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30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Riccardo\Desktop\Lectura fumectis\CORSONE-IMMAGINI\3-Picasso-les-femmes-d-alger--1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469" y="1257299"/>
            <a:ext cx="6957907" cy="5327769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790700" y="381000"/>
            <a:ext cx="5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1955 - Pablo Picasso, </a:t>
            </a:r>
            <a:r>
              <a:rPr lang="it-IT" u="sng" dirty="0"/>
              <a:t>Donne d'Algeri nei loro appartamenti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29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C195FD-07AF-405E-8FE9-4F2F3F08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0"/>
            <a:ext cx="8532440" cy="60993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49F107-A75C-4C55-920D-2F1A957EB584}"/>
              </a:ext>
            </a:extLst>
          </p:cNvPr>
          <p:cNvSpPr txBox="1"/>
          <p:nvPr/>
        </p:nvSpPr>
        <p:spPr>
          <a:xfrm>
            <a:off x="1147216" y="6309320"/>
            <a:ext cx="684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Larry </a:t>
            </a:r>
            <a:r>
              <a:rPr lang="it-IT" dirty="0" err="1"/>
              <a:t>Rivers</a:t>
            </a:r>
            <a:r>
              <a:rPr lang="it-IT" dirty="0"/>
              <a:t>, I love Olympia in black Face, 1970, Paris, Centre Pompidou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46975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B7B31C-ECB6-49B5-8250-FB7C48B2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00" y="0"/>
            <a:ext cx="7787200" cy="609329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9C8D9B-3D15-45AB-A29F-2837B9967132}"/>
              </a:ext>
            </a:extLst>
          </p:cNvPr>
          <p:cNvSpPr txBox="1"/>
          <p:nvPr/>
        </p:nvSpPr>
        <p:spPr>
          <a:xfrm>
            <a:off x="1691680" y="6237312"/>
            <a:ext cx="608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Aimé</a:t>
            </a:r>
            <a:r>
              <a:rPr lang="it-IT" dirty="0"/>
              <a:t> </a:t>
            </a:r>
            <a:r>
              <a:rPr lang="it-IT" dirty="0" err="1"/>
              <a:t>Mpane</a:t>
            </a:r>
            <a:r>
              <a:rPr lang="it-IT" dirty="0"/>
              <a:t>, </a:t>
            </a:r>
            <a:r>
              <a:rPr lang="it-IT" i="1" dirty="0"/>
              <a:t>Olympia II</a:t>
            </a:r>
            <a:r>
              <a:rPr lang="it-IT" dirty="0"/>
              <a:t>, 2013, Luxembourg, Collezione Privata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3041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1D5911E-75E5-4326-9E6C-4C73F64D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496" y="2664"/>
            <a:ext cx="4861008" cy="60114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C47336-7645-4942-9B3E-830FF302C37E}"/>
              </a:ext>
            </a:extLst>
          </p:cNvPr>
          <p:cNvSpPr txBox="1"/>
          <p:nvPr/>
        </p:nvSpPr>
        <p:spPr>
          <a:xfrm>
            <a:off x="2327646" y="6165304"/>
            <a:ext cx="470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Miguel </a:t>
            </a:r>
            <a:r>
              <a:rPr lang="it-IT" dirty="0" err="1"/>
              <a:t>Covarrubias</a:t>
            </a:r>
            <a:r>
              <a:rPr lang="it-IT" dirty="0"/>
              <a:t>, </a:t>
            </a:r>
            <a:r>
              <a:rPr lang="it-IT" i="1" dirty="0"/>
              <a:t>Femme a la robe bleu</a:t>
            </a:r>
            <a:r>
              <a:rPr lang="it-IT" dirty="0"/>
              <a:t>, 1927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7919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BB10B80-4B12-4280-930B-46631E85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-13712"/>
            <a:ext cx="4729057" cy="58052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581FDB-7F75-4EF2-A663-6B8FFD343A0C}"/>
              </a:ext>
            </a:extLst>
          </p:cNvPr>
          <p:cNvSpPr txBox="1"/>
          <p:nvPr/>
        </p:nvSpPr>
        <p:spPr>
          <a:xfrm>
            <a:off x="1835696" y="6093296"/>
            <a:ext cx="521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Laura Wheeler </a:t>
            </a:r>
            <a:r>
              <a:rPr lang="it-IT" dirty="0" err="1"/>
              <a:t>Waring</a:t>
            </a:r>
            <a:r>
              <a:rPr lang="it-IT" dirty="0"/>
              <a:t>, </a:t>
            </a:r>
            <a:r>
              <a:rPr lang="it-IT" i="1" dirty="0"/>
              <a:t>Anna Washington Derry</a:t>
            </a:r>
            <a:r>
              <a:rPr lang="it-IT" dirty="0"/>
              <a:t>, 1927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798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donna, sedendo, uomo&#10;&#10;Descrizione generata automaticamente">
            <a:extLst>
              <a:ext uri="{FF2B5EF4-FFF2-40B4-BE49-F238E27FC236}">
                <a16:creationId xmlns:a16="http://schemas.microsoft.com/office/drawing/2014/main" id="{9692C8D8-ED45-4F65-8DD6-80D33D574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0" y="764704"/>
            <a:ext cx="3570405" cy="44644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7489BC8-2F56-4648-93BB-D3F372D4B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1608"/>
            <a:ext cx="3285736" cy="484292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FC0EFB-CB06-408B-B9C7-63A51472758B}"/>
              </a:ext>
            </a:extLst>
          </p:cNvPr>
          <p:cNvSpPr txBox="1"/>
          <p:nvPr/>
        </p:nvSpPr>
        <p:spPr>
          <a:xfrm>
            <a:off x="410540" y="5661248"/>
            <a:ext cx="4161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Anne-Louise </a:t>
            </a:r>
            <a:r>
              <a:rPr lang="it-IT" dirty="0" err="1"/>
              <a:t>Girodet</a:t>
            </a:r>
            <a:r>
              <a:rPr lang="it-IT" dirty="0"/>
              <a:t>, </a:t>
            </a:r>
            <a:r>
              <a:rPr lang="it-IT" i="1" dirty="0"/>
              <a:t>Jean Baptiste </a:t>
            </a:r>
            <a:r>
              <a:rPr lang="it-IT" i="1" dirty="0" err="1"/>
              <a:t>Belley</a:t>
            </a:r>
            <a:r>
              <a:rPr lang="it-IT" i="1" dirty="0"/>
              <a:t>, </a:t>
            </a:r>
          </a:p>
          <a:p>
            <a:r>
              <a:rPr lang="it-IT" dirty="0"/>
              <a:t>1797, </a:t>
            </a:r>
            <a:r>
              <a:rPr lang="it-IT" dirty="0" err="1"/>
              <a:t>Chateau</a:t>
            </a:r>
            <a:r>
              <a:rPr lang="it-IT" dirty="0"/>
              <a:t> de Versailles</a:t>
            </a:r>
            <a:endParaRPr lang="es-E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BA4544-5BB2-4110-9E8B-257CB7EEFB80}"/>
              </a:ext>
            </a:extLst>
          </p:cNvPr>
          <p:cNvSpPr txBox="1"/>
          <p:nvPr/>
        </p:nvSpPr>
        <p:spPr>
          <a:xfrm>
            <a:off x="5004048" y="5522748"/>
            <a:ext cx="3318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Toussaint </a:t>
            </a:r>
            <a:r>
              <a:rPr lang="it-IT" dirty="0" err="1"/>
              <a:t>Louverture</a:t>
            </a:r>
            <a:endParaRPr lang="it-IT" dirty="0"/>
          </a:p>
          <a:p>
            <a:r>
              <a:rPr lang="it-IT" dirty="0"/>
              <a:t>Incisione dell’epoca</a:t>
            </a:r>
          </a:p>
          <a:p>
            <a:r>
              <a:rPr lang="it-IT" dirty="0" err="1"/>
              <a:t>Bibliotheque</a:t>
            </a:r>
            <a:r>
              <a:rPr lang="it-IT" dirty="0"/>
              <a:t> </a:t>
            </a:r>
            <a:r>
              <a:rPr lang="it-IT" dirty="0" err="1"/>
              <a:t>Nationale</a:t>
            </a:r>
            <a:r>
              <a:rPr lang="it-IT" dirty="0"/>
              <a:t> de France</a:t>
            </a:r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iccardo\Desktop\Lectura fumectis\CORSONE-IMMAGINI\2-1834- Delacroix-Donne d'Alge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614319" cy="514365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066800" y="4572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1843 - Eugène Delacroix, </a:t>
            </a:r>
            <a:r>
              <a:rPr lang="fr-FR" u="sng" dirty="0"/>
              <a:t>Femmes d'</a:t>
            </a:r>
            <a:r>
              <a:rPr lang="fr-FR" u="sng" dirty="0" err="1"/>
              <a:t>Algiers</a:t>
            </a:r>
            <a:r>
              <a:rPr lang="fr-FR" u="sng" dirty="0"/>
              <a:t> dans leur appartement</a:t>
            </a:r>
            <a:r>
              <a:rPr lang="fr-FR" dirty="0"/>
              <a:t>, </a:t>
            </a:r>
          </a:p>
          <a:p>
            <a:pPr algn="ctr"/>
            <a:r>
              <a:rPr lang="fr-FR" dirty="0"/>
              <a:t>huile sur toile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4061EE-F4BD-43E2-927E-D3B1C0E5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3" y="124525"/>
            <a:ext cx="2620516" cy="394085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9906A7-DC75-4DF1-AC6D-52F175CE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65" y="260141"/>
            <a:ext cx="3954015" cy="30495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756E0A5-1C53-462F-998B-D1FDAEA8B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784" y="3645024"/>
            <a:ext cx="3987964" cy="31355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8782C6-A570-49CF-987B-C18C49A38F52}"/>
              </a:ext>
            </a:extLst>
          </p:cNvPr>
          <p:cNvSpPr txBox="1"/>
          <p:nvPr/>
        </p:nvSpPr>
        <p:spPr>
          <a:xfrm>
            <a:off x="445840" y="4763048"/>
            <a:ext cx="3345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Saartje</a:t>
            </a:r>
            <a:r>
              <a:rPr lang="it-IT" dirty="0"/>
              <a:t> </a:t>
            </a:r>
            <a:r>
              <a:rPr lang="it-IT" dirty="0" err="1"/>
              <a:t>Baartman</a:t>
            </a:r>
            <a:endParaRPr lang="it-IT" dirty="0"/>
          </a:p>
          <a:p>
            <a:r>
              <a:rPr lang="it-IT" dirty="0"/>
              <a:t>(Città del Capo 1789 – Parigi 1815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313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erba, gruppo, montagna&#10;&#10;Descrizione generata automaticamente">
            <a:extLst>
              <a:ext uri="{FF2B5EF4-FFF2-40B4-BE49-F238E27FC236}">
                <a16:creationId xmlns:a16="http://schemas.microsoft.com/office/drawing/2014/main" id="{F019F1E6-8C7C-435E-9840-6DE6EF890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7" y="260648"/>
            <a:ext cx="7964666" cy="543588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899B42-4833-429B-B05D-209B03D4AF1C}"/>
              </a:ext>
            </a:extLst>
          </p:cNvPr>
          <p:cNvSpPr txBox="1"/>
          <p:nvPr/>
        </p:nvSpPr>
        <p:spPr>
          <a:xfrm>
            <a:off x="934658" y="6093296"/>
            <a:ext cx="727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Thèodore</a:t>
            </a:r>
            <a:r>
              <a:rPr lang="it-IT" dirty="0"/>
              <a:t> Géricault, Le </a:t>
            </a:r>
            <a:r>
              <a:rPr lang="it-IT" dirty="0" err="1"/>
              <a:t>Radeau</a:t>
            </a:r>
            <a:r>
              <a:rPr lang="it-IT" dirty="0"/>
              <a:t> de la </a:t>
            </a:r>
            <a:r>
              <a:rPr lang="it-IT" dirty="0" err="1"/>
              <a:t>Méduse</a:t>
            </a:r>
            <a:r>
              <a:rPr lang="it-IT" dirty="0"/>
              <a:t>, 1819, Paris, Musée </a:t>
            </a:r>
            <a:r>
              <a:rPr lang="it-IT" dirty="0" err="1"/>
              <a:t>du</a:t>
            </a:r>
            <a:r>
              <a:rPr lang="it-IT" dirty="0"/>
              <a:t> Louvre</a:t>
            </a:r>
          </a:p>
        </p:txBody>
      </p:sp>
    </p:spTree>
    <p:extLst>
      <p:ext uri="{BB962C8B-B14F-4D97-AF65-F5344CB8AC3E}">
        <p14:creationId xmlns:p14="http://schemas.microsoft.com/office/powerpoint/2010/main" val="24401172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Presentazione su schermo (4:3)</PresentationFormat>
  <Paragraphs>77</Paragraphs>
  <Slides>58</Slides>
  <Notes>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1" baseType="lpstr">
      <vt:lpstr>Arial</vt:lpstr>
      <vt:lpstr>Calibri</vt:lpstr>
      <vt:lpstr>Tema di Office</vt:lpstr>
      <vt:lpstr>Il «Modello Nero» Una storia tra pittura e spettacolo</vt:lpstr>
      <vt:lpstr> </vt:lpstr>
      <vt:lpstr>1863 - Thomas Jones Barker, The Secret of England's Greatness (Queen Victoria presenting a Bible in the Audience Chamber at Windsor)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 </dc:creator>
  <cp:lastModifiedBy>Stefano Tedeschi</cp:lastModifiedBy>
  <cp:revision>86</cp:revision>
  <dcterms:created xsi:type="dcterms:W3CDTF">2010-03-10T14:10:47Z</dcterms:created>
  <dcterms:modified xsi:type="dcterms:W3CDTF">2019-10-27T18:35:33Z</dcterms:modified>
</cp:coreProperties>
</file>