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7" r:id="rId20"/>
    <p:sldId id="275" r:id="rId21"/>
    <p:sldId id="276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19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7124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3849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57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516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5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761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4605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764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2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6864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DC38D-F016-4FDC-845B-28FD2793BAD1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0C994-3BB4-4C48-8CBE-AC2B9558D3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08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Advanced Drug Delivery </a:t>
            </a:r>
            <a:r>
              <a:rPr lang="en-US" sz="3600" b="1" dirty="0" smtClean="0"/>
              <a:t>Reviews</a:t>
            </a:r>
            <a:br>
              <a:rPr lang="en-US" sz="3600" b="1" dirty="0" smtClean="0"/>
            </a:br>
            <a:r>
              <a:rPr lang="en-US" sz="3600" b="1" dirty="0" smtClean="0"/>
              <a:t>53 </a:t>
            </a:r>
            <a:r>
              <a:rPr lang="en-US" sz="3600" b="1" dirty="0"/>
              <a:t>(2001) 321–339</a:t>
            </a:r>
            <a:br>
              <a:rPr lang="en-US" sz="3600" b="1" dirty="0"/>
            </a:br>
            <a:r>
              <a:rPr lang="it-IT" sz="3600" b="1" dirty="0"/>
              <a:t/>
            </a:r>
            <a:br>
              <a:rPr lang="it-IT" sz="3600" b="1" dirty="0"/>
            </a:br>
            <a:r>
              <a:rPr lang="da-DK" sz="3600" b="1" dirty="0"/>
              <a:t>Environment-sensitive hydrogels for drug delivery</a:t>
            </a:r>
            <a:br>
              <a:rPr lang="da-DK" sz="3600" b="1" dirty="0"/>
            </a:br>
            <a:r>
              <a:rPr lang="it-IT" sz="3600" b="1" dirty="0"/>
              <a:t>Yong </a:t>
            </a:r>
            <a:r>
              <a:rPr lang="it-IT" sz="3600" b="1" dirty="0" err="1"/>
              <a:t>Qiu</a:t>
            </a:r>
            <a:r>
              <a:rPr lang="it-IT" sz="3600" b="1" dirty="0"/>
              <a:t>, </a:t>
            </a:r>
            <a:r>
              <a:rPr lang="it-IT" sz="3600" b="1" dirty="0" err="1"/>
              <a:t>Kinam</a:t>
            </a:r>
            <a:r>
              <a:rPr lang="it-IT" sz="3600" b="1" dirty="0"/>
              <a:t> </a:t>
            </a:r>
            <a:r>
              <a:rPr lang="it-IT" sz="3600" b="1" dirty="0" smtClean="0"/>
              <a:t>Park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2946227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err="1"/>
              <a:t>Crosslinked</a:t>
            </a:r>
            <a:r>
              <a:rPr lang="it-IT" b="1" dirty="0"/>
              <a:t> </a:t>
            </a:r>
            <a:r>
              <a:rPr lang="it-IT" b="1" dirty="0" err="1"/>
              <a:t>ionic</a:t>
            </a:r>
            <a:r>
              <a:rPr lang="it-IT" b="1" dirty="0"/>
              <a:t> </a:t>
            </a:r>
            <a:r>
              <a:rPr lang="it-IT" b="1" dirty="0" err="1"/>
              <a:t>polysaccharides</a:t>
            </a:r>
            <a:r>
              <a:rPr lang="it-IT" b="1" dirty="0"/>
              <a:t> for </a:t>
            </a:r>
            <a:r>
              <a:rPr lang="it-IT" b="1" dirty="0" err="1"/>
              <a:t>stimuli</a:t>
            </a:r>
            <a:r>
              <a:rPr lang="it-IT" b="1" dirty="0"/>
              <a:t>-sensitive </a:t>
            </a:r>
            <a:r>
              <a:rPr lang="it-IT" b="1" dirty="0" err="1"/>
              <a:t>drug</a:t>
            </a:r>
            <a:r>
              <a:rPr lang="it-IT" b="1" dirty="0"/>
              <a:t> </a:t>
            </a:r>
            <a:r>
              <a:rPr lang="it-IT" b="1" dirty="0" smtClean="0"/>
              <a:t>delivery</a:t>
            </a:r>
          </a:p>
          <a:p>
            <a:pPr marL="0" indent="0" algn="ctr">
              <a:buNone/>
            </a:pPr>
            <a:r>
              <a:rPr lang="it-IT" dirty="0"/>
              <a:t>Carmen Alvarez-Lorenzo, Barbara </a:t>
            </a:r>
            <a:r>
              <a:rPr lang="it-IT" dirty="0" err="1"/>
              <a:t>Blanco</a:t>
            </a:r>
            <a:r>
              <a:rPr lang="it-IT" dirty="0"/>
              <a:t>-Fernandez, Ana M. </a:t>
            </a:r>
            <a:r>
              <a:rPr lang="it-IT" dirty="0" err="1"/>
              <a:t>Puga</a:t>
            </a:r>
            <a:r>
              <a:rPr lang="it-IT" dirty="0"/>
              <a:t>, </a:t>
            </a:r>
            <a:r>
              <a:rPr lang="it-IT" dirty="0" smtClean="0"/>
              <a:t>Angel </a:t>
            </a:r>
            <a:r>
              <a:rPr lang="it-IT" dirty="0" err="1" smtClean="0"/>
              <a:t>Concheiro</a:t>
            </a:r>
            <a:endParaRPr lang="it-IT" dirty="0" smtClean="0"/>
          </a:p>
          <a:p>
            <a:pPr marL="0" indent="0" algn="ctr">
              <a:buNone/>
            </a:pPr>
            <a:r>
              <a:rPr lang="en-US" dirty="0"/>
              <a:t>Advanced Drug Delivery Reviews 65 (2013) 1148–1171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2010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1510" y="1798265"/>
            <a:ext cx="7752413" cy="435133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86400" y="2985247"/>
            <a:ext cx="1362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neutral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576047" y="5145741"/>
            <a:ext cx="1048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ionic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947661" y="2725271"/>
            <a:ext cx="905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neutral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074894" y="5368045"/>
            <a:ext cx="627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ionic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510118" y="1981200"/>
            <a:ext cx="1757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Polysaccharide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944041" y="3810000"/>
            <a:ext cx="1516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Substutution</a:t>
            </a:r>
            <a:endParaRPr lang="it-IT" dirty="0" smtClean="0"/>
          </a:p>
          <a:p>
            <a:r>
              <a:rPr lang="it-IT" dirty="0" err="1" smtClean="0"/>
              <a:t>grafting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298141" y="2165866"/>
            <a:ext cx="1550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Cross-</a:t>
            </a:r>
            <a:r>
              <a:rPr lang="it-IT" dirty="0" err="1" smtClean="0"/>
              <a:t>linker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8319247" y="2730643"/>
            <a:ext cx="878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neutral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781364" y="3836628"/>
            <a:ext cx="1766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Ionic</a:t>
            </a:r>
            <a:endParaRPr lang="it-IT" dirty="0" smtClean="0"/>
          </a:p>
          <a:p>
            <a:pPr algn="ctr"/>
            <a:r>
              <a:rPr lang="it-IT" dirty="0" err="1" smtClean="0"/>
              <a:t>monofunctional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7951694" y="5145741"/>
            <a:ext cx="1748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Ionic</a:t>
            </a:r>
            <a:r>
              <a:rPr lang="it-IT" dirty="0" smtClean="0"/>
              <a:t> bi/multi-</a:t>
            </a:r>
            <a:r>
              <a:rPr lang="it-IT" dirty="0" err="1" smtClean="0"/>
              <a:t>functionalized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8023412" y="2070847"/>
            <a:ext cx="1613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Network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1910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646" y="1030942"/>
            <a:ext cx="11121404" cy="4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225" y="1389529"/>
            <a:ext cx="12030564" cy="46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2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074" y="923365"/>
            <a:ext cx="11749921" cy="490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94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5" y="510988"/>
            <a:ext cx="12205881" cy="585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31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23426" y="1111624"/>
            <a:ext cx="13109492" cy="53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4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71" y="572193"/>
            <a:ext cx="12059288" cy="542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23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535" y="552469"/>
            <a:ext cx="12083994" cy="534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70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1143" y="1825625"/>
            <a:ext cx="570971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Structures of some temperature-sensitive polymers</a:t>
            </a:r>
            <a:endParaRPr lang="it-IT" sz="32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24113"/>
            <a:ext cx="10515600" cy="31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02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06054"/>
            <a:ext cx="10515600" cy="419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23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94861"/>
            <a:ext cx="10515600" cy="401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2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6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 err="1"/>
              <a:t>Polymer</a:t>
            </a:r>
            <a:r>
              <a:rPr lang="it-IT" sz="2800" b="1" dirty="0"/>
              <a:t> </a:t>
            </a:r>
            <a:r>
              <a:rPr lang="it-IT" sz="2800" b="1" dirty="0" err="1"/>
              <a:t>structures</a:t>
            </a:r>
            <a:r>
              <a:rPr lang="it-IT" sz="2800" b="1" dirty="0"/>
              <a:t> of </a:t>
            </a:r>
            <a:r>
              <a:rPr lang="it-IT" sz="2800" b="1" dirty="0" err="1" smtClean="0"/>
              <a:t>Pluronic</a:t>
            </a:r>
            <a:r>
              <a:rPr lang="it-IT" sz="2800" b="1" dirty="0" smtClean="0"/>
              <a:t> and </a:t>
            </a:r>
            <a:r>
              <a:rPr lang="it-IT" sz="2800" b="1" dirty="0" err="1" smtClean="0"/>
              <a:t>Tetronic</a:t>
            </a:r>
            <a:r>
              <a:rPr lang="it-IT" sz="2800" b="1" dirty="0" smtClean="0"/>
              <a:t>.</a:t>
            </a:r>
            <a:endParaRPr lang="it-IT" sz="28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1597" y="1048872"/>
            <a:ext cx="6348806" cy="555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13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/>
              <a:t>Schematic illustration of on–off release from a squeezing</a:t>
            </a:r>
            <a:br>
              <a:rPr lang="en-US" sz="2800" b="1" dirty="0"/>
            </a:br>
            <a:r>
              <a:rPr lang="en-US" sz="2800" b="1" dirty="0" smtClean="0"/>
              <a:t>hydrogel </a:t>
            </a:r>
            <a:r>
              <a:rPr lang="en-US" sz="2800" b="1" dirty="0"/>
              <a:t>device for drug </a:t>
            </a:r>
            <a:r>
              <a:rPr lang="en-US" sz="2800" b="1" dirty="0" smtClean="0"/>
              <a:t>delivery</a:t>
            </a:r>
            <a:endParaRPr lang="it-IT" sz="28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1970" y="1825625"/>
            <a:ext cx="764806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05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pH-dependent ionization of polyelectrolytes. </a:t>
            </a:r>
            <a:r>
              <a:rPr lang="en-US" sz="2800" b="1" dirty="0" smtClean="0"/>
              <a:t>Poly(acrylic acid</a:t>
            </a:r>
            <a:r>
              <a:rPr lang="en-US" sz="2800" b="1" dirty="0"/>
              <a:t>) (top) and </a:t>
            </a:r>
            <a:r>
              <a:rPr lang="en-US" sz="2800" b="1" dirty="0" smtClean="0"/>
              <a:t>poly(</a:t>
            </a:r>
            <a:r>
              <a:rPr lang="en-US" sz="2800" b="1" i="1" dirty="0" smtClean="0"/>
              <a:t>N</a:t>
            </a:r>
            <a:r>
              <a:rPr lang="en-US" sz="2800" b="1" dirty="0" smtClean="0"/>
              <a:t>,</a:t>
            </a:r>
            <a:r>
              <a:rPr lang="en-US" sz="2800" b="1" i="1" dirty="0" smtClean="0"/>
              <a:t>N</a:t>
            </a:r>
            <a:r>
              <a:rPr lang="en-US" sz="2800" b="1" dirty="0" smtClean="0"/>
              <a:t>-</a:t>
            </a:r>
            <a:r>
              <a:rPr lang="en-US" sz="2800" b="1" dirty="0" err="1" smtClean="0"/>
              <a:t>diethylaminoethyl</a:t>
            </a:r>
            <a:r>
              <a:rPr lang="en-US" sz="2800" b="1" dirty="0" smtClean="0"/>
              <a:t> </a:t>
            </a:r>
            <a:r>
              <a:rPr lang="en-US" sz="2800" b="1" dirty="0"/>
              <a:t>methacrylate) (</a:t>
            </a:r>
            <a:r>
              <a:rPr lang="en-US" sz="2800" b="1" dirty="0" smtClean="0"/>
              <a:t>bot</a:t>
            </a:r>
            <a:r>
              <a:rPr lang="it-IT" sz="2800" b="1" dirty="0" err="1" smtClean="0"/>
              <a:t>tom</a:t>
            </a:r>
            <a:r>
              <a:rPr lang="it-IT" sz="2800" b="1" dirty="0" smtClean="0"/>
              <a:t>)</a:t>
            </a:r>
            <a:endParaRPr lang="it-IT" sz="28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3364" y="1825625"/>
            <a:ext cx="688527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49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err="1"/>
              <a:t>Schematic</a:t>
            </a:r>
            <a:r>
              <a:rPr lang="it-IT" sz="2000" dirty="0"/>
              <a:t> </a:t>
            </a:r>
            <a:r>
              <a:rPr lang="it-IT" sz="2000" dirty="0" err="1"/>
              <a:t>illustration</a:t>
            </a:r>
            <a:r>
              <a:rPr lang="it-IT" sz="2000" dirty="0"/>
              <a:t> of </a:t>
            </a:r>
            <a:r>
              <a:rPr lang="it-IT" sz="2000" dirty="0" err="1"/>
              <a:t>oral</a:t>
            </a:r>
            <a:r>
              <a:rPr lang="it-IT" sz="2000" dirty="0"/>
              <a:t> colon-</a:t>
            </a:r>
            <a:r>
              <a:rPr lang="it-IT" sz="2000" dirty="0" err="1"/>
              <a:t>specific</a:t>
            </a:r>
            <a:r>
              <a:rPr lang="it-IT" sz="2000" dirty="0"/>
              <a:t> </a:t>
            </a:r>
            <a:r>
              <a:rPr lang="it-IT" sz="2000" dirty="0" err="1"/>
              <a:t>drug</a:t>
            </a:r>
            <a:r>
              <a:rPr lang="it-IT" sz="2000" dirty="0"/>
              <a:t> delivery </a:t>
            </a:r>
            <a:r>
              <a:rPr lang="it-IT" sz="2000" dirty="0" err="1"/>
              <a:t>acrylate</a:t>
            </a:r>
            <a:r>
              <a:rPr lang="it-IT" sz="2000" dirty="0"/>
              <a:t> </a:t>
            </a:r>
            <a:r>
              <a:rPr lang="it-IT" sz="2000" dirty="0" err="1" smtClean="0"/>
              <a:t>using</a:t>
            </a:r>
            <a:r>
              <a:rPr lang="it-IT" sz="2000" dirty="0" smtClean="0"/>
              <a:t> </a:t>
            </a:r>
            <a:r>
              <a:rPr lang="it-IT" sz="2000" dirty="0" err="1"/>
              <a:t>biodegradable</a:t>
            </a:r>
            <a:r>
              <a:rPr lang="it-IT" sz="2000" dirty="0"/>
              <a:t> and </a:t>
            </a:r>
            <a:r>
              <a:rPr lang="it-IT" sz="2000" dirty="0" err="1"/>
              <a:t>pH</a:t>
            </a:r>
            <a:r>
              <a:rPr lang="it-IT" sz="2000" dirty="0"/>
              <a:t>-sensitive </a:t>
            </a:r>
            <a:r>
              <a:rPr lang="it-IT" sz="2000" dirty="0" err="1"/>
              <a:t>hydrogels</a:t>
            </a:r>
            <a:r>
              <a:rPr lang="it-IT" sz="2000" dirty="0"/>
              <a:t>. The </a:t>
            </a:r>
            <a:r>
              <a:rPr lang="it-IT" sz="2000" dirty="0" err="1" smtClean="0"/>
              <a:t>azoaromatic</a:t>
            </a:r>
            <a:r>
              <a:rPr lang="it-IT" sz="2000" dirty="0" smtClean="0"/>
              <a:t> </a:t>
            </a:r>
            <a:r>
              <a:rPr lang="en-US" sz="2000" dirty="0" smtClean="0"/>
              <a:t>moieties </a:t>
            </a:r>
            <a:r>
              <a:rPr lang="en-US" sz="2000" dirty="0"/>
              <a:t>in the cross-links are designated by –N=N–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7813" y="1825625"/>
            <a:ext cx="501637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96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800" b="1" dirty="0"/>
              <a:t>Sol–gel </a:t>
            </a:r>
            <a:r>
              <a:rPr lang="it-IT" sz="2800" b="1" dirty="0" err="1"/>
              <a:t>phase-transition</a:t>
            </a:r>
            <a:r>
              <a:rPr lang="it-IT" sz="2800" b="1" dirty="0"/>
              <a:t> of a </a:t>
            </a:r>
            <a:r>
              <a:rPr lang="it-IT" sz="2800" b="1" dirty="0" err="1"/>
              <a:t>phenylborate</a:t>
            </a:r>
            <a:r>
              <a:rPr lang="it-IT" sz="2800" b="1" dirty="0"/>
              <a:t> </a:t>
            </a:r>
            <a:r>
              <a:rPr lang="it-IT" sz="2800" b="1" dirty="0" err="1"/>
              <a:t>polymer</a:t>
            </a:r>
            <a:r>
              <a:rPr lang="it-IT" sz="2800" b="1" dirty="0"/>
              <a:t>. At </a:t>
            </a:r>
            <a:r>
              <a:rPr lang="it-IT" sz="2800" b="1" dirty="0" err="1"/>
              <a:t>alkaline</a:t>
            </a:r>
            <a:r>
              <a:rPr lang="it-IT" sz="2800" b="1" dirty="0"/>
              <a:t> </a:t>
            </a:r>
            <a:r>
              <a:rPr lang="it-IT" sz="2800" b="1" dirty="0" err="1"/>
              <a:t>pH</a:t>
            </a:r>
            <a:r>
              <a:rPr lang="it-IT" sz="2800" b="1" dirty="0"/>
              <a:t>, </a:t>
            </a:r>
            <a:r>
              <a:rPr lang="it-IT" sz="2800" b="1" dirty="0" err="1"/>
              <a:t>phenylborate</a:t>
            </a:r>
            <a:r>
              <a:rPr lang="it-IT" sz="2800" b="1" dirty="0"/>
              <a:t> </a:t>
            </a:r>
            <a:r>
              <a:rPr lang="it-IT" sz="2800" b="1" dirty="0" err="1"/>
              <a:t>polymer</a:t>
            </a:r>
            <a:r>
              <a:rPr lang="it-IT" sz="2800" b="1" dirty="0"/>
              <a:t> </a:t>
            </a:r>
            <a:r>
              <a:rPr lang="it-IT" sz="2800" b="1" dirty="0" err="1"/>
              <a:t>interacts</a:t>
            </a:r>
            <a:r>
              <a:rPr lang="it-IT" sz="2800" b="1" dirty="0"/>
              <a:t> with </a:t>
            </a:r>
            <a:r>
              <a:rPr lang="it-IT" sz="2800" b="1" dirty="0" err="1"/>
              <a:t>poly</a:t>
            </a:r>
            <a:r>
              <a:rPr lang="it-IT" sz="2800" b="1" dirty="0"/>
              <a:t>(</a:t>
            </a:r>
            <a:r>
              <a:rPr lang="it-IT" sz="2800" b="1" dirty="0" err="1"/>
              <a:t>vinyl</a:t>
            </a:r>
            <a:r>
              <a:rPr lang="it-IT" sz="2800" b="1" dirty="0"/>
              <a:t> </a:t>
            </a:r>
            <a:r>
              <a:rPr lang="it-IT" sz="2800" b="1" dirty="0" err="1"/>
              <a:t>alcohol</a:t>
            </a:r>
            <a:r>
              <a:rPr lang="it-IT" sz="2800" b="1" dirty="0"/>
              <a:t>) (</a:t>
            </a:r>
            <a:r>
              <a:rPr lang="it-IT" sz="2800" b="1" dirty="0" smtClean="0"/>
              <a:t>PVA) </a:t>
            </a:r>
            <a:r>
              <a:rPr lang="en-US" sz="2800" b="1" dirty="0" smtClean="0"/>
              <a:t>to </a:t>
            </a:r>
            <a:r>
              <a:rPr lang="en-US" sz="2800" b="1" dirty="0"/>
              <a:t>form a gel. Glucose replaces PVA to induce a transition from the gel to the sol phase.</a:t>
            </a:r>
            <a:endParaRPr lang="it-IT" sz="28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33061"/>
            <a:ext cx="10515600" cy="393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54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err="1"/>
              <a:t>Structure</a:t>
            </a:r>
            <a:r>
              <a:rPr lang="it-IT" sz="2800" dirty="0"/>
              <a:t> of leuco derivative </a:t>
            </a:r>
            <a:r>
              <a:rPr lang="it-IT" sz="2800" dirty="0" err="1"/>
              <a:t>molecule</a:t>
            </a:r>
            <a:r>
              <a:rPr lang="it-IT" sz="2800" dirty="0"/>
              <a:t> bis(4-(</a:t>
            </a:r>
            <a:r>
              <a:rPr lang="it-IT" sz="2800" dirty="0" err="1"/>
              <a:t>dimethylamino</a:t>
            </a:r>
            <a:r>
              <a:rPr lang="it-IT" sz="2800" dirty="0"/>
              <a:t>)</a:t>
            </a:r>
            <a:r>
              <a:rPr lang="it-IT" sz="2800" dirty="0" err="1"/>
              <a:t>phenyl</a:t>
            </a:r>
            <a:r>
              <a:rPr lang="it-IT" sz="2800" dirty="0"/>
              <a:t>)(4-vinylphenyl)</a:t>
            </a:r>
            <a:r>
              <a:rPr lang="it-IT" sz="2800" dirty="0" err="1"/>
              <a:t>methylleucocyanide</a:t>
            </a:r>
            <a:endParaRPr lang="it-IT" sz="2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37335"/>
            <a:ext cx="10515600" cy="272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62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Swelling of an antigen–antibody semi-IPN hydrogel in response to free antigen</a:t>
            </a:r>
            <a:endParaRPr lang="it-IT" sz="280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8279" y="1825625"/>
            <a:ext cx="683544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364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174</Words>
  <Application>Microsoft Office PowerPoint</Application>
  <PresentationFormat>Widescreen</PresentationFormat>
  <Paragraphs>25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di Office</vt:lpstr>
      <vt:lpstr>Advanced Drug Delivery Reviews 53 (2001) 321–339  Environment-sensitive hydrogels for drug delivery Yong Qiu, Kinam Park</vt:lpstr>
      <vt:lpstr>Structures of some temperature-sensitive polymers</vt:lpstr>
      <vt:lpstr>Polymer structures of Pluronic and Tetronic.</vt:lpstr>
      <vt:lpstr>Schematic illustration of on–off release from a squeezing hydrogel device for drug delivery</vt:lpstr>
      <vt:lpstr>pH-dependent ionization of polyelectrolytes. Poly(acrylic acid) (top) and poly(N,N-diethylaminoethyl methacrylate) (bottom)</vt:lpstr>
      <vt:lpstr>Schematic illustration of oral colon-specific drug delivery acrylate using biodegradable and pH-sensitive hydrogels. The azoaromatic moieties in the cross-links are designated by –N=N–</vt:lpstr>
      <vt:lpstr>Sol–gel phase-transition of a phenylborate polymer. At alkaline pH, phenylborate polymer interacts with poly(vinyl alcohol) (PVA) to form a gel. Glucose replaces PVA to induce a transition from the gel to the sol phase.</vt:lpstr>
      <vt:lpstr>Structure of leuco derivative molecule bis(4-(dimethylamino)phenyl)(4-vinylphenyl)methylleucocyanide</vt:lpstr>
      <vt:lpstr>Swelling of an antigen–antibody semi-IPN hydrogel in response to free antigen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Antonia</dc:creator>
  <cp:lastModifiedBy>Antonia</cp:lastModifiedBy>
  <cp:revision>13</cp:revision>
  <dcterms:created xsi:type="dcterms:W3CDTF">2015-02-16T14:37:00Z</dcterms:created>
  <dcterms:modified xsi:type="dcterms:W3CDTF">2015-04-28T13:23:24Z</dcterms:modified>
</cp:coreProperties>
</file>