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E1549-3695-4AF7-A0E0-F9FA102CC9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0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B38F-4B8D-41EE-A254-B65852985916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7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5987-B79E-4427-91EE-C50C902F842F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582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C033AB0-6253-4628-9070-5B012F87C97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19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26C9720-1DC6-44EC-A7E0-7165AEC6F5D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84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E1549-3695-4AF7-A0E0-F9FA102CC9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95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B6BE3-B6A4-455E-B1D4-DCB4D7FFA25D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0133-E9A9-496E-BA3C-C4451444DC13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21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C5AC3-92F9-4336-92A4-3B01B6C4BD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68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4186A-D3FE-4864-B13D-F54129D0338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825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B8659-51FA-45F9-83EC-7AC7B57A982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79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B6BE3-B6A4-455E-B1D4-DCB4D7FFA25D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597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4721-C682-4257-9392-5249D245C67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31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E6933-5DB7-45B3-8D46-C2C152771F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179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A31B8-FF68-4009-852C-DEB71374C689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15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B38F-4B8D-41EE-A254-B65852985916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23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95987-B79E-4427-91EE-C50C902F842F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39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C033AB0-6253-4628-9070-5B012F87C97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02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26C9720-1DC6-44EC-A7E0-7165AEC6F5D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2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0133-E9A9-496E-BA3C-C4451444DC13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8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C5AC3-92F9-4336-92A4-3B01B6C4BD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3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4186A-D3FE-4864-B13D-F54129D0338B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2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B8659-51FA-45F9-83EC-7AC7B57A9828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4721-C682-4257-9392-5249D245C674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3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E6933-5DB7-45B3-8D46-C2C152771F55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3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A31B8-FF68-4009-852C-DEB71374C689}" type="slidenum">
              <a:rPr lang="it-IT" altLang="it-IT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5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CCFF">
                <a:gamma/>
                <a:tint val="6275"/>
                <a:invGamma/>
              </a:srgbClr>
            </a:gs>
            <a:gs pos="100000">
              <a:srgbClr val="99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BD316D-3BC4-4DE9-B988-E81A72FE73D7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6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CCFF">
                <a:gamma/>
                <a:tint val="6275"/>
                <a:invGamma/>
              </a:srgbClr>
            </a:gs>
            <a:gs pos="100000">
              <a:srgbClr val="99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9BD316D-3BC4-4DE9-B988-E81A72FE73D7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143000"/>
          </a:xfr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it-IT" altLang="it-IT"/>
              <a:t> </a:t>
            </a:r>
            <a:r>
              <a:rPr lang="it-IT" altLang="it-IT">
                <a:latin typeface="Book Antiqua" panose="02040602050305030304" pitchFamily="18" charset="0"/>
              </a:rPr>
              <a:t>GLI IDROGEL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74826" y="1484313"/>
            <a:ext cx="7921625" cy="5187950"/>
          </a:xfrm>
          <a:noFill/>
          <a:ln/>
        </p:spPr>
        <p:txBody>
          <a:bodyPr/>
          <a:lstStyle/>
          <a:p>
            <a:pPr marL="609600" indent="-609600" algn="ctr">
              <a:buNone/>
            </a:pPr>
            <a:r>
              <a:rPr lang="it-IT" altLang="it-IT" b="1" dirty="0"/>
              <a:t>   	</a:t>
            </a:r>
            <a:r>
              <a:rPr lang="it-IT" altLang="it-IT" dirty="0">
                <a:latin typeface="Book Antiqua" panose="02040602050305030304" pitchFamily="18" charset="0"/>
              </a:rPr>
              <a:t>Sistemi polimerici organizzati in strutture tridimensionali, capaci di inglobare grandi quantità di acqua e fluidi biologici mantenendo intatta la propria struttura.</a:t>
            </a:r>
            <a:endParaRPr lang="it-IT" altLang="it-IT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4076701"/>
            <a:ext cx="4968875" cy="266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 rot="16200000">
            <a:off x="6256338" y="4132263"/>
            <a:ext cx="1119188" cy="1439863"/>
          </a:xfrm>
          <a:custGeom>
            <a:avLst/>
            <a:gdLst>
              <a:gd name="G0" fmla="+- 10661 0 0"/>
              <a:gd name="G1" fmla="+- 17385 0 0"/>
              <a:gd name="G2" fmla="+- 9257 0 0"/>
              <a:gd name="G3" fmla="*/ 10661 1 2"/>
              <a:gd name="G4" fmla="+- G3 10800 0"/>
              <a:gd name="G5" fmla="+- 21600 10661 17385"/>
              <a:gd name="G6" fmla="+- 17385 9257 0"/>
              <a:gd name="G7" fmla="*/ G6 1 2"/>
              <a:gd name="G8" fmla="*/ 17385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7385 1 2"/>
              <a:gd name="G15" fmla="+- G5 0 G4"/>
              <a:gd name="G16" fmla="+- G0 0 G4"/>
              <a:gd name="G17" fmla="*/ G2 G15 G16"/>
              <a:gd name="T0" fmla="*/ 16131 w 21600"/>
              <a:gd name="T1" fmla="*/ 0 h 21600"/>
              <a:gd name="T2" fmla="*/ 10661 w 21600"/>
              <a:gd name="T3" fmla="*/ 9257 h 21600"/>
              <a:gd name="T4" fmla="*/ 0 w 21600"/>
              <a:gd name="T5" fmla="*/ 20042 h 21600"/>
              <a:gd name="T6" fmla="*/ 8693 w 21600"/>
              <a:gd name="T7" fmla="*/ 21600 h 21600"/>
              <a:gd name="T8" fmla="*/ 17385 w 21600"/>
              <a:gd name="T9" fmla="*/ 16551 h 21600"/>
              <a:gd name="T10" fmla="*/ 21600 w 21600"/>
              <a:gd name="T11" fmla="*/ 925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31" y="0"/>
                </a:moveTo>
                <a:lnTo>
                  <a:pt x="10661" y="9257"/>
                </a:lnTo>
                <a:lnTo>
                  <a:pt x="14876" y="9257"/>
                </a:lnTo>
                <a:lnTo>
                  <a:pt x="14876" y="18483"/>
                </a:lnTo>
                <a:lnTo>
                  <a:pt x="0" y="18483"/>
                </a:lnTo>
                <a:lnTo>
                  <a:pt x="0" y="21600"/>
                </a:lnTo>
                <a:lnTo>
                  <a:pt x="17385" y="21600"/>
                </a:lnTo>
                <a:lnTo>
                  <a:pt x="17385" y="9257"/>
                </a:lnTo>
                <a:lnTo>
                  <a:pt x="21600" y="9257"/>
                </a:lnTo>
                <a:close/>
              </a:path>
            </a:pathLst>
          </a:custGeom>
          <a:solidFill>
            <a:srgbClr val="3366FF"/>
          </a:solidFill>
          <a:ln w="952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3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30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Meccanismo di </a:t>
            </a:r>
            <a:r>
              <a:rPr lang="it-IT" dirty="0" err="1" smtClean="0"/>
              <a:t>swelling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L’assorbimento dell’acqua dipende da numerosi fattori:</a:t>
            </a:r>
          </a:p>
          <a:p>
            <a:pPr marL="0" indent="0">
              <a:buNone/>
            </a:pPr>
            <a:r>
              <a:rPr lang="it-IT" dirty="0" smtClean="0"/>
              <a:t>Tipo di reticolo</a:t>
            </a:r>
          </a:p>
          <a:p>
            <a:pPr marL="0" indent="0">
              <a:buNone/>
            </a:pPr>
            <a:r>
              <a:rPr lang="it-IT" dirty="0" smtClean="0"/>
              <a:t>Natura della soluzione</a:t>
            </a:r>
          </a:p>
          <a:p>
            <a:pPr marL="0" indent="0">
              <a:buNone/>
            </a:pPr>
            <a:r>
              <a:rPr lang="it-IT" dirty="0" smtClean="0"/>
              <a:t>Struttura del gel</a:t>
            </a:r>
          </a:p>
          <a:p>
            <a:pPr marL="0" indent="0">
              <a:buNone/>
            </a:pPr>
            <a:r>
              <a:rPr lang="it-IT" dirty="0" smtClean="0"/>
              <a:t>Tecnica di essiccamento</a:t>
            </a:r>
          </a:p>
          <a:p>
            <a:pPr marL="0" indent="0">
              <a:buNone/>
            </a:pPr>
            <a:r>
              <a:rPr lang="it-IT" dirty="0" smtClean="0"/>
              <a:t>Il fattore più importante è la densità di cross-</a:t>
            </a:r>
            <a:r>
              <a:rPr lang="it-IT" dirty="0" err="1" smtClean="0"/>
              <a:t>linking</a:t>
            </a:r>
            <a:r>
              <a:rPr lang="it-IT" dirty="0" smtClean="0"/>
              <a:t> o grado di reticolazione. Dipende dalla concentrazione di cross-</a:t>
            </a:r>
            <a:r>
              <a:rPr lang="it-IT" dirty="0" err="1" smtClean="0"/>
              <a:t>linker</a:t>
            </a:r>
            <a:r>
              <a:rPr lang="it-IT" dirty="0"/>
              <a:t> </a:t>
            </a:r>
            <a:r>
              <a:rPr lang="it-IT" dirty="0" smtClean="0"/>
              <a:t>ed è definito come la distanza (PM) tra due punti di reticolazione su di una catena.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054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165" y="394447"/>
            <a:ext cx="10972800" cy="631115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Il processo di </a:t>
            </a:r>
            <a:r>
              <a:rPr lang="it-IT" dirty="0" err="1" smtClean="0"/>
              <a:t>swelling</a:t>
            </a:r>
            <a:r>
              <a:rPr lang="it-IT" dirty="0" smtClean="0"/>
              <a:t> può essere visto come un processo di diffusione seguito da un processo di rilassamento.</a:t>
            </a:r>
          </a:p>
          <a:p>
            <a:pPr marL="0" indent="0">
              <a:buNone/>
            </a:pPr>
            <a:r>
              <a:rPr lang="it-IT" dirty="0" smtClean="0"/>
              <a:t>La velocità a cui l’acqua può </a:t>
            </a:r>
            <a:r>
              <a:rPr lang="it-IT" b="1" dirty="0" smtClean="0">
                <a:solidFill>
                  <a:srgbClr val="FF0000"/>
                </a:solidFill>
              </a:rPr>
              <a:t>diffondere </a:t>
            </a:r>
            <a:r>
              <a:rPr lang="it-IT" dirty="0" smtClean="0"/>
              <a:t>nella struttura del reticolo è il processo che ne regola la velocità all’inizio dello </a:t>
            </a:r>
            <a:r>
              <a:rPr lang="it-IT" dirty="0" err="1" smtClean="0"/>
              <a:t>swelling</a:t>
            </a:r>
            <a:r>
              <a:rPr lang="it-IT" dirty="0" smtClean="0"/>
              <a:t>. Questo dipende dal solvente, dalla temperatura e dalla porosità della struttura.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Il secondo passaggio </a:t>
            </a:r>
            <a:r>
              <a:rPr lang="it-IT" dirty="0" smtClean="0"/>
              <a:t>è regolato dalla velocità con cui le catene rilassano, passaggio più lento dell’assorbimento iniziale.</a:t>
            </a:r>
          </a:p>
          <a:p>
            <a:pPr marL="0" indent="0">
              <a:buNone/>
            </a:pPr>
            <a:r>
              <a:rPr lang="it-IT" dirty="0" smtClean="0"/>
              <a:t>Idrogel molto reticolati hanno movimenti limitati delle molecole.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839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7082" y="276517"/>
            <a:ext cx="8646134" cy="616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74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Acqua negli idrogel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9345" y="2008095"/>
            <a:ext cx="7302867" cy="466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52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Proprietà degli idrogel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232212"/>
            <a:ext cx="10972800" cy="389395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Un idrogel è una struttura composita costituita da un solido </a:t>
            </a:r>
          </a:p>
          <a:p>
            <a:pPr marL="0" indent="0" algn="ctr">
              <a:buNone/>
            </a:pPr>
            <a:r>
              <a:rPr lang="it-IT" dirty="0" smtClean="0"/>
              <a:t>(il polimero) e da un liquido (l’acqua).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8661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Caratterizzazione degli idrogel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072808"/>
          </a:xfrm>
        </p:spPr>
        <p:txBody>
          <a:bodyPr/>
          <a:lstStyle/>
          <a:p>
            <a:pPr marL="0" indent="0">
              <a:buNone/>
            </a:pPr>
            <a:endParaRPr lang="it-IT" smtClean="0"/>
          </a:p>
          <a:p>
            <a:pPr marL="0" indent="0">
              <a:buNone/>
            </a:pPr>
            <a:r>
              <a:rPr lang="it-IT" smtClean="0"/>
              <a:t>Misure </a:t>
            </a:r>
            <a:r>
              <a:rPr lang="it-IT" dirty="0" smtClean="0"/>
              <a:t>di </a:t>
            </a:r>
            <a:r>
              <a:rPr lang="it-IT" dirty="0" err="1" smtClean="0"/>
              <a:t>swelling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Proprietà meccaniche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09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597026" y="3973513"/>
            <a:ext cx="349091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               </a:t>
            </a:r>
            <a:r>
              <a:rPr lang="it-IT" altLang="it-IT" sz="1600" u="sng" dirty="0">
                <a:solidFill>
                  <a:srgbClr val="00000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IDROGEL CHIMICI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it-IT" altLang="it-IT" sz="16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Reticolo tridimensionale in cui le catene polimeriche sono unite da piccole molecole dette “reticolanti” attraverso forti legami covalenti. </a:t>
            </a: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6456364" y="3823261"/>
            <a:ext cx="4284662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                           </a:t>
            </a:r>
            <a:r>
              <a:rPr lang="it-IT" altLang="it-IT" sz="1600" u="sng" dirty="0">
                <a:solidFill>
                  <a:srgbClr val="000000"/>
                </a:solidFill>
                <a:latin typeface="Book Antiqua" panose="02040602050305030304" pitchFamily="18" charset="0"/>
              </a:rPr>
              <a:t>IDROGEL FISICI</a:t>
            </a: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endParaRPr lang="it-IT" altLang="it-IT" sz="16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ctr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Le catene polimeriche interagiscono tra loro attraverso interazioni reversibili di varia natura ed entità, quali legami idrogeno, ionici, di Van </a:t>
            </a:r>
            <a:r>
              <a:rPr lang="it-IT" altLang="it-IT" sz="16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der</a:t>
            </a: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  <a:r>
              <a:rPr lang="it-IT" altLang="it-IT" sz="1600" dirty="0" err="1">
                <a:solidFill>
                  <a:srgbClr val="000000"/>
                </a:solidFill>
                <a:latin typeface="Book Antiqua" panose="02040602050305030304" pitchFamily="18" charset="0"/>
              </a:rPr>
              <a:t>Waals</a:t>
            </a: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, interazioni idrofobiche, </a:t>
            </a:r>
            <a:r>
              <a:rPr lang="it-IT" altLang="it-IT" sz="1600" i="1" dirty="0" err="1">
                <a:solidFill>
                  <a:srgbClr val="000000"/>
                </a:solidFill>
                <a:latin typeface="Book Antiqua" panose="02040602050305030304" pitchFamily="18" charset="0"/>
              </a:rPr>
              <a:t>entanglements</a:t>
            </a:r>
            <a:r>
              <a:rPr lang="it-IT" altLang="it-IT" sz="1600" dirty="0">
                <a:solidFill>
                  <a:srgbClr val="000000"/>
                </a:solidFill>
                <a:latin typeface="Book Antiqua" panose="02040602050305030304" pitchFamily="18" charset="0"/>
              </a:rPr>
              <a:t> di tipo fisico, regioni cristalline.</a:t>
            </a:r>
            <a:r>
              <a:rPr lang="it-IT" altLang="it-IT" sz="2600" dirty="0">
                <a:solidFill>
                  <a:srgbClr val="00000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4141" name="AutoShape 45"/>
          <p:cNvSpPr>
            <a:spLocks noChangeArrowheads="1"/>
          </p:cNvSpPr>
          <p:nvPr/>
        </p:nvSpPr>
        <p:spPr bwMode="auto">
          <a:xfrm rot="8279915">
            <a:off x="4367213" y="3113088"/>
            <a:ext cx="855662" cy="315912"/>
          </a:xfrm>
          <a:prstGeom prst="rightArrow">
            <a:avLst>
              <a:gd name="adj1" fmla="val 50000"/>
              <a:gd name="adj2" fmla="val 67714"/>
            </a:avLst>
          </a:prstGeom>
          <a:solidFill>
            <a:srgbClr val="003366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142" name="AutoShape 46"/>
          <p:cNvSpPr>
            <a:spLocks noChangeArrowheads="1"/>
          </p:cNvSpPr>
          <p:nvPr/>
        </p:nvSpPr>
        <p:spPr bwMode="auto">
          <a:xfrm rot="35060471">
            <a:off x="6600826" y="3141664"/>
            <a:ext cx="887413" cy="287337"/>
          </a:xfrm>
          <a:prstGeom prst="leftArrow">
            <a:avLst>
              <a:gd name="adj1" fmla="val 50000"/>
              <a:gd name="adj2" fmla="val 7721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143" name="Rectangle 47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143000"/>
          </a:xfr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it-IT" altLang="it-IT"/>
              <a:t>GLI IDROGEL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5355196" y="2241037"/>
            <a:ext cx="1271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u="sng" dirty="0">
                <a:solidFill>
                  <a:srgbClr val="000000"/>
                </a:solidFill>
                <a:latin typeface="Book Antiqua" panose="02040602050305030304" pitchFamily="18" charset="0"/>
              </a:rPr>
              <a:t>POLIMERO</a:t>
            </a:r>
          </a:p>
        </p:txBody>
      </p:sp>
    </p:spTree>
    <p:extLst>
      <p:ext uri="{BB962C8B-B14F-4D97-AF65-F5344CB8AC3E}">
        <p14:creationId xmlns:p14="http://schemas.microsoft.com/office/powerpoint/2010/main" val="182241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40" grpId="0"/>
      <p:bldP spid="4141" grpId="0" animBg="1"/>
      <p:bldP spid="4142" grpId="0" animBg="1"/>
      <p:bldP spid="41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313765"/>
            <a:ext cx="10972800" cy="581239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Grande versatilità dovuta al tipo di polimero utilizzato ed al suo peso molecolare.</a:t>
            </a:r>
          </a:p>
          <a:p>
            <a:pPr marL="0" indent="0">
              <a:buNone/>
            </a:pPr>
            <a:r>
              <a:rPr lang="it-IT" dirty="0" smtClean="0"/>
              <a:t>IL PM influenza le proprietà del materiale che può avere applicazioni diversissime: in generale alti pesi molecolari promuovono interazioni tra le catene polimeriche, offrendo proprietà meccaniche migliori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Aumento della T di fusione, stabilità, resistenza.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 bwMode="auto">
          <a:xfrm>
            <a:off x="4831976" y="3594847"/>
            <a:ext cx="484632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322729"/>
            <a:ext cx="10972800" cy="5803435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Per definizione un idrogel è un reticolo polimerico avente proprietà </a:t>
            </a:r>
            <a:r>
              <a:rPr lang="it-IT" dirty="0" err="1" smtClean="0"/>
              <a:t>idrofiliche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Gruppi idrofobici possono essere inseriti per modulare le proprietà di rigonfiamento del reticolo.</a:t>
            </a:r>
          </a:p>
          <a:p>
            <a:pPr marL="0" indent="0">
              <a:buNone/>
            </a:pPr>
            <a:r>
              <a:rPr lang="it-IT" dirty="0" smtClean="0"/>
              <a:t>3 componenti principali:</a:t>
            </a:r>
          </a:p>
          <a:p>
            <a:pPr marL="0" indent="0">
              <a:buNone/>
            </a:pPr>
            <a:r>
              <a:rPr lang="it-IT" dirty="0" smtClean="0"/>
              <a:t>Monomero</a:t>
            </a:r>
          </a:p>
          <a:p>
            <a:pPr marL="0" indent="0">
              <a:buNone/>
            </a:pPr>
            <a:r>
              <a:rPr lang="it-IT" dirty="0" smtClean="0"/>
              <a:t>Iniziatore</a:t>
            </a:r>
          </a:p>
          <a:p>
            <a:pPr marL="0" indent="0">
              <a:buNone/>
            </a:pPr>
            <a:r>
              <a:rPr lang="it-IT" dirty="0" smtClean="0"/>
              <a:t>Cross-</a:t>
            </a:r>
            <a:r>
              <a:rPr lang="it-IT" dirty="0" err="1" smtClean="0"/>
              <a:t>linker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PURIFICAZIONE FINALE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09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394447"/>
            <a:ext cx="10972800" cy="5731717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 polimeri </a:t>
            </a:r>
            <a:r>
              <a:rPr lang="it-IT" dirty="0" err="1" smtClean="0"/>
              <a:t>idrofilici</a:t>
            </a:r>
            <a:r>
              <a:rPr lang="it-IT" dirty="0" smtClean="0"/>
              <a:t> non reticolati sono chiamati </a:t>
            </a:r>
            <a:r>
              <a:rPr lang="it-IT" b="1" dirty="0" smtClean="0">
                <a:solidFill>
                  <a:srgbClr val="FF0000"/>
                </a:solidFill>
              </a:rPr>
              <a:t>idrosol</a:t>
            </a:r>
            <a:r>
              <a:rPr lang="it-IT" dirty="0" smtClean="0"/>
              <a:t> quando dissolti in acqua.</a:t>
            </a:r>
          </a:p>
          <a:p>
            <a:pPr marL="0" indent="0">
              <a:buNone/>
            </a:pPr>
            <a:r>
              <a:rPr lang="it-IT" dirty="0" smtClean="0"/>
              <a:t>Gli idrosol mostrano un comportamento </a:t>
            </a:r>
            <a:r>
              <a:rPr lang="it-IT" dirty="0" err="1" smtClean="0"/>
              <a:t>liquid-like</a:t>
            </a:r>
            <a:r>
              <a:rPr lang="it-IT" dirty="0" smtClean="0"/>
              <a:t> mentre gli idrogel un </a:t>
            </a:r>
            <a:r>
              <a:rPr lang="it-IT" dirty="0" err="1" smtClean="0"/>
              <a:t>solid-like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Un idrosol non può avere una forma propria; gli idrogel invece la possono avere a causa del limitato movimento delle catene polimeriche dovute ai legami inter-catene.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094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385483"/>
            <a:ext cx="10972800" cy="574068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Monomeri idrofili contenenti doppi legami, acido acrilico, </a:t>
            </a:r>
            <a:r>
              <a:rPr lang="it-IT" dirty="0" err="1" smtClean="0"/>
              <a:t>idrossietil</a:t>
            </a:r>
            <a:r>
              <a:rPr lang="it-IT" dirty="0" smtClean="0"/>
              <a:t> metacrilato, </a:t>
            </a:r>
            <a:r>
              <a:rPr lang="it-IT" dirty="0" err="1" smtClean="0"/>
              <a:t>acrilammide</a:t>
            </a:r>
            <a:r>
              <a:rPr lang="it-IT" dirty="0" smtClean="0"/>
              <a:t>, possono essere reticolati per apertura del doppio legame e formazione di legami C-C tra i monomeri.</a:t>
            </a:r>
          </a:p>
          <a:p>
            <a:pPr marL="0" indent="0">
              <a:buNone/>
            </a:pPr>
            <a:r>
              <a:rPr lang="it-IT" dirty="0" smtClean="0"/>
              <a:t>Monomeri aventi gruppi funzionali quali OH, COOH, NH…possono formare legami covalenti di varia natura.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Interazioni elettrostatiche e legami idrogeno si possono instaurare formando idrogel fisici. La formazione di idrogel fisici può essere  anche dovuta all’aggiunta di ioni metallici.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580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SWELLING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Determinazione della quantità di acqua nel reticolo.</a:t>
            </a:r>
          </a:p>
          <a:p>
            <a:pPr marL="0" indent="0">
              <a:buNone/>
            </a:pPr>
            <a:r>
              <a:rPr lang="it-IT" dirty="0" smtClean="0"/>
              <a:t>L’entrata dell’acqua è dovuta all’instaurarsi di interazioni acqua-polimero: tanto più è </a:t>
            </a:r>
            <a:r>
              <a:rPr lang="it-IT" dirty="0" err="1" smtClean="0"/>
              <a:t>idrofilico</a:t>
            </a:r>
            <a:r>
              <a:rPr lang="it-IT" dirty="0" smtClean="0"/>
              <a:t> il polimero tanto più forte è questa interazione.</a:t>
            </a:r>
          </a:p>
          <a:p>
            <a:pPr marL="0" indent="0">
              <a:buNone/>
            </a:pPr>
            <a:r>
              <a:rPr lang="it-IT" dirty="0" smtClean="0"/>
              <a:t>Se nel polimero sono presenti gruppi ionizzabili, si genera processo osmotico dovuto alla differenza di concentrazione degli ioni dentro e fuori il gel. Maggiore è la differenza di concentrazione ionica, maggiore è la pressione osmotica che si genera.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932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ionizzazione dei gruppi in catena laterale produce cariche sul polimero (positive o negative a seconda delle funzionalità presenti). La repulsione tra le cariche aumenta l’espansione del reticolo e quindi lo </a:t>
            </a:r>
            <a:r>
              <a:rPr lang="it-IT" dirty="0" err="1" smtClean="0"/>
              <a:t>swelling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solubilizzazione del gel è impedita dai legami tra le catene.</a:t>
            </a:r>
          </a:p>
        </p:txBody>
      </p:sp>
    </p:spTree>
    <p:extLst>
      <p:ext uri="{BB962C8B-B14F-4D97-AF65-F5344CB8AC3E}">
        <p14:creationId xmlns:p14="http://schemas.microsoft.com/office/powerpoint/2010/main" val="656967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Nei polimeri non-ionici il processo è regolato solo dalle interazioni acqua-polimero.</a:t>
            </a:r>
          </a:p>
          <a:p>
            <a:pPr marL="0" indent="0">
              <a:buNone/>
            </a:pPr>
            <a:r>
              <a:rPr lang="it-IT" dirty="0" smtClean="0"/>
              <a:t>Nei cationici e anionici, il grado di rigonfiamento è regolato dalla forza ionica e dal </a:t>
            </a:r>
            <a:r>
              <a:rPr lang="it-IT" dirty="0" err="1" smtClean="0"/>
              <a:t>pH</a:t>
            </a:r>
            <a:r>
              <a:rPr lang="it-IT" dirty="0" smtClean="0"/>
              <a:t> del mezzo.</a:t>
            </a:r>
          </a:p>
          <a:p>
            <a:pPr marL="0" indent="0">
              <a:buNone/>
            </a:pPr>
            <a:r>
              <a:rPr lang="it-IT" dirty="0" smtClean="0"/>
              <a:t>Anche la temperatura può influenzare lo </a:t>
            </a:r>
            <a:r>
              <a:rPr lang="it-IT" dirty="0" err="1" smtClean="0"/>
              <a:t>swelling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52288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624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Book Antiqua</vt:lpstr>
      <vt:lpstr>Struttura predefinita</vt:lpstr>
      <vt:lpstr>1_Struttura predefinita</vt:lpstr>
      <vt:lpstr> GLI IDROGEL</vt:lpstr>
      <vt:lpstr>GLI IDROGEL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SWELLING</vt:lpstr>
      <vt:lpstr>Presentazione standard di PowerPoint</vt:lpstr>
      <vt:lpstr>Presentazione standard di PowerPoint</vt:lpstr>
      <vt:lpstr>Meccanismo di swelling</vt:lpstr>
      <vt:lpstr>Presentazione standard di PowerPoint</vt:lpstr>
      <vt:lpstr>Presentazione standard di PowerPoint</vt:lpstr>
      <vt:lpstr>Acqua negli idrogel</vt:lpstr>
      <vt:lpstr>Proprietà degli idrogel</vt:lpstr>
      <vt:lpstr>Caratterizzazione degli idrogel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Antonia</dc:creator>
  <cp:lastModifiedBy>Antonia</cp:lastModifiedBy>
  <cp:revision>19</cp:revision>
  <dcterms:created xsi:type="dcterms:W3CDTF">2015-03-10T09:32:14Z</dcterms:created>
  <dcterms:modified xsi:type="dcterms:W3CDTF">2015-03-13T11:05:10Z</dcterms:modified>
</cp:coreProperties>
</file>