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3" r:id="rId39"/>
    <p:sldId id="294" r:id="rId4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95E6254F-94AB-4837-8F5D-89008E8A31D2}" type="datetimeFigureOut">
              <a:rPr lang="it-IT" smtClean="0"/>
              <a:pPr/>
              <a:t>02/04/2012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5E6254F-94AB-4837-8F5D-89008E8A31D2}" type="datetimeFigureOut">
              <a:rPr lang="it-IT" smtClean="0"/>
              <a:pPr/>
              <a:t>02/04/2012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5E6254F-94AB-4837-8F5D-89008E8A31D2}" type="datetimeFigureOut">
              <a:rPr lang="it-IT" smtClean="0"/>
              <a:pPr/>
              <a:t>02/04/2012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5E6254F-94AB-4837-8F5D-89008E8A31D2}" type="datetimeFigureOut">
              <a:rPr lang="it-IT" smtClean="0"/>
              <a:pPr/>
              <a:t>02/04/2012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95E6254F-94AB-4837-8F5D-89008E8A31D2}" type="datetimeFigureOut">
              <a:rPr lang="it-IT" smtClean="0"/>
              <a:pPr/>
              <a:t>02/04/2012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95E6254F-94AB-4837-8F5D-89008E8A31D2}" type="datetimeFigureOut">
              <a:rPr lang="it-IT" smtClean="0"/>
              <a:pPr/>
              <a:t>02/04/2012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95E6254F-94AB-4837-8F5D-89008E8A31D2}" type="datetimeFigureOut">
              <a:rPr lang="it-IT" smtClean="0"/>
              <a:pPr/>
              <a:t>02/04/2012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95E6254F-94AB-4837-8F5D-89008E8A31D2}" type="datetimeFigureOut">
              <a:rPr lang="it-IT" smtClean="0"/>
              <a:pPr/>
              <a:t>02/04/2012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95E6254F-94AB-4837-8F5D-89008E8A31D2}" type="datetimeFigureOut">
              <a:rPr lang="it-IT" smtClean="0"/>
              <a:pPr/>
              <a:t>02/04/2012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5E6254F-94AB-4837-8F5D-89008E8A31D2}" type="datetimeFigureOut">
              <a:rPr lang="it-IT" smtClean="0"/>
              <a:pPr/>
              <a:t>02/04/2012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95E6254F-94AB-4837-8F5D-89008E8A31D2}" type="datetimeFigureOut">
              <a:rPr lang="it-IT" smtClean="0"/>
              <a:pPr/>
              <a:t>02/04/2012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AF4D21D-9254-4D04-B59F-3DDCEA6BCFFC}"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6254F-94AB-4837-8F5D-89008E8A31D2}" type="datetimeFigureOut">
              <a:rPr lang="it-IT" smtClean="0"/>
              <a:pPr/>
              <a:t>02/04/2012</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F4D21D-9254-4D04-B59F-3DDCEA6BCFFC}"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052737"/>
            <a:ext cx="7772400" cy="1944215"/>
          </a:xfrm>
        </p:spPr>
        <p:txBody>
          <a:bodyPr>
            <a:normAutofit/>
          </a:bodyPr>
          <a:lstStyle/>
          <a:p>
            <a:r>
              <a:rPr lang="it-IT" sz="2800" dirty="0" smtClean="0"/>
              <a:t>POLIMORFISMO</a:t>
            </a:r>
            <a:br>
              <a:rPr lang="it-IT" sz="2800" dirty="0" smtClean="0"/>
            </a:br>
            <a:r>
              <a:rPr lang="it-IT" sz="2800" dirty="0" smtClean="0"/>
              <a:t>UNA PROPRIETA DELLO STATO SOLIDO</a:t>
            </a:r>
            <a:endParaRPr lang="it-IT" sz="2800" dirty="0"/>
          </a:p>
        </p:txBody>
      </p:sp>
      <p:sp>
        <p:nvSpPr>
          <p:cNvPr id="3" name="Sottotitolo 2"/>
          <p:cNvSpPr>
            <a:spLocks noGrp="1"/>
          </p:cNvSpPr>
          <p:nvPr>
            <p:ph type="subTitle" idx="1"/>
          </p:nvPr>
        </p:nvSpPr>
        <p:spPr/>
        <p:txBody>
          <a:bodyPr>
            <a:normAutofit fontScale="92500"/>
          </a:bodyPr>
          <a:lstStyle/>
          <a:p>
            <a:r>
              <a:rPr lang="it-IT" sz="1900" b="1" dirty="0" smtClean="0">
                <a:solidFill>
                  <a:srgbClr val="FF0000"/>
                </a:solidFill>
              </a:rPr>
              <a:t>Una sostanza una volta sciolta, perde completamente la memoria della forma polimorfa dello stato solido da cui deriva</a:t>
            </a:r>
          </a:p>
          <a:p>
            <a:endParaRPr lang="it-IT" sz="1900" b="1" dirty="0" smtClean="0">
              <a:solidFill>
                <a:srgbClr val="FF0000"/>
              </a:solidFill>
            </a:endParaRPr>
          </a:p>
          <a:p>
            <a:r>
              <a:rPr lang="it-IT" sz="1900" b="1" dirty="0" smtClean="0">
                <a:solidFill>
                  <a:srgbClr val="FF0000"/>
                </a:solidFill>
              </a:rPr>
              <a:t>Il polimorfismo pertanto esercita la sua influenza fintanto che la sostanza rimane allo stato solido</a:t>
            </a:r>
            <a:endParaRPr lang="it-IT" sz="1900" b="1" dirty="0">
              <a:solidFill>
                <a:srgbClr val="FF0000"/>
              </a:solidFill>
            </a:endParaRPr>
          </a:p>
          <a:p>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142041"/>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Le diverse fasi cristalline o amorfe, pur contenendo la stessa molecola attiva, possono</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possedere proprietà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chimiche</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fisiche</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e</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meccaniche</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anche molto diverse (ad</a:t>
            </a:r>
            <a:r>
              <a:rPr lang="it-IT" sz="3200" dirty="0" smtClean="0">
                <a:latin typeface="Arial" pitchFamily="34"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esempio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solubilità e biodisponibilità</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igroscopicità</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conducibilità termica ed elettrica</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stabilità chimica, durezza</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ecc.) </a:t>
            </a:r>
            <a:endParaRPr kumimoji="0" lang="it-IT"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54412"/>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con conseguenze</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notevoli sul loro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utilizzo</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manipolazione</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ed assorbimento</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Inoltre la possibilità</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interconversione tra le varie forme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può</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avere conseguenze molto serie sulla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vita</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di</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un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prodotto</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e sul mantenimento della proprietà</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desiderate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efficacia terapeutica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nel caso di un farmaco),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proprietà cromatiche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nel caso di un pigmento.</a:t>
            </a:r>
            <a:endParaRPr kumimoji="0" lang="it-IT"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755576" y="789210"/>
            <a:ext cx="8388424"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Più in specifico, va considerato che, in funzione</a:t>
            </a:r>
            <a:endParaRPr kumimoji="0" lang="it-IT"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 variabili quali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temperatura</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pressione</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umidità relativa</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una forma metastabile</a:t>
            </a:r>
            <a:endParaRPr kumimoji="0" lang="it-IT"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può trasformarsi in una forma </a:t>
            </a:r>
            <a:r>
              <a:rPr kumimoji="0" lang="it-IT" sz="24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termodinamicamente</a:t>
            </a:r>
            <a:r>
              <a:rPr lang="it-IT" sz="2400" dirty="0" smtClean="0">
                <a:solidFill>
                  <a:srgbClr val="FF0000"/>
                </a:solidFill>
                <a:latin typeface="Arial" pitchFamily="34" charset="0"/>
              </a:rPr>
              <a:t>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più stabile</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oppure una forma</a:t>
            </a:r>
            <a:endParaRPr kumimoji="0" lang="it-IT"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cristallina anidra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può trasformarsi in una</a:t>
            </a:r>
            <a:endParaRPr kumimoji="0" lang="it-IT"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forma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cristallina idrata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 assorbimento di</a:t>
            </a:r>
            <a:endParaRPr kumimoji="0" lang="it-IT"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vapore dall’ambiente</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ed una forma cristallina</a:t>
            </a:r>
            <a:endParaRPr kumimoji="0" lang="it-IT"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solvata può, a sua volta, trasformarsi in</a:t>
            </a:r>
            <a:endParaRPr kumimoji="0" lang="it-IT"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una forma cristallina anidra o con diverso</a:t>
            </a:r>
            <a:endParaRPr kumimoji="0" lang="it-IT" sz="24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grado di solvatazione per perdita di solvente</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347191"/>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La forma cristallina di arrivo ha in alcuni</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casi proprietà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drammaticamente diverse</a:t>
            </a:r>
            <a:endParaRPr kumimoji="0" lang="it-IT" sz="36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da quella di partenza.</a:t>
            </a:r>
            <a:endParaRPr kumimoji="0" lang="it-IT" sz="36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La “</a:t>
            </a:r>
            <a:r>
              <a:rPr kumimoji="0" lang="it-IT" sz="3600" b="1"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mappatura</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del</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campo delle fasi cristalline</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 una sostanza è quindi necessaria</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fin dagli stadi iniziali dello studio e prima</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della immissione in produzione.</a:t>
            </a:r>
            <a:endParaRPr kumimoji="0" lang="it-IT" sz="3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a:t>Il problema del polimorfismo in</a:t>
            </a:r>
            <a:r>
              <a:rPr lang="it-IT" dirty="0"/>
              <a:t/>
            </a:r>
            <a:br>
              <a:rPr lang="it-IT" dirty="0"/>
            </a:br>
            <a:r>
              <a:rPr lang="it-IT" b="1" dirty="0"/>
              <a:t>campo farmaceutico</a:t>
            </a:r>
            <a:endParaRPr lang="it-IT" dirty="0"/>
          </a:p>
        </p:txBody>
      </p:sp>
      <p:sp>
        <p:nvSpPr>
          <p:cNvPr id="3" name="Segnaposto contenuto 2"/>
          <p:cNvSpPr>
            <a:spLocks noGrp="1"/>
          </p:cNvSpPr>
          <p:nvPr>
            <p:ph idx="1"/>
          </p:nvPr>
        </p:nvSpPr>
        <p:spPr/>
        <p:txBody>
          <a:bodyPr/>
          <a:lstStyle/>
          <a:p>
            <a:r>
              <a:rPr lang="it-IT" dirty="0"/>
              <a:t>Conoscere e controllare la chimica dello</a:t>
            </a:r>
          </a:p>
          <a:p>
            <a:r>
              <a:rPr lang="it-IT" dirty="0"/>
              <a:t>stato solido dei principi attivi è un importante</a:t>
            </a:r>
          </a:p>
          <a:p>
            <a:r>
              <a:rPr lang="it-IT" dirty="0"/>
              <a:t>aspetto del processo di sviluppo del</a:t>
            </a:r>
          </a:p>
          <a:p>
            <a:r>
              <a:rPr lang="it-IT" dirty="0"/>
              <a:t>farmaco.</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0" y="232817"/>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Un esempio emblematico di impatto del</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polimorfismo su una formulazione farmaceutica</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è quello del </a:t>
            </a:r>
            <a:r>
              <a:rPr kumimoji="0" lang="it-IT" sz="3200" b="1"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Ritonavir</a:t>
            </a:r>
            <a:r>
              <a:rPr kumimoji="0" lang="it-IT" sz="3200" b="1"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kumimoji="0" lang="it-IT" sz="3200" b="1"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Norvir</a:t>
            </a:r>
            <a:r>
              <a:rPr kumimoji="0" lang="it-IT" sz="3200" b="1"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farmaco</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 la cura del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HIV</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 causa dell’improvvisa</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comparsa di una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forma più stabile</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drammaticamente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meno solubile</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(forma II). </a:t>
            </a:r>
            <a:endParaRPr kumimoji="0" lang="it-IT"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0" y="204627"/>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L’</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impossibilità</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di ottenere la</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forma solida con la voluta solubilità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ed</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autorizzata dalla </a:t>
            </a:r>
            <a:r>
              <a:rPr kumimoji="0" lang="it-IT" sz="32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Food</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and </a:t>
            </a:r>
            <a:r>
              <a:rPr kumimoji="0" lang="it-IT" sz="32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Drug</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Administration</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(FDA)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costrinse la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Abbott</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ritirare il farmaco dal mercato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 un lungo</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periodo ed a sostituire la distribuzione del</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Norvir</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in forma solida con una formulazione</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in sospensione con maggiori problemi</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stabilità.</a:t>
            </a:r>
            <a:endParaRPr kumimoji="0" lang="it-IT" sz="3200" b="0" i="0" u="none" strike="noStrike" cap="none" normalizeH="0" baseline="0" dirty="0" smtClean="0">
              <a:ln>
                <a:noFill/>
              </a:ln>
              <a:solidFill>
                <a:srgbClr val="FF0000"/>
              </a:solidFill>
              <a:effectLst/>
              <a:latin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0" y="582670"/>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 seguito di questo episodio, la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comunità</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internazionale</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e la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FDA</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hanno cominciato</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ad occuparsi (e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preoccuparsi</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del problema</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del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polimorfismo cristallino</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Il fenomeno</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è infatti molto comune in campo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organico</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farmaceutico</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(il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70% dei </a:t>
            </a:r>
            <a:r>
              <a:rPr kumimoji="0" lang="it-IT" sz="32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barbiturati</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il</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60% delle </a:t>
            </a:r>
            <a:r>
              <a:rPr kumimoji="0" lang="it-IT" sz="32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sulfonammidi</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ed il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23% degli</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steroidi</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esistono in diverse forme polimorfe o </a:t>
            </a:r>
            <a:r>
              <a:rPr kumimoji="0" lang="it-IT" sz="32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solvate</a:t>
            </a:r>
            <a:endParaRPr kumimoji="0" lang="it-IT"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0" y="895407"/>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6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Greeser</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e </a:t>
            </a:r>
            <a:r>
              <a:rPr kumimoji="0" lang="it-IT" sz="36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Burger</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hanno raccolto</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le informazioni riguardanti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599</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forme</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polimorfiche e solvati (idrati inclusi) di composti</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farmaceutici solidi a 25 °C [4].</a:t>
            </a:r>
            <a:endParaRPr kumimoji="0" lang="it-IT" sz="3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407030"/>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Attualmente la FDA richiede oggi alle industrie</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farmaceutiche sia lo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studio del polimorfismo</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dei farmaci sottoposti a test clinici</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successivamente immessi sul mercato</a:t>
            </a:r>
            <a:endParaRPr kumimoji="0" lang="it-IT" sz="3200" b="0" i="0" u="none" strike="noStrike" cap="none" normalizeH="0" baseline="0" dirty="0" smtClean="0">
              <a:ln>
                <a:noFill/>
              </a:ln>
              <a:solidFill>
                <a:schemeClr val="tx1"/>
              </a:solidFill>
              <a:effectLst/>
              <a:latin typeface="Arial" pitchFamily="34" charset="0"/>
            </a:endParaRPr>
          </a:p>
          <a:p>
            <a:pPr lvl="0" eaLnBrk="0" fontAlgn="base" hangingPunct="0">
              <a:spcBef>
                <a:spcPct val="0"/>
              </a:spcBef>
              <a:spcAft>
                <a:spcPct val="0"/>
              </a:spcAf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sia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un </a:t>
            </a:r>
            <a:r>
              <a:rPr kumimoji="0" lang="it-IT" sz="32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m</a:t>
            </a:r>
            <a:r>
              <a:rPr lang="it-IT" sz="3200" dirty="0" err="1" smtClean="0">
                <a:solidFill>
                  <a:srgbClr val="FF0000"/>
                </a:solidFill>
                <a:latin typeface="Arial" pitchFamily="34" charset="0"/>
                <a:ea typeface="Times New Roman" pitchFamily="18" charset="0"/>
                <a:cs typeface="HelveticaNeue-Light" charset="0"/>
              </a:rPr>
              <a:t>omnitoraggio</a:t>
            </a:r>
            <a:r>
              <a:rPr lang="it-IT" sz="3200" dirty="0" smtClean="0">
                <a:solidFill>
                  <a:srgbClr val="FF0000"/>
                </a:solidFill>
                <a:latin typeface="Arial" pitchFamily="34" charset="0"/>
                <a:ea typeface="Times New Roman" pitchFamily="18" charset="0"/>
                <a:cs typeface="HelveticaNeue-Light" charset="0"/>
              </a:rPr>
              <a:t>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continuo del processo</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produzione [5]. </a:t>
            </a:r>
            <a:endParaRPr kumimoji="0" lang="it-IT" sz="3200" b="0" i="0" u="none" strike="noStrike" cap="none" normalizeH="0" baseline="0" dirty="0" smtClean="0">
              <a:ln>
                <a:noFill/>
              </a:ln>
              <a:solidFill>
                <a:srgbClr val="FF0000"/>
              </a:solidFill>
              <a:effectLst/>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545239"/>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Lo </a:t>
            </a:r>
            <a:r>
              <a:rPr kumimoji="0" lang="it-IT" sz="32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European</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kumimoji="0" lang="it-IT" sz="32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Patent</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Office (EPO)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impone, a chi deposita un brevetto</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su un farmaco che si presenta sotto</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forma di polvere cristallina,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una caratterizzazione</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per diffrazione di raggi X [6</a:t>
            </a:r>
            <a:r>
              <a:rPr kumimoji="0" lang="it-IT" sz="3200" b="0" i="0" u="none" strike="noStrike" cap="none" normalizeH="0" baseline="0" dirty="0" smtClean="0">
                <a:ln>
                  <a:noFill/>
                </a:ln>
                <a:solidFill>
                  <a:srgbClr val="FF0000"/>
                </a:solidFill>
                <a:effectLst/>
                <a:latin typeface="Arial" pitchFamily="34" charset="0"/>
              </a:rPr>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736873"/>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Va detto che il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polimorfismo è un problema</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se si manifesta alla fine del percorso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a:t>
            </a:r>
            <a:endParaRPr kumimoji="0" lang="it-IT" sz="32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valutazione di un farmaco, mentre è un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criterio</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scelta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se analizzato nelle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fasi iniziali</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perché permette di identificare la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forma cristallina</a:t>
            </a:r>
            <a:endParaRPr kumimoji="0" lang="it-IT" sz="32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più adatta ai test clinici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quindi, in</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prospettiva, al mercato</a:t>
            </a:r>
            <a:r>
              <a:rPr kumimoji="0" lang="it-IT" sz="3200" b="0" i="0" u="none" strike="noStrike" cap="none" normalizeH="0" baseline="0" dirty="0" smtClean="0">
                <a:ln>
                  <a:noFill/>
                </a:ln>
                <a:solidFill>
                  <a:schemeClr val="tx1"/>
                </a:solidFill>
                <a:effectLst/>
                <a:latin typeface="Arial" pitchFamily="34" charset="0"/>
              </a:rPr>
              <a:t>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740358"/>
            <a:ext cx="9144000"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Un cambio di</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forma cristallina in corso di sperimentazione</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fa lievitare i costi e potrebbe</a:t>
            </a:r>
            <a:r>
              <a:rPr kumimoji="0" lang="it-IT" sz="3600" b="0" i="0" u="none" strike="noStrike" cap="none" normalizeH="0" dirty="0" smtClean="0">
                <a:ln>
                  <a:noFill/>
                </a:ln>
                <a:solidFill>
                  <a:srgbClr val="231F20"/>
                </a:solidFill>
                <a:effectLst/>
                <a:latin typeface="Arial" pitchFamily="34" charset="0"/>
                <a:ea typeface="Times New Roman" pitchFamily="18" charset="0"/>
                <a:cs typeface="HelveticaNeue-Light" charset="0"/>
              </a:rPr>
              <a:t> comportare</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nuovi test di bio-disponibilità</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3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0" y="690416"/>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Il </a:t>
            </a:r>
            <a:r>
              <a:rPr kumimoji="0" lang="it-IT" sz="3600" b="0" i="1" u="none" strike="noStrike" cap="none" normalizeH="0" baseline="0" dirty="0" err="1" smtClean="0">
                <a:ln>
                  <a:noFill/>
                </a:ln>
                <a:solidFill>
                  <a:srgbClr val="FF0000"/>
                </a:solidFill>
                <a:effectLst/>
                <a:latin typeface="Arial" pitchFamily="34" charset="0"/>
                <a:ea typeface="Times New Roman" pitchFamily="18" charset="0"/>
                <a:cs typeface="HelveticaNeue-LightItalic"/>
              </a:rPr>
              <a:t>polymorph</a:t>
            </a:r>
            <a:r>
              <a:rPr kumimoji="0" lang="it-IT" sz="3600" b="0" i="1" u="none" strike="noStrike" cap="none" normalizeH="0" baseline="0" dirty="0" smtClean="0">
                <a:ln>
                  <a:noFill/>
                </a:ln>
                <a:solidFill>
                  <a:srgbClr val="FF0000"/>
                </a:solidFill>
                <a:effectLst/>
                <a:latin typeface="Arial" pitchFamily="34" charset="0"/>
                <a:ea typeface="Times New Roman" pitchFamily="18" charset="0"/>
                <a:cs typeface="HelveticaNeue-LightItalic"/>
              </a:rPr>
              <a:t> screening </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va diretto non solo</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alla ricerca delle diverse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forma cristalline</a:t>
            </a:r>
            <a:endParaRPr kumimoji="0" lang="it-IT" sz="3600" b="0" i="0" u="none" strike="noStrike" cap="none" normalizeH="0" baseline="0" dirty="0" smtClean="0">
              <a:ln>
                <a:noFill/>
              </a:ln>
              <a:solidFill>
                <a:srgbClr val="FF0000"/>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ma anche allo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studio delle proprietà chimico-fisiche</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delle diverse forme di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idrati</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e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solvati</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,all’amorfo, e, laddove necessario, dei</a:t>
            </a:r>
            <a:r>
              <a:rPr lang="it-IT" sz="3600" dirty="0" smtClean="0">
                <a:latin typeface="Arial" pitchFamily="34" charset="0"/>
              </a:rPr>
              <a:t>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diversi sali </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(Fig. 3).</a:t>
            </a:r>
            <a:endParaRPr kumimoji="0" lang="it-IT" sz="3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48118"/>
            <a:ext cx="9144000" cy="66454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a:rPr>
              <a:t>Lo studio del polimorfismo ha quindi aspetti</a:t>
            </a: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a:rPr>
              <a:t>molteplici:</a:t>
            </a: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a:rPr>
              <a:t>a) completa la conoscenza delle caratteristiche</a:t>
            </a: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a:p>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a:rPr>
              <a:t>chimiche e fisiche di un principio attivo;</a:t>
            </a:r>
          </a:p>
          <a:p>
            <a:endParaRPr lang="it-IT" sz="2800" dirty="0" smtClean="0">
              <a:solidFill>
                <a:srgbClr val="FF0000"/>
              </a:solidFill>
              <a:latin typeface="Arial" pitchFamily="34" charset="0"/>
            </a:endParaRPr>
          </a:p>
          <a:p>
            <a:r>
              <a:rPr lang="it-IT" sz="2800" dirty="0" smtClean="0">
                <a:solidFill>
                  <a:srgbClr val="FF0000"/>
                </a:solidFill>
              </a:rPr>
              <a:t> b) costituisce uno strumento strategico di</a:t>
            </a:r>
          </a:p>
          <a:p>
            <a:r>
              <a:rPr lang="it-IT" sz="2800" dirty="0" smtClean="0">
                <a:solidFill>
                  <a:srgbClr val="FF0000"/>
                </a:solidFill>
              </a:rPr>
              <a:t>difesa (quando non di attacco) brevettuale</a:t>
            </a:r>
          </a:p>
          <a:p>
            <a:r>
              <a:rPr lang="it-IT" sz="2800" dirty="0" smtClean="0">
                <a:solidFill>
                  <a:srgbClr val="FF0000"/>
                </a:solidFill>
              </a:rPr>
              <a:t>su farmaci noti e generici</a:t>
            </a:r>
            <a:r>
              <a:rPr lang="it-IT" sz="2800" dirty="0" smtClean="0"/>
              <a:t>;</a:t>
            </a:r>
          </a:p>
          <a:p>
            <a:r>
              <a:rPr lang="it-IT" sz="2800" dirty="0" smtClean="0"/>
              <a:t> </a:t>
            </a:r>
          </a:p>
          <a:p>
            <a:r>
              <a:rPr lang="it-IT" sz="2800" dirty="0" smtClean="0">
                <a:solidFill>
                  <a:srgbClr val="FF0000"/>
                </a:solidFill>
              </a:rPr>
              <a:t>c) rappresenta innovazione per l’industria</a:t>
            </a:r>
          </a:p>
          <a:p>
            <a:r>
              <a:rPr lang="it-IT" sz="2800" dirty="0" smtClean="0">
                <a:solidFill>
                  <a:srgbClr val="FF0000"/>
                </a:solidFill>
              </a:rPr>
              <a:t>che acquisisce l’informazione, in quanto la</a:t>
            </a:r>
          </a:p>
          <a:p>
            <a:r>
              <a:rPr lang="it-IT" sz="2800" dirty="0" smtClean="0">
                <a:solidFill>
                  <a:srgbClr val="FF0000"/>
                </a:solidFill>
              </a:rPr>
              <a:t>mette in condizioni di poter brevettare un</a:t>
            </a:r>
          </a:p>
          <a:p>
            <a:r>
              <a:rPr lang="it-IT" sz="2800" dirty="0" smtClean="0">
                <a:solidFill>
                  <a:srgbClr val="FF0000"/>
                </a:solidFill>
              </a:rPr>
              <a:t>nuovo farmaco e/o prolungare la durata di</a:t>
            </a:r>
          </a:p>
          <a:p>
            <a:r>
              <a:rPr lang="it-IT" sz="2800" dirty="0" smtClean="0">
                <a:solidFill>
                  <a:srgbClr val="FF0000"/>
                </a:solidFill>
              </a:rPr>
              <a:t>un brevetto</a:t>
            </a:r>
            <a:r>
              <a:rPr lang="it-IT" sz="2800" dirty="0" smtClean="0"/>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0" y="436754"/>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È tuttavia importante sottolineare un punto</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concettualmente importante: mentre dal</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punto di vista del chimico dello stato solido</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polimorfi e solvati sono diversi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(perché</a:t>
            </a:r>
            <a:r>
              <a:rPr kumimoji="0" lang="it-IT" sz="3200" b="0" i="0" u="none" strike="noStrike" cap="none" normalizeH="0" dirty="0" smtClean="0">
                <a:ln>
                  <a:noFill/>
                </a:ln>
                <a:solidFill>
                  <a:srgbClr val="231F20"/>
                </a:solidFill>
                <a:effectLst/>
                <a:latin typeface="Arial" pitchFamily="34" charset="0"/>
                <a:ea typeface="Times New Roman" pitchFamily="18" charset="0"/>
                <a:cs typeface="HelveticaNeue-Light"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differiscono</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 struttura ed altre caratteristiche</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conseguenti</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così non è dal punto di vista</a:t>
            </a:r>
            <a:endParaRPr kumimoji="0" lang="it-IT" sz="32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farmacologico perché i polimorfi contengono</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esattamente lo stesso principio attivo</a:t>
            </a:r>
            <a:r>
              <a:rPr kumimoji="0" lang="it-IT" sz="3200" b="0" i="0" u="none" strike="noStrike" cap="none" normalizeH="0" baseline="0" dirty="0" smtClean="0">
                <a:ln>
                  <a:noFill/>
                </a:ln>
                <a:solidFill>
                  <a:srgbClr val="FF0000"/>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0" y="149510"/>
            <a:ext cx="9144000"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L’obiettivo del </a:t>
            </a:r>
            <a:r>
              <a:rPr kumimoji="0" lang="it-IT" sz="3200" b="0" i="1" u="none" strike="noStrike" cap="none" normalizeH="0" baseline="0" dirty="0" err="1" smtClean="0">
                <a:ln>
                  <a:noFill/>
                </a:ln>
                <a:solidFill>
                  <a:srgbClr val="FF0000"/>
                </a:solidFill>
                <a:effectLst/>
                <a:latin typeface="Arial" pitchFamily="34" charset="0"/>
                <a:ea typeface="Times New Roman" pitchFamily="18" charset="0"/>
                <a:cs typeface="HelveticaNeue-LightItalic"/>
              </a:rPr>
              <a:t>polymorph</a:t>
            </a:r>
            <a:r>
              <a:rPr kumimoji="0" lang="it-IT" sz="3200" b="0" i="1" u="none" strike="noStrike" cap="none" normalizeH="0" baseline="0" dirty="0" smtClean="0">
                <a:ln>
                  <a:noFill/>
                </a:ln>
                <a:solidFill>
                  <a:srgbClr val="FF0000"/>
                </a:solidFill>
                <a:effectLst/>
                <a:latin typeface="Arial" pitchFamily="34" charset="0"/>
                <a:ea typeface="Times New Roman" pitchFamily="18" charset="0"/>
                <a:cs typeface="HelveticaNeue-LightItalic"/>
              </a:rPr>
              <a:t> screening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è quindi</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anche quello di verificare se le differenze</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tra i polimorfi sono tali da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modificare</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la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biodisponibilità</a:t>
            </a:r>
            <a:endParaRPr kumimoji="0" lang="it-IT" sz="32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del farmaco (equivalenza terapeutica</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o altre proprietà che comportassero</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variazioni di dosaggio o di </a:t>
            </a:r>
            <a:r>
              <a:rPr kumimoji="0" lang="it-IT" sz="32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formulazione</a:t>
            </a:r>
            <a:r>
              <a:rPr lang="it-IT" sz="3200" dirty="0" err="1" smtClean="0"/>
              <a:t>Questa</a:t>
            </a:r>
            <a:r>
              <a:rPr lang="it-IT" sz="3200" dirty="0" smtClean="0"/>
              <a:t> informazione è essenziale per poter</a:t>
            </a:r>
          </a:p>
          <a:p>
            <a:r>
              <a:rPr lang="it-IT" sz="3200" dirty="0" smtClean="0"/>
              <a:t>accedere ad una “</a:t>
            </a:r>
            <a:r>
              <a:rPr lang="it-IT" sz="3200" dirty="0" err="1" smtClean="0">
                <a:solidFill>
                  <a:srgbClr val="FF0000"/>
                </a:solidFill>
              </a:rPr>
              <a:t>abbreviated</a:t>
            </a:r>
            <a:r>
              <a:rPr lang="it-IT" sz="3200" dirty="0" smtClean="0">
                <a:solidFill>
                  <a:srgbClr val="FF0000"/>
                </a:solidFill>
              </a:rPr>
              <a:t> </a:t>
            </a:r>
            <a:r>
              <a:rPr lang="it-IT" sz="3200" dirty="0" err="1" smtClean="0">
                <a:solidFill>
                  <a:srgbClr val="FF0000"/>
                </a:solidFill>
              </a:rPr>
              <a:t>new</a:t>
            </a:r>
            <a:r>
              <a:rPr lang="it-IT" sz="3200" dirty="0" smtClean="0">
                <a:solidFill>
                  <a:srgbClr val="FF0000"/>
                </a:solidFill>
              </a:rPr>
              <a:t> </a:t>
            </a:r>
            <a:r>
              <a:rPr lang="it-IT" sz="3200" dirty="0" err="1" smtClean="0">
                <a:solidFill>
                  <a:srgbClr val="FF0000"/>
                </a:solidFill>
              </a:rPr>
              <a:t>drug</a:t>
            </a:r>
            <a:endParaRPr lang="it-IT" sz="3200" dirty="0" smtClean="0">
              <a:solidFill>
                <a:srgbClr val="FF0000"/>
              </a:solidFill>
            </a:endParaRPr>
          </a:p>
          <a:p>
            <a:r>
              <a:rPr lang="it-IT" sz="3200" dirty="0" err="1" smtClean="0">
                <a:solidFill>
                  <a:srgbClr val="FF0000"/>
                </a:solidFill>
              </a:rPr>
              <a:t>application</a:t>
            </a:r>
            <a:r>
              <a:rPr lang="it-IT" sz="3200" dirty="0" smtClean="0"/>
              <a:t>” con la FDA [7].</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841666"/>
            <a:ext cx="9144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Con il </a:t>
            </a:r>
            <a:r>
              <a:rPr kumimoji="0" lang="it-IT" sz="2400" b="0" i="1" u="none" strike="noStrike" cap="none" normalizeH="0" baseline="0" dirty="0" err="1" smtClean="0">
                <a:ln>
                  <a:noFill/>
                </a:ln>
                <a:solidFill>
                  <a:srgbClr val="FF0000"/>
                </a:solidFill>
                <a:effectLst/>
                <a:latin typeface="Arial" pitchFamily="34" charset="0"/>
                <a:ea typeface="Times New Roman" pitchFamily="18" charset="0"/>
                <a:cs typeface="HelveticaNeue-LightItalic" charset="0"/>
              </a:rPr>
              <a:t>polymorph</a:t>
            </a:r>
            <a:r>
              <a:rPr kumimoji="0" lang="it-IT" sz="2400" b="0" i="1" u="none" strike="noStrike" cap="none" normalizeH="0" baseline="0" dirty="0" smtClean="0">
                <a:ln>
                  <a:noFill/>
                </a:ln>
                <a:solidFill>
                  <a:srgbClr val="FF0000"/>
                </a:solidFill>
                <a:effectLst/>
                <a:latin typeface="Arial" pitchFamily="34" charset="0"/>
                <a:ea typeface="Times New Roman" pitchFamily="18" charset="0"/>
                <a:cs typeface="HelveticaNeue-LightItalic" charset="0"/>
              </a:rPr>
              <a:t> screening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si intende</a:t>
            </a:r>
            <a:endParaRPr kumimoji="0" lang="it-IT"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un’azione di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ricerca attiva delle forme cristalline</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solvate</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ed amorfe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 un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determinato</a:t>
            </a:r>
            <a:endParaRPr kumimoji="0" lang="it-IT"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principio attivo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con lo scopo duplice di</a:t>
            </a:r>
            <a:endParaRPr kumimoji="0" lang="it-IT"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individuare, possibilmente, la forma </a:t>
            </a:r>
            <a:r>
              <a:rPr kumimoji="0" lang="it-IT" sz="24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termodinamicamente</a:t>
            </a:r>
            <a:endParaRPr kumimoji="0" lang="it-IT"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più stabile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di raccogliere</a:t>
            </a:r>
            <a:endParaRPr kumimoji="0" lang="it-IT"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quante più informazioni sulla esistenza di</a:t>
            </a:r>
            <a:endParaRPr kumimoji="0" lang="it-IT"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forme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cristalline </a:t>
            </a:r>
            <a:r>
              <a:rPr kumimoji="0" lang="it-IT" sz="24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enantiotropiche</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(che </a:t>
            </a:r>
            <a:r>
              <a:rPr kumimoji="0" lang="it-IT" sz="24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interconvertono</a:t>
            </a:r>
            <a:endParaRPr kumimoji="0" lang="it-IT" sz="24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funzione della temperatura</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o</a:t>
            </a:r>
            <a:endParaRPr kumimoji="0" lang="it-IT"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monotropiche</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(che non </a:t>
            </a:r>
            <a:r>
              <a:rPr kumimoji="0" lang="it-IT" sz="24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interconvertono</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e</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forme amorfe e </a:t>
            </a:r>
            <a:r>
              <a:rPr kumimoji="0" lang="it-IT" sz="24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solvate</a:t>
            </a:r>
            <a:r>
              <a:rPr kumimoji="0" lang="it-IT" sz="2400" b="0" i="0" u="none" strike="noStrike" cap="none" normalizeH="0" baseline="0" dirty="0" smtClean="0">
                <a:ln>
                  <a:noFill/>
                </a:ln>
                <a:solidFill>
                  <a:srgbClr val="FF0000"/>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p:nvPr/>
        </p:nvPicPr>
        <p:blipFill>
          <a:blip r:embed="rId2" cstate="print"/>
          <a:srcRect/>
          <a:stretch>
            <a:fillRect/>
          </a:stretch>
        </p:blipFill>
        <p:spPr bwMode="auto">
          <a:xfrm>
            <a:off x="1475656" y="908720"/>
            <a:ext cx="5904656" cy="54726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0" y="2784747"/>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Il</a:t>
            </a:r>
            <a:endParaRPr kumimoji="0" lang="it-IT" sz="900" b="0" i="0" u="none" strike="noStrike" cap="none" normalizeH="0" baseline="0" dirty="0" smtClean="0">
              <a:ln>
                <a:noFill/>
              </a:ln>
              <a:solidFill>
                <a:schemeClr val="tx1"/>
              </a:solidFill>
              <a:effectLst/>
              <a:latin typeface="Arial" pitchFamily="34" charset="0"/>
              <a:cs typeface="Arial" pitchFamily="34" charset="0"/>
            </a:endParaRPr>
          </a:p>
        </p:txBody>
      </p:sp>
      <p:sp>
        <p:nvSpPr>
          <p:cNvPr id="39938" name="Rectangle 2"/>
          <p:cNvSpPr>
            <a:spLocks noChangeArrowheads="1"/>
          </p:cNvSpPr>
          <p:nvPr/>
        </p:nvSpPr>
        <p:spPr bwMode="auto">
          <a:xfrm>
            <a:off x="0" y="1040269"/>
            <a:ext cx="9144000" cy="31700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Il </a:t>
            </a:r>
            <a:r>
              <a:rPr kumimoji="0" lang="it-IT" sz="2000" b="0" i="1" u="none" strike="noStrike" cap="none" normalizeH="0" baseline="0" dirty="0" err="1" smtClean="0">
                <a:ln>
                  <a:noFill/>
                </a:ln>
                <a:solidFill>
                  <a:srgbClr val="FF0000"/>
                </a:solidFill>
                <a:effectLst/>
                <a:latin typeface="Arial" pitchFamily="34" charset="0"/>
                <a:ea typeface="Times New Roman" pitchFamily="18" charset="0"/>
                <a:cs typeface="HelveticaNeue-LightItalic" charset="0"/>
              </a:rPr>
              <a:t>polymorph</a:t>
            </a:r>
            <a:r>
              <a:rPr kumimoji="0" lang="it-IT" sz="2000" b="0" i="1" u="none" strike="noStrike" cap="none" normalizeH="0" baseline="0" dirty="0" smtClean="0">
                <a:ln>
                  <a:noFill/>
                </a:ln>
                <a:solidFill>
                  <a:srgbClr val="FF0000"/>
                </a:solidFill>
                <a:effectLst/>
                <a:latin typeface="Arial" pitchFamily="34" charset="0"/>
                <a:ea typeface="Times New Roman" pitchFamily="18" charset="0"/>
                <a:cs typeface="HelveticaNeue-LightItalic" charset="0"/>
              </a:rPr>
              <a:t> screening </a:t>
            </a: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non solo richiede</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l’utilizzo combinato di tecniche diverse </a:t>
            </a: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lo studio dello stato solido (microscopia e</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microscopia con piatto riscaldante, calorimetria</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 scansione differenziale </a:t>
            </a: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(DSC), </a:t>
            </a:r>
            <a:r>
              <a:rPr kumimoji="0" lang="it-IT" sz="20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termogravimetria</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(TGA), spettroscopia</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Raman</a:t>
            </a: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e infrarosso (</a:t>
            </a:r>
            <a:r>
              <a:rPr kumimoji="0" lang="it-IT" sz="20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Raman</a:t>
            </a: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e IR</a:t>
            </a: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diffrazione</a:t>
            </a:r>
            <a:endParaRPr kumimoji="0" lang="it-IT" sz="20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raggi X </a:t>
            </a: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di cristalli singolo e polvere</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(SCXRD, PXRD</a:t>
            </a: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spettroscopia di risonanza</a:t>
            </a:r>
            <a:endParaRPr kumimoji="0" lang="it-IT" sz="20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magnetica allo stato solido (SSNMR</a:t>
            </a: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152348"/>
            <a:ext cx="91440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800" b="1" i="0" u="none" strike="noStrike" cap="none" normalizeH="0" baseline="0" dirty="0" smtClean="0">
                <a:ln>
                  <a:noFill/>
                </a:ln>
                <a:solidFill>
                  <a:srgbClr val="7CB67E"/>
                </a:solidFill>
                <a:effectLst/>
                <a:latin typeface="Arial" pitchFamily="34" charset="0"/>
                <a:ea typeface="Times New Roman" pitchFamily="18" charset="0"/>
                <a:cs typeface="AvantGarde-Demi"/>
              </a:rPr>
              <a:t>In campo farmaceutico, la ricerca e la caratterizzazione di polimorfi di una molecola</a:t>
            </a:r>
            <a:endParaRPr kumimoji="0" lang="it-IT"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1" i="0" u="none" strike="noStrike" cap="none" normalizeH="0" baseline="0" dirty="0" smtClean="0">
                <a:ln>
                  <a:noFill/>
                </a:ln>
                <a:solidFill>
                  <a:srgbClr val="7CB67E"/>
                </a:solidFill>
                <a:effectLst/>
                <a:latin typeface="Arial" pitchFamily="34" charset="0"/>
                <a:ea typeface="Times New Roman" pitchFamily="18" charset="0"/>
                <a:cs typeface="AvantGarde-Demi"/>
              </a:rPr>
              <a:t>o di aggregati della medesima molecola con molecole diverse (ad es. solvati)</a:t>
            </a:r>
            <a:endParaRPr kumimoji="0" lang="it-IT" sz="28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AvantGarde-Book"/>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AvantGarde-Book"/>
              </a:rPr>
              <a:t>consente la scelta </a:t>
            </a:r>
            <a:r>
              <a:rPr kumimoji="0" lang="it-IT" sz="2800" b="1" i="0" u="none" strike="noStrike" cap="none" normalizeH="0" baseline="0" dirty="0" smtClean="0">
                <a:ln>
                  <a:noFill/>
                </a:ln>
                <a:solidFill>
                  <a:srgbClr val="FF0000"/>
                </a:solidFill>
                <a:effectLst/>
                <a:latin typeface="Arial" pitchFamily="34" charset="0"/>
                <a:ea typeface="Times New Roman" pitchFamily="18" charset="0"/>
                <a:cs typeface="AvantGarde-Book"/>
              </a:rPr>
              <a:t>razionale della forma solida più adatta allo sviluppo di un nuovo</a:t>
            </a:r>
            <a:r>
              <a:rPr kumimoji="0" lang="it-IT" sz="2800" b="1" i="0" u="none" strike="noStrike" cap="none" normalizeH="0" dirty="0" smtClean="0">
                <a:ln>
                  <a:noFill/>
                </a:ln>
                <a:solidFill>
                  <a:srgbClr val="FF0000"/>
                </a:solidFill>
                <a:effectLst/>
                <a:latin typeface="Arial" pitchFamily="34" charset="0"/>
                <a:ea typeface="Times New Roman" pitchFamily="18" charset="0"/>
                <a:cs typeface="AvantGarde-Book"/>
              </a:rPr>
              <a:t> </a:t>
            </a:r>
            <a:r>
              <a:rPr kumimoji="0" lang="it-IT" sz="2800" b="1" i="0" u="none" strike="noStrike" cap="none" normalizeH="0" baseline="0" dirty="0" smtClean="0">
                <a:ln>
                  <a:noFill/>
                </a:ln>
                <a:solidFill>
                  <a:srgbClr val="FF0000"/>
                </a:solidFill>
                <a:effectLst/>
                <a:latin typeface="Arial" pitchFamily="34" charset="0"/>
                <a:ea typeface="Times New Roman" pitchFamily="18" charset="0"/>
                <a:cs typeface="AvantGarde-Book"/>
              </a:rPr>
              <a:t>farmaco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AvantGarde-Book"/>
              </a:rPr>
              <a:t>e presenta implicazioni rilevanti nel campo brevettuale</a:t>
            </a:r>
            <a:r>
              <a:rPr kumimoji="0" lang="it-IT" sz="2800" b="0" i="0" u="none" strike="noStrike" cap="none" normalizeH="0" baseline="0" dirty="0" smtClean="0">
                <a:ln>
                  <a:noFill/>
                </a:ln>
                <a:solidFill>
                  <a:schemeClr val="tx1"/>
                </a:solidFill>
                <a:effectLst/>
                <a:latin typeface="Arial" pitchFamily="34" charset="0"/>
              </a:rPr>
              <a:t>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0" y="210525"/>
            <a:ext cx="9144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ma anche lo studio del comportamento</a:t>
            </a:r>
            <a:endParaRPr kumimoji="0" lang="it-IT"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della fase solida in funzione delle diverse</a:t>
            </a:r>
            <a:endParaRPr kumimoji="0" lang="it-IT"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variabili in grado di influenzare o determinare</a:t>
            </a:r>
            <a:endParaRPr kumimoji="0" lang="it-IT"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il processo di cristallizzazione, quali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temperatura</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scelta dei solventi </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condizioni </a:t>
            </a:r>
            <a:r>
              <a:rPr kumimoji="0" lang="it-IT" sz="24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diformazione</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del precipitato</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o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interconversione</a:t>
            </a:r>
            <a:r>
              <a:rPr lang="it-IT" sz="2400" dirty="0" smtClean="0">
                <a:solidFill>
                  <a:srgbClr val="FF0000"/>
                </a:solidFill>
                <a:latin typeface="Arial" pitchFamily="34" charset="0"/>
                <a:cs typeface="Arial" pitchFamily="34" charset="0"/>
              </a:rPr>
              <a:t>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tra forme solide</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pressione e trattamento meccanico</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assorbimento e rilascio</a:t>
            </a:r>
            <a:r>
              <a:rPr lang="it-IT" sz="2400" dirty="0" smtClean="0">
                <a:solidFill>
                  <a:srgbClr val="FF0000"/>
                </a:solidFill>
                <a:latin typeface="Arial" pitchFamily="34" charset="0"/>
                <a:cs typeface="Arial" pitchFamily="34" charset="0"/>
              </a:rPr>
              <a:t> </a:t>
            </a: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vapore</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4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temperatura ecc</a:t>
            </a:r>
            <a:r>
              <a:rPr kumimoji="0" lang="it-IT" sz="24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0" y="1033883"/>
            <a:ext cx="91440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Il modo più efficace di procedere è quello di</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valutare l’effetto sulla fase cristallina, sia</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essa anidra, solvata, o amorfa, variando</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una variabile alla volta come illustrato in</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Fig. 5.</a:t>
            </a:r>
            <a:endParaRPr kumimoji="0" lang="it-IT"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p:nvPr/>
        </p:nvPicPr>
        <p:blipFill>
          <a:blip r:embed="rId2" cstate="print"/>
          <a:srcRect/>
          <a:stretch>
            <a:fillRect/>
          </a:stretch>
        </p:blipFill>
        <p:spPr bwMode="auto">
          <a:xfrm>
            <a:off x="1115616" y="836712"/>
            <a:ext cx="6984776" cy="532859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302463"/>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Tutti i protocolli di </a:t>
            </a:r>
            <a:r>
              <a:rPr kumimoji="0" lang="it-IT" sz="2800" b="0" i="1" u="none" strike="noStrike" cap="none" normalizeH="0" baseline="0" dirty="0" smtClean="0">
                <a:ln>
                  <a:noFill/>
                </a:ln>
                <a:solidFill>
                  <a:srgbClr val="FF0000"/>
                </a:solidFill>
                <a:effectLst/>
                <a:latin typeface="Arial" pitchFamily="34" charset="0"/>
                <a:ea typeface="Times New Roman" pitchFamily="18" charset="0"/>
                <a:cs typeface="HelveticaNeue-LightItalic"/>
              </a:rPr>
              <a:t>screening</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sia automatizzati</a:t>
            </a: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r>
              <a:rPr kumimoji="0" lang="it-IT" sz="2800" b="0" i="1" u="none" strike="noStrike" cap="none" normalizeH="0" baseline="0" dirty="0" smtClean="0">
                <a:ln>
                  <a:noFill/>
                </a:ln>
                <a:solidFill>
                  <a:srgbClr val="231F20"/>
                </a:solidFill>
                <a:effectLst/>
                <a:latin typeface="Arial" pitchFamily="34" charset="0"/>
                <a:ea typeface="Times New Roman" pitchFamily="18" charset="0"/>
                <a:cs typeface="HelveticaNeue-LightItalic"/>
              </a:rPr>
              <a:t>high </a:t>
            </a:r>
            <a:r>
              <a:rPr kumimoji="0" lang="it-IT" sz="2800" b="0" i="1" u="none" strike="noStrike" cap="none" normalizeH="0" baseline="0" dirty="0" err="1" smtClean="0">
                <a:ln>
                  <a:noFill/>
                </a:ln>
                <a:solidFill>
                  <a:srgbClr val="231F20"/>
                </a:solidFill>
                <a:effectLst/>
                <a:latin typeface="Arial" pitchFamily="34" charset="0"/>
                <a:ea typeface="Times New Roman" pitchFamily="18" charset="0"/>
                <a:cs typeface="HelveticaNeue-LightItalic"/>
              </a:rPr>
              <a:t>throughput</a:t>
            </a:r>
            <a:r>
              <a:rPr kumimoji="0" lang="it-IT" sz="2800" b="0" i="1" u="none" strike="noStrike" cap="none" normalizeH="0" baseline="0" dirty="0" smtClean="0">
                <a:ln>
                  <a:noFill/>
                </a:ln>
                <a:solidFill>
                  <a:srgbClr val="231F20"/>
                </a:solidFill>
                <a:effectLst/>
                <a:latin typeface="Arial" pitchFamily="34" charset="0"/>
                <a:ea typeface="Times New Roman" pitchFamily="18" charset="0"/>
                <a:cs typeface="HelveticaNeue-LightItalic"/>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sia manuali, richiedono</a:t>
            </a: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 primo luogo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l’identificazione delle</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relazioni </a:t>
            </a:r>
            <a:r>
              <a:rPr kumimoji="0" lang="it-IT" sz="28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enantiotropiche</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tra polimorfi</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(forme cristalline che </a:t>
            </a:r>
            <a:r>
              <a:rPr kumimoji="0" lang="it-IT" sz="2800" b="0" i="0" u="none" strike="noStrike" cap="none" normalizeH="0" baseline="0" dirty="0" err="1" smtClean="0">
                <a:ln>
                  <a:noFill/>
                </a:ln>
                <a:solidFill>
                  <a:srgbClr val="231F20"/>
                </a:solidFill>
                <a:effectLst/>
                <a:latin typeface="Arial" pitchFamily="34" charset="0"/>
                <a:ea typeface="Times New Roman" pitchFamily="18" charset="0"/>
                <a:cs typeface="HelveticaNeue-Light" charset="0"/>
              </a:rPr>
              <a:t>interconvertono</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in</a:t>
            </a: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funzione della temperatura) e successivamente</a:t>
            </a: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la ricerca di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forme cristalline </a:t>
            </a:r>
            <a:r>
              <a:rPr kumimoji="0" lang="it-IT" sz="28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monotropiche</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che possano essere ottenute</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mutando le condizioni di cristallizzazione, in</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particolare il solvente di “</a:t>
            </a:r>
            <a:r>
              <a:rPr kumimoji="0" lang="it-IT" sz="28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seeding</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”.o la miscela di solventi,</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ChangeArrowheads="1"/>
          </p:cNvSpPr>
          <p:nvPr/>
        </p:nvSpPr>
        <p:spPr bwMode="auto">
          <a:xfrm>
            <a:off x="0" y="553911"/>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 ultimo, va menzionata la possibilità di</a:t>
            </a: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sfruttare la determinazione della struttura</a:t>
            </a: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molecolare e cristallina mediante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diffrazione</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raggi X su cristallo singolo.</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Questa tecnica,sebbene più onerosa della diffrazione su</a:t>
            </a:r>
            <a:r>
              <a:rPr lang="it-IT" sz="2800" dirty="0" smtClean="0">
                <a:latin typeface="Arial" pitchFamily="34" charset="0"/>
                <a:cs typeface="Arial" pitchFamily="34"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polveri, fornisce una conoscenza esatta</a:t>
            </a: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della</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kumimoji="0" lang="it-IT" sz="28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stereogeometria</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kumimoji="0" lang="it-IT" sz="28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della </a:t>
            </a: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distribuzione</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delle molecole nel cristallo e consente di</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individuare numero e posizione delle molecole</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di solvente</a:t>
            </a:r>
            <a:r>
              <a:rPr kumimoji="0" lang="it-IT" sz="2800" b="0" i="0" u="none" strike="noStrike" cap="none" normalizeH="0" baseline="0" dirty="0" smtClean="0">
                <a:ln>
                  <a:noFill/>
                </a:ln>
                <a:solidFill>
                  <a:srgbClr val="FF0000"/>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0" y="1194449"/>
            <a:ext cx="91440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800" b="1" i="0" u="none" strike="noStrike" cap="none" normalizeH="0" baseline="0" dirty="0" smtClean="0">
                <a:ln>
                  <a:noFill/>
                </a:ln>
                <a:solidFill>
                  <a:srgbClr val="7CB67E"/>
                </a:solidFill>
                <a:effectLst/>
                <a:latin typeface="Arial" pitchFamily="34" charset="0"/>
                <a:ea typeface="Times New Roman" pitchFamily="18" charset="0"/>
                <a:cs typeface="HelveticaNeue-Bold"/>
              </a:rPr>
              <a:t>Conclusioni</a:t>
            </a:r>
            <a:endParaRPr kumimoji="0" lang="it-IT"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Lo scopo di questo articolo è quello di fornire</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una panoramica del problema del polimorfismo,</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delle sue implicazioni scientifiche</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e commerciali e dei possibili modi per</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studiarlo. Per ragioni di spazio, molti problemi</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8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non sono stati affrontati, ad esempio</a:t>
            </a:r>
            <a:endParaRPr kumimoji="0" lang="it-IT" sz="28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0" y="1156469"/>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l’interazione con gli eccipienti</a:t>
            </a: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il polimorfismo</a:t>
            </a:r>
            <a:r>
              <a:rPr lang="it-IT" sz="2000" dirty="0" smtClean="0">
                <a:solidFill>
                  <a:srgbClr val="FF0000"/>
                </a:solidFill>
                <a:latin typeface="Arial" pitchFamily="34" charset="0"/>
                <a:cs typeface="Arial" pitchFamily="34" charset="0"/>
              </a:rPr>
              <a:t> </a:t>
            </a: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stesso degli eccipienti</a:t>
            </a: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la possibilità di</a:t>
            </a:r>
            <a:r>
              <a:rPr lang="it-IT" sz="2000" dirty="0" smtClean="0">
                <a:solidFill>
                  <a:srgbClr val="FF0000"/>
                </a:solidFill>
                <a:latin typeface="Arial" pitchFamily="34" charset="0"/>
                <a:cs typeface="Arial" pitchFamily="34" charset="0"/>
              </a:rPr>
              <a:t> </a:t>
            </a: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reazione in stato solido</a:t>
            </a: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reazioni solido vapore</a:t>
            </a:r>
            <a:endParaRPr kumimoji="0" lang="it-IT" sz="20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e reazioni chimiche attivate meccanicamente</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o fotochimicamente</a:t>
            </a:r>
            <a:r>
              <a:rPr kumimoji="0" lang="it-IT" sz="2000" b="0" i="0" u="none" strike="noStrike" cap="none" normalizeH="0" baseline="0" dirty="0" smtClean="0">
                <a:ln>
                  <a:noFill/>
                </a:ln>
                <a:solidFill>
                  <a:srgbClr val="FF0000"/>
                </a:solidFill>
                <a:effectLst/>
                <a:latin typeface="Arial" pitchFamily="34" charset="0"/>
                <a:cs typeface="Arial" pitchFamily="34" charset="0"/>
              </a:rPr>
              <a:t> </a:t>
            </a:r>
          </a:p>
        </p:txBody>
      </p:sp>
      <p:sp>
        <p:nvSpPr>
          <p:cNvPr id="48130" name="Rectangle 2"/>
          <p:cNvSpPr>
            <a:spLocks noChangeArrowheads="1"/>
          </p:cNvSpPr>
          <p:nvPr/>
        </p:nvSpPr>
        <p:spPr bwMode="auto">
          <a:xfrm>
            <a:off x="0" y="3480971"/>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Nemmeno</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si sono discussi i metodi teorici di approccio</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al polimorfismo (la cosiddetta “</a:t>
            </a:r>
            <a:r>
              <a:rPr kumimoji="0" lang="it-IT" sz="20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packing</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prediction</a:t>
            </a: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a:t>
            </a: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per il calcolo delle possibili</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strutture cristalline di una data molecola, o</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 metodi variamente presentati in letteratura</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 la ricerca di polimorfi (cristallizzazioni</a:t>
            </a:r>
            <a:r>
              <a:rPr kumimoji="0" lang="it-IT" sz="2000" b="0"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0" y="341990"/>
            <a:ext cx="9144000"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 ultimo, vale la pena di sottolineare che,</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sebbene il polimorfismo sia percepito principalmente</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come un problema di difesa</a:t>
            </a:r>
            <a:endParaRPr kumimoji="0" lang="it-IT" sz="20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della proprietà intellettuale </a:t>
            </a: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per le cause</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brevettuali che hanno scosso il mercato</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dei generici (</a:t>
            </a:r>
            <a:r>
              <a:rPr kumimoji="0" lang="it-IT" sz="20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ranitidina</a:t>
            </a:r>
            <a:r>
              <a:rPr kumimoji="0" lang="it-IT" sz="20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cloridrato, </a:t>
            </a:r>
            <a:r>
              <a:rPr kumimoji="0" lang="it-IT" sz="20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terazosin</a:t>
            </a:r>
            <a:endParaRPr kumimoji="0" lang="it-IT" sz="20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ecc.),</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a:t>
            </a:r>
            <a:r>
              <a:rPr kumimoji="0" lang="it-IT" sz="2000" b="1"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il caso del </a:t>
            </a:r>
            <a:r>
              <a:rPr kumimoji="0" lang="it-IT" sz="2000" b="1"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Ritonavir</a:t>
            </a:r>
            <a:r>
              <a:rPr kumimoji="0" lang="it-IT" sz="2000" b="1"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dimostra</a:t>
            </a:r>
            <a:endParaRPr kumimoji="0" lang="it-IT"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invece quanto il polimorfismo sia in primo</a:t>
            </a:r>
            <a:endParaRPr kumimoji="0" lang="it-IT"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luogo un problema etico con ricadute che</a:t>
            </a:r>
            <a:endParaRPr kumimoji="0" lang="it-IT"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possono essere disastrose sui pazienti che</a:t>
            </a:r>
            <a:endParaRPr kumimoji="0" lang="it-IT"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fanno affidamento su una determinata terapia</a:t>
            </a:r>
            <a:endParaRPr kumimoji="0" lang="it-IT"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quando questa dovesse inaspettatamente</a:t>
            </a:r>
            <a:endParaRPr kumimoji="0" lang="it-IT" sz="20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rendersi impossibile o incerta</a:t>
            </a:r>
            <a:r>
              <a:rPr kumimoji="0" lang="it-IT" sz="20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a:t>
            </a:r>
            <a:endParaRPr kumimoji="0" lang="it-IT" sz="2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692696"/>
            <a:ext cx="7848872" cy="6124754"/>
          </a:xfrm>
          <a:prstGeom prst="rect">
            <a:avLst/>
          </a:prstGeom>
        </p:spPr>
        <p:txBody>
          <a:bodyPr wrap="square">
            <a:spAutoFit/>
          </a:bodyPr>
          <a:lstStyle/>
          <a:p>
            <a:r>
              <a:rPr lang="en-US" sz="2800" b="1" dirty="0" smtClean="0">
                <a:solidFill>
                  <a:srgbClr val="FF0000"/>
                </a:solidFill>
              </a:rPr>
              <a:t>It is at least this author’s opinion that every compound has different polymorphic forms and that, in general, the number of forms known for each compound is proportional to the time and money spent in on that compound. (italics in original)</a:t>
            </a:r>
          </a:p>
          <a:p>
            <a:r>
              <a:rPr lang="it-IT" sz="2800" b="1" dirty="0" smtClean="0"/>
              <a:t>Walter McCrone8</a:t>
            </a:r>
          </a:p>
          <a:p>
            <a:endParaRPr lang="en-US" sz="2800" dirty="0" smtClean="0"/>
          </a:p>
          <a:p>
            <a:r>
              <a:rPr lang="en-US" sz="2800" b="1" dirty="0" smtClean="0">
                <a:solidFill>
                  <a:srgbClr val="FF0000"/>
                </a:solidFill>
              </a:rPr>
              <a:t>Probably every substance is potentially polymorphic. The only</a:t>
            </a:r>
          </a:p>
          <a:p>
            <a:r>
              <a:rPr lang="en-US" sz="2800" b="1" dirty="0" smtClean="0">
                <a:solidFill>
                  <a:srgbClr val="FF0000"/>
                </a:solidFill>
              </a:rPr>
              <a:t>question is whether it is possible to adjust the external conditions in such a way that polymorphism can be realized or not.</a:t>
            </a:r>
          </a:p>
          <a:p>
            <a:r>
              <a:rPr lang="it-IT" sz="2800" b="1" dirty="0" smtClean="0"/>
              <a:t>Maria </a:t>
            </a:r>
            <a:r>
              <a:rPr lang="it-IT" sz="2800" b="1" dirty="0" err="1" smtClean="0"/>
              <a:t>Kuhnert-Brandst€atter</a:t>
            </a:r>
            <a:endParaRPr lang="it-IT" sz="2800" b="1"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539552" y="476672"/>
            <a:ext cx="8352928" cy="62107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1261362"/>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l fenomeno del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polimorfismo</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è generato dalla possibilità che la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medesima molecola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si organizzi in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modi diversi in cristalli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diversi (polimorfi), cristallizzi con molecole di solvente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idrati</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solvati</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o solidifichi senza periodicità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a:rPr>
              <a:t>amorfo</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a:rPr>
              <a:t>) (Fig. 1).</a:t>
            </a:r>
            <a:endParaRPr kumimoji="0" lang="it-IT"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p:nvPr/>
        </p:nvPicPr>
        <p:blipFill>
          <a:blip r:embed="rId2" cstate="print"/>
          <a:srcRect/>
          <a:stretch>
            <a:fillRect/>
          </a:stretch>
        </p:blipFill>
        <p:spPr bwMode="auto">
          <a:xfrm>
            <a:off x="755576" y="620688"/>
            <a:ext cx="8388424" cy="62373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420651"/>
            <a:ext cx="91440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Sebbene studiato da tempo, il polimorfismo dei cristalli molecolari è uno dei fenomeni più affascinanti della chimica dello stato solido [1]. Il polimorfismo rappresenta una sfida aperta all’idea stessa di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poter progettare e costruire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 modo razionale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solidi cristallini con architetture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e </a:t>
            </a:r>
            <a:r>
              <a:rPr kumimoji="0" lang="it-IT" sz="32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proprietà definite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partendo</a:t>
            </a:r>
            <a:r>
              <a:rPr kumimoji="0" lang="it-IT" sz="3200" b="0" i="0" u="none" strike="noStrike" cap="none" normalizeH="0" dirty="0" smtClean="0">
                <a:ln>
                  <a:noFill/>
                </a:ln>
                <a:solidFill>
                  <a:srgbClr val="231F20"/>
                </a:solidFill>
                <a:effectLst/>
                <a:latin typeface="Arial" pitchFamily="34" charset="0"/>
                <a:ea typeface="Times New Roman" pitchFamily="18" charset="0"/>
                <a:cs typeface="HelveticaNeue-Light" charset="0"/>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dalla conoscenza dei componenti molecolari utilizzati (</a:t>
            </a:r>
            <a:r>
              <a:rPr kumimoji="0" lang="it-IT" sz="3200" b="1" i="1" u="none" strike="noStrike" cap="none" normalizeH="0" baseline="0" dirty="0" err="1" smtClean="0">
                <a:ln>
                  <a:noFill/>
                </a:ln>
                <a:solidFill>
                  <a:srgbClr val="FF0000"/>
                </a:solidFill>
                <a:effectLst/>
                <a:latin typeface="Arial" pitchFamily="34" charset="0"/>
                <a:ea typeface="Times New Roman" pitchFamily="18" charset="0"/>
                <a:cs typeface="HelveticaNeue-LightItalic"/>
              </a:rPr>
              <a:t>crystal</a:t>
            </a:r>
            <a:r>
              <a:rPr kumimoji="0" lang="it-IT" sz="3200" b="1" i="1" u="none" strike="noStrike" cap="none" normalizeH="0" baseline="0" dirty="0" smtClean="0">
                <a:ln>
                  <a:noFill/>
                </a:ln>
                <a:solidFill>
                  <a:srgbClr val="FF0000"/>
                </a:solidFill>
                <a:effectLst/>
                <a:latin typeface="Arial" pitchFamily="34" charset="0"/>
                <a:ea typeface="Times New Roman" pitchFamily="18" charset="0"/>
                <a:cs typeface="HelveticaNeue-LightItalic"/>
              </a:rPr>
              <a:t> </a:t>
            </a:r>
            <a:r>
              <a:rPr kumimoji="0" lang="it-IT" sz="3200" b="1" i="1" u="none" strike="noStrike" cap="none" normalizeH="0" baseline="0" dirty="0" err="1" smtClean="0">
                <a:ln>
                  <a:noFill/>
                </a:ln>
                <a:solidFill>
                  <a:srgbClr val="FF0000"/>
                </a:solidFill>
                <a:effectLst/>
                <a:latin typeface="Arial" pitchFamily="34" charset="0"/>
                <a:ea typeface="Times New Roman" pitchFamily="18" charset="0"/>
                <a:cs typeface="HelveticaNeue-LightItalic"/>
              </a:rPr>
              <a:t>engineering</a:t>
            </a:r>
            <a:r>
              <a:rPr kumimoji="0" lang="it-IT" sz="3200" b="1" i="1" u="none" strike="noStrike" cap="none" normalizeH="0" baseline="0" dirty="0" smtClean="0">
                <a:ln>
                  <a:noFill/>
                </a:ln>
                <a:solidFill>
                  <a:srgbClr val="FF0000"/>
                </a:solidFill>
                <a:effectLst/>
                <a:latin typeface="Arial" pitchFamily="34" charset="0"/>
                <a:ea typeface="Times New Roman" pitchFamily="18" charset="0"/>
                <a:cs typeface="HelveticaNeue-LightItalic"/>
              </a:rPr>
              <a:t> </a:t>
            </a:r>
            <a:r>
              <a:rPr kumimoji="0" lang="it-IT" sz="32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[2].</a:t>
            </a:r>
            <a:endParaRPr kumimoji="0" lang="it-IT"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1252349"/>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Infatti, la nostra capacità di controllare l’insorgenza del fenomeno </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a:t>
            </a:r>
            <a:r>
              <a:rPr kumimoji="0" lang="it-IT" sz="36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crystal</a:t>
            </a:r>
            <a:r>
              <a:rPr kumimoji="0" lang="it-IT" sz="3600" b="0" i="0" u="none" strike="noStrike" cap="none" normalizeH="0" baseline="0" dirty="0" smtClean="0">
                <a:ln>
                  <a:noFill/>
                </a:ln>
                <a:solidFill>
                  <a:srgbClr val="FF0000"/>
                </a:solidFill>
                <a:effectLst/>
                <a:latin typeface="Arial" pitchFamily="34" charset="0"/>
                <a:ea typeface="Times New Roman" pitchFamily="18" charset="0"/>
                <a:cs typeface="HelveticaNeue-Light" charset="0"/>
              </a:rPr>
              <a:t> </a:t>
            </a:r>
            <a:r>
              <a:rPr kumimoji="0" lang="it-IT" sz="3600" b="0" i="0" u="none" strike="noStrike" cap="none" normalizeH="0" baseline="0" dirty="0" err="1" smtClean="0">
                <a:ln>
                  <a:noFill/>
                </a:ln>
                <a:solidFill>
                  <a:srgbClr val="FF0000"/>
                </a:solidFill>
                <a:effectLst/>
                <a:latin typeface="Arial" pitchFamily="34" charset="0"/>
                <a:ea typeface="Times New Roman" pitchFamily="18" charset="0"/>
                <a:cs typeface="HelveticaNeue-Light" charset="0"/>
              </a:rPr>
              <a:t>prediction</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 è tuttora embrionale. </a:t>
            </a:r>
            <a:endParaRPr kumimoji="0" lang="it-IT" sz="36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In molti casi l’ottenimento di questa o quella forma cristallina o di una fase amorfa è risultato di </a:t>
            </a:r>
            <a:r>
              <a:rPr kumimoji="0" lang="it-IT" sz="3600" b="0" i="1" u="none" strike="noStrike" cap="none" normalizeH="0" baseline="0" dirty="0" err="1" smtClean="0">
                <a:ln>
                  <a:noFill/>
                </a:ln>
                <a:solidFill>
                  <a:srgbClr val="FF0000"/>
                </a:solidFill>
                <a:effectLst/>
                <a:latin typeface="Arial" pitchFamily="34" charset="0"/>
                <a:ea typeface="Times New Roman" pitchFamily="18" charset="0"/>
                <a:cs typeface="HelveticaNeue-LightItalic" charset="0"/>
              </a:rPr>
              <a:t>serendipity</a:t>
            </a:r>
            <a:r>
              <a:rPr kumimoji="0" lang="it-IT" sz="3600" b="0" i="1" u="none" strike="noStrike" cap="none" normalizeH="0" baseline="0" dirty="0" smtClean="0">
                <a:ln>
                  <a:noFill/>
                </a:ln>
                <a:solidFill>
                  <a:srgbClr val="231F20"/>
                </a:solidFill>
                <a:effectLst/>
                <a:latin typeface="Arial" pitchFamily="34" charset="0"/>
                <a:ea typeface="Times New Roman" pitchFamily="18" charset="0"/>
                <a:cs typeface="HelveticaNeue-LightItalic" charset="0"/>
              </a:rPr>
              <a:t> </a:t>
            </a:r>
            <a:r>
              <a:rPr kumimoji="0" lang="it-IT" sz="3600" b="0" i="0" u="none" strike="noStrike" cap="none" normalizeH="0" baseline="0" dirty="0" smtClean="0">
                <a:ln>
                  <a:noFill/>
                </a:ln>
                <a:solidFill>
                  <a:srgbClr val="231F20"/>
                </a:solidFill>
                <a:effectLst/>
                <a:latin typeface="Arial" pitchFamily="34" charset="0"/>
                <a:ea typeface="Times New Roman" pitchFamily="18" charset="0"/>
                <a:cs typeface="HelveticaNeue-Light" charset="0"/>
              </a:rPr>
              <a:t>piuttosto che un processo sotto completo controllo umano.</a:t>
            </a:r>
            <a:endParaRPr kumimoji="0" lang="it-IT" sz="36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p:nvPr/>
        </p:nvPicPr>
        <p:blipFill>
          <a:blip r:embed="rId2" cstate="print"/>
          <a:srcRect/>
          <a:stretch>
            <a:fillRect/>
          </a:stretch>
        </p:blipFill>
        <p:spPr bwMode="auto">
          <a:xfrm>
            <a:off x="323528" y="0"/>
            <a:ext cx="8820472" cy="65973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p:nvPr/>
        </p:nvPicPr>
        <p:blipFill>
          <a:blip r:embed="rId2" cstate="print"/>
          <a:srcRect/>
          <a:stretch>
            <a:fillRect/>
          </a:stretch>
        </p:blipFill>
        <p:spPr bwMode="auto">
          <a:xfrm>
            <a:off x="0" y="0"/>
            <a:ext cx="8748464" cy="65253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TotalTime>
  <Words>1657</Words>
  <Application>Microsoft Office PowerPoint</Application>
  <PresentationFormat>Presentazione su schermo (4:3)</PresentationFormat>
  <Paragraphs>240</Paragraphs>
  <Slides>39</Slides>
  <Notes>0</Notes>
  <HiddenSlides>0</HiddenSlides>
  <MMClips>0</MMClips>
  <ScaleCrop>false</ScaleCrop>
  <HeadingPairs>
    <vt:vector size="4" baseType="variant">
      <vt:variant>
        <vt:lpstr>Tema</vt:lpstr>
      </vt:variant>
      <vt:variant>
        <vt:i4>1</vt:i4>
      </vt:variant>
      <vt:variant>
        <vt:lpstr>Titoli diapositive</vt:lpstr>
      </vt:variant>
      <vt:variant>
        <vt:i4>39</vt:i4>
      </vt:variant>
    </vt:vector>
  </HeadingPairs>
  <TitlesOfParts>
    <vt:vector size="40" baseType="lpstr">
      <vt:lpstr>Tema di Office</vt:lpstr>
      <vt:lpstr>POLIMORFISMO UNA PROPRIETA DELLO STATO SOLIDO</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Il problema del polimorfismo in campo farmaceutico</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lpstr>Diapositiva 33</vt:lpstr>
      <vt:lpstr>Diapositiva 34</vt:lpstr>
      <vt:lpstr>Diapositiva 35</vt:lpstr>
      <vt:lpstr>Diapositiva 36</vt:lpstr>
      <vt:lpstr>Diapositiva 37</vt:lpstr>
      <vt:lpstr>Diapositiva 38</vt:lpstr>
      <vt:lpstr>Diapositiva 39</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POLIMORFISMO</dc:title>
  <dc:creator>Your User Name</dc:creator>
  <cp:lastModifiedBy>Your User Name</cp:lastModifiedBy>
  <cp:revision>80</cp:revision>
  <dcterms:created xsi:type="dcterms:W3CDTF">2012-03-29T13:40:27Z</dcterms:created>
  <dcterms:modified xsi:type="dcterms:W3CDTF">2012-04-02T13:57:58Z</dcterms:modified>
</cp:coreProperties>
</file>