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58" r:id="rId5"/>
    <p:sldId id="260" r:id="rId6"/>
    <p:sldId id="261" r:id="rId7"/>
    <p:sldId id="268" r:id="rId8"/>
    <p:sldId id="262" r:id="rId9"/>
    <p:sldId id="263" r:id="rId10"/>
    <p:sldId id="269" r:id="rId11"/>
    <p:sldId id="264" r:id="rId12"/>
    <p:sldId id="491" r:id="rId13"/>
    <p:sldId id="267" r:id="rId14"/>
    <p:sldId id="270" r:id="rId15"/>
    <p:sldId id="271" r:id="rId16"/>
    <p:sldId id="274" r:id="rId17"/>
    <p:sldId id="276" r:id="rId18"/>
    <p:sldId id="277" r:id="rId19"/>
    <p:sldId id="278" r:id="rId20"/>
    <p:sldId id="468" r:id="rId21"/>
    <p:sldId id="470" r:id="rId22"/>
    <p:sldId id="472" r:id="rId23"/>
    <p:sldId id="265" r:id="rId24"/>
    <p:sldId id="492" r:id="rId25"/>
    <p:sldId id="465" r:id="rId26"/>
    <p:sldId id="466" r:id="rId27"/>
    <p:sldId id="490" r:id="rId28"/>
    <p:sldId id="456" r:id="rId29"/>
    <p:sldId id="477" r:id="rId30"/>
    <p:sldId id="26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5CDBF-B5E0-4DE0-A25D-B7778B1B0BFF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88CE1-5A26-43A8-B55A-DA3D27CA09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68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661B9-E752-4DD4-98C2-E8178D6FD20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B168F51-C9AF-43C2-9242-1CCEC72F5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37E6DC-D31F-4E8C-BFEC-A666559F4B2D}" type="slidenum">
              <a:rPr lang="it-IT" altLang="es-ES"/>
              <a:pPr>
                <a:spcBef>
                  <a:spcPct val="0"/>
                </a:spcBef>
              </a:pPr>
              <a:t>25</a:t>
            </a:fld>
            <a:endParaRPr lang="it-IT" altLang="es-E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141EB81-4536-4AC3-84BC-2500F0C1AE1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3C1927F-E4E8-448E-B5BF-3199C9879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7D2CD0E6-574F-4AA0-916E-0F4066B23C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7AC159-55F0-4089-B8A0-0875DC5BAB0C}" type="slidenum">
              <a:rPr lang="it-IT" altLang="es-ES"/>
              <a:pPr>
                <a:spcBef>
                  <a:spcPct val="0"/>
                </a:spcBef>
              </a:pPr>
              <a:t>26</a:t>
            </a:fld>
            <a:endParaRPr lang="it-IT" altLang="es-E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52435F6B-B139-46B3-89FF-36B81C4D1BE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9B1B4294-0F2B-4230-9549-D3BF60E67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B61E056-C324-4068-B735-CF7C50BEAF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511056-BE69-45EB-9E70-C9B1E91DD459}" type="slidenum">
              <a:rPr lang="it-IT" altLang="es-ES"/>
              <a:pPr>
                <a:spcBef>
                  <a:spcPct val="0"/>
                </a:spcBef>
              </a:pPr>
              <a:t>27</a:t>
            </a:fld>
            <a:endParaRPr lang="it-IT" altLang="es-E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7AE42A79-8791-403C-A2E0-B7E72EB5172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2F22DC2-7072-44E5-9BDB-A54071F59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BAC14B1-2D95-46B1-BEDD-B3DDB3E9C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6E4CB8-8951-457D-A95D-41D7EFEF65E1}" type="slidenum">
              <a:rPr lang="it-IT" altLang="es-ES"/>
              <a:pPr>
                <a:spcBef>
                  <a:spcPct val="0"/>
                </a:spcBef>
              </a:pPr>
              <a:t>28</a:t>
            </a:fld>
            <a:endParaRPr lang="it-IT" altLang="es-E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EA1729F-A56F-45D4-996D-EF36372CA03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8274F712-522F-4B08-BB46-BB529640E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EF67EAC1-C3E7-4DC8-94BA-D67D1FA1BD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CB684-FC3C-4D90-B716-6EC495F140B9}" type="slidenum">
              <a:rPr lang="it-IT" altLang="es-ES"/>
              <a:pPr>
                <a:spcBef>
                  <a:spcPct val="0"/>
                </a:spcBef>
              </a:pPr>
              <a:t>29</a:t>
            </a:fld>
            <a:endParaRPr lang="it-IT" altLang="es-E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5B7F9C9D-9A46-4661-BDC3-8E2E16FE6A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BC1CDCA-57D4-48DB-8F55-013324AC9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C8D4D5-48D4-44BB-AD47-E72367AF6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AE74F52-22C8-4D9C-8B39-FD95D0A16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DDC333-732C-40B5-97ED-144ADCAD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C78C15-E94C-44AE-AAD7-E6845745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0C1552-F3E3-4B46-BA76-084DFC5E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90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B0E0F4-5F33-4C39-B002-CFBBB29A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9CE73F-65D5-4BD7-91D1-B0D3D5CFB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50F924-E5AC-46E3-B3CE-B64F85F5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1BD6B9-B7DC-4750-8571-B40586EE7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15AA6C-05C7-4422-B6CC-C5A8DCFD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02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0DA15C0-84C4-4F06-B1CC-C60889716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358E5DA-A6AC-4E54-8B5C-88DF30E52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E533CC-E18D-470D-915B-8620746F7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6E773E-CE15-488B-A442-4728BFB2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0016D8-149F-411D-93C9-ACDDE7CE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3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8C20BC-70BD-4BDA-B543-B287B6329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BE333-3DCF-45D2-A403-B8BB75049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8A3741-496B-43CF-BB80-2DEF50C0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0DF281-6249-4EE5-B070-5DC2515E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29DBA0-D795-48ED-836F-D805E536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33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9A3541-6B7A-4B40-87C5-4CB820C75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81E1C-AA16-4A3A-9E8A-BFEF74573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7A6E9B-6505-4032-B2B5-23F741CF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1CD37A-9D1B-42E1-8ABF-4A384C55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658B4F-3FD8-4505-8F66-BB551424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31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DB41E9-C6B0-49C2-8EFD-2448EC984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5F2128-D8DA-44A5-AF11-474C4907C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517F43-29BC-4B60-ABD8-E9B864ED0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7076DF-16B2-41D6-A48C-0E7C32E9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92325B-FBE3-41AB-99F9-55087F6C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BA7BC1-9BE8-470F-A6AC-98A368C8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174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7D178-DD0B-4C8B-841F-B8AC94DD7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15E95A-3FB2-45E1-8694-55620084B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2740A5-E7E8-462A-BE08-2B8E3126A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F93C72-214D-4F6E-8180-350E81692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F1046F9-590D-44A9-B4D0-30F4D57C8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AB632BD-9ABC-4865-BAFD-4F3A904A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77ED933-3334-4905-8906-7CA41CC6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13B9CB-0305-471A-B681-3F389083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14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C3A5A9-E5A3-4EAB-B189-C059ABD3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E0503B-E7E9-4859-8782-D6686F64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2951C5-E4C7-42AE-BB5B-5F28FF9E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45268F-3F1E-4D28-9D1D-2EC1807C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65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59B1FF8-2721-4118-A73D-C042B133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4A234F5-AA75-4656-B7B6-AD671F0D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9327BE-326A-4C58-85C3-553BC3FB4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9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F502D-4D9D-40CA-927D-8E9B90EA7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49567F-ABA6-4926-AF6D-44FBCB321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5C2311-D023-46F4-94CB-0F74FC046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1AFFAC-1E58-49DB-89DA-AA636B84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88ECB5-7823-4D5A-A185-C99E6990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251F3B-B41D-4A37-BA1E-B4E7B136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5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9255A3-F380-45C3-B605-3DE2C069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9CD366D-6E83-4765-9EBA-33222EB56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58ABE2-6670-4C98-A602-4D901DEC7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B44AB0-9DE8-43C6-BF89-4D443E22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5CEF2F-8B18-4C43-BFB5-E599FFF6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7F30BD-EC19-4143-9DC4-FB34AD43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93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5D0C009-ADE9-49F5-83BA-6CC97A2F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121379-078D-4D80-96F8-648DC3FB5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B05F8A-D5F4-45F9-9EC7-71978F8C8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16AA-6C95-4313-BE1B-937FFE4EC5D9}" type="datetimeFigureOut">
              <a:rPr lang="it-IT" smtClean="0"/>
              <a:t>25/11/2020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706C77-147B-45E8-BDEF-2D9FDA753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3DB2AD-5C12-43CF-B3E1-C41392559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9FE56-0DBD-4675-9FD5-452D3F5E5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68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61097AD-E6AB-44B7-AECE-800C2C5FC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it-IT" sz="7200"/>
              <a:t>Il colonialismo italiano</a:t>
            </a:r>
            <a:br>
              <a:rPr lang="it-IT" sz="7200"/>
            </a:br>
            <a:r>
              <a:rPr lang="it-IT" sz="7200"/>
              <a:t>Cenni di storia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208D0E-2036-4B17-9E14-C646F1637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r>
              <a:rPr lang="it-IT" sz="1500"/>
              <a:t>Stefano Tedeschi</a:t>
            </a:r>
          </a:p>
          <a:p>
            <a:r>
              <a:rPr lang="it-IT" sz="1500"/>
              <a:t>Sapienza Università di Roma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85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 Grande Guerra del “Corriere dei Piccoli” 1914-1919">
            <a:extLst>
              <a:ext uri="{FF2B5EF4-FFF2-40B4-BE49-F238E27FC236}">
                <a16:creationId xmlns:a16="http://schemas.microsoft.com/office/drawing/2014/main" id="{D4DCF6C7-C12F-4BF2-BAC5-C0D30B67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2776" y="321734"/>
            <a:ext cx="2215616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an Saetta - il lavoro culturale">
            <a:extLst>
              <a:ext uri="{FF2B5EF4-FFF2-40B4-BE49-F238E27FC236}">
                <a16:creationId xmlns:a16="http://schemas.microsoft.com/office/drawing/2014/main" id="{BD1AC364-55BF-4C61-A388-C7574EB2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3754176"/>
            <a:ext cx="5426764" cy="25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D90D9C27-4721-466C-AD39-EF238C44F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07" y="321734"/>
            <a:ext cx="4446217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2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9BFA5E-3730-4276-A05C-BF89D975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La politica coloniale fascista (1922-1935)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D8AF084-F872-49A5-ADDB-85DA5446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8" y="307731"/>
            <a:ext cx="2888292" cy="3997637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0222DC03-1372-4E95-819E-48ADDF712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68" y="307731"/>
            <a:ext cx="2968245" cy="39976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A90746E-24F2-44BB-A1FA-B8A6B1C49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54" y="330045"/>
            <a:ext cx="2608458" cy="39976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257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D74160-CF0E-46BF-87BC-3EEBEA4D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25162"/>
            <a:ext cx="9195487" cy="1667975"/>
          </a:xfrm>
        </p:spPr>
        <p:txBody>
          <a:bodyPr>
            <a:normAutofit/>
          </a:bodyPr>
          <a:lstStyle/>
          <a:p>
            <a:r>
              <a:rPr lang="it-IT" sz="3700" dirty="0"/>
              <a:t>I «villaggi abissini» alla periferia di Roma</a:t>
            </a:r>
          </a:p>
        </p:txBody>
      </p:sp>
      <p:pic>
        <p:nvPicPr>
          <p:cNvPr id="4098" name="Picture 2" descr="Rerum Romanarum: Borghetto di Vigna Mangani">
            <a:extLst>
              <a:ext uri="{FF2B5EF4-FFF2-40B4-BE49-F238E27FC236}">
                <a16:creationId xmlns:a16="http://schemas.microsoft.com/office/drawing/2014/main" id="{40EF0104-6808-45C3-BF74-AF16DC0B1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r="-2" b="3254"/>
          <a:stretch/>
        </p:blipFill>
        <p:spPr bwMode="auto">
          <a:xfrm>
            <a:off x="838199" y="536943"/>
            <a:ext cx="4153757" cy="390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2F87AFA-2BF0-4A1C-B9CB-6A4E7B4C8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" r="-2" b="-2"/>
          <a:stretch/>
        </p:blipFill>
        <p:spPr>
          <a:xfrm>
            <a:off x="5183372" y="536943"/>
            <a:ext cx="6304539" cy="39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13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F94897-C1BC-43AA-B3D4-F991900A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412454"/>
            <a:ext cx="2583565" cy="21018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propaganda </a:t>
            </a:r>
            <a:r>
              <a:rPr lang="en-US" sz="3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fascista</a:t>
            </a:r>
            <a:r>
              <a:rPr 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0452023-7D55-42C0-93F3-3622D4984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" b="15240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Immagine 5" descr="Immagine che contiene testo, interni, vecchio, posando&#10;&#10;Descrizione generata automaticamente">
            <a:extLst>
              <a:ext uri="{FF2B5EF4-FFF2-40B4-BE49-F238E27FC236}">
                <a16:creationId xmlns:a16="http://schemas.microsoft.com/office/drawing/2014/main" id="{6143C733-8A98-4B25-AA70-DF30C6140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" r="-1" b="9852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63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Riccardo\Desktop\Lectura fumectis\CORSONE-IMMAGINI\1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83716" y="643467"/>
            <a:ext cx="4011167" cy="5571066"/>
          </a:xfrm>
          <a:prstGeom prst="rect">
            <a:avLst/>
          </a:prstGeom>
          <a:noFill/>
        </p:spPr>
      </p:pic>
      <p:pic>
        <p:nvPicPr>
          <p:cNvPr id="3" name="Picture 2" descr="C:\Documents and Settings\Riccardo\Desktop\Lectura fumectis\CORSONE-IMMAGINI\9.jpg">
            <a:extLst>
              <a:ext uri="{FF2B5EF4-FFF2-40B4-BE49-F238E27FC236}">
                <a16:creationId xmlns:a16="http://schemas.microsoft.com/office/drawing/2014/main" id="{138032CC-2521-430D-8B65-B455B25F2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27476" y="643467"/>
            <a:ext cx="4150444" cy="5571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Riccardo\Desktop\Lectura fumectis\CORSONE-IMMAGINI\11.jpg">
            <a:extLst>
              <a:ext uri="{FF2B5EF4-FFF2-40B4-BE49-F238E27FC236}">
                <a16:creationId xmlns:a16="http://schemas.microsoft.com/office/drawing/2014/main" id="{95000E99-B38E-46E3-A3E3-90CD3014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93186" y="643467"/>
            <a:ext cx="4192227" cy="5571066"/>
          </a:xfrm>
          <a:prstGeom prst="rect">
            <a:avLst/>
          </a:prstGeom>
          <a:noFill/>
        </p:spPr>
      </p:pic>
      <p:pic>
        <p:nvPicPr>
          <p:cNvPr id="4" name="Picture 2" descr="C:\Documents and Settings\Riccardo\Desktop\Lectura fumectis\CORSONE-IMMAGINI\12.jpg">
            <a:extLst>
              <a:ext uri="{FF2B5EF4-FFF2-40B4-BE49-F238E27FC236}">
                <a16:creationId xmlns:a16="http://schemas.microsoft.com/office/drawing/2014/main" id="{04A16AFB-8B8E-4424-9907-31CA6B05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09091" y="643467"/>
            <a:ext cx="4387214" cy="5571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Riccardo\Desktop\Lectura fumectis\CORSONE-IMMAGINI\10.jpg">
            <a:extLst>
              <a:ext uri="{FF2B5EF4-FFF2-40B4-BE49-F238E27FC236}">
                <a16:creationId xmlns:a16="http://schemas.microsoft.com/office/drawing/2014/main" id="{9BADE1E4-6E04-45C6-8D79-19DDE08C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83716" y="643467"/>
            <a:ext cx="4011167" cy="5571066"/>
          </a:xfrm>
          <a:prstGeom prst="rect">
            <a:avLst/>
          </a:prstGeom>
          <a:noFill/>
        </p:spPr>
      </p:pic>
      <p:pic>
        <p:nvPicPr>
          <p:cNvPr id="7170" name="Picture 2" descr="C:\Documents and Settings\Riccardo\Desktop\Lectura fumectis\CORSONE-IMMAGINI\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69259" y="643467"/>
            <a:ext cx="4066878" cy="5571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quotidiano, frigorifero&#10;&#10;Descrizione generata automaticamente">
            <a:extLst>
              <a:ext uri="{FF2B5EF4-FFF2-40B4-BE49-F238E27FC236}">
                <a16:creationId xmlns:a16="http://schemas.microsoft.com/office/drawing/2014/main" id="{25BF8386-DA76-4214-A53C-59A3D7E93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86" y="643466"/>
            <a:ext cx="4066878" cy="5571066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Documents and Settings\Riccardo\Desktop\Lectura fumectis\CORSONE-IMMAGINI\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74699" y="643467"/>
            <a:ext cx="4052950" cy="5571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quotidiano, frigorifero&#10;&#10;Descrizione generata automaticamente">
            <a:extLst>
              <a:ext uri="{FF2B5EF4-FFF2-40B4-BE49-F238E27FC236}">
                <a16:creationId xmlns:a16="http://schemas.microsoft.com/office/drawing/2014/main" id="{FF61D196-C582-4EB3-835B-5AA23838D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31" y="643466"/>
            <a:ext cx="4122588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testo, quotidiano, fotografia, frigorifero&#10;&#10;Descrizione generata automaticamente">
            <a:extLst>
              <a:ext uri="{FF2B5EF4-FFF2-40B4-BE49-F238E27FC236}">
                <a16:creationId xmlns:a16="http://schemas.microsoft.com/office/drawing/2014/main" id="{81DE35EB-D4E1-46DF-967A-5837AA656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08" y="643467"/>
            <a:ext cx="409473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0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quotidiano, fotografia, frigorifero&#10;&#10;Descrizione generata automaticamente">
            <a:extLst>
              <a:ext uri="{FF2B5EF4-FFF2-40B4-BE49-F238E27FC236}">
                <a16:creationId xmlns:a16="http://schemas.microsoft.com/office/drawing/2014/main" id="{EEFDECC2-9551-4B6B-A863-1A1CBE7FB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06" y="643467"/>
            <a:ext cx="41225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5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6EEDF4-ED9F-4594-9819-A4FF4F58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 err="1">
                <a:latin typeface="Palatino Linotype" panose="02040502050505030304" pitchFamily="18" charset="0"/>
              </a:rPr>
              <a:t>L’acquisto</a:t>
            </a:r>
            <a:r>
              <a:rPr lang="en-US" sz="3700" dirty="0">
                <a:latin typeface="Palatino Linotype" panose="02040502050505030304" pitchFamily="18" charset="0"/>
              </a:rPr>
              <a:t> </a:t>
            </a:r>
            <a:r>
              <a:rPr lang="en-US" sz="3700" dirty="0" err="1">
                <a:latin typeface="Palatino Linotype" panose="02040502050505030304" pitchFamily="18" charset="0"/>
              </a:rPr>
              <a:t>della</a:t>
            </a:r>
            <a:r>
              <a:rPr lang="en-US" sz="3700" dirty="0">
                <a:latin typeface="Palatino Linotype" panose="02040502050505030304" pitchFamily="18" charset="0"/>
              </a:rPr>
              <a:t> </a:t>
            </a:r>
            <a:r>
              <a:rPr lang="en-US" sz="3700" dirty="0" err="1">
                <a:latin typeface="Palatino Linotype" panose="02040502050505030304" pitchFamily="18" charset="0"/>
              </a:rPr>
              <a:t>baia</a:t>
            </a:r>
            <a:r>
              <a:rPr lang="en-US" sz="3700" dirty="0">
                <a:latin typeface="Palatino Linotype" panose="02040502050505030304" pitchFamily="18" charset="0"/>
              </a:rPr>
              <a:t> di </a:t>
            </a:r>
            <a:r>
              <a:rPr lang="en-US" sz="3700" dirty="0" err="1">
                <a:latin typeface="Palatino Linotype" panose="02040502050505030304" pitchFamily="18" charset="0"/>
              </a:rPr>
              <a:t>Assab</a:t>
            </a:r>
            <a:r>
              <a:rPr lang="en-US" sz="3700" dirty="0">
                <a:latin typeface="Palatino Linotype" panose="02040502050505030304" pitchFamily="18" charset="0"/>
              </a:rPr>
              <a:t> (1879-1882)</a:t>
            </a: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9F2CC0-2F88-4322-A52B-9BFFF8A81402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La </a:t>
            </a:r>
            <a:r>
              <a:rPr lang="en-US" sz="2000" dirty="0" err="1">
                <a:latin typeface="Palatino Linotype" panose="02040502050505030304" pitchFamily="18" charset="0"/>
              </a:rPr>
              <a:t>baia</a:t>
            </a:r>
            <a:r>
              <a:rPr lang="en-US" sz="2000" dirty="0">
                <a:latin typeface="Palatino Linotype" panose="02040502050505030304" pitchFamily="18" charset="0"/>
              </a:rPr>
              <a:t> di </a:t>
            </a:r>
            <a:r>
              <a:rPr lang="en-US" sz="2000" dirty="0" err="1">
                <a:latin typeface="Palatino Linotype" panose="02040502050505030304" pitchFamily="18" charset="0"/>
              </a:rPr>
              <a:t>Assab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venne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acquistata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ufficialmente</a:t>
            </a:r>
            <a:r>
              <a:rPr lang="en-US" sz="2000" dirty="0">
                <a:latin typeface="Palatino Linotype" panose="02040502050505030304" pitchFamily="18" charset="0"/>
              </a:rPr>
              <a:t> solo </a:t>
            </a:r>
            <a:r>
              <a:rPr lang="en-US" sz="2000" dirty="0" err="1">
                <a:latin typeface="Palatino Linotype" panose="02040502050505030304" pitchFamily="18" charset="0"/>
              </a:rPr>
              <a:t>il</a:t>
            </a:r>
            <a:r>
              <a:rPr lang="en-US" sz="2000" dirty="0">
                <a:latin typeface="Palatino Linotype" panose="02040502050505030304" pitchFamily="18" charset="0"/>
              </a:rPr>
              <a:t> 10 </a:t>
            </a:r>
            <a:r>
              <a:rPr lang="en-US" sz="2000" dirty="0" err="1">
                <a:latin typeface="Palatino Linotype" panose="02040502050505030304" pitchFamily="18" charset="0"/>
              </a:rPr>
              <a:t>marzo</a:t>
            </a:r>
            <a:r>
              <a:rPr lang="en-US" sz="2000" dirty="0">
                <a:latin typeface="Palatino Linotype" panose="02040502050505030304" pitchFamily="18" charset="0"/>
              </a:rPr>
              <a:t> 1882 dal </a:t>
            </a:r>
            <a:r>
              <a:rPr lang="en-US" sz="2000" dirty="0" err="1">
                <a:latin typeface="Palatino Linotype" panose="02040502050505030304" pitchFamily="18" charset="0"/>
              </a:rPr>
              <a:t>Governo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italiano</a:t>
            </a:r>
            <a:r>
              <a:rPr lang="en-US" sz="2000" dirty="0">
                <a:latin typeface="Palatino Linotype" panose="02040502050505030304" pitchFamily="18" charset="0"/>
              </a:rPr>
              <a:t> con una </a:t>
            </a:r>
            <a:r>
              <a:rPr lang="en-US" sz="2000" dirty="0" err="1">
                <a:latin typeface="Palatino Linotype" panose="02040502050505030304" pitchFamily="18" charset="0"/>
              </a:rPr>
              <a:t>convenzione</a:t>
            </a:r>
            <a:r>
              <a:rPr lang="en-US" sz="2000" dirty="0">
                <a:latin typeface="Palatino Linotype" panose="02040502050505030304" pitchFamily="18" charset="0"/>
              </a:rPr>
              <a:t> con la </a:t>
            </a:r>
            <a:r>
              <a:rPr lang="en-US" sz="2000" dirty="0" err="1">
                <a:latin typeface="Palatino Linotype" panose="02040502050505030304" pitchFamily="18" charset="0"/>
              </a:rPr>
              <a:t>compagnia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Rubattino</a:t>
            </a:r>
            <a:r>
              <a:rPr lang="en-US" sz="2000" dirty="0">
                <a:latin typeface="Palatino Linotype" panose="02040502050505030304" pitchFamily="18" charset="0"/>
              </a:rPr>
              <a:t>, ad un </a:t>
            </a:r>
            <a:r>
              <a:rPr lang="en-US" sz="2000" dirty="0" err="1">
                <a:latin typeface="Palatino Linotype" panose="02040502050505030304" pitchFamily="18" charset="0"/>
              </a:rPr>
              <a:t>costo</a:t>
            </a:r>
            <a:r>
              <a:rPr lang="en-US" sz="2000" dirty="0">
                <a:latin typeface="Palatino Linotype" panose="02040502050505030304" pitchFamily="18" charset="0"/>
              </a:rPr>
              <a:t> di 416.000 lire. La Colonia </a:t>
            </a:r>
            <a:r>
              <a:rPr lang="en-US" sz="2000" dirty="0" err="1">
                <a:latin typeface="Palatino Linotype" panose="02040502050505030304" pitchFamily="18" charset="0"/>
              </a:rPr>
              <a:t>eritrea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nacque</a:t>
            </a:r>
            <a:r>
              <a:rPr lang="en-US" sz="2000" dirty="0">
                <a:latin typeface="Palatino Linotype" panose="02040502050505030304" pitchFamily="18" charset="0"/>
              </a:rPr>
              <a:t> con </a:t>
            </a:r>
            <a:r>
              <a:rPr lang="en-US" sz="2000" dirty="0" err="1">
                <a:latin typeface="Palatino Linotype" panose="02040502050505030304" pitchFamily="18" charset="0"/>
              </a:rPr>
              <a:t>il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regio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</a:rPr>
              <a:t>decreto</a:t>
            </a:r>
            <a:r>
              <a:rPr lang="en-US" sz="2000" dirty="0">
                <a:latin typeface="Palatino Linotype" panose="02040502050505030304" pitchFamily="18" charset="0"/>
              </a:rPr>
              <a:t> n. 6592 del 1º </a:t>
            </a:r>
            <a:r>
              <a:rPr lang="en-US" sz="2000" dirty="0" err="1">
                <a:latin typeface="Palatino Linotype" panose="02040502050505030304" pitchFamily="18" charset="0"/>
              </a:rPr>
              <a:t>gennaio</a:t>
            </a:r>
            <a:r>
              <a:rPr lang="en-US" sz="2000" dirty="0">
                <a:latin typeface="Palatino Linotype" panose="02040502050505030304" pitchFamily="18" charset="0"/>
              </a:rPr>
              <a:t> 1890 a </a:t>
            </a:r>
            <a:r>
              <a:rPr lang="en-US" sz="2000" dirty="0" err="1">
                <a:latin typeface="Palatino Linotype" panose="02040502050505030304" pitchFamily="18" charset="0"/>
              </a:rPr>
              <a:t>firma</a:t>
            </a:r>
            <a:r>
              <a:rPr lang="en-US" sz="2000" dirty="0">
                <a:latin typeface="Palatino Linotype" panose="02040502050505030304" pitchFamily="18" charset="0"/>
              </a:rPr>
              <a:t> del re Umberto I e del </a:t>
            </a:r>
            <a:r>
              <a:rPr lang="en-US" sz="2000" dirty="0" err="1">
                <a:latin typeface="Palatino Linotype" panose="02040502050505030304" pitchFamily="18" charset="0"/>
              </a:rPr>
              <a:t>presidente</a:t>
            </a:r>
            <a:r>
              <a:rPr lang="en-US" sz="2000" dirty="0">
                <a:latin typeface="Palatino Linotype" panose="02040502050505030304" pitchFamily="18" charset="0"/>
              </a:rPr>
              <a:t> del </a:t>
            </a:r>
            <a:r>
              <a:rPr lang="en-US" sz="2000" dirty="0" err="1">
                <a:latin typeface="Palatino Linotype" panose="02040502050505030304" pitchFamily="18" charset="0"/>
              </a:rPr>
              <a:t>Consiglio</a:t>
            </a:r>
            <a:r>
              <a:rPr lang="en-US" sz="2000" dirty="0">
                <a:latin typeface="Palatino Linotype" panose="02040502050505030304" pitchFamily="18" charset="0"/>
              </a:rPr>
              <a:t> Francesco Crispi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30947125-C722-4AF1-9548-EC01B0DE1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39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8D3D9F-6627-4238-AF98-EA9E447FA162}"/>
              </a:ext>
            </a:extLst>
          </p:cNvPr>
          <p:cNvSpPr txBox="1"/>
          <p:nvPr/>
        </p:nvSpPr>
        <p:spPr>
          <a:xfrm>
            <a:off x="2103120" y="310896"/>
            <a:ext cx="7982712" cy="86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Gli «insabbiati e il madamato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406BA36A-6EB0-4D4F-9129-88F361DB1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2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13314" name="Segnaposto contenuto 3">
            <a:extLst>
              <a:ext uri="{FF2B5EF4-FFF2-40B4-BE49-F238E27FC236}">
                <a16:creationId xmlns:a16="http://schemas.microsoft.com/office/drawing/2014/main" id="{B6AD4628-932B-4693-AA34-2E3D955512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r="1" b="1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7753A9-7DE1-4569-B17B-34D3FE9CFF7F}"/>
              </a:ext>
            </a:extLst>
          </p:cNvPr>
          <p:cNvSpPr txBox="1"/>
          <p:nvPr/>
        </p:nvSpPr>
        <p:spPr>
          <a:xfrm>
            <a:off x="5640859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B6D642-494B-41DC-9CFC-D16CB57F9011}"/>
              </a:ext>
            </a:extLst>
          </p:cNvPr>
          <p:cNvSpPr txBox="1"/>
          <p:nvPr/>
        </p:nvSpPr>
        <p:spPr>
          <a:xfrm>
            <a:off x="766119" y="1396314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F7F2-CEAF-4830-892B-243C1A5B97A7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Gli «insabbiati» e il madamato</a:t>
            </a:r>
            <a:endParaRPr 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Segnaposto contenuto 3">
            <a:extLst>
              <a:ext uri="{FF2B5EF4-FFF2-40B4-BE49-F238E27FC236}">
                <a16:creationId xmlns:a16="http://schemas.microsoft.com/office/drawing/2014/main" id="{F5AF52FF-F874-4643-A58C-1185EE531B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567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3" name="Segnaposto contenuto 3">
            <a:extLst>
              <a:ext uri="{FF2B5EF4-FFF2-40B4-BE49-F238E27FC236}">
                <a16:creationId xmlns:a16="http://schemas.microsoft.com/office/drawing/2014/main" id="{A032DE3C-C452-4939-ADF0-58F6F697D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r="-2" b="1500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Segnaposto contenuto 3">
            <a:extLst>
              <a:ext uri="{FF2B5EF4-FFF2-40B4-BE49-F238E27FC236}">
                <a16:creationId xmlns:a16="http://schemas.microsoft.com/office/drawing/2014/main" id="{8465F832-8366-45D8-949F-CA7EC58194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982" y="448405"/>
            <a:ext cx="5181944" cy="3493401"/>
          </a:xfrm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3B0339EC-87EA-47F7-BC76-517F720E6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746077"/>
              </p:ext>
            </p:extLst>
          </p:nvPr>
        </p:nvGraphicFramePr>
        <p:xfrm>
          <a:off x="6043804" y="2425488"/>
          <a:ext cx="5798214" cy="418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Fotografia di Photo Editor" r:id="rId4" imgW="14409524" imgH="10402752" progId="MSPhotoEd.3">
                  <p:embed/>
                </p:oleObj>
              </mc:Choice>
              <mc:Fallback>
                <p:oleObj name="Fotografia di Photo Editor" r:id="rId4" imgW="14409524" imgH="10402752" progId="MSPhotoEd.3">
                  <p:embed/>
                  <p:pic>
                    <p:nvPicPr>
                      <p:cNvPr id="18434" name="Object 2">
                        <a:extLst>
                          <a:ext uri="{FF2B5EF4-FFF2-40B4-BE49-F238E27FC236}">
                            <a16:creationId xmlns:a16="http://schemas.microsoft.com/office/drawing/2014/main" id="{12EB5937-1166-4C87-B416-F14EFF9580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3804" y="2425488"/>
                        <a:ext cx="5798214" cy="4185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87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2C7FBA-2E43-4E05-9696-F95CEBFE3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guerra d’Etiopia (1935-1936)</a:t>
            </a:r>
          </a:p>
        </p:txBody>
      </p:sp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DBDF613B-ED0F-45FA-A312-286409450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7" name="Immagine 6" descr="Immagine che contiene testo, diverso, parecchi&#10;&#10;Descrizione generata automaticamente">
            <a:extLst>
              <a:ext uri="{FF2B5EF4-FFF2-40B4-BE49-F238E27FC236}">
                <a16:creationId xmlns:a16="http://schemas.microsoft.com/office/drawing/2014/main" id="{B8211C2A-909E-4697-A2FE-E7EAECC1E8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6793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8B7518-98AE-4A8F-915F-80E3D977738D}"/>
              </a:ext>
            </a:extLst>
          </p:cNvPr>
          <p:cNvSpPr txBox="1"/>
          <p:nvPr/>
        </p:nvSpPr>
        <p:spPr>
          <a:xfrm>
            <a:off x="7957973" y="763523"/>
            <a:ext cx="3511296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 </a:t>
            </a:r>
            <a:r>
              <a:rPr lang="en-US" sz="2400" dirty="0" err="1">
                <a:solidFill>
                  <a:srgbClr val="FFFFFF"/>
                </a:solidFill>
              </a:rPr>
              <a:t>progetti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coloniali</a:t>
            </a:r>
            <a:r>
              <a:rPr lang="en-US" sz="2400" dirty="0">
                <a:solidFill>
                  <a:srgbClr val="FFFFFF"/>
                </a:solidFill>
              </a:rPr>
              <a:t> del fascismo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reazioni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internazionali</a:t>
            </a:r>
            <a:r>
              <a:rPr lang="en-US" sz="2400" dirty="0">
                <a:solidFill>
                  <a:srgbClr val="FFFFFF"/>
                </a:solidFill>
              </a:rPr>
              <a:t> e le </a:t>
            </a:r>
            <a:r>
              <a:rPr lang="en-US" sz="2400" dirty="0" err="1">
                <a:solidFill>
                  <a:srgbClr val="FFFFFF"/>
                </a:solidFill>
              </a:rPr>
              <a:t>sanzioni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Gli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eventi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bellici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L’uso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dei</a:t>
            </a:r>
            <a:r>
              <a:rPr lang="en-US" sz="2400" dirty="0">
                <a:solidFill>
                  <a:srgbClr val="FFFFFF"/>
                </a:solidFill>
              </a:rPr>
              <a:t> gas e di una </a:t>
            </a:r>
            <a:r>
              <a:rPr lang="en-US" sz="2400" dirty="0" err="1">
                <a:solidFill>
                  <a:srgbClr val="FFFFFF"/>
                </a:solidFill>
              </a:rPr>
              <a:t>strategia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contro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popolazioni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civili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Le </a:t>
            </a:r>
            <a:r>
              <a:rPr lang="en-US" sz="2400" dirty="0" err="1">
                <a:solidFill>
                  <a:srgbClr val="FFFFFF"/>
                </a:solidFill>
              </a:rPr>
              <a:t>conseguenze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economiche</a:t>
            </a:r>
            <a:r>
              <a:rPr lang="en-US" sz="2400" dirty="0">
                <a:solidFill>
                  <a:srgbClr val="FFFFFF"/>
                </a:solidFill>
              </a:rPr>
              <a:t> e </a:t>
            </a:r>
            <a:r>
              <a:rPr lang="en-US" sz="2400" dirty="0" err="1">
                <a:solidFill>
                  <a:srgbClr val="FFFFFF"/>
                </a:solidFill>
              </a:rPr>
              <a:t>politiche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86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E3F67503-973B-40A3-AD43-55D2B39B1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97" y="258673"/>
            <a:ext cx="4213653" cy="634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623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95E37F33-7750-4FB0-B466-05AE44C2C7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6639" y="260350"/>
          <a:ext cx="5095875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Fotografia di Photo Editor" r:id="rId4" imgW="9409524" imgH="11828571" progId="MSPhotoEd.3">
                  <p:embed/>
                </p:oleObj>
              </mc:Choice>
              <mc:Fallback>
                <p:oleObj name="Fotografia di Photo Editor" r:id="rId4" imgW="9409524" imgH="11828571" progId="MSPhotoEd.3">
                  <p:embed/>
                  <p:pic>
                    <p:nvPicPr>
                      <p:cNvPr id="20482" name="Object 2">
                        <a:extLst>
                          <a:ext uri="{FF2B5EF4-FFF2-40B4-BE49-F238E27FC236}">
                            <a16:creationId xmlns:a16="http://schemas.microsoft.com/office/drawing/2014/main" id="{95E37F33-7750-4FB0-B466-05AE44C2C7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639" y="260350"/>
                        <a:ext cx="5095875" cy="640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>
            <a:extLst>
              <a:ext uri="{FF2B5EF4-FFF2-40B4-BE49-F238E27FC236}">
                <a16:creationId xmlns:a16="http://schemas.microsoft.com/office/drawing/2014/main" id="{5085670C-8D9C-4E21-93A4-1057E7C2B9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7851" y="392114"/>
          <a:ext cx="8569325" cy="602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Fotografia di Photo Editor" r:id="rId4" imgW="14800000" imgH="10402752" progId="MSPhotoEd.3">
                  <p:embed/>
                </p:oleObj>
              </mc:Choice>
              <mc:Fallback>
                <p:oleObj name="Fotografia di Photo Editor" r:id="rId4" imgW="14800000" imgH="10402752" progId="MSPhotoEd.3">
                  <p:embed/>
                  <p:pic>
                    <p:nvPicPr>
                      <p:cNvPr id="22530" name="Object 2">
                        <a:extLst>
                          <a:ext uri="{FF2B5EF4-FFF2-40B4-BE49-F238E27FC236}">
                            <a16:creationId xmlns:a16="http://schemas.microsoft.com/office/drawing/2014/main" id="{5085670C-8D9C-4E21-93A4-1057E7C2B9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1" y="392114"/>
                        <a:ext cx="8569325" cy="602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3" name="Rectangle 7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4" name="Right Triangle 7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895" name="Rectangle 7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F363884-B4EE-42E4-A936-7A87D2541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 eaLnBrk="1" hangingPunct="1"/>
            <a:r>
              <a:rPr lang="it-IT" altLang="es-ES" sz="4800" dirty="0">
                <a:latin typeface="Times New Roman" panose="02020603050405020304" pitchFamily="18" charset="0"/>
              </a:rPr>
              <a:t>«La Difesa della Razza»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Rectangle 3">
            <a:extLst>
              <a:ext uri="{FF2B5EF4-FFF2-40B4-BE49-F238E27FC236}">
                <a16:creationId xmlns:a16="http://schemas.microsoft.com/office/drawing/2014/main" id="{1F768FA4-4E3B-4AA9-A17B-83663D90A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r>
              <a:rPr lang="it-IT" altLang="es-ES" sz="2000">
                <a:latin typeface="Times New Roman" panose="02020603050405020304" pitchFamily="18" charset="0"/>
              </a:rPr>
              <a:t>   421 articoli relativi agli ebrei (32%)</a:t>
            </a:r>
          </a:p>
          <a:p>
            <a:pPr eaLnBrk="1" hangingPunct="1">
              <a:buFontTx/>
              <a:buNone/>
            </a:pPr>
            <a:r>
              <a:rPr lang="it-IT" altLang="es-ES" sz="2000">
                <a:latin typeface="Times New Roman" panose="02020603050405020304" pitchFamily="18" charset="0"/>
              </a:rPr>
              <a:t>	325 articoli relativi agli italiani (25%)</a:t>
            </a:r>
          </a:p>
          <a:p>
            <a:pPr eaLnBrk="1" hangingPunct="1">
              <a:buFontTx/>
              <a:buNone/>
            </a:pPr>
            <a:r>
              <a:rPr lang="it-IT" altLang="es-ES" sz="2000">
                <a:latin typeface="Times New Roman" panose="02020603050405020304" pitchFamily="18" charset="0"/>
              </a:rPr>
              <a:t>	232 articoli relativi ai popoli colonizzati</a:t>
            </a:r>
          </a:p>
          <a:p>
            <a:pPr eaLnBrk="1" hangingPunct="1">
              <a:buFontTx/>
              <a:buNone/>
            </a:pPr>
            <a:r>
              <a:rPr lang="it-IT" altLang="es-ES" sz="2000">
                <a:latin typeface="Times New Roman" panose="02020603050405020304" pitchFamily="18" charset="0"/>
              </a:rPr>
              <a:t>          (17.5%)</a:t>
            </a:r>
          </a:p>
          <a:p>
            <a:pPr eaLnBrk="1" hangingPunct="1">
              <a:buFontTx/>
              <a:buNone/>
            </a:pPr>
            <a:endParaRPr lang="it-IT" altLang="es-ES" sz="200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it-IT" altLang="es-ES" sz="2000">
                <a:latin typeface="Times New Roman" panose="02020603050405020304" pitchFamily="18" charset="0"/>
              </a:rPr>
              <a:t>	835 immagini relative agli ebrei</a:t>
            </a:r>
          </a:p>
          <a:p>
            <a:pPr eaLnBrk="1" hangingPunct="1">
              <a:buFontTx/>
              <a:buNone/>
            </a:pPr>
            <a:r>
              <a:rPr lang="it-IT" altLang="es-ES" sz="2000">
                <a:latin typeface="Times New Roman" panose="02020603050405020304" pitchFamily="18" charset="0"/>
              </a:rPr>
              <a:t>	478 immagini relative ai popoli di colore</a:t>
            </a:r>
          </a:p>
          <a:p>
            <a:pPr eaLnBrk="1" hangingPunct="1">
              <a:buFontTx/>
              <a:buNone/>
            </a:pPr>
            <a:endParaRPr lang="it-IT" altLang="es-ES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numero diapositiva 5">
            <a:extLst>
              <a:ext uri="{FF2B5EF4-FFF2-40B4-BE49-F238E27FC236}">
                <a16:creationId xmlns:a16="http://schemas.microsoft.com/office/drawing/2014/main" id="{76C26F54-5D80-4BCB-BF3E-25C6734212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9E9AE7-7814-405E-9DA5-7C9FE258064A}" type="slidenum">
              <a:rPr lang="it-IT" altLang="es-ES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es-ES" sz="14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A90294E-F382-4778-A6D8-FE5B2641B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57351" y="260350"/>
            <a:ext cx="5586800" cy="6337300"/>
          </a:xfrm>
        </p:spPr>
        <p:txBody>
          <a:bodyPr>
            <a:normAutofit fontScale="92500"/>
          </a:bodyPr>
          <a:lstStyle/>
          <a:p>
            <a:pPr marL="476250" indent="-381000">
              <a:lnSpc>
                <a:spcPct val="130000"/>
              </a:lnSpc>
              <a:buNone/>
            </a:pPr>
            <a:r>
              <a:rPr lang="en-GB" altLang="es-E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Italiani</a:t>
            </a:r>
            <a:r>
              <a:rPr lang="en-GB" altLang="es-E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s-E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pregiudizio</a:t>
            </a:r>
            <a:r>
              <a:rPr lang="en-GB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altLang="es-E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ammirazione</a:t>
            </a:r>
            <a:endParaRPr lang="en-GB" altLang="es-E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6250" indent="-381000">
              <a:lnSpc>
                <a:spcPct val="130000"/>
              </a:lnSpc>
              <a:buNone/>
            </a:pP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Sono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raffigurati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positive. </a:t>
            </a:r>
          </a:p>
          <a:p>
            <a:pPr marL="476250" indent="-381000">
              <a:lnSpc>
                <a:spcPct val="130000"/>
              </a:lnSpc>
              <a:buNone/>
            </a:pP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Sommano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meglio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dell’  ‘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Arianesimo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e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Romanità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’, vale a dire il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prototipo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dell’umanità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ideale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76250" indent="-381000">
              <a:lnSpc>
                <a:spcPct val="130000"/>
              </a:lnSpc>
              <a:buNone/>
            </a:pP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superiori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agli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altri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popoli</a:t>
            </a:r>
            <a:endParaRPr lang="en-GB" alt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6250" indent="-381000">
              <a:lnSpc>
                <a:spcPct val="130000"/>
              </a:lnSpc>
              <a:buNone/>
            </a:pP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dotati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forza morale e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spirituale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76250" indent="-381000">
              <a:lnSpc>
                <a:spcPct val="130000"/>
              </a:lnSpc>
              <a:buNone/>
            </a:pP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portatori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progresso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alt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civilizzazione</a:t>
            </a:r>
            <a:r>
              <a:rPr lang="en-GB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2C976265-682E-48CB-B117-E4D3E7E800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387990"/>
              </p:ext>
            </p:extLst>
          </p:nvPr>
        </p:nvGraphicFramePr>
        <p:xfrm>
          <a:off x="284205" y="864971"/>
          <a:ext cx="4090361" cy="4843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Fotografia Photo Editor" r:id="rId4" imgW="1905266" imgH="2390476" progId="MSPhotoEd.3">
                  <p:embed/>
                </p:oleObj>
              </mc:Choice>
              <mc:Fallback>
                <p:oleObj name="Fotografia Photo Editor" r:id="rId4" imgW="1905266" imgH="2390476" progId="MSPhotoEd.3">
                  <p:embed/>
                  <p:pic>
                    <p:nvPicPr>
                      <p:cNvPr id="450562" name="Object 2">
                        <a:extLst>
                          <a:ext uri="{FF2B5EF4-FFF2-40B4-BE49-F238E27FC236}">
                            <a16:creationId xmlns:a16="http://schemas.microsoft.com/office/drawing/2014/main" id="{B1F36D00-D176-427C-A64B-B6771B998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05" y="864971"/>
                        <a:ext cx="4090361" cy="4843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28305C9-EA81-4DA7-827E-B07E6D1EB0C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1" y="667265"/>
            <a:ext cx="3799425" cy="5438255"/>
          </a:xfrm>
        </p:spPr>
        <p:txBody>
          <a:bodyPr>
            <a:normAutofit/>
          </a:bodyPr>
          <a:lstStyle/>
          <a:p>
            <a:pPr marL="476250" indent="-476250">
              <a:buClr>
                <a:schemeClr val="tx1"/>
              </a:buClr>
              <a:buNone/>
            </a:pPr>
            <a:r>
              <a:rPr lang="en-GB" altLang="es-E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Meticci</a:t>
            </a:r>
            <a:r>
              <a:rPr lang="en-GB" altLang="es-E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altLang="es-E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Africani</a:t>
            </a:r>
            <a:r>
              <a:rPr lang="en-GB" altLang="es-E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s-E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pregiudizio</a:t>
            </a:r>
            <a:r>
              <a:rPr lang="en-US" altLang="es-E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di </a:t>
            </a:r>
            <a:r>
              <a:rPr lang="en-US" altLang="es-E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disprezzo</a:t>
            </a:r>
            <a:endParaRPr lang="en-GB" altLang="es-E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6250" indent="-476250">
              <a:buClr>
                <a:schemeClr val="tx1"/>
              </a:buClr>
              <a:buNone/>
            </a:pPr>
            <a:endParaRPr lang="en-GB" alt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6250" indent="-476250">
              <a:buClr>
                <a:schemeClr val="tx1"/>
              </a:buClr>
              <a:buNone/>
            </a:pP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Sono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considerati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s-E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incompetenti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 </a:t>
            </a:r>
            <a:r>
              <a:rPr lang="en-GB" altLang="es-E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freddi</a:t>
            </a:r>
            <a:endParaRPr lang="en-GB" altLang="es-ES" sz="2400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76250" indent="-476250">
              <a:buClr>
                <a:schemeClr val="tx1"/>
              </a:buClr>
              <a:buNone/>
            </a:pP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 le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descrizioni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differiscono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476250" indent="-476250">
              <a:buClr>
                <a:schemeClr val="tx1"/>
              </a:buClr>
              <a:buNone/>
            </a:pP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Neri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sono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dipinti come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stupidi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deboli</a:t>
            </a:r>
            <a:endParaRPr lang="en-GB" altLang="es-E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76250" indent="-476250">
              <a:buClr>
                <a:schemeClr val="tx1"/>
              </a:buClr>
              <a:buNone/>
            </a:pP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Meticci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sono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raffigurati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come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ripugnanti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e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capaci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di far male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agli</a:t>
            </a:r>
            <a:r>
              <a:rPr lang="en-GB" altLang="es-E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altLang="es-E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altri</a:t>
            </a:r>
            <a:endParaRPr lang="en-GB" altLang="es-E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5" name="Picture 4" descr="scansione0002">
            <a:extLst>
              <a:ext uri="{FF2B5EF4-FFF2-40B4-BE49-F238E27FC236}">
                <a16:creationId xmlns:a16="http://schemas.microsoft.com/office/drawing/2014/main" id="{75B6C5B3-A9CE-4364-857A-71C03E983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Segnaposto numero diapositiva 5">
            <a:extLst>
              <a:ext uri="{FF2B5EF4-FFF2-40B4-BE49-F238E27FC236}">
                <a16:creationId xmlns:a16="http://schemas.microsoft.com/office/drawing/2014/main" id="{24DBA613-CEF5-43ED-A8BC-AE86DCBF59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200102" y="6356350"/>
            <a:ext cx="115369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03ECAB5-A94A-4E1A-A187-3B4E6296E823}" type="slidenum">
              <a:rPr lang="it-IT" altLang="es-E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29</a:t>
            </a:fld>
            <a:endParaRPr lang="it-IT" altLang="es-ES" sz="1800">
              <a:solidFill>
                <a:srgbClr val="FFFFFF"/>
              </a:solidFill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D9F137CA-07F6-46CF-9E1B-CC72C055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237289"/>
            <a:ext cx="948055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s-ES" sz="2800" b="1">
              <a:latin typeface="Garamond" panose="02020404030301010803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s-ES" sz="2800">
                <a:latin typeface="Garamond" panose="02020404030301010803" pitchFamily="18" charset="0"/>
                <a:sym typeface="Wingdings" panose="05000000000000000000" pitchFamily="2" charset="2"/>
              </a:rPr>
              <a:t>.</a:t>
            </a:r>
            <a:endParaRPr lang="it-IT" altLang="es-ES" sz="2800">
              <a:latin typeface="Garamond" panose="02020404030301010803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natura, montagna, sorgente&#10;&#10;Descrizione generata automaticamente">
            <a:extLst>
              <a:ext uri="{FF2B5EF4-FFF2-40B4-BE49-F238E27FC236}">
                <a16:creationId xmlns:a16="http://schemas.microsoft.com/office/drawing/2014/main" id="{52419702-FF88-464C-94F5-33C18A09C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1A6BDF6-675B-45BD-9F1D-7BFF36E1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La battaglia di Dogali (1887)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370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5744C3-622D-4A69-99C9-E697D05B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fine delle colonie italiane</a:t>
            </a:r>
          </a:p>
        </p:txBody>
      </p:sp>
      <p:pic>
        <p:nvPicPr>
          <p:cNvPr id="8" name="Immagine 7" descr="Immagine che contiene testo, esterni, vecchio&#10;&#10;Descrizione generata automaticamente">
            <a:extLst>
              <a:ext uri="{FF2B5EF4-FFF2-40B4-BE49-F238E27FC236}">
                <a16:creationId xmlns:a16="http://schemas.microsoft.com/office/drawing/2014/main" id="{78C71161-3BA5-41DD-B7FA-DC855C0DD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r="10207" b="-2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Segnaposto contenuto 4" descr="Immagine che contiene esterni, persona, albero, terra&#10;&#10;Descrizione generata automaticamente">
            <a:extLst>
              <a:ext uri="{FF2B5EF4-FFF2-40B4-BE49-F238E27FC236}">
                <a16:creationId xmlns:a16="http://schemas.microsoft.com/office/drawing/2014/main" id="{A301EB8B-42D4-4554-9D84-BC383E371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r="5547" b="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2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4429BB-A7A7-4BBB-94F2-34ABAD95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La colonia Eritrea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7F07E5-E7CD-423D-88BA-F878FA800C69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1889 – Il </a:t>
            </a:r>
            <a:r>
              <a:rPr lang="en-US" sz="2000" dirty="0" err="1"/>
              <a:t>trattato</a:t>
            </a:r>
            <a:r>
              <a:rPr lang="en-US" sz="2000" dirty="0"/>
              <a:t> di </a:t>
            </a:r>
            <a:r>
              <a:rPr lang="en-US" sz="2000" dirty="0" err="1"/>
              <a:t>Uccialli</a:t>
            </a:r>
            <a:r>
              <a:rPr lang="en-US" sz="2000" dirty="0"/>
              <a:t> con </a:t>
            </a:r>
            <a:r>
              <a:rPr lang="en-US" sz="2000" dirty="0" err="1"/>
              <a:t>il</a:t>
            </a:r>
            <a:r>
              <a:rPr lang="en-US" sz="2000" dirty="0"/>
              <a:t> Negus di </a:t>
            </a:r>
            <a:r>
              <a:rPr lang="en-US" sz="2000" dirty="0" err="1"/>
              <a:t>Etiopia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1890 – </a:t>
            </a:r>
            <a:r>
              <a:rPr lang="en-US" sz="2000" dirty="0" err="1"/>
              <a:t>Dichiarazione</a:t>
            </a:r>
            <a:r>
              <a:rPr lang="en-US" sz="2000" dirty="0"/>
              <a:t> </a:t>
            </a:r>
            <a:r>
              <a:rPr lang="en-US" sz="2000" dirty="0" err="1"/>
              <a:t>ufficiale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Colonia con </a:t>
            </a:r>
            <a:r>
              <a:rPr lang="en-US" sz="2000" dirty="0" err="1"/>
              <a:t>capitale</a:t>
            </a:r>
            <a:r>
              <a:rPr lang="en-US" sz="2000" dirty="0"/>
              <a:t> Massawa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1897 – </a:t>
            </a:r>
            <a:r>
              <a:rPr lang="en-US" sz="2000" dirty="0" err="1"/>
              <a:t>Spostamento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capitale</a:t>
            </a:r>
            <a:r>
              <a:rPr lang="en-US" sz="2000" dirty="0"/>
              <a:t> ad Asmara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96E15F9D-6DD8-4D92-ACA7-CDF980107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6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1AA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56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16A80F-1B86-4422-AC5C-1DE8A376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91" y="629268"/>
            <a:ext cx="7280183" cy="1286160"/>
          </a:xfrm>
        </p:spPr>
        <p:txBody>
          <a:bodyPr anchor="b">
            <a:normAutofit/>
          </a:bodyPr>
          <a:lstStyle/>
          <a:p>
            <a:r>
              <a:rPr lang="it-IT" sz="4100" dirty="0"/>
              <a:t>La guerra di Abissinia (1895-1896)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A323FF-91A9-42B5-9D9D-7DD53BAD0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it-IT" sz="2000"/>
              <a:t>1895 – L’occupazione del Tigrai</a:t>
            </a:r>
          </a:p>
          <a:p>
            <a:endParaRPr lang="it-IT" sz="2000"/>
          </a:p>
          <a:p>
            <a:r>
              <a:rPr lang="it-IT" sz="2000"/>
              <a:t>1896 – Battaglia di Adua </a:t>
            </a:r>
          </a:p>
          <a:p>
            <a:endParaRPr lang="it-IT" sz="2000"/>
          </a:p>
          <a:p>
            <a:r>
              <a:rPr lang="it-IT" sz="2000"/>
              <a:t>Trattato di Addis Abeba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7BFC09-E475-4BE9-B682-394821908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r="6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99C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813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D9087A-9690-42D2-AE79-D132CD5E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Somalia italiana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63D814-F98F-49CB-8427-C8A7791C8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78148" cy="4351338"/>
          </a:xfrm>
        </p:spPr>
        <p:txBody>
          <a:bodyPr/>
          <a:lstStyle/>
          <a:p>
            <a:r>
              <a:rPr lang="it-IT" dirty="0"/>
              <a:t>1889 – Creazione del Protettorato</a:t>
            </a:r>
          </a:p>
          <a:p>
            <a:endParaRPr lang="it-IT" dirty="0"/>
          </a:p>
          <a:p>
            <a:r>
              <a:rPr lang="it-IT" dirty="0"/>
              <a:t>1908 – Creazione della Colonia con capitale Mogadiscio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8401E730-AEE5-4A53-9B1F-372A33D03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834" r="3788" b="9930"/>
          <a:stretch/>
        </p:blipFill>
        <p:spPr>
          <a:xfrm>
            <a:off x="7643812" y="365125"/>
            <a:ext cx="4507963" cy="621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22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33C3FF-8531-4C2A-8B7C-C92A7C1F33EB}"/>
              </a:ext>
            </a:extLst>
          </p:cNvPr>
          <p:cNvSpPr txBox="1"/>
          <p:nvPr/>
        </p:nvSpPr>
        <p:spPr>
          <a:xfrm>
            <a:off x="429768" y="411480"/>
            <a:ext cx="11131298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rPr>
              <a:t>Bilbolbul</a:t>
            </a:r>
            <a:r>
              <a:rPr lang="en-US" sz="3600" b="1" kern="1200" dirty="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rPr>
              <a:t> (1908-1933)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E528586F-C3A2-4DBB-9CE5-1BBA3354C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" r="2" b="5072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CAB99D-6A97-4E83-89A8-90D7D4A1F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r="21527" b="-4"/>
          <a:stretch/>
        </p:blipFill>
        <p:spPr>
          <a:xfrm>
            <a:off x="4476199" y="1721922"/>
            <a:ext cx="3239602" cy="4520560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E0637D8-FB92-4440-81A2-36C523A48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r="19548"/>
          <a:stretch/>
        </p:blipFill>
        <p:spPr>
          <a:xfrm>
            <a:off x="7966381" y="1726135"/>
            <a:ext cx="3667410" cy="4516347"/>
          </a:xfrm>
        </p:spPr>
      </p:pic>
    </p:spTree>
    <p:extLst>
      <p:ext uri="{BB962C8B-B14F-4D97-AF65-F5344CB8AC3E}">
        <p14:creationId xmlns:p14="http://schemas.microsoft.com/office/powerpoint/2010/main" val="197304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8CC66E84-2B42-463F-8329-75BA0D52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F24D7F-47F3-46C7-B13A-8A02A01C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33" y="501141"/>
            <a:ext cx="492115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La </a:t>
            </a:r>
            <a:r>
              <a:rPr lang="en-US" sz="5400" dirty="0" err="1"/>
              <a:t>guerra</a:t>
            </a:r>
            <a:r>
              <a:rPr lang="en-US" sz="5400" dirty="0"/>
              <a:t> di </a:t>
            </a:r>
            <a:r>
              <a:rPr lang="en-US" sz="5400" dirty="0" err="1"/>
              <a:t>Libia</a:t>
            </a:r>
            <a:r>
              <a:rPr lang="en-US" sz="5400" dirty="0"/>
              <a:t> (1911-1912)</a:t>
            </a: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esterni, vecchio, bianco, nero&#10;&#10;Descrizione generata automaticamente">
            <a:extLst>
              <a:ext uri="{FF2B5EF4-FFF2-40B4-BE49-F238E27FC236}">
                <a16:creationId xmlns:a16="http://schemas.microsoft.com/office/drawing/2014/main" id="{5804CDBB-581A-4028-B192-A34A224A0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r="1" b="1"/>
          <a:stretch/>
        </p:blipFill>
        <p:spPr>
          <a:xfrm>
            <a:off x="5922492" y="928201"/>
            <a:ext cx="5536001" cy="4926942"/>
          </a:xfrm>
          <a:prstGeom prst="rect">
            <a:avLst/>
          </a:prstGeom>
        </p:spPr>
      </p:pic>
      <p:sp>
        <p:nvSpPr>
          <p:cNvPr id="25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1CACEE-A8A0-4E05-B79D-C61911C2B677}"/>
              </a:ext>
            </a:extLst>
          </p:cNvPr>
          <p:cNvSpPr txBox="1"/>
          <p:nvPr/>
        </p:nvSpPr>
        <p:spPr>
          <a:xfrm>
            <a:off x="1300163" y="3154317"/>
            <a:ext cx="37023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 La guerra contro l’Impero Ottomano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Le reazioni libiche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La lunga resistenza libica</a:t>
            </a:r>
          </a:p>
        </p:txBody>
      </p:sp>
    </p:spTree>
    <p:extLst>
      <p:ext uri="{BB962C8B-B14F-4D97-AF65-F5344CB8AC3E}">
        <p14:creationId xmlns:p14="http://schemas.microsoft.com/office/powerpoint/2010/main" val="236470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855A4AE-163F-4628-B93D-3FD14FB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/>
              <a:t>L’Africa Settentrionale Italiana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88B5FAB0-3CC3-4160-8272-EAD588674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" b="759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888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405</Words>
  <Application>Microsoft Office PowerPoint</Application>
  <PresentationFormat>Widescreen</PresentationFormat>
  <Paragraphs>82</Paragraphs>
  <Slides>30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Arial</vt:lpstr>
      <vt:lpstr>Avenir Next LT Pro</vt:lpstr>
      <vt:lpstr>Calibri</vt:lpstr>
      <vt:lpstr>Calibri Light</vt:lpstr>
      <vt:lpstr>Garamond</vt:lpstr>
      <vt:lpstr>Palatino Linotype</vt:lpstr>
      <vt:lpstr>Times New Roman</vt:lpstr>
      <vt:lpstr>Tema di Office</vt:lpstr>
      <vt:lpstr>Fotografia di Microsoft Photo Editor 3.0</vt:lpstr>
      <vt:lpstr>Fotografia di MS Photo Editor 3.0</vt:lpstr>
      <vt:lpstr>Il colonialismo italiano Cenni di storia</vt:lpstr>
      <vt:lpstr>L’acquisto della baia di Assab (1879-1882)</vt:lpstr>
      <vt:lpstr>La battaglia di Dogali (1887)</vt:lpstr>
      <vt:lpstr>La colonia Eritrea</vt:lpstr>
      <vt:lpstr>La guerra di Abissinia (1895-1896)</vt:lpstr>
      <vt:lpstr>La Somalia italiana </vt:lpstr>
      <vt:lpstr>Presentazione standard di PowerPoint</vt:lpstr>
      <vt:lpstr>La guerra di Libia (1911-1912)</vt:lpstr>
      <vt:lpstr>L’Africa Settentrionale Italiana </vt:lpstr>
      <vt:lpstr>Presentazione standard di PowerPoint</vt:lpstr>
      <vt:lpstr>La politica coloniale fascista (1922-1935)</vt:lpstr>
      <vt:lpstr>I «villaggi abissini» alla periferia di Roma</vt:lpstr>
      <vt:lpstr>La propaganda fascista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guerra d’Etiopia (1935-1936)</vt:lpstr>
      <vt:lpstr>Presentazione standard di PowerPoint</vt:lpstr>
      <vt:lpstr>Presentazione standard di PowerPoint</vt:lpstr>
      <vt:lpstr>Presentazione standard di PowerPoint</vt:lpstr>
      <vt:lpstr>«La Difesa della Razza»</vt:lpstr>
      <vt:lpstr>Presentazione standard di PowerPoint</vt:lpstr>
      <vt:lpstr>Presentazione standard di PowerPoint</vt:lpstr>
      <vt:lpstr>La fine delle colonie italiane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colonialismo italiano Cenni di storia</dc:title>
  <dc:creator>Stefano</dc:creator>
  <cp:lastModifiedBy>Stefano</cp:lastModifiedBy>
  <cp:revision>4</cp:revision>
  <dcterms:created xsi:type="dcterms:W3CDTF">2020-11-25T08:44:24Z</dcterms:created>
  <dcterms:modified xsi:type="dcterms:W3CDTF">2020-11-25T09:21:34Z</dcterms:modified>
</cp:coreProperties>
</file>