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6"/>
  </p:notes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Lst>
  <p:sldSz cx="9144000" cy="6858000" type="screen4x3"/>
  <p:notesSz cx="6858000" cy="9144000"/>
  <p:defaultTextStyle>
    <a:defPPr>
      <a:defRPr lang="it-IT"/>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2931" autoAdjust="0"/>
  </p:normalViewPr>
  <p:slideViewPr>
    <p:cSldViewPr snapToGrid="0" snapToObjects="1">
      <p:cViewPr varScale="1">
        <p:scale>
          <a:sx n="49" d="100"/>
          <a:sy n="49" d="100"/>
        </p:scale>
        <p:origin x="-1680"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7B4F136-C582-4341-B121-F2F884A9F34E}" type="datetimeFigureOut">
              <a:rPr lang="it-IT" smtClean="0"/>
              <a:pPr/>
              <a:t>18/10/2011</a:t>
            </a:fld>
            <a:endParaRPr lang="it-IT"/>
          </a:p>
        </p:txBody>
      </p:sp>
      <p:sp>
        <p:nvSpPr>
          <p:cNvPr id="4" name="Segnaposto immagine diapositiva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6" name="Segnaposto piè di pagina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EF35874-D775-144F-A164-BA23FA1E635A}" type="slidenum">
              <a:rPr lang="it-IT" smtClean="0"/>
              <a:pPr/>
              <a:t>‹N›</a:t>
            </a:fld>
            <a:endParaRPr lang="it-IT"/>
          </a:p>
        </p:txBody>
      </p:sp>
    </p:spTree>
    <p:extLst>
      <p:ext uri="{BB962C8B-B14F-4D97-AF65-F5344CB8AC3E}">
        <p14:creationId xmlns:p14="http://schemas.microsoft.com/office/powerpoint/2010/main" xmlns="" val="2401111578"/>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8" Type="http://schemas.openxmlformats.org/officeDocument/2006/relationships/hyperlink" Target="http://it.wikipedia.org/wiki/6_marzo" TargetMode="External"/><Relationship Id="rId13" Type="http://schemas.openxmlformats.org/officeDocument/2006/relationships/hyperlink" Target="http://it.wikipedia.org/wiki/IPhone_3GS" TargetMode="External"/><Relationship Id="rId18" Type="http://schemas.openxmlformats.org/officeDocument/2006/relationships/hyperlink" Target="http://it.wikipedia.org/wiki/IPad" TargetMode="External"/><Relationship Id="rId26" Type="http://schemas.openxmlformats.org/officeDocument/2006/relationships/hyperlink" Target="http://it.wikipedia.org/wiki/2011" TargetMode="External"/><Relationship Id="rId3" Type="http://schemas.openxmlformats.org/officeDocument/2006/relationships/hyperlink" Target="http://it.wikipedia.org/wiki/9_gennaio" TargetMode="External"/><Relationship Id="rId21" Type="http://schemas.openxmlformats.org/officeDocument/2006/relationships/hyperlink" Target="http://it.wikipedia.org/wiki/21_giugno" TargetMode="External"/><Relationship Id="rId7" Type="http://schemas.openxmlformats.org/officeDocument/2006/relationships/hyperlink" Target="http://it.wikipedia.org/wiki/29_giugno" TargetMode="External"/><Relationship Id="rId12" Type="http://schemas.openxmlformats.org/officeDocument/2006/relationships/hyperlink" Target="http://it.wikipedia.org/wiki/App_Store" TargetMode="External"/><Relationship Id="rId17" Type="http://schemas.openxmlformats.org/officeDocument/2006/relationships/hyperlink" Target="http://it.wikipedia.org/wiki/MMS" TargetMode="External"/><Relationship Id="rId25" Type="http://schemas.openxmlformats.org/officeDocument/2006/relationships/hyperlink" Target="http://it.wikipedia.org/wiki/6_giugno" TargetMode="External"/><Relationship Id="rId2" Type="http://schemas.openxmlformats.org/officeDocument/2006/relationships/slide" Target="../slides/slide4.xml"/><Relationship Id="rId16" Type="http://schemas.openxmlformats.org/officeDocument/2006/relationships/hyperlink" Target="http://it.wikipedia.org/wiki/Copia_e_incolla" TargetMode="External"/><Relationship Id="rId20" Type="http://schemas.openxmlformats.org/officeDocument/2006/relationships/hyperlink" Target="http://it.wikipedia.org/wiki/IPhone_4" TargetMode="External"/><Relationship Id="rId1" Type="http://schemas.openxmlformats.org/officeDocument/2006/relationships/notesMaster" Target="../notesMasters/notesMaster1.xml"/><Relationship Id="rId6" Type="http://schemas.openxmlformats.org/officeDocument/2006/relationships/hyperlink" Target="http://it.wikipedia.org/wiki/IPhone_EDGE" TargetMode="External"/><Relationship Id="rId11" Type="http://schemas.openxmlformats.org/officeDocument/2006/relationships/hyperlink" Target="http://it.wikipedia.org/wiki/IPhone_3G" TargetMode="External"/><Relationship Id="rId24" Type="http://schemas.openxmlformats.org/officeDocument/2006/relationships/hyperlink" Target="http://it.wikipedia.org/wiki/IBooks" TargetMode="External"/><Relationship Id="rId5" Type="http://schemas.openxmlformats.org/officeDocument/2006/relationships/hyperlink" Target="http://it.wikipedia.org/wiki/Macworld_Conference_&amp;_Expo" TargetMode="External"/><Relationship Id="rId15" Type="http://schemas.openxmlformats.org/officeDocument/2006/relationships/hyperlink" Target="http://it.wikipedia.org/wiki/2009" TargetMode="External"/><Relationship Id="rId23" Type="http://schemas.openxmlformats.org/officeDocument/2006/relationships/hyperlink" Target="http://it.wikipedia.org/wiki/FaceTime" TargetMode="External"/><Relationship Id="rId28" Type="http://schemas.openxmlformats.org/officeDocument/2006/relationships/hyperlink" Target="http://it.wikipedia.org/wiki/ICloud" TargetMode="External"/><Relationship Id="rId10" Type="http://schemas.openxmlformats.org/officeDocument/2006/relationships/hyperlink" Target="http://it.wikipedia.org/wiki/Versione_beta" TargetMode="External"/><Relationship Id="rId19" Type="http://schemas.openxmlformats.org/officeDocument/2006/relationships/hyperlink" Target="http://it.wikipedia.org/wiki/2010" TargetMode="External"/><Relationship Id="rId4" Type="http://schemas.openxmlformats.org/officeDocument/2006/relationships/hyperlink" Target="http://it.wikipedia.org/wiki/2007" TargetMode="External"/><Relationship Id="rId9" Type="http://schemas.openxmlformats.org/officeDocument/2006/relationships/hyperlink" Target="http://it.wikipedia.org/wiki/2008" TargetMode="External"/><Relationship Id="rId14" Type="http://schemas.openxmlformats.org/officeDocument/2006/relationships/hyperlink" Target="http://it.wikipedia.org/wiki/17_giugno" TargetMode="External"/><Relationship Id="rId22" Type="http://schemas.openxmlformats.org/officeDocument/2006/relationships/hyperlink" Target="http://it.wikipedia.org/wiki/Multitasking" TargetMode="External"/><Relationship Id="rId27" Type="http://schemas.openxmlformats.org/officeDocument/2006/relationships/hyperlink" Target="http://it.wikipedia.org/wiki/WWDC" TargetMode="Externa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egnaposto immagine diapositiva 1"/>
          <p:cNvSpPr>
            <a:spLocks noGrp="1" noRot="1" noChangeAspect="1" noTextEdit="1"/>
          </p:cNvSpPr>
          <p:nvPr>
            <p:ph type="sldImg"/>
          </p:nvPr>
        </p:nvSpPr>
        <p:spPr>
          <a:xfrm>
            <a:off x="2252372" y="683345"/>
            <a:ext cx="2349967" cy="3431670"/>
          </a:xfrm>
          <a:ln/>
        </p:spPr>
      </p:sp>
      <p:sp>
        <p:nvSpPr>
          <p:cNvPr id="21507" name="Segnaposto note 2"/>
          <p:cNvSpPr>
            <a:spLocks noGrp="1"/>
          </p:cNvSpPr>
          <p:nvPr>
            <p:ph type="body" idx="1"/>
          </p:nvPr>
        </p:nvSpPr>
        <p:spPr>
          <a:noFill/>
          <a:ln/>
        </p:spPr>
        <p:txBody>
          <a:bodyPr/>
          <a:lstStyle/>
          <a:p>
            <a:endParaRPr lang="it-IT" smtClean="0">
              <a:latin typeface="Times New Roman" pitchFamily="-109" charset="0"/>
              <a:ea typeface="ＭＳ Ｐゴシック" pitchFamily="-109" charset="-128"/>
            </a:endParaRPr>
          </a:p>
        </p:txBody>
      </p:sp>
      <p:sp>
        <p:nvSpPr>
          <p:cNvPr id="21508" name="Segnaposto numero diapositiva 3"/>
          <p:cNvSpPr>
            <a:spLocks noGrp="1"/>
          </p:cNvSpPr>
          <p:nvPr>
            <p:ph type="sldNum" sz="quarter" idx="5"/>
          </p:nvPr>
        </p:nvSpPr>
        <p:spPr>
          <a:noFill/>
        </p:spPr>
        <p:txBody>
          <a:bodyPr/>
          <a:lstStyle/>
          <a:p>
            <a:pPr defTabSz="922338"/>
            <a:fld id="{01502370-AAAA-4863-9956-DF27163A7B22}" type="slidenum">
              <a:rPr lang="it-IT" smtClean="0"/>
              <a:pPr defTabSz="922338"/>
              <a:t>1</a:t>
            </a:fld>
            <a:endParaRPr lang="it-IT"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r>
              <a:rPr lang="it-IT" dirty="0" smtClean="0"/>
              <a:t>l sistema operativo è stato presentato il </a:t>
            </a:r>
            <a:r>
              <a:rPr lang="it-IT" dirty="0" smtClean="0">
                <a:hlinkClick r:id="rId3" tooltip="9 gennaio"/>
              </a:rPr>
              <a:t>9 gennaio</a:t>
            </a:r>
            <a:r>
              <a:rPr lang="it-IT" dirty="0" smtClean="0"/>
              <a:t> </a:t>
            </a:r>
            <a:r>
              <a:rPr lang="it-IT" dirty="0" smtClean="0">
                <a:hlinkClick r:id="rId4" tooltip="2007"/>
              </a:rPr>
              <a:t>2007</a:t>
            </a:r>
            <a:r>
              <a:rPr lang="it-IT" dirty="0" smtClean="0"/>
              <a:t> al </a:t>
            </a:r>
            <a:r>
              <a:rPr lang="it-IT" dirty="0" smtClean="0">
                <a:hlinkClick r:id="rId5" tooltip="Macworld Conference &amp; Expo"/>
              </a:rPr>
              <a:t>Macworld Conference &amp; Expo</a:t>
            </a:r>
            <a:r>
              <a:rPr lang="it-IT" dirty="0" smtClean="0"/>
              <a:t>, e la versione 1.0, ancora priva di nome, è entrata in commercio con il primo </a:t>
            </a:r>
            <a:r>
              <a:rPr lang="it-IT" dirty="0" smtClean="0">
                <a:hlinkClick r:id="rId6" tooltip="IPhone EDGE"/>
              </a:rPr>
              <a:t>iPhone</a:t>
            </a:r>
            <a:r>
              <a:rPr lang="it-IT" dirty="0" smtClean="0"/>
              <a:t> il </a:t>
            </a:r>
            <a:r>
              <a:rPr lang="it-IT" dirty="0" smtClean="0">
                <a:hlinkClick r:id="rId7" tooltip="29 giugno"/>
              </a:rPr>
              <a:t>29 giugno</a:t>
            </a:r>
            <a:r>
              <a:rPr lang="it-IT" dirty="0" smtClean="0"/>
              <a:t> dello stesso anno. Il </a:t>
            </a:r>
            <a:r>
              <a:rPr lang="it-IT" dirty="0" smtClean="0">
                <a:hlinkClick r:id="rId8" tooltip="6 marzo"/>
              </a:rPr>
              <a:t>6 marzo</a:t>
            </a:r>
            <a:r>
              <a:rPr lang="it-IT" dirty="0" smtClean="0"/>
              <a:t> </a:t>
            </a:r>
            <a:r>
              <a:rPr lang="it-IT" dirty="0" smtClean="0">
                <a:hlinkClick r:id="rId9" tooltip="2008"/>
              </a:rPr>
              <a:t>2008</a:t>
            </a:r>
            <a:r>
              <a:rPr lang="it-IT" dirty="0" smtClean="0"/>
              <a:t>, in concomitanza con la pubblicazione della prima </a:t>
            </a:r>
            <a:r>
              <a:rPr lang="it-IT" dirty="0" smtClean="0">
                <a:hlinkClick r:id="rId10" tooltip="Versione beta"/>
              </a:rPr>
              <a:t>beta</a:t>
            </a:r>
            <a:r>
              <a:rPr lang="it-IT" dirty="0" smtClean="0"/>
              <a:t> del SDK, il sistema operativo è stato etichettato ufficialmente come "</a:t>
            </a:r>
            <a:r>
              <a:rPr lang="it-IT" dirty="0" err="1" smtClean="0"/>
              <a:t>iPhone</a:t>
            </a:r>
            <a:r>
              <a:rPr lang="it-IT" dirty="0" smtClean="0"/>
              <a:t> OS".</a:t>
            </a:r>
          </a:p>
          <a:p>
            <a:r>
              <a:rPr lang="it-IT" dirty="0" smtClean="0"/>
              <a:t>L'11 luglio 2008 viene pubblicato in concomitanza della vendita di </a:t>
            </a:r>
            <a:r>
              <a:rPr lang="it-IT" dirty="0" smtClean="0">
                <a:hlinkClick r:id="rId11" tooltip="IPhone 3G"/>
              </a:rPr>
              <a:t>iPhone 3G</a:t>
            </a:r>
            <a:r>
              <a:rPr lang="it-IT" dirty="0" smtClean="0"/>
              <a:t> l'aggiornamento a </a:t>
            </a:r>
            <a:r>
              <a:rPr lang="it-IT" dirty="0" err="1" smtClean="0"/>
              <a:t>iPhone</a:t>
            </a:r>
            <a:r>
              <a:rPr lang="it-IT" dirty="0" smtClean="0"/>
              <a:t> OS 2.0 che aggiunge, tra le altre funzioni, il tanto atteso </a:t>
            </a:r>
            <a:r>
              <a:rPr lang="it-IT" dirty="0" smtClean="0">
                <a:hlinkClick r:id="rId12" tooltip="App Store"/>
              </a:rPr>
              <a:t>App Store</a:t>
            </a:r>
            <a:r>
              <a:rPr lang="it-IT" dirty="0" smtClean="0"/>
              <a:t> e la possibilità di installare applicazioni di terze parti.</a:t>
            </a:r>
          </a:p>
          <a:p>
            <a:r>
              <a:rPr lang="it-IT" dirty="0" err="1" smtClean="0"/>
              <a:t>iPhone</a:t>
            </a:r>
            <a:r>
              <a:rPr lang="it-IT" dirty="0" smtClean="0"/>
              <a:t> OS 3.0, pubblicato con l'</a:t>
            </a:r>
            <a:r>
              <a:rPr lang="it-IT" dirty="0" smtClean="0">
                <a:hlinkClick r:id="rId13" tooltip="IPhone 3GS"/>
              </a:rPr>
              <a:t>iPhone 3GS</a:t>
            </a:r>
            <a:r>
              <a:rPr lang="it-IT" dirty="0" smtClean="0"/>
              <a:t> il </a:t>
            </a:r>
            <a:r>
              <a:rPr lang="it-IT" dirty="0" smtClean="0">
                <a:hlinkClick r:id="rId14" tooltip="17 giugno"/>
              </a:rPr>
              <a:t>17 giugno</a:t>
            </a:r>
            <a:r>
              <a:rPr lang="it-IT" dirty="0" smtClean="0"/>
              <a:t> </a:t>
            </a:r>
            <a:r>
              <a:rPr lang="it-IT" dirty="0" smtClean="0">
                <a:hlinkClick r:id="rId15" tooltip="2009"/>
              </a:rPr>
              <a:t>2009</a:t>
            </a:r>
            <a:r>
              <a:rPr lang="it-IT" dirty="0" smtClean="0"/>
              <a:t> ha aggiunto molte funzioni </a:t>
            </a:r>
            <a:r>
              <a:rPr lang="it-IT" dirty="0" err="1" smtClean="0"/>
              <a:t>richiste</a:t>
            </a:r>
            <a:r>
              <a:rPr lang="it-IT" dirty="0" smtClean="0"/>
              <a:t> dagli utenti, quali </a:t>
            </a:r>
            <a:r>
              <a:rPr lang="it-IT" dirty="0" smtClean="0">
                <a:hlinkClick r:id="rId16" tooltip="Copia e incolla"/>
              </a:rPr>
              <a:t>copia e incolla</a:t>
            </a:r>
            <a:r>
              <a:rPr lang="it-IT" dirty="0" smtClean="0"/>
              <a:t> e gli </a:t>
            </a:r>
            <a:r>
              <a:rPr lang="it-IT" dirty="0" smtClean="0">
                <a:hlinkClick r:id="rId17" tooltip="MMS"/>
              </a:rPr>
              <a:t>MMS</a:t>
            </a:r>
            <a:r>
              <a:rPr lang="it-IT" dirty="0" smtClean="0"/>
              <a:t>. Tutti i dispositivi erano aggiornabili a </a:t>
            </a:r>
            <a:r>
              <a:rPr lang="it-IT" dirty="0" err="1" smtClean="0"/>
              <a:t>iPhone</a:t>
            </a:r>
            <a:r>
              <a:rPr lang="it-IT" dirty="0" smtClean="0"/>
              <a:t> OS 3, ma con delle limitazioni per la prima generazione di </a:t>
            </a:r>
            <a:r>
              <a:rPr lang="it-IT" dirty="0" err="1" smtClean="0"/>
              <a:t>iPhone</a:t>
            </a:r>
            <a:r>
              <a:rPr lang="it-IT" dirty="0" smtClean="0"/>
              <a:t> e iPod </a:t>
            </a:r>
            <a:r>
              <a:rPr lang="it-IT" dirty="0" err="1" smtClean="0"/>
              <a:t>touch</a:t>
            </a:r>
            <a:r>
              <a:rPr lang="it-IT" dirty="0" smtClean="0"/>
              <a:t>. Il primo </a:t>
            </a:r>
            <a:r>
              <a:rPr lang="it-IT" dirty="0" smtClean="0">
                <a:hlinkClick r:id="rId18" tooltip="IPad"/>
              </a:rPr>
              <a:t>iPad</a:t>
            </a:r>
            <a:r>
              <a:rPr lang="it-IT" dirty="0" smtClean="0"/>
              <a:t>, entrato in commercio nell'aprile </a:t>
            </a:r>
            <a:r>
              <a:rPr lang="it-IT" dirty="0" smtClean="0">
                <a:hlinkClick r:id="rId19" tooltip="2010"/>
              </a:rPr>
              <a:t>2010</a:t>
            </a:r>
            <a:r>
              <a:rPr lang="it-IT" dirty="0" smtClean="0"/>
              <a:t>, ha avuto inizialmente un "ramo" separato di </a:t>
            </a:r>
            <a:r>
              <a:rPr lang="it-IT" dirty="0" err="1" smtClean="0"/>
              <a:t>iPhone</a:t>
            </a:r>
            <a:r>
              <a:rPr lang="it-IT" dirty="0" smtClean="0"/>
              <a:t> OS 3, fino all'unificazione con gli altri dispositivi con la versione 4.2.1 del software.</a:t>
            </a:r>
          </a:p>
          <a:p>
            <a:r>
              <a:rPr lang="it-IT" dirty="0" smtClean="0"/>
              <a:t>La quarta release del sistema operativo, pubblicata con </a:t>
            </a:r>
            <a:r>
              <a:rPr lang="it-IT" dirty="0" smtClean="0">
                <a:hlinkClick r:id="rId20" tooltip="IPhone 4"/>
              </a:rPr>
              <a:t>iPhone 4</a:t>
            </a:r>
            <a:r>
              <a:rPr lang="it-IT" dirty="0" smtClean="0"/>
              <a:t> il </a:t>
            </a:r>
            <a:r>
              <a:rPr lang="it-IT" dirty="0" smtClean="0">
                <a:hlinkClick r:id="rId21" tooltip="21 giugno"/>
              </a:rPr>
              <a:t>21 giugno</a:t>
            </a:r>
            <a:r>
              <a:rPr lang="it-IT" dirty="0" smtClean="0"/>
              <a:t> </a:t>
            </a:r>
            <a:r>
              <a:rPr lang="it-IT" dirty="0" smtClean="0">
                <a:hlinkClick r:id="rId19" tooltip="2010"/>
              </a:rPr>
              <a:t>2010</a:t>
            </a:r>
            <a:r>
              <a:rPr lang="it-IT" dirty="0" smtClean="0"/>
              <a:t>, ha aggiunto numerose funzioni quali il </a:t>
            </a:r>
            <a:r>
              <a:rPr lang="it-IT" dirty="0" smtClean="0">
                <a:hlinkClick r:id="rId22" tooltip="Multitasking"/>
              </a:rPr>
              <a:t>multitasking</a:t>
            </a:r>
            <a:r>
              <a:rPr lang="it-IT" dirty="0" smtClean="0"/>
              <a:t> per le applicazioni di terze parti, </a:t>
            </a:r>
            <a:r>
              <a:rPr lang="it-IT" dirty="0" smtClean="0">
                <a:hlinkClick r:id="rId23" tooltip="FaceTime"/>
              </a:rPr>
              <a:t>FaceTime</a:t>
            </a:r>
            <a:r>
              <a:rPr lang="it-IT" dirty="0" smtClean="0"/>
              <a:t> e </a:t>
            </a:r>
            <a:r>
              <a:rPr lang="it-IT" dirty="0" smtClean="0">
                <a:hlinkClick r:id="rId24" tooltip="IBooks"/>
              </a:rPr>
              <a:t>iBooks</a:t>
            </a:r>
            <a:r>
              <a:rPr lang="it-IT" dirty="0" smtClean="0"/>
              <a:t>. Il rinominato "</a:t>
            </a:r>
            <a:r>
              <a:rPr lang="it-IT" dirty="0" err="1" smtClean="0"/>
              <a:t>iOS</a:t>
            </a:r>
            <a:r>
              <a:rPr lang="it-IT" dirty="0" smtClean="0"/>
              <a:t>", ha unificato i vari dispositivi (</a:t>
            </a:r>
            <a:r>
              <a:rPr lang="it-IT" dirty="0" err="1" smtClean="0"/>
              <a:t>iPhone</a:t>
            </a:r>
            <a:r>
              <a:rPr lang="it-IT" dirty="0" smtClean="0"/>
              <a:t>, iPod </a:t>
            </a:r>
            <a:r>
              <a:rPr lang="it-IT" dirty="0" err="1" smtClean="0"/>
              <a:t>touch</a:t>
            </a:r>
            <a:r>
              <a:rPr lang="it-IT" dirty="0" smtClean="0"/>
              <a:t> e </a:t>
            </a:r>
            <a:r>
              <a:rPr lang="it-IT" dirty="0" err="1" smtClean="0"/>
              <a:t>iPad</a:t>
            </a:r>
            <a:r>
              <a:rPr lang="it-IT" dirty="0" smtClean="0"/>
              <a:t>) con una release comune, la 4.2.1.</a:t>
            </a:r>
          </a:p>
          <a:p>
            <a:r>
              <a:rPr lang="it-IT" dirty="0" smtClean="0"/>
              <a:t>Il </a:t>
            </a:r>
            <a:r>
              <a:rPr lang="it-IT" dirty="0" smtClean="0">
                <a:hlinkClick r:id="rId25" tooltip="6 giugno"/>
              </a:rPr>
              <a:t>6 giugno</a:t>
            </a:r>
            <a:r>
              <a:rPr lang="it-IT" dirty="0" smtClean="0"/>
              <a:t> </a:t>
            </a:r>
            <a:r>
              <a:rPr lang="it-IT" dirty="0" smtClean="0">
                <a:hlinkClick r:id="rId26" tooltip="2011"/>
              </a:rPr>
              <a:t>2011</a:t>
            </a:r>
            <a:r>
              <a:rPr lang="it-IT" dirty="0" smtClean="0"/>
              <a:t> è stata presentata al </a:t>
            </a:r>
            <a:r>
              <a:rPr lang="it-IT" dirty="0" smtClean="0">
                <a:hlinkClick r:id="rId27" tooltip="WWDC"/>
              </a:rPr>
              <a:t>WWDC</a:t>
            </a:r>
            <a:r>
              <a:rPr lang="it-IT" dirty="0" smtClean="0"/>
              <a:t> la quinta versione di </a:t>
            </a:r>
            <a:r>
              <a:rPr lang="it-IT" dirty="0" err="1" smtClean="0"/>
              <a:t>iOS</a:t>
            </a:r>
            <a:r>
              <a:rPr lang="it-IT" dirty="0" smtClean="0"/>
              <a:t> con numerose nuove funzioni, tra cui la sincronizzazione senza fili, l'integrazione con il servizio </a:t>
            </a:r>
            <a:r>
              <a:rPr lang="it-IT" dirty="0" smtClean="0">
                <a:hlinkClick r:id="rId28" tooltip="ICloud"/>
              </a:rPr>
              <a:t>iCloud</a:t>
            </a:r>
            <a:r>
              <a:rPr lang="it-IT" dirty="0" smtClean="0"/>
              <a:t> di Apple e un rinnovato sistema di notifiche. Il giorno stesso è stata rilasciata la beta 1 del sistema operativo. Ora l'ultima versione disponibile per i </a:t>
            </a:r>
            <a:r>
              <a:rPr lang="it-IT" dirty="0" err="1" smtClean="0"/>
              <a:t>developer</a:t>
            </a:r>
            <a:r>
              <a:rPr lang="it-IT" dirty="0" smtClean="0"/>
              <a:t> è la beta 6 (uscita il 19 agosto 2011). L'uscita di </a:t>
            </a:r>
            <a:r>
              <a:rPr lang="it-IT" dirty="0" err="1" smtClean="0"/>
              <a:t>iOS</a:t>
            </a:r>
            <a:r>
              <a:rPr lang="it-IT" dirty="0" smtClean="0"/>
              <a:t> 5 è prevista per autunno 2011</a:t>
            </a:r>
            <a:endParaRPr lang="it-IT" dirty="0"/>
          </a:p>
        </p:txBody>
      </p:sp>
      <p:sp>
        <p:nvSpPr>
          <p:cNvPr id="4" name="Segnaposto numero diapositiva 3"/>
          <p:cNvSpPr>
            <a:spLocks noGrp="1"/>
          </p:cNvSpPr>
          <p:nvPr>
            <p:ph type="sldNum" sz="quarter" idx="10"/>
          </p:nvPr>
        </p:nvSpPr>
        <p:spPr/>
        <p:txBody>
          <a:bodyPr/>
          <a:lstStyle/>
          <a:p>
            <a:fld id="{296AF9E9-33C5-4D5A-9B97-F3869517F76B}" type="slidenum">
              <a:rPr lang="it-IT" smtClean="0"/>
              <a:pPr/>
              <a:t>4</a:t>
            </a:fld>
            <a:endParaRPr lang="it-IT"/>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r>
              <a:rPr lang="it-IT" dirty="0" smtClean="0"/>
              <a:t>L’approccio orientato agli oggetti</a:t>
            </a:r>
            <a:r>
              <a:rPr lang="it-IT" baseline="0" dirty="0" smtClean="0"/>
              <a:t> hanno una filosofia</a:t>
            </a:r>
            <a:r>
              <a:rPr lang="it-IT" dirty="0" smtClean="0"/>
              <a:t> modulare come il Model View Controller che è un modo popolare di fare divisioni logiche tra le responsabilità della classe.</a:t>
            </a:r>
          </a:p>
          <a:p>
            <a:r>
              <a:rPr lang="it-IT" dirty="0" smtClean="0"/>
              <a:t>Il principale vantaggio di adottare un design pattern MVC, è che permette ad ogni unità di </a:t>
            </a:r>
            <a:r>
              <a:rPr lang="it-IT" smtClean="0"/>
              <a:t>codice di </a:t>
            </a:r>
            <a:r>
              <a:rPr lang="it-IT" dirty="0" smtClean="0"/>
              <a:t>essere disaccoppiato dagli altri, rendendolo più robusto e immune ai cambiamenti di codice.</a:t>
            </a:r>
            <a:br>
              <a:rPr lang="it-IT" dirty="0" smtClean="0"/>
            </a:br>
            <a:endParaRPr lang="it-IT" dirty="0"/>
          </a:p>
        </p:txBody>
      </p:sp>
      <p:sp>
        <p:nvSpPr>
          <p:cNvPr id="4" name="Segnaposto numero diapositiva 3"/>
          <p:cNvSpPr>
            <a:spLocks noGrp="1"/>
          </p:cNvSpPr>
          <p:nvPr>
            <p:ph type="sldNum" sz="quarter" idx="10"/>
          </p:nvPr>
        </p:nvSpPr>
        <p:spPr/>
        <p:txBody>
          <a:bodyPr/>
          <a:lstStyle/>
          <a:p>
            <a:fld id="{296AF9E9-33C5-4D5A-9B97-F3869517F76B}" type="slidenum">
              <a:rPr lang="it-IT" smtClean="0"/>
              <a:pPr/>
              <a:t>15</a:t>
            </a:fld>
            <a:endParaRPr lang="it-IT"/>
          </a:p>
        </p:txBody>
      </p:sp>
    </p:spTree>
    <p:extLst>
      <p:ext uri="{BB962C8B-B14F-4D97-AF65-F5344CB8AC3E}">
        <p14:creationId xmlns:p14="http://schemas.microsoft.com/office/powerpoint/2010/main" xmlns="" val="225072878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r>
              <a:rPr lang="it-IT" dirty="0" smtClean="0"/>
              <a:t>La funzione </a:t>
            </a:r>
            <a:r>
              <a:rPr lang="it-IT" dirty="0" err="1" smtClean="0"/>
              <a:t>UIApplicationMain</a:t>
            </a:r>
            <a:r>
              <a:rPr lang="it-IT" dirty="0" smtClean="0"/>
              <a:t>() è il vero cuore dell’applicazione, che si occupa di creare il singleton </a:t>
            </a:r>
            <a:r>
              <a:rPr lang="it-IT" dirty="0" err="1" smtClean="0"/>
              <a:t>UIApplication</a:t>
            </a:r>
            <a:r>
              <a:rPr lang="it-IT" dirty="0" smtClean="0"/>
              <a:t>, caricare il </a:t>
            </a:r>
            <a:r>
              <a:rPr lang="it-IT" dirty="0" err="1" smtClean="0"/>
              <a:t>main</a:t>
            </a:r>
            <a:r>
              <a:rPr lang="it-IT" dirty="0" smtClean="0"/>
              <a:t> NIB file e </a:t>
            </a:r>
            <a:r>
              <a:rPr lang="it-IT" dirty="0" err="1" smtClean="0"/>
              <a:t>instanziare</a:t>
            </a:r>
            <a:r>
              <a:rPr lang="it-IT" dirty="0" smtClean="0"/>
              <a:t> il delegato dell’applicazione.</a:t>
            </a:r>
          </a:p>
          <a:p>
            <a:r>
              <a:rPr lang="it-IT" dirty="0" smtClean="0"/>
              <a:t>Terminato il setup iniziale, l’applicazione passa nello stato </a:t>
            </a:r>
            <a:r>
              <a:rPr lang="it-IT" b="1" dirty="0" err="1" smtClean="0"/>
              <a:t>Inactive</a:t>
            </a:r>
            <a:r>
              <a:rPr lang="it-IT" dirty="0" smtClean="0"/>
              <a:t> e subito dopo viene chiamato il metodo </a:t>
            </a:r>
            <a:r>
              <a:rPr lang="it-IT" dirty="0" err="1" smtClean="0"/>
              <a:t>application:didFinishLaunchingWithOptions</a:t>
            </a:r>
            <a:r>
              <a:rPr lang="it-IT" dirty="0" smtClean="0"/>
              <a:t>: sul delegato dell’applicazione. (In generale, come vedremo meglio nel prossimo paragrafo, attraverso il delegato dell’applicazione possiamo essere informati delle transizioni tra i vari stati che un’applicazione può assumere durante il suo ciclo di vita.)</a:t>
            </a:r>
          </a:p>
          <a:p>
            <a:r>
              <a:rPr lang="it-IT" dirty="0" smtClean="0"/>
              <a:t>Dopo che il metodo </a:t>
            </a:r>
            <a:r>
              <a:rPr lang="it-IT" dirty="0" err="1" smtClean="0"/>
              <a:t>application:didFinishLaunchingWithOptions</a:t>
            </a:r>
            <a:r>
              <a:rPr lang="it-IT" dirty="0" smtClean="0"/>
              <a:t>: ha terminato la sua esecuzione viene avviato l’</a:t>
            </a:r>
            <a:r>
              <a:rPr lang="it-IT" dirty="0" err="1" smtClean="0"/>
              <a:t>event</a:t>
            </a:r>
            <a:r>
              <a:rPr lang="it-IT" dirty="0" smtClean="0"/>
              <a:t> </a:t>
            </a:r>
            <a:r>
              <a:rPr lang="it-IT" dirty="0" err="1" smtClean="0"/>
              <a:t>loop</a:t>
            </a:r>
            <a:r>
              <a:rPr lang="it-IT" dirty="0" smtClean="0"/>
              <a:t>, che riceve gli eventi (es: </a:t>
            </a:r>
            <a:r>
              <a:rPr lang="it-IT" dirty="0" err="1" smtClean="0"/>
              <a:t>tap</a:t>
            </a:r>
            <a:r>
              <a:rPr lang="it-IT" dirty="0" smtClean="0"/>
              <a:t> dell’utente sullo schermo) e si occupa di inviarli a chi li deve gestire. L’applicazione diventa quindi </a:t>
            </a:r>
            <a:r>
              <a:rPr lang="it-IT" b="1" dirty="0" smtClean="0"/>
              <a:t>Active</a:t>
            </a:r>
            <a:r>
              <a:rPr lang="it-IT" dirty="0" smtClean="0"/>
              <a:t> e può ricevere gli eventi e aggiornare l’interfaccia grafica. Nel passaggio dallo stato </a:t>
            </a:r>
            <a:r>
              <a:rPr lang="it-IT" dirty="0" err="1" smtClean="0"/>
              <a:t>Inactive</a:t>
            </a:r>
            <a:r>
              <a:rPr lang="it-IT" dirty="0" smtClean="0"/>
              <a:t> ad Active viene chiamato il metodo </a:t>
            </a:r>
            <a:r>
              <a:rPr lang="it-IT" dirty="0" err="1" smtClean="0"/>
              <a:t>applicationDidBecomeActive</a:t>
            </a:r>
            <a:r>
              <a:rPr lang="it-IT" dirty="0" smtClean="0"/>
              <a:t>: sul delegato dell’applicazione. L’applicazione è ora in esecuzione e l’utente può interagirvi.</a:t>
            </a:r>
          </a:p>
          <a:p>
            <a:endParaRPr lang="it-IT" dirty="0"/>
          </a:p>
        </p:txBody>
      </p:sp>
      <p:sp>
        <p:nvSpPr>
          <p:cNvPr id="4" name="Segnaposto numero diapositiva 3"/>
          <p:cNvSpPr>
            <a:spLocks noGrp="1"/>
          </p:cNvSpPr>
          <p:nvPr>
            <p:ph type="sldNum" sz="quarter" idx="10"/>
          </p:nvPr>
        </p:nvSpPr>
        <p:spPr/>
        <p:txBody>
          <a:bodyPr/>
          <a:lstStyle/>
          <a:p>
            <a:fld id="{296AF9E9-33C5-4D5A-9B97-F3869517F76B}" type="slidenum">
              <a:rPr lang="it-IT" smtClean="0"/>
              <a:pPr/>
              <a:t>16</a:t>
            </a:fld>
            <a:endParaRPr lang="it-IT"/>
          </a:p>
        </p:txBody>
      </p:sp>
    </p:spTree>
    <p:extLst>
      <p:ext uri="{BB962C8B-B14F-4D97-AF65-F5344CB8AC3E}">
        <p14:creationId xmlns:p14="http://schemas.microsoft.com/office/powerpoint/2010/main" xmlns="" val="184432916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r>
              <a:rPr lang="it-IT" b="1" dirty="0" err="1" smtClean="0"/>
              <a:t>Not</a:t>
            </a:r>
            <a:r>
              <a:rPr lang="it-IT" b="1" dirty="0" smtClean="0"/>
              <a:t> </a:t>
            </a:r>
            <a:r>
              <a:rPr lang="it-IT" b="1" dirty="0" err="1" smtClean="0"/>
              <a:t>Running</a:t>
            </a:r>
            <a:r>
              <a:rPr lang="it-IT" dirty="0" smtClean="0"/>
              <a:t>: l’applicazione non è ancora stata lanciata, oppure è andata in crash o è stata terminata dal sistema operativo.</a:t>
            </a:r>
          </a:p>
          <a:p>
            <a:r>
              <a:rPr lang="it-IT" b="1" dirty="0" err="1" smtClean="0"/>
              <a:t>Inactive</a:t>
            </a:r>
            <a:r>
              <a:rPr lang="it-IT" dirty="0" smtClean="0"/>
              <a:t>: l’applicazione è in esecuzione in </a:t>
            </a:r>
            <a:r>
              <a:rPr lang="it-IT" dirty="0" err="1" smtClean="0"/>
              <a:t>foreground</a:t>
            </a:r>
            <a:r>
              <a:rPr lang="it-IT" dirty="0" smtClean="0"/>
              <a:t>, ma non sta ricevendo eventi. Potrebbe comunque eseguire del codice. L’applicazione si trova in questo stato durante la ricezione di una telefonata, di un SMS, quando il dispositivo è in </a:t>
            </a:r>
            <a:r>
              <a:rPr lang="it-IT" dirty="0" err="1" smtClean="0"/>
              <a:t>lock</a:t>
            </a:r>
            <a:r>
              <a:rPr lang="it-IT" dirty="0" smtClean="0"/>
              <a:t> o in generale quando compare una finestra in sovrimpressione (</a:t>
            </a:r>
            <a:r>
              <a:rPr lang="it-IT" dirty="0" err="1" smtClean="0"/>
              <a:t>overlay</a:t>
            </a:r>
            <a:r>
              <a:rPr lang="it-IT" dirty="0" smtClean="0"/>
              <a:t> </a:t>
            </a:r>
            <a:r>
              <a:rPr lang="it-IT" dirty="0" err="1" smtClean="0"/>
              <a:t>window</a:t>
            </a:r>
            <a:r>
              <a:rPr lang="it-IT" dirty="0" smtClean="0"/>
              <a:t>).</a:t>
            </a:r>
          </a:p>
          <a:p>
            <a:r>
              <a:rPr lang="it-IT" b="1" dirty="0" smtClean="0"/>
              <a:t>Active</a:t>
            </a:r>
            <a:r>
              <a:rPr lang="it-IT" dirty="0" smtClean="0"/>
              <a:t>: l’applicazione è in esecuzione in </a:t>
            </a:r>
            <a:r>
              <a:rPr lang="it-IT" dirty="0" err="1" smtClean="0"/>
              <a:t>foreground</a:t>
            </a:r>
            <a:r>
              <a:rPr lang="it-IT" dirty="0" smtClean="0"/>
              <a:t> e sta ricevendo eventi. Questo è lo stato “normale” in cui si trova l’applicazione quando ne vediamo l’interfaccia utente.</a:t>
            </a:r>
          </a:p>
          <a:p>
            <a:r>
              <a:rPr lang="it-IT" b="1" dirty="0" smtClean="0"/>
              <a:t>Background</a:t>
            </a:r>
            <a:r>
              <a:rPr lang="it-IT" dirty="0" smtClean="0"/>
              <a:t>: l’applicazione è in background e sta eseguendo del codice, ma non riceve eventi utente. Non essendo visibile, un’applicazione in background non deve aggiornare l’interfaccia grafica. Questo stato è disponibile solo a partire da </a:t>
            </a:r>
            <a:r>
              <a:rPr lang="it-IT" dirty="0" err="1" smtClean="0"/>
              <a:t>iOS</a:t>
            </a:r>
            <a:r>
              <a:rPr lang="it-IT" dirty="0" smtClean="0"/>
              <a:t> 4.0.</a:t>
            </a:r>
          </a:p>
          <a:p>
            <a:r>
              <a:rPr lang="it-IT" b="1" dirty="0" err="1" smtClean="0"/>
              <a:t>Suspended</a:t>
            </a:r>
            <a:r>
              <a:rPr lang="it-IT" dirty="0" smtClean="0"/>
              <a:t>: l’applicazione è in background ma non sta eseguendo codice, dunque è sostanzialmente “congelata” e non sta facendo in alcun modo uso della CPU. Se per qualunque motivo il sistema operativo necessita di liberare della memoria, le applicazioni che si trovano in questo stato potrebbero essere terminate (cioè poste nello stato </a:t>
            </a:r>
            <a:r>
              <a:rPr lang="it-IT" dirty="0" err="1" smtClean="0"/>
              <a:t>Not</a:t>
            </a:r>
            <a:r>
              <a:rPr lang="it-IT" dirty="0" smtClean="0"/>
              <a:t> </a:t>
            </a:r>
            <a:r>
              <a:rPr lang="it-IT" dirty="0" err="1" smtClean="0"/>
              <a:t>Running</a:t>
            </a:r>
            <a:r>
              <a:rPr lang="it-IT" dirty="0" smtClean="0"/>
              <a:t>) senza alcuna notifica e a completa discrezione del sistema. Questo stato è disponibile solo a partire da </a:t>
            </a:r>
            <a:r>
              <a:rPr lang="it-IT" dirty="0" err="1" smtClean="0"/>
              <a:t>iOS</a:t>
            </a:r>
            <a:r>
              <a:rPr lang="it-IT" dirty="0" smtClean="0"/>
              <a:t> 4.0.</a:t>
            </a:r>
          </a:p>
          <a:p>
            <a:endParaRPr lang="it-IT" dirty="0"/>
          </a:p>
        </p:txBody>
      </p:sp>
      <p:sp>
        <p:nvSpPr>
          <p:cNvPr id="4" name="Segnaposto numero diapositiva 3"/>
          <p:cNvSpPr>
            <a:spLocks noGrp="1"/>
          </p:cNvSpPr>
          <p:nvPr>
            <p:ph type="sldNum" sz="quarter" idx="10"/>
          </p:nvPr>
        </p:nvSpPr>
        <p:spPr/>
        <p:txBody>
          <a:bodyPr/>
          <a:lstStyle/>
          <a:p>
            <a:fld id="{296AF9E9-33C5-4D5A-9B97-F3869517F76B}" type="slidenum">
              <a:rPr lang="it-IT" smtClean="0"/>
              <a:pPr/>
              <a:t>18</a:t>
            </a:fld>
            <a:endParaRPr lang="it-IT"/>
          </a:p>
        </p:txBody>
      </p:sp>
    </p:spTree>
    <p:extLst>
      <p:ext uri="{BB962C8B-B14F-4D97-AF65-F5344CB8AC3E}">
        <p14:creationId xmlns:p14="http://schemas.microsoft.com/office/powerpoint/2010/main" xmlns="" val="31938504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5"/>
            <a:ext cx="7772400" cy="1470025"/>
          </a:xfrm>
        </p:spPr>
        <p:txBody>
          <a:bodyPr/>
          <a:lstStyle/>
          <a:p>
            <a:r>
              <a:rPr lang="it-IT" smtClean="0"/>
              <a:t>Fare clic per modificare stile</a:t>
            </a:r>
            <a:endParaRPr lang="it-IT"/>
          </a:p>
        </p:txBody>
      </p:sp>
      <p:sp>
        <p:nvSpPr>
          <p:cNvPr id="3" name="Sottotito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smtClean="0"/>
              <a:t>Fare clic per modificare lo stile del sottotitolo dello schema</a:t>
            </a:r>
            <a:endParaRPr lang="it-IT"/>
          </a:p>
        </p:txBody>
      </p:sp>
      <p:sp>
        <p:nvSpPr>
          <p:cNvPr id="4" name="Segnaposto data 3"/>
          <p:cNvSpPr>
            <a:spLocks noGrp="1"/>
          </p:cNvSpPr>
          <p:nvPr>
            <p:ph type="dt" sz="half" idx="10"/>
          </p:nvPr>
        </p:nvSpPr>
        <p:spPr/>
        <p:txBody>
          <a:bodyPr/>
          <a:lstStyle/>
          <a:p>
            <a:fld id="{DD29BC13-EB13-654E-97F7-5D1DEEB941B0}" type="datetimeFigureOut">
              <a:rPr lang="it-IT" smtClean="0"/>
              <a:pPr/>
              <a:t>18/10/2011</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6BD080A6-627A-8A4B-9000-2BAE72150405}" type="slidenum">
              <a:rPr lang="it-IT" smtClean="0"/>
              <a:pPr/>
              <a:t>‹N›</a:t>
            </a:fld>
            <a:endParaRPr lang="it-IT"/>
          </a:p>
        </p:txBody>
      </p:sp>
    </p:spTree>
    <p:extLst>
      <p:ext uri="{BB962C8B-B14F-4D97-AF65-F5344CB8AC3E}">
        <p14:creationId xmlns:p14="http://schemas.microsoft.com/office/powerpoint/2010/main" xmlns="" val="41368458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stile</a:t>
            </a:r>
            <a:endParaRPr lang="it-IT"/>
          </a:p>
        </p:txBody>
      </p:sp>
      <p:sp>
        <p:nvSpPr>
          <p:cNvPr id="3" name="Segnaposto testo verticale 2"/>
          <p:cNvSpPr>
            <a:spLocks noGrp="1"/>
          </p:cNvSpPr>
          <p:nvPr>
            <p:ph type="body" orient="vert" idx="1"/>
          </p:nvPr>
        </p:nvSpPr>
        <p:spPr/>
        <p:txBody>
          <a:bodyPr vert="eaVert"/>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DD29BC13-EB13-654E-97F7-5D1DEEB941B0}" type="datetimeFigureOut">
              <a:rPr lang="it-IT" smtClean="0"/>
              <a:pPr/>
              <a:t>18/10/2011</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6BD080A6-627A-8A4B-9000-2BAE72150405}" type="slidenum">
              <a:rPr lang="it-IT" smtClean="0"/>
              <a:pPr/>
              <a:t>‹N›</a:t>
            </a:fld>
            <a:endParaRPr lang="it-IT"/>
          </a:p>
        </p:txBody>
      </p:sp>
    </p:spTree>
    <p:extLst>
      <p:ext uri="{BB962C8B-B14F-4D97-AF65-F5344CB8AC3E}">
        <p14:creationId xmlns:p14="http://schemas.microsoft.com/office/powerpoint/2010/main" xmlns="" val="38708410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verticale e testo">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8"/>
            <a:ext cx="2057400" cy="5851525"/>
          </a:xfrm>
        </p:spPr>
        <p:txBody>
          <a:bodyPr vert="eaVert"/>
          <a:lstStyle/>
          <a:p>
            <a:r>
              <a:rPr lang="it-IT" smtClean="0"/>
              <a:t>Fare clic per modificare stile</a:t>
            </a:r>
            <a:endParaRPr lang="it-IT"/>
          </a:p>
        </p:txBody>
      </p:sp>
      <p:sp>
        <p:nvSpPr>
          <p:cNvPr id="3" name="Segnaposto testo verticale 2"/>
          <p:cNvSpPr>
            <a:spLocks noGrp="1"/>
          </p:cNvSpPr>
          <p:nvPr>
            <p:ph type="body" orient="vert" idx="1"/>
          </p:nvPr>
        </p:nvSpPr>
        <p:spPr>
          <a:xfrm>
            <a:off x="457200" y="274638"/>
            <a:ext cx="6019800" cy="5851525"/>
          </a:xfrm>
        </p:spPr>
        <p:txBody>
          <a:bodyPr vert="eaVert"/>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DD29BC13-EB13-654E-97F7-5D1DEEB941B0}" type="datetimeFigureOut">
              <a:rPr lang="it-IT" smtClean="0"/>
              <a:pPr/>
              <a:t>18/10/2011</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6BD080A6-627A-8A4B-9000-2BAE72150405}" type="slidenum">
              <a:rPr lang="it-IT" smtClean="0"/>
              <a:pPr/>
              <a:t>‹N›</a:t>
            </a:fld>
            <a:endParaRPr lang="it-IT"/>
          </a:p>
        </p:txBody>
      </p:sp>
    </p:spTree>
    <p:extLst>
      <p:ext uri="{BB962C8B-B14F-4D97-AF65-F5344CB8AC3E}">
        <p14:creationId xmlns:p14="http://schemas.microsoft.com/office/powerpoint/2010/main" xmlns="" val="17491164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stile</a:t>
            </a:r>
            <a:endParaRPr lang="it-IT"/>
          </a:p>
        </p:txBody>
      </p:sp>
      <p:sp>
        <p:nvSpPr>
          <p:cNvPr id="3" name="Segnaposto contenuto 2"/>
          <p:cNvSpPr>
            <a:spLocks noGrp="1"/>
          </p:cNvSpPr>
          <p:nvPr>
            <p:ph idx="1"/>
          </p:nvPr>
        </p:nvSpPr>
        <p:spPr/>
        <p:txBody>
          <a:body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DD29BC13-EB13-654E-97F7-5D1DEEB941B0}" type="datetimeFigureOut">
              <a:rPr lang="it-IT" smtClean="0"/>
              <a:pPr/>
              <a:t>18/10/2011</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6BD080A6-627A-8A4B-9000-2BAE72150405}" type="slidenum">
              <a:rPr lang="it-IT" smtClean="0"/>
              <a:pPr/>
              <a:t>‹N›</a:t>
            </a:fld>
            <a:endParaRPr lang="it-IT"/>
          </a:p>
        </p:txBody>
      </p:sp>
    </p:spTree>
    <p:extLst>
      <p:ext uri="{BB962C8B-B14F-4D97-AF65-F5344CB8AC3E}">
        <p14:creationId xmlns:p14="http://schemas.microsoft.com/office/powerpoint/2010/main" xmlns="" val="23400670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smtClean="0"/>
              <a:t>Fare clic per modificare stile</a:t>
            </a:r>
            <a:endParaRPr lang="it-IT"/>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Fare clic per modificare gli stili del testo dello schema</a:t>
            </a:r>
          </a:p>
        </p:txBody>
      </p:sp>
      <p:sp>
        <p:nvSpPr>
          <p:cNvPr id="4" name="Segnaposto data 3"/>
          <p:cNvSpPr>
            <a:spLocks noGrp="1"/>
          </p:cNvSpPr>
          <p:nvPr>
            <p:ph type="dt" sz="half" idx="10"/>
          </p:nvPr>
        </p:nvSpPr>
        <p:spPr/>
        <p:txBody>
          <a:bodyPr/>
          <a:lstStyle/>
          <a:p>
            <a:fld id="{DD29BC13-EB13-654E-97F7-5D1DEEB941B0}" type="datetimeFigureOut">
              <a:rPr lang="it-IT" smtClean="0"/>
              <a:pPr/>
              <a:t>18/10/2011</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6BD080A6-627A-8A4B-9000-2BAE72150405}" type="slidenum">
              <a:rPr lang="it-IT" smtClean="0"/>
              <a:pPr/>
              <a:t>‹N›</a:t>
            </a:fld>
            <a:endParaRPr lang="it-IT"/>
          </a:p>
        </p:txBody>
      </p:sp>
    </p:spTree>
    <p:extLst>
      <p:ext uri="{BB962C8B-B14F-4D97-AF65-F5344CB8AC3E}">
        <p14:creationId xmlns:p14="http://schemas.microsoft.com/office/powerpoint/2010/main" xmlns="" val="14352489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Contenuto 2">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stile</a:t>
            </a:r>
            <a:endParaRPr lang="it-IT"/>
          </a:p>
        </p:txBody>
      </p:sp>
      <p:sp>
        <p:nvSpPr>
          <p:cNvPr id="3" name="Segnaposto contenut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data 4"/>
          <p:cNvSpPr>
            <a:spLocks noGrp="1"/>
          </p:cNvSpPr>
          <p:nvPr>
            <p:ph type="dt" sz="half" idx="10"/>
          </p:nvPr>
        </p:nvSpPr>
        <p:spPr/>
        <p:txBody>
          <a:bodyPr/>
          <a:lstStyle/>
          <a:p>
            <a:fld id="{DD29BC13-EB13-654E-97F7-5D1DEEB941B0}" type="datetimeFigureOut">
              <a:rPr lang="it-IT" smtClean="0"/>
              <a:pPr/>
              <a:t>18/10/2011</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6BD080A6-627A-8A4B-9000-2BAE72150405}" type="slidenum">
              <a:rPr lang="it-IT" smtClean="0"/>
              <a:pPr/>
              <a:t>‹N›</a:t>
            </a:fld>
            <a:endParaRPr lang="it-IT"/>
          </a:p>
        </p:txBody>
      </p:sp>
    </p:spTree>
    <p:extLst>
      <p:ext uri="{BB962C8B-B14F-4D97-AF65-F5344CB8AC3E}">
        <p14:creationId xmlns:p14="http://schemas.microsoft.com/office/powerpoint/2010/main" xmlns="" val="28818111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lvl1pPr>
              <a:defRPr/>
            </a:lvl1pPr>
          </a:lstStyle>
          <a:p>
            <a:r>
              <a:rPr lang="it-IT" smtClean="0"/>
              <a:t>Fare clic per modificare stile</a:t>
            </a:r>
            <a:endParaRPr lang="it-IT"/>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gli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gli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7" name="Segnaposto data 6"/>
          <p:cNvSpPr>
            <a:spLocks noGrp="1"/>
          </p:cNvSpPr>
          <p:nvPr>
            <p:ph type="dt" sz="half" idx="10"/>
          </p:nvPr>
        </p:nvSpPr>
        <p:spPr/>
        <p:txBody>
          <a:bodyPr/>
          <a:lstStyle/>
          <a:p>
            <a:fld id="{DD29BC13-EB13-654E-97F7-5D1DEEB941B0}" type="datetimeFigureOut">
              <a:rPr lang="it-IT" smtClean="0"/>
              <a:pPr/>
              <a:t>18/10/2011</a:t>
            </a:fld>
            <a:endParaRPr lang="it-IT"/>
          </a:p>
        </p:txBody>
      </p:sp>
      <p:sp>
        <p:nvSpPr>
          <p:cNvPr id="8" name="Segnaposto piè di pagina 7"/>
          <p:cNvSpPr>
            <a:spLocks noGrp="1"/>
          </p:cNvSpPr>
          <p:nvPr>
            <p:ph type="ftr" sz="quarter" idx="11"/>
          </p:nvPr>
        </p:nvSpPr>
        <p:spPr/>
        <p:txBody>
          <a:bodyPr/>
          <a:lstStyle/>
          <a:p>
            <a:endParaRPr lang="it-IT"/>
          </a:p>
        </p:txBody>
      </p:sp>
      <p:sp>
        <p:nvSpPr>
          <p:cNvPr id="9" name="Segnaposto numero diapositiva 8"/>
          <p:cNvSpPr>
            <a:spLocks noGrp="1"/>
          </p:cNvSpPr>
          <p:nvPr>
            <p:ph type="sldNum" sz="quarter" idx="12"/>
          </p:nvPr>
        </p:nvSpPr>
        <p:spPr/>
        <p:txBody>
          <a:bodyPr/>
          <a:lstStyle/>
          <a:p>
            <a:fld id="{6BD080A6-627A-8A4B-9000-2BAE72150405}" type="slidenum">
              <a:rPr lang="it-IT" smtClean="0"/>
              <a:pPr/>
              <a:t>‹N›</a:t>
            </a:fld>
            <a:endParaRPr lang="it-IT"/>
          </a:p>
        </p:txBody>
      </p:sp>
    </p:spTree>
    <p:extLst>
      <p:ext uri="{BB962C8B-B14F-4D97-AF65-F5344CB8AC3E}">
        <p14:creationId xmlns:p14="http://schemas.microsoft.com/office/powerpoint/2010/main" xmlns="" val="16264932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stile</a:t>
            </a:r>
            <a:endParaRPr lang="it-IT"/>
          </a:p>
        </p:txBody>
      </p:sp>
      <p:sp>
        <p:nvSpPr>
          <p:cNvPr id="3" name="Segnaposto data 2"/>
          <p:cNvSpPr>
            <a:spLocks noGrp="1"/>
          </p:cNvSpPr>
          <p:nvPr>
            <p:ph type="dt" sz="half" idx="10"/>
          </p:nvPr>
        </p:nvSpPr>
        <p:spPr/>
        <p:txBody>
          <a:bodyPr/>
          <a:lstStyle/>
          <a:p>
            <a:fld id="{DD29BC13-EB13-654E-97F7-5D1DEEB941B0}" type="datetimeFigureOut">
              <a:rPr lang="it-IT" smtClean="0"/>
              <a:pPr/>
              <a:t>18/10/2011</a:t>
            </a:fld>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6BD080A6-627A-8A4B-9000-2BAE72150405}" type="slidenum">
              <a:rPr lang="it-IT" smtClean="0"/>
              <a:pPr/>
              <a:t>‹N›</a:t>
            </a:fld>
            <a:endParaRPr lang="it-IT"/>
          </a:p>
        </p:txBody>
      </p:sp>
    </p:spTree>
    <p:extLst>
      <p:ext uri="{BB962C8B-B14F-4D97-AF65-F5344CB8AC3E}">
        <p14:creationId xmlns:p14="http://schemas.microsoft.com/office/powerpoint/2010/main" xmlns="" val="32875538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o">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DD29BC13-EB13-654E-97F7-5D1DEEB941B0}" type="datetimeFigureOut">
              <a:rPr lang="it-IT" smtClean="0"/>
              <a:pPr/>
              <a:t>18/10/2011</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p:txBody>
          <a:bodyPr/>
          <a:lstStyle/>
          <a:p>
            <a:fld id="{6BD080A6-627A-8A4B-9000-2BAE72150405}" type="slidenum">
              <a:rPr lang="it-IT" smtClean="0"/>
              <a:pPr/>
              <a:t>‹N›</a:t>
            </a:fld>
            <a:endParaRPr lang="it-IT"/>
          </a:p>
        </p:txBody>
      </p:sp>
    </p:spTree>
    <p:extLst>
      <p:ext uri="{BB962C8B-B14F-4D97-AF65-F5344CB8AC3E}">
        <p14:creationId xmlns:p14="http://schemas.microsoft.com/office/powerpoint/2010/main" xmlns="" val="22840666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nchor="b"/>
          <a:lstStyle>
            <a:lvl1pPr algn="l">
              <a:defRPr sz="2000" b="1"/>
            </a:lvl1pPr>
          </a:lstStyle>
          <a:p>
            <a:r>
              <a:rPr lang="it-IT" smtClean="0"/>
              <a:t>Fare clic per modificare stile</a:t>
            </a:r>
            <a:endParaRPr lang="it-IT"/>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gli stili del testo dello schema</a:t>
            </a:r>
          </a:p>
        </p:txBody>
      </p:sp>
      <p:sp>
        <p:nvSpPr>
          <p:cNvPr id="5" name="Segnaposto data 4"/>
          <p:cNvSpPr>
            <a:spLocks noGrp="1"/>
          </p:cNvSpPr>
          <p:nvPr>
            <p:ph type="dt" sz="half" idx="10"/>
          </p:nvPr>
        </p:nvSpPr>
        <p:spPr/>
        <p:txBody>
          <a:bodyPr/>
          <a:lstStyle/>
          <a:p>
            <a:fld id="{DD29BC13-EB13-654E-97F7-5D1DEEB941B0}" type="datetimeFigureOut">
              <a:rPr lang="it-IT" smtClean="0"/>
              <a:pPr/>
              <a:t>18/10/2011</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6BD080A6-627A-8A4B-9000-2BAE72150405}" type="slidenum">
              <a:rPr lang="it-IT" smtClean="0"/>
              <a:pPr/>
              <a:t>‹N›</a:t>
            </a:fld>
            <a:endParaRPr lang="it-IT"/>
          </a:p>
        </p:txBody>
      </p:sp>
    </p:spTree>
    <p:extLst>
      <p:ext uri="{BB962C8B-B14F-4D97-AF65-F5344CB8AC3E}">
        <p14:creationId xmlns:p14="http://schemas.microsoft.com/office/powerpoint/2010/main" xmlns="" val="35240646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it-IT" smtClean="0"/>
              <a:t>Fare clic per modificare stile</a:t>
            </a:r>
            <a:endParaRPr lang="it-IT"/>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gli stili del testo dello schema</a:t>
            </a:r>
          </a:p>
        </p:txBody>
      </p:sp>
      <p:sp>
        <p:nvSpPr>
          <p:cNvPr id="5" name="Segnaposto data 4"/>
          <p:cNvSpPr>
            <a:spLocks noGrp="1"/>
          </p:cNvSpPr>
          <p:nvPr>
            <p:ph type="dt" sz="half" idx="10"/>
          </p:nvPr>
        </p:nvSpPr>
        <p:spPr/>
        <p:txBody>
          <a:bodyPr/>
          <a:lstStyle/>
          <a:p>
            <a:fld id="{DD29BC13-EB13-654E-97F7-5D1DEEB941B0}" type="datetimeFigureOut">
              <a:rPr lang="it-IT" smtClean="0"/>
              <a:pPr/>
              <a:t>18/10/2011</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6BD080A6-627A-8A4B-9000-2BAE72150405}" type="slidenum">
              <a:rPr lang="it-IT" smtClean="0"/>
              <a:pPr/>
              <a:t>‹N›</a:t>
            </a:fld>
            <a:endParaRPr lang="it-IT"/>
          </a:p>
        </p:txBody>
      </p:sp>
    </p:spTree>
    <p:extLst>
      <p:ext uri="{BB962C8B-B14F-4D97-AF65-F5344CB8AC3E}">
        <p14:creationId xmlns:p14="http://schemas.microsoft.com/office/powerpoint/2010/main" xmlns="" val="5890567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it-IT" smtClean="0"/>
              <a:t>Fare clic per modificare stile</a:t>
            </a:r>
            <a:endParaRPr lang="it-IT"/>
          </a:p>
        </p:txBody>
      </p:sp>
      <p:sp>
        <p:nvSpPr>
          <p:cNvPr id="3" name="Segnaposto tes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D29BC13-EB13-654E-97F7-5D1DEEB941B0}" type="datetimeFigureOut">
              <a:rPr lang="it-IT" smtClean="0"/>
              <a:pPr/>
              <a:t>18/10/2011</a:t>
            </a:fld>
            <a:endParaRPr lang="it-IT"/>
          </a:p>
        </p:txBody>
      </p:sp>
      <p:sp>
        <p:nvSpPr>
          <p:cNvPr id="5" name="Segnaposto piè di pagina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BD080A6-627A-8A4B-9000-2BAE72150405}" type="slidenum">
              <a:rPr lang="it-IT" smtClean="0"/>
              <a:pPr/>
              <a:t>‹N›</a:t>
            </a:fld>
            <a:endParaRPr lang="it-IT"/>
          </a:p>
        </p:txBody>
      </p:sp>
    </p:spTree>
    <p:extLst>
      <p:ext uri="{BB962C8B-B14F-4D97-AF65-F5344CB8AC3E}">
        <p14:creationId xmlns:p14="http://schemas.microsoft.com/office/powerpoint/2010/main" xmlns="" val="428523226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it-IT"/>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png"/><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3779912" y="5445224"/>
            <a:ext cx="4974704" cy="1017240"/>
          </a:xfrm>
        </p:spPr>
        <p:txBody>
          <a:bodyPr>
            <a:normAutofit fontScale="70000" lnSpcReduction="20000"/>
          </a:bodyPr>
          <a:lstStyle/>
          <a:p>
            <a:r>
              <a:rPr lang="it-IT" dirty="0" smtClean="0"/>
              <a:t>Insegnamento “Tecniche audiovisive”</a:t>
            </a:r>
          </a:p>
          <a:p>
            <a:r>
              <a:rPr lang="it-IT" dirty="0" smtClean="0"/>
              <a:t>Corso di Laurea in Ingegneria delle Comunicazioni</a:t>
            </a:r>
          </a:p>
        </p:txBody>
      </p:sp>
      <p:sp>
        <p:nvSpPr>
          <p:cNvPr id="3075" name="Title 2"/>
          <p:cNvSpPr>
            <a:spLocks noGrp="1"/>
          </p:cNvSpPr>
          <p:nvPr>
            <p:ph type="title"/>
          </p:nvPr>
        </p:nvSpPr>
        <p:spPr/>
        <p:txBody>
          <a:bodyPr/>
          <a:lstStyle/>
          <a:p>
            <a:r>
              <a:rPr lang="it-IT" dirty="0" err="1" smtClean="0"/>
              <a:t>iOS</a:t>
            </a:r>
            <a:r>
              <a:rPr lang="it-IT" dirty="0" smtClean="0"/>
              <a:t/>
            </a:r>
            <a:br>
              <a:rPr lang="it-IT" dirty="0" smtClean="0"/>
            </a:br>
            <a:endParaRPr lang="it-IT" dirty="0" smtClean="0"/>
          </a:p>
        </p:txBody>
      </p:sp>
      <p:sp>
        <p:nvSpPr>
          <p:cNvPr id="5" name="Subtitle 1"/>
          <p:cNvSpPr txBox="1">
            <a:spLocks/>
          </p:cNvSpPr>
          <p:nvPr/>
        </p:nvSpPr>
        <p:spPr bwMode="auto">
          <a:xfrm>
            <a:off x="1691680" y="4005064"/>
            <a:ext cx="4974704" cy="101724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lgn="ctr" eaLnBrk="0" hangingPunct="0">
              <a:spcBef>
                <a:spcPct val="40000"/>
              </a:spcBef>
              <a:spcAft>
                <a:spcPct val="10000"/>
              </a:spcAft>
              <a:buClr>
                <a:srgbClr val="209522"/>
              </a:buClr>
              <a:buSzPct val="90000"/>
              <a:defRPr/>
            </a:pPr>
            <a:r>
              <a:rPr lang="it-IT" sz="1500" b="0" i="1" kern="0" dirty="0" smtClean="0">
                <a:solidFill>
                  <a:srgbClr val="05306A"/>
                </a:solidFill>
                <a:effectLst>
                  <a:outerShdw blurRad="38100" dist="38100" dir="2700000" algn="tl">
                    <a:srgbClr val="C0C0C0"/>
                  </a:outerShdw>
                </a:effectLst>
                <a:ea typeface="ＭＳ Ｐゴシック" charset="-128"/>
                <a:cs typeface="ＭＳ Ｐゴシック" charset="-128"/>
              </a:rPr>
              <a:t>Marco Teodori</a:t>
            </a:r>
          </a:p>
          <a:p>
            <a:pPr lvl="0" algn="ctr" eaLnBrk="0" hangingPunct="0">
              <a:spcBef>
                <a:spcPct val="40000"/>
              </a:spcBef>
              <a:spcAft>
                <a:spcPct val="10000"/>
              </a:spcAft>
              <a:buClr>
                <a:srgbClr val="209522"/>
              </a:buClr>
              <a:buSzPct val="90000"/>
              <a:defRPr/>
            </a:pPr>
            <a:r>
              <a:rPr lang="it-IT" sz="1500" b="0" i="1" kern="0" dirty="0" smtClean="0">
                <a:solidFill>
                  <a:srgbClr val="05306A"/>
                </a:solidFill>
                <a:effectLst>
                  <a:outerShdw blurRad="38100" dist="38100" dir="2700000" algn="tl">
                    <a:srgbClr val="C0C0C0"/>
                  </a:outerShdw>
                </a:effectLst>
                <a:ea typeface="ＭＳ Ｐゴシック" charset="-128"/>
                <a:cs typeface="ＭＳ Ｐゴシック" charset="-128"/>
              </a:rPr>
              <a:t>Assistente Ricercatore - Fondazione Ugo Bordoni</a:t>
            </a:r>
          </a:p>
        </p:txBody>
      </p:sp>
      <p:pic>
        <p:nvPicPr>
          <p:cNvPr id="1026" name="Picture 2"/>
          <p:cNvPicPr>
            <a:picLocks noChangeAspect="1" noChangeArrowheads="1"/>
          </p:cNvPicPr>
          <p:nvPr/>
        </p:nvPicPr>
        <p:blipFill>
          <a:blip r:embed="rId3" cstate="print"/>
          <a:srcRect/>
          <a:stretch>
            <a:fillRect/>
          </a:stretch>
        </p:blipFill>
        <p:spPr bwMode="auto">
          <a:xfrm>
            <a:off x="0" y="0"/>
            <a:ext cx="9144000" cy="3717032"/>
          </a:xfrm>
          <a:prstGeom prst="rect">
            <a:avLst/>
          </a:prstGeom>
          <a:noFill/>
          <a:ln w="9525">
            <a:noFill/>
            <a:miter lim="800000"/>
            <a:headEnd/>
            <a:tailEnd/>
          </a:ln>
        </p:spPr>
      </p:pic>
    </p:spTree>
    <p:extLst>
      <p:ext uri="{BB962C8B-B14F-4D97-AF65-F5344CB8AC3E}">
        <p14:creationId xmlns:p14="http://schemas.microsoft.com/office/powerpoint/2010/main" xmlns="" val="1535732886"/>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b="1" dirty="0" err="1" smtClean="0"/>
              <a:t>iOS</a:t>
            </a:r>
            <a:r>
              <a:rPr lang="it-IT" b="1" dirty="0" smtClean="0"/>
              <a:t> </a:t>
            </a:r>
            <a:r>
              <a:rPr lang="it-IT" b="1" dirty="0" err="1" smtClean="0"/>
              <a:t>Features</a:t>
            </a:r>
            <a:endParaRPr lang="it-IT" dirty="0"/>
          </a:p>
        </p:txBody>
      </p:sp>
      <p:sp>
        <p:nvSpPr>
          <p:cNvPr id="3" name="Segnaposto contenuto 2"/>
          <p:cNvSpPr>
            <a:spLocks noGrp="1"/>
          </p:cNvSpPr>
          <p:nvPr>
            <p:ph idx="1"/>
          </p:nvPr>
        </p:nvSpPr>
        <p:spPr/>
        <p:txBody>
          <a:bodyPr>
            <a:normAutofit/>
          </a:bodyPr>
          <a:lstStyle/>
          <a:p>
            <a:r>
              <a:rPr lang="it-IT" sz="2400" dirty="0"/>
              <a:t>La schermata iniziale </a:t>
            </a:r>
            <a:r>
              <a:rPr lang="it-IT" sz="2400" dirty="0" smtClean="0"/>
              <a:t>mostra </a:t>
            </a:r>
            <a:r>
              <a:rPr lang="it-IT" sz="2400" dirty="0"/>
              <a:t>le icone delle applicazioni e un dock </a:t>
            </a:r>
            <a:r>
              <a:rPr lang="it-IT" sz="2400" dirty="0" smtClean="0"/>
              <a:t>in </a:t>
            </a:r>
            <a:r>
              <a:rPr lang="it-IT" sz="2400" dirty="0"/>
              <a:t>fondo </a:t>
            </a:r>
            <a:r>
              <a:rPr lang="it-IT" sz="2400" dirty="0" smtClean="0"/>
              <a:t>allo </a:t>
            </a:r>
            <a:r>
              <a:rPr lang="it-IT" sz="2400" dirty="0"/>
              <a:t>schermo in cui </a:t>
            </a:r>
            <a:r>
              <a:rPr lang="it-IT" sz="2400" dirty="0" smtClean="0"/>
              <a:t>sono presenti le applicazioni </a:t>
            </a:r>
            <a:r>
              <a:rPr lang="it-IT" sz="2400" dirty="0"/>
              <a:t>più </a:t>
            </a:r>
            <a:r>
              <a:rPr lang="it-IT" sz="2400" dirty="0" smtClean="0"/>
              <a:t>utilizzate</a:t>
            </a:r>
            <a:r>
              <a:rPr lang="it-IT" sz="2400" dirty="0"/>
              <a:t>. La schermata iniziale appare quando l'utente accende il dispositivo o preme il tasto "</a:t>
            </a:r>
            <a:r>
              <a:rPr lang="it-IT" sz="2400" dirty="0" smtClean="0"/>
              <a:t>Home”</a:t>
            </a:r>
          </a:p>
          <a:p>
            <a:r>
              <a:rPr lang="it-IT" sz="2400" dirty="0" smtClean="0"/>
              <a:t>Lo </a:t>
            </a:r>
            <a:r>
              <a:rPr lang="it-IT" sz="2400" dirty="0"/>
              <a:t>schermo ha una barra di stato in alto per visualizzare </a:t>
            </a:r>
            <a:r>
              <a:rPr lang="it-IT" sz="2400" dirty="0" smtClean="0"/>
              <a:t>le notifiche.</a:t>
            </a:r>
          </a:p>
          <a:p>
            <a:r>
              <a:rPr lang="it-IT" sz="2400" dirty="0" smtClean="0"/>
              <a:t>Il </a:t>
            </a:r>
            <a:r>
              <a:rPr lang="it-IT" sz="2400" dirty="0"/>
              <a:t>resto dello schermo è dedicata alla applicazione corrente.</a:t>
            </a:r>
          </a:p>
        </p:txBody>
      </p:sp>
    </p:spTree>
    <p:extLst>
      <p:ext uri="{BB962C8B-B14F-4D97-AF65-F5344CB8AC3E}">
        <p14:creationId xmlns:p14="http://schemas.microsoft.com/office/powerpoint/2010/main" xmlns="" val="3991070939"/>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b="1" dirty="0" err="1"/>
              <a:t>Android</a:t>
            </a:r>
            <a:r>
              <a:rPr lang="it-IT" b="1" dirty="0"/>
              <a:t> </a:t>
            </a:r>
            <a:r>
              <a:rPr lang="it-IT" b="1" dirty="0" err="1"/>
              <a:t>Features</a:t>
            </a:r>
            <a:r>
              <a:rPr lang="it-IT" b="1" dirty="0"/>
              <a:t> 2/5</a:t>
            </a:r>
            <a:endParaRPr lang="it-IT" dirty="0"/>
          </a:p>
        </p:txBody>
      </p:sp>
      <p:sp>
        <p:nvSpPr>
          <p:cNvPr id="3" name="Segnaposto contenuto 2"/>
          <p:cNvSpPr>
            <a:spLocks noGrp="1"/>
          </p:cNvSpPr>
          <p:nvPr>
            <p:ph idx="1"/>
          </p:nvPr>
        </p:nvSpPr>
        <p:spPr/>
        <p:txBody>
          <a:bodyPr>
            <a:normAutofit fontScale="85000" lnSpcReduction="10000"/>
          </a:bodyPr>
          <a:lstStyle/>
          <a:p>
            <a:r>
              <a:rPr lang="it-IT" b="1" dirty="0" err="1"/>
              <a:t>Messaging</a:t>
            </a:r>
            <a:endParaRPr lang="it-IT" b="1" dirty="0"/>
          </a:p>
          <a:p>
            <a:pPr>
              <a:buNone/>
            </a:pPr>
            <a:r>
              <a:rPr lang="it-IT" b="1" dirty="0" smtClean="0"/>
              <a:t>	</a:t>
            </a:r>
            <a:r>
              <a:rPr lang="it-IT" sz="2100" dirty="0"/>
              <a:t>- SMS</a:t>
            </a:r>
          </a:p>
          <a:p>
            <a:pPr>
              <a:buNone/>
            </a:pPr>
            <a:r>
              <a:rPr lang="it-IT" sz="2100" dirty="0"/>
              <a:t>	- MMS</a:t>
            </a:r>
          </a:p>
          <a:p>
            <a:r>
              <a:rPr lang="it-IT" b="1" dirty="0"/>
              <a:t>Web browser</a:t>
            </a:r>
          </a:p>
          <a:p>
            <a:pPr>
              <a:buNone/>
            </a:pPr>
            <a:r>
              <a:rPr lang="it-IT" b="1" dirty="0" smtClean="0"/>
              <a:t>	</a:t>
            </a:r>
            <a:r>
              <a:rPr lang="it-IT" sz="2100" dirty="0"/>
              <a:t>- Utilizza </a:t>
            </a:r>
            <a:r>
              <a:rPr lang="it-IT" sz="2100" dirty="0" err="1"/>
              <a:t>WebKit</a:t>
            </a:r>
            <a:r>
              <a:rPr lang="it-IT" sz="2100" dirty="0"/>
              <a:t> come motore di </a:t>
            </a:r>
            <a:r>
              <a:rPr lang="it-IT" sz="2100" dirty="0" err="1"/>
              <a:t>rendering</a:t>
            </a:r>
            <a:r>
              <a:rPr lang="it-IT" sz="2100" dirty="0"/>
              <a:t> e V8 </a:t>
            </a:r>
            <a:r>
              <a:rPr lang="it-IT" sz="2100" dirty="0" err="1"/>
              <a:t>Chrome</a:t>
            </a:r>
            <a:r>
              <a:rPr lang="it-IT" sz="2100" dirty="0"/>
              <a:t> per il motore Javascript</a:t>
            </a:r>
          </a:p>
          <a:p>
            <a:r>
              <a:rPr lang="it-IT" b="1" dirty="0"/>
              <a:t>Java </a:t>
            </a:r>
            <a:r>
              <a:rPr lang="it-IT" b="1" dirty="0" err="1"/>
              <a:t>support</a:t>
            </a:r>
            <a:endParaRPr lang="it-IT" b="1" dirty="0"/>
          </a:p>
          <a:p>
            <a:pPr>
              <a:buNone/>
            </a:pPr>
            <a:r>
              <a:rPr lang="it-IT" b="1" dirty="0" smtClean="0"/>
              <a:t>	</a:t>
            </a:r>
            <a:r>
              <a:rPr lang="it-IT" dirty="0" smtClean="0"/>
              <a:t>- </a:t>
            </a:r>
            <a:r>
              <a:rPr lang="it-IT" sz="2100" dirty="0"/>
              <a:t>Si possono scrivere applicazioni in Java, ma Android non ha una Java Virtual Machine e quindi il </a:t>
            </a:r>
            <a:r>
              <a:rPr lang="it-IT" sz="2100" dirty="0" err="1"/>
              <a:t>bytecode</a:t>
            </a:r>
            <a:r>
              <a:rPr lang="it-IT" sz="2100" dirty="0"/>
              <a:t> non sarà interpretato, e quindi eseguito. E' necessario ricompilare il </a:t>
            </a:r>
            <a:r>
              <a:rPr lang="it-IT" sz="2100" dirty="0" err="1"/>
              <a:t>bytecode</a:t>
            </a:r>
            <a:r>
              <a:rPr lang="it-IT" sz="2100" dirty="0"/>
              <a:t> Java in un eseguibile </a:t>
            </a:r>
            <a:r>
              <a:rPr lang="it-IT" sz="2100" dirty="0" err="1"/>
              <a:t>Dalvik</a:t>
            </a:r>
            <a:r>
              <a:rPr lang="it-IT" sz="2100" dirty="0"/>
              <a:t>, che sarà eseguito dall'apposita </a:t>
            </a:r>
            <a:r>
              <a:rPr lang="it-IT" sz="2100" dirty="0" err="1"/>
              <a:t>virtual</a:t>
            </a:r>
            <a:r>
              <a:rPr lang="it-IT" sz="2100" dirty="0"/>
              <a:t> </a:t>
            </a:r>
            <a:r>
              <a:rPr lang="it-IT" sz="2100" dirty="0" err="1"/>
              <a:t>machine</a:t>
            </a:r>
            <a:r>
              <a:rPr lang="it-IT" sz="2100" dirty="0"/>
              <a:t>. </a:t>
            </a:r>
            <a:r>
              <a:rPr lang="it-IT" sz="2100" dirty="0" err="1"/>
              <a:t>Dalvik</a:t>
            </a:r>
            <a:r>
              <a:rPr lang="it-IT" sz="2100" dirty="0"/>
              <a:t> è una </a:t>
            </a:r>
            <a:r>
              <a:rPr lang="it-IT" sz="2100" dirty="0" err="1"/>
              <a:t>virtual</a:t>
            </a:r>
            <a:r>
              <a:rPr lang="it-IT" sz="2100" dirty="0"/>
              <a:t> </a:t>
            </a:r>
            <a:r>
              <a:rPr lang="it-IT" sz="2100" dirty="0" err="1"/>
              <a:t>machine</a:t>
            </a:r>
            <a:r>
              <a:rPr lang="it-IT" sz="2100" dirty="0"/>
              <a:t> progettata per </a:t>
            </a:r>
            <a:r>
              <a:rPr lang="it-IT" sz="2100" dirty="0" err="1"/>
              <a:t>Android</a:t>
            </a:r>
            <a:r>
              <a:rPr lang="it-IT" sz="2100" dirty="0"/>
              <a:t> ed ottimizzata per sistemi alimentati a batteria con limitata memoria e CPU. Il supporto a J2ME è offerto grazie a terze parti come J2ME MIDP </a:t>
            </a:r>
            <a:r>
              <a:rPr lang="it-IT" sz="2100" dirty="0" err="1"/>
              <a:t>Runner</a:t>
            </a:r>
            <a:r>
              <a:rPr lang="it-IT" sz="2100" dirty="0"/>
              <a:t>.</a:t>
            </a:r>
          </a:p>
        </p:txBody>
      </p:sp>
    </p:spTree>
    <p:extLst>
      <p:ext uri="{BB962C8B-B14F-4D97-AF65-F5344CB8AC3E}">
        <p14:creationId xmlns:p14="http://schemas.microsoft.com/office/powerpoint/2010/main" xmlns="" val="2598479196"/>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b="1" dirty="0" err="1"/>
              <a:t>Android</a:t>
            </a:r>
            <a:r>
              <a:rPr lang="it-IT" b="1" dirty="0"/>
              <a:t> </a:t>
            </a:r>
            <a:r>
              <a:rPr lang="it-IT" b="1" dirty="0" err="1"/>
              <a:t>Features</a:t>
            </a:r>
            <a:r>
              <a:rPr lang="it-IT" b="1" dirty="0"/>
              <a:t> </a:t>
            </a:r>
            <a:r>
              <a:rPr lang="it-IT" b="1" dirty="0" smtClean="0"/>
              <a:t>3/5</a:t>
            </a:r>
            <a:endParaRPr lang="it-IT" dirty="0"/>
          </a:p>
        </p:txBody>
      </p:sp>
      <p:sp>
        <p:nvSpPr>
          <p:cNvPr id="3" name="Segnaposto contenuto 2"/>
          <p:cNvSpPr>
            <a:spLocks noGrp="1"/>
          </p:cNvSpPr>
          <p:nvPr>
            <p:ph idx="1"/>
          </p:nvPr>
        </p:nvSpPr>
        <p:spPr/>
        <p:txBody>
          <a:bodyPr>
            <a:normAutofit fontScale="47500" lnSpcReduction="20000"/>
          </a:bodyPr>
          <a:lstStyle/>
          <a:p>
            <a:r>
              <a:rPr lang="it-IT" b="1" dirty="0"/>
              <a:t>Media </a:t>
            </a:r>
            <a:r>
              <a:rPr lang="it-IT" b="1" dirty="0" err="1"/>
              <a:t>support</a:t>
            </a:r>
            <a:endParaRPr lang="it-IT" b="1" dirty="0"/>
          </a:p>
          <a:p>
            <a:pPr>
              <a:buNone/>
            </a:pPr>
            <a:r>
              <a:rPr lang="it-IT" b="1" dirty="0" smtClean="0"/>
              <a:t>	</a:t>
            </a:r>
            <a:r>
              <a:rPr lang="it-IT" dirty="0" smtClean="0"/>
              <a:t>- </a:t>
            </a:r>
            <a:r>
              <a:rPr lang="it-IT" dirty="0"/>
              <a:t>H.263, H.264</a:t>
            </a:r>
          </a:p>
          <a:p>
            <a:pPr>
              <a:buNone/>
            </a:pPr>
            <a:r>
              <a:rPr lang="it-IT" dirty="0" smtClean="0"/>
              <a:t>	- </a:t>
            </a:r>
            <a:r>
              <a:rPr lang="it-IT" dirty="0"/>
              <a:t>MPEG-4 SP</a:t>
            </a:r>
          </a:p>
          <a:p>
            <a:pPr>
              <a:buNone/>
            </a:pPr>
            <a:r>
              <a:rPr lang="it-IT" dirty="0" smtClean="0"/>
              <a:t>	- </a:t>
            </a:r>
            <a:r>
              <a:rPr lang="it-IT" dirty="0"/>
              <a:t>AMR, AMR-WB</a:t>
            </a:r>
          </a:p>
          <a:p>
            <a:pPr>
              <a:buNone/>
            </a:pPr>
            <a:r>
              <a:rPr lang="it-IT" dirty="0" smtClean="0"/>
              <a:t>	- </a:t>
            </a:r>
            <a:r>
              <a:rPr lang="it-IT" dirty="0"/>
              <a:t>AAC, HE-AAC</a:t>
            </a:r>
          </a:p>
          <a:p>
            <a:pPr>
              <a:buNone/>
            </a:pPr>
            <a:r>
              <a:rPr lang="it-IT" dirty="0" smtClean="0"/>
              <a:t>	- </a:t>
            </a:r>
            <a:r>
              <a:rPr lang="it-IT" dirty="0"/>
              <a:t>MP3</a:t>
            </a:r>
          </a:p>
          <a:p>
            <a:pPr>
              <a:buNone/>
            </a:pPr>
            <a:r>
              <a:rPr lang="it-IT" dirty="0" smtClean="0"/>
              <a:t>	- </a:t>
            </a:r>
            <a:r>
              <a:rPr lang="it-IT" dirty="0"/>
              <a:t>MIDI</a:t>
            </a:r>
          </a:p>
          <a:p>
            <a:pPr>
              <a:buNone/>
            </a:pPr>
            <a:r>
              <a:rPr lang="it-IT" dirty="0" smtClean="0"/>
              <a:t>	- </a:t>
            </a:r>
            <a:r>
              <a:rPr lang="it-IT" dirty="0" err="1"/>
              <a:t>Ogg</a:t>
            </a:r>
            <a:r>
              <a:rPr lang="it-IT" dirty="0"/>
              <a:t> </a:t>
            </a:r>
            <a:r>
              <a:rPr lang="it-IT" dirty="0" err="1"/>
              <a:t>Vorbis</a:t>
            </a:r>
            <a:endParaRPr lang="it-IT" dirty="0"/>
          </a:p>
          <a:p>
            <a:pPr>
              <a:buNone/>
            </a:pPr>
            <a:r>
              <a:rPr lang="it-IT" dirty="0" smtClean="0"/>
              <a:t>	- </a:t>
            </a:r>
            <a:r>
              <a:rPr lang="it-IT" dirty="0"/>
              <a:t>WAV</a:t>
            </a:r>
          </a:p>
          <a:p>
            <a:pPr>
              <a:buNone/>
            </a:pPr>
            <a:r>
              <a:rPr lang="it-IT" dirty="0" smtClean="0"/>
              <a:t>	- </a:t>
            </a:r>
            <a:r>
              <a:rPr lang="it-IT" dirty="0"/>
              <a:t>JPEG,PNG,GIF,BMP</a:t>
            </a:r>
          </a:p>
          <a:p>
            <a:r>
              <a:rPr lang="it-IT" b="1" dirty="0"/>
              <a:t>Streaming media </a:t>
            </a:r>
            <a:r>
              <a:rPr lang="it-IT" b="1" dirty="0" err="1"/>
              <a:t>support</a:t>
            </a:r>
            <a:endParaRPr lang="it-IT" b="1" dirty="0"/>
          </a:p>
          <a:p>
            <a:pPr>
              <a:buNone/>
            </a:pPr>
            <a:r>
              <a:rPr lang="it-IT" b="1" dirty="0" smtClean="0"/>
              <a:t>	- </a:t>
            </a:r>
            <a:r>
              <a:rPr lang="it-IT" dirty="0"/>
              <a:t>RTP/RTSP streaming (3GPP PSS, ISMA)</a:t>
            </a:r>
          </a:p>
          <a:p>
            <a:pPr>
              <a:buNone/>
            </a:pPr>
            <a:r>
              <a:rPr lang="en-US" dirty="0" smtClean="0"/>
              <a:t>	- </a:t>
            </a:r>
            <a:r>
              <a:rPr lang="en-US" dirty="0"/>
              <a:t>HTML progressive download (HTML5 &lt;video&gt; tag)</a:t>
            </a:r>
          </a:p>
          <a:p>
            <a:pPr>
              <a:buNone/>
            </a:pPr>
            <a:r>
              <a:rPr lang="it-IT" dirty="0" smtClean="0"/>
              <a:t>	- </a:t>
            </a:r>
            <a:r>
              <a:rPr lang="it-IT" dirty="0"/>
              <a:t>Adobe Flash Streaming (RTMP)</a:t>
            </a:r>
          </a:p>
          <a:p>
            <a:pPr>
              <a:buNone/>
            </a:pPr>
            <a:r>
              <a:rPr lang="it-IT" dirty="0" smtClean="0"/>
              <a:t>	- </a:t>
            </a:r>
            <a:r>
              <a:rPr lang="it-IT" dirty="0"/>
              <a:t>Apple HTTP Live Streaming</a:t>
            </a:r>
          </a:p>
          <a:p>
            <a:pPr>
              <a:buNone/>
            </a:pPr>
            <a:r>
              <a:rPr lang="it-IT" dirty="0" smtClean="0"/>
              <a:t>	- </a:t>
            </a:r>
            <a:r>
              <a:rPr lang="it-IT" dirty="0"/>
              <a:t>Microsoft </a:t>
            </a:r>
            <a:r>
              <a:rPr lang="it-IT" dirty="0" err="1"/>
              <a:t>Smooth</a:t>
            </a:r>
            <a:r>
              <a:rPr lang="it-IT" dirty="0"/>
              <a:t> Streaming</a:t>
            </a:r>
          </a:p>
          <a:p>
            <a:pPr>
              <a:buNone/>
            </a:pPr>
            <a:r>
              <a:rPr lang="en-US" dirty="0" smtClean="0"/>
              <a:t>	- </a:t>
            </a:r>
            <a:r>
              <a:rPr lang="en-US" dirty="0"/>
              <a:t>Adobe Flash HTTP Dynamic Streaming</a:t>
            </a:r>
            <a:endParaRPr lang="it-IT" dirty="0"/>
          </a:p>
        </p:txBody>
      </p:sp>
    </p:spTree>
    <p:extLst>
      <p:ext uri="{BB962C8B-B14F-4D97-AF65-F5344CB8AC3E}">
        <p14:creationId xmlns:p14="http://schemas.microsoft.com/office/powerpoint/2010/main" xmlns="" val="2943615409"/>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b="1" dirty="0" err="1"/>
              <a:t>Android</a:t>
            </a:r>
            <a:r>
              <a:rPr lang="it-IT" b="1" dirty="0"/>
              <a:t> </a:t>
            </a:r>
            <a:r>
              <a:rPr lang="it-IT" b="1" dirty="0" err="1"/>
              <a:t>Features</a:t>
            </a:r>
            <a:r>
              <a:rPr lang="it-IT" b="1" dirty="0"/>
              <a:t> </a:t>
            </a:r>
            <a:r>
              <a:rPr lang="it-IT" b="1" dirty="0" smtClean="0"/>
              <a:t>4/5</a:t>
            </a:r>
            <a:endParaRPr lang="it-IT" dirty="0"/>
          </a:p>
        </p:txBody>
      </p:sp>
      <p:sp>
        <p:nvSpPr>
          <p:cNvPr id="3" name="Segnaposto contenuto 2"/>
          <p:cNvSpPr>
            <a:spLocks noGrp="1"/>
          </p:cNvSpPr>
          <p:nvPr>
            <p:ph idx="1"/>
          </p:nvPr>
        </p:nvSpPr>
        <p:spPr/>
        <p:txBody>
          <a:bodyPr>
            <a:normAutofit fontScale="77500" lnSpcReduction="20000"/>
          </a:bodyPr>
          <a:lstStyle/>
          <a:p>
            <a:r>
              <a:rPr lang="it-IT" b="1" dirty="0"/>
              <a:t>Multi-</a:t>
            </a:r>
            <a:r>
              <a:rPr lang="it-IT" b="1" dirty="0" err="1"/>
              <a:t>touch</a:t>
            </a:r>
            <a:endParaRPr lang="it-IT" b="1" dirty="0"/>
          </a:p>
          <a:p>
            <a:pPr>
              <a:buNone/>
            </a:pPr>
            <a:r>
              <a:rPr lang="it-IT" b="1" dirty="0" smtClean="0"/>
              <a:t>	</a:t>
            </a:r>
            <a:r>
              <a:rPr lang="it-IT" dirty="0" smtClean="0"/>
              <a:t>- </a:t>
            </a:r>
            <a:r>
              <a:rPr lang="it-IT" dirty="0"/>
              <a:t>Supporto nativo al Multi-</a:t>
            </a:r>
            <a:r>
              <a:rPr lang="it-IT" dirty="0" err="1" smtClean="0"/>
              <a:t>touch</a:t>
            </a:r>
            <a:endParaRPr lang="it-IT" dirty="0"/>
          </a:p>
          <a:p>
            <a:r>
              <a:rPr lang="it-IT" b="1" dirty="0"/>
              <a:t>Bluetooth versione 2.2+ di </a:t>
            </a:r>
            <a:r>
              <a:rPr lang="it-IT" b="1" dirty="0" err="1"/>
              <a:t>Android</a:t>
            </a:r>
            <a:endParaRPr lang="it-IT" b="1" dirty="0"/>
          </a:p>
          <a:p>
            <a:pPr>
              <a:buNone/>
            </a:pPr>
            <a:r>
              <a:rPr lang="it-IT" b="1" dirty="0" smtClean="0"/>
              <a:t>	</a:t>
            </a:r>
            <a:r>
              <a:rPr lang="it-IT" dirty="0" smtClean="0"/>
              <a:t>- </a:t>
            </a:r>
            <a:r>
              <a:rPr lang="it-IT" dirty="0"/>
              <a:t>A2DP, AVRCP</a:t>
            </a:r>
          </a:p>
          <a:p>
            <a:pPr>
              <a:buNone/>
            </a:pPr>
            <a:r>
              <a:rPr lang="it-IT" dirty="0" smtClean="0"/>
              <a:t>	- </a:t>
            </a:r>
            <a:r>
              <a:rPr lang="it-IT" dirty="0"/>
              <a:t>Trasferimento file OPP</a:t>
            </a:r>
          </a:p>
          <a:p>
            <a:pPr>
              <a:buNone/>
            </a:pPr>
            <a:r>
              <a:rPr lang="it-IT" dirty="0" smtClean="0"/>
              <a:t>	- </a:t>
            </a:r>
            <a:r>
              <a:rPr lang="it-IT" dirty="0"/>
              <a:t>Accesso alla rubrica PBAP</a:t>
            </a:r>
          </a:p>
          <a:p>
            <a:pPr>
              <a:buNone/>
            </a:pPr>
            <a:r>
              <a:rPr lang="it-IT" dirty="0" smtClean="0"/>
              <a:t>	- </a:t>
            </a:r>
            <a:r>
              <a:rPr lang="it-IT" dirty="0"/>
              <a:t>Invio contatti tra dispositivi</a:t>
            </a:r>
          </a:p>
          <a:p>
            <a:r>
              <a:rPr lang="it-IT" b="1" dirty="0" err="1"/>
              <a:t>Videocalling</a:t>
            </a:r>
            <a:endParaRPr lang="it-IT" b="1" dirty="0"/>
          </a:p>
          <a:p>
            <a:pPr>
              <a:buNone/>
            </a:pPr>
            <a:r>
              <a:rPr lang="it-IT" b="1" dirty="0" smtClean="0"/>
              <a:t>	</a:t>
            </a:r>
            <a:r>
              <a:rPr lang="it-IT" dirty="0" smtClean="0"/>
              <a:t>- </a:t>
            </a:r>
            <a:r>
              <a:rPr lang="it-IT" dirty="0"/>
              <a:t>Non supportata su tutti i dispositivi, ma ci possono essere </a:t>
            </a:r>
            <a:r>
              <a:rPr lang="it-IT" dirty="0" smtClean="0"/>
              <a:t>dei dispositivi </a:t>
            </a:r>
            <a:r>
              <a:rPr lang="it-IT" dirty="0"/>
              <a:t>con una versione personalizzata del S.O. che </a:t>
            </a:r>
            <a:r>
              <a:rPr lang="it-IT" dirty="0" smtClean="0"/>
              <a:t>può permettere </a:t>
            </a:r>
            <a:r>
              <a:rPr lang="it-IT" dirty="0"/>
              <a:t>le videochiamate</a:t>
            </a:r>
          </a:p>
          <a:p>
            <a:r>
              <a:rPr lang="it-IT" b="1" dirty="0" smtClean="0"/>
              <a:t>Multitasking</a:t>
            </a:r>
            <a:endParaRPr lang="it-IT" b="1" dirty="0"/>
          </a:p>
        </p:txBody>
      </p:sp>
    </p:spTree>
    <p:extLst>
      <p:ext uri="{BB962C8B-B14F-4D97-AF65-F5344CB8AC3E}">
        <p14:creationId xmlns:p14="http://schemas.microsoft.com/office/powerpoint/2010/main" xmlns="" val="1985830483"/>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b="1" dirty="0" err="1"/>
              <a:t>Android</a:t>
            </a:r>
            <a:r>
              <a:rPr lang="it-IT" b="1" dirty="0"/>
              <a:t> </a:t>
            </a:r>
            <a:r>
              <a:rPr lang="it-IT" b="1" dirty="0" err="1"/>
              <a:t>Features</a:t>
            </a:r>
            <a:r>
              <a:rPr lang="it-IT" b="1" dirty="0"/>
              <a:t> </a:t>
            </a:r>
            <a:r>
              <a:rPr lang="it-IT" b="1" dirty="0" smtClean="0"/>
              <a:t>5/</a:t>
            </a:r>
            <a:r>
              <a:rPr lang="it-IT" b="1" dirty="0" err="1" smtClean="0"/>
              <a:t>5</a:t>
            </a:r>
            <a:endParaRPr lang="it-IT" dirty="0"/>
          </a:p>
        </p:txBody>
      </p:sp>
      <p:sp>
        <p:nvSpPr>
          <p:cNvPr id="3" name="Segnaposto contenuto 2"/>
          <p:cNvSpPr>
            <a:spLocks noGrp="1"/>
          </p:cNvSpPr>
          <p:nvPr>
            <p:ph idx="1"/>
          </p:nvPr>
        </p:nvSpPr>
        <p:spPr/>
        <p:txBody>
          <a:bodyPr>
            <a:normAutofit fontScale="92500" lnSpcReduction="10000"/>
          </a:bodyPr>
          <a:lstStyle/>
          <a:p>
            <a:r>
              <a:rPr lang="it-IT" b="1" dirty="0"/>
              <a:t>Voice </a:t>
            </a:r>
            <a:r>
              <a:rPr lang="it-IT" b="1" dirty="0" err="1"/>
              <a:t>based</a:t>
            </a:r>
            <a:r>
              <a:rPr lang="it-IT" b="1" dirty="0"/>
              <a:t> </a:t>
            </a:r>
            <a:r>
              <a:rPr lang="it-IT" b="1" dirty="0" err="1"/>
              <a:t>features</a:t>
            </a:r>
            <a:endParaRPr lang="it-IT" b="1" dirty="0"/>
          </a:p>
          <a:p>
            <a:pPr>
              <a:buNone/>
            </a:pPr>
            <a:r>
              <a:rPr lang="it-IT" b="1" dirty="0" smtClean="0"/>
              <a:t>	</a:t>
            </a:r>
            <a:r>
              <a:rPr lang="it-IT" dirty="0" smtClean="0"/>
              <a:t>- </a:t>
            </a:r>
            <a:r>
              <a:rPr lang="it-IT" dirty="0"/>
              <a:t>La ricerca Vocale su Google è </a:t>
            </a:r>
            <a:r>
              <a:rPr lang="it-IT" dirty="0" smtClean="0"/>
              <a:t>supportato</a:t>
            </a:r>
          </a:p>
          <a:p>
            <a:pPr>
              <a:buNone/>
            </a:pPr>
            <a:r>
              <a:rPr lang="it-IT" dirty="0"/>
              <a:t>  </a:t>
            </a:r>
            <a:r>
              <a:rPr lang="it-IT" dirty="0" smtClean="0"/>
              <a:t>- </a:t>
            </a:r>
            <a:r>
              <a:rPr lang="it-IT" dirty="0"/>
              <a:t>Altre funzionalità attivabile con </a:t>
            </a:r>
            <a:r>
              <a:rPr lang="it-IT" dirty="0" err="1"/>
              <a:t>comendi</a:t>
            </a:r>
            <a:r>
              <a:rPr lang="it-IT" dirty="0"/>
              <a:t> Vocali sono </a:t>
            </a:r>
            <a:r>
              <a:rPr lang="it-IT" dirty="0" smtClean="0"/>
              <a:t>supportate dalla </a:t>
            </a:r>
            <a:r>
              <a:rPr lang="it-IT" dirty="0"/>
              <a:t>versione 2.2 in poi</a:t>
            </a:r>
          </a:p>
          <a:p>
            <a:r>
              <a:rPr lang="it-IT" b="1" dirty="0" err="1"/>
              <a:t>Tethering</a:t>
            </a:r>
            <a:endParaRPr lang="it-IT" b="1" dirty="0"/>
          </a:p>
          <a:p>
            <a:pPr>
              <a:buNone/>
            </a:pPr>
            <a:r>
              <a:rPr lang="it-IT" dirty="0" smtClean="0"/>
              <a:t>	- </a:t>
            </a:r>
            <a:r>
              <a:rPr lang="it-IT" dirty="0"/>
              <a:t>Il </a:t>
            </a:r>
            <a:r>
              <a:rPr lang="it-IT" dirty="0" err="1"/>
              <a:t>Tethering</a:t>
            </a:r>
            <a:r>
              <a:rPr lang="it-IT" dirty="0"/>
              <a:t> è supportato ufficialmente dalla versione 2.2 </a:t>
            </a:r>
            <a:r>
              <a:rPr lang="it-IT" dirty="0" smtClean="0"/>
              <a:t>, permettendo </a:t>
            </a:r>
            <a:r>
              <a:rPr lang="it-IT" dirty="0"/>
              <a:t>al dispositivo dotato di </a:t>
            </a:r>
            <a:r>
              <a:rPr lang="it-IT" dirty="0" err="1"/>
              <a:t>Android</a:t>
            </a:r>
            <a:r>
              <a:rPr lang="it-IT" dirty="0"/>
              <a:t> di funzionare </a:t>
            </a:r>
            <a:r>
              <a:rPr lang="it-IT" dirty="0" smtClean="0"/>
              <a:t>da wireless/</a:t>
            </a:r>
            <a:r>
              <a:rPr lang="it-IT" dirty="0" err="1" smtClean="0"/>
              <a:t>wired</a:t>
            </a:r>
            <a:r>
              <a:rPr lang="it-IT" dirty="0" smtClean="0"/>
              <a:t> </a:t>
            </a:r>
            <a:r>
              <a:rPr lang="it-IT" dirty="0" err="1"/>
              <a:t>hotspot</a:t>
            </a:r>
            <a:r>
              <a:rPr lang="it-IT" dirty="0"/>
              <a:t>.</a:t>
            </a:r>
          </a:p>
        </p:txBody>
      </p:sp>
    </p:spTree>
    <p:extLst>
      <p:ext uri="{BB962C8B-B14F-4D97-AF65-F5344CB8AC3E}">
        <p14:creationId xmlns:p14="http://schemas.microsoft.com/office/powerpoint/2010/main" xmlns="" val="2683706868"/>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Ambiente di sviluppo</a:t>
            </a:r>
            <a:endParaRPr lang="it-IT" dirty="0"/>
          </a:p>
        </p:txBody>
      </p:sp>
      <p:sp>
        <p:nvSpPr>
          <p:cNvPr id="3" name="Segnaposto contenuto 2"/>
          <p:cNvSpPr>
            <a:spLocks noGrp="1"/>
          </p:cNvSpPr>
          <p:nvPr>
            <p:ph idx="1"/>
          </p:nvPr>
        </p:nvSpPr>
        <p:spPr/>
        <p:txBody>
          <a:bodyPr>
            <a:normAutofit/>
          </a:bodyPr>
          <a:lstStyle/>
          <a:p>
            <a:r>
              <a:rPr lang="it-IT" dirty="0" err="1"/>
              <a:t>iOS</a:t>
            </a:r>
            <a:r>
              <a:rPr lang="it-IT" dirty="0"/>
              <a:t> SDK </a:t>
            </a:r>
            <a:r>
              <a:rPr lang="it-IT" dirty="0" smtClean="0"/>
              <a:t>(richiede un </a:t>
            </a:r>
            <a:r>
              <a:rPr lang="it-IT" dirty="0"/>
              <a:t>Mac)</a:t>
            </a:r>
          </a:p>
          <a:p>
            <a:pPr lvl="1"/>
            <a:r>
              <a:rPr lang="it-IT" dirty="0" smtClean="0"/>
              <a:t> </a:t>
            </a:r>
            <a:r>
              <a:rPr lang="it-IT" dirty="0" err="1"/>
              <a:t>Frameworks</a:t>
            </a:r>
            <a:r>
              <a:rPr lang="it-IT" dirty="0"/>
              <a:t>: Foundation, </a:t>
            </a:r>
            <a:r>
              <a:rPr lang="it-IT" dirty="0" err="1"/>
              <a:t>UIKit</a:t>
            </a:r>
            <a:r>
              <a:rPr lang="it-IT" dirty="0"/>
              <a:t>,...</a:t>
            </a:r>
          </a:p>
          <a:p>
            <a:pPr lvl="1"/>
            <a:r>
              <a:rPr lang="it-IT" dirty="0" smtClean="0"/>
              <a:t>MVC</a:t>
            </a:r>
            <a:endParaRPr lang="it-IT" dirty="0"/>
          </a:p>
          <a:p>
            <a:r>
              <a:rPr lang="it-IT" dirty="0" smtClean="0"/>
              <a:t>Language</a:t>
            </a:r>
            <a:r>
              <a:rPr lang="it-IT" dirty="0"/>
              <a:t>: </a:t>
            </a:r>
            <a:r>
              <a:rPr lang="it-IT" dirty="0" err="1"/>
              <a:t>Objective</a:t>
            </a:r>
            <a:r>
              <a:rPr lang="it-IT" dirty="0"/>
              <a:t>-C</a:t>
            </a:r>
          </a:p>
          <a:p>
            <a:r>
              <a:rPr lang="it-IT" dirty="0" smtClean="0"/>
              <a:t>Tools</a:t>
            </a:r>
            <a:r>
              <a:rPr lang="it-IT" dirty="0"/>
              <a:t>: </a:t>
            </a:r>
            <a:r>
              <a:rPr lang="it-IT" dirty="0" err="1"/>
              <a:t>XCode</a:t>
            </a:r>
            <a:r>
              <a:rPr lang="it-IT" dirty="0"/>
              <a:t>, Interface Builder, </a:t>
            </a:r>
            <a:r>
              <a:rPr lang="it-IT" dirty="0" err="1" smtClean="0"/>
              <a:t>iPhone</a:t>
            </a:r>
            <a:r>
              <a:rPr lang="it-IT" dirty="0"/>
              <a:t> </a:t>
            </a:r>
            <a:r>
              <a:rPr lang="it-IT" dirty="0" smtClean="0"/>
              <a:t>Simulator</a:t>
            </a:r>
            <a:r>
              <a:rPr lang="it-IT" dirty="0"/>
              <a:t>, Instruments</a:t>
            </a:r>
          </a:p>
          <a:p>
            <a:r>
              <a:rPr lang="it-IT" dirty="0" smtClean="0"/>
              <a:t>Apple </a:t>
            </a:r>
            <a:r>
              <a:rPr lang="it-IT" dirty="0"/>
              <a:t>Developer </a:t>
            </a:r>
            <a:r>
              <a:rPr lang="it-IT" dirty="0" smtClean="0"/>
              <a:t>Program</a:t>
            </a:r>
            <a:endParaRPr lang="it-IT" dirty="0"/>
          </a:p>
        </p:txBody>
      </p:sp>
    </p:spTree>
    <p:extLst>
      <p:ext uri="{BB962C8B-B14F-4D97-AF65-F5344CB8AC3E}">
        <p14:creationId xmlns:p14="http://schemas.microsoft.com/office/powerpoint/2010/main" xmlns="" val="3857323223"/>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b="1" i="1" dirty="0" smtClean="0"/>
              <a:t>Creazione, compilazione, emulazione</a:t>
            </a:r>
            <a:endParaRPr lang="it-IT" dirty="0"/>
          </a:p>
        </p:txBody>
      </p:sp>
      <p:sp>
        <p:nvSpPr>
          <p:cNvPr id="3" name="Segnaposto contenuto 2"/>
          <p:cNvSpPr>
            <a:spLocks noGrp="1"/>
          </p:cNvSpPr>
          <p:nvPr>
            <p:ph idx="1"/>
          </p:nvPr>
        </p:nvSpPr>
        <p:spPr>
          <a:xfrm>
            <a:off x="251520" y="1196752"/>
            <a:ext cx="8534400" cy="4953000"/>
          </a:xfrm>
        </p:spPr>
        <p:txBody>
          <a:bodyPr/>
          <a:lstStyle/>
          <a:p>
            <a:r>
              <a:rPr lang="it-IT" sz="2400" dirty="0" smtClean="0"/>
              <a:t>Un’applicazione è descritta da tre tipi di file:</a:t>
            </a:r>
          </a:p>
          <a:p>
            <a:pPr lvl="1"/>
            <a:r>
              <a:rPr lang="it-IT" sz="2000" dirty="0" smtClean="0"/>
              <a:t>Codice </a:t>
            </a:r>
            <a:r>
              <a:rPr lang="it-IT" sz="2000" dirty="0" err="1" smtClean="0"/>
              <a:t>Objective</a:t>
            </a:r>
            <a:r>
              <a:rPr lang="it-IT" sz="2000" dirty="0" smtClean="0"/>
              <a:t>-C .m .h</a:t>
            </a:r>
          </a:p>
          <a:p>
            <a:pPr lvl="1"/>
            <a:r>
              <a:rPr lang="it-IT" sz="2000" dirty="0" smtClean="0"/>
              <a:t>Risorse statiche .</a:t>
            </a:r>
            <a:r>
              <a:rPr lang="it-IT" sz="2000" dirty="0" err="1" smtClean="0"/>
              <a:t>xib</a:t>
            </a:r>
            <a:r>
              <a:rPr lang="it-IT" sz="2000" dirty="0" smtClean="0"/>
              <a:t> </a:t>
            </a:r>
          </a:p>
          <a:p>
            <a:pPr lvl="1"/>
            <a:r>
              <a:rPr lang="it-IT" sz="2000" dirty="0" err="1" smtClean="0"/>
              <a:t>Main.m</a:t>
            </a:r>
            <a:endParaRPr lang="it-IT" sz="2000" dirty="0" smtClean="0"/>
          </a:p>
        </p:txBody>
      </p:sp>
      <p:pic>
        <p:nvPicPr>
          <p:cNvPr id="5" name="Immagine 4"/>
          <p:cNvPicPr>
            <a:picLocks noChangeAspect="1"/>
          </p:cNvPicPr>
          <p:nvPr/>
        </p:nvPicPr>
        <p:blipFill>
          <a:blip r:embed="rId3" cstate="print"/>
          <a:stretch>
            <a:fillRect/>
          </a:stretch>
        </p:blipFill>
        <p:spPr>
          <a:xfrm>
            <a:off x="1908279" y="2900592"/>
            <a:ext cx="5328017" cy="3555241"/>
          </a:xfrm>
          <a:prstGeom prst="rect">
            <a:avLst/>
          </a:prstGeom>
        </p:spPr>
      </p:pic>
    </p:spTree>
    <p:extLst>
      <p:ext uri="{BB962C8B-B14F-4D97-AF65-F5344CB8AC3E}">
        <p14:creationId xmlns:p14="http://schemas.microsoft.com/office/powerpoint/2010/main" xmlns="" val="2359605146"/>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Esempio</a:t>
            </a:r>
            <a:endParaRPr lang="it-IT" dirty="0"/>
          </a:p>
        </p:txBody>
      </p:sp>
      <p:pic>
        <p:nvPicPr>
          <p:cNvPr id="3" name="Immagine 2" descr="Schermata 2011-10-06 a 16.20.28.png"/>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827584" y="1700808"/>
            <a:ext cx="7128792" cy="4909496"/>
          </a:xfrm>
          <a:prstGeom prst="rect">
            <a:avLst/>
          </a:prstGeom>
        </p:spPr>
      </p:pic>
    </p:spTree>
    <p:extLst>
      <p:ext uri="{BB962C8B-B14F-4D97-AF65-F5344CB8AC3E}">
        <p14:creationId xmlns:p14="http://schemas.microsoft.com/office/powerpoint/2010/main" xmlns="" val="1206194931"/>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b="1" i="1" dirty="0" smtClean="0"/>
              <a:t>Ciclo di vita di una applicazione 1/2</a:t>
            </a:r>
            <a:endParaRPr lang="it-IT" dirty="0"/>
          </a:p>
        </p:txBody>
      </p:sp>
      <p:sp>
        <p:nvSpPr>
          <p:cNvPr id="3" name="Segnaposto contenuto 2"/>
          <p:cNvSpPr>
            <a:spLocks noGrp="1"/>
          </p:cNvSpPr>
          <p:nvPr>
            <p:ph idx="1"/>
          </p:nvPr>
        </p:nvSpPr>
        <p:spPr/>
        <p:txBody>
          <a:bodyPr>
            <a:normAutofit fontScale="77500" lnSpcReduction="20000"/>
          </a:bodyPr>
          <a:lstStyle/>
          <a:p>
            <a:pPr marL="0" indent="0">
              <a:buNone/>
            </a:pPr>
            <a:r>
              <a:rPr lang="it-IT" dirty="0" smtClean="0"/>
              <a:t>Gli stati </a:t>
            </a:r>
            <a:r>
              <a:rPr lang="it-IT" dirty="0"/>
              <a:t>in cui si può trovare un’applicazione</a:t>
            </a:r>
            <a:r>
              <a:rPr lang="it-IT" dirty="0" smtClean="0"/>
              <a:t>:</a:t>
            </a:r>
          </a:p>
          <a:p>
            <a:r>
              <a:rPr lang="it-IT" b="1" dirty="0" err="1"/>
              <a:t>Not</a:t>
            </a:r>
            <a:r>
              <a:rPr lang="it-IT" b="1" dirty="0"/>
              <a:t> </a:t>
            </a:r>
            <a:r>
              <a:rPr lang="it-IT" b="1" dirty="0" err="1"/>
              <a:t>Running</a:t>
            </a:r>
            <a:r>
              <a:rPr lang="it-IT" dirty="0"/>
              <a:t>: l’applicazione non è ancora stata lanciata, oppure </a:t>
            </a:r>
            <a:r>
              <a:rPr lang="it-IT" dirty="0" smtClean="0"/>
              <a:t>è </a:t>
            </a:r>
            <a:r>
              <a:rPr lang="it-IT" dirty="0"/>
              <a:t>stata terminata dal sistema operativo.</a:t>
            </a:r>
          </a:p>
          <a:p>
            <a:r>
              <a:rPr lang="it-IT" b="1" dirty="0" err="1"/>
              <a:t>Inactive</a:t>
            </a:r>
            <a:r>
              <a:rPr lang="it-IT" dirty="0"/>
              <a:t>: l’applicazione è in esecuzione in </a:t>
            </a:r>
            <a:r>
              <a:rPr lang="it-IT" dirty="0" err="1"/>
              <a:t>foreground</a:t>
            </a:r>
            <a:r>
              <a:rPr lang="it-IT" dirty="0"/>
              <a:t>, ma non sta ricevendo </a:t>
            </a:r>
            <a:r>
              <a:rPr lang="it-IT" dirty="0" smtClean="0"/>
              <a:t>eventi (es. finestra </a:t>
            </a:r>
            <a:r>
              <a:rPr lang="it-IT" dirty="0"/>
              <a:t>in </a:t>
            </a:r>
            <a:r>
              <a:rPr lang="it-IT" dirty="0" smtClean="0"/>
              <a:t>sovrimpressione).</a:t>
            </a:r>
            <a:endParaRPr lang="it-IT" dirty="0"/>
          </a:p>
          <a:p>
            <a:r>
              <a:rPr lang="it-IT" b="1" dirty="0"/>
              <a:t>Active</a:t>
            </a:r>
            <a:r>
              <a:rPr lang="it-IT" dirty="0"/>
              <a:t>: l’applicazione è in esecuzione in </a:t>
            </a:r>
            <a:r>
              <a:rPr lang="it-IT" dirty="0" err="1"/>
              <a:t>foreground</a:t>
            </a:r>
            <a:r>
              <a:rPr lang="it-IT" dirty="0"/>
              <a:t> e sta ricevendo eventi. </a:t>
            </a:r>
            <a:r>
              <a:rPr lang="it-IT" b="1" dirty="0" smtClean="0"/>
              <a:t>Background</a:t>
            </a:r>
            <a:r>
              <a:rPr lang="it-IT" dirty="0"/>
              <a:t>: l’applicazione è in background e sta eseguendo del codice, ma non riceve eventi </a:t>
            </a:r>
            <a:r>
              <a:rPr lang="it-IT" dirty="0" smtClean="0"/>
              <a:t>utente (a </a:t>
            </a:r>
            <a:r>
              <a:rPr lang="it-IT" dirty="0"/>
              <a:t>partire da </a:t>
            </a:r>
            <a:r>
              <a:rPr lang="it-IT" dirty="0" err="1"/>
              <a:t>iOS</a:t>
            </a:r>
            <a:r>
              <a:rPr lang="it-IT" dirty="0"/>
              <a:t> </a:t>
            </a:r>
            <a:r>
              <a:rPr lang="it-IT" dirty="0" smtClean="0"/>
              <a:t>4.0).</a:t>
            </a:r>
            <a:endParaRPr lang="it-IT" dirty="0"/>
          </a:p>
          <a:p>
            <a:r>
              <a:rPr lang="it-IT" b="1" dirty="0" err="1"/>
              <a:t>Suspended</a:t>
            </a:r>
            <a:r>
              <a:rPr lang="it-IT" dirty="0"/>
              <a:t>: l’applicazione è in background ma non sta eseguendo codice, dunque è sostanzialmente “congelata” e non sta facendo in alcun modo uso della </a:t>
            </a:r>
            <a:r>
              <a:rPr lang="it-IT" dirty="0" smtClean="0"/>
              <a:t>CPU (a partire </a:t>
            </a:r>
            <a:r>
              <a:rPr lang="it-IT" dirty="0"/>
              <a:t>da </a:t>
            </a:r>
            <a:r>
              <a:rPr lang="it-IT" dirty="0" err="1"/>
              <a:t>iOS</a:t>
            </a:r>
            <a:r>
              <a:rPr lang="it-IT" dirty="0"/>
              <a:t> </a:t>
            </a:r>
            <a:r>
              <a:rPr lang="it-IT" dirty="0" smtClean="0"/>
              <a:t>4.0).</a:t>
            </a:r>
            <a:endParaRPr lang="it-IT" dirty="0"/>
          </a:p>
          <a:p>
            <a:pPr marL="0" indent="0">
              <a:buNone/>
            </a:pPr>
            <a:endParaRPr lang="it-IT" dirty="0" smtClean="0"/>
          </a:p>
          <a:p>
            <a:pPr marL="0" indent="0">
              <a:buNone/>
            </a:pPr>
            <a:endParaRPr lang="it-IT" dirty="0"/>
          </a:p>
        </p:txBody>
      </p:sp>
    </p:spTree>
    <p:extLst>
      <p:ext uri="{BB962C8B-B14F-4D97-AF65-F5344CB8AC3E}">
        <p14:creationId xmlns:p14="http://schemas.microsoft.com/office/powerpoint/2010/main" xmlns="" val="4149740695"/>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b="1" i="1" dirty="0"/>
              <a:t>Ciclo di vita di una applicazione </a:t>
            </a:r>
            <a:r>
              <a:rPr lang="it-IT" b="1" i="1" dirty="0" smtClean="0"/>
              <a:t>2/</a:t>
            </a:r>
            <a:r>
              <a:rPr lang="it-IT" b="1" i="1" dirty="0"/>
              <a:t>2</a:t>
            </a:r>
            <a:endParaRPr lang="it-IT" dirty="0"/>
          </a:p>
        </p:txBody>
      </p:sp>
      <p:pic>
        <p:nvPicPr>
          <p:cNvPr id="5" name="Immagine 4"/>
          <p:cNvPicPr>
            <a:picLocks noChangeAspect="1"/>
          </p:cNvPicPr>
          <p:nvPr/>
        </p:nvPicPr>
        <p:blipFill>
          <a:blip r:embed="rId2" cstate="print"/>
          <a:stretch>
            <a:fillRect/>
          </a:stretch>
        </p:blipFill>
        <p:spPr>
          <a:xfrm>
            <a:off x="2051720" y="1556792"/>
            <a:ext cx="5047208" cy="4824536"/>
          </a:xfrm>
          <a:prstGeom prst="rect">
            <a:avLst/>
          </a:prstGeom>
        </p:spPr>
      </p:pic>
    </p:spTree>
    <p:extLst>
      <p:ext uri="{BB962C8B-B14F-4D97-AF65-F5344CB8AC3E}">
        <p14:creationId xmlns:p14="http://schemas.microsoft.com/office/powerpoint/2010/main" xmlns="" val="966046206"/>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Agenda</a:t>
            </a:r>
            <a:endParaRPr lang="it-IT" dirty="0"/>
          </a:p>
        </p:txBody>
      </p:sp>
      <p:sp>
        <p:nvSpPr>
          <p:cNvPr id="3" name="Segnaposto contenuto 2"/>
          <p:cNvSpPr>
            <a:spLocks noGrp="1"/>
          </p:cNvSpPr>
          <p:nvPr>
            <p:ph idx="1"/>
          </p:nvPr>
        </p:nvSpPr>
        <p:spPr/>
        <p:txBody>
          <a:bodyPr/>
          <a:lstStyle/>
          <a:p>
            <a:r>
              <a:rPr lang="it-IT" sz="3200" dirty="0" smtClean="0"/>
              <a:t>Cos’è?</a:t>
            </a:r>
          </a:p>
          <a:p>
            <a:r>
              <a:rPr lang="it-IT" sz="3200" dirty="0" smtClean="0"/>
              <a:t>Storia</a:t>
            </a:r>
          </a:p>
          <a:p>
            <a:r>
              <a:rPr lang="it-IT" sz="3200" dirty="0" smtClean="0"/>
              <a:t>Architettura</a:t>
            </a:r>
          </a:p>
          <a:p>
            <a:r>
              <a:rPr lang="it-IT" sz="3200" dirty="0" err="1" smtClean="0"/>
              <a:t>iOS</a:t>
            </a:r>
            <a:r>
              <a:rPr lang="it-IT" sz="3200" dirty="0" smtClean="0"/>
              <a:t> caratteristiche</a:t>
            </a:r>
          </a:p>
          <a:p>
            <a:r>
              <a:rPr lang="it-IT" sz="3200" dirty="0" smtClean="0"/>
              <a:t>Ambiente di sviluppo</a:t>
            </a:r>
          </a:p>
          <a:p>
            <a:endParaRPr lang="it-IT" dirty="0" smtClean="0"/>
          </a:p>
          <a:p>
            <a:endParaRPr lang="it-IT" dirty="0" smtClean="0"/>
          </a:p>
          <a:p>
            <a:endParaRPr lang="it-IT" dirty="0"/>
          </a:p>
        </p:txBody>
      </p:sp>
    </p:spTree>
    <p:extLst>
      <p:ext uri="{BB962C8B-B14F-4D97-AF65-F5344CB8AC3E}">
        <p14:creationId xmlns:p14="http://schemas.microsoft.com/office/powerpoint/2010/main" xmlns="" val="4157747350"/>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b="1" i="1" dirty="0"/>
              <a:t>Pubblicare un'applicazione</a:t>
            </a:r>
            <a:endParaRPr lang="it-IT" dirty="0"/>
          </a:p>
        </p:txBody>
      </p:sp>
      <p:sp>
        <p:nvSpPr>
          <p:cNvPr id="3" name="Segnaposto contenuto 2"/>
          <p:cNvSpPr>
            <a:spLocks noGrp="1"/>
          </p:cNvSpPr>
          <p:nvPr>
            <p:ph idx="1"/>
          </p:nvPr>
        </p:nvSpPr>
        <p:spPr/>
        <p:txBody>
          <a:bodyPr/>
          <a:lstStyle/>
          <a:p>
            <a:pPr marL="0" indent="0">
              <a:buNone/>
            </a:pPr>
            <a:r>
              <a:rPr lang="it-IT" dirty="0" smtClean="0"/>
              <a:t>Pubblicare un’applicazione: </a:t>
            </a:r>
          </a:p>
          <a:p>
            <a:r>
              <a:rPr lang="it-IT" dirty="0" smtClean="0"/>
              <a:t>iscriversi </a:t>
            </a:r>
            <a:r>
              <a:rPr lang="it-IT" dirty="0"/>
              <a:t>all'Apple Developer </a:t>
            </a:r>
            <a:r>
              <a:rPr lang="it-IT" dirty="0" smtClean="0"/>
              <a:t>Program (99$)</a:t>
            </a:r>
          </a:p>
          <a:p>
            <a:r>
              <a:rPr lang="it-IT" dirty="0" smtClean="0"/>
              <a:t>approvazione a partecipare al programma</a:t>
            </a:r>
          </a:p>
          <a:p>
            <a:r>
              <a:rPr lang="it-IT" dirty="0"/>
              <a:t>a</a:t>
            </a:r>
            <a:r>
              <a:rPr lang="it-IT" dirty="0" smtClean="0"/>
              <a:t>pprovazione dell’applicazione </a:t>
            </a:r>
          </a:p>
          <a:p>
            <a:r>
              <a:rPr lang="it-IT" dirty="0"/>
              <a:t>p</a:t>
            </a:r>
            <a:r>
              <a:rPr lang="it-IT" dirty="0" smtClean="0"/>
              <a:t>er distribuire </a:t>
            </a:r>
            <a:r>
              <a:rPr lang="it-IT" dirty="0"/>
              <a:t>le applicazioni </a:t>
            </a:r>
            <a:r>
              <a:rPr lang="it-IT" dirty="0" smtClean="0"/>
              <a:t>firmare </a:t>
            </a:r>
            <a:r>
              <a:rPr lang="it-IT" dirty="0"/>
              <a:t>uno specifico </a:t>
            </a:r>
            <a:r>
              <a:rPr lang="it-IT" dirty="0" smtClean="0"/>
              <a:t>contratto</a:t>
            </a:r>
          </a:p>
        </p:txBody>
      </p:sp>
      <p:pic>
        <p:nvPicPr>
          <p:cNvPr id="5" name="Immagine 4"/>
          <p:cNvPicPr>
            <a:picLocks noChangeAspect="1"/>
          </p:cNvPicPr>
          <p:nvPr/>
        </p:nvPicPr>
        <p:blipFill>
          <a:blip r:embed="rId2" cstate="print"/>
          <a:stretch>
            <a:fillRect/>
          </a:stretch>
        </p:blipFill>
        <p:spPr>
          <a:xfrm>
            <a:off x="7020272" y="4653136"/>
            <a:ext cx="1538204" cy="1824732"/>
          </a:xfrm>
          <a:prstGeom prst="rect">
            <a:avLst/>
          </a:prstGeom>
        </p:spPr>
      </p:pic>
    </p:spTree>
    <p:extLst>
      <p:ext uri="{BB962C8B-B14F-4D97-AF65-F5344CB8AC3E}">
        <p14:creationId xmlns:p14="http://schemas.microsoft.com/office/powerpoint/2010/main" xmlns="" val="1463898149"/>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b="1" i="1" dirty="0"/>
              <a:t>Android Security Model</a:t>
            </a:r>
            <a:endParaRPr lang="it-IT" dirty="0"/>
          </a:p>
        </p:txBody>
      </p:sp>
      <p:sp>
        <p:nvSpPr>
          <p:cNvPr id="3" name="Segnaposto contenuto 2"/>
          <p:cNvSpPr>
            <a:spLocks noGrp="1"/>
          </p:cNvSpPr>
          <p:nvPr>
            <p:ph idx="1"/>
          </p:nvPr>
        </p:nvSpPr>
        <p:spPr/>
        <p:txBody>
          <a:bodyPr/>
          <a:lstStyle/>
          <a:p>
            <a:r>
              <a:rPr lang="it-IT" dirty="0"/>
              <a:t>Ogni processo viene eseguito in una </a:t>
            </a:r>
            <a:r>
              <a:rPr lang="it-IT" dirty="0" smtClean="0"/>
              <a:t>DVM separata</a:t>
            </a:r>
            <a:endParaRPr lang="it-IT" dirty="0"/>
          </a:p>
          <a:p>
            <a:r>
              <a:rPr lang="it-IT" dirty="0" smtClean="0"/>
              <a:t>File </a:t>
            </a:r>
            <a:r>
              <a:rPr lang="it-IT" dirty="0"/>
              <a:t>non condivisi tra applicazioni</a:t>
            </a:r>
          </a:p>
          <a:p>
            <a:r>
              <a:rPr lang="it-IT" dirty="0" smtClean="0"/>
              <a:t>Linux </a:t>
            </a:r>
            <a:r>
              <a:rPr lang="it-IT" dirty="0"/>
              <a:t>+ Android </a:t>
            </a:r>
            <a:r>
              <a:rPr lang="it-IT" dirty="0" err="1"/>
              <a:t>permission</a:t>
            </a:r>
            <a:r>
              <a:rPr lang="it-IT" dirty="0"/>
              <a:t> model</a:t>
            </a:r>
          </a:p>
          <a:p>
            <a:r>
              <a:rPr lang="it-IT" dirty="0" smtClean="0"/>
              <a:t>UID </a:t>
            </a:r>
            <a:r>
              <a:rPr lang="it-IT" dirty="0"/>
              <a:t>e GID distinti assegnati all'installazione</a:t>
            </a:r>
          </a:p>
          <a:p>
            <a:r>
              <a:rPr lang="it-IT" dirty="0" err="1" smtClean="0"/>
              <a:t>Stack</a:t>
            </a:r>
            <a:r>
              <a:rPr lang="it-IT" dirty="0" smtClean="0"/>
              <a:t> </a:t>
            </a:r>
            <a:r>
              <a:rPr lang="it-IT" dirty="0" err="1"/>
              <a:t>address</a:t>
            </a:r>
            <a:r>
              <a:rPr lang="it-IT" dirty="0"/>
              <a:t> </a:t>
            </a:r>
            <a:r>
              <a:rPr lang="it-IT" dirty="0" err="1"/>
              <a:t>randomization</a:t>
            </a:r>
            <a:endParaRPr lang="it-IT" dirty="0"/>
          </a:p>
        </p:txBody>
      </p:sp>
      <p:pic>
        <p:nvPicPr>
          <p:cNvPr id="5" name="Immagine 4"/>
          <p:cNvPicPr>
            <a:picLocks noChangeAspect="1"/>
          </p:cNvPicPr>
          <p:nvPr/>
        </p:nvPicPr>
        <p:blipFill>
          <a:blip r:embed="rId2" cstate="print"/>
          <a:stretch>
            <a:fillRect/>
          </a:stretch>
        </p:blipFill>
        <p:spPr>
          <a:xfrm>
            <a:off x="612576" y="5301208"/>
            <a:ext cx="7919864" cy="1208114"/>
          </a:xfrm>
          <a:prstGeom prst="rect">
            <a:avLst/>
          </a:prstGeom>
        </p:spPr>
      </p:pic>
    </p:spTree>
    <p:extLst>
      <p:ext uri="{BB962C8B-B14F-4D97-AF65-F5344CB8AC3E}">
        <p14:creationId xmlns:p14="http://schemas.microsoft.com/office/powerpoint/2010/main" xmlns="" val="1842097413"/>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sld>
</file>

<file path=ppt/slides/slide2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b="1" i="1" dirty="0"/>
              <a:t>Android </a:t>
            </a:r>
            <a:r>
              <a:rPr lang="it-IT" b="1" i="1" dirty="0" err="1"/>
              <a:t>Permissions</a:t>
            </a:r>
            <a:endParaRPr lang="it-IT" dirty="0"/>
          </a:p>
        </p:txBody>
      </p:sp>
      <p:sp>
        <p:nvSpPr>
          <p:cNvPr id="3" name="Segnaposto contenuto 2"/>
          <p:cNvSpPr>
            <a:spLocks noGrp="1"/>
          </p:cNvSpPr>
          <p:nvPr>
            <p:ph idx="1"/>
          </p:nvPr>
        </p:nvSpPr>
        <p:spPr/>
        <p:txBody>
          <a:bodyPr>
            <a:normAutofit fontScale="77500" lnSpcReduction="20000"/>
          </a:bodyPr>
          <a:lstStyle/>
          <a:p>
            <a:r>
              <a:rPr lang="it-IT" dirty="0"/>
              <a:t>Limite alle funzionalità di un </a:t>
            </a:r>
            <a:r>
              <a:rPr lang="it-IT" dirty="0" smtClean="0"/>
              <a:t>software: </a:t>
            </a:r>
            <a:r>
              <a:rPr lang="it-IT" i="1" dirty="0" err="1" smtClean="0"/>
              <a:t>android.permission</a:t>
            </a:r>
            <a:endParaRPr lang="it-IT" i="1" dirty="0"/>
          </a:p>
          <a:p>
            <a:r>
              <a:rPr lang="it-IT" dirty="0" smtClean="0"/>
              <a:t>Granularità </a:t>
            </a:r>
            <a:r>
              <a:rPr lang="it-IT" dirty="0"/>
              <a:t>sulle azioni e sull'accesso ai dati</a:t>
            </a:r>
          </a:p>
          <a:p>
            <a:r>
              <a:rPr lang="it-IT" dirty="0" smtClean="0"/>
              <a:t>Specificate </a:t>
            </a:r>
            <a:r>
              <a:rPr lang="it-IT" dirty="0"/>
              <a:t>nel file </a:t>
            </a:r>
            <a:r>
              <a:rPr lang="it-IT" dirty="0" err="1"/>
              <a:t>manifest</a:t>
            </a:r>
            <a:endParaRPr lang="it-IT" dirty="0"/>
          </a:p>
          <a:p>
            <a:endParaRPr lang="it-IT" dirty="0" smtClean="0"/>
          </a:p>
          <a:p>
            <a:endParaRPr lang="it-IT" dirty="0"/>
          </a:p>
          <a:p>
            <a:pPr marL="0" indent="0">
              <a:buNone/>
            </a:pPr>
            <a:r>
              <a:rPr lang="it-IT" i="1" dirty="0" smtClean="0"/>
              <a:t>&lt;</a:t>
            </a:r>
            <a:r>
              <a:rPr lang="it-IT" i="1" dirty="0" err="1"/>
              <a:t>uses-permission</a:t>
            </a:r>
            <a:endParaRPr lang="it-IT" i="1" dirty="0"/>
          </a:p>
          <a:p>
            <a:pPr marL="0" indent="0">
              <a:buNone/>
            </a:pPr>
            <a:r>
              <a:rPr lang="it-IT" i="1" dirty="0" err="1"/>
              <a:t>android:name</a:t>
            </a:r>
            <a:r>
              <a:rPr lang="it-IT" i="1" dirty="0"/>
              <a:t>="</a:t>
            </a:r>
            <a:r>
              <a:rPr lang="it-IT" i="1" dirty="0" err="1"/>
              <a:t>android.permission.READ_CONTACTS</a:t>
            </a:r>
            <a:r>
              <a:rPr lang="it-IT" i="1" dirty="0"/>
              <a:t>"&gt;</a:t>
            </a:r>
          </a:p>
          <a:p>
            <a:pPr marL="0" indent="0">
              <a:buNone/>
            </a:pPr>
            <a:r>
              <a:rPr lang="it-IT" i="1" dirty="0"/>
              <a:t>&lt;/</a:t>
            </a:r>
            <a:r>
              <a:rPr lang="it-IT" i="1" dirty="0" err="1"/>
              <a:t>uses-permission</a:t>
            </a:r>
            <a:r>
              <a:rPr lang="it-IT" i="1" dirty="0"/>
              <a:t>&gt;</a:t>
            </a:r>
          </a:p>
          <a:p>
            <a:pPr marL="0" indent="0">
              <a:buNone/>
            </a:pPr>
            <a:r>
              <a:rPr lang="it-IT" i="1" dirty="0"/>
              <a:t>&lt;</a:t>
            </a:r>
            <a:r>
              <a:rPr lang="it-IT" i="1" dirty="0" err="1"/>
              <a:t>uses-permission</a:t>
            </a:r>
            <a:endParaRPr lang="it-IT" i="1" dirty="0"/>
          </a:p>
          <a:p>
            <a:pPr marL="0" indent="0">
              <a:buNone/>
            </a:pPr>
            <a:r>
              <a:rPr lang="it-IT" i="1" dirty="0" err="1"/>
              <a:t>android:name</a:t>
            </a:r>
            <a:r>
              <a:rPr lang="it-IT" i="1" dirty="0"/>
              <a:t>="</a:t>
            </a:r>
            <a:r>
              <a:rPr lang="it-IT" i="1" dirty="0" err="1"/>
              <a:t>android.permission.WRITE_CONTACTS</a:t>
            </a:r>
            <a:r>
              <a:rPr lang="it-IT" i="1" dirty="0"/>
              <a:t>"&gt;</a:t>
            </a:r>
          </a:p>
          <a:p>
            <a:pPr marL="0" indent="0">
              <a:buNone/>
            </a:pPr>
            <a:r>
              <a:rPr lang="it-IT" i="1" dirty="0"/>
              <a:t>&lt;/</a:t>
            </a:r>
            <a:r>
              <a:rPr lang="it-IT" i="1" dirty="0" err="1"/>
              <a:t>uses-permission</a:t>
            </a:r>
            <a:r>
              <a:rPr lang="it-IT" i="1" dirty="0"/>
              <a:t>&gt;</a:t>
            </a:r>
          </a:p>
        </p:txBody>
      </p:sp>
    </p:spTree>
    <p:extLst>
      <p:ext uri="{BB962C8B-B14F-4D97-AF65-F5344CB8AC3E}">
        <p14:creationId xmlns:p14="http://schemas.microsoft.com/office/powerpoint/2010/main" xmlns="" val="6414221"/>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sld>
</file>

<file path=ppt/slides/slide2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b="1" dirty="0"/>
              <a:t>Android oltre il mobile</a:t>
            </a:r>
            <a:endParaRPr lang="it-IT" dirty="0"/>
          </a:p>
        </p:txBody>
      </p:sp>
      <p:pic>
        <p:nvPicPr>
          <p:cNvPr id="2050" name="Picture 2"/>
          <p:cNvPicPr>
            <a:picLocks noChangeAspect="1" noChangeArrowheads="1"/>
          </p:cNvPicPr>
          <p:nvPr/>
        </p:nvPicPr>
        <p:blipFill>
          <a:blip r:embed="rId2" cstate="print"/>
          <a:srcRect/>
          <a:stretch>
            <a:fillRect/>
          </a:stretch>
        </p:blipFill>
        <p:spPr bwMode="auto">
          <a:xfrm>
            <a:off x="1043608" y="2276871"/>
            <a:ext cx="3024336" cy="2265333"/>
          </a:xfrm>
          <a:prstGeom prst="rect">
            <a:avLst/>
          </a:prstGeom>
          <a:noFill/>
          <a:ln w="9525">
            <a:noFill/>
            <a:miter lim="800000"/>
            <a:headEnd/>
            <a:tailEnd/>
          </a:ln>
        </p:spPr>
      </p:pic>
      <p:pic>
        <p:nvPicPr>
          <p:cNvPr id="2053" name="Picture 5" descr="http://t3.gstatic.com/images?q=tbn:ANd9GcRQ2pZvpnB9LUoW2p_CLPxH0DobfSeHYDdoDvtJY2suVGM_1O7myw"/>
          <p:cNvPicPr>
            <a:picLocks noChangeAspect="1" noChangeArrowheads="1"/>
          </p:cNvPicPr>
          <p:nvPr/>
        </p:nvPicPr>
        <p:blipFill>
          <a:blip r:embed="rId3" cstate="print"/>
          <a:srcRect/>
          <a:stretch>
            <a:fillRect/>
          </a:stretch>
        </p:blipFill>
        <p:spPr bwMode="auto">
          <a:xfrm>
            <a:off x="6156176" y="1340768"/>
            <a:ext cx="2419350" cy="1000125"/>
          </a:xfrm>
          <a:prstGeom prst="rect">
            <a:avLst/>
          </a:prstGeom>
          <a:noFill/>
        </p:spPr>
      </p:pic>
      <p:pic>
        <p:nvPicPr>
          <p:cNvPr id="2054" name="Picture 6"/>
          <p:cNvPicPr>
            <a:picLocks noChangeAspect="1" noChangeArrowheads="1"/>
          </p:cNvPicPr>
          <p:nvPr/>
        </p:nvPicPr>
        <p:blipFill>
          <a:blip r:embed="rId4" cstate="print"/>
          <a:srcRect/>
          <a:stretch>
            <a:fillRect/>
          </a:stretch>
        </p:blipFill>
        <p:spPr bwMode="auto">
          <a:xfrm>
            <a:off x="827583" y="4581128"/>
            <a:ext cx="3456385" cy="1084146"/>
          </a:xfrm>
          <a:prstGeom prst="rect">
            <a:avLst/>
          </a:prstGeom>
          <a:noFill/>
          <a:ln w="9525">
            <a:noFill/>
            <a:miter lim="800000"/>
            <a:headEnd/>
            <a:tailEnd/>
          </a:ln>
        </p:spPr>
      </p:pic>
      <p:sp>
        <p:nvSpPr>
          <p:cNvPr id="8" name="CasellaDiTesto 7"/>
          <p:cNvSpPr txBox="1"/>
          <p:nvPr/>
        </p:nvSpPr>
        <p:spPr>
          <a:xfrm>
            <a:off x="4716016" y="2924944"/>
            <a:ext cx="4032448" cy="1815882"/>
          </a:xfrm>
          <a:prstGeom prst="rect">
            <a:avLst/>
          </a:prstGeom>
          <a:noFill/>
        </p:spPr>
        <p:txBody>
          <a:bodyPr wrap="square" rtlCol="0">
            <a:spAutoFit/>
          </a:bodyPr>
          <a:lstStyle/>
          <a:p>
            <a:r>
              <a:rPr lang="it-IT" sz="2800" b="1" dirty="0" smtClean="0"/>
              <a:t>People </a:t>
            </a:r>
            <a:r>
              <a:rPr lang="it-IT" sz="2800" b="1" dirty="0" err="1" smtClean="0"/>
              <a:t>of</a:t>
            </a:r>
            <a:r>
              <a:rPr lang="it-IT" sz="2800" b="1" dirty="0" smtClean="0"/>
              <a:t> Lava </a:t>
            </a:r>
            <a:r>
              <a:rPr lang="it-IT" sz="2800" b="1" dirty="0" err="1" smtClean="0"/>
              <a:t>Sweden</a:t>
            </a:r>
            <a:endParaRPr lang="it-IT" sz="2800" b="1" dirty="0" smtClean="0"/>
          </a:p>
          <a:p>
            <a:r>
              <a:rPr lang="en-US" sz="2800" b="1" dirty="0" smtClean="0"/>
              <a:t>è </a:t>
            </a:r>
            <a:r>
              <a:rPr lang="en-US" sz="2800" b="1" dirty="0" err="1" smtClean="0"/>
              <a:t>il</a:t>
            </a:r>
            <a:r>
              <a:rPr lang="en-US" sz="2800" b="1" dirty="0" smtClean="0"/>
              <a:t> primo </a:t>
            </a:r>
            <a:r>
              <a:rPr lang="en-US" sz="2800" b="1" dirty="0" err="1" smtClean="0"/>
              <a:t>produttore</a:t>
            </a:r>
            <a:r>
              <a:rPr lang="en-US" sz="2800" b="1" dirty="0" smtClean="0"/>
              <a:t> </a:t>
            </a:r>
            <a:r>
              <a:rPr lang="en-US" sz="2800" b="1" dirty="0" err="1" smtClean="0"/>
              <a:t>di</a:t>
            </a:r>
            <a:r>
              <a:rPr lang="en-US" sz="2800" b="1" dirty="0" smtClean="0"/>
              <a:t> TV ad </a:t>
            </a:r>
            <a:r>
              <a:rPr lang="en-US" sz="2800" b="1" dirty="0" err="1" smtClean="0"/>
              <a:t>utilizzare</a:t>
            </a:r>
            <a:r>
              <a:rPr lang="en-US" sz="2800" b="1" dirty="0" smtClean="0"/>
              <a:t> </a:t>
            </a:r>
            <a:r>
              <a:rPr lang="it-IT" sz="2800" b="1" dirty="0" err="1" smtClean="0"/>
              <a:t>Android</a:t>
            </a:r>
            <a:r>
              <a:rPr lang="it-IT" sz="2800" b="1" dirty="0" smtClean="0"/>
              <a:t> 1.5 su i suoi </a:t>
            </a:r>
            <a:r>
              <a:rPr lang="en-US" sz="2800" b="1" dirty="0" err="1" smtClean="0"/>
              <a:t>apperecchi</a:t>
            </a:r>
            <a:endParaRPr lang="it-IT" sz="2800" dirty="0"/>
          </a:p>
        </p:txBody>
      </p:sp>
    </p:spTree>
    <p:extLst>
      <p:ext uri="{BB962C8B-B14F-4D97-AF65-F5344CB8AC3E}">
        <p14:creationId xmlns:p14="http://schemas.microsoft.com/office/powerpoint/2010/main" xmlns="" val="1097428643"/>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Conclusioni</a:t>
            </a:r>
            <a:endParaRPr lang="it-IT" dirty="0"/>
          </a:p>
        </p:txBody>
      </p:sp>
      <p:sp>
        <p:nvSpPr>
          <p:cNvPr id="3" name="Segnaposto contenuto 2"/>
          <p:cNvSpPr>
            <a:spLocks noGrp="1"/>
          </p:cNvSpPr>
          <p:nvPr>
            <p:ph idx="1"/>
          </p:nvPr>
        </p:nvSpPr>
        <p:spPr/>
        <p:txBody>
          <a:bodyPr>
            <a:normAutofit/>
          </a:bodyPr>
          <a:lstStyle/>
          <a:p>
            <a:r>
              <a:rPr lang="it-IT" dirty="0" smtClean="0"/>
              <a:t>Ambiente di sviluppo “open source”</a:t>
            </a:r>
            <a:endParaRPr lang="it-IT" dirty="0"/>
          </a:p>
          <a:p>
            <a:r>
              <a:rPr lang="it-IT" dirty="0" smtClean="0"/>
              <a:t>Lo </a:t>
            </a:r>
            <a:r>
              <a:rPr lang="it-IT" dirty="0"/>
              <a:t>sviluppo è semplice e </a:t>
            </a:r>
            <a:r>
              <a:rPr lang="it-IT" dirty="0" smtClean="0"/>
              <a:t>veloce</a:t>
            </a:r>
          </a:p>
          <a:p>
            <a:r>
              <a:rPr lang="it-IT" dirty="0" smtClean="0"/>
              <a:t>Non è possibile testare l’applicazione sul </a:t>
            </a:r>
            <a:r>
              <a:rPr lang="it-IT" dirty="0" err="1" smtClean="0"/>
              <a:t>device</a:t>
            </a:r>
            <a:endParaRPr lang="it-IT" dirty="0"/>
          </a:p>
          <a:p>
            <a:r>
              <a:rPr lang="it-IT" dirty="0" smtClean="0"/>
              <a:t>Procedura di pubblicazione </a:t>
            </a:r>
            <a:r>
              <a:rPr lang="it-IT" dirty="0" smtClean="0"/>
              <a:t>dell’applicazione molto </a:t>
            </a:r>
            <a:r>
              <a:rPr lang="it-IT" dirty="0" smtClean="0"/>
              <a:t>laboriosa </a:t>
            </a:r>
            <a:r>
              <a:rPr lang="it-IT" smtClean="0"/>
              <a:t>e costosa</a:t>
            </a:r>
            <a:endParaRPr lang="it-IT" dirty="0"/>
          </a:p>
        </p:txBody>
      </p:sp>
    </p:spTree>
    <p:extLst>
      <p:ext uri="{BB962C8B-B14F-4D97-AF65-F5344CB8AC3E}">
        <p14:creationId xmlns:p14="http://schemas.microsoft.com/office/powerpoint/2010/main" xmlns="" val="3401557727"/>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b="1" dirty="0"/>
              <a:t>Che cos'è </a:t>
            </a:r>
            <a:r>
              <a:rPr lang="it-IT" b="1" dirty="0" err="1" smtClean="0"/>
              <a:t>iOS</a:t>
            </a:r>
            <a:r>
              <a:rPr lang="it-IT" b="1" dirty="0" smtClean="0"/>
              <a:t>?</a:t>
            </a:r>
            <a:endParaRPr lang="it-IT" dirty="0"/>
          </a:p>
        </p:txBody>
      </p:sp>
      <p:sp>
        <p:nvSpPr>
          <p:cNvPr id="3" name="Segnaposto contenuto 2"/>
          <p:cNvSpPr>
            <a:spLocks noGrp="1"/>
          </p:cNvSpPr>
          <p:nvPr>
            <p:ph idx="1"/>
          </p:nvPr>
        </p:nvSpPr>
        <p:spPr/>
        <p:txBody>
          <a:bodyPr>
            <a:normAutofit/>
          </a:bodyPr>
          <a:lstStyle/>
          <a:p>
            <a:r>
              <a:rPr lang="it-IT" sz="2400" dirty="0" err="1" smtClean="0"/>
              <a:t>iOS</a:t>
            </a:r>
            <a:r>
              <a:rPr lang="it-IT" sz="2400" dirty="0" smtClean="0"/>
              <a:t> è il sistema operativo sviluppato da Apple per </a:t>
            </a:r>
            <a:r>
              <a:rPr lang="it-IT" sz="2400" dirty="0" err="1" smtClean="0"/>
              <a:t>iPhone</a:t>
            </a:r>
            <a:r>
              <a:rPr lang="it-IT" sz="2400" dirty="0" smtClean="0"/>
              <a:t>, iPod </a:t>
            </a:r>
            <a:r>
              <a:rPr lang="it-IT" sz="2400" dirty="0" err="1" smtClean="0"/>
              <a:t>touch</a:t>
            </a:r>
            <a:r>
              <a:rPr lang="it-IT" sz="2400" dirty="0" smtClean="0"/>
              <a:t> e </a:t>
            </a:r>
            <a:r>
              <a:rPr lang="it-IT" sz="2400" dirty="0" err="1" smtClean="0"/>
              <a:t>iPad</a:t>
            </a:r>
            <a:r>
              <a:rPr lang="it-IT" sz="2400" dirty="0" smtClean="0"/>
              <a:t>. </a:t>
            </a:r>
          </a:p>
          <a:p>
            <a:pPr marL="0" indent="0">
              <a:buNone/>
            </a:pPr>
            <a:endParaRPr lang="it-IT" sz="2400" dirty="0" smtClean="0"/>
          </a:p>
          <a:p>
            <a:r>
              <a:rPr lang="it-IT" sz="2400" dirty="0" smtClean="0"/>
              <a:t>È una derivazione di </a:t>
            </a:r>
            <a:r>
              <a:rPr lang="it-IT" sz="2400" dirty="0" err="1" smtClean="0"/>
              <a:t>FreeBSD</a:t>
            </a:r>
            <a:r>
              <a:rPr lang="it-IT" sz="2400" dirty="0" smtClean="0"/>
              <a:t>, usa un </a:t>
            </a:r>
            <a:r>
              <a:rPr lang="it-IT" sz="2400" dirty="0" err="1" smtClean="0"/>
              <a:t>kernel</a:t>
            </a:r>
            <a:r>
              <a:rPr lang="it-IT" sz="2400" dirty="0" smtClean="0"/>
              <a:t> Mach e Darwin</a:t>
            </a:r>
          </a:p>
          <a:p>
            <a:pPr marL="0" indent="0">
              <a:buNone/>
            </a:pPr>
            <a:endParaRPr lang="it-IT" sz="2400" dirty="0" smtClean="0"/>
          </a:p>
          <a:p>
            <a:r>
              <a:rPr lang="it-IT" sz="2400" dirty="0" smtClean="0"/>
              <a:t>È un SO moderno fortemente orientato all’interazione gestuale</a:t>
            </a:r>
            <a:endParaRPr lang="it-IT" sz="2400" dirty="0"/>
          </a:p>
        </p:txBody>
      </p:sp>
    </p:spTree>
    <p:extLst>
      <p:ext uri="{BB962C8B-B14F-4D97-AF65-F5344CB8AC3E}">
        <p14:creationId xmlns:p14="http://schemas.microsoft.com/office/powerpoint/2010/main" xmlns="" val="2933007218"/>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Storia</a:t>
            </a:r>
            <a:endParaRPr lang="it-IT" dirty="0"/>
          </a:p>
        </p:txBody>
      </p:sp>
      <p:sp>
        <p:nvSpPr>
          <p:cNvPr id="3" name="Segnaposto contenuto 2"/>
          <p:cNvSpPr>
            <a:spLocks noGrp="1"/>
          </p:cNvSpPr>
          <p:nvPr>
            <p:ph idx="1"/>
          </p:nvPr>
        </p:nvSpPr>
        <p:spPr>
          <a:xfrm>
            <a:off x="282241" y="1600200"/>
            <a:ext cx="8646869" cy="4525963"/>
          </a:xfrm>
        </p:spPr>
        <p:txBody>
          <a:bodyPr>
            <a:normAutofit/>
          </a:bodyPr>
          <a:lstStyle/>
          <a:p>
            <a:pPr lvl="1">
              <a:lnSpc>
                <a:spcPct val="80000"/>
              </a:lnSpc>
              <a:buFont typeface="Arial"/>
              <a:buChar char="•"/>
            </a:pPr>
            <a:r>
              <a:rPr lang="it-IT" sz="2000" dirty="0" smtClean="0">
                <a:latin typeface="Constantia" charset="0"/>
              </a:rPr>
              <a:t>2007 </a:t>
            </a:r>
            <a:r>
              <a:rPr lang="it-IT" sz="2000" dirty="0">
                <a:latin typeface="Constantia" charset="0"/>
              </a:rPr>
              <a:t>: </a:t>
            </a:r>
            <a:r>
              <a:rPr lang="it-IT" sz="2000" dirty="0" smtClean="0">
                <a:latin typeface="Constantia" charset="0"/>
              </a:rPr>
              <a:t>prima versione del sistema operativo </a:t>
            </a:r>
            <a:r>
              <a:rPr lang="it-IT" sz="2400" dirty="0"/>
              <a:t>"</a:t>
            </a:r>
            <a:r>
              <a:rPr lang="it-IT" sz="2400" dirty="0" err="1"/>
              <a:t>iPhone</a:t>
            </a:r>
            <a:r>
              <a:rPr lang="it-IT" sz="2400" dirty="0"/>
              <a:t> OS"</a:t>
            </a:r>
            <a:endParaRPr lang="it-IT" sz="2000" dirty="0">
              <a:latin typeface="Constantia" charset="0"/>
            </a:endParaRPr>
          </a:p>
          <a:p>
            <a:pPr lvl="1">
              <a:lnSpc>
                <a:spcPct val="80000"/>
              </a:lnSpc>
              <a:buFont typeface="Arial"/>
              <a:buChar char="•"/>
            </a:pPr>
            <a:r>
              <a:rPr lang="it-IT" sz="2000" dirty="0">
                <a:latin typeface="Constantia" charset="0"/>
              </a:rPr>
              <a:t>2008 : </a:t>
            </a:r>
            <a:r>
              <a:rPr lang="it-IT" sz="2000" dirty="0" smtClean="0">
                <a:latin typeface="Constantia" charset="0"/>
              </a:rPr>
              <a:t>pubblicazione della SDK beta e aggiornamento </a:t>
            </a:r>
            <a:r>
              <a:rPr lang="it-IT" sz="2400" dirty="0" smtClean="0"/>
              <a:t>"</a:t>
            </a:r>
            <a:r>
              <a:rPr lang="it-IT" sz="2400" dirty="0" err="1"/>
              <a:t>iPhone</a:t>
            </a:r>
            <a:r>
              <a:rPr lang="it-IT" sz="2400" dirty="0"/>
              <a:t> </a:t>
            </a:r>
            <a:r>
              <a:rPr lang="it-IT" sz="2400" dirty="0" smtClean="0"/>
              <a:t>OS2"</a:t>
            </a:r>
            <a:r>
              <a:rPr lang="it-IT" sz="2000" dirty="0" smtClean="0">
                <a:latin typeface="Constantia" charset="0"/>
              </a:rPr>
              <a:t> </a:t>
            </a:r>
            <a:endParaRPr lang="it-IT" sz="2000" dirty="0">
              <a:latin typeface="Constantia" charset="0"/>
            </a:endParaRPr>
          </a:p>
          <a:p>
            <a:pPr lvl="1">
              <a:lnSpc>
                <a:spcPct val="80000"/>
              </a:lnSpc>
              <a:buFont typeface="Arial"/>
              <a:buChar char="•"/>
            </a:pPr>
            <a:r>
              <a:rPr lang="it-IT" sz="2000" dirty="0" smtClean="0">
                <a:latin typeface="Constantia" charset="0"/>
              </a:rPr>
              <a:t>2009 </a:t>
            </a:r>
            <a:r>
              <a:rPr lang="it-IT" sz="2000" dirty="0">
                <a:latin typeface="Constantia" charset="0"/>
              </a:rPr>
              <a:t>: Rilascio </a:t>
            </a:r>
            <a:r>
              <a:rPr lang="it-IT" sz="2400" dirty="0"/>
              <a:t>"</a:t>
            </a:r>
            <a:r>
              <a:rPr lang="it-IT" sz="2400" dirty="0" err="1"/>
              <a:t>iPhone</a:t>
            </a:r>
            <a:r>
              <a:rPr lang="it-IT" sz="2400" dirty="0"/>
              <a:t> </a:t>
            </a:r>
            <a:r>
              <a:rPr lang="it-IT" sz="2400" dirty="0" smtClean="0"/>
              <a:t>OS3”</a:t>
            </a:r>
          </a:p>
          <a:p>
            <a:pPr lvl="2">
              <a:lnSpc>
                <a:spcPct val="80000"/>
              </a:lnSpc>
              <a:buFont typeface="Arial"/>
              <a:buChar char="•"/>
            </a:pPr>
            <a:r>
              <a:rPr lang="it-IT" sz="1600" dirty="0" err="1" smtClean="0">
                <a:latin typeface="Constantia" charset="0"/>
              </a:rPr>
              <a:t>iPhon</a:t>
            </a:r>
            <a:r>
              <a:rPr lang="it-IT" sz="1600" dirty="0" smtClean="0">
                <a:latin typeface="Constantia" charset="0"/>
              </a:rPr>
              <a:t> ed </a:t>
            </a:r>
            <a:r>
              <a:rPr lang="it-IT" sz="1600" dirty="0" err="1" smtClean="0">
                <a:latin typeface="Constantia" charset="0"/>
              </a:rPr>
              <a:t>iPhod</a:t>
            </a:r>
            <a:r>
              <a:rPr lang="it-IT" sz="1600" dirty="0" smtClean="0">
                <a:latin typeface="Constantia" charset="0"/>
              </a:rPr>
              <a:t> </a:t>
            </a:r>
            <a:r>
              <a:rPr lang="it-IT" sz="1600" dirty="0" err="1" smtClean="0">
                <a:latin typeface="Constantia" charset="0"/>
              </a:rPr>
              <a:t>touch</a:t>
            </a:r>
            <a:endParaRPr lang="it-IT" sz="1600" dirty="0" smtClean="0">
              <a:latin typeface="Constantia" charset="0"/>
            </a:endParaRPr>
          </a:p>
          <a:p>
            <a:pPr lvl="2">
              <a:lnSpc>
                <a:spcPct val="80000"/>
              </a:lnSpc>
              <a:buFont typeface="Arial"/>
              <a:buChar char="•"/>
            </a:pPr>
            <a:r>
              <a:rPr lang="it-IT" sz="1600" dirty="0" err="1" smtClean="0">
                <a:latin typeface="Constantia" charset="0"/>
              </a:rPr>
              <a:t>iPad</a:t>
            </a:r>
            <a:r>
              <a:rPr lang="it-IT" sz="1600" dirty="0" smtClean="0">
                <a:latin typeface="Constantia" charset="0"/>
              </a:rPr>
              <a:t> </a:t>
            </a:r>
            <a:r>
              <a:rPr lang="it-IT" sz="1800" dirty="0"/>
              <a:t>inizialmente un </a:t>
            </a:r>
            <a:r>
              <a:rPr lang="it-IT" sz="1800" dirty="0" smtClean="0"/>
              <a:t>ramo </a:t>
            </a:r>
            <a:r>
              <a:rPr lang="it-IT" sz="1800" dirty="0"/>
              <a:t>separato di </a:t>
            </a:r>
            <a:r>
              <a:rPr lang="it-IT" sz="1800" dirty="0" err="1"/>
              <a:t>iPhone</a:t>
            </a:r>
            <a:r>
              <a:rPr lang="it-IT" sz="1800" dirty="0"/>
              <a:t> OS 3</a:t>
            </a:r>
            <a:endParaRPr lang="it-IT" sz="1600" dirty="0" smtClean="0">
              <a:latin typeface="Constantia" charset="0"/>
            </a:endParaRPr>
          </a:p>
          <a:p>
            <a:pPr lvl="1">
              <a:lnSpc>
                <a:spcPct val="80000"/>
              </a:lnSpc>
              <a:buFont typeface="Arial"/>
              <a:buChar char="•"/>
            </a:pPr>
            <a:r>
              <a:rPr lang="it-IT" sz="2000" dirty="0" smtClean="0">
                <a:latin typeface="Constantia" charset="0"/>
              </a:rPr>
              <a:t>2010</a:t>
            </a:r>
            <a:r>
              <a:rPr lang="it-IT" sz="2000" dirty="0">
                <a:latin typeface="Constantia" charset="0"/>
              </a:rPr>
              <a:t>: Rilascio </a:t>
            </a:r>
            <a:r>
              <a:rPr lang="it-IT" sz="2000" dirty="0"/>
              <a:t>"</a:t>
            </a:r>
            <a:r>
              <a:rPr lang="it-IT" sz="2000" dirty="0" err="1"/>
              <a:t>iPhone</a:t>
            </a:r>
            <a:r>
              <a:rPr lang="it-IT" sz="2000" dirty="0"/>
              <a:t> OS4” </a:t>
            </a:r>
            <a:r>
              <a:rPr lang="it-IT" sz="2000" dirty="0" smtClean="0"/>
              <a:t>unificato per tutti </a:t>
            </a:r>
            <a:r>
              <a:rPr lang="it-IT" sz="2000" dirty="0"/>
              <a:t>i </a:t>
            </a:r>
            <a:r>
              <a:rPr lang="it-IT" sz="2000" dirty="0" smtClean="0"/>
              <a:t>dispositivi</a:t>
            </a:r>
            <a:endParaRPr lang="it-IT" sz="2000" dirty="0"/>
          </a:p>
          <a:p>
            <a:pPr lvl="1">
              <a:lnSpc>
                <a:spcPct val="80000"/>
              </a:lnSpc>
              <a:buFont typeface="Arial"/>
              <a:buChar char="•"/>
            </a:pPr>
            <a:r>
              <a:rPr lang="it-IT" sz="2000" dirty="0" smtClean="0">
                <a:latin typeface="Constantia" charset="0"/>
              </a:rPr>
              <a:t>2011 </a:t>
            </a:r>
            <a:r>
              <a:rPr lang="it-IT" sz="2000" dirty="0">
                <a:latin typeface="Constantia" charset="0"/>
              </a:rPr>
              <a:t>: Rilascio </a:t>
            </a:r>
            <a:r>
              <a:rPr lang="it-IT" sz="2400" dirty="0"/>
              <a:t>"</a:t>
            </a:r>
            <a:r>
              <a:rPr lang="it-IT" sz="2400" dirty="0" err="1"/>
              <a:t>iPhone</a:t>
            </a:r>
            <a:r>
              <a:rPr lang="it-IT" sz="2400" dirty="0"/>
              <a:t> </a:t>
            </a:r>
            <a:r>
              <a:rPr lang="it-IT" sz="2400" dirty="0" smtClean="0"/>
              <a:t>OS5” </a:t>
            </a:r>
            <a:endParaRPr lang="it-IT" sz="2000" dirty="0">
              <a:latin typeface="Constantia" charset="0"/>
            </a:endParaRPr>
          </a:p>
        </p:txBody>
      </p:sp>
    </p:spTree>
    <p:extLst>
      <p:ext uri="{BB962C8B-B14F-4D97-AF65-F5344CB8AC3E}">
        <p14:creationId xmlns:p14="http://schemas.microsoft.com/office/powerpoint/2010/main" xmlns="" val="205288127"/>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Architettura</a:t>
            </a:r>
            <a:endParaRPr lang="it-IT" dirty="0"/>
          </a:p>
        </p:txBody>
      </p:sp>
      <p:sp>
        <p:nvSpPr>
          <p:cNvPr id="5" name="Rettangolo 4"/>
          <p:cNvSpPr/>
          <p:nvPr/>
        </p:nvSpPr>
        <p:spPr>
          <a:xfrm>
            <a:off x="971600" y="3789040"/>
            <a:ext cx="7200800" cy="1008112"/>
          </a:xfrm>
          <a:prstGeom prst="rect">
            <a:avLst/>
          </a:prstGeom>
          <a:solidFill>
            <a:schemeClr val="tx2">
              <a:lumMod val="60000"/>
              <a:lumOff val="40000"/>
            </a:schemeClr>
          </a:solid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it-IT" sz="1400">
              <a:solidFill>
                <a:srgbClr val="000000"/>
              </a:solidFill>
            </a:endParaRPr>
          </a:p>
        </p:txBody>
      </p:sp>
      <p:sp>
        <p:nvSpPr>
          <p:cNvPr id="6" name="Rettangolo 5"/>
          <p:cNvSpPr/>
          <p:nvPr/>
        </p:nvSpPr>
        <p:spPr>
          <a:xfrm>
            <a:off x="971600" y="2780928"/>
            <a:ext cx="7200800" cy="1008112"/>
          </a:xfrm>
          <a:prstGeom prst="rect">
            <a:avLst/>
          </a:prstGeom>
          <a:solidFill>
            <a:srgbClr val="D4D64E"/>
          </a:solid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it-IT" sz="1400">
              <a:solidFill>
                <a:schemeClr val="bg1"/>
              </a:solidFill>
            </a:endParaRPr>
          </a:p>
        </p:txBody>
      </p:sp>
      <p:sp>
        <p:nvSpPr>
          <p:cNvPr id="7" name="Rettangolo 6"/>
          <p:cNvSpPr/>
          <p:nvPr/>
        </p:nvSpPr>
        <p:spPr>
          <a:xfrm>
            <a:off x="971600" y="1772816"/>
            <a:ext cx="7200800" cy="1008112"/>
          </a:xfrm>
          <a:prstGeom prst="rect">
            <a:avLst/>
          </a:prstGeom>
          <a:solidFill>
            <a:schemeClr val="bg1">
              <a:lumMod val="65000"/>
            </a:schemeClr>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it-IT" sz="1400">
              <a:solidFill>
                <a:schemeClr val="bg1"/>
              </a:solidFill>
            </a:endParaRPr>
          </a:p>
        </p:txBody>
      </p:sp>
      <p:sp>
        <p:nvSpPr>
          <p:cNvPr id="8" name="CasellaDiTesto 7"/>
          <p:cNvSpPr txBox="1"/>
          <p:nvPr/>
        </p:nvSpPr>
        <p:spPr>
          <a:xfrm>
            <a:off x="3837242" y="1772816"/>
            <a:ext cx="1512168" cy="307777"/>
          </a:xfrm>
          <a:prstGeom prst="rect">
            <a:avLst/>
          </a:prstGeom>
          <a:noFill/>
        </p:spPr>
        <p:txBody>
          <a:bodyPr wrap="square" rtlCol="0">
            <a:spAutoFit/>
          </a:bodyPr>
          <a:lstStyle/>
          <a:p>
            <a:pPr algn="ctr"/>
            <a:r>
              <a:rPr lang="it-IT" sz="1400" dirty="0" smtClean="0">
                <a:solidFill>
                  <a:srgbClr val="000000"/>
                </a:solidFill>
              </a:rPr>
              <a:t>Cocoa Touch</a:t>
            </a:r>
            <a:endParaRPr lang="it-IT" sz="1400" dirty="0">
              <a:solidFill>
                <a:srgbClr val="000000"/>
              </a:solidFill>
            </a:endParaRPr>
          </a:p>
        </p:txBody>
      </p:sp>
      <p:sp>
        <p:nvSpPr>
          <p:cNvPr id="9" name="CasellaDiTesto 8"/>
          <p:cNvSpPr txBox="1"/>
          <p:nvPr/>
        </p:nvSpPr>
        <p:spPr>
          <a:xfrm>
            <a:off x="3837242" y="2780928"/>
            <a:ext cx="1512168" cy="307777"/>
          </a:xfrm>
          <a:prstGeom prst="rect">
            <a:avLst/>
          </a:prstGeom>
          <a:noFill/>
        </p:spPr>
        <p:txBody>
          <a:bodyPr wrap="square" rtlCol="0">
            <a:spAutoFit/>
          </a:bodyPr>
          <a:lstStyle/>
          <a:p>
            <a:pPr algn="ctr"/>
            <a:r>
              <a:rPr lang="it-IT" sz="1400" dirty="0" smtClean="0">
                <a:solidFill>
                  <a:srgbClr val="000000"/>
                </a:solidFill>
              </a:rPr>
              <a:t>Media</a:t>
            </a:r>
            <a:endParaRPr lang="it-IT" sz="1400" dirty="0">
              <a:solidFill>
                <a:srgbClr val="000000"/>
              </a:solidFill>
            </a:endParaRPr>
          </a:p>
        </p:txBody>
      </p:sp>
      <p:sp>
        <p:nvSpPr>
          <p:cNvPr id="10" name="CasellaDiTesto 9"/>
          <p:cNvSpPr txBox="1"/>
          <p:nvPr/>
        </p:nvSpPr>
        <p:spPr>
          <a:xfrm>
            <a:off x="3837242" y="3789040"/>
            <a:ext cx="1512168" cy="307777"/>
          </a:xfrm>
          <a:prstGeom prst="rect">
            <a:avLst/>
          </a:prstGeom>
          <a:noFill/>
        </p:spPr>
        <p:txBody>
          <a:bodyPr wrap="square" rtlCol="0">
            <a:spAutoFit/>
          </a:bodyPr>
          <a:lstStyle/>
          <a:p>
            <a:pPr algn="ctr"/>
            <a:r>
              <a:rPr lang="it-IT" sz="1400" dirty="0" smtClean="0">
                <a:solidFill>
                  <a:srgbClr val="000000"/>
                </a:solidFill>
              </a:rPr>
              <a:t>Core Services</a:t>
            </a:r>
            <a:endParaRPr lang="it-IT" sz="1400" dirty="0">
              <a:solidFill>
                <a:srgbClr val="000000"/>
              </a:solidFill>
            </a:endParaRPr>
          </a:p>
        </p:txBody>
      </p:sp>
      <p:sp>
        <p:nvSpPr>
          <p:cNvPr id="11" name="CasellaDiTesto 10"/>
          <p:cNvSpPr txBox="1"/>
          <p:nvPr/>
        </p:nvSpPr>
        <p:spPr>
          <a:xfrm>
            <a:off x="4067944" y="4797152"/>
            <a:ext cx="1512168" cy="307777"/>
          </a:xfrm>
          <a:prstGeom prst="rect">
            <a:avLst/>
          </a:prstGeom>
          <a:noFill/>
        </p:spPr>
        <p:txBody>
          <a:bodyPr wrap="square" rtlCol="0">
            <a:spAutoFit/>
          </a:bodyPr>
          <a:lstStyle/>
          <a:p>
            <a:pPr algn="ctr"/>
            <a:r>
              <a:rPr lang="it-IT" sz="1400" dirty="0" smtClean="0">
                <a:solidFill>
                  <a:schemeClr val="bg1"/>
                </a:solidFill>
              </a:rPr>
              <a:t>Cose OS</a:t>
            </a:r>
            <a:endParaRPr lang="it-IT" sz="1400" dirty="0">
              <a:solidFill>
                <a:schemeClr val="bg1"/>
              </a:solidFill>
            </a:endParaRPr>
          </a:p>
        </p:txBody>
      </p:sp>
      <p:sp>
        <p:nvSpPr>
          <p:cNvPr id="3" name="Rettangolo 2"/>
          <p:cNvSpPr/>
          <p:nvPr/>
        </p:nvSpPr>
        <p:spPr>
          <a:xfrm>
            <a:off x="971600" y="4797152"/>
            <a:ext cx="7200800" cy="1008112"/>
          </a:xfrm>
          <a:prstGeom prst="rect">
            <a:avLst/>
          </a:prstGeom>
          <a:solidFill>
            <a:srgbClr val="FF0000">
              <a:alpha val="80000"/>
            </a:srgbClr>
          </a:solid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it-IT" sz="1400">
              <a:solidFill>
                <a:schemeClr val="bg1"/>
              </a:solidFill>
            </a:endParaRPr>
          </a:p>
        </p:txBody>
      </p:sp>
      <p:grpSp>
        <p:nvGrpSpPr>
          <p:cNvPr id="4" name="Gruppo 17"/>
          <p:cNvGrpSpPr/>
          <p:nvPr/>
        </p:nvGrpSpPr>
        <p:grpSpPr>
          <a:xfrm>
            <a:off x="1835696" y="5229200"/>
            <a:ext cx="5472608" cy="307777"/>
            <a:chOff x="1043608" y="5229200"/>
            <a:chExt cx="5472608" cy="307777"/>
          </a:xfrm>
        </p:grpSpPr>
        <p:sp>
          <p:nvSpPr>
            <p:cNvPr id="12" name="CasellaDiTesto 11"/>
            <p:cNvSpPr txBox="1"/>
            <p:nvPr/>
          </p:nvSpPr>
          <p:spPr>
            <a:xfrm>
              <a:off x="1043608" y="5229200"/>
              <a:ext cx="1296144" cy="307777"/>
            </a:xfrm>
            <a:prstGeom prst="rect">
              <a:avLst/>
            </a:prstGeom>
            <a:noFill/>
            <a:ln>
              <a:solidFill>
                <a:srgbClr val="000000"/>
              </a:solidFill>
            </a:ln>
          </p:spPr>
          <p:txBody>
            <a:bodyPr wrap="square" rtlCol="0">
              <a:spAutoFit/>
            </a:bodyPr>
            <a:lstStyle/>
            <a:p>
              <a:pPr algn="ctr"/>
              <a:r>
                <a:rPr lang="it-IT" sz="1400" dirty="0" smtClean="0">
                  <a:solidFill>
                    <a:schemeClr val="bg1"/>
                  </a:solidFill>
                </a:rPr>
                <a:t>OSX Kernel</a:t>
              </a:r>
              <a:endParaRPr lang="it-IT" sz="1400" dirty="0">
                <a:solidFill>
                  <a:schemeClr val="bg1"/>
                </a:solidFill>
              </a:endParaRPr>
            </a:p>
          </p:txBody>
        </p:sp>
        <p:sp>
          <p:nvSpPr>
            <p:cNvPr id="13" name="CasellaDiTesto 12"/>
            <p:cNvSpPr txBox="1"/>
            <p:nvPr/>
          </p:nvSpPr>
          <p:spPr>
            <a:xfrm>
              <a:off x="2483768" y="5229200"/>
              <a:ext cx="1152128" cy="307777"/>
            </a:xfrm>
            <a:prstGeom prst="rect">
              <a:avLst/>
            </a:prstGeom>
            <a:noFill/>
            <a:ln>
              <a:solidFill>
                <a:schemeClr val="tx1"/>
              </a:solidFill>
            </a:ln>
          </p:spPr>
          <p:txBody>
            <a:bodyPr wrap="square" rtlCol="0">
              <a:spAutoFit/>
            </a:bodyPr>
            <a:lstStyle/>
            <a:p>
              <a:pPr algn="ctr"/>
              <a:r>
                <a:rPr lang="it-IT" sz="1400" dirty="0" smtClean="0">
                  <a:solidFill>
                    <a:schemeClr val="bg1"/>
                  </a:solidFill>
                </a:rPr>
                <a:t>Mach 3.0</a:t>
              </a:r>
              <a:endParaRPr lang="it-IT" sz="1400" dirty="0">
                <a:solidFill>
                  <a:schemeClr val="bg1"/>
                </a:solidFill>
              </a:endParaRPr>
            </a:p>
          </p:txBody>
        </p:sp>
        <p:sp>
          <p:nvSpPr>
            <p:cNvPr id="14" name="CasellaDiTesto 13"/>
            <p:cNvSpPr txBox="1"/>
            <p:nvPr/>
          </p:nvSpPr>
          <p:spPr>
            <a:xfrm>
              <a:off x="3779912" y="5229200"/>
              <a:ext cx="576064" cy="307777"/>
            </a:xfrm>
            <a:prstGeom prst="rect">
              <a:avLst/>
            </a:prstGeom>
            <a:noFill/>
            <a:ln>
              <a:solidFill>
                <a:schemeClr val="tx1"/>
              </a:solidFill>
            </a:ln>
          </p:spPr>
          <p:txBody>
            <a:bodyPr wrap="square" rtlCol="0">
              <a:spAutoFit/>
            </a:bodyPr>
            <a:lstStyle/>
            <a:p>
              <a:pPr algn="ctr"/>
              <a:r>
                <a:rPr lang="it-IT" sz="1400" dirty="0" smtClean="0">
                  <a:solidFill>
                    <a:schemeClr val="bg1"/>
                  </a:solidFill>
                </a:rPr>
                <a:t>BSD</a:t>
              </a:r>
              <a:endParaRPr lang="it-IT" sz="1400" dirty="0">
                <a:solidFill>
                  <a:schemeClr val="bg1"/>
                </a:solidFill>
              </a:endParaRPr>
            </a:p>
          </p:txBody>
        </p:sp>
        <p:sp>
          <p:nvSpPr>
            <p:cNvPr id="15" name="CasellaDiTesto 14"/>
            <p:cNvSpPr txBox="1"/>
            <p:nvPr/>
          </p:nvSpPr>
          <p:spPr>
            <a:xfrm>
              <a:off x="4499992" y="5229200"/>
              <a:ext cx="936104" cy="307777"/>
            </a:xfrm>
            <a:prstGeom prst="rect">
              <a:avLst/>
            </a:prstGeom>
            <a:noFill/>
            <a:ln>
              <a:solidFill>
                <a:schemeClr val="tx1"/>
              </a:solidFill>
            </a:ln>
          </p:spPr>
          <p:txBody>
            <a:bodyPr wrap="square" rtlCol="0">
              <a:spAutoFit/>
            </a:bodyPr>
            <a:lstStyle/>
            <a:p>
              <a:pPr algn="ctr"/>
              <a:r>
                <a:rPr lang="it-IT" sz="1400" dirty="0" smtClean="0">
                  <a:solidFill>
                    <a:schemeClr val="bg1"/>
                  </a:solidFill>
                </a:rPr>
                <a:t>Sockets</a:t>
              </a:r>
              <a:endParaRPr lang="it-IT" sz="1400" dirty="0">
                <a:solidFill>
                  <a:schemeClr val="bg1"/>
                </a:solidFill>
              </a:endParaRPr>
            </a:p>
          </p:txBody>
        </p:sp>
        <p:sp>
          <p:nvSpPr>
            <p:cNvPr id="16" name="CasellaDiTesto 15"/>
            <p:cNvSpPr txBox="1"/>
            <p:nvPr/>
          </p:nvSpPr>
          <p:spPr>
            <a:xfrm>
              <a:off x="5580112" y="5229200"/>
              <a:ext cx="936104" cy="307777"/>
            </a:xfrm>
            <a:prstGeom prst="rect">
              <a:avLst/>
            </a:prstGeom>
            <a:noFill/>
            <a:ln>
              <a:solidFill>
                <a:schemeClr val="tx1"/>
              </a:solidFill>
            </a:ln>
          </p:spPr>
          <p:txBody>
            <a:bodyPr wrap="square" rtlCol="0">
              <a:spAutoFit/>
            </a:bodyPr>
            <a:lstStyle/>
            <a:p>
              <a:pPr algn="ctr"/>
              <a:r>
                <a:rPr lang="it-IT" sz="1400" dirty="0" smtClean="0">
                  <a:solidFill>
                    <a:schemeClr val="bg1"/>
                  </a:solidFill>
                </a:rPr>
                <a:t>Security</a:t>
              </a:r>
              <a:endParaRPr lang="it-IT" sz="1400" dirty="0">
                <a:solidFill>
                  <a:schemeClr val="bg1"/>
                </a:solidFill>
              </a:endParaRPr>
            </a:p>
          </p:txBody>
        </p:sp>
      </p:grpSp>
      <p:grpSp>
        <p:nvGrpSpPr>
          <p:cNvPr id="17" name="Gruppo 18"/>
          <p:cNvGrpSpPr/>
          <p:nvPr/>
        </p:nvGrpSpPr>
        <p:grpSpPr>
          <a:xfrm>
            <a:off x="1187623" y="4346511"/>
            <a:ext cx="6768753" cy="317079"/>
            <a:chOff x="1155293" y="5229201"/>
            <a:chExt cx="5025865" cy="237649"/>
          </a:xfrm>
        </p:grpSpPr>
        <p:sp>
          <p:nvSpPr>
            <p:cNvPr id="20" name="CasellaDiTesto 19"/>
            <p:cNvSpPr txBox="1"/>
            <p:nvPr/>
          </p:nvSpPr>
          <p:spPr>
            <a:xfrm>
              <a:off x="1155293" y="5229207"/>
              <a:ext cx="949331" cy="230677"/>
            </a:xfrm>
            <a:prstGeom prst="rect">
              <a:avLst/>
            </a:prstGeom>
            <a:noFill/>
            <a:ln>
              <a:solidFill>
                <a:srgbClr val="000000"/>
              </a:solidFill>
            </a:ln>
          </p:spPr>
          <p:txBody>
            <a:bodyPr wrap="square" rtlCol="0">
              <a:spAutoFit/>
            </a:bodyPr>
            <a:lstStyle/>
            <a:p>
              <a:pPr algn="ctr"/>
              <a:r>
                <a:rPr lang="it-IT" sz="1400" dirty="0" smtClean="0">
                  <a:solidFill>
                    <a:schemeClr val="bg1"/>
                  </a:solidFill>
                </a:rPr>
                <a:t>Collections</a:t>
              </a:r>
              <a:endParaRPr lang="it-IT" sz="1400" dirty="0">
                <a:solidFill>
                  <a:schemeClr val="bg1"/>
                </a:solidFill>
              </a:endParaRPr>
            </a:p>
          </p:txBody>
        </p:sp>
        <p:sp>
          <p:nvSpPr>
            <p:cNvPr id="21" name="CasellaDiTesto 20"/>
            <p:cNvSpPr txBox="1"/>
            <p:nvPr/>
          </p:nvSpPr>
          <p:spPr>
            <a:xfrm>
              <a:off x="2211558" y="5236173"/>
              <a:ext cx="1082402" cy="230677"/>
            </a:xfrm>
            <a:prstGeom prst="rect">
              <a:avLst/>
            </a:prstGeom>
            <a:noFill/>
            <a:ln>
              <a:solidFill>
                <a:schemeClr val="tx1"/>
              </a:solidFill>
            </a:ln>
          </p:spPr>
          <p:txBody>
            <a:bodyPr wrap="square" rtlCol="0">
              <a:spAutoFit/>
            </a:bodyPr>
            <a:lstStyle/>
            <a:p>
              <a:pPr algn="ctr"/>
              <a:r>
                <a:rPr lang="it-IT" sz="1400" dirty="0" smtClean="0">
                  <a:solidFill>
                    <a:schemeClr val="bg1"/>
                  </a:solidFill>
                </a:rPr>
                <a:t>Address Book</a:t>
              </a:r>
            </a:p>
          </p:txBody>
        </p:sp>
        <p:sp>
          <p:nvSpPr>
            <p:cNvPr id="22" name="CasellaDiTesto 21"/>
            <p:cNvSpPr txBox="1"/>
            <p:nvPr/>
          </p:nvSpPr>
          <p:spPr>
            <a:xfrm>
              <a:off x="3386636" y="5229201"/>
              <a:ext cx="976656" cy="230677"/>
            </a:xfrm>
            <a:prstGeom prst="rect">
              <a:avLst/>
            </a:prstGeom>
            <a:noFill/>
            <a:ln>
              <a:solidFill>
                <a:schemeClr val="tx1"/>
              </a:solidFill>
            </a:ln>
          </p:spPr>
          <p:txBody>
            <a:bodyPr wrap="square" rtlCol="0">
              <a:spAutoFit/>
            </a:bodyPr>
            <a:lstStyle/>
            <a:p>
              <a:pPr algn="ctr"/>
              <a:r>
                <a:rPr lang="it-IT" sz="1400" dirty="0" smtClean="0">
                  <a:solidFill>
                    <a:schemeClr val="bg1"/>
                  </a:solidFill>
                </a:rPr>
                <a:t>Networking</a:t>
              </a:r>
              <a:endParaRPr lang="it-IT" sz="1400" dirty="0">
                <a:solidFill>
                  <a:schemeClr val="bg1"/>
                </a:solidFill>
              </a:endParaRPr>
            </a:p>
          </p:txBody>
        </p:sp>
        <p:sp>
          <p:nvSpPr>
            <p:cNvPr id="23" name="CasellaDiTesto 22"/>
            <p:cNvSpPr txBox="1"/>
            <p:nvPr/>
          </p:nvSpPr>
          <p:spPr>
            <a:xfrm>
              <a:off x="4499992" y="5229208"/>
              <a:ext cx="936104" cy="230677"/>
            </a:xfrm>
            <a:prstGeom prst="rect">
              <a:avLst/>
            </a:prstGeom>
            <a:noFill/>
            <a:ln>
              <a:solidFill>
                <a:schemeClr val="tx1"/>
              </a:solidFill>
            </a:ln>
          </p:spPr>
          <p:txBody>
            <a:bodyPr wrap="square" rtlCol="0">
              <a:spAutoFit/>
            </a:bodyPr>
            <a:lstStyle/>
            <a:p>
              <a:pPr algn="ctr"/>
              <a:r>
                <a:rPr lang="it-IT" sz="1400" dirty="0" smtClean="0">
                  <a:solidFill>
                    <a:schemeClr val="bg1"/>
                  </a:solidFill>
                </a:rPr>
                <a:t>File Access</a:t>
              </a:r>
              <a:endParaRPr lang="it-IT" sz="1400" dirty="0">
                <a:solidFill>
                  <a:schemeClr val="bg1"/>
                </a:solidFill>
              </a:endParaRPr>
            </a:p>
          </p:txBody>
        </p:sp>
        <p:sp>
          <p:nvSpPr>
            <p:cNvPr id="24" name="CasellaDiTesto 23"/>
            <p:cNvSpPr txBox="1"/>
            <p:nvPr/>
          </p:nvSpPr>
          <p:spPr>
            <a:xfrm>
              <a:off x="5580112" y="5229209"/>
              <a:ext cx="601046" cy="230677"/>
            </a:xfrm>
            <a:prstGeom prst="rect">
              <a:avLst/>
            </a:prstGeom>
            <a:noFill/>
            <a:ln>
              <a:solidFill>
                <a:schemeClr val="tx1"/>
              </a:solidFill>
            </a:ln>
          </p:spPr>
          <p:txBody>
            <a:bodyPr wrap="square" rtlCol="0">
              <a:spAutoFit/>
            </a:bodyPr>
            <a:lstStyle/>
            <a:p>
              <a:pPr algn="ctr"/>
              <a:r>
                <a:rPr lang="it-IT" sz="1400" dirty="0" smtClean="0">
                  <a:solidFill>
                    <a:schemeClr val="bg1"/>
                  </a:solidFill>
                </a:rPr>
                <a:t>SQLite</a:t>
              </a:r>
              <a:endParaRPr lang="it-IT" sz="1400" dirty="0">
                <a:solidFill>
                  <a:schemeClr val="bg1"/>
                </a:solidFill>
              </a:endParaRPr>
            </a:p>
          </p:txBody>
        </p:sp>
      </p:grpSp>
      <p:sp>
        <p:nvSpPr>
          <p:cNvPr id="25" name="CasellaDiTesto 24"/>
          <p:cNvSpPr txBox="1"/>
          <p:nvPr/>
        </p:nvSpPr>
        <p:spPr>
          <a:xfrm>
            <a:off x="3837242" y="4797152"/>
            <a:ext cx="1512168" cy="307777"/>
          </a:xfrm>
          <a:prstGeom prst="rect">
            <a:avLst/>
          </a:prstGeom>
          <a:noFill/>
        </p:spPr>
        <p:txBody>
          <a:bodyPr wrap="square" rtlCol="0">
            <a:spAutoFit/>
          </a:bodyPr>
          <a:lstStyle/>
          <a:p>
            <a:pPr algn="ctr"/>
            <a:r>
              <a:rPr lang="it-IT" sz="1400" dirty="0" smtClean="0">
                <a:solidFill>
                  <a:srgbClr val="000000"/>
                </a:solidFill>
              </a:rPr>
              <a:t>Core OS</a:t>
            </a:r>
            <a:endParaRPr lang="it-IT" sz="1400" dirty="0">
              <a:solidFill>
                <a:srgbClr val="000000"/>
              </a:solidFill>
            </a:endParaRPr>
          </a:p>
        </p:txBody>
      </p:sp>
      <p:grpSp>
        <p:nvGrpSpPr>
          <p:cNvPr id="18" name="Gruppo 25"/>
          <p:cNvGrpSpPr/>
          <p:nvPr/>
        </p:nvGrpSpPr>
        <p:grpSpPr>
          <a:xfrm>
            <a:off x="1175051" y="3378441"/>
            <a:ext cx="6840760" cy="261656"/>
            <a:chOff x="1310732" y="5229269"/>
            <a:chExt cx="4922238" cy="172656"/>
          </a:xfrm>
        </p:grpSpPr>
        <p:sp>
          <p:nvSpPr>
            <p:cNvPr id="27" name="CasellaDiTesto 26"/>
            <p:cNvSpPr txBox="1"/>
            <p:nvPr/>
          </p:nvSpPr>
          <p:spPr>
            <a:xfrm>
              <a:off x="1310732" y="5229299"/>
              <a:ext cx="793892" cy="172626"/>
            </a:xfrm>
            <a:prstGeom prst="rect">
              <a:avLst/>
            </a:prstGeom>
            <a:noFill/>
            <a:ln>
              <a:solidFill>
                <a:srgbClr val="000000"/>
              </a:solidFill>
            </a:ln>
          </p:spPr>
          <p:txBody>
            <a:bodyPr wrap="square" rtlCol="0">
              <a:spAutoFit/>
            </a:bodyPr>
            <a:lstStyle/>
            <a:p>
              <a:pPr algn="ctr"/>
              <a:r>
                <a:rPr lang="it-IT" sz="1100" dirty="0" smtClean="0">
                  <a:solidFill>
                    <a:schemeClr val="bg1"/>
                  </a:solidFill>
                </a:rPr>
                <a:t>Core Audio</a:t>
              </a:r>
              <a:endParaRPr lang="it-IT" sz="1100" dirty="0">
                <a:solidFill>
                  <a:schemeClr val="bg1"/>
                </a:solidFill>
              </a:endParaRPr>
            </a:p>
          </p:txBody>
        </p:sp>
        <p:sp>
          <p:nvSpPr>
            <p:cNvPr id="28" name="CasellaDiTesto 27"/>
            <p:cNvSpPr txBox="1"/>
            <p:nvPr/>
          </p:nvSpPr>
          <p:spPr>
            <a:xfrm>
              <a:off x="2211558" y="5229291"/>
              <a:ext cx="601752" cy="172626"/>
            </a:xfrm>
            <a:prstGeom prst="rect">
              <a:avLst/>
            </a:prstGeom>
            <a:noFill/>
            <a:ln>
              <a:solidFill>
                <a:schemeClr val="tx1"/>
              </a:solidFill>
            </a:ln>
          </p:spPr>
          <p:txBody>
            <a:bodyPr wrap="square" rtlCol="0">
              <a:spAutoFit/>
            </a:bodyPr>
            <a:lstStyle/>
            <a:p>
              <a:pPr algn="ctr"/>
              <a:r>
                <a:rPr lang="it-IT" sz="1100" dirty="0" smtClean="0">
                  <a:solidFill>
                    <a:schemeClr val="bg1"/>
                  </a:solidFill>
                </a:rPr>
                <a:t>OpenAL</a:t>
              </a:r>
            </a:p>
          </p:txBody>
        </p:sp>
        <p:sp>
          <p:nvSpPr>
            <p:cNvPr id="29" name="CasellaDiTesto 28"/>
            <p:cNvSpPr txBox="1"/>
            <p:nvPr/>
          </p:nvSpPr>
          <p:spPr>
            <a:xfrm>
              <a:off x="2922999" y="5229279"/>
              <a:ext cx="926572" cy="172626"/>
            </a:xfrm>
            <a:prstGeom prst="rect">
              <a:avLst/>
            </a:prstGeom>
            <a:noFill/>
            <a:ln>
              <a:solidFill>
                <a:schemeClr val="tx1"/>
              </a:solidFill>
            </a:ln>
          </p:spPr>
          <p:txBody>
            <a:bodyPr wrap="square" rtlCol="0">
              <a:spAutoFit/>
            </a:bodyPr>
            <a:lstStyle/>
            <a:p>
              <a:pPr algn="ctr"/>
              <a:r>
                <a:rPr lang="it-IT" sz="1100" dirty="0" smtClean="0">
                  <a:solidFill>
                    <a:schemeClr val="bg1"/>
                  </a:solidFill>
                </a:rPr>
                <a:t>Audio Mixing</a:t>
              </a:r>
              <a:endParaRPr lang="it-IT" sz="1100" dirty="0">
                <a:solidFill>
                  <a:schemeClr val="bg1"/>
                </a:solidFill>
              </a:endParaRPr>
            </a:p>
          </p:txBody>
        </p:sp>
        <p:sp>
          <p:nvSpPr>
            <p:cNvPr id="30" name="CasellaDiTesto 29"/>
            <p:cNvSpPr txBox="1"/>
            <p:nvPr/>
          </p:nvSpPr>
          <p:spPr>
            <a:xfrm>
              <a:off x="3953197" y="5229275"/>
              <a:ext cx="1152730" cy="172626"/>
            </a:xfrm>
            <a:prstGeom prst="rect">
              <a:avLst/>
            </a:prstGeom>
            <a:noFill/>
            <a:ln>
              <a:solidFill>
                <a:schemeClr val="tx1"/>
              </a:solidFill>
            </a:ln>
          </p:spPr>
          <p:txBody>
            <a:bodyPr wrap="square" rtlCol="0">
              <a:spAutoFit/>
            </a:bodyPr>
            <a:lstStyle/>
            <a:p>
              <a:pPr algn="ctr"/>
              <a:r>
                <a:rPr lang="it-IT" sz="1100" dirty="0" smtClean="0">
                  <a:solidFill>
                    <a:schemeClr val="bg1"/>
                  </a:solidFill>
                </a:rPr>
                <a:t>Audio Recording</a:t>
              </a:r>
              <a:endParaRPr lang="it-IT" sz="1100" dirty="0">
                <a:solidFill>
                  <a:schemeClr val="bg1"/>
                </a:solidFill>
              </a:endParaRPr>
            </a:p>
          </p:txBody>
        </p:sp>
        <p:sp>
          <p:nvSpPr>
            <p:cNvPr id="31" name="CasellaDiTesto 30"/>
            <p:cNvSpPr txBox="1"/>
            <p:nvPr/>
          </p:nvSpPr>
          <p:spPr>
            <a:xfrm>
              <a:off x="5196710" y="5229269"/>
              <a:ext cx="1036260" cy="172626"/>
            </a:xfrm>
            <a:prstGeom prst="rect">
              <a:avLst/>
            </a:prstGeom>
            <a:noFill/>
            <a:ln>
              <a:solidFill>
                <a:schemeClr val="tx1"/>
              </a:solidFill>
            </a:ln>
          </p:spPr>
          <p:txBody>
            <a:bodyPr wrap="square" rtlCol="0">
              <a:spAutoFit/>
            </a:bodyPr>
            <a:lstStyle/>
            <a:p>
              <a:pPr algn="ctr"/>
              <a:r>
                <a:rPr lang="it-IT" sz="1100" dirty="0" smtClean="0">
                  <a:solidFill>
                    <a:schemeClr val="bg1"/>
                  </a:solidFill>
                </a:rPr>
                <a:t>Video Playback</a:t>
              </a:r>
              <a:endParaRPr lang="it-IT" sz="1100" dirty="0">
                <a:solidFill>
                  <a:schemeClr val="bg1"/>
                </a:solidFill>
              </a:endParaRPr>
            </a:p>
          </p:txBody>
        </p:sp>
      </p:grpSp>
      <p:grpSp>
        <p:nvGrpSpPr>
          <p:cNvPr id="19" name="Gruppo 31"/>
          <p:cNvGrpSpPr/>
          <p:nvPr/>
        </p:nvGrpSpPr>
        <p:grpSpPr>
          <a:xfrm>
            <a:off x="1115616" y="2348871"/>
            <a:ext cx="6912768" cy="261628"/>
            <a:chOff x="1101827" y="5229245"/>
            <a:chExt cx="5132798" cy="196091"/>
          </a:xfrm>
        </p:grpSpPr>
        <p:sp>
          <p:nvSpPr>
            <p:cNvPr id="33" name="CasellaDiTesto 32"/>
            <p:cNvSpPr txBox="1"/>
            <p:nvPr/>
          </p:nvSpPr>
          <p:spPr>
            <a:xfrm>
              <a:off x="1101827" y="5229245"/>
              <a:ext cx="1002797" cy="196077"/>
            </a:xfrm>
            <a:prstGeom prst="rect">
              <a:avLst/>
            </a:prstGeom>
            <a:noFill/>
            <a:ln>
              <a:solidFill>
                <a:srgbClr val="000000"/>
              </a:solidFill>
            </a:ln>
          </p:spPr>
          <p:txBody>
            <a:bodyPr wrap="square" rtlCol="0">
              <a:spAutoFit/>
            </a:bodyPr>
            <a:lstStyle/>
            <a:p>
              <a:pPr algn="ctr"/>
              <a:r>
                <a:rPr lang="it-IT" sz="1100" dirty="0" smtClean="0">
                  <a:solidFill>
                    <a:schemeClr val="bg1"/>
                  </a:solidFill>
                </a:rPr>
                <a:t>Multi-Touch</a:t>
              </a:r>
              <a:endParaRPr lang="it-IT" sz="1100" dirty="0">
                <a:solidFill>
                  <a:schemeClr val="bg1"/>
                </a:solidFill>
              </a:endParaRPr>
            </a:p>
          </p:txBody>
        </p:sp>
        <p:sp>
          <p:nvSpPr>
            <p:cNvPr id="34" name="CasellaDiTesto 33"/>
            <p:cNvSpPr txBox="1"/>
            <p:nvPr/>
          </p:nvSpPr>
          <p:spPr>
            <a:xfrm>
              <a:off x="2211559" y="5229258"/>
              <a:ext cx="922001" cy="196078"/>
            </a:xfrm>
            <a:prstGeom prst="rect">
              <a:avLst/>
            </a:prstGeom>
            <a:noFill/>
            <a:ln>
              <a:solidFill>
                <a:schemeClr val="tx1"/>
              </a:solidFill>
            </a:ln>
          </p:spPr>
          <p:txBody>
            <a:bodyPr wrap="square" rtlCol="0">
              <a:spAutoFit/>
            </a:bodyPr>
            <a:lstStyle/>
            <a:p>
              <a:pPr algn="ctr"/>
              <a:r>
                <a:rPr lang="it-IT" sz="1100" dirty="0" smtClean="0">
                  <a:solidFill>
                    <a:schemeClr val="bg1"/>
                  </a:solidFill>
                </a:rPr>
                <a:t>Core Motion</a:t>
              </a:r>
            </a:p>
          </p:txBody>
        </p:sp>
        <p:sp>
          <p:nvSpPr>
            <p:cNvPr id="35" name="CasellaDiTesto 34"/>
            <p:cNvSpPr txBox="1"/>
            <p:nvPr/>
          </p:nvSpPr>
          <p:spPr>
            <a:xfrm>
              <a:off x="3293959" y="5229250"/>
              <a:ext cx="1069332" cy="196078"/>
            </a:xfrm>
            <a:prstGeom prst="rect">
              <a:avLst/>
            </a:prstGeom>
            <a:noFill/>
            <a:ln>
              <a:solidFill>
                <a:schemeClr val="tx1"/>
              </a:solidFill>
            </a:ln>
          </p:spPr>
          <p:txBody>
            <a:bodyPr wrap="square" rtlCol="0">
              <a:spAutoFit/>
            </a:bodyPr>
            <a:lstStyle/>
            <a:p>
              <a:pPr algn="ctr"/>
              <a:r>
                <a:rPr lang="it-IT" sz="1100" dirty="0" smtClean="0">
                  <a:solidFill>
                    <a:schemeClr val="bg1"/>
                  </a:solidFill>
                </a:rPr>
                <a:t>View Hierarchy</a:t>
              </a:r>
              <a:endParaRPr lang="it-IT" sz="1100" dirty="0">
                <a:solidFill>
                  <a:schemeClr val="bg1"/>
                </a:solidFill>
              </a:endParaRPr>
            </a:p>
          </p:txBody>
        </p:sp>
        <p:sp>
          <p:nvSpPr>
            <p:cNvPr id="36" name="CasellaDiTesto 35"/>
            <p:cNvSpPr txBox="1"/>
            <p:nvPr/>
          </p:nvSpPr>
          <p:spPr>
            <a:xfrm>
              <a:off x="4499992" y="5229255"/>
              <a:ext cx="936104" cy="196078"/>
            </a:xfrm>
            <a:prstGeom prst="rect">
              <a:avLst/>
            </a:prstGeom>
            <a:noFill/>
            <a:ln>
              <a:solidFill>
                <a:schemeClr val="tx1"/>
              </a:solidFill>
            </a:ln>
          </p:spPr>
          <p:txBody>
            <a:bodyPr wrap="square" rtlCol="0">
              <a:spAutoFit/>
            </a:bodyPr>
            <a:lstStyle/>
            <a:p>
              <a:pPr algn="ctr"/>
              <a:r>
                <a:rPr lang="it-IT" sz="1100" dirty="0" smtClean="0">
                  <a:solidFill>
                    <a:schemeClr val="bg1"/>
                  </a:solidFill>
                </a:rPr>
                <a:t>Localization</a:t>
              </a:r>
              <a:endParaRPr lang="it-IT" sz="1100" dirty="0">
                <a:solidFill>
                  <a:schemeClr val="bg1"/>
                </a:solidFill>
              </a:endParaRPr>
            </a:p>
          </p:txBody>
        </p:sp>
        <p:sp>
          <p:nvSpPr>
            <p:cNvPr id="37" name="CasellaDiTesto 36"/>
            <p:cNvSpPr txBox="1"/>
            <p:nvPr/>
          </p:nvSpPr>
          <p:spPr>
            <a:xfrm>
              <a:off x="5539559" y="5229247"/>
              <a:ext cx="695066" cy="196078"/>
            </a:xfrm>
            <a:prstGeom prst="rect">
              <a:avLst/>
            </a:prstGeom>
            <a:noFill/>
            <a:ln>
              <a:solidFill>
                <a:schemeClr val="tx1"/>
              </a:solidFill>
            </a:ln>
          </p:spPr>
          <p:txBody>
            <a:bodyPr wrap="square" rtlCol="0">
              <a:spAutoFit/>
            </a:bodyPr>
            <a:lstStyle/>
            <a:p>
              <a:pPr algn="ctr"/>
              <a:r>
                <a:rPr lang="it-IT" sz="1100" dirty="0" smtClean="0">
                  <a:solidFill>
                    <a:schemeClr val="bg1"/>
                  </a:solidFill>
                </a:rPr>
                <a:t>Controls</a:t>
              </a:r>
              <a:endParaRPr lang="it-IT" sz="1100" dirty="0">
                <a:solidFill>
                  <a:schemeClr val="bg1"/>
                </a:solidFill>
              </a:endParaRPr>
            </a:p>
          </p:txBody>
        </p:sp>
      </p:grpSp>
    </p:spTree>
    <p:extLst>
      <p:ext uri="{BB962C8B-B14F-4D97-AF65-F5344CB8AC3E}">
        <p14:creationId xmlns:p14="http://schemas.microsoft.com/office/powerpoint/2010/main" xmlns="" val="2305291863"/>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b="1" dirty="0"/>
              <a:t>Architettura</a:t>
            </a:r>
            <a:r>
              <a:rPr lang="it-IT" b="1" dirty="0" smtClean="0"/>
              <a:t>/</a:t>
            </a:r>
            <a:r>
              <a:rPr lang="it-IT" b="1" dirty="0"/>
              <a:t>Core OS</a:t>
            </a:r>
          </a:p>
        </p:txBody>
      </p:sp>
      <p:sp>
        <p:nvSpPr>
          <p:cNvPr id="3" name="Segnaposto contenuto 2"/>
          <p:cNvSpPr>
            <a:spLocks noGrp="1"/>
          </p:cNvSpPr>
          <p:nvPr>
            <p:ph idx="1"/>
          </p:nvPr>
        </p:nvSpPr>
        <p:spPr>
          <a:xfrm>
            <a:off x="457200" y="1600201"/>
            <a:ext cx="8229600" cy="2692895"/>
          </a:xfrm>
        </p:spPr>
        <p:txBody>
          <a:bodyPr>
            <a:normAutofit fontScale="85000" lnSpcReduction="20000"/>
          </a:bodyPr>
          <a:lstStyle/>
          <a:p>
            <a:pPr>
              <a:buNone/>
            </a:pPr>
            <a:r>
              <a:rPr lang="it-IT" b="1" dirty="0" smtClean="0"/>
              <a:t>Il livello Core Os gestisce i servizi di:</a:t>
            </a:r>
            <a:endParaRPr lang="it-IT" b="1" dirty="0"/>
          </a:p>
          <a:p>
            <a:r>
              <a:rPr lang="it-IT" dirty="0"/>
              <a:t>TCP/IP</a:t>
            </a:r>
          </a:p>
          <a:p>
            <a:r>
              <a:rPr lang="it-IT" dirty="0"/>
              <a:t>Sockets</a:t>
            </a:r>
          </a:p>
          <a:p>
            <a:r>
              <a:rPr lang="it-IT" dirty="0"/>
              <a:t>Power management</a:t>
            </a:r>
          </a:p>
          <a:p>
            <a:r>
              <a:rPr lang="it-IT" dirty="0"/>
              <a:t>File system</a:t>
            </a:r>
          </a:p>
          <a:p>
            <a:r>
              <a:rPr lang="it-IT" dirty="0"/>
              <a:t>Security</a:t>
            </a:r>
          </a:p>
        </p:txBody>
      </p:sp>
      <p:grpSp>
        <p:nvGrpSpPr>
          <p:cNvPr id="12" name="Gruppo 11"/>
          <p:cNvGrpSpPr/>
          <p:nvPr/>
        </p:nvGrpSpPr>
        <p:grpSpPr>
          <a:xfrm>
            <a:off x="457200" y="4603602"/>
            <a:ext cx="8229600" cy="1472800"/>
            <a:chOff x="971600" y="4797152"/>
            <a:chExt cx="7200800" cy="1008112"/>
          </a:xfrm>
        </p:grpSpPr>
        <p:sp>
          <p:nvSpPr>
            <p:cNvPr id="4" name="Rettangolo 3"/>
            <p:cNvSpPr/>
            <p:nvPr/>
          </p:nvSpPr>
          <p:spPr>
            <a:xfrm>
              <a:off x="971600" y="4797152"/>
              <a:ext cx="7200800" cy="1008112"/>
            </a:xfrm>
            <a:prstGeom prst="rect">
              <a:avLst/>
            </a:prstGeom>
            <a:solidFill>
              <a:srgbClr val="FF0000">
                <a:alpha val="80000"/>
              </a:srgbClr>
            </a:solid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it-IT" sz="1400">
                <a:solidFill>
                  <a:schemeClr val="bg1"/>
                </a:solidFill>
              </a:endParaRPr>
            </a:p>
          </p:txBody>
        </p:sp>
        <p:grpSp>
          <p:nvGrpSpPr>
            <p:cNvPr id="5" name="Gruppo 17"/>
            <p:cNvGrpSpPr/>
            <p:nvPr/>
          </p:nvGrpSpPr>
          <p:grpSpPr>
            <a:xfrm>
              <a:off x="1835696" y="5229200"/>
              <a:ext cx="5472608" cy="307777"/>
              <a:chOff x="1043608" y="5229200"/>
              <a:chExt cx="5472608" cy="307777"/>
            </a:xfrm>
          </p:grpSpPr>
          <p:sp>
            <p:nvSpPr>
              <p:cNvPr id="6" name="CasellaDiTesto 5"/>
              <p:cNvSpPr txBox="1"/>
              <p:nvPr/>
            </p:nvSpPr>
            <p:spPr>
              <a:xfrm>
                <a:off x="1043608" y="5229200"/>
                <a:ext cx="1296144" cy="307777"/>
              </a:xfrm>
              <a:prstGeom prst="rect">
                <a:avLst/>
              </a:prstGeom>
              <a:noFill/>
              <a:ln>
                <a:solidFill>
                  <a:srgbClr val="000000"/>
                </a:solidFill>
              </a:ln>
            </p:spPr>
            <p:txBody>
              <a:bodyPr wrap="square" rtlCol="0">
                <a:spAutoFit/>
              </a:bodyPr>
              <a:lstStyle/>
              <a:p>
                <a:pPr algn="ctr"/>
                <a:r>
                  <a:rPr lang="it-IT" sz="1400" dirty="0" smtClean="0">
                    <a:solidFill>
                      <a:schemeClr val="bg1"/>
                    </a:solidFill>
                  </a:rPr>
                  <a:t>OSX Kernel</a:t>
                </a:r>
                <a:endParaRPr lang="it-IT" sz="1400" dirty="0">
                  <a:solidFill>
                    <a:schemeClr val="bg1"/>
                  </a:solidFill>
                </a:endParaRPr>
              </a:p>
            </p:txBody>
          </p:sp>
          <p:sp>
            <p:nvSpPr>
              <p:cNvPr id="7" name="CasellaDiTesto 6"/>
              <p:cNvSpPr txBox="1"/>
              <p:nvPr/>
            </p:nvSpPr>
            <p:spPr>
              <a:xfrm>
                <a:off x="2483768" y="5229200"/>
                <a:ext cx="1152128" cy="307777"/>
              </a:xfrm>
              <a:prstGeom prst="rect">
                <a:avLst/>
              </a:prstGeom>
              <a:noFill/>
              <a:ln>
                <a:solidFill>
                  <a:schemeClr val="tx1"/>
                </a:solidFill>
              </a:ln>
            </p:spPr>
            <p:txBody>
              <a:bodyPr wrap="square" rtlCol="0">
                <a:spAutoFit/>
              </a:bodyPr>
              <a:lstStyle/>
              <a:p>
                <a:pPr algn="ctr"/>
                <a:r>
                  <a:rPr lang="it-IT" sz="1400" dirty="0" smtClean="0">
                    <a:solidFill>
                      <a:schemeClr val="bg1"/>
                    </a:solidFill>
                  </a:rPr>
                  <a:t>Mach 3.0</a:t>
                </a:r>
                <a:endParaRPr lang="it-IT" sz="1400" dirty="0">
                  <a:solidFill>
                    <a:schemeClr val="bg1"/>
                  </a:solidFill>
                </a:endParaRPr>
              </a:p>
            </p:txBody>
          </p:sp>
          <p:sp>
            <p:nvSpPr>
              <p:cNvPr id="8" name="CasellaDiTesto 7"/>
              <p:cNvSpPr txBox="1"/>
              <p:nvPr/>
            </p:nvSpPr>
            <p:spPr>
              <a:xfrm>
                <a:off x="3779912" y="5229200"/>
                <a:ext cx="576064" cy="307777"/>
              </a:xfrm>
              <a:prstGeom prst="rect">
                <a:avLst/>
              </a:prstGeom>
              <a:noFill/>
              <a:ln>
                <a:solidFill>
                  <a:schemeClr val="tx1"/>
                </a:solidFill>
              </a:ln>
            </p:spPr>
            <p:txBody>
              <a:bodyPr wrap="square" rtlCol="0">
                <a:spAutoFit/>
              </a:bodyPr>
              <a:lstStyle/>
              <a:p>
                <a:pPr algn="ctr"/>
                <a:r>
                  <a:rPr lang="it-IT" sz="1400" dirty="0" smtClean="0">
                    <a:solidFill>
                      <a:schemeClr val="bg1"/>
                    </a:solidFill>
                  </a:rPr>
                  <a:t>BSD</a:t>
                </a:r>
                <a:endParaRPr lang="it-IT" sz="1400" dirty="0">
                  <a:solidFill>
                    <a:schemeClr val="bg1"/>
                  </a:solidFill>
                </a:endParaRPr>
              </a:p>
            </p:txBody>
          </p:sp>
          <p:sp>
            <p:nvSpPr>
              <p:cNvPr id="9" name="CasellaDiTesto 8"/>
              <p:cNvSpPr txBox="1"/>
              <p:nvPr/>
            </p:nvSpPr>
            <p:spPr>
              <a:xfrm>
                <a:off x="4499992" y="5229200"/>
                <a:ext cx="936104" cy="307777"/>
              </a:xfrm>
              <a:prstGeom prst="rect">
                <a:avLst/>
              </a:prstGeom>
              <a:noFill/>
              <a:ln>
                <a:solidFill>
                  <a:schemeClr val="tx1"/>
                </a:solidFill>
              </a:ln>
            </p:spPr>
            <p:txBody>
              <a:bodyPr wrap="square" rtlCol="0">
                <a:spAutoFit/>
              </a:bodyPr>
              <a:lstStyle/>
              <a:p>
                <a:pPr algn="ctr"/>
                <a:r>
                  <a:rPr lang="it-IT" sz="1400" dirty="0" smtClean="0">
                    <a:solidFill>
                      <a:schemeClr val="bg1"/>
                    </a:solidFill>
                  </a:rPr>
                  <a:t>Sockets</a:t>
                </a:r>
                <a:endParaRPr lang="it-IT" sz="1400" dirty="0">
                  <a:solidFill>
                    <a:schemeClr val="bg1"/>
                  </a:solidFill>
                </a:endParaRPr>
              </a:p>
            </p:txBody>
          </p:sp>
          <p:sp>
            <p:nvSpPr>
              <p:cNvPr id="10" name="CasellaDiTesto 9"/>
              <p:cNvSpPr txBox="1"/>
              <p:nvPr/>
            </p:nvSpPr>
            <p:spPr>
              <a:xfrm>
                <a:off x="5580112" y="5229200"/>
                <a:ext cx="936104" cy="307777"/>
              </a:xfrm>
              <a:prstGeom prst="rect">
                <a:avLst/>
              </a:prstGeom>
              <a:noFill/>
              <a:ln>
                <a:solidFill>
                  <a:schemeClr val="tx1"/>
                </a:solidFill>
              </a:ln>
            </p:spPr>
            <p:txBody>
              <a:bodyPr wrap="square" rtlCol="0">
                <a:spAutoFit/>
              </a:bodyPr>
              <a:lstStyle/>
              <a:p>
                <a:pPr algn="ctr"/>
                <a:r>
                  <a:rPr lang="it-IT" sz="1400" dirty="0" smtClean="0">
                    <a:solidFill>
                      <a:schemeClr val="bg1"/>
                    </a:solidFill>
                  </a:rPr>
                  <a:t>Security</a:t>
                </a:r>
                <a:endParaRPr lang="it-IT" sz="1400" dirty="0">
                  <a:solidFill>
                    <a:schemeClr val="bg1"/>
                  </a:solidFill>
                </a:endParaRPr>
              </a:p>
            </p:txBody>
          </p:sp>
        </p:grpSp>
        <p:sp>
          <p:nvSpPr>
            <p:cNvPr id="11" name="CasellaDiTesto 10"/>
            <p:cNvSpPr txBox="1"/>
            <p:nvPr/>
          </p:nvSpPr>
          <p:spPr>
            <a:xfrm>
              <a:off x="3837242" y="4797152"/>
              <a:ext cx="1512168" cy="307777"/>
            </a:xfrm>
            <a:prstGeom prst="rect">
              <a:avLst/>
            </a:prstGeom>
            <a:noFill/>
          </p:spPr>
          <p:txBody>
            <a:bodyPr wrap="square" rtlCol="0">
              <a:spAutoFit/>
            </a:bodyPr>
            <a:lstStyle/>
            <a:p>
              <a:pPr algn="ctr"/>
              <a:r>
                <a:rPr lang="it-IT" sz="1400" dirty="0" smtClean="0">
                  <a:solidFill>
                    <a:srgbClr val="000000"/>
                  </a:solidFill>
                </a:rPr>
                <a:t>Core OS</a:t>
              </a:r>
              <a:endParaRPr lang="it-IT" sz="1400" dirty="0">
                <a:solidFill>
                  <a:srgbClr val="000000"/>
                </a:solidFill>
              </a:endParaRPr>
            </a:p>
          </p:txBody>
        </p:sp>
      </p:grpSp>
    </p:spTree>
    <p:extLst>
      <p:ext uri="{BB962C8B-B14F-4D97-AF65-F5344CB8AC3E}">
        <p14:creationId xmlns:p14="http://schemas.microsoft.com/office/powerpoint/2010/main" xmlns="" val="2525275091"/>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b="1" dirty="0"/>
              <a:t>Architettura</a:t>
            </a:r>
            <a:r>
              <a:rPr lang="it-IT" b="1" dirty="0" smtClean="0"/>
              <a:t>/Core Services</a:t>
            </a:r>
            <a:endParaRPr lang="it-IT" dirty="0"/>
          </a:p>
        </p:txBody>
      </p:sp>
      <p:sp>
        <p:nvSpPr>
          <p:cNvPr id="3" name="Segnaposto contenuto 2"/>
          <p:cNvSpPr>
            <a:spLocks noGrp="1"/>
          </p:cNvSpPr>
          <p:nvPr>
            <p:ph idx="1"/>
          </p:nvPr>
        </p:nvSpPr>
        <p:spPr>
          <a:xfrm>
            <a:off x="457200" y="1600200"/>
            <a:ext cx="8229600" cy="2620887"/>
          </a:xfrm>
        </p:spPr>
        <p:txBody>
          <a:bodyPr>
            <a:normAutofit fontScale="92500" lnSpcReduction="10000"/>
          </a:bodyPr>
          <a:lstStyle/>
          <a:p>
            <a:pPr>
              <a:buNone/>
            </a:pPr>
            <a:r>
              <a:rPr lang="it-IT" b="1" dirty="0"/>
              <a:t>Il livello Core </a:t>
            </a:r>
            <a:r>
              <a:rPr lang="it-IT" b="1" dirty="0" smtClean="0"/>
              <a:t>Services </a:t>
            </a:r>
            <a:r>
              <a:rPr lang="it-IT" b="1" dirty="0"/>
              <a:t>gestisce i servizi </a:t>
            </a:r>
            <a:r>
              <a:rPr lang="it-IT" b="1" dirty="0" smtClean="0"/>
              <a:t>di</a:t>
            </a:r>
            <a:r>
              <a:rPr lang="it-IT" b="1" dirty="0"/>
              <a:t> </a:t>
            </a:r>
            <a:r>
              <a:rPr lang="it-IT" b="1" dirty="0" smtClean="0"/>
              <a:t>:</a:t>
            </a:r>
            <a:endParaRPr lang="it-IT" b="1" dirty="0"/>
          </a:p>
          <a:p>
            <a:r>
              <a:rPr lang="it-IT" dirty="0"/>
              <a:t>Networking</a:t>
            </a:r>
          </a:p>
          <a:p>
            <a:r>
              <a:rPr lang="it-IT" dirty="0"/>
              <a:t>Embedded SQLite database</a:t>
            </a:r>
          </a:p>
          <a:p>
            <a:r>
              <a:rPr lang="it-IT" dirty="0"/>
              <a:t>GeoLocation</a:t>
            </a:r>
          </a:p>
          <a:p>
            <a:r>
              <a:rPr lang="it-IT" dirty="0"/>
              <a:t>Threads</a:t>
            </a:r>
          </a:p>
        </p:txBody>
      </p:sp>
      <p:sp>
        <p:nvSpPr>
          <p:cNvPr id="4" name="Rettangolo 3"/>
          <p:cNvSpPr/>
          <p:nvPr/>
        </p:nvSpPr>
        <p:spPr>
          <a:xfrm>
            <a:off x="457200" y="4609207"/>
            <a:ext cx="8229600" cy="1555386"/>
          </a:xfrm>
          <a:prstGeom prst="rect">
            <a:avLst/>
          </a:prstGeom>
          <a:solidFill>
            <a:schemeClr val="tx2">
              <a:lumMod val="60000"/>
              <a:lumOff val="40000"/>
            </a:schemeClr>
          </a:solid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it-IT" sz="1400">
              <a:solidFill>
                <a:srgbClr val="000000"/>
              </a:solidFill>
            </a:endParaRPr>
          </a:p>
        </p:txBody>
      </p:sp>
      <p:sp>
        <p:nvSpPr>
          <p:cNvPr id="5" name="CasellaDiTesto 4"/>
          <p:cNvSpPr txBox="1"/>
          <p:nvPr/>
        </p:nvSpPr>
        <p:spPr>
          <a:xfrm>
            <a:off x="3729218" y="4609207"/>
            <a:ext cx="1728216" cy="307777"/>
          </a:xfrm>
          <a:prstGeom prst="rect">
            <a:avLst/>
          </a:prstGeom>
          <a:noFill/>
        </p:spPr>
        <p:txBody>
          <a:bodyPr wrap="square" rtlCol="0">
            <a:spAutoFit/>
          </a:bodyPr>
          <a:lstStyle/>
          <a:p>
            <a:pPr algn="ctr"/>
            <a:r>
              <a:rPr lang="it-IT" sz="1400" dirty="0" smtClean="0">
                <a:solidFill>
                  <a:srgbClr val="000000"/>
                </a:solidFill>
              </a:rPr>
              <a:t>Core Services</a:t>
            </a:r>
            <a:endParaRPr lang="it-IT" sz="1400" dirty="0">
              <a:solidFill>
                <a:srgbClr val="000000"/>
              </a:solidFill>
            </a:endParaRPr>
          </a:p>
        </p:txBody>
      </p:sp>
      <p:grpSp>
        <p:nvGrpSpPr>
          <p:cNvPr id="6" name="Gruppo 18"/>
          <p:cNvGrpSpPr/>
          <p:nvPr/>
        </p:nvGrpSpPr>
        <p:grpSpPr>
          <a:xfrm>
            <a:off x="704087" y="5166678"/>
            <a:ext cx="7735825" cy="489212"/>
            <a:chOff x="1155293" y="5229201"/>
            <a:chExt cx="5025865" cy="237649"/>
          </a:xfrm>
        </p:grpSpPr>
        <p:sp>
          <p:nvSpPr>
            <p:cNvPr id="7" name="CasellaDiTesto 6"/>
            <p:cNvSpPr txBox="1"/>
            <p:nvPr/>
          </p:nvSpPr>
          <p:spPr>
            <a:xfrm>
              <a:off x="1155293" y="5229207"/>
              <a:ext cx="949331" cy="230677"/>
            </a:xfrm>
            <a:prstGeom prst="rect">
              <a:avLst/>
            </a:prstGeom>
            <a:noFill/>
            <a:ln>
              <a:solidFill>
                <a:srgbClr val="000000"/>
              </a:solidFill>
            </a:ln>
          </p:spPr>
          <p:txBody>
            <a:bodyPr wrap="square" rtlCol="0">
              <a:spAutoFit/>
            </a:bodyPr>
            <a:lstStyle/>
            <a:p>
              <a:pPr algn="ctr"/>
              <a:r>
                <a:rPr lang="it-IT" sz="1400" dirty="0" smtClean="0">
                  <a:solidFill>
                    <a:schemeClr val="bg1"/>
                  </a:solidFill>
                </a:rPr>
                <a:t>Collections</a:t>
              </a:r>
              <a:endParaRPr lang="it-IT" sz="1400" dirty="0">
                <a:solidFill>
                  <a:schemeClr val="bg1"/>
                </a:solidFill>
              </a:endParaRPr>
            </a:p>
          </p:txBody>
        </p:sp>
        <p:sp>
          <p:nvSpPr>
            <p:cNvPr id="8" name="CasellaDiTesto 7"/>
            <p:cNvSpPr txBox="1"/>
            <p:nvPr/>
          </p:nvSpPr>
          <p:spPr>
            <a:xfrm>
              <a:off x="2211558" y="5236173"/>
              <a:ext cx="1082402" cy="230677"/>
            </a:xfrm>
            <a:prstGeom prst="rect">
              <a:avLst/>
            </a:prstGeom>
            <a:noFill/>
            <a:ln>
              <a:solidFill>
                <a:schemeClr val="tx1"/>
              </a:solidFill>
            </a:ln>
          </p:spPr>
          <p:txBody>
            <a:bodyPr wrap="square" rtlCol="0">
              <a:spAutoFit/>
            </a:bodyPr>
            <a:lstStyle/>
            <a:p>
              <a:pPr algn="ctr"/>
              <a:r>
                <a:rPr lang="it-IT" sz="1400" dirty="0" smtClean="0">
                  <a:solidFill>
                    <a:schemeClr val="bg1"/>
                  </a:solidFill>
                </a:rPr>
                <a:t>Address Book</a:t>
              </a:r>
            </a:p>
          </p:txBody>
        </p:sp>
        <p:sp>
          <p:nvSpPr>
            <p:cNvPr id="9" name="CasellaDiTesto 8"/>
            <p:cNvSpPr txBox="1"/>
            <p:nvPr/>
          </p:nvSpPr>
          <p:spPr>
            <a:xfrm>
              <a:off x="3386636" y="5229201"/>
              <a:ext cx="976656" cy="230677"/>
            </a:xfrm>
            <a:prstGeom prst="rect">
              <a:avLst/>
            </a:prstGeom>
            <a:noFill/>
            <a:ln>
              <a:solidFill>
                <a:schemeClr val="tx1"/>
              </a:solidFill>
            </a:ln>
          </p:spPr>
          <p:txBody>
            <a:bodyPr wrap="square" rtlCol="0">
              <a:spAutoFit/>
            </a:bodyPr>
            <a:lstStyle/>
            <a:p>
              <a:pPr algn="ctr"/>
              <a:r>
                <a:rPr lang="it-IT" sz="1400" dirty="0" smtClean="0">
                  <a:solidFill>
                    <a:schemeClr val="bg1"/>
                  </a:solidFill>
                </a:rPr>
                <a:t>Networking</a:t>
              </a:r>
              <a:endParaRPr lang="it-IT" sz="1400" dirty="0">
                <a:solidFill>
                  <a:schemeClr val="bg1"/>
                </a:solidFill>
              </a:endParaRPr>
            </a:p>
          </p:txBody>
        </p:sp>
        <p:sp>
          <p:nvSpPr>
            <p:cNvPr id="10" name="CasellaDiTesto 9"/>
            <p:cNvSpPr txBox="1"/>
            <p:nvPr/>
          </p:nvSpPr>
          <p:spPr>
            <a:xfrm>
              <a:off x="4499992" y="5229208"/>
              <a:ext cx="936104" cy="230677"/>
            </a:xfrm>
            <a:prstGeom prst="rect">
              <a:avLst/>
            </a:prstGeom>
            <a:noFill/>
            <a:ln>
              <a:solidFill>
                <a:schemeClr val="tx1"/>
              </a:solidFill>
            </a:ln>
          </p:spPr>
          <p:txBody>
            <a:bodyPr wrap="square" rtlCol="0">
              <a:spAutoFit/>
            </a:bodyPr>
            <a:lstStyle/>
            <a:p>
              <a:pPr algn="ctr"/>
              <a:r>
                <a:rPr lang="it-IT" sz="1400" dirty="0" smtClean="0">
                  <a:solidFill>
                    <a:schemeClr val="bg1"/>
                  </a:solidFill>
                </a:rPr>
                <a:t>File Access</a:t>
              </a:r>
              <a:endParaRPr lang="it-IT" sz="1400" dirty="0">
                <a:solidFill>
                  <a:schemeClr val="bg1"/>
                </a:solidFill>
              </a:endParaRPr>
            </a:p>
          </p:txBody>
        </p:sp>
        <p:sp>
          <p:nvSpPr>
            <p:cNvPr id="11" name="CasellaDiTesto 10"/>
            <p:cNvSpPr txBox="1"/>
            <p:nvPr/>
          </p:nvSpPr>
          <p:spPr>
            <a:xfrm>
              <a:off x="5580112" y="5229209"/>
              <a:ext cx="601046" cy="230677"/>
            </a:xfrm>
            <a:prstGeom prst="rect">
              <a:avLst/>
            </a:prstGeom>
            <a:noFill/>
            <a:ln>
              <a:solidFill>
                <a:schemeClr val="tx1"/>
              </a:solidFill>
            </a:ln>
          </p:spPr>
          <p:txBody>
            <a:bodyPr wrap="square" rtlCol="0">
              <a:spAutoFit/>
            </a:bodyPr>
            <a:lstStyle/>
            <a:p>
              <a:pPr algn="ctr"/>
              <a:r>
                <a:rPr lang="it-IT" sz="1400" dirty="0" smtClean="0">
                  <a:solidFill>
                    <a:schemeClr val="bg1"/>
                  </a:solidFill>
                </a:rPr>
                <a:t>SQLite</a:t>
              </a:r>
              <a:endParaRPr lang="it-IT" sz="1400" dirty="0">
                <a:solidFill>
                  <a:schemeClr val="bg1"/>
                </a:solidFill>
              </a:endParaRPr>
            </a:p>
          </p:txBody>
        </p:sp>
      </p:grpSp>
    </p:spTree>
    <p:extLst>
      <p:ext uri="{BB962C8B-B14F-4D97-AF65-F5344CB8AC3E}">
        <p14:creationId xmlns:p14="http://schemas.microsoft.com/office/powerpoint/2010/main" xmlns="" val="3805802011"/>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b="1" dirty="0"/>
              <a:t>Architettura</a:t>
            </a:r>
            <a:r>
              <a:rPr lang="it-IT" b="1" dirty="0" smtClean="0"/>
              <a:t>/Media</a:t>
            </a:r>
            <a:endParaRPr lang="it-IT" dirty="0"/>
          </a:p>
        </p:txBody>
      </p:sp>
      <p:sp>
        <p:nvSpPr>
          <p:cNvPr id="3" name="Segnaposto contenuto 2"/>
          <p:cNvSpPr>
            <a:spLocks noGrp="1"/>
          </p:cNvSpPr>
          <p:nvPr>
            <p:ph idx="1"/>
          </p:nvPr>
        </p:nvSpPr>
        <p:spPr>
          <a:xfrm>
            <a:off x="457200" y="1600201"/>
            <a:ext cx="8229600" cy="2836912"/>
          </a:xfrm>
        </p:spPr>
        <p:txBody>
          <a:bodyPr>
            <a:normAutofit fontScale="70000" lnSpcReduction="20000"/>
          </a:bodyPr>
          <a:lstStyle/>
          <a:p>
            <a:pPr>
              <a:buNone/>
            </a:pPr>
            <a:r>
              <a:rPr lang="it-IT" b="1" dirty="0"/>
              <a:t>Il livello </a:t>
            </a:r>
            <a:r>
              <a:rPr lang="it-IT" b="1" dirty="0" smtClean="0"/>
              <a:t>Media gestisce </a:t>
            </a:r>
            <a:r>
              <a:rPr lang="it-IT" b="1" dirty="0"/>
              <a:t>i servizi di :</a:t>
            </a:r>
          </a:p>
          <a:p>
            <a:r>
              <a:rPr lang="it-IT" dirty="0"/>
              <a:t>OpenAL</a:t>
            </a:r>
          </a:p>
          <a:p>
            <a:r>
              <a:rPr lang="it-IT" dirty="0"/>
              <a:t>Audio mixing e recording</a:t>
            </a:r>
          </a:p>
          <a:p>
            <a:r>
              <a:rPr lang="it-IT" dirty="0"/>
              <a:t>Video playback</a:t>
            </a:r>
          </a:p>
          <a:p>
            <a:r>
              <a:rPr lang="it-IT" dirty="0"/>
              <a:t>Image file formats</a:t>
            </a:r>
          </a:p>
          <a:p>
            <a:r>
              <a:rPr lang="it-IT" dirty="0"/>
              <a:t>Quartz</a:t>
            </a:r>
          </a:p>
          <a:p>
            <a:r>
              <a:rPr lang="it-IT" dirty="0"/>
              <a:t>Core Animation</a:t>
            </a:r>
          </a:p>
          <a:p>
            <a:r>
              <a:rPr lang="it-IT" dirty="0"/>
              <a:t>OpenGL ES</a:t>
            </a:r>
          </a:p>
        </p:txBody>
      </p:sp>
      <p:sp>
        <p:nvSpPr>
          <p:cNvPr id="4" name="Rettangolo 3"/>
          <p:cNvSpPr/>
          <p:nvPr/>
        </p:nvSpPr>
        <p:spPr>
          <a:xfrm>
            <a:off x="457200" y="4668231"/>
            <a:ext cx="8229600" cy="1663929"/>
          </a:xfrm>
          <a:prstGeom prst="rect">
            <a:avLst/>
          </a:prstGeom>
          <a:solidFill>
            <a:srgbClr val="D4D64E"/>
          </a:solid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it-IT" sz="1400">
              <a:solidFill>
                <a:schemeClr val="bg1"/>
              </a:solidFill>
            </a:endParaRPr>
          </a:p>
        </p:txBody>
      </p:sp>
      <p:sp>
        <p:nvSpPr>
          <p:cNvPr id="5" name="CasellaDiTesto 4"/>
          <p:cNvSpPr txBox="1"/>
          <p:nvPr/>
        </p:nvSpPr>
        <p:spPr>
          <a:xfrm>
            <a:off x="3673476" y="4668232"/>
            <a:ext cx="1728216" cy="307777"/>
          </a:xfrm>
          <a:prstGeom prst="rect">
            <a:avLst/>
          </a:prstGeom>
          <a:noFill/>
        </p:spPr>
        <p:txBody>
          <a:bodyPr wrap="square" rtlCol="0">
            <a:spAutoFit/>
          </a:bodyPr>
          <a:lstStyle/>
          <a:p>
            <a:pPr algn="ctr"/>
            <a:r>
              <a:rPr lang="it-IT" sz="1400" dirty="0" smtClean="0">
                <a:solidFill>
                  <a:srgbClr val="000000"/>
                </a:solidFill>
              </a:rPr>
              <a:t>Media</a:t>
            </a:r>
            <a:endParaRPr lang="it-IT" sz="1400" dirty="0">
              <a:solidFill>
                <a:srgbClr val="000000"/>
              </a:solidFill>
            </a:endParaRPr>
          </a:p>
        </p:txBody>
      </p:sp>
      <p:grpSp>
        <p:nvGrpSpPr>
          <p:cNvPr id="6" name="Gruppo 25"/>
          <p:cNvGrpSpPr/>
          <p:nvPr/>
        </p:nvGrpSpPr>
        <p:grpSpPr>
          <a:xfrm>
            <a:off x="682843" y="5265745"/>
            <a:ext cx="7818120" cy="431874"/>
            <a:chOff x="1310732" y="5229269"/>
            <a:chExt cx="4922238" cy="172656"/>
          </a:xfrm>
        </p:grpSpPr>
        <p:sp>
          <p:nvSpPr>
            <p:cNvPr id="7" name="CasellaDiTesto 6"/>
            <p:cNvSpPr txBox="1"/>
            <p:nvPr/>
          </p:nvSpPr>
          <p:spPr>
            <a:xfrm>
              <a:off x="1310732" y="5229299"/>
              <a:ext cx="793892" cy="172626"/>
            </a:xfrm>
            <a:prstGeom prst="rect">
              <a:avLst/>
            </a:prstGeom>
            <a:noFill/>
            <a:ln>
              <a:solidFill>
                <a:srgbClr val="000000"/>
              </a:solidFill>
            </a:ln>
          </p:spPr>
          <p:txBody>
            <a:bodyPr wrap="square" rtlCol="0">
              <a:spAutoFit/>
            </a:bodyPr>
            <a:lstStyle/>
            <a:p>
              <a:pPr algn="ctr"/>
              <a:r>
                <a:rPr lang="it-IT" sz="1100" dirty="0" smtClean="0">
                  <a:solidFill>
                    <a:schemeClr val="bg1"/>
                  </a:solidFill>
                </a:rPr>
                <a:t>Core Audio</a:t>
              </a:r>
              <a:endParaRPr lang="it-IT" sz="1100" dirty="0">
                <a:solidFill>
                  <a:schemeClr val="bg1"/>
                </a:solidFill>
              </a:endParaRPr>
            </a:p>
          </p:txBody>
        </p:sp>
        <p:sp>
          <p:nvSpPr>
            <p:cNvPr id="8" name="CasellaDiTesto 7"/>
            <p:cNvSpPr txBox="1"/>
            <p:nvPr/>
          </p:nvSpPr>
          <p:spPr>
            <a:xfrm>
              <a:off x="2211558" y="5229291"/>
              <a:ext cx="601752" cy="172626"/>
            </a:xfrm>
            <a:prstGeom prst="rect">
              <a:avLst/>
            </a:prstGeom>
            <a:noFill/>
            <a:ln>
              <a:solidFill>
                <a:schemeClr val="tx1"/>
              </a:solidFill>
            </a:ln>
          </p:spPr>
          <p:txBody>
            <a:bodyPr wrap="square" rtlCol="0">
              <a:spAutoFit/>
            </a:bodyPr>
            <a:lstStyle/>
            <a:p>
              <a:pPr algn="ctr"/>
              <a:r>
                <a:rPr lang="it-IT" sz="1100" dirty="0" smtClean="0">
                  <a:solidFill>
                    <a:schemeClr val="bg1"/>
                  </a:solidFill>
                </a:rPr>
                <a:t>OpenAL</a:t>
              </a:r>
            </a:p>
          </p:txBody>
        </p:sp>
        <p:sp>
          <p:nvSpPr>
            <p:cNvPr id="9" name="CasellaDiTesto 8"/>
            <p:cNvSpPr txBox="1"/>
            <p:nvPr/>
          </p:nvSpPr>
          <p:spPr>
            <a:xfrm>
              <a:off x="2922999" y="5229279"/>
              <a:ext cx="926572" cy="172626"/>
            </a:xfrm>
            <a:prstGeom prst="rect">
              <a:avLst/>
            </a:prstGeom>
            <a:noFill/>
            <a:ln>
              <a:solidFill>
                <a:schemeClr val="tx1"/>
              </a:solidFill>
            </a:ln>
          </p:spPr>
          <p:txBody>
            <a:bodyPr wrap="square" rtlCol="0">
              <a:spAutoFit/>
            </a:bodyPr>
            <a:lstStyle/>
            <a:p>
              <a:pPr algn="ctr"/>
              <a:r>
                <a:rPr lang="it-IT" sz="1100" dirty="0" smtClean="0">
                  <a:solidFill>
                    <a:schemeClr val="bg1"/>
                  </a:solidFill>
                </a:rPr>
                <a:t>Audio Mixing</a:t>
              </a:r>
              <a:endParaRPr lang="it-IT" sz="1100" dirty="0">
                <a:solidFill>
                  <a:schemeClr val="bg1"/>
                </a:solidFill>
              </a:endParaRPr>
            </a:p>
          </p:txBody>
        </p:sp>
        <p:sp>
          <p:nvSpPr>
            <p:cNvPr id="10" name="CasellaDiTesto 9"/>
            <p:cNvSpPr txBox="1"/>
            <p:nvPr/>
          </p:nvSpPr>
          <p:spPr>
            <a:xfrm>
              <a:off x="3953197" y="5229275"/>
              <a:ext cx="1152730" cy="172626"/>
            </a:xfrm>
            <a:prstGeom prst="rect">
              <a:avLst/>
            </a:prstGeom>
            <a:noFill/>
            <a:ln>
              <a:solidFill>
                <a:schemeClr val="tx1"/>
              </a:solidFill>
            </a:ln>
          </p:spPr>
          <p:txBody>
            <a:bodyPr wrap="square" rtlCol="0">
              <a:spAutoFit/>
            </a:bodyPr>
            <a:lstStyle/>
            <a:p>
              <a:pPr algn="ctr"/>
              <a:r>
                <a:rPr lang="it-IT" sz="1100" dirty="0" smtClean="0">
                  <a:solidFill>
                    <a:schemeClr val="bg1"/>
                  </a:solidFill>
                </a:rPr>
                <a:t>Audio Recording</a:t>
              </a:r>
              <a:endParaRPr lang="it-IT" sz="1100" dirty="0">
                <a:solidFill>
                  <a:schemeClr val="bg1"/>
                </a:solidFill>
              </a:endParaRPr>
            </a:p>
          </p:txBody>
        </p:sp>
        <p:sp>
          <p:nvSpPr>
            <p:cNvPr id="11" name="CasellaDiTesto 10"/>
            <p:cNvSpPr txBox="1"/>
            <p:nvPr/>
          </p:nvSpPr>
          <p:spPr>
            <a:xfrm>
              <a:off x="5196710" y="5229269"/>
              <a:ext cx="1036260" cy="172626"/>
            </a:xfrm>
            <a:prstGeom prst="rect">
              <a:avLst/>
            </a:prstGeom>
            <a:noFill/>
            <a:ln>
              <a:solidFill>
                <a:schemeClr val="tx1"/>
              </a:solidFill>
            </a:ln>
          </p:spPr>
          <p:txBody>
            <a:bodyPr wrap="square" rtlCol="0">
              <a:spAutoFit/>
            </a:bodyPr>
            <a:lstStyle/>
            <a:p>
              <a:pPr algn="ctr"/>
              <a:r>
                <a:rPr lang="it-IT" sz="1100" dirty="0" smtClean="0">
                  <a:solidFill>
                    <a:schemeClr val="bg1"/>
                  </a:solidFill>
                </a:rPr>
                <a:t>Video Playback</a:t>
              </a:r>
              <a:endParaRPr lang="it-IT" sz="1100" dirty="0">
                <a:solidFill>
                  <a:schemeClr val="bg1"/>
                </a:solidFill>
              </a:endParaRPr>
            </a:p>
          </p:txBody>
        </p:sp>
      </p:grpSp>
    </p:spTree>
    <p:extLst>
      <p:ext uri="{BB962C8B-B14F-4D97-AF65-F5344CB8AC3E}">
        <p14:creationId xmlns:p14="http://schemas.microsoft.com/office/powerpoint/2010/main" xmlns="" val="1148779139"/>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b="1" dirty="0"/>
              <a:t>Architettura</a:t>
            </a:r>
            <a:r>
              <a:rPr lang="it-IT" b="1" dirty="0" smtClean="0"/>
              <a:t>/</a:t>
            </a:r>
            <a:r>
              <a:rPr lang="it-IT" b="1" dirty="0"/>
              <a:t>Cocoa Touch</a:t>
            </a:r>
          </a:p>
        </p:txBody>
      </p:sp>
      <p:sp>
        <p:nvSpPr>
          <p:cNvPr id="3" name="Segnaposto contenuto 2"/>
          <p:cNvSpPr>
            <a:spLocks noGrp="1"/>
          </p:cNvSpPr>
          <p:nvPr>
            <p:ph idx="1"/>
          </p:nvPr>
        </p:nvSpPr>
        <p:spPr>
          <a:xfrm>
            <a:off x="457200" y="1600201"/>
            <a:ext cx="8229600" cy="3268960"/>
          </a:xfrm>
        </p:spPr>
        <p:txBody>
          <a:bodyPr>
            <a:normAutofit/>
          </a:bodyPr>
          <a:lstStyle/>
          <a:p>
            <a:pPr>
              <a:buNone/>
            </a:pPr>
            <a:r>
              <a:rPr lang="it-IT" sz="2200" b="1" dirty="0"/>
              <a:t>Il livello Media gestisce i servizi di :</a:t>
            </a:r>
          </a:p>
          <a:p>
            <a:r>
              <a:rPr lang="it-IT" sz="2200" dirty="0"/>
              <a:t>Multi-touch eventi e controlli</a:t>
            </a:r>
          </a:p>
          <a:p>
            <a:r>
              <a:rPr lang="it-IT" sz="2200" dirty="0"/>
              <a:t>Accelerometer supporto</a:t>
            </a:r>
          </a:p>
          <a:p>
            <a:r>
              <a:rPr lang="it-IT" sz="2200" dirty="0" err="1"/>
              <a:t>View</a:t>
            </a:r>
            <a:r>
              <a:rPr lang="it-IT" sz="2200" dirty="0"/>
              <a:t> gerarchica</a:t>
            </a:r>
          </a:p>
          <a:p>
            <a:r>
              <a:rPr lang="it-IT" sz="2200" dirty="0"/>
              <a:t>Localizzazione (i18n)</a:t>
            </a:r>
          </a:p>
          <a:p>
            <a:r>
              <a:rPr lang="it-IT" sz="2200" dirty="0"/>
              <a:t>Camera supporto</a:t>
            </a:r>
          </a:p>
        </p:txBody>
      </p:sp>
      <p:sp>
        <p:nvSpPr>
          <p:cNvPr id="4" name="Rettangolo 3"/>
          <p:cNvSpPr/>
          <p:nvPr/>
        </p:nvSpPr>
        <p:spPr>
          <a:xfrm>
            <a:off x="457200" y="4471481"/>
            <a:ext cx="8229600" cy="1437361"/>
          </a:xfrm>
          <a:prstGeom prst="rect">
            <a:avLst/>
          </a:prstGeom>
          <a:solidFill>
            <a:schemeClr val="bg1">
              <a:lumMod val="65000"/>
            </a:schemeClr>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it-IT" sz="1400">
              <a:solidFill>
                <a:schemeClr val="bg1"/>
              </a:solidFill>
            </a:endParaRPr>
          </a:p>
        </p:txBody>
      </p:sp>
      <p:sp>
        <p:nvSpPr>
          <p:cNvPr id="5" name="CasellaDiTesto 4"/>
          <p:cNvSpPr txBox="1"/>
          <p:nvPr/>
        </p:nvSpPr>
        <p:spPr>
          <a:xfrm>
            <a:off x="3729218" y="4471482"/>
            <a:ext cx="1728216" cy="307777"/>
          </a:xfrm>
          <a:prstGeom prst="rect">
            <a:avLst/>
          </a:prstGeom>
          <a:noFill/>
        </p:spPr>
        <p:txBody>
          <a:bodyPr wrap="square" rtlCol="0">
            <a:spAutoFit/>
          </a:bodyPr>
          <a:lstStyle/>
          <a:p>
            <a:pPr algn="ctr"/>
            <a:r>
              <a:rPr lang="it-IT" sz="1400" dirty="0" smtClean="0">
                <a:solidFill>
                  <a:srgbClr val="000000"/>
                </a:solidFill>
              </a:rPr>
              <a:t>Cocoa Touch</a:t>
            </a:r>
            <a:endParaRPr lang="it-IT" sz="1400" dirty="0">
              <a:solidFill>
                <a:srgbClr val="000000"/>
              </a:solidFill>
            </a:endParaRPr>
          </a:p>
        </p:txBody>
      </p:sp>
      <p:grpSp>
        <p:nvGrpSpPr>
          <p:cNvPr id="6" name="Gruppo 31"/>
          <p:cNvGrpSpPr/>
          <p:nvPr/>
        </p:nvGrpSpPr>
        <p:grpSpPr>
          <a:xfrm>
            <a:off x="621792" y="5047536"/>
            <a:ext cx="7900416" cy="373027"/>
            <a:chOff x="1101827" y="5229245"/>
            <a:chExt cx="5132798" cy="196091"/>
          </a:xfrm>
        </p:grpSpPr>
        <p:sp>
          <p:nvSpPr>
            <p:cNvPr id="7" name="CasellaDiTesto 6"/>
            <p:cNvSpPr txBox="1"/>
            <p:nvPr/>
          </p:nvSpPr>
          <p:spPr>
            <a:xfrm>
              <a:off x="1101827" y="5229245"/>
              <a:ext cx="1002797" cy="196077"/>
            </a:xfrm>
            <a:prstGeom prst="rect">
              <a:avLst/>
            </a:prstGeom>
            <a:noFill/>
            <a:ln>
              <a:solidFill>
                <a:srgbClr val="000000"/>
              </a:solidFill>
            </a:ln>
          </p:spPr>
          <p:txBody>
            <a:bodyPr wrap="square" rtlCol="0">
              <a:spAutoFit/>
            </a:bodyPr>
            <a:lstStyle/>
            <a:p>
              <a:pPr algn="ctr"/>
              <a:r>
                <a:rPr lang="it-IT" sz="1100" dirty="0" smtClean="0">
                  <a:solidFill>
                    <a:schemeClr val="bg1"/>
                  </a:solidFill>
                </a:rPr>
                <a:t>Multi-Touch</a:t>
              </a:r>
              <a:endParaRPr lang="it-IT" sz="1100" dirty="0">
                <a:solidFill>
                  <a:schemeClr val="bg1"/>
                </a:solidFill>
              </a:endParaRPr>
            </a:p>
          </p:txBody>
        </p:sp>
        <p:sp>
          <p:nvSpPr>
            <p:cNvPr id="8" name="CasellaDiTesto 7"/>
            <p:cNvSpPr txBox="1"/>
            <p:nvPr/>
          </p:nvSpPr>
          <p:spPr>
            <a:xfrm>
              <a:off x="2211559" y="5229258"/>
              <a:ext cx="922001" cy="196078"/>
            </a:xfrm>
            <a:prstGeom prst="rect">
              <a:avLst/>
            </a:prstGeom>
            <a:noFill/>
            <a:ln>
              <a:solidFill>
                <a:schemeClr val="tx1"/>
              </a:solidFill>
            </a:ln>
          </p:spPr>
          <p:txBody>
            <a:bodyPr wrap="square" rtlCol="0">
              <a:spAutoFit/>
            </a:bodyPr>
            <a:lstStyle/>
            <a:p>
              <a:pPr algn="ctr"/>
              <a:r>
                <a:rPr lang="it-IT" sz="1100" dirty="0" smtClean="0">
                  <a:solidFill>
                    <a:schemeClr val="bg1"/>
                  </a:solidFill>
                </a:rPr>
                <a:t>Core Motion</a:t>
              </a:r>
            </a:p>
          </p:txBody>
        </p:sp>
        <p:sp>
          <p:nvSpPr>
            <p:cNvPr id="9" name="CasellaDiTesto 8"/>
            <p:cNvSpPr txBox="1"/>
            <p:nvPr/>
          </p:nvSpPr>
          <p:spPr>
            <a:xfrm>
              <a:off x="3293959" y="5229250"/>
              <a:ext cx="1069332" cy="196078"/>
            </a:xfrm>
            <a:prstGeom prst="rect">
              <a:avLst/>
            </a:prstGeom>
            <a:noFill/>
            <a:ln>
              <a:solidFill>
                <a:schemeClr val="tx1"/>
              </a:solidFill>
            </a:ln>
          </p:spPr>
          <p:txBody>
            <a:bodyPr wrap="square" rtlCol="0">
              <a:spAutoFit/>
            </a:bodyPr>
            <a:lstStyle/>
            <a:p>
              <a:pPr algn="ctr"/>
              <a:r>
                <a:rPr lang="it-IT" sz="1100" dirty="0" smtClean="0">
                  <a:solidFill>
                    <a:schemeClr val="bg1"/>
                  </a:solidFill>
                </a:rPr>
                <a:t>View Hierarchy</a:t>
              </a:r>
              <a:endParaRPr lang="it-IT" sz="1100" dirty="0">
                <a:solidFill>
                  <a:schemeClr val="bg1"/>
                </a:solidFill>
              </a:endParaRPr>
            </a:p>
          </p:txBody>
        </p:sp>
        <p:sp>
          <p:nvSpPr>
            <p:cNvPr id="10" name="CasellaDiTesto 9"/>
            <p:cNvSpPr txBox="1"/>
            <p:nvPr/>
          </p:nvSpPr>
          <p:spPr>
            <a:xfrm>
              <a:off x="4499992" y="5229255"/>
              <a:ext cx="936104" cy="196078"/>
            </a:xfrm>
            <a:prstGeom prst="rect">
              <a:avLst/>
            </a:prstGeom>
            <a:noFill/>
            <a:ln>
              <a:solidFill>
                <a:schemeClr val="tx1"/>
              </a:solidFill>
            </a:ln>
          </p:spPr>
          <p:txBody>
            <a:bodyPr wrap="square" rtlCol="0">
              <a:spAutoFit/>
            </a:bodyPr>
            <a:lstStyle/>
            <a:p>
              <a:pPr algn="ctr"/>
              <a:r>
                <a:rPr lang="it-IT" sz="1100" dirty="0" smtClean="0">
                  <a:solidFill>
                    <a:schemeClr val="bg1"/>
                  </a:solidFill>
                </a:rPr>
                <a:t>Localization</a:t>
              </a:r>
              <a:endParaRPr lang="it-IT" sz="1100" dirty="0">
                <a:solidFill>
                  <a:schemeClr val="bg1"/>
                </a:solidFill>
              </a:endParaRPr>
            </a:p>
          </p:txBody>
        </p:sp>
        <p:sp>
          <p:nvSpPr>
            <p:cNvPr id="11" name="CasellaDiTesto 10"/>
            <p:cNvSpPr txBox="1"/>
            <p:nvPr/>
          </p:nvSpPr>
          <p:spPr>
            <a:xfrm>
              <a:off x="5539559" y="5229247"/>
              <a:ext cx="695066" cy="196078"/>
            </a:xfrm>
            <a:prstGeom prst="rect">
              <a:avLst/>
            </a:prstGeom>
            <a:noFill/>
            <a:ln>
              <a:solidFill>
                <a:schemeClr val="tx1"/>
              </a:solidFill>
            </a:ln>
          </p:spPr>
          <p:txBody>
            <a:bodyPr wrap="square" rtlCol="0">
              <a:spAutoFit/>
            </a:bodyPr>
            <a:lstStyle/>
            <a:p>
              <a:pPr algn="ctr"/>
              <a:r>
                <a:rPr lang="it-IT" sz="1100" dirty="0" smtClean="0">
                  <a:solidFill>
                    <a:schemeClr val="bg1"/>
                  </a:solidFill>
                </a:rPr>
                <a:t>Controls</a:t>
              </a:r>
              <a:endParaRPr lang="it-IT" sz="1100" dirty="0">
                <a:solidFill>
                  <a:schemeClr val="bg1"/>
                </a:solidFill>
              </a:endParaRPr>
            </a:p>
          </p:txBody>
        </p:sp>
      </p:grpSp>
    </p:spTree>
    <p:extLst>
      <p:ext uri="{BB962C8B-B14F-4D97-AF65-F5344CB8AC3E}">
        <p14:creationId xmlns:p14="http://schemas.microsoft.com/office/powerpoint/2010/main" xmlns="" val="1913236078"/>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102</TotalTime>
  <Words>1528</Words>
  <Application>Microsoft Office PowerPoint</Application>
  <PresentationFormat>Presentazione su schermo (4:3)</PresentationFormat>
  <Paragraphs>224</Paragraphs>
  <Slides>24</Slides>
  <Notes>5</Notes>
  <HiddenSlides>7</HiddenSlides>
  <MMClips>0</MMClips>
  <ScaleCrop>false</ScaleCrop>
  <HeadingPairs>
    <vt:vector size="4" baseType="variant">
      <vt:variant>
        <vt:lpstr>Tema</vt:lpstr>
      </vt:variant>
      <vt:variant>
        <vt:i4>1</vt:i4>
      </vt:variant>
      <vt:variant>
        <vt:lpstr>Titoli diapositive</vt:lpstr>
      </vt:variant>
      <vt:variant>
        <vt:i4>24</vt:i4>
      </vt:variant>
    </vt:vector>
  </HeadingPairs>
  <TitlesOfParts>
    <vt:vector size="25" baseType="lpstr">
      <vt:lpstr>Tema di Office</vt:lpstr>
      <vt:lpstr>iOS </vt:lpstr>
      <vt:lpstr>Agenda</vt:lpstr>
      <vt:lpstr>Che cos'è iOS?</vt:lpstr>
      <vt:lpstr>Storia</vt:lpstr>
      <vt:lpstr>Architettura</vt:lpstr>
      <vt:lpstr>Architettura/Core OS</vt:lpstr>
      <vt:lpstr>Architettura/Core Services</vt:lpstr>
      <vt:lpstr>Architettura/Media</vt:lpstr>
      <vt:lpstr>Architettura/Cocoa Touch</vt:lpstr>
      <vt:lpstr>iOS Features</vt:lpstr>
      <vt:lpstr>Android Features 2/5</vt:lpstr>
      <vt:lpstr>Android Features 3/5</vt:lpstr>
      <vt:lpstr>Android Features 4/5</vt:lpstr>
      <vt:lpstr>Android Features 5/5</vt:lpstr>
      <vt:lpstr>Ambiente di sviluppo</vt:lpstr>
      <vt:lpstr>Creazione, compilazione, emulazione</vt:lpstr>
      <vt:lpstr>Esempio</vt:lpstr>
      <vt:lpstr>Ciclo di vita di una applicazione 1/2</vt:lpstr>
      <vt:lpstr>Ciclo di vita di una applicazione 2/2</vt:lpstr>
      <vt:lpstr>Pubblicare un'applicazione</vt:lpstr>
      <vt:lpstr>Android Security Model</vt:lpstr>
      <vt:lpstr>Android Permissions</vt:lpstr>
      <vt:lpstr>Android oltre il mobile</vt:lpstr>
      <vt:lpstr>Conclusioni</vt:lpstr>
    </vt:vector>
  </TitlesOfParts>
  <Company>FUB</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iOS </dc:title>
  <dc:creator>Marco Teodori</dc:creator>
  <cp:lastModifiedBy>Valued Acer Customer</cp:lastModifiedBy>
  <cp:revision>11</cp:revision>
  <dcterms:created xsi:type="dcterms:W3CDTF">2011-10-18T09:02:39Z</dcterms:created>
  <dcterms:modified xsi:type="dcterms:W3CDTF">2011-10-18T10:55:07Z</dcterms:modified>
</cp:coreProperties>
</file>