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86" r:id="rId3"/>
    <p:sldId id="287" r:id="rId4"/>
    <p:sldId id="288" r:id="rId5"/>
    <p:sldId id="289" r:id="rId6"/>
    <p:sldId id="290" r:id="rId7"/>
    <p:sldId id="266" r:id="rId8"/>
    <p:sldId id="282" r:id="rId9"/>
    <p:sldId id="283" r:id="rId10"/>
    <p:sldId id="284" r:id="rId11"/>
    <p:sldId id="285" r:id="rId12"/>
    <p:sldId id="267" r:id="rId13"/>
    <p:sldId id="29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91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46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52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55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83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29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111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5358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18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19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8AA55-0832-4414-A5F0-59853E451230}" type="datetimeFigureOut">
              <a:rPr lang="es-ES" smtClean="0"/>
              <a:t>11/11/2019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FC25D9E-A404-416D-B441-22AA9B84C344}" type="slidenum">
              <a:rPr lang="es-ES" smtClean="0"/>
              <a:t>‹N›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439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404053-5030-4222-AD9A-A2B15D7C57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Cenni</a:t>
            </a:r>
            <a:r>
              <a:rPr lang="es-ES" dirty="0"/>
              <a:t> di </a:t>
            </a:r>
            <a:r>
              <a:rPr lang="es-ES" dirty="0" err="1"/>
              <a:t>storia</a:t>
            </a:r>
            <a:r>
              <a:rPr lang="es-ES" dirty="0"/>
              <a:t> </a:t>
            </a:r>
            <a:r>
              <a:rPr lang="es-ES" dirty="0" err="1"/>
              <a:t>delle</a:t>
            </a:r>
            <a:r>
              <a:rPr lang="es-ES" dirty="0"/>
              <a:t> </a:t>
            </a:r>
            <a:r>
              <a:rPr lang="es-ES" dirty="0" err="1"/>
              <a:t>migrazioni</a:t>
            </a:r>
            <a:endParaRPr lang="es-E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D454CAE-34D7-49EF-9508-B9DE53B2EC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Stefano Tedeschi</a:t>
            </a:r>
          </a:p>
          <a:p>
            <a:r>
              <a:rPr lang="es-ES" dirty="0" err="1"/>
              <a:t>Sapienza</a:t>
            </a:r>
            <a:r>
              <a:rPr lang="es-ES" dirty="0"/>
              <a:t> </a:t>
            </a:r>
            <a:r>
              <a:rPr lang="es-ES" dirty="0" err="1"/>
              <a:t>Università</a:t>
            </a:r>
            <a:r>
              <a:rPr lang="es-ES" dirty="0"/>
              <a:t> di Roma</a:t>
            </a:r>
          </a:p>
        </p:txBody>
      </p:sp>
    </p:spTree>
    <p:extLst>
      <p:ext uri="{BB962C8B-B14F-4D97-AF65-F5344CB8AC3E}">
        <p14:creationId xmlns:p14="http://schemas.microsoft.com/office/powerpoint/2010/main" val="42921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Grande Migrazione 1850-1914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it-IT" sz="2400" b="1" dirty="0"/>
              <a:t>Qualche numero tra il 1840 e il 1932:</a:t>
            </a:r>
          </a:p>
          <a:p>
            <a:pPr>
              <a:buFontTx/>
              <a:buChar char="-"/>
            </a:pPr>
            <a:r>
              <a:rPr lang="it-IT" sz="2400" b="1" dirty="0"/>
              <a:t>18 milioni di persone lasciano l’Inghilterra e l’Irlanda</a:t>
            </a:r>
          </a:p>
          <a:p>
            <a:pPr>
              <a:buFontTx/>
              <a:buChar char="-"/>
            </a:pPr>
            <a:r>
              <a:rPr lang="it-IT" sz="2400" b="1" dirty="0"/>
              <a:t>11,1 milioni lasciano l’Italia</a:t>
            </a:r>
          </a:p>
          <a:p>
            <a:pPr>
              <a:buFontTx/>
              <a:buChar char="-"/>
            </a:pPr>
            <a:r>
              <a:rPr lang="it-IT" sz="2400" b="1" dirty="0"/>
              <a:t>6,5 milioni lasciano la Spagna e il Portogallo</a:t>
            </a:r>
          </a:p>
          <a:p>
            <a:pPr>
              <a:buFontTx/>
              <a:buChar char="-"/>
            </a:pPr>
            <a:r>
              <a:rPr lang="it-IT" sz="2400" b="1" dirty="0"/>
              <a:t>5,2 milioni dall’Impero Austro-Ungarico</a:t>
            </a:r>
          </a:p>
          <a:p>
            <a:pPr>
              <a:buFontTx/>
              <a:buChar char="-"/>
            </a:pPr>
            <a:r>
              <a:rPr lang="it-IT" sz="2400" b="1" dirty="0"/>
              <a:t>4,9 milioni dalla Germania</a:t>
            </a:r>
          </a:p>
          <a:p>
            <a:pPr>
              <a:buFontTx/>
              <a:buChar char="-"/>
            </a:pPr>
            <a:r>
              <a:rPr lang="it-IT" sz="2400" b="1" dirty="0"/>
              <a:t>2,9 milioni dalla Polonia e dalla Russia</a:t>
            </a:r>
          </a:p>
          <a:p>
            <a:pPr>
              <a:buFontTx/>
              <a:buChar char="-"/>
            </a:pPr>
            <a:r>
              <a:rPr lang="it-IT" sz="2400" b="1" dirty="0"/>
              <a:t>Altre regioni di partenza: la Grecia, il Medio Oriente, i Paesi Bassi </a:t>
            </a:r>
          </a:p>
          <a:p>
            <a:pPr>
              <a:buFontTx/>
              <a:buChar char="-"/>
            </a:pP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Grande Migrazione 1850-1914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sz="2400" b="1" dirty="0"/>
              <a:t>Dove vanno?</a:t>
            </a:r>
          </a:p>
          <a:p>
            <a:pPr>
              <a:buFontTx/>
              <a:buChar char="-"/>
            </a:pPr>
            <a:r>
              <a:rPr lang="it-IT" sz="2400" b="1" dirty="0"/>
              <a:t>34,2 milioni verso gli Stati Uniti</a:t>
            </a:r>
          </a:p>
          <a:p>
            <a:pPr>
              <a:buFontTx/>
              <a:buChar char="-"/>
            </a:pPr>
            <a:r>
              <a:rPr lang="it-IT" sz="2400" b="1" dirty="0"/>
              <a:t>7,1 milioni in Argentina ed Uruguay</a:t>
            </a:r>
          </a:p>
          <a:p>
            <a:pPr>
              <a:buFontTx/>
              <a:buChar char="-"/>
            </a:pPr>
            <a:r>
              <a:rPr lang="it-IT" sz="2400" b="1" dirty="0"/>
              <a:t>5,2 milioni in Canada</a:t>
            </a:r>
          </a:p>
          <a:p>
            <a:pPr>
              <a:buFontTx/>
              <a:buChar char="-"/>
            </a:pPr>
            <a:r>
              <a:rPr lang="it-IT" sz="2400" b="1" dirty="0"/>
              <a:t>4,4 milioni in Brasile</a:t>
            </a:r>
          </a:p>
          <a:p>
            <a:pPr>
              <a:buFontTx/>
              <a:buChar char="-"/>
            </a:pPr>
            <a:r>
              <a:rPr lang="it-IT" sz="2400" b="1" dirty="0"/>
              <a:t>3,5 milioni in Australia e in Nuova Zelanda</a:t>
            </a:r>
          </a:p>
          <a:p>
            <a:pPr>
              <a:buFontTx/>
              <a:buChar char="-"/>
            </a:pPr>
            <a:r>
              <a:rPr lang="it-IT" sz="2400" b="1" dirty="0"/>
              <a:t>1 milione a Cuba</a:t>
            </a:r>
          </a:p>
          <a:p>
            <a:pPr>
              <a:buFontTx/>
              <a:buChar char="-"/>
            </a:pPr>
            <a:r>
              <a:rPr lang="it-IT" sz="2400" b="1" dirty="0"/>
              <a:t>Forte impatto sulla struttura demografica dei paesi d’arrivo</a:t>
            </a:r>
            <a:endParaRPr lang="es-ES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Grande Migrazione 1850-1914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/>
              <a:t>Le conseguenze politico-economiche</a:t>
            </a:r>
          </a:p>
          <a:p>
            <a:pPr>
              <a:buFontTx/>
              <a:buChar char="-"/>
            </a:pPr>
            <a:r>
              <a:rPr lang="it-IT" sz="2400" b="1" dirty="0"/>
              <a:t>L’apogeo dell’Imperialismo – La Conferenza di Berlino (1884)</a:t>
            </a:r>
          </a:p>
          <a:p>
            <a:pPr>
              <a:buFontTx/>
              <a:buChar char="-"/>
            </a:pPr>
            <a:r>
              <a:rPr lang="it-IT" sz="2400" b="1" dirty="0"/>
              <a:t>La colonizzazione dell’Africa e dell’Asia</a:t>
            </a:r>
          </a:p>
          <a:p>
            <a:pPr>
              <a:buFontTx/>
              <a:buChar char="-"/>
            </a:pPr>
            <a:r>
              <a:rPr lang="it-IT" sz="2400" b="1" dirty="0"/>
              <a:t>La definitiva globalizzazione dell’economia: il neocolonialismo in America Latina</a:t>
            </a:r>
          </a:p>
          <a:p>
            <a:pPr>
              <a:buFontTx/>
              <a:buChar char="-"/>
            </a:pPr>
            <a:r>
              <a:rPr lang="it-IT" sz="2400" b="1" dirty="0"/>
              <a:t>La diffusione di un “razzismo popolare”</a:t>
            </a:r>
          </a:p>
          <a:p>
            <a:pPr>
              <a:buFontTx/>
              <a:buChar char="-"/>
            </a:pPr>
            <a:endParaRPr lang="it-IT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2D66AC-A01B-42D1-BCB8-88A1B8F35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grande migrazione e l’integrazione dei migranti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995179-2952-494C-BEEF-B0C4C0F0B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/>
              <a:t>Tra desiderio di integrazione e nostalgia dei paesi di provenienza</a:t>
            </a:r>
          </a:p>
          <a:p>
            <a:endParaRPr lang="it-IT" sz="2400" b="1" dirty="0"/>
          </a:p>
          <a:p>
            <a:r>
              <a:rPr lang="it-IT" sz="2400" b="1" dirty="0"/>
              <a:t>Le «Little </a:t>
            </a:r>
            <a:r>
              <a:rPr lang="it-IT" sz="2400" b="1" dirty="0" err="1"/>
              <a:t>Italy</a:t>
            </a:r>
            <a:r>
              <a:rPr lang="it-IT" sz="2400" b="1" dirty="0"/>
              <a:t>» e le «Chinatown»</a:t>
            </a:r>
          </a:p>
          <a:p>
            <a:endParaRPr lang="it-IT" sz="2400" b="1" dirty="0"/>
          </a:p>
          <a:p>
            <a:r>
              <a:rPr lang="it-IT" sz="2400" b="1" dirty="0"/>
              <a:t>Musica, teatro, letteratura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413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91BA7A-F208-4603-ABC8-8A6AA4DB3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Chi è un migrante?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EA94F3-322A-4FF4-A86A-2DE4B8AE7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b="1" dirty="0"/>
              <a:t>Le classificazioni dei migranti:</a:t>
            </a:r>
          </a:p>
          <a:p>
            <a:r>
              <a:rPr lang="it-IT" sz="2400" b="1" dirty="0"/>
              <a:t>Migrazioni «forzate»</a:t>
            </a:r>
          </a:p>
          <a:p>
            <a:r>
              <a:rPr lang="it-IT" sz="2400" b="1" dirty="0"/>
              <a:t>- i rifugiati</a:t>
            </a:r>
          </a:p>
          <a:p>
            <a:r>
              <a:rPr lang="it-IT" sz="2400" b="1" dirty="0"/>
              <a:t>- gli esiliati</a:t>
            </a:r>
          </a:p>
          <a:p>
            <a:r>
              <a:rPr lang="it-IT" sz="2400" b="1" dirty="0"/>
              <a:t>Migrazioni «volontarie»</a:t>
            </a:r>
          </a:p>
          <a:p>
            <a:r>
              <a:rPr lang="it-IT" sz="2400" b="1" dirty="0"/>
              <a:t>- i migranti «economici»</a:t>
            </a:r>
          </a:p>
          <a:p>
            <a:r>
              <a:rPr lang="it-IT" sz="2400" b="1" dirty="0"/>
              <a:t>- i migranti per ricongiungimento familiare</a:t>
            </a:r>
          </a:p>
        </p:txBody>
      </p:sp>
    </p:spTree>
    <p:extLst>
      <p:ext uri="{BB962C8B-B14F-4D97-AF65-F5344CB8AC3E}">
        <p14:creationId xmlns:p14="http://schemas.microsoft.com/office/powerpoint/2010/main" val="1192481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294A59-0308-43F2-9958-C36D1128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tre momenti della migrazione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78DDAC-BD91-4535-A153-A97CBC4C1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/>
              <a:t>La partenza: perché si parte? Chi si lascia? Con quali prospettive?</a:t>
            </a:r>
          </a:p>
          <a:p>
            <a:endParaRPr lang="it-IT" sz="2400" b="1" dirty="0"/>
          </a:p>
          <a:p>
            <a:r>
              <a:rPr lang="it-IT" sz="2400" b="1" dirty="0"/>
              <a:t>Il viaggio: come avviene? Quanto dura? Chi lo paga?</a:t>
            </a:r>
          </a:p>
          <a:p>
            <a:endParaRPr lang="it-IT" sz="2400" b="1" dirty="0"/>
          </a:p>
          <a:p>
            <a:r>
              <a:rPr lang="it-IT" sz="2400" b="1" dirty="0"/>
              <a:t>L’arrivo: come e dove si arriva? Quale tipo di accoglienza si trova? C’è qualcuno che aspetta?</a:t>
            </a:r>
          </a:p>
        </p:txBody>
      </p:sp>
    </p:spTree>
    <p:extLst>
      <p:ext uri="{BB962C8B-B14F-4D97-AF65-F5344CB8AC3E}">
        <p14:creationId xmlns:p14="http://schemas.microsoft.com/office/powerpoint/2010/main" val="91535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2EE01-23BD-437B-9AB1-7D023EF95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Migrazioni e sviluppo economico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D31861-0664-4887-BC55-B8A92BECD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/>
              <a:t>Le reti migratorie</a:t>
            </a:r>
          </a:p>
          <a:p>
            <a:endParaRPr lang="it-IT" sz="2400" b="1" dirty="0"/>
          </a:p>
          <a:p>
            <a:r>
              <a:rPr lang="it-IT" sz="2400" b="1" dirty="0"/>
              <a:t>Il sistema delle rimesse</a:t>
            </a:r>
          </a:p>
          <a:p>
            <a:endParaRPr lang="it-IT" sz="2400" b="1" dirty="0"/>
          </a:p>
          <a:p>
            <a:r>
              <a:rPr lang="it-IT" sz="2400" b="1" dirty="0"/>
              <a:t>Le migrazioni di ritorno</a:t>
            </a:r>
          </a:p>
        </p:txBody>
      </p:sp>
    </p:spTree>
    <p:extLst>
      <p:ext uri="{BB962C8B-B14F-4D97-AF65-F5344CB8AC3E}">
        <p14:creationId xmlns:p14="http://schemas.microsoft.com/office/powerpoint/2010/main" val="3424645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02ED54-204D-4FDC-9D89-BC7FAC381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migrazioni irregolari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C56753-B757-4951-A1E3-92B8169D3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/>
              <a:t>L’idea di «clandestino»</a:t>
            </a:r>
          </a:p>
          <a:p>
            <a:endParaRPr lang="it-IT" sz="2400" b="1" dirty="0"/>
          </a:p>
          <a:p>
            <a:r>
              <a:rPr lang="it-IT" sz="2400" b="1" dirty="0"/>
              <a:t>Il traffico di esseri umani</a:t>
            </a:r>
          </a:p>
          <a:p>
            <a:endParaRPr lang="it-IT" sz="2400" b="1" dirty="0"/>
          </a:p>
          <a:p>
            <a:r>
              <a:rPr lang="it-IT" sz="2400" b="1" dirty="0"/>
              <a:t>Le sanatorie</a:t>
            </a:r>
          </a:p>
        </p:txBody>
      </p:sp>
    </p:spTree>
    <p:extLst>
      <p:ext uri="{BB962C8B-B14F-4D97-AF65-F5344CB8AC3E}">
        <p14:creationId xmlns:p14="http://schemas.microsoft.com/office/powerpoint/2010/main" val="317955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5D4222-47FD-4BCB-860F-4E6997669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Migrazioni e crescita demografica	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6E1C27-447F-4225-B957-F5DEB284F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/>
              <a:t>Il concetto di «</a:t>
            </a:r>
            <a:r>
              <a:rPr lang="it-IT" sz="2400" b="1" dirty="0" err="1"/>
              <a:t>reproductive</a:t>
            </a:r>
            <a:r>
              <a:rPr lang="it-IT" sz="2400" b="1" dirty="0"/>
              <a:t> fitness»</a:t>
            </a:r>
          </a:p>
          <a:p>
            <a:endParaRPr lang="it-IT" sz="2400" b="1" dirty="0"/>
          </a:p>
          <a:p>
            <a:r>
              <a:rPr lang="it-IT" sz="2400" b="1" dirty="0"/>
              <a:t>La selezione in partenza</a:t>
            </a:r>
          </a:p>
          <a:p>
            <a:endParaRPr lang="it-IT" sz="2400" b="1" dirty="0"/>
          </a:p>
          <a:p>
            <a:r>
              <a:rPr lang="it-IT" sz="2400" b="1" dirty="0"/>
              <a:t>Le migrazioni organizzate</a:t>
            </a:r>
          </a:p>
        </p:txBody>
      </p:sp>
    </p:spTree>
    <p:extLst>
      <p:ext uri="{BB962C8B-B14F-4D97-AF65-F5344CB8AC3E}">
        <p14:creationId xmlns:p14="http://schemas.microsoft.com/office/powerpoint/2010/main" val="700154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Grande Migrazione 1850-1914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/>
              <a:t>I presupposti economici e tecnologici</a:t>
            </a:r>
          </a:p>
          <a:p>
            <a:pPr>
              <a:buNone/>
            </a:pPr>
            <a:r>
              <a:rPr lang="it-IT" sz="2400" b="1" dirty="0"/>
              <a:t>- La Rivoluzione Industriale e la Rivoluzione agricola</a:t>
            </a:r>
          </a:p>
          <a:p>
            <a:pPr>
              <a:buFontTx/>
              <a:buChar char="-"/>
            </a:pPr>
            <a:r>
              <a:rPr lang="it-IT" sz="2400" b="1" dirty="0"/>
              <a:t>La navigazione a vapore</a:t>
            </a:r>
          </a:p>
          <a:p>
            <a:pPr>
              <a:buFontTx/>
              <a:buChar char="-"/>
            </a:pPr>
            <a:r>
              <a:rPr lang="it-IT" sz="2400" b="1" dirty="0"/>
              <a:t>Il treno</a:t>
            </a:r>
          </a:p>
          <a:p>
            <a:pPr>
              <a:buFontTx/>
              <a:buChar char="-"/>
            </a:pPr>
            <a:r>
              <a:rPr lang="it-IT" sz="2400" b="1" dirty="0"/>
              <a:t>Le nuove comunicazioni transoceaniche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2A0C2558-08F2-48FE-912A-2E8F1CDDD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L’abolizione della schiavitù</a:t>
            </a:r>
          </a:p>
        </p:txBody>
      </p:sp>
      <p:pic>
        <p:nvPicPr>
          <p:cNvPr id="4" name="3 Marcador de contenido" descr="f647b844580d725bb48ee90cf8719f7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79193" y="2428887"/>
            <a:ext cx="5334000" cy="28575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Grande Migrazione 1850-1914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it-IT" sz="2400" b="1" dirty="0"/>
              <a:t>Incremento demografico</a:t>
            </a:r>
          </a:p>
          <a:p>
            <a:pPr>
              <a:buFontTx/>
              <a:buChar char="-"/>
            </a:pPr>
            <a:r>
              <a:rPr lang="it-IT" sz="2400" b="1" dirty="0"/>
              <a:t>Cause economiche: la grande carestia in Irlanda (1846-47) e in Scandinavia; la crisi economica degli anni novanta; il mutamento della proprietà terriera</a:t>
            </a:r>
          </a:p>
          <a:p>
            <a:pPr>
              <a:buFontTx/>
              <a:buChar char="-"/>
            </a:pPr>
            <a:r>
              <a:rPr lang="it-IT" sz="2400" b="1" dirty="0"/>
              <a:t>Cause politiche: le crisi post-napoleoniche; i pogrom contro gli ebrei in Europa Orientale; l’unificazione italiana</a:t>
            </a:r>
          </a:p>
          <a:p>
            <a:pPr>
              <a:buFontTx/>
              <a:buChar char="-"/>
            </a:pPr>
            <a:endParaRPr lang="it-IT" sz="2400" dirty="0"/>
          </a:p>
          <a:p>
            <a:pPr>
              <a:buFontTx/>
              <a:buChar char="-"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ccolta">
  <a:themeElements>
    <a:clrScheme name="Raccolt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Raccolt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ccolt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43</TotalTime>
  <Words>411</Words>
  <Application>Microsoft Office PowerPoint</Application>
  <PresentationFormat>Widescreen</PresentationFormat>
  <Paragraphs>76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Raccolta</vt:lpstr>
      <vt:lpstr>Cenni di storia delle migrazioni</vt:lpstr>
      <vt:lpstr>Chi è un migrante?</vt:lpstr>
      <vt:lpstr>I tre momenti della migrazione</vt:lpstr>
      <vt:lpstr>Migrazioni e sviluppo economico</vt:lpstr>
      <vt:lpstr>Le migrazioni irregolari</vt:lpstr>
      <vt:lpstr>Migrazioni e crescita demografica </vt:lpstr>
      <vt:lpstr>La Grande Migrazione 1850-1914</vt:lpstr>
      <vt:lpstr>L’abolizione della schiavitù</vt:lpstr>
      <vt:lpstr>La Grande Migrazione 1850-1914</vt:lpstr>
      <vt:lpstr>La Grande Migrazione 1850-1914</vt:lpstr>
      <vt:lpstr>La Grande Migrazione 1850-1914</vt:lpstr>
      <vt:lpstr>La Grande Migrazione 1850-1914</vt:lpstr>
      <vt:lpstr>La grande migrazione e l’integrazione dei migranti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Tedeschi</dc:creator>
  <cp:lastModifiedBy>Stefano</cp:lastModifiedBy>
  <cp:revision>6</cp:revision>
  <dcterms:created xsi:type="dcterms:W3CDTF">2019-11-09T08:17:20Z</dcterms:created>
  <dcterms:modified xsi:type="dcterms:W3CDTF">2019-11-11T14:43:59Z</dcterms:modified>
</cp:coreProperties>
</file>