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420" r:id="rId2"/>
    <p:sldId id="434" r:id="rId3"/>
    <p:sldId id="435" r:id="rId4"/>
    <p:sldId id="436" r:id="rId5"/>
    <p:sldId id="437" r:id="rId6"/>
    <p:sldId id="438" r:id="rId7"/>
    <p:sldId id="427" r:id="rId8"/>
    <p:sldId id="428" r:id="rId9"/>
    <p:sldId id="429" r:id="rId10"/>
    <p:sldId id="430" r:id="rId11"/>
    <p:sldId id="431" r:id="rId12"/>
    <p:sldId id="432" r:id="rId13"/>
    <p:sldId id="439" r:id="rId14"/>
    <p:sldId id="413" r:id="rId15"/>
    <p:sldId id="411" r:id="rId16"/>
    <p:sldId id="423" r:id="rId17"/>
    <p:sldId id="422" r:id="rId18"/>
    <p:sldId id="440" r:id="rId19"/>
    <p:sldId id="412" r:id="rId20"/>
    <p:sldId id="417" r:id="rId21"/>
    <p:sldId id="329" r:id="rId22"/>
    <p:sldId id="470" r:id="rId23"/>
    <p:sldId id="471" r:id="rId24"/>
    <p:sldId id="472" r:id="rId25"/>
    <p:sldId id="473" r:id="rId26"/>
    <p:sldId id="474" r:id="rId27"/>
    <p:sldId id="475" r:id="rId28"/>
    <p:sldId id="476" r:id="rId29"/>
    <p:sldId id="477" r:id="rId30"/>
    <p:sldId id="478" r:id="rId31"/>
    <p:sldId id="479" r:id="rId32"/>
    <p:sldId id="480" r:id="rId33"/>
    <p:sldId id="481" r:id="rId34"/>
    <p:sldId id="482" r:id="rId35"/>
    <p:sldId id="483" r:id="rId36"/>
    <p:sldId id="484" r:id="rId37"/>
    <p:sldId id="485" r:id="rId38"/>
    <p:sldId id="486" r:id="rId39"/>
    <p:sldId id="424" r:id="rId40"/>
    <p:sldId id="310" r:id="rId41"/>
    <p:sldId id="425" r:id="rId42"/>
    <p:sldId id="414" r:id="rId43"/>
    <p:sldId id="426" r:id="rId44"/>
    <p:sldId id="452" r:id="rId45"/>
    <p:sldId id="453" r:id="rId46"/>
    <p:sldId id="454" r:id="rId47"/>
    <p:sldId id="455" r:id="rId48"/>
    <p:sldId id="456" r:id="rId49"/>
    <p:sldId id="457" r:id="rId50"/>
    <p:sldId id="433" r:id="rId51"/>
    <p:sldId id="458" r:id="rId52"/>
    <p:sldId id="341" r:id="rId53"/>
    <p:sldId id="342" r:id="rId54"/>
    <p:sldId id="343" r:id="rId55"/>
    <p:sldId id="344" r:id="rId56"/>
    <p:sldId id="345" r:id="rId57"/>
    <p:sldId id="459" r:id="rId58"/>
    <p:sldId id="418" r:id="rId59"/>
    <p:sldId id="448" r:id="rId60"/>
    <p:sldId id="311" r:id="rId61"/>
    <p:sldId id="449" r:id="rId62"/>
    <p:sldId id="450" r:id="rId63"/>
    <p:sldId id="451" r:id="rId64"/>
    <p:sldId id="419" r:id="rId65"/>
    <p:sldId id="460" r:id="rId66"/>
    <p:sldId id="461" r:id="rId67"/>
    <p:sldId id="462" r:id="rId68"/>
    <p:sldId id="463" r:id="rId69"/>
    <p:sldId id="464" r:id="rId70"/>
    <p:sldId id="465" r:id="rId71"/>
    <p:sldId id="466" r:id="rId72"/>
    <p:sldId id="467" r:id="rId73"/>
    <p:sldId id="468" r:id="rId74"/>
    <p:sldId id="469"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15"/>
    <p:restoredTop sz="92109"/>
  </p:normalViewPr>
  <p:slideViewPr>
    <p:cSldViewPr>
      <p:cViewPr varScale="1">
        <p:scale>
          <a:sx n="117" d="100"/>
          <a:sy n="117" d="100"/>
        </p:scale>
        <p:origin x="2464"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EBA11A-3693-4823-88A4-3A7E2D9B1B6C}" type="datetimeFigureOut">
              <a:rPr lang="en-GB" smtClean="0"/>
              <a:t>22/10/2024</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78FC06-391B-4CF2-81A4-BFA32324743E}" type="slidenum">
              <a:rPr lang="en-GB" smtClean="0"/>
              <a:t>‹#›</a:t>
            </a:fld>
            <a:endParaRPr lang="en-GB"/>
          </a:p>
        </p:txBody>
      </p:sp>
    </p:spTree>
    <p:extLst>
      <p:ext uri="{BB962C8B-B14F-4D97-AF65-F5344CB8AC3E}">
        <p14:creationId xmlns:p14="http://schemas.microsoft.com/office/powerpoint/2010/main" val="64367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a:t>
            </a:fld>
            <a:endParaRPr lang="en-GB"/>
          </a:p>
        </p:txBody>
      </p:sp>
    </p:spTree>
    <p:extLst>
      <p:ext uri="{BB962C8B-B14F-4D97-AF65-F5344CB8AC3E}">
        <p14:creationId xmlns:p14="http://schemas.microsoft.com/office/powerpoint/2010/main" val="3988660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11</a:t>
            </a:fld>
            <a:endParaRPr lang="en-GB"/>
          </a:p>
        </p:txBody>
      </p:sp>
    </p:spTree>
    <p:extLst>
      <p:ext uri="{BB962C8B-B14F-4D97-AF65-F5344CB8AC3E}">
        <p14:creationId xmlns:p14="http://schemas.microsoft.com/office/powerpoint/2010/main" val="149508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12</a:t>
            </a:fld>
            <a:endParaRPr lang="en-GB"/>
          </a:p>
        </p:txBody>
      </p:sp>
    </p:spTree>
    <p:extLst>
      <p:ext uri="{BB962C8B-B14F-4D97-AF65-F5344CB8AC3E}">
        <p14:creationId xmlns:p14="http://schemas.microsoft.com/office/powerpoint/2010/main" val="2908266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13</a:t>
            </a:fld>
            <a:endParaRPr lang="en-GB"/>
          </a:p>
        </p:txBody>
      </p:sp>
    </p:spTree>
    <p:extLst>
      <p:ext uri="{BB962C8B-B14F-4D97-AF65-F5344CB8AC3E}">
        <p14:creationId xmlns:p14="http://schemas.microsoft.com/office/powerpoint/2010/main" val="359384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14</a:t>
            </a:fld>
            <a:endParaRPr lang="en-GB"/>
          </a:p>
        </p:txBody>
      </p:sp>
    </p:spTree>
    <p:extLst>
      <p:ext uri="{BB962C8B-B14F-4D97-AF65-F5344CB8AC3E}">
        <p14:creationId xmlns:p14="http://schemas.microsoft.com/office/powerpoint/2010/main" val="313686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15</a:t>
            </a:fld>
            <a:endParaRPr lang="en-GB"/>
          </a:p>
        </p:txBody>
      </p:sp>
    </p:spTree>
    <p:extLst>
      <p:ext uri="{BB962C8B-B14F-4D97-AF65-F5344CB8AC3E}">
        <p14:creationId xmlns:p14="http://schemas.microsoft.com/office/powerpoint/2010/main" val="958513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16</a:t>
            </a:fld>
            <a:endParaRPr lang="en-GB"/>
          </a:p>
        </p:txBody>
      </p:sp>
    </p:spTree>
    <p:extLst>
      <p:ext uri="{BB962C8B-B14F-4D97-AF65-F5344CB8AC3E}">
        <p14:creationId xmlns:p14="http://schemas.microsoft.com/office/powerpoint/2010/main" val="2962048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17</a:t>
            </a:fld>
            <a:endParaRPr lang="en-GB"/>
          </a:p>
        </p:txBody>
      </p:sp>
    </p:spTree>
    <p:extLst>
      <p:ext uri="{BB962C8B-B14F-4D97-AF65-F5344CB8AC3E}">
        <p14:creationId xmlns:p14="http://schemas.microsoft.com/office/powerpoint/2010/main" val="2970822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18</a:t>
            </a:fld>
            <a:endParaRPr lang="en-GB"/>
          </a:p>
        </p:txBody>
      </p:sp>
    </p:spTree>
    <p:extLst>
      <p:ext uri="{BB962C8B-B14F-4D97-AF65-F5344CB8AC3E}">
        <p14:creationId xmlns:p14="http://schemas.microsoft.com/office/powerpoint/2010/main" val="2114100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19</a:t>
            </a:fld>
            <a:endParaRPr lang="en-GB"/>
          </a:p>
        </p:txBody>
      </p:sp>
    </p:spTree>
    <p:extLst>
      <p:ext uri="{BB962C8B-B14F-4D97-AF65-F5344CB8AC3E}">
        <p14:creationId xmlns:p14="http://schemas.microsoft.com/office/powerpoint/2010/main" val="210866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20</a:t>
            </a:fld>
            <a:endParaRPr lang="en-GB"/>
          </a:p>
        </p:txBody>
      </p:sp>
    </p:spTree>
    <p:extLst>
      <p:ext uri="{BB962C8B-B14F-4D97-AF65-F5344CB8AC3E}">
        <p14:creationId xmlns:p14="http://schemas.microsoft.com/office/powerpoint/2010/main" val="160777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3</a:t>
            </a:fld>
            <a:endParaRPr lang="en-GB"/>
          </a:p>
        </p:txBody>
      </p:sp>
    </p:spTree>
    <p:extLst>
      <p:ext uri="{BB962C8B-B14F-4D97-AF65-F5344CB8AC3E}">
        <p14:creationId xmlns:p14="http://schemas.microsoft.com/office/powerpoint/2010/main" val="1835713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21</a:t>
            </a:fld>
            <a:endParaRPr lang="en-GB"/>
          </a:p>
        </p:txBody>
      </p:sp>
    </p:spTree>
    <p:extLst>
      <p:ext uri="{BB962C8B-B14F-4D97-AF65-F5344CB8AC3E}">
        <p14:creationId xmlns:p14="http://schemas.microsoft.com/office/powerpoint/2010/main" val="2129728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22</a:t>
            </a:fld>
            <a:endParaRPr lang="en-GB"/>
          </a:p>
        </p:txBody>
      </p:sp>
    </p:spTree>
    <p:extLst>
      <p:ext uri="{BB962C8B-B14F-4D97-AF65-F5344CB8AC3E}">
        <p14:creationId xmlns:p14="http://schemas.microsoft.com/office/powerpoint/2010/main" val="2962048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23</a:t>
            </a:fld>
            <a:endParaRPr lang="en-GB"/>
          </a:p>
        </p:txBody>
      </p:sp>
    </p:spTree>
    <p:extLst>
      <p:ext uri="{BB962C8B-B14F-4D97-AF65-F5344CB8AC3E}">
        <p14:creationId xmlns:p14="http://schemas.microsoft.com/office/powerpoint/2010/main" val="3766453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24</a:t>
            </a:fld>
            <a:endParaRPr lang="en-GB"/>
          </a:p>
        </p:txBody>
      </p:sp>
    </p:spTree>
    <p:extLst>
      <p:ext uri="{BB962C8B-B14F-4D97-AF65-F5344CB8AC3E}">
        <p14:creationId xmlns:p14="http://schemas.microsoft.com/office/powerpoint/2010/main" val="1865569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25</a:t>
            </a:fld>
            <a:endParaRPr lang="en-GB"/>
          </a:p>
        </p:txBody>
      </p:sp>
    </p:spTree>
    <p:extLst>
      <p:ext uri="{BB962C8B-B14F-4D97-AF65-F5344CB8AC3E}">
        <p14:creationId xmlns:p14="http://schemas.microsoft.com/office/powerpoint/2010/main" val="3526967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26</a:t>
            </a:fld>
            <a:endParaRPr lang="en-GB"/>
          </a:p>
        </p:txBody>
      </p:sp>
    </p:spTree>
    <p:extLst>
      <p:ext uri="{BB962C8B-B14F-4D97-AF65-F5344CB8AC3E}">
        <p14:creationId xmlns:p14="http://schemas.microsoft.com/office/powerpoint/2010/main" val="2266471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39</a:t>
            </a:fld>
            <a:endParaRPr lang="en-GB"/>
          </a:p>
        </p:txBody>
      </p:sp>
    </p:spTree>
    <p:extLst>
      <p:ext uri="{BB962C8B-B14F-4D97-AF65-F5344CB8AC3E}">
        <p14:creationId xmlns:p14="http://schemas.microsoft.com/office/powerpoint/2010/main" val="3766453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40</a:t>
            </a:fld>
            <a:endParaRPr lang="en-GB"/>
          </a:p>
        </p:txBody>
      </p:sp>
    </p:spTree>
    <p:extLst>
      <p:ext uri="{BB962C8B-B14F-4D97-AF65-F5344CB8AC3E}">
        <p14:creationId xmlns:p14="http://schemas.microsoft.com/office/powerpoint/2010/main" val="1865569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41</a:t>
            </a:fld>
            <a:endParaRPr lang="en-GB"/>
          </a:p>
        </p:txBody>
      </p:sp>
    </p:spTree>
    <p:extLst>
      <p:ext uri="{BB962C8B-B14F-4D97-AF65-F5344CB8AC3E}">
        <p14:creationId xmlns:p14="http://schemas.microsoft.com/office/powerpoint/2010/main" val="3526967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42</a:t>
            </a:fld>
            <a:endParaRPr lang="en-GB"/>
          </a:p>
        </p:txBody>
      </p:sp>
    </p:spTree>
    <p:extLst>
      <p:ext uri="{BB962C8B-B14F-4D97-AF65-F5344CB8AC3E}">
        <p14:creationId xmlns:p14="http://schemas.microsoft.com/office/powerpoint/2010/main" val="226647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a:t>
            </a:fld>
            <a:endParaRPr lang="en-GB"/>
          </a:p>
        </p:txBody>
      </p:sp>
    </p:spTree>
    <p:extLst>
      <p:ext uri="{BB962C8B-B14F-4D97-AF65-F5344CB8AC3E}">
        <p14:creationId xmlns:p14="http://schemas.microsoft.com/office/powerpoint/2010/main" val="2769315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60</a:t>
            </a:fld>
            <a:endParaRPr lang="en-GB"/>
          </a:p>
        </p:txBody>
      </p:sp>
    </p:spTree>
    <p:extLst>
      <p:ext uri="{BB962C8B-B14F-4D97-AF65-F5344CB8AC3E}">
        <p14:creationId xmlns:p14="http://schemas.microsoft.com/office/powerpoint/2010/main" val="307939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61</a:t>
            </a:fld>
            <a:endParaRPr lang="en-GB"/>
          </a:p>
        </p:txBody>
      </p:sp>
    </p:spTree>
    <p:extLst>
      <p:ext uri="{BB962C8B-B14F-4D97-AF65-F5344CB8AC3E}">
        <p14:creationId xmlns:p14="http://schemas.microsoft.com/office/powerpoint/2010/main" val="481140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62</a:t>
            </a:fld>
            <a:endParaRPr lang="en-GB"/>
          </a:p>
        </p:txBody>
      </p:sp>
    </p:spTree>
    <p:extLst>
      <p:ext uri="{BB962C8B-B14F-4D97-AF65-F5344CB8AC3E}">
        <p14:creationId xmlns:p14="http://schemas.microsoft.com/office/powerpoint/2010/main" val="3977477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63</a:t>
            </a:fld>
            <a:endParaRPr lang="en-GB"/>
          </a:p>
        </p:txBody>
      </p:sp>
    </p:spTree>
    <p:extLst>
      <p:ext uri="{BB962C8B-B14F-4D97-AF65-F5344CB8AC3E}">
        <p14:creationId xmlns:p14="http://schemas.microsoft.com/office/powerpoint/2010/main" val="3190929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5</a:t>
            </a:fld>
            <a:endParaRPr lang="en-GB"/>
          </a:p>
        </p:txBody>
      </p:sp>
    </p:spTree>
    <p:extLst>
      <p:ext uri="{BB962C8B-B14F-4D97-AF65-F5344CB8AC3E}">
        <p14:creationId xmlns:p14="http://schemas.microsoft.com/office/powerpoint/2010/main" val="3254857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6</a:t>
            </a:fld>
            <a:endParaRPr lang="en-GB"/>
          </a:p>
        </p:txBody>
      </p:sp>
    </p:spTree>
    <p:extLst>
      <p:ext uri="{BB962C8B-B14F-4D97-AF65-F5344CB8AC3E}">
        <p14:creationId xmlns:p14="http://schemas.microsoft.com/office/powerpoint/2010/main" val="302961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7</a:t>
            </a:fld>
            <a:endParaRPr lang="en-GB"/>
          </a:p>
        </p:txBody>
      </p:sp>
    </p:spTree>
    <p:extLst>
      <p:ext uri="{BB962C8B-B14F-4D97-AF65-F5344CB8AC3E}">
        <p14:creationId xmlns:p14="http://schemas.microsoft.com/office/powerpoint/2010/main" val="397425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8</a:t>
            </a:fld>
            <a:endParaRPr lang="en-GB"/>
          </a:p>
        </p:txBody>
      </p:sp>
    </p:spTree>
    <p:extLst>
      <p:ext uri="{BB962C8B-B14F-4D97-AF65-F5344CB8AC3E}">
        <p14:creationId xmlns:p14="http://schemas.microsoft.com/office/powerpoint/2010/main" val="9543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9</a:t>
            </a:fld>
            <a:endParaRPr lang="en-GB"/>
          </a:p>
        </p:txBody>
      </p:sp>
    </p:spTree>
    <p:extLst>
      <p:ext uri="{BB962C8B-B14F-4D97-AF65-F5344CB8AC3E}">
        <p14:creationId xmlns:p14="http://schemas.microsoft.com/office/powerpoint/2010/main" val="243379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10</a:t>
            </a:fld>
            <a:endParaRPr lang="en-GB"/>
          </a:p>
        </p:txBody>
      </p:sp>
    </p:spTree>
    <p:extLst>
      <p:ext uri="{BB962C8B-B14F-4D97-AF65-F5344CB8AC3E}">
        <p14:creationId xmlns:p14="http://schemas.microsoft.com/office/powerpoint/2010/main" val="503601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22/10/2024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162266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22/10/2024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2476868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22/10/2024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89774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22/10/2024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262674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03BF3D1-8874-4477-97E0-1DA17BF6C108}" type="datetimeFigureOut">
              <a:rPr lang="en-GB" smtClean="0"/>
              <a:t>22/10/2024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3085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603BF3D1-8874-4477-97E0-1DA17BF6C108}" type="datetimeFigureOut">
              <a:rPr lang="en-GB" smtClean="0"/>
              <a:t>22/10/2024</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9347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603BF3D1-8874-4477-97E0-1DA17BF6C108}" type="datetimeFigureOut">
              <a:rPr lang="en-GB" smtClean="0"/>
              <a:t>22/10/2024</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72126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603BF3D1-8874-4477-97E0-1DA17BF6C108}" type="datetimeFigureOut">
              <a:rPr lang="en-GB" smtClean="0"/>
              <a:t>22/10/2024</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165952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03BF3D1-8874-4477-97E0-1DA17BF6C108}" type="datetimeFigureOut">
              <a:rPr lang="en-GB" smtClean="0"/>
              <a:t>22/10/2024</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92444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03BF3D1-8874-4477-97E0-1DA17BF6C108}" type="datetimeFigureOut">
              <a:rPr lang="en-GB" smtClean="0"/>
              <a:t>22/10/2024</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42274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03BF3D1-8874-4477-97E0-1DA17BF6C108}" type="datetimeFigureOut">
              <a:rPr lang="en-GB" smtClean="0"/>
              <a:t>22/10/2024</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47099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BF3D1-8874-4477-97E0-1DA17BF6C108}" type="datetimeFigureOut">
              <a:rPr lang="en-GB" smtClean="0"/>
              <a:t>22/10/2024</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3D1B0-DE20-4152-B16D-BF5A7D3F0EF3}" type="slidenum">
              <a:rPr lang="en-GB" smtClean="0"/>
              <a:t>‹#›</a:t>
            </a:fld>
            <a:endParaRPr lang="en-GB"/>
          </a:p>
        </p:txBody>
      </p:sp>
    </p:spTree>
    <p:extLst>
      <p:ext uri="{BB962C8B-B14F-4D97-AF65-F5344CB8AC3E}">
        <p14:creationId xmlns:p14="http://schemas.microsoft.com/office/powerpoint/2010/main" val="120245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My Movie 1.mp4" descr="My Movie 1.mp4">
            <a:hlinkClick r:id="" action="ppaction://media"/>
            <a:extLst>
              <a:ext uri="{FF2B5EF4-FFF2-40B4-BE49-F238E27FC236}">
                <a16:creationId xmlns:a16="http://schemas.microsoft.com/office/drawing/2014/main" id="{9B8D2FE8-D604-A14E-8632-39F3C2164652}"/>
              </a:ext>
            </a:extLst>
          </p:cNvPr>
          <p:cNvPicPr>
            <a:picLocks noChangeAspect="1"/>
          </p:cNvPicPr>
          <p:nvPr>
            <a:videoFile r:link="rId2"/>
            <p:extLst>
              <p:ext uri="{DAA4B4D4-6D71-4841-9C94-3DE7FCFB9230}">
                <p14:media xmlns:p14="http://schemas.microsoft.com/office/powerpoint/2010/main" r:embed="rId1">
                  <p14:fade in="50" out="50"/>
                </p14:media>
              </p:ext>
            </p:extLst>
          </p:nvPr>
        </p:nvPicPr>
        <p:blipFill>
          <a:blip r:embed="rId4"/>
          <a:stretch>
            <a:fillRect/>
          </a:stretch>
        </p:blipFill>
        <p:spPr>
          <a:xfrm>
            <a:off x="1635919" y="2697658"/>
            <a:ext cx="5872163" cy="3303092"/>
          </a:xfrm>
          <a:prstGeom prst="rect">
            <a:avLst/>
          </a:prstGeom>
        </p:spPr>
      </p:pic>
      <p:sp>
        <p:nvSpPr>
          <p:cNvPr id="5" name="CasellaDiTesto 3">
            <a:extLst>
              <a:ext uri="{FF2B5EF4-FFF2-40B4-BE49-F238E27FC236}">
                <a16:creationId xmlns:a16="http://schemas.microsoft.com/office/drawing/2014/main" id="{4645D6FE-B57C-4847-964F-F55C4C282C1E}"/>
              </a:ext>
            </a:extLst>
          </p:cNvPr>
          <p:cNvSpPr txBox="1"/>
          <p:nvPr/>
        </p:nvSpPr>
        <p:spPr>
          <a:xfrm>
            <a:off x="0" y="857250"/>
            <a:ext cx="9144000" cy="1661993"/>
          </a:xfrm>
          <a:prstGeom prst="rect">
            <a:avLst/>
          </a:prstGeom>
          <a:noFill/>
        </p:spPr>
        <p:txBody>
          <a:bodyPr wrap="square" rtlCol="0">
            <a:spAutoFit/>
          </a:bodyPr>
          <a:lstStyle/>
          <a:p>
            <a:pPr algn="ctr"/>
            <a:r>
              <a:rPr lang="it-IT" sz="2700" b="1" dirty="0">
                <a:solidFill>
                  <a:schemeClr val="bg1"/>
                </a:solidFill>
                <a:latin typeface="+mj-lt"/>
              </a:rPr>
              <a:t>EPISTEMOLOGY AND PROFESSIONAL ETHICS</a:t>
            </a:r>
          </a:p>
          <a:p>
            <a:pPr algn="ctr"/>
            <a:r>
              <a:rPr lang="it-IT" sz="2700" b="1" dirty="0" err="1">
                <a:solidFill>
                  <a:schemeClr val="bg1"/>
                </a:solidFill>
                <a:latin typeface="+mj-lt"/>
              </a:rPr>
              <a:t>October</a:t>
            </a:r>
            <a:r>
              <a:rPr lang="it-IT" sz="2700" b="1" dirty="0">
                <a:solidFill>
                  <a:schemeClr val="bg1"/>
                </a:solidFill>
                <a:latin typeface="+mj-lt"/>
              </a:rPr>
              <a:t> 22, 2024</a:t>
            </a:r>
          </a:p>
          <a:p>
            <a:pPr algn="ctr"/>
            <a:endParaRPr lang="it-IT" sz="2400" dirty="0">
              <a:solidFill>
                <a:schemeClr val="bg1"/>
              </a:solidFill>
              <a:latin typeface="+mj-lt"/>
            </a:endParaRPr>
          </a:p>
          <a:p>
            <a:pPr algn="ctr"/>
            <a:r>
              <a:rPr lang="it-IT" sz="2400" dirty="0">
                <a:solidFill>
                  <a:schemeClr val="bg1"/>
                </a:solidFill>
                <a:latin typeface="+mj-lt"/>
              </a:rPr>
              <a:t>Fabio </a:t>
            </a:r>
            <a:r>
              <a:rPr lang="it-IT" sz="2400" dirty="0" err="1">
                <a:solidFill>
                  <a:schemeClr val="bg1"/>
                </a:solidFill>
                <a:latin typeface="+mj-lt"/>
              </a:rPr>
              <a:t>Ferlazzo</a:t>
            </a:r>
            <a:endParaRPr lang="en-GB" sz="2400" dirty="0">
              <a:solidFill>
                <a:schemeClr val="bg1"/>
              </a:solidFill>
              <a:latin typeface="+mj-lt"/>
            </a:endParaRPr>
          </a:p>
        </p:txBody>
      </p:sp>
    </p:spTree>
    <p:extLst>
      <p:ext uri="{BB962C8B-B14F-4D97-AF65-F5344CB8AC3E}">
        <p14:creationId xmlns:p14="http://schemas.microsoft.com/office/powerpoint/2010/main" val="267200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575817" y="332656"/>
            <a:ext cx="815569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Discovery</a:t>
            </a:r>
            <a:r>
              <a:rPr lang="it-IT" altLang="en-US" sz="2800" dirty="0">
                <a:latin typeface="+mn-lt"/>
              </a:rPr>
              <a:t> vs </a:t>
            </a:r>
            <a:r>
              <a:rPr lang="it-IT" altLang="en-US" sz="2800" dirty="0" err="1">
                <a:latin typeface="+mn-lt"/>
              </a:rPr>
              <a:t>Justification</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dirty="0" err="1">
                <a:latin typeface="+mn-lt"/>
              </a:rPr>
              <a:t>It’s</a:t>
            </a:r>
            <a:r>
              <a:rPr lang="it-IT" altLang="en-US" dirty="0">
                <a:latin typeface="+mn-lt"/>
              </a:rPr>
              <a:t> rare </a:t>
            </a:r>
            <a:r>
              <a:rPr lang="it-IT" altLang="en-US" dirty="0" err="1">
                <a:latin typeface="+mn-lt"/>
              </a:rPr>
              <a:t>that</a:t>
            </a:r>
            <a:r>
              <a:rPr lang="it-IT" altLang="en-US" dirty="0">
                <a:latin typeface="+mn-lt"/>
              </a:rPr>
              <a:t> </a:t>
            </a:r>
            <a:r>
              <a:rPr lang="it-IT" altLang="en-US" dirty="0" err="1">
                <a:latin typeface="+mn-lt"/>
              </a:rPr>
              <a:t>scientists</a:t>
            </a:r>
            <a:r>
              <a:rPr lang="it-IT" altLang="en-US" dirty="0">
                <a:latin typeface="+mn-lt"/>
              </a:rPr>
              <a:t> </a:t>
            </a:r>
            <a:r>
              <a:rPr lang="it-IT" altLang="en-US" dirty="0" err="1">
                <a:latin typeface="+mn-lt"/>
              </a:rPr>
              <a:t>discover</a:t>
            </a:r>
            <a:r>
              <a:rPr lang="it-IT" altLang="en-US" dirty="0">
                <a:latin typeface="+mn-lt"/>
              </a:rPr>
              <a:t> </a:t>
            </a:r>
            <a:r>
              <a:rPr lang="it-IT" altLang="en-US" dirty="0" err="1">
                <a:latin typeface="+mn-lt"/>
              </a:rPr>
              <a:t>something</a:t>
            </a:r>
            <a:r>
              <a:rPr lang="it-IT" altLang="en-US" dirty="0">
                <a:latin typeface="+mn-lt"/>
              </a:rPr>
              <a:t> in a </a:t>
            </a:r>
            <a:r>
              <a:rPr lang="it-IT" altLang="en-US" dirty="0" err="1">
                <a:latin typeface="+mn-lt"/>
              </a:rPr>
              <a:t>scientific</a:t>
            </a:r>
            <a:r>
              <a:rPr lang="it-IT" altLang="en-US" dirty="0">
                <a:latin typeface="+mn-lt"/>
              </a:rPr>
              <a:t> </a:t>
            </a:r>
            <a:r>
              <a:rPr lang="it-IT" altLang="en-US" dirty="0" err="1">
                <a:latin typeface="+mn-lt"/>
              </a:rPr>
              <a:t>manner</a:t>
            </a:r>
            <a:endParaRPr lang="it-IT" altLang="en-US" dirty="0">
              <a:latin typeface="+mn-lt"/>
            </a:endParaRPr>
          </a:p>
          <a:p>
            <a:pPr algn="ctr" eaLnBrk="1" hangingPunct="1">
              <a:defRPr/>
            </a:pPr>
            <a:r>
              <a:rPr lang="it-IT" altLang="en-US" dirty="0" err="1">
                <a:latin typeface="+mn-lt"/>
              </a:rPr>
              <a:t>They</a:t>
            </a:r>
            <a:r>
              <a:rPr lang="it-IT" altLang="en-US" dirty="0">
                <a:latin typeface="+mn-lt"/>
              </a:rPr>
              <a:t> </a:t>
            </a:r>
            <a:r>
              <a:rPr lang="it-IT" altLang="en-US" dirty="0" err="1">
                <a:latin typeface="+mn-lt"/>
              </a:rPr>
              <a:t>have</a:t>
            </a:r>
            <a:r>
              <a:rPr lang="it-IT" altLang="en-US" dirty="0">
                <a:latin typeface="+mn-lt"/>
              </a:rPr>
              <a:t> </a:t>
            </a:r>
            <a:r>
              <a:rPr lang="it-IT" altLang="en-US" dirty="0" err="1">
                <a:latin typeface="+mn-lt"/>
              </a:rPr>
              <a:t>ideas</a:t>
            </a:r>
            <a:r>
              <a:rPr lang="it-IT" altLang="en-US" dirty="0">
                <a:latin typeface="+mn-lt"/>
              </a:rPr>
              <a:t>, </a:t>
            </a:r>
            <a:r>
              <a:rPr lang="it-IT" altLang="en-US" dirty="0" err="1">
                <a:latin typeface="+mn-lt"/>
              </a:rPr>
              <a:t>dreams</a:t>
            </a:r>
            <a:r>
              <a:rPr lang="it-IT" altLang="en-US" dirty="0">
                <a:latin typeface="+mn-lt"/>
              </a:rPr>
              <a:t>, </a:t>
            </a:r>
            <a:r>
              <a:rPr lang="it-IT" altLang="en-US" dirty="0" err="1">
                <a:latin typeface="+mn-lt"/>
              </a:rPr>
              <a:t>popular</a:t>
            </a:r>
            <a:r>
              <a:rPr lang="it-IT" altLang="en-US" dirty="0">
                <a:latin typeface="+mn-lt"/>
              </a:rPr>
              <a:t> </a:t>
            </a:r>
            <a:r>
              <a:rPr lang="it-IT" altLang="en-US" dirty="0" err="1">
                <a:latin typeface="+mn-lt"/>
              </a:rPr>
              <a:t>knowledge</a:t>
            </a:r>
            <a:r>
              <a:rPr lang="it-IT" altLang="en-US" dirty="0">
                <a:latin typeface="+mn-lt"/>
              </a:rPr>
              <a:t> and so on: </a:t>
            </a:r>
          </a:p>
          <a:p>
            <a:pPr algn="ctr" eaLnBrk="1" hangingPunct="1">
              <a:defRPr/>
            </a:pPr>
            <a:r>
              <a:rPr lang="it-IT" altLang="en-US" dirty="0" err="1">
                <a:latin typeface="+mn-lt"/>
              </a:rPr>
              <a:t>discovery</a:t>
            </a:r>
            <a:r>
              <a:rPr lang="it-IT" altLang="en-US" dirty="0">
                <a:latin typeface="+mn-lt"/>
              </a:rPr>
              <a:t> </a:t>
            </a:r>
            <a:r>
              <a:rPr lang="it-IT" altLang="en-US" dirty="0" err="1">
                <a:latin typeface="+mn-lt"/>
              </a:rPr>
              <a:t>is</a:t>
            </a:r>
            <a:r>
              <a:rPr lang="it-IT" altLang="en-US" dirty="0">
                <a:latin typeface="+mn-lt"/>
              </a:rPr>
              <a:t> </a:t>
            </a:r>
            <a:r>
              <a:rPr lang="it-IT" altLang="en-US" dirty="0" err="1">
                <a:latin typeface="+mn-lt"/>
              </a:rPr>
              <a:t>outside</a:t>
            </a:r>
            <a:r>
              <a:rPr lang="it-IT" altLang="en-US" dirty="0">
                <a:latin typeface="+mn-lt"/>
              </a:rPr>
              <a:t> the </a:t>
            </a:r>
            <a:r>
              <a:rPr lang="it-IT" altLang="en-US" dirty="0" err="1">
                <a:latin typeface="+mn-lt"/>
              </a:rPr>
              <a:t>realm</a:t>
            </a:r>
            <a:r>
              <a:rPr lang="it-IT" altLang="en-US" dirty="0">
                <a:latin typeface="+mn-lt"/>
              </a:rPr>
              <a:t> of science</a:t>
            </a:r>
          </a:p>
          <a:p>
            <a:pPr algn="ctr" eaLnBrk="1" hangingPunct="1">
              <a:defRPr/>
            </a:pPr>
            <a:endParaRPr lang="it-IT" altLang="en-US" dirty="0">
              <a:latin typeface="+mn-lt"/>
            </a:endParaRPr>
          </a:p>
          <a:p>
            <a:pPr algn="ctr" eaLnBrk="1" hangingPunct="1">
              <a:defRPr/>
            </a:pPr>
            <a:r>
              <a:rPr lang="it-IT" altLang="en-US" dirty="0">
                <a:latin typeface="+mn-lt"/>
              </a:rPr>
              <a:t>Science </a:t>
            </a:r>
            <a:r>
              <a:rPr lang="it-IT" altLang="en-US" dirty="0" err="1">
                <a:latin typeface="+mn-lt"/>
              </a:rPr>
              <a:t>begins</a:t>
            </a:r>
            <a:r>
              <a:rPr lang="it-IT" altLang="en-US" dirty="0">
                <a:latin typeface="+mn-lt"/>
              </a:rPr>
              <a:t> </a:t>
            </a:r>
            <a:r>
              <a:rPr lang="it-IT" altLang="en-US" dirty="0" err="1">
                <a:latin typeface="+mn-lt"/>
              </a:rPr>
              <a:t>when</a:t>
            </a:r>
            <a:r>
              <a:rPr lang="it-IT" altLang="en-US" dirty="0">
                <a:latin typeface="+mn-lt"/>
              </a:rPr>
              <a:t> the </a:t>
            </a:r>
            <a:r>
              <a:rPr lang="it-IT" altLang="en-US" dirty="0" err="1">
                <a:latin typeface="+mn-lt"/>
              </a:rPr>
              <a:t>endeavor</a:t>
            </a:r>
            <a:r>
              <a:rPr lang="it-IT" altLang="en-US" dirty="0">
                <a:latin typeface="+mn-lt"/>
              </a:rPr>
              <a:t> of </a:t>
            </a:r>
            <a:r>
              <a:rPr lang="it-IT" altLang="en-US" dirty="0" err="1">
                <a:latin typeface="+mn-lt"/>
              </a:rPr>
              <a:t>verifying</a:t>
            </a:r>
            <a:r>
              <a:rPr lang="it-IT" altLang="en-US" dirty="0">
                <a:latin typeface="+mn-lt"/>
              </a:rPr>
              <a:t> a </a:t>
            </a:r>
            <a:r>
              <a:rPr lang="it-IT" altLang="en-US" dirty="0" err="1">
                <a:latin typeface="+mn-lt"/>
              </a:rPr>
              <a:t>theory</a:t>
            </a:r>
            <a:r>
              <a:rPr lang="it-IT" altLang="en-US" dirty="0">
                <a:latin typeface="+mn-lt"/>
              </a:rPr>
              <a:t> </a:t>
            </a:r>
            <a:r>
              <a:rPr lang="it-IT" altLang="en-US" dirty="0" err="1">
                <a:latin typeface="+mn-lt"/>
              </a:rPr>
              <a:t>starts</a:t>
            </a:r>
            <a:endParaRPr lang="it-IT" altLang="en-US" dirty="0">
              <a:latin typeface="+mn-lt"/>
            </a:endParaRPr>
          </a:p>
          <a:p>
            <a:pPr algn="ctr" eaLnBrk="1" hangingPunct="1">
              <a:defRPr/>
            </a:pPr>
            <a:endParaRPr lang="it-IT" altLang="en-US" dirty="0">
              <a:latin typeface="+mn-lt"/>
            </a:endParaRPr>
          </a:p>
          <a:p>
            <a:pPr algn="ctr" eaLnBrk="1" hangingPunct="1">
              <a:defRPr/>
            </a:pPr>
            <a:endParaRPr lang="it-IT" altLang="en-US" dirty="0">
              <a:latin typeface="+mn-lt"/>
            </a:endParaRPr>
          </a:p>
        </p:txBody>
      </p:sp>
    </p:spTree>
    <p:extLst>
      <p:ext uri="{BB962C8B-B14F-4D97-AF65-F5344CB8AC3E}">
        <p14:creationId xmlns:p14="http://schemas.microsoft.com/office/powerpoint/2010/main" val="2164854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2334376" y="332656"/>
            <a:ext cx="463857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Falling</a:t>
            </a:r>
            <a:r>
              <a:rPr lang="it-IT" altLang="en-US" sz="2800" dirty="0">
                <a:latin typeface="+mn-lt"/>
              </a:rPr>
              <a:t> of </a:t>
            </a:r>
            <a:r>
              <a:rPr lang="it-IT" altLang="en-US" sz="2800" dirty="0" err="1">
                <a:latin typeface="+mn-lt"/>
              </a:rPr>
              <a:t>logical</a:t>
            </a:r>
            <a:r>
              <a:rPr lang="it-IT" altLang="en-US" sz="2800" dirty="0">
                <a:latin typeface="+mn-lt"/>
              </a:rPr>
              <a:t> </a:t>
            </a:r>
            <a:r>
              <a:rPr lang="it-IT" altLang="en-US" sz="2800" dirty="0" err="1">
                <a:latin typeface="+mn-lt"/>
              </a:rPr>
              <a:t>positivism</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dirty="0">
                <a:latin typeface="+mn-lt"/>
              </a:rPr>
              <a:t>A </a:t>
            </a:r>
            <a:r>
              <a:rPr lang="it-IT" altLang="en-US" dirty="0" err="1">
                <a:latin typeface="+mn-lt"/>
              </a:rPr>
              <a:t>number</a:t>
            </a:r>
            <a:r>
              <a:rPr lang="it-IT" altLang="en-US" dirty="0">
                <a:latin typeface="+mn-lt"/>
              </a:rPr>
              <a:t> of </a:t>
            </a:r>
            <a:r>
              <a:rPr lang="it-IT" altLang="en-US" dirty="0" err="1">
                <a:latin typeface="+mn-lt"/>
              </a:rPr>
              <a:t>reasons</a:t>
            </a:r>
            <a:r>
              <a:rPr lang="it-IT" altLang="en-US" dirty="0">
                <a:latin typeface="+mn-lt"/>
              </a:rPr>
              <a:t>. </a:t>
            </a:r>
            <a:r>
              <a:rPr lang="it-IT" altLang="en-US" dirty="0" err="1">
                <a:latin typeface="+mn-lt"/>
              </a:rPr>
              <a:t>Among</a:t>
            </a:r>
            <a:r>
              <a:rPr lang="it-IT" altLang="en-US" dirty="0">
                <a:latin typeface="+mn-lt"/>
              </a:rPr>
              <a:t> </a:t>
            </a:r>
            <a:r>
              <a:rPr lang="it-IT" altLang="en-US" dirty="0" err="1">
                <a:latin typeface="+mn-lt"/>
              </a:rPr>
              <a:t>them</a:t>
            </a:r>
            <a:r>
              <a:rPr lang="it-IT" altLang="en-US" dirty="0">
                <a:latin typeface="+mn-lt"/>
              </a:rPr>
              <a:t>:</a:t>
            </a:r>
          </a:p>
          <a:p>
            <a:pPr algn="ctr" eaLnBrk="1" hangingPunct="1">
              <a:defRPr/>
            </a:pPr>
            <a:endParaRPr lang="it-IT" altLang="en-US" dirty="0">
              <a:latin typeface="+mn-lt"/>
            </a:endParaRPr>
          </a:p>
          <a:p>
            <a:pPr algn="ctr" eaLnBrk="1" hangingPunct="1">
              <a:defRPr/>
            </a:pPr>
            <a:endParaRPr lang="it-IT" altLang="en-US" dirty="0">
              <a:latin typeface="+mn-lt"/>
            </a:endParaRPr>
          </a:p>
        </p:txBody>
      </p:sp>
      <p:sp>
        <p:nvSpPr>
          <p:cNvPr id="4" name="Rectangle 3">
            <a:extLst>
              <a:ext uri="{FF2B5EF4-FFF2-40B4-BE49-F238E27FC236}">
                <a16:creationId xmlns:a16="http://schemas.microsoft.com/office/drawing/2014/main" id="{6D9D81B4-0713-E945-80FC-8B8A7CFE3587}"/>
              </a:ext>
            </a:extLst>
          </p:cNvPr>
          <p:cNvSpPr>
            <a:spLocks noChangeArrowheads="1"/>
          </p:cNvSpPr>
          <p:nvPr/>
        </p:nvSpPr>
        <p:spPr bwMode="auto">
          <a:xfrm>
            <a:off x="352811" y="2060848"/>
            <a:ext cx="775167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1) </a:t>
            </a:r>
            <a:r>
              <a:rPr lang="it-IT" altLang="en-US" sz="2800" dirty="0" err="1">
                <a:latin typeface="+mn-lt"/>
              </a:rPr>
              <a:t>We</a:t>
            </a:r>
            <a:r>
              <a:rPr lang="it-IT" altLang="en-US" sz="2800" dirty="0">
                <a:latin typeface="+mn-lt"/>
              </a:rPr>
              <a:t> can </a:t>
            </a:r>
            <a:r>
              <a:rPr lang="it-IT" altLang="en-US" sz="2800" dirty="0" err="1">
                <a:latin typeface="+mn-lt"/>
              </a:rPr>
              <a:t>make</a:t>
            </a:r>
            <a:r>
              <a:rPr lang="it-IT" altLang="en-US" sz="2800" dirty="0">
                <a:latin typeface="+mn-lt"/>
              </a:rPr>
              <a:t> a </a:t>
            </a:r>
            <a:r>
              <a:rPr lang="it-IT" altLang="en-US" sz="2800" dirty="0" err="1">
                <a:latin typeface="+mn-lt"/>
              </a:rPr>
              <a:t>meaningless</a:t>
            </a:r>
            <a:r>
              <a:rPr lang="it-IT" altLang="en-US" sz="2800" dirty="0">
                <a:latin typeface="+mn-lt"/>
              </a:rPr>
              <a:t> </a:t>
            </a:r>
            <a:r>
              <a:rPr lang="it-IT" altLang="en-US" sz="2800" dirty="0" err="1">
                <a:latin typeface="+mn-lt"/>
              </a:rPr>
              <a:t>proposition</a:t>
            </a:r>
            <a:r>
              <a:rPr lang="it-IT" altLang="en-US" sz="2800" dirty="0">
                <a:latin typeface="+mn-lt"/>
              </a:rPr>
              <a:t> </a:t>
            </a:r>
            <a:r>
              <a:rPr lang="it-IT" altLang="en-US" sz="2800" dirty="0" err="1">
                <a:latin typeface="+mn-lt"/>
              </a:rPr>
              <a:t>testable</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a:t>
            </a:r>
            <a:r>
              <a:rPr lang="it-IT" altLang="en-US" sz="2800" i="1" dirty="0">
                <a:latin typeface="+mn-lt"/>
              </a:rPr>
              <a:t>the light </a:t>
            </a:r>
            <a:r>
              <a:rPr lang="it-IT" altLang="en-US" sz="2800" i="1" dirty="0" err="1">
                <a:latin typeface="+mn-lt"/>
              </a:rPr>
              <a:t>is</a:t>
            </a:r>
            <a:r>
              <a:rPr lang="it-IT" altLang="en-US" sz="2800" i="1" dirty="0">
                <a:latin typeface="+mn-lt"/>
              </a:rPr>
              <a:t> on and the </a:t>
            </a:r>
            <a:r>
              <a:rPr lang="it-IT" altLang="en-US" sz="2800" i="1" dirty="0" err="1">
                <a:latin typeface="+mn-lt"/>
              </a:rPr>
              <a:t>spirit</a:t>
            </a:r>
            <a:r>
              <a:rPr lang="it-IT" altLang="en-US" sz="2800" i="1" dirty="0">
                <a:latin typeface="+mn-lt"/>
              </a:rPr>
              <a:t> </a:t>
            </a:r>
            <a:r>
              <a:rPr lang="it-IT" altLang="en-US" sz="2800" i="1" dirty="0" err="1">
                <a:latin typeface="+mn-lt"/>
              </a:rPr>
              <a:t>is</a:t>
            </a:r>
            <a:r>
              <a:rPr lang="it-IT" altLang="en-US" sz="2800" i="1" dirty="0">
                <a:latin typeface="+mn-lt"/>
              </a:rPr>
              <a:t> </a:t>
            </a:r>
            <a:r>
              <a:rPr lang="it-IT" altLang="en-US" sz="2800" i="1" dirty="0" err="1">
                <a:latin typeface="+mn-lt"/>
              </a:rPr>
              <a:t>eternal</a:t>
            </a:r>
            <a:r>
              <a:rPr lang="it-IT" altLang="en-US" sz="2800" dirty="0">
                <a:latin typeface="+mn-lt"/>
              </a:rPr>
              <a:t>» </a:t>
            </a:r>
          </a:p>
          <a:p>
            <a:pPr algn="ctr" eaLnBrk="1" hangingPunct="1">
              <a:defRPr/>
            </a:pPr>
            <a:r>
              <a:rPr lang="it-IT" altLang="en-US" sz="2800" dirty="0">
                <a:latin typeface="+mn-lt"/>
              </a:rPr>
              <a:t>can be </a:t>
            </a:r>
            <a:r>
              <a:rPr lang="it-IT" altLang="en-US" sz="2800" dirty="0" err="1">
                <a:latin typeface="+mn-lt"/>
              </a:rPr>
              <a:t>tested</a:t>
            </a:r>
            <a:r>
              <a:rPr lang="it-IT" altLang="en-US" sz="2800" dirty="0">
                <a:latin typeface="+mn-lt"/>
              </a:rPr>
              <a:t> by </a:t>
            </a:r>
            <a:r>
              <a:rPr lang="it-IT" altLang="en-US" sz="2800" dirty="0" err="1">
                <a:latin typeface="+mn-lt"/>
              </a:rPr>
              <a:t>falsifying</a:t>
            </a:r>
            <a:r>
              <a:rPr lang="it-IT" altLang="en-US" sz="2800" dirty="0">
                <a:latin typeface="+mn-lt"/>
              </a:rPr>
              <a:t> the first part</a:t>
            </a:r>
          </a:p>
          <a:p>
            <a:pPr algn="ctr" eaLnBrk="1" hangingPunct="1">
              <a:defRPr/>
            </a:pPr>
            <a:endParaRPr lang="it-IT" altLang="en-US" sz="2800" dirty="0">
              <a:latin typeface="+mn-lt"/>
            </a:endParaRPr>
          </a:p>
          <a:p>
            <a:pPr algn="ctr" eaLnBrk="1" hangingPunct="1">
              <a:defRPr/>
            </a:pPr>
            <a:r>
              <a:rPr lang="it-IT" altLang="en-US" sz="2800" dirty="0">
                <a:latin typeface="+mn-lt"/>
              </a:rPr>
              <a:t>(</a:t>
            </a:r>
            <a:r>
              <a:rPr lang="it-IT" altLang="en-US" sz="2800" dirty="0" err="1">
                <a:latin typeface="+mn-lt"/>
              </a:rPr>
              <a:t>if</a:t>
            </a:r>
            <a:r>
              <a:rPr lang="it-IT" altLang="en-US" sz="2800" dirty="0">
                <a:latin typeface="+mn-lt"/>
              </a:rPr>
              <a:t> A </a:t>
            </a:r>
            <a:r>
              <a:rPr lang="it-IT" altLang="en-US" sz="2800" dirty="0" err="1">
                <a:latin typeface="+mn-lt"/>
              </a:rPr>
              <a:t>is</a:t>
            </a:r>
            <a:r>
              <a:rPr lang="it-IT" altLang="en-US" sz="2800" dirty="0">
                <a:latin typeface="+mn-lt"/>
              </a:rPr>
              <a:t> false </a:t>
            </a:r>
            <a:r>
              <a:rPr lang="it-IT" altLang="en-US" sz="2800" dirty="0" err="1">
                <a:latin typeface="+mn-lt"/>
              </a:rPr>
              <a:t>then</a:t>
            </a:r>
            <a:r>
              <a:rPr lang="it-IT" altLang="en-US" sz="2800" dirty="0">
                <a:latin typeface="+mn-lt"/>
              </a:rPr>
              <a:t> A&amp;B must be false)</a:t>
            </a:r>
            <a:endParaRPr lang="it-IT" altLang="en-US" dirty="0">
              <a:latin typeface="+mn-lt"/>
            </a:endParaRPr>
          </a:p>
          <a:p>
            <a:pPr algn="ctr" eaLnBrk="1" hangingPunct="1">
              <a:defRPr/>
            </a:pPr>
            <a:endParaRPr lang="it-IT" altLang="en-US" dirty="0">
              <a:latin typeface="+mn-lt"/>
            </a:endParaRPr>
          </a:p>
          <a:p>
            <a:pPr algn="ctr" eaLnBrk="1" hangingPunct="1">
              <a:defRPr/>
            </a:pPr>
            <a:endParaRPr lang="it-IT" altLang="en-US" dirty="0">
              <a:latin typeface="+mn-lt"/>
            </a:endParaRPr>
          </a:p>
        </p:txBody>
      </p:sp>
    </p:spTree>
    <p:extLst>
      <p:ext uri="{BB962C8B-B14F-4D97-AF65-F5344CB8AC3E}">
        <p14:creationId xmlns:p14="http://schemas.microsoft.com/office/powerpoint/2010/main" val="1277191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2334376" y="332656"/>
            <a:ext cx="463857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Falling</a:t>
            </a:r>
            <a:r>
              <a:rPr lang="it-IT" altLang="en-US" sz="2800" dirty="0">
                <a:latin typeface="+mn-lt"/>
              </a:rPr>
              <a:t> of </a:t>
            </a:r>
            <a:r>
              <a:rPr lang="it-IT" altLang="en-US" sz="2800" dirty="0" err="1">
                <a:latin typeface="+mn-lt"/>
              </a:rPr>
              <a:t>logical</a:t>
            </a:r>
            <a:r>
              <a:rPr lang="it-IT" altLang="en-US" sz="2800" dirty="0">
                <a:latin typeface="+mn-lt"/>
              </a:rPr>
              <a:t> </a:t>
            </a:r>
            <a:r>
              <a:rPr lang="it-IT" altLang="en-US" sz="2800" dirty="0" err="1">
                <a:latin typeface="+mn-lt"/>
              </a:rPr>
              <a:t>positivism</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dirty="0">
                <a:latin typeface="+mn-lt"/>
              </a:rPr>
              <a:t>A </a:t>
            </a:r>
            <a:r>
              <a:rPr lang="it-IT" altLang="en-US" dirty="0" err="1">
                <a:latin typeface="+mn-lt"/>
              </a:rPr>
              <a:t>number</a:t>
            </a:r>
            <a:r>
              <a:rPr lang="it-IT" altLang="en-US" dirty="0">
                <a:latin typeface="+mn-lt"/>
              </a:rPr>
              <a:t> of </a:t>
            </a:r>
            <a:r>
              <a:rPr lang="it-IT" altLang="en-US" dirty="0" err="1">
                <a:latin typeface="+mn-lt"/>
              </a:rPr>
              <a:t>reasons</a:t>
            </a:r>
            <a:r>
              <a:rPr lang="it-IT" altLang="en-US" dirty="0">
                <a:latin typeface="+mn-lt"/>
              </a:rPr>
              <a:t>. </a:t>
            </a:r>
            <a:r>
              <a:rPr lang="it-IT" altLang="en-US" dirty="0" err="1">
                <a:latin typeface="+mn-lt"/>
              </a:rPr>
              <a:t>Among</a:t>
            </a:r>
            <a:r>
              <a:rPr lang="it-IT" altLang="en-US" dirty="0">
                <a:latin typeface="+mn-lt"/>
              </a:rPr>
              <a:t> </a:t>
            </a:r>
            <a:r>
              <a:rPr lang="it-IT" altLang="en-US" dirty="0" err="1">
                <a:latin typeface="+mn-lt"/>
              </a:rPr>
              <a:t>them</a:t>
            </a:r>
            <a:r>
              <a:rPr lang="it-IT" altLang="en-US" dirty="0">
                <a:latin typeface="+mn-lt"/>
              </a:rPr>
              <a:t>:</a:t>
            </a:r>
          </a:p>
          <a:p>
            <a:pPr algn="ctr" eaLnBrk="1" hangingPunct="1">
              <a:defRPr/>
            </a:pPr>
            <a:endParaRPr lang="it-IT" altLang="en-US" dirty="0">
              <a:latin typeface="+mn-lt"/>
            </a:endParaRPr>
          </a:p>
          <a:p>
            <a:pPr algn="ctr" eaLnBrk="1" hangingPunct="1">
              <a:defRPr/>
            </a:pPr>
            <a:endParaRPr lang="it-IT" altLang="en-US" dirty="0">
              <a:latin typeface="+mn-lt"/>
            </a:endParaRPr>
          </a:p>
        </p:txBody>
      </p:sp>
      <p:sp>
        <p:nvSpPr>
          <p:cNvPr id="4" name="Rectangle 3">
            <a:extLst>
              <a:ext uri="{FF2B5EF4-FFF2-40B4-BE49-F238E27FC236}">
                <a16:creationId xmlns:a16="http://schemas.microsoft.com/office/drawing/2014/main" id="{6D9D81B4-0713-E945-80FC-8B8A7CFE3587}"/>
              </a:ext>
            </a:extLst>
          </p:cNvPr>
          <p:cNvSpPr>
            <a:spLocks noChangeArrowheads="1"/>
          </p:cNvSpPr>
          <p:nvPr/>
        </p:nvSpPr>
        <p:spPr bwMode="auto">
          <a:xfrm>
            <a:off x="439035" y="2060848"/>
            <a:ext cx="757925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The </a:t>
            </a:r>
            <a:r>
              <a:rPr lang="it-IT" altLang="en-US" sz="2800" dirty="0" err="1">
                <a:latin typeface="+mn-lt"/>
              </a:rPr>
              <a:t>verification</a:t>
            </a:r>
            <a:r>
              <a:rPr lang="it-IT" altLang="en-US" sz="2800" dirty="0">
                <a:latin typeface="+mn-lt"/>
              </a:rPr>
              <a:t> </a:t>
            </a:r>
            <a:r>
              <a:rPr lang="it-IT" altLang="en-US" sz="2800" dirty="0" err="1">
                <a:latin typeface="+mn-lt"/>
              </a:rPr>
              <a:t>principle</a:t>
            </a:r>
            <a:r>
              <a:rPr lang="it-IT" altLang="en-US" sz="2800" dirty="0">
                <a:latin typeface="+mn-lt"/>
              </a:rPr>
              <a:t> in </a:t>
            </a:r>
            <a:r>
              <a:rPr lang="it-IT" altLang="en-US" sz="2800" dirty="0" err="1">
                <a:latin typeface="+mn-lt"/>
              </a:rPr>
              <a:t>itself</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not</a:t>
            </a:r>
            <a:r>
              <a:rPr lang="it-IT" altLang="en-US" sz="2800" dirty="0">
                <a:latin typeface="+mn-lt"/>
              </a:rPr>
              <a:t> </a:t>
            </a:r>
            <a:r>
              <a:rPr lang="it-IT" altLang="en-US" sz="2800" dirty="0" err="1">
                <a:latin typeface="+mn-lt"/>
              </a:rPr>
              <a:t>analytic</a:t>
            </a:r>
            <a:r>
              <a:rPr lang="it-IT" altLang="en-US" sz="2800" dirty="0">
                <a:latin typeface="+mn-lt"/>
              </a:rPr>
              <a:t>, </a:t>
            </a:r>
          </a:p>
          <a:p>
            <a:pPr algn="ctr" eaLnBrk="1" hangingPunct="1">
              <a:defRPr/>
            </a:pPr>
            <a:r>
              <a:rPr lang="it-IT" altLang="en-US" sz="2800" dirty="0" err="1">
                <a:latin typeface="+mn-lt"/>
              </a:rPr>
              <a:t>nor</a:t>
            </a:r>
            <a:r>
              <a:rPr lang="it-IT" altLang="en-US" sz="2800" dirty="0">
                <a:latin typeface="+mn-lt"/>
              </a:rPr>
              <a:t> </a:t>
            </a:r>
            <a:r>
              <a:rPr lang="it-IT" altLang="en-US" sz="2800" dirty="0" err="1">
                <a:latin typeface="+mn-lt"/>
              </a:rPr>
              <a:t>synthetic</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Thus</a:t>
            </a:r>
            <a:r>
              <a:rPr lang="it-IT" altLang="en-US" sz="2800" dirty="0">
                <a:latin typeface="+mn-lt"/>
              </a:rPr>
              <a:t> </a:t>
            </a:r>
            <a:r>
              <a:rPr lang="it-IT" altLang="en-US" sz="2800" dirty="0" err="1">
                <a:latin typeface="+mn-lt"/>
              </a:rPr>
              <a:t>it</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meaningless</a:t>
            </a:r>
            <a:endParaRPr lang="it-IT" altLang="en-US" dirty="0">
              <a:latin typeface="+mn-lt"/>
            </a:endParaRPr>
          </a:p>
          <a:p>
            <a:pPr algn="ctr" eaLnBrk="1" hangingPunct="1">
              <a:defRPr/>
            </a:pPr>
            <a:endParaRPr lang="it-IT" altLang="en-US" dirty="0">
              <a:latin typeface="+mn-lt"/>
            </a:endParaRPr>
          </a:p>
          <a:p>
            <a:pPr algn="ctr" eaLnBrk="1" hangingPunct="1">
              <a:defRPr/>
            </a:pPr>
            <a:endParaRPr lang="it-IT" altLang="en-US" dirty="0">
              <a:latin typeface="+mn-lt"/>
            </a:endParaRPr>
          </a:p>
        </p:txBody>
      </p:sp>
    </p:spTree>
    <p:extLst>
      <p:ext uri="{BB962C8B-B14F-4D97-AF65-F5344CB8AC3E}">
        <p14:creationId xmlns:p14="http://schemas.microsoft.com/office/powerpoint/2010/main" val="749774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2334376" y="332656"/>
            <a:ext cx="463857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Falling</a:t>
            </a:r>
            <a:r>
              <a:rPr lang="it-IT" altLang="en-US" sz="2800" dirty="0">
                <a:latin typeface="+mn-lt"/>
              </a:rPr>
              <a:t> of </a:t>
            </a:r>
            <a:r>
              <a:rPr lang="it-IT" altLang="en-US" sz="2800" dirty="0" err="1">
                <a:latin typeface="+mn-lt"/>
              </a:rPr>
              <a:t>logical</a:t>
            </a:r>
            <a:r>
              <a:rPr lang="it-IT" altLang="en-US" sz="2800" dirty="0">
                <a:latin typeface="+mn-lt"/>
              </a:rPr>
              <a:t> </a:t>
            </a:r>
            <a:r>
              <a:rPr lang="it-IT" altLang="en-US" sz="2800" dirty="0" err="1">
                <a:latin typeface="+mn-lt"/>
              </a:rPr>
              <a:t>positivism</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dirty="0">
                <a:latin typeface="+mn-lt"/>
              </a:rPr>
              <a:t>A </a:t>
            </a:r>
            <a:r>
              <a:rPr lang="it-IT" altLang="en-US" dirty="0" err="1">
                <a:latin typeface="+mn-lt"/>
              </a:rPr>
              <a:t>number</a:t>
            </a:r>
            <a:r>
              <a:rPr lang="it-IT" altLang="en-US" dirty="0">
                <a:latin typeface="+mn-lt"/>
              </a:rPr>
              <a:t> of </a:t>
            </a:r>
            <a:r>
              <a:rPr lang="it-IT" altLang="en-US" dirty="0" err="1">
                <a:latin typeface="+mn-lt"/>
              </a:rPr>
              <a:t>reasons</a:t>
            </a:r>
            <a:r>
              <a:rPr lang="it-IT" altLang="en-US" dirty="0">
                <a:latin typeface="+mn-lt"/>
              </a:rPr>
              <a:t>. </a:t>
            </a:r>
            <a:r>
              <a:rPr lang="it-IT" altLang="en-US" dirty="0" err="1">
                <a:latin typeface="+mn-lt"/>
              </a:rPr>
              <a:t>Among</a:t>
            </a:r>
            <a:r>
              <a:rPr lang="it-IT" altLang="en-US" dirty="0">
                <a:latin typeface="+mn-lt"/>
              </a:rPr>
              <a:t> </a:t>
            </a:r>
            <a:r>
              <a:rPr lang="it-IT" altLang="en-US" dirty="0" err="1">
                <a:latin typeface="+mn-lt"/>
              </a:rPr>
              <a:t>them</a:t>
            </a:r>
            <a:r>
              <a:rPr lang="it-IT" altLang="en-US" dirty="0">
                <a:latin typeface="+mn-lt"/>
              </a:rPr>
              <a:t>:</a:t>
            </a:r>
          </a:p>
          <a:p>
            <a:pPr algn="ctr" eaLnBrk="1" hangingPunct="1">
              <a:defRPr/>
            </a:pPr>
            <a:endParaRPr lang="it-IT" altLang="en-US" dirty="0">
              <a:latin typeface="+mn-lt"/>
            </a:endParaRPr>
          </a:p>
          <a:p>
            <a:pPr algn="ctr" eaLnBrk="1" hangingPunct="1">
              <a:defRPr/>
            </a:pPr>
            <a:endParaRPr lang="it-IT" altLang="en-US" dirty="0">
              <a:latin typeface="+mn-lt"/>
            </a:endParaRPr>
          </a:p>
        </p:txBody>
      </p:sp>
      <p:sp>
        <p:nvSpPr>
          <p:cNvPr id="4" name="Rectangle 3">
            <a:extLst>
              <a:ext uri="{FF2B5EF4-FFF2-40B4-BE49-F238E27FC236}">
                <a16:creationId xmlns:a16="http://schemas.microsoft.com/office/drawing/2014/main" id="{6D9D81B4-0713-E945-80FC-8B8A7CFE3587}"/>
              </a:ext>
            </a:extLst>
          </p:cNvPr>
          <p:cNvSpPr>
            <a:spLocks noChangeArrowheads="1"/>
          </p:cNvSpPr>
          <p:nvPr/>
        </p:nvSpPr>
        <p:spPr bwMode="auto">
          <a:xfrm>
            <a:off x="1457631" y="2199017"/>
            <a:ext cx="602036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3) </a:t>
            </a:r>
            <a:r>
              <a:rPr lang="it-IT" altLang="en-US" sz="2800" dirty="0" err="1">
                <a:latin typeface="+mn-lt"/>
              </a:rPr>
              <a:t>It</a:t>
            </a:r>
            <a:r>
              <a:rPr lang="it-IT" altLang="en-US" sz="2800" dirty="0">
                <a:latin typeface="+mn-lt"/>
              </a:rPr>
              <a:t> </a:t>
            </a:r>
            <a:r>
              <a:rPr lang="it-IT" altLang="en-US" sz="2800" dirty="0" err="1">
                <a:latin typeface="+mn-lt"/>
              </a:rPr>
              <a:t>relies</a:t>
            </a:r>
            <a:r>
              <a:rPr lang="it-IT" altLang="en-US" sz="2800" dirty="0">
                <a:latin typeface="+mn-lt"/>
              </a:rPr>
              <a:t> on </a:t>
            </a:r>
            <a:r>
              <a:rPr lang="it-IT" altLang="en-US" sz="2800" dirty="0" err="1">
                <a:latin typeface="+mn-lt"/>
              </a:rPr>
              <a:t>inductive</a:t>
            </a:r>
            <a:r>
              <a:rPr lang="it-IT" altLang="en-US" sz="2800" dirty="0">
                <a:latin typeface="+mn-lt"/>
              </a:rPr>
              <a:t> </a:t>
            </a:r>
            <a:r>
              <a:rPr lang="it-IT" altLang="en-US" sz="2800" dirty="0" err="1">
                <a:latin typeface="+mn-lt"/>
              </a:rPr>
              <a:t>reasoning</a:t>
            </a:r>
            <a:r>
              <a:rPr lang="it-IT" altLang="en-US" sz="2800" dirty="0">
                <a:latin typeface="+mn-lt"/>
              </a:rPr>
              <a:t>: </a:t>
            </a:r>
          </a:p>
          <a:p>
            <a:pPr algn="ctr" eaLnBrk="1" hangingPunct="1">
              <a:defRPr/>
            </a:pPr>
            <a:r>
              <a:rPr lang="it-IT" altLang="en-US" sz="2800" dirty="0">
                <a:latin typeface="+mn-lt"/>
              </a:rPr>
              <a:t>from </a:t>
            </a:r>
            <a:r>
              <a:rPr lang="it-IT" altLang="en-US" sz="2800" dirty="0" err="1">
                <a:latin typeface="+mn-lt"/>
              </a:rPr>
              <a:t>observations</a:t>
            </a:r>
            <a:r>
              <a:rPr lang="it-IT" altLang="en-US" sz="2800" dirty="0">
                <a:latin typeface="+mn-lt"/>
              </a:rPr>
              <a:t> to </a:t>
            </a:r>
            <a:r>
              <a:rPr lang="it-IT" altLang="en-US" sz="2800" dirty="0" err="1">
                <a:latin typeface="+mn-lt"/>
              </a:rPr>
              <a:t>theories</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And the </a:t>
            </a:r>
            <a:r>
              <a:rPr lang="it-IT" altLang="en-US" sz="2800" dirty="0" err="1">
                <a:latin typeface="+mn-lt"/>
              </a:rPr>
              <a:t>inductive</a:t>
            </a:r>
            <a:r>
              <a:rPr lang="it-IT" altLang="en-US" sz="2800" dirty="0">
                <a:latin typeface="+mn-lt"/>
              </a:rPr>
              <a:t> </a:t>
            </a:r>
            <a:r>
              <a:rPr lang="it-IT" altLang="en-US" sz="2800" dirty="0" err="1">
                <a:latin typeface="+mn-lt"/>
              </a:rPr>
              <a:t>reasoning</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fallacious</a:t>
            </a:r>
            <a:endParaRPr lang="it-IT" altLang="en-US" dirty="0">
              <a:latin typeface="+mn-lt"/>
            </a:endParaRPr>
          </a:p>
          <a:p>
            <a:pPr algn="ctr" eaLnBrk="1" hangingPunct="1">
              <a:defRPr/>
            </a:pPr>
            <a:endParaRPr lang="it-IT" altLang="en-US" dirty="0">
              <a:latin typeface="+mn-lt"/>
            </a:endParaRPr>
          </a:p>
          <a:p>
            <a:pPr algn="ctr" eaLnBrk="1" hangingPunct="1">
              <a:defRPr/>
            </a:pPr>
            <a:endParaRPr lang="it-IT" altLang="en-US" dirty="0">
              <a:latin typeface="+mn-lt"/>
            </a:endParaRPr>
          </a:p>
        </p:txBody>
      </p:sp>
    </p:spTree>
    <p:extLst>
      <p:ext uri="{BB962C8B-B14F-4D97-AF65-F5344CB8AC3E}">
        <p14:creationId xmlns:p14="http://schemas.microsoft.com/office/powerpoint/2010/main" val="2168767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DATA</a:t>
            </a:r>
          </a:p>
          <a:p>
            <a:pPr algn="ctr" eaLnBrk="1" hangingPunct="1">
              <a:spcBef>
                <a:spcPct val="0"/>
              </a:spcBef>
              <a:buFontTx/>
              <a:buNone/>
            </a:pPr>
            <a:endParaRPr lang="en-US" altLang="en-US" i="1" dirty="0"/>
          </a:p>
          <a:p>
            <a:pPr algn="ctr" eaLnBrk="1" hangingPunct="1">
              <a:spcBef>
                <a:spcPct val="0"/>
              </a:spcBef>
              <a:buFontTx/>
              <a:buNone/>
            </a:pPr>
            <a:r>
              <a:rPr lang="en-US" altLang="en-US" i="1" dirty="0"/>
              <a:t>Data do not exist independently of a theory </a:t>
            </a:r>
          </a:p>
          <a:p>
            <a:pPr algn="ctr" eaLnBrk="1" hangingPunct="1">
              <a:spcBef>
                <a:spcPct val="0"/>
              </a:spcBef>
              <a:buFontTx/>
              <a:buNone/>
            </a:pPr>
            <a:r>
              <a:rPr lang="en-US" altLang="en-US" i="1" dirty="0"/>
              <a:t>(i.e., there are no “objective” data)</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324225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INDUCTION</a:t>
            </a:r>
          </a:p>
          <a:p>
            <a:pPr algn="ctr" eaLnBrk="1" hangingPunct="1">
              <a:spcBef>
                <a:spcPct val="0"/>
              </a:spcBef>
              <a:buFontTx/>
              <a:buNone/>
            </a:pPr>
            <a:r>
              <a:rPr lang="en-US" altLang="en-US" i="1" dirty="0"/>
              <a:t>(from observations to theory)</a:t>
            </a:r>
          </a:p>
          <a:p>
            <a:pPr algn="ctr" eaLnBrk="1" hangingPunct="1">
              <a:spcBef>
                <a:spcPct val="0"/>
              </a:spcBef>
              <a:buFontTx/>
              <a:buNone/>
            </a:pPr>
            <a:endParaRPr lang="en-US" altLang="en-US" i="1" dirty="0"/>
          </a:p>
          <a:p>
            <a:pPr algn="ctr" eaLnBrk="1" hangingPunct="1">
              <a:spcBef>
                <a:spcPct val="0"/>
              </a:spcBef>
              <a:buFontTx/>
              <a:buNone/>
            </a:pPr>
            <a:r>
              <a:rPr lang="en-US" altLang="en-US" dirty="0"/>
              <a:t>Inductive reasoning is a method of drawing conclusions by going from the specific to the general. </a:t>
            </a:r>
          </a:p>
          <a:p>
            <a:pPr algn="ctr" eaLnBrk="1" hangingPunct="1">
              <a:spcBef>
                <a:spcPct val="0"/>
              </a:spcBef>
              <a:buFontTx/>
              <a:buNone/>
            </a:pPr>
            <a:r>
              <a:rPr lang="en-US" altLang="en-US" dirty="0"/>
              <a:t>It’s usually contrasted with deductive reasoning, where you go from general information to specific conclusions.</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2005884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INDUCTION</a:t>
            </a:r>
          </a:p>
          <a:p>
            <a:pPr algn="ctr" eaLnBrk="1" hangingPunct="1">
              <a:spcBef>
                <a:spcPct val="0"/>
              </a:spcBef>
              <a:buFontTx/>
              <a:buNone/>
            </a:pPr>
            <a:r>
              <a:rPr lang="en-US" altLang="en-US" i="1" dirty="0"/>
              <a:t>(from observations to theory)</a:t>
            </a:r>
          </a:p>
          <a:p>
            <a:pPr algn="ctr" eaLnBrk="1" hangingPunct="1">
              <a:spcBef>
                <a:spcPct val="0"/>
              </a:spcBef>
              <a:buFontTx/>
              <a:buNone/>
            </a:pPr>
            <a:endParaRPr lang="en-US" altLang="en-US" i="1" dirty="0"/>
          </a:p>
          <a:p>
            <a:pPr algn="ctr" eaLnBrk="1" hangingPunct="1">
              <a:spcBef>
                <a:spcPct val="0"/>
              </a:spcBef>
              <a:buFontTx/>
              <a:buNone/>
            </a:pPr>
            <a:r>
              <a:rPr lang="en-US" altLang="en-US" dirty="0"/>
              <a:t>My professor is older than 40</a:t>
            </a:r>
          </a:p>
          <a:p>
            <a:pPr algn="ctr" eaLnBrk="1" hangingPunct="1">
              <a:spcBef>
                <a:spcPct val="0"/>
              </a:spcBef>
              <a:buFontTx/>
              <a:buNone/>
            </a:pPr>
            <a:r>
              <a:rPr lang="en-US" altLang="en-US" dirty="0"/>
              <a:t>All the professor </a:t>
            </a:r>
            <a:r>
              <a:rPr lang="en-US" altLang="en-US" i="1" dirty="0"/>
              <a:t>I met </a:t>
            </a:r>
            <a:r>
              <a:rPr lang="en-US" altLang="en-US" dirty="0"/>
              <a:t>are older than 40</a:t>
            </a:r>
          </a:p>
          <a:p>
            <a:pPr algn="ctr" eaLnBrk="1" hangingPunct="1">
              <a:spcBef>
                <a:spcPct val="0"/>
              </a:spcBef>
              <a:buFontTx/>
              <a:buNone/>
            </a:pPr>
            <a:r>
              <a:rPr lang="en-US" altLang="en-US" dirty="0"/>
              <a:t>thus</a:t>
            </a:r>
          </a:p>
          <a:p>
            <a:pPr algn="ctr" eaLnBrk="1" hangingPunct="1">
              <a:spcBef>
                <a:spcPct val="0"/>
              </a:spcBef>
              <a:buFontTx/>
              <a:buNone/>
            </a:pPr>
            <a:r>
              <a:rPr lang="en-US" altLang="en-US" dirty="0"/>
              <a:t>All the professors are older than 40</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2884414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INDUCTION</a:t>
            </a:r>
          </a:p>
          <a:p>
            <a:pPr algn="ctr" eaLnBrk="1" hangingPunct="1">
              <a:spcBef>
                <a:spcPct val="0"/>
              </a:spcBef>
              <a:buFontTx/>
              <a:buNone/>
            </a:pPr>
            <a:r>
              <a:rPr lang="en-US" altLang="en-US" i="1" dirty="0"/>
              <a:t>(from observations to theory)</a:t>
            </a:r>
          </a:p>
          <a:p>
            <a:pPr algn="ctr" eaLnBrk="1" hangingPunct="1">
              <a:spcBef>
                <a:spcPct val="0"/>
              </a:spcBef>
              <a:buFontTx/>
              <a:buNone/>
            </a:pPr>
            <a:endParaRPr lang="en-US" altLang="en-US" i="1" dirty="0"/>
          </a:p>
          <a:p>
            <a:pPr algn="ctr" eaLnBrk="1" hangingPunct="1">
              <a:spcBef>
                <a:spcPct val="0"/>
              </a:spcBef>
              <a:buFontTx/>
              <a:buNone/>
            </a:pPr>
            <a:endParaRPr lang="en-US" altLang="en-US" i="1" dirty="0"/>
          </a:p>
          <a:p>
            <a:pPr algn="ctr" eaLnBrk="1" hangingPunct="1">
              <a:spcBef>
                <a:spcPct val="0"/>
              </a:spcBef>
              <a:buFontTx/>
              <a:buNone/>
            </a:pPr>
            <a:r>
              <a:rPr lang="en-US" altLang="en-US" i="1" dirty="0"/>
              <a:t>INDUCTIVIST TURKEY (B. Russell)</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3623570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395536" y="116632"/>
            <a:ext cx="8352928"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INDUCTIVIST TURKEY (B. Russell)</a:t>
            </a:r>
          </a:p>
          <a:p>
            <a:pPr algn="ctr" eaLnBrk="1" hangingPunct="1">
              <a:spcBef>
                <a:spcPct val="0"/>
              </a:spcBef>
              <a:buFontTx/>
              <a:buNone/>
            </a:pPr>
            <a:endParaRPr lang="en-US" altLang="en-US" i="1" dirty="0"/>
          </a:p>
          <a:p>
            <a:pPr algn="ctr" eaLnBrk="1" hangingPunct="1">
              <a:spcBef>
                <a:spcPct val="0"/>
              </a:spcBef>
              <a:buFontTx/>
              <a:buNone/>
            </a:pPr>
            <a:r>
              <a:rPr lang="en-US" altLang="en-US" sz="2000" i="1" dirty="0"/>
              <a:t>A turkey, in an </a:t>
            </a:r>
            <a:r>
              <a:rPr lang="en-US" altLang="en-US" sz="2000" i="1" dirty="0" err="1"/>
              <a:t>american</a:t>
            </a:r>
            <a:r>
              <a:rPr lang="en-US" altLang="en-US" sz="2000" i="1" dirty="0"/>
              <a:t> nurture, decides to shape its vision of the world scientifically, according to the Logical Positivism.</a:t>
            </a:r>
          </a:p>
          <a:p>
            <a:pPr algn="ctr" eaLnBrk="1" hangingPunct="1">
              <a:spcBef>
                <a:spcPct val="0"/>
              </a:spcBef>
              <a:buFontTx/>
              <a:buNone/>
            </a:pPr>
            <a:endParaRPr lang="en-US" altLang="en-US" sz="2000" i="1" dirty="0"/>
          </a:p>
          <a:p>
            <a:pPr algn="ctr" eaLnBrk="1" hangingPunct="1">
              <a:spcBef>
                <a:spcPct val="0"/>
              </a:spcBef>
              <a:buFontTx/>
              <a:buNone/>
            </a:pPr>
            <a:r>
              <a:rPr lang="en-US" altLang="en-US" sz="2000" i="1" dirty="0"/>
              <a:t>The turkey found that, on his first morning at the turkey farm, he was fed at 9 a.m. Being a good inductivist turkey he did not jump to conclusions. He waited until he collected a large number of observations that he was fed at 9 a.m. and made these observations under a wide range of circumstances, on Wednesdays, on Thursdays, on cold days, on warm days. Each day he added another observation statement to his list. Finally, he was satisfied that he had collected a number of observation statements to inductively infer that “I am always fed at 9 a.m.”.</a:t>
            </a:r>
          </a:p>
          <a:p>
            <a:pPr algn="ctr" eaLnBrk="1" hangingPunct="1">
              <a:spcBef>
                <a:spcPct val="0"/>
              </a:spcBef>
              <a:buFontTx/>
              <a:buNone/>
            </a:pPr>
            <a:endParaRPr lang="en-US" altLang="en-US" sz="2000" i="1" dirty="0"/>
          </a:p>
          <a:p>
            <a:pPr algn="ctr" eaLnBrk="1" hangingPunct="1">
              <a:spcBef>
                <a:spcPct val="0"/>
              </a:spcBef>
              <a:buFontTx/>
              <a:buNone/>
            </a:pPr>
            <a:r>
              <a:rPr lang="en-US" altLang="en-US" sz="2000" i="1" dirty="0"/>
              <a:t>However, on the morning of Christmas eve he was not fed but instead was killed.</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2707846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i="1" dirty="0"/>
              <a:t>Induction by enumeration</a:t>
            </a:r>
          </a:p>
          <a:p>
            <a:pPr algn="ctr" eaLnBrk="1" hangingPunct="1">
              <a:spcBef>
                <a:spcPct val="0"/>
              </a:spcBef>
              <a:buFontTx/>
              <a:buNone/>
            </a:pPr>
            <a:endParaRPr lang="en-US" altLang="en-US" dirty="0"/>
          </a:p>
          <a:p>
            <a:pPr algn="ctr" eaLnBrk="1" hangingPunct="1">
              <a:spcBef>
                <a:spcPct val="0"/>
              </a:spcBef>
              <a:buFontTx/>
              <a:buNone/>
            </a:pPr>
            <a:endParaRPr lang="en-US" altLang="en-US" dirty="0"/>
          </a:p>
          <a:p>
            <a:pPr algn="ctr" eaLnBrk="1" hangingPunct="1">
              <a:spcBef>
                <a:spcPct val="0"/>
              </a:spcBef>
              <a:buFontTx/>
              <a:buNone/>
            </a:pPr>
            <a:r>
              <a:rPr lang="en-US" altLang="en-US" dirty="0"/>
              <a:t>How many white swans you need to observe in order to state that the proposition “all the swans are white” is true?</a:t>
            </a:r>
          </a:p>
        </p:txBody>
      </p:sp>
    </p:spTree>
    <p:extLst>
      <p:ext uri="{BB962C8B-B14F-4D97-AF65-F5344CB8AC3E}">
        <p14:creationId xmlns:p14="http://schemas.microsoft.com/office/powerpoint/2010/main" val="4205987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77E184F6-947F-1B42-BD99-C2ACE121B899}"/>
              </a:ext>
            </a:extLst>
          </p:cNvPr>
          <p:cNvSpPr>
            <a:spLocks noChangeArrowheads="1"/>
          </p:cNvSpPr>
          <p:nvPr/>
        </p:nvSpPr>
        <p:spPr bwMode="auto">
          <a:xfrm>
            <a:off x="0" y="188640"/>
            <a:ext cx="93165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200" dirty="0">
                <a:latin typeface="+mn-lt"/>
              </a:rPr>
              <a:t>The Vienna </a:t>
            </a:r>
            <a:r>
              <a:rPr lang="it-IT" altLang="en-US" sz="3200" dirty="0" err="1">
                <a:latin typeface="+mn-lt"/>
              </a:rPr>
              <a:t>Circle</a:t>
            </a:r>
            <a:r>
              <a:rPr lang="it-IT" altLang="en-US" sz="3200" dirty="0">
                <a:latin typeface="+mn-lt"/>
              </a:rPr>
              <a:t> </a:t>
            </a:r>
          </a:p>
          <a:p>
            <a:pPr algn="ctr" eaLnBrk="1" hangingPunct="1">
              <a:defRPr/>
            </a:pPr>
            <a:r>
              <a:rPr lang="en-US" altLang="en-US" sz="2800" dirty="0">
                <a:latin typeface="+mn-lt"/>
              </a:rPr>
              <a:t>(1922-1936, </a:t>
            </a:r>
            <a:r>
              <a:rPr lang="en-US" altLang="en-US" sz="2800" dirty="0" err="1">
                <a:latin typeface="+mn-lt"/>
              </a:rPr>
              <a:t>Schlick</a:t>
            </a:r>
            <a:r>
              <a:rPr lang="en-US" altLang="en-US" sz="2800" dirty="0">
                <a:latin typeface="+mn-lt"/>
              </a:rPr>
              <a:t>, Carnap, </a:t>
            </a:r>
            <a:r>
              <a:rPr lang="en-US" altLang="en-US" sz="2800" dirty="0" err="1">
                <a:latin typeface="+mn-lt"/>
              </a:rPr>
              <a:t>Neurath</a:t>
            </a:r>
            <a:r>
              <a:rPr lang="en-US" altLang="en-US" sz="2800" dirty="0">
                <a:latin typeface="+mn-lt"/>
              </a:rPr>
              <a:t>, von </a:t>
            </a:r>
            <a:r>
              <a:rPr lang="en-US" altLang="en-US" sz="2800" dirty="0" err="1">
                <a:latin typeface="+mn-lt"/>
              </a:rPr>
              <a:t>Bertalanffy</a:t>
            </a:r>
            <a:r>
              <a:rPr lang="en-US" altLang="en-US" sz="2800" dirty="0">
                <a:latin typeface="+mn-lt"/>
              </a:rPr>
              <a:t>, etc.)</a:t>
            </a:r>
          </a:p>
          <a:p>
            <a:pPr algn="ctr" eaLnBrk="1" hangingPunct="1">
              <a:defRPr/>
            </a:pPr>
            <a:endParaRPr lang="en-US" altLang="en-US" sz="2800" dirty="0">
              <a:latin typeface="+mn-lt"/>
            </a:endParaRPr>
          </a:p>
          <a:p>
            <a:pPr algn="ctr" eaLnBrk="1" hangingPunct="1">
              <a:defRPr/>
            </a:pPr>
            <a:r>
              <a:rPr lang="en-US" altLang="en-US" sz="2800" dirty="0">
                <a:latin typeface="+mn-lt"/>
              </a:rPr>
              <a:t>They founded the logical positivism </a:t>
            </a:r>
            <a:r>
              <a:rPr lang="en-US" altLang="en-US" dirty="0">
                <a:latin typeface="+mn-lt"/>
              </a:rPr>
              <a:t>(</a:t>
            </a:r>
            <a:r>
              <a:rPr lang="en-US" altLang="en-US" dirty="0" err="1">
                <a:latin typeface="+mn-lt"/>
              </a:rPr>
              <a:t>verificationism</a:t>
            </a:r>
            <a:r>
              <a:rPr lang="en-US" altLang="en-US" dirty="0">
                <a:latin typeface="+mn-lt"/>
              </a:rPr>
              <a:t>, </a:t>
            </a:r>
            <a:r>
              <a:rPr lang="en-US" altLang="en-US" dirty="0" err="1">
                <a:latin typeface="+mn-lt"/>
              </a:rPr>
              <a:t>neopositivism</a:t>
            </a:r>
            <a:r>
              <a:rPr lang="en-US" altLang="en-US" dirty="0">
                <a:latin typeface="+mn-lt"/>
              </a:rPr>
              <a:t>)</a:t>
            </a:r>
          </a:p>
          <a:p>
            <a:pPr algn="ctr" eaLnBrk="1" hangingPunct="1">
              <a:defRPr/>
            </a:pPr>
            <a:endParaRPr lang="it-IT" altLang="en-US" sz="2800" i="1" dirty="0">
              <a:latin typeface="+mn-lt"/>
            </a:endParaRPr>
          </a:p>
        </p:txBody>
      </p:sp>
      <p:pic>
        <p:nvPicPr>
          <p:cNvPr id="1026" name="Picture 2" descr="Credit: Getty Images/Imagno">
            <a:extLst>
              <a:ext uri="{FF2B5EF4-FFF2-40B4-BE49-F238E27FC236}">
                <a16:creationId xmlns:a16="http://schemas.microsoft.com/office/drawing/2014/main" id="{A3479BDB-FAC3-B04F-A2ED-2B7E3878C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348880"/>
            <a:ext cx="1917038" cy="27809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D61B4099-C080-D74E-B876-3B66978D37FB}"/>
              </a:ext>
            </a:extLst>
          </p:cNvPr>
          <p:cNvSpPr>
            <a:spLocks noChangeArrowheads="1"/>
          </p:cNvSpPr>
          <p:nvPr/>
        </p:nvSpPr>
        <p:spPr bwMode="auto">
          <a:xfrm>
            <a:off x="464482" y="5229200"/>
            <a:ext cx="14911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1800" dirty="0">
                <a:latin typeface="+mn-lt"/>
              </a:rPr>
              <a:t>Moritz </a:t>
            </a:r>
            <a:r>
              <a:rPr lang="it-IT" altLang="en-US" sz="1800" dirty="0" err="1">
                <a:latin typeface="+mn-lt"/>
              </a:rPr>
              <a:t>Schlick</a:t>
            </a:r>
            <a:endParaRPr lang="en-US" altLang="en-US" sz="1800" dirty="0">
              <a:latin typeface="+mn-lt"/>
            </a:endParaRPr>
          </a:p>
          <a:p>
            <a:pPr algn="ctr" eaLnBrk="1" hangingPunct="1">
              <a:defRPr/>
            </a:pPr>
            <a:endParaRPr lang="it-IT" altLang="en-US" sz="1800" i="1" dirty="0">
              <a:latin typeface="+mn-lt"/>
            </a:endParaRPr>
          </a:p>
        </p:txBody>
      </p:sp>
      <p:pic>
        <p:nvPicPr>
          <p:cNvPr id="1030" name="Picture 6" descr="Otto Neurath da it.wikipedia.org">
            <a:extLst>
              <a:ext uri="{FF2B5EF4-FFF2-40B4-BE49-F238E27FC236}">
                <a16:creationId xmlns:a16="http://schemas.microsoft.com/office/drawing/2014/main" id="{A9D400B5-85D0-3840-857E-363570749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750" y="2328959"/>
            <a:ext cx="2825354" cy="282535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165898DF-6BF3-6944-991F-DC8D0E86C3E9}"/>
              </a:ext>
            </a:extLst>
          </p:cNvPr>
          <p:cNvSpPr>
            <a:spLocks noChangeArrowheads="1"/>
          </p:cNvSpPr>
          <p:nvPr/>
        </p:nvSpPr>
        <p:spPr bwMode="auto">
          <a:xfrm>
            <a:off x="3456236" y="5229200"/>
            <a:ext cx="14290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1800" dirty="0">
                <a:latin typeface="+mn-lt"/>
              </a:rPr>
              <a:t>Otto </a:t>
            </a:r>
            <a:r>
              <a:rPr lang="it-IT" altLang="en-US" sz="1800" dirty="0" err="1">
                <a:latin typeface="+mn-lt"/>
              </a:rPr>
              <a:t>Neurath</a:t>
            </a:r>
            <a:endParaRPr lang="en-US" altLang="en-US" sz="1800" dirty="0">
              <a:latin typeface="+mn-lt"/>
            </a:endParaRPr>
          </a:p>
          <a:p>
            <a:pPr algn="ctr" eaLnBrk="1" hangingPunct="1">
              <a:defRPr/>
            </a:pPr>
            <a:endParaRPr lang="it-IT" altLang="en-US" sz="1800" i="1" dirty="0">
              <a:latin typeface="+mn-lt"/>
            </a:endParaRPr>
          </a:p>
        </p:txBody>
      </p:sp>
      <p:pic>
        <p:nvPicPr>
          <p:cNvPr id="1034" name="Picture 10" descr="Risultati immagini per Rudolf Carnap">
            <a:extLst>
              <a:ext uri="{FF2B5EF4-FFF2-40B4-BE49-F238E27FC236}">
                <a16:creationId xmlns:a16="http://schemas.microsoft.com/office/drawing/2014/main" id="{835DE5CD-060C-6A4F-94F7-AD5C9E3DE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1" y="2314925"/>
            <a:ext cx="2701361" cy="28393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B936BACD-3F91-BC4A-A159-83EB991A8F3D}"/>
              </a:ext>
            </a:extLst>
          </p:cNvPr>
          <p:cNvSpPr>
            <a:spLocks noChangeArrowheads="1"/>
          </p:cNvSpPr>
          <p:nvPr/>
        </p:nvSpPr>
        <p:spPr bwMode="auto">
          <a:xfrm>
            <a:off x="6340465" y="5229200"/>
            <a:ext cx="15199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1800" dirty="0">
                <a:latin typeface="+mn-lt"/>
              </a:rPr>
              <a:t>Rudolf </a:t>
            </a:r>
            <a:r>
              <a:rPr lang="it-IT" altLang="en-US" sz="1800" dirty="0" err="1">
                <a:latin typeface="+mn-lt"/>
              </a:rPr>
              <a:t>Carnap</a:t>
            </a:r>
            <a:endParaRPr lang="en-US" altLang="en-US" sz="1800" dirty="0">
              <a:latin typeface="+mn-lt"/>
            </a:endParaRPr>
          </a:p>
          <a:p>
            <a:pPr algn="ctr" eaLnBrk="1" hangingPunct="1">
              <a:defRPr/>
            </a:pPr>
            <a:endParaRPr lang="it-IT" altLang="en-US" sz="1800" i="1" dirty="0">
              <a:latin typeface="+mn-lt"/>
            </a:endParaRPr>
          </a:p>
        </p:txBody>
      </p:sp>
    </p:spTree>
    <p:extLst>
      <p:ext uri="{BB962C8B-B14F-4D97-AF65-F5344CB8AC3E}">
        <p14:creationId xmlns:p14="http://schemas.microsoft.com/office/powerpoint/2010/main" val="1467075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i="1" dirty="0"/>
              <a:t>Induction by elimination</a:t>
            </a:r>
          </a:p>
          <a:p>
            <a:pPr algn="ctr" eaLnBrk="1" hangingPunct="1">
              <a:spcBef>
                <a:spcPct val="0"/>
              </a:spcBef>
              <a:buFontTx/>
              <a:buNone/>
            </a:pPr>
            <a:endParaRPr lang="en-US" altLang="en-US" i="1"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r>
              <a:rPr lang="en" altLang="en-US" dirty="0"/>
              <a:t>Problem: the hypotheses are infinite</a:t>
            </a:r>
            <a:endParaRPr lang="en-US" altLang="en-US" dirty="0"/>
          </a:p>
        </p:txBody>
      </p:sp>
      <p:pic>
        <p:nvPicPr>
          <p:cNvPr id="2" name="Picture 1">
            <a:extLst>
              <a:ext uri="{FF2B5EF4-FFF2-40B4-BE49-F238E27FC236}">
                <a16:creationId xmlns:a16="http://schemas.microsoft.com/office/drawing/2014/main" id="{750116EF-C413-E345-BC60-EF0BD5571F41}"/>
              </a:ext>
            </a:extLst>
          </p:cNvPr>
          <p:cNvPicPr>
            <a:picLocks noChangeAspect="1"/>
          </p:cNvPicPr>
          <p:nvPr/>
        </p:nvPicPr>
        <p:blipFill>
          <a:blip r:embed="rId3"/>
          <a:stretch>
            <a:fillRect/>
          </a:stretch>
        </p:blipFill>
        <p:spPr>
          <a:xfrm>
            <a:off x="629816" y="2602374"/>
            <a:ext cx="2540000" cy="2540000"/>
          </a:xfrm>
          <a:prstGeom prst="rect">
            <a:avLst/>
          </a:prstGeom>
        </p:spPr>
      </p:pic>
      <p:sp>
        <p:nvSpPr>
          <p:cNvPr id="3" name="Rectangle 2">
            <a:extLst>
              <a:ext uri="{FF2B5EF4-FFF2-40B4-BE49-F238E27FC236}">
                <a16:creationId xmlns:a16="http://schemas.microsoft.com/office/drawing/2014/main" id="{61AE73A7-5AB7-1C4C-9BE8-349F90EE07D6}"/>
              </a:ext>
            </a:extLst>
          </p:cNvPr>
          <p:cNvSpPr/>
          <p:nvPr/>
        </p:nvSpPr>
        <p:spPr>
          <a:xfrm>
            <a:off x="3419872" y="2348880"/>
            <a:ext cx="5094312" cy="3046988"/>
          </a:xfrm>
          <a:prstGeom prst="rect">
            <a:avLst/>
          </a:prstGeom>
        </p:spPr>
        <p:txBody>
          <a:bodyPr wrap="square">
            <a:spAutoFit/>
          </a:bodyPr>
          <a:lstStyle/>
          <a:p>
            <a:pPr algn="ctr">
              <a:spcBef>
                <a:spcPct val="0"/>
              </a:spcBef>
            </a:pPr>
            <a:r>
              <a:rPr lang="en" altLang="en-US" sz="3200" dirty="0">
                <a:latin typeface="Arial" panose="020B0604020202020204" pitchFamily="34" charset="0"/>
                <a:cs typeface="Arial" panose="020B0604020202020204" pitchFamily="34" charset="0"/>
              </a:rPr>
              <a:t>"When you have eliminated all which is impossible, then whatever remains, however improbable, must be the truth." —Sherlock Holmes</a:t>
            </a:r>
          </a:p>
        </p:txBody>
      </p:sp>
    </p:spTree>
    <p:extLst>
      <p:ext uri="{BB962C8B-B14F-4D97-AF65-F5344CB8AC3E}">
        <p14:creationId xmlns:p14="http://schemas.microsoft.com/office/powerpoint/2010/main" val="685998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469900"/>
            <a:ext cx="5834063"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Oval 3"/>
          <p:cNvSpPr>
            <a:spLocks noChangeArrowheads="1"/>
          </p:cNvSpPr>
          <p:nvPr/>
        </p:nvSpPr>
        <p:spPr bwMode="auto">
          <a:xfrm>
            <a:off x="6096000" y="40386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72" name="Oval 4"/>
          <p:cNvSpPr>
            <a:spLocks noChangeArrowheads="1"/>
          </p:cNvSpPr>
          <p:nvPr/>
        </p:nvSpPr>
        <p:spPr bwMode="auto">
          <a:xfrm>
            <a:off x="1676400" y="54864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74" name="Oval 6"/>
          <p:cNvSpPr>
            <a:spLocks noChangeArrowheads="1"/>
          </p:cNvSpPr>
          <p:nvPr/>
        </p:nvSpPr>
        <p:spPr bwMode="auto">
          <a:xfrm>
            <a:off x="1905000" y="5334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195184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INDUCTION</a:t>
            </a:r>
          </a:p>
          <a:p>
            <a:pPr algn="ctr" eaLnBrk="1" hangingPunct="1">
              <a:spcBef>
                <a:spcPct val="0"/>
              </a:spcBef>
              <a:buFontTx/>
              <a:buNone/>
            </a:pPr>
            <a:r>
              <a:rPr lang="en-US" altLang="en-US" i="1" dirty="0"/>
              <a:t>(from observations to theory)</a:t>
            </a:r>
          </a:p>
          <a:p>
            <a:pPr algn="ctr" eaLnBrk="1" hangingPunct="1">
              <a:spcBef>
                <a:spcPct val="0"/>
              </a:spcBef>
              <a:buFontTx/>
              <a:buNone/>
            </a:pPr>
            <a:endParaRPr lang="en-US" altLang="en-US" i="1" dirty="0"/>
          </a:p>
          <a:p>
            <a:pPr algn="ctr" eaLnBrk="1" hangingPunct="1">
              <a:spcBef>
                <a:spcPct val="0"/>
              </a:spcBef>
              <a:buFontTx/>
              <a:buNone/>
            </a:pPr>
            <a:r>
              <a:rPr lang="en-US" altLang="en-US" dirty="0"/>
              <a:t>My professor is older than 40</a:t>
            </a:r>
          </a:p>
          <a:p>
            <a:pPr algn="ctr" eaLnBrk="1" hangingPunct="1">
              <a:spcBef>
                <a:spcPct val="0"/>
              </a:spcBef>
              <a:buFontTx/>
              <a:buNone/>
            </a:pPr>
            <a:r>
              <a:rPr lang="en-US" altLang="en-US" dirty="0"/>
              <a:t>All the professor </a:t>
            </a:r>
            <a:r>
              <a:rPr lang="en-US" altLang="en-US" i="1" dirty="0"/>
              <a:t>I met </a:t>
            </a:r>
            <a:r>
              <a:rPr lang="en-US" altLang="en-US" dirty="0"/>
              <a:t>are older than 40</a:t>
            </a:r>
          </a:p>
          <a:p>
            <a:pPr algn="ctr" eaLnBrk="1" hangingPunct="1">
              <a:spcBef>
                <a:spcPct val="0"/>
              </a:spcBef>
              <a:buFontTx/>
              <a:buNone/>
            </a:pPr>
            <a:r>
              <a:rPr lang="en-US" altLang="en-US" dirty="0"/>
              <a:t>thus</a:t>
            </a:r>
          </a:p>
          <a:p>
            <a:pPr algn="ctr" eaLnBrk="1" hangingPunct="1">
              <a:spcBef>
                <a:spcPct val="0"/>
              </a:spcBef>
              <a:buFontTx/>
              <a:buNone/>
            </a:pPr>
            <a:r>
              <a:rPr lang="en-US" altLang="en-US" dirty="0"/>
              <a:t>All the professors are older than 40</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739308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dirty="0"/>
              <a:t>Fallacy of inductive logic</a:t>
            </a:r>
          </a:p>
          <a:p>
            <a:pPr algn="ctr" eaLnBrk="1" hangingPunct="1">
              <a:spcBef>
                <a:spcPct val="0"/>
              </a:spcBef>
              <a:buFontTx/>
              <a:buNone/>
            </a:pPr>
            <a:endParaRPr lang="en-US" altLang="en-US" dirty="0"/>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320240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36613"/>
            <a:ext cx="3024187"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3995738" y="1484313"/>
            <a:ext cx="28130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a:latin typeface="Times New Roman" pitchFamily="18" charset="0"/>
              </a:rPr>
              <a:t>Karl R. Popper</a:t>
            </a:r>
          </a:p>
          <a:p>
            <a:pPr eaLnBrk="1" hangingPunct="1">
              <a:defRPr/>
            </a:pPr>
            <a:r>
              <a:rPr lang="it-IT" altLang="en-US" sz="1600" i="1">
                <a:latin typeface="Times New Roman" pitchFamily="18" charset="0"/>
              </a:rPr>
              <a:t>(Vienna, 1902 – London, 1994)</a:t>
            </a:r>
          </a:p>
        </p:txBody>
      </p:sp>
      <p:sp>
        <p:nvSpPr>
          <p:cNvPr id="25604" name="Rectangle 1"/>
          <p:cNvSpPr>
            <a:spLocks noChangeArrowheads="1"/>
          </p:cNvSpPr>
          <p:nvPr/>
        </p:nvSpPr>
        <p:spPr bwMode="auto">
          <a:xfrm>
            <a:off x="3924300" y="2822575"/>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“The scientific status of a theory relies on its falsifiability”</a:t>
            </a:r>
          </a:p>
        </p:txBody>
      </p:sp>
      <p:sp>
        <p:nvSpPr>
          <p:cNvPr id="25605" name="Rectangle 2"/>
          <p:cNvSpPr>
            <a:spLocks noChangeArrowheads="1"/>
          </p:cNvSpPr>
          <p:nvPr/>
        </p:nvSpPr>
        <p:spPr bwMode="auto">
          <a:xfrm>
            <a:off x="3924300" y="4076700"/>
            <a:ext cx="4103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Discovery and justification</a:t>
            </a:r>
          </a:p>
        </p:txBody>
      </p:sp>
      <p:sp>
        <p:nvSpPr>
          <p:cNvPr id="25606" name="Rectangle 6"/>
          <p:cNvSpPr>
            <a:spLocks noChangeArrowheads="1"/>
          </p:cNvSpPr>
          <p:nvPr/>
        </p:nvSpPr>
        <p:spPr bwMode="auto">
          <a:xfrm>
            <a:off x="3995738" y="5300663"/>
            <a:ext cx="194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Corroboration</a:t>
            </a:r>
          </a:p>
        </p:txBody>
      </p:sp>
    </p:spTree>
    <p:extLst>
      <p:ext uri="{BB962C8B-B14F-4D97-AF65-F5344CB8AC3E}">
        <p14:creationId xmlns:p14="http://schemas.microsoft.com/office/powerpoint/2010/main" val="3665518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dirty="0"/>
              <a:t>Falsification</a:t>
            </a:r>
          </a:p>
          <a:p>
            <a:pPr algn="ctr" eaLnBrk="1" hangingPunct="1">
              <a:spcBef>
                <a:spcPct val="0"/>
              </a:spcBef>
              <a:buFontTx/>
              <a:buNone/>
            </a:pPr>
            <a:endParaRPr lang="en-US" altLang="en-US" dirty="0"/>
          </a:p>
          <a:p>
            <a:pPr algn="ctr" eaLnBrk="1" hangingPunct="1">
              <a:spcBef>
                <a:spcPct val="0"/>
              </a:spcBef>
              <a:buFontTx/>
              <a:buNone/>
            </a:pPr>
            <a:endParaRPr lang="en-US" altLang="en-US" dirty="0"/>
          </a:p>
          <a:p>
            <a:pPr algn="ctr" eaLnBrk="1" hangingPunct="1">
              <a:spcBef>
                <a:spcPct val="0"/>
              </a:spcBef>
              <a:buFontTx/>
              <a:buNone/>
            </a:pPr>
            <a:r>
              <a:rPr lang="en-US" altLang="en-US" dirty="0"/>
              <a:t>You only need one black swan to state for sure that the proposition “all the swans are white” is false!</a:t>
            </a:r>
          </a:p>
        </p:txBody>
      </p:sp>
    </p:spTree>
    <p:extLst>
      <p:ext uri="{BB962C8B-B14F-4D97-AF65-F5344CB8AC3E}">
        <p14:creationId xmlns:p14="http://schemas.microsoft.com/office/powerpoint/2010/main" val="4098954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827584" y="2564904"/>
            <a:ext cx="72728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NULL HYPOTHESIS!</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555359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D4B57B3-F887-9E42-B6BD-240CAAB27121}"/>
              </a:ext>
            </a:extLst>
          </p:cNvPr>
          <p:cNvSpPr>
            <a:spLocks noChangeArrowheads="1"/>
          </p:cNvSpPr>
          <p:nvPr/>
        </p:nvSpPr>
        <p:spPr bwMode="auto">
          <a:xfrm>
            <a:off x="304800" y="1495425"/>
            <a:ext cx="8534400"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defRPr/>
            </a:pPr>
            <a:r>
              <a:rPr lang="it-IT" sz="2400" dirty="0">
                <a:latin typeface="Arial" charset="0"/>
                <a:ea typeface="ＭＳ Ｐゴシック" charset="0"/>
                <a:cs typeface="Times New Roman" charset="0"/>
              </a:rPr>
              <a:t>DEFINITIONS OF H</a:t>
            </a:r>
            <a:r>
              <a:rPr lang="it-IT" sz="2400" baseline="-30000" dirty="0">
                <a:latin typeface="Arial" charset="0"/>
                <a:ea typeface="ＭＳ Ｐゴシック" charset="0"/>
                <a:cs typeface="Times New Roman" charset="0"/>
              </a:rPr>
              <a:t>0</a:t>
            </a:r>
          </a:p>
          <a:p>
            <a:pPr algn="ctr">
              <a:defRPr/>
            </a:pPr>
            <a:endParaRPr lang="en-US" sz="2400" dirty="0">
              <a:latin typeface="Arial" charset="0"/>
              <a:ea typeface="ＭＳ Ｐゴシック" charset="0"/>
              <a:cs typeface="Times New Roman" charset="0"/>
            </a:endParaRPr>
          </a:p>
          <a:p>
            <a:pPr algn="just" eaLnBrk="0" hangingPunct="0">
              <a:defRPr/>
            </a:pPr>
            <a:r>
              <a:rPr lang="it-IT" sz="2400" dirty="0">
                <a:latin typeface="Arial" charset="0"/>
                <a:ea typeface="ＭＳ Ｐゴシック" charset="0"/>
                <a:cs typeface="Times New Roman" charset="0"/>
              </a:rPr>
              <a:t>The </a:t>
            </a:r>
            <a:r>
              <a:rPr lang="it-IT" sz="2400" dirty="0" err="1">
                <a:latin typeface="Arial" charset="0"/>
                <a:ea typeface="ＭＳ Ｐゴシック" charset="0"/>
                <a:cs typeface="Times New Roman" charset="0"/>
              </a:rPr>
              <a:t>residual</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hypothesis</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that</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cannot</a:t>
            </a:r>
            <a:r>
              <a:rPr lang="it-IT" sz="2400" dirty="0">
                <a:latin typeface="Arial" charset="0"/>
                <a:ea typeface="ＭＳ Ｐゴシック" charset="0"/>
                <a:cs typeface="Times New Roman" charset="0"/>
              </a:rPr>
              <a:t> be </a:t>
            </a:r>
            <a:r>
              <a:rPr lang="it-IT" sz="2400" dirty="0" err="1">
                <a:latin typeface="Arial" charset="0"/>
                <a:ea typeface="ＭＳ Ｐゴシック" charset="0"/>
                <a:cs typeface="Times New Roman" charset="0"/>
              </a:rPr>
              <a:t>rejected</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unless</a:t>
            </a:r>
            <a:r>
              <a:rPr lang="it-IT" sz="2400" dirty="0">
                <a:latin typeface="Arial" charset="0"/>
                <a:ea typeface="ＭＳ Ｐゴシック" charset="0"/>
                <a:cs typeface="Times New Roman" charset="0"/>
              </a:rPr>
              <a:t> the test </a:t>
            </a:r>
            <a:r>
              <a:rPr lang="it-IT" sz="2400" dirty="0" err="1">
                <a:latin typeface="Arial" charset="0"/>
                <a:ea typeface="ＭＳ Ｐゴシック" charset="0"/>
                <a:cs typeface="Times New Roman" charset="0"/>
              </a:rPr>
              <a:t>statistic</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used</a:t>
            </a:r>
            <a:r>
              <a:rPr lang="it-IT" sz="2400" dirty="0">
                <a:latin typeface="Arial" charset="0"/>
                <a:ea typeface="ＭＳ Ｐゴシック" charset="0"/>
                <a:cs typeface="Times New Roman" charset="0"/>
              </a:rPr>
              <a:t> in the </a:t>
            </a:r>
            <a:r>
              <a:rPr lang="it-IT" sz="2400" dirty="0" err="1">
                <a:latin typeface="Arial" charset="0"/>
                <a:ea typeface="ＭＳ Ｐゴシック" charset="0"/>
                <a:cs typeface="Times New Roman" charset="0"/>
              </a:rPr>
              <a:t>hypothesis</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testing</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problem</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lies</a:t>
            </a:r>
            <a:r>
              <a:rPr lang="it-IT" sz="2400" dirty="0">
                <a:latin typeface="Arial" charset="0"/>
                <a:ea typeface="ＭＳ Ｐゴシック" charset="0"/>
                <a:cs typeface="Times New Roman" charset="0"/>
              </a:rPr>
              <a:t> in the </a:t>
            </a:r>
            <a:r>
              <a:rPr lang="it-IT" sz="2400" dirty="0" err="1">
                <a:latin typeface="Arial" charset="0"/>
                <a:ea typeface="ＭＳ Ｐゴシック" charset="0"/>
                <a:cs typeface="Times New Roman" charset="0"/>
              </a:rPr>
              <a:t>critical</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region</a:t>
            </a:r>
            <a:r>
              <a:rPr lang="it-IT" sz="2400" dirty="0">
                <a:latin typeface="Arial" charset="0"/>
                <a:ea typeface="ＭＳ Ｐゴシック" charset="0"/>
                <a:cs typeface="Times New Roman" charset="0"/>
              </a:rPr>
              <a:t> for a </a:t>
            </a:r>
            <a:r>
              <a:rPr lang="it-IT" sz="2400" dirty="0" err="1">
                <a:latin typeface="Arial" charset="0"/>
                <a:ea typeface="ＭＳ Ｐゴシック" charset="0"/>
                <a:cs typeface="Times New Roman" charset="0"/>
              </a:rPr>
              <a:t>given</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significance</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level</a:t>
            </a:r>
            <a:r>
              <a:rPr lang="it-IT" sz="2400" dirty="0">
                <a:latin typeface="Arial" charset="0"/>
                <a:ea typeface="ＭＳ Ｐゴシック" charset="0"/>
                <a:cs typeface="Times New Roman" charset="0"/>
              </a:rPr>
              <a:t>. In </a:t>
            </a:r>
            <a:r>
              <a:rPr lang="it-IT" sz="2400" dirty="0" err="1">
                <a:latin typeface="Arial" charset="0"/>
                <a:ea typeface="ＭＳ Ｐゴシック" charset="0"/>
                <a:cs typeface="Times New Roman" charset="0"/>
              </a:rPr>
              <a:t>particular</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especially</a:t>
            </a:r>
            <a:r>
              <a:rPr lang="it-IT" sz="2400" dirty="0">
                <a:latin typeface="Arial" charset="0"/>
                <a:ea typeface="ＭＳ Ｐゴシック" charset="0"/>
                <a:cs typeface="Times New Roman" charset="0"/>
              </a:rPr>
              <a:t> in </a:t>
            </a:r>
            <a:r>
              <a:rPr lang="it-IT" sz="2400" dirty="0" err="1">
                <a:latin typeface="Arial" charset="0"/>
                <a:ea typeface="ＭＳ Ｐゴシック" charset="0"/>
                <a:cs typeface="Times New Roman" charset="0"/>
              </a:rPr>
              <a:t>psychology</a:t>
            </a:r>
            <a:r>
              <a:rPr lang="it-IT" sz="2400" dirty="0">
                <a:latin typeface="Arial" charset="0"/>
                <a:ea typeface="ＭＳ Ｐゴシック" charset="0"/>
                <a:cs typeface="Times New Roman" charset="0"/>
              </a:rPr>
              <a:t>, </a:t>
            </a:r>
            <a:r>
              <a:rPr lang="it-IT" sz="2400" b="1" dirty="0">
                <a:latin typeface="Arial" charset="0"/>
                <a:ea typeface="ＭＳ Ｐゴシック" charset="0"/>
                <a:cs typeface="Times New Roman" charset="0"/>
              </a:rPr>
              <a:t>the </a:t>
            </a:r>
            <a:r>
              <a:rPr lang="it-IT" sz="2400" b="1" dirty="0" err="1">
                <a:latin typeface="Arial" charset="0"/>
                <a:ea typeface="ＭＳ Ｐゴシック" charset="0"/>
                <a:cs typeface="Times New Roman" charset="0"/>
              </a:rPr>
              <a:t>hypothesis</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that</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certain</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observed</a:t>
            </a:r>
            <a:r>
              <a:rPr lang="it-IT" sz="2400" b="1" dirty="0">
                <a:latin typeface="Arial" charset="0"/>
                <a:ea typeface="ＭＳ Ｐゴシック" charset="0"/>
                <a:cs typeface="Times New Roman" charset="0"/>
              </a:rPr>
              <a:t> data are a </a:t>
            </a:r>
            <a:r>
              <a:rPr lang="it-IT" sz="2400" b="1" dirty="0" err="1">
                <a:latin typeface="Arial" charset="0"/>
                <a:ea typeface="ＭＳ Ｐゴシック" charset="0"/>
                <a:cs typeface="Times New Roman" charset="0"/>
              </a:rPr>
              <a:t>merely</a:t>
            </a:r>
            <a:r>
              <a:rPr lang="it-IT" sz="2400" b="1" dirty="0">
                <a:latin typeface="Arial" charset="0"/>
                <a:ea typeface="ＭＳ Ｐゴシック" charset="0"/>
                <a:cs typeface="Times New Roman" charset="0"/>
              </a:rPr>
              <a:t> random </a:t>
            </a:r>
            <a:r>
              <a:rPr lang="it-IT" sz="2400" b="1" dirty="0" err="1">
                <a:latin typeface="Arial" charset="0"/>
                <a:ea typeface="ＭＳ Ｐゴシック" charset="0"/>
                <a:cs typeface="Times New Roman" charset="0"/>
              </a:rPr>
              <a:t>occurrence</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Borowski</a:t>
            </a:r>
            <a:r>
              <a:rPr lang="it-IT" sz="2400" dirty="0">
                <a:latin typeface="Arial" charset="0"/>
                <a:ea typeface="ＭＳ Ｐゴシック" charset="0"/>
                <a:cs typeface="Times New Roman" charset="0"/>
              </a:rPr>
              <a:t> &amp; </a:t>
            </a:r>
            <a:r>
              <a:rPr lang="it-IT" sz="2400" dirty="0" err="1">
                <a:latin typeface="Arial" charset="0"/>
                <a:ea typeface="ＭＳ Ｐゴシック" charset="0"/>
                <a:cs typeface="Times New Roman" charset="0"/>
              </a:rPr>
              <a:t>Borwein</a:t>
            </a:r>
            <a:r>
              <a:rPr lang="it-IT" sz="2400" dirty="0">
                <a:latin typeface="Arial" charset="0"/>
                <a:ea typeface="ＭＳ Ｐゴシック" charset="0"/>
                <a:cs typeface="Times New Roman" charset="0"/>
              </a:rPr>
              <a:t>, 1991, p. 411)</a:t>
            </a:r>
            <a:endParaRPr lang="en-US" sz="2400" dirty="0">
              <a:latin typeface="Arial" charset="0"/>
              <a:ea typeface="ＭＳ Ｐゴシック" charset="0"/>
            </a:endParaRPr>
          </a:p>
        </p:txBody>
      </p:sp>
      <p:sp>
        <p:nvSpPr>
          <p:cNvPr id="4" name="Text Box 3">
            <a:extLst>
              <a:ext uri="{FF2B5EF4-FFF2-40B4-BE49-F238E27FC236}">
                <a16:creationId xmlns:a16="http://schemas.microsoft.com/office/drawing/2014/main" id="{F39586F6-DD5A-0944-B157-5410AE452CB6}"/>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1172230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260475"/>
            <a:ext cx="8534400"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However</a:t>
            </a:r>
            <a:endParaRPr lang="it-IT" altLang="it-IT" dirty="0"/>
          </a:p>
          <a:p>
            <a:pPr algn="ctr" eaLnBrk="1" hangingPunct="1"/>
            <a:r>
              <a:rPr lang="it-IT" altLang="it-IT" dirty="0" err="1"/>
              <a:t>According</a:t>
            </a:r>
            <a:r>
              <a:rPr lang="it-IT" altLang="it-IT" dirty="0"/>
              <a:t> to Popper, </a:t>
            </a:r>
            <a:r>
              <a:rPr lang="it-IT" altLang="it-IT" dirty="0" err="1"/>
              <a:t>we</a:t>
            </a:r>
            <a:r>
              <a:rPr lang="it-IT" altLang="it-IT" dirty="0"/>
              <a:t> </a:t>
            </a:r>
            <a:r>
              <a:rPr lang="it-IT" altLang="it-IT" dirty="0" err="1"/>
              <a:t>cannot</a:t>
            </a:r>
            <a:r>
              <a:rPr lang="it-IT" altLang="it-IT" dirty="0"/>
              <a:t> «</a:t>
            </a:r>
            <a:r>
              <a:rPr lang="it-IT" altLang="it-IT" dirty="0" err="1"/>
              <a:t>accept</a:t>
            </a:r>
            <a:r>
              <a:rPr lang="it-IT" altLang="it-IT" dirty="0"/>
              <a:t>» a </a:t>
            </a:r>
            <a:r>
              <a:rPr lang="it-IT" altLang="it-IT" dirty="0" err="1"/>
              <a:t>theory</a:t>
            </a:r>
            <a:r>
              <a:rPr lang="it-IT" altLang="it-IT" dirty="0"/>
              <a:t>, </a:t>
            </a:r>
            <a:r>
              <a:rPr lang="it-IT" altLang="it-IT" dirty="0" err="1"/>
              <a:t>namely</a:t>
            </a:r>
            <a:r>
              <a:rPr lang="it-IT" altLang="it-IT" dirty="0"/>
              <a:t> </a:t>
            </a:r>
            <a:r>
              <a:rPr lang="it-IT" altLang="it-IT" dirty="0" err="1"/>
              <a:t>demonstrate</a:t>
            </a:r>
            <a:r>
              <a:rPr lang="it-IT" altLang="it-IT" dirty="0"/>
              <a:t> a </a:t>
            </a:r>
            <a:r>
              <a:rPr lang="it-IT" altLang="it-IT" dirty="0" err="1"/>
              <a:t>theory</a:t>
            </a:r>
            <a:r>
              <a:rPr lang="it-IT" altLang="it-IT" dirty="0"/>
              <a:t> </a:t>
            </a:r>
            <a:r>
              <a:rPr lang="it-IT" altLang="it-IT" dirty="0" err="1"/>
              <a:t>true</a:t>
            </a:r>
            <a:r>
              <a:rPr lang="it-IT" altLang="it-IT" dirty="0"/>
              <a:t>. </a:t>
            </a:r>
          </a:p>
          <a:p>
            <a:pPr algn="ctr" eaLnBrk="1" hangingPunct="1"/>
            <a:endParaRPr lang="it-IT" altLang="it-IT" dirty="0"/>
          </a:p>
          <a:p>
            <a:pPr algn="ctr" eaLnBrk="1" hangingPunct="1"/>
            <a:r>
              <a:rPr lang="it-IT" altLang="it-IT" dirty="0" err="1"/>
              <a:t>Thus</a:t>
            </a:r>
            <a:endParaRPr lang="it-IT" altLang="it-IT" dirty="0"/>
          </a:p>
          <a:p>
            <a:pPr algn="ctr" eaLnBrk="1" hangingPunct="1"/>
            <a:r>
              <a:rPr lang="it-IT" altLang="it-IT" dirty="0" err="1"/>
              <a:t>we</a:t>
            </a:r>
            <a:r>
              <a:rPr lang="it-IT" altLang="it-IT" dirty="0"/>
              <a:t> can </a:t>
            </a:r>
            <a:r>
              <a:rPr lang="it-IT" altLang="it-IT" dirty="0" err="1"/>
              <a:t>only</a:t>
            </a:r>
            <a:r>
              <a:rPr lang="it-IT" altLang="it-IT" dirty="0"/>
              <a:t> </a:t>
            </a:r>
            <a:r>
              <a:rPr lang="it-IT" altLang="it-IT" dirty="0" err="1"/>
              <a:t>reject</a:t>
            </a:r>
            <a:r>
              <a:rPr lang="it-IT" altLang="it-IT" dirty="0"/>
              <a:t> a </a:t>
            </a:r>
            <a:r>
              <a:rPr lang="it-IT" altLang="it-IT" dirty="0" err="1"/>
              <a:t>null-hypothesis</a:t>
            </a:r>
            <a:r>
              <a:rPr lang="it-IT" altLang="it-IT" dirty="0"/>
              <a:t>, </a:t>
            </a:r>
            <a:r>
              <a:rPr lang="it-IT" altLang="it-IT" dirty="0" err="1"/>
              <a:t>but</a:t>
            </a:r>
            <a:r>
              <a:rPr lang="it-IT" altLang="it-IT" dirty="0"/>
              <a:t> </a:t>
            </a:r>
            <a:r>
              <a:rPr lang="it-IT" altLang="it-IT" dirty="0" err="1"/>
              <a:t>we</a:t>
            </a:r>
            <a:r>
              <a:rPr lang="it-IT" altLang="it-IT" dirty="0"/>
              <a:t> </a:t>
            </a:r>
            <a:r>
              <a:rPr lang="it-IT" altLang="it-IT" dirty="0" err="1"/>
              <a:t>cannot</a:t>
            </a:r>
            <a:r>
              <a:rPr lang="it-IT" altLang="it-IT" dirty="0"/>
              <a:t> </a:t>
            </a:r>
            <a:r>
              <a:rPr lang="it-IT" altLang="it-IT" dirty="0" err="1"/>
              <a:t>accept</a:t>
            </a:r>
            <a:r>
              <a:rPr lang="it-IT" altLang="it-IT" dirty="0"/>
              <a:t> </a:t>
            </a:r>
            <a:r>
              <a:rPr lang="it-IT" altLang="it-IT" dirty="0" err="1"/>
              <a:t>it</a:t>
            </a:r>
            <a:r>
              <a:rPr lang="it-IT" altLang="it-IT" dirty="0"/>
              <a:t> or </a:t>
            </a:r>
            <a:r>
              <a:rPr lang="it-IT" altLang="it-IT" dirty="0" err="1"/>
              <a:t>accept</a:t>
            </a:r>
            <a:r>
              <a:rPr lang="it-IT" altLang="it-IT" dirty="0"/>
              <a:t> the alternative </a:t>
            </a:r>
            <a:r>
              <a:rPr lang="it-IT" altLang="it-IT" dirty="0" err="1"/>
              <a:t>hypothesis</a:t>
            </a:r>
            <a:endParaRPr lang="en-US" altLang="it-IT" dirty="0"/>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440667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2677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When</a:t>
            </a:r>
            <a:r>
              <a:rPr lang="it-IT" altLang="it-IT" dirty="0"/>
              <a:t> can an </a:t>
            </a:r>
            <a:r>
              <a:rPr lang="it-IT" altLang="it-IT" dirty="0" err="1"/>
              <a:t>expert’s</a:t>
            </a:r>
            <a:r>
              <a:rPr lang="it-IT" altLang="it-IT" dirty="0"/>
              <a:t> opinion be </a:t>
            </a:r>
            <a:r>
              <a:rPr lang="it-IT" altLang="it-IT" dirty="0" err="1"/>
              <a:t>accepted</a:t>
            </a:r>
            <a:r>
              <a:rPr lang="it-IT" altLang="it-IT" dirty="0"/>
              <a:t> </a:t>
            </a:r>
            <a:r>
              <a:rPr lang="it-IT" altLang="it-IT" dirty="0" err="1"/>
              <a:t>as</a:t>
            </a:r>
            <a:r>
              <a:rPr lang="it-IT" altLang="it-IT" dirty="0"/>
              <a:t> </a:t>
            </a:r>
            <a:r>
              <a:rPr lang="it-IT" altLang="it-IT" dirty="0" err="1"/>
              <a:t>scientific</a:t>
            </a:r>
            <a:r>
              <a:rPr lang="it-IT" altLang="it-IT" dirty="0"/>
              <a:t>?</a:t>
            </a:r>
          </a:p>
          <a:p>
            <a:pPr algn="ctr" eaLnBrk="1" hangingPunct="1"/>
            <a:endParaRPr lang="it-IT" altLang="it-IT" dirty="0"/>
          </a:p>
          <a:p>
            <a:pPr algn="ctr" eaLnBrk="1" hangingPunct="1"/>
            <a:endParaRPr lang="it-IT" altLang="it-IT" dirty="0"/>
          </a:p>
          <a:p>
            <a:pPr algn="ctr" eaLnBrk="1" hangingPunct="1"/>
            <a:endParaRPr lang="it-IT" altLang="it-IT" dirty="0"/>
          </a:p>
          <a:p>
            <a:pPr algn="ctr" eaLnBrk="1" hangingPunct="1"/>
            <a:r>
              <a:rPr lang="it-IT" altLang="it-IT" dirty="0"/>
              <a:t>Are </a:t>
            </a:r>
            <a:r>
              <a:rPr lang="it-IT" altLang="it-IT" dirty="0" err="1"/>
              <a:t>psychology</a:t>
            </a:r>
            <a:r>
              <a:rPr lang="it-IT" altLang="it-IT" dirty="0"/>
              <a:t> or </a:t>
            </a:r>
            <a:r>
              <a:rPr lang="it-IT" altLang="it-IT" dirty="0" err="1"/>
              <a:t>psychiatry</a:t>
            </a:r>
            <a:r>
              <a:rPr lang="it-IT" altLang="it-IT" dirty="0"/>
              <a:t> </a:t>
            </a:r>
            <a:r>
              <a:rPr lang="it-IT" altLang="it-IT" dirty="0" err="1"/>
              <a:t>sciences</a:t>
            </a:r>
            <a:r>
              <a:rPr lang="it-IT" altLang="it-IT" dirty="0"/>
              <a:t>?</a:t>
            </a:r>
          </a:p>
          <a:p>
            <a:pPr algn="ctr" eaLnBrk="1" hangingPunct="1"/>
            <a:endParaRPr lang="en-US" altLang="it-IT" dirty="0"/>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296461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77E184F6-947F-1B42-BD99-C2ACE121B899}"/>
              </a:ext>
            </a:extLst>
          </p:cNvPr>
          <p:cNvSpPr>
            <a:spLocks noChangeArrowheads="1"/>
          </p:cNvSpPr>
          <p:nvPr/>
        </p:nvSpPr>
        <p:spPr bwMode="auto">
          <a:xfrm>
            <a:off x="169503" y="188640"/>
            <a:ext cx="8977522"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200" dirty="0">
                <a:latin typeface="+mn-lt"/>
              </a:rPr>
              <a:t>The Vienna </a:t>
            </a:r>
            <a:r>
              <a:rPr lang="it-IT" altLang="en-US" sz="3200" dirty="0" err="1">
                <a:latin typeface="+mn-lt"/>
              </a:rPr>
              <a:t>Circle</a:t>
            </a:r>
            <a:r>
              <a:rPr lang="it-IT" altLang="en-US" sz="3200" dirty="0">
                <a:latin typeface="+mn-lt"/>
              </a:rPr>
              <a:t> </a:t>
            </a:r>
          </a:p>
          <a:p>
            <a:pPr algn="ctr" eaLnBrk="1" hangingPunct="1">
              <a:defRPr/>
            </a:pPr>
            <a:r>
              <a:rPr lang="en-US" altLang="en-US" sz="2800" dirty="0">
                <a:latin typeface="+mn-lt"/>
              </a:rPr>
              <a:t>(1922-1936, </a:t>
            </a:r>
            <a:r>
              <a:rPr lang="en-US" altLang="en-US" sz="2800" dirty="0" err="1">
                <a:latin typeface="+mn-lt"/>
              </a:rPr>
              <a:t>Schlick</a:t>
            </a:r>
            <a:r>
              <a:rPr lang="en-US" altLang="en-US" sz="2800" dirty="0">
                <a:latin typeface="+mn-lt"/>
              </a:rPr>
              <a:t>, Carnap, </a:t>
            </a:r>
            <a:r>
              <a:rPr lang="en-US" altLang="en-US" sz="2800" dirty="0" err="1">
                <a:latin typeface="+mn-lt"/>
              </a:rPr>
              <a:t>Neurath</a:t>
            </a:r>
            <a:r>
              <a:rPr lang="en-US" altLang="en-US" sz="2800" dirty="0">
                <a:latin typeface="+mn-lt"/>
              </a:rPr>
              <a:t>, von </a:t>
            </a:r>
            <a:r>
              <a:rPr lang="en-US" altLang="en-US" sz="2800" dirty="0" err="1">
                <a:latin typeface="+mn-lt"/>
              </a:rPr>
              <a:t>Bertalanffy</a:t>
            </a:r>
            <a:r>
              <a:rPr lang="en-US" altLang="en-US" sz="2800" dirty="0">
                <a:latin typeface="+mn-lt"/>
              </a:rPr>
              <a:t>, etc.)</a:t>
            </a:r>
          </a:p>
          <a:p>
            <a:pPr algn="ctr" eaLnBrk="1" hangingPunct="1">
              <a:defRPr/>
            </a:pPr>
            <a:endParaRPr lang="en-US" altLang="en-US" sz="2800" dirty="0">
              <a:latin typeface="+mn-lt"/>
            </a:endParaRPr>
          </a:p>
          <a:p>
            <a:pPr algn="ctr" eaLnBrk="1" hangingPunct="1">
              <a:defRPr/>
            </a:pPr>
            <a:endParaRPr lang="en-US" altLang="en-US" dirty="0">
              <a:latin typeface="+mn-lt"/>
            </a:endParaRPr>
          </a:p>
          <a:p>
            <a:pPr algn="ctr" eaLnBrk="1" hangingPunct="1">
              <a:defRPr/>
            </a:pPr>
            <a:r>
              <a:rPr lang="it-IT" altLang="en-US" sz="2800" dirty="0" err="1">
                <a:latin typeface="+mn-lt"/>
              </a:rPr>
              <a:t>Interests</a:t>
            </a:r>
            <a:r>
              <a:rPr lang="it-IT" altLang="en-US" sz="2800" dirty="0">
                <a:latin typeface="+mn-lt"/>
              </a:rPr>
              <a:t> in science, </a:t>
            </a:r>
            <a:r>
              <a:rPr lang="it-IT" altLang="en-US" sz="2800" dirty="0" err="1">
                <a:latin typeface="+mn-lt"/>
              </a:rPr>
              <a:t>mathematics</a:t>
            </a:r>
            <a:r>
              <a:rPr lang="it-IT" altLang="en-US" sz="2800" dirty="0">
                <a:latin typeface="+mn-lt"/>
              </a:rPr>
              <a:t>, </a:t>
            </a:r>
            <a:r>
              <a:rPr lang="it-IT" altLang="en-US" sz="2800" dirty="0" err="1">
                <a:latin typeface="+mn-lt"/>
              </a:rPr>
              <a:t>logic</a:t>
            </a:r>
            <a:r>
              <a:rPr lang="it-IT" altLang="en-US" sz="2800" dirty="0">
                <a:latin typeface="+mn-lt"/>
              </a:rPr>
              <a:t>, </a:t>
            </a:r>
            <a:r>
              <a:rPr lang="it-IT" altLang="en-US" sz="2800" dirty="0" err="1">
                <a:latin typeface="+mn-lt"/>
              </a:rPr>
              <a:t>language</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Against</a:t>
            </a:r>
            <a:r>
              <a:rPr lang="it-IT" altLang="en-US" sz="2800" dirty="0">
                <a:latin typeface="+mn-lt"/>
              </a:rPr>
              <a:t> </a:t>
            </a:r>
            <a:r>
              <a:rPr lang="it-IT" altLang="en-US" sz="2800" dirty="0" err="1">
                <a:latin typeface="+mn-lt"/>
              </a:rPr>
              <a:t>Hegel</a:t>
            </a:r>
            <a:r>
              <a:rPr lang="it-IT" altLang="en-US" sz="2800" dirty="0">
                <a:latin typeface="+mn-lt"/>
              </a:rPr>
              <a:t>, </a:t>
            </a:r>
            <a:r>
              <a:rPr lang="it-IT" altLang="en-US" sz="2800" dirty="0" err="1">
                <a:latin typeface="+mn-lt"/>
              </a:rPr>
              <a:t>Heidegger</a:t>
            </a:r>
            <a:r>
              <a:rPr lang="it-IT" altLang="en-US" sz="2800" dirty="0">
                <a:latin typeface="+mn-lt"/>
              </a:rPr>
              <a:t>, and the </a:t>
            </a:r>
            <a:r>
              <a:rPr lang="it-IT" altLang="en-US" sz="2800" dirty="0" err="1">
                <a:latin typeface="+mn-lt"/>
              </a:rPr>
              <a:t>dominant</a:t>
            </a:r>
            <a:r>
              <a:rPr lang="it-IT" altLang="en-US" sz="2800" dirty="0">
                <a:latin typeface="+mn-lt"/>
              </a:rPr>
              <a:t> ‘800 </a:t>
            </a:r>
            <a:r>
              <a:rPr lang="it-IT" altLang="en-US" sz="2800" dirty="0" err="1">
                <a:latin typeface="+mn-lt"/>
              </a:rPr>
              <a:t>philosophy</a:t>
            </a:r>
            <a:endParaRPr lang="it-IT" altLang="en-US" sz="2800" dirty="0">
              <a:latin typeface="+mn-lt"/>
            </a:endParaRPr>
          </a:p>
          <a:p>
            <a:pPr algn="ctr" eaLnBrk="1" hangingPunct="1">
              <a:defRPr/>
            </a:pPr>
            <a:r>
              <a:rPr lang="it-IT" altLang="en-US" sz="2800" dirty="0">
                <a:latin typeface="+mn-lt"/>
              </a:rPr>
              <a:t>(</a:t>
            </a:r>
            <a:r>
              <a:rPr lang="it-IT" altLang="en-US" sz="2800" dirty="0" err="1">
                <a:latin typeface="+mn-lt"/>
              </a:rPr>
              <a:t>Their</a:t>
            </a:r>
            <a:r>
              <a:rPr lang="it-IT" altLang="en-US" sz="2800" dirty="0">
                <a:latin typeface="+mn-lt"/>
              </a:rPr>
              <a:t> </a:t>
            </a:r>
            <a:r>
              <a:rPr lang="it-IT" altLang="en-US" sz="2800" dirty="0" err="1">
                <a:latin typeface="+mn-lt"/>
              </a:rPr>
              <a:t>works</a:t>
            </a:r>
            <a:r>
              <a:rPr lang="it-IT" altLang="en-US" sz="2800" dirty="0">
                <a:latin typeface="+mn-lt"/>
              </a:rPr>
              <a:t> are </a:t>
            </a:r>
            <a:r>
              <a:rPr lang="it-IT" altLang="en-US" sz="2800" dirty="0" err="1">
                <a:latin typeface="+mn-lt"/>
              </a:rPr>
              <a:t>incomprehensible</a:t>
            </a:r>
            <a:r>
              <a:rPr lang="it-IT" altLang="en-US" sz="2800" dirty="0">
                <a:latin typeface="+mn-lt"/>
              </a:rPr>
              <a:t> and </a:t>
            </a:r>
            <a:r>
              <a:rPr lang="it-IT" altLang="en-US" sz="2800" dirty="0" err="1">
                <a:latin typeface="+mn-lt"/>
              </a:rPr>
              <a:t>obscure</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Vienna </a:t>
            </a:r>
            <a:r>
              <a:rPr lang="it-IT" altLang="en-US" sz="2800" dirty="0" err="1">
                <a:latin typeface="+mn-lt"/>
              </a:rPr>
              <a:t>Circle</a:t>
            </a:r>
            <a:r>
              <a:rPr lang="it-IT" altLang="en-US" sz="2800" dirty="0">
                <a:latin typeface="+mn-lt"/>
              </a:rPr>
              <a:t> </a:t>
            </a:r>
            <a:r>
              <a:rPr lang="it-IT" altLang="en-US" sz="2800" dirty="0" err="1">
                <a:latin typeface="+mn-lt"/>
              </a:rPr>
              <a:t>valued</a:t>
            </a:r>
            <a:r>
              <a:rPr lang="it-IT" altLang="en-US" sz="2800" dirty="0">
                <a:latin typeface="+mn-lt"/>
              </a:rPr>
              <a:t> </a:t>
            </a:r>
            <a:r>
              <a:rPr lang="it-IT" altLang="en-US" sz="2800" dirty="0" err="1">
                <a:latin typeface="+mn-lt"/>
              </a:rPr>
              <a:t>clarity</a:t>
            </a:r>
            <a:r>
              <a:rPr lang="it-IT" altLang="en-US" sz="2800" dirty="0">
                <a:latin typeface="+mn-lt"/>
              </a:rPr>
              <a:t>, </a:t>
            </a:r>
            <a:r>
              <a:rPr lang="it-IT" altLang="en-US" sz="2800" dirty="0" err="1">
                <a:latin typeface="+mn-lt"/>
              </a:rPr>
              <a:t>reason</a:t>
            </a:r>
            <a:r>
              <a:rPr lang="it-IT" altLang="en-US" sz="2800" dirty="0">
                <a:latin typeface="+mn-lt"/>
              </a:rPr>
              <a:t>, </a:t>
            </a:r>
            <a:r>
              <a:rPr lang="it-IT" altLang="en-US" sz="2800" dirty="0" err="1">
                <a:latin typeface="+mn-lt"/>
              </a:rPr>
              <a:t>precision</a:t>
            </a:r>
            <a:endParaRPr lang="it-IT" altLang="en-US" sz="2800" dirty="0">
              <a:latin typeface="+mn-lt"/>
            </a:endParaRPr>
          </a:p>
          <a:p>
            <a:pPr algn="ctr" eaLnBrk="1" hangingPunct="1">
              <a:defRPr/>
            </a:pPr>
            <a:r>
              <a:rPr lang="it-IT" altLang="en-US" sz="2800" dirty="0">
                <a:latin typeface="+mn-lt"/>
              </a:rPr>
              <a:t>and </a:t>
            </a:r>
            <a:r>
              <a:rPr lang="it-IT" altLang="en-US" sz="2800" dirty="0" err="1">
                <a:latin typeface="+mn-lt"/>
              </a:rPr>
              <a:t>devalued</a:t>
            </a:r>
            <a:r>
              <a:rPr lang="it-IT" altLang="en-US" sz="2800" dirty="0">
                <a:latin typeface="+mn-lt"/>
              </a:rPr>
              <a:t> </a:t>
            </a:r>
            <a:r>
              <a:rPr lang="it-IT" altLang="en-US" sz="2800" dirty="0" err="1">
                <a:latin typeface="+mn-lt"/>
              </a:rPr>
              <a:t>mysticism</a:t>
            </a:r>
            <a:r>
              <a:rPr lang="it-IT" altLang="en-US" sz="2800" dirty="0">
                <a:latin typeface="+mn-lt"/>
              </a:rPr>
              <a:t>, </a:t>
            </a:r>
            <a:r>
              <a:rPr lang="it-IT" altLang="en-US" sz="2800" dirty="0" err="1">
                <a:latin typeface="+mn-lt"/>
              </a:rPr>
              <a:t>romanticism</a:t>
            </a:r>
            <a:r>
              <a:rPr lang="it-IT" altLang="en-US" sz="2800" dirty="0">
                <a:latin typeface="+mn-lt"/>
              </a:rPr>
              <a:t>, </a:t>
            </a:r>
            <a:r>
              <a:rPr lang="it-IT" altLang="en-US" sz="2800" dirty="0" err="1">
                <a:latin typeface="+mn-lt"/>
              </a:rPr>
              <a:t>nationalism</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In </a:t>
            </a:r>
            <a:r>
              <a:rPr lang="it-IT" altLang="en-US" sz="2800" dirty="0" err="1">
                <a:latin typeface="+mn-lt"/>
              </a:rPr>
              <a:t>essence</a:t>
            </a:r>
            <a:r>
              <a:rPr lang="it-IT" altLang="en-US" sz="2800" dirty="0">
                <a:latin typeface="+mn-lt"/>
              </a:rPr>
              <a:t>, </a:t>
            </a:r>
            <a:r>
              <a:rPr lang="it-IT" altLang="en-US" sz="2800" dirty="0" err="1">
                <a:latin typeface="+mn-lt"/>
              </a:rPr>
              <a:t>they</a:t>
            </a:r>
            <a:r>
              <a:rPr lang="it-IT" altLang="en-US" sz="2800" dirty="0">
                <a:latin typeface="+mn-lt"/>
              </a:rPr>
              <a:t> </a:t>
            </a:r>
            <a:r>
              <a:rPr lang="it-IT" altLang="en-US" sz="2800" dirty="0" err="1">
                <a:latin typeface="+mn-lt"/>
              </a:rPr>
              <a:t>valued</a:t>
            </a:r>
            <a:r>
              <a:rPr lang="it-IT" altLang="en-US" sz="2800" dirty="0">
                <a:latin typeface="+mn-lt"/>
              </a:rPr>
              <a:t> science</a:t>
            </a:r>
          </a:p>
        </p:txBody>
      </p:sp>
    </p:spTree>
    <p:extLst>
      <p:ext uri="{BB962C8B-B14F-4D97-AF65-F5344CB8AC3E}">
        <p14:creationId xmlns:p14="http://schemas.microsoft.com/office/powerpoint/2010/main" val="4084330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Frye</a:t>
            </a:r>
            <a:r>
              <a:rPr lang="it-IT" altLang="it-IT" dirty="0"/>
              <a:t> v. </a:t>
            </a:r>
            <a:r>
              <a:rPr lang="it-IT" altLang="it-IT" dirty="0" err="1"/>
              <a:t>United</a:t>
            </a:r>
            <a:r>
              <a:rPr lang="it-IT" altLang="it-IT" dirty="0"/>
              <a:t> </a:t>
            </a:r>
            <a:r>
              <a:rPr lang="it-IT" altLang="it-IT" dirty="0" err="1"/>
              <a:t>States</a:t>
            </a:r>
            <a:r>
              <a:rPr lang="it-IT" altLang="it-IT" dirty="0"/>
              <a:t> (1923)</a:t>
            </a:r>
          </a:p>
          <a:p>
            <a:pPr algn="ctr" eaLnBrk="1" hangingPunct="1"/>
            <a:endParaRPr lang="it-IT" altLang="it-IT" dirty="0"/>
          </a:p>
          <a:p>
            <a:pPr algn="ctr" eaLnBrk="1" hangingPunct="1"/>
            <a:r>
              <a:rPr lang="en-US" altLang="it-IT" dirty="0"/>
              <a:t>The case was about the admissibility of systolic blood pressure deception test as scientific evidence</a:t>
            </a:r>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1156776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4893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Frye</a:t>
            </a:r>
            <a:r>
              <a:rPr lang="it-IT" altLang="it-IT" dirty="0"/>
              <a:t> v. </a:t>
            </a:r>
            <a:r>
              <a:rPr lang="it-IT" altLang="it-IT" dirty="0" err="1"/>
              <a:t>United</a:t>
            </a:r>
            <a:r>
              <a:rPr lang="it-IT" altLang="it-IT" dirty="0"/>
              <a:t> </a:t>
            </a:r>
            <a:r>
              <a:rPr lang="it-IT" altLang="it-IT" dirty="0" err="1"/>
              <a:t>States</a:t>
            </a:r>
            <a:r>
              <a:rPr lang="it-IT" altLang="it-IT" dirty="0"/>
              <a:t> (1923)</a:t>
            </a:r>
          </a:p>
          <a:p>
            <a:pPr algn="ctr" eaLnBrk="1" hangingPunct="1"/>
            <a:endParaRPr lang="it-IT" altLang="it-IT" dirty="0"/>
          </a:p>
          <a:p>
            <a:pPr eaLnBrk="1" hangingPunct="1"/>
            <a:r>
              <a:rPr lang="en-US" altLang="it-IT" dirty="0"/>
              <a:t>“Just when a scientific principle or discovery crosses the line between the experimental and demonstrable stages is difficult to define. Somewhere in this twilight zone the evidential force of the principle must be recognized, and while the courts will go a long way in admitting expert testimony deduced from a well-recognized scientific principle or discovery, the thing from which the deduction is made must be </a:t>
            </a:r>
            <a:r>
              <a:rPr lang="en-US" altLang="it-IT" b="1" dirty="0"/>
              <a:t>sufficiently established </a:t>
            </a:r>
            <a:r>
              <a:rPr lang="en-US" altLang="it-IT" dirty="0"/>
              <a:t>to have </a:t>
            </a:r>
            <a:r>
              <a:rPr lang="en-US" altLang="it-IT" b="1" dirty="0"/>
              <a:t>gained general acceptance </a:t>
            </a:r>
            <a:r>
              <a:rPr lang="en-US" altLang="it-IT" dirty="0"/>
              <a:t>in the particular field in which it belongs.”</a:t>
            </a:r>
          </a:p>
          <a:p>
            <a:pPr eaLnBrk="1" hangingPunct="1"/>
            <a:endParaRPr lang="en-US" altLang="it-IT" dirty="0"/>
          </a:p>
          <a:p>
            <a:pPr algn="ctr" eaLnBrk="1" hangingPunct="1"/>
            <a:r>
              <a:rPr lang="en-US" altLang="it-IT" b="1" dirty="0"/>
              <a:t>Frye Standard</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2370082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4462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err="1"/>
              <a:t>Two</a:t>
            </a:r>
            <a:r>
              <a:rPr lang="it-IT" altLang="it-IT" sz="2000" dirty="0"/>
              <a:t> </a:t>
            </a:r>
            <a:r>
              <a:rPr lang="it-IT" altLang="it-IT" sz="2000" dirty="0" err="1"/>
              <a:t>children</a:t>
            </a:r>
            <a:r>
              <a:rPr lang="it-IT" altLang="it-IT" sz="2000" dirty="0"/>
              <a:t> (</a:t>
            </a:r>
            <a:r>
              <a:rPr lang="it-IT" altLang="it-IT" sz="2000" dirty="0" err="1"/>
              <a:t>born</a:t>
            </a:r>
            <a:r>
              <a:rPr lang="it-IT" altLang="it-IT" sz="2000" dirty="0"/>
              <a:t> with </a:t>
            </a:r>
            <a:r>
              <a:rPr lang="it-IT" altLang="it-IT" sz="2000" dirty="0" err="1"/>
              <a:t>serious</a:t>
            </a:r>
            <a:r>
              <a:rPr lang="it-IT" altLang="it-IT" sz="2000" dirty="0"/>
              <a:t> </a:t>
            </a:r>
            <a:r>
              <a:rPr lang="it-IT" altLang="it-IT" sz="2000" dirty="0" err="1"/>
              <a:t>birth</a:t>
            </a:r>
            <a:r>
              <a:rPr lang="it-IT" altLang="it-IT" sz="2000" dirty="0"/>
              <a:t> </a:t>
            </a:r>
            <a:r>
              <a:rPr lang="it-IT" altLang="it-IT" sz="2000" dirty="0" err="1"/>
              <a:t>defects</a:t>
            </a:r>
            <a:r>
              <a:rPr lang="it-IT" altLang="it-IT" sz="2000" dirty="0"/>
              <a:t>) and </a:t>
            </a:r>
            <a:r>
              <a:rPr lang="it-IT" altLang="it-IT" sz="2000" dirty="0" err="1"/>
              <a:t>their</a:t>
            </a:r>
            <a:r>
              <a:rPr lang="it-IT" altLang="it-IT" sz="2000" dirty="0"/>
              <a:t> </a:t>
            </a:r>
            <a:r>
              <a:rPr lang="it-IT" altLang="it-IT" sz="2000" dirty="0" err="1"/>
              <a:t>parents</a:t>
            </a:r>
            <a:r>
              <a:rPr lang="it-IT" altLang="it-IT" sz="2000" dirty="0"/>
              <a:t> (</a:t>
            </a:r>
            <a:r>
              <a:rPr lang="it-IT" altLang="it-IT" sz="2000" dirty="0" err="1"/>
              <a:t>Daubert</a:t>
            </a:r>
            <a:r>
              <a:rPr lang="it-IT" altLang="it-IT" sz="2000" dirty="0"/>
              <a:t> and </a:t>
            </a:r>
            <a:r>
              <a:rPr lang="it-IT" altLang="it-IT" sz="2000" dirty="0" err="1"/>
              <a:t>Schuller</a:t>
            </a:r>
            <a:r>
              <a:rPr lang="it-IT" altLang="it-IT" sz="2000" dirty="0"/>
              <a:t>) </a:t>
            </a:r>
            <a:r>
              <a:rPr lang="it-IT" altLang="it-IT" sz="2000" dirty="0" err="1"/>
              <a:t>sued</a:t>
            </a:r>
            <a:r>
              <a:rPr lang="it-IT" altLang="it-IT" sz="2000" dirty="0"/>
              <a:t> </a:t>
            </a:r>
            <a:r>
              <a:rPr lang="it-IT" altLang="it-IT" sz="2000" dirty="0" err="1"/>
              <a:t>Merrell</a:t>
            </a:r>
            <a:r>
              <a:rPr lang="it-IT" altLang="it-IT" sz="2000" dirty="0"/>
              <a:t> Dow </a:t>
            </a:r>
            <a:r>
              <a:rPr lang="it-IT" altLang="it-IT" sz="2000" dirty="0" err="1"/>
              <a:t>Pharmaceuticals</a:t>
            </a:r>
            <a:r>
              <a:rPr lang="it-IT" altLang="it-IT" sz="2000" dirty="0"/>
              <a:t> </a:t>
            </a:r>
            <a:r>
              <a:rPr lang="it-IT" altLang="it-IT" sz="2000" dirty="0" err="1"/>
              <a:t>Inc</a:t>
            </a:r>
            <a:r>
              <a:rPr lang="it-IT" altLang="it-IT" sz="2000" dirty="0"/>
              <a:t>. </a:t>
            </a:r>
            <a:r>
              <a:rPr lang="it-IT" altLang="it-IT" sz="2000" dirty="0" err="1"/>
              <a:t>claiming</a:t>
            </a:r>
            <a:r>
              <a:rPr lang="it-IT" altLang="it-IT" sz="2000" dirty="0"/>
              <a:t> </a:t>
            </a:r>
            <a:r>
              <a:rPr lang="it-IT" altLang="it-IT" sz="2000" dirty="0" err="1"/>
              <a:t>that</a:t>
            </a:r>
            <a:r>
              <a:rPr lang="it-IT" altLang="it-IT" sz="2000" dirty="0"/>
              <a:t> </a:t>
            </a:r>
            <a:r>
              <a:rPr lang="it-IT" altLang="it-IT" sz="2000" dirty="0" err="1"/>
              <a:t>one</a:t>
            </a:r>
            <a:r>
              <a:rPr lang="it-IT" altLang="it-IT" sz="2000" dirty="0"/>
              <a:t> of </a:t>
            </a:r>
            <a:r>
              <a:rPr lang="it-IT" altLang="it-IT" sz="2000" dirty="0" err="1"/>
              <a:t>their</a:t>
            </a:r>
            <a:r>
              <a:rPr lang="it-IT" altLang="it-IT" sz="2000" dirty="0"/>
              <a:t> </a:t>
            </a:r>
            <a:r>
              <a:rPr lang="it-IT" altLang="it-IT" sz="2000" dirty="0" err="1"/>
              <a:t>drugs</a:t>
            </a:r>
            <a:r>
              <a:rPr lang="it-IT" altLang="it-IT" sz="2000" dirty="0"/>
              <a:t> </a:t>
            </a:r>
            <a:r>
              <a:rPr lang="it-IT" altLang="it-IT" sz="2000" dirty="0" err="1"/>
              <a:t>had</a:t>
            </a:r>
            <a:r>
              <a:rPr lang="it-IT" altLang="it-IT" sz="2000" dirty="0"/>
              <a:t> </a:t>
            </a:r>
            <a:r>
              <a:rPr lang="it-IT" altLang="it-IT" sz="2000" dirty="0" err="1"/>
              <a:t>caused</a:t>
            </a:r>
            <a:r>
              <a:rPr lang="it-IT" altLang="it-IT" sz="2000" dirty="0"/>
              <a:t> the </a:t>
            </a:r>
            <a:r>
              <a:rPr lang="it-IT" altLang="it-IT" sz="2000" dirty="0" err="1"/>
              <a:t>birth</a:t>
            </a:r>
            <a:r>
              <a:rPr lang="it-IT" altLang="it-IT" sz="2000" dirty="0"/>
              <a:t> </a:t>
            </a:r>
            <a:r>
              <a:rPr lang="it-IT" altLang="it-IT" sz="2000" dirty="0" err="1"/>
              <a:t>defects</a:t>
            </a:r>
            <a:r>
              <a:rPr lang="it-IT" altLang="it-IT" sz="2000" dirty="0"/>
              <a:t>. </a:t>
            </a:r>
          </a:p>
          <a:p>
            <a:pPr algn="ctr" eaLnBrk="1" hangingPunct="1"/>
            <a:r>
              <a:rPr lang="it-IT" altLang="it-IT" sz="2000" dirty="0" err="1"/>
              <a:t>Merrell</a:t>
            </a:r>
            <a:r>
              <a:rPr lang="it-IT" altLang="it-IT" sz="2000" dirty="0"/>
              <a:t> </a:t>
            </a:r>
            <a:r>
              <a:rPr lang="it-IT" altLang="it-IT" sz="2000" dirty="0" err="1"/>
              <a:t>Dow’s</a:t>
            </a:r>
            <a:r>
              <a:rPr lang="it-IT" altLang="it-IT" sz="2000" dirty="0"/>
              <a:t> </a:t>
            </a:r>
            <a:r>
              <a:rPr lang="it-IT" altLang="it-IT" sz="2000" dirty="0" err="1"/>
              <a:t>expert</a:t>
            </a:r>
            <a:r>
              <a:rPr lang="it-IT" altLang="it-IT" sz="2000" dirty="0"/>
              <a:t> </a:t>
            </a:r>
            <a:r>
              <a:rPr lang="it-IT" altLang="it-IT" sz="2000" dirty="0" err="1"/>
              <a:t>submitted</a:t>
            </a:r>
            <a:r>
              <a:rPr lang="it-IT" altLang="it-IT" sz="2000" dirty="0"/>
              <a:t> </a:t>
            </a:r>
            <a:r>
              <a:rPr lang="it-IT" altLang="it-IT" sz="2000" dirty="0" err="1"/>
              <a:t>documents</a:t>
            </a:r>
            <a:r>
              <a:rPr lang="it-IT" altLang="it-IT" sz="2000" dirty="0"/>
              <a:t> </a:t>
            </a:r>
            <a:r>
              <a:rPr lang="it-IT" altLang="it-IT" sz="2000" dirty="0" err="1"/>
              <a:t>showing</a:t>
            </a:r>
            <a:r>
              <a:rPr lang="it-IT" altLang="it-IT" sz="2000" dirty="0"/>
              <a:t> </a:t>
            </a:r>
            <a:r>
              <a:rPr lang="it-IT" altLang="it-IT" sz="2000" dirty="0" err="1"/>
              <a:t>that</a:t>
            </a:r>
            <a:r>
              <a:rPr lang="it-IT" altLang="it-IT" sz="2000" dirty="0"/>
              <a:t> no </a:t>
            </a:r>
            <a:r>
              <a:rPr lang="it-IT" altLang="it-IT" sz="2000" dirty="0" err="1"/>
              <a:t>published</a:t>
            </a:r>
            <a:r>
              <a:rPr lang="it-IT" altLang="it-IT" sz="2000" dirty="0"/>
              <a:t> </a:t>
            </a:r>
            <a:r>
              <a:rPr lang="it-IT" altLang="it-IT" sz="2000" dirty="0" err="1"/>
              <a:t>scientific</a:t>
            </a:r>
            <a:r>
              <a:rPr lang="it-IT" altLang="it-IT" sz="2000" dirty="0"/>
              <a:t> </a:t>
            </a:r>
            <a:r>
              <a:rPr lang="it-IT" altLang="it-IT" sz="2000" dirty="0" err="1"/>
              <a:t>study</a:t>
            </a:r>
            <a:r>
              <a:rPr lang="it-IT" altLang="it-IT" sz="2000" dirty="0"/>
              <a:t> </a:t>
            </a:r>
            <a:r>
              <a:rPr lang="it-IT" altLang="it-IT" sz="2000" dirty="0" err="1"/>
              <a:t>demonstrated</a:t>
            </a:r>
            <a:r>
              <a:rPr lang="it-IT" altLang="it-IT" sz="2000" dirty="0"/>
              <a:t> a link </a:t>
            </a:r>
            <a:r>
              <a:rPr lang="it-IT" altLang="it-IT" sz="2000" dirty="0" err="1"/>
              <a:t>between</a:t>
            </a:r>
            <a:r>
              <a:rPr lang="it-IT" altLang="it-IT" sz="2000" dirty="0"/>
              <a:t> the </a:t>
            </a:r>
            <a:r>
              <a:rPr lang="it-IT" altLang="it-IT" sz="2000" dirty="0" err="1"/>
              <a:t>drug</a:t>
            </a:r>
            <a:r>
              <a:rPr lang="it-IT" altLang="it-IT" sz="2000" dirty="0"/>
              <a:t>  and </a:t>
            </a:r>
            <a:r>
              <a:rPr lang="it-IT" altLang="it-IT" sz="2000" dirty="0" err="1"/>
              <a:t>birth</a:t>
            </a:r>
            <a:r>
              <a:rPr lang="it-IT" altLang="it-IT" sz="2000" dirty="0"/>
              <a:t> </a:t>
            </a:r>
            <a:r>
              <a:rPr lang="it-IT" altLang="it-IT" sz="2000" dirty="0" err="1"/>
              <a:t>defects</a:t>
            </a:r>
            <a:r>
              <a:rPr lang="it-IT" altLang="it-IT" sz="2000" dirty="0"/>
              <a:t> in </a:t>
            </a:r>
            <a:r>
              <a:rPr lang="it-IT" altLang="it-IT" sz="2000" dirty="0" err="1"/>
              <a:t>humans</a:t>
            </a:r>
            <a:r>
              <a:rPr lang="it-IT" altLang="it-IT" sz="2000" dirty="0"/>
              <a:t>.</a:t>
            </a:r>
          </a:p>
          <a:p>
            <a:pPr algn="ctr" eaLnBrk="1" hangingPunct="1"/>
            <a:endParaRPr lang="it-IT" altLang="it-IT" sz="2000" dirty="0"/>
          </a:p>
          <a:p>
            <a:pPr algn="ctr" eaLnBrk="1" hangingPunct="1"/>
            <a:r>
              <a:rPr lang="it-IT" altLang="it-IT" sz="2000" dirty="0" err="1"/>
              <a:t>Daubert</a:t>
            </a:r>
            <a:r>
              <a:rPr lang="it-IT" altLang="it-IT" sz="2000" dirty="0"/>
              <a:t> and </a:t>
            </a:r>
            <a:r>
              <a:rPr lang="it-IT" altLang="it-IT" sz="2000" dirty="0" err="1"/>
              <a:t>Schuller</a:t>
            </a:r>
            <a:r>
              <a:rPr lang="it-IT" altLang="it-IT" sz="2000" dirty="0"/>
              <a:t> </a:t>
            </a:r>
            <a:r>
              <a:rPr lang="it-IT" altLang="it-IT" sz="2000" dirty="0" err="1"/>
              <a:t>submitted</a:t>
            </a:r>
            <a:r>
              <a:rPr lang="it-IT" altLang="it-IT" sz="2000" dirty="0"/>
              <a:t> </a:t>
            </a:r>
            <a:r>
              <a:rPr lang="it-IT" altLang="it-IT" sz="2000" dirty="0" err="1"/>
              <a:t>expert</a:t>
            </a:r>
            <a:r>
              <a:rPr lang="it-IT" altLang="it-IT" sz="2000" dirty="0"/>
              <a:t> </a:t>
            </a:r>
            <a:r>
              <a:rPr lang="it-IT" altLang="it-IT" sz="2000" dirty="0" err="1"/>
              <a:t>evidence</a:t>
            </a:r>
            <a:r>
              <a:rPr lang="it-IT" altLang="it-IT" sz="2000" dirty="0"/>
              <a:t> </a:t>
            </a:r>
            <a:r>
              <a:rPr lang="it-IT" altLang="it-IT" sz="2000" dirty="0" err="1"/>
              <a:t>suggesting</a:t>
            </a:r>
            <a:r>
              <a:rPr lang="it-IT" altLang="it-IT" sz="2000" dirty="0"/>
              <a:t> </a:t>
            </a:r>
            <a:r>
              <a:rPr lang="it-IT" altLang="it-IT" sz="2000" dirty="0" err="1"/>
              <a:t>that</a:t>
            </a:r>
            <a:r>
              <a:rPr lang="it-IT" altLang="it-IT" sz="2000" dirty="0"/>
              <a:t> the </a:t>
            </a:r>
            <a:r>
              <a:rPr lang="it-IT" altLang="it-IT" sz="2000" dirty="0" err="1"/>
              <a:t>drug</a:t>
            </a:r>
            <a:r>
              <a:rPr lang="it-IT" altLang="it-IT" sz="2000" dirty="0"/>
              <a:t> </a:t>
            </a:r>
            <a:r>
              <a:rPr lang="it-IT" altLang="it-IT" sz="2000" dirty="0" err="1"/>
              <a:t>could</a:t>
            </a:r>
            <a:r>
              <a:rPr lang="it-IT" altLang="it-IT" sz="2000" dirty="0"/>
              <a:t> cause </a:t>
            </a:r>
            <a:r>
              <a:rPr lang="it-IT" altLang="it-IT" sz="2000" dirty="0" err="1"/>
              <a:t>birth</a:t>
            </a:r>
            <a:r>
              <a:rPr lang="it-IT" altLang="it-IT" sz="2000" dirty="0"/>
              <a:t> </a:t>
            </a:r>
            <a:r>
              <a:rPr lang="it-IT" altLang="it-IT" sz="2000" dirty="0" err="1"/>
              <a:t>defects</a:t>
            </a:r>
            <a:r>
              <a:rPr lang="it-IT" altLang="it-IT" sz="2000" dirty="0"/>
              <a:t>, </a:t>
            </a:r>
            <a:r>
              <a:rPr lang="it-IT" altLang="it-IT" sz="2000" dirty="0" err="1"/>
              <a:t>based</a:t>
            </a:r>
            <a:r>
              <a:rPr lang="it-IT" altLang="it-IT" sz="2000" dirty="0"/>
              <a:t> on in vitro and in vivo </a:t>
            </a:r>
            <a:r>
              <a:rPr lang="it-IT" altLang="it-IT" sz="2000" dirty="0" err="1"/>
              <a:t>animal</a:t>
            </a:r>
            <a:r>
              <a:rPr lang="it-IT" altLang="it-IT" sz="2000" dirty="0"/>
              <a:t> </a:t>
            </a:r>
            <a:r>
              <a:rPr lang="it-IT" altLang="it-IT" sz="2000" dirty="0" err="1"/>
              <a:t>studies</a:t>
            </a:r>
            <a:r>
              <a:rPr lang="it-IT" altLang="it-IT" sz="2000" dirty="0"/>
              <a:t>, </a:t>
            </a:r>
            <a:r>
              <a:rPr lang="it-IT" altLang="it-IT" sz="2000" dirty="0" err="1"/>
              <a:t>pharmacological</a:t>
            </a:r>
            <a:r>
              <a:rPr lang="it-IT" altLang="it-IT" sz="2000" dirty="0"/>
              <a:t> </a:t>
            </a:r>
            <a:r>
              <a:rPr lang="it-IT" altLang="it-IT" sz="2000" dirty="0" err="1"/>
              <a:t>studies</a:t>
            </a:r>
            <a:r>
              <a:rPr lang="it-IT" altLang="it-IT" sz="2000" dirty="0"/>
              <a:t>, and </a:t>
            </a:r>
            <a:r>
              <a:rPr lang="it-IT" altLang="it-IT" sz="2000" dirty="0" err="1"/>
              <a:t>reanalysis</a:t>
            </a:r>
            <a:r>
              <a:rPr lang="it-IT" altLang="it-IT" sz="2000" dirty="0"/>
              <a:t> of </a:t>
            </a:r>
            <a:r>
              <a:rPr lang="it-IT" altLang="it-IT" sz="2000" dirty="0" err="1"/>
              <a:t>other</a:t>
            </a:r>
            <a:r>
              <a:rPr lang="it-IT" altLang="it-IT" sz="2000" dirty="0"/>
              <a:t> </a:t>
            </a:r>
            <a:r>
              <a:rPr lang="it-IT" altLang="it-IT" sz="2000" dirty="0" err="1"/>
              <a:t>published</a:t>
            </a:r>
            <a:r>
              <a:rPr lang="it-IT" altLang="it-IT" sz="2000" dirty="0"/>
              <a:t> </a:t>
            </a:r>
            <a:r>
              <a:rPr lang="it-IT" altLang="it-IT" sz="2000" dirty="0" err="1"/>
              <a:t>studies</a:t>
            </a:r>
            <a:r>
              <a:rPr lang="it-IT" altLang="it-IT" sz="2000" dirty="0"/>
              <a:t>. </a:t>
            </a:r>
            <a:r>
              <a:rPr lang="it-IT" altLang="it-IT" sz="2000" dirty="0" err="1"/>
              <a:t>But</a:t>
            </a:r>
            <a:r>
              <a:rPr lang="it-IT" altLang="it-IT" sz="2000" dirty="0"/>
              <a:t> </a:t>
            </a:r>
            <a:r>
              <a:rPr lang="it-IT" altLang="it-IT" sz="2000" dirty="0" err="1"/>
              <a:t>these</a:t>
            </a:r>
            <a:r>
              <a:rPr lang="it-IT" altLang="it-IT" sz="2000" dirty="0"/>
              <a:t> </a:t>
            </a:r>
            <a:r>
              <a:rPr lang="it-IT" altLang="it-IT" sz="2000" dirty="0" err="1"/>
              <a:t>methodologies</a:t>
            </a:r>
            <a:r>
              <a:rPr lang="it-IT" altLang="it-IT" sz="2000" dirty="0"/>
              <a:t> </a:t>
            </a:r>
            <a:r>
              <a:rPr lang="it-IT" altLang="it-IT" sz="2000" dirty="0" err="1"/>
              <a:t>had</a:t>
            </a:r>
            <a:r>
              <a:rPr lang="it-IT" altLang="it-IT" sz="2000" dirty="0"/>
              <a:t> </a:t>
            </a:r>
            <a:r>
              <a:rPr lang="it-IT" altLang="it-IT" sz="2000" dirty="0" err="1"/>
              <a:t>not</a:t>
            </a:r>
            <a:r>
              <a:rPr lang="it-IT" altLang="it-IT" sz="2000" dirty="0"/>
              <a:t> </a:t>
            </a:r>
            <a:r>
              <a:rPr lang="it-IT" altLang="it-IT" sz="2000" dirty="0" err="1"/>
              <a:t>yet</a:t>
            </a:r>
            <a:r>
              <a:rPr lang="it-IT" altLang="it-IT" sz="2000" dirty="0"/>
              <a:t> </a:t>
            </a:r>
            <a:r>
              <a:rPr lang="it-IT" altLang="it-IT" sz="2000" dirty="0" err="1"/>
              <a:t>gained</a:t>
            </a:r>
            <a:r>
              <a:rPr lang="it-IT" altLang="it-IT" sz="2000" dirty="0"/>
              <a:t> </a:t>
            </a:r>
            <a:r>
              <a:rPr lang="it-IT" altLang="it-IT" sz="2000" dirty="0" err="1"/>
              <a:t>acceptance</a:t>
            </a:r>
            <a:r>
              <a:rPr lang="it-IT" altLang="it-IT" sz="2000" dirty="0"/>
              <a:t> </a:t>
            </a:r>
            <a:r>
              <a:rPr lang="it-IT" altLang="it-IT" sz="2000" dirty="0" err="1"/>
              <a:t>within</a:t>
            </a:r>
            <a:r>
              <a:rPr lang="it-IT" altLang="it-IT" sz="2000" dirty="0"/>
              <a:t> the general </a:t>
            </a:r>
            <a:r>
              <a:rPr lang="it-IT" altLang="it-IT" sz="2000" dirty="0" err="1"/>
              <a:t>scientific</a:t>
            </a:r>
            <a:r>
              <a:rPr lang="it-IT" altLang="it-IT" sz="2000" dirty="0"/>
              <a:t> community.</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4168547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353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err="1"/>
              <a:t>Rule</a:t>
            </a:r>
            <a:r>
              <a:rPr lang="it-IT" altLang="it-IT" sz="2000" dirty="0"/>
              <a:t> 702. </a:t>
            </a:r>
            <a:r>
              <a:rPr lang="it-IT" altLang="it-IT" sz="2000" dirty="0" err="1"/>
              <a:t>Testimony</a:t>
            </a:r>
            <a:r>
              <a:rPr lang="it-IT" altLang="it-IT" sz="2000" dirty="0"/>
              <a:t> by </a:t>
            </a:r>
            <a:r>
              <a:rPr lang="it-IT" altLang="it-IT" sz="2000" dirty="0" err="1"/>
              <a:t>Experts</a:t>
            </a:r>
            <a:endParaRPr lang="it-IT" altLang="it-IT" sz="2000" dirty="0"/>
          </a:p>
          <a:p>
            <a:pPr algn="ctr" eaLnBrk="1" hangingPunct="1"/>
            <a:endParaRPr lang="it-IT" altLang="it-IT" sz="2000" dirty="0"/>
          </a:p>
          <a:p>
            <a:pPr algn="ctr" eaLnBrk="1" hangingPunct="1"/>
            <a:r>
              <a:rPr lang="it-IT" altLang="it-IT" sz="2000" dirty="0" err="1"/>
              <a:t>If</a:t>
            </a:r>
            <a:r>
              <a:rPr lang="it-IT" altLang="it-IT" sz="2000" dirty="0"/>
              <a:t> </a:t>
            </a:r>
            <a:r>
              <a:rPr lang="it-IT" altLang="it-IT" sz="2000" dirty="0" err="1"/>
              <a:t>scientific</a:t>
            </a:r>
            <a:r>
              <a:rPr lang="it-IT" altLang="it-IT" sz="2000" dirty="0"/>
              <a:t>, </a:t>
            </a:r>
            <a:r>
              <a:rPr lang="it-IT" altLang="it-IT" sz="2000" dirty="0" err="1"/>
              <a:t>technical</a:t>
            </a:r>
            <a:r>
              <a:rPr lang="it-IT" altLang="it-IT" sz="2000" dirty="0"/>
              <a:t>, or </a:t>
            </a:r>
            <a:r>
              <a:rPr lang="it-IT" altLang="it-IT" sz="2000" dirty="0" err="1"/>
              <a:t>other</a:t>
            </a:r>
            <a:r>
              <a:rPr lang="it-IT" altLang="it-IT" sz="2000" dirty="0"/>
              <a:t> </a:t>
            </a:r>
            <a:r>
              <a:rPr lang="it-IT" altLang="it-IT" sz="2000" dirty="0" err="1"/>
              <a:t>specialized</a:t>
            </a:r>
            <a:r>
              <a:rPr lang="it-IT" altLang="it-IT" sz="2000" dirty="0"/>
              <a:t> </a:t>
            </a:r>
            <a:r>
              <a:rPr lang="it-IT" altLang="it-IT" sz="2000" dirty="0" err="1"/>
              <a:t>knowledge</a:t>
            </a:r>
            <a:r>
              <a:rPr lang="it-IT" altLang="it-IT" sz="2000" dirty="0"/>
              <a:t> </a:t>
            </a:r>
            <a:r>
              <a:rPr lang="it-IT" altLang="it-IT" sz="2000" dirty="0" err="1"/>
              <a:t>will</a:t>
            </a:r>
            <a:r>
              <a:rPr lang="it-IT" altLang="it-IT" sz="2000" dirty="0"/>
              <a:t> assist the </a:t>
            </a:r>
            <a:r>
              <a:rPr lang="it-IT" altLang="it-IT" sz="2000" dirty="0" err="1"/>
              <a:t>trier</a:t>
            </a:r>
            <a:r>
              <a:rPr lang="it-IT" altLang="it-IT" sz="2000" dirty="0"/>
              <a:t> of </a:t>
            </a:r>
            <a:r>
              <a:rPr lang="it-IT" altLang="it-IT" sz="2000" dirty="0" err="1"/>
              <a:t>fact</a:t>
            </a:r>
            <a:r>
              <a:rPr lang="it-IT" altLang="it-IT" sz="2000" dirty="0"/>
              <a:t> to </a:t>
            </a:r>
            <a:r>
              <a:rPr lang="it-IT" altLang="it-IT" sz="2000" dirty="0" err="1"/>
              <a:t>understand</a:t>
            </a:r>
            <a:r>
              <a:rPr lang="it-IT" altLang="it-IT" sz="2000" dirty="0"/>
              <a:t> the </a:t>
            </a:r>
            <a:r>
              <a:rPr lang="it-IT" altLang="it-IT" sz="2000" dirty="0" err="1"/>
              <a:t>evidence</a:t>
            </a:r>
            <a:r>
              <a:rPr lang="it-IT" altLang="it-IT" sz="2000" dirty="0"/>
              <a:t> or to </a:t>
            </a:r>
            <a:r>
              <a:rPr lang="it-IT" altLang="it-IT" sz="2000" dirty="0" err="1"/>
              <a:t>determine</a:t>
            </a:r>
            <a:r>
              <a:rPr lang="it-IT" altLang="it-IT" sz="2000" dirty="0"/>
              <a:t> a </a:t>
            </a:r>
            <a:r>
              <a:rPr lang="it-IT" altLang="it-IT" sz="2000" dirty="0" err="1"/>
              <a:t>fact</a:t>
            </a:r>
            <a:r>
              <a:rPr lang="it-IT" altLang="it-IT" sz="2000" dirty="0"/>
              <a:t> in </a:t>
            </a:r>
            <a:r>
              <a:rPr lang="it-IT" altLang="it-IT" sz="2000" dirty="0" err="1"/>
              <a:t>issue</a:t>
            </a:r>
            <a:r>
              <a:rPr lang="it-IT" altLang="it-IT" sz="2000" dirty="0"/>
              <a:t>, a </a:t>
            </a:r>
            <a:r>
              <a:rPr lang="it-IT" altLang="it-IT" sz="2000" dirty="0" err="1"/>
              <a:t>witness</a:t>
            </a:r>
            <a:r>
              <a:rPr lang="it-IT" altLang="it-IT" sz="2000" dirty="0"/>
              <a:t> </a:t>
            </a:r>
            <a:r>
              <a:rPr lang="it-IT" altLang="it-IT" sz="2000" dirty="0" err="1"/>
              <a:t>qualified</a:t>
            </a:r>
            <a:r>
              <a:rPr lang="it-IT" altLang="it-IT" sz="2000" dirty="0"/>
              <a:t> </a:t>
            </a:r>
            <a:r>
              <a:rPr lang="it-IT" altLang="it-IT" sz="2000" dirty="0" err="1"/>
              <a:t>as</a:t>
            </a:r>
            <a:r>
              <a:rPr lang="it-IT" altLang="it-IT" sz="2000" dirty="0"/>
              <a:t> an </a:t>
            </a:r>
            <a:r>
              <a:rPr lang="it-IT" altLang="it-IT" sz="2000" dirty="0" err="1"/>
              <a:t>expert</a:t>
            </a:r>
            <a:r>
              <a:rPr lang="it-IT" altLang="it-IT" sz="2000" dirty="0"/>
              <a:t> by </a:t>
            </a:r>
            <a:r>
              <a:rPr lang="it-IT" altLang="it-IT" sz="2000" dirty="0" err="1"/>
              <a:t>knowledge</a:t>
            </a:r>
            <a:r>
              <a:rPr lang="it-IT" altLang="it-IT" sz="2000" dirty="0"/>
              <a:t>, </a:t>
            </a:r>
            <a:r>
              <a:rPr lang="it-IT" altLang="it-IT" sz="2000" dirty="0" err="1"/>
              <a:t>skill</a:t>
            </a:r>
            <a:r>
              <a:rPr lang="it-IT" altLang="it-IT" sz="2000" dirty="0"/>
              <a:t>, </a:t>
            </a:r>
            <a:r>
              <a:rPr lang="it-IT" altLang="it-IT" sz="2000" dirty="0" err="1"/>
              <a:t>experience</a:t>
            </a:r>
            <a:r>
              <a:rPr lang="it-IT" altLang="it-IT" sz="2000" dirty="0"/>
              <a:t>, training, or </a:t>
            </a:r>
            <a:r>
              <a:rPr lang="it-IT" altLang="it-IT" sz="2000" dirty="0" err="1"/>
              <a:t>education</a:t>
            </a:r>
            <a:r>
              <a:rPr lang="it-IT" altLang="it-IT" sz="2000" dirty="0"/>
              <a:t>, </a:t>
            </a:r>
            <a:r>
              <a:rPr lang="it-IT" altLang="it-IT" sz="2000" dirty="0" err="1"/>
              <a:t>may</a:t>
            </a:r>
            <a:r>
              <a:rPr lang="it-IT" altLang="it-IT" sz="2000" dirty="0"/>
              <a:t> </a:t>
            </a:r>
            <a:r>
              <a:rPr lang="it-IT" altLang="it-IT" sz="2000" dirty="0" err="1"/>
              <a:t>testify</a:t>
            </a:r>
            <a:r>
              <a:rPr lang="it-IT" altLang="it-IT" sz="2000" dirty="0"/>
              <a:t> </a:t>
            </a:r>
            <a:r>
              <a:rPr lang="it-IT" altLang="it-IT" sz="2000" dirty="0" err="1"/>
              <a:t>thereto</a:t>
            </a:r>
            <a:r>
              <a:rPr lang="it-IT" altLang="it-IT" sz="2000" dirty="0"/>
              <a:t> in the </a:t>
            </a:r>
            <a:r>
              <a:rPr lang="it-IT" altLang="it-IT" sz="2000" dirty="0" err="1"/>
              <a:t>form</a:t>
            </a:r>
            <a:r>
              <a:rPr lang="it-IT" altLang="it-IT" sz="2000" dirty="0"/>
              <a:t> of an opinion or </a:t>
            </a:r>
            <a:r>
              <a:rPr lang="it-IT" altLang="it-IT" sz="2000" dirty="0" err="1"/>
              <a:t>otherwise</a:t>
            </a:r>
            <a:r>
              <a:rPr lang="it-IT" altLang="it-IT" sz="2000" dirty="0"/>
              <a:t>, </a:t>
            </a:r>
            <a:r>
              <a:rPr lang="it-IT" altLang="it-IT" sz="2000" dirty="0" err="1"/>
              <a:t>if</a:t>
            </a:r>
            <a:r>
              <a:rPr lang="it-IT" altLang="it-IT" sz="2000" dirty="0"/>
              <a:t> (1) the </a:t>
            </a:r>
            <a:r>
              <a:rPr lang="it-IT" altLang="it-IT" sz="2000" dirty="0" err="1"/>
              <a:t>testimony</a:t>
            </a:r>
            <a:r>
              <a:rPr lang="it-IT" altLang="it-IT" sz="2000" dirty="0"/>
              <a:t> </a:t>
            </a:r>
            <a:r>
              <a:rPr lang="it-IT" altLang="it-IT" sz="2000" dirty="0" err="1"/>
              <a:t>is</a:t>
            </a:r>
            <a:r>
              <a:rPr lang="it-IT" altLang="it-IT" sz="2000" dirty="0"/>
              <a:t> </a:t>
            </a:r>
            <a:r>
              <a:rPr lang="it-IT" altLang="it-IT" sz="2000" dirty="0" err="1"/>
              <a:t>based</a:t>
            </a:r>
            <a:r>
              <a:rPr lang="it-IT" altLang="it-IT" sz="2000" dirty="0"/>
              <a:t> </a:t>
            </a:r>
            <a:r>
              <a:rPr lang="it-IT" altLang="it-IT" sz="2000" dirty="0" err="1"/>
              <a:t>upon</a:t>
            </a:r>
            <a:r>
              <a:rPr lang="it-IT" altLang="it-IT" sz="2000" dirty="0"/>
              <a:t> </a:t>
            </a:r>
            <a:r>
              <a:rPr lang="it-IT" altLang="it-IT" sz="2000" dirty="0" err="1"/>
              <a:t>sufficient</a:t>
            </a:r>
            <a:r>
              <a:rPr lang="it-IT" altLang="it-IT" sz="2000" dirty="0"/>
              <a:t> </a:t>
            </a:r>
            <a:r>
              <a:rPr lang="it-IT" altLang="it-IT" sz="2000" dirty="0" err="1"/>
              <a:t>facts</a:t>
            </a:r>
            <a:r>
              <a:rPr lang="it-IT" altLang="it-IT" sz="2000" dirty="0"/>
              <a:t> or data, (2) the </a:t>
            </a:r>
            <a:r>
              <a:rPr lang="it-IT" altLang="it-IT" sz="2000" dirty="0" err="1"/>
              <a:t>testimony</a:t>
            </a:r>
            <a:r>
              <a:rPr lang="it-IT" altLang="it-IT" sz="2000" dirty="0"/>
              <a:t> </a:t>
            </a:r>
            <a:r>
              <a:rPr lang="it-IT" altLang="it-IT" sz="2000" dirty="0" err="1"/>
              <a:t>is</a:t>
            </a:r>
            <a:r>
              <a:rPr lang="it-IT" altLang="it-IT" sz="2000" dirty="0"/>
              <a:t> the </a:t>
            </a:r>
            <a:r>
              <a:rPr lang="it-IT" altLang="it-IT" sz="2000" dirty="0" err="1"/>
              <a:t>product</a:t>
            </a:r>
            <a:r>
              <a:rPr lang="it-IT" altLang="it-IT" sz="2000" dirty="0"/>
              <a:t> of </a:t>
            </a:r>
            <a:r>
              <a:rPr lang="it-IT" altLang="it-IT" sz="2000" dirty="0" err="1"/>
              <a:t>reliable</a:t>
            </a:r>
            <a:r>
              <a:rPr lang="it-IT" altLang="it-IT" sz="2000" dirty="0"/>
              <a:t> </a:t>
            </a:r>
            <a:r>
              <a:rPr lang="it-IT" altLang="it-IT" sz="2000" dirty="0" err="1"/>
              <a:t>principles</a:t>
            </a:r>
            <a:r>
              <a:rPr lang="it-IT" altLang="it-IT" sz="2000" dirty="0"/>
              <a:t> and </a:t>
            </a:r>
            <a:r>
              <a:rPr lang="it-IT" altLang="it-IT" sz="2000" dirty="0" err="1"/>
              <a:t>methods</a:t>
            </a:r>
            <a:r>
              <a:rPr lang="it-IT" altLang="it-IT" sz="2000" dirty="0"/>
              <a:t>, and (3) the </a:t>
            </a:r>
            <a:r>
              <a:rPr lang="it-IT" altLang="it-IT" sz="2000" dirty="0" err="1"/>
              <a:t>witness</a:t>
            </a:r>
            <a:r>
              <a:rPr lang="it-IT" altLang="it-IT" sz="2000" dirty="0"/>
              <a:t> </a:t>
            </a:r>
            <a:r>
              <a:rPr lang="it-IT" altLang="it-IT" sz="2000" dirty="0" err="1"/>
              <a:t>has</a:t>
            </a:r>
            <a:r>
              <a:rPr lang="it-IT" altLang="it-IT" sz="2000" dirty="0"/>
              <a:t> </a:t>
            </a:r>
            <a:r>
              <a:rPr lang="it-IT" altLang="it-IT" sz="2000" dirty="0" err="1"/>
              <a:t>applied</a:t>
            </a:r>
            <a:r>
              <a:rPr lang="it-IT" altLang="it-IT" sz="2000" dirty="0"/>
              <a:t> the </a:t>
            </a:r>
            <a:r>
              <a:rPr lang="it-IT" altLang="it-IT" sz="2000" dirty="0" err="1"/>
              <a:t>principles</a:t>
            </a:r>
            <a:r>
              <a:rPr lang="it-IT" altLang="it-IT" sz="2000" dirty="0"/>
              <a:t> and </a:t>
            </a:r>
            <a:r>
              <a:rPr lang="it-IT" altLang="it-IT" sz="2000" dirty="0" err="1"/>
              <a:t>methods</a:t>
            </a:r>
            <a:r>
              <a:rPr lang="it-IT" altLang="it-IT" sz="2000" dirty="0"/>
              <a:t> </a:t>
            </a:r>
            <a:r>
              <a:rPr lang="it-IT" altLang="it-IT" sz="2000" dirty="0" err="1"/>
              <a:t>reliably</a:t>
            </a:r>
            <a:r>
              <a:rPr lang="it-IT" altLang="it-IT" sz="2000" dirty="0"/>
              <a:t> to the </a:t>
            </a:r>
            <a:r>
              <a:rPr lang="it-IT" altLang="it-IT" sz="2000" dirty="0" err="1"/>
              <a:t>facts</a:t>
            </a:r>
            <a:r>
              <a:rPr lang="it-IT" altLang="it-IT" sz="2000" dirty="0"/>
              <a:t> of the case.</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444260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29238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err="1"/>
              <a:t>Justice</a:t>
            </a:r>
            <a:r>
              <a:rPr lang="it-IT" altLang="it-IT" sz="2000" dirty="0"/>
              <a:t> </a:t>
            </a:r>
            <a:r>
              <a:rPr lang="it-IT" altLang="it-IT" sz="2000" dirty="0" err="1"/>
              <a:t>Blackmun’s</a:t>
            </a:r>
            <a:r>
              <a:rPr lang="it-IT" altLang="it-IT" sz="2000" dirty="0"/>
              <a:t> </a:t>
            </a:r>
            <a:r>
              <a:rPr lang="it-IT" altLang="it-IT" sz="2000" dirty="0" err="1"/>
              <a:t>comment</a:t>
            </a:r>
            <a:endParaRPr lang="it-IT" altLang="it-IT" sz="2000" dirty="0"/>
          </a:p>
          <a:p>
            <a:pPr algn="ctr" eaLnBrk="1" hangingPunct="1"/>
            <a:endParaRPr lang="it-IT" altLang="it-IT" sz="2000" dirty="0"/>
          </a:p>
          <a:p>
            <a:pPr algn="ctr" eaLnBrk="1" hangingPunct="1"/>
            <a:r>
              <a:rPr lang="it-IT" altLang="it-IT" sz="2000" dirty="0"/>
              <a:t>[A] </a:t>
            </a:r>
            <a:r>
              <a:rPr lang="it-IT" altLang="it-IT" sz="2000" dirty="0" err="1"/>
              <a:t>key</a:t>
            </a:r>
            <a:r>
              <a:rPr lang="it-IT" altLang="it-IT" sz="2000" dirty="0"/>
              <a:t> </a:t>
            </a:r>
            <a:r>
              <a:rPr lang="it-IT" altLang="it-IT" sz="2000" dirty="0" err="1"/>
              <a:t>question</a:t>
            </a:r>
            <a:r>
              <a:rPr lang="it-IT" altLang="it-IT" sz="2000" dirty="0"/>
              <a:t> . . . in </a:t>
            </a:r>
            <a:r>
              <a:rPr lang="it-IT" altLang="it-IT" sz="2000" dirty="0" err="1"/>
              <a:t>determining</a:t>
            </a:r>
            <a:r>
              <a:rPr lang="it-IT" altLang="it-IT" sz="2000" dirty="0"/>
              <a:t> </a:t>
            </a:r>
            <a:r>
              <a:rPr lang="it-IT" altLang="it-IT" sz="2000" dirty="0" err="1"/>
              <a:t>whether</a:t>
            </a:r>
            <a:r>
              <a:rPr lang="it-IT" altLang="it-IT" sz="2000" dirty="0"/>
              <a:t> a </a:t>
            </a:r>
            <a:r>
              <a:rPr lang="it-IT" altLang="it-IT" sz="2000" dirty="0" err="1"/>
              <a:t>theory</a:t>
            </a:r>
            <a:r>
              <a:rPr lang="it-IT" altLang="it-IT" sz="2000" dirty="0"/>
              <a:t> or </a:t>
            </a:r>
            <a:r>
              <a:rPr lang="it-IT" altLang="it-IT" sz="2000" dirty="0" err="1"/>
              <a:t>technique</a:t>
            </a:r>
            <a:r>
              <a:rPr lang="it-IT" altLang="it-IT" sz="2000" dirty="0"/>
              <a:t> </a:t>
            </a:r>
            <a:r>
              <a:rPr lang="it-IT" altLang="it-IT" sz="2000" dirty="0" err="1"/>
              <a:t>is</a:t>
            </a:r>
            <a:r>
              <a:rPr lang="it-IT" altLang="it-IT" sz="2000" dirty="0"/>
              <a:t> </a:t>
            </a:r>
            <a:r>
              <a:rPr lang="it-IT" altLang="it-IT" sz="2000" dirty="0" err="1"/>
              <a:t>scientific</a:t>
            </a:r>
            <a:r>
              <a:rPr lang="it-IT" altLang="it-IT" sz="2000" dirty="0"/>
              <a:t> </a:t>
            </a:r>
            <a:r>
              <a:rPr lang="it-IT" altLang="it-IT" sz="2000" dirty="0" err="1"/>
              <a:t>knowledge</a:t>
            </a:r>
            <a:r>
              <a:rPr lang="it-IT" altLang="it-IT" sz="2000" dirty="0"/>
              <a:t> . . . [</a:t>
            </a:r>
            <a:r>
              <a:rPr lang="it-IT" altLang="it-IT" sz="2000" dirty="0" err="1"/>
              <a:t>is</a:t>
            </a:r>
            <a:r>
              <a:rPr lang="it-IT" altLang="it-IT" sz="2000" dirty="0"/>
              <a:t>] </a:t>
            </a:r>
            <a:r>
              <a:rPr lang="it-IT" altLang="it-IT" sz="2000" dirty="0" err="1"/>
              <a:t>whether</a:t>
            </a:r>
            <a:r>
              <a:rPr lang="it-IT" altLang="it-IT" sz="2000" dirty="0"/>
              <a:t> </a:t>
            </a:r>
            <a:r>
              <a:rPr lang="it-IT" altLang="it-IT" sz="2000" dirty="0" err="1"/>
              <a:t>it</a:t>
            </a:r>
            <a:r>
              <a:rPr lang="it-IT" altLang="it-IT" sz="2000" dirty="0"/>
              <a:t> can be (and </a:t>
            </a:r>
            <a:r>
              <a:rPr lang="it-IT" altLang="it-IT" sz="2000" dirty="0" err="1"/>
              <a:t>has</a:t>
            </a:r>
            <a:r>
              <a:rPr lang="it-IT" altLang="it-IT" sz="2000" dirty="0"/>
              <a:t> </a:t>
            </a:r>
            <a:r>
              <a:rPr lang="it-IT" altLang="it-IT" sz="2000" dirty="0" err="1"/>
              <a:t>been</a:t>
            </a:r>
            <a:r>
              <a:rPr lang="it-IT" altLang="it-IT" sz="2000" dirty="0"/>
              <a:t>) </a:t>
            </a:r>
            <a:r>
              <a:rPr lang="it-IT" altLang="it-IT" sz="2000" dirty="0" err="1"/>
              <a:t>tested</a:t>
            </a:r>
            <a:r>
              <a:rPr lang="it-IT" altLang="it-IT" sz="2000" dirty="0"/>
              <a:t>. “</a:t>
            </a:r>
            <a:r>
              <a:rPr lang="it-IT" altLang="it-IT" sz="2000" dirty="0" err="1"/>
              <a:t>Scientific</a:t>
            </a:r>
            <a:r>
              <a:rPr lang="it-IT" altLang="it-IT" sz="2000" dirty="0"/>
              <a:t> </a:t>
            </a:r>
            <a:r>
              <a:rPr lang="it-IT" altLang="it-IT" sz="2000" dirty="0" err="1"/>
              <a:t>methodology</a:t>
            </a:r>
            <a:r>
              <a:rPr lang="it-IT" altLang="it-IT" sz="2000" dirty="0"/>
              <a:t> </a:t>
            </a:r>
            <a:r>
              <a:rPr lang="it-IT" altLang="it-IT" sz="2000" dirty="0" err="1"/>
              <a:t>today</a:t>
            </a:r>
            <a:r>
              <a:rPr lang="it-IT" altLang="it-IT" sz="2000" dirty="0"/>
              <a:t> </a:t>
            </a:r>
            <a:r>
              <a:rPr lang="it-IT" altLang="it-IT" sz="2000" dirty="0" err="1"/>
              <a:t>is</a:t>
            </a:r>
            <a:r>
              <a:rPr lang="it-IT" altLang="it-IT" sz="2000" dirty="0"/>
              <a:t> </a:t>
            </a:r>
            <a:r>
              <a:rPr lang="it-IT" altLang="it-IT" sz="2000" dirty="0" err="1"/>
              <a:t>based</a:t>
            </a:r>
            <a:r>
              <a:rPr lang="it-IT" altLang="it-IT" sz="2000" dirty="0"/>
              <a:t> on </a:t>
            </a:r>
            <a:r>
              <a:rPr lang="it-IT" altLang="it-IT" sz="2000" dirty="0" err="1"/>
              <a:t>generating</a:t>
            </a:r>
            <a:r>
              <a:rPr lang="it-IT" altLang="it-IT" sz="2000" dirty="0"/>
              <a:t> </a:t>
            </a:r>
            <a:r>
              <a:rPr lang="it-IT" altLang="it-IT" sz="2000" dirty="0" err="1"/>
              <a:t>hypotheses</a:t>
            </a:r>
            <a:r>
              <a:rPr lang="it-IT" altLang="it-IT" sz="2000" dirty="0"/>
              <a:t> and </a:t>
            </a:r>
            <a:r>
              <a:rPr lang="it-IT" altLang="it-IT" sz="2000" dirty="0" err="1"/>
              <a:t>testing</a:t>
            </a:r>
            <a:r>
              <a:rPr lang="it-IT" altLang="it-IT" sz="2000" dirty="0"/>
              <a:t> </a:t>
            </a:r>
            <a:r>
              <a:rPr lang="it-IT" altLang="it-IT" sz="2000" dirty="0" err="1"/>
              <a:t>them</a:t>
            </a:r>
            <a:r>
              <a:rPr lang="it-IT" altLang="it-IT" sz="2000" dirty="0"/>
              <a:t> to </a:t>
            </a:r>
            <a:r>
              <a:rPr lang="it-IT" altLang="it-IT" sz="2000" dirty="0" err="1"/>
              <a:t>see</a:t>
            </a:r>
            <a:r>
              <a:rPr lang="it-IT" altLang="it-IT" sz="2000" dirty="0"/>
              <a:t> </a:t>
            </a:r>
            <a:r>
              <a:rPr lang="it-IT" altLang="it-IT" sz="2000" dirty="0" err="1"/>
              <a:t>if</a:t>
            </a:r>
            <a:r>
              <a:rPr lang="it-IT" altLang="it-IT" sz="2000" dirty="0"/>
              <a:t> </a:t>
            </a:r>
            <a:r>
              <a:rPr lang="it-IT" altLang="it-IT" sz="2000" dirty="0" err="1"/>
              <a:t>they</a:t>
            </a:r>
            <a:r>
              <a:rPr lang="it-IT" altLang="it-IT" sz="2000" dirty="0"/>
              <a:t> can be </a:t>
            </a:r>
            <a:r>
              <a:rPr lang="it-IT" altLang="it-IT" sz="2000" dirty="0" err="1"/>
              <a:t>falsified</a:t>
            </a:r>
            <a:r>
              <a:rPr lang="it-IT" altLang="it-IT" sz="2000" dirty="0"/>
              <a:t>; </a:t>
            </a:r>
            <a:r>
              <a:rPr lang="it-IT" altLang="it-IT" sz="2000" dirty="0" err="1"/>
              <a:t>indeed</a:t>
            </a:r>
            <a:r>
              <a:rPr lang="it-IT" altLang="it-IT" sz="2000" dirty="0"/>
              <a:t>, </a:t>
            </a:r>
            <a:r>
              <a:rPr lang="it-IT" altLang="it-IT" sz="2000" dirty="0" err="1"/>
              <a:t>this</a:t>
            </a:r>
            <a:r>
              <a:rPr lang="it-IT" altLang="it-IT" sz="2000" dirty="0"/>
              <a:t> </a:t>
            </a:r>
            <a:r>
              <a:rPr lang="it-IT" altLang="it-IT" sz="2000" dirty="0" err="1"/>
              <a:t>methodology</a:t>
            </a:r>
            <a:r>
              <a:rPr lang="it-IT" altLang="it-IT" sz="2000" dirty="0"/>
              <a:t> </a:t>
            </a:r>
            <a:r>
              <a:rPr lang="it-IT" altLang="it-IT" sz="2000" dirty="0" err="1"/>
              <a:t>is</a:t>
            </a:r>
            <a:r>
              <a:rPr lang="it-IT" altLang="it-IT" sz="2000" dirty="0"/>
              <a:t> </a:t>
            </a:r>
            <a:r>
              <a:rPr lang="it-IT" altLang="it-IT" sz="2000" dirty="0" err="1"/>
              <a:t>what</a:t>
            </a:r>
            <a:r>
              <a:rPr lang="it-IT" altLang="it-IT" sz="2000" dirty="0"/>
              <a:t> </a:t>
            </a:r>
            <a:r>
              <a:rPr lang="it-IT" altLang="it-IT" sz="2000" dirty="0" err="1"/>
              <a:t>distinguishes</a:t>
            </a:r>
            <a:r>
              <a:rPr lang="it-IT" altLang="it-IT" sz="2000" dirty="0"/>
              <a:t> science from </a:t>
            </a:r>
            <a:r>
              <a:rPr lang="it-IT" altLang="it-IT" sz="2000" dirty="0" err="1"/>
              <a:t>other</a:t>
            </a:r>
            <a:r>
              <a:rPr lang="it-IT" altLang="it-IT" sz="2000" dirty="0"/>
              <a:t> </a:t>
            </a:r>
            <a:r>
              <a:rPr lang="it-IT" altLang="it-IT" sz="2000" dirty="0" err="1"/>
              <a:t>fields</a:t>
            </a:r>
            <a:r>
              <a:rPr lang="it-IT" altLang="it-IT" sz="2000" dirty="0"/>
              <a:t> of human </a:t>
            </a:r>
            <a:r>
              <a:rPr lang="it-IT" altLang="it-IT" sz="2000" dirty="0" err="1"/>
              <a:t>inquiry</a:t>
            </a:r>
            <a:r>
              <a:rPr lang="it-IT" altLang="it-IT" sz="2000" dirty="0"/>
              <a:t>.”</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1894819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3231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a:t>American </a:t>
            </a:r>
            <a:r>
              <a:rPr lang="it-IT" altLang="it-IT" sz="2000" dirty="0" err="1"/>
              <a:t>Medical</a:t>
            </a:r>
            <a:r>
              <a:rPr lang="it-IT" altLang="it-IT" sz="2000" dirty="0"/>
              <a:t> </a:t>
            </a:r>
            <a:r>
              <a:rPr lang="it-IT" altLang="it-IT" sz="2000" dirty="0" err="1"/>
              <a:t>Association</a:t>
            </a:r>
            <a:r>
              <a:rPr lang="it-IT" altLang="it-IT" sz="2000" dirty="0"/>
              <a:t>: “[a]</a:t>
            </a:r>
            <a:r>
              <a:rPr lang="it-IT" altLang="it-IT" sz="2000" dirty="0" err="1"/>
              <a:t>n</a:t>
            </a:r>
            <a:r>
              <a:rPr lang="it-IT" altLang="it-IT" sz="2000" dirty="0"/>
              <a:t> opinion </a:t>
            </a:r>
            <a:r>
              <a:rPr lang="it-IT" altLang="it-IT" sz="2000" dirty="0" err="1"/>
              <a:t>is</a:t>
            </a:r>
            <a:r>
              <a:rPr lang="it-IT" altLang="it-IT" sz="2000" dirty="0"/>
              <a:t> </a:t>
            </a:r>
            <a:r>
              <a:rPr lang="it-IT" altLang="it-IT" sz="2000" dirty="0" err="1"/>
              <a:t>only</a:t>
            </a:r>
            <a:r>
              <a:rPr lang="it-IT" altLang="it-IT" sz="2000" dirty="0"/>
              <a:t> </a:t>
            </a:r>
            <a:r>
              <a:rPr lang="it-IT" altLang="it-IT" sz="2000" dirty="0" err="1"/>
              <a:t>based</a:t>
            </a:r>
            <a:r>
              <a:rPr lang="it-IT" altLang="it-IT" sz="2000" dirty="0"/>
              <a:t> </a:t>
            </a:r>
            <a:r>
              <a:rPr lang="it-IT" altLang="it-IT" sz="2000" dirty="0" err="1"/>
              <a:t>upon</a:t>
            </a:r>
            <a:r>
              <a:rPr lang="it-IT" altLang="it-IT" sz="2000" dirty="0"/>
              <a:t> </a:t>
            </a:r>
            <a:r>
              <a:rPr lang="it-IT" altLang="it-IT" sz="2000" dirty="0" err="1"/>
              <a:t>scientific</a:t>
            </a:r>
            <a:r>
              <a:rPr lang="it-IT" altLang="it-IT" sz="2000" dirty="0"/>
              <a:t> </a:t>
            </a:r>
            <a:r>
              <a:rPr lang="it-IT" altLang="it-IT" sz="2000" dirty="0" err="1"/>
              <a:t>knowledge</a:t>
            </a:r>
            <a:r>
              <a:rPr lang="it-IT" altLang="it-IT" sz="2000" dirty="0"/>
              <a:t> </a:t>
            </a:r>
            <a:r>
              <a:rPr lang="it-IT" altLang="it-IT" sz="2000" dirty="0" err="1"/>
              <a:t>if</a:t>
            </a:r>
            <a:r>
              <a:rPr lang="it-IT" altLang="it-IT" sz="2000" dirty="0"/>
              <a:t> </a:t>
            </a:r>
            <a:r>
              <a:rPr lang="it-IT" altLang="it-IT" sz="2000" dirty="0" err="1"/>
              <a:t>it</a:t>
            </a:r>
            <a:r>
              <a:rPr lang="it-IT" altLang="it-IT" sz="2000" dirty="0"/>
              <a:t> </a:t>
            </a:r>
            <a:r>
              <a:rPr lang="it-IT" altLang="it-IT" sz="2000" dirty="0" err="1"/>
              <a:t>is</a:t>
            </a:r>
            <a:r>
              <a:rPr lang="it-IT" altLang="it-IT" sz="2000" dirty="0"/>
              <a:t> </a:t>
            </a:r>
            <a:r>
              <a:rPr lang="it-IT" altLang="it-IT" sz="2000" dirty="0" err="1"/>
              <a:t>developed</a:t>
            </a:r>
            <a:r>
              <a:rPr lang="it-IT" altLang="it-IT" sz="2000" dirty="0"/>
              <a:t> in </a:t>
            </a:r>
            <a:r>
              <a:rPr lang="it-IT" altLang="it-IT" sz="2000" dirty="0" err="1"/>
              <a:t>accordance</a:t>
            </a:r>
            <a:r>
              <a:rPr lang="it-IT" altLang="it-IT" sz="2000" dirty="0"/>
              <a:t> with the </a:t>
            </a:r>
            <a:r>
              <a:rPr lang="it-IT" altLang="it-IT" sz="2000" dirty="0" err="1"/>
              <a:t>scientific</a:t>
            </a:r>
            <a:r>
              <a:rPr lang="it-IT" altLang="it-IT" sz="2000" dirty="0"/>
              <a:t> </a:t>
            </a:r>
            <a:r>
              <a:rPr lang="it-IT" altLang="it-IT" sz="2000" dirty="0" err="1"/>
              <a:t>method</a:t>
            </a:r>
            <a:r>
              <a:rPr lang="it-IT" altLang="it-IT" sz="2000" dirty="0"/>
              <a:t>”</a:t>
            </a:r>
          </a:p>
          <a:p>
            <a:pPr algn="ctr" eaLnBrk="1" hangingPunct="1"/>
            <a:endParaRPr lang="it-IT" altLang="it-IT" sz="2000" dirty="0"/>
          </a:p>
          <a:p>
            <a:pPr algn="ctr" eaLnBrk="1" hangingPunct="1"/>
            <a:r>
              <a:rPr lang="it-IT" altLang="it-IT" sz="2000" dirty="0" err="1"/>
              <a:t>Citing</a:t>
            </a:r>
            <a:r>
              <a:rPr lang="it-IT" altLang="it-IT" sz="2000" dirty="0"/>
              <a:t> Popper: “[i]</a:t>
            </a:r>
            <a:r>
              <a:rPr lang="it-IT" altLang="it-IT" sz="2000" dirty="0" err="1"/>
              <a:t>f</a:t>
            </a:r>
            <a:r>
              <a:rPr lang="it-IT" altLang="it-IT" sz="2000" dirty="0"/>
              <a:t> a </a:t>
            </a:r>
            <a:r>
              <a:rPr lang="it-IT" altLang="it-IT" sz="2000" dirty="0" err="1"/>
              <a:t>hypothesis</a:t>
            </a:r>
            <a:r>
              <a:rPr lang="it-IT" altLang="it-IT" sz="2000" dirty="0"/>
              <a:t> </a:t>
            </a:r>
            <a:r>
              <a:rPr lang="it-IT" altLang="it-IT" sz="2000" dirty="0" err="1"/>
              <a:t>is</a:t>
            </a:r>
            <a:r>
              <a:rPr lang="it-IT" altLang="it-IT" sz="2000" dirty="0"/>
              <a:t> </a:t>
            </a:r>
            <a:r>
              <a:rPr lang="it-IT" altLang="it-IT" sz="2000" dirty="0" err="1"/>
              <a:t>repeatedly</a:t>
            </a:r>
            <a:r>
              <a:rPr lang="it-IT" altLang="it-IT" sz="2000" dirty="0"/>
              <a:t> </a:t>
            </a:r>
            <a:r>
              <a:rPr lang="it-IT" altLang="it-IT" sz="2000" dirty="0" err="1"/>
              <a:t>corroborated</a:t>
            </a:r>
            <a:r>
              <a:rPr lang="it-IT" altLang="it-IT" sz="2000" dirty="0"/>
              <a:t> by </a:t>
            </a:r>
            <a:r>
              <a:rPr lang="it-IT" altLang="it-IT" sz="2000" dirty="0" err="1"/>
              <a:t>empirical</a:t>
            </a:r>
            <a:r>
              <a:rPr lang="it-IT" altLang="it-IT" sz="2000" dirty="0"/>
              <a:t> </a:t>
            </a:r>
            <a:r>
              <a:rPr lang="it-IT" altLang="it-IT" sz="2000" dirty="0" err="1"/>
              <a:t>testing</a:t>
            </a:r>
            <a:r>
              <a:rPr lang="it-IT" altLang="it-IT" sz="2000" dirty="0"/>
              <a:t>, </a:t>
            </a:r>
            <a:r>
              <a:rPr lang="it-IT" altLang="it-IT" sz="2000" dirty="0" err="1"/>
              <a:t>it</a:t>
            </a:r>
            <a:r>
              <a:rPr lang="it-IT" altLang="it-IT" sz="2000" dirty="0"/>
              <a:t> </a:t>
            </a:r>
            <a:r>
              <a:rPr lang="it-IT" altLang="it-IT" sz="2000" dirty="0" err="1"/>
              <a:t>is</a:t>
            </a:r>
            <a:r>
              <a:rPr lang="it-IT" altLang="it-IT" sz="2000" dirty="0"/>
              <a:t> . . . </a:t>
            </a:r>
            <a:r>
              <a:rPr lang="it-IT" altLang="it-IT" sz="2000" dirty="0" err="1"/>
              <a:t>generally</a:t>
            </a:r>
            <a:r>
              <a:rPr lang="it-IT" altLang="it-IT" sz="2000" dirty="0"/>
              <a:t> </a:t>
            </a:r>
            <a:r>
              <a:rPr lang="it-IT" altLang="it-IT" sz="2000" dirty="0" err="1"/>
              <a:t>accepted</a:t>
            </a:r>
            <a:r>
              <a:rPr lang="it-IT" altLang="it-IT" sz="2000" dirty="0"/>
              <a:t> </a:t>
            </a:r>
            <a:r>
              <a:rPr lang="it-IT" altLang="it-IT" sz="2000" dirty="0" err="1"/>
              <a:t>as</a:t>
            </a:r>
            <a:r>
              <a:rPr lang="it-IT" altLang="it-IT" sz="2000" dirty="0"/>
              <a:t> </a:t>
            </a:r>
            <a:r>
              <a:rPr lang="it-IT" altLang="it-IT" sz="2000" dirty="0" err="1"/>
              <a:t>valid</a:t>
            </a:r>
            <a:r>
              <a:rPr lang="it-IT" altLang="it-IT" sz="2000" dirty="0"/>
              <a:t>.” “no </a:t>
            </a:r>
            <a:r>
              <a:rPr lang="it-IT" altLang="it-IT" sz="2000" dirty="0" err="1"/>
              <a:t>scientific</a:t>
            </a:r>
            <a:r>
              <a:rPr lang="it-IT" altLang="it-IT" sz="2000" dirty="0"/>
              <a:t> </a:t>
            </a:r>
            <a:r>
              <a:rPr lang="it-IT" altLang="it-IT" sz="2000" dirty="0" err="1"/>
              <a:t>theory</a:t>
            </a:r>
            <a:r>
              <a:rPr lang="it-IT" altLang="it-IT" sz="2000" dirty="0"/>
              <a:t> </a:t>
            </a:r>
            <a:r>
              <a:rPr lang="it-IT" altLang="it-IT" sz="2000" dirty="0" err="1"/>
              <a:t>is</a:t>
            </a:r>
            <a:r>
              <a:rPr lang="it-IT" altLang="it-IT" sz="2000" dirty="0"/>
              <a:t> </a:t>
            </a:r>
            <a:r>
              <a:rPr lang="it-IT" altLang="it-IT" sz="2000" dirty="0" err="1"/>
              <a:t>ever</a:t>
            </a:r>
            <a:r>
              <a:rPr lang="it-IT" altLang="it-IT" sz="2000" dirty="0"/>
              <a:t> </a:t>
            </a:r>
            <a:r>
              <a:rPr lang="it-IT" altLang="it-IT" sz="2000" dirty="0" err="1"/>
              <a:t>definitively</a:t>
            </a:r>
            <a:r>
              <a:rPr lang="it-IT" altLang="it-IT" sz="2000" dirty="0"/>
              <a:t> </a:t>
            </a:r>
            <a:r>
              <a:rPr lang="it-IT" altLang="it-IT" sz="2000" dirty="0" err="1"/>
              <a:t>confirmed</a:t>
            </a:r>
            <a:r>
              <a:rPr lang="it-IT" altLang="it-IT" sz="2000" dirty="0"/>
              <a:t>”, </a:t>
            </a:r>
            <a:r>
              <a:rPr lang="it-IT" altLang="it-IT" sz="2000" dirty="0" err="1"/>
              <a:t>however</a:t>
            </a:r>
            <a:r>
              <a:rPr lang="it-IT" altLang="it-IT" sz="2000" dirty="0"/>
              <a:t> “[a]</a:t>
            </a:r>
            <a:r>
              <a:rPr lang="it-IT" altLang="it-IT" sz="2000" dirty="0" err="1"/>
              <a:t>s</a:t>
            </a:r>
            <a:r>
              <a:rPr lang="it-IT" altLang="it-IT" sz="2000" dirty="0"/>
              <a:t> a </a:t>
            </a:r>
            <a:r>
              <a:rPr lang="it-IT" altLang="it-IT" sz="2000" dirty="0" err="1"/>
              <a:t>practical</a:t>
            </a:r>
            <a:r>
              <a:rPr lang="it-IT" altLang="it-IT" sz="2000" dirty="0"/>
              <a:t> </a:t>
            </a:r>
            <a:r>
              <a:rPr lang="it-IT" altLang="it-IT" sz="2000" dirty="0" err="1"/>
              <a:t>matter</a:t>
            </a:r>
            <a:r>
              <a:rPr lang="it-IT" altLang="it-IT" sz="2000" dirty="0"/>
              <a:t> . . . , some </a:t>
            </a:r>
            <a:r>
              <a:rPr lang="it-IT" altLang="it-IT" sz="2000" dirty="0" err="1"/>
              <a:t>theories</a:t>
            </a:r>
            <a:r>
              <a:rPr lang="it-IT" altLang="it-IT" sz="2000" dirty="0"/>
              <a:t> are so </a:t>
            </a:r>
            <a:r>
              <a:rPr lang="it-IT" altLang="it-IT" sz="2000" dirty="0" err="1"/>
              <a:t>thoroughly</a:t>
            </a:r>
            <a:r>
              <a:rPr lang="it-IT" altLang="it-IT" sz="2000" dirty="0"/>
              <a:t> </a:t>
            </a:r>
            <a:r>
              <a:rPr lang="it-IT" altLang="it-IT" sz="2000" dirty="0" err="1"/>
              <a:t>tested</a:t>
            </a:r>
            <a:r>
              <a:rPr lang="it-IT" altLang="it-IT" sz="2000" dirty="0"/>
              <a:t> </a:t>
            </a:r>
            <a:r>
              <a:rPr lang="it-IT" altLang="it-IT" sz="2000" dirty="0" err="1"/>
              <a:t>that</a:t>
            </a:r>
            <a:r>
              <a:rPr lang="it-IT" altLang="it-IT" sz="2000" dirty="0"/>
              <a:t> </a:t>
            </a:r>
            <a:r>
              <a:rPr lang="it-IT" altLang="it-IT" sz="2000" dirty="0" err="1"/>
              <a:t>they</a:t>
            </a:r>
            <a:r>
              <a:rPr lang="it-IT" altLang="it-IT" sz="2000" dirty="0"/>
              <a:t> </a:t>
            </a:r>
            <a:r>
              <a:rPr lang="it-IT" altLang="it-IT" sz="2000" dirty="0" err="1"/>
              <a:t>become</a:t>
            </a:r>
            <a:r>
              <a:rPr lang="it-IT" altLang="it-IT" sz="2000" dirty="0"/>
              <a:t> </a:t>
            </a:r>
            <a:r>
              <a:rPr lang="it-IT" altLang="it-IT" sz="2000" dirty="0" err="1"/>
              <a:t>virtually</a:t>
            </a:r>
            <a:r>
              <a:rPr lang="it-IT" altLang="it-IT" sz="2000" dirty="0"/>
              <a:t> </a:t>
            </a:r>
            <a:r>
              <a:rPr lang="it-IT" altLang="it-IT" sz="2000" dirty="0" err="1"/>
              <a:t>incontrovertible</a:t>
            </a:r>
            <a:r>
              <a:rPr lang="it-IT" altLang="it-IT" sz="2000" dirty="0"/>
              <a:t>.”</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3868388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484784"/>
            <a:ext cx="8534400" cy="29238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a:t>American </a:t>
            </a:r>
            <a:r>
              <a:rPr lang="it-IT" altLang="it-IT" sz="2000" dirty="0" err="1"/>
              <a:t>Association</a:t>
            </a:r>
            <a:r>
              <a:rPr lang="it-IT" altLang="it-IT" sz="2000" dirty="0"/>
              <a:t> for the </a:t>
            </a:r>
            <a:r>
              <a:rPr lang="it-IT" altLang="it-IT" sz="2000" dirty="0" err="1"/>
              <a:t>Advancement</a:t>
            </a:r>
            <a:r>
              <a:rPr lang="it-IT" altLang="it-IT" sz="2000" dirty="0"/>
              <a:t> of Science: “[</a:t>
            </a:r>
            <a:r>
              <a:rPr lang="it-IT" altLang="it-IT" sz="2000" dirty="0" err="1"/>
              <a:t>S</a:t>
            </a:r>
            <a:r>
              <a:rPr lang="it-IT" altLang="it-IT" sz="2000" dirty="0"/>
              <a:t>]</a:t>
            </a:r>
            <a:r>
              <a:rPr lang="it-IT" altLang="it-IT" sz="2000" dirty="0" err="1"/>
              <a:t>cience</a:t>
            </a:r>
            <a:r>
              <a:rPr lang="it-IT" altLang="it-IT" sz="2000" dirty="0"/>
              <a:t> . . . </a:t>
            </a:r>
            <a:r>
              <a:rPr lang="it-IT" altLang="it-IT" sz="2000" dirty="0" err="1"/>
              <a:t>proceed</a:t>
            </a:r>
            <a:r>
              <a:rPr lang="it-IT" altLang="it-IT" sz="2000" dirty="0"/>
              <a:t>[</a:t>
            </a:r>
            <a:r>
              <a:rPr lang="it-IT" altLang="it-IT" sz="2000" dirty="0" err="1"/>
              <a:t>s</a:t>
            </a:r>
            <a:r>
              <a:rPr lang="it-IT" altLang="it-IT" sz="2000" dirty="0"/>
              <a:t>] </a:t>
            </a:r>
            <a:r>
              <a:rPr lang="it-IT" altLang="it-IT" sz="2000" dirty="0" err="1"/>
              <a:t>through</a:t>
            </a:r>
            <a:r>
              <a:rPr lang="it-IT" altLang="it-IT" sz="2000" dirty="0"/>
              <a:t> a </a:t>
            </a:r>
            <a:r>
              <a:rPr lang="it-IT" altLang="it-IT" sz="2000" dirty="0" err="1"/>
              <a:t>series</a:t>
            </a:r>
            <a:r>
              <a:rPr lang="it-IT" altLang="it-IT" sz="2000" dirty="0"/>
              <a:t> of </a:t>
            </a:r>
            <a:r>
              <a:rPr lang="it-IT" altLang="it-IT" sz="2000" dirty="0" err="1"/>
              <a:t>interrelated</a:t>
            </a:r>
            <a:r>
              <a:rPr lang="it-IT" altLang="it-IT" sz="2000" dirty="0"/>
              <a:t> </a:t>
            </a:r>
            <a:r>
              <a:rPr lang="it-IT" altLang="it-IT" sz="2000" dirty="0" err="1"/>
              <a:t>steps</a:t>
            </a:r>
            <a:r>
              <a:rPr lang="it-IT" altLang="it-IT" sz="2000" dirty="0"/>
              <a:t> </a:t>
            </a:r>
            <a:r>
              <a:rPr lang="it-IT" altLang="it-IT" sz="2000" dirty="0" err="1"/>
              <a:t>centered</a:t>
            </a:r>
            <a:r>
              <a:rPr lang="it-IT" altLang="it-IT" sz="2000" dirty="0"/>
              <a:t> on the generation and </a:t>
            </a:r>
            <a:r>
              <a:rPr lang="it-IT" altLang="it-IT" sz="2000" dirty="0" err="1"/>
              <a:t>testing</a:t>
            </a:r>
            <a:r>
              <a:rPr lang="it-IT" altLang="it-IT" sz="2000" dirty="0"/>
              <a:t> of </a:t>
            </a:r>
            <a:r>
              <a:rPr lang="it-IT" altLang="it-IT" sz="2000" dirty="0" err="1"/>
              <a:t>hypotheses</a:t>
            </a:r>
            <a:r>
              <a:rPr lang="it-IT" altLang="it-IT" sz="2000" dirty="0"/>
              <a:t>. </a:t>
            </a:r>
            <a:r>
              <a:rPr lang="it-IT" altLang="it-IT" sz="2000" dirty="0" err="1"/>
              <a:t>Hypotheses</a:t>
            </a:r>
            <a:r>
              <a:rPr lang="it-IT" altLang="it-IT" sz="2000" dirty="0"/>
              <a:t> are </a:t>
            </a:r>
            <a:r>
              <a:rPr lang="it-IT" altLang="it-IT" sz="2000" dirty="0" err="1"/>
              <a:t>educated</a:t>
            </a:r>
            <a:r>
              <a:rPr lang="it-IT" altLang="it-IT" sz="2000" dirty="0"/>
              <a:t> </a:t>
            </a:r>
            <a:r>
              <a:rPr lang="it-IT" altLang="it-IT" sz="2000" dirty="0" err="1"/>
              <a:t>guesses</a:t>
            </a:r>
            <a:r>
              <a:rPr lang="it-IT" altLang="it-IT" sz="2000" dirty="0"/>
              <a:t> </a:t>
            </a:r>
            <a:r>
              <a:rPr lang="it-IT" altLang="it-IT" sz="2000" dirty="0" err="1"/>
              <a:t>about</a:t>
            </a:r>
            <a:r>
              <a:rPr lang="it-IT" altLang="it-IT" sz="2000" dirty="0"/>
              <a:t> a </a:t>
            </a:r>
            <a:r>
              <a:rPr lang="it-IT" altLang="it-IT" sz="2000" dirty="0" err="1"/>
              <a:t>particular</a:t>
            </a:r>
            <a:r>
              <a:rPr lang="it-IT" altLang="it-IT" sz="2000" dirty="0"/>
              <a:t> </a:t>
            </a:r>
            <a:r>
              <a:rPr lang="it-IT" altLang="it-IT" sz="2000" dirty="0" err="1"/>
              <a:t>phenomenon</a:t>
            </a:r>
            <a:r>
              <a:rPr lang="it-IT" altLang="it-IT" sz="2000" dirty="0"/>
              <a:t> or </a:t>
            </a:r>
            <a:r>
              <a:rPr lang="it-IT" altLang="it-IT" sz="2000" dirty="0" err="1"/>
              <a:t>event</a:t>
            </a:r>
            <a:r>
              <a:rPr lang="it-IT" altLang="it-IT" sz="2000" dirty="0"/>
              <a:t> . . . . [</a:t>
            </a:r>
            <a:r>
              <a:rPr lang="it-IT" altLang="it-IT" sz="2000" dirty="0" err="1"/>
              <a:t>S</a:t>
            </a:r>
            <a:r>
              <a:rPr lang="it-IT" altLang="it-IT" sz="2000" dirty="0"/>
              <a:t>]</a:t>
            </a:r>
            <a:r>
              <a:rPr lang="it-IT" altLang="it-IT" sz="2000" dirty="0" err="1"/>
              <a:t>cientists</a:t>
            </a:r>
            <a:r>
              <a:rPr lang="it-IT" altLang="it-IT" sz="2000" dirty="0"/>
              <a:t> </a:t>
            </a:r>
            <a:r>
              <a:rPr lang="it-IT" altLang="it-IT" sz="2000" dirty="0" err="1"/>
              <a:t>conduct</a:t>
            </a:r>
            <a:r>
              <a:rPr lang="it-IT" altLang="it-IT" sz="2000" dirty="0"/>
              <a:t> </a:t>
            </a:r>
            <a:r>
              <a:rPr lang="it-IT" altLang="it-IT" sz="2000" dirty="0" err="1"/>
              <a:t>rigorous</a:t>
            </a:r>
            <a:r>
              <a:rPr lang="it-IT" altLang="it-IT" sz="2000" dirty="0"/>
              <a:t> </a:t>
            </a:r>
            <a:r>
              <a:rPr lang="it-IT" altLang="it-IT" sz="2000" dirty="0" err="1"/>
              <a:t>experimental</a:t>
            </a:r>
            <a:r>
              <a:rPr lang="it-IT" altLang="it-IT" sz="2000" dirty="0"/>
              <a:t> </a:t>
            </a:r>
            <a:r>
              <a:rPr lang="it-IT" altLang="it-IT" sz="2000" dirty="0" err="1"/>
              <a:t>testing</a:t>
            </a:r>
            <a:r>
              <a:rPr lang="it-IT" altLang="it-IT" sz="2000" dirty="0"/>
              <a:t> in </a:t>
            </a:r>
            <a:r>
              <a:rPr lang="it-IT" altLang="it-IT" sz="2000" dirty="0" err="1"/>
              <a:t>order</a:t>
            </a:r>
            <a:r>
              <a:rPr lang="it-IT" altLang="it-IT" sz="2000" dirty="0"/>
              <a:t> to </a:t>
            </a:r>
            <a:r>
              <a:rPr lang="it-IT" altLang="it-IT" sz="2000" dirty="0" err="1"/>
              <a:t>falsify</a:t>
            </a:r>
            <a:r>
              <a:rPr lang="it-IT" altLang="it-IT" sz="2000" dirty="0"/>
              <a:t> </a:t>
            </a:r>
            <a:r>
              <a:rPr lang="it-IT" altLang="it-IT" sz="2000" dirty="0" err="1"/>
              <a:t>hypotheses</a:t>
            </a:r>
            <a:r>
              <a:rPr lang="it-IT" altLang="it-IT" sz="2000" dirty="0"/>
              <a:t>.”</a:t>
            </a:r>
          </a:p>
          <a:p>
            <a:pPr algn="ctr" eaLnBrk="1" hangingPunct="1"/>
            <a:r>
              <a:rPr lang="it-IT" altLang="it-IT" sz="2000" dirty="0"/>
              <a:t>“An </a:t>
            </a:r>
            <a:r>
              <a:rPr lang="it-IT" altLang="it-IT" sz="2000" dirty="0" err="1"/>
              <a:t>hypothesis</a:t>
            </a:r>
            <a:r>
              <a:rPr lang="it-IT" altLang="it-IT" sz="2000" dirty="0"/>
              <a:t> </a:t>
            </a:r>
            <a:r>
              <a:rPr lang="it-IT" altLang="it-IT" sz="2000" dirty="0" err="1"/>
              <a:t>is</a:t>
            </a:r>
            <a:r>
              <a:rPr lang="it-IT" altLang="it-IT" sz="2000" dirty="0"/>
              <a:t> </a:t>
            </a:r>
            <a:r>
              <a:rPr lang="it-IT" altLang="it-IT" sz="2000" dirty="0" err="1"/>
              <a:t>accepted</a:t>
            </a:r>
            <a:r>
              <a:rPr lang="it-IT" altLang="it-IT" sz="2000" dirty="0"/>
              <a:t> </a:t>
            </a:r>
            <a:r>
              <a:rPr lang="it-IT" altLang="it-IT" sz="2000" dirty="0" err="1"/>
              <a:t>as</a:t>
            </a:r>
            <a:r>
              <a:rPr lang="it-IT" altLang="it-IT" sz="2000" dirty="0"/>
              <a:t> </a:t>
            </a:r>
            <a:r>
              <a:rPr lang="it-IT" altLang="it-IT" sz="2000" dirty="0" err="1"/>
              <a:t>generally</a:t>
            </a:r>
            <a:r>
              <a:rPr lang="it-IT" altLang="it-IT" sz="2000" dirty="0"/>
              <a:t> </a:t>
            </a:r>
            <a:r>
              <a:rPr lang="it-IT" altLang="it-IT" sz="2000" dirty="0" err="1"/>
              <a:t>valid</a:t>
            </a:r>
            <a:r>
              <a:rPr lang="it-IT" altLang="it-IT" sz="2000" dirty="0"/>
              <a:t> to the </a:t>
            </a:r>
            <a:r>
              <a:rPr lang="it-IT" altLang="it-IT" sz="2000" dirty="0" err="1"/>
              <a:t>extent</a:t>
            </a:r>
            <a:r>
              <a:rPr lang="it-IT" altLang="it-IT" sz="2000" dirty="0"/>
              <a:t> </a:t>
            </a:r>
            <a:r>
              <a:rPr lang="it-IT" altLang="it-IT" sz="2000" dirty="0" err="1"/>
              <a:t>that</a:t>
            </a:r>
            <a:r>
              <a:rPr lang="it-IT" altLang="it-IT" sz="2000" dirty="0"/>
              <a:t> </a:t>
            </a:r>
            <a:r>
              <a:rPr lang="it-IT" altLang="it-IT" sz="2000" dirty="0" err="1"/>
              <a:t>it</a:t>
            </a:r>
            <a:r>
              <a:rPr lang="it-IT" altLang="it-IT" sz="2000" dirty="0"/>
              <a:t> </a:t>
            </a:r>
            <a:r>
              <a:rPr lang="it-IT" altLang="it-IT" sz="2000" dirty="0" err="1"/>
              <a:t>has</a:t>
            </a:r>
            <a:r>
              <a:rPr lang="it-IT" altLang="it-IT" sz="2000" dirty="0"/>
              <a:t> </a:t>
            </a:r>
            <a:r>
              <a:rPr lang="it-IT" altLang="it-IT" sz="2000" dirty="0" err="1"/>
              <a:t>survived</a:t>
            </a:r>
            <a:r>
              <a:rPr lang="it-IT" altLang="it-IT" sz="2000" dirty="0"/>
              <a:t> </a:t>
            </a:r>
            <a:r>
              <a:rPr lang="it-IT" altLang="it-IT" sz="2000" dirty="0" err="1"/>
              <a:t>repeated</a:t>
            </a:r>
            <a:r>
              <a:rPr lang="it-IT" altLang="it-IT" sz="2000" dirty="0"/>
              <a:t> </a:t>
            </a:r>
            <a:r>
              <a:rPr lang="it-IT" altLang="it-IT" sz="2000" dirty="0" err="1"/>
              <a:t>attempts</a:t>
            </a:r>
            <a:r>
              <a:rPr lang="it-IT" altLang="it-IT" sz="2000" dirty="0"/>
              <a:t> </a:t>
            </a:r>
            <a:r>
              <a:rPr lang="it-IT" altLang="it-IT" sz="2000" dirty="0" err="1"/>
              <a:t>at</a:t>
            </a:r>
            <a:r>
              <a:rPr lang="it-IT" altLang="it-IT" sz="2000" dirty="0"/>
              <a:t> </a:t>
            </a:r>
            <a:r>
              <a:rPr lang="it-IT" altLang="it-IT" sz="2000" dirty="0" err="1"/>
              <a:t>falsification</a:t>
            </a:r>
            <a:r>
              <a:rPr lang="it-IT" altLang="it-IT" sz="2000" dirty="0"/>
              <a:t>.”</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503643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484784"/>
            <a:ext cx="8534400" cy="3847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United</a:t>
            </a:r>
            <a:r>
              <a:rPr lang="it-IT" altLang="it-IT" dirty="0"/>
              <a:t> </a:t>
            </a:r>
            <a:r>
              <a:rPr lang="it-IT" altLang="it-IT" dirty="0" err="1"/>
              <a:t>States</a:t>
            </a:r>
            <a:r>
              <a:rPr lang="it-IT" altLang="it-IT" dirty="0"/>
              <a:t> v. Bonds (1993)</a:t>
            </a:r>
          </a:p>
          <a:p>
            <a:pPr algn="ctr" eaLnBrk="1" hangingPunct="1"/>
            <a:endParaRPr lang="it-IT" altLang="it-IT" sz="2000" dirty="0"/>
          </a:p>
          <a:p>
            <a:pPr algn="ctr" eaLnBrk="1" hangingPunct="1"/>
            <a:r>
              <a:rPr lang="it-IT" altLang="it-IT" sz="2000" dirty="0"/>
              <a:t>The </a:t>
            </a:r>
            <a:r>
              <a:rPr lang="it-IT" altLang="it-IT" sz="2000" dirty="0" err="1"/>
              <a:t>defendants</a:t>
            </a:r>
            <a:r>
              <a:rPr lang="it-IT" altLang="it-IT" sz="2000" dirty="0"/>
              <a:t> </a:t>
            </a:r>
            <a:r>
              <a:rPr lang="it-IT" altLang="it-IT" sz="2000" dirty="0" err="1"/>
              <a:t>proffered</a:t>
            </a:r>
            <a:r>
              <a:rPr lang="it-IT" altLang="it-IT" sz="2000" dirty="0"/>
              <a:t> </a:t>
            </a:r>
            <a:r>
              <a:rPr lang="it-IT" altLang="it-IT" sz="2000" dirty="0" err="1"/>
              <a:t>evidence</a:t>
            </a:r>
            <a:r>
              <a:rPr lang="it-IT" altLang="it-IT" sz="2000" dirty="0"/>
              <a:t> </a:t>
            </a:r>
            <a:r>
              <a:rPr lang="it-IT" altLang="it-IT" sz="2000" dirty="0" err="1"/>
              <a:t>that</a:t>
            </a:r>
            <a:r>
              <a:rPr lang="it-IT" altLang="it-IT" sz="2000" dirty="0"/>
              <a:t> DNA </a:t>
            </a:r>
            <a:r>
              <a:rPr lang="it-IT" altLang="it-IT" sz="2000" dirty="0" err="1"/>
              <a:t>identifications</a:t>
            </a:r>
            <a:r>
              <a:rPr lang="it-IT" altLang="it-IT" sz="2000" dirty="0"/>
              <a:t> </a:t>
            </a:r>
            <a:r>
              <a:rPr lang="it-IT" altLang="it-IT" sz="2000" dirty="0" err="1"/>
              <a:t>conducted</a:t>
            </a:r>
            <a:r>
              <a:rPr lang="it-IT" altLang="it-IT" sz="2000" dirty="0"/>
              <a:t> by the FBI </a:t>
            </a:r>
            <a:r>
              <a:rPr lang="it-IT" altLang="it-IT" sz="2000" dirty="0" err="1"/>
              <a:t>laboratory</a:t>
            </a:r>
            <a:r>
              <a:rPr lang="it-IT" altLang="it-IT" sz="2000" dirty="0"/>
              <a:t> </a:t>
            </a:r>
            <a:r>
              <a:rPr lang="it-IT" altLang="it-IT" sz="2000" dirty="0" err="1"/>
              <a:t>had</a:t>
            </a:r>
            <a:r>
              <a:rPr lang="it-IT" altLang="it-IT" sz="2000" dirty="0"/>
              <a:t> </a:t>
            </a:r>
            <a:r>
              <a:rPr lang="it-IT" altLang="it-IT" sz="2000" dirty="0" err="1"/>
              <a:t>been</a:t>
            </a:r>
            <a:r>
              <a:rPr lang="it-IT" altLang="it-IT" sz="2000" dirty="0"/>
              <a:t> </a:t>
            </a:r>
            <a:r>
              <a:rPr lang="it-IT" altLang="it-IT" sz="2000" dirty="0" err="1"/>
              <a:t>found</a:t>
            </a:r>
            <a:r>
              <a:rPr lang="it-IT" altLang="it-IT" sz="2000" dirty="0"/>
              <a:t> to be </a:t>
            </a:r>
            <a:r>
              <a:rPr lang="it-IT" altLang="it-IT" sz="2000" dirty="0" err="1"/>
              <a:t>unreliable</a:t>
            </a:r>
            <a:r>
              <a:rPr lang="it-IT" altLang="it-IT" sz="2000" dirty="0"/>
              <a:t>, </a:t>
            </a:r>
            <a:r>
              <a:rPr lang="it-IT" altLang="it-IT" sz="2000" dirty="0" err="1"/>
              <a:t>but</a:t>
            </a:r>
            <a:r>
              <a:rPr lang="it-IT" altLang="it-IT" sz="2000" dirty="0"/>
              <a:t> the court </a:t>
            </a:r>
            <a:r>
              <a:rPr lang="it-IT" altLang="it-IT" sz="2000" dirty="0" err="1"/>
              <a:t>reasoned</a:t>
            </a:r>
            <a:r>
              <a:rPr lang="it-IT" altLang="it-IT" sz="2000" dirty="0"/>
              <a:t> </a:t>
            </a:r>
            <a:r>
              <a:rPr lang="it-IT" altLang="it-IT" sz="2000" dirty="0" err="1"/>
              <a:t>that</a:t>
            </a:r>
            <a:r>
              <a:rPr lang="it-IT" altLang="it-IT" sz="2000" dirty="0"/>
              <a:t> </a:t>
            </a:r>
            <a:r>
              <a:rPr lang="it-IT" altLang="it-IT" sz="2000" dirty="0" err="1"/>
              <a:t>nonetheless</a:t>
            </a:r>
            <a:r>
              <a:rPr lang="it-IT" altLang="it-IT" sz="2000" dirty="0"/>
              <a:t> the FBI </a:t>
            </a:r>
            <a:r>
              <a:rPr lang="it-IT" altLang="it-IT" sz="2000" dirty="0" err="1"/>
              <a:t>identifications</a:t>
            </a:r>
            <a:r>
              <a:rPr lang="it-IT" altLang="it-IT" sz="2000" dirty="0"/>
              <a:t> </a:t>
            </a:r>
            <a:r>
              <a:rPr lang="it-IT" altLang="it-IT" sz="2000" dirty="0" err="1"/>
              <a:t>were</a:t>
            </a:r>
            <a:r>
              <a:rPr lang="it-IT" altLang="it-IT" sz="2000" dirty="0"/>
              <a:t> </a:t>
            </a:r>
            <a:r>
              <a:rPr lang="it-IT" altLang="it-IT" sz="2000" dirty="0" err="1"/>
              <a:t>admissible</a:t>
            </a:r>
            <a:r>
              <a:rPr lang="it-IT" altLang="it-IT" sz="2000" dirty="0"/>
              <a:t> under </a:t>
            </a:r>
            <a:r>
              <a:rPr lang="it-IT" altLang="it-IT" sz="2000" dirty="0" err="1"/>
              <a:t>Daubert</a:t>
            </a:r>
            <a:r>
              <a:rPr lang="it-IT" altLang="it-IT" sz="2000" dirty="0"/>
              <a:t>; </a:t>
            </a:r>
            <a:r>
              <a:rPr lang="it-IT" altLang="it-IT" sz="2000" dirty="0" err="1"/>
              <a:t>arguing</a:t>
            </a:r>
            <a:r>
              <a:rPr lang="it-IT" altLang="it-IT" sz="2000" dirty="0"/>
              <a:t> </a:t>
            </a:r>
            <a:r>
              <a:rPr lang="it-IT" altLang="it-IT" sz="2000" dirty="0" err="1"/>
              <a:t>that</a:t>
            </a:r>
            <a:r>
              <a:rPr lang="it-IT" altLang="it-IT" sz="2000" dirty="0"/>
              <a:t> “the </a:t>
            </a:r>
            <a:r>
              <a:rPr lang="it-IT" altLang="it-IT" sz="2000" dirty="0" err="1"/>
              <a:t>defendants</a:t>
            </a:r>
            <a:r>
              <a:rPr lang="it-IT" altLang="it-IT" sz="2000" dirty="0"/>
              <a:t> </a:t>
            </a:r>
            <a:r>
              <a:rPr lang="it-IT" altLang="it-IT" sz="2000" dirty="0" err="1"/>
              <a:t>have</a:t>
            </a:r>
            <a:r>
              <a:rPr lang="it-IT" altLang="it-IT" sz="2000" dirty="0"/>
              <a:t> </a:t>
            </a:r>
            <a:r>
              <a:rPr lang="it-IT" altLang="it-IT" sz="2000" dirty="0" err="1"/>
              <a:t>conceded</a:t>
            </a:r>
            <a:r>
              <a:rPr lang="it-IT" altLang="it-IT" sz="2000" dirty="0"/>
              <a:t> </a:t>
            </a:r>
            <a:r>
              <a:rPr lang="it-IT" altLang="it-IT" sz="2000" dirty="0" err="1"/>
              <a:t>that</a:t>
            </a:r>
            <a:r>
              <a:rPr lang="it-IT" altLang="it-IT" sz="2000" dirty="0"/>
              <a:t> the </a:t>
            </a:r>
            <a:r>
              <a:rPr lang="it-IT" altLang="it-IT" sz="2000" dirty="0" err="1"/>
              <a:t>theory</a:t>
            </a:r>
            <a:r>
              <a:rPr lang="it-IT" altLang="it-IT" sz="2000" dirty="0"/>
              <a:t> and </a:t>
            </a:r>
            <a:r>
              <a:rPr lang="it-IT" altLang="it-IT" sz="2000" dirty="0" err="1"/>
              <a:t>methods</a:t>
            </a:r>
            <a:r>
              <a:rPr lang="it-IT" altLang="it-IT" sz="2000" dirty="0"/>
              <a:t> can be </a:t>
            </a:r>
            <a:r>
              <a:rPr lang="it-IT" altLang="it-IT" sz="2000" dirty="0" err="1"/>
              <a:t>tested</a:t>
            </a:r>
            <a:r>
              <a:rPr lang="it-IT" altLang="it-IT" sz="2000" dirty="0"/>
              <a:t>. The dispute . . . </a:t>
            </a:r>
            <a:r>
              <a:rPr lang="it-IT" altLang="it-IT" sz="2000" dirty="0" err="1"/>
              <a:t>is</a:t>
            </a:r>
            <a:r>
              <a:rPr lang="it-IT" altLang="it-IT" sz="2000" dirty="0"/>
              <a:t> over </a:t>
            </a:r>
            <a:r>
              <a:rPr lang="it-IT" altLang="it-IT" sz="2000" dirty="0" err="1"/>
              <a:t>how</a:t>
            </a:r>
            <a:r>
              <a:rPr lang="it-IT" altLang="it-IT" sz="2000" dirty="0"/>
              <a:t> the </a:t>
            </a:r>
            <a:r>
              <a:rPr lang="it-IT" altLang="it-IT" sz="2000" dirty="0" err="1"/>
              <a:t>results</a:t>
            </a:r>
            <a:r>
              <a:rPr lang="it-IT" altLang="it-IT" sz="2000" dirty="0"/>
              <a:t> </a:t>
            </a:r>
            <a:r>
              <a:rPr lang="it-IT" altLang="it-IT" sz="2000" dirty="0" err="1"/>
              <a:t>have</a:t>
            </a:r>
            <a:r>
              <a:rPr lang="it-IT" altLang="it-IT" sz="2000" dirty="0"/>
              <a:t> </a:t>
            </a:r>
            <a:r>
              <a:rPr lang="it-IT" altLang="it-IT" sz="2000" dirty="0" err="1"/>
              <a:t>been</a:t>
            </a:r>
            <a:r>
              <a:rPr lang="it-IT" altLang="it-IT" sz="2000" dirty="0"/>
              <a:t> </a:t>
            </a:r>
            <a:r>
              <a:rPr lang="it-IT" altLang="it-IT" sz="2000" dirty="0" err="1"/>
              <a:t>tested</a:t>
            </a:r>
            <a:r>
              <a:rPr lang="it-IT" altLang="it-IT" sz="2000" dirty="0"/>
              <a:t>, </a:t>
            </a:r>
            <a:r>
              <a:rPr lang="it-IT" altLang="it-IT" sz="2000" dirty="0" err="1"/>
              <a:t>not</a:t>
            </a:r>
            <a:r>
              <a:rPr lang="it-IT" altLang="it-IT" sz="2000" dirty="0"/>
              <a:t> over </a:t>
            </a:r>
            <a:r>
              <a:rPr lang="it-IT" altLang="it-IT" sz="2000" dirty="0" err="1"/>
              <a:t>whether</a:t>
            </a:r>
            <a:r>
              <a:rPr lang="it-IT" altLang="it-IT" sz="2000" dirty="0"/>
              <a:t> the </a:t>
            </a:r>
            <a:r>
              <a:rPr lang="it-IT" altLang="it-IT" sz="2000" dirty="0" err="1"/>
              <a:t>results</a:t>
            </a:r>
            <a:r>
              <a:rPr lang="it-IT" altLang="it-IT" sz="2000" dirty="0"/>
              <a:t> can be or </a:t>
            </a:r>
            <a:r>
              <a:rPr lang="it-IT" altLang="it-IT" sz="2000" dirty="0" err="1"/>
              <a:t>have</a:t>
            </a:r>
            <a:r>
              <a:rPr lang="it-IT" altLang="it-IT" sz="2000" dirty="0"/>
              <a:t> </a:t>
            </a:r>
            <a:r>
              <a:rPr lang="it-IT" altLang="it-IT" sz="2000" dirty="0" err="1"/>
              <a:t>been</a:t>
            </a:r>
            <a:r>
              <a:rPr lang="it-IT" altLang="it-IT" sz="2000" dirty="0"/>
              <a:t> </a:t>
            </a:r>
            <a:r>
              <a:rPr lang="it-IT" altLang="it-IT" sz="2000" dirty="0" err="1"/>
              <a:t>tested</a:t>
            </a:r>
            <a:r>
              <a:rPr lang="it-IT" altLang="it-IT" sz="2000" dirty="0"/>
              <a:t>.”</a:t>
            </a:r>
          </a:p>
          <a:p>
            <a:pPr algn="ctr" eaLnBrk="1" hangingPunct="1"/>
            <a:endParaRPr lang="it-IT" altLang="it-IT" sz="2000" dirty="0"/>
          </a:p>
          <a:p>
            <a:pPr algn="ctr" eaLnBrk="1" hangingPunct="1"/>
            <a:r>
              <a:rPr lang="it-IT" altLang="it-IT" sz="2000" dirty="0" err="1"/>
              <a:t>Since</a:t>
            </a:r>
            <a:r>
              <a:rPr lang="it-IT" altLang="it-IT" sz="2000" dirty="0"/>
              <a:t> the FBI </a:t>
            </a:r>
            <a:r>
              <a:rPr lang="it-IT" altLang="it-IT" sz="2000" dirty="0" err="1"/>
              <a:t>lab’s</a:t>
            </a:r>
            <a:r>
              <a:rPr lang="it-IT" altLang="it-IT" sz="2000" dirty="0"/>
              <a:t> DNA work </a:t>
            </a:r>
            <a:r>
              <a:rPr lang="it-IT" altLang="it-IT" sz="2000" dirty="0" err="1"/>
              <a:t>had</a:t>
            </a:r>
            <a:r>
              <a:rPr lang="it-IT" altLang="it-IT" sz="2000" dirty="0"/>
              <a:t> </a:t>
            </a:r>
            <a:r>
              <a:rPr lang="it-IT" altLang="it-IT" sz="2000" dirty="0" err="1"/>
              <a:t>been</a:t>
            </a:r>
            <a:r>
              <a:rPr lang="it-IT" altLang="it-IT" sz="2000" dirty="0"/>
              <a:t> </a:t>
            </a:r>
            <a:r>
              <a:rPr lang="it-IT" altLang="it-IT" sz="2000" dirty="0" err="1"/>
              <a:t>tested</a:t>
            </a:r>
            <a:r>
              <a:rPr lang="it-IT" altLang="it-IT" sz="2000" dirty="0"/>
              <a:t> and </a:t>
            </a:r>
            <a:r>
              <a:rPr lang="it-IT" altLang="it-IT" sz="2000" dirty="0" err="1"/>
              <a:t>shown</a:t>
            </a:r>
            <a:r>
              <a:rPr lang="it-IT" altLang="it-IT" sz="2000" dirty="0"/>
              <a:t> to be </a:t>
            </a:r>
            <a:r>
              <a:rPr lang="it-IT" altLang="it-IT" sz="2000" dirty="0" err="1"/>
              <a:t>unreliable</a:t>
            </a:r>
            <a:r>
              <a:rPr lang="it-IT" altLang="it-IT" sz="2000" dirty="0"/>
              <a:t> </a:t>
            </a:r>
            <a:r>
              <a:rPr lang="it-IT" altLang="it-IT" sz="2000" dirty="0" err="1"/>
              <a:t>showed</a:t>
            </a:r>
            <a:r>
              <a:rPr lang="it-IT" altLang="it-IT" sz="2000" dirty="0"/>
              <a:t> </a:t>
            </a:r>
            <a:r>
              <a:rPr lang="it-IT" altLang="it-IT" sz="2000" dirty="0" err="1"/>
              <a:t>that</a:t>
            </a:r>
            <a:r>
              <a:rPr lang="it-IT" altLang="it-IT" sz="2000" dirty="0"/>
              <a:t> the </a:t>
            </a:r>
            <a:r>
              <a:rPr lang="it-IT" altLang="it-IT" sz="2000" dirty="0" err="1"/>
              <a:t>FBI’s</a:t>
            </a:r>
            <a:r>
              <a:rPr lang="it-IT" altLang="it-IT" sz="2000" dirty="0"/>
              <a:t> </a:t>
            </a:r>
            <a:r>
              <a:rPr lang="it-IT" altLang="it-IT" sz="2000" dirty="0" err="1"/>
              <a:t>testimony</a:t>
            </a:r>
            <a:r>
              <a:rPr lang="it-IT" altLang="it-IT" sz="2000" dirty="0"/>
              <a:t> </a:t>
            </a:r>
            <a:r>
              <a:rPr lang="it-IT" altLang="it-IT" sz="2000" dirty="0" err="1"/>
              <a:t>could</a:t>
            </a:r>
            <a:r>
              <a:rPr lang="it-IT" altLang="it-IT" sz="2000" dirty="0"/>
              <a:t> be and </a:t>
            </a:r>
            <a:r>
              <a:rPr lang="it-IT" altLang="it-IT" sz="2000" dirty="0" err="1"/>
              <a:t>had</a:t>
            </a:r>
            <a:r>
              <a:rPr lang="it-IT" altLang="it-IT" sz="2000" dirty="0"/>
              <a:t> </a:t>
            </a:r>
            <a:r>
              <a:rPr lang="it-IT" altLang="it-IT" sz="2000" dirty="0" err="1"/>
              <a:t>been</a:t>
            </a:r>
            <a:r>
              <a:rPr lang="it-IT" altLang="it-IT" sz="2000" dirty="0"/>
              <a:t> </a:t>
            </a:r>
            <a:r>
              <a:rPr lang="it-IT" altLang="it-IT" sz="2000" dirty="0" err="1"/>
              <a:t>tested</a:t>
            </a:r>
            <a:r>
              <a:rPr lang="it-IT" altLang="it-IT" sz="2000" dirty="0"/>
              <a:t>, and </a:t>
            </a:r>
            <a:r>
              <a:rPr lang="it-IT" altLang="it-IT" sz="2000" dirty="0" err="1"/>
              <a:t>hence</a:t>
            </a:r>
            <a:r>
              <a:rPr lang="it-IT" altLang="it-IT" sz="2000" dirty="0"/>
              <a:t> </a:t>
            </a:r>
            <a:r>
              <a:rPr lang="it-IT" altLang="it-IT" sz="2000" dirty="0" err="1"/>
              <a:t>was</a:t>
            </a:r>
            <a:r>
              <a:rPr lang="it-IT" altLang="it-IT" sz="2000" dirty="0"/>
              <a:t> </a:t>
            </a:r>
            <a:r>
              <a:rPr lang="it-IT" altLang="it-IT" sz="2000" dirty="0" err="1"/>
              <a:t>grounds</a:t>
            </a:r>
            <a:r>
              <a:rPr lang="it-IT" altLang="it-IT" sz="2000" dirty="0"/>
              <a:t> for </a:t>
            </a:r>
            <a:r>
              <a:rPr lang="it-IT" altLang="it-IT" sz="2000" dirty="0" err="1"/>
              <a:t>admitting</a:t>
            </a:r>
            <a:r>
              <a:rPr lang="it-IT" altLang="it-IT" sz="2000" dirty="0"/>
              <a:t> </a:t>
            </a:r>
            <a:r>
              <a:rPr lang="it-IT" altLang="it-IT" sz="2000" dirty="0" err="1"/>
              <a:t>it</a:t>
            </a:r>
            <a:r>
              <a:rPr lang="it-IT" altLang="it-IT" sz="2000" dirty="0"/>
              <a:t> </a:t>
            </a:r>
            <a:r>
              <a:rPr lang="it-IT" altLang="it-IT" sz="2000" dirty="0" err="1"/>
              <a:t>as</a:t>
            </a:r>
            <a:r>
              <a:rPr lang="it-IT" altLang="it-IT" sz="2000" dirty="0"/>
              <a:t> </a:t>
            </a:r>
            <a:r>
              <a:rPr lang="it-IT" altLang="it-IT" sz="2000" dirty="0" err="1"/>
              <a:t>reliable</a:t>
            </a:r>
            <a:r>
              <a:rPr lang="it-IT" altLang="it-IT" sz="2000" dirty="0"/>
              <a:t>.</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4264587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836712"/>
            <a:ext cx="8534400" cy="53245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dirty="0" err="1"/>
              <a:t>Commitee</a:t>
            </a:r>
            <a:r>
              <a:rPr lang="it-IT" altLang="it-IT" sz="2000" dirty="0"/>
              <a:t> </a:t>
            </a:r>
            <a:r>
              <a:rPr lang="it-IT" altLang="it-IT" sz="2000" dirty="0" err="1"/>
              <a:t>members</a:t>
            </a:r>
            <a:r>
              <a:rPr lang="it-IT" altLang="it-IT" sz="2000" dirty="0"/>
              <a:t> (</a:t>
            </a:r>
            <a:r>
              <a:rPr lang="it-IT" altLang="it-IT" sz="2000" dirty="0" err="1"/>
              <a:t>academic</a:t>
            </a:r>
            <a:r>
              <a:rPr lang="it-IT" altLang="it-IT" sz="2000" dirty="0"/>
              <a:t> position in </a:t>
            </a:r>
            <a:r>
              <a:rPr lang="it-IT" altLang="it-IT" sz="2000" dirty="0" err="1"/>
              <a:t>medical</a:t>
            </a:r>
            <a:r>
              <a:rPr lang="it-IT" altLang="it-IT" sz="2000" dirty="0"/>
              <a:t> science)</a:t>
            </a:r>
          </a:p>
          <a:p>
            <a:pPr algn="ctr" eaLnBrk="1" hangingPunct="1"/>
            <a:r>
              <a:rPr lang="it-IT" altLang="it-IT" sz="2000" dirty="0"/>
              <a:t>A        B         C</a:t>
            </a:r>
          </a:p>
          <a:p>
            <a:pPr algn="ctr" eaLnBrk="1" hangingPunct="1"/>
            <a:endParaRPr lang="it-IT" altLang="it-IT" sz="2000" dirty="0"/>
          </a:p>
          <a:p>
            <a:pPr algn="ctr" eaLnBrk="1" hangingPunct="1"/>
            <a:endParaRPr lang="it-IT" altLang="it-IT" sz="2000" dirty="0"/>
          </a:p>
          <a:p>
            <a:pPr algn="ctr" eaLnBrk="1" hangingPunct="1"/>
            <a:r>
              <a:rPr lang="it-IT" altLang="it-IT" sz="2000" dirty="0" err="1"/>
              <a:t>Candidates</a:t>
            </a:r>
            <a:endParaRPr lang="it-IT" altLang="it-IT" sz="2000" dirty="0"/>
          </a:p>
          <a:p>
            <a:pPr algn="ctr" eaLnBrk="1" hangingPunct="1"/>
            <a:endParaRPr lang="it-IT" altLang="it-IT" sz="2000" dirty="0"/>
          </a:p>
          <a:p>
            <a:pPr marL="457200" indent="-457200" algn="ctr" eaLnBrk="1" hangingPunct="1">
              <a:buAutoNum type="arabicPlain"/>
            </a:pPr>
            <a:r>
              <a:rPr lang="it-IT" altLang="it-IT" sz="2000" dirty="0"/>
              <a:t>      2           3           4</a:t>
            </a:r>
          </a:p>
          <a:p>
            <a:pPr marL="457200" indent="-457200" algn="ctr" eaLnBrk="1" hangingPunct="1">
              <a:buAutoNum type="arabicPlain"/>
            </a:pPr>
            <a:endParaRPr lang="it-IT" altLang="it-IT" sz="2000" dirty="0"/>
          </a:p>
          <a:p>
            <a:pPr algn="ctr" eaLnBrk="1" hangingPunct="1"/>
            <a:r>
              <a:rPr lang="it-IT" altLang="it-IT" sz="2000" dirty="0"/>
              <a:t>A and 1 are </a:t>
            </a:r>
            <a:r>
              <a:rPr lang="it-IT" altLang="it-IT" sz="2000" dirty="0" err="1"/>
              <a:t>father</a:t>
            </a:r>
            <a:r>
              <a:rPr lang="it-IT" altLang="it-IT" sz="2000" dirty="0"/>
              <a:t> and son</a:t>
            </a:r>
          </a:p>
          <a:p>
            <a:pPr algn="ctr" eaLnBrk="1" hangingPunct="1"/>
            <a:endParaRPr lang="it-IT" altLang="it-IT" sz="2000" dirty="0"/>
          </a:p>
          <a:p>
            <a:pPr algn="ctr" eaLnBrk="1" hangingPunct="1"/>
            <a:r>
              <a:rPr lang="it-IT" altLang="it-IT" sz="2000" dirty="0"/>
              <a:t>A, B, C </a:t>
            </a:r>
            <a:r>
              <a:rPr lang="it-IT" altLang="it-IT" sz="2000" dirty="0" err="1"/>
              <a:t>have</a:t>
            </a:r>
            <a:r>
              <a:rPr lang="it-IT" altLang="it-IT" sz="2000" dirty="0"/>
              <a:t> </a:t>
            </a:r>
            <a:r>
              <a:rPr lang="it-IT" altLang="it-IT" sz="2000" dirty="0" err="1"/>
              <a:t>professional</a:t>
            </a:r>
            <a:r>
              <a:rPr lang="it-IT" altLang="it-IT" sz="2000" dirty="0"/>
              <a:t> </a:t>
            </a:r>
            <a:r>
              <a:rPr lang="it-IT" altLang="it-IT" sz="2000" dirty="0" err="1"/>
              <a:t>ties</a:t>
            </a:r>
            <a:endParaRPr lang="it-IT" altLang="it-IT" sz="2000" dirty="0"/>
          </a:p>
          <a:p>
            <a:pPr algn="ctr" eaLnBrk="1" hangingPunct="1"/>
            <a:endParaRPr lang="it-IT" altLang="it-IT" sz="2000" dirty="0"/>
          </a:p>
          <a:p>
            <a:pPr algn="ctr" eaLnBrk="1" hangingPunct="1"/>
            <a:r>
              <a:rPr lang="it-IT" altLang="it-IT" sz="2000" dirty="0"/>
              <a:t>1 </a:t>
            </a:r>
            <a:r>
              <a:rPr lang="it-IT" altLang="it-IT" sz="2000" dirty="0" err="1"/>
              <a:t>gets</a:t>
            </a:r>
            <a:r>
              <a:rPr lang="it-IT" altLang="it-IT" sz="2000" dirty="0"/>
              <a:t> </a:t>
            </a:r>
            <a:r>
              <a:rPr lang="it-IT" altLang="it-IT" sz="2000" dirty="0" err="1"/>
              <a:t>hired</a:t>
            </a:r>
            <a:endParaRPr lang="it-IT" altLang="it-IT" sz="2000" dirty="0"/>
          </a:p>
          <a:p>
            <a:pPr algn="ctr" eaLnBrk="1" hangingPunct="1"/>
            <a:endParaRPr lang="it-IT" altLang="it-IT" sz="2000" dirty="0"/>
          </a:p>
          <a:p>
            <a:pPr algn="ctr" eaLnBrk="1" hangingPunct="1"/>
            <a:r>
              <a:rPr lang="it-IT" altLang="it-IT" sz="2000" dirty="0"/>
              <a:t>2, 3, 4 sue the </a:t>
            </a:r>
            <a:r>
              <a:rPr lang="it-IT" altLang="it-IT" sz="2000" dirty="0" err="1"/>
              <a:t>commitee</a:t>
            </a:r>
            <a:r>
              <a:rPr lang="it-IT" altLang="it-IT" sz="2000" dirty="0"/>
              <a:t> for </a:t>
            </a:r>
            <a:r>
              <a:rPr lang="it-IT" altLang="it-IT" sz="2000" dirty="0" err="1"/>
              <a:t>nepotism</a:t>
            </a:r>
            <a:endParaRPr lang="it-IT" altLang="it-IT" sz="2000" dirty="0"/>
          </a:p>
          <a:p>
            <a:pPr algn="ctr" eaLnBrk="1" hangingPunct="1"/>
            <a:endParaRPr lang="it-IT" altLang="it-IT" sz="2000" dirty="0"/>
          </a:p>
          <a:p>
            <a:pPr algn="ctr" eaLnBrk="1" hangingPunct="1"/>
            <a:r>
              <a:rPr lang="it-IT" altLang="it-IT" sz="2000" dirty="0" err="1"/>
              <a:t>Argue</a:t>
            </a:r>
            <a:r>
              <a:rPr lang="it-IT" altLang="it-IT" sz="2000" dirty="0"/>
              <a:t> in </a:t>
            </a:r>
            <a:r>
              <a:rPr lang="it-IT" altLang="it-IT" sz="2000" dirty="0" err="1"/>
              <a:t>favor</a:t>
            </a:r>
            <a:r>
              <a:rPr lang="it-IT" altLang="it-IT" sz="2000" dirty="0"/>
              <a:t> of 1 or in </a:t>
            </a:r>
            <a:r>
              <a:rPr lang="it-IT" altLang="it-IT" sz="2000" dirty="0" err="1"/>
              <a:t>favor</a:t>
            </a:r>
            <a:r>
              <a:rPr lang="it-IT" altLang="it-IT" sz="2000" dirty="0"/>
              <a:t> of 2, 3, 4 </a:t>
            </a:r>
            <a:r>
              <a:rPr lang="it-IT" altLang="it-IT" sz="2000" dirty="0" err="1"/>
              <a:t>using</a:t>
            </a:r>
            <a:r>
              <a:rPr lang="it-IT" altLang="it-IT" sz="2000" dirty="0"/>
              <a:t> the </a:t>
            </a:r>
            <a:r>
              <a:rPr lang="it-IT" altLang="it-IT" sz="2000" dirty="0" err="1"/>
              <a:t>papers</a:t>
            </a:r>
            <a:r>
              <a:rPr lang="it-IT" altLang="it-IT" sz="2000" dirty="0"/>
              <a:t> on </a:t>
            </a:r>
            <a:r>
              <a:rPr lang="it-IT" altLang="it-IT" sz="2000" dirty="0" err="1"/>
              <a:t>nepotism</a:t>
            </a:r>
            <a:endParaRPr lang="it-IT" altLang="it-IT" sz="2000"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3905792" y="186689"/>
            <a:ext cx="13324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Problem</a:t>
            </a:r>
            <a:endParaRPr lang="it-IT" altLang="it-IT" dirty="0"/>
          </a:p>
        </p:txBody>
      </p:sp>
    </p:spTree>
    <p:extLst>
      <p:ext uri="{BB962C8B-B14F-4D97-AF65-F5344CB8AC3E}">
        <p14:creationId xmlns:p14="http://schemas.microsoft.com/office/powerpoint/2010/main" val="2457590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dirty="0"/>
              <a:t>Fallacy of inductive logic</a:t>
            </a:r>
          </a:p>
          <a:p>
            <a:pPr algn="ctr" eaLnBrk="1" hangingPunct="1">
              <a:spcBef>
                <a:spcPct val="0"/>
              </a:spcBef>
              <a:buFontTx/>
              <a:buNone/>
            </a:pPr>
            <a:endParaRPr lang="en-US" altLang="en-US" dirty="0"/>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428243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77E184F6-947F-1B42-BD99-C2ACE121B899}"/>
              </a:ext>
            </a:extLst>
          </p:cNvPr>
          <p:cNvSpPr>
            <a:spLocks noChangeArrowheads="1"/>
          </p:cNvSpPr>
          <p:nvPr/>
        </p:nvSpPr>
        <p:spPr bwMode="auto">
          <a:xfrm>
            <a:off x="3291420" y="188640"/>
            <a:ext cx="27336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Logical</a:t>
            </a:r>
            <a:r>
              <a:rPr lang="it-IT" altLang="en-US" sz="2800" dirty="0">
                <a:latin typeface="+mn-lt"/>
              </a:rPr>
              <a:t> </a:t>
            </a:r>
            <a:r>
              <a:rPr lang="it-IT" altLang="en-US" sz="2800" dirty="0" err="1">
                <a:latin typeface="+mn-lt"/>
              </a:rPr>
              <a:t>positivism</a:t>
            </a:r>
            <a:endParaRPr lang="it-IT" altLang="en-US" sz="2800" dirty="0">
              <a:latin typeface="+mn-lt"/>
            </a:endParaRPr>
          </a:p>
        </p:txBody>
      </p:sp>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1192288" y="2044005"/>
            <a:ext cx="693196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1) </a:t>
            </a:r>
            <a:r>
              <a:rPr lang="it-IT" altLang="en-US" sz="2800" dirty="0" err="1">
                <a:latin typeface="+mn-lt"/>
              </a:rPr>
              <a:t>Analytic</a:t>
            </a:r>
            <a:r>
              <a:rPr lang="it-IT" altLang="en-US" sz="2800" dirty="0">
                <a:latin typeface="+mn-lt"/>
              </a:rPr>
              <a:t> </a:t>
            </a:r>
            <a:r>
              <a:rPr lang="it-IT" altLang="en-US" sz="2800" dirty="0" err="1">
                <a:latin typeface="+mn-lt"/>
              </a:rPr>
              <a:t>statements</a:t>
            </a:r>
            <a:r>
              <a:rPr lang="it-IT" altLang="en-US" sz="2800" dirty="0">
                <a:latin typeface="+mn-lt"/>
              </a:rPr>
              <a:t> vs </a:t>
            </a:r>
            <a:r>
              <a:rPr lang="it-IT" altLang="en-US" sz="2800" dirty="0" err="1">
                <a:latin typeface="+mn-lt"/>
              </a:rPr>
              <a:t>synthetic</a:t>
            </a:r>
            <a:r>
              <a:rPr lang="it-IT" altLang="en-US" sz="2800" dirty="0">
                <a:latin typeface="+mn-lt"/>
              </a:rPr>
              <a:t> </a:t>
            </a:r>
            <a:r>
              <a:rPr lang="it-IT" altLang="en-US" sz="2800" dirty="0" err="1">
                <a:latin typeface="+mn-lt"/>
              </a:rPr>
              <a:t>statements</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p:txBody>
      </p:sp>
    </p:spTree>
    <p:extLst>
      <p:ext uri="{BB962C8B-B14F-4D97-AF65-F5344CB8AC3E}">
        <p14:creationId xmlns:p14="http://schemas.microsoft.com/office/powerpoint/2010/main" val="4119740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36613"/>
            <a:ext cx="3024187"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3995738" y="1484313"/>
            <a:ext cx="28130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a:latin typeface="Times New Roman" pitchFamily="18" charset="0"/>
              </a:rPr>
              <a:t>Karl R. Popper</a:t>
            </a:r>
          </a:p>
          <a:p>
            <a:pPr eaLnBrk="1" hangingPunct="1">
              <a:defRPr/>
            </a:pPr>
            <a:r>
              <a:rPr lang="it-IT" altLang="en-US" sz="1600" i="1">
                <a:latin typeface="Times New Roman" pitchFamily="18" charset="0"/>
              </a:rPr>
              <a:t>(Vienna, 1902 – London, 1994)</a:t>
            </a:r>
          </a:p>
        </p:txBody>
      </p:sp>
      <p:sp>
        <p:nvSpPr>
          <p:cNvPr id="25604" name="Rectangle 1"/>
          <p:cNvSpPr>
            <a:spLocks noChangeArrowheads="1"/>
          </p:cNvSpPr>
          <p:nvPr/>
        </p:nvSpPr>
        <p:spPr bwMode="auto">
          <a:xfrm>
            <a:off x="3924300" y="2822575"/>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“The scientific status of a theory relies on its falsifiability”</a:t>
            </a:r>
          </a:p>
        </p:txBody>
      </p:sp>
      <p:sp>
        <p:nvSpPr>
          <p:cNvPr id="25605" name="Rectangle 2"/>
          <p:cNvSpPr>
            <a:spLocks noChangeArrowheads="1"/>
          </p:cNvSpPr>
          <p:nvPr/>
        </p:nvSpPr>
        <p:spPr bwMode="auto">
          <a:xfrm>
            <a:off x="3924300" y="4076700"/>
            <a:ext cx="4103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Discovery and justification</a:t>
            </a:r>
          </a:p>
        </p:txBody>
      </p:sp>
      <p:sp>
        <p:nvSpPr>
          <p:cNvPr id="25606" name="Rectangle 6"/>
          <p:cNvSpPr>
            <a:spLocks noChangeArrowheads="1"/>
          </p:cNvSpPr>
          <p:nvPr/>
        </p:nvSpPr>
        <p:spPr bwMode="auto">
          <a:xfrm>
            <a:off x="3995738" y="5300663"/>
            <a:ext cx="194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Corroboration</a:t>
            </a:r>
          </a:p>
        </p:txBody>
      </p:sp>
    </p:spTree>
    <p:extLst>
      <p:ext uri="{BB962C8B-B14F-4D97-AF65-F5344CB8AC3E}">
        <p14:creationId xmlns:p14="http://schemas.microsoft.com/office/powerpoint/2010/main" val="3049368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dirty="0"/>
              <a:t>Falsification</a:t>
            </a:r>
          </a:p>
          <a:p>
            <a:pPr algn="ctr" eaLnBrk="1" hangingPunct="1">
              <a:spcBef>
                <a:spcPct val="0"/>
              </a:spcBef>
              <a:buFontTx/>
              <a:buNone/>
            </a:pPr>
            <a:endParaRPr lang="en-US" altLang="en-US" dirty="0"/>
          </a:p>
          <a:p>
            <a:pPr algn="ctr" eaLnBrk="1" hangingPunct="1">
              <a:spcBef>
                <a:spcPct val="0"/>
              </a:spcBef>
              <a:buFontTx/>
              <a:buNone/>
            </a:pPr>
            <a:endParaRPr lang="en-US" altLang="en-US" dirty="0"/>
          </a:p>
          <a:p>
            <a:pPr algn="ctr" eaLnBrk="1" hangingPunct="1">
              <a:spcBef>
                <a:spcPct val="0"/>
              </a:spcBef>
              <a:buFontTx/>
              <a:buNone/>
            </a:pPr>
            <a:r>
              <a:rPr lang="en-US" altLang="en-US" dirty="0"/>
              <a:t>You only need one black swan to state for sure that the proposition “all the swans are white” is false!</a:t>
            </a:r>
          </a:p>
        </p:txBody>
      </p:sp>
    </p:spTree>
    <p:extLst>
      <p:ext uri="{BB962C8B-B14F-4D97-AF65-F5344CB8AC3E}">
        <p14:creationId xmlns:p14="http://schemas.microsoft.com/office/powerpoint/2010/main" val="3507927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827584" y="2564904"/>
            <a:ext cx="72728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NULL HYPOTHESIS!</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1064787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A86E4F99-BFD2-5C4B-8935-1846FA87E635}"/>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Tree>
    <p:extLst>
      <p:ext uri="{BB962C8B-B14F-4D97-AF65-F5344CB8AC3E}">
        <p14:creationId xmlns:p14="http://schemas.microsoft.com/office/powerpoint/2010/main" val="3264395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301700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83422" y="2696090"/>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67506"/>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4A1DC75E-CBFD-0148-BEF7-07B467DC8B2F}"/>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175 cm</a:t>
            </a:r>
          </a:p>
        </p:txBody>
      </p:sp>
      <p:sp>
        <p:nvSpPr>
          <p:cNvPr id="57" name="TextBox 56">
            <a:extLst>
              <a:ext uri="{FF2B5EF4-FFF2-40B4-BE49-F238E27FC236}">
                <a16:creationId xmlns:a16="http://schemas.microsoft.com/office/drawing/2014/main" id="{855165C1-708A-114F-BAA6-E17D2393E421}"/>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58" name="TextBox 57">
            <a:extLst>
              <a:ext uri="{FF2B5EF4-FFF2-40B4-BE49-F238E27FC236}">
                <a16:creationId xmlns:a16="http://schemas.microsoft.com/office/drawing/2014/main" id="{E1D5F61B-ECCA-9A42-AA74-9D688C2AD625}"/>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Tree>
    <p:extLst>
      <p:ext uri="{BB962C8B-B14F-4D97-AF65-F5344CB8AC3E}">
        <p14:creationId xmlns:p14="http://schemas.microsoft.com/office/powerpoint/2010/main" val="528624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3401998"/>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340199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340199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340199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3401996"/>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301700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83422" y="2696090"/>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67506"/>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4A1DC75E-CBFD-0148-BEF7-07B467DC8B2F}"/>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175 cm</a:t>
            </a:r>
          </a:p>
        </p:txBody>
      </p:sp>
      <p:sp>
        <p:nvSpPr>
          <p:cNvPr id="57" name="TextBox 56">
            <a:extLst>
              <a:ext uri="{FF2B5EF4-FFF2-40B4-BE49-F238E27FC236}">
                <a16:creationId xmlns:a16="http://schemas.microsoft.com/office/drawing/2014/main" id="{620D590D-99E5-E747-B370-F6AE8DA28849}"/>
              </a:ext>
            </a:extLst>
          </p:cNvPr>
          <p:cNvSpPr txBox="1"/>
          <p:nvPr/>
        </p:nvSpPr>
        <p:spPr>
          <a:xfrm>
            <a:off x="5851692" y="3341852"/>
            <a:ext cx="891591" cy="209288"/>
          </a:xfrm>
          <a:prstGeom prst="rect">
            <a:avLst/>
          </a:prstGeom>
          <a:noFill/>
        </p:spPr>
        <p:txBody>
          <a:bodyPr wrap="none" rtlCol="0">
            <a:spAutoFit/>
          </a:bodyPr>
          <a:lstStyle/>
          <a:p>
            <a:r>
              <a:rPr lang="en-GB" sz="760" dirty="0"/>
              <a:t>A</a:t>
            </a:r>
            <a:r>
              <a:rPr lang="en-IT" sz="760" dirty="0"/>
              <a:t>verage = 180 cm</a:t>
            </a:r>
          </a:p>
        </p:txBody>
      </p:sp>
      <p:sp>
        <p:nvSpPr>
          <p:cNvPr id="58" name="TextBox 57">
            <a:extLst>
              <a:ext uri="{FF2B5EF4-FFF2-40B4-BE49-F238E27FC236}">
                <a16:creationId xmlns:a16="http://schemas.microsoft.com/office/drawing/2014/main" id="{A14F1148-4807-234A-8284-A96728F62806}"/>
              </a:ext>
            </a:extLst>
          </p:cNvPr>
          <p:cNvSpPr txBox="1"/>
          <p:nvPr/>
        </p:nvSpPr>
        <p:spPr>
          <a:xfrm>
            <a:off x="5851691" y="3618869"/>
            <a:ext cx="914033" cy="209288"/>
          </a:xfrm>
          <a:prstGeom prst="rect">
            <a:avLst/>
          </a:prstGeom>
          <a:noFill/>
        </p:spPr>
        <p:txBody>
          <a:bodyPr wrap="none" rtlCol="0">
            <a:spAutoFit/>
          </a:bodyPr>
          <a:lstStyle/>
          <a:p>
            <a:r>
              <a:rPr lang="it-IT" sz="760" dirty="0" err="1"/>
              <a:t>Difference</a:t>
            </a:r>
            <a:r>
              <a:rPr lang="it-IT" sz="760" dirty="0"/>
              <a:t> </a:t>
            </a:r>
            <a:r>
              <a:rPr lang="en-IT" sz="760" dirty="0"/>
              <a:t>= -5 cm</a:t>
            </a:r>
          </a:p>
        </p:txBody>
      </p:sp>
      <p:sp>
        <p:nvSpPr>
          <p:cNvPr id="59" name="TextBox 58">
            <a:extLst>
              <a:ext uri="{FF2B5EF4-FFF2-40B4-BE49-F238E27FC236}">
                <a16:creationId xmlns:a16="http://schemas.microsoft.com/office/drawing/2014/main" id="{B5E72B02-C9E8-DC47-BF62-2586D7032E87}"/>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60" name="TextBox 59">
            <a:extLst>
              <a:ext uri="{FF2B5EF4-FFF2-40B4-BE49-F238E27FC236}">
                <a16:creationId xmlns:a16="http://schemas.microsoft.com/office/drawing/2014/main" id="{886673CB-A239-1D41-8CBF-1A0FCE0B6C99}"/>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
        <p:nvSpPr>
          <p:cNvPr id="61" name="TextBox 60">
            <a:extLst>
              <a:ext uri="{FF2B5EF4-FFF2-40B4-BE49-F238E27FC236}">
                <a16:creationId xmlns:a16="http://schemas.microsoft.com/office/drawing/2014/main" id="{1DA61614-ECED-1D42-8DA3-19EDBBBA4341}"/>
              </a:ext>
            </a:extLst>
          </p:cNvPr>
          <p:cNvSpPr txBox="1"/>
          <p:nvPr/>
        </p:nvSpPr>
        <p:spPr>
          <a:xfrm>
            <a:off x="1681477" y="3319986"/>
            <a:ext cx="704039" cy="300082"/>
          </a:xfrm>
          <a:prstGeom prst="rect">
            <a:avLst/>
          </a:prstGeom>
          <a:noFill/>
        </p:spPr>
        <p:txBody>
          <a:bodyPr wrap="none" rtlCol="0">
            <a:spAutoFit/>
          </a:bodyPr>
          <a:lstStyle/>
          <a:p>
            <a:r>
              <a:rPr lang="en-IT" sz="1350" dirty="0"/>
              <a:t>Sample</a:t>
            </a:r>
          </a:p>
        </p:txBody>
      </p:sp>
    </p:spTree>
    <p:extLst>
      <p:ext uri="{BB962C8B-B14F-4D97-AF65-F5344CB8AC3E}">
        <p14:creationId xmlns:p14="http://schemas.microsoft.com/office/powerpoint/2010/main" val="2876644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8934D951-A0B1-CD44-8B25-22EA52D3E889}"/>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Tree>
    <p:extLst>
      <p:ext uri="{BB962C8B-B14F-4D97-AF65-F5344CB8AC3E}">
        <p14:creationId xmlns:p14="http://schemas.microsoft.com/office/powerpoint/2010/main" val="2669621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3031150"/>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41109"/>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41109"/>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41109"/>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301700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3020090"/>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301700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83422" y="2696090"/>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67506"/>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4A1DC75E-CBFD-0148-BEF7-07B467DC8B2F}"/>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182 cm</a:t>
            </a:r>
          </a:p>
        </p:txBody>
      </p:sp>
      <p:sp>
        <p:nvSpPr>
          <p:cNvPr id="57" name="TextBox 56">
            <a:extLst>
              <a:ext uri="{FF2B5EF4-FFF2-40B4-BE49-F238E27FC236}">
                <a16:creationId xmlns:a16="http://schemas.microsoft.com/office/drawing/2014/main" id="{518D4A10-2828-AF4F-8200-0935D4BBB9E6}"/>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58" name="TextBox 57">
            <a:extLst>
              <a:ext uri="{FF2B5EF4-FFF2-40B4-BE49-F238E27FC236}">
                <a16:creationId xmlns:a16="http://schemas.microsoft.com/office/drawing/2014/main" id="{A5F771C6-2156-6B4A-A0F7-3DB1ECDF7D8F}"/>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Tree>
    <p:extLst>
      <p:ext uri="{BB962C8B-B14F-4D97-AF65-F5344CB8AC3E}">
        <p14:creationId xmlns:p14="http://schemas.microsoft.com/office/powerpoint/2010/main" val="2125542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335262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335261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335261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335261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335261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3031150"/>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41109"/>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41109"/>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41109"/>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301700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3020090"/>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301700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83422" y="2696090"/>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67506"/>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4A1DC75E-CBFD-0148-BEF7-07B467DC8B2F}"/>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182 cm</a:t>
            </a:r>
          </a:p>
        </p:txBody>
      </p:sp>
      <p:sp>
        <p:nvSpPr>
          <p:cNvPr id="57" name="TextBox 56">
            <a:extLst>
              <a:ext uri="{FF2B5EF4-FFF2-40B4-BE49-F238E27FC236}">
                <a16:creationId xmlns:a16="http://schemas.microsoft.com/office/drawing/2014/main" id="{32F10296-7F15-B944-A0E7-3FF58476305F}"/>
              </a:ext>
            </a:extLst>
          </p:cNvPr>
          <p:cNvSpPr txBox="1"/>
          <p:nvPr/>
        </p:nvSpPr>
        <p:spPr>
          <a:xfrm>
            <a:off x="5851692" y="3341852"/>
            <a:ext cx="891591" cy="209288"/>
          </a:xfrm>
          <a:prstGeom prst="rect">
            <a:avLst/>
          </a:prstGeom>
          <a:noFill/>
        </p:spPr>
        <p:txBody>
          <a:bodyPr wrap="none" rtlCol="0">
            <a:spAutoFit/>
          </a:bodyPr>
          <a:lstStyle/>
          <a:p>
            <a:r>
              <a:rPr lang="en-GB" sz="760" dirty="0"/>
              <a:t>A</a:t>
            </a:r>
            <a:r>
              <a:rPr lang="en-IT" sz="760" dirty="0"/>
              <a:t>verage = 170 cm</a:t>
            </a:r>
          </a:p>
        </p:txBody>
      </p:sp>
      <p:sp>
        <p:nvSpPr>
          <p:cNvPr id="58" name="TextBox 57">
            <a:extLst>
              <a:ext uri="{FF2B5EF4-FFF2-40B4-BE49-F238E27FC236}">
                <a16:creationId xmlns:a16="http://schemas.microsoft.com/office/drawing/2014/main" id="{CBFB182B-F9B0-5940-8A2A-D80244BE700B}"/>
              </a:ext>
            </a:extLst>
          </p:cNvPr>
          <p:cNvSpPr txBox="1"/>
          <p:nvPr/>
        </p:nvSpPr>
        <p:spPr>
          <a:xfrm>
            <a:off x="5851691" y="3618869"/>
            <a:ext cx="933269" cy="209288"/>
          </a:xfrm>
          <a:prstGeom prst="rect">
            <a:avLst/>
          </a:prstGeom>
          <a:noFill/>
        </p:spPr>
        <p:txBody>
          <a:bodyPr wrap="none" rtlCol="0">
            <a:spAutoFit/>
          </a:bodyPr>
          <a:lstStyle/>
          <a:p>
            <a:r>
              <a:rPr lang="it-IT" sz="760" dirty="0" err="1"/>
              <a:t>Difference</a:t>
            </a:r>
            <a:r>
              <a:rPr lang="it-IT" sz="760" dirty="0"/>
              <a:t> </a:t>
            </a:r>
            <a:r>
              <a:rPr lang="en-IT" sz="760" dirty="0"/>
              <a:t>= 12 cm</a:t>
            </a:r>
          </a:p>
        </p:txBody>
      </p:sp>
      <p:sp>
        <p:nvSpPr>
          <p:cNvPr id="59" name="TextBox 58">
            <a:extLst>
              <a:ext uri="{FF2B5EF4-FFF2-40B4-BE49-F238E27FC236}">
                <a16:creationId xmlns:a16="http://schemas.microsoft.com/office/drawing/2014/main" id="{03DA28AA-4DF9-C047-848C-736639FDED79}"/>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60" name="TextBox 59">
            <a:extLst>
              <a:ext uri="{FF2B5EF4-FFF2-40B4-BE49-F238E27FC236}">
                <a16:creationId xmlns:a16="http://schemas.microsoft.com/office/drawing/2014/main" id="{121C2D4C-65DA-1A4D-8A0E-3BCEEA13F548}"/>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
        <p:nvSpPr>
          <p:cNvPr id="61" name="TextBox 60">
            <a:extLst>
              <a:ext uri="{FF2B5EF4-FFF2-40B4-BE49-F238E27FC236}">
                <a16:creationId xmlns:a16="http://schemas.microsoft.com/office/drawing/2014/main" id="{20648AC5-8603-334A-8757-57FC98980538}"/>
              </a:ext>
            </a:extLst>
          </p:cNvPr>
          <p:cNvSpPr txBox="1"/>
          <p:nvPr/>
        </p:nvSpPr>
        <p:spPr>
          <a:xfrm>
            <a:off x="1681477" y="3319986"/>
            <a:ext cx="704039" cy="300082"/>
          </a:xfrm>
          <a:prstGeom prst="rect">
            <a:avLst/>
          </a:prstGeom>
          <a:noFill/>
        </p:spPr>
        <p:txBody>
          <a:bodyPr wrap="none" rtlCol="0">
            <a:spAutoFit/>
          </a:bodyPr>
          <a:lstStyle/>
          <a:p>
            <a:r>
              <a:rPr lang="en-IT" sz="1350" dirty="0"/>
              <a:t>Sample</a:t>
            </a:r>
          </a:p>
        </p:txBody>
      </p:sp>
    </p:spTree>
    <p:extLst>
      <p:ext uri="{BB962C8B-B14F-4D97-AF65-F5344CB8AC3E}">
        <p14:creationId xmlns:p14="http://schemas.microsoft.com/office/powerpoint/2010/main" val="3511690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BC125B5A-0839-2A4B-9B86-3FFD9B50A843}"/>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Tree>
    <p:extLst>
      <p:ext uri="{BB962C8B-B14F-4D97-AF65-F5344CB8AC3E}">
        <p14:creationId xmlns:p14="http://schemas.microsoft.com/office/powerpoint/2010/main" val="733954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300090" y="332656"/>
            <a:ext cx="8707064"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1) </a:t>
            </a:r>
            <a:r>
              <a:rPr lang="it-IT" altLang="en-US" sz="2800" dirty="0" err="1">
                <a:latin typeface="+mn-lt"/>
              </a:rPr>
              <a:t>Analytic</a:t>
            </a:r>
            <a:r>
              <a:rPr lang="it-IT" altLang="en-US" sz="2800" dirty="0">
                <a:latin typeface="+mn-lt"/>
              </a:rPr>
              <a:t> </a:t>
            </a:r>
            <a:r>
              <a:rPr lang="it-IT" altLang="en-US" sz="2800" dirty="0" err="1">
                <a:latin typeface="+mn-lt"/>
              </a:rPr>
              <a:t>statements</a:t>
            </a:r>
            <a:r>
              <a:rPr lang="it-IT" altLang="en-US" sz="2800" dirty="0">
                <a:latin typeface="+mn-lt"/>
              </a:rPr>
              <a:t> vs </a:t>
            </a:r>
            <a:r>
              <a:rPr lang="it-IT" altLang="en-US" sz="2800" dirty="0" err="1">
                <a:latin typeface="+mn-lt"/>
              </a:rPr>
              <a:t>synthetic</a:t>
            </a:r>
            <a:r>
              <a:rPr lang="it-IT" altLang="en-US" sz="2800" dirty="0">
                <a:latin typeface="+mn-lt"/>
              </a:rPr>
              <a:t> </a:t>
            </a:r>
            <a:r>
              <a:rPr lang="it-IT" altLang="en-US" sz="2800" dirty="0" err="1">
                <a:latin typeface="+mn-lt"/>
              </a:rPr>
              <a:t>statements</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Analytic</a:t>
            </a:r>
            <a:r>
              <a:rPr lang="it-IT" altLang="en-US" sz="2800" dirty="0">
                <a:latin typeface="+mn-lt"/>
              </a:rPr>
              <a:t> </a:t>
            </a:r>
            <a:r>
              <a:rPr lang="it-IT" altLang="en-US" sz="2800" dirty="0" err="1">
                <a:latin typeface="+mn-lt"/>
              </a:rPr>
              <a:t>propositions</a:t>
            </a:r>
            <a:r>
              <a:rPr lang="it-IT" altLang="en-US" sz="2800" dirty="0">
                <a:latin typeface="+mn-lt"/>
              </a:rPr>
              <a:t> can be </a:t>
            </a:r>
            <a:r>
              <a:rPr lang="it-IT" altLang="en-US" sz="2800" dirty="0" err="1">
                <a:latin typeface="+mn-lt"/>
              </a:rPr>
              <a:t>true</a:t>
            </a:r>
            <a:r>
              <a:rPr lang="it-IT" altLang="en-US" sz="2800" dirty="0">
                <a:latin typeface="+mn-lt"/>
              </a:rPr>
              <a:t> or false </a:t>
            </a:r>
            <a:r>
              <a:rPr lang="it-IT" altLang="en-US" sz="2800" dirty="0" err="1">
                <a:latin typeface="+mn-lt"/>
              </a:rPr>
              <a:t>because</a:t>
            </a:r>
            <a:r>
              <a:rPr lang="it-IT" altLang="en-US" sz="2800" dirty="0">
                <a:latin typeface="+mn-lt"/>
              </a:rPr>
              <a:t> </a:t>
            </a:r>
          </a:p>
          <a:p>
            <a:pPr algn="ctr" eaLnBrk="1" hangingPunct="1">
              <a:defRPr/>
            </a:pPr>
            <a:r>
              <a:rPr lang="it-IT" altLang="en-US" sz="2800" dirty="0">
                <a:latin typeface="+mn-lt"/>
              </a:rPr>
              <a:t>of </a:t>
            </a:r>
            <a:r>
              <a:rPr lang="it-IT" altLang="en-US" sz="2800" dirty="0" err="1">
                <a:latin typeface="+mn-lt"/>
              </a:rPr>
              <a:t>their</a:t>
            </a:r>
            <a:r>
              <a:rPr lang="it-IT" altLang="en-US" sz="2800" dirty="0">
                <a:latin typeface="+mn-lt"/>
              </a:rPr>
              <a:t> </a:t>
            </a:r>
            <a:r>
              <a:rPr lang="it-IT" altLang="en-US" sz="2800" dirty="0" err="1">
                <a:latin typeface="+mn-lt"/>
              </a:rPr>
              <a:t>meaning</a:t>
            </a:r>
            <a:r>
              <a:rPr lang="it-IT" altLang="en-US" sz="2800" dirty="0">
                <a:latin typeface="+mn-lt"/>
              </a:rPr>
              <a:t> alone</a:t>
            </a:r>
          </a:p>
          <a:p>
            <a:pPr algn="ctr" eaLnBrk="1" hangingPunct="1">
              <a:defRPr/>
            </a:pPr>
            <a:endParaRPr lang="it-IT" altLang="en-US" sz="2800" dirty="0">
              <a:latin typeface="+mn-lt"/>
            </a:endParaRPr>
          </a:p>
          <a:p>
            <a:pPr algn="ctr" eaLnBrk="1" hangingPunct="1">
              <a:defRPr/>
            </a:pPr>
            <a:r>
              <a:rPr lang="it-IT" altLang="en-US" sz="2800" dirty="0">
                <a:latin typeface="+mn-lt"/>
              </a:rPr>
              <a:t>«</a:t>
            </a:r>
            <a:r>
              <a:rPr lang="it-IT" altLang="en-US" sz="2800" i="1" dirty="0" err="1">
                <a:latin typeface="+mn-lt"/>
              </a:rPr>
              <a:t>All</a:t>
            </a:r>
            <a:r>
              <a:rPr lang="it-IT" altLang="en-US" sz="2800" i="1" dirty="0">
                <a:latin typeface="+mn-lt"/>
              </a:rPr>
              <a:t> the single men are </a:t>
            </a:r>
            <a:r>
              <a:rPr lang="it-IT" altLang="en-US" sz="2800" i="1" dirty="0" err="1">
                <a:latin typeface="+mn-lt"/>
              </a:rPr>
              <a:t>unmarried</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No </a:t>
            </a:r>
            <a:r>
              <a:rPr lang="it-IT" altLang="en-US" sz="2800" dirty="0" err="1">
                <a:latin typeface="+mn-lt"/>
              </a:rPr>
              <a:t>need</a:t>
            </a:r>
            <a:r>
              <a:rPr lang="it-IT" altLang="en-US" sz="2800" dirty="0">
                <a:latin typeface="+mn-lt"/>
              </a:rPr>
              <a:t> of an </a:t>
            </a:r>
            <a:r>
              <a:rPr lang="it-IT" altLang="en-US" sz="2800" dirty="0" err="1">
                <a:latin typeface="+mn-lt"/>
              </a:rPr>
              <a:t>empirical</a:t>
            </a:r>
            <a:r>
              <a:rPr lang="it-IT" altLang="en-US" sz="2800" dirty="0">
                <a:latin typeface="+mn-lt"/>
              </a:rPr>
              <a:t> </a:t>
            </a:r>
            <a:r>
              <a:rPr lang="it-IT" altLang="en-US" sz="2800" dirty="0" err="1">
                <a:latin typeface="+mn-lt"/>
              </a:rPr>
              <a:t>evidence</a:t>
            </a:r>
            <a:r>
              <a:rPr lang="it-IT" altLang="en-US" sz="2800" dirty="0">
                <a:latin typeface="+mn-lt"/>
              </a:rPr>
              <a:t> </a:t>
            </a:r>
            <a:r>
              <a:rPr lang="it-IT" altLang="en-US" sz="2800" dirty="0" err="1">
                <a:latin typeface="+mn-lt"/>
              </a:rPr>
              <a:t>that</a:t>
            </a:r>
            <a:r>
              <a:rPr lang="it-IT" altLang="en-US" sz="2800" dirty="0">
                <a:latin typeface="+mn-lt"/>
              </a:rPr>
              <a:t> the </a:t>
            </a:r>
            <a:r>
              <a:rPr lang="it-IT" altLang="en-US" sz="2800" dirty="0" err="1">
                <a:latin typeface="+mn-lt"/>
              </a:rPr>
              <a:t>sentence</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true</a:t>
            </a:r>
            <a:endParaRPr lang="it-IT" altLang="en-US" sz="2800" dirty="0">
              <a:latin typeface="+mn-lt"/>
            </a:endParaRPr>
          </a:p>
          <a:p>
            <a:pPr algn="ctr" eaLnBrk="1" hangingPunct="1">
              <a:defRPr/>
            </a:pPr>
            <a:r>
              <a:rPr lang="it-IT" altLang="en-US" sz="2800" dirty="0" err="1">
                <a:latin typeface="+mn-lt"/>
              </a:rPr>
              <a:t>It</a:t>
            </a:r>
            <a:r>
              <a:rPr lang="it-IT" altLang="en-US" sz="2800" dirty="0">
                <a:latin typeface="+mn-lt"/>
              </a:rPr>
              <a:t> </a:t>
            </a:r>
            <a:r>
              <a:rPr lang="it-IT" altLang="en-US" sz="2800" dirty="0" err="1">
                <a:latin typeface="+mn-lt"/>
              </a:rPr>
              <a:t>only</a:t>
            </a:r>
            <a:r>
              <a:rPr lang="it-IT" altLang="en-US" sz="2800" dirty="0">
                <a:latin typeface="+mn-lt"/>
              </a:rPr>
              <a:t> </a:t>
            </a:r>
            <a:r>
              <a:rPr lang="it-IT" altLang="en-US" sz="2800" dirty="0" err="1">
                <a:latin typeface="+mn-lt"/>
              </a:rPr>
              <a:t>depends</a:t>
            </a:r>
            <a:r>
              <a:rPr lang="it-IT" altLang="en-US" sz="2800" dirty="0">
                <a:latin typeface="+mn-lt"/>
              </a:rPr>
              <a:t> on the </a:t>
            </a:r>
            <a:r>
              <a:rPr lang="it-IT" altLang="en-US" sz="2800" dirty="0" err="1">
                <a:latin typeface="+mn-lt"/>
              </a:rPr>
              <a:t>logical</a:t>
            </a:r>
            <a:r>
              <a:rPr lang="it-IT" altLang="en-US" sz="2800" dirty="0">
                <a:latin typeface="+mn-lt"/>
              </a:rPr>
              <a:t> relations </a:t>
            </a:r>
            <a:r>
              <a:rPr lang="it-IT" altLang="en-US" sz="2800" dirty="0" err="1">
                <a:latin typeface="+mn-lt"/>
              </a:rPr>
              <a:t>between</a:t>
            </a:r>
            <a:r>
              <a:rPr lang="it-IT" altLang="en-US" sz="2800" dirty="0">
                <a:latin typeface="+mn-lt"/>
              </a:rPr>
              <a:t> </a:t>
            </a:r>
          </a:p>
          <a:p>
            <a:pPr algn="ctr" eaLnBrk="1" hangingPunct="1">
              <a:defRPr/>
            </a:pPr>
            <a:r>
              <a:rPr lang="it-IT" altLang="en-US" sz="2800" dirty="0">
                <a:latin typeface="+mn-lt"/>
              </a:rPr>
              <a:t>the </a:t>
            </a:r>
            <a:r>
              <a:rPr lang="it-IT" altLang="en-US" sz="2800" dirty="0" err="1">
                <a:latin typeface="+mn-lt"/>
              </a:rPr>
              <a:t>words</a:t>
            </a:r>
            <a:r>
              <a:rPr lang="it-IT" altLang="en-US" sz="2800" dirty="0">
                <a:latin typeface="+mn-lt"/>
              </a:rPr>
              <a:t> </a:t>
            </a:r>
            <a:r>
              <a:rPr lang="it-IT" altLang="en-US" sz="2800" dirty="0" err="1">
                <a:latin typeface="+mn-lt"/>
              </a:rPr>
              <a:t>meanings</a:t>
            </a:r>
            <a:r>
              <a:rPr lang="it-IT" altLang="en-US" sz="2800" dirty="0">
                <a:latin typeface="+mn-lt"/>
              </a:rPr>
              <a:t> (</a:t>
            </a:r>
            <a:r>
              <a:rPr lang="it-IT" altLang="en-US" sz="2800" dirty="0" err="1">
                <a:latin typeface="+mn-lt"/>
              </a:rPr>
              <a:t>internal</a:t>
            </a:r>
            <a:r>
              <a:rPr lang="it-IT" altLang="en-US" sz="2800" dirty="0">
                <a:latin typeface="+mn-lt"/>
              </a:rPr>
              <a:t> </a:t>
            </a:r>
            <a:r>
              <a:rPr lang="it-IT" altLang="en-US" sz="2800" dirty="0" err="1">
                <a:latin typeface="+mn-lt"/>
              </a:rPr>
              <a:t>coherence</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err="1">
                <a:latin typeface="+mn-lt"/>
              </a:rPr>
              <a:t>However</a:t>
            </a:r>
            <a:r>
              <a:rPr lang="it-IT" altLang="en-US" sz="2800" dirty="0">
                <a:latin typeface="+mn-lt"/>
              </a:rPr>
              <a:t>, </a:t>
            </a:r>
            <a:r>
              <a:rPr lang="it-IT" altLang="en-US" sz="2800" dirty="0" err="1">
                <a:latin typeface="+mn-lt"/>
              </a:rPr>
              <a:t>it’s</a:t>
            </a:r>
            <a:r>
              <a:rPr lang="it-IT" altLang="en-US" sz="2800" dirty="0">
                <a:latin typeface="+mn-lt"/>
              </a:rPr>
              <a:t> </a:t>
            </a:r>
            <a:r>
              <a:rPr lang="it-IT" altLang="en-US" sz="2800" dirty="0" err="1">
                <a:latin typeface="+mn-lt"/>
              </a:rPr>
              <a:t>not</a:t>
            </a:r>
            <a:r>
              <a:rPr lang="it-IT" altLang="en-US" sz="2800" dirty="0">
                <a:latin typeface="+mn-lt"/>
              </a:rPr>
              <a:t> a </a:t>
            </a:r>
            <a:r>
              <a:rPr lang="it-IT" altLang="en-US" sz="2800" dirty="0" err="1">
                <a:latin typeface="+mn-lt"/>
              </a:rPr>
              <a:t>truth</a:t>
            </a:r>
            <a:r>
              <a:rPr lang="it-IT" altLang="en-US" sz="2800" dirty="0">
                <a:latin typeface="+mn-lt"/>
              </a:rPr>
              <a:t> </a:t>
            </a:r>
            <a:r>
              <a:rPr lang="it-IT" altLang="en-US" sz="2800" dirty="0" err="1">
                <a:latin typeface="+mn-lt"/>
              </a:rPr>
              <a:t>about</a:t>
            </a:r>
            <a:r>
              <a:rPr lang="it-IT" altLang="en-US" sz="2800" dirty="0">
                <a:latin typeface="+mn-lt"/>
              </a:rPr>
              <a:t> the world</a:t>
            </a:r>
          </a:p>
        </p:txBody>
      </p:sp>
    </p:spTree>
    <p:extLst>
      <p:ext uri="{BB962C8B-B14F-4D97-AF65-F5344CB8AC3E}">
        <p14:creationId xmlns:p14="http://schemas.microsoft.com/office/powerpoint/2010/main" val="2362039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3089785"/>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3089785"/>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3089785"/>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3089785"/>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3089785"/>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4015ACFF-6CD2-8E43-B9A1-2D6DF5E755C9}"/>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169 cm</a:t>
            </a:r>
          </a:p>
        </p:txBody>
      </p:sp>
      <p:sp>
        <p:nvSpPr>
          <p:cNvPr id="57" name="TextBox 56">
            <a:extLst>
              <a:ext uri="{FF2B5EF4-FFF2-40B4-BE49-F238E27FC236}">
                <a16:creationId xmlns:a16="http://schemas.microsoft.com/office/drawing/2014/main" id="{846C029B-1285-F34C-8BC9-F5DF0DA89E5E}"/>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58" name="TextBox 57">
            <a:extLst>
              <a:ext uri="{FF2B5EF4-FFF2-40B4-BE49-F238E27FC236}">
                <a16:creationId xmlns:a16="http://schemas.microsoft.com/office/drawing/2014/main" id="{8AF133F9-D75F-8448-9736-96E7C50CABF7}"/>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Tree>
    <p:extLst>
      <p:ext uri="{BB962C8B-B14F-4D97-AF65-F5344CB8AC3E}">
        <p14:creationId xmlns:p14="http://schemas.microsoft.com/office/powerpoint/2010/main" val="2339239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337113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3371136"/>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3371136"/>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3371136"/>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3371136"/>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3049667"/>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3049667"/>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3049667"/>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3049667"/>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3049667"/>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C6A96D14-D4E7-654B-81BF-7494DB82C3A5}"/>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169 cm</a:t>
            </a:r>
          </a:p>
        </p:txBody>
      </p:sp>
      <p:sp>
        <p:nvSpPr>
          <p:cNvPr id="57" name="TextBox 56">
            <a:extLst>
              <a:ext uri="{FF2B5EF4-FFF2-40B4-BE49-F238E27FC236}">
                <a16:creationId xmlns:a16="http://schemas.microsoft.com/office/drawing/2014/main" id="{26311DB5-90A5-AA43-BED0-0D6A5A2CA4EE}"/>
              </a:ext>
            </a:extLst>
          </p:cNvPr>
          <p:cNvSpPr txBox="1"/>
          <p:nvPr/>
        </p:nvSpPr>
        <p:spPr>
          <a:xfrm>
            <a:off x="5851692" y="3341852"/>
            <a:ext cx="891591" cy="209288"/>
          </a:xfrm>
          <a:prstGeom prst="rect">
            <a:avLst/>
          </a:prstGeom>
          <a:noFill/>
        </p:spPr>
        <p:txBody>
          <a:bodyPr wrap="none" rtlCol="0">
            <a:spAutoFit/>
          </a:bodyPr>
          <a:lstStyle/>
          <a:p>
            <a:r>
              <a:rPr lang="en-GB" sz="760" dirty="0"/>
              <a:t>A</a:t>
            </a:r>
            <a:r>
              <a:rPr lang="en-IT" sz="760" dirty="0"/>
              <a:t>verage = 180 cm</a:t>
            </a:r>
          </a:p>
        </p:txBody>
      </p:sp>
      <p:sp>
        <p:nvSpPr>
          <p:cNvPr id="58" name="TextBox 57">
            <a:extLst>
              <a:ext uri="{FF2B5EF4-FFF2-40B4-BE49-F238E27FC236}">
                <a16:creationId xmlns:a16="http://schemas.microsoft.com/office/drawing/2014/main" id="{5F28C59C-4360-1346-9B4A-C0CF1634351D}"/>
              </a:ext>
            </a:extLst>
          </p:cNvPr>
          <p:cNvSpPr txBox="1"/>
          <p:nvPr/>
        </p:nvSpPr>
        <p:spPr>
          <a:xfrm>
            <a:off x="5851689" y="3618869"/>
            <a:ext cx="963725" cy="209288"/>
          </a:xfrm>
          <a:prstGeom prst="rect">
            <a:avLst/>
          </a:prstGeom>
          <a:noFill/>
        </p:spPr>
        <p:txBody>
          <a:bodyPr wrap="none" rtlCol="0">
            <a:spAutoFit/>
          </a:bodyPr>
          <a:lstStyle/>
          <a:p>
            <a:r>
              <a:rPr lang="it-IT" sz="760" dirty="0" err="1"/>
              <a:t>Difference</a:t>
            </a:r>
            <a:r>
              <a:rPr lang="it-IT" sz="760" dirty="0"/>
              <a:t> </a:t>
            </a:r>
            <a:r>
              <a:rPr lang="en-IT" sz="760" dirty="0"/>
              <a:t>= -11 cm</a:t>
            </a:r>
          </a:p>
        </p:txBody>
      </p:sp>
      <p:sp>
        <p:nvSpPr>
          <p:cNvPr id="59" name="TextBox 58">
            <a:extLst>
              <a:ext uri="{FF2B5EF4-FFF2-40B4-BE49-F238E27FC236}">
                <a16:creationId xmlns:a16="http://schemas.microsoft.com/office/drawing/2014/main" id="{133CAD92-22EE-C946-972C-90A1EDA93F6E}"/>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60" name="TextBox 59">
            <a:extLst>
              <a:ext uri="{FF2B5EF4-FFF2-40B4-BE49-F238E27FC236}">
                <a16:creationId xmlns:a16="http://schemas.microsoft.com/office/drawing/2014/main" id="{060C20B8-873C-D643-B3D2-BEE878D05AA1}"/>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
        <p:nvSpPr>
          <p:cNvPr id="61" name="TextBox 60">
            <a:extLst>
              <a:ext uri="{FF2B5EF4-FFF2-40B4-BE49-F238E27FC236}">
                <a16:creationId xmlns:a16="http://schemas.microsoft.com/office/drawing/2014/main" id="{1F673F25-48F3-6A4D-ABEA-957AE578D526}"/>
              </a:ext>
            </a:extLst>
          </p:cNvPr>
          <p:cNvSpPr txBox="1"/>
          <p:nvPr/>
        </p:nvSpPr>
        <p:spPr>
          <a:xfrm>
            <a:off x="1681477" y="3319986"/>
            <a:ext cx="704039" cy="300082"/>
          </a:xfrm>
          <a:prstGeom prst="rect">
            <a:avLst/>
          </a:prstGeom>
          <a:noFill/>
        </p:spPr>
        <p:txBody>
          <a:bodyPr wrap="none" rtlCol="0">
            <a:spAutoFit/>
          </a:bodyPr>
          <a:lstStyle/>
          <a:p>
            <a:r>
              <a:rPr lang="en-IT" sz="1350" dirty="0"/>
              <a:t>Sample</a:t>
            </a:r>
          </a:p>
        </p:txBody>
      </p:sp>
    </p:spTree>
    <p:extLst>
      <p:ext uri="{BB962C8B-B14F-4D97-AF65-F5344CB8AC3E}">
        <p14:creationId xmlns:p14="http://schemas.microsoft.com/office/powerpoint/2010/main" val="2239122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pic>
        <p:nvPicPr>
          <p:cNvPr id="1026" name="Picture 2" descr="Normal Distributions. Hello everyone, I hope you're all well… | by Hamilton  Chang | Medium">
            <a:extLst>
              <a:ext uri="{FF2B5EF4-FFF2-40B4-BE49-F238E27FC236}">
                <a16:creationId xmlns:a16="http://schemas.microsoft.com/office/drawing/2014/main" id="{6BC556D3-C782-A744-AF13-62263050D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690" y="2976599"/>
            <a:ext cx="2611368" cy="1454614"/>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Arrow Connector 56">
            <a:extLst>
              <a:ext uri="{FF2B5EF4-FFF2-40B4-BE49-F238E27FC236}">
                <a16:creationId xmlns:a16="http://schemas.microsoft.com/office/drawing/2014/main" id="{532F9AF0-68D5-E549-9988-7406E018410E}"/>
              </a:ext>
            </a:extLst>
          </p:cNvPr>
          <p:cNvCxnSpPr>
            <a:cxnSpLocks/>
          </p:cNvCxnSpPr>
          <p:nvPr/>
        </p:nvCxnSpPr>
        <p:spPr>
          <a:xfrm>
            <a:off x="2660675" y="4389035"/>
            <a:ext cx="32033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5EC76A7-9BF2-394F-8C83-6345CE940CE5}"/>
              </a:ext>
            </a:extLst>
          </p:cNvPr>
          <p:cNvSpPr txBox="1"/>
          <p:nvPr/>
        </p:nvSpPr>
        <p:spPr>
          <a:xfrm>
            <a:off x="5812076" y="4421468"/>
            <a:ext cx="864339" cy="209288"/>
          </a:xfrm>
          <a:prstGeom prst="rect">
            <a:avLst/>
          </a:prstGeom>
          <a:noFill/>
        </p:spPr>
        <p:txBody>
          <a:bodyPr wrap="none" rtlCol="0">
            <a:spAutoFit/>
          </a:bodyPr>
          <a:lstStyle/>
          <a:p>
            <a:r>
              <a:rPr lang="en-GB" sz="760" dirty="0"/>
              <a:t>h</a:t>
            </a:r>
            <a:r>
              <a:rPr lang="en-IT" sz="760" dirty="0"/>
              <a:t>eight difference</a:t>
            </a:r>
          </a:p>
        </p:txBody>
      </p:sp>
      <p:cxnSp>
        <p:nvCxnSpPr>
          <p:cNvPr id="60" name="Straight Arrow Connector 59">
            <a:extLst>
              <a:ext uri="{FF2B5EF4-FFF2-40B4-BE49-F238E27FC236}">
                <a16:creationId xmlns:a16="http://schemas.microsoft.com/office/drawing/2014/main" id="{26004DE0-64E4-8A48-9CCE-AF6553C45480}"/>
              </a:ext>
            </a:extLst>
          </p:cNvPr>
          <p:cNvCxnSpPr>
            <a:cxnSpLocks/>
          </p:cNvCxnSpPr>
          <p:nvPr/>
        </p:nvCxnSpPr>
        <p:spPr>
          <a:xfrm flipV="1">
            <a:off x="2724970" y="2976598"/>
            <a:ext cx="0" cy="1476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43B4B3-7D2A-D34B-ACE4-D2F6D6DE5E11}"/>
              </a:ext>
            </a:extLst>
          </p:cNvPr>
          <p:cNvSpPr txBox="1"/>
          <p:nvPr/>
        </p:nvSpPr>
        <p:spPr>
          <a:xfrm rot="16200000">
            <a:off x="2290061" y="3479213"/>
            <a:ext cx="585417" cy="209288"/>
          </a:xfrm>
          <a:prstGeom prst="rect">
            <a:avLst/>
          </a:prstGeom>
          <a:noFill/>
        </p:spPr>
        <p:txBody>
          <a:bodyPr wrap="none" rtlCol="0">
            <a:spAutoFit/>
          </a:bodyPr>
          <a:lstStyle/>
          <a:p>
            <a:r>
              <a:rPr lang="it-IT" sz="760" dirty="0" err="1"/>
              <a:t>frequency</a:t>
            </a:r>
            <a:endParaRPr lang="en-IT" sz="760" dirty="0"/>
          </a:p>
        </p:txBody>
      </p:sp>
      <p:sp>
        <p:nvSpPr>
          <p:cNvPr id="63" name="TextBox 62">
            <a:extLst>
              <a:ext uri="{FF2B5EF4-FFF2-40B4-BE49-F238E27FC236}">
                <a16:creationId xmlns:a16="http://schemas.microsoft.com/office/drawing/2014/main" id="{664803EA-AB36-654E-85C8-A64EDB5765BE}"/>
              </a:ext>
            </a:extLst>
          </p:cNvPr>
          <p:cNvSpPr txBox="1"/>
          <p:nvPr/>
        </p:nvSpPr>
        <p:spPr>
          <a:xfrm>
            <a:off x="4151256" y="4412174"/>
            <a:ext cx="377026" cy="209288"/>
          </a:xfrm>
          <a:prstGeom prst="rect">
            <a:avLst/>
          </a:prstGeom>
          <a:noFill/>
        </p:spPr>
        <p:txBody>
          <a:bodyPr wrap="none" rtlCol="0">
            <a:spAutoFit/>
          </a:bodyPr>
          <a:lstStyle/>
          <a:p>
            <a:r>
              <a:rPr lang="en-IT" sz="760" dirty="0"/>
              <a:t>0 cm</a:t>
            </a:r>
          </a:p>
        </p:txBody>
      </p:sp>
      <p:sp>
        <p:nvSpPr>
          <p:cNvPr id="64" name="TextBox 63">
            <a:extLst>
              <a:ext uri="{FF2B5EF4-FFF2-40B4-BE49-F238E27FC236}">
                <a16:creationId xmlns:a16="http://schemas.microsoft.com/office/drawing/2014/main" id="{98E2D7C0-02C7-234E-8736-09A7F9B36C59}"/>
              </a:ext>
            </a:extLst>
          </p:cNvPr>
          <p:cNvSpPr txBox="1"/>
          <p:nvPr/>
        </p:nvSpPr>
        <p:spPr>
          <a:xfrm>
            <a:off x="3682170" y="4420928"/>
            <a:ext cx="457176" cy="209288"/>
          </a:xfrm>
          <a:prstGeom prst="rect">
            <a:avLst/>
          </a:prstGeom>
          <a:noFill/>
        </p:spPr>
        <p:txBody>
          <a:bodyPr wrap="none" rtlCol="0">
            <a:spAutoFit/>
          </a:bodyPr>
          <a:lstStyle/>
          <a:p>
            <a:r>
              <a:rPr lang="en-IT" sz="760" dirty="0"/>
              <a:t>-10 cm</a:t>
            </a:r>
          </a:p>
        </p:txBody>
      </p:sp>
      <p:sp>
        <p:nvSpPr>
          <p:cNvPr id="65" name="TextBox 64">
            <a:extLst>
              <a:ext uri="{FF2B5EF4-FFF2-40B4-BE49-F238E27FC236}">
                <a16:creationId xmlns:a16="http://schemas.microsoft.com/office/drawing/2014/main" id="{71894284-2B04-1449-9B81-8AF3BCE3B7E0}"/>
              </a:ext>
            </a:extLst>
          </p:cNvPr>
          <p:cNvSpPr txBox="1"/>
          <p:nvPr/>
        </p:nvSpPr>
        <p:spPr>
          <a:xfrm>
            <a:off x="3231573" y="4420928"/>
            <a:ext cx="457176" cy="209288"/>
          </a:xfrm>
          <a:prstGeom prst="rect">
            <a:avLst/>
          </a:prstGeom>
          <a:noFill/>
        </p:spPr>
        <p:txBody>
          <a:bodyPr wrap="none" rtlCol="0">
            <a:spAutoFit/>
          </a:bodyPr>
          <a:lstStyle/>
          <a:p>
            <a:r>
              <a:rPr lang="en-IT" sz="760" dirty="0"/>
              <a:t>-20 cm</a:t>
            </a:r>
          </a:p>
        </p:txBody>
      </p:sp>
      <p:sp>
        <p:nvSpPr>
          <p:cNvPr id="66" name="TextBox 65">
            <a:extLst>
              <a:ext uri="{FF2B5EF4-FFF2-40B4-BE49-F238E27FC236}">
                <a16:creationId xmlns:a16="http://schemas.microsoft.com/office/drawing/2014/main" id="{70AC05A8-81BB-4248-9786-99C7AB39B6FC}"/>
              </a:ext>
            </a:extLst>
          </p:cNvPr>
          <p:cNvSpPr txBox="1"/>
          <p:nvPr/>
        </p:nvSpPr>
        <p:spPr>
          <a:xfrm>
            <a:off x="2801613" y="4411668"/>
            <a:ext cx="457176" cy="209288"/>
          </a:xfrm>
          <a:prstGeom prst="rect">
            <a:avLst/>
          </a:prstGeom>
          <a:noFill/>
        </p:spPr>
        <p:txBody>
          <a:bodyPr wrap="none" rtlCol="0">
            <a:spAutoFit/>
          </a:bodyPr>
          <a:lstStyle/>
          <a:p>
            <a:r>
              <a:rPr lang="en-IT" sz="760" dirty="0"/>
              <a:t>-30 cm</a:t>
            </a:r>
          </a:p>
        </p:txBody>
      </p:sp>
      <p:sp>
        <p:nvSpPr>
          <p:cNvPr id="67" name="TextBox 66">
            <a:extLst>
              <a:ext uri="{FF2B5EF4-FFF2-40B4-BE49-F238E27FC236}">
                <a16:creationId xmlns:a16="http://schemas.microsoft.com/office/drawing/2014/main" id="{3DF0DFB3-6415-4B47-83FE-90EF4C88EF2F}"/>
              </a:ext>
            </a:extLst>
          </p:cNvPr>
          <p:cNvSpPr txBox="1"/>
          <p:nvPr/>
        </p:nvSpPr>
        <p:spPr>
          <a:xfrm>
            <a:off x="4502050" y="4420928"/>
            <a:ext cx="426720" cy="209288"/>
          </a:xfrm>
          <a:prstGeom prst="rect">
            <a:avLst/>
          </a:prstGeom>
          <a:noFill/>
        </p:spPr>
        <p:txBody>
          <a:bodyPr wrap="none" rtlCol="0">
            <a:spAutoFit/>
          </a:bodyPr>
          <a:lstStyle/>
          <a:p>
            <a:r>
              <a:rPr lang="en-IT" sz="760" dirty="0"/>
              <a:t>10 cm</a:t>
            </a:r>
          </a:p>
        </p:txBody>
      </p:sp>
      <p:sp>
        <p:nvSpPr>
          <p:cNvPr id="68" name="TextBox 67">
            <a:extLst>
              <a:ext uri="{FF2B5EF4-FFF2-40B4-BE49-F238E27FC236}">
                <a16:creationId xmlns:a16="http://schemas.microsoft.com/office/drawing/2014/main" id="{A288ABC3-16C2-114F-BC8A-F8F5479A8919}"/>
              </a:ext>
            </a:extLst>
          </p:cNvPr>
          <p:cNvSpPr txBox="1"/>
          <p:nvPr/>
        </p:nvSpPr>
        <p:spPr>
          <a:xfrm>
            <a:off x="4899122" y="4420928"/>
            <a:ext cx="426720" cy="209288"/>
          </a:xfrm>
          <a:prstGeom prst="rect">
            <a:avLst/>
          </a:prstGeom>
          <a:noFill/>
        </p:spPr>
        <p:txBody>
          <a:bodyPr wrap="none" rtlCol="0">
            <a:spAutoFit/>
          </a:bodyPr>
          <a:lstStyle/>
          <a:p>
            <a:r>
              <a:rPr lang="en-IT" sz="760" dirty="0"/>
              <a:t>20 cm</a:t>
            </a:r>
          </a:p>
        </p:txBody>
      </p:sp>
      <p:sp>
        <p:nvSpPr>
          <p:cNvPr id="69" name="TextBox 68">
            <a:extLst>
              <a:ext uri="{FF2B5EF4-FFF2-40B4-BE49-F238E27FC236}">
                <a16:creationId xmlns:a16="http://schemas.microsoft.com/office/drawing/2014/main" id="{78004DFF-5469-9E41-B0F6-6E5B81A3F0F7}"/>
              </a:ext>
            </a:extLst>
          </p:cNvPr>
          <p:cNvSpPr txBox="1"/>
          <p:nvPr/>
        </p:nvSpPr>
        <p:spPr>
          <a:xfrm>
            <a:off x="5313250" y="4420928"/>
            <a:ext cx="426720" cy="209288"/>
          </a:xfrm>
          <a:prstGeom prst="rect">
            <a:avLst/>
          </a:prstGeom>
          <a:noFill/>
        </p:spPr>
        <p:txBody>
          <a:bodyPr wrap="none" rtlCol="0">
            <a:spAutoFit/>
          </a:bodyPr>
          <a:lstStyle/>
          <a:p>
            <a:r>
              <a:rPr lang="en-IT" sz="760" dirty="0"/>
              <a:t>30 cm</a:t>
            </a:r>
          </a:p>
        </p:txBody>
      </p:sp>
      <p:sp>
        <p:nvSpPr>
          <p:cNvPr id="61" name="TextBox 60">
            <a:extLst>
              <a:ext uri="{FF2B5EF4-FFF2-40B4-BE49-F238E27FC236}">
                <a16:creationId xmlns:a16="http://schemas.microsoft.com/office/drawing/2014/main" id="{C58A1B73-D3E3-A943-A16D-7A286544F598}"/>
              </a:ext>
            </a:extLst>
          </p:cNvPr>
          <p:cNvSpPr txBox="1"/>
          <p:nvPr/>
        </p:nvSpPr>
        <p:spPr>
          <a:xfrm>
            <a:off x="4678061" y="3143913"/>
            <a:ext cx="2430474" cy="560153"/>
          </a:xfrm>
          <a:prstGeom prst="rect">
            <a:avLst/>
          </a:prstGeom>
          <a:noFill/>
        </p:spPr>
        <p:txBody>
          <a:bodyPr wrap="none" rtlCol="0">
            <a:spAutoFit/>
          </a:bodyPr>
          <a:lstStyle/>
          <a:p>
            <a:r>
              <a:rPr lang="en-IT" sz="760" dirty="0"/>
              <a:t>Sampling distribution under the null hypothesis (h0) that</a:t>
            </a:r>
          </a:p>
          <a:p>
            <a:r>
              <a:rPr lang="en-GB" sz="760" dirty="0"/>
              <a:t>p</a:t>
            </a:r>
            <a:r>
              <a:rPr lang="en-IT" sz="760" dirty="0"/>
              <a:t>eople from Rome and Florence belong to </a:t>
            </a:r>
          </a:p>
          <a:p>
            <a:r>
              <a:rPr lang="en-IT" sz="760" dirty="0"/>
              <a:t>the same population (same average height)</a:t>
            </a:r>
          </a:p>
          <a:p>
            <a:r>
              <a:rPr lang="en-IT" sz="760" dirty="0"/>
              <a:t>The variability is only due to chance.</a:t>
            </a:r>
          </a:p>
        </p:txBody>
      </p:sp>
      <p:sp>
        <p:nvSpPr>
          <p:cNvPr id="70" name="TextBox 69">
            <a:extLst>
              <a:ext uri="{FF2B5EF4-FFF2-40B4-BE49-F238E27FC236}">
                <a16:creationId xmlns:a16="http://schemas.microsoft.com/office/drawing/2014/main" id="{49CB7D29-19C3-0D47-BED5-0E5FC2C6100D}"/>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Tree>
    <p:extLst>
      <p:ext uri="{BB962C8B-B14F-4D97-AF65-F5344CB8AC3E}">
        <p14:creationId xmlns:p14="http://schemas.microsoft.com/office/powerpoint/2010/main" val="1373869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a:cxnSpLocks/>
          </p:cNvCxnSpPr>
          <p:nvPr/>
        </p:nvCxnSpPr>
        <p:spPr>
          <a:xfrm flipV="1">
            <a:off x="2660677" y="2652076"/>
            <a:ext cx="3203372" cy="23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42" name="TextBox 41">
            <a:extLst>
              <a:ext uri="{FF2B5EF4-FFF2-40B4-BE49-F238E27FC236}">
                <a16:creationId xmlns:a16="http://schemas.microsoft.com/office/drawing/2014/main" id="{1F8154C8-7215-834E-98FF-758B2FEC514B}"/>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Tree>
    <p:extLst>
      <p:ext uri="{BB962C8B-B14F-4D97-AF65-F5344CB8AC3E}">
        <p14:creationId xmlns:p14="http://schemas.microsoft.com/office/powerpoint/2010/main" val="416299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7E355AE-1627-CD48-BFFB-4698B9C911BD}"/>
              </a:ext>
            </a:extLst>
          </p:cNvPr>
          <p:cNvSpPr/>
          <p:nvPr/>
        </p:nvSpPr>
        <p:spPr>
          <a:xfrm>
            <a:off x="3203827"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a:cxnSpLocks/>
          </p:cNvCxnSpPr>
          <p:nvPr/>
        </p:nvCxnSpPr>
        <p:spPr>
          <a:xfrm flipV="1">
            <a:off x="2660677" y="2652076"/>
            <a:ext cx="3203372" cy="23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42" name="TextBox 41">
            <a:extLst>
              <a:ext uri="{FF2B5EF4-FFF2-40B4-BE49-F238E27FC236}">
                <a16:creationId xmlns:a16="http://schemas.microsoft.com/office/drawing/2014/main" id="{50C8ADEE-808F-1448-AE7C-5A4DB2B59B6D}"/>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43" name="TextBox 42">
            <a:extLst>
              <a:ext uri="{FF2B5EF4-FFF2-40B4-BE49-F238E27FC236}">
                <a16:creationId xmlns:a16="http://schemas.microsoft.com/office/drawing/2014/main" id="{487CB76D-853D-C841-88A5-81CD0B53876D}"/>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
        <p:nvSpPr>
          <p:cNvPr id="44" name="Oval 43">
            <a:extLst>
              <a:ext uri="{FF2B5EF4-FFF2-40B4-BE49-F238E27FC236}">
                <a16:creationId xmlns:a16="http://schemas.microsoft.com/office/drawing/2014/main" id="{A013B217-8C29-C145-8C98-6F28858F3517}"/>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BDF1DE19-73B9-DB4F-BF76-F1BADD1B2CF7}"/>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235EEDB4-FEBE-6A4E-974B-E711B5359232}"/>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8B41A0A2-E468-AF45-B6B7-01A4F7ACB88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DF612329-0C49-BD47-B382-9B6CDE8C7671}"/>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9" name="Oval 48">
            <a:extLst>
              <a:ext uri="{FF2B5EF4-FFF2-40B4-BE49-F238E27FC236}">
                <a16:creationId xmlns:a16="http://schemas.microsoft.com/office/drawing/2014/main" id="{DA8D07D9-1759-3248-AC57-9F0918F6FB8D}"/>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6" name="Oval 55">
            <a:extLst>
              <a:ext uri="{FF2B5EF4-FFF2-40B4-BE49-F238E27FC236}">
                <a16:creationId xmlns:a16="http://schemas.microsoft.com/office/drawing/2014/main" id="{01CC555A-D04F-1E49-9FB4-1BF66FB78A92}"/>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7" name="Oval 56">
            <a:extLst>
              <a:ext uri="{FF2B5EF4-FFF2-40B4-BE49-F238E27FC236}">
                <a16:creationId xmlns:a16="http://schemas.microsoft.com/office/drawing/2014/main" id="{1C636BEA-3509-794F-BCCE-9D3D6AAEEF8C}"/>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8" name="Oval 57">
            <a:extLst>
              <a:ext uri="{FF2B5EF4-FFF2-40B4-BE49-F238E27FC236}">
                <a16:creationId xmlns:a16="http://schemas.microsoft.com/office/drawing/2014/main" id="{C9BF4A2A-2EE5-EC49-8AB4-8A257D3AE16E}"/>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9" name="Oval 58">
            <a:extLst>
              <a:ext uri="{FF2B5EF4-FFF2-40B4-BE49-F238E27FC236}">
                <a16:creationId xmlns:a16="http://schemas.microsoft.com/office/drawing/2014/main" id="{026E9663-4C84-D44B-9203-F68D3D80B5E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0" name="Oval 59">
            <a:extLst>
              <a:ext uri="{FF2B5EF4-FFF2-40B4-BE49-F238E27FC236}">
                <a16:creationId xmlns:a16="http://schemas.microsoft.com/office/drawing/2014/main" id="{021127C2-DC27-D34F-9534-D70655E10629}"/>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1" name="Oval 60">
            <a:extLst>
              <a:ext uri="{FF2B5EF4-FFF2-40B4-BE49-F238E27FC236}">
                <a16:creationId xmlns:a16="http://schemas.microsoft.com/office/drawing/2014/main" id="{D0CE78E0-38FF-BB43-875C-D05A9F213BE5}"/>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2" name="Oval 61">
            <a:extLst>
              <a:ext uri="{FF2B5EF4-FFF2-40B4-BE49-F238E27FC236}">
                <a16:creationId xmlns:a16="http://schemas.microsoft.com/office/drawing/2014/main" id="{6E02583E-9BB0-AE4F-9FDC-B7A73B325515}"/>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3" name="Oval 62">
            <a:extLst>
              <a:ext uri="{FF2B5EF4-FFF2-40B4-BE49-F238E27FC236}">
                <a16:creationId xmlns:a16="http://schemas.microsoft.com/office/drawing/2014/main" id="{B090CDFF-956C-254A-B5CA-C3F46E9905E6}"/>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4" name="Oval 63">
            <a:extLst>
              <a:ext uri="{FF2B5EF4-FFF2-40B4-BE49-F238E27FC236}">
                <a16:creationId xmlns:a16="http://schemas.microsoft.com/office/drawing/2014/main" id="{C9AC0547-0F34-AC43-912D-FCBACC9B0151}"/>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5" name="Oval 64">
            <a:extLst>
              <a:ext uri="{FF2B5EF4-FFF2-40B4-BE49-F238E27FC236}">
                <a16:creationId xmlns:a16="http://schemas.microsoft.com/office/drawing/2014/main" id="{AE222863-7C90-B341-A23F-5D7541AA4A47}"/>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6" name="Oval 65">
            <a:extLst>
              <a:ext uri="{FF2B5EF4-FFF2-40B4-BE49-F238E27FC236}">
                <a16:creationId xmlns:a16="http://schemas.microsoft.com/office/drawing/2014/main" id="{8D4BF8DE-41D3-1244-B09A-E367CC33B2C5}"/>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7" name="Oval 66">
            <a:extLst>
              <a:ext uri="{FF2B5EF4-FFF2-40B4-BE49-F238E27FC236}">
                <a16:creationId xmlns:a16="http://schemas.microsoft.com/office/drawing/2014/main" id="{6348792F-0545-604B-B153-BB06BCE2498B}"/>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8" name="Oval 67">
            <a:extLst>
              <a:ext uri="{FF2B5EF4-FFF2-40B4-BE49-F238E27FC236}">
                <a16:creationId xmlns:a16="http://schemas.microsoft.com/office/drawing/2014/main" id="{F552DB12-99CD-9F4A-B0A0-8A8274FAA2A6}"/>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9" name="Oval 68">
            <a:extLst>
              <a:ext uri="{FF2B5EF4-FFF2-40B4-BE49-F238E27FC236}">
                <a16:creationId xmlns:a16="http://schemas.microsoft.com/office/drawing/2014/main" id="{303E8B5D-4D73-7C49-BCA0-73E83F2EC13E}"/>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0" name="Oval 69">
            <a:extLst>
              <a:ext uri="{FF2B5EF4-FFF2-40B4-BE49-F238E27FC236}">
                <a16:creationId xmlns:a16="http://schemas.microsoft.com/office/drawing/2014/main" id="{6960BF70-A620-AD47-9D2F-663316CB3239}"/>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1" name="Oval 70">
            <a:extLst>
              <a:ext uri="{FF2B5EF4-FFF2-40B4-BE49-F238E27FC236}">
                <a16:creationId xmlns:a16="http://schemas.microsoft.com/office/drawing/2014/main" id="{32F26E7B-262A-464F-BF7A-869EE1BF9BA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2" name="Oval 71">
            <a:extLst>
              <a:ext uri="{FF2B5EF4-FFF2-40B4-BE49-F238E27FC236}">
                <a16:creationId xmlns:a16="http://schemas.microsoft.com/office/drawing/2014/main" id="{8DF9D36C-93C6-034F-905D-F777A0563D54}"/>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3" name="Oval 72">
            <a:extLst>
              <a:ext uri="{FF2B5EF4-FFF2-40B4-BE49-F238E27FC236}">
                <a16:creationId xmlns:a16="http://schemas.microsoft.com/office/drawing/2014/main" id="{BF3EEDC2-54B9-9F4D-9784-6C16B473B704}"/>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4" name="Oval 73">
            <a:extLst>
              <a:ext uri="{FF2B5EF4-FFF2-40B4-BE49-F238E27FC236}">
                <a16:creationId xmlns:a16="http://schemas.microsoft.com/office/drawing/2014/main" id="{22797D8B-FF40-0246-AA95-E60D9AD956FA}"/>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5" name="Oval 74">
            <a:extLst>
              <a:ext uri="{FF2B5EF4-FFF2-40B4-BE49-F238E27FC236}">
                <a16:creationId xmlns:a16="http://schemas.microsoft.com/office/drawing/2014/main" id="{D87B9C74-6B0D-864D-B100-0A7ECE011854}"/>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76" name="Oval 75">
            <a:extLst>
              <a:ext uri="{FF2B5EF4-FFF2-40B4-BE49-F238E27FC236}">
                <a16:creationId xmlns:a16="http://schemas.microsoft.com/office/drawing/2014/main" id="{69D9809A-9FCA-324B-B61B-D24C541E208F}"/>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77" name="Oval 76">
            <a:extLst>
              <a:ext uri="{FF2B5EF4-FFF2-40B4-BE49-F238E27FC236}">
                <a16:creationId xmlns:a16="http://schemas.microsoft.com/office/drawing/2014/main" id="{DCA78A95-6B97-564F-BA76-2220A5E73C7F}"/>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Tree>
    <p:extLst>
      <p:ext uri="{BB962C8B-B14F-4D97-AF65-F5344CB8AC3E}">
        <p14:creationId xmlns:p14="http://schemas.microsoft.com/office/powerpoint/2010/main" val="766748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ECB59662-F305-B642-A5D2-D53A6AC91455}"/>
              </a:ext>
            </a:extLst>
          </p:cNvPr>
          <p:cNvSpPr/>
          <p:nvPr/>
        </p:nvSpPr>
        <p:spPr>
          <a:xfrm>
            <a:off x="4277790" y="341742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341742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341742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341742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a:cxnSpLocks/>
          </p:cNvCxnSpPr>
          <p:nvPr/>
        </p:nvCxnSpPr>
        <p:spPr>
          <a:xfrm flipV="1">
            <a:off x="2660677" y="2652076"/>
            <a:ext cx="3203372" cy="23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42" name="TextBox 41">
            <a:extLst>
              <a:ext uri="{FF2B5EF4-FFF2-40B4-BE49-F238E27FC236}">
                <a16:creationId xmlns:a16="http://schemas.microsoft.com/office/drawing/2014/main" id="{4E4F1190-099B-7049-83BB-C27329660F06}"/>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165 cm</a:t>
            </a:r>
          </a:p>
        </p:txBody>
      </p:sp>
      <p:sp>
        <p:nvSpPr>
          <p:cNvPr id="43" name="TextBox 42">
            <a:extLst>
              <a:ext uri="{FF2B5EF4-FFF2-40B4-BE49-F238E27FC236}">
                <a16:creationId xmlns:a16="http://schemas.microsoft.com/office/drawing/2014/main" id="{3BA0D5AB-55EC-2749-9CAE-2A1FA115A208}"/>
              </a:ext>
            </a:extLst>
          </p:cNvPr>
          <p:cNvSpPr txBox="1"/>
          <p:nvPr/>
        </p:nvSpPr>
        <p:spPr>
          <a:xfrm>
            <a:off x="5851692" y="3341852"/>
            <a:ext cx="891591" cy="209288"/>
          </a:xfrm>
          <a:prstGeom prst="rect">
            <a:avLst/>
          </a:prstGeom>
          <a:noFill/>
        </p:spPr>
        <p:txBody>
          <a:bodyPr wrap="none" rtlCol="0">
            <a:spAutoFit/>
          </a:bodyPr>
          <a:lstStyle/>
          <a:p>
            <a:r>
              <a:rPr lang="en-GB" sz="760" dirty="0"/>
              <a:t>A</a:t>
            </a:r>
            <a:r>
              <a:rPr lang="en-IT" sz="760" dirty="0"/>
              <a:t>verage = 188 cm</a:t>
            </a:r>
          </a:p>
        </p:txBody>
      </p:sp>
      <p:sp>
        <p:nvSpPr>
          <p:cNvPr id="44" name="TextBox 43">
            <a:extLst>
              <a:ext uri="{FF2B5EF4-FFF2-40B4-BE49-F238E27FC236}">
                <a16:creationId xmlns:a16="http://schemas.microsoft.com/office/drawing/2014/main" id="{AD8028D0-B09E-8C40-B17A-3494C04EF46C}"/>
              </a:ext>
            </a:extLst>
          </p:cNvPr>
          <p:cNvSpPr txBox="1"/>
          <p:nvPr/>
        </p:nvSpPr>
        <p:spPr>
          <a:xfrm>
            <a:off x="5851689" y="3618869"/>
            <a:ext cx="963725" cy="209288"/>
          </a:xfrm>
          <a:prstGeom prst="rect">
            <a:avLst/>
          </a:prstGeom>
          <a:noFill/>
        </p:spPr>
        <p:txBody>
          <a:bodyPr wrap="none" rtlCol="0">
            <a:spAutoFit/>
          </a:bodyPr>
          <a:lstStyle/>
          <a:p>
            <a:r>
              <a:rPr lang="it-IT" sz="760" dirty="0" err="1"/>
              <a:t>Difference</a:t>
            </a:r>
            <a:r>
              <a:rPr lang="it-IT" sz="760" dirty="0"/>
              <a:t> </a:t>
            </a:r>
            <a:r>
              <a:rPr lang="en-IT" sz="760" dirty="0"/>
              <a:t>= -23 cm</a:t>
            </a:r>
          </a:p>
        </p:txBody>
      </p:sp>
      <p:sp>
        <p:nvSpPr>
          <p:cNvPr id="21" name="TextBox 20">
            <a:extLst>
              <a:ext uri="{FF2B5EF4-FFF2-40B4-BE49-F238E27FC236}">
                <a16:creationId xmlns:a16="http://schemas.microsoft.com/office/drawing/2014/main" id="{F47BC8CF-B077-9949-8709-780DB407202C}"/>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23" name="TextBox 22">
            <a:extLst>
              <a:ext uri="{FF2B5EF4-FFF2-40B4-BE49-F238E27FC236}">
                <a16:creationId xmlns:a16="http://schemas.microsoft.com/office/drawing/2014/main" id="{3D6BC7A5-9DD6-FE4B-90D2-F984D4522AF6}"/>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
        <p:nvSpPr>
          <p:cNvPr id="24" name="TextBox 23">
            <a:extLst>
              <a:ext uri="{FF2B5EF4-FFF2-40B4-BE49-F238E27FC236}">
                <a16:creationId xmlns:a16="http://schemas.microsoft.com/office/drawing/2014/main" id="{86D841DF-F022-BD4A-B428-C944D43B5B74}"/>
              </a:ext>
            </a:extLst>
          </p:cNvPr>
          <p:cNvSpPr txBox="1"/>
          <p:nvPr/>
        </p:nvSpPr>
        <p:spPr>
          <a:xfrm>
            <a:off x="1681477" y="3319986"/>
            <a:ext cx="704039" cy="300082"/>
          </a:xfrm>
          <a:prstGeom prst="rect">
            <a:avLst/>
          </a:prstGeom>
          <a:noFill/>
        </p:spPr>
        <p:txBody>
          <a:bodyPr wrap="none" rtlCol="0">
            <a:spAutoFit/>
          </a:bodyPr>
          <a:lstStyle/>
          <a:p>
            <a:r>
              <a:rPr lang="en-IT" sz="1350" dirty="0"/>
              <a:t>Sample</a:t>
            </a:r>
          </a:p>
        </p:txBody>
      </p:sp>
      <p:sp>
        <p:nvSpPr>
          <p:cNvPr id="25" name="Oval 24">
            <a:extLst>
              <a:ext uri="{FF2B5EF4-FFF2-40B4-BE49-F238E27FC236}">
                <a16:creationId xmlns:a16="http://schemas.microsoft.com/office/drawing/2014/main" id="{965189BB-ADAF-B148-AA11-4408048923EE}"/>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BF3455A3-74AA-A74D-A991-D05649A9D9D9}"/>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45DD8830-C0E6-DE4F-9406-FEFFF4DA4FC7}"/>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6F30CB56-A709-A946-916D-B8C24B7E97D8}"/>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023C348-3517-F344-9C66-B5B17780CB17}"/>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A115467B-FE0C-2642-AB79-3D0266B4DBA2}"/>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7B455377-D1C8-3A40-8C24-9F5EC067A964}"/>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65CD9DE8-A0B7-7F41-B7FE-82FDF3C5A63B}"/>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9DB3CC78-E39B-B643-A100-2C51126037BF}"/>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A4F391F4-B11C-7141-9DDE-EFE88D2F5DB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0" name="Oval 39">
            <a:extLst>
              <a:ext uri="{FF2B5EF4-FFF2-40B4-BE49-F238E27FC236}">
                <a16:creationId xmlns:a16="http://schemas.microsoft.com/office/drawing/2014/main" id="{2CC2280D-BFD2-D344-B298-0C697233E960}"/>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1" name="Oval 40">
            <a:extLst>
              <a:ext uri="{FF2B5EF4-FFF2-40B4-BE49-F238E27FC236}">
                <a16:creationId xmlns:a16="http://schemas.microsoft.com/office/drawing/2014/main" id="{385F6F0E-9133-CB4C-8C3C-FD17B14C0273}"/>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8923E9E6-1504-5F41-900E-6EF3FDDA35B4}"/>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397AD850-6391-A342-B544-D080B037F837}"/>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9292B86A-19EF-1545-966E-3197201C823B}"/>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DCDB5F67-8F62-B74F-B933-848C54950DE8}"/>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9" name="Oval 48">
            <a:extLst>
              <a:ext uri="{FF2B5EF4-FFF2-40B4-BE49-F238E27FC236}">
                <a16:creationId xmlns:a16="http://schemas.microsoft.com/office/drawing/2014/main" id="{82FD8A1C-38B8-6640-AC23-A562FFF14AB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6" name="Oval 55">
            <a:extLst>
              <a:ext uri="{FF2B5EF4-FFF2-40B4-BE49-F238E27FC236}">
                <a16:creationId xmlns:a16="http://schemas.microsoft.com/office/drawing/2014/main" id="{56F9AAEC-95B0-6641-8352-CBA4F079A26A}"/>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7" name="Oval 56">
            <a:extLst>
              <a:ext uri="{FF2B5EF4-FFF2-40B4-BE49-F238E27FC236}">
                <a16:creationId xmlns:a16="http://schemas.microsoft.com/office/drawing/2014/main" id="{FC12A5A3-485B-1D42-A124-5CEC48B4D262}"/>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8" name="Oval 57">
            <a:extLst>
              <a:ext uri="{FF2B5EF4-FFF2-40B4-BE49-F238E27FC236}">
                <a16:creationId xmlns:a16="http://schemas.microsoft.com/office/drawing/2014/main" id="{91CEAA16-8B82-F34F-86C0-DC3F8F901261}"/>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9" name="Oval 58">
            <a:extLst>
              <a:ext uri="{FF2B5EF4-FFF2-40B4-BE49-F238E27FC236}">
                <a16:creationId xmlns:a16="http://schemas.microsoft.com/office/drawing/2014/main" id="{2D24766D-358B-C44F-B646-633781D9CCF1}"/>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0" name="Oval 59">
            <a:extLst>
              <a:ext uri="{FF2B5EF4-FFF2-40B4-BE49-F238E27FC236}">
                <a16:creationId xmlns:a16="http://schemas.microsoft.com/office/drawing/2014/main" id="{04E7E1E9-6DDD-4848-96A8-60C0BB72671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1" name="Oval 60">
            <a:extLst>
              <a:ext uri="{FF2B5EF4-FFF2-40B4-BE49-F238E27FC236}">
                <a16:creationId xmlns:a16="http://schemas.microsoft.com/office/drawing/2014/main" id="{92CDCAFC-8C2B-3548-B594-A196463640C9}"/>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2" name="Oval 61">
            <a:extLst>
              <a:ext uri="{FF2B5EF4-FFF2-40B4-BE49-F238E27FC236}">
                <a16:creationId xmlns:a16="http://schemas.microsoft.com/office/drawing/2014/main" id="{1FD6A84C-3F47-504C-91A0-B650FB1BBCB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3" name="Oval 62">
            <a:extLst>
              <a:ext uri="{FF2B5EF4-FFF2-40B4-BE49-F238E27FC236}">
                <a16:creationId xmlns:a16="http://schemas.microsoft.com/office/drawing/2014/main" id="{AD210F6B-6ECF-7B44-820C-BB504B4A7124}"/>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4" name="Oval 63">
            <a:extLst>
              <a:ext uri="{FF2B5EF4-FFF2-40B4-BE49-F238E27FC236}">
                <a16:creationId xmlns:a16="http://schemas.microsoft.com/office/drawing/2014/main" id="{0029EE06-F941-E146-B161-7B195F8C5672}"/>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65" name="Oval 64">
            <a:extLst>
              <a:ext uri="{FF2B5EF4-FFF2-40B4-BE49-F238E27FC236}">
                <a16:creationId xmlns:a16="http://schemas.microsoft.com/office/drawing/2014/main" id="{BE8BF34B-4492-BF45-9C4D-544928AB93E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66" name="Oval 65">
            <a:extLst>
              <a:ext uri="{FF2B5EF4-FFF2-40B4-BE49-F238E27FC236}">
                <a16:creationId xmlns:a16="http://schemas.microsoft.com/office/drawing/2014/main" id="{9A4B3436-E899-5E42-9DB9-110B1D2C2E80}"/>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Tree>
    <p:extLst>
      <p:ext uri="{BB962C8B-B14F-4D97-AF65-F5344CB8AC3E}">
        <p14:creationId xmlns:p14="http://schemas.microsoft.com/office/powerpoint/2010/main" val="36094444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a:extLst>
              <a:ext uri="{FF2B5EF4-FFF2-40B4-BE49-F238E27FC236}">
                <a16:creationId xmlns:a16="http://schemas.microsoft.com/office/drawing/2014/main" id="{6D623E14-BDD5-1748-B297-FBFCCB07CF14}"/>
              </a:ext>
            </a:extLst>
          </p:cNvPr>
          <p:cNvCxnSpPr>
            <a:cxnSpLocks/>
          </p:cNvCxnSpPr>
          <p:nvPr/>
        </p:nvCxnSpPr>
        <p:spPr>
          <a:xfrm>
            <a:off x="2660677" y="2652074"/>
            <a:ext cx="32033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pic>
        <p:nvPicPr>
          <p:cNvPr id="1026" name="Picture 2" descr="Normal Distributions. Hello everyone, I hope you're all well… | by Hamilton  Chang | Medium">
            <a:extLst>
              <a:ext uri="{FF2B5EF4-FFF2-40B4-BE49-F238E27FC236}">
                <a16:creationId xmlns:a16="http://schemas.microsoft.com/office/drawing/2014/main" id="{6BC556D3-C782-A744-AF13-62263050D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690" y="2976599"/>
            <a:ext cx="2611368" cy="1454614"/>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Arrow Connector 56">
            <a:extLst>
              <a:ext uri="{FF2B5EF4-FFF2-40B4-BE49-F238E27FC236}">
                <a16:creationId xmlns:a16="http://schemas.microsoft.com/office/drawing/2014/main" id="{532F9AF0-68D5-E549-9988-7406E018410E}"/>
              </a:ext>
            </a:extLst>
          </p:cNvPr>
          <p:cNvCxnSpPr>
            <a:cxnSpLocks/>
          </p:cNvCxnSpPr>
          <p:nvPr/>
        </p:nvCxnSpPr>
        <p:spPr>
          <a:xfrm>
            <a:off x="2660675" y="4389035"/>
            <a:ext cx="32033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5EC76A7-9BF2-394F-8C83-6345CE940CE5}"/>
              </a:ext>
            </a:extLst>
          </p:cNvPr>
          <p:cNvSpPr txBox="1"/>
          <p:nvPr/>
        </p:nvSpPr>
        <p:spPr>
          <a:xfrm>
            <a:off x="5812076" y="4421468"/>
            <a:ext cx="864339" cy="209288"/>
          </a:xfrm>
          <a:prstGeom prst="rect">
            <a:avLst/>
          </a:prstGeom>
          <a:noFill/>
        </p:spPr>
        <p:txBody>
          <a:bodyPr wrap="none" rtlCol="0">
            <a:spAutoFit/>
          </a:bodyPr>
          <a:lstStyle/>
          <a:p>
            <a:r>
              <a:rPr lang="en-GB" sz="760" dirty="0"/>
              <a:t>h</a:t>
            </a:r>
            <a:r>
              <a:rPr lang="en-IT" sz="760" dirty="0"/>
              <a:t>eight difference</a:t>
            </a:r>
          </a:p>
        </p:txBody>
      </p:sp>
      <p:cxnSp>
        <p:nvCxnSpPr>
          <p:cNvPr id="60" name="Straight Arrow Connector 59">
            <a:extLst>
              <a:ext uri="{FF2B5EF4-FFF2-40B4-BE49-F238E27FC236}">
                <a16:creationId xmlns:a16="http://schemas.microsoft.com/office/drawing/2014/main" id="{26004DE0-64E4-8A48-9CCE-AF6553C45480}"/>
              </a:ext>
            </a:extLst>
          </p:cNvPr>
          <p:cNvCxnSpPr>
            <a:cxnSpLocks/>
          </p:cNvCxnSpPr>
          <p:nvPr/>
        </p:nvCxnSpPr>
        <p:spPr>
          <a:xfrm flipV="1">
            <a:off x="2724970" y="2976598"/>
            <a:ext cx="0" cy="1476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43B4B3-7D2A-D34B-ACE4-D2F6D6DE5E11}"/>
              </a:ext>
            </a:extLst>
          </p:cNvPr>
          <p:cNvSpPr txBox="1"/>
          <p:nvPr/>
        </p:nvSpPr>
        <p:spPr>
          <a:xfrm rot="16200000">
            <a:off x="2290061" y="3479213"/>
            <a:ext cx="585417" cy="209288"/>
          </a:xfrm>
          <a:prstGeom prst="rect">
            <a:avLst/>
          </a:prstGeom>
          <a:noFill/>
        </p:spPr>
        <p:txBody>
          <a:bodyPr wrap="none" rtlCol="0">
            <a:spAutoFit/>
          </a:bodyPr>
          <a:lstStyle/>
          <a:p>
            <a:r>
              <a:rPr lang="it-IT" sz="760" dirty="0" err="1"/>
              <a:t>frequency</a:t>
            </a:r>
            <a:endParaRPr lang="en-IT" sz="760" dirty="0"/>
          </a:p>
        </p:txBody>
      </p:sp>
      <p:sp>
        <p:nvSpPr>
          <p:cNvPr id="63" name="TextBox 62">
            <a:extLst>
              <a:ext uri="{FF2B5EF4-FFF2-40B4-BE49-F238E27FC236}">
                <a16:creationId xmlns:a16="http://schemas.microsoft.com/office/drawing/2014/main" id="{664803EA-AB36-654E-85C8-A64EDB5765BE}"/>
              </a:ext>
            </a:extLst>
          </p:cNvPr>
          <p:cNvSpPr txBox="1"/>
          <p:nvPr/>
        </p:nvSpPr>
        <p:spPr>
          <a:xfrm>
            <a:off x="4151256" y="4412174"/>
            <a:ext cx="377026" cy="209288"/>
          </a:xfrm>
          <a:prstGeom prst="rect">
            <a:avLst/>
          </a:prstGeom>
          <a:noFill/>
        </p:spPr>
        <p:txBody>
          <a:bodyPr wrap="none" rtlCol="0">
            <a:spAutoFit/>
          </a:bodyPr>
          <a:lstStyle/>
          <a:p>
            <a:r>
              <a:rPr lang="en-IT" sz="760" dirty="0"/>
              <a:t>0 cm</a:t>
            </a:r>
          </a:p>
        </p:txBody>
      </p:sp>
      <p:sp>
        <p:nvSpPr>
          <p:cNvPr id="64" name="TextBox 63">
            <a:extLst>
              <a:ext uri="{FF2B5EF4-FFF2-40B4-BE49-F238E27FC236}">
                <a16:creationId xmlns:a16="http://schemas.microsoft.com/office/drawing/2014/main" id="{98E2D7C0-02C7-234E-8736-09A7F9B36C59}"/>
              </a:ext>
            </a:extLst>
          </p:cNvPr>
          <p:cNvSpPr txBox="1"/>
          <p:nvPr/>
        </p:nvSpPr>
        <p:spPr>
          <a:xfrm>
            <a:off x="3682170" y="4420928"/>
            <a:ext cx="457176" cy="209288"/>
          </a:xfrm>
          <a:prstGeom prst="rect">
            <a:avLst/>
          </a:prstGeom>
          <a:noFill/>
        </p:spPr>
        <p:txBody>
          <a:bodyPr wrap="none" rtlCol="0">
            <a:spAutoFit/>
          </a:bodyPr>
          <a:lstStyle/>
          <a:p>
            <a:r>
              <a:rPr lang="en-IT" sz="760" dirty="0"/>
              <a:t>-10 cm</a:t>
            </a:r>
          </a:p>
        </p:txBody>
      </p:sp>
      <p:sp>
        <p:nvSpPr>
          <p:cNvPr id="65" name="TextBox 64">
            <a:extLst>
              <a:ext uri="{FF2B5EF4-FFF2-40B4-BE49-F238E27FC236}">
                <a16:creationId xmlns:a16="http://schemas.microsoft.com/office/drawing/2014/main" id="{71894284-2B04-1449-9B81-8AF3BCE3B7E0}"/>
              </a:ext>
            </a:extLst>
          </p:cNvPr>
          <p:cNvSpPr txBox="1"/>
          <p:nvPr/>
        </p:nvSpPr>
        <p:spPr>
          <a:xfrm>
            <a:off x="3231573" y="4420928"/>
            <a:ext cx="457176" cy="209288"/>
          </a:xfrm>
          <a:prstGeom prst="rect">
            <a:avLst/>
          </a:prstGeom>
          <a:noFill/>
        </p:spPr>
        <p:txBody>
          <a:bodyPr wrap="none" rtlCol="0">
            <a:spAutoFit/>
          </a:bodyPr>
          <a:lstStyle/>
          <a:p>
            <a:r>
              <a:rPr lang="en-IT" sz="760" dirty="0"/>
              <a:t>-20 cm</a:t>
            </a:r>
          </a:p>
        </p:txBody>
      </p:sp>
      <p:sp>
        <p:nvSpPr>
          <p:cNvPr id="66" name="TextBox 65">
            <a:extLst>
              <a:ext uri="{FF2B5EF4-FFF2-40B4-BE49-F238E27FC236}">
                <a16:creationId xmlns:a16="http://schemas.microsoft.com/office/drawing/2014/main" id="{70AC05A8-81BB-4248-9786-99C7AB39B6FC}"/>
              </a:ext>
            </a:extLst>
          </p:cNvPr>
          <p:cNvSpPr txBox="1"/>
          <p:nvPr/>
        </p:nvSpPr>
        <p:spPr>
          <a:xfrm>
            <a:off x="2801613" y="4411668"/>
            <a:ext cx="457176" cy="209288"/>
          </a:xfrm>
          <a:prstGeom prst="rect">
            <a:avLst/>
          </a:prstGeom>
          <a:noFill/>
        </p:spPr>
        <p:txBody>
          <a:bodyPr wrap="none" rtlCol="0">
            <a:spAutoFit/>
          </a:bodyPr>
          <a:lstStyle/>
          <a:p>
            <a:r>
              <a:rPr lang="en-IT" sz="760" dirty="0"/>
              <a:t>-30 cm</a:t>
            </a:r>
          </a:p>
        </p:txBody>
      </p:sp>
      <p:sp>
        <p:nvSpPr>
          <p:cNvPr id="67" name="TextBox 66">
            <a:extLst>
              <a:ext uri="{FF2B5EF4-FFF2-40B4-BE49-F238E27FC236}">
                <a16:creationId xmlns:a16="http://schemas.microsoft.com/office/drawing/2014/main" id="{3DF0DFB3-6415-4B47-83FE-90EF4C88EF2F}"/>
              </a:ext>
            </a:extLst>
          </p:cNvPr>
          <p:cNvSpPr txBox="1"/>
          <p:nvPr/>
        </p:nvSpPr>
        <p:spPr>
          <a:xfrm>
            <a:off x="4502050" y="4420928"/>
            <a:ext cx="426720" cy="209288"/>
          </a:xfrm>
          <a:prstGeom prst="rect">
            <a:avLst/>
          </a:prstGeom>
          <a:noFill/>
        </p:spPr>
        <p:txBody>
          <a:bodyPr wrap="none" rtlCol="0">
            <a:spAutoFit/>
          </a:bodyPr>
          <a:lstStyle/>
          <a:p>
            <a:r>
              <a:rPr lang="en-IT" sz="760" dirty="0"/>
              <a:t>10 cm</a:t>
            </a:r>
          </a:p>
        </p:txBody>
      </p:sp>
      <p:sp>
        <p:nvSpPr>
          <p:cNvPr id="68" name="TextBox 67">
            <a:extLst>
              <a:ext uri="{FF2B5EF4-FFF2-40B4-BE49-F238E27FC236}">
                <a16:creationId xmlns:a16="http://schemas.microsoft.com/office/drawing/2014/main" id="{A288ABC3-16C2-114F-BC8A-F8F5479A8919}"/>
              </a:ext>
            </a:extLst>
          </p:cNvPr>
          <p:cNvSpPr txBox="1"/>
          <p:nvPr/>
        </p:nvSpPr>
        <p:spPr>
          <a:xfrm>
            <a:off x="4899122" y="4420928"/>
            <a:ext cx="426720" cy="209288"/>
          </a:xfrm>
          <a:prstGeom prst="rect">
            <a:avLst/>
          </a:prstGeom>
          <a:noFill/>
        </p:spPr>
        <p:txBody>
          <a:bodyPr wrap="none" rtlCol="0">
            <a:spAutoFit/>
          </a:bodyPr>
          <a:lstStyle/>
          <a:p>
            <a:r>
              <a:rPr lang="en-IT" sz="760" dirty="0"/>
              <a:t>20 cm</a:t>
            </a:r>
          </a:p>
        </p:txBody>
      </p:sp>
      <p:sp>
        <p:nvSpPr>
          <p:cNvPr id="69" name="TextBox 68">
            <a:extLst>
              <a:ext uri="{FF2B5EF4-FFF2-40B4-BE49-F238E27FC236}">
                <a16:creationId xmlns:a16="http://schemas.microsoft.com/office/drawing/2014/main" id="{78004DFF-5469-9E41-B0F6-6E5B81A3F0F7}"/>
              </a:ext>
            </a:extLst>
          </p:cNvPr>
          <p:cNvSpPr txBox="1"/>
          <p:nvPr/>
        </p:nvSpPr>
        <p:spPr>
          <a:xfrm>
            <a:off x="5313250" y="4420928"/>
            <a:ext cx="426720" cy="209288"/>
          </a:xfrm>
          <a:prstGeom prst="rect">
            <a:avLst/>
          </a:prstGeom>
          <a:noFill/>
        </p:spPr>
        <p:txBody>
          <a:bodyPr wrap="none" rtlCol="0">
            <a:spAutoFit/>
          </a:bodyPr>
          <a:lstStyle/>
          <a:p>
            <a:r>
              <a:rPr lang="en-IT" sz="760" dirty="0"/>
              <a:t>30 cm</a:t>
            </a:r>
          </a:p>
        </p:txBody>
      </p:sp>
      <p:sp>
        <p:nvSpPr>
          <p:cNvPr id="70" name="TextBox 69">
            <a:extLst>
              <a:ext uri="{FF2B5EF4-FFF2-40B4-BE49-F238E27FC236}">
                <a16:creationId xmlns:a16="http://schemas.microsoft.com/office/drawing/2014/main" id="{8B8DF66F-A083-0847-90CA-17055341CEA8}"/>
              </a:ext>
            </a:extLst>
          </p:cNvPr>
          <p:cNvSpPr txBox="1"/>
          <p:nvPr/>
        </p:nvSpPr>
        <p:spPr>
          <a:xfrm>
            <a:off x="5851689" y="3618869"/>
            <a:ext cx="963725" cy="209288"/>
          </a:xfrm>
          <a:prstGeom prst="rect">
            <a:avLst/>
          </a:prstGeom>
          <a:noFill/>
        </p:spPr>
        <p:txBody>
          <a:bodyPr wrap="none" rtlCol="0">
            <a:spAutoFit/>
          </a:bodyPr>
          <a:lstStyle/>
          <a:p>
            <a:r>
              <a:rPr lang="it-IT" sz="760" dirty="0" err="1">
                <a:solidFill>
                  <a:srgbClr val="FF0000"/>
                </a:solidFill>
              </a:rPr>
              <a:t>Difference</a:t>
            </a:r>
            <a:r>
              <a:rPr lang="it-IT" sz="760" dirty="0">
                <a:solidFill>
                  <a:srgbClr val="FF0000"/>
                </a:solidFill>
              </a:rPr>
              <a:t> </a:t>
            </a:r>
            <a:r>
              <a:rPr lang="en-IT" sz="760" dirty="0">
                <a:solidFill>
                  <a:srgbClr val="FF0000"/>
                </a:solidFill>
              </a:rPr>
              <a:t>= -23 cm</a:t>
            </a:r>
          </a:p>
        </p:txBody>
      </p:sp>
      <p:cxnSp>
        <p:nvCxnSpPr>
          <p:cNvPr id="3" name="Straight Connector 2">
            <a:extLst>
              <a:ext uri="{FF2B5EF4-FFF2-40B4-BE49-F238E27FC236}">
                <a16:creationId xmlns:a16="http://schemas.microsoft.com/office/drawing/2014/main" id="{FAD49A10-BA04-494A-AE78-D7C4BA0E8DE5}"/>
              </a:ext>
            </a:extLst>
          </p:cNvPr>
          <p:cNvCxnSpPr>
            <a:cxnSpLocks/>
          </p:cNvCxnSpPr>
          <p:nvPr/>
        </p:nvCxnSpPr>
        <p:spPr>
          <a:xfrm>
            <a:off x="3236367" y="4294793"/>
            <a:ext cx="0" cy="18026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E750784-94A6-D649-9790-9AFE1B06464F}"/>
              </a:ext>
            </a:extLst>
          </p:cNvPr>
          <p:cNvSpPr txBox="1"/>
          <p:nvPr/>
        </p:nvSpPr>
        <p:spPr>
          <a:xfrm>
            <a:off x="4678061" y="3143913"/>
            <a:ext cx="2089033" cy="209288"/>
          </a:xfrm>
          <a:prstGeom prst="rect">
            <a:avLst/>
          </a:prstGeom>
          <a:noFill/>
        </p:spPr>
        <p:txBody>
          <a:bodyPr wrap="none" rtlCol="0">
            <a:spAutoFit/>
          </a:bodyPr>
          <a:lstStyle/>
          <a:p>
            <a:r>
              <a:rPr lang="en-IT" sz="760" dirty="0"/>
              <a:t>Sampling distribution under the null hypothesis.</a:t>
            </a:r>
          </a:p>
        </p:txBody>
      </p:sp>
      <p:sp>
        <p:nvSpPr>
          <p:cNvPr id="24" name="TextBox 23">
            <a:extLst>
              <a:ext uri="{FF2B5EF4-FFF2-40B4-BE49-F238E27FC236}">
                <a16:creationId xmlns:a16="http://schemas.microsoft.com/office/drawing/2014/main" id="{DA930E9B-89ED-964C-AD8D-C8BCAC8B3E6F}"/>
              </a:ext>
            </a:extLst>
          </p:cNvPr>
          <p:cNvSpPr txBox="1"/>
          <p:nvPr/>
        </p:nvSpPr>
        <p:spPr>
          <a:xfrm>
            <a:off x="1114111" y="4874973"/>
            <a:ext cx="7001789" cy="830997"/>
          </a:xfrm>
          <a:prstGeom prst="rect">
            <a:avLst/>
          </a:prstGeom>
          <a:noFill/>
        </p:spPr>
        <p:txBody>
          <a:bodyPr wrap="none" rtlCol="0">
            <a:spAutoFit/>
          </a:bodyPr>
          <a:lstStyle/>
          <a:p>
            <a:r>
              <a:rPr lang="en-IT" sz="2400" dirty="0"/>
              <a:t>If the probability of measuring a difference of 23 cm is </a:t>
            </a:r>
          </a:p>
          <a:p>
            <a:r>
              <a:rPr lang="en-IT" sz="2400" dirty="0"/>
              <a:t>below (usually) .05 then the null hypothesis is rejected</a:t>
            </a:r>
          </a:p>
        </p:txBody>
      </p:sp>
      <p:sp>
        <p:nvSpPr>
          <p:cNvPr id="25" name="Oval 24">
            <a:extLst>
              <a:ext uri="{FF2B5EF4-FFF2-40B4-BE49-F238E27FC236}">
                <a16:creationId xmlns:a16="http://schemas.microsoft.com/office/drawing/2014/main" id="{E024EB46-6E18-D04D-B4DF-AA3824646D2D}"/>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2984B3D3-3442-6246-94E9-A0B655C0FCD4}"/>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2A1E58F1-7FE0-0346-9F9E-8ECADE02C88C}"/>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9544AB1C-F6FE-154A-A539-1C9BB9648E48}"/>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9696A86B-F042-9B43-A4B4-85D2C0D24866}"/>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01658D2A-E5BA-F34E-B29D-71513CAE8E77}"/>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028ACB18-4B36-4D42-A47A-7723E269E553}"/>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BC02A878-B482-9D4F-A961-6548AD818572}"/>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3293CD5E-C456-0C42-B18C-9993AB2AAAA1}"/>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960894E2-410B-1743-80D1-DFD94BE65B6F}"/>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3ED138B4-6A9B-5747-8AB6-F6DF21026093}"/>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7056DD7-AF27-2F4C-AC28-85D9C144573B}"/>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945D286F-280D-254C-A6E3-8F32363E9F2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06AA3A16-9920-B741-AB3A-E22800363C1B}"/>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049440FE-927B-524C-A3A0-5D6CF4A89BA4}"/>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0" name="Oval 39">
            <a:extLst>
              <a:ext uri="{FF2B5EF4-FFF2-40B4-BE49-F238E27FC236}">
                <a16:creationId xmlns:a16="http://schemas.microsoft.com/office/drawing/2014/main" id="{6B1C4708-1B3E-384F-ACD7-A42BA4C71C8A}"/>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1" name="Oval 40">
            <a:extLst>
              <a:ext uri="{FF2B5EF4-FFF2-40B4-BE49-F238E27FC236}">
                <a16:creationId xmlns:a16="http://schemas.microsoft.com/office/drawing/2014/main" id="{BE616FB3-283C-0D49-9707-6C999F1EF00F}"/>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82463DE-B886-7245-8792-5F6B9F7F7390}"/>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980BA63A-C6BF-3540-9755-DCDDC96DAB6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A17BF2BB-A11E-2E4A-A3F5-516CB4AA3DD5}"/>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FC452E2F-A0D2-214A-B326-A18936E68675}"/>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05A4BAD4-EA5D-3247-9F4A-5C61D7FA15FE}"/>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A47B81DF-4B7E-464C-BDE2-061F5895E882}"/>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585ACCAD-49D7-D346-A093-2194D9A6FA88}"/>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9" name="Oval 48">
            <a:extLst>
              <a:ext uri="{FF2B5EF4-FFF2-40B4-BE49-F238E27FC236}">
                <a16:creationId xmlns:a16="http://schemas.microsoft.com/office/drawing/2014/main" id="{C8B08998-216E-E344-9B2A-DFA45222AD68}"/>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6" name="Oval 55">
            <a:extLst>
              <a:ext uri="{FF2B5EF4-FFF2-40B4-BE49-F238E27FC236}">
                <a16:creationId xmlns:a16="http://schemas.microsoft.com/office/drawing/2014/main" id="{87957927-E9DB-A84C-B559-273E1659D171}"/>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58" name="Oval 57">
            <a:extLst>
              <a:ext uri="{FF2B5EF4-FFF2-40B4-BE49-F238E27FC236}">
                <a16:creationId xmlns:a16="http://schemas.microsoft.com/office/drawing/2014/main" id="{4690F4E5-6EAA-974D-9DE4-AF3AEFB4CACE}"/>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61" name="Oval 60">
            <a:extLst>
              <a:ext uri="{FF2B5EF4-FFF2-40B4-BE49-F238E27FC236}">
                <a16:creationId xmlns:a16="http://schemas.microsoft.com/office/drawing/2014/main" id="{38D89834-F2E6-A54B-B743-BE9D9D65F572}"/>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2" name="TextBox 71">
            <a:extLst>
              <a:ext uri="{FF2B5EF4-FFF2-40B4-BE49-F238E27FC236}">
                <a16:creationId xmlns:a16="http://schemas.microsoft.com/office/drawing/2014/main" id="{6F61EF36-56F3-774F-8E33-1BC5FD64F32B}"/>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Tree>
    <p:extLst>
      <p:ext uri="{BB962C8B-B14F-4D97-AF65-F5344CB8AC3E}">
        <p14:creationId xmlns:p14="http://schemas.microsoft.com/office/powerpoint/2010/main" val="2498405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 Distribution | R Tutorial">
            <a:extLst>
              <a:ext uri="{FF2B5EF4-FFF2-40B4-BE49-F238E27FC236}">
                <a16:creationId xmlns:a16="http://schemas.microsoft.com/office/drawing/2014/main" id="{9644B618-88DF-924A-A02C-B88644F3C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931" y="1821656"/>
            <a:ext cx="1905851" cy="1905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768307-D749-D34D-8DD1-8192E42F1D5E}"/>
              </a:ext>
            </a:extLst>
          </p:cNvPr>
          <p:cNvSpPr txBox="1"/>
          <p:nvPr/>
        </p:nvSpPr>
        <p:spPr>
          <a:xfrm>
            <a:off x="2225280" y="1633452"/>
            <a:ext cx="4152099" cy="265457"/>
          </a:xfrm>
          <a:prstGeom prst="rect">
            <a:avLst/>
          </a:prstGeom>
          <a:noFill/>
        </p:spPr>
        <p:txBody>
          <a:bodyPr wrap="none" rtlCol="0">
            <a:spAutoFit/>
          </a:bodyPr>
          <a:lstStyle/>
          <a:p>
            <a:r>
              <a:rPr lang="en-IT" sz="1125" dirty="0"/>
              <a:t>Many sampling distributions, depending on the statistics being used</a:t>
            </a:r>
          </a:p>
        </p:txBody>
      </p:sp>
      <p:sp>
        <p:nvSpPr>
          <p:cNvPr id="6" name="TextBox 5">
            <a:extLst>
              <a:ext uri="{FF2B5EF4-FFF2-40B4-BE49-F238E27FC236}">
                <a16:creationId xmlns:a16="http://schemas.microsoft.com/office/drawing/2014/main" id="{7AF252AC-7025-6143-AB90-4F7709A289C0}"/>
              </a:ext>
            </a:extLst>
          </p:cNvPr>
          <p:cNvSpPr txBox="1"/>
          <p:nvPr/>
        </p:nvSpPr>
        <p:spPr>
          <a:xfrm>
            <a:off x="2306397" y="3749570"/>
            <a:ext cx="726481" cy="265457"/>
          </a:xfrm>
          <a:prstGeom prst="rect">
            <a:avLst/>
          </a:prstGeom>
          <a:noFill/>
        </p:spPr>
        <p:txBody>
          <a:bodyPr wrap="none" rtlCol="0">
            <a:spAutoFit/>
          </a:bodyPr>
          <a:lstStyle/>
          <a:p>
            <a:r>
              <a:rPr lang="en-IT" sz="1125" dirty="0"/>
              <a:t>Fisher’s F</a:t>
            </a:r>
          </a:p>
        </p:txBody>
      </p:sp>
      <p:pic>
        <p:nvPicPr>
          <p:cNvPr id="1028" name="Picture 4" descr="Chi-squared Distribution | R Tutorial">
            <a:extLst>
              <a:ext uri="{FF2B5EF4-FFF2-40B4-BE49-F238E27FC236}">
                <a16:creationId xmlns:a16="http://schemas.microsoft.com/office/drawing/2014/main" id="{FF58B955-4D28-F046-88FA-456710BA5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575" y="1902355"/>
            <a:ext cx="1905851" cy="19058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 Distribution | R Tutorial">
            <a:extLst>
              <a:ext uri="{FF2B5EF4-FFF2-40B4-BE49-F238E27FC236}">
                <a16:creationId xmlns:a16="http://schemas.microsoft.com/office/drawing/2014/main" id="{520EC9D0-3A4F-AE42-8E67-CFE8A9F68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656" y="1907381"/>
            <a:ext cx="1905851" cy="1905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5905D6-059F-FB44-A7B8-B80A920204F5}"/>
              </a:ext>
            </a:extLst>
          </p:cNvPr>
          <p:cNvSpPr txBox="1"/>
          <p:nvPr/>
        </p:nvSpPr>
        <p:spPr>
          <a:xfrm>
            <a:off x="3987279" y="3727506"/>
            <a:ext cx="920445" cy="265457"/>
          </a:xfrm>
          <a:prstGeom prst="rect">
            <a:avLst/>
          </a:prstGeom>
          <a:noFill/>
        </p:spPr>
        <p:txBody>
          <a:bodyPr wrap="none" rtlCol="0">
            <a:spAutoFit/>
          </a:bodyPr>
          <a:lstStyle/>
          <a:p>
            <a:r>
              <a:rPr lang="en-IT" sz="1125" dirty="0"/>
              <a:t>Chi- squared</a:t>
            </a:r>
          </a:p>
        </p:txBody>
      </p:sp>
      <p:pic>
        <p:nvPicPr>
          <p:cNvPr id="1030" name="Picture 6" descr="The t-Distribution | Introduction to Statistics | JMP">
            <a:extLst>
              <a:ext uri="{FF2B5EF4-FFF2-40B4-BE49-F238E27FC236}">
                <a16:creationId xmlns:a16="http://schemas.microsoft.com/office/drawing/2014/main" id="{8ED4CF2F-61DC-8941-86F3-535460660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6152" y="2221195"/>
            <a:ext cx="1534162" cy="12583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E0809A7-C31D-7D47-BBF4-A0E8BDB1E6E9}"/>
              </a:ext>
            </a:extLst>
          </p:cNvPr>
          <p:cNvSpPr txBox="1"/>
          <p:nvPr/>
        </p:nvSpPr>
        <p:spPr>
          <a:xfrm>
            <a:off x="5712993" y="3730599"/>
            <a:ext cx="816249" cy="265457"/>
          </a:xfrm>
          <a:prstGeom prst="rect">
            <a:avLst/>
          </a:prstGeom>
          <a:noFill/>
        </p:spPr>
        <p:txBody>
          <a:bodyPr wrap="none" rtlCol="0">
            <a:spAutoFit/>
          </a:bodyPr>
          <a:lstStyle/>
          <a:p>
            <a:r>
              <a:rPr lang="en-IT" sz="1125" dirty="0"/>
              <a:t>Student’s t</a:t>
            </a:r>
          </a:p>
        </p:txBody>
      </p:sp>
    </p:spTree>
    <p:extLst>
      <p:ext uri="{BB962C8B-B14F-4D97-AF65-F5344CB8AC3E}">
        <p14:creationId xmlns:p14="http://schemas.microsoft.com/office/powerpoint/2010/main" val="1190044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260475"/>
            <a:ext cx="8534400" cy="5262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a:t>DEFINITIONS OF H</a:t>
            </a:r>
            <a:r>
              <a:rPr lang="it-IT" altLang="it-IT" baseline="-30000" dirty="0"/>
              <a:t>0</a:t>
            </a:r>
          </a:p>
          <a:p>
            <a:pPr algn="ctr" eaLnBrk="1" hangingPunct="1"/>
            <a:endParaRPr lang="en-US" altLang="it-IT" dirty="0"/>
          </a:p>
          <a:p>
            <a:pPr algn="just"/>
            <a:r>
              <a:rPr lang="it-IT" altLang="it-IT" dirty="0"/>
              <a:t>The </a:t>
            </a:r>
            <a:r>
              <a:rPr lang="it-IT" altLang="it-IT" dirty="0" err="1"/>
              <a:t>logical</a:t>
            </a:r>
            <a:r>
              <a:rPr lang="it-IT" altLang="it-IT" dirty="0"/>
              <a:t> </a:t>
            </a:r>
            <a:r>
              <a:rPr lang="it-IT" altLang="it-IT" i="1" dirty="0" err="1"/>
              <a:t>contradictory</a:t>
            </a:r>
            <a:r>
              <a:rPr lang="it-IT" altLang="it-IT" i="1" dirty="0"/>
              <a:t> </a:t>
            </a:r>
            <a:r>
              <a:rPr lang="it-IT" altLang="it-IT" dirty="0"/>
              <a:t>of the </a:t>
            </a:r>
            <a:r>
              <a:rPr lang="it-IT" altLang="it-IT" dirty="0" err="1"/>
              <a:t>hypothesis</a:t>
            </a:r>
            <a:r>
              <a:rPr lang="it-IT" altLang="it-IT" dirty="0"/>
              <a:t> </a:t>
            </a:r>
            <a:r>
              <a:rPr lang="it-IT" altLang="it-IT" dirty="0" err="1"/>
              <a:t>that</a:t>
            </a:r>
            <a:r>
              <a:rPr lang="it-IT" altLang="it-IT" dirty="0"/>
              <a:t> </a:t>
            </a:r>
            <a:r>
              <a:rPr lang="it-IT" altLang="it-IT" dirty="0" err="1"/>
              <a:t>one</a:t>
            </a:r>
            <a:r>
              <a:rPr lang="it-IT" altLang="it-IT" dirty="0"/>
              <a:t> </a:t>
            </a:r>
            <a:r>
              <a:rPr lang="it-IT" altLang="it-IT" dirty="0" err="1"/>
              <a:t>seeks</a:t>
            </a:r>
            <a:r>
              <a:rPr lang="it-IT" altLang="it-IT" dirty="0"/>
              <a:t> to test. </a:t>
            </a:r>
            <a:r>
              <a:rPr lang="it-IT" altLang="it-IT" dirty="0" err="1"/>
              <a:t>If</a:t>
            </a:r>
            <a:r>
              <a:rPr lang="it-IT" altLang="it-IT" dirty="0"/>
              <a:t> the </a:t>
            </a:r>
            <a:r>
              <a:rPr lang="it-IT" altLang="it-IT" dirty="0" err="1"/>
              <a:t>null</a:t>
            </a:r>
            <a:r>
              <a:rPr lang="it-IT" altLang="it-IT" dirty="0"/>
              <a:t> </a:t>
            </a:r>
            <a:r>
              <a:rPr lang="it-IT" altLang="it-IT" dirty="0" err="1"/>
              <a:t>hypothesis</a:t>
            </a:r>
            <a:r>
              <a:rPr lang="it-IT" altLang="it-IT" dirty="0"/>
              <a:t> can be </a:t>
            </a:r>
            <a:r>
              <a:rPr lang="it-IT" altLang="it-IT" dirty="0" err="1"/>
              <a:t>proved</a:t>
            </a:r>
            <a:r>
              <a:rPr lang="it-IT" altLang="it-IT" dirty="0"/>
              <a:t> false, </a:t>
            </a:r>
            <a:r>
              <a:rPr lang="it-IT" altLang="it-IT" dirty="0" err="1"/>
              <a:t>its</a:t>
            </a:r>
            <a:r>
              <a:rPr lang="it-IT" altLang="it-IT" dirty="0"/>
              <a:t> </a:t>
            </a:r>
            <a:r>
              <a:rPr lang="it-IT" altLang="it-IT" dirty="0" err="1"/>
              <a:t>contradictory</a:t>
            </a:r>
            <a:r>
              <a:rPr lang="it-IT" altLang="it-IT" dirty="0"/>
              <a:t> </a:t>
            </a:r>
            <a:r>
              <a:rPr lang="it-IT" altLang="it-IT" dirty="0" err="1"/>
              <a:t>is</a:t>
            </a:r>
            <a:r>
              <a:rPr lang="it-IT" altLang="it-IT" dirty="0"/>
              <a:t> </a:t>
            </a:r>
            <a:r>
              <a:rPr lang="it-IT" altLang="it-IT" dirty="0" err="1"/>
              <a:t>thereby</a:t>
            </a:r>
            <a:r>
              <a:rPr lang="it-IT" altLang="it-IT" dirty="0"/>
              <a:t> </a:t>
            </a:r>
            <a:r>
              <a:rPr lang="it-IT" altLang="it-IT" dirty="0" err="1"/>
              <a:t>proved</a:t>
            </a:r>
            <a:r>
              <a:rPr lang="it-IT" altLang="it-IT" dirty="0"/>
              <a:t> </a:t>
            </a:r>
            <a:r>
              <a:rPr lang="it-IT" altLang="it-IT" dirty="0" err="1"/>
              <a:t>true</a:t>
            </a:r>
            <a:r>
              <a:rPr lang="it-IT" altLang="it-IT" dirty="0"/>
              <a:t> (English &amp; English, 1958, p. 350)  </a:t>
            </a:r>
          </a:p>
          <a:p>
            <a:pPr algn="just"/>
            <a:endParaRPr lang="en-US" altLang="it-IT" dirty="0"/>
          </a:p>
          <a:p>
            <a:pPr algn="just"/>
            <a:endParaRPr lang="en-US" altLang="it-IT" dirty="0"/>
          </a:p>
          <a:p>
            <a:pPr algn="just"/>
            <a:r>
              <a:rPr lang="it-IT" altLang="it-IT" dirty="0" err="1"/>
              <a:t>Symbolically</a:t>
            </a:r>
            <a:r>
              <a:rPr lang="it-IT" altLang="it-IT" dirty="0"/>
              <a:t>, </a:t>
            </a:r>
            <a:r>
              <a:rPr lang="it-IT" altLang="it-IT" dirty="0" err="1"/>
              <a:t>we</a:t>
            </a:r>
            <a:r>
              <a:rPr lang="it-IT" altLang="it-IT" dirty="0"/>
              <a:t> </a:t>
            </a:r>
            <a:r>
              <a:rPr lang="it-IT" altLang="it-IT" dirty="0" err="1"/>
              <a:t>shall</a:t>
            </a:r>
            <a:r>
              <a:rPr lang="it-IT" altLang="it-IT" dirty="0"/>
              <a:t> use H</a:t>
            </a:r>
            <a:r>
              <a:rPr lang="it-IT" altLang="it-IT" baseline="-30000" dirty="0"/>
              <a:t>0</a:t>
            </a:r>
            <a:r>
              <a:rPr lang="it-IT" altLang="it-IT" dirty="0"/>
              <a:t> (standing for </a:t>
            </a:r>
            <a:r>
              <a:rPr lang="it-IT" altLang="it-IT" i="1" dirty="0" err="1"/>
              <a:t>null</a:t>
            </a:r>
            <a:r>
              <a:rPr lang="it-IT" altLang="it-IT" i="1" dirty="0"/>
              <a:t> </a:t>
            </a:r>
            <a:r>
              <a:rPr lang="it-IT" altLang="it-IT" i="1" dirty="0" err="1"/>
              <a:t>hypothesis</a:t>
            </a:r>
            <a:r>
              <a:rPr lang="it-IT" altLang="it-IT" i="1" dirty="0"/>
              <a:t>) </a:t>
            </a:r>
            <a:r>
              <a:rPr lang="it-IT" altLang="it-IT" dirty="0"/>
              <a:t>for </a:t>
            </a:r>
            <a:r>
              <a:rPr lang="it-IT" altLang="it-IT" dirty="0" err="1"/>
              <a:t>whatever</a:t>
            </a:r>
            <a:r>
              <a:rPr lang="it-IT" altLang="it-IT" dirty="0"/>
              <a:t> </a:t>
            </a:r>
            <a:r>
              <a:rPr lang="it-IT" altLang="it-IT" dirty="0" err="1"/>
              <a:t>hypothesis</a:t>
            </a:r>
            <a:r>
              <a:rPr lang="it-IT" altLang="it-IT" dirty="0"/>
              <a:t> </a:t>
            </a:r>
            <a:r>
              <a:rPr lang="it-IT" altLang="it-IT" dirty="0" err="1"/>
              <a:t>we</a:t>
            </a:r>
            <a:r>
              <a:rPr lang="it-IT" altLang="it-IT" dirty="0"/>
              <a:t> </a:t>
            </a:r>
            <a:r>
              <a:rPr lang="it-IT" altLang="it-IT" dirty="0" err="1"/>
              <a:t>shall</a:t>
            </a:r>
            <a:r>
              <a:rPr lang="it-IT" altLang="it-IT" dirty="0"/>
              <a:t> </a:t>
            </a:r>
            <a:r>
              <a:rPr lang="it-IT" altLang="it-IT" dirty="0" err="1"/>
              <a:t>want</a:t>
            </a:r>
            <a:r>
              <a:rPr lang="it-IT" altLang="it-IT" dirty="0"/>
              <a:t> to test and H</a:t>
            </a:r>
            <a:r>
              <a:rPr lang="it-IT" altLang="it-IT" baseline="-30000" dirty="0"/>
              <a:t>A</a:t>
            </a:r>
            <a:r>
              <a:rPr lang="it-IT" altLang="it-IT" dirty="0"/>
              <a:t> for the alternative </a:t>
            </a:r>
            <a:r>
              <a:rPr lang="it-IT" altLang="it-IT" dirty="0" err="1"/>
              <a:t>hypothesis</a:t>
            </a:r>
            <a:r>
              <a:rPr lang="it-IT" altLang="it-IT" dirty="0"/>
              <a:t> (</a:t>
            </a:r>
            <a:r>
              <a:rPr lang="it-IT" altLang="it-IT" dirty="0" err="1"/>
              <a:t>Freund</a:t>
            </a:r>
            <a:r>
              <a:rPr lang="it-IT" altLang="it-IT" dirty="0"/>
              <a:t>, 1962, p. 238). […] the </a:t>
            </a:r>
            <a:r>
              <a:rPr lang="it-IT" altLang="it-IT" dirty="0" err="1"/>
              <a:t>acceptance</a:t>
            </a:r>
            <a:r>
              <a:rPr lang="it-IT" altLang="it-IT" dirty="0"/>
              <a:t> of H</a:t>
            </a:r>
            <a:r>
              <a:rPr lang="it-IT" altLang="it-IT" baseline="-30000" dirty="0"/>
              <a:t>0</a:t>
            </a:r>
            <a:r>
              <a:rPr lang="it-IT" altLang="it-IT" dirty="0"/>
              <a:t> </a:t>
            </a:r>
            <a:r>
              <a:rPr lang="it-IT" altLang="it-IT" dirty="0" err="1"/>
              <a:t>is</a:t>
            </a:r>
            <a:r>
              <a:rPr lang="it-IT" altLang="it-IT" dirty="0"/>
              <a:t> </a:t>
            </a:r>
            <a:r>
              <a:rPr lang="it-IT" altLang="it-IT" dirty="0" err="1"/>
              <a:t>equivalent</a:t>
            </a:r>
            <a:r>
              <a:rPr lang="it-IT" altLang="it-IT" dirty="0"/>
              <a:t> to the </a:t>
            </a:r>
            <a:r>
              <a:rPr lang="it-IT" altLang="it-IT" dirty="0" err="1"/>
              <a:t>rejection</a:t>
            </a:r>
            <a:r>
              <a:rPr lang="it-IT" altLang="it-IT" dirty="0"/>
              <a:t> of H</a:t>
            </a:r>
            <a:r>
              <a:rPr lang="it-IT" altLang="it-IT" baseline="-25000" dirty="0"/>
              <a:t>A</a:t>
            </a:r>
            <a:r>
              <a:rPr lang="it-IT" altLang="it-IT" dirty="0"/>
              <a:t>, and vice versa (p. 250).  </a:t>
            </a:r>
            <a:endParaRPr lang="en-US" altLang="it-IT" dirty="0"/>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4213480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260475"/>
            <a:ext cx="8534400"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However</a:t>
            </a:r>
            <a:endParaRPr lang="it-IT" altLang="it-IT" dirty="0"/>
          </a:p>
          <a:p>
            <a:pPr algn="ctr" eaLnBrk="1" hangingPunct="1"/>
            <a:r>
              <a:rPr lang="it-IT" altLang="it-IT" dirty="0" err="1"/>
              <a:t>According</a:t>
            </a:r>
            <a:r>
              <a:rPr lang="it-IT" altLang="it-IT" dirty="0"/>
              <a:t> to Popper, </a:t>
            </a:r>
            <a:r>
              <a:rPr lang="it-IT" altLang="it-IT" dirty="0" err="1"/>
              <a:t>we</a:t>
            </a:r>
            <a:r>
              <a:rPr lang="it-IT" altLang="it-IT" dirty="0"/>
              <a:t> </a:t>
            </a:r>
            <a:r>
              <a:rPr lang="it-IT" altLang="it-IT" dirty="0" err="1"/>
              <a:t>cannot</a:t>
            </a:r>
            <a:r>
              <a:rPr lang="it-IT" altLang="it-IT" dirty="0"/>
              <a:t> «</a:t>
            </a:r>
            <a:r>
              <a:rPr lang="it-IT" altLang="it-IT" dirty="0" err="1"/>
              <a:t>accept</a:t>
            </a:r>
            <a:r>
              <a:rPr lang="it-IT" altLang="it-IT" dirty="0"/>
              <a:t>» a </a:t>
            </a:r>
            <a:r>
              <a:rPr lang="it-IT" altLang="it-IT" dirty="0" err="1"/>
              <a:t>theory</a:t>
            </a:r>
            <a:r>
              <a:rPr lang="it-IT" altLang="it-IT" dirty="0"/>
              <a:t>, </a:t>
            </a:r>
            <a:r>
              <a:rPr lang="it-IT" altLang="it-IT" dirty="0" err="1"/>
              <a:t>namely</a:t>
            </a:r>
            <a:r>
              <a:rPr lang="it-IT" altLang="it-IT" dirty="0"/>
              <a:t> </a:t>
            </a:r>
            <a:r>
              <a:rPr lang="it-IT" altLang="it-IT" dirty="0" err="1"/>
              <a:t>demonstrate</a:t>
            </a:r>
            <a:r>
              <a:rPr lang="it-IT" altLang="it-IT" dirty="0"/>
              <a:t> a </a:t>
            </a:r>
            <a:r>
              <a:rPr lang="it-IT" altLang="it-IT" dirty="0" err="1"/>
              <a:t>theory</a:t>
            </a:r>
            <a:r>
              <a:rPr lang="it-IT" altLang="it-IT" dirty="0"/>
              <a:t> </a:t>
            </a:r>
            <a:r>
              <a:rPr lang="it-IT" altLang="it-IT" dirty="0" err="1"/>
              <a:t>true</a:t>
            </a:r>
            <a:r>
              <a:rPr lang="it-IT" altLang="it-IT" dirty="0"/>
              <a:t>. </a:t>
            </a:r>
          </a:p>
          <a:p>
            <a:pPr algn="ctr" eaLnBrk="1" hangingPunct="1"/>
            <a:endParaRPr lang="it-IT" altLang="it-IT" dirty="0"/>
          </a:p>
          <a:p>
            <a:pPr algn="ctr" eaLnBrk="1" hangingPunct="1"/>
            <a:r>
              <a:rPr lang="it-IT" altLang="it-IT" dirty="0" err="1"/>
              <a:t>Thus</a:t>
            </a:r>
            <a:endParaRPr lang="it-IT" altLang="it-IT" dirty="0"/>
          </a:p>
          <a:p>
            <a:pPr algn="ctr" eaLnBrk="1" hangingPunct="1"/>
            <a:r>
              <a:rPr lang="it-IT" altLang="it-IT" dirty="0" err="1"/>
              <a:t>we</a:t>
            </a:r>
            <a:r>
              <a:rPr lang="it-IT" altLang="it-IT" dirty="0"/>
              <a:t> can </a:t>
            </a:r>
            <a:r>
              <a:rPr lang="it-IT" altLang="it-IT" dirty="0" err="1"/>
              <a:t>only</a:t>
            </a:r>
            <a:r>
              <a:rPr lang="it-IT" altLang="it-IT" dirty="0"/>
              <a:t> </a:t>
            </a:r>
            <a:r>
              <a:rPr lang="it-IT" altLang="it-IT" dirty="0" err="1"/>
              <a:t>reject</a:t>
            </a:r>
            <a:r>
              <a:rPr lang="it-IT" altLang="it-IT" dirty="0"/>
              <a:t> a </a:t>
            </a:r>
            <a:r>
              <a:rPr lang="it-IT" altLang="it-IT" dirty="0" err="1"/>
              <a:t>null-hypothesis</a:t>
            </a:r>
            <a:r>
              <a:rPr lang="it-IT" altLang="it-IT" dirty="0"/>
              <a:t>, </a:t>
            </a:r>
            <a:r>
              <a:rPr lang="it-IT" altLang="it-IT" dirty="0" err="1"/>
              <a:t>but</a:t>
            </a:r>
            <a:r>
              <a:rPr lang="it-IT" altLang="it-IT" dirty="0"/>
              <a:t> </a:t>
            </a:r>
            <a:r>
              <a:rPr lang="it-IT" altLang="it-IT" dirty="0" err="1"/>
              <a:t>we</a:t>
            </a:r>
            <a:r>
              <a:rPr lang="it-IT" altLang="it-IT" dirty="0"/>
              <a:t> </a:t>
            </a:r>
            <a:r>
              <a:rPr lang="it-IT" altLang="it-IT" dirty="0" err="1"/>
              <a:t>cannot</a:t>
            </a:r>
            <a:r>
              <a:rPr lang="it-IT" altLang="it-IT" dirty="0"/>
              <a:t> </a:t>
            </a:r>
            <a:r>
              <a:rPr lang="it-IT" altLang="it-IT" dirty="0" err="1"/>
              <a:t>accept</a:t>
            </a:r>
            <a:r>
              <a:rPr lang="it-IT" altLang="it-IT" dirty="0"/>
              <a:t> </a:t>
            </a:r>
            <a:r>
              <a:rPr lang="it-IT" altLang="it-IT" dirty="0" err="1"/>
              <a:t>it</a:t>
            </a:r>
            <a:r>
              <a:rPr lang="it-IT" altLang="it-IT" dirty="0"/>
              <a:t> or </a:t>
            </a:r>
            <a:r>
              <a:rPr lang="it-IT" altLang="it-IT" dirty="0" err="1"/>
              <a:t>accept</a:t>
            </a:r>
            <a:r>
              <a:rPr lang="it-IT" altLang="it-IT" dirty="0"/>
              <a:t> the alternative </a:t>
            </a:r>
            <a:r>
              <a:rPr lang="it-IT" altLang="it-IT" dirty="0" err="1"/>
              <a:t>hypothesis</a:t>
            </a:r>
            <a:endParaRPr lang="en-US" altLang="it-IT" dirty="0"/>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1810812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946009" y="332656"/>
            <a:ext cx="741523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1) </a:t>
            </a:r>
            <a:r>
              <a:rPr lang="it-IT" altLang="en-US" sz="2800" dirty="0" err="1">
                <a:latin typeface="+mn-lt"/>
              </a:rPr>
              <a:t>Analytic</a:t>
            </a:r>
            <a:r>
              <a:rPr lang="it-IT" altLang="en-US" sz="2800" dirty="0">
                <a:latin typeface="+mn-lt"/>
              </a:rPr>
              <a:t> </a:t>
            </a:r>
            <a:r>
              <a:rPr lang="it-IT" altLang="en-US" sz="2800" dirty="0" err="1">
                <a:latin typeface="+mn-lt"/>
              </a:rPr>
              <a:t>statements</a:t>
            </a:r>
            <a:r>
              <a:rPr lang="it-IT" altLang="en-US" sz="2800" dirty="0">
                <a:latin typeface="+mn-lt"/>
              </a:rPr>
              <a:t> vs </a:t>
            </a:r>
            <a:r>
              <a:rPr lang="it-IT" altLang="en-US" sz="2800" dirty="0" err="1">
                <a:latin typeface="+mn-lt"/>
              </a:rPr>
              <a:t>synthetic</a:t>
            </a:r>
            <a:r>
              <a:rPr lang="it-IT" altLang="en-US" sz="2800" dirty="0">
                <a:latin typeface="+mn-lt"/>
              </a:rPr>
              <a:t> </a:t>
            </a:r>
            <a:r>
              <a:rPr lang="it-IT" altLang="en-US" sz="2800" dirty="0" err="1">
                <a:latin typeface="+mn-lt"/>
              </a:rPr>
              <a:t>statements</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Mathematical </a:t>
            </a:r>
            <a:r>
              <a:rPr lang="it-IT" altLang="en-US" sz="2800" dirty="0" err="1">
                <a:latin typeface="+mn-lt"/>
              </a:rPr>
              <a:t>knowledge</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analytic</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Empirical</a:t>
            </a:r>
            <a:r>
              <a:rPr lang="it-IT" altLang="en-US" sz="2800" dirty="0">
                <a:latin typeface="+mn-lt"/>
              </a:rPr>
              <a:t> </a:t>
            </a:r>
            <a:r>
              <a:rPr lang="it-IT" altLang="en-US" sz="2800" dirty="0" err="1">
                <a:latin typeface="+mn-lt"/>
              </a:rPr>
              <a:t>sciences</a:t>
            </a:r>
            <a:r>
              <a:rPr lang="it-IT" altLang="en-US" sz="2800" dirty="0">
                <a:latin typeface="+mn-lt"/>
              </a:rPr>
              <a:t> produce </a:t>
            </a:r>
            <a:r>
              <a:rPr lang="it-IT" altLang="en-US" sz="2800" dirty="0" err="1">
                <a:latin typeface="+mn-lt"/>
              </a:rPr>
              <a:t>synthetic</a:t>
            </a:r>
            <a:r>
              <a:rPr lang="it-IT" altLang="en-US" sz="2800" dirty="0">
                <a:latin typeface="+mn-lt"/>
              </a:rPr>
              <a:t> </a:t>
            </a:r>
            <a:r>
              <a:rPr lang="it-IT" altLang="en-US" sz="2800" dirty="0" err="1">
                <a:latin typeface="+mn-lt"/>
              </a:rPr>
              <a:t>propositions</a:t>
            </a:r>
            <a:endParaRPr lang="it-IT" altLang="en-US" sz="2800" dirty="0">
              <a:latin typeface="+mn-lt"/>
            </a:endParaRPr>
          </a:p>
        </p:txBody>
      </p:sp>
    </p:spTree>
    <p:extLst>
      <p:ext uri="{BB962C8B-B14F-4D97-AF65-F5344CB8AC3E}">
        <p14:creationId xmlns:p14="http://schemas.microsoft.com/office/powerpoint/2010/main" val="1082972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ext Box 18"/>
          <p:cNvSpPr txBox="1">
            <a:spLocks noChangeArrowheads="1"/>
          </p:cNvSpPr>
          <p:nvPr/>
        </p:nvSpPr>
        <p:spPr bwMode="auto">
          <a:xfrm>
            <a:off x="6732588" y="692150"/>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¹</a:t>
            </a:r>
            <a:r>
              <a:rPr lang="it-IT" altLang="en-US" sz="2400"/>
              <a:t> B</a:t>
            </a:r>
          </a:p>
        </p:txBody>
      </p:sp>
      <p:grpSp>
        <p:nvGrpSpPr>
          <p:cNvPr id="26630" name="Group 23"/>
          <p:cNvGrpSpPr>
            <a:grpSpLocks/>
          </p:cNvGrpSpPr>
          <p:nvPr/>
        </p:nvGrpSpPr>
        <p:grpSpPr bwMode="auto">
          <a:xfrm>
            <a:off x="436563" y="884238"/>
            <a:ext cx="7231062" cy="5253037"/>
            <a:chOff x="139" y="557"/>
            <a:chExt cx="4555" cy="3309"/>
          </a:xfrm>
        </p:grpSpPr>
        <p:sp>
          <p:nvSpPr>
            <p:cNvPr id="26631" name="Line 5"/>
            <p:cNvSpPr>
              <a:spLocks noChangeShapeType="1"/>
            </p:cNvSpPr>
            <p:nvPr/>
          </p:nvSpPr>
          <p:spPr bwMode="auto">
            <a:xfrm>
              <a:off x="476" y="3475"/>
              <a:ext cx="42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2" name="Line 6"/>
            <p:cNvSpPr>
              <a:spLocks noChangeShapeType="1"/>
            </p:cNvSpPr>
            <p:nvPr/>
          </p:nvSpPr>
          <p:spPr bwMode="auto">
            <a:xfrm flipV="1">
              <a:off x="476" y="799"/>
              <a:ext cx="0" cy="26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3" name="Rectangle 7"/>
            <p:cNvSpPr>
              <a:spLocks noChangeArrowheads="1"/>
            </p:cNvSpPr>
            <p:nvPr/>
          </p:nvSpPr>
          <p:spPr bwMode="auto">
            <a:xfrm>
              <a:off x="839" y="2749"/>
              <a:ext cx="453" cy="72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4" name="Rectangle 8"/>
            <p:cNvSpPr>
              <a:spLocks noChangeArrowheads="1"/>
            </p:cNvSpPr>
            <p:nvPr/>
          </p:nvSpPr>
          <p:spPr bwMode="auto">
            <a:xfrm>
              <a:off x="2064" y="1107"/>
              <a:ext cx="453" cy="235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5" name="Rectangle 9"/>
            <p:cNvSpPr>
              <a:spLocks noChangeArrowheads="1"/>
            </p:cNvSpPr>
            <p:nvPr/>
          </p:nvSpPr>
          <p:spPr bwMode="auto">
            <a:xfrm>
              <a:off x="3424" y="2059"/>
              <a:ext cx="453" cy="140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6" name="Text Box 10"/>
            <p:cNvSpPr txBox="1">
              <a:spLocks noChangeArrowheads="1"/>
            </p:cNvSpPr>
            <p:nvPr/>
          </p:nvSpPr>
          <p:spPr bwMode="auto">
            <a:xfrm>
              <a:off x="917" y="357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a:t>
              </a:r>
            </a:p>
          </p:txBody>
        </p:sp>
        <p:sp>
          <p:nvSpPr>
            <p:cNvPr id="26637" name="Text Box 11"/>
            <p:cNvSpPr txBox="1">
              <a:spLocks noChangeArrowheads="1"/>
            </p:cNvSpPr>
            <p:nvPr/>
          </p:nvSpPr>
          <p:spPr bwMode="auto">
            <a:xfrm>
              <a:off x="2182" y="35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a:t>
              </a:r>
            </a:p>
          </p:txBody>
        </p:sp>
        <p:sp>
          <p:nvSpPr>
            <p:cNvPr id="26638" name="Text Box 12"/>
            <p:cNvSpPr txBox="1">
              <a:spLocks noChangeArrowheads="1"/>
            </p:cNvSpPr>
            <p:nvPr/>
          </p:nvSpPr>
          <p:spPr bwMode="auto">
            <a:xfrm>
              <a:off x="3515" y="356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C</a:t>
              </a:r>
            </a:p>
          </p:txBody>
        </p:sp>
        <p:sp>
          <p:nvSpPr>
            <p:cNvPr id="26639" name="AutoShape 16"/>
            <p:cNvSpPr>
              <a:spLocks/>
            </p:cNvSpPr>
            <p:nvPr/>
          </p:nvSpPr>
          <p:spPr bwMode="auto">
            <a:xfrm rot="-5400000">
              <a:off x="1486" y="288"/>
              <a:ext cx="272" cy="1203"/>
            </a:xfrm>
            <a:prstGeom prst="rightBrace">
              <a:avLst>
                <a:gd name="adj1" fmla="val 368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40" name="Text Box 17"/>
            <p:cNvSpPr txBox="1">
              <a:spLocks noChangeArrowheads="1"/>
            </p:cNvSpPr>
            <p:nvPr/>
          </p:nvSpPr>
          <p:spPr bwMode="auto">
            <a:xfrm>
              <a:off x="1507" y="557"/>
              <a:ext cx="2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t>
              </a:r>
            </a:p>
          </p:txBody>
        </p:sp>
        <p:sp>
          <p:nvSpPr>
            <p:cNvPr id="26641" name="Text Box 22"/>
            <p:cNvSpPr txBox="1">
              <a:spLocks noChangeArrowheads="1"/>
            </p:cNvSpPr>
            <p:nvPr/>
          </p:nvSpPr>
          <p:spPr bwMode="auto">
            <a:xfrm>
              <a:off x="139" y="891"/>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a:t>Vd</a:t>
              </a:r>
            </a:p>
          </p:txBody>
        </p:sp>
      </p:grpSp>
    </p:spTree>
    <p:extLst>
      <p:ext uri="{BB962C8B-B14F-4D97-AF65-F5344CB8AC3E}">
        <p14:creationId xmlns:p14="http://schemas.microsoft.com/office/powerpoint/2010/main" val="3286384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ext Box 18"/>
          <p:cNvSpPr txBox="1">
            <a:spLocks noChangeArrowheads="1"/>
          </p:cNvSpPr>
          <p:nvPr/>
        </p:nvSpPr>
        <p:spPr bwMode="auto">
          <a:xfrm>
            <a:off x="6732588" y="692150"/>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¹</a:t>
            </a:r>
            <a:r>
              <a:rPr lang="it-IT" altLang="en-US" sz="2400"/>
              <a:t> B</a:t>
            </a:r>
          </a:p>
        </p:txBody>
      </p:sp>
      <p:sp>
        <p:nvSpPr>
          <p:cNvPr id="37907" name="Text Box 19"/>
          <p:cNvSpPr txBox="1">
            <a:spLocks noChangeArrowheads="1"/>
          </p:cNvSpPr>
          <p:nvPr/>
        </p:nvSpPr>
        <p:spPr bwMode="auto">
          <a:xfrm>
            <a:off x="6732588" y="13414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 </a:t>
            </a:r>
            <a:r>
              <a:rPr lang="it-IT" altLang="en-US" sz="2400">
                <a:latin typeface="Symbol" pitchFamily="18" charset="2"/>
              </a:rPr>
              <a:t>=</a:t>
            </a:r>
            <a:r>
              <a:rPr lang="it-IT" altLang="en-US" sz="2400"/>
              <a:t> C</a:t>
            </a:r>
          </a:p>
        </p:txBody>
      </p:sp>
      <p:grpSp>
        <p:nvGrpSpPr>
          <p:cNvPr id="26630" name="Group 23"/>
          <p:cNvGrpSpPr>
            <a:grpSpLocks/>
          </p:cNvGrpSpPr>
          <p:nvPr/>
        </p:nvGrpSpPr>
        <p:grpSpPr bwMode="auto">
          <a:xfrm>
            <a:off x="436563" y="884238"/>
            <a:ext cx="7231062" cy="5253037"/>
            <a:chOff x="139" y="557"/>
            <a:chExt cx="4555" cy="3309"/>
          </a:xfrm>
        </p:grpSpPr>
        <p:sp>
          <p:nvSpPr>
            <p:cNvPr id="26631" name="Line 5"/>
            <p:cNvSpPr>
              <a:spLocks noChangeShapeType="1"/>
            </p:cNvSpPr>
            <p:nvPr/>
          </p:nvSpPr>
          <p:spPr bwMode="auto">
            <a:xfrm>
              <a:off x="476" y="3475"/>
              <a:ext cx="42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2" name="Line 6"/>
            <p:cNvSpPr>
              <a:spLocks noChangeShapeType="1"/>
            </p:cNvSpPr>
            <p:nvPr/>
          </p:nvSpPr>
          <p:spPr bwMode="auto">
            <a:xfrm flipV="1">
              <a:off x="476" y="799"/>
              <a:ext cx="0" cy="26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3" name="Rectangle 7"/>
            <p:cNvSpPr>
              <a:spLocks noChangeArrowheads="1"/>
            </p:cNvSpPr>
            <p:nvPr/>
          </p:nvSpPr>
          <p:spPr bwMode="auto">
            <a:xfrm>
              <a:off x="839" y="2749"/>
              <a:ext cx="453" cy="72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4" name="Rectangle 8"/>
            <p:cNvSpPr>
              <a:spLocks noChangeArrowheads="1"/>
            </p:cNvSpPr>
            <p:nvPr/>
          </p:nvSpPr>
          <p:spPr bwMode="auto">
            <a:xfrm>
              <a:off x="2064" y="1107"/>
              <a:ext cx="453" cy="235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5" name="Rectangle 9"/>
            <p:cNvSpPr>
              <a:spLocks noChangeArrowheads="1"/>
            </p:cNvSpPr>
            <p:nvPr/>
          </p:nvSpPr>
          <p:spPr bwMode="auto">
            <a:xfrm>
              <a:off x="3424" y="2059"/>
              <a:ext cx="453" cy="140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6" name="Text Box 10"/>
            <p:cNvSpPr txBox="1">
              <a:spLocks noChangeArrowheads="1"/>
            </p:cNvSpPr>
            <p:nvPr/>
          </p:nvSpPr>
          <p:spPr bwMode="auto">
            <a:xfrm>
              <a:off x="917" y="357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a:t>
              </a:r>
            </a:p>
          </p:txBody>
        </p:sp>
        <p:sp>
          <p:nvSpPr>
            <p:cNvPr id="26637" name="Text Box 11"/>
            <p:cNvSpPr txBox="1">
              <a:spLocks noChangeArrowheads="1"/>
            </p:cNvSpPr>
            <p:nvPr/>
          </p:nvSpPr>
          <p:spPr bwMode="auto">
            <a:xfrm>
              <a:off x="2182" y="35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a:t>
              </a:r>
            </a:p>
          </p:txBody>
        </p:sp>
        <p:sp>
          <p:nvSpPr>
            <p:cNvPr id="26638" name="Text Box 12"/>
            <p:cNvSpPr txBox="1">
              <a:spLocks noChangeArrowheads="1"/>
            </p:cNvSpPr>
            <p:nvPr/>
          </p:nvSpPr>
          <p:spPr bwMode="auto">
            <a:xfrm>
              <a:off x="3515" y="356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C</a:t>
              </a:r>
            </a:p>
          </p:txBody>
        </p:sp>
        <p:sp>
          <p:nvSpPr>
            <p:cNvPr id="26639" name="AutoShape 16"/>
            <p:cNvSpPr>
              <a:spLocks/>
            </p:cNvSpPr>
            <p:nvPr/>
          </p:nvSpPr>
          <p:spPr bwMode="auto">
            <a:xfrm rot="-5400000">
              <a:off x="1486" y="288"/>
              <a:ext cx="272" cy="1203"/>
            </a:xfrm>
            <a:prstGeom prst="rightBrace">
              <a:avLst>
                <a:gd name="adj1" fmla="val 368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40" name="Text Box 17"/>
            <p:cNvSpPr txBox="1">
              <a:spLocks noChangeArrowheads="1"/>
            </p:cNvSpPr>
            <p:nvPr/>
          </p:nvSpPr>
          <p:spPr bwMode="auto">
            <a:xfrm>
              <a:off x="1507" y="557"/>
              <a:ext cx="2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t>
              </a:r>
            </a:p>
          </p:txBody>
        </p:sp>
        <p:sp>
          <p:nvSpPr>
            <p:cNvPr id="26641" name="Text Box 22"/>
            <p:cNvSpPr txBox="1">
              <a:spLocks noChangeArrowheads="1"/>
            </p:cNvSpPr>
            <p:nvPr/>
          </p:nvSpPr>
          <p:spPr bwMode="auto">
            <a:xfrm>
              <a:off x="139" y="891"/>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a:t>Vd</a:t>
              </a:r>
            </a:p>
          </p:txBody>
        </p:sp>
      </p:grpSp>
    </p:spTree>
    <p:extLst>
      <p:ext uri="{BB962C8B-B14F-4D97-AF65-F5344CB8AC3E}">
        <p14:creationId xmlns:p14="http://schemas.microsoft.com/office/powerpoint/2010/main" val="1145768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P spid="3790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ext Box 18"/>
          <p:cNvSpPr txBox="1">
            <a:spLocks noChangeArrowheads="1"/>
          </p:cNvSpPr>
          <p:nvPr/>
        </p:nvSpPr>
        <p:spPr bwMode="auto">
          <a:xfrm>
            <a:off x="6732588" y="692150"/>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¹</a:t>
            </a:r>
            <a:r>
              <a:rPr lang="it-IT" altLang="en-US" sz="2400"/>
              <a:t> B</a:t>
            </a:r>
          </a:p>
        </p:txBody>
      </p:sp>
      <p:sp>
        <p:nvSpPr>
          <p:cNvPr id="37907" name="Text Box 19"/>
          <p:cNvSpPr txBox="1">
            <a:spLocks noChangeArrowheads="1"/>
          </p:cNvSpPr>
          <p:nvPr/>
        </p:nvSpPr>
        <p:spPr bwMode="auto">
          <a:xfrm>
            <a:off x="6732588" y="13414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 </a:t>
            </a:r>
            <a:r>
              <a:rPr lang="it-IT" altLang="en-US" sz="2400">
                <a:latin typeface="Symbol" pitchFamily="18" charset="2"/>
              </a:rPr>
              <a:t>=</a:t>
            </a:r>
            <a:r>
              <a:rPr lang="it-IT" altLang="en-US" sz="2400"/>
              <a:t> C</a:t>
            </a:r>
          </a:p>
        </p:txBody>
      </p:sp>
      <p:sp>
        <p:nvSpPr>
          <p:cNvPr id="37908" name="Text Box 20"/>
          <p:cNvSpPr txBox="1">
            <a:spLocks noChangeArrowheads="1"/>
          </p:cNvSpPr>
          <p:nvPr/>
        </p:nvSpPr>
        <p:spPr bwMode="auto">
          <a:xfrm>
            <a:off x="6732588" y="19891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a:t>
            </a:r>
            <a:r>
              <a:rPr lang="it-IT" altLang="en-US" sz="2400"/>
              <a:t> C</a:t>
            </a:r>
          </a:p>
        </p:txBody>
      </p:sp>
      <p:grpSp>
        <p:nvGrpSpPr>
          <p:cNvPr id="26630" name="Group 23"/>
          <p:cNvGrpSpPr>
            <a:grpSpLocks/>
          </p:cNvGrpSpPr>
          <p:nvPr/>
        </p:nvGrpSpPr>
        <p:grpSpPr bwMode="auto">
          <a:xfrm>
            <a:off x="436563" y="884238"/>
            <a:ext cx="7231062" cy="5253037"/>
            <a:chOff x="139" y="557"/>
            <a:chExt cx="4555" cy="3309"/>
          </a:xfrm>
        </p:grpSpPr>
        <p:sp>
          <p:nvSpPr>
            <p:cNvPr id="26631" name="Line 5"/>
            <p:cNvSpPr>
              <a:spLocks noChangeShapeType="1"/>
            </p:cNvSpPr>
            <p:nvPr/>
          </p:nvSpPr>
          <p:spPr bwMode="auto">
            <a:xfrm>
              <a:off x="476" y="3475"/>
              <a:ext cx="42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2" name="Line 6"/>
            <p:cNvSpPr>
              <a:spLocks noChangeShapeType="1"/>
            </p:cNvSpPr>
            <p:nvPr/>
          </p:nvSpPr>
          <p:spPr bwMode="auto">
            <a:xfrm flipV="1">
              <a:off x="476" y="799"/>
              <a:ext cx="0" cy="26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3" name="Rectangle 7"/>
            <p:cNvSpPr>
              <a:spLocks noChangeArrowheads="1"/>
            </p:cNvSpPr>
            <p:nvPr/>
          </p:nvSpPr>
          <p:spPr bwMode="auto">
            <a:xfrm>
              <a:off x="839" y="2749"/>
              <a:ext cx="453" cy="72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4" name="Rectangle 8"/>
            <p:cNvSpPr>
              <a:spLocks noChangeArrowheads="1"/>
            </p:cNvSpPr>
            <p:nvPr/>
          </p:nvSpPr>
          <p:spPr bwMode="auto">
            <a:xfrm>
              <a:off x="2064" y="1107"/>
              <a:ext cx="453" cy="235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5" name="Rectangle 9"/>
            <p:cNvSpPr>
              <a:spLocks noChangeArrowheads="1"/>
            </p:cNvSpPr>
            <p:nvPr/>
          </p:nvSpPr>
          <p:spPr bwMode="auto">
            <a:xfrm>
              <a:off x="3424" y="2059"/>
              <a:ext cx="453" cy="140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6" name="Text Box 10"/>
            <p:cNvSpPr txBox="1">
              <a:spLocks noChangeArrowheads="1"/>
            </p:cNvSpPr>
            <p:nvPr/>
          </p:nvSpPr>
          <p:spPr bwMode="auto">
            <a:xfrm>
              <a:off x="917" y="357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a:t>
              </a:r>
            </a:p>
          </p:txBody>
        </p:sp>
        <p:sp>
          <p:nvSpPr>
            <p:cNvPr id="26637" name="Text Box 11"/>
            <p:cNvSpPr txBox="1">
              <a:spLocks noChangeArrowheads="1"/>
            </p:cNvSpPr>
            <p:nvPr/>
          </p:nvSpPr>
          <p:spPr bwMode="auto">
            <a:xfrm>
              <a:off x="2182" y="35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a:t>
              </a:r>
            </a:p>
          </p:txBody>
        </p:sp>
        <p:sp>
          <p:nvSpPr>
            <p:cNvPr id="26638" name="Text Box 12"/>
            <p:cNvSpPr txBox="1">
              <a:spLocks noChangeArrowheads="1"/>
            </p:cNvSpPr>
            <p:nvPr/>
          </p:nvSpPr>
          <p:spPr bwMode="auto">
            <a:xfrm>
              <a:off x="3515" y="356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C</a:t>
              </a:r>
            </a:p>
          </p:txBody>
        </p:sp>
        <p:sp>
          <p:nvSpPr>
            <p:cNvPr id="26639" name="AutoShape 16"/>
            <p:cNvSpPr>
              <a:spLocks/>
            </p:cNvSpPr>
            <p:nvPr/>
          </p:nvSpPr>
          <p:spPr bwMode="auto">
            <a:xfrm rot="-5400000">
              <a:off x="1486" y="288"/>
              <a:ext cx="272" cy="1203"/>
            </a:xfrm>
            <a:prstGeom prst="rightBrace">
              <a:avLst>
                <a:gd name="adj1" fmla="val 368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40" name="Text Box 17"/>
            <p:cNvSpPr txBox="1">
              <a:spLocks noChangeArrowheads="1"/>
            </p:cNvSpPr>
            <p:nvPr/>
          </p:nvSpPr>
          <p:spPr bwMode="auto">
            <a:xfrm>
              <a:off x="1507" y="557"/>
              <a:ext cx="2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t>
              </a:r>
            </a:p>
          </p:txBody>
        </p:sp>
        <p:sp>
          <p:nvSpPr>
            <p:cNvPr id="26641" name="Text Box 22"/>
            <p:cNvSpPr txBox="1">
              <a:spLocks noChangeArrowheads="1"/>
            </p:cNvSpPr>
            <p:nvPr/>
          </p:nvSpPr>
          <p:spPr bwMode="auto">
            <a:xfrm>
              <a:off x="139" y="891"/>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a:t>Vd</a:t>
              </a:r>
            </a:p>
          </p:txBody>
        </p:sp>
      </p:grpSp>
    </p:spTree>
    <p:extLst>
      <p:ext uri="{BB962C8B-B14F-4D97-AF65-F5344CB8AC3E}">
        <p14:creationId xmlns:p14="http://schemas.microsoft.com/office/powerpoint/2010/main" val="2521943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P spid="37907" grpId="0"/>
      <p:bldP spid="3790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ext Box 18"/>
          <p:cNvSpPr txBox="1">
            <a:spLocks noChangeArrowheads="1"/>
          </p:cNvSpPr>
          <p:nvPr/>
        </p:nvSpPr>
        <p:spPr bwMode="auto">
          <a:xfrm>
            <a:off x="6732588" y="692150"/>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¹</a:t>
            </a:r>
            <a:r>
              <a:rPr lang="it-IT" altLang="en-US" sz="2400"/>
              <a:t> B</a:t>
            </a:r>
          </a:p>
        </p:txBody>
      </p:sp>
      <p:sp>
        <p:nvSpPr>
          <p:cNvPr id="37907" name="Text Box 19"/>
          <p:cNvSpPr txBox="1">
            <a:spLocks noChangeArrowheads="1"/>
          </p:cNvSpPr>
          <p:nvPr/>
        </p:nvSpPr>
        <p:spPr bwMode="auto">
          <a:xfrm>
            <a:off x="6732588" y="13414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 </a:t>
            </a:r>
            <a:r>
              <a:rPr lang="it-IT" altLang="en-US" sz="2400">
                <a:latin typeface="Symbol" pitchFamily="18" charset="2"/>
              </a:rPr>
              <a:t>=</a:t>
            </a:r>
            <a:r>
              <a:rPr lang="it-IT" altLang="en-US" sz="2400"/>
              <a:t> C</a:t>
            </a:r>
          </a:p>
        </p:txBody>
      </p:sp>
      <p:sp>
        <p:nvSpPr>
          <p:cNvPr id="37908" name="Text Box 20"/>
          <p:cNvSpPr txBox="1">
            <a:spLocks noChangeArrowheads="1"/>
          </p:cNvSpPr>
          <p:nvPr/>
        </p:nvSpPr>
        <p:spPr bwMode="auto">
          <a:xfrm>
            <a:off x="6732588" y="19891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a:t>
            </a:r>
            <a:r>
              <a:rPr lang="it-IT" altLang="en-US" sz="2400"/>
              <a:t> C</a:t>
            </a:r>
          </a:p>
        </p:txBody>
      </p:sp>
      <p:sp>
        <p:nvSpPr>
          <p:cNvPr id="37909" name="Text Box 21"/>
          <p:cNvSpPr txBox="1">
            <a:spLocks noChangeArrowheads="1"/>
          </p:cNvSpPr>
          <p:nvPr/>
        </p:nvSpPr>
        <p:spPr bwMode="auto">
          <a:xfrm>
            <a:off x="6732588" y="2636838"/>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a:t>
            </a:r>
            <a:r>
              <a:rPr lang="it-IT" altLang="en-US" sz="2400"/>
              <a:t> B</a:t>
            </a:r>
          </a:p>
        </p:txBody>
      </p:sp>
      <p:grpSp>
        <p:nvGrpSpPr>
          <p:cNvPr id="26630" name="Group 23"/>
          <p:cNvGrpSpPr>
            <a:grpSpLocks/>
          </p:cNvGrpSpPr>
          <p:nvPr/>
        </p:nvGrpSpPr>
        <p:grpSpPr bwMode="auto">
          <a:xfrm>
            <a:off x="436563" y="884238"/>
            <a:ext cx="7231062" cy="5253037"/>
            <a:chOff x="139" y="557"/>
            <a:chExt cx="4555" cy="3309"/>
          </a:xfrm>
        </p:grpSpPr>
        <p:sp>
          <p:nvSpPr>
            <p:cNvPr id="26631" name="Line 5"/>
            <p:cNvSpPr>
              <a:spLocks noChangeShapeType="1"/>
            </p:cNvSpPr>
            <p:nvPr/>
          </p:nvSpPr>
          <p:spPr bwMode="auto">
            <a:xfrm>
              <a:off x="476" y="3475"/>
              <a:ext cx="42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2" name="Line 6"/>
            <p:cNvSpPr>
              <a:spLocks noChangeShapeType="1"/>
            </p:cNvSpPr>
            <p:nvPr/>
          </p:nvSpPr>
          <p:spPr bwMode="auto">
            <a:xfrm flipV="1">
              <a:off x="476" y="799"/>
              <a:ext cx="0" cy="26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3" name="Rectangle 7"/>
            <p:cNvSpPr>
              <a:spLocks noChangeArrowheads="1"/>
            </p:cNvSpPr>
            <p:nvPr/>
          </p:nvSpPr>
          <p:spPr bwMode="auto">
            <a:xfrm>
              <a:off x="839" y="2749"/>
              <a:ext cx="453" cy="72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4" name="Rectangle 8"/>
            <p:cNvSpPr>
              <a:spLocks noChangeArrowheads="1"/>
            </p:cNvSpPr>
            <p:nvPr/>
          </p:nvSpPr>
          <p:spPr bwMode="auto">
            <a:xfrm>
              <a:off x="2064" y="1107"/>
              <a:ext cx="453" cy="235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5" name="Rectangle 9"/>
            <p:cNvSpPr>
              <a:spLocks noChangeArrowheads="1"/>
            </p:cNvSpPr>
            <p:nvPr/>
          </p:nvSpPr>
          <p:spPr bwMode="auto">
            <a:xfrm>
              <a:off x="3424" y="2059"/>
              <a:ext cx="453" cy="140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6" name="Text Box 10"/>
            <p:cNvSpPr txBox="1">
              <a:spLocks noChangeArrowheads="1"/>
            </p:cNvSpPr>
            <p:nvPr/>
          </p:nvSpPr>
          <p:spPr bwMode="auto">
            <a:xfrm>
              <a:off x="917" y="357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a:t>
              </a:r>
            </a:p>
          </p:txBody>
        </p:sp>
        <p:sp>
          <p:nvSpPr>
            <p:cNvPr id="26637" name="Text Box 11"/>
            <p:cNvSpPr txBox="1">
              <a:spLocks noChangeArrowheads="1"/>
            </p:cNvSpPr>
            <p:nvPr/>
          </p:nvSpPr>
          <p:spPr bwMode="auto">
            <a:xfrm>
              <a:off x="2182" y="35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a:t>
              </a:r>
            </a:p>
          </p:txBody>
        </p:sp>
        <p:sp>
          <p:nvSpPr>
            <p:cNvPr id="26638" name="Text Box 12"/>
            <p:cNvSpPr txBox="1">
              <a:spLocks noChangeArrowheads="1"/>
            </p:cNvSpPr>
            <p:nvPr/>
          </p:nvSpPr>
          <p:spPr bwMode="auto">
            <a:xfrm>
              <a:off x="3515" y="356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C</a:t>
              </a:r>
            </a:p>
          </p:txBody>
        </p:sp>
        <p:sp>
          <p:nvSpPr>
            <p:cNvPr id="26639" name="AutoShape 16"/>
            <p:cNvSpPr>
              <a:spLocks/>
            </p:cNvSpPr>
            <p:nvPr/>
          </p:nvSpPr>
          <p:spPr bwMode="auto">
            <a:xfrm rot="-5400000">
              <a:off x="1486" y="288"/>
              <a:ext cx="272" cy="1203"/>
            </a:xfrm>
            <a:prstGeom prst="rightBrace">
              <a:avLst>
                <a:gd name="adj1" fmla="val 368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40" name="Text Box 17"/>
            <p:cNvSpPr txBox="1">
              <a:spLocks noChangeArrowheads="1"/>
            </p:cNvSpPr>
            <p:nvPr/>
          </p:nvSpPr>
          <p:spPr bwMode="auto">
            <a:xfrm>
              <a:off x="1507" y="557"/>
              <a:ext cx="2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t>
              </a:r>
            </a:p>
          </p:txBody>
        </p:sp>
        <p:sp>
          <p:nvSpPr>
            <p:cNvPr id="26641" name="Text Box 22"/>
            <p:cNvSpPr txBox="1">
              <a:spLocks noChangeArrowheads="1"/>
            </p:cNvSpPr>
            <p:nvPr/>
          </p:nvSpPr>
          <p:spPr bwMode="auto">
            <a:xfrm>
              <a:off x="139" y="891"/>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a:t>Vd</a:t>
              </a:r>
            </a:p>
          </p:txBody>
        </p:sp>
      </p:grpSp>
    </p:spTree>
    <p:extLst>
      <p:ext uri="{BB962C8B-B14F-4D97-AF65-F5344CB8AC3E}">
        <p14:creationId xmlns:p14="http://schemas.microsoft.com/office/powerpoint/2010/main" val="83847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0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P spid="37907" grpId="0"/>
      <p:bldP spid="37908" grpId="0"/>
      <p:bldP spid="3790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D4B57B3-F887-9E42-B6BD-240CAAB27121}"/>
              </a:ext>
            </a:extLst>
          </p:cNvPr>
          <p:cNvSpPr>
            <a:spLocks noChangeArrowheads="1"/>
          </p:cNvSpPr>
          <p:nvPr/>
        </p:nvSpPr>
        <p:spPr bwMode="auto">
          <a:xfrm>
            <a:off x="304800" y="1495425"/>
            <a:ext cx="8534400"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defRPr/>
            </a:pPr>
            <a:r>
              <a:rPr lang="it-IT" sz="2400" dirty="0">
                <a:latin typeface="Arial" charset="0"/>
                <a:ea typeface="ＭＳ Ｐゴシック" charset="0"/>
                <a:cs typeface="Times New Roman" charset="0"/>
              </a:rPr>
              <a:t>DEFINITIONS OF H</a:t>
            </a:r>
            <a:r>
              <a:rPr lang="it-IT" sz="2400" baseline="-30000" dirty="0">
                <a:latin typeface="Arial" charset="0"/>
                <a:ea typeface="ＭＳ Ｐゴシック" charset="0"/>
                <a:cs typeface="Times New Roman" charset="0"/>
              </a:rPr>
              <a:t>0</a:t>
            </a:r>
          </a:p>
          <a:p>
            <a:pPr algn="ctr">
              <a:defRPr/>
            </a:pPr>
            <a:endParaRPr lang="en-US" sz="2400" dirty="0">
              <a:latin typeface="Arial" charset="0"/>
              <a:ea typeface="ＭＳ Ｐゴシック" charset="0"/>
              <a:cs typeface="Times New Roman" charset="0"/>
            </a:endParaRPr>
          </a:p>
          <a:p>
            <a:pPr algn="just" eaLnBrk="0" hangingPunct="0">
              <a:defRPr/>
            </a:pPr>
            <a:r>
              <a:rPr lang="it-IT" sz="2400" dirty="0">
                <a:latin typeface="Arial" charset="0"/>
                <a:ea typeface="ＭＳ Ｐゴシック" charset="0"/>
                <a:cs typeface="Times New Roman" charset="0"/>
              </a:rPr>
              <a:t>The </a:t>
            </a:r>
            <a:r>
              <a:rPr lang="it-IT" sz="2400" dirty="0" err="1">
                <a:latin typeface="Arial" charset="0"/>
                <a:ea typeface="ＭＳ Ｐゴシック" charset="0"/>
                <a:cs typeface="Times New Roman" charset="0"/>
              </a:rPr>
              <a:t>residual</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hypothesis</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that</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cannot</a:t>
            </a:r>
            <a:r>
              <a:rPr lang="it-IT" sz="2400" dirty="0">
                <a:latin typeface="Arial" charset="0"/>
                <a:ea typeface="ＭＳ Ｐゴシック" charset="0"/>
                <a:cs typeface="Times New Roman" charset="0"/>
              </a:rPr>
              <a:t> be </a:t>
            </a:r>
            <a:r>
              <a:rPr lang="it-IT" sz="2400" dirty="0" err="1">
                <a:latin typeface="Arial" charset="0"/>
                <a:ea typeface="ＭＳ Ｐゴシック" charset="0"/>
                <a:cs typeface="Times New Roman" charset="0"/>
              </a:rPr>
              <a:t>rejected</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unless</a:t>
            </a:r>
            <a:r>
              <a:rPr lang="it-IT" sz="2400" dirty="0">
                <a:latin typeface="Arial" charset="0"/>
                <a:ea typeface="ＭＳ Ｐゴシック" charset="0"/>
                <a:cs typeface="Times New Roman" charset="0"/>
              </a:rPr>
              <a:t> the test </a:t>
            </a:r>
            <a:r>
              <a:rPr lang="it-IT" sz="2400" dirty="0" err="1">
                <a:latin typeface="Arial" charset="0"/>
                <a:ea typeface="ＭＳ Ｐゴシック" charset="0"/>
                <a:cs typeface="Times New Roman" charset="0"/>
              </a:rPr>
              <a:t>statistic</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used</a:t>
            </a:r>
            <a:r>
              <a:rPr lang="it-IT" sz="2400" dirty="0">
                <a:latin typeface="Arial" charset="0"/>
                <a:ea typeface="ＭＳ Ｐゴシック" charset="0"/>
                <a:cs typeface="Times New Roman" charset="0"/>
              </a:rPr>
              <a:t> in the </a:t>
            </a:r>
            <a:r>
              <a:rPr lang="it-IT" sz="2400" dirty="0" err="1">
                <a:latin typeface="Arial" charset="0"/>
                <a:ea typeface="ＭＳ Ｐゴシック" charset="0"/>
                <a:cs typeface="Times New Roman" charset="0"/>
              </a:rPr>
              <a:t>hypothesis</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testing</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problem</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lies</a:t>
            </a:r>
            <a:r>
              <a:rPr lang="it-IT" sz="2400" dirty="0">
                <a:latin typeface="Arial" charset="0"/>
                <a:ea typeface="ＭＳ Ｐゴシック" charset="0"/>
                <a:cs typeface="Times New Roman" charset="0"/>
              </a:rPr>
              <a:t> in the </a:t>
            </a:r>
            <a:r>
              <a:rPr lang="it-IT" sz="2400" dirty="0" err="1">
                <a:latin typeface="Arial" charset="0"/>
                <a:ea typeface="ＭＳ Ｐゴシック" charset="0"/>
                <a:cs typeface="Times New Roman" charset="0"/>
              </a:rPr>
              <a:t>critical</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region</a:t>
            </a:r>
            <a:r>
              <a:rPr lang="it-IT" sz="2400" dirty="0">
                <a:latin typeface="Arial" charset="0"/>
                <a:ea typeface="ＭＳ Ｐゴシック" charset="0"/>
                <a:cs typeface="Times New Roman" charset="0"/>
              </a:rPr>
              <a:t> for a </a:t>
            </a:r>
            <a:r>
              <a:rPr lang="it-IT" sz="2400" dirty="0" err="1">
                <a:latin typeface="Arial" charset="0"/>
                <a:ea typeface="ＭＳ Ｐゴシック" charset="0"/>
                <a:cs typeface="Times New Roman" charset="0"/>
              </a:rPr>
              <a:t>given</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significance</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level</a:t>
            </a:r>
            <a:r>
              <a:rPr lang="it-IT" sz="2400" dirty="0">
                <a:latin typeface="Arial" charset="0"/>
                <a:ea typeface="ＭＳ Ｐゴシック" charset="0"/>
                <a:cs typeface="Times New Roman" charset="0"/>
              </a:rPr>
              <a:t>. In </a:t>
            </a:r>
            <a:r>
              <a:rPr lang="it-IT" sz="2400" dirty="0" err="1">
                <a:latin typeface="Arial" charset="0"/>
                <a:ea typeface="ＭＳ Ｐゴシック" charset="0"/>
                <a:cs typeface="Times New Roman" charset="0"/>
              </a:rPr>
              <a:t>particular</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especially</a:t>
            </a:r>
            <a:r>
              <a:rPr lang="it-IT" sz="2400" dirty="0">
                <a:latin typeface="Arial" charset="0"/>
                <a:ea typeface="ＭＳ Ｐゴシック" charset="0"/>
                <a:cs typeface="Times New Roman" charset="0"/>
              </a:rPr>
              <a:t> in </a:t>
            </a:r>
            <a:r>
              <a:rPr lang="it-IT" sz="2400" dirty="0" err="1">
                <a:latin typeface="Arial" charset="0"/>
                <a:ea typeface="ＭＳ Ｐゴシック" charset="0"/>
                <a:cs typeface="Times New Roman" charset="0"/>
              </a:rPr>
              <a:t>psychology</a:t>
            </a:r>
            <a:r>
              <a:rPr lang="it-IT" sz="2400" dirty="0">
                <a:latin typeface="Arial" charset="0"/>
                <a:ea typeface="ＭＳ Ｐゴシック" charset="0"/>
                <a:cs typeface="Times New Roman" charset="0"/>
              </a:rPr>
              <a:t>, </a:t>
            </a:r>
            <a:r>
              <a:rPr lang="it-IT" sz="2400" b="1" dirty="0">
                <a:latin typeface="Arial" charset="0"/>
                <a:ea typeface="ＭＳ Ｐゴシック" charset="0"/>
                <a:cs typeface="Times New Roman" charset="0"/>
              </a:rPr>
              <a:t>the </a:t>
            </a:r>
            <a:r>
              <a:rPr lang="it-IT" sz="2400" b="1" dirty="0" err="1">
                <a:latin typeface="Arial" charset="0"/>
                <a:ea typeface="ＭＳ Ｐゴシック" charset="0"/>
                <a:cs typeface="Times New Roman" charset="0"/>
              </a:rPr>
              <a:t>hypothesis</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that</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certain</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observed</a:t>
            </a:r>
            <a:r>
              <a:rPr lang="it-IT" sz="2400" b="1" dirty="0">
                <a:latin typeface="Arial" charset="0"/>
                <a:ea typeface="ＭＳ Ｐゴシック" charset="0"/>
                <a:cs typeface="Times New Roman" charset="0"/>
              </a:rPr>
              <a:t> data are a </a:t>
            </a:r>
            <a:r>
              <a:rPr lang="it-IT" sz="2400" b="1" dirty="0" err="1">
                <a:latin typeface="Arial" charset="0"/>
                <a:ea typeface="ＭＳ Ｐゴシック" charset="0"/>
                <a:cs typeface="Times New Roman" charset="0"/>
              </a:rPr>
              <a:t>merely</a:t>
            </a:r>
            <a:r>
              <a:rPr lang="it-IT" sz="2400" b="1" dirty="0">
                <a:latin typeface="Arial" charset="0"/>
                <a:ea typeface="ＭＳ Ｐゴシック" charset="0"/>
                <a:cs typeface="Times New Roman" charset="0"/>
              </a:rPr>
              <a:t> random </a:t>
            </a:r>
            <a:r>
              <a:rPr lang="it-IT" sz="2400" b="1" dirty="0" err="1">
                <a:latin typeface="Arial" charset="0"/>
                <a:ea typeface="ＭＳ Ｐゴシック" charset="0"/>
                <a:cs typeface="Times New Roman" charset="0"/>
              </a:rPr>
              <a:t>occurrence</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Borowski</a:t>
            </a:r>
            <a:r>
              <a:rPr lang="it-IT" sz="2400" dirty="0">
                <a:latin typeface="Arial" charset="0"/>
                <a:ea typeface="ＭＳ Ｐゴシック" charset="0"/>
                <a:cs typeface="Times New Roman" charset="0"/>
              </a:rPr>
              <a:t> &amp; </a:t>
            </a:r>
            <a:r>
              <a:rPr lang="it-IT" sz="2400" dirty="0" err="1">
                <a:latin typeface="Arial" charset="0"/>
                <a:ea typeface="ＭＳ Ｐゴシック" charset="0"/>
                <a:cs typeface="Times New Roman" charset="0"/>
              </a:rPr>
              <a:t>Borwein</a:t>
            </a:r>
            <a:r>
              <a:rPr lang="it-IT" sz="2400" dirty="0">
                <a:latin typeface="Arial" charset="0"/>
                <a:ea typeface="ＭＳ Ｐゴシック" charset="0"/>
                <a:cs typeface="Times New Roman" charset="0"/>
              </a:rPr>
              <a:t>, 1991, p. 411)</a:t>
            </a:r>
            <a:endParaRPr lang="en-US" sz="2400" dirty="0">
              <a:latin typeface="Arial" charset="0"/>
              <a:ea typeface="ＭＳ Ｐゴシック" charset="0"/>
            </a:endParaRPr>
          </a:p>
        </p:txBody>
      </p:sp>
      <p:sp>
        <p:nvSpPr>
          <p:cNvPr id="4" name="Text Box 3">
            <a:extLst>
              <a:ext uri="{FF2B5EF4-FFF2-40B4-BE49-F238E27FC236}">
                <a16:creationId xmlns:a16="http://schemas.microsoft.com/office/drawing/2014/main" id="{F39586F6-DD5A-0944-B157-5410AE452CB6}"/>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6480475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2677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When</a:t>
            </a:r>
            <a:r>
              <a:rPr lang="it-IT" altLang="it-IT" dirty="0"/>
              <a:t> can an </a:t>
            </a:r>
            <a:r>
              <a:rPr lang="it-IT" altLang="it-IT" dirty="0" err="1"/>
              <a:t>expert’s</a:t>
            </a:r>
            <a:r>
              <a:rPr lang="it-IT" altLang="it-IT" dirty="0"/>
              <a:t> opinion be </a:t>
            </a:r>
            <a:r>
              <a:rPr lang="it-IT" altLang="it-IT" dirty="0" err="1"/>
              <a:t>accepted</a:t>
            </a:r>
            <a:r>
              <a:rPr lang="it-IT" altLang="it-IT" dirty="0"/>
              <a:t> </a:t>
            </a:r>
            <a:r>
              <a:rPr lang="it-IT" altLang="it-IT" dirty="0" err="1"/>
              <a:t>as</a:t>
            </a:r>
            <a:r>
              <a:rPr lang="it-IT" altLang="it-IT" dirty="0"/>
              <a:t> </a:t>
            </a:r>
            <a:r>
              <a:rPr lang="it-IT" altLang="it-IT" dirty="0" err="1"/>
              <a:t>scientific</a:t>
            </a:r>
            <a:r>
              <a:rPr lang="it-IT" altLang="it-IT" dirty="0"/>
              <a:t>?</a:t>
            </a:r>
          </a:p>
          <a:p>
            <a:pPr algn="ctr" eaLnBrk="1" hangingPunct="1"/>
            <a:endParaRPr lang="it-IT" altLang="it-IT" dirty="0"/>
          </a:p>
          <a:p>
            <a:pPr algn="ctr" eaLnBrk="1" hangingPunct="1"/>
            <a:endParaRPr lang="it-IT" altLang="it-IT" dirty="0"/>
          </a:p>
          <a:p>
            <a:pPr algn="ctr" eaLnBrk="1" hangingPunct="1"/>
            <a:endParaRPr lang="it-IT" altLang="it-IT" dirty="0"/>
          </a:p>
          <a:p>
            <a:pPr algn="ctr" eaLnBrk="1" hangingPunct="1"/>
            <a:r>
              <a:rPr lang="it-IT" altLang="it-IT" dirty="0"/>
              <a:t>Are </a:t>
            </a:r>
            <a:r>
              <a:rPr lang="it-IT" altLang="it-IT" dirty="0" err="1"/>
              <a:t>psychology</a:t>
            </a:r>
            <a:r>
              <a:rPr lang="it-IT" altLang="it-IT" dirty="0"/>
              <a:t> or </a:t>
            </a:r>
            <a:r>
              <a:rPr lang="it-IT" altLang="it-IT" dirty="0" err="1"/>
              <a:t>psychiatry</a:t>
            </a:r>
            <a:r>
              <a:rPr lang="it-IT" altLang="it-IT" dirty="0"/>
              <a:t> </a:t>
            </a:r>
            <a:r>
              <a:rPr lang="it-IT" altLang="it-IT" dirty="0" err="1"/>
              <a:t>sciences</a:t>
            </a:r>
            <a:r>
              <a:rPr lang="it-IT" altLang="it-IT" dirty="0"/>
              <a:t>?</a:t>
            </a:r>
          </a:p>
          <a:p>
            <a:pPr algn="ctr" eaLnBrk="1" hangingPunct="1"/>
            <a:endParaRPr lang="en-US" altLang="it-IT" dirty="0"/>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2596005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Frye</a:t>
            </a:r>
            <a:r>
              <a:rPr lang="it-IT" altLang="it-IT" dirty="0"/>
              <a:t> v. </a:t>
            </a:r>
            <a:r>
              <a:rPr lang="it-IT" altLang="it-IT" dirty="0" err="1"/>
              <a:t>United</a:t>
            </a:r>
            <a:r>
              <a:rPr lang="it-IT" altLang="it-IT" dirty="0"/>
              <a:t> </a:t>
            </a:r>
            <a:r>
              <a:rPr lang="it-IT" altLang="it-IT" dirty="0" err="1"/>
              <a:t>States</a:t>
            </a:r>
            <a:r>
              <a:rPr lang="it-IT" altLang="it-IT" dirty="0"/>
              <a:t> (1923)</a:t>
            </a:r>
          </a:p>
          <a:p>
            <a:pPr algn="ctr" eaLnBrk="1" hangingPunct="1"/>
            <a:endParaRPr lang="it-IT" altLang="it-IT" dirty="0"/>
          </a:p>
          <a:p>
            <a:pPr algn="ctr" eaLnBrk="1" hangingPunct="1"/>
            <a:r>
              <a:rPr lang="en-US" altLang="it-IT" dirty="0"/>
              <a:t>The case was about the admissibility of systolic blood pressure deception test as scientific evidence</a:t>
            </a:r>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2296326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4893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Frye</a:t>
            </a:r>
            <a:r>
              <a:rPr lang="it-IT" altLang="it-IT" dirty="0"/>
              <a:t> v. </a:t>
            </a:r>
            <a:r>
              <a:rPr lang="it-IT" altLang="it-IT" dirty="0" err="1"/>
              <a:t>United</a:t>
            </a:r>
            <a:r>
              <a:rPr lang="it-IT" altLang="it-IT" dirty="0"/>
              <a:t> </a:t>
            </a:r>
            <a:r>
              <a:rPr lang="it-IT" altLang="it-IT" dirty="0" err="1"/>
              <a:t>States</a:t>
            </a:r>
            <a:r>
              <a:rPr lang="it-IT" altLang="it-IT" dirty="0"/>
              <a:t> (1923)</a:t>
            </a:r>
          </a:p>
          <a:p>
            <a:pPr algn="ctr" eaLnBrk="1" hangingPunct="1"/>
            <a:endParaRPr lang="it-IT" altLang="it-IT" dirty="0"/>
          </a:p>
          <a:p>
            <a:pPr eaLnBrk="1" hangingPunct="1"/>
            <a:r>
              <a:rPr lang="en-US" altLang="it-IT" dirty="0"/>
              <a:t>“Just when a scientific principle or discovery crosses the line between the experimental and demonstrable stages is difficult to define. Somewhere in this twilight zone the evidential force of the principle must be recognized, and while the courts will go a long way in admitting expert testimony deduced from a well-recognized scientific principle or discovery, the thing from which the deduction is made must be </a:t>
            </a:r>
            <a:r>
              <a:rPr lang="en-US" altLang="it-IT" b="1" dirty="0"/>
              <a:t>sufficiently established </a:t>
            </a:r>
            <a:r>
              <a:rPr lang="en-US" altLang="it-IT" dirty="0"/>
              <a:t>to have </a:t>
            </a:r>
            <a:r>
              <a:rPr lang="en-US" altLang="it-IT" b="1" dirty="0"/>
              <a:t>gained general acceptance </a:t>
            </a:r>
            <a:r>
              <a:rPr lang="en-US" altLang="it-IT" dirty="0"/>
              <a:t>in the particular field in which it belongs.”</a:t>
            </a:r>
          </a:p>
          <a:p>
            <a:pPr eaLnBrk="1" hangingPunct="1"/>
            <a:endParaRPr lang="en-US" altLang="it-IT" dirty="0"/>
          </a:p>
          <a:p>
            <a:pPr algn="ctr" eaLnBrk="1" hangingPunct="1"/>
            <a:r>
              <a:rPr lang="en-US" altLang="it-IT" b="1" dirty="0"/>
              <a:t>Frye Standard</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3615505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4462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err="1"/>
              <a:t>Two</a:t>
            </a:r>
            <a:r>
              <a:rPr lang="it-IT" altLang="it-IT" sz="2000" dirty="0"/>
              <a:t> </a:t>
            </a:r>
            <a:r>
              <a:rPr lang="it-IT" altLang="it-IT" sz="2000" dirty="0" err="1"/>
              <a:t>children</a:t>
            </a:r>
            <a:r>
              <a:rPr lang="it-IT" altLang="it-IT" sz="2000" dirty="0"/>
              <a:t> (</a:t>
            </a:r>
            <a:r>
              <a:rPr lang="it-IT" altLang="it-IT" sz="2000" dirty="0" err="1"/>
              <a:t>born</a:t>
            </a:r>
            <a:r>
              <a:rPr lang="it-IT" altLang="it-IT" sz="2000" dirty="0"/>
              <a:t> with </a:t>
            </a:r>
            <a:r>
              <a:rPr lang="it-IT" altLang="it-IT" sz="2000" dirty="0" err="1"/>
              <a:t>serious</a:t>
            </a:r>
            <a:r>
              <a:rPr lang="it-IT" altLang="it-IT" sz="2000" dirty="0"/>
              <a:t> </a:t>
            </a:r>
            <a:r>
              <a:rPr lang="it-IT" altLang="it-IT" sz="2000" dirty="0" err="1"/>
              <a:t>birth</a:t>
            </a:r>
            <a:r>
              <a:rPr lang="it-IT" altLang="it-IT" sz="2000" dirty="0"/>
              <a:t> </a:t>
            </a:r>
            <a:r>
              <a:rPr lang="it-IT" altLang="it-IT" sz="2000" dirty="0" err="1"/>
              <a:t>defects</a:t>
            </a:r>
            <a:r>
              <a:rPr lang="it-IT" altLang="it-IT" sz="2000" dirty="0"/>
              <a:t>) and </a:t>
            </a:r>
            <a:r>
              <a:rPr lang="it-IT" altLang="it-IT" sz="2000" dirty="0" err="1"/>
              <a:t>their</a:t>
            </a:r>
            <a:r>
              <a:rPr lang="it-IT" altLang="it-IT" sz="2000" dirty="0"/>
              <a:t> </a:t>
            </a:r>
            <a:r>
              <a:rPr lang="it-IT" altLang="it-IT" sz="2000" dirty="0" err="1"/>
              <a:t>parents</a:t>
            </a:r>
            <a:r>
              <a:rPr lang="it-IT" altLang="it-IT" sz="2000" dirty="0"/>
              <a:t> (</a:t>
            </a:r>
            <a:r>
              <a:rPr lang="it-IT" altLang="it-IT" sz="2000" dirty="0" err="1"/>
              <a:t>Daubert</a:t>
            </a:r>
            <a:r>
              <a:rPr lang="it-IT" altLang="it-IT" sz="2000" dirty="0"/>
              <a:t> and </a:t>
            </a:r>
            <a:r>
              <a:rPr lang="it-IT" altLang="it-IT" sz="2000" dirty="0" err="1"/>
              <a:t>Schuller</a:t>
            </a:r>
            <a:r>
              <a:rPr lang="it-IT" altLang="it-IT" sz="2000" dirty="0"/>
              <a:t>) </a:t>
            </a:r>
            <a:r>
              <a:rPr lang="it-IT" altLang="it-IT" sz="2000" dirty="0" err="1"/>
              <a:t>sued</a:t>
            </a:r>
            <a:r>
              <a:rPr lang="it-IT" altLang="it-IT" sz="2000" dirty="0"/>
              <a:t> </a:t>
            </a:r>
            <a:r>
              <a:rPr lang="it-IT" altLang="it-IT" sz="2000" dirty="0" err="1"/>
              <a:t>Merrell</a:t>
            </a:r>
            <a:r>
              <a:rPr lang="it-IT" altLang="it-IT" sz="2000" dirty="0"/>
              <a:t> Dow </a:t>
            </a:r>
            <a:r>
              <a:rPr lang="it-IT" altLang="it-IT" sz="2000" dirty="0" err="1"/>
              <a:t>Pharmaceuticals</a:t>
            </a:r>
            <a:r>
              <a:rPr lang="it-IT" altLang="it-IT" sz="2000" dirty="0"/>
              <a:t> </a:t>
            </a:r>
            <a:r>
              <a:rPr lang="it-IT" altLang="it-IT" sz="2000" dirty="0" err="1"/>
              <a:t>Inc</a:t>
            </a:r>
            <a:r>
              <a:rPr lang="it-IT" altLang="it-IT" sz="2000" dirty="0"/>
              <a:t>. </a:t>
            </a:r>
            <a:r>
              <a:rPr lang="it-IT" altLang="it-IT" sz="2000" dirty="0" err="1"/>
              <a:t>claiming</a:t>
            </a:r>
            <a:r>
              <a:rPr lang="it-IT" altLang="it-IT" sz="2000" dirty="0"/>
              <a:t> </a:t>
            </a:r>
            <a:r>
              <a:rPr lang="it-IT" altLang="it-IT" sz="2000" dirty="0" err="1"/>
              <a:t>that</a:t>
            </a:r>
            <a:r>
              <a:rPr lang="it-IT" altLang="it-IT" sz="2000" dirty="0"/>
              <a:t> </a:t>
            </a:r>
            <a:r>
              <a:rPr lang="it-IT" altLang="it-IT" sz="2000" dirty="0" err="1"/>
              <a:t>one</a:t>
            </a:r>
            <a:r>
              <a:rPr lang="it-IT" altLang="it-IT" sz="2000" dirty="0"/>
              <a:t> of </a:t>
            </a:r>
            <a:r>
              <a:rPr lang="it-IT" altLang="it-IT" sz="2000" dirty="0" err="1"/>
              <a:t>their</a:t>
            </a:r>
            <a:r>
              <a:rPr lang="it-IT" altLang="it-IT" sz="2000" dirty="0"/>
              <a:t> </a:t>
            </a:r>
            <a:r>
              <a:rPr lang="it-IT" altLang="it-IT" sz="2000" dirty="0" err="1"/>
              <a:t>drugs</a:t>
            </a:r>
            <a:r>
              <a:rPr lang="it-IT" altLang="it-IT" sz="2000" dirty="0"/>
              <a:t> </a:t>
            </a:r>
            <a:r>
              <a:rPr lang="it-IT" altLang="it-IT" sz="2000" dirty="0" err="1"/>
              <a:t>had</a:t>
            </a:r>
            <a:r>
              <a:rPr lang="it-IT" altLang="it-IT" sz="2000" dirty="0"/>
              <a:t> </a:t>
            </a:r>
            <a:r>
              <a:rPr lang="it-IT" altLang="it-IT" sz="2000" dirty="0" err="1"/>
              <a:t>caused</a:t>
            </a:r>
            <a:r>
              <a:rPr lang="it-IT" altLang="it-IT" sz="2000" dirty="0"/>
              <a:t> the </a:t>
            </a:r>
            <a:r>
              <a:rPr lang="it-IT" altLang="it-IT" sz="2000" dirty="0" err="1"/>
              <a:t>birth</a:t>
            </a:r>
            <a:r>
              <a:rPr lang="it-IT" altLang="it-IT" sz="2000" dirty="0"/>
              <a:t> </a:t>
            </a:r>
            <a:r>
              <a:rPr lang="it-IT" altLang="it-IT" sz="2000" dirty="0" err="1"/>
              <a:t>defects</a:t>
            </a:r>
            <a:r>
              <a:rPr lang="it-IT" altLang="it-IT" sz="2000" dirty="0"/>
              <a:t>. </a:t>
            </a:r>
          </a:p>
          <a:p>
            <a:pPr algn="ctr" eaLnBrk="1" hangingPunct="1"/>
            <a:r>
              <a:rPr lang="it-IT" altLang="it-IT" sz="2000" dirty="0" err="1"/>
              <a:t>Merrell</a:t>
            </a:r>
            <a:r>
              <a:rPr lang="it-IT" altLang="it-IT" sz="2000" dirty="0"/>
              <a:t> </a:t>
            </a:r>
            <a:r>
              <a:rPr lang="it-IT" altLang="it-IT" sz="2000" dirty="0" err="1"/>
              <a:t>Dow’s</a:t>
            </a:r>
            <a:r>
              <a:rPr lang="it-IT" altLang="it-IT" sz="2000" dirty="0"/>
              <a:t> </a:t>
            </a:r>
            <a:r>
              <a:rPr lang="it-IT" altLang="it-IT" sz="2000" dirty="0" err="1"/>
              <a:t>expert</a:t>
            </a:r>
            <a:r>
              <a:rPr lang="it-IT" altLang="it-IT" sz="2000" dirty="0"/>
              <a:t> </a:t>
            </a:r>
            <a:r>
              <a:rPr lang="it-IT" altLang="it-IT" sz="2000" dirty="0" err="1"/>
              <a:t>submitted</a:t>
            </a:r>
            <a:r>
              <a:rPr lang="it-IT" altLang="it-IT" sz="2000" dirty="0"/>
              <a:t> </a:t>
            </a:r>
            <a:r>
              <a:rPr lang="it-IT" altLang="it-IT" sz="2000" dirty="0" err="1"/>
              <a:t>documents</a:t>
            </a:r>
            <a:r>
              <a:rPr lang="it-IT" altLang="it-IT" sz="2000" dirty="0"/>
              <a:t> </a:t>
            </a:r>
            <a:r>
              <a:rPr lang="it-IT" altLang="it-IT" sz="2000" dirty="0" err="1"/>
              <a:t>showing</a:t>
            </a:r>
            <a:r>
              <a:rPr lang="it-IT" altLang="it-IT" sz="2000" dirty="0"/>
              <a:t> </a:t>
            </a:r>
            <a:r>
              <a:rPr lang="it-IT" altLang="it-IT" sz="2000" dirty="0" err="1"/>
              <a:t>that</a:t>
            </a:r>
            <a:r>
              <a:rPr lang="it-IT" altLang="it-IT" sz="2000" dirty="0"/>
              <a:t> no </a:t>
            </a:r>
            <a:r>
              <a:rPr lang="it-IT" altLang="it-IT" sz="2000" dirty="0" err="1"/>
              <a:t>published</a:t>
            </a:r>
            <a:r>
              <a:rPr lang="it-IT" altLang="it-IT" sz="2000" dirty="0"/>
              <a:t> </a:t>
            </a:r>
            <a:r>
              <a:rPr lang="it-IT" altLang="it-IT" sz="2000" dirty="0" err="1"/>
              <a:t>scientific</a:t>
            </a:r>
            <a:r>
              <a:rPr lang="it-IT" altLang="it-IT" sz="2000" dirty="0"/>
              <a:t> </a:t>
            </a:r>
            <a:r>
              <a:rPr lang="it-IT" altLang="it-IT" sz="2000" dirty="0" err="1"/>
              <a:t>study</a:t>
            </a:r>
            <a:r>
              <a:rPr lang="it-IT" altLang="it-IT" sz="2000" dirty="0"/>
              <a:t> </a:t>
            </a:r>
            <a:r>
              <a:rPr lang="it-IT" altLang="it-IT" sz="2000" dirty="0" err="1"/>
              <a:t>demonstrated</a:t>
            </a:r>
            <a:r>
              <a:rPr lang="it-IT" altLang="it-IT" sz="2000" dirty="0"/>
              <a:t> a link </a:t>
            </a:r>
            <a:r>
              <a:rPr lang="it-IT" altLang="it-IT" sz="2000" dirty="0" err="1"/>
              <a:t>between</a:t>
            </a:r>
            <a:r>
              <a:rPr lang="it-IT" altLang="it-IT" sz="2000" dirty="0"/>
              <a:t> the </a:t>
            </a:r>
            <a:r>
              <a:rPr lang="it-IT" altLang="it-IT" sz="2000" dirty="0" err="1"/>
              <a:t>drug</a:t>
            </a:r>
            <a:r>
              <a:rPr lang="it-IT" altLang="it-IT" sz="2000" dirty="0"/>
              <a:t>  and </a:t>
            </a:r>
            <a:r>
              <a:rPr lang="it-IT" altLang="it-IT" sz="2000" dirty="0" err="1"/>
              <a:t>birth</a:t>
            </a:r>
            <a:r>
              <a:rPr lang="it-IT" altLang="it-IT" sz="2000" dirty="0"/>
              <a:t> </a:t>
            </a:r>
            <a:r>
              <a:rPr lang="it-IT" altLang="it-IT" sz="2000" dirty="0" err="1"/>
              <a:t>defects</a:t>
            </a:r>
            <a:r>
              <a:rPr lang="it-IT" altLang="it-IT" sz="2000" dirty="0"/>
              <a:t> in </a:t>
            </a:r>
            <a:r>
              <a:rPr lang="it-IT" altLang="it-IT" sz="2000" dirty="0" err="1"/>
              <a:t>humans</a:t>
            </a:r>
            <a:r>
              <a:rPr lang="it-IT" altLang="it-IT" sz="2000" dirty="0"/>
              <a:t>.</a:t>
            </a:r>
          </a:p>
          <a:p>
            <a:pPr algn="ctr" eaLnBrk="1" hangingPunct="1"/>
            <a:endParaRPr lang="it-IT" altLang="it-IT" sz="2000" dirty="0"/>
          </a:p>
          <a:p>
            <a:pPr algn="ctr" eaLnBrk="1" hangingPunct="1"/>
            <a:r>
              <a:rPr lang="it-IT" altLang="it-IT" sz="2000" dirty="0" err="1"/>
              <a:t>Daubert</a:t>
            </a:r>
            <a:r>
              <a:rPr lang="it-IT" altLang="it-IT" sz="2000" dirty="0"/>
              <a:t> and </a:t>
            </a:r>
            <a:r>
              <a:rPr lang="it-IT" altLang="it-IT" sz="2000" dirty="0" err="1"/>
              <a:t>Schuller</a:t>
            </a:r>
            <a:r>
              <a:rPr lang="it-IT" altLang="it-IT" sz="2000" dirty="0"/>
              <a:t> </a:t>
            </a:r>
            <a:r>
              <a:rPr lang="it-IT" altLang="it-IT" sz="2000" dirty="0" err="1"/>
              <a:t>submitted</a:t>
            </a:r>
            <a:r>
              <a:rPr lang="it-IT" altLang="it-IT" sz="2000" dirty="0"/>
              <a:t> </a:t>
            </a:r>
            <a:r>
              <a:rPr lang="it-IT" altLang="it-IT" sz="2000" dirty="0" err="1"/>
              <a:t>expert</a:t>
            </a:r>
            <a:r>
              <a:rPr lang="it-IT" altLang="it-IT" sz="2000" dirty="0"/>
              <a:t> </a:t>
            </a:r>
            <a:r>
              <a:rPr lang="it-IT" altLang="it-IT" sz="2000" dirty="0" err="1"/>
              <a:t>evidence</a:t>
            </a:r>
            <a:r>
              <a:rPr lang="it-IT" altLang="it-IT" sz="2000" dirty="0"/>
              <a:t> </a:t>
            </a:r>
            <a:r>
              <a:rPr lang="it-IT" altLang="it-IT" sz="2000" dirty="0" err="1"/>
              <a:t>suggesting</a:t>
            </a:r>
            <a:r>
              <a:rPr lang="it-IT" altLang="it-IT" sz="2000" dirty="0"/>
              <a:t> </a:t>
            </a:r>
            <a:r>
              <a:rPr lang="it-IT" altLang="it-IT" sz="2000" dirty="0" err="1"/>
              <a:t>that</a:t>
            </a:r>
            <a:r>
              <a:rPr lang="it-IT" altLang="it-IT" sz="2000" dirty="0"/>
              <a:t> the </a:t>
            </a:r>
            <a:r>
              <a:rPr lang="it-IT" altLang="it-IT" sz="2000" dirty="0" err="1"/>
              <a:t>drug</a:t>
            </a:r>
            <a:r>
              <a:rPr lang="it-IT" altLang="it-IT" sz="2000" dirty="0"/>
              <a:t> </a:t>
            </a:r>
            <a:r>
              <a:rPr lang="it-IT" altLang="it-IT" sz="2000" dirty="0" err="1"/>
              <a:t>could</a:t>
            </a:r>
            <a:r>
              <a:rPr lang="it-IT" altLang="it-IT" sz="2000" dirty="0"/>
              <a:t> cause </a:t>
            </a:r>
            <a:r>
              <a:rPr lang="it-IT" altLang="it-IT" sz="2000" dirty="0" err="1"/>
              <a:t>birth</a:t>
            </a:r>
            <a:r>
              <a:rPr lang="it-IT" altLang="it-IT" sz="2000" dirty="0"/>
              <a:t> </a:t>
            </a:r>
            <a:r>
              <a:rPr lang="it-IT" altLang="it-IT" sz="2000" dirty="0" err="1"/>
              <a:t>defects</a:t>
            </a:r>
            <a:r>
              <a:rPr lang="it-IT" altLang="it-IT" sz="2000" dirty="0"/>
              <a:t>, </a:t>
            </a:r>
            <a:r>
              <a:rPr lang="it-IT" altLang="it-IT" sz="2000" dirty="0" err="1"/>
              <a:t>based</a:t>
            </a:r>
            <a:r>
              <a:rPr lang="it-IT" altLang="it-IT" sz="2000" dirty="0"/>
              <a:t> on in vitro and in vivo </a:t>
            </a:r>
            <a:r>
              <a:rPr lang="it-IT" altLang="it-IT" sz="2000" dirty="0" err="1"/>
              <a:t>animal</a:t>
            </a:r>
            <a:r>
              <a:rPr lang="it-IT" altLang="it-IT" sz="2000" dirty="0"/>
              <a:t> </a:t>
            </a:r>
            <a:r>
              <a:rPr lang="it-IT" altLang="it-IT" sz="2000" dirty="0" err="1"/>
              <a:t>studies</a:t>
            </a:r>
            <a:r>
              <a:rPr lang="it-IT" altLang="it-IT" sz="2000" dirty="0"/>
              <a:t>, </a:t>
            </a:r>
            <a:r>
              <a:rPr lang="it-IT" altLang="it-IT" sz="2000" dirty="0" err="1"/>
              <a:t>pharmacological</a:t>
            </a:r>
            <a:r>
              <a:rPr lang="it-IT" altLang="it-IT" sz="2000" dirty="0"/>
              <a:t> </a:t>
            </a:r>
            <a:r>
              <a:rPr lang="it-IT" altLang="it-IT" sz="2000" dirty="0" err="1"/>
              <a:t>studies</a:t>
            </a:r>
            <a:r>
              <a:rPr lang="it-IT" altLang="it-IT" sz="2000" dirty="0"/>
              <a:t>, and </a:t>
            </a:r>
            <a:r>
              <a:rPr lang="it-IT" altLang="it-IT" sz="2000" dirty="0" err="1"/>
              <a:t>reanalysis</a:t>
            </a:r>
            <a:r>
              <a:rPr lang="it-IT" altLang="it-IT" sz="2000" dirty="0"/>
              <a:t> of </a:t>
            </a:r>
            <a:r>
              <a:rPr lang="it-IT" altLang="it-IT" sz="2000" dirty="0" err="1"/>
              <a:t>other</a:t>
            </a:r>
            <a:r>
              <a:rPr lang="it-IT" altLang="it-IT" sz="2000" dirty="0"/>
              <a:t> </a:t>
            </a:r>
            <a:r>
              <a:rPr lang="it-IT" altLang="it-IT" sz="2000" dirty="0" err="1"/>
              <a:t>published</a:t>
            </a:r>
            <a:r>
              <a:rPr lang="it-IT" altLang="it-IT" sz="2000" dirty="0"/>
              <a:t> </a:t>
            </a:r>
            <a:r>
              <a:rPr lang="it-IT" altLang="it-IT" sz="2000" dirty="0" err="1"/>
              <a:t>studies</a:t>
            </a:r>
            <a:r>
              <a:rPr lang="it-IT" altLang="it-IT" sz="2000" dirty="0"/>
              <a:t>. </a:t>
            </a:r>
            <a:r>
              <a:rPr lang="it-IT" altLang="it-IT" sz="2000" dirty="0" err="1"/>
              <a:t>But</a:t>
            </a:r>
            <a:r>
              <a:rPr lang="it-IT" altLang="it-IT" sz="2000" dirty="0"/>
              <a:t> </a:t>
            </a:r>
            <a:r>
              <a:rPr lang="it-IT" altLang="it-IT" sz="2000" dirty="0" err="1"/>
              <a:t>these</a:t>
            </a:r>
            <a:r>
              <a:rPr lang="it-IT" altLang="it-IT" sz="2000" dirty="0"/>
              <a:t> </a:t>
            </a:r>
            <a:r>
              <a:rPr lang="it-IT" altLang="it-IT" sz="2000" dirty="0" err="1"/>
              <a:t>methodologies</a:t>
            </a:r>
            <a:r>
              <a:rPr lang="it-IT" altLang="it-IT" sz="2000" dirty="0"/>
              <a:t> </a:t>
            </a:r>
            <a:r>
              <a:rPr lang="it-IT" altLang="it-IT" sz="2000" dirty="0" err="1"/>
              <a:t>had</a:t>
            </a:r>
            <a:r>
              <a:rPr lang="it-IT" altLang="it-IT" sz="2000" dirty="0"/>
              <a:t> </a:t>
            </a:r>
            <a:r>
              <a:rPr lang="it-IT" altLang="it-IT" sz="2000" dirty="0" err="1"/>
              <a:t>not</a:t>
            </a:r>
            <a:r>
              <a:rPr lang="it-IT" altLang="it-IT" sz="2000" dirty="0"/>
              <a:t> </a:t>
            </a:r>
            <a:r>
              <a:rPr lang="it-IT" altLang="it-IT" sz="2000" dirty="0" err="1"/>
              <a:t>yet</a:t>
            </a:r>
            <a:r>
              <a:rPr lang="it-IT" altLang="it-IT" sz="2000" dirty="0"/>
              <a:t> </a:t>
            </a:r>
            <a:r>
              <a:rPr lang="it-IT" altLang="it-IT" sz="2000" dirty="0" err="1"/>
              <a:t>gained</a:t>
            </a:r>
            <a:r>
              <a:rPr lang="it-IT" altLang="it-IT" sz="2000" dirty="0"/>
              <a:t> </a:t>
            </a:r>
            <a:r>
              <a:rPr lang="it-IT" altLang="it-IT" sz="2000" dirty="0" err="1"/>
              <a:t>acceptance</a:t>
            </a:r>
            <a:r>
              <a:rPr lang="it-IT" altLang="it-IT" sz="2000" dirty="0"/>
              <a:t> </a:t>
            </a:r>
            <a:r>
              <a:rPr lang="it-IT" altLang="it-IT" sz="2000" dirty="0" err="1"/>
              <a:t>within</a:t>
            </a:r>
            <a:r>
              <a:rPr lang="it-IT" altLang="it-IT" sz="2000" dirty="0"/>
              <a:t> the general </a:t>
            </a:r>
            <a:r>
              <a:rPr lang="it-IT" altLang="it-IT" sz="2000" dirty="0" err="1"/>
              <a:t>scientific</a:t>
            </a:r>
            <a:r>
              <a:rPr lang="it-IT" altLang="it-IT" sz="2000" dirty="0"/>
              <a:t> community.</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3700340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353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err="1"/>
              <a:t>Rule</a:t>
            </a:r>
            <a:r>
              <a:rPr lang="it-IT" altLang="it-IT" sz="2000" dirty="0"/>
              <a:t> 702. </a:t>
            </a:r>
            <a:r>
              <a:rPr lang="it-IT" altLang="it-IT" sz="2000" dirty="0" err="1"/>
              <a:t>Testimony</a:t>
            </a:r>
            <a:r>
              <a:rPr lang="it-IT" altLang="it-IT" sz="2000" dirty="0"/>
              <a:t> by </a:t>
            </a:r>
            <a:r>
              <a:rPr lang="it-IT" altLang="it-IT" sz="2000" dirty="0" err="1"/>
              <a:t>Experts</a:t>
            </a:r>
            <a:endParaRPr lang="it-IT" altLang="it-IT" sz="2000" dirty="0"/>
          </a:p>
          <a:p>
            <a:pPr algn="ctr" eaLnBrk="1" hangingPunct="1"/>
            <a:endParaRPr lang="it-IT" altLang="it-IT" sz="2000" dirty="0"/>
          </a:p>
          <a:p>
            <a:pPr algn="ctr" eaLnBrk="1" hangingPunct="1"/>
            <a:r>
              <a:rPr lang="it-IT" altLang="it-IT" sz="2000" dirty="0" err="1"/>
              <a:t>If</a:t>
            </a:r>
            <a:r>
              <a:rPr lang="it-IT" altLang="it-IT" sz="2000" dirty="0"/>
              <a:t> </a:t>
            </a:r>
            <a:r>
              <a:rPr lang="it-IT" altLang="it-IT" sz="2000" dirty="0" err="1"/>
              <a:t>scientific</a:t>
            </a:r>
            <a:r>
              <a:rPr lang="it-IT" altLang="it-IT" sz="2000" dirty="0"/>
              <a:t>, </a:t>
            </a:r>
            <a:r>
              <a:rPr lang="it-IT" altLang="it-IT" sz="2000" dirty="0" err="1"/>
              <a:t>technical</a:t>
            </a:r>
            <a:r>
              <a:rPr lang="it-IT" altLang="it-IT" sz="2000" dirty="0"/>
              <a:t>, or </a:t>
            </a:r>
            <a:r>
              <a:rPr lang="it-IT" altLang="it-IT" sz="2000" dirty="0" err="1"/>
              <a:t>other</a:t>
            </a:r>
            <a:r>
              <a:rPr lang="it-IT" altLang="it-IT" sz="2000" dirty="0"/>
              <a:t> </a:t>
            </a:r>
            <a:r>
              <a:rPr lang="it-IT" altLang="it-IT" sz="2000" dirty="0" err="1"/>
              <a:t>specialized</a:t>
            </a:r>
            <a:r>
              <a:rPr lang="it-IT" altLang="it-IT" sz="2000" dirty="0"/>
              <a:t> </a:t>
            </a:r>
            <a:r>
              <a:rPr lang="it-IT" altLang="it-IT" sz="2000" dirty="0" err="1"/>
              <a:t>knowledge</a:t>
            </a:r>
            <a:r>
              <a:rPr lang="it-IT" altLang="it-IT" sz="2000" dirty="0"/>
              <a:t> </a:t>
            </a:r>
            <a:r>
              <a:rPr lang="it-IT" altLang="it-IT" sz="2000" dirty="0" err="1"/>
              <a:t>will</a:t>
            </a:r>
            <a:r>
              <a:rPr lang="it-IT" altLang="it-IT" sz="2000" dirty="0"/>
              <a:t> assist the </a:t>
            </a:r>
            <a:r>
              <a:rPr lang="it-IT" altLang="it-IT" sz="2000" dirty="0" err="1"/>
              <a:t>trier</a:t>
            </a:r>
            <a:r>
              <a:rPr lang="it-IT" altLang="it-IT" sz="2000" dirty="0"/>
              <a:t> of </a:t>
            </a:r>
            <a:r>
              <a:rPr lang="it-IT" altLang="it-IT" sz="2000" dirty="0" err="1"/>
              <a:t>fact</a:t>
            </a:r>
            <a:r>
              <a:rPr lang="it-IT" altLang="it-IT" sz="2000" dirty="0"/>
              <a:t> to </a:t>
            </a:r>
            <a:r>
              <a:rPr lang="it-IT" altLang="it-IT" sz="2000" dirty="0" err="1"/>
              <a:t>understand</a:t>
            </a:r>
            <a:r>
              <a:rPr lang="it-IT" altLang="it-IT" sz="2000" dirty="0"/>
              <a:t> the </a:t>
            </a:r>
            <a:r>
              <a:rPr lang="it-IT" altLang="it-IT" sz="2000" dirty="0" err="1"/>
              <a:t>evidence</a:t>
            </a:r>
            <a:r>
              <a:rPr lang="it-IT" altLang="it-IT" sz="2000" dirty="0"/>
              <a:t> or to </a:t>
            </a:r>
            <a:r>
              <a:rPr lang="it-IT" altLang="it-IT" sz="2000" dirty="0" err="1"/>
              <a:t>determine</a:t>
            </a:r>
            <a:r>
              <a:rPr lang="it-IT" altLang="it-IT" sz="2000" dirty="0"/>
              <a:t> a </a:t>
            </a:r>
            <a:r>
              <a:rPr lang="it-IT" altLang="it-IT" sz="2000" dirty="0" err="1"/>
              <a:t>fact</a:t>
            </a:r>
            <a:r>
              <a:rPr lang="it-IT" altLang="it-IT" sz="2000" dirty="0"/>
              <a:t> in </a:t>
            </a:r>
            <a:r>
              <a:rPr lang="it-IT" altLang="it-IT" sz="2000" dirty="0" err="1"/>
              <a:t>issue</a:t>
            </a:r>
            <a:r>
              <a:rPr lang="it-IT" altLang="it-IT" sz="2000" dirty="0"/>
              <a:t>, a </a:t>
            </a:r>
            <a:r>
              <a:rPr lang="it-IT" altLang="it-IT" sz="2000" dirty="0" err="1"/>
              <a:t>witness</a:t>
            </a:r>
            <a:r>
              <a:rPr lang="it-IT" altLang="it-IT" sz="2000" dirty="0"/>
              <a:t> </a:t>
            </a:r>
            <a:r>
              <a:rPr lang="it-IT" altLang="it-IT" sz="2000" dirty="0" err="1"/>
              <a:t>qualified</a:t>
            </a:r>
            <a:r>
              <a:rPr lang="it-IT" altLang="it-IT" sz="2000" dirty="0"/>
              <a:t> </a:t>
            </a:r>
            <a:r>
              <a:rPr lang="it-IT" altLang="it-IT" sz="2000" dirty="0" err="1"/>
              <a:t>as</a:t>
            </a:r>
            <a:r>
              <a:rPr lang="it-IT" altLang="it-IT" sz="2000" dirty="0"/>
              <a:t> an </a:t>
            </a:r>
            <a:r>
              <a:rPr lang="it-IT" altLang="it-IT" sz="2000" dirty="0" err="1"/>
              <a:t>expert</a:t>
            </a:r>
            <a:r>
              <a:rPr lang="it-IT" altLang="it-IT" sz="2000" dirty="0"/>
              <a:t> by </a:t>
            </a:r>
            <a:r>
              <a:rPr lang="it-IT" altLang="it-IT" sz="2000" dirty="0" err="1"/>
              <a:t>knowledge</a:t>
            </a:r>
            <a:r>
              <a:rPr lang="it-IT" altLang="it-IT" sz="2000" dirty="0"/>
              <a:t>, </a:t>
            </a:r>
            <a:r>
              <a:rPr lang="it-IT" altLang="it-IT" sz="2000" dirty="0" err="1"/>
              <a:t>skill</a:t>
            </a:r>
            <a:r>
              <a:rPr lang="it-IT" altLang="it-IT" sz="2000" dirty="0"/>
              <a:t>, </a:t>
            </a:r>
            <a:r>
              <a:rPr lang="it-IT" altLang="it-IT" sz="2000" dirty="0" err="1"/>
              <a:t>experience</a:t>
            </a:r>
            <a:r>
              <a:rPr lang="it-IT" altLang="it-IT" sz="2000" dirty="0"/>
              <a:t>, training, or </a:t>
            </a:r>
            <a:r>
              <a:rPr lang="it-IT" altLang="it-IT" sz="2000" dirty="0" err="1"/>
              <a:t>education</a:t>
            </a:r>
            <a:r>
              <a:rPr lang="it-IT" altLang="it-IT" sz="2000" dirty="0"/>
              <a:t>, </a:t>
            </a:r>
            <a:r>
              <a:rPr lang="it-IT" altLang="it-IT" sz="2000" dirty="0" err="1"/>
              <a:t>may</a:t>
            </a:r>
            <a:r>
              <a:rPr lang="it-IT" altLang="it-IT" sz="2000" dirty="0"/>
              <a:t> </a:t>
            </a:r>
            <a:r>
              <a:rPr lang="it-IT" altLang="it-IT" sz="2000" dirty="0" err="1"/>
              <a:t>testify</a:t>
            </a:r>
            <a:r>
              <a:rPr lang="it-IT" altLang="it-IT" sz="2000" dirty="0"/>
              <a:t> </a:t>
            </a:r>
            <a:r>
              <a:rPr lang="it-IT" altLang="it-IT" sz="2000" dirty="0" err="1"/>
              <a:t>thereto</a:t>
            </a:r>
            <a:r>
              <a:rPr lang="it-IT" altLang="it-IT" sz="2000" dirty="0"/>
              <a:t> in the </a:t>
            </a:r>
            <a:r>
              <a:rPr lang="it-IT" altLang="it-IT" sz="2000" dirty="0" err="1"/>
              <a:t>form</a:t>
            </a:r>
            <a:r>
              <a:rPr lang="it-IT" altLang="it-IT" sz="2000" dirty="0"/>
              <a:t> of an opinion or </a:t>
            </a:r>
            <a:r>
              <a:rPr lang="it-IT" altLang="it-IT" sz="2000" dirty="0" err="1"/>
              <a:t>otherwise</a:t>
            </a:r>
            <a:r>
              <a:rPr lang="it-IT" altLang="it-IT" sz="2000" dirty="0"/>
              <a:t>, </a:t>
            </a:r>
            <a:r>
              <a:rPr lang="it-IT" altLang="it-IT" sz="2000" dirty="0" err="1"/>
              <a:t>if</a:t>
            </a:r>
            <a:r>
              <a:rPr lang="it-IT" altLang="it-IT" sz="2000" dirty="0"/>
              <a:t> (1) the </a:t>
            </a:r>
            <a:r>
              <a:rPr lang="it-IT" altLang="it-IT" sz="2000" dirty="0" err="1"/>
              <a:t>testimony</a:t>
            </a:r>
            <a:r>
              <a:rPr lang="it-IT" altLang="it-IT" sz="2000" dirty="0"/>
              <a:t> </a:t>
            </a:r>
            <a:r>
              <a:rPr lang="it-IT" altLang="it-IT" sz="2000" dirty="0" err="1"/>
              <a:t>is</a:t>
            </a:r>
            <a:r>
              <a:rPr lang="it-IT" altLang="it-IT" sz="2000" dirty="0"/>
              <a:t> </a:t>
            </a:r>
            <a:r>
              <a:rPr lang="it-IT" altLang="it-IT" sz="2000" dirty="0" err="1"/>
              <a:t>based</a:t>
            </a:r>
            <a:r>
              <a:rPr lang="it-IT" altLang="it-IT" sz="2000" dirty="0"/>
              <a:t> </a:t>
            </a:r>
            <a:r>
              <a:rPr lang="it-IT" altLang="it-IT" sz="2000" dirty="0" err="1"/>
              <a:t>upon</a:t>
            </a:r>
            <a:r>
              <a:rPr lang="it-IT" altLang="it-IT" sz="2000" dirty="0"/>
              <a:t> </a:t>
            </a:r>
            <a:r>
              <a:rPr lang="it-IT" altLang="it-IT" sz="2000" dirty="0" err="1"/>
              <a:t>sufficient</a:t>
            </a:r>
            <a:r>
              <a:rPr lang="it-IT" altLang="it-IT" sz="2000" dirty="0"/>
              <a:t> </a:t>
            </a:r>
            <a:r>
              <a:rPr lang="it-IT" altLang="it-IT" sz="2000" dirty="0" err="1"/>
              <a:t>facts</a:t>
            </a:r>
            <a:r>
              <a:rPr lang="it-IT" altLang="it-IT" sz="2000" dirty="0"/>
              <a:t> or data, (2) the </a:t>
            </a:r>
            <a:r>
              <a:rPr lang="it-IT" altLang="it-IT" sz="2000" dirty="0" err="1"/>
              <a:t>testimony</a:t>
            </a:r>
            <a:r>
              <a:rPr lang="it-IT" altLang="it-IT" sz="2000" dirty="0"/>
              <a:t> </a:t>
            </a:r>
            <a:r>
              <a:rPr lang="it-IT" altLang="it-IT" sz="2000" dirty="0" err="1"/>
              <a:t>is</a:t>
            </a:r>
            <a:r>
              <a:rPr lang="it-IT" altLang="it-IT" sz="2000" dirty="0"/>
              <a:t> the </a:t>
            </a:r>
            <a:r>
              <a:rPr lang="it-IT" altLang="it-IT" sz="2000" dirty="0" err="1"/>
              <a:t>product</a:t>
            </a:r>
            <a:r>
              <a:rPr lang="it-IT" altLang="it-IT" sz="2000" dirty="0"/>
              <a:t> of </a:t>
            </a:r>
            <a:r>
              <a:rPr lang="it-IT" altLang="it-IT" sz="2000" dirty="0" err="1"/>
              <a:t>reliable</a:t>
            </a:r>
            <a:r>
              <a:rPr lang="it-IT" altLang="it-IT" sz="2000" dirty="0"/>
              <a:t> </a:t>
            </a:r>
            <a:r>
              <a:rPr lang="it-IT" altLang="it-IT" sz="2000" dirty="0" err="1"/>
              <a:t>principles</a:t>
            </a:r>
            <a:r>
              <a:rPr lang="it-IT" altLang="it-IT" sz="2000" dirty="0"/>
              <a:t> and </a:t>
            </a:r>
            <a:r>
              <a:rPr lang="it-IT" altLang="it-IT" sz="2000" dirty="0" err="1"/>
              <a:t>methods</a:t>
            </a:r>
            <a:r>
              <a:rPr lang="it-IT" altLang="it-IT" sz="2000" dirty="0"/>
              <a:t>, and (3) the </a:t>
            </a:r>
            <a:r>
              <a:rPr lang="it-IT" altLang="it-IT" sz="2000" dirty="0" err="1"/>
              <a:t>witness</a:t>
            </a:r>
            <a:r>
              <a:rPr lang="it-IT" altLang="it-IT" sz="2000" dirty="0"/>
              <a:t> </a:t>
            </a:r>
            <a:r>
              <a:rPr lang="it-IT" altLang="it-IT" sz="2000" dirty="0" err="1"/>
              <a:t>has</a:t>
            </a:r>
            <a:r>
              <a:rPr lang="it-IT" altLang="it-IT" sz="2000" dirty="0"/>
              <a:t> </a:t>
            </a:r>
            <a:r>
              <a:rPr lang="it-IT" altLang="it-IT" sz="2000" dirty="0" err="1"/>
              <a:t>applied</a:t>
            </a:r>
            <a:r>
              <a:rPr lang="it-IT" altLang="it-IT" sz="2000" dirty="0"/>
              <a:t> the </a:t>
            </a:r>
            <a:r>
              <a:rPr lang="it-IT" altLang="it-IT" sz="2000" dirty="0" err="1"/>
              <a:t>principles</a:t>
            </a:r>
            <a:r>
              <a:rPr lang="it-IT" altLang="it-IT" sz="2000" dirty="0"/>
              <a:t> and </a:t>
            </a:r>
            <a:r>
              <a:rPr lang="it-IT" altLang="it-IT" sz="2000" dirty="0" err="1"/>
              <a:t>methods</a:t>
            </a:r>
            <a:r>
              <a:rPr lang="it-IT" altLang="it-IT" sz="2000" dirty="0"/>
              <a:t> </a:t>
            </a:r>
            <a:r>
              <a:rPr lang="it-IT" altLang="it-IT" sz="2000" dirty="0" err="1"/>
              <a:t>reliably</a:t>
            </a:r>
            <a:r>
              <a:rPr lang="it-IT" altLang="it-IT" sz="2000" dirty="0"/>
              <a:t> to the </a:t>
            </a:r>
            <a:r>
              <a:rPr lang="it-IT" altLang="it-IT" sz="2000" dirty="0" err="1"/>
              <a:t>facts</a:t>
            </a:r>
            <a:r>
              <a:rPr lang="it-IT" altLang="it-IT" sz="2000" dirty="0"/>
              <a:t> of the case.</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2392936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656802" y="332656"/>
            <a:ext cx="7993662"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How </a:t>
            </a:r>
            <a:r>
              <a:rPr lang="it-IT" altLang="en-US" sz="2800" dirty="0" err="1">
                <a:latin typeface="+mn-lt"/>
              </a:rPr>
              <a:t>have</a:t>
            </a:r>
            <a:r>
              <a:rPr lang="it-IT" altLang="en-US" sz="2800" dirty="0">
                <a:latin typeface="+mn-lt"/>
              </a:rPr>
              <a:t> </a:t>
            </a:r>
            <a:r>
              <a:rPr lang="it-IT" altLang="en-US" sz="2800" dirty="0" err="1">
                <a:latin typeface="+mn-lt"/>
              </a:rPr>
              <a:t>words</a:t>
            </a:r>
            <a:r>
              <a:rPr lang="it-IT" altLang="en-US" sz="2800" dirty="0">
                <a:latin typeface="+mn-lt"/>
              </a:rPr>
              <a:t> </a:t>
            </a:r>
            <a:r>
              <a:rPr lang="it-IT" altLang="en-US" sz="2800" dirty="0" err="1">
                <a:latin typeface="+mn-lt"/>
              </a:rPr>
              <a:t>their</a:t>
            </a:r>
            <a:r>
              <a:rPr lang="it-IT" altLang="en-US" sz="2800" dirty="0">
                <a:latin typeface="+mn-lt"/>
              </a:rPr>
              <a:t> </a:t>
            </a:r>
            <a:r>
              <a:rPr lang="it-IT" altLang="en-US" sz="2800" dirty="0" err="1">
                <a:latin typeface="+mn-lt"/>
              </a:rPr>
              <a:t>meaning</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«The light </a:t>
            </a:r>
            <a:r>
              <a:rPr lang="it-IT" altLang="en-US" sz="2800" dirty="0" err="1">
                <a:latin typeface="+mn-lt"/>
              </a:rPr>
              <a:t>is</a:t>
            </a:r>
            <a:r>
              <a:rPr lang="it-IT" altLang="en-US" sz="2800" dirty="0">
                <a:latin typeface="+mn-lt"/>
              </a:rPr>
              <a:t> on»</a:t>
            </a:r>
          </a:p>
          <a:p>
            <a:pPr algn="ctr" eaLnBrk="1" hangingPunct="1">
              <a:defRPr/>
            </a:pPr>
            <a:r>
              <a:rPr lang="it-IT" altLang="en-US" sz="2800" dirty="0">
                <a:latin typeface="+mn-lt"/>
              </a:rPr>
              <a:t>«La luce è accesa»</a:t>
            </a:r>
          </a:p>
          <a:p>
            <a:pPr algn="ctr" eaLnBrk="1" hangingPunct="1">
              <a:defRPr/>
            </a:pPr>
            <a:endParaRPr lang="it-IT" altLang="en-US" sz="2800" dirty="0">
              <a:latin typeface="+mn-lt"/>
            </a:endParaRPr>
          </a:p>
          <a:p>
            <a:pPr algn="ctr" eaLnBrk="1" hangingPunct="1">
              <a:defRPr/>
            </a:pPr>
            <a:r>
              <a:rPr lang="it-IT" altLang="en-US" sz="2800" dirty="0">
                <a:latin typeface="+mn-lt"/>
              </a:rPr>
              <a:t>How can </a:t>
            </a:r>
            <a:r>
              <a:rPr lang="it-IT" altLang="en-US" sz="2800" dirty="0" err="1">
                <a:latin typeface="+mn-lt"/>
              </a:rPr>
              <a:t>we</a:t>
            </a:r>
            <a:r>
              <a:rPr lang="it-IT" altLang="en-US" sz="2800" dirty="0">
                <a:latin typeface="+mn-lt"/>
              </a:rPr>
              <a:t> </a:t>
            </a:r>
            <a:r>
              <a:rPr lang="it-IT" altLang="en-US" sz="2800" dirty="0" err="1">
                <a:latin typeface="+mn-lt"/>
              </a:rPr>
              <a:t>attach</a:t>
            </a:r>
            <a:r>
              <a:rPr lang="it-IT" altLang="en-US" sz="2800" dirty="0">
                <a:latin typeface="+mn-lt"/>
              </a:rPr>
              <a:t> a </a:t>
            </a:r>
            <a:r>
              <a:rPr lang="it-IT" altLang="en-US" sz="2800" dirty="0" err="1">
                <a:latin typeface="+mn-lt"/>
              </a:rPr>
              <a:t>meaning</a:t>
            </a:r>
            <a:r>
              <a:rPr lang="it-IT" altLang="en-US" sz="2800" dirty="0">
                <a:latin typeface="+mn-lt"/>
              </a:rPr>
              <a:t> to </a:t>
            </a:r>
            <a:r>
              <a:rPr lang="it-IT" altLang="en-US" sz="2800" dirty="0" err="1">
                <a:latin typeface="+mn-lt"/>
              </a:rPr>
              <a:t>these</a:t>
            </a:r>
            <a:r>
              <a:rPr lang="it-IT" altLang="en-US" sz="2800" dirty="0">
                <a:latin typeface="+mn-lt"/>
              </a:rPr>
              <a:t> </a:t>
            </a:r>
            <a:r>
              <a:rPr lang="it-IT" altLang="en-US" sz="2800" dirty="0" err="1">
                <a:latin typeface="+mn-lt"/>
              </a:rPr>
              <a:t>sentences</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The </a:t>
            </a:r>
            <a:r>
              <a:rPr lang="it-IT" altLang="en-US" sz="2800" dirty="0" err="1">
                <a:latin typeface="+mn-lt"/>
              </a:rPr>
              <a:t>meaning</a:t>
            </a:r>
            <a:r>
              <a:rPr lang="it-IT" altLang="en-US" sz="2800" dirty="0">
                <a:latin typeface="+mn-lt"/>
              </a:rPr>
              <a:t> of a </a:t>
            </a:r>
            <a:r>
              <a:rPr lang="it-IT" altLang="en-US" sz="2800" dirty="0" err="1">
                <a:latin typeface="+mn-lt"/>
              </a:rPr>
              <a:t>proposition</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how</a:t>
            </a:r>
            <a:r>
              <a:rPr lang="it-IT" altLang="en-US" sz="2800" dirty="0">
                <a:latin typeface="+mn-lt"/>
              </a:rPr>
              <a:t> </a:t>
            </a:r>
            <a:r>
              <a:rPr lang="it-IT" altLang="en-US" sz="2800" dirty="0" err="1">
                <a:latin typeface="+mn-lt"/>
              </a:rPr>
              <a:t>it</a:t>
            </a:r>
            <a:r>
              <a:rPr lang="it-IT" altLang="en-US" sz="2800" dirty="0">
                <a:latin typeface="+mn-lt"/>
              </a:rPr>
              <a:t> can be </a:t>
            </a:r>
            <a:r>
              <a:rPr lang="it-IT" altLang="en-US" sz="2800" dirty="0" err="1">
                <a:latin typeface="+mn-lt"/>
              </a:rPr>
              <a:t>verified</a:t>
            </a:r>
            <a:endParaRPr lang="it-IT" altLang="en-US" sz="2800" dirty="0">
              <a:latin typeface="+mn-lt"/>
            </a:endParaRPr>
          </a:p>
          <a:p>
            <a:pPr algn="ctr" eaLnBrk="1" hangingPunct="1">
              <a:defRPr/>
            </a:pPr>
            <a:r>
              <a:rPr lang="it-IT" altLang="en-US" sz="2800" dirty="0" err="1">
                <a:latin typeface="+mn-lt"/>
              </a:rPr>
              <a:t>If</a:t>
            </a:r>
            <a:r>
              <a:rPr lang="it-IT" altLang="en-US" sz="2800" dirty="0">
                <a:latin typeface="+mn-lt"/>
              </a:rPr>
              <a:t> a </a:t>
            </a:r>
            <a:r>
              <a:rPr lang="it-IT" altLang="en-US" sz="2800" dirty="0" err="1">
                <a:latin typeface="+mn-lt"/>
              </a:rPr>
              <a:t>proposition</a:t>
            </a:r>
            <a:r>
              <a:rPr lang="it-IT" altLang="en-US" sz="2800" dirty="0">
                <a:latin typeface="+mn-lt"/>
              </a:rPr>
              <a:t> </a:t>
            </a:r>
            <a:r>
              <a:rPr lang="it-IT" altLang="en-US" sz="2800" dirty="0" err="1">
                <a:latin typeface="+mn-lt"/>
              </a:rPr>
              <a:t>cannot</a:t>
            </a:r>
            <a:r>
              <a:rPr lang="it-IT" altLang="en-US" sz="2800" dirty="0">
                <a:latin typeface="+mn-lt"/>
              </a:rPr>
              <a:t> be </a:t>
            </a:r>
            <a:r>
              <a:rPr lang="it-IT" altLang="en-US" sz="2800" dirty="0" err="1">
                <a:latin typeface="+mn-lt"/>
              </a:rPr>
              <a:t>verified</a:t>
            </a:r>
            <a:r>
              <a:rPr lang="it-IT" altLang="en-US" sz="2800" dirty="0">
                <a:latin typeface="+mn-lt"/>
              </a:rPr>
              <a:t>, </a:t>
            </a:r>
            <a:r>
              <a:rPr lang="it-IT" altLang="en-US" sz="2800" dirty="0" err="1">
                <a:latin typeface="+mn-lt"/>
              </a:rPr>
              <a:t>it’s</a:t>
            </a:r>
            <a:r>
              <a:rPr lang="it-IT" altLang="en-US" sz="2800" dirty="0">
                <a:latin typeface="+mn-lt"/>
              </a:rPr>
              <a:t> </a:t>
            </a:r>
            <a:r>
              <a:rPr lang="it-IT" altLang="en-US" sz="2800" dirty="0" err="1">
                <a:latin typeface="+mn-lt"/>
              </a:rPr>
              <a:t>meaningless</a:t>
            </a:r>
            <a:endParaRPr lang="it-IT" altLang="en-US" sz="2800" dirty="0">
              <a:latin typeface="+mn-lt"/>
            </a:endParaRPr>
          </a:p>
        </p:txBody>
      </p:sp>
    </p:spTree>
    <p:extLst>
      <p:ext uri="{BB962C8B-B14F-4D97-AF65-F5344CB8AC3E}">
        <p14:creationId xmlns:p14="http://schemas.microsoft.com/office/powerpoint/2010/main" val="12078219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29238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err="1"/>
              <a:t>Justice</a:t>
            </a:r>
            <a:r>
              <a:rPr lang="it-IT" altLang="it-IT" sz="2000" dirty="0"/>
              <a:t> </a:t>
            </a:r>
            <a:r>
              <a:rPr lang="it-IT" altLang="it-IT" sz="2000" dirty="0" err="1"/>
              <a:t>Blackmun’s</a:t>
            </a:r>
            <a:r>
              <a:rPr lang="it-IT" altLang="it-IT" sz="2000" dirty="0"/>
              <a:t> </a:t>
            </a:r>
            <a:r>
              <a:rPr lang="it-IT" altLang="it-IT" sz="2000" dirty="0" err="1"/>
              <a:t>comment</a:t>
            </a:r>
            <a:endParaRPr lang="it-IT" altLang="it-IT" sz="2000" dirty="0"/>
          </a:p>
          <a:p>
            <a:pPr algn="ctr" eaLnBrk="1" hangingPunct="1"/>
            <a:endParaRPr lang="it-IT" altLang="it-IT" sz="2000" dirty="0"/>
          </a:p>
          <a:p>
            <a:pPr algn="ctr" eaLnBrk="1" hangingPunct="1"/>
            <a:r>
              <a:rPr lang="it-IT" altLang="it-IT" sz="2000" dirty="0"/>
              <a:t>[A] </a:t>
            </a:r>
            <a:r>
              <a:rPr lang="it-IT" altLang="it-IT" sz="2000" dirty="0" err="1"/>
              <a:t>key</a:t>
            </a:r>
            <a:r>
              <a:rPr lang="it-IT" altLang="it-IT" sz="2000" dirty="0"/>
              <a:t> </a:t>
            </a:r>
            <a:r>
              <a:rPr lang="it-IT" altLang="it-IT" sz="2000" dirty="0" err="1"/>
              <a:t>question</a:t>
            </a:r>
            <a:r>
              <a:rPr lang="it-IT" altLang="it-IT" sz="2000" dirty="0"/>
              <a:t> . . . in </a:t>
            </a:r>
            <a:r>
              <a:rPr lang="it-IT" altLang="it-IT" sz="2000" dirty="0" err="1"/>
              <a:t>determining</a:t>
            </a:r>
            <a:r>
              <a:rPr lang="it-IT" altLang="it-IT" sz="2000" dirty="0"/>
              <a:t> </a:t>
            </a:r>
            <a:r>
              <a:rPr lang="it-IT" altLang="it-IT" sz="2000" dirty="0" err="1"/>
              <a:t>whether</a:t>
            </a:r>
            <a:r>
              <a:rPr lang="it-IT" altLang="it-IT" sz="2000" dirty="0"/>
              <a:t> a </a:t>
            </a:r>
            <a:r>
              <a:rPr lang="it-IT" altLang="it-IT" sz="2000" dirty="0" err="1"/>
              <a:t>theory</a:t>
            </a:r>
            <a:r>
              <a:rPr lang="it-IT" altLang="it-IT" sz="2000" dirty="0"/>
              <a:t> or </a:t>
            </a:r>
            <a:r>
              <a:rPr lang="it-IT" altLang="it-IT" sz="2000" dirty="0" err="1"/>
              <a:t>technique</a:t>
            </a:r>
            <a:r>
              <a:rPr lang="it-IT" altLang="it-IT" sz="2000" dirty="0"/>
              <a:t> </a:t>
            </a:r>
            <a:r>
              <a:rPr lang="it-IT" altLang="it-IT" sz="2000" dirty="0" err="1"/>
              <a:t>is</a:t>
            </a:r>
            <a:r>
              <a:rPr lang="it-IT" altLang="it-IT" sz="2000" dirty="0"/>
              <a:t> </a:t>
            </a:r>
            <a:r>
              <a:rPr lang="it-IT" altLang="it-IT" sz="2000" dirty="0" err="1"/>
              <a:t>scientific</a:t>
            </a:r>
            <a:r>
              <a:rPr lang="it-IT" altLang="it-IT" sz="2000" dirty="0"/>
              <a:t> </a:t>
            </a:r>
            <a:r>
              <a:rPr lang="it-IT" altLang="it-IT" sz="2000" dirty="0" err="1"/>
              <a:t>knowledge</a:t>
            </a:r>
            <a:r>
              <a:rPr lang="it-IT" altLang="it-IT" sz="2000" dirty="0"/>
              <a:t> . . . [</a:t>
            </a:r>
            <a:r>
              <a:rPr lang="it-IT" altLang="it-IT" sz="2000" dirty="0" err="1"/>
              <a:t>is</a:t>
            </a:r>
            <a:r>
              <a:rPr lang="it-IT" altLang="it-IT" sz="2000" dirty="0"/>
              <a:t>] </a:t>
            </a:r>
            <a:r>
              <a:rPr lang="it-IT" altLang="it-IT" sz="2000" dirty="0" err="1"/>
              <a:t>whether</a:t>
            </a:r>
            <a:r>
              <a:rPr lang="it-IT" altLang="it-IT" sz="2000" dirty="0"/>
              <a:t> </a:t>
            </a:r>
            <a:r>
              <a:rPr lang="it-IT" altLang="it-IT" sz="2000" dirty="0" err="1"/>
              <a:t>it</a:t>
            </a:r>
            <a:r>
              <a:rPr lang="it-IT" altLang="it-IT" sz="2000" dirty="0"/>
              <a:t> can be (and </a:t>
            </a:r>
            <a:r>
              <a:rPr lang="it-IT" altLang="it-IT" sz="2000" dirty="0" err="1"/>
              <a:t>has</a:t>
            </a:r>
            <a:r>
              <a:rPr lang="it-IT" altLang="it-IT" sz="2000" dirty="0"/>
              <a:t> </a:t>
            </a:r>
            <a:r>
              <a:rPr lang="it-IT" altLang="it-IT" sz="2000" dirty="0" err="1"/>
              <a:t>been</a:t>
            </a:r>
            <a:r>
              <a:rPr lang="it-IT" altLang="it-IT" sz="2000" dirty="0"/>
              <a:t>) </a:t>
            </a:r>
            <a:r>
              <a:rPr lang="it-IT" altLang="it-IT" sz="2000" dirty="0" err="1"/>
              <a:t>tested</a:t>
            </a:r>
            <a:r>
              <a:rPr lang="it-IT" altLang="it-IT" sz="2000" dirty="0"/>
              <a:t>. “</a:t>
            </a:r>
            <a:r>
              <a:rPr lang="it-IT" altLang="it-IT" sz="2000" dirty="0" err="1"/>
              <a:t>Scientific</a:t>
            </a:r>
            <a:r>
              <a:rPr lang="it-IT" altLang="it-IT" sz="2000" dirty="0"/>
              <a:t> </a:t>
            </a:r>
            <a:r>
              <a:rPr lang="it-IT" altLang="it-IT" sz="2000" dirty="0" err="1"/>
              <a:t>methodology</a:t>
            </a:r>
            <a:r>
              <a:rPr lang="it-IT" altLang="it-IT" sz="2000" dirty="0"/>
              <a:t> </a:t>
            </a:r>
            <a:r>
              <a:rPr lang="it-IT" altLang="it-IT" sz="2000" dirty="0" err="1"/>
              <a:t>today</a:t>
            </a:r>
            <a:r>
              <a:rPr lang="it-IT" altLang="it-IT" sz="2000" dirty="0"/>
              <a:t> </a:t>
            </a:r>
            <a:r>
              <a:rPr lang="it-IT" altLang="it-IT" sz="2000" dirty="0" err="1"/>
              <a:t>is</a:t>
            </a:r>
            <a:r>
              <a:rPr lang="it-IT" altLang="it-IT" sz="2000" dirty="0"/>
              <a:t> </a:t>
            </a:r>
            <a:r>
              <a:rPr lang="it-IT" altLang="it-IT" sz="2000" dirty="0" err="1"/>
              <a:t>based</a:t>
            </a:r>
            <a:r>
              <a:rPr lang="it-IT" altLang="it-IT" sz="2000" dirty="0"/>
              <a:t> on </a:t>
            </a:r>
            <a:r>
              <a:rPr lang="it-IT" altLang="it-IT" sz="2000" dirty="0" err="1"/>
              <a:t>generating</a:t>
            </a:r>
            <a:r>
              <a:rPr lang="it-IT" altLang="it-IT" sz="2000" dirty="0"/>
              <a:t> </a:t>
            </a:r>
            <a:r>
              <a:rPr lang="it-IT" altLang="it-IT" sz="2000" dirty="0" err="1"/>
              <a:t>hypotheses</a:t>
            </a:r>
            <a:r>
              <a:rPr lang="it-IT" altLang="it-IT" sz="2000" dirty="0"/>
              <a:t> and </a:t>
            </a:r>
            <a:r>
              <a:rPr lang="it-IT" altLang="it-IT" sz="2000" dirty="0" err="1"/>
              <a:t>testing</a:t>
            </a:r>
            <a:r>
              <a:rPr lang="it-IT" altLang="it-IT" sz="2000" dirty="0"/>
              <a:t> </a:t>
            </a:r>
            <a:r>
              <a:rPr lang="it-IT" altLang="it-IT" sz="2000" dirty="0" err="1"/>
              <a:t>them</a:t>
            </a:r>
            <a:r>
              <a:rPr lang="it-IT" altLang="it-IT" sz="2000" dirty="0"/>
              <a:t> to </a:t>
            </a:r>
            <a:r>
              <a:rPr lang="it-IT" altLang="it-IT" sz="2000" dirty="0" err="1"/>
              <a:t>see</a:t>
            </a:r>
            <a:r>
              <a:rPr lang="it-IT" altLang="it-IT" sz="2000" dirty="0"/>
              <a:t> </a:t>
            </a:r>
            <a:r>
              <a:rPr lang="it-IT" altLang="it-IT" sz="2000" dirty="0" err="1"/>
              <a:t>if</a:t>
            </a:r>
            <a:r>
              <a:rPr lang="it-IT" altLang="it-IT" sz="2000" dirty="0"/>
              <a:t> </a:t>
            </a:r>
            <a:r>
              <a:rPr lang="it-IT" altLang="it-IT" sz="2000" dirty="0" err="1"/>
              <a:t>they</a:t>
            </a:r>
            <a:r>
              <a:rPr lang="it-IT" altLang="it-IT" sz="2000" dirty="0"/>
              <a:t> can be </a:t>
            </a:r>
            <a:r>
              <a:rPr lang="it-IT" altLang="it-IT" sz="2000" dirty="0" err="1"/>
              <a:t>falsified</a:t>
            </a:r>
            <a:r>
              <a:rPr lang="it-IT" altLang="it-IT" sz="2000" dirty="0"/>
              <a:t>; </a:t>
            </a:r>
            <a:r>
              <a:rPr lang="it-IT" altLang="it-IT" sz="2000" dirty="0" err="1"/>
              <a:t>indeed</a:t>
            </a:r>
            <a:r>
              <a:rPr lang="it-IT" altLang="it-IT" sz="2000" dirty="0"/>
              <a:t>, </a:t>
            </a:r>
            <a:r>
              <a:rPr lang="it-IT" altLang="it-IT" sz="2000" dirty="0" err="1"/>
              <a:t>this</a:t>
            </a:r>
            <a:r>
              <a:rPr lang="it-IT" altLang="it-IT" sz="2000" dirty="0"/>
              <a:t> </a:t>
            </a:r>
            <a:r>
              <a:rPr lang="it-IT" altLang="it-IT" sz="2000" dirty="0" err="1"/>
              <a:t>methodology</a:t>
            </a:r>
            <a:r>
              <a:rPr lang="it-IT" altLang="it-IT" sz="2000" dirty="0"/>
              <a:t> </a:t>
            </a:r>
            <a:r>
              <a:rPr lang="it-IT" altLang="it-IT" sz="2000" dirty="0" err="1"/>
              <a:t>is</a:t>
            </a:r>
            <a:r>
              <a:rPr lang="it-IT" altLang="it-IT" sz="2000" dirty="0"/>
              <a:t> </a:t>
            </a:r>
            <a:r>
              <a:rPr lang="it-IT" altLang="it-IT" sz="2000" dirty="0" err="1"/>
              <a:t>what</a:t>
            </a:r>
            <a:r>
              <a:rPr lang="it-IT" altLang="it-IT" sz="2000" dirty="0"/>
              <a:t> </a:t>
            </a:r>
            <a:r>
              <a:rPr lang="it-IT" altLang="it-IT" sz="2000" dirty="0" err="1"/>
              <a:t>distinguishes</a:t>
            </a:r>
            <a:r>
              <a:rPr lang="it-IT" altLang="it-IT" sz="2000" dirty="0"/>
              <a:t> science from </a:t>
            </a:r>
            <a:r>
              <a:rPr lang="it-IT" altLang="it-IT" sz="2000" dirty="0" err="1"/>
              <a:t>other</a:t>
            </a:r>
            <a:r>
              <a:rPr lang="it-IT" altLang="it-IT" sz="2000" dirty="0"/>
              <a:t> </a:t>
            </a:r>
            <a:r>
              <a:rPr lang="it-IT" altLang="it-IT" sz="2000" dirty="0" err="1"/>
              <a:t>fields</a:t>
            </a:r>
            <a:r>
              <a:rPr lang="it-IT" altLang="it-IT" sz="2000" dirty="0"/>
              <a:t> of human </a:t>
            </a:r>
            <a:r>
              <a:rPr lang="it-IT" altLang="it-IT" sz="2000" dirty="0" err="1"/>
              <a:t>inquiry</a:t>
            </a:r>
            <a:r>
              <a:rPr lang="it-IT" altLang="it-IT" sz="2000" dirty="0"/>
              <a:t>.”</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14418026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3231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a:t>American </a:t>
            </a:r>
            <a:r>
              <a:rPr lang="it-IT" altLang="it-IT" sz="2000" dirty="0" err="1"/>
              <a:t>Medical</a:t>
            </a:r>
            <a:r>
              <a:rPr lang="it-IT" altLang="it-IT" sz="2000" dirty="0"/>
              <a:t> </a:t>
            </a:r>
            <a:r>
              <a:rPr lang="it-IT" altLang="it-IT" sz="2000" dirty="0" err="1"/>
              <a:t>Association</a:t>
            </a:r>
            <a:r>
              <a:rPr lang="it-IT" altLang="it-IT" sz="2000" dirty="0"/>
              <a:t>: “[a]</a:t>
            </a:r>
            <a:r>
              <a:rPr lang="it-IT" altLang="it-IT" sz="2000" dirty="0" err="1"/>
              <a:t>n</a:t>
            </a:r>
            <a:r>
              <a:rPr lang="it-IT" altLang="it-IT" sz="2000" dirty="0"/>
              <a:t> opinion </a:t>
            </a:r>
            <a:r>
              <a:rPr lang="it-IT" altLang="it-IT" sz="2000" dirty="0" err="1"/>
              <a:t>is</a:t>
            </a:r>
            <a:r>
              <a:rPr lang="it-IT" altLang="it-IT" sz="2000" dirty="0"/>
              <a:t> </a:t>
            </a:r>
            <a:r>
              <a:rPr lang="it-IT" altLang="it-IT" sz="2000" dirty="0" err="1"/>
              <a:t>only</a:t>
            </a:r>
            <a:r>
              <a:rPr lang="it-IT" altLang="it-IT" sz="2000" dirty="0"/>
              <a:t> </a:t>
            </a:r>
            <a:r>
              <a:rPr lang="it-IT" altLang="it-IT" sz="2000" dirty="0" err="1"/>
              <a:t>based</a:t>
            </a:r>
            <a:r>
              <a:rPr lang="it-IT" altLang="it-IT" sz="2000" dirty="0"/>
              <a:t> </a:t>
            </a:r>
            <a:r>
              <a:rPr lang="it-IT" altLang="it-IT" sz="2000" dirty="0" err="1"/>
              <a:t>upon</a:t>
            </a:r>
            <a:r>
              <a:rPr lang="it-IT" altLang="it-IT" sz="2000" dirty="0"/>
              <a:t> </a:t>
            </a:r>
            <a:r>
              <a:rPr lang="it-IT" altLang="it-IT" sz="2000" dirty="0" err="1"/>
              <a:t>scientific</a:t>
            </a:r>
            <a:r>
              <a:rPr lang="it-IT" altLang="it-IT" sz="2000" dirty="0"/>
              <a:t> </a:t>
            </a:r>
            <a:r>
              <a:rPr lang="it-IT" altLang="it-IT" sz="2000" dirty="0" err="1"/>
              <a:t>knowledge</a:t>
            </a:r>
            <a:r>
              <a:rPr lang="it-IT" altLang="it-IT" sz="2000" dirty="0"/>
              <a:t> </a:t>
            </a:r>
            <a:r>
              <a:rPr lang="it-IT" altLang="it-IT" sz="2000" dirty="0" err="1"/>
              <a:t>if</a:t>
            </a:r>
            <a:r>
              <a:rPr lang="it-IT" altLang="it-IT" sz="2000" dirty="0"/>
              <a:t> </a:t>
            </a:r>
            <a:r>
              <a:rPr lang="it-IT" altLang="it-IT" sz="2000" dirty="0" err="1"/>
              <a:t>it</a:t>
            </a:r>
            <a:r>
              <a:rPr lang="it-IT" altLang="it-IT" sz="2000" dirty="0"/>
              <a:t> </a:t>
            </a:r>
            <a:r>
              <a:rPr lang="it-IT" altLang="it-IT" sz="2000" dirty="0" err="1"/>
              <a:t>is</a:t>
            </a:r>
            <a:r>
              <a:rPr lang="it-IT" altLang="it-IT" sz="2000" dirty="0"/>
              <a:t> </a:t>
            </a:r>
            <a:r>
              <a:rPr lang="it-IT" altLang="it-IT" sz="2000" dirty="0" err="1"/>
              <a:t>developed</a:t>
            </a:r>
            <a:r>
              <a:rPr lang="it-IT" altLang="it-IT" sz="2000" dirty="0"/>
              <a:t> in </a:t>
            </a:r>
            <a:r>
              <a:rPr lang="it-IT" altLang="it-IT" sz="2000" dirty="0" err="1"/>
              <a:t>accordance</a:t>
            </a:r>
            <a:r>
              <a:rPr lang="it-IT" altLang="it-IT" sz="2000" dirty="0"/>
              <a:t> with the </a:t>
            </a:r>
            <a:r>
              <a:rPr lang="it-IT" altLang="it-IT" sz="2000" dirty="0" err="1"/>
              <a:t>scientific</a:t>
            </a:r>
            <a:r>
              <a:rPr lang="it-IT" altLang="it-IT" sz="2000" dirty="0"/>
              <a:t> </a:t>
            </a:r>
            <a:r>
              <a:rPr lang="it-IT" altLang="it-IT" sz="2000" dirty="0" err="1"/>
              <a:t>method</a:t>
            </a:r>
            <a:r>
              <a:rPr lang="it-IT" altLang="it-IT" sz="2000" dirty="0"/>
              <a:t>”</a:t>
            </a:r>
          </a:p>
          <a:p>
            <a:pPr algn="ctr" eaLnBrk="1" hangingPunct="1"/>
            <a:endParaRPr lang="it-IT" altLang="it-IT" sz="2000" dirty="0"/>
          </a:p>
          <a:p>
            <a:pPr algn="ctr" eaLnBrk="1" hangingPunct="1"/>
            <a:r>
              <a:rPr lang="it-IT" altLang="it-IT" sz="2000" dirty="0" err="1"/>
              <a:t>Citing</a:t>
            </a:r>
            <a:r>
              <a:rPr lang="it-IT" altLang="it-IT" sz="2000" dirty="0"/>
              <a:t> Popper: “[i]</a:t>
            </a:r>
            <a:r>
              <a:rPr lang="it-IT" altLang="it-IT" sz="2000" dirty="0" err="1"/>
              <a:t>f</a:t>
            </a:r>
            <a:r>
              <a:rPr lang="it-IT" altLang="it-IT" sz="2000" dirty="0"/>
              <a:t> a </a:t>
            </a:r>
            <a:r>
              <a:rPr lang="it-IT" altLang="it-IT" sz="2000" dirty="0" err="1"/>
              <a:t>hypothesis</a:t>
            </a:r>
            <a:r>
              <a:rPr lang="it-IT" altLang="it-IT" sz="2000" dirty="0"/>
              <a:t> </a:t>
            </a:r>
            <a:r>
              <a:rPr lang="it-IT" altLang="it-IT" sz="2000" dirty="0" err="1"/>
              <a:t>is</a:t>
            </a:r>
            <a:r>
              <a:rPr lang="it-IT" altLang="it-IT" sz="2000" dirty="0"/>
              <a:t> </a:t>
            </a:r>
            <a:r>
              <a:rPr lang="it-IT" altLang="it-IT" sz="2000" dirty="0" err="1"/>
              <a:t>repeatedly</a:t>
            </a:r>
            <a:r>
              <a:rPr lang="it-IT" altLang="it-IT" sz="2000" dirty="0"/>
              <a:t> </a:t>
            </a:r>
            <a:r>
              <a:rPr lang="it-IT" altLang="it-IT" sz="2000" dirty="0" err="1"/>
              <a:t>corroborated</a:t>
            </a:r>
            <a:r>
              <a:rPr lang="it-IT" altLang="it-IT" sz="2000" dirty="0"/>
              <a:t> by </a:t>
            </a:r>
            <a:r>
              <a:rPr lang="it-IT" altLang="it-IT" sz="2000" dirty="0" err="1"/>
              <a:t>empirical</a:t>
            </a:r>
            <a:r>
              <a:rPr lang="it-IT" altLang="it-IT" sz="2000" dirty="0"/>
              <a:t> </a:t>
            </a:r>
            <a:r>
              <a:rPr lang="it-IT" altLang="it-IT" sz="2000" dirty="0" err="1"/>
              <a:t>testing</a:t>
            </a:r>
            <a:r>
              <a:rPr lang="it-IT" altLang="it-IT" sz="2000" dirty="0"/>
              <a:t>, </a:t>
            </a:r>
            <a:r>
              <a:rPr lang="it-IT" altLang="it-IT" sz="2000" dirty="0" err="1"/>
              <a:t>it</a:t>
            </a:r>
            <a:r>
              <a:rPr lang="it-IT" altLang="it-IT" sz="2000" dirty="0"/>
              <a:t> </a:t>
            </a:r>
            <a:r>
              <a:rPr lang="it-IT" altLang="it-IT" sz="2000" dirty="0" err="1"/>
              <a:t>is</a:t>
            </a:r>
            <a:r>
              <a:rPr lang="it-IT" altLang="it-IT" sz="2000" dirty="0"/>
              <a:t> . . . </a:t>
            </a:r>
            <a:r>
              <a:rPr lang="it-IT" altLang="it-IT" sz="2000" dirty="0" err="1"/>
              <a:t>generally</a:t>
            </a:r>
            <a:r>
              <a:rPr lang="it-IT" altLang="it-IT" sz="2000" dirty="0"/>
              <a:t> </a:t>
            </a:r>
            <a:r>
              <a:rPr lang="it-IT" altLang="it-IT" sz="2000" dirty="0" err="1"/>
              <a:t>accepted</a:t>
            </a:r>
            <a:r>
              <a:rPr lang="it-IT" altLang="it-IT" sz="2000" dirty="0"/>
              <a:t> </a:t>
            </a:r>
            <a:r>
              <a:rPr lang="it-IT" altLang="it-IT" sz="2000" dirty="0" err="1"/>
              <a:t>as</a:t>
            </a:r>
            <a:r>
              <a:rPr lang="it-IT" altLang="it-IT" sz="2000" dirty="0"/>
              <a:t> </a:t>
            </a:r>
            <a:r>
              <a:rPr lang="it-IT" altLang="it-IT" sz="2000" dirty="0" err="1"/>
              <a:t>valid</a:t>
            </a:r>
            <a:r>
              <a:rPr lang="it-IT" altLang="it-IT" sz="2000" dirty="0"/>
              <a:t>.” “no </a:t>
            </a:r>
            <a:r>
              <a:rPr lang="it-IT" altLang="it-IT" sz="2000" dirty="0" err="1"/>
              <a:t>scientific</a:t>
            </a:r>
            <a:r>
              <a:rPr lang="it-IT" altLang="it-IT" sz="2000" dirty="0"/>
              <a:t> </a:t>
            </a:r>
            <a:r>
              <a:rPr lang="it-IT" altLang="it-IT" sz="2000" dirty="0" err="1"/>
              <a:t>theory</a:t>
            </a:r>
            <a:r>
              <a:rPr lang="it-IT" altLang="it-IT" sz="2000" dirty="0"/>
              <a:t> </a:t>
            </a:r>
            <a:r>
              <a:rPr lang="it-IT" altLang="it-IT" sz="2000" dirty="0" err="1"/>
              <a:t>is</a:t>
            </a:r>
            <a:r>
              <a:rPr lang="it-IT" altLang="it-IT" sz="2000" dirty="0"/>
              <a:t> </a:t>
            </a:r>
            <a:r>
              <a:rPr lang="it-IT" altLang="it-IT" sz="2000" dirty="0" err="1"/>
              <a:t>ever</a:t>
            </a:r>
            <a:r>
              <a:rPr lang="it-IT" altLang="it-IT" sz="2000" dirty="0"/>
              <a:t> </a:t>
            </a:r>
            <a:r>
              <a:rPr lang="it-IT" altLang="it-IT" sz="2000" dirty="0" err="1"/>
              <a:t>definitively</a:t>
            </a:r>
            <a:r>
              <a:rPr lang="it-IT" altLang="it-IT" sz="2000" dirty="0"/>
              <a:t> </a:t>
            </a:r>
            <a:r>
              <a:rPr lang="it-IT" altLang="it-IT" sz="2000" dirty="0" err="1"/>
              <a:t>confirmed</a:t>
            </a:r>
            <a:r>
              <a:rPr lang="it-IT" altLang="it-IT" sz="2000" dirty="0"/>
              <a:t>”, </a:t>
            </a:r>
            <a:r>
              <a:rPr lang="it-IT" altLang="it-IT" sz="2000" dirty="0" err="1"/>
              <a:t>however</a:t>
            </a:r>
            <a:r>
              <a:rPr lang="it-IT" altLang="it-IT" sz="2000" dirty="0"/>
              <a:t> “[a]</a:t>
            </a:r>
            <a:r>
              <a:rPr lang="it-IT" altLang="it-IT" sz="2000" dirty="0" err="1"/>
              <a:t>s</a:t>
            </a:r>
            <a:r>
              <a:rPr lang="it-IT" altLang="it-IT" sz="2000" dirty="0"/>
              <a:t> a </a:t>
            </a:r>
            <a:r>
              <a:rPr lang="it-IT" altLang="it-IT" sz="2000" dirty="0" err="1"/>
              <a:t>practical</a:t>
            </a:r>
            <a:r>
              <a:rPr lang="it-IT" altLang="it-IT" sz="2000" dirty="0"/>
              <a:t> </a:t>
            </a:r>
            <a:r>
              <a:rPr lang="it-IT" altLang="it-IT" sz="2000" dirty="0" err="1"/>
              <a:t>matter</a:t>
            </a:r>
            <a:r>
              <a:rPr lang="it-IT" altLang="it-IT" sz="2000" dirty="0"/>
              <a:t> . . . , some </a:t>
            </a:r>
            <a:r>
              <a:rPr lang="it-IT" altLang="it-IT" sz="2000" dirty="0" err="1"/>
              <a:t>theories</a:t>
            </a:r>
            <a:r>
              <a:rPr lang="it-IT" altLang="it-IT" sz="2000" dirty="0"/>
              <a:t> are so </a:t>
            </a:r>
            <a:r>
              <a:rPr lang="it-IT" altLang="it-IT" sz="2000" dirty="0" err="1"/>
              <a:t>thoroughly</a:t>
            </a:r>
            <a:r>
              <a:rPr lang="it-IT" altLang="it-IT" sz="2000" dirty="0"/>
              <a:t> </a:t>
            </a:r>
            <a:r>
              <a:rPr lang="it-IT" altLang="it-IT" sz="2000" dirty="0" err="1"/>
              <a:t>tested</a:t>
            </a:r>
            <a:r>
              <a:rPr lang="it-IT" altLang="it-IT" sz="2000" dirty="0"/>
              <a:t> </a:t>
            </a:r>
            <a:r>
              <a:rPr lang="it-IT" altLang="it-IT" sz="2000" dirty="0" err="1"/>
              <a:t>that</a:t>
            </a:r>
            <a:r>
              <a:rPr lang="it-IT" altLang="it-IT" sz="2000" dirty="0"/>
              <a:t> </a:t>
            </a:r>
            <a:r>
              <a:rPr lang="it-IT" altLang="it-IT" sz="2000" dirty="0" err="1"/>
              <a:t>they</a:t>
            </a:r>
            <a:r>
              <a:rPr lang="it-IT" altLang="it-IT" sz="2000" dirty="0"/>
              <a:t> </a:t>
            </a:r>
            <a:r>
              <a:rPr lang="it-IT" altLang="it-IT" sz="2000" dirty="0" err="1"/>
              <a:t>become</a:t>
            </a:r>
            <a:r>
              <a:rPr lang="it-IT" altLang="it-IT" sz="2000" dirty="0"/>
              <a:t> </a:t>
            </a:r>
            <a:r>
              <a:rPr lang="it-IT" altLang="it-IT" sz="2000" dirty="0" err="1"/>
              <a:t>virtually</a:t>
            </a:r>
            <a:r>
              <a:rPr lang="it-IT" altLang="it-IT" sz="2000" dirty="0"/>
              <a:t> </a:t>
            </a:r>
            <a:r>
              <a:rPr lang="it-IT" altLang="it-IT" sz="2000" dirty="0" err="1"/>
              <a:t>incontrovertible</a:t>
            </a:r>
            <a:r>
              <a:rPr lang="it-IT" altLang="it-IT" sz="2000" dirty="0"/>
              <a:t>.”</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41910883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484784"/>
            <a:ext cx="8534400" cy="29238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a:t>American </a:t>
            </a:r>
            <a:r>
              <a:rPr lang="it-IT" altLang="it-IT" sz="2000" dirty="0" err="1"/>
              <a:t>Association</a:t>
            </a:r>
            <a:r>
              <a:rPr lang="it-IT" altLang="it-IT" sz="2000" dirty="0"/>
              <a:t> for the </a:t>
            </a:r>
            <a:r>
              <a:rPr lang="it-IT" altLang="it-IT" sz="2000" dirty="0" err="1"/>
              <a:t>Advancement</a:t>
            </a:r>
            <a:r>
              <a:rPr lang="it-IT" altLang="it-IT" sz="2000" dirty="0"/>
              <a:t> of Science: “[</a:t>
            </a:r>
            <a:r>
              <a:rPr lang="it-IT" altLang="it-IT" sz="2000" dirty="0" err="1"/>
              <a:t>S</a:t>
            </a:r>
            <a:r>
              <a:rPr lang="it-IT" altLang="it-IT" sz="2000" dirty="0"/>
              <a:t>]</a:t>
            </a:r>
            <a:r>
              <a:rPr lang="it-IT" altLang="it-IT" sz="2000" dirty="0" err="1"/>
              <a:t>cience</a:t>
            </a:r>
            <a:r>
              <a:rPr lang="it-IT" altLang="it-IT" sz="2000" dirty="0"/>
              <a:t> . . . </a:t>
            </a:r>
            <a:r>
              <a:rPr lang="it-IT" altLang="it-IT" sz="2000" dirty="0" err="1"/>
              <a:t>proceed</a:t>
            </a:r>
            <a:r>
              <a:rPr lang="it-IT" altLang="it-IT" sz="2000" dirty="0"/>
              <a:t>[</a:t>
            </a:r>
            <a:r>
              <a:rPr lang="it-IT" altLang="it-IT" sz="2000" dirty="0" err="1"/>
              <a:t>s</a:t>
            </a:r>
            <a:r>
              <a:rPr lang="it-IT" altLang="it-IT" sz="2000" dirty="0"/>
              <a:t>] </a:t>
            </a:r>
            <a:r>
              <a:rPr lang="it-IT" altLang="it-IT" sz="2000" dirty="0" err="1"/>
              <a:t>through</a:t>
            </a:r>
            <a:r>
              <a:rPr lang="it-IT" altLang="it-IT" sz="2000" dirty="0"/>
              <a:t> a </a:t>
            </a:r>
            <a:r>
              <a:rPr lang="it-IT" altLang="it-IT" sz="2000" dirty="0" err="1"/>
              <a:t>series</a:t>
            </a:r>
            <a:r>
              <a:rPr lang="it-IT" altLang="it-IT" sz="2000" dirty="0"/>
              <a:t> of </a:t>
            </a:r>
            <a:r>
              <a:rPr lang="it-IT" altLang="it-IT" sz="2000" dirty="0" err="1"/>
              <a:t>interrelated</a:t>
            </a:r>
            <a:r>
              <a:rPr lang="it-IT" altLang="it-IT" sz="2000" dirty="0"/>
              <a:t> </a:t>
            </a:r>
            <a:r>
              <a:rPr lang="it-IT" altLang="it-IT" sz="2000" dirty="0" err="1"/>
              <a:t>steps</a:t>
            </a:r>
            <a:r>
              <a:rPr lang="it-IT" altLang="it-IT" sz="2000" dirty="0"/>
              <a:t> </a:t>
            </a:r>
            <a:r>
              <a:rPr lang="it-IT" altLang="it-IT" sz="2000" dirty="0" err="1"/>
              <a:t>centered</a:t>
            </a:r>
            <a:r>
              <a:rPr lang="it-IT" altLang="it-IT" sz="2000" dirty="0"/>
              <a:t> on the generation and </a:t>
            </a:r>
            <a:r>
              <a:rPr lang="it-IT" altLang="it-IT" sz="2000" dirty="0" err="1"/>
              <a:t>testing</a:t>
            </a:r>
            <a:r>
              <a:rPr lang="it-IT" altLang="it-IT" sz="2000" dirty="0"/>
              <a:t> of </a:t>
            </a:r>
            <a:r>
              <a:rPr lang="it-IT" altLang="it-IT" sz="2000" dirty="0" err="1"/>
              <a:t>hypotheses</a:t>
            </a:r>
            <a:r>
              <a:rPr lang="it-IT" altLang="it-IT" sz="2000" dirty="0"/>
              <a:t>. </a:t>
            </a:r>
            <a:r>
              <a:rPr lang="it-IT" altLang="it-IT" sz="2000" dirty="0" err="1"/>
              <a:t>Hypotheses</a:t>
            </a:r>
            <a:r>
              <a:rPr lang="it-IT" altLang="it-IT" sz="2000" dirty="0"/>
              <a:t> are </a:t>
            </a:r>
            <a:r>
              <a:rPr lang="it-IT" altLang="it-IT" sz="2000" dirty="0" err="1"/>
              <a:t>educated</a:t>
            </a:r>
            <a:r>
              <a:rPr lang="it-IT" altLang="it-IT" sz="2000" dirty="0"/>
              <a:t> </a:t>
            </a:r>
            <a:r>
              <a:rPr lang="it-IT" altLang="it-IT" sz="2000" dirty="0" err="1"/>
              <a:t>guesses</a:t>
            </a:r>
            <a:r>
              <a:rPr lang="it-IT" altLang="it-IT" sz="2000" dirty="0"/>
              <a:t> </a:t>
            </a:r>
            <a:r>
              <a:rPr lang="it-IT" altLang="it-IT" sz="2000" dirty="0" err="1"/>
              <a:t>about</a:t>
            </a:r>
            <a:r>
              <a:rPr lang="it-IT" altLang="it-IT" sz="2000" dirty="0"/>
              <a:t> a </a:t>
            </a:r>
            <a:r>
              <a:rPr lang="it-IT" altLang="it-IT" sz="2000" dirty="0" err="1"/>
              <a:t>particular</a:t>
            </a:r>
            <a:r>
              <a:rPr lang="it-IT" altLang="it-IT" sz="2000" dirty="0"/>
              <a:t> </a:t>
            </a:r>
            <a:r>
              <a:rPr lang="it-IT" altLang="it-IT" sz="2000" dirty="0" err="1"/>
              <a:t>phenomenon</a:t>
            </a:r>
            <a:r>
              <a:rPr lang="it-IT" altLang="it-IT" sz="2000" dirty="0"/>
              <a:t> or </a:t>
            </a:r>
            <a:r>
              <a:rPr lang="it-IT" altLang="it-IT" sz="2000" dirty="0" err="1"/>
              <a:t>event</a:t>
            </a:r>
            <a:r>
              <a:rPr lang="it-IT" altLang="it-IT" sz="2000" dirty="0"/>
              <a:t> . . . . [</a:t>
            </a:r>
            <a:r>
              <a:rPr lang="it-IT" altLang="it-IT" sz="2000" dirty="0" err="1"/>
              <a:t>S</a:t>
            </a:r>
            <a:r>
              <a:rPr lang="it-IT" altLang="it-IT" sz="2000" dirty="0"/>
              <a:t>]</a:t>
            </a:r>
            <a:r>
              <a:rPr lang="it-IT" altLang="it-IT" sz="2000" dirty="0" err="1"/>
              <a:t>cientists</a:t>
            </a:r>
            <a:r>
              <a:rPr lang="it-IT" altLang="it-IT" sz="2000" dirty="0"/>
              <a:t> </a:t>
            </a:r>
            <a:r>
              <a:rPr lang="it-IT" altLang="it-IT" sz="2000" dirty="0" err="1"/>
              <a:t>conduct</a:t>
            </a:r>
            <a:r>
              <a:rPr lang="it-IT" altLang="it-IT" sz="2000" dirty="0"/>
              <a:t> </a:t>
            </a:r>
            <a:r>
              <a:rPr lang="it-IT" altLang="it-IT" sz="2000" dirty="0" err="1"/>
              <a:t>rigorous</a:t>
            </a:r>
            <a:r>
              <a:rPr lang="it-IT" altLang="it-IT" sz="2000" dirty="0"/>
              <a:t> </a:t>
            </a:r>
            <a:r>
              <a:rPr lang="it-IT" altLang="it-IT" sz="2000" dirty="0" err="1"/>
              <a:t>experimental</a:t>
            </a:r>
            <a:r>
              <a:rPr lang="it-IT" altLang="it-IT" sz="2000" dirty="0"/>
              <a:t> </a:t>
            </a:r>
            <a:r>
              <a:rPr lang="it-IT" altLang="it-IT" sz="2000" dirty="0" err="1"/>
              <a:t>testing</a:t>
            </a:r>
            <a:r>
              <a:rPr lang="it-IT" altLang="it-IT" sz="2000" dirty="0"/>
              <a:t> in </a:t>
            </a:r>
            <a:r>
              <a:rPr lang="it-IT" altLang="it-IT" sz="2000" dirty="0" err="1"/>
              <a:t>order</a:t>
            </a:r>
            <a:r>
              <a:rPr lang="it-IT" altLang="it-IT" sz="2000" dirty="0"/>
              <a:t> to </a:t>
            </a:r>
            <a:r>
              <a:rPr lang="it-IT" altLang="it-IT" sz="2000" dirty="0" err="1"/>
              <a:t>falsify</a:t>
            </a:r>
            <a:r>
              <a:rPr lang="it-IT" altLang="it-IT" sz="2000" dirty="0"/>
              <a:t> </a:t>
            </a:r>
            <a:r>
              <a:rPr lang="it-IT" altLang="it-IT" sz="2000" dirty="0" err="1"/>
              <a:t>hypotheses</a:t>
            </a:r>
            <a:r>
              <a:rPr lang="it-IT" altLang="it-IT" sz="2000" dirty="0"/>
              <a:t>.”</a:t>
            </a:r>
          </a:p>
          <a:p>
            <a:pPr algn="ctr" eaLnBrk="1" hangingPunct="1"/>
            <a:r>
              <a:rPr lang="it-IT" altLang="it-IT" sz="2000" dirty="0"/>
              <a:t>“An </a:t>
            </a:r>
            <a:r>
              <a:rPr lang="it-IT" altLang="it-IT" sz="2000" dirty="0" err="1"/>
              <a:t>hypothesis</a:t>
            </a:r>
            <a:r>
              <a:rPr lang="it-IT" altLang="it-IT" sz="2000" dirty="0"/>
              <a:t> </a:t>
            </a:r>
            <a:r>
              <a:rPr lang="it-IT" altLang="it-IT" sz="2000" dirty="0" err="1"/>
              <a:t>is</a:t>
            </a:r>
            <a:r>
              <a:rPr lang="it-IT" altLang="it-IT" sz="2000" dirty="0"/>
              <a:t> </a:t>
            </a:r>
            <a:r>
              <a:rPr lang="it-IT" altLang="it-IT" sz="2000" dirty="0" err="1"/>
              <a:t>accepted</a:t>
            </a:r>
            <a:r>
              <a:rPr lang="it-IT" altLang="it-IT" sz="2000" dirty="0"/>
              <a:t> </a:t>
            </a:r>
            <a:r>
              <a:rPr lang="it-IT" altLang="it-IT" sz="2000" dirty="0" err="1"/>
              <a:t>as</a:t>
            </a:r>
            <a:r>
              <a:rPr lang="it-IT" altLang="it-IT" sz="2000" dirty="0"/>
              <a:t> </a:t>
            </a:r>
            <a:r>
              <a:rPr lang="it-IT" altLang="it-IT" sz="2000" dirty="0" err="1"/>
              <a:t>generally</a:t>
            </a:r>
            <a:r>
              <a:rPr lang="it-IT" altLang="it-IT" sz="2000" dirty="0"/>
              <a:t> </a:t>
            </a:r>
            <a:r>
              <a:rPr lang="it-IT" altLang="it-IT" sz="2000" dirty="0" err="1"/>
              <a:t>valid</a:t>
            </a:r>
            <a:r>
              <a:rPr lang="it-IT" altLang="it-IT" sz="2000" dirty="0"/>
              <a:t> to the </a:t>
            </a:r>
            <a:r>
              <a:rPr lang="it-IT" altLang="it-IT" sz="2000" dirty="0" err="1"/>
              <a:t>extent</a:t>
            </a:r>
            <a:r>
              <a:rPr lang="it-IT" altLang="it-IT" sz="2000" dirty="0"/>
              <a:t> </a:t>
            </a:r>
            <a:r>
              <a:rPr lang="it-IT" altLang="it-IT" sz="2000" dirty="0" err="1"/>
              <a:t>that</a:t>
            </a:r>
            <a:r>
              <a:rPr lang="it-IT" altLang="it-IT" sz="2000" dirty="0"/>
              <a:t> </a:t>
            </a:r>
            <a:r>
              <a:rPr lang="it-IT" altLang="it-IT" sz="2000" dirty="0" err="1"/>
              <a:t>it</a:t>
            </a:r>
            <a:r>
              <a:rPr lang="it-IT" altLang="it-IT" sz="2000" dirty="0"/>
              <a:t> </a:t>
            </a:r>
            <a:r>
              <a:rPr lang="it-IT" altLang="it-IT" sz="2000" dirty="0" err="1"/>
              <a:t>has</a:t>
            </a:r>
            <a:r>
              <a:rPr lang="it-IT" altLang="it-IT" sz="2000" dirty="0"/>
              <a:t> </a:t>
            </a:r>
            <a:r>
              <a:rPr lang="it-IT" altLang="it-IT" sz="2000" dirty="0" err="1"/>
              <a:t>survived</a:t>
            </a:r>
            <a:r>
              <a:rPr lang="it-IT" altLang="it-IT" sz="2000" dirty="0"/>
              <a:t> </a:t>
            </a:r>
            <a:r>
              <a:rPr lang="it-IT" altLang="it-IT" sz="2000" dirty="0" err="1"/>
              <a:t>repeated</a:t>
            </a:r>
            <a:r>
              <a:rPr lang="it-IT" altLang="it-IT" sz="2000" dirty="0"/>
              <a:t> </a:t>
            </a:r>
            <a:r>
              <a:rPr lang="it-IT" altLang="it-IT" sz="2000" dirty="0" err="1"/>
              <a:t>attempts</a:t>
            </a:r>
            <a:r>
              <a:rPr lang="it-IT" altLang="it-IT" sz="2000" dirty="0"/>
              <a:t> </a:t>
            </a:r>
            <a:r>
              <a:rPr lang="it-IT" altLang="it-IT" sz="2000" dirty="0" err="1"/>
              <a:t>at</a:t>
            </a:r>
            <a:r>
              <a:rPr lang="it-IT" altLang="it-IT" sz="2000" dirty="0"/>
              <a:t> </a:t>
            </a:r>
            <a:r>
              <a:rPr lang="it-IT" altLang="it-IT" sz="2000" dirty="0" err="1"/>
              <a:t>falsification</a:t>
            </a:r>
            <a:r>
              <a:rPr lang="it-IT" altLang="it-IT" sz="2000" dirty="0"/>
              <a:t>.”</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3860587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484784"/>
            <a:ext cx="8534400" cy="3847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United</a:t>
            </a:r>
            <a:r>
              <a:rPr lang="it-IT" altLang="it-IT" dirty="0"/>
              <a:t> </a:t>
            </a:r>
            <a:r>
              <a:rPr lang="it-IT" altLang="it-IT" dirty="0" err="1"/>
              <a:t>States</a:t>
            </a:r>
            <a:r>
              <a:rPr lang="it-IT" altLang="it-IT" dirty="0"/>
              <a:t> v. Bonds (1993)</a:t>
            </a:r>
          </a:p>
          <a:p>
            <a:pPr algn="ctr" eaLnBrk="1" hangingPunct="1"/>
            <a:endParaRPr lang="it-IT" altLang="it-IT" sz="2000" dirty="0"/>
          </a:p>
          <a:p>
            <a:pPr algn="ctr" eaLnBrk="1" hangingPunct="1"/>
            <a:r>
              <a:rPr lang="it-IT" altLang="it-IT" sz="2000" dirty="0"/>
              <a:t>The </a:t>
            </a:r>
            <a:r>
              <a:rPr lang="it-IT" altLang="it-IT" sz="2000" dirty="0" err="1"/>
              <a:t>defendants</a:t>
            </a:r>
            <a:r>
              <a:rPr lang="it-IT" altLang="it-IT" sz="2000" dirty="0"/>
              <a:t> </a:t>
            </a:r>
            <a:r>
              <a:rPr lang="it-IT" altLang="it-IT" sz="2000" dirty="0" err="1"/>
              <a:t>proffered</a:t>
            </a:r>
            <a:r>
              <a:rPr lang="it-IT" altLang="it-IT" sz="2000" dirty="0"/>
              <a:t> </a:t>
            </a:r>
            <a:r>
              <a:rPr lang="it-IT" altLang="it-IT" sz="2000" dirty="0" err="1"/>
              <a:t>evidence</a:t>
            </a:r>
            <a:r>
              <a:rPr lang="it-IT" altLang="it-IT" sz="2000" dirty="0"/>
              <a:t> </a:t>
            </a:r>
            <a:r>
              <a:rPr lang="it-IT" altLang="it-IT" sz="2000" dirty="0" err="1"/>
              <a:t>that</a:t>
            </a:r>
            <a:r>
              <a:rPr lang="it-IT" altLang="it-IT" sz="2000" dirty="0"/>
              <a:t> DNA </a:t>
            </a:r>
            <a:r>
              <a:rPr lang="it-IT" altLang="it-IT" sz="2000" dirty="0" err="1"/>
              <a:t>identifications</a:t>
            </a:r>
            <a:r>
              <a:rPr lang="it-IT" altLang="it-IT" sz="2000" dirty="0"/>
              <a:t> </a:t>
            </a:r>
            <a:r>
              <a:rPr lang="it-IT" altLang="it-IT" sz="2000" dirty="0" err="1"/>
              <a:t>conducted</a:t>
            </a:r>
            <a:r>
              <a:rPr lang="it-IT" altLang="it-IT" sz="2000" dirty="0"/>
              <a:t> by the FBI </a:t>
            </a:r>
            <a:r>
              <a:rPr lang="it-IT" altLang="it-IT" sz="2000" dirty="0" err="1"/>
              <a:t>laboratory</a:t>
            </a:r>
            <a:r>
              <a:rPr lang="it-IT" altLang="it-IT" sz="2000" dirty="0"/>
              <a:t> </a:t>
            </a:r>
            <a:r>
              <a:rPr lang="it-IT" altLang="it-IT" sz="2000" dirty="0" err="1"/>
              <a:t>had</a:t>
            </a:r>
            <a:r>
              <a:rPr lang="it-IT" altLang="it-IT" sz="2000" dirty="0"/>
              <a:t> </a:t>
            </a:r>
            <a:r>
              <a:rPr lang="it-IT" altLang="it-IT" sz="2000" dirty="0" err="1"/>
              <a:t>been</a:t>
            </a:r>
            <a:r>
              <a:rPr lang="it-IT" altLang="it-IT" sz="2000" dirty="0"/>
              <a:t> </a:t>
            </a:r>
            <a:r>
              <a:rPr lang="it-IT" altLang="it-IT" sz="2000" dirty="0" err="1"/>
              <a:t>found</a:t>
            </a:r>
            <a:r>
              <a:rPr lang="it-IT" altLang="it-IT" sz="2000" dirty="0"/>
              <a:t> to be </a:t>
            </a:r>
            <a:r>
              <a:rPr lang="it-IT" altLang="it-IT" sz="2000" dirty="0" err="1"/>
              <a:t>unreliable</a:t>
            </a:r>
            <a:r>
              <a:rPr lang="it-IT" altLang="it-IT" sz="2000" dirty="0"/>
              <a:t>, </a:t>
            </a:r>
            <a:r>
              <a:rPr lang="it-IT" altLang="it-IT" sz="2000" dirty="0" err="1"/>
              <a:t>but</a:t>
            </a:r>
            <a:r>
              <a:rPr lang="it-IT" altLang="it-IT" sz="2000" dirty="0"/>
              <a:t> the court </a:t>
            </a:r>
            <a:r>
              <a:rPr lang="it-IT" altLang="it-IT" sz="2000" dirty="0" err="1"/>
              <a:t>reasoned</a:t>
            </a:r>
            <a:r>
              <a:rPr lang="it-IT" altLang="it-IT" sz="2000" dirty="0"/>
              <a:t> </a:t>
            </a:r>
            <a:r>
              <a:rPr lang="it-IT" altLang="it-IT" sz="2000" dirty="0" err="1"/>
              <a:t>that</a:t>
            </a:r>
            <a:r>
              <a:rPr lang="it-IT" altLang="it-IT" sz="2000" dirty="0"/>
              <a:t> </a:t>
            </a:r>
            <a:r>
              <a:rPr lang="it-IT" altLang="it-IT" sz="2000" dirty="0" err="1"/>
              <a:t>nonetheless</a:t>
            </a:r>
            <a:r>
              <a:rPr lang="it-IT" altLang="it-IT" sz="2000" dirty="0"/>
              <a:t> the FBI </a:t>
            </a:r>
            <a:r>
              <a:rPr lang="it-IT" altLang="it-IT" sz="2000" dirty="0" err="1"/>
              <a:t>identifications</a:t>
            </a:r>
            <a:r>
              <a:rPr lang="it-IT" altLang="it-IT" sz="2000" dirty="0"/>
              <a:t> </a:t>
            </a:r>
            <a:r>
              <a:rPr lang="it-IT" altLang="it-IT" sz="2000" dirty="0" err="1"/>
              <a:t>were</a:t>
            </a:r>
            <a:r>
              <a:rPr lang="it-IT" altLang="it-IT" sz="2000" dirty="0"/>
              <a:t> </a:t>
            </a:r>
            <a:r>
              <a:rPr lang="it-IT" altLang="it-IT" sz="2000" dirty="0" err="1"/>
              <a:t>admissible</a:t>
            </a:r>
            <a:r>
              <a:rPr lang="it-IT" altLang="it-IT" sz="2000" dirty="0"/>
              <a:t> under </a:t>
            </a:r>
            <a:r>
              <a:rPr lang="it-IT" altLang="it-IT" sz="2000" dirty="0" err="1"/>
              <a:t>Daubert</a:t>
            </a:r>
            <a:r>
              <a:rPr lang="it-IT" altLang="it-IT" sz="2000" dirty="0"/>
              <a:t>; </a:t>
            </a:r>
            <a:r>
              <a:rPr lang="it-IT" altLang="it-IT" sz="2000" dirty="0" err="1"/>
              <a:t>arguing</a:t>
            </a:r>
            <a:r>
              <a:rPr lang="it-IT" altLang="it-IT" sz="2000" dirty="0"/>
              <a:t> </a:t>
            </a:r>
            <a:r>
              <a:rPr lang="it-IT" altLang="it-IT" sz="2000" dirty="0" err="1"/>
              <a:t>that</a:t>
            </a:r>
            <a:r>
              <a:rPr lang="it-IT" altLang="it-IT" sz="2000" dirty="0"/>
              <a:t> “the </a:t>
            </a:r>
            <a:r>
              <a:rPr lang="it-IT" altLang="it-IT" sz="2000" dirty="0" err="1"/>
              <a:t>defendants</a:t>
            </a:r>
            <a:r>
              <a:rPr lang="it-IT" altLang="it-IT" sz="2000" dirty="0"/>
              <a:t> </a:t>
            </a:r>
            <a:r>
              <a:rPr lang="it-IT" altLang="it-IT" sz="2000" dirty="0" err="1"/>
              <a:t>have</a:t>
            </a:r>
            <a:r>
              <a:rPr lang="it-IT" altLang="it-IT" sz="2000" dirty="0"/>
              <a:t> </a:t>
            </a:r>
            <a:r>
              <a:rPr lang="it-IT" altLang="it-IT" sz="2000" dirty="0" err="1"/>
              <a:t>conceded</a:t>
            </a:r>
            <a:r>
              <a:rPr lang="it-IT" altLang="it-IT" sz="2000" dirty="0"/>
              <a:t> </a:t>
            </a:r>
            <a:r>
              <a:rPr lang="it-IT" altLang="it-IT" sz="2000" dirty="0" err="1"/>
              <a:t>that</a:t>
            </a:r>
            <a:r>
              <a:rPr lang="it-IT" altLang="it-IT" sz="2000" dirty="0"/>
              <a:t> the </a:t>
            </a:r>
            <a:r>
              <a:rPr lang="it-IT" altLang="it-IT" sz="2000" dirty="0" err="1"/>
              <a:t>theory</a:t>
            </a:r>
            <a:r>
              <a:rPr lang="it-IT" altLang="it-IT" sz="2000" dirty="0"/>
              <a:t> and </a:t>
            </a:r>
            <a:r>
              <a:rPr lang="it-IT" altLang="it-IT" sz="2000" dirty="0" err="1"/>
              <a:t>methods</a:t>
            </a:r>
            <a:r>
              <a:rPr lang="it-IT" altLang="it-IT" sz="2000" dirty="0"/>
              <a:t> can be </a:t>
            </a:r>
            <a:r>
              <a:rPr lang="it-IT" altLang="it-IT" sz="2000" dirty="0" err="1"/>
              <a:t>tested</a:t>
            </a:r>
            <a:r>
              <a:rPr lang="it-IT" altLang="it-IT" sz="2000" dirty="0"/>
              <a:t>. The dispute . . . </a:t>
            </a:r>
            <a:r>
              <a:rPr lang="it-IT" altLang="it-IT" sz="2000" dirty="0" err="1"/>
              <a:t>is</a:t>
            </a:r>
            <a:r>
              <a:rPr lang="it-IT" altLang="it-IT" sz="2000" dirty="0"/>
              <a:t> over </a:t>
            </a:r>
            <a:r>
              <a:rPr lang="it-IT" altLang="it-IT" sz="2000" dirty="0" err="1"/>
              <a:t>how</a:t>
            </a:r>
            <a:r>
              <a:rPr lang="it-IT" altLang="it-IT" sz="2000" dirty="0"/>
              <a:t> the </a:t>
            </a:r>
            <a:r>
              <a:rPr lang="it-IT" altLang="it-IT" sz="2000" dirty="0" err="1"/>
              <a:t>results</a:t>
            </a:r>
            <a:r>
              <a:rPr lang="it-IT" altLang="it-IT" sz="2000" dirty="0"/>
              <a:t> </a:t>
            </a:r>
            <a:r>
              <a:rPr lang="it-IT" altLang="it-IT" sz="2000" dirty="0" err="1"/>
              <a:t>have</a:t>
            </a:r>
            <a:r>
              <a:rPr lang="it-IT" altLang="it-IT" sz="2000" dirty="0"/>
              <a:t> </a:t>
            </a:r>
            <a:r>
              <a:rPr lang="it-IT" altLang="it-IT" sz="2000" dirty="0" err="1"/>
              <a:t>been</a:t>
            </a:r>
            <a:r>
              <a:rPr lang="it-IT" altLang="it-IT" sz="2000" dirty="0"/>
              <a:t> </a:t>
            </a:r>
            <a:r>
              <a:rPr lang="it-IT" altLang="it-IT" sz="2000" dirty="0" err="1"/>
              <a:t>tested</a:t>
            </a:r>
            <a:r>
              <a:rPr lang="it-IT" altLang="it-IT" sz="2000" dirty="0"/>
              <a:t>, </a:t>
            </a:r>
            <a:r>
              <a:rPr lang="it-IT" altLang="it-IT" sz="2000" dirty="0" err="1"/>
              <a:t>not</a:t>
            </a:r>
            <a:r>
              <a:rPr lang="it-IT" altLang="it-IT" sz="2000" dirty="0"/>
              <a:t> over </a:t>
            </a:r>
            <a:r>
              <a:rPr lang="it-IT" altLang="it-IT" sz="2000" dirty="0" err="1"/>
              <a:t>whether</a:t>
            </a:r>
            <a:r>
              <a:rPr lang="it-IT" altLang="it-IT" sz="2000" dirty="0"/>
              <a:t> the </a:t>
            </a:r>
            <a:r>
              <a:rPr lang="it-IT" altLang="it-IT" sz="2000" dirty="0" err="1"/>
              <a:t>results</a:t>
            </a:r>
            <a:r>
              <a:rPr lang="it-IT" altLang="it-IT" sz="2000" dirty="0"/>
              <a:t> can be or </a:t>
            </a:r>
            <a:r>
              <a:rPr lang="it-IT" altLang="it-IT" sz="2000" dirty="0" err="1"/>
              <a:t>have</a:t>
            </a:r>
            <a:r>
              <a:rPr lang="it-IT" altLang="it-IT" sz="2000" dirty="0"/>
              <a:t> </a:t>
            </a:r>
            <a:r>
              <a:rPr lang="it-IT" altLang="it-IT" sz="2000" dirty="0" err="1"/>
              <a:t>been</a:t>
            </a:r>
            <a:r>
              <a:rPr lang="it-IT" altLang="it-IT" sz="2000" dirty="0"/>
              <a:t> </a:t>
            </a:r>
            <a:r>
              <a:rPr lang="it-IT" altLang="it-IT" sz="2000" dirty="0" err="1"/>
              <a:t>tested</a:t>
            </a:r>
            <a:r>
              <a:rPr lang="it-IT" altLang="it-IT" sz="2000" dirty="0"/>
              <a:t>.”</a:t>
            </a:r>
          </a:p>
          <a:p>
            <a:pPr algn="ctr" eaLnBrk="1" hangingPunct="1"/>
            <a:endParaRPr lang="it-IT" altLang="it-IT" sz="2000" dirty="0"/>
          </a:p>
          <a:p>
            <a:pPr algn="ctr" eaLnBrk="1" hangingPunct="1"/>
            <a:r>
              <a:rPr lang="it-IT" altLang="it-IT" sz="2000" dirty="0" err="1"/>
              <a:t>Since</a:t>
            </a:r>
            <a:r>
              <a:rPr lang="it-IT" altLang="it-IT" sz="2000" dirty="0"/>
              <a:t> the FBI </a:t>
            </a:r>
            <a:r>
              <a:rPr lang="it-IT" altLang="it-IT" sz="2000" dirty="0" err="1"/>
              <a:t>lab’s</a:t>
            </a:r>
            <a:r>
              <a:rPr lang="it-IT" altLang="it-IT" sz="2000" dirty="0"/>
              <a:t> DNA work </a:t>
            </a:r>
            <a:r>
              <a:rPr lang="it-IT" altLang="it-IT" sz="2000" dirty="0" err="1"/>
              <a:t>had</a:t>
            </a:r>
            <a:r>
              <a:rPr lang="it-IT" altLang="it-IT" sz="2000" dirty="0"/>
              <a:t> </a:t>
            </a:r>
            <a:r>
              <a:rPr lang="it-IT" altLang="it-IT" sz="2000" dirty="0" err="1"/>
              <a:t>been</a:t>
            </a:r>
            <a:r>
              <a:rPr lang="it-IT" altLang="it-IT" sz="2000" dirty="0"/>
              <a:t> </a:t>
            </a:r>
            <a:r>
              <a:rPr lang="it-IT" altLang="it-IT" sz="2000" dirty="0" err="1"/>
              <a:t>tested</a:t>
            </a:r>
            <a:r>
              <a:rPr lang="it-IT" altLang="it-IT" sz="2000" dirty="0"/>
              <a:t> and </a:t>
            </a:r>
            <a:r>
              <a:rPr lang="it-IT" altLang="it-IT" sz="2000" dirty="0" err="1"/>
              <a:t>shown</a:t>
            </a:r>
            <a:r>
              <a:rPr lang="it-IT" altLang="it-IT" sz="2000" dirty="0"/>
              <a:t> to be </a:t>
            </a:r>
            <a:r>
              <a:rPr lang="it-IT" altLang="it-IT" sz="2000" dirty="0" err="1"/>
              <a:t>unreliable</a:t>
            </a:r>
            <a:r>
              <a:rPr lang="it-IT" altLang="it-IT" sz="2000" dirty="0"/>
              <a:t> </a:t>
            </a:r>
            <a:r>
              <a:rPr lang="it-IT" altLang="it-IT" sz="2000" dirty="0" err="1"/>
              <a:t>showed</a:t>
            </a:r>
            <a:r>
              <a:rPr lang="it-IT" altLang="it-IT" sz="2000" dirty="0"/>
              <a:t> </a:t>
            </a:r>
            <a:r>
              <a:rPr lang="it-IT" altLang="it-IT" sz="2000" dirty="0" err="1"/>
              <a:t>that</a:t>
            </a:r>
            <a:r>
              <a:rPr lang="it-IT" altLang="it-IT" sz="2000" dirty="0"/>
              <a:t> the </a:t>
            </a:r>
            <a:r>
              <a:rPr lang="it-IT" altLang="it-IT" sz="2000" dirty="0" err="1"/>
              <a:t>FBI’s</a:t>
            </a:r>
            <a:r>
              <a:rPr lang="it-IT" altLang="it-IT" sz="2000" dirty="0"/>
              <a:t> </a:t>
            </a:r>
            <a:r>
              <a:rPr lang="it-IT" altLang="it-IT" sz="2000" dirty="0" err="1"/>
              <a:t>testimony</a:t>
            </a:r>
            <a:r>
              <a:rPr lang="it-IT" altLang="it-IT" sz="2000" dirty="0"/>
              <a:t> </a:t>
            </a:r>
            <a:r>
              <a:rPr lang="it-IT" altLang="it-IT" sz="2000" dirty="0" err="1"/>
              <a:t>could</a:t>
            </a:r>
            <a:r>
              <a:rPr lang="it-IT" altLang="it-IT" sz="2000" dirty="0"/>
              <a:t> be and </a:t>
            </a:r>
            <a:r>
              <a:rPr lang="it-IT" altLang="it-IT" sz="2000" dirty="0" err="1"/>
              <a:t>had</a:t>
            </a:r>
            <a:r>
              <a:rPr lang="it-IT" altLang="it-IT" sz="2000" dirty="0"/>
              <a:t> </a:t>
            </a:r>
            <a:r>
              <a:rPr lang="it-IT" altLang="it-IT" sz="2000" dirty="0" err="1"/>
              <a:t>been</a:t>
            </a:r>
            <a:r>
              <a:rPr lang="it-IT" altLang="it-IT" sz="2000" dirty="0"/>
              <a:t> </a:t>
            </a:r>
            <a:r>
              <a:rPr lang="it-IT" altLang="it-IT" sz="2000" dirty="0" err="1"/>
              <a:t>tested</a:t>
            </a:r>
            <a:r>
              <a:rPr lang="it-IT" altLang="it-IT" sz="2000" dirty="0"/>
              <a:t>, and </a:t>
            </a:r>
            <a:r>
              <a:rPr lang="it-IT" altLang="it-IT" sz="2000" dirty="0" err="1"/>
              <a:t>hence</a:t>
            </a:r>
            <a:r>
              <a:rPr lang="it-IT" altLang="it-IT" sz="2000" dirty="0"/>
              <a:t> </a:t>
            </a:r>
            <a:r>
              <a:rPr lang="it-IT" altLang="it-IT" sz="2000" dirty="0" err="1"/>
              <a:t>was</a:t>
            </a:r>
            <a:r>
              <a:rPr lang="it-IT" altLang="it-IT" sz="2000" dirty="0"/>
              <a:t> </a:t>
            </a:r>
            <a:r>
              <a:rPr lang="it-IT" altLang="it-IT" sz="2000" dirty="0" err="1"/>
              <a:t>grounds</a:t>
            </a:r>
            <a:r>
              <a:rPr lang="it-IT" altLang="it-IT" sz="2000" dirty="0"/>
              <a:t> for </a:t>
            </a:r>
            <a:r>
              <a:rPr lang="it-IT" altLang="it-IT" sz="2000" dirty="0" err="1"/>
              <a:t>admitting</a:t>
            </a:r>
            <a:r>
              <a:rPr lang="it-IT" altLang="it-IT" sz="2000" dirty="0"/>
              <a:t> </a:t>
            </a:r>
            <a:r>
              <a:rPr lang="it-IT" altLang="it-IT" sz="2000" dirty="0" err="1"/>
              <a:t>it</a:t>
            </a:r>
            <a:r>
              <a:rPr lang="it-IT" altLang="it-IT" sz="2000" dirty="0"/>
              <a:t> </a:t>
            </a:r>
            <a:r>
              <a:rPr lang="it-IT" altLang="it-IT" sz="2000" dirty="0" err="1"/>
              <a:t>as</a:t>
            </a:r>
            <a:r>
              <a:rPr lang="it-IT" altLang="it-IT" sz="2000" dirty="0"/>
              <a:t> </a:t>
            </a:r>
            <a:r>
              <a:rPr lang="it-IT" altLang="it-IT" sz="2000" dirty="0" err="1"/>
              <a:t>reliable</a:t>
            </a:r>
            <a:r>
              <a:rPr lang="it-IT" altLang="it-IT" sz="2000" dirty="0"/>
              <a:t>.</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12676866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836712"/>
            <a:ext cx="8534400" cy="53245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dirty="0" err="1"/>
              <a:t>Commitee</a:t>
            </a:r>
            <a:r>
              <a:rPr lang="it-IT" altLang="it-IT" sz="2000" dirty="0"/>
              <a:t> </a:t>
            </a:r>
            <a:r>
              <a:rPr lang="it-IT" altLang="it-IT" sz="2000" dirty="0" err="1"/>
              <a:t>members</a:t>
            </a:r>
            <a:r>
              <a:rPr lang="it-IT" altLang="it-IT" sz="2000" dirty="0"/>
              <a:t> (</a:t>
            </a:r>
            <a:r>
              <a:rPr lang="it-IT" altLang="it-IT" sz="2000" dirty="0" err="1"/>
              <a:t>academic</a:t>
            </a:r>
            <a:r>
              <a:rPr lang="it-IT" altLang="it-IT" sz="2000" dirty="0"/>
              <a:t> position in </a:t>
            </a:r>
            <a:r>
              <a:rPr lang="it-IT" altLang="it-IT" sz="2000" dirty="0" err="1"/>
              <a:t>medical</a:t>
            </a:r>
            <a:r>
              <a:rPr lang="it-IT" altLang="it-IT" sz="2000" dirty="0"/>
              <a:t> science)</a:t>
            </a:r>
          </a:p>
          <a:p>
            <a:pPr algn="ctr" eaLnBrk="1" hangingPunct="1"/>
            <a:r>
              <a:rPr lang="it-IT" altLang="it-IT" sz="2000" dirty="0"/>
              <a:t>A        B         C</a:t>
            </a:r>
          </a:p>
          <a:p>
            <a:pPr algn="ctr" eaLnBrk="1" hangingPunct="1"/>
            <a:endParaRPr lang="it-IT" altLang="it-IT" sz="2000" dirty="0"/>
          </a:p>
          <a:p>
            <a:pPr algn="ctr" eaLnBrk="1" hangingPunct="1"/>
            <a:endParaRPr lang="it-IT" altLang="it-IT" sz="2000" dirty="0"/>
          </a:p>
          <a:p>
            <a:pPr algn="ctr" eaLnBrk="1" hangingPunct="1"/>
            <a:r>
              <a:rPr lang="it-IT" altLang="it-IT" sz="2000" dirty="0" err="1"/>
              <a:t>Candidates</a:t>
            </a:r>
            <a:endParaRPr lang="it-IT" altLang="it-IT" sz="2000" dirty="0"/>
          </a:p>
          <a:p>
            <a:pPr algn="ctr" eaLnBrk="1" hangingPunct="1"/>
            <a:endParaRPr lang="it-IT" altLang="it-IT" sz="2000" dirty="0"/>
          </a:p>
          <a:p>
            <a:pPr marL="457200" indent="-457200" algn="ctr" eaLnBrk="1" hangingPunct="1">
              <a:buAutoNum type="arabicPlain"/>
            </a:pPr>
            <a:r>
              <a:rPr lang="it-IT" altLang="it-IT" sz="2000" dirty="0"/>
              <a:t>      2           3           4</a:t>
            </a:r>
          </a:p>
          <a:p>
            <a:pPr marL="457200" indent="-457200" algn="ctr" eaLnBrk="1" hangingPunct="1">
              <a:buAutoNum type="arabicPlain"/>
            </a:pPr>
            <a:endParaRPr lang="it-IT" altLang="it-IT" sz="2000" dirty="0"/>
          </a:p>
          <a:p>
            <a:pPr algn="ctr" eaLnBrk="1" hangingPunct="1"/>
            <a:r>
              <a:rPr lang="it-IT" altLang="it-IT" sz="2000" dirty="0"/>
              <a:t>A and 1 are </a:t>
            </a:r>
            <a:r>
              <a:rPr lang="it-IT" altLang="it-IT" sz="2000" dirty="0" err="1"/>
              <a:t>father</a:t>
            </a:r>
            <a:r>
              <a:rPr lang="it-IT" altLang="it-IT" sz="2000" dirty="0"/>
              <a:t> and son</a:t>
            </a:r>
          </a:p>
          <a:p>
            <a:pPr algn="ctr" eaLnBrk="1" hangingPunct="1"/>
            <a:endParaRPr lang="it-IT" altLang="it-IT" sz="2000" dirty="0"/>
          </a:p>
          <a:p>
            <a:pPr algn="ctr" eaLnBrk="1" hangingPunct="1"/>
            <a:r>
              <a:rPr lang="it-IT" altLang="it-IT" sz="2000" dirty="0"/>
              <a:t>A, B, C </a:t>
            </a:r>
            <a:r>
              <a:rPr lang="it-IT" altLang="it-IT" sz="2000" dirty="0" err="1"/>
              <a:t>have</a:t>
            </a:r>
            <a:r>
              <a:rPr lang="it-IT" altLang="it-IT" sz="2000" dirty="0"/>
              <a:t> </a:t>
            </a:r>
            <a:r>
              <a:rPr lang="it-IT" altLang="it-IT" sz="2000" dirty="0" err="1"/>
              <a:t>professional</a:t>
            </a:r>
            <a:r>
              <a:rPr lang="it-IT" altLang="it-IT" sz="2000" dirty="0"/>
              <a:t> </a:t>
            </a:r>
            <a:r>
              <a:rPr lang="it-IT" altLang="it-IT" sz="2000" dirty="0" err="1"/>
              <a:t>ties</a:t>
            </a:r>
            <a:endParaRPr lang="it-IT" altLang="it-IT" sz="2000" dirty="0"/>
          </a:p>
          <a:p>
            <a:pPr algn="ctr" eaLnBrk="1" hangingPunct="1"/>
            <a:endParaRPr lang="it-IT" altLang="it-IT" sz="2000" dirty="0"/>
          </a:p>
          <a:p>
            <a:pPr algn="ctr" eaLnBrk="1" hangingPunct="1"/>
            <a:r>
              <a:rPr lang="it-IT" altLang="it-IT" sz="2000" dirty="0"/>
              <a:t>1 </a:t>
            </a:r>
            <a:r>
              <a:rPr lang="it-IT" altLang="it-IT" sz="2000" dirty="0" err="1"/>
              <a:t>gets</a:t>
            </a:r>
            <a:r>
              <a:rPr lang="it-IT" altLang="it-IT" sz="2000" dirty="0"/>
              <a:t> </a:t>
            </a:r>
            <a:r>
              <a:rPr lang="it-IT" altLang="it-IT" sz="2000" dirty="0" err="1"/>
              <a:t>hired</a:t>
            </a:r>
            <a:endParaRPr lang="it-IT" altLang="it-IT" sz="2000" dirty="0"/>
          </a:p>
          <a:p>
            <a:pPr algn="ctr" eaLnBrk="1" hangingPunct="1"/>
            <a:endParaRPr lang="it-IT" altLang="it-IT" sz="2000" dirty="0"/>
          </a:p>
          <a:p>
            <a:pPr algn="ctr" eaLnBrk="1" hangingPunct="1"/>
            <a:r>
              <a:rPr lang="it-IT" altLang="it-IT" sz="2000" dirty="0"/>
              <a:t>2, 3, 4 sue the </a:t>
            </a:r>
            <a:r>
              <a:rPr lang="it-IT" altLang="it-IT" sz="2000" dirty="0" err="1"/>
              <a:t>commitee</a:t>
            </a:r>
            <a:r>
              <a:rPr lang="it-IT" altLang="it-IT" sz="2000" dirty="0"/>
              <a:t> for </a:t>
            </a:r>
            <a:r>
              <a:rPr lang="it-IT" altLang="it-IT" sz="2000" dirty="0" err="1"/>
              <a:t>nepotism</a:t>
            </a:r>
            <a:endParaRPr lang="it-IT" altLang="it-IT" sz="2000" dirty="0"/>
          </a:p>
          <a:p>
            <a:pPr algn="ctr" eaLnBrk="1" hangingPunct="1"/>
            <a:endParaRPr lang="it-IT" altLang="it-IT" sz="2000" dirty="0"/>
          </a:p>
          <a:p>
            <a:pPr algn="ctr" eaLnBrk="1" hangingPunct="1"/>
            <a:r>
              <a:rPr lang="it-IT" altLang="it-IT" sz="2000" dirty="0" err="1"/>
              <a:t>Argue</a:t>
            </a:r>
            <a:r>
              <a:rPr lang="it-IT" altLang="it-IT" sz="2000" dirty="0"/>
              <a:t> in </a:t>
            </a:r>
            <a:r>
              <a:rPr lang="it-IT" altLang="it-IT" sz="2000" dirty="0" err="1"/>
              <a:t>favor</a:t>
            </a:r>
            <a:r>
              <a:rPr lang="it-IT" altLang="it-IT" sz="2000" dirty="0"/>
              <a:t> of 1 or in </a:t>
            </a:r>
            <a:r>
              <a:rPr lang="it-IT" altLang="it-IT" sz="2000" dirty="0" err="1"/>
              <a:t>favor</a:t>
            </a:r>
            <a:r>
              <a:rPr lang="it-IT" altLang="it-IT" sz="2000" dirty="0"/>
              <a:t> of 2, 3, 4 </a:t>
            </a:r>
            <a:r>
              <a:rPr lang="it-IT" altLang="it-IT" sz="2000" dirty="0" err="1"/>
              <a:t>using</a:t>
            </a:r>
            <a:r>
              <a:rPr lang="it-IT" altLang="it-IT" sz="2000" dirty="0"/>
              <a:t> the </a:t>
            </a:r>
            <a:r>
              <a:rPr lang="it-IT" altLang="it-IT" sz="2000" dirty="0" err="1"/>
              <a:t>papers</a:t>
            </a:r>
            <a:r>
              <a:rPr lang="it-IT" altLang="it-IT" sz="2000" dirty="0"/>
              <a:t> on </a:t>
            </a:r>
            <a:r>
              <a:rPr lang="it-IT" altLang="it-IT" sz="2000" dirty="0" err="1"/>
              <a:t>nepotism</a:t>
            </a:r>
            <a:endParaRPr lang="it-IT" altLang="it-IT" sz="2000"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3905792" y="186689"/>
            <a:ext cx="13324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Problem</a:t>
            </a:r>
            <a:endParaRPr lang="it-IT" altLang="it-IT" dirty="0"/>
          </a:p>
        </p:txBody>
      </p:sp>
    </p:spTree>
    <p:extLst>
      <p:ext uri="{BB962C8B-B14F-4D97-AF65-F5344CB8AC3E}">
        <p14:creationId xmlns:p14="http://schemas.microsoft.com/office/powerpoint/2010/main" val="3630068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431971" y="332656"/>
            <a:ext cx="844333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«The light </a:t>
            </a:r>
            <a:r>
              <a:rPr lang="it-IT" altLang="en-US" sz="2800" dirty="0" err="1">
                <a:latin typeface="+mn-lt"/>
              </a:rPr>
              <a:t>is</a:t>
            </a:r>
            <a:r>
              <a:rPr lang="it-IT" altLang="en-US" sz="2800" dirty="0">
                <a:latin typeface="+mn-lt"/>
              </a:rPr>
              <a:t> on» </a:t>
            </a:r>
            <a:r>
              <a:rPr lang="it-IT" altLang="en-US" sz="2800" dirty="0">
                <a:latin typeface="+mn-lt"/>
                <a:sym typeface="Wingdings" pitchFamily="2" charset="2"/>
              </a:rPr>
              <a:t> </a:t>
            </a:r>
            <a:r>
              <a:rPr lang="it-IT" altLang="en-US" sz="2800" dirty="0">
                <a:latin typeface="+mn-lt"/>
              </a:rPr>
              <a:t> look </a:t>
            </a:r>
            <a:r>
              <a:rPr lang="it-IT" altLang="en-US" sz="2800" dirty="0" err="1">
                <a:latin typeface="+mn-lt"/>
              </a:rPr>
              <a:t>at</a:t>
            </a:r>
            <a:r>
              <a:rPr lang="it-IT" altLang="en-US" sz="2800" dirty="0">
                <a:latin typeface="+mn-lt"/>
              </a:rPr>
              <a:t> the </a:t>
            </a:r>
            <a:r>
              <a:rPr lang="it-IT" altLang="en-US" sz="2800" dirty="0" err="1">
                <a:latin typeface="+mn-lt"/>
              </a:rPr>
              <a:t>lamp</a:t>
            </a:r>
            <a:endParaRPr lang="it-IT" altLang="en-US" sz="2800" dirty="0">
              <a:latin typeface="+mn-lt"/>
            </a:endParaRPr>
          </a:p>
          <a:p>
            <a:pPr algn="ctr" eaLnBrk="1" hangingPunct="1">
              <a:defRPr/>
            </a:pPr>
            <a:r>
              <a:rPr lang="it-IT" altLang="en-US" sz="2800" dirty="0" err="1">
                <a:latin typeface="+mn-lt"/>
              </a:rPr>
              <a:t>meaningful</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«The soul </a:t>
            </a:r>
            <a:r>
              <a:rPr lang="it-IT" altLang="en-US" sz="2800" dirty="0" err="1">
                <a:latin typeface="+mn-lt"/>
              </a:rPr>
              <a:t>is</a:t>
            </a:r>
            <a:r>
              <a:rPr lang="it-IT" altLang="en-US" sz="2800" dirty="0">
                <a:latin typeface="+mn-lt"/>
              </a:rPr>
              <a:t> </a:t>
            </a:r>
            <a:r>
              <a:rPr lang="it-IT" altLang="en-US" sz="2800" dirty="0" err="1">
                <a:latin typeface="+mn-lt"/>
              </a:rPr>
              <a:t>eternal</a:t>
            </a:r>
            <a:r>
              <a:rPr lang="it-IT" altLang="en-US" sz="2800" dirty="0">
                <a:latin typeface="+mn-lt"/>
              </a:rPr>
              <a:t>»</a:t>
            </a:r>
            <a:endParaRPr lang="it-IT" altLang="en-US" sz="2800" dirty="0">
              <a:latin typeface="+mn-lt"/>
              <a:sym typeface="Wingdings" pitchFamily="2" charset="2"/>
            </a:endParaRPr>
          </a:p>
          <a:p>
            <a:pPr algn="ctr" eaLnBrk="1" hangingPunct="1">
              <a:defRPr/>
            </a:pPr>
            <a:r>
              <a:rPr lang="it-IT" altLang="en-US" sz="2800" dirty="0" err="1">
                <a:latin typeface="+mn-lt"/>
                <a:sym typeface="Wingdings" pitchFamily="2" charset="2"/>
              </a:rPr>
              <a:t>meaningless</a:t>
            </a:r>
            <a:endParaRPr lang="it-IT" altLang="en-US" sz="2800" dirty="0">
              <a:latin typeface="+mn-lt"/>
              <a:sym typeface="Wingdings" pitchFamily="2" charset="2"/>
            </a:endParaRPr>
          </a:p>
          <a:p>
            <a:pPr algn="ctr" eaLnBrk="1" hangingPunct="1">
              <a:defRPr/>
            </a:pPr>
            <a:endParaRPr lang="it-IT" altLang="en-US" sz="2800" dirty="0">
              <a:latin typeface="+mn-lt"/>
              <a:sym typeface="Wingdings" pitchFamily="2" charset="2"/>
            </a:endParaRPr>
          </a:p>
          <a:p>
            <a:pPr algn="ctr" eaLnBrk="1" hangingPunct="1">
              <a:defRPr/>
            </a:pPr>
            <a:r>
              <a:rPr lang="it-IT" altLang="en-US" sz="2800" dirty="0" err="1">
                <a:latin typeface="+mn-lt"/>
              </a:rPr>
              <a:t>Only</a:t>
            </a:r>
            <a:r>
              <a:rPr lang="it-IT" altLang="en-US" sz="2800" dirty="0">
                <a:latin typeface="+mn-lt"/>
              </a:rPr>
              <a:t> </a:t>
            </a:r>
            <a:r>
              <a:rPr lang="it-IT" altLang="en-US" sz="2800" dirty="0" err="1">
                <a:latin typeface="+mn-lt"/>
              </a:rPr>
              <a:t>statements</a:t>
            </a:r>
            <a:r>
              <a:rPr lang="it-IT" altLang="en-US" sz="2800" dirty="0">
                <a:latin typeface="+mn-lt"/>
              </a:rPr>
              <a:t> </a:t>
            </a:r>
            <a:r>
              <a:rPr lang="it-IT" altLang="en-US" sz="2800" dirty="0" err="1">
                <a:latin typeface="+mn-lt"/>
              </a:rPr>
              <a:t>that</a:t>
            </a:r>
            <a:r>
              <a:rPr lang="it-IT" altLang="en-US" sz="2800" dirty="0">
                <a:latin typeface="+mn-lt"/>
              </a:rPr>
              <a:t> are </a:t>
            </a:r>
            <a:r>
              <a:rPr lang="it-IT" altLang="en-US" sz="2800" dirty="0" err="1">
                <a:latin typeface="+mn-lt"/>
              </a:rPr>
              <a:t>testable</a:t>
            </a:r>
            <a:r>
              <a:rPr lang="it-IT" altLang="en-US" sz="2800" dirty="0">
                <a:latin typeface="+mn-lt"/>
              </a:rPr>
              <a:t> </a:t>
            </a:r>
            <a:r>
              <a:rPr lang="it-IT" altLang="en-US" sz="2800" dirty="0" err="1">
                <a:latin typeface="+mn-lt"/>
              </a:rPr>
              <a:t>have</a:t>
            </a:r>
            <a:r>
              <a:rPr lang="it-IT" altLang="en-US" sz="2800" dirty="0">
                <a:latin typeface="+mn-lt"/>
              </a:rPr>
              <a:t> </a:t>
            </a:r>
            <a:r>
              <a:rPr lang="it-IT" altLang="en-US" sz="2800" dirty="0" err="1">
                <a:latin typeface="+mn-lt"/>
              </a:rPr>
              <a:t>meaning</a:t>
            </a:r>
            <a:endParaRPr lang="it-IT" altLang="en-US" sz="2800" dirty="0">
              <a:latin typeface="+mn-lt"/>
            </a:endParaRPr>
          </a:p>
          <a:p>
            <a:pPr algn="ctr" eaLnBrk="1" hangingPunct="1">
              <a:defRPr/>
            </a:pPr>
            <a:r>
              <a:rPr lang="it-IT" altLang="en-US" sz="2800" dirty="0">
                <a:latin typeface="+mn-lt"/>
              </a:rPr>
              <a:t>Experience </a:t>
            </a:r>
            <a:r>
              <a:rPr lang="it-IT" altLang="en-US" sz="2800" dirty="0" err="1">
                <a:latin typeface="+mn-lt"/>
              </a:rPr>
              <a:t>is</a:t>
            </a:r>
            <a:r>
              <a:rPr lang="it-IT" altLang="en-US" sz="2800" dirty="0">
                <a:latin typeface="+mn-lt"/>
              </a:rPr>
              <a:t> the </a:t>
            </a:r>
            <a:r>
              <a:rPr lang="it-IT" altLang="en-US" sz="2800" dirty="0" err="1">
                <a:latin typeface="+mn-lt"/>
              </a:rPr>
              <a:t>only</a:t>
            </a:r>
            <a:r>
              <a:rPr lang="it-IT" altLang="en-US" sz="2800" dirty="0">
                <a:latin typeface="+mn-lt"/>
              </a:rPr>
              <a:t> source of </a:t>
            </a:r>
            <a:r>
              <a:rPr lang="it-IT" altLang="en-US" sz="2800" dirty="0" err="1">
                <a:latin typeface="+mn-lt"/>
              </a:rPr>
              <a:t>knowledge</a:t>
            </a:r>
            <a:r>
              <a:rPr lang="it-IT" altLang="en-US" sz="2800" dirty="0">
                <a:latin typeface="+mn-lt"/>
              </a:rPr>
              <a:t> and </a:t>
            </a:r>
            <a:r>
              <a:rPr lang="it-IT" altLang="en-US" sz="2800" dirty="0" err="1">
                <a:latin typeface="+mn-lt"/>
              </a:rPr>
              <a:t>meaning</a:t>
            </a:r>
            <a:endParaRPr lang="it-IT" altLang="en-US" sz="2800" dirty="0">
              <a:latin typeface="+mn-lt"/>
            </a:endParaRPr>
          </a:p>
        </p:txBody>
      </p:sp>
    </p:spTree>
    <p:extLst>
      <p:ext uri="{BB962C8B-B14F-4D97-AF65-F5344CB8AC3E}">
        <p14:creationId xmlns:p14="http://schemas.microsoft.com/office/powerpoint/2010/main" val="48174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635628" y="332656"/>
            <a:ext cx="8036046"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Observation</a:t>
            </a:r>
            <a:r>
              <a:rPr lang="it-IT" altLang="en-US" sz="2800" dirty="0">
                <a:latin typeface="+mn-lt"/>
              </a:rPr>
              <a:t> vs </a:t>
            </a:r>
            <a:r>
              <a:rPr lang="it-IT" altLang="en-US" sz="2800" dirty="0" err="1">
                <a:latin typeface="+mn-lt"/>
              </a:rPr>
              <a:t>theory</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The </a:t>
            </a:r>
            <a:r>
              <a:rPr lang="it-IT" altLang="en-US" sz="2800" dirty="0" err="1">
                <a:latin typeface="+mn-lt"/>
              </a:rPr>
              <a:t>distinction</a:t>
            </a:r>
            <a:r>
              <a:rPr lang="it-IT" altLang="en-US" sz="2800" dirty="0">
                <a:latin typeface="+mn-lt"/>
              </a:rPr>
              <a:t> </a:t>
            </a:r>
            <a:r>
              <a:rPr lang="it-IT" altLang="en-US" sz="2800" dirty="0" err="1">
                <a:latin typeface="+mn-lt"/>
              </a:rPr>
              <a:t>is</a:t>
            </a:r>
            <a:r>
              <a:rPr lang="it-IT" altLang="en-US" sz="2800" dirty="0">
                <a:latin typeface="+mn-lt"/>
              </a:rPr>
              <a:t> far from </a:t>
            </a:r>
            <a:r>
              <a:rPr lang="it-IT" altLang="en-US" sz="2800" dirty="0" err="1">
                <a:latin typeface="+mn-lt"/>
              </a:rPr>
              <a:t>being</a:t>
            </a:r>
            <a:r>
              <a:rPr lang="it-IT" altLang="en-US" sz="2800" dirty="0">
                <a:latin typeface="+mn-lt"/>
              </a:rPr>
              <a:t> </a:t>
            </a:r>
            <a:r>
              <a:rPr lang="it-IT" altLang="en-US" sz="2800" dirty="0" err="1">
                <a:latin typeface="+mn-lt"/>
              </a:rPr>
              <a:t>clearcut</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Theories</a:t>
            </a:r>
            <a:r>
              <a:rPr lang="it-IT" altLang="en-US" sz="2800" dirty="0">
                <a:latin typeface="+mn-lt"/>
              </a:rPr>
              <a:t> are </a:t>
            </a:r>
            <a:r>
              <a:rPr lang="it-IT" altLang="en-US" sz="2800" dirty="0" err="1">
                <a:latin typeface="+mn-lt"/>
              </a:rPr>
              <a:t>abstractions</a:t>
            </a:r>
            <a:r>
              <a:rPr lang="it-IT" altLang="en-US" sz="2800" dirty="0">
                <a:latin typeface="+mn-lt"/>
              </a:rPr>
              <a:t> from </a:t>
            </a:r>
            <a:r>
              <a:rPr lang="it-IT" altLang="en-US" sz="2800" dirty="0" err="1">
                <a:latin typeface="+mn-lt"/>
              </a:rPr>
              <a:t>observations</a:t>
            </a:r>
            <a:endParaRPr lang="it-IT" altLang="en-US" sz="2800" dirty="0">
              <a:latin typeface="+mn-lt"/>
            </a:endParaRPr>
          </a:p>
          <a:p>
            <a:pPr algn="ctr" eaLnBrk="1" hangingPunct="1">
              <a:defRPr/>
            </a:pPr>
            <a:r>
              <a:rPr lang="it-IT" altLang="en-US" sz="2800" dirty="0" err="1">
                <a:latin typeface="+mn-lt"/>
              </a:rPr>
              <a:t>But</a:t>
            </a:r>
            <a:r>
              <a:rPr lang="it-IT" altLang="en-US" sz="2800" dirty="0">
                <a:latin typeface="+mn-lt"/>
              </a:rPr>
              <a:t> </a:t>
            </a:r>
            <a:r>
              <a:rPr lang="it-IT" altLang="en-US" sz="2800" dirty="0" err="1">
                <a:latin typeface="+mn-lt"/>
              </a:rPr>
              <a:t>what’s</a:t>
            </a:r>
            <a:r>
              <a:rPr lang="it-IT" altLang="en-US" sz="2800" dirty="0">
                <a:latin typeface="+mn-lt"/>
              </a:rPr>
              <a:t> an </a:t>
            </a:r>
            <a:r>
              <a:rPr lang="it-IT" altLang="en-US" sz="2800" dirty="0" err="1">
                <a:latin typeface="+mn-lt"/>
              </a:rPr>
              <a:t>observation</a:t>
            </a:r>
            <a:r>
              <a:rPr lang="it-IT" altLang="en-US" sz="2800" dirty="0">
                <a:latin typeface="+mn-lt"/>
              </a:rPr>
              <a:t>? </a:t>
            </a:r>
            <a:r>
              <a:rPr lang="it-IT" altLang="en-US" sz="2800" dirty="0" err="1">
                <a:latin typeface="+mn-lt"/>
              </a:rPr>
              <a:t>Naked</a:t>
            </a:r>
            <a:r>
              <a:rPr lang="it-IT" altLang="en-US" sz="2800" dirty="0">
                <a:latin typeface="+mn-lt"/>
              </a:rPr>
              <a:t> </a:t>
            </a:r>
            <a:r>
              <a:rPr lang="it-IT" altLang="en-US" sz="2800" dirty="0" err="1">
                <a:latin typeface="+mn-lt"/>
              </a:rPr>
              <a:t>eye</a:t>
            </a:r>
            <a:r>
              <a:rPr lang="it-IT" altLang="en-US" sz="2800" dirty="0">
                <a:latin typeface="+mn-lt"/>
              </a:rPr>
              <a:t>? Instruments? </a:t>
            </a:r>
          </a:p>
          <a:p>
            <a:pPr algn="ctr" eaLnBrk="1" hangingPunct="1">
              <a:defRPr/>
            </a:pPr>
            <a:endParaRPr lang="it-IT" altLang="en-US" sz="2800" dirty="0">
              <a:latin typeface="+mn-lt"/>
            </a:endParaRPr>
          </a:p>
          <a:p>
            <a:pPr algn="ctr" eaLnBrk="1" hangingPunct="1">
              <a:defRPr/>
            </a:pPr>
            <a:r>
              <a:rPr lang="it-IT" altLang="en-US" sz="2800" dirty="0" err="1">
                <a:latin typeface="+mn-lt"/>
              </a:rPr>
              <a:t>What</a:t>
            </a:r>
            <a:r>
              <a:rPr lang="it-IT" altLang="en-US" sz="2800" dirty="0">
                <a:latin typeface="+mn-lt"/>
              </a:rPr>
              <a:t> </a:t>
            </a:r>
            <a:r>
              <a:rPr lang="it-IT" altLang="en-US" sz="2800" dirty="0" err="1">
                <a:latin typeface="+mn-lt"/>
              </a:rPr>
              <a:t>should</a:t>
            </a:r>
            <a:r>
              <a:rPr lang="it-IT" altLang="en-US" sz="2800" dirty="0">
                <a:latin typeface="+mn-lt"/>
              </a:rPr>
              <a:t> be </a:t>
            </a:r>
            <a:r>
              <a:rPr lang="it-IT" altLang="en-US" sz="2800" dirty="0" err="1">
                <a:latin typeface="+mn-lt"/>
              </a:rPr>
              <a:t>done</a:t>
            </a:r>
            <a:r>
              <a:rPr lang="it-IT" altLang="en-US" sz="2800" dirty="0">
                <a:latin typeface="+mn-lt"/>
              </a:rPr>
              <a:t> with </a:t>
            </a:r>
            <a:r>
              <a:rPr lang="it-IT" altLang="en-US" sz="2800" dirty="0" err="1">
                <a:latin typeface="+mn-lt"/>
              </a:rPr>
              <a:t>things</a:t>
            </a:r>
            <a:r>
              <a:rPr lang="it-IT" altLang="en-US" sz="2800" dirty="0">
                <a:latin typeface="+mn-lt"/>
              </a:rPr>
              <a:t> </a:t>
            </a:r>
            <a:r>
              <a:rPr lang="it-IT" altLang="en-US" sz="2800" dirty="0" err="1">
                <a:latin typeface="+mn-lt"/>
              </a:rPr>
              <a:t>we</a:t>
            </a:r>
            <a:r>
              <a:rPr lang="it-IT" altLang="en-US" sz="2800" dirty="0">
                <a:latin typeface="+mn-lt"/>
              </a:rPr>
              <a:t> </a:t>
            </a:r>
            <a:r>
              <a:rPr lang="it-IT" altLang="en-US" sz="2800" dirty="0" err="1">
                <a:latin typeface="+mn-lt"/>
              </a:rPr>
              <a:t>cannot</a:t>
            </a:r>
            <a:r>
              <a:rPr lang="it-IT" altLang="en-US" sz="2800" dirty="0">
                <a:latin typeface="+mn-lt"/>
              </a:rPr>
              <a:t> </a:t>
            </a:r>
            <a:r>
              <a:rPr lang="it-IT" altLang="en-US" sz="2800" dirty="0" err="1">
                <a:latin typeface="+mn-lt"/>
              </a:rPr>
              <a:t>observe</a:t>
            </a:r>
            <a:r>
              <a:rPr lang="it-IT" altLang="en-US" sz="2800" dirty="0">
                <a:latin typeface="+mn-lt"/>
              </a:rPr>
              <a:t>, </a:t>
            </a:r>
          </a:p>
          <a:p>
            <a:pPr algn="ctr" eaLnBrk="1" hangingPunct="1">
              <a:defRPr/>
            </a:pPr>
            <a:r>
              <a:rPr lang="it-IT" altLang="en-US" sz="2800" dirty="0" err="1">
                <a:latin typeface="+mn-lt"/>
              </a:rPr>
              <a:t>not</a:t>
            </a:r>
            <a:r>
              <a:rPr lang="it-IT" altLang="en-US" sz="2800" dirty="0">
                <a:latin typeface="+mn-lt"/>
              </a:rPr>
              <a:t> </a:t>
            </a:r>
            <a:r>
              <a:rPr lang="it-IT" altLang="en-US" sz="2800" dirty="0" err="1">
                <a:latin typeface="+mn-lt"/>
              </a:rPr>
              <a:t>even</a:t>
            </a:r>
            <a:r>
              <a:rPr lang="it-IT" altLang="en-US" sz="2800" dirty="0">
                <a:latin typeface="+mn-lt"/>
              </a:rPr>
              <a:t> with an </a:t>
            </a:r>
            <a:r>
              <a:rPr lang="it-IT" altLang="en-US" sz="2800" dirty="0" err="1">
                <a:latin typeface="+mn-lt"/>
              </a:rPr>
              <a:t>instrument</a:t>
            </a:r>
            <a:r>
              <a:rPr lang="it-IT" altLang="en-US" sz="2800" dirty="0">
                <a:latin typeface="+mn-lt"/>
              </a:rPr>
              <a:t> (e.g. </a:t>
            </a:r>
            <a:r>
              <a:rPr lang="it-IT" altLang="en-US" sz="2800" dirty="0" err="1">
                <a:latin typeface="+mn-lt"/>
              </a:rPr>
              <a:t>black</a:t>
            </a:r>
            <a:r>
              <a:rPr lang="it-IT" altLang="en-US" sz="2800" dirty="0">
                <a:latin typeface="+mn-lt"/>
              </a:rPr>
              <a:t> </a:t>
            </a:r>
            <a:r>
              <a:rPr lang="it-IT" altLang="en-US" sz="2800" dirty="0" err="1">
                <a:latin typeface="+mn-lt"/>
              </a:rPr>
              <a:t>hole</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err="1">
                <a:latin typeface="+mn-lt"/>
              </a:rPr>
              <a:t>Usually</a:t>
            </a:r>
            <a:r>
              <a:rPr lang="it-IT" altLang="en-US" sz="2800" dirty="0">
                <a:latin typeface="+mn-lt"/>
              </a:rPr>
              <a:t>, </a:t>
            </a:r>
            <a:r>
              <a:rPr lang="it-IT" altLang="en-US" sz="2800" dirty="0" err="1">
                <a:latin typeface="+mn-lt"/>
              </a:rPr>
              <a:t>we</a:t>
            </a:r>
            <a:r>
              <a:rPr lang="it-IT" altLang="en-US" sz="2800" dirty="0">
                <a:latin typeface="+mn-lt"/>
              </a:rPr>
              <a:t> </a:t>
            </a:r>
            <a:r>
              <a:rPr lang="it-IT" altLang="en-US" sz="2800" dirty="0" err="1">
                <a:latin typeface="+mn-lt"/>
              </a:rPr>
              <a:t>observe</a:t>
            </a:r>
            <a:r>
              <a:rPr lang="it-IT" altLang="en-US" sz="2800" dirty="0">
                <a:latin typeface="+mn-lt"/>
              </a:rPr>
              <a:t> </a:t>
            </a:r>
            <a:r>
              <a:rPr lang="it-IT" altLang="en-US" sz="2800" dirty="0" err="1">
                <a:latin typeface="+mn-lt"/>
              </a:rPr>
              <a:t>consequences</a:t>
            </a:r>
            <a:r>
              <a:rPr lang="it-IT" altLang="en-US" sz="2800" dirty="0">
                <a:latin typeface="+mn-lt"/>
              </a:rPr>
              <a:t> more </a:t>
            </a:r>
            <a:r>
              <a:rPr lang="it-IT" altLang="en-US" sz="2800" dirty="0" err="1">
                <a:latin typeface="+mn-lt"/>
              </a:rPr>
              <a:t>than</a:t>
            </a:r>
            <a:r>
              <a:rPr lang="it-IT" altLang="en-US" sz="2800" dirty="0">
                <a:latin typeface="+mn-lt"/>
              </a:rPr>
              <a:t> </a:t>
            </a:r>
            <a:r>
              <a:rPr lang="it-IT" altLang="en-US" sz="2800" dirty="0" err="1">
                <a:latin typeface="+mn-lt"/>
              </a:rPr>
              <a:t>things</a:t>
            </a:r>
            <a:endParaRPr lang="it-IT" altLang="en-US" sz="2800" dirty="0">
              <a:latin typeface="+mn-lt"/>
            </a:endParaRPr>
          </a:p>
        </p:txBody>
      </p:sp>
    </p:spTree>
    <p:extLst>
      <p:ext uri="{BB962C8B-B14F-4D97-AF65-F5344CB8AC3E}">
        <p14:creationId xmlns:p14="http://schemas.microsoft.com/office/powerpoint/2010/main" val="427413263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9222</TotalTime>
  <Words>3527</Words>
  <Application>Microsoft Macintosh PowerPoint</Application>
  <PresentationFormat>On-screen Show (4:3)</PresentationFormat>
  <Paragraphs>573</Paragraphs>
  <Slides>74</Slides>
  <Notes>33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Arial</vt:lpstr>
      <vt:lpstr>Calibri</vt:lpstr>
      <vt:lpstr>Symbol</vt:lpstr>
      <vt:lpstr>Times New Roman</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fabio.ferlazzo@uniroma1.it</dc:creator>
  <cp:lastModifiedBy>Fabio Ferlazzo</cp:lastModifiedBy>
  <cp:revision>81</cp:revision>
  <dcterms:created xsi:type="dcterms:W3CDTF">2018-01-28T15:31:25Z</dcterms:created>
  <dcterms:modified xsi:type="dcterms:W3CDTF">2024-10-22T06:57:03Z</dcterms:modified>
</cp:coreProperties>
</file>