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52" d="100"/>
          <a:sy n="52" d="100"/>
        </p:scale>
        <p:origin x="7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DF688-701F-48AE-92DC-B862AC141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F2577B-8672-4881-ADB8-4230DA238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CDC27-EB53-45B3-9D7B-23E4A6BFB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84772-6ECD-4A9D-8C95-E406DB792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1C461-564C-4AD8-9E7D-9DB50C8DB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55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D737-54E4-46F1-8A98-6F0306B3E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45E987-7AD4-4556-A4A7-F1078D587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64D02-FE6F-4CA0-BA94-ED83CFEF4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74359-594D-4468-858F-7FF3AC306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8E340-ABA7-437D-BFB6-B01E0173C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95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200DC3-B6BE-48D2-A534-171DA8C1C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5E4AFF-6734-4C88-A61C-23B28D04B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1A498-B9DC-4A33-8F6D-9CE31D7D2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E9FC3-533C-4C96-BD26-27598BB8E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2A7C0-B41A-48AD-AEA8-668026BA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705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46248-0CB2-4E97-A1BA-B94ACEDE7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7A553-70E9-4963-9FFD-8A9215D68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8A244-AE6B-4052-8F1A-3BA4DA0B9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CA167-7005-4611-82E0-FD4A9D0A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7E72C-D16E-407D-9B70-8C24439F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693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ABED1-30A1-4F81-A476-C551D76E5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71B94-DBA0-42F2-9B8C-A5649D273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87AD1-C548-4940-B804-04EB65FC2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AD4D0-85AE-4643-B231-126A9A189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87174-1747-4301-A4D1-70DCF8F4D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71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51B08-0424-4FC4-A7BB-3B183626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949D3-B81F-4386-841E-34884DAC6D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FAA0A-3096-47AC-A969-2A3F24E04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78DE9-8C65-4B32-8C3B-BCF6582CF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DE6092-A72C-40FE-B439-70527408E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D63129-EB93-4560-B6A5-531F97FFB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92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2FB38-F946-47A8-9D75-09353F803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7EEE9-A206-4544-A07A-2323E8A86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20F11-C971-4D75-9900-97DD6AD2F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F5173-CCF2-4C97-A5C4-264DF3BCB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F86EB-64F0-4191-A788-5ACF42E37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512303-E978-4C71-916E-DBC96733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1D801-F01B-448D-ABE7-3DCB7EAB3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433B46-0CB5-4341-9D02-12B2791C3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82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2741C-7D5E-45A8-8AA2-CD9CC384D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6AC0E-0E02-4024-9D8F-81B182BC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B0DE89-5588-49DB-8455-5210CD0B8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4F9E17-E67F-4D40-8CEA-B90EDEB1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36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96E0D9-C055-4A2B-B06E-51869CDC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2B4B5-6502-4000-9B78-8BDBFA36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25304-0D2C-4979-B699-E1FDAE15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214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62F67-E8E2-4412-A0DA-22723FCC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01F5E-64C2-49F7-AAAC-8AD39E615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9CEC92-1F6B-43C2-B68F-777A8A4D9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E8C31-D1B7-43AE-835A-81C750A79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039B1-C021-4489-82F0-4BA5D725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CCFAD-3278-44D6-B1DF-6BE5E1E6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12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A0E38-4458-4AB5-A8DA-DD4AB4B9E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00EEC2-37B4-4737-98D0-A4AE59D14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1E17BB-D20B-45ED-91C8-1059545CC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204C-6E0A-464D-8BAD-4819A61B1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FDA364-103C-4EE0-BB4F-E859C8EA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7BF56-9454-4E69-94D8-AA29CC3E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06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47C54-299C-42C9-AA89-ED331D705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011E3F-17FA-4438-AFEB-731A6B450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A71A0-5D81-4BFB-AE91-52DC32C2D7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7F126-300D-47F4-BFC0-74B2ECD38E8F}" type="datetimeFigureOut">
              <a:rPr lang="it-IT" smtClean="0"/>
              <a:t>23/05/2021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6F698-7F1C-478D-B465-30C0CC8C51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31CBE-B347-4FF8-99BE-E12B37641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CDEFB-28AF-4A37-9E65-ACDEAA37806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81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415440-8FF8-441F-A6B2-FA0C3EF29AB4}"/>
              </a:ext>
            </a:extLst>
          </p:cNvPr>
          <p:cNvSpPr txBox="1"/>
          <p:nvPr/>
        </p:nvSpPr>
        <p:spPr>
          <a:xfrm>
            <a:off x="211394" y="321684"/>
            <a:ext cx="1176921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dirty="0">
                <a:solidFill>
                  <a:srgbClr val="000000"/>
                </a:solidFill>
                <a:effectLst/>
                <a:latin typeface="TimesNewRomanPS-BoldMT"/>
              </a:rPr>
              <a:t>Prova scritta di Chimica Generale ed Inorganica del 18 giugno 2020 ore 9:30</a:t>
            </a:r>
            <a:br>
              <a:rPr lang="it-IT" sz="2800" b="1" i="0" dirty="0">
                <a:solidFill>
                  <a:srgbClr val="000000"/>
                </a:solidFill>
                <a:effectLst/>
                <a:latin typeface="TimesNewRomanPS-BoldMT"/>
              </a:rPr>
            </a:br>
            <a:endParaRPr lang="it-IT" sz="2800" b="1" i="0" dirty="0">
              <a:solidFill>
                <a:srgbClr val="000000"/>
              </a:solidFill>
              <a:effectLst/>
              <a:latin typeface="TimesNewRomanPS-BoldMT"/>
            </a:endParaRPr>
          </a:p>
          <a:p>
            <a:r>
              <a:rPr lang="it-IT" sz="2800" b="1" i="0" dirty="0">
                <a:solidFill>
                  <a:srgbClr val="000000"/>
                </a:solidFill>
                <a:effectLst/>
                <a:latin typeface="TimesNewRomanPS-BoldMT"/>
              </a:rPr>
              <a:t>Quesito 1.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Bilanciare in forma molecolare l’equazione: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KMnO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HCl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CambriaMath"/>
              </a:rPr>
              <a:t>→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MnCl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KCl + H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O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---------------------------------------------------------------------------------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1" dirty="0">
                <a:solidFill>
                  <a:srgbClr val="000000"/>
                </a:solidFill>
                <a:effectLst/>
                <a:latin typeface="TimesNewRomanPS-ItalicMT"/>
              </a:rPr>
              <a:t>Svolgimento:</a:t>
            </a:r>
            <a:br>
              <a:rPr lang="it-IT" sz="2800" b="0" i="1" dirty="0">
                <a:solidFill>
                  <a:srgbClr val="000000"/>
                </a:solidFill>
                <a:effectLst/>
                <a:latin typeface="TimesNewRomanPS-Italic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KMnO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HCl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CambriaMath"/>
              </a:rPr>
              <a:t>→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MnCl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KCl + H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O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×2           MnO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-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+ 5 e- + 8 H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+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CambriaMath"/>
              </a:rPr>
              <a:t>→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Mn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++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+ 4 H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O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×5           2Cl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-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CambriaMath"/>
              </a:rPr>
              <a:t>→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+ 2 e-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----------------------------------------------------------------------------------------</a:t>
            </a:r>
          </a:p>
          <a:p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2 MnO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-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+ 16 H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+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+ 10Cl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-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CambriaMath"/>
              </a:rPr>
              <a:t>→ 2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Mn</a:t>
            </a:r>
            <a:r>
              <a:rPr lang="it-IT" sz="2800" b="0" i="0" baseline="30000" dirty="0">
                <a:solidFill>
                  <a:srgbClr val="000000"/>
                </a:solidFill>
                <a:effectLst/>
                <a:latin typeface="TimesNewRomanPSMT"/>
              </a:rPr>
              <a:t>++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+ 8 H2O + 5 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endParaRPr lang="it-IT" sz="28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in forma molecolare:</a:t>
            </a:r>
            <a:b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2 KMnO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+ 16 HCl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CambriaMath"/>
              </a:rPr>
              <a:t>→ 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2 MnCl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+ 5 Cl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 + 2 KCl + 8 H</a:t>
            </a:r>
            <a:r>
              <a:rPr lang="it-IT" sz="28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800" b="0" i="0" dirty="0">
                <a:solidFill>
                  <a:srgbClr val="000000"/>
                </a:solidFill>
                <a:effectLst/>
                <a:latin typeface="TimesNewRomanPSMT"/>
              </a:rPr>
              <a:t>O</a:t>
            </a:r>
            <a:r>
              <a:rPr lang="it-IT" sz="2800" dirty="0"/>
              <a:t> </a:t>
            </a:r>
            <a:br>
              <a:rPr lang="it-IT" sz="2800" dirty="0"/>
            </a:b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67257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75D756-DB66-440D-8068-5F2FB8D25AA5}"/>
              </a:ext>
            </a:extLst>
          </p:cNvPr>
          <p:cNvSpPr txBox="1"/>
          <p:nvPr/>
        </p:nvSpPr>
        <p:spPr>
          <a:xfrm>
            <a:off x="438149" y="382012"/>
            <a:ext cx="113157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dirty="0">
                <a:solidFill>
                  <a:srgbClr val="000000"/>
                </a:solidFill>
                <a:effectLst/>
                <a:latin typeface="TimesNewRomanPS-BoldMT"/>
              </a:rPr>
              <a:t>Quesito 2</a:t>
            </a: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In un recipiente vuoto del volume di 2,00 L, mantenuto alla temperatura di 200°C, si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introducono 0,400 moli di A e 0,400 moli di B e si instaura il seguente equilibrio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omogeneo gassoso: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                                             A +  B                   C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endParaRPr lang="it-IT" sz="24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Una volta raggiunto l’equilibrio si sono formate 0,100 moli di C.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Calcolare la Kc e la Kp della reazione.</a:t>
            </a:r>
            <a:r>
              <a:rPr lang="it-IT" sz="2400" dirty="0"/>
              <a:t> </a:t>
            </a:r>
            <a:br>
              <a:rPr lang="it-IT" sz="2400" dirty="0"/>
            </a:br>
            <a:endParaRPr lang="it-IT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F41258-FA73-489A-9958-E7DE999765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39813" r="35442" b="34160"/>
          <a:stretch/>
        </p:blipFill>
        <p:spPr>
          <a:xfrm>
            <a:off x="5069040" y="1813471"/>
            <a:ext cx="1108668" cy="4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07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D18582C-4B6D-45AC-BA90-54BFB7DC12AE}"/>
              </a:ext>
            </a:extLst>
          </p:cNvPr>
          <p:cNvSpPr txBox="1"/>
          <p:nvPr/>
        </p:nvSpPr>
        <p:spPr>
          <a:xfrm>
            <a:off x="807474" y="383147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Svolgimento:</a:t>
            </a:r>
            <a:endParaRPr lang="it-IT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E1CF7F-61B8-416A-A094-E24791E65573}"/>
              </a:ext>
            </a:extLst>
          </p:cNvPr>
          <p:cNvSpPr txBox="1"/>
          <p:nvPr/>
        </p:nvSpPr>
        <p:spPr>
          <a:xfrm>
            <a:off x="2002094" y="1041061"/>
            <a:ext cx="6098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A       +    B                         C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endParaRPr lang="it-IT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121A96-F7EB-4C67-A310-5DF75107B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39813" r="35442" b="34160"/>
          <a:stretch/>
        </p:blipFill>
        <p:spPr>
          <a:xfrm>
            <a:off x="4048432" y="1063060"/>
            <a:ext cx="1108668" cy="4314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1EAAE30-225D-4BDD-8E36-694A4923F682}"/>
              </a:ext>
            </a:extLst>
          </p:cNvPr>
          <p:cNvSpPr txBox="1"/>
          <p:nvPr/>
        </p:nvSpPr>
        <p:spPr>
          <a:xfrm>
            <a:off x="577705" y="1516541"/>
            <a:ext cx="94364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Inizio      0,400         0,400</a:t>
            </a: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Eq.          0,400-x      0,400-x                  x</a:t>
            </a:r>
          </a:p>
          <a:p>
            <a:endParaRPr lang="it-IT" sz="2400" dirty="0">
              <a:solidFill>
                <a:srgbClr val="000000"/>
              </a:solidFill>
              <a:latin typeface="TimesNewRomanPSM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x= nC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eq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= 0,100 moli         nA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eq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= nB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eq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= 0,400-x = 0,300</a:t>
            </a:r>
          </a:p>
          <a:p>
            <a:endParaRPr lang="it-IT" sz="2400" dirty="0">
              <a:solidFill>
                <a:srgbClr val="000000"/>
              </a:solidFill>
              <a:latin typeface="TimesNewRomanPSMT"/>
            </a:endParaRP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                   [C]                      0,100/2</a:t>
            </a: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  Kc = ----------------  =  -------------------    =   2,22</a:t>
            </a:r>
            <a:br>
              <a:rPr lang="it-IT" sz="2400" dirty="0"/>
            </a:br>
            <a:r>
              <a:rPr lang="it-IT" sz="2400" dirty="0"/>
              <a:t>                      [A]  [B]         (0,300/2)  (0,300/2)</a:t>
            </a:r>
          </a:p>
          <a:p>
            <a:endParaRPr lang="it-IT" sz="2400" dirty="0"/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</a:t>
            </a:r>
            <a:r>
              <a:rPr lang="it-IT" sz="2400" dirty="0">
                <a:solidFill>
                  <a:srgbClr val="000000"/>
                </a:solidFill>
                <a:latin typeface="Symbol" panose="05050102010706020507" pitchFamily="18" charset="2"/>
              </a:rPr>
              <a:t>D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n = -1</a:t>
            </a: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Kp =  Kc (RT)</a:t>
            </a:r>
            <a:r>
              <a:rPr lang="it-IT" sz="2400" baseline="30000" dirty="0">
                <a:solidFill>
                  <a:srgbClr val="000000"/>
                </a:solidFill>
                <a:latin typeface="TimesNewRomanPSMT"/>
              </a:rPr>
              <a:t>-1 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=  2,22 (0,0821 x 473 )</a:t>
            </a:r>
            <a:r>
              <a:rPr lang="it-IT" sz="2400" baseline="30000" dirty="0">
                <a:solidFill>
                  <a:srgbClr val="000000"/>
                </a:solidFill>
                <a:latin typeface="TimesNewRomanPSMT"/>
              </a:rPr>
              <a:t>-1 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= 0,0572</a:t>
            </a:r>
          </a:p>
        </p:txBody>
      </p:sp>
    </p:spTree>
    <p:extLst>
      <p:ext uri="{BB962C8B-B14F-4D97-AF65-F5344CB8AC3E}">
        <p14:creationId xmlns:p14="http://schemas.microsoft.com/office/powerpoint/2010/main" val="38763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430C83A-5F92-4CAC-925A-60AD185B4335}"/>
              </a:ext>
            </a:extLst>
          </p:cNvPr>
          <p:cNvSpPr txBox="1"/>
          <p:nvPr/>
        </p:nvSpPr>
        <p:spPr>
          <a:xfrm>
            <a:off x="427703" y="501134"/>
            <a:ext cx="111055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dirty="0">
                <a:solidFill>
                  <a:srgbClr val="000000"/>
                </a:solidFill>
                <a:effectLst/>
                <a:latin typeface="TimesNewRomanPS-BoldMT"/>
              </a:rPr>
              <a:t>Quesito 3</a:t>
            </a: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Calcolare il pH della soluzione che si ottiene mescolando 200 mL di Na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CO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0,300 M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con 300 mL di HCl 0,200 M (H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CO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: Ka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1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= 4,3</a:t>
            </a:r>
            <a:r>
              <a:rPr lang="it-IT" sz="2400" dirty="0">
                <a:solidFill>
                  <a:srgbClr val="000000"/>
                </a:solidFill>
                <a:latin typeface="SymbolMT"/>
              </a:rPr>
              <a:t>x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10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-7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; Ka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= 5,6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SymbolMT"/>
              </a:rPr>
              <a:t>x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10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-11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)</a:t>
            </a: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94E202-CA49-4622-AAE1-8F80B6E71B38}"/>
              </a:ext>
            </a:extLst>
          </p:cNvPr>
          <p:cNvSpPr txBox="1"/>
          <p:nvPr/>
        </p:nvSpPr>
        <p:spPr>
          <a:xfrm>
            <a:off x="427703" y="2070794"/>
            <a:ext cx="1089905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Svolgimento:</a:t>
            </a:r>
          </a:p>
          <a:p>
            <a:endParaRPr lang="it-IT" sz="2400" dirty="0">
              <a:solidFill>
                <a:srgbClr val="000000"/>
              </a:solidFill>
              <a:latin typeface="TimesNewRomanPSMT"/>
            </a:endParaRP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m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oli Na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CO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=  M x V = 0,200 L x 0,300 mol L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-1 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= 0,060 mol</a:t>
            </a:r>
          </a:p>
          <a:p>
            <a:endParaRPr lang="it-IT" sz="2400" dirty="0">
              <a:solidFill>
                <a:srgbClr val="000000"/>
              </a:solidFill>
              <a:latin typeface="TimesNewRomanPSMT"/>
            </a:endParaRP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m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oli HCl =  M x V = 0,300 L x 0,200 mol L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-1 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= 0,060 mol</a:t>
            </a:r>
          </a:p>
          <a:p>
            <a:endParaRPr lang="it-IT" sz="24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    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Na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CO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    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+   HCL  </a:t>
            </a:r>
            <a:r>
              <a:rPr lang="it-IT" sz="2400" dirty="0">
                <a:solidFill>
                  <a:srgbClr val="000000"/>
                </a:solidFill>
                <a:latin typeface="TimesNewRomanPSMT"/>
                <a:sym typeface="Wingdings" panose="05000000000000000000" pitchFamily="2" charset="2"/>
              </a:rPr>
              <a:t>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NaHCO</a:t>
            </a:r>
            <a:r>
              <a:rPr lang="it-IT" sz="2400" baseline="-25000" dirty="0">
                <a:solidFill>
                  <a:srgbClr val="000000"/>
                </a:solidFill>
                <a:latin typeface="TimesNewRomanPSMT"/>
              </a:rPr>
              <a:t>3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+  NaCl</a:t>
            </a: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        0,060           0,060           -                  -</a:t>
            </a:r>
          </a:p>
          <a:p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           -                 -             0,060            0,060</a:t>
            </a:r>
          </a:p>
          <a:p>
            <a:endParaRPr lang="it-IT" sz="24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r>
              <a:rPr lang="it-IT" sz="2400" b="1" dirty="0">
                <a:solidFill>
                  <a:srgbClr val="000000"/>
                </a:solidFill>
                <a:latin typeface="TimesNewRomanPSMT"/>
              </a:rPr>
              <a:t>Anfolita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 :  pH = - log   ka</a:t>
            </a:r>
            <a:r>
              <a:rPr lang="it-IT" sz="2400" baseline="-25000" dirty="0">
                <a:solidFill>
                  <a:srgbClr val="000000"/>
                </a:solidFill>
                <a:latin typeface="TimesNewRomanPSMT"/>
              </a:rPr>
              <a:t>1</a:t>
            </a:r>
            <a:r>
              <a:rPr lang="it-IT" sz="3200" b="1" baseline="30000" dirty="0">
                <a:solidFill>
                  <a:srgbClr val="000000"/>
                </a:solidFill>
                <a:latin typeface="TimesNewRomanPSMT"/>
              </a:rPr>
              <a:t> . 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Ka</a:t>
            </a:r>
            <a:r>
              <a:rPr lang="it-IT" sz="2400" baseline="-25000" dirty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= -log   4,3x10</a:t>
            </a:r>
            <a:r>
              <a:rPr lang="it-IT" sz="2400" baseline="30000" dirty="0">
                <a:solidFill>
                  <a:srgbClr val="000000"/>
                </a:solidFill>
                <a:latin typeface="TimesNewRomanPSMT"/>
              </a:rPr>
              <a:t>-7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it-IT" sz="2400" b="1" baseline="30000" dirty="0">
                <a:solidFill>
                  <a:srgbClr val="000000"/>
                </a:solidFill>
                <a:latin typeface="TimesNewRomanPSMT"/>
              </a:rPr>
              <a:t>.  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5,6x10</a:t>
            </a:r>
            <a:r>
              <a:rPr lang="it-IT" sz="2400" baseline="30000" dirty="0">
                <a:solidFill>
                  <a:srgbClr val="000000"/>
                </a:solidFill>
                <a:latin typeface="TimesNewRomanPSMT"/>
              </a:rPr>
              <a:t>-11</a:t>
            </a:r>
            <a:r>
              <a:rPr lang="it-IT" sz="2400" dirty="0">
                <a:solidFill>
                  <a:srgbClr val="000000"/>
                </a:solidFill>
                <a:latin typeface="TimesNewRomanPSMT"/>
              </a:rPr>
              <a:t>   =  </a:t>
            </a:r>
            <a:r>
              <a:rPr lang="it-IT" sz="2400" b="1" dirty="0">
                <a:solidFill>
                  <a:srgbClr val="000000"/>
                </a:solidFill>
                <a:latin typeface="TimesNewRomanPSMT"/>
              </a:rPr>
              <a:t>8,31</a:t>
            </a:r>
            <a:endParaRPr lang="it-IT" sz="2400" b="1" i="0" dirty="0">
              <a:solidFill>
                <a:srgbClr val="000000"/>
              </a:solidFill>
              <a:effectLst/>
              <a:latin typeface="TimesNewRomanPSMT"/>
            </a:endParaRPr>
          </a:p>
          <a:p>
            <a:endParaRPr lang="it-IT" dirty="0"/>
          </a:p>
        </p:txBody>
      </p:sp>
      <p:pic>
        <p:nvPicPr>
          <p:cNvPr id="14" name="Picture 2" descr="Radice (simbolo) - Wikipedia">
            <a:extLst>
              <a:ext uri="{FF2B5EF4-FFF2-40B4-BE49-F238E27FC236}">
                <a16:creationId xmlns:a16="http://schemas.microsoft.com/office/drawing/2014/main" id="{4F1BA355-3B9D-4C4B-A865-12F3AD528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64" y="5622084"/>
            <a:ext cx="528710" cy="54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adice (simbolo) - Wikipedia">
            <a:extLst>
              <a:ext uri="{FF2B5EF4-FFF2-40B4-BE49-F238E27FC236}">
                <a16:creationId xmlns:a16="http://schemas.microsoft.com/office/drawing/2014/main" id="{6C31111E-AF87-4274-9DC2-13079BB6F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153" y="5622084"/>
            <a:ext cx="528710" cy="54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57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75F825-9B9B-4EA8-B092-077299CE9701}"/>
              </a:ext>
            </a:extLst>
          </p:cNvPr>
          <p:cNvSpPr txBox="1"/>
          <p:nvPr/>
        </p:nvSpPr>
        <p:spPr>
          <a:xfrm>
            <a:off x="438764" y="481300"/>
            <a:ext cx="1147793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Disegnare (o descrivere) la geometria delle seguenti molecole, indicare la presenza o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meno di un momento dipolo (e la sua direzione) e indicare l’ibridazione dell’atomo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centrale: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a) IF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; b) SO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; c) HCN; d) (AlH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)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-</a:t>
            </a:r>
            <a:r>
              <a:rPr lang="it-IT" sz="2400" dirty="0"/>
              <a:t> </a:t>
            </a:r>
          </a:p>
          <a:p>
            <a:endParaRPr lang="it-IT" sz="2400" dirty="0"/>
          </a:p>
          <a:p>
            <a:endParaRPr lang="it-IT" sz="2400" dirty="0"/>
          </a:p>
          <a:p>
            <a:pPr marL="457200" indent="-457200">
              <a:buAutoNum type="alphaLcParenR"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IF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   molecola a T ; I ibridizzato sp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d </a:t>
            </a:r>
          </a:p>
          <a:p>
            <a:pPr marL="457200" indent="-457200">
              <a:buAutoNum type="alphaLcParenR"/>
            </a:pPr>
            <a:endParaRPr lang="it-IT" sz="24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AutoNum type="alphaLcParenR"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SO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3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  trigonale piana;  S ibridizzato sp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2</a:t>
            </a:r>
            <a:endParaRPr lang="it-IT" sz="24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pPr marL="457200" indent="-457200">
              <a:buAutoNum type="alphaLcParenR"/>
            </a:pPr>
            <a:endParaRPr lang="it-IT" sz="24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AutoNum type="alphaLcParenR"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HCN</a:t>
            </a:r>
            <a:r>
              <a:rPr lang="it-IT" sz="2400" dirty="0"/>
              <a:t> 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molecola lineare;    C ibridizzato sp</a:t>
            </a:r>
          </a:p>
          <a:p>
            <a:pPr marL="457200" indent="-457200">
              <a:buAutoNum type="alphaLcParenR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(AlH</a:t>
            </a:r>
            <a:r>
              <a:rPr lang="it-IT" sz="2400" b="0" i="0" baseline="-25000" dirty="0">
                <a:solidFill>
                  <a:srgbClr val="000000"/>
                </a:solidFill>
                <a:effectLst/>
                <a:latin typeface="TimesNewRomanPSMT"/>
              </a:rPr>
              <a:t>4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)</a:t>
            </a:r>
            <a:r>
              <a:rPr lang="it-IT" sz="2400" b="0" i="0" baseline="30000" dirty="0">
                <a:solidFill>
                  <a:srgbClr val="000000"/>
                </a:solidFill>
                <a:effectLst/>
                <a:latin typeface="TimesNewRomanPSMT"/>
              </a:rPr>
              <a:t>-     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molecola tetraedrica;   Al ibridizzato sp</a:t>
            </a:r>
            <a:r>
              <a:rPr lang="it-IT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br>
              <a:rPr lang="it-IT" sz="2400" dirty="0"/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    </a:t>
            </a:r>
            <a:br>
              <a:rPr lang="it-IT" sz="2400" dirty="0"/>
            </a:br>
            <a:endParaRPr lang="it-IT" sz="2400" dirty="0"/>
          </a:p>
        </p:txBody>
      </p:sp>
      <p:pic>
        <p:nvPicPr>
          <p:cNvPr id="4102" name="Picture 6" descr="Is IF3 a polar or a non-polar molecule? - Quora">
            <a:extLst>
              <a:ext uri="{FF2B5EF4-FFF2-40B4-BE49-F238E27FC236}">
                <a16:creationId xmlns:a16="http://schemas.microsoft.com/office/drawing/2014/main" id="{304F711B-810B-40E2-97C9-FB69B497FC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03"/>
          <a:stretch/>
        </p:blipFill>
        <p:spPr bwMode="auto">
          <a:xfrm>
            <a:off x="5701489" y="2255310"/>
            <a:ext cx="2352675" cy="164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raw the Lewis dot structure for SO3 - Brainly.in">
            <a:extLst>
              <a:ext uri="{FF2B5EF4-FFF2-40B4-BE49-F238E27FC236}">
                <a16:creationId xmlns:a16="http://schemas.microsoft.com/office/drawing/2014/main" id="{F2B33894-41A2-43DB-9DD0-4EE9EABA5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466" y="2904603"/>
            <a:ext cx="1392869" cy="132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CN Lewis Structure (Hydrogen Cyanide) - YouTube">
            <a:extLst>
              <a:ext uri="{FF2B5EF4-FFF2-40B4-BE49-F238E27FC236}">
                <a16:creationId xmlns:a16="http://schemas.microsoft.com/office/drawing/2014/main" id="{013FFBB2-F0B5-4622-9A4F-D1FC5006A5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3" t="38131" r="10364" b="29727"/>
          <a:stretch/>
        </p:blipFill>
        <p:spPr bwMode="auto">
          <a:xfrm>
            <a:off x="6666270" y="4058160"/>
            <a:ext cx="1502749" cy="59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odium tetrahydroaluminate - Wikidata">
            <a:extLst>
              <a:ext uri="{FF2B5EF4-FFF2-40B4-BE49-F238E27FC236}">
                <a16:creationId xmlns:a16="http://schemas.microsoft.com/office/drawing/2014/main" id="{ACB3CB3C-E234-45DB-BDB5-3D9568BF1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/>
          <a:stretch/>
        </p:blipFill>
        <p:spPr bwMode="auto">
          <a:xfrm>
            <a:off x="7776187" y="4768419"/>
            <a:ext cx="1646774" cy="156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42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2A540A-3612-4610-9B9F-0448CED82EBC}"/>
              </a:ext>
            </a:extLst>
          </p:cNvPr>
          <p:cNvSpPr txBox="1"/>
          <p:nvPr/>
        </p:nvSpPr>
        <p:spPr>
          <a:xfrm>
            <a:off x="718983" y="501134"/>
            <a:ext cx="1130095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dirty="0">
                <a:solidFill>
                  <a:srgbClr val="000000"/>
                </a:solidFill>
                <a:effectLst/>
                <a:latin typeface="TimesNewRomanPS-BoldMT"/>
              </a:rPr>
              <a:t>Quesito 5</a:t>
            </a: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Stabilire se le seguenti affermazioni sono vere o false e motivare la risposta: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a) una reazione endotermica non è spontanea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b) l’espansione di un gas nel vuoto è spontanea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TimesNewRomanPSMT"/>
              </a:rPr>
              <a:t>c) la condensazione di un vapore avviene con diminuzione di entropia</a:t>
            </a:r>
            <a:r>
              <a:rPr lang="it-IT" sz="2400" dirty="0"/>
              <a:t> 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una reazione con 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&gt;0 può essere spontanea (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G&lt;0) se il termine 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&gt;0   (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G= 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TD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 equazione di Gibbs-Helmotz)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processo adiabatico (Q=0) con </a:t>
            </a:r>
            <a:r>
              <a:rPr lang="it-IT" sz="2400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&gt;0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vapore diventa liquido e ciò comporta la diminuzione di W (S=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ln W)</a:t>
            </a:r>
            <a:br>
              <a:rPr lang="it-IT" sz="2400" dirty="0"/>
            </a:br>
            <a:endParaRPr lang="it-IT" sz="2400" b="1" i="0" dirty="0">
              <a:solidFill>
                <a:srgbClr val="000000"/>
              </a:solidFill>
              <a:effectLst/>
              <a:latin typeface="TimesNewRomanPS-BoldMT"/>
            </a:endParaRPr>
          </a:p>
        </p:txBody>
      </p:sp>
    </p:spTree>
    <p:extLst>
      <p:ext uri="{BB962C8B-B14F-4D97-AF65-F5344CB8AC3E}">
        <p14:creationId xmlns:p14="http://schemas.microsoft.com/office/powerpoint/2010/main" val="1599403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586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Calibri</vt:lpstr>
      <vt:lpstr>Calibri Light</vt:lpstr>
      <vt:lpstr>CambriaMath</vt:lpstr>
      <vt:lpstr>Symbol</vt:lpstr>
      <vt:lpstr>SymbolMT</vt:lpstr>
      <vt:lpstr>Times New Roman</vt:lpstr>
      <vt:lpstr>TimesNewRomanPS-BoldMT</vt:lpstr>
      <vt:lpstr>TimesNewRomanPS-ItalicMT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Elisa Crestoni</dc:creator>
  <cp:lastModifiedBy>mariaelisa.crestoni@uniroma1.it</cp:lastModifiedBy>
  <cp:revision>11</cp:revision>
  <dcterms:created xsi:type="dcterms:W3CDTF">2021-05-23T16:32:13Z</dcterms:created>
  <dcterms:modified xsi:type="dcterms:W3CDTF">2021-05-23T17:21:43Z</dcterms:modified>
</cp:coreProperties>
</file>