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roxima Nova"/>
      <p:regular r:id="rId19"/>
      <p:bold r:id="rId20"/>
      <p:italic r:id="rId21"/>
      <p:boldItalic r:id="rId22"/>
    </p:embeddedFont>
    <p:embeddedFont>
      <p:font typeface="Alfa Slab One"/>
      <p:regular r:id="rId23"/>
    </p:embeddedFont>
    <p:embeddedFont>
      <p:font typeface="Comfortaa"/>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fntdata"/><Relationship Id="rId22" Type="http://schemas.openxmlformats.org/officeDocument/2006/relationships/font" Target="fonts/ProximaNova-boldItalic.fntdata"/><Relationship Id="rId21" Type="http://schemas.openxmlformats.org/officeDocument/2006/relationships/font" Target="fonts/ProximaNova-italic.fntdata"/><Relationship Id="rId24" Type="http://schemas.openxmlformats.org/officeDocument/2006/relationships/font" Target="fonts/Comfortaa-regular.fntdata"/><Relationship Id="rId23" Type="http://schemas.openxmlformats.org/officeDocument/2006/relationships/font" Target="fonts/AlfaSlabOn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roximaNova-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fedd0223542b16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bfedd0223542b16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fedd0223542b16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bfedd0223542b16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6bf00725302a9ee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6bf00725302a9ee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bfedd0223542b16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bfedd0223542b16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6e586deb477246da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6e586deb477246da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4d7003e159724ff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4d7003e159724ff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4d7003e159724ff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4d7003e159724ff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4d7003e159724ff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4d7003e159724ff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4d7003e159724ff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4d7003e159724ff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4d7003e159724ff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4d7003e159724ff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bfedd0223542b16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bfedd0223542b16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bfedd0223542b16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bfedd0223542b16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5.pn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9.jpg"/><Relationship Id="rId5"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649950" y="377098"/>
            <a:ext cx="7844100" cy="1639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it" sz="3400"/>
              <a:t>Strategie di mantenimento del calo ponderale nel paziente con </a:t>
            </a:r>
            <a:r>
              <a:rPr lang="it" sz="3400"/>
              <a:t>obesità </a:t>
            </a:r>
            <a:r>
              <a:rPr lang="it" sz="4450"/>
              <a:t> </a:t>
            </a:r>
            <a:endParaRPr sz="4450"/>
          </a:p>
        </p:txBody>
      </p:sp>
      <p:pic>
        <p:nvPicPr>
          <p:cNvPr id="57" name="Google Shape;57;p13"/>
          <p:cNvPicPr preferRelativeResize="0"/>
          <p:nvPr/>
        </p:nvPicPr>
        <p:blipFill rotWithShape="1">
          <a:blip r:embed="rId3">
            <a:alphaModFix/>
          </a:blip>
          <a:srcRect b="0" l="0" r="25611" t="0"/>
          <a:stretch/>
        </p:blipFill>
        <p:spPr>
          <a:xfrm>
            <a:off x="3773850" y="3412000"/>
            <a:ext cx="5121299" cy="1303500"/>
          </a:xfrm>
          <a:prstGeom prst="rect">
            <a:avLst/>
          </a:prstGeom>
          <a:noFill/>
          <a:ln>
            <a:noFill/>
          </a:ln>
        </p:spPr>
      </p:pic>
      <p:sp>
        <p:nvSpPr>
          <p:cNvPr id="58" name="Google Shape;58;p13"/>
          <p:cNvSpPr txBox="1"/>
          <p:nvPr>
            <p:ph idx="1" type="subTitle"/>
          </p:nvPr>
        </p:nvSpPr>
        <p:spPr>
          <a:xfrm>
            <a:off x="510153" y="1884430"/>
            <a:ext cx="8123700" cy="11094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lang="it"/>
              <a:t>Ad oggi, una delle principali sfide nel settore della nutrizione clinica nella gestione dell’obesità è rappresentata dal mantenimento del calo ponderale (CP) dopo il dimagrimento.. Un mantenimento di successo del CP è definito come “un CP intenzionale di almeno il 10% del peso corporeo, mantenuto per almeno un anno”</a:t>
            </a:r>
            <a:endParaRPr/>
          </a:p>
          <a:p>
            <a:pPr indent="0" lvl="0" marL="0" rtl="0" algn="ctr">
              <a:spcBef>
                <a:spcPts val="0"/>
              </a:spcBef>
              <a:spcAft>
                <a:spcPts val="0"/>
              </a:spcAft>
              <a:buNone/>
            </a:pPr>
            <a:r>
              <a:t/>
            </a:r>
            <a:endParaRPr/>
          </a:p>
        </p:txBody>
      </p:sp>
      <p:pic>
        <p:nvPicPr>
          <p:cNvPr id="59" name="Google Shape;59;p13"/>
          <p:cNvPicPr preferRelativeResize="0"/>
          <p:nvPr/>
        </p:nvPicPr>
        <p:blipFill>
          <a:blip r:embed="rId4">
            <a:alphaModFix/>
          </a:blip>
          <a:stretch>
            <a:fillRect/>
          </a:stretch>
        </p:blipFill>
        <p:spPr>
          <a:xfrm>
            <a:off x="132400" y="2993828"/>
            <a:ext cx="3641449" cy="18868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117662" y="-691886"/>
            <a:ext cx="4045200" cy="1551900"/>
          </a:xfrm>
          <a:prstGeom prst="rect">
            <a:avLst/>
          </a:prstGeom>
        </p:spPr>
        <p:txBody>
          <a:bodyPr anchorCtr="0" anchor="b" bIns="91425" lIns="91425" spcFirstLastPara="1" rIns="91425" wrap="square" tIns="91425">
            <a:noAutofit/>
          </a:bodyPr>
          <a:lstStyle/>
          <a:p>
            <a:pPr indent="-336550" lvl="0" marL="457200" rtl="0" algn="ctr">
              <a:spcBef>
                <a:spcPts val="0"/>
              </a:spcBef>
              <a:spcAft>
                <a:spcPts val="0"/>
              </a:spcAft>
              <a:buSzPts val="1700"/>
              <a:buChar char="●"/>
            </a:pPr>
            <a:r>
              <a:rPr lang="it" sz="1700"/>
              <a:t>Ruolo </a:t>
            </a:r>
            <a:r>
              <a:rPr lang="it" sz="1700"/>
              <a:t>dell’attività fisica </a:t>
            </a:r>
            <a:endParaRPr sz="1700"/>
          </a:p>
        </p:txBody>
      </p:sp>
      <p:sp>
        <p:nvSpPr>
          <p:cNvPr id="124" name="Google Shape;124;p22"/>
          <p:cNvSpPr txBox="1"/>
          <p:nvPr>
            <p:ph idx="1" type="subTitle"/>
          </p:nvPr>
        </p:nvSpPr>
        <p:spPr>
          <a:xfrm>
            <a:off x="240287" y="1226250"/>
            <a:ext cx="4045200" cy="1345500"/>
          </a:xfrm>
          <a:prstGeom prst="rect">
            <a:avLst/>
          </a:prstGeom>
        </p:spPr>
        <p:txBody>
          <a:bodyPr anchorCtr="0" anchor="t" bIns="91425" lIns="91425" spcFirstLastPara="1" rIns="91425" wrap="square" tIns="91425">
            <a:normAutofit fontScale="77500"/>
          </a:bodyPr>
          <a:lstStyle/>
          <a:p>
            <a:pPr indent="0" lvl="0" marL="0" rtl="0" algn="l">
              <a:spcBef>
                <a:spcPts val="0"/>
              </a:spcBef>
              <a:spcAft>
                <a:spcPts val="0"/>
              </a:spcAft>
              <a:buNone/>
            </a:pPr>
            <a:r>
              <a:rPr lang="it"/>
              <a:t>L’AE è il tipo di attività fisica più consigliato. Questo allenamento consiste in un esercizio aerobico finalizzato ad aumentare la resistenza e a migliorare la performance cardiovascolare.</a:t>
            </a:r>
            <a:endParaRPr/>
          </a:p>
          <a:p>
            <a:pPr indent="0" lvl="0" marL="0" rtl="0" algn="ctr">
              <a:spcBef>
                <a:spcPts val="0"/>
              </a:spcBef>
              <a:spcAft>
                <a:spcPts val="0"/>
              </a:spcAft>
              <a:buNone/>
            </a:pPr>
            <a:r>
              <a:t/>
            </a:r>
            <a:endParaRPr/>
          </a:p>
        </p:txBody>
      </p:sp>
      <p:sp>
        <p:nvSpPr>
          <p:cNvPr id="125" name="Google Shape;125;p22"/>
          <p:cNvSpPr txBox="1"/>
          <p:nvPr>
            <p:ph idx="2" type="body"/>
          </p:nvPr>
        </p:nvSpPr>
        <p:spPr>
          <a:xfrm>
            <a:off x="4897478" y="463650"/>
            <a:ext cx="3837000" cy="2108100"/>
          </a:xfrm>
          <a:prstGeom prst="rect">
            <a:avLst/>
          </a:prstGeom>
        </p:spPr>
        <p:txBody>
          <a:bodyPr anchorCtr="0" anchor="ctr" bIns="91425" lIns="91425" spcFirstLastPara="1" rIns="91425" wrap="square" tIns="91425">
            <a:normAutofit fontScale="77500" lnSpcReduction="10000"/>
          </a:bodyPr>
          <a:lstStyle/>
          <a:p>
            <a:pPr indent="0" lvl="0" marL="0" rtl="0" algn="l">
              <a:spcBef>
                <a:spcPts val="0"/>
              </a:spcBef>
              <a:spcAft>
                <a:spcPts val="1200"/>
              </a:spcAft>
              <a:buNone/>
            </a:pPr>
            <a:r>
              <a:rPr lang="it"/>
              <a:t>L’AR consiste in esercizi eseguiti per aumentare la forza muscolare basati sulla resistenza esterna per indurre la contrazione muscolare. L’AR non è considerato valido per il CP e suo mantenimento; l’effetto principale dell’AR è l’aumento della massa muscolare, che incrementa il dispendio energetico nelle 24 ore.</a:t>
            </a:r>
            <a:endParaRPr/>
          </a:p>
        </p:txBody>
      </p:sp>
      <p:pic>
        <p:nvPicPr>
          <p:cNvPr id="126" name="Google Shape;126;p22"/>
          <p:cNvPicPr preferRelativeResize="0"/>
          <p:nvPr/>
        </p:nvPicPr>
        <p:blipFill>
          <a:blip r:embed="rId3">
            <a:alphaModFix/>
          </a:blip>
          <a:stretch>
            <a:fillRect/>
          </a:stretch>
        </p:blipFill>
        <p:spPr>
          <a:xfrm>
            <a:off x="2899388" y="3050166"/>
            <a:ext cx="3345216" cy="1551900"/>
          </a:xfrm>
          <a:prstGeom prst="rect">
            <a:avLst/>
          </a:prstGeom>
          <a:noFill/>
          <a:ln>
            <a:noFill/>
          </a:ln>
        </p:spPr>
      </p:pic>
      <p:pic>
        <p:nvPicPr>
          <p:cNvPr id="127" name="Google Shape;127;p22"/>
          <p:cNvPicPr preferRelativeResize="0"/>
          <p:nvPr/>
        </p:nvPicPr>
        <p:blipFill>
          <a:blip r:embed="rId4">
            <a:alphaModFix/>
          </a:blip>
          <a:stretch>
            <a:fillRect/>
          </a:stretch>
        </p:blipFill>
        <p:spPr>
          <a:xfrm>
            <a:off x="0" y="2937975"/>
            <a:ext cx="2348708" cy="2163039"/>
          </a:xfrm>
          <a:prstGeom prst="rect">
            <a:avLst/>
          </a:prstGeom>
          <a:noFill/>
          <a:ln>
            <a:noFill/>
          </a:ln>
        </p:spPr>
      </p:pic>
      <p:pic>
        <p:nvPicPr>
          <p:cNvPr id="128" name="Google Shape;128;p22"/>
          <p:cNvPicPr preferRelativeResize="0"/>
          <p:nvPr/>
        </p:nvPicPr>
        <p:blipFill>
          <a:blip r:embed="rId5">
            <a:alphaModFix/>
          </a:blip>
          <a:stretch>
            <a:fillRect/>
          </a:stretch>
        </p:blipFill>
        <p:spPr>
          <a:xfrm>
            <a:off x="6634503" y="2929960"/>
            <a:ext cx="2348692" cy="21790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400050" lvl="0" marL="457200" rtl="0" algn="l">
              <a:spcBef>
                <a:spcPts val="0"/>
              </a:spcBef>
              <a:spcAft>
                <a:spcPts val="0"/>
              </a:spcAft>
              <a:buSzPct val="150000"/>
              <a:buChar char="●"/>
            </a:pPr>
            <a:r>
              <a:rPr lang="it" sz="2000"/>
              <a:t>Ruolo della dieta</a:t>
            </a:r>
            <a:r>
              <a:rPr lang="it"/>
              <a:t> </a:t>
            </a:r>
            <a:endParaRPr/>
          </a:p>
        </p:txBody>
      </p:sp>
      <p:sp>
        <p:nvSpPr>
          <p:cNvPr id="134" name="Google Shape;134;p23"/>
          <p:cNvSpPr txBox="1"/>
          <p:nvPr/>
        </p:nvSpPr>
        <p:spPr>
          <a:xfrm>
            <a:off x="5185516" y="341691"/>
            <a:ext cx="3471000" cy="329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200">
                <a:solidFill>
                  <a:srgbClr val="434343"/>
                </a:solidFill>
                <a:latin typeface="Comfortaa"/>
                <a:ea typeface="Comfortaa"/>
                <a:cs typeface="Comfortaa"/>
                <a:sym typeface="Comfortaa"/>
              </a:rPr>
              <a:t>In uno studio della durata di 2 anni, gli autori hanno confrontato l’effetto di 3 diete: LF, Dieta Mediterranea (DM) e LC.. Tutti i gruppi hanno perso peso, ma il CP è stato più significativo nei gruppi LC e DM rispetto al gruppo LF. Per quanto riguarda il mantenimento del CP, le perdite medie di peso a 24 mesi erano maggiori per DM e LC.</a:t>
            </a:r>
            <a:endParaRPr sz="1200">
              <a:solidFill>
                <a:srgbClr val="434343"/>
              </a:solidFill>
              <a:latin typeface="Comfortaa"/>
              <a:ea typeface="Comfortaa"/>
              <a:cs typeface="Comfortaa"/>
              <a:sym typeface="Comfortaa"/>
            </a:endParaRPr>
          </a:p>
          <a:p>
            <a:pPr indent="0" lvl="0" marL="0" rtl="0" algn="l">
              <a:spcBef>
                <a:spcPts val="0"/>
              </a:spcBef>
              <a:spcAft>
                <a:spcPts val="0"/>
              </a:spcAft>
              <a:buNone/>
            </a:pPr>
            <a:r>
              <a:t/>
            </a:r>
            <a:endParaRPr sz="1200">
              <a:solidFill>
                <a:srgbClr val="434343"/>
              </a:solidFill>
              <a:latin typeface="Comfortaa"/>
              <a:ea typeface="Comfortaa"/>
              <a:cs typeface="Comfortaa"/>
              <a:sym typeface="Comfortaa"/>
            </a:endParaRPr>
          </a:p>
          <a:p>
            <a:pPr indent="0" lvl="0" marL="0" rtl="0" algn="l">
              <a:spcBef>
                <a:spcPts val="0"/>
              </a:spcBef>
              <a:spcAft>
                <a:spcPts val="0"/>
              </a:spcAft>
              <a:buNone/>
            </a:pPr>
            <a:r>
              <a:t/>
            </a:r>
            <a:endParaRPr sz="1200">
              <a:solidFill>
                <a:srgbClr val="434343"/>
              </a:solidFill>
              <a:latin typeface="Comfortaa"/>
              <a:ea typeface="Comfortaa"/>
              <a:cs typeface="Comfortaa"/>
              <a:sym typeface="Comfortaa"/>
            </a:endParaRPr>
          </a:p>
          <a:p>
            <a:pPr indent="0" lvl="0" marL="0" rtl="0" algn="l">
              <a:spcBef>
                <a:spcPts val="0"/>
              </a:spcBef>
              <a:spcAft>
                <a:spcPts val="0"/>
              </a:spcAft>
              <a:buNone/>
            </a:pPr>
            <a:r>
              <a:rPr lang="it" sz="1200">
                <a:solidFill>
                  <a:srgbClr val="434343"/>
                </a:solidFill>
                <a:latin typeface="Comfortaa"/>
                <a:ea typeface="Comfortaa"/>
                <a:cs typeface="Comfortaa"/>
                <a:sym typeface="Comfortaa"/>
              </a:rPr>
              <a:t>In un altro studio i soggetti sottoposti a dieta iperproteica (23–28% proteine) hanno riacquistato meno peso dopo 12 mesi dalla fine della dieta rispetto ai soggetti sottoposti a diete ipoproteica (10–15% proteine).</a:t>
            </a:r>
            <a:endParaRPr sz="1200">
              <a:solidFill>
                <a:srgbClr val="434343"/>
              </a:solidFill>
              <a:latin typeface="Comfortaa"/>
              <a:ea typeface="Comfortaa"/>
              <a:cs typeface="Comfortaa"/>
              <a:sym typeface="Comfortaa"/>
            </a:endParaRPr>
          </a:p>
        </p:txBody>
      </p:sp>
      <p:sp>
        <p:nvSpPr>
          <p:cNvPr id="135" name="Google Shape;135;p23"/>
          <p:cNvSpPr txBox="1"/>
          <p:nvPr/>
        </p:nvSpPr>
        <p:spPr>
          <a:xfrm>
            <a:off x="311700" y="1151400"/>
            <a:ext cx="44787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it" sz="1300">
                <a:solidFill>
                  <a:schemeClr val="dk2"/>
                </a:solidFill>
                <a:latin typeface="Proxima Nova"/>
                <a:ea typeface="Proxima Nova"/>
                <a:cs typeface="Proxima Nova"/>
                <a:sym typeface="Proxima Nova"/>
              </a:rPr>
              <a:t>Per classificare le diete in base alla restrizione calorica e al tasso di CP, queste vengono suddivise in diete a rapida o lenta perdita di peso. È opinione diffusa che un CP rapido sia associato a risultati a lungo termine peggiori rispetto a un CP graduale. </a:t>
            </a:r>
            <a:endParaRPr sz="1300">
              <a:solidFill>
                <a:schemeClr val="dk2"/>
              </a:solidFill>
              <a:latin typeface="Proxima Nova"/>
              <a:ea typeface="Proxima Nova"/>
              <a:cs typeface="Proxima Nova"/>
              <a:sym typeface="Proxima Nova"/>
            </a:endParaRPr>
          </a:p>
          <a:p>
            <a:pPr indent="0" lvl="0" marL="0" rtl="0" algn="l">
              <a:lnSpc>
                <a:spcPct val="115000"/>
              </a:lnSpc>
              <a:spcBef>
                <a:spcPts val="1200"/>
              </a:spcBef>
              <a:spcAft>
                <a:spcPts val="0"/>
              </a:spcAft>
              <a:buNone/>
            </a:pPr>
            <a:r>
              <a:t/>
            </a:r>
            <a:endParaRPr sz="1300">
              <a:solidFill>
                <a:schemeClr val="dk2"/>
              </a:solidFill>
              <a:latin typeface="Proxima Nova"/>
              <a:ea typeface="Proxima Nova"/>
              <a:cs typeface="Proxima Nova"/>
              <a:sym typeface="Proxima Nova"/>
            </a:endParaRPr>
          </a:p>
          <a:p>
            <a:pPr indent="0" lvl="0" marL="0" rtl="0" algn="l">
              <a:lnSpc>
                <a:spcPct val="115000"/>
              </a:lnSpc>
              <a:spcBef>
                <a:spcPts val="1200"/>
              </a:spcBef>
              <a:spcAft>
                <a:spcPts val="1200"/>
              </a:spcAft>
              <a:buNone/>
            </a:pPr>
            <a:r>
              <a:rPr lang="it" sz="1300">
                <a:solidFill>
                  <a:schemeClr val="dk2"/>
                </a:solidFill>
                <a:latin typeface="Proxima Nova"/>
                <a:ea typeface="Proxima Nova"/>
                <a:cs typeface="Proxima Nova"/>
                <a:sym typeface="Proxima Nova"/>
              </a:rPr>
              <a:t>Un significativo CP iniziale e i relativi cambiamenti positivi nella qualità della vita possono rafforzare i comportamenti sani e l’apprendimento di abitudini salutari. Probabilmente, le piccole variazioni di peso potrebbero non fornire un rinforzo sufficiente a promuovere l’apprendimento e il cambiamento delle abitudini a lungo termine.</a:t>
            </a:r>
            <a:endParaRPr/>
          </a:p>
        </p:txBody>
      </p:sp>
      <p:pic>
        <p:nvPicPr>
          <p:cNvPr id="136" name="Google Shape;136;p23"/>
          <p:cNvPicPr preferRelativeResize="0"/>
          <p:nvPr/>
        </p:nvPicPr>
        <p:blipFill>
          <a:blip r:embed="rId3">
            <a:alphaModFix/>
          </a:blip>
          <a:stretch>
            <a:fillRect/>
          </a:stretch>
        </p:blipFill>
        <p:spPr>
          <a:xfrm>
            <a:off x="6965235" y="3419474"/>
            <a:ext cx="2178775" cy="1724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4"/>
          <p:cNvPicPr preferRelativeResize="0"/>
          <p:nvPr/>
        </p:nvPicPr>
        <p:blipFill>
          <a:blip r:embed="rId3">
            <a:alphaModFix/>
          </a:blip>
          <a:stretch>
            <a:fillRect/>
          </a:stretch>
        </p:blipFill>
        <p:spPr>
          <a:xfrm>
            <a:off x="0" y="0"/>
            <a:ext cx="4896427" cy="3075551"/>
          </a:xfrm>
          <a:prstGeom prst="rect">
            <a:avLst/>
          </a:prstGeom>
          <a:noFill/>
          <a:ln>
            <a:noFill/>
          </a:ln>
        </p:spPr>
      </p:pic>
      <p:pic>
        <p:nvPicPr>
          <p:cNvPr id="142" name="Google Shape;142;p24"/>
          <p:cNvPicPr preferRelativeResize="0"/>
          <p:nvPr/>
        </p:nvPicPr>
        <p:blipFill>
          <a:blip r:embed="rId4">
            <a:alphaModFix/>
          </a:blip>
          <a:stretch>
            <a:fillRect/>
          </a:stretch>
        </p:blipFill>
        <p:spPr>
          <a:xfrm>
            <a:off x="4896425" y="0"/>
            <a:ext cx="4247575" cy="3075552"/>
          </a:xfrm>
          <a:prstGeom prst="rect">
            <a:avLst/>
          </a:prstGeom>
          <a:noFill/>
          <a:ln>
            <a:noFill/>
          </a:ln>
        </p:spPr>
      </p:pic>
      <p:pic>
        <p:nvPicPr>
          <p:cNvPr id="143" name="Google Shape;143;p24"/>
          <p:cNvPicPr preferRelativeResize="0"/>
          <p:nvPr/>
        </p:nvPicPr>
        <p:blipFill>
          <a:blip r:embed="rId5">
            <a:alphaModFix/>
          </a:blip>
          <a:stretch>
            <a:fillRect/>
          </a:stretch>
        </p:blipFill>
        <p:spPr>
          <a:xfrm>
            <a:off x="1411638" y="3075551"/>
            <a:ext cx="6320725" cy="2067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5"/>
          <p:cNvSpPr txBox="1"/>
          <p:nvPr>
            <p:ph type="title"/>
          </p:nvPr>
        </p:nvSpPr>
        <p:spPr>
          <a:xfrm>
            <a:off x="529975" y="2107350"/>
            <a:ext cx="4568700" cy="928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it"/>
              <a:t>Conclusioni</a:t>
            </a:r>
            <a:endParaRPr/>
          </a:p>
        </p:txBody>
      </p:sp>
      <p:sp>
        <p:nvSpPr>
          <p:cNvPr id="149" name="Google Shape;149;p25"/>
          <p:cNvSpPr txBox="1"/>
          <p:nvPr/>
        </p:nvSpPr>
        <p:spPr>
          <a:xfrm>
            <a:off x="235350" y="151315"/>
            <a:ext cx="4568700" cy="187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434343"/>
                </a:solidFill>
                <a:latin typeface="Comfortaa"/>
                <a:ea typeface="Comfortaa"/>
                <a:cs typeface="Comfortaa"/>
                <a:sym typeface="Comfortaa"/>
              </a:rPr>
              <a:t>Le strategie dietetiche che combinano più meccanismi potenzialmente benefici possono essere un modo più robusto per andare avanti rispetto alle strategie dei singoli nutrienti. Inoltre, alcune strategie possono funzionare meglio in alcuni individui rispetto ad altri, a seconda della preferenza, che può essere importante per l'aderenza.</a:t>
            </a:r>
            <a:endParaRPr>
              <a:solidFill>
                <a:srgbClr val="434343"/>
              </a:solidFill>
              <a:latin typeface="Comfortaa"/>
              <a:ea typeface="Comfortaa"/>
              <a:cs typeface="Comfortaa"/>
              <a:sym typeface="Comfortaa"/>
            </a:endParaRPr>
          </a:p>
        </p:txBody>
      </p:sp>
      <p:sp>
        <p:nvSpPr>
          <p:cNvPr id="150" name="Google Shape;150;p25"/>
          <p:cNvSpPr txBox="1"/>
          <p:nvPr/>
        </p:nvSpPr>
        <p:spPr>
          <a:xfrm>
            <a:off x="5531730" y="654337"/>
            <a:ext cx="3000000" cy="124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434343"/>
                </a:solidFill>
                <a:latin typeface="Comfortaa"/>
                <a:ea typeface="Comfortaa"/>
                <a:cs typeface="Comfortaa"/>
                <a:sym typeface="Comfortaa"/>
              </a:rPr>
              <a:t>La meta-analisi mostra che, attualmente, solo le diete con un maggiore contenuto proteico hanno dimostrato di avere un effetto benefico.</a:t>
            </a:r>
            <a:endParaRPr>
              <a:solidFill>
                <a:srgbClr val="434343"/>
              </a:solidFill>
              <a:latin typeface="Comfortaa"/>
              <a:ea typeface="Comfortaa"/>
              <a:cs typeface="Comfortaa"/>
              <a:sym typeface="Comfortaa"/>
            </a:endParaRPr>
          </a:p>
        </p:txBody>
      </p:sp>
      <p:sp>
        <p:nvSpPr>
          <p:cNvPr id="151" name="Google Shape;151;p25"/>
          <p:cNvSpPr txBox="1"/>
          <p:nvPr/>
        </p:nvSpPr>
        <p:spPr>
          <a:xfrm>
            <a:off x="5098675" y="2571750"/>
            <a:ext cx="3866100" cy="2301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a:solidFill>
                  <a:srgbClr val="434343"/>
                </a:solidFill>
                <a:latin typeface="Comfortaa"/>
                <a:ea typeface="Comfortaa"/>
                <a:cs typeface="Comfortaa"/>
                <a:sym typeface="Comfortaa"/>
              </a:rPr>
              <a:t>Per quanto riguarda le strategie nutrizionali e attività fisica unitamente, sono più efficaci di uno dei due interventi da solo. Le diete che combinano un'assunzione proteica più elevata con altre strategie potenzialmente benefiche, come le diete antinfiammatorie o anti-insulinemiche, possono avere effetti più robusti.</a:t>
            </a:r>
            <a:endParaRPr>
              <a:solidFill>
                <a:srgbClr val="434343"/>
              </a:solidFill>
              <a:latin typeface="Comfortaa"/>
              <a:ea typeface="Comfortaa"/>
              <a:cs typeface="Comfortaa"/>
              <a:sym typeface="Comfortaa"/>
            </a:endParaRPr>
          </a:p>
        </p:txBody>
      </p:sp>
      <p:pic>
        <p:nvPicPr>
          <p:cNvPr id="152" name="Google Shape;152;p25"/>
          <p:cNvPicPr preferRelativeResize="0"/>
          <p:nvPr/>
        </p:nvPicPr>
        <p:blipFill>
          <a:blip r:embed="rId3">
            <a:alphaModFix/>
          </a:blip>
          <a:stretch>
            <a:fillRect/>
          </a:stretch>
        </p:blipFill>
        <p:spPr>
          <a:xfrm>
            <a:off x="967661" y="3265800"/>
            <a:ext cx="3104069" cy="18777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0"/>
            <a:ext cx="9144001" cy="5143500"/>
          </a:xfrm>
          <a:prstGeom prst="rect">
            <a:avLst/>
          </a:prstGeom>
          <a:noFill/>
          <a:ln>
            <a:noFill/>
          </a:ln>
        </p:spPr>
      </p:pic>
      <p:sp>
        <p:nvSpPr>
          <p:cNvPr id="65" name="Google Shape;65;p14"/>
          <p:cNvSpPr txBox="1"/>
          <p:nvPr>
            <p:ph idx="1" type="body"/>
          </p:nvPr>
        </p:nvSpPr>
        <p:spPr>
          <a:xfrm>
            <a:off x="3114749" y="2571758"/>
            <a:ext cx="2914500" cy="1932600"/>
          </a:xfrm>
          <a:prstGeom prst="rect">
            <a:avLst/>
          </a:prstGeom>
        </p:spPr>
        <p:txBody>
          <a:bodyPr anchorCtr="0" anchor="t" bIns="91425" lIns="91425" spcFirstLastPara="1" rIns="91425" wrap="square" tIns="91425">
            <a:noAutofit/>
          </a:bodyPr>
          <a:lstStyle/>
          <a:p>
            <a:pPr indent="-320675" lvl="0" marL="457200" rtl="0" algn="l">
              <a:lnSpc>
                <a:spcPct val="100000"/>
              </a:lnSpc>
              <a:spcBef>
                <a:spcPts val="0"/>
              </a:spcBef>
              <a:spcAft>
                <a:spcPts val="0"/>
              </a:spcAft>
              <a:buClr>
                <a:srgbClr val="000000"/>
              </a:buClr>
              <a:buSzPts val="1450"/>
              <a:buChar char="●"/>
            </a:pPr>
            <a:r>
              <a:rPr lang="it" sz="1450">
                <a:solidFill>
                  <a:srgbClr val="000000"/>
                </a:solidFill>
              </a:rPr>
              <a:t>Introduzione </a:t>
            </a:r>
            <a:endParaRPr sz="1450">
              <a:solidFill>
                <a:srgbClr val="000000"/>
              </a:solidFill>
            </a:endParaRPr>
          </a:p>
          <a:p>
            <a:pPr indent="-320675" lvl="0" marL="457200" rtl="0" algn="l">
              <a:lnSpc>
                <a:spcPct val="100000"/>
              </a:lnSpc>
              <a:spcBef>
                <a:spcPts val="0"/>
              </a:spcBef>
              <a:spcAft>
                <a:spcPts val="0"/>
              </a:spcAft>
              <a:buClr>
                <a:srgbClr val="000000"/>
              </a:buClr>
              <a:buSzPts val="1450"/>
              <a:buChar char="●"/>
            </a:pPr>
            <a:r>
              <a:rPr lang="it" sz="1450">
                <a:solidFill>
                  <a:srgbClr val="000000"/>
                </a:solidFill>
              </a:rPr>
              <a:t>Caratteristiche dei dati </a:t>
            </a:r>
            <a:endParaRPr sz="1450">
              <a:solidFill>
                <a:srgbClr val="000000"/>
              </a:solidFill>
            </a:endParaRPr>
          </a:p>
          <a:p>
            <a:pPr indent="-320675" lvl="0" marL="457200" rtl="0" algn="l">
              <a:lnSpc>
                <a:spcPct val="100000"/>
              </a:lnSpc>
              <a:spcBef>
                <a:spcPts val="0"/>
              </a:spcBef>
              <a:spcAft>
                <a:spcPts val="0"/>
              </a:spcAft>
              <a:buClr>
                <a:srgbClr val="000000"/>
              </a:buClr>
              <a:buSzPts val="1450"/>
              <a:buChar char="●"/>
            </a:pPr>
            <a:r>
              <a:rPr lang="it" sz="1450">
                <a:solidFill>
                  <a:srgbClr val="000000"/>
                </a:solidFill>
              </a:rPr>
              <a:t>Potenziali strategie</a:t>
            </a:r>
            <a:endParaRPr sz="1450">
              <a:solidFill>
                <a:srgbClr val="000000"/>
              </a:solidFill>
            </a:endParaRPr>
          </a:p>
          <a:p>
            <a:pPr indent="0" lvl="0" marL="0" rtl="0" algn="l">
              <a:lnSpc>
                <a:spcPct val="100000"/>
              </a:lnSpc>
              <a:spcBef>
                <a:spcPts val="0"/>
              </a:spcBef>
              <a:spcAft>
                <a:spcPts val="0"/>
              </a:spcAft>
              <a:buNone/>
            </a:pPr>
            <a:r>
              <a:t/>
            </a:r>
            <a:endParaRPr sz="1450">
              <a:solidFill>
                <a:srgbClr val="000000"/>
              </a:solidFill>
            </a:endParaRPr>
          </a:p>
          <a:p>
            <a:pPr indent="-320675" lvl="0" marL="457200" rtl="0" algn="l">
              <a:lnSpc>
                <a:spcPct val="100000"/>
              </a:lnSpc>
              <a:spcBef>
                <a:spcPts val="0"/>
              </a:spcBef>
              <a:spcAft>
                <a:spcPts val="0"/>
              </a:spcAft>
              <a:buClr>
                <a:srgbClr val="000000"/>
              </a:buClr>
              <a:buSzPts val="1450"/>
              <a:buFont typeface="Arial"/>
              <a:buChar char="●"/>
            </a:pPr>
            <a:r>
              <a:rPr lang="it" sz="1450">
                <a:solidFill>
                  <a:srgbClr val="000000"/>
                </a:solidFill>
              </a:rPr>
              <a:t>Ruolo della Leptina</a:t>
            </a:r>
            <a:endParaRPr sz="1450">
              <a:solidFill>
                <a:srgbClr val="000000"/>
              </a:solidFill>
            </a:endParaRPr>
          </a:p>
          <a:p>
            <a:pPr indent="-320675" lvl="0" marL="457200" rtl="0" algn="l">
              <a:lnSpc>
                <a:spcPct val="100000"/>
              </a:lnSpc>
              <a:spcBef>
                <a:spcPts val="0"/>
              </a:spcBef>
              <a:spcAft>
                <a:spcPts val="0"/>
              </a:spcAft>
              <a:buClr>
                <a:srgbClr val="000000"/>
              </a:buClr>
              <a:buSzPts val="1450"/>
              <a:buFont typeface="Proxima Nova"/>
              <a:buChar char="●"/>
            </a:pPr>
            <a:r>
              <a:rPr lang="it" sz="1450">
                <a:solidFill>
                  <a:srgbClr val="000000"/>
                </a:solidFill>
              </a:rPr>
              <a:t>Ruolo dell’attività fisica </a:t>
            </a:r>
            <a:endParaRPr sz="1450">
              <a:solidFill>
                <a:srgbClr val="000000"/>
              </a:solidFill>
            </a:endParaRPr>
          </a:p>
          <a:p>
            <a:pPr indent="-320675" lvl="0" marL="457200" rtl="0" algn="l">
              <a:lnSpc>
                <a:spcPct val="100000"/>
              </a:lnSpc>
              <a:spcBef>
                <a:spcPts val="0"/>
              </a:spcBef>
              <a:spcAft>
                <a:spcPts val="0"/>
              </a:spcAft>
              <a:buClr>
                <a:srgbClr val="000000"/>
              </a:buClr>
              <a:buSzPts val="1450"/>
              <a:buFont typeface="Proxima Nova"/>
              <a:buChar char="●"/>
            </a:pPr>
            <a:r>
              <a:rPr lang="it" sz="1450">
                <a:solidFill>
                  <a:srgbClr val="000000"/>
                </a:solidFill>
              </a:rPr>
              <a:t>Ruolo della dieta </a:t>
            </a:r>
            <a:endParaRPr sz="1450">
              <a:solidFill>
                <a:srgbClr val="000000"/>
              </a:solidFill>
            </a:endParaRPr>
          </a:p>
          <a:p>
            <a:pPr indent="0" lvl="0" marL="0" rtl="0" algn="l">
              <a:lnSpc>
                <a:spcPct val="100000"/>
              </a:lnSpc>
              <a:spcBef>
                <a:spcPts val="0"/>
              </a:spcBef>
              <a:spcAft>
                <a:spcPts val="0"/>
              </a:spcAft>
              <a:buNone/>
            </a:pPr>
            <a:r>
              <a:rPr lang="it" sz="1450">
                <a:solidFill>
                  <a:srgbClr val="000000"/>
                </a:solidFill>
              </a:rPr>
              <a:t>Conclusioni</a:t>
            </a:r>
            <a:endParaRPr sz="145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it"/>
              <a:t>Introduzione </a:t>
            </a:r>
            <a:endParaRPr/>
          </a:p>
        </p:txBody>
      </p:sp>
      <p:sp>
        <p:nvSpPr>
          <p:cNvPr id="71" name="Google Shape;71;p15"/>
          <p:cNvSpPr txBox="1"/>
          <p:nvPr/>
        </p:nvSpPr>
        <p:spPr>
          <a:xfrm>
            <a:off x="348738" y="277346"/>
            <a:ext cx="84465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Il recupero del peso dopo un intervento di perdita di peso di successo è molto comune. In effetti, la maggior parte degli studi mostra che, in media, la perdita di peso raggiunta durante un periodo di intervento sulla perdita di peso non è o non è completamente mantenuta durante il follow-up.</a:t>
            </a:r>
            <a:endParaRPr/>
          </a:p>
          <a:p>
            <a:pPr indent="0" lvl="0" marL="0" rtl="0" algn="l">
              <a:spcBef>
                <a:spcPts val="0"/>
              </a:spcBef>
              <a:spcAft>
                <a:spcPts val="0"/>
              </a:spcAft>
              <a:buNone/>
            </a:pPr>
            <a:r>
              <a:rPr lang="it"/>
              <a:t>Anche se si afferma spesso che il recupero di peso è inevitabile, comunque, un numero considerevole di individui è in grado di mantenere una certa perdita di peso per periodi di tempo più lunghi.</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Ventuno studi con 2875 partecipanti in sovrappeso o obesi sono inclusi in questa revisione sistematica e meta-analisi. Gli studi indagano sull'aumento dell'assunzione di proteine (12 studi), sul minor indice glicemico alimentare (quattro studi), sul tè verde (tre studi), sull'acido linoleico coniugato (tre studi), sull'aumento dell'assunzione di fibre (tre studi) e su altri interventi vari (sei studi).</a:t>
            </a:r>
            <a:endParaRPr/>
          </a:p>
          <a:p>
            <a:pPr indent="0" lvl="0" marL="0" rtl="0" algn="l">
              <a:spcBef>
                <a:spcPts val="0"/>
              </a:spcBef>
              <a:spcAft>
                <a:spcPts val="0"/>
              </a:spcAft>
              <a:buNone/>
            </a:pPr>
            <a:r>
              <a:t/>
            </a:r>
            <a:endParaRPr/>
          </a:p>
          <a:p>
            <a:pPr indent="0" lvl="0" marL="0" rtl="0" algn="l">
              <a:spcBef>
                <a:spcPts val="0"/>
              </a:spcBef>
              <a:spcAft>
                <a:spcPts val="0"/>
              </a:spcAft>
              <a:buNone/>
            </a:pPr>
            <a:r>
              <a:rPr lang="it"/>
              <a:t>sono stati selezionati 46 studi per un ulteriore esame del testo. Gli studi sono stati inclusi se i partecipanti erano adulti, erano in sovrappeso o obesi al basale e sono stati randomizzati a diete diverse dopo aver seguito la stessa dieta a restrizioni energetiche per raggiungere la perdita di peso.</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it"/>
              <a:t>Caratteristiche dei dati</a:t>
            </a:r>
            <a:endParaRPr/>
          </a:p>
        </p:txBody>
      </p:sp>
      <p:sp>
        <p:nvSpPr>
          <p:cNvPr id="77" name="Google Shape;77;p16"/>
          <p:cNvSpPr txBox="1"/>
          <p:nvPr/>
        </p:nvSpPr>
        <p:spPr>
          <a:xfrm>
            <a:off x="1049249" y="218468"/>
            <a:ext cx="7045500" cy="208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La meta-analisi degli studi sull'abbassamento dell'indice glicemico della dieta mostra una SMD (differenza media standardizzata) di −0,07, ma con elevata eterogeneità che è chiaramente dovuta allo studio di Aller et al. (2014). Lo studio di Aller et al. ha avuto il follow-up più lungo (12 mesi) e i cambiamenti nell'aderenza alimentare nel tempo possono svolgere un ruolo. </a:t>
            </a:r>
            <a:endParaRPr/>
          </a:p>
          <a:p>
            <a:pPr indent="0" lvl="0" marL="0" rtl="0" algn="l">
              <a:spcBef>
                <a:spcPts val="0"/>
              </a:spcBef>
              <a:spcAft>
                <a:spcPts val="0"/>
              </a:spcAft>
              <a:buNone/>
            </a:pPr>
            <a:r>
              <a:rPr lang="it"/>
              <a:t>Non è ancora chiaro per la potenziale efficacia delle diete a basso indice glicemico per prevenire il recupero del peso, e sono necessari ulteriori studi. Gli interventi con tè verde, acido linoleico coniugato e fibra finora non mostrano un effetto sulla prevenzione del recupero del peso.</a:t>
            </a:r>
            <a:endParaRPr/>
          </a:p>
        </p:txBody>
      </p:sp>
      <p:pic>
        <p:nvPicPr>
          <p:cNvPr id="78" name="Google Shape;78;p16"/>
          <p:cNvPicPr preferRelativeResize="0"/>
          <p:nvPr/>
        </p:nvPicPr>
        <p:blipFill>
          <a:blip r:embed="rId3">
            <a:alphaModFix/>
          </a:blip>
          <a:stretch>
            <a:fillRect/>
          </a:stretch>
        </p:blipFill>
        <p:spPr>
          <a:xfrm>
            <a:off x="1049251" y="2406388"/>
            <a:ext cx="7045501" cy="17289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0" y="-6"/>
            <a:ext cx="4045200" cy="596100"/>
          </a:xfrm>
          <a:prstGeom prst="rect">
            <a:avLst/>
          </a:prstGeom>
        </p:spPr>
        <p:txBody>
          <a:bodyPr anchorCtr="0" anchor="b" bIns="91425" lIns="91425" spcFirstLastPara="1" rIns="91425" wrap="square" tIns="91425">
            <a:noAutofit/>
          </a:bodyPr>
          <a:lstStyle/>
          <a:p>
            <a:pPr indent="-355600" lvl="0" marL="457200" rtl="0" algn="ctr">
              <a:spcBef>
                <a:spcPts val="0"/>
              </a:spcBef>
              <a:spcAft>
                <a:spcPts val="0"/>
              </a:spcAft>
              <a:buSzPts val="2000"/>
              <a:buChar char="●"/>
            </a:pPr>
            <a:r>
              <a:rPr lang="it" sz="2000"/>
              <a:t>Caratteristiche dei dati</a:t>
            </a:r>
            <a:endParaRPr sz="2000"/>
          </a:p>
        </p:txBody>
      </p:sp>
      <p:sp>
        <p:nvSpPr>
          <p:cNvPr id="84" name="Google Shape;84;p17"/>
          <p:cNvSpPr txBox="1"/>
          <p:nvPr>
            <p:ph idx="1" type="subTitle"/>
          </p:nvPr>
        </p:nvSpPr>
        <p:spPr>
          <a:xfrm>
            <a:off x="234660" y="875398"/>
            <a:ext cx="4045200" cy="4268100"/>
          </a:xfrm>
          <a:prstGeom prst="rect">
            <a:avLst/>
          </a:prstGeom>
        </p:spPr>
        <p:txBody>
          <a:bodyPr anchorCtr="0" anchor="t" bIns="91425" lIns="91425" spcFirstLastPara="1" rIns="91425" wrap="square" tIns="91425">
            <a:normAutofit fontScale="77500" lnSpcReduction="10000"/>
          </a:bodyPr>
          <a:lstStyle/>
          <a:p>
            <a:pPr indent="0" lvl="0" marL="0" rtl="0" algn="ctr">
              <a:spcBef>
                <a:spcPts val="0"/>
              </a:spcBef>
              <a:spcAft>
                <a:spcPts val="0"/>
              </a:spcAft>
              <a:buNone/>
            </a:pPr>
            <a:r>
              <a:rPr lang="it"/>
              <a:t>Dei 21 studi inclusi, otto studi hanno esaminato l'effetto dell'aumento dell'assunzione di proteine sul mantenimento della perdita di peso. Gli altri studi riportati su altre strategie dietetiche (abbassamento dell'indice glicemico, tre studi; tè verde o il suo componente epigallocatechina-3-gallato (EGCG) integrazione, tre studi. Dieta integrale arricchita o integrazione di fibre, due studi; integrazione di acido linoleico coniugato (CLA), due studi. Il resto degli studi ha riportato interventi vari: dieta monoinsatura, arricchita di grassi, uno studio con follow-up a breve o lungo termine; dieta a basso contenuto di grassi, uno studio con follow-up a breve o lungo termine; integrazione di acarbosio, uno studio; integrazione di capsaicina, uno studio; integrazione di acido gamma-linoleico (GLA), uno studio e integrazione di CHO senza o con una miscela di cromo picolinato, fibra solubile e caffeina, uno studio.</a:t>
            </a:r>
            <a:endParaRPr/>
          </a:p>
        </p:txBody>
      </p:sp>
      <p:sp>
        <p:nvSpPr>
          <p:cNvPr id="85" name="Google Shape;85;p1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t/>
            </a:r>
            <a:endParaRPr/>
          </a:p>
        </p:txBody>
      </p:sp>
      <p:pic>
        <p:nvPicPr>
          <p:cNvPr id="86" name="Google Shape;86;p17"/>
          <p:cNvPicPr preferRelativeResize="0"/>
          <p:nvPr/>
        </p:nvPicPr>
        <p:blipFill>
          <a:blip r:embed="rId3">
            <a:alphaModFix/>
          </a:blip>
          <a:stretch>
            <a:fillRect/>
          </a:stretch>
        </p:blipFill>
        <p:spPr>
          <a:xfrm>
            <a:off x="4554762" y="0"/>
            <a:ext cx="4606476"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a:blip r:embed="rId3">
            <a:alphaModFix/>
          </a:blip>
          <a:stretch>
            <a:fillRect/>
          </a:stretch>
        </p:blipFill>
        <p:spPr>
          <a:xfrm>
            <a:off x="4572000" y="0"/>
            <a:ext cx="4572000" cy="5143500"/>
          </a:xfrm>
          <a:prstGeom prst="rect">
            <a:avLst/>
          </a:prstGeom>
          <a:noFill/>
          <a:ln>
            <a:noFill/>
          </a:ln>
        </p:spPr>
      </p:pic>
      <p:sp>
        <p:nvSpPr>
          <p:cNvPr id="92" name="Google Shape;92;p18"/>
          <p:cNvSpPr txBox="1"/>
          <p:nvPr>
            <p:ph type="title"/>
          </p:nvPr>
        </p:nvSpPr>
        <p:spPr>
          <a:xfrm>
            <a:off x="265500" y="175789"/>
            <a:ext cx="4045200" cy="548400"/>
          </a:xfrm>
          <a:prstGeom prst="rect">
            <a:avLst/>
          </a:prstGeom>
        </p:spPr>
        <p:txBody>
          <a:bodyPr anchorCtr="0" anchor="b" bIns="91425" lIns="91425" spcFirstLastPara="1" rIns="91425" wrap="square" tIns="91425">
            <a:normAutofit/>
          </a:bodyPr>
          <a:lstStyle/>
          <a:p>
            <a:pPr indent="-336550" lvl="0" marL="457200" rtl="0" algn="ctr">
              <a:spcBef>
                <a:spcPts val="0"/>
              </a:spcBef>
              <a:spcAft>
                <a:spcPts val="0"/>
              </a:spcAft>
              <a:buSzPts val="1700"/>
              <a:buChar char="●"/>
            </a:pPr>
            <a:r>
              <a:rPr lang="it" sz="1900"/>
              <a:t>Potenziali strategie</a:t>
            </a:r>
            <a:r>
              <a:rPr lang="it" sz="1700"/>
              <a:t> </a:t>
            </a:r>
            <a:endParaRPr sz="1700"/>
          </a:p>
        </p:txBody>
      </p:sp>
      <p:sp>
        <p:nvSpPr>
          <p:cNvPr id="93" name="Google Shape;93;p18"/>
          <p:cNvSpPr txBox="1"/>
          <p:nvPr>
            <p:ph idx="1" type="subTitle"/>
          </p:nvPr>
        </p:nvSpPr>
        <p:spPr>
          <a:xfrm>
            <a:off x="218250" y="1064900"/>
            <a:ext cx="4139700" cy="4383300"/>
          </a:xfrm>
          <a:prstGeom prst="rect">
            <a:avLst/>
          </a:prstGeom>
        </p:spPr>
        <p:txBody>
          <a:bodyPr anchorCtr="0" anchor="t" bIns="91425" lIns="91425" spcFirstLastPara="1" rIns="91425" wrap="square" tIns="91425">
            <a:normAutofit fontScale="77500" lnSpcReduction="10000"/>
          </a:bodyPr>
          <a:lstStyle/>
          <a:p>
            <a:pPr indent="0" lvl="0" marL="0" rtl="0" algn="ctr">
              <a:spcBef>
                <a:spcPts val="0"/>
              </a:spcBef>
              <a:spcAft>
                <a:spcPts val="0"/>
              </a:spcAft>
              <a:buNone/>
            </a:pPr>
            <a:r>
              <a:rPr lang="it"/>
              <a:t>Si pone la questione se ci siano altre strategie che potrebbero anche essere efficaci.</a:t>
            </a:r>
            <a:endParaRPr/>
          </a:p>
          <a:p>
            <a:pPr indent="0" lvl="0" marL="0" rtl="0" algn="ctr">
              <a:spcBef>
                <a:spcPts val="0"/>
              </a:spcBef>
              <a:spcAft>
                <a:spcPts val="0"/>
              </a:spcAft>
              <a:buNone/>
            </a:pPr>
            <a:r>
              <a:rPr lang="it"/>
              <a:t>Recentemente abbiamo esaminato i meccanismi legati al tessuto adiposo per il recupero di peso.</a:t>
            </a:r>
            <a:endParaRPr/>
          </a:p>
          <a:p>
            <a:pPr indent="0" lvl="0" marL="0" rtl="0" algn="ctr">
              <a:spcBef>
                <a:spcPts val="0"/>
              </a:spcBef>
              <a:spcAft>
                <a:spcPts val="0"/>
              </a:spcAft>
              <a:buNone/>
            </a:pPr>
            <a:r>
              <a:t/>
            </a:r>
            <a:endParaRPr/>
          </a:p>
          <a:p>
            <a:pPr indent="0" lvl="0" marL="0" rtl="0" algn="ctr">
              <a:spcBef>
                <a:spcPts val="0"/>
              </a:spcBef>
              <a:spcAft>
                <a:spcPts val="0"/>
              </a:spcAft>
              <a:buNone/>
            </a:pPr>
            <a:r>
              <a:rPr lang="it"/>
              <a:t>Una delle strategie suggerite era una dieta arricchita con omega3-PUFA, sia con alimenti, come pesce grasso, noci e semi e oli vegetali, sia con alimenti fortificati con omega3-PUFA o integrazione. Gli acidi grassi Omega3 hanno molteplici effetti potenzialmente benefici.</a:t>
            </a:r>
            <a:endParaRPr/>
          </a:p>
          <a:p>
            <a:pPr indent="0" lvl="0" marL="0" rtl="0" algn="ctr">
              <a:spcBef>
                <a:spcPts val="0"/>
              </a:spcBef>
              <a:spcAft>
                <a:spcPts val="0"/>
              </a:spcAft>
              <a:buNone/>
            </a:pPr>
            <a:r>
              <a:t/>
            </a:r>
            <a:endParaRPr/>
          </a:p>
          <a:p>
            <a:pPr indent="0" lvl="0" marL="0" rtl="0" algn="ctr">
              <a:spcBef>
                <a:spcPts val="0"/>
              </a:spcBef>
              <a:spcAft>
                <a:spcPts val="0"/>
              </a:spcAft>
              <a:buNone/>
            </a:pPr>
            <a:r>
              <a:rPr lang="it"/>
              <a:t>Sono importanti per un tessuto adiposo sano migliorando lo stato metabolico e riducendo lo stato pro-infiammatorio. Non è stato riscontrato alcato nessun effetto di un aumento dell'assunzione di acidi grassi omega3 sul peso corporeo in individui con obesità.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94" name="Google Shape;94;p18"/>
          <p:cNvSpPr txBox="1"/>
          <p:nvPr>
            <p:ph idx="2" type="body"/>
          </p:nvPr>
        </p:nvSpPr>
        <p:spPr>
          <a:xfrm>
            <a:off x="5024550" y="1159050"/>
            <a:ext cx="3666900" cy="2825400"/>
          </a:xfrm>
          <a:prstGeom prst="rect">
            <a:avLst/>
          </a:prstGeom>
          <a:gradFill>
            <a:gsLst>
              <a:gs pos="0">
                <a:srgbClr val="FFF6DB"/>
              </a:gs>
              <a:gs pos="100000">
                <a:srgbClr val="FAD15C"/>
              </a:gs>
            </a:gsLst>
            <a:path path="circle">
              <a:fillToRect b="50%" l="50%" r="50%" t="50%"/>
            </a:path>
            <a:tileRect/>
          </a:gradFill>
        </p:spPr>
        <p:txBody>
          <a:bodyPr anchorCtr="0" anchor="ctr" bIns="91425" lIns="91425" spcFirstLastPara="1" rIns="91425" wrap="square" tIns="91425">
            <a:normAutofit fontScale="625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it" sz="1900">
                <a:solidFill>
                  <a:srgbClr val="434343"/>
                </a:solidFill>
              </a:rPr>
              <a:t>I polifenoli (resveratrolo, curcumina, componenti del tè verde e isoflavoni si trovano naturalmente in frutta e verdura, tè verde, tè nero, vino rosso, caffè, cioccolato, olive e olio d'oliva, erbe e spezie, noci e alghe). Possono agire come antiossidanti, ma hanno anche azioni antinfiammatorie ed effetti metabolici.</a:t>
            </a:r>
            <a:endParaRPr sz="1900">
              <a:solidFill>
                <a:srgbClr val="434343"/>
              </a:solidFill>
            </a:endParaRPr>
          </a:p>
          <a:p>
            <a:pPr indent="0" lvl="0" marL="0" rtl="0" algn="l">
              <a:spcBef>
                <a:spcPts val="1200"/>
              </a:spcBef>
              <a:spcAft>
                <a:spcPts val="0"/>
              </a:spcAft>
              <a:buNone/>
            </a:pPr>
            <a:r>
              <a:rPr lang="it" sz="1900">
                <a:solidFill>
                  <a:srgbClr val="434343"/>
                </a:solidFill>
              </a:rPr>
              <a:t>Una combinazione di acidi grassi omega3 e polifenoli non ha influenzato il peso corporeo negli adolescenti sani, ma questo non è stato testato nel contesto del (ri)aumento di peso.</a:t>
            </a:r>
            <a:endParaRPr sz="1900">
              <a:solidFill>
                <a:srgbClr val="434343"/>
              </a:solidFill>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9"/>
          <p:cNvSpPr txBox="1"/>
          <p:nvPr>
            <p:ph type="title"/>
          </p:nvPr>
        </p:nvSpPr>
        <p:spPr>
          <a:xfrm>
            <a:off x="311700" y="186686"/>
            <a:ext cx="8520600" cy="572700"/>
          </a:xfrm>
          <a:prstGeom prst="rect">
            <a:avLst/>
          </a:prstGeom>
        </p:spPr>
        <p:txBody>
          <a:bodyPr anchorCtr="0" anchor="t" bIns="91425" lIns="91425" spcFirstLastPara="1" rIns="91425" wrap="square" tIns="91425">
            <a:normAutofit fontScale="90000"/>
          </a:bodyPr>
          <a:lstStyle/>
          <a:p>
            <a:pPr indent="-400050" lvl="0" marL="457200" rtl="0" algn="l">
              <a:spcBef>
                <a:spcPts val="0"/>
              </a:spcBef>
              <a:spcAft>
                <a:spcPts val="0"/>
              </a:spcAft>
              <a:buSzPct val="115384"/>
              <a:buChar char="●"/>
            </a:pPr>
            <a:r>
              <a:rPr lang="it" sz="2600"/>
              <a:t>Potenziali strategie</a:t>
            </a:r>
            <a:r>
              <a:rPr lang="it"/>
              <a:t> </a:t>
            </a:r>
            <a:endParaRPr/>
          </a:p>
        </p:txBody>
      </p:sp>
      <p:sp>
        <p:nvSpPr>
          <p:cNvPr id="100" name="Google Shape;100;p19"/>
          <p:cNvSpPr txBox="1"/>
          <p:nvPr/>
        </p:nvSpPr>
        <p:spPr>
          <a:xfrm>
            <a:off x="222087" y="1053725"/>
            <a:ext cx="2913900" cy="378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Gli acidi grassi a catena corta (SCFA) derivati dalla fermentazione delle fibre alimentari da parte del microbiota intestinale hanno dimostrato di aumentare il dispendio energetico e l'ossidazione dei grassi, ma il loro effetto sulla regolazione a lungo termine del peso corporeo negli esseri umani è sconosciuto. La composizione del microbiota, che può essere influenzata dai mezzi dietetici, può influenzare l'infiammazione del tessuto adiposo e quindi essere potenzialmente importante per il recupero del peso corporeo</a:t>
            </a:r>
            <a:endParaRPr/>
          </a:p>
        </p:txBody>
      </p:sp>
      <p:sp>
        <p:nvSpPr>
          <p:cNvPr id="101" name="Google Shape;101;p19"/>
          <p:cNvSpPr txBox="1"/>
          <p:nvPr/>
        </p:nvSpPr>
        <p:spPr>
          <a:xfrm>
            <a:off x="3299926" y="1159627"/>
            <a:ext cx="19431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a:t>Uno studio di Sanchez et al. (2013) ha rilevato che la perdita di peso è stata mantenuta meglio nelle donne che hanno consumato un integratore probiotico costituito da Lactobacillus rhamnosus, oligofruttosio e inulina, ma nessun effetto è stato osservato negli uomini.</a:t>
            </a:r>
            <a:endParaRPr/>
          </a:p>
        </p:txBody>
      </p:sp>
      <p:pic>
        <p:nvPicPr>
          <p:cNvPr id="102" name="Google Shape;102;p19"/>
          <p:cNvPicPr preferRelativeResize="0"/>
          <p:nvPr/>
        </p:nvPicPr>
        <p:blipFill>
          <a:blip r:embed="rId3">
            <a:alphaModFix/>
          </a:blip>
          <a:stretch>
            <a:fillRect/>
          </a:stretch>
        </p:blipFill>
        <p:spPr>
          <a:xfrm>
            <a:off x="5406975" y="1013950"/>
            <a:ext cx="3656976" cy="3650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idx="2" type="body"/>
          </p:nvPr>
        </p:nvSpPr>
        <p:spPr>
          <a:xfrm>
            <a:off x="4881750" y="1132725"/>
            <a:ext cx="3837000" cy="3695100"/>
          </a:xfrm>
          <a:prstGeom prst="rect">
            <a:avLst/>
          </a:prstGeom>
        </p:spPr>
        <p:txBody>
          <a:bodyPr anchorCtr="0" anchor="ctr" bIns="91425" lIns="91425" spcFirstLastPara="1" rIns="91425" wrap="square" tIns="91425">
            <a:normAutofit fontScale="77500"/>
          </a:bodyPr>
          <a:lstStyle/>
          <a:p>
            <a:pPr indent="0" lvl="0" marL="0" rtl="0" algn="l">
              <a:spcBef>
                <a:spcPts val="0"/>
              </a:spcBef>
              <a:spcAft>
                <a:spcPts val="1200"/>
              </a:spcAft>
              <a:buNone/>
            </a:pPr>
            <a:r>
              <a:rPr lang="it"/>
              <a:t>L’ipotesi che l’ipoleptinemia sia un fattore cruciale nella ripresa del peso è affascinante; tuttavia, in letteratura esistono ancora dati contrastanti. Gli autori di- mostravano che il CP portava a riduzioni significative dei livelli di leptina e che, nonostante l’aumento dopo il periodo di VLCD, un anno dopo la perdita di peso iniziale rimane- vano più bassi rispetto al basale. Per questo motivo, non è ancora chiaro se l’effetto esercitato dai livelli circolanti di leptina sui meccanismi di recupero del peso sia legato più alla sua concentrazione basale, alla sua riduzione durante il CP o alla sua concentrazione nella fase di mantenimento.</a:t>
            </a:r>
            <a:endParaRPr/>
          </a:p>
        </p:txBody>
      </p:sp>
      <p:sp>
        <p:nvSpPr>
          <p:cNvPr id="108" name="Google Shape;108;p20"/>
          <p:cNvSpPr txBox="1"/>
          <p:nvPr/>
        </p:nvSpPr>
        <p:spPr>
          <a:xfrm>
            <a:off x="4824001" y="285752"/>
            <a:ext cx="3952500" cy="70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 sz="1100">
                <a:latin typeface="Comfortaa"/>
                <a:ea typeface="Comfortaa"/>
                <a:cs typeface="Comfortaa"/>
                <a:sym typeface="Comfortaa"/>
              </a:rPr>
              <a:t>Il cambiamento della secrezione di leptina è considerato uno dei principali meccanismi coinvolti nella ripresa del peso. </a:t>
            </a:r>
            <a:endParaRPr sz="1100">
              <a:latin typeface="Comfortaa"/>
              <a:ea typeface="Comfortaa"/>
              <a:cs typeface="Comfortaa"/>
              <a:sym typeface="Comfortaa"/>
            </a:endParaRPr>
          </a:p>
        </p:txBody>
      </p:sp>
      <p:sp>
        <p:nvSpPr>
          <p:cNvPr id="109" name="Google Shape;109;p20"/>
          <p:cNvSpPr txBox="1"/>
          <p:nvPr/>
        </p:nvSpPr>
        <p:spPr>
          <a:xfrm>
            <a:off x="631200" y="989850"/>
            <a:ext cx="33138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it" sz="1500">
                <a:solidFill>
                  <a:srgbClr val="434343"/>
                </a:solidFill>
                <a:latin typeface="Alfa Slab One"/>
                <a:ea typeface="Alfa Slab One"/>
                <a:cs typeface="Alfa Slab One"/>
                <a:sym typeface="Alfa Slab One"/>
              </a:rPr>
              <a:t>Il principale meccanismo endocrino responsabile della ripresa del peso coinvolge l’asse cervello-intestino.</a:t>
            </a:r>
            <a:endParaRPr sz="1500">
              <a:solidFill>
                <a:srgbClr val="434343"/>
              </a:solidFill>
            </a:endParaRPr>
          </a:p>
        </p:txBody>
      </p:sp>
      <p:sp>
        <p:nvSpPr>
          <p:cNvPr id="110" name="Google Shape;110;p20"/>
          <p:cNvSpPr txBox="1"/>
          <p:nvPr>
            <p:ph type="title"/>
          </p:nvPr>
        </p:nvSpPr>
        <p:spPr>
          <a:xfrm>
            <a:off x="97701" y="285750"/>
            <a:ext cx="4045200" cy="704100"/>
          </a:xfrm>
          <a:prstGeom prst="rect">
            <a:avLst/>
          </a:prstGeom>
        </p:spPr>
        <p:txBody>
          <a:bodyPr anchorCtr="0" anchor="b" bIns="91425" lIns="91425" spcFirstLastPara="1" rIns="91425" wrap="square" tIns="91425">
            <a:normAutofit/>
          </a:bodyPr>
          <a:lstStyle/>
          <a:p>
            <a:pPr indent="-361950" lvl="0" marL="457200" rtl="0" algn="ctr">
              <a:spcBef>
                <a:spcPts val="0"/>
              </a:spcBef>
              <a:spcAft>
                <a:spcPts val="0"/>
              </a:spcAft>
              <a:buSzPts val="2100"/>
              <a:buChar char="●"/>
            </a:pPr>
            <a:r>
              <a:rPr lang="it" sz="2100"/>
              <a:t>Ruolo della Leptina</a:t>
            </a:r>
            <a:endParaRPr sz="2100"/>
          </a:p>
        </p:txBody>
      </p:sp>
      <p:pic>
        <p:nvPicPr>
          <p:cNvPr id="111" name="Google Shape;111;p20"/>
          <p:cNvPicPr preferRelativeResize="0"/>
          <p:nvPr/>
        </p:nvPicPr>
        <p:blipFill>
          <a:blip r:embed="rId3">
            <a:alphaModFix/>
          </a:blip>
          <a:stretch>
            <a:fillRect/>
          </a:stretch>
        </p:blipFill>
        <p:spPr>
          <a:xfrm>
            <a:off x="311851" y="2424538"/>
            <a:ext cx="3952498" cy="24032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12" y="-177561"/>
            <a:ext cx="9235975" cy="5321061"/>
          </a:xfrm>
          <a:prstGeom prst="rect">
            <a:avLst/>
          </a:prstGeom>
          <a:noFill/>
          <a:ln>
            <a:noFill/>
          </a:ln>
        </p:spPr>
      </p:pic>
      <p:sp>
        <p:nvSpPr>
          <p:cNvPr id="117" name="Google Shape;117;p21"/>
          <p:cNvSpPr txBox="1"/>
          <p:nvPr/>
        </p:nvSpPr>
        <p:spPr>
          <a:xfrm>
            <a:off x="1211344" y="1141408"/>
            <a:ext cx="37896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it">
                <a:solidFill>
                  <a:srgbClr val="666666"/>
                </a:solidFill>
                <a:latin typeface="Comfortaa"/>
                <a:ea typeface="Comfortaa"/>
                <a:cs typeface="Comfortaa"/>
                <a:sym typeface="Comfortaa"/>
              </a:rPr>
              <a:t>La perdita di massa muscolare dopo CP è associata alla ripresa del peso e il suo ripristino è fondamentale per il mantenimento. Il muscolo</a:t>
            </a:r>
            <a:endParaRPr b="1">
              <a:solidFill>
                <a:srgbClr val="666666"/>
              </a:solidFill>
              <a:latin typeface="Comfortaa"/>
              <a:ea typeface="Comfortaa"/>
              <a:cs typeface="Comfortaa"/>
              <a:sym typeface="Comfortaa"/>
            </a:endParaRPr>
          </a:p>
          <a:p>
            <a:pPr indent="0" lvl="0" marL="0" rtl="0" algn="l">
              <a:spcBef>
                <a:spcPts val="0"/>
              </a:spcBef>
              <a:spcAft>
                <a:spcPts val="0"/>
              </a:spcAft>
              <a:buNone/>
            </a:pPr>
            <a:r>
              <a:rPr b="1" lang="it">
                <a:solidFill>
                  <a:srgbClr val="666666"/>
                </a:solidFill>
                <a:latin typeface="Comfortaa"/>
                <a:ea typeface="Comfortaa"/>
                <a:cs typeface="Comfortaa"/>
                <a:sym typeface="Comfortaa"/>
              </a:rPr>
              <a:t>scheletrico è la componente principale della massa magra e contribuisce fortemente al tasso metabolico a riposo. Inol- tre, l’interleuchina-6, pro-infiammatoria secreta dal muscolo scheletrico, aumenta la secrezione di GLP-1, sopprimendo l’appetito. Pertanto, l’attività fisica può ripristinare la massa muscolare scheletrica, migliorando il tasso metabolico a riposo.</a:t>
            </a:r>
            <a:endParaRPr b="1">
              <a:solidFill>
                <a:srgbClr val="666666"/>
              </a:solidFill>
              <a:latin typeface="Comfortaa"/>
              <a:ea typeface="Comfortaa"/>
              <a:cs typeface="Comfortaa"/>
              <a:sym typeface="Comfortaa"/>
            </a:endParaRPr>
          </a:p>
        </p:txBody>
      </p:sp>
      <p:sp>
        <p:nvSpPr>
          <p:cNvPr id="118" name="Google Shape;118;p21"/>
          <p:cNvSpPr txBox="1"/>
          <p:nvPr/>
        </p:nvSpPr>
        <p:spPr>
          <a:xfrm>
            <a:off x="429395" y="356396"/>
            <a:ext cx="53535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Alfa Slab One"/>
              <a:buChar char="●"/>
            </a:pPr>
            <a:r>
              <a:rPr lang="it" sz="2000">
                <a:latin typeface="Alfa Slab One"/>
                <a:ea typeface="Alfa Slab One"/>
                <a:cs typeface="Alfa Slab One"/>
                <a:sym typeface="Alfa Slab One"/>
              </a:rPr>
              <a:t>Ruolo dell’attività fisica</a:t>
            </a:r>
            <a:endParaRPr sz="2000">
              <a:latin typeface="Alfa Slab One"/>
              <a:ea typeface="Alfa Slab One"/>
              <a:cs typeface="Alfa Slab One"/>
              <a:sym typeface="Alfa Slab One"/>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