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78" autoAdjust="0"/>
  </p:normalViewPr>
  <p:slideViewPr>
    <p:cSldViewPr snapToGrid="0" snapToObjects="1">
      <p:cViewPr varScale="1">
        <p:scale>
          <a:sx n="100" d="100"/>
          <a:sy n="100" d="100"/>
        </p:scale>
        <p:origin x="-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BC91-12DB-8141-AB44-DDAABD63C1CD}" type="datetimeFigureOut">
              <a:rPr lang="en-US" smtClean="0"/>
              <a:t>15/11/17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4BEE-9BE0-3146-B2D9-5A5028FC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9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BC91-12DB-8141-AB44-DDAABD63C1CD}" type="datetimeFigureOut">
              <a:rPr lang="en-US" smtClean="0"/>
              <a:t>15/11/17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4BEE-9BE0-3146-B2D9-5A5028FC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5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BC91-12DB-8141-AB44-DDAABD63C1CD}" type="datetimeFigureOut">
              <a:rPr lang="en-US" smtClean="0"/>
              <a:t>15/11/17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4BEE-9BE0-3146-B2D9-5A5028FC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7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BC91-12DB-8141-AB44-DDAABD63C1CD}" type="datetimeFigureOut">
              <a:rPr lang="en-US" smtClean="0"/>
              <a:t>15/11/17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4BEE-9BE0-3146-B2D9-5A5028FC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3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BC91-12DB-8141-AB44-DDAABD63C1CD}" type="datetimeFigureOut">
              <a:rPr lang="en-US" smtClean="0"/>
              <a:t>15/11/17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4BEE-9BE0-3146-B2D9-5A5028FC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BC91-12DB-8141-AB44-DDAABD63C1CD}" type="datetimeFigureOut">
              <a:rPr lang="en-US" smtClean="0"/>
              <a:t>15/11/17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4BEE-9BE0-3146-B2D9-5A5028FC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5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BC91-12DB-8141-AB44-DDAABD63C1CD}" type="datetimeFigureOut">
              <a:rPr lang="en-US" smtClean="0"/>
              <a:t>15/11/17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4BEE-9BE0-3146-B2D9-5A5028FC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BC91-12DB-8141-AB44-DDAABD63C1CD}" type="datetimeFigureOut">
              <a:rPr lang="en-US" smtClean="0"/>
              <a:t>15/11/17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4BEE-9BE0-3146-B2D9-5A5028FC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5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BC91-12DB-8141-AB44-DDAABD63C1CD}" type="datetimeFigureOut">
              <a:rPr lang="en-US" smtClean="0"/>
              <a:t>15/11/17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4BEE-9BE0-3146-B2D9-5A5028FC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1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BC91-12DB-8141-AB44-DDAABD63C1CD}" type="datetimeFigureOut">
              <a:rPr lang="en-US" smtClean="0"/>
              <a:t>15/11/17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4BEE-9BE0-3146-B2D9-5A5028FC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BC91-12DB-8141-AB44-DDAABD63C1CD}" type="datetimeFigureOut">
              <a:rPr lang="en-US" smtClean="0"/>
              <a:t>15/11/17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4BEE-9BE0-3146-B2D9-5A5028FC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4BC91-12DB-8141-AB44-DDAABD63C1CD}" type="datetimeFigureOut">
              <a:rPr lang="en-US" smtClean="0"/>
              <a:t>15/11/17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4BEE-9BE0-3146-B2D9-5A5028FC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7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ttangolo 4"/>
          <p:cNvSpPr>
            <a:spLocks noChangeArrowheads="1"/>
          </p:cNvSpPr>
          <p:nvPr/>
        </p:nvSpPr>
        <p:spPr bwMode="auto">
          <a:xfrm>
            <a:off x="215900" y="681901"/>
            <a:ext cx="8775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800" i="1" dirty="0">
                <a:latin typeface="Arial" charset="0"/>
                <a:cs typeface="Arial" charset="0"/>
              </a:rPr>
              <a:t>“From </a:t>
            </a:r>
            <a:r>
              <a:rPr lang="it-IT" sz="1800" i="1" dirty="0" err="1">
                <a:latin typeface="Arial" charset="0"/>
                <a:cs typeface="Arial" charset="0"/>
              </a:rPr>
              <a:t>these</a:t>
            </a:r>
            <a:r>
              <a:rPr lang="it-IT" sz="1800" i="1" dirty="0">
                <a:latin typeface="Arial" charset="0"/>
                <a:cs typeface="Arial" charset="0"/>
              </a:rPr>
              <a:t> </a:t>
            </a:r>
            <a:r>
              <a:rPr lang="it-IT" sz="1800" i="1" dirty="0" err="1">
                <a:latin typeface="Arial" charset="0"/>
                <a:cs typeface="Arial" charset="0"/>
              </a:rPr>
              <a:t>facts</a:t>
            </a:r>
            <a:r>
              <a:rPr lang="it-IT" sz="1800" i="1" dirty="0">
                <a:latin typeface="Arial" charset="0"/>
                <a:cs typeface="Arial" charset="0"/>
              </a:rPr>
              <a:t> </a:t>
            </a:r>
            <a:r>
              <a:rPr lang="it-IT" sz="1800" i="1" dirty="0" err="1">
                <a:latin typeface="Arial" charset="0"/>
                <a:cs typeface="Arial" charset="0"/>
              </a:rPr>
              <a:t>it</a:t>
            </a:r>
            <a:r>
              <a:rPr lang="it-IT" sz="1800" i="1" dirty="0">
                <a:latin typeface="Arial" charset="0"/>
                <a:cs typeface="Arial" charset="0"/>
              </a:rPr>
              <a:t> </a:t>
            </a:r>
            <a:r>
              <a:rPr lang="it-IT" sz="1800" i="1" dirty="0" err="1">
                <a:latin typeface="Arial" charset="0"/>
                <a:cs typeface="Arial" charset="0"/>
              </a:rPr>
              <a:t>appears</a:t>
            </a:r>
            <a:r>
              <a:rPr lang="it-IT" sz="1800" i="1" dirty="0">
                <a:latin typeface="Arial" charset="0"/>
                <a:cs typeface="Arial" charset="0"/>
              </a:rPr>
              <a:t> </a:t>
            </a:r>
            <a:r>
              <a:rPr lang="it-IT" sz="1800" i="1" dirty="0" err="1">
                <a:latin typeface="Arial" charset="0"/>
                <a:cs typeface="Arial" charset="0"/>
              </a:rPr>
              <a:t>that</a:t>
            </a:r>
            <a:r>
              <a:rPr lang="it-IT" sz="1800" i="1" dirty="0">
                <a:latin typeface="Arial" charset="0"/>
                <a:cs typeface="Arial" charset="0"/>
              </a:rPr>
              <a:t> the </a:t>
            </a:r>
            <a:r>
              <a:rPr lang="it-IT" sz="1800" b="1" i="1" dirty="0" err="1">
                <a:latin typeface="Arial" charset="0"/>
                <a:cs typeface="Arial" charset="0"/>
              </a:rPr>
              <a:t>egg-pronucleus</a:t>
            </a:r>
            <a:r>
              <a:rPr lang="it-IT" sz="1800" b="1" i="1" dirty="0">
                <a:latin typeface="Arial" charset="0"/>
                <a:cs typeface="Arial" charset="0"/>
              </a:rPr>
              <a:t> </a:t>
            </a:r>
            <a:r>
              <a:rPr lang="it-IT" sz="1800" i="1" dirty="0">
                <a:latin typeface="Arial" charset="0"/>
                <a:cs typeface="Arial" charset="0"/>
              </a:rPr>
              <a:t>must in </a:t>
            </a:r>
            <a:r>
              <a:rPr lang="it-IT" sz="1800" i="1" dirty="0" err="1">
                <a:latin typeface="Arial" charset="0"/>
                <a:cs typeface="Arial" charset="0"/>
              </a:rPr>
              <a:t>all</a:t>
            </a:r>
            <a:r>
              <a:rPr lang="it-IT" sz="1800" i="1" dirty="0">
                <a:latin typeface="Arial" charset="0"/>
                <a:cs typeface="Arial" charset="0"/>
              </a:rPr>
              <a:t> </a:t>
            </a:r>
            <a:r>
              <a:rPr lang="it-IT" sz="1800" i="1" dirty="0" err="1">
                <a:latin typeface="Arial" charset="0"/>
                <a:cs typeface="Arial" charset="0"/>
              </a:rPr>
              <a:t>cases</a:t>
            </a:r>
            <a:r>
              <a:rPr lang="it-IT" sz="1800" i="1" dirty="0">
                <a:latin typeface="Arial" charset="0"/>
                <a:cs typeface="Arial" charset="0"/>
              </a:rPr>
              <a:t> </a:t>
            </a:r>
            <a:r>
              <a:rPr lang="it-IT" sz="1800" i="1" dirty="0" err="1">
                <a:latin typeface="Arial" charset="0"/>
                <a:cs typeface="Arial" charset="0"/>
              </a:rPr>
              <a:t>contain</a:t>
            </a:r>
            <a:r>
              <a:rPr lang="it-IT" sz="1800" i="1" dirty="0">
                <a:latin typeface="Arial" charset="0"/>
                <a:cs typeface="Arial" charset="0"/>
              </a:rPr>
              <a:t> </a:t>
            </a:r>
            <a:r>
              <a:rPr lang="it-IT" sz="1800" b="1" i="1" dirty="0">
                <a:latin typeface="Arial" charset="0"/>
                <a:cs typeface="Arial" charset="0"/>
              </a:rPr>
              <a:t>10 large </a:t>
            </a:r>
            <a:r>
              <a:rPr lang="it-IT" sz="1800" b="1" i="1" dirty="0" err="1">
                <a:latin typeface="Arial" charset="0"/>
                <a:cs typeface="Arial" charset="0"/>
              </a:rPr>
              <a:t>chromosomes</a:t>
            </a:r>
            <a:r>
              <a:rPr lang="it-IT" sz="1800" i="1" dirty="0">
                <a:latin typeface="Arial" charset="0"/>
                <a:cs typeface="Arial" charset="0"/>
              </a:rPr>
              <a:t>, </a:t>
            </a:r>
            <a:r>
              <a:rPr lang="it-IT" sz="1800" i="1" dirty="0" err="1">
                <a:latin typeface="Arial" charset="0"/>
                <a:cs typeface="Arial" charset="0"/>
              </a:rPr>
              <a:t>while</a:t>
            </a:r>
            <a:r>
              <a:rPr lang="it-IT" sz="1800" i="1" dirty="0">
                <a:latin typeface="Arial" charset="0"/>
                <a:cs typeface="Arial" charset="0"/>
              </a:rPr>
              <a:t> the </a:t>
            </a:r>
            <a:r>
              <a:rPr lang="it-IT" sz="1800" b="1" i="1" dirty="0" err="1">
                <a:latin typeface="Arial" charset="0"/>
                <a:cs typeface="Arial" charset="0"/>
              </a:rPr>
              <a:t>spermatozoon</a:t>
            </a:r>
            <a:r>
              <a:rPr lang="it-IT" sz="1800" i="1" dirty="0">
                <a:latin typeface="Arial" charset="0"/>
                <a:cs typeface="Arial" charset="0"/>
              </a:rPr>
              <a:t> in </a:t>
            </a:r>
            <a:r>
              <a:rPr lang="it-IT" sz="1800" i="1" dirty="0" err="1">
                <a:latin typeface="Arial" charset="0"/>
                <a:cs typeface="Arial" charset="0"/>
              </a:rPr>
              <a:t>fertilization</a:t>
            </a:r>
            <a:r>
              <a:rPr lang="it-IT" sz="1800" i="1" dirty="0">
                <a:latin typeface="Arial" charset="0"/>
                <a:cs typeface="Arial" charset="0"/>
              </a:rPr>
              <a:t> </a:t>
            </a:r>
            <a:r>
              <a:rPr lang="it-IT" sz="1800" i="1" dirty="0" err="1">
                <a:latin typeface="Arial" charset="0"/>
                <a:cs typeface="Arial" charset="0"/>
              </a:rPr>
              <a:t>brings</a:t>
            </a:r>
            <a:r>
              <a:rPr lang="it-IT" sz="1800" i="1" dirty="0">
                <a:latin typeface="Arial" charset="0"/>
                <a:cs typeface="Arial" charset="0"/>
              </a:rPr>
              <a:t> </a:t>
            </a:r>
            <a:r>
              <a:rPr lang="it-IT" sz="1800" i="1" dirty="0" err="1">
                <a:latin typeface="Arial" charset="0"/>
                <a:cs typeface="Arial" charset="0"/>
              </a:rPr>
              <a:t>into</a:t>
            </a:r>
            <a:r>
              <a:rPr lang="it-IT" sz="1800" i="1" dirty="0">
                <a:latin typeface="Arial" charset="0"/>
                <a:cs typeface="Arial" charset="0"/>
              </a:rPr>
              <a:t> the </a:t>
            </a:r>
            <a:r>
              <a:rPr lang="it-IT" sz="1800" i="1" dirty="0" err="1">
                <a:latin typeface="Arial" charset="0"/>
                <a:cs typeface="Arial" charset="0"/>
              </a:rPr>
              <a:t>egg</a:t>
            </a:r>
            <a:r>
              <a:rPr lang="it-IT" sz="1800" i="1" dirty="0">
                <a:latin typeface="Arial" charset="0"/>
                <a:cs typeface="Arial" charset="0"/>
              </a:rPr>
              <a:t> </a:t>
            </a:r>
            <a:r>
              <a:rPr lang="it-IT" sz="1800" i="1" dirty="0" err="1">
                <a:latin typeface="Arial" charset="0"/>
                <a:cs typeface="Arial" charset="0"/>
              </a:rPr>
              <a:t>either</a:t>
            </a:r>
            <a:r>
              <a:rPr lang="it-IT" sz="1800" i="1" dirty="0">
                <a:latin typeface="Arial" charset="0"/>
                <a:cs typeface="Arial" charset="0"/>
              </a:rPr>
              <a:t> </a:t>
            </a:r>
            <a:r>
              <a:rPr lang="it-IT" sz="1800" b="1" i="1" dirty="0">
                <a:latin typeface="Arial" charset="0"/>
                <a:cs typeface="Arial" charset="0"/>
              </a:rPr>
              <a:t>10 large </a:t>
            </a:r>
            <a:r>
              <a:rPr lang="it-IT" sz="1800" b="1" i="1" dirty="0" err="1">
                <a:latin typeface="Arial" charset="0"/>
                <a:cs typeface="Arial" charset="0"/>
              </a:rPr>
              <a:t>ones</a:t>
            </a:r>
            <a:r>
              <a:rPr lang="it-IT" sz="1800" b="1" i="1" dirty="0">
                <a:latin typeface="Arial" charset="0"/>
                <a:cs typeface="Arial" charset="0"/>
              </a:rPr>
              <a:t> or 9 large </a:t>
            </a:r>
            <a:r>
              <a:rPr lang="it-IT" sz="1800" b="1" i="1" dirty="0" err="1">
                <a:latin typeface="Arial" charset="0"/>
                <a:cs typeface="Arial" charset="0"/>
              </a:rPr>
              <a:t>ones</a:t>
            </a:r>
            <a:r>
              <a:rPr lang="it-IT" sz="1800" b="1" i="1" dirty="0">
                <a:latin typeface="Arial" charset="0"/>
                <a:cs typeface="Arial" charset="0"/>
              </a:rPr>
              <a:t> and 1 small </a:t>
            </a:r>
            <a:r>
              <a:rPr lang="it-IT" sz="1800" b="1" i="1" dirty="0" err="1">
                <a:latin typeface="Arial" charset="0"/>
                <a:cs typeface="Arial" charset="0"/>
              </a:rPr>
              <a:t>one</a:t>
            </a:r>
            <a:r>
              <a:rPr lang="it-IT" sz="1800" i="1" dirty="0">
                <a:latin typeface="Arial" charset="0"/>
                <a:cs typeface="Arial" charset="0"/>
              </a:rPr>
              <a:t>”	</a:t>
            </a:r>
          </a:p>
        </p:txBody>
      </p:sp>
      <p:sp>
        <p:nvSpPr>
          <p:cNvPr id="50178" name="CasellaDiTesto 5"/>
          <p:cNvSpPr txBox="1">
            <a:spLocks noChangeArrowheads="1"/>
          </p:cNvSpPr>
          <p:nvPr/>
        </p:nvSpPr>
        <p:spPr bwMode="auto">
          <a:xfrm>
            <a:off x="685800" y="38100"/>
            <a:ext cx="812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>
                <a:latin typeface="Arial" charset="0"/>
                <a:cs typeface="Arial" charset="0"/>
              </a:rPr>
              <a:t>Nettie Stevens e le basi cromosomiche del sesso</a:t>
            </a:r>
          </a:p>
        </p:txBody>
      </p:sp>
      <p:pic>
        <p:nvPicPr>
          <p:cNvPr id="50179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736145"/>
            <a:ext cx="2336800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747257"/>
            <a:ext cx="26289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26" y="1861672"/>
            <a:ext cx="15478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ttangolo 6"/>
          <p:cNvSpPr>
            <a:spLocks noChangeArrowheads="1"/>
          </p:cNvSpPr>
          <p:nvPr/>
        </p:nvSpPr>
        <p:spPr bwMode="auto">
          <a:xfrm>
            <a:off x="6034877" y="4071472"/>
            <a:ext cx="1893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800" i="1" dirty="0" err="1">
                <a:latin typeface="Arial" charset="0"/>
                <a:cs typeface="Arial" charset="0"/>
              </a:rPr>
              <a:t>Tenebrio</a:t>
            </a:r>
            <a:r>
              <a:rPr lang="it-IT" sz="1800" i="1" dirty="0">
                <a:latin typeface="Arial" charset="0"/>
                <a:cs typeface="Arial" charset="0"/>
              </a:rPr>
              <a:t> molitor</a:t>
            </a:r>
            <a:endParaRPr lang="it-IT" sz="1800" i="1" dirty="0"/>
          </a:p>
        </p:txBody>
      </p:sp>
      <p:sp>
        <p:nvSpPr>
          <p:cNvPr id="3" name="Rectangle 2"/>
          <p:cNvSpPr/>
          <p:nvPr/>
        </p:nvSpPr>
        <p:spPr>
          <a:xfrm>
            <a:off x="131375" y="5356047"/>
            <a:ext cx="88611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err="1" smtClean="0">
                <a:latin typeface="Arial" charset="0"/>
              </a:rPr>
              <a:t>Bridges</a:t>
            </a:r>
            <a:r>
              <a:rPr lang="it-IT" sz="1600" dirty="0" smtClean="0">
                <a:latin typeface="Arial" charset="0"/>
              </a:rPr>
              <a:t>, in collaborazione con </a:t>
            </a:r>
            <a:r>
              <a:rPr lang="it-IT" sz="1600" b="1" dirty="0" err="1" smtClean="0">
                <a:latin typeface="Arial" charset="0"/>
                <a:cs typeface="Arial" charset="0"/>
              </a:rPr>
              <a:t>Nettie</a:t>
            </a:r>
            <a:r>
              <a:rPr lang="it-IT" sz="1600" b="1" dirty="0" smtClean="0">
                <a:latin typeface="Arial" charset="0"/>
                <a:cs typeface="Arial" charset="0"/>
              </a:rPr>
              <a:t> Stevens</a:t>
            </a:r>
            <a:r>
              <a:rPr lang="it-IT" sz="1600" dirty="0" smtClean="0">
                <a:latin typeface="Arial" charset="0"/>
                <a:cs typeface="Arial" charset="0"/>
              </a:rPr>
              <a:t>, riuscì a verificare le sue ipotesi sulla mancata disgiunzione dei cromosomi in meiosi grazie </a:t>
            </a:r>
            <a:r>
              <a:rPr lang="it-IT" sz="1600" b="1" dirty="0" smtClean="0">
                <a:latin typeface="Arial" charset="0"/>
                <a:cs typeface="Arial" charset="0"/>
              </a:rPr>
              <a:t>all’analisi citologica dei cromosomi </a:t>
            </a:r>
            <a:r>
              <a:rPr lang="it-IT" sz="1600" dirty="0" smtClean="0">
                <a:latin typeface="Arial" charset="0"/>
                <a:cs typeface="Arial" charset="0"/>
              </a:rPr>
              <a:t>e quindi </a:t>
            </a:r>
            <a:r>
              <a:rPr lang="it-IT" sz="1600" b="1" dirty="0" smtClean="0">
                <a:latin typeface="Arial" charset="0"/>
                <a:cs typeface="Arial" charset="0"/>
              </a:rPr>
              <a:t>dimostrò la teoria cromosomica dell’ereditarietà. </a:t>
            </a:r>
            <a:r>
              <a:rPr lang="it-IT" sz="1600" dirty="0" err="1" smtClean="0">
                <a:latin typeface="Arial" charset="0"/>
                <a:cs typeface="Arial" charset="0"/>
              </a:rPr>
              <a:t>Bridges</a:t>
            </a:r>
            <a:r>
              <a:rPr lang="it-IT" sz="1600" dirty="0" smtClean="0">
                <a:latin typeface="Arial" charset="0"/>
                <a:cs typeface="Arial" charset="0"/>
              </a:rPr>
              <a:t> la ringraziò citandola solo come "</a:t>
            </a:r>
            <a:r>
              <a:rPr lang="it-IT" sz="1600" b="1" dirty="0" smtClean="0">
                <a:latin typeface="Arial" charset="0"/>
                <a:cs typeface="Arial" charset="0"/>
              </a:rPr>
              <a:t>Miss Stevens</a:t>
            </a:r>
            <a:r>
              <a:rPr lang="it-IT" sz="1600" dirty="0" smtClean="0">
                <a:latin typeface="Arial" charset="0"/>
                <a:cs typeface="Arial" charset="0"/>
              </a:rPr>
              <a:t>" senza dichiarare quale fosse stato il suo contributo</a:t>
            </a:r>
          </a:p>
          <a:p>
            <a:endParaRPr lang="en-GB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3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3"/>
          <p:cNvSpPr txBox="1">
            <a:spLocks noChangeArrowheads="1"/>
          </p:cNvSpPr>
          <p:nvPr/>
        </p:nvSpPr>
        <p:spPr bwMode="auto">
          <a:xfrm>
            <a:off x="2550307" y="0"/>
            <a:ext cx="564293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it-IT" sz="3200" dirty="0" smtClean="0">
                <a:solidFill>
                  <a:srgbClr val="000066"/>
                </a:solidFill>
                <a:latin typeface="Times" charset="0"/>
              </a:rPr>
              <a:t>Barbara </a:t>
            </a:r>
            <a:r>
              <a:rPr lang="it-IT" sz="3200" dirty="0" err="1" smtClean="0">
                <a:solidFill>
                  <a:srgbClr val="000066"/>
                </a:solidFill>
                <a:latin typeface="Times" charset="0"/>
              </a:rPr>
              <a:t>McClintock</a:t>
            </a:r>
            <a:r>
              <a:rPr lang="it-IT" sz="3200" dirty="0" smtClean="0">
                <a:solidFill>
                  <a:srgbClr val="000066"/>
                </a:solidFill>
                <a:latin typeface="Times" charset="0"/>
              </a:rPr>
              <a:t> (1940-1950)</a:t>
            </a:r>
            <a:endParaRPr lang="it-IT" sz="3200" dirty="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29699" name="Immagine 4" descr="Schermata 2014-01-20 alle 22.33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Immagine 4" descr="Barbara_McClintock_(1902-199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874963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07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1135" y="924968"/>
            <a:ext cx="7690399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It became </a:t>
            </a:r>
            <a:r>
              <a:rPr lang="en-US" sz="2800" dirty="0"/>
              <a:t>painfully evident to me in my attempts during the 1950s to convince geneticists that the action of genes had to be and was controlled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It </a:t>
            </a:r>
            <a:r>
              <a:rPr lang="en-US" sz="2800" dirty="0"/>
              <a:t>is now equally painful to recognize the fixity of assumptions that many persons hold on the nature of controlling elements in maize and the manners of their operation.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dirty="0" smtClean="0"/>
              <a:t>One </a:t>
            </a:r>
            <a:r>
              <a:rPr lang="en-US" sz="2800" b="1" dirty="0"/>
              <a:t>must await the right time for conceptual change</a:t>
            </a:r>
          </a:p>
        </p:txBody>
      </p:sp>
    </p:spTree>
    <p:extLst>
      <p:ext uri="{BB962C8B-B14F-4D97-AF65-F5344CB8AC3E}">
        <p14:creationId xmlns:p14="http://schemas.microsoft.com/office/powerpoint/2010/main" val="137825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381000" y="1044575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it-IT" sz="2000" b="1" dirty="0">
                <a:latin typeface="Arial" charset="0"/>
              </a:rPr>
              <a:t>Alfred </a:t>
            </a:r>
            <a:r>
              <a:rPr lang="it-IT" sz="2000" b="1" dirty="0" err="1">
                <a:latin typeface="Arial" charset="0"/>
              </a:rPr>
              <a:t>Hershey</a:t>
            </a:r>
            <a:r>
              <a:rPr lang="it-IT" sz="2000" b="1" dirty="0">
                <a:latin typeface="Arial" charset="0"/>
              </a:rPr>
              <a:t> e Martha Chase </a:t>
            </a:r>
            <a:r>
              <a:rPr lang="it-IT" sz="2000" dirty="0">
                <a:latin typeface="Arial" charset="0"/>
              </a:rPr>
              <a:t>dimostrarono  che anche nel fago T2 il materiale genetico è il</a:t>
            </a:r>
            <a:r>
              <a:rPr lang="it-IT" sz="2000" dirty="0">
                <a:solidFill>
                  <a:srgbClr val="FF0000"/>
                </a:solidFill>
                <a:latin typeface="Arial" charset="0"/>
              </a:rPr>
              <a:t> DNA </a:t>
            </a:r>
            <a:r>
              <a:rPr lang="it-IT" sz="2000" dirty="0">
                <a:latin typeface="Arial" charset="0"/>
              </a:rPr>
              <a:t> 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5181600" y="4343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latin typeface="Arial" charset="0"/>
              </a:rPr>
              <a:t>fago T2</a:t>
            </a:r>
            <a:endParaRPr lang="en-GB">
              <a:latin typeface="Arial" charset="0"/>
            </a:endParaRPr>
          </a:p>
        </p:txBody>
      </p:sp>
      <p:pic>
        <p:nvPicPr>
          <p:cNvPr id="24579" name="Picture 6" descr="fago.jpg                                                       0002681DHD                             B746CC0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5814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asellaDiTesto 4"/>
          <p:cNvSpPr txBox="1">
            <a:spLocks noChangeArrowheads="1"/>
          </p:cNvSpPr>
          <p:nvPr/>
        </p:nvSpPr>
        <p:spPr bwMode="auto">
          <a:xfrm>
            <a:off x="381000" y="550545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it-IT" i="1">
                <a:latin typeface="Arial" charset="0"/>
                <a:cs typeface="Arial" charset="0"/>
              </a:rPr>
              <a:t>"Is it the viral DNA or viral protein coat that is the viral genetic code material which gets injected into a host bacterium cell"?</a:t>
            </a:r>
          </a:p>
        </p:txBody>
      </p:sp>
      <p:pic>
        <p:nvPicPr>
          <p:cNvPr id="24581" name="Immagine 5" descr="hersheychase19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40020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CasellaDiTesto 6"/>
          <p:cNvSpPr txBox="1">
            <a:spLocks noChangeArrowheads="1"/>
          </p:cNvSpPr>
          <p:nvPr/>
        </p:nvSpPr>
        <p:spPr bwMode="auto">
          <a:xfrm>
            <a:off x="990600" y="381000"/>
            <a:ext cx="76692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it-IT" sz="3000" b="1">
                <a:latin typeface="Arial" charset="0"/>
              </a:rPr>
              <a:t>L’esperimento di Hershey e Chase (1952) </a:t>
            </a:r>
            <a:endParaRPr lang="it-IT" sz="3000"/>
          </a:p>
        </p:txBody>
      </p:sp>
    </p:spTree>
    <p:extLst>
      <p:ext uri="{BB962C8B-B14F-4D97-AF65-F5344CB8AC3E}">
        <p14:creationId xmlns:p14="http://schemas.microsoft.com/office/powerpoint/2010/main" val="3716168360"/>
      </p:ext>
    </p:extLst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  <p:bldP spid="9523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381000" y="85725"/>
            <a:ext cx="838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2800" b="1" dirty="0" err="1">
                <a:latin typeface="Arial" charset="0"/>
              </a:rPr>
              <a:t>Rosalind</a:t>
            </a:r>
            <a:r>
              <a:rPr lang="it-IT" sz="2800" b="1" dirty="0">
                <a:latin typeface="Arial" charset="0"/>
              </a:rPr>
              <a:t> Franklin: la struttura del DNA prima di Watson e Crick (</a:t>
            </a:r>
            <a:r>
              <a:rPr lang="it-IT" sz="2800" b="1" dirty="0" smtClean="0">
                <a:latin typeface="Arial" charset="0"/>
              </a:rPr>
              <a:t>1953)  </a:t>
            </a:r>
            <a:endParaRPr lang="it-IT" sz="2800" b="1" dirty="0">
              <a:latin typeface="Arial" charset="0"/>
            </a:endParaRPr>
          </a:p>
        </p:txBody>
      </p:sp>
      <p:pic>
        <p:nvPicPr>
          <p:cNvPr id="28674" name="Immagine 5" descr="rosalind_frankli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96975"/>
            <a:ext cx="18002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ttangolo 6"/>
          <p:cNvSpPr>
            <a:spLocks noChangeArrowheads="1"/>
          </p:cNvSpPr>
          <p:nvPr/>
        </p:nvSpPr>
        <p:spPr bwMode="auto">
          <a:xfrm>
            <a:off x="179388" y="1125538"/>
            <a:ext cx="47529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600">
                <a:latin typeface="Arial" charset="0"/>
                <a:cs typeface="Arial" charset="0"/>
              </a:rPr>
              <a:t>Studi con </a:t>
            </a:r>
            <a:r>
              <a:rPr lang="it-IT" sz="1600">
                <a:solidFill>
                  <a:srgbClr val="FF0000"/>
                </a:solidFill>
                <a:latin typeface="Arial" charset="0"/>
                <a:cs typeface="Arial" charset="0"/>
              </a:rPr>
              <a:t>diffrazione a raggi X</a:t>
            </a:r>
            <a:r>
              <a:rPr lang="it-IT" sz="1600">
                <a:latin typeface="Arial" charset="0"/>
                <a:cs typeface="Arial" charset="0"/>
              </a:rPr>
              <a:t> : i raggi X prodotti e diffratti formano un'immagine caratteristica sulla lastra fotografica</a:t>
            </a:r>
          </a:p>
          <a:p>
            <a:endParaRPr lang="it-IT" sz="1600">
              <a:latin typeface="Arial" charset="0"/>
              <a:cs typeface="Arial" charset="0"/>
            </a:endParaRPr>
          </a:p>
          <a:p>
            <a:r>
              <a:rPr lang="it-IT" sz="1600">
                <a:latin typeface="Arial" charset="0"/>
                <a:cs typeface="Arial" charset="0"/>
              </a:rPr>
              <a:t>I risultati indicano che il DNA è una molecola lunga e sottile elicoidale composta da due parti parallele simili tra loro</a:t>
            </a:r>
          </a:p>
          <a:p>
            <a:endParaRPr lang="it-IT" sz="1600">
              <a:latin typeface="Arial" charset="0"/>
              <a:cs typeface="Arial" charset="0"/>
            </a:endParaRPr>
          </a:p>
          <a:p>
            <a:r>
              <a:rPr lang="it-IT" sz="1600">
                <a:latin typeface="Arial" charset="0"/>
                <a:cs typeface="Arial" charset="0"/>
              </a:rPr>
              <a:t>Nel febbraio del 1953 sul suo taccuino la Franklin scrisse che “</a:t>
            </a:r>
            <a:r>
              <a:rPr lang="it-IT" altLang="ja-JP" sz="1600" i="1">
                <a:latin typeface="Arial" charset="0"/>
                <a:cs typeface="Arial" charset="0"/>
              </a:rPr>
              <a:t>Il DNA è composto da due catene distinte</a:t>
            </a:r>
            <a:r>
              <a:rPr lang="it-IT" sz="1600">
                <a:latin typeface="Arial" charset="0"/>
                <a:cs typeface="Arial" charset="0"/>
              </a:rPr>
              <a:t>”</a:t>
            </a:r>
            <a:r>
              <a:rPr lang="it-IT" altLang="ja-JP" sz="1600">
                <a:latin typeface="Arial" charset="0"/>
                <a:cs typeface="Arial" charset="0"/>
              </a:rPr>
              <a:t>.</a:t>
            </a:r>
            <a:endParaRPr lang="it-IT" sz="1600">
              <a:latin typeface="Arial" charset="0"/>
              <a:cs typeface="Arial" charset="0"/>
            </a:endParaRPr>
          </a:p>
        </p:txBody>
      </p:sp>
      <p:pic>
        <p:nvPicPr>
          <p:cNvPr id="28676" name="Immagine 7" descr="photo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5908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Immagine 9" descr="Schermata 2014-11-01 alle 21.43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72000"/>
            <a:ext cx="469741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Immagine 1" descr="Schermata 2015-11-11 alle 21.52.4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21125"/>
            <a:ext cx="7653338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116905"/>
      </p:ext>
    </p:extLst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8600" y="3789363"/>
            <a:ext cx="876300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dge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Gadget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Gadget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Gadget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Gadge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dge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dge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dge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dget" charset="0"/>
                <a:ea typeface="ＭＳ Ｐゴシック" charset="0"/>
              </a:defRPr>
            </a:lvl9pPr>
          </a:lstStyle>
          <a:p>
            <a:pPr algn="just"/>
            <a:r>
              <a:rPr lang="it-IT" sz="1700" b="1" dirty="0">
                <a:solidFill>
                  <a:srgbClr val="000000"/>
                </a:solidFill>
                <a:latin typeface="Arial" charset="0"/>
              </a:rPr>
              <a:t>Mary Lyon </a:t>
            </a:r>
            <a:r>
              <a:rPr lang="it-IT" sz="1700" dirty="0">
                <a:solidFill>
                  <a:srgbClr val="000000"/>
                </a:solidFill>
                <a:latin typeface="Arial" charset="0"/>
              </a:rPr>
              <a:t>fece delle osservazioni sul colore del mantello in gatti e topi femmine.</a:t>
            </a:r>
          </a:p>
          <a:p>
            <a:pPr algn="just"/>
            <a:endParaRPr lang="it-IT" sz="1700" b="1" dirty="0">
              <a:solidFill>
                <a:srgbClr val="000000"/>
              </a:solidFill>
              <a:latin typeface="Arial" charset="0"/>
            </a:endParaRPr>
          </a:p>
          <a:p>
            <a:pPr algn="just"/>
            <a:r>
              <a:rPr lang="it-IT" sz="1700" dirty="0">
                <a:solidFill>
                  <a:srgbClr val="000000"/>
                </a:solidFill>
                <a:latin typeface="Arial" charset="0"/>
              </a:rPr>
              <a:t>Ipotizzò che nelle femmine di mammifero </a:t>
            </a:r>
            <a:r>
              <a:rPr lang="it-IT" sz="1700" b="1" dirty="0">
                <a:solidFill>
                  <a:srgbClr val="000000"/>
                </a:solidFill>
                <a:latin typeface="Arial" charset="0"/>
              </a:rPr>
              <a:t>uno dei due cromosomi X </a:t>
            </a:r>
            <a:r>
              <a:rPr lang="it-IT" sz="1700" dirty="0">
                <a:solidFill>
                  <a:srgbClr val="000000"/>
                </a:solidFill>
                <a:latin typeface="Arial" charset="0"/>
              </a:rPr>
              <a:t>andasse incontro ad </a:t>
            </a:r>
            <a:r>
              <a:rPr lang="it-IT" sz="1700" b="1" dirty="0">
                <a:solidFill>
                  <a:srgbClr val="000000"/>
                </a:solidFill>
                <a:latin typeface="Arial" charset="0"/>
              </a:rPr>
              <a:t>inattivazione </a:t>
            </a:r>
            <a:r>
              <a:rPr lang="it-IT" sz="1700" dirty="0">
                <a:solidFill>
                  <a:srgbClr val="000000"/>
                </a:solidFill>
                <a:latin typeface="Arial" charset="0"/>
              </a:rPr>
              <a:t>per un</a:t>
            </a:r>
            <a:r>
              <a:rPr lang="ja-JP" altLang="it-IT" sz="1700" dirty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it-IT" altLang="ja-JP" sz="1700" dirty="0">
                <a:solidFill>
                  <a:srgbClr val="000000"/>
                </a:solidFill>
                <a:latin typeface="Arial" charset="0"/>
              </a:rPr>
              <a:t>esigenza di </a:t>
            </a:r>
            <a:r>
              <a:rPr lang="it-IT" altLang="ja-JP" sz="1700" b="1" dirty="0">
                <a:solidFill>
                  <a:srgbClr val="000000"/>
                </a:solidFill>
                <a:latin typeface="Arial" charset="0"/>
              </a:rPr>
              <a:t>compensazione del dosaggio </a:t>
            </a:r>
            <a:r>
              <a:rPr lang="it-IT" altLang="ja-JP" sz="1700" dirty="0">
                <a:solidFill>
                  <a:srgbClr val="000000"/>
                </a:solidFill>
                <a:latin typeface="Arial" charset="0"/>
              </a:rPr>
              <a:t>fra le femmine che hanno due cromosomi X rispetto ai maschi che ne hanno uno solo e sono emizigoti per i gli alleli presenti sull’X. </a:t>
            </a:r>
          </a:p>
          <a:p>
            <a:pPr algn="just"/>
            <a:endParaRPr lang="it-IT" sz="1700" dirty="0">
              <a:solidFill>
                <a:srgbClr val="000000"/>
              </a:solidFill>
              <a:latin typeface="Arial" charset="0"/>
            </a:endParaRPr>
          </a:p>
          <a:p>
            <a:pPr algn="just"/>
            <a:r>
              <a:rPr lang="it-IT" sz="1700" dirty="0">
                <a:solidFill>
                  <a:srgbClr val="000000"/>
                </a:solidFill>
                <a:latin typeface="Arial" charset="0"/>
              </a:rPr>
              <a:t>M. Lyon </a:t>
            </a:r>
            <a:r>
              <a:rPr lang="it-IT" sz="1700" b="1" dirty="0">
                <a:solidFill>
                  <a:srgbClr val="000000"/>
                </a:solidFill>
                <a:latin typeface="Arial" charset="0"/>
              </a:rPr>
              <a:t>ipotizzò che </a:t>
            </a:r>
            <a:r>
              <a:rPr lang="it-IT" sz="1700" b="1" dirty="0" smtClean="0">
                <a:solidFill>
                  <a:srgbClr val="000000"/>
                </a:solidFill>
                <a:latin typeface="Arial" charset="0"/>
              </a:rPr>
              <a:t>l’</a:t>
            </a:r>
            <a:r>
              <a:rPr lang="it-IT" altLang="ja-JP" sz="1700" b="1" dirty="0" smtClean="0">
                <a:solidFill>
                  <a:srgbClr val="000000"/>
                </a:solidFill>
                <a:latin typeface="Arial" charset="0"/>
              </a:rPr>
              <a:t>inattivazione </a:t>
            </a:r>
            <a:r>
              <a:rPr lang="it-IT" altLang="ja-JP" sz="1700" b="1" dirty="0">
                <a:solidFill>
                  <a:srgbClr val="000000"/>
                </a:solidFill>
                <a:latin typeface="Arial" charset="0"/>
              </a:rPr>
              <a:t>potesse colpire a caso uno qualsiasi dei due cromosomi X </a:t>
            </a:r>
            <a:r>
              <a:rPr lang="it-IT" altLang="ja-JP" sz="1700" dirty="0">
                <a:solidFill>
                  <a:srgbClr val="000000"/>
                </a:solidFill>
                <a:latin typeface="Arial" charset="0"/>
              </a:rPr>
              <a:t>e che la </a:t>
            </a:r>
            <a:r>
              <a:rPr lang="it-IT" altLang="ja-JP" sz="1700" b="1" dirty="0">
                <a:solidFill>
                  <a:srgbClr val="000000"/>
                </a:solidFill>
                <a:latin typeface="Arial" charset="0"/>
              </a:rPr>
              <a:t>scelta fosse poi tramandata </a:t>
            </a:r>
            <a:r>
              <a:rPr lang="it-IT" altLang="ja-JP" sz="1700" dirty="0">
                <a:solidFill>
                  <a:srgbClr val="000000"/>
                </a:solidFill>
                <a:latin typeface="Arial" charset="0"/>
              </a:rPr>
              <a:t>da una generazione cellulare all’altra.</a:t>
            </a:r>
          </a:p>
          <a:p>
            <a:pPr algn="just"/>
            <a:endParaRPr lang="it-IT" sz="1700" dirty="0">
              <a:solidFill>
                <a:srgbClr val="000000"/>
              </a:solidFill>
              <a:latin typeface="Arial" charset="0"/>
            </a:endParaRPr>
          </a:p>
          <a:p>
            <a:pPr algn="just"/>
            <a:r>
              <a:rPr lang="it-IT" sz="17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9459" name="CasellaDiTesto 3"/>
          <p:cNvSpPr txBox="1">
            <a:spLocks noChangeArrowheads="1"/>
          </p:cNvSpPr>
          <p:nvPr/>
        </p:nvSpPr>
        <p:spPr bwMode="auto">
          <a:xfrm>
            <a:off x="1488119" y="44450"/>
            <a:ext cx="691844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adge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Gadget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Gadget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Gadget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Gadge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dge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dge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dge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adget" charset="0"/>
                <a:ea typeface="ＭＳ Ｐゴシック" charset="0"/>
              </a:defRPr>
            </a:lvl9pPr>
          </a:lstStyle>
          <a:p>
            <a:pPr algn="ctr"/>
            <a:r>
              <a:rPr lang="it-IT" sz="2600" dirty="0" smtClean="0">
                <a:solidFill>
                  <a:srgbClr val="000000"/>
                </a:solidFill>
              </a:rPr>
              <a:t>L</a:t>
            </a:r>
            <a:r>
              <a:rPr lang="ja-JP" altLang="it-IT" sz="2600" dirty="0" smtClean="0">
                <a:solidFill>
                  <a:srgbClr val="000000"/>
                </a:solidFill>
              </a:rPr>
              <a:t>’</a:t>
            </a:r>
            <a:r>
              <a:rPr lang="it-IT" altLang="ja-JP" sz="2600" dirty="0" smtClean="0">
                <a:solidFill>
                  <a:srgbClr val="000000"/>
                </a:solidFill>
              </a:rPr>
              <a:t>ipotesi di Mary Lyon (1961) e l’inattivazione </a:t>
            </a:r>
          </a:p>
          <a:p>
            <a:pPr algn="ctr"/>
            <a:r>
              <a:rPr lang="it-IT" altLang="ja-JP" sz="2600" dirty="0" smtClean="0">
                <a:solidFill>
                  <a:srgbClr val="000000"/>
                </a:solidFill>
              </a:rPr>
              <a:t>del cromosoma X</a:t>
            </a:r>
            <a:endParaRPr lang="it-IT" sz="2600" dirty="0">
              <a:solidFill>
                <a:srgbClr val="000000"/>
              </a:solidFill>
            </a:endParaRPr>
          </a:p>
        </p:txBody>
      </p:sp>
      <p:pic>
        <p:nvPicPr>
          <p:cNvPr id="19460" name="Immagine 4" descr="Schermata 01-2457405 alle 19.09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052513"/>
            <a:ext cx="42672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64" y="937001"/>
            <a:ext cx="1912986" cy="276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0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usslein-volh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3" y="2549810"/>
            <a:ext cx="1331655" cy="186596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8582" y="2579514"/>
            <a:ext cx="489028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Christiane </a:t>
            </a:r>
            <a:r>
              <a:rPr lang="en-US" b="1" dirty="0" err="1"/>
              <a:t>Nüsslein-</a:t>
            </a:r>
            <a:r>
              <a:rPr lang="en-US" b="1" dirty="0" err="1" smtClean="0"/>
              <a:t>Volhard</a:t>
            </a:r>
            <a:r>
              <a:rPr lang="en-US" b="1" dirty="0" smtClean="0"/>
              <a:t> </a:t>
            </a:r>
          </a:p>
          <a:p>
            <a:r>
              <a:rPr lang="en-US" dirty="0" err="1" smtClean="0"/>
              <a:t>Premio</a:t>
            </a:r>
            <a:r>
              <a:rPr lang="en-US" dirty="0" smtClean="0"/>
              <a:t> </a:t>
            </a:r>
            <a:r>
              <a:rPr lang="en-US" dirty="0"/>
              <a:t>Nobel per la </a:t>
            </a:r>
            <a:r>
              <a:rPr lang="en-US" dirty="0" err="1" smtClean="0"/>
              <a:t>Medicina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b="1" dirty="0" smtClean="0"/>
              <a:t>1995</a:t>
            </a:r>
          </a:p>
          <a:p>
            <a:r>
              <a:rPr lang="en-US" dirty="0" smtClean="0"/>
              <a:t>Con </a:t>
            </a:r>
            <a:r>
              <a:rPr lang="en-US" dirty="0"/>
              <a:t>Eric </a:t>
            </a:r>
            <a:r>
              <a:rPr lang="en-US" dirty="0" err="1"/>
              <a:t>Wieschaus</a:t>
            </a:r>
            <a:r>
              <a:rPr lang="en-US" dirty="0"/>
              <a:t> and Edward B. </a:t>
            </a:r>
            <a:r>
              <a:rPr lang="en-US" dirty="0" smtClean="0"/>
              <a:t>Lewis</a:t>
            </a:r>
          </a:p>
          <a:p>
            <a:r>
              <a:rPr lang="en-US" dirty="0"/>
              <a:t>p</a:t>
            </a:r>
            <a:r>
              <a:rPr lang="en-US" dirty="0" smtClean="0"/>
              <a:t>er </a:t>
            </a:r>
            <a:r>
              <a:rPr lang="en-US" dirty="0" err="1" smtClean="0"/>
              <a:t>l’identificazione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geni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controllano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 </a:t>
            </a:r>
            <a:r>
              <a:rPr lang="en-US" b="1" dirty="0" err="1" smtClean="0"/>
              <a:t>sviluppo</a:t>
            </a:r>
            <a:r>
              <a:rPr lang="en-US" b="1" dirty="0" smtClean="0"/>
              <a:t> in Drosophila</a:t>
            </a:r>
            <a:endParaRPr lang="en-US" b="1" dirty="0"/>
          </a:p>
          <a:p>
            <a:endParaRPr lang="en-US" dirty="0"/>
          </a:p>
        </p:txBody>
      </p:sp>
      <p:pic>
        <p:nvPicPr>
          <p:cNvPr id="10" name="Picture 9" descr="Schermata 2016-11-05 alle 16.32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3" y="477909"/>
            <a:ext cx="1400470" cy="16781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56322" y="764559"/>
            <a:ext cx="38395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Rita Levi </a:t>
            </a:r>
            <a:r>
              <a:rPr lang="en-US" b="1" dirty="0" err="1" smtClean="0"/>
              <a:t>Montalcini</a:t>
            </a:r>
            <a:endParaRPr lang="en-US" b="1" dirty="0" smtClean="0"/>
          </a:p>
          <a:p>
            <a:r>
              <a:rPr lang="en-US" dirty="0" err="1" smtClean="0"/>
              <a:t>Premio</a:t>
            </a:r>
            <a:r>
              <a:rPr lang="en-US" dirty="0" smtClean="0"/>
              <a:t> </a:t>
            </a:r>
            <a:r>
              <a:rPr lang="en-US" dirty="0"/>
              <a:t>Nobel per la </a:t>
            </a:r>
            <a:r>
              <a:rPr lang="en-US" dirty="0" err="1" smtClean="0"/>
              <a:t>Medicina</a:t>
            </a:r>
            <a:r>
              <a:rPr lang="en-US" dirty="0" smtClean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b="1" dirty="0"/>
              <a:t>1986</a:t>
            </a:r>
          </a:p>
          <a:p>
            <a:r>
              <a:rPr lang="en-US" dirty="0" err="1"/>
              <a:t>Scoperta</a:t>
            </a:r>
            <a:r>
              <a:rPr lang="en-US" dirty="0"/>
              <a:t> </a:t>
            </a:r>
            <a:r>
              <a:rPr lang="en-US" dirty="0" err="1" smtClean="0"/>
              <a:t>dell’</a:t>
            </a:r>
            <a:r>
              <a:rPr lang="en-US" b="1" dirty="0" err="1" smtClean="0"/>
              <a:t>NGF</a:t>
            </a:r>
            <a:endParaRPr lang="en-US" b="1" dirty="0"/>
          </a:p>
          <a:p>
            <a:endParaRPr lang="en-US" dirty="0"/>
          </a:p>
        </p:txBody>
      </p:sp>
      <p:pic>
        <p:nvPicPr>
          <p:cNvPr id="12" name="Picture 11" descr="50_blackbur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3" y="4784047"/>
            <a:ext cx="1269394" cy="15916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25776" y="4895882"/>
            <a:ext cx="4705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Elizabeth Blackburn </a:t>
            </a:r>
            <a:endParaRPr lang="en-US" b="1" dirty="0" smtClean="0"/>
          </a:p>
          <a:p>
            <a:r>
              <a:rPr lang="en-US" dirty="0" err="1" smtClean="0"/>
              <a:t>Premio</a:t>
            </a:r>
            <a:r>
              <a:rPr lang="en-US" dirty="0" smtClean="0"/>
              <a:t> </a:t>
            </a:r>
            <a:r>
              <a:rPr lang="en-US" dirty="0"/>
              <a:t>Nobel per la </a:t>
            </a:r>
            <a:r>
              <a:rPr lang="en-US" dirty="0" err="1" smtClean="0"/>
              <a:t>Medicina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b="1" dirty="0" smtClean="0"/>
              <a:t>2009</a:t>
            </a:r>
            <a:r>
              <a:rPr lang="en-US" dirty="0" smtClean="0"/>
              <a:t> </a:t>
            </a:r>
            <a:r>
              <a:rPr lang="en-US" dirty="0" err="1" smtClean="0"/>
              <a:t>insieme</a:t>
            </a:r>
            <a:r>
              <a:rPr lang="en-US" dirty="0" smtClean="0"/>
              <a:t> a </a:t>
            </a:r>
            <a:r>
              <a:rPr lang="en-US" dirty="0"/>
              <a:t>Jack W. </a:t>
            </a:r>
            <a:r>
              <a:rPr lang="en-US" dirty="0" err="1"/>
              <a:t>Szostak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a Carol </a:t>
            </a:r>
            <a:r>
              <a:rPr lang="en-US" dirty="0" err="1"/>
              <a:t>Greider</a:t>
            </a:r>
            <a:r>
              <a:rPr lang="en-US" dirty="0"/>
              <a:t> </a:t>
            </a:r>
            <a:r>
              <a:rPr lang="en-US" dirty="0" smtClean="0"/>
              <a:t>per </a:t>
            </a:r>
            <a:r>
              <a:rPr lang="en-US" dirty="0" err="1" smtClean="0"/>
              <a:t>delucidazione</a:t>
            </a:r>
            <a:r>
              <a:rPr lang="en-US" dirty="0" smtClean="0"/>
              <a:t> </a:t>
            </a:r>
            <a:r>
              <a:rPr lang="en-US" b="1" dirty="0" err="1" smtClean="0"/>
              <a:t>funzione</a:t>
            </a:r>
            <a:r>
              <a:rPr lang="en-US" b="1" dirty="0" smtClean="0"/>
              <a:t> </a:t>
            </a:r>
            <a:r>
              <a:rPr lang="en-US" b="1" dirty="0" err="1" smtClean="0"/>
              <a:t>dei</a:t>
            </a:r>
            <a:r>
              <a:rPr lang="en-US" b="1" dirty="0" smtClean="0"/>
              <a:t> </a:t>
            </a:r>
            <a:r>
              <a:rPr lang="en-US" b="1" dirty="0" err="1" smtClean="0"/>
              <a:t>telomeri</a:t>
            </a:r>
            <a:r>
              <a:rPr lang="en-US" b="1" dirty="0" smtClean="0"/>
              <a:t> 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8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ttangolo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3200" b="0">
                <a:solidFill>
                  <a:schemeClr val="bg1"/>
                </a:solidFill>
                <a:latin typeface="Arial" charset="0"/>
                <a:cs typeface="Arial" charset="0"/>
              </a:rPr>
              <a:t>Il sistema CRISPR/Cas</a:t>
            </a:r>
          </a:p>
        </p:txBody>
      </p:sp>
      <p:sp>
        <p:nvSpPr>
          <p:cNvPr id="65538" name="Rettangolo 2"/>
          <p:cNvSpPr>
            <a:spLocks noChangeArrowheads="1"/>
          </p:cNvSpPr>
          <p:nvPr/>
        </p:nvSpPr>
        <p:spPr bwMode="auto">
          <a:xfrm>
            <a:off x="152400" y="762000"/>
            <a:ext cx="60198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700" b="0">
                <a:latin typeface="Arial" charset="0"/>
                <a:cs typeface="Arial" charset="0"/>
              </a:rPr>
              <a:t>E’ una sorta di "sistema immunitario" che fornisce alle cellule procariote resistenza a elementi genetici estranei come batteriofagi e plasmidi.</a:t>
            </a:r>
          </a:p>
          <a:p>
            <a:endParaRPr lang="it-IT" sz="1700" b="0">
              <a:latin typeface="Arial" charset="0"/>
              <a:cs typeface="Arial" charset="0"/>
            </a:endParaRPr>
          </a:p>
          <a:p>
            <a:r>
              <a:rPr lang="it-IT" sz="1700" b="0">
                <a:latin typeface="Arial" charset="0"/>
                <a:cs typeface="Arial" charset="0"/>
              </a:rPr>
              <a:t>Applicazione nel campo dell'ingegneria genetica, poiché una semplice versione del sistema CRISPR/Cas, CRISPR/Cas9, è stata modificata per fornire un potente e preciso strumento di </a:t>
            </a:r>
            <a:r>
              <a:rPr lang="it-IT" sz="1700" b="0" i="1">
                <a:latin typeface="Arial" charset="0"/>
                <a:cs typeface="Arial" charset="0"/>
              </a:rPr>
              <a:t>editing genetico</a:t>
            </a:r>
            <a:r>
              <a:rPr lang="it-IT" sz="1700" b="0">
                <a:latin typeface="Arial" charset="0"/>
                <a:cs typeface="Arial" charset="0"/>
              </a:rPr>
              <a:t>, che si potrebbe utilizzare, ad esempio, per inattivare geni la cui espressione aberrante scatena fenomeni di cancerogenesi</a:t>
            </a:r>
          </a:p>
        </p:txBody>
      </p:sp>
      <p:pic>
        <p:nvPicPr>
          <p:cNvPr id="65539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189071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Immagine 4" descr="Schermata 2017-09-19 a 17.17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20478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ttangolo 5"/>
          <p:cNvSpPr>
            <a:spLocks noChangeArrowheads="1"/>
          </p:cNvSpPr>
          <p:nvPr/>
        </p:nvSpPr>
        <p:spPr bwMode="auto">
          <a:xfrm>
            <a:off x="6334125" y="1535113"/>
            <a:ext cx="2241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600" b="0"/>
              <a:t>Emmanuelle Charpentier</a:t>
            </a:r>
            <a:endParaRPr lang="it-IT" sz="1600" b="0">
              <a:latin typeface="Arial" charset="0"/>
              <a:cs typeface="Arial" charset="0"/>
            </a:endParaRPr>
          </a:p>
        </p:txBody>
      </p:sp>
      <p:sp>
        <p:nvSpPr>
          <p:cNvPr id="65542" name="Rettangolo 6"/>
          <p:cNvSpPr>
            <a:spLocks noChangeArrowheads="1"/>
          </p:cNvSpPr>
          <p:nvPr/>
        </p:nvSpPr>
        <p:spPr bwMode="auto">
          <a:xfrm>
            <a:off x="3733800" y="3668713"/>
            <a:ext cx="1546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600" b="0"/>
              <a:t>Jennifer Doudna</a:t>
            </a:r>
          </a:p>
        </p:txBody>
      </p:sp>
    </p:spTree>
    <p:extLst>
      <p:ext uri="{BB962C8B-B14F-4D97-AF65-F5344CB8AC3E}">
        <p14:creationId xmlns:p14="http://schemas.microsoft.com/office/powerpoint/2010/main" val="314779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564</Words>
  <Application>Microsoft Macintosh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Patrizio Dimitri</dc:creator>
  <cp:lastModifiedBy>Patrizio</cp:lastModifiedBy>
  <cp:revision>12</cp:revision>
  <dcterms:created xsi:type="dcterms:W3CDTF">2016-11-05T14:08:29Z</dcterms:created>
  <dcterms:modified xsi:type="dcterms:W3CDTF">2017-11-15T15:06:25Z</dcterms:modified>
</cp:coreProperties>
</file>