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7.xml"/>
  <Override ContentType="application/vnd.openxmlformats-officedocument.drawingml.chart+xml" PartName="/ppt/charts/chart5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themeOverride+xml" PartName="/ppt/theme/themeOverride3.xml"/>
  <Override ContentType="application/vnd.openxmlformats-officedocument.themeOverride+xml" PartName="/ppt/theme/themeOverride2.xml"/>
  <Override ContentType="application/vnd.openxmlformats-officedocument.themeOverride+xml" PartName="/ppt/theme/themeOverride4.xml"/>
  <Override ContentType="application/vnd.openxmlformats-officedocument.themeOverride+xml" PartName="/ppt/theme/themeOverride7.xml"/>
  <Override ContentType="application/vnd.openxmlformats-officedocument.themeOverride+xml" PartName="/ppt/theme/themeOverride5.xml"/>
  <Override ContentType="application/vnd.openxmlformats-officedocument.themeOverride+xml" PartName="/ppt/theme/themeOverride6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</p:sldIdLst>
  <p:sldSz cy="6858000" cx="9144000"/>
  <p:notesSz cx="6858000" cy="9144000"/>
  <p:embeddedFontLst>
    <p:embeddedFont>
      <p:font typeface="Tahoma"/>
      <p:regular r:id="rId74"/>
      <p:bold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76" roundtripDataSignature="AMtx7mj2KejVtyXw2q5KqiRBWTMsQOx3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D7E9FA8-8C5F-488D-A016-6A540EF56DA7}">
  <a:tblStyle styleId="{3D7E9FA8-8C5F-488D-A016-6A540EF56DA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font" Target="fonts/Tahoma-bold.fntdata"/><Relationship Id="rId30" Type="http://schemas.openxmlformats.org/officeDocument/2006/relationships/slide" Target="slides/slide24.xml"/><Relationship Id="rId74" Type="http://schemas.openxmlformats.org/officeDocument/2006/relationships/font" Target="fonts/Tahoma-regular.fntdata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76" Type="http://customschemas.google.com/relationships/presentationmetadata" Target="metadata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C:\Users\Fabrizio%20Consorti\Downloads\2a9effee-760c-4bf8-ae25-50707704ddb5.xls" TargetMode="External"/></Relationships>
</file>

<file path=ppt/charts/_rels/chart2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file:///C:\Users\Fabrizio%20Consorti\Downloads\51a4d855-9609-4e2e-979d-44c3f9fe46a6.xls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Fabrizio%20Consorti\Downloads\31ad8f63-674f-4617-b828-53e00ce99eb0.xls" TargetMode="External"/></Relationships>
</file>

<file path=ppt/charts/_rels/chart4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Fabrizio%20Consorti\Downloads\a8994a2d-9ae5-441b-97a8-bf2a18e978bb.xls" TargetMode="External"/></Relationships>
</file>

<file path=ppt/charts/_rels/chart5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file:///C:\Users\Fabrizio%20Consorti\Downloads\c50d11a7-2903-47c6-805c-0c09697519b3.xls" TargetMode="External"/></Relationships>
</file>

<file path=ppt/charts/_rels/chart6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C:\Users\bibbi\Downloads\732772fa-eeec-4970-98e1-aac6cc2d0a22.xls" TargetMode="External"/><Relationship Id="rId3" Type="http://schemas.openxmlformats.org/officeDocument/2006/relationships/chartUserShapes" Target="../drawings/drawing1.xml"/></Relationships>
</file>

<file path=ppt/charts/_rels/chart7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bibbi\Downloads\732772fa-eeec-4970-98e1-aac6cc2d0a2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cat>
            <c:strRef>
              <c:f>'I.Stat export'!$A$9:$B$20</c:f>
              <c:strCache>
                <c:ptCount val="1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</c:strCache>
            </c:strRef>
          </c:cat>
          <c:val>
            <c:numRef>
              <c:f>'I.Stat export'!$C$9:$C$20</c:f>
              <c:numCache>
                <c:formatCode>General</c:formatCode>
                <c:ptCount val="12"/>
                <c:pt idx="0">
                  <c:v>60334382</c:v>
                </c:pt>
                <c:pt idx="1">
                  <c:v>60259619</c:v>
                </c:pt>
                <c:pt idx="2">
                  <c:v>60171528</c:v>
                </c:pt>
                <c:pt idx="3">
                  <c:v>60070774</c:v>
                </c:pt>
                <c:pt idx="4">
                  <c:v>59959958</c:v>
                </c:pt>
                <c:pt idx="5">
                  <c:v>59835716</c:v>
                </c:pt>
                <c:pt idx="6">
                  <c:v>59698964</c:v>
                </c:pt>
                <c:pt idx="7">
                  <c:v>59556435</c:v>
                </c:pt>
                <c:pt idx="8">
                  <c:v>59405136</c:v>
                </c:pt>
                <c:pt idx="9">
                  <c:v>59242197</c:v>
                </c:pt>
                <c:pt idx="10">
                  <c:v>59074118</c:v>
                </c:pt>
                <c:pt idx="11">
                  <c:v>58892326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DC3-4B16-915B-8F2BB83D7168}"/>
            </c:ext>
          </c:extLst>
        </c:ser>
        <c:marker val="1"/>
        <c:axId val="84928768"/>
        <c:axId val="94932992"/>
      </c:lineChart>
      <c:catAx>
        <c:axId val="84928768"/>
        <c:scaling>
          <c:orientation val="minMax"/>
        </c:scaling>
        <c:axPos val="b"/>
        <c:numFmt formatCode="General" sourceLinked="0"/>
        <c:tickLblPos val="nextTo"/>
        <c:crossAx val="94932992"/>
        <c:crosses val="autoZero"/>
        <c:auto val="1"/>
        <c:lblAlgn val="ctr"/>
        <c:lblOffset val="100"/>
      </c:catAx>
      <c:valAx>
        <c:axId val="94932992"/>
        <c:scaling>
          <c:orientation val="minMax"/>
        </c:scaling>
        <c:axPos val="l"/>
        <c:majorGridlines/>
        <c:numFmt formatCode="General" sourceLinked="1"/>
        <c:tickLblPos val="nextTo"/>
        <c:crossAx val="8492876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cat>
            <c:strRef>
              <c:f>'Indicatori demografici'!$A$7:$B$18</c:f>
              <c:strCache>
                <c:ptCount val="1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</c:strCache>
            </c:strRef>
          </c:cat>
          <c:val>
            <c:numRef>
              <c:f>'Indicatori demografici'!$C$7:$C$18</c:f>
              <c:numCache>
                <c:formatCode>General</c:formatCode>
                <c:ptCount val="12"/>
                <c:pt idx="0">
                  <c:v>45.4</c:v>
                </c:pt>
                <c:pt idx="1">
                  <c:v>45.6</c:v>
                </c:pt>
                <c:pt idx="2">
                  <c:v>45.8</c:v>
                </c:pt>
                <c:pt idx="3">
                  <c:v>46</c:v>
                </c:pt>
                <c:pt idx="4">
                  <c:v>46.2</c:v>
                </c:pt>
                <c:pt idx="5">
                  <c:v>46.4</c:v>
                </c:pt>
                <c:pt idx="6">
                  <c:v>46.5</c:v>
                </c:pt>
                <c:pt idx="7">
                  <c:v>46.7</c:v>
                </c:pt>
                <c:pt idx="8">
                  <c:v>46.8</c:v>
                </c:pt>
                <c:pt idx="9">
                  <c:v>47</c:v>
                </c:pt>
                <c:pt idx="10">
                  <c:v>47.1</c:v>
                </c:pt>
                <c:pt idx="11">
                  <c:v>47.2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39-4A36-A932-AFF6D50FA326}"/>
            </c:ext>
          </c:extLst>
        </c:ser>
        <c:marker val="1"/>
        <c:axId val="130279680"/>
        <c:axId val="132235648"/>
      </c:lineChart>
      <c:catAx>
        <c:axId val="130279680"/>
        <c:scaling>
          <c:orientation val="minMax"/>
        </c:scaling>
        <c:axPos val="b"/>
        <c:numFmt formatCode="General" sourceLinked="0"/>
        <c:tickLblPos val="nextTo"/>
        <c:crossAx val="132235648"/>
        <c:crosses val="autoZero"/>
        <c:auto val="1"/>
        <c:lblAlgn val="ctr"/>
        <c:lblOffset val="100"/>
      </c:catAx>
      <c:valAx>
        <c:axId val="132235648"/>
        <c:scaling>
          <c:orientation val="minMax"/>
        </c:scaling>
        <c:axPos val="l"/>
        <c:majorGridlines/>
        <c:numFmt formatCode="General" sourceLinked="1"/>
        <c:tickLblPos val="nextTo"/>
        <c:crossAx val="13027968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4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spPr>
            <a:ln w="50800"/>
          </c:spPr>
          <c:marker>
            <c:symbol val="none"/>
          </c:marker>
          <c:cat>
            <c:strRef>
              <c:f>'Indicatori demografici'!$A$7:$B$19</c:f>
              <c:strCache>
                <c:ptCount val="1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</c:strCache>
            </c:strRef>
          </c:cat>
          <c:val>
            <c:numRef>
              <c:f>'Indicatori demografici'!$C$7:$C$19</c:f>
              <c:numCache>
                <c:formatCode>General</c:formatCode>
                <c:ptCount val="13"/>
                <c:pt idx="0">
                  <c:v>19.100000000000001</c:v>
                </c:pt>
                <c:pt idx="1">
                  <c:v>19</c:v>
                </c:pt>
                <c:pt idx="2">
                  <c:v>19</c:v>
                </c:pt>
                <c:pt idx="3">
                  <c:v>19</c:v>
                </c:pt>
                <c:pt idx="4">
                  <c:v>19.100000000000001</c:v>
                </c:pt>
                <c:pt idx="5">
                  <c:v>19.100000000000001</c:v>
                </c:pt>
                <c:pt idx="6">
                  <c:v>19.100000000000001</c:v>
                </c:pt>
                <c:pt idx="7">
                  <c:v>19.2</c:v>
                </c:pt>
                <c:pt idx="8">
                  <c:v>19.2</c:v>
                </c:pt>
                <c:pt idx="9">
                  <c:v>19.2</c:v>
                </c:pt>
                <c:pt idx="10">
                  <c:v>19.3</c:v>
                </c:pt>
                <c:pt idx="11">
                  <c:v>19.3</c:v>
                </c:pt>
                <c:pt idx="12">
                  <c:v>19.3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45-4BC8-B947-0D2E8E3BB359}"/>
            </c:ext>
          </c:extLst>
        </c:ser>
        <c:marker val="1"/>
        <c:axId val="139296128"/>
        <c:axId val="139335168"/>
      </c:lineChart>
      <c:catAx>
        <c:axId val="139296128"/>
        <c:scaling>
          <c:orientation val="minMax"/>
        </c:scaling>
        <c:axPos val="b"/>
        <c:numFmt formatCode="General" sourceLinked="0"/>
        <c:majorTickMark val="none"/>
        <c:tickLblPos val="nextTo"/>
        <c:crossAx val="139335168"/>
        <c:crosses val="autoZero"/>
        <c:auto val="1"/>
        <c:lblAlgn val="ctr"/>
        <c:lblOffset val="100"/>
      </c:catAx>
      <c:valAx>
        <c:axId val="139335168"/>
        <c:scaling>
          <c:orientation val="minMax"/>
        </c:scaling>
        <c:axPos val="l"/>
        <c:majorGridlines/>
        <c:title>
          <c:layout/>
        </c:title>
        <c:numFmt formatCode="General" sourceLinked="1"/>
        <c:majorTickMark val="none"/>
        <c:tickLblPos val="nextTo"/>
        <c:crossAx val="139296128"/>
        <c:crosses val="autoZero"/>
        <c:crossBetween val="between"/>
      </c:valAx>
    </c:plotArea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'Indicatori demografici'!$A$7:$B$19</c:f>
              <c:strCache>
                <c:ptCount val="1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</c:strCache>
            </c:strRef>
          </c:cat>
          <c:val>
            <c:numRef>
              <c:f>'Indicatori demografici'!$C$7:$C$19</c:f>
              <c:numCache>
                <c:formatCode>General</c:formatCode>
                <c:ptCount val="13"/>
                <c:pt idx="0">
                  <c:v>22.2</c:v>
                </c:pt>
                <c:pt idx="1">
                  <c:v>22.2</c:v>
                </c:pt>
                <c:pt idx="2">
                  <c:v>22.2</c:v>
                </c:pt>
                <c:pt idx="3">
                  <c:v>22.2</c:v>
                </c:pt>
                <c:pt idx="4">
                  <c:v>22.3</c:v>
                </c:pt>
                <c:pt idx="5">
                  <c:v>22.3</c:v>
                </c:pt>
                <c:pt idx="6">
                  <c:v>22.3</c:v>
                </c:pt>
                <c:pt idx="7">
                  <c:v>22.3</c:v>
                </c:pt>
                <c:pt idx="8">
                  <c:v>22.3</c:v>
                </c:pt>
                <c:pt idx="9">
                  <c:v>22.4</c:v>
                </c:pt>
                <c:pt idx="10">
                  <c:v>22.4</c:v>
                </c:pt>
                <c:pt idx="11">
                  <c:v>22.4</c:v>
                </c:pt>
                <c:pt idx="12">
                  <c:v>22.4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AA-4C58-8938-948F488B28F1}"/>
            </c:ext>
          </c:extLst>
        </c:ser>
        <c:marker val="1"/>
        <c:axId val="143653504"/>
        <c:axId val="143780096"/>
      </c:lineChart>
      <c:catAx>
        <c:axId val="143653504"/>
        <c:scaling>
          <c:orientation val="minMax"/>
        </c:scaling>
        <c:axPos val="b"/>
        <c:numFmt formatCode="General" sourceLinked="0"/>
        <c:tickLblPos val="nextTo"/>
        <c:crossAx val="143780096"/>
        <c:crosses val="autoZero"/>
        <c:auto val="1"/>
        <c:lblAlgn val="ctr"/>
        <c:lblOffset val="100"/>
      </c:catAx>
      <c:valAx>
        <c:axId val="143780096"/>
        <c:scaling>
          <c:orientation val="minMax"/>
        </c:scaling>
        <c:axPos val="l"/>
        <c:majorGridlines/>
        <c:numFmt formatCode="General" sourceLinked="1"/>
        <c:tickLblPos val="nextTo"/>
        <c:crossAx val="143653504"/>
        <c:crosses val="autoZero"/>
        <c:crossBetween val="between"/>
      </c:valAx>
    </c:plotArea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cat>
            <c:strRef>
              <c:f>('I.Stat export'!$A$8:$B$8,'I.Stat export'!$A$9:$B$9,'I.Stat export'!$A$39:$B$39,'I.Stat export'!$A$67:$B$67,'I.Stat export'!$A$94:$B$94,'I.Stat export'!$A$125:$B$125)</c:f>
              <c:strCache>
                <c:ptCount val="6"/>
                <c:pt idx="0">
                  <c:v>Italia</c:v>
                </c:pt>
                <c:pt idx="1">
                  <c:v>  Nord-ovest</c:v>
                </c:pt>
                <c:pt idx="2">
                  <c:v>  Nord-est</c:v>
                </c:pt>
                <c:pt idx="3">
                  <c:v>  Centro</c:v>
                </c:pt>
                <c:pt idx="4">
                  <c:v>  Sud</c:v>
                </c:pt>
                <c:pt idx="5">
                  <c:v>  Isole</c:v>
                </c:pt>
              </c:strCache>
            </c:strRef>
          </c:cat>
          <c:val>
            <c:numRef>
              <c:f>('I.Stat export'!$C$8,'I.Stat export'!$C$9,'I.Stat export'!$C$39,'I.Stat export'!$C$67,'I.Stat export'!$C$94,'I.Stat export'!$C$125)</c:f>
              <c:numCache>
                <c:formatCode>General</c:formatCode>
                <c:ptCount val="6"/>
                <c:pt idx="0">
                  <c:v>2558072</c:v>
                </c:pt>
                <c:pt idx="1">
                  <c:v>869209</c:v>
                </c:pt>
                <c:pt idx="2">
                  <c:v>606357</c:v>
                </c:pt>
                <c:pt idx="3">
                  <c:v>633526</c:v>
                </c:pt>
                <c:pt idx="4">
                  <c:v>317067</c:v>
                </c:pt>
                <c:pt idx="5">
                  <c:v>131913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BD-420F-AC6B-BE9CD4861B76}"/>
            </c:ext>
          </c:extLst>
        </c:ser>
        <c:ser>
          <c:idx val="1"/>
          <c:order val="1"/>
          <c:cat>
            <c:strRef>
              <c:f>('I.Stat export'!$A$8:$B$8,'I.Stat export'!$A$9:$B$9,'I.Stat export'!$A$39:$B$39,'I.Stat export'!$A$67:$B$67,'I.Stat export'!$A$94:$B$94,'I.Stat export'!$A$125:$B$125)</c:f>
              <c:strCache>
                <c:ptCount val="6"/>
                <c:pt idx="0">
                  <c:v>Italia</c:v>
                </c:pt>
                <c:pt idx="1">
                  <c:v>  Nord-ovest</c:v>
                </c:pt>
                <c:pt idx="2">
                  <c:v>  Nord-est</c:v>
                </c:pt>
                <c:pt idx="3">
                  <c:v>  Centro</c:v>
                </c:pt>
                <c:pt idx="4">
                  <c:v>  Sud</c:v>
                </c:pt>
                <c:pt idx="5">
                  <c:v>  Isole</c:v>
                </c:pt>
              </c:strCache>
            </c:strRef>
          </c:cat>
          <c:val>
            <c:numRef>
              <c:f>('I.Stat export'!$D$8,'I.Stat export'!$D$9,'I.Stat export'!$D$39,'I.Stat export'!$D$67,'I.Stat export'!$D$94,'I.Stat export'!$D$125)</c:f>
              <c:numCache>
                <c:formatCode>General</c:formatCode>
                <c:ptCount val="6"/>
                <c:pt idx="0">
                  <c:v>2748476</c:v>
                </c:pt>
                <c:pt idx="1">
                  <c:v>922896</c:v>
                </c:pt>
                <c:pt idx="2">
                  <c:v>669956</c:v>
                </c:pt>
                <c:pt idx="3">
                  <c:v>706646</c:v>
                </c:pt>
                <c:pt idx="4">
                  <c:v>324080</c:v>
                </c:pt>
                <c:pt idx="5">
                  <c:v>124898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2BD-420F-AC6B-BE9CD4861B76}"/>
            </c:ext>
          </c:extLst>
        </c:ser>
        <c:ser>
          <c:idx val="2"/>
          <c:order val="2"/>
          <c:cat>
            <c:strRef>
              <c:f>('I.Stat export'!$A$8:$B$8,'I.Stat export'!$A$9:$B$9,'I.Stat export'!$A$39:$B$39,'I.Stat export'!$A$67:$B$67,'I.Stat export'!$A$94:$B$94,'I.Stat export'!$A$125:$B$125)</c:f>
              <c:strCache>
                <c:ptCount val="6"/>
                <c:pt idx="0">
                  <c:v>Italia</c:v>
                </c:pt>
                <c:pt idx="1">
                  <c:v>  Nord-ovest</c:v>
                </c:pt>
                <c:pt idx="2">
                  <c:v>  Nord-est</c:v>
                </c:pt>
                <c:pt idx="3">
                  <c:v>  Centro</c:v>
                </c:pt>
                <c:pt idx="4">
                  <c:v>  Sud</c:v>
                </c:pt>
                <c:pt idx="5">
                  <c:v>  Isole</c:v>
                </c:pt>
              </c:strCache>
            </c:strRef>
          </c:cat>
          <c:val>
            <c:numRef>
              <c:f>('I.Stat export'!$E$8,'I.Stat export'!$E$9,'I.Stat export'!$E$39,'I.Stat export'!$E$67,'I.Stat export'!$E$94,'I.Stat export'!$E$125)</c:f>
              <c:numCache>
                <c:formatCode>General</c:formatCode>
                <c:ptCount val="6"/>
                <c:pt idx="0">
                  <c:v>5306548</c:v>
                </c:pt>
                <c:pt idx="1">
                  <c:v>1792105</c:v>
                </c:pt>
                <c:pt idx="2">
                  <c:v>1276313</c:v>
                </c:pt>
                <c:pt idx="3">
                  <c:v>1340172</c:v>
                </c:pt>
                <c:pt idx="4">
                  <c:v>641147</c:v>
                </c:pt>
                <c:pt idx="5">
                  <c:v>256811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2BD-420F-AC6B-BE9CD4861B76}"/>
            </c:ext>
          </c:extLst>
        </c:ser>
        <c:axId val="155806336"/>
        <c:axId val="156336896"/>
      </c:barChart>
      <c:catAx>
        <c:axId val="155806336"/>
        <c:scaling>
          <c:orientation val="minMax"/>
        </c:scaling>
        <c:axPos val="b"/>
        <c:numFmt formatCode="General" sourceLinked="0"/>
        <c:majorTickMark val="none"/>
        <c:tickLblPos val="nextTo"/>
        <c:crossAx val="156336896"/>
        <c:crosses val="autoZero"/>
        <c:auto val="1"/>
        <c:lblAlgn val="ctr"/>
        <c:lblOffset val="100"/>
      </c:catAx>
      <c:valAx>
        <c:axId val="15633689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558063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Medici in Italia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C8-47F4-8426-BC5EC621EA5D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C8-47F4-8426-BC5EC621EA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'I.Stat export'!$N$9:$N$10</c:f>
              <c:strCache>
                <c:ptCount val="2"/>
                <c:pt idx="0">
                  <c:v>medici specialisti</c:v>
                </c:pt>
                <c:pt idx="1">
                  <c:v>medici generici</c:v>
                </c:pt>
              </c:strCache>
            </c:strRef>
          </c:cat>
          <c:val>
            <c:numRef>
              <c:f>'I.Stat export'!$O$9:$O$10</c:f>
              <c:numCache>
                <c:formatCode>General</c:formatCode>
                <c:ptCount val="2"/>
                <c:pt idx="0">
                  <c:v>189390</c:v>
                </c:pt>
                <c:pt idx="1">
                  <c:v>52555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4C8-47F4-8426-BC5EC621EA5D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2"/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Tipi</a:t>
            </a:r>
            <a:r>
              <a:rPr lang="it-IT" baseline="0"/>
              <a:t> di specializzazione</a:t>
            </a:r>
            <a:endParaRPr lang="it-IT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89-4C1A-B80A-79C810419D94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D89-4C1A-B80A-79C810419D94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D89-4C1A-B80A-79C810419D94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89-4C1A-B80A-79C810419D94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D89-4C1A-B80A-79C810419D94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D89-4C1A-B80A-79C810419D94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D89-4C1A-B80A-79C810419D94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D89-4C1A-B80A-79C810419D94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D89-4C1A-B80A-79C810419D94}"/>
              </c:ext>
            </c:extLst>
          </c:dPt>
          <c:dPt>
            <c:idx val="9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D89-4C1A-B80A-79C810419D94}"/>
              </c:ext>
            </c:extLst>
          </c:dPt>
          <c:dPt>
            <c:idx val="1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D89-4C1A-B80A-79C810419D9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5"/>
              <c:layout>
                <c:manualLayout>
                  <c:x val="-3.3573472953495141E-3"/>
                  <c:y val="3.024311852673649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D89-4C1A-B80A-79C810419D94}"/>
                </c:ext>
              </c:extLst>
            </c:dLbl>
            <c:dLbl>
              <c:idx val="6"/>
              <c:layout>
                <c:manualLayout>
                  <c:x val="1.2926089344747899E-2"/>
                  <c:y val="3.182353760380304E-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D89-4C1A-B80A-79C810419D94}"/>
                </c:ext>
              </c:extLst>
            </c:dLbl>
            <c:dLbl>
              <c:idx val="7"/>
              <c:layout>
                <c:manualLayout>
                  <c:x val="2.9165412705866051E-3"/>
                  <c:y val="-2.48051468459686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D89-4C1A-B80A-79C810419D94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fld id="{EE17BB47-55DD-4604-8041-06A735434C3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[VALORE]</a:t>
                    </a:fld>
                    <a:endParaRPr lang="it-IT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6D89-4C1A-B80A-79C810419D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'I.Stat export'!$A$8:$B$18</c:f>
              <c:strCache>
                <c:ptCount val="11"/>
                <c:pt idx="0">
                  <c:v>  anestesisti</c:v>
                </c:pt>
                <c:pt idx="1">
                  <c:v>  cardiologi</c:v>
                </c:pt>
                <c:pt idx="2">
                  <c:v>  chirurghi</c:v>
                </c:pt>
                <c:pt idx="3">
                  <c:v>  gastroenterologi</c:v>
                </c:pt>
                <c:pt idx="4">
                  <c:v>  geriatri</c:v>
                </c:pt>
                <c:pt idx="5">
                  <c:v>  neurologi</c:v>
                </c:pt>
                <c:pt idx="6">
                  <c:v>  oncologi</c:v>
                </c:pt>
                <c:pt idx="7">
                  <c:v>  ortopedici</c:v>
                </c:pt>
                <c:pt idx="8">
                  <c:v>  otorinolaringoiatri</c:v>
                </c:pt>
                <c:pt idx="9">
                  <c:v>  urologi</c:v>
                </c:pt>
                <c:pt idx="10">
                  <c:v>  altri medici specialisti</c:v>
                </c:pt>
              </c:strCache>
            </c:strRef>
          </c:cat>
          <c:val>
            <c:numRef>
              <c:f>'I.Stat export'!$C$8:$C$18</c:f>
              <c:numCache>
                <c:formatCode>General</c:formatCode>
                <c:ptCount val="11"/>
                <c:pt idx="0">
                  <c:v>13207</c:v>
                </c:pt>
                <c:pt idx="1">
                  <c:v>13668</c:v>
                </c:pt>
                <c:pt idx="2">
                  <c:v>8764</c:v>
                </c:pt>
                <c:pt idx="3">
                  <c:v>3577</c:v>
                </c:pt>
                <c:pt idx="4">
                  <c:v>4314</c:v>
                </c:pt>
                <c:pt idx="5">
                  <c:v>6673</c:v>
                </c:pt>
                <c:pt idx="6">
                  <c:v>4678</c:v>
                </c:pt>
                <c:pt idx="7">
                  <c:v>9085</c:v>
                </c:pt>
                <c:pt idx="8">
                  <c:v>4515</c:v>
                </c:pt>
                <c:pt idx="9">
                  <c:v>4051</c:v>
                </c:pt>
                <c:pt idx="10">
                  <c:v>116858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6D89-4C1A-B80A-79C810419D94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0.76716</cdr:x>
      <cdr:y>0.59948</cdr:y>
    </cdr:from>
    <cdr:to>
      <cdr:x>0.97775</cdr:x>
      <cdr:y>0.72664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3672408" y="2376264"/>
          <a:ext cx="100811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2000" dirty="0"/>
            <a:t>78,28%</a:t>
          </a:r>
          <a:endParaRPr lang="it-IT" sz="1100" dirty="0"/>
        </a:p>
      </cdr:txBody>
    </cdr:sp>
  </cdr:relSizeAnchor>
  <cdr:relSizeAnchor xmlns:cdr="http://schemas.openxmlformats.org/drawingml/2006/chartDrawing">
    <cdr:from>
      <cdr:x>0.12755</cdr:x>
      <cdr:y>0.17301</cdr:y>
    </cdr:from>
    <cdr:to>
      <cdr:x>0.33814</cdr:x>
      <cdr:y>0.30017</cdr:y>
    </cdr:to>
    <cdr:sp macro="" textlink="">
      <cdr:nvSpPr>
        <cdr:cNvPr id="3" name="CasellaDiTesto 1"/>
        <cdr:cNvSpPr txBox="1"/>
      </cdr:nvSpPr>
      <cdr:spPr>
        <a:xfrm xmlns:a="http://schemas.openxmlformats.org/drawingml/2006/main">
          <a:off x="610567" y="685800"/>
          <a:ext cx="100811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2000" dirty="0"/>
            <a:t>21,12%</a:t>
          </a:r>
          <a:endParaRPr lang="it-IT" sz="1100" dirty="0"/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66" name="Google Shape;16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51" name="Google Shape;25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60" name="Google Shape;26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68" name="Google Shape;26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76" name="Google Shape;27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84" name="Google Shape;28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04" name="Google Shape;30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10" name="Google Shape;31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22" name="Google Shape;32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33" name="Google Shape;33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49" name="Google Shape;34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67" name="Google Shape;36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31" name="Google Shape;43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38" name="Google Shape;43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50" name="Google Shape;450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120" name="Google Shape;120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22" name="Google Shape;12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62" name="Google Shape;462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74" name="Google Shape;474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90" name="Google Shape;49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5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01" name="Google Shape;50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5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10" name="Google Shape;510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19" name="Google Shape;51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5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27" name="Google Shape;527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35" name="Google Shape;535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93" name="Google Shape;593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6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52" name="Google Shape;1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59" name="Google Shape;15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7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" name="Google Shape;81;p7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7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7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1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1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2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7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1" name="Google Shape;41;p7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7" name="Google Shape;47;p7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8" name="Google Shape;48;p7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7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0" name="Google Shape;60;p7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7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2" name="Google Shape;62;p7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8" name="Google Shape;68;p7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9" name="Google Shape;69;p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6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hyperlink" Target="mailto:fabrizio.consorti@uniroma1.it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Relationship Id="rId4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1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chart" Target="../charts/chart2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chart" Target="../charts/chart3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chart" Target="../charts/chart4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chart" Target="../charts/chart5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3.jpg"/><Relationship Id="rId4" Type="http://schemas.openxmlformats.org/officeDocument/2006/relationships/image" Target="../media/image2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9.jpg"/><Relationship Id="rId4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5.jpg"/><Relationship Id="rId4" Type="http://schemas.openxmlformats.org/officeDocument/2006/relationships/image" Target="../media/image32.jpg"/><Relationship Id="rId5" Type="http://schemas.openxmlformats.org/officeDocument/2006/relationships/image" Target="../media/image36.jpg"/><Relationship Id="rId6" Type="http://schemas.openxmlformats.org/officeDocument/2006/relationships/image" Target="../media/image38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1.jpg"/><Relationship Id="rId4" Type="http://schemas.openxmlformats.org/officeDocument/2006/relationships/image" Target="../media/image4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chart" Target="../charts/chart6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chart" Target="../charts/chart7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rgeon"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350" y="1700212"/>
            <a:ext cx="6227762" cy="49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179387" y="260350"/>
            <a:ext cx="8785225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200"/>
              <a:buFont typeface="Comic Sans MS"/>
              <a:buNone/>
            </a:pPr>
            <a:r>
              <a:rPr b="1" i="0" lang="en-US" sz="3200" u="none" cap="none" strike="noStrike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FABRIZIO CONSORTI</a:t>
            </a:r>
            <a:br>
              <a:rPr b="1" i="0" lang="en-US" sz="3200" u="none" cap="none" strike="noStrike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i="0" lang="en-US" sz="2400" u="sng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fabrizio.consorti@uniroma1.it</a:t>
            </a:r>
            <a:br>
              <a:rPr b="1" i="0" lang="en-US" sz="2400" u="none" cap="none" strike="noStrike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i="0" lang="en-US" sz="2400" u="none" cap="none" strike="noStrike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06-4997-0634 (h8-9)   Dip. di Scienze Chirurgiche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0"/>
          <p:cNvSpPr txBox="1"/>
          <p:nvPr/>
        </p:nvSpPr>
        <p:spPr>
          <a:xfrm>
            <a:off x="323850" y="388937"/>
            <a:ext cx="8496300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…ED UNA TENTAZIONE FORTISSIMA!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/>
          <p:nvPr/>
        </p:nvSpPr>
        <p:spPr>
          <a:xfrm>
            <a:off x="611187" y="1196975"/>
            <a:ext cx="7705725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COSA FANNO I MEDICI?</a:t>
            </a:r>
            <a:endParaRPr/>
          </a:p>
        </p:txBody>
      </p:sp>
      <p:pic>
        <p:nvPicPr>
          <p:cNvPr descr="Risultati immagini per MEDICO" id="176" name="Google Shape;17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2575" y="2133600"/>
            <a:ext cx="600075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/>
        </p:nvSpPr>
        <p:spPr>
          <a:xfrm>
            <a:off x="684212" y="1916112"/>
            <a:ext cx="8064500" cy="3786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Sei il medico di famiglia di Mario, un uomo di 72 anni.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Mario ha diversi problemi: è iperteso in trattamento con ACE-inibitori e diuretici, ha una BPCO (bronco-pneumopatia cronica ostruttiva) di vecchia data da forte fumatore, una IPB (ipertrofia prostatica benigna), diagnosticata attraverso un PSA elevato e sintomi urinari (LUTS: Lower Urinary Tract Symptoms).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Mario vive con la moglie, che ti chiama preoccupata perché le sembra che il marito «stamattina parli male, come impastato».</a:t>
            </a:r>
            <a:endParaRPr/>
          </a:p>
        </p:txBody>
      </p:sp>
      <p:sp>
        <p:nvSpPr>
          <p:cNvPr id="182" name="Google Shape;182;p12"/>
          <p:cNvSpPr txBox="1"/>
          <p:nvPr/>
        </p:nvSpPr>
        <p:spPr>
          <a:xfrm>
            <a:off x="539750" y="765175"/>
            <a:ext cx="8135937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UNA STORIA TIPICA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3"/>
          <p:cNvSpPr txBox="1"/>
          <p:nvPr/>
        </p:nvSpPr>
        <p:spPr>
          <a:xfrm>
            <a:off x="0" y="857250"/>
            <a:ext cx="9144000" cy="26828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3"/>
          <p:cNvSpPr txBox="1"/>
          <p:nvPr/>
        </p:nvSpPr>
        <p:spPr>
          <a:xfrm>
            <a:off x="0" y="5753100"/>
            <a:ext cx="9144000" cy="26828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3"/>
          <p:cNvSpPr txBox="1"/>
          <p:nvPr/>
        </p:nvSpPr>
        <p:spPr>
          <a:xfrm>
            <a:off x="6227762" y="1773237"/>
            <a:ext cx="1223962" cy="4318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/>
          <p:nvPr/>
        </p:nvSpPr>
        <p:spPr>
          <a:xfrm>
            <a:off x="611187" y="2247900"/>
            <a:ext cx="8064500" cy="37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Mario, 72 anni, iperteso in trattamento con ACE-inibitori e diuretici, BPCO, IPB con PSA elevato e LUTS.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moglie riferisce l’insorgenza al risveglio di afasia o disartria.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Ipotesi:</a:t>
            </a:r>
            <a:endParaRPr/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TIA o ictus?</a:t>
            </a:r>
            <a:endParaRPr/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Broncopolmonite e ipossia?</a:t>
            </a:r>
            <a:endParaRPr/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Metastasi da carcinoma della prostata?</a:t>
            </a:r>
            <a:endParaRPr/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moglie esagera e Mario ha solo dormito male …</a:t>
            </a:r>
            <a:endParaRPr/>
          </a:p>
        </p:txBody>
      </p:sp>
      <p:sp>
        <p:nvSpPr>
          <p:cNvPr id="196" name="Google Shape;196;p14"/>
          <p:cNvSpPr txBox="1"/>
          <p:nvPr/>
        </p:nvSpPr>
        <p:spPr>
          <a:xfrm>
            <a:off x="539750" y="765175"/>
            <a:ext cx="8135937" cy="9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UNA STORIA TIPICA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1. Il punto di vista medico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"/>
          <p:cNvSpPr txBox="1"/>
          <p:nvPr/>
        </p:nvSpPr>
        <p:spPr>
          <a:xfrm>
            <a:off x="611187" y="1557337"/>
            <a:ext cx="80645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US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 paura!!!!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US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Dottoressa … mi aiuti…</a:t>
            </a:r>
            <a:endParaRPr/>
          </a:p>
        </p:txBody>
      </p:sp>
      <p:sp>
        <p:nvSpPr>
          <p:cNvPr id="202" name="Google Shape;202;p15"/>
          <p:cNvSpPr txBox="1"/>
          <p:nvPr/>
        </p:nvSpPr>
        <p:spPr>
          <a:xfrm>
            <a:off x="539750" y="333375"/>
            <a:ext cx="8135937" cy="9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UNA STORIA TIPICA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2. Il punto di vista della moglie</a:t>
            </a:r>
            <a:endParaRPr/>
          </a:p>
        </p:txBody>
      </p:sp>
      <p:sp>
        <p:nvSpPr>
          <p:cNvPr id="203" name="Google Shape;203;p15"/>
          <p:cNvSpPr txBox="1"/>
          <p:nvPr/>
        </p:nvSpPr>
        <p:spPr>
          <a:xfrm>
            <a:off x="539750" y="3411537"/>
            <a:ext cx="8135937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3. Il punto di vista di Mario</a:t>
            </a:r>
            <a:endParaRPr/>
          </a:p>
        </p:txBody>
      </p:sp>
      <p:sp>
        <p:nvSpPr>
          <p:cNvPr id="204" name="Google Shape;204;p15"/>
          <p:cNvSpPr/>
          <p:nvPr/>
        </p:nvSpPr>
        <p:spPr>
          <a:xfrm rot="2109974">
            <a:off x="4029223" y="4221088"/>
            <a:ext cx="1085554" cy="1862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Arial"/>
              <a:buNone/>
            </a:pPr>
            <a:r>
              <a:rPr b="1" i="0" lang="en-US" sz="1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i="0" sz="5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5"/>
          <p:cNvSpPr txBox="1"/>
          <p:nvPr/>
        </p:nvSpPr>
        <p:spPr>
          <a:xfrm>
            <a:off x="2286000" y="3244850"/>
            <a:ext cx="45720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06" name="Google Shape;206;p15"/>
          <p:cNvSpPr txBox="1"/>
          <p:nvPr/>
        </p:nvSpPr>
        <p:spPr>
          <a:xfrm>
            <a:off x="2286000" y="3244850"/>
            <a:ext cx="45720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/>
          <p:nvPr/>
        </p:nvSpPr>
        <p:spPr>
          <a:xfrm>
            <a:off x="53975" y="166687"/>
            <a:ext cx="903605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COMPETENZE PROFESSIONALI</a:t>
            </a:r>
            <a:endParaRPr/>
          </a:p>
        </p:txBody>
      </p:sp>
      <p:pic>
        <p:nvPicPr>
          <p:cNvPr descr="How do Lebanese patients perceive the ideal doctor based on the CanMEDS  competency framework? | BMC Medical Education | Full Text" id="212" name="Google Shape;2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1125537"/>
            <a:ext cx="8497887" cy="483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"/>
          <p:cNvSpPr txBox="1"/>
          <p:nvPr/>
        </p:nvSpPr>
        <p:spPr>
          <a:xfrm>
            <a:off x="468312" y="260350"/>
            <a:ext cx="8027987" cy="9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Facciamo una prova …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Cosa farei io?</a:t>
            </a:r>
            <a:endParaRPr/>
          </a:p>
        </p:txBody>
      </p:sp>
      <p:sp>
        <p:nvSpPr>
          <p:cNvPr id="218" name="Google Shape;218;p17"/>
          <p:cNvSpPr txBox="1"/>
          <p:nvPr/>
        </p:nvSpPr>
        <p:spPr>
          <a:xfrm>
            <a:off x="468312" y="1484312"/>
            <a:ext cx="8064500" cy="3878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Sei una/o specializzanda/o in gastroenterologia. Stai assistendo un paziente con un cancro terminale del pancreas.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paziente è anziano e in cattive condizioni, ma ancora cosciente e vigile. La famiglia è strettamente coinvolta nel suo processo di cura e ti chiedono di non rivelare a lui il risultato dell’ultima TC, che mostra una grave estensione della malattia. I familiari pensano che sapere della prognosi gli rendebbe amari gli ultimi giorni di vita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Segui il desiderio della famiglia e non gli dici nulla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Spieghi ai familiari che lui ha diritto di sapere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Dici ai familiari che farai ciò che ti chiedono solo se lo mettono per iscritto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Dici ai familiari che non dirai nulla, ma chiedi al medico del reparto di farlo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 txBox="1"/>
          <p:nvPr/>
        </p:nvSpPr>
        <p:spPr>
          <a:xfrm>
            <a:off x="53975" y="166687"/>
            <a:ext cx="903605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COMPITI «COMUNICATIVI»</a:t>
            </a:r>
            <a:endParaRPr/>
          </a:p>
        </p:txBody>
      </p:sp>
      <p:sp>
        <p:nvSpPr>
          <p:cNvPr id="224" name="Google Shape;224;p18"/>
          <p:cNvSpPr txBox="1"/>
          <p:nvPr/>
        </p:nvSpPr>
        <p:spPr>
          <a:xfrm>
            <a:off x="179387" y="1125537"/>
            <a:ext cx="84963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Art. 30 Informazione al cittadino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medico deve fornire al paziente la più </a:t>
            </a:r>
            <a:r>
              <a:rPr b="1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idonea informazione </a:t>
            </a:r>
            <a:r>
              <a:rPr b="0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sulla diagnosi, sulla prognosi, sulle prospettive e le eventuali alternative diagnostico-terapeutiche e sulle prevedibili conseguenze delle scelte operate; il medico nell’informarlo dovrà tenere conto delle sue capacità di comprensione, al fine di promuoverne la massima adesione alle proposte diagnostico-terapeutiche.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1" sz="1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Ogni ulteriore richiesta di informazione da parte del paziente deve essere soddisfatta.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medico deve, altresì, soddisfare le richieste di informazione del cittadino in tema di prevenzione.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1" sz="1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 informazioni riguardanti prognosi gravi o infauste o tali da poter procurare preoccupazione e sofferenza alla persona, devono essere fornite con prudenza, usando terminologie non traumatizzanti e senza escludere elementi di speranza.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1" sz="1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documentata volontà della persona assistita di non essere informata o di delegare ad altro soggetto l’informazione deve essere rispettata.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"/>
          <p:cNvSpPr txBox="1"/>
          <p:nvPr/>
        </p:nvSpPr>
        <p:spPr>
          <a:xfrm>
            <a:off x="468312" y="260350"/>
            <a:ext cx="8027987" cy="9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Facciamo una prova …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Cosa farei io?</a:t>
            </a:r>
            <a:endParaRPr/>
          </a:p>
        </p:txBody>
      </p:sp>
      <p:sp>
        <p:nvSpPr>
          <p:cNvPr id="230" name="Google Shape;230;p19"/>
          <p:cNvSpPr txBox="1"/>
          <p:nvPr/>
        </p:nvSpPr>
        <p:spPr>
          <a:xfrm>
            <a:off x="468312" y="1833562"/>
            <a:ext cx="8064500" cy="3878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uno specializzando di un reparto di medicina. Su indicazione del capo reparto, chiedi ad una infermiera di togliere il catetere urinario a una paziente. L’infermiera ti risponde che è già piena di cosa da fare, che sono sotto organico e non ha tempo di accompagnare i pazienti anziani al bagno, quindi i cateteri vengono lasciati.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Informi la capo sala della situazione, sottolineando che i cateteri non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più necessari vanno rimossi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Ricordi gentilmente all’infermiera che un catetere è una possibile 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 di infezione e insisti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togli tu il catetere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Racconti tutto al capo reparto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585787" y="476250"/>
            <a:ext cx="7705725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COSA FACCIAMO OGGI?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 </a:t>
            </a:r>
            <a:r>
              <a:rPr b="1" i="0" lang="en-US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…e la prossima volta che ci vediamo</a:t>
            </a:r>
            <a:r>
              <a:rPr b="1" i="0" lang="en-US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pic>
        <p:nvPicPr>
          <p:cNvPr descr="dubbioso - WineSurf"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2937" y="3627437"/>
            <a:ext cx="1971675" cy="31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395287" y="2133600"/>
            <a:ext cx="6624637" cy="4784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Rifletteremo sulla struttura del Corso di laurea e su come si riflette sul «medico che serve oggi in Italia»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Rifletteremo su «cosa fa un medico»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Rifletteremo su «Cosa fa un medico, oggi, in Italia»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Rifletteremo su «Cosa significa curare»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Rifletteremo su «Cosa significa essere un professionista»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Rifletteremo su «Come faccio a diventare un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professionista 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medico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oggi, in Italia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 txBox="1"/>
          <p:nvPr/>
        </p:nvSpPr>
        <p:spPr>
          <a:xfrm>
            <a:off x="755650" y="2492375"/>
            <a:ext cx="7345362" cy="1754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Art. 68 Rapporto con altre professioni sanitarie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1" sz="1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[…]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Nell’interesse del cittadino il medico deve intrattenere </a:t>
            </a:r>
            <a:r>
              <a:rPr b="1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buoni rapporti di collaborazione con le altre professioni sanitarie</a:t>
            </a:r>
            <a:r>
              <a:rPr b="0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1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rispettandone</a:t>
            </a:r>
            <a:r>
              <a:rPr b="0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 competenze professionali.</a:t>
            </a:r>
            <a:endParaRPr/>
          </a:p>
        </p:txBody>
      </p:sp>
      <p:sp>
        <p:nvSpPr>
          <p:cNvPr id="236" name="Google Shape;236;p20"/>
          <p:cNvSpPr txBox="1"/>
          <p:nvPr/>
        </p:nvSpPr>
        <p:spPr>
          <a:xfrm>
            <a:off x="0" y="981075"/>
            <a:ext cx="903605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COMPITI «COLLABORATIVI»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"/>
          <p:cNvSpPr txBox="1"/>
          <p:nvPr/>
        </p:nvSpPr>
        <p:spPr>
          <a:xfrm>
            <a:off x="468312" y="260350"/>
            <a:ext cx="8027987" cy="9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Facciamo una prova …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Cosa farei io?</a:t>
            </a:r>
            <a:endParaRPr/>
          </a:p>
        </p:txBody>
      </p:sp>
      <p:sp>
        <p:nvSpPr>
          <p:cNvPr id="242" name="Google Shape;242;p21"/>
          <p:cNvSpPr txBox="1"/>
          <p:nvPr/>
        </p:nvSpPr>
        <p:spPr>
          <a:xfrm>
            <a:off x="468312" y="1833562"/>
            <a:ext cx="80645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uno specializzando di un reparto di Terapia Intensiva.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Stai lavorando tantissimo nelle ultime due settimane, non riesci a finire il lavoro e devi tornare fuori orario il sabato e la domenica a scrivere le lettere di dimissione  perché non fai in tempo a farlo nell’orario ordinario. Dormi male e non hai più vita sociale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prendo parte delle ferie, per spezzare: vado al mare, evito il caffè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faccio tanto sport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 parlo col capo reparto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Nel parlo col mio medico di famiglia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Chiedo ad un collega di prescrivermi antidepressivi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/>
          <p:nvPr/>
        </p:nvSpPr>
        <p:spPr>
          <a:xfrm>
            <a:off x="395287" y="1989137"/>
            <a:ext cx="8280400" cy="2308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1" i="0" lang="en-US" sz="18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Art. 1 Definizione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Codice di Deontologia Medica contiene principi e regole che il medico-chirurgo e l'odontoiatra, iscritti agli albi professionali dell'Ordine dei Medici Chirurghi e degli Odontoiatri, di seguito indicati con il termine di medico, devono osservare nell'esercizio della professione.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1" sz="1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comportamento del medico, anche al di fuori dell'esercizio della professione, deve essere consono al decoro e alla dignità della stessa.</a:t>
            </a:r>
            <a:endParaRPr/>
          </a:p>
        </p:txBody>
      </p:sp>
      <p:sp>
        <p:nvSpPr>
          <p:cNvPr id="248" name="Google Shape;248;p22"/>
          <p:cNvSpPr txBox="1"/>
          <p:nvPr/>
        </p:nvSpPr>
        <p:spPr>
          <a:xfrm>
            <a:off x="0" y="981075"/>
            <a:ext cx="903605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DOVERI «VERSO SÉ STESSI»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463550"/>
            <a:ext cx="4873625" cy="32527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torinofree.it/images/immagini_articoli/dal_27_agosto_2013/croce_rossa_assistenza_migranti.png" id="255" name="Google Shape;25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1775" y="3213100"/>
            <a:ext cx="5867400" cy="329723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3"/>
          <p:cNvSpPr txBox="1"/>
          <p:nvPr/>
        </p:nvSpPr>
        <p:spPr>
          <a:xfrm>
            <a:off x="5508625" y="476250"/>
            <a:ext cx="338455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ANZIANI CON </a:t>
            </a:r>
            <a:b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POLI-PATOLOGIA CRONICA</a:t>
            </a:r>
            <a:endParaRPr/>
          </a:p>
        </p:txBody>
      </p:sp>
      <p:sp>
        <p:nvSpPr>
          <p:cNvPr id="257" name="Google Shape;257;p23"/>
          <p:cNvSpPr txBox="1"/>
          <p:nvPr/>
        </p:nvSpPr>
        <p:spPr>
          <a:xfrm>
            <a:off x="179387" y="4149725"/>
            <a:ext cx="2376487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GIOVANI DA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CONTESTI CULTURALI DIFFERENTI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"/>
          <p:cNvSpPr txBox="1"/>
          <p:nvPr/>
        </p:nvSpPr>
        <p:spPr>
          <a:xfrm>
            <a:off x="468312" y="601662"/>
            <a:ext cx="802798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Dati ISTAT relativi all’intervallo 2019-2030</a:t>
            </a:r>
            <a:endParaRPr/>
          </a:p>
        </p:txBody>
      </p:sp>
      <p:graphicFrame>
        <p:nvGraphicFramePr>
          <p:cNvPr id="264" name="Google Shape;264;p24"/>
          <p:cNvGraphicFramePr/>
          <p:nvPr/>
        </p:nvGraphicFramePr>
        <p:xfrm>
          <a:off x="1255712" y="1481137"/>
          <a:ext cx="6851650" cy="425450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265" name="Google Shape;265;p24"/>
          <p:cNvSpPr txBox="1"/>
          <p:nvPr/>
        </p:nvSpPr>
        <p:spPr>
          <a:xfrm>
            <a:off x="1116012" y="5876925"/>
            <a:ext cx="755967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POPOLAZIONE RESIDENTE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"/>
          <p:cNvSpPr txBox="1"/>
          <p:nvPr/>
        </p:nvSpPr>
        <p:spPr>
          <a:xfrm>
            <a:off x="468312" y="601662"/>
            <a:ext cx="802798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Dati ISTAT relativi all’intervallo 2019-2030</a:t>
            </a:r>
            <a:endParaRPr/>
          </a:p>
        </p:txBody>
      </p:sp>
      <p:graphicFrame>
        <p:nvGraphicFramePr>
          <p:cNvPr id="272" name="Google Shape;272;p25"/>
          <p:cNvGraphicFramePr/>
          <p:nvPr/>
        </p:nvGraphicFramePr>
        <p:xfrm>
          <a:off x="895350" y="1481137"/>
          <a:ext cx="6973887" cy="4475162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273" name="Google Shape;273;p25"/>
          <p:cNvSpPr txBox="1"/>
          <p:nvPr/>
        </p:nvSpPr>
        <p:spPr>
          <a:xfrm>
            <a:off x="827087" y="5876925"/>
            <a:ext cx="756126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ETÀ MEDIA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"/>
          <p:cNvSpPr txBox="1"/>
          <p:nvPr/>
        </p:nvSpPr>
        <p:spPr>
          <a:xfrm>
            <a:off x="468312" y="601662"/>
            <a:ext cx="802798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Dati ISTAT relativi all’intervallo 2019-2030</a:t>
            </a:r>
            <a:endParaRPr/>
          </a:p>
        </p:txBody>
      </p:sp>
      <p:sp>
        <p:nvSpPr>
          <p:cNvPr id="280" name="Google Shape;280;p26"/>
          <p:cNvSpPr txBox="1"/>
          <p:nvPr/>
        </p:nvSpPr>
        <p:spPr>
          <a:xfrm>
            <a:off x="827087" y="5876925"/>
            <a:ext cx="756126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SPERANZA DI VITA A 65 ANNI - MASCHI</a:t>
            </a:r>
            <a:endParaRPr/>
          </a:p>
        </p:txBody>
      </p:sp>
      <p:graphicFrame>
        <p:nvGraphicFramePr>
          <p:cNvPr id="281" name="Google Shape;281;p26"/>
          <p:cNvGraphicFramePr/>
          <p:nvPr/>
        </p:nvGraphicFramePr>
        <p:xfrm>
          <a:off x="1036637" y="1547812"/>
          <a:ext cx="6851650" cy="3975100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"/>
          <p:cNvSpPr txBox="1"/>
          <p:nvPr/>
        </p:nvSpPr>
        <p:spPr>
          <a:xfrm>
            <a:off x="468312" y="601662"/>
            <a:ext cx="802798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Dati ISTAT relativi all’intervallo 2019-2030</a:t>
            </a:r>
            <a:endParaRPr/>
          </a:p>
        </p:txBody>
      </p:sp>
      <p:sp>
        <p:nvSpPr>
          <p:cNvPr id="288" name="Google Shape;288;p27"/>
          <p:cNvSpPr txBox="1"/>
          <p:nvPr/>
        </p:nvSpPr>
        <p:spPr>
          <a:xfrm>
            <a:off x="827087" y="5876925"/>
            <a:ext cx="756126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SPERANZA DI VITA A 65 ANNI - FEMMINE</a:t>
            </a:r>
            <a:endParaRPr/>
          </a:p>
        </p:txBody>
      </p:sp>
      <p:graphicFrame>
        <p:nvGraphicFramePr>
          <p:cNvPr id="289" name="Google Shape;289;p27"/>
          <p:cNvGraphicFramePr/>
          <p:nvPr/>
        </p:nvGraphicFramePr>
        <p:xfrm>
          <a:off x="1036637" y="1335087"/>
          <a:ext cx="6851650" cy="4400550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225" y="1052512"/>
            <a:ext cx="8272462" cy="48339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28"/>
          <p:cNvCxnSpPr/>
          <p:nvPr/>
        </p:nvCxnSpPr>
        <p:spPr>
          <a:xfrm>
            <a:off x="971550" y="3429000"/>
            <a:ext cx="316865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296" name="Google Shape;296;p28"/>
          <p:cNvCxnSpPr/>
          <p:nvPr/>
        </p:nvCxnSpPr>
        <p:spPr>
          <a:xfrm>
            <a:off x="5003800" y="3141662"/>
            <a:ext cx="316865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1100" y="238125"/>
            <a:ext cx="6781800" cy="638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" name="Google Shape;104;p3"/>
          <p:cNvGraphicFramePr/>
          <p:nvPr/>
        </p:nvGraphicFramePr>
        <p:xfrm>
          <a:off x="323850" y="47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{3D7E9FA8-8C5F-488D-A016-6A540EF56DA7}</a:tableStyleId>
              </a:tblPr>
              <a:tblGrid>
                <a:gridCol w="2447925"/>
              </a:tblGrid>
              <a:tr h="48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Chimica e propedeutica Biochimica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Fisica Medica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Biologia e Genetica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Istologia ed Embriologia umana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 di base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Anatomia Umana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Biochimica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Fisiologia Umana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Microbiologia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Immunologia e Immunopatologia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 clinica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e Fisiopatologia generale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di Laboratorio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05" name="Google Shape;105;p3"/>
          <p:cNvGraphicFramePr/>
          <p:nvPr/>
        </p:nvGraphicFramePr>
        <p:xfrm>
          <a:off x="2843212" y="47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{3D7E9FA8-8C5F-488D-A016-6A540EF56DA7}</a:tableStyleId>
              </a:tblPr>
              <a:tblGrid>
                <a:gridCol w="3168650"/>
              </a:tblGrid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I: cardiovascolare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II: respiratorio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III: digerente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IV: nefro-endocrino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 integrata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V: reumatologia ed ematologia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Anatomia patologica e Correlazioni anatomo-cliniche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Diagnostica per Immagini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Farmacologia e Tossicologia 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interna e Chirurgia generale I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Inglese scientifico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06" name="Google Shape;106;p3"/>
          <p:cNvGraphicFramePr/>
          <p:nvPr/>
        </p:nvGraphicFramePr>
        <p:xfrm>
          <a:off x="6084887" y="54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{3D7E9FA8-8C5F-488D-A016-6A540EF56DA7}</a:tableStyleId>
              </a:tblPr>
              <a:tblGrid>
                <a:gridCol w="2663825"/>
              </a:tblGrid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Malattie del Sistema nervoso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Dermatologia e Chirurgia plastica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Patologie degli Organi di Senso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Psichiatria e Psicologia clinica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Malattie Apparato locomotore e Reumatologia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Medico-scientifica: Sanità pubblica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interna e Chirurgia generale II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Pediatria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Ginecologia e Ostetricia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Medico-scientifica: Medicina legale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Emergenze medico-chirurgiche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interna e Chirurgia generale III 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7" name="Google Shape;107;p3"/>
          <p:cNvSpPr txBox="1"/>
          <p:nvPr/>
        </p:nvSpPr>
        <p:spPr>
          <a:xfrm>
            <a:off x="323850" y="5589587"/>
            <a:ext cx="467995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36 esami in 6 anni !!!</a:t>
            </a:r>
            <a:endParaRPr/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2725" y="2349500"/>
            <a:ext cx="28956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8825" y="200025"/>
            <a:ext cx="5086350" cy="64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3" name="Google Shape;313;p31"/>
          <p:cNvGraphicFramePr/>
          <p:nvPr/>
        </p:nvGraphicFramePr>
        <p:xfrm>
          <a:off x="463550" y="1189037"/>
          <a:ext cx="8077200" cy="4979987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314" name="Google Shape;314;p31"/>
          <p:cNvSpPr txBox="1"/>
          <p:nvPr/>
        </p:nvSpPr>
        <p:spPr>
          <a:xfrm>
            <a:off x="468312" y="601662"/>
            <a:ext cx="802798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Popolazione straniera residente 2019: 5.306.548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362" y="333375"/>
            <a:ext cx="6905625" cy="6272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/>
          <p:nvPr/>
        </p:nvSpPr>
        <p:spPr>
          <a:xfrm>
            <a:off x="2051050" y="260350"/>
            <a:ext cx="467995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SPERANZA DI VITA </a:t>
            </a:r>
            <a:endParaRPr/>
          </a:p>
        </p:txBody>
      </p:sp>
      <p:pic>
        <p:nvPicPr>
          <p:cNvPr id="326" name="Google Shape;32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1196975"/>
            <a:ext cx="4176712" cy="31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2150" y="1236662"/>
            <a:ext cx="4462462" cy="334486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3"/>
          <p:cNvSpPr txBox="1"/>
          <p:nvPr/>
        </p:nvSpPr>
        <p:spPr>
          <a:xfrm>
            <a:off x="395287" y="1557337"/>
            <a:ext cx="158432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MASCHI</a:t>
            </a:r>
            <a:endParaRPr/>
          </a:p>
        </p:txBody>
      </p:sp>
      <p:sp>
        <p:nvSpPr>
          <p:cNvPr id="329" name="Google Shape;329;p33"/>
          <p:cNvSpPr txBox="1"/>
          <p:nvPr/>
        </p:nvSpPr>
        <p:spPr>
          <a:xfrm>
            <a:off x="7451725" y="765175"/>
            <a:ext cx="158432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FEMMINE</a:t>
            </a:r>
            <a:endParaRPr/>
          </a:p>
        </p:txBody>
      </p:sp>
      <p:pic>
        <p:nvPicPr>
          <p:cNvPr id="330" name="Google Shape;33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2275" y="4448175"/>
            <a:ext cx="5638800" cy="240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4"/>
          <p:cNvSpPr txBox="1"/>
          <p:nvPr/>
        </p:nvSpPr>
        <p:spPr>
          <a:xfrm>
            <a:off x="2051050" y="260350"/>
            <a:ext cx="4679950" cy="9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SPERANZA DI VITA </a:t>
            </a:r>
            <a:b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 BUONA SALUTE </a:t>
            </a:r>
            <a:endParaRPr/>
          </a:p>
        </p:txBody>
      </p:sp>
      <p:sp>
        <p:nvSpPr>
          <p:cNvPr id="337" name="Google Shape;337;p34"/>
          <p:cNvSpPr txBox="1"/>
          <p:nvPr/>
        </p:nvSpPr>
        <p:spPr>
          <a:xfrm>
            <a:off x="395287" y="1557337"/>
            <a:ext cx="158432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MASCHI</a:t>
            </a:r>
            <a:endParaRPr/>
          </a:p>
        </p:txBody>
      </p:sp>
      <p:sp>
        <p:nvSpPr>
          <p:cNvPr id="338" name="Google Shape;338;p34"/>
          <p:cNvSpPr txBox="1"/>
          <p:nvPr/>
        </p:nvSpPr>
        <p:spPr>
          <a:xfrm>
            <a:off x="7380287" y="2349500"/>
            <a:ext cx="158432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FEMMINE</a:t>
            </a:r>
            <a:endParaRPr/>
          </a:p>
        </p:txBody>
      </p:sp>
      <p:pic>
        <p:nvPicPr>
          <p:cNvPr id="339" name="Google Shape;33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1196975"/>
            <a:ext cx="4679950" cy="350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8650" y="2852737"/>
            <a:ext cx="4705350" cy="352901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4"/>
          <p:cNvSpPr txBox="1"/>
          <p:nvPr/>
        </p:nvSpPr>
        <p:spPr>
          <a:xfrm>
            <a:off x="250825" y="5445125"/>
            <a:ext cx="3744912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maschi campano di meno,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 meglio delle donne 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037" y="990600"/>
            <a:ext cx="7019925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6"/>
          <p:cNvSpPr txBox="1"/>
          <p:nvPr/>
        </p:nvSpPr>
        <p:spPr>
          <a:xfrm>
            <a:off x="4787900" y="4292600"/>
            <a:ext cx="4356100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Maschi: 44% sovrappeso 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11% obesi. </a:t>
            </a:r>
            <a:endParaRPr/>
          </a:p>
        </p:txBody>
      </p:sp>
      <p:pic>
        <p:nvPicPr>
          <p:cNvPr id="353" name="Google Shape;35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3975" y="1268412"/>
            <a:ext cx="4010025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187" y="1916112"/>
            <a:ext cx="363855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6"/>
          <p:cNvSpPr txBox="1"/>
          <p:nvPr/>
        </p:nvSpPr>
        <p:spPr>
          <a:xfrm>
            <a:off x="684212" y="333375"/>
            <a:ext cx="7775575" cy="1230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Due sicuri indicatori di rischio di morbidità cronica: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il sovrappeso e l'obesità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6"/>
          <p:cNvSpPr txBox="1"/>
          <p:nvPr/>
        </p:nvSpPr>
        <p:spPr>
          <a:xfrm>
            <a:off x="4067175" y="5516562"/>
            <a:ext cx="4033837" cy="110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Donne : 28% di sovrappeso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9,5% di obesità.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7"/>
          <p:cNvSpPr txBox="1"/>
          <p:nvPr/>
        </p:nvSpPr>
        <p:spPr>
          <a:xfrm>
            <a:off x="0" y="857250"/>
            <a:ext cx="9144000" cy="26828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7"/>
          <p:cNvSpPr txBox="1"/>
          <p:nvPr/>
        </p:nvSpPr>
        <p:spPr>
          <a:xfrm>
            <a:off x="0" y="5753100"/>
            <a:ext cx="9144000" cy="26828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7"/>
          <p:cNvSpPr txBox="1"/>
          <p:nvPr/>
        </p:nvSpPr>
        <p:spPr>
          <a:xfrm>
            <a:off x="6227762" y="1773237"/>
            <a:ext cx="1223962" cy="4318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8"/>
          <p:cNvSpPr txBox="1"/>
          <p:nvPr/>
        </p:nvSpPr>
        <p:spPr>
          <a:xfrm>
            <a:off x="611187" y="4076700"/>
            <a:ext cx="8064500" cy="2062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terapia / prevenzione-promozione della salute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acuzie / cronicità</a:t>
            </a:r>
            <a:endParaRPr/>
          </a:p>
          <a:p>
            <a:pPr indent="-203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individuo / collettività</a:t>
            </a:r>
            <a:endParaRPr/>
          </a:p>
          <a:p>
            <a:pPr indent="-203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semplificazione / complessità</a:t>
            </a:r>
            <a:endParaRPr/>
          </a:p>
        </p:txBody>
      </p:sp>
      <p:pic>
        <p:nvPicPr>
          <p:cNvPr id="371" name="Google Shape;37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6100" y="260350"/>
            <a:ext cx="3589337" cy="358933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8"/>
          <p:cNvSpPr txBox="1"/>
          <p:nvPr/>
        </p:nvSpPr>
        <p:spPr>
          <a:xfrm>
            <a:off x="1547812" y="1270000"/>
            <a:ext cx="360045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CURARE …</a:t>
            </a:r>
            <a:endParaRPr/>
          </a:p>
        </p:txBody>
      </p:sp>
      <p:sp>
        <p:nvSpPr>
          <p:cNvPr id="373" name="Google Shape;373;p38"/>
          <p:cNvSpPr txBox="1"/>
          <p:nvPr/>
        </p:nvSpPr>
        <p:spPr>
          <a:xfrm>
            <a:off x="250825" y="3500437"/>
            <a:ext cx="424973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 ANTINOMIE 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9"/>
          <p:cNvSpPr txBox="1"/>
          <p:nvPr/>
        </p:nvSpPr>
        <p:spPr>
          <a:xfrm>
            <a:off x="323850" y="1258887"/>
            <a:ext cx="8569325" cy="48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Epimeleia heautou 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(cura di sé stessi)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Esercitarsi, allenarsi (meletai= esercizi)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Fare attenzione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Rivolgersi a sé, ritirarsi in sé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Guarire, medicare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 valere i propri diritti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Onorare, rispettare sé stessi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Essere padroni di sé, bastare a sé stessi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Merimna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(preoccupazione)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 6,34: Non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affannatevi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dunque per il domani, perché il domani avrà già le sue inquietudini. A ciascun giorno basta la sua pena.</a:t>
            </a:r>
            <a:endParaRPr/>
          </a:p>
        </p:txBody>
      </p:sp>
      <p:sp>
        <p:nvSpPr>
          <p:cNvPr id="379" name="Google Shape;379;p39"/>
          <p:cNvSpPr/>
          <p:nvPr/>
        </p:nvSpPr>
        <p:spPr>
          <a:xfrm>
            <a:off x="755576" y="467961"/>
            <a:ext cx="7632848" cy="584775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 parole della cura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" name="Google Shape;114;p4"/>
          <p:cNvGraphicFramePr/>
          <p:nvPr/>
        </p:nvGraphicFramePr>
        <p:xfrm>
          <a:off x="323850" y="47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{3D7E9FA8-8C5F-488D-A016-6A540EF56DA7}</a:tableStyleId>
              </a:tblPr>
              <a:tblGrid>
                <a:gridCol w="2447925"/>
              </a:tblGrid>
              <a:tr h="48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Chimica e propedeutica Biochimica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Fisica Medica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Biologia e Genetica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Istologia ed Embriologia umana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 di base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Anatomia Umana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Biochimica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Fisiologia Umana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Microbiologia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48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Immunologia e Immunopatologia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 clinica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e Fisiopatologia generale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ECFF">
                        <a:alpha val="49803"/>
                      </a:srgbClr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di Laboratorio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ECFF">
                        <a:alpha val="49803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5" name="Google Shape;115;p4"/>
          <p:cNvGraphicFramePr/>
          <p:nvPr/>
        </p:nvGraphicFramePr>
        <p:xfrm>
          <a:off x="2843212" y="47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{3D7E9FA8-8C5F-488D-A016-6A540EF56DA7}</a:tableStyleId>
              </a:tblPr>
              <a:tblGrid>
                <a:gridCol w="3168650"/>
              </a:tblGrid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I: cardiovascolare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II: respiratorio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III: digerente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55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IV: nefro-endocrino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 integrata (Igiene ed epidemiologia)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V: reumatologia ed ematologia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Anatomia patologica e Correlazioni anatomo-cliniche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Diagnostica per Immagini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Farmacologia e Tossicologia 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55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interna e Chirurgia generale I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330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Inglese scientifico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16" name="Google Shape;116;p4"/>
          <p:cNvGraphicFramePr/>
          <p:nvPr/>
        </p:nvGraphicFramePr>
        <p:xfrm>
          <a:off x="6084887" y="54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{3D7E9FA8-8C5F-488D-A016-6A540EF56DA7}</a:tableStyleId>
              </a:tblPr>
              <a:tblGrid>
                <a:gridCol w="2663825"/>
              </a:tblGrid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Malattie del Sistema nervoso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Dermatologia e Chirurgia plastica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Patologie degli Organi di Senso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Psichiatria e Psicologia clinica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49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Malattie Apparato locomotore e Reumatologia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Medico-scientifica: Sanità pubblica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interna e Chirurgia generale II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3300"/>
                    </a:soli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Pediatria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Ginecologia e Ostetricia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49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Medico-scientifica: Medicina legale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Emergenze medico-chirurgiche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3300"/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interna e Chirurgia generale III 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3300"/>
                    </a:solidFill>
                  </a:tcPr>
                </a:tc>
              </a:tr>
            </a:tbl>
          </a:graphicData>
        </a:graphic>
      </p:graphicFrame>
      <p:sp>
        <p:nvSpPr>
          <p:cNvPr id="117" name="Google Shape;117;p4"/>
          <p:cNvSpPr txBox="1"/>
          <p:nvPr/>
        </p:nvSpPr>
        <p:spPr>
          <a:xfrm>
            <a:off x="1042987" y="5589587"/>
            <a:ext cx="6769100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Una “colonna vertebrale” di Metodologia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 txBox="1"/>
          <p:nvPr/>
        </p:nvSpPr>
        <p:spPr>
          <a:xfrm>
            <a:off x="323850" y="1425575"/>
            <a:ext cx="8569325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3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Therapeuein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(Terapia)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Cura medica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servigi di un servo al padrone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servizio di culto agli dei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3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Dietetica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(secondo Ippocrate)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Riguarda non soltanto i cibi, ma l'intero regime di vita, inclusi gli esercizi sportivi, i bagni, ecc.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3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Economia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Occuparsi dei propri beni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0"/>
          <p:cNvSpPr/>
          <p:nvPr/>
        </p:nvSpPr>
        <p:spPr>
          <a:xfrm>
            <a:off x="755576" y="467961"/>
            <a:ext cx="7632848" cy="584775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 parole della cura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1"/>
          <p:cNvSpPr txBox="1"/>
          <p:nvPr/>
        </p:nvSpPr>
        <p:spPr>
          <a:xfrm>
            <a:off x="323850" y="1125537"/>
            <a:ext cx="8569325" cy="5262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AutoNum type="arabicPeriod" startAt="6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Erotica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Attenzione al corpo e alla bellezza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AutoNum type="arabicPeriod" startAt="6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Educazione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(e-ducere, condurre fuori)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Prendere-in-cura, farsi carico, orientare, guidare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AutoNum type="arabicPeriod" startAt="6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Formazione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(sostegno del processo autonomo)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Risveglio, ascesa, maieutica, dialogo, vicinanza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AutoNum type="arabicPeriod" startAt="6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Ecologia 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(studio della casa 🡪 dell’ambiente)</a:t>
            </a:r>
            <a:endParaRPr/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AutoNum type="arabicPeriod" startAt="6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Spiritualità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(psiché = farfalla; spirito = anima psichica)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Pratiche con cui il soggetto si trasforma per poter accedere alla conoscenza</a:t>
            </a:r>
            <a:endParaRPr/>
          </a:p>
        </p:txBody>
      </p:sp>
      <p:sp>
        <p:nvSpPr>
          <p:cNvPr id="391" name="Google Shape;391;p41"/>
          <p:cNvSpPr/>
          <p:nvPr/>
        </p:nvSpPr>
        <p:spPr>
          <a:xfrm>
            <a:off x="755576" y="467961"/>
            <a:ext cx="7632848" cy="584775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 parole della cura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2"/>
          <p:cNvSpPr/>
          <p:nvPr/>
        </p:nvSpPr>
        <p:spPr>
          <a:xfrm>
            <a:off x="1475656" y="467961"/>
            <a:ext cx="6120680" cy="584775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Le premesse della cura</a:t>
            </a:r>
            <a:endParaRPr b="1" i="0" sz="32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2"/>
          <p:cNvSpPr txBox="1"/>
          <p:nvPr/>
        </p:nvSpPr>
        <p:spPr>
          <a:xfrm>
            <a:off x="5724525" y="6372225"/>
            <a:ext cx="3240087" cy="3698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Filosofia della cura, L. Mortari</a:t>
            </a:r>
            <a:endParaRPr/>
          </a:p>
        </p:txBody>
      </p:sp>
      <p:sp>
        <p:nvSpPr>
          <p:cNvPr id="398" name="Google Shape;398;p42"/>
          <p:cNvSpPr txBox="1"/>
          <p:nvPr/>
        </p:nvSpPr>
        <p:spPr>
          <a:xfrm>
            <a:off x="468312" y="1463675"/>
            <a:ext cx="8207375" cy="409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Debolezza come condizione dell’Esserci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Siamo esseri dalla </a:t>
            </a: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libertà condizionata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chiamati ad oltrepassare continuamente la forma attuale 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🡪 </a:t>
            </a: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inquietudine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che mette in tensione l’esserci, 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sentimento chiave dell’esistenza.</a:t>
            </a:r>
            <a:endParaRPr/>
          </a:p>
          <a:p>
            <a:pPr indent="-12700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Avere </a:t>
            </a: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cura del “sentire”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che è indispensabile ma crea consapevolezza e “</a:t>
            </a: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dolore ontologico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🡪 dimenticare o saper accettare, 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 ottenere la quiete temporanea necessaria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3"/>
          <p:cNvSpPr/>
          <p:nvPr/>
        </p:nvSpPr>
        <p:spPr>
          <a:xfrm>
            <a:off x="1475656" y="467961"/>
            <a:ext cx="6120680" cy="584775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Le definizioni della cura</a:t>
            </a:r>
            <a:endParaRPr b="1" i="0" sz="32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3"/>
          <p:cNvSpPr txBox="1"/>
          <p:nvPr/>
        </p:nvSpPr>
        <p:spPr>
          <a:xfrm>
            <a:off x="5724525" y="6372225"/>
            <a:ext cx="3240087" cy="3698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Filosofia della cura, L. Mortari</a:t>
            </a:r>
            <a:endParaRPr/>
          </a:p>
        </p:txBody>
      </p:sp>
      <p:sp>
        <p:nvSpPr>
          <p:cNvPr id="405" name="Google Shape;405;p43"/>
          <p:cNvSpPr txBox="1"/>
          <p:nvPr/>
        </p:nvSpPr>
        <p:spPr>
          <a:xfrm>
            <a:off x="468312" y="1463675"/>
            <a:ext cx="8207375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4012" lvl="0" marL="354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Pratica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che </a:t>
            </a:r>
            <a:endParaRPr/>
          </a:p>
          <a:p>
            <a:pPr indent="-354012" lvl="1" marL="8112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accade in una 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relazione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  <a:p>
            <a:pPr indent="-354012" lvl="1" marL="8112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 attua secondo 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durate temporali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variabili</a:t>
            </a:r>
            <a:endParaRPr/>
          </a:p>
          <a:p>
            <a:pPr indent="-354012" lvl="1" marL="8112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è mossa 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dall’interessamento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 l’altro</a:t>
            </a:r>
            <a:endParaRPr/>
          </a:p>
          <a:p>
            <a:pPr indent="-354012" lvl="1" marL="8112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è orientata a promuovere il suo 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ben-esserci</a:t>
            </a:r>
            <a:endParaRPr/>
          </a:p>
          <a:p>
            <a:pPr indent="-354012" lvl="1" marL="8112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 occupa di qualcosa di 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essenziale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 l’altro</a:t>
            </a:r>
            <a:endParaRPr/>
          </a:p>
          <a:p>
            <a:pPr indent="-354012" lvl="0" marL="35401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E’ un 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atteggiamento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motivazionale (M. Slote)</a:t>
            </a:r>
            <a:endParaRPr/>
          </a:p>
          <a:p>
            <a:pPr indent="-354012" lvl="0" marL="35401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E’ sia una 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pratica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che una 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disposizione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(J. Tronto)</a:t>
            </a:r>
            <a:endParaRPr/>
          </a:p>
          <a:p>
            <a:pPr indent="-354012" lvl="0" marL="35401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Natural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caring vs 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ethical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caring (N. Noddings)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4"/>
          <p:cNvSpPr/>
          <p:nvPr/>
        </p:nvSpPr>
        <p:spPr>
          <a:xfrm>
            <a:off x="1475656" y="467961"/>
            <a:ext cx="6120680" cy="1077218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Gli elementi essenziali </a:t>
            </a:r>
            <a:br>
              <a:rPr b="1" i="0" lang="en-US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della cura</a:t>
            </a:r>
            <a:endParaRPr b="1" i="0" sz="32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44"/>
          <p:cNvSpPr txBox="1"/>
          <p:nvPr/>
        </p:nvSpPr>
        <p:spPr>
          <a:xfrm>
            <a:off x="5724525" y="6372225"/>
            <a:ext cx="3240087" cy="3698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Filosofia della cura, L. Mortari</a:t>
            </a:r>
            <a:endParaRPr/>
          </a:p>
        </p:txBody>
      </p:sp>
      <p:sp>
        <p:nvSpPr>
          <p:cNvPr id="412" name="Google Shape;412;p44"/>
          <p:cNvSpPr txBox="1"/>
          <p:nvPr/>
        </p:nvSpPr>
        <p:spPr>
          <a:xfrm>
            <a:off x="468312" y="1936750"/>
            <a:ext cx="820737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4012" lvl="0" marL="354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 spazio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avviene in una relazione 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asimmetrica</a:t>
            </a:r>
            <a:endParaRPr/>
          </a:p>
          <a:p>
            <a:pPr indent="-354012" lvl="1" marL="8112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Sempre specifica e personale</a:t>
            </a:r>
            <a:endParaRPr/>
          </a:p>
          <a:p>
            <a:pPr indent="-354012" lvl="1" marL="8112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Anche “a distanza” (creare le condizioni, curare una comunità, azione politica)</a:t>
            </a:r>
            <a:endParaRPr/>
          </a:p>
          <a:p>
            <a:pPr indent="-354012" lvl="0" marL="35401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durata temporale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la cura accompagna 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nel tempo</a:t>
            </a:r>
            <a:endParaRPr/>
          </a:p>
          <a:p>
            <a:pPr indent="-354012" lvl="0" marL="35401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punto generativo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la cura origina da un 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inter-esse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 l’altro e la sua situazione di 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bisogno</a:t>
            </a:r>
            <a:endParaRPr/>
          </a:p>
          <a:p>
            <a:pPr indent="-354012" lvl="1" marL="8112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Necessita di 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competenza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di preoccupazione</a:t>
            </a:r>
            <a:endParaRPr/>
          </a:p>
          <a:p>
            <a:pPr indent="-354012" lvl="1" marL="8112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Necessita di 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equilibrio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giusta misura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5"/>
          <p:cNvSpPr/>
          <p:nvPr/>
        </p:nvSpPr>
        <p:spPr>
          <a:xfrm>
            <a:off x="1475656" y="467961"/>
            <a:ext cx="6120680" cy="1077218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Gli elementi essenziali </a:t>
            </a:r>
            <a:br>
              <a:rPr b="1" i="0" lang="en-US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della cura</a:t>
            </a:r>
            <a:endParaRPr b="1" i="0" sz="32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5"/>
          <p:cNvSpPr txBox="1"/>
          <p:nvPr/>
        </p:nvSpPr>
        <p:spPr>
          <a:xfrm>
            <a:off x="5724525" y="6372225"/>
            <a:ext cx="3240087" cy="3698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Filosofia della cura, L. Mortari</a:t>
            </a:r>
            <a:endParaRPr/>
          </a:p>
        </p:txBody>
      </p:sp>
      <p:sp>
        <p:nvSpPr>
          <p:cNvPr id="419" name="Google Shape;419;p45"/>
          <p:cNvSpPr txBox="1"/>
          <p:nvPr/>
        </p:nvSpPr>
        <p:spPr>
          <a:xfrm>
            <a:off x="468312" y="1722437"/>
            <a:ext cx="8207375" cy="4092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4012" lvl="0" marL="354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Oggetto della cura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qualcosa di 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essenziale</a:t>
            </a:r>
            <a:endParaRPr/>
          </a:p>
          <a:p>
            <a:pPr indent="-354012" lvl="1" marL="81121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Atteggiamento </a:t>
            </a:r>
            <a:endParaRPr/>
          </a:p>
          <a:p>
            <a:pPr indent="-354012" lvl="2" marL="12684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educativo 🡪 ti porto all’autonomia</a:t>
            </a:r>
            <a:endParaRPr/>
          </a:p>
          <a:p>
            <a:pPr indent="-354012" lvl="2" marL="12684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terapeutico 🡪 ti risolvo il bisogno</a:t>
            </a:r>
            <a:endParaRPr/>
          </a:p>
          <a:p>
            <a:pPr indent="-354012" lvl="1" marL="81121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Stima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del bisogno</a:t>
            </a:r>
            <a:endParaRPr/>
          </a:p>
          <a:p>
            <a:pPr indent="-354012" lvl="2" marL="12684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Espresso dal curato</a:t>
            </a:r>
            <a:endParaRPr/>
          </a:p>
          <a:p>
            <a:pPr indent="-354012" lvl="2" marL="12684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Intuito o dedotto dal curante</a:t>
            </a:r>
            <a:endParaRPr/>
          </a:p>
          <a:p>
            <a:pPr indent="-201612" lvl="2" marL="12684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4012" lvl="0" marL="354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Intenzione di bene-ficio: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cura è 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SEMPRE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b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atto etico</a:t>
            </a:r>
            <a:endParaRPr/>
          </a:p>
        </p:txBody>
      </p:sp>
      <p:sp>
        <p:nvSpPr>
          <p:cNvPr id="420" name="Google Shape;420;p45"/>
          <p:cNvSpPr/>
          <p:nvPr/>
        </p:nvSpPr>
        <p:spPr>
          <a:xfrm>
            <a:off x="5724525" y="3789362"/>
            <a:ext cx="287337" cy="863600"/>
          </a:xfrm>
          <a:prstGeom prst="rightBrace">
            <a:avLst>
              <a:gd fmla="val 599" name="adj1"/>
              <a:gd fmla="val 50000" name="adj2"/>
            </a:avLst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5"/>
          <p:cNvSpPr txBox="1"/>
          <p:nvPr/>
        </p:nvSpPr>
        <p:spPr>
          <a:xfrm>
            <a:off x="6084887" y="4005262"/>
            <a:ext cx="23749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Nella verità!!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/>
          <p:nvPr/>
        </p:nvSpPr>
        <p:spPr>
          <a:xfrm>
            <a:off x="1475656" y="184448"/>
            <a:ext cx="6120600" cy="584700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Un esercizio</a:t>
            </a:r>
            <a:endParaRPr b="1" i="0" sz="32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6"/>
          <p:cNvSpPr txBox="1"/>
          <p:nvPr/>
        </p:nvSpPr>
        <p:spPr>
          <a:xfrm>
            <a:off x="323850" y="831850"/>
            <a:ext cx="85692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uomo scendeva da Gerusalemme a Gerico e incappò nei briganti che lo spogliarono, lo percossero e poi se ne andarono, lasciandolo mezzo morto.</a:t>
            </a:r>
            <a:endParaRPr b="0" baseline="3000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 caso, un sacerdote scendeva per quella medesima strada e quando lo vide passò oltre dall'altra parte. Anche un levita, giunto in quel luogo, lo vide e passò oltre. </a:t>
            </a:r>
            <a:endParaRPr b="0" baseline="3000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Invece un Samaritano, che era in viaggio, passandogli accanto lo vide e n'ebbe </a:t>
            </a:r>
            <a:r>
              <a:rPr b="1" i="0" lang="en-US" sz="2000" u="none">
                <a:solidFill>
                  <a:schemeClr val="dk1"/>
                </a:solidFill>
              </a:rPr>
              <a:t>compassione.</a:t>
            </a:r>
            <a:r>
              <a:rPr b="1" baseline="30000" i="0" lang="en-US" sz="2000" u="none">
                <a:solidFill>
                  <a:schemeClr val="dk1"/>
                </a:solidFill>
              </a:rPr>
              <a:t> </a:t>
            </a:r>
            <a:r>
              <a:rPr b="1" i="0" lang="en-US" sz="2000" u="none">
                <a:solidFill>
                  <a:schemeClr val="dk1"/>
                </a:solidFill>
              </a:rPr>
              <a:t>Gli si fece vicino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2000" u="none">
                <a:solidFill>
                  <a:srgbClr val="FF3300"/>
                </a:solidFill>
              </a:rPr>
              <a:t>gli fasciò le ferite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2000" u="none">
                <a:solidFill>
                  <a:srgbClr val="FF9900"/>
                </a:solidFill>
              </a:rPr>
              <a:t>versandovi olio e vino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poi, </a:t>
            </a:r>
            <a:r>
              <a:rPr b="1" i="0" lang="en-US" sz="2000" u="none">
                <a:solidFill>
                  <a:srgbClr val="FFA15D"/>
                </a:solidFill>
              </a:rPr>
              <a:t>caricatolo sopra il suo giumento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lo portò a una locanda e si prese cura di lui.</a:t>
            </a:r>
            <a:endParaRPr b="0" baseline="3000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0B050"/>
                </a:solidFill>
              </a:rPr>
              <a:t>Il giorno seguente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estrasse </a:t>
            </a:r>
            <a:r>
              <a:rPr b="1" i="0" lang="en-US" sz="2000" u="none">
                <a:solidFill>
                  <a:srgbClr val="0099FF"/>
                </a:solidFill>
              </a:rPr>
              <a:t>due denari 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li diede all'albergatore, dicendo: Abbi cura di lui e </a:t>
            </a:r>
            <a:r>
              <a:rPr b="1" i="0" lang="en-US" sz="2000" u="none">
                <a:solidFill>
                  <a:srgbClr val="0099FF"/>
                </a:solidFill>
              </a:rPr>
              <a:t>ciò che spenderai in più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te lo rifonderò </a:t>
            </a:r>
            <a:r>
              <a:rPr b="1" i="0" lang="en-US" sz="2000" u="none">
                <a:solidFill>
                  <a:srgbClr val="741B47"/>
                </a:solidFill>
              </a:rPr>
              <a:t>al mio ritorno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graphicFrame>
        <p:nvGraphicFramePr>
          <p:cNvPr id="428" name="Google Shape;428;p46"/>
          <p:cNvGraphicFramePr/>
          <p:nvPr/>
        </p:nvGraphicFramePr>
        <p:xfrm>
          <a:off x="250825" y="4797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{3D7E9FA8-8C5F-488D-A016-6A540EF56DA7}</a:tableStyleId>
              </a:tblPr>
              <a:tblGrid>
                <a:gridCol w="4356100"/>
                <a:gridCol w="4356100"/>
              </a:tblGrid>
              <a:tr h="503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253F"/>
                        </a:buClr>
                        <a:buSzPts val="2400"/>
                        <a:buFont typeface="Calibri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025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RELAZIONE PERSONALE</a:t>
                      </a:r>
                      <a:endParaRPr/>
                    </a:p>
                  </a:txBody>
                  <a:tcPr marT="45700" marB="45700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OGGETTO ESSENZIALE</a:t>
                      </a:r>
                      <a:endParaRPr/>
                    </a:p>
                  </a:txBody>
                  <a:tcPr marT="45700" marB="45700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2400"/>
                        <a:buFont typeface="Calibri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TEMPO DEDICATO</a:t>
                      </a:r>
                      <a:endParaRPr/>
                    </a:p>
                  </a:txBody>
                  <a:tcPr marT="45700" marB="45700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6C0A"/>
                        </a:buClr>
                        <a:buSzPts val="2400"/>
                        <a:buFont typeface="Calibri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E46C0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ATTEGGIAMENTO </a:t>
                      </a:r>
                      <a:endParaRPr/>
                    </a:p>
                  </a:txBody>
                  <a:tcPr marT="45700" marB="45700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7D1"/>
                    </a:solidFill>
                  </a:tcPr>
                </a:tc>
              </a:tr>
              <a:tr h="503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2400"/>
                        <a:buFont typeface="Calibri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INTERESSE EQUILIBRATO</a:t>
                      </a:r>
                      <a:endParaRPr/>
                    </a:p>
                  </a:txBody>
                  <a:tcPr marT="45700" marB="45700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Calibri"/>
                        <a:buNone/>
                      </a:pPr>
                      <a:r>
                        <a:rPr b="1" i="0" lang="en-US" sz="2400" u="none" cap="none" strike="noStrike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STIMA DEL BISOGNO</a:t>
                      </a:r>
                      <a:endParaRPr/>
                    </a:p>
                  </a:txBody>
                  <a:tcPr marT="45700" marB="45700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7"/>
          <p:cNvSpPr/>
          <p:nvPr/>
        </p:nvSpPr>
        <p:spPr>
          <a:xfrm>
            <a:off x="1090265" y="548680"/>
            <a:ext cx="686611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15D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FFA15D"/>
                </a:solidFill>
                <a:latin typeface="Arial"/>
                <a:ea typeface="Arial"/>
                <a:cs typeface="Arial"/>
                <a:sym typeface="Arial"/>
              </a:rPr>
              <a:t>PROFESSIONALITA’</a:t>
            </a:r>
            <a:endParaRPr/>
          </a:p>
        </p:txBody>
      </p:sp>
      <p:sp>
        <p:nvSpPr>
          <p:cNvPr id="435" name="Google Shape;435;p47"/>
          <p:cNvSpPr txBox="1"/>
          <p:nvPr/>
        </p:nvSpPr>
        <p:spPr>
          <a:xfrm>
            <a:off x="468312" y="1628775"/>
            <a:ext cx="8135937" cy="4554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Due modi fondamentali di intendere il concetto: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Insieme di competenze professionali, atteggiamenti psicologi ed emotivi, opinioni, valori etici e deontologici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Tratti stabili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Elementi “educabili”</a:t>
            </a:r>
            <a:endParaRPr/>
          </a:p>
          <a:p>
            <a:pPr indent="-15240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Costrutto “sociale” che deriva dall’accordo fra professione e sanità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Ciò che la professione pensa di dover essere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Ciò che la società richiede che si sia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8"/>
          <p:cNvSpPr txBox="1"/>
          <p:nvPr/>
        </p:nvSpPr>
        <p:spPr>
          <a:xfrm>
            <a:off x="755650" y="981075"/>
            <a:ext cx="7632700" cy="584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Cosa si intende con </a:t>
            </a:r>
            <a:r>
              <a:rPr b="1" i="1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professionalism</a:t>
            </a: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  <a:endParaRPr/>
          </a:p>
        </p:txBody>
      </p:sp>
      <p:pic>
        <p:nvPicPr>
          <p:cNvPr descr="http://www.possaweb.com/wp-content/uploads/2007/11/usare-excel-la-regola-piu-importante.jpg" id="442" name="Google Shape;44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4293096"/>
            <a:ext cx="2857500" cy="2047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latina.confcooperative.it/Image%20Library/sociale5.jpg" id="443" name="Google Shape;44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6176" y="4365104"/>
            <a:ext cx="2635771" cy="198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8"/>
          <p:cNvSpPr/>
          <p:nvPr/>
        </p:nvSpPr>
        <p:spPr>
          <a:xfrm>
            <a:off x="3203575" y="5661025"/>
            <a:ext cx="2952750" cy="720725"/>
          </a:xfrm>
          <a:prstGeom prst="curvedUpArrow">
            <a:avLst>
              <a:gd fmla="val 18964" name="adj1"/>
              <a:gd fmla="val 20941" name="adj2"/>
              <a:gd fmla="val 5400" name="adj3"/>
            </a:avLst>
          </a:prstGeom>
          <a:gradFill>
            <a:gsLst>
              <a:gs pos="0">
                <a:srgbClr val="9BBB59"/>
              </a:gs>
              <a:gs pos="50000">
                <a:srgbClr val="C2D1ED"/>
              </a:gs>
              <a:gs pos="100000">
                <a:srgbClr val="E1E8F5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8"/>
          <p:cNvSpPr/>
          <p:nvPr/>
        </p:nvSpPr>
        <p:spPr>
          <a:xfrm rot="10800000">
            <a:off x="3132137" y="4724400"/>
            <a:ext cx="2952750" cy="720725"/>
          </a:xfrm>
          <a:prstGeom prst="curvedUpArrow">
            <a:avLst>
              <a:gd fmla="val 18964" name="adj1"/>
              <a:gd fmla="val 20941" name="adj2"/>
              <a:gd fmla="val 5400" name="adj3"/>
            </a:avLst>
          </a:prstGeom>
          <a:gradFill>
            <a:gsLst>
              <a:gs pos="0">
                <a:srgbClr val="9BBB59"/>
              </a:gs>
              <a:gs pos="50000">
                <a:srgbClr val="C2D1ED"/>
              </a:gs>
              <a:gs pos="100000">
                <a:srgbClr val="E1E8F5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8"/>
          <p:cNvSpPr txBox="1"/>
          <p:nvPr/>
        </p:nvSpPr>
        <p:spPr>
          <a:xfrm>
            <a:off x="323850" y="2420937"/>
            <a:ext cx="3887787" cy="1384300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insieme di valori e norme, stabilite dalla professione</a:t>
            </a:r>
            <a:endParaRPr/>
          </a:p>
        </p:txBody>
      </p:sp>
      <p:sp>
        <p:nvSpPr>
          <p:cNvPr id="447" name="Google Shape;447;p48"/>
          <p:cNvSpPr txBox="1"/>
          <p:nvPr/>
        </p:nvSpPr>
        <p:spPr>
          <a:xfrm>
            <a:off x="4932362" y="2420937"/>
            <a:ext cx="3887787" cy="1384300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L’espressione del “contratto sociale” tra i medici e la società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9"/>
          <p:cNvSpPr txBox="1"/>
          <p:nvPr/>
        </p:nvSpPr>
        <p:spPr>
          <a:xfrm>
            <a:off x="755650" y="765175"/>
            <a:ext cx="7632700" cy="584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Cosa si intende con </a:t>
            </a:r>
            <a:r>
              <a:rPr b="1" i="1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professionalism</a:t>
            </a: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  <a:endParaRPr/>
          </a:p>
        </p:txBody>
      </p:sp>
      <p:sp>
        <p:nvSpPr>
          <p:cNvPr id="454" name="Google Shape;454;p49"/>
          <p:cNvSpPr/>
          <p:nvPr/>
        </p:nvSpPr>
        <p:spPr>
          <a:xfrm rot="-5400000">
            <a:off x="5899943" y="3613943"/>
            <a:ext cx="908050" cy="5580062"/>
          </a:xfrm>
          <a:prstGeom prst="rtTriangle">
            <a:avLst/>
          </a:prstGeom>
          <a:gradFill>
            <a:gsLst>
              <a:gs pos="0">
                <a:srgbClr val="FF66FF">
                  <a:alpha val="69803"/>
                </a:srgb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possaweb.com/wp-content/uploads/2007/11/usare-excel-la-regola-piu-importante.jpg" id="455" name="Google Shape;45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5579639"/>
            <a:ext cx="1656184" cy="1186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latina.confcooperative.it/Image%20Library/sociale5.jpg" id="456" name="Google Shape;45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7904" y="4797152"/>
            <a:ext cx="2635771" cy="198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9"/>
          <p:cNvSpPr/>
          <p:nvPr/>
        </p:nvSpPr>
        <p:spPr>
          <a:xfrm>
            <a:off x="1979612" y="6375400"/>
            <a:ext cx="1501775" cy="366712"/>
          </a:xfrm>
          <a:prstGeom prst="curvedUpArrow">
            <a:avLst>
              <a:gd fmla="val 18963" name="adj1"/>
              <a:gd fmla="val 20941" name="adj2"/>
              <a:gd fmla="val 5400" name="adj3"/>
            </a:avLst>
          </a:prstGeom>
          <a:gradFill>
            <a:gsLst>
              <a:gs pos="0">
                <a:srgbClr val="9BBB59"/>
              </a:gs>
              <a:gs pos="50000">
                <a:srgbClr val="C2D1ED"/>
              </a:gs>
              <a:gs pos="100000">
                <a:srgbClr val="E1E8F5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9"/>
          <p:cNvSpPr/>
          <p:nvPr/>
        </p:nvSpPr>
        <p:spPr>
          <a:xfrm rot="10800000">
            <a:off x="1908175" y="5721350"/>
            <a:ext cx="1501775" cy="365125"/>
          </a:xfrm>
          <a:prstGeom prst="curvedUpArrow">
            <a:avLst>
              <a:gd fmla="val 18974" name="adj1"/>
              <a:gd fmla="val 20943" name="adj2"/>
              <a:gd fmla="val 5400" name="adj3"/>
            </a:avLst>
          </a:prstGeom>
          <a:gradFill>
            <a:gsLst>
              <a:gs pos="0">
                <a:srgbClr val="9BBB59"/>
              </a:gs>
              <a:gs pos="50000">
                <a:srgbClr val="C2D1ED"/>
              </a:gs>
              <a:gs pos="100000">
                <a:srgbClr val="E1E8F5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49"/>
          <p:cNvSpPr txBox="1"/>
          <p:nvPr/>
        </p:nvSpPr>
        <p:spPr>
          <a:xfrm>
            <a:off x="611187" y="1330325"/>
            <a:ext cx="8064500" cy="3538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contratto sociale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esplicito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leggi, regolamenti e codici deontologici</a:t>
            </a:r>
            <a:b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implicito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valori condivisi e imperativi morali che fondano </a:t>
            </a:r>
            <a:endParaRPr/>
          </a:p>
          <a:p>
            <a:pPr indent="-1524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l’impegno a curare in modo altruistico e</a:t>
            </a:r>
            <a:b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compassionevole</a:t>
            </a:r>
            <a:endParaRPr/>
          </a:p>
          <a:p>
            <a:pPr indent="-1524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fiducia ed il rispetto reciproci fra curante e curato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/>
          <p:nvPr/>
        </p:nvSpPr>
        <p:spPr>
          <a:xfrm>
            <a:off x="571472" y="571480"/>
            <a:ext cx="7858180" cy="523220"/>
          </a:xfrm>
          <a:prstGeom prst="rect">
            <a:avLst/>
          </a:prstGeom>
          <a:noFill/>
          <a:ln cap="flat" cmpd="sng" w="19050">
            <a:solidFill>
              <a:srgbClr val="97B4E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CORSO INTEGRATO DI METODOLOGIA CLINICA 2 e 3</a:t>
            </a:r>
            <a:endParaRPr/>
          </a:p>
        </p:txBody>
      </p:sp>
      <p:sp>
        <p:nvSpPr>
          <p:cNvPr id="126" name="Google Shape;126;p5"/>
          <p:cNvSpPr txBox="1"/>
          <p:nvPr/>
        </p:nvSpPr>
        <p:spPr>
          <a:xfrm>
            <a:off x="642937" y="1500187"/>
            <a:ext cx="7858125" cy="1262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METODOLOGIA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</a:t>
            </a: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“metodologia”</a:t>
            </a: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è l’insieme di regole che si applicano </a:t>
            </a:r>
            <a:b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usare in maniera efficiente la conoscenza.</a:t>
            </a:r>
            <a:endParaRPr/>
          </a:p>
        </p:txBody>
      </p:sp>
      <p:sp>
        <p:nvSpPr>
          <p:cNvPr id="127" name="Google Shape;127;p5"/>
          <p:cNvSpPr/>
          <p:nvPr/>
        </p:nvSpPr>
        <p:spPr>
          <a:xfrm>
            <a:off x="857250" y="3071812"/>
            <a:ext cx="714375" cy="1000125"/>
          </a:xfrm>
          <a:prstGeom prst="flowChartMultidocument">
            <a:avLst/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643062" y="3214687"/>
            <a:ext cx="2857500" cy="654050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Conoscenza “enciclopedica” </a:t>
            </a:r>
            <a:endParaRPr/>
          </a:p>
        </p:txBody>
      </p:sp>
      <p:sp>
        <p:nvSpPr>
          <p:cNvPr id="129" name="Google Shape;129;p5"/>
          <p:cNvSpPr/>
          <p:nvPr/>
        </p:nvSpPr>
        <p:spPr>
          <a:xfrm>
            <a:off x="857250" y="4286250"/>
            <a:ext cx="714375" cy="1000125"/>
          </a:xfrm>
          <a:prstGeom prst="flowChartMultidocument">
            <a:avLst/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1643062" y="4429125"/>
            <a:ext cx="2857500" cy="369887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Conoscenza “scientifica” </a:t>
            </a: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4714875" y="3071812"/>
            <a:ext cx="714375" cy="1000125"/>
          </a:xfrm>
          <a:prstGeom prst="flowChartMultidocument">
            <a:avLst/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5500687" y="3214687"/>
            <a:ext cx="2857500" cy="369887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Conoscenza “clinica” </a:t>
            </a: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4714875" y="4286250"/>
            <a:ext cx="714375" cy="1000125"/>
          </a:xfrm>
          <a:prstGeom prst="flowChartMultidocument">
            <a:avLst/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5500687" y="4429125"/>
            <a:ext cx="2857500" cy="369887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Conoscenza “narrativa” </a:t>
            </a:r>
            <a:endParaRPr/>
          </a:p>
        </p:txBody>
      </p:sp>
      <p:sp>
        <p:nvSpPr>
          <p:cNvPr id="135" name="Google Shape;135;p5"/>
          <p:cNvSpPr txBox="1"/>
          <p:nvPr/>
        </p:nvSpPr>
        <p:spPr>
          <a:xfrm>
            <a:off x="642937" y="5429250"/>
            <a:ext cx="7858125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 E’ TANTO QUESTIONE DI “CONTENUTI” </a:t>
            </a:r>
            <a:b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 UN MODO DI FARE E DI PENSARE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0"/>
          <p:cNvSpPr txBox="1"/>
          <p:nvPr/>
        </p:nvSpPr>
        <p:spPr>
          <a:xfrm>
            <a:off x="755650" y="692150"/>
            <a:ext cx="7632700" cy="5857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Cosa si intende con </a:t>
            </a:r>
            <a:r>
              <a:rPr b="1" i="1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professionalism</a:t>
            </a: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  <a:endParaRPr/>
          </a:p>
        </p:txBody>
      </p:sp>
      <p:sp>
        <p:nvSpPr>
          <p:cNvPr id="466" name="Google Shape;466;p50"/>
          <p:cNvSpPr/>
          <p:nvPr/>
        </p:nvSpPr>
        <p:spPr>
          <a:xfrm rot="-5400000">
            <a:off x="5899943" y="3613943"/>
            <a:ext cx="908050" cy="5580062"/>
          </a:xfrm>
          <a:prstGeom prst="rtTriangle">
            <a:avLst/>
          </a:prstGeom>
          <a:gradFill>
            <a:gsLst>
              <a:gs pos="0">
                <a:srgbClr val="FF66FF">
                  <a:alpha val="69803"/>
                </a:srgb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possaweb.com/wp-content/uploads/2007/11/usare-excel-la-regola-piu-importante.jpg" id="467" name="Google Shape;46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7824" y="4581128"/>
            <a:ext cx="2857500" cy="2047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latina.confcooperative.it/Image%20Library/sociale5.jpg" id="468" name="Google Shape;46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6336" y="5517232"/>
            <a:ext cx="1340574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0"/>
          <p:cNvSpPr/>
          <p:nvPr/>
        </p:nvSpPr>
        <p:spPr>
          <a:xfrm>
            <a:off x="5940425" y="6237287"/>
            <a:ext cx="1501775" cy="366712"/>
          </a:xfrm>
          <a:prstGeom prst="curvedUpArrow">
            <a:avLst>
              <a:gd fmla="val 18963" name="adj1"/>
              <a:gd fmla="val 20941" name="adj2"/>
              <a:gd fmla="val 5400" name="adj3"/>
            </a:avLst>
          </a:prstGeom>
          <a:gradFill>
            <a:gsLst>
              <a:gs pos="0">
                <a:srgbClr val="9BBB59"/>
              </a:gs>
              <a:gs pos="50000">
                <a:srgbClr val="C2D1ED"/>
              </a:gs>
              <a:gs pos="100000">
                <a:srgbClr val="E1E8F5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50"/>
          <p:cNvSpPr/>
          <p:nvPr/>
        </p:nvSpPr>
        <p:spPr>
          <a:xfrm rot="10800000">
            <a:off x="5867400" y="5583237"/>
            <a:ext cx="1501775" cy="366712"/>
          </a:xfrm>
          <a:prstGeom prst="curvedUpArrow">
            <a:avLst>
              <a:gd fmla="val 18963" name="adj1"/>
              <a:gd fmla="val 20941" name="adj2"/>
              <a:gd fmla="val 5400" name="adj3"/>
            </a:avLst>
          </a:prstGeom>
          <a:gradFill>
            <a:gsLst>
              <a:gs pos="0">
                <a:srgbClr val="9BBB59"/>
              </a:gs>
              <a:gs pos="50000">
                <a:srgbClr val="C2D1ED"/>
              </a:gs>
              <a:gs pos="100000">
                <a:srgbClr val="E1E8F5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50"/>
          <p:cNvSpPr txBox="1"/>
          <p:nvPr/>
        </p:nvSpPr>
        <p:spPr>
          <a:xfrm>
            <a:off x="684212" y="1412875"/>
            <a:ext cx="7848600" cy="3846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 poli ordinatori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umanesimo (</a:t>
            </a:r>
            <a:r>
              <a:rPr b="0" i="1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humanism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inteso come insieme di doti umane (rispetto, compassione, integrità)</a:t>
            </a:r>
            <a:b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auto-valutazione/regolazione/riflessione </a:t>
            </a:r>
            <a:b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(</a:t>
            </a:r>
            <a:r>
              <a:rPr b="0" i="1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self assessment, regulation and reflection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b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competenze specifiche come il ragionamento etico e la comunicazione (</a:t>
            </a:r>
            <a:r>
              <a:rPr b="0" i="1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ethical reasoning, communication skills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1"/>
          <p:cNvSpPr txBox="1"/>
          <p:nvPr/>
        </p:nvSpPr>
        <p:spPr>
          <a:xfrm>
            <a:off x="755650" y="765175"/>
            <a:ext cx="7632700" cy="584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Cosa si intende con </a:t>
            </a:r>
            <a:r>
              <a:rPr b="1" i="1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professionalism</a:t>
            </a: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  <a:endParaRPr/>
          </a:p>
        </p:txBody>
      </p:sp>
      <p:sp>
        <p:nvSpPr>
          <p:cNvPr id="478" name="Google Shape;478;p51"/>
          <p:cNvSpPr/>
          <p:nvPr/>
        </p:nvSpPr>
        <p:spPr>
          <a:xfrm rot="-5400000">
            <a:off x="5899943" y="3613943"/>
            <a:ext cx="908050" cy="5580062"/>
          </a:xfrm>
          <a:prstGeom prst="rtTriangle">
            <a:avLst/>
          </a:prstGeom>
          <a:gradFill>
            <a:gsLst>
              <a:gs pos="0">
                <a:srgbClr val="FF66FF">
                  <a:alpha val="69803"/>
                </a:srgb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1"/>
          <p:cNvSpPr txBox="1"/>
          <p:nvPr/>
        </p:nvSpPr>
        <p:spPr>
          <a:xfrm>
            <a:off x="611187" y="1476375"/>
            <a:ext cx="80645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L’immagine di medico</a:t>
            </a:r>
            <a:endParaRPr/>
          </a:p>
        </p:txBody>
      </p:sp>
      <p:sp>
        <p:nvSpPr>
          <p:cNvPr descr="data:image/jpeg;base64,/9j/4AAQSkZJRgABAQAAAQABAAD/2wCEAAkGBxQSEhQUExQWFhUVGRcXGBgXFxcXHBoVFxkXGhoaHBodHCggGBolHRccITEhJSkrLi4uGR8zODMsNygtLiwBCgoKDA0MDgwMDiwZFBkrKywrKys3KysrKysrLCsrKysrKys3KysrKysrKysrKysrKysrKysrKysrKysrKysrK//AABEIAOEA4AMBIgACEQEDEQH/xAAcAAAABwEBAAAAAAAAAAAAAAAAAQIDBAUGBwj/xABKEAACAQIEAgYFBwgIBQUAAAABAhEAAwQSITEFQQYTIlFhcTKBkaGxByNCcsHR8BQkM1JTgpKyYnOTorPS4fEVNHSDwjVDVGOE/8QAFQEBAQAAAAAAAAAAAAAAAAAAAAH/xAAUEQEAAAAAAAAAAAAAAAAAAAAA/9oADAMBAAIRAxEAPwDnycaxH/yL/wDbXP8ANTo4xiP297+1uf5qprbVLw90A66iirAcWv8A7e9/av8A5qV/xS/+2vR/WP8AfUazdHIa/Z3ewxSkdgIEb6SKIk28ffO127/aP/mozjrw1Ny7r/8Aa/31De63OKb62d9fWaCxXiD/ALS4f+45+0VKs40H0nf+Nx7+sPwqnVl5g+0fdTyLajVrg/cU/wDkKC4d7Z9G46n+ldut8Lf20d1EBEXWI+sT/My1WWcPZ3a9HgbbfEE0apbAJFxSZ0B6wGP4Y7xQS7lrXS5PhmJ/lY0z+Tv3k+Rb7aYDlRAZSJkdrupDX37x6oPKDQPvbPj6zUbFocp0OxomvOdyTRPiGykSYg99BnaMUkU/aVSpkw3L8RRTVLVCdgTS7gQDQk89v9O6rSxdAtjsjYeGs/60FaMI8DTfalDBNzgVbLiToNB5eAqFfxBgsd83ukxRDa4ISAW9gpYwixOvtqK+LcGdjttU1DCA/V9WtAoYdQR2RSC2n70e+rO1aDuoVSTGwk679/gaitZYIlzKQrM2XXcKSNvd6qCO3pAeB+ym7VlpOh5/Grm7gWVm6wqmS0HjmS5gKZ5wZNRsFaEM118igELJjM8CFHftNBTj0fdRm2coMGCY9e8VOa5ZFu3bnt5s1xo0AOgAPgKtOG2vyi6osJ81YYjMTvmHpHSRtRWXR6eV6iA09h0zGJjnQT8E/a9VTWNQMHZhtSOY39/2+VWCOsdqQdPWNaIi32gGmlernhXCLuLLJYTNHpM5hQOUnvnkASa0g+TgZVL4lVGYLK2j6R5SWBJ9XsoMJno963t/5L2NvNh8St1oJCMhtkxyBzET5xXP7I1juoDqXh3tgdrP6iv2io7WpMD3+FPJhTuYiY/199AbuvKY8YqZhrSECRv51BXLBDaEev2CpuHvKF5nT7vtoCvYdRsPfUS4uh8jUu9iARAEeuoN59DQUgFLC0Qp+1aJEjYeNFNFan2A1wLbtqWYwunedhSGwpAJPLy2mO/vrefJrwpDNwasr6HwyrIj10GQ4hbewxW4hBUaiRoTFJ6L4cvjLKOmYZgxRhEgS2oPLnVl02xCHEXCZPb9oXWD7I0rTcL4jZvsL1oA3FBIGUqbaQF6vTRu+f6RoiFxsYBLrJaVEuE7ICR9XuHqrN8fvB2HVODoFuSFXtJopPPbT93WtrNpbou3LIISWypC67wJIBPgT591UGH4GuOvl0R7eHVmZyQAxkiLYO0768h6qCqt3L7WSRcW3qqyGCkqAZAy67nWBy1NQLtq8mpdoXbRmVfGIha1l/CjDhbSBQklpIYtJ/piCRrz9VQxft5iu4ghu6djvM0GSYqd3Y6ztz9Zoiy/0j5kUrsDmTvy9nmKBvryX3/jxopGdeS+0mt98mmtq+YA+cUexZ+2ueTXRPk0T83vHvu/BFoOdUYoqNVJ2E0ErALLgVYlSKg8KUm4PI1eph8w79aI6x0WNixh7doTbYJ22ynW43pNPd490DSoOKDNcDKexbnq5IiYgtEd22tRUxYkC/IV+wrkdlmGpGhJY6nly5xUTHCHJXMyKoGVO4SdB3RAAig0HRq6Ovm47LlEIgGYZeYJ5k7muf8AS7gljD8RZEY28PdCXASs5A5YMAOYDKYHdFM3OmOItXJsWmTXQMZ18RHuq14xxa/dvWHxdlGysvVhSVFy22Q7jWMx+IoMRxFMpIBJAYgNtPcfZrR2fRr0dZwNnE8MuC1aVUvW72RQASC2eOXpD3RXAeCcP6+6lqcuY6mJyjmY5+VBTXmqy4bh2ukqpUEKzSxgQomJ7zsB31oOOfJ1iFUPh3t4lGJAysqHcAek0HfXX21R8Mwyhb/WllIQqqgAy+YSG17IEHbWgjFqj3TUm7agbjyFNKokTqJHsmghWrSSJcgbZspifOtBheCKBuxB13ia0bKtq24v62ShBEDKNDGUcjtEeFVfRkMcPazbx7pMe6ges8LtiJWfOT8a2nRaytu2xAAGbkO5R91VNnC6a1ecMw1xrYt21l26yB3AKBJPIa0HGOP3s95z3s59rH7q6B8m/RO9iOH3b1lhn64hUJiQiJqDyJJI17hUPj/yW4zDob7G3dAEutstKjcntKMyiZJHsrOYLid/CPnw91rRiCUMeQYbMPMb0E7j2JuWWZMbZuWnHZGZJEb9ltQf3Sa2XRtGs4PIwysC2h8STr8av+g3G/8AjNi7YxCucoVbp0Nt1bkJWUY5TIBJAMz3K+UDh9i3Yv31um2QZAIXISYEKIB1PcT9lByLpNhnvXiwYH6ImRtuaj2bNxT1Q7b5c2kA5TpuTrB+NaHo9icHiUKXmfD3l2cDPbZdYldwZ00aKteGdF7ycRs3AovWIu2jdtA3UUsrL21Gq+lzgDvMUGZ490Ke1aW6pBeBnTkSZnIdpHcYnca6VjiIrumOsNYbqzOVSCpI1y7gHy2nnFYDplwOwpW+rFc/6RREZ5Ouu06E+ftDPYXBgyrjUMVMfu866J0PtBcO8c7jH3AfZWC6xcxK5v0pmY3Pd4aV0Do80YYeJc/3jQckpdm4VMikRSgO/wB1FT+HYls49Z09vxq5J8fOqTA2xILaL8Y9ldC6GXeFXcyY0GxcWGVi2W267QGEHN3g68wTrREfBXzdCO4Z2sK3V5T2g41kSQNVB56zSLPELkF0Jm5qZ1IkfgVYYLjmEwWJxVhrBv4YuIuKw61NPonQOO0RuPXRcT4LYe22I4fi+tWO1ZujJcUH1A+1YPfQVVnFMdCAxBlm5xzWTt9lWd8m/Zw4e1kCO2SLgcwGDENoANQCPBjWLe+2f59Sg0B0mB4TpWq6u2LdoWizJKkZwJPamCAAPDbag7j0UwPU4Syg7i/lnJaP71c4+UDo0vD/AM6sOVF0urLEkXXDNmXuHZ25eVdC6OdI0xbOtu2yi2q5i0ABjPZEb6Deuc/KrxnrcWljQJaKqSxGlxirF4mBCkCT3tQZzoWbo64W9i63MwYbMTACnnodvCqTiNpWv4xgeyHcjxJYxVxwTotimc9W1hUa5+kAeCkmSF79tJiqfi/DThTetG4twrcCMVmJAzHfeCcp8QRyoKd6b5jxo7p58qRmiPVQW+H4IrN2ndkGylpA/wBK1mBtgLlAHq5abVkuCYgZwAdIuEjTcvofYTV3wq8BiNDoc5I7yBaA+JoNTaBg7D8TWw+T1QTenkEj95rk/wAorFJjBtWw6LcQWyLObTr3dNSBGUAjfxMevxoNuyeFec8R0MvX+NYjBBTaW4z3sxAhbBM5wBoRJygDnAMQa9Gs/LnUTHOtpWuQM8QCBJ8B5TrFBh8DiepS5hMKnVYXDN1Ife5euL+madlGYwW1JOb0YrDfK/xg/NYaQQZdonYaLI8TPsrbNjAukaAH0hBJJJJgbkknxJ8a4v0x422JxVx9lXsIB+qpOvjJPwoK+3xAowbw356Rr7hXefkxxtuzhAhjrWLNcgz2jqBMxCqVBI5n1158Akr3Ej1awa2WH4o2Gt9UGIVBnzD0t9j3iST5k0HR+NXrrWlzQwOxIhlI0ZJ5wQRB9R5VhekdoGxdB/Vb2jUe8Cnj8oVopHazbRBKsCNSRyO1UPEuPpeBU5gJ1UB+R28p5UFAG/S+FwH+8a6RwUxhk8Z97GufX2tMjm36W537/HzroHBV/NLZ71FByu6BOhkcjETTuGtA6kSNduUeA5UwyxRUVbWnVMujQ2okaFZIkT7PMUrHYwBFQCdZ15ET7ZFR14s/UGw0NbzZ1B+g8QSp5AjcbHfeoJaaC9w2LGQSBty8fx7qIlWMhiCO47eRG1UiHxIpwETv6xoaI3nDsaLtlreIspiUWGmerujfUETnAB5AGDvzqht4oYe8TaRxh8yv1bkMQFMnKdQT46Hvqqw2LeyQymR7p8uRrXcP4jbxKAMisd8pgOD3q+z8uy2vPMTQdI+TXpFhUsv89+kuZpI0BYKArH6Jn9YDes58tWFFvEreJ0u2tNt7eh5dxFYTE4U2CXw5ZWGxBPaHNXRhr5HUbEHepGP48MXhxavgrdtqRZ7XYBLKTA5SFjKdpnwoKHhvGr2HBFq7dQTICOye0KddKtzjg2HzMzNfe47EnXQgSS0ySSSdt6zToQYIg1PhoSEmF1EHUnWd9aKO/fY7n3CotxqK9c12jwpsmgfwtwIZDwYj0D99XfC8VbzG494zEAKhGpCydd5y1SJgJ+kPZUlOBsdnX30RvMJ0kwFtDnV3YSQ0tqe6AIAqZwXpNbx1/D20tsq2jcPaI3bKORrntzgd8WiOwwBz6EztBjStj0A4WENi5qD1RdvNroUA/uig6D0K6Vti71yySnXYbrUyljmuW5Qq47yCMp35E+lVtx/iTG0wVirKRm+EeFecuK4lreNuXEZlZbhIZGKsD3gjUVd2uneJS2yMquTrmJOb97vM60Gk6X9JBh0gdq84IUE+iP12+wc65cjnTw50eKxLXXLuSzNqSfxoKaoqXcVNNT3+2COVX3Eb4lmGvzYOw1H+0VnS+dQDuvo+I5j26jzNWty6DbDHnaiNvRIBoiqOIHJRz9h+2g2KY8/xp91FmT9Vv4h/loKEJA7WpHMH7KKPDHR/FT8RXUOCH8xs/UT4VzLB2pzdwEe0/wCldI4QD+RWfqJ8KI5cTNLs2ixgR66bowaKfXCnntt65j2TRW0WNSQZ19+1Mk0VBJUoJ3P40j4GgbgMASI5k1Go6Cb6QglT5CT9hpu25tt+NqXYQFdIB5k07dw8r6Ukbf70RbWcV1w09ONJO8cj49xpnE2+vMO2Vl7Pajlpv696psNeKnQwRUrF/OCZ1HvoFPYCgrcOxEHms/HyrZdHuieDNkYm5xNEU6FUXtq2hg5m0PKYg1gLd089R3GpGGvPaOe0fMb+0cxQaXpDYwWcDCPeuk+k1zKAfAADSqPiPDCjMpVlZSQQREEcqGE4jD52UHwBy9rcHxE8qb4lxi/euPcdjmc5m2EmI+AFBXLeYc6kWsXdAkajy7qbsYQsJkCnlwtwAgEQf9uYorT8HxLXLcsIIMHf2+VbbgtkW7RjUZLIBO53Y+81z3gjMqENzJO/l91dBXs2019LL7AlEcv4rZU4m52tesO2s6g+rupjF2JJgiBzJpeOHz90881RrtwHf8euiorjxnypFPPHKkEUDjYVtNPf5ffU5BCKrGBluCf3ln2E1Wm6e86eNbboz0DxeItW74VerIYqGYdoNzGu2nOKCjxvRp7KdY72yo3CsSRO3Laq221vMNDuPiK6LjOEu5ew6ZiuVSsx6PjMb1QP0ZRhmsqxy5ZVjlYMZ03g7Hu2NEU2BWLZ01Yk+oaCt1w5/wA0tjuRR7qyYwbJ2WRxHIqTp7NfOtBg8WOpCg6gCRBGyxQc5o6Ap7D3cpn1UU0qztTi2SRIGnnTv5QeQA1n3zSUYjQGJj3UATCE76efhv5Um5YyjceQoN50mKAJoe+rHDPqGIjYCSfh3VXgVIsttOwmgn9TbclnmTzWF8oEe80SYZfolo5AgE+0b0xYuwZ5fj30tsZOygayPx6qIM4DNqJ18OdKThsggsRz2jUevuNNJeImNJ7qM3j30Er8gRR2mY+zTetd0H+T3D8StXG/KLltrTBSoVD2SJVpPeQR6qwZeth8mPSX8jxLT6F1Qr+EGQfVJ9tBgLOJYAR3VO/Lk6sCH6yd9MseVVVoiB4DWpCXkCkNE8jp+P8AeitBwi8WSTvJrd4+7HVjuBPqCx9tYHhWIXqwFgAnv5z+BWtxmM7YE7Ifx76IxGPtNnuGD2mP2VBxNvLAO+5qTisaCxJYakncfg6U1hMHdxVzLZVrrnu1jzJ0UedFQ5rR9EOhWL4k3zCRaHpXnlbY7wDHbbwWfGK3fQ75OcPai5jvn7m4sgxaX6x3uHw0Hga6gvGQFCoq21AgADQDuEaAURg8L8ilmyua5ic7ASSyhFnw1MDzmhw9sZhYt2sSj210CFVdY8NjHka3Npuu9K7b027Uf3YqJiOjgg3DiwFGp+atFd9BtPhvQZCy6XL1y5iMyloPzRa2JgzuG09dXKdCMPem4l26JI0v5mBK6AkZlzaGNSfGrDo1ggz3HRrbBW0drDeiFg5e2AmvLXerjivEVsgFgjE6DcSeWuulBkr/AEEeIS7h1A2I61CfPK2gHr9VQ26KEKEuXxcYuoVUBiCdczvLHmdI5Ctra4hYdltsuW4RMax5SD8aj4+/aV0JZERA7szCAIgCdoEnnQed7+GRbqEoMn0oWRVxZbAndUB8bZH2VU4nirWm9AEHXnT2G6RqTD29Prf6UF/YwHD3/ZfxZftFSU6OYU3UVMuUo5MFH1BtgekGH0jVCvHcL9K2fUoOlOWuL4EiGtxr+qfsoNphuiFnTs2j9fD2G+CipN7ojbVWizgW/wDyhTv3hz8Kx1niODA7F0oddi671KHElPoY5wO7rdPYaCHg+GWzjcQrWreVAvZVRkBIGwjTb3mrTE8JsgGLNv8AgX7qLg+GUXLlzrOta5lnYxE6mPOrDELpQZ0cOQkjIsAE+iPCkW+HpPoL/CK03AMD1jXfqj3n/SjvcJy6/ZyoM3h8LbE5kWMzawNIE91O38PaUSyIFO0KCTPqq94Hw0OhzIG7bcvx+BVicFzyjnynSPdQZJ+GoVByLMDYCmsTgVCnKoB8AAfbFXlxGKkxqCYA05mqq46Z37ckQCJ0HhQd1wXB8P1afMWvRX/207h4U/8A8Iw/7C1/Zp91PYL9Gn1V+ApxnigjjhdgbWbX8C/dS/yC1+zT+FfupzMZoa0DP/DrP7K3/Av3U5bwqL6KKPJQKVkNKURQF1S9w9go+rHcPZSqFAnqx3D2UMg7h7KTnP4BoKDQLgCi08KTkPfQFv8AH4/GtAvKO6gVHdRihQeSeJuGcaEeBFM9R4A+6hfmdydtyTVhatgkE7FvsH30EP8AJRElPeKeGBtCMwJLCFVd2YkAAe2rO5bQKTryHv8Awav8DhRZtJeuW4MG5Z1AaY0cAggqpWQPFd5oMpb4HKFnsX0A0LlHCSDG5HPaot3hKakM2nh94rdXeJXGwjKuKS5aZyIa0RcMFWEEQAAQ3fpAnuyfFMQQSNToB7P96Cb8nqqrXSe9Br+9Wsx10Ry0rB8CvEWmguIb6JAEED2nepNzEnvf+7QdI6EEM18xIi2PbnrT3cCCp05VyvolxS4guhbrovZJypb2g7s1TcX0vthsjYzFd0qUAHrBiKDb8Mx2Hw9vK4csGYkIjNv9UE1ExfSOzBFuzebca2ri7+aCstevEzLYlgR9K8vPyNVuKRf2eum9w7+ygtr3GcpYjDXNf1nUDz1IiqO9xkqXZbNpWbVi1xdY2mGqNcSZ+aX+Nj/41GuYI7Cyux5MfsoPTHDmm1bPein+6Kfio3C/0Nr6ifyipDNFAqhTeY0CDQLmjpvIaUqxQKoUKFAKFIJNEAaByk5x30nJ40Yt0CgaOiURR0Hki4vaP1gKtkt9rb6X2D7qrD+k/fH2VZYRma7puNVH9KGI94FBo8FhcJbE3nN151ticoYQYJHpRpz51D4vjbmLm27KqSCp1m2CQuwE5ABMCdiO6qu5hTbe3bGoUwx72gsx18Zp+xcBysD2u1l10OpIHroFWMrOy2zpa0IiMwOzxAgEgn1ioHFE1fyj3Cn7V9EvpcBJS72Nf6RIIPcVYDyk07xNB2xGv+33UEDhCRabxY/yinr2vspeEt5bXmT9gpN7Y+VBP4Twm5ibD2rBAd3JOYgAqoEgkkACNfVVLxDobi7dtLlxFVXJUgMpKgREgEiGkAQdTWw6E4N7oOXkLrMe5IysR3mOQ51qcRwBFwrHFObRs3SbbuohiMwAVJLElTvJPmJoMxcMaDlA9lT+PdI8ThVwduxd6sNh1uMAltpZrlzWWUnYCqq4R36bg9+mnwodNCov4YE+jhMOI75zH4GgVc6W8QIzflJj6tkf+NVuL6V46NcS/q6v7FqNeuJlAEyARyI3PiKgYoiBH6p375NB6e4U5Ni0SZJtoSfEqKlVC4L/AMvY/q7f8oqZNAdCouP4jbspnuOFXQSe8mAAN2YnQKNTypHD+KW76Z7RzLLKdwQymGUqRKsDyImgm0KbzVX43jdqy622abrCVtIC9wjaciyQs/SMKOZoLShVfwjiyYkPkkG25tupykq4AaJUlTow2JjYwQRVhQChSM9FnoHKFMW8SGBKkMASCQZggwR5g6EeFA3IIUkAtMAkSY3gbmKB+hTdm6DIDAlTDQRod4PcYIpyg8lWxN6P6f2irnCjLdLTAJMaHaCN9ufuqlw7fPD65/mFW1klnImBIAgKd95lgefKaBrBWWdw9yQZJVeYB5t3abDff1sYZsogfRuEeoORSLWNQMwls8mTry0gRtoJmpQwOmZZIAGYHedCT9/iaCPxqyULRGV/nE8HUDOP3oDeqrXEOGmDJKo3j2hNMcRTPbKkGVBaSNAYYb+qPXSMXYyGw8iRktuJ5Edn4n2UE+9bhAPxvUG8CSQKm4x408T8aZwyy8yAE7ZLEADLqJJ7zAoN70IZhdtW1MZnu2j3i0ll5PlnGbzNM8f6RdeRdLDsrkWNp0LEfvafuj1NfIzhyyYzEsQzAOqwZgtmJI84+NYfDLnCgagKoXyigmcO4h11skmYGvgw5+RqT07vfn5T9nbw6eyyh+2srwJLiXWQAaFg0kxKyDqNvfV50yc3MdeuBSubq5B5fNoInntHqoKt70DQ0i7ebLoJ0O2uuvKmb1ojXlvvUW6dDQesuBH82sf1Vv8AkFDivE7Vi09264VE3I1MnQKANSxMAKNSSAKY4TY6zBWUkjNYRZUwRmtgSDyOtUifJ3hTd651AdYydQi4UIwMhx1UMz8pdmESABJkK7H8NxmIe3fuWu02fqrbMot4VIENe7QLXGBJbJJherBAZ2Nz0Q4nhAqYTDMbmRGcXAkLc7fzlwMAFIa4xMiFJzZZymJWK6NC9ZuWMRiMRet3FZSGa2mjCN7dtS0T9KfGak8E4JZwvWdXM3SrMWIJ7KqiqDGiADRdhJiBpQMdJOIXVNrD4aBiL+bK7CVtWky9ZeK/Sy5lAXmzrOk1XYvoy9qx1WDdBcutOIv32Zrlxcpl2KiXObL2JVYlQVFXXE+H9ayul17VxVZQ6BGORypZSHVhEop2nTxIMOx0YtdotcvXGuKBce4wLXAJyzCgBRmJFtQElicsmgocHxOxhMKrYS8DYw73LdzMI/Kb7wSUYW2Nx+sY6WwASSNlimE4xxAXGtfMjFYlQ+TrWdcDYCntXFCZSQSdc03GP6q6aK30PsKlhQ1wHDkG20pIAVlCxkygdqdFBLBWmQDQxXQzDOL6nPlxChbgDb5QQCWjM+7NDFhmZjEmga4B0kwzILXWluqtZ2uvmKNbQ5GuG6wAZSQe2YDQxWQDELiXSUYpWtYZ2s2wM+IxTKU6qwdR1eYSbtweiY0HbjVc0x+guGZLqN1jLdZHYFge1byZfo9oDIAFaVUaAAULvQrDtba0XulTd68gsGBuZw/aDKReEgD5wMQAACIoGbXSXC4bBA4a0xCsbGHshYa9dEQqDUtqe0x1EPm1BrMs2J67JmDY+4ufEXQV6vA2DOmYyqORKousDO3bJYvt36N2S9u5muC5bDKHBUNlYBSo7PzYA0HV5YzNEZjUXEdDsM6X0IcW77K7opAXMqooPoy+lsaPmEzprQJ6E43CwbGHZnIUXWco4DhiVDgn6JKnKSZYAtL6sdTVbwThFrDK4tz847XGZjmYse9tyAAFE7AAcqsqDyDYf55frt/NV1hHlgQo7DDUsBrodo8azuF/Tj6x+Jq+4d9L6/2Cgh8SkZmCiSzTz02A+NK4TxZ2cgnf26iI+2i4u4yMf6RA9p+6qTDXzbZXXdSCPVQafjzNZBV83aAgHcqdfZy9VR+H4wX8ysIZipEcssFfKIpV3jlu/b6m8lx4J6p1KBwDtmLyAOTd8A6EGWhwi2BNzrbU7EoLixG+dPHuHroLzHW+2AGHaI1kAS08ztvvUfjNq5hkKbXLp0IKsptjQ6685nyFXHRLgWFkkC1iWIgLIUieeWc01Z4roQhj5nqwTChWKCTyHa+NA38nnTGzgcJdRkGmZhshcW1OgnR7hbNppuAKxmA4vlH6NdgIzgkxOkAHWD7qsOI9HDhyyNbdrfpEpczgA7yyQPGDUG/wvryi2UJYkgA3bazCsY7R023J123IoL9uD/kKW3xJsi5f1Kq4ZlUgEiCByIkrInntLfSDhtvEX7t21j8OouuWVL3WWCAeUsvarM3w6vF62wy9kKCGAjeSphtaRibDoAQlxFdcwzIwU9mQwJEEGIkd9BZ3+hmMiUW3eHfavW2+JFVWN4HjLYOfDXh5W2Ye1ZFLCqYYASPpL5frCnbXFL6A5MReG+nWMw9jEig9QdHf+Uw0/sbX8i1OcVC6P3C2Fw7EyTatEnvJRZNT6BrITSilLoUCBbFKC0dCgFChQoGylGqUuhQJ6sUYUUdEDQHQoUKDxthP0o8z9tXnD+XaQAsZkmYMDuiqTBZcwLOFidwx5eANW+HuWf2q/wANz/LQJ4vbQCC22o5ydfD8TVOHUFtJBGmgkGrDjOrDXSPvqpainxiADIUDb8eVOWOKXbc9W7JO+UkT59+w3qHQoLhOPlhF+zZvDvKdW/8AFbge0GrnhXSO0vo3sTY0jLc/ObXLSfSUeSVjqFB1vhfSa5JyG3fWIizdYNl5zbYluXNRTXEcRw+803c1h1DAqUgfRgtkiRJO+p12gGuUFZ5VMTid0DL1jMo+i/bHqDTHqojdXMXwu1otnrj39poP/cbStVwLpHxBLQ/I8HavYcDS0L9t2Ub6KjSg8IPkK41+VKd0A8UJHuMj4UYuCQVaCNpEH1EaCg7LjvlUtZWsY3hlwE6PbJQj1h1U+6ud8ebBXCz4PPZne1fYFR35X3Hkc3mKoL9w7lhrrp2p8zOhqJcYefnQevujP/J4X+os/wCGtWBaqzomfzHCf1Fn/DWrWKBvrKEmnKFA3lNGq+NLoUAoUKFAgv8AjwolmnKFA2EP4NDq6coUBKIo6FCg4bxThPBFw13qrFxiqs4cG4GDBTHbdvR55YI8K5rwu0Moggsd4IrsvR3H8PwZFzEYqwMvoqLiuxPflWTWQ+UbpLhMbeR8HbAyzmvZchuExAy6Hsxudde6gxvE7UkeXn41WrYksCYI8N/fUziN1zEnv8Ptqtiin1sqDqwPl+OW9JYJBiSabijNAiKEUqKOKBKrOgpfUNMQaKnDfY6zQEuHkkTqBI0356UoYcA9phHh3eHxpo0GjkI9c0C3toAe0SeWlMMKXFEwoPXPRA/mGD/6ex/hrVtNVHQ3/wBPwf8A09j/AA1q2ZaIBYUC9ELdKy0CM9GrTSgKOgFChQoE5xRZ6MpRhaBHWUQJpyKOgSvjSqFCg8V26tMPt7aOhQNYnZfXUYb0KFFFR0KFAdAUVCgM0VChQGKJqFCgFBqFCg9adDP/AE/Bf9PY/wANauaFCiBQoUKAUKFCgFChQoBQoUKAUKFCgFChQoP/2Q==" id="480" name="Google Shape;480;p51"/>
          <p:cNvSpPr txBox="1"/>
          <p:nvPr/>
        </p:nvSpPr>
        <p:spPr>
          <a:xfrm>
            <a:off x="155575" y="-2103437"/>
            <a:ext cx="4362450" cy="4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jpeg;base64,/9j/4AAQSkZJRgABAQAAAQABAAD/2wCEAAkGBxQSEhQUExQWFhUVGRcXGBgXFxcXHBoVFxkXGhoaHBodHCggGBolHRccITEhJSkrLi4uGR8zODMsNygtLiwBCgoKDA0MDgwMDiwZFBkrKywrKys3KysrKysrLCsrKysrKys3KysrKysrKysrKysrKysrKysrKysrKysrKysrK//AABEIAOEA4AMBIgACEQEDEQH/xAAcAAAABwEBAAAAAAAAAAAAAAAAAQIDBAUGBwj/xABKEAACAQIEAgYFBwgIBQUAAAABAhEAAwQSITEFQQYTIlFhcTKBkaGxByNCcsHR8BQkM1JTgpKyYnOTorPS4fEVNHSDwjVDVGOE/8QAFQEBAQAAAAAAAAAAAAAAAAAAAAH/xAAUEQEAAAAAAAAAAAAAAAAAAAAA/9oADAMBAAIRAxEAPwDnycaxH/yL/wDbXP8ANTo4xiP297+1uf5qprbVLw90A66iirAcWv8A7e9/av8A5qV/xS/+2vR/WP8AfUazdHIa/Z3ewxSkdgIEb6SKIk28ffO127/aP/mozjrw1Ny7r/8Aa/31De63OKb62d9fWaCxXiD/ALS4f+45+0VKs40H0nf+Nx7+sPwqnVl5g+0fdTyLajVrg/cU/wDkKC4d7Z9G46n+ldut8Lf20d1EBEXWI+sT/My1WWcPZ3a9HgbbfEE0apbAJFxSZ0B6wGP4Y7xQS7lrXS5PhmJ/lY0z+Tv3k+Rb7aYDlRAZSJkdrupDX37x6oPKDQPvbPj6zUbFocp0OxomvOdyTRPiGykSYg99BnaMUkU/aVSpkw3L8RRTVLVCdgTS7gQDQk89v9O6rSxdAtjsjYeGs/60FaMI8DTfalDBNzgVbLiToNB5eAqFfxBgsd83ukxRDa4ISAW9gpYwixOvtqK+LcGdjttU1DCA/V9WtAoYdQR2RSC2n70e+rO1aDuoVSTGwk679/gaitZYIlzKQrM2XXcKSNvd6qCO3pAeB+ym7VlpOh5/Grm7gWVm6wqmS0HjmS5gKZ5wZNRsFaEM118igELJjM8CFHftNBTj0fdRm2coMGCY9e8VOa5ZFu3bnt5s1xo0AOgAPgKtOG2vyi6osJ81YYjMTvmHpHSRtRWXR6eV6iA09h0zGJjnQT8E/a9VTWNQMHZhtSOY39/2+VWCOsdqQdPWNaIi32gGmlernhXCLuLLJYTNHpM5hQOUnvnkASa0g+TgZVL4lVGYLK2j6R5SWBJ9XsoMJno963t/5L2NvNh8St1oJCMhtkxyBzET5xXP7I1juoDqXh3tgdrP6iv2io7WpMD3+FPJhTuYiY/199AbuvKY8YqZhrSECRv51BXLBDaEev2CpuHvKF5nT7vtoCvYdRsPfUS4uh8jUu9iARAEeuoN59DQUgFLC0Qp+1aJEjYeNFNFan2A1wLbtqWYwunedhSGwpAJPLy2mO/vrefJrwpDNwasr6HwyrIj10GQ4hbewxW4hBUaiRoTFJ6L4cvjLKOmYZgxRhEgS2oPLnVl02xCHEXCZPb9oXWD7I0rTcL4jZvsL1oA3FBIGUqbaQF6vTRu+f6RoiFxsYBLrJaVEuE7ICR9XuHqrN8fvB2HVODoFuSFXtJopPPbT93WtrNpbou3LIISWypC67wJIBPgT591UGH4GuOvl0R7eHVmZyQAxkiLYO0768h6qCqt3L7WSRcW3qqyGCkqAZAy67nWBy1NQLtq8mpdoXbRmVfGIha1l/CjDhbSBQklpIYtJ/piCRrz9VQxft5iu4ghu6djvM0GSYqd3Y6ztz9Zoiy/0j5kUrsDmTvy9nmKBvryX3/jxopGdeS+0mt98mmtq+YA+cUexZ+2ueTXRPk0T83vHvu/BFoOdUYoqNVJ2E0ErALLgVYlSKg8KUm4PI1eph8w79aI6x0WNixh7doTbYJ22ynW43pNPd490DSoOKDNcDKexbnq5IiYgtEd22tRUxYkC/IV+wrkdlmGpGhJY6nly5xUTHCHJXMyKoGVO4SdB3RAAig0HRq6Ovm47LlEIgGYZeYJ5k7muf8AS7gljD8RZEY28PdCXASs5A5YMAOYDKYHdFM3OmOItXJsWmTXQMZ18RHuq14xxa/dvWHxdlGysvVhSVFy22Q7jWMx+IoMRxFMpIBJAYgNtPcfZrR2fRr0dZwNnE8MuC1aVUvW72RQASC2eOXpD3RXAeCcP6+6lqcuY6mJyjmY5+VBTXmqy4bh2ukqpUEKzSxgQomJ7zsB31oOOfJ1iFUPh3t4lGJAysqHcAek0HfXX21R8Mwyhb/WllIQqqgAy+YSG17IEHbWgjFqj3TUm7agbjyFNKokTqJHsmghWrSSJcgbZspifOtBheCKBuxB13ia0bKtq24v62ShBEDKNDGUcjtEeFVfRkMcPazbx7pMe6ges8LtiJWfOT8a2nRaytu2xAAGbkO5R91VNnC6a1ecMw1xrYt21l26yB3AKBJPIa0HGOP3s95z3s59rH7q6B8m/RO9iOH3b1lhn64hUJiQiJqDyJJI17hUPj/yW4zDob7G3dAEutstKjcntKMyiZJHsrOYLid/CPnw91rRiCUMeQYbMPMb0E7j2JuWWZMbZuWnHZGZJEb9ltQf3Sa2XRtGs4PIwysC2h8STr8av+g3G/8AjNi7YxCucoVbp0Nt1bkJWUY5TIBJAMz3K+UDh9i3Yv31um2QZAIXISYEKIB1PcT9lByLpNhnvXiwYH6ImRtuaj2bNxT1Q7b5c2kA5TpuTrB+NaHo9icHiUKXmfD3l2cDPbZdYldwZ00aKteGdF7ycRs3AovWIu2jdtA3UUsrL21Gq+lzgDvMUGZ490Ke1aW6pBeBnTkSZnIdpHcYnca6VjiIrumOsNYbqzOVSCpI1y7gHy2nnFYDplwOwpW+rFc/6RREZ5Ouu06E+ftDPYXBgyrjUMVMfu866J0PtBcO8c7jH3AfZWC6xcxK5v0pmY3Pd4aV0Do80YYeJc/3jQckpdm4VMikRSgO/wB1FT+HYls49Z09vxq5J8fOqTA2xILaL8Y9ldC6GXeFXcyY0GxcWGVi2W267QGEHN3g68wTrREfBXzdCO4Z2sK3V5T2g41kSQNVB56zSLPELkF0Jm5qZ1IkfgVYYLjmEwWJxVhrBv4YuIuKw61NPonQOO0RuPXRcT4LYe22I4fi+tWO1ZujJcUH1A+1YPfQVVnFMdCAxBlm5xzWTt9lWd8m/Zw4e1kCO2SLgcwGDENoANQCPBjWLe+2f59Sg0B0mB4TpWq6u2LdoWizJKkZwJPamCAAPDbag7j0UwPU4Syg7i/lnJaP71c4+UDo0vD/AM6sOVF0urLEkXXDNmXuHZ25eVdC6OdI0xbOtu2yi2q5i0ABjPZEb6Deuc/KrxnrcWljQJaKqSxGlxirF4mBCkCT3tQZzoWbo64W9i63MwYbMTACnnodvCqTiNpWv4xgeyHcjxJYxVxwTotimc9W1hUa5+kAeCkmSF79tJiqfi/DThTetG4twrcCMVmJAzHfeCcp8QRyoKd6b5jxo7p58qRmiPVQW+H4IrN2ndkGylpA/wBK1mBtgLlAHq5abVkuCYgZwAdIuEjTcvofYTV3wq8BiNDoc5I7yBaA+JoNTaBg7D8TWw+T1QTenkEj95rk/wAorFJjBtWw6LcQWyLObTr3dNSBGUAjfxMevxoNuyeFec8R0MvX+NYjBBTaW4z3sxAhbBM5wBoRJygDnAMQa9Gs/LnUTHOtpWuQM8QCBJ8B5TrFBh8DiepS5hMKnVYXDN1Ife5euL+madlGYwW1JOb0YrDfK/xg/NYaQQZdonYaLI8TPsrbNjAukaAH0hBJJJJgbkknxJ8a4v0x422JxVx9lXsIB+qpOvjJPwoK+3xAowbw356Rr7hXefkxxtuzhAhjrWLNcgz2jqBMxCqVBI5n1158Akr3Ej1awa2WH4o2Gt9UGIVBnzD0t9j3iST5k0HR+NXrrWlzQwOxIhlI0ZJ5wQRB9R5VhekdoGxdB/Vb2jUe8Cnj8oVopHazbRBKsCNSRyO1UPEuPpeBU5gJ1UB+R28p5UFAG/S+FwH+8a6RwUxhk8Z97GufX2tMjm36W537/HzroHBV/NLZ71FByu6BOhkcjETTuGtA6kSNduUeA5UwyxRUVbWnVMujQ2okaFZIkT7PMUrHYwBFQCdZ15ET7ZFR14s/UGw0NbzZ1B+g8QSp5AjcbHfeoJaaC9w2LGQSBty8fx7qIlWMhiCO47eRG1UiHxIpwETv6xoaI3nDsaLtlreIspiUWGmerujfUETnAB5AGDvzqht4oYe8TaRxh8yv1bkMQFMnKdQT46Hvqqw2LeyQymR7p8uRrXcP4jbxKAMisd8pgOD3q+z8uy2vPMTQdI+TXpFhUsv89+kuZpI0BYKArH6Jn9YDes58tWFFvEreJ0u2tNt7eh5dxFYTE4U2CXw5ZWGxBPaHNXRhr5HUbEHepGP48MXhxavgrdtqRZ7XYBLKTA5SFjKdpnwoKHhvGr2HBFq7dQTICOye0KddKtzjg2HzMzNfe47EnXQgSS0ySSSdt6zToQYIg1PhoSEmF1EHUnWd9aKO/fY7n3CotxqK9c12jwpsmgfwtwIZDwYj0D99XfC8VbzG494zEAKhGpCydd5y1SJgJ+kPZUlOBsdnX30RvMJ0kwFtDnV3YSQ0tqe6AIAqZwXpNbx1/D20tsq2jcPaI3bKORrntzgd8WiOwwBz6EztBjStj0A4WENi5qD1RdvNroUA/uig6D0K6Vti71yySnXYbrUyljmuW5Qq47yCMp35E+lVtx/iTG0wVirKRm+EeFecuK4lreNuXEZlZbhIZGKsD3gjUVd2uneJS2yMquTrmJOb97vM60Gk6X9JBh0gdq84IUE+iP12+wc65cjnTw50eKxLXXLuSzNqSfxoKaoqXcVNNT3+2COVX3Eb4lmGvzYOw1H+0VnS+dQDuvo+I5j26jzNWty6DbDHnaiNvRIBoiqOIHJRz9h+2g2KY8/xp91FmT9Vv4h/loKEJA7WpHMH7KKPDHR/FT8RXUOCH8xs/UT4VzLB2pzdwEe0/wCldI4QD+RWfqJ8KI5cTNLs2ixgR66bowaKfXCnntt65j2TRW0WNSQZ19+1Mk0VBJUoJ3P40j4GgbgMASI5k1Go6Cb6QglT5CT9hpu25tt+NqXYQFdIB5k07dw8r6Ukbf70RbWcV1w09ONJO8cj49xpnE2+vMO2Vl7Pajlpv696psNeKnQwRUrF/OCZ1HvoFPYCgrcOxEHms/HyrZdHuieDNkYm5xNEU6FUXtq2hg5m0PKYg1gLd089R3GpGGvPaOe0fMb+0cxQaXpDYwWcDCPeuk+k1zKAfAADSqPiPDCjMpVlZSQQREEcqGE4jD52UHwBy9rcHxE8qb4lxi/euPcdjmc5m2EmI+AFBXLeYc6kWsXdAkajy7qbsYQsJkCnlwtwAgEQf9uYorT8HxLXLcsIIMHf2+VbbgtkW7RjUZLIBO53Y+81z3gjMqENzJO/l91dBXs2019LL7AlEcv4rZU4m52tesO2s6g+rupjF2JJgiBzJpeOHz90881RrtwHf8euiorjxnypFPPHKkEUDjYVtNPf5ffU5BCKrGBluCf3ln2E1Wm6e86eNbboz0DxeItW74VerIYqGYdoNzGu2nOKCjxvRp7KdY72yo3CsSRO3Laq221vMNDuPiK6LjOEu5ew6ZiuVSsx6PjMb1QP0ZRhmsqxy5ZVjlYMZ03g7Hu2NEU2BWLZ01Yk+oaCt1w5/wA0tjuRR7qyYwbJ2WRxHIqTp7NfOtBg8WOpCg6gCRBGyxQc5o6Ap7D3cpn1UU0qztTi2SRIGnnTv5QeQA1n3zSUYjQGJj3UATCE76efhv5Um5YyjceQoN50mKAJoe+rHDPqGIjYCSfh3VXgVIsttOwmgn9TbclnmTzWF8oEe80SYZfolo5AgE+0b0xYuwZ5fj30tsZOygayPx6qIM4DNqJ18OdKThsggsRz2jUevuNNJeImNJ7qM3j30Er8gRR2mY+zTetd0H+T3D8StXG/KLltrTBSoVD2SJVpPeQR6qwZeth8mPSX8jxLT6F1Qr+EGQfVJ9tBgLOJYAR3VO/Lk6sCH6yd9MseVVVoiB4DWpCXkCkNE8jp+P8AeitBwi8WSTvJrd4+7HVjuBPqCx9tYHhWIXqwFgAnv5z+BWtxmM7YE7Ifx76IxGPtNnuGD2mP2VBxNvLAO+5qTisaCxJYakncfg6U1hMHdxVzLZVrrnu1jzJ0UedFQ5rR9EOhWL4k3zCRaHpXnlbY7wDHbbwWfGK3fQ75OcPai5jvn7m4sgxaX6x3uHw0Hga6gvGQFCoq21AgADQDuEaAURg8L8ilmyua5ic7ASSyhFnw1MDzmhw9sZhYt2sSj210CFVdY8NjHka3Npuu9K7b027Uf3YqJiOjgg3DiwFGp+atFd9BtPhvQZCy6XL1y5iMyloPzRa2JgzuG09dXKdCMPem4l26JI0v5mBK6AkZlzaGNSfGrDo1ggz3HRrbBW0drDeiFg5e2AmvLXerjivEVsgFgjE6DcSeWuulBkr/AEEeIS7h1A2I61CfPK2gHr9VQ26KEKEuXxcYuoVUBiCdczvLHmdI5Ctra4hYdltsuW4RMax5SD8aj4+/aV0JZERA7szCAIgCdoEnnQed7+GRbqEoMn0oWRVxZbAndUB8bZH2VU4nirWm9AEHXnT2G6RqTD29Prf6UF/YwHD3/ZfxZftFSU6OYU3UVMuUo5MFH1BtgekGH0jVCvHcL9K2fUoOlOWuL4EiGtxr+qfsoNphuiFnTs2j9fD2G+CipN7ojbVWizgW/wDyhTv3hz8Kx1niODA7F0oddi671KHElPoY5wO7rdPYaCHg+GWzjcQrWreVAvZVRkBIGwjTb3mrTE8JsgGLNv8AgX7qLg+GUXLlzrOta5lnYxE6mPOrDELpQZ0cOQkjIsAE+iPCkW+HpPoL/CK03AMD1jXfqj3n/SjvcJy6/ZyoM3h8LbE5kWMzawNIE91O38PaUSyIFO0KCTPqq94Hw0OhzIG7bcvx+BVicFzyjnynSPdQZJ+GoVByLMDYCmsTgVCnKoB8AAfbFXlxGKkxqCYA05mqq46Z37ckQCJ0HhQd1wXB8P1afMWvRX/207h4U/8A8Iw/7C1/Zp91PYL9Gn1V+ApxnigjjhdgbWbX8C/dS/yC1+zT+FfupzMZoa0DP/DrP7K3/Av3U5bwqL6KKPJQKVkNKURQF1S9w9go+rHcPZSqFAnqx3D2UMg7h7KTnP4BoKDQLgCi08KTkPfQFv8AH4/GtAvKO6gVHdRihQeSeJuGcaEeBFM9R4A+6hfmdydtyTVhatgkE7FvsH30EP8AJRElPeKeGBtCMwJLCFVd2YkAAe2rO5bQKTryHv8Awav8DhRZtJeuW4MG5Z1AaY0cAggqpWQPFd5oMpb4HKFnsX0A0LlHCSDG5HPaot3hKakM2nh94rdXeJXGwjKuKS5aZyIa0RcMFWEEQAAQ3fpAnuyfFMQQSNToB7P96Cb8nqqrXSe9Br+9Wsx10Ry0rB8CvEWmguIb6JAEED2nepNzEnvf+7QdI6EEM18xIi2PbnrT3cCCp05VyvolxS4guhbrovZJypb2g7s1TcX0vthsjYzFd0qUAHrBiKDb8Mx2Hw9vK4csGYkIjNv9UE1ExfSOzBFuzebca2ri7+aCstevEzLYlgR9K8vPyNVuKRf2eum9w7+ygtr3GcpYjDXNf1nUDz1IiqO9xkqXZbNpWbVi1xdY2mGqNcSZ+aX+Nj/41GuYI7Cyux5MfsoPTHDmm1bPein+6Kfio3C/0Nr6ifyipDNFAqhTeY0CDQLmjpvIaUqxQKoUKFAKFIJNEAaByk5x30nJ40Yt0CgaOiURR0Hki4vaP1gKtkt9rb6X2D7qrD+k/fH2VZYRma7puNVH9KGI94FBo8FhcJbE3nN151ticoYQYJHpRpz51D4vjbmLm27KqSCp1m2CQuwE5ABMCdiO6qu5hTbe3bGoUwx72gsx18Zp+xcBysD2u1l10OpIHroFWMrOy2zpa0IiMwOzxAgEgn1ioHFE1fyj3Cn7V9EvpcBJS72Nf6RIIPcVYDyk07xNB2xGv+33UEDhCRabxY/yinr2vspeEt5bXmT9gpN7Y+VBP4Twm5ibD2rBAd3JOYgAqoEgkkACNfVVLxDobi7dtLlxFVXJUgMpKgREgEiGkAQdTWw6E4N7oOXkLrMe5IysR3mOQ51qcRwBFwrHFObRs3SbbuohiMwAVJLElTvJPmJoMxcMaDlA9lT+PdI8ThVwduxd6sNh1uMAltpZrlzWWUnYCqq4R36bg9+mnwodNCov4YE+jhMOI75zH4GgVc6W8QIzflJj6tkf+NVuL6V46NcS/q6v7FqNeuJlAEyARyI3PiKgYoiBH6p375NB6e4U5Ni0SZJtoSfEqKlVC4L/AMvY/q7f8oqZNAdCouP4jbspnuOFXQSe8mAAN2YnQKNTypHD+KW76Z7RzLLKdwQymGUqRKsDyImgm0KbzVX43jdqy622abrCVtIC9wjaciyQs/SMKOZoLShVfwjiyYkPkkG25tupykq4AaJUlTow2JjYwQRVhQChSM9FnoHKFMW8SGBKkMASCQZggwR5g6EeFA3IIUkAtMAkSY3gbmKB+hTdm6DIDAlTDQRod4PcYIpyg8lWxN6P6f2irnCjLdLTAJMaHaCN9ufuqlw7fPD65/mFW1klnImBIAgKd95lgefKaBrBWWdw9yQZJVeYB5t3abDff1sYZsogfRuEeoORSLWNQMwls8mTry0gRtoJmpQwOmZZIAGYHedCT9/iaCPxqyULRGV/nE8HUDOP3oDeqrXEOGmDJKo3j2hNMcRTPbKkGVBaSNAYYb+qPXSMXYyGw8iRktuJ5Edn4n2UE+9bhAPxvUG8CSQKm4x408T8aZwyy8yAE7ZLEADLqJJ7zAoN70IZhdtW1MZnu2j3i0ll5PlnGbzNM8f6RdeRdLDsrkWNp0LEfvafuj1NfIzhyyYzEsQzAOqwZgtmJI84+NYfDLnCgagKoXyigmcO4h11skmYGvgw5+RqT07vfn5T9nbw6eyyh+2srwJLiXWQAaFg0kxKyDqNvfV50yc3MdeuBSubq5B5fNoInntHqoKt70DQ0i7ebLoJ0O2uuvKmb1ojXlvvUW6dDQesuBH82sf1Vv8AkFDivE7Vi09264VE3I1MnQKANSxMAKNSSAKY4TY6zBWUkjNYRZUwRmtgSDyOtUifJ3hTd651AdYydQi4UIwMhx1UMz8pdmESABJkK7H8NxmIe3fuWu02fqrbMot4VIENe7QLXGBJbJJherBAZ2Nz0Q4nhAqYTDMbmRGcXAkLc7fzlwMAFIa4xMiFJzZZymJWK6NC9ZuWMRiMRet3FZSGa2mjCN7dtS0T9KfGak8E4JZwvWdXM3SrMWIJ7KqiqDGiADRdhJiBpQMdJOIXVNrD4aBiL+bK7CVtWky9ZeK/Sy5lAXmzrOk1XYvoy9qx1WDdBcutOIv32Zrlxcpl2KiXObL2JVYlQVFXXE+H9ayul17VxVZQ6BGORypZSHVhEop2nTxIMOx0YtdotcvXGuKBce4wLXAJyzCgBRmJFtQElicsmgocHxOxhMKrYS8DYw73LdzMI/Kb7wSUYW2Nx+sY6WwASSNlimE4xxAXGtfMjFYlQ+TrWdcDYCntXFCZSQSdc03GP6q6aK30PsKlhQ1wHDkG20pIAVlCxkygdqdFBLBWmQDQxXQzDOL6nPlxChbgDb5QQCWjM+7NDFhmZjEmga4B0kwzILXWluqtZ2uvmKNbQ5GuG6wAZSQe2YDQxWQDELiXSUYpWtYZ2s2wM+IxTKU6qwdR1eYSbtweiY0HbjVc0x+guGZLqN1jLdZHYFge1byZfo9oDIAFaVUaAAULvQrDtba0XulTd68gsGBuZw/aDKReEgD5wMQAACIoGbXSXC4bBA4a0xCsbGHshYa9dEQqDUtqe0x1EPm1BrMs2J67JmDY+4ufEXQV6vA2DOmYyqORKousDO3bJYvt36N2S9u5muC5bDKHBUNlYBSo7PzYA0HV5YzNEZjUXEdDsM6X0IcW77K7opAXMqooPoy+lsaPmEzprQJ6E43CwbGHZnIUXWco4DhiVDgn6JKnKSZYAtL6sdTVbwThFrDK4tz847XGZjmYse9tyAAFE7AAcqsqDyDYf55frt/NV1hHlgQo7DDUsBrodo8azuF/Tj6x+Jq+4d9L6/2Cgh8SkZmCiSzTz02A+NK4TxZ2cgnf26iI+2i4u4yMf6RA9p+6qTDXzbZXXdSCPVQafjzNZBV83aAgHcqdfZy9VR+H4wX8ysIZipEcssFfKIpV3jlu/b6m8lx4J6p1KBwDtmLyAOTd8A6EGWhwi2BNzrbU7EoLixG+dPHuHroLzHW+2AGHaI1kAS08ztvvUfjNq5hkKbXLp0IKsptjQ6685nyFXHRLgWFkkC1iWIgLIUieeWc01Z4roQhj5nqwTChWKCTyHa+NA38nnTGzgcJdRkGmZhshcW1OgnR7hbNppuAKxmA4vlH6NdgIzgkxOkAHWD7qsOI9HDhyyNbdrfpEpczgA7yyQPGDUG/wvryi2UJYkgA3bazCsY7R023J123IoL9uD/kKW3xJsi5f1Kq4ZlUgEiCByIkrInntLfSDhtvEX7t21j8OouuWVL3WWCAeUsvarM3w6vF62wy9kKCGAjeSphtaRibDoAQlxFdcwzIwU9mQwJEEGIkd9BZ3+hmMiUW3eHfavW2+JFVWN4HjLYOfDXh5W2Ye1ZFLCqYYASPpL5frCnbXFL6A5MReG+nWMw9jEig9QdHf+Uw0/sbX8i1OcVC6P3C2Fw7EyTatEnvJRZNT6BrITSilLoUCBbFKC0dCgFChQoGylGqUuhQJ6sUYUUdEDQHQoUKDxthP0o8z9tXnD+XaQAsZkmYMDuiqTBZcwLOFidwx5eANW+HuWf2q/wANz/LQJ4vbQCC22o5ydfD8TVOHUFtJBGmgkGrDjOrDXSPvqpainxiADIUDb8eVOWOKXbc9W7JO+UkT59+w3qHQoLhOPlhF+zZvDvKdW/8AFbge0GrnhXSO0vo3sTY0jLc/ObXLSfSUeSVjqFB1vhfSa5JyG3fWIizdYNl5zbYluXNRTXEcRw+803c1h1DAqUgfRgtkiRJO+p12gGuUFZ5VMTid0DL1jMo+i/bHqDTHqojdXMXwu1otnrj39poP/cbStVwLpHxBLQ/I8HavYcDS0L9t2Ub6KjSg8IPkK41+VKd0A8UJHuMj4UYuCQVaCNpEH1EaCg7LjvlUtZWsY3hlwE6PbJQj1h1U+6ud8ebBXCz4PPZne1fYFR35X3Hkc3mKoL9w7lhrrp2p8zOhqJcYefnQevujP/J4X+os/wCGtWBaqzomfzHCf1Fn/DWrWKBvrKEmnKFA3lNGq+NLoUAoUKFAgv8AjwolmnKFA2EP4NDq6coUBKIo6FCg4bxThPBFw13qrFxiqs4cG4GDBTHbdvR55YI8K5rwu0Moggsd4IrsvR3H8PwZFzEYqwMvoqLiuxPflWTWQ+UbpLhMbeR8HbAyzmvZchuExAy6Hsxudde6gxvE7UkeXn41WrYksCYI8N/fUziN1zEnv8Ptqtiin1sqDqwPl+OW9JYJBiSabijNAiKEUqKOKBKrOgpfUNMQaKnDfY6zQEuHkkTqBI0356UoYcA9phHh3eHxpo0GjkI9c0C3toAe0SeWlMMKXFEwoPXPRA/mGD/6ex/hrVtNVHQ3/wBPwf8A09j/AA1q2ZaIBYUC9ELdKy0CM9GrTSgKOgFChQoE5xRZ6MpRhaBHWUQJpyKOgSvjSqFCg8V26tMPt7aOhQNYnZfXUYb0KFFFR0KFAdAUVCgM0VChQGKJqFCgFBqFCg9adDP/AE/Bf9PY/wANauaFCiBQoUKAUKFCgFChQoBQoUKAUKFCgFChQoP/2Q==" id="481" name="Google Shape;481;p51"/>
          <p:cNvSpPr txBox="1"/>
          <p:nvPr/>
        </p:nvSpPr>
        <p:spPr>
          <a:xfrm>
            <a:off x="155575" y="-2103437"/>
            <a:ext cx="4362450" cy="4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jpeg;base64,/9j/4AAQSkZJRgABAQAAAQABAAD/2wCEAAkGBxQSEhQUExQWFhUVGRcXGBgXFxcXHBoVFxkXGhoaHBodHCggGBolHRccITEhJSkrLi4uGR8zODMsNygtLiwBCgoKDA0MDgwMDiwZFBkrKywrKys3KysrKysrLCsrKysrKys3KysrKysrKysrKysrKysrKysrKysrKysrKysrK//AABEIAOEA4AMBIgACEQEDEQH/xAAcAAAABwEBAAAAAAAAAAAAAAAAAQIDBAUGBwj/xABKEAACAQIEAgYFBwgIBQUAAAABAhEAAwQSITEFQQYTIlFhcTKBkaGxByNCcsHR8BQkM1JTgpKyYnOTorPS4fEVNHSDwjVDVGOE/8QAFQEBAQAAAAAAAAAAAAAAAAAAAAH/xAAUEQEAAAAAAAAAAAAAAAAAAAAA/9oADAMBAAIRAxEAPwDnycaxH/yL/wDbXP8ANTo4xiP297+1uf5qprbVLw90A66iirAcWv8A7e9/av8A5qV/xS/+2vR/WP8AfUazdHIa/Z3ewxSkdgIEb6SKIk28ffO127/aP/mozjrw1Ny7r/8Aa/31De63OKb62d9fWaCxXiD/ALS4f+45+0VKs40H0nf+Nx7+sPwqnVl5g+0fdTyLajVrg/cU/wDkKC4d7Z9G46n+ldut8Lf20d1EBEXWI+sT/My1WWcPZ3a9HgbbfEE0apbAJFxSZ0B6wGP4Y7xQS7lrXS5PhmJ/lY0z+Tv3k+Rb7aYDlRAZSJkdrupDX37x6oPKDQPvbPj6zUbFocp0OxomvOdyTRPiGykSYg99BnaMUkU/aVSpkw3L8RRTVLVCdgTS7gQDQk89v9O6rSxdAtjsjYeGs/60FaMI8DTfalDBNzgVbLiToNB5eAqFfxBgsd83ukxRDa4ISAW9gpYwixOvtqK+LcGdjttU1DCA/V9WtAoYdQR2RSC2n70e+rO1aDuoVSTGwk679/gaitZYIlzKQrM2XXcKSNvd6qCO3pAeB+ym7VlpOh5/Grm7gWVm6wqmS0HjmS5gKZ5wZNRsFaEM118igELJjM8CFHftNBTj0fdRm2coMGCY9e8VOa5ZFu3bnt5s1xo0AOgAPgKtOG2vyi6osJ81YYjMTvmHpHSRtRWXR6eV6iA09h0zGJjnQT8E/a9VTWNQMHZhtSOY39/2+VWCOsdqQdPWNaIi32gGmlernhXCLuLLJYTNHpM5hQOUnvnkASa0g+TgZVL4lVGYLK2j6R5SWBJ9XsoMJno963t/5L2NvNh8St1oJCMhtkxyBzET5xXP7I1juoDqXh3tgdrP6iv2io7WpMD3+FPJhTuYiY/199AbuvKY8YqZhrSECRv51BXLBDaEev2CpuHvKF5nT7vtoCvYdRsPfUS4uh8jUu9iARAEeuoN59DQUgFLC0Qp+1aJEjYeNFNFan2A1wLbtqWYwunedhSGwpAJPLy2mO/vrefJrwpDNwasr6HwyrIj10GQ4hbewxW4hBUaiRoTFJ6L4cvjLKOmYZgxRhEgS2oPLnVl02xCHEXCZPb9oXWD7I0rTcL4jZvsL1oA3FBIGUqbaQF6vTRu+f6RoiFxsYBLrJaVEuE7ICR9XuHqrN8fvB2HVODoFuSFXtJopPPbT93WtrNpbou3LIISWypC67wJIBPgT591UGH4GuOvl0R7eHVmZyQAxkiLYO0768h6qCqt3L7WSRcW3qqyGCkqAZAy67nWBy1NQLtq8mpdoXbRmVfGIha1l/CjDhbSBQklpIYtJ/piCRrz9VQxft5iu4ghu6djvM0GSYqd3Y6ztz9Zoiy/0j5kUrsDmTvy9nmKBvryX3/jxopGdeS+0mt98mmtq+YA+cUexZ+2ueTXRPk0T83vHvu/BFoOdUYoqNVJ2E0ErALLgVYlSKg8KUm4PI1eph8w79aI6x0WNixh7doTbYJ22ynW43pNPd490DSoOKDNcDKexbnq5IiYgtEd22tRUxYkC/IV+wrkdlmGpGhJY6nly5xUTHCHJXMyKoGVO4SdB3RAAig0HRq6Ovm47LlEIgGYZeYJ5k7muf8AS7gljD8RZEY28PdCXASs5A5YMAOYDKYHdFM3OmOItXJsWmTXQMZ18RHuq14xxa/dvWHxdlGysvVhSVFy22Q7jWMx+IoMRxFMpIBJAYgNtPcfZrR2fRr0dZwNnE8MuC1aVUvW72RQASC2eOXpD3RXAeCcP6+6lqcuY6mJyjmY5+VBTXmqy4bh2ukqpUEKzSxgQomJ7zsB31oOOfJ1iFUPh3t4lGJAysqHcAek0HfXX21R8Mwyhb/WllIQqqgAy+YSG17IEHbWgjFqj3TUm7agbjyFNKokTqJHsmghWrSSJcgbZspifOtBheCKBuxB13ia0bKtq24v62ShBEDKNDGUcjtEeFVfRkMcPazbx7pMe6ges8LtiJWfOT8a2nRaytu2xAAGbkO5R91VNnC6a1ecMw1xrYt21l26yB3AKBJPIa0HGOP3s95z3s59rH7q6B8m/RO9iOH3b1lhn64hUJiQiJqDyJJI17hUPj/yW4zDob7G3dAEutstKjcntKMyiZJHsrOYLid/CPnw91rRiCUMeQYbMPMb0E7j2JuWWZMbZuWnHZGZJEb9ltQf3Sa2XRtGs4PIwysC2h8STr8av+g3G/8AjNi7YxCucoVbp0Nt1bkJWUY5TIBJAMz3K+UDh9i3Yv31um2QZAIXISYEKIB1PcT9lByLpNhnvXiwYH6ImRtuaj2bNxT1Q7b5c2kA5TpuTrB+NaHo9icHiUKXmfD3l2cDPbZdYldwZ00aKteGdF7ycRs3AovWIu2jdtA3UUsrL21Gq+lzgDvMUGZ490Ke1aW6pBeBnTkSZnIdpHcYnca6VjiIrumOsNYbqzOVSCpI1y7gHy2nnFYDplwOwpW+rFc/6RREZ5Ouu06E+ftDPYXBgyrjUMVMfu866J0PtBcO8c7jH3AfZWC6xcxK5v0pmY3Pd4aV0Do80YYeJc/3jQckpdm4VMikRSgO/wB1FT+HYls49Z09vxq5J8fOqTA2xILaL8Y9ldC6GXeFXcyY0GxcWGVi2W267QGEHN3g68wTrREfBXzdCO4Z2sK3V5T2g41kSQNVB56zSLPELkF0Jm5qZ1IkfgVYYLjmEwWJxVhrBv4YuIuKw61NPonQOO0RuPXRcT4LYe22I4fi+tWO1ZujJcUH1A+1YPfQVVnFMdCAxBlm5xzWTt9lWd8m/Zw4e1kCO2SLgcwGDENoANQCPBjWLe+2f59Sg0B0mB4TpWq6u2LdoWizJKkZwJPamCAAPDbag7j0UwPU4Syg7i/lnJaP71c4+UDo0vD/AM6sOVF0urLEkXXDNmXuHZ25eVdC6OdI0xbOtu2yi2q5i0ABjPZEb6Deuc/KrxnrcWljQJaKqSxGlxirF4mBCkCT3tQZzoWbo64W9i63MwYbMTACnnodvCqTiNpWv4xgeyHcjxJYxVxwTotimc9W1hUa5+kAeCkmSF79tJiqfi/DThTetG4twrcCMVmJAzHfeCcp8QRyoKd6b5jxo7p58qRmiPVQW+H4IrN2ndkGylpA/wBK1mBtgLlAHq5abVkuCYgZwAdIuEjTcvofYTV3wq8BiNDoc5I7yBaA+JoNTaBg7D8TWw+T1QTenkEj95rk/wAorFJjBtWw6LcQWyLObTr3dNSBGUAjfxMevxoNuyeFec8R0MvX+NYjBBTaW4z3sxAhbBM5wBoRJygDnAMQa9Gs/LnUTHOtpWuQM8QCBJ8B5TrFBh8DiepS5hMKnVYXDN1Ife5euL+madlGYwW1JOb0YrDfK/xg/NYaQQZdonYaLI8TPsrbNjAukaAH0hBJJJJgbkknxJ8a4v0x422JxVx9lXsIB+qpOvjJPwoK+3xAowbw356Rr7hXefkxxtuzhAhjrWLNcgz2jqBMxCqVBI5n1158Akr3Ej1awa2WH4o2Gt9UGIVBnzD0t9j3iST5k0HR+NXrrWlzQwOxIhlI0ZJ5wQRB9R5VhekdoGxdB/Vb2jUe8Cnj8oVopHazbRBKsCNSRyO1UPEuPpeBU5gJ1UB+R28p5UFAG/S+FwH+8a6RwUxhk8Z97GufX2tMjm36W537/HzroHBV/NLZ71FByu6BOhkcjETTuGtA6kSNduUeA5UwyxRUVbWnVMujQ2okaFZIkT7PMUrHYwBFQCdZ15ET7ZFR14s/UGw0NbzZ1B+g8QSp5AjcbHfeoJaaC9w2LGQSBty8fx7qIlWMhiCO47eRG1UiHxIpwETv6xoaI3nDsaLtlreIspiUWGmerujfUETnAB5AGDvzqht4oYe8TaRxh8yv1bkMQFMnKdQT46Hvqqw2LeyQymR7p8uRrXcP4jbxKAMisd8pgOD3q+z8uy2vPMTQdI+TXpFhUsv89+kuZpI0BYKArH6Jn9YDes58tWFFvEreJ0u2tNt7eh5dxFYTE4U2CXw5ZWGxBPaHNXRhr5HUbEHepGP48MXhxavgrdtqRZ7XYBLKTA5SFjKdpnwoKHhvGr2HBFq7dQTICOye0KddKtzjg2HzMzNfe47EnXQgSS0ySSSdt6zToQYIg1PhoSEmF1EHUnWd9aKO/fY7n3CotxqK9c12jwpsmgfwtwIZDwYj0D99XfC8VbzG494zEAKhGpCydd5y1SJgJ+kPZUlOBsdnX30RvMJ0kwFtDnV3YSQ0tqe6AIAqZwXpNbx1/D20tsq2jcPaI3bKORrntzgd8WiOwwBz6EztBjStj0A4WENi5qD1RdvNroUA/uig6D0K6Vti71yySnXYbrUyljmuW5Qq47yCMp35E+lVtx/iTG0wVirKRm+EeFecuK4lreNuXEZlZbhIZGKsD3gjUVd2uneJS2yMquTrmJOb97vM60Gk6X9JBh0gdq84IUE+iP12+wc65cjnTw50eKxLXXLuSzNqSfxoKaoqXcVNNT3+2COVX3Eb4lmGvzYOw1H+0VnS+dQDuvo+I5j26jzNWty6DbDHnaiNvRIBoiqOIHJRz9h+2g2KY8/xp91FmT9Vv4h/loKEJA7WpHMH7KKPDHR/FT8RXUOCH8xs/UT4VzLB2pzdwEe0/wCldI4QD+RWfqJ8KI5cTNLs2ixgR66bowaKfXCnntt65j2TRW0WNSQZ19+1Mk0VBJUoJ3P40j4GgbgMASI5k1Go6Cb6QglT5CT9hpu25tt+NqXYQFdIB5k07dw8r6Ukbf70RbWcV1w09ONJO8cj49xpnE2+vMO2Vl7Pajlpv696psNeKnQwRUrF/OCZ1HvoFPYCgrcOxEHms/HyrZdHuieDNkYm5xNEU6FUXtq2hg5m0PKYg1gLd089R3GpGGvPaOe0fMb+0cxQaXpDYwWcDCPeuk+k1zKAfAADSqPiPDCjMpVlZSQQREEcqGE4jD52UHwBy9rcHxE8qb4lxi/euPcdjmc5m2EmI+AFBXLeYc6kWsXdAkajy7qbsYQsJkCnlwtwAgEQf9uYorT8HxLXLcsIIMHf2+VbbgtkW7RjUZLIBO53Y+81z3gjMqENzJO/l91dBXs2019LL7AlEcv4rZU4m52tesO2s6g+rupjF2JJgiBzJpeOHz90881RrtwHf8euiorjxnypFPPHKkEUDjYVtNPf5ffU5BCKrGBluCf3ln2E1Wm6e86eNbboz0DxeItW74VerIYqGYdoNzGu2nOKCjxvRp7KdY72yo3CsSRO3Laq221vMNDuPiK6LjOEu5ew6ZiuVSsx6PjMb1QP0ZRhmsqxy5ZVjlYMZ03g7Hu2NEU2BWLZ01Yk+oaCt1w5/wA0tjuRR7qyYwbJ2WRxHIqTp7NfOtBg8WOpCg6gCRBGyxQc5o6Ap7D3cpn1UU0qztTi2SRIGnnTv5QeQA1n3zSUYjQGJj3UATCE76efhv5Um5YyjceQoN50mKAJoe+rHDPqGIjYCSfh3VXgVIsttOwmgn9TbclnmTzWF8oEe80SYZfolo5AgE+0b0xYuwZ5fj30tsZOygayPx6qIM4DNqJ18OdKThsggsRz2jUevuNNJeImNJ7qM3j30Er8gRR2mY+zTetd0H+T3D8StXG/KLltrTBSoVD2SJVpPeQR6qwZeth8mPSX8jxLT6F1Qr+EGQfVJ9tBgLOJYAR3VO/Lk6sCH6yd9MseVVVoiB4DWpCXkCkNE8jp+P8AeitBwi8WSTvJrd4+7HVjuBPqCx9tYHhWIXqwFgAnv5z+BWtxmM7YE7Ifx76IxGPtNnuGD2mP2VBxNvLAO+5qTisaCxJYakncfg6U1hMHdxVzLZVrrnu1jzJ0UedFQ5rR9EOhWL4k3zCRaHpXnlbY7wDHbbwWfGK3fQ75OcPai5jvn7m4sgxaX6x3uHw0Hga6gvGQFCoq21AgADQDuEaAURg8L8ilmyua5ic7ASSyhFnw1MDzmhw9sZhYt2sSj210CFVdY8NjHka3Npuu9K7b027Uf3YqJiOjgg3DiwFGp+atFd9BtPhvQZCy6XL1y5iMyloPzRa2JgzuG09dXKdCMPem4l26JI0v5mBK6AkZlzaGNSfGrDo1ggz3HRrbBW0drDeiFg5e2AmvLXerjivEVsgFgjE6DcSeWuulBkr/AEEeIS7h1A2I61CfPK2gHr9VQ26KEKEuXxcYuoVUBiCdczvLHmdI5Ctra4hYdltsuW4RMax5SD8aj4+/aV0JZERA7szCAIgCdoEnnQed7+GRbqEoMn0oWRVxZbAndUB8bZH2VU4nirWm9AEHXnT2G6RqTD29Prf6UF/YwHD3/ZfxZftFSU6OYU3UVMuUo5MFH1BtgekGH0jVCvHcL9K2fUoOlOWuL4EiGtxr+qfsoNphuiFnTs2j9fD2G+CipN7ojbVWizgW/wDyhTv3hz8Kx1niODA7F0oddi671KHElPoY5wO7rdPYaCHg+GWzjcQrWreVAvZVRkBIGwjTb3mrTE8JsgGLNv8AgX7qLg+GUXLlzrOta5lnYxE6mPOrDELpQZ0cOQkjIsAE+iPCkW+HpPoL/CK03AMD1jXfqj3n/SjvcJy6/ZyoM3h8LbE5kWMzawNIE91O38PaUSyIFO0KCTPqq94Hw0OhzIG7bcvx+BVicFzyjnynSPdQZJ+GoVByLMDYCmsTgVCnKoB8AAfbFXlxGKkxqCYA05mqq46Z37ckQCJ0HhQd1wXB8P1afMWvRX/207h4U/8A8Iw/7C1/Zp91PYL9Gn1V+ApxnigjjhdgbWbX8C/dS/yC1+zT+FfupzMZoa0DP/DrP7K3/Av3U5bwqL6KKPJQKVkNKURQF1S9w9go+rHcPZSqFAnqx3D2UMg7h7KTnP4BoKDQLgCi08KTkPfQFv8AH4/GtAvKO6gVHdRihQeSeJuGcaEeBFM9R4A+6hfmdydtyTVhatgkE7FvsH30EP8AJRElPeKeGBtCMwJLCFVd2YkAAe2rO5bQKTryHv8Awav8DhRZtJeuW4MG5Z1AaY0cAggqpWQPFd5oMpb4HKFnsX0A0LlHCSDG5HPaot3hKakM2nh94rdXeJXGwjKuKS5aZyIa0RcMFWEEQAAQ3fpAnuyfFMQQSNToB7P96Cb8nqqrXSe9Br+9Wsx10Ry0rB8CvEWmguIb6JAEED2nepNzEnvf+7QdI6EEM18xIi2PbnrT3cCCp05VyvolxS4guhbrovZJypb2g7s1TcX0vthsjYzFd0qUAHrBiKDb8Mx2Hw9vK4csGYkIjNv9UE1ExfSOzBFuzebca2ri7+aCstevEzLYlgR9K8vPyNVuKRf2eum9w7+ygtr3GcpYjDXNf1nUDz1IiqO9xkqXZbNpWbVi1xdY2mGqNcSZ+aX+Nj/41GuYI7Cyux5MfsoPTHDmm1bPein+6Kfio3C/0Nr6ifyipDNFAqhTeY0CDQLmjpvIaUqxQKoUKFAKFIJNEAaByk5x30nJ40Yt0CgaOiURR0Hki4vaP1gKtkt9rb6X2D7qrD+k/fH2VZYRma7puNVH9KGI94FBo8FhcJbE3nN151ticoYQYJHpRpz51D4vjbmLm27KqSCp1m2CQuwE5ABMCdiO6qu5hTbe3bGoUwx72gsx18Zp+xcBysD2u1l10OpIHroFWMrOy2zpa0IiMwOzxAgEgn1ioHFE1fyj3Cn7V9EvpcBJS72Nf6RIIPcVYDyk07xNB2xGv+33UEDhCRabxY/yinr2vspeEt5bXmT9gpN7Y+VBP4Twm5ibD2rBAd3JOYgAqoEgkkACNfVVLxDobi7dtLlxFVXJUgMpKgREgEiGkAQdTWw6E4N7oOXkLrMe5IysR3mOQ51qcRwBFwrHFObRs3SbbuohiMwAVJLElTvJPmJoMxcMaDlA9lT+PdI8ThVwduxd6sNh1uMAltpZrlzWWUnYCqq4R36bg9+mnwodNCov4YE+jhMOI75zH4GgVc6W8QIzflJj6tkf+NVuL6V46NcS/q6v7FqNeuJlAEyARyI3PiKgYoiBH6p375NB6e4U5Ni0SZJtoSfEqKlVC4L/AMvY/q7f8oqZNAdCouP4jbspnuOFXQSe8mAAN2YnQKNTypHD+KW76Z7RzLLKdwQymGUqRKsDyImgm0KbzVX43jdqy622abrCVtIC9wjaciyQs/SMKOZoLShVfwjiyYkPkkG25tupykq4AaJUlTow2JjYwQRVhQChSM9FnoHKFMW8SGBKkMASCQZggwR5g6EeFA3IIUkAtMAkSY3gbmKB+hTdm6DIDAlTDQRod4PcYIpyg8lWxN6P6f2irnCjLdLTAJMaHaCN9ufuqlw7fPD65/mFW1klnImBIAgKd95lgefKaBrBWWdw9yQZJVeYB5t3abDff1sYZsogfRuEeoORSLWNQMwls8mTry0gRtoJmpQwOmZZIAGYHedCT9/iaCPxqyULRGV/nE8HUDOP3oDeqrXEOGmDJKo3j2hNMcRTPbKkGVBaSNAYYb+qPXSMXYyGw8iRktuJ5Edn4n2UE+9bhAPxvUG8CSQKm4x408T8aZwyy8yAE7ZLEADLqJJ7zAoN70IZhdtW1MZnu2j3i0ll5PlnGbzNM8f6RdeRdLDsrkWNp0LEfvafuj1NfIzhyyYzEsQzAOqwZgtmJI84+NYfDLnCgagKoXyigmcO4h11skmYGvgw5+RqT07vfn5T9nbw6eyyh+2srwJLiXWQAaFg0kxKyDqNvfV50yc3MdeuBSubq5B5fNoInntHqoKt70DQ0i7ebLoJ0O2uuvKmb1ojXlvvUW6dDQesuBH82sf1Vv8AkFDivE7Vi09264VE3I1MnQKANSxMAKNSSAKY4TY6zBWUkjNYRZUwRmtgSDyOtUifJ3hTd651AdYydQi4UIwMhx1UMz8pdmESABJkK7H8NxmIe3fuWu02fqrbMot4VIENe7QLXGBJbJJherBAZ2Nz0Q4nhAqYTDMbmRGcXAkLc7fzlwMAFIa4xMiFJzZZymJWK6NC9ZuWMRiMRet3FZSGa2mjCN7dtS0T9KfGak8E4JZwvWdXM3SrMWIJ7KqiqDGiADRdhJiBpQMdJOIXVNrD4aBiL+bK7CVtWky9ZeK/Sy5lAXmzrOk1XYvoy9qx1WDdBcutOIv32Zrlxcpl2KiXObL2JVYlQVFXXE+H9ayul17VxVZQ6BGORypZSHVhEop2nTxIMOx0YtdotcvXGuKBce4wLXAJyzCgBRmJFtQElicsmgocHxOxhMKrYS8DYw73LdzMI/Kb7wSUYW2Nx+sY6WwASSNlimE4xxAXGtfMjFYlQ+TrWdcDYCntXFCZSQSdc03GP6q6aK30PsKlhQ1wHDkG20pIAVlCxkygdqdFBLBWmQDQxXQzDOL6nPlxChbgDb5QQCWjM+7NDFhmZjEmga4B0kwzILXWluqtZ2uvmKNbQ5GuG6wAZSQe2YDQxWQDELiXSUYpWtYZ2s2wM+IxTKU6qwdR1eYSbtweiY0HbjVc0x+guGZLqN1jLdZHYFge1byZfo9oDIAFaVUaAAULvQrDtba0XulTd68gsGBuZw/aDKReEgD5wMQAACIoGbXSXC4bBA4a0xCsbGHshYa9dEQqDUtqe0x1EPm1BrMs2J67JmDY+4ufEXQV6vA2DOmYyqORKousDO3bJYvt36N2S9u5muC5bDKHBUNlYBSo7PzYA0HV5YzNEZjUXEdDsM6X0IcW77K7opAXMqooPoy+lsaPmEzprQJ6E43CwbGHZnIUXWco4DhiVDgn6JKnKSZYAtL6sdTVbwThFrDK4tz847XGZjmYse9tyAAFE7AAcqsqDyDYf55frt/NV1hHlgQo7DDUsBrodo8azuF/Tj6x+Jq+4d9L6/2Cgh8SkZmCiSzTz02A+NK4TxZ2cgnf26iI+2i4u4yMf6RA9p+6qTDXzbZXXdSCPVQafjzNZBV83aAgHcqdfZy9VR+H4wX8ysIZipEcssFfKIpV3jlu/b6m8lx4J6p1KBwDtmLyAOTd8A6EGWhwi2BNzrbU7EoLixG+dPHuHroLzHW+2AGHaI1kAS08ztvvUfjNq5hkKbXLp0IKsptjQ6685nyFXHRLgWFkkC1iWIgLIUieeWc01Z4roQhj5nqwTChWKCTyHa+NA38nnTGzgcJdRkGmZhshcW1OgnR7hbNppuAKxmA4vlH6NdgIzgkxOkAHWD7qsOI9HDhyyNbdrfpEpczgA7yyQPGDUG/wvryi2UJYkgA3bazCsY7R023J123IoL9uD/kKW3xJsi5f1Kq4ZlUgEiCByIkrInntLfSDhtvEX7t21j8OouuWVL3WWCAeUsvarM3w6vF62wy9kKCGAjeSphtaRibDoAQlxFdcwzIwU9mQwJEEGIkd9BZ3+hmMiUW3eHfavW2+JFVWN4HjLYOfDXh5W2Ye1ZFLCqYYASPpL5frCnbXFL6A5MReG+nWMw9jEig9QdHf+Uw0/sbX8i1OcVC6P3C2Fw7EyTatEnvJRZNT6BrITSilLoUCBbFKC0dCgFChQoGylGqUuhQJ6sUYUUdEDQHQoUKDxthP0o8z9tXnD+XaQAsZkmYMDuiqTBZcwLOFidwx5eANW+HuWf2q/wANz/LQJ4vbQCC22o5ydfD8TVOHUFtJBGmgkGrDjOrDXSPvqpainxiADIUDb8eVOWOKXbc9W7JO+UkT59+w3qHQoLhOPlhF+zZvDvKdW/8AFbge0GrnhXSO0vo3sTY0jLc/ObXLSfSUeSVjqFB1vhfSa5JyG3fWIizdYNl5zbYluXNRTXEcRw+803c1h1DAqUgfRgtkiRJO+p12gGuUFZ5VMTid0DL1jMo+i/bHqDTHqojdXMXwu1otnrj39poP/cbStVwLpHxBLQ/I8HavYcDS0L9t2Ub6KjSg8IPkK41+VKd0A8UJHuMj4UYuCQVaCNpEH1EaCg7LjvlUtZWsY3hlwE6PbJQj1h1U+6ud8ebBXCz4PPZne1fYFR35X3Hkc3mKoL9w7lhrrp2p8zOhqJcYefnQevujP/J4X+os/wCGtWBaqzomfzHCf1Fn/DWrWKBvrKEmnKFA3lNGq+NLoUAoUKFAgv8AjwolmnKFA2EP4NDq6coUBKIo6FCg4bxThPBFw13qrFxiqs4cG4GDBTHbdvR55YI8K5rwu0Moggsd4IrsvR3H8PwZFzEYqwMvoqLiuxPflWTWQ+UbpLhMbeR8HbAyzmvZchuExAy6Hsxudde6gxvE7UkeXn41WrYksCYI8N/fUziN1zEnv8Ptqtiin1sqDqwPl+OW9JYJBiSabijNAiKEUqKOKBKrOgpfUNMQaKnDfY6zQEuHkkTqBI0356UoYcA9phHh3eHxpo0GjkI9c0C3toAe0SeWlMMKXFEwoPXPRA/mGD/6ex/hrVtNVHQ3/wBPwf8A09j/AA1q2ZaIBYUC9ELdKy0CM9GrTSgKOgFChQoE5xRZ6MpRhaBHWUQJpyKOgSvjSqFCg8V26tMPt7aOhQNYnZfXUYb0KFFFR0KFAdAUVCgM0VChQGKJqFCgFBqFCg9adDP/AE/Bf9PY/wANauaFCiBQoUKAUKFCgFChQoBQoUKAUKFCgFChQoP/2Q==" id="482" name="Google Shape;482;p51"/>
          <p:cNvSpPr txBox="1"/>
          <p:nvPr/>
        </p:nvSpPr>
        <p:spPr>
          <a:xfrm>
            <a:off x="155575" y="-2103437"/>
            <a:ext cx="4362450" cy="4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laricreazionenonaspetta.comunita.unita.it/files/2012/02/la-cittadella.jpg" id="483" name="Google Shape;48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3903662"/>
            <a:ext cx="3071812" cy="2262187"/>
          </a:xfrm>
          <a:prstGeom prst="rect">
            <a:avLst/>
          </a:prstGeom>
          <a:noFill/>
          <a:ln>
            <a:noFill/>
          </a:ln>
        </p:spPr>
      </p:pic>
      <p:sp>
        <p:nvSpPr>
          <p:cNvPr descr="data:image/jpeg;base64,/9j/4AAQSkZJRgABAQAAAQABAAD/2wCEAAkGBhQSEBUUEhQUFRUWGRcaGBgYFxcXFhcYGBoYGBgaFxcXHCYeGBojHBcaHy8gJCcpLCwsGB4xNTAqNSYrLCkBCQoKDgwOGg8PGiwdHyQsKSwpLCksLCwpLCkpKSkpLCksLCksKSkpKSksKSkpKSkpLCwpKSksKSkpLCkpLCksLP/AABEIAPsAyQMBIgACEQEDEQH/xAAcAAACAwEBAQEAAAAAAAAAAAAFBgMEBwIBAAj/xABGEAABAgMFBQUFBgQFAgcBAAABAhEAAyEEBRIxQQZRYXGBEyKRobEHMsHR8BQjQlJi4VNygvEVM5KisiTSFyVDY3ODkxb/xAAaAQADAQEBAQAAAAAAAAAAAAAAAQIDBAUG/8QAJREAAgICAgICAgMBAAAAAAAAAAECEQMhEjEEQSJRYYETFPAz/9oADAMBAAIRAxEAPwBvAiQJj4JjtIjA7zjBHhREzR9hhjsrmXHhlxLOWlCSpRCUgVJIAA4kwmX37VrJIJTLxT1j8lJf+s59AYaV9Cc0uxrMuOFS4yif7ZLQo92VKQORUfM5xEn2tWkiglvXNLvWg6Dx4RagzN54msmXHBlRn10e1palYZ8hP8yFBLf0rLHxEP8AZbaiakKlqCknUEH0g40XHIpdHJlRyZcWSI5aJNLK3Zx5gi1hjlSIBWVFJiMpi2URwqVAFlQoiNSYtKREKkwAQKTEZTE6hEZEAiMpjhSYmMcGACBSYhVFhQiJSIYinNREHZReUiOOzgEaI0fAR8Y9iAPokSl4jBhI9qF/rlS5ciUvCuae8QSFBIzbdzeKWxSdKxV2r2hn2+aqWHRIQpSUyxmsgs697eAeFC3XeQSACwLNXl8vGHm4LryJ0DD4QwSdnEEh0ivrU+vrFLKk6J/quSt9mOS7tWrJJbfpE/8AhZSBQknLhp6mNlmbMIYpSkAEActIrf8A8yilBQerP5iH/Khf1H1Zk9nuSYtVQQHNTwzgrYryn2Y/dLKQEks7pbWhoCSrPOmcPirjCQcnML98XKyCAkBRo5DNz1b5wRypuhT8ZwVoddkr6NpsyVqIK9W+PH5waaM79nl5hAVLVgGE0ILOHq+bu/lGiQSVM0xyuJyY5JjpQjgiILODHiokwxwoQAQqMRKTFgpiIiGBXWmISItqEQrRABARHJETKEcEQAQKERqEWFRCqACIiPMMdGOWhks0ApjzDEoEfFMZiImjHdrrQJ15qAylsgc37x9Y2NQqHjC5trSu8JyklwZqiOTxS6bE+0vyPNy2aleHjm1IabDZ6OSOFDAO6qCmvxyMNMoFLHEvKpBdm4bo5Y9nfLRKbH3da7mIgba5G70anxg72pAGRfUAENA+8LXRikFtcmi3REW7FkFljmPWB9+yMazi95Sj45CL14zQkuKV4GB2JU2a/LhrTpBB+iprVgm2XUbFNUpgzFqEpUC/4vwqBpVtK0o83NaTNs8pZzUhL82Y+cAtobyExIUATidChkCWqk/lU9RvfxMbLS/+jlM7YaPmzmOuRwxVMIFMclMWDLjns4gsr4Y5UmLKkAAkkACpJoAN5MI20/tPkSO5ZwmetgcQUDKFagkFyeXCsCViclHsbiiAt5bTWWQWmT5YI/CDiV1CXbrGRXxtjarSo9pNWEn8CSUoA3YRn1cxVsNjCg6iobsmPj8oviYPN9GsyttrIvJa+ZlqbyBgnItSJgxS1JUOBfx3RkOFOTZanMdcKfWLFjvCdZViZLU41SS4I56jjXSsJoFmfs1lSYiUmI7utpmykzMJAUOIKdSFDl45jWJzCOi7KyxEahE6hEShABCRHjRIY5gEzQwI6CY6AjpozJKF7gCzzCaAIUX3ABz5R+fbmQkWlZUpkAmu+tGj9HTpAWlSFZKBB5GhjDbTd4lz1EJS6Hosd1x3ajzhp6aDg20/oddmL7s00BOMBdO6TV384djLH4SKg+Q9Kxl907JTLXNUmdLlyggOifLAlpIwuA4WVFWKjYTRzRqsmypnpn9hOJUkAhCyWJf3hxNMxSM3HidEZuXY1osaX0Ouf7RFb7GMBw060gFfW0E2Qsy5MvtVJS5OTDQqhYtu11sKkKtmOVJXiSkICWJQzjvEd4vQawJXpFOXHbC972FTHqRAKReQl1VrQHQc4t2m1qSClK5pyBTNThWkKyLgkKZ97jWBn2P7uYlWgIfiNfGFFcWVN8okV8z1LT2qCAqYUJWHoJg+BAxpP6SIftlJmKySzWoJY6OS/R3bg0Yeb1VLBG+lKNhNKb6kcH4Q0+zxE37YgqWp+7iD93CX7rCjMI6p6ODE+TZr5THJYAqUQEgEkksAAHJJ0AFYmCYQfa/tCJNmTZkKaZOqsDMSRv3YlBuISqElbLlLirEfbr2gTLXMmS5KymyuyUgMZgB95etSHw6BqO8JhiSTKK1AAE8qmGGzXVI7PEFYix4VDUIPOLbo5dyYty0EmgflBSUnuh3SC7P3kk7nBcHhnwgkhMrCGbjlQKTioc6EcwR40AskkEOKg7yBv389/WBMTjRxjTuZQG9wobwdeR8d1+57WhMzvh0nPUPo4+jmx0gSFhJUHyLoPEH4iObTaB+HI6bmy8PSHRKdO0azY73l2aWoVVIV3TUEoQsHCoNRTFWeXeemNhHs7tCJ+KWoMtG5yCOJOWRGtWjNrDeysJlu4VTk7uPGvMvDLsffCZM1YYEKSRUgAFgxc7s+u6I40jaOS5L0PZMcqEQWO1iYCUl2LaU4Fj9ZxKYg6SBYjl4lmCImhiZpTx6DH2GPgIyEfPGf3/dgFumOKTE4nahBYOOsaA0Ke3iygSZiRkVo/wBQcf8AEwpdF43TKNhBkBkq4DfHN1KP2tJq4cl35gcI5lyFiU6AVLIpwH4iOPzifZOQiYpSytqkPnWMkjudI8thefMUklKqAVzBABB4QTst3r7MM5Aq4DkbnBUNdQ8BbavBOKh3kZVyNaw43LMwppVJqk6gHMHQkQ4rZM+tC6u7T3lF+ZGZyFNBAO85yUJIOeb/AAhxvi2gJPWMzvy0uDv06w/YvQsyLrUbVLVkJipiw50BL8hD17PbnItk9dSmXgS+mMpPdHIKgIq5iBJ7N12lZCUOO7LQp8k5H8xJjU7kulNmkJlJJLVUo+8tZqpSt5J+Ebr5bOTjwVUEUGMO9sdqC7zUEv3JctB4kAqLdFAdDG3gxgPtLn471tDDJQT1SlIJ6msaxOfN0C9nbvVNmYU5nXcNSeEaBI9nEsoYLZRz3eEVtk7vTLlAAd4kEnU09IerslYm0jjy5pN1E68PjxUblticfZeWYKc8t8Wru9nkyWapSd5L+grGmyrGzRemyEt9UhLk+2X8IvSMttnszkqLvmPAt5/tCzefszKPdLiNlmWTNoF3lZWSesRznH2P+PHLtGLztjFoqD+0DieyUlwWSatSr8aRp9sQz9Yz3bGzYCCMjU/vHThyubpnJ5HjxguURn2RnpVMmYT3SkKSCe8kDQhzvpurnDMYzz2cW4/aFIJLKQphTMEHp+8aERG0tMnE7iRrERRKqI2iTQ0iPYr2q3y5QeYtKBxIHgMzAG1bfSB/lpXMPAMPOvlGdMzc1HtjM8LG3lol9glCpiEzO0llCSoBSqsQkZmijAK2e0ecsFMqSJaqjGTiYcAzPWBF02eUoWu02gla0SgEzFJxhOI6Pmsq7obJ4tQvszWdcko7Gqw/5jbmHkCfURf/AMBQoKU6paivNPClRkecLV695KFoUpJUlyUlmIAFOjeEXbttE9I7loQp6tMYnmCPlHNE9V2wtZtkJUteJRUsvRyQDlSmcEFzcK1ABgqrblatu3wJtG0VoTRUpKidUKceCgPWJ7BaTNV3hhwgvk2mqS0Nuhb9gW/bVhKtd3P6MAbFcf2qd2eJgElRLOxFEvzUR0Bi9tLN7xL5H0iXYS3feKBQcU3vBTgDAjumhqe8dN4h41bsjJKkH7l2cEmYZiyFLbClvdQnVnq537qb4NvHGKOTMjdGDtu2SAxgW3FhVLvSfiHvTStP6krOJJHi3SN37SMy9rKMU6SrDVAScXArIY8qEczFRdGOSHJFq5Mug9Ia7qmAEQlWG8EooXJ4aQ23Tb5aw6SHGY1EefJOz001Q1y5gIi4iaGr6QOsdoBKq6D4xZM4Bo0izFo5nzWMCLbancZwWtBBYZ0MBLeEgEmnVoibLiLt6poTGcbaTSSkafGNEvO0pKSyhyjN9rqlPMxr46+Rl5X/ADJPZxKJtZOgQp+LsB5nyjTTCL7OAEYypwZmEIpQ4XzOY+NctXkmOqTtnLji1HZGsxw8SKiNoksqSLpnTu/OOF9D3ldYnVd6UBu0Uoj8ISPWCf2kqDSxhR+cip/lHxPhHEqwDj1zLwzxrAy7vdJBo5f9oqW5BRIlSlOAp57aKZZRKfeB2ai36oap9jGBXKBO0Sh2NimKdjImSQrQTJS8TK5pUS/AxUSo62ji5ZxV2SZiSEqBUmtWSooPIghvDfDPI2flTE4glnzYjPkQRAi+7mwIsUyQlRwyVBZAKmKymZ3twUSpuUVZe26LOvs5uNClb0qZ+YyjCeKno9nD5ClH5OmMc3ZkAFlEszJJIHhpHM4okoPeGLUjLLSAVv2/lJq5UTkwP0IVbwvZc5RJNNwy6xmsds3lP12d3zeHaKISQXPk8cJvRUtMtUrNHaED83ZsVseRVzaBilkk4fHyJixZpgTbLHIVkFS5a/8A7aTAR/W0dmGFbPN8jOm+KHS7PaDLxJlz+6SHC2YVJHe3GGYzwQ4Lgxidsuiai1zJayrHIUpCiM2SThVxBDHqIctldoFBIRNU7FnOhz8CGMVKH0RDyKdSHntYU9trL2qWGagkDooqPknzg0bTu5dd0C73ZQSTpQ9cjzf1jnlaR6GNpi59oVJYiV2mIjVs8nJi5YZcy1Wv7OmzJkzQSCsTFJZgS9E4SKa1Yg61tXZLExISrQDyhqsFnSkAV8ukYKUfaNpQfpi0J9qsqwJpCku2L4EjX10eGzCrscZNDXOAu08wMEDUh8nzyfNvnBe8jhsqE8PNozklZr9CzeN5WiacKCoCnuAk8K7zugf9oRLnmRPTbFTsSUEYkKGNRSwwpOpUA51fdDVdcsFATh1LK3E5036PF83IgzBOGEzRULL4wcnxVLgU5RpjqtmeRP0Z1eU2UtRQjGFgkKSoFK0ncQQ4gDet3lS5aCCSVYY0W8bsSmYZh7yzmTX+8KtoRitObMFKJ3ADPzhxnT0TOHKOy5d9lYoYNhISRkUkEs7UIzD8oOmAt2KUqapZGELY4XyAOJzxJYNxMGlGNIdE5WrpEao4j1UcxZgX1TjUDOgA56tyi5JsoSHNTlX94iu8fd4jmXL8zE7OR1PhFHio6LGm+F+22xIsi7PNSshE5M2WpABVLVkp0n30lJIYVrBxAcP4QOvix4sKvzjCeYdviIaZVmh7EYTZpcwYgZqEKGJx3E91PdyBZn1qH0YR7TPZ+m2yjNloeekOwoVgbv1jTfluglsQpX2KTqpApxDkKHl4tDOlTiLfdnR2j8sm5JqfwzCx1Qr4CJJVgnTFBCJS1K/KlJevBn6mP0LeWw1lnzu1mIUT+JKVqQhZ3rSkhzx11eCVjsSJQwSpaJaR+VISD4Zw1X0J86qzJNjvZNPUpK7W0qWCD2YLqWRljIoBwfwjP7yu1abaskvMlzlqXuCkTCW8o/Typrax+dL+mmXaLetQwqVaZ4A1He/d4tNmMkkrQT9oSQm+itJb7RIlTUnTFhwnxCYX1TQmeBkVAgjTEmobo8M+1lzm0Lu2ak1RZkY295gElPJ8Sg53HOLCbvlviMsoVRipL8PeFR5QmEu7Ktgt6qBThvxGgKdxJpTR4qX1tGEJV2YCkihJcgk6JFHHE/vHdpllR7KY4ZiMvImo6Qv7Xd2UEp+vpoVJlRyyWkxnuSZ3jwMN9lyz0zjNdmreThUfxDzeNAsU5hXw5x5uT4yPocUuWNASeozrUAKgGGa/5RShIqzCAE6UuTaETZbKS9UmiuDHL+0EL72rVOl4Qg4ga4gQeVAX6Ql0y7dk2zlpooM9fAiDM9QYkZwC2ds5AUpaSjEzAtoP3gpbjgHSBOkJq2Ab1WavlWFCzKxWlf8ALvA1rn03wwXza+6Yz+1lXa4gSCKuNHcZ9I0wQ5M5/KzfxRtGi2aSEjRyBUcN31rEioRbh2rIZCypL0CmCku/4knzKSIbJd6B8KmCuGXga+vOOp466OKPkRk/losrjl49WY4eINwxJICEB9B6R2FgF3zB9HjqVJYJHCJlhkvuijxSCwzR2YqNfEEx9axik+BHA5/OObuS8lJ4fvFmagGUXA8IBn10X4uyrTMDqkr99P5FaqH6SMx1jRrNaEzUBctVD9VjOLPIGAUGUTXReEyyzCQomS3u5lBGTfmTo2Y03RadmsZV2aOiYclUPkeR+ER2yaEJJOmsIy/bVYEHDNUaapSTXikgEHpAW+fbbYT7i5qhuCCPMtFxjvZpYyWraliooRjzACTyzegzjO9pUSbXPUsSyFqKcTLdGJLJJIwjEogAGrU3x3/4hm2IUiRI7MVHaHCVtrhYUpq+sT3bYsJCQOZ14PujSUl0jGbvRLZLJLQAJq1Abk0TSjKKa/tB6zXPIbuhx1PxitbLIoJah3g4QHbIqIqWgVdVtMuaZeEg17rnflRhvz3Z1jImzram7BLEts8RbkzkchCbt1ZWwqb3k+RqH+tYdto0qWuUCTUtno/LlnAzbm7O1mJQke6lzwholiTstafuwPyqPhnGjImES8YBNMgCT4CETYG5+2+3I/FKk9qj+ZExIPikkdRuhsua8sUoA6Rx54U7Pd8TJa4l2y3tJWpLzB0rBcrlAnvoqxzccyRlAIqlg/eoC08dK7xWJQixkdzM5AKUA/J4zSR2BxM0DUFOhBceIivap++Bci65OLEUgDcCW6gFjHt7W5KU03MP2jN09IOgFfFoCnG6phavOzlJlqNMScQ5OoDTVni5elvwJL1Obeccbeky1BGsuVZ0f1dkgq8yfGO7BClbPI83IpfBC/ZRjmFKcklSn5s3xhxskwpwPQilKuBkTi4v5QM2auNpIUc115DSGdVnASzPu/eNrPNl3otyJyFJfI6iviBl8Y8xp/iI8YFInEK3dAz8jkYu/bT/AA1f7fnCqzWGeUVQ3YaiObwXhlKPAx2Pe6RS2jmkSW1UQPGMjIlu5LSEfyj5xYKXlnwiNJZAHAfCLQPdgGfIbLhFW9FtKLxaRnwECb+mMlooH0LlskImHvJSeYBhbvayWdBATKSVHn8IO3lahLllR1hasIM6eFaCniWi4/Zm20Nux1mTLUtBQC6BRtCXIHl4QesxNnWEqdSFP2Ssj/KTvDtxcRDdFi+/CtwIPUawYvGxhcooJCTUpNKEA1Az+uEBaK1pUpdnWoEY0PTVg7jmQ5PLdA+3Mm1SZjUWnSmYGXIxaCnCJn8QVG5WSgfPxivMlPZkg5ylFD8jTyA8YAZavQBS7MQSXX8RHtklCbNtCzXvBCRwAr6x6qW0yzDcFqPrHOzMx5ROqpkw+bP5Qhir7NZBReluQ1FyLSBuJSpChFS65+FVaBbdFEZdYbtnbIEXzKowmGchmaipSyR/siK99mAjEEB+zoob0pOF/LoYJpSVG+PK8bUjm7VBbANo7iDs675fZ4gEOM6AeYjPl3ybKsHvFByOZB3KbXjrFyz7X4wooeudPgY43jcT2MfkQydMOKY1dmhT2ivgBWEVOg+J4COrXfBAqQ50FTX0hXtKipROaj1+gPiY0xYr2zn8rylBVHstXdK7e0y5aq9otKW34iAfLyeLe3hNovWZLGRnK8Edz0SYJey2wCZeSVM6ZKJiyrTEMKacAFmBlzze2vNc4hwVqA5qxF/OOz0eUrSt9jj9lCAkDIACI7XaUozMTWy1NkHO74xBZ7CzrmZ1z+ESQDbTMK9GG7WKWCZ+Y+JgxNGIYmAS4A0qSwiCm4QENDspTEQLv+cFTZKP1OelPUwSnEYawvKm9rbf5U/EGMSg7MX3hyHwi8PdEDVr+95fQgmBSGNH0oZmF/ae1ABjDCVYU9Izu/7d2k9tEv5RSQpOkAr7tSpsxKBQUghdNiwmgyxNzAbyJgdLS8wzNE5cTpDjs7YgJqEK/FKUS+9QSfQxbM1tjDdYSZaQMmBJ4/ExZM53INBkHcFsqNQ8HgPcE8plTJR95ExSTU5ZgA1P94JzJpQoOHFDxcc86wjVMg+zlJmy9UkTU8le8BwxPEVjZSpqNFpQsDphPmmJp9sH2mSofixy1cNU13uDSBQtnZ2pOEhSTjTQuKFynzVAGgxaU1f8klXiRC3cVvUmzhve7xJ0Dkmrjj5PrDTeCh2ExQ1SfSM/sBeSrfjQByUa+kAPRoey9gE+3WeaXHZIVNGhKiky2P8A+h8BDLtfdSRLM+UGWiqgBRQJ7zga1d+BeKWwVneYteglpSNxxqJ9EDxhivCZhYjLUZ5v5V+qQVbOiKuNGRXldMu0g4MKFnNCqAngfgYTbw2WnyFE4Fh9wcHqlxGz3tscFOuWnEDVktiTy/MPPnnCnb9l5qiUp+1AahMqaS2RYgCGYuEk9GV2i14aa7qvFq4rgn2teCWhTagCpHE5JTx9Y0mxezTL7rsU6rmlKpnSUklyf1EDnGlbObOyrPKCJScKcyTVaj+ZatT6UAYUirHDG+2ZnI2TtF22C12lk4vs6kJQjvFAUtOJajke6Ho7NnCpdF1djLlv75GNXM5vyBB6R+ibWjFLWlgoFChXJVCGO+MUtDKtTH3eyTvHvfXg8TY8ipJFyUEli1frLjEdrdfcFAc3pT5RSnWnChRB78tlcwCMXkSfGCs9bgAfiqeQB+EBnZStisSpEtP5sf8ASkEJHx8I9/wzl4xDa7SlM9az7slH+45JA31AaAv+NW7+AfFHzgElY3X1aqplJNTU8v7xSuSS9oUrMBLRXlzFTFrmbzhHIfXrBq5pIQDrkYyEeoV96X3/ABgwdICv94TxI+UFpExxAUiC9bZgQoxnSZZUtRPX4w6X6rutvMLKJbZ/TxSZMijbpQHZyx+Ih+TsPWHS8E9lbbMvIKJQfAj5QkSZ+O1o3BYHRJ/vDztNJVMs+Ie9LUlYochn5RRKKlvPZWycRTFLKwNCWCa9S/SDsogdx6EBtNHgVeyitEmfLAKkkguKFKx7p4GnjHdltwwpZy1UvnhB908UkgcQUmApA+8VlIw5mVhWBqSlRJ45OeUCJ1qMq0IlGqVzMUs7kqBUOYOJuaYPXsMNoTM/CQ53NQfAwB2lsbYFD3rNMBB3yVmh6EjxMAvY4WiY8iZ/KfQxmtjtZxpQKksW35gesPYtQMmYTq9edP2hEue71Tb07FB7ylS0A5M6QVK4amGiqs3/AGJspRZyrRRBTxSkYX6sT04wStqQ9apUGO6h/eJ0ICEAJDJSAAP0hgB4CObdKJS6Q9Xb4jixy15tAuzrWirdoKO4VYmyOpS+vEZecWrbaky0FS1JSBqaRBKAHEHwMWcbZgGKaHZRscpMwhajTRzn8hF4WpJFMvB+XCI1WkmgBPSKs8rSHpXIZk8ABBVvYFuRascwgDupHiSWPpGK3o+N0ljhkpcNUOt2O7lGzXbZzh7zVjCb9vVKFJlMQZK1Imc5RUkAc84Vb0YZtIpXgo9qhCSSZgSDyL/AA+MMFptglha9EJwj9SjoIWdnwZk8zD+F2HGiUgeJgraFhU7CzokVI/PNNAPhAznvR9Z1YSEKrMJ7RfBaqgnclCa8ymCf+NyPzI84F2O7MWIqL4jimr/iK/KNRLGQHB4J9hL/AIafAQD2T2ezhEpA1+MWrLMZ+UVVutYSKfVIvokAJYZaneRGIziUHW+/6+EXAYqmeE5aRwZj/tAMG35aC8Ap83ClROgP7ecFL2BBDwBts7IaO55CvqIpIiTIbjln7RLG5VfiY1UJ7pcZgv1p8RGZbHEG04joFHmc/OH222w4AAWKlM+6lW6eoimEOgVNJkoUgF0uCBuwgv6AgcIvXtZCiz9qkd+UULp+IABKk9U06CIZljBUlNNNOSlcBu31MHlh0kHWnzgLoASLyTapbChIdJOcUZ0nHZ0FWeCZLUM6BwAeI+UCpN24Z0yUmZ2akKJS9UkO2lYtrnEnBMBQv3jhqFNQrl6KoKjOlIZF/Z7s/bgZOFRHugnjSrcj8Isezy7QLTb7zmFxZnZAIBKlJJUSTkyHA58IEXPRU0OCA5DaJWSr5iDPs1ndqq97L/GkqWkUzCVIP/NMHRri7NduDaaz21BXZ5gUAWUMlJOmJJqAcwcjoTBRCcNNNPlH5qsNqmSrDItFmWqVOlqw40liQSe6oZKTlQ0jRNm/bRhCEXnL7MqHdny0koVkO+gOUniHHAQNG0Zp6NQXZQ5OT58eYyeKU61IQ+JYAGeJg3UkCO7HekqdLxyJiJiCPeQoLp0NOseqShRBUQpshp4CHEo6krKvdoN/yHxjqcgIBVmo0c1J/bhHfbbgfQRyZZJBOnQQfkZ5ZxhAEfnz2vyOwvSdRhN7OYP6kgKI/qSY/Qk2aiWkqmrSkalSglI6ktGOe3OwyZ9mstvlzUqdZlJw1EyWStQKT+kpPDvaaieyZRUkK1xWkSEhRqAlzrU1A8VARdsiMKglWdVzCPzqdh0GLwihYpQRZ0KWMu9XeFKLHy8I7si1K7v4l99f6QWYc8IbxgOOxhlTAf5Rn9dI7+3p3iAdpt2L7uVkPeV9eMUscr+Mny+UMHIcUT5aCSpYcx9NvCV/GSOZhFs13iZVyx4mGCwXZJCQQkc8z5xiwTbGCzIlkOFgjhExmS0ByQOrQmXvfyJBwyqq9IAWtNpnJxqCmOX9oaQ7Dl+7QIVOVhLgUzgXPX3MX56DkD/eAv8Ag84VIpB29peBMtP5WHViTFkzX5LVzySizrnDNKgegIJh0u+emcpz+EJpmzuo+LEvygHdFl/8uUc8QUf9vrFzZqb35jEMESmegdiDXSogY46DkmqiSXcZcy9PGLCJ+XCheK9nnAHSuj5V/tE8w6/VIRoKe10gyrTLmDJeIHnQ+vpEVrnBSlJUWHvIVqhRVQjoRBbbOR2lkxDNBxfPyhPvC2uhB34X8QSPKGZS0wnZZOGdNJDKUhOIcQVg9Ig2NvQ2e/5CnpNWJStxE1OGv9WE9I9k3iZ06bMIKUkJCXzapfqTC9flpMm1S5wFZapSxxKS/wAIDTG/khinWXspdus7f5M9ZA4BZbyER32AqyWdw/ebzrBvapIF52oj3J6MQ3EKQlQI54oEIldpdyDqhZaGZy7ZwLlwrSuQtUpe9CinTeKwYmX7esoDDaJig36V/wDJJMCrLaqI6D68oZZE9050gsqLBqtvL2b/ADVdJcr/ALIFXvt1eaZKlLtM9JNKEIZ92EBoawTpCft/P7kuXquYH6f3gsqN32KF4WqdOCpk5UyYrujEtSlnk6iYePaTK7CTd9jJJXZ7NLJRoJk0uum+gH94rWK7RMnWOUR/m2iTi5Yx8Hiptle5tN62icO8DOUiXuIlNLRyFMRg9milcLKs+1LUqXISMas1bg9SPE14CCyZJAwA6vNmaPqBHdmu9FnRiWaqqoiqlHhuEU1zF2tYQgYJYqeA3njAc8q9HctHa/dy+7KT76zuFa7z+mPvstk/9366RPb5glyTLk+7lzJLEkwL/wAJnb/WGQXbsXhSXNUu/rH1svdUuQlKfeVQcOXGKItGEqP50/7hQiJ7MjtLTX3ZSR4xmNMJ3NsqUtNnd5RrWrfvHd5TVYmTlui/Z7xPYAk5wr3ptGhDt3lbhl1MIur0i/jdSUqydzyDH5RTvhJIc7yfX66RQ2aE2fOKlP3gw3M9W4QY2pSEnAPwpHy9D5RaJmqdDXc3csqE8B4s58zEdxyxLTNqmq2ZXCtONTThHFltTSi/4H8qAeLRcu5CkywkkHF3taYmOTNq2ekItHRnKDM28ah9QH6xZRanZhTcfGJJSEq03tx+nj2ZIFWoYBkXZCZLUg5KBG/N/n5RldqUR92c0qL88o1WVLKS/Eg+kZttrJ7K1TFDIgKHM0PnDRMlbPLLfA7+oCgkDgkfOBm0toC6toNN0D7DNYRPbqo35+kOtDS45EaVbZ3a3ddtsH8P7PM/mlOgPzHpFS4pOKxzE7lqHLKJfZ6sWi4LZIPvSJqZqeCVAP8A8VeMV9k57y5iTmVE8YkrKqmD0EpKU/qP94PWKfSkB7YjCpL6KOW5tIuWZQIcK+EBktBfGYRdr52O2SUB6EeZ/aHDtDCDPtAVeOInuoIJ4NXrAax7/Q+3HJCLRMtCvdsVnmTx/wDIElEsc8Sif6YzpFqKZicOaEiu9Tuo9T6Q8Wm8eyuOdNIOO8LQJSN/YyC6j/qCh1hNuy6VqJUrup45sNwikU1xjsJy1TLSoJDigc5gfW6Di5SZUsS5eZzOpJ1J6R9dyEpASlvHOnrFybIHpA2YpAudIJKE/qD8hBPshvjmZQ5DWOcZ+n+cIKFG8ZOAgEuRMSKVB/M3SCd3tLlrUsMpbkA7qt11iGzoBlLUaqCSQdxK0uY6tKzgUXqpdeLJf1iezNypA29r3UEpkyzVq8HgXZrqUqYy6AMS+ZeJrtDrmKNVA0PjHiJpwYnqSok72LRVHRbgqX+seNkLICVrbupZI+LeLQM2jm4pk1WjoHmf+3zg9syGsSWo6X6kl4Xr1FV/yj4/OEYy0FbJOeSoD/1JhCdaA18zDLNQRQNuFSzCnu6UfwhZuQOLM/PqVl4OlX3oGlfjAyoltdqILAZbvrhE8i2Ys6GIFzSFMMnbIZOI6w96AqywZrDx8oz/ANp8juSljeUnlmPN4c7WosPrdCvt6P8Aplc0+ogKi/kjOwvuiLUqe8mugMUPwxJIPcV0h2byiq/ZovsQnPaZsgnu2iTMQRvLEjwY+ce3KDLnrSad5XiC0B/ZXMKbwsxBb7wDxUAfKGfaBATeSwkMO1nf8jAYZe/2V72S2W/LP6rENkm1y+qRcvCoP1pAqSe+OfyhGL7CVonshzTnl/aM8sgVNnKwh1LUyRvUoskeJAh2v4tZ1t+UwH9lclKr0sgUHHag9UpUoeBAPSGjbGrTG/bKyNOkWOWRgsMhEo8ZswBcwjwS/MwvLsK01z+vrxghfaibTPUfeM6aSd/3iorWacd+74CCzKbuRWk2ooWkKy+OnlDFKmBSfKA15DuJOr/KJgrCXFHaAE6CSkA5iOsI3ekVrDOKsy9T8Iu4RAWf/9k=" id="484" name="Google Shape;484;p51"/>
          <p:cNvSpPr txBox="1"/>
          <p:nvPr/>
        </p:nvSpPr>
        <p:spPr>
          <a:xfrm>
            <a:off x="155575" y="-1836737"/>
            <a:ext cx="3076575" cy="3838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encrypted-tbn3.gstatic.com/images?q=tbn:ANd9GcQsqV5Z3IkVEPZdcN7CETGXSgMZqtgXOohEL3HbSq8wgnspB9oDgg" id="485" name="Google Shape;485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9975" y="2133600"/>
            <a:ext cx="3138487" cy="2139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t1.gstatic.com/images?q=tbn:ANd9GcTbHJ4_U34WoQEEdMBT_jj1sKU4k6jh8v98A6e_k0fiuM3QwrP8" id="486" name="Google Shape;486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30787" y="3141662"/>
            <a:ext cx="2049462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buzzland.it/wp-content/uploads/blogger/-6YvjLVkaqvw/TsU3ZLtUJCI/AAAAAAAACC8/OaRyyf5fL_M/s1600/Dr-house-05.jpg" id="487" name="Google Shape;487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59575" y="3716337"/>
            <a:ext cx="1844675" cy="27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2"/>
          <p:cNvSpPr txBox="1"/>
          <p:nvPr/>
        </p:nvSpPr>
        <p:spPr>
          <a:xfrm>
            <a:off x="755650" y="765175"/>
            <a:ext cx="7632700" cy="584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L’immagine di medico in Italia</a:t>
            </a:r>
            <a:endParaRPr/>
          </a:p>
        </p:txBody>
      </p:sp>
      <p:sp>
        <p:nvSpPr>
          <p:cNvPr id="494" name="Google Shape;494;p52"/>
          <p:cNvSpPr/>
          <p:nvPr/>
        </p:nvSpPr>
        <p:spPr>
          <a:xfrm rot="-5400000">
            <a:off x="5899943" y="3613943"/>
            <a:ext cx="908050" cy="5580062"/>
          </a:xfrm>
          <a:prstGeom prst="rtTriangle">
            <a:avLst/>
          </a:prstGeom>
          <a:gradFill>
            <a:gsLst>
              <a:gs pos="0">
                <a:srgbClr val="FF66FF">
                  <a:alpha val="69803"/>
                </a:srgb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2"/>
          <p:cNvSpPr txBox="1"/>
          <p:nvPr/>
        </p:nvSpPr>
        <p:spPr>
          <a:xfrm>
            <a:off x="611187" y="1703387"/>
            <a:ext cx="8064500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Giovanna Vicarelli – </a:t>
            </a:r>
            <a:b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Società e professione nel ‘900</a:t>
            </a:r>
            <a:endParaRPr/>
          </a:p>
        </p:txBody>
      </p:sp>
      <p:pic>
        <p:nvPicPr>
          <p:cNvPr descr="Gli eredi di Esculapio. Medici e politiche sanitarie nell'Italia unita" id="496" name="Google Shape;49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3573462"/>
            <a:ext cx="1800225" cy="29194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 medici in Italia: motivazioni, autonomia, appartenenza" id="497" name="Google Shape;49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2950" y="3716337"/>
            <a:ext cx="1816100" cy="28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2"/>
          <p:cNvSpPr txBox="1"/>
          <p:nvPr/>
        </p:nvSpPr>
        <p:spPr>
          <a:xfrm>
            <a:off x="2411412" y="3298825"/>
            <a:ext cx="4392612" cy="157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Quattro grandi cambiamenti di immagine e di ruolo 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3"/>
          <p:cNvSpPr txBox="1"/>
          <p:nvPr/>
        </p:nvSpPr>
        <p:spPr>
          <a:xfrm>
            <a:off x="755650" y="765175"/>
            <a:ext cx="7632700" cy="584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L’immagine di medico in Italia</a:t>
            </a:r>
            <a:endParaRPr/>
          </a:p>
        </p:txBody>
      </p:sp>
      <p:sp>
        <p:nvSpPr>
          <p:cNvPr id="505" name="Google Shape;505;p53"/>
          <p:cNvSpPr/>
          <p:nvPr/>
        </p:nvSpPr>
        <p:spPr>
          <a:xfrm rot="-5400000">
            <a:off x="5899943" y="3613943"/>
            <a:ext cx="908050" cy="5580062"/>
          </a:xfrm>
          <a:prstGeom prst="rtTriangle">
            <a:avLst/>
          </a:prstGeom>
          <a:gradFill>
            <a:gsLst>
              <a:gs pos="0">
                <a:srgbClr val="FF66FF">
                  <a:alpha val="69803"/>
                </a:srgb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3"/>
          <p:cNvSpPr/>
          <p:nvPr/>
        </p:nvSpPr>
        <p:spPr>
          <a:xfrm>
            <a:off x="5076056" y="5733256"/>
            <a:ext cx="3600400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Giovanna Vicarelli –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Società e professione nel ‘900</a:t>
            </a:r>
            <a:endParaRPr/>
          </a:p>
        </p:txBody>
      </p:sp>
      <p:sp>
        <p:nvSpPr>
          <p:cNvPr id="507" name="Google Shape;507;p53"/>
          <p:cNvSpPr txBox="1"/>
          <p:nvPr/>
        </p:nvSpPr>
        <p:spPr>
          <a:xfrm>
            <a:off x="684212" y="1773237"/>
            <a:ext cx="7920037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Nell’Italia post-unitaria e liberale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elité modernizzante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clinica </a:t>
            </a: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 personam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paternalistica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clinica </a:t>
            </a: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 societatem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preventiva e sociale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1910: nasce l’Ordine dei Medici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Nel ventennio fascista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medicalizzazione del lavoro, della famiglia, del tempo libero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medici come garanti della salute nel nuovo ordine sociale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1943: nasce l’INAM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/>
          <p:nvPr/>
        </p:nvSpPr>
        <p:spPr>
          <a:xfrm>
            <a:off x="755650" y="900112"/>
            <a:ext cx="7632700" cy="584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L’immagine di medico in Italia</a:t>
            </a:r>
            <a:endParaRPr/>
          </a:p>
        </p:txBody>
      </p:sp>
      <p:sp>
        <p:nvSpPr>
          <p:cNvPr id="514" name="Google Shape;514;p54"/>
          <p:cNvSpPr/>
          <p:nvPr/>
        </p:nvSpPr>
        <p:spPr>
          <a:xfrm rot="-5400000">
            <a:off x="5899943" y="3613943"/>
            <a:ext cx="908050" cy="5580062"/>
          </a:xfrm>
          <a:prstGeom prst="rtTriangle">
            <a:avLst/>
          </a:prstGeom>
          <a:gradFill>
            <a:gsLst>
              <a:gs pos="0">
                <a:srgbClr val="FF66FF">
                  <a:alpha val="69803"/>
                </a:srgb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4"/>
          <p:cNvSpPr/>
          <p:nvPr/>
        </p:nvSpPr>
        <p:spPr>
          <a:xfrm>
            <a:off x="5076056" y="5733256"/>
            <a:ext cx="3600400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Giovanna Vicarelli –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Società e professione nel ‘900</a:t>
            </a:r>
            <a:endParaRPr/>
          </a:p>
        </p:txBody>
      </p:sp>
      <p:sp>
        <p:nvSpPr>
          <p:cNvPr id="516" name="Google Shape;516;p54"/>
          <p:cNvSpPr txBox="1"/>
          <p:nvPr/>
        </p:nvSpPr>
        <p:spPr>
          <a:xfrm>
            <a:off x="684212" y="1628775"/>
            <a:ext cx="7920037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3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Nel dopoguerra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clinica </a:t>
            </a: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 organum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sulla base del progresso tecnologico e scientifico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sviluppo di un sistema di welfare democratico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1978: nasce il Servizio Sanitario Nazionale</a:t>
            </a:r>
            <a:endParaRPr/>
          </a:p>
          <a:p>
            <a: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medici di medicina generale sono esclusi dal governo del sistema (!!)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3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“perdita di dominanza”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1992 (l. 502): aziendalizzazione del SSN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conflitto con la “cultura manageriale”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aumento della domanda di salute 🡪 burn out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5"/>
          <p:cNvSpPr txBox="1"/>
          <p:nvPr/>
        </p:nvSpPr>
        <p:spPr>
          <a:xfrm>
            <a:off x="755650" y="900112"/>
            <a:ext cx="7632700" cy="584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Una competenza in più …</a:t>
            </a:r>
            <a:endParaRPr/>
          </a:p>
        </p:txBody>
      </p:sp>
      <p:sp>
        <p:nvSpPr>
          <p:cNvPr id="523" name="Google Shape;523;p55"/>
          <p:cNvSpPr/>
          <p:nvPr/>
        </p:nvSpPr>
        <p:spPr>
          <a:xfrm rot="-5400000">
            <a:off x="5899943" y="3613943"/>
            <a:ext cx="908050" cy="5580062"/>
          </a:xfrm>
          <a:prstGeom prst="rtTriangle">
            <a:avLst/>
          </a:prstGeom>
          <a:gradFill>
            <a:gsLst>
              <a:gs pos="0">
                <a:srgbClr val="FF66FF">
                  <a:alpha val="69803"/>
                </a:srgb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5"/>
          <p:cNvSpPr txBox="1"/>
          <p:nvPr/>
        </p:nvSpPr>
        <p:spPr>
          <a:xfrm>
            <a:off x="755650" y="1773237"/>
            <a:ext cx="7848600" cy="397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professionalità è quindi per buona misura un 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costrutto culturale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dipendente dai luoghi, dai contesti e dalle epoche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quindi …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competenza socio-culturale </a:t>
            </a:r>
            <a:b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 gli attributi della professionalità: </a:t>
            </a:r>
            <a:b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comprendere e rispondere agli elementi </a:t>
            </a:r>
            <a:b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culturali, socioeconomici.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6"/>
          <p:cNvSpPr txBox="1"/>
          <p:nvPr/>
        </p:nvSpPr>
        <p:spPr>
          <a:xfrm>
            <a:off x="755650" y="971550"/>
            <a:ext cx="7632700" cy="5857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Formazione del professionalism</a:t>
            </a:r>
            <a:endParaRPr/>
          </a:p>
        </p:txBody>
      </p:sp>
      <p:sp>
        <p:nvSpPr>
          <p:cNvPr id="531" name="Google Shape;531;p56"/>
          <p:cNvSpPr/>
          <p:nvPr/>
        </p:nvSpPr>
        <p:spPr>
          <a:xfrm rot="-5400000">
            <a:off x="5899943" y="3613943"/>
            <a:ext cx="908050" cy="5580062"/>
          </a:xfrm>
          <a:prstGeom prst="rtTriangle">
            <a:avLst/>
          </a:prstGeom>
          <a:gradFill>
            <a:gsLst>
              <a:gs pos="0">
                <a:srgbClr val="FF66FF">
                  <a:alpha val="69803"/>
                </a:srgb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56"/>
          <p:cNvSpPr txBox="1"/>
          <p:nvPr/>
        </p:nvSpPr>
        <p:spPr>
          <a:xfrm>
            <a:off x="684212" y="1619250"/>
            <a:ext cx="7848600" cy="397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Due estremi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1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role modelling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gli studenti, esposti agli esempi di condotta dei loro docenti, sviluppano gli attributi tipici della professione 🡪 </a:t>
            </a:r>
            <a:r>
              <a:rPr b="0" i="0" lang="en-US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hidden curriculum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!!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1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percorso formativo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articolato in modo iterativo e diffuso longitudinalmente, trans-disciplinare, basato su riflessione esplicita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7"/>
          <p:cNvSpPr txBox="1"/>
          <p:nvPr/>
        </p:nvSpPr>
        <p:spPr>
          <a:xfrm>
            <a:off x="755650" y="755650"/>
            <a:ext cx="7632700" cy="5857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Hidden curriculum</a:t>
            </a:r>
            <a:endParaRPr/>
          </a:p>
        </p:txBody>
      </p:sp>
      <p:sp>
        <p:nvSpPr>
          <p:cNvPr id="539" name="Google Shape;539;p57"/>
          <p:cNvSpPr/>
          <p:nvPr/>
        </p:nvSpPr>
        <p:spPr>
          <a:xfrm rot="-5400000">
            <a:off x="5899943" y="3613943"/>
            <a:ext cx="908050" cy="5580062"/>
          </a:xfrm>
          <a:prstGeom prst="rtTriangle">
            <a:avLst/>
          </a:prstGeom>
          <a:gradFill>
            <a:gsLst>
              <a:gs pos="0">
                <a:srgbClr val="FF66FF">
                  <a:alpha val="69803"/>
                </a:srgb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1392785"/>
            <a:ext cx="8100392" cy="290763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41" name="Google Shape;541;p57"/>
          <p:cNvSpPr txBox="1"/>
          <p:nvPr/>
        </p:nvSpPr>
        <p:spPr>
          <a:xfrm>
            <a:off x="179387" y="4508500"/>
            <a:ext cx="8640762" cy="1939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Hidden curriculum has a strong cultural component. </a:t>
            </a:r>
            <a:endParaRPr/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Hidden curriculum conveyed a paternalistic model of</a:t>
            </a:r>
            <a:b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physician–patient relationships. </a:t>
            </a:r>
            <a:endParaRPr/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It may compromise the standards formally taught in medical</a:t>
            </a:r>
            <a:b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schools about doctor–patient relationships.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87412"/>
            <a:ext cx="9144000" cy="5083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8"/>
          <p:cNvSpPr txBox="1"/>
          <p:nvPr/>
        </p:nvSpPr>
        <p:spPr>
          <a:xfrm>
            <a:off x="755650" y="260350"/>
            <a:ext cx="7632700" cy="5857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Quanti medici in Italia?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9"/>
          <p:cNvSpPr txBox="1"/>
          <p:nvPr/>
        </p:nvSpPr>
        <p:spPr>
          <a:xfrm>
            <a:off x="0" y="857250"/>
            <a:ext cx="9144000" cy="26828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59"/>
          <p:cNvSpPr txBox="1"/>
          <p:nvPr/>
        </p:nvSpPr>
        <p:spPr>
          <a:xfrm>
            <a:off x="0" y="5753100"/>
            <a:ext cx="9144000" cy="26828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59"/>
          <p:cNvSpPr txBox="1"/>
          <p:nvPr/>
        </p:nvSpPr>
        <p:spPr>
          <a:xfrm>
            <a:off x="6227762" y="1773237"/>
            <a:ext cx="1223962" cy="4318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Durante i 6 anni di corso </a:t>
            </a:r>
            <a:br>
              <a:rPr b="0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sarete impegnati …</a:t>
            </a:r>
            <a:endParaRPr/>
          </a:p>
        </p:txBody>
      </p:sp>
      <p:sp>
        <p:nvSpPr>
          <p:cNvPr id="142" name="Google Shape;142;p6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accumulare “conoscenza enciclopedica” (circa </a:t>
            </a:r>
            <a:r>
              <a:rPr b="1" i="0" lang="en-US" sz="2000" u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l’80%</a:t>
            </a: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vostro sforzo) 🡪</a:t>
            </a:r>
            <a:b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corrisponde alle domande: “Parlami di …”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leggere (annoiati … </a:t>
            </a:r>
            <a:r>
              <a:rPr b="1" i="0" lang="en-US" sz="2000" u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5%</a:t>
            </a: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documenti contenenti “conoscenza scientifica” 🡪</a:t>
            </a:r>
            <a:b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corrisponde alle domande: “Quali sono le prove di efficacia di questo trattamento? Qual’è la probabilità di questo evento?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osservare o sperimentare (…o sognare di possedere, </a:t>
            </a:r>
            <a:r>
              <a:rPr b="1" i="0" lang="en-US" sz="2000" u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15%</a:t>
            </a: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 impegno) “conoscenza clinica” 🡪</a:t>
            </a:r>
            <a:b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corrisponde alla domanda: “Cosa faresti in QUESTO paziente?”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riflettere su (</a:t>
            </a:r>
            <a:r>
              <a:rPr b="1" i="0" lang="en-US" sz="2000" u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0% …</a:t>
            </a: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sigh …):</a:t>
            </a:r>
            <a:b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come/cosa sto studiando/imparando?</a:t>
            </a:r>
            <a:b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che emozioni mi genera l’incontro con la realtà?</a:t>
            </a:r>
            <a:b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che “modello” di medico e di medicina sto adottando?</a:t>
            </a:r>
            <a:b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che modo la mia personalità e storia di vita, le “ideologie” attuali, i tanti sistemi di vincoli influenzano/influenzeranno le mie scelte professionali?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0" name="Google Shape;560;p60"/>
          <p:cNvGraphicFramePr/>
          <p:nvPr/>
        </p:nvGraphicFramePr>
        <p:xfrm>
          <a:off x="1468437" y="2109787"/>
          <a:ext cx="4799012" cy="3973512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561" name="Google Shape;561;p60"/>
          <p:cNvSpPr txBox="1"/>
          <p:nvPr/>
        </p:nvSpPr>
        <p:spPr>
          <a:xfrm>
            <a:off x="6156325" y="5876925"/>
            <a:ext cx="273685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 ISTAT 2019</a:t>
            </a:r>
            <a:endParaRPr/>
          </a:p>
        </p:txBody>
      </p:sp>
      <p:sp>
        <p:nvSpPr>
          <p:cNvPr id="562" name="Google Shape;562;p60"/>
          <p:cNvSpPr txBox="1"/>
          <p:nvPr/>
        </p:nvSpPr>
        <p:spPr>
          <a:xfrm>
            <a:off x="755650" y="611187"/>
            <a:ext cx="7632700" cy="5857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Quali medici in Italia?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1"/>
          <p:cNvSpPr txBox="1"/>
          <p:nvPr/>
        </p:nvSpPr>
        <p:spPr>
          <a:xfrm>
            <a:off x="6156325" y="5876925"/>
            <a:ext cx="273685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 ISTAT 2019</a:t>
            </a:r>
            <a:endParaRPr/>
          </a:p>
        </p:txBody>
      </p:sp>
      <p:sp>
        <p:nvSpPr>
          <p:cNvPr id="568" name="Google Shape;568;p61"/>
          <p:cNvSpPr txBox="1"/>
          <p:nvPr/>
        </p:nvSpPr>
        <p:spPr>
          <a:xfrm>
            <a:off x="755650" y="611187"/>
            <a:ext cx="7632700" cy="5857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Quali medici in Italia?</a:t>
            </a:r>
            <a:endParaRPr/>
          </a:p>
        </p:txBody>
      </p:sp>
      <p:graphicFrame>
        <p:nvGraphicFramePr>
          <p:cNvPr id="569" name="Google Shape;569;p61"/>
          <p:cNvGraphicFramePr/>
          <p:nvPr/>
        </p:nvGraphicFramePr>
        <p:xfrm>
          <a:off x="749300" y="1547812"/>
          <a:ext cx="6132512" cy="5127625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812" y="908050"/>
            <a:ext cx="8885237" cy="43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6937" y="5570537"/>
            <a:ext cx="4437062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62"/>
          <p:cNvSpPr txBox="1"/>
          <p:nvPr/>
        </p:nvSpPr>
        <p:spPr>
          <a:xfrm>
            <a:off x="755650" y="279400"/>
            <a:ext cx="7632700" cy="5857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Quali medici in Italia?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37" y="2060575"/>
            <a:ext cx="9002712" cy="36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63"/>
          <p:cNvSpPr/>
          <p:nvPr/>
        </p:nvSpPr>
        <p:spPr>
          <a:xfrm>
            <a:off x="7524750" y="4797425"/>
            <a:ext cx="1619250" cy="1152525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3"/>
          <p:cNvSpPr txBox="1"/>
          <p:nvPr/>
        </p:nvSpPr>
        <p:spPr>
          <a:xfrm>
            <a:off x="5940425" y="6021387"/>
            <a:ext cx="273526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Nel 2010 erano 110.782</a:t>
            </a:r>
            <a:endParaRPr/>
          </a:p>
        </p:txBody>
      </p:sp>
      <p:sp>
        <p:nvSpPr>
          <p:cNvPr id="584" name="Google Shape;584;p63"/>
          <p:cNvSpPr txBox="1"/>
          <p:nvPr/>
        </p:nvSpPr>
        <p:spPr>
          <a:xfrm>
            <a:off x="755650" y="611187"/>
            <a:ext cx="7632700" cy="5857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Quali medici in Italia?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1985962"/>
            <a:ext cx="8462962" cy="3890962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64"/>
          <p:cNvSpPr txBox="1"/>
          <p:nvPr/>
        </p:nvSpPr>
        <p:spPr>
          <a:xfrm>
            <a:off x="755650" y="611187"/>
            <a:ext cx="7632700" cy="5857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Quali medici in Italia domani?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6" name="Google Shape;596;p65"/>
          <p:cNvGraphicFramePr/>
          <p:nvPr/>
        </p:nvGraphicFramePr>
        <p:xfrm>
          <a:off x="323850" y="47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{3D7E9FA8-8C5F-488D-A016-6A540EF56DA7}</a:tableStyleId>
              </a:tblPr>
              <a:tblGrid>
                <a:gridCol w="2447925"/>
              </a:tblGrid>
              <a:tr h="48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Chimica e propedeutica Biochimica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Fisica Medica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Biologia e Genetica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Istologia ed Embriologia umana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 di base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Anatomia Umana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Biochimica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Fisiologia Umana </a:t>
                      </a:r>
                      <a:endParaRPr/>
                    </a:p>
                  </a:txBody>
                  <a:tcPr marT="45725" marB="45725" marR="91450" marL="91450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Microbiologia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48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Immunologia e Immunopatologia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33">
                        <a:alpha val="49803"/>
                      </a:srgbClr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 clinica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e Fisiopatologia generale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ECFF">
                        <a:alpha val="49803"/>
                      </a:srgbClr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di Laboratorio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ECFF">
                        <a:alpha val="49803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7" name="Google Shape;597;p65"/>
          <p:cNvGraphicFramePr/>
          <p:nvPr/>
        </p:nvGraphicFramePr>
        <p:xfrm>
          <a:off x="2843212" y="47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{3D7E9FA8-8C5F-488D-A016-6A540EF56DA7}</a:tableStyleId>
              </a:tblPr>
              <a:tblGrid>
                <a:gridCol w="3168650"/>
              </a:tblGrid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I: cardiovascolare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II: respiratorio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III: digerente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55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IV: nefro-endocrino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 integrata (Igiene ed epidemiologia)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Patologia Integrata V: reumatologia ed ematologia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Anatomia patologica e Correlazioni anatomo-cliniche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Diagnostica per Immagini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Farmacologia e Tossicologia 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9FF">
                        <a:alpha val="49803"/>
                      </a:srgbClr>
                    </a:solidFill>
                  </a:tcPr>
                </a:tc>
              </a:tr>
              <a:tr h="55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interna e Chirurgia generale I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330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Inglese scientifico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98" name="Google Shape;598;p65"/>
          <p:cNvGraphicFramePr/>
          <p:nvPr/>
        </p:nvGraphicFramePr>
        <p:xfrm>
          <a:off x="6084887" y="54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{3D7E9FA8-8C5F-488D-A016-6A540EF56DA7}</a:tableStyleId>
              </a:tblPr>
              <a:tblGrid>
                <a:gridCol w="2663825"/>
              </a:tblGrid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Malattie del Sistema nervoso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Dermatologia e Chirurgia plastica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Patologie degli Organi di Senso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Psichiatria e Psicologia clinica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49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Malattie Apparato locomotore e Reumatologia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Medico-scientifica: Sanità pubblica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interna e Chirurgia generale II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3300"/>
                    </a:soli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Pediatria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Ginecologia e Ostetricia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0099FF"/>
                        </a:gs>
                        <a:gs pos="100000">
                          <a:srgbClr val="FF3300"/>
                        </a:gs>
                      </a:gsLst>
                      <a:lin ang="0" scaled="0"/>
                    </a:gradFill>
                  </a:tcPr>
                </a:tc>
              </a:tr>
              <a:tr h="49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rgbClr val="FF33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Metodologia Medico-scientifica: Medicina legale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Emergenze medico-chirurgiche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3300"/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mes New Roman"/>
                        <a:buNone/>
                      </a:pPr>
                      <a:r>
                        <a:rPr b="1" i="0" lang="en-US" sz="13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Medicina interna e Chirurgia generale III </a:t>
                      </a:r>
                      <a:endParaRPr/>
                    </a:p>
                  </a:txBody>
                  <a:tcPr marT="45725" marB="45725" marR="91450" marL="91450" anchor="b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3300"/>
                    </a:solidFill>
                  </a:tcPr>
                </a:tc>
              </a:tr>
            </a:tbl>
          </a:graphicData>
        </a:graphic>
      </p:graphicFrame>
      <p:sp>
        <p:nvSpPr>
          <p:cNvPr id="599" name="Google Shape;599;p65"/>
          <p:cNvSpPr txBox="1"/>
          <p:nvPr/>
        </p:nvSpPr>
        <p:spPr>
          <a:xfrm>
            <a:off x="1042987" y="5589587"/>
            <a:ext cx="6769100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Una “colonna vertebrale” di Metodologia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6"/>
          <p:cNvSpPr txBox="1"/>
          <p:nvPr/>
        </p:nvSpPr>
        <p:spPr>
          <a:xfrm>
            <a:off x="755650" y="981075"/>
            <a:ext cx="7632700" cy="107791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UNA TEORIA PER UNO STUDENTE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 SUCCESSO</a:t>
            </a:r>
            <a:endParaRPr/>
          </a:p>
        </p:txBody>
      </p:sp>
      <p:sp>
        <p:nvSpPr>
          <p:cNvPr id="605" name="Google Shape;605;p66"/>
          <p:cNvSpPr txBox="1"/>
          <p:nvPr/>
        </p:nvSpPr>
        <p:spPr>
          <a:xfrm>
            <a:off x="323850" y="2060575"/>
            <a:ext cx="8569325" cy="4446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Self-regulated learning (SRL)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Gli elementi comuni ai diversi modelli: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L’attività di SRL riguarda tre aree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meta-cognizione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la capacità di pensare al proprio apprendimento 🡪 </a:t>
            </a:r>
            <a:r>
              <a:rPr b="1" i="0" lang="en-US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RIFLESSIONE!!</a:t>
            </a:r>
            <a:endParaRPr b="1" i="0" sz="2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motivazione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come spinta a raggiungere obiettivi o come desiderio di </a:t>
            </a:r>
            <a:r>
              <a:rPr b="1" i="0" lang="en-US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COLLABORARE CON ALTRI</a:t>
            </a:r>
            <a:endParaRPr b="1" i="0" sz="2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emozioni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come processi che regolano la </a:t>
            </a:r>
            <a:b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meta-cognizione e la motivazione 🡪 </a:t>
            </a:r>
            <a:r>
              <a:rPr b="1" i="0" lang="en-US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RIFLESSIONE!!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 cammino di Santiago: quando partire e cosa vedere" id="610" name="Google Shape;61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412" y="2205037"/>
            <a:ext cx="6226175" cy="4176712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67"/>
          <p:cNvSpPr txBox="1"/>
          <p:nvPr/>
        </p:nvSpPr>
        <p:spPr>
          <a:xfrm>
            <a:off x="323850" y="1125537"/>
            <a:ext cx="7920037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omic Sans MS"/>
              <a:buNone/>
            </a:pPr>
            <a:r>
              <a:rPr b="1" i="0" lang="en-US" sz="4800" u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BUONA STRADA!!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375" y="1557337"/>
            <a:ext cx="6156325" cy="461486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/>
          <p:nvPr/>
        </p:nvSpPr>
        <p:spPr>
          <a:xfrm>
            <a:off x="539750" y="333375"/>
            <a:ext cx="8208962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SOLO IL 20% DELLA MEDICINA CLINICA E’ UN “ALTOPIANO”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187" y="1123950"/>
            <a:ext cx="6905625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 txBox="1"/>
          <p:nvPr/>
        </p:nvSpPr>
        <p:spPr>
          <a:xfrm>
            <a:off x="323850" y="388937"/>
            <a:ext cx="8496300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L’80% E’ UNA “PALUDE” !!!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7" y="1052512"/>
            <a:ext cx="6878637" cy="51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9"/>
          <p:cNvSpPr txBox="1"/>
          <p:nvPr/>
        </p:nvSpPr>
        <p:spPr>
          <a:xfrm>
            <a:off x="323850" y="388937"/>
            <a:ext cx="8496300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…CON POCHISSIME PASSARELLE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2011-01-09T11:40:16Z</dcterms:created>
  <dc:creator>Utente Windows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