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9" r:id="rId3"/>
    <p:sldId id="261" r:id="rId4"/>
    <p:sldId id="273" r:id="rId5"/>
    <p:sldId id="258" r:id="rId6"/>
    <p:sldId id="262" r:id="rId7"/>
    <p:sldId id="270" r:id="rId8"/>
    <p:sldId id="271" r:id="rId9"/>
    <p:sldId id="274" r:id="rId10"/>
    <p:sldId id="26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99C35-7F59-435B-EA00-D34DE5E06D14}" v="3059" dt="2024-04-12T15:01:2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5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4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1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77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7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4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7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6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1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8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42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0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3583" y="1436915"/>
            <a:ext cx="4870383" cy="276932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4400" b="1" spc="300" dirty="0" smtClean="0">
                <a:latin typeface="Showcard Gothic" pitchFamily="82" charset="0"/>
              </a:rPr>
              <a:t/>
            </a:r>
            <a:br>
              <a:rPr lang="de-DE" sz="4400" b="1" spc="300" dirty="0" smtClean="0"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/>
            </a:r>
            <a:br>
              <a:rPr lang="de-DE" sz="4400" b="1" spc="300" dirty="0" smtClean="0">
                <a:latin typeface="Showcard Gothic" pitchFamily="82" charset="0"/>
              </a:rPr>
            </a:br>
            <a:r>
              <a:rPr lang="de-DE" sz="4400" b="1" spc="300" dirty="0" err="1" smtClean="0">
                <a:latin typeface="Showcard Gothic" pitchFamily="82" charset="0"/>
              </a:rPr>
              <a:t>Settimana</a:t>
            </a:r>
            <a:r>
              <a:rPr lang="de-DE" sz="4400" b="1" spc="300" dirty="0" smtClean="0">
                <a:latin typeface="Showcard Gothic" pitchFamily="82" charset="0"/>
              </a:rPr>
              <a:t> 4 :</a:t>
            </a:r>
            <a:r>
              <a:rPr lang="en-US" sz="4400" b="1" spc="300" dirty="0" smtClean="0">
                <a:latin typeface="Showcard Gothic" pitchFamily="82" charset="0"/>
              </a:rPr>
              <a:t/>
            </a:r>
            <a:br>
              <a:rPr lang="en-US" sz="4400" b="1" spc="300" dirty="0" smtClean="0"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/>
            </a:r>
            <a:br>
              <a:rPr lang="de-DE" sz="4400" b="1" spc="300" dirty="0" smtClean="0"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>La </a:t>
            </a:r>
            <a:r>
              <a:rPr lang="de-DE" sz="4400" b="1" spc="300" dirty="0" err="1" smtClean="0">
                <a:latin typeface="Showcard Gothic" pitchFamily="82" charset="0"/>
              </a:rPr>
              <a:t>foglia</a:t>
            </a:r>
            <a:endParaRPr lang="de-DE" sz="4400" b="1" spc="300" dirty="0">
              <a:latin typeface="Showcard Gothic" pitchFamily="82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9BF18"/>
          </a:solidFill>
          <a:ln w="38100" cap="rnd">
            <a:solidFill>
              <a:srgbClr val="00B05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erchio, verde&#10;&#10;Descrizione generata automaticamente">
            <a:extLst>
              <a:ext uri="{FF2B5EF4-FFF2-40B4-BE49-F238E27FC236}">
                <a16:creationId xmlns:a16="http://schemas.microsoft.com/office/drawing/2014/main" xmlns="" id="{52F07254-5148-204C-5A23-3B7AA37C0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6676" t="5817" r="15346" b="6648"/>
          <a:stretch>
            <a:fillRect/>
          </a:stretch>
        </p:blipFill>
        <p:spPr>
          <a:xfrm>
            <a:off x="5090931" y="0"/>
            <a:ext cx="7101070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9300753" y="6488668"/>
            <a:ext cx="28912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Sofia Ricci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265976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6000" dirty="0">
                <a:latin typeface="Showcard Gothic" pitchFamily="82" charset="0"/>
              </a:rPr>
              <a:t>Fine!!!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9BF18"/>
          </a:solidFill>
          <a:ln w="38100" cap="rnd">
            <a:solidFill>
              <a:srgbClr val="00B05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2F07254-5148-204C-5A23-3B7AA37C0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538" r="16333"/>
          <a:stretch>
            <a:fillRect/>
          </a:stretch>
        </p:blipFill>
        <p:spPr>
          <a:xfrm>
            <a:off x="5316583" y="0"/>
            <a:ext cx="6875417" cy="686354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1A5582C-F62D-4DD8-83B3-F5DDD03F4997}"/>
              </a:ext>
            </a:extLst>
          </p:cNvPr>
          <p:cNvSpPr txBox="1"/>
          <p:nvPr/>
        </p:nvSpPr>
        <p:spPr>
          <a:xfrm>
            <a:off x="9070302" y="6488668"/>
            <a:ext cx="31216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Flavio Cappelli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66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5CD60A-C287-F2E5-3D19-58B02623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Showcard Gothic" pitchFamily="82" charset="0"/>
              </a:rPr>
              <a:t>Istruzioni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3612D3C-7AA6-FCCF-50CC-BB9FDB3B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1719228"/>
            <a:ext cx="10515600" cy="47076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NON E' OBBLIGATORIO MA E' FORTEMENTE CONSIGLIATO PER FARE PRATICA CON POSSIBILI DOMANDE DI ESAME!!!</a:t>
            </a: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b="1" dirty="0"/>
              <a:t>SALVARE IL FILE, MODIFICARLO E RICARICARLO SULLA PAGINA E-LEARNING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ea typeface="+mn-lt"/>
                <a:cs typeface="+mn-lt"/>
              </a:rPr>
              <a:t>SE DURANTE L'ESERCITAZIONE A CUI HAI PARTECIPATO NON E' STATO TRATTATO UNO DEGLI ARGOMENTI PRESENTI LASCIARE IN BIANCO</a:t>
            </a:r>
          </a:p>
        </p:txBody>
      </p:sp>
    </p:spTree>
    <p:extLst>
      <p:ext uri="{BB962C8B-B14F-4D97-AF65-F5344CB8AC3E}">
        <p14:creationId xmlns:p14="http://schemas.microsoft.com/office/powerpoint/2010/main" xmlns="" val="17010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:a16="http://schemas.microsoft.com/office/drawing/2014/main" xmlns="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8019" r="371"/>
          <a:stretch>
            <a:fillRect/>
          </a:stretch>
        </p:blipFill>
        <p:spPr>
          <a:xfrm rot="5400000">
            <a:off x="185355" y="588000"/>
            <a:ext cx="5810661" cy="53400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A88AB3B-1AC3-CC10-2835-EE8B9E008951}"/>
              </a:ext>
            </a:extLst>
          </p:cNvPr>
          <p:cNvSpPr txBox="1"/>
          <p:nvPr/>
        </p:nvSpPr>
        <p:spPr>
          <a:xfrm>
            <a:off x="752359" y="2309760"/>
            <a:ext cx="1792114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6583680" y="724301"/>
            <a:ext cx="4819300" cy="10156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Questa 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foto si </a:t>
            </a:r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riferisce 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ad un campione </a:t>
            </a:r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di ________________ (___________________)</a:t>
            </a:r>
            <a:r>
              <a:rPr lang="it-IT" sz="2000" dirty="0" smtClean="0"/>
              <a:t>.</a:t>
            </a:r>
            <a:endParaRPr lang="it-IT" sz="2000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439694" y="396440"/>
            <a:ext cx="30480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Giorgio </a:t>
            </a:r>
            <a:r>
              <a:rPr lang="it-IT" b="1" dirty="0" err="1" smtClean="0">
                <a:solidFill>
                  <a:schemeClr val="bg1"/>
                </a:solidFill>
              </a:rPr>
              <a:t>Boiani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389BEE5-093C-6539-F6D9-5D2A29B77C71}"/>
              </a:ext>
            </a:extLst>
          </p:cNvPr>
          <p:cNvSpPr txBox="1"/>
          <p:nvPr/>
        </p:nvSpPr>
        <p:spPr>
          <a:xfrm>
            <a:off x="6565576" y="2475588"/>
            <a:ext cx="4864423" cy="132343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I tessuti che si trovano tra l’epidermide del lato </a:t>
            </a:r>
            <a:r>
              <a:rPr lang="it-IT" sz="2000" dirty="0" err="1" smtClean="0">
                <a:latin typeface="+mj-lt"/>
              </a:rPr>
              <a:t>adassiale</a:t>
            </a:r>
            <a:r>
              <a:rPr lang="it-IT" sz="2000" dirty="0" smtClean="0">
                <a:latin typeface="+mj-lt"/>
              </a:rPr>
              <a:t> e quello del lato abassiale si chiamano nel complesso “_______”</a:t>
            </a:r>
            <a:r>
              <a:rPr lang="it-IT" sz="2000" dirty="0" smtClean="0"/>
              <a:t> 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7321EE26-3835-70A7-D129-8972910AFE74}"/>
              </a:ext>
            </a:extLst>
          </p:cNvPr>
          <p:cNvCxnSpPr>
            <a:cxnSpLocks/>
          </p:cNvCxnSpPr>
          <p:nvPr/>
        </p:nvCxnSpPr>
        <p:spPr>
          <a:xfrm flipH="1" flipV="1">
            <a:off x="2991394" y="1593669"/>
            <a:ext cx="130630" cy="180267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B389BEE5-093C-6539-F6D9-5D2A29B77C71}"/>
              </a:ext>
            </a:extLst>
          </p:cNvPr>
          <p:cNvSpPr txBox="1"/>
          <p:nvPr/>
        </p:nvSpPr>
        <p:spPr>
          <a:xfrm>
            <a:off x="6600411" y="4587418"/>
            <a:ext cx="4667584" cy="10156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Più esternamente all’epidermide si trova </a:t>
            </a:r>
            <a:r>
              <a:rPr lang="it-IT" sz="2000" b="1" dirty="0" smtClean="0">
                <a:latin typeface="+mj-lt"/>
              </a:rPr>
              <a:t>__ _______</a:t>
            </a:r>
            <a:r>
              <a:rPr lang="it-IT" sz="2000" dirty="0" smtClean="0"/>
              <a:t>, più spessa sul lato ________ .</a:t>
            </a:r>
            <a:endParaRPr lang="it-IT" sz="2000" dirty="0">
              <a:latin typeface="+mj-lt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 flipH="1" flipV="1">
            <a:off x="1789612" y="2782389"/>
            <a:ext cx="457199" cy="92746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>
            <a:off x="3435532" y="3971108"/>
            <a:ext cx="391885" cy="13324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9E001CE-B841-F153-49C5-A4099E9E9456}"/>
              </a:ext>
            </a:extLst>
          </p:cNvPr>
          <p:cNvSpPr txBox="1"/>
          <p:nvPr/>
        </p:nvSpPr>
        <p:spPr>
          <a:xfrm>
            <a:off x="3004457" y="5374192"/>
            <a:ext cx="2442754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DA88AB3B-1AC3-CC10-2835-EE8B9E008951}"/>
              </a:ext>
            </a:extLst>
          </p:cNvPr>
          <p:cNvSpPr txBox="1"/>
          <p:nvPr/>
        </p:nvSpPr>
        <p:spPr>
          <a:xfrm>
            <a:off x="1348893" y="1064434"/>
            <a:ext cx="284428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 flipH="1" flipV="1">
            <a:off x="1463040" y="2769326"/>
            <a:ext cx="901337" cy="256032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B389BEE5-093C-6539-F6D9-5D2A29B77C71}"/>
              </a:ext>
            </a:extLst>
          </p:cNvPr>
          <p:cNvSpPr txBox="1"/>
          <p:nvPr/>
        </p:nvSpPr>
        <p:spPr>
          <a:xfrm>
            <a:off x="3696788" y="6242049"/>
            <a:ext cx="6818811" cy="40011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i="1" dirty="0" smtClean="0">
                <a:latin typeface="+mj-lt"/>
              </a:rPr>
              <a:t>Sposta questa freccia per indicare il lato </a:t>
            </a:r>
            <a:r>
              <a:rPr lang="it-IT" sz="2000" i="1" dirty="0" err="1" smtClean="0">
                <a:latin typeface="+mj-lt"/>
              </a:rPr>
              <a:t>adassiale</a:t>
            </a:r>
            <a:endParaRPr lang="it-IT" sz="2000" i="1" dirty="0">
              <a:latin typeface="+mj-lt"/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7321EE26-3835-70A7-D129-8972910AFE74}"/>
              </a:ext>
            </a:extLst>
          </p:cNvPr>
          <p:cNvCxnSpPr>
            <a:cxnSpLocks/>
          </p:cNvCxnSpPr>
          <p:nvPr/>
        </p:nvCxnSpPr>
        <p:spPr>
          <a:xfrm flipV="1">
            <a:off x="10694128" y="6074229"/>
            <a:ext cx="95792" cy="59654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01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Claudia Caso.jpg"/>
          <p:cNvPicPr>
            <a:picLocks noChangeAspect="1"/>
          </p:cNvPicPr>
          <p:nvPr/>
        </p:nvPicPr>
        <p:blipFill>
          <a:blip r:embed="rId2" cstate="print"/>
          <a:srcRect l="46341" t="13923" r="24848" b="21748"/>
          <a:stretch>
            <a:fillRect/>
          </a:stretch>
        </p:blipFill>
        <p:spPr>
          <a:xfrm rot="16200000">
            <a:off x="1472788" y="1845179"/>
            <a:ext cx="3553098" cy="5950029"/>
          </a:xfrm>
          <a:prstGeom prst="rect">
            <a:avLst/>
          </a:prstGeom>
        </p:spPr>
      </p:pic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:a16="http://schemas.microsoft.com/office/drawing/2014/main" xmlns="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4433" r="22167" b="8757"/>
          <a:stretch>
            <a:fillRect/>
          </a:stretch>
        </p:blipFill>
        <p:spPr>
          <a:xfrm rot="5400000">
            <a:off x="767516" y="-251383"/>
            <a:ext cx="3259034" cy="42715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230688" y="213559"/>
            <a:ext cx="34530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err="1" smtClean="0">
                <a:solidFill>
                  <a:schemeClr val="bg1"/>
                </a:solidFill>
              </a:rPr>
              <a:t>Mariachiara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Colucci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7321EE26-3835-70A7-D129-8972910AFE74}"/>
              </a:ext>
            </a:extLst>
          </p:cNvPr>
          <p:cNvCxnSpPr>
            <a:cxnSpLocks/>
          </p:cNvCxnSpPr>
          <p:nvPr/>
        </p:nvCxnSpPr>
        <p:spPr>
          <a:xfrm>
            <a:off x="2926081" y="1541417"/>
            <a:ext cx="535576" cy="54863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DA88AB3B-1AC3-CC10-2835-EE8B9E008951}"/>
              </a:ext>
            </a:extLst>
          </p:cNvPr>
          <p:cNvSpPr txBox="1"/>
          <p:nvPr/>
        </p:nvSpPr>
        <p:spPr>
          <a:xfrm>
            <a:off x="3034003" y="2148650"/>
            <a:ext cx="126367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7321EE26-3835-70A7-D129-8972910AFE74}"/>
              </a:ext>
            </a:extLst>
          </p:cNvPr>
          <p:cNvCxnSpPr>
            <a:cxnSpLocks/>
          </p:cNvCxnSpPr>
          <p:nvPr/>
        </p:nvCxnSpPr>
        <p:spPr>
          <a:xfrm flipV="1">
            <a:off x="3161211" y="2638698"/>
            <a:ext cx="261258" cy="17634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Immagine 27" descr="Sarah Carillo4.jpg"/>
          <p:cNvPicPr>
            <a:picLocks noChangeAspect="1"/>
          </p:cNvPicPr>
          <p:nvPr/>
        </p:nvPicPr>
        <p:blipFill>
          <a:blip r:embed="rId4" cstate="print"/>
          <a:srcRect l="39048" t="12762" r="24952" b="15048"/>
          <a:stretch>
            <a:fillRect/>
          </a:stretch>
        </p:blipFill>
        <p:spPr>
          <a:xfrm rot="16200000">
            <a:off x="6505304" y="-378823"/>
            <a:ext cx="3291840" cy="4950823"/>
          </a:xfrm>
          <a:prstGeom prst="rect">
            <a:avLst/>
          </a:prstGeom>
        </p:spPr>
      </p:pic>
      <p:cxnSp>
        <p:nvCxnSpPr>
          <p:cNvPr id="30" name="Connettore 2 29">
            <a:extLst>
              <a:ext uri="{FF2B5EF4-FFF2-40B4-BE49-F238E27FC236}">
                <a16:creationId xmlns:a16="http://schemas.microsoft.com/office/drawing/2014/main" xmlns="" id="{7321EE26-3835-70A7-D129-8972910AFE74}"/>
              </a:ext>
            </a:extLst>
          </p:cNvPr>
          <p:cNvCxnSpPr>
            <a:cxnSpLocks/>
          </p:cNvCxnSpPr>
          <p:nvPr/>
        </p:nvCxnSpPr>
        <p:spPr>
          <a:xfrm flipH="1">
            <a:off x="4362994" y="1136469"/>
            <a:ext cx="2664823" cy="112340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B389BEE5-093C-6539-F6D9-5D2A29B77C71}"/>
              </a:ext>
            </a:extLst>
          </p:cNvPr>
          <p:cNvSpPr txBox="1"/>
          <p:nvPr/>
        </p:nvSpPr>
        <p:spPr>
          <a:xfrm>
            <a:off x="6848605" y="4953178"/>
            <a:ext cx="4667584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La colorazione rossa è dovuta al colorante ________.</a:t>
            </a:r>
            <a:endParaRPr lang="it-IT" sz="2000" dirty="0">
              <a:latin typeface="+mj-lt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5725796" y="483525"/>
            <a:ext cx="34530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Sarah </a:t>
            </a:r>
            <a:r>
              <a:rPr lang="it-IT" b="1" dirty="0" err="1" smtClean="0">
                <a:solidFill>
                  <a:schemeClr val="bg1"/>
                </a:solidFill>
              </a:rPr>
              <a:t>Carillo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278585" y="3540233"/>
            <a:ext cx="34530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Claudia Caso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1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Federico Ceccarell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08" y="199206"/>
            <a:ext cx="5355772" cy="40168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8929871" y="5682351"/>
            <a:ext cx="3022643" cy="10156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Servono per mantenere ______ </a:t>
            </a:r>
            <a:r>
              <a:rPr lang="it-IT" sz="2000" dirty="0" smtClean="0"/>
              <a:t>gli spazi delle _____ _______.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C08F8FC-BDB1-0D6F-8A4F-4411BA27E1AA}"/>
              </a:ext>
            </a:extLst>
          </p:cNvPr>
          <p:cNvSpPr txBox="1"/>
          <p:nvPr/>
        </p:nvSpPr>
        <p:spPr>
          <a:xfrm>
            <a:off x="6374674" y="2988468"/>
            <a:ext cx="5590903" cy="4001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Questo serve per il ____________</a:t>
            </a:r>
          </a:p>
        </p:txBody>
      </p:sp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:a16="http://schemas.microsoft.com/office/drawing/2014/main" xmlns="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2762"/>
          <a:stretch>
            <a:fillRect/>
          </a:stretch>
        </p:blipFill>
        <p:spPr>
          <a:xfrm rot="5400000">
            <a:off x="1326194" y="2985178"/>
            <a:ext cx="3513279" cy="391885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1145085" y="6306520"/>
            <a:ext cx="27607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Chiara Croce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>
            <a:endCxn id="15" idx="1"/>
          </p:cNvCxnSpPr>
          <p:nvPr/>
        </p:nvCxnSpPr>
        <p:spPr>
          <a:xfrm>
            <a:off x="5368834" y="744585"/>
            <a:ext cx="813317" cy="128830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DA88AB3B-1AC3-CC10-2835-EE8B9E008951}"/>
              </a:ext>
            </a:extLst>
          </p:cNvPr>
          <p:cNvSpPr txBox="1"/>
          <p:nvPr/>
        </p:nvSpPr>
        <p:spPr>
          <a:xfrm>
            <a:off x="6182151" y="1848223"/>
            <a:ext cx="3745620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>
            <a:endCxn id="20" idx="1"/>
          </p:cNvCxnSpPr>
          <p:nvPr/>
        </p:nvCxnSpPr>
        <p:spPr>
          <a:xfrm>
            <a:off x="4101737" y="1985554"/>
            <a:ext cx="2089121" cy="56549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DA88AB3B-1AC3-CC10-2835-EE8B9E008951}"/>
              </a:ext>
            </a:extLst>
          </p:cNvPr>
          <p:cNvSpPr txBox="1"/>
          <p:nvPr/>
        </p:nvSpPr>
        <p:spPr>
          <a:xfrm>
            <a:off x="6190858" y="2366381"/>
            <a:ext cx="2770262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361404" y="223583"/>
            <a:ext cx="31655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smtClean="0">
                <a:solidFill>
                  <a:schemeClr val="bg1"/>
                </a:solidFill>
              </a:rPr>
              <a:t>Francesco Amato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5747657" y="5649855"/>
            <a:ext cx="2181497" cy="4001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9" name="Connettore 4 28"/>
          <p:cNvCxnSpPr>
            <a:stCxn id="15" idx="3"/>
          </p:cNvCxnSpPr>
          <p:nvPr/>
        </p:nvCxnSpPr>
        <p:spPr>
          <a:xfrm>
            <a:off x="9927771" y="2032889"/>
            <a:ext cx="365760" cy="932387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>
            <a:off x="2913017" y="1737360"/>
            <a:ext cx="2795452" cy="382741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>
            <a:stCxn id="25" idx="3"/>
          </p:cNvCxnSpPr>
          <p:nvPr/>
        </p:nvCxnSpPr>
        <p:spPr>
          <a:xfrm>
            <a:off x="7929154" y="5849910"/>
            <a:ext cx="1005840" cy="226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6378260" y="3705507"/>
            <a:ext cx="4476974" cy="16312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In questo caso gli stomi si trovano:</a:t>
            </a:r>
            <a:endParaRPr lang="it-IT" sz="2000" b="1" dirty="0" smtClean="0">
              <a:solidFill>
                <a:srgbClr val="FF0000"/>
              </a:solidFill>
              <a:latin typeface="Bembo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>
                <a:latin typeface="Bembo"/>
              </a:rPr>
              <a:t> Solo sul lato </a:t>
            </a:r>
            <a:r>
              <a:rPr lang="it-IT" sz="2000" dirty="0" err="1" smtClean="0">
                <a:latin typeface="Bembo"/>
              </a:rPr>
              <a:t>adassiale</a:t>
            </a:r>
            <a:endParaRPr lang="it-IT" sz="2000" b="1" dirty="0" smtClean="0">
              <a:solidFill>
                <a:srgbClr val="FF0000"/>
              </a:solidFill>
              <a:latin typeface="Bembo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>
                <a:latin typeface="Bembo"/>
              </a:rPr>
              <a:t> Solo sul lato abassiale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>
                <a:latin typeface="Bembo"/>
              </a:rPr>
              <a:t> Su entrambi i lati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>
            <a:off x="3866606" y="4454434"/>
            <a:ext cx="1711234" cy="135853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6257109" y="384667"/>
            <a:ext cx="5303520" cy="10156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Questa 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foto si </a:t>
            </a:r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riferisce 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ad un campione </a:t>
            </a:r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di ________ (__________)</a:t>
            </a:r>
            <a:r>
              <a:rPr lang="it-IT" sz="2000" dirty="0" smtClean="0"/>
              <a:t>, ovvero una </a:t>
            </a:r>
            <a:r>
              <a:rPr lang="it-IT" sz="2000" b="1" dirty="0" smtClean="0"/>
              <a:t>_____</a:t>
            </a:r>
            <a:r>
              <a:rPr lang="it-IT" sz="2000" dirty="0" smtClean="0"/>
              <a:t>fita.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63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ara Cappellon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011" y="315861"/>
            <a:ext cx="3644538" cy="2733403"/>
          </a:xfrm>
          <a:prstGeom prst="rect">
            <a:avLst/>
          </a:prstGeom>
        </p:spPr>
      </p:pic>
      <p:pic>
        <p:nvPicPr>
          <p:cNvPr id="16" name="Immagine 15" descr="Francesco Amato3.jpg"/>
          <p:cNvPicPr>
            <a:picLocks noChangeAspect="1"/>
          </p:cNvPicPr>
          <p:nvPr/>
        </p:nvPicPr>
        <p:blipFill>
          <a:blip r:embed="rId3" cstate="print"/>
          <a:srcRect l="36025" t="34027" r="27350" b="19180"/>
          <a:stretch>
            <a:fillRect/>
          </a:stretch>
        </p:blipFill>
        <p:spPr>
          <a:xfrm rot="5400000">
            <a:off x="305667" y="2835951"/>
            <a:ext cx="2876447" cy="275626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4859383" y="413181"/>
            <a:ext cx="6701583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Questa foto si riferisce ad un campione di ___________ (____________),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0000"/>
                </a:solidFill>
              </a:rPr>
              <a:t>ovvero una pianta </a:t>
            </a:r>
            <a:r>
              <a:rPr lang="it-IT" sz="2000" dirty="0" smtClean="0"/>
              <a:t>___fita</a:t>
            </a:r>
            <a:r>
              <a:rPr lang="it-IT" sz="2000" dirty="0" smtClean="0">
                <a:solidFill>
                  <a:srgbClr val="000000"/>
                </a:solidFill>
              </a:rPr>
              <a:t>, e cioè adattate a climi </a:t>
            </a:r>
            <a:r>
              <a:rPr lang="it-IT" sz="2000" dirty="0" smtClean="0"/>
              <a:t>umidi/aridi.</a:t>
            </a:r>
            <a:endParaRPr lang="it-IT" sz="2000" dirty="0" smtClean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C08F8FC-BDB1-0D6F-8A4F-4411BA27E1AA}"/>
              </a:ext>
            </a:extLst>
          </p:cNvPr>
          <p:cNvSpPr txBox="1"/>
          <p:nvPr/>
        </p:nvSpPr>
        <p:spPr>
          <a:xfrm>
            <a:off x="4489815" y="4971260"/>
            <a:ext cx="6731180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Bembo"/>
              </a:rPr>
              <a:t>Ovvero __________ della parete al cui interno si trovano gli _____ e dei “peli” chiamati _______</a:t>
            </a:r>
            <a:r>
              <a:rPr lang="it-IT" sz="2000" b="1" dirty="0" smtClean="0">
                <a:solidFill>
                  <a:srgbClr val="FF0000"/>
                </a:solidFill>
                <a:latin typeface="Bembo"/>
              </a:rPr>
              <a:t> </a:t>
            </a:r>
            <a:r>
              <a:rPr lang="it-IT" sz="2000" dirty="0" smtClean="0">
                <a:latin typeface="Bembo"/>
              </a:rPr>
              <a:t>che limitano ulteriormente la perdita di ______.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413655" y="315024"/>
            <a:ext cx="3648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Costanza </a:t>
            </a:r>
            <a:r>
              <a:rPr lang="it-IT" b="1" dirty="0" err="1" smtClean="0">
                <a:solidFill>
                  <a:schemeClr val="bg1"/>
                </a:solidFill>
              </a:rPr>
              <a:t>Ciambrone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431074" y="2834840"/>
            <a:ext cx="23470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Foto:Sarah </a:t>
            </a:r>
            <a:r>
              <a:rPr lang="it-IT" b="1" dirty="0" err="1" smtClean="0">
                <a:solidFill>
                  <a:schemeClr val="bg1"/>
                </a:solidFill>
              </a:rPr>
              <a:t>Carillo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>
            <a:off x="2717074" y="1828801"/>
            <a:ext cx="1254035" cy="17765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CC08F8FC-BDB1-0D6F-8A4F-4411BA27E1AA}"/>
              </a:ext>
            </a:extLst>
          </p:cNvPr>
          <p:cNvSpPr txBox="1"/>
          <p:nvPr/>
        </p:nvSpPr>
        <p:spPr>
          <a:xfrm>
            <a:off x="3780068" y="3701571"/>
            <a:ext cx="251623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 flipV="1">
            <a:off x="2059577" y="3918857"/>
            <a:ext cx="1571897" cy="5573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4885509" y="1746081"/>
            <a:ext cx="5630091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In questo caso gli stomi si trovano:</a:t>
            </a:r>
            <a:endParaRPr lang="it-IT" sz="2000" b="1" dirty="0" smtClean="0">
              <a:solidFill>
                <a:srgbClr val="FF0000"/>
              </a:solidFill>
              <a:latin typeface="Bembo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>
                <a:latin typeface="Bembo"/>
              </a:rPr>
              <a:t> Solo sul lato </a:t>
            </a:r>
            <a:r>
              <a:rPr lang="it-IT" sz="2000" dirty="0" err="1" smtClean="0">
                <a:latin typeface="Bembo"/>
              </a:rPr>
              <a:t>adassiale</a:t>
            </a:r>
            <a:endParaRPr lang="it-IT" sz="2000" b="1" dirty="0" smtClean="0">
              <a:solidFill>
                <a:srgbClr val="FF0000"/>
              </a:solidFill>
              <a:latin typeface="Bembo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>
                <a:latin typeface="Bembo"/>
              </a:rPr>
              <a:t> Solo sul lato abassiale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>
                <a:latin typeface="Bembo"/>
              </a:rPr>
              <a:t> Su entrambi i lati</a:t>
            </a:r>
          </a:p>
        </p:txBody>
      </p:sp>
      <p:cxnSp>
        <p:nvCxnSpPr>
          <p:cNvPr id="53" name="Connettore 4 28"/>
          <p:cNvCxnSpPr>
            <a:stCxn id="20" idx="3"/>
            <a:endCxn id="8" idx="0"/>
          </p:cNvCxnSpPr>
          <p:nvPr/>
        </p:nvCxnSpPr>
        <p:spPr>
          <a:xfrm>
            <a:off x="6296298" y="3901626"/>
            <a:ext cx="1559107" cy="1069634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958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ara Cappelloni3.jpg"/>
          <p:cNvPicPr>
            <a:picLocks noChangeAspect="1"/>
          </p:cNvPicPr>
          <p:nvPr/>
        </p:nvPicPr>
        <p:blipFill>
          <a:blip r:embed="rId2" cstate="print"/>
          <a:srcRect r="29391"/>
          <a:stretch>
            <a:fillRect/>
          </a:stretch>
        </p:blipFill>
        <p:spPr>
          <a:xfrm>
            <a:off x="418011" y="409594"/>
            <a:ext cx="5818132" cy="57560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7119257" y="2085226"/>
            <a:ext cx="4232365" cy="1938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L’_________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è</a:t>
            </a:r>
            <a:r>
              <a:rPr lang="it-IT" sz="2000" dirty="0" smtClean="0">
                <a:solidFill>
                  <a:srgbClr val="000000"/>
                </a:solidFill>
              </a:rPr>
              <a:t> _________________ per isolare meglio la foglia dal </a:t>
            </a:r>
            <a:r>
              <a:rPr lang="it-IT" sz="2000" dirty="0" smtClean="0"/>
              <a:t>caldo/freddo ma per assicurare una </a:t>
            </a:r>
            <a:r>
              <a:rPr lang="it-IT" sz="2000" dirty="0" smtClean="0">
                <a:solidFill>
                  <a:srgbClr val="000000"/>
                </a:solidFill>
              </a:rPr>
              <a:t>attività fotosintetica elevata anche il ________________ è ___________.</a:t>
            </a:r>
            <a:endParaRPr lang="it-IT" sz="2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465906" y="458716"/>
            <a:ext cx="3648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</a:t>
            </a:r>
            <a:r>
              <a:rPr lang="it-IT" b="1" dirty="0" smtClean="0">
                <a:solidFill>
                  <a:schemeClr val="bg1"/>
                </a:solidFill>
              </a:rPr>
              <a:t>: Luigi Costa 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 flipH="1">
            <a:off x="2821577" y="2939143"/>
            <a:ext cx="352697" cy="10319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CC08F8FC-BDB1-0D6F-8A4F-4411BA27E1AA}"/>
              </a:ext>
            </a:extLst>
          </p:cNvPr>
          <p:cNvSpPr txBox="1"/>
          <p:nvPr/>
        </p:nvSpPr>
        <p:spPr>
          <a:xfrm>
            <a:off x="736422" y="4054268"/>
            <a:ext cx="251623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21B5BF33-5A95-1709-1356-3D37DDF788B1}"/>
              </a:ext>
            </a:extLst>
          </p:cNvPr>
          <p:cNvCxnSpPr/>
          <p:nvPr/>
        </p:nvCxnSpPr>
        <p:spPr>
          <a:xfrm>
            <a:off x="4062549" y="2717074"/>
            <a:ext cx="104502" cy="23121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CC08F8FC-BDB1-0D6F-8A4F-4411BA27E1AA}"/>
              </a:ext>
            </a:extLst>
          </p:cNvPr>
          <p:cNvSpPr txBox="1"/>
          <p:nvPr/>
        </p:nvSpPr>
        <p:spPr>
          <a:xfrm>
            <a:off x="2416629" y="5199444"/>
            <a:ext cx="3339737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8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7040879" y="2124415"/>
            <a:ext cx="4323806" cy="224676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Questa foto si riferisce ad un campione di ______ (____ __),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0000"/>
                </a:solidFill>
              </a:rPr>
              <a:t>ovvero una </a:t>
            </a:r>
            <a:r>
              <a:rPr lang="it-IT" sz="2000" dirty="0" smtClean="0"/>
              <a:t>pianta con morfologia </a:t>
            </a:r>
            <a:r>
              <a:rPr lang="it-IT" sz="2000" b="1" dirty="0" smtClean="0"/>
              <a:t>________ </a:t>
            </a:r>
            <a:r>
              <a:rPr lang="it-IT" sz="2000" dirty="0" smtClean="0"/>
              <a:t>in cui la faccia </a:t>
            </a:r>
            <a:r>
              <a:rPr lang="it-IT" sz="2000" b="1" dirty="0" smtClean="0"/>
              <a:t>_________ </a:t>
            </a:r>
            <a:r>
              <a:rPr lang="it-IT" sz="2000" dirty="0" smtClean="0"/>
              <a:t>si è fusa ripiegandosi su se stessa. Entrambi i lati sono quindi </a:t>
            </a:r>
            <a:r>
              <a:rPr lang="it-IT" sz="2000" b="1" dirty="0" smtClean="0"/>
              <a:t>__________</a:t>
            </a:r>
            <a:r>
              <a:rPr lang="it-IT" sz="2000" dirty="0" smtClean="0"/>
              <a:t>.</a:t>
            </a:r>
          </a:p>
        </p:txBody>
      </p:sp>
      <p:pic>
        <p:nvPicPr>
          <p:cNvPr id="3" name="Immagine 2" descr="Leonardo Torr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126" y="431074"/>
            <a:ext cx="4447903" cy="59305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1981199" y="5945117"/>
            <a:ext cx="3648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</a:t>
            </a:r>
            <a:r>
              <a:rPr lang="it-IT" b="1" dirty="0" smtClean="0">
                <a:solidFill>
                  <a:schemeClr val="bg1"/>
                </a:solidFill>
              </a:rPr>
              <a:t>: </a:t>
            </a:r>
            <a:r>
              <a:rPr lang="it-IT" b="1" dirty="0" smtClean="0">
                <a:solidFill>
                  <a:schemeClr val="bg1"/>
                </a:solidFill>
              </a:rPr>
              <a:t>Leonardo Torresi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8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6609806" y="1105513"/>
            <a:ext cx="5029200" cy="193899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Questa foto si riferisce ad un campione di _____ (___ __),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0000"/>
                </a:solidFill>
              </a:rPr>
              <a:t>ovvero una pianta con morfologia _________</a:t>
            </a:r>
            <a:r>
              <a:rPr lang="it-IT" sz="2000" dirty="0" smtClean="0"/>
              <a:t>. La morfologia è un adattamento all’aridità/umidità e alla pioggia/neve.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1A6E07F-A1A1-A672-2C6D-6F9AC5C12FC2}"/>
              </a:ext>
            </a:extLst>
          </p:cNvPr>
          <p:cNvSpPr txBox="1"/>
          <p:nvPr/>
        </p:nvSpPr>
        <p:spPr>
          <a:xfrm>
            <a:off x="6635930" y="3883547"/>
            <a:ext cx="5068389" cy="132343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Inoltre la cuticola è molto spessa/sottile,  c’è un’ampia/ridotta superficie fogliare e gli stomi sono esposti/infossati</a:t>
            </a:r>
          </a:p>
        </p:txBody>
      </p:sp>
      <p:pic>
        <p:nvPicPr>
          <p:cNvPr id="4" name="Immagine 3" descr="Leonardo Torres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76473" y="419372"/>
            <a:ext cx="4302579" cy="57367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439780" y="1124922"/>
            <a:ext cx="3648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</a:t>
            </a:r>
            <a:r>
              <a:rPr lang="it-IT" b="1" dirty="0" smtClean="0">
                <a:solidFill>
                  <a:schemeClr val="bg1"/>
                </a:solidFill>
              </a:rPr>
              <a:t>: </a:t>
            </a:r>
            <a:r>
              <a:rPr lang="it-IT" b="1" dirty="0" smtClean="0">
                <a:solidFill>
                  <a:schemeClr val="bg1"/>
                </a:solidFill>
              </a:rPr>
              <a:t>Leonardo Torresi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8079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381</Words>
  <Application>Microsoft Office PowerPoint</Application>
  <PresentationFormat>Personalizzato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SketchyVTI</vt:lpstr>
      <vt:lpstr>  Settimana 4 :  La foglia</vt:lpstr>
      <vt:lpstr>Istruzioni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Fine!!!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FLAVIA2000</dc:creator>
  <cp:lastModifiedBy>Windows User</cp:lastModifiedBy>
  <cp:revision>637</cp:revision>
  <dcterms:created xsi:type="dcterms:W3CDTF">2024-04-12T12:59:27Z</dcterms:created>
  <dcterms:modified xsi:type="dcterms:W3CDTF">2024-05-23T13:39:13Z</dcterms:modified>
</cp:coreProperties>
</file>