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29"/>
  </p:notesMasterIdLst>
  <p:sldIdLst>
    <p:sldId id="281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C1ADD-41C1-4291-8D4F-0F90A85F71A3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13C7D-91B9-4CD9-84A4-8C62F088C1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521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B77F7E-1D2C-41BA-9F27-7BEA15FE3FA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4997450" cy="3749675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2368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0899B1-8A6D-42B7-9C4D-6827244DBB0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9300"/>
            <a:ext cx="4999038" cy="37512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927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E3067-02E0-4A54-BD13-0B722D05E0A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68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24F5-DFF2-44B5-84DF-C0497C61D83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5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01467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45E12-18CF-4102-8951-E05084D5D5F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15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BF5C-1371-474A-8604-C677F9BE4D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9F4-9E4E-4E25-AFA1-1199E6B4284D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866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BF5C-1371-474A-8604-C677F9BE4D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9F4-9E4E-4E25-AFA1-1199E6B4284D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45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BF5C-1371-474A-8604-C677F9BE4D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9F4-9E4E-4E25-AFA1-1199E6B4284D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525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BF5C-1371-474A-8604-C677F9BE4D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9F4-9E4E-4E25-AFA1-1199E6B4284D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56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BF5C-1371-474A-8604-C677F9BE4D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9F4-9E4E-4E25-AFA1-1199E6B4284D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97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BF5C-1371-474A-8604-C677F9BE4D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9F4-9E4E-4E25-AFA1-1199E6B4284D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57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BF5C-1371-474A-8604-C677F9BE4D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9F4-9E4E-4E25-AFA1-1199E6B4284D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99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BF5C-1371-474A-8604-C677F9BE4D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9F4-9E4E-4E25-AFA1-1199E6B4284D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68A84-19AF-4B8B-9C6B-8325F5BCD2CF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95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BF5C-1371-474A-8604-C677F9BE4D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9F4-9E4E-4E25-AFA1-1199E6B4284D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99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BF5C-1371-474A-8604-C677F9BE4D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9F4-9E4E-4E25-AFA1-1199E6B4284D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97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BF5C-1371-474A-8604-C677F9BE4D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9F4-9E4E-4E25-AFA1-1199E6B4284D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26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92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3811B-C283-41C9-B95B-03C32E47243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2561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23B4C-394A-49AA-A169-54D8BA23706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2580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DC2F3-A1B9-4152-A2AA-5475C11EFE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9516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24812-5CF0-402C-9D93-FE896906002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00521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4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4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C9635-CC0E-4DD9-87F1-D97E3E02C20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213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3A9ED-C4E9-4029-9C00-31DC49476BF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2607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23ABF-28DA-432D-9BDB-9196D6A3F9A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289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2379" y="44065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2379" y="2906317"/>
            <a:ext cx="103632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BDF13-DFA7-4703-A8B4-BF592B12895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92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718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850" y="273117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718" y="1435167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6C67C-FD4C-4377-8707-D64E3C5DB2B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46635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AD153-5D2E-40CF-B242-670A365EAB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6630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F6A00-EE4A-4541-ADAB-115DB424AC1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42326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B26B4-0BD4-4833-A96A-13C46DA11CA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3906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81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60AC6-C090-4B34-BECF-659D1731B18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06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BAFFCA-D849-498A-BFDD-96E25FD90B3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924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F6FF6D-73DA-483F-82FB-8F38D781194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872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B0C93-95E6-4D54-93E1-7A61CB41882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65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46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46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EA040-2256-4DCE-8385-041CB2B29C5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58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647398-FA04-481C-969B-AB10DC56A2DF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23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31467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037470-C7A3-4C2A-B99A-89B5357CBE5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926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B28B83-6B25-4404-97A2-4B595310354F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00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98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830" y="273106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98" y="143515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7649C-52A2-43AE-95C3-AF771CEF9AA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968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057FC-68FC-4B16-9666-DF201AE617E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44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0A6C3-68E2-47A3-A031-5FD86B85942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762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C7BECC-B0E2-4BB0-B2AA-9705ABF5D49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815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92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3811B-C283-41C9-B95B-03C32E47243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278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23B4C-394A-49AA-A169-54D8BA23706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96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DC2F3-A1B9-4152-A2AA-5475C11EFE6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572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24812-5CF0-402C-9D93-FE896906002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98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4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4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C9635-CC0E-4DD9-87F1-D97E3E02C20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3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1" y="1534716"/>
            <a:ext cx="5387623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1" y="2175272"/>
            <a:ext cx="5387623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4783" y="1534716"/>
            <a:ext cx="5387621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4783" y="2175272"/>
            <a:ext cx="5387621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FB30F-2320-45E0-A68A-65F93F6B19CF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4596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3A9ED-C4E9-4029-9C00-31DC49476BF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496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23ABF-28DA-432D-9BDB-9196D6A3F9A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716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718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850" y="273117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718" y="1435167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6C67C-FD4C-4377-8707-D64E3C5DB2B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506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AD153-5D2E-40CF-B242-670A365EAB6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779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F6A00-EE4A-4541-ADAB-115DB424AC1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2233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B26B4-0BD4-4833-A96A-13C46DA11CA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211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4D3C9-54DB-4284-8ED4-10711176EA8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74052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6E3A7-4CAA-474D-9D87-2CC7B9EF726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792124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2379" y="44065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2379" y="2906317"/>
            <a:ext cx="103632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56058-0F6D-41CA-94BD-395A19E839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82757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31467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4A89B-5DCA-42C3-9302-58BB2D3DA1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7186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30F83B-E7E0-4FCA-994E-A6562F9C190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16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1" y="1534716"/>
            <a:ext cx="5387623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1" y="2175272"/>
            <a:ext cx="5387623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4783" y="1534716"/>
            <a:ext cx="5387621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4783" y="2175272"/>
            <a:ext cx="5387621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9C097-9507-4752-9406-05AF8E7FFF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84369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B95F5-8E21-4751-B3C6-6874280AFF4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878121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A7567-4643-465B-9732-97F04232DCD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06394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2654"/>
            <a:ext cx="40103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7" y="272698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4748"/>
            <a:ext cx="401037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1DBB6-262E-4FC7-99A4-3D1F783759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05601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0423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90423" y="613172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90423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E450D-5D60-4C97-8553-38586D66D3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09430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FBAB2-1A9F-40D0-9EFE-816D240BE95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00810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01467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E9FF0-3811-49A9-A818-99245A5E61F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479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1E6A2-7960-4CBA-9C00-73F73E2B627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4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2654"/>
            <a:ext cx="40103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7" y="272721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4750"/>
            <a:ext cx="401037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EC066-31A2-4B5B-ABC8-CD8C8B1AE6A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9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0423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90423" y="613172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90423" y="536740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A023F-1AF2-4BB0-AF45-0D820F46F22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2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2761D21-C175-4B7E-A503-F261B090B19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68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BBF5C-1371-474A-8604-C677F9BE4DC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129F4-9E4E-4E25-AFA1-1199E6B4284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1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36EC28D5-2ACA-49F2-AC20-AA2CD562DD3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692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661712CB-92E1-4132-9AE9-DF2BB492795E}" type="slidenum">
              <a:rPr lang="it-IT" altLang="it-IT">
                <a:solidFill>
                  <a:srgbClr val="000000"/>
                </a:solidFill>
              </a:rPr>
              <a:pPr eaLnBrk="1" hangingPunct="1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7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36EC28D5-2ACA-49F2-AC20-AA2CD562DD3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8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E2FBB46-A55B-43A4-8A95-8FFAA1E1C57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3469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667957" y="1012054"/>
            <a:ext cx="8870951" cy="5776913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750608" y="101808"/>
            <a:ext cx="4905504" cy="51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000" dirty="0">
                <a:solidFill>
                  <a:srgbClr val="FF0000"/>
                </a:solidFill>
                <a:latin typeface="Comic Sans MS" pitchFamily="66" charset="0"/>
              </a:rPr>
              <a:t>Teoria di </a:t>
            </a:r>
            <a:r>
              <a:rPr lang="it-IT" altLang="it-IT" sz="3000" dirty="0" err="1">
                <a:solidFill>
                  <a:srgbClr val="FF0000"/>
                </a:solidFill>
                <a:latin typeface="Comic Sans MS" pitchFamily="66" charset="0"/>
              </a:rPr>
              <a:t>Sidgwich</a:t>
            </a:r>
            <a:r>
              <a:rPr lang="it-IT" altLang="it-IT" sz="3000" dirty="0">
                <a:solidFill>
                  <a:srgbClr val="FF0000"/>
                </a:solidFill>
                <a:latin typeface="Comic Sans MS" pitchFamily="66" charset="0"/>
              </a:rPr>
              <a:t> - Powell</a:t>
            </a:r>
            <a:endParaRPr lang="it-IT" altLang="it-IT" sz="33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928460" y="514620"/>
            <a:ext cx="8270883" cy="453966"/>
            <a:chOff x="404459" y="514619"/>
            <a:chExt cx="8270883" cy="453966"/>
          </a:xfrm>
        </p:grpSpPr>
        <p:sp>
          <p:nvSpPr>
            <p:cNvPr id="6148" name="Text Box 4"/>
            <p:cNvSpPr txBox="1">
              <a:spLocks noChangeArrowheads="1"/>
            </p:cNvSpPr>
            <p:nvPr/>
          </p:nvSpPr>
          <p:spPr bwMode="auto">
            <a:xfrm>
              <a:off x="404459" y="514619"/>
              <a:ext cx="1739573" cy="453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 dirty="0">
                  <a:solidFill>
                    <a:srgbClr val="006600"/>
                  </a:solidFill>
                  <a:latin typeface="Comic Sans MS" pitchFamily="66" charset="0"/>
                </a:rPr>
                <a:t>Repulsione</a:t>
              </a:r>
            </a:p>
          </p:txBody>
        </p:sp>
        <p:sp>
          <p:nvSpPr>
            <p:cNvPr id="6149" name="Text Box 5"/>
            <p:cNvSpPr txBox="1">
              <a:spLocks noChangeArrowheads="1"/>
            </p:cNvSpPr>
            <p:nvPr/>
          </p:nvSpPr>
          <p:spPr bwMode="auto">
            <a:xfrm>
              <a:off x="2432934" y="560785"/>
              <a:ext cx="6242408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0000CC"/>
                  </a:solidFill>
                  <a:latin typeface="Comic Sans MS" pitchFamily="66" charset="0"/>
                </a:rPr>
                <a:t>(Coppia Solitaria)</a:t>
              </a:r>
              <a:r>
                <a:rPr lang="it-IT" altLang="it-IT" sz="2300" baseline="30000" dirty="0">
                  <a:solidFill>
                    <a:srgbClr val="0000CC"/>
                  </a:solidFill>
                  <a:latin typeface="Comic Sans MS" pitchFamily="66" charset="0"/>
                </a:rPr>
                <a:t>2</a:t>
              </a:r>
              <a:r>
                <a:rPr lang="it-IT" altLang="it-IT" sz="2300" dirty="0">
                  <a:solidFill>
                    <a:srgbClr val="0000CC"/>
                  </a:solidFill>
                  <a:latin typeface="Comic Sans MS" pitchFamily="66" charset="0"/>
                </a:rPr>
                <a:t> &gt; CS - Legame &gt; (Legame)</a:t>
              </a:r>
              <a:r>
                <a:rPr lang="it-IT" altLang="it-IT" sz="2300" baseline="30000" dirty="0">
                  <a:solidFill>
                    <a:srgbClr val="0000CC"/>
                  </a:solidFill>
                  <a:latin typeface="Comic Sans MS" pitchFamily="66" charset="0"/>
                </a:rPr>
                <a:t>2</a:t>
              </a:r>
              <a:endParaRPr lang="it-IT" altLang="it-IT" sz="2300" dirty="0">
                <a:solidFill>
                  <a:srgbClr val="0000CC"/>
                </a:solidFill>
                <a:latin typeface="Comic Sans MS" pitchFamily="66" charset="0"/>
              </a:endParaRPr>
            </a:p>
          </p:txBody>
        </p:sp>
      </p:grp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962135" y="1017225"/>
            <a:ext cx="7595343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 b="1" dirty="0">
                <a:solidFill>
                  <a:srgbClr val="FF0066"/>
                </a:solidFill>
                <a:latin typeface="Comic Sans MS" pitchFamily="66" charset="0"/>
              </a:rPr>
              <a:t>N° Coppie         N° Coppie solitarie          Forma</a:t>
            </a:r>
            <a:endParaRPr lang="it-IT" altLang="it-IT" sz="23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798233" y="1512096"/>
            <a:ext cx="3143026" cy="377022"/>
            <a:chOff x="1274233" y="1512094"/>
            <a:chExt cx="3143025" cy="377022"/>
          </a:xfrm>
        </p:grpSpPr>
        <p:sp>
          <p:nvSpPr>
            <p:cNvPr id="6177" name="Text Box 33"/>
            <p:cNvSpPr txBox="1">
              <a:spLocks noChangeArrowheads="1"/>
            </p:cNvSpPr>
            <p:nvPr/>
          </p:nvSpPr>
          <p:spPr bwMode="auto">
            <a:xfrm>
              <a:off x="1274233" y="1512094"/>
              <a:ext cx="272826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dirty="0">
                  <a:solidFill>
                    <a:srgbClr val="0000CC"/>
                  </a:solidFill>
                  <a:latin typeface="Comic Sans MS" pitchFamily="66" charset="0"/>
                </a:rPr>
                <a:t>2</a:t>
              </a:r>
            </a:p>
          </p:txBody>
        </p:sp>
        <p:sp>
          <p:nvSpPr>
            <p:cNvPr id="6178" name="Text Box 34"/>
            <p:cNvSpPr txBox="1">
              <a:spLocks noChangeArrowheads="1"/>
            </p:cNvSpPr>
            <p:nvPr/>
          </p:nvSpPr>
          <p:spPr bwMode="auto">
            <a:xfrm>
              <a:off x="4144432" y="1512094"/>
              <a:ext cx="272826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0000CC"/>
                  </a:solidFill>
                  <a:latin typeface="Comic Sans MS" pitchFamily="66" charset="0"/>
                </a:rPr>
                <a:t>0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2798233" y="2253857"/>
            <a:ext cx="3143026" cy="377022"/>
            <a:chOff x="1274233" y="2253854"/>
            <a:chExt cx="3143025" cy="377022"/>
          </a:xfrm>
        </p:grpSpPr>
        <p:sp>
          <p:nvSpPr>
            <p:cNvPr id="6179" name="Text Box 35"/>
            <p:cNvSpPr txBox="1">
              <a:spLocks noChangeArrowheads="1"/>
            </p:cNvSpPr>
            <p:nvPr/>
          </p:nvSpPr>
          <p:spPr bwMode="auto">
            <a:xfrm>
              <a:off x="4144432" y="2253854"/>
              <a:ext cx="272826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dirty="0">
                  <a:solidFill>
                    <a:srgbClr val="0000CC"/>
                  </a:solidFill>
                  <a:latin typeface="Comic Sans MS" pitchFamily="66" charset="0"/>
                </a:rPr>
                <a:t>0</a:t>
              </a:r>
            </a:p>
          </p:txBody>
        </p:sp>
        <p:sp>
          <p:nvSpPr>
            <p:cNvPr id="6180" name="Text Box 36"/>
            <p:cNvSpPr txBox="1">
              <a:spLocks noChangeArrowheads="1"/>
            </p:cNvSpPr>
            <p:nvPr/>
          </p:nvSpPr>
          <p:spPr bwMode="auto">
            <a:xfrm>
              <a:off x="1274233" y="2253854"/>
              <a:ext cx="272826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dirty="0">
                  <a:solidFill>
                    <a:srgbClr val="0000CC"/>
                  </a:solidFill>
                  <a:latin typeface="Comic Sans MS" pitchFamily="66" charset="0"/>
                </a:rPr>
                <a:t>3</a:t>
              </a: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2798233" y="3363520"/>
            <a:ext cx="3099744" cy="377022"/>
            <a:chOff x="1274233" y="3363516"/>
            <a:chExt cx="3099744" cy="377022"/>
          </a:xfrm>
        </p:grpSpPr>
        <p:sp>
          <p:nvSpPr>
            <p:cNvPr id="6181" name="Text Box 37"/>
            <p:cNvSpPr txBox="1">
              <a:spLocks noChangeArrowheads="1"/>
            </p:cNvSpPr>
            <p:nvPr/>
          </p:nvSpPr>
          <p:spPr bwMode="auto">
            <a:xfrm>
              <a:off x="1274233" y="3363516"/>
              <a:ext cx="272826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dirty="0">
                  <a:solidFill>
                    <a:srgbClr val="0000CC"/>
                  </a:solidFill>
                  <a:latin typeface="Comic Sans MS" pitchFamily="66" charset="0"/>
                </a:rPr>
                <a:t>3</a:t>
              </a:r>
            </a:p>
          </p:txBody>
        </p:sp>
        <p:sp>
          <p:nvSpPr>
            <p:cNvPr id="6182" name="Text Box 38"/>
            <p:cNvSpPr txBox="1">
              <a:spLocks noChangeArrowheads="1"/>
            </p:cNvSpPr>
            <p:nvPr/>
          </p:nvSpPr>
          <p:spPr bwMode="auto">
            <a:xfrm>
              <a:off x="4144433" y="3363516"/>
              <a:ext cx="229544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0000CC"/>
                  </a:solidFill>
                  <a:latin typeface="Comic Sans MS" pitchFamily="66" charset="0"/>
                </a:rPr>
                <a:t>1</a:t>
              </a:r>
            </a:p>
          </p:txBody>
        </p:sp>
      </p:grpSp>
      <p:sp>
        <p:nvSpPr>
          <p:cNvPr id="6183" name="Line 39"/>
          <p:cNvSpPr>
            <a:spLocks noChangeShapeType="1"/>
          </p:cNvSpPr>
          <p:nvPr/>
        </p:nvSpPr>
        <p:spPr bwMode="auto">
          <a:xfrm>
            <a:off x="1629833" y="2220516"/>
            <a:ext cx="8915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84" name="Line 40"/>
          <p:cNvSpPr>
            <a:spLocks noChangeShapeType="1"/>
          </p:cNvSpPr>
          <p:nvPr/>
        </p:nvSpPr>
        <p:spPr bwMode="auto">
          <a:xfrm>
            <a:off x="1608667" y="4311254"/>
            <a:ext cx="8915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2798233" y="4343404"/>
            <a:ext cx="3143026" cy="377022"/>
            <a:chOff x="1274233" y="4343400"/>
            <a:chExt cx="3143025" cy="377022"/>
          </a:xfrm>
        </p:grpSpPr>
        <p:sp>
          <p:nvSpPr>
            <p:cNvPr id="6200" name="Text Box 56"/>
            <p:cNvSpPr txBox="1">
              <a:spLocks noChangeArrowheads="1"/>
            </p:cNvSpPr>
            <p:nvPr/>
          </p:nvSpPr>
          <p:spPr bwMode="auto">
            <a:xfrm>
              <a:off x="4144432" y="4343400"/>
              <a:ext cx="272826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0000CC"/>
                  </a:solidFill>
                  <a:latin typeface="Comic Sans MS" pitchFamily="66" charset="0"/>
                </a:rPr>
                <a:t>0</a:t>
              </a:r>
            </a:p>
          </p:txBody>
        </p:sp>
        <p:sp>
          <p:nvSpPr>
            <p:cNvPr id="6201" name="Text Box 57"/>
            <p:cNvSpPr txBox="1">
              <a:spLocks noChangeArrowheads="1"/>
            </p:cNvSpPr>
            <p:nvPr/>
          </p:nvSpPr>
          <p:spPr bwMode="auto">
            <a:xfrm>
              <a:off x="1274233" y="4343400"/>
              <a:ext cx="272826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dirty="0">
                  <a:solidFill>
                    <a:srgbClr val="0000CC"/>
                  </a:solidFill>
                  <a:latin typeface="Comic Sans MS" pitchFamily="66" charset="0"/>
                </a:rPr>
                <a:t>4</a:t>
              </a: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2798233" y="5619756"/>
            <a:ext cx="3099744" cy="377022"/>
            <a:chOff x="1274233" y="5619750"/>
            <a:chExt cx="3099744" cy="377022"/>
          </a:xfrm>
        </p:grpSpPr>
        <p:sp>
          <p:nvSpPr>
            <p:cNvPr id="6202" name="Text Box 58"/>
            <p:cNvSpPr txBox="1">
              <a:spLocks noChangeArrowheads="1"/>
            </p:cNvSpPr>
            <p:nvPr/>
          </p:nvSpPr>
          <p:spPr bwMode="auto">
            <a:xfrm>
              <a:off x="1274233" y="5619750"/>
              <a:ext cx="272826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dirty="0">
                  <a:solidFill>
                    <a:srgbClr val="0000CC"/>
                  </a:solidFill>
                  <a:latin typeface="Comic Sans MS" pitchFamily="66" charset="0"/>
                </a:rPr>
                <a:t>4</a:t>
              </a:r>
            </a:p>
          </p:txBody>
        </p:sp>
        <p:sp>
          <p:nvSpPr>
            <p:cNvPr id="6203" name="Text Box 59"/>
            <p:cNvSpPr txBox="1">
              <a:spLocks noChangeArrowheads="1"/>
            </p:cNvSpPr>
            <p:nvPr/>
          </p:nvSpPr>
          <p:spPr bwMode="auto">
            <a:xfrm>
              <a:off x="4144433" y="5619750"/>
              <a:ext cx="229544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0000CC"/>
                  </a:solidFill>
                  <a:latin typeface="Comic Sans MS" pitchFamily="66" charset="0"/>
                </a:rPr>
                <a:t>1</a:t>
              </a:r>
            </a:p>
          </p:txBody>
        </p:sp>
      </p:grpSp>
      <p:sp>
        <p:nvSpPr>
          <p:cNvPr id="6208" name="Line 64"/>
          <p:cNvSpPr>
            <a:spLocks noChangeShapeType="1"/>
          </p:cNvSpPr>
          <p:nvPr/>
        </p:nvSpPr>
        <p:spPr bwMode="auto">
          <a:xfrm>
            <a:off x="1676400" y="1403747"/>
            <a:ext cx="8915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6933710" y="1439060"/>
            <a:ext cx="3353291" cy="743789"/>
            <a:chOff x="5409709" y="1439059"/>
            <a:chExt cx="3353291" cy="743789"/>
          </a:xfrm>
        </p:grpSpPr>
        <p:grpSp>
          <p:nvGrpSpPr>
            <p:cNvPr id="5" name="Gruppo 4"/>
            <p:cNvGrpSpPr/>
            <p:nvPr/>
          </p:nvGrpSpPr>
          <p:grpSpPr>
            <a:xfrm>
              <a:off x="6746245" y="1836603"/>
              <a:ext cx="1443139" cy="346245"/>
              <a:chOff x="6746245" y="1836603"/>
              <a:chExt cx="1443139" cy="346245"/>
            </a:xfrm>
          </p:grpSpPr>
          <p:sp>
            <p:nvSpPr>
              <p:cNvPr id="6157" name="Freeform 13"/>
              <p:cNvSpPr>
                <a:spLocks/>
              </p:cNvSpPr>
              <p:nvPr/>
            </p:nvSpPr>
            <p:spPr bwMode="auto">
              <a:xfrm>
                <a:off x="7406217" y="1934067"/>
                <a:ext cx="783167" cy="141684"/>
              </a:xfrm>
              <a:custGeom>
                <a:avLst/>
                <a:gdLst>
                  <a:gd name="T0" fmla="*/ 0 w 618"/>
                  <a:gd name="T1" fmla="*/ 0 h 207"/>
                  <a:gd name="T2" fmla="*/ 300 w 618"/>
                  <a:gd name="T3" fmla="*/ 204 h 207"/>
                  <a:gd name="T4" fmla="*/ 618 w 618"/>
                  <a:gd name="T5" fmla="*/ 18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8" h="207">
                    <a:moveTo>
                      <a:pt x="0" y="0"/>
                    </a:moveTo>
                    <a:cubicBezTo>
                      <a:pt x="50" y="34"/>
                      <a:pt x="197" y="201"/>
                      <a:pt x="300" y="204"/>
                    </a:cubicBezTo>
                    <a:cubicBezTo>
                      <a:pt x="403" y="207"/>
                      <a:pt x="552" y="57"/>
                      <a:pt x="618" y="18"/>
                    </a:cubicBezTo>
                  </a:path>
                </a:pathLst>
              </a:custGeom>
              <a:noFill/>
              <a:ln w="28575" cmpd="sng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8" name="Text Box 14"/>
              <p:cNvSpPr txBox="1">
                <a:spLocks noChangeArrowheads="1"/>
              </p:cNvSpPr>
              <p:nvPr/>
            </p:nvSpPr>
            <p:spPr bwMode="auto">
              <a:xfrm>
                <a:off x="6746245" y="1836603"/>
                <a:ext cx="614265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dirty="0">
                    <a:solidFill>
                      <a:srgbClr val="FF0000"/>
                    </a:solidFill>
                    <a:latin typeface="Arial" charset="0"/>
                  </a:rPr>
                  <a:t>180°</a:t>
                </a:r>
              </a:p>
            </p:txBody>
          </p:sp>
        </p:grpSp>
        <p:grpSp>
          <p:nvGrpSpPr>
            <p:cNvPr id="6151" name="Group 7"/>
            <p:cNvGrpSpPr>
              <a:grpSpLocks/>
            </p:cNvGrpSpPr>
            <p:nvPr/>
          </p:nvGrpSpPr>
          <p:grpSpPr bwMode="auto">
            <a:xfrm>
              <a:off x="6752167" y="1536199"/>
              <a:ext cx="2010833" cy="351627"/>
              <a:chOff x="3456" y="6384"/>
              <a:chExt cx="1584" cy="240"/>
            </a:xfrm>
          </p:grpSpPr>
          <p:sp>
            <p:nvSpPr>
              <p:cNvPr id="6152" name="Oval 8"/>
              <p:cNvSpPr>
                <a:spLocks noChangeArrowheads="1"/>
              </p:cNvSpPr>
              <p:nvPr/>
            </p:nvSpPr>
            <p:spPr bwMode="auto">
              <a:xfrm>
                <a:off x="3456" y="6384"/>
                <a:ext cx="240" cy="24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3" name="Line 9"/>
              <p:cNvSpPr>
                <a:spLocks noChangeShapeType="1"/>
              </p:cNvSpPr>
              <p:nvPr/>
            </p:nvSpPr>
            <p:spPr bwMode="auto">
              <a:xfrm>
                <a:off x="3696" y="6510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4" name="Oval 10"/>
              <p:cNvSpPr>
                <a:spLocks noChangeArrowheads="1"/>
              </p:cNvSpPr>
              <p:nvPr/>
            </p:nvSpPr>
            <p:spPr bwMode="auto">
              <a:xfrm>
                <a:off x="4128" y="6384"/>
                <a:ext cx="240" cy="240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 sz="1400">
                  <a:solidFill>
                    <a:srgbClr val="008080"/>
                  </a:solidFill>
                </a:endParaRPr>
              </a:p>
            </p:txBody>
          </p:sp>
          <p:sp>
            <p:nvSpPr>
              <p:cNvPr id="6155" name="Line 11"/>
              <p:cNvSpPr>
                <a:spLocks noChangeShapeType="1"/>
              </p:cNvSpPr>
              <p:nvPr/>
            </p:nvSpPr>
            <p:spPr bwMode="auto">
              <a:xfrm>
                <a:off x="4368" y="6510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6" name="Oval 12"/>
              <p:cNvSpPr>
                <a:spLocks noChangeArrowheads="1"/>
              </p:cNvSpPr>
              <p:nvPr/>
            </p:nvSpPr>
            <p:spPr bwMode="auto">
              <a:xfrm>
                <a:off x="4800" y="6384"/>
                <a:ext cx="240" cy="24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159" name="Text Box 15"/>
            <p:cNvSpPr txBox="1">
              <a:spLocks noChangeArrowheads="1"/>
            </p:cNvSpPr>
            <p:nvPr/>
          </p:nvSpPr>
          <p:spPr bwMode="auto">
            <a:xfrm>
              <a:off x="5409709" y="1439059"/>
              <a:ext cx="1035855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dirty="0">
                  <a:solidFill>
                    <a:srgbClr val="0000CC"/>
                  </a:solidFill>
                  <a:latin typeface="Comic Sans MS" pitchFamily="66" charset="0"/>
                </a:rPr>
                <a:t>Lineare</a:t>
              </a:r>
            </a:p>
          </p:txBody>
        </p:sp>
      </p:grpSp>
      <p:sp>
        <p:nvSpPr>
          <p:cNvPr id="6209" name="Text Box 65"/>
          <p:cNvSpPr txBox="1">
            <a:spLocks noChangeArrowheads="1"/>
          </p:cNvSpPr>
          <p:nvPr/>
        </p:nvSpPr>
        <p:spPr bwMode="auto">
          <a:xfrm>
            <a:off x="7102827" y="1799745"/>
            <a:ext cx="697621" cy="37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0000CC"/>
                </a:solidFill>
                <a:latin typeface="Comic Sans MS" pitchFamily="66" charset="0"/>
              </a:rPr>
              <a:t>BeF</a:t>
            </a:r>
            <a:r>
              <a:rPr lang="it-IT" altLang="it-IT" sz="2100" baseline="-25000" dirty="0">
                <a:solidFill>
                  <a:srgbClr val="0000CC"/>
                </a:solidFill>
                <a:latin typeface="Comic Sans MS" pitchFamily="66" charset="0"/>
              </a:rPr>
              <a:t>2</a:t>
            </a:r>
            <a:endParaRPr lang="it-IT" altLang="it-IT" sz="21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6210" name="Text Box 66"/>
          <p:cNvSpPr txBox="1">
            <a:spLocks noChangeArrowheads="1"/>
          </p:cNvSpPr>
          <p:nvPr/>
        </p:nvSpPr>
        <p:spPr bwMode="auto">
          <a:xfrm>
            <a:off x="7522911" y="2747143"/>
            <a:ext cx="550145" cy="37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0000CC"/>
                </a:solidFill>
                <a:latin typeface="Comic Sans MS" pitchFamily="66" charset="0"/>
              </a:rPr>
              <a:t>BF</a:t>
            </a:r>
            <a:r>
              <a:rPr lang="it-IT" altLang="it-IT" sz="2100" baseline="-25000" dirty="0">
                <a:solidFill>
                  <a:srgbClr val="0000CC"/>
                </a:solidFill>
                <a:latin typeface="Comic Sans MS" pitchFamily="66" charset="0"/>
              </a:rPr>
              <a:t>3</a:t>
            </a:r>
            <a:endParaRPr lang="it-IT" altLang="it-IT" sz="21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grpSp>
        <p:nvGrpSpPr>
          <p:cNvPr id="28" name="Gruppo 27"/>
          <p:cNvGrpSpPr/>
          <p:nvPr/>
        </p:nvGrpSpPr>
        <p:grpSpPr>
          <a:xfrm>
            <a:off x="7112011" y="2299353"/>
            <a:ext cx="3331615" cy="1272604"/>
            <a:chOff x="5588009" y="2299352"/>
            <a:chExt cx="3331615" cy="1272604"/>
          </a:xfrm>
        </p:grpSpPr>
        <p:grpSp>
          <p:nvGrpSpPr>
            <p:cNvPr id="15" name="Gruppo 14"/>
            <p:cNvGrpSpPr/>
            <p:nvPr/>
          </p:nvGrpSpPr>
          <p:grpSpPr>
            <a:xfrm>
              <a:off x="6846428" y="2630876"/>
              <a:ext cx="922969" cy="374039"/>
              <a:chOff x="6846428" y="2630876"/>
              <a:chExt cx="922969" cy="374039"/>
            </a:xfrm>
          </p:grpSpPr>
          <p:sp>
            <p:nvSpPr>
              <p:cNvPr id="6168" name="Freeform 24"/>
              <p:cNvSpPr>
                <a:spLocks/>
              </p:cNvSpPr>
              <p:nvPr/>
            </p:nvSpPr>
            <p:spPr bwMode="auto">
              <a:xfrm rot="14106647">
                <a:off x="7494176" y="2729693"/>
                <a:ext cx="295424" cy="255019"/>
              </a:xfrm>
              <a:custGeom>
                <a:avLst/>
                <a:gdLst>
                  <a:gd name="T0" fmla="*/ 0 w 256"/>
                  <a:gd name="T1" fmla="*/ 0 h 336"/>
                  <a:gd name="T2" fmla="*/ 216 w 256"/>
                  <a:gd name="T3" fmla="*/ 72 h 336"/>
                  <a:gd name="T4" fmla="*/ 240 w 256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6" h="336">
                    <a:moveTo>
                      <a:pt x="0" y="0"/>
                    </a:moveTo>
                    <a:cubicBezTo>
                      <a:pt x="38" y="12"/>
                      <a:pt x="176" y="16"/>
                      <a:pt x="216" y="72"/>
                    </a:cubicBezTo>
                    <a:cubicBezTo>
                      <a:pt x="256" y="128"/>
                      <a:pt x="235" y="281"/>
                      <a:pt x="240" y="336"/>
                    </a:cubicBezTo>
                  </a:path>
                </a:pathLst>
              </a:custGeom>
              <a:noFill/>
              <a:ln w="28575" cmpd="sng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9" name="Text Box 25"/>
              <p:cNvSpPr txBox="1">
                <a:spLocks noChangeArrowheads="1"/>
              </p:cNvSpPr>
              <p:nvPr/>
            </p:nvSpPr>
            <p:spPr bwMode="auto">
              <a:xfrm>
                <a:off x="6846428" y="2630876"/>
                <a:ext cx="614265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dirty="0">
                    <a:solidFill>
                      <a:srgbClr val="FF0000"/>
                    </a:solidFill>
                    <a:latin typeface="Arial" charset="0"/>
                  </a:rPr>
                  <a:t>120°</a:t>
                </a:r>
              </a:p>
            </p:txBody>
          </p:sp>
        </p:grpSp>
        <p:sp>
          <p:nvSpPr>
            <p:cNvPr id="6160" name="Text Box 16"/>
            <p:cNvSpPr txBox="1">
              <a:spLocks noChangeArrowheads="1"/>
            </p:cNvSpPr>
            <p:nvPr/>
          </p:nvSpPr>
          <p:spPr bwMode="auto">
            <a:xfrm>
              <a:off x="5588009" y="2370121"/>
              <a:ext cx="1417370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dirty="0">
                  <a:solidFill>
                    <a:srgbClr val="0000CC"/>
                  </a:solidFill>
                  <a:latin typeface="Comic Sans MS" pitchFamily="66" charset="0"/>
                </a:rPr>
                <a:t>Piana </a:t>
              </a:r>
              <a:r>
                <a:rPr lang="it-IT" altLang="it-IT" sz="2100" dirty="0" err="1">
                  <a:solidFill>
                    <a:srgbClr val="0000CC"/>
                  </a:solidFill>
                  <a:latin typeface="Comic Sans MS" pitchFamily="66" charset="0"/>
                </a:rPr>
                <a:t>Trig</a:t>
              </a:r>
              <a:r>
                <a:rPr lang="it-IT" altLang="it-IT" sz="2100" dirty="0">
                  <a:solidFill>
                    <a:srgbClr val="0000CC"/>
                  </a:solidFill>
                  <a:latin typeface="Comic Sans MS" pitchFamily="66" charset="0"/>
                </a:rPr>
                <a:t>.</a:t>
              </a:r>
            </a:p>
          </p:txBody>
        </p:sp>
        <p:grpSp>
          <p:nvGrpSpPr>
            <p:cNvPr id="9" name="Gruppo 8"/>
            <p:cNvGrpSpPr/>
            <p:nvPr/>
          </p:nvGrpSpPr>
          <p:grpSpPr>
            <a:xfrm>
              <a:off x="7499907" y="2299352"/>
              <a:ext cx="1419717" cy="1272604"/>
              <a:chOff x="-2123699" y="2431563"/>
              <a:chExt cx="1419717" cy="1272604"/>
            </a:xfrm>
          </p:grpSpPr>
          <p:sp>
            <p:nvSpPr>
              <p:cNvPr id="6166" name="Line 22"/>
              <p:cNvSpPr>
                <a:spLocks noChangeShapeType="1"/>
              </p:cNvSpPr>
              <p:nvPr/>
            </p:nvSpPr>
            <p:spPr bwMode="auto">
              <a:xfrm flipV="1">
                <a:off x="-1407990" y="2724821"/>
                <a:ext cx="0" cy="228600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1" name="Oval 10"/>
              <p:cNvSpPr>
                <a:spLocks noChangeArrowheads="1"/>
              </p:cNvSpPr>
              <p:nvPr/>
            </p:nvSpPr>
            <p:spPr bwMode="auto">
              <a:xfrm>
                <a:off x="-1572509" y="2982605"/>
                <a:ext cx="304672" cy="351627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 sz="1400">
                  <a:solidFill>
                    <a:srgbClr val="008080"/>
                  </a:solidFill>
                </a:endParaRPr>
              </a:p>
            </p:txBody>
          </p:sp>
          <p:sp>
            <p:nvSpPr>
              <p:cNvPr id="92" name="Line 22"/>
              <p:cNvSpPr>
                <a:spLocks noChangeShapeType="1"/>
              </p:cNvSpPr>
              <p:nvPr/>
            </p:nvSpPr>
            <p:spPr bwMode="auto">
              <a:xfrm flipV="1">
                <a:off x="-1826300" y="3293257"/>
                <a:ext cx="282975" cy="184559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3" name="Line 22"/>
              <p:cNvSpPr>
                <a:spLocks noChangeShapeType="1"/>
              </p:cNvSpPr>
              <p:nvPr/>
            </p:nvSpPr>
            <p:spPr bwMode="auto">
              <a:xfrm flipH="1" flipV="1">
                <a:off x="-1292322" y="3293256"/>
                <a:ext cx="294617" cy="184559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5" name="Oval 12"/>
              <p:cNvSpPr>
                <a:spLocks noChangeArrowheads="1"/>
              </p:cNvSpPr>
              <p:nvPr/>
            </p:nvSpPr>
            <p:spPr bwMode="auto">
              <a:xfrm>
                <a:off x="-1553054" y="2431563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8" name="Oval 12"/>
              <p:cNvSpPr>
                <a:spLocks noChangeArrowheads="1"/>
              </p:cNvSpPr>
              <p:nvPr/>
            </p:nvSpPr>
            <p:spPr bwMode="auto">
              <a:xfrm>
                <a:off x="-1001381" y="3435326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" name="Oval 12"/>
              <p:cNvSpPr>
                <a:spLocks noChangeArrowheads="1"/>
              </p:cNvSpPr>
              <p:nvPr/>
            </p:nvSpPr>
            <p:spPr bwMode="auto">
              <a:xfrm>
                <a:off x="-2123699" y="3436757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6211" name="Text Box 67"/>
          <p:cNvSpPr txBox="1">
            <a:spLocks noChangeArrowheads="1"/>
          </p:cNvSpPr>
          <p:nvPr/>
        </p:nvSpPr>
        <p:spPr bwMode="auto">
          <a:xfrm>
            <a:off x="6725768" y="3773002"/>
            <a:ext cx="779374" cy="37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0000CC"/>
                </a:solidFill>
                <a:latin typeface="Comic Sans MS" pitchFamily="66" charset="0"/>
              </a:rPr>
              <a:t>SnCl</a:t>
            </a:r>
            <a:r>
              <a:rPr lang="it-IT" altLang="it-IT" sz="2100" baseline="-25000" dirty="0">
                <a:solidFill>
                  <a:srgbClr val="0000CC"/>
                </a:solidFill>
                <a:latin typeface="Comic Sans MS" pitchFamily="66" charset="0"/>
              </a:rPr>
              <a:t>2</a:t>
            </a:r>
            <a:endParaRPr lang="it-IT" altLang="it-IT" sz="21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6468840" y="3179088"/>
            <a:ext cx="2694915" cy="1030234"/>
            <a:chOff x="4944838" y="3179088"/>
            <a:chExt cx="2694915" cy="1030234"/>
          </a:xfrm>
        </p:grpSpPr>
        <p:sp>
          <p:nvSpPr>
            <p:cNvPr id="6170" name="Text Box 26"/>
            <p:cNvSpPr txBox="1">
              <a:spLocks noChangeArrowheads="1"/>
            </p:cNvSpPr>
            <p:nvPr/>
          </p:nvSpPr>
          <p:spPr bwMode="auto">
            <a:xfrm>
              <a:off x="4944838" y="3363516"/>
              <a:ext cx="1218597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dirty="0">
                  <a:solidFill>
                    <a:srgbClr val="0000CC"/>
                  </a:solidFill>
                  <a:latin typeface="Comic Sans MS" pitchFamily="66" charset="0"/>
                </a:rPr>
                <a:t>Angolare</a:t>
              </a:r>
            </a:p>
          </p:txBody>
        </p:sp>
        <p:grpSp>
          <p:nvGrpSpPr>
            <p:cNvPr id="14" name="Gruppo 13"/>
            <p:cNvGrpSpPr/>
            <p:nvPr/>
          </p:nvGrpSpPr>
          <p:grpSpPr>
            <a:xfrm>
              <a:off x="6220036" y="3179088"/>
              <a:ext cx="1419717" cy="1030234"/>
              <a:chOff x="-2333555" y="3847339"/>
              <a:chExt cx="1419717" cy="1030234"/>
            </a:xfrm>
          </p:grpSpPr>
          <p:sp>
            <p:nvSpPr>
              <p:cNvPr id="6176" name="AutoShape 32"/>
              <p:cNvSpPr>
                <a:spLocks noChangeArrowheads="1"/>
              </p:cNvSpPr>
              <p:nvPr/>
            </p:nvSpPr>
            <p:spPr bwMode="auto">
              <a:xfrm flipV="1">
                <a:off x="-1742848" y="3847339"/>
                <a:ext cx="243417" cy="294084"/>
              </a:xfrm>
              <a:prstGeom prst="triangle">
                <a:avLst>
                  <a:gd name="adj" fmla="val 50000"/>
                </a:avLst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13" name="Gruppo 112"/>
              <p:cNvGrpSpPr/>
              <p:nvPr/>
            </p:nvGrpSpPr>
            <p:grpSpPr>
              <a:xfrm>
                <a:off x="-2333555" y="4156011"/>
                <a:ext cx="1419717" cy="721562"/>
                <a:chOff x="-2242272" y="990450"/>
                <a:chExt cx="1419717" cy="721562"/>
              </a:xfrm>
            </p:grpSpPr>
            <p:sp>
              <p:nvSpPr>
                <p:cNvPr id="114" name="Oval 10"/>
                <p:cNvSpPr>
                  <a:spLocks noChangeArrowheads="1"/>
                </p:cNvSpPr>
                <p:nvPr/>
              </p:nvSpPr>
              <p:spPr bwMode="auto">
                <a:xfrm>
                  <a:off x="-1691082" y="990450"/>
                  <a:ext cx="304672" cy="351627"/>
                </a:xfrm>
                <a:prstGeom prst="ellipse">
                  <a:avLst/>
                </a:prstGeom>
                <a:solidFill>
                  <a:srgbClr val="008080"/>
                </a:solidFill>
                <a:ln w="9525">
                  <a:solidFill>
                    <a:srgbClr val="0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 anchor="ctr"/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667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334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001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0668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5240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19812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4384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2895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 sz="1400">
                    <a:solidFill>
                      <a:srgbClr val="008080"/>
                    </a:solidFill>
                  </a:endParaRPr>
                </a:p>
              </p:txBody>
            </p:sp>
            <p:sp>
              <p:nvSpPr>
                <p:cNvPr id="115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-1944873" y="1301102"/>
                  <a:ext cx="282975" cy="184559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6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-1410895" y="1301101"/>
                  <a:ext cx="294617" cy="184559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7" name="Oval 12"/>
                <p:cNvSpPr>
                  <a:spLocks noChangeArrowheads="1"/>
                </p:cNvSpPr>
                <p:nvPr/>
              </p:nvSpPr>
              <p:spPr bwMode="auto">
                <a:xfrm>
                  <a:off x="-1119954" y="1443171"/>
                  <a:ext cx="297399" cy="267410"/>
                </a:xfrm>
                <a:prstGeom prst="ellipse">
                  <a:avLst/>
                </a:prstGeom>
                <a:noFill/>
                <a:ln w="38100">
                  <a:solidFill>
                    <a:srgbClr val="0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808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8" name="Oval 12"/>
                <p:cNvSpPr>
                  <a:spLocks noChangeArrowheads="1"/>
                </p:cNvSpPr>
                <p:nvPr/>
              </p:nvSpPr>
              <p:spPr bwMode="auto">
                <a:xfrm>
                  <a:off x="-2242272" y="1444602"/>
                  <a:ext cx="297399" cy="267410"/>
                </a:xfrm>
                <a:prstGeom prst="ellipse">
                  <a:avLst/>
                </a:prstGeom>
                <a:noFill/>
                <a:ln w="38100">
                  <a:solidFill>
                    <a:srgbClr val="0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808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6212" name="Text Box 68"/>
          <p:cNvSpPr txBox="1">
            <a:spLocks noChangeArrowheads="1"/>
          </p:cNvSpPr>
          <p:nvPr/>
        </p:nvSpPr>
        <p:spPr bwMode="auto">
          <a:xfrm>
            <a:off x="7337491" y="4843875"/>
            <a:ext cx="585411" cy="37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0000CC"/>
                </a:solidFill>
                <a:latin typeface="Comic Sans MS" pitchFamily="66" charset="0"/>
              </a:rPr>
              <a:t>CH</a:t>
            </a:r>
            <a:r>
              <a:rPr lang="it-IT" altLang="it-IT" sz="2100" baseline="-25000" dirty="0">
                <a:solidFill>
                  <a:srgbClr val="0000CC"/>
                </a:solidFill>
                <a:latin typeface="Comic Sans MS" pitchFamily="66" charset="0"/>
              </a:rPr>
              <a:t>4</a:t>
            </a:r>
            <a:endParaRPr lang="it-IT" altLang="it-IT" sz="21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grpSp>
        <p:nvGrpSpPr>
          <p:cNvPr id="30" name="Gruppo 29"/>
          <p:cNvGrpSpPr/>
          <p:nvPr/>
        </p:nvGrpSpPr>
        <p:grpSpPr>
          <a:xfrm>
            <a:off x="7078397" y="4364566"/>
            <a:ext cx="3433299" cy="1475450"/>
            <a:chOff x="5554396" y="4364566"/>
            <a:chExt cx="3433298" cy="1475450"/>
          </a:xfrm>
        </p:grpSpPr>
        <p:sp>
          <p:nvSpPr>
            <p:cNvPr id="6185" name="Text Box 41"/>
            <p:cNvSpPr txBox="1">
              <a:spLocks noChangeArrowheads="1"/>
            </p:cNvSpPr>
            <p:nvPr/>
          </p:nvSpPr>
          <p:spPr bwMode="auto">
            <a:xfrm>
              <a:off x="5554396" y="4389182"/>
              <a:ext cx="1409354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dirty="0">
                  <a:solidFill>
                    <a:srgbClr val="0000CC"/>
                  </a:solidFill>
                  <a:latin typeface="Comic Sans MS" pitchFamily="66" charset="0"/>
                </a:rPr>
                <a:t>Tetraedro</a:t>
              </a:r>
            </a:p>
          </p:txBody>
        </p:sp>
        <p:grpSp>
          <p:nvGrpSpPr>
            <p:cNvPr id="18" name="Gruppo 17"/>
            <p:cNvGrpSpPr/>
            <p:nvPr/>
          </p:nvGrpSpPr>
          <p:grpSpPr>
            <a:xfrm>
              <a:off x="7226686" y="4364566"/>
              <a:ext cx="1761008" cy="1475450"/>
              <a:chOff x="-2569543" y="2879578"/>
              <a:chExt cx="1761008" cy="1475450"/>
            </a:xfrm>
          </p:grpSpPr>
          <p:sp>
            <p:nvSpPr>
              <p:cNvPr id="6187" name="Line 43"/>
              <p:cNvSpPr>
                <a:spLocks noChangeShapeType="1"/>
              </p:cNvSpPr>
              <p:nvPr/>
            </p:nvSpPr>
            <p:spPr bwMode="auto">
              <a:xfrm flipV="1">
                <a:off x="-2272144" y="3674180"/>
                <a:ext cx="366183" cy="98822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90" name="Line 46"/>
              <p:cNvSpPr>
                <a:spLocks noChangeShapeType="1"/>
              </p:cNvSpPr>
              <p:nvPr/>
            </p:nvSpPr>
            <p:spPr bwMode="auto">
              <a:xfrm>
                <a:off x="-1783157" y="3753546"/>
                <a:ext cx="121260" cy="334072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91" name="Line 47"/>
              <p:cNvSpPr>
                <a:spLocks noChangeShapeType="1"/>
              </p:cNvSpPr>
              <p:nvPr/>
            </p:nvSpPr>
            <p:spPr bwMode="auto">
              <a:xfrm flipV="1">
                <a:off x="-1793245" y="3162636"/>
                <a:ext cx="0" cy="228600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04" name="Line 60"/>
              <p:cNvSpPr>
                <a:spLocks noChangeShapeType="1"/>
              </p:cNvSpPr>
              <p:nvPr/>
            </p:nvSpPr>
            <p:spPr bwMode="auto">
              <a:xfrm>
                <a:off x="-1629495" y="3675053"/>
                <a:ext cx="493761" cy="65485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" name="Oval 10"/>
              <p:cNvSpPr>
                <a:spLocks noChangeArrowheads="1"/>
              </p:cNvSpPr>
              <p:nvPr/>
            </p:nvSpPr>
            <p:spPr bwMode="auto">
              <a:xfrm>
                <a:off x="-1935917" y="3401919"/>
                <a:ext cx="304672" cy="351627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 sz="1400">
                  <a:solidFill>
                    <a:srgbClr val="008080"/>
                  </a:solidFill>
                </a:endParaRPr>
              </a:p>
            </p:txBody>
          </p:sp>
          <p:sp>
            <p:nvSpPr>
              <p:cNvPr id="123" name="Oval 12"/>
              <p:cNvSpPr>
                <a:spLocks noChangeArrowheads="1"/>
              </p:cNvSpPr>
              <p:nvPr/>
            </p:nvSpPr>
            <p:spPr bwMode="auto">
              <a:xfrm>
                <a:off x="-1936647" y="2879578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4" name="Oval 12"/>
              <p:cNvSpPr>
                <a:spLocks noChangeArrowheads="1"/>
              </p:cNvSpPr>
              <p:nvPr/>
            </p:nvSpPr>
            <p:spPr bwMode="auto">
              <a:xfrm>
                <a:off x="-1105934" y="3619841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5" name="Oval 12"/>
              <p:cNvSpPr>
                <a:spLocks noChangeArrowheads="1"/>
              </p:cNvSpPr>
              <p:nvPr/>
            </p:nvSpPr>
            <p:spPr bwMode="auto">
              <a:xfrm>
                <a:off x="-2569543" y="3680051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6" name="Oval 12"/>
              <p:cNvSpPr>
                <a:spLocks noChangeArrowheads="1"/>
              </p:cNvSpPr>
              <p:nvPr/>
            </p:nvSpPr>
            <p:spPr bwMode="auto">
              <a:xfrm>
                <a:off x="-1778195" y="4087618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6213" name="Text Box 69"/>
          <p:cNvSpPr txBox="1">
            <a:spLocks noChangeArrowheads="1"/>
          </p:cNvSpPr>
          <p:nvPr/>
        </p:nvSpPr>
        <p:spPr bwMode="auto">
          <a:xfrm>
            <a:off x="6699179" y="5811051"/>
            <a:ext cx="638310" cy="37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0000CC"/>
                </a:solidFill>
                <a:latin typeface="Comic Sans MS" pitchFamily="66" charset="0"/>
              </a:rPr>
              <a:t>NH</a:t>
            </a:r>
            <a:r>
              <a:rPr lang="it-IT" altLang="it-IT" sz="2100" baseline="-25000" dirty="0">
                <a:solidFill>
                  <a:srgbClr val="0000CC"/>
                </a:solidFill>
                <a:latin typeface="Comic Sans MS" pitchFamily="66" charset="0"/>
              </a:rPr>
              <a:t>3</a:t>
            </a:r>
            <a:endParaRPr lang="it-IT" altLang="it-IT" sz="21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grpSp>
        <p:nvGrpSpPr>
          <p:cNvPr id="31" name="Gruppo 30"/>
          <p:cNvGrpSpPr/>
          <p:nvPr/>
        </p:nvGrpSpPr>
        <p:grpSpPr>
          <a:xfrm>
            <a:off x="6427370" y="5329017"/>
            <a:ext cx="2986899" cy="1345522"/>
            <a:chOff x="4903370" y="5329017"/>
            <a:chExt cx="2986898" cy="1345522"/>
          </a:xfrm>
        </p:grpSpPr>
        <p:sp>
          <p:nvSpPr>
            <p:cNvPr id="6193" name="Text Box 49"/>
            <p:cNvSpPr txBox="1">
              <a:spLocks noChangeArrowheads="1"/>
            </p:cNvSpPr>
            <p:nvPr/>
          </p:nvSpPr>
          <p:spPr bwMode="auto">
            <a:xfrm>
              <a:off x="4903370" y="5329017"/>
              <a:ext cx="1393324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dirty="0">
                  <a:solidFill>
                    <a:srgbClr val="0000CC"/>
                  </a:solidFill>
                  <a:latin typeface="Comic Sans MS" pitchFamily="66" charset="0"/>
                </a:rPr>
                <a:t>Piramidale</a:t>
              </a:r>
            </a:p>
          </p:txBody>
        </p:sp>
        <p:grpSp>
          <p:nvGrpSpPr>
            <p:cNvPr id="23" name="Gruppo 22"/>
            <p:cNvGrpSpPr/>
            <p:nvPr/>
          </p:nvGrpSpPr>
          <p:grpSpPr>
            <a:xfrm>
              <a:off x="6129260" y="5427346"/>
              <a:ext cx="1761008" cy="1247193"/>
              <a:chOff x="-2597218" y="3876717"/>
              <a:chExt cx="1761008" cy="1247193"/>
            </a:xfrm>
          </p:grpSpPr>
          <p:sp>
            <p:nvSpPr>
              <p:cNvPr id="6199" name="AutoShape 55"/>
              <p:cNvSpPr>
                <a:spLocks noChangeArrowheads="1"/>
              </p:cNvSpPr>
              <p:nvPr/>
            </p:nvSpPr>
            <p:spPr bwMode="auto">
              <a:xfrm flipV="1">
                <a:off x="-1931055" y="3876717"/>
                <a:ext cx="245533" cy="294084"/>
              </a:xfrm>
              <a:prstGeom prst="triangle">
                <a:avLst>
                  <a:gd name="adj" fmla="val 50000"/>
                </a:avLst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" name="Line 43"/>
              <p:cNvSpPr>
                <a:spLocks noChangeShapeType="1"/>
              </p:cNvSpPr>
              <p:nvPr/>
            </p:nvSpPr>
            <p:spPr bwMode="auto">
              <a:xfrm flipV="1">
                <a:off x="-2299819" y="4443062"/>
                <a:ext cx="366183" cy="98822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" name="Line 46"/>
              <p:cNvSpPr>
                <a:spLocks noChangeShapeType="1"/>
              </p:cNvSpPr>
              <p:nvPr/>
            </p:nvSpPr>
            <p:spPr bwMode="auto">
              <a:xfrm>
                <a:off x="-1810832" y="4522428"/>
                <a:ext cx="121260" cy="334072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6" name="Line 60"/>
              <p:cNvSpPr>
                <a:spLocks noChangeShapeType="1"/>
              </p:cNvSpPr>
              <p:nvPr/>
            </p:nvSpPr>
            <p:spPr bwMode="auto">
              <a:xfrm>
                <a:off x="-1657170" y="4443935"/>
                <a:ext cx="493761" cy="65485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7" name="Oval 10"/>
              <p:cNvSpPr>
                <a:spLocks noChangeArrowheads="1"/>
              </p:cNvSpPr>
              <p:nvPr/>
            </p:nvSpPr>
            <p:spPr bwMode="auto">
              <a:xfrm>
                <a:off x="-1963592" y="4170801"/>
                <a:ext cx="304672" cy="351627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 sz="1400">
                  <a:solidFill>
                    <a:srgbClr val="008080"/>
                  </a:solidFill>
                </a:endParaRPr>
              </a:p>
            </p:txBody>
          </p:sp>
          <p:sp>
            <p:nvSpPr>
              <p:cNvPr id="139" name="Oval 12"/>
              <p:cNvSpPr>
                <a:spLocks noChangeArrowheads="1"/>
              </p:cNvSpPr>
              <p:nvPr/>
            </p:nvSpPr>
            <p:spPr bwMode="auto">
              <a:xfrm>
                <a:off x="-1133609" y="4388723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0" name="Oval 12"/>
              <p:cNvSpPr>
                <a:spLocks noChangeArrowheads="1"/>
              </p:cNvSpPr>
              <p:nvPr/>
            </p:nvSpPr>
            <p:spPr bwMode="auto">
              <a:xfrm>
                <a:off x="-2597218" y="4448933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1" name="Oval 12"/>
              <p:cNvSpPr>
                <a:spLocks noChangeArrowheads="1"/>
              </p:cNvSpPr>
              <p:nvPr/>
            </p:nvSpPr>
            <p:spPr bwMode="auto">
              <a:xfrm>
                <a:off x="-1805870" y="4856500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326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539"/>
    </mc:Choice>
    <mc:Fallback xmlns="">
      <p:transition spd="slow" advTm="381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150" grpId="0"/>
      <p:bldP spid="6209" grpId="0"/>
      <p:bldP spid="6210" grpId="0"/>
      <p:bldP spid="6211" grpId="0"/>
      <p:bldP spid="6212" grpId="0"/>
      <p:bldP spid="62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3"/>
          <p:cNvSpPr>
            <a:spLocks noChangeArrowheads="1"/>
          </p:cNvSpPr>
          <p:nvPr/>
        </p:nvSpPr>
        <p:spPr bwMode="auto">
          <a:xfrm>
            <a:off x="5181604" y="3794125"/>
            <a:ext cx="2220913" cy="46038"/>
          </a:xfrm>
          <a:prstGeom prst="rect">
            <a:avLst/>
          </a:prstGeom>
          <a:solidFill>
            <a:srgbClr val="FF9933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2" name="Rectangle 51"/>
          <p:cNvSpPr>
            <a:spLocks noChangeArrowheads="1"/>
          </p:cNvSpPr>
          <p:nvPr/>
        </p:nvSpPr>
        <p:spPr bwMode="auto">
          <a:xfrm>
            <a:off x="4451170" y="3429000"/>
            <a:ext cx="2220913" cy="4603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3217681" y="3090132"/>
            <a:ext cx="4880062" cy="2955797"/>
            <a:chOff x="1693681" y="3090131"/>
            <a:chExt cx="4880062" cy="2955797"/>
          </a:xfrm>
        </p:grpSpPr>
        <p:sp>
          <p:nvSpPr>
            <p:cNvPr id="93" name="Oval 37"/>
            <p:cNvSpPr>
              <a:spLocks noChangeArrowheads="1"/>
            </p:cNvSpPr>
            <p:nvPr/>
          </p:nvSpPr>
          <p:spPr bwMode="auto">
            <a:xfrm rot="2824170">
              <a:off x="4513948" y="4435344"/>
              <a:ext cx="549275" cy="1392237"/>
            </a:xfrm>
            <a:prstGeom prst="ellipse">
              <a:avLst/>
            </a:prstGeom>
            <a:solidFill>
              <a:srgbClr val="FF9933"/>
            </a:solidFill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4" name="Oval 32"/>
            <p:cNvSpPr>
              <a:spLocks noChangeArrowheads="1"/>
            </p:cNvSpPr>
            <p:nvPr/>
          </p:nvSpPr>
          <p:spPr bwMode="auto">
            <a:xfrm rot="2981120">
              <a:off x="5602987" y="3413040"/>
              <a:ext cx="547687" cy="1393825"/>
            </a:xfrm>
            <a:prstGeom prst="ellipse">
              <a:avLst/>
            </a:prstGeom>
            <a:solidFill>
              <a:srgbClr val="FF9933"/>
            </a:solidFill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5" name="Oval 33"/>
            <p:cNvSpPr>
              <a:spLocks noChangeArrowheads="1"/>
            </p:cNvSpPr>
            <p:nvPr/>
          </p:nvSpPr>
          <p:spPr bwMode="auto">
            <a:xfrm>
              <a:off x="5049654" y="3126511"/>
              <a:ext cx="522288" cy="146367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FF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6" name="Oval 34"/>
            <p:cNvSpPr>
              <a:spLocks noChangeArrowheads="1"/>
            </p:cNvSpPr>
            <p:nvPr/>
          </p:nvSpPr>
          <p:spPr bwMode="auto">
            <a:xfrm>
              <a:off x="5049654" y="4582253"/>
              <a:ext cx="522288" cy="146367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FF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1693681" y="3090131"/>
              <a:ext cx="2466975" cy="2919417"/>
              <a:chOff x="1639792" y="3126511"/>
              <a:chExt cx="2466975" cy="2919417"/>
            </a:xfrm>
          </p:grpSpPr>
          <p:sp>
            <p:nvSpPr>
              <p:cNvPr id="82" name="Oval 8"/>
              <p:cNvSpPr>
                <a:spLocks noChangeArrowheads="1"/>
              </p:cNvSpPr>
              <p:nvPr/>
            </p:nvSpPr>
            <p:spPr bwMode="auto">
              <a:xfrm>
                <a:off x="2582679" y="3126511"/>
                <a:ext cx="522288" cy="1463675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Oval 7"/>
              <p:cNvSpPr>
                <a:spLocks noChangeArrowheads="1"/>
              </p:cNvSpPr>
              <p:nvPr/>
            </p:nvSpPr>
            <p:spPr bwMode="auto">
              <a:xfrm rot="2981120">
                <a:off x="3136011" y="3413040"/>
                <a:ext cx="547687" cy="1393825"/>
              </a:xfrm>
              <a:prstGeom prst="ellipse">
                <a:avLst/>
              </a:prstGeom>
              <a:solidFill>
                <a:srgbClr val="FF9933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Oval 9"/>
              <p:cNvSpPr>
                <a:spLocks noChangeArrowheads="1"/>
              </p:cNvSpPr>
              <p:nvPr/>
            </p:nvSpPr>
            <p:spPr bwMode="auto">
              <a:xfrm>
                <a:off x="2582679" y="4582253"/>
                <a:ext cx="522288" cy="1463675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Oval 38"/>
              <p:cNvSpPr>
                <a:spLocks noChangeArrowheads="1"/>
              </p:cNvSpPr>
              <p:nvPr/>
            </p:nvSpPr>
            <p:spPr bwMode="auto">
              <a:xfrm rot="2824170">
                <a:off x="2062067" y="4375878"/>
                <a:ext cx="549275" cy="1393825"/>
              </a:xfrm>
              <a:prstGeom prst="ellipse">
                <a:avLst/>
              </a:prstGeom>
              <a:solidFill>
                <a:srgbClr val="FF9933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1668463" y="315913"/>
            <a:ext cx="1509712" cy="963612"/>
          </a:xfrm>
          <a:prstGeom prst="flowChartDecision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4053010" y="41275"/>
            <a:ext cx="4475899" cy="592466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ffectLst>
            <a:outerShdw dist="107763" dir="13500000" algn="ctr" rotWithShape="0">
              <a:srgbClr val="FFCC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500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MOLECOLE LINEARI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1930490" y="550929"/>
            <a:ext cx="915629" cy="50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900">
                <a:solidFill>
                  <a:srgbClr val="000099"/>
                </a:solidFill>
                <a:latin typeface="Arial" charset="0"/>
              </a:rPr>
              <a:t>HCN</a:t>
            </a:r>
            <a:endParaRPr lang="it-IT" altLang="it-IT" sz="29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V="1">
            <a:off x="3744915" y="1325565"/>
            <a:ext cx="887412" cy="4762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4614863" y="914403"/>
            <a:ext cx="284046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 dirty="0">
                <a:solidFill>
                  <a:srgbClr val="3333CC"/>
                </a:solidFill>
                <a:latin typeface="Arial" charset="0"/>
              </a:rPr>
              <a:t>C</a:t>
            </a:r>
            <a:endParaRPr lang="it-IT" altLang="it-IT" sz="1400" b="1" dirty="0">
              <a:solidFill>
                <a:srgbClr val="3333CC"/>
              </a:solidFill>
            </a:endParaRP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3478213" y="914403"/>
            <a:ext cx="284046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 dirty="0">
                <a:solidFill>
                  <a:srgbClr val="3333CC"/>
                </a:solidFill>
                <a:latin typeface="Arial" charset="0"/>
              </a:rPr>
              <a:t>H</a:t>
            </a:r>
            <a:endParaRPr lang="it-IT" altLang="it-IT" sz="1400" b="1" dirty="0">
              <a:solidFill>
                <a:srgbClr val="3333CC"/>
              </a:solidFill>
            </a:endParaRPr>
          </a:p>
        </p:txBody>
      </p:sp>
      <p:sp>
        <p:nvSpPr>
          <p:cNvPr id="6163" name="Text Box 21"/>
          <p:cNvSpPr txBox="1">
            <a:spLocks noChangeArrowheads="1"/>
          </p:cNvSpPr>
          <p:nvPr/>
        </p:nvSpPr>
        <p:spPr bwMode="auto">
          <a:xfrm>
            <a:off x="8317002" y="960504"/>
            <a:ext cx="1056693" cy="50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900" dirty="0">
                <a:solidFill>
                  <a:srgbClr val="3333CC"/>
                </a:solidFill>
                <a:latin typeface="Arial" charset="0"/>
              </a:rPr>
              <a:t>H    C</a:t>
            </a:r>
          </a:p>
        </p:txBody>
      </p:sp>
      <p:sp>
        <p:nvSpPr>
          <p:cNvPr id="6164" name="Line 22"/>
          <p:cNvSpPr>
            <a:spLocks noChangeShapeType="1"/>
          </p:cNvSpPr>
          <p:nvPr/>
        </p:nvSpPr>
        <p:spPr bwMode="auto">
          <a:xfrm>
            <a:off x="9350375" y="1211263"/>
            <a:ext cx="217488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5" name="Line 23"/>
          <p:cNvSpPr>
            <a:spLocks noChangeShapeType="1"/>
          </p:cNvSpPr>
          <p:nvPr/>
        </p:nvSpPr>
        <p:spPr bwMode="auto">
          <a:xfrm rot="10800000">
            <a:off x="8682041" y="1206500"/>
            <a:ext cx="274637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6" name="Line 24"/>
          <p:cNvSpPr>
            <a:spLocks noChangeShapeType="1"/>
          </p:cNvSpPr>
          <p:nvPr/>
        </p:nvSpPr>
        <p:spPr bwMode="auto">
          <a:xfrm>
            <a:off x="9350375" y="1096963"/>
            <a:ext cx="217488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7" name="Line 25"/>
          <p:cNvSpPr>
            <a:spLocks noChangeShapeType="1"/>
          </p:cNvSpPr>
          <p:nvPr/>
        </p:nvSpPr>
        <p:spPr bwMode="auto">
          <a:xfrm rot="16200000">
            <a:off x="9856788" y="1208088"/>
            <a:ext cx="2286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8" name="Line 26"/>
          <p:cNvSpPr>
            <a:spLocks noChangeShapeType="1"/>
          </p:cNvSpPr>
          <p:nvPr/>
        </p:nvSpPr>
        <p:spPr bwMode="auto">
          <a:xfrm flipV="1">
            <a:off x="4876801" y="1325565"/>
            <a:ext cx="887413" cy="4762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9" name="Oval 27"/>
          <p:cNvSpPr>
            <a:spLocks noChangeArrowheads="1"/>
          </p:cNvSpPr>
          <p:nvPr/>
        </p:nvSpPr>
        <p:spPr bwMode="auto">
          <a:xfrm>
            <a:off x="3570288" y="1279592"/>
            <a:ext cx="87312" cy="92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170" name="Oval 28"/>
          <p:cNvSpPr>
            <a:spLocks noChangeArrowheads="1"/>
          </p:cNvSpPr>
          <p:nvPr/>
        </p:nvSpPr>
        <p:spPr bwMode="auto">
          <a:xfrm>
            <a:off x="4702265" y="1279592"/>
            <a:ext cx="87313" cy="92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171" name="Oval 29"/>
          <p:cNvSpPr>
            <a:spLocks noChangeArrowheads="1"/>
          </p:cNvSpPr>
          <p:nvPr/>
        </p:nvSpPr>
        <p:spPr bwMode="auto">
          <a:xfrm>
            <a:off x="5834063" y="1279592"/>
            <a:ext cx="87312" cy="92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172" name="Text Box 30"/>
          <p:cNvSpPr txBox="1">
            <a:spLocks noChangeArrowheads="1"/>
          </p:cNvSpPr>
          <p:nvPr/>
        </p:nvSpPr>
        <p:spPr bwMode="auto">
          <a:xfrm>
            <a:off x="5745163" y="914403"/>
            <a:ext cx="284046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 dirty="0">
                <a:solidFill>
                  <a:srgbClr val="3333CC"/>
                </a:solidFill>
                <a:latin typeface="Arial" charset="0"/>
              </a:rPr>
              <a:t>N</a:t>
            </a:r>
            <a:endParaRPr lang="it-IT" altLang="it-IT" sz="1400" b="1" dirty="0">
              <a:solidFill>
                <a:srgbClr val="3333CC"/>
              </a:solidFill>
            </a:endParaRPr>
          </a:p>
        </p:txBody>
      </p:sp>
      <p:sp>
        <p:nvSpPr>
          <p:cNvPr id="6206" name="Text Box 64"/>
          <p:cNvSpPr txBox="1">
            <a:spLocks noChangeArrowheads="1"/>
          </p:cNvSpPr>
          <p:nvPr/>
        </p:nvSpPr>
        <p:spPr bwMode="auto">
          <a:xfrm>
            <a:off x="3795802" y="1430405"/>
            <a:ext cx="813037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 dirty="0">
                <a:solidFill>
                  <a:srgbClr val="3333CC"/>
                </a:solidFill>
                <a:latin typeface="Arial" charset="0"/>
              </a:rPr>
              <a:t>1,06</a:t>
            </a:r>
            <a:r>
              <a:rPr lang="it-IT" altLang="it-IT" sz="1900" dirty="0">
                <a:solidFill>
                  <a:srgbClr val="CCFFCC"/>
                </a:solidFill>
                <a:latin typeface="Arial" charset="0"/>
              </a:rPr>
              <a:t> </a:t>
            </a:r>
            <a:r>
              <a:rPr lang="it-IT" altLang="it-IT" sz="1900" dirty="0">
                <a:solidFill>
                  <a:srgbClr val="3333CC"/>
                </a:solidFill>
                <a:latin typeface="Arial" charset="0"/>
              </a:rPr>
              <a:t>Å</a:t>
            </a:r>
            <a:endParaRPr lang="it-IT" altLang="it-IT" sz="1400" dirty="0">
              <a:solidFill>
                <a:srgbClr val="3333CC"/>
              </a:solidFill>
            </a:endParaRPr>
          </a:p>
        </p:txBody>
      </p:sp>
      <p:sp>
        <p:nvSpPr>
          <p:cNvPr id="6207" name="Text Box 65"/>
          <p:cNvSpPr txBox="1">
            <a:spLocks noChangeArrowheads="1"/>
          </p:cNvSpPr>
          <p:nvPr/>
        </p:nvSpPr>
        <p:spPr bwMode="auto">
          <a:xfrm>
            <a:off x="4919753" y="1430405"/>
            <a:ext cx="813037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 dirty="0">
                <a:solidFill>
                  <a:srgbClr val="3333CC"/>
                </a:solidFill>
                <a:latin typeface="Arial" charset="0"/>
              </a:rPr>
              <a:t>1,16</a:t>
            </a:r>
            <a:r>
              <a:rPr lang="it-IT" altLang="it-IT" sz="1900" dirty="0">
                <a:solidFill>
                  <a:srgbClr val="3333CC"/>
                </a:solidFill>
                <a:latin typeface="Arial" charset="0"/>
              </a:rPr>
              <a:t> Å</a:t>
            </a:r>
            <a:endParaRPr lang="it-IT" altLang="it-IT" sz="1400" dirty="0">
              <a:solidFill>
                <a:srgbClr val="3333CC"/>
              </a:solidFill>
            </a:endParaRPr>
          </a:p>
        </p:txBody>
      </p:sp>
      <p:sp>
        <p:nvSpPr>
          <p:cNvPr id="6208" name="Line 66"/>
          <p:cNvSpPr>
            <a:spLocks noChangeShapeType="1"/>
          </p:cNvSpPr>
          <p:nvPr/>
        </p:nvSpPr>
        <p:spPr bwMode="auto">
          <a:xfrm>
            <a:off x="9350375" y="1325563"/>
            <a:ext cx="217488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09" name="Text Box 67"/>
          <p:cNvSpPr txBox="1">
            <a:spLocks noChangeArrowheads="1"/>
          </p:cNvSpPr>
          <p:nvPr/>
        </p:nvSpPr>
        <p:spPr bwMode="auto">
          <a:xfrm>
            <a:off x="9574215" y="960504"/>
            <a:ext cx="377020" cy="50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900" dirty="0">
                <a:solidFill>
                  <a:srgbClr val="3333CC"/>
                </a:solidFill>
                <a:latin typeface="Arial" charset="0"/>
              </a:rPr>
              <a:t>N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2552518" y="4185378"/>
            <a:ext cx="5748424" cy="844550"/>
            <a:chOff x="1028518" y="4185378"/>
            <a:chExt cx="5748424" cy="844550"/>
          </a:xfrm>
        </p:grpSpPr>
        <p:sp>
          <p:nvSpPr>
            <p:cNvPr id="79" name="Oval 19"/>
            <p:cNvSpPr>
              <a:spLocks noChangeArrowheads="1"/>
            </p:cNvSpPr>
            <p:nvPr/>
          </p:nvSpPr>
          <p:spPr bwMode="auto">
            <a:xfrm>
              <a:off x="1028518" y="4263165"/>
              <a:ext cx="654051" cy="639763"/>
            </a:xfrm>
            <a:prstGeom prst="ellipse">
              <a:avLst/>
            </a:prstGeom>
            <a:solidFill>
              <a:srgbClr val="FFFF99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8" name="Oval 4"/>
            <p:cNvSpPr>
              <a:spLocks noChangeArrowheads="1"/>
            </p:cNvSpPr>
            <p:nvPr/>
          </p:nvSpPr>
          <p:spPr bwMode="auto">
            <a:xfrm rot="16200000">
              <a:off x="4382993" y="3893278"/>
              <a:ext cx="549275" cy="13938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0" name="Oval 31"/>
            <p:cNvSpPr>
              <a:spLocks noChangeArrowheads="1"/>
            </p:cNvSpPr>
            <p:nvPr/>
          </p:nvSpPr>
          <p:spPr bwMode="auto">
            <a:xfrm rot="16200000">
              <a:off x="5805392" y="3893278"/>
              <a:ext cx="549275" cy="13938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8" name="Oval 5" descr="Diagonali tratteggiate verso l'alto"/>
            <p:cNvSpPr>
              <a:spLocks noChangeArrowheads="1"/>
            </p:cNvSpPr>
            <p:nvPr/>
          </p:nvSpPr>
          <p:spPr bwMode="auto">
            <a:xfrm rot="16200000">
              <a:off x="3216093" y="3937728"/>
              <a:ext cx="790575" cy="1393825"/>
            </a:xfrm>
            <a:prstGeom prst="ellipse">
              <a:avLst/>
            </a:prstGeom>
            <a:pattFill prst="wdUpDiag">
              <a:fgClr>
                <a:srgbClr val="CC0000"/>
              </a:fgClr>
              <a:bgClr>
                <a:schemeClr val="bg1"/>
              </a:bgClr>
            </a:pattFill>
            <a:ln w="28575">
              <a:solidFill>
                <a:srgbClr val="FF993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9" name="Oval 6" descr="Diagonali tratteggiate verso l'alto"/>
            <p:cNvSpPr>
              <a:spLocks noChangeArrowheads="1"/>
            </p:cNvSpPr>
            <p:nvPr/>
          </p:nvSpPr>
          <p:spPr bwMode="auto">
            <a:xfrm rot="16200000">
              <a:off x="1795281" y="3883753"/>
              <a:ext cx="790575" cy="1393825"/>
            </a:xfrm>
            <a:prstGeom prst="ellipse">
              <a:avLst/>
            </a:prstGeom>
            <a:pattFill prst="wdUpDiag">
              <a:fgClr>
                <a:srgbClr val="CC0000"/>
              </a:fgClr>
              <a:bgClr>
                <a:schemeClr val="bg1"/>
              </a:bgClr>
            </a:pattFill>
            <a:ln w="28575">
              <a:solidFill>
                <a:srgbClr val="FF993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2262810" y="4296960"/>
            <a:ext cx="4979965" cy="547301"/>
            <a:chOff x="738809" y="4296959"/>
            <a:chExt cx="4979965" cy="547301"/>
          </a:xfrm>
        </p:grpSpPr>
        <p:sp>
          <p:nvSpPr>
            <p:cNvPr id="71" name="Oval 20"/>
            <p:cNvSpPr>
              <a:spLocks noChangeArrowheads="1"/>
            </p:cNvSpPr>
            <p:nvPr/>
          </p:nvSpPr>
          <p:spPr bwMode="auto">
            <a:xfrm>
              <a:off x="1290138" y="4511644"/>
              <a:ext cx="130810" cy="1370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2" name="Oval 39"/>
            <p:cNvSpPr>
              <a:spLocks noChangeArrowheads="1"/>
            </p:cNvSpPr>
            <p:nvPr/>
          </p:nvSpPr>
          <p:spPr bwMode="auto">
            <a:xfrm>
              <a:off x="2786063" y="4480784"/>
              <a:ext cx="130175" cy="13811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3" name="Oval 40"/>
            <p:cNvSpPr>
              <a:spLocks noChangeArrowheads="1"/>
            </p:cNvSpPr>
            <p:nvPr/>
          </p:nvSpPr>
          <p:spPr bwMode="auto">
            <a:xfrm>
              <a:off x="5271621" y="4508351"/>
              <a:ext cx="130175" cy="13811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" name="Text Box 61"/>
            <p:cNvSpPr txBox="1">
              <a:spLocks noChangeArrowheads="1"/>
            </p:cNvSpPr>
            <p:nvPr/>
          </p:nvSpPr>
          <p:spPr bwMode="auto">
            <a:xfrm>
              <a:off x="738809" y="4296959"/>
              <a:ext cx="377020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 dirty="0">
                  <a:solidFill>
                    <a:srgbClr val="FF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75" name="Text Box 62"/>
            <p:cNvSpPr txBox="1">
              <a:spLocks noChangeArrowheads="1"/>
            </p:cNvSpPr>
            <p:nvPr/>
          </p:nvSpPr>
          <p:spPr bwMode="auto">
            <a:xfrm>
              <a:off x="2927169" y="4344127"/>
              <a:ext cx="377020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>
                  <a:solidFill>
                    <a:srgbClr val="000066"/>
                  </a:solidFill>
                  <a:latin typeface="Arial" charset="0"/>
                </a:rPr>
                <a:t>C</a:t>
              </a:r>
              <a:endParaRPr lang="it-IT" altLang="it-IT" sz="2900" b="1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76" name="Text Box 63"/>
            <p:cNvSpPr txBox="1">
              <a:spLocks noChangeArrowheads="1"/>
            </p:cNvSpPr>
            <p:nvPr/>
          </p:nvSpPr>
          <p:spPr bwMode="auto">
            <a:xfrm>
              <a:off x="5341754" y="4344127"/>
              <a:ext cx="377020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 dirty="0">
                  <a:solidFill>
                    <a:srgbClr val="FF0000"/>
                  </a:solidFill>
                  <a:latin typeface="Arial" charset="0"/>
                </a:rPr>
                <a:t>N</a:t>
              </a: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1668463" y="2097815"/>
            <a:ext cx="7339008" cy="4127570"/>
            <a:chOff x="144463" y="2097815"/>
            <a:chExt cx="7339008" cy="4127570"/>
          </a:xfrm>
        </p:grpSpPr>
        <p:sp>
          <p:nvSpPr>
            <p:cNvPr id="98" name="Line 17"/>
            <p:cNvSpPr>
              <a:spLocks noChangeShapeType="1"/>
            </p:cNvSpPr>
            <p:nvPr/>
          </p:nvSpPr>
          <p:spPr bwMode="auto">
            <a:xfrm flipH="1">
              <a:off x="1420631" y="5596601"/>
              <a:ext cx="363539" cy="3492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9" name="Line 35"/>
            <p:cNvSpPr>
              <a:spLocks noChangeShapeType="1"/>
            </p:cNvSpPr>
            <p:nvPr/>
          </p:nvSpPr>
          <p:spPr bwMode="auto">
            <a:xfrm rot="10800000">
              <a:off x="5303654" y="2540663"/>
              <a:ext cx="0" cy="5889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0" name="Line 36"/>
            <p:cNvSpPr>
              <a:spLocks noChangeShapeType="1"/>
            </p:cNvSpPr>
            <p:nvPr/>
          </p:nvSpPr>
          <p:spPr bwMode="auto">
            <a:xfrm flipH="1">
              <a:off x="3889279" y="5596601"/>
              <a:ext cx="361951" cy="3492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1" name="Text Box 42"/>
            <p:cNvSpPr txBox="1">
              <a:spLocks noChangeArrowheads="1"/>
            </p:cNvSpPr>
            <p:nvPr/>
          </p:nvSpPr>
          <p:spPr bwMode="auto">
            <a:xfrm>
              <a:off x="2727142" y="2097815"/>
              <a:ext cx="293664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 dirty="0">
                  <a:solidFill>
                    <a:srgbClr val="3333CC"/>
                  </a:solidFill>
                  <a:latin typeface="Arial" charset="0"/>
                </a:rPr>
                <a:t>z</a:t>
              </a:r>
            </a:p>
          </p:txBody>
        </p:sp>
        <p:sp>
          <p:nvSpPr>
            <p:cNvPr id="102" name="Text Box 43"/>
            <p:cNvSpPr txBox="1">
              <a:spLocks noChangeArrowheads="1"/>
            </p:cNvSpPr>
            <p:nvPr/>
          </p:nvSpPr>
          <p:spPr bwMode="auto">
            <a:xfrm>
              <a:off x="1115829" y="5725252"/>
              <a:ext cx="314504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 dirty="0">
                  <a:solidFill>
                    <a:srgbClr val="3333CC"/>
                  </a:solidFill>
                  <a:latin typeface="Arial" charset="0"/>
                </a:rPr>
                <a:t>y</a:t>
              </a:r>
            </a:p>
          </p:txBody>
        </p:sp>
        <p:sp>
          <p:nvSpPr>
            <p:cNvPr id="103" name="Text Box 45"/>
            <p:cNvSpPr txBox="1">
              <a:spLocks noChangeArrowheads="1"/>
            </p:cNvSpPr>
            <p:nvPr/>
          </p:nvSpPr>
          <p:spPr bwMode="auto">
            <a:xfrm>
              <a:off x="5165542" y="2097815"/>
              <a:ext cx="293664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>
                  <a:solidFill>
                    <a:srgbClr val="3333CC"/>
                  </a:solidFill>
                  <a:latin typeface="Arial" charset="0"/>
                </a:rPr>
                <a:t>z</a:t>
              </a:r>
            </a:p>
          </p:txBody>
        </p:sp>
        <p:sp>
          <p:nvSpPr>
            <p:cNvPr id="104" name="Text Box 46"/>
            <p:cNvSpPr txBox="1">
              <a:spLocks noChangeArrowheads="1"/>
            </p:cNvSpPr>
            <p:nvPr/>
          </p:nvSpPr>
          <p:spPr bwMode="auto">
            <a:xfrm>
              <a:off x="3598679" y="5725252"/>
              <a:ext cx="314504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 dirty="0">
                  <a:solidFill>
                    <a:srgbClr val="3333CC"/>
                  </a:solidFill>
                  <a:latin typeface="Arial" charset="0"/>
                </a:rPr>
                <a:t>y</a:t>
              </a:r>
            </a:p>
          </p:txBody>
        </p:sp>
        <p:sp>
          <p:nvSpPr>
            <p:cNvPr id="105" name="Line 54"/>
            <p:cNvSpPr>
              <a:spLocks noChangeShapeType="1"/>
            </p:cNvSpPr>
            <p:nvPr/>
          </p:nvSpPr>
          <p:spPr bwMode="auto">
            <a:xfrm rot="10800000">
              <a:off x="2860493" y="2540663"/>
              <a:ext cx="0" cy="5889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" name="Line 16"/>
            <p:cNvSpPr>
              <a:spLocks noChangeShapeType="1"/>
            </p:cNvSpPr>
            <p:nvPr/>
          </p:nvSpPr>
          <p:spPr bwMode="auto">
            <a:xfrm rot="5400000">
              <a:off x="570523" y="4357622"/>
              <a:ext cx="7938" cy="4540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" name="Text Box 44"/>
            <p:cNvSpPr txBox="1">
              <a:spLocks noChangeArrowheads="1"/>
            </p:cNvSpPr>
            <p:nvPr/>
          </p:nvSpPr>
          <p:spPr bwMode="auto">
            <a:xfrm>
              <a:off x="144463" y="4288565"/>
              <a:ext cx="314504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 dirty="0">
                  <a:solidFill>
                    <a:srgbClr val="3333CC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108" name="Line 48"/>
            <p:cNvSpPr>
              <a:spLocks noChangeShapeType="1"/>
            </p:cNvSpPr>
            <p:nvPr/>
          </p:nvSpPr>
          <p:spPr bwMode="auto">
            <a:xfrm rot="16200000">
              <a:off x="6981642" y="4377399"/>
              <a:ext cx="0" cy="431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" name="Text Box 49"/>
            <p:cNvSpPr txBox="1">
              <a:spLocks noChangeArrowheads="1"/>
            </p:cNvSpPr>
            <p:nvPr/>
          </p:nvSpPr>
          <p:spPr bwMode="auto">
            <a:xfrm>
              <a:off x="7168967" y="4288565"/>
              <a:ext cx="314504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 dirty="0">
                  <a:solidFill>
                    <a:srgbClr val="3333CC"/>
                  </a:solidFill>
                  <a:latin typeface="Arial" charset="0"/>
                </a:rPr>
                <a:t>x</a:t>
              </a: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3657688" y="2879726"/>
            <a:ext cx="6899040" cy="3567114"/>
            <a:chOff x="2133688" y="2879726"/>
            <a:chExt cx="6899040" cy="3567114"/>
          </a:xfrm>
        </p:grpSpPr>
        <p:sp>
          <p:nvSpPr>
            <p:cNvPr id="139" name="Rectangle 2"/>
            <p:cNvSpPr>
              <a:spLocks noChangeArrowheads="1"/>
            </p:cNvSpPr>
            <p:nvPr/>
          </p:nvSpPr>
          <p:spPr bwMode="auto">
            <a:xfrm>
              <a:off x="2894809" y="5740283"/>
              <a:ext cx="2220912" cy="46038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8" name="Text Box 55"/>
            <p:cNvSpPr txBox="1">
              <a:spLocks noChangeArrowheads="1"/>
            </p:cNvSpPr>
            <p:nvPr/>
          </p:nvSpPr>
          <p:spPr bwMode="auto">
            <a:xfrm>
              <a:off x="8534400" y="4343466"/>
              <a:ext cx="311298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endParaRPr lang="it-IT" altLang="it-IT" sz="29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41" name="Rectangle 50"/>
            <p:cNvSpPr>
              <a:spLocks noChangeArrowheads="1"/>
            </p:cNvSpPr>
            <p:nvPr/>
          </p:nvSpPr>
          <p:spPr bwMode="auto">
            <a:xfrm>
              <a:off x="2133688" y="5257800"/>
              <a:ext cx="2220913" cy="46038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" name="Freeform 52"/>
            <p:cNvSpPr>
              <a:spLocks/>
            </p:cNvSpPr>
            <p:nvPr/>
          </p:nvSpPr>
          <p:spPr bwMode="auto">
            <a:xfrm>
              <a:off x="4078377" y="4676777"/>
              <a:ext cx="4484687" cy="1770063"/>
            </a:xfrm>
            <a:custGeom>
              <a:avLst/>
              <a:gdLst>
                <a:gd name="T0" fmla="*/ 0 w 4529"/>
                <a:gd name="T1" fmla="*/ 2147483647 h 1858"/>
                <a:gd name="T2" fmla="*/ 2147483647 w 4529"/>
                <a:gd name="T3" fmla="*/ 2147483647 h 1858"/>
                <a:gd name="T4" fmla="*/ 2147483647 w 4529"/>
                <a:gd name="T5" fmla="*/ 2147483647 h 1858"/>
                <a:gd name="T6" fmla="*/ 2147483647 w 4529"/>
                <a:gd name="T7" fmla="*/ 0 h 18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29" h="1858">
                  <a:moveTo>
                    <a:pt x="0" y="1289"/>
                  </a:moveTo>
                  <a:cubicBezTo>
                    <a:pt x="184" y="1383"/>
                    <a:pt x="630" y="1846"/>
                    <a:pt x="1105" y="1852"/>
                  </a:cubicBezTo>
                  <a:cubicBezTo>
                    <a:pt x="1580" y="1858"/>
                    <a:pt x="2279" y="1634"/>
                    <a:pt x="2850" y="1325"/>
                  </a:cubicBezTo>
                  <a:cubicBezTo>
                    <a:pt x="3421" y="1016"/>
                    <a:pt x="4179" y="276"/>
                    <a:pt x="4529" y="0"/>
                  </a:cubicBezTo>
                </a:path>
              </a:pathLst>
            </a:custGeom>
            <a:noFill/>
            <a:ln w="57150" cmpd="sng">
              <a:solidFill>
                <a:srgbClr val="FFFF66"/>
              </a:solidFill>
              <a:round/>
              <a:headEnd type="stealth" w="med" len="lg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" name="Freeform 53"/>
            <p:cNvSpPr>
              <a:spLocks/>
            </p:cNvSpPr>
            <p:nvPr/>
          </p:nvSpPr>
          <p:spPr bwMode="auto">
            <a:xfrm flipV="1">
              <a:off x="4005265" y="2879726"/>
              <a:ext cx="4486275" cy="1770063"/>
            </a:xfrm>
            <a:custGeom>
              <a:avLst/>
              <a:gdLst>
                <a:gd name="T0" fmla="*/ 0 w 4529"/>
                <a:gd name="T1" fmla="*/ 2147483647 h 1858"/>
                <a:gd name="T2" fmla="*/ 2147483647 w 4529"/>
                <a:gd name="T3" fmla="*/ 2147483647 h 1858"/>
                <a:gd name="T4" fmla="*/ 2147483647 w 4529"/>
                <a:gd name="T5" fmla="*/ 2147483647 h 1858"/>
                <a:gd name="T6" fmla="*/ 2147483647 w 4529"/>
                <a:gd name="T7" fmla="*/ 0 h 18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29" h="1858">
                  <a:moveTo>
                    <a:pt x="0" y="1289"/>
                  </a:moveTo>
                  <a:cubicBezTo>
                    <a:pt x="184" y="1383"/>
                    <a:pt x="630" y="1846"/>
                    <a:pt x="1105" y="1852"/>
                  </a:cubicBezTo>
                  <a:cubicBezTo>
                    <a:pt x="1580" y="1858"/>
                    <a:pt x="2279" y="1634"/>
                    <a:pt x="2850" y="1325"/>
                  </a:cubicBezTo>
                  <a:cubicBezTo>
                    <a:pt x="3421" y="1016"/>
                    <a:pt x="4179" y="276"/>
                    <a:pt x="4529" y="0"/>
                  </a:cubicBezTo>
                </a:path>
              </a:pathLst>
            </a:custGeom>
            <a:noFill/>
            <a:ln w="57150" cmpd="sng">
              <a:solidFill>
                <a:srgbClr val="FFFF66"/>
              </a:solidFill>
              <a:round/>
              <a:headEnd type="stealth" w="med" len="lg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" name="Text Box 56"/>
            <p:cNvSpPr txBox="1">
              <a:spLocks noChangeArrowheads="1"/>
            </p:cNvSpPr>
            <p:nvPr/>
          </p:nvSpPr>
          <p:spPr bwMode="auto">
            <a:xfrm>
              <a:off x="8751888" y="4549841"/>
              <a:ext cx="280840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dirty="0">
                  <a:solidFill>
                    <a:srgbClr val="FF0000"/>
                  </a:solidFill>
                  <a:latin typeface="Arial" charset="0"/>
                </a:rPr>
                <a:t>y</a:t>
              </a:r>
            </a:p>
          </p:txBody>
        </p:sp>
        <p:sp>
          <p:nvSpPr>
            <p:cNvPr id="146" name="Freeform 57"/>
            <p:cNvSpPr>
              <a:spLocks/>
            </p:cNvSpPr>
            <p:nvPr/>
          </p:nvSpPr>
          <p:spPr bwMode="auto">
            <a:xfrm rot="466261">
              <a:off x="3713163" y="4383089"/>
              <a:ext cx="3744912" cy="1724025"/>
            </a:xfrm>
            <a:custGeom>
              <a:avLst/>
              <a:gdLst>
                <a:gd name="T0" fmla="*/ 0 w 4529"/>
                <a:gd name="T1" fmla="*/ 2147483647 h 1858"/>
                <a:gd name="T2" fmla="*/ 2147483647 w 4529"/>
                <a:gd name="T3" fmla="*/ 2147483647 h 1858"/>
                <a:gd name="T4" fmla="*/ 2147483647 w 4529"/>
                <a:gd name="T5" fmla="*/ 2147483647 h 1858"/>
                <a:gd name="T6" fmla="*/ 2147483647 w 4529"/>
                <a:gd name="T7" fmla="*/ 0 h 18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29" h="1858">
                  <a:moveTo>
                    <a:pt x="0" y="1289"/>
                  </a:moveTo>
                  <a:cubicBezTo>
                    <a:pt x="184" y="1383"/>
                    <a:pt x="630" y="1846"/>
                    <a:pt x="1105" y="1852"/>
                  </a:cubicBezTo>
                  <a:cubicBezTo>
                    <a:pt x="1580" y="1858"/>
                    <a:pt x="2279" y="1634"/>
                    <a:pt x="2850" y="1325"/>
                  </a:cubicBezTo>
                  <a:cubicBezTo>
                    <a:pt x="3421" y="1016"/>
                    <a:pt x="4179" y="276"/>
                    <a:pt x="4529" y="0"/>
                  </a:cubicBezTo>
                </a:path>
              </a:pathLst>
            </a:custGeom>
            <a:noFill/>
            <a:ln w="57150" cmpd="sng">
              <a:solidFill>
                <a:srgbClr val="FF6600"/>
              </a:solidFill>
              <a:round/>
              <a:headEnd type="stealth" w="med" len="lg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7" name="Freeform 58"/>
            <p:cNvSpPr>
              <a:spLocks/>
            </p:cNvSpPr>
            <p:nvPr/>
          </p:nvSpPr>
          <p:spPr bwMode="auto">
            <a:xfrm rot="247310" flipV="1">
              <a:off x="4192589" y="3640140"/>
              <a:ext cx="3379787" cy="747712"/>
            </a:xfrm>
            <a:custGeom>
              <a:avLst/>
              <a:gdLst>
                <a:gd name="T0" fmla="*/ 0 w 4529"/>
                <a:gd name="T1" fmla="*/ 2147483647 h 1858"/>
                <a:gd name="T2" fmla="*/ 2147483647 w 4529"/>
                <a:gd name="T3" fmla="*/ 2147483647 h 1858"/>
                <a:gd name="T4" fmla="*/ 2147483647 w 4529"/>
                <a:gd name="T5" fmla="*/ 2147483647 h 1858"/>
                <a:gd name="T6" fmla="*/ 2147483647 w 4529"/>
                <a:gd name="T7" fmla="*/ 0 h 18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29" h="1858">
                  <a:moveTo>
                    <a:pt x="0" y="1289"/>
                  </a:moveTo>
                  <a:cubicBezTo>
                    <a:pt x="184" y="1383"/>
                    <a:pt x="630" y="1846"/>
                    <a:pt x="1105" y="1852"/>
                  </a:cubicBezTo>
                  <a:cubicBezTo>
                    <a:pt x="1580" y="1858"/>
                    <a:pt x="2279" y="1634"/>
                    <a:pt x="2850" y="1325"/>
                  </a:cubicBezTo>
                  <a:cubicBezTo>
                    <a:pt x="3421" y="1016"/>
                    <a:pt x="4179" y="276"/>
                    <a:pt x="4529" y="0"/>
                  </a:cubicBezTo>
                </a:path>
              </a:pathLst>
            </a:custGeom>
            <a:noFill/>
            <a:ln w="57150" cmpd="sng">
              <a:solidFill>
                <a:srgbClr val="FF6600"/>
              </a:solidFill>
              <a:round/>
              <a:headEnd type="stealth" w="med" len="lg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8" name="Text Box 59"/>
            <p:cNvSpPr txBox="1">
              <a:spLocks noChangeArrowheads="1"/>
            </p:cNvSpPr>
            <p:nvPr/>
          </p:nvSpPr>
          <p:spPr bwMode="auto">
            <a:xfrm>
              <a:off x="7577139" y="4251391"/>
              <a:ext cx="311298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endParaRPr lang="it-IT" altLang="it-IT" sz="29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49" name="Text Box 60"/>
            <p:cNvSpPr txBox="1">
              <a:spLocks noChangeArrowheads="1"/>
            </p:cNvSpPr>
            <p:nvPr/>
          </p:nvSpPr>
          <p:spPr bwMode="auto">
            <a:xfrm>
              <a:off x="7794625" y="4457766"/>
              <a:ext cx="280840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FF0000"/>
                  </a:solidFill>
                  <a:latin typeface="Arial" charset="0"/>
                </a:rPr>
                <a:t>z</a:t>
              </a:r>
            </a:p>
          </p:txBody>
        </p:sp>
      </p:grpSp>
      <p:sp>
        <p:nvSpPr>
          <p:cNvPr id="151" name="Text Box 41"/>
          <p:cNvSpPr txBox="1">
            <a:spLocks noChangeArrowheads="1"/>
          </p:cNvSpPr>
          <p:nvPr/>
        </p:nvSpPr>
        <p:spPr bwMode="auto">
          <a:xfrm>
            <a:off x="5593331" y="4774341"/>
            <a:ext cx="332136" cy="50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900" b="1" dirty="0">
                <a:solidFill>
                  <a:srgbClr val="3333CC"/>
                </a:solidFill>
                <a:latin typeface="Symbol" pitchFamily="18" charset="2"/>
              </a:rPr>
              <a:t>s</a:t>
            </a:r>
            <a:endParaRPr lang="it-IT" altLang="it-IT" sz="2900" b="1" dirty="0"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537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41"/>
    </mc:Choice>
    <mc:Fallback xmlns="">
      <p:transition spd="slow" advTm="82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0" grpId="0" animBg="1"/>
      <p:bldP spid="142" grpId="0" animBg="1"/>
      <p:bldP spid="1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1321457" y="2930137"/>
            <a:ext cx="6466176" cy="3081123"/>
            <a:chOff x="366667" y="2921107"/>
            <a:chExt cx="6466176" cy="3081123"/>
          </a:xfrm>
        </p:grpSpPr>
        <p:sp>
          <p:nvSpPr>
            <p:cNvPr id="7181" name="Oval 13"/>
            <p:cNvSpPr>
              <a:spLocks noChangeArrowheads="1"/>
            </p:cNvSpPr>
            <p:nvPr/>
          </p:nvSpPr>
          <p:spPr bwMode="auto">
            <a:xfrm rot="2981120">
              <a:off x="2672512" y="3679850"/>
              <a:ext cx="514350" cy="14620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228" name="Text Box 66"/>
            <p:cNvSpPr txBox="1">
              <a:spLocks noChangeArrowheads="1"/>
            </p:cNvSpPr>
            <p:nvPr/>
          </p:nvSpPr>
          <p:spPr bwMode="auto">
            <a:xfrm>
              <a:off x="4352683" y="3839207"/>
              <a:ext cx="2480160" cy="761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dirty="0">
                  <a:solidFill>
                    <a:srgbClr val="CCFFCC"/>
                  </a:solidFill>
                  <a:latin typeface="Arial" charset="0"/>
                </a:rPr>
                <a:t>Orbitali contenenti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dirty="0">
                  <a:solidFill>
                    <a:srgbClr val="CCFFCC"/>
                  </a:solidFill>
                  <a:latin typeface="Arial" charset="0"/>
                </a:rPr>
                <a:t>coppie solitarie</a:t>
              </a:r>
            </a:p>
          </p:txBody>
        </p:sp>
        <p:sp>
          <p:nvSpPr>
            <p:cNvPr id="7204" name="Oval 38"/>
            <p:cNvSpPr>
              <a:spLocks noChangeArrowheads="1"/>
            </p:cNvSpPr>
            <p:nvPr/>
          </p:nvSpPr>
          <p:spPr bwMode="auto">
            <a:xfrm rot="2824170">
              <a:off x="1529512" y="4637112"/>
              <a:ext cx="514350" cy="14620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185" name="Text Box 17"/>
            <p:cNvSpPr txBox="1">
              <a:spLocks noChangeArrowheads="1"/>
            </p:cNvSpPr>
            <p:nvPr/>
          </p:nvSpPr>
          <p:spPr bwMode="auto">
            <a:xfrm>
              <a:off x="3841705" y="3317172"/>
              <a:ext cx="314504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>
                  <a:solidFill>
                    <a:srgbClr val="FFFF00"/>
                  </a:solidFill>
                  <a:latin typeface="Arial" charset="0"/>
                </a:rPr>
                <a:t>y</a:t>
              </a:r>
            </a:p>
          </p:txBody>
        </p:sp>
        <p:sp>
          <p:nvSpPr>
            <p:cNvPr id="7207" name="Line 41"/>
            <p:cNvSpPr>
              <a:spLocks noChangeShapeType="1"/>
            </p:cNvSpPr>
            <p:nvPr/>
          </p:nvSpPr>
          <p:spPr bwMode="auto">
            <a:xfrm rot="2909606">
              <a:off x="2332787" y="2933790"/>
              <a:ext cx="0" cy="3932239"/>
            </a:xfrm>
            <a:prstGeom prst="line">
              <a:avLst/>
            </a:prstGeom>
            <a:noFill/>
            <a:ln w="38100" cap="rnd">
              <a:solidFill>
                <a:srgbClr val="FF0000"/>
              </a:solidFill>
              <a:prstDash val="sys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11" name="Text Box 45"/>
            <p:cNvSpPr txBox="1">
              <a:spLocks noChangeArrowheads="1"/>
            </p:cNvSpPr>
            <p:nvPr/>
          </p:nvSpPr>
          <p:spPr bwMode="auto">
            <a:xfrm>
              <a:off x="745198" y="5502097"/>
              <a:ext cx="314504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 dirty="0">
                  <a:solidFill>
                    <a:srgbClr val="FFFF00"/>
                  </a:solidFill>
                  <a:latin typeface="Arial" charset="0"/>
                </a:rPr>
                <a:t>y</a:t>
              </a:r>
            </a:p>
          </p:txBody>
        </p:sp>
        <p:sp>
          <p:nvSpPr>
            <p:cNvPr id="7230" name="Freeform 68"/>
            <p:cNvSpPr>
              <a:spLocks/>
            </p:cNvSpPr>
            <p:nvPr/>
          </p:nvSpPr>
          <p:spPr bwMode="auto">
            <a:xfrm>
              <a:off x="3567155" y="4029894"/>
              <a:ext cx="731839" cy="57150"/>
            </a:xfrm>
            <a:custGeom>
              <a:avLst/>
              <a:gdLst>
                <a:gd name="T0" fmla="*/ 2147483647 w 1426"/>
                <a:gd name="T1" fmla="*/ 0 h 142"/>
                <a:gd name="T2" fmla="*/ 2147483647 w 1426"/>
                <a:gd name="T3" fmla="*/ 2147483647 h 142"/>
                <a:gd name="T4" fmla="*/ 2147483647 w 1426"/>
                <a:gd name="T5" fmla="*/ 2147483647 h 142"/>
                <a:gd name="T6" fmla="*/ 2147483647 w 1426"/>
                <a:gd name="T7" fmla="*/ 2147483647 h 142"/>
                <a:gd name="T8" fmla="*/ 0 w 1426"/>
                <a:gd name="T9" fmla="*/ 2147483647 h 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6" h="142">
                  <a:moveTo>
                    <a:pt x="1426" y="0"/>
                  </a:moveTo>
                  <a:cubicBezTo>
                    <a:pt x="1355" y="19"/>
                    <a:pt x="1177" y="91"/>
                    <a:pt x="1000" y="113"/>
                  </a:cubicBezTo>
                  <a:cubicBezTo>
                    <a:pt x="823" y="135"/>
                    <a:pt x="471" y="127"/>
                    <a:pt x="364" y="132"/>
                  </a:cubicBezTo>
                  <a:cubicBezTo>
                    <a:pt x="257" y="137"/>
                    <a:pt x="416" y="140"/>
                    <a:pt x="355" y="141"/>
                  </a:cubicBezTo>
                  <a:cubicBezTo>
                    <a:pt x="294" y="142"/>
                    <a:pt x="74" y="141"/>
                    <a:pt x="0" y="141"/>
                  </a:cubicBezTo>
                </a:path>
              </a:pathLst>
            </a:custGeom>
            <a:noFill/>
            <a:ln w="57150" cmpd="sng">
              <a:solidFill>
                <a:srgbClr val="FF9933"/>
              </a:solidFill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29" name="Freeform 67"/>
            <p:cNvSpPr>
              <a:spLocks/>
            </p:cNvSpPr>
            <p:nvPr/>
          </p:nvSpPr>
          <p:spPr bwMode="auto">
            <a:xfrm>
              <a:off x="2647369" y="2921107"/>
              <a:ext cx="1973844" cy="1522369"/>
            </a:xfrm>
            <a:custGeom>
              <a:avLst/>
              <a:gdLst>
                <a:gd name="T0" fmla="*/ 2147483647 w 1793"/>
                <a:gd name="T1" fmla="*/ 2147483647 h 1299"/>
                <a:gd name="T2" fmla="*/ 2147483647 w 1793"/>
                <a:gd name="T3" fmla="*/ 2147483647 h 1299"/>
                <a:gd name="T4" fmla="*/ 2147483647 w 1793"/>
                <a:gd name="T5" fmla="*/ 2147483647 h 1299"/>
                <a:gd name="T6" fmla="*/ 0 w 1793"/>
                <a:gd name="T7" fmla="*/ 2147483647 h 12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93" h="1299">
                  <a:moveTo>
                    <a:pt x="1793" y="846"/>
                  </a:moveTo>
                  <a:cubicBezTo>
                    <a:pt x="1731" y="723"/>
                    <a:pt x="1608" y="216"/>
                    <a:pt x="1418" y="108"/>
                  </a:cubicBezTo>
                  <a:cubicBezTo>
                    <a:pt x="1228" y="0"/>
                    <a:pt x="891" y="0"/>
                    <a:pt x="655" y="199"/>
                  </a:cubicBezTo>
                  <a:cubicBezTo>
                    <a:pt x="419" y="398"/>
                    <a:pt x="136" y="1070"/>
                    <a:pt x="0" y="1299"/>
                  </a:cubicBezTo>
                </a:path>
              </a:pathLst>
            </a:custGeom>
            <a:noFill/>
            <a:ln w="57150" cmpd="sng">
              <a:solidFill>
                <a:srgbClr val="FF9933"/>
              </a:solidFill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1682839" y="295278"/>
            <a:ext cx="1585913" cy="904875"/>
          </a:xfrm>
          <a:prstGeom prst="flowChartDecision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074995" y="517592"/>
            <a:ext cx="803419" cy="50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900">
                <a:solidFill>
                  <a:srgbClr val="000099"/>
                </a:solidFill>
                <a:latin typeface="Arial" charset="0"/>
              </a:rPr>
              <a:t>H</a:t>
            </a:r>
            <a:r>
              <a:rPr lang="it-IT" altLang="it-IT" sz="2900" baseline="-25000">
                <a:solidFill>
                  <a:srgbClr val="000099"/>
                </a:solidFill>
                <a:latin typeface="Arial" charset="0"/>
              </a:rPr>
              <a:t>2</a:t>
            </a:r>
            <a:r>
              <a:rPr lang="it-IT" altLang="it-IT" sz="2900">
                <a:solidFill>
                  <a:srgbClr val="000099"/>
                </a:solidFill>
                <a:latin typeface="Arial" charset="0"/>
              </a:rPr>
              <a:t>O</a:t>
            </a:r>
            <a:endParaRPr lang="it-IT" altLang="it-IT" sz="29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227" name="Text Box 65"/>
          <p:cNvSpPr txBox="1">
            <a:spLocks noChangeArrowheads="1"/>
          </p:cNvSpPr>
          <p:nvPr/>
        </p:nvSpPr>
        <p:spPr bwMode="auto">
          <a:xfrm>
            <a:off x="1802509" y="2102552"/>
            <a:ext cx="2351920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CCFFFF"/>
                </a:solidFill>
                <a:latin typeface="Arial" charset="0"/>
              </a:rPr>
              <a:t>O = s</a:t>
            </a:r>
            <a:r>
              <a:rPr lang="it-IT" altLang="it-IT" sz="2300" baseline="30000" dirty="0">
                <a:solidFill>
                  <a:srgbClr val="CCFFFF"/>
                </a:solidFill>
                <a:latin typeface="Arial" charset="0"/>
              </a:rPr>
              <a:t>2 </a:t>
            </a:r>
            <a:r>
              <a:rPr lang="it-IT" altLang="it-IT" sz="2300" dirty="0">
                <a:solidFill>
                  <a:srgbClr val="CCFFFF"/>
                </a:solidFill>
                <a:latin typeface="Arial" charset="0"/>
              </a:rPr>
              <a:t>px</a:t>
            </a:r>
            <a:r>
              <a:rPr lang="it-IT" altLang="it-IT" sz="2300" baseline="30000" dirty="0">
                <a:solidFill>
                  <a:srgbClr val="CCFFFF"/>
                </a:solidFill>
                <a:latin typeface="Arial" charset="0"/>
              </a:rPr>
              <a:t>1 </a:t>
            </a:r>
            <a:r>
              <a:rPr lang="it-IT" altLang="it-IT" sz="2300" dirty="0">
                <a:solidFill>
                  <a:srgbClr val="CCFFFF"/>
                </a:solidFill>
                <a:latin typeface="Arial" charset="0"/>
              </a:rPr>
              <a:t>py</a:t>
            </a:r>
            <a:r>
              <a:rPr lang="it-IT" altLang="it-IT" sz="2300" baseline="30000" dirty="0">
                <a:solidFill>
                  <a:srgbClr val="CCFFFF"/>
                </a:solidFill>
                <a:latin typeface="Arial" charset="0"/>
              </a:rPr>
              <a:t>2 </a:t>
            </a:r>
            <a:r>
              <a:rPr lang="it-IT" altLang="it-IT" sz="2300" dirty="0">
                <a:solidFill>
                  <a:srgbClr val="CCFFFF"/>
                </a:solidFill>
                <a:latin typeface="Arial" charset="0"/>
              </a:rPr>
              <a:t>pz</a:t>
            </a:r>
            <a:r>
              <a:rPr lang="it-IT" altLang="it-IT" sz="2300" baseline="30000" dirty="0">
                <a:solidFill>
                  <a:srgbClr val="CCFFFF"/>
                </a:solidFill>
                <a:latin typeface="Arial" charset="0"/>
              </a:rPr>
              <a:t>1</a:t>
            </a:r>
            <a:endParaRPr lang="it-IT" altLang="it-IT" sz="2300" dirty="0">
              <a:solidFill>
                <a:srgbClr val="CCFFFF"/>
              </a:solidFill>
              <a:latin typeface="Arial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3721101" y="38101"/>
            <a:ext cx="5490163" cy="1962335"/>
            <a:chOff x="2197100" y="38100"/>
            <a:chExt cx="5490163" cy="1962335"/>
          </a:xfrm>
        </p:grpSpPr>
        <p:sp>
          <p:nvSpPr>
            <p:cNvPr id="16389" name="Text Box 5"/>
            <p:cNvSpPr txBox="1">
              <a:spLocks noChangeArrowheads="1"/>
            </p:cNvSpPr>
            <p:nvPr/>
          </p:nvSpPr>
          <p:spPr bwMode="auto">
            <a:xfrm>
              <a:off x="2662239" y="38100"/>
              <a:ext cx="5025024" cy="592466"/>
            </a:xfrm>
            <a:prstGeom prst="rect">
              <a:avLst/>
            </a:prstGeom>
            <a:noFill/>
            <a:ln w="9525">
              <a:solidFill>
                <a:srgbClr val="FF9933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FFCC9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35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MOLECOLE ANGOLARI</a:t>
              </a:r>
            </a:p>
          </p:txBody>
        </p:sp>
        <p:sp>
          <p:nvSpPr>
            <p:cNvPr id="7175" name="Line 7"/>
            <p:cNvSpPr>
              <a:spLocks noChangeShapeType="1"/>
            </p:cNvSpPr>
            <p:nvPr/>
          </p:nvSpPr>
          <p:spPr bwMode="auto">
            <a:xfrm flipV="1">
              <a:off x="2338389" y="1066866"/>
              <a:ext cx="498475" cy="51911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76" name="Text Box 8"/>
            <p:cNvSpPr txBox="1">
              <a:spLocks noChangeArrowheads="1"/>
            </p:cNvSpPr>
            <p:nvPr/>
          </p:nvSpPr>
          <p:spPr bwMode="auto">
            <a:xfrm>
              <a:off x="2197100" y="1628789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FFCC"/>
                  </a:solidFill>
                  <a:latin typeface="Arial" charset="0"/>
                </a:rPr>
                <a:t>H</a:t>
              </a:r>
              <a:endParaRPr lang="it-IT" altLang="it-IT" sz="1400" b="1">
                <a:solidFill>
                  <a:srgbClr val="CCFFCC"/>
                </a:solidFill>
              </a:endParaRPr>
            </a:p>
          </p:txBody>
        </p:sp>
        <p:sp>
          <p:nvSpPr>
            <p:cNvPr id="7177" name="Text Box 9"/>
            <p:cNvSpPr txBox="1">
              <a:spLocks noChangeArrowheads="1"/>
            </p:cNvSpPr>
            <p:nvPr/>
          </p:nvSpPr>
          <p:spPr bwMode="auto">
            <a:xfrm>
              <a:off x="2733675" y="643004"/>
              <a:ext cx="296870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FFCC"/>
                  </a:solidFill>
                  <a:latin typeface="Arial" charset="0"/>
                </a:rPr>
                <a:t>O</a:t>
              </a:r>
              <a:endParaRPr lang="it-IT" altLang="it-IT" sz="1400" b="1">
                <a:solidFill>
                  <a:srgbClr val="CCFFCC"/>
                </a:solidFill>
              </a:endParaRPr>
            </a:p>
          </p:txBody>
        </p:sp>
        <p:sp>
          <p:nvSpPr>
            <p:cNvPr id="7178" name="Line 10"/>
            <p:cNvSpPr>
              <a:spLocks noChangeShapeType="1"/>
            </p:cNvSpPr>
            <p:nvPr/>
          </p:nvSpPr>
          <p:spPr bwMode="auto">
            <a:xfrm>
              <a:off x="5397556" y="685866"/>
              <a:ext cx="155575" cy="182563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79" name="Oval 11"/>
            <p:cNvSpPr>
              <a:spLocks noChangeArrowheads="1"/>
            </p:cNvSpPr>
            <p:nvPr/>
          </p:nvSpPr>
          <p:spPr bwMode="auto">
            <a:xfrm>
              <a:off x="2289175" y="1570040"/>
              <a:ext cx="90488" cy="857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180" name="Oval 12"/>
            <p:cNvSpPr>
              <a:spLocks noChangeArrowheads="1"/>
            </p:cNvSpPr>
            <p:nvPr/>
          </p:nvSpPr>
          <p:spPr bwMode="auto">
            <a:xfrm>
              <a:off x="2836865" y="985838"/>
              <a:ext cx="92075" cy="857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188" name="Text Box 20"/>
            <p:cNvSpPr txBox="1">
              <a:spLocks noChangeArrowheads="1"/>
            </p:cNvSpPr>
            <p:nvPr/>
          </p:nvSpPr>
          <p:spPr bwMode="auto">
            <a:xfrm>
              <a:off x="3249613" y="1628789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FFCC"/>
                  </a:solidFill>
                  <a:latin typeface="Arial" charset="0"/>
                </a:rPr>
                <a:t>H</a:t>
              </a:r>
              <a:endParaRPr lang="it-IT" altLang="it-IT" sz="1400" b="1">
                <a:solidFill>
                  <a:srgbClr val="CCFFCC"/>
                </a:solidFill>
              </a:endParaRPr>
            </a:p>
          </p:txBody>
        </p:sp>
        <p:sp>
          <p:nvSpPr>
            <p:cNvPr id="7189" name="Text Box 21"/>
            <p:cNvSpPr txBox="1">
              <a:spLocks noChangeArrowheads="1"/>
            </p:cNvSpPr>
            <p:nvPr/>
          </p:nvSpPr>
          <p:spPr bwMode="auto">
            <a:xfrm>
              <a:off x="3222713" y="1098616"/>
              <a:ext cx="813037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CCFFCC"/>
                  </a:solidFill>
                  <a:latin typeface="Arial" charset="0"/>
                </a:rPr>
                <a:t>0,96 Å</a:t>
              </a:r>
              <a:endParaRPr lang="it-IT" altLang="it-IT" sz="1400">
                <a:solidFill>
                  <a:srgbClr val="CCFFCC"/>
                </a:solidFill>
              </a:endParaRPr>
            </a:p>
          </p:txBody>
        </p:sp>
        <p:sp>
          <p:nvSpPr>
            <p:cNvPr id="7190" name="Line 22"/>
            <p:cNvSpPr>
              <a:spLocks noChangeShapeType="1"/>
            </p:cNvSpPr>
            <p:nvPr/>
          </p:nvSpPr>
          <p:spPr bwMode="auto">
            <a:xfrm flipV="1">
              <a:off x="4773613" y="1093854"/>
              <a:ext cx="498475" cy="51752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1" name="Text Box 23"/>
            <p:cNvSpPr txBox="1">
              <a:spLocks noChangeArrowheads="1"/>
            </p:cNvSpPr>
            <p:nvPr/>
          </p:nvSpPr>
          <p:spPr bwMode="auto">
            <a:xfrm>
              <a:off x="5168900" y="668404"/>
              <a:ext cx="296870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FFCC"/>
                  </a:solidFill>
                  <a:latin typeface="Arial" charset="0"/>
                </a:rPr>
                <a:t>O</a:t>
              </a:r>
              <a:endParaRPr lang="it-IT" altLang="it-IT" sz="1400" b="1">
                <a:solidFill>
                  <a:srgbClr val="CCFFCC"/>
                </a:solidFill>
              </a:endParaRPr>
            </a:p>
          </p:txBody>
        </p:sp>
        <p:sp>
          <p:nvSpPr>
            <p:cNvPr id="7192" name="Line 24"/>
            <p:cNvSpPr>
              <a:spLocks noChangeShapeType="1"/>
            </p:cNvSpPr>
            <p:nvPr/>
          </p:nvSpPr>
          <p:spPr bwMode="auto">
            <a:xfrm>
              <a:off x="5364163" y="1093788"/>
              <a:ext cx="457200" cy="5143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3" name="Oval 25"/>
            <p:cNvSpPr>
              <a:spLocks noChangeArrowheads="1"/>
            </p:cNvSpPr>
            <p:nvPr/>
          </p:nvSpPr>
          <p:spPr bwMode="auto">
            <a:xfrm>
              <a:off x="4722813" y="1595438"/>
              <a:ext cx="92075" cy="857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194" name="Oval 26"/>
            <p:cNvSpPr>
              <a:spLocks noChangeArrowheads="1"/>
            </p:cNvSpPr>
            <p:nvPr/>
          </p:nvSpPr>
          <p:spPr bwMode="auto">
            <a:xfrm>
              <a:off x="5272089" y="1011239"/>
              <a:ext cx="92075" cy="857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195" name="Oval 27"/>
            <p:cNvSpPr>
              <a:spLocks noChangeArrowheads="1"/>
            </p:cNvSpPr>
            <p:nvPr/>
          </p:nvSpPr>
          <p:spPr bwMode="auto">
            <a:xfrm>
              <a:off x="5775325" y="1595438"/>
              <a:ext cx="90488" cy="857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196" name="Text Box 28"/>
            <p:cNvSpPr txBox="1">
              <a:spLocks noChangeArrowheads="1"/>
            </p:cNvSpPr>
            <p:nvPr/>
          </p:nvSpPr>
          <p:spPr bwMode="auto">
            <a:xfrm>
              <a:off x="5683249" y="1654190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FFCC"/>
                  </a:solidFill>
                  <a:latin typeface="Arial" charset="0"/>
                </a:rPr>
                <a:t>H</a:t>
              </a:r>
              <a:endParaRPr lang="it-IT" altLang="it-IT" sz="1400" b="1">
                <a:solidFill>
                  <a:srgbClr val="CCFFCC"/>
                </a:solidFill>
              </a:endParaRPr>
            </a:p>
          </p:txBody>
        </p:sp>
        <p:sp>
          <p:nvSpPr>
            <p:cNvPr id="7197" name="Text Box 29"/>
            <p:cNvSpPr txBox="1">
              <a:spLocks noChangeArrowheads="1"/>
            </p:cNvSpPr>
            <p:nvPr/>
          </p:nvSpPr>
          <p:spPr bwMode="auto">
            <a:xfrm>
              <a:off x="4621213" y="1654190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FFCC"/>
                  </a:solidFill>
                  <a:latin typeface="Arial" charset="0"/>
                </a:rPr>
                <a:t>H</a:t>
              </a:r>
              <a:endParaRPr lang="it-IT" altLang="it-IT" sz="1400" b="1">
                <a:solidFill>
                  <a:srgbClr val="CCFFCC"/>
                </a:solidFill>
              </a:endParaRPr>
            </a:p>
          </p:txBody>
        </p:sp>
        <p:sp>
          <p:nvSpPr>
            <p:cNvPr id="7198" name="Line 30"/>
            <p:cNvSpPr>
              <a:spLocks noChangeShapeType="1"/>
            </p:cNvSpPr>
            <p:nvPr/>
          </p:nvSpPr>
          <p:spPr bwMode="auto">
            <a:xfrm flipV="1">
              <a:off x="5064136" y="685802"/>
              <a:ext cx="173039" cy="180975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" name="Line 31"/>
            <p:cNvSpPr>
              <a:spLocks noChangeShapeType="1"/>
            </p:cNvSpPr>
            <p:nvPr/>
          </p:nvSpPr>
          <p:spPr bwMode="auto">
            <a:xfrm>
              <a:off x="2949575" y="1084263"/>
              <a:ext cx="457200" cy="5143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33" name="Oval 71"/>
            <p:cNvSpPr>
              <a:spLocks noChangeArrowheads="1"/>
            </p:cNvSpPr>
            <p:nvPr/>
          </p:nvSpPr>
          <p:spPr bwMode="auto">
            <a:xfrm>
              <a:off x="3340101" y="1570040"/>
              <a:ext cx="92075" cy="857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234" name="Text Box 72"/>
            <p:cNvSpPr txBox="1">
              <a:spLocks noChangeArrowheads="1"/>
            </p:cNvSpPr>
            <p:nvPr/>
          </p:nvSpPr>
          <p:spPr bwMode="auto">
            <a:xfrm>
              <a:off x="2575013" y="1243079"/>
              <a:ext cx="614265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66"/>
                  </a:solidFill>
                  <a:latin typeface="Arial" charset="0"/>
                </a:rPr>
                <a:t>105°</a:t>
              </a:r>
              <a:endParaRPr lang="it-IT" altLang="it-IT" sz="1400">
                <a:solidFill>
                  <a:srgbClr val="FF0066"/>
                </a:solidFill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1792990" y="2595986"/>
            <a:ext cx="4961969" cy="4170311"/>
            <a:chOff x="838199" y="2555283"/>
            <a:chExt cx="4961969" cy="4170311"/>
          </a:xfrm>
        </p:grpSpPr>
        <p:grpSp>
          <p:nvGrpSpPr>
            <p:cNvPr id="3" name="Gruppo 2"/>
            <p:cNvGrpSpPr/>
            <p:nvPr/>
          </p:nvGrpSpPr>
          <p:grpSpPr>
            <a:xfrm>
              <a:off x="838199" y="2555283"/>
              <a:ext cx="4961969" cy="4170311"/>
              <a:chOff x="838199" y="2555283"/>
              <a:chExt cx="4961969" cy="4170311"/>
            </a:xfrm>
          </p:grpSpPr>
          <p:sp>
            <p:nvSpPr>
              <p:cNvPr id="7182" name="Oval 14"/>
              <p:cNvSpPr>
                <a:spLocks noChangeArrowheads="1"/>
              </p:cNvSpPr>
              <p:nvPr/>
            </p:nvSpPr>
            <p:spPr bwMode="auto">
              <a:xfrm>
                <a:off x="2025653" y="3510840"/>
                <a:ext cx="549275" cy="1371600"/>
              </a:xfrm>
              <a:prstGeom prst="ellipse">
                <a:avLst/>
              </a:prstGeom>
              <a:solidFill>
                <a:srgbClr val="FF6600"/>
              </a:solidFill>
              <a:ln w="2857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183" name="Oval 15"/>
              <p:cNvSpPr>
                <a:spLocks noChangeArrowheads="1"/>
              </p:cNvSpPr>
              <p:nvPr/>
            </p:nvSpPr>
            <p:spPr bwMode="auto">
              <a:xfrm>
                <a:off x="2025653" y="4876090"/>
                <a:ext cx="549275" cy="1371600"/>
              </a:xfrm>
              <a:prstGeom prst="ellipse">
                <a:avLst/>
              </a:prstGeom>
              <a:solidFill>
                <a:srgbClr val="FF6600"/>
              </a:solidFill>
              <a:ln w="2857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184" name="Oval 16"/>
              <p:cNvSpPr>
                <a:spLocks noChangeArrowheads="1"/>
              </p:cNvSpPr>
              <p:nvPr/>
            </p:nvSpPr>
            <p:spPr bwMode="auto">
              <a:xfrm>
                <a:off x="2254251" y="4833294"/>
                <a:ext cx="138112" cy="12858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186" name="Text Box 18"/>
              <p:cNvSpPr txBox="1">
                <a:spLocks noChangeArrowheads="1"/>
              </p:cNvSpPr>
              <p:nvPr/>
            </p:nvSpPr>
            <p:spPr bwMode="auto">
              <a:xfrm>
                <a:off x="4764089" y="4604694"/>
                <a:ext cx="314504" cy="500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900" b="1">
                    <a:solidFill>
                      <a:srgbClr val="FFFF00"/>
                    </a:solidFill>
                    <a:latin typeface="Arial" charset="0"/>
                  </a:rPr>
                  <a:t>x</a:t>
                </a:r>
              </a:p>
            </p:txBody>
          </p:sp>
          <p:sp>
            <p:nvSpPr>
              <p:cNvPr id="7187" name="Text Box 19"/>
              <p:cNvSpPr txBox="1">
                <a:spLocks noChangeArrowheads="1"/>
              </p:cNvSpPr>
              <p:nvPr/>
            </p:nvSpPr>
            <p:spPr bwMode="auto">
              <a:xfrm>
                <a:off x="2501766" y="2555283"/>
                <a:ext cx="293664" cy="500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900" b="1" dirty="0">
                    <a:solidFill>
                      <a:srgbClr val="FFFF00"/>
                    </a:solidFill>
                    <a:latin typeface="Arial" charset="0"/>
                  </a:rPr>
                  <a:t>z</a:t>
                </a:r>
              </a:p>
            </p:txBody>
          </p:sp>
          <p:grpSp>
            <p:nvGrpSpPr>
              <p:cNvPr id="7200" name="Group 32"/>
              <p:cNvGrpSpPr>
                <a:grpSpLocks/>
              </p:cNvGrpSpPr>
              <p:nvPr/>
            </p:nvGrpSpPr>
            <p:grpSpPr bwMode="auto">
              <a:xfrm>
                <a:off x="1981201" y="3082217"/>
                <a:ext cx="685800" cy="600075"/>
                <a:chOff x="912" y="2400"/>
                <a:chExt cx="720" cy="672"/>
              </a:xfrm>
            </p:grpSpPr>
            <p:sp>
              <p:nvSpPr>
                <p:cNvPr id="7239" name="Oval 33"/>
                <p:cNvSpPr>
                  <a:spLocks noChangeArrowheads="1"/>
                </p:cNvSpPr>
                <p:nvPr/>
              </p:nvSpPr>
              <p:spPr bwMode="auto">
                <a:xfrm>
                  <a:off x="912" y="2400"/>
                  <a:ext cx="720" cy="672"/>
                </a:xfrm>
                <a:prstGeom prst="ellipse">
                  <a:avLst/>
                </a:prstGeom>
                <a:solidFill>
                  <a:srgbClr val="FFFF99"/>
                </a:solidFill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40" name="Oval 34"/>
                <p:cNvSpPr>
                  <a:spLocks noChangeArrowheads="1"/>
                </p:cNvSpPr>
                <p:nvPr/>
              </p:nvSpPr>
              <p:spPr bwMode="auto">
                <a:xfrm>
                  <a:off x="1200" y="2661"/>
                  <a:ext cx="144" cy="14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7201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2325688" y="2569388"/>
                <a:ext cx="14288" cy="4156206"/>
              </a:xfrm>
              <a:prstGeom prst="line">
                <a:avLst/>
              </a:prstGeom>
              <a:noFill/>
              <a:ln w="38100" cap="rnd">
                <a:solidFill>
                  <a:srgbClr val="FF0000"/>
                </a:solidFill>
                <a:prstDash val="sysDot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02" name="Oval 36"/>
              <p:cNvSpPr>
                <a:spLocks noChangeArrowheads="1"/>
              </p:cNvSpPr>
              <p:nvPr/>
            </p:nvSpPr>
            <p:spPr bwMode="auto">
              <a:xfrm rot="16200000">
                <a:off x="2851152" y="4150603"/>
                <a:ext cx="514350" cy="1463675"/>
              </a:xfrm>
              <a:prstGeom prst="ellipse">
                <a:avLst/>
              </a:prstGeom>
              <a:solidFill>
                <a:srgbClr val="FF6600"/>
              </a:solidFill>
              <a:ln w="2857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3" name="Oval 37"/>
              <p:cNvSpPr>
                <a:spLocks noChangeArrowheads="1"/>
              </p:cNvSpPr>
              <p:nvPr/>
            </p:nvSpPr>
            <p:spPr bwMode="auto">
              <a:xfrm rot="16200000">
                <a:off x="1357314" y="4150603"/>
                <a:ext cx="514350" cy="1463675"/>
              </a:xfrm>
              <a:prstGeom prst="ellipse">
                <a:avLst/>
              </a:prstGeom>
              <a:solidFill>
                <a:srgbClr val="FF6600"/>
              </a:solidFill>
              <a:ln w="2857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5" name="Oval 39"/>
              <p:cNvSpPr>
                <a:spLocks noChangeArrowheads="1"/>
              </p:cNvSpPr>
              <p:nvPr/>
            </p:nvSpPr>
            <p:spPr bwMode="auto">
              <a:xfrm>
                <a:off x="1981201" y="4582403"/>
                <a:ext cx="685800" cy="600075"/>
              </a:xfrm>
              <a:prstGeom prst="ellips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6" name="Oval 40"/>
              <p:cNvSpPr>
                <a:spLocks noChangeArrowheads="1"/>
              </p:cNvSpPr>
              <p:nvPr/>
            </p:nvSpPr>
            <p:spPr bwMode="auto">
              <a:xfrm>
                <a:off x="2254251" y="4815766"/>
                <a:ext cx="138112" cy="128588"/>
              </a:xfrm>
              <a:prstGeom prst="ellipse">
                <a:avLst/>
              </a:prstGeom>
              <a:solidFill>
                <a:schemeClr val="tx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8" name="Oval 42"/>
              <p:cNvSpPr>
                <a:spLocks noChangeArrowheads="1"/>
              </p:cNvSpPr>
              <p:nvPr/>
            </p:nvSpPr>
            <p:spPr bwMode="auto">
              <a:xfrm>
                <a:off x="3625851" y="4582403"/>
                <a:ext cx="685800" cy="600075"/>
              </a:xfrm>
              <a:prstGeom prst="ellipse">
                <a:avLst/>
              </a:prstGeom>
              <a:solidFill>
                <a:srgbClr val="FFFF99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9" name="Oval 43"/>
              <p:cNvSpPr>
                <a:spLocks noChangeArrowheads="1"/>
              </p:cNvSpPr>
              <p:nvPr/>
            </p:nvSpPr>
            <p:spPr bwMode="auto">
              <a:xfrm>
                <a:off x="3900576" y="4815766"/>
                <a:ext cx="138113" cy="1285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10" name="Line 44"/>
              <p:cNvSpPr>
                <a:spLocks noChangeShapeType="1"/>
              </p:cNvSpPr>
              <p:nvPr/>
            </p:nvSpPr>
            <p:spPr bwMode="auto">
              <a:xfrm rot="16200000">
                <a:off x="2803525" y="2917115"/>
                <a:ext cx="0" cy="3930651"/>
              </a:xfrm>
              <a:prstGeom prst="line">
                <a:avLst/>
              </a:prstGeom>
              <a:noFill/>
              <a:ln w="38100" cap="rnd">
                <a:solidFill>
                  <a:srgbClr val="FF0000"/>
                </a:solidFill>
                <a:prstDash val="sysDot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12" name="Text Box 46"/>
              <p:cNvSpPr txBox="1">
                <a:spLocks noChangeArrowheads="1"/>
              </p:cNvSpPr>
              <p:nvPr/>
            </p:nvSpPr>
            <p:spPr bwMode="auto">
              <a:xfrm>
                <a:off x="3810003" y="4493503"/>
                <a:ext cx="338548" cy="4385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dirty="0">
                    <a:solidFill>
                      <a:srgbClr val="000066"/>
                    </a:solidFill>
                    <a:latin typeface="Arial" charset="0"/>
                  </a:rPr>
                  <a:t>H</a:t>
                </a:r>
                <a:endParaRPr lang="it-IT" altLang="it-IT" sz="2900" b="1" dirty="0">
                  <a:solidFill>
                    <a:srgbClr val="000066"/>
                  </a:solidFill>
                  <a:latin typeface="Arial" charset="0"/>
                </a:endParaRPr>
              </a:p>
            </p:txBody>
          </p:sp>
          <p:sp>
            <p:nvSpPr>
              <p:cNvPr id="7224" name="Text Box 62"/>
              <p:cNvSpPr txBox="1">
                <a:spLocks noChangeArrowheads="1"/>
              </p:cNvSpPr>
              <p:nvPr/>
            </p:nvSpPr>
            <p:spPr bwMode="auto">
              <a:xfrm>
                <a:off x="2616289" y="5182479"/>
                <a:ext cx="3183879" cy="407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CCFFFF"/>
                    </a:solidFill>
                    <a:latin typeface="Arial" charset="0"/>
                  </a:rPr>
                  <a:t>Orbitale </a:t>
                </a:r>
                <a:r>
                  <a:rPr lang="it-IT" altLang="it-IT" sz="2300" b="1">
                    <a:solidFill>
                      <a:srgbClr val="CCFFFF"/>
                    </a:solidFill>
                    <a:latin typeface="Arial" charset="0"/>
                  </a:rPr>
                  <a:t>p</a:t>
                </a:r>
                <a:r>
                  <a:rPr lang="it-IT" altLang="it-IT" sz="2300">
                    <a:solidFill>
                      <a:srgbClr val="CCFFFF"/>
                    </a:solidFill>
                    <a:latin typeface="Arial" charset="0"/>
                  </a:rPr>
                  <a:t> dell’ossigeno</a:t>
                </a:r>
              </a:p>
            </p:txBody>
          </p:sp>
        </p:grpSp>
        <p:sp>
          <p:nvSpPr>
            <p:cNvPr id="76" name="Text Box 46"/>
            <p:cNvSpPr txBox="1">
              <a:spLocks noChangeArrowheads="1"/>
            </p:cNvSpPr>
            <p:nvPr/>
          </p:nvSpPr>
          <p:spPr bwMode="auto">
            <a:xfrm>
              <a:off x="2164073" y="2986162"/>
              <a:ext cx="338548" cy="438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dirty="0">
                  <a:solidFill>
                    <a:srgbClr val="000066"/>
                  </a:solidFill>
                  <a:latin typeface="Arial" charset="0"/>
                </a:rPr>
                <a:t>H</a:t>
              </a:r>
              <a:endParaRPr lang="it-IT" altLang="it-IT" sz="2900" b="1" dirty="0">
                <a:solidFill>
                  <a:srgbClr val="000066"/>
                </a:solidFill>
                <a:latin typeface="Arial" charset="0"/>
              </a:endParaRP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6583063" y="2490393"/>
            <a:ext cx="4133851" cy="4265425"/>
            <a:chOff x="5059062" y="2490392"/>
            <a:chExt cx="4133851" cy="4265425"/>
          </a:xfrm>
        </p:grpSpPr>
        <p:sp>
          <p:nvSpPr>
            <p:cNvPr id="7225" name="Text Box 63"/>
            <p:cNvSpPr txBox="1">
              <a:spLocks noChangeArrowheads="1"/>
            </p:cNvSpPr>
            <p:nvPr/>
          </p:nvSpPr>
          <p:spPr bwMode="auto">
            <a:xfrm>
              <a:off x="5059062" y="5962256"/>
              <a:ext cx="4030264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CCFFFF"/>
                  </a:solidFill>
                  <a:latin typeface="Arial" charset="0"/>
                </a:rPr>
                <a:t>Orbitali ibridi dell’ossigeno sp</a:t>
              </a:r>
              <a:r>
                <a:rPr lang="it-IT" altLang="it-IT" sz="2300" baseline="30000">
                  <a:solidFill>
                    <a:srgbClr val="CCFFFF"/>
                  </a:solidFill>
                  <a:latin typeface="Arial" charset="0"/>
                </a:rPr>
                <a:t>3</a:t>
              </a:r>
              <a:endParaRPr lang="it-IT" altLang="it-IT" sz="2300">
                <a:solidFill>
                  <a:srgbClr val="CCFFFF"/>
                </a:solidFill>
                <a:latin typeface="Arial" charset="0"/>
              </a:endParaRPr>
            </a:p>
          </p:txBody>
        </p:sp>
        <p:grpSp>
          <p:nvGrpSpPr>
            <p:cNvPr id="10" name="Gruppo 9"/>
            <p:cNvGrpSpPr/>
            <p:nvPr/>
          </p:nvGrpSpPr>
          <p:grpSpPr>
            <a:xfrm>
              <a:off x="5278137" y="2490392"/>
              <a:ext cx="3914776" cy="4265425"/>
              <a:chOff x="5278137" y="2490392"/>
              <a:chExt cx="3914776" cy="4265425"/>
            </a:xfrm>
          </p:grpSpPr>
          <p:grpSp>
            <p:nvGrpSpPr>
              <p:cNvPr id="9" name="Gruppo 8"/>
              <p:cNvGrpSpPr/>
              <p:nvPr/>
            </p:nvGrpSpPr>
            <p:grpSpPr>
              <a:xfrm>
                <a:off x="5278137" y="2490392"/>
                <a:ext cx="3570202" cy="4265425"/>
                <a:chOff x="5278137" y="2490392"/>
                <a:chExt cx="3570202" cy="4265425"/>
              </a:xfrm>
            </p:grpSpPr>
            <p:sp>
              <p:nvSpPr>
                <p:cNvPr id="7170" name="Oval 2"/>
                <p:cNvSpPr>
                  <a:spLocks noChangeArrowheads="1"/>
                </p:cNvSpPr>
                <p:nvPr/>
              </p:nvSpPr>
              <p:spPr bwMode="auto">
                <a:xfrm>
                  <a:off x="6065536" y="4376344"/>
                  <a:ext cx="868363" cy="771525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FF99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71" name="Oval 3"/>
                <p:cNvSpPr>
                  <a:spLocks noChangeArrowheads="1"/>
                </p:cNvSpPr>
                <p:nvPr/>
              </p:nvSpPr>
              <p:spPr bwMode="auto">
                <a:xfrm rot="2824170">
                  <a:off x="6173487" y="4587480"/>
                  <a:ext cx="514350" cy="1463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14" name="Oval 48"/>
                <p:cNvSpPr>
                  <a:spLocks noChangeArrowheads="1"/>
                </p:cNvSpPr>
                <p:nvPr/>
              </p:nvSpPr>
              <p:spPr bwMode="auto">
                <a:xfrm>
                  <a:off x="6670376" y="3433367"/>
                  <a:ext cx="549275" cy="1371600"/>
                </a:xfrm>
                <a:prstGeom prst="ellipse">
                  <a:avLst/>
                </a:prstGeom>
                <a:solidFill>
                  <a:srgbClr val="FF6600"/>
                </a:solidFill>
                <a:ln w="28575">
                  <a:solidFill>
                    <a:srgbClr val="FF99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15" name="Oval 49"/>
                <p:cNvSpPr>
                  <a:spLocks noChangeArrowheads="1"/>
                </p:cNvSpPr>
                <p:nvPr/>
              </p:nvSpPr>
              <p:spPr bwMode="auto">
                <a:xfrm rot="17660946">
                  <a:off x="7362524" y="4416030"/>
                  <a:ext cx="514350" cy="1463675"/>
                </a:xfrm>
                <a:prstGeom prst="ellipse">
                  <a:avLst/>
                </a:prstGeom>
                <a:solidFill>
                  <a:srgbClr val="FF6600"/>
                </a:solidFill>
                <a:ln w="28575">
                  <a:solidFill>
                    <a:srgbClr val="FF99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16" name="Oval 50"/>
                <p:cNvSpPr>
                  <a:spLocks noChangeArrowheads="1"/>
                </p:cNvSpPr>
                <p:nvPr/>
              </p:nvSpPr>
              <p:spPr bwMode="auto">
                <a:xfrm>
                  <a:off x="6887863" y="4804968"/>
                  <a:ext cx="136525" cy="128588"/>
                </a:xfrm>
                <a:prstGeom prst="ellipse">
                  <a:avLst/>
                </a:prstGeom>
                <a:solidFill>
                  <a:schemeClr val="tx2"/>
                </a:solidFill>
                <a:ln w="571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7217" name="Group 51"/>
                <p:cNvGrpSpPr>
                  <a:grpSpLocks/>
                </p:cNvGrpSpPr>
                <p:nvPr/>
              </p:nvGrpSpPr>
              <p:grpSpPr bwMode="auto">
                <a:xfrm>
                  <a:off x="6595762" y="2961880"/>
                  <a:ext cx="685800" cy="600075"/>
                  <a:chOff x="912" y="2400"/>
                  <a:chExt cx="720" cy="672"/>
                </a:xfrm>
              </p:grpSpPr>
              <p:sp>
                <p:nvSpPr>
                  <p:cNvPr id="7237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400"/>
                    <a:ext cx="720" cy="672"/>
                  </a:xfrm>
                  <a:prstGeom prst="ellipse">
                    <a:avLst/>
                  </a:prstGeom>
                  <a:solidFill>
                    <a:srgbClr val="FFFF99"/>
                  </a:solidFill>
                  <a:ln w="381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238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661"/>
                    <a:ext cx="144" cy="14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7218" name="Group 54"/>
                <p:cNvGrpSpPr>
                  <a:grpSpLocks/>
                </p:cNvGrpSpPr>
                <p:nvPr/>
              </p:nvGrpSpPr>
              <p:grpSpPr bwMode="auto">
                <a:xfrm>
                  <a:off x="8030862" y="5265343"/>
                  <a:ext cx="685800" cy="600075"/>
                  <a:chOff x="912" y="2400"/>
                  <a:chExt cx="720" cy="672"/>
                </a:xfrm>
              </p:grpSpPr>
              <p:sp>
                <p:nvSpPr>
                  <p:cNvPr id="7235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400"/>
                    <a:ext cx="720" cy="672"/>
                  </a:xfrm>
                  <a:prstGeom prst="ellipse">
                    <a:avLst/>
                  </a:prstGeom>
                  <a:solidFill>
                    <a:srgbClr val="FFFF99"/>
                  </a:solidFill>
                  <a:ln w="381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236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661"/>
                    <a:ext cx="144" cy="14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7220" name="Line 5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6933898" y="2490392"/>
                  <a:ext cx="0" cy="240030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prstDash val="lgDash"/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21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6567186" y="3047605"/>
                  <a:ext cx="338548" cy="4385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500">
                      <a:solidFill>
                        <a:srgbClr val="000066"/>
                      </a:solidFill>
                      <a:latin typeface="Arial" charset="0"/>
                    </a:rPr>
                    <a:t>H</a:t>
                  </a:r>
                  <a:endParaRPr lang="it-IT" altLang="it-IT" sz="2900" b="1">
                    <a:solidFill>
                      <a:srgbClr val="000066"/>
                    </a:solidFill>
                    <a:latin typeface="Arial" charset="0"/>
                  </a:endParaRPr>
                </a:p>
              </p:txBody>
            </p:sp>
            <p:sp>
              <p:nvSpPr>
                <p:cNvPr id="7222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8030862" y="5443142"/>
                  <a:ext cx="338548" cy="4385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500">
                      <a:solidFill>
                        <a:srgbClr val="000066"/>
                      </a:solidFill>
                      <a:latin typeface="Arial" charset="0"/>
                    </a:rPr>
                    <a:t>H</a:t>
                  </a:r>
                  <a:endParaRPr lang="it-IT" altLang="it-IT" sz="2900" b="1">
                    <a:solidFill>
                      <a:srgbClr val="000066"/>
                    </a:solidFill>
                    <a:latin typeface="Arial" charset="0"/>
                  </a:endParaRPr>
                </a:p>
              </p:txBody>
            </p:sp>
            <p:sp>
              <p:nvSpPr>
                <p:cNvPr id="7223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6841823" y="5079606"/>
                  <a:ext cx="357784" cy="4385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500" dirty="0">
                      <a:solidFill>
                        <a:srgbClr val="FFFF00"/>
                      </a:solidFill>
                      <a:latin typeface="Arial" charset="0"/>
                    </a:rPr>
                    <a:t>O</a:t>
                  </a:r>
                </a:p>
              </p:txBody>
            </p:sp>
            <p:sp>
              <p:nvSpPr>
                <p:cNvPr id="7226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5278137" y="6348017"/>
                  <a:ext cx="3570202" cy="40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>
                      <a:solidFill>
                        <a:srgbClr val="CCFFFF"/>
                      </a:solidFill>
                      <a:latin typeface="Arial" charset="0"/>
                    </a:rPr>
                    <a:t>O = (sp</a:t>
                  </a:r>
                  <a:r>
                    <a:rPr lang="it-IT" altLang="it-IT" sz="2300" baseline="30000">
                      <a:solidFill>
                        <a:srgbClr val="CCFFFF"/>
                      </a:solidFill>
                      <a:latin typeface="Arial" charset="0"/>
                    </a:rPr>
                    <a:t>3</a:t>
                  </a:r>
                  <a:r>
                    <a:rPr lang="it-IT" altLang="it-IT" sz="2300">
                      <a:solidFill>
                        <a:srgbClr val="CCFFFF"/>
                      </a:solidFill>
                      <a:latin typeface="Arial" charset="0"/>
                    </a:rPr>
                    <a:t>)</a:t>
                  </a:r>
                  <a:r>
                    <a:rPr lang="it-IT" altLang="it-IT" sz="2300" baseline="30000">
                      <a:solidFill>
                        <a:srgbClr val="CCFFFF"/>
                      </a:solidFill>
                      <a:latin typeface="Arial" charset="0"/>
                    </a:rPr>
                    <a:t>2</a:t>
                  </a:r>
                  <a:r>
                    <a:rPr lang="it-IT" altLang="it-IT" sz="2300">
                      <a:solidFill>
                        <a:srgbClr val="CCFFFF"/>
                      </a:solidFill>
                      <a:latin typeface="Arial" charset="0"/>
                    </a:rPr>
                    <a:t>(sp</a:t>
                  </a:r>
                  <a:r>
                    <a:rPr lang="it-IT" altLang="it-IT" sz="2300" baseline="30000">
                      <a:solidFill>
                        <a:srgbClr val="CCFFFF"/>
                      </a:solidFill>
                      <a:latin typeface="Arial" charset="0"/>
                    </a:rPr>
                    <a:t>3</a:t>
                  </a:r>
                  <a:r>
                    <a:rPr lang="it-IT" altLang="it-IT" sz="2300">
                      <a:solidFill>
                        <a:srgbClr val="CCFFFF"/>
                      </a:solidFill>
                      <a:latin typeface="Arial" charset="0"/>
                    </a:rPr>
                    <a:t>)</a:t>
                  </a:r>
                  <a:r>
                    <a:rPr lang="it-IT" altLang="it-IT" sz="2300" baseline="30000">
                      <a:solidFill>
                        <a:srgbClr val="CCFFFF"/>
                      </a:solidFill>
                      <a:latin typeface="Arial" charset="0"/>
                    </a:rPr>
                    <a:t>2</a:t>
                  </a:r>
                  <a:r>
                    <a:rPr lang="it-IT" altLang="it-IT" sz="2300">
                      <a:solidFill>
                        <a:srgbClr val="CCFFFF"/>
                      </a:solidFill>
                      <a:latin typeface="Arial" charset="0"/>
                    </a:rPr>
                    <a:t>(sp</a:t>
                  </a:r>
                  <a:r>
                    <a:rPr lang="it-IT" altLang="it-IT" sz="2300" baseline="30000">
                      <a:solidFill>
                        <a:srgbClr val="CCFFFF"/>
                      </a:solidFill>
                      <a:latin typeface="Arial" charset="0"/>
                    </a:rPr>
                    <a:t>3</a:t>
                  </a:r>
                  <a:r>
                    <a:rPr lang="it-IT" altLang="it-IT" sz="2300">
                      <a:solidFill>
                        <a:srgbClr val="CCFFFF"/>
                      </a:solidFill>
                      <a:latin typeface="Arial" charset="0"/>
                    </a:rPr>
                    <a:t>)</a:t>
                  </a:r>
                  <a:r>
                    <a:rPr lang="it-IT" altLang="it-IT" sz="2300" baseline="30000">
                      <a:solidFill>
                        <a:srgbClr val="CCFFFF"/>
                      </a:solidFill>
                      <a:latin typeface="Arial" charset="0"/>
                    </a:rPr>
                    <a:t>1</a:t>
                  </a:r>
                  <a:r>
                    <a:rPr lang="it-IT" altLang="it-IT" sz="2300">
                      <a:solidFill>
                        <a:srgbClr val="CCFFFF"/>
                      </a:solidFill>
                      <a:latin typeface="Arial" charset="0"/>
                    </a:rPr>
                    <a:t>(sp</a:t>
                  </a:r>
                  <a:r>
                    <a:rPr lang="it-IT" altLang="it-IT" sz="2300" baseline="30000">
                      <a:solidFill>
                        <a:srgbClr val="CCFFFF"/>
                      </a:solidFill>
                      <a:latin typeface="Arial" charset="0"/>
                    </a:rPr>
                    <a:t>3</a:t>
                  </a:r>
                  <a:r>
                    <a:rPr lang="it-IT" altLang="it-IT" sz="2300">
                      <a:solidFill>
                        <a:srgbClr val="CCFFFF"/>
                      </a:solidFill>
                      <a:latin typeface="Arial" charset="0"/>
                    </a:rPr>
                    <a:t>)</a:t>
                  </a:r>
                  <a:r>
                    <a:rPr lang="it-IT" altLang="it-IT" sz="2300" baseline="30000">
                      <a:solidFill>
                        <a:srgbClr val="CCFFFF"/>
                      </a:solidFill>
                      <a:latin typeface="Arial" charset="0"/>
                    </a:rPr>
                    <a:t>1</a:t>
                  </a:r>
                  <a:endParaRPr lang="it-IT" altLang="it-IT" sz="2300">
                    <a:solidFill>
                      <a:srgbClr val="CCFFFF"/>
                    </a:solidFill>
                    <a:latin typeface="Arial" charset="0"/>
                  </a:endParaRPr>
                </a:p>
              </p:txBody>
            </p:sp>
            <p:sp>
              <p:nvSpPr>
                <p:cNvPr id="7231" name="Freeform 69"/>
                <p:cNvSpPr>
                  <a:spLocks/>
                </p:cNvSpPr>
                <p:nvPr/>
              </p:nvSpPr>
              <p:spPr bwMode="auto">
                <a:xfrm rot="983853">
                  <a:off x="6106042" y="3860329"/>
                  <a:ext cx="487363" cy="357187"/>
                </a:xfrm>
                <a:custGeom>
                  <a:avLst/>
                  <a:gdLst>
                    <a:gd name="T0" fmla="*/ 0 w 512"/>
                    <a:gd name="T1" fmla="*/ 2147483647 h 399"/>
                    <a:gd name="T2" fmla="*/ 2147483647 w 512"/>
                    <a:gd name="T3" fmla="*/ 2147483647 h 399"/>
                    <a:gd name="T4" fmla="*/ 2147483647 w 512"/>
                    <a:gd name="T5" fmla="*/ 2147483647 h 399"/>
                    <a:gd name="T6" fmla="*/ 2147483647 w 512"/>
                    <a:gd name="T7" fmla="*/ 2147483647 h 39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12" h="399">
                      <a:moveTo>
                        <a:pt x="0" y="108"/>
                      </a:moveTo>
                      <a:cubicBezTo>
                        <a:pt x="23" y="97"/>
                        <a:pt x="73" y="50"/>
                        <a:pt x="134" y="42"/>
                      </a:cubicBezTo>
                      <a:cubicBezTo>
                        <a:pt x="195" y="34"/>
                        <a:pt x="303" y="0"/>
                        <a:pt x="366" y="60"/>
                      </a:cubicBezTo>
                      <a:cubicBezTo>
                        <a:pt x="429" y="120"/>
                        <a:pt x="482" y="328"/>
                        <a:pt x="512" y="399"/>
                      </a:cubicBezTo>
                    </a:path>
                  </a:pathLst>
                </a:custGeom>
                <a:noFill/>
                <a:ln w="57150" cmpd="sng">
                  <a:solidFill>
                    <a:srgbClr val="FF9933"/>
                  </a:solidFill>
                  <a:round/>
                  <a:headEnd type="none" w="med" len="med"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32" name="Freeform 70"/>
                <p:cNvSpPr>
                  <a:spLocks/>
                </p:cNvSpPr>
                <p:nvPr/>
              </p:nvSpPr>
              <p:spPr bwMode="auto">
                <a:xfrm>
                  <a:off x="5398788" y="4549381"/>
                  <a:ext cx="614363" cy="649287"/>
                </a:xfrm>
                <a:custGeom>
                  <a:avLst/>
                  <a:gdLst>
                    <a:gd name="T0" fmla="*/ 0 w 645"/>
                    <a:gd name="T1" fmla="*/ 0 h 727"/>
                    <a:gd name="T2" fmla="*/ 2147483647 w 645"/>
                    <a:gd name="T3" fmla="*/ 2147483647 h 727"/>
                    <a:gd name="T4" fmla="*/ 2147483647 w 645"/>
                    <a:gd name="T5" fmla="*/ 2147483647 h 727"/>
                    <a:gd name="T6" fmla="*/ 2147483647 w 645"/>
                    <a:gd name="T7" fmla="*/ 2147483647 h 72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45" h="727">
                      <a:moveTo>
                        <a:pt x="0" y="0"/>
                      </a:moveTo>
                      <a:cubicBezTo>
                        <a:pt x="12" y="42"/>
                        <a:pt x="27" y="172"/>
                        <a:pt x="73" y="254"/>
                      </a:cubicBezTo>
                      <a:cubicBezTo>
                        <a:pt x="119" y="336"/>
                        <a:pt x="178" y="412"/>
                        <a:pt x="273" y="491"/>
                      </a:cubicBezTo>
                      <a:cubicBezTo>
                        <a:pt x="368" y="570"/>
                        <a:pt x="568" y="678"/>
                        <a:pt x="645" y="727"/>
                      </a:cubicBezTo>
                    </a:path>
                  </a:pathLst>
                </a:custGeom>
                <a:noFill/>
                <a:ln w="57150" cmpd="sng">
                  <a:solidFill>
                    <a:srgbClr val="FF9933"/>
                  </a:solidFill>
                  <a:round/>
                  <a:headEnd type="none" w="med" len="med"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7219" name="Line 57"/>
              <p:cNvSpPr>
                <a:spLocks noChangeShapeType="1"/>
              </p:cNvSpPr>
              <p:nvPr/>
            </p:nvSpPr>
            <p:spPr bwMode="auto">
              <a:xfrm rot="17705056" flipH="1">
                <a:off x="7982445" y="4188225"/>
                <a:ext cx="42862" cy="237807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lgDashDot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1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89"/>
    </mc:Choice>
    <mc:Fallback xmlns="">
      <p:transition spd="slow" advTm="158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1682839" y="373130"/>
            <a:ext cx="1585913" cy="903287"/>
          </a:xfrm>
          <a:prstGeom prst="flowChartDecision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2074995" y="593792"/>
            <a:ext cx="803419" cy="50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900">
                <a:solidFill>
                  <a:srgbClr val="000099"/>
                </a:solidFill>
                <a:latin typeface="Arial" charset="0"/>
              </a:rPr>
              <a:t>NO</a:t>
            </a:r>
            <a:r>
              <a:rPr lang="it-IT" altLang="it-IT" sz="2900" baseline="-25000">
                <a:solidFill>
                  <a:srgbClr val="000099"/>
                </a:solidFill>
                <a:latin typeface="Arial" charset="0"/>
              </a:rPr>
              <a:t>2</a:t>
            </a:r>
            <a:endParaRPr lang="it-IT" altLang="it-IT" sz="290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5527677" y="728664"/>
            <a:ext cx="1897387" cy="1332087"/>
            <a:chOff x="4003676" y="728663"/>
            <a:chExt cx="1897387" cy="1332087"/>
          </a:xfrm>
        </p:grpSpPr>
        <p:sp>
          <p:nvSpPr>
            <p:cNvPr id="10251" name="Line 11"/>
            <p:cNvSpPr>
              <a:spLocks noChangeShapeType="1"/>
            </p:cNvSpPr>
            <p:nvPr/>
          </p:nvSpPr>
          <p:spPr bwMode="auto">
            <a:xfrm flipV="1">
              <a:off x="4202201" y="1152591"/>
              <a:ext cx="500063" cy="51911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52" name="Text Box 12"/>
            <p:cNvSpPr txBox="1">
              <a:spLocks noChangeArrowheads="1"/>
            </p:cNvSpPr>
            <p:nvPr/>
          </p:nvSpPr>
          <p:spPr bwMode="auto">
            <a:xfrm>
              <a:off x="4003676" y="1714505"/>
              <a:ext cx="296870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FFCC"/>
                  </a:solidFill>
                  <a:latin typeface="Arial" charset="0"/>
                </a:rPr>
                <a:t>O</a:t>
              </a:r>
              <a:endParaRPr lang="it-IT" altLang="it-IT" sz="1400" b="1">
                <a:solidFill>
                  <a:srgbClr val="CCFFCC"/>
                </a:solidFill>
              </a:endParaRPr>
            </a:p>
          </p:txBody>
        </p:sp>
        <p:sp>
          <p:nvSpPr>
            <p:cNvPr id="10253" name="Text Box 13"/>
            <p:cNvSpPr txBox="1">
              <a:spLocks noChangeArrowheads="1"/>
            </p:cNvSpPr>
            <p:nvPr/>
          </p:nvSpPr>
          <p:spPr bwMode="auto">
            <a:xfrm>
              <a:off x="4597400" y="728663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FFCC"/>
                  </a:solidFill>
                  <a:latin typeface="Arial" charset="0"/>
                </a:rPr>
                <a:t>N</a:t>
              </a:r>
              <a:endParaRPr lang="it-IT" altLang="it-IT" sz="1400" b="1">
                <a:solidFill>
                  <a:srgbClr val="CCFFCC"/>
                </a:solidFill>
              </a:endParaRPr>
            </a:p>
          </p:txBody>
        </p:sp>
        <p:sp>
          <p:nvSpPr>
            <p:cNvPr id="10254" name="Oval 14"/>
            <p:cNvSpPr>
              <a:spLocks noChangeArrowheads="1"/>
            </p:cNvSpPr>
            <p:nvPr/>
          </p:nvSpPr>
          <p:spPr bwMode="auto">
            <a:xfrm>
              <a:off x="4133853" y="1655765"/>
              <a:ext cx="92075" cy="857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255" name="Oval 15"/>
            <p:cNvSpPr>
              <a:spLocks noChangeArrowheads="1"/>
            </p:cNvSpPr>
            <p:nvPr/>
          </p:nvSpPr>
          <p:spPr bwMode="auto">
            <a:xfrm>
              <a:off x="4702175" y="1071563"/>
              <a:ext cx="90488" cy="857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256" name="Text Box 16"/>
            <p:cNvSpPr txBox="1">
              <a:spLocks noChangeArrowheads="1"/>
            </p:cNvSpPr>
            <p:nvPr/>
          </p:nvSpPr>
          <p:spPr bwMode="auto">
            <a:xfrm>
              <a:off x="5170489" y="1714505"/>
              <a:ext cx="296870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FFCC"/>
                  </a:solidFill>
                  <a:latin typeface="Arial" charset="0"/>
                </a:rPr>
                <a:t>O</a:t>
              </a:r>
              <a:endParaRPr lang="it-IT" altLang="it-IT" sz="1400" b="1">
                <a:solidFill>
                  <a:srgbClr val="CCFFCC"/>
                </a:solidFill>
              </a:endParaRPr>
            </a:p>
          </p:txBody>
        </p:sp>
        <p:sp>
          <p:nvSpPr>
            <p:cNvPr id="10257" name="Text Box 17"/>
            <p:cNvSpPr txBox="1">
              <a:spLocks noChangeArrowheads="1"/>
            </p:cNvSpPr>
            <p:nvPr/>
          </p:nvSpPr>
          <p:spPr bwMode="auto">
            <a:xfrm>
              <a:off x="5088026" y="1184341"/>
              <a:ext cx="813037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CCFFCC"/>
                  </a:solidFill>
                  <a:latin typeface="Arial" charset="0"/>
                </a:rPr>
                <a:t>1,19 Å</a:t>
              </a:r>
              <a:endParaRPr lang="it-IT" altLang="it-IT" sz="1400">
                <a:solidFill>
                  <a:srgbClr val="CCFFCC"/>
                </a:solidFill>
              </a:endParaRPr>
            </a:p>
          </p:txBody>
        </p:sp>
        <p:sp>
          <p:nvSpPr>
            <p:cNvPr id="10258" name="Line 18"/>
            <p:cNvSpPr>
              <a:spLocks noChangeShapeType="1"/>
            </p:cNvSpPr>
            <p:nvPr/>
          </p:nvSpPr>
          <p:spPr bwMode="auto">
            <a:xfrm>
              <a:off x="4813300" y="1169988"/>
              <a:ext cx="457200" cy="5143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59" name="Oval 19"/>
            <p:cNvSpPr>
              <a:spLocks noChangeArrowheads="1"/>
            </p:cNvSpPr>
            <p:nvPr/>
          </p:nvSpPr>
          <p:spPr bwMode="auto">
            <a:xfrm>
              <a:off x="5229225" y="1655765"/>
              <a:ext cx="92075" cy="857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260" name="Text Box 20"/>
            <p:cNvSpPr txBox="1">
              <a:spLocks noChangeArrowheads="1"/>
            </p:cNvSpPr>
            <p:nvPr/>
          </p:nvSpPr>
          <p:spPr bwMode="auto">
            <a:xfrm>
              <a:off x="4451363" y="1338329"/>
              <a:ext cx="614265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66"/>
                  </a:solidFill>
                  <a:latin typeface="Arial" charset="0"/>
                </a:rPr>
                <a:t>134°</a:t>
              </a:r>
              <a:endParaRPr lang="it-IT" altLang="it-IT" sz="1400">
                <a:solidFill>
                  <a:srgbClr val="FF0066"/>
                </a:solidFill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4186239" y="115889"/>
            <a:ext cx="6361836" cy="2332267"/>
            <a:chOff x="2662239" y="115888"/>
            <a:chExt cx="6361836" cy="2332267"/>
          </a:xfrm>
        </p:grpSpPr>
        <p:sp>
          <p:nvSpPr>
            <p:cNvPr id="17417" name="Text Box 9"/>
            <p:cNvSpPr txBox="1">
              <a:spLocks noChangeArrowheads="1"/>
            </p:cNvSpPr>
            <p:nvPr/>
          </p:nvSpPr>
          <p:spPr bwMode="auto">
            <a:xfrm>
              <a:off x="2662239" y="115888"/>
              <a:ext cx="5025024" cy="592466"/>
            </a:xfrm>
            <a:prstGeom prst="rect">
              <a:avLst/>
            </a:prstGeom>
            <a:noFill/>
            <a:ln w="9525">
              <a:solidFill>
                <a:srgbClr val="FF9933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FFCC9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35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MOLECOLE ANGOLARI</a:t>
              </a:r>
            </a:p>
          </p:txBody>
        </p:sp>
        <p:sp>
          <p:nvSpPr>
            <p:cNvPr id="10284" name="Text Box 45"/>
            <p:cNvSpPr txBox="1">
              <a:spLocks noChangeArrowheads="1"/>
            </p:cNvSpPr>
            <p:nvPr/>
          </p:nvSpPr>
          <p:spPr bwMode="auto">
            <a:xfrm>
              <a:off x="6035762" y="857251"/>
              <a:ext cx="2988313" cy="931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CCFFFF"/>
                  </a:solidFill>
                  <a:latin typeface="Arial" charset="0"/>
                </a:rPr>
                <a:t>Energia di legame 3,12 </a:t>
              </a:r>
              <a:r>
                <a:rPr lang="it-IT" altLang="it-IT" sz="1900" dirty="0" err="1">
                  <a:solidFill>
                    <a:srgbClr val="CCFFFF"/>
                  </a:solidFill>
                  <a:latin typeface="Arial" charset="0"/>
                </a:rPr>
                <a:t>eV</a:t>
              </a:r>
              <a:endParaRPr lang="it-IT" altLang="it-IT" sz="1900" dirty="0">
                <a:solidFill>
                  <a:srgbClr val="CCFFFF"/>
                </a:solidFill>
                <a:latin typeface="Arial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CCFFFF"/>
                  </a:solidFill>
                  <a:latin typeface="Arial" charset="0"/>
                </a:rPr>
                <a:t>Momento dipolare 0,39 D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CCFFFF"/>
                  </a:solidFill>
                  <a:latin typeface="Arial" charset="0"/>
                </a:rPr>
                <a:t>Molecola paramagnetica</a:t>
              </a:r>
              <a:endParaRPr lang="it-IT" altLang="it-IT" sz="1400" dirty="0">
                <a:solidFill>
                  <a:srgbClr val="CCFFFF"/>
                </a:solidFill>
              </a:endParaRPr>
            </a:p>
          </p:txBody>
        </p:sp>
        <p:sp>
          <p:nvSpPr>
            <p:cNvPr id="10285" name="Text Box 46"/>
            <p:cNvSpPr txBox="1">
              <a:spLocks noChangeArrowheads="1"/>
            </p:cNvSpPr>
            <p:nvPr/>
          </p:nvSpPr>
          <p:spPr bwMode="auto">
            <a:xfrm>
              <a:off x="4384764" y="2101910"/>
              <a:ext cx="2889888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CCFFFF"/>
                  </a:solidFill>
                  <a:latin typeface="Arial" charset="0"/>
                </a:rPr>
                <a:t>L’azoto ha ibridazione sp</a:t>
              </a:r>
              <a:r>
                <a:rPr lang="it-IT" altLang="it-IT" sz="1900" baseline="30000" dirty="0">
                  <a:solidFill>
                    <a:srgbClr val="CCFFFF"/>
                  </a:solidFill>
                  <a:latin typeface="Arial" charset="0"/>
                </a:rPr>
                <a:t>2</a:t>
              </a:r>
              <a:endParaRPr lang="it-IT" altLang="it-IT" sz="1400" dirty="0">
                <a:solidFill>
                  <a:srgbClr val="CCFFFF"/>
                </a:solidFill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4555363" y="2875674"/>
            <a:ext cx="2833688" cy="2736850"/>
            <a:chOff x="3031363" y="2875674"/>
            <a:chExt cx="2833688" cy="2736850"/>
          </a:xfrm>
        </p:grpSpPr>
        <p:sp>
          <p:nvSpPr>
            <p:cNvPr id="10293" name="Oval 54"/>
            <p:cNvSpPr>
              <a:spLocks noChangeArrowheads="1"/>
            </p:cNvSpPr>
            <p:nvPr/>
          </p:nvSpPr>
          <p:spPr bwMode="auto">
            <a:xfrm>
              <a:off x="4218813" y="2875674"/>
              <a:ext cx="549275" cy="1371600"/>
            </a:xfrm>
            <a:prstGeom prst="ellipse">
              <a:avLst/>
            </a:prstGeom>
            <a:solidFill>
              <a:srgbClr val="FF6600"/>
            </a:solidFill>
            <a:ln w="2857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294" name="Oval 55"/>
            <p:cNvSpPr>
              <a:spLocks noChangeArrowheads="1"/>
            </p:cNvSpPr>
            <p:nvPr/>
          </p:nvSpPr>
          <p:spPr bwMode="auto">
            <a:xfrm>
              <a:off x="4218813" y="4240924"/>
              <a:ext cx="549275" cy="1371600"/>
            </a:xfrm>
            <a:prstGeom prst="ellipse">
              <a:avLst/>
            </a:prstGeom>
            <a:solidFill>
              <a:srgbClr val="FF6600"/>
            </a:solidFill>
            <a:ln w="2857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3031363" y="3387280"/>
              <a:ext cx="2833688" cy="1374344"/>
              <a:chOff x="3031363" y="3387280"/>
              <a:chExt cx="2833688" cy="1374344"/>
            </a:xfrm>
          </p:grpSpPr>
          <p:sp>
            <p:nvSpPr>
              <p:cNvPr id="69" name="Oval 6" descr="Diagonali tratteggiate verso il basso"/>
              <p:cNvSpPr>
                <a:spLocks noChangeArrowheads="1"/>
              </p:cNvSpPr>
              <p:nvPr/>
            </p:nvSpPr>
            <p:spPr bwMode="auto">
              <a:xfrm rot="13595318">
                <a:off x="4762892" y="2913411"/>
                <a:ext cx="514350" cy="1462088"/>
              </a:xfrm>
              <a:prstGeom prst="ellipse">
                <a:avLst/>
              </a:prstGeom>
              <a:pattFill prst="dashDnDiag">
                <a:fgClr>
                  <a:srgbClr val="FF6600"/>
                </a:fgClr>
                <a:bgClr>
                  <a:srgbClr val="FFFFFF"/>
                </a:bgClr>
              </a:pattFill>
              <a:ln w="2857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45" name="Oval 5" descr="Diagonali tratteggiate verso il basso"/>
              <p:cNvSpPr>
                <a:spLocks noChangeArrowheads="1"/>
              </p:cNvSpPr>
              <p:nvPr/>
            </p:nvSpPr>
            <p:spPr bwMode="auto">
              <a:xfrm rot="16200000">
                <a:off x="3505232" y="3516230"/>
                <a:ext cx="514350" cy="1462088"/>
              </a:xfrm>
              <a:prstGeom prst="ellipse">
                <a:avLst/>
              </a:prstGeom>
              <a:pattFill prst="dashDnDiag">
                <a:fgClr>
                  <a:srgbClr val="FF6600"/>
                </a:fgClr>
                <a:bgClr>
                  <a:srgbClr val="FFFFFF"/>
                </a:bgClr>
              </a:pattFill>
              <a:ln w="2857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46" name="Oval 6" descr="Diagonali tratteggiate verso il basso"/>
              <p:cNvSpPr>
                <a:spLocks noChangeArrowheads="1"/>
              </p:cNvSpPr>
              <p:nvPr/>
            </p:nvSpPr>
            <p:spPr bwMode="auto">
              <a:xfrm rot="17834561">
                <a:off x="4876832" y="3773405"/>
                <a:ext cx="514350" cy="1462088"/>
              </a:xfrm>
              <a:prstGeom prst="ellipse">
                <a:avLst/>
              </a:prstGeom>
              <a:pattFill prst="dashDnDiag">
                <a:fgClr>
                  <a:srgbClr val="FF6600"/>
                </a:fgClr>
                <a:bgClr>
                  <a:srgbClr val="FFFFFF"/>
                </a:bgClr>
              </a:pattFill>
              <a:ln w="2857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95" name="Oval 56"/>
              <p:cNvSpPr>
                <a:spLocks noChangeArrowheads="1"/>
              </p:cNvSpPr>
              <p:nvPr/>
            </p:nvSpPr>
            <p:spPr bwMode="auto">
              <a:xfrm>
                <a:off x="4447501" y="4204478"/>
                <a:ext cx="138113" cy="128587"/>
              </a:xfrm>
              <a:prstGeom prst="ellipse">
                <a:avLst/>
              </a:prstGeom>
              <a:solidFill>
                <a:schemeClr val="tx2"/>
              </a:solidFill>
              <a:ln w="571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uppo 3"/>
          <p:cNvGrpSpPr/>
          <p:nvPr/>
        </p:nvGrpSpPr>
        <p:grpSpPr>
          <a:xfrm>
            <a:off x="1994549" y="2883268"/>
            <a:ext cx="7437438" cy="3914775"/>
            <a:chOff x="485013" y="2875674"/>
            <a:chExt cx="7437438" cy="3914775"/>
          </a:xfrm>
        </p:grpSpPr>
        <p:sp>
          <p:nvSpPr>
            <p:cNvPr id="10244" name="Oval 4"/>
            <p:cNvSpPr>
              <a:spLocks noChangeArrowheads="1"/>
            </p:cNvSpPr>
            <p:nvPr/>
          </p:nvSpPr>
          <p:spPr bwMode="auto">
            <a:xfrm rot="2981120">
              <a:off x="6934232" y="4159168"/>
              <a:ext cx="514350" cy="14620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286" name="Oval 47"/>
            <p:cNvSpPr>
              <a:spLocks noChangeArrowheads="1"/>
            </p:cNvSpPr>
            <p:nvPr/>
          </p:nvSpPr>
          <p:spPr bwMode="auto">
            <a:xfrm rot="2981120">
              <a:off x="2102676" y="3066175"/>
              <a:ext cx="514350" cy="1463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287" name="Oval 48"/>
            <p:cNvSpPr>
              <a:spLocks noChangeArrowheads="1"/>
            </p:cNvSpPr>
            <p:nvPr/>
          </p:nvSpPr>
          <p:spPr bwMode="auto">
            <a:xfrm>
              <a:off x="1491489" y="2875674"/>
              <a:ext cx="549275" cy="1371600"/>
            </a:xfrm>
            <a:prstGeom prst="ellipse">
              <a:avLst/>
            </a:prstGeom>
            <a:solidFill>
              <a:srgbClr val="FF6600"/>
            </a:solidFill>
            <a:ln w="2857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288" name="Oval 49"/>
            <p:cNvSpPr>
              <a:spLocks noChangeArrowheads="1"/>
            </p:cNvSpPr>
            <p:nvPr/>
          </p:nvSpPr>
          <p:spPr bwMode="auto">
            <a:xfrm>
              <a:off x="1559104" y="4330168"/>
              <a:ext cx="549275" cy="1371600"/>
            </a:xfrm>
            <a:prstGeom prst="ellipse">
              <a:avLst/>
            </a:prstGeom>
            <a:solidFill>
              <a:srgbClr val="FF6600"/>
            </a:solidFill>
            <a:ln w="2857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291" name="Oval 52"/>
            <p:cNvSpPr>
              <a:spLocks noChangeArrowheads="1"/>
            </p:cNvSpPr>
            <p:nvPr/>
          </p:nvSpPr>
          <p:spPr bwMode="auto">
            <a:xfrm rot="2824170">
              <a:off x="959676" y="4023436"/>
              <a:ext cx="514350" cy="1463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298" name="Oval 59"/>
            <p:cNvSpPr>
              <a:spLocks noChangeArrowheads="1"/>
            </p:cNvSpPr>
            <p:nvPr/>
          </p:nvSpPr>
          <p:spPr bwMode="auto">
            <a:xfrm>
              <a:off x="6368289" y="3998037"/>
              <a:ext cx="549275" cy="1371600"/>
            </a:xfrm>
            <a:prstGeom prst="ellipse">
              <a:avLst/>
            </a:prstGeom>
            <a:solidFill>
              <a:srgbClr val="FF6600"/>
            </a:solidFill>
            <a:ln w="2857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299" name="Oval 60"/>
            <p:cNvSpPr>
              <a:spLocks noChangeArrowheads="1"/>
            </p:cNvSpPr>
            <p:nvPr/>
          </p:nvSpPr>
          <p:spPr bwMode="auto">
            <a:xfrm>
              <a:off x="6368289" y="5418849"/>
              <a:ext cx="549275" cy="1371600"/>
            </a:xfrm>
            <a:prstGeom prst="ellipse">
              <a:avLst/>
            </a:prstGeom>
            <a:solidFill>
              <a:srgbClr val="FF6600"/>
            </a:solidFill>
            <a:ln w="2857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300" name="Oval 61"/>
            <p:cNvSpPr>
              <a:spLocks noChangeArrowheads="1"/>
            </p:cNvSpPr>
            <p:nvPr/>
          </p:nvSpPr>
          <p:spPr bwMode="auto">
            <a:xfrm rot="2824170">
              <a:off x="5791232" y="5116430"/>
              <a:ext cx="514350" cy="14620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5842828" y="3172539"/>
            <a:ext cx="4600722" cy="3383027"/>
            <a:chOff x="4318828" y="3172538"/>
            <a:chExt cx="4600722" cy="3383027"/>
          </a:xfrm>
        </p:grpSpPr>
        <p:sp>
          <p:nvSpPr>
            <p:cNvPr id="10242" name="Freeform 2"/>
            <p:cNvSpPr>
              <a:spLocks/>
            </p:cNvSpPr>
            <p:nvPr/>
          </p:nvSpPr>
          <p:spPr bwMode="auto">
            <a:xfrm>
              <a:off x="5064951" y="5161740"/>
              <a:ext cx="3681412" cy="1393825"/>
            </a:xfrm>
            <a:custGeom>
              <a:avLst/>
              <a:gdLst>
                <a:gd name="T0" fmla="*/ 0 w 3864"/>
                <a:gd name="T1" fmla="*/ 2147483647 h 1560"/>
                <a:gd name="T2" fmla="*/ 2147483647 w 3864"/>
                <a:gd name="T3" fmla="*/ 2147483647 h 1560"/>
                <a:gd name="T4" fmla="*/ 2147483647 w 3864"/>
                <a:gd name="T5" fmla="*/ 2147483647 h 1560"/>
                <a:gd name="T6" fmla="*/ 2147483647 w 3864"/>
                <a:gd name="T7" fmla="*/ 0 h 156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64" h="1560">
                  <a:moveTo>
                    <a:pt x="0" y="864"/>
                  </a:moveTo>
                  <a:cubicBezTo>
                    <a:pt x="84" y="968"/>
                    <a:pt x="84" y="1464"/>
                    <a:pt x="480" y="1512"/>
                  </a:cubicBezTo>
                  <a:cubicBezTo>
                    <a:pt x="876" y="1560"/>
                    <a:pt x="1812" y="1404"/>
                    <a:pt x="2376" y="1152"/>
                  </a:cubicBezTo>
                  <a:cubicBezTo>
                    <a:pt x="2940" y="900"/>
                    <a:pt x="3554" y="240"/>
                    <a:pt x="3864" y="0"/>
                  </a:cubicBezTo>
                </a:path>
              </a:pathLst>
            </a:custGeom>
            <a:noFill/>
            <a:ln w="50800">
              <a:solidFill>
                <a:srgbClr val="FFFFCC"/>
              </a:solidFill>
              <a:round/>
              <a:headEnd type="triangl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43" name="Rectangle 3"/>
            <p:cNvSpPr>
              <a:spLocks noChangeArrowheads="1"/>
            </p:cNvSpPr>
            <p:nvPr/>
          </p:nvSpPr>
          <p:spPr bwMode="auto">
            <a:xfrm rot="1915050">
              <a:off x="4318828" y="5930090"/>
              <a:ext cx="2357437" cy="41275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302" name="Rectangle 63"/>
            <p:cNvSpPr>
              <a:spLocks noChangeArrowheads="1"/>
            </p:cNvSpPr>
            <p:nvPr/>
          </p:nvSpPr>
          <p:spPr bwMode="auto">
            <a:xfrm rot="1915050">
              <a:off x="4402963" y="3718703"/>
              <a:ext cx="2376488" cy="71437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305" name="Text Box 66"/>
            <p:cNvSpPr txBox="1">
              <a:spLocks noChangeArrowheads="1"/>
            </p:cNvSpPr>
            <p:nvPr/>
          </p:nvSpPr>
          <p:spPr bwMode="auto">
            <a:xfrm>
              <a:off x="8608252" y="4690253"/>
              <a:ext cx="311298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>
                  <a:solidFill>
                    <a:srgbClr val="FFFF00"/>
                  </a:solidFill>
                  <a:latin typeface="Symbol" pitchFamily="18" charset="2"/>
                </a:rPr>
                <a:t>p</a:t>
              </a:r>
            </a:p>
          </p:txBody>
        </p:sp>
        <p:sp>
          <p:nvSpPr>
            <p:cNvPr id="10306" name="Freeform 67"/>
            <p:cNvSpPr>
              <a:spLocks/>
            </p:cNvSpPr>
            <p:nvPr/>
          </p:nvSpPr>
          <p:spPr bwMode="auto">
            <a:xfrm>
              <a:off x="6047613" y="3172538"/>
              <a:ext cx="2743200" cy="1582737"/>
            </a:xfrm>
            <a:custGeom>
              <a:avLst/>
              <a:gdLst>
                <a:gd name="T0" fmla="*/ 0 w 2880"/>
                <a:gd name="T1" fmla="*/ 2147483647 h 1772"/>
                <a:gd name="T2" fmla="*/ 2147483647 w 2880"/>
                <a:gd name="T3" fmla="*/ 2147483647 h 1772"/>
                <a:gd name="T4" fmla="*/ 2147483647 w 2880"/>
                <a:gd name="T5" fmla="*/ 2147483647 h 17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0" h="1772">
                  <a:moveTo>
                    <a:pt x="0" y="788"/>
                  </a:moveTo>
                  <a:cubicBezTo>
                    <a:pt x="280" y="684"/>
                    <a:pt x="1200" y="0"/>
                    <a:pt x="1680" y="164"/>
                  </a:cubicBezTo>
                  <a:cubicBezTo>
                    <a:pt x="2160" y="328"/>
                    <a:pt x="2630" y="1437"/>
                    <a:pt x="2880" y="1772"/>
                  </a:cubicBezTo>
                </a:path>
              </a:pathLst>
            </a:custGeom>
            <a:noFill/>
            <a:ln w="50800">
              <a:solidFill>
                <a:srgbClr val="FFFFCC"/>
              </a:solidFill>
              <a:round/>
              <a:headEnd type="triangl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1643069" y="1490441"/>
            <a:ext cx="3568697" cy="1319213"/>
            <a:chOff x="119068" y="1490440"/>
            <a:chExt cx="3568697" cy="1319213"/>
          </a:xfrm>
        </p:grpSpPr>
        <p:sp>
          <p:nvSpPr>
            <p:cNvPr id="10272" name="Oval 33"/>
            <p:cNvSpPr>
              <a:spLocks noChangeArrowheads="1"/>
            </p:cNvSpPr>
            <p:nvPr/>
          </p:nvSpPr>
          <p:spPr bwMode="auto">
            <a:xfrm>
              <a:off x="670059" y="1490441"/>
              <a:ext cx="503149" cy="52446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square" lIns="3601" tIns="1801" rIns="3601" bIns="180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261" name="Line 22"/>
            <p:cNvSpPr>
              <a:spLocks noChangeShapeType="1"/>
            </p:cNvSpPr>
            <p:nvPr/>
          </p:nvSpPr>
          <p:spPr bwMode="auto">
            <a:xfrm flipV="1">
              <a:off x="404818" y="1977867"/>
              <a:ext cx="498475" cy="51911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stealth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62" name="Text Box 23"/>
            <p:cNvSpPr txBox="1">
              <a:spLocks noChangeArrowheads="1"/>
            </p:cNvSpPr>
            <p:nvPr/>
          </p:nvSpPr>
          <p:spPr bwMode="auto">
            <a:xfrm>
              <a:off x="825716" y="1578740"/>
              <a:ext cx="183603" cy="296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 dirty="0">
                  <a:solidFill>
                    <a:srgbClr val="CCFFCC"/>
                  </a:solidFill>
                  <a:latin typeface="Arial" charset="0"/>
                </a:rPr>
                <a:t>N</a:t>
              </a:r>
              <a:endParaRPr lang="it-IT" altLang="it-IT" sz="1400" b="1" dirty="0">
                <a:solidFill>
                  <a:srgbClr val="CCFFCC"/>
                </a:solidFill>
              </a:endParaRPr>
            </a:p>
          </p:txBody>
        </p:sp>
        <p:sp>
          <p:nvSpPr>
            <p:cNvPr id="10263" name="Line 24"/>
            <p:cNvSpPr>
              <a:spLocks noChangeShapeType="1"/>
            </p:cNvSpPr>
            <p:nvPr/>
          </p:nvSpPr>
          <p:spPr bwMode="auto">
            <a:xfrm>
              <a:off x="1087440" y="1892076"/>
              <a:ext cx="457200" cy="5143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64" name="Text Box 25"/>
            <p:cNvSpPr txBox="1">
              <a:spLocks noChangeArrowheads="1"/>
            </p:cNvSpPr>
            <p:nvPr/>
          </p:nvSpPr>
          <p:spPr bwMode="auto">
            <a:xfrm>
              <a:off x="1490754" y="2438241"/>
              <a:ext cx="196427" cy="296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FFCC"/>
                  </a:solidFill>
                  <a:latin typeface="Arial" charset="0"/>
                </a:rPr>
                <a:t>O</a:t>
              </a:r>
              <a:endParaRPr lang="it-IT" altLang="it-IT" sz="1400" b="1">
                <a:solidFill>
                  <a:srgbClr val="CCFFCC"/>
                </a:solidFill>
              </a:endParaRPr>
            </a:p>
          </p:txBody>
        </p:sp>
        <p:sp>
          <p:nvSpPr>
            <p:cNvPr id="10265" name="Text Box 26"/>
            <p:cNvSpPr txBox="1">
              <a:spLocks noChangeArrowheads="1"/>
            </p:cNvSpPr>
            <p:nvPr/>
          </p:nvSpPr>
          <p:spPr bwMode="auto">
            <a:xfrm>
              <a:off x="176303" y="2501741"/>
              <a:ext cx="196427" cy="296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FFCC"/>
                  </a:solidFill>
                  <a:latin typeface="Arial" charset="0"/>
                </a:rPr>
                <a:t>O</a:t>
              </a:r>
              <a:endParaRPr lang="it-IT" altLang="it-IT" sz="1400" b="1">
                <a:solidFill>
                  <a:srgbClr val="CCFFCC"/>
                </a:solidFill>
              </a:endParaRPr>
            </a:p>
          </p:txBody>
        </p:sp>
        <p:sp>
          <p:nvSpPr>
            <p:cNvPr id="10266" name="Line 27"/>
            <p:cNvSpPr>
              <a:spLocks noChangeShapeType="1"/>
            </p:cNvSpPr>
            <p:nvPr/>
          </p:nvSpPr>
          <p:spPr bwMode="auto">
            <a:xfrm flipV="1">
              <a:off x="2370185" y="1892142"/>
              <a:ext cx="500063" cy="51911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68" name="Line 29"/>
            <p:cNvSpPr>
              <a:spLocks noChangeShapeType="1"/>
            </p:cNvSpPr>
            <p:nvPr/>
          </p:nvSpPr>
          <p:spPr bwMode="auto">
            <a:xfrm>
              <a:off x="2965453" y="1977801"/>
              <a:ext cx="457200" cy="5143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69" name="Text Box 30"/>
            <p:cNvSpPr txBox="1">
              <a:spLocks noChangeArrowheads="1"/>
            </p:cNvSpPr>
            <p:nvPr/>
          </p:nvSpPr>
          <p:spPr bwMode="auto">
            <a:xfrm>
              <a:off x="3408454" y="2466816"/>
              <a:ext cx="196427" cy="296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FFCC"/>
                  </a:solidFill>
                  <a:latin typeface="Arial" charset="0"/>
                </a:rPr>
                <a:t>O</a:t>
              </a:r>
              <a:endParaRPr lang="it-IT" altLang="it-IT" sz="1400" b="1">
                <a:solidFill>
                  <a:srgbClr val="CCFFCC"/>
                </a:solidFill>
              </a:endParaRPr>
            </a:p>
          </p:txBody>
        </p:sp>
        <p:sp>
          <p:nvSpPr>
            <p:cNvPr id="10270" name="Text Box 31"/>
            <p:cNvSpPr txBox="1">
              <a:spLocks noChangeArrowheads="1"/>
            </p:cNvSpPr>
            <p:nvPr/>
          </p:nvSpPr>
          <p:spPr bwMode="auto">
            <a:xfrm>
              <a:off x="2135278" y="2457291"/>
              <a:ext cx="196427" cy="296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FFCC"/>
                  </a:solidFill>
                  <a:latin typeface="Arial" charset="0"/>
                </a:rPr>
                <a:t>O</a:t>
              </a:r>
              <a:endParaRPr lang="it-IT" altLang="it-IT" sz="1400" b="1">
                <a:solidFill>
                  <a:srgbClr val="CCFFCC"/>
                </a:solidFill>
              </a:endParaRPr>
            </a:p>
          </p:txBody>
        </p:sp>
        <p:sp>
          <p:nvSpPr>
            <p:cNvPr id="10271" name="Line 32"/>
            <p:cNvSpPr>
              <a:spLocks noChangeShapeType="1"/>
            </p:cNvSpPr>
            <p:nvPr/>
          </p:nvSpPr>
          <p:spPr bwMode="auto">
            <a:xfrm>
              <a:off x="998540" y="1977801"/>
              <a:ext cx="457200" cy="5143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73" name="Line 34"/>
            <p:cNvSpPr>
              <a:spLocks noChangeShapeType="1"/>
            </p:cNvSpPr>
            <p:nvPr/>
          </p:nvSpPr>
          <p:spPr bwMode="auto">
            <a:xfrm flipV="1">
              <a:off x="2416178" y="1977867"/>
              <a:ext cx="498475" cy="51911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75" name="Line 36"/>
            <p:cNvSpPr>
              <a:spLocks noChangeShapeType="1"/>
            </p:cNvSpPr>
            <p:nvPr/>
          </p:nvSpPr>
          <p:spPr bwMode="auto">
            <a:xfrm>
              <a:off x="1639892" y="2449291"/>
              <a:ext cx="128588" cy="15081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76" name="Line 37"/>
            <p:cNvSpPr>
              <a:spLocks noChangeShapeType="1"/>
            </p:cNvSpPr>
            <p:nvPr/>
          </p:nvSpPr>
          <p:spPr bwMode="auto">
            <a:xfrm>
              <a:off x="1411291" y="2577878"/>
              <a:ext cx="128588" cy="15081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77" name="Line 38"/>
            <p:cNvSpPr>
              <a:spLocks noChangeShapeType="1"/>
            </p:cNvSpPr>
            <p:nvPr/>
          </p:nvSpPr>
          <p:spPr bwMode="auto">
            <a:xfrm>
              <a:off x="3559178" y="2449291"/>
              <a:ext cx="128587" cy="15081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78" name="Line 39"/>
            <p:cNvSpPr>
              <a:spLocks noChangeShapeType="1"/>
            </p:cNvSpPr>
            <p:nvPr/>
          </p:nvSpPr>
          <p:spPr bwMode="auto">
            <a:xfrm>
              <a:off x="3336930" y="2641376"/>
              <a:ext cx="128587" cy="15081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79" name="Line 40"/>
            <p:cNvSpPr>
              <a:spLocks noChangeShapeType="1"/>
            </p:cNvSpPr>
            <p:nvPr/>
          </p:nvSpPr>
          <p:spPr bwMode="auto">
            <a:xfrm rot="5014591">
              <a:off x="153992" y="2465229"/>
              <a:ext cx="120650" cy="15875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80" name="Line 41"/>
            <p:cNvSpPr>
              <a:spLocks noChangeShapeType="1"/>
            </p:cNvSpPr>
            <p:nvPr/>
          </p:nvSpPr>
          <p:spPr bwMode="auto">
            <a:xfrm rot="5014591">
              <a:off x="318297" y="2637473"/>
              <a:ext cx="120650" cy="16033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81" name="Line 42"/>
            <p:cNvSpPr>
              <a:spLocks noChangeShapeType="1"/>
            </p:cNvSpPr>
            <p:nvPr/>
          </p:nvSpPr>
          <p:spPr bwMode="auto">
            <a:xfrm rot="5014591">
              <a:off x="2283625" y="2596198"/>
              <a:ext cx="120650" cy="16033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82" name="Line 43"/>
            <p:cNvSpPr>
              <a:spLocks noChangeShapeType="1"/>
            </p:cNvSpPr>
            <p:nvPr/>
          </p:nvSpPr>
          <p:spPr bwMode="auto">
            <a:xfrm rot="5014591">
              <a:off x="2084393" y="2443004"/>
              <a:ext cx="120650" cy="15875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83" name="Line 44"/>
            <p:cNvSpPr>
              <a:spLocks noChangeShapeType="1"/>
            </p:cNvSpPr>
            <p:nvPr/>
          </p:nvSpPr>
          <p:spPr bwMode="auto">
            <a:xfrm rot="21093210">
              <a:off x="119068" y="2658841"/>
              <a:ext cx="128588" cy="15081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Oval 33"/>
            <p:cNvSpPr>
              <a:spLocks noChangeArrowheads="1"/>
            </p:cNvSpPr>
            <p:nvPr/>
          </p:nvSpPr>
          <p:spPr bwMode="auto">
            <a:xfrm>
              <a:off x="2672846" y="1490440"/>
              <a:ext cx="503149" cy="52446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square" lIns="3601" tIns="1801" rIns="3601" bIns="180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8" name="Text Box 23"/>
            <p:cNvSpPr txBox="1">
              <a:spLocks noChangeArrowheads="1"/>
            </p:cNvSpPr>
            <p:nvPr/>
          </p:nvSpPr>
          <p:spPr bwMode="auto">
            <a:xfrm>
              <a:off x="2862538" y="1549181"/>
              <a:ext cx="183603" cy="296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1" tIns="1801" rIns="3601" bIns="1801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 dirty="0">
                  <a:solidFill>
                    <a:srgbClr val="CCFFCC"/>
                  </a:solidFill>
                  <a:latin typeface="Arial" charset="0"/>
                </a:rPr>
                <a:t>N</a:t>
              </a:r>
              <a:endParaRPr lang="it-IT" altLang="it-IT" sz="1400" b="1" dirty="0">
                <a:solidFill>
                  <a:srgbClr val="CCFFCC"/>
                </a:solidFill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872490" y="3990101"/>
            <a:ext cx="7742311" cy="1988299"/>
            <a:chOff x="348489" y="3990100"/>
            <a:chExt cx="7742311" cy="1988299"/>
          </a:xfrm>
        </p:grpSpPr>
        <p:grpSp>
          <p:nvGrpSpPr>
            <p:cNvPr id="7" name="Gruppo 6"/>
            <p:cNvGrpSpPr/>
            <p:nvPr/>
          </p:nvGrpSpPr>
          <p:grpSpPr>
            <a:xfrm>
              <a:off x="348489" y="3990100"/>
              <a:ext cx="7742311" cy="1988299"/>
              <a:chOff x="348489" y="3990100"/>
              <a:chExt cx="7742311" cy="1988299"/>
            </a:xfrm>
          </p:grpSpPr>
          <p:grpSp>
            <p:nvGrpSpPr>
              <p:cNvPr id="3" name="Gruppo 2"/>
              <p:cNvGrpSpPr/>
              <p:nvPr/>
            </p:nvGrpSpPr>
            <p:grpSpPr>
              <a:xfrm>
                <a:off x="348489" y="3990100"/>
                <a:ext cx="7742311" cy="1988299"/>
                <a:chOff x="348489" y="3990100"/>
                <a:chExt cx="7742311" cy="1988299"/>
              </a:xfrm>
            </p:grpSpPr>
            <p:sp>
              <p:nvSpPr>
                <p:cNvPr id="10289" name="Oval 50"/>
                <p:cNvSpPr>
                  <a:spLocks noChangeArrowheads="1"/>
                </p:cNvSpPr>
                <p:nvPr/>
              </p:nvSpPr>
              <p:spPr bwMode="auto">
                <a:xfrm rot="16200000">
                  <a:off x="2316196" y="3516296"/>
                  <a:ext cx="514350" cy="1462087"/>
                </a:xfrm>
                <a:prstGeom prst="ellipse">
                  <a:avLst/>
                </a:prstGeom>
                <a:solidFill>
                  <a:srgbClr val="FF6600"/>
                </a:solidFill>
                <a:ln w="28575">
                  <a:solidFill>
                    <a:srgbClr val="FF99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" name="Oval 50"/>
                <p:cNvSpPr>
                  <a:spLocks noChangeArrowheads="1"/>
                </p:cNvSpPr>
                <p:nvPr/>
              </p:nvSpPr>
              <p:spPr bwMode="auto">
                <a:xfrm rot="17813186">
                  <a:off x="7102582" y="4990180"/>
                  <a:ext cx="514350" cy="1462087"/>
                </a:xfrm>
                <a:prstGeom prst="ellipse">
                  <a:avLst/>
                </a:prstGeom>
                <a:solidFill>
                  <a:srgbClr val="FF6600"/>
                </a:solidFill>
                <a:ln w="28575">
                  <a:solidFill>
                    <a:srgbClr val="FF99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" name="Oval 50"/>
                <p:cNvSpPr>
                  <a:spLocks noChangeArrowheads="1"/>
                </p:cNvSpPr>
                <p:nvPr/>
              </p:nvSpPr>
              <p:spPr bwMode="auto">
                <a:xfrm rot="17813186">
                  <a:off x="5674978" y="4241889"/>
                  <a:ext cx="514350" cy="1462087"/>
                </a:xfrm>
                <a:prstGeom prst="ellipse">
                  <a:avLst/>
                </a:prstGeom>
                <a:solidFill>
                  <a:srgbClr val="FF6600"/>
                </a:solidFill>
                <a:ln w="28575">
                  <a:solidFill>
                    <a:srgbClr val="FF99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90" name="Oval 51"/>
                <p:cNvSpPr>
                  <a:spLocks noChangeArrowheads="1"/>
                </p:cNvSpPr>
                <p:nvPr/>
              </p:nvSpPr>
              <p:spPr bwMode="auto">
                <a:xfrm rot="16200000">
                  <a:off x="823152" y="3515437"/>
                  <a:ext cx="514350" cy="1463675"/>
                </a:xfrm>
                <a:prstGeom prst="ellipse">
                  <a:avLst/>
                </a:prstGeom>
                <a:solidFill>
                  <a:srgbClr val="FF6600"/>
                </a:solidFill>
                <a:ln w="28575">
                  <a:solidFill>
                    <a:srgbClr val="FF99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01" name="Oval 62"/>
                <p:cNvSpPr>
                  <a:spLocks noChangeArrowheads="1"/>
                </p:cNvSpPr>
                <p:nvPr/>
              </p:nvSpPr>
              <p:spPr bwMode="auto">
                <a:xfrm>
                  <a:off x="6550851" y="5318903"/>
                  <a:ext cx="138112" cy="128587"/>
                </a:xfrm>
                <a:prstGeom prst="ellipse">
                  <a:avLst/>
                </a:prstGeom>
                <a:solidFill>
                  <a:schemeClr val="tx2"/>
                </a:solidFill>
                <a:ln w="571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03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2985327" y="4433078"/>
                  <a:ext cx="332136" cy="500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900" b="1" dirty="0">
                      <a:solidFill>
                        <a:srgbClr val="FFFF00"/>
                      </a:solidFill>
                      <a:latin typeface="Symbol" pitchFamily="18" charset="2"/>
                    </a:rPr>
                    <a:t>s</a:t>
                  </a:r>
                </a:p>
              </p:txBody>
            </p:sp>
          </p:grpSp>
          <p:sp>
            <p:nvSpPr>
              <p:cNvPr id="10304" name="Text Box 65"/>
              <p:cNvSpPr txBox="1">
                <a:spLocks noChangeArrowheads="1"/>
              </p:cNvSpPr>
              <p:nvPr/>
            </p:nvSpPr>
            <p:spPr bwMode="auto">
              <a:xfrm>
                <a:off x="5590413" y="4133040"/>
                <a:ext cx="332136" cy="500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900" b="1">
                    <a:solidFill>
                      <a:srgbClr val="FFFF00"/>
                    </a:solidFill>
                    <a:latin typeface="Symbol" pitchFamily="18" charset="2"/>
                  </a:rPr>
                  <a:t>s</a:t>
                </a:r>
              </a:p>
            </p:txBody>
          </p:sp>
        </p:grpSp>
        <p:sp>
          <p:nvSpPr>
            <p:cNvPr id="10292" name="Oval 53"/>
            <p:cNvSpPr>
              <a:spLocks noChangeArrowheads="1"/>
            </p:cNvSpPr>
            <p:nvPr/>
          </p:nvSpPr>
          <p:spPr bwMode="auto">
            <a:xfrm>
              <a:off x="1740728" y="4175903"/>
              <a:ext cx="136525" cy="128587"/>
            </a:xfrm>
            <a:prstGeom prst="ellipse">
              <a:avLst/>
            </a:prstGeom>
            <a:solidFill>
              <a:schemeClr val="tx2"/>
            </a:solidFill>
            <a:ln w="571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39"/>
    </mc:Choice>
    <mc:Fallback xmlns="">
      <p:transition spd="slow" advTm="241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585384" y="228600"/>
            <a:ext cx="6796604" cy="609398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>
            <a:outerShdw dist="107763" dir="13500000" algn="ctr" rotWithShape="0">
              <a:srgbClr val="CCFF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541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0113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685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9257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600">
                <a:solidFill>
                  <a:srgbClr val="006600"/>
                </a:solidFill>
                <a:latin typeface="Arial" charset="0"/>
              </a:rPr>
              <a:t>MOLECOLE PIANE TRIGONALI</a:t>
            </a:r>
            <a:endParaRPr lang="it-IT" altLang="it-IT" sz="36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4097065" y="849724"/>
            <a:ext cx="5760168" cy="1946700"/>
            <a:chOff x="2573065" y="849724"/>
            <a:chExt cx="5760168" cy="1946700"/>
          </a:xfrm>
        </p:grpSpPr>
        <p:sp>
          <p:nvSpPr>
            <p:cNvPr id="9258" name="Line 42"/>
            <p:cNvSpPr>
              <a:spLocks noChangeShapeType="1"/>
            </p:cNvSpPr>
            <p:nvPr/>
          </p:nvSpPr>
          <p:spPr bwMode="auto">
            <a:xfrm>
              <a:off x="2866913" y="1724077"/>
              <a:ext cx="550333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2573065" y="849724"/>
              <a:ext cx="5760168" cy="1946700"/>
              <a:chOff x="2471688" y="679602"/>
              <a:chExt cx="5760168" cy="1946700"/>
            </a:xfrm>
          </p:grpSpPr>
          <p:sp>
            <p:nvSpPr>
              <p:cNvPr id="9247" name="Line 31"/>
              <p:cNvSpPr>
                <a:spLocks noChangeShapeType="1"/>
              </p:cNvSpPr>
              <p:nvPr/>
            </p:nvSpPr>
            <p:spPr bwMode="auto">
              <a:xfrm>
                <a:off x="7195889" y="765568"/>
                <a:ext cx="9464" cy="989309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48" name="Line 32"/>
              <p:cNvSpPr>
                <a:spLocks noChangeShapeType="1"/>
              </p:cNvSpPr>
              <p:nvPr/>
            </p:nvSpPr>
            <p:spPr bwMode="auto">
              <a:xfrm flipH="1">
                <a:off x="6282430" y="1754875"/>
                <a:ext cx="922922" cy="666755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49" name="Line 33"/>
              <p:cNvSpPr>
                <a:spLocks noChangeShapeType="1"/>
              </p:cNvSpPr>
              <p:nvPr/>
            </p:nvSpPr>
            <p:spPr bwMode="auto">
              <a:xfrm>
                <a:off x="7205353" y="1754875"/>
                <a:ext cx="925668" cy="732489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50" name="Oval 34"/>
              <p:cNvSpPr>
                <a:spLocks noChangeArrowheads="1"/>
              </p:cNvSpPr>
              <p:nvPr/>
            </p:nvSpPr>
            <p:spPr bwMode="auto">
              <a:xfrm>
                <a:off x="7146089" y="1720348"/>
                <a:ext cx="120651" cy="69056"/>
              </a:xfrm>
              <a:prstGeom prst="ellipse">
                <a:avLst/>
              </a:prstGeom>
              <a:solidFill>
                <a:srgbClr val="CC0000"/>
              </a:solidFill>
              <a:ln w="2857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251" name="Oval 35"/>
              <p:cNvSpPr>
                <a:spLocks noChangeArrowheads="1"/>
              </p:cNvSpPr>
              <p:nvPr/>
            </p:nvSpPr>
            <p:spPr bwMode="auto">
              <a:xfrm>
                <a:off x="6174444" y="2423408"/>
                <a:ext cx="120649" cy="67865"/>
              </a:xfrm>
              <a:prstGeom prst="ellipse">
                <a:avLst/>
              </a:prstGeom>
              <a:solidFill>
                <a:srgbClr val="CC0000"/>
              </a:solidFill>
              <a:ln w="2857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252" name="Oval 36"/>
              <p:cNvSpPr>
                <a:spLocks noChangeArrowheads="1"/>
              </p:cNvSpPr>
              <p:nvPr/>
            </p:nvSpPr>
            <p:spPr bwMode="auto">
              <a:xfrm>
                <a:off x="8111207" y="2487364"/>
                <a:ext cx="120649" cy="67866"/>
              </a:xfrm>
              <a:prstGeom prst="ellipse">
                <a:avLst/>
              </a:prstGeom>
              <a:solidFill>
                <a:srgbClr val="CC0000"/>
              </a:solidFill>
              <a:ln w="2857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253" name="Oval 37"/>
              <p:cNvSpPr>
                <a:spLocks noChangeArrowheads="1"/>
              </p:cNvSpPr>
              <p:nvPr/>
            </p:nvSpPr>
            <p:spPr bwMode="auto">
              <a:xfrm>
                <a:off x="7143166" y="679602"/>
                <a:ext cx="120649" cy="67866"/>
              </a:xfrm>
              <a:prstGeom prst="ellipse">
                <a:avLst/>
              </a:prstGeom>
              <a:solidFill>
                <a:srgbClr val="CC0000"/>
              </a:solidFill>
              <a:ln w="2857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254" name="Text Box 38"/>
              <p:cNvSpPr txBox="1">
                <a:spLocks noChangeArrowheads="1"/>
              </p:cNvSpPr>
              <p:nvPr/>
            </p:nvSpPr>
            <p:spPr bwMode="auto">
              <a:xfrm>
                <a:off x="7205414" y="1481078"/>
                <a:ext cx="719941" cy="409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 b="1">
                    <a:solidFill>
                      <a:srgbClr val="3333CC"/>
                    </a:solidFill>
                    <a:latin typeface="Arial" charset="0"/>
                  </a:rPr>
                  <a:t>120°</a:t>
                </a:r>
              </a:p>
            </p:txBody>
          </p:sp>
          <p:sp>
            <p:nvSpPr>
              <p:cNvPr id="9255" name="Text Box 39"/>
              <p:cNvSpPr txBox="1">
                <a:spLocks noChangeArrowheads="1"/>
              </p:cNvSpPr>
              <p:nvPr/>
            </p:nvSpPr>
            <p:spPr bwMode="auto">
              <a:xfrm>
                <a:off x="6682913" y="2216959"/>
                <a:ext cx="978025" cy="409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 b="1" dirty="0">
                    <a:solidFill>
                      <a:srgbClr val="FF0066"/>
                    </a:solidFill>
                    <a:latin typeface="Arial" charset="0"/>
                  </a:rPr>
                  <a:t>1,29 Å</a:t>
                </a:r>
              </a:p>
            </p:txBody>
          </p:sp>
          <p:sp>
            <p:nvSpPr>
              <p:cNvPr id="9256" name="Line 40"/>
              <p:cNvSpPr>
                <a:spLocks noChangeShapeType="1"/>
              </p:cNvSpPr>
              <p:nvPr/>
            </p:nvSpPr>
            <p:spPr bwMode="auto">
              <a:xfrm>
                <a:off x="7212504" y="1878065"/>
                <a:ext cx="820666" cy="643232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57" name="Text Box 41"/>
              <p:cNvSpPr txBox="1">
                <a:spLocks noChangeArrowheads="1"/>
              </p:cNvSpPr>
              <p:nvPr/>
            </p:nvSpPr>
            <p:spPr bwMode="auto">
              <a:xfrm>
                <a:off x="2486917" y="1318506"/>
                <a:ext cx="2534540" cy="470898"/>
              </a:xfrm>
              <a:prstGeom prst="rect">
                <a:avLst/>
              </a:prstGeom>
              <a:noFill/>
              <a:ln w="952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700" dirty="0">
                    <a:solidFill>
                      <a:srgbClr val="006600"/>
                    </a:solidFill>
                    <a:latin typeface="Arial" charset="0"/>
                  </a:rPr>
                  <a:t>B      F :  </a:t>
                </a:r>
                <a:r>
                  <a:rPr lang="it-IT" altLang="it-IT" sz="2700" b="1" dirty="0">
                    <a:solidFill>
                      <a:srgbClr val="006600"/>
                    </a:solidFill>
                    <a:latin typeface="Arial" charset="0"/>
                  </a:rPr>
                  <a:t>1,37 Å</a:t>
                </a:r>
                <a:endParaRPr lang="it-IT" altLang="it-IT" sz="2300" dirty="0">
                  <a:solidFill>
                    <a:srgbClr val="006600"/>
                  </a:solidFill>
                  <a:latin typeface="Tahoma" pitchFamily="34" charset="0"/>
                </a:endParaRPr>
              </a:p>
            </p:txBody>
          </p:sp>
          <p:sp>
            <p:nvSpPr>
              <p:cNvPr id="9259" name="Text Box 43"/>
              <p:cNvSpPr txBox="1">
                <a:spLocks noChangeArrowheads="1"/>
              </p:cNvSpPr>
              <p:nvPr/>
            </p:nvSpPr>
            <p:spPr bwMode="auto">
              <a:xfrm>
                <a:off x="2471688" y="877382"/>
                <a:ext cx="2564998" cy="409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 b="1" dirty="0">
                    <a:solidFill>
                      <a:srgbClr val="3333CC"/>
                    </a:solidFill>
                    <a:latin typeface="Arial" charset="0"/>
                  </a:rPr>
                  <a:t>Legame semplice</a:t>
                </a:r>
              </a:p>
            </p:txBody>
          </p:sp>
        </p:grpSp>
      </p:grpSp>
      <p:grpSp>
        <p:nvGrpSpPr>
          <p:cNvPr id="5" name="Gruppo 4"/>
          <p:cNvGrpSpPr/>
          <p:nvPr/>
        </p:nvGrpSpPr>
        <p:grpSpPr>
          <a:xfrm>
            <a:off x="6711598" y="3146423"/>
            <a:ext cx="3579698" cy="1348061"/>
            <a:chOff x="5029898" y="3243382"/>
            <a:chExt cx="3579698" cy="1348061"/>
          </a:xfrm>
        </p:grpSpPr>
        <p:sp>
          <p:nvSpPr>
            <p:cNvPr id="9312" name="Text Box 105"/>
            <p:cNvSpPr txBox="1">
              <a:spLocks noChangeArrowheads="1"/>
            </p:cNvSpPr>
            <p:nvPr/>
          </p:nvSpPr>
          <p:spPr bwMode="auto">
            <a:xfrm>
              <a:off x="5029898" y="3243382"/>
              <a:ext cx="3579698" cy="1348061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3333CC"/>
                  </a:solidFill>
                  <a:latin typeface="Arial" charset="0"/>
                </a:rPr>
                <a:t>Il B non ha completo l’ottetto.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3333CC"/>
                  </a:solidFill>
                  <a:latin typeface="Arial" charset="0"/>
                </a:rPr>
                <a:t>Può quindi agire da acido di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3333CC"/>
                  </a:solidFill>
                  <a:latin typeface="Arial" charset="0"/>
                </a:rPr>
                <a:t>Lewis, legando uno ione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3333CC"/>
                  </a:solidFill>
                  <a:latin typeface="Arial" charset="0"/>
                </a:rPr>
                <a:t>F</a:t>
              </a:r>
              <a:r>
                <a:rPr lang="it-IT" altLang="it-IT" sz="2100" baseline="30000">
                  <a:solidFill>
                    <a:srgbClr val="3333CC"/>
                  </a:solidFill>
                  <a:latin typeface="Arial" charset="0"/>
                </a:rPr>
                <a:t>  </a:t>
              </a:r>
              <a:r>
                <a:rPr lang="it-IT" altLang="it-IT" sz="2100">
                  <a:solidFill>
                    <a:srgbClr val="3333CC"/>
                  </a:solidFill>
                  <a:latin typeface="Arial" charset="0"/>
                </a:rPr>
                <a:t> e formando lo ione [BF</a:t>
              </a:r>
              <a:r>
                <a:rPr lang="it-IT" altLang="it-IT" sz="2100" baseline="-25000">
                  <a:solidFill>
                    <a:srgbClr val="3333CC"/>
                  </a:solidFill>
                  <a:latin typeface="Arial" charset="0"/>
                </a:rPr>
                <a:t>4</a:t>
              </a:r>
              <a:r>
                <a:rPr lang="it-IT" altLang="it-IT" sz="2100">
                  <a:solidFill>
                    <a:srgbClr val="3333CC"/>
                  </a:solidFill>
                  <a:latin typeface="Arial" charset="0"/>
                </a:rPr>
                <a:t>]</a:t>
              </a:r>
              <a:r>
                <a:rPr lang="it-IT" altLang="it-IT" sz="2100" baseline="30000">
                  <a:solidFill>
                    <a:srgbClr val="3333CC"/>
                  </a:solidFill>
                  <a:latin typeface="Arial" charset="0"/>
                </a:rPr>
                <a:t>  </a:t>
              </a:r>
              <a:r>
                <a:rPr lang="it-IT" altLang="it-IT" sz="2100">
                  <a:solidFill>
                    <a:srgbClr val="3333CC"/>
                  </a:solidFill>
                  <a:latin typeface="Arial" charset="0"/>
                </a:rPr>
                <a:t>.</a:t>
              </a:r>
              <a:endParaRPr lang="it-IT" altLang="it-IT" sz="2100">
                <a:solidFill>
                  <a:srgbClr val="3333CC"/>
                </a:solidFill>
                <a:latin typeface="Tahoma" pitchFamily="34" charset="0"/>
              </a:endParaRPr>
            </a:p>
          </p:txBody>
        </p:sp>
        <p:sp>
          <p:nvSpPr>
            <p:cNvPr id="9314" name="Text Box 107"/>
            <p:cNvSpPr txBox="1">
              <a:spLocks noChangeArrowheads="1"/>
            </p:cNvSpPr>
            <p:nvPr/>
          </p:nvSpPr>
          <p:spPr bwMode="auto">
            <a:xfrm>
              <a:off x="8267908" y="4061136"/>
              <a:ext cx="211844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3333CC"/>
                  </a:solidFill>
                  <a:latin typeface="Tahoma" pitchFamily="34" charset="0"/>
                </a:rPr>
                <a:t>-</a:t>
              </a:r>
            </a:p>
          </p:txBody>
        </p:sp>
      </p:grpSp>
      <p:sp>
        <p:nvSpPr>
          <p:cNvPr id="9315" name="AutoShape 108"/>
          <p:cNvSpPr>
            <a:spLocks noChangeArrowheads="1"/>
          </p:cNvSpPr>
          <p:nvPr/>
        </p:nvSpPr>
        <p:spPr bwMode="auto">
          <a:xfrm>
            <a:off x="1767285" y="947149"/>
            <a:ext cx="2112433" cy="723900"/>
          </a:xfrm>
          <a:prstGeom prst="flowChartDecision">
            <a:avLst/>
          </a:prstGeom>
          <a:solidFill>
            <a:srgbClr val="FFCC00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316" name="Text Box 109"/>
          <p:cNvSpPr txBox="1">
            <a:spLocks noChangeArrowheads="1"/>
          </p:cNvSpPr>
          <p:nvPr/>
        </p:nvSpPr>
        <p:spPr bwMode="auto">
          <a:xfrm>
            <a:off x="2429952" y="1028747"/>
            <a:ext cx="745589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000" dirty="0">
                <a:solidFill>
                  <a:srgbClr val="000099"/>
                </a:solidFill>
                <a:latin typeface="Arial" charset="0"/>
              </a:rPr>
              <a:t>BF</a:t>
            </a:r>
            <a:r>
              <a:rPr lang="it-IT" altLang="it-IT" sz="3000" baseline="-25000" dirty="0">
                <a:solidFill>
                  <a:srgbClr val="000099"/>
                </a:solidFill>
                <a:latin typeface="Arial" charset="0"/>
              </a:rPr>
              <a:t>3</a:t>
            </a:r>
            <a:endParaRPr lang="it-IT" altLang="it-IT" sz="3000" dirty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2072036" y="2216960"/>
            <a:ext cx="4550398" cy="3735479"/>
            <a:chOff x="536505" y="2524643"/>
            <a:chExt cx="4550398" cy="3735479"/>
          </a:xfrm>
        </p:grpSpPr>
        <p:grpSp>
          <p:nvGrpSpPr>
            <p:cNvPr id="117" name="Group 84"/>
            <p:cNvGrpSpPr>
              <a:grpSpLocks/>
            </p:cNvGrpSpPr>
            <p:nvPr/>
          </p:nvGrpSpPr>
          <p:grpSpPr bwMode="auto">
            <a:xfrm rot="7761928">
              <a:off x="4083402" y="4919378"/>
              <a:ext cx="409159" cy="1348399"/>
              <a:chOff x="1056" y="5952"/>
              <a:chExt cx="384" cy="1056"/>
            </a:xfrm>
          </p:grpSpPr>
          <p:sp>
            <p:nvSpPr>
              <p:cNvPr id="118" name="Oval 85"/>
              <p:cNvSpPr>
                <a:spLocks noChangeArrowheads="1"/>
              </p:cNvSpPr>
              <p:nvPr/>
            </p:nvSpPr>
            <p:spPr bwMode="auto">
              <a:xfrm>
                <a:off x="1080" y="5952"/>
                <a:ext cx="336" cy="384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Oval 86"/>
              <p:cNvSpPr>
                <a:spLocks noChangeArrowheads="1"/>
              </p:cNvSpPr>
              <p:nvPr/>
            </p:nvSpPr>
            <p:spPr bwMode="auto">
              <a:xfrm>
                <a:off x="1056" y="6336"/>
                <a:ext cx="384" cy="672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Oval 87"/>
              <p:cNvSpPr>
                <a:spLocks noChangeArrowheads="1"/>
              </p:cNvSpPr>
              <p:nvPr/>
            </p:nvSpPr>
            <p:spPr bwMode="auto">
              <a:xfrm>
                <a:off x="1200" y="628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296" name="Oval 80"/>
            <p:cNvSpPr>
              <a:spLocks noChangeArrowheads="1"/>
            </p:cNvSpPr>
            <p:nvPr/>
          </p:nvSpPr>
          <p:spPr bwMode="auto">
            <a:xfrm rot="7587194">
              <a:off x="3225487" y="4218759"/>
              <a:ext cx="267022" cy="1157816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97" name="Oval 81"/>
            <p:cNvSpPr>
              <a:spLocks noChangeArrowheads="1"/>
            </p:cNvSpPr>
            <p:nvPr/>
          </p:nvSpPr>
          <p:spPr bwMode="auto">
            <a:xfrm rot="3197650">
              <a:off x="2232974" y="4245461"/>
              <a:ext cx="273844" cy="1124083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98" name="Oval 82"/>
            <p:cNvSpPr>
              <a:spLocks noChangeArrowheads="1"/>
            </p:cNvSpPr>
            <p:nvPr/>
          </p:nvSpPr>
          <p:spPr bwMode="auto">
            <a:xfrm>
              <a:off x="2630013" y="3940172"/>
              <a:ext cx="474703" cy="65127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99" name="Oval 83"/>
            <p:cNvSpPr>
              <a:spLocks noChangeArrowheads="1"/>
            </p:cNvSpPr>
            <p:nvPr/>
          </p:nvSpPr>
          <p:spPr bwMode="auto">
            <a:xfrm>
              <a:off x="2814163" y="4556915"/>
              <a:ext cx="117136" cy="690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9300" name="Group 84"/>
            <p:cNvGrpSpPr>
              <a:grpSpLocks/>
            </p:cNvGrpSpPr>
            <p:nvPr/>
          </p:nvGrpSpPr>
          <p:grpSpPr bwMode="auto">
            <a:xfrm>
              <a:off x="2683664" y="2591773"/>
              <a:ext cx="409159" cy="1348399"/>
              <a:chOff x="1056" y="5952"/>
              <a:chExt cx="384" cy="1056"/>
            </a:xfrm>
          </p:grpSpPr>
          <p:sp>
            <p:nvSpPr>
              <p:cNvPr id="9323" name="Oval 85"/>
              <p:cNvSpPr>
                <a:spLocks noChangeArrowheads="1"/>
              </p:cNvSpPr>
              <p:nvPr/>
            </p:nvSpPr>
            <p:spPr bwMode="auto">
              <a:xfrm>
                <a:off x="1080" y="5952"/>
                <a:ext cx="336" cy="384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324" name="Oval 86"/>
              <p:cNvSpPr>
                <a:spLocks noChangeArrowheads="1"/>
              </p:cNvSpPr>
              <p:nvPr/>
            </p:nvSpPr>
            <p:spPr bwMode="auto">
              <a:xfrm>
                <a:off x="1056" y="6336"/>
                <a:ext cx="384" cy="672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325" name="Oval 87"/>
              <p:cNvSpPr>
                <a:spLocks noChangeArrowheads="1"/>
              </p:cNvSpPr>
              <p:nvPr/>
            </p:nvSpPr>
            <p:spPr bwMode="auto">
              <a:xfrm>
                <a:off x="1200" y="628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301" name="Line 88"/>
            <p:cNvSpPr>
              <a:spLocks noChangeShapeType="1"/>
            </p:cNvSpPr>
            <p:nvPr/>
          </p:nvSpPr>
          <p:spPr bwMode="auto">
            <a:xfrm flipH="1" flipV="1">
              <a:off x="2888242" y="2524643"/>
              <a:ext cx="2" cy="206680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04" name="Line 97"/>
            <p:cNvSpPr>
              <a:spLocks noChangeShapeType="1"/>
            </p:cNvSpPr>
            <p:nvPr/>
          </p:nvSpPr>
          <p:spPr bwMode="auto">
            <a:xfrm flipH="1" flipV="1">
              <a:off x="2948393" y="4490797"/>
              <a:ext cx="2138510" cy="1769325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06" name="Freeform 99"/>
            <p:cNvSpPr>
              <a:spLocks/>
            </p:cNvSpPr>
            <p:nvPr/>
          </p:nvSpPr>
          <p:spPr bwMode="auto">
            <a:xfrm>
              <a:off x="2592323" y="4830643"/>
              <a:ext cx="591839" cy="96441"/>
            </a:xfrm>
            <a:custGeom>
              <a:avLst/>
              <a:gdLst>
                <a:gd name="T0" fmla="*/ 0 w 480"/>
                <a:gd name="T1" fmla="*/ 10401 h 136"/>
                <a:gd name="T2" fmla="*/ 103823 w 480"/>
                <a:gd name="T3" fmla="*/ 113460 h 136"/>
                <a:gd name="T4" fmla="*/ 332423 w 480"/>
                <a:gd name="T5" fmla="*/ 103060 h 136"/>
                <a:gd name="T6" fmla="*/ 457200 w 480"/>
                <a:gd name="T7" fmla="*/ 0 h 1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0" h="136">
                  <a:moveTo>
                    <a:pt x="0" y="11"/>
                  </a:moveTo>
                  <a:cubicBezTo>
                    <a:pt x="18" y="29"/>
                    <a:pt x="51" y="104"/>
                    <a:pt x="109" y="120"/>
                  </a:cubicBezTo>
                  <a:cubicBezTo>
                    <a:pt x="167" y="136"/>
                    <a:pt x="287" y="129"/>
                    <a:pt x="349" y="109"/>
                  </a:cubicBezTo>
                  <a:cubicBezTo>
                    <a:pt x="411" y="89"/>
                    <a:pt x="453" y="23"/>
                    <a:pt x="480" y="0"/>
                  </a:cubicBezTo>
                </a:path>
              </a:pathLst>
            </a:custGeom>
            <a:noFill/>
            <a:ln w="19050" cmpd="sng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07" name="Text Box 100"/>
            <p:cNvSpPr txBox="1">
              <a:spLocks noChangeArrowheads="1"/>
            </p:cNvSpPr>
            <p:nvPr/>
          </p:nvSpPr>
          <p:spPr bwMode="auto">
            <a:xfrm>
              <a:off x="2604455" y="5003959"/>
              <a:ext cx="925590" cy="363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dirty="0">
                  <a:solidFill>
                    <a:srgbClr val="3333CC"/>
                  </a:solidFill>
                  <a:latin typeface="Tahoma" pitchFamily="34" charset="0"/>
                </a:rPr>
                <a:t>120°</a:t>
              </a:r>
            </a:p>
          </p:txBody>
        </p:sp>
        <p:sp>
          <p:nvSpPr>
            <p:cNvPr id="9308" name="Text Box 101"/>
            <p:cNvSpPr txBox="1">
              <a:spLocks noChangeArrowheads="1"/>
            </p:cNvSpPr>
            <p:nvPr/>
          </p:nvSpPr>
          <p:spPr bwMode="auto">
            <a:xfrm>
              <a:off x="3137636" y="3152138"/>
              <a:ext cx="25697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3333CC"/>
                  </a:solidFill>
                  <a:latin typeface="Tahoma" pitchFamily="34" charset="0"/>
                </a:rPr>
                <a:t>F</a:t>
              </a:r>
            </a:p>
          </p:txBody>
        </p:sp>
        <p:sp>
          <p:nvSpPr>
            <p:cNvPr id="9309" name="Text Box 102"/>
            <p:cNvSpPr txBox="1">
              <a:spLocks noChangeArrowheads="1"/>
            </p:cNvSpPr>
            <p:nvPr/>
          </p:nvSpPr>
          <p:spPr bwMode="auto">
            <a:xfrm>
              <a:off x="3118960" y="4317645"/>
              <a:ext cx="275652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B</a:t>
              </a:r>
            </a:p>
          </p:txBody>
        </p:sp>
        <p:sp>
          <p:nvSpPr>
            <p:cNvPr id="9310" name="Text Box 103"/>
            <p:cNvSpPr txBox="1">
              <a:spLocks noChangeArrowheads="1"/>
            </p:cNvSpPr>
            <p:nvPr/>
          </p:nvSpPr>
          <p:spPr bwMode="auto">
            <a:xfrm>
              <a:off x="919006" y="5014771"/>
              <a:ext cx="25697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3333CC"/>
                  </a:solidFill>
                  <a:latin typeface="Tahoma" pitchFamily="34" charset="0"/>
                </a:rPr>
                <a:t>F</a:t>
              </a:r>
            </a:p>
          </p:txBody>
        </p:sp>
        <p:sp>
          <p:nvSpPr>
            <p:cNvPr id="9311" name="Text Box 104"/>
            <p:cNvSpPr txBox="1">
              <a:spLocks noChangeArrowheads="1"/>
            </p:cNvSpPr>
            <p:nvPr/>
          </p:nvSpPr>
          <p:spPr bwMode="auto">
            <a:xfrm>
              <a:off x="4488677" y="5086229"/>
              <a:ext cx="25697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3333CC"/>
                  </a:solidFill>
                  <a:latin typeface="Tahoma" pitchFamily="34" charset="0"/>
                </a:rPr>
                <a:t>F</a:t>
              </a:r>
            </a:p>
          </p:txBody>
        </p:sp>
        <p:grpSp>
          <p:nvGrpSpPr>
            <p:cNvPr id="113" name="Group 84"/>
            <p:cNvGrpSpPr>
              <a:grpSpLocks/>
            </p:cNvGrpSpPr>
            <p:nvPr/>
          </p:nvGrpSpPr>
          <p:grpSpPr bwMode="auto">
            <a:xfrm rot="14157417">
              <a:off x="1123762" y="4808868"/>
              <a:ext cx="409159" cy="1348399"/>
              <a:chOff x="1056" y="5952"/>
              <a:chExt cx="384" cy="1056"/>
            </a:xfrm>
          </p:grpSpPr>
          <p:sp>
            <p:nvSpPr>
              <p:cNvPr id="114" name="Oval 85"/>
              <p:cNvSpPr>
                <a:spLocks noChangeArrowheads="1"/>
              </p:cNvSpPr>
              <p:nvPr/>
            </p:nvSpPr>
            <p:spPr bwMode="auto">
              <a:xfrm>
                <a:off x="1080" y="5952"/>
                <a:ext cx="336" cy="384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Oval 86"/>
              <p:cNvSpPr>
                <a:spLocks noChangeArrowheads="1"/>
              </p:cNvSpPr>
              <p:nvPr/>
            </p:nvSpPr>
            <p:spPr bwMode="auto">
              <a:xfrm>
                <a:off x="1056" y="6336"/>
                <a:ext cx="384" cy="672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Oval 87"/>
              <p:cNvSpPr>
                <a:spLocks noChangeArrowheads="1"/>
              </p:cNvSpPr>
              <p:nvPr/>
            </p:nvSpPr>
            <p:spPr bwMode="auto">
              <a:xfrm>
                <a:off x="1200" y="628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305" name="Line 98"/>
            <p:cNvSpPr>
              <a:spLocks noChangeShapeType="1"/>
            </p:cNvSpPr>
            <p:nvPr/>
          </p:nvSpPr>
          <p:spPr bwMode="auto">
            <a:xfrm flipV="1">
              <a:off x="536505" y="4493685"/>
              <a:ext cx="2258716" cy="1575664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1925681" y="3676807"/>
            <a:ext cx="8534933" cy="1692304"/>
            <a:chOff x="275688" y="3125392"/>
            <a:chExt cx="8534933" cy="1692304"/>
          </a:xfrm>
        </p:grpSpPr>
        <p:sp>
          <p:nvSpPr>
            <p:cNvPr id="9231" name="Text Box 15"/>
            <p:cNvSpPr txBox="1">
              <a:spLocks noChangeArrowheads="1"/>
            </p:cNvSpPr>
            <p:nvPr/>
          </p:nvSpPr>
          <p:spPr bwMode="auto">
            <a:xfrm>
              <a:off x="1532693" y="4291186"/>
              <a:ext cx="264688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3333CC"/>
                  </a:solidFill>
                  <a:latin typeface="Tahoma" pitchFamily="34" charset="0"/>
                </a:rPr>
                <a:t>F</a:t>
              </a:r>
            </a:p>
          </p:txBody>
        </p:sp>
        <p:sp>
          <p:nvSpPr>
            <p:cNvPr id="9232" name="Text Box 16"/>
            <p:cNvSpPr txBox="1">
              <a:spLocks noChangeArrowheads="1"/>
            </p:cNvSpPr>
            <p:nvPr/>
          </p:nvSpPr>
          <p:spPr bwMode="auto">
            <a:xfrm>
              <a:off x="2481300" y="4175179"/>
              <a:ext cx="264688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F</a:t>
              </a:r>
            </a:p>
          </p:txBody>
        </p:sp>
        <p:sp>
          <p:nvSpPr>
            <p:cNvPr id="9246" name="Text Box 30"/>
            <p:cNvSpPr txBox="1">
              <a:spLocks noChangeArrowheads="1"/>
            </p:cNvSpPr>
            <p:nvPr/>
          </p:nvSpPr>
          <p:spPr bwMode="auto">
            <a:xfrm>
              <a:off x="8535393" y="4356859"/>
              <a:ext cx="264688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3333CC"/>
                  </a:solidFill>
                  <a:latin typeface="Tahoma" pitchFamily="34" charset="0"/>
                </a:rPr>
                <a:t>F</a:t>
              </a:r>
            </a:p>
          </p:txBody>
        </p:sp>
        <p:sp>
          <p:nvSpPr>
            <p:cNvPr id="9219" name="Text Box 3"/>
            <p:cNvSpPr txBox="1">
              <a:spLocks noChangeArrowheads="1"/>
            </p:cNvSpPr>
            <p:nvPr/>
          </p:nvSpPr>
          <p:spPr bwMode="auto">
            <a:xfrm>
              <a:off x="813365" y="3735838"/>
              <a:ext cx="283924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B</a:t>
              </a:r>
            </a:p>
          </p:txBody>
        </p:sp>
        <p:sp>
          <p:nvSpPr>
            <p:cNvPr id="9220" name="Text Box 4"/>
            <p:cNvSpPr txBox="1">
              <a:spLocks noChangeArrowheads="1"/>
            </p:cNvSpPr>
            <p:nvPr/>
          </p:nvSpPr>
          <p:spPr bwMode="auto">
            <a:xfrm>
              <a:off x="3154780" y="3702417"/>
              <a:ext cx="283924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3333CC"/>
                  </a:solidFill>
                  <a:latin typeface="Tahoma" pitchFamily="34" charset="0"/>
                </a:rPr>
                <a:t>B</a:t>
              </a:r>
            </a:p>
          </p:txBody>
        </p:sp>
        <p:sp>
          <p:nvSpPr>
            <p:cNvPr id="9221" name="Text Box 5"/>
            <p:cNvSpPr txBox="1">
              <a:spLocks noChangeArrowheads="1"/>
            </p:cNvSpPr>
            <p:nvPr/>
          </p:nvSpPr>
          <p:spPr bwMode="auto">
            <a:xfrm>
              <a:off x="5412880" y="3729885"/>
              <a:ext cx="283924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3333CC"/>
                  </a:solidFill>
                  <a:latin typeface="Tahoma" pitchFamily="34" charset="0"/>
                </a:rPr>
                <a:t>B</a:t>
              </a:r>
            </a:p>
          </p:txBody>
        </p:sp>
        <p:sp>
          <p:nvSpPr>
            <p:cNvPr id="9224" name="Text Box 8"/>
            <p:cNvSpPr txBox="1">
              <a:spLocks noChangeArrowheads="1"/>
            </p:cNvSpPr>
            <p:nvPr/>
          </p:nvSpPr>
          <p:spPr bwMode="auto">
            <a:xfrm>
              <a:off x="5480573" y="3153738"/>
              <a:ext cx="264688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3333CC"/>
                  </a:solidFill>
                  <a:latin typeface="Tahoma" pitchFamily="34" charset="0"/>
                </a:rPr>
                <a:t>F</a:t>
              </a:r>
            </a:p>
          </p:txBody>
        </p:sp>
        <p:sp>
          <p:nvSpPr>
            <p:cNvPr id="9226" name="Line 10"/>
            <p:cNvSpPr>
              <a:spLocks noChangeShapeType="1"/>
            </p:cNvSpPr>
            <p:nvPr/>
          </p:nvSpPr>
          <p:spPr bwMode="auto">
            <a:xfrm>
              <a:off x="980580" y="3523864"/>
              <a:ext cx="0" cy="27384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27" name="Line 11"/>
            <p:cNvSpPr>
              <a:spLocks noChangeShapeType="1"/>
            </p:cNvSpPr>
            <p:nvPr/>
          </p:nvSpPr>
          <p:spPr bwMode="auto">
            <a:xfrm>
              <a:off x="3272930" y="3517909"/>
              <a:ext cx="0" cy="27384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 type="non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28" name="Line 12"/>
            <p:cNvSpPr>
              <a:spLocks noChangeShapeType="1"/>
            </p:cNvSpPr>
            <p:nvPr/>
          </p:nvSpPr>
          <p:spPr bwMode="auto">
            <a:xfrm>
              <a:off x="5633013" y="3517909"/>
              <a:ext cx="0" cy="27384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29" name="Line 13"/>
            <p:cNvSpPr>
              <a:spLocks noChangeShapeType="1"/>
            </p:cNvSpPr>
            <p:nvPr/>
          </p:nvSpPr>
          <p:spPr bwMode="auto">
            <a:xfrm rot="1658911">
              <a:off x="3339932" y="4037890"/>
              <a:ext cx="576526" cy="19299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30" name="Line 14"/>
            <p:cNvSpPr>
              <a:spLocks noChangeShapeType="1"/>
            </p:cNvSpPr>
            <p:nvPr/>
          </p:nvSpPr>
          <p:spPr bwMode="auto">
            <a:xfrm rot="16390443">
              <a:off x="2825250" y="3938839"/>
              <a:ext cx="372665" cy="361951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34" name="Line 18"/>
            <p:cNvSpPr>
              <a:spLocks noChangeShapeType="1"/>
            </p:cNvSpPr>
            <p:nvPr/>
          </p:nvSpPr>
          <p:spPr bwMode="auto">
            <a:xfrm rot="1658911">
              <a:off x="964810" y="4070292"/>
              <a:ext cx="670984" cy="205979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35" name="Line 19"/>
            <p:cNvSpPr>
              <a:spLocks noChangeShapeType="1"/>
            </p:cNvSpPr>
            <p:nvPr/>
          </p:nvSpPr>
          <p:spPr bwMode="auto">
            <a:xfrm rot="16390443">
              <a:off x="492307" y="3879594"/>
              <a:ext cx="376238" cy="36618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36" name="Line 20"/>
            <p:cNvSpPr>
              <a:spLocks noChangeShapeType="1"/>
            </p:cNvSpPr>
            <p:nvPr/>
          </p:nvSpPr>
          <p:spPr bwMode="auto">
            <a:xfrm rot="1658911">
              <a:off x="5571630" y="4003728"/>
              <a:ext cx="668867" cy="205979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37" name="Line 21"/>
            <p:cNvSpPr>
              <a:spLocks noChangeShapeType="1"/>
            </p:cNvSpPr>
            <p:nvPr/>
          </p:nvSpPr>
          <p:spPr bwMode="auto">
            <a:xfrm rot="16390443">
              <a:off x="5138443" y="3939105"/>
              <a:ext cx="377428" cy="36618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40" name="Text Box 24"/>
            <p:cNvSpPr txBox="1">
              <a:spLocks noChangeArrowheads="1"/>
            </p:cNvSpPr>
            <p:nvPr/>
          </p:nvSpPr>
          <p:spPr bwMode="auto">
            <a:xfrm>
              <a:off x="7785755" y="3741784"/>
              <a:ext cx="283924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3333CC"/>
                  </a:solidFill>
                  <a:latin typeface="Tahoma" pitchFamily="34" charset="0"/>
                </a:rPr>
                <a:t>B</a:t>
              </a:r>
            </a:p>
          </p:txBody>
        </p:sp>
        <p:sp>
          <p:nvSpPr>
            <p:cNvPr id="9242" name="Line 26"/>
            <p:cNvSpPr>
              <a:spLocks noChangeShapeType="1"/>
            </p:cNvSpPr>
            <p:nvPr/>
          </p:nvSpPr>
          <p:spPr bwMode="auto">
            <a:xfrm>
              <a:off x="7910546" y="3510810"/>
              <a:ext cx="0" cy="275035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43" name="Line 27"/>
            <p:cNvSpPr>
              <a:spLocks noChangeShapeType="1"/>
            </p:cNvSpPr>
            <p:nvPr/>
          </p:nvSpPr>
          <p:spPr bwMode="auto">
            <a:xfrm rot="1658911">
              <a:off x="7987271" y="4100842"/>
              <a:ext cx="670983" cy="205978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44" name="Line 28"/>
            <p:cNvSpPr>
              <a:spLocks noChangeShapeType="1"/>
            </p:cNvSpPr>
            <p:nvPr/>
          </p:nvSpPr>
          <p:spPr bwMode="auto">
            <a:xfrm rot="16390443">
              <a:off x="7409094" y="3964988"/>
              <a:ext cx="377428" cy="36618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" name="Gruppo 8"/>
            <p:cNvGrpSpPr/>
            <p:nvPr/>
          </p:nvGrpSpPr>
          <p:grpSpPr>
            <a:xfrm>
              <a:off x="813365" y="3125392"/>
              <a:ext cx="361429" cy="409343"/>
              <a:chOff x="1055514" y="3045327"/>
              <a:chExt cx="361429" cy="409343"/>
            </a:xfrm>
          </p:grpSpPr>
          <p:sp>
            <p:nvSpPr>
              <p:cNvPr id="9222" name="Text Box 6"/>
              <p:cNvSpPr txBox="1">
                <a:spLocks noChangeArrowheads="1"/>
              </p:cNvSpPr>
              <p:nvPr/>
            </p:nvSpPr>
            <p:spPr bwMode="auto">
              <a:xfrm>
                <a:off x="1115802" y="3045327"/>
                <a:ext cx="264688" cy="409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 dirty="0">
                    <a:solidFill>
                      <a:srgbClr val="3333CC"/>
                    </a:solidFill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9260" name="Line 44"/>
              <p:cNvSpPr>
                <a:spLocks noChangeShapeType="1"/>
              </p:cNvSpPr>
              <p:nvPr/>
            </p:nvSpPr>
            <p:spPr bwMode="auto">
              <a:xfrm flipH="1">
                <a:off x="1055514" y="3162826"/>
                <a:ext cx="2617" cy="242809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61" name="Line 45"/>
              <p:cNvSpPr>
                <a:spLocks noChangeShapeType="1"/>
              </p:cNvSpPr>
              <p:nvPr/>
            </p:nvSpPr>
            <p:spPr bwMode="auto">
              <a:xfrm>
                <a:off x="1084091" y="3073673"/>
                <a:ext cx="304800" cy="0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62" name="Line 46"/>
              <p:cNvSpPr>
                <a:spLocks noChangeShapeType="1"/>
              </p:cNvSpPr>
              <p:nvPr/>
            </p:nvSpPr>
            <p:spPr bwMode="auto">
              <a:xfrm>
                <a:off x="1416943" y="3162826"/>
                <a:ext cx="0" cy="242809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9266" name="Line 50"/>
            <p:cNvSpPr>
              <a:spLocks noChangeShapeType="1"/>
            </p:cNvSpPr>
            <p:nvPr/>
          </p:nvSpPr>
          <p:spPr bwMode="auto">
            <a:xfrm>
              <a:off x="5457281" y="3242920"/>
              <a:ext cx="0" cy="240462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67" name="Line 51"/>
            <p:cNvSpPr>
              <a:spLocks noChangeShapeType="1"/>
            </p:cNvSpPr>
            <p:nvPr/>
          </p:nvSpPr>
          <p:spPr bwMode="auto">
            <a:xfrm>
              <a:off x="5745261" y="3242920"/>
              <a:ext cx="496" cy="240462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uppo 6"/>
            <p:cNvGrpSpPr/>
            <p:nvPr/>
          </p:nvGrpSpPr>
          <p:grpSpPr>
            <a:xfrm>
              <a:off x="1577596" y="4276471"/>
              <a:ext cx="219785" cy="403719"/>
              <a:chOff x="1832118" y="4279021"/>
              <a:chExt cx="219785" cy="403719"/>
            </a:xfrm>
          </p:grpSpPr>
          <p:sp>
            <p:nvSpPr>
              <p:cNvPr id="9271" name="Line 55"/>
              <p:cNvSpPr>
                <a:spLocks noChangeShapeType="1"/>
              </p:cNvSpPr>
              <p:nvPr/>
            </p:nvSpPr>
            <p:spPr bwMode="auto">
              <a:xfrm rot="18798322" flipV="1">
                <a:off x="1924282" y="4555277"/>
                <a:ext cx="191918" cy="17176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72" name="Line 56"/>
              <p:cNvSpPr>
                <a:spLocks noChangeShapeType="1"/>
              </p:cNvSpPr>
              <p:nvPr/>
            </p:nvSpPr>
            <p:spPr bwMode="auto">
              <a:xfrm rot="13613084" flipV="1">
                <a:off x="1774961" y="4597955"/>
                <a:ext cx="141942" cy="27628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73" name="Line 57"/>
              <p:cNvSpPr>
                <a:spLocks noChangeShapeType="1"/>
              </p:cNvSpPr>
              <p:nvPr/>
            </p:nvSpPr>
            <p:spPr bwMode="auto">
              <a:xfrm rot="13613084" flipV="1">
                <a:off x="1939074" y="4364877"/>
                <a:ext cx="198686" cy="26973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8" name="Gruppo 7"/>
            <p:cNvGrpSpPr/>
            <p:nvPr/>
          </p:nvGrpSpPr>
          <p:grpSpPr>
            <a:xfrm>
              <a:off x="275688" y="4185227"/>
              <a:ext cx="283197" cy="430063"/>
              <a:chOff x="517837" y="4105162"/>
              <a:chExt cx="283197" cy="430063"/>
            </a:xfrm>
          </p:grpSpPr>
          <p:sp>
            <p:nvSpPr>
              <p:cNvPr id="9225" name="Text Box 9"/>
              <p:cNvSpPr txBox="1">
                <a:spLocks noChangeArrowheads="1"/>
              </p:cNvSpPr>
              <p:nvPr/>
            </p:nvSpPr>
            <p:spPr bwMode="auto">
              <a:xfrm>
                <a:off x="536346" y="4105162"/>
                <a:ext cx="264688" cy="409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 dirty="0">
                    <a:solidFill>
                      <a:srgbClr val="3333CC"/>
                    </a:solidFill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9274" name="Line 58"/>
              <p:cNvSpPr>
                <a:spLocks noChangeShapeType="1"/>
              </p:cNvSpPr>
              <p:nvPr/>
            </p:nvSpPr>
            <p:spPr bwMode="auto">
              <a:xfrm rot="13613084">
                <a:off x="433171" y="4448442"/>
                <a:ext cx="171450" cy="2116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75" name="Line 59"/>
              <p:cNvSpPr>
                <a:spLocks noChangeShapeType="1"/>
              </p:cNvSpPr>
              <p:nvPr/>
            </p:nvSpPr>
            <p:spPr bwMode="auto">
              <a:xfrm rot="18798322">
                <a:off x="433171" y="4236508"/>
                <a:ext cx="171450" cy="2117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76" name="Line 60"/>
              <p:cNvSpPr>
                <a:spLocks noChangeShapeType="1"/>
              </p:cNvSpPr>
              <p:nvPr/>
            </p:nvSpPr>
            <p:spPr bwMode="auto">
              <a:xfrm rot="18798322">
                <a:off x="643622" y="4448582"/>
                <a:ext cx="171450" cy="0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9277" name="Line 61"/>
            <p:cNvSpPr>
              <a:spLocks noChangeShapeType="1"/>
            </p:cNvSpPr>
            <p:nvPr/>
          </p:nvSpPr>
          <p:spPr bwMode="auto">
            <a:xfrm rot="18798322">
              <a:off x="2664932" y="4404754"/>
              <a:ext cx="171450" cy="2116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78" name="Line 62"/>
            <p:cNvSpPr>
              <a:spLocks noChangeShapeType="1"/>
            </p:cNvSpPr>
            <p:nvPr/>
          </p:nvSpPr>
          <p:spPr bwMode="auto">
            <a:xfrm rot="18798322">
              <a:off x="2442667" y="4256593"/>
              <a:ext cx="171450" cy="2116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91" name="Line 75"/>
            <p:cNvSpPr>
              <a:spLocks noChangeShapeType="1"/>
            </p:cNvSpPr>
            <p:nvPr/>
          </p:nvSpPr>
          <p:spPr bwMode="auto">
            <a:xfrm rot="13613084" flipV="1">
              <a:off x="8651686" y="4414301"/>
              <a:ext cx="281378" cy="36492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92" name="Line 76"/>
            <p:cNvSpPr>
              <a:spLocks noChangeShapeType="1"/>
            </p:cNvSpPr>
            <p:nvPr/>
          </p:nvSpPr>
          <p:spPr bwMode="auto">
            <a:xfrm rot="13613084" flipV="1">
              <a:off x="8426659" y="4659574"/>
              <a:ext cx="273687" cy="42558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93" name="Line 77"/>
            <p:cNvSpPr>
              <a:spLocks noChangeShapeType="1"/>
            </p:cNvSpPr>
            <p:nvPr/>
          </p:nvSpPr>
          <p:spPr bwMode="auto">
            <a:xfrm rot="16390443">
              <a:off x="2755339" y="3899504"/>
              <a:ext cx="372666" cy="361949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94" name="Line 78"/>
            <p:cNvSpPr>
              <a:spLocks noChangeShapeType="1"/>
            </p:cNvSpPr>
            <p:nvPr/>
          </p:nvSpPr>
          <p:spPr bwMode="auto">
            <a:xfrm>
              <a:off x="5563164" y="3517909"/>
              <a:ext cx="0" cy="27384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95" name="Line 79"/>
            <p:cNvSpPr>
              <a:spLocks noChangeShapeType="1"/>
            </p:cNvSpPr>
            <p:nvPr/>
          </p:nvSpPr>
          <p:spPr bwMode="auto">
            <a:xfrm rot="1658911">
              <a:off x="7940705" y="4165135"/>
              <a:ext cx="670983" cy="205978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" name="Text Box 6"/>
            <p:cNvSpPr txBox="1">
              <a:spLocks noChangeArrowheads="1"/>
            </p:cNvSpPr>
            <p:nvPr/>
          </p:nvSpPr>
          <p:spPr bwMode="auto">
            <a:xfrm>
              <a:off x="3164398" y="3173033"/>
              <a:ext cx="264688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3333CC"/>
                  </a:solidFill>
                  <a:latin typeface="Tahoma" pitchFamily="34" charset="0"/>
                </a:rPr>
                <a:t>F</a:t>
              </a:r>
            </a:p>
          </p:txBody>
        </p:sp>
        <p:sp>
          <p:nvSpPr>
            <p:cNvPr id="124" name="Line 44"/>
            <p:cNvSpPr>
              <a:spLocks noChangeShapeType="1"/>
            </p:cNvSpPr>
            <p:nvPr/>
          </p:nvSpPr>
          <p:spPr bwMode="auto">
            <a:xfrm>
              <a:off x="3106727" y="3290532"/>
              <a:ext cx="0" cy="192849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5" name="Line 45"/>
            <p:cNvSpPr>
              <a:spLocks noChangeShapeType="1"/>
            </p:cNvSpPr>
            <p:nvPr/>
          </p:nvSpPr>
          <p:spPr bwMode="auto">
            <a:xfrm>
              <a:off x="3132687" y="3201379"/>
              <a:ext cx="304800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6" name="Line 46"/>
            <p:cNvSpPr>
              <a:spLocks noChangeShapeType="1"/>
            </p:cNvSpPr>
            <p:nvPr/>
          </p:nvSpPr>
          <p:spPr bwMode="auto">
            <a:xfrm>
              <a:off x="3465539" y="3290533"/>
              <a:ext cx="0" cy="195168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8" name="Text Box 15"/>
            <p:cNvSpPr txBox="1">
              <a:spLocks noChangeArrowheads="1"/>
            </p:cNvSpPr>
            <p:nvPr/>
          </p:nvSpPr>
          <p:spPr bwMode="auto">
            <a:xfrm>
              <a:off x="3802003" y="4204744"/>
              <a:ext cx="264688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3333CC"/>
                  </a:solidFill>
                  <a:latin typeface="Tahoma" pitchFamily="34" charset="0"/>
                </a:rPr>
                <a:t>F</a:t>
              </a:r>
            </a:p>
          </p:txBody>
        </p:sp>
        <p:grpSp>
          <p:nvGrpSpPr>
            <p:cNvPr id="129" name="Gruppo 128"/>
            <p:cNvGrpSpPr/>
            <p:nvPr/>
          </p:nvGrpSpPr>
          <p:grpSpPr>
            <a:xfrm>
              <a:off x="3846906" y="4190029"/>
              <a:ext cx="219785" cy="403719"/>
              <a:chOff x="1832118" y="4279021"/>
              <a:chExt cx="219785" cy="403719"/>
            </a:xfrm>
          </p:grpSpPr>
          <p:sp>
            <p:nvSpPr>
              <p:cNvPr id="130" name="Line 55"/>
              <p:cNvSpPr>
                <a:spLocks noChangeShapeType="1"/>
              </p:cNvSpPr>
              <p:nvPr/>
            </p:nvSpPr>
            <p:spPr bwMode="auto">
              <a:xfrm rot="18798322" flipV="1">
                <a:off x="1924282" y="4555277"/>
                <a:ext cx="191918" cy="17176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1" name="Line 56"/>
              <p:cNvSpPr>
                <a:spLocks noChangeShapeType="1"/>
              </p:cNvSpPr>
              <p:nvPr/>
            </p:nvSpPr>
            <p:spPr bwMode="auto">
              <a:xfrm rot="13613084" flipV="1">
                <a:off x="1774961" y="4597955"/>
                <a:ext cx="141942" cy="27628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2" name="Line 57"/>
              <p:cNvSpPr>
                <a:spLocks noChangeShapeType="1"/>
              </p:cNvSpPr>
              <p:nvPr/>
            </p:nvSpPr>
            <p:spPr bwMode="auto">
              <a:xfrm rot="13613084" flipV="1">
                <a:off x="1939074" y="4364877"/>
                <a:ext cx="198686" cy="26973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3" name="Gruppo 132"/>
            <p:cNvGrpSpPr/>
            <p:nvPr/>
          </p:nvGrpSpPr>
          <p:grpSpPr>
            <a:xfrm>
              <a:off x="6151557" y="4193038"/>
              <a:ext cx="219785" cy="403719"/>
              <a:chOff x="1832118" y="4279021"/>
              <a:chExt cx="219785" cy="403719"/>
            </a:xfrm>
          </p:grpSpPr>
          <p:sp>
            <p:nvSpPr>
              <p:cNvPr id="134" name="Line 55"/>
              <p:cNvSpPr>
                <a:spLocks noChangeShapeType="1"/>
              </p:cNvSpPr>
              <p:nvPr/>
            </p:nvSpPr>
            <p:spPr bwMode="auto">
              <a:xfrm rot="18798322" flipV="1">
                <a:off x="1924282" y="4555277"/>
                <a:ext cx="191918" cy="17176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5" name="Line 56"/>
              <p:cNvSpPr>
                <a:spLocks noChangeShapeType="1"/>
              </p:cNvSpPr>
              <p:nvPr/>
            </p:nvSpPr>
            <p:spPr bwMode="auto">
              <a:xfrm rot="13613084" flipV="1">
                <a:off x="1774961" y="4597955"/>
                <a:ext cx="141942" cy="27628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6" name="Line 57"/>
              <p:cNvSpPr>
                <a:spLocks noChangeShapeType="1"/>
              </p:cNvSpPr>
              <p:nvPr/>
            </p:nvSpPr>
            <p:spPr bwMode="auto">
              <a:xfrm rot="13613084" flipV="1">
                <a:off x="1939074" y="4364877"/>
                <a:ext cx="198686" cy="26973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37" name="Text Box 15"/>
            <p:cNvSpPr txBox="1">
              <a:spLocks noChangeArrowheads="1"/>
            </p:cNvSpPr>
            <p:nvPr/>
          </p:nvSpPr>
          <p:spPr bwMode="auto">
            <a:xfrm>
              <a:off x="6095431" y="4196153"/>
              <a:ext cx="264688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3333CC"/>
                  </a:solidFill>
                  <a:latin typeface="Tahoma" pitchFamily="34" charset="0"/>
                </a:rPr>
                <a:t>F</a:t>
              </a:r>
            </a:p>
          </p:txBody>
        </p:sp>
        <p:grpSp>
          <p:nvGrpSpPr>
            <p:cNvPr id="139" name="Gruppo 138"/>
            <p:cNvGrpSpPr/>
            <p:nvPr/>
          </p:nvGrpSpPr>
          <p:grpSpPr>
            <a:xfrm>
              <a:off x="4898437" y="4151127"/>
              <a:ext cx="283197" cy="430063"/>
              <a:chOff x="517837" y="4105162"/>
              <a:chExt cx="283197" cy="430063"/>
            </a:xfrm>
          </p:grpSpPr>
          <p:sp>
            <p:nvSpPr>
              <p:cNvPr id="140" name="Text Box 9"/>
              <p:cNvSpPr txBox="1">
                <a:spLocks noChangeArrowheads="1"/>
              </p:cNvSpPr>
              <p:nvPr/>
            </p:nvSpPr>
            <p:spPr bwMode="auto">
              <a:xfrm>
                <a:off x="536346" y="4105162"/>
                <a:ext cx="264688" cy="409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 dirty="0">
                    <a:solidFill>
                      <a:srgbClr val="3333CC"/>
                    </a:solidFill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141" name="Line 58"/>
              <p:cNvSpPr>
                <a:spLocks noChangeShapeType="1"/>
              </p:cNvSpPr>
              <p:nvPr/>
            </p:nvSpPr>
            <p:spPr bwMode="auto">
              <a:xfrm rot="13613084">
                <a:off x="433171" y="4448442"/>
                <a:ext cx="171450" cy="2116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2" name="Line 59"/>
              <p:cNvSpPr>
                <a:spLocks noChangeShapeType="1"/>
              </p:cNvSpPr>
              <p:nvPr/>
            </p:nvSpPr>
            <p:spPr bwMode="auto">
              <a:xfrm rot="18798322">
                <a:off x="433171" y="4236508"/>
                <a:ext cx="171450" cy="2117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" name="Line 60"/>
              <p:cNvSpPr>
                <a:spLocks noChangeShapeType="1"/>
              </p:cNvSpPr>
              <p:nvPr/>
            </p:nvSpPr>
            <p:spPr bwMode="auto">
              <a:xfrm rot="18798322">
                <a:off x="643622" y="4448582"/>
                <a:ext cx="171450" cy="0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45" name="Gruppo 144"/>
            <p:cNvGrpSpPr/>
            <p:nvPr/>
          </p:nvGrpSpPr>
          <p:grpSpPr>
            <a:xfrm>
              <a:off x="7719215" y="3159986"/>
              <a:ext cx="361429" cy="409343"/>
              <a:chOff x="1055514" y="3045327"/>
              <a:chExt cx="361429" cy="409343"/>
            </a:xfrm>
          </p:grpSpPr>
          <p:sp>
            <p:nvSpPr>
              <p:cNvPr id="146" name="Text Box 6"/>
              <p:cNvSpPr txBox="1">
                <a:spLocks noChangeArrowheads="1"/>
              </p:cNvSpPr>
              <p:nvPr/>
            </p:nvSpPr>
            <p:spPr bwMode="auto">
              <a:xfrm>
                <a:off x="1115802" y="3045327"/>
                <a:ext cx="264688" cy="409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 dirty="0">
                    <a:solidFill>
                      <a:srgbClr val="3333CC"/>
                    </a:solidFill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147" name="Line 44"/>
              <p:cNvSpPr>
                <a:spLocks noChangeShapeType="1"/>
              </p:cNvSpPr>
              <p:nvPr/>
            </p:nvSpPr>
            <p:spPr bwMode="auto">
              <a:xfrm flipH="1">
                <a:off x="1055514" y="3162826"/>
                <a:ext cx="2617" cy="242809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" name="Line 45"/>
              <p:cNvSpPr>
                <a:spLocks noChangeShapeType="1"/>
              </p:cNvSpPr>
              <p:nvPr/>
            </p:nvSpPr>
            <p:spPr bwMode="auto">
              <a:xfrm>
                <a:off x="1084091" y="3073673"/>
                <a:ext cx="304800" cy="0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9" name="Line 46"/>
              <p:cNvSpPr>
                <a:spLocks noChangeShapeType="1"/>
              </p:cNvSpPr>
              <p:nvPr/>
            </p:nvSpPr>
            <p:spPr bwMode="auto">
              <a:xfrm>
                <a:off x="1416943" y="3162826"/>
                <a:ext cx="0" cy="242809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50" name="Gruppo 149"/>
            <p:cNvGrpSpPr/>
            <p:nvPr/>
          </p:nvGrpSpPr>
          <p:grpSpPr>
            <a:xfrm>
              <a:off x="7155719" y="4184024"/>
              <a:ext cx="283197" cy="430063"/>
              <a:chOff x="517837" y="4105162"/>
              <a:chExt cx="283197" cy="430063"/>
            </a:xfrm>
          </p:grpSpPr>
          <p:sp>
            <p:nvSpPr>
              <p:cNvPr id="151" name="Text Box 9"/>
              <p:cNvSpPr txBox="1">
                <a:spLocks noChangeArrowheads="1"/>
              </p:cNvSpPr>
              <p:nvPr/>
            </p:nvSpPr>
            <p:spPr bwMode="auto">
              <a:xfrm>
                <a:off x="536346" y="4105162"/>
                <a:ext cx="264688" cy="409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 dirty="0">
                    <a:solidFill>
                      <a:srgbClr val="3333CC"/>
                    </a:solidFill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152" name="Line 58"/>
              <p:cNvSpPr>
                <a:spLocks noChangeShapeType="1"/>
              </p:cNvSpPr>
              <p:nvPr/>
            </p:nvSpPr>
            <p:spPr bwMode="auto">
              <a:xfrm rot="13613084">
                <a:off x="433171" y="4448442"/>
                <a:ext cx="171450" cy="2116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" name="Line 59"/>
              <p:cNvSpPr>
                <a:spLocks noChangeShapeType="1"/>
              </p:cNvSpPr>
              <p:nvPr/>
            </p:nvSpPr>
            <p:spPr bwMode="auto">
              <a:xfrm rot="18798322">
                <a:off x="433171" y="4236508"/>
                <a:ext cx="171450" cy="2117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4" name="Line 60"/>
              <p:cNvSpPr>
                <a:spLocks noChangeShapeType="1"/>
              </p:cNvSpPr>
              <p:nvPr/>
            </p:nvSpPr>
            <p:spPr bwMode="auto">
              <a:xfrm rot="18798322">
                <a:off x="643622" y="4448582"/>
                <a:ext cx="171450" cy="0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66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13"/>
    </mc:Choice>
    <mc:Fallback xmlns="">
      <p:transition spd="slow" advTm="99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735263" y="228600"/>
            <a:ext cx="6796604" cy="609398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>
            <a:outerShdw dist="107763" dir="13500000" algn="ctr" rotWithShape="0">
              <a:srgbClr val="CCFF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15541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0113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24685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29257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600">
                <a:solidFill>
                  <a:srgbClr val="006600"/>
                </a:solidFill>
                <a:latin typeface="Arial" charset="0"/>
              </a:rPr>
              <a:t>MOLECOLE PIANE TRIGONALI</a:t>
            </a:r>
            <a:endParaRPr lang="it-IT" altLang="it-IT" sz="36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265" name="AutoShape 73"/>
          <p:cNvSpPr>
            <a:spLocks noChangeArrowheads="1"/>
          </p:cNvSpPr>
          <p:nvPr/>
        </p:nvSpPr>
        <p:spPr bwMode="auto">
          <a:xfrm>
            <a:off x="1706563" y="1436688"/>
            <a:ext cx="1585912" cy="965200"/>
          </a:xfrm>
          <a:prstGeom prst="flowChartDecision">
            <a:avLst/>
          </a:prstGeom>
          <a:solidFill>
            <a:srgbClr val="FFCC00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8266" name="Text Box 74"/>
          <p:cNvSpPr txBox="1">
            <a:spLocks noChangeArrowheads="1"/>
          </p:cNvSpPr>
          <p:nvPr/>
        </p:nvSpPr>
        <p:spPr bwMode="auto">
          <a:xfrm>
            <a:off x="2117814" y="1660539"/>
            <a:ext cx="809709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99"/>
                </a:solidFill>
                <a:latin typeface="Arial" charset="0"/>
              </a:rPr>
              <a:t>SO</a:t>
            </a:r>
            <a:r>
              <a:rPr lang="it-IT" altLang="it-IT" sz="3000" baseline="-25000">
                <a:solidFill>
                  <a:srgbClr val="000099"/>
                </a:solidFill>
                <a:latin typeface="Arial" charset="0"/>
              </a:rPr>
              <a:t>3</a:t>
            </a:r>
            <a:endParaRPr lang="it-IT" altLang="it-IT" sz="300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464178" y="1317625"/>
            <a:ext cx="1935373" cy="1828866"/>
            <a:chOff x="3940177" y="1317625"/>
            <a:chExt cx="1935373" cy="1828866"/>
          </a:xfrm>
        </p:grpSpPr>
        <p:sp>
          <p:nvSpPr>
            <p:cNvPr id="8223" name="Line 31"/>
            <p:cNvSpPr>
              <a:spLocks noChangeShapeType="1"/>
            </p:cNvSpPr>
            <p:nvPr/>
          </p:nvSpPr>
          <p:spPr bwMode="auto">
            <a:xfrm>
              <a:off x="4770439" y="1417638"/>
              <a:ext cx="0" cy="868362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4" name="Line 32"/>
            <p:cNvSpPr>
              <a:spLocks noChangeShapeType="1"/>
            </p:cNvSpPr>
            <p:nvPr/>
          </p:nvSpPr>
          <p:spPr bwMode="auto">
            <a:xfrm flipH="1">
              <a:off x="4022813" y="2286066"/>
              <a:ext cx="731839" cy="777875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5" name="Line 33"/>
            <p:cNvSpPr>
              <a:spLocks noChangeShapeType="1"/>
            </p:cNvSpPr>
            <p:nvPr/>
          </p:nvSpPr>
          <p:spPr bwMode="auto">
            <a:xfrm>
              <a:off x="4799013" y="2322579"/>
              <a:ext cx="685800" cy="731837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6" name="Oval 34"/>
            <p:cNvSpPr>
              <a:spLocks noChangeArrowheads="1"/>
            </p:cNvSpPr>
            <p:nvPr/>
          </p:nvSpPr>
          <p:spPr bwMode="auto">
            <a:xfrm>
              <a:off x="4725989" y="2240029"/>
              <a:ext cx="92075" cy="92075"/>
            </a:xfrm>
            <a:prstGeom prst="ellipse">
              <a:avLst/>
            </a:prstGeom>
            <a:solidFill>
              <a:srgbClr val="CC0000"/>
            </a:solidFill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auto">
            <a:xfrm>
              <a:off x="3940177" y="3054416"/>
              <a:ext cx="92075" cy="92075"/>
            </a:xfrm>
            <a:prstGeom prst="ellipse">
              <a:avLst/>
            </a:prstGeom>
            <a:solidFill>
              <a:srgbClr val="CC0000"/>
            </a:solidFill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228" name="Oval 36"/>
            <p:cNvSpPr>
              <a:spLocks noChangeArrowheads="1"/>
            </p:cNvSpPr>
            <p:nvPr/>
          </p:nvSpPr>
          <p:spPr bwMode="auto">
            <a:xfrm>
              <a:off x="5475296" y="3054416"/>
              <a:ext cx="90487" cy="92075"/>
            </a:xfrm>
            <a:prstGeom prst="ellipse">
              <a:avLst/>
            </a:prstGeom>
            <a:solidFill>
              <a:srgbClr val="CC0000"/>
            </a:solidFill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229" name="Oval 37"/>
            <p:cNvSpPr>
              <a:spLocks noChangeArrowheads="1"/>
            </p:cNvSpPr>
            <p:nvPr/>
          </p:nvSpPr>
          <p:spPr bwMode="auto">
            <a:xfrm>
              <a:off x="4725989" y="1317625"/>
              <a:ext cx="92075" cy="90488"/>
            </a:xfrm>
            <a:prstGeom prst="ellipse">
              <a:avLst/>
            </a:prstGeom>
            <a:solidFill>
              <a:srgbClr val="CC0000"/>
            </a:solidFill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230" name="Text Box 38"/>
            <p:cNvSpPr txBox="1">
              <a:spLocks noChangeArrowheads="1"/>
            </p:cNvSpPr>
            <p:nvPr/>
          </p:nvSpPr>
          <p:spPr bwMode="auto">
            <a:xfrm>
              <a:off x="4397435" y="2514666"/>
              <a:ext cx="719941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3333CC"/>
                  </a:solidFill>
                  <a:latin typeface="Arial" charset="0"/>
                </a:rPr>
                <a:t>120°</a:t>
              </a:r>
            </a:p>
          </p:txBody>
        </p:sp>
        <p:sp>
          <p:nvSpPr>
            <p:cNvPr id="8231" name="Text Box 39"/>
            <p:cNvSpPr txBox="1">
              <a:spLocks noChangeArrowheads="1"/>
            </p:cNvSpPr>
            <p:nvPr/>
          </p:nvSpPr>
          <p:spPr bwMode="auto">
            <a:xfrm>
              <a:off x="4897525" y="1646304"/>
              <a:ext cx="978025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66"/>
                  </a:solidFill>
                  <a:latin typeface="Arial" charset="0"/>
                </a:rPr>
                <a:t>1,43 Å</a:t>
              </a:r>
            </a:p>
          </p:txBody>
        </p:sp>
        <p:sp>
          <p:nvSpPr>
            <p:cNvPr id="8267" name="Line 75"/>
            <p:cNvSpPr>
              <a:spLocks noChangeShapeType="1"/>
            </p:cNvSpPr>
            <p:nvPr/>
          </p:nvSpPr>
          <p:spPr bwMode="auto">
            <a:xfrm>
              <a:off x="4875213" y="1435102"/>
              <a:ext cx="0" cy="77628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3770314" y="3673541"/>
            <a:ext cx="6723165" cy="1723794"/>
            <a:chOff x="2246313" y="3673541"/>
            <a:chExt cx="6723165" cy="1723794"/>
          </a:xfrm>
        </p:grpSpPr>
        <p:sp>
          <p:nvSpPr>
            <p:cNvPr id="8196" name="Text Box 4"/>
            <p:cNvSpPr txBox="1">
              <a:spLocks noChangeArrowheads="1"/>
            </p:cNvSpPr>
            <p:nvPr/>
          </p:nvSpPr>
          <p:spPr bwMode="auto">
            <a:xfrm>
              <a:off x="2705128" y="4321242"/>
              <a:ext cx="275909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S</a:t>
              </a:r>
            </a:p>
          </p:txBody>
        </p:sp>
        <p:sp>
          <p:nvSpPr>
            <p:cNvPr id="8197" name="Text Box 5"/>
            <p:cNvSpPr txBox="1">
              <a:spLocks noChangeArrowheads="1"/>
            </p:cNvSpPr>
            <p:nvPr/>
          </p:nvSpPr>
          <p:spPr bwMode="auto">
            <a:xfrm>
              <a:off x="4651383" y="4321242"/>
              <a:ext cx="275909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S</a:t>
              </a:r>
            </a:p>
          </p:txBody>
        </p:sp>
        <p:sp>
          <p:nvSpPr>
            <p:cNvPr id="8199" name="Text Box 7"/>
            <p:cNvSpPr txBox="1">
              <a:spLocks noChangeArrowheads="1"/>
            </p:cNvSpPr>
            <p:nvPr/>
          </p:nvSpPr>
          <p:spPr bwMode="auto">
            <a:xfrm>
              <a:off x="2686051" y="3681480"/>
              <a:ext cx="3191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O</a:t>
              </a:r>
            </a:p>
          </p:txBody>
        </p:sp>
        <p:sp>
          <p:nvSpPr>
            <p:cNvPr id="8200" name="Text Box 8"/>
            <p:cNvSpPr txBox="1">
              <a:spLocks noChangeArrowheads="1"/>
            </p:cNvSpPr>
            <p:nvPr/>
          </p:nvSpPr>
          <p:spPr bwMode="auto">
            <a:xfrm>
              <a:off x="4632325" y="3681480"/>
              <a:ext cx="3191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O</a:t>
              </a:r>
            </a:p>
          </p:txBody>
        </p:sp>
        <p:sp>
          <p:nvSpPr>
            <p:cNvPr id="8203" name="Line 11"/>
            <p:cNvSpPr>
              <a:spLocks noChangeShapeType="1"/>
            </p:cNvSpPr>
            <p:nvPr/>
          </p:nvSpPr>
          <p:spPr bwMode="auto">
            <a:xfrm>
              <a:off x="2840039" y="4038666"/>
              <a:ext cx="0" cy="365125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04" name="Line 12"/>
            <p:cNvSpPr>
              <a:spLocks noChangeShapeType="1"/>
            </p:cNvSpPr>
            <p:nvPr/>
          </p:nvSpPr>
          <p:spPr bwMode="auto">
            <a:xfrm>
              <a:off x="4816475" y="4038666"/>
              <a:ext cx="0" cy="365125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05" name="Line 13"/>
            <p:cNvSpPr>
              <a:spLocks noChangeShapeType="1"/>
            </p:cNvSpPr>
            <p:nvPr/>
          </p:nvSpPr>
          <p:spPr bwMode="auto">
            <a:xfrm rot="1658911">
              <a:off x="2894013" y="4737102"/>
              <a:ext cx="422275" cy="2413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06" name="Line 14"/>
            <p:cNvSpPr>
              <a:spLocks noChangeShapeType="1"/>
            </p:cNvSpPr>
            <p:nvPr/>
          </p:nvSpPr>
          <p:spPr bwMode="auto">
            <a:xfrm rot="16390443">
              <a:off x="2443164" y="4749801"/>
              <a:ext cx="390525" cy="2286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08" name="Text Box 16"/>
            <p:cNvSpPr txBox="1">
              <a:spLocks noChangeArrowheads="1"/>
            </p:cNvSpPr>
            <p:nvPr/>
          </p:nvSpPr>
          <p:spPr bwMode="auto">
            <a:xfrm>
              <a:off x="2246313" y="4916554"/>
              <a:ext cx="3191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O</a:t>
              </a:r>
            </a:p>
          </p:txBody>
        </p:sp>
        <p:sp>
          <p:nvSpPr>
            <p:cNvPr id="8209" name="Text Box 17"/>
            <p:cNvSpPr txBox="1">
              <a:spLocks noChangeArrowheads="1"/>
            </p:cNvSpPr>
            <p:nvPr/>
          </p:nvSpPr>
          <p:spPr bwMode="auto">
            <a:xfrm>
              <a:off x="3192464" y="4916554"/>
              <a:ext cx="3191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O</a:t>
              </a:r>
            </a:p>
          </p:txBody>
        </p:sp>
        <p:sp>
          <p:nvSpPr>
            <p:cNvPr id="8212" name="Line 20"/>
            <p:cNvSpPr>
              <a:spLocks noChangeShapeType="1"/>
            </p:cNvSpPr>
            <p:nvPr/>
          </p:nvSpPr>
          <p:spPr bwMode="auto">
            <a:xfrm rot="1658911">
              <a:off x="4803812" y="4716463"/>
              <a:ext cx="460375" cy="2540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 type="none" w="med" len="lg"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13" name="Line 21"/>
            <p:cNvSpPr>
              <a:spLocks noChangeShapeType="1"/>
            </p:cNvSpPr>
            <p:nvPr/>
          </p:nvSpPr>
          <p:spPr bwMode="auto">
            <a:xfrm rot="16390443">
              <a:off x="4409282" y="4752247"/>
              <a:ext cx="350838" cy="20637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 type="stealth" w="sm" len="lg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14" name="Text Box 22"/>
            <p:cNvSpPr txBox="1">
              <a:spLocks noChangeArrowheads="1"/>
            </p:cNvSpPr>
            <p:nvPr/>
          </p:nvSpPr>
          <p:spPr bwMode="auto">
            <a:xfrm>
              <a:off x="4235451" y="4916554"/>
              <a:ext cx="3191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O</a:t>
              </a:r>
            </a:p>
          </p:txBody>
        </p:sp>
        <p:sp>
          <p:nvSpPr>
            <p:cNvPr id="8215" name="Text Box 23"/>
            <p:cNvSpPr txBox="1">
              <a:spLocks noChangeArrowheads="1"/>
            </p:cNvSpPr>
            <p:nvPr/>
          </p:nvSpPr>
          <p:spPr bwMode="auto">
            <a:xfrm>
              <a:off x="5180013" y="4916554"/>
              <a:ext cx="3191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O</a:t>
              </a:r>
            </a:p>
          </p:txBody>
        </p:sp>
        <p:sp>
          <p:nvSpPr>
            <p:cNvPr id="8216" name="Text Box 24"/>
            <p:cNvSpPr txBox="1">
              <a:spLocks noChangeArrowheads="1"/>
            </p:cNvSpPr>
            <p:nvPr/>
          </p:nvSpPr>
          <p:spPr bwMode="auto">
            <a:xfrm>
              <a:off x="6448468" y="4313304"/>
              <a:ext cx="275909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S</a:t>
              </a:r>
            </a:p>
          </p:txBody>
        </p:sp>
        <p:sp>
          <p:nvSpPr>
            <p:cNvPr id="8217" name="Text Box 25"/>
            <p:cNvSpPr txBox="1">
              <a:spLocks noChangeArrowheads="1"/>
            </p:cNvSpPr>
            <p:nvPr/>
          </p:nvSpPr>
          <p:spPr bwMode="auto">
            <a:xfrm>
              <a:off x="6423025" y="3673541"/>
              <a:ext cx="3191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O</a:t>
              </a:r>
            </a:p>
          </p:txBody>
        </p:sp>
        <p:sp>
          <p:nvSpPr>
            <p:cNvPr id="8218" name="Line 26"/>
            <p:cNvSpPr>
              <a:spLocks noChangeShapeType="1"/>
            </p:cNvSpPr>
            <p:nvPr/>
          </p:nvSpPr>
          <p:spPr bwMode="auto">
            <a:xfrm>
              <a:off x="6613525" y="4030729"/>
              <a:ext cx="0" cy="365125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19" name="Line 27"/>
            <p:cNvSpPr>
              <a:spLocks noChangeShapeType="1"/>
            </p:cNvSpPr>
            <p:nvPr/>
          </p:nvSpPr>
          <p:spPr bwMode="auto">
            <a:xfrm rot="1658911">
              <a:off x="6604087" y="4659379"/>
              <a:ext cx="503239" cy="27463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0" name="Line 28"/>
            <p:cNvSpPr>
              <a:spLocks noChangeShapeType="1"/>
            </p:cNvSpPr>
            <p:nvPr/>
          </p:nvSpPr>
          <p:spPr bwMode="auto">
            <a:xfrm rot="16390443">
              <a:off x="6192839" y="4733925"/>
              <a:ext cx="444500" cy="21272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1" name="Text Box 29"/>
            <p:cNvSpPr txBox="1">
              <a:spLocks noChangeArrowheads="1"/>
            </p:cNvSpPr>
            <p:nvPr/>
          </p:nvSpPr>
          <p:spPr bwMode="auto">
            <a:xfrm>
              <a:off x="6032500" y="4907029"/>
              <a:ext cx="3191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O</a:t>
              </a:r>
            </a:p>
          </p:txBody>
        </p:sp>
        <p:sp>
          <p:nvSpPr>
            <p:cNvPr id="8222" name="Text Box 30"/>
            <p:cNvSpPr txBox="1">
              <a:spLocks noChangeArrowheads="1"/>
            </p:cNvSpPr>
            <p:nvPr/>
          </p:nvSpPr>
          <p:spPr bwMode="auto">
            <a:xfrm>
              <a:off x="6961188" y="4938780"/>
              <a:ext cx="3191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O</a:t>
              </a:r>
            </a:p>
          </p:txBody>
        </p:sp>
        <p:sp>
          <p:nvSpPr>
            <p:cNvPr id="8235" name="Line 43"/>
            <p:cNvSpPr>
              <a:spLocks noChangeShapeType="1"/>
            </p:cNvSpPr>
            <p:nvPr/>
          </p:nvSpPr>
          <p:spPr bwMode="auto">
            <a:xfrm>
              <a:off x="2679700" y="3810066"/>
              <a:ext cx="0" cy="182563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36" name="Line 44"/>
            <p:cNvSpPr>
              <a:spLocks noChangeShapeType="1"/>
            </p:cNvSpPr>
            <p:nvPr/>
          </p:nvSpPr>
          <p:spPr bwMode="auto">
            <a:xfrm>
              <a:off x="2736851" y="3717925"/>
              <a:ext cx="228600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37" name="Line 45"/>
            <p:cNvSpPr>
              <a:spLocks noChangeShapeType="1"/>
            </p:cNvSpPr>
            <p:nvPr/>
          </p:nvSpPr>
          <p:spPr bwMode="auto">
            <a:xfrm>
              <a:off x="2994025" y="3810066"/>
              <a:ext cx="0" cy="182563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38" name="Line 46"/>
            <p:cNvSpPr>
              <a:spLocks noChangeShapeType="1"/>
            </p:cNvSpPr>
            <p:nvPr/>
          </p:nvSpPr>
          <p:spPr bwMode="auto">
            <a:xfrm>
              <a:off x="4622800" y="3810066"/>
              <a:ext cx="0" cy="182563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39" name="Line 47"/>
            <p:cNvSpPr>
              <a:spLocks noChangeShapeType="1"/>
            </p:cNvSpPr>
            <p:nvPr/>
          </p:nvSpPr>
          <p:spPr bwMode="auto">
            <a:xfrm>
              <a:off x="4937125" y="3810066"/>
              <a:ext cx="0" cy="182563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40" name="Line 48"/>
            <p:cNvSpPr>
              <a:spLocks noChangeShapeType="1"/>
            </p:cNvSpPr>
            <p:nvPr/>
          </p:nvSpPr>
          <p:spPr bwMode="auto">
            <a:xfrm>
              <a:off x="6421439" y="3810066"/>
              <a:ext cx="0" cy="182563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41" name="Line 49"/>
            <p:cNvSpPr>
              <a:spLocks noChangeShapeType="1"/>
            </p:cNvSpPr>
            <p:nvPr/>
          </p:nvSpPr>
          <p:spPr bwMode="auto">
            <a:xfrm>
              <a:off x="6735763" y="3810066"/>
              <a:ext cx="0" cy="182563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47" name="Line 55"/>
            <p:cNvSpPr>
              <a:spLocks noChangeShapeType="1"/>
            </p:cNvSpPr>
            <p:nvPr/>
          </p:nvSpPr>
          <p:spPr bwMode="auto">
            <a:xfrm rot="18798322">
              <a:off x="2386807" y="5249069"/>
              <a:ext cx="228600" cy="1587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48" name="Line 56"/>
            <p:cNvSpPr>
              <a:spLocks noChangeShapeType="1"/>
            </p:cNvSpPr>
            <p:nvPr/>
          </p:nvSpPr>
          <p:spPr bwMode="auto">
            <a:xfrm rot="18798322">
              <a:off x="2160588" y="5016500"/>
              <a:ext cx="228600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49" name="Line 57"/>
            <p:cNvSpPr>
              <a:spLocks noChangeShapeType="1"/>
            </p:cNvSpPr>
            <p:nvPr/>
          </p:nvSpPr>
          <p:spPr bwMode="auto">
            <a:xfrm rot="18798322">
              <a:off x="3329783" y="5215733"/>
              <a:ext cx="228600" cy="1587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50" name="Line 58"/>
            <p:cNvSpPr>
              <a:spLocks noChangeShapeType="1"/>
            </p:cNvSpPr>
            <p:nvPr/>
          </p:nvSpPr>
          <p:spPr bwMode="auto">
            <a:xfrm rot="13613084">
              <a:off x="3322639" y="5002213"/>
              <a:ext cx="228600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51" name="Line 59"/>
            <p:cNvSpPr>
              <a:spLocks noChangeShapeType="1"/>
            </p:cNvSpPr>
            <p:nvPr/>
          </p:nvSpPr>
          <p:spPr bwMode="auto">
            <a:xfrm rot="13613084">
              <a:off x="3123407" y="5217320"/>
              <a:ext cx="228600" cy="1587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52" name="Line 60"/>
            <p:cNvSpPr>
              <a:spLocks noChangeShapeType="1"/>
            </p:cNvSpPr>
            <p:nvPr/>
          </p:nvSpPr>
          <p:spPr bwMode="auto">
            <a:xfrm rot="13613084">
              <a:off x="4137025" y="5218113"/>
              <a:ext cx="228600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53" name="Line 61"/>
            <p:cNvSpPr>
              <a:spLocks noChangeShapeType="1"/>
            </p:cNvSpPr>
            <p:nvPr/>
          </p:nvSpPr>
          <p:spPr bwMode="auto">
            <a:xfrm rot="18798322">
              <a:off x="4358483" y="5225258"/>
              <a:ext cx="228600" cy="1587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54" name="Line 62"/>
            <p:cNvSpPr>
              <a:spLocks noChangeShapeType="1"/>
            </p:cNvSpPr>
            <p:nvPr/>
          </p:nvSpPr>
          <p:spPr bwMode="auto">
            <a:xfrm rot="18798322">
              <a:off x="4150519" y="5006181"/>
              <a:ext cx="228600" cy="1588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55" name="Line 63"/>
            <p:cNvSpPr>
              <a:spLocks noChangeShapeType="1"/>
            </p:cNvSpPr>
            <p:nvPr/>
          </p:nvSpPr>
          <p:spPr bwMode="auto">
            <a:xfrm rot="18798322">
              <a:off x="5328444" y="5225256"/>
              <a:ext cx="228600" cy="1588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56" name="Line 64"/>
            <p:cNvSpPr>
              <a:spLocks noChangeShapeType="1"/>
            </p:cNvSpPr>
            <p:nvPr/>
          </p:nvSpPr>
          <p:spPr bwMode="auto">
            <a:xfrm rot="13613084">
              <a:off x="5104607" y="5203031"/>
              <a:ext cx="228600" cy="1587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57" name="Line 65"/>
            <p:cNvSpPr>
              <a:spLocks noChangeShapeType="1"/>
            </p:cNvSpPr>
            <p:nvPr/>
          </p:nvSpPr>
          <p:spPr bwMode="auto">
            <a:xfrm rot="13613084">
              <a:off x="5287963" y="4975225"/>
              <a:ext cx="228600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58" name="Line 66"/>
            <p:cNvSpPr>
              <a:spLocks noChangeShapeType="1"/>
            </p:cNvSpPr>
            <p:nvPr/>
          </p:nvSpPr>
          <p:spPr bwMode="auto">
            <a:xfrm rot="18798322">
              <a:off x="5935663" y="5016500"/>
              <a:ext cx="228600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59" name="Line 67"/>
            <p:cNvSpPr>
              <a:spLocks noChangeShapeType="1"/>
            </p:cNvSpPr>
            <p:nvPr/>
          </p:nvSpPr>
          <p:spPr bwMode="auto">
            <a:xfrm rot="18798322">
              <a:off x="6146007" y="5249069"/>
              <a:ext cx="228600" cy="1587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60" name="Line 68"/>
            <p:cNvSpPr>
              <a:spLocks noChangeShapeType="1"/>
            </p:cNvSpPr>
            <p:nvPr/>
          </p:nvSpPr>
          <p:spPr bwMode="auto">
            <a:xfrm rot="13613084">
              <a:off x="6884195" y="5249070"/>
              <a:ext cx="228600" cy="1588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61" name="Line 69"/>
            <p:cNvSpPr>
              <a:spLocks noChangeShapeType="1"/>
            </p:cNvSpPr>
            <p:nvPr/>
          </p:nvSpPr>
          <p:spPr bwMode="auto">
            <a:xfrm rot="13613084">
              <a:off x="7061200" y="5021263"/>
              <a:ext cx="228600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62" name="Line 70"/>
            <p:cNvSpPr>
              <a:spLocks noChangeShapeType="1"/>
            </p:cNvSpPr>
            <p:nvPr/>
          </p:nvSpPr>
          <p:spPr bwMode="auto">
            <a:xfrm rot="16390443">
              <a:off x="2385219" y="4702969"/>
              <a:ext cx="419100" cy="22701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63" name="Line 71"/>
            <p:cNvSpPr>
              <a:spLocks noChangeShapeType="1"/>
            </p:cNvSpPr>
            <p:nvPr/>
          </p:nvSpPr>
          <p:spPr bwMode="auto">
            <a:xfrm>
              <a:off x="4764088" y="4038666"/>
              <a:ext cx="0" cy="365125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64" name="Line 72"/>
            <p:cNvSpPr>
              <a:spLocks noChangeShapeType="1"/>
            </p:cNvSpPr>
            <p:nvPr/>
          </p:nvSpPr>
          <p:spPr bwMode="auto">
            <a:xfrm rot="1658911">
              <a:off x="6570664" y="4727575"/>
              <a:ext cx="503237" cy="274638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68" name="Text Box 76"/>
            <p:cNvSpPr txBox="1">
              <a:spLocks noChangeArrowheads="1"/>
            </p:cNvSpPr>
            <p:nvPr/>
          </p:nvSpPr>
          <p:spPr bwMode="auto">
            <a:xfrm>
              <a:off x="8164516" y="4343466"/>
              <a:ext cx="275909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S</a:t>
              </a:r>
            </a:p>
          </p:txBody>
        </p:sp>
        <p:sp>
          <p:nvSpPr>
            <p:cNvPr id="8269" name="Text Box 77"/>
            <p:cNvSpPr txBox="1">
              <a:spLocks noChangeArrowheads="1"/>
            </p:cNvSpPr>
            <p:nvPr/>
          </p:nvSpPr>
          <p:spPr bwMode="auto">
            <a:xfrm>
              <a:off x="8131176" y="3703704"/>
              <a:ext cx="3191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O</a:t>
              </a:r>
            </a:p>
          </p:txBody>
        </p:sp>
        <p:sp>
          <p:nvSpPr>
            <p:cNvPr id="8270" name="Line 78"/>
            <p:cNvSpPr>
              <a:spLocks noChangeShapeType="1"/>
            </p:cNvSpPr>
            <p:nvPr/>
          </p:nvSpPr>
          <p:spPr bwMode="auto">
            <a:xfrm>
              <a:off x="8293100" y="4060891"/>
              <a:ext cx="0" cy="365125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71" name="Line 79"/>
            <p:cNvSpPr>
              <a:spLocks noChangeShapeType="1"/>
            </p:cNvSpPr>
            <p:nvPr/>
          </p:nvSpPr>
          <p:spPr bwMode="auto">
            <a:xfrm rot="1658911">
              <a:off x="8283577" y="4708525"/>
              <a:ext cx="501651" cy="274638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72" name="Line 80"/>
            <p:cNvSpPr>
              <a:spLocks noChangeShapeType="1"/>
            </p:cNvSpPr>
            <p:nvPr/>
          </p:nvSpPr>
          <p:spPr bwMode="auto">
            <a:xfrm rot="16390443">
              <a:off x="7904960" y="4755422"/>
              <a:ext cx="425450" cy="23971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73" name="Text Box 81"/>
            <p:cNvSpPr txBox="1">
              <a:spLocks noChangeArrowheads="1"/>
            </p:cNvSpPr>
            <p:nvPr/>
          </p:nvSpPr>
          <p:spPr bwMode="auto">
            <a:xfrm>
              <a:off x="7700963" y="4987992"/>
              <a:ext cx="3191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O</a:t>
              </a:r>
            </a:p>
          </p:txBody>
        </p:sp>
        <p:sp>
          <p:nvSpPr>
            <p:cNvPr id="8274" name="Text Box 82"/>
            <p:cNvSpPr txBox="1">
              <a:spLocks noChangeArrowheads="1"/>
            </p:cNvSpPr>
            <p:nvPr/>
          </p:nvSpPr>
          <p:spPr bwMode="auto">
            <a:xfrm>
              <a:off x="8650288" y="4987992"/>
              <a:ext cx="3191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O</a:t>
              </a:r>
            </a:p>
          </p:txBody>
        </p:sp>
        <p:sp>
          <p:nvSpPr>
            <p:cNvPr id="8275" name="Line 83"/>
            <p:cNvSpPr>
              <a:spLocks noChangeShapeType="1"/>
            </p:cNvSpPr>
            <p:nvPr/>
          </p:nvSpPr>
          <p:spPr bwMode="auto">
            <a:xfrm>
              <a:off x="8137525" y="3840163"/>
              <a:ext cx="0" cy="182562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76" name="Line 84"/>
            <p:cNvSpPr>
              <a:spLocks noChangeShapeType="1"/>
            </p:cNvSpPr>
            <p:nvPr/>
          </p:nvSpPr>
          <p:spPr bwMode="auto">
            <a:xfrm>
              <a:off x="8194675" y="3749675"/>
              <a:ext cx="228600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77" name="Line 85"/>
            <p:cNvSpPr>
              <a:spLocks noChangeShapeType="1"/>
            </p:cNvSpPr>
            <p:nvPr/>
          </p:nvSpPr>
          <p:spPr bwMode="auto">
            <a:xfrm>
              <a:off x="8451851" y="3840163"/>
              <a:ext cx="0" cy="182562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78" name="Line 86"/>
            <p:cNvSpPr>
              <a:spLocks noChangeShapeType="1"/>
            </p:cNvSpPr>
            <p:nvPr/>
          </p:nvSpPr>
          <p:spPr bwMode="auto">
            <a:xfrm rot="18798322">
              <a:off x="7617619" y="5037933"/>
              <a:ext cx="228600" cy="1588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79" name="Line 87"/>
            <p:cNvSpPr>
              <a:spLocks noChangeShapeType="1"/>
            </p:cNvSpPr>
            <p:nvPr/>
          </p:nvSpPr>
          <p:spPr bwMode="auto">
            <a:xfrm rot="18798322">
              <a:off x="7862095" y="5279232"/>
              <a:ext cx="228600" cy="1588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80" name="Line 88"/>
            <p:cNvSpPr>
              <a:spLocks noChangeShapeType="1"/>
            </p:cNvSpPr>
            <p:nvPr/>
          </p:nvSpPr>
          <p:spPr bwMode="auto">
            <a:xfrm rot="13613084">
              <a:off x="8549483" y="5279231"/>
              <a:ext cx="228600" cy="1587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81" name="Line 89"/>
            <p:cNvSpPr>
              <a:spLocks noChangeShapeType="1"/>
            </p:cNvSpPr>
            <p:nvPr/>
          </p:nvSpPr>
          <p:spPr bwMode="auto">
            <a:xfrm rot="13613084">
              <a:off x="8778083" y="5050631"/>
              <a:ext cx="228600" cy="1587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82" name="Line 90"/>
            <p:cNvSpPr>
              <a:spLocks noChangeShapeType="1"/>
            </p:cNvSpPr>
            <p:nvPr/>
          </p:nvSpPr>
          <p:spPr bwMode="auto">
            <a:xfrm rot="1658911">
              <a:off x="8248737" y="4795904"/>
              <a:ext cx="503239" cy="27463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83" name="Line 91"/>
            <p:cNvSpPr>
              <a:spLocks noChangeShapeType="1"/>
            </p:cNvSpPr>
            <p:nvPr/>
          </p:nvSpPr>
          <p:spPr bwMode="auto">
            <a:xfrm>
              <a:off x="6537325" y="4022791"/>
              <a:ext cx="0" cy="366713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84" name="Line 92"/>
            <p:cNvSpPr>
              <a:spLocks noChangeShapeType="1"/>
            </p:cNvSpPr>
            <p:nvPr/>
          </p:nvSpPr>
          <p:spPr bwMode="auto">
            <a:xfrm rot="16390443">
              <a:off x="7847808" y="4717256"/>
              <a:ext cx="425450" cy="23018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85" name="Line 93"/>
            <p:cNvSpPr>
              <a:spLocks noChangeShapeType="1"/>
            </p:cNvSpPr>
            <p:nvPr/>
          </p:nvSpPr>
          <p:spPr bwMode="auto">
            <a:xfrm rot="16390443">
              <a:off x="6142039" y="4649789"/>
              <a:ext cx="444500" cy="23812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1873252" y="3689417"/>
            <a:ext cx="1279627" cy="1660459"/>
            <a:chOff x="349251" y="3689416"/>
            <a:chExt cx="1279627" cy="1660459"/>
          </a:xfrm>
        </p:grpSpPr>
        <p:sp>
          <p:nvSpPr>
            <p:cNvPr id="8195" name="Text Box 3"/>
            <p:cNvSpPr txBox="1">
              <a:spLocks noChangeArrowheads="1"/>
            </p:cNvSpPr>
            <p:nvPr/>
          </p:nvSpPr>
          <p:spPr bwMode="auto">
            <a:xfrm>
              <a:off x="806512" y="4330766"/>
              <a:ext cx="275909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S</a:t>
              </a:r>
            </a:p>
          </p:txBody>
        </p:sp>
        <p:sp>
          <p:nvSpPr>
            <p:cNvPr id="8198" name="Text Box 6"/>
            <p:cNvSpPr txBox="1">
              <a:spLocks noChangeArrowheads="1"/>
            </p:cNvSpPr>
            <p:nvPr/>
          </p:nvSpPr>
          <p:spPr bwMode="auto">
            <a:xfrm>
              <a:off x="777876" y="3689416"/>
              <a:ext cx="3191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O</a:t>
              </a:r>
            </a:p>
          </p:txBody>
        </p:sp>
        <p:sp>
          <p:nvSpPr>
            <p:cNvPr id="8201" name="Text Box 9"/>
            <p:cNvSpPr txBox="1">
              <a:spLocks noChangeArrowheads="1"/>
            </p:cNvSpPr>
            <p:nvPr/>
          </p:nvSpPr>
          <p:spPr bwMode="auto">
            <a:xfrm>
              <a:off x="349251" y="4916554"/>
              <a:ext cx="3191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O</a:t>
              </a:r>
            </a:p>
          </p:txBody>
        </p:sp>
        <p:sp>
          <p:nvSpPr>
            <p:cNvPr id="8202" name="Line 10"/>
            <p:cNvSpPr>
              <a:spLocks noChangeShapeType="1"/>
            </p:cNvSpPr>
            <p:nvPr/>
          </p:nvSpPr>
          <p:spPr bwMode="auto">
            <a:xfrm>
              <a:off x="931863" y="4046538"/>
              <a:ext cx="0" cy="36671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07" name="Text Box 15"/>
            <p:cNvSpPr txBox="1">
              <a:spLocks noChangeArrowheads="1"/>
            </p:cNvSpPr>
            <p:nvPr/>
          </p:nvSpPr>
          <p:spPr bwMode="auto">
            <a:xfrm>
              <a:off x="1309688" y="4916554"/>
              <a:ext cx="3191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3333CC"/>
                  </a:solidFill>
                  <a:latin typeface="Tahoma" pitchFamily="34" charset="0"/>
                </a:rPr>
                <a:t>O</a:t>
              </a:r>
            </a:p>
          </p:txBody>
        </p:sp>
        <p:sp>
          <p:nvSpPr>
            <p:cNvPr id="8210" name="Line 18"/>
            <p:cNvSpPr>
              <a:spLocks noChangeShapeType="1"/>
            </p:cNvSpPr>
            <p:nvPr/>
          </p:nvSpPr>
          <p:spPr bwMode="auto">
            <a:xfrm rot="1658911">
              <a:off x="968459" y="4708591"/>
              <a:ext cx="442913" cy="20161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11" name="Line 19"/>
            <p:cNvSpPr>
              <a:spLocks noChangeShapeType="1"/>
            </p:cNvSpPr>
            <p:nvPr/>
          </p:nvSpPr>
          <p:spPr bwMode="auto">
            <a:xfrm rot="16390443">
              <a:off x="523084" y="4769644"/>
              <a:ext cx="374650" cy="19843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 type="stealth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32" name="Line 40"/>
            <p:cNvSpPr>
              <a:spLocks noChangeShapeType="1"/>
            </p:cNvSpPr>
            <p:nvPr/>
          </p:nvSpPr>
          <p:spPr bwMode="auto">
            <a:xfrm>
              <a:off x="784225" y="3810066"/>
              <a:ext cx="0" cy="182563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33" name="Line 41"/>
            <p:cNvSpPr>
              <a:spLocks noChangeShapeType="1"/>
            </p:cNvSpPr>
            <p:nvPr/>
          </p:nvSpPr>
          <p:spPr bwMode="auto">
            <a:xfrm>
              <a:off x="823913" y="3717925"/>
              <a:ext cx="228600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34" name="Line 42"/>
            <p:cNvSpPr>
              <a:spLocks noChangeShapeType="1"/>
            </p:cNvSpPr>
            <p:nvPr/>
          </p:nvSpPr>
          <p:spPr bwMode="auto">
            <a:xfrm>
              <a:off x="1096963" y="3810066"/>
              <a:ext cx="0" cy="182563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42" name="Line 50"/>
            <p:cNvSpPr>
              <a:spLocks noChangeShapeType="1"/>
            </p:cNvSpPr>
            <p:nvPr/>
          </p:nvSpPr>
          <p:spPr bwMode="auto">
            <a:xfrm rot="13613084">
              <a:off x="1256507" y="5220494"/>
              <a:ext cx="228600" cy="1587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43" name="Line 51"/>
            <p:cNvSpPr>
              <a:spLocks noChangeShapeType="1"/>
            </p:cNvSpPr>
            <p:nvPr/>
          </p:nvSpPr>
          <p:spPr bwMode="auto">
            <a:xfrm rot="13613084">
              <a:off x="1459707" y="5006183"/>
              <a:ext cx="228600" cy="1587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44" name="Line 52"/>
            <p:cNvSpPr>
              <a:spLocks noChangeShapeType="1"/>
            </p:cNvSpPr>
            <p:nvPr/>
          </p:nvSpPr>
          <p:spPr bwMode="auto">
            <a:xfrm rot="13613084">
              <a:off x="250825" y="5235575"/>
              <a:ext cx="228600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45" name="Line 53"/>
            <p:cNvSpPr>
              <a:spLocks noChangeShapeType="1"/>
            </p:cNvSpPr>
            <p:nvPr/>
          </p:nvSpPr>
          <p:spPr bwMode="auto">
            <a:xfrm rot="18798322">
              <a:off x="296863" y="5006975"/>
              <a:ext cx="228600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46" name="Line 54"/>
            <p:cNvSpPr>
              <a:spLocks noChangeShapeType="1"/>
            </p:cNvSpPr>
            <p:nvPr/>
          </p:nvSpPr>
          <p:spPr bwMode="auto">
            <a:xfrm rot="18798322">
              <a:off x="479425" y="5235575"/>
              <a:ext cx="228600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86" name="Line 94"/>
            <p:cNvSpPr>
              <a:spLocks noChangeShapeType="1"/>
            </p:cNvSpPr>
            <p:nvPr/>
          </p:nvSpPr>
          <p:spPr bwMode="auto">
            <a:xfrm rot="1658911">
              <a:off x="920838" y="4765741"/>
              <a:ext cx="442913" cy="20161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67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98"/>
    </mc:Choice>
    <mc:Fallback xmlns="">
      <p:transition spd="slow" advTm="137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830388" y="311169"/>
            <a:ext cx="3768660" cy="51706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 b="1">
                <a:solidFill>
                  <a:srgbClr val="000066"/>
                </a:solidFill>
                <a:latin typeface="Arial" charset="0"/>
              </a:rPr>
              <a:t>NO</a:t>
            </a:r>
            <a:r>
              <a:rPr lang="it-IT" altLang="it-IT" sz="3000" b="1" baseline="-25000">
                <a:solidFill>
                  <a:srgbClr val="000066"/>
                </a:solidFill>
                <a:latin typeface="Arial" charset="0"/>
              </a:rPr>
              <a:t>3</a:t>
            </a:r>
            <a:r>
              <a:rPr lang="it-IT" altLang="it-IT" sz="3000" b="1">
                <a:solidFill>
                  <a:srgbClr val="000066"/>
                </a:solidFill>
                <a:latin typeface="Arial" charset="0"/>
              </a:rPr>
              <a:t>  IONE NITRATO</a:t>
            </a:r>
            <a:endParaRPr lang="it-IT" altLang="it-IT" sz="3000" b="1">
              <a:solidFill>
                <a:srgbClr val="3333CC"/>
              </a:solidFill>
              <a:latin typeface="Arial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7231063" y="770005"/>
            <a:ext cx="1471846" cy="1862575"/>
            <a:chOff x="5707063" y="770004"/>
            <a:chExt cx="1471846" cy="1862575"/>
          </a:xfrm>
        </p:grpSpPr>
        <p:sp>
          <p:nvSpPr>
            <p:cNvPr id="12291" name="Line 3"/>
            <p:cNvSpPr>
              <a:spLocks noChangeShapeType="1"/>
            </p:cNvSpPr>
            <p:nvPr/>
          </p:nvSpPr>
          <p:spPr bwMode="auto">
            <a:xfrm flipV="1">
              <a:off x="6218239" y="914400"/>
              <a:ext cx="0" cy="503238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92" name="Oval 4"/>
            <p:cNvSpPr>
              <a:spLocks noChangeArrowheads="1"/>
            </p:cNvSpPr>
            <p:nvPr/>
          </p:nvSpPr>
          <p:spPr bwMode="auto">
            <a:xfrm>
              <a:off x="6149976" y="1409766"/>
              <a:ext cx="136525" cy="1365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 anchor="ctr"/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3333CC"/>
                </a:solidFill>
              </a:endParaRPr>
            </a:p>
          </p:txBody>
        </p:sp>
        <p:sp>
          <p:nvSpPr>
            <p:cNvPr id="12293" name="Oval 5"/>
            <p:cNvSpPr>
              <a:spLocks noChangeArrowheads="1"/>
            </p:cNvSpPr>
            <p:nvPr/>
          </p:nvSpPr>
          <p:spPr bwMode="auto">
            <a:xfrm>
              <a:off x="6149976" y="770004"/>
              <a:ext cx="136525" cy="1365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 anchor="ctr"/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3333CC"/>
                </a:solidFill>
              </a:endParaRPr>
            </a:p>
          </p:txBody>
        </p:sp>
        <p:sp>
          <p:nvSpPr>
            <p:cNvPr id="12294" name="Line 6"/>
            <p:cNvSpPr>
              <a:spLocks noChangeShapeType="1"/>
            </p:cNvSpPr>
            <p:nvPr/>
          </p:nvSpPr>
          <p:spPr bwMode="auto">
            <a:xfrm flipV="1">
              <a:off x="5813427" y="1531938"/>
              <a:ext cx="342900" cy="34290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95" name="Line 7"/>
            <p:cNvSpPr>
              <a:spLocks noChangeShapeType="1"/>
            </p:cNvSpPr>
            <p:nvPr/>
          </p:nvSpPr>
          <p:spPr bwMode="auto">
            <a:xfrm>
              <a:off x="6286589" y="1531938"/>
              <a:ext cx="373063" cy="373062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96" name="Text Box 8"/>
            <p:cNvSpPr txBox="1">
              <a:spLocks noChangeArrowheads="1"/>
            </p:cNvSpPr>
            <p:nvPr/>
          </p:nvSpPr>
          <p:spPr bwMode="auto">
            <a:xfrm>
              <a:off x="5897563" y="1600202"/>
              <a:ext cx="617348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120°</a:t>
              </a:r>
            </a:p>
          </p:txBody>
        </p:sp>
        <p:sp>
          <p:nvSpPr>
            <p:cNvPr id="12297" name="Line 9"/>
            <p:cNvSpPr>
              <a:spLocks noChangeShapeType="1"/>
            </p:cNvSpPr>
            <p:nvPr/>
          </p:nvSpPr>
          <p:spPr bwMode="auto">
            <a:xfrm flipV="1">
              <a:off x="6354763" y="868429"/>
              <a:ext cx="0" cy="503237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 type="stealth" w="sm" len="lg"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98" name="Text Box 10"/>
            <p:cNvSpPr txBox="1">
              <a:spLocks noChangeArrowheads="1"/>
            </p:cNvSpPr>
            <p:nvPr/>
          </p:nvSpPr>
          <p:spPr bwMode="auto">
            <a:xfrm>
              <a:off x="6362788" y="936626"/>
              <a:ext cx="816121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1,26 Å</a:t>
              </a:r>
            </a:p>
          </p:txBody>
        </p:sp>
        <p:sp>
          <p:nvSpPr>
            <p:cNvPr id="12299" name="Text Box 11"/>
            <p:cNvSpPr txBox="1">
              <a:spLocks noChangeArrowheads="1"/>
            </p:cNvSpPr>
            <p:nvPr/>
          </p:nvSpPr>
          <p:spPr bwMode="auto">
            <a:xfrm>
              <a:off x="6096806" y="2223236"/>
              <a:ext cx="562846" cy="409343"/>
            </a:xfrm>
            <a:prstGeom prst="rect">
              <a:avLst/>
            </a:prstGeom>
            <a:noFill/>
            <a:ln w="2857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FF0000"/>
                  </a:solidFill>
                  <a:latin typeface="Arial" charset="0"/>
                </a:rPr>
                <a:t>sp</a:t>
              </a:r>
              <a:r>
                <a:rPr lang="it-IT" altLang="it-IT" sz="2300" b="1" baseline="30000" dirty="0">
                  <a:solidFill>
                    <a:srgbClr val="FF0000"/>
                  </a:solidFill>
                  <a:latin typeface="Arial" charset="0"/>
                </a:rPr>
                <a:t>2</a:t>
              </a:r>
              <a:endParaRPr lang="it-IT" altLang="it-IT" sz="23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2303" name="Oval 74"/>
            <p:cNvSpPr>
              <a:spLocks noChangeArrowheads="1"/>
            </p:cNvSpPr>
            <p:nvPr/>
          </p:nvSpPr>
          <p:spPr bwMode="auto">
            <a:xfrm>
              <a:off x="5707063" y="1820865"/>
              <a:ext cx="138112" cy="1381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 anchor="ctr"/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3333CC"/>
                </a:solidFill>
              </a:endParaRPr>
            </a:p>
          </p:txBody>
        </p:sp>
        <p:sp>
          <p:nvSpPr>
            <p:cNvPr id="12304" name="Oval 75"/>
            <p:cNvSpPr>
              <a:spLocks noChangeArrowheads="1"/>
            </p:cNvSpPr>
            <p:nvPr/>
          </p:nvSpPr>
          <p:spPr bwMode="auto">
            <a:xfrm>
              <a:off x="6583363" y="1820865"/>
              <a:ext cx="138112" cy="1381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 anchor="ctr"/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3333CC"/>
                </a:solidFill>
              </a:endParaRPr>
            </a:p>
          </p:txBody>
        </p:sp>
      </p:grpSp>
      <p:sp>
        <p:nvSpPr>
          <p:cNvPr id="12305" name="Line 76"/>
          <p:cNvSpPr>
            <a:spLocks noChangeShapeType="1"/>
          </p:cNvSpPr>
          <p:nvPr/>
        </p:nvSpPr>
        <p:spPr bwMode="auto">
          <a:xfrm>
            <a:off x="2468563" y="457200"/>
            <a:ext cx="138112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 type="none" w="sm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2606676" y="3246438"/>
            <a:ext cx="2097045" cy="1471758"/>
            <a:chOff x="1082675" y="3246438"/>
            <a:chExt cx="2097045" cy="1471758"/>
          </a:xfrm>
        </p:grpSpPr>
        <p:sp>
          <p:nvSpPr>
            <p:cNvPr id="12345" name="Text Box 13"/>
            <p:cNvSpPr txBox="1">
              <a:spLocks noChangeArrowheads="1"/>
            </p:cNvSpPr>
            <p:nvPr/>
          </p:nvSpPr>
          <p:spPr bwMode="auto">
            <a:xfrm>
              <a:off x="2880492" y="3246438"/>
              <a:ext cx="299228" cy="299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- 1</a:t>
              </a:r>
            </a:p>
          </p:txBody>
        </p:sp>
        <p:sp>
          <p:nvSpPr>
            <p:cNvPr id="12349" name="Line 15"/>
            <p:cNvSpPr>
              <a:spLocks noChangeShapeType="1"/>
            </p:cNvSpPr>
            <p:nvPr/>
          </p:nvSpPr>
          <p:spPr bwMode="auto">
            <a:xfrm rot="16200000" flipV="1">
              <a:off x="2240106" y="3934830"/>
              <a:ext cx="0" cy="36593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2476439" y="3954953"/>
              <a:ext cx="203932" cy="299976"/>
              <a:chOff x="2476439" y="3954953"/>
              <a:chExt cx="203932" cy="299976"/>
            </a:xfrm>
          </p:grpSpPr>
          <p:sp>
            <p:nvSpPr>
              <p:cNvPr id="12350" name="Text Box 16"/>
              <p:cNvSpPr txBox="1">
                <a:spLocks noChangeArrowheads="1"/>
              </p:cNvSpPr>
              <p:nvPr/>
            </p:nvSpPr>
            <p:spPr bwMode="auto">
              <a:xfrm>
                <a:off x="2476439" y="3954953"/>
                <a:ext cx="203932" cy="299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dirty="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2351" name="Line 17"/>
              <p:cNvSpPr>
                <a:spLocks noChangeShapeType="1"/>
              </p:cNvSpPr>
              <p:nvPr/>
            </p:nvSpPr>
            <p:spPr bwMode="auto">
              <a:xfrm rot="5400000" flipV="1">
                <a:off x="2560365" y="3894918"/>
                <a:ext cx="0" cy="12007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52" name="Line 18"/>
              <p:cNvSpPr>
                <a:spLocks noChangeShapeType="1"/>
              </p:cNvSpPr>
              <p:nvPr/>
            </p:nvSpPr>
            <p:spPr bwMode="auto">
              <a:xfrm flipV="1">
                <a:off x="2680371" y="4041887"/>
                <a:ext cx="0" cy="11999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53" name="Line 19"/>
              <p:cNvSpPr>
                <a:spLocks noChangeShapeType="1"/>
              </p:cNvSpPr>
              <p:nvPr/>
            </p:nvSpPr>
            <p:spPr bwMode="auto">
              <a:xfrm rot="5400000" flipV="1">
                <a:off x="2552619" y="4174414"/>
                <a:ext cx="0" cy="12007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354" name="Text Box 20"/>
            <p:cNvSpPr txBox="1">
              <a:spLocks noChangeArrowheads="1"/>
            </p:cNvSpPr>
            <p:nvPr/>
          </p:nvSpPr>
          <p:spPr bwMode="auto">
            <a:xfrm>
              <a:off x="1866548" y="3954953"/>
              <a:ext cx="190591" cy="299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12355" name="Line 21"/>
            <p:cNvSpPr>
              <a:spLocks noChangeShapeType="1"/>
            </p:cNvSpPr>
            <p:nvPr/>
          </p:nvSpPr>
          <p:spPr bwMode="auto">
            <a:xfrm flipH="1" flipV="1">
              <a:off x="1569422" y="3698869"/>
              <a:ext cx="274451" cy="2742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56" name="Line 22"/>
            <p:cNvSpPr>
              <a:spLocks noChangeShapeType="1"/>
            </p:cNvSpPr>
            <p:nvPr/>
          </p:nvSpPr>
          <p:spPr bwMode="auto">
            <a:xfrm flipH="1" flipV="1">
              <a:off x="1538928" y="3759816"/>
              <a:ext cx="274451" cy="2742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57" name="Line 23"/>
            <p:cNvSpPr>
              <a:spLocks noChangeShapeType="1"/>
            </p:cNvSpPr>
            <p:nvPr/>
          </p:nvSpPr>
          <p:spPr bwMode="auto">
            <a:xfrm flipV="1">
              <a:off x="1574944" y="4190173"/>
              <a:ext cx="274451" cy="2742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stealth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58" name="Text Box 24"/>
            <p:cNvSpPr txBox="1">
              <a:spLocks noChangeArrowheads="1"/>
            </p:cNvSpPr>
            <p:nvPr/>
          </p:nvSpPr>
          <p:spPr bwMode="auto">
            <a:xfrm>
              <a:off x="1371012" y="3535939"/>
              <a:ext cx="203932" cy="299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2360" name="Line 26"/>
            <p:cNvSpPr>
              <a:spLocks noChangeShapeType="1"/>
            </p:cNvSpPr>
            <p:nvPr/>
          </p:nvSpPr>
          <p:spPr bwMode="auto">
            <a:xfrm flipH="1" flipV="1">
              <a:off x="1544450" y="3511147"/>
              <a:ext cx="91484" cy="10284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61" name="Line 27"/>
            <p:cNvSpPr>
              <a:spLocks noChangeShapeType="1"/>
            </p:cNvSpPr>
            <p:nvPr/>
          </p:nvSpPr>
          <p:spPr bwMode="auto">
            <a:xfrm flipH="1" flipV="1">
              <a:off x="1325270" y="3741637"/>
              <a:ext cx="91484" cy="10284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1325270" y="4412059"/>
              <a:ext cx="295416" cy="306137"/>
              <a:chOff x="1325270" y="4412059"/>
              <a:chExt cx="295416" cy="306137"/>
            </a:xfrm>
          </p:grpSpPr>
          <p:sp>
            <p:nvSpPr>
              <p:cNvPr id="12359" name="Text Box 25"/>
              <p:cNvSpPr txBox="1">
                <a:spLocks noChangeArrowheads="1"/>
              </p:cNvSpPr>
              <p:nvPr/>
            </p:nvSpPr>
            <p:spPr bwMode="auto">
              <a:xfrm>
                <a:off x="1371012" y="4412059"/>
                <a:ext cx="203932" cy="299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2362" name="Line 28"/>
              <p:cNvSpPr>
                <a:spLocks noChangeShapeType="1"/>
              </p:cNvSpPr>
              <p:nvPr/>
            </p:nvSpPr>
            <p:spPr bwMode="auto">
              <a:xfrm flipV="1">
                <a:off x="1529202" y="4589188"/>
                <a:ext cx="91484" cy="9142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63" name="Line 29"/>
              <p:cNvSpPr>
                <a:spLocks noChangeShapeType="1"/>
              </p:cNvSpPr>
              <p:nvPr/>
            </p:nvSpPr>
            <p:spPr bwMode="auto">
              <a:xfrm flipV="1">
                <a:off x="1344854" y="4418726"/>
                <a:ext cx="91484" cy="9142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64" name="Line 30"/>
              <p:cNvSpPr>
                <a:spLocks noChangeShapeType="1"/>
              </p:cNvSpPr>
              <p:nvPr/>
            </p:nvSpPr>
            <p:spPr bwMode="auto">
              <a:xfrm flipH="1" flipV="1">
                <a:off x="1325270" y="4626775"/>
                <a:ext cx="91484" cy="9142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79" name="AutoShape 50"/>
            <p:cNvSpPr>
              <a:spLocks/>
            </p:cNvSpPr>
            <p:nvPr/>
          </p:nvSpPr>
          <p:spPr bwMode="auto">
            <a:xfrm>
              <a:off x="1082675" y="3429655"/>
              <a:ext cx="112480" cy="376511"/>
            </a:xfrm>
            <a:prstGeom prst="leftBracket">
              <a:avLst>
                <a:gd name="adj" fmla="val 0"/>
              </a:avLst>
            </a:prstGeom>
            <a:noFill/>
            <a:ln w="28575">
              <a:solidFill>
                <a:schemeClr val="accent2"/>
              </a:solidFill>
              <a:round/>
              <a:headEnd type="non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11" tIns="3555" rIns="7111" bIns="3555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0" name="AutoShape 51"/>
            <p:cNvSpPr>
              <a:spLocks/>
            </p:cNvSpPr>
            <p:nvPr/>
          </p:nvSpPr>
          <p:spPr bwMode="auto">
            <a:xfrm rot="10800000">
              <a:off x="2680371" y="3913626"/>
              <a:ext cx="153426" cy="376511"/>
            </a:xfrm>
            <a:prstGeom prst="leftBracket">
              <a:avLst>
                <a:gd name="adj" fmla="val 0"/>
              </a:avLst>
            </a:prstGeom>
            <a:noFill/>
            <a:ln w="28575">
              <a:solidFill>
                <a:schemeClr val="accent2"/>
              </a:solidFill>
              <a:round/>
              <a:headEnd type="non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11" tIns="3555" rIns="7111" bIns="3555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5204507" y="3136433"/>
            <a:ext cx="4564488" cy="1618416"/>
            <a:chOff x="3680507" y="3136433"/>
            <a:chExt cx="4564488" cy="1618416"/>
          </a:xfrm>
        </p:grpSpPr>
        <p:sp>
          <p:nvSpPr>
            <p:cNvPr id="12326" name="Text Box 34"/>
            <p:cNvSpPr txBox="1">
              <a:spLocks noChangeArrowheads="1"/>
            </p:cNvSpPr>
            <p:nvPr/>
          </p:nvSpPr>
          <p:spPr bwMode="auto">
            <a:xfrm>
              <a:off x="5407835" y="3136433"/>
              <a:ext cx="299228" cy="299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FF0000"/>
                  </a:solidFill>
                  <a:latin typeface="Arial" charset="0"/>
                </a:rPr>
                <a:t>- 1</a:t>
              </a:r>
            </a:p>
          </p:txBody>
        </p:sp>
        <p:sp>
          <p:nvSpPr>
            <p:cNvPr id="12327" name="Line 35"/>
            <p:cNvSpPr>
              <a:spLocks noChangeShapeType="1"/>
            </p:cNvSpPr>
            <p:nvPr/>
          </p:nvSpPr>
          <p:spPr bwMode="auto">
            <a:xfrm rot="16200000" flipV="1">
              <a:off x="4794744" y="3954829"/>
              <a:ext cx="0" cy="36593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32" name="Text Box 40"/>
            <p:cNvSpPr txBox="1">
              <a:spLocks noChangeArrowheads="1"/>
            </p:cNvSpPr>
            <p:nvPr/>
          </p:nvSpPr>
          <p:spPr bwMode="auto">
            <a:xfrm>
              <a:off x="4389738" y="3964952"/>
              <a:ext cx="190591" cy="299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FF0000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12333" name="Line 41"/>
            <p:cNvSpPr>
              <a:spLocks noChangeShapeType="1"/>
            </p:cNvSpPr>
            <p:nvPr/>
          </p:nvSpPr>
          <p:spPr bwMode="auto">
            <a:xfrm flipH="1" flipV="1">
              <a:off x="4099086" y="3772111"/>
              <a:ext cx="274451" cy="2742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34" name="Line 42"/>
            <p:cNvSpPr>
              <a:spLocks noChangeShapeType="1"/>
            </p:cNvSpPr>
            <p:nvPr/>
          </p:nvSpPr>
          <p:spPr bwMode="auto">
            <a:xfrm flipV="1">
              <a:off x="4115287" y="4258739"/>
              <a:ext cx="274451" cy="2742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36" name="Text Box 44"/>
            <p:cNvSpPr txBox="1">
              <a:spLocks noChangeArrowheads="1"/>
            </p:cNvSpPr>
            <p:nvPr/>
          </p:nvSpPr>
          <p:spPr bwMode="auto">
            <a:xfrm>
              <a:off x="3895154" y="4441353"/>
              <a:ext cx="203932" cy="299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2339" name="Line 47"/>
            <p:cNvSpPr>
              <a:spLocks noChangeShapeType="1"/>
            </p:cNvSpPr>
            <p:nvPr/>
          </p:nvSpPr>
          <p:spPr bwMode="auto">
            <a:xfrm flipV="1">
              <a:off x="4034285" y="4623472"/>
              <a:ext cx="91484" cy="9142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40" name="Line 48"/>
            <p:cNvSpPr>
              <a:spLocks noChangeShapeType="1"/>
            </p:cNvSpPr>
            <p:nvPr/>
          </p:nvSpPr>
          <p:spPr bwMode="auto">
            <a:xfrm flipV="1">
              <a:off x="3852500" y="4441353"/>
              <a:ext cx="91484" cy="9142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42" name="AutoShape 50"/>
            <p:cNvSpPr>
              <a:spLocks/>
            </p:cNvSpPr>
            <p:nvPr/>
          </p:nvSpPr>
          <p:spPr bwMode="auto">
            <a:xfrm>
              <a:off x="3680507" y="3383893"/>
              <a:ext cx="112480" cy="376511"/>
            </a:xfrm>
            <a:prstGeom prst="leftBracket">
              <a:avLst>
                <a:gd name="adj" fmla="val 0"/>
              </a:avLst>
            </a:prstGeom>
            <a:noFill/>
            <a:ln w="28575">
              <a:solidFill>
                <a:schemeClr val="accent2"/>
              </a:solidFill>
              <a:round/>
              <a:headEnd type="non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11" tIns="3555" rIns="7111" bIns="3555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343" name="AutoShape 51"/>
            <p:cNvSpPr>
              <a:spLocks/>
            </p:cNvSpPr>
            <p:nvPr/>
          </p:nvSpPr>
          <p:spPr bwMode="auto">
            <a:xfrm rot="10800000">
              <a:off x="5213091" y="3886151"/>
              <a:ext cx="153426" cy="376511"/>
            </a:xfrm>
            <a:prstGeom prst="leftBracket">
              <a:avLst>
                <a:gd name="adj" fmla="val 0"/>
              </a:avLst>
            </a:prstGeom>
            <a:noFill/>
            <a:ln w="28575">
              <a:solidFill>
                <a:schemeClr val="accent2"/>
              </a:solidFill>
              <a:round/>
              <a:headEnd type="non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11" tIns="3555" rIns="7111" bIns="3555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344" name="Line 52"/>
            <p:cNvSpPr>
              <a:spLocks noChangeShapeType="1"/>
            </p:cNvSpPr>
            <p:nvPr/>
          </p:nvSpPr>
          <p:spPr bwMode="auto">
            <a:xfrm flipV="1">
              <a:off x="4077168" y="4190173"/>
              <a:ext cx="274451" cy="2742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06" name="Text Box 54"/>
            <p:cNvSpPr txBox="1">
              <a:spLocks noChangeArrowheads="1"/>
            </p:cNvSpPr>
            <p:nvPr/>
          </p:nvSpPr>
          <p:spPr bwMode="auto">
            <a:xfrm>
              <a:off x="7945053" y="3217838"/>
              <a:ext cx="299942" cy="299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- 1</a:t>
              </a:r>
            </a:p>
          </p:txBody>
        </p:sp>
        <p:sp>
          <p:nvSpPr>
            <p:cNvPr id="12307" name="Line 55"/>
            <p:cNvSpPr>
              <a:spLocks noChangeShapeType="1"/>
            </p:cNvSpPr>
            <p:nvPr/>
          </p:nvSpPr>
          <p:spPr bwMode="auto">
            <a:xfrm rot="16200000" flipV="1">
              <a:off x="7263898" y="3932119"/>
              <a:ext cx="0" cy="36564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12" name="Text Box 60"/>
            <p:cNvSpPr txBox="1">
              <a:spLocks noChangeArrowheads="1"/>
            </p:cNvSpPr>
            <p:nvPr/>
          </p:nvSpPr>
          <p:spPr bwMode="auto">
            <a:xfrm>
              <a:off x="6822079" y="3954954"/>
              <a:ext cx="190439" cy="299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12313" name="Line 61"/>
            <p:cNvSpPr>
              <a:spLocks noChangeShapeType="1"/>
            </p:cNvSpPr>
            <p:nvPr/>
          </p:nvSpPr>
          <p:spPr bwMode="auto">
            <a:xfrm flipH="1" flipV="1">
              <a:off x="6520643" y="3755613"/>
              <a:ext cx="274232" cy="2742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14" name="Line 62"/>
            <p:cNvSpPr>
              <a:spLocks noChangeShapeType="1"/>
            </p:cNvSpPr>
            <p:nvPr/>
          </p:nvSpPr>
          <p:spPr bwMode="auto">
            <a:xfrm flipV="1">
              <a:off x="6565794" y="4228053"/>
              <a:ext cx="274232" cy="2742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6281232" y="3511147"/>
              <a:ext cx="310416" cy="333339"/>
              <a:chOff x="6281232" y="3511147"/>
              <a:chExt cx="310416" cy="333339"/>
            </a:xfrm>
          </p:grpSpPr>
          <p:sp>
            <p:nvSpPr>
              <p:cNvPr id="12315" name="Text Box 63"/>
              <p:cNvSpPr txBox="1">
                <a:spLocks noChangeArrowheads="1"/>
              </p:cNvSpPr>
              <p:nvPr/>
            </p:nvSpPr>
            <p:spPr bwMode="auto">
              <a:xfrm>
                <a:off x="6326938" y="3535940"/>
                <a:ext cx="203770" cy="299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2317" name="Line 65"/>
              <p:cNvSpPr>
                <a:spLocks noChangeShapeType="1"/>
              </p:cNvSpPr>
              <p:nvPr/>
            </p:nvSpPr>
            <p:spPr bwMode="auto">
              <a:xfrm flipH="1" flipV="1">
                <a:off x="6500237" y="3570223"/>
                <a:ext cx="91411" cy="102849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18" name="Line 66"/>
              <p:cNvSpPr>
                <a:spLocks noChangeShapeType="1"/>
              </p:cNvSpPr>
              <p:nvPr/>
            </p:nvSpPr>
            <p:spPr bwMode="auto">
              <a:xfrm flipH="1" flipV="1">
                <a:off x="6281232" y="3741637"/>
                <a:ext cx="91411" cy="102849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21" name="Line 69"/>
              <p:cNvSpPr>
                <a:spLocks noChangeShapeType="1"/>
              </p:cNvSpPr>
              <p:nvPr/>
            </p:nvSpPr>
            <p:spPr bwMode="auto">
              <a:xfrm rot="5400000" flipH="1" flipV="1">
                <a:off x="6294291" y="3502726"/>
                <a:ext cx="104786" cy="12162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325" name="Line 73"/>
            <p:cNvSpPr>
              <a:spLocks noChangeShapeType="1"/>
            </p:cNvSpPr>
            <p:nvPr/>
          </p:nvSpPr>
          <p:spPr bwMode="auto">
            <a:xfrm rot="16200000" flipV="1">
              <a:off x="7263898" y="3985449"/>
              <a:ext cx="0" cy="36564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7" name="AutoShape 50"/>
            <p:cNvSpPr>
              <a:spLocks/>
            </p:cNvSpPr>
            <p:nvPr/>
          </p:nvSpPr>
          <p:spPr bwMode="auto">
            <a:xfrm>
              <a:off x="6044171" y="3362778"/>
              <a:ext cx="112480" cy="376511"/>
            </a:xfrm>
            <a:prstGeom prst="leftBracket">
              <a:avLst>
                <a:gd name="adj" fmla="val 0"/>
              </a:avLst>
            </a:prstGeom>
            <a:noFill/>
            <a:ln w="28575">
              <a:solidFill>
                <a:schemeClr val="accent2"/>
              </a:solidFill>
              <a:round/>
              <a:headEnd type="non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11" tIns="3555" rIns="7111" bIns="3555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8" name="AutoShape 51"/>
            <p:cNvSpPr>
              <a:spLocks/>
            </p:cNvSpPr>
            <p:nvPr/>
          </p:nvSpPr>
          <p:spPr bwMode="auto">
            <a:xfrm rot="10800000">
              <a:off x="7679836" y="3853631"/>
              <a:ext cx="153426" cy="376511"/>
            </a:xfrm>
            <a:prstGeom prst="leftBracket">
              <a:avLst>
                <a:gd name="adj" fmla="val 0"/>
              </a:avLst>
            </a:prstGeom>
            <a:noFill/>
            <a:ln w="28575">
              <a:solidFill>
                <a:schemeClr val="accent2"/>
              </a:solidFill>
              <a:round/>
              <a:headEnd type="non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11" tIns="3555" rIns="7111" bIns="3555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82" name="Gruppo 81"/>
            <p:cNvGrpSpPr/>
            <p:nvPr/>
          </p:nvGrpSpPr>
          <p:grpSpPr>
            <a:xfrm>
              <a:off x="5009158" y="3987809"/>
              <a:ext cx="203932" cy="299976"/>
              <a:chOff x="2476439" y="3954953"/>
              <a:chExt cx="203932" cy="299976"/>
            </a:xfrm>
          </p:grpSpPr>
          <p:sp>
            <p:nvSpPr>
              <p:cNvPr id="83" name="Text Box 16"/>
              <p:cNvSpPr txBox="1">
                <a:spLocks noChangeArrowheads="1"/>
              </p:cNvSpPr>
              <p:nvPr/>
            </p:nvSpPr>
            <p:spPr bwMode="auto">
              <a:xfrm>
                <a:off x="2476439" y="3954953"/>
                <a:ext cx="203932" cy="299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dirty="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84" name="Line 17"/>
              <p:cNvSpPr>
                <a:spLocks noChangeShapeType="1"/>
              </p:cNvSpPr>
              <p:nvPr/>
            </p:nvSpPr>
            <p:spPr bwMode="auto">
              <a:xfrm rot="5400000" flipV="1">
                <a:off x="2560365" y="3894918"/>
                <a:ext cx="0" cy="12007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5" name="Line 18"/>
              <p:cNvSpPr>
                <a:spLocks noChangeShapeType="1"/>
              </p:cNvSpPr>
              <p:nvPr/>
            </p:nvSpPr>
            <p:spPr bwMode="auto">
              <a:xfrm flipV="1">
                <a:off x="2680371" y="4041887"/>
                <a:ext cx="0" cy="11999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6" name="Line 19"/>
              <p:cNvSpPr>
                <a:spLocks noChangeShapeType="1"/>
              </p:cNvSpPr>
              <p:nvPr/>
            </p:nvSpPr>
            <p:spPr bwMode="auto">
              <a:xfrm rot="5400000" flipV="1">
                <a:off x="2552619" y="4174414"/>
                <a:ext cx="0" cy="12007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87" name="Gruppo 86"/>
            <p:cNvGrpSpPr/>
            <p:nvPr/>
          </p:nvGrpSpPr>
          <p:grpSpPr>
            <a:xfrm>
              <a:off x="7475904" y="3975681"/>
              <a:ext cx="203932" cy="299976"/>
              <a:chOff x="2476439" y="3954953"/>
              <a:chExt cx="203932" cy="299976"/>
            </a:xfrm>
          </p:grpSpPr>
          <p:sp>
            <p:nvSpPr>
              <p:cNvPr id="88" name="Text Box 16"/>
              <p:cNvSpPr txBox="1">
                <a:spLocks noChangeArrowheads="1"/>
              </p:cNvSpPr>
              <p:nvPr/>
            </p:nvSpPr>
            <p:spPr bwMode="auto">
              <a:xfrm>
                <a:off x="2476439" y="3954953"/>
                <a:ext cx="203932" cy="299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dirty="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89" name="Line 17"/>
              <p:cNvSpPr>
                <a:spLocks noChangeShapeType="1"/>
              </p:cNvSpPr>
              <p:nvPr/>
            </p:nvSpPr>
            <p:spPr bwMode="auto">
              <a:xfrm rot="5400000" flipV="1">
                <a:off x="2560365" y="3894918"/>
                <a:ext cx="0" cy="12007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0" name="Line 18"/>
              <p:cNvSpPr>
                <a:spLocks noChangeShapeType="1"/>
              </p:cNvSpPr>
              <p:nvPr/>
            </p:nvSpPr>
            <p:spPr bwMode="auto">
              <a:xfrm flipV="1">
                <a:off x="2680371" y="4041887"/>
                <a:ext cx="0" cy="11999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1" name="Line 19"/>
              <p:cNvSpPr>
                <a:spLocks noChangeShapeType="1"/>
              </p:cNvSpPr>
              <p:nvPr/>
            </p:nvSpPr>
            <p:spPr bwMode="auto">
              <a:xfrm rot="5400000" flipV="1">
                <a:off x="2552619" y="4174414"/>
                <a:ext cx="0" cy="12007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93" name="Gruppo 92"/>
            <p:cNvGrpSpPr/>
            <p:nvPr/>
          </p:nvGrpSpPr>
          <p:grpSpPr>
            <a:xfrm>
              <a:off x="6316014" y="4448712"/>
              <a:ext cx="295416" cy="306137"/>
              <a:chOff x="1325270" y="4412059"/>
              <a:chExt cx="295416" cy="306137"/>
            </a:xfrm>
          </p:grpSpPr>
          <p:sp>
            <p:nvSpPr>
              <p:cNvPr id="94" name="Text Box 25"/>
              <p:cNvSpPr txBox="1">
                <a:spLocks noChangeArrowheads="1"/>
              </p:cNvSpPr>
              <p:nvPr/>
            </p:nvSpPr>
            <p:spPr bwMode="auto">
              <a:xfrm>
                <a:off x="1371012" y="4412059"/>
                <a:ext cx="203932" cy="299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dirty="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95" name="Line 28"/>
              <p:cNvSpPr>
                <a:spLocks noChangeShapeType="1"/>
              </p:cNvSpPr>
              <p:nvPr/>
            </p:nvSpPr>
            <p:spPr bwMode="auto">
              <a:xfrm flipV="1">
                <a:off x="1529202" y="4589188"/>
                <a:ext cx="91484" cy="9142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6" name="Line 29"/>
              <p:cNvSpPr>
                <a:spLocks noChangeShapeType="1"/>
              </p:cNvSpPr>
              <p:nvPr/>
            </p:nvSpPr>
            <p:spPr bwMode="auto">
              <a:xfrm flipV="1">
                <a:off x="1344854" y="4418726"/>
                <a:ext cx="91484" cy="9142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7" name="Line 30"/>
              <p:cNvSpPr>
                <a:spLocks noChangeShapeType="1"/>
              </p:cNvSpPr>
              <p:nvPr/>
            </p:nvSpPr>
            <p:spPr bwMode="auto">
              <a:xfrm flipH="1" flipV="1">
                <a:off x="1325270" y="4626775"/>
                <a:ext cx="91484" cy="9142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99" name="Gruppo 98"/>
            <p:cNvGrpSpPr/>
            <p:nvPr/>
          </p:nvGrpSpPr>
          <p:grpSpPr>
            <a:xfrm>
              <a:off x="3866152" y="3510687"/>
              <a:ext cx="310416" cy="333339"/>
              <a:chOff x="6281232" y="3511147"/>
              <a:chExt cx="310416" cy="333339"/>
            </a:xfrm>
          </p:grpSpPr>
          <p:sp>
            <p:nvSpPr>
              <p:cNvPr id="100" name="Text Box 63"/>
              <p:cNvSpPr txBox="1">
                <a:spLocks noChangeArrowheads="1"/>
              </p:cNvSpPr>
              <p:nvPr/>
            </p:nvSpPr>
            <p:spPr bwMode="auto">
              <a:xfrm>
                <a:off x="6326938" y="3535940"/>
                <a:ext cx="203770" cy="299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dirty="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01" name="Line 65"/>
              <p:cNvSpPr>
                <a:spLocks noChangeShapeType="1"/>
              </p:cNvSpPr>
              <p:nvPr/>
            </p:nvSpPr>
            <p:spPr bwMode="auto">
              <a:xfrm flipH="1" flipV="1">
                <a:off x="6500237" y="3570223"/>
                <a:ext cx="91411" cy="102849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2" name="Line 66"/>
              <p:cNvSpPr>
                <a:spLocks noChangeShapeType="1"/>
              </p:cNvSpPr>
              <p:nvPr/>
            </p:nvSpPr>
            <p:spPr bwMode="auto">
              <a:xfrm flipH="1" flipV="1">
                <a:off x="6281232" y="3741637"/>
                <a:ext cx="91411" cy="102849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" name="Line 69"/>
              <p:cNvSpPr>
                <a:spLocks noChangeShapeType="1"/>
              </p:cNvSpPr>
              <p:nvPr/>
            </p:nvSpPr>
            <p:spPr bwMode="auto">
              <a:xfrm rot="5400000" flipH="1" flipV="1">
                <a:off x="6294291" y="3502726"/>
                <a:ext cx="104786" cy="12162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15"/>
    </mc:Choice>
    <mc:Fallback xmlns="">
      <p:transition spd="slow" advTm="52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4584701" y="2865438"/>
            <a:ext cx="2614612" cy="2735262"/>
            <a:chOff x="3060701" y="2865438"/>
            <a:chExt cx="2614612" cy="2735262"/>
          </a:xfrm>
        </p:grpSpPr>
        <p:sp>
          <p:nvSpPr>
            <p:cNvPr id="11270" name="Oval 6" descr="Diagonali tratteggiate verso l'alto"/>
            <p:cNvSpPr>
              <a:spLocks noChangeArrowheads="1"/>
            </p:cNvSpPr>
            <p:nvPr/>
          </p:nvSpPr>
          <p:spPr bwMode="auto">
            <a:xfrm rot="16200000">
              <a:off x="4721226" y="3540191"/>
              <a:ext cx="514350" cy="1393825"/>
            </a:xfrm>
            <a:prstGeom prst="ellipse">
              <a:avLst/>
            </a:prstGeom>
            <a:pattFill prst="dashUpDiag">
              <a:fgClr>
                <a:srgbClr val="FF9933"/>
              </a:fgClr>
              <a:bgClr>
                <a:srgbClr val="FFFFFF"/>
              </a:bgClr>
            </a:pattFill>
            <a:ln w="2857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271" name="Oval 7" descr="Diagonali tratteggiate verso l'alto"/>
            <p:cNvSpPr>
              <a:spLocks noChangeArrowheads="1"/>
            </p:cNvSpPr>
            <p:nvPr/>
          </p:nvSpPr>
          <p:spPr bwMode="auto">
            <a:xfrm rot="17588989">
              <a:off x="3334545" y="3534571"/>
              <a:ext cx="600075" cy="1147763"/>
            </a:xfrm>
            <a:prstGeom prst="ellipse">
              <a:avLst/>
            </a:prstGeom>
            <a:pattFill prst="dashUpDiag">
              <a:fgClr>
                <a:srgbClr val="FF9933"/>
              </a:fgClr>
              <a:bgClr>
                <a:srgbClr val="FFFFFF"/>
              </a:bgClr>
            </a:pattFill>
            <a:ln w="2857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272" name="Oval 8"/>
            <p:cNvSpPr>
              <a:spLocks noChangeArrowheads="1"/>
            </p:cNvSpPr>
            <p:nvPr/>
          </p:nvSpPr>
          <p:spPr bwMode="auto">
            <a:xfrm>
              <a:off x="3948201" y="2865438"/>
              <a:ext cx="522287" cy="1371600"/>
            </a:xfrm>
            <a:prstGeom prst="ellipse">
              <a:avLst/>
            </a:prstGeom>
            <a:solidFill>
              <a:srgbClr val="FFFF66"/>
            </a:solidFill>
            <a:ln w="28575">
              <a:solidFill>
                <a:srgbClr val="FF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273" name="Oval 9"/>
            <p:cNvSpPr>
              <a:spLocks noChangeArrowheads="1"/>
            </p:cNvSpPr>
            <p:nvPr/>
          </p:nvSpPr>
          <p:spPr bwMode="auto">
            <a:xfrm>
              <a:off x="3948201" y="4229100"/>
              <a:ext cx="522287" cy="1371600"/>
            </a:xfrm>
            <a:prstGeom prst="ellipse">
              <a:avLst/>
            </a:prstGeom>
            <a:solidFill>
              <a:srgbClr val="FFFF66"/>
            </a:solidFill>
            <a:ln w="28575">
              <a:solidFill>
                <a:srgbClr val="FF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279" name="Oval 15" descr="Diagonali tratteggiate verso l'alto"/>
            <p:cNvSpPr>
              <a:spLocks noChangeArrowheads="1"/>
            </p:cNvSpPr>
            <p:nvPr/>
          </p:nvSpPr>
          <p:spPr bwMode="auto">
            <a:xfrm rot="2824170">
              <a:off x="3479888" y="4129088"/>
              <a:ext cx="650875" cy="1193800"/>
            </a:xfrm>
            <a:prstGeom prst="ellipse">
              <a:avLst/>
            </a:prstGeom>
            <a:pattFill prst="dashUpDiag">
              <a:fgClr>
                <a:srgbClr val="FF9933"/>
              </a:fgClr>
              <a:bgClr>
                <a:srgbClr val="FFFFFF"/>
              </a:bgClr>
            </a:pattFill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280" name="Oval 16"/>
            <p:cNvSpPr>
              <a:spLocks noChangeArrowheads="1"/>
            </p:cNvSpPr>
            <p:nvPr/>
          </p:nvSpPr>
          <p:spPr bwMode="auto">
            <a:xfrm>
              <a:off x="4165689" y="4186304"/>
              <a:ext cx="130175" cy="1285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285" name="Text Box 21"/>
            <p:cNvSpPr txBox="1">
              <a:spLocks noChangeArrowheads="1"/>
            </p:cNvSpPr>
            <p:nvPr/>
          </p:nvSpPr>
          <p:spPr bwMode="auto">
            <a:xfrm>
              <a:off x="4294188" y="4005263"/>
              <a:ext cx="364484" cy="483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b="1">
                  <a:solidFill>
                    <a:srgbClr val="000066"/>
                  </a:solidFill>
                  <a:latin typeface="Arial" charset="0"/>
                </a:rPr>
                <a:t>C</a:t>
              </a:r>
              <a:endParaRPr lang="it-IT" altLang="it-IT" sz="2800" b="1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5837241" y="2695576"/>
            <a:ext cx="2306635" cy="3183624"/>
            <a:chOff x="4313240" y="2695576"/>
            <a:chExt cx="2306635" cy="3183624"/>
          </a:xfrm>
        </p:grpSpPr>
        <p:sp>
          <p:nvSpPr>
            <p:cNvPr id="11268" name="Rectangle 4"/>
            <p:cNvSpPr>
              <a:spLocks noChangeArrowheads="1"/>
            </p:cNvSpPr>
            <p:nvPr/>
          </p:nvSpPr>
          <p:spPr bwMode="auto">
            <a:xfrm>
              <a:off x="4313240" y="5334066"/>
              <a:ext cx="2219325" cy="42863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283" name="Text Box 19"/>
            <p:cNvSpPr txBox="1">
              <a:spLocks noChangeArrowheads="1"/>
            </p:cNvSpPr>
            <p:nvPr/>
          </p:nvSpPr>
          <p:spPr bwMode="auto">
            <a:xfrm>
              <a:off x="5224550" y="2695576"/>
              <a:ext cx="301967" cy="483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>
                  <a:solidFill>
                    <a:srgbClr val="FFFF99"/>
                  </a:solidFill>
                  <a:latin typeface="Symbol" pitchFamily="18" charset="2"/>
                </a:rPr>
                <a:t>p</a:t>
              </a:r>
              <a:endParaRPr lang="it-IT" altLang="it-IT" sz="2800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11284" name="Rectangle 20"/>
            <p:cNvSpPr>
              <a:spLocks noChangeArrowheads="1"/>
            </p:cNvSpPr>
            <p:nvPr/>
          </p:nvSpPr>
          <p:spPr bwMode="auto">
            <a:xfrm>
              <a:off x="4398963" y="3190941"/>
              <a:ext cx="2220912" cy="42863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287" name="Text Box 23"/>
            <p:cNvSpPr txBox="1">
              <a:spLocks noChangeArrowheads="1"/>
            </p:cNvSpPr>
            <p:nvPr/>
          </p:nvSpPr>
          <p:spPr bwMode="auto">
            <a:xfrm>
              <a:off x="5311862" y="5395914"/>
              <a:ext cx="301967" cy="483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>
                  <a:solidFill>
                    <a:srgbClr val="FFFF99"/>
                  </a:solidFill>
                  <a:latin typeface="Symbol" pitchFamily="18" charset="2"/>
                </a:rPr>
                <a:t>p</a:t>
              </a:r>
              <a:endParaRPr lang="it-IT" altLang="it-IT" sz="2800">
                <a:solidFill>
                  <a:srgbClr val="FFFF99"/>
                </a:solidFill>
                <a:latin typeface="Arial" charset="0"/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4659401" y="6081713"/>
            <a:ext cx="5428538" cy="581096"/>
            <a:chOff x="3135401" y="6081713"/>
            <a:chExt cx="5428538" cy="581096"/>
          </a:xfrm>
        </p:grpSpPr>
        <p:sp>
          <p:nvSpPr>
            <p:cNvPr id="11307" name="Text Box 43"/>
            <p:cNvSpPr txBox="1">
              <a:spLocks noChangeArrowheads="1"/>
            </p:cNvSpPr>
            <p:nvPr/>
          </p:nvSpPr>
          <p:spPr bwMode="auto">
            <a:xfrm>
              <a:off x="3765549" y="6210301"/>
              <a:ext cx="4798390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 dirty="0">
                  <a:solidFill>
                    <a:srgbClr val="FFCC99"/>
                  </a:solidFill>
                  <a:latin typeface="Arial" charset="0"/>
                </a:rPr>
                <a:t>Orbitali p con coppie solitarie</a:t>
              </a:r>
            </a:p>
          </p:txBody>
        </p:sp>
        <p:sp>
          <p:nvSpPr>
            <p:cNvPr id="11308" name="Line 44"/>
            <p:cNvSpPr>
              <a:spLocks noChangeShapeType="1"/>
            </p:cNvSpPr>
            <p:nvPr/>
          </p:nvSpPr>
          <p:spPr bwMode="auto">
            <a:xfrm flipH="1">
              <a:off x="3135401" y="6553266"/>
              <a:ext cx="522287" cy="42863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09" name="Line 45"/>
            <p:cNvSpPr>
              <a:spLocks noChangeShapeType="1"/>
            </p:cNvSpPr>
            <p:nvPr/>
          </p:nvSpPr>
          <p:spPr bwMode="auto">
            <a:xfrm flipH="1" flipV="1">
              <a:off x="3503612" y="6081713"/>
              <a:ext cx="261939" cy="25717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772668" y="742288"/>
            <a:ext cx="1163847" cy="894482"/>
            <a:chOff x="248667" y="742288"/>
            <a:chExt cx="1163847" cy="894482"/>
          </a:xfrm>
        </p:grpSpPr>
        <p:sp>
          <p:nvSpPr>
            <p:cNvPr id="11310" name="Line 46"/>
            <p:cNvSpPr>
              <a:spLocks noChangeShapeType="1"/>
            </p:cNvSpPr>
            <p:nvPr/>
          </p:nvSpPr>
          <p:spPr bwMode="auto">
            <a:xfrm flipV="1">
              <a:off x="553467" y="780322"/>
              <a:ext cx="0" cy="3429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11" name="Line 47"/>
            <p:cNvSpPr>
              <a:spLocks noChangeShapeType="1"/>
            </p:cNvSpPr>
            <p:nvPr/>
          </p:nvSpPr>
          <p:spPr bwMode="auto">
            <a:xfrm flipV="1">
              <a:off x="291531" y="1167672"/>
              <a:ext cx="261939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12" name="Line 48"/>
            <p:cNvSpPr>
              <a:spLocks noChangeShapeType="1"/>
            </p:cNvSpPr>
            <p:nvPr/>
          </p:nvSpPr>
          <p:spPr bwMode="auto">
            <a:xfrm flipH="1" flipV="1">
              <a:off x="550379" y="1167672"/>
              <a:ext cx="260351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13" name="Oval 49"/>
            <p:cNvSpPr>
              <a:spLocks noChangeArrowheads="1"/>
            </p:cNvSpPr>
            <p:nvPr/>
          </p:nvSpPr>
          <p:spPr bwMode="auto">
            <a:xfrm>
              <a:off x="810643" y="1424913"/>
              <a:ext cx="44451" cy="42863"/>
            </a:xfrm>
            <a:prstGeom prst="ellips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314" name="Oval 50"/>
            <p:cNvSpPr>
              <a:spLocks noChangeArrowheads="1"/>
            </p:cNvSpPr>
            <p:nvPr/>
          </p:nvSpPr>
          <p:spPr bwMode="auto">
            <a:xfrm>
              <a:off x="529743" y="1115287"/>
              <a:ext cx="42863" cy="42862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315" name="Oval 51"/>
            <p:cNvSpPr>
              <a:spLocks noChangeArrowheads="1"/>
            </p:cNvSpPr>
            <p:nvPr/>
          </p:nvSpPr>
          <p:spPr bwMode="auto">
            <a:xfrm>
              <a:off x="251843" y="1421738"/>
              <a:ext cx="44451" cy="42863"/>
            </a:xfrm>
            <a:prstGeom prst="ellips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316" name="Oval 52"/>
            <p:cNvSpPr>
              <a:spLocks noChangeArrowheads="1"/>
            </p:cNvSpPr>
            <p:nvPr/>
          </p:nvSpPr>
          <p:spPr bwMode="auto">
            <a:xfrm>
              <a:off x="528155" y="742288"/>
              <a:ext cx="42863" cy="42863"/>
            </a:xfrm>
            <a:prstGeom prst="ellips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317" name="Text Box 53"/>
            <p:cNvSpPr txBox="1">
              <a:spLocks noChangeArrowheads="1"/>
            </p:cNvSpPr>
            <p:nvPr/>
          </p:nvSpPr>
          <p:spPr bwMode="auto">
            <a:xfrm>
              <a:off x="248667" y="1307372"/>
              <a:ext cx="582492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CC99"/>
                  </a:solidFill>
                  <a:latin typeface="Arial" charset="0"/>
                </a:rPr>
                <a:t>120°</a:t>
              </a:r>
            </a:p>
          </p:txBody>
        </p:sp>
        <p:sp>
          <p:nvSpPr>
            <p:cNvPr id="11318" name="Text Box 54"/>
            <p:cNvSpPr txBox="1">
              <a:spLocks noChangeArrowheads="1"/>
            </p:cNvSpPr>
            <p:nvPr/>
          </p:nvSpPr>
          <p:spPr bwMode="auto">
            <a:xfrm>
              <a:off x="640867" y="878747"/>
              <a:ext cx="771647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CC99"/>
                  </a:solidFill>
                  <a:latin typeface="Arial" charset="0"/>
                </a:rPr>
                <a:t>1,30 Å</a:t>
              </a:r>
            </a:p>
          </p:txBody>
        </p:sp>
        <p:sp>
          <p:nvSpPr>
            <p:cNvPr id="11319" name="Line 55"/>
            <p:cNvSpPr>
              <a:spLocks noChangeShapeType="1"/>
            </p:cNvSpPr>
            <p:nvPr/>
          </p:nvSpPr>
          <p:spPr bwMode="auto">
            <a:xfrm>
              <a:off x="640794" y="1159737"/>
              <a:ext cx="223839" cy="219075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5387975" y="471488"/>
            <a:ext cx="1529182" cy="1585978"/>
            <a:chOff x="3863975" y="471488"/>
            <a:chExt cx="1529182" cy="1585978"/>
          </a:xfrm>
        </p:grpSpPr>
        <p:sp>
          <p:nvSpPr>
            <p:cNvPr id="11343" name="Text Box 79"/>
            <p:cNvSpPr txBox="1">
              <a:spLocks noChangeArrowheads="1"/>
            </p:cNvSpPr>
            <p:nvPr/>
          </p:nvSpPr>
          <p:spPr bwMode="auto">
            <a:xfrm>
              <a:off x="5083175" y="471488"/>
              <a:ext cx="309982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0000"/>
                  </a:solidFill>
                  <a:latin typeface="Arial" charset="0"/>
                </a:rPr>
                <a:t>2-</a:t>
              </a:r>
            </a:p>
          </p:txBody>
        </p:sp>
        <p:sp>
          <p:nvSpPr>
            <p:cNvPr id="11326" name="Line 62"/>
            <p:cNvSpPr>
              <a:spLocks noChangeShapeType="1"/>
            </p:cNvSpPr>
            <p:nvPr/>
          </p:nvSpPr>
          <p:spPr bwMode="auto">
            <a:xfrm flipV="1">
              <a:off x="4495800" y="873125"/>
              <a:ext cx="0" cy="3429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27" name="Line 63"/>
            <p:cNvSpPr>
              <a:spLocks noChangeShapeType="1"/>
            </p:cNvSpPr>
            <p:nvPr/>
          </p:nvSpPr>
          <p:spPr bwMode="auto">
            <a:xfrm flipV="1">
              <a:off x="4213313" y="1457327"/>
              <a:ext cx="260351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28" name="Line 64"/>
            <p:cNvSpPr>
              <a:spLocks noChangeShapeType="1"/>
            </p:cNvSpPr>
            <p:nvPr/>
          </p:nvSpPr>
          <p:spPr bwMode="auto">
            <a:xfrm flipH="1" flipV="1">
              <a:off x="4551383" y="1457327"/>
              <a:ext cx="261937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29" name="Text Box 65"/>
            <p:cNvSpPr txBox="1">
              <a:spLocks noChangeArrowheads="1"/>
            </p:cNvSpPr>
            <p:nvPr/>
          </p:nvSpPr>
          <p:spPr bwMode="auto">
            <a:xfrm>
              <a:off x="4365626" y="1173163"/>
              <a:ext cx="271510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0000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11330" name="Text Box 66"/>
            <p:cNvSpPr txBox="1">
              <a:spLocks noChangeArrowheads="1"/>
            </p:cNvSpPr>
            <p:nvPr/>
          </p:nvSpPr>
          <p:spPr bwMode="auto">
            <a:xfrm>
              <a:off x="4365625" y="600075"/>
              <a:ext cx="284334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1331" name="Text Box 67"/>
            <p:cNvSpPr txBox="1">
              <a:spLocks noChangeArrowheads="1"/>
            </p:cNvSpPr>
            <p:nvPr/>
          </p:nvSpPr>
          <p:spPr bwMode="auto">
            <a:xfrm>
              <a:off x="4729163" y="1646239"/>
              <a:ext cx="284334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1332" name="Text Box 68"/>
            <p:cNvSpPr txBox="1">
              <a:spLocks noChangeArrowheads="1"/>
            </p:cNvSpPr>
            <p:nvPr/>
          </p:nvSpPr>
          <p:spPr bwMode="auto">
            <a:xfrm>
              <a:off x="3962400" y="1646239"/>
              <a:ext cx="284334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1333" name="Line 69"/>
            <p:cNvSpPr>
              <a:spLocks noChangeShapeType="1"/>
            </p:cNvSpPr>
            <p:nvPr/>
          </p:nvSpPr>
          <p:spPr bwMode="auto">
            <a:xfrm flipV="1">
              <a:off x="4168777" y="1414463"/>
              <a:ext cx="261939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34" name="Line 70"/>
            <p:cNvSpPr>
              <a:spLocks noChangeShapeType="1"/>
            </p:cNvSpPr>
            <p:nvPr/>
          </p:nvSpPr>
          <p:spPr bwMode="auto">
            <a:xfrm flipV="1">
              <a:off x="4141788" y="1847852"/>
              <a:ext cx="87312" cy="857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35" name="Line 71"/>
            <p:cNvSpPr>
              <a:spLocks noChangeShapeType="1"/>
            </p:cNvSpPr>
            <p:nvPr/>
          </p:nvSpPr>
          <p:spPr bwMode="auto">
            <a:xfrm flipV="1">
              <a:off x="3995740" y="1682750"/>
              <a:ext cx="85725" cy="857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36" name="Line 72"/>
            <p:cNvSpPr>
              <a:spLocks noChangeShapeType="1"/>
            </p:cNvSpPr>
            <p:nvPr/>
          </p:nvSpPr>
          <p:spPr bwMode="auto">
            <a:xfrm flipV="1">
              <a:off x="4914947" y="1838327"/>
              <a:ext cx="87313" cy="857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37" name="Line 73"/>
            <p:cNvSpPr>
              <a:spLocks noChangeShapeType="1"/>
            </p:cNvSpPr>
            <p:nvPr/>
          </p:nvSpPr>
          <p:spPr bwMode="auto">
            <a:xfrm flipH="1" flipV="1">
              <a:off x="4900613" y="1682750"/>
              <a:ext cx="87312" cy="9683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38" name="Line 74"/>
            <p:cNvSpPr>
              <a:spLocks noChangeShapeType="1"/>
            </p:cNvSpPr>
            <p:nvPr/>
          </p:nvSpPr>
          <p:spPr bwMode="auto">
            <a:xfrm flipH="1" flipV="1">
              <a:off x="4753003" y="1843088"/>
              <a:ext cx="87313" cy="9683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39" name="Line 75"/>
            <p:cNvSpPr>
              <a:spLocks noChangeShapeType="1"/>
            </p:cNvSpPr>
            <p:nvPr/>
          </p:nvSpPr>
          <p:spPr bwMode="auto">
            <a:xfrm rot="5400000" flipV="1">
              <a:off x="4503739" y="585788"/>
              <a:ext cx="0" cy="1143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40" name="Line 76"/>
            <p:cNvSpPr>
              <a:spLocks noChangeShapeType="1"/>
            </p:cNvSpPr>
            <p:nvPr/>
          </p:nvSpPr>
          <p:spPr bwMode="auto">
            <a:xfrm flipV="1">
              <a:off x="4386263" y="696913"/>
              <a:ext cx="0" cy="11271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41" name="Line 77"/>
            <p:cNvSpPr>
              <a:spLocks noChangeShapeType="1"/>
            </p:cNvSpPr>
            <p:nvPr/>
          </p:nvSpPr>
          <p:spPr bwMode="auto">
            <a:xfrm flipV="1">
              <a:off x="4610100" y="696913"/>
              <a:ext cx="0" cy="11271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42" name="AutoShape 78"/>
            <p:cNvSpPr>
              <a:spLocks noChangeArrowheads="1"/>
            </p:cNvSpPr>
            <p:nvPr/>
          </p:nvSpPr>
          <p:spPr bwMode="auto">
            <a:xfrm>
              <a:off x="3863975" y="557279"/>
              <a:ext cx="1219200" cy="1500187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7086600" y="471488"/>
            <a:ext cx="3227808" cy="1628776"/>
            <a:chOff x="5562600" y="471488"/>
            <a:chExt cx="3227808" cy="1628776"/>
          </a:xfrm>
        </p:grpSpPr>
        <p:sp>
          <p:nvSpPr>
            <p:cNvPr id="11358" name="Text Box 94"/>
            <p:cNvSpPr txBox="1">
              <a:spLocks noChangeArrowheads="1"/>
            </p:cNvSpPr>
            <p:nvPr/>
          </p:nvSpPr>
          <p:spPr bwMode="auto">
            <a:xfrm>
              <a:off x="6781800" y="471488"/>
              <a:ext cx="309982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0000"/>
                  </a:solidFill>
                  <a:latin typeface="Arial" charset="0"/>
                </a:rPr>
                <a:t>2-</a:t>
              </a:r>
            </a:p>
          </p:txBody>
        </p:sp>
        <p:sp>
          <p:nvSpPr>
            <p:cNvPr id="11374" name="Text Box 110"/>
            <p:cNvSpPr txBox="1">
              <a:spLocks noChangeArrowheads="1"/>
            </p:cNvSpPr>
            <p:nvPr/>
          </p:nvSpPr>
          <p:spPr bwMode="auto">
            <a:xfrm>
              <a:off x="8480426" y="514350"/>
              <a:ext cx="309982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0000"/>
                  </a:solidFill>
                  <a:latin typeface="Arial" charset="0"/>
                </a:rPr>
                <a:t>2-</a:t>
              </a:r>
            </a:p>
          </p:txBody>
        </p:sp>
        <p:sp>
          <p:nvSpPr>
            <p:cNvPr id="11344" name="Line 80"/>
            <p:cNvSpPr>
              <a:spLocks noChangeShapeType="1"/>
            </p:cNvSpPr>
            <p:nvPr/>
          </p:nvSpPr>
          <p:spPr bwMode="auto">
            <a:xfrm flipV="1">
              <a:off x="6234113" y="873125"/>
              <a:ext cx="0" cy="3429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45" name="Line 81"/>
            <p:cNvSpPr>
              <a:spLocks noChangeShapeType="1"/>
            </p:cNvSpPr>
            <p:nvPr/>
          </p:nvSpPr>
          <p:spPr bwMode="auto">
            <a:xfrm flipV="1">
              <a:off x="5873749" y="1457327"/>
              <a:ext cx="261939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46" name="Line 82"/>
            <p:cNvSpPr>
              <a:spLocks noChangeShapeType="1"/>
            </p:cNvSpPr>
            <p:nvPr/>
          </p:nvSpPr>
          <p:spPr bwMode="auto">
            <a:xfrm flipH="1" flipV="1">
              <a:off x="6250076" y="1457327"/>
              <a:ext cx="261937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47" name="Text Box 83"/>
            <p:cNvSpPr txBox="1">
              <a:spLocks noChangeArrowheads="1"/>
            </p:cNvSpPr>
            <p:nvPr/>
          </p:nvSpPr>
          <p:spPr bwMode="auto">
            <a:xfrm>
              <a:off x="6062663" y="1173163"/>
              <a:ext cx="271510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0000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11348" name="Text Box 84"/>
            <p:cNvSpPr txBox="1">
              <a:spLocks noChangeArrowheads="1"/>
            </p:cNvSpPr>
            <p:nvPr/>
          </p:nvSpPr>
          <p:spPr bwMode="auto">
            <a:xfrm>
              <a:off x="6062663" y="600075"/>
              <a:ext cx="284334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1349" name="Text Box 85"/>
            <p:cNvSpPr txBox="1">
              <a:spLocks noChangeArrowheads="1"/>
            </p:cNvSpPr>
            <p:nvPr/>
          </p:nvSpPr>
          <p:spPr bwMode="auto">
            <a:xfrm>
              <a:off x="6427788" y="1646239"/>
              <a:ext cx="284334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1350" name="Text Box 86"/>
            <p:cNvSpPr txBox="1">
              <a:spLocks noChangeArrowheads="1"/>
            </p:cNvSpPr>
            <p:nvPr/>
          </p:nvSpPr>
          <p:spPr bwMode="auto">
            <a:xfrm>
              <a:off x="5661025" y="1646239"/>
              <a:ext cx="284334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1351" name="Line 87"/>
            <p:cNvSpPr>
              <a:spLocks noChangeShapeType="1"/>
            </p:cNvSpPr>
            <p:nvPr/>
          </p:nvSpPr>
          <p:spPr bwMode="auto">
            <a:xfrm flipV="1">
              <a:off x="5840413" y="1847852"/>
              <a:ext cx="87312" cy="857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52" name="Line 88"/>
            <p:cNvSpPr>
              <a:spLocks noChangeShapeType="1"/>
            </p:cNvSpPr>
            <p:nvPr/>
          </p:nvSpPr>
          <p:spPr bwMode="auto">
            <a:xfrm flipV="1">
              <a:off x="5692864" y="1671638"/>
              <a:ext cx="87313" cy="857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53" name="Line 89"/>
            <p:cNvSpPr>
              <a:spLocks noChangeShapeType="1"/>
            </p:cNvSpPr>
            <p:nvPr/>
          </p:nvSpPr>
          <p:spPr bwMode="auto">
            <a:xfrm flipV="1">
              <a:off x="6613613" y="1838327"/>
              <a:ext cx="87313" cy="857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54" name="Line 90"/>
            <p:cNvSpPr>
              <a:spLocks noChangeShapeType="1"/>
            </p:cNvSpPr>
            <p:nvPr/>
          </p:nvSpPr>
          <p:spPr bwMode="auto">
            <a:xfrm flipH="1" flipV="1">
              <a:off x="6599240" y="1682750"/>
              <a:ext cx="85725" cy="9683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55" name="Line 91"/>
            <p:cNvSpPr>
              <a:spLocks noChangeShapeType="1"/>
            </p:cNvSpPr>
            <p:nvPr/>
          </p:nvSpPr>
          <p:spPr bwMode="auto">
            <a:xfrm flipH="1" flipV="1">
              <a:off x="6451688" y="1843088"/>
              <a:ext cx="87313" cy="9683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56" name="Line 92"/>
            <p:cNvSpPr>
              <a:spLocks noChangeShapeType="1"/>
            </p:cNvSpPr>
            <p:nvPr/>
          </p:nvSpPr>
          <p:spPr bwMode="auto">
            <a:xfrm flipV="1">
              <a:off x="6091239" y="696913"/>
              <a:ext cx="0" cy="11271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57" name="Line 93"/>
            <p:cNvSpPr>
              <a:spLocks noChangeShapeType="1"/>
            </p:cNvSpPr>
            <p:nvPr/>
          </p:nvSpPr>
          <p:spPr bwMode="auto">
            <a:xfrm flipV="1">
              <a:off x="6316663" y="696913"/>
              <a:ext cx="0" cy="11271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59" name="Line 95"/>
            <p:cNvSpPr>
              <a:spLocks noChangeShapeType="1"/>
            </p:cNvSpPr>
            <p:nvPr/>
          </p:nvSpPr>
          <p:spPr bwMode="auto">
            <a:xfrm flipV="1">
              <a:off x="7891463" y="915988"/>
              <a:ext cx="0" cy="3429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60" name="Line 96"/>
            <p:cNvSpPr>
              <a:spLocks noChangeShapeType="1"/>
            </p:cNvSpPr>
            <p:nvPr/>
          </p:nvSpPr>
          <p:spPr bwMode="auto">
            <a:xfrm flipH="1" flipV="1">
              <a:off x="7956549" y="1500188"/>
              <a:ext cx="261939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61" name="Text Box 97"/>
            <p:cNvSpPr txBox="1">
              <a:spLocks noChangeArrowheads="1"/>
            </p:cNvSpPr>
            <p:nvPr/>
          </p:nvSpPr>
          <p:spPr bwMode="auto">
            <a:xfrm>
              <a:off x="7761288" y="1216025"/>
              <a:ext cx="271510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0000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11362" name="Text Box 98"/>
            <p:cNvSpPr txBox="1">
              <a:spLocks noChangeArrowheads="1"/>
            </p:cNvSpPr>
            <p:nvPr/>
          </p:nvSpPr>
          <p:spPr bwMode="auto">
            <a:xfrm>
              <a:off x="7761288" y="642938"/>
              <a:ext cx="284334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1363" name="Text Box 99"/>
            <p:cNvSpPr txBox="1">
              <a:spLocks noChangeArrowheads="1"/>
            </p:cNvSpPr>
            <p:nvPr/>
          </p:nvSpPr>
          <p:spPr bwMode="auto">
            <a:xfrm>
              <a:off x="8194675" y="1689100"/>
              <a:ext cx="284334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1364" name="Text Box 100"/>
            <p:cNvSpPr txBox="1">
              <a:spLocks noChangeArrowheads="1"/>
            </p:cNvSpPr>
            <p:nvPr/>
          </p:nvSpPr>
          <p:spPr bwMode="auto">
            <a:xfrm>
              <a:off x="7358063" y="1689100"/>
              <a:ext cx="284334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1365" name="Line 101"/>
            <p:cNvSpPr>
              <a:spLocks noChangeShapeType="1"/>
            </p:cNvSpPr>
            <p:nvPr/>
          </p:nvSpPr>
          <p:spPr bwMode="auto">
            <a:xfrm flipV="1">
              <a:off x="7566113" y="1457327"/>
              <a:ext cx="260351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66" name="Line 102"/>
            <p:cNvSpPr>
              <a:spLocks noChangeShapeType="1"/>
            </p:cNvSpPr>
            <p:nvPr/>
          </p:nvSpPr>
          <p:spPr bwMode="auto">
            <a:xfrm flipV="1">
              <a:off x="7539040" y="1890713"/>
              <a:ext cx="85725" cy="857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67" name="Line 103"/>
            <p:cNvSpPr>
              <a:spLocks noChangeShapeType="1"/>
            </p:cNvSpPr>
            <p:nvPr/>
          </p:nvSpPr>
          <p:spPr bwMode="auto">
            <a:xfrm flipV="1">
              <a:off x="7391488" y="1725613"/>
              <a:ext cx="87313" cy="857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68" name="Line 104"/>
            <p:cNvSpPr>
              <a:spLocks noChangeShapeType="1"/>
            </p:cNvSpPr>
            <p:nvPr/>
          </p:nvSpPr>
          <p:spPr bwMode="auto">
            <a:xfrm flipH="1" flipV="1">
              <a:off x="8364539" y="1725614"/>
              <a:ext cx="87312" cy="9683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69" name="Line 105"/>
            <p:cNvSpPr>
              <a:spLocks noChangeShapeType="1"/>
            </p:cNvSpPr>
            <p:nvPr/>
          </p:nvSpPr>
          <p:spPr bwMode="auto">
            <a:xfrm flipH="1" flipV="1">
              <a:off x="8218488" y="1885950"/>
              <a:ext cx="85725" cy="9683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70" name="Line 106"/>
            <p:cNvSpPr>
              <a:spLocks noChangeShapeType="1"/>
            </p:cNvSpPr>
            <p:nvPr/>
          </p:nvSpPr>
          <p:spPr bwMode="auto">
            <a:xfrm rot="5400000" flipV="1">
              <a:off x="7900988" y="628652"/>
              <a:ext cx="0" cy="1143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71" name="Line 107"/>
            <p:cNvSpPr>
              <a:spLocks noChangeShapeType="1"/>
            </p:cNvSpPr>
            <p:nvPr/>
          </p:nvSpPr>
          <p:spPr bwMode="auto">
            <a:xfrm flipV="1">
              <a:off x="7794625" y="739775"/>
              <a:ext cx="0" cy="11271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72" name="Line 108"/>
            <p:cNvSpPr>
              <a:spLocks noChangeShapeType="1"/>
            </p:cNvSpPr>
            <p:nvPr/>
          </p:nvSpPr>
          <p:spPr bwMode="auto">
            <a:xfrm flipV="1">
              <a:off x="8005763" y="739775"/>
              <a:ext cx="0" cy="11271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73" name="AutoShape 109"/>
            <p:cNvSpPr>
              <a:spLocks noChangeArrowheads="1"/>
            </p:cNvSpPr>
            <p:nvPr/>
          </p:nvSpPr>
          <p:spPr bwMode="auto">
            <a:xfrm>
              <a:off x="7261225" y="600076"/>
              <a:ext cx="1219200" cy="1500188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375" name="Line 111"/>
            <p:cNvSpPr>
              <a:spLocks noChangeShapeType="1"/>
            </p:cNvSpPr>
            <p:nvPr/>
          </p:nvSpPr>
          <p:spPr bwMode="auto">
            <a:xfrm flipV="1">
              <a:off x="6169025" y="873125"/>
              <a:ext cx="0" cy="3429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76" name="Line 112"/>
            <p:cNvSpPr>
              <a:spLocks noChangeShapeType="1"/>
            </p:cNvSpPr>
            <p:nvPr/>
          </p:nvSpPr>
          <p:spPr bwMode="auto">
            <a:xfrm flipH="1" flipV="1">
              <a:off x="5656263" y="1843091"/>
              <a:ext cx="112712" cy="10953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77" name="AutoShape 113"/>
            <p:cNvSpPr>
              <a:spLocks noChangeArrowheads="1"/>
            </p:cNvSpPr>
            <p:nvPr/>
          </p:nvSpPr>
          <p:spPr bwMode="auto">
            <a:xfrm>
              <a:off x="5562600" y="557279"/>
              <a:ext cx="1219200" cy="1500187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378" name="Line 114"/>
            <p:cNvSpPr>
              <a:spLocks noChangeShapeType="1"/>
            </p:cNvSpPr>
            <p:nvPr/>
          </p:nvSpPr>
          <p:spPr bwMode="auto">
            <a:xfrm flipH="1" flipV="1">
              <a:off x="7989976" y="1444625"/>
              <a:ext cx="261937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79" name="Line 115"/>
            <p:cNvSpPr>
              <a:spLocks noChangeShapeType="1"/>
            </p:cNvSpPr>
            <p:nvPr/>
          </p:nvSpPr>
          <p:spPr bwMode="auto">
            <a:xfrm flipH="1" flipV="1">
              <a:off x="7348540" y="1885951"/>
              <a:ext cx="111125" cy="10953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3352801" y="985905"/>
            <a:ext cx="1779669" cy="642497"/>
            <a:chOff x="1828800" y="985904"/>
            <a:chExt cx="1779669" cy="642497"/>
          </a:xfrm>
        </p:grpSpPr>
        <p:sp>
          <p:nvSpPr>
            <p:cNvPr id="11380" name="Text Box 116"/>
            <p:cNvSpPr txBox="1">
              <a:spLocks noChangeArrowheads="1"/>
            </p:cNvSpPr>
            <p:nvPr/>
          </p:nvSpPr>
          <p:spPr bwMode="auto">
            <a:xfrm>
              <a:off x="3069257" y="1237448"/>
              <a:ext cx="53921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0000"/>
                  </a:solidFill>
                  <a:latin typeface="Arial" charset="0"/>
                </a:rPr>
                <a:t>sp</a:t>
              </a:r>
              <a:r>
                <a:rPr lang="it-IT" altLang="it-IT" sz="2200" b="1" baseline="30000" dirty="0">
                  <a:solidFill>
                    <a:srgbClr val="FF0000"/>
                  </a:solidFill>
                  <a:latin typeface="Arial" charset="0"/>
                </a:rPr>
                <a:t>2</a:t>
              </a:r>
              <a:endParaRPr lang="it-IT" altLang="it-IT" sz="22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1381" name="Text Box 117"/>
            <p:cNvSpPr txBox="1">
              <a:spLocks noChangeArrowheads="1"/>
            </p:cNvSpPr>
            <p:nvPr/>
          </p:nvSpPr>
          <p:spPr bwMode="auto">
            <a:xfrm>
              <a:off x="1828800" y="985904"/>
              <a:ext cx="1220488" cy="606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dirty="0">
                  <a:solidFill>
                    <a:srgbClr val="FFCC99"/>
                  </a:solidFill>
                  <a:latin typeface="Arial" charset="0"/>
                </a:rPr>
                <a:t>Il </a:t>
              </a:r>
              <a:r>
                <a:rPr lang="it-IT" altLang="it-IT" sz="1800" b="1" dirty="0">
                  <a:solidFill>
                    <a:srgbClr val="FFCC99"/>
                  </a:solidFill>
                  <a:latin typeface="Arial" charset="0"/>
                </a:rPr>
                <a:t>C</a:t>
              </a:r>
              <a:r>
                <a:rPr lang="it-IT" altLang="it-IT" sz="1800" dirty="0">
                  <a:solidFill>
                    <a:srgbClr val="FFCC99"/>
                  </a:solidFill>
                  <a:latin typeface="Arial" charset="0"/>
                </a:rPr>
                <a:t> ha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dirty="0">
                  <a:solidFill>
                    <a:srgbClr val="FFCC99"/>
                  </a:solidFill>
                  <a:latin typeface="Arial" charset="0"/>
                </a:rPr>
                <a:t>ibridazione</a:t>
              </a:r>
            </a:p>
          </p:txBody>
        </p:sp>
      </p:grpSp>
      <p:grpSp>
        <p:nvGrpSpPr>
          <p:cNvPr id="11382" name="Group 118"/>
          <p:cNvGrpSpPr>
            <a:grpSpLocks/>
          </p:cNvGrpSpPr>
          <p:nvPr/>
        </p:nvGrpSpPr>
        <p:grpSpPr bwMode="auto">
          <a:xfrm>
            <a:off x="1524001" y="-21556"/>
            <a:ext cx="4407122" cy="578835"/>
            <a:chOff x="192" y="60"/>
            <a:chExt cx="4858" cy="648"/>
          </a:xfrm>
        </p:grpSpPr>
        <p:sp>
          <p:nvSpPr>
            <p:cNvPr id="11383" name="Text Box 119"/>
            <p:cNvSpPr txBox="1">
              <a:spLocks noChangeArrowheads="1"/>
            </p:cNvSpPr>
            <p:nvPr/>
          </p:nvSpPr>
          <p:spPr bwMode="auto">
            <a:xfrm>
              <a:off x="192" y="192"/>
              <a:ext cx="4858" cy="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9449" tIns="14724" rIns="29449" bIns="14724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b="1">
                  <a:solidFill>
                    <a:srgbClr val="FFFF00"/>
                  </a:solidFill>
                  <a:latin typeface="Arial" charset="0"/>
                </a:rPr>
                <a:t>CO</a:t>
              </a:r>
              <a:r>
                <a:rPr lang="it-IT" altLang="it-IT" sz="2800" b="1" baseline="-25000">
                  <a:solidFill>
                    <a:srgbClr val="FFFF00"/>
                  </a:solidFill>
                  <a:latin typeface="Arial" charset="0"/>
                </a:rPr>
                <a:t>3</a:t>
              </a:r>
              <a:r>
                <a:rPr lang="it-IT" altLang="it-IT" sz="2800" b="1">
                  <a:solidFill>
                    <a:srgbClr val="FFFF00"/>
                  </a:solidFill>
                  <a:latin typeface="Arial" charset="0"/>
                </a:rPr>
                <a:t>    IONE CARBONATO</a:t>
              </a:r>
            </a:p>
          </p:txBody>
        </p:sp>
        <p:sp>
          <p:nvSpPr>
            <p:cNvPr id="11384" name="Text Box 120"/>
            <p:cNvSpPr txBox="1">
              <a:spLocks noChangeArrowheads="1"/>
            </p:cNvSpPr>
            <p:nvPr/>
          </p:nvSpPr>
          <p:spPr bwMode="auto">
            <a:xfrm>
              <a:off x="768" y="60"/>
              <a:ext cx="316" cy="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9449" tIns="14724" rIns="29449" bIns="14724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00"/>
                  </a:solidFill>
                  <a:latin typeface="Arial" charset="0"/>
                </a:rPr>
                <a:t>2-</a:t>
              </a: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2598749" y="2981326"/>
            <a:ext cx="7619933" cy="3700529"/>
            <a:chOff x="1074748" y="2981325"/>
            <a:chExt cx="7619933" cy="3700529"/>
          </a:xfrm>
        </p:grpSpPr>
        <p:grpSp>
          <p:nvGrpSpPr>
            <p:cNvPr id="10" name="Gruppo 9"/>
            <p:cNvGrpSpPr/>
            <p:nvPr/>
          </p:nvGrpSpPr>
          <p:grpSpPr>
            <a:xfrm>
              <a:off x="1074748" y="2981325"/>
              <a:ext cx="7619933" cy="3700529"/>
              <a:chOff x="1074748" y="2981325"/>
              <a:chExt cx="7619933" cy="3700529"/>
            </a:xfrm>
          </p:grpSpPr>
          <p:sp>
            <p:nvSpPr>
              <p:cNvPr id="11286" name="Text Box 22"/>
              <p:cNvSpPr txBox="1">
                <a:spLocks noChangeArrowheads="1"/>
              </p:cNvSpPr>
              <p:nvPr/>
            </p:nvSpPr>
            <p:spPr bwMode="auto">
              <a:xfrm>
                <a:off x="7212242" y="4609945"/>
                <a:ext cx="383720" cy="483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b="1" dirty="0">
                    <a:solidFill>
                      <a:srgbClr val="FFFFFF"/>
                    </a:solidFill>
                    <a:latin typeface="Arial" charset="0"/>
                  </a:rPr>
                  <a:t>O</a:t>
                </a:r>
              </a:p>
            </p:txBody>
          </p:sp>
          <p:grpSp>
            <p:nvGrpSpPr>
              <p:cNvPr id="9" name="Gruppo 8"/>
              <p:cNvGrpSpPr/>
              <p:nvPr/>
            </p:nvGrpSpPr>
            <p:grpSpPr>
              <a:xfrm>
                <a:off x="1074748" y="2981325"/>
                <a:ext cx="7619933" cy="3700529"/>
                <a:chOff x="1074748" y="2981325"/>
                <a:chExt cx="7619933" cy="3700529"/>
              </a:xfrm>
            </p:grpSpPr>
            <p:sp>
              <p:nvSpPr>
                <p:cNvPr id="11266" name="Oval 2"/>
                <p:cNvSpPr>
                  <a:spLocks noChangeArrowheads="1"/>
                </p:cNvSpPr>
                <p:nvPr/>
              </p:nvSpPr>
              <p:spPr bwMode="auto">
                <a:xfrm rot="2981120">
                  <a:off x="3012225" y="4769644"/>
                  <a:ext cx="508000" cy="989012"/>
                </a:xfrm>
                <a:prstGeom prst="ellipse">
                  <a:avLst/>
                </a:prstGeom>
                <a:solidFill>
                  <a:srgbClr val="FFFF66"/>
                </a:solidFill>
                <a:ln w="285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67" name="Oval 3"/>
                <p:cNvSpPr>
                  <a:spLocks noChangeArrowheads="1"/>
                </p:cNvSpPr>
                <p:nvPr/>
              </p:nvSpPr>
              <p:spPr bwMode="auto">
                <a:xfrm rot="6825308">
                  <a:off x="2648476" y="3319992"/>
                  <a:ext cx="509587" cy="989013"/>
                </a:xfrm>
                <a:prstGeom prst="ellipse">
                  <a:avLst/>
                </a:prstGeom>
                <a:solidFill>
                  <a:srgbClr val="FFFF66"/>
                </a:solidFill>
                <a:ln w="285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69" name="Oval 5"/>
                <p:cNvSpPr>
                  <a:spLocks noChangeArrowheads="1"/>
                </p:cNvSpPr>
                <p:nvPr/>
              </p:nvSpPr>
              <p:spPr bwMode="auto">
                <a:xfrm rot="16200000">
                  <a:off x="5751457" y="3540191"/>
                  <a:ext cx="514350" cy="1393825"/>
                </a:xfrm>
                <a:prstGeom prst="ellipse">
                  <a:avLst/>
                </a:prstGeom>
                <a:solidFill>
                  <a:srgbClr val="FFFF66"/>
                </a:solidFill>
                <a:ln w="28575">
                  <a:solidFill>
                    <a:srgbClr val="FF99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74" name="Oval 10"/>
                <p:cNvSpPr>
                  <a:spLocks noChangeArrowheads="1"/>
                </p:cNvSpPr>
                <p:nvPr/>
              </p:nvSpPr>
              <p:spPr bwMode="auto">
                <a:xfrm rot="16200000">
                  <a:off x="7160474" y="3553684"/>
                  <a:ext cx="514350" cy="1393825"/>
                </a:xfrm>
                <a:prstGeom prst="ellipse">
                  <a:avLst/>
                </a:prstGeom>
                <a:solidFill>
                  <a:srgbClr val="FFFF66"/>
                </a:solidFill>
                <a:ln w="28575">
                  <a:solidFill>
                    <a:srgbClr val="FF99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8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5167343" y="4314826"/>
                  <a:ext cx="321203" cy="4832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800" dirty="0">
                      <a:solidFill>
                        <a:srgbClr val="FFFF99"/>
                      </a:solidFill>
                      <a:latin typeface="Symbol" pitchFamily="18" charset="2"/>
                    </a:rPr>
                    <a:t>s</a:t>
                  </a:r>
                  <a:endParaRPr lang="it-IT" altLang="it-IT" sz="2800" dirty="0">
                    <a:solidFill>
                      <a:srgbClr val="FFFF99"/>
                    </a:solidFill>
                    <a:latin typeface="Arial" charset="0"/>
                  </a:endParaRPr>
                </a:p>
              </p:txBody>
            </p:sp>
            <p:sp>
              <p:nvSpPr>
                <p:cNvPr id="11288" name="Line 24"/>
                <p:cNvSpPr>
                  <a:spLocks noChangeShapeType="1"/>
                </p:cNvSpPr>
                <p:nvPr/>
              </p:nvSpPr>
              <p:spPr bwMode="auto">
                <a:xfrm>
                  <a:off x="4340169" y="4238625"/>
                  <a:ext cx="4354512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292" name="Oval 28"/>
                <p:cNvSpPr>
                  <a:spLocks noChangeArrowheads="1"/>
                </p:cNvSpPr>
                <p:nvPr/>
              </p:nvSpPr>
              <p:spPr bwMode="auto">
                <a:xfrm rot="6825308">
                  <a:off x="1587447" y="2846387"/>
                  <a:ext cx="509588" cy="989013"/>
                </a:xfrm>
                <a:prstGeom prst="ellipse">
                  <a:avLst/>
                </a:prstGeom>
                <a:solidFill>
                  <a:srgbClr val="FFFF66"/>
                </a:solidFill>
                <a:ln w="285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97" name="Oval 33"/>
                <p:cNvSpPr>
                  <a:spLocks noChangeArrowheads="1"/>
                </p:cNvSpPr>
                <p:nvPr/>
              </p:nvSpPr>
              <p:spPr bwMode="auto">
                <a:xfrm rot="2824170">
                  <a:off x="2054966" y="5425282"/>
                  <a:ext cx="539750" cy="995363"/>
                </a:xfrm>
                <a:prstGeom prst="ellipse">
                  <a:avLst/>
                </a:prstGeom>
                <a:solidFill>
                  <a:srgbClr val="FFFF66"/>
                </a:solidFill>
                <a:ln w="285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01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466795" y="4238691"/>
                  <a:ext cx="2743200" cy="2443163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302" name="Line 38"/>
                <p:cNvSpPr>
                  <a:spLocks noChangeShapeType="1"/>
                </p:cNvSpPr>
                <p:nvPr/>
              </p:nvSpPr>
              <p:spPr bwMode="auto">
                <a:xfrm>
                  <a:off x="1074748" y="2981325"/>
                  <a:ext cx="3003551" cy="125730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303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3163918" y="3252789"/>
                  <a:ext cx="321203" cy="4832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800">
                      <a:solidFill>
                        <a:srgbClr val="FFFF99"/>
                      </a:solidFill>
                      <a:latin typeface="Symbol" pitchFamily="18" charset="2"/>
                    </a:rPr>
                    <a:t>s</a:t>
                  </a:r>
                  <a:endParaRPr lang="it-IT" altLang="it-IT" sz="2800">
                    <a:solidFill>
                      <a:srgbClr val="FFFF99"/>
                    </a:solidFill>
                    <a:latin typeface="Arial" charset="0"/>
                  </a:endParaRPr>
                </a:p>
              </p:txBody>
            </p:sp>
            <p:sp>
              <p:nvSpPr>
                <p:cNvPr id="11304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643343" y="5181601"/>
                  <a:ext cx="321203" cy="4832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800">
                      <a:solidFill>
                        <a:srgbClr val="FFFF99"/>
                      </a:solidFill>
                      <a:latin typeface="Symbol" pitchFamily="18" charset="2"/>
                    </a:rPr>
                    <a:t>s</a:t>
                  </a:r>
                  <a:endParaRPr lang="it-IT" altLang="it-IT" sz="2800">
                    <a:solidFill>
                      <a:srgbClr val="FFFF99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1305" name="Text Box 41"/>
              <p:cNvSpPr txBox="1">
                <a:spLocks noChangeArrowheads="1"/>
              </p:cNvSpPr>
              <p:nvPr/>
            </p:nvSpPr>
            <p:spPr bwMode="auto">
              <a:xfrm>
                <a:off x="1083075" y="3444877"/>
                <a:ext cx="383720" cy="483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b="1" dirty="0">
                    <a:solidFill>
                      <a:srgbClr val="FFFFFF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1306" name="Text Box 42"/>
              <p:cNvSpPr txBox="1">
                <a:spLocks noChangeArrowheads="1"/>
              </p:cNvSpPr>
              <p:nvPr/>
            </p:nvSpPr>
            <p:spPr bwMode="auto">
              <a:xfrm>
                <a:off x="1471280" y="5341597"/>
                <a:ext cx="279813" cy="483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b="1" dirty="0">
                    <a:solidFill>
                      <a:srgbClr val="FFFFFF"/>
                    </a:solidFill>
                    <a:latin typeface="Arial" charset="0"/>
                  </a:rPr>
                  <a:t>O</a:t>
                </a:r>
              </a:p>
            </p:txBody>
          </p:sp>
        </p:grpSp>
        <p:sp>
          <p:nvSpPr>
            <p:cNvPr id="11300" name="Oval 36"/>
            <p:cNvSpPr>
              <a:spLocks noChangeArrowheads="1"/>
            </p:cNvSpPr>
            <p:nvPr/>
          </p:nvSpPr>
          <p:spPr bwMode="auto">
            <a:xfrm>
              <a:off x="2738526" y="5454652"/>
              <a:ext cx="130175" cy="12858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294" name="Oval 30"/>
            <p:cNvSpPr>
              <a:spLocks noChangeArrowheads="1"/>
            </p:cNvSpPr>
            <p:nvPr/>
          </p:nvSpPr>
          <p:spPr bwMode="auto">
            <a:xfrm>
              <a:off x="2301877" y="3444877"/>
              <a:ext cx="131763" cy="12858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281" name="Oval 17"/>
            <p:cNvSpPr>
              <a:spLocks noChangeArrowheads="1"/>
            </p:cNvSpPr>
            <p:nvPr/>
          </p:nvSpPr>
          <p:spPr bwMode="auto">
            <a:xfrm>
              <a:off x="6623138" y="4186304"/>
              <a:ext cx="130175" cy="1285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2916184" y="2316309"/>
            <a:ext cx="6558741" cy="4356327"/>
            <a:chOff x="1392183" y="2316308"/>
            <a:chExt cx="6558741" cy="4356327"/>
          </a:xfrm>
        </p:grpSpPr>
        <p:grpSp>
          <p:nvGrpSpPr>
            <p:cNvPr id="11" name="Gruppo 10"/>
            <p:cNvGrpSpPr/>
            <p:nvPr/>
          </p:nvGrpSpPr>
          <p:grpSpPr>
            <a:xfrm>
              <a:off x="1392183" y="2316308"/>
              <a:ext cx="5443536" cy="4356327"/>
              <a:chOff x="1392183" y="2316308"/>
              <a:chExt cx="5443536" cy="4356327"/>
            </a:xfrm>
          </p:grpSpPr>
          <p:sp>
            <p:nvSpPr>
              <p:cNvPr id="11278" name="Oval 14"/>
              <p:cNvSpPr>
                <a:spLocks noChangeArrowheads="1"/>
              </p:cNvSpPr>
              <p:nvPr/>
            </p:nvSpPr>
            <p:spPr bwMode="auto">
              <a:xfrm rot="2824170">
                <a:off x="5882425" y="4047396"/>
                <a:ext cx="514350" cy="1392239"/>
              </a:xfrm>
              <a:prstGeom prst="ellipse">
                <a:avLst/>
              </a:prstGeom>
              <a:solidFill>
                <a:srgbClr val="00CC00"/>
              </a:solidFill>
              <a:ln w="28575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89" name="Oval 25"/>
              <p:cNvSpPr>
                <a:spLocks noChangeArrowheads="1"/>
              </p:cNvSpPr>
              <p:nvPr/>
            </p:nvSpPr>
            <p:spPr bwMode="auto">
              <a:xfrm>
                <a:off x="2106614" y="2316308"/>
                <a:ext cx="522288" cy="1122363"/>
              </a:xfrm>
              <a:prstGeom prst="ellipse">
                <a:avLst/>
              </a:prstGeom>
              <a:solidFill>
                <a:srgbClr val="00CC00"/>
              </a:solidFill>
              <a:ln w="28575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90" name="Oval 26"/>
              <p:cNvSpPr>
                <a:spLocks noChangeArrowheads="1"/>
              </p:cNvSpPr>
              <p:nvPr/>
            </p:nvSpPr>
            <p:spPr bwMode="auto">
              <a:xfrm rot="2824170">
                <a:off x="1619990" y="3415507"/>
                <a:ext cx="539750" cy="995363"/>
              </a:xfrm>
              <a:prstGeom prst="ellipse">
                <a:avLst/>
              </a:prstGeom>
              <a:solidFill>
                <a:srgbClr val="00CC00"/>
              </a:solidFill>
              <a:ln w="28575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91" name="Oval 27"/>
              <p:cNvSpPr>
                <a:spLocks noChangeArrowheads="1"/>
              </p:cNvSpPr>
              <p:nvPr/>
            </p:nvSpPr>
            <p:spPr bwMode="auto">
              <a:xfrm rot="2981120">
                <a:off x="2576459" y="2760664"/>
                <a:ext cx="509588" cy="989012"/>
              </a:xfrm>
              <a:prstGeom prst="ellipse">
                <a:avLst/>
              </a:prstGeom>
              <a:solidFill>
                <a:srgbClr val="00CC00"/>
              </a:solidFill>
              <a:ln w="28575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93" name="Oval 29"/>
              <p:cNvSpPr>
                <a:spLocks noChangeArrowheads="1"/>
              </p:cNvSpPr>
              <p:nvPr/>
            </p:nvSpPr>
            <p:spPr bwMode="auto">
              <a:xfrm>
                <a:off x="2136345" y="3563347"/>
                <a:ext cx="522288" cy="1122362"/>
              </a:xfrm>
              <a:prstGeom prst="ellipse">
                <a:avLst/>
              </a:prstGeom>
              <a:solidFill>
                <a:srgbClr val="00CC00"/>
              </a:solidFill>
              <a:ln w="28575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95" name="Oval 31"/>
              <p:cNvSpPr>
                <a:spLocks noChangeArrowheads="1"/>
              </p:cNvSpPr>
              <p:nvPr/>
            </p:nvSpPr>
            <p:spPr bwMode="auto">
              <a:xfrm rot="6825308">
                <a:off x="3055775" y="5201799"/>
                <a:ext cx="508000" cy="987425"/>
              </a:xfrm>
              <a:prstGeom prst="ellipse">
                <a:avLst/>
              </a:prstGeom>
              <a:solidFill>
                <a:srgbClr val="00CC00"/>
              </a:solidFill>
              <a:ln w="28575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96" name="Oval 32"/>
              <p:cNvSpPr>
                <a:spLocks noChangeArrowheads="1"/>
              </p:cNvSpPr>
              <p:nvPr/>
            </p:nvSpPr>
            <p:spPr bwMode="auto">
              <a:xfrm>
                <a:off x="2554231" y="4324416"/>
                <a:ext cx="522288" cy="1120775"/>
              </a:xfrm>
              <a:prstGeom prst="ellipse">
                <a:avLst/>
              </a:prstGeom>
              <a:solidFill>
                <a:srgbClr val="00CC00"/>
              </a:solidFill>
              <a:ln w="28575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98" name="Oval 34"/>
              <p:cNvSpPr>
                <a:spLocks noChangeArrowheads="1"/>
              </p:cNvSpPr>
              <p:nvPr/>
            </p:nvSpPr>
            <p:spPr bwMode="auto">
              <a:xfrm rot="6825308">
                <a:off x="2051295" y="4822452"/>
                <a:ext cx="508000" cy="987425"/>
              </a:xfrm>
              <a:prstGeom prst="ellipse">
                <a:avLst/>
              </a:prstGeom>
              <a:solidFill>
                <a:srgbClr val="00CC00"/>
              </a:solidFill>
              <a:ln w="28575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99" name="Oval 35"/>
              <p:cNvSpPr>
                <a:spLocks noChangeArrowheads="1"/>
              </p:cNvSpPr>
              <p:nvPr/>
            </p:nvSpPr>
            <p:spPr bwMode="auto">
              <a:xfrm>
                <a:off x="2554231" y="5550272"/>
                <a:ext cx="522288" cy="1122363"/>
              </a:xfrm>
              <a:prstGeom prst="ellipse">
                <a:avLst/>
              </a:prstGeom>
              <a:solidFill>
                <a:srgbClr val="00CC00"/>
              </a:solidFill>
              <a:ln w="28575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1" name="Oval 25"/>
            <p:cNvSpPr>
              <a:spLocks noChangeArrowheads="1"/>
            </p:cNvSpPr>
            <p:nvPr/>
          </p:nvSpPr>
          <p:spPr bwMode="auto">
            <a:xfrm>
              <a:off x="6414503" y="2865439"/>
              <a:ext cx="522288" cy="1255494"/>
            </a:xfrm>
            <a:prstGeom prst="ellipse">
              <a:avLst/>
            </a:prstGeom>
            <a:solidFill>
              <a:srgbClr val="00CC00"/>
            </a:solidFill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2" name="Oval 25"/>
            <p:cNvSpPr>
              <a:spLocks noChangeArrowheads="1"/>
            </p:cNvSpPr>
            <p:nvPr/>
          </p:nvSpPr>
          <p:spPr bwMode="auto">
            <a:xfrm>
              <a:off x="6451688" y="4363621"/>
              <a:ext cx="522288" cy="1255494"/>
            </a:xfrm>
            <a:prstGeom prst="ellipse">
              <a:avLst/>
            </a:prstGeom>
            <a:solidFill>
              <a:srgbClr val="00CC00"/>
            </a:solidFill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" name="Oval 14"/>
            <p:cNvSpPr>
              <a:spLocks noChangeArrowheads="1"/>
            </p:cNvSpPr>
            <p:nvPr/>
          </p:nvSpPr>
          <p:spPr bwMode="auto">
            <a:xfrm rot="2824170">
              <a:off x="6997630" y="2990401"/>
              <a:ext cx="514350" cy="1392239"/>
            </a:xfrm>
            <a:prstGeom prst="ellipse">
              <a:avLst/>
            </a:prstGeom>
            <a:solidFill>
              <a:srgbClr val="00CC00"/>
            </a:solidFill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1647914" y="1739901"/>
            <a:ext cx="1835151" cy="660400"/>
            <a:chOff x="123913" y="1739901"/>
            <a:chExt cx="1835151" cy="660400"/>
          </a:xfrm>
        </p:grpSpPr>
        <p:grpSp>
          <p:nvGrpSpPr>
            <p:cNvPr id="17" name="Gruppo 16"/>
            <p:cNvGrpSpPr/>
            <p:nvPr/>
          </p:nvGrpSpPr>
          <p:grpSpPr>
            <a:xfrm>
              <a:off x="123913" y="1739901"/>
              <a:ext cx="1835151" cy="660400"/>
              <a:chOff x="123913" y="1739901"/>
              <a:chExt cx="1835151" cy="660400"/>
            </a:xfrm>
          </p:grpSpPr>
          <p:sp>
            <p:nvSpPr>
              <p:cNvPr id="11320" name="Text Box 56"/>
              <p:cNvSpPr txBox="1">
                <a:spLocks noChangeArrowheads="1"/>
              </p:cNvSpPr>
              <p:nvPr/>
            </p:nvSpPr>
            <p:spPr bwMode="auto">
              <a:xfrm>
                <a:off x="207804" y="1746725"/>
                <a:ext cx="1694976" cy="329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800" dirty="0">
                    <a:solidFill>
                      <a:srgbClr val="FF0000"/>
                    </a:solidFill>
                    <a:latin typeface="Arial" charset="0"/>
                  </a:rPr>
                  <a:t>C        O 1,22 Å</a:t>
                </a:r>
              </a:p>
            </p:txBody>
          </p:sp>
          <p:sp>
            <p:nvSpPr>
              <p:cNvPr id="11321" name="Text Box 57"/>
              <p:cNvSpPr txBox="1">
                <a:spLocks noChangeArrowheads="1"/>
              </p:cNvSpPr>
              <p:nvPr/>
            </p:nvSpPr>
            <p:spPr bwMode="auto">
              <a:xfrm>
                <a:off x="224526" y="2057400"/>
                <a:ext cx="1682152" cy="329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800" dirty="0">
                    <a:solidFill>
                      <a:srgbClr val="FF0000"/>
                    </a:solidFill>
                    <a:latin typeface="Arial" charset="0"/>
                  </a:rPr>
                  <a:t>C        </a:t>
                </a:r>
                <a:r>
                  <a:rPr lang="it-IT" altLang="it-IT" sz="1800" dirty="0" err="1">
                    <a:solidFill>
                      <a:srgbClr val="FF0000"/>
                    </a:solidFill>
                    <a:latin typeface="Arial" charset="0"/>
                  </a:rPr>
                  <a:t>C</a:t>
                </a:r>
                <a:r>
                  <a:rPr lang="it-IT" altLang="it-IT" sz="1800" dirty="0">
                    <a:solidFill>
                      <a:srgbClr val="FF0000"/>
                    </a:solidFill>
                    <a:latin typeface="Arial" charset="0"/>
                  </a:rPr>
                  <a:t> 1,43 Å</a:t>
                </a:r>
              </a:p>
            </p:txBody>
          </p:sp>
          <p:sp>
            <p:nvSpPr>
              <p:cNvPr id="11325" name="Rectangle 61"/>
              <p:cNvSpPr>
                <a:spLocks noChangeArrowheads="1"/>
              </p:cNvSpPr>
              <p:nvPr/>
            </p:nvSpPr>
            <p:spPr bwMode="auto">
              <a:xfrm>
                <a:off x="123913" y="1739901"/>
                <a:ext cx="1835151" cy="660400"/>
              </a:xfrm>
              <a:prstGeom prst="rect">
                <a:avLst/>
              </a:prstGeom>
              <a:noFill/>
              <a:ln w="9525">
                <a:solidFill>
                  <a:srgbClr val="FFFF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" name="Gruppo 17"/>
            <p:cNvGrpSpPr/>
            <p:nvPr/>
          </p:nvGrpSpPr>
          <p:grpSpPr>
            <a:xfrm>
              <a:off x="428676" y="1897063"/>
              <a:ext cx="442863" cy="331787"/>
              <a:chOff x="428676" y="1897063"/>
              <a:chExt cx="442863" cy="331787"/>
            </a:xfrm>
          </p:grpSpPr>
          <p:sp>
            <p:nvSpPr>
              <p:cNvPr id="11322" name="Line 58"/>
              <p:cNvSpPr>
                <a:spLocks noChangeShapeType="1"/>
              </p:cNvSpPr>
              <p:nvPr/>
            </p:nvSpPr>
            <p:spPr bwMode="auto">
              <a:xfrm>
                <a:off x="434976" y="2228850"/>
                <a:ext cx="436563" cy="0"/>
              </a:xfrm>
              <a:prstGeom prst="line">
                <a:avLst/>
              </a:prstGeom>
              <a:noFill/>
              <a:ln w="1905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323" name="Line 59"/>
              <p:cNvSpPr>
                <a:spLocks noChangeShapeType="1"/>
              </p:cNvSpPr>
              <p:nvPr/>
            </p:nvSpPr>
            <p:spPr bwMode="auto">
              <a:xfrm>
                <a:off x="428676" y="1897063"/>
                <a:ext cx="434975" cy="0"/>
              </a:xfrm>
              <a:prstGeom prst="line">
                <a:avLst/>
              </a:prstGeom>
              <a:noFill/>
              <a:ln w="1905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324" name="Line 60"/>
              <p:cNvSpPr>
                <a:spLocks noChangeShapeType="1"/>
              </p:cNvSpPr>
              <p:nvPr/>
            </p:nvSpPr>
            <p:spPr bwMode="auto">
              <a:xfrm>
                <a:off x="428676" y="1951038"/>
                <a:ext cx="434975" cy="0"/>
              </a:xfrm>
              <a:prstGeom prst="line">
                <a:avLst/>
              </a:prstGeom>
              <a:noFill/>
              <a:ln w="1905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0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94"/>
    </mc:Choice>
    <mc:Fallback xmlns="">
      <p:transition spd="slow" advTm="57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4" name="Text Box 48"/>
          <p:cNvSpPr txBox="1">
            <a:spLocks noChangeArrowheads="1"/>
          </p:cNvSpPr>
          <p:nvPr/>
        </p:nvSpPr>
        <p:spPr bwMode="auto">
          <a:xfrm>
            <a:off x="3611844" y="90523"/>
            <a:ext cx="5272716" cy="591729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>
            <a:outerShdw dist="107763" dir="13500000" algn="ctr" rotWithShape="0">
              <a:srgbClr val="FF66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52605" tIns="26303" rIns="52605" bIns="26303">
            <a:spAutoFit/>
          </a:bodyPr>
          <a:lstStyle>
            <a:lvl1pPr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3525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25463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88988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52513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09713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66913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24113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81313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MOLECOLE PIRAMIDALI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890558" y="647069"/>
            <a:ext cx="1981200" cy="706040"/>
            <a:chOff x="161364" y="635794"/>
            <a:chExt cx="1981200" cy="706040"/>
          </a:xfrm>
        </p:grpSpPr>
        <p:sp>
          <p:nvSpPr>
            <p:cNvPr id="10289" name="AutoShape 49"/>
            <p:cNvSpPr>
              <a:spLocks noChangeArrowheads="1"/>
            </p:cNvSpPr>
            <p:nvPr/>
          </p:nvSpPr>
          <p:spPr bwMode="auto">
            <a:xfrm>
              <a:off x="161364" y="635794"/>
              <a:ext cx="1981200" cy="706040"/>
            </a:xfrm>
            <a:prstGeom prst="flowChartDecision">
              <a:avLst/>
            </a:prstGeom>
            <a:solidFill>
              <a:srgbClr val="FFCC00"/>
            </a:solidFill>
            <a:ln w="38100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290" name="Text Box 50"/>
            <p:cNvSpPr txBox="1">
              <a:spLocks noChangeArrowheads="1"/>
            </p:cNvSpPr>
            <p:nvPr/>
          </p:nvSpPr>
          <p:spPr bwMode="auto">
            <a:xfrm>
              <a:off x="754710" y="711993"/>
              <a:ext cx="782705" cy="499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dirty="0">
                  <a:solidFill>
                    <a:srgbClr val="000099"/>
                  </a:solidFill>
                  <a:latin typeface="Arial" charset="0"/>
                </a:rPr>
                <a:t>NH</a:t>
              </a:r>
              <a:r>
                <a:rPr lang="it-IT" altLang="it-IT" sz="2900" baseline="-25000" dirty="0">
                  <a:solidFill>
                    <a:srgbClr val="000099"/>
                  </a:solidFill>
                  <a:latin typeface="Arial" charset="0"/>
                </a:rPr>
                <a:t>3</a:t>
              </a:r>
              <a:endParaRPr lang="it-IT" altLang="it-IT" sz="2900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10301" name="Text Box 61"/>
          <p:cNvSpPr txBox="1">
            <a:spLocks noChangeArrowheads="1"/>
          </p:cNvSpPr>
          <p:nvPr/>
        </p:nvSpPr>
        <p:spPr bwMode="auto">
          <a:xfrm>
            <a:off x="2117909" y="1433869"/>
            <a:ext cx="1526498" cy="33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605" tIns="26303" rIns="52605" bIns="26303">
            <a:spAutoFit/>
          </a:bodyPr>
          <a:lstStyle>
            <a:lvl1pPr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>
                <a:solidFill>
                  <a:srgbClr val="000099"/>
                </a:solidFill>
                <a:latin typeface="Arial" charset="0"/>
              </a:rPr>
              <a:t>1]  N = 2s</a:t>
            </a:r>
            <a:r>
              <a:rPr lang="it-IT" altLang="it-IT" sz="1800" baseline="30000" dirty="0">
                <a:solidFill>
                  <a:srgbClr val="000099"/>
                </a:solidFill>
                <a:latin typeface="Arial" charset="0"/>
              </a:rPr>
              <a:t>2</a:t>
            </a:r>
            <a:r>
              <a:rPr lang="it-IT" altLang="it-IT" sz="1800" dirty="0">
                <a:solidFill>
                  <a:srgbClr val="000099"/>
                </a:solidFill>
                <a:latin typeface="Arial" charset="0"/>
              </a:rPr>
              <a:t>2p</a:t>
            </a:r>
            <a:r>
              <a:rPr lang="it-IT" altLang="it-IT" sz="1800" baseline="30000" dirty="0">
                <a:solidFill>
                  <a:srgbClr val="000099"/>
                </a:solidFill>
                <a:latin typeface="Arial" charset="0"/>
              </a:rPr>
              <a:t>3</a:t>
            </a:r>
            <a:endParaRPr lang="it-IT" altLang="it-IT" sz="18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302" name="Text Box 62"/>
          <p:cNvSpPr txBox="1">
            <a:spLocks noChangeArrowheads="1"/>
          </p:cNvSpPr>
          <p:nvPr/>
        </p:nvSpPr>
        <p:spPr bwMode="auto">
          <a:xfrm>
            <a:off x="6538305" y="815562"/>
            <a:ext cx="3126295" cy="33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605" tIns="26303" rIns="52605" bIns="26303">
            <a:spAutoFit/>
          </a:bodyPr>
          <a:lstStyle>
            <a:lvl1pPr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>
                <a:solidFill>
                  <a:srgbClr val="000099"/>
                </a:solidFill>
                <a:latin typeface="Arial" charset="0"/>
              </a:rPr>
              <a:t>2]  N = (sp</a:t>
            </a:r>
            <a:r>
              <a:rPr lang="it-IT" altLang="it-IT" sz="1800" baseline="30000" dirty="0">
                <a:solidFill>
                  <a:srgbClr val="000099"/>
                </a:solidFill>
                <a:latin typeface="Arial" charset="0"/>
              </a:rPr>
              <a:t>3</a:t>
            </a:r>
            <a:r>
              <a:rPr lang="it-IT" altLang="it-IT" sz="1800" dirty="0">
                <a:solidFill>
                  <a:srgbClr val="000099"/>
                </a:solidFill>
                <a:latin typeface="Arial" charset="0"/>
              </a:rPr>
              <a:t>)</a:t>
            </a:r>
            <a:r>
              <a:rPr lang="it-IT" altLang="it-IT" sz="1800" baseline="30000" dirty="0">
                <a:solidFill>
                  <a:srgbClr val="000099"/>
                </a:solidFill>
                <a:latin typeface="Arial" charset="0"/>
              </a:rPr>
              <a:t>2</a:t>
            </a:r>
            <a:r>
              <a:rPr lang="it-IT" altLang="it-IT" sz="1800" dirty="0">
                <a:solidFill>
                  <a:srgbClr val="000099"/>
                </a:solidFill>
                <a:latin typeface="Arial" charset="0"/>
              </a:rPr>
              <a:t>(sp</a:t>
            </a:r>
            <a:r>
              <a:rPr lang="it-IT" altLang="it-IT" sz="1800" baseline="30000" dirty="0">
                <a:solidFill>
                  <a:srgbClr val="000099"/>
                </a:solidFill>
                <a:latin typeface="Arial" charset="0"/>
              </a:rPr>
              <a:t>3</a:t>
            </a:r>
            <a:r>
              <a:rPr lang="it-IT" altLang="it-IT" sz="1800" dirty="0">
                <a:solidFill>
                  <a:srgbClr val="000099"/>
                </a:solidFill>
                <a:latin typeface="Arial" charset="0"/>
              </a:rPr>
              <a:t>)</a:t>
            </a:r>
            <a:r>
              <a:rPr lang="it-IT" altLang="it-IT" sz="1800" baseline="30000" dirty="0">
                <a:solidFill>
                  <a:srgbClr val="000099"/>
                </a:solidFill>
                <a:latin typeface="Arial" charset="0"/>
              </a:rPr>
              <a:t>1</a:t>
            </a:r>
            <a:r>
              <a:rPr lang="it-IT" altLang="it-IT" sz="1800" dirty="0">
                <a:solidFill>
                  <a:srgbClr val="000099"/>
                </a:solidFill>
                <a:latin typeface="Arial" charset="0"/>
              </a:rPr>
              <a:t>(sp</a:t>
            </a:r>
            <a:r>
              <a:rPr lang="it-IT" altLang="it-IT" sz="1800" baseline="30000" dirty="0">
                <a:solidFill>
                  <a:srgbClr val="000099"/>
                </a:solidFill>
                <a:latin typeface="Arial" charset="0"/>
              </a:rPr>
              <a:t>3</a:t>
            </a:r>
            <a:r>
              <a:rPr lang="it-IT" altLang="it-IT" sz="1800" dirty="0">
                <a:solidFill>
                  <a:srgbClr val="000099"/>
                </a:solidFill>
                <a:latin typeface="Arial" charset="0"/>
              </a:rPr>
              <a:t>)</a:t>
            </a:r>
            <a:r>
              <a:rPr lang="it-IT" altLang="it-IT" sz="1800" baseline="30000" dirty="0">
                <a:solidFill>
                  <a:srgbClr val="000099"/>
                </a:solidFill>
                <a:latin typeface="Arial" charset="0"/>
              </a:rPr>
              <a:t>1</a:t>
            </a:r>
            <a:r>
              <a:rPr lang="it-IT" altLang="it-IT" sz="1800" dirty="0">
                <a:solidFill>
                  <a:srgbClr val="000099"/>
                </a:solidFill>
                <a:latin typeface="Arial" charset="0"/>
              </a:rPr>
              <a:t>(sp</a:t>
            </a:r>
            <a:r>
              <a:rPr lang="it-IT" altLang="it-IT" sz="1800" baseline="30000" dirty="0">
                <a:solidFill>
                  <a:srgbClr val="000099"/>
                </a:solidFill>
                <a:latin typeface="Arial" charset="0"/>
              </a:rPr>
              <a:t>3</a:t>
            </a:r>
            <a:r>
              <a:rPr lang="it-IT" altLang="it-IT" sz="1800" dirty="0">
                <a:solidFill>
                  <a:srgbClr val="000099"/>
                </a:solidFill>
                <a:latin typeface="Arial" charset="0"/>
              </a:rPr>
              <a:t>)</a:t>
            </a:r>
            <a:r>
              <a:rPr lang="it-IT" altLang="it-IT" sz="1800" baseline="30000" dirty="0">
                <a:solidFill>
                  <a:srgbClr val="000099"/>
                </a:solidFill>
                <a:latin typeface="Arial" charset="0"/>
              </a:rPr>
              <a:t>1</a:t>
            </a:r>
            <a:endParaRPr lang="it-IT" altLang="it-IT" sz="1800" dirty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8686779" y="1549781"/>
            <a:ext cx="1975339" cy="910513"/>
            <a:chOff x="7162778" y="1549780"/>
            <a:chExt cx="1975339" cy="910513"/>
          </a:xfrm>
        </p:grpSpPr>
        <p:sp>
          <p:nvSpPr>
            <p:cNvPr id="10303" name="Text Box 63"/>
            <p:cNvSpPr txBox="1">
              <a:spLocks noChangeArrowheads="1"/>
            </p:cNvSpPr>
            <p:nvPr/>
          </p:nvSpPr>
          <p:spPr bwMode="auto">
            <a:xfrm>
              <a:off x="7162778" y="1914731"/>
              <a:ext cx="1975339" cy="545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 dirty="0">
                  <a:solidFill>
                    <a:srgbClr val="000099"/>
                  </a:solidFill>
                  <a:latin typeface="Arial" charset="0"/>
                </a:rPr>
                <a:t>Orbitale ibrido sp</a:t>
              </a:r>
              <a:r>
                <a:rPr lang="it-IT" altLang="it-IT" sz="1600" baseline="30000" dirty="0">
                  <a:solidFill>
                    <a:srgbClr val="000099"/>
                  </a:solidFill>
                  <a:latin typeface="Arial" charset="0"/>
                </a:rPr>
                <a:t>3</a:t>
              </a:r>
              <a:r>
                <a:rPr lang="it-IT" altLang="it-IT" sz="1600" dirty="0">
                  <a:solidFill>
                    <a:srgbClr val="000099"/>
                  </a:solidFill>
                  <a:latin typeface="Arial" charset="0"/>
                </a:rPr>
                <a:t>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 dirty="0">
                  <a:solidFill>
                    <a:srgbClr val="000099"/>
                  </a:solidFill>
                  <a:latin typeface="Arial" charset="0"/>
                </a:rPr>
                <a:t> con coppia solitaria</a:t>
              </a:r>
              <a:endParaRPr lang="it-IT" altLang="it-IT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309" name="Line 69"/>
            <p:cNvSpPr>
              <a:spLocks noChangeShapeType="1"/>
            </p:cNvSpPr>
            <p:nvPr/>
          </p:nvSpPr>
          <p:spPr bwMode="auto">
            <a:xfrm rot="7683948">
              <a:off x="7210098" y="1562282"/>
              <a:ext cx="367904" cy="3429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5941760" y="1452324"/>
            <a:ext cx="1744838" cy="965598"/>
            <a:chOff x="3836030" y="1160025"/>
            <a:chExt cx="1744838" cy="965598"/>
          </a:xfrm>
        </p:grpSpPr>
        <p:sp>
          <p:nvSpPr>
            <p:cNvPr id="10291" name="Line 51"/>
            <p:cNvSpPr>
              <a:spLocks noChangeShapeType="1"/>
            </p:cNvSpPr>
            <p:nvPr/>
          </p:nvSpPr>
          <p:spPr bwMode="auto">
            <a:xfrm>
              <a:off x="4671864" y="1226721"/>
              <a:ext cx="0" cy="869156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92" name="Line 52"/>
            <p:cNvSpPr>
              <a:spLocks noChangeShapeType="1"/>
            </p:cNvSpPr>
            <p:nvPr/>
          </p:nvSpPr>
          <p:spPr bwMode="auto">
            <a:xfrm flipH="1">
              <a:off x="3918579" y="1902975"/>
              <a:ext cx="1428749" cy="0"/>
            </a:xfrm>
            <a:prstGeom prst="line">
              <a:avLst/>
            </a:prstGeom>
            <a:noFill/>
            <a:ln w="38100" cap="rnd">
              <a:solidFill>
                <a:srgbClr val="CC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93" name="Line 53"/>
            <p:cNvSpPr>
              <a:spLocks noChangeShapeType="1"/>
            </p:cNvSpPr>
            <p:nvPr/>
          </p:nvSpPr>
          <p:spPr bwMode="auto">
            <a:xfrm>
              <a:off x="3918578" y="1902977"/>
              <a:ext cx="800100" cy="166688"/>
            </a:xfrm>
            <a:prstGeom prst="line">
              <a:avLst/>
            </a:prstGeom>
            <a:noFill/>
            <a:ln w="38100" cap="rnd">
              <a:solidFill>
                <a:srgbClr val="CC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94" name="Line 54"/>
            <p:cNvSpPr>
              <a:spLocks noChangeShapeType="1"/>
            </p:cNvSpPr>
            <p:nvPr/>
          </p:nvSpPr>
          <p:spPr bwMode="auto">
            <a:xfrm flipV="1">
              <a:off x="4661528" y="1902977"/>
              <a:ext cx="628651" cy="166688"/>
            </a:xfrm>
            <a:prstGeom prst="line">
              <a:avLst/>
            </a:prstGeom>
            <a:noFill/>
            <a:ln w="38100" cap="rnd">
              <a:solidFill>
                <a:srgbClr val="CC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95" name="Line 55"/>
            <p:cNvSpPr>
              <a:spLocks noChangeShapeType="1"/>
            </p:cNvSpPr>
            <p:nvPr/>
          </p:nvSpPr>
          <p:spPr bwMode="auto">
            <a:xfrm flipH="1">
              <a:off x="3918578" y="1226721"/>
              <a:ext cx="742949" cy="702469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96" name="Line 56"/>
            <p:cNvSpPr>
              <a:spLocks noChangeShapeType="1"/>
            </p:cNvSpPr>
            <p:nvPr/>
          </p:nvSpPr>
          <p:spPr bwMode="auto">
            <a:xfrm>
              <a:off x="4661527" y="1226721"/>
              <a:ext cx="685800" cy="702469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97" name="Oval 57"/>
            <p:cNvSpPr>
              <a:spLocks noChangeArrowheads="1"/>
            </p:cNvSpPr>
            <p:nvPr/>
          </p:nvSpPr>
          <p:spPr bwMode="auto">
            <a:xfrm>
              <a:off x="4614961" y="1160025"/>
              <a:ext cx="114300" cy="6667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298" name="Oval 58"/>
            <p:cNvSpPr>
              <a:spLocks noChangeArrowheads="1"/>
            </p:cNvSpPr>
            <p:nvPr/>
          </p:nvSpPr>
          <p:spPr bwMode="auto">
            <a:xfrm>
              <a:off x="3836030" y="1862496"/>
              <a:ext cx="114300" cy="6667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299" name="Oval 59"/>
            <p:cNvSpPr>
              <a:spLocks noChangeArrowheads="1"/>
            </p:cNvSpPr>
            <p:nvPr/>
          </p:nvSpPr>
          <p:spPr bwMode="auto">
            <a:xfrm>
              <a:off x="4604378" y="2058948"/>
              <a:ext cx="114300" cy="6667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300" name="Oval 60"/>
            <p:cNvSpPr>
              <a:spLocks noChangeArrowheads="1"/>
            </p:cNvSpPr>
            <p:nvPr/>
          </p:nvSpPr>
          <p:spPr bwMode="auto">
            <a:xfrm>
              <a:off x="5319814" y="1868448"/>
              <a:ext cx="114300" cy="6667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310" name="Text Box 70"/>
            <p:cNvSpPr txBox="1">
              <a:spLocks noChangeArrowheads="1"/>
            </p:cNvSpPr>
            <p:nvPr/>
          </p:nvSpPr>
          <p:spPr bwMode="auto">
            <a:xfrm>
              <a:off x="4547227" y="1554123"/>
              <a:ext cx="558284" cy="314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700" dirty="0">
                  <a:solidFill>
                    <a:srgbClr val="000099"/>
                  </a:solidFill>
                  <a:latin typeface="Arial" charset="0"/>
                </a:rPr>
                <a:t>107°</a:t>
              </a:r>
              <a:endParaRPr lang="it-IT" altLang="it-IT" sz="17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311" name="Text Box 71"/>
            <p:cNvSpPr txBox="1">
              <a:spLocks noChangeArrowheads="1"/>
            </p:cNvSpPr>
            <p:nvPr/>
          </p:nvSpPr>
          <p:spPr bwMode="auto">
            <a:xfrm>
              <a:off x="4841444" y="1260038"/>
              <a:ext cx="739424" cy="314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700">
                  <a:solidFill>
                    <a:srgbClr val="FF0000"/>
                  </a:solidFill>
                  <a:latin typeface="Arial" charset="0"/>
                </a:rPr>
                <a:t>1,01 Å</a:t>
              </a: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2019301" y="4994250"/>
            <a:ext cx="1981200" cy="706040"/>
            <a:chOff x="-129556" y="5211325"/>
            <a:chExt cx="1981200" cy="706040"/>
          </a:xfrm>
        </p:grpSpPr>
        <p:sp>
          <p:nvSpPr>
            <p:cNvPr id="10243" name="AutoShape 3"/>
            <p:cNvSpPr>
              <a:spLocks noChangeArrowheads="1"/>
            </p:cNvSpPr>
            <p:nvPr/>
          </p:nvSpPr>
          <p:spPr bwMode="auto">
            <a:xfrm>
              <a:off x="-129556" y="5211325"/>
              <a:ext cx="1981200" cy="706040"/>
            </a:xfrm>
            <a:prstGeom prst="flowChartDecision">
              <a:avLst/>
            </a:prstGeom>
            <a:solidFill>
              <a:srgbClr val="FFCC00"/>
            </a:solidFill>
            <a:ln w="38100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312" name="Text Box 72"/>
            <p:cNvSpPr txBox="1">
              <a:spLocks noChangeArrowheads="1"/>
            </p:cNvSpPr>
            <p:nvPr/>
          </p:nvSpPr>
          <p:spPr bwMode="auto">
            <a:xfrm>
              <a:off x="431824" y="5321477"/>
              <a:ext cx="946211" cy="499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dirty="0">
                  <a:solidFill>
                    <a:srgbClr val="000099"/>
                  </a:solidFill>
                  <a:latin typeface="Arial" charset="0"/>
                </a:rPr>
                <a:t>H</a:t>
              </a:r>
              <a:r>
                <a:rPr lang="it-IT" altLang="it-IT" sz="2900" baseline="-25000" dirty="0">
                  <a:solidFill>
                    <a:srgbClr val="000099"/>
                  </a:solidFill>
                  <a:latin typeface="Arial" charset="0"/>
                </a:rPr>
                <a:t>3</a:t>
              </a:r>
              <a:r>
                <a:rPr lang="it-IT" altLang="it-IT" sz="2900" dirty="0">
                  <a:solidFill>
                    <a:srgbClr val="000099"/>
                  </a:solidFill>
                  <a:latin typeface="Arial" charset="0"/>
                </a:rPr>
                <a:t>O</a:t>
              </a:r>
              <a:r>
                <a:rPr lang="it-IT" altLang="it-IT" sz="2900" baseline="30000" dirty="0">
                  <a:solidFill>
                    <a:srgbClr val="000099"/>
                  </a:solidFill>
                  <a:latin typeface="Arial" charset="0"/>
                </a:rPr>
                <a:t>+</a:t>
              </a:r>
              <a:endParaRPr lang="it-IT" altLang="it-IT" sz="2900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10344" name="Text Box 104"/>
          <p:cNvSpPr txBox="1">
            <a:spLocks noChangeArrowheads="1"/>
          </p:cNvSpPr>
          <p:nvPr/>
        </p:nvSpPr>
        <p:spPr bwMode="auto">
          <a:xfrm>
            <a:off x="5891791" y="4375212"/>
            <a:ext cx="1859923" cy="54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605" tIns="26303" rIns="52605" bIns="26303">
            <a:spAutoFit/>
          </a:bodyPr>
          <a:lstStyle>
            <a:lvl1pPr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>
                <a:solidFill>
                  <a:srgbClr val="000099"/>
                </a:solidFill>
                <a:latin typeface="Arial" charset="0"/>
              </a:rPr>
              <a:t>Orbitale ibrido sp</a:t>
            </a:r>
            <a:r>
              <a:rPr lang="it-IT" altLang="it-IT" sz="1600" baseline="30000" dirty="0">
                <a:solidFill>
                  <a:srgbClr val="000099"/>
                </a:solidFill>
                <a:latin typeface="Arial" charset="0"/>
              </a:rPr>
              <a:t>3</a:t>
            </a:r>
            <a:endParaRPr lang="it-IT" altLang="it-IT" sz="1600" dirty="0">
              <a:solidFill>
                <a:srgbClr val="000099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>
                <a:solidFill>
                  <a:srgbClr val="000099"/>
                </a:solidFill>
                <a:latin typeface="Arial" charset="0"/>
              </a:rPr>
              <a:t>con coppia solitaria</a:t>
            </a:r>
            <a:endParaRPr lang="it-IT" altLang="it-IT" sz="1600" dirty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4495801" y="4868821"/>
            <a:ext cx="1595968" cy="966789"/>
            <a:chOff x="3531704" y="4757845"/>
            <a:chExt cx="1595968" cy="966789"/>
          </a:xfrm>
        </p:grpSpPr>
        <p:sp>
          <p:nvSpPr>
            <p:cNvPr id="10313" name="Line 73"/>
            <p:cNvSpPr>
              <a:spLocks noChangeShapeType="1"/>
            </p:cNvSpPr>
            <p:nvPr/>
          </p:nvSpPr>
          <p:spPr bwMode="auto">
            <a:xfrm>
              <a:off x="4357204" y="4825713"/>
              <a:ext cx="0" cy="869156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14" name="Line 74"/>
            <p:cNvSpPr>
              <a:spLocks noChangeShapeType="1"/>
            </p:cNvSpPr>
            <p:nvPr/>
          </p:nvSpPr>
          <p:spPr bwMode="auto">
            <a:xfrm flipH="1">
              <a:off x="3614299" y="5500795"/>
              <a:ext cx="1428751" cy="0"/>
            </a:xfrm>
            <a:prstGeom prst="line">
              <a:avLst/>
            </a:prstGeom>
            <a:noFill/>
            <a:ln w="38100" cap="rnd">
              <a:solidFill>
                <a:srgbClr val="CC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15" name="Line 75"/>
            <p:cNvSpPr>
              <a:spLocks noChangeShapeType="1"/>
            </p:cNvSpPr>
            <p:nvPr/>
          </p:nvSpPr>
          <p:spPr bwMode="auto">
            <a:xfrm>
              <a:off x="3614256" y="5500828"/>
              <a:ext cx="800100" cy="167879"/>
            </a:xfrm>
            <a:prstGeom prst="line">
              <a:avLst/>
            </a:prstGeom>
            <a:noFill/>
            <a:ln w="38100" cap="rnd">
              <a:solidFill>
                <a:srgbClr val="CC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16" name="Line 76"/>
            <p:cNvSpPr>
              <a:spLocks noChangeShapeType="1"/>
            </p:cNvSpPr>
            <p:nvPr/>
          </p:nvSpPr>
          <p:spPr bwMode="auto">
            <a:xfrm flipV="1">
              <a:off x="4357250" y="5500828"/>
              <a:ext cx="628649" cy="167879"/>
            </a:xfrm>
            <a:prstGeom prst="line">
              <a:avLst/>
            </a:prstGeom>
            <a:noFill/>
            <a:ln w="38100" cap="rnd">
              <a:solidFill>
                <a:srgbClr val="CC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17" name="Line 77"/>
            <p:cNvSpPr>
              <a:spLocks noChangeShapeType="1"/>
            </p:cNvSpPr>
            <p:nvPr/>
          </p:nvSpPr>
          <p:spPr bwMode="auto">
            <a:xfrm flipH="1">
              <a:off x="3614299" y="4792407"/>
              <a:ext cx="742951" cy="702469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18" name="Line 78"/>
            <p:cNvSpPr>
              <a:spLocks noChangeShapeType="1"/>
            </p:cNvSpPr>
            <p:nvPr/>
          </p:nvSpPr>
          <p:spPr bwMode="auto">
            <a:xfrm>
              <a:off x="4357204" y="4792407"/>
              <a:ext cx="685800" cy="702469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19" name="Oval 79"/>
            <p:cNvSpPr>
              <a:spLocks noChangeArrowheads="1"/>
            </p:cNvSpPr>
            <p:nvPr/>
          </p:nvSpPr>
          <p:spPr bwMode="auto">
            <a:xfrm>
              <a:off x="4310640" y="4757845"/>
              <a:ext cx="114300" cy="67866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320" name="Oval 80"/>
            <p:cNvSpPr>
              <a:spLocks noChangeArrowheads="1"/>
            </p:cNvSpPr>
            <p:nvPr/>
          </p:nvSpPr>
          <p:spPr bwMode="auto">
            <a:xfrm>
              <a:off x="3531704" y="5461504"/>
              <a:ext cx="114300" cy="6667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322" name="Oval 82"/>
            <p:cNvSpPr>
              <a:spLocks noChangeArrowheads="1"/>
            </p:cNvSpPr>
            <p:nvPr/>
          </p:nvSpPr>
          <p:spPr bwMode="auto">
            <a:xfrm>
              <a:off x="5013372" y="5467459"/>
              <a:ext cx="114300" cy="6667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323" name="Text Box 83"/>
            <p:cNvSpPr txBox="1">
              <a:spLocks noChangeArrowheads="1"/>
            </p:cNvSpPr>
            <p:nvPr/>
          </p:nvSpPr>
          <p:spPr bwMode="auto">
            <a:xfrm>
              <a:off x="3698920" y="5042404"/>
              <a:ext cx="558284" cy="314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700">
                  <a:solidFill>
                    <a:srgbClr val="000099"/>
                  </a:solidFill>
                  <a:latin typeface="Arial" charset="0"/>
                </a:rPr>
                <a:t>104°</a:t>
              </a:r>
              <a:endParaRPr lang="it-IT" altLang="it-IT" sz="17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321" name="Oval 81"/>
            <p:cNvSpPr>
              <a:spLocks noChangeArrowheads="1"/>
            </p:cNvSpPr>
            <p:nvPr/>
          </p:nvSpPr>
          <p:spPr bwMode="auto">
            <a:xfrm>
              <a:off x="4300056" y="5657959"/>
              <a:ext cx="114300" cy="6667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1797705" y="1501380"/>
            <a:ext cx="4712227" cy="3452642"/>
            <a:chOff x="273704" y="1501380"/>
            <a:chExt cx="4712227" cy="3452642"/>
          </a:xfrm>
        </p:grpSpPr>
        <p:sp>
          <p:nvSpPr>
            <p:cNvPr id="10305" name="Text Box 65"/>
            <p:cNvSpPr txBox="1">
              <a:spLocks noChangeArrowheads="1"/>
            </p:cNvSpPr>
            <p:nvPr/>
          </p:nvSpPr>
          <p:spPr bwMode="auto">
            <a:xfrm>
              <a:off x="4724202" y="2612758"/>
              <a:ext cx="261729" cy="360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 dirty="0">
                  <a:solidFill>
                    <a:srgbClr val="FF0000"/>
                  </a:solidFill>
                  <a:latin typeface="Tahoma" pitchFamily="34" charset="0"/>
                </a:rPr>
                <a:t>x</a:t>
              </a:r>
            </a:p>
          </p:txBody>
        </p:sp>
        <p:sp>
          <p:nvSpPr>
            <p:cNvPr id="10247" name="Oval 7"/>
            <p:cNvSpPr>
              <a:spLocks noChangeArrowheads="1"/>
            </p:cNvSpPr>
            <p:nvPr/>
          </p:nvSpPr>
          <p:spPr bwMode="auto">
            <a:xfrm rot="2981120">
              <a:off x="2768213" y="1445262"/>
              <a:ext cx="341709" cy="1608667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251" name="Oval 11"/>
            <p:cNvSpPr>
              <a:spLocks noChangeArrowheads="1"/>
            </p:cNvSpPr>
            <p:nvPr/>
          </p:nvSpPr>
          <p:spPr bwMode="auto">
            <a:xfrm rot="16200000">
              <a:off x="1333501" y="2052638"/>
              <a:ext cx="304800" cy="148590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250" name="Oval 10"/>
            <p:cNvSpPr>
              <a:spLocks noChangeArrowheads="1"/>
            </p:cNvSpPr>
            <p:nvPr/>
          </p:nvSpPr>
          <p:spPr bwMode="auto">
            <a:xfrm rot="16200000">
              <a:off x="2819401" y="2052638"/>
              <a:ext cx="304800" cy="148590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1" name="Oval 16"/>
            <p:cNvSpPr>
              <a:spLocks noChangeArrowheads="1"/>
            </p:cNvSpPr>
            <p:nvPr/>
          </p:nvSpPr>
          <p:spPr bwMode="auto">
            <a:xfrm>
              <a:off x="3535631" y="2542382"/>
              <a:ext cx="557212" cy="534988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248" name="Oval 8"/>
            <p:cNvSpPr>
              <a:spLocks noChangeArrowheads="1"/>
            </p:cNvSpPr>
            <p:nvPr/>
          </p:nvSpPr>
          <p:spPr bwMode="auto">
            <a:xfrm>
              <a:off x="2000252" y="1501380"/>
              <a:ext cx="426419" cy="130853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249" name="Oval 9"/>
            <p:cNvSpPr>
              <a:spLocks noChangeArrowheads="1"/>
            </p:cNvSpPr>
            <p:nvPr/>
          </p:nvSpPr>
          <p:spPr bwMode="auto">
            <a:xfrm>
              <a:off x="2000253" y="2809876"/>
              <a:ext cx="400048" cy="126458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252" name="Oval 12"/>
            <p:cNvSpPr>
              <a:spLocks noChangeArrowheads="1"/>
            </p:cNvSpPr>
            <p:nvPr/>
          </p:nvSpPr>
          <p:spPr bwMode="auto">
            <a:xfrm rot="2824170">
              <a:off x="1473812" y="2546176"/>
              <a:ext cx="346472" cy="1591733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254" name="Oval 14"/>
            <p:cNvSpPr>
              <a:spLocks noChangeArrowheads="1"/>
            </p:cNvSpPr>
            <p:nvPr/>
          </p:nvSpPr>
          <p:spPr bwMode="auto">
            <a:xfrm>
              <a:off x="2171701" y="2743234"/>
              <a:ext cx="171451" cy="100013"/>
            </a:xfrm>
            <a:prstGeom prst="ellipse">
              <a:avLst/>
            </a:prstGeom>
            <a:solidFill>
              <a:schemeClr val="tx2"/>
            </a:solidFill>
            <a:ln w="571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258" name="Oval 18"/>
            <p:cNvSpPr>
              <a:spLocks noChangeArrowheads="1"/>
            </p:cNvSpPr>
            <p:nvPr/>
          </p:nvSpPr>
          <p:spPr bwMode="auto">
            <a:xfrm>
              <a:off x="3757087" y="2759870"/>
              <a:ext cx="114300" cy="66675"/>
            </a:xfrm>
            <a:prstGeom prst="ellipse">
              <a:avLst/>
            </a:prstGeom>
            <a:solidFill>
              <a:schemeClr val="tx2"/>
            </a:solidFill>
            <a:ln w="571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261" name="Line 21"/>
            <p:cNvSpPr>
              <a:spLocks noChangeShapeType="1"/>
            </p:cNvSpPr>
            <p:nvPr/>
          </p:nvSpPr>
          <p:spPr bwMode="auto">
            <a:xfrm>
              <a:off x="2400300" y="2793206"/>
              <a:ext cx="1828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63" name="Line 23"/>
            <p:cNvSpPr>
              <a:spLocks noChangeShapeType="1"/>
            </p:cNvSpPr>
            <p:nvPr/>
          </p:nvSpPr>
          <p:spPr bwMode="auto">
            <a:xfrm rot="8155737">
              <a:off x="591256" y="3475176"/>
              <a:ext cx="1828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64" name="Line 24"/>
            <p:cNvSpPr>
              <a:spLocks noChangeShapeType="1"/>
            </p:cNvSpPr>
            <p:nvPr/>
          </p:nvSpPr>
          <p:spPr bwMode="auto">
            <a:xfrm>
              <a:off x="4168646" y="2795588"/>
              <a:ext cx="5715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66" name="Line 26"/>
            <p:cNvSpPr>
              <a:spLocks noChangeShapeType="1"/>
            </p:cNvSpPr>
            <p:nvPr/>
          </p:nvSpPr>
          <p:spPr bwMode="auto">
            <a:xfrm rot="8199462">
              <a:off x="273704" y="4412346"/>
              <a:ext cx="571500" cy="11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67" name="Text Box 27"/>
            <p:cNvSpPr txBox="1">
              <a:spLocks noChangeArrowheads="1"/>
            </p:cNvSpPr>
            <p:nvPr/>
          </p:nvSpPr>
          <p:spPr bwMode="auto">
            <a:xfrm>
              <a:off x="2514600" y="2944416"/>
              <a:ext cx="611184" cy="391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3333CC"/>
                  </a:solidFill>
                  <a:latin typeface="Tahoma" pitchFamily="34" charset="0"/>
                </a:rPr>
                <a:t>90°</a:t>
              </a:r>
            </a:p>
          </p:txBody>
        </p:sp>
        <p:sp>
          <p:nvSpPr>
            <p:cNvPr id="10306" name="Text Box 66"/>
            <p:cNvSpPr txBox="1">
              <a:spLocks noChangeArrowheads="1"/>
            </p:cNvSpPr>
            <p:nvPr/>
          </p:nvSpPr>
          <p:spPr bwMode="auto">
            <a:xfrm>
              <a:off x="1798100" y="4516244"/>
              <a:ext cx="240890" cy="360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 dirty="0">
                  <a:solidFill>
                    <a:srgbClr val="FF0000"/>
                  </a:solidFill>
                  <a:latin typeface="Tahoma" pitchFamily="34" charset="0"/>
                </a:rPr>
                <a:t>z</a:t>
              </a:r>
            </a:p>
          </p:txBody>
        </p:sp>
        <p:sp>
          <p:nvSpPr>
            <p:cNvPr id="10307" name="Text Box 67"/>
            <p:cNvSpPr txBox="1">
              <a:spLocks noChangeArrowheads="1"/>
            </p:cNvSpPr>
            <p:nvPr/>
          </p:nvSpPr>
          <p:spPr bwMode="auto">
            <a:xfrm>
              <a:off x="277576" y="4074456"/>
              <a:ext cx="253714" cy="360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 dirty="0">
                  <a:solidFill>
                    <a:srgbClr val="FF0000"/>
                  </a:solidFill>
                  <a:latin typeface="Tahoma" pitchFamily="34" charset="0"/>
                </a:rPr>
                <a:t>y</a:t>
              </a:r>
            </a:p>
          </p:txBody>
        </p:sp>
        <p:sp>
          <p:nvSpPr>
            <p:cNvPr id="139" name="Line 22"/>
            <p:cNvSpPr>
              <a:spLocks noChangeShapeType="1"/>
            </p:cNvSpPr>
            <p:nvPr/>
          </p:nvSpPr>
          <p:spPr bwMode="auto">
            <a:xfrm rot="5400000">
              <a:off x="1506782" y="3603347"/>
              <a:ext cx="142716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0" name="Line 25"/>
            <p:cNvSpPr>
              <a:spLocks noChangeShapeType="1"/>
            </p:cNvSpPr>
            <p:nvPr/>
          </p:nvSpPr>
          <p:spPr bwMode="auto">
            <a:xfrm rot="5400000">
              <a:off x="1996015" y="4730979"/>
              <a:ext cx="4460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8" name="Oval 16"/>
            <p:cNvSpPr>
              <a:spLocks noChangeArrowheads="1"/>
            </p:cNvSpPr>
            <p:nvPr/>
          </p:nvSpPr>
          <p:spPr bwMode="auto">
            <a:xfrm>
              <a:off x="1950245" y="3946597"/>
              <a:ext cx="557212" cy="534988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2" name="Oval 16"/>
            <p:cNvSpPr>
              <a:spLocks noChangeArrowheads="1"/>
            </p:cNvSpPr>
            <p:nvPr/>
          </p:nvSpPr>
          <p:spPr bwMode="auto">
            <a:xfrm>
              <a:off x="701792" y="3743462"/>
              <a:ext cx="557212" cy="534988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259" name="Oval 19"/>
            <p:cNvSpPr>
              <a:spLocks noChangeArrowheads="1"/>
            </p:cNvSpPr>
            <p:nvPr/>
          </p:nvSpPr>
          <p:spPr bwMode="auto">
            <a:xfrm>
              <a:off x="2182306" y="4180191"/>
              <a:ext cx="114300" cy="66675"/>
            </a:xfrm>
            <a:prstGeom prst="ellipse">
              <a:avLst/>
            </a:prstGeom>
            <a:solidFill>
              <a:schemeClr val="tx2"/>
            </a:solidFill>
            <a:ln w="571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260" name="Oval 20"/>
            <p:cNvSpPr>
              <a:spLocks noChangeArrowheads="1"/>
            </p:cNvSpPr>
            <p:nvPr/>
          </p:nvSpPr>
          <p:spPr bwMode="auto">
            <a:xfrm>
              <a:off x="915032" y="3975904"/>
              <a:ext cx="114300" cy="66675"/>
            </a:xfrm>
            <a:prstGeom prst="ellipse">
              <a:avLst/>
            </a:prstGeom>
            <a:solidFill>
              <a:schemeClr val="tx2"/>
            </a:solidFill>
            <a:ln w="571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3" name="Oval 13"/>
            <p:cNvSpPr>
              <a:spLocks noChangeArrowheads="1"/>
            </p:cNvSpPr>
            <p:nvPr/>
          </p:nvSpPr>
          <p:spPr bwMode="auto">
            <a:xfrm>
              <a:off x="1915828" y="2486535"/>
              <a:ext cx="642938" cy="6238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1664336" y="1859495"/>
            <a:ext cx="2622952" cy="605101"/>
            <a:chOff x="98431" y="1950254"/>
            <a:chExt cx="2622952" cy="605101"/>
          </a:xfrm>
        </p:grpSpPr>
        <p:sp>
          <p:nvSpPr>
            <p:cNvPr id="10308" name="Line 68"/>
            <p:cNvSpPr>
              <a:spLocks noChangeShapeType="1"/>
            </p:cNvSpPr>
            <p:nvPr/>
          </p:nvSpPr>
          <p:spPr bwMode="auto">
            <a:xfrm>
              <a:off x="1255711" y="2355330"/>
              <a:ext cx="628649" cy="2000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04" name="Text Box 64"/>
            <p:cNvSpPr txBox="1">
              <a:spLocks noChangeArrowheads="1"/>
            </p:cNvSpPr>
            <p:nvPr/>
          </p:nvSpPr>
          <p:spPr bwMode="auto">
            <a:xfrm>
              <a:off x="98431" y="1950254"/>
              <a:ext cx="2622952" cy="299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 dirty="0">
                  <a:solidFill>
                    <a:srgbClr val="000099"/>
                  </a:solidFill>
                  <a:latin typeface="Arial" charset="0"/>
                </a:rPr>
                <a:t>Coppia solitaria in orbitale s</a:t>
              </a:r>
              <a:endParaRPr lang="it-IT" altLang="it-IT" sz="1600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6884103" y="1439006"/>
            <a:ext cx="2898417" cy="2959018"/>
            <a:chOff x="5463097" y="1509190"/>
            <a:chExt cx="2898417" cy="2959018"/>
          </a:xfrm>
        </p:grpSpPr>
        <p:sp>
          <p:nvSpPr>
            <p:cNvPr id="151" name="Oval 4"/>
            <p:cNvSpPr>
              <a:spLocks noChangeArrowheads="1"/>
            </p:cNvSpPr>
            <p:nvPr/>
          </p:nvSpPr>
          <p:spPr bwMode="auto">
            <a:xfrm>
              <a:off x="5769887" y="3196898"/>
              <a:ext cx="417512" cy="3683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8" name="Oval 28"/>
            <p:cNvSpPr>
              <a:spLocks noChangeArrowheads="1"/>
            </p:cNvSpPr>
            <p:nvPr/>
          </p:nvSpPr>
          <p:spPr bwMode="auto">
            <a:xfrm>
              <a:off x="6759400" y="1509190"/>
              <a:ext cx="385763" cy="1082675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9" name="Oval 30"/>
            <p:cNvSpPr>
              <a:spLocks noChangeArrowheads="1"/>
            </p:cNvSpPr>
            <p:nvPr/>
          </p:nvSpPr>
          <p:spPr bwMode="auto">
            <a:xfrm rot="3827881">
              <a:off x="6275718" y="2337125"/>
              <a:ext cx="461963" cy="1195387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50" name="Oval 31"/>
            <p:cNvSpPr>
              <a:spLocks noChangeArrowheads="1"/>
            </p:cNvSpPr>
            <p:nvPr/>
          </p:nvSpPr>
          <p:spPr bwMode="auto">
            <a:xfrm rot="7105000">
              <a:off x="7305212" y="2391893"/>
              <a:ext cx="319088" cy="1006475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7184349" y="3911273"/>
              <a:ext cx="417513" cy="3683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53" name="Oval 6"/>
            <p:cNvSpPr>
              <a:spLocks noChangeArrowheads="1"/>
            </p:cNvSpPr>
            <p:nvPr/>
          </p:nvSpPr>
          <p:spPr bwMode="auto">
            <a:xfrm>
              <a:off x="7859161" y="3093369"/>
              <a:ext cx="417513" cy="3683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54" name="Oval 29"/>
            <p:cNvSpPr>
              <a:spLocks noChangeArrowheads="1"/>
            </p:cNvSpPr>
            <p:nvPr/>
          </p:nvSpPr>
          <p:spPr bwMode="auto">
            <a:xfrm rot="20618169">
              <a:off x="7055762" y="2750810"/>
              <a:ext cx="385762" cy="1382713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272" name="Text Box 32"/>
            <p:cNvSpPr txBox="1">
              <a:spLocks noChangeArrowheads="1"/>
            </p:cNvSpPr>
            <p:nvPr/>
          </p:nvSpPr>
          <p:spPr bwMode="auto">
            <a:xfrm>
              <a:off x="6838532" y="2463668"/>
              <a:ext cx="324246" cy="391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3333CC"/>
                  </a:solidFill>
                  <a:latin typeface="Tahoma" pitchFamily="34" charset="0"/>
                </a:rPr>
                <a:t>N</a:t>
              </a:r>
            </a:p>
          </p:txBody>
        </p:sp>
        <p:sp>
          <p:nvSpPr>
            <p:cNvPr id="155" name="Text Box 42"/>
            <p:cNvSpPr txBox="1">
              <a:spLocks noChangeArrowheads="1"/>
            </p:cNvSpPr>
            <p:nvPr/>
          </p:nvSpPr>
          <p:spPr bwMode="auto">
            <a:xfrm>
              <a:off x="5508760" y="2917220"/>
              <a:ext cx="321040" cy="391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3333CC"/>
                  </a:solidFill>
                  <a:latin typeface="Tahoma" pitchFamily="34" charset="0"/>
                </a:rPr>
                <a:t>H</a:t>
              </a:r>
            </a:p>
          </p:txBody>
        </p:sp>
        <p:sp>
          <p:nvSpPr>
            <p:cNvPr id="156" name="Text Box 43"/>
            <p:cNvSpPr txBox="1">
              <a:spLocks noChangeArrowheads="1"/>
            </p:cNvSpPr>
            <p:nvPr/>
          </p:nvSpPr>
          <p:spPr bwMode="auto">
            <a:xfrm>
              <a:off x="6866445" y="3946597"/>
              <a:ext cx="321040" cy="391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3333CC"/>
                  </a:solidFill>
                  <a:latin typeface="Tahoma" pitchFamily="34" charset="0"/>
                </a:rPr>
                <a:t>H</a:t>
              </a:r>
            </a:p>
          </p:txBody>
        </p:sp>
        <p:sp>
          <p:nvSpPr>
            <p:cNvPr id="157" name="Text Box 44"/>
            <p:cNvSpPr txBox="1">
              <a:spLocks noChangeArrowheads="1"/>
            </p:cNvSpPr>
            <p:nvPr/>
          </p:nvSpPr>
          <p:spPr bwMode="auto">
            <a:xfrm>
              <a:off x="8040474" y="3461669"/>
              <a:ext cx="321040" cy="391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3333CC"/>
                  </a:solidFill>
                  <a:latin typeface="Tahoma" pitchFamily="34" charset="0"/>
                </a:rPr>
                <a:t>H</a:t>
              </a:r>
            </a:p>
          </p:txBody>
        </p:sp>
        <p:sp>
          <p:nvSpPr>
            <p:cNvPr id="158" name="Line 33"/>
            <p:cNvSpPr>
              <a:spLocks noChangeShapeType="1"/>
            </p:cNvSpPr>
            <p:nvPr/>
          </p:nvSpPr>
          <p:spPr bwMode="auto">
            <a:xfrm flipV="1">
              <a:off x="6020310" y="2817208"/>
              <a:ext cx="985837" cy="4921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9" name="Line 34"/>
            <p:cNvSpPr>
              <a:spLocks noChangeShapeType="1"/>
            </p:cNvSpPr>
            <p:nvPr/>
          </p:nvSpPr>
          <p:spPr bwMode="auto">
            <a:xfrm flipH="1" flipV="1">
              <a:off x="7036034" y="2824826"/>
              <a:ext cx="385762" cy="12938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0" name="Line 35"/>
            <p:cNvSpPr>
              <a:spLocks noChangeShapeType="1"/>
            </p:cNvSpPr>
            <p:nvPr/>
          </p:nvSpPr>
          <p:spPr bwMode="auto">
            <a:xfrm flipH="1" flipV="1">
              <a:off x="7049010" y="2772758"/>
              <a:ext cx="814387" cy="4905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1" name="Line 36"/>
            <p:cNvSpPr>
              <a:spLocks noChangeShapeType="1"/>
            </p:cNvSpPr>
            <p:nvPr/>
          </p:nvSpPr>
          <p:spPr bwMode="auto">
            <a:xfrm>
              <a:off x="6020310" y="3309333"/>
              <a:ext cx="1843087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2" name="Line 37"/>
            <p:cNvSpPr>
              <a:spLocks noChangeShapeType="1"/>
            </p:cNvSpPr>
            <p:nvPr/>
          </p:nvSpPr>
          <p:spPr bwMode="auto">
            <a:xfrm>
              <a:off x="6020310" y="3309333"/>
              <a:ext cx="1414462" cy="7572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3" name="Line 38"/>
            <p:cNvSpPr>
              <a:spLocks noChangeShapeType="1"/>
            </p:cNvSpPr>
            <p:nvPr/>
          </p:nvSpPr>
          <p:spPr bwMode="auto">
            <a:xfrm flipH="1">
              <a:off x="7434772" y="3263296"/>
              <a:ext cx="428625" cy="7143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" name="Line 39"/>
            <p:cNvSpPr>
              <a:spLocks noChangeShapeType="1"/>
            </p:cNvSpPr>
            <p:nvPr/>
          </p:nvSpPr>
          <p:spPr bwMode="auto">
            <a:xfrm flipV="1">
              <a:off x="5463097" y="3287108"/>
              <a:ext cx="588963" cy="288925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5" name="Line 40"/>
            <p:cNvSpPr>
              <a:spLocks noChangeShapeType="1"/>
            </p:cNvSpPr>
            <p:nvPr/>
          </p:nvSpPr>
          <p:spPr bwMode="auto">
            <a:xfrm flipH="1" flipV="1">
              <a:off x="7403022" y="3966558"/>
              <a:ext cx="160338" cy="50165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6" name="Line 41"/>
            <p:cNvSpPr>
              <a:spLocks noChangeShapeType="1"/>
            </p:cNvSpPr>
            <p:nvPr/>
          </p:nvSpPr>
          <p:spPr bwMode="auto">
            <a:xfrm flipH="1" flipV="1">
              <a:off x="7883642" y="3269129"/>
              <a:ext cx="342900" cy="223837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6586292" y="3963752"/>
            <a:ext cx="2898417" cy="2959018"/>
            <a:chOff x="-3252630" y="1786543"/>
            <a:chExt cx="2898417" cy="2959018"/>
          </a:xfrm>
        </p:grpSpPr>
        <p:sp>
          <p:nvSpPr>
            <p:cNvPr id="175" name="Oval 4"/>
            <p:cNvSpPr>
              <a:spLocks noChangeArrowheads="1"/>
            </p:cNvSpPr>
            <p:nvPr/>
          </p:nvSpPr>
          <p:spPr bwMode="auto">
            <a:xfrm>
              <a:off x="-2945840" y="3474251"/>
              <a:ext cx="417512" cy="3683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6" name="Oval 28"/>
            <p:cNvSpPr>
              <a:spLocks noChangeArrowheads="1"/>
            </p:cNvSpPr>
            <p:nvPr/>
          </p:nvSpPr>
          <p:spPr bwMode="auto">
            <a:xfrm>
              <a:off x="-1956327" y="1786543"/>
              <a:ext cx="385763" cy="1082675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7" name="Oval 30"/>
            <p:cNvSpPr>
              <a:spLocks noChangeArrowheads="1"/>
            </p:cNvSpPr>
            <p:nvPr/>
          </p:nvSpPr>
          <p:spPr bwMode="auto">
            <a:xfrm rot="3827881">
              <a:off x="-2440009" y="2614478"/>
              <a:ext cx="461963" cy="1195387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8" name="Oval 31"/>
            <p:cNvSpPr>
              <a:spLocks noChangeArrowheads="1"/>
            </p:cNvSpPr>
            <p:nvPr/>
          </p:nvSpPr>
          <p:spPr bwMode="auto">
            <a:xfrm rot="7105000">
              <a:off x="-1410515" y="2669246"/>
              <a:ext cx="319088" cy="1006475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9" name="Oval 5"/>
            <p:cNvSpPr>
              <a:spLocks noChangeArrowheads="1"/>
            </p:cNvSpPr>
            <p:nvPr/>
          </p:nvSpPr>
          <p:spPr bwMode="auto">
            <a:xfrm>
              <a:off x="-1531378" y="4188626"/>
              <a:ext cx="417513" cy="3683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0" name="Oval 6"/>
            <p:cNvSpPr>
              <a:spLocks noChangeArrowheads="1"/>
            </p:cNvSpPr>
            <p:nvPr/>
          </p:nvSpPr>
          <p:spPr bwMode="auto">
            <a:xfrm>
              <a:off x="-856566" y="3370722"/>
              <a:ext cx="417513" cy="3683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1" name="Oval 29"/>
            <p:cNvSpPr>
              <a:spLocks noChangeArrowheads="1"/>
            </p:cNvSpPr>
            <p:nvPr/>
          </p:nvSpPr>
          <p:spPr bwMode="auto">
            <a:xfrm rot="20618169">
              <a:off x="-1659965" y="3028163"/>
              <a:ext cx="385762" cy="1382713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2" name="Text Box 32"/>
            <p:cNvSpPr txBox="1">
              <a:spLocks noChangeArrowheads="1"/>
            </p:cNvSpPr>
            <p:nvPr/>
          </p:nvSpPr>
          <p:spPr bwMode="auto">
            <a:xfrm>
              <a:off x="-1877195" y="2741021"/>
              <a:ext cx="324246" cy="391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3333CC"/>
                  </a:solidFill>
                  <a:latin typeface="Tahoma" pitchFamily="34" charset="0"/>
                </a:rPr>
                <a:t>O</a:t>
              </a:r>
            </a:p>
          </p:txBody>
        </p:sp>
        <p:sp>
          <p:nvSpPr>
            <p:cNvPr id="183" name="Text Box 42"/>
            <p:cNvSpPr txBox="1">
              <a:spLocks noChangeArrowheads="1"/>
            </p:cNvSpPr>
            <p:nvPr/>
          </p:nvSpPr>
          <p:spPr bwMode="auto">
            <a:xfrm>
              <a:off x="-3206967" y="3194573"/>
              <a:ext cx="321040" cy="391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3333CC"/>
                  </a:solidFill>
                  <a:latin typeface="Tahoma" pitchFamily="34" charset="0"/>
                </a:rPr>
                <a:t>H</a:t>
              </a:r>
            </a:p>
          </p:txBody>
        </p:sp>
        <p:sp>
          <p:nvSpPr>
            <p:cNvPr id="184" name="Text Box 43"/>
            <p:cNvSpPr txBox="1">
              <a:spLocks noChangeArrowheads="1"/>
            </p:cNvSpPr>
            <p:nvPr/>
          </p:nvSpPr>
          <p:spPr bwMode="auto">
            <a:xfrm>
              <a:off x="-1849282" y="4223950"/>
              <a:ext cx="321040" cy="391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3333CC"/>
                  </a:solidFill>
                  <a:latin typeface="Tahoma" pitchFamily="34" charset="0"/>
                </a:rPr>
                <a:t>H</a:t>
              </a:r>
            </a:p>
          </p:txBody>
        </p:sp>
        <p:sp>
          <p:nvSpPr>
            <p:cNvPr id="185" name="Text Box 44"/>
            <p:cNvSpPr txBox="1">
              <a:spLocks noChangeArrowheads="1"/>
            </p:cNvSpPr>
            <p:nvPr/>
          </p:nvSpPr>
          <p:spPr bwMode="auto">
            <a:xfrm>
              <a:off x="-675253" y="3739022"/>
              <a:ext cx="321040" cy="391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3333CC"/>
                  </a:solidFill>
                  <a:latin typeface="Tahoma" pitchFamily="34" charset="0"/>
                </a:rPr>
                <a:t>H</a:t>
              </a:r>
            </a:p>
          </p:txBody>
        </p:sp>
        <p:sp>
          <p:nvSpPr>
            <p:cNvPr id="186" name="Line 33"/>
            <p:cNvSpPr>
              <a:spLocks noChangeShapeType="1"/>
            </p:cNvSpPr>
            <p:nvPr/>
          </p:nvSpPr>
          <p:spPr bwMode="auto">
            <a:xfrm flipV="1">
              <a:off x="-2695417" y="3094561"/>
              <a:ext cx="985837" cy="4921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7" name="Line 34"/>
            <p:cNvSpPr>
              <a:spLocks noChangeShapeType="1"/>
            </p:cNvSpPr>
            <p:nvPr/>
          </p:nvSpPr>
          <p:spPr bwMode="auto">
            <a:xfrm flipH="1" flipV="1">
              <a:off x="-1679693" y="3102179"/>
              <a:ext cx="385762" cy="12938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8" name="Line 35"/>
            <p:cNvSpPr>
              <a:spLocks noChangeShapeType="1"/>
            </p:cNvSpPr>
            <p:nvPr/>
          </p:nvSpPr>
          <p:spPr bwMode="auto">
            <a:xfrm flipH="1" flipV="1">
              <a:off x="-1666717" y="3050111"/>
              <a:ext cx="814387" cy="4905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9" name="Line 36"/>
            <p:cNvSpPr>
              <a:spLocks noChangeShapeType="1"/>
            </p:cNvSpPr>
            <p:nvPr/>
          </p:nvSpPr>
          <p:spPr bwMode="auto">
            <a:xfrm>
              <a:off x="-2695417" y="3586686"/>
              <a:ext cx="1843087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0" name="Line 37"/>
            <p:cNvSpPr>
              <a:spLocks noChangeShapeType="1"/>
            </p:cNvSpPr>
            <p:nvPr/>
          </p:nvSpPr>
          <p:spPr bwMode="auto">
            <a:xfrm>
              <a:off x="-2695417" y="3586686"/>
              <a:ext cx="1414462" cy="7572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1" name="Line 38"/>
            <p:cNvSpPr>
              <a:spLocks noChangeShapeType="1"/>
            </p:cNvSpPr>
            <p:nvPr/>
          </p:nvSpPr>
          <p:spPr bwMode="auto">
            <a:xfrm flipH="1">
              <a:off x="-1280955" y="3540649"/>
              <a:ext cx="428625" cy="7143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2" name="Line 39"/>
            <p:cNvSpPr>
              <a:spLocks noChangeShapeType="1"/>
            </p:cNvSpPr>
            <p:nvPr/>
          </p:nvSpPr>
          <p:spPr bwMode="auto">
            <a:xfrm flipV="1">
              <a:off x="-3252630" y="3564461"/>
              <a:ext cx="588963" cy="288925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3" name="Line 40"/>
            <p:cNvSpPr>
              <a:spLocks noChangeShapeType="1"/>
            </p:cNvSpPr>
            <p:nvPr/>
          </p:nvSpPr>
          <p:spPr bwMode="auto">
            <a:xfrm flipH="1" flipV="1">
              <a:off x="-1312705" y="4243911"/>
              <a:ext cx="160338" cy="50165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" name="Line 41"/>
            <p:cNvSpPr>
              <a:spLocks noChangeShapeType="1"/>
            </p:cNvSpPr>
            <p:nvPr/>
          </p:nvSpPr>
          <p:spPr bwMode="auto">
            <a:xfrm flipH="1" flipV="1">
              <a:off x="-832085" y="3546482"/>
              <a:ext cx="342900" cy="223837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46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23"/>
    </mc:Choice>
    <mc:Fallback xmlns="">
      <p:transition spd="slow" advTm="146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44" grpId="0" animBg="1"/>
      <p:bldP spid="10301" grpId="0"/>
      <p:bldP spid="10302" grpId="0"/>
      <p:bldP spid="103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221163" y="153988"/>
            <a:ext cx="4522264" cy="60939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>
                <a:solidFill>
                  <a:srgbClr val="FFFF00"/>
                </a:solidFill>
                <a:latin typeface="Arial" charset="0"/>
              </a:rPr>
              <a:t>Molecole tetraedriche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1970178" y="1279591"/>
            <a:ext cx="2743111" cy="3017774"/>
            <a:chOff x="446177" y="1279591"/>
            <a:chExt cx="2743111" cy="3017774"/>
          </a:xfrm>
        </p:grpSpPr>
        <p:sp>
          <p:nvSpPr>
            <p:cNvPr id="13315" name="Oval 3"/>
            <p:cNvSpPr>
              <a:spLocks noChangeArrowheads="1"/>
            </p:cNvSpPr>
            <p:nvPr/>
          </p:nvSpPr>
          <p:spPr bwMode="auto">
            <a:xfrm>
              <a:off x="1651088" y="1600266"/>
              <a:ext cx="485775" cy="1101725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16" name="Oval 4"/>
            <p:cNvSpPr>
              <a:spLocks noChangeArrowheads="1"/>
            </p:cNvSpPr>
            <p:nvPr/>
          </p:nvSpPr>
          <p:spPr bwMode="auto">
            <a:xfrm rot="7105000">
              <a:off x="2295525" y="2447990"/>
              <a:ext cx="503238" cy="909639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17" name="Oval 5"/>
            <p:cNvSpPr>
              <a:spLocks noChangeArrowheads="1"/>
            </p:cNvSpPr>
            <p:nvPr/>
          </p:nvSpPr>
          <p:spPr bwMode="auto">
            <a:xfrm rot="3827881">
              <a:off x="1007272" y="2502760"/>
              <a:ext cx="471487" cy="1044575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18" name="Oval 6"/>
            <p:cNvSpPr>
              <a:spLocks noChangeArrowheads="1"/>
            </p:cNvSpPr>
            <p:nvPr/>
          </p:nvSpPr>
          <p:spPr bwMode="auto">
            <a:xfrm rot="20618169">
              <a:off x="1863813" y="2879725"/>
              <a:ext cx="504825" cy="120015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>
              <a:off x="1725615" y="2514666"/>
              <a:ext cx="388120" cy="517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FFFF00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13320" name="Oval 8"/>
            <p:cNvSpPr>
              <a:spLocks noChangeArrowheads="1"/>
            </p:cNvSpPr>
            <p:nvPr/>
          </p:nvSpPr>
          <p:spPr bwMode="auto">
            <a:xfrm>
              <a:off x="2640013" y="2879791"/>
              <a:ext cx="549275" cy="54927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21" name="Oval 9"/>
            <p:cNvSpPr>
              <a:spLocks noChangeArrowheads="1"/>
            </p:cNvSpPr>
            <p:nvPr/>
          </p:nvSpPr>
          <p:spPr bwMode="auto">
            <a:xfrm>
              <a:off x="2011365" y="3749677"/>
              <a:ext cx="549275" cy="547688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22" name="Oval 10"/>
            <p:cNvSpPr>
              <a:spLocks noChangeArrowheads="1"/>
            </p:cNvSpPr>
            <p:nvPr/>
          </p:nvSpPr>
          <p:spPr bwMode="auto">
            <a:xfrm>
              <a:off x="446177" y="3017904"/>
              <a:ext cx="547687" cy="547687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23" name="Oval 11"/>
            <p:cNvSpPr>
              <a:spLocks noChangeArrowheads="1"/>
            </p:cNvSpPr>
            <p:nvPr/>
          </p:nvSpPr>
          <p:spPr bwMode="auto">
            <a:xfrm>
              <a:off x="1589177" y="1279591"/>
              <a:ext cx="547687" cy="54927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24" name="Oval 12"/>
            <p:cNvSpPr>
              <a:spLocks noChangeArrowheads="1"/>
            </p:cNvSpPr>
            <p:nvPr/>
          </p:nvSpPr>
          <p:spPr bwMode="auto">
            <a:xfrm>
              <a:off x="2822577" y="2971866"/>
              <a:ext cx="92075" cy="9207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25" name="Oval 13"/>
            <p:cNvSpPr>
              <a:spLocks noChangeArrowheads="1"/>
            </p:cNvSpPr>
            <p:nvPr/>
          </p:nvSpPr>
          <p:spPr bwMode="auto">
            <a:xfrm>
              <a:off x="2732140" y="3063877"/>
              <a:ext cx="90487" cy="9048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26" name="Oval 14"/>
            <p:cNvSpPr>
              <a:spLocks noChangeArrowheads="1"/>
            </p:cNvSpPr>
            <p:nvPr/>
          </p:nvSpPr>
          <p:spPr bwMode="auto">
            <a:xfrm>
              <a:off x="1908177" y="1646304"/>
              <a:ext cx="92075" cy="9048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27" name="Oval 15"/>
            <p:cNvSpPr>
              <a:spLocks noChangeArrowheads="1"/>
            </p:cNvSpPr>
            <p:nvPr/>
          </p:nvSpPr>
          <p:spPr bwMode="auto">
            <a:xfrm>
              <a:off x="1771653" y="1646304"/>
              <a:ext cx="92075" cy="9048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28" name="Oval 16"/>
            <p:cNvSpPr>
              <a:spLocks noChangeArrowheads="1"/>
            </p:cNvSpPr>
            <p:nvPr/>
          </p:nvSpPr>
          <p:spPr bwMode="auto">
            <a:xfrm>
              <a:off x="765177" y="3108391"/>
              <a:ext cx="92075" cy="9207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29" name="Oval 17"/>
            <p:cNvSpPr>
              <a:spLocks noChangeArrowheads="1"/>
            </p:cNvSpPr>
            <p:nvPr/>
          </p:nvSpPr>
          <p:spPr bwMode="auto">
            <a:xfrm>
              <a:off x="857253" y="3200466"/>
              <a:ext cx="92075" cy="9207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30" name="Oval 18"/>
            <p:cNvSpPr>
              <a:spLocks noChangeArrowheads="1"/>
            </p:cNvSpPr>
            <p:nvPr/>
          </p:nvSpPr>
          <p:spPr bwMode="auto">
            <a:xfrm>
              <a:off x="2274975" y="3840195"/>
              <a:ext cx="90487" cy="9207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31" name="Oval 19"/>
            <p:cNvSpPr>
              <a:spLocks noChangeArrowheads="1"/>
            </p:cNvSpPr>
            <p:nvPr/>
          </p:nvSpPr>
          <p:spPr bwMode="auto">
            <a:xfrm>
              <a:off x="2182813" y="3932279"/>
              <a:ext cx="92075" cy="9048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32" name="Line 20"/>
            <p:cNvSpPr>
              <a:spLocks noChangeShapeType="1"/>
            </p:cNvSpPr>
            <p:nvPr/>
          </p:nvSpPr>
          <p:spPr bwMode="auto">
            <a:xfrm flipV="1">
              <a:off x="857256" y="1692341"/>
              <a:ext cx="1036639" cy="150812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3" name="Line 21"/>
            <p:cNvSpPr>
              <a:spLocks noChangeShapeType="1"/>
            </p:cNvSpPr>
            <p:nvPr/>
          </p:nvSpPr>
          <p:spPr bwMode="auto">
            <a:xfrm>
              <a:off x="1893888" y="1692277"/>
              <a:ext cx="974725" cy="14160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4" name="Line 22"/>
            <p:cNvSpPr>
              <a:spLocks noChangeShapeType="1"/>
            </p:cNvSpPr>
            <p:nvPr/>
          </p:nvSpPr>
          <p:spPr bwMode="auto">
            <a:xfrm flipH="1">
              <a:off x="2320925" y="3108327"/>
              <a:ext cx="547688" cy="8699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5" name="Line 23"/>
            <p:cNvSpPr>
              <a:spLocks noChangeShapeType="1"/>
            </p:cNvSpPr>
            <p:nvPr/>
          </p:nvSpPr>
          <p:spPr bwMode="auto">
            <a:xfrm flipH="1" flipV="1">
              <a:off x="857253" y="3200400"/>
              <a:ext cx="1463675" cy="77787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6" name="Line 24"/>
            <p:cNvSpPr>
              <a:spLocks noChangeShapeType="1"/>
            </p:cNvSpPr>
            <p:nvPr/>
          </p:nvSpPr>
          <p:spPr bwMode="auto">
            <a:xfrm flipV="1">
              <a:off x="857253" y="3108391"/>
              <a:ext cx="2011363" cy="9207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351" name="Text Box 39"/>
          <p:cNvSpPr txBox="1">
            <a:spLocks noChangeArrowheads="1"/>
          </p:cNvSpPr>
          <p:nvPr/>
        </p:nvSpPr>
        <p:spPr bwMode="auto">
          <a:xfrm>
            <a:off x="1812185" y="504854"/>
            <a:ext cx="808106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 b="1" dirty="0">
                <a:solidFill>
                  <a:srgbClr val="FFFF00"/>
                </a:solidFill>
                <a:latin typeface="Arial" charset="0"/>
              </a:rPr>
              <a:t>CH</a:t>
            </a:r>
            <a:r>
              <a:rPr lang="it-IT" altLang="it-IT" sz="3000" b="1" baseline="-25000" dirty="0">
                <a:solidFill>
                  <a:srgbClr val="FFFF00"/>
                </a:solidFill>
                <a:latin typeface="Arial" charset="0"/>
              </a:rPr>
              <a:t>4</a:t>
            </a:r>
            <a:endParaRPr lang="it-IT" altLang="it-IT" sz="3000" b="1" dirty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5502363" y="1371667"/>
            <a:ext cx="4851377" cy="2652655"/>
            <a:chOff x="3978362" y="1371666"/>
            <a:chExt cx="4851377" cy="2652655"/>
          </a:xfrm>
        </p:grpSpPr>
        <p:sp>
          <p:nvSpPr>
            <p:cNvPr id="13337" name="Line 25"/>
            <p:cNvSpPr>
              <a:spLocks noChangeShapeType="1"/>
            </p:cNvSpPr>
            <p:nvPr/>
          </p:nvSpPr>
          <p:spPr bwMode="auto">
            <a:xfrm flipV="1">
              <a:off x="4040189" y="1508191"/>
              <a:ext cx="904875" cy="1681163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8" name="Line 26"/>
            <p:cNvSpPr>
              <a:spLocks noChangeShapeType="1"/>
            </p:cNvSpPr>
            <p:nvPr/>
          </p:nvSpPr>
          <p:spPr bwMode="auto">
            <a:xfrm>
              <a:off x="4954589" y="1497079"/>
              <a:ext cx="781051" cy="157797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9" name="Line 27"/>
            <p:cNvSpPr>
              <a:spLocks noChangeShapeType="1"/>
            </p:cNvSpPr>
            <p:nvPr/>
          </p:nvSpPr>
          <p:spPr bwMode="auto">
            <a:xfrm flipH="1">
              <a:off x="5411789" y="3097236"/>
              <a:ext cx="320675" cy="68262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40" name="Line 28"/>
            <p:cNvSpPr>
              <a:spLocks noChangeShapeType="1"/>
            </p:cNvSpPr>
            <p:nvPr/>
          </p:nvSpPr>
          <p:spPr bwMode="auto">
            <a:xfrm flipH="1" flipV="1">
              <a:off x="4040188" y="3189299"/>
              <a:ext cx="1371600" cy="59372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41" name="Line 29"/>
            <p:cNvSpPr>
              <a:spLocks noChangeShapeType="1"/>
            </p:cNvSpPr>
            <p:nvPr/>
          </p:nvSpPr>
          <p:spPr bwMode="auto">
            <a:xfrm>
              <a:off x="4954588" y="1525588"/>
              <a:ext cx="0" cy="14351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42" name="Line 30"/>
            <p:cNvSpPr>
              <a:spLocks noChangeShapeType="1"/>
            </p:cNvSpPr>
            <p:nvPr/>
          </p:nvSpPr>
          <p:spPr bwMode="auto">
            <a:xfrm>
              <a:off x="4954588" y="2960754"/>
              <a:ext cx="457200" cy="82232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43" name="Line 31"/>
            <p:cNvSpPr>
              <a:spLocks noChangeShapeType="1"/>
            </p:cNvSpPr>
            <p:nvPr/>
          </p:nvSpPr>
          <p:spPr bwMode="auto">
            <a:xfrm>
              <a:off x="4954588" y="2932115"/>
              <a:ext cx="782637" cy="14287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44" name="Line 32"/>
            <p:cNvSpPr>
              <a:spLocks noChangeShapeType="1"/>
            </p:cNvSpPr>
            <p:nvPr/>
          </p:nvSpPr>
          <p:spPr bwMode="auto">
            <a:xfrm flipH="1">
              <a:off x="4040189" y="2932115"/>
              <a:ext cx="915987" cy="25717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45" name="Line 33"/>
            <p:cNvSpPr>
              <a:spLocks noChangeShapeType="1"/>
            </p:cNvSpPr>
            <p:nvPr/>
          </p:nvSpPr>
          <p:spPr bwMode="auto">
            <a:xfrm flipH="1">
              <a:off x="4086228" y="3086100"/>
              <a:ext cx="1649413" cy="103188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46" name="Oval 34"/>
            <p:cNvSpPr>
              <a:spLocks noChangeArrowheads="1"/>
            </p:cNvSpPr>
            <p:nvPr/>
          </p:nvSpPr>
          <p:spPr bwMode="auto">
            <a:xfrm>
              <a:off x="4932376" y="1446213"/>
              <a:ext cx="57151" cy="57150"/>
            </a:xfrm>
            <a:prstGeom prst="ellips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47" name="Oval 35"/>
            <p:cNvSpPr>
              <a:spLocks noChangeArrowheads="1"/>
            </p:cNvSpPr>
            <p:nvPr/>
          </p:nvSpPr>
          <p:spPr bwMode="auto">
            <a:xfrm>
              <a:off x="4926092" y="2908300"/>
              <a:ext cx="57151" cy="57150"/>
            </a:xfrm>
            <a:prstGeom prst="ellipse">
              <a:avLst/>
            </a:prstGeom>
            <a:solidFill>
              <a:srgbClr val="006600"/>
            </a:solidFill>
            <a:ln w="190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48" name="Oval 36"/>
            <p:cNvSpPr>
              <a:spLocks noChangeArrowheads="1"/>
            </p:cNvSpPr>
            <p:nvPr/>
          </p:nvSpPr>
          <p:spPr bwMode="auto">
            <a:xfrm>
              <a:off x="3978362" y="3165475"/>
              <a:ext cx="57151" cy="57150"/>
            </a:xfrm>
            <a:prstGeom prst="ellips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49" name="Oval 37"/>
            <p:cNvSpPr>
              <a:spLocks noChangeArrowheads="1"/>
            </p:cNvSpPr>
            <p:nvPr/>
          </p:nvSpPr>
          <p:spPr bwMode="auto">
            <a:xfrm>
              <a:off x="5400762" y="3778250"/>
              <a:ext cx="57151" cy="57150"/>
            </a:xfrm>
            <a:prstGeom prst="ellips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50" name="Oval 38"/>
            <p:cNvSpPr>
              <a:spLocks noChangeArrowheads="1"/>
            </p:cNvSpPr>
            <p:nvPr/>
          </p:nvSpPr>
          <p:spPr bwMode="auto">
            <a:xfrm>
              <a:off x="5732550" y="3051175"/>
              <a:ext cx="57151" cy="57150"/>
            </a:xfrm>
            <a:prstGeom prst="ellips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52" name="Text Box 40"/>
            <p:cNvSpPr txBox="1">
              <a:spLocks noChangeArrowheads="1"/>
            </p:cNvSpPr>
            <p:nvPr/>
          </p:nvSpPr>
          <p:spPr bwMode="auto">
            <a:xfrm>
              <a:off x="5609114" y="3584201"/>
              <a:ext cx="3220625" cy="44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dirty="0">
                  <a:solidFill>
                    <a:srgbClr val="FFCC99"/>
                  </a:solidFill>
                  <a:latin typeface="Arial" charset="0"/>
                </a:rPr>
                <a:t>Il C ha ibridazione sp</a:t>
              </a:r>
              <a:r>
                <a:rPr lang="it-IT" altLang="it-IT" sz="2500" baseline="30000" dirty="0">
                  <a:solidFill>
                    <a:srgbClr val="FFCC99"/>
                  </a:solidFill>
                  <a:latin typeface="Arial" charset="0"/>
                </a:rPr>
                <a:t>3</a:t>
              </a:r>
              <a:endParaRPr lang="it-IT" altLang="it-IT" sz="2500" dirty="0">
                <a:solidFill>
                  <a:srgbClr val="FFCC99"/>
                </a:solidFill>
                <a:latin typeface="Arial" charset="0"/>
              </a:endParaRPr>
            </a:p>
          </p:txBody>
        </p:sp>
        <p:sp>
          <p:nvSpPr>
            <p:cNvPr id="13353" name="Line 41"/>
            <p:cNvSpPr>
              <a:spLocks noChangeShapeType="1"/>
            </p:cNvSpPr>
            <p:nvPr/>
          </p:nvSpPr>
          <p:spPr bwMode="auto">
            <a:xfrm>
              <a:off x="5807075" y="1371666"/>
              <a:ext cx="0" cy="15081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54" name="Text Box 42"/>
            <p:cNvSpPr txBox="1">
              <a:spLocks noChangeArrowheads="1"/>
            </p:cNvSpPr>
            <p:nvPr/>
          </p:nvSpPr>
          <p:spPr bwMode="auto">
            <a:xfrm>
              <a:off x="5896507" y="1736725"/>
              <a:ext cx="1037335" cy="44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FF0000"/>
                  </a:solidFill>
                  <a:latin typeface="Arial" charset="0"/>
                </a:rPr>
                <a:t>1,09 Å</a:t>
              </a:r>
            </a:p>
          </p:txBody>
        </p:sp>
        <p:sp>
          <p:nvSpPr>
            <p:cNvPr id="13355" name="Text Box 43"/>
            <p:cNvSpPr txBox="1">
              <a:spLocks noChangeArrowheads="1"/>
            </p:cNvSpPr>
            <p:nvPr/>
          </p:nvSpPr>
          <p:spPr bwMode="auto">
            <a:xfrm>
              <a:off x="4206236" y="2560638"/>
              <a:ext cx="772839" cy="44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FF0000"/>
                  </a:solidFill>
                  <a:latin typeface="Arial" charset="0"/>
                </a:rPr>
                <a:t>109°</a:t>
              </a:r>
            </a:p>
          </p:txBody>
        </p:sp>
      </p:grpSp>
      <p:sp>
        <p:nvSpPr>
          <p:cNvPr id="13356" name="Text Box 44"/>
          <p:cNvSpPr txBox="1">
            <a:spLocks noChangeArrowheads="1"/>
          </p:cNvSpPr>
          <p:nvPr/>
        </p:nvSpPr>
        <p:spPr bwMode="auto">
          <a:xfrm>
            <a:off x="2288285" y="5165726"/>
            <a:ext cx="7878952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900" dirty="0">
                <a:solidFill>
                  <a:srgbClr val="00FF00"/>
                </a:solidFill>
                <a:latin typeface="Arial" charset="0"/>
              </a:rPr>
              <a:t>Molecola simmetrica priva di momento dipolare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400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14"/>
    </mc:Choice>
    <mc:Fallback xmlns="">
      <p:transition spd="slow" advTm="27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314" grpId="0" animBg="1"/>
      <p:bldP spid="133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1524088" y="22226"/>
            <a:ext cx="720063" cy="48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FFFF00"/>
                </a:solidFill>
                <a:latin typeface="Arial" charset="0"/>
              </a:rPr>
              <a:t>BF</a:t>
            </a:r>
            <a:r>
              <a:rPr lang="it-IT" altLang="it-IT" sz="2800" b="1" baseline="-25000">
                <a:solidFill>
                  <a:srgbClr val="FFFF00"/>
                </a:solidFill>
                <a:latin typeface="Arial" charset="0"/>
              </a:rPr>
              <a:t>4</a:t>
            </a:r>
            <a:endParaRPr lang="it-IT" altLang="it-IT" sz="2800" baseline="-250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2049582" y="-85725"/>
            <a:ext cx="218323" cy="45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FFFF00"/>
                </a:solidFill>
                <a:latin typeface="Arial" charset="0"/>
              </a:rPr>
              <a:t>-</a:t>
            </a:r>
            <a:endParaRPr lang="it-IT" altLang="it-IT" sz="2600" baseline="-2500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2816225" y="141259"/>
            <a:ext cx="6638414" cy="469355"/>
            <a:chOff x="1179513" y="25466"/>
            <a:chExt cx="6638414" cy="469355"/>
          </a:xfrm>
        </p:grpSpPr>
        <p:sp>
          <p:nvSpPr>
            <p:cNvPr id="16391" name="Text Box 7"/>
            <p:cNvSpPr txBox="1">
              <a:spLocks noChangeArrowheads="1"/>
            </p:cNvSpPr>
            <p:nvPr/>
          </p:nvSpPr>
          <p:spPr bwMode="auto">
            <a:xfrm>
              <a:off x="1179513" y="25466"/>
              <a:ext cx="6638414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dirty="0">
                  <a:solidFill>
                    <a:srgbClr val="FFFF00"/>
                  </a:solidFill>
                  <a:latin typeface="Arial" charset="0"/>
                </a:rPr>
                <a:t>Tetraedro regolare, distanza B   F = 1,43 Å</a:t>
              </a:r>
            </a:p>
          </p:txBody>
        </p:sp>
        <p:sp>
          <p:nvSpPr>
            <p:cNvPr id="16395" name="Line 11"/>
            <p:cNvSpPr>
              <a:spLocks noChangeShapeType="1"/>
            </p:cNvSpPr>
            <p:nvPr/>
          </p:nvSpPr>
          <p:spPr bwMode="auto">
            <a:xfrm>
              <a:off x="5907970" y="229885"/>
              <a:ext cx="182563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2713041" y="4714941"/>
            <a:ext cx="7047555" cy="1735309"/>
            <a:chOff x="1189040" y="4714940"/>
            <a:chExt cx="7047555" cy="1735309"/>
          </a:xfrm>
        </p:grpSpPr>
        <p:sp>
          <p:nvSpPr>
            <p:cNvPr id="16398" name="Line 14"/>
            <p:cNvSpPr>
              <a:spLocks noChangeShapeType="1"/>
            </p:cNvSpPr>
            <p:nvPr/>
          </p:nvSpPr>
          <p:spPr bwMode="auto">
            <a:xfrm flipV="1">
              <a:off x="1851025" y="5116513"/>
              <a:ext cx="0" cy="3429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399" name="Line 15"/>
            <p:cNvSpPr>
              <a:spLocks noChangeShapeType="1"/>
            </p:cNvSpPr>
            <p:nvPr/>
          </p:nvSpPr>
          <p:spPr bwMode="auto">
            <a:xfrm flipH="1" flipV="1">
              <a:off x="1865316" y="5684838"/>
              <a:ext cx="46037" cy="38576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00" name="Text Box 16"/>
            <p:cNvSpPr txBox="1">
              <a:spLocks noChangeArrowheads="1"/>
            </p:cNvSpPr>
            <p:nvPr/>
          </p:nvSpPr>
          <p:spPr bwMode="auto">
            <a:xfrm>
              <a:off x="1714500" y="5416616"/>
              <a:ext cx="269620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16401" name="Text Box 17"/>
            <p:cNvSpPr txBox="1">
              <a:spLocks noChangeArrowheads="1"/>
            </p:cNvSpPr>
            <p:nvPr/>
          </p:nvSpPr>
          <p:spPr bwMode="auto">
            <a:xfrm>
              <a:off x="1714501" y="4843529"/>
              <a:ext cx="25679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02" name="Text Box 18"/>
            <p:cNvSpPr txBox="1">
              <a:spLocks noChangeArrowheads="1"/>
            </p:cNvSpPr>
            <p:nvPr/>
          </p:nvSpPr>
          <p:spPr bwMode="auto">
            <a:xfrm>
              <a:off x="2168525" y="5889691"/>
              <a:ext cx="25679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03" name="Text Box 19"/>
            <p:cNvSpPr txBox="1">
              <a:spLocks noChangeArrowheads="1"/>
            </p:cNvSpPr>
            <p:nvPr/>
          </p:nvSpPr>
          <p:spPr bwMode="auto">
            <a:xfrm>
              <a:off x="1292225" y="5889691"/>
              <a:ext cx="25679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04" name="Line 20"/>
            <p:cNvSpPr>
              <a:spLocks noChangeShapeType="1"/>
            </p:cNvSpPr>
            <p:nvPr/>
          </p:nvSpPr>
          <p:spPr bwMode="auto">
            <a:xfrm flipV="1">
              <a:off x="1492249" y="5673725"/>
              <a:ext cx="273051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05" name="AutoShape 21"/>
            <p:cNvSpPr>
              <a:spLocks noChangeArrowheads="1"/>
            </p:cNvSpPr>
            <p:nvPr/>
          </p:nvSpPr>
          <p:spPr bwMode="auto">
            <a:xfrm>
              <a:off x="1189040" y="4800601"/>
              <a:ext cx="1279525" cy="1500188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406" name="Text Box 22"/>
            <p:cNvSpPr txBox="1">
              <a:spLocks noChangeArrowheads="1"/>
            </p:cNvSpPr>
            <p:nvPr/>
          </p:nvSpPr>
          <p:spPr bwMode="auto">
            <a:xfrm>
              <a:off x="2468635" y="4714940"/>
              <a:ext cx="189469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16407" name="Line 23"/>
            <p:cNvSpPr>
              <a:spLocks noChangeShapeType="1"/>
            </p:cNvSpPr>
            <p:nvPr/>
          </p:nvSpPr>
          <p:spPr bwMode="auto">
            <a:xfrm flipH="1" flipV="1">
              <a:off x="1954216" y="5645150"/>
              <a:ext cx="274637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08" name="Text Box 24"/>
            <p:cNvSpPr txBox="1">
              <a:spLocks noChangeArrowheads="1"/>
            </p:cNvSpPr>
            <p:nvPr/>
          </p:nvSpPr>
          <p:spPr bwMode="auto">
            <a:xfrm>
              <a:off x="1793875" y="6043679"/>
              <a:ext cx="25679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09" name="Line 25"/>
            <p:cNvSpPr>
              <a:spLocks noChangeShapeType="1"/>
            </p:cNvSpPr>
            <p:nvPr/>
          </p:nvSpPr>
          <p:spPr bwMode="auto">
            <a:xfrm flipV="1">
              <a:off x="3792539" y="5116513"/>
              <a:ext cx="0" cy="3429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10" name="Line 26"/>
            <p:cNvSpPr>
              <a:spLocks noChangeShapeType="1"/>
            </p:cNvSpPr>
            <p:nvPr/>
          </p:nvSpPr>
          <p:spPr bwMode="auto">
            <a:xfrm flipH="1" flipV="1">
              <a:off x="3806913" y="5684838"/>
              <a:ext cx="46039" cy="38576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11" name="Text Box 27"/>
            <p:cNvSpPr txBox="1">
              <a:spLocks noChangeArrowheads="1"/>
            </p:cNvSpPr>
            <p:nvPr/>
          </p:nvSpPr>
          <p:spPr bwMode="auto">
            <a:xfrm>
              <a:off x="3656015" y="5416616"/>
              <a:ext cx="269620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16412" name="Text Box 28"/>
            <p:cNvSpPr txBox="1">
              <a:spLocks noChangeArrowheads="1"/>
            </p:cNvSpPr>
            <p:nvPr/>
          </p:nvSpPr>
          <p:spPr bwMode="auto">
            <a:xfrm>
              <a:off x="3656013" y="4843529"/>
              <a:ext cx="25679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13" name="Text Box 29"/>
            <p:cNvSpPr txBox="1">
              <a:spLocks noChangeArrowheads="1"/>
            </p:cNvSpPr>
            <p:nvPr/>
          </p:nvSpPr>
          <p:spPr bwMode="auto">
            <a:xfrm>
              <a:off x="4110037" y="5889691"/>
              <a:ext cx="25679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14" name="Text Box 30"/>
            <p:cNvSpPr txBox="1">
              <a:spLocks noChangeArrowheads="1"/>
            </p:cNvSpPr>
            <p:nvPr/>
          </p:nvSpPr>
          <p:spPr bwMode="auto">
            <a:xfrm>
              <a:off x="3232149" y="5889691"/>
              <a:ext cx="25679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15" name="Line 31"/>
            <p:cNvSpPr>
              <a:spLocks noChangeShapeType="1"/>
            </p:cNvSpPr>
            <p:nvPr/>
          </p:nvSpPr>
          <p:spPr bwMode="auto">
            <a:xfrm flipV="1">
              <a:off x="3432262" y="5673725"/>
              <a:ext cx="274639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16" name="AutoShape 32"/>
            <p:cNvSpPr>
              <a:spLocks noChangeArrowheads="1"/>
            </p:cNvSpPr>
            <p:nvPr/>
          </p:nvSpPr>
          <p:spPr bwMode="auto">
            <a:xfrm>
              <a:off x="3130552" y="4800601"/>
              <a:ext cx="1279525" cy="1500188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417" name="Text Box 33"/>
            <p:cNvSpPr txBox="1">
              <a:spLocks noChangeArrowheads="1"/>
            </p:cNvSpPr>
            <p:nvPr/>
          </p:nvSpPr>
          <p:spPr bwMode="auto">
            <a:xfrm>
              <a:off x="4410162" y="4714940"/>
              <a:ext cx="189469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16418" name="Line 34"/>
            <p:cNvSpPr>
              <a:spLocks noChangeShapeType="1"/>
            </p:cNvSpPr>
            <p:nvPr/>
          </p:nvSpPr>
          <p:spPr bwMode="auto">
            <a:xfrm flipH="1" flipV="1">
              <a:off x="3895813" y="5645150"/>
              <a:ext cx="274639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19" name="Text Box 35"/>
            <p:cNvSpPr txBox="1">
              <a:spLocks noChangeArrowheads="1"/>
            </p:cNvSpPr>
            <p:nvPr/>
          </p:nvSpPr>
          <p:spPr bwMode="auto">
            <a:xfrm>
              <a:off x="3735388" y="6043679"/>
              <a:ext cx="25679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20" name="Line 36"/>
            <p:cNvSpPr>
              <a:spLocks noChangeShapeType="1"/>
            </p:cNvSpPr>
            <p:nvPr/>
          </p:nvSpPr>
          <p:spPr bwMode="auto">
            <a:xfrm flipV="1">
              <a:off x="5621339" y="5116513"/>
              <a:ext cx="0" cy="3429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21" name="Line 37"/>
            <p:cNvSpPr>
              <a:spLocks noChangeShapeType="1"/>
            </p:cNvSpPr>
            <p:nvPr/>
          </p:nvSpPr>
          <p:spPr bwMode="auto">
            <a:xfrm flipH="1" flipV="1">
              <a:off x="5635713" y="5684838"/>
              <a:ext cx="46039" cy="38576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22" name="Text Box 38"/>
            <p:cNvSpPr txBox="1">
              <a:spLocks noChangeArrowheads="1"/>
            </p:cNvSpPr>
            <p:nvPr/>
          </p:nvSpPr>
          <p:spPr bwMode="auto">
            <a:xfrm>
              <a:off x="5484815" y="5416616"/>
              <a:ext cx="269620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16423" name="Text Box 39"/>
            <p:cNvSpPr txBox="1">
              <a:spLocks noChangeArrowheads="1"/>
            </p:cNvSpPr>
            <p:nvPr/>
          </p:nvSpPr>
          <p:spPr bwMode="auto">
            <a:xfrm>
              <a:off x="5484813" y="4843529"/>
              <a:ext cx="25679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24" name="Text Box 40"/>
            <p:cNvSpPr txBox="1">
              <a:spLocks noChangeArrowheads="1"/>
            </p:cNvSpPr>
            <p:nvPr/>
          </p:nvSpPr>
          <p:spPr bwMode="auto">
            <a:xfrm>
              <a:off x="5938837" y="5889691"/>
              <a:ext cx="25679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25" name="Text Box 41"/>
            <p:cNvSpPr txBox="1">
              <a:spLocks noChangeArrowheads="1"/>
            </p:cNvSpPr>
            <p:nvPr/>
          </p:nvSpPr>
          <p:spPr bwMode="auto">
            <a:xfrm>
              <a:off x="5060949" y="5889691"/>
              <a:ext cx="25679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26" name="Line 42"/>
            <p:cNvSpPr>
              <a:spLocks noChangeShapeType="1"/>
            </p:cNvSpPr>
            <p:nvPr/>
          </p:nvSpPr>
          <p:spPr bwMode="auto">
            <a:xfrm flipV="1">
              <a:off x="5260988" y="5673725"/>
              <a:ext cx="274639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non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27" name="AutoShape 43"/>
            <p:cNvSpPr>
              <a:spLocks noChangeArrowheads="1"/>
            </p:cNvSpPr>
            <p:nvPr/>
          </p:nvSpPr>
          <p:spPr bwMode="auto">
            <a:xfrm>
              <a:off x="4959352" y="4800601"/>
              <a:ext cx="1279525" cy="1500188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428" name="Text Box 44"/>
            <p:cNvSpPr txBox="1">
              <a:spLocks noChangeArrowheads="1"/>
            </p:cNvSpPr>
            <p:nvPr/>
          </p:nvSpPr>
          <p:spPr bwMode="auto">
            <a:xfrm>
              <a:off x="6238962" y="4714940"/>
              <a:ext cx="189469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16429" name="Line 45"/>
            <p:cNvSpPr>
              <a:spLocks noChangeShapeType="1"/>
            </p:cNvSpPr>
            <p:nvPr/>
          </p:nvSpPr>
          <p:spPr bwMode="auto">
            <a:xfrm flipH="1" flipV="1">
              <a:off x="5724613" y="5645150"/>
              <a:ext cx="274639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30" name="Text Box 46"/>
            <p:cNvSpPr txBox="1">
              <a:spLocks noChangeArrowheads="1"/>
            </p:cNvSpPr>
            <p:nvPr/>
          </p:nvSpPr>
          <p:spPr bwMode="auto">
            <a:xfrm>
              <a:off x="5564188" y="6043679"/>
              <a:ext cx="25679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31" name="Line 47"/>
            <p:cNvSpPr>
              <a:spLocks noChangeShapeType="1"/>
            </p:cNvSpPr>
            <p:nvPr/>
          </p:nvSpPr>
          <p:spPr bwMode="auto">
            <a:xfrm flipV="1">
              <a:off x="7429500" y="5133975"/>
              <a:ext cx="0" cy="3429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32" name="Line 48"/>
            <p:cNvSpPr>
              <a:spLocks noChangeShapeType="1"/>
            </p:cNvSpPr>
            <p:nvPr/>
          </p:nvSpPr>
          <p:spPr bwMode="auto">
            <a:xfrm flipH="1" flipV="1">
              <a:off x="7443788" y="5702366"/>
              <a:ext cx="46037" cy="38576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33" name="Text Box 49"/>
            <p:cNvSpPr txBox="1">
              <a:spLocks noChangeArrowheads="1"/>
            </p:cNvSpPr>
            <p:nvPr/>
          </p:nvSpPr>
          <p:spPr bwMode="auto">
            <a:xfrm>
              <a:off x="7292975" y="5434079"/>
              <a:ext cx="269620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16434" name="Text Box 50"/>
            <p:cNvSpPr txBox="1">
              <a:spLocks noChangeArrowheads="1"/>
            </p:cNvSpPr>
            <p:nvPr/>
          </p:nvSpPr>
          <p:spPr bwMode="auto">
            <a:xfrm>
              <a:off x="7292976" y="4860991"/>
              <a:ext cx="25679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35" name="Text Box 51"/>
            <p:cNvSpPr txBox="1">
              <a:spLocks noChangeArrowheads="1"/>
            </p:cNvSpPr>
            <p:nvPr/>
          </p:nvSpPr>
          <p:spPr bwMode="auto">
            <a:xfrm>
              <a:off x="7747001" y="5905566"/>
              <a:ext cx="25679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36" name="Text Box 52"/>
            <p:cNvSpPr txBox="1">
              <a:spLocks noChangeArrowheads="1"/>
            </p:cNvSpPr>
            <p:nvPr/>
          </p:nvSpPr>
          <p:spPr bwMode="auto">
            <a:xfrm>
              <a:off x="6869113" y="5905566"/>
              <a:ext cx="25679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37" name="Line 53"/>
            <p:cNvSpPr>
              <a:spLocks noChangeShapeType="1"/>
            </p:cNvSpPr>
            <p:nvPr/>
          </p:nvSpPr>
          <p:spPr bwMode="auto">
            <a:xfrm flipV="1">
              <a:off x="7069140" y="5691188"/>
              <a:ext cx="274637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38" name="AutoShape 54"/>
            <p:cNvSpPr>
              <a:spLocks noChangeArrowheads="1"/>
            </p:cNvSpPr>
            <p:nvPr/>
          </p:nvSpPr>
          <p:spPr bwMode="auto">
            <a:xfrm>
              <a:off x="6766013" y="4818129"/>
              <a:ext cx="1281113" cy="1500187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439" name="Text Box 55"/>
            <p:cNvSpPr txBox="1">
              <a:spLocks noChangeArrowheads="1"/>
            </p:cNvSpPr>
            <p:nvPr/>
          </p:nvSpPr>
          <p:spPr bwMode="auto">
            <a:xfrm>
              <a:off x="8047126" y="4732404"/>
              <a:ext cx="189469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16440" name="Line 56"/>
            <p:cNvSpPr>
              <a:spLocks noChangeShapeType="1"/>
            </p:cNvSpPr>
            <p:nvPr/>
          </p:nvSpPr>
          <p:spPr bwMode="auto">
            <a:xfrm flipH="1" flipV="1">
              <a:off x="7532688" y="5661026"/>
              <a:ext cx="274637" cy="2571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41" name="Text Box 57"/>
            <p:cNvSpPr txBox="1">
              <a:spLocks noChangeArrowheads="1"/>
            </p:cNvSpPr>
            <p:nvPr/>
          </p:nvSpPr>
          <p:spPr bwMode="auto">
            <a:xfrm>
              <a:off x="7416801" y="6104004"/>
              <a:ext cx="25679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F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5803815" y="964058"/>
            <a:ext cx="3921360" cy="824195"/>
            <a:chOff x="4279815" y="964057"/>
            <a:chExt cx="3921360" cy="824195"/>
          </a:xfrm>
        </p:grpSpPr>
        <p:grpSp>
          <p:nvGrpSpPr>
            <p:cNvPr id="6" name="Gruppo 5"/>
            <p:cNvGrpSpPr/>
            <p:nvPr/>
          </p:nvGrpSpPr>
          <p:grpSpPr>
            <a:xfrm>
              <a:off x="4279815" y="1116669"/>
              <a:ext cx="3921360" cy="671583"/>
              <a:chOff x="4279815" y="1116669"/>
              <a:chExt cx="3921360" cy="671583"/>
            </a:xfrm>
          </p:grpSpPr>
          <p:sp>
            <p:nvSpPr>
              <p:cNvPr id="16396" name="Text Box 12"/>
              <p:cNvSpPr txBox="1">
                <a:spLocks noChangeArrowheads="1"/>
              </p:cNvSpPr>
              <p:nvPr/>
            </p:nvSpPr>
            <p:spPr bwMode="auto">
              <a:xfrm>
                <a:off x="4279816" y="1288119"/>
                <a:ext cx="1678659" cy="500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900" dirty="0">
                    <a:solidFill>
                      <a:srgbClr val="FFFF00"/>
                    </a:solidFill>
                    <a:latin typeface="Arial" charset="0"/>
                  </a:rPr>
                  <a:t>F   +  BF</a:t>
                </a:r>
                <a:r>
                  <a:rPr lang="it-IT" altLang="it-IT" sz="2900" baseline="-25000" dirty="0">
                    <a:solidFill>
                      <a:srgbClr val="FFFF00"/>
                    </a:solidFill>
                    <a:latin typeface="Arial" charset="0"/>
                  </a:rPr>
                  <a:t>3</a:t>
                </a:r>
                <a:endParaRPr lang="it-IT" altLang="it-IT" sz="2900" dirty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6397" name="Line 13"/>
              <p:cNvSpPr>
                <a:spLocks noChangeShapeType="1"/>
              </p:cNvSpPr>
              <p:nvPr/>
            </p:nvSpPr>
            <p:spPr bwMode="auto">
              <a:xfrm>
                <a:off x="6110289" y="1508124"/>
                <a:ext cx="958851" cy="0"/>
              </a:xfrm>
              <a:prstGeom prst="line">
                <a:avLst/>
              </a:prstGeom>
              <a:noFill/>
              <a:ln w="28575">
                <a:solidFill>
                  <a:srgbClr val="00CC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54" name="Text Box 70"/>
              <p:cNvSpPr txBox="1">
                <a:spLocks noChangeArrowheads="1"/>
              </p:cNvSpPr>
              <p:nvPr/>
            </p:nvSpPr>
            <p:spPr bwMode="auto">
              <a:xfrm>
                <a:off x="7069140" y="1288119"/>
                <a:ext cx="1132035" cy="500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900" dirty="0">
                    <a:solidFill>
                      <a:srgbClr val="FFFF00"/>
                    </a:solidFill>
                    <a:latin typeface="Arial" charset="0"/>
                  </a:rPr>
                  <a:t> [BF</a:t>
                </a:r>
                <a:r>
                  <a:rPr lang="it-IT" altLang="it-IT" sz="2900" baseline="-25000" dirty="0">
                    <a:solidFill>
                      <a:srgbClr val="FFFF00"/>
                    </a:solidFill>
                    <a:latin typeface="Arial" charset="0"/>
                  </a:rPr>
                  <a:t>4</a:t>
                </a:r>
                <a:r>
                  <a:rPr lang="it-IT" altLang="it-IT" sz="2900" dirty="0">
                    <a:solidFill>
                      <a:srgbClr val="FFFF00"/>
                    </a:solidFill>
                    <a:latin typeface="Arial" charset="0"/>
                  </a:rPr>
                  <a:t> ]</a:t>
                </a:r>
              </a:p>
            </p:txBody>
          </p:sp>
          <p:sp>
            <p:nvSpPr>
              <p:cNvPr id="16455" name="Text Box 71"/>
              <p:cNvSpPr txBox="1">
                <a:spLocks noChangeArrowheads="1"/>
              </p:cNvSpPr>
              <p:nvPr/>
            </p:nvSpPr>
            <p:spPr bwMode="auto">
              <a:xfrm>
                <a:off x="7771653" y="1116669"/>
                <a:ext cx="231147" cy="500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900" dirty="0">
                    <a:solidFill>
                      <a:srgbClr val="FFFF00"/>
                    </a:solidFill>
                    <a:latin typeface="Arial" charset="0"/>
                  </a:rPr>
                  <a:t>-</a:t>
                </a:r>
              </a:p>
            </p:txBody>
          </p:sp>
          <p:sp>
            <p:nvSpPr>
              <p:cNvPr id="16456" name="Line 72"/>
              <p:cNvSpPr>
                <a:spLocks noChangeShapeType="1"/>
              </p:cNvSpPr>
              <p:nvPr/>
            </p:nvSpPr>
            <p:spPr bwMode="auto">
              <a:xfrm>
                <a:off x="4349667" y="1330915"/>
                <a:ext cx="182563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57" name="Line 73"/>
              <p:cNvSpPr>
                <a:spLocks noChangeShapeType="1"/>
              </p:cNvSpPr>
              <p:nvPr/>
            </p:nvSpPr>
            <p:spPr bwMode="auto">
              <a:xfrm>
                <a:off x="4349667" y="1716678"/>
                <a:ext cx="182563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58" name="Line 74"/>
              <p:cNvSpPr>
                <a:spLocks noChangeShapeType="1"/>
              </p:cNvSpPr>
              <p:nvPr/>
            </p:nvSpPr>
            <p:spPr bwMode="auto">
              <a:xfrm rot="16200000">
                <a:off x="4514765" y="1553165"/>
                <a:ext cx="171450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59" name="Line 75"/>
              <p:cNvSpPr>
                <a:spLocks noChangeShapeType="1"/>
              </p:cNvSpPr>
              <p:nvPr/>
            </p:nvSpPr>
            <p:spPr bwMode="auto">
              <a:xfrm rot="16200000">
                <a:off x="4194090" y="1553165"/>
                <a:ext cx="171450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6460" name="Text Box 76"/>
            <p:cNvSpPr txBox="1">
              <a:spLocks noChangeArrowheads="1"/>
            </p:cNvSpPr>
            <p:nvPr/>
          </p:nvSpPr>
          <p:spPr bwMode="auto">
            <a:xfrm>
              <a:off x="4590900" y="964057"/>
              <a:ext cx="231147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dirty="0">
                  <a:solidFill>
                    <a:srgbClr val="FFFF00"/>
                  </a:solidFill>
                  <a:latin typeface="Arial" charset="0"/>
                </a:rPr>
                <a:t>-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2301934" y="600142"/>
            <a:ext cx="3948142" cy="4062413"/>
            <a:chOff x="777934" y="600141"/>
            <a:chExt cx="3948142" cy="4062413"/>
          </a:xfrm>
        </p:grpSpPr>
        <p:sp>
          <p:nvSpPr>
            <p:cNvPr id="16386" name="Oval 2"/>
            <p:cNvSpPr>
              <a:spLocks noChangeArrowheads="1"/>
            </p:cNvSpPr>
            <p:nvPr/>
          </p:nvSpPr>
          <p:spPr bwMode="auto">
            <a:xfrm>
              <a:off x="2468620" y="2014539"/>
              <a:ext cx="395287" cy="862012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387" name="Oval 3"/>
            <p:cNvSpPr>
              <a:spLocks noChangeArrowheads="1"/>
            </p:cNvSpPr>
            <p:nvPr/>
          </p:nvSpPr>
          <p:spPr bwMode="auto">
            <a:xfrm rot="4500768">
              <a:off x="2947283" y="2413795"/>
              <a:ext cx="385763" cy="701675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388" name="Oval 4"/>
            <p:cNvSpPr>
              <a:spLocks noChangeArrowheads="1"/>
            </p:cNvSpPr>
            <p:nvPr/>
          </p:nvSpPr>
          <p:spPr bwMode="auto">
            <a:xfrm rot="3827881">
              <a:off x="2142331" y="2607470"/>
              <a:ext cx="357188" cy="80010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389" name="Oval 5"/>
            <p:cNvSpPr>
              <a:spLocks noChangeArrowheads="1"/>
            </p:cNvSpPr>
            <p:nvPr/>
          </p:nvSpPr>
          <p:spPr bwMode="auto">
            <a:xfrm rot="19659173">
              <a:off x="2697165" y="2786064"/>
              <a:ext cx="422275" cy="804862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2452688" y="2571816"/>
              <a:ext cx="377020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>
                  <a:solidFill>
                    <a:srgbClr val="000026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16442" name="Oval 58"/>
            <p:cNvSpPr>
              <a:spLocks noChangeArrowheads="1"/>
            </p:cNvSpPr>
            <p:nvPr/>
          </p:nvSpPr>
          <p:spPr bwMode="auto">
            <a:xfrm rot="19659173">
              <a:off x="3017841" y="3257553"/>
              <a:ext cx="422275" cy="80486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443" name="Oval 59"/>
            <p:cNvSpPr>
              <a:spLocks noChangeArrowheads="1"/>
            </p:cNvSpPr>
            <p:nvPr/>
          </p:nvSpPr>
          <p:spPr bwMode="auto">
            <a:xfrm rot="19659173">
              <a:off x="3429001" y="3857691"/>
              <a:ext cx="422275" cy="80486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444" name="Oval 60"/>
            <p:cNvSpPr>
              <a:spLocks noChangeArrowheads="1"/>
            </p:cNvSpPr>
            <p:nvPr/>
          </p:nvSpPr>
          <p:spPr bwMode="auto">
            <a:xfrm rot="4500768">
              <a:off x="3540920" y="2285206"/>
              <a:ext cx="385762" cy="701675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445" name="Oval 61"/>
            <p:cNvSpPr>
              <a:spLocks noChangeArrowheads="1"/>
            </p:cNvSpPr>
            <p:nvPr/>
          </p:nvSpPr>
          <p:spPr bwMode="auto">
            <a:xfrm rot="4500768">
              <a:off x="4181563" y="2155891"/>
              <a:ext cx="385763" cy="70326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446" name="Oval 62"/>
            <p:cNvSpPr>
              <a:spLocks noChangeArrowheads="1"/>
            </p:cNvSpPr>
            <p:nvPr/>
          </p:nvSpPr>
          <p:spPr bwMode="auto">
            <a:xfrm rot="3827881">
              <a:off x="1639095" y="2864645"/>
              <a:ext cx="357188" cy="8001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447" name="Oval 63"/>
            <p:cNvSpPr>
              <a:spLocks noChangeArrowheads="1"/>
            </p:cNvSpPr>
            <p:nvPr/>
          </p:nvSpPr>
          <p:spPr bwMode="auto">
            <a:xfrm rot="3827881">
              <a:off x="999390" y="3164684"/>
              <a:ext cx="357187" cy="8001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448" name="Oval 64"/>
            <p:cNvSpPr>
              <a:spLocks noChangeArrowheads="1"/>
            </p:cNvSpPr>
            <p:nvPr/>
          </p:nvSpPr>
          <p:spPr bwMode="auto">
            <a:xfrm>
              <a:off x="2468620" y="1328739"/>
              <a:ext cx="395287" cy="862012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449" name="Oval 65"/>
            <p:cNvSpPr>
              <a:spLocks noChangeArrowheads="1"/>
            </p:cNvSpPr>
            <p:nvPr/>
          </p:nvSpPr>
          <p:spPr bwMode="auto">
            <a:xfrm>
              <a:off x="2468620" y="600141"/>
              <a:ext cx="395287" cy="86201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450" name="Text Box 66"/>
            <p:cNvSpPr txBox="1">
              <a:spLocks noChangeArrowheads="1"/>
            </p:cNvSpPr>
            <p:nvPr/>
          </p:nvSpPr>
          <p:spPr bwMode="auto">
            <a:xfrm>
              <a:off x="3794125" y="2400366"/>
              <a:ext cx="335342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>
                  <a:solidFill>
                    <a:srgbClr val="000026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51" name="Text Box 67"/>
            <p:cNvSpPr txBox="1">
              <a:spLocks noChangeArrowheads="1"/>
            </p:cNvSpPr>
            <p:nvPr/>
          </p:nvSpPr>
          <p:spPr bwMode="auto">
            <a:xfrm>
              <a:off x="3292473" y="3729047"/>
              <a:ext cx="335342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>
                  <a:solidFill>
                    <a:srgbClr val="000026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52" name="Text Box 68"/>
            <p:cNvSpPr txBox="1">
              <a:spLocks noChangeArrowheads="1"/>
            </p:cNvSpPr>
            <p:nvPr/>
          </p:nvSpPr>
          <p:spPr bwMode="auto">
            <a:xfrm>
              <a:off x="1325563" y="3257561"/>
              <a:ext cx="335342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>
                  <a:solidFill>
                    <a:srgbClr val="000026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53" name="Text Box 69"/>
            <p:cNvSpPr txBox="1">
              <a:spLocks noChangeArrowheads="1"/>
            </p:cNvSpPr>
            <p:nvPr/>
          </p:nvSpPr>
          <p:spPr bwMode="auto">
            <a:xfrm>
              <a:off x="2536825" y="1114491"/>
              <a:ext cx="335342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>
                  <a:solidFill>
                    <a:srgbClr val="000026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6461" name="Line 77"/>
            <p:cNvSpPr>
              <a:spLocks noChangeShapeType="1"/>
            </p:cNvSpPr>
            <p:nvPr/>
          </p:nvSpPr>
          <p:spPr bwMode="auto">
            <a:xfrm flipH="1">
              <a:off x="1417726" y="1371666"/>
              <a:ext cx="1233487" cy="2100263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62" name="Line 78"/>
            <p:cNvSpPr>
              <a:spLocks noChangeShapeType="1"/>
            </p:cNvSpPr>
            <p:nvPr/>
          </p:nvSpPr>
          <p:spPr bwMode="auto">
            <a:xfrm>
              <a:off x="2651213" y="1371600"/>
              <a:ext cx="1327151" cy="120015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63" name="Line 79"/>
            <p:cNvSpPr>
              <a:spLocks noChangeShapeType="1"/>
            </p:cNvSpPr>
            <p:nvPr/>
          </p:nvSpPr>
          <p:spPr bwMode="auto">
            <a:xfrm flipH="1" flipV="1">
              <a:off x="1417639" y="3471863"/>
              <a:ext cx="2057400" cy="51435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64" name="Line 80"/>
            <p:cNvSpPr>
              <a:spLocks noChangeShapeType="1"/>
            </p:cNvSpPr>
            <p:nvPr/>
          </p:nvSpPr>
          <p:spPr bwMode="auto">
            <a:xfrm flipV="1">
              <a:off x="3429001" y="2614614"/>
              <a:ext cx="549275" cy="141446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65" name="Line 81"/>
            <p:cNvSpPr>
              <a:spLocks noChangeShapeType="1"/>
            </p:cNvSpPr>
            <p:nvPr/>
          </p:nvSpPr>
          <p:spPr bwMode="auto">
            <a:xfrm flipH="1">
              <a:off x="1417726" y="2614613"/>
              <a:ext cx="2605087" cy="771525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7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21"/>
    </mc:Choice>
    <mc:Fallback xmlns="">
      <p:transition spd="slow" advTm="79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217" y="-297"/>
            <a:ext cx="9193565" cy="685859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11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22"/>
    </mc:Choice>
    <mc:Fallback xmlns="">
      <p:transition spd="slow" advTm="95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1638300" y="85725"/>
            <a:ext cx="760138" cy="48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FFFF00"/>
                </a:solidFill>
                <a:latin typeface="Arial" charset="0"/>
              </a:rPr>
              <a:t>NH</a:t>
            </a:r>
            <a:r>
              <a:rPr lang="it-IT" altLang="it-IT" sz="2800" b="1" baseline="-25000">
                <a:solidFill>
                  <a:srgbClr val="FFFF00"/>
                </a:solidFill>
                <a:latin typeface="Arial" charset="0"/>
              </a:rPr>
              <a:t>4</a:t>
            </a:r>
            <a:endParaRPr lang="it-IT" altLang="it-IT" sz="2800" baseline="-250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2281767" y="0"/>
            <a:ext cx="301680" cy="45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b="1">
                <a:solidFill>
                  <a:srgbClr val="FFFF00"/>
                </a:solidFill>
                <a:latin typeface="Arial" charset="0"/>
              </a:rPr>
              <a:t>+</a:t>
            </a:r>
            <a:endParaRPr lang="it-IT" altLang="it-IT" sz="2600" baseline="-2500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2724152" y="89298"/>
            <a:ext cx="6888483" cy="469355"/>
            <a:chOff x="1200151" y="89297"/>
            <a:chExt cx="6888483" cy="469355"/>
          </a:xfrm>
        </p:grpSpPr>
        <p:sp>
          <p:nvSpPr>
            <p:cNvPr id="11274" name="Text Box 10"/>
            <p:cNvSpPr txBox="1">
              <a:spLocks noChangeArrowheads="1"/>
            </p:cNvSpPr>
            <p:nvPr/>
          </p:nvSpPr>
          <p:spPr bwMode="auto">
            <a:xfrm>
              <a:off x="1200151" y="89297"/>
              <a:ext cx="6888483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 dirty="0">
                  <a:solidFill>
                    <a:srgbClr val="FFFF00"/>
                  </a:solidFill>
                  <a:latin typeface="Arial" charset="0"/>
                </a:rPr>
                <a:t>Tetraedro regolare, distanza N    H = 1,06 Å</a:t>
              </a:r>
            </a:p>
          </p:txBody>
        </p:sp>
        <p:sp>
          <p:nvSpPr>
            <p:cNvPr id="11278" name="Line 14"/>
            <p:cNvSpPr>
              <a:spLocks noChangeShapeType="1"/>
            </p:cNvSpPr>
            <p:nvPr/>
          </p:nvSpPr>
          <p:spPr bwMode="auto">
            <a:xfrm>
              <a:off x="5911985" y="328097"/>
              <a:ext cx="228600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4324396" y="1371634"/>
            <a:ext cx="798611" cy="50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FFFF00"/>
                </a:solidFill>
                <a:latin typeface="Arial" charset="0"/>
              </a:rPr>
              <a:t>+  H</a:t>
            </a:r>
          </a:p>
        </p:txBody>
      </p:sp>
      <p:sp>
        <p:nvSpPr>
          <p:cNvPr id="113" name="Text Box 76"/>
          <p:cNvSpPr txBox="1">
            <a:spLocks noChangeArrowheads="1"/>
          </p:cNvSpPr>
          <p:nvPr/>
        </p:nvSpPr>
        <p:spPr bwMode="auto">
          <a:xfrm>
            <a:off x="5079124" y="1317092"/>
            <a:ext cx="250384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900" b="1" dirty="0">
                <a:solidFill>
                  <a:srgbClr val="FFFF00"/>
                </a:solidFill>
                <a:latin typeface="Arial" charset="0"/>
              </a:rPr>
              <a:t>+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929214" y="766764"/>
            <a:ext cx="2170976" cy="2181225"/>
            <a:chOff x="405214" y="766763"/>
            <a:chExt cx="2170976" cy="2181225"/>
          </a:xfrm>
        </p:grpSpPr>
        <p:sp>
          <p:nvSpPr>
            <p:cNvPr id="11270" name="Text Box 6"/>
            <p:cNvSpPr txBox="1">
              <a:spLocks noChangeArrowheads="1"/>
            </p:cNvSpPr>
            <p:nvPr/>
          </p:nvSpPr>
          <p:spPr bwMode="auto">
            <a:xfrm>
              <a:off x="1314941" y="1199327"/>
              <a:ext cx="377020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dirty="0">
                  <a:solidFill>
                    <a:srgbClr val="000026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101" name="Oval 3"/>
            <p:cNvSpPr>
              <a:spLocks noChangeArrowheads="1"/>
            </p:cNvSpPr>
            <p:nvPr/>
          </p:nvSpPr>
          <p:spPr bwMode="auto">
            <a:xfrm rot="7105000">
              <a:off x="1609376" y="1526622"/>
              <a:ext cx="411163" cy="658813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2" name="Oval 4"/>
            <p:cNvSpPr>
              <a:spLocks noChangeArrowheads="1"/>
            </p:cNvSpPr>
            <p:nvPr/>
          </p:nvSpPr>
          <p:spPr bwMode="auto">
            <a:xfrm rot="3827881">
              <a:off x="984695" y="1511541"/>
              <a:ext cx="381000" cy="750888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3" name="Oval 5"/>
            <p:cNvSpPr>
              <a:spLocks noChangeArrowheads="1"/>
            </p:cNvSpPr>
            <p:nvPr/>
          </p:nvSpPr>
          <p:spPr bwMode="auto">
            <a:xfrm rot="20618169">
              <a:off x="1398530" y="1740935"/>
              <a:ext cx="395288" cy="860425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2061840" y="1749061"/>
              <a:ext cx="514350" cy="547688"/>
              <a:chOff x="-2469305" y="2484217"/>
              <a:chExt cx="514350" cy="547688"/>
            </a:xfrm>
          </p:grpSpPr>
          <p:sp>
            <p:nvSpPr>
              <p:cNvPr id="104" name="Oval 8"/>
              <p:cNvSpPr>
                <a:spLocks noChangeArrowheads="1"/>
              </p:cNvSpPr>
              <p:nvPr/>
            </p:nvSpPr>
            <p:spPr bwMode="auto">
              <a:xfrm>
                <a:off x="-2469305" y="2484217"/>
                <a:ext cx="514350" cy="547688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Text Box 16"/>
              <p:cNvSpPr txBox="1">
                <a:spLocks noChangeArrowheads="1"/>
              </p:cNvSpPr>
              <p:nvPr/>
            </p:nvSpPr>
            <p:spPr bwMode="auto">
              <a:xfrm>
                <a:off x="-2391518" y="2517555"/>
                <a:ext cx="374650" cy="495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900" dirty="0">
                    <a:solidFill>
                      <a:srgbClr val="FFFF00"/>
                    </a:solidFill>
                    <a:latin typeface="Arial" charset="0"/>
                  </a:rPr>
                  <a:t>H</a:t>
                </a:r>
              </a:p>
            </p:txBody>
          </p:sp>
        </p:grpSp>
        <p:grpSp>
          <p:nvGrpSpPr>
            <p:cNvPr id="107" name="Gruppo 106"/>
            <p:cNvGrpSpPr/>
            <p:nvPr/>
          </p:nvGrpSpPr>
          <p:grpSpPr>
            <a:xfrm>
              <a:off x="405214" y="1852612"/>
              <a:ext cx="514350" cy="547688"/>
              <a:chOff x="-2469305" y="2484217"/>
              <a:chExt cx="514350" cy="547688"/>
            </a:xfrm>
          </p:grpSpPr>
          <p:sp>
            <p:nvSpPr>
              <p:cNvPr id="108" name="Oval 8"/>
              <p:cNvSpPr>
                <a:spLocks noChangeArrowheads="1"/>
              </p:cNvSpPr>
              <p:nvPr/>
            </p:nvSpPr>
            <p:spPr bwMode="auto">
              <a:xfrm>
                <a:off x="-2469305" y="2484217"/>
                <a:ext cx="514350" cy="547688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Text Box 16"/>
              <p:cNvSpPr txBox="1">
                <a:spLocks noChangeArrowheads="1"/>
              </p:cNvSpPr>
              <p:nvPr/>
            </p:nvSpPr>
            <p:spPr bwMode="auto">
              <a:xfrm>
                <a:off x="-2391518" y="2517555"/>
                <a:ext cx="374650" cy="495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900" dirty="0">
                    <a:solidFill>
                      <a:srgbClr val="FFFF00"/>
                    </a:solidFill>
                    <a:latin typeface="Arial" charset="0"/>
                  </a:rPr>
                  <a:t>H</a:t>
                </a:r>
              </a:p>
            </p:txBody>
          </p:sp>
        </p:grpSp>
        <p:grpSp>
          <p:nvGrpSpPr>
            <p:cNvPr id="110" name="Gruppo 109"/>
            <p:cNvGrpSpPr/>
            <p:nvPr/>
          </p:nvGrpSpPr>
          <p:grpSpPr>
            <a:xfrm>
              <a:off x="1655051" y="2400300"/>
              <a:ext cx="514350" cy="547688"/>
              <a:chOff x="-2469305" y="2484217"/>
              <a:chExt cx="514350" cy="547688"/>
            </a:xfrm>
          </p:grpSpPr>
          <p:sp>
            <p:nvSpPr>
              <p:cNvPr id="111" name="Oval 8"/>
              <p:cNvSpPr>
                <a:spLocks noChangeArrowheads="1"/>
              </p:cNvSpPr>
              <p:nvPr/>
            </p:nvSpPr>
            <p:spPr bwMode="auto">
              <a:xfrm>
                <a:off x="-2469305" y="2484217"/>
                <a:ext cx="514350" cy="547688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Text Box 16"/>
              <p:cNvSpPr txBox="1">
                <a:spLocks noChangeArrowheads="1"/>
              </p:cNvSpPr>
              <p:nvPr/>
            </p:nvSpPr>
            <p:spPr bwMode="auto">
              <a:xfrm>
                <a:off x="-2391518" y="2517555"/>
                <a:ext cx="374650" cy="495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900" dirty="0">
                    <a:solidFill>
                      <a:srgbClr val="FFFF00"/>
                    </a:solidFill>
                    <a:latin typeface="Arial" charset="0"/>
                  </a:rPr>
                  <a:t>H</a:t>
                </a:r>
              </a:p>
            </p:txBody>
          </p:sp>
        </p:grpSp>
        <p:sp>
          <p:nvSpPr>
            <p:cNvPr id="114" name="Oval 2"/>
            <p:cNvSpPr>
              <a:spLocks noChangeArrowheads="1"/>
            </p:cNvSpPr>
            <p:nvPr/>
          </p:nvSpPr>
          <p:spPr bwMode="auto">
            <a:xfrm>
              <a:off x="1322073" y="766763"/>
              <a:ext cx="369888" cy="919162"/>
            </a:xfrm>
            <a:prstGeom prst="ellipse">
              <a:avLst/>
            </a:prstGeom>
            <a:solidFill>
              <a:srgbClr val="00CC00"/>
            </a:solidFill>
            <a:ln w="381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5" name="Text Box 6"/>
            <p:cNvSpPr txBox="1">
              <a:spLocks noChangeArrowheads="1"/>
            </p:cNvSpPr>
            <p:nvPr/>
          </p:nvSpPr>
          <p:spPr bwMode="auto">
            <a:xfrm>
              <a:off x="1311098" y="1417791"/>
              <a:ext cx="374650" cy="495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dirty="0">
                  <a:solidFill>
                    <a:srgbClr val="000026"/>
                  </a:solidFill>
                  <a:latin typeface="Arial" charset="0"/>
                </a:rPr>
                <a:t>N</a:t>
              </a: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5430927" y="538651"/>
            <a:ext cx="4718800" cy="2568029"/>
            <a:chOff x="3906927" y="538650"/>
            <a:chExt cx="4718800" cy="2568029"/>
          </a:xfrm>
        </p:grpSpPr>
        <p:sp>
          <p:nvSpPr>
            <p:cNvPr id="11283" name="Line 19"/>
            <p:cNvSpPr>
              <a:spLocks noChangeShapeType="1"/>
            </p:cNvSpPr>
            <p:nvPr/>
          </p:nvSpPr>
          <p:spPr bwMode="auto">
            <a:xfrm>
              <a:off x="3906927" y="1674762"/>
              <a:ext cx="1200151" cy="0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297" name="AutoShape 33"/>
            <p:cNvSpPr>
              <a:spLocks noChangeArrowheads="1"/>
            </p:cNvSpPr>
            <p:nvPr/>
          </p:nvSpPr>
          <p:spPr bwMode="auto">
            <a:xfrm>
              <a:off x="5211894" y="1072382"/>
              <a:ext cx="3028951" cy="1714500"/>
            </a:xfrm>
            <a:prstGeom prst="bracketPair">
              <a:avLst>
                <a:gd name="adj" fmla="val 9120"/>
              </a:avLst>
            </a:prstGeom>
            <a:noFill/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5770033" y="538650"/>
              <a:ext cx="2170976" cy="2568029"/>
              <a:chOff x="-2798429" y="761934"/>
              <a:chExt cx="2170976" cy="2568029"/>
            </a:xfrm>
          </p:grpSpPr>
          <p:sp>
            <p:nvSpPr>
              <p:cNvPr id="118" name="Text Box 6"/>
              <p:cNvSpPr txBox="1">
                <a:spLocks noChangeArrowheads="1"/>
              </p:cNvSpPr>
              <p:nvPr/>
            </p:nvSpPr>
            <p:spPr bwMode="auto">
              <a:xfrm>
                <a:off x="-1888702" y="1581302"/>
                <a:ext cx="377020" cy="500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900" dirty="0">
                    <a:solidFill>
                      <a:srgbClr val="000026"/>
                    </a:solidFill>
                    <a:latin typeface="Arial" charset="0"/>
                  </a:rPr>
                  <a:t>N</a:t>
                </a:r>
              </a:p>
            </p:txBody>
          </p:sp>
          <p:sp>
            <p:nvSpPr>
              <p:cNvPr id="119" name="Oval 3"/>
              <p:cNvSpPr>
                <a:spLocks noChangeArrowheads="1"/>
              </p:cNvSpPr>
              <p:nvPr/>
            </p:nvSpPr>
            <p:spPr bwMode="auto">
              <a:xfrm rot="7105000">
                <a:off x="-1594267" y="1908597"/>
                <a:ext cx="411163" cy="658813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Oval 4"/>
              <p:cNvSpPr>
                <a:spLocks noChangeArrowheads="1"/>
              </p:cNvSpPr>
              <p:nvPr/>
            </p:nvSpPr>
            <p:spPr bwMode="auto">
              <a:xfrm rot="3827881">
                <a:off x="-2218948" y="1893516"/>
                <a:ext cx="381000" cy="750888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Oval 5"/>
              <p:cNvSpPr>
                <a:spLocks noChangeArrowheads="1"/>
              </p:cNvSpPr>
              <p:nvPr/>
            </p:nvSpPr>
            <p:spPr bwMode="auto">
              <a:xfrm rot="20618169">
                <a:off x="-1805113" y="2122910"/>
                <a:ext cx="395288" cy="860425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22" name="Gruppo 121"/>
              <p:cNvGrpSpPr/>
              <p:nvPr/>
            </p:nvGrpSpPr>
            <p:grpSpPr>
              <a:xfrm>
                <a:off x="-1141803" y="2131036"/>
                <a:ext cx="514350" cy="547688"/>
                <a:chOff x="-2469305" y="2484217"/>
                <a:chExt cx="514350" cy="547688"/>
              </a:xfrm>
            </p:grpSpPr>
            <p:sp>
              <p:nvSpPr>
                <p:cNvPr id="131" name="Oval 8"/>
                <p:cNvSpPr>
                  <a:spLocks noChangeArrowheads="1"/>
                </p:cNvSpPr>
                <p:nvPr/>
              </p:nvSpPr>
              <p:spPr bwMode="auto">
                <a:xfrm>
                  <a:off x="-2469305" y="2484217"/>
                  <a:ext cx="514350" cy="547688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-2391518" y="2517555"/>
                  <a:ext cx="374650" cy="495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900" dirty="0">
                      <a:solidFill>
                        <a:srgbClr val="FFFF00"/>
                      </a:solidFill>
                      <a:latin typeface="Arial" charset="0"/>
                    </a:rPr>
                    <a:t>H</a:t>
                  </a:r>
                </a:p>
              </p:txBody>
            </p:sp>
          </p:grpSp>
          <p:grpSp>
            <p:nvGrpSpPr>
              <p:cNvPr id="123" name="Gruppo 122"/>
              <p:cNvGrpSpPr/>
              <p:nvPr/>
            </p:nvGrpSpPr>
            <p:grpSpPr>
              <a:xfrm>
                <a:off x="-2798429" y="2234587"/>
                <a:ext cx="514350" cy="547688"/>
                <a:chOff x="-2469305" y="2484217"/>
                <a:chExt cx="514350" cy="547688"/>
              </a:xfrm>
            </p:grpSpPr>
            <p:sp>
              <p:nvSpPr>
                <p:cNvPr id="129" name="Oval 8"/>
                <p:cNvSpPr>
                  <a:spLocks noChangeArrowheads="1"/>
                </p:cNvSpPr>
                <p:nvPr/>
              </p:nvSpPr>
              <p:spPr bwMode="auto">
                <a:xfrm>
                  <a:off x="-2469305" y="2484217"/>
                  <a:ext cx="514350" cy="547688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-2391518" y="2517555"/>
                  <a:ext cx="374650" cy="495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900" dirty="0">
                      <a:solidFill>
                        <a:srgbClr val="FFFF00"/>
                      </a:solidFill>
                      <a:latin typeface="Arial" charset="0"/>
                    </a:rPr>
                    <a:t>H</a:t>
                  </a:r>
                </a:p>
              </p:txBody>
            </p:sp>
          </p:grpSp>
          <p:grpSp>
            <p:nvGrpSpPr>
              <p:cNvPr id="124" name="Gruppo 123"/>
              <p:cNvGrpSpPr/>
              <p:nvPr/>
            </p:nvGrpSpPr>
            <p:grpSpPr>
              <a:xfrm>
                <a:off x="-1548592" y="2782275"/>
                <a:ext cx="514350" cy="547688"/>
                <a:chOff x="-2469305" y="2484217"/>
                <a:chExt cx="514350" cy="547688"/>
              </a:xfrm>
            </p:grpSpPr>
            <p:sp>
              <p:nvSpPr>
                <p:cNvPr id="127" name="Oval 8"/>
                <p:cNvSpPr>
                  <a:spLocks noChangeArrowheads="1"/>
                </p:cNvSpPr>
                <p:nvPr/>
              </p:nvSpPr>
              <p:spPr bwMode="auto">
                <a:xfrm>
                  <a:off x="-2469305" y="2484217"/>
                  <a:ext cx="514350" cy="547688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-2391518" y="2517555"/>
                  <a:ext cx="374650" cy="495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900" dirty="0">
                      <a:solidFill>
                        <a:srgbClr val="FFFF00"/>
                      </a:solidFill>
                      <a:latin typeface="Arial" charset="0"/>
                    </a:rPr>
                    <a:t>H</a:t>
                  </a:r>
                </a:p>
              </p:txBody>
            </p:sp>
          </p:grpSp>
          <p:sp>
            <p:nvSpPr>
              <p:cNvPr id="125" name="Oval 2"/>
              <p:cNvSpPr>
                <a:spLocks noChangeArrowheads="1"/>
              </p:cNvSpPr>
              <p:nvPr/>
            </p:nvSpPr>
            <p:spPr bwMode="auto">
              <a:xfrm>
                <a:off x="-1881570" y="1148738"/>
                <a:ext cx="369888" cy="919162"/>
              </a:xfrm>
              <a:prstGeom prst="ellipse">
                <a:avLst/>
              </a:prstGeom>
              <a:solidFill>
                <a:srgbClr val="00CC00"/>
              </a:solidFill>
              <a:ln w="3810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Text Box 6"/>
              <p:cNvSpPr txBox="1">
                <a:spLocks noChangeArrowheads="1"/>
              </p:cNvSpPr>
              <p:nvPr/>
            </p:nvSpPr>
            <p:spPr bwMode="auto">
              <a:xfrm>
                <a:off x="-1892545" y="1799766"/>
                <a:ext cx="374650" cy="495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900" dirty="0">
                    <a:solidFill>
                      <a:srgbClr val="000026"/>
                    </a:solidFill>
                    <a:latin typeface="Arial" charset="0"/>
                  </a:rPr>
                  <a:t>N</a:t>
                </a:r>
              </a:p>
            </p:txBody>
          </p:sp>
          <p:grpSp>
            <p:nvGrpSpPr>
              <p:cNvPr id="133" name="Gruppo 132"/>
              <p:cNvGrpSpPr/>
              <p:nvPr/>
            </p:nvGrpSpPr>
            <p:grpSpPr>
              <a:xfrm>
                <a:off x="-1962395" y="761934"/>
                <a:ext cx="514350" cy="547688"/>
                <a:chOff x="-2469305" y="2484217"/>
                <a:chExt cx="514350" cy="547688"/>
              </a:xfrm>
            </p:grpSpPr>
            <p:sp>
              <p:nvSpPr>
                <p:cNvPr id="134" name="Oval 8"/>
                <p:cNvSpPr>
                  <a:spLocks noChangeArrowheads="1"/>
                </p:cNvSpPr>
                <p:nvPr/>
              </p:nvSpPr>
              <p:spPr bwMode="auto">
                <a:xfrm>
                  <a:off x="-2469305" y="2484217"/>
                  <a:ext cx="514350" cy="547688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-2391518" y="2517555"/>
                  <a:ext cx="374650" cy="495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900" dirty="0">
                      <a:solidFill>
                        <a:srgbClr val="FFFF00"/>
                      </a:solidFill>
                      <a:latin typeface="Arial" charset="0"/>
                    </a:rPr>
                    <a:t>H</a:t>
                  </a:r>
                </a:p>
              </p:txBody>
            </p:sp>
          </p:grpSp>
        </p:grpSp>
        <p:sp>
          <p:nvSpPr>
            <p:cNvPr id="137" name="Text Box 76"/>
            <p:cNvSpPr txBox="1">
              <a:spLocks noChangeArrowheads="1"/>
            </p:cNvSpPr>
            <p:nvPr/>
          </p:nvSpPr>
          <p:spPr bwMode="auto">
            <a:xfrm>
              <a:off x="8375343" y="972727"/>
              <a:ext cx="250384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 b="1" dirty="0">
                  <a:solidFill>
                    <a:srgbClr val="FFFF00"/>
                  </a:solidFill>
                  <a:latin typeface="Arial" charset="0"/>
                </a:rPr>
                <a:t>+</a:t>
              </a: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2203932" y="3140926"/>
            <a:ext cx="6993160" cy="1645961"/>
            <a:chOff x="679932" y="3140925"/>
            <a:chExt cx="6993160" cy="1645961"/>
          </a:xfrm>
        </p:grpSpPr>
        <p:sp>
          <p:nvSpPr>
            <p:cNvPr id="11316" name="Line 52"/>
            <p:cNvSpPr>
              <a:spLocks noChangeShapeType="1"/>
            </p:cNvSpPr>
            <p:nvPr/>
          </p:nvSpPr>
          <p:spPr bwMode="auto">
            <a:xfrm>
              <a:off x="3956051" y="3954561"/>
              <a:ext cx="1200151" cy="0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787471" y="3440464"/>
              <a:ext cx="1398586" cy="896288"/>
              <a:chOff x="787471" y="3440464"/>
              <a:chExt cx="1398586" cy="896288"/>
            </a:xfrm>
          </p:grpSpPr>
          <p:sp>
            <p:nvSpPr>
              <p:cNvPr id="11298" name="Line 34"/>
              <p:cNvSpPr>
                <a:spLocks noChangeShapeType="1"/>
              </p:cNvSpPr>
              <p:nvPr/>
            </p:nvSpPr>
            <p:spPr bwMode="auto">
              <a:xfrm flipV="1">
                <a:off x="1460570" y="3734954"/>
                <a:ext cx="0" cy="27503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99" name="Line 35"/>
              <p:cNvSpPr>
                <a:spLocks noChangeShapeType="1"/>
              </p:cNvSpPr>
              <p:nvPr/>
            </p:nvSpPr>
            <p:spPr bwMode="auto">
              <a:xfrm flipH="1" flipV="1">
                <a:off x="1601085" y="3715498"/>
                <a:ext cx="342900" cy="205979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300" name="Text Box 36"/>
              <p:cNvSpPr txBox="1">
                <a:spLocks noChangeArrowheads="1"/>
              </p:cNvSpPr>
              <p:nvPr/>
            </p:nvSpPr>
            <p:spPr bwMode="auto">
              <a:xfrm>
                <a:off x="1328031" y="3440464"/>
                <a:ext cx="284046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N</a:t>
                </a:r>
              </a:p>
            </p:txBody>
          </p:sp>
          <p:sp>
            <p:nvSpPr>
              <p:cNvPr id="11301" name="Text Box 37"/>
              <p:cNvSpPr txBox="1">
                <a:spLocks noChangeArrowheads="1"/>
              </p:cNvSpPr>
              <p:nvPr/>
            </p:nvSpPr>
            <p:spPr bwMode="auto">
              <a:xfrm>
                <a:off x="1902011" y="3866688"/>
                <a:ext cx="284046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dirty="0">
                    <a:solidFill>
                      <a:srgbClr val="FF0000"/>
                    </a:solidFill>
                    <a:latin typeface="Arial" charset="0"/>
                  </a:rPr>
                  <a:t>H</a:t>
                </a:r>
              </a:p>
            </p:txBody>
          </p:sp>
          <p:sp>
            <p:nvSpPr>
              <p:cNvPr id="11302" name="Text Box 38"/>
              <p:cNvSpPr txBox="1">
                <a:spLocks noChangeArrowheads="1"/>
              </p:cNvSpPr>
              <p:nvPr/>
            </p:nvSpPr>
            <p:spPr bwMode="auto">
              <a:xfrm>
                <a:off x="787471" y="3866688"/>
                <a:ext cx="284046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dirty="0">
                    <a:solidFill>
                      <a:srgbClr val="FF0000"/>
                    </a:solidFill>
                    <a:latin typeface="Arial" charset="0"/>
                  </a:rPr>
                  <a:t>H</a:t>
                </a:r>
              </a:p>
            </p:txBody>
          </p:sp>
          <p:sp>
            <p:nvSpPr>
              <p:cNvPr id="11303" name="Line 39"/>
              <p:cNvSpPr>
                <a:spLocks noChangeShapeType="1"/>
              </p:cNvSpPr>
              <p:nvPr/>
            </p:nvSpPr>
            <p:spPr bwMode="auto">
              <a:xfrm flipV="1">
                <a:off x="1042285" y="3715498"/>
                <a:ext cx="342900" cy="205979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317" name="Text Box 53"/>
              <p:cNvSpPr txBox="1">
                <a:spLocks noChangeArrowheads="1"/>
              </p:cNvSpPr>
              <p:nvPr/>
            </p:nvSpPr>
            <p:spPr bwMode="auto">
              <a:xfrm>
                <a:off x="1328031" y="3990507"/>
                <a:ext cx="284046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H</a:t>
                </a:r>
              </a:p>
            </p:txBody>
          </p:sp>
          <p:sp>
            <p:nvSpPr>
              <p:cNvPr id="11318" name="Line 54"/>
              <p:cNvSpPr>
                <a:spLocks noChangeShapeType="1"/>
              </p:cNvSpPr>
              <p:nvPr/>
            </p:nvSpPr>
            <p:spPr bwMode="auto">
              <a:xfrm rot="5400000" flipV="1">
                <a:off x="1477503" y="3402099"/>
                <a:ext cx="0" cy="148167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1319" name="Text Box 55"/>
            <p:cNvSpPr txBox="1">
              <a:spLocks noChangeArrowheads="1"/>
            </p:cNvSpPr>
            <p:nvPr/>
          </p:nvSpPr>
          <p:spPr bwMode="auto">
            <a:xfrm>
              <a:off x="679932" y="4286753"/>
              <a:ext cx="1636981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dirty="0">
                  <a:solidFill>
                    <a:srgbClr val="CCCCFF"/>
                  </a:solidFill>
                  <a:latin typeface="Arial" charset="0"/>
                </a:rPr>
                <a:t>Donatore</a:t>
              </a:r>
            </a:p>
          </p:txBody>
        </p:sp>
        <p:sp>
          <p:nvSpPr>
            <p:cNvPr id="11320" name="Text Box 56"/>
            <p:cNvSpPr txBox="1">
              <a:spLocks noChangeArrowheads="1"/>
            </p:cNvSpPr>
            <p:nvPr/>
          </p:nvSpPr>
          <p:spPr bwMode="auto">
            <a:xfrm>
              <a:off x="2664556" y="4286752"/>
              <a:ext cx="1677056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dirty="0">
                  <a:solidFill>
                    <a:srgbClr val="CCCCFF"/>
                  </a:solidFill>
                  <a:latin typeface="Arial" charset="0"/>
                </a:rPr>
                <a:t>Accettore</a:t>
              </a:r>
            </a:p>
          </p:txBody>
        </p:sp>
        <p:sp>
          <p:nvSpPr>
            <p:cNvPr id="138" name="Text Box 18"/>
            <p:cNvSpPr txBox="1">
              <a:spLocks noChangeArrowheads="1"/>
            </p:cNvSpPr>
            <p:nvPr/>
          </p:nvSpPr>
          <p:spPr bwMode="auto">
            <a:xfrm>
              <a:off x="2776929" y="3716095"/>
              <a:ext cx="798611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>
                  <a:solidFill>
                    <a:srgbClr val="FFFF00"/>
                  </a:solidFill>
                  <a:latin typeface="Arial" charset="0"/>
                </a:rPr>
                <a:t>+  H</a:t>
              </a:r>
            </a:p>
          </p:txBody>
        </p:sp>
        <p:sp>
          <p:nvSpPr>
            <p:cNvPr id="139" name="Text Box 76"/>
            <p:cNvSpPr txBox="1">
              <a:spLocks noChangeArrowheads="1"/>
            </p:cNvSpPr>
            <p:nvPr/>
          </p:nvSpPr>
          <p:spPr bwMode="auto">
            <a:xfrm>
              <a:off x="3531658" y="3661553"/>
              <a:ext cx="250384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 b="1" dirty="0">
                  <a:solidFill>
                    <a:srgbClr val="FFFF00"/>
                  </a:solidFill>
                  <a:latin typeface="Arial" charset="0"/>
                </a:rPr>
                <a:t>+</a:t>
              </a:r>
            </a:p>
          </p:txBody>
        </p:sp>
        <p:grpSp>
          <p:nvGrpSpPr>
            <p:cNvPr id="7" name="Gruppo 6"/>
            <p:cNvGrpSpPr/>
            <p:nvPr/>
          </p:nvGrpSpPr>
          <p:grpSpPr>
            <a:xfrm>
              <a:off x="5822508" y="3140925"/>
              <a:ext cx="1850584" cy="1561103"/>
              <a:chOff x="5822508" y="3140925"/>
              <a:chExt cx="1850584" cy="1561103"/>
            </a:xfrm>
          </p:grpSpPr>
          <p:sp>
            <p:nvSpPr>
              <p:cNvPr id="11311" name="AutoShape 47"/>
              <p:cNvSpPr>
                <a:spLocks noChangeArrowheads="1"/>
              </p:cNvSpPr>
              <p:nvPr/>
            </p:nvSpPr>
            <p:spPr bwMode="auto">
              <a:xfrm>
                <a:off x="5822508" y="3427080"/>
                <a:ext cx="1600200" cy="1200150"/>
              </a:xfrm>
              <a:prstGeom prst="bracketPair">
                <a:avLst>
                  <a:gd name="adj" fmla="val 17782"/>
                </a:avLst>
              </a:prstGeom>
              <a:noFill/>
              <a:ln w="9525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1312" name="Text Box 48"/>
              <p:cNvSpPr txBox="1">
                <a:spLocks noChangeArrowheads="1"/>
              </p:cNvSpPr>
              <p:nvPr/>
            </p:nvSpPr>
            <p:spPr bwMode="auto">
              <a:xfrm>
                <a:off x="7422708" y="3359248"/>
                <a:ext cx="250384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+</a:t>
                </a:r>
              </a:p>
            </p:txBody>
          </p:sp>
          <p:grpSp>
            <p:nvGrpSpPr>
              <p:cNvPr id="6" name="Gruppo 5"/>
              <p:cNvGrpSpPr/>
              <p:nvPr/>
            </p:nvGrpSpPr>
            <p:grpSpPr>
              <a:xfrm>
                <a:off x="5950855" y="3140925"/>
                <a:ext cx="1398586" cy="1561103"/>
                <a:chOff x="-2172980" y="2168020"/>
                <a:chExt cx="1398586" cy="1561103"/>
              </a:xfrm>
            </p:grpSpPr>
            <p:sp>
              <p:nvSpPr>
                <p:cNvPr id="11304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-1490397" y="2546831"/>
                  <a:ext cx="0" cy="275035"/>
                </a:xfrm>
                <a:prstGeom prst="line">
                  <a:avLst/>
                </a:prstGeom>
                <a:noFill/>
                <a:ln w="28575">
                  <a:solidFill>
                    <a:srgbClr val="FFFF66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307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-1627256" y="2168020"/>
                  <a:ext cx="284046" cy="3462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900" dirty="0">
                      <a:solidFill>
                        <a:srgbClr val="FF0000"/>
                      </a:solidFill>
                      <a:latin typeface="Arial" charset="0"/>
                    </a:rPr>
                    <a:t>H</a:t>
                  </a:r>
                </a:p>
              </p:txBody>
            </p:sp>
            <p:sp>
              <p:nvSpPr>
                <p:cNvPr id="142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-1499881" y="3127325"/>
                  <a:ext cx="0" cy="275035"/>
                </a:xfrm>
                <a:prstGeom prst="line">
                  <a:avLst/>
                </a:prstGeom>
                <a:noFill/>
                <a:ln w="285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3" name="Line 35"/>
                <p:cNvSpPr>
                  <a:spLocks noChangeShapeType="1"/>
                </p:cNvSpPr>
                <p:nvPr/>
              </p:nvSpPr>
              <p:spPr bwMode="auto">
                <a:xfrm flipH="1" flipV="1">
                  <a:off x="-1359366" y="3107869"/>
                  <a:ext cx="342900" cy="205979"/>
                </a:xfrm>
                <a:prstGeom prst="line">
                  <a:avLst/>
                </a:prstGeom>
                <a:noFill/>
                <a:ln w="285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-1632420" y="2832835"/>
                  <a:ext cx="284046" cy="3462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900">
                      <a:solidFill>
                        <a:srgbClr val="FF0000"/>
                      </a:solidFill>
                      <a:latin typeface="Arial" charset="0"/>
                    </a:rPr>
                    <a:t>N</a:t>
                  </a:r>
                </a:p>
              </p:txBody>
            </p:sp>
            <p:sp>
              <p:nvSpPr>
                <p:cNvPr id="1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-1058440" y="3259059"/>
                  <a:ext cx="284046" cy="3462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900" dirty="0">
                      <a:solidFill>
                        <a:srgbClr val="FF0000"/>
                      </a:solidFill>
                      <a:latin typeface="Arial" charset="0"/>
                    </a:rPr>
                    <a:t>H</a:t>
                  </a:r>
                </a:p>
              </p:txBody>
            </p:sp>
            <p:sp>
              <p:nvSpPr>
                <p:cNvPr id="146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-2172980" y="3259059"/>
                  <a:ext cx="284046" cy="3462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900" dirty="0">
                      <a:solidFill>
                        <a:srgbClr val="FF0000"/>
                      </a:solidFill>
                      <a:latin typeface="Arial" charset="0"/>
                    </a:rPr>
                    <a:t>H</a:t>
                  </a:r>
                </a:p>
              </p:txBody>
            </p:sp>
            <p:sp>
              <p:nvSpPr>
                <p:cNvPr id="147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-1918166" y="3107869"/>
                  <a:ext cx="342900" cy="205979"/>
                </a:xfrm>
                <a:prstGeom prst="line">
                  <a:avLst/>
                </a:prstGeom>
                <a:noFill/>
                <a:ln w="285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8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-1632420" y="3382878"/>
                  <a:ext cx="284046" cy="3462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900">
                      <a:solidFill>
                        <a:srgbClr val="FF0000"/>
                      </a:solidFill>
                      <a:latin typeface="Arial" charset="0"/>
                    </a:rPr>
                    <a:t>H</a:t>
                  </a:r>
                </a:p>
              </p:txBody>
            </p:sp>
          </p:grpSp>
        </p:grpSp>
      </p:grpSp>
      <p:grpSp>
        <p:nvGrpSpPr>
          <p:cNvPr id="152" name="Gruppo 151"/>
          <p:cNvGrpSpPr/>
          <p:nvPr/>
        </p:nvGrpSpPr>
        <p:grpSpPr>
          <a:xfrm>
            <a:off x="4153832" y="5025780"/>
            <a:ext cx="1850584" cy="1561103"/>
            <a:chOff x="5822508" y="3140925"/>
            <a:chExt cx="1850584" cy="1561103"/>
          </a:xfrm>
        </p:grpSpPr>
        <p:sp>
          <p:nvSpPr>
            <p:cNvPr id="153" name="AutoShape 47"/>
            <p:cNvSpPr>
              <a:spLocks noChangeArrowheads="1"/>
            </p:cNvSpPr>
            <p:nvPr/>
          </p:nvSpPr>
          <p:spPr bwMode="auto">
            <a:xfrm>
              <a:off x="5822508" y="3427080"/>
              <a:ext cx="1600200" cy="1200150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54" name="Text Box 48"/>
            <p:cNvSpPr txBox="1">
              <a:spLocks noChangeArrowheads="1"/>
            </p:cNvSpPr>
            <p:nvPr/>
          </p:nvSpPr>
          <p:spPr bwMode="auto">
            <a:xfrm>
              <a:off x="7422708" y="3359248"/>
              <a:ext cx="250384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+</a:t>
              </a:r>
            </a:p>
          </p:txBody>
        </p:sp>
        <p:grpSp>
          <p:nvGrpSpPr>
            <p:cNvPr id="155" name="Gruppo 154"/>
            <p:cNvGrpSpPr/>
            <p:nvPr/>
          </p:nvGrpSpPr>
          <p:grpSpPr>
            <a:xfrm>
              <a:off x="5950855" y="3140925"/>
              <a:ext cx="1398586" cy="1561103"/>
              <a:chOff x="-2172980" y="2168020"/>
              <a:chExt cx="1398586" cy="1561103"/>
            </a:xfrm>
          </p:grpSpPr>
          <p:sp>
            <p:nvSpPr>
              <p:cNvPr id="156" name="Line 40"/>
              <p:cNvSpPr>
                <a:spLocks noChangeShapeType="1"/>
              </p:cNvSpPr>
              <p:nvPr/>
            </p:nvSpPr>
            <p:spPr bwMode="auto">
              <a:xfrm flipV="1">
                <a:off x="-1490397" y="2546831"/>
                <a:ext cx="0" cy="27503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7" name="Text Box 43"/>
              <p:cNvSpPr txBox="1">
                <a:spLocks noChangeArrowheads="1"/>
              </p:cNvSpPr>
              <p:nvPr/>
            </p:nvSpPr>
            <p:spPr bwMode="auto">
              <a:xfrm>
                <a:off x="-1627256" y="2168020"/>
                <a:ext cx="284046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dirty="0">
                    <a:solidFill>
                      <a:srgbClr val="FF0000"/>
                    </a:solidFill>
                    <a:latin typeface="Arial" charset="0"/>
                  </a:rPr>
                  <a:t>H</a:t>
                </a:r>
              </a:p>
            </p:txBody>
          </p:sp>
          <p:sp>
            <p:nvSpPr>
              <p:cNvPr id="158" name="Line 34"/>
              <p:cNvSpPr>
                <a:spLocks noChangeShapeType="1"/>
              </p:cNvSpPr>
              <p:nvPr/>
            </p:nvSpPr>
            <p:spPr bwMode="auto">
              <a:xfrm flipV="1">
                <a:off x="-1499881" y="3127325"/>
                <a:ext cx="0" cy="27503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9" name="Line 35"/>
              <p:cNvSpPr>
                <a:spLocks noChangeShapeType="1"/>
              </p:cNvSpPr>
              <p:nvPr/>
            </p:nvSpPr>
            <p:spPr bwMode="auto">
              <a:xfrm flipH="1" flipV="1">
                <a:off x="-1359366" y="3107869"/>
                <a:ext cx="342900" cy="205979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0" name="Text Box 36"/>
              <p:cNvSpPr txBox="1">
                <a:spLocks noChangeArrowheads="1"/>
              </p:cNvSpPr>
              <p:nvPr/>
            </p:nvSpPr>
            <p:spPr bwMode="auto">
              <a:xfrm>
                <a:off x="-1632420" y="2832835"/>
                <a:ext cx="284046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N</a:t>
                </a:r>
              </a:p>
            </p:txBody>
          </p:sp>
          <p:sp>
            <p:nvSpPr>
              <p:cNvPr id="161" name="Text Box 37"/>
              <p:cNvSpPr txBox="1">
                <a:spLocks noChangeArrowheads="1"/>
              </p:cNvSpPr>
              <p:nvPr/>
            </p:nvSpPr>
            <p:spPr bwMode="auto">
              <a:xfrm>
                <a:off x="-1058440" y="3259059"/>
                <a:ext cx="284046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dirty="0">
                    <a:solidFill>
                      <a:srgbClr val="FF0000"/>
                    </a:solidFill>
                    <a:latin typeface="Arial" charset="0"/>
                  </a:rPr>
                  <a:t>H</a:t>
                </a:r>
              </a:p>
            </p:txBody>
          </p:sp>
          <p:sp>
            <p:nvSpPr>
              <p:cNvPr id="162" name="Text Box 38"/>
              <p:cNvSpPr txBox="1">
                <a:spLocks noChangeArrowheads="1"/>
              </p:cNvSpPr>
              <p:nvPr/>
            </p:nvSpPr>
            <p:spPr bwMode="auto">
              <a:xfrm>
                <a:off x="-2172980" y="3259059"/>
                <a:ext cx="284046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dirty="0">
                    <a:solidFill>
                      <a:srgbClr val="FF0000"/>
                    </a:solidFill>
                    <a:latin typeface="Arial" charset="0"/>
                  </a:rPr>
                  <a:t>H</a:t>
                </a:r>
              </a:p>
            </p:txBody>
          </p:sp>
          <p:sp>
            <p:nvSpPr>
              <p:cNvPr id="163" name="Line 39"/>
              <p:cNvSpPr>
                <a:spLocks noChangeShapeType="1"/>
              </p:cNvSpPr>
              <p:nvPr/>
            </p:nvSpPr>
            <p:spPr bwMode="auto">
              <a:xfrm flipV="1">
                <a:off x="-1918166" y="3107869"/>
                <a:ext cx="342900" cy="205979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" name="Text Box 53"/>
              <p:cNvSpPr txBox="1">
                <a:spLocks noChangeArrowheads="1"/>
              </p:cNvSpPr>
              <p:nvPr/>
            </p:nvSpPr>
            <p:spPr bwMode="auto">
              <a:xfrm>
                <a:off x="-1632420" y="3382878"/>
                <a:ext cx="284046" cy="346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H</a:t>
                </a:r>
              </a:p>
            </p:txBody>
          </p:sp>
        </p:grpSp>
      </p:grpSp>
      <p:grpSp>
        <p:nvGrpSpPr>
          <p:cNvPr id="8" name="Gruppo 7"/>
          <p:cNvGrpSpPr/>
          <p:nvPr/>
        </p:nvGrpSpPr>
        <p:grpSpPr>
          <a:xfrm>
            <a:off x="1909806" y="5036431"/>
            <a:ext cx="1850584" cy="1561103"/>
            <a:chOff x="-3001915" y="3888025"/>
            <a:chExt cx="1850584" cy="1561103"/>
          </a:xfrm>
        </p:grpSpPr>
        <p:sp>
          <p:nvSpPr>
            <p:cNvPr id="166" name="AutoShape 47"/>
            <p:cNvSpPr>
              <a:spLocks noChangeArrowheads="1"/>
            </p:cNvSpPr>
            <p:nvPr/>
          </p:nvSpPr>
          <p:spPr bwMode="auto">
            <a:xfrm>
              <a:off x="-3001915" y="4174180"/>
              <a:ext cx="1600200" cy="1200150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67" name="Text Box 48"/>
            <p:cNvSpPr txBox="1">
              <a:spLocks noChangeArrowheads="1"/>
            </p:cNvSpPr>
            <p:nvPr/>
          </p:nvSpPr>
          <p:spPr bwMode="auto">
            <a:xfrm>
              <a:off x="-1401715" y="4106348"/>
              <a:ext cx="250384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169" name="Line 40"/>
            <p:cNvSpPr>
              <a:spLocks noChangeShapeType="1"/>
            </p:cNvSpPr>
            <p:nvPr/>
          </p:nvSpPr>
          <p:spPr bwMode="auto">
            <a:xfrm flipH="1">
              <a:off x="-2716183" y="4741121"/>
              <a:ext cx="389969" cy="28465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0" name="Text Box 43"/>
            <p:cNvSpPr txBox="1">
              <a:spLocks noChangeArrowheads="1"/>
            </p:cNvSpPr>
            <p:nvPr/>
          </p:nvSpPr>
          <p:spPr bwMode="auto">
            <a:xfrm>
              <a:off x="-2327844" y="3888025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 dirty="0">
                  <a:solidFill>
                    <a:srgbClr val="FF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71" name="Line 34"/>
            <p:cNvSpPr>
              <a:spLocks noChangeShapeType="1"/>
            </p:cNvSpPr>
            <p:nvPr/>
          </p:nvSpPr>
          <p:spPr bwMode="auto">
            <a:xfrm flipV="1">
              <a:off x="-2200469" y="4847330"/>
              <a:ext cx="0" cy="27503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2" name="Line 35"/>
            <p:cNvSpPr>
              <a:spLocks noChangeShapeType="1"/>
            </p:cNvSpPr>
            <p:nvPr/>
          </p:nvSpPr>
          <p:spPr bwMode="auto">
            <a:xfrm flipH="1" flipV="1">
              <a:off x="-2059954" y="4827874"/>
              <a:ext cx="342900" cy="205979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3" name="Text Box 36"/>
            <p:cNvSpPr txBox="1">
              <a:spLocks noChangeArrowheads="1"/>
            </p:cNvSpPr>
            <p:nvPr/>
          </p:nvSpPr>
          <p:spPr bwMode="auto">
            <a:xfrm>
              <a:off x="-2333008" y="4552840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174" name="Text Box 37"/>
            <p:cNvSpPr txBox="1">
              <a:spLocks noChangeArrowheads="1"/>
            </p:cNvSpPr>
            <p:nvPr/>
          </p:nvSpPr>
          <p:spPr bwMode="auto">
            <a:xfrm>
              <a:off x="-1759028" y="4979064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 dirty="0">
                  <a:solidFill>
                    <a:srgbClr val="FF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75" name="Text Box 38"/>
            <p:cNvSpPr txBox="1">
              <a:spLocks noChangeArrowheads="1"/>
            </p:cNvSpPr>
            <p:nvPr/>
          </p:nvSpPr>
          <p:spPr bwMode="auto">
            <a:xfrm>
              <a:off x="-2873568" y="4979064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 dirty="0">
                  <a:solidFill>
                    <a:srgbClr val="FF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76" name="Line 39"/>
            <p:cNvSpPr>
              <a:spLocks noChangeShapeType="1"/>
            </p:cNvSpPr>
            <p:nvPr/>
          </p:nvSpPr>
          <p:spPr bwMode="auto">
            <a:xfrm flipV="1">
              <a:off x="-2201815" y="4237746"/>
              <a:ext cx="0" cy="375139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7" name="Text Box 53"/>
            <p:cNvSpPr txBox="1">
              <a:spLocks noChangeArrowheads="1"/>
            </p:cNvSpPr>
            <p:nvPr/>
          </p:nvSpPr>
          <p:spPr bwMode="auto">
            <a:xfrm>
              <a:off x="-2333008" y="5102883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H</a:t>
              </a: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6384193" y="5001567"/>
            <a:ext cx="1850584" cy="1561103"/>
            <a:chOff x="-2455543" y="3613586"/>
            <a:chExt cx="1850584" cy="1561103"/>
          </a:xfrm>
        </p:grpSpPr>
        <p:sp>
          <p:nvSpPr>
            <p:cNvPr id="180" name="AutoShape 47"/>
            <p:cNvSpPr>
              <a:spLocks noChangeArrowheads="1"/>
            </p:cNvSpPr>
            <p:nvPr/>
          </p:nvSpPr>
          <p:spPr bwMode="auto">
            <a:xfrm>
              <a:off x="-2455543" y="3899741"/>
              <a:ext cx="1600200" cy="1200150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1" name="Text Box 48"/>
            <p:cNvSpPr txBox="1">
              <a:spLocks noChangeArrowheads="1"/>
            </p:cNvSpPr>
            <p:nvPr/>
          </p:nvSpPr>
          <p:spPr bwMode="auto">
            <a:xfrm>
              <a:off x="-855343" y="3831909"/>
              <a:ext cx="250384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182" name="Line 40"/>
            <p:cNvSpPr>
              <a:spLocks noChangeShapeType="1"/>
            </p:cNvSpPr>
            <p:nvPr/>
          </p:nvSpPr>
          <p:spPr bwMode="auto">
            <a:xfrm>
              <a:off x="-1659000" y="4536818"/>
              <a:ext cx="71011" cy="363436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3" name="Text Box 43"/>
            <p:cNvSpPr txBox="1">
              <a:spLocks noChangeArrowheads="1"/>
            </p:cNvSpPr>
            <p:nvPr/>
          </p:nvSpPr>
          <p:spPr bwMode="auto">
            <a:xfrm>
              <a:off x="-1781472" y="3613586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 dirty="0">
                  <a:solidFill>
                    <a:srgbClr val="FF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84" name="Line 34"/>
            <p:cNvSpPr>
              <a:spLocks noChangeShapeType="1"/>
            </p:cNvSpPr>
            <p:nvPr/>
          </p:nvSpPr>
          <p:spPr bwMode="auto">
            <a:xfrm flipV="1">
              <a:off x="-2140768" y="4499815"/>
              <a:ext cx="354132" cy="234139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5" name="Line 35"/>
            <p:cNvSpPr>
              <a:spLocks noChangeShapeType="1"/>
            </p:cNvSpPr>
            <p:nvPr/>
          </p:nvSpPr>
          <p:spPr bwMode="auto">
            <a:xfrm flipH="1" flipV="1">
              <a:off x="-1513582" y="4553435"/>
              <a:ext cx="342900" cy="205979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6" name="Text Box 36"/>
            <p:cNvSpPr txBox="1">
              <a:spLocks noChangeArrowheads="1"/>
            </p:cNvSpPr>
            <p:nvPr/>
          </p:nvSpPr>
          <p:spPr bwMode="auto">
            <a:xfrm>
              <a:off x="-1786636" y="4278401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187" name="Text Box 37"/>
            <p:cNvSpPr txBox="1">
              <a:spLocks noChangeArrowheads="1"/>
            </p:cNvSpPr>
            <p:nvPr/>
          </p:nvSpPr>
          <p:spPr bwMode="auto">
            <a:xfrm>
              <a:off x="-1212656" y="4704625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 dirty="0">
                  <a:solidFill>
                    <a:srgbClr val="FF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88" name="Text Box 38"/>
            <p:cNvSpPr txBox="1">
              <a:spLocks noChangeArrowheads="1"/>
            </p:cNvSpPr>
            <p:nvPr/>
          </p:nvSpPr>
          <p:spPr bwMode="auto">
            <a:xfrm>
              <a:off x="-2327196" y="4704625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 dirty="0">
                  <a:solidFill>
                    <a:srgbClr val="FF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89" name="Line 39"/>
            <p:cNvSpPr>
              <a:spLocks noChangeShapeType="1"/>
            </p:cNvSpPr>
            <p:nvPr/>
          </p:nvSpPr>
          <p:spPr bwMode="auto">
            <a:xfrm flipV="1">
              <a:off x="-1655443" y="3963307"/>
              <a:ext cx="0" cy="375139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0" name="Text Box 53"/>
            <p:cNvSpPr txBox="1">
              <a:spLocks noChangeArrowheads="1"/>
            </p:cNvSpPr>
            <p:nvPr/>
          </p:nvSpPr>
          <p:spPr bwMode="auto">
            <a:xfrm>
              <a:off x="-1786636" y="4828444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H</a:t>
              </a: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8459919" y="5025780"/>
            <a:ext cx="1850584" cy="1561103"/>
            <a:chOff x="-2759807" y="2706618"/>
            <a:chExt cx="1850584" cy="1561103"/>
          </a:xfrm>
        </p:grpSpPr>
        <p:sp>
          <p:nvSpPr>
            <p:cNvPr id="193" name="AutoShape 47"/>
            <p:cNvSpPr>
              <a:spLocks noChangeArrowheads="1"/>
            </p:cNvSpPr>
            <p:nvPr/>
          </p:nvSpPr>
          <p:spPr bwMode="auto">
            <a:xfrm>
              <a:off x="-2759807" y="2992773"/>
              <a:ext cx="1600200" cy="1200150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94" name="Text Box 48"/>
            <p:cNvSpPr txBox="1">
              <a:spLocks noChangeArrowheads="1"/>
            </p:cNvSpPr>
            <p:nvPr/>
          </p:nvSpPr>
          <p:spPr bwMode="auto">
            <a:xfrm>
              <a:off x="-1159607" y="2924941"/>
              <a:ext cx="250384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195" name="Line 40"/>
            <p:cNvSpPr>
              <a:spLocks noChangeShapeType="1"/>
            </p:cNvSpPr>
            <p:nvPr/>
          </p:nvSpPr>
          <p:spPr bwMode="auto">
            <a:xfrm>
              <a:off x="-1770976" y="3587094"/>
              <a:ext cx="254056" cy="24758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6" name="Text Box 43"/>
            <p:cNvSpPr txBox="1">
              <a:spLocks noChangeArrowheads="1"/>
            </p:cNvSpPr>
            <p:nvPr/>
          </p:nvSpPr>
          <p:spPr bwMode="auto">
            <a:xfrm>
              <a:off x="-2085736" y="2706618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 dirty="0">
                  <a:solidFill>
                    <a:srgbClr val="FF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97" name="Line 34"/>
            <p:cNvSpPr>
              <a:spLocks noChangeShapeType="1"/>
            </p:cNvSpPr>
            <p:nvPr/>
          </p:nvSpPr>
          <p:spPr bwMode="auto">
            <a:xfrm flipV="1">
              <a:off x="-2445032" y="3592847"/>
              <a:ext cx="354132" cy="234139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8" name="Line 35"/>
            <p:cNvSpPr>
              <a:spLocks noChangeShapeType="1"/>
            </p:cNvSpPr>
            <p:nvPr/>
          </p:nvSpPr>
          <p:spPr bwMode="auto">
            <a:xfrm flipH="1" flipV="1">
              <a:off x="-1959707" y="3626057"/>
              <a:ext cx="0" cy="35280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9" name="Text Box 36"/>
            <p:cNvSpPr txBox="1">
              <a:spLocks noChangeArrowheads="1"/>
            </p:cNvSpPr>
            <p:nvPr/>
          </p:nvSpPr>
          <p:spPr bwMode="auto">
            <a:xfrm>
              <a:off x="-2090900" y="3371433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 dirty="0">
                  <a:solidFill>
                    <a:srgbClr val="FF0000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200" name="Text Box 37"/>
            <p:cNvSpPr txBox="1">
              <a:spLocks noChangeArrowheads="1"/>
            </p:cNvSpPr>
            <p:nvPr/>
          </p:nvSpPr>
          <p:spPr bwMode="auto">
            <a:xfrm>
              <a:off x="-1516920" y="3797657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 dirty="0">
                  <a:solidFill>
                    <a:srgbClr val="FF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201" name="Text Box 38"/>
            <p:cNvSpPr txBox="1">
              <a:spLocks noChangeArrowheads="1"/>
            </p:cNvSpPr>
            <p:nvPr/>
          </p:nvSpPr>
          <p:spPr bwMode="auto">
            <a:xfrm>
              <a:off x="-2631460" y="3797657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 dirty="0">
                  <a:solidFill>
                    <a:srgbClr val="FF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202" name="Line 39"/>
            <p:cNvSpPr>
              <a:spLocks noChangeShapeType="1"/>
            </p:cNvSpPr>
            <p:nvPr/>
          </p:nvSpPr>
          <p:spPr bwMode="auto">
            <a:xfrm flipV="1">
              <a:off x="-1959707" y="3056339"/>
              <a:ext cx="0" cy="375139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3" name="Text Box 53"/>
            <p:cNvSpPr txBox="1">
              <a:spLocks noChangeArrowheads="1"/>
            </p:cNvSpPr>
            <p:nvPr/>
          </p:nvSpPr>
          <p:spPr bwMode="auto">
            <a:xfrm>
              <a:off x="-2090900" y="3921476"/>
              <a:ext cx="284046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H</a:t>
              </a:r>
            </a:p>
          </p:txBody>
        </p:sp>
      </p:grp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12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73"/>
    </mc:Choice>
    <mc:Fallback xmlns="">
      <p:transition spd="slow" advTm="38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282" grpId="0"/>
      <p:bldP spid="1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7" name="Text Box 116"/>
          <p:cNvSpPr txBox="1">
            <a:spLocks noChangeArrowheads="1"/>
          </p:cNvSpPr>
          <p:nvPr/>
        </p:nvSpPr>
        <p:spPr bwMode="auto">
          <a:xfrm>
            <a:off x="1798642" y="319735"/>
            <a:ext cx="714375" cy="46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751" tIns="9875" rIns="19751" bIns="9875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900" b="1">
                <a:solidFill>
                  <a:srgbClr val="FFFF00"/>
                </a:solidFill>
                <a:latin typeface="Arial" charset="0"/>
              </a:rPr>
              <a:t>SO</a:t>
            </a:r>
            <a:r>
              <a:rPr lang="it-IT" altLang="it-IT" sz="2900" b="1" baseline="-25000">
                <a:solidFill>
                  <a:srgbClr val="FFFF00"/>
                </a:solidFill>
                <a:latin typeface="Arial" charset="0"/>
              </a:rPr>
              <a:t>4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2926402" y="136591"/>
            <a:ext cx="7388543" cy="850859"/>
            <a:chOff x="1402401" y="136590"/>
            <a:chExt cx="7388543" cy="850859"/>
          </a:xfrm>
        </p:grpSpPr>
        <p:sp>
          <p:nvSpPr>
            <p:cNvPr id="14578" name="Text Box 117"/>
            <p:cNvSpPr txBox="1">
              <a:spLocks noChangeArrowheads="1"/>
            </p:cNvSpPr>
            <p:nvPr/>
          </p:nvSpPr>
          <p:spPr bwMode="auto">
            <a:xfrm>
              <a:off x="1402401" y="136590"/>
              <a:ext cx="7388543" cy="850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dirty="0">
                  <a:solidFill>
                    <a:srgbClr val="CCFFFF"/>
                  </a:solidFill>
                  <a:latin typeface="Arial" charset="0"/>
                </a:rPr>
                <a:t>Tetraedro regolare, distanza S   O pari a 1,49 Å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dirty="0">
                  <a:solidFill>
                    <a:srgbClr val="CCFFFF"/>
                  </a:solidFill>
                  <a:latin typeface="Arial" charset="0"/>
                </a:rPr>
                <a:t>(Parziale carattere di       )</a:t>
              </a:r>
              <a:endParaRPr lang="it-IT" altLang="it-IT" sz="27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4579" name="Line 118"/>
            <p:cNvSpPr>
              <a:spLocks noChangeShapeType="1"/>
            </p:cNvSpPr>
            <p:nvPr/>
          </p:nvSpPr>
          <p:spPr bwMode="auto">
            <a:xfrm>
              <a:off x="6132516" y="365521"/>
              <a:ext cx="182880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80" name="Line 119"/>
            <p:cNvSpPr>
              <a:spLocks noChangeShapeType="1"/>
            </p:cNvSpPr>
            <p:nvPr/>
          </p:nvSpPr>
          <p:spPr bwMode="auto">
            <a:xfrm>
              <a:off x="4800921" y="766149"/>
              <a:ext cx="320040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81" name="Line 120"/>
            <p:cNvSpPr>
              <a:spLocks noChangeShapeType="1"/>
            </p:cNvSpPr>
            <p:nvPr/>
          </p:nvSpPr>
          <p:spPr bwMode="auto">
            <a:xfrm>
              <a:off x="4800921" y="869168"/>
              <a:ext cx="320040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4582" name="Text Box 121"/>
          <p:cNvSpPr txBox="1">
            <a:spLocks noChangeArrowheads="1"/>
          </p:cNvSpPr>
          <p:nvPr/>
        </p:nvSpPr>
        <p:spPr bwMode="auto">
          <a:xfrm>
            <a:off x="2347281" y="273948"/>
            <a:ext cx="258128" cy="31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751" tIns="9875" rIns="19751" bIns="9875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>
                <a:solidFill>
                  <a:srgbClr val="FFFF00"/>
                </a:solidFill>
                <a:latin typeface="Arial" charset="0"/>
              </a:rPr>
              <a:t>2-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889213" y="1143002"/>
            <a:ext cx="1609834" cy="1709737"/>
            <a:chOff x="365213" y="1143001"/>
            <a:chExt cx="1609834" cy="1709737"/>
          </a:xfrm>
        </p:grpSpPr>
        <p:sp>
          <p:nvSpPr>
            <p:cNvPr id="14403" name="Line 67"/>
            <p:cNvSpPr>
              <a:spLocks noChangeShapeType="1"/>
            </p:cNvSpPr>
            <p:nvPr/>
          </p:nvSpPr>
          <p:spPr bwMode="auto">
            <a:xfrm flipV="1">
              <a:off x="1028700" y="1589088"/>
              <a:ext cx="0" cy="36671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04" name="Line 68"/>
            <p:cNvSpPr>
              <a:spLocks noChangeShapeType="1"/>
            </p:cNvSpPr>
            <p:nvPr/>
          </p:nvSpPr>
          <p:spPr bwMode="auto">
            <a:xfrm flipV="1">
              <a:off x="1006475" y="2213041"/>
              <a:ext cx="0" cy="3016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non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05" name="Line 69"/>
            <p:cNvSpPr>
              <a:spLocks noChangeShapeType="1"/>
            </p:cNvSpPr>
            <p:nvPr/>
          </p:nvSpPr>
          <p:spPr bwMode="auto">
            <a:xfrm flipH="1" flipV="1">
              <a:off x="1087440" y="2212975"/>
              <a:ext cx="274637" cy="27463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06" name="Text Box 70"/>
            <p:cNvSpPr txBox="1">
              <a:spLocks noChangeArrowheads="1"/>
            </p:cNvSpPr>
            <p:nvPr/>
          </p:nvSpPr>
          <p:spPr bwMode="auto">
            <a:xfrm>
              <a:off x="892262" y="1909763"/>
              <a:ext cx="272703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14407" name="Text Box 71"/>
            <p:cNvSpPr txBox="1">
              <a:spLocks noChangeArrowheads="1"/>
            </p:cNvSpPr>
            <p:nvPr/>
          </p:nvSpPr>
          <p:spPr bwMode="auto">
            <a:xfrm>
              <a:off x="892175" y="1298576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408" name="Text Box 72"/>
            <p:cNvSpPr txBox="1">
              <a:spLocks noChangeArrowheads="1"/>
            </p:cNvSpPr>
            <p:nvPr/>
          </p:nvSpPr>
          <p:spPr bwMode="auto">
            <a:xfrm>
              <a:off x="1274764" y="2413001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409" name="Text Box 73"/>
            <p:cNvSpPr txBox="1">
              <a:spLocks noChangeArrowheads="1"/>
            </p:cNvSpPr>
            <p:nvPr/>
          </p:nvSpPr>
          <p:spPr bwMode="auto">
            <a:xfrm>
              <a:off x="468313" y="2413001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410" name="Line 74"/>
            <p:cNvSpPr>
              <a:spLocks noChangeShapeType="1"/>
            </p:cNvSpPr>
            <p:nvPr/>
          </p:nvSpPr>
          <p:spPr bwMode="auto">
            <a:xfrm flipV="1">
              <a:off x="685887" y="2193925"/>
              <a:ext cx="274639" cy="27463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11" name="Line 75"/>
            <p:cNvSpPr>
              <a:spLocks noChangeShapeType="1"/>
            </p:cNvSpPr>
            <p:nvPr/>
          </p:nvSpPr>
          <p:spPr bwMode="auto">
            <a:xfrm flipV="1">
              <a:off x="657225" y="2630554"/>
              <a:ext cx="92075" cy="9048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12" name="Line 76"/>
            <p:cNvSpPr>
              <a:spLocks noChangeShapeType="1"/>
            </p:cNvSpPr>
            <p:nvPr/>
          </p:nvSpPr>
          <p:spPr bwMode="auto">
            <a:xfrm flipV="1">
              <a:off x="503326" y="2452754"/>
              <a:ext cx="90487" cy="920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13" name="Line 77"/>
            <p:cNvSpPr>
              <a:spLocks noChangeShapeType="1"/>
            </p:cNvSpPr>
            <p:nvPr/>
          </p:nvSpPr>
          <p:spPr bwMode="auto">
            <a:xfrm flipV="1">
              <a:off x="1468441" y="2617854"/>
              <a:ext cx="92075" cy="920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14" name="Line 78"/>
            <p:cNvSpPr>
              <a:spLocks noChangeShapeType="1"/>
            </p:cNvSpPr>
            <p:nvPr/>
          </p:nvSpPr>
          <p:spPr bwMode="auto">
            <a:xfrm flipH="1" flipV="1">
              <a:off x="1454151" y="2452754"/>
              <a:ext cx="90488" cy="10318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15" name="Line 79"/>
            <p:cNvSpPr>
              <a:spLocks noChangeShapeType="1"/>
            </p:cNvSpPr>
            <p:nvPr/>
          </p:nvSpPr>
          <p:spPr bwMode="auto">
            <a:xfrm flipH="1" flipV="1">
              <a:off x="1298577" y="2624204"/>
              <a:ext cx="92075" cy="10318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16" name="Line 80"/>
            <p:cNvSpPr>
              <a:spLocks noChangeShapeType="1"/>
            </p:cNvSpPr>
            <p:nvPr/>
          </p:nvSpPr>
          <p:spPr bwMode="auto">
            <a:xfrm rot="5400000" flipV="1">
              <a:off x="1037432" y="1285147"/>
              <a:ext cx="0" cy="11906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17" name="Line 81"/>
            <p:cNvSpPr>
              <a:spLocks noChangeShapeType="1"/>
            </p:cNvSpPr>
            <p:nvPr/>
          </p:nvSpPr>
          <p:spPr bwMode="auto">
            <a:xfrm flipV="1">
              <a:off x="914400" y="1401765"/>
              <a:ext cx="0" cy="11906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18" name="Line 82"/>
            <p:cNvSpPr>
              <a:spLocks noChangeShapeType="1"/>
            </p:cNvSpPr>
            <p:nvPr/>
          </p:nvSpPr>
          <p:spPr bwMode="auto">
            <a:xfrm flipV="1">
              <a:off x="1154113" y="1401765"/>
              <a:ext cx="0" cy="11906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19" name="AutoShape 83"/>
            <p:cNvSpPr>
              <a:spLocks noChangeArrowheads="1"/>
            </p:cNvSpPr>
            <p:nvPr/>
          </p:nvSpPr>
          <p:spPr bwMode="auto">
            <a:xfrm>
              <a:off x="365213" y="1252538"/>
              <a:ext cx="1281113" cy="1600200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20" name="Text Box 84"/>
            <p:cNvSpPr txBox="1">
              <a:spLocks noChangeArrowheads="1"/>
            </p:cNvSpPr>
            <p:nvPr/>
          </p:nvSpPr>
          <p:spPr bwMode="auto">
            <a:xfrm>
              <a:off x="868364" y="2468564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421" name="Line 85"/>
            <p:cNvSpPr>
              <a:spLocks noChangeShapeType="1"/>
            </p:cNvSpPr>
            <p:nvPr/>
          </p:nvSpPr>
          <p:spPr bwMode="auto">
            <a:xfrm rot="5400000" flipV="1">
              <a:off x="1019969" y="2707547"/>
              <a:ext cx="0" cy="11906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22" name="Line 86"/>
            <p:cNvSpPr>
              <a:spLocks noChangeShapeType="1"/>
            </p:cNvSpPr>
            <p:nvPr/>
          </p:nvSpPr>
          <p:spPr bwMode="auto">
            <a:xfrm flipV="1">
              <a:off x="896939" y="2589213"/>
              <a:ext cx="0" cy="11906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23" name="Line 87"/>
            <p:cNvSpPr>
              <a:spLocks noChangeShapeType="1"/>
            </p:cNvSpPr>
            <p:nvPr/>
          </p:nvSpPr>
          <p:spPr bwMode="auto">
            <a:xfrm flipV="1">
              <a:off x="1136651" y="2589213"/>
              <a:ext cx="0" cy="11906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24" name="Line 88"/>
            <p:cNvSpPr>
              <a:spLocks noChangeShapeType="1"/>
            </p:cNvSpPr>
            <p:nvPr/>
          </p:nvSpPr>
          <p:spPr bwMode="auto">
            <a:xfrm flipH="1" flipV="1">
              <a:off x="487451" y="2622550"/>
              <a:ext cx="90487" cy="10318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68" name="Text Box 238"/>
            <p:cNvSpPr txBox="1">
              <a:spLocks noChangeArrowheads="1"/>
            </p:cNvSpPr>
            <p:nvPr/>
          </p:nvSpPr>
          <p:spPr bwMode="auto">
            <a:xfrm>
              <a:off x="1646239" y="1143001"/>
              <a:ext cx="328808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2-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3563940" y="1143001"/>
            <a:ext cx="7015356" cy="1736724"/>
            <a:chOff x="2039940" y="1143001"/>
            <a:chExt cx="7015356" cy="1736724"/>
          </a:xfrm>
        </p:grpSpPr>
        <p:sp>
          <p:nvSpPr>
            <p:cNvPr id="14401" name="Text Box 65"/>
            <p:cNvSpPr txBox="1">
              <a:spLocks noChangeArrowheads="1"/>
            </p:cNvSpPr>
            <p:nvPr/>
          </p:nvSpPr>
          <p:spPr bwMode="auto">
            <a:xfrm>
              <a:off x="8726488" y="1160463"/>
              <a:ext cx="328808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2-</a:t>
              </a: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2039940" y="1143001"/>
              <a:ext cx="6686637" cy="1736724"/>
              <a:chOff x="2039940" y="1143001"/>
              <a:chExt cx="6686637" cy="1736724"/>
            </a:xfrm>
          </p:grpSpPr>
          <p:sp>
            <p:nvSpPr>
              <p:cNvPr id="14338" name="Line 2"/>
              <p:cNvSpPr>
                <a:spLocks noChangeShapeType="1"/>
              </p:cNvSpPr>
              <p:nvPr/>
            </p:nvSpPr>
            <p:spPr bwMode="auto">
              <a:xfrm flipV="1">
                <a:off x="2673351" y="1571666"/>
                <a:ext cx="0" cy="36512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9" name="Line 3"/>
              <p:cNvSpPr>
                <a:spLocks noChangeShapeType="1"/>
              </p:cNvSpPr>
              <p:nvPr/>
            </p:nvSpPr>
            <p:spPr bwMode="auto">
              <a:xfrm flipH="1" flipV="1">
                <a:off x="2760664" y="2193925"/>
                <a:ext cx="274637" cy="274638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40" name="Text Box 4"/>
              <p:cNvSpPr txBox="1">
                <a:spLocks noChangeArrowheads="1"/>
              </p:cNvSpPr>
              <p:nvPr/>
            </p:nvSpPr>
            <p:spPr bwMode="auto">
              <a:xfrm>
                <a:off x="2565487" y="1892300"/>
                <a:ext cx="272703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S</a:t>
                </a:r>
              </a:p>
            </p:txBody>
          </p:sp>
          <p:sp>
            <p:nvSpPr>
              <p:cNvPr id="14341" name="Text Box 5"/>
              <p:cNvSpPr txBox="1">
                <a:spLocks noChangeArrowheads="1"/>
              </p:cNvSpPr>
              <p:nvPr/>
            </p:nvSpPr>
            <p:spPr bwMode="auto">
              <a:xfrm>
                <a:off x="2541588" y="1279526"/>
                <a:ext cx="299954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4342" name="Text Box 6"/>
              <p:cNvSpPr txBox="1">
                <a:spLocks noChangeArrowheads="1"/>
              </p:cNvSpPr>
              <p:nvPr/>
            </p:nvSpPr>
            <p:spPr bwMode="auto">
              <a:xfrm>
                <a:off x="2947988" y="2395538"/>
                <a:ext cx="299954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4343" name="Text Box 7"/>
              <p:cNvSpPr txBox="1">
                <a:spLocks noChangeArrowheads="1"/>
              </p:cNvSpPr>
              <p:nvPr/>
            </p:nvSpPr>
            <p:spPr bwMode="auto">
              <a:xfrm>
                <a:off x="2141539" y="2395538"/>
                <a:ext cx="299954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4344" name="Line 8"/>
              <p:cNvSpPr>
                <a:spLocks noChangeShapeType="1"/>
              </p:cNvSpPr>
              <p:nvPr/>
            </p:nvSpPr>
            <p:spPr bwMode="auto">
              <a:xfrm flipV="1">
                <a:off x="2378077" y="2193925"/>
                <a:ext cx="273051" cy="274638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45" name="Line 9"/>
              <p:cNvSpPr>
                <a:spLocks noChangeShapeType="1"/>
              </p:cNvSpPr>
              <p:nvPr/>
            </p:nvSpPr>
            <p:spPr bwMode="auto">
              <a:xfrm flipV="1">
                <a:off x="2330453" y="2611504"/>
                <a:ext cx="92075" cy="9207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46" name="Line 10"/>
              <p:cNvSpPr>
                <a:spLocks noChangeShapeType="1"/>
              </p:cNvSpPr>
              <p:nvPr/>
            </p:nvSpPr>
            <p:spPr bwMode="auto">
              <a:xfrm flipV="1">
                <a:off x="2176465" y="2435227"/>
                <a:ext cx="92075" cy="90488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47" name="Line 11"/>
              <p:cNvSpPr>
                <a:spLocks noChangeShapeType="1"/>
              </p:cNvSpPr>
              <p:nvPr/>
            </p:nvSpPr>
            <p:spPr bwMode="auto">
              <a:xfrm flipV="1">
                <a:off x="3141665" y="2600391"/>
                <a:ext cx="92075" cy="9207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48" name="Line 12"/>
              <p:cNvSpPr>
                <a:spLocks noChangeShapeType="1"/>
              </p:cNvSpPr>
              <p:nvPr/>
            </p:nvSpPr>
            <p:spPr bwMode="auto">
              <a:xfrm flipH="1" flipV="1">
                <a:off x="3127375" y="2435227"/>
                <a:ext cx="90488" cy="10160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49" name="Line 13"/>
              <p:cNvSpPr>
                <a:spLocks noChangeShapeType="1"/>
              </p:cNvSpPr>
              <p:nvPr/>
            </p:nvSpPr>
            <p:spPr bwMode="auto">
              <a:xfrm flipH="1" flipV="1">
                <a:off x="2973477" y="2606677"/>
                <a:ext cx="90487" cy="10160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50" name="Line 14"/>
              <p:cNvSpPr>
                <a:spLocks noChangeShapeType="1"/>
              </p:cNvSpPr>
              <p:nvPr/>
            </p:nvSpPr>
            <p:spPr bwMode="auto">
              <a:xfrm flipV="1">
                <a:off x="2576513" y="1382713"/>
                <a:ext cx="0" cy="12065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51" name="Line 15"/>
              <p:cNvSpPr>
                <a:spLocks noChangeShapeType="1"/>
              </p:cNvSpPr>
              <p:nvPr/>
            </p:nvSpPr>
            <p:spPr bwMode="auto">
              <a:xfrm flipV="1">
                <a:off x="2798763" y="1382713"/>
                <a:ext cx="0" cy="12065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52" name="AutoShape 16"/>
              <p:cNvSpPr>
                <a:spLocks noChangeArrowheads="1"/>
              </p:cNvSpPr>
              <p:nvPr/>
            </p:nvSpPr>
            <p:spPr bwMode="auto">
              <a:xfrm>
                <a:off x="2039940" y="1235075"/>
                <a:ext cx="1279525" cy="1600200"/>
              </a:xfrm>
              <a:prstGeom prst="bracketPair">
                <a:avLst>
                  <a:gd name="adj" fmla="val 17782"/>
                </a:avLst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53" name="Text Box 17"/>
              <p:cNvSpPr txBox="1">
                <a:spLocks noChangeArrowheads="1"/>
              </p:cNvSpPr>
              <p:nvPr/>
            </p:nvSpPr>
            <p:spPr bwMode="auto">
              <a:xfrm>
                <a:off x="3319464" y="1143001"/>
                <a:ext cx="328808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2-</a:t>
                </a:r>
              </a:p>
            </p:txBody>
          </p:sp>
          <p:sp>
            <p:nvSpPr>
              <p:cNvPr id="14354" name="Line 18"/>
              <p:cNvSpPr>
                <a:spLocks noChangeShapeType="1"/>
              </p:cNvSpPr>
              <p:nvPr/>
            </p:nvSpPr>
            <p:spPr bwMode="auto">
              <a:xfrm flipV="1">
                <a:off x="4527551" y="1571666"/>
                <a:ext cx="0" cy="36512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55" name="Line 19"/>
              <p:cNvSpPr>
                <a:spLocks noChangeShapeType="1"/>
              </p:cNvSpPr>
              <p:nvPr/>
            </p:nvSpPr>
            <p:spPr bwMode="auto">
              <a:xfrm flipV="1">
                <a:off x="4143462" y="2160654"/>
                <a:ext cx="274639" cy="274637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56" name="Line 20"/>
              <p:cNvSpPr>
                <a:spLocks noChangeShapeType="1"/>
              </p:cNvSpPr>
              <p:nvPr/>
            </p:nvSpPr>
            <p:spPr bwMode="auto">
              <a:xfrm flipH="1" flipV="1">
                <a:off x="4545012" y="2193925"/>
                <a:ext cx="273051" cy="274638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57" name="Text Box 21"/>
              <p:cNvSpPr txBox="1">
                <a:spLocks noChangeArrowheads="1"/>
              </p:cNvSpPr>
              <p:nvPr/>
            </p:nvSpPr>
            <p:spPr bwMode="auto">
              <a:xfrm>
                <a:off x="4348250" y="1892300"/>
                <a:ext cx="272703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S</a:t>
                </a:r>
              </a:p>
            </p:txBody>
          </p:sp>
          <p:sp>
            <p:nvSpPr>
              <p:cNvPr id="14358" name="Text Box 22"/>
              <p:cNvSpPr txBox="1">
                <a:spLocks noChangeArrowheads="1"/>
              </p:cNvSpPr>
              <p:nvPr/>
            </p:nvSpPr>
            <p:spPr bwMode="auto">
              <a:xfrm>
                <a:off x="4348164" y="1279526"/>
                <a:ext cx="299954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4359" name="Text Box 23"/>
              <p:cNvSpPr txBox="1">
                <a:spLocks noChangeArrowheads="1"/>
              </p:cNvSpPr>
              <p:nvPr/>
            </p:nvSpPr>
            <p:spPr bwMode="auto">
              <a:xfrm>
                <a:off x="4730748" y="2395538"/>
                <a:ext cx="299954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4360" name="Text Box 24"/>
              <p:cNvSpPr txBox="1">
                <a:spLocks noChangeArrowheads="1"/>
              </p:cNvSpPr>
              <p:nvPr/>
            </p:nvSpPr>
            <p:spPr bwMode="auto">
              <a:xfrm>
                <a:off x="3925888" y="2395538"/>
                <a:ext cx="299954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4361" name="Line 25"/>
              <p:cNvSpPr>
                <a:spLocks noChangeShapeType="1"/>
              </p:cNvSpPr>
              <p:nvPr/>
            </p:nvSpPr>
            <p:spPr bwMode="auto">
              <a:xfrm flipV="1">
                <a:off x="4113213" y="2611504"/>
                <a:ext cx="92075" cy="9207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62" name="Line 26"/>
              <p:cNvSpPr>
                <a:spLocks noChangeShapeType="1"/>
              </p:cNvSpPr>
              <p:nvPr/>
            </p:nvSpPr>
            <p:spPr bwMode="auto">
              <a:xfrm flipV="1">
                <a:off x="3959225" y="2422591"/>
                <a:ext cx="92075" cy="9207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63" name="Line 27"/>
              <p:cNvSpPr>
                <a:spLocks noChangeShapeType="1"/>
              </p:cNvSpPr>
              <p:nvPr/>
            </p:nvSpPr>
            <p:spPr bwMode="auto">
              <a:xfrm flipV="1">
                <a:off x="4926020" y="2600391"/>
                <a:ext cx="90487" cy="9207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64" name="Line 28"/>
              <p:cNvSpPr>
                <a:spLocks noChangeShapeType="1"/>
              </p:cNvSpPr>
              <p:nvPr/>
            </p:nvSpPr>
            <p:spPr bwMode="auto">
              <a:xfrm flipH="1" flipV="1">
                <a:off x="4910141" y="2435227"/>
                <a:ext cx="92075" cy="10160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65" name="Line 29"/>
              <p:cNvSpPr>
                <a:spLocks noChangeShapeType="1"/>
              </p:cNvSpPr>
              <p:nvPr/>
            </p:nvSpPr>
            <p:spPr bwMode="auto">
              <a:xfrm flipH="1" flipV="1">
                <a:off x="4756149" y="2606677"/>
                <a:ext cx="90488" cy="10160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66" name="Line 30"/>
              <p:cNvSpPr>
                <a:spLocks noChangeShapeType="1"/>
              </p:cNvSpPr>
              <p:nvPr/>
            </p:nvSpPr>
            <p:spPr bwMode="auto">
              <a:xfrm flipV="1">
                <a:off x="4378325" y="1382713"/>
                <a:ext cx="0" cy="12065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67" name="Line 31"/>
              <p:cNvSpPr>
                <a:spLocks noChangeShapeType="1"/>
              </p:cNvSpPr>
              <p:nvPr/>
            </p:nvSpPr>
            <p:spPr bwMode="auto">
              <a:xfrm flipV="1">
                <a:off x="4613275" y="1382713"/>
                <a:ext cx="0" cy="12065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68" name="Text Box 32"/>
              <p:cNvSpPr txBox="1">
                <a:spLocks noChangeArrowheads="1"/>
              </p:cNvSpPr>
              <p:nvPr/>
            </p:nvSpPr>
            <p:spPr bwMode="auto">
              <a:xfrm>
                <a:off x="5102225" y="1143001"/>
                <a:ext cx="328808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2-</a:t>
                </a:r>
              </a:p>
            </p:txBody>
          </p:sp>
          <p:sp>
            <p:nvSpPr>
              <p:cNvPr id="14369" name="Line 33"/>
              <p:cNvSpPr>
                <a:spLocks noChangeShapeType="1"/>
              </p:cNvSpPr>
              <p:nvPr/>
            </p:nvSpPr>
            <p:spPr bwMode="auto">
              <a:xfrm flipV="1">
                <a:off x="6245225" y="1617680"/>
                <a:ext cx="0" cy="36512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70" name="Text Box 34"/>
              <p:cNvSpPr txBox="1">
                <a:spLocks noChangeArrowheads="1"/>
              </p:cNvSpPr>
              <p:nvPr/>
            </p:nvSpPr>
            <p:spPr bwMode="auto">
              <a:xfrm>
                <a:off x="6131013" y="1936751"/>
                <a:ext cx="272703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S</a:t>
                </a:r>
              </a:p>
            </p:txBody>
          </p:sp>
          <p:sp>
            <p:nvSpPr>
              <p:cNvPr id="14371" name="Text Box 35"/>
              <p:cNvSpPr txBox="1">
                <a:spLocks noChangeArrowheads="1"/>
              </p:cNvSpPr>
              <p:nvPr/>
            </p:nvSpPr>
            <p:spPr bwMode="auto">
              <a:xfrm>
                <a:off x="6130925" y="1325564"/>
                <a:ext cx="299954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4372" name="Text Box 36"/>
              <p:cNvSpPr txBox="1">
                <a:spLocks noChangeArrowheads="1"/>
              </p:cNvSpPr>
              <p:nvPr/>
            </p:nvSpPr>
            <p:spPr bwMode="auto">
              <a:xfrm>
                <a:off x="6584949" y="2441576"/>
                <a:ext cx="299954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4373" name="Text Box 37"/>
              <p:cNvSpPr txBox="1">
                <a:spLocks noChangeArrowheads="1"/>
              </p:cNvSpPr>
              <p:nvPr/>
            </p:nvSpPr>
            <p:spPr bwMode="auto">
              <a:xfrm>
                <a:off x="5708649" y="2441576"/>
                <a:ext cx="299954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4374" name="Line 38"/>
              <p:cNvSpPr>
                <a:spLocks noChangeShapeType="1"/>
              </p:cNvSpPr>
              <p:nvPr/>
            </p:nvSpPr>
            <p:spPr bwMode="auto">
              <a:xfrm flipV="1">
                <a:off x="5926137" y="2193925"/>
                <a:ext cx="273051" cy="274638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75" name="Line 39"/>
              <p:cNvSpPr>
                <a:spLocks noChangeShapeType="1"/>
              </p:cNvSpPr>
              <p:nvPr/>
            </p:nvSpPr>
            <p:spPr bwMode="auto">
              <a:xfrm flipV="1">
                <a:off x="5897651" y="2657541"/>
                <a:ext cx="90487" cy="9207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76" name="Line 40"/>
              <p:cNvSpPr>
                <a:spLocks noChangeShapeType="1"/>
              </p:cNvSpPr>
              <p:nvPr/>
            </p:nvSpPr>
            <p:spPr bwMode="auto">
              <a:xfrm flipV="1">
                <a:off x="5741989" y="2479741"/>
                <a:ext cx="92075" cy="9207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77" name="Line 41"/>
              <p:cNvSpPr>
                <a:spLocks noChangeShapeType="1"/>
              </p:cNvSpPr>
              <p:nvPr/>
            </p:nvSpPr>
            <p:spPr bwMode="auto">
              <a:xfrm flipH="1" flipV="1">
                <a:off x="6764341" y="2479675"/>
                <a:ext cx="92075" cy="103188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78" name="Line 42"/>
              <p:cNvSpPr>
                <a:spLocks noChangeShapeType="1"/>
              </p:cNvSpPr>
              <p:nvPr/>
            </p:nvSpPr>
            <p:spPr bwMode="auto">
              <a:xfrm flipH="1" flipV="1">
                <a:off x="6610353" y="2651125"/>
                <a:ext cx="92075" cy="103188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79" name="Line 43"/>
              <p:cNvSpPr>
                <a:spLocks noChangeShapeType="1"/>
              </p:cNvSpPr>
              <p:nvPr/>
            </p:nvSpPr>
            <p:spPr bwMode="auto">
              <a:xfrm flipV="1">
                <a:off x="6165851" y="1428751"/>
                <a:ext cx="0" cy="12065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80" name="Line 44"/>
              <p:cNvSpPr>
                <a:spLocks noChangeShapeType="1"/>
              </p:cNvSpPr>
              <p:nvPr/>
            </p:nvSpPr>
            <p:spPr bwMode="auto">
              <a:xfrm flipV="1">
                <a:off x="6388100" y="1428751"/>
                <a:ext cx="0" cy="12065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81" name="AutoShape 45"/>
              <p:cNvSpPr>
                <a:spLocks noChangeArrowheads="1"/>
              </p:cNvSpPr>
              <p:nvPr/>
            </p:nvSpPr>
            <p:spPr bwMode="auto">
              <a:xfrm>
                <a:off x="5668963" y="1279525"/>
                <a:ext cx="1281112" cy="1600200"/>
              </a:xfrm>
              <a:prstGeom prst="bracketPair">
                <a:avLst>
                  <a:gd name="adj" fmla="val 17782"/>
                </a:avLst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82" name="Text Box 46"/>
              <p:cNvSpPr txBox="1">
                <a:spLocks noChangeArrowheads="1"/>
              </p:cNvSpPr>
              <p:nvPr/>
            </p:nvSpPr>
            <p:spPr bwMode="auto">
              <a:xfrm>
                <a:off x="6942139" y="1189038"/>
                <a:ext cx="328808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2-</a:t>
                </a:r>
              </a:p>
            </p:txBody>
          </p:sp>
          <p:sp>
            <p:nvSpPr>
              <p:cNvPr id="14383" name="Line 47"/>
              <p:cNvSpPr>
                <a:spLocks noChangeShapeType="1"/>
              </p:cNvSpPr>
              <p:nvPr/>
            </p:nvSpPr>
            <p:spPr bwMode="auto">
              <a:xfrm flipV="1">
                <a:off x="4459288" y="1571666"/>
                <a:ext cx="0" cy="36512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84" name="Line 48"/>
              <p:cNvSpPr>
                <a:spLocks noChangeShapeType="1"/>
              </p:cNvSpPr>
              <p:nvPr/>
            </p:nvSpPr>
            <p:spPr bwMode="auto">
              <a:xfrm flipH="1" flipV="1">
                <a:off x="3921125" y="2606676"/>
                <a:ext cx="117475" cy="115888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85" name="AutoShape 49"/>
              <p:cNvSpPr>
                <a:spLocks noChangeArrowheads="1"/>
              </p:cNvSpPr>
              <p:nvPr/>
            </p:nvSpPr>
            <p:spPr bwMode="auto">
              <a:xfrm>
                <a:off x="3822700" y="1235075"/>
                <a:ext cx="1279525" cy="1600200"/>
              </a:xfrm>
              <a:prstGeom prst="bracketPair">
                <a:avLst>
                  <a:gd name="adj" fmla="val 17782"/>
                </a:avLst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86" name="Line 50"/>
              <p:cNvSpPr>
                <a:spLocks noChangeShapeType="1"/>
              </p:cNvSpPr>
              <p:nvPr/>
            </p:nvSpPr>
            <p:spPr bwMode="auto">
              <a:xfrm flipH="1" flipV="1">
                <a:off x="6348416" y="2203450"/>
                <a:ext cx="274637" cy="274638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87" name="Line 51"/>
              <p:cNvSpPr>
                <a:spLocks noChangeShapeType="1"/>
              </p:cNvSpPr>
              <p:nvPr/>
            </p:nvSpPr>
            <p:spPr bwMode="auto">
              <a:xfrm flipV="1">
                <a:off x="8108951" y="1589088"/>
                <a:ext cx="0" cy="366712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88" name="Line 52"/>
              <p:cNvSpPr>
                <a:spLocks noChangeShapeType="1"/>
              </p:cNvSpPr>
              <p:nvPr/>
            </p:nvSpPr>
            <p:spPr bwMode="auto">
              <a:xfrm flipH="1" flipV="1">
                <a:off x="8175713" y="2212975"/>
                <a:ext cx="274639" cy="274638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89" name="Text Box 53"/>
              <p:cNvSpPr txBox="1">
                <a:spLocks noChangeArrowheads="1"/>
              </p:cNvSpPr>
              <p:nvPr/>
            </p:nvSpPr>
            <p:spPr bwMode="auto">
              <a:xfrm>
                <a:off x="7970926" y="1909763"/>
                <a:ext cx="272703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S</a:t>
                </a:r>
              </a:p>
            </p:txBody>
          </p:sp>
          <p:sp>
            <p:nvSpPr>
              <p:cNvPr id="14390" name="Text Box 54"/>
              <p:cNvSpPr txBox="1">
                <a:spLocks noChangeArrowheads="1"/>
              </p:cNvSpPr>
              <p:nvPr/>
            </p:nvSpPr>
            <p:spPr bwMode="auto">
              <a:xfrm>
                <a:off x="7970839" y="1298576"/>
                <a:ext cx="299954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4391" name="Text Box 55"/>
              <p:cNvSpPr txBox="1">
                <a:spLocks noChangeArrowheads="1"/>
              </p:cNvSpPr>
              <p:nvPr/>
            </p:nvSpPr>
            <p:spPr bwMode="auto">
              <a:xfrm>
                <a:off x="8426449" y="2413001"/>
                <a:ext cx="299954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4392" name="Text Box 56"/>
              <p:cNvSpPr txBox="1">
                <a:spLocks noChangeArrowheads="1"/>
              </p:cNvSpPr>
              <p:nvPr/>
            </p:nvSpPr>
            <p:spPr bwMode="auto">
              <a:xfrm>
                <a:off x="7548564" y="2413001"/>
                <a:ext cx="299954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4393" name="Line 57"/>
              <p:cNvSpPr>
                <a:spLocks noChangeShapeType="1"/>
              </p:cNvSpPr>
              <p:nvPr/>
            </p:nvSpPr>
            <p:spPr bwMode="auto">
              <a:xfrm flipV="1">
                <a:off x="7766137" y="2167004"/>
                <a:ext cx="274639" cy="274637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94" name="Line 58"/>
              <p:cNvSpPr>
                <a:spLocks noChangeShapeType="1"/>
              </p:cNvSpPr>
              <p:nvPr/>
            </p:nvSpPr>
            <p:spPr bwMode="auto">
              <a:xfrm flipV="1">
                <a:off x="7737475" y="2630554"/>
                <a:ext cx="90488" cy="90487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95" name="Line 59"/>
              <p:cNvSpPr>
                <a:spLocks noChangeShapeType="1"/>
              </p:cNvSpPr>
              <p:nvPr/>
            </p:nvSpPr>
            <p:spPr bwMode="auto">
              <a:xfrm flipV="1">
                <a:off x="7583577" y="2452754"/>
                <a:ext cx="90487" cy="9207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96" name="Line 60"/>
              <p:cNvSpPr>
                <a:spLocks noChangeShapeType="1"/>
              </p:cNvSpPr>
              <p:nvPr/>
            </p:nvSpPr>
            <p:spPr bwMode="auto">
              <a:xfrm flipH="1" flipV="1">
                <a:off x="8604253" y="2452754"/>
                <a:ext cx="92075" cy="103187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97" name="Line 61"/>
              <p:cNvSpPr>
                <a:spLocks noChangeShapeType="1"/>
              </p:cNvSpPr>
              <p:nvPr/>
            </p:nvSpPr>
            <p:spPr bwMode="auto">
              <a:xfrm flipH="1" flipV="1">
                <a:off x="8450265" y="2624204"/>
                <a:ext cx="92075" cy="103187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98" name="Line 62"/>
              <p:cNvSpPr>
                <a:spLocks noChangeShapeType="1"/>
              </p:cNvSpPr>
              <p:nvPr/>
            </p:nvSpPr>
            <p:spPr bwMode="auto">
              <a:xfrm flipV="1">
                <a:off x="8005763" y="1401765"/>
                <a:ext cx="0" cy="119062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99" name="Line 63"/>
              <p:cNvSpPr>
                <a:spLocks noChangeShapeType="1"/>
              </p:cNvSpPr>
              <p:nvPr/>
            </p:nvSpPr>
            <p:spPr bwMode="auto">
              <a:xfrm flipV="1">
                <a:off x="8228013" y="1401765"/>
                <a:ext cx="0" cy="119062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00" name="AutoShape 64"/>
              <p:cNvSpPr>
                <a:spLocks noChangeArrowheads="1"/>
              </p:cNvSpPr>
              <p:nvPr/>
            </p:nvSpPr>
            <p:spPr bwMode="auto">
              <a:xfrm>
                <a:off x="7445464" y="1252538"/>
                <a:ext cx="1281113" cy="1600200"/>
              </a:xfrm>
              <a:prstGeom prst="bracketPair">
                <a:avLst>
                  <a:gd name="adj" fmla="val 17782"/>
                </a:avLst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02" name="Line 66"/>
              <p:cNvSpPr>
                <a:spLocks noChangeShapeType="1"/>
              </p:cNvSpPr>
              <p:nvPr/>
            </p:nvSpPr>
            <p:spPr bwMode="auto">
              <a:xfrm flipH="1" flipV="1">
                <a:off x="8212137" y="2152650"/>
                <a:ext cx="273051" cy="274638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25" name="Line 89"/>
              <p:cNvSpPr>
                <a:spLocks noChangeShapeType="1"/>
              </p:cNvSpPr>
              <p:nvPr/>
            </p:nvSpPr>
            <p:spPr bwMode="auto">
              <a:xfrm flipV="1">
                <a:off x="2697163" y="2213041"/>
                <a:ext cx="0" cy="30162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 type="none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26" name="Text Box 90"/>
              <p:cNvSpPr txBox="1">
                <a:spLocks noChangeArrowheads="1"/>
              </p:cNvSpPr>
              <p:nvPr/>
            </p:nvSpPr>
            <p:spPr bwMode="auto">
              <a:xfrm>
                <a:off x="2560639" y="2468564"/>
                <a:ext cx="299954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4427" name="Line 91"/>
              <p:cNvSpPr>
                <a:spLocks noChangeShapeType="1"/>
              </p:cNvSpPr>
              <p:nvPr/>
            </p:nvSpPr>
            <p:spPr bwMode="auto">
              <a:xfrm flipV="1">
                <a:off x="2732088" y="1571666"/>
                <a:ext cx="0" cy="36512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28" name="Line 92"/>
              <p:cNvSpPr>
                <a:spLocks noChangeShapeType="1"/>
              </p:cNvSpPr>
              <p:nvPr/>
            </p:nvSpPr>
            <p:spPr bwMode="auto">
              <a:xfrm rot="5400000" flipV="1">
                <a:off x="2717800" y="2713037"/>
                <a:ext cx="0" cy="120651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29" name="Line 93"/>
              <p:cNvSpPr>
                <a:spLocks noChangeShapeType="1"/>
              </p:cNvSpPr>
              <p:nvPr/>
            </p:nvSpPr>
            <p:spPr bwMode="auto">
              <a:xfrm flipV="1">
                <a:off x="2593975" y="2593975"/>
                <a:ext cx="0" cy="12065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30" name="Line 94"/>
              <p:cNvSpPr>
                <a:spLocks noChangeShapeType="1"/>
              </p:cNvSpPr>
              <p:nvPr/>
            </p:nvSpPr>
            <p:spPr bwMode="auto">
              <a:xfrm flipV="1">
                <a:off x="2835275" y="2593975"/>
                <a:ext cx="0" cy="12065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31" name="Line 95"/>
              <p:cNvSpPr>
                <a:spLocks noChangeShapeType="1"/>
              </p:cNvSpPr>
              <p:nvPr/>
            </p:nvSpPr>
            <p:spPr bwMode="auto">
              <a:xfrm flipH="1" flipV="1">
                <a:off x="2155825" y="2600325"/>
                <a:ext cx="90488" cy="103188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32" name="Line 96"/>
              <p:cNvSpPr>
                <a:spLocks noChangeShapeType="1"/>
              </p:cNvSpPr>
              <p:nvPr/>
            </p:nvSpPr>
            <p:spPr bwMode="auto">
              <a:xfrm flipV="1">
                <a:off x="4486275" y="2206691"/>
                <a:ext cx="0" cy="30162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 type="none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33" name="Text Box 97"/>
              <p:cNvSpPr txBox="1">
                <a:spLocks noChangeArrowheads="1"/>
              </p:cNvSpPr>
              <p:nvPr/>
            </p:nvSpPr>
            <p:spPr bwMode="auto">
              <a:xfrm>
                <a:off x="4349749" y="2463800"/>
                <a:ext cx="299954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4434" name="Line 98"/>
              <p:cNvSpPr>
                <a:spLocks noChangeShapeType="1"/>
              </p:cNvSpPr>
              <p:nvPr/>
            </p:nvSpPr>
            <p:spPr bwMode="auto">
              <a:xfrm rot="5400000" flipV="1">
                <a:off x="4506119" y="2707547"/>
                <a:ext cx="0" cy="119063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35" name="Line 99"/>
              <p:cNvSpPr>
                <a:spLocks noChangeShapeType="1"/>
              </p:cNvSpPr>
              <p:nvPr/>
            </p:nvSpPr>
            <p:spPr bwMode="auto">
              <a:xfrm flipV="1">
                <a:off x="4383088" y="2589213"/>
                <a:ext cx="0" cy="119062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36" name="Line 100"/>
              <p:cNvSpPr>
                <a:spLocks noChangeShapeType="1"/>
              </p:cNvSpPr>
              <p:nvPr/>
            </p:nvSpPr>
            <p:spPr bwMode="auto">
              <a:xfrm flipV="1">
                <a:off x="4622800" y="2589213"/>
                <a:ext cx="0" cy="119062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37" name="Line 101"/>
              <p:cNvSpPr>
                <a:spLocks noChangeShapeType="1"/>
              </p:cNvSpPr>
              <p:nvPr/>
            </p:nvSpPr>
            <p:spPr bwMode="auto">
              <a:xfrm flipV="1">
                <a:off x="4178301" y="2206627"/>
                <a:ext cx="273051" cy="27305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38" name="Line 102"/>
              <p:cNvSpPr>
                <a:spLocks noChangeShapeType="1"/>
              </p:cNvSpPr>
              <p:nvPr/>
            </p:nvSpPr>
            <p:spPr bwMode="auto">
              <a:xfrm flipV="1">
                <a:off x="5970588" y="2246379"/>
                <a:ext cx="274637" cy="274637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39" name="Line 103"/>
              <p:cNvSpPr>
                <a:spLocks noChangeShapeType="1"/>
              </p:cNvSpPr>
              <p:nvPr/>
            </p:nvSpPr>
            <p:spPr bwMode="auto">
              <a:xfrm flipV="1">
                <a:off x="6297613" y="2246314"/>
                <a:ext cx="0" cy="303212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 type="none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40" name="Text Box 104"/>
              <p:cNvSpPr txBox="1">
                <a:spLocks noChangeArrowheads="1"/>
              </p:cNvSpPr>
              <p:nvPr/>
            </p:nvSpPr>
            <p:spPr bwMode="auto">
              <a:xfrm>
                <a:off x="6161088" y="2503488"/>
                <a:ext cx="299954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4441" name="Line 105"/>
              <p:cNvSpPr>
                <a:spLocks noChangeShapeType="1"/>
              </p:cNvSpPr>
              <p:nvPr/>
            </p:nvSpPr>
            <p:spPr bwMode="auto">
              <a:xfrm flipV="1">
                <a:off x="6194425" y="2628901"/>
                <a:ext cx="0" cy="12065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42" name="Line 106"/>
              <p:cNvSpPr>
                <a:spLocks noChangeShapeType="1"/>
              </p:cNvSpPr>
              <p:nvPr/>
            </p:nvSpPr>
            <p:spPr bwMode="auto">
              <a:xfrm flipV="1">
                <a:off x="6435725" y="2628901"/>
                <a:ext cx="0" cy="12065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43" name="Line 107"/>
              <p:cNvSpPr>
                <a:spLocks noChangeShapeType="1"/>
              </p:cNvSpPr>
              <p:nvPr/>
            </p:nvSpPr>
            <p:spPr bwMode="auto">
              <a:xfrm flipV="1">
                <a:off x="6308725" y="1617680"/>
                <a:ext cx="0" cy="36512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44" name="Line 108"/>
              <p:cNvSpPr>
                <a:spLocks noChangeShapeType="1"/>
              </p:cNvSpPr>
              <p:nvPr/>
            </p:nvSpPr>
            <p:spPr bwMode="auto">
              <a:xfrm flipV="1">
                <a:off x="6783477" y="2657541"/>
                <a:ext cx="90487" cy="9207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45" name="Line 109"/>
              <p:cNvSpPr>
                <a:spLocks noChangeShapeType="1"/>
              </p:cNvSpPr>
              <p:nvPr/>
            </p:nvSpPr>
            <p:spPr bwMode="auto">
              <a:xfrm flipV="1">
                <a:off x="7805740" y="2212975"/>
                <a:ext cx="274637" cy="274638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46" name="Line 110"/>
              <p:cNvSpPr>
                <a:spLocks noChangeShapeType="1"/>
              </p:cNvSpPr>
              <p:nvPr/>
            </p:nvSpPr>
            <p:spPr bwMode="auto">
              <a:xfrm flipV="1">
                <a:off x="8093075" y="2246314"/>
                <a:ext cx="0" cy="303212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 type="none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47" name="Line 111"/>
              <p:cNvSpPr>
                <a:spLocks noChangeShapeType="1"/>
              </p:cNvSpPr>
              <p:nvPr/>
            </p:nvSpPr>
            <p:spPr bwMode="auto">
              <a:xfrm flipV="1">
                <a:off x="8161339" y="2241616"/>
                <a:ext cx="0" cy="301625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 type="none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48" name="Text Box 112"/>
              <p:cNvSpPr txBox="1">
                <a:spLocks noChangeArrowheads="1"/>
              </p:cNvSpPr>
              <p:nvPr/>
            </p:nvSpPr>
            <p:spPr bwMode="auto">
              <a:xfrm>
                <a:off x="7983537" y="2514602"/>
                <a:ext cx="299954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14449" name="Line 113"/>
              <p:cNvSpPr>
                <a:spLocks noChangeShapeType="1"/>
              </p:cNvSpPr>
              <p:nvPr/>
            </p:nvSpPr>
            <p:spPr bwMode="auto">
              <a:xfrm flipV="1">
                <a:off x="8018463" y="2640013"/>
                <a:ext cx="0" cy="12065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50" name="Line 114"/>
              <p:cNvSpPr>
                <a:spLocks noChangeShapeType="1"/>
              </p:cNvSpPr>
              <p:nvPr/>
            </p:nvSpPr>
            <p:spPr bwMode="auto">
              <a:xfrm flipV="1">
                <a:off x="8258175" y="2640013"/>
                <a:ext cx="0" cy="12065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573" name="Line 243"/>
              <p:cNvSpPr>
                <a:spLocks noChangeShapeType="1"/>
              </p:cNvSpPr>
              <p:nvPr/>
            </p:nvSpPr>
            <p:spPr bwMode="auto">
              <a:xfrm flipV="1">
                <a:off x="8178800" y="1589088"/>
                <a:ext cx="0" cy="366712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452" name="Text Box 122"/>
          <p:cNvSpPr txBox="1">
            <a:spLocks noChangeArrowheads="1"/>
          </p:cNvSpPr>
          <p:nvPr/>
        </p:nvSpPr>
        <p:spPr bwMode="auto">
          <a:xfrm>
            <a:off x="1752600" y="3840163"/>
            <a:ext cx="785664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900" b="1">
                <a:solidFill>
                  <a:srgbClr val="FFFF00"/>
                </a:solidFill>
                <a:latin typeface="Arial" charset="0"/>
              </a:rPr>
              <a:t>PO</a:t>
            </a:r>
            <a:r>
              <a:rPr lang="it-IT" altLang="it-IT" sz="2900" b="1" baseline="-25000">
                <a:solidFill>
                  <a:srgbClr val="FFFF00"/>
                </a:solidFill>
                <a:latin typeface="Arial" charset="0"/>
              </a:rPr>
              <a:t>4</a:t>
            </a:r>
          </a:p>
        </p:txBody>
      </p:sp>
      <p:sp>
        <p:nvSpPr>
          <p:cNvPr id="14453" name="Text Box 123"/>
          <p:cNvSpPr txBox="1">
            <a:spLocks noChangeArrowheads="1"/>
          </p:cNvSpPr>
          <p:nvPr/>
        </p:nvSpPr>
        <p:spPr bwMode="auto">
          <a:xfrm>
            <a:off x="2879725" y="3694125"/>
            <a:ext cx="7298858" cy="88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 dirty="0">
                <a:solidFill>
                  <a:srgbClr val="CCFFFF"/>
                </a:solidFill>
                <a:latin typeface="Arial" charset="0"/>
              </a:rPr>
              <a:t>Tetraedro regolare, legame P   O pari a 1,54 Å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 dirty="0">
                <a:solidFill>
                  <a:srgbClr val="CCFFFF"/>
                </a:solidFill>
                <a:latin typeface="Arial" charset="0"/>
              </a:rPr>
              <a:t>(Parziale carattere di       )</a:t>
            </a:r>
            <a:endParaRPr lang="it-IT" altLang="it-IT" sz="27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4454" name="Line 124"/>
          <p:cNvSpPr>
            <a:spLocks noChangeShapeType="1"/>
          </p:cNvSpPr>
          <p:nvPr/>
        </p:nvSpPr>
        <p:spPr bwMode="auto">
          <a:xfrm>
            <a:off x="7467602" y="3922713"/>
            <a:ext cx="182563" cy="0"/>
          </a:xfrm>
          <a:prstGeom prst="line">
            <a:avLst/>
          </a:prstGeom>
          <a:noFill/>
          <a:ln w="1270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455" name="Line 125"/>
          <p:cNvSpPr>
            <a:spLocks noChangeShapeType="1"/>
          </p:cNvSpPr>
          <p:nvPr/>
        </p:nvSpPr>
        <p:spPr bwMode="auto">
          <a:xfrm>
            <a:off x="6278565" y="4322763"/>
            <a:ext cx="320675" cy="0"/>
          </a:xfrm>
          <a:prstGeom prst="line">
            <a:avLst/>
          </a:prstGeom>
          <a:noFill/>
          <a:ln w="1270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456" name="Line 126"/>
          <p:cNvSpPr>
            <a:spLocks noChangeShapeType="1"/>
          </p:cNvSpPr>
          <p:nvPr/>
        </p:nvSpPr>
        <p:spPr bwMode="auto">
          <a:xfrm>
            <a:off x="6278565" y="4425950"/>
            <a:ext cx="320675" cy="0"/>
          </a:xfrm>
          <a:prstGeom prst="line">
            <a:avLst/>
          </a:prstGeom>
          <a:noFill/>
          <a:ln w="1270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457" name="Text Box 127"/>
          <p:cNvSpPr txBox="1">
            <a:spLocks noChangeArrowheads="1"/>
          </p:cNvSpPr>
          <p:nvPr/>
        </p:nvSpPr>
        <p:spPr bwMode="auto">
          <a:xfrm>
            <a:off x="2301875" y="3830639"/>
            <a:ext cx="328808" cy="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>
                <a:solidFill>
                  <a:srgbClr val="FFFF00"/>
                </a:solidFill>
                <a:latin typeface="Arial" charset="0"/>
              </a:rPr>
              <a:t>3-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3425856" y="4983165"/>
            <a:ext cx="7015329" cy="1738311"/>
            <a:chOff x="1901855" y="4983164"/>
            <a:chExt cx="7015329" cy="1738311"/>
          </a:xfrm>
        </p:grpSpPr>
        <p:sp>
          <p:nvSpPr>
            <p:cNvPr id="14458" name="Line 128"/>
            <p:cNvSpPr>
              <a:spLocks noChangeShapeType="1"/>
            </p:cNvSpPr>
            <p:nvPr/>
          </p:nvSpPr>
          <p:spPr bwMode="auto">
            <a:xfrm flipV="1">
              <a:off x="2536825" y="5411788"/>
              <a:ext cx="0" cy="36671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59" name="Line 129"/>
            <p:cNvSpPr>
              <a:spLocks noChangeShapeType="1"/>
            </p:cNvSpPr>
            <p:nvPr/>
          </p:nvSpPr>
          <p:spPr bwMode="auto">
            <a:xfrm flipH="1" flipV="1">
              <a:off x="2624140" y="6035677"/>
              <a:ext cx="274637" cy="273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60" name="Text Box 130"/>
            <p:cNvSpPr txBox="1">
              <a:spLocks noChangeArrowheads="1"/>
            </p:cNvSpPr>
            <p:nvPr/>
          </p:nvSpPr>
          <p:spPr bwMode="auto">
            <a:xfrm>
              <a:off x="2427375" y="5732463"/>
              <a:ext cx="272703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14461" name="Text Box 131"/>
            <p:cNvSpPr txBox="1">
              <a:spLocks noChangeArrowheads="1"/>
            </p:cNvSpPr>
            <p:nvPr/>
          </p:nvSpPr>
          <p:spPr bwMode="auto">
            <a:xfrm>
              <a:off x="2405064" y="5121275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462" name="Text Box 132"/>
            <p:cNvSpPr txBox="1">
              <a:spLocks noChangeArrowheads="1"/>
            </p:cNvSpPr>
            <p:nvPr/>
          </p:nvSpPr>
          <p:spPr bwMode="auto">
            <a:xfrm>
              <a:off x="2811464" y="6235700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463" name="Text Box 133"/>
            <p:cNvSpPr txBox="1">
              <a:spLocks noChangeArrowheads="1"/>
            </p:cNvSpPr>
            <p:nvPr/>
          </p:nvSpPr>
          <p:spPr bwMode="auto">
            <a:xfrm>
              <a:off x="2005013" y="6235700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464" name="Line 134"/>
            <p:cNvSpPr>
              <a:spLocks noChangeShapeType="1"/>
            </p:cNvSpPr>
            <p:nvPr/>
          </p:nvSpPr>
          <p:spPr bwMode="auto">
            <a:xfrm flipV="1">
              <a:off x="2239964" y="6035677"/>
              <a:ext cx="274637" cy="273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65" name="Line 135"/>
            <p:cNvSpPr>
              <a:spLocks noChangeShapeType="1"/>
            </p:cNvSpPr>
            <p:nvPr/>
          </p:nvSpPr>
          <p:spPr bwMode="auto">
            <a:xfrm flipV="1">
              <a:off x="2193925" y="6451666"/>
              <a:ext cx="90488" cy="920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66" name="Line 136"/>
            <p:cNvSpPr>
              <a:spLocks noChangeShapeType="1"/>
            </p:cNvSpPr>
            <p:nvPr/>
          </p:nvSpPr>
          <p:spPr bwMode="auto">
            <a:xfrm flipV="1">
              <a:off x="2040026" y="6275454"/>
              <a:ext cx="90487" cy="9048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67" name="Line 137"/>
            <p:cNvSpPr>
              <a:spLocks noChangeShapeType="1"/>
            </p:cNvSpPr>
            <p:nvPr/>
          </p:nvSpPr>
          <p:spPr bwMode="auto">
            <a:xfrm flipV="1">
              <a:off x="3005141" y="6440554"/>
              <a:ext cx="92075" cy="920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68" name="Line 138"/>
            <p:cNvSpPr>
              <a:spLocks noChangeShapeType="1"/>
            </p:cNvSpPr>
            <p:nvPr/>
          </p:nvSpPr>
          <p:spPr bwMode="auto">
            <a:xfrm flipH="1" flipV="1">
              <a:off x="2989265" y="6275454"/>
              <a:ext cx="92075" cy="10318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69" name="Line 139"/>
            <p:cNvSpPr>
              <a:spLocks noChangeShapeType="1"/>
            </p:cNvSpPr>
            <p:nvPr/>
          </p:nvSpPr>
          <p:spPr bwMode="auto">
            <a:xfrm flipH="1" flipV="1">
              <a:off x="2835277" y="6446904"/>
              <a:ext cx="92075" cy="10318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70" name="Line 140"/>
            <p:cNvSpPr>
              <a:spLocks noChangeShapeType="1"/>
            </p:cNvSpPr>
            <p:nvPr/>
          </p:nvSpPr>
          <p:spPr bwMode="auto">
            <a:xfrm flipV="1">
              <a:off x="2439988" y="5222875"/>
              <a:ext cx="0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71" name="Line 141"/>
            <p:cNvSpPr>
              <a:spLocks noChangeShapeType="1"/>
            </p:cNvSpPr>
            <p:nvPr/>
          </p:nvSpPr>
          <p:spPr bwMode="auto">
            <a:xfrm flipV="1">
              <a:off x="2662239" y="5222875"/>
              <a:ext cx="0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72" name="AutoShape 142"/>
            <p:cNvSpPr>
              <a:spLocks noChangeArrowheads="1"/>
            </p:cNvSpPr>
            <p:nvPr/>
          </p:nvSpPr>
          <p:spPr bwMode="auto">
            <a:xfrm>
              <a:off x="1901855" y="5075238"/>
              <a:ext cx="1281113" cy="1600200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73" name="Text Box 143"/>
            <p:cNvSpPr txBox="1">
              <a:spLocks noChangeArrowheads="1"/>
            </p:cNvSpPr>
            <p:nvPr/>
          </p:nvSpPr>
          <p:spPr bwMode="auto">
            <a:xfrm>
              <a:off x="3182939" y="4983164"/>
              <a:ext cx="328808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FF0000"/>
                  </a:solidFill>
                  <a:latin typeface="Arial" charset="0"/>
                </a:rPr>
                <a:t>3-</a:t>
              </a:r>
            </a:p>
          </p:txBody>
        </p:sp>
        <p:sp>
          <p:nvSpPr>
            <p:cNvPr id="14474" name="Line 144"/>
            <p:cNvSpPr>
              <a:spLocks noChangeShapeType="1"/>
            </p:cNvSpPr>
            <p:nvPr/>
          </p:nvSpPr>
          <p:spPr bwMode="auto">
            <a:xfrm flipV="1">
              <a:off x="4006849" y="6000750"/>
              <a:ext cx="273051" cy="27463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75" name="Line 145"/>
            <p:cNvSpPr>
              <a:spLocks noChangeShapeType="1"/>
            </p:cNvSpPr>
            <p:nvPr/>
          </p:nvSpPr>
          <p:spPr bwMode="auto">
            <a:xfrm flipH="1" flipV="1">
              <a:off x="4406987" y="6035677"/>
              <a:ext cx="274639" cy="273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76" name="Text Box 146"/>
            <p:cNvSpPr txBox="1">
              <a:spLocks noChangeArrowheads="1"/>
            </p:cNvSpPr>
            <p:nvPr/>
          </p:nvSpPr>
          <p:spPr bwMode="auto">
            <a:xfrm>
              <a:off x="4211725" y="5732463"/>
              <a:ext cx="272703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14477" name="Text Box 147"/>
            <p:cNvSpPr txBox="1">
              <a:spLocks noChangeArrowheads="1"/>
            </p:cNvSpPr>
            <p:nvPr/>
          </p:nvSpPr>
          <p:spPr bwMode="auto">
            <a:xfrm>
              <a:off x="4211639" y="5121275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478" name="Text Box 148"/>
            <p:cNvSpPr txBox="1">
              <a:spLocks noChangeArrowheads="1"/>
            </p:cNvSpPr>
            <p:nvPr/>
          </p:nvSpPr>
          <p:spPr bwMode="auto">
            <a:xfrm>
              <a:off x="4594225" y="6235700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479" name="Text Box 149"/>
            <p:cNvSpPr txBox="1">
              <a:spLocks noChangeArrowheads="1"/>
            </p:cNvSpPr>
            <p:nvPr/>
          </p:nvSpPr>
          <p:spPr bwMode="auto">
            <a:xfrm>
              <a:off x="3787775" y="6235700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480" name="Line 150"/>
            <p:cNvSpPr>
              <a:spLocks noChangeShapeType="1"/>
            </p:cNvSpPr>
            <p:nvPr/>
          </p:nvSpPr>
          <p:spPr bwMode="auto">
            <a:xfrm flipV="1">
              <a:off x="3976689" y="6451666"/>
              <a:ext cx="92075" cy="920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81" name="Line 151"/>
            <p:cNvSpPr>
              <a:spLocks noChangeShapeType="1"/>
            </p:cNvSpPr>
            <p:nvPr/>
          </p:nvSpPr>
          <p:spPr bwMode="auto">
            <a:xfrm flipV="1">
              <a:off x="3822700" y="6264277"/>
              <a:ext cx="90488" cy="9048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82" name="Line 152"/>
            <p:cNvSpPr>
              <a:spLocks noChangeShapeType="1"/>
            </p:cNvSpPr>
            <p:nvPr/>
          </p:nvSpPr>
          <p:spPr bwMode="auto">
            <a:xfrm flipV="1">
              <a:off x="4787901" y="6440554"/>
              <a:ext cx="92075" cy="920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83" name="Line 153"/>
            <p:cNvSpPr>
              <a:spLocks noChangeShapeType="1"/>
            </p:cNvSpPr>
            <p:nvPr/>
          </p:nvSpPr>
          <p:spPr bwMode="auto">
            <a:xfrm flipH="1" flipV="1">
              <a:off x="4773640" y="6275454"/>
              <a:ext cx="90487" cy="10318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84" name="Line 154"/>
            <p:cNvSpPr>
              <a:spLocks noChangeShapeType="1"/>
            </p:cNvSpPr>
            <p:nvPr/>
          </p:nvSpPr>
          <p:spPr bwMode="auto">
            <a:xfrm flipH="1" flipV="1">
              <a:off x="4618041" y="6446904"/>
              <a:ext cx="92075" cy="10318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85" name="Line 155"/>
            <p:cNvSpPr>
              <a:spLocks noChangeShapeType="1"/>
            </p:cNvSpPr>
            <p:nvPr/>
          </p:nvSpPr>
          <p:spPr bwMode="auto">
            <a:xfrm flipV="1">
              <a:off x="4240213" y="5222875"/>
              <a:ext cx="0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86" name="Line 156"/>
            <p:cNvSpPr>
              <a:spLocks noChangeShapeType="1"/>
            </p:cNvSpPr>
            <p:nvPr/>
          </p:nvSpPr>
          <p:spPr bwMode="auto">
            <a:xfrm flipV="1">
              <a:off x="4476751" y="5222875"/>
              <a:ext cx="0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87" name="Text Box 157"/>
            <p:cNvSpPr txBox="1">
              <a:spLocks noChangeArrowheads="1"/>
            </p:cNvSpPr>
            <p:nvPr/>
          </p:nvSpPr>
          <p:spPr bwMode="auto">
            <a:xfrm>
              <a:off x="4965700" y="4983164"/>
              <a:ext cx="328808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3-</a:t>
              </a:r>
            </a:p>
          </p:txBody>
        </p:sp>
        <p:sp>
          <p:nvSpPr>
            <p:cNvPr id="14488" name="Line 158"/>
            <p:cNvSpPr>
              <a:spLocks noChangeShapeType="1"/>
            </p:cNvSpPr>
            <p:nvPr/>
          </p:nvSpPr>
          <p:spPr bwMode="auto">
            <a:xfrm flipV="1">
              <a:off x="6142039" y="5457891"/>
              <a:ext cx="0" cy="3651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89" name="Text Box 159"/>
            <p:cNvSpPr txBox="1">
              <a:spLocks noChangeArrowheads="1"/>
            </p:cNvSpPr>
            <p:nvPr/>
          </p:nvSpPr>
          <p:spPr bwMode="auto">
            <a:xfrm>
              <a:off x="6045287" y="5778500"/>
              <a:ext cx="272703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14490" name="Text Box 160"/>
            <p:cNvSpPr txBox="1">
              <a:spLocks noChangeArrowheads="1"/>
            </p:cNvSpPr>
            <p:nvPr/>
          </p:nvSpPr>
          <p:spPr bwMode="auto">
            <a:xfrm>
              <a:off x="5994400" y="5165726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491" name="Text Box 161"/>
            <p:cNvSpPr txBox="1">
              <a:spLocks noChangeArrowheads="1"/>
            </p:cNvSpPr>
            <p:nvPr/>
          </p:nvSpPr>
          <p:spPr bwMode="auto">
            <a:xfrm>
              <a:off x="6448425" y="6281738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492" name="Text Box 162"/>
            <p:cNvSpPr txBox="1">
              <a:spLocks noChangeArrowheads="1"/>
            </p:cNvSpPr>
            <p:nvPr/>
          </p:nvSpPr>
          <p:spPr bwMode="auto">
            <a:xfrm>
              <a:off x="5570539" y="6281738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493" name="Line 163"/>
            <p:cNvSpPr>
              <a:spLocks noChangeShapeType="1"/>
            </p:cNvSpPr>
            <p:nvPr/>
          </p:nvSpPr>
          <p:spPr bwMode="auto">
            <a:xfrm flipV="1">
              <a:off x="5788113" y="6035677"/>
              <a:ext cx="274639" cy="273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94" name="Line 164"/>
            <p:cNvSpPr>
              <a:spLocks noChangeShapeType="1"/>
            </p:cNvSpPr>
            <p:nvPr/>
          </p:nvSpPr>
          <p:spPr bwMode="auto">
            <a:xfrm flipV="1">
              <a:off x="5759453" y="6497704"/>
              <a:ext cx="92075" cy="920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95" name="Line 165"/>
            <p:cNvSpPr>
              <a:spLocks noChangeShapeType="1"/>
            </p:cNvSpPr>
            <p:nvPr/>
          </p:nvSpPr>
          <p:spPr bwMode="auto">
            <a:xfrm flipV="1">
              <a:off x="5605465" y="6321427"/>
              <a:ext cx="92075" cy="9048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96" name="Line 166"/>
            <p:cNvSpPr>
              <a:spLocks noChangeShapeType="1"/>
            </p:cNvSpPr>
            <p:nvPr/>
          </p:nvSpPr>
          <p:spPr bwMode="auto">
            <a:xfrm flipH="1" flipV="1">
              <a:off x="6627901" y="6321427"/>
              <a:ext cx="90487" cy="1016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97" name="Line 167"/>
            <p:cNvSpPr>
              <a:spLocks noChangeShapeType="1"/>
            </p:cNvSpPr>
            <p:nvPr/>
          </p:nvSpPr>
          <p:spPr bwMode="auto">
            <a:xfrm flipH="1" flipV="1">
              <a:off x="6473825" y="6492877"/>
              <a:ext cx="90488" cy="1016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98" name="Line 168"/>
            <p:cNvSpPr>
              <a:spLocks noChangeShapeType="1"/>
            </p:cNvSpPr>
            <p:nvPr/>
          </p:nvSpPr>
          <p:spPr bwMode="auto">
            <a:xfrm flipV="1">
              <a:off x="6027739" y="5268913"/>
              <a:ext cx="0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99" name="Line 169"/>
            <p:cNvSpPr>
              <a:spLocks noChangeShapeType="1"/>
            </p:cNvSpPr>
            <p:nvPr/>
          </p:nvSpPr>
          <p:spPr bwMode="auto">
            <a:xfrm flipV="1">
              <a:off x="6251575" y="5268913"/>
              <a:ext cx="0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00" name="AutoShape 170"/>
            <p:cNvSpPr>
              <a:spLocks noChangeArrowheads="1"/>
            </p:cNvSpPr>
            <p:nvPr/>
          </p:nvSpPr>
          <p:spPr bwMode="auto">
            <a:xfrm>
              <a:off x="5532440" y="5121275"/>
              <a:ext cx="1279525" cy="1600200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501" name="Text Box 171"/>
            <p:cNvSpPr txBox="1">
              <a:spLocks noChangeArrowheads="1"/>
            </p:cNvSpPr>
            <p:nvPr/>
          </p:nvSpPr>
          <p:spPr bwMode="auto">
            <a:xfrm>
              <a:off x="6805613" y="5029202"/>
              <a:ext cx="328808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3-</a:t>
              </a:r>
            </a:p>
          </p:txBody>
        </p:sp>
        <p:sp>
          <p:nvSpPr>
            <p:cNvPr id="14502" name="Line 172"/>
            <p:cNvSpPr>
              <a:spLocks noChangeShapeType="1"/>
            </p:cNvSpPr>
            <p:nvPr/>
          </p:nvSpPr>
          <p:spPr bwMode="auto">
            <a:xfrm flipV="1">
              <a:off x="4322763" y="5411788"/>
              <a:ext cx="0" cy="36671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03" name="Line 173"/>
            <p:cNvSpPr>
              <a:spLocks noChangeShapeType="1"/>
            </p:cNvSpPr>
            <p:nvPr/>
          </p:nvSpPr>
          <p:spPr bwMode="auto">
            <a:xfrm flipH="1" flipV="1">
              <a:off x="3783101" y="6446904"/>
              <a:ext cx="119063" cy="1174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04" name="AutoShape 174"/>
            <p:cNvSpPr>
              <a:spLocks noChangeArrowheads="1"/>
            </p:cNvSpPr>
            <p:nvPr/>
          </p:nvSpPr>
          <p:spPr bwMode="auto">
            <a:xfrm>
              <a:off x="3684588" y="5075238"/>
              <a:ext cx="1281112" cy="1600200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505" name="Line 175"/>
            <p:cNvSpPr>
              <a:spLocks noChangeShapeType="1"/>
            </p:cNvSpPr>
            <p:nvPr/>
          </p:nvSpPr>
          <p:spPr bwMode="auto">
            <a:xfrm flipH="1" flipV="1">
              <a:off x="6211889" y="6043679"/>
              <a:ext cx="273051" cy="27463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06" name="Line 176"/>
            <p:cNvSpPr>
              <a:spLocks noChangeShapeType="1"/>
            </p:cNvSpPr>
            <p:nvPr/>
          </p:nvSpPr>
          <p:spPr bwMode="auto">
            <a:xfrm flipV="1">
              <a:off x="7970839" y="5430904"/>
              <a:ext cx="0" cy="3651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07" name="Line 177"/>
            <p:cNvSpPr>
              <a:spLocks noChangeShapeType="1"/>
            </p:cNvSpPr>
            <p:nvPr/>
          </p:nvSpPr>
          <p:spPr bwMode="auto">
            <a:xfrm flipH="1" flipV="1">
              <a:off x="8039187" y="6053204"/>
              <a:ext cx="274639" cy="27463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08" name="Text Box 178"/>
            <p:cNvSpPr txBox="1">
              <a:spLocks noChangeArrowheads="1"/>
            </p:cNvSpPr>
            <p:nvPr/>
          </p:nvSpPr>
          <p:spPr bwMode="auto">
            <a:xfrm>
              <a:off x="7834401" y="5749925"/>
              <a:ext cx="272703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14509" name="Text Box 179"/>
            <p:cNvSpPr txBox="1">
              <a:spLocks noChangeArrowheads="1"/>
            </p:cNvSpPr>
            <p:nvPr/>
          </p:nvSpPr>
          <p:spPr bwMode="auto">
            <a:xfrm>
              <a:off x="7834313" y="5138738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510" name="Text Box 180"/>
            <p:cNvSpPr txBox="1">
              <a:spLocks noChangeArrowheads="1"/>
            </p:cNvSpPr>
            <p:nvPr/>
          </p:nvSpPr>
          <p:spPr bwMode="auto">
            <a:xfrm>
              <a:off x="8288339" y="6254750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511" name="Text Box 181"/>
            <p:cNvSpPr txBox="1">
              <a:spLocks noChangeArrowheads="1"/>
            </p:cNvSpPr>
            <p:nvPr/>
          </p:nvSpPr>
          <p:spPr bwMode="auto">
            <a:xfrm>
              <a:off x="7412037" y="6254750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512" name="Line 182"/>
            <p:cNvSpPr>
              <a:spLocks noChangeShapeType="1"/>
            </p:cNvSpPr>
            <p:nvPr/>
          </p:nvSpPr>
          <p:spPr bwMode="auto">
            <a:xfrm flipV="1">
              <a:off x="7627940" y="6007100"/>
              <a:ext cx="274637" cy="27463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13" name="Line 183"/>
            <p:cNvSpPr>
              <a:spLocks noChangeShapeType="1"/>
            </p:cNvSpPr>
            <p:nvPr/>
          </p:nvSpPr>
          <p:spPr bwMode="auto">
            <a:xfrm flipV="1">
              <a:off x="7599365" y="6470650"/>
              <a:ext cx="92075" cy="9048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14" name="Line 184"/>
            <p:cNvSpPr>
              <a:spLocks noChangeShapeType="1"/>
            </p:cNvSpPr>
            <p:nvPr/>
          </p:nvSpPr>
          <p:spPr bwMode="auto">
            <a:xfrm flipV="1">
              <a:off x="7445377" y="6292916"/>
              <a:ext cx="92075" cy="920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15" name="Line 185"/>
            <p:cNvSpPr>
              <a:spLocks noChangeShapeType="1"/>
            </p:cNvSpPr>
            <p:nvPr/>
          </p:nvSpPr>
          <p:spPr bwMode="auto">
            <a:xfrm flipH="1" flipV="1">
              <a:off x="8467725" y="6292850"/>
              <a:ext cx="92075" cy="10318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16" name="Line 186"/>
            <p:cNvSpPr>
              <a:spLocks noChangeShapeType="1"/>
            </p:cNvSpPr>
            <p:nvPr/>
          </p:nvSpPr>
          <p:spPr bwMode="auto">
            <a:xfrm flipH="1" flipV="1">
              <a:off x="8313826" y="6464300"/>
              <a:ext cx="90487" cy="10318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17" name="Line 187"/>
            <p:cNvSpPr>
              <a:spLocks noChangeShapeType="1"/>
            </p:cNvSpPr>
            <p:nvPr/>
          </p:nvSpPr>
          <p:spPr bwMode="auto">
            <a:xfrm flipV="1">
              <a:off x="7869239" y="5241991"/>
              <a:ext cx="0" cy="11906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18" name="Line 188"/>
            <p:cNvSpPr>
              <a:spLocks noChangeShapeType="1"/>
            </p:cNvSpPr>
            <p:nvPr/>
          </p:nvSpPr>
          <p:spPr bwMode="auto">
            <a:xfrm flipV="1">
              <a:off x="8091488" y="5241991"/>
              <a:ext cx="0" cy="11906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19" name="AutoShape 189"/>
            <p:cNvSpPr>
              <a:spLocks noChangeArrowheads="1"/>
            </p:cNvSpPr>
            <p:nvPr/>
          </p:nvSpPr>
          <p:spPr bwMode="auto">
            <a:xfrm>
              <a:off x="7308852" y="5092700"/>
              <a:ext cx="1279525" cy="1600200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520" name="Text Box 190"/>
            <p:cNvSpPr txBox="1">
              <a:spLocks noChangeArrowheads="1"/>
            </p:cNvSpPr>
            <p:nvPr/>
          </p:nvSpPr>
          <p:spPr bwMode="auto">
            <a:xfrm>
              <a:off x="8588376" y="5002214"/>
              <a:ext cx="328808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3-</a:t>
              </a:r>
            </a:p>
          </p:txBody>
        </p:sp>
        <p:sp>
          <p:nvSpPr>
            <p:cNvPr id="14521" name="Line 191"/>
            <p:cNvSpPr>
              <a:spLocks noChangeShapeType="1"/>
            </p:cNvSpPr>
            <p:nvPr/>
          </p:nvSpPr>
          <p:spPr bwMode="auto">
            <a:xfrm flipH="1" flipV="1">
              <a:off x="8074113" y="5992879"/>
              <a:ext cx="274639" cy="27463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44" name="Line 214"/>
            <p:cNvSpPr>
              <a:spLocks noChangeShapeType="1"/>
            </p:cNvSpPr>
            <p:nvPr/>
          </p:nvSpPr>
          <p:spPr bwMode="auto">
            <a:xfrm flipV="1">
              <a:off x="2560639" y="6053204"/>
              <a:ext cx="0" cy="3016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non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45" name="Text Box 215"/>
            <p:cNvSpPr txBox="1">
              <a:spLocks noChangeArrowheads="1"/>
            </p:cNvSpPr>
            <p:nvPr/>
          </p:nvSpPr>
          <p:spPr bwMode="auto">
            <a:xfrm>
              <a:off x="2422525" y="6308726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546" name="Line 216"/>
            <p:cNvSpPr>
              <a:spLocks noChangeShapeType="1"/>
            </p:cNvSpPr>
            <p:nvPr/>
          </p:nvSpPr>
          <p:spPr bwMode="auto">
            <a:xfrm flipV="1">
              <a:off x="2593975" y="5411788"/>
              <a:ext cx="0" cy="36671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47" name="Line 217"/>
            <p:cNvSpPr>
              <a:spLocks noChangeShapeType="1"/>
            </p:cNvSpPr>
            <p:nvPr/>
          </p:nvSpPr>
          <p:spPr bwMode="auto">
            <a:xfrm rot="5400000" flipV="1">
              <a:off x="2580483" y="6554059"/>
              <a:ext cx="0" cy="11906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48" name="Line 218"/>
            <p:cNvSpPr>
              <a:spLocks noChangeShapeType="1"/>
            </p:cNvSpPr>
            <p:nvPr/>
          </p:nvSpPr>
          <p:spPr bwMode="auto">
            <a:xfrm flipV="1">
              <a:off x="2457451" y="6435791"/>
              <a:ext cx="0" cy="11906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49" name="Line 219"/>
            <p:cNvSpPr>
              <a:spLocks noChangeShapeType="1"/>
            </p:cNvSpPr>
            <p:nvPr/>
          </p:nvSpPr>
          <p:spPr bwMode="auto">
            <a:xfrm flipV="1">
              <a:off x="2697163" y="6435791"/>
              <a:ext cx="0" cy="11906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50" name="Line 220"/>
            <p:cNvSpPr>
              <a:spLocks noChangeShapeType="1"/>
            </p:cNvSpPr>
            <p:nvPr/>
          </p:nvSpPr>
          <p:spPr bwMode="auto">
            <a:xfrm flipH="1" flipV="1">
              <a:off x="2017713" y="6440554"/>
              <a:ext cx="92075" cy="10318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51" name="Line 221"/>
            <p:cNvSpPr>
              <a:spLocks noChangeShapeType="1"/>
            </p:cNvSpPr>
            <p:nvPr/>
          </p:nvSpPr>
          <p:spPr bwMode="auto">
            <a:xfrm flipV="1">
              <a:off x="4349751" y="6046789"/>
              <a:ext cx="0" cy="30321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non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52" name="Text Box 222"/>
            <p:cNvSpPr txBox="1">
              <a:spLocks noChangeArrowheads="1"/>
            </p:cNvSpPr>
            <p:nvPr/>
          </p:nvSpPr>
          <p:spPr bwMode="auto">
            <a:xfrm>
              <a:off x="4211639" y="6303963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553" name="Line 223"/>
            <p:cNvSpPr>
              <a:spLocks noChangeShapeType="1"/>
            </p:cNvSpPr>
            <p:nvPr/>
          </p:nvSpPr>
          <p:spPr bwMode="auto">
            <a:xfrm rot="5400000" flipV="1">
              <a:off x="4368800" y="6546851"/>
              <a:ext cx="0" cy="120651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54" name="Line 224"/>
            <p:cNvSpPr>
              <a:spLocks noChangeShapeType="1"/>
            </p:cNvSpPr>
            <p:nvPr/>
          </p:nvSpPr>
          <p:spPr bwMode="auto">
            <a:xfrm flipV="1">
              <a:off x="4246563" y="6429376"/>
              <a:ext cx="0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55" name="Line 225"/>
            <p:cNvSpPr>
              <a:spLocks noChangeShapeType="1"/>
            </p:cNvSpPr>
            <p:nvPr/>
          </p:nvSpPr>
          <p:spPr bwMode="auto">
            <a:xfrm flipV="1">
              <a:off x="4486275" y="6429376"/>
              <a:ext cx="0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56" name="Line 226"/>
            <p:cNvSpPr>
              <a:spLocks noChangeShapeType="1"/>
            </p:cNvSpPr>
            <p:nvPr/>
          </p:nvSpPr>
          <p:spPr bwMode="auto">
            <a:xfrm flipV="1">
              <a:off x="4040188" y="6046854"/>
              <a:ext cx="274637" cy="27463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57" name="Line 227"/>
            <p:cNvSpPr>
              <a:spLocks noChangeShapeType="1"/>
            </p:cNvSpPr>
            <p:nvPr/>
          </p:nvSpPr>
          <p:spPr bwMode="auto">
            <a:xfrm flipV="1">
              <a:off x="5834064" y="6086475"/>
              <a:ext cx="274637" cy="27463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58" name="Line 228"/>
            <p:cNvSpPr>
              <a:spLocks noChangeShapeType="1"/>
            </p:cNvSpPr>
            <p:nvPr/>
          </p:nvSpPr>
          <p:spPr bwMode="auto">
            <a:xfrm flipV="1">
              <a:off x="6161088" y="6088129"/>
              <a:ext cx="0" cy="3016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non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59" name="Text Box 229"/>
            <p:cNvSpPr txBox="1">
              <a:spLocks noChangeArrowheads="1"/>
            </p:cNvSpPr>
            <p:nvPr/>
          </p:nvSpPr>
          <p:spPr bwMode="auto">
            <a:xfrm>
              <a:off x="6022975" y="6343652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560" name="Line 230"/>
            <p:cNvSpPr>
              <a:spLocks noChangeShapeType="1"/>
            </p:cNvSpPr>
            <p:nvPr/>
          </p:nvSpPr>
          <p:spPr bwMode="auto">
            <a:xfrm flipV="1">
              <a:off x="6057900" y="6469063"/>
              <a:ext cx="0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61" name="Line 231"/>
            <p:cNvSpPr>
              <a:spLocks noChangeShapeType="1"/>
            </p:cNvSpPr>
            <p:nvPr/>
          </p:nvSpPr>
          <p:spPr bwMode="auto">
            <a:xfrm flipV="1">
              <a:off x="6297613" y="6469063"/>
              <a:ext cx="0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62" name="Line 232"/>
            <p:cNvSpPr>
              <a:spLocks noChangeShapeType="1"/>
            </p:cNvSpPr>
            <p:nvPr/>
          </p:nvSpPr>
          <p:spPr bwMode="auto">
            <a:xfrm flipV="1">
              <a:off x="7669213" y="6053204"/>
              <a:ext cx="273051" cy="27463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63" name="Line 233"/>
            <p:cNvSpPr>
              <a:spLocks noChangeShapeType="1"/>
            </p:cNvSpPr>
            <p:nvPr/>
          </p:nvSpPr>
          <p:spPr bwMode="auto">
            <a:xfrm flipV="1">
              <a:off x="7954963" y="6088129"/>
              <a:ext cx="0" cy="3016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non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64" name="Line 234"/>
            <p:cNvSpPr>
              <a:spLocks noChangeShapeType="1"/>
            </p:cNvSpPr>
            <p:nvPr/>
          </p:nvSpPr>
          <p:spPr bwMode="auto">
            <a:xfrm flipV="1">
              <a:off x="8023225" y="6081779"/>
              <a:ext cx="0" cy="3016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non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65" name="Text Box 235"/>
            <p:cNvSpPr txBox="1">
              <a:spLocks noChangeArrowheads="1"/>
            </p:cNvSpPr>
            <p:nvPr/>
          </p:nvSpPr>
          <p:spPr bwMode="auto">
            <a:xfrm>
              <a:off x="7847013" y="6354764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566" name="Line 236"/>
            <p:cNvSpPr>
              <a:spLocks noChangeShapeType="1"/>
            </p:cNvSpPr>
            <p:nvPr/>
          </p:nvSpPr>
          <p:spPr bwMode="auto">
            <a:xfrm flipV="1">
              <a:off x="7880351" y="6480175"/>
              <a:ext cx="0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67" name="Line 237"/>
            <p:cNvSpPr>
              <a:spLocks noChangeShapeType="1"/>
            </p:cNvSpPr>
            <p:nvPr/>
          </p:nvSpPr>
          <p:spPr bwMode="auto">
            <a:xfrm flipV="1">
              <a:off x="8121651" y="6480175"/>
              <a:ext cx="0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69" name="Line 239"/>
            <p:cNvSpPr>
              <a:spLocks noChangeShapeType="1"/>
            </p:cNvSpPr>
            <p:nvPr/>
          </p:nvSpPr>
          <p:spPr bwMode="auto">
            <a:xfrm flipH="1" flipV="1">
              <a:off x="4441836" y="5972175"/>
              <a:ext cx="274639" cy="27463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70" name="Line 240"/>
            <p:cNvSpPr>
              <a:spLocks noChangeShapeType="1"/>
            </p:cNvSpPr>
            <p:nvPr/>
          </p:nvSpPr>
          <p:spPr bwMode="auto">
            <a:xfrm flipV="1">
              <a:off x="6211888" y="6088129"/>
              <a:ext cx="0" cy="3016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non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71" name="Line 241"/>
            <p:cNvSpPr>
              <a:spLocks noChangeShapeType="1"/>
            </p:cNvSpPr>
            <p:nvPr/>
          </p:nvSpPr>
          <p:spPr bwMode="auto">
            <a:xfrm flipH="1" flipV="1">
              <a:off x="6245313" y="5975350"/>
              <a:ext cx="274639" cy="27463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72" name="Line 242"/>
            <p:cNvSpPr>
              <a:spLocks noChangeShapeType="1"/>
            </p:cNvSpPr>
            <p:nvPr/>
          </p:nvSpPr>
          <p:spPr bwMode="auto">
            <a:xfrm flipV="1">
              <a:off x="8040688" y="5430904"/>
              <a:ext cx="0" cy="3651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74" name="Line 244"/>
            <p:cNvSpPr>
              <a:spLocks noChangeShapeType="1"/>
            </p:cNvSpPr>
            <p:nvPr/>
          </p:nvSpPr>
          <p:spPr bwMode="auto">
            <a:xfrm rot="5400000" flipV="1">
              <a:off x="6140451" y="5151437"/>
              <a:ext cx="0" cy="120651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75" name="Line 245"/>
            <p:cNvSpPr>
              <a:spLocks noChangeShapeType="1"/>
            </p:cNvSpPr>
            <p:nvPr/>
          </p:nvSpPr>
          <p:spPr bwMode="auto">
            <a:xfrm rot="5400000" flipV="1">
              <a:off x="7969251" y="5105399"/>
              <a:ext cx="0" cy="120651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76" name="Line 246"/>
            <p:cNvSpPr>
              <a:spLocks noChangeShapeType="1"/>
            </p:cNvSpPr>
            <p:nvPr/>
          </p:nvSpPr>
          <p:spPr bwMode="auto">
            <a:xfrm rot="5400000" flipV="1">
              <a:off x="4357688" y="5105399"/>
              <a:ext cx="0" cy="120651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1752600" y="4901344"/>
            <a:ext cx="1616622" cy="1791556"/>
            <a:chOff x="228600" y="4901344"/>
            <a:chExt cx="1616622" cy="1791556"/>
          </a:xfrm>
        </p:grpSpPr>
        <p:sp>
          <p:nvSpPr>
            <p:cNvPr id="14522" name="Line 192"/>
            <p:cNvSpPr>
              <a:spLocks noChangeShapeType="1"/>
            </p:cNvSpPr>
            <p:nvPr/>
          </p:nvSpPr>
          <p:spPr bwMode="auto">
            <a:xfrm flipV="1">
              <a:off x="892175" y="5430904"/>
              <a:ext cx="0" cy="3651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23" name="Line 193"/>
            <p:cNvSpPr>
              <a:spLocks noChangeShapeType="1"/>
            </p:cNvSpPr>
            <p:nvPr/>
          </p:nvSpPr>
          <p:spPr bwMode="auto">
            <a:xfrm flipV="1">
              <a:off x="868363" y="6053204"/>
              <a:ext cx="0" cy="3016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non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24" name="Line 194"/>
            <p:cNvSpPr>
              <a:spLocks noChangeShapeType="1"/>
            </p:cNvSpPr>
            <p:nvPr/>
          </p:nvSpPr>
          <p:spPr bwMode="auto">
            <a:xfrm flipH="1" flipV="1">
              <a:off x="950916" y="6053204"/>
              <a:ext cx="274637" cy="27463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25" name="Text Box 195"/>
            <p:cNvSpPr txBox="1">
              <a:spLocks noChangeArrowheads="1"/>
            </p:cNvSpPr>
            <p:nvPr/>
          </p:nvSpPr>
          <p:spPr bwMode="auto">
            <a:xfrm>
              <a:off x="754150" y="5749925"/>
              <a:ext cx="272703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14526" name="Text Box 196"/>
            <p:cNvSpPr txBox="1">
              <a:spLocks noChangeArrowheads="1"/>
            </p:cNvSpPr>
            <p:nvPr/>
          </p:nvSpPr>
          <p:spPr bwMode="auto">
            <a:xfrm>
              <a:off x="754064" y="5138738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527" name="Text Box 197"/>
            <p:cNvSpPr txBox="1">
              <a:spLocks noChangeArrowheads="1"/>
            </p:cNvSpPr>
            <p:nvPr/>
          </p:nvSpPr>
          <p:spPr bwMode="auto">
            <a:xfrm>
              <a:off x="1136649" y="6254750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528" name="Text Box 198"/>
            <p:cNvSpPr txBox="1">
              <a:spLocks noChangeArrowheads="1"/>
            </p:cNvSpPr>
            <p:nvPr/>
          </p:nvSpPr>
          <p:spPr bwMode="auto">
            <a:xfrm>
              <a:off x="331788" y="6254750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529" name="Line 199"/>
            <p:cNvSpPr>
              <a:spLocks noChangeShapeType="1"/>
            </p:cNvSpPr>
            <p:nvPr/>
          </p:nvSpPr>
          <p:spPr bwMode="auto">
            <a:xfrm flipV="1">
              <a:off x="549276" y="6035677"/>
              <a:ext cx="273051" cy="273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30" name="Line 200"/>
            <p:cNvSpPr>
              <a:spLocks noChangeShapeType="1"/>
            </p:cNvSpPr>
            <p:nvPr/>
          </p:nvSpPr>
          <p:spPr bwMode="auto">
            <a:xfrm flipV="1">
              <a:off x="520700" y="6470650"/>
              <a:ext cx="90488" cy="9048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31" name="Line 201"/>
            <p:cNvSpPr>
              <a:spLocks noChangeShapeType="1"/>
            </p:cNvSpPr>
            <p:nvPr/>
          </p:nvSpPr>
          <p:spPr bwMode="auto">
            <a:xfrm flipV="1">
              <a:off x="365125" y="6292916"/>
              <a:ext cx="92075" cy="920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32" name="Line 202"/>
            <p:cNvSpPr>
              <a:spLocks noChangeShapeType="1"/>
            </p:cNvSpPr>
            <p:nvPr/>
          </p:nvSpPr>
          <p:spPr bwMode="auto">
            <a:xfrm flipV="1">
              <a:off x="1331972" y="6459604"/>
              <a:ext cx="90487" cy="9048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33" name="Line 203"/>
            <p:cNvSpPr>
              <a:spLocks noChangeShapeType="1"/>
            </p:cNvSpPr>
            <p:nvPr/>
          </p:nvSpPr>
          <p:spPr bwMode="auto">
            <a:xfrm flipH="1" flipV="1">
              <a:off x="1316041" y="6292850"/>
              <a:ext cx="92075" cy="10318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34" name="Line 204"/>
            <p:cNvSpPr>
              <a:spLocks noChangeShapeType="1"/>
            </p:cNvSpPr>
            <p:nvPr/>
          </p:nvSpPr>
          <p:spPr bwMode="auto">
            <a:xfrm flipH="1" flipV="1">
              <a:off x="1162053" y="6464300"/>
              <a:ext cx="92075" cy="10318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35" name="Line 205"/>
            <p:cNvSpPr>
              <a:spLocks noChangeShapeType="1"/>
            </p:cNvSpPr>
            <p:nvPr/>
          </p:nvSpPr>
          <p:spPr bwMode="auto">
            <a:xfrm rot="5400000" flipV="1">
              <a:off x="900113" y="5124449"/>
              <a:ext cx="0" cy="120651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36" name="Line 206"/>
            <p:cNvSpPr>
              <a:spLocks noChangeShapeType="1"/>
            </p:cNvSpPr>
            <p:nvPr/>
          </p:nvSpPr>
          <p:spPr bwMode="auto">
            <a:xfrm flipV="1">
              <a:off x="777875" y="5241991"/>
              <a:ext cx="0" cy="11906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37" name="Line 207"/>
            <p:cNvSpPr>
              <a:spLocks noChangeShapeType="1"/>
            </p:cNvSpPr>
            <p:nvPr/>
          </p:nvSpPr>
          <p:spPr bwMode="auto">
            <a:xfrm flipV="1">
              <a:off x="1017588" y="5241991"/>
              <a:ext cx="0" cy="11906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38" name="AutoShape 208"/>
            <p:cNvSpPr>
              <a:spLocks noChangeArrowheads="1"/>
            </p:cNvSpPr>
            <p:nvPr/>
          </p:nvSpPr>
          <p:spPr bwMode="auto">
            <a:xfrm>
              <a:off x="228600" y="5092700"/>
              <a:ext cx="1279525" cy="1600200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539" name="Text Box 209"/>
            <p:cNvSpPr txBox="1">
              <a:spLocks noChangeArrowheads="1"/>
            </p:cNvSpPr>
            <p:nvPr/>
          </p:nvSpPr>
          <p:spPr bwMode="auto">
            <a:xfrm>
              <a:off x="731839" y="6308726"/>
              <a:ext cx="29995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14540" name="Line 210"/>
            <p:cNvSpPr>
              <a:spLocks noChangeShapeType="1"/>
            </p:cNvSpPr>
            <p:nvPr/>
          </p:nvSpPr>
          <p:spPr bwMode="auto">
            <a:xfrm rot="5400000" flipV="1">
              <a:off x="882651" y="6546851"/>
              <a:ext cx="0" cy="120651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41" name="Line 211"/>
            <p:cNvSpPr>
              <a:spLocks noChangeShapeType="1"/>
            </p:cNvSpPr>
            <p:nvPr/>
          </p:nvSpPr>
          <p:spPr bwMode="auto">
            <a:xfrm flipV="1">
              <a:off x="760413" y="6429376"/>
              <a:ext cx="0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42" name="Line 212"/>
            <p:cNvSpPr>
              <a:spLocks noChangeShapeType="1"/>
            </p:cNvSpPr>
            <p:nvPr/>
          </p:nvSpPr>
          <p:spPr bwMode="auto">
            <a:xfrm flipV="1">
              <a:off x="1000125" y="6429376"/>
              <a:ext cx="0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43" name="Line 213"/>
            <p:cNvSpPr>
              <a:spLocks noChangeShapeType="1"/>
            </p:cNvSpPr>
            <p:nvPr/>
          </p:nvSpPr>
          <p:spPr bwMode="auto">
            <a:xfrm flipH="1" flipV="1">
              <a:off x="349253" y="6464302"/>
              <a:ext cx="92075" cy="1016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0" name="Text Box 143"/>
            <p:cNvSpPr txBox="1">
              <a:spLocks noChangeArrowheads="1"/>
            </p:cNvSpPr>
            <p:nvPr/>
          </p:nvSpPr>
          <p:spPr bwMode="auto">
            <a:xfrm>
              <a:off x="1516414" y="4901344"/>
              <a:ext cx="328808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FF0000"/>
                  </a:solidFill>
                  <a:latin typeface="Arial" charset="0"/>
                </a:rPr>
                <a:t>3-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367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63"/>
    </mc:Choice>
    <mc:Fallback xmlns="">
      <p:transition spd="slow" advTm="168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52" grpId="0"/>
      <p:bldP spid="14453" grpId="0"/>
      <p:bldP spid="14454" grpId="0" animBg="1"/>
      <p:bldP spid="14455" grpId="0" animBg="1"/>
      <p:bldP spid="14456" grpId="0" animBg="1"/>
      <p:bldP spid="144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7" name="Text Box 118"/>
          <p:cNvSpPr txBox="1">
            <a:spLocks noChangeArrowheads="1"/>
          </p:cNvSpPr>
          <p:nvPr/>
        </p:nvSpPr>
        <p:spPr bwMode="auto">
          <a:xfrm>
            <a:off x="6786051" y="338889"/>
            <a:ext cx="3127838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 dirty="0">
                <a:solidFill>
                  <a:srgbClr val="FFFF00"/>
                </a:solidFill>
                <a:latin typeface="Arial" charset="0"/>
              </a:rPr>
              <a:t>Tetraedro irregolare</a:t>
            </a:r>
          </a:p>
        </p:txBody>
      </p:sp>
      <p:sp>
        <p:nvSpPr>
          <p:cNvPr id="12388" name="Rectangle 119"/>
          <p:cNvSpPr>
            <a:spLocks noChangeArrowheads="1"/>
          </p:cNvSpPr>
          <p:nvPr/>
        </p:nvSpPr>
        <p:spPr bwMode="auto">
          <a:xfrm>
            <a:off x="2023551" y="338888"/>
            <a:ext cx="1384300" cy="48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 dirty="0">
                <a:solidFill>
                  <a:srgbClr val="FFFF00"/>
                </a:solidFill>
                <a:latin typeface="Arial" charset="0"/>
              </a:rPr>
              <a:t>HPO</a:t>
            </a:r>
            <a:r>
              <a:rPr lang="it-IT" altLang="it-IT" sz="2800" b="1" baseline="-25000" dirty="0">
                <a:solidFill>
                  <a:srgbClr val="FFFF00"/>
                </a:solidFill>
                <a:latin typeface="Arial" charset="0"/>
              </a:rPr>
              <a:t>3</a:t>
            </a:r>
            <a:endParaRPr lang="it-IT" altLang="it-IT" sz="2800" baseline="-25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390" name="Rectangle 140"/>
          <p:cNvSpPr>
            <a:spLocks noChangeArrowheads="1"/>
          </p:cNvSpPr>
          <p:nvPr/>
        </p:nvSpPr>
        <p:spPr bwMode="auto">
          <a:xfrm>
            <a:off x="2837399" y="168331"/>
            <a:ext cx="433917" cy="34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 baseline="-25000" dirty="0">
                <a:solidFill>
                  <a:srgbClr val="FFFF00"/>
                </a:solidFill>
                <a:latin typeface="Arial" charset="0"/>
              </a:rPr>
              <a:t>2-</a:t>
            </a:r>
          </a:p>
        </p:txBody>
      </p:sp>
      <p:sp>
        <p:nvSpPr>
          <p:cNvPr id="12454" name="Line 204"/>
          <p:cNvSpPr>
            <a:spLocks noChangeShapeType="1"/>
          </p:cNvSpPr>
          <p:nvPr/>
        </p:nvSpPr>
        <p:spPr bwMode="auto">
          <a:xfrm>
            <a:off x="1524000" y="3623553"/>
            <a:ext cx="91440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455" name="Text Box 205"/>
          <p:cNvSpPr txBox="1">
            <a:spLocks noChangeArrowheads="1"/>
          </p:cNvSpPr>
          <p:nvPr/>
        </p:nvSpPr>
        <p:spPr bwMode="auto">
          <a:xfrm>
            <a:off x="6961606" y="3890117"/>
            <a:ext cx="3127838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 dirty="0">
                <a:solidFill>
                  <a:srgbClr val="FFFF00"/>
                </a:solidFill>
                <a:latin typeface="Arial" charset="0"/>
              </a:rPr>
              <a:t>Tetraedro irregolare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2131530" y="3890117"/>
            <a:ext cx="1384300" cy="557245"/>
            <a:chOff x="607530" y="3890116"/>
            <a:chExt cx="1384300" cy="557245"/>
          </a:xfrm>
        </p:grpSpPr>
        <p:sp>
          <p:nvSpPr>
            <p:cNvPr id="12456" name="Rectangle 206"/>
            <p:cNvSpPr>
              <a:spLocks noChangeArrowheads="1"/>
            </p:cNvSpPr>
            <p:nvPr/>
          </p:nvSpPr>
          <p:spPr bwMode="auto">
            <a:xfrm>
              <a:off x="607530" y="3962617"/>
              <a:ext cx="1384300" cy="484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 dirty="0">
                  <a:solidFill>
                    <a:srgbClr val="FFFF00"/>
                  </a:solidFill>
                  <a:latin typeface="Arial" charset="0"/>
                </a:rPr>
                <a:t>S</a:t>
              </a:r>
              <a:r>
                <a:rPr lang="it-IT" altLang="it-IT" sz="2800" b="1" baseline="-25000" dirty="0">
                  <a:solidFill>
                    <a:srgbClr val="FFFF00"/>
                  </a:solidFill>
                  <a:latin typeface="Arial" charset="0"/>
                </a:rPr>
                <a:t>2</a:t>
              </a:r>
              <a:r>
                <a:rPr lang="it-IT" altLang="it-IT" sz="2800" b="1" dirty="0">
                  <a:solidFill>
                    <a:srgbClr val="FFFF00"/>
                  </a:solidFill>
                  <a:latin typeface="Arial" charset="0"/>
                </a:rPr>
                <a:t>O</a:t>
              </a:r>
              <a:r>
                <a:rPr lang="it-IT" altLang="it-IT" sz="2800" b="1" baseline="-25000" dirty="0">
                  <a:solidFill>
                    <a:srgbClr val="FFFF00"/>
                  </a:solidFill>
                  <a:latin typeface="Arial" charset="0"/>
                </a:rPr>
                <a:t>3</a:t>
              </a:r>
              <a:endParaRPr lang="it-IT" altLang="it-IT" sz="2800" baseline="-250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457" name="Rectangle 207"/>
            <p:cNvSpPr>
              <a:spLocks noChangeArrowheads="1"/>
            </p:cNvSpPr>
            <p:nvPr/>
          </p:nvSpPr>
          <p:spPr bwMode="auto">
            <a:xfrm>
              <a:off x="1365653" y="3890116"/>
              <a:ext cx="436033" cy="341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 baseline="-25000" dirty="0">
                  <a:solidFill>
                    <a:srgbClr val="FFFF00"/>
                  </a:solidFill>
                  <a:latin typeface="Arial" charset="0"/>
                </a:rPr>
                <a:t>2-</a:t>
              </a:r>
            </a:p>
          </p:txBody>
        </p:sp>
      </p:grpSp>
      <p:sp>
        <p:nvSpPr>
          <p:cNvPr id="12458" name="Text Box 208"/>
          <p:cNvSpPr txBox="1">
            <a:spLocks noChangeArrowheads="1"/>
          </p:cNvSpPr>
          <p:nvPr/>
        </p:nvSpPr>
        <p:spPr bwMode="auto">
          <a:xfrm>
            <a:off x="4953000" y="4343414"/>
            <a:ext cx="107780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325" name="Group 120"/>
          <p:cNvGrpSpPr>
            <a:grpSpLocks/>
          </p:cNvGrpSpPr>
          <p:nvPr/>
        </p:nvGrpSpPr>
        <p:grpSpPr bwMode="auto">
          <a:xfrm>
            <a:off x="4506246" y="-37150"/>
            <a:ext cx="1366838" cy="1752105"/>
            <a:chOff x="1680" y="-31"/>
            <a:chExt cx="1434" cy="1933"/>
          </a:xfrm>
        </p:grpSpPr>
        <p:sp>
          <p:nvSpPr>
            <p:cNvPr id="326" name="Line 121"/>
            <p:cNvSpPr>
              <a:spLocks noChangeShapeType="1"/>
            </p:cNvSpPr>
            <p:nvPr/>
          </p:nvSpPr>
          <p:spPr bwMode="auto">
            <a:xfrm flipV="1">
              <a:off x="2352" y="321"/>
              <a:ext cx="0" cy="384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7" name="Line 122"/>
            <p:cNvSpPr>
              <a:spLocks noChangeShapeType="1"/>
            </p:cNvSpPr>
            <p:nvPr/>
          </p:nvSpPr>
          <p:spPr bwMode="auto">
            <a:xfrm flipV="1">
              <a:off x="1968" y="921"/>
              <a:ext cx="216" cy="13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8" name="Line 123"/>
            <p:cNvSpPr>
              <a:spLocks noChangeShapeType="1"/>
            </p:cNvSpPr>
            <p:nvPr/>
          </p:nvSpPr>
          <p:spPr bwMode="auto">
            <a:xfrm flipH="1" flipV="1">
              <a:off x="2472" y="885"/>
              <a:ext cx="432" cy="91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9" name="Oval 124"/>
            <p:cNvSpPr>
              <a:spLocks noChangeArrowheads="1"/>
            </p:cNvSpPr>
            <p:nvPr/>
          </p:nvSpPr>
          <p:spPr bwMode="auto">
            <a:xfrm>
              <a:off x="2926" y="963"/>
              <a:ext cx="18" cy="583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30" name="Oval 125"/>
            <p:cNvSpPr>
              <a:spLocks noChangeArrowheads="1"/>
            </p:cNvSpPr>
            <p:nvPr/>
          </p:nvSpPr>
          <p:spPr bwMode="auto">
            <a:xfrm>
              <a:off x="2590" y="1319"/>
              <a:ext cx="18" cy="583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31" name="Oval 126"/>
            <p:cNvSpPr>
              <a:spLocks noChangeArrowheads="1"/>
            </p:cNvSpPr>
            <p:nvPr/>
          </p:nvSpPr>
          <p:spPr bwMode="auto">
            <a:xfrm>
              <a:off x="2330" y="249"/>
              <a:ext cx="18" cy="583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32" name="Line 127"/>
            <p:cNvSpPr>
              <a:spLocks noChangeShapeType="1"/>
            </p:cNvSpPr>
            <p:nvPr/>
          </p:nvSpPr>
          <p:spPr bwMode="auto">
            <a:xfrm flipH="1" flipV="1">
              <a:off x="2384" y="945"/>
              <a:ext cx="214" cy="36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3" name="Oval 128"/>
            <p:cNvSpPr>
              <a:spLocks noChangeArrowheads="1"/>
            </p:cNvSpPr>
            <p:nvPr/>
          </p:nvSpPr>
          <p:spPr bwMode="auto">
            <a:xfrm>
              <a:off x="1918" y="1049"/>
              <a:ext cx="18" cy="583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34" name="Line 129"/>
            <p:cNvSpPr>
              <a:spLocks noChangeShapeType="1"/>
            </p:cNvSpPr>
            <p:nvPr/>
          </p:nvSpPr>
          <p:spPr bwMode="auto">
            <a:xfrm flipV="1">
              <a:off x="1944" y="273"/>
              <a:ext cx="396" cy="792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5" name="Line 130"/>
            <p:cNvSpPr>
              <a:spLocks noChangeShapeType="1"/>
            </p:cNvSpPr>
            <p:nvPr/>
          </p:nvSpPr>
          <p:spPr bwMode="auto">
            <a:xfrm flipV="1">
              <a:off x="1932" y="987"/>
              <a:ext cx="1014" cy="90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6" name="Line 131"/>
            <p:cNvSpPr>
              <a:spLocks noChangeShapeType="1"/>
            </p:cNvSpPr>
            <p:nvPr/>
          </p:nvSpPr>
          <p:spPr bwMode="auto">
            <a:xfrm flipH="1" flipV="1">
              <a:off x="2346" y="255"/>
              <a:ext cx="606" cy="738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7" name="Line 132"/>
            <p:cNvSpPr>
              <a:spLocks noChangeShapeType="1"/>
            </p:cNvSpPr>
            <p:nvPr/>
          </p:nvSpPr>
          <p:spPr bwMode="auto">
            <a:xfrm flipH="1">
              <a:off x="2598" y="999"/>
              <a:ext cx="360" cy="372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8" name="Line 133"/>
            <p:cNvSpPr>
              <a:spLocks noChangeShapeType="1"/>
            </p:cNvSpPr>
            <p:nvPr/>
          </p:nvSpPr>
          <p:spPr bwMode="auto">
            <a:xfrm flipH="1" flipV="1">
              <a:off x="1920" y="1065"/>
              <a:ext cx="696" cy="282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" name="Line 134"/>
            <p:cNvSpPr>
              <a:spLocks noChangeShapeType="1"/>
            </p:cNvSpPr>
            <p:nvPr/>
          </p:nvSpPr>
          <p:spPr bwMode="auto">
            <a:xfrm flipH="1" flipV="1">
              <a:off x="2340" y="255"/>
              <a:ext cx="282" cy="1104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" name="Text Box 135"/>
            <p:cNvSpPr txBox="1">
              <a:spLocks noChangeArrowheads="1"/>
            </p:cNvSpPr>
            <p:nvPr/>
          </p:nvSpPr>
          <p:spPr bwMode="auto">
            <a:xfrm>
              <a:off x="2208" y="680"/>
              <a:ext cx="155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 dirty="0">
                  <a:solidFill>
                    <a:srgbClr val="FF0000"/>
                  </a:solidFill>
                  <a:latin typeface="Arial" charset="0"/>
                </a:rPr>
                <a:t>P</a:t>
              </a:r>
              <a:endParaRPr lang="it-IT" altLang="it-IT" sz="19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41" name="Text Box 136"/>
            <p:cNvSpPr txBox="1">
              <a:spLocks noChangeArrowheads="1"/>
            </p:cNvSpPr>
            <p:nvPr/>
          </p:nvSpPr>
          <p:spPr bwMode="auto">
            <a:xfrm>
              <a:off x="1680" y="969"/>
              <a:ext cx="18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>
                  <a:solidFill>
                    <a:srgbClr val="FF0000"/>
                  </a:solidFill>
                  <a:latin typeface="Arial" charset="0"/>
                </a:rPr>
                <a:t>O</a:t>
              </a:r>
              <a:endParaRPr lang="it-IT" altLang="it-IT" sz="19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42" name="Text Box 137"/>
            <p:cNvSpPr txBox="1">
              <a:spLocks noChangeArrowheads="1"/>
            </p:cNvSpPr>
            <p:nvPr/>
          </p:nvSpPr>
          <p:spPr bwMode="auto">
            <a:xfrm>
              <a:off x="2616" y="1256"/>
              <a:ext cx="18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>
                  <a:solidFill>
                    <a:srgbClr val="FF0000"/>
                  </a:solidFill>
                  <a:latin typeface="Arial" charset="0"/>
                </a:rPr>
                <a:t>O</a:t>
              </a:r>
              <a:endParaRPr lang="it-IT" altLang="it-IT" sz="19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43" name="Text Box 138"/>
            <p:cNvSpPr txBox="1">
              <a:spLocks noChangeArrowheads="1"/>
            </p:cNvSpPr>
            <p:nvPr/>
          </p:nvSpPr>
          <p:spPr bwMode="auto">
            <a:xfrm>
              <a:off x="2934" y="796"/>
              <a:ext cx="18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>
                  <a:solidFill>
                    <a:srgbClr val="FF0000"/>
                  </a:solidFill>
                  <a:latin typeface="Arial" charset="0"/>
                </a:rPr>
                <a:t>O</a:t>
              </a:r>
              <a:endParaRPr lang="it-IT" altLang="it-IT" sz="19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44" name="Text Box 139"/>
            <p:cNvSpPr txBox="1">
              <a:spLocks noChangeArrowheads="1"/>
            </p:cNvSpPr>
            <p:nvPr/>
          </p:nvSpPr>
          <p:spPr bwMode="auto">
            <a:xfrm>
              <a:off x="2220" y="-31"/>
              <a:ext cx="13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90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2257035" y="1709226"/>
            <a:ext cx="1643063" cy="1501775"/>
            <a:chOff x="733034" y="1709225"/>
            <a:chExt cx="1643063" cy="1501775"/>
          </a:xfrm>
        </p:grpSpPr>
        <p:sp>
          <p:nvSpPr>
            <p:cNvPr id="345" name="Line 2"/>
            <p:cNvSpPr>
              <a:spLocks noChangeShapeType="1"/>
            </p:cNvSpPr>
            <p:nvPr/>
          </p:nvSpPr>
          <p:spPr bwMode="auto">
            <a:xfrm flipV="1">
              <a:off x="1396609" y="2115625"/>
              <a:ext cx="0" cy="1587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6" name="Line 3"/>
            <p:cNvSpPr>
              <a:spLocks noChangeShapeType="1"/>
            </p:cNvSpPr>
            <p:nvPr/>
          </p:nvSpPr>
          <p:spPr bwMode="auto">
            <a:xfrm flipH="1" flipV="1">
              <a:off x="1410897" y="2502975"/>
              <a:ext cx="46037" cy="39211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7" name="Text Box 4"/>
            <p:cNvSpPr txBox="1">
              <a:spLocks noChangeArrowheads="1"/>
            </p:cNvSpPr>
            <p:nvPr/>
          </p:nvSpPr>
          <p:spPr bwMode="auto">
            <a:xfrm>
              <a:off x="1260084" y="2229925"/>
              <a:ext cx="268288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348" name="Text Box 5"/>
            <p:cNvSpPr txBox="1">
              <a:spLocks noChangeArrowheads="1"/>
            </p:cNvSpPr>
            <p:nvPr/>
          </p:nvSpPr>
          <p:spPr bwMode="auto">
            <a:xfrm>
              <a:off x="1260084" y="1823525"/>
              <a:ext cx="2825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349" name="Text Box 6"/>
            <p:cNvSpPr txBox="1">
              <a:spLocks noChangeArrowheads="1"/>
            </p:cNvSpPr>
            <p:nvPr/>
          </p:nvSpPr>
          <p:spPr bwMode="auto">
            <a:xfrm>
              <a:off x="1714109" y="2710937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350" name="Text Box 7"/>
            <p:cNvSpPr txBox="1">
              <a:spLocks noChangeArrowheads="1"/>
            </p:cNvSpPr>
            <p:nvPr/>
          </p:nvSpPr>
          <p:spPr bwMode="auto">
            <a:xfrm>
              <a:off x="837809" y="2710937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351" name="Line 8"/>
            <p:cNvSpPr>
              <a:spLocks noChangeShapeType="1"/>
            </p:cNvSpPr>
            <p:nvPr/>
          </p:nvSpPr>
          <p:spPr bwMode="auto">
            <a:xfrm flipV="1">
              <a:off x="1037834" y="2493450"/>
              <a:ext cx="273050" cy="2603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2" name="AutoShape 9"/>
            <p:cNvSpPr>
              <a:spLocks noChangeArrowheads="1"/>
            </p:cNvSpPr>
            <p:nvPr/>
          </p:nvSpPr>
          <p:spPr bwMode="auto">
            <a:xfrm>
              <a:off x="733034" y="1779075"/>
              <a:ext cx="1327150" cy="1350962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53" name="Text Box 10"/>
            <p:cNvSpPr txBox="1">
              <a:spLocks noChangeArrowheads="1"/>
            </p:cNvSpPr>
            <p:nvPr/>
          </p:nvSpPr>
          <p:spPr bwMode="auto">
            <a:xfrm>
              <a:off x="2052247" y="1709225"/>
              <a:ext cx="32385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2-</a:t>
              </a:r>
            </a:p>
          </p:txBody>
        </p:sp>
        <p:sp>
          <p:nvSpPr>
            <p:cNvPr id="354" name="Line 11"/>
            <p:cNvSpPr>
              <a:spLocks noChangeShapeType="1"/>
            </p:cNvSpPr>
            <p:nvPr/>
          </p:nvSpPr>
          <p:spPr bwMode="auto">
            <a:xfrm flipH="1" flipV="1">
              <a:off x="1499797" y="2463287"/>
              <a:ext cx="274637" cy="2603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5" name="Text Box 12"/>
            <p:cNvSpPr txBox="1">
              <a:spLocks noChangeArrowheads="1"/>
            </p:cNvSpPr>
            <p:nvPr/>
          </p:nvSpPr>
          <p:spPr bwMode="auto">
            <a:xfrm>
              <a:off x="1339459" y="2868100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379" name="Line 158"/>
            <p:cNvSpPr>
              <a:spLocks noChangeShapeType="1"/>
            </p:cNvSpPr>
            <p:nvPr/>
          </p:nvSpPr>
          <p:spPr bwMode="auto">
            <a:xfrm flipV="1">
              <a:off x="1001322" y="2888737"/>
              <a:ext cx="160337" cy="146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0" name="Line 159"/>
            <p:cNvSpPr>
              <a:spLocks noChangeShapeType="1"/>
            </p:cNvSpPr>
            <p:nvPr/>
          </p:nvSpPr>
          <p:spPr bwMode="auto">
            <a:xfrm flipV="1">
              <a:off x="802884" y="2715700"/>
              <a:ext cx="158750" cy="146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1" name="Line 160"/>
            <p:cNvSpPr>
              <a:spLocks noChangeShapeType="1"/>
            </p:cNvSpPr>
            <p:nvPr/>
          </p:nvSpPr>
          <p:spPr bwMode="auto">
            <a:xfrm>
              <a:off x="825109" y="2920487"/>
              <a:ext cx="128588" cy="10636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2" name="Line 161"/>
            <p:cNvSpPr>
              <a:spLocks noChangeShapeType="1"/>
            </p:cNvSpPr>
            <p:nvPr/>
          </p:nvSpPr>
          <p:spPr bwMode="auto">
            <a:xfrm flipH="1" flipV="1">
              <a:off x="1345809" y="2996687"/>
              <a:ext cx="39688" cy="1524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3" name="Line 162"/>
            <p:cNvSpPr>
              <a:spLocks noChangeShapeType="1"/>
            </p:cNvSpPr>
            <p:nvPr/>
          </p:nvSpPr>
          <p:spPr bwMode="auto">
            <a:xfrm flipH="1" flipV="1">
              <a:off x="1579172" y="2920487"/>
              <a:ext cx="39687" cy="15398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4" name="Line 163"/>
            <p:cNvSpPr>
              <a:spLocks noChangeShapeType="1"/>
            </p:cNvSpPr>
            <p:nvPr/>
          </p:nvSpPr>
          <p:spPr bwMode="auto">
            <a:xfrm flipV="1">
              <a:off x="1456934" y="3131625"/>
              <a:ext cx="146050" cy="349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5" name="Line 164"/>
            <p:cNvSpPr>
              <a:spLocks noChangeShapeType="1"/>
            </p:cNvSpPr>
            <p:nvPr/>
          </p:nvSpPr>
          <p:spPr bwMode="auto">
            <a:xfrm flipH="1" flipV="1">
              <a:off x="1690297" y="2899850"/>
              <a:ext cx="128587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6" name="Line 165"/>
            <p:cNvSpPr>
              <a:spLocks noChangeShapeType="1"/>
            </p:cNvSpPr>
            <p:nvPr/>
          </p:nvSpPr>
          <p:spPr bwMode="auto">
            <a:xfrm flipH="1" flipV="1">
              <a:off x="1880797" y="2717287"/>
              <a:ext cx="128587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7" name="Line 166"/>
            <p:cNvSpPr>
              <a:spLocks noChangeShapeType="1"/>
            </p:cNvSpPr>
            <p:nvPr/>
          </p:nvSpPr>
          <p:spPr bwMode="auto">
            <a:xfrm flipV="1">
              <a:off x="1863334" y="2907787"/>
              <a:ext cx="136525" cy="1270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4067219" y="1687224"/>
            <a:ext cx="5525107" cy="1523777"/>
            <a:chOff x="2543218" y="1687223"/>
            <a:chExt cx="5525107" cy="1523777"/>
          </a:xfrm>
        </p:grpSpPr>
        <p:sp>
          <p:nvSpPr>
            <p:cNvPr id="356" name="Line 13"/>
            <p:cNvSpPr>
              <a:spLocks noChangeShapeType="1"/>
            </p:cNvSpPr>
            <p:nvPr/>
          </p:nvSpPr>
          <p:spPr bwMode="auto">
            <a:xfrm flipH="1" flipV="1">
              <a:off x="3222668" y="2502975"/>
              <a:ext cx="44450" cy="39211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7" name="Text Box 14"/>
            <p:cNvSpPr txBox="1">
              <a:spLocks noChangeArrowheads="1"/>
            </p:cNvSpPr>
            <p:nvPr/>
          </p:nvSpPr>
          <p:spPr bwMode="auto">
            <a:xfrm>
              <a:off x="3071855" y="2229925"/>
              <a:ext cx="268288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358" name="Text Box 15"/>
            <p:cNvSpPr txBox="1">
              <a:spLocks noChangeArrowheads="1"/>
            </p:cNvSpPr>
            <p:nvPr/>
          </p:nvSpPr>
          <p:spPr bwMode="auto">
            <a:xfrm>
              <a:off x="3071855" y="1823525"/>
              <a:ext cx="2825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359" name="Text Box 16"/>
            <p:cNvSpPr txBox="1">
              <a:spLocks noChangeArrowheads="1"/>
            </p:cNvSpPr>
            <p:nvPr/>
          </p:nvSpPr>
          <p:spPr bwMode="auto">
            <a:xfrm>
              <a:off x="3571918" y="2607750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360" name="Text Box 17"/>
            <p:cNvSpPr txBox="1">
              <a:spLocks noChangeArrowheads="1"/>
            </p:cNvSpPr>
            <p:nvPr/>
          </p:nvSpPr>
          <p:spPr bwMode="auto">
            <a:xfrm>
              <a:off x="2562268" y="2590287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361" name="Line 18"/>
            <p:cNvSpPr>
              <a:spLocks noChangeShapeType="1"/>
            </p:cNvSpPr>
            <p:nvPr/>
          </p:nvSpPr>
          <p:spPr bwMode="auto">
            <a:xfrm flipV="1">
              <a:off x="2848018" y="2493450"/>
              <a:ext cx="274637" cy="2603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2" name="Text Box 19"/>
            <p:cNvSpPr txBox="1">
              <a:spLocks noChangeArrowheads="1"/>
            </p:cNvSpPr>
            <p:nvPr/>
          </p:nvSpPr>
          <p:spPr bwMode="auto">
            <a:xfrm>
              <a:off x="3864018" y="1709225"/>
              <a:ext cx="32385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2-</a:t>
              </a:r>
            </a:p>
          </p:txBody>
        </p:sp>
        <p:sp>
          <p:nvSpPr>
            <p:cNvPr id="363" name="Line 20"/>
            <p:cNvSpPr>
              <a:spLocks noChangeShapeType="1"/>
            </p:cNvSpPr>
            <p:nvPr/>
          </p:nvSpPr>
          <p:spPr bwMode="auto">
            <a:xfrm flipH="1" flipV="1">
              <a:off x="3309980" y="2463287"/>
              <a:ext cx="276225" cy="2603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4" name="Text Box 21"/>
            <p:cNvSpPr txBox="1">
              <a:spLocks noChangeArrowheads="1"/>
            </p:cNvSpPr>
            <p:nvPr/>
          </p:nvSpPr>
          <p:spPr bwMode="auto">
            <a:xfrm>
              <a:off x="3151230" y="2868100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365" name="Line 22"/>
            <p:cNvSpPr>
              <a:spLocks noChangeShapeType="1"/>
            </p:cNvSpPr>
            <p:nvPr/>
          </p:nvSpPr>
          <p:spPr bwMode="auto">
            <a:xfrm flipH="1" flipV="1">
              <a:off x="5145737" y="2491554"/>
              <a:ext cx="44450" cy="39211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6" name="Text Box 23"/>
            <p:cNvSpPr txBox="1">
              <a:spLocks noChangeArrowheads="1"/>
            </p:cNvSpPr>
            <p:nvPr/>
          </p:nvSpPr>
          <p:spPr bwMode="auto">
            <a:xfrm>
              <a:off x="4993337" y="2218504"/>
              <a:ext cx="268287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367" name="Text Box 24"/>
            <p:cNvSpPr txBox="1">
              <a:spLocks noChangeArrowheads="1"/>
            </p:cNvSpPr>
            <p:nvPr/>
          </p:nvSpPr>
          <p:spPr bwMode="auto">
            <a:xfrm>
              <a:off x="5493399" y="2551879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368" name="Text Box 25"/>
            <p:cNvSpPr txBox="1">
              <a:spLocks noChangeArrowheads="1"/>
            </p:cNvSpPr>
            <p:nvPr/>
          </p:nvSpPr>
          <p:spPr bwMode="auto">
            <a:xfrm>
              <a:off x="4488512" y="2596329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369" name="Line 26"/>
            <p:cNvSpPr>
              <a:spLocks noChangeShapeType="1"/>
            </p:cNvSpPr>
            <p:nvPr/>
          </p:nvSpPr>
          <p:spPr bwMode="auto">
            <a:xfrm flipV="1">
              <a:off x="4769499" y="2482029"/>
              <a:ext cx="276225" cy="2603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0" name="Line 27"/>
            <p:cNvSpPr>
              <a:spLocks noChangeShapeType="1"/>
            </p:cNvSpPr>
            <p:nvPr/>
          </p:nvSpPr>
          <p:spPr bwMode="auto">
            <a:xfrm flipH="1" flipV="1">
              <a:off x="5233049" y="2451866"/>
              <a:ext cx="274638" cy="2603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1" name="Text Box 28"/>
            <p:cNvSpPr txBox="1">
              <a:spLocks noChangeArrowheads="1"/>
            </p:cNvSpPr>
            <p:nvPr/>
          </p:nvSpPr>
          <p:spPr bwMode="auto">
            <a:xfrm>
              <a:off x="5074299" y="2856679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372" name="Line 29"/>
            <p:cNvSpPr>
              <a:spLocks noChangeShapeType="1"/>
            </p:cNvSpPr>
            <p:nvPr/>
          </p:nvSpPr>
          <p:spPr bwMode="auto">
            <a:xfrm flipH="1" flipV="1">
              <a:off x="7068200" y="2498435"/>
              <a:ext cx="46037" cy="39211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3" name="Text Box 30"/>
            <p:cNvSpPr txBox="1">
              <a:spLocks noChangeArrowheads="1"/>
            </p:cNvSpPr>
            <p:nvPr/>
          </p:nvSpPr>
          <p:spPr bwMode="auto">
            <a:xfrm>
              <a:off x="6976125" y="2225385"/>
              <a:ext cx="268287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374" name="Text Box 31"/>
            <p:cNvSpPr txBox="1">
              <a:spLocks noChangeArrowheads="1"/>
            </p:cNvSpPr>
            <p:nvPr/>
          </p:nvSpPr>
          <p:spPr bwMode="auto">
            <a:xfrm>
              <a:off x="7444437" y="2549235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375" name="Text Box 32"/>
            <p:cNvSpPr txBox="1">
              <a:spLocks noChangeArrowheads="1"/>
            </p:cNvSpPr>
            <p:nvPr/>
          </p:nvSpPr>
          <p:spPr bwMode="auto">
            <a:xfrm>
              <a:off x="6444312" y="2585748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376" name="Line 33"/>
            <p:cNvSpPr>
              <a:spLocks noChangeShapeType="1"/>
            </p:cNvSpPr>
            <p:nvPr/>
          </p:nvSpPr>
          <p:spPr bwMode="auto">
            <a:xfrm flipV="1">
              <a:off x="6726887" y="2487323"/>
              <a:ext cx="274638" cy="2603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7" name="Line 34"/>
            <p:cNvSpPr>
              <a:spLocks noChangeShapeType="1"/>
            </p:cNvSpPr>
            <p:nvPr/>
          </p:nvSpPr>
          <p:spPr bwMode="auto">
            <a:xfrm flipH="1" flipV="1">
              <a:off x="7190437" y="2458748"/>
              <a:ext cx="273050" cy="2603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8" name="Text Box 35"/>
            <p:cNvSpPr txBox="1">
              <a:spLocks noChangeArrowheads="1"/>
            </p:cNvSpPr>
            <p:nvPr/>
          </p:nvSpPr>
          <p:spPr bwMode="auto">
            <a:xfrm>
              <a:off x="7030100" y="2861973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388" name="Line 167"/>
            <p:cNvSpPr>
              <a:spLocks noChangeShapeType="1"/>
            </p:cNvSpPr>
            <p:nvPr/>
          </p:nvSpPr>
          <p:spPr bwMode="auto">
            <a:xfrm flipV="1">
              <a:off x="3186155" y="2115625"/>
              <a:ext cx="0" cy="1587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9" name="Line 168"/>
            <p:cNvSpPr>
              <a:spLocks noChangeShapeType="1"/>
            </p:cNvSpPr>
            <p:nvPr/>
          </p:nvSpPr>
          <p:spPr bwMode="auto">
            <a:xfrm flipV="1">
              <a:off x="2828968" y="2401375"/>
              <a:ext cx="276225" cy="2603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0" name="Line 169"/>
            <p:cNvSpPr>
              <a:spLocks noChangeShapeType="1"/>
            </p:cNvSpPr>
            <p:nvPr/>
          </p:nvSpPr>
          <p:spPr bwMode="auto">
            <a:xfrm flipV="1">
              <a:off x="2576555" y="2564887"/>
              <a:ext cx="160338" cy="146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1" name="Line 170"/>
            <p:cNvSpPr>
              <a:spLocks noChangeShapeType="1"/>
            </p:cNvSpPr>
            <p:nvPr/>
          </p:nvSpPr>
          <p:spPr bwMode="auto">
            <a:xfrm flipV="1">
              <a:off x="2724193" y="2780787"/>
              <a:ext cx="158750" cy="146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2" name="Line 171"/>
            <p:cNvSpPr>
              <a:spLocks noChangeShapeType="1"/>
            </p:cNvSpPr>
            <p:nvPr/>
          </p:nvSpPr>
          <p:spPr bwMode="auto">
            <a:xfrm flipH="1" flipV="1">
              <a:off x="3386180" y="2920487"/>
              <a:ext cx="38100" cy="15398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3" name="Line 172"/>
            <p:cNvSpPr>
              <a:spLocks noChangeShapeType="1"/>
            </p:cNvSpPr>
            <p:nvPr/>
          </p:nvSpPr>
          <p:spPr bwMode="auto">
            <a:xfrm flipH="1" flipV="1">
              <a:off x="3143293" y="2979225"/>
              <a:ext cx="39687" cy="1555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4" name="Line 173"/>
            <p:cNvSpPr>
              <a:spLocks noChangeShapeType="1"/>
            </p:cNvSpPr>
            <p:nvPr/>
          </p:nvSpPr>
          <p:spPr bwMode="auto">
            <a:xfrm flipV="1">
              <a:off x="3273468" y="3131625"/>
              <a:ext cx="146050" cy="349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5" name="AutoShape 174"/>
            <p:cNvSpPr>
              <a:spLocks noChangeArrowheads="1"/>
            </p:cNvSpPr>
            <p:nvPr/>
          </p:nvSpPr>
          <p:spPr bwMode="auto">
            <a:xfrm>
              <a:off x="2543218" y="1836225"/>
              <a:ext cx="1323975" cy="1350962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6" name="Line 175"/>
            <p:cNvSpPr>
              <a:spLocks noChangeShapeType="1"/>
            </p:cNvSpPr>
            <p:nvPr/>
          </p:nvSpPr>
          <p:spPr bwMode="auto">
            <a:xfrm flipH="1" flipV="1">
              <a:off x="3705268" y="2585525"/>
              <a:ext cx="128587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7" name="Line 176"/>
            <p:cNvSpPr>
              <a:spLocks noChangeShapeType="1"/>
            </p:cNvSpPr>
            <p:nvPr/>
          </p:nvSpPr>
          <p:spPr bwMode="auto">
            <a:xfrm flipH="1" flipV="1">
              <a:off x="3541755" y="2782375"/>
              <a:ext cx="127000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8" name="Line 177"/>
            <p:cNvSpPr>
              <a:spLocks noChangeShapeType="1"/>
            </p:cNvSpPr>
            <p:nvPr/>
          </p:nvSpPr>
          <p:spPr bwMode="auto">
            <a:xfrm flipV="1">
              <a:off x="3732255" y="2801425"/>
              <a:ext cx="136525" cy="12541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" name="AutoShape 178"/>
            <p:cNvSpPr>
              <a:spLocks noChangeArrowheads="1"/>
            </p:cNvSpPr>
            <p:nvPr/>
          </p:nvSpPr>
          <p:spPr bwMode="auto">
            <a:xfrm>
              <a:off x="4467874" y="1824804"/>
              <a:ext cx="1325563" cy="1350962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00" name="Text Box 179"/>
            <p:cNvSpPr txBox="1">
              <a:spLocks noChangeArrowheads="1"/>
            </p:cNvSpPr>
            <p:nvPr/>
          </p:nvSpPr>
          <p:spPr bwMode="auto">
            <a:xfrm>
              <a:off x="5017149" y="1810516"/>
              <a:ext cx="2825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401" name="Line 180"/>
            <p:cNvSpPr>
              <a:spLocks noChangeShapeType="1"/>
            </p:cNvSpPr>
            <p:nvPr/>
          </p:nvSpPr>
          <p:spPr bwMode="auto">
            <a:xfrm flipV="1">
              <a:off x="5131449" y="2102616"/>
              <a:ext cx="0" cy="1587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" name="Line 181"/>
            <p:cNvSpPr>
              <a:spLocks noChangeShapeType="1"/>
            </p:cNvSpPr>
            <p:nvPr/>
          </p:nvSpPr>
          <p:spPr bwMode="auto">
            <a:xfrm flipV="1">
              <a:off x="4744099" y="2407416"/>
              <a:ext cx="273050" cy="2603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" name="Line 182"/>
            <p:cNvSpPr>
              <a:spLocks noChangeShapeType="1"/>
            </p:cNvSpPr>
            <p:nvPr/>
          </p:nvSpPr>
          <p:spPr bwMode="auto">
            <a:xfrm flipH="1" flipV="1">
              <a:off x="5250512" y="2375666"/>
              <a:ext cx="274637" cy="26193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4" name="Line 183"/>
            <p:cNvSpPr>
              <a:spLocks noChangeShapeType="1"/>
            </p:cNvSpPr>
            <p:nvPr/>
          </p:nvSpPr>
          <p:spPr bwMode="auto">
            <a:xfrm flipV="1">
              <a:off x="4483749" y="2586804"/>
              <a:ext cx="161925" cy="146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" name="Line 184"/>
            <p:cNvSpPr>
              <a:spLocks noChangeShapeType="1"/>
            </p:cNvSpPr>
            <p:nvPr/>
          </p:nvSpPr>
          <p:spPr bwMode="auto">
            <a:xfrm flipV="1">
              <a:off x="4631387" y="2793179"/>
              <a:ext cx="160337" cy="146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" name="Line 185"/>
            <p:cNvSpPr>
              <a:spLocks noChangeShapeType="1"/>
            </p:cNvSpPr>
            <p:nvPr/>
          </p:nvSpPr>
          <p:spPr bwMode="auto">
            <a:xfrm flipH="1" flipV="1">
              <a:off x="5658499" y="2559816"/>
              <a:ext cx="127000" cy="11906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7" name="Line 186"/>
            <p:cNvSpPr>
              <a:spLocks noChangeShapeType="1"/>
            </p:cNvSpPr>
            <p:nvPr/>
          </p:nvSpPr>
          <p:spPr bwMode="auto">
            <a:xfrm flipH="1" flipV="1">
              <a:off x="5483874" y="2739204"/>
              <a:ext cx="128588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8" name="Line 187"/>
            <p:cNvSpPr>
              <a:spLocks noChangeShapeType="1"/>
            </p:cNvSpPr>
            <p:nvPr/>
          </p:nvSpPr>
          <p:spPr bwMode="auto">
            <a:xfrm flipH="1" flipV="1">
              <a:off x="5320362" y="2909066"/>
              <a:ext cx="39687" cy="15398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9" name="Line 188"/>
            <p:cNvSpPr>
              <a:spLocks noChangeShapeType="1"/>
            </p:cNvSpPr>
            <p:nvPr/>
          </p:nvSpPr>
          <p:spPr bwMode="auto">
            <a:xfrm flipH="1" flipV="1">
              <a:off x="5079062" y="2967804"/>
              <a:ext cx="38100" cy="1555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" name="Line 189"/>
            <p:cNvSpPr>
              <a:spLocks noChangeShapeType="1"/>
            </p:cNvSpPr>
            <p:nvPr/>
          </p:nvSpPr>
          <p:spPr bwMode="auto">
            <a:xfrm flipV="1">
              <a:off x="5207649" y="3120204"/>
              <a:ext cx="146050" cy="349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1" name="Text Box 190"/>
            <p:cNvSpPr txBox="1">
              <a:spLocks noChangeArrowheads="1"/>
            </p:cNvSpPr>
            <p:nvPr/>
          </p:nvSpPr>
          <p:spPr bwMode="auto">
            <a:xfrm>
              <a:off x="5783912" y="1697804"/>
              <a:ext cx="32385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2-</a:t>
              </a:r>
            </a:p>
          </p:txBody>
        </p:sp>
        <p:sp>
          <p:nvSpPr>
            <p:cNvPr id="412" name="Line 191"/>
            <p:cNvSpPr>
              <a:spLocks noChangeShapeType="1"/>
            </p:cNvSpPr>
            <p:nvPr/>
          </p:nvSpPr>
          <p:spPr bwMode="auto">
            <a:xfrm flipH="1" flipV="1">
              <a:off x="7207900" y="2384135"/>
              <a:ext cx="274637" cy="2603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3" name="Line 192"/>
            <p:cNvSpPr>
              <a:spLocks noChangeShapeType="1"/>
            </p:cNvSpPr>
            <p:nvPr/>
          </p:nvSpPr>
          <p:spPr bwMode="auto">
            <a:xfrm flipH="1" flipV="1">
              <a:off x="7138050" y="2498435"/>
              <a:ext cx="44450" cy="39211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4" name="Line 193"/>
            <p:cNvSpPr>
              <a:spLocks noChangeShapeType="1"/>
            </p:cNvSpPr>
            <p:nvPr/>
          </p:nvSpPr>
          <p:spPr bwMode="auto">
            <a:xfrm flipV="1">
              <a:off x="6726887" y="2396835"/>
              <a:ext cx="274638" cy="2603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5" name="Line 194"/>
            <p:cNvSpPr>
              <a:spLocks noChangeShapeType="1"/>
            </p:cNvSpPr>
            <p:nvPr/>
          </p:nvSpPr>
          <p:spPr bwMode="auto">
            <a:xfrm flipV="1">
              <a:off x="6447487" y="2568285"/>
              <a:ext cx="158750" cy="146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6" name="Line 195"/>
            <p:cNvSpPr>
              <a:spLocks noChangeShapeType="1"/>
            </p:cNvSpPr>
            <p:nvPr/>
          </p:nvSpPr>
          <p:spPr bwMode="auto">
            <a:xfrm flipV="1">
              <a:off x="6593537" y="2782598"/>
              <a:ext cx="160338" cy="146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7" name="Line 196"/>
            <p:cNvSpPr>
              <a:spLocks noChangeShapeType="1"/>
            </p:cNvSpPr>
            <p:nvPr/>
          </p:nvSpPr>
          <p:spPr bwMode="auto">
            <a:xfrm flipH="1" flipV="1">
              <a:off x="7265050" y="2898485"/>
              <a:ext cx="39687" cy="15398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8" name="Line 197"/>
            <p:cNvSpPr>
              <a:spLocks noChangeShapeType="1"/>
            </p:cNvSpPr>
            <p:nvPr/>
          </p:nvSpPr>
          <p:spPr bwMode="auto">
            <a:xfrm flipH="1" flipV="1">
              <a:off x="7023750" y="2957223"/>
              <a:ext cx="39687" cy="1555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9" name="Line 198"/>
            <p:cNvSpPr>
              <a:spLocks noChangeShapeType="1"/>
            </p:cNvSpPr>
            <p:nvPr/>
          </p:nvSpPr>
          <p:spPr bwMode="auto">
            <a:xfrm flipH="1" flipV="1">
              <a:off x="7582550" y="2549235"/>
              <a:ext cx="128587" cy="11906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" name="Line 199"/>
            <p:cNvSpPr>
              <a:spLocks noChangeShapeType="1"/>
            </p:cNvSpPr>
            <p:nvPr/>
          </p:nvSpPr>
          <p:spPr bwMode="auto">
            <a:xfrm flipH="1" flipV="1">
              <a:off x="7411100" y="2728623"/>
              <a:ext cx="127000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1" name="AutoShape 200"/>
            <p:cNvSpPr>
              <a:spLocks noChangeArrowheads="1"/>
            </p:cNvSpPr>
            <p:nvPr/>
          </p:nvSpPr>
          <p:spPr bwMode="auto">
            <a:xfrm>
              <a:off x="6426850" y="1857085"/>
              <a:ext cx="1327150" cy="1350963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2" name="Text Box 201"/>
            <p:cNvSpPr txBox="1">
              <a:spLocks noChangeArrowheads="1"/>
            </p:cNvSpPr>
            <p:nvPr/>
          </p:nvSpPr>
          <p:spPr bwMode="auto">
            <a:xfrm>
              <a:off x="6968187" y="1799935"/>
              <a:ext cx="2825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423" name="Line 202"/>
            <p:cNvSpPr>
              <a:spLocks noChangeShapeType="1"/>
            </p:cNvSpPr>
            <p:nvPr/>
          </p:nvSpPr>
          <p:spPr bwMode="auto">
            <a:xfrm flipV="1">
              <a:off x="7082487" y="2092035"/>
              <a:ext cx="0" cy="1587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4" name="Text Box 203"/>
            <p:cNvSpPr txBox="1">
              <a:spLocks noChangeArrowheads="1"/>
            </p:cNvSpPr>
            <p:nvPr/>
          </p:nvSpPr>
          <p:spPr bwMode="auto">
            <a:xfrm>
              <a:off x="7744475" y="1687223"/>
              <a:ext cx="32385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2-</a:t>
              </a:r>
            </a:p>
          </p:txBody>
        </p:sp>
      </p:grpSp>
      <p:grpSp>
        <p:nvGrpSpPr>
          <p:cNvPr id="426" name="Group 250"/>
          <p:cNvGrpSpPr>
            <a:grpSpLocks/>
          </p:cNvGrpSpPr>
          <p:nvPr/>
        </p:nvGrpSpPr>
        <p:grpSpPr bwMode="auto">
          <a:xfrm>
            <a:off x="4810864" y="3664722"/>
            <a:ext cx="1724025" cy="1796663"/>
            <a:chOff x="1968" y="6480"/>
            <a:chExt cx="1810" cy="1980"/>
          </a:xfrm>
        </p:grpSpPr>
        <p:sp>
          <p:nvSpPr>
            <p:cNvPr id="427" name="Line 251"/>
            <p:cNvSpPr>
              <a:spLocks noChangeShapeType="1"/>
            </p:cNvSpPr>
            <p:nvPr/>
          </p:nvSpPr>
          <p:spPr bwMode="auto">
            <a:xfrm flipV="1">
              <a:off x="2640" y="6880"/>
              <a:ext cx="0" cy="384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8" name="Line 252"/>
            <p:cNvSpPr>
              <a:spLocks noChangeShapeType="1"/>
            </p:cNvSpPr>
            <p:nvPr/>
          </p:nvSpPr>
          <p:spPr bwMode="auto">
            <a:xfrm flipV="1">
              <a:off x="2256" y="7480"/>
              <a:ext cx="216" cy="13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9" name="Line 253"/>
            <p:cNvSpPr>
              <a:spLocks noChangeShapeType="1"/>
            </p:cNvSpPr>
            <p:nvPr/>
          </p:nvSpPr>
          <p:spPr bwMode="auto">
            <a:xfrm flipH="1" flipV="1">
              <a:off x="2760" y="7444"/>
              <a:ext cx="852" cy="12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" name="Oval 254"/>
            <p:cNvSpPr>
              <a:spLocks noChangeArrowheads="1"/>
            </p:cNvSpPr>
            <p:nvPr/>
          </p:nvSpPr>
          <p:spPr bwMode="auto">
            <a:xfrm>
              <a:off x="3600" y="7546"/>
              <a:ext cx="19" cy="582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" name="Oval 255"/>
            <p:cNvSpPr>
              <a:spLocks noChangeArrowheads="1"/>
            </p:cNvSpPr>
            <p:nvPr/>
          </p:nvSpPr>
          <p:spPr bwMode="auto">
            <a:xfrm>
              <a:off x="2878" y="7878"/>
              <a:ext cx="19" cy="582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" name="Oval 256"/>
            <p:cNvSpPr>
              <a:spLocks noChangeArrowheads="1"/>
            </p:cNvSpPr>
            <p:nvPr/>
          </p:nvSpPr>
          <p:spPr bwMode="auto">
            <a:xfrm>
              <a:off x="2618" y="6808"/>
              <a:ext cx="19" cy="582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3" name="Line 257"/>
            <p:cNvSpPr>
              <a:spLocks noChangeShapeType="1"/>
            </p:cNvSpPr>
            <p:nvPr/>
          </p:nvSpPr>
          <p:spPr bwMode="auto">
            <a:xfrm flipH="1" flipV="1">
              <a:off x="2672" y="7504"/>
              <a:ext cx="214" cy="36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" name="Oval 258"/>
            <p:cNvSpPr>
              <a:spLocks noChangeArrowheads="1"/>
            </p:cNvSpPr>
            <p:nvPr/>
          </p:nvSpPr>
          <p:spPr bwMode="auto">
            <a:xfrm>
              <a:off x="2206" y="7608"/>
              <a:ext cx="19" cy="582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5" name="Line 259"/>
            <p:cNvSpPr>
              <a:spLocks noChangeShapeType="1"/>
            </p:cNvSpPr>
            <p:nvPr/>
          </p:nvSpPr>
          <p:spPr bwMode="auto">
            <a:xfrm flipV="1">
              <a:off x="2232" y="6832"/>
              <a:ext cx="396" cy="792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6" name="Line 260"/>
            <p:cNvSpPr>
              <a:spLocks noChangeShapeType="1"/>
            </p:cNvSpPr>
            <p:nvPr/>
          </p:nvSpPr>
          <p:spPr bwMode="auto">
            <a:xfrm flipV="1">
              <a:off x="2220" y="7582"/>
              <a:ext cx="1374" cy="54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7" name="Line 261"/>
            <p:cNvSpPr>
              <a:spLocks noChangeShapeType="1"/>
            </p:cNvSpPr>
            <p:nvPr/>
          </p:nvSpPr>
          <p:spPr bwMode="auto">
            <a:xfrm flipH="1" flipV="1">
              <a:off x="2634" y="6814"/>
              <a:ext cx="966" cy="770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8" name="Line 262"/>
            <p:cNvSpPr>
              <a:spLocks noChangeShapeType="1"/>
            </p:cNvSpPr>
            <p:nvPr/>
          </p:nvSpPr>
          <p:spPr bwMode="auto">
            <a:xfrm flipH="1">
              <a:off x="2886" y="7582"/>
              <a:ext cx="708" cy="348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9" name="Line 263"/>
            <p:cNvSpPr>
              <a:spLocks noChangeShapeType="1"/>
            </p:cNvSpPr>
            <p:nvPr/>
          </p:nvSpPr>
          <p:spPr bwMode="auto">
            <a:xfrm flipH="1" flipV="1">
              <a:off x="2208" y="7624"/>
              <a:ext cx="696" cy="282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0" name="Line 264"/>
            <p:cNvSpPr>
              <a:spLocks noChangeShapeType="1"/>
            </p:cNvSpPr>
            <p:nvPr/>
          </p:nvSpPr>
          <p:spPr bwMode="auto">
            <a:xfrm flipH="1" flipV="1">
              <a:off x="2628" y="6814"/>
              <a:ext cx="282" cy="1104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1" name="Text Box 265"/>
            <p:cNvSpPr txBox="1">
              <a:spLocks noChangeArrowheads="1"/>
            </p:cNvSpPr>
            <p:nvPr/>
          </p:nvSpPr>
          <p:spPr bwMode="auto">
            <a:xfrm>
              <a:off x="2496" y="7239"/>
              <a:ext cx="155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 dirty="0">
                  <a:solidFill>
                    <a:srgbClr val="FF0000"/>
                  </a:solidFill>
                  <a:latin typeface="Arial" charset="0"/>
                </a:rPr>
                <a:t>S</a:t>
              </a:r>
              <a:endParaRPr lang="it-IT" altLang="it-IT" sz="19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42" name="Text Box 266"/>
            <p:cNvSpPr txBox="1">
              <a:spLocks noChangeArrowheads="1"/>
            </p:cNvSpPr>
            <p:nvPr/>
          </p:nvSpPr>
          <p:spPr bwMode="auto">
            <a:xfrm>
              <a:off x="1968" y="7528"/>
              <a:ext cx="180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>
                  <a:solidFill>
                    <a:srgbClr val="FF0000"/>
                  </a:solidFill>
                  <a:latin typeface="Arial" charset="0"/>
                </a:rPr>
                <a:t>O</a:t>
              </a:r>
              <a:endParaRPr lang="it-IT" altLang="it-IT" sz="19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43" name="Text Box 267"/>
            <p:cNvSpPr txBox="1">
              <a:spLocks noChangeArrowheads="1"/>
            </p:cNvSpPr>
            <p:nvPr/>
          </p:nvSpPr>
          <p:spPr bwMode="auto">
            <a:xfrm>
              <a:off x="2760" y="7929"/>
              <a:ext cx="180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>
                  <a:solidFill>
                    <a:srgbClr val="FF0000"/>
                  </a:solidFill>
                  <a:latin typeface="Arial" charset="0"/>
                </a:rPr>
                <a:t>O</a:t>
              </a:r>
              <a:endParaRPr lang="it-IT" altLang="it-IT" sz="19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44" name="Text Box 268"/>
            <p:cNvSpPr txBox="1">
              <a:spLocks noChangeArrowheads="1"/>
            </p:cNvSpPr>
            <p:nvPr/>
          </p:nvSpPr>
          <p:spPr bwMode="auto">
            <a:xfrm>
              <a:off x="3623" y="7353"/>
              <a:ext cx="155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>
                  <a:solidFill>
                    <a:srgbClr val="FF0000"/>
                  </a:solidFill>
                  <a:latin typeface="Arial" charset="0"/>
                </a:rPr>
                <a:t>S</a:t>
              </a:r>
              <a:endParaRPr lang="it-IT" altLang="it-IT" sz="19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45" name="Text Box 269"/>
            <p:cNvSpPr txBox="1">
              <a:spLocks noChangeArrowheads="1"/>
            </p:cNvSpPr>
            <p:nvPr/>
          </p:nvSpPr>
          <p:spPr bwMode="auto">
            <a:xfrm>
              <a:off x="2496" y="6480"/>
              <a:ext cx="180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74" tIns="3087" rIns="6174" bIns="3087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>
                  <a:solidFill>
                    <a:srgbClr val="FF0000"/>
                  </a:solidFill>
                  <a:latin typeface="Arial" charset="0"/>
                </a:rPr>
                <a:t>O</a:t>
              </a:r>
              <a:endParaRPr lang="it-IT" altLang="it-IT" sz="190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2690478" y="5131072"/>
            <a:ext cx="1647825" cy="1517650"/>
            <a:chOff x="1166477" y="5131072"/>
            <a:chExt cx="1647825" cy="1517650"/>
          </a:xfrm>
        </p:grpSpPr>
        <p:sp>
          <p:nvSpPr>
            <p:cNvPr id="446" name="Line 36"/>
            <p:cNvSpPr>
              <a:spLocks noChangeShapeType="1"/>
            </p:cNvSpPr>
            <p:nvPr/>
          </p:nvSpPr>
          <p:spPr bwMode="auto">
            <a:xfrm flipH="1" flipV="1">
              <a:off x="1885615" y="5942285"/>
              <a:ext cx="47625" cy="3905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7" name="Text Box 37"/>
            <p:cNvSpPr txBox="1">
              <a:spLocks noChangeArrowheads="1"/>
            </p:cNvSpPr>
            <p:nvPr/>
          </p:nvSpPr>
          <p:spPr bwMode="auto">
            <a:xfrm>
              <a:off x="1734802" y="5669235"/>
              <a:ext cx="268288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448" name="Text Box 38"/>
            <p:cNvSpPr txBox="1">
              <a:spLocks noChangeArrowheads="1"/>
            </p:cNvSpPr>
            <p:nvPr/>
          </p:nvSpPr>
          <p:spPr bwMode="auto">
            <a:xfrm>
              <a:off x="2190415" y="6148660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449" name="Text Box 39"/>
            <p:cNvSpPr txBox="1">
              <a:spLocks noChangeArrowheads="1"/>
            </p:cNvSpPr>
            <p:nvPr/>
          </p:nvSpPr>
          <p:spPr bwMode="auto">
            <a:xfrm>
              <a:off x="1258552" y="6120085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450" name="Line 40"/>
            <p:cNvSpPr>
              <a:spLocks noChangeShapeType="1"/>
            </p:cNvSpPr>
            <p:nvPr/>
          </p:nvSpPr>
          <p:spPr bwMode="auto">
            <a:xfrm flipV="1">
              <a:off x="1512552" y="5931172"/>
              <a:ext cx="273050" cy="2603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1" name="AutoShape 41"/>
            <p:cNvSpPr>
              <a:spLocks noChangeArrowheads="1"/>
            </p:cNvSpPr>
            <p:nvPr/>
          </p:nvSpPr>
          <p:spPr bwMode="auto">
            <a:xfrm>
              <a:off x="1166477" y="5304110"/>
              <a:ext cx="1376363" cy="1262062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2" name="Text Box 42"/>
            <p:cNvSpPr txBox="1">
              <a:spLocks noChangeArrowheads="1"/>
            </p:cNvSpPr>
            <p:nvPr/>
          </p:nvSpPr>
          <p:spPr bwMode="auto">
            <a:xfrm>
              <a:off x="2490452" y="5131072"/>
              <a:ext cx="32385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2-</a:t>
              </a:r>
            </a:p>
          </p:txBody>
        </p:sp>
        <p:sp>
          <p:nvSpPr>
            <p:cNvPr id="453" name="Line 43"/>
            <p:cNvSpPr>
              <a:spLocks noChangeShapeType="1"/>
            </p:cNvSpPr>
            <p:nvPr/>
          </p:nvSpPr>
          <p:spPr bwMode="auto">
            <a:xfrm flipH="1" flipV="1">
              <a:off x="1976102" y="5899422"/>
              <a:ext cx="273050" cy="26193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4" name="Text Box 44"/>
            <p:cNvSpPr txBox="1">
              <a:spLocks noChangeArrowheads="1"/>
            </p:cNvSpPr>
            <p:nvPr/>
          </p:nvSpPr>
          <p:spPr bwMode="auto">
            <a:xfrm>
              <a:off x="1814177" y="6305822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469" name="Line 209"/>
            <p:cNvSpPr>
              <a:spLocks noChangeShapeType="1"/>
            </p:cNvSpPr>
            <p:nvPr/>
          </p:nvSpPr>
          <p:spPr bwMode="auto">
            <a:xfrm flipV="1">
              <a:off x="1884027" y="5545410"/>
              <a:ext cx="0" cy="1587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0" name="Text Box 210"/>
            <p:cNvSpPr txBox="1">
              <a:spLocks noChangeArrowheads="1"/>
            </p:cNvSpPr>
            <p:nvPr/>
          </p:nvSpPr>
          <p:spPr bwMode="auto">
            <a:xfrm>
              <a:off x="1747502" y="5253310"/>
              <a:ext cx="268288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473" name="Line 213"/>
            <p:cNvSpPr>
              <a:spLocks noChangeShapeType="1"/>
            </p:cNvSpPr>
            <p:nvPr/>
          </p:nvSpPr>
          <p:spPr bwMode="auto">
            <a:xfrm flipV="1">
              <a:off x="1434765" y="6291535"/>
              <a:ext cx="160337" cy="146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4" name="Line 214"/>
            <p:cNvSpPr>
              <a:spLocks noChangeShapeType="1"/>
            </p:cNvSpPr>
            <p:nvPr/>
          </p:nvSpPr>
          <p:spPr bwMode="auto">
            <a:xfrm flipV="1">
              <a:off x="1236327" y="6116910"/>
              <a:ext cx="158750" cy="146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5" name="Line 215"/>
            <p:cNvSpPr>
              <a:spLocks noChangeShapeType="1"/>
            </p:cNvSpPr>
            <p:nvPr/>
          </p:nvSpPr>
          <p:spPr bwMode="auto">
            <a:xfrm>
              <a:off x="1258552" y="6323285"/>
              <a:ext cx="128588" cy="1047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6" name="Line 216"/>
            <p:cNvSpPr>
              <a:spLocks noChangeShapeType="1"/>
            </p:cNvSpPr>
            <p:nvPr/>
          </p:nvSpPr>
          <p:spPr bwMode="auto">
            <a:xfrm flipH="1" flipV="1">
              <a:off x="1823702" y="6432822"/>
              <a:ext cx="39688" cy="1524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7" name="Line 217"/>
            <p:cNvSpPr>
              <a:spLocks noChangeShapeType="1"/>
            </p:cNvSpPr>
            <p:nvPr/>
          </p:nvSpPr>
          <p:spPr bwMode="auto">
            <a:xfrm flipH="1" flipV="1">
              <a:off x="2057065" y="6356622"/>
              <a:ext cx="39687" cy="15398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8" name="Line 218"/>
            <p:cNvSpPr>
              <a:spLocks noChangeShapeType="1"/>
            </p:cNvSpPr>
            <p:nvPr/>
          </p:nvSpPr>
          <p:spPr bwMode="auto">
            <a:xfrm flipV="1">
              <a:off x="1936415" y="6567760"/>
              <a:ext cx="144462" cy="349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9" name="Line 219"/>
            <p:cNvSpPr>
              <a:spLocks noChangeShapeType="1"/>
            </p:cNvSpPr>
            <p:nvPr/>
          </p:nvSpPr>
          <p:spPr bwMode="auto">
            <a:xfrm flipH="1" flipV="1">
              <a:off x="2157077" y="6324872"/>
              <a:ext cx="128588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80" name="Line 220"/>
            <p:cNvSpPr>
              <a:spLocks noChangeShapeType="1"/>
            </p:cNvSpPr>
            <p:nvPr/>
          </p:nvSpPr>
          <p:spPr bwMode="auto">
            <a:xfrm flipH="1" flipV="1">
              <a:off x="2347577" y="6142310"/>
              <a:ext cx="128588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81" name="Line 221"/>
            <p:cNvSpPr>
              <a:spLocks noChangeShapeType="1"/>
            </p:cNvSpPr>
            <p:nvPr/>
          </p:nvSpPr>
          <p:spPr bwMode="auto">
            <a:xfrm flipV="1">
              <a:off x="2331702" y="6332810"/>
              <a:ext cx="136525" cy="12541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5037532" y="5102498"/>
            <a:ext cx="4138519" cy="1527175"/>
            <a:chOff x="3513531" y="5102497"/>
            <a:chExt cx="4138519" cy="1527175"/>
          </a:xfrm>
        </p:grpSpPr>
        <p:sp>
          <p:nvSpPr>
            <p:cNvPr id="455" name="Line 45"/>
            <p:cNvSpPr>
              <a:spLocks noChangeShapeType="1"/>
            </p:cNvSpPr>
            <p:nvPr/>
          </p:nvSpPr>
          <p:spPr bwMode="auto">
            <a:xfrm flipH="1" flipV="1">
              <a:off x="4221556" y="5923235"/>
              <a:ext cx="46038" cy="3905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6" name="Text Box 46"/>
            <p:cNvSpPr txBox="1">
              <a:spLocks noChangeArrowheads="1"/>
            </p:cNvSpPr>
            <p:nvPr/>
          </p:nvSpPr>
          <p:spPr bwMode="auto">
            <a:xfrm>
              <a:off x="4069156" y="5650185"/>
              <a:ext cx="268288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457" name="Text Box 47"/>
            <p:cNvSpPr txBox="1">
              <a:spLocks noChangeArrowheads="1"/>
            </p:cNvSpPr>
            <p:nvPr/>
          </p:nvSpPr>
          <p:spPr bwMode="auto">
            <a:xfrm>
              <a:off x="4524769" y="6129610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458" name="Text Box 48"/>
            <p:cNvSpPr txBox="1">
              <a:spLocks noChangeArrowheads="1"/>
            </p:cNvSpPr>
            <p:nvPr/>
          </p:nvSpPr>
          <p:spPr bwMode="auto">
            <a:xfrm>
              <a:off x="3591319" y="6026422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459" name="Line 49"/>
            <p:cNvSpPr>
              <a:spLocks noChangeShapeType="1"/>
            </p:cNvSpPr>
            <p:nvPr/>
          </p:nvSpPr>
          <p:spPr bwMode="auto">
            <a:xfrm flipV="1">
              <a:off x="3846906" y="5912122"/>
              <a:ext cx="274638" cy="2603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0" name="Line 50"/>
            <p:cNvSpPr>
              <a:spLocks noChangeShapeType="1"/>
            </p:cNvSpPr>
            <p:nvPr/>
          </p:nvSpPr>
          <p:spPr bwMode="auto">
            <a:xfrm flipH="1" flipV="1">
              <a:off x="4310456" y="5880372"/>
              <a:ext cx="273050" cy="26193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" name="Text Box 51"/>
            <p:cNvSpPr txBox="1">
              <a:spLocks noChangeArrowheads="1"/>
            </p:cNvSpPr>
            <p:nvPr/>
          </p:nvSpPr>
          <p:spPr bwMode="auto">
            <a:xfrm>
              <a:off x="4150119" y="6286772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462" name="Line 52"/>
            <p:cNvSpPr>
              <a:spLocks noChangeShapeType="1"/>
            </p:cNvSpPr>
            <p:nvPr/>
          </p:nvSpPr>
          <p:spPr bwMode="auto">
            <a:xfrm flipH="1" flipV="1">
              <a:off x="6704313" y="5913710"/>
              <a:ext cx="47625" cy="3905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3" name="Text Box 53"/>
            <p:cNvSpPr txBox="1">
              <a:spLocks noChangeArrowheads="1"/>
            </p:cNvSpPr>
            <p:nvPr/>
          </p:nvSpPr>
          <p:spPr bwMode="auto">
            <a:xfrm>
              <a:off x="6531275" y="5640660"/>
              <a:ext cx="268288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464" name="Text Box 54"/>
            <p:cNvSpPr txBox="1">
              <a:spLocks noChangeArrowheads="1"/>
            </p:cNvSpPr>
            <p:nvPr/>
          </p:nvSpPr>
          <p:spPr bwMode="auto">
            <a:xfrm>
              <a:off x="7013875" y="6059760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465" name="Text Box 55"/>
            <p:cNvSpPr txBox="1">
              <a:spLocks noChangeArrowheads="1"/>
            </p:cNvSpPr>
            <p:nvPr/>
          </p:nvSpPr>
          <p:spPr bwMode="auto">
            <a:xfrm>
              <a:off x="6008988" y="5972447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466" name="Line 56"/>
            <p:cNvSpPr>
              <a:spLocks noChangeShapeType="1"/>
            </p:cNvSpPr>
            <p:nvPr/>
          </p:nvSpPr>
          <p:spPr bwMode="auto">
            <a:xfrm flipV="1">
              <a:off x="6309025" y="5902597"/>
              <a:ext cx="273050" cy="2603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7" name="Line 57"/>
            <p:cNvSpPr>
              <a:spLocks noChangeShapeType="1"/>
            </p:cNvSpPr>
            <p:nvPr/>
          </p:nvSpPr>
          <p:spPr bwMode="auto">
            <a:xfrm flipH="1" flipV="1">
              <a:off x="6770988" y="5870847"/>
              <a:ext cx="274637" cy="26193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8" name="Text Box 58"/>
            <p:cNvSpPr txBox="1">
              <a:spLocks noChangeArrowheads="1"/>
            </p:cNvSpPr>
            <p:nvPr/>
          </p:nvSpPr>
          <p:spPr bwMode="auto">
            <a:xfrm>
              <a:off x="6610650" y="6277247"/>
              <a:ext cx="2952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471" name="Line 211"/>
            <p:cNvSpPr>
              <a:spLocks noChangeShapeType="1"/>
            </p:cNvSpPr>
            <p:nvPr/>
          </p:nvSpPr>
          <p:spPr bwMode="auto">
            <a:xfrm flipV="1">
              <a:off x="4240606" y="5532710"/>
              <a:ext cx="0" cy="1587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2" name="Text Box 212"/>
            <p:cNvSpPr txBox="1">
              <a:spLocks noChangeArrowheads="1"/>
            </p:cNvSpPr>
            <p:nvPr/>
          </p:nvSpPr>
          <p:spPr bwMode="auto">
            <a:xfrm>
              <a:off x="4081856" y="5240610"/>
              <a:ext cx="268288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482" name="Line 222"/>
            <p:cNvSpPr>
              <a:spLocks noChangeShapeType="1"/>
            </p:cNvSpPr>
            <p:nvPr/>
          </p:nvSpPr>
          <p:spPr bwMode="auto">
            <a:xfrm flipV="1">
              <a:off x="3835794" y="5835922"/>
              <a:ext cx="274637" cy="2603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83" name="Line 223"/>
            <p:cNvSpPr>
              <a:spLocks noChangeShapeType="1"/>
            </p:cNvSpPr>
            <p:nvPr/>
          </p:nvSpPr>
          <p:spPr bwMode="auto">
            <a:xfrm flipV="1">
              <a:off x="3781819" y="6185172"/>
              <a:ext cx="158750" cy="146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84" name="Line 224"/>
            <p:cNvSpPr>
              <a:spLocks noChangeShapeType="1"/>
            </p:cNvSpPr>
            <p:nvPr/>
          </p:nvSpPr>
          <p:spPr bwMode="auto">
            <a:xfrm flipV="1">
              <a:off x="3583381" y="6012135"/>
              <a:ext cx="158750" cy="146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85" name="Line 225"/>
            <p:cNvSpPr>
              <a:spLocks noChangeShapeType="1"/>
            </p:cNvSpPr>
            <p:nvPr/>
          </p:nvSpPr>
          <p:spPr bwMode="auto">
            <a:xfrm flipH="1" flipV="1">
              <a:off x="4159644" y="6413772"/>
              <a:ext cx="38100" cy="1524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86" name="Line 226"/>
            <p:cNvSpPr>
              <a:spLocks noChangeShapeType="1"/>
            </p:cNvSpPr>
            <p:nvPr/>
          </p:nvSpPr>
          <p:spPr bwMode="auto">
            <a:xfrm flipH="1" flipV="1">
              <a:off x="4393006" y="6337572"/>
              <a:ext cx="38100" cy="15398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87" name="Line 227"/>
            <p:cNvSpPr>
              <a:spLocks noChangeShapeType="1"/>
            </p:cNvSpPr>
            <p:nvPr/>
          </p:nvSpPr>
          <p:spPr bwMode="auto">
            <a:xfrm flipV="1">
              <a:off x="4270769" y="6548710"/>
              <a:ext cx="146050" cy="349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88" name="Line 228"/>
            <p:cNvSpPr>
              <a:spLocks noChangeShapeType="1"/>
            </p:cNvSpPr>
            <p:nvPr/>
          </p:nvSpPr>
          <p:spPr bwMode="auto">
            <a:xfrm flipH="1" flipV="1">
              <a:off x="4493019" y="6305822"/>
              <a:ext cx="128587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89" name="Line 229"/>
            <p:cNvSpPr>
              <a:spLocks noChangeShapeType="1"/>
            </p:cNvSpPr>
            <p:nvPr/>
          </p:nvSpPr>
          <p:spPr bwMode="auto">
            <a:xfrm flipH="1" flipV="1">
              <a:off x="4683519" y="6123260"/>
              <a:ext cx="128587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0" name="Line 230"/>
            <p:cNvSpPr>
              <a:spLocks noChangeShapeType="1"/>
            </p:cNvSpPr>
            <p:nvPr/>
          </p:nvSpPr>
          <p:spPr bwMode="auto">
            <a:xfrm flipV="1">
              <a:off x="4666056" y="6313760"/>
              <a:ext cx="136525" cy="12541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1" name="AutoShape 231"/>
            <p:cNvSpPr>
              <a:spLocks noChangeArrowheads="1"/>
            </p:cNvSpPr>
            <p:nvPr/>
          </p:nvSpPr>
          <p:spPr bwMode="auto">
            <a:xfrm>
              <a:off x="3513531" y="5285060"/>
              <a:ext cx="1374775" cy="1262062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92" name="Text Box 232"/>
            <p:cNvSpPr txBox="1">
              <a:spLocks noChangeArrowheads="1"/>
            </p:cNvSpPr>
            <p:nvPr/>
          </p:nvSpPr>
          <p:spPr bwMode="auto">
            <a:xfrm>
              <a:off x="4859731" y="5112022"/>
              <a:ext cx="32385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2-</a:t>
              </a:r>
            </a:p>
          </p:txBody>
        </p:sp>
        <p:sp>
          <p:nvSpPr>
            <p:cNvPr id="493" name="Line 233"/>
            <p:cNvSpPr>
              <a:spLocks noChangeShapeType="1"/>
            </p:cNvSpPr>
            <p:nvPr/>
          </p:nvSpPr>
          <p:spPr bwMode="auto">
            <a:xfrm flipV="1">
              <a:off x="6690025" y="5534297"/>
              <a:ext cx="0" cy="1587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4" name="Text Box 234"/>
            <p:cNvSpPr txBox="1">
              <a:spLocks noChangeArrowheads="1"/>
            </p:cNvSpPr>
            <p:nvPr/>
          </p:nvSpPr>
          <p:spPr bwMode="auto">
            <a:xfrm>
              <a:off x="6531275" y="5242197"/>
              <a:ext cx="268288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495" name="Line 235"/>
            <p:cNvSpPr>
              <a:spLocks noChangeShapeType="1"/>
            </p:cNvSpPr>
            <p:nvPr/>
          </p:nvSpPr>
          <p:spPr bwMode="auto">
            <a:xfrm flipV="1">
              <a:off x="4183456" y="5532710"/>
              <a:ext cx="0" cy="1587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6" name="Line 236"/>
            <p:cNvSpPr>
              <a:spLocks noChangeShapeType="1"/>
            </p:cNvSpPr>
            <p:nvPr/>
          </p:nvSpPr>
          <p:spPr bwMode="auto">
            <a:xfrm flipV="1">
              <a:off x="6645575" y="5534297"/>
              <a:ext cx="0" cy="1587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7" name="Line 237"/>
            <p:cNvSpPr>
              <a:spLocks noChangeShapeType="1"/>
            </p:cNvSpPr>
            <p:nvPr/>
          </p:nvSpPr>
          <p:spPr bwMode="auto">
            <a:xfrm flipV="1">
              <a:off x="6309025" y="5802585"/>
              <a:ext cx="273050" cy="2635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8" name="Line 238"/>
            <p:cNvSpPr>
              <a:spLocks noChangeShapeType="1"/>
            </p:cNvSpPr>
            <p:nvPr/>
          </p:nvSpPr>
          <p:spPr bwMode="auto">
            <a:xfrm flipH="1" flipV="1">
              <a:off x="6647163" y="5913710"/>
              <a:ext cx="47625" cy="39052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9" name="Line 239"/>
            <p:cNvSpPr>
              <a:spLocks noChangeShapeType="1"/>
            </p:cNvSpPr>
            <p:nvPr/>
          </p:nvSpPr>
          <p:spPr bwMode="auto">
            <a:xfrm flipV="1">
              <a:off x="6174088" y="6155010"/>
              <a:ext cx="158750" cy="146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0" name="Line 240"/>
            <p:cNvSpPr>
              <a:spLocks noChangeShapeType="1"/>
            </p:cNvSpPr>
            <p:nvPr/>
          </p:nvSpPr>
          <p:spPr bwMode="auto">
            <a:xfrm flipV="1">
              <a:off x="5975650" y="5980385"/>
              <a:ext cx="158750" cy="1460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1" name="Line 241"/>
            <p:cNvSpPr>
              <a:spLocks noChangeShapeType="1"/>
            </p:cNvSpPr>
            <p:nvPr/>
          </p:nvSpPr>
          <p:spPr bwMode="auto">
            <a:xfrm flipH="1" flipV="1">
              <a:off x="6620175" y="6391547"/>
              <a:ext cx="39688" cy="15398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2" name="Line 242"/>
            <p:cNvSpPr>
              <a:spLocks noChangeShapeType="1"/>
            </p:cNvSpPr>
            <p:nvPr/>
          </p:nvSpPr>
          <p:spPr bwMode="auto">
            <a:xfrm flipH="1" flipV="1">
              <a:off x="6853538" y="6316935"/>
              <a:ext cx="39687" cy="15557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3" name="Line 243"/>
            <p:cNvSpPr>
              <a:spLocks noChangeShapeType="1"/>
            </p:cNvSpPr>
            <p:nvPr/>
          </p:nvSpPr>
          <p:spPr bwMode="auto">
            <a:xfrm flipH="1" flipV="1">
              <a:off x="6999588" y="6240735"/>
              <a:ext cx="128587" cy="1206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4" name="Line 244"/>
            <p:cNvSpPr>
              <a:spLocks noChangeShapeType="1"/>
            </p:cNvSpPr>
            <p:nvPr/>
          </p:nvSpPr>
          <p:spPr bwMode="auto">
            <a:xfrm flipH="1" flipV="1">
              <a:off x="7190088" y="6061347"/>
              <a:ext cx="128587" cy="11906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5" name="Line 245"/>
            <p:cNvSpPr>
              <a:spLocks noChangeShapeType="1"/>
            </p:cNvSpPr>
            <p:nvPr/>
          </p:nvSpPr>
          <p:spPr bwMode="auto">
            <a:xfrm flipV="1">
              <a:off x="7172625" y="6251847"/>
              <a:ext cx="136525" cy="125413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6" name="Line 246"/>
            <p:cNvSpPr>
              <a:spLocks noChangeShapeType="1"/>
            </p:cNvSpPr>
            <p:nvPr/>
          </p:nvSpPr>
          <p:spPr bwMode="auto">
            <a:xfrm flipV="1">
              <a:off x="6542388" y="5339035"/>
              <a:ext cx="0" cy="1587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7" name="Line 247"/>
            <p:cNvSpPr>
              <a:spLocks noChangeShapeType="1"/>
            </p:cNvSpPr>
            <p:nvPr/>
          </p:nvSpPr>
          <p:spPr bwMode="auto">
            <a:xfrm flipV="1">
              <a:off x="6782100" y="5339035"/>
              <a:ext cx="0" cy="1587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8" name="AutoShape 248"/>
            <p:cNvSpPr>
              <a:spLocks noChangeArrowheads="1"/>
            </p:cNvSpPr>
            <p:nvPr/>
          </p:nvSpPr>
          <p:spPr bwMode="auto">
            <a:xfrm>
              <a:off x="5940725" y="5275535"/>
              <a:ext cx="1439863" cy="1262062"/>
            </a:xfrm>
            <a:prstGeom prst="bracketPair">
              <a:avLst>
                <a:gd name="adj" fmla="val 17782"/>
              </a:avLst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09" name="Text Box 249"/>
            <p:cNvSpPr txBox="1">
              <a:spLocks noChangeArrowheads="1"/>
            </p:cNvSpPr>
            <p:nvPr/>
          </p:nvSpPr>
          <p:spPr bwMode="auto">
            <a:xfrm>
              <a:off x="7328200" y="5102497"/>
              <a:ext cx="32385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2-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55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36"/>
    </mc:Choice>
    <mc:Fallback xmlns="">
      <p:transition spd="slow" advTm="139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387" grpId="0"/>
      <p:bldP spid="12454" grpId="0" animBg="1"/>
      <p:bldP spid="124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ocuments and Settings\stefania\Desktop\f1006_ISBN88-08-09101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3" t="38992" r="-64613" b="-38992"/>
          <a:stretch/>
        </p:blipFill>
        <p:spPr bwMode="auto">
          <a:xfrm>
            <a:off x="7638081" y="3085440"/>
            <a:ext cx="8382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Documents and Settings\stefania\Desktop\f1006_ISBN88-08-09101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6" t="45753" r="36330" b="-47800"/>
          <a:stretch/>
        </p:blipFill>
        <p:spPr bwMode="auto">
          <a:xfrm>
            <a:off x="4927166" y="3501008"/>
            <a:ext cx="252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Documents and Settings\stefania\Desktop\f1006_ISBN88-08-09101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54" r="65641" b="-41354"/>
          <a:stretch/>
        </p:blipFill>
        <p:spPr bwMode="auto">
          <a:xfrm>
            <a:off x="1959844" y="3192880"/>
            <a:ext cx="288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Documents and Settings\stefania\Desktop\f1006_ISBN88-08-09101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5" r="48462" b="60204"/>
          <a:stretch/>
        </p:blipFill>
        <p:spPr bwMode="auto">
          <a:xfrm>
            <a:off x="1884152" y="548680"/>
            <a:ext cx="4320000" cy="252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Documents and Settings\stefania\Desktop\f1006_ISBN88-08-09101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3456" r="-51288" b="60374"/>
          <a:stretch/>
        </p:blipFill>
        <p:spPr bwMode="auto">
          <a:xfrm>
            <a:off x="6384032" y="557624"/>
            <a:ext cx="8382000" cy="236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739457" y="186940"/>
            <a:ext cx="3079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Tre coppie di elettroni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844348" y="2924945"/>
            <a:ext cx="368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Quattro coppie di elettroni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427760" y="1809327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FF0000"/>
                </a:solidFill>
                <a:latin typeface="Times New Roman" pitchFamily="18" charset="0"/>
              </a:rPr>
              <a:t>BCl</a:t>
            </a:r>
            <a:r>
              <a:rPr lang="it-IT" sz="2400" baseline="-25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9322604" y="1809327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FF0000"/>
                </a:solidFill>
                <a:latin typeface="Times New Roman" pitchFamily="18" charset="0"/>
              </a:rPr>
              <a:t>GeCl</a:t>
            </a:r>
            <a:r>
              <a:rPr lang="it-IT" sz="2400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902473" y="3941252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FF0000"/>
                </a:solidFill>
                <a:latin typeface="Times New Roman" pitchFamily="18" charset="0"/>
              </a:rPr>
              <a:t>CCl</a:t>
            </a:r>
            <a:r>
              <a:rPr lang="it-IT" sz="2400" baseline="-25000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509066" y="416433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FF0000"/>
                </a:solidFill>
                <a:latin typeface="Times New Roman" pitchFamily="18" charset="0"/>
              </a:rPr>
              <a:t>NCl</a:t>
            </a:r>
            <a:r>
              <a:rPr lang="it-IT" sz="2400" baseline="-25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9524957" y="4184430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FF0000"/>
                </a:solidFill>
                <a:latin typeface="Times New Roman" pitchFamily="18" charset="0"/>
              </a:rPr>
              <a:t>OF</a:t>
            </a:r>
            <a:r>
              <a:rPr lang="it-IT" sz="2400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31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86"/>
    </mc:Choice>
    <mc:Fallback xmlns="">
      <p:transition spd="slow" advTm="111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3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616075" y="1279592"/>
            <a:ext cx="1402820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57D3"/>
                </a:solidFill>
                <a:latin typeface="Arial" charset="0"/>
              </a:rPr>
              <a:t>I. Lineare</a:t>
            </a:r>
          </a:p>
        </p:txBody>
      </p:sp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3489414" y="1325563"/>
            <a:ext cx="412751" cy="411162"/>
          </a:xfrm>
          <a:prstGeom prst="ellipse">
            <a:avLst/>
          </a:prstGeom>
          <a:noFill/>
          <a:ln w="476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3902104" y="1508125"/>
            <a:ext cx="708025" cy="0"/>
          </a:xfrm>
          <a:prstGeom prst="line">
            <a:avLst/>
          </a:prstGeom>
          <a:noFill/>
          <a:ln w="47625">
            <a:solidFill>
              <a:srgbClr val="DDFFD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4587878" y="1325563"/>
            <a:ext cx="411163" cy="411162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6050051" y="1279592"/>
            <a:ext cx="1107867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57D3"/>
                </a:solidFill>
                <a:latin typeface="Arial" charset="0"/>
              </a:rPr>
              <a:t>oppure</a:t>
            </a:r>
          </a:p>
        </p:txBody>
      </p:sp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7513638" y="1325563"/>
            <a:ext cx="411163" cy="411162"/>
          </a:xfrm>
          <a:prstGeom prst="ellipse">
            <a:avLst/>
          </a:prstGeom>
          <a:noFill/>
          <a:ln w="476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>
            <a:off x="7924889" y="1508125"/>
            <a:ext cx="708025" cy="0"/>
          </a:xfrm>
          <a:prstGeom prst="line">
            <a:avLst/>
          </a:prstGeom>
          <a:noFill/>
          <a:ln w="47625">
            <a:solidFill>
              <a:srgbClr val="DDFFD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8610602" y="1325563"/>
            <a:ext cx="411163" cy="411162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9021763" y="1508125"/>
            <a:ext cx="709612" cy="0"/>
          </a:xfrm>
          <a:prstGeom prst="line">
            <a:avLst/>
          </a:prstGeom>
          <a:noFill/>
          <a:ln w="47625">
            <a:solidFill>
              <a:srgbClr val="DDFFD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9707566" y="1325563"/>
            <a:ext cx="411163" cy="411162"/>
          </a:xfrm>
          <a:prstGeom prst="ellipse">
            <a:avLst/>
          </a:prstGeom>
          <a:noFill/>
          <a:ln w="476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616076" y="2355057"/>
            <a:ext cx="3901514" cy="1050859"/>
            <a:chOff x="92076" y="2355056"/>
            <a:chExt cx="3901514" cy="1050859"/>
          </a:xfrm>
        </p:grpSpPr>
        <p:sp>
          <p:nvSpPr>
            <p:cNvPr id="2051" name="Text Box 3"/>
            <p:cNvSpPr txBox="1">
              <a:spLocks noChangeArrowheads="1"/>
            </p:cNvSpPr>
            <p:nvPr/>
          </p:nvSpPr>
          <p:spPr bwMode="auto">
            <a:xfrm>
              <a:off x="92076" y="2751204"/>
              <a:ext cx="1702838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FF57D3"/>
                  </a:solidFill>
                  <a:latin typeface="Arial" charset="0"/>
                </a:rPr>
                <a:t>II. Angolare</a:t>
              </a: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1980590" y="2355056"/>
              <a:ext cx="2013000" cy="1050859"/>
              <a:chOff x="1980590" y="2355056"/>
              <a:chExt cx="2013000" cy="1050859"/>
            </a:xfrm>
          </p:grpSpPr>
          <p:sp>
            <p:nvSpPr>
              <p:cNvPr id="2064" name="Line 16"/>
              <p:cNvSpPr>
                <a:spLocks noChangeShapeType="1"/>
              </p:cNvSpPr>
              <p:nvPr/>
            </p:nvSpPr>
            <p:spPr bwMode="auto">
              <a:xfrm flipV="1">
                <a:off x="2339413" y="2435953"/>
                <a:ext cx="731839" cy="639762"/>
              </a:xfrm>
              <a:prstGeom prst="line">
                <a:avLst/>
              </a:prstGeom>
              <a:noFill/>
              <a:ln w="47625">
                <a:solidFill>
                  <a:srgbClr val="DDFF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65" name="Oval 17"/>
              <p:cNvSpPr>
                <a:spLocks noChangeArrowheads="1"/>
              </p:cNvSpPr>
              <p:nvPr/>
            </p:nvSpPr>
            <p:spPr bwMode="auto">
              <a:xfrm>
                <a:off x="1980590" y="2994753"/>
                <a:ext cx="412751" cy="411162"/>
              </a:xfrm>
              <a:prstGeom prst="ellipse">
                <a:avLst/>
              </a:prstGeom>
              <a:noFill/>
              <a:ln w="476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6" name="Line 18"/>
              <p:cNvSpPr>
                <a:spLocks noChangeShapeType="1"/>
              </p:cNvSpPr>
              <p:nvPr/>
            </p:nvSpPr>
            <p:spPr bwMode="auto">
              <a:xfrm>
                <a:off x="3071252" y="2628834"/>
                <a:ext cx="547688" cy="457200"/>
              </a:xfrm>
              <a:prstGeom prst="line">
                <a:avLst/>
              </a:prstGeom>
              <a:noFill/>
              <a:ln w="47625">
                <a:solidFill>
                  <a:srgbClr val="DDFF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67" name="Oval 19"/>
              <p:cNvSpPr>
                <a:spLocks noChangeArrowheads="1"/>
              </p:cNvSpPr>
              <p:nvPr/>
            </p:nvSpPr>
            <p:spPr bwMode="auto">
              <a:xfrm>
                <a:off x="3580839" y="2994753"/>
                <a:ext cx="412751" cy="411162"/>
              </a:xfrm>
              <a:prstGeom prst="ellipse">
                <a:avLst/>
              </a:prstGeom>
              <a:noFill/>
              <a:ln w="476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8" name="Oval 20"/>
              <p:cNvSpPr>
                <a:spLocks noChangeArrowheads="1"/>
              </p:cNvSpPr>
              <p:nvPr/>
            </p:nvSpPr>
            <p:spPr bwMode="auto">
              <a:xfrm>
                <a:off x="2793351" y="2355056"/>
                <a:ext cx="411163" cy="411163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uppo 3"/>
          <p:cNvGrpSpPr/>
          <p:nvPr/>
        </p:nvGrpSpPr>
        <p:grpSpPr>
          <a:xfrm>
            <a:off x="1616076" y="4361538"/>
            <a:ext cx="4087570" cy="1736742"/>
            <a:chOff x="4320694" y="2110465"/>
            <a:chExt cx="4087570" cy="1736742"/>
          </a:xfrm>
        </p:grpSpPr>
        <p:sp>
          <p:nvSpPr>
            <p:cNvPr id="2053" name="Text Box 5"/>
            <p:cNvSpPr txBox="1">
              <a:spLocks noChangeArrowheads="1"/>
            </p:cNvSpPr>
            <p:nvPr/>
          </p:nvSpPr>
          <p:spPr bwMode="auto">
            <a:xfrm>
              <a:off x="4320694" y="2682080"/>
              <a:ext cx="2016962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FF57D3"/>
                  </a:solidFill>
                  <a:latin typeface="Arial" charset="0"/>
                </a:rPr>
                <a:t>IV. Piramidale</a:t>
              </a:r>
            </a:p>
          </p:txBody>
        </p:sp>
        <p:sp>
          <p:nvSpPr>
            <p:cNvPr id="2069" name="Line 21"/>
            <p:cNvSpPr>
              <a:spLocks noChangeShapeType="1"/>
            </p:cNvSpPr>
            <p:nvPr/>
          </p:nvSpPr>
          <p:spPr bwMode="auto">
            <a:xfrm flipV="1">
              <a:off x="6625587" y="2339065"/>
              <a:ext cx="731839" cy="639762"/>
            </a:xfrm>
            <a:prstGeom prst="line">
              <a:avLst/>
            </a:prstGeom>
            <a:noFill/>
            <a:ln w="47625">
              <a:solidFill>
                <a:srgbClr val="DDFF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0" name="Line 22"/>
            <p:cNvSpPr>
              <a:spLocks noChangeShapeType="1"/>
            </p:cNvSpPr>
            <p:nvPr/>
          </p:nvSpPr>
          <p:spPr bwMode="auto">
            <a:xfrm>
              <a:off x="7493865" y="2429552"/>
              <a:ext cx="549275" cy="457200"/>
            </a:xfrm>
            <a:prstGeom prst="line">
              <a:avLst/>
            </a:prstGeom>
            <a:noFill/>
            <a:ln w="47625">
              <a:solidFill>
                <a:srgbClr val="DDFF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1" name="Oval 23"/>
            <p:cNvSpPr>
              <a:spLocks noChangeArrowheads="1"/>
            </p:cNvSpPr>
            <p:nvPr/>
          </p:nvSpPr>
          <p:spPr bwMode="auto">
            <a:xfrm>
              <a:off x="7997101" y="2750293"/>
              <a:ext cx="411163" cy="41116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72" name="Oval 24"/>
            <p:cNvSpPr>
              <a:spLocks noChangeArrowheads="1"/>
            </p:cNvSpPr>
            <p:nvPr/>
          </p:nvSpPr>
          <p:spPr bwMode="auto">
            <a:xfrm>
              <a:off x="7208113" y="2110465"/>
              <a:ext cx="411163" cy="411162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73" name="AutoShape 25"/>
            <p:cNvSpPr>
              <a:spLocks noChangeArrowheads="1"/>
            </p:cNvSpPr>
            <p:nvPr/>
          </p:nvSpPr>
          <p:spPr bwMode="auto">
            <a:xfrm rot="19216890">
              <a:off x="6908077" y="2489877"/>
              <a:ext cx="896939" cy="1000125"/>
            </a:xfrm>
            <a:prstGeom prst="rtTriangle">
              <a:avLst/>
            </a:prstGeom>
            <a:solidFill>
              <a:srgbClr val="FF8C3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74" name="Line 26"/>
            <p:cNvSpPr>
              <a:spLocks noChangeShapeType="1"/>
            </p:cNvSpPr>
            <p:nvPr/>
          </p:nvSpPr>
          <p:spPr bwMode="auto">
            <a:xfrm>
              <a:off x="7403375" y="2429618"/>
              <a:ext cx="0" cy="1052513"/>
            </a:xfrm>
            <a:prstGeom prst="line">
              <a:avLst/>
            </a:prstGeom>
            <a:noFill/>
            <a:ln w="47625">
              <a:solidFill>
                <a:srgbClr val="DDFF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5" name="Oval 27"/>
            <p:cNvSpPr>
              <a:spLocks noChangeArrowheads="1"/>
            </p:cNvSpPr>
            <p:nvPr/>
          </p:nvSpPr>
          <p:spPr bwMode="auto">
            <a:xfrm>
              <a:off x="7174777" y="3436044"/>
              <a:ext cx="411163" cy="41116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83" name="Oval 35"/>
            <p:cNvSpPr>
              <a:spLocks noChangeArrowheads="1"/>
            </p:cNvSpPr>
            <p:nvPr/>
          </p:nvSpPr>
          <p:spPr bwMode="auto">
            <a:xfrm>
              <a:off x="6396901" y="2750293"/>
              <a:ext cx="411163" cy="41116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5992899" y="1761218"/>
            <a:ext cx="4572002" cy="2193859"/>
            <a:chOff x="4468899" y="1761217"/>
            <a:chExt cx="4572002" cy="2193859"/>
          </a:xfrm>
        </p:grpSpPr>
        <p:sp>
          <p:nvSpPr>
            <p:cNvPr id="2052" name="Text Box 4"/>
            <p:cNvSpPr txBox="1">
              <a:spLocks noChangeArrowheads="1"/>
            </p:cNvSpPr>
            <p:nvPr/>
          </p:nvSpPr>
          <p:spPr bwMode="auto">
            <a:xfrm>
              <a:off x="4468899" y="2721655"/>
              <a:ext cx="2694584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FF57D3"/>
                  </a:solidFill>
                  <a:latin typeface="Arial" charset="0"/>
                </a:rPr>
                <a:t>III. Piana Trigonale</a:t>
              </a:r>
            </a:p>
          </p:txBody>
        </p:sp>
        <p:sp>
          <p:nvSpPr>
            <p:cNvPr id="2076" name="Line 28"/>
            <p:cNvSpPr>
              <a:spLocks noChangeShapeType="1"/>
            </p:cNvSpPr>
            <p:nvPr/>
          </p:nvSpPr>
          <p:spPr bwMode="auto">
            <a:xfrm flipV="1">
              <a:off x="7389899" y="2997814"/>
              <a:ext cx="731839" cy="641350"/>
            </a:xfrm>
            <a:prstGeom prst="line">
              <a:avLst/>
            </a:prstGeom>
            <a:noFill/>
            <a:ln w="47625">
              <a:solidFill>
                <a:srgbClr val="DDFF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7" name="Oval 29"/>
            <p:cNvSpPr>
              <a:spLocks noChangeArrowheads="1"/>
            </p:cNvSpPr>
            <p:nvPr/>
          </p:nvSpPr>
          <p:spPr bwMode="auto">
            <a:xfrm>
              <a:off x="7027950" y="3543914"/>
              <a:ext cx="412751" cy="411162"/>
            </a:xfrm>
            <a:prstGeom prst="ellipse">
              <a:avLst/>
            </a:prstGeom>
            <a:noFill/>
            <a:ln w="476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78" name="Line 30"/>
            <p:cNvSpPr>
              <a:spLocks noChangeShapeType="1"/>
            </p:cNvSpPr>
            <p:nvPr/>
          </p:nvSpPr>
          <p:spPr bwMode="auto">
            <a:xfrm>
              <a:off x="8126412" y="3224826"/>
              <a:ext cx="547688" cy="457200"/>
            </a:xfrm>
            <a:prstGeom prst="line">
              <a:avLst/>
            </a:prstGeom>
            <a:noFill/>
            <a:ln w="47625">
              <a:solidFill>
                <a:srgbClr val="DDFF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9" name="Oval 31"/>
            <p:cNvSpPr>
              <a:spLocks noChangeArrowheads="1"/>
            </p:cNvSpPr>
            <p:nvPr/>
          </p:nvSpPr>
          <p:spPr bwMode="auto">
            <a:xfrm>
              <a:off x="8628150" y="3543914"/>
              <a:ext cx="412751" cy="411162"/>
            </a:xfrm>
            <a:prstGeom prst="ellipse">
              <a:avLst/>
            </a:prstGeom>
            <a:noFill/>
            <a:ln w="476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80" name="Oval 32"/>
            <p:cNvSpPr>
              <a:spLocks noChangeArrowheads="1"/>
            </p:cNvSpPr>
            <p:nvPr/>
          </p:nvSpPr>
          <p:spPr bwMode="auto">
            <a:xfrm>
              <a:off x="7840662" y="2904217"/>
              <a:ext cx="411163" cy="41116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81" name="Line 33"/>
            <p:cNvSpPr>
              <a:spLocks noChangeShapeType="1"/>
            </p:cNvSpPr>
            <p:nvPr/>
          </p:nvSpPr>
          <p:spPr bwMode="auto">
            <a:xfrm flipV="1">
              <a:off x="8069262" y="2172380"/>
              <a:ext cx="0" cy="731837"/>
            </a:xfrm>
            <a:prstGeom prst="line">
              <a:avLst/>
            </a:prstGeom>
            <a:noFill/>
            <a:ln w="47625">
              <a:solidFill>
                <a:srgbClr val="DDFF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2" name="Oval 34"/>
            <p:cNvSpPr>
              <a:spLocks noChangeArrowheads="1"/>
            </p:cNvSpPr>
            <p:nvPr/>
          </p:nvSpPr>
          <p:spPr bwMode="auto">
            <a:xfrm>
              <a:off x="7840662" y="1761217"/>
              <a:ext cx="411163" cy="411163"/>
            </a:xfrm>
            <a:prstGeom prst="ellipse">
              <a:avLst/>
            </a:prstGeom>
            <a:noFill/>
            <a:ln w="476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84" name="Freeform 36"/>
            <p:cNvSpPr>
              <a:spLocks/>
            </p:cNvSpPr>
            <p:nvPr/>
          </p:nvSpPr>
          <p:spPr bwMode="auto">
            <a:xfrm>
              <a:off x="7442289" y="2634278"/>
              <a:ext cx="592137" cy="692150"/>
            </a:xfrm>
            <a:custGeom>
              <a:avLst/>
              <a:gdLst>
                <a:gd name="T0" fmla="*/ 2147483647 w 622"/>
                <a:gd name="T1" fmla="*/ 2147483647 h 727"/>
                <a:gd name="T2" fmla="*/ 2147483647 w 622"/>
                <a:gd name="T3" fmla="*/ 2147483647 h 727"/>
                <a:gd name="T4" fmla="*/ 2147483647 w 622"/>
                <a:gd name="T5" fmla="*/ 2147483647 h 727"/>
                <a:gd name="T6" fmla="*/ 2147483647 w 622"/>
                <a:gd name="T7" fmla="*/ 2147483647 h 727"/>
                <a:gd name="T8" fmla="*/ 2147483647 w 622"/>
                <a:gd name="T9" fmla="*/ 2147483647 h 727"/>
                <a:gd name="T10" fmla="*/ 2147483647 w 622"/>
                <a:gd name="T11" fmla="*/ 2147483647 h 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22" h="727">
                  <a:moveTo>
                    <a:pt x="622" y="43"/>
                  </a:moveTo>
                  <a:cubicBezTo>
                    <a:pt x="585" y="37"/>
                    <a:pt x="473" y="8"/>
                    <a:pt x="400" y="8"/>
                  </a:cubicBezTo>
                  <a:cubicBezTo>
                    <a:pt x="327" y="8"/>
                    <a:pt x="247" y="0"/>
                    <a:pt x="182" y="45"/>
                  </a:cubicBezTo>
                  <a:cubicBezTo>
                    <a:pt x="117" y="90"/>
                    <a:pt x="18" y="190"/>
                    <a:pt x="9" y="281"/>
                  </a:cubicBezTo>
                  <a:cubicBezTo>
                    <a:pt x="0" y="372"/>
                    <a:pt x="77" y="516"/>
                    <a:pt x="127" y="590"/>
                  </a:cubicBezTo>
                  <a:cubicBezTo>
                    <a:pt x="177" y="664"/>
                    <a:pt x="271" y="699"/>
                    <a:pt x="309" y="727"/>
                  </a:cubicBezTo>
                </a:path>
              </a:pathLst>
            </a:custGeom>
            <a:noFill/>
            <a:ln w="38100" cmpd="sng">
              <a:solidFill>
                <a:srgbClr val="DDFF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5" name="Text Box 37"/>
            <p:cNvSpPr txBox="1">
              <a:spLocks noChangeArrowheads="1"/>
            </p:cNvSpPr>
            <p:nvPr/>
          </p:nvSpPr>
          <p:spPr bwMode="auto">
            <a:xfrm>
              <a:off x="6983501" y="2264455"/>
              <a:ext cx="719941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DDFFDD"/>
                  </a:solidFill>
                  <a:latin typeface="Arial" charset="0"/>
                </a:rPr>
                <a:t>120°</a:t>
              </a:r>
            </a:p>
          </p:txBody>
        </p:sp>
      </p:grpSp>
      <p:sp>
        <p:nvSpPr>
          <p:cNvPr id="2094" name="Oval 46"/>
          <p:cNvSpPr>
            <a:spLocks noChangeArrowheads="1"/>
          </p:cNvSpPr>
          <p:nvPr/>
        </p:nvSpPr>
        <p:spPr bwMode="auto">
          <a:xfrm>
            <a:off x="9067802" y="4160838"/>
            <a:ext cx="411163" cy="411162"/>
          </a:xfrm>
          <a:prstGeom prst="ellipse">
            <a:avLst/>
          </a:prstGeom>
          <a:noFill/>
          <a:ln w="476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6187622" y="4546600"/>
            <a:ext cx="4480378" cy="2186054"/>
            <a:chOff x="4663622" y="4546600"/>
            <a:chExt cx="4480378" cy="2186054"/>
          </a:xfrm>
        </p:grpSpPr>
        <p:sp>
          <p:nvSpPr>
            <p:cNvPr id="2054" name="Text Box 6"/>
            <p:cNvSpPr txBox="1">
              <a:spLocks noChangeArrowheads="1"/>
            </p:cNvSpPr>
            <p:nvPr/>
          </p:nvSpPr>
          <p:spPr bwMode="auto">
            <a:xfrm>
              <a:off x="4663622" y="4924459"/>
              <a:ext cx="2091278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FF57D3"/>
                  </a:solidFill>
                  <a:latin typeface="Arial" charset="0"/>
                </a:rPr>
                <a:t>V. Tetraedrica </a:t>
              </a:r>
            </a:p>
          </p:txBody>
        </p:sp>
        <p:sp>
          <p:nvSpPr>
            <p:cNvPr id="2086" name="Line 38"/>
            <p:cNvSpPr>
              <a:spLocks noChangeShapeType="1"/>
            </p:cNvSpPr>
            <p:nvPr/>
          </p:nvSpPr>
          <p:spPr bwMode="auto">
            <a:xfrm flipV="1">
              <a:off x="6765925" y="5554665"/>
              <a:ext cx="984251" cy="538162"/>
            </a:xfrm>
            <a:prstGeom prst="line">
              <a:avLst/>
            </a:prstGeom>
            <a:noFill/>
            <a:ln w="47625">
              <a:solidFill>
                <a:srgbClr val="DDFF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7" name="Line 39"/>
            <p:cNvSpPr>
              <a:spLocks noChangeShapeType="1"/>
            </p:cNvSpPr>
            <p:nvPr/>
          </p:nvSpPr>
          <p:spPr bwMode="auto">
            <a:xfrm>
              <a:off x="7864475" y="5635627"/>
              <a:ext cx="914400" cy="147638"/>
            </a:xfrm>
            <a:prstGeom prst="line">
              <a:avLst/>
            </a:prstGeom>
            <a:noFill/>
            <a:ln w="47625">
              <a:solidFill>
                <a:srgbClr val="DDFF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8" name="Oval 40"/>
            <p:cNvSpPr>
              <a:spLocks noChangeArrowheads="1"/>
            </p:cNvSpPr>
            <p:nvPr/>
          </p:nvSpPr>
          <p:spPr bwMode="auto">
            <a:xfrm>
              <a:off x="7578725" y="5315016"/>
              <a:ext cx="411163" cy="41116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89" name="Oval 41"/>
            <p:cNvSpPr>
              <a:spLocks noChangeArrowheads="1"/>
            </p:cNvSpPr>
            <p:nvPr/>
          </p:nvSpPr>
          <p:spPr bwMode="auto">
            <a:xfrm>
              <a:off x="7200901" y="6321491"/>
              <a:ext cx="411163" cy="411163"/>
            </a:xfrm>
            <a:prstGeom prst="ellipse">
              <a:avLst/>
            </a:prstGeom>
            <a:noFill/>
            <a:ln w="476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90" name="Line 42"/>
            <p:cNvSpPr>
              <a:spLocks noChangeShapeType="1"/>
            </p:cNvSpPr>
            <p:nvPr/>
          </p:nvSpPr>
          <p:spPr bwMode="auto">
            <a:xfrm flipH="1">
              <a:off x="7440613" y="5635627"/>
              <a:ext cx="331787" cy="673100"/>
            </a:xfrm>
            <a:prstGeom prst="line">
              <a:avLst/>
            </a:prstGeom>
            <a:noFill/>
            <a:ln w="47625">
              <a:solidFill>
                <a:srgbClr val="DDFF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91" name="Oval 43"/>
            <p:cNvSpPr>
              <a:spLocks noChangeArrowheads="1"/>
            </p:cNvSpPr>
            <p:nvPr/>
          </p:nvSpPr>
          <p:spPr bwMode="auto">
            <a:xfrm>
              <a:off x="8732837" y="5668963"/>
              <a:ext cx="411163" cy="411162"/>
            </a:xfrm>
            <a:prstGeom prst="ellipse">
              <a:avLst/>
            </a:prstGeom>
            <a:noFill/>
            <a:ln w="476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92" name="Oval 44"/>
            <p:cNvSpPr>
              <a:spLocks noChangeArrowheads="1"/>
            </p:cNvSpPr>
            <p:nvPr/>
          </p:nvSpPr>
          <p:spPr bwMode="auto">
            <a:xfrm>
              <a:off x="6400801" y="5897563"/>
              <a:ext cx="411163" cy="411162"/>
            </a:xfrm>
            <a:prstGeom prst="ellipse">
              <a:avLst/>
            </a:prstGeom>
            <a:noFill/>
            <a:ln w="476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93" name="Line 45"/>
            <p:cNvSpPr>
              <a:spLocks noChangeShapeType="1"/>
            </p:cNvSpPr>
            <p:nvPr/>
          </p:nvSpPr>
          <p:spPr bwMode="auto">
            <a:xfrm flipV="1">
              <a:off x="7772400" y="4572000"/>
              <a:ext cx="0" cy="731838"/>
            </a:xfrm>
            <a:prstGeom prst="line">
              <a:avLst/>
            </a:prstGeom>
            <a:noFill/>
            <a:ln w="47625">
              <a:solidFill>
                <a:srgbClr val="DDFF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95" name="AutoShape 47"/>
            <p:cNvSpPr>
              <a:spLocks noChangeArrowheads="1"/>
            </p:cNvSpPr>
            <p:nvPr/>
          </p:nvSpPr>
          <p:spPr bwMode="auto">
            <a:xfrm rot="1457323">
              <a:off x="7142252" y="4546600"/>
              <a:ext cx="668337" cy="1733550"/>
            </a:xfrm>
            <a:prstGeom prst="triangle">
              <a:avLst>
                <a:gd name="adj" fmla="val 37662"/>
              </a:avLst>
            </a:prstGeom>
            <a:noFill/>
            <a:ln w="38100">
              <a:solidFill>
                <a:srgbClr val="FF8C3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96" name="AutoShape 48"/>
            <p:cNvSpPr>
              <a:spLocks noChangeArrowheads="1"/>
            </p:cNvSpPr>
            <p:nvPr/>
          </p:nvSpPr>
          <p:spPr bwMode="auto">
            <a:xfrm rot="20271046">
              <a:off x="7107326" y="4668838"/>
              <a:ext cx="1444625" cy="1446212"/>
            </a:xfrm>
            <a:prstGeom prst="triangle">
              <a:avLst>
                <a:gd name="adj" fmla="val 64542"/>
              </a:avLst>
            </a:prstGeom>
            <a:noFill/>
            <a:ln w="38100">
              <a:solidFill>
                <a:srgbClr val="FF8C3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97" name="Text Box 49"/>
            <p:cNvSpPr txBox="1">
              <a:spLocks noChangeArrowheads="1"/>
            </p:cNvSpPr>
            <p:nvPr/>
          </p:nvSpPr>
          <p:spPr bwMode="auto">
            <a:xfrm>
              <a:off x="7809976" y="5981214"/>
              <a:ext cx="965201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dirty="0">
                  <a:solidFill>
                    <a:srgbClr val="DDFFDD"/>
                  </a:solidFill>
                  <a:latin typeface="Arial" charset="0"/>
                </a:rPr>
                <a:t>109,5°</a:t>
              </a:r>
            </a:p>
          </p:txBody>
        </p:sp>
      </p:grp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8107363" y="1050927"/>
            <a:ext cx="1371600" cy="869950"/>
          </a:xfrm>
          <a:custGeom>
            <a:avLst/>
            <a:gdLst>
              <a:gd name="T0" fmla="*/ 2147483647 w 21600"/>
              <a:gd name="T1" fmla="*/ 0 h 21600"/>
              <a:gd name="T2" fmla="*/ 370245259 w 21600"/>
              <a:gd name="T3" fmla="*/ 735303771 h 21600"/>
              <a:gd name="T4" fmla="*/ 2147483647 w 21600"/>
              <a:gd name="T5" fmla="*/ 187566536 h 21600"/>
              <a:gd name="T6" fmla="*/ 2147483647 w 21600"/>
              <a:gd name="T7" fmla="*/ 73530377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826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880" y="11185"/>
                </a:moveTo>
                <a:cubicBezTo>
                  <a:pt x="2874" y="11057"/>
                  <a:pt x="2871" y="10928"/>
                  <a:pt x="2871" y="10800"/>
                </a:cubicBezTo>
                <a:cubicBezTo>
                  <a:pt x="2871" y="6420"/>
                  <a:pt x="6420" y="2871"/>
                  <a:pt x="10800" y="2871"/>
                </a:cubicBezTo>
                <a:cubicBezTo>
                  <a:pt x="15179" y="2871"/>
                  <a:pt x="18729" y="6420"/>
                  <a:pt x="18729" y="10800"/>
                </a:cubicBezTo>
                <a:cubicBezTo>
                  <a:pt x="18729" y="10928"/>
                  <a:pt x="18725" y="11057"/>
                  <a:pt x="18719" y="11185"/>
                </a:cubicBezTo>
                <a:lnTo>
                  <a:pt x="21587" y="11325"/>
                </a:lnTo>
                <a:cubicBezTo>
                  <a:pt x="21595" y="11150"/>
                  <a:pt x="21600" y="1097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975"/>
                  <a:pt x="4" y="11150"/>
                  <a:pt x="12" y="11325"/>
                </a:cubicBezTo>
                <a:lnTo>
                  <a:pt x="2880" y="11185"/>
                </a:lnTo>
                <a:close/>
              </a:path>
            </a:pathLst>
          </a:custGeom>
          <a:noFill/>
          <a:ln w="38100">
            <a:solidFill>
              <a:srgbClr val="DDFF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99" name="Text Box 51"/>
          <p:cNvSpPr txBox="1">
            <a:spLocks noChangeArrowheads="1"/>
          </p:cNvSpPr>
          <p:nvPr/>
        </p:nvSpPr>
        <p:spPr bwMode="auto">
          <a:xfrm>
            <a:off x="9296489" y="731905"/>
            <a:ext cx="719941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DDFFDD"/>
                </a:solidFill>
                <a:latin typeface="Arial" charset="0"/>
              </a:rPr>
              <a:t>180°</a:t>
            </a:r>
          </a:p>
        </p:txBody>
      </p:sp>
      <p:sp>
        <p:nvSpPr>
          <p:cNvPr id="2100" name="Text Box 52"/>
          <p:cNvSpPr txBox="1">
            <a:spLocks noChangeArrowheads="1"/>
          </p:cNvSpPr>
          <p:nvPr/>
        </p:nvSpPr>
        <p:spPr bwMode="auto">
          <a:xfrm>
            <a:off x="3535452" y="46059"/>
            <a:ext cx="5326971" cy="51706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CCCCFF"/>
                </a:solidFill>
                <a:latin typeface="Comic Sans MS" pitchFamily="66" charset="0"/>
              </a:rPr>
              <a:t>Geometria di alcune Molecole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04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60"/>
    </mc:Choice>
    <mc:Fallback xmlns="">
      <p:transition spd="slow" advTm="51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667957" y="34531"/>
            <a:ext cx="8870951" cy="6755606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256456" y="823913"/>
            <a:ext cx="2231771" cy="393954"/>
            <a:chOff x="732455" y="823913"/>
            <a:chExt cx="2231771" cy="393954"/>
          </a:xfrm>
        </p:grpSpPr>
        <p:sp>
          <p:nvSpPr>
            <p:cNvPr id="3076" name="Text Box 4"/>
            <p:cNvSpPr txBox="1">
              <a:spLocks noChangeArrowheads="1"/>
            </p:cNvSpPr>
            <p:nvPr/>
          </p:nvSpPr>
          <p:spPr bwMode="auto">
            <a:xfrm>
              <a:off x="732455" y="823913"/>
              <a:ext cx="282321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00CC"/>
                  </a:solidFill>
                  <a:latin typeface="Comic Sans MS" pitchFamily="66" charset="0"/>
                </a:rPr>
                <a:t>5</a:t>
              </a:r>
            </a:p>
          </p:txBody>
        </p:sp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2681905" y="823913"/>
              <a:ext cx="282321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0000CC"/>
                  </a:solidFill>
                  <a:latin typeface="Comic Sans MS" pitchFamily="66" charset="0"/>
                </a:rPr>
                <a:t>0</a:t>
              </a:r>
            </a:p>
          </p:txBody>
        </p:sp>
      </p:grp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676400" y="479822"/>
            <a:ext cx="8915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015719" y="570175"/>
            <a:ext cx="620554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541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0113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685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9257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 dirty="0">
                <a:solidFill>
                  <a:srgbClr val="0000CC"/>
                </a:solidFill>
                <a:latin typeface="Comic Sans MS" pitchFamily="66" charset="0"/>
              </a:rPr>
              <a:t>PCl</a:t>
            </a:r>
            <a:r>
              <a:rPr lang="it-IT" altLang="it-IT" sz="2200" baseline="-25000" dirty="0">
                <a:solidFill>
                  <a:srgbClr val="0000CC"/>
                </a:solidFill>
                <a:latin typeface="Comic Sans MS" pitchFamily="66" charset="0"/>
              </a:rPr>
              <a:t>5</a:t>
            </a:r>
            <a:endParaRPr lang="it-IT" altLang="it-IT" sz="22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4228346" y="2073627"/>
            <a:ext cx="2338884" cy="393954"/>
            <a:chOff x="2704346" y="2073627"/>
            <a:chExt cx="2338884" cy="393954"/>
          </a:xfrm>
        </p:grpSpPr>
        <p:sp>
          <p:nvSpPr>
            <p:cNvPr id="3101" name="Text Box 29"/>
            <p:cNvSpPr txBox="1">
              <a:spLocks noChangeArrowheads="1"/>
            </p:cNvSpPr>
            <p:nvPr/>
          </p:nvSpPr>
          <p:spPr bwMode="auto">
            <a:xfrm>
              <a:off x="4223903" y="2073627"/>
              <a:ext cx="819327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00CC"/>
                  </a:solidFill>
                  <a:latin typeface="Comic Sans MS" pitchFamily="66" charset="0"/>
                </a:rPr>
                <a:t>TeCl</a:t>
              </a:r>
              <a:r>
                <a:rPr lang="it-IT" altLang="it-IT" sz="2200" baseline="-25000" dirty="0">
                  <a:solidFill>
                    <a:srgbClr val="0000CC"/>
                  </a:solidFill>
                  <a:latin typeface="Comic Sans MS" pitchFamily="66" charset="0"/>
                </a:rPr>
                <a:t>4</a:t>
              </a:r>
              <a:endParaRPr lang="it-IT" altLang="it-IT" sz="2200" dirty="0">
                <a:solidFill>
                  <a:srgbClr val="0000CC"/>
                </a:solidFill>
                <a:latin typeface="Comic Sans MS" pitchFamily="66" charset="0"/>
              </a:endParaRPr>
            </a:p>
          </p:txBody>
        </p:sp>
        <p:sp>
          <p:nvSpPr>
            <p:cNvPr id="3103" name="Text Box 31"/>
            <p:cNvSpPr txBox="1">
              <a:spLocks noChangeArrowheads="1"/>
            </p:cNvSpPr>
            <p:nvPr/>
          </p:nvSpPr>
          <p:spPr bwMode="auto">
            <a:xfrm>
              <a:off x="2704346" y="2073627"/>
              <a:ext cx="237437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00CC"/>
                  </a:solidFill>
                  <a:latin typeface="Comic Sans MS" pitchFamily="66" charset="0"/>
                </a:rPr>
                <a:t>1</a:t>
              </a:r>
            </a:p>
          </p:txBody>
        </p:sp>
      </p:grp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5899886" y="3543147"/>
            <a:ext cx="644600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541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0113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685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9257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 dirty="0">
                <a:solidFill>
                  <a:srgbClr val="0000CC"/>
                </a:solidFill>
                <a:latin typeface="Comic Sans MS" pitchFamily="66" charset="0"/>
              </a:rPr>
              <a:t>Cl</a:t>
            </a:r>
            <a:r>
              <a:rPr lang="it-IT" altLang="it-IT" sz="2200" baseline="-25000" dirty="0">
                <a:solidFill>
                  <a:srgbClr val="0000CC"/>
                </a:solidFill>
                <a:latin typeface="Comic Sans MS" pitchFamily="66" charset="0"/>
              </a:rPr>
              <a:t>3</a:t>
            </a:r>
            <a:r>
              <a:rPr lang="it-IT" altLang="it-IT" sz="2200" dirty="0">
                <a:solidFill>
                  <a:srgbClr val="0000CC"/>
                </a:solidFill>
                <a:latin typeface="Comic Sans MS" pitchFamily="66" charset="0"/>
              </a:rPr>
              <a:t>F</a:t>
            </a:r>
          </a:p>
        </p:txBody>
      </p:sp>
      <p:sp>
        <p:nvSpPr>
          <p:cNvPr id="3115" name="Text Box 43"/>
          <p:cNvSpPr txBox="1">
            <a:spLocks noChangeArrowheads="1"/>
          </p:cNvSpPr>
          <p:nvPr/>
        </p:nvSpPr>
        <p:spPr bwMode="auto">
          <a:xfrm>
            <a:off x="4228347" y="3543147"/>
            <a:ext cx="282321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541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0113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685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9257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 dirty="0">
                <a:solidFill>
                  <a:srgbClr val="0000CC"/>
                </a:solidFill>
                <a:latin typeface="Comic Sans MS" pitchFamily="66" charset="0"/>
              </a:rPr>
              <a:t>2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4285939" y="4847464"/>
            <a:ext cx="2375167" cy="569718"/>
            <a:chOff x="2761938" y="4847464"/>
            <a:chExt cx="2375167" cy="569718"/>
          </a:xfrm>
        </p:grpSpPr>
        <p:sp>
          <p:nvSpPr>
            <p:cNvPr id="3124" name="Text Box 52"/>
            <p:cNvSpPr txBox="1">
              <a:spLocks noChangeArrowheads="1"/>
            </p:cNvSpPr>
            <p:nvPr/>
          </p:nvSpPr>
          <p:spPr bwMode="auto">
            <a:xfrm>
              <a:off x="4375886" y="4915329"/>
              <a:ext cx="626967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00CC"/>
                  </a:solidFill>
                  <a:latin typeface="Comic Sans MS" pitchFamily="66" charset="0"/>
                </a:rPr>
                <a:t>ICl</a:t>
              </a:r>
              <a:r>
                <a:rPr lang="it-IT" altLang="it-IT" sz="2200" baseline="-25000" dirty="0">
                  <a:solidFill>
                    <a:srgbClr val="0000CC"/>
                  </a:solidFill>
                  <a:latin typeface="Comic Sans MS" pitchFamily="66" charset="0"/>
                </a:rPr>
                <a:t>2</a:t>
              </a:r>
              <a:endParaRPr lang="it-IT" altLang="it-IT" sz="2200" dirty="0">
                <a:solidFill>
                  <a:srgbClr val="0000CC"/>
                </a:solidFill>
                <a:latin typeface="Comic Sans MS" pitchFamily="66" charset="0"/>
              </a:endParaRPr>
            </a:p>
          </p:txBody>
        </p:sp>
        <p:sp>
          <p:nvSpPr>
            <p:cNvPr id="3125" name="Text Box 53"/>
            <p:cNvSpPr txBox="1">
              <a:spLocks noChangeArrowheads="1"/>
            </p:cNvSpPr>
            <p:nvPr/>
          </p:nvSpPr>
          <p:spPr bwMode="auto">
            <a:xfrm>
              <a:off x="4909286" y="4847464"/>
              <a:ext cx="227819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00CC"/>
                  </a:solidFill>
                  <a:latin typeface="Comic Sans MS" pitchFamily="66" charset="0"/>
                </a:rPr>
                <a:t>-</a:t>
              </a:r>
            </a:p>
          </p:txBody>
        </p:sp>
        <p:sp>
          <p:nvSpPr>
            <p:cNvPr id="3127" name="Text Box 55"/>
            <p:cNvSpPr txBox="1">
              <a:spLocks noChangeArrowheads="1"/>
            </p:cNvSpPr>
            <p:nvPr/>
          </p:nvSpPr>
          <p:spPr bwMode="auto">
            <a:xfrm>
              <a:off x="2761938" y="5023228"/>
              <a:ext cx="282321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00CC"/>
                  </a:solidFill>
                  <a:latin typeface="Comic Sans MS" pitchFamily="66" charset="0"/>
                </a:rPr>
                <a:t>3</a:t>
              </a:r>
            </a:p>
          </p:txBody>
        </p:sp>
      </p:grpSp>
      <p:sp>
        <p:nvSpPr>
          <p:cNvPr id="3171" name="Text Box 99"/>
          <p:cNvSpPr txBox="1">
            <a:spLocks noChangeArrowheads="1"/>
          </p:cNvSpPr>
          <p:nvPr/>
        </p:nvSpPr>
        <p:spPr bwMode="auto">
          <a:xfrm>
            <a:off x="1901148" y="34531"/>
            <a:ext cx="6974858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541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0113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685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9257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FF0066"/>
                </a:solidFill>
                <a:latin typeface="Comic Sans MS" pitchFamily="66" charset="0"/>
              </a:rPr>
              <a:t>N° Coppie  N° Coppie solitarie          Forma</a:t>
            </a:r>
            <a:endParaRPr lang="it-IT" altLang="it-IT" dirty="0">
              <a:solidFill>
                <a:srgbClr val="0000CC"/>
              </a:solidFill>
              <a:latin typeface="Comic Sans MS" pitchFamily="66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5527605" y="591998"/>
            <a:ext cx="3930759" cy="1418209"/>
            <a:chOff x="4003604" y="591997"/>
            <a:chExt cx="3930759" cy="1418209"/>
          </a:xfrm>
        </p:grpSpPr>
        <p:sp>
          <p:nvSpPr>
            <p:cNvPr id="3079" name="Text Box 7"/>
            <p:cNvSpPr txBox="1">
              <a:spLocks noChangeArrowheads="1"/>
            </p:cNvSpPr>
            <p:nvPr/>
          </p:nvSpPr>
          <p:spPr bwMode="auto">
            <a:xfrm>
              <a:off x="4003604" y="990451"/>
              <a:ext cx="1596784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00CC"/>
                  </a:solidFill>
                  <a:latin typeface="Comic Sans MS" pitchFamily="66" charset="0"/>
                </a:rPr>
                <a:t>Bip. </a:t>
              </a:r>
              <a:r>
                <a:rPr lang="it-IT" altLang="it-IT" sz="2200" dirty="0" err="1">
                  <a:solidFill>
                    <a:srgbClr val="0000CC"/>
                  </a:solidFill>
                  <a:latin typeface="Comic Sans MS" pitchFamily="66" charset="0"/>
                </a:rPr>
                <a:t>Trigon</a:t>
              </a:r>
              <a:r>
                <a:rPr lang="it-IT" altLang="it-IT" sz="2200" dirty="0">
                  <a:solidFill>
                    <a:srgbClr val="0000CC"/>
                  </a:solidFill>
                  <a:latin typeface="Comic Sans MS" pitchFamily="66" charset="0"/>
                </a:rPr>
                <a:t>.</a:t>
              </a: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6236248" y="591997"/>
              <a:ext cx="1698115" cy="1418209"/>
              <a:chOff x="-2418638" y="2516271"/>
              <a:chExt cx="1698115" cy="1418209"/>
            </a:xfrm>
          </p:grpSpPr>
          <p:sp>
            <p:nvSpPr>
              <p:cNvPr id="3081" name="Line 9"/>
              <p:cNvSpPr>
                <a:spLocks noChangeShapeType="1"/>
              </p:cNvSpPr>
              <p:nvPr/>
            </p:nvSpPr>
            <p:spPr bwMode="auto">
              <a:xfrm flipV="1">
                <a:off x="-1562846" y="2791024"/>
                <a:ext cx="0" cy="239315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3" name="Line 11"/>
              <p:cNvSpPr>
                <a:spLocks noChangeShapeType="1"/>
              </p:cNvSpPr>
              <p:nvPr/>
            </p:nvSpPr>
            <p:spPr bwMode="auto">
              <a:xfrm flipV="1">
                <a:off x="-1562846" y="3399506"/>
                <a:ext cx="0" cy="240506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5" name="Line 13"/>
              <p:cNvSpPr>
                <a:spLocks noChangeShapeType="1"/>
              </p:cNvSpPr>
              <p:nvPr/>
            </p:nvSpPr>
            <p:spPr bwMode="auto">
              <a:xfrm rot="5400000" flipH="1">
                <a:off x="-1908514" y="3048678"/>
                <a:ext cx="0" cy="425449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6" name="Line 14"/>
              <p:cNvSpPr>
                <a:spLocks noChangeShapeType="1"/>
              </p:cNvSpPr>
              <p:nvPr/>
            </p:nvSpPr>
            <p:spPr bwMode="auto">
              <a:xfrm rot="-5400000" flipH="1" flipV="1">
                <a:off x="-1286535" y="2975255"/>
                <a:ext cx="136922" cy="366184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7" name="Line 15"/>
              <p:cNvSpPr>
                <a:spLocks noChangeShapeType="1"/>
              </p:cNvSpPr>
              <p:nvPr/>
            </p:nvSpPr>
            <p:spPr bwMode="auto">
              <a:xfrm rot="5400000" flipH="1">
                <a:off x="-1286535" y="3181234"/>
                <a:ext cx="136922" cy="366184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" name="Oval 12"/>
              <p:cNvSpPr>
                <a:spLocks noChangeArrowheads="1"/>
              </p:cNvSpPr>
              <p:nvPr/>
            </p:nvSpPr>
            <p:spPr bwMode="auto">
              <a:xfrm>
                <a:off x="-2418638" y="3113156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8" name="Oval 12"/>
              <p:cNvSpPr>
                <a:spLocks noChangeArrowheads="1"/>
              </p:cNvSpPr>
              <p:nvPr/>
            </p:nvSpPr>
            <p:spPr bwMode="auto">
              <a:xfrm>
                <a:off x="-1695789" y="2516271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" name="Oval 12"/>
              <p:cNvSpPr>
                <a:spLocks noChangeArrowheads="1"/>
              </p:cNvSpPr>
              <p:nvPr/>
            </p:nvSpPr>
            <p:spPr bwMode="auto">
              <a:xfrm>
                <a:off x="-1017922" y="2890937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" name="Oval 12"/>
              <p:cNvSpPr>
                <a:spLocks noChangeArrowheads="1"/>
              </p:cNvSpPr>
              <p:nvPr/>
            </p:nvSpPr>
            <p:spPr bwMode="auto">
              <a:xfrm>
                <a:off x="-1025254" y="3305332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1" name="Oval 12"/>
              <p:cNvSpPr>
                <a:spLocks noChangeArrowheads="1"/>
              </p:cNvSpPr>
              <p:nvPr/>
            </p:nvSpPr>
            <p:spPr bwMode="auto">
              <a:xfrm>
                <a:off x="-1716632" y="3667070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4" name="Oval 10"/>
              <p:cNvSpPr>
                <a:spLocks noChangeArrowheads="1"/>
              </p:cNvSpPr>
              <p:nvPr/>
            </p:nvSpPr>
            <p:spPr bwMode="auto">
              <a:xfrm>
                <a:off x="-1714280" y="3062514"/>
                <a:ext cx="292693" cy="310651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 sz="1400">
                  <a:solidFill>
                    <a:srgbClr val="008080"/>
                  </a:solidFill>
                </a:endParaRPr>
              </a:p>
            </p:txBody>
          </p:sp>
        </p:grpSp>
      </p:grpSp>
      <p:grpSp>
        <p:nvGrpSpPr>
          <p:cNvPr id="8" name="Gruppo 7"/>
          <p:cNvGrpSpPr/>
          <p:nvPr/>
        </p:nvGrpSpPr>
        <p:grpSpPr>
          <a:xfrm>
            <a:off x="5292532" y="2197327"/>
            <a:ext cx="4275978" cy="1345821"/>
            <a:chOff x="3768532" y="2197326"/>
            <a:chExt cx="4275978" cy="1345821"/>
          </a:xfrm>
        </p:grpSpPr>
        <p:sp>
          <p:nvSpPr>
            <p:cNvPr id="3102" name="Text Box 30"/>
            <p:cNvSpPr txBox="1">
              <a:spLocks noChangeArrowheads="1"/>
            </p:cNvSpPr>
            <p:nvPr/>
          </p:nvSpPr>
          <p:spPr bwMode="auto">
            <a:xfrm>
              <a:off x="3768532" y="2717352"/>
              <a:ext cx="1981504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00CC"/>
                  </a:solidFill>
                  <a:latin typeface="Comic Sans MS" pitchFamily="66" charset="0"/>
                </a:rPr>
                <a:t>Tetraedro </a:t>
              </a:r>
              <a:r>
                <a:rPr lang="it-IT" altLang="it-IT" sz="2200" dirty="0" err="1">
                  <a:solidFill>
                    <a:srgbClr val="0000CC"/>
                  </a:solidFill>
                  <a:latin typeface="Comic Sans MS" pitchFamily="66" charset="0"/>
                </a:rPr>
                <a:t>irr</a:t>
              </a:r>
              <a:r>
                <a:rPr lang="it-IT" altLang="it-IT" sz="2200" dirty="0">
                  <a:solidFill>
                    <a:srgbClr val="0000CC"/>
                  </a:solidFill>
                  <a:latin typeface="Comic Sans MS" pitchFamily="66" charset="0"/>
                </a:rPr>
                <a:t>.</a:t>
              </a:r>
            </a:p>
          </p:txBody>
        </p:sp>
        <p:grpSp>
          <p:nvGrpSpPr>
            <p:cNvPr id="7" name="Gruppo 6"/>
            <p:cNvGrpSpPr/>
            <p:nvPr/>
          </p:nvGrpSpPr>
          <p:grpSpPr>
            <a:xfrm>
              <a:off x="6482401" y="2197326"/>
              <a:ext cx="1562109" cy="1345821"/>
              <a:chOff x="6482401" y="2197326"/>
              <a:chExt cx="1562109" cy="1345821"/>
            </a:xfrm>
          </p:grpSpPr>
          <p:sp>
            <p:nvSpPr>
              <p:cNvPr id="3075" name="AutoShape 3"/>
              <p:cNvSpPr>
                <a:spLocks noChangeArrowheads="1"/>
              </p:cNvSpPr>
              <p:nvPr/>
            </p:nvSpPr>
            <p:spPr bwMode="auto">
              <a:xfrm rot="17591677" flipV="1">
                <a:off x="6611256" y="2544285"/>
                <a:ext cx="244437" cy="502148"/>
              </a:xfrm>
              <a:prstGeom prst="triangle">
                <a:avLst>
                  <a:gd name="adj" fmla="val 56805"/>
                </a:avLst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3" name="Line 21"/>
              <p:cNvSpPr>
                <a:spLocks noChangeShapeType="1"/>
              </p:cNvSpPr>
              <p:nvPr/>
            </p:nvSpPr>
            <p:spPr bwMode="auto">
              <a:xfrm flipV="1">
                <a:off x="7130349" y="2464736"/>
                <a:ext cx="0" cy="240506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5" name="Line 23"/>
              <p:cNvSpPr>
                <a:spLocks noChangeShapeType="1"/>
              </p:cNvSpPr>
              <p:nvPr/>
            </p:nvSpPr>
            <p:spPr bwMode="auto">
              <a:xfrm flipV="1">
                <a:off x="6738535" y="3024464"/>
                <a:ext cx="258233" cy="251273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7" name="Line 25"/>
              <p:cNvSpPr>
                <a:spLocks noChangeShapeType="1"/>
              </p:cNvSpPr>
              <p:nvPr/>
            </p:nvSpPr>
            <p:spPr bwMode="auto">
              <a:xfrm rot="-5400000" flipH="1" flipV="1">
                <a:off x="7518511" y="2654126"/>
                <a:ext cx="0" cy="457200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8" name="Line 26"/>
              <p:cNvSpPr>
                <a:spLocks noChangeShapeType="1"/>
              </p:cNvSpPr>
              <p:nvPr/>
            </p:nvSpPr>
            <p:spPr bwMode="auto">
              <a:xfrm rot="5400000" flipH="1">
                <a:off x="7360122" y="2863087"/>
                <a:ext cx="207842" cy="366184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8" name="Oval 10"/>
              <p:cNvSpPr>
                <a:spLocks noChangeArrowheads="1"/>
              </p:cNvSpPr>
              <p:nvPr/>
            </p:nvSpPr>
            <p:spPr bwMode="auto">
              <a:xfrm>
                <a:off x="6977703" y="2727400"/>
                <a:ext cx="292693" cy="310651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 sz="1400">
                  <a:solidFill>
                    <a:srgbClr val="008080"/>
                  </a:solidFill>
                </a:endParaRPr>
              </a:p>
            </p:txBody>
          </p:sp>
          <p:sp>
            <p:nvSpPr>
              <p:cNvPr id="119" name="Oval 12"/>
              <p:cNvSpPr>
                <a:spLocks noChangeArrowheads="1"/>
              </p:cNvSpPr>
              <p:nvPr/>
            </p:nvSpPr>
            <p:spPr bwMode="auto">
              <a:xfrm>
                <a:off x="7747111" y="2770641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0" name="Oval 12"/>
              <p:cNvSpPr>
                <a:spLocks noChangeArrowheads="1"/>
              </p:cNvSpPr>
              <p:nvPr/>
            </p:nvSpPr>
            <p:spPr bwMode="auto">
              <a:xfrm>
                <a:off x="6991727" y="2197326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" name="Oval 12"/>
              <p:cNvSpPr>
                <a:spLocks noChangeArrowheads="1"/>
              </p:cNvSpPr>
              <p:nvPr/>
            </p:nvSpPr>
            <p:spPr bwMode="auto">
              <a:xfrm>
                <a:off x="7651670" y="3080361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" name="Oval 12"/>
              <p:cNvSpPr>
                <a:spLocks noChangeArrowheads="1"/>
              </p:cNvSpPr>
              <p:nvPr/>
            </p:nvSpPr>
            <p:spPr bwMode="auto">
              <a:xfrm>
                <a:off x="6534219" y="3275737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9" name="Gruppo 8"/>
          <p:cNvGrpSpPr/>
          <p:nvPr/>
        </p:nvGrpSpPr>
        <p:grpSpPr>
          <a:xfrm>
            <a:off x="5415058" y="3541992"/>
            <a:ext cx="4190883" cy="1091521"/>
            <a:chOff x="3891057" y="3541991"/>
            <a:chExt cx="4190883" cy="1091521"/>
          </a:xfrm>
        </p:grpSpPr>
        <p:sp>
          <p:nvSpPr>
            <p:cNvPr id="3104" name="AutoShape 32"/>
            <p:cNvSpPr>
              <a:spLocks noChangeArrowheads="1"/>
            </p:cNvSpPr>
            <p:nvPr/>
          </p:nvSpPr>
          <p:spPr bwMode="auto">
            <a:xfrm rot="11732735" flipV="1">
              <a:off x="6779946" y="4325140"/>
              <a:ext cx="245533" cy="308372"/>
            </a:xfrm>
            <a:prstGeom prst="triangle">
              <a:avLst>
                <a:gd name="adj" fmla="val 0"/>
              </a:avLst>
            </a:prstGeom>
            <a:solidFill>
              <a:srgbClr val="008080"/>
            </a:solidFill>
            <a:ln w="9525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6" name="Line 34"/>
            <p:cNvSpPr>
              <a:spLocks noChangeShapeType="1"/>
            </p:cNvSpPr>
            <p:nvPr/>
          </p:nvSpPr>
          <p:spPr bwMode="auto">
            <a:xfrm flipV="1">
              <a:off x="7177145" y="3839563"/>
              <a:ext cx="0" cy="240506"/>
            </a:xfrm>
            <a:prstGeom prst="line">
              <a:avLst/>
            </a:prstGeom>
            <a:noFill/>
            <a:ln w="28575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8" name="Line 36"/>
            <p:cNvSpPr>
              <a:spLocks noChangeShapeType="1"/>
            </p:cNvSpPr>
            <p:nvPr/>
          </p:nvSpPr>
          <p:spPr bwMode="auto">
            <a:xfrm rot="-5400000" flipH="1" flipV="1">
              <a:off x="7555941" y="4004734"/>
              <a:ext cx="0" cy="457200"/>
            </a:xfrm>
            <a:prstGeom prst="line">
              <a:avLst/>
            </a:prstGeom>
            <a:noFill/>
            <a:ln w="28575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0" name="Line 38"/>
            <p:cNvSpPr>
              <a:spLocks noChangeShapeType="1"/>
            </p:cNvSpPr>
            <p:nvPr/>
          </p:nvSpPr>
          <p:spPr bwMode="auto">
            <a:xfrm rot="-5400000" flipH="1" flipV="1">
              <a:off x="6796188" y="4004734"/>
              <a:ext cx="0" cy="457200"/>
            </a:xfrm>
            <a:prstGeom prst="line">
              <a:avLst/>
            </a:prstGeom>
            <a:noFill/>
            <a:ln w="28575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2" name="AutoShape 40"/>
            <p:cNvSpPr>
              <a:spLocks noChangeArrowheads="1"/>
            </p:cNvSpPr>
            <p:nvPr/>
          </p:nvSpPr>
          <p:spPr bwMode="auto">
            <a:xfrm rot="20153123">
              <a:off x="7320802" y="4307443"/>
              <a:ext cx="243417" cy="308372"/>
            </a:xfrm>
            <a:prstGeom prst="triangle">
              <a:avLst>
                <a:gd name="adj" fmla="val 8208"/>
              </a:avLst>
            </a:prstGeom>
            <a:solidFill>
              <a:srgbClr val="008080"/>
            </a:solidFill>
            <a:ln w="9525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4" name="Text Box 42"/>
            <p:cNvSpPr txBox="1">
              <a:spLocks noChangeArrowheads="1"/>
            </p:cNvSpPr>
            <p:nvPr/>
          </p:nvSpPr>
          <p:spPr bwMode="auto">
            <a:xfrm>
              <a:off x="3891057" y="4080069"/>
              <a:ext cx="1438086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00CC"/>
                  </a:solidFill>
                  <a:latin typeface="Comic Sans MS" pitchFamily="66" charset="0"/>
                </a:rPr>
                <a:t>Forma a T</a:t>
              </a:r>
            </a:p>
          </p:txBody>
        </p:sp>
        <p:sp>
          <p:nvSpPr>
            <p:cNvPr id="126" name="Oval 10"/>
            <p:cNvSpPr>
              <a:spLocks noChangeArrowheads="1"/>
            </p:cNvSpPr>
            <p:nvPr/>
          </p:nvSpPr>
          <p:spPr bwMode="auto">
            <a:xfrm>
              <a:off x="7031845" y="4080069"/>
              <a:ext cx="292693" cy="310651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008080"/>
                </a:solidFill>
              </a:endParaRPr>
            </a:p>
          </p:txBody>
        </p:sp>
        <p:sp>
          <p:nvSpPr>
            <p:cNvPr id="127" name="Oval 12"/>
            <p:cNvSpPr>
              <a:spLocks noChangeArrowheads="1"/>
            </p:cNvSpPr>
            <p:nvPr/>
          </p:nvSpPr>
          <p:spPr bwMode="auto">
            <a:xfrm>
              <a:off x="7048771" y="3541991"/>
              <a:ext cx="297399" cy="267410"/>
            </a:xfrm>
            <a:prstGeom prst="ellipse">
              <a:avLst/>
            </a:prstGeom>
            <a:noFill/>
            <a:ln w="38100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8" name="Oval 12"/>
            <p:cNvSpPr>
              <a:spLocks noChangeArrowheads="1"/>
            </p:cNvSpPr>
            <p:nvPr/>
          </p:nvSpPr>
          <p:spPr bwMode="auto">
            <a:xfrm>
              <a:off x="7784541" y="4101689"/>
              <a:ext cx="297399" cy="267410"/>
            </a:xfrm>
            <a:prstGeom prst="ellipse">
              <a:avLst/>
            </a:prstGeom>
            <a:noFill/>
            <a:ln w="38100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9" name="Oval 12"/>
            <p:cNvSpPr>
              <a:spLocks noChangeArrowheads="1"/>
            </p:cNvSpPr>
            <p:nvPr/>
          </p:nvSpPr>
          <p:spPr bwMode="auto">
            <a:xfrm>
              <a:off x="6281436" y="4098680"/>
              <a:ext cx="297399" cy="267410"/>
            </a:xfrm>
            <a:prstGeom prst="ellipse">
              <a:avLst/>
            </a:prstGeom>
            <a:noFill/>
            <a:ln w="38100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5673060" y="5309284"/>
            <a:ext cx="3993592" cy="864555"/>
            <a:chOff x="4149060" y="5309283"/>
            <a:chExt cx="3993592" cy="864555"/>
          </a:xfrm>
        </p:grpSpPr>
        <p:sp>
          <p:nvSpPr>
            <p:cNvPr id="3126" name="Text Box 54"/>
            <p:cNvSpPr txBox="1">
              <a:spLocks noChangeArrowheads="1"/>
            </p:cNvSpPr>
            <p:nvPr/>
          </p:nvSpPr>
          <p:spPr bwMode="auto">
            <a:xfrm>
              <a:off x="4149060" y="5612706"/>
              <a:ext cx="1080617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00CC"/>
                  </a:solidFill>
                  <a:latin typeface="Comic Sans MS" pitchFamily="66" charset="0"/>
                </a:rPr>
                <a:t>Lineare</a:t>
              </a:r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6328654" y="5309283"/>
              <a:ext cx="1813998" cy="864555"/>
              <a:chOff x="-2589735" y="2984317"/>
              <a:chExt cx="1813998" cy="864555"/>
            </a:xfrm>
          </p:grpSpPr>
          <p:sp>
            <p:nvSpPr>
              <p:cNvPr id="3117" name="Line 45"/>
              <p:cNvSpPr>
                <a:spLocks noChangeShapeType="1"/>
              </p:cNvSpPr>
              <p:nvPr/>
            </p:nvSpPr>
            <p:spPr bwMode="auto">
              <a:xfrm rot="-5400000" flipH="1" flipV="1">
                <a:off x="-1301736" y="3204896"/>
                <a:ext cx="0" cy="457200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19" name="Line 47"/>
              <p:cNvSpPr>
                <a:spLocks noChangeShapeType="1"/>
              </p:cNvSpPr>
              <p:nvPr/>
            </p:nvSpPr>
            <p:spPr bwMode="auto">
              <a:xfrm rot="-5400000" flipH="1" flipV="1">
                <a:off x="-2063736" y="3204896"/>
                <a:ext cx="0" cy="457200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1" name="AutoShape 49"/>
              <p:cNvSpPr>
                <a:spLocks noChangeArrowheads="1"/>
              </p:cNvSpPr>
              <p:nvPr/>
            </p:nvSpPr>
            <p:spPr bwMode="auto">
              <a:xfrm rot="8945432">
                <a:off x="-2066582" y="2984317"/>
                <a:ext cx="243416" cy="308372"/>
              </a:xfrm>
              <a:prstGeom prst="triangle">
                <a:avLst>
                  <a:gd name="adj" fmla="val 8208"/>
                </a:avLst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2" name="AutoShape 50"/>
              <p:cNvSpPr>
                <a:spLocks noChangeArrowheads="1"/>
              </p:cNvSpPr>
              <p:nvPr/>
            </p:nvSpPr>
            <p:spPr bwMode="auto">
              <a:xfrm rot="1580174" flipV="1">
                <a:off x="-1521157" y="2986480"/>
                <a:ext cx="245533" cy="308372"/>
              </a:xfrm>
              <a:prstGeom prst="triangle">
                <a:avLst>
                  <a:gd name="adj" fmla="val 0"/>
                </a:avLst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" name="AutoShape 51"/>
              <p:cNvSpPr>
                <a:spLocks noChangeArrowheads="1"/>
              </p:cNvSpPr>
              <p:nvPr/>
            </p:nvSpPr>
            <p:spPr bwMode="auto">
              <a:xfrm rot="10800000" flipV="1">
                <a:off x="-1790224" y="3540500"/>
                <a:ext cx="243417" cy="308372"/>
              </a:xfrm>
              <a:prstGeom prst="triangle">
                <a:avLst>
                  <a:gd name="adj" fmla="val 53217"/>
                </a:avLst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2" name="Oval 10"/>
              <p:cNvSpPr>
                <a:spLocks noChangeArrowheads="1"/>
              </p:cNvSpPr>
              <p:nvPr/>
            </p:nvSpPr>
            <p:spPr bwMode="auto">
              <a:xfrm>
                <a:off x="-1819256" y="3223580"/>
                <a:ext cx="292693" cy="310651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 sz="1400">
                  <a:solidFill>
                    <a:srgbClr val="008080"/>
                  </a:solidFill>
                </a:endParaRPr>
              </a:p>
            </p:txBody>
          </p:sp>
          <p:sp>
            <p:nvSpPr>
              <p:cNvPr id="133" name="Oval 12"/>
              <p:cNvSpPr>
                <a:spLocks noChangeArrowheads="1"/>
              </p:cNvSpPr>
              <p:nvPr/>
            </p:nvSpPr>
            <p:spPr bwMode="auto">
              <a:xfrm>
                <a:off x="-1073136" y="3299791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" name="Oval 12"/>
              <p:cNvSpPr>
                <a:spLocks noChangeArrowheads="1"/>
              </p:cNvSpPr>
              <p:nvPr/>
            </p:nvSpPr>
            <p:spPr bwMode="auto">
              <a:xfrm>
                <a:off x="-2589735" y="3319647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637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66"/>
    </mc:Choice>
    <mc:Fallback xmlns="">
      <p:transition spd="slow" advTm="97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91" grpId="0"/>
      <p:bldP spid="3113" grpId="0"/>
      <p:bldP spid="31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1"/>
          <p:cNvSpPr txBox="1">
            <a:spLocks noChangeArrowheads="1"/>
          </p:cNvSpPr>
          <p:nvPr/>
        </p:nvSpPr>
        <p:spPr bwMode="auto">
          <a:xfrm>
            <a:off x="5890548" y="1854917"/>
            <a:ext cx="1351524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541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0113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685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9257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 dirty="0">
                <a:solidFill>
                  <a:srgbClr val="0000CC"/>
                </a:solidFill>
                <a:latin typeface="Comic Sans MS" pitchFamily="66" charset="0"/>
              </a:rPr>
              <a:t>Ottaedro</a:t>
            </a:r>
          </a:p>
        </p:txBody>
      </p:sp>
      <p:sp>
        <p:nvSpPr>
          <p:cNvPr id="12" name="Text Box 67"/>
          <p:cNvSpPr txBox="1">
            <a:spLocks noChangeArrowheads="1"/>
          </p:cNvSpPr>
          <p:nvPr/>
        </p:nvSpPr>
        <p:spPr bwMode="auto">
          <a:xfrm>
            <a:off x="4847926" y="2787201"/>
            <a:ext cx="237437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541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0113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685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9257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 dirty="0">
                <a:solidFill>
                  <a:srgbClr val="0000CC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3" name="Oval 68"/>
          <p:cNvSpPr>
            <a:spLocks noChangeArrowheads="1"/>
          </p:cNvSpPr>
          <p:nvPr/>
        </p:nvSpPr>
        <p:spPr bwMode="auto">
          <a:xfrm>
            <a:off x="-2031256" y="3745411"/>
            <a:ext cx="304800" cy="171450"/>
          </a:xfrm>
          <a:prstGeom prst="ellipse">
            <a:avLst/>
          </a:prstGeom>
          <a:solidFill>
            <a:srgbClr val="008080"/>
          </a:soli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 anchor="ctr"/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541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0113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685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9257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400">
              <a:solidFill>
                <a:srgbClr val="008080"/>
              </a:solidFill>
            </a:endParaRPr>
          </a:p>
        </p:txBody>
      </p:sp>
      <p:grpSp>
        <p:nvGrpSpPr>
          <p:cNvPr id="15" name="Group 70"/>
          <p:cNvGrpSpPr>
            <a:grpSpLocks/>
          </p:cNvGrpSpPr>
          <p:nvPr/>
        </p:nvGrpSpPr>
        <p:grpSpPr bwMode="auto">
          <a:xfrm>
            <a:off x="6167246" y="4728154"/>
            <a:ext cx="717006" cy="474634"/>
            <a:chOff x="6096" y="8433"/>
            <a:chExt cx="564" cy="664"/>
          </a:xfrm>
        </p:grpSpPr>
        <p:sp>
          <p:nvSpPr>
            <p:cNvPr id="16" name="Text Box 71"/>
            <p:cNvSpPr txBox="1">
              <a:spLocks noChangeArrowheads="1"/>
            </p:cNvSpPr>
            <p:nvPr/>
          </p:nvSpPr>
          <p:spPr bwMode="auto">
            <a:xfrm>
              <a:off x="6096" y="8577"/>
              <a:ext cx="458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2918" tIns="16459" rIns="32918" bIns="1645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0000CC"/>
                  </a:solidFill>
                  <a:latin typeface="Comic Sans MS" pitchFamily="66" charset="0"/>
                </a:rPr>
                <a:t>ICl</a:t>
              </a:r>
              <a:r>
                <a:rPr lang="it-IT" altLang="it-IT" sz="2200" baseline="-25000">
                  <a:solidFill>
                    <a:srgbClr val="0000CC"/>
                  </a:solidFill>
                  <a:latin typeface="Comic Sans MS" pitchFamily="66" charset="0"/>
                </a:rPr>
                <a:t>4</a:t>
              </a:r>
              <a:endParaRPr lang="it-IT" altLang="it-IT" sz="2200">
                <a:solidFill>
                  <a:srgbClr val="0000CC"/>
                </a:solidFill>
                <a:latin typeface="Comic Sans MS" pitchFamily="66" charset="0"/>
              </a:endParaRPr>
            </a:p>
          </p:txBody>
        </p:sp>
        <p:sp>
          <p:nvSpPr>
            <p:cNvPr id="17" name="Text Box 72"/>
            <p:cNvSpPr txBox="1">
              <a:spLocks noChangeArrowheads="1"/>
            </p:cNvSpPr>
            <p:nvPr/>
          </p:nvSpPr>
          <p:spPr bwMode="auto">
            <a:xfrm>
              <a:off x="6516" y="8433"/>
              <a:ext cx="144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2918" tIns="16459" rIns="32918" bIns="1645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0000CC"/>
                  </a:solidFill>
                  <a:latin typeface="Comic Sans MS" pitchFamily="66" charset="0"/>
                </a:rPr>
                <a:t>-</a:t>
              </a:r>
            </a:p>
          </p:txBody>
        </p:sp>
      </p:grpSp>
      <p:sp>
        <p:nvSpPr>
          <p:cNvPr id="18" name="Text Box 73"/>
          <p:cNvSpPr txBox="1">
            <a:spLocks noChangeArrowheads="1"/>
          </p:cNvSpPr>
          <p:nvPr/>
        </p:nvSpPr>
        <p:spPr bwMode="auto">
          <a:xfrm>
            <a:off x="6043229" y="5472172"/>
            <a:ext cx="1061381" cy="5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541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0113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685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9257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200" dirty="0">
                <a:solidFill>
                  <a:srgbClr val="0000CC"/>
                </a:solidFill>
                <a:latin typeface="Comic Sans MS" pitchFamily="66" charset="0"/>
              </a:rPr>
              <a:t>Planare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200" dirty="0" err="1">
                <a:solidFill>
                  <a:srgbClr val="0000CC"/>
                </a:solidFill>
                <a:latin typeface="Comic Sans MS" pitchFamily="66" charset="0"/>
              </a:rPr>
              <a:t>quadr</a:t>
            </a:r>
            <a:r>
              <a:rPr lang="it-IT" altLang="it-IT" sz="2200" dirty="0">
                <a:solidFill>
                  <a:srgbClr val="0000CC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19" name="Text Box 74"/>
          <p:cNvSpPr txBox="1">
            <a:spLocks noChangeArrowheads="1"/>
          </p:cNvSpPr>
          <p:nvPr/>
        </p:nvSpPr>
        <p:spPr bwMode="auto">
          <a:xfrm>
            <a:off x="4924689" y="4768494"/>
            <a:ext cx="282321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541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0113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685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9257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 dirty="0">
                <a:solidFill>
                  <a:srgbClr val="0000CC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26" name="Text Box 81"/>
          <p:cNvSpPr txBox="1">
            <a:spLocks noChangeArrowheads="1"/>
          </p:cNvSpPr>
          <p:nvPr/>
        </p:nvSpPr>
        <p:spPr bwMode="auto">
          <a:xfrm>
            <a:off x="6135996" y="1222183"/>
            <a:ext cx="593304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541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0113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685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9257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 dirty="0">
                <a:solidFill>
                  <a:srgbClr val="0000CC"/>
                </a:solidFill>
                <a:latin typeface="Comic Sans MS" pitchFamily="66" charset="0"/>
              </a:rPr>
              <a:t>SF</a:t>
            </a:r>
            <a:r>
              <a:rPr lang="it-IT" altLang="it-IT" sz="2200" baseline="-25000" dirty="0">
                <a:solidFill>
                  <a:srgbClr val="0000CC"/>
                </a:solidFill>
                <a:latin typeface="Comic Sans MS" pitchFamily="66" charset="0"/>
              </a:rPr>
              <a:t>6</a:t>
            </a:r>
            <a:endParaRPr lang="it-IT" altLang="it-IT" sz="22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grpSp>
        <p:nvGrpSpPr>
          <p:cNvPr id="62" name="Gruppo 61"/>
          <p:cNvGrpSpPr/>
          <p:nvPr/>
        </p:nvGrpSpPr>
        <p:grpSpPr>
          <a:xfrm>
            <a:off x="2434878" y="1289573"/>
            <a:ext cx="2531766" cy="396028"/>
            <a:chOff x="959291" y="1044815"/>
            <a:chExt cx="2531766" cy="396028"/>
          </a:xfrm>
        </p:grpSpPr>
        <p:sp>
          <p:nvSpPr>
            <p:cNvPr id="7" name="Text Box 62"/>
            <p:cNvSpPr txBox="1">
              <a:spLocks noChangeArrowheads="1"/>
            </p:cNvSpPr>
            <p:nvPr/>
          </p:nvSpPr>
          <p:spPr bwMode="auto">
            <a:xfrm>
              <a:off x="3208736" y="1044815"/>
              <a:ext cx="282321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00CC"/>
                  </a:solidFill>
                  <a:latin typeface="Comic Sans MS" pitchFamily="66" charset="0"/>
                </a:rPr>
                <a:t>0</a:t>
              </a:r>
            </a:p>
          </p:txBody>
        </p:sp>
        <p:sp>
          <p:nvSpPr>
            <p:cNvPr id="27" name="Text Box 83"/>
            <p:cNvSpPr txBox="1">
              <a:spLocks noChangeArrowheads="1"/>
            </p:cNvSpPr>
            <p:nvPr/>
          </p:nvSpPr>
          <p:spPr bwMode="auto">
            <a:xfrm>
              <a:off x="959291" y="1046889"/>
              <a:ext cx="282321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00CC"/>
                  </a:solidFill>
                  <a:latin typeface="Comic Sans MS" pitchFamily="66" charset="0"/>
                </a:rPr>
                <a:t>6</a:t>
              </a:r>
            </a:p>
          </p:txBody>
        </p:sp>
      </p:grpSp>
      <p:sp>
        <p:nvSpPr>
          <p:cNvPr id="34" name="Text Box 90"/>
          <p:cNvSpPr txBox="1">
            <a:spLocks noChangeArrowheads="1"/>
          </p:cNvSpPr>
          <p:nvPr/>
        </p:nvSpPr>
        <p:spPr bwMode="auto">
          <a:xfrm>
            <a:off x="6290670" y="2787201"/>
            <a:ext cx="551626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541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0113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685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9257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 dirty="0">
                <a:solidFill>
                  <a:srgbClr val="0000CC"/>
                </a:solidFill>
                <a:latin typeface="Comic Sans MS" pitchFamily="66" charset="0"/>
              </a:rPr>
              <a:t>IF</a:t>
            </a:r>
            <a:r>
              <a:rPr lang="it-IT" altLang="it-IT" sz="2200" baseline="-25000" dirty="0">
                <a:solidFill>
                  <a:srgbClr val="0000CC"/>
                </a:solidFill>
                <a:latin typeface="Comic Sans MS" pitchFamily="66" charset="0"/>
              </a:rPr>
              <a:t>5</a:t>
            </a:r>
            <a:endParaRPr lang="it-IT" altLang="it-IT" sz="22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36" name="Line 92"/>
          <p:cNvSpPr>
            <a:spLocks noChangeShapeType="1"/>
          </p:cNvSpPr>
          <p:nvPr/>
        </p:nvSpPr>
        <p:spPr bwMode="auto">
          <a:xfrm flipV="1">
            <a:off x="-2444003" y="3737078"/>
            <a:ext cx="1098549" cy="216694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" name="Line 93"/>
          <p:cNvSpPr>
            <a:spLocks noChangeShapeType="1"/>
          </p:cNvSpPr>
          <p:nvPr/>
        </p:nvSpPr>
        <p:spPr bwMode="auto">
          <a:xfrm rot="5400000" flipH="1">
            <a:off x="-2016109" y="3474547"/>
            <a:ext cx="251222" cy="742949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" name="Oval 94"/>
          <p:cNvSpPr>
            <a:spLocks noChangeArrowheads="1"/>
          </p:cNvSpPr>
          <p:nvPr/>
        </p:nvSpPr>
        <p:spPr bwMode="auto">
          <a:xfrm>
            <a:off x="-2564656" y="3602536"/>
            <a:ext cx="304800" cy="171450"/>
          </a:xfrm>
          <a:prstGeom prst="ellipse">
            <a:avLst/>
          </a:prstGeom>
          <a:noFill/>
          <a:ln w="381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" name="Oval 95"/>
          <p:cNvSpPr>
            <a:spLocks noChangeArrowheads="1"/>
          </p:cNvSpPr>
          <p:nvPr/>
        </p:nvSpPr>
        <p:spPr bwMode="auto">
          <a:xfrm>
            <a:off x="-2733990" y="3884713"/>
            <a:ext cx="304800" cy="171450"/>
          </a:xfrm>
          <a:prstGeom prst="ellipse">
            <a:avLst/>
          </a:prstGeom>
          <a:noFill/>
          <a:ln w="381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" name="Oval 96"/>
          <p:cNvSpPr>
            <a:spLocks noChangeArrowheads="1"/>
          </p:cNvSpPr>
          <p:nvPr/>
        </p:nvSpPr>
        <p:spPr bwMode="auto">
          <a:xfrm>
            <a:off x="-1529606" y="3910907"/>
            <a:ext cx="304800" cy="171450"/>
          </a:xfrm>
          <a:prstGeom prst="ellipse">
            <a:avLst/>
          </a:prstGeom>
          <a:noFill/>
          <a:ln w="381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" name="Oval 97"/>
          <p:cNvSpPr>
            <a:spLocks noChangeArrowheads="1"/>
          </p:cNvSpPr>
          <p:nvPr/>
        </p:nvSpPr>
        <p:spPr bwMode="auto">
          <a:xfrm>
            <a:off x="-1345456" y="3637063"/>
            <a:ext cx="304800" cy="171450"/>
          </a:xfrm>
          <a:prstGeom prst="ellipse">
            <a:avLst/>
          </a:prstGeom>
          <a:noFill/>
          <a:ln w="381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1667957" y="34531"/>
            <a:ext cx="8870951" cy="6755606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" name="Line 6"/>
          <p:cNvSpPr>
            <a:spLocks noChangeShapeType="1"/>
          </p:cNvSpPr>
          <p:nvPr/>
        </p:nvSpPr>
        <p:spPr bwMode="auto">
          <a:xfrm>
            <a:off x="1676400" y="479822"/>
            <a:ext cx="8915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" name="Text Box 99"/>
          <p:cNvSpPr txBox="1">
            <a:spLocks noChangeArrowheads="1"/>
          </p:cNvSpPr>
          <p:nvPr/>
        </p:nvSpPr>
        <p:spPr bwMode="auto">
          <a:xfrm>
            <a:off x="1901148" y="34531"/>
            <a:ext cx="6974858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541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0113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685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9257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FF0066"/>
                </a:solidFill>
                <a:latin typeface="Comic Sans MS" pitchFamily="66" charset="0"/>
              </a:rPr>
              <a:t>N° Coppie  N° Coppie solitarie          Forma</a:t>
            </a:r>
            <a:endParaRPr lang="it-IT" altLang="it-IT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47" name="Line 22"/>
          <p:cNvSpPr>
            <a:spLocks noChangeShapeType="1"/>
          </p:cNvSpPr>
          <p:nvPr/>
        </p:nvSpPr>
        <p:spPr bwMode="auto">
          <a:xfrm flipV="1">
            <a:off x="-1526563" y="732666"/>
            <a:ext cx="0" cy="228600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" name="Oval 12"/>
          <p:cNvSpPr>
            <a:spLocks noChangeArrowheads="1"/>
          </p:cNvSpPr>
          <p:nvPr/>
        </p:nvSpPr>
        <p:spPr bwMode="auto">
          <a:xfrm>
            <a:off x="-1671626" y="439408"/>
            <a:ext cx="297399" cy="267410"/>
          </a:xfrm>
          <a:prstGeom prst="ellipse">
            <a:avLst/>
          </a:prstGeom>
          <a:noFill/>
          <a:ln w="381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" name="Oval 10"/>
          <p:cNvSpPr>
            <a:spLocks noChangeArrowheads="1"/>
          </p:cNvSpPr>
          <p:nvPr/>
        </p:nvSpPr>
        <p:spPr bwMode="auto">
          <a:xfrm>
            <a:off x="-1691083" y="990452"/>
            <a:ext cx="292693" cy="310651"/>
          </a:xfrm>
          <a:prstGeom prst="ellipse">
            <a:avLst/>
          </a:prstGeom>
          <a:solidFill>
            <a:srgbClr val="008080"/>
          </a:soli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 anchor="ctr"/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400">
              <a:solidFill>
                <a:srgbClr val="008080"/>
              </a:solidFill>
            </a:endParaRPr>
          </a:p>
        </p:txBody>
      </p:sp>
      <p:sp>
        <p:nvSpPr>
          <p:cNvPr id="50" name="Line 22"/>
          <p:cNvSpPr>
            <a:spLocks noChangeShapeType="1"/>
          </p:cNvSpPr>
          <p:nvPr/>
        </p:nvSpPr>
        <p:spPr bwMode="auto">
          <a:xfrm flipV="1">
            <a:off x="-1944872" y="1301104"/>
            <a:ext cx="282975" cy="184559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" name="Line 22"/>
          <p:cNvSpPr>
            <a:spLocks noChangeShapeType="1"/>
          </p:cNvSpPr>
          <p:nvPr/>
        </p:nvSpPr>
        <p:spPr bwMode="auto">
          <a:xfrm flipH="1" flipV="1">
            <a:off x="-1410894" y="1301103"/>
            <a:ext cx="294617" cy="184559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-2242272" y="1444603"/>
            <a:ext cx="297399" cy="267410"/>
          </a:xfrm>
          <a:prstGeom prst="ellipse">
            <a:avLst/>
          </a:prstGeom>
          <a:noFill/>
          <a:ln w="381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1" name="Gruppo 60"/>
          <p:cNvGrpSpPr/>
          <p:nvPr/>
        </p:nvGrpSpPr>
        <p:grpSpPr>
          <a:xfrm>
            <a:off x="7830561" y="907745"/>
            <a:ext cx="1650432" cy="1341127"/>
            <a:chOff x="-2614066" y="3763271"/>
            <a:chExt cx="1650432" cy="1341127"/>
          </a:xfrm>
        </p:grpSpPr>
        <p:sp>
          <p:nvSpPr>
            <p:cNvPr id="3" name="Line 57"/>
            <p:cNvSpPr>
              <a:spLocks noChangeShapeType="1"/>
            </p:cNvSpPr>
            <p:nvPr/>
          </p:nvSpPr>
          <p:spPr bwMode="auto">
            <a:xfrm flipV="1">
              <a:off x="-1816460" y="4040173"/>
              <a:ext cx="0" cy="240506"/>
            </a:xfrm>
            <a:prstGeom prst="line">
              <a:avLst/>
            </a:prstGeom>
            <a:noFill/>
            <a:ln w="28575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" name="Line 59"/>
            <p:cNvSpPr>
              <a:spLocks noChangeShapeType="1"/>
            </p:cNvSpPr>
            <p:nvPr/>
          </p:nvSpPr>
          <p:spPr bwMode="auto">
            <a:xfrm flipV="1">
              <a:off x="-2336123" y="4195022"/>
              <a:ext cx="1075090" cy="468159"/>
            </a:xfrm>
            <a:prstGeom prst="line">
              <a:avLst/>
            </a:prstGeom>
            <a:noFill/>
            <a:ln w="28575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" name="Line 60"/>
            <p:cNvSpPr>
              <a:spLocks noChangeShapeType="1"/>
            </p:cNvSpPr>
            <p:nvPr/>
          </p:nvSpPr>
          <p:spPr bwMode="auto">
            <a:xfrm rot="5400000" flipH="1">
              <a:off x="-2078082" y="4013288"/>
              <a:ext cx="531848" cy="836946"/>
            </a:xfrm>
            <a:prstGeom prst="line">
              <a:avLst/>
            </a:prstGeom>
            <a:noFill/>
            <a:ln w="28575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Line 75"/>
            <p:cNvSpPr>
              <a:spLocks noChangeShapeType="1"/>
            </p:cNvSpPr>
            <p:nvPr/>
          </p:nvSpPr>
          <p:spPr bwMode="auto">
            <a:xfrm flipV="1">
              <a:off x="-1836259" y="4596482"/>
              <a:ext cx="0" cy="240506"/>
            </a:xfrm>
            <a:prstGeom prst="line">
              <a:avLst/>
            </a:prstGeom>
            <a:noFill/>
            <a:ln w="28575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Oval 12"/>
            <p:cNvSpPr>
              <a:spLocks noChangeArrowheads="1"/>
            </p:cNvSpPr>
            <p:nvPr/>
          </p:nvSpPr>
          <p:spPr bwMode="auto">
            <a:xfrm>
              <a:off x="-2614066" y="4633997"/>
              <a:ext cx="297399" cy="267410"/>
            </a:xfrm>
            <a:prstGeom prst="ellipse">
              <a:avLst/>
            </a:prstGeom>
            <a:noFill/>
            <a:ln w="38100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4" name="Oval 10"/>
            <p:cNvSpPr>
              <a:spLocks noChangeArrowheads="1"/>
            </p:cNvSpPr>
            <p:nvPr/>
          </p:nvSpPr>
          <p:spPr bwMode="auto">
            <a:xfrm>
              <a:off x="-1983776" y="4281857"/>
              <a:ext cx="292693" cy="310651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008080"/>
                </a:solidFill>
              </a:endParaRPr>
            </a:p>
          </p:txBody>
        </p:sp>
        <p:sp>
          <p:nvSpPr>
            <p:cNvPr id="55" name="Oval 12"/>
            <p:cNvSpPr>
              <a:spLocks noChangeArrowheads="1"/>
            </p:cNvSpPr>
            <p:nvPr/>
          </p:nvSpPr>
          <p:spPr bwMode="auto">
            <a:xfrm>
              <a:off x="-1959296" y="3763271"/>
              <a:ext cx="297399" cy="267410"/>
            </a:xfrm>
            <a:prstGeom prst="ellipse">
              <a:avLst/>
            </a:prstGeom>
            <a:noFill/>
            <a:ln w="38100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-1261033" y="4014447"/>
              <a:ext cx="297399" cy="267410"/>
            </a:xfrm>
            <a:prstGeom prst="ellipse">
              <a:avLst/>
            </a:prstGeom>
            <a:noFill/>
            <a:ln w="38100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Oval 12"/>
            <p:cNvSpPr>
              <a:spLocks noChangeArrowheads="1"/>
            </p:cNvSpPr>
            <p:nvPr/>
          </p:nvSpPr>
          <p:spPr bwMode="auto">
            <a:xfrm>
              <a:off x="-1364910" y="4569578"/>
              <a:ext cx="297399" cy="267410"/>
            </a:xfrm>
            <a:prstGeom prst="ellipse">
              <a:avLst/>
            </a:prstGeom>
            <a:noFill/>
            <a:ln w="38100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" name="Oval 12"/>
            <p:cNvSpPr>
              <a:spLocks noChangeArrowheads="1"/>
            </p:cNvSpPr>
            <p:nvPr/>
          </p:nvSpPr>
          <p:spPr bwMode="auto">
            <a:xfrm>
              <a:off x="-1983776" y="4836988"/>
              <a:ext cx="297399" cy="267410"/>
            </a:xfrm>
            <a:prstGeom prst="ellipse">
              <a:avLst/>
            </a:prstGeom>
            <a:noFill/>
            <a:ln w="38100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Oval 12"/>
            <p:cNvSpPr>
              <a:spLocks noChangeArrowheads="1"/>
            </p:cNvSpPr>
            <p:nvPr/>
          </p:nvSpPr>
          <p:spPr bwMode="auto">
            <a:xfrm>
              <a:off x="-2537758" y="3993813"/>
              <a:ext cx="297399" cy="267410"/>
            </a:xfrm>
            <a:prstGeom prst="ellipse">
              <a:avLst/>
            </a:prstGeom>
            <a:noFill/>
            <a:ln w="38100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0" name="Oval 12"/>
          <p:cNvSpPr>
            <a:spLocks noChangeArrowheads="1"/>
          </p:cNvSpPr>
          <p:nvPr/>
        </p:nvSpPr>
        <p:spPr bwMode="auto">
          <a:xfrm>
            <a:off x="-967553" y="1595572"/>
            <a:ext cx="297399" cy="267410"/>
          </a:xfrm>
          <a:prstGeom prst="ellipse">
            <a:avLst/>
          </a:prstGeom>
          <a:noFill/>
          <a:ln w="381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6" name="Gruppo 75"/>
          <p:cNvGrpSpPr/>
          <p:nvPr/>
        </p:nvGrpSpPr>
        <p:grpSpPr>
          <a:xfrm>
            <a:off x="5839425" y="2718905"/>
            <a:ext cx="3770058" cy="1285381"/>
            <a:chOff x="4264633" y="2323930"/>
            <a:chExt cx="3770058" cy="1285381"/>
          </a:xfrm>
        </p:grpSpPr>
        <p:sp>
          <p:nvSpPr>
            <p:cNvPr id="11" name="Text Box 66"/>
            <p:cNvSpPr txBox="1">
              <a:spLocks noChangeArrowheads="1"/>
            </p:cNvSpPr>
            <p:nvPr/>
          </p:nvSpPr>
          <p:spPr bwMode="auto">
            <a:xfrm>
              <a:off x="4264633" y="3215357"/>
              <a:ext cx="1402820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 err="1">
                  <a:solidFill>
                    <a:srgbClr val="0000CC"/>
                  </a:solidFill>
                  <a:latin typeface="Comic Sans MS" pitchFamily="66" charset="0"/>
                </a:rPr>
                <a:t>Pir</a:t>
              </a:r>
              <a:r>
                <a:rPr lang="it-IT" altLang="it-IT" sz="2200" dirty="0">
                  <a:solidFill>
                    <a:srgbClr val="0000CC"/>
                  </a:solidFill>
                  <a:latin typeface="Comic Sans MS" pitchFamily="66" charset="0"/>
                </a:rPr>
                <a:t>. </a:t>
              </a:r>
              <a:r>
                <a:rPr lang="it-IT" altLang="it-IT" sz="2200" dirty="0" err="1">
                  <a:solidFill>
                    <a:srgbClr val="0000CC"/>
                  </a:solidFill>
                  <a:latin typeface="Comic Sans MS" pitchFamily="66" charset="0"/>
                </a:rPr>
                <a:t>Quad</a:t>
              </a:r>
              <a:r>
                <a:rPr lang="it-IT" altLang="it-IT" sz="2200" dirty="0">
                  <a:solidFill>
                    <a:srgbClr val="0000CC"/>
                  </a:solidFill>
                  <a:latin typeface="Comic Sans MS" pitchFamily="66" charset="0"/>
                </a:rPr>
                <a:t>.</a:t>
              </a:r>
            </a:p>
          </p:txBody>
        </p:sp>
        <p:grpSp>
          <p:nvGrpSpPr>
            <p:cNvPr id="75" name="Gruppo 74"/>
            <p:cNvGrpSpPr/>
            <p:nvPr/>
          </p:nvGrpSpPr>
          <p:grpSpPr>
            <a:xfrm>
              <a:off x="6384259" y="2323930"/>
              <a:ext cx="1650432" cy="1148516"/>
              <a:chOff x="-2393002" y="2379602"/>
              <a:chExt cx="1650432" cy="1148516"/>
            </a:xfrm>
          </p:grpSpPr>
          <p:sp>
            <p:nvSpPr>
              <p:cNvPr id="35" name="AutoShape 91"/>
              <p:cNvSpPr>
                <a:spLocks noChangeArrowheads="1"/>
              </p:cNvSpPr>
              <p:nvPr/>
            </p:nvSpPr>
            <p:spPr bwMode="auto">
              <a:xfrm rot="10800000" flipV="1">
                <a:off x="-1798392" y="3186258"/>
                <a:ext cx="296271" cy="341860"/>
              </a:xfrm>
              <a:prstGeom prst="triangle">
                <a:avLst>
                  <a:gd name="adj" fmla="val 38074"/>
                </a:avLst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" name="Line 57"/>
              <p:cNvSpPr>
                <a:spLocks noChangeShapeType="1"/>
              </p:cNvSpPr>
              <p:nvPr/>
            </p:nvSpPr>
            <p:spPr bwMode="auto">
              <a:xfrm flipV="1">
                <a:off x="-1595396" y="2656504"/>
                <a:ext cx="0" cy="240506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" name="Line 59"/>
              <p:cNvSpPr>
                <a:spLocks noChangeShapeType="1"/>
              </p:cNvSpPr>
              <p:nvPr/>
            </p:nvSpPr>
            <p:spPr bwMode="auto">
              <a:xfrm flipV="1">
                <a:off x="-2115059" y="2811353"/>
                <a:ext cx="1075090" cy="468159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" name="Line 60"/>
              <p:cNvSpPr>
                <a:spLocks noChangeShapeType="1"/>
              </p:cNvSpPr>
              <p:nvPr/>
            </p:nvSpPr>
            <p:spPr bwMode="auto">
              <a:xfrm rot="5400000" flipH="1">
                <a:off x="-1857018" y="2629619"/>
                <a:ext cx="531848" cy="836946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8" name="Oval 12"/>
              <p:cNvSpPr>
                <a:spLocks noChangeArrowheads="1"/>
              </p:cNvSpPr>
              <p:nvPr/>
            </p:nvSpPr>
            <p:spPr bwMode="auto">
              <a:xfrm>
                <a:off x="-2393002" y="3250328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9" name="Oval 10"/>
              <p:cNvSpPr>
                <a:spLocks noChangeArrowheads="1"/>
              </p:cNvSpPr>
              <p:nvPr/>
            </p:nvSpPr>
            <p:spPr bwMode="auto">
              <a:xfrm>
                <a:off x="-1762712" y="2898188"/>
                <a:ext cx="292693" cy="310651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 sz="1400">
                  <a:solidFill>
                    <a:srgbClr val="008080"/>
                  </a:solidFill>
                </a:endParaRPr>
              </a:p>
            </p:txBody>
          </p:sp>
          <p:sp>
            <p:nvSpPr>
              <p:cNvPr id="70" name="Oval 12"/>
              <p:cNvSpPr>
                <a:spLocks noChangeArrowheads="1"/>
              </p:cNvSpPr>
              <p:nvPr/>
            </p:nvSpPr>
            <p:spPr bwMode="auto">
              <a:xfrm>
                <a:off x="-1738232" y="2379602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" name="Oval 12"/>
              <p:cNvSpPr>
                <a:spLocks noChangeArrowheads="1"/>
              </p:cNvSpPr>
              <p:nvPr/>
            </p:nvSpPr>
            <p:spPr bwMode="auto">
              <a:xfrm>
                <a:off x="-1039969" y="2630778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" name="Oval 12"/>
              <p:cNvSpPr>
                <a:spLocks noChangeArrowheads="1"/>
              </p:cNvSpPr>
              <p:nvPr/>
            </p:nvSpPr>
            <p:spPr bwMode="auto">
              <a:xfrm>
                <a:off x="-1143846" y="3185909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" name="Oval 12"/>
              <p:cNvSpPr>
                <a:spLocks noChangeArrowheads="1"/>
              </p:cNvSpPr>
              <p:nvPr/>
            </p:nvSpPr>
            <p:spPr bwMode="auto">
              <a:xfrm>
                <a:off x="-2316694" y="2610144"/>
                <a:ext cx="297399" cy="267410"/>
              </a:xfrm>
              <a:prstGeom prst="ellipse">
                <a:avLst/>
              </a:prstGeom>
              <a:noFill/>
              <a:ln w="381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89" name="Gruppo 88"/>
          <p:cNvGrpSpPr/>
          <p:nvPr/>
        </p:nvGrpSpPr>
        <p:grpSpPr>
          <a:xfrm>
            <a:off x="8006074" y="4667589"/>
            <a:ext cx="1650432" cy="949765"/>
            <a:chOff x="-2564656" y="4768000"/>
            <a:chExt cx="1650432" cy="949765"/>
          </a:xfrm>
        </p:grpSpPr>
        <p:sp>
          <p:nvSpPr>
            <p:cNvPr id="14" name="AutoShape 69"/>
            <p:cNvSpPr>
              <a:spLocks noChangeArrowheads="1"/>
            </p:cNvSpPr>
            <p:nvPr/>
          </p:nvSpPr>
          <p:spPr bwMode="auto">
            <a:xfrm rot="10800000" flipV="1">
              <a:off x="-1946096" y="5427769"/>
              <a:ext cx="268773" cy="289996"/>
            </a:xfrm>
            <a:prstGeom prst="triangle">
              <a:avLst>
                <a:gd name="adj" fmla="val 33264"/>
              </a:avLst>
            </a:prstGeom>
            <a:solidFill>
              <a:srgbClr val="008080"/>
            </a:solidFill>
            <a:ln w="9525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" name="AutoShape 98"/>
            <p:cNvSpPr>
              <a:spLocks noChangeArrowheads="1"/>
            </p:cNvSpPr>
            <p:nvPr/>
          </p:nvSpPr>
          <p:spPr bwMode="auto">
            <a:xfrm rot="11160451">
              <a:off x="-1918899" y="4768000"/>
              <a:ext cx="243416" cy="308372"/>
            </a:xfrm>
            <a:prstGeom prst="triangle">
              <a:avLst>
                <a:gd name="adj" fmla="val 33264"/>
              </a:avLst>
            </a:prstGeom>
            <a:solidFill>
              <a:srgbClr val="008080"/>
            </a:solidFill>
            <a:ln w="9525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" name="Line 59"/>
            <p:cNvSpPr>
              <a:spLocks noChangeShapeType="1"/>
            </p:cNvSpPr>
            <p:nvPr/>
          </p:nvSpPr>
          <p:spPr bwMode="auto">
            <a:xfrm flipV="1">
              <a:off x="-2286713" y="4999903"/>
              <a:ext cx="1075090" cy="468159"/>
            </a:xfrm>
            <a:prstGeom prst="line">
              <a:avLst/>
            </a:prstGeom>
            <a:noFill/>
            <a:ln w="28575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" name="Line 60"/>
            <p:cNvSpPr>
              <a:spLocks noChangeShapeType="1"/>
            </p:cNvSpPr>
            <p:nvPr/>
          </p:nvSpPr>
          <p:spPr bwMode="auto">
            <a:xfrm rot="5400000" flipH="1">
              <a:off x="-2028672" y="4818169"/>
              <a:ext cx="531848" cy="836946"/>
            </a:xfrm>
            <a:prstGeom prst="line">
              <a:avLst/>
            </a:prstGeom>
            <a:noFill/>
            <a:ln w="28575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" name="Oval 12"/>
            <p:cNvSpPr>
              <a:spLocks noChangeArrowheads="1"/>
            </p:cNvSpPr>
            <p:nvPr/>
          </p:nvSpPr>
          <p:spPr bwMode="auto">
            <a:xfrm>
              <a:off x="-2564656" y="5438878"/>
              <a:ext cx="297399" cy="267410"/>
            </a:xfrm>
            <a:prstGeom prst="ellipse">
              <a:avLst/>
            </a:prstGeom>
            <a:noFill/>
            <a:ln w="38100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3" name="Oval 10"/>
            <p:cNvSpPr>
              <a:spLocks noChangeArrowheads="1"/>
            </p:cNvSpPr>
            <p:nvPr/>
          </p:nvSpPr>
          <p:spPr bwMode="auto">
            <a:xfrm>
              <a:off x="-1934366" y="5086738"/>
              <a:ext cx="292693" cy="310651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008080"/>
                </a:solidFill>
              </a:endParaRPr>
            </a:p>
          </p:txBody>
        </p:sp>
        <p:sp>
          <p:nvSpPr>
            <p:cNvPr id="85" name="Oval 12"/>
            <p:cNvSpPr>
              <a:spLocks noChangeArrowheads="1"/>
            </p:cNvSpPr>
            <p:nvPr/>
          </p:nvSpPr>
          <p:spPr bwMode="auto">
            <a:xfrm>
              <a:off x="-1211623" y="4819328"/>
              <a:ext cx="297399" cy="267410"/>
            </a:xfrm>
            <a:prstGeom prst="ellipse">
              <a:avLst/>
            </a:prstGeom>
            <a:noFill/>
            <a:ln w="38100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6" name="Oval 12"/>
            <p:cNvSpPr>
              <a:spLocks noChangeArrowheads="1"/>
            </p:cNvSpPr>
            <p:nvPr/>
          </p:nvSpPr>
          <p:spPr bwMode="auto">
            <a:xfrm>
              <a:off x="-1315500" y="5374459"/>
              <a:ext cx="297399" cy="267410"/>
            </a:xfrm>
            <a:prstGeom prst="ellipse">
              <a:avLst/>
            </a:prstGeom>
            <a:noFill/>
            <a:ln w="38100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8" name="Oval 12"/>
            <p:cNvSpPr>
              <a:spLocks noChangeArrowheads="1"/>
            </p:cNvSpPr>
            <p:nvPr/>
          </p:nvSpPr>
          <p:spPr bwMode="auto">
            <a:xfrm>
              <a:off x="-2488348" y="4798694"/>
              <a:ext cx="297399" cy="267410"/>
            </a:xfrm>
            <a:prstGeom prst="ellipse">
              <a:avLst/>
            </a:prstGeom>
            <a:noFill/>
            <a:ln w="38100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56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59"/>
    </mc:Choice>
    <mc:Fallback xmlns="">
      <p:transition spd="slow" advTm="51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2" grpId="0"/>
      <p:bldP spid="18" grpId="0"/>
      <p:bldP spid="19" grpId="0"/>
      <p:bldP spid="26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535452" y="46059"/>
            <a:ext cx="5326971" cy="51706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CCCCFF"/>
                </a:solidFill>
                <a:latin typeface="Comic Sans MS" pitchFamily="66" charset="0"/>
              </a:rPr>
              <a:t>Geometria di alcune Molecole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6332714" y="4253109"/>
            <a:ext cx="3486116" cy="2168459"/>
            <a:chOff x="4808714" y="4253108"/>
            <a:chExt cx="3486116" cy="2168459"/>
          </a:xfrm>
        </p:grpSpPr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4808714" y="4253108"/>
              <a:ext cx="2712474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FF57D3"/>
                  </a:solidFill>
                  <a:latin typeface="Arial" charset="0"/>
                </a:rPr>
                <a:t>IX. Piana Quadrata</a:t>
              </a:r>
            </a:p>
          </p:txBody>
        </p:sp>
        <p:sp>
          <p:nvSpPr>
            <p:cNvPr id="3081" name="Oval 9"/>
            <p:cNvSpPr>
              <a:spLocks noChangeArrowheads="1"/>
            </p:cNvSpPr>
            <p:nvPr/>
          </p:nvSpPr>
          <p:spPr bwMode="auto">
            <a:xfrm>
              <a:off x="5929455" y="4710245"/>
              <a:ext cx="411163" cy="41116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082" name="Line 10"/>
            <p:cNvSpPr>
              <a:spLocks noChangeShapeType="1"/>
            </p:cNvSpPr>
            <p:nvPr/>
          </p:nvSpPr>
          <p:spPr bwMode="auto">
            <a:xfrm flipV="1">
              <a:off x="6112098" y="5029332"/>
              <a:ext cx="1795463" cy="881062"/>
            </a:xfrm>
            <a:prstGeom prst="line">
              <a:avLst/>
            </a:prstGeom>
            <a:noFill/>
            <a:ln w="38100">
              <a:solidFill>
                <a:srgbClr val="DDFF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83" name="Line 11"/>
            <p:cNvSpPr>
              <a:spLocks noChangeShapeType="1"/>
            </p:cNvSpPr>
            <p:nvPr/>
          </p:nvSpPr>
          <p:spPr bwMode="auto">
            <a:xfrm rot="3643292" flipV="1">
              <a:off x="6230289" y="5152361"/>
              <a:ext cx="1700212" cy="838200"/>
            </a:xfrm>
            <a:prstGeom prst="line">
              <a:avLst/>
            </a:prstGeom>
            <a:noFill/>
            <a:ln w="38100">
              <a:solidFill>
                <a:srgbClr val="DDFF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84" name="Oval 12"/>
            <p:cNvSpPr>
              <a:spLocks noChangeArrowheads="1"/>
            </p:cNvSpPr>
            <p:nvPr/>
          </p:nvSpPr>
          <p:spPr bwMode="auto">
            <a:xfrm>
              <a:off x="6797819" y="5269044"/>
              <a:ext cx="411163" cy="41275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085" name="Oval 13"/>
            <p:cNvSpPr>
              <a:spLocks noChangeArrowheads="1"/>
            </p:cNvSpPr>
            <p:nvPr/>
          </p:nvSpPr>
          <p:spPr bwMode="auto">
            <a:xfrm>
              <a:off x="5723167" y="5783394"/>
              <a:ext cx="412751" cy="41275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086" name="Oval 14"/>
            <p:cNvSpPr>
              <a:spLocks noChangeArrowheads="1"/>
            </p:cNvSpPr>
            <p:nvPr/>
          </p:nvSpPr>
          <p:spPr bwMode="auto">
            <a:xfrm>
              <a:off x="7883667" y="4721355"/>
              <a:ext cx="411163" cy="41116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087" name="Oval 15"/>
            <p:cNvSpPr>
              <a:spLocks noChangeArrowheads="1"/>
            </p:cNvSpPr>
            <p:nvPr/>
          </p:nvSpPr>
          <p:spPr bwMode="auto">
            <a:xfrm>
              <a:off x="7850331" y="6000880"/>
              <a:ext cx="411163" cy="41116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6281826" y="1050992"/>
            <a:ext cx="4203700" cy="2652713"/>
            <a:chOff x="4757826" y="1050991"/>
            <a:chExt cx="4203700" cy="2652713"/>
          </a:xfrm>
        </p:grpSpPr>
        <p:sp>
          <p:nvSpPr>
            <p:cNvPr id="3079" name="Text Box 7"/>
            <p:cNvSpPr txBox="1">
              <a:spLocks noChangeArrowheads="1"/>
            </p:cNvSpPr>
            <p:nvPr/>
          </p:nvSpPr>
          <p:spPr bwMode="auto">
            <a:xfrm>
              <a:off x="4757826" y="1235141"/>
              <a:ext cx="2008755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FF57D3"/>
                  </a:solidFill>
                  <a:latin typeface="Arial" charset="0"/>
                </a:rPr>
                <a:t>VII Ottaedrica</a:t>
              </a:r>
            </a:p>
          </p:txBody>
        </p:sp>
        <p:grpSp>
          <p:nvGrpSpPr>
            <p:cNvPr id="3089" name="Group 17"/>
            <p:cNvGrpSpPr>
              <a:grpSpLocks/>
            </p:cNvGrpSpPr>
            <p:nvPr/>
          </p:nvGrpSpPr>
          <p:grpSpPr bwMode="auto">
            <a:xfrm>
              <a:off x="6080213" y="1050991"/>
              <a:ext cx="2881313" cy="2652713"/>
              <a:chOff x="6336" y="1728"/>
              <a:chExt cx="3024" cy="2784"/>
            </a:xfrm>
          </p:grpSpPr>
          <p:sp>
            <p:nvSpPr>
              <p:cNvPr id="3123" name="AutoShape 18"/>
              <p:cNvSpPr>
                <a:spLocks noChangeArrowheads="1"/>
              </p:cNvSpPr>
              <p:nvPr/>
            </p:nvSpPr>
            <p:spPr bwMode="auto">
              <a:xfrm>
                <a:off x="6708" y="2736"/>
                <a:ext cx="2268" cy="816"/>
              </a:xfrm>
              <a:prstGeom prst="parallelogram">
                <a:avLst>
                  <a:gd name="adj" fmla="val 62743"/>
                </a:avLst>
              </a:prstGeom>
              <a:solidFill>
                <a:srgbClr val="1244E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4" name="Line 19"/>
              <p:cNvSpPr>
                <a:spLocks noChangeShapeType="1"/>
              </p:cNvSpPr>
              <p:nvPr/>
            </p:nvSpPr>
            <p:spPr bwMode="auto">
              <a:xfrm flipV="1">
                <a:off x="7740" y="2136"/>
                <a:ext cx="0" cy="768"/>
              </a:xfrm>
              <a:prstGeom prst="line">
                <a:avLst/>
              </a:prstGeom>
              <a:noFill/>
              <a:ln w="38100">
                <a:solidFill>
                  <a:srgbClr val="DDFF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5" name="Line 20"/>
              <p:cNvSpPr>
                <a:spLocks noChangeShapeType="1"/>
              </p:cNvSpPr>
              <p:nvPr/>
            </p:nvSpPr>
            <p:spPr bwMode="auto">
              <a:xfrm rot="252146" flipV="1">
                <a:off x="6767" y="2696"/>
                <a:ext cx="2112" cy="924"/>
              </a:xfrm>
              <a:prstGeom prst="line">
                <a:avLst/>
              </a:prstGeom>
              <a:noFill/>
              <a:ln w="38100">
                <a:solidFill>
                  <a:srgbClr val="DDFF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6" name="Line 21"/>
              <p:cNvSpPr>
                <a:spLocks noChangeShapeType="1"/>
              </p:cNvSpPr>
              <p:nvPr/>
            </p:nvSpPr>
            <p:spPr bwMode="auto">
              <a:xfrm rot="3643292" flipV="1">
                <a:off x="7099" y="2824"/>
                <a:ext cx="1428" cy="708"/>
              </a:xfrm>
              <a:prstGeom prst="line">
                <a:avLst/>
              </a:prstGeom>
              <a:noFill/>
              <a:ln w="38100">
                <a:solidFill>
                  <a:srgbClr val="DDFF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7" name="Line 22"/>
              <p:cNvSpPr>
                <a:spLocks noChangeShapeType="1"/>
              </p:cNvSpPr>
              <p:nvPr/>
            </p:nvSpPr>
            <p:spPr bwMode="auto">
              <a:xfrm flipV="1">
                <a:off x="7740" y="3336"/>
                <a:ext cx="0" cy="768"/>
              </a:xfrm>
              <a:prstGeom prst="line">
                <a:avLst/>
              </a:prstGeom>
              <a:noFill/>
              <a:ln w="38100">
                <a:solidFill>
                  <a:srgbClr val="DDFF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8" name="Oval 23"/>
              <p:cNvSpPr>
                <a:spLocks noChangeArrowheads="1"/>
              </p:cNvSpPr>
              <p:nvPr/>
            </p:nvSpPr>
            <p:spPr bwMode="auto">
              <a:xfrm>
                <a:off x="7536" y="2928"/>
                <a:ext cx="432" cy="432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9" name="AutoShape 24"/>
              <p:cNvSpPr>
                <a:spLocks noChangeArrowheads="1"/>
              </p:cNvSpPr>
              <p:nvPr/>
            </p:nvSpPr>
            <p:spPr bwMode="auto">
              <a:xfrm rot="1871084">
                <a:off x="7120" y="2303"/>
                <a:ext cx="1160" cy="1671"/>
              </a:xfrm>
              <a:prstGeom prst="triangle">
                <a:avLst>
                  <a:gd name="adj" fmla="val 8324"/>
                </a:avLst>
              </a:prstGeom>
              <a:noFill/>
              <a:ln w="38100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1400">
                  <a:solidFill>
                    <a:srgbClr val="CCCCFF"/>
                  </a:solidFill>
                </a:endParaRPr>
              </a:p>
            </p:txBody>
          </p:sp>
          <p:sp>
            <p:nvSpPr>
              <p:cNvPr id="3130" name="Line 25"/>
              <p:cNvSpPr>
                <a:spLocks noChangeShapeType="1"/>
              </p:cNvSpPr>
              <p:nvPr/>
            </p:nvSpPr>
            <p:spPr bwMode="auto">
              <a:xfrm>
                <a:off x="7728" y="2208"/>
                <a:ext cx="720" cy="1392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1" name="Line 26"/>
              <p:cNvSpPr>
                <a:spLocks noChangeShapeType="1"/>
              </p:cNvSpPr>
              <p:nvPr/>
            </p:nvSpPr>
            <p:spPr bwMode="auto">
              <a:xfrm>
                <a:off x="7728" y="2208"/>
                <a:ext cx="1152" cy="528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2" name="Line 27"/>
              <p:cNvSpPr>
                <a:spLocks noChangeShapeType="1"/>
              </p:cNvSpPr>
              <p:nvPr/>
            </p:nvSpPr>
            <p:spPr bwMode="auto">
              <a:xfrm flipV="1">
                <a:off x="8448" y="2736"/>
                <a:ext cx="432" cy="864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3" name="Line 28"/>
              <p:cNvSpPr>
                <a:spLocks noChangeShapeType="1"/>
              </p:cNvSpPr>
              <p:nvPr/>
            </p:nvSpPr>
            <p:spPr bwMode="auto">
              <a:xfrm flipV="1">
                <a:off x="7164" y="2160"/>
                <a:ext cx="564" cy="588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4" name="Line 29"/>
              <p:cNvSpPr>
                <a:spLocks noChangeShapeType="1"/>
              </p:cNvSpPr>
              <p:nvPr/>
            </p:nvSpPr>
            <p:spPr bwMode="auto">
              <a:xfrm>
                <a:off x="7200" y="2736"/>
                <a:ext cx="528" cy="1392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5" name="Line 30"/>
              <p:cNvSpPr>
                <a:spLocks noChangeShapeType="1"/>
              </p:cNvSpPr>
              <p:nvPr/>
            </p:nvSpPr>
            <p:spPr bwMode="auto">
              <a:xfrm flipV="1">
                <a:off x="7728" y="3600"/>
                <a:ext cx="720" cy="528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6" name="Oval 31"/>
              <p:cNvSpPr>
                <a:spLocks noChangeArrowheads="1"/>
              </p:cNvSpPr>
              <p:nvPr/>
            </p:nvSpPr>
            <p:spPr bwMode="auto">
              <a:xfrm>
                <a:off x="6336" y="3360"/>
                <a:ext cx="432" cy="432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7" name="Oval 32"/>
              <p:cNvSpPr>
                <a:spLocks noChangeArrowheads="1"/>
              </p:cNvSpPr>
              <p:nvPr/>
            </p:nvSpPr>
            <p:spPr bwMode="auto">
              <a:xfrm>
                <a:off x="6768" y="2496"/>
                <a:ext cx="432" cy="432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8" name="Oval 33"/>
              <p:cNvSpPr>
                <a:spLocks noChangeArrowheads="1"/>
              </p:cNvSpPr>
              <p:nvPr/>
            </p:nvSpPr>
            <p:spPr bwMode="auto">
              <a:xfrm>
                <a:off x="7488" y="1728"/>
                <a:ext cx="432" cy="432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9" name="Oval 34"/>
              <p:cNvSpPr>
                <a:spLocks noChangeArrowheads="1"/>
              </p:cNvSpPr>
              <p:nvPr/>
            </p:nvSpPr>
            <p:spPr bwMode="auto">
              <a:xfrm>
                <a:off x="7488" y="4080"/>
                <a:ext cx="432" cy="432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0" name="Oval 35"/>
              <p:cNvSpPr>
                <a:spLocks noChangeArrowheads="1"/>
              </p:cNvSpPr>
              <p:nvPr/>
            </p:nvSpPr>
            <p:spPr bwMode="auto">
              <a:xfrm>
                <a:off x="8352" y="3552"/>
                <a:ext cx="432" cy="432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1" name="Oval 36"/>
              <p:cNvSpPr>
                <a:spLocks noChangeArrowheads="1"/>
              </p:cNvSpPr>
              <p:nvPr/>
            </p:nvSpPr>
            <p:spPr bwMode="auto">
              <a:xfrm>
                <a:off x="8928" y="2544"/>
                <a:ext cx="432" cy="432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" name="Gruppo 2"/>
          <p:cNvGrpSpPr/>
          <p:nvPr/>
        </p:nvGrpSpPr>
        <p:grpSpPr>
          <a:xfrm>
            <a:off x="1934012" y="752837"/>
            <a:ext cx="4071234" cy="3179451"/>
            <a:chOff x="227891" y="855384"/>
            <a:chExt cx="4071234" cy="3179451"/>
          </a:xfrm>
        </p:grpSpPr>
        <p:sp>
          <p:nvSpPr>
            <p:cNvPr id="3093" name="Oval 40"/>
            <p:cNvSpPr>
              <a:spLocks noChangeArrowheads="1"/>
            </p:cNvSpPr>
            <p:nvPr/>
          </p:nvSpPr>
          <p:spPr bwMode="auto">
            <a:xfrm>
              <a:off x="2445629" y="1383776"/>
              <a:ext cx="411163" cy="41116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227891" y="855384"/>
              <a:ext cx="4071234" cy="3179451"/>
              <a:chOff x="227891" y="855384"/>
              <a:chExt cx="4071234" cy="3179451"/>
            </a:xfrm>
          </p:grpSpPr>
          <p:sp>
            <p:nvSpPr>
              <p:cNvPr id="3075" name="AutoShape 3"/>
              <p:cNvSpPr>
                <a:spLocks noChangeArrowheads="1"/>
              </p:cNvSpPr>
              <p:nvPr/>
            </p:nvSpPr>
            <p:spPr bwMode="auto">
              <a:xfrm rot="5400000">
                <a:off x="2282911" y="1728994"/>
                <a:ext cx="857250" cy="1903412"/>
              </a:xfrm>
              <a:prstGeom prst="triangle">
                <a:avLst>
                  <a:gd name="adj" fmla="val 59551"/>
                </a:avLst>
              </a:prstGeom>
              <a:solidFill>
                <a:srgbClr val="1244E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8" name="Text Box 6"/>
              <p:cNvSpPr txBox="1">
                <a:spLocks noChangeArrowheads="1"/>
              </p:cNvSpPr>
              <p:nvPr/>
            </p:nvSpPr>
            <p:spPr bwMode="auto">
              <a:xfrm>
                <a:off x="227891" y="855384"/>
                <a:ext cx="4071234" cy="409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dirty="0">
                    <a:solidFill>
                      <a:srgbClr val="FF57D3"/>
                    </a:solidFill>
                    <a:latin typeface="Arial" charset="0"/>
                  </a:rPr>
                  <a:t>VI. Bipiramide Trigonale</a:t>
                </a:r>
              </a:p>
            </p:txBody>
          </p:sp>
          <p:sp>
            <p:nvSpPr>
              <p:cNvPr id="3088" name="Line 16"/>
              <p:cNvSpPr>
                <a:spLocks noChangeShapeType="1"/>
              </p:cNvSpPr>
              <p:nvPr/>
            </p:nvSpPr>
            <p:spPr bwMode="auto">
              <a:xfrm flipV="1">
                <a:off x="2902918" y="2755310"/>
                <a:ext cx="776287" cy="0"/>
              </a:xfrm>
              <a:prstGeom prst="line">
                <a:avLst/>
              </a:prstGeom>
              <a:noFill/>
              <a:ln w="38100">
                <a:solidFill>
                  <a:srgbClr val="DDFF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0" name="Line 37"/>
              <p:cNvSpPr>
                <a:spLocks noChangeShapeType="1"/>
              </p:cNvSpPr>
              <p:nvPr/>
            </p:nvSpPr>
            <p:spPr bwMode="auto">
              <a:xfrm flipV="1">
                <a:off x="2685343" y="1771060"/>
                <a:ext cx="0" cy="731838"/>
              </a:xfrm>
              <a:prstGeom prst="line">
                <a:avLst/>
              </a:prstGeom>
              <a:noFill/>
              <a:ln w="38100">
                <a:solidFill>
                  <a:srgbClr val="DDFF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1" name="Line 38"/>
              <p:cNvSpPr>
                <a:spLocks noChangeShapeType="1"/>
              </p:cNvSpPr>
              <p:nvPr/>
            </p:nvSpPr>
            <p:spPr bwMode="auto">
              <a:xfrm flipV="1">
                <a:off x="2685343" y="2914060"/>
                <a:ext cx="0" cy="731838"/>
              </a:xfrm>
              <a:prstGeom prst="line">
                <a:avLst/>
              </a:prstGeom>
              <a:noFill/>
              <a:ln w="38100">
                <a:solidFill>
                  <a:srgbClr val="DDFF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" name="Oval 39"/>
              <p:cNvSpPr>
                <a:spLocks noChangeArrowheads="1"/>
              </p:cNvSpPr>
              <p:nvPr/>
            </p:nvSpPr>
            <p:spPr bwMode="auto">
              <a:xfrm>
                <a:off x="2491668" y="2526776"/>
                <a:ext cx="411163" cy="411163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4" name="Oval 41"/>
              <p:cNvSpPr>
                <a:spLocks noChangeArrowheads="1"/>
              </p:cNvSpPr>
              <p:nvPr/>
            </p:nvSpPr>
            <p:spPr bwMode="auto">
              <a:xfrm>
                <a:off x="2445629" y="3623673"/>
                <a:ext cx="411163" cy="411162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5" name="Line 42"/>
              <p:cNvSpPr>
                <a:spLocks noChangeShapeType="1"/>
              </p:cNvSpPr>
              <p:nvPr/>
            </p:nvSpPr>
            <p:spPr bwMode="auto">
              <a:xfrm>
                <a:off x="1805869" y="2252073"/>
                <a:ext cx="639763" cy="457200"/>
              </a:xfrm>
              <a:prstGeom prst="line">
                <a:avLst/>
              </a:prstGeom>
              <a:noFill/>
              <a:ln w="38100">
                <a:solidFill>
                  <a:srgbClr val="DDFF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6" name="Line 43"/>
              <p:cNvSpPr>
                <a:spLocks noChangeShapeType="1"/>
              </p:cNvSpPr>
              <p:nvPr/>
            </p:nvSpPr>
            <p:spPr bwMode="auto">
              <a:xfrm flipV="1">
                <a:off x="1759831" y="2799826"/>
                <a:ext cx="685800" cy="320675"/>
              </a:xfrm>
              <a:prstGeom prst="line">
                <a:avLst/>
              </a:prstGeom>
              <a:noFill/>
              <a:ln w="38100">
                <a:solidFill>
                  <a:srgbClr val="DDFF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7" name="Line 44"/>
              <p:cNvSpPr>
                <a:spLocks noChangeShapeType="1"/>
              </p:cNvSpPr>
              <p:nvPr/>
            </p:nvSpPr>
            <p:spPr bwMode="auto">
              <a:xfrm flipH="1">
                <a:off x="1759831" y="1794873"/>
                <a:ext cx="914400" cy="1325562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8" name="Line 45"/>
              <p:cNvSpPr>
                <a:spLocks noChangeShapeType="1"/>
              </p:cNvSpPr>
              <p:nvPr/>
            </p:nvSpPr>
            <p:spPr bwMode="auto">
              <a:xfrm>
                <a:off x="1759831" y="3120435"/>
                <a:ext cx="914400" cy="503238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9" name="Line 46"/>
              <p:cNvSpPr>
                <a:spLocks noChangeShapeType="1"/>
              </p:cNvSpPr>
              <p:nvPr/>
            </p:nvSpPr>
            <p:spPr bwMode="auto">
              <a:xfrm flipV="1">
                <a:off x="2674318" y="2755376"/>
                <a:ext cx="1004887" cy="868363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0" name="Line 47"/>
              <p:cNvSpPr>
                <a:spLocks noChangeShapeType="1"/>
              </p:cNvSpPr>
              <p:nvPr/>
            </p:nvSpPr>
            <p:spPr bwMode="auto">
              <a:xfrm>
                <a:off x="2674318" y="1794939"/>
                <a:ext cx="1004887" cy="960437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1" name="Line 48"/>
              <p:cNvSpPr>
                <a:spLocks noChangeShapeType="1"/>
              </p:cNvSpPr>
              <p:nvPr/>
            </p:nvSpPr>
            <p:spPr bwMode="auto">
              <a:xfrm flipH="1">
                <a:off x="1805869" y="1794873"/>
                <a:ext cx="868363" cy="45720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2" name="Line 49"/>
              <p:cNvSpPr>
                <a:spLocks noChangeShapeType="1"/>
              </p:cNvSpPr>
              <p:nvPr/>
            </p:nvSpPr>
            <p:spPr bwMode="auto">
              <a:xfrm>
                <a:off x="1805869" y="2252073"/>
                <a:ext cx="868363" cy="1325562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3" name="Oval 50"/>
              <p:cNvSpPr>
                <a:spLocks noChangeArrowheads="1"/>
              </p:cNvSpPr>
              <p:nvPr/>
            </p:nvSpPr>
            <p:spPr bwMode="auto">
              <a:xfrm>
                <a:off x="1372481" y="3007723"/>
                <a:ext cx="411163" cy="411162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4" name="Oval 51"/>
              <p:cNvSpPr>
                <a:spLocks noChangeArrowheads="1"/>
              </p:cNvSpPr>
              <p:nvPr/>
            </p:nvSpPr>
            <p:spPr bwMode="auto">
              <a:xfrm>
                <a:off x="1372481" y="2060051"/>
                <a:ext cx="411163" cy="411163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5" name="Oval 52"/>
              <p:cNvSpPr>
                <a:spLocks noChangeArrowheads="1"/>
              </p:cNvSpPr>
              <p:nvPr/>
            </p:nvSpPr>
            <p:spPr bwMode="auto">
              <a:xfrm>
                <a:off x="3675942" y="2539476"/>
                <a:ext cx="411163" cy="411163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6" name="Arc 53"/>
              <p:cNvSpPr>
                <a:spLocks/>
              </p:cNvSpPr>
              <p:nvPr/>
            </p:nvSpPr>
            <p:spPr bwMode="auto">
              <a:xfrm flipV="1">
                <a:off x="2445632" y="2779189"/>
                <a:ext cx="731837" cy="339725"/>
              </a:xfrm>
              <a:custGeom>
                <a:avLst/>
                <a:gdLst>
                  <a:gd name="T0" fmla="*/ 20963776 w 21600"/>
                  <a:gd name="T1" fmla="*/ 0 h 26803"/>
                  <a:gd name="T2" fmla="*/ 815294912 w 21600"/>
                  <a:gd name="T3" fmla="*/ 54577760 h 26803"/>
                  <a:gd name="T4" fmla="*/ 0 w 21600"/>
                  <a:gd name="T5" fmla="*/ 43968892 h 2680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6803" fill="none" extrusionOk="0">
                    <a:moveTo>
                      <a:pt x="539" y="-1"/>
                    </a:moveTo>
                    <a:cubicBezTo>
                      <a:pt x="12254" y="292"/>
                      <a:pt x="21600" y="9873"/>
                      <a:pt x="21600" y="21593"/>
                    </a:cubicBezTo>
                    <a:cubicBezTo>
                      <a:pt x="21600" y="23349"/>
                      <a:pt x="21385" y="25098"/>
                      <a:pt x="20962" y="26803"/>
                    </a:cubicBezTo>
                  </a:path>
                  <a:path w="21600" h="26803" stroke="0" extrusionOk="0">
                    <a:moveTo>
                      <a:pt x="539" y="-1"/>
                    </a:moveTo>
                    <a:cubicBezTo>
                      <a:pt x="12254" y="292"/>
                      <a:pt x="21600" y="9873"/>
                      <a:pt x="21600" y="21593"/>
                    </a:cubicBezTo>
                    <a:cubicBezTo>
                      <a:pt x="21600" y="23349"/>
                      <a:pt x="21385" y="25098"/>
                      <a:pt x="20962" y="26803"/>
                    </a:cubicBezTo>
                    <a:lnTo>
                      <a:pt x="0" y="21593"/>
                    </a:lnTo>
                    <a:lnTo>
                      <a:pt x="539" y="-1"/>
                    </a:lnTo>
                    <a:close/>
                  </a:path>
                </a:pathLst>
              </a:custGeom>
              <a:noFill/>
              <a:ln w="28575">
                <a:solidFill>
                  <a:srgbClr val="DDF1F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7" name="Text Box 54"/>
              <p:cNvSpPr txBox="1">
                <a:spLocks noChangeArrowheads="1"/>
              </p:cNvSpPr>
              <p:nvPr/>
            </p:nvSpPr>
            <p:spPr bwMode="auto">
              <a:xfrm>
                <a:off x="2993405" y="3074464"/>
                <a:ext cx="719941" cy="409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DDFFDD"/>
                    </a:solidFill>
                    <a:latin typeface="Arial" charset="0"/>
                  </a:rPr>
                  <a:t>120°</a:t>
                </a:r>
              </a:p>
            </p:txBody>
          </p:sp>
          <p:sp>
            <p:nvSpPr>
              <p:cNvPr id="3108" name="Text Box 55"/>
              <p:cNvSpPr txBox="1">
                <a:spLocks noChangeArrowheads="1"/>
              </p:cNvSpPr>
              <p:nvPr/>
            </p:nvSpPr>
            <p:spPr bwMode="auto">
              <a:xfrm>
                <a:off x="3085393" y="2160064"/>
                <a:ext cx="556434" cy="409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DDFFDD"/>
                    </a:solidFill>
                    <a:latin typeface="Arial" charset="0"/>
                  </a:rPr>
                  <a:t>90°</a:t>
                </a:r>
              </a:p>
            </p:txBody>
          </p:sp>
          <p:sp>
            <p:nvSpPr>
              <p:cNvPr id="3109" name="Arc 56"/>
              <p:cNvSpPr>
                <a:spLocks/>
              </p:cNvSpPr>
              <p:nvPr/>
            </p:nvSpPr>
            <p:spPr bwMode="auto">
              <a:xfrm>
                <a:off x="2764805" y="2342562"/>
                <a:ext cx="412751" cy="412750"/>
              </a:xfrm>
              <a:custGeom>
                <a:avLst/>
                <a:gdLst>
                  <a:gd name="T0" fmla="*/ 0 w 21600"/>
                  <a:gd name="T1" fmla="*/ 0 h 21600"/>
                  <a:gd name="T2" fmla="*/ 150714057 w 21600"/>
                  <a:gd name="T3" fmla="*/ 150714057 h 21600"/>
                  <a:gd name="T4" fmla="*/ 0 w 21600"/>
                  <a:gd name="T5" fmla="*/ 150714057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8575">
                <a:solidFill>
                  <a:srgbClr val="DDF1F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5" name="Gruppo 4"/>
          <p:cNvGrpSpPr/>
          <p:nvPr/>
        </p:nvGrpSpPr>
        <p:grpSpPr>
          <a:xfrm>
            <a:off x="1821345" y="4110655"/>
            <a:ext cx="3932326" cy="2506597"/>
            <a:chOff x="573175" y="4131602"/>
            <a:chExt cx="3932326" cy="2506597"/>
          </a:xfrm>
        </p:grpSpPr>
        <p:sp>
          <p:nvSpPr>
            <p:cNvPr id="3074" name="AutoShape 2"/>
            <p:cNvSpPr>
              <a:spLocks noChangeArrowheads="1"/>
            </p:cNvSpPr>
            <p:nvPr/>
          </p:nvSpPr>
          <p:spPr bwMode="auto">
            <a:xfrm>
              <a:off x="1501862" y="5860388"/>
              <a:ext cx="2606675" cy="549275"/>
            </a:xfrm>
            <a:prstGeom prst="parallelogram">
              <a:avLst>
                <a:gd name="adj" fmla="val 56377"/>
              </a:avLst>
            </a:prstGeom>
            <a:solidFill>
              <a:srgbClr val="1244E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080" name="Text Box 8"/>
            <p:cNvSpPr txBox="1">
              <a:spLocks noChangeArrowheads="1"/>
            </p:cNvSpPr>
            <p:nvPr/>
          </p:nvSpPr>
          <p:spPr bwMode="auto">
            <a:xfrm>
              <a:off x="573175" y="4131602"/>
              <a:ext cx="3286349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FF57D3"/>
                  </a:solidFill>
                  <a:latin typeface="Arial" charset="0"/>
                </a:rPr>
                <a:t>VIII. Piramide quadrata</a:t>
              </a:r>
            </a:p>
          </p:txBody>
        </p:sp>
        <p:sp>
          <p:nvSpPr>
            <p:cNvPr id="3110" name="Line 57"/>
            <p:cNvSpPr>
              <a:spLocks noChangeShapeType="1"/>
            </p:cNvSpPr>
            <p:nvPr/>
          </p:nvSpPr>
          <p:spPr bwMode="auto">
            <a:xfrm flipV="1">
              <a:off x="2811550" y="4953860"/>
              <a:ext cx="0" cy="906462"/>
            </a:xfrm>
            <a:prstGeom prst="line">
              <a:avLst/>
            </a:prstGeom>
            <a:noFill/>
            <a:ln w="38100">
              <a:solidFill>
                <a:srgbClr val="DDFF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1" name="Line 58"/>
            <p:cNvSpPr>
              <a:spLocks noChangeShapeType="1"/>
            </p:cNvSpPr>
            <p:nvPr/>
          </p:nvSpPr>
          <p:spPr bwMode="auto">
            <a:xfrm flipV="1">
              <a:off x="1509889" y="5860322"/>
              <a:ext cx="2598737" cy="541338"/>
            </a:xfrm>
            <a:prstGeom prst="line">
              <a:avLst/>
            </a:prstGeom>
            <a:noFill/>
            <a:ln w="38100">
              <a:solidFill>
                <a:srgbClr val="DDFF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2" name="Line 59"/>
            <p:cNvSpPr>
              <a:spLocks noChangeShapeType="1"/>
            </p:cNvSpPr>
            <p:nvPr/>
          </p:nvSpPr>
          <p:spPr bwMode="auto">
            <a:xfrm>
              <a:off x="1806750" y="5852451"/>
              <a:ext cx="1966913" cy="549275"/>
            </a:xfrm>
            <a:prstGeom prst="line">
              <a:avLst/>
            </a:prstGeom>
            <a:noFill/>
            <a:ln w="38100">
              <a:solidFill>
                <a:srgbClr val="DDFF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" name="Oval 60"/>
            <p:cNvSpPr>
              <a:spLocks noChangeArrowheads="1"/>
            </p:cNvSpPr>
            <p:nvPr/>
          </p:nvSpPr>
          <p:spPr bwMode="auto">
            <a:xfrm>
              <a:off x="2600414" y="5906360"/>
              <a:ext cx="411163" cy="411162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14" name="Oval 61"/>
            <p:cNvSpPr>
              <a:spLocks noChangeArrowheads="1"/>
            </p:cNvSpPr>
            <p:nvPr/>
          </p:nvSpPr>
          <p:spPr bwMode="auto">
            <a:xfrm>
              <a:off x="2600414" y="4534760"/>
              <a:ext cx="411163" cy="41116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15" name="Line 62"/>
            <p:cNvSpPr>
              <a:spLocks noChangeShapeType="1"/>
            </p:cNvSpPr>
            <p:nvPr/>
          </p:nvSpPr>
          <p:spPr bwMode="auto">
            <a:xfrm flipV="1">
              <a:off x="1525763" y="4945922"/>
              <a:ext cx="1303337" cy="1455738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6" name="Line 63"/>
            <p:cNvSpPr>
              <a:spLocks noChangeShapeType="1"/>
            </p:cNvSpPr>
            <p:nvPr/>
          </p:nvSpPr>
          <p:spPr bwMode="auto">
            <a:xfrm flipV="1">
              <a:off x="1822538" y="4961799"/>
              <a:ext cx="1006475" cy="890588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7" name="Line 64"/>
            <p:cNvSpPr>
              <a:spLocks noChangeShapeType="1"/>
            </p:cNvSpPr>
            <p:nvPr/>
          </p:nvSpPr>
          <p:spPr bwMode="auto">
            <a:xfrm flipH="1" flipV="1">
              <a:off x="2813137" y="4968149"/>
              <a:ext cx="1279525" cy="90805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8" name="Line 65"/>
            <p:cNvSpPr>
              <a:spLocks noChangeShapeType="1"/>
            </p:cNvSpPr>
            <p:nvPr/>
          </p:nvSpPr>
          <p:spPr bwMode="auto">
            <a:xfrm flipH="1" flipV="1">
              <a:off x="2813226" y="4961863"/>
              <a:ext cx="968375" cy="1439863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9" name="Oval 66"/>
            <p:cNvSpPr>
              <a:spLocks noChangeArrowheads="1"/>
            </p:cNvSpPr>
            <p:nvPr/>
          </p:nvSpPr>
          <p:spPr bwMode="auto">
            <a:xfrm>
              <a:off x="1419314" y="5571463"/>
              <a:ext cx="411163" cy="41116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20" name="Oval 67"/>
            <p:cNvSpPr>
              <a:spLocks noChangeArrowheads="1"/>
            </p:cNvSpPr>
            <p:nvPr/>
          </p:nvSpPr>
          <p:spPr bwMode="auto">
            <a:xfrm>
              <a:off x="1090702" y="6225449"/>
              <a:ext cx="411163" cy="41275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21" name="Oval 68"/>
            <p:cNvSpPr>
              <a:spLocks noChangeArrowheads="1"/>
            </p:cNvSpPr>
            <p:nvPr/>
          </p:nvSpPr>
          <p:spPr bwMode="auto">
            <a:xfrm>
              <a:off x="3781514" y="6219163"/>
              <a:ext cx="411163" cy="41116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22" name="Oval 69"/>
            <p:cNvSpPr>
              <a:spLocks noChangeArrowheads="1"/>
            </p:cNvSpPr>
            <p:nvPr/>
          </p:nvSpPr>
          <p:spPr bwMode="auto">
            <a:xfrm>
              <a:off x="4092750" y="5609563"/>
              <a:ext cx="412751" cy="41116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70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7"/>
    </mc:Choice>
    <mc:Fallback xmlns="">
      <p:transition spd="slow" advTm="40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E:\Documents and Settings\stefania\Desktop\f1007_ISBN88-08-09101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2" t="27886" r="-25639" b="54326"/>
          <a:stretch/>
        </p:blipFill>
        <p:spPr bwMode="auto">
          <a:xfrm>
            <a:off x="7774328" y="1977016"/>
            <a:ext cx="385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E:\Documents and Settings\stefania\Desktop\f1007_ISBN88-08-09101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5" t="27886" r="23609" b="54326"/>
          <a:stretch/>
        </p:blipFill>
        <p:spPr bwMode="auto">
          <a:xfrm>
            <a:off x="5767879" y="2007920"/>
            <a:ext cx="2196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E:\Documents and Settings\stefania\Desktop\f1007_ISBN88-08-09101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40" t="28303" r="71821" b="53772"/>
          <a:stretch/>
        </p:blipFill>
        <p:spPr bwMode="auto">
          <a:xfrm>
            <a:off x="1860624" y="2007382"/>
            <a:ext cx="2412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E:\Documents and Settings\stefania\Desktop\f1007_ISBN88-08-09101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6" t="27886" r="49459" b="53845"/>
          <a:stretch/>
        </p:blipFill>
        <p:spPr bwMode="auto">
          <a:xfrm>
            <a:off x="3913987" y="2003615"/>
            <a:ext cx="2196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648274" y="-22225"/>
            <a:ext cx="27783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rgbClr val="000000"/>
                </a:solidFill>
                <a:latin typeface="Comic Sans MS" pitchFamily="66" charset="0"/>
                <a:cs typeface="Times New Roman"/>
              </a:rPr>
              <a:t>Cinque coppie di elettroni</a:t>
            </a:r>
            <a:r>
              <a:rPr lang="it-IT" altLang="it-IT" sz="1600" b="1" dirty="0">
                <a:solidFill>
                  <a:srgbClr val="000000"/>
                </a:solidFill>
                <a:latin typeface="Times New Roman" pitchFamily="18" charset="0"/>
                <a:cs typeface="Times New Roman"/>
              </a:rPr>
              <a:t>: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1844774" y="284760"/>
            <a:ext cx="2109372" cy="1615313"/>
            <a:chOff x="320774" y="304855"/>
            <a:chExt cx="2109372" cy="1615313"/>
          </a:xfrm>
        </p:grpSpPr>
        <p:pic>
          <p:nvPicPr>
            <p:cNvPr id="2050" name="Picture 2" descr="E:\Documents and Settings\stefania\Desktop\f1007_ISBN88-08-09101-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" t="5984" r="74865" b="73584"/>
            <a:stretch/>
          </p:blipFill>
          <p:spPr bwMode="auto">
            <a:xfrm>
              <a:off x="630146" y="552168"/>
              <a:ext cx="1800000" cy="13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3" name="Text Box 5"/>
            <p:cNvSpPr txBox="1">
              <a:spLocks noChangeArrowheads="1"/>
            </p:cNvSpPr>
            <p:nvPr/>
          </p:nvSpPr>
          <p:spPr bwMode="auto">
            <a:xfrm>
              <a:off x="320774" y="304855"/>
              <a:ext cx="190629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dirty="0">
                  <a:solidFill>
                    <a:srgbClr val="000000"/>
                  </a:solidFill>
                  <a:latin typeface="Comic Sans MS" pitchFamily="66" charset="0"/>
                  <a:cs typeface="Times New Roman"/>
                </a:rPr>
                <a:t>Nessuna coppia solitaria</a:t>
              </a:r>
              <a:endParaRPr lang="it-IT" altLang="it-IT" sz="1200" dirty="0">
                <a:solidFill>
                  <a:srgbClr val="000000"/>
                </a:solidFill>
                <a:latin typeface="Times New Roman" pitchFamily="18" charset="0"/>
                <a:cs typeface="Times New Roman"/>
              </a:endParaRPr>
            </a:p>
          </p:txBody>
        </p:sp>
      </p:grp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1524000" y="1828800"/>
            <a:ext cx="7620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977090" y="1895027"/>
            <a:ext cx="18966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200" dirty="0">
                <a:solidFill>
                  <a:srgbClr val="000000"/>
                </a:solidFill>
                <a:latin typeface="Comic Sans MS" pitchFamily="66" charset="0"/>
                <a:cs typeface="Times New Roman"/>
              </a:rPr>
              <a:t>Bipiramidale triangolare</a:t>
            </a:r>
            <a:endParaRPr lang="it-IT" altLang="it-IT" sz="1200" dirty="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4505399" y="1895027"/>
            <a:ext cx="9893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200" dirty="0">
                <a:solidFill>
                  <a:srgbClr val="000000"/>
                </a:solidFill>
                <a:latin typeface="Comic Sans MS" pitchFamily="66" charset="0"/>
                <a:cs typeface="Times New Roman"/>
              </a:rPr>
              <a:t>Ad altalena</a:t>
            </a:r>
            <a:endParaRPr lang="it-IT" altLang="it-IT" sz="1200" dirty="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6642100" y="1895027"/>
            <a:ext cx="44755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200" dirty="0">
                <a:solidFill>
                  <a:srgbClr val="000000"/>
                </a:solidFill>
                <a:latin typeface="Comic Sans MS" pitchFamily="66" charset="0"/>
                <a:cs typeface="Times New Roman"/>
              </a:rPr>
              <a:t>A T</a:t>
            </a:r>
            <a:endParaRPr lang="it-IT" altLang="it-IT" sz="1200" dirty="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8458200" y="1895027"/>
            <a:ext cx="7152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200" dirty="0">
                <a:solidFill>
                  <a:srgbClr val="000000"/>
                </a:solidFill>
                <a:latin typeface="Comic Sans MS" pitchFamily="66" charset="0"/>
                <a:cs typeface="Times New Roman"/>
              </a:rPr>
              <a:t>Lineare</a:t>
            </a:r>
            <a:endParaRPr lang="it-IT" altLang="it-IT" sz="1200" dirty="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1541635" y="4562273"/>
            <a:ext cx="8991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1981200" y="5181600"/>
            <a:ext cx="7620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4635948" y="3351519"/>
            <a:ext cx="24625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rgbClr val="000000"/>
                </a:solidFill>
                <a:latin typeface="Comic Sans MS" pitchFamily="66" charset="0"/>
                <a:cs typeface="Times New Roman"/>
              </a:rPr>
              <a:t>Sei coppie di elettroni</a:t>
            </a:r>
            <a:r>
              <a:rPr lang="it-IT" altLang="it-IT" sz="1400" b="1" dirty="0">
                <a:solidFill>
                  <a:srgbClr val="000000"/>
                </a:solidFill>
                <a:latin typeface="Times New Roman" pitchFamily="18" charset="0"/>
                <a:cs typeface="Times New Roman"/>
              </a:rPr>
              <a:t>: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4038602" y="284760"/>
            <a:ext cx="2162897" cy="1654001"/>
            <a:chOff x="2514601" y="304855"/>
            <a:chExt cx="2162897" cy="1654001"/>
          </a:xfrm>
        </p:grpSpPr>
        <p:sp>
          <p:nvSpPr>
            <p:cNvPr id="2054" name="Text Box 6"/>
            <p:cNvSpPr txBox="1">
              <a:spLocks noChangeArrowheads="1"/>
            </p:cNvSpPr>
            <p:nvPr/>
          </p:nvSpPr>
          <p:spPr bwMode="auto">
            <a:xfrm>
              <a:off x="2514601" y="304855"/>
              <a:ext cx="158088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dirty="0">
                  <a:solidFill>
                    <a:srgbClr val="000000"/>
                  </a:solidFill>
                  <a:latin typeface="Comic Sans MS" pitchFamily="66" charset="0"/>
                  <a:cs typeface="Times New Roman"/>
                </a:rPr>
                <a:t>Una coppia solitaria</a:t>
              </a:r>
              <a:endParaRPr lang="it-IT" altLang="it-IT" sz="1200" dirty="0">
                <a:solidFill>
                  <a:srgbClr val="000000"/>
                </a:solidFill>
                <a:latin typeface="Times New Roman" pitchFamily="18" charset="0"/>
                <a:cs typeface="Times New Roman"/>
              </a:endParaRPr>
            </a:p>
          </p:txBody>
        </p:sp>
        <p:pic>
          <p:nvPicPr>
            <p:cNvPr id="24" name="Picture 2" descr="E:\Documents and Settings\stefania\Desktop\f1007_ISBN88-08-09101-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6" t="5984" r="47503" b="73584"/>
            <a:stretch/>
          </p:blipFill>
          <p:spPr bwMode="auto">
            <a:xfrm>
              <a:off x="2589498" y="590856"/>
              <a:ext cx="2088000" cy="13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uppo 5"/>
          <p:cNvGrpSpPr/>
          <p:nvPr/>
        </p:nvGrpSpPr>
        <p:grpSpPr>
          <a:xfrm>
            <a:off x="5575720" y="284759"/>
            <a:ext cx="2520000" cy="1660296"/>
            <a:chOff x="4051720" y="304855"/>
            <a:chExt cx="2520000" cy="1660296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4513264" y="304855"/>
              <a:ext cx="159691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dirty="0">
                  <a:solidFill>
                    <a:srgbClr val="000000"/>
                  </a:solidFill>
                  <a:latin typeface="Comic Sans MS" pitchFamily="66" charset="0"/>
                  <a:cs typeface="Times New Roman"/>
                </a:rPr>
                <a:t>Due coppie solitarie</a:t>
              </a:r>
              <a:endParaRPr lang="it-IT" altLang="it-IT" sz="1200" dirty="0">
                <a:solidFill>
                  <a:srgbClr val="000000"/>
                </a:solidFill>
                <a:latin typeface="Times New Roman" pitchFamily="18" charset="0"/>
                <a:cs typeface="Times New Roman"/>
              </a:endParaRPr>
            </a:p>
          </p:txBody>
        </p:sp>
        <p:pic>
          <p:nvPicPr>
            <p:cNvPr id="25" name="Picture 2" descr="E:\Documents and Settings\stefania\Desktop\f1007_ISBN88-08-09101-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7" t="5984" r="21649" b="73584"/>
            <a:stretch/>
          </p:blipFill>
          <p:spPr bwMode="auto">
            <a:xfrm>
              <a:off x="4051720" y="597151"/>
              <a:ext cx="2520000" cy="13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po 6"/>
          <p:cNvGrpSpPr/>
          <p:nvPr/>
        </p:nvGrpSpPr>
        <p:grpSpPr>
          <a:xfrm>
            <a:off x="7558328" y="284760"/>
            <a:ext cx="4068000" cy="1614601"/>
            <a:chOff x="6034328" y="304855"/>
            <a:chExt cx="4068000" cy="1614601"/>
          </a:xfrm>
        </p:grpSpPr>
        <p:sp>
          <p:nvSpPr>
            <p:cNvPr id="2056" name="Text Box 8"/>
            <p:cNvSpPr txBox="1">
              <a:spLocks noChangeArrowheads="1"/>
            </p:cNvSpPr>
            <p:nvPr/>
          </p:nvSpPr>
          <p:spPr bwMode="auto">
            <a:xfrm>
              <a:off x="6400800" y="304855"/>
              <a:ext cx="158408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dirty="0">
                  <a:solidFill>
                    <a:srgbClr val="000000"/>
                  </a:solidFill>
                  <a:latin typeface="Comic Sans MS" pitchFamily="66" charset="0"/>
                  <a:cs typeface="Times New Roman"/>
                </a:rPr>
                <a:t>Tre coppie solitarie</a:t>
              </a:r>
              <a:endParaRPr lang="it-IT" altLang="it-IT" sz="1200" dirty="0">
                <a:solidFill>
                  <a:srgbClr val="000000"/>
                </a:solidFill>
                <a:latin typeface="Times New Roman" pitchFamily="18" charset="0"/>
                <a:cs typeface="Times New Roman"/>
              </a:endParaRPr>
            </a:p>
          </p:txBody>
        </p:sp>
        <p:pic>
          <p:nvPicPr>
            <p:cNvPr id="26" name="Picture 2" descr="E:\Documents and Settings\stefania\Desktop\f1007_ISBN88-08-09101-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86" t="5984" r="-26073" b="73584"/>
            <a:stretch/>
          </p:blipFill>
          <p:spPr bwMode="auto">
            <a:xfrm>
              <a:off x="6034328" y="551456"/>
              <a:ext cx="4068000" cy="13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po 11"/>
          <p:cNvGrpSpPr/>
          <p:nvPr/>
        </p:nvGrpSpPr>
        <p:grpSpPr>
          <a:xfrm>
            <a:off x="4033764" y="5077232"/>
            <a:ext cx="3138869" cy="1620000"/>
            <a:chOff x="2509763" y="5077232"/>
            <a:chExt cx="3138869" cy="1620000"/>
          </a:xfrm>
        </p:grpSpPr>
        <p:pic>
          <p:nvPicPr>
            <p:cNvPr id="41" name="Picture 2" descr="E:\Documents and Settings\stefania\Desktop\f1007_ISBN88-08-09101-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1" t="76944" r="32859" b="2125"/>
            <a:stretch/>
          </p:blipFill>
          <p:spPr bwMode="auto">
            <a:xfrm>
              <a:off x="2509763" y="5077232"/>
              <a:ext cx="2412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1" name="Text Box 23"/>
            <p:cNvSpPr txBox="1">
              <a:spLocks noChangeArrowheads="1"/>
            </p:cNvSpPr>
            <p:nvPr/>
          </p:nvSpPr>
          <p:spPr bwMode="auto">
            <a:xfrm>
              <a:off x="4051720" y="5441549"/>
              <a:ext cx="159691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dirty="0">
                  <a:solidFill>
                    <a:srgbClr val="000000"/>
                  </a:solidFill>
                  <a:latin typeface="Comic Sans MS" pitchFamily="66" charset="0"/>
                  <a:cs typeface="Times New Roman"/>
                </a:rPr>
                <a:t>Piramidale quadrata</a:t>
              </a:r>
              <a:endParaRPr lang="it-IT" altLang="it-IT" sz="1200" dirty="0">
                <a:solidFill>
                  <a:srgbClr val="000000"/>
                </a:solidFill>
                <a:latin typeface="Times New Roman" pitchFamily="18" charset="0"/>
                <a:cs typeface="Times New Roman"/>
              </a:endParaRP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2093398" y="5019473"/>
            <a:ext cx="2412000" cy="1620000"/>
            <a:chOff x="569398" y="5019473"/>
            <a:chExt cx="2412000" cy="1620000"/>
          </a:xfrm>
        </p:grpSpPr>
        <p:pic>
          <p:nvPicPr>
            <p:cNvPr id="42" name="Picture 2" descr="E:\Documents and Settings\stefania\Desktop\f1007_ISBN88-08-09101-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9" t="76944" r="57751" b="2125"/>
            <a:stretch/>
          </p:blipFill>
          <p:spPr bwMode="auto">
            <a:xfrm>
              <a:off x="569398" y="5019473"/>
              <a:ext cx="2412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0" name="Text Box 22"/>
            <p:cNvSpPr txBox="1">
              <a:spLocks noChangeArrowheads="1"/>
            </p:cNvSpPr>
            <p:nvPr/>
          </p:nvSpPr>
          <p:spPr bwMode="auto">
            <a:xfrm>
              <a:off x="1988069" y="5439300"/>
              <a:ext cx="97975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dirty="0">
                  <a:solidFill>
                    <a:srgbClr val="000000"/>
                  </a:solidFill>
                  <a:latin typeface="Comic Sans MS" pitchFamily="66" charset="0"/>
                  <a:cs typeface="Times New Roman"/>
                </a:rPr>
                <a:t>Ottaedrica</a:t>
              </a:r>
              <a:endParaRPr lang="it-IT" altLang="it-IT" sz="1200" dirty="0">
                <a:solidFill>
                  <a:srgbClr val="000000"/>
                </a:solidFill>
                <a:latin typeface="Times New Roman" pitchFamily="18" charset="0"/>
                <a:cs typeface="Times New Roman"/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6896435" y="3681773"/>
            <a:ext cx="2412000" cy="1838716"/>
            <a:chOff x="5372435" y="3681773"/>
            <a:chExt cx="2412000" cy="1838716"/>
          </a:xfrm>
        </p:grpSpPr>
        <p:sp>
          <p:nvSpPr>
            <p:cNvPr id="2069" name="Text Box 21"/>
            <p:cNvSpPr txBox="1">
              <a:spLocks noChangeArrowheads="1"/>
            </p:cNvSpPr>
            <p:nvPr/>
          </p:nvSpPr>
          <p:spPr bwMode="auto">
            <a:xfrm>
              <a:off x="5774187" y="3681773"/>
              <a:ext cx="159691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dirty="0">
                  <a:solidFill>
                    <a:srgbClr val="000000"/>
                  </a:solidFill>
                  <a:latin typeface="Comic Sans MS" pitchFamily="66" charset="0"/>
                  <a:cs typeface="Times New Roman"/>
                </a:rPr>
                <a:t>Due coppie solitarie</a:t>
              </a:r>
              <a:endParaRPr lang="it-IT" altLang="it-IT" sz="1200" dirty="0">
                <a:solidFill>
                  <a:srgbClr val="000000"/>
                </a:solidFill>
                <a:latin typeface="Times New Roman" pitchFamily="18" charset="0"/>
                <a:cs typeface="Times New Roman"/>
              </a:endParaRPr>
            </a:p>
          </p:txBody>
        </p:sp>
        <p:pic>
          <p:nvPicPr>
            <p:cNvPr id="39" name="Picture 2" descr="E:\Documents and Settings\stefania\Desktop\f1007_ISBN88-08-09101-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91" t="53721" r="4979" b="25348"/>
            <a:stretch/>
          </p:blipFill>
          <p:spPr bwMode="auto">
            <a:xfrm>
              <a:off x="5372435" y="3900489"/>
              <a:ext cx="2412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po 8"/>
          <p:cNvGrpSpPr/>
          <p:nvPr/>
        </p:nvGrpSpPr>
        <p:grpSpPr>
          <a:xfrm>
            <a:off x="5011987" y="3681774"/>
            <a:ext cx="2412000" cy="1821015"/>
            <a:chOff x="3487987" y="3681773"/>
            <a:chExt cx="2412000" cy="1821015"/>
          </a:xfrm>
        </p:grpSpPr>
        <p:pic>
          <p:nvPicPr>
            <p:cNvPr id="38" name="Picture 2" descr="E:\Documents and Settings\stefania\Desktop\f1007_ISBN88-08-09101-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5" t="53721" r="31365" b="25348"/>
            <a:stretch/>
          </p:blipFill>
          <p:spPr bwMode="auto">
            <a:xfrm>
              <a:off x="3487987" y="3882788"/>
              <a:ext cx="2412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8" name="Text Box 20"/>
            <p:cNvSpPr txBox="1">
              <a:spLocks noChangeArrowheads="1"/>
            </p:cNvSpPr>
            <p:nvPr/>
          </p:nvSpPr>
          <p:spPr bwMode="auto">
            <a:xfrm>
              <a:off x="3775524" y="3681773"/>
              <a:ext cx="158088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dirty="0">
                  <a:solidFill>
                    <a:srgbClr val="000000"/>
                  </a:solidFill>
                  <a:latin typeface="Comic Sans MS" pitchFamily="66" charset="0"/>
                  <a:cs typeface="Times New Roman"/>
                </a:rPr>
                <a:t>Una coppia solitaria</a:t>
              </a:r>
              <a:endParaRPr lang="it-IT" altLang="it-IT" sz="1200" dirty="0">
                <a:solidFill>
                  <a:srgbClr val="000000"/>
                </a:solidFill>
                <a:latin typeface="Times New Roman" pitchFamily="18" charset="0"/>
                <a:cs typeface="Times New Roman"/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2748000" y="3681774"/>
            <a:ext cx="2412000" cy="1778595"/>
            <a:chOff x="1224000" y="3681773"/>
            <a:chExt cx="2412000" cy="1778595"/>
          </a:xfrm>
        </p:grpSpPr>
        <p:pic>
          <p:nvPicPr>
            <p:cNvPr id="37" name="Picture 2" descr="E:\Documents and Settings\stefania\Desktop\f1007_ISBN88-08-09101-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7" t="53721" r="62138" b="25348"/>
            <a:stretch/>
          </p:blipFill>
          <p:spPr bwMode="auto">
            <a:xfrm>
              <a:off x="1224000" y="3840368"/>
              <a:ext cx="2412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1581696" y="3681773"/>
              <a:ext cx="190629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dirty="0">
                  <a:solidFill>
                    <a:srgbClr val="000000"/>
                  </a:solidFill>
                  <a:latin typeface="Comic Sans MS" pitchFamily="66" charset="0"/>
                  <a:cs typeface="Times New Roman"/>
                </a:rPr>
                <a:t>Nessuna coppia solitaria</a:t>
              </a:r>
              <a:endParaRPr lang="it-IT" altLang="it-IT" sz="1200" dirty="0">
                <a:solidFill>
                  <a:srgbClr val="000000"/>
                </a:solidFill>
                <a:latin typeface="Times New Roman" pitchFamily="18" charset="0"/>
                <a:cs typeface="Times New Roman"/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7458525" y="5019473"/>
            <a:ext cx="3848575" cy="1620000"/>
            <a:chOff x="5934524" y="5019473"/>
            <a:chExt cx="3848575" cy="1620000"/>
          </a:xfrm>
        </p:grpSpPr>
        <p:pic>
          <p:nvPicPr>
            <p:cNvPr id="40" name="Picture 2" descr="E:\Documents and Settings\stefania\Desktop\f1007_ISBN88-08-09101-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41" t="76944" r="-6571" b="2125"/>
            <a:stretch/>
          </p:blipFill>
          <p:spPr bwMode="auto">
            <a:xfrm>
              <a:off x="7371099" y="5019473"/>
              <a:ext cx="2412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2" name="Text Box 24"/>
            <p:cNvSpPr txBox="1">
              <a:spLocks noChangeArrowheads="1"/>
            </p:cNvSpPr>
            <p:nvPr/>
          </p:nvSpPr>
          <p:spPr bwMode="auto">
            <a:xfrm>
              <a:off x="5934524" y="5460368"/>
              <a:ext cx="1380506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dirty="0">
                  <a:solidFill>
                    <a:srgbClr val="000000"/>
                  </a:solidFill>
                  <a:latin typeface="Comic Sans MS" pitchFamily="66" charset="0"/>
                  <a:cs typeface="Times New Roman"/>
                </a:rPr>
                <a:t>Planare quadrata</a:t>
              </a:r>
              <a:endParaRPr lang="it-IT" altLang="it-IT" sz="1200" dirty="0">
                <a:solidFill>
                  <a:srgbClr val="000000"/>
                </a:solidFill>
                <a:latin typeface="Times New Roman" pitchFamily="18" charset="0"/>
                <a:cs typeface="Times New Roman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221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91"/>
    </mc:Choice>
    <mc:Fallback xmlns="">
      <p:transition spd="slow" advTm="6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8" grpId="0"/>
      <p:bldP spid="2059" grpId="0"/>
      <p:bldP spid="2060" grpId="0"/>
      <p:bldP spid="2061" grpId="0"/>
      <p:bldP spid="20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9"/>
          <p:cNvSpPr>
            <a:spLocks noChangeArrowheads="1"/>
          </p:cNvSpPr>
          <p:nvPr/>
        </p:nvSpPr>
        <p:spPr bwMode="auto">
          <a:xfrm>
            <a:off x="1584325" y="274705"/>
            <a:ext cx="1189039" cy="731837"/>
          </a:xfrm>
          <a:prstGeom prst="flowChartDecision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4357985" y="167699"/>
            <a:ext cx="4599208" cy="609398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ffectLst>
            <a:outerShdw dist="107763" dir="13500000" algn="ctr" rotWithShape="0">
              <a:srgbClr val="FFCC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15541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0113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24685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2925763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MOLECOLE LINEARI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798639" y="373129"/>
            <a:ext cx="750398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99"/>
                </a:solidFill>
                <a:latin typeface="Arial" charset="0"/>
              </a:rPr>
              <a:t>HCl</a:t>
            </a:r>
            <a:endParaRPr lang="it-IT" altLang="it-IT" sz="300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743231" y="1205465"/>
            <a:ext cx="8685263" cy="1929759"/>
            <a:chOff x="219230" y="1205464"/>
            <a:chExt cx="8685263" cy="1929759"/>
          </a:xfrm>
        </p:grpSpPr>
        <p:sp>
          <p:nvSpPr>
            <p:cNvPr id="5134" name="Oval 14"/>
            <p:cNvSpPr>
              <a:spLocks noChangeArrowheads="1"/>
            </p:cNvSpPr>
            <p:nvPr/>
          </p:nvSpPr>
          <p:spPr bwMode="auto">
            <a:xfrm>
              <a:off x="2153680" y="1575959"/>
              <a:ext cx="90488" cy="6826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219230" y="1205464"/>
              <a:ext cx="8685263" cy="1929759"/>
              <a:chOff x="246150" y="916054"/>
              <a:chExt cx="8685263" cy="1929759"/>
            </a:xfrm>
          </p:grpSpPr>
          <p:grpSp>
            <p:nvGrpSpPr>
              <p:cNvPr id="4" name="Gruppo 3"/>
              <p:cNvGrpSpPr/>
              <p:nvPr/>
            </p:nvGrpSpPr>
            <p:grpSpPr>
              <a:xfrm>
                <a:off x="246150" y="916054"/>
                <a:ext cx="8685263" cy="1929759"/>
                <a:chOff x="246150" y="916054"/>
                <a:chExt cx="8685263" cy="1929759"/>
              </a:xfrm>
            </p:grpSpPr>
            <p:sp>
              <p:nvSpPr>
                <p:cNvPr id="513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46150" y="916054"/>
                  <a:ext cx="8685263" cy="19297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tabLst>
                      <a:tab pos="3429000" algn="l"/>
                      <a:tab pos="5314950" algn="l"/>
                    </a:tabLs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tabLst>
                      <a:tab pos="3429000" algn="l"/>
                      <a:tab pos="5314950" algn="l"/>
                    </a:tabLs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tabLst>
                      <a:tab pos="3429000" algn="l"/>
                      <a:tab pos="531495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tabLst>
                      <a:tab pos="3429000" algn="l"/>
                      <a:tab pos="5314950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tabLst>
                      <a:tab pos="3429000" algn="l"/>
                      <a:tab pos="5314950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3429000" algn="l"/>
                      <a:tab pos="5314950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3429000" algn="l"/>
                      <a:tab pos="5314950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3429000" algn="l"/>
                      <a:tab pos="5314950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3429000" algn="l"/>
                      <a:tab pos="5314950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900" dirty="0">
                      <a:solidFill>
                        <a:srgbClr val="CCFFCC"/>
                      </a:solidFill>
                      <a:latin typeface="Arial" charset="0"/>
                    </a:rPr>
                    <a:t>Distanza	1,27 Å</a:t>
                  </a:r>
                </a:p>
                <a:p>
                  <a:pPr eaLnBrk="0" fontAlgn="base" hangingPunct="0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900" dirty="0">
                      <a:solidFill>
                        <a:srgbClr val="CCFFCC"/>
                      </a:solidFill>
                      <a:latin typeface="Arial" charset="0"/>
                    </a:rPr>
                    <a:t>Momento dipolare	1,07 D	H        Cl</a:t>
                  </a:r>
                </a:p>
                <a:p>
                  <a:pPr eaLnBrk="0" fontAlgn="base" hangingPunct="0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900" dirty="0">
                      <a:solidFill>
                        <a:srgbClr val="CCFFCC"/>
                      </a:solidFill>
                      <a:latin typeface="Arial" charset="0"/>
                    </a:rPr>
                    <a:t>Energia di legame	4,43 </a:t>
                  </a:r>
                  <a:r>
                    <a:rPr lang="it-IT" altLang="it-IT" sz="2900" dirty="0" err="1">
                      <a:solidFill>
                        <a:srgbClr val="CCFFCC"/>
                      </a:solidFill>
                      <a:latin typeface="Arial" charset="0"/>
                    </a:rPr>
                    <a:t>eV</a:t>
                  </a:r>
                  <a:r>
                    <a:rPr lang="it-IT" altLang="it-IT" sz="2900" dirty="0">
                      <a:solidFill>
                        <a:srgbClr val="CCFFCC"/>
                      </a:solidFill>
                      <a:latin typeface="Arial" charset="0"/>
                    </a:rPr>
                    <a:t>/legame = 102 kcal/</a:t>
                  </a:r>
                  <a:r>
                    <a:rPr lang="it-IT" altLang="it-IT" sz="2900" dirty="0" err="1">
                      <a:solidFill>
                        <a:srgbClr val="CCFFCC"/>
                      </a:solidFill>
                      <a:latin typeface="Arial" charset="0"/>
                    </a:rPr>
                    <a:t>mol</a:t>
                  </a:r>
                  <a:endParaRPr lang="it-IT" altLang="it-IT" sz="3000" dirty="0">
                    <a:solidFill>
                      <a:srgbClr val="CCFFCC"/>
                    </a:solidFill>
                    <a:latin typeface="Arial" charset="0"/>
                  </a:endParaRPr>
                </a:p>
              </p:txBody>
            </p:sp>
            <p:sp>
              <p:nvSpPr>
                <p:cNvPr id="5133" name="Line 13"/>
                <p:cNvSpPr>
                  <a:spLocks noChangeShapeType="1"/>
                </p:cNvSpPr>
                <p:nvPr/>
              </p:nvSpPr>
              <p:spPr bwMode="auto">
                <a:xfrm>
                  <a:off x="6004013" y="1912940"/>
                  <a:ext cx="595313" cy="3175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135" name="Line 15"/>
                <p:cNvSpPr>
                  <a:spLocks noChangeShapeType="1"/>
                </p:cNvSpPr>
                <p:nvPr/>
              </p:nvSpPr>
              <p:spPr bwMode="auto">
                <a:xfrm>
                  <a:off x="2239965" y="1333500"/>
                  <a:ext cx="1096963" cy="0"/>
                </a:xfrm>
                <a:prstGeom prst="line">
                  <a:avLst/>
                </a:prstGeom>
                <a:noFill/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5136" name="Text Box 16"/>
              <p:cNvSpPr txBox="1">
                <a:spLocks noChangeArrowheads="1"/>
              </p:cNvSpPr>
              <p:nvPr/>
            </p:nvSpPr>
            <p:spPr bwMode="auto">
              <a:xfrm>
                <a:off x="3200400" y="922338"/>
                <a:ext cx="341632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dirty="0">
                    <a:solidFill>
                      <a:srgbClr val="CCFFCC"/>
                    </a:solidFill>
                    <a:latin typeface="Arial" charset="0"/>
                  </a:rPr>
                  <a:t>Cl</a:t>
                </a:r>
                <a:endParaRPr lang="it-IT" altLang="it-IT" sz="1400" dirty="0">
                  <a:solidFill>
                    <a:srgbClr val="CCFFCC"/>
                  </a:solidFill>
                </a:endParaRPr>
              </a:p>
            </p:txBody>
          </p:sp>
          <p:sp>
            <p:nvSpPr>
              <p:cNvPr id="5137" name="Text Box 17"/>
              <p:cNvSpPr txBox="1">
                <a:spLocks noChangeArrowheads="1"/>
              </p:cNvSpPr>
              <p:nvPr/>
            </p:nvSpPr>
            <p:spPr bwMode="auto">
              <a:xfrm>
                <a:off x="2103437" y="922338"/>
                <a:ext cx="287130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dirty="0">
                    <a:solidFill>
                      <a:srgbClr val="CCFFCC"/>
                    </a:solidFill>
                    <a:latin typeface="Arial" charset="0"/>
                  </a:rPr>
                  <a:t>H</a:t>
                </a:r>
                <a:endParaRPr lang="it-IT" altLang="it-IT" sz="1400" dirty="0">
                  <a:solidFill>
                    <a:srgbClr val="CCFFCC"/>
                  </a:solidFill>
                </a:endParaRPr>
              </a:p>
            </p:txBody>
          </p:sp>
          <p:sp>
            <p:nvSpPr>
              <p:cNvPr id="5138" name="Oval 18"/>
              <p:cNvSpPr>
                <a:spLocks noChangeArrowheads="1"/>
              </p:cNvSpPr>
              <p:nvPr/>
            </p:nvSpPr>
            <p:spPr bwMode="auto">
              <a:xfrm>
                <a:off x="3330575" y="1295466"/>
                <a:ext cx="90488" cy="68263"/>
              </a:xfrm>
              <a:prstGeom prst="ellips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" name="Gruppo 2"/>
          <p:cNvGrpSpPr/>
          <p:nvPr/>
        </p:nvGrpSpPr>
        <p:grpSpPr>
          <a:xfrm>
            <a:off x="2484439" y="2925763"/>
            <a:ext cx="6513512" cy="3941368"/>
            <a:chOff x="960439" y="2925763"/>
            <a:chExt cx="6513512" cy="3941368"/>
          </a:xfrm>
        </p:grpSpPr>
        <p:sp>
          <p:nvSpPr>
            <p:cNvPr id="5139" name="Line 19"/>
            <p:cNvSpPr>
              <a:spLocks noChangeShapeType="1"/>
            </p:cNvSpPr>
            <p:nvPr/>
          </p:nvSpPr>
          <p:spPr bwMode="auto">
            <a:xfrm>
              <a:off x="4525963" y="2925763"/>
              <a:ext cx="0" cy="38020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960439" y="3444877"/>
              <a:ext cx="6513512" cy="3422254"/>
              <a:chOff x="960439" y="3444877"/>
              <a:chExt cx="6513512" cy="3422254"/>
            </a:xfrm>
          </p:grpSpPr>
          <p:sp>
            <p:nvSpPr>
              <p:cNvPr id="5122" name="Oval 2"/>
              <p:cNvSpPr>
                <a:spLocks noChangeArrowheads="1"/>
              </p:cNvSpPr>
              <p:nvPr/>
            </p:nvSpPr>
            <p:spPr bwMode="auto">
              <a:xfrm>
                <a:off x="5897563" y="4597466"/>
                <a:ext cx="685800" cy="639763"/>
              </a:xfrm>
              <a:prstGeom prst="ellipse">
                <a:avLst/>
              </a:prstGeom>
              <a:solidFill>
                <a:srgbClr val="FFFF99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123" name="Oval 3"/>
              <p:cNvSpPr>
                <a:spLocks noChangeArrowheads="1"/>
              </p:cNvSpPr>
              <p:nvPr/>
            </p:nvSpPr>
            <p:spPr bwMode="auto">
              <a:xfrm rot="16200000">
                <a:off x="5059386" y="4183063"/>
                <a:ext cx="549275" cy="1463675"/>
              </a:xfrm>
              <a:prstGeom prst="ellipse">
                <a:avLst/>
              </a:prstGeom>
              <a:solidFill>
                <a:srgbClr val="FFCC00"/>
              </a:solidFill>
              <a:ln w="2857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124" name="Oval 4"/>
              <p:cNvSpPr>
                <a:spLocks noChangeArrowheads="1"/>
              </p:cNvSpPr>
              <p:nvPr/>
            </p:nvSpPr>
            <p:spPr bwMode="auto">
              <a:xfrm rot="16200000">
                <a:off x="3565613" y="4183063"/>
                <a:ext cx="549275" cy="1463675"/>
              </a:xfrm>
              <a:prstGeom prst="ellipse">
                <a:avLst/>
              </a:prstGeom>
              <a:solidFill>
                <a:srgbClr val="FFCC00"/>
              </a:solidFill>
              <a:ln w="2857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125" name="Oval 5"/>
              <p:cNvSpPr>
                <a:spLocks noChangeArrowheads="1"/>
              </p:cNvSpPr>
              <p:nvPr/>
            </p:nvSpPr>
            <p:spPr bwMode="auto">
              <a:xfrm rot="2824170">
                <a:off x="3702932" y="4725260"/>
                <a:ext cx="549275" cy="1462087"/>
              </a:xfrm>
              <a:prstGeom prst="ellipse">
                <a:avLst/>
              </a:prstGeom>
              <a:solidFill>
                <a:srgbClr val="CCFFCC"/>
              </a:solidFill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126" name="Oval 6"/>
              <p:cNvSpPr>
                <a:spLocks noChangeArrowheads="1"/>
              </p:cNvSpPr>
              <p:nvPr/>
            </p:nvSpPr>
            <p:spPr bwMode="auto">
              <a:xfrm rot="2981120">
                <a:off x="4846726" y="3703704"/>
                <a:ext cx="547687" cy="1462087"/>
              </a:xfrm>
              <a:prstGeom prst="ellipse">
                <a:avLst/>
              </a:prstGeom>
              <a:solidFill>
                <a:srgbClr val="CCFFCC"/>
              </a:solidFill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auto">
              <a:xfrm>
                <a:off x="4251325" y="3451260"/>
                <a:ext cx="549275" cy="1463675"/>
              </a:xfrm>
              <a:prstGeom prst="ellipse">
                <a:avLst/>
              </a:prstGeom>
              <a:solidFill>
                <a:srgbClr val="CCFFCC"/>
              </a:solidFill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128" name="Oval 8"/>
              <p:cNvSpPr>
                <a:spLocks noChangeArrowheads="1"/>
              </p:cNvSpPr>
              <p:nvPr/>
            </p:nvSpPr>
            <p:spPr bwMode="auto">
              <a:xfrm>
                <a:off x="4251325" y="4907029"/>
                <a:ext cx="549275" cy="1463675"/>
              </a:xfrm>
              <a:prstGeom prst="ellipse">
                <a:avLst/>
              </a:prstGeom>
              <a:solidFill>
                <a:srgbClr val="CCFFCC"/>
              </a:solidFill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140" name="Line 20"/>
              <p:cNvSpPr>
                <a:spLocks noChangeShapeType="1"/>
              </p:cNvSpPr>
              <p:nvPr/>
            </p:nvSpPr>
            <p:spPr bwMode="auto">
              <a:xfrm rot="5400000">
                <a:off x="4872039" y="2313053"/>
                <a:ext cx="0" cy="520382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41" name="Line 21"/>
              <p:cNvSpPr>
                <a:spLocks noChangeShapeType="1"/>
              </p:cNvSpPr>
              <p:nvPr/>
            </p:nvSpPr>
            <p:spPr bwMode="auto">
              <a:xfrm flipH="1">
                <a:off x="3032125" y="3444877"/>
                <a:ext cx="3140075" cy="282575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42" name="Oval 22"/>
              <p:cNvSpPr>
                <a:spLocks noChangeArrowheads="1"/>
              </p:cNvSpPr>
              <p:nvPr/>
            </p:nvSpPr>
            <p:spPr bwMode="auto">
              <a:xfrm>
                <a:off x="6172200" y="4846704"/>
                <a:ext cx="136525" cy="1365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148" name="Text Box 28"/>
              <p:cNvSpPr txBox="1">
                <a:spLocks noChangeArrowheads="1"/>
              </p:cNvSpPr>
              <p:nvPr/>
            </p:nvSpPr>
            <p:spPr bwMode="auto">
              <a:xfrm>
                <a:off x="5715087" y="5029266"/>
                <a:ext cx="343235" cy="5170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FFFF99"/>
                    </a:solidFill>
                    <a:latin typeface="Symbol" pitchFamily="18" charset="2"/>
                  </a:rPr>
                  <a:t>s</a:t>
                </a:r>
                <a:endParaRPr lang="it-IT" altLang="it-IT" sz="3000">
                  <a:solidFill>
                    <a:srgbClr val="FFFF99"/>
                  </a:solidFill>
                  <a:latin typeface="Arial" charset="0"/>
                </a:endParaRPr>
              </a:p>
            </p:txBody>
          </p:sp>
          <p:sp>
            <p:nvSpPr>
              <p:cNvPr id="5149" name="Text Box 29"/>
              <p:cNvSpPr txBox="1">
                <a:spLocks noChangeArrowheads="1"/>
              </p:cNvSpPr>
              <p:nvPr/>
            </p:nvSpPr>
            <p:spPr bwMode="auto">
              <a:xfrm>
                <a:off x="4754564" y="6350066"/>
                <a:ext cx="303160" cy="5170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 b="1">
                    <a:solidFill>
                      <a:srgbClr val="FFFF00"/>
                    </a:solidFill>
                    <a:latin typeface="Arial" charset="0"/>
                  </a:rPr>
                  <a:t>z</a:t>
                </a:r>
              </a:p>
            </p:txBody>
          </p:sp>
          <p:sp>
            <p:nvSpPr>
              <p:cNvPr id="5150" name="Text Box 30"/>
              <p:cNvSpPr txBox="1">
                <a:spLocks noChangeArrowheads="1"/>
              </p:cNvSpPr>
              <p:nvPr/>
            </p:nvSpPr>
            <p:spPr bwMode="auto">
              <a:xfrm>
                <a:off x="2651213" y="6040504"/>
                <a:ext cx="323999" cy="5170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 b="1">
                    <a:solidFill>
                      <a:srgbClr val="FFFF00"/>
                    </a:solidFill>
                    <a:latin typeface="Arial" charset="0"/>
                  </a:rPr>
                  <a:t>y</a:t>
                </a:r>
              </a:p>
            </p:txBody>
          </p:sp>
          <p:sp>
            <p:nvSpPr>
              <p:cNvPr id="5151" name="Text Box 31"/>
              <p:cNvSpPr txBox="1">
                <a:spLocks noChangeArrowheads="1"/>
              </p:cNvSpPr>
              <p:nvPr/>
            </p:nvSpPr>
            <p:spPr bwMode="auto">
              <a:xfrm>
                <a:off x="1874925" y="4619691"/>
                <a:ext cx="323999" cy="5170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 b="1">
                    <a:solidFill>
                      <a:srgbClr val="FFFF00"/>
                    </a:solidFill>
                    <a:latin typeface="Arial" charset="0"/>
                  </a:rPr>
                  <a:t>x</a:t>
                </a:r>
              </a:p>
            </p:txBody>
          </p:sp>
          <p:sp>
            <p:nvSpPr>
              <p:cNvPr id="5152" name="Text Box 32"/>
              <p:cNvSpPr txBox="1">
                <a:spLocks noChangeArrowheads="1"/>
              </p:cNvSpPr>
              <p:nvPr/>
            </p:nvSpPr>
            <p:spPr bwMode="auto">
              <a:xfrm>
                <a:off x="4937125" y="5440363"/>
                <a:ext cx="2496068" cy="4708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700">
                    <a:solidFill>
                      <a:srgbClr val="DDDDDD"/>
                    </a:solidFill>
                    <a:latin typeface="Arial" charset="0"/>
                  </a:rPr>
                  <a:t>Coppia solitaria</a:t>
                </a:r>
                <a:endParaRPr lang="it-IT" altLang="it-IT" sz="3000" b="1">
                  <a:solidFill>
                    <a:srgbClr val="DDDDDD"/>
                  </a:solidFill>
                  <a:latin typeface="Arial" charset="0"/>
                </a:endParaRPr>
              </a:p>
            </p:txBody>
          </p:sp>
          <p:sp>
            <p:nvSpPr>
              <p:cNvPr id="5153" name="Text Box 33"/>
              <p:cNvSpPr txBox="1">
                <a:spLocks noChangeArrowheads="1"/>
              </p:cNvSpPr>
              <p:nvPr/>
            </p:nvSpPr>
            <p:spPr bwMode="auto">
              <a:xfrm>
                <a:off x="960439" y="5303839"/>
                <a:ext cx="2496068" cy="4708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700">
                    <a:solidFill>
                      <a:srgbClr val="DDDDDD"/>
                    </a:solidFill>
                    <a:latin typeface="Arial" charset="0"/>
                  </a:rPr>
                  <a:t>Coppia solitaria</a:t>
                </a:r>
                <a:endParaRPr lang="it-IT" altLang="it-IT" sz="3000" b="1">
                  <a:solidFill>
                    <a:srgbClr val="DDDDDD"/>
                  </a:solidFill>
                  <a:latin typeface="Arial" charset="0"/>
                </a:endParaRPr>
              </a:p>
            </p:txBody>
          </p:sp>
        </p:grp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05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88"/>
    </mc:Choice>
    <mc:Fallback xmlns="">
      <p:transition spd="slow" advTm="83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62.6|3|4.2|2|54|10.2|13.2|45.6|7.6|6.3|71.2|7.4|5.4|9.8|5.6|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3.8|20.5|12|1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25.1|24.9|5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3.2|16.6|17.2|109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0|4.6|26.4|4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4.3|60.1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0.9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6.4|6.5|4.9|12.9|1.8|9.2|3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8.5|20.1|5.5|8.2|7.1|20.1|8.5|9.5|1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9.6|5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20.8|2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62.6|3|4.2|2|54|10.2|13.2|45.6|7.6|6.3|71.2|7.4|5.4|9.8|5.6|5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.1|6.7|1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52.9|33.4|6.7|9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25.7|7.6|12.7|45.1|15.9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.3|11.7|1.7|16.2|1.9|3.3|12.8|2.7|16.6|1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7|9.2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3|3.9|10.3|11.8|15.3|6.8|11.4|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2|7|7.4|2.3|8.9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2.7|8|9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6|1.9|1.8|3.1|2.5|11.6|3.5|9.1|1.4|5.2|2|0.9|4.1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18.6"/>
</p:tagLst>
</file>

<file path=ppt/theme/theme1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856</Words>
  <Application>Microsoft Office PowerPoint</Application>
  <PresentationFormat>Widescreen</PresentationFormat>
  <Paragraphs>534</Paragraphs>
  <Slides>22</Slides>
  <Notes>2</Notes>
  <HiddenSlides>0</HiddenSlides>
  <MMClips>22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22</vt:i4>
      </vt:variant>
    </vt:vector>
  </HeadingPairs>
  <TitlesOfParts>
    <vt:vector size="34" baseType="lpstr">
      <vt:lpstr>Arial</vt:lpstr>
      <vt:lpstr>Calibri</vt:lpstr>
      <vt:lpstr>Comic Sans MS</vt:lpstr>
      <vt:lpstr>Symbol</vt:lpstr>
      <vt:lpstr>Tahoma</vt:lpstr>
      <vt:lpstr>Times New Roman</vt:lpstr>
      <vt:lpstr>1_Tema di Office</vt:lpstr>
      <vt:lpstr>3_Tema di Office</vt:lpstr>
      <vt:lpstr>Struttura predefinita</vt:lpstr>
      <vt:lpstr>7_Struttura predefinita</vt:lpstr>
      <vt:lpstr>5_Struttura predefinita</vt:lpstr>
      <vt:lpstr>8_Struttura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16</cp:revision>
  <dcterms:created xsi:type="dcterms:W3CDTF">2020-03-18T11:30:41Z</dcterms:created>
  <dcterms:modified xsi:type="dcterms:W3CDTF">2020-03-23T15:40:31Z</dcterms:modified>
</cp:coreProperties>
</file>