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10DF-AC65-4339-B96A-8C6C63A3DF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8551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B137F-EEEF-4013-8D86-3B248E924A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85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EAC32-B8EE-471C-BEA9-90EA4F823B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863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3C366-C6E2-49E0-B4C5-767F875150A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1224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8308-E5EB-4E6B-803F-6756F520E4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27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7EDE2-D8BF-430A-B8E2-AEEC7071B1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805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FB23D-3A69-4F0A-94C4-C5E94F1B6C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3822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8FA6F-563F-4463-8B75-FF662941A8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9142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F1961-83A0-4CEA-AF87-1D5C44AB95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6140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CBA55-5DC6-4782-B96D-6A8E7882B3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0467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8EDDD-94FD-4BAC-8ECB-4B8C045E25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069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72828-2FB8-4E80-ABF0-666030D2646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5591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75C05-1964-4CBB-8ED5-8F0BC4CEA89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567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78066-D8EE-4A9C-847C-E79A61970F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6701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C9AB2-AADC-4253-AF6A-58323CDE5E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6959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0ECCA-FEBB-4CEC-ADB3-32DAB6A9B5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4137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DF5F1-D995-4843-AA90-E25882901D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9645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610EB-04EA-459C-A9FD-3A43EA4D75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018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DEFF4-2BAC-4FD2-9AD6-5804BE3D95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1398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FC3E1-5437-46D9-9329-8F52E2B9A8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3712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C14B-3C4D-4B72-8590-3B44EF9AF2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755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519A4-E52C-416B-A432-112B6950B2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794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97A2E-A87A-42B2-81F5-3181C8F921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1927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14411-0776-410C-B2B1-8C4D639026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1678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80565-50C3-40E9-8718-40882B1D23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7640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0636B-DAE6-446E-AF8A-8D9263E84E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1827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41653-2B40-4A75-A355-13B58975B0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9803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C0728-249E-4474-892D-A1C181B18E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5907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E768-2FCA-4B3E-B844-F99CD17719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1999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B90C1-93E0-47FD-92C2-C790AEAF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4576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C211-7026-4E32-ACE6-5A45DE4260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85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DB5FE-D971-48A7-9A7D-17B2941C18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1344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17094-2D1D-4B65-83AA-9E690C42BD8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717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79500-D152-43E5-9274-61D7BB388E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2422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19B5B-1430-4A51-9D56-62DCD813BA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4785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C89DA-E340-4888-A158-DE49862FE6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2518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53071-EA15-434B-BF06-8301241E8C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6185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CD201-5622-4DB5-86C4-459DD0749F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0699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771BE-318F-40CB-A3BC-3039E38C6A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903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4E31-A333-4A1F-A957-AFAEE9A611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127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E7C73-1F49-45FE-9B93-D5CD61774A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854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520CD-ABFD-4F90-AD07-B6D066560D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471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FD886-E587-481C-995E-3846BF3E80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736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8E1C4-3C70-4BC1-986A-E17FD99F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624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4CEC444-942E-44AC-A15B-AEF324A0FF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412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ADA3A31-A97F-4F82-975A-4962020E7DE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188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FD7D805-46C0-4F85-AC78-EE009D99106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4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3F54ABA-05B0-4322-BD5C-E6FF02DEC0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706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11"/>
          <p:cNvSpPr>
            <a:spLocks noChangeArrowheads="1" noChangeShapeType="1" noTextEdit="1"/>
          </p:cNvSpPr>
          <p:nvPr/>
        </p:nvSpPr>
        <p:spPr bwMode="auto">
          <a:xfrm>
            <a:off x="2711451" y="115889"/>
            <a:ext cx="6321425" cy="788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000099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Variazione di Energia Libera 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000099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Lavoro Elettrico</a:t>
            </a:r>
          </a:p>
        </p:txBody>
      </p:sp>
      <p:grpSp>
        <p:nvGrpSpPr>
          <p:cNvPr id="90" name="Gruppo 89"/>
          <p:cNvGrpSpPr>
            <a:grpSpLocks/>
          </p:cNvGrpSpPr>
          <p:nvPr/>
        </p:nvGrpSpPr>
        <p:grpSpPr bwMode="auto">
          <a:xfrm>
            <a:off x="1639889" y="1206500"/>
            <a:ext cx="2574925" cy="2387600"/>
            <a:chOff x="251429" y="1206500"/>
            <a:chExt cx="2574925" cy="2387600"/>
          </a:xfrm>
        </p:grpSpPr>
        <p:grpSp>
          <p:nvGrpSpPr>
            <p:cNvPr id="34855" name="Group 3"/>
            <p:cNvGrpSpPr>
              <a:grpSpLocks/>
            </p:cNvGrpSpPr>
            <p:nvPr/>
          </p:nvGrpSpPr>
          <p:grpSpPr bwMode="auto">
            <a:xfrm>
              <a:off x="1770666" y="2635250"/>
              <a:ext cx="1055688" cy="958850"/>
              <a:chOff x="1776" y="5376"/>
              <a:chExt cx="3360" cy="1536"/>
            </a:xfrm>
          </p:grpSpPr>
          <p:sp>
            <p:nvSpPr>
              <p:cNvPr id="34932" name="AutoShape 4"/>
              <p:cNvSpPr>
                <a:spLocks noChangeArrowheads="1"/>
              </p:cNvSpPr>
              <p:nvPr/>
            </p:nvSpPr>
            <p:spPr bwMode="auto">
              <a:xfrm>
                <a:off x="1776" y="5472"/>
                <a:ext cx="3360" cy="1440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33" name="Rectangle 5"/>
              <p:cNvSpPr>
                <a:spLocks noChangeArrowheads="1"/>
              </p:cNvSpPr>
              <p:nvPr/>
            </p:nvSpPr>
            <p:spPr bwMode="auto">
              <a:xfrm>
                <a:off x="1794" y="5376"/>
                <a:ext cx="3312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856" name="Freeform 6"/>
            <p:cNvSpPr>
              <a:spLocks/>
            </p:cNvSpPr>
            <p:nvPr/>
          </p:nvSpPr>
          <p:spPr bwMode="auto">
            <a:xfrm>
              <a:off x="1770666" y="2986088"/>
              <a:ext cx="1046163" cy="41275"/>
            </a:xfrm>
            <a:custGeom>
              <a:avLst/>
              <a:gdLst>
                <a:gd name="T0" fmla="*/ 0 w 3352"/>
                <a:gd name="T1" fmla="*/ 2147483646 h 135"/>
                <a:gd name="T2" fmla="*/ 2147483646 w 3352"/>
                <a:gd name="T3" fmla="*/ 2147483646 h 135"/>
                <a:gd name="T4" fmla="*/ 2147483646 w 3352"/>
                <a:gd name="T5" fmla="*/ 2147483646 h 135"/>
                <a:gd name="T6" fmla="*/ 2147483646 w 3352"/>
                <a:gd name="T7" fmla="*/ 2147483646 h 135"/>
                <a:gd name="T8" fmla="*/ 2147483646 w 3352"/>
                <a:gd name="T9" fmla="*/ 2147483646 h 135"/>
                <a:gd name="T10" fmla="*/ 2147483646 w 3352"/>
                <a:gd name="T11" fmla="*/ 2147483646 h 135"/>
                <a:gd name="T12" fmla="*/ 2147483646 w 3352"/>
                <a:gd name="T13" fmla="*/ 2147483646 h 135"/>
                <a:gd name="T14" fmla="*/ 2147483646 w 3352"/>
                <a:gd name="T15" fmla="*/ 2147483646 h 135"/>
                <a:gd name="T16" fmla="*/ 2147483646 w 3352"/>
                <a:gd name="T17" fmla="*/ 2147483646 h 135"/>
                <a:gd name="T18" fmla="*/ 2147483646 w 3352"/>
                <a:gd name="T19" fmla="*/ 2147483646 h 135"/>
                <a:gd name="T20" fmla="*/ 2147483646 w 3352"/>
                <a:gd name="T21" fmla="*/ 2147483646 h 135"/>
                <a:gd name="T22" fmla="*/ 2147483646 w 3352"/>
                <a:gd name="T23" fmla="*/ 2147483646 h 135"/>
                <a:gd name="T24" fmla="*/ 2147483646 w 3352"/>
                <a:gd name="T25" fmla="*/ 2147483646 h 135"/>
                <a:gd name="T26" fmla="*/ 2147483646 w 3352"/>
                <a:gd name="T27" fmla="*/ 2147483646 h 135"/>
                <a:gd name="T28" fmla="*/ 2147483646 w 3352"/>
                <a:gd name="T29" fmla="*/ 2147483646 h 135"/>
                <a:gd name="T30" fmla="*/ 2147483646 w 3352"/>
                <a:gd name="T31" fmla="*/ 2147483646 h 135"/>
                <a:gd name="T32" fmla="*/ 2147483646 w 3352"/>
                <a:gd name="T33" fmla="*/ 2147483646 h 135"/>
                <a:gd name="T34" fmla="*/ 2147483646 w 3352"/>
                <a:gd name="T35" fmla="*/ 2147483646 h 135"/>
                <a:gd name="T36" fmla="*/ 2147483646 w 3352"/>
                <a:gd name="T37" fmla="*/ 0 h 135"/>
                <a:gd name="T38" fmla="*/ 2147483646 w 3352"/>
                <a:gd name="T39" fmla="*/ 2147483646 h 135"/>
                <a:gd name="T40" fmla="*/ 2147483646 w 3352"/>
                <a:gd name="T41" fmla="*/ 2147483646 h 135"/>
                <a:gd name="T42" fmla="*/ 2147483646 w 3352"/>
                <a:gd name="T43" fmla="*/ 214748364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52" h="135">
                  <a:moveTo>
                    <a:pt x="0" y="95"/>
                  </a:moveTo>
                  <a:cubicBezTo>
                    <a:pt x="31" y="100"/>
                    <a:pt x="131" y="135"/>
                    <a:pt x="184" y="128"/>
                  </a:cubicBezTo>
                  <a:cubicBezTo>
                    <a:pt x="237" y="121"/>
                    <a:pt x="269" y="57"/>
                    <a:pt x="320" y="56"/>
                  </a:cubicBezTo>
                  <a:cubicBezTo>
                    <a:pt x="371" y="55"/>
                    <a:pt x="429" y="124"/>
                    <a:pt x="488" y="120"/>
                  </a:cubicBezTo>
                  <a:cubicBezTo>
                    <a:pt x="547" y="116"/>
                    <a:pt x="613" y="33"/>
                    <a:pt x="672" y="32"/>
                  </a:cubicBezTo>
                  <a:cubicBezTo>
                    <a:pt x="731" y="31"/>
                    <a:pt x="788" y="115"/>
                    <a:pt x="844" y="113"/>
                  </a:cubicBezTo>
                  <a:cubicBezTo>
                    <a:pt x="900" y="111"/>
                    <a:pt x="955" y="22"/>
                    <a:pt x="1010" y="18"/>
                  </a:cubicBezTo>
                  <a:cubicBezTo>
                    <a:pt x="1064" y="14"/>
                    <a:pt x="1116" y="89"/>
                    <a:pt x="1167" y="89"/>
                  </a:cubicBezTo>
                  <a:cubicBezTo>
                    <a:pt x="1219" y="90"/>
                    <a:pt x="1267" y="25"/>
                    <a:pt x="1317" y="24"/>
                  </a:cubicBezTo>
                  <a:cubicBezTo>
                    <a:pt x="1367" y="23"/>
                    <a:pt x="1413" y="80"/>
                    <a:pt x="1467" y="83"/>
                  </a:cubicBezTo>
                  <a:cubicBezTo>
                    <a:pt x="1521" y="86"/>
                    <a:pt x="1577" y="39"/>
                    <a:pt x="1641" y="42"/>
                  </a:cubicBezTo>
                  <a:cubicBezTo>
                    <a:pt x="1704" y="44"/>
                    <a:pt x="1789" y="96"/>
                    <a:pt x="1846" y="95"/>
                  </a:cubicBezTo>
                  <a:cubicBezTo>
                    <a:pt x="1902" y="95"/>
                    <a:pt x="1924" y="36"/>
                    <a:pt x="1980" y="36"/>
                  </a:cubicBezTo>
                  <a:cubicBezTo>
                    <a:pt x="2035" y="36"/>
                    <a:pt x="2118" y="98"/>
                    <a:pt x="2177" y="95"/>
                  </a:cubicBezTo>
                  <a:cubicBezTo>
                    <a:pt x="2236" y="92"/>
                    <a:pt x="2284" y="18"/>
                    <a:pt x="2335" y="18"/>
                  </a:cubicBezTo>
                  <a:cubicBezTo>
                    <a:pt x="2385" y="18"/>
                    <a:pt x="2430" y="93"/>
                    <a:pt x="2477" y="95"/>
                  </a:cubicBezTo>
                  <a:cubicBezTo>
                    <a:pt x="2523" y="98"/>
                    <a:pt x="2562" y="35"/>
                    <a:pt x="2611" y="30"/>
                  </a:cubicBezTo>
                  <a:cubicBezTo>
                    <a:pt x="2659" y="25"/>
                    <a:pt x="2713" y="71"/>
                    <a:pt x="2768" y="66"/>
                  </a:cubicBezTo>
                  <a:cubicBezTo>
                    <a:pt x="2824" y="60"/>
                    <a:pt x="2886" y="0"/>
                    <a:pt x="2942" y="0"/>
                  </a:cubicBezTo>
                  <a:cubicBezTo>
                    <a:pt x="2998" y="0"/>
                    <a:pt x="3063" y="65"/>
                    <a:pt x="3108" y="66"/>
                  </a:cubicBezTo>
                  <a:cubicBezTo>
                    <a:pt x="3152" y="66"/>
                    <a:pt x="3170" y="5"/>
                    <a:pt x="3210" y="6"/>
                  </a:cubicBezTo>
                  <a:cubicBezTo>
                    <a:pt x="3250" y="7"/>
                    <a:pt x="3322" y="58"/>
                    <a:pt x="3352" y="72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4857" name="Group 7"/>
            <p:cNvGrpSpPr>
              <a:grpSpLocks/>
            </p:cNvGrpSpPr>
            <p:nvPr/>
          </p:nvGrpSpPr>
          <p:grpSpPr bwMode="auto">
            <a:xfrm>
              <a:off x="251429" y="2635250"/>
              <a:ext cx="1055687" cy="958850"/>
              <a:chOff x="1776" y="5376"/>
              <a:chExt cx="3360" cy="1536"/>
            </a:xfrm>
          </p:grpSpPr>
          <p:sp>
            <p:nvSpPr>
              <p:cNvPr id="34930" name="AutoShape 8"/>
              <p:cNvSpPr>
                <a:spLocks noChangeArrowheads="1"/>
              </p:cNvSpPr>
              <p:nvPr/>
            </p:nvSpPr>
            <p:spPr bwMode="auto">
              <a:xfrm>
                <a:off x="1776" y="5472"/>
                <a:ext cx="3360" cy="1440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31" name="Rectangle 9"/>
              <p:cNvSpPr>
                <a:spLocks noChangeArrowheads="1"/>
              </p:cNvSpPr>
              <p:nvPr/>
            </p:nvSpPr>
            <p:spPr bwMode="auto">
              <a:xfrm>
                <a:off x="1794" y="5376"/>
                <a:ext cx="3312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858" name="Freeform 10"/>
            <p:cNvSpPr>
              <a:spLocks/>
            </p:cNvSpPr>
            <p:nvPr/>
          </p:nvSpPr>
          <p:spPr bwMode="auto">
            <a:xfrm>
              <a:off x="251429" y="2986088"/>
              <a:ext cx="1046162" cy="41275"/>
            </a:xfrm>
            <a:custGeom>
              <a:avLst/>
              <a:gdLst>
                <a:gd name="T0" fmla="*/ 0 w 3352"/>
                <a:gd name="T1" fmla="*/ 2147483646 h 135"/>
                <a:gd name="T2" fmla="*/ 2147483646 w 3352"/>
                <a:gd name="T3" fmla="*/ 2147483646 h 135"/>
                <a:gd name="T4" fmla="*/ 2147483646 w 3352"/>
                <a:gd name="T5" fmla="*/ 2147483646 h 135"/>
                <a:gd name="T6" fmla="*/ 2147483646 w 3352"/>
                <a:gd name="T7" fmla="*/ 2147483646 h 135"/>
                <a:gd name="T8" fmla="*/ 2147483646 w 3352"/>
                <a:gd name="T9" fmla="*/ 2147483646 h 135"/>
                <a:gd name="T10" fmla="*/ 2147483646 w 3352"/>
                <a:gd name="T11" fmla="*/ 2147483646 h 135"/>
                <a:gd name="T12" fmla="*/ 2147483646 w 3352"/>
                <a:gd name="T13" fmla="*/ 2147483646 h 135"/>
                <a:gd name="T14" fmla="*/ 2147483646 w 3352"/>
                <a:gd name="T15" fmla="*/ 2147483646 h 135"/>
                <a:gd name="T16" fmla="*/ 2147483646 w 3352"/>
                <a:gd name="T17" fmla="*/ 2147483646 h 135"/>
                <a:gd name="T18" fmla="*/ 2147483646 w 3352"/>
                <a:gd name="T19" fmla="*/ 2147483646 h 135"/>
                <a:gd name="T20" fmla="*/ 2147483646 w 3352"/>
                <a:gd name="T21" fmla="*/ 2147483646 h 135"/>
                <a:gd name="T22" fmla="*/ 2147483646 w 3352"/>
                <a:gd name="T23" fmla="*/ 2147483646 h 135"/>
                <a:gd name="T24" fmla="*/ 2147483646 w 3352"/>
                <a:gd name="T25" fmla="*/ 2147483646 h 135"/>
                <a:gd name="T26" fmla="*/ 2147483646 w 3352"/>
                <a:gd name="T27" fmla="*/ 2147483646 h 135"/>
                <a:gd name="T28" fmla="*/ 2147483646 w 3352"/>
                <a:gd name="T29" fmla="*/ 2147483646 h 135"/>
                <a:gd name="T30" fmla="*/ 2147483646 w 3352"/>
                <a:gd name="T31" fmla="*/ 2147483646 h 135"/>
                <a:gd name="T32" fmla="*/ 2147483646 w 3352"/>
                <a:gd name="T33" fmla="*/ 2147483646 h 135"/>
                <a:gd name="T34" fmla="*/ 2147483646 w 3352"/>
                <a:gd name="T35" fmla="*/ 2147483646 h 135"/>
                <a:gd name="T36" fmla="*/ 2147483646 w 3352"/>
                <a:gd name="T37" fmla="*/ 0 h 135"/>
                <a:gd name="T38" fmla="*/ 2147483646 w 3352"/>
                <a:gd name="T39" fmla="*/ 2147483646 h 135"/>
                <a:gd name="T40" fmla="*/ 2147483646 w 3352"/>
                <a:gd name="T41" fmla="*/ 2147483646 h 135"/>
                <a:gd name="T42" fmla="*/ 2147483646 w 3352"/>
                <a:gd name="T43" fmla="*/ 214748364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52" h="135">
                  <a:moveTo>
                    <a:pt x="0" y="95"/>
                  </a:moveTo>
                  <a:cubicBezTo>
                    <a:pt x="31" y="100"/>
                    <a:pt x="131" y="135"/>
                    <a:pt x="184" y="128"/>
                  </a:cubicBezTo>
                  <a:cubicBezTo>
                    <a:pt x="237" y="121"/>
                    <a:pt x="269" y="57"/>
                    <a:pt x="320" y="56"/>
                  </a:cubicBezTo>
                  <a:cubicBezTo>
                    <a:pt x="371" y="55"/>
                    <a:pt x="429" y="124"/>
                    <a:pt x="488" y="120"/>
                  </a:cubicBezTo>
                  <a:cubicBezTo>
                    <a:pt x="547" y="116"/>
                    <a:pt x="613" y="33"/>
                    <a:pt x="672" y="32"/>
                  </a:cubicBezTo>
                  <a:cubicBezTo>
                    <a:pt x="731" y="31"/>
                    <a:pt x="788" y="115"/>
                    <a:pt x="844" y="113"/>
                  </a:cubicBezTo>
                  <a:cubicBezTo>
                    <a:pt x="900" y="111"/>
                    <a:pt x="955" y="22"/>
                    <a:pt x="1010" y="18"/>
                  </a:cubicBezTo>
                  <a:cubicBezTo>
                    <a:pt x="1064" y="14"/>
                    <a:pt x="1116" y="89"/>
                    <a:pt x="1167" y="89"/>
                  </a:cubicBezTo>
                  <a:cubicBezTo>
                    <a:pt x="1219" y="90"/>
                    <a:pt x="1267" y="25"/>
                    <a:pt x="1317" y="24"/>
                  </a:cubicBezTo>
                  <a:cubicBezTo>
                    <a:pt x="1367" y="23"/>
                    <a:pt x="1413" y="80"/>
                    <a:pt x="1467" y="83"/>
                  </a:cubicBezTo>
                  <a:cubicBezTo>
                    <a:pt x="1521" y="86"/>
                    <a:pt x="1577" y="39"/>
                    <a:pt x="1641" y="42"/>
                  </a:cubicBezTo>
                  <a:cubicBezTo>
                    <a:pt x="1704" y="44"/>
                    <a:pt x="1789" y="96"/>
                    <a:pt x="1846" y="95"/>
                  </a:cubicBezTo>
                  <a:cubicBezTo>
                    <a:pt x="1902" y="95"/>
                    <a:pt x="1924" y="36"/>
                    <a:pt x="1980" y="36"/>
                  </a:cubicBezTo>
                  <a:cubicBezTo>
                    <a:pt x="2035" y="36"/>
                    <a:pt x="2118" y="98"/>
                    <a:pt x="2177" y="95"/>
                  </a:cubicBezTo>
                  <a:cubicBezTo>
                    <a:pt x="2236" y="92"/>
                    <a:pt x="2284" y="18"/>
                    <a:pt x="2335" y="18"/>
                  </a:cubicBezTo>
                  <a:cubicBezTo>
                    <a:pt x="2385" y="18"/>
                    <a:pt x="2430" y="93"/>
                    <a:pt x="2477" y="95"/>
                  </a:cubicBezTo>
                  <a:cubicBezTo>
                    <a:pt x="2523" y="98"/>
                    <a:pt x="2562" y="35"/>
                    <a:pt x="2611" y="30"/>
                  </a:cubicBezTo>
                  <a:cubicBezTo>
                    <a:pt x="2659" y="25"/>
                    <a:pt x="2713" y="71"/>
                    <a:pt x="2768" y="66"/>
                  </a:cubicBezTo>
                  <a:cubicBezTo>
                    <a:pt x="2824" y="60"/>
                    <a:pt x="2886" y="0"/>
                    <a:pt x="2942" y="0"/>
                  </a:cubicBezTo>
                  <a:cubicBezTo>
                    <a:pt x="2998" y="0"/>
                    <a:pt x="3063" y="65"/>
                    <a:pt x="3108" y="66"/>
                  </a:cubicBezTo>
                  <a:cubicBezTo>
                    <a:pt x="3152" y="66"/>
                    <a:pt x="3170" y="5"/>
                    <a:pt x="3210" y="6"/>
                  </a:cubicBezTo>
                  <a:cubicBezTo>
                    <a:pt x="3250" y="7"/>
                    <a:pt x="3322" y="58"/>
                    <a:pt x="3352" y="72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59" name="Rectangle 22"/>
            <p:cNvSpPr>
              <a:spLocks noChangeArrowheads="1"/>
            </p:cNvSpPr>
            <p:nvPr/>
          </p:nvSpPr>
          <p:spPr bwMode="auto">
            <a:xfrm>
              <a:off x="778479" y="1206500"/>
              <a:ext cx="1519237" cy="869950"/>
            </a:xfrm>
            <a:prstGeom prst="rect">
              <a:avLst/>
            </a:prstGeom>
            <a:noFill/>
            <a:ln w="47625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4860" name="Line 23"/>
            <p:cNvSpPr>
              <a:spLocks noChangeShapeType="1"/>
            </p:cNvSpPr>
            <p:nvPr/>
          </p:nvSpPr>
          <p:spPr bwMode="auto">
            <a:xfrm>
              <a:off x="2297716" y="2076450"/>
              <a:ext cx="0" cy="696913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1" name="Line 24"/>
            <p:cNvSpPr>
              <a:spLocks noChangeShapeType="1"/>
            </p:cNvSpPr>
            <p:nvPr/>
          </p:nvSpPr>
          <p:spPr bwMode="auto">
            <a:xfrm>
              <a:off x="778479" y="2070100"/>
              <a:ext cx="0" cy="696913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2" name="Rectangle 25" descr="Diagonali larghe verso l'alto"/>
            <p:cNvSpPr>
              <a:spLocks noChangeArrowheads="1"/>
            </p:cNvSpPr>
            <p:nvPr/>
          </p:nvSpPr>
          <p:spPr bwMode="auto">
            <a:xfrm>
              <a:off x="713391" y="2679700"/>
              <a:ext cx="119063" cy="696913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381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4863" name="Rectangle 26" descr="Diagonali larghe verso l'alto"/>
            <p:cNvSpPr>
              <a:spLocks noChangeArrowheads="1"/>
            </p:cNvSpPr>
            <p:nvPr/>
          </p:nvSpPr>
          <p:spPr bwMode="auto">
            <a:xfrm>
              <a:off x="2245329" y="2679700"/>
              <a:ext cx="111125" cy="696913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381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4864" name="AutoShape 27"/>
            <p:cNvSpPr>
              <a:spLocks/>
            </p:cNvSpPr>
            <p:nvPr/>
          </p:nvSpPr>
          <p:spPr bwMode="auto">
            <a:xfrm rot="5400000">
              <a:off x="1258698" y="2282031"/>
              <a:ext cx="609600" cy="1230313"/>
            </a:xfrm>
            <a:prstGeom prst="leftBracket">
              <a:avLst>
                <a:gd name="adj" fmla="val 0"/>
              </a:avLst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4865" name="AutoShape 28"/>
            <p:cNvSpPr>
              <a:spLocks/>
            </p:cNvSpPr>
            <p:nvPr/>
          </p:nvSpPr>
          <p:spPr bwMode="auto">
            <a:xfrm rot="5400000">
              <a:off x="1334898" y="2458244"/>
              <a:ext cx="457200" cy="1004887"/>
            </a:xfrm>
            <a:prstGeom prst="leftBracket">
              <a:avLst>
                <a:gd name="adj" fmla="val 0"/>
              </a:avLst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4866" name="Line 29"/>
            <p:cNvSpPr>
              <a:spLocks noChangeShapeType="1"/>
            </p:cNvSpPr>
            <p:nvPr/>
          </p:nvSpPr>
          <p:spPr bwMode="auto">
            <a:xfrm>
              <a:off x="2053241" y="3194050"/>
              <a:ext cx="136525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7" name="Line 30"/>
            <p:cNvSpPr>
              <a:spLocks noChangeShapeType="1"/>
            </p:cNvSpPr>
            <p:nvPr/>
          </p:nvSpPr>
          <p:spPr bwMode="auto">
            <a:xfrm>
              <a:off x="934054" y="3201988"/>
              <a:ext cx="13970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8" name="Freeform 32"/>
            <p:cNvSpPr>
              <a:spLocks/>
            </p:cNvSpPr>
            <p:nvPr/>
          </p:nvSpPr>
          <p:spPr bwMode="auto">
            <a:xfrm>
              <a:off x="829279" y="1268413"/>
              <a:ext cx="498475" cy="649287"/>
            </a:xfrm>
            <a:custGeom>
              <a:avLst/>
              <a:gdLst>
                <a:gd name="T0" fmla="*/ 2147483646 w 495"/>
                <a:gd name="T1" fmla="*/ 2147483646 h 571"/>
                <a:gd name="T2" fmla="*/ 2147483646 w 495"/>
                <a:gd name="T3" fmla="*/ 2147483646 h 571"/>
                <a:gd name="T4" fmla="*/ 2147483646 w 495"/>
                <a:gd name="T5" fmla="*/ 2147483646 h 571"/>
                <a:gd name="T6" fmla="*/ 2147483646 w 495"/>
                <a:gd name="T7" fmla="*/ 2147483646 h 571"/>
                <a:gd name="T8" fmla="*/ 2147483646 w 495"/>
                <a:gd name="T9" fmla="*/ 2147483646 h 571"/>
                <a:gd name="T10" fmla="*/ 2147483646 w 495"/>
                <a:gd name="T11" fmla="*/ 2147483646 h 571"/>
                <a:gd name="T12" fmla="*/ 2147483646 w 495"/>
                <a:gd name="T13" fmla="*/ 2147483646 h 5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" h="571">
                  <a:moveTo>
                    <a:pt x="439" y="11"/>
                  </a:moveTo>
                  <a:cubicBezTo>
                    <a:pt x="394" y="10"/>
                    <a:pt x="228" y="0"/>
                    <a:pt x="159" y="11"/>
                  </a:cubicBezTo>
                  <a:cubicBezTo>
                    <a:pt x="90" y="22"/>
                    <a:pt x="46" y="0"/>
                    <a:pt x="23" y="75"/>
                  </a:cubicBezTo>
                  <a:cubicBezTo>
                    <a:pt x="0" y="150"/>
                    <a:pt x="11" y="379"/>
                    <a:pt x="23" y="459"/>
                  </a:cubicBezTo>
                  <a:cubicBezTo>
                    <a:pt x="35" y="539"/>
                    <a:pt x="47" y="539"/>
                    <a:pt x="95" y="555"/>
                  </a:cubicBezTo>
                  <a:cubicBezTo>
                    <a:pt x="143" y="571"/>
                    <a:pt x="244" y="555"/>
                    <a:pt x="311" y="555"/>
                  </a:cubicBezTo>
                  <a:cubicBezTo>
                    <a:pt x="378" y="555"/>
                    <a:pt x="457" y="555"/>
                    <a:pt x="495" y="555"/>
                  </a:cubicBezTo>
                </a:path>
              </a:pathLst>
            </a:custGeom>
            <a:noFill/>
            <a:ln w="47625" cmpd="sng">
              <a:solidFill>
                <a:srgbClr val="660066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9" name="Freeform 33"/>
            <p:cNvSpPr>
              <a:spLocks/>
            </p:cNvSpPr>
            <p:nvPr/>
          </p:nvSpPr>
          <p:spPr bwMode="auto">
            <a:xfrm flipH="1" flipV="1">
              <a:off x="1764316" y="1268413"/>
              <a:ext cx="498475" cy="649287"/>
            </a:xfrm>
            <a:custGeom>
              <a:avLst/>
              <a:gdLst>
                <a:gd name="T0" fmla="*/ 2147483646 w 495"/>
                <a:gd name="T1" fmla="*/ 2147483646 h 571"/>
                <a:gd name="T2" fmla="*/ 2147483646 w 495"/>
                <a:gd name="T3" fmla="*/ 2147483646 h 571"/>
                <a:gd name="T4" fmla="*/ 2147483646 w 495"/>
                <a:gd name="T5" fmla="*/ 2147483646 h 571"/>
                <a:gd name="T6" fmla="*/ 2147483646 w 495"/>
                <a:gd name="T7" fmla="*/ 2147483646 h 571"/>
                <a:gd name="T8" fmla="*/ 2147483646 w 495"/>
                <a:gd name="T9" fmla="*/ 2147483646 h 571"/>
                <a:gd name="T10" fmla="*/ 2147483646 w 495"/>
                <a:gd name="T11" fmla="*/ 2147483646 h 571"/>
                <a:gd name="T12" fmla="*/ 2147483646 w 495"/>
                <a:gd name="T13" fmla="*/ 2147483646 h 5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" h="571">
                  <a:moveTo>
                    <a:pt x="439" y="11"/>
                  </a:moveTo>
                  <a:cubicBezTo>
                    <a:pt x="394" y="10"/>
                    <a:pt x="228" y="0"/>
                    <a:pt x="159" y="11"/>
                  </a:cubicBezTo>
                  <a:cubicBezTo>
                    <a:pt x="90" y="22"/>
                    <a:pt x="46" y="0"/>
                    <a:pt x="23" y="75"/>
                  </a:cubicBezTo>
                  <a:cubicBezTo>
                    <a:pt x="0" y="150"/>
                    <a:pt x="11" y="379"/>
                    <a:pt x="23" y="459"/>
                  </a:cubicBezTo>
                  <a:cubicBezTo>
                    <a:pt x="35" y="539"/>
                    <a:pt x="47" y="539"/>
                    <a:pt x="95" y="555"/>
                  </a:cubicBezTo>
                  <a:cubicBezTo>
                    <a:pt x="143" y="571"/>
                    <a:pt x="244" y="555"/>
                    <a:pt x="311" y="555"/>
                  </a:cubicBezTo>
                  <a:cubicBezTo>
                    <a:pt x="378" y="555"/>
                    <a:pt x="457" y="555"/>
                    <a:pt x="495" y="555"/>
                  </a:cubicBezTo>
                </a:path>
              </a:pathLst>
            </a:custGeom>
            <a:noFill/>
            <a:ln w="47625" cmpd="sng">
              <a:solidFill>
                <a:srgbClr val="660066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70" name="Oval 34" descr="Diagonali chiare verso l'alto"/>
            <p:cNvSpPr>
              <a:spLocks noChangeArrowheads="1"/>
            </p:cNvSpPr>
            <p:nvPr/>
          </p:nvSpPr>
          <p:spPr bwMode="auto">
            <a:xfrm>
              <a:off x="1408716" y="1684338"/>
              <a:ext cx="301625" cy="304800"/>
            </a:xfrm>
            <a:prstGeom prst="ellips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4871" name="Oval 35" descr="Diagonali chiare verso l'alto"/>
            <p:cNvSpPr>
              <a:spLocks noChangeArrowheads="1"/>
            </p:cNvSpPr>
            <p:nvPr/>
          </p:nvSpPr>
          <p:spPr bwMode="auto">
            <a:xfrm>
              <a:off x="1408716" y="2097088"/>
              <a:ext cx="301625" cy="304800"/>
            </a:xfrm>
            <a:prstGeom prst="ellips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4872" name="Freeform 36"/>
            <p:cNvSpPr>
              <a:spLocks/>
            </p:cNvSpPr>
            <p:nvPr/>
          </p:nvSpPr>
          <p:spPr bwMode="auto">
            <a:xfrm>
              <a:off x="849916" y="2214563"/>
              <a:ext cx="506413" cy="392112"/>
            </a:xfrm>
            <a:custGeom>
              <a:avLst/>
              <a:gdLst>
                <a:gd name="T0" fmla="*/ 2147483646 w 576"/>
                <a:gd name="T1" fmla="*/ 0 h 432"/>
                <a:gd name="T2" fmla="*/ 0 w 576"/>
                <a:gd name="T3" fmla="*/ 0 h 432"/>
                <a:gd name="T4" fmla="*/ 0 w 576"/>
                <a:gd name="T5" fmla="*/ 2147483646 h 4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76" h="432">
                  <a:moveTo>
                    <a:pt x="576" y="0"/>
                  </a:moveTo>
                  <a:lnTo>
                    <a:pt x="0" y="0"/>
                  </a:lnTo>
                  <a:lnTo>
                    <a:pt x="0" y="432"/>
                  </a:lnTo>
                </a:path>
              </a:pathLst>
            </a:custGeom>
            <a:noFill/>
            <a:ln w="38100" cmpd="sng">
              <a:solidFill>
                <a:srgbClr val="660066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73" name="Freeform 37"/>
            <p:cNvSpPr>
              <a:spLocks/>
            </p:cNvSpPr>
            <p:nvPr/>
          </p:nvSpPr>
          <p:spPr bwMode="auto">
            <a:xfrm flipH="1">
              <a:off x="1735741" y="2214563"/>
              <a:ext cx="506413" cy="392112"/>
            </a:xfrm>
            <a:custGeom>
              <a:avLst/>
              <a:gdLst>
                <a:gd name="T0" fmla="*/ 2147483646 w 576"/>
                <a:gd name="T1" fmla="*/ 0 h 432"/>
                <a:gd name="T2" fmla="*/ 0 w 576"/>
                <a:gd name="T3" fmla="*/ 0 h 432"/>
                <a:gd name="T4" fmla="*/ 0 w 576"/>
                <a:gd name="T5" fmla="*/ 2147483646 h 4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76" h="432">
                  <a:moveTo>
                    <a:pt x="576" y="0"/>
                  </a:moveTo>
                  <a:lnTo>
                    <a:pt x="0" y="0"/>
                  </a:lnTo>
                  <a:lnTo>
                    <a:pt x="0" y="432"/>
                  </a:lnTo>
                </a:path>
              </a:pathLst>
            </a:custGeom>
            <a:noFill/>
            <a:ln w="38100" cmpd="sng">
              <a:solidFill>
                <a:srgbClr val="660066"/>
              </a:solidFill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74" name="Text Box 38"/>
            <p:cNvSpPr txBox="1">
              <a:spLocks noChangeArrowheads="1"/>
            </p:cNvSpPr>
            <p:nvPr/>
          </p:nvSpPr>
          <p:spPr bwMode="auto">
            <a:xfrm>
              <a:off x="1432529" y="1620838"/>
              <a:ext cx="250825" cy="38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4875" name="Text Box 39"/>
            <p:cNvSpPr txBox="1">
              <a:spLocks noChangeArrowheads="1"/>
            </p:cNvSpPr>
            <p:nvPr/>
          </p:nvSpPr>
          <p:spPr bwMode="auto">
            <a:xfrm>
              <a:off x="1426179" y="2025650"/>
              <a:ext cx="250825" cy="38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4876" name="Text Box 40"/>
            <p:cNvSpPr txBox="1">
              <a:spLocks noChangeArrowheads="1"/>
            </p:cNvSpPr>
            <p:nvPr/>
          </p:nvSpPr>
          <p:spPr bwMode="auto">
            <a:xfrm>
              <a:off x="862616" y="1328738"/>
              <a:ext cx="141763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99"/>
                  </a:solidFill>
                  <a:latin typeface="Arial" panose="020B0604020202020204" pitchFamily="34" charset="0"/>
                </a:rPr>
                <a:t>c.f.e.m.= 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E*</a:t>
              </a:r>
            </a:p>
          </p:txBody>
        </p:sp>
        <p:sp>
          <p:nvSpPr>
            <p:cNvPr id="34877" name="Text Box 41"/>
            <p:cNvSpPr txBox="1">
              <a:spLocks noChangeArrowheads="1"/>
            </p:cNvSpPr>
            <p:nvPr/>
          </p:nvSpPr>
          <p:spPr bwMode="auto">
            <a:xfrm>
              <a:off x="989616" y="2284413"/>
              <a:ext cx="1122363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99"/>
                  </a:solidFill>
                  <a:latin typeface="Arial" panose="020B0604020202020204" pitchFamily="34" charset="0"/>
                </a:rPr>
                <a:t>f.e.m.= 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4878" name="Text Box 42"/>
            <p:cNvSpPr txBox="1">
              <a:spLocks noChangeArrowheads="1"/>
            </p:cNvSpPr>
            <p:nvPr/>
          </p:nvSpPr>
          <p:spPr bwMode="auto">
            <a:xfrm>
              <a:off x="1281716" y="2690813"/>
              <a:ext cx="519275" cy="359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99"/>
                  </a:solidFill>
                  <a:latin typeface="Arial" panose="020B0604020202020204" pitchFamily="34" charset="0"/>
                </a:rPr>
                <a:t>KCl</a:t>
              </a:r>
              <a:endParaRPr lang="it-IT" altLang="it-IT" sz="20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79" name="Text Box 43"/>
            <p:cNvSpPr txBox="1">
              <a:spLocks noChangeArrowheads="1"/>
            </p:cNvSpPr>
            <p:nvPr/>
          </p:nvSpPr>
          <p:spPr bwMode="auto">
            <a:xfrm>
              <a:off x="2400904" y="2990850"/>
              <a:ext cx="399049" cy="359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II</a:t>
              </a:r>
              <a:endParaRPr lang="it-IT" altLang="it-IT" sz="20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80" name="Text Box 44"/>
            <p:cNvSpPr txBox="1">
              <a:spLocks noChangeArrowheads="1"/>
            </p:cNvSpPr>
            <p:nvPr/>
          </p:nvSpPr>
          <p:spPr bwMode="auto">
            <a:xfrm>
              <a:off x="2400904" y="3216275"/>
              <a:ext cx="386225" cy="359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R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II</a:t>
              </a:r>
              <a:endParaRPr lang="it-IT" altLang="it-IT" sz="20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81" name="Text Box 45"/>
            <p:cNvSpPr txBox="1">
              <a:spLocks noChangeArrowheads="1"/>
            </p:cNvSpPr>
            <p:nvPr/>
          </p:nvSpPr>
          <p:spPr bwMode="auto">
            <a:xfrm>
              <a:off x="276829" y="2976563"/>
              <a:ext cx="350959" cy="359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I</a:t>
              </a:r>
              <a:endParaRPr lang="it-IT" altLang="it-IT" sz="20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82" name="Text Box 46"/>
            <p:cNvSpPr txBox="1">
              <a:spLocks noChangeArrowheads="1"/>
            </p:cNvSpPr>
            <p:nvPr/>
          </p:nvSpPr>
          <p:spPr bwMode="auto">
            <a:xfrm>
              <a:off x="276829" y="3216275"/>
              <a:ext cx="338135" cy="359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R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I</a:t>
              </a:r>
              <a:endParaRPr lang="it-IT" altLang="it-IT" sz="20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83" name="Line 47"/>
            <p:cNvSpPr>
              <a:spLocks noChangeShapeType="1"/>
            </p:cNvSpPr>
            <p:nvPr/>
          </p:nvSpPr>
          <p:spPr bwMode="auto">
            <a:xfrm>
              <a:off x="989616" y="3354388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84" name="Line 48"/>
            <p:cNvSpPr>
              <a:spLocks noChangeShapeType="1"/>
            </p:cNvSpPr>
            <p:nvPr/>
          </p:nvSpPr>
          <p:spPr bwMode="auto">
            <a:xfrm>
              <a:off x="1151541" y="3106738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85" name="Line 49"/>
            <p:cNvSpPr>
              <a:spLocks noChangeShapeType="1"/>
            </p:cNvSpPr>
            <p:nvPr/>
          </p:nvSpPr>
          <p:spPr bwMode="auto">
            <a:xfrm>
              <a:off x="1073754" y="3289300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86" name="Line 50"/>
            <p:cNvSpPr>
              <a:spLocks noChangeShapeType="1"/>
            </p:cNvSpPr>
            <p:nvPr/>
          </p:nvSpPr>
          <p:spPr bwMode="auto">
            <a:xfrm>
              <a:off x="729266" y="3478213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87" name="Line 51"/>
            <p:cNvSpPr>
              <a:spLocks noChangeShapeType="1"/>
            </p:cNvSpPr>
            <p:nvPr/>
          </p:nvSpPr>
          <p:spPr bwMode="auto">
            <a:xfrm>
              <a:off x="1011841" y="3492500"/>
              <a:ext cx="9048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88" name="Line 52"/>
            <p:cNvSpPr>
              <a:spLocks noChangeShapeType="1"/>
            </p:cNvSpPr>
            <p:nvPr/>
          </p:nvSpPr>
          <p:spPr bwMode="auto">
            <a:xfrm>
              <a:off x="905479" y="3267075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89" name="Line 53"/>
            <p:cNvSpPr>
              <a:spLocks noChangeShapeType="1"/>
            </p:cNvSpPr>
            <p:nvPr/>
          </p:nvSpPr>
          <p:spPr bwMode="auto">
            <a:xfrm>
              <a:off x="554641" y="3086100"/>
              <a:ext cx="9048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0" name="Line 54"/>
            <p:cNvSpPr>
              <a:spLocks noChangeShapeType="1"/>
            </p:cNvSpPr>
            <p:nvPr/>
          </p:nvSpPr>
          <p:spPr bwMode="auto">
            <a:xfrm>
              <a:off x="546704" y="3368675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1" name="Line 55"/>
            <p:cNvSpPr>
              <a:spLocks noChangeShapeType="1"/>
            </p:cNvSpPr>
            <p:nvPr/>
          </p:nvSpPr>
          <p:spPr bwMode="auto">
            <a:xfrm>
              <a:off x="280004" y="3275013"/>
              <a:ext cx="9048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2" name="Line 56"/>
            <p:cNvSpPr>
              <a:spLocks noChangeShapeType="1"/>
            </p:cNvSpPr>
            <p:nvPr/>
          </p:nvSpPr>
          <p:spPr bwMode="auto">
            <a:xfrm>
              <a:off x="862616" y="3433763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3" name="Line 57"/>
            <p:cNvSpPr>
              <a:spLocks noChangeShapeType="1"/>
            </p:cNvSpPr>
            <p:nvPr/>
          </p:nvSpPr>
          <p:spPr bwMode="auto">
            <a:xfrm>
              <a:off x="603854" y="3543300"/>
              <a:ext cx="9048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4" name="Line 58"/>
            <p:cNvSpPr>
              <a:spLocks noChangeShapeType="1"/>
            </p:cNvSpPr>
            <p:nvPr/>
          </p:nvSpPr>
          <p:spPr bwMode="auto">
            <a:xfrm>
              <a:off x="1145191" y="3419475"/>
              <a:ext cx="9048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5" name="Line 59"/>
            <p:cNvSpPr>
              <a:spLocks noChangeShapeType="1"/>
            </p:cNvSpPr>
            <p:nvPr/>
          </p:nvSpPr>
          <p:spPr bwMode="auto">
            <a:xfrm>
              <a:off x="1805591" y="3122613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6" name="Line 60"/>
            <p:cNvSpPr>
              <a:spLocks noChangeShapeType="1"/>
            </p:cNvSpPr>
            <p:nvPr/>
          </p:nvSpPr>
          <p:spPr bwMode="auto">
            <a:xfrm>
              <a:off x="1932591" y="3187700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7" name="Line 61"/>
            <p:cNvSpPr>
              <a:spLocks noChangeShapeType="1"/>
            </p:cNvSpPr>
            <p:nvPr/>
          </p:nvSpPr>
          <p:spPr bwMode="auto">
            <a:xfrm>
              <a:off x="1805591" y="3317875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8" name="Line 62"/>
            <p:cNvSpPr>
              <a:spLocks noChangeShapeType="1"/>
            </p:cNvSpPr>
            <p:nvPr/>
          </p:nvSpPr>
          <p:spPr bwMode="auto">
            <a:xfrm>
              <a:off x="2010379" y="3360738"/>
              <a:ext cx="9048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99" name="Line 63"/>
            <p:cNvSpPr>
              <a:spLocks noChangeShapeType="1"/>
            </p:cNvSpPr>
            <p:nvPr/>
          </p:nvSpPr>
          <p:spPr bwMode="auto">
            <a:xfrm>
              <a:off x="2100866" y="3281363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0" name="Line 64"/>
            <p:cNvSpPr>
              <a:spLocks noChangeShapeType="1"/>
            </p:cNvSpPr>
            <p:nvPr/>
          </p:nvSpPr>
          <p:spPr bwMode="auto">
            <a:xfrm>
              <a:off x="2207229" y="3433763"/>
              <a:ext cx="9048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1" name="Line 65"/>
            <p:cNvSpPr>
              <a:spLocks noChangeShapeType="1"/>
            </p:cNvSpPr>
            <p:nvPr/>
          </p:nvSpPr>
          <p:spPr bwMode="auto">
            <a:xfrm>
              <a:off x="1827816" y="3433763"/>
              <a:ext cx="9048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2" name="Line 66"/>
            <p:cNvSpPr>
              <a:spLocks noChangeShapeType="1"/>
            </p:cNvSpPr>
            <p:nvPr/>
          </p:nvSpPr>
          <p:spPr bwMode="auto">
            <a:xfrm>
              <a:off x="2037366" y="3492500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3" name="Line 67"/>
            <p:cNvSpPr>
              <a:spLocks noChangeShapeType="1"/>
            </p:cNvSpPr>
            <p:nvPr/>
          </p:nvSpPr>
          <p:spPr bwMode="auto">
            <a:xfrm>
              <a:off x="1883379" y="3521075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4" name="Line 68"/>
            <p:cNvSpPr>
              <a:spLocks noChangeShapeType="1"/>
            </p:cNvSpPr>
            <p:nvPr/>
          </p:nvSpPr>
          <p:spPr bwMode="auto">
            <a:xfrm>
              <a:off x="2297716" y="3513138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5" name="Line 69"/>
            <p:cNvSpPr>
              <a:spLocks noChangeShapeType="1"/>
            </p:cNvSpPr>
            <p:nvPr/>
          </p:nvSpPr>
          <p:spPr bwMode="auto">
            <a:xfrm>
              <a:off x="2389791" y="3063875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6" name="Line 70"/>
            <p:cNvSpPr>
              <a:spLocks noChangeShapeType="1"/>
            </p:cNvSpPr>
            <p:nvPr/>
          </p:nvSpPr>
          <p:spPr bwMode="auto">
            <a:xfrm>
              <a:off x="2691416" y="3071813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7" name="Line 71"/>
            <p:cNvSpPr>
              <a:spLocks noChangeShapeType="1"/>
            </p:cNvSpPr>
            <p:nvPr/>
          </p:nvSpPr>
          <p:spPr bwMode="auto">
            <a:xfrm>
              <a:off x="2481866" y="3543300"/>
              <a:ext cx="9048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8" name="Line 72"/>
            <p:cNvSpPr>
              <a:spLocks noChangeShapeType="1"/>
            </p:cNvSpPr>
            <p:nvPr/>
          </p:nvSpPr>
          <p:spPr bwMode="auto">
            <a:xfrm>
              <a:off x="1946879" y="2657475"/>
              <a:ext cx="9048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09" name="Line 73"/>
            <p:cNvSpPr>
              <a:spLocks noChangeShapeType="1"/>
            </p:cNvSpPr>
            <p:nvPr/>
          </p:nvSpPr>
          <p:spPr bwMode="auto">
            <a:xfrm>
              <a:off x="1756379" y="2686050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0" name="Line 74"/>
            <p:cNvSpPr>
              <a:spLocks noChangeShapeType="1"/>
            </p:cNvSpPr>
            <p:nvPr/>
          </p:nvSpPr>
          <p:spPr bwMode="auto">
            <a:xfrm>
              <a:off x="1608741" y="2635250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1" name="Line 75"/>
            <p:cNvSpPr>
              <a:spLocks noChangeShapeType="1"/>
            </p:cNvSpPr>
            <p:nvPr/>
          </p:nvSpPr>
          <p:spPr bwMode="auto">
            <a:xfrm>
              <a:off x="1446816" y="2679700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2" name="Line 76"/>
            <p:cNvSpPr>
              <a:spLocks noChangeShapeType="1"/>
            </p:cNvSpPr>
            <p:nvPr/>
          </p:nvSpPr>
          <p:spPr bwMode="auto">
            <a:xfrm>
              <a:off x="1362679" y="2635250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3" name="Line 77"/>
            <p:cNvSpPr>
              <a:spLocks noChangeShapeType="1"/>
            </p:cNvSpPr>
            <p:nvPr/>
          </p:nvSpPr>
          <p:spPr bwMode="auto">
            <a:xfrm>
              <a:off x="1270604" y="2671763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4" name="Line 78"/>
            <p:cNvSpPr>
              <a:spLocks noChangeShapeType="1"/>
            </p:cNvSpPr>
            <p:nvPr/>
          </p:nvSpPr>
          <p:spPr bwMode="auto">
            <a:xfrm>
              <a:off x="1110266" y="2635250"/>
              <a:ext cx="9048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5" name="Line 79"/>
            <p:cNvSpPr>
              <a:spLocks noChangeShapeType="1"/>
            </p:cNvSpPr>
            <p:nvPr/>
          </p:nvSpPr>
          <p:spPr bwMode="auto">
            <a:xfrm>
              <a:off x="989616" y="2693988"/>
              <a:ext cx="92075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6" name="Line 80"/>
            <p:cNvSpPr>
              <a:spLocks noChangeShapeType="1"/>
            </p:cNvSpPr>
            <p:nvPr/>
          </p:nvSpPr>
          <p:spPr bwMode="auto">
            <a:xfrm>
              <a:off x="2045304" y="2628900"/>
              <a:ext cx="9048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7" name="Line 81"/>
            <p:cNvSpPr>
              <a:spLocks noChangeShapeType="1"/>
            </p:cNvSpPr>
            <p:nvPr/>
          </p:nvSpPr>
          <p:spPr bwMode="auto">
            <a:xfrm>
              <a:off x="2086579" y="2767013"/>
              <a:ext cx="7143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8" name="Line 82"/>
            <p:cNvSpPr>
              <a:spLocks noChangeShapeType="1"/>
            </p:cNvSpPr>
            <p:nvPr/>
          </p:nvSpPr>
          <p:spPr bwMode="auto">
            <a:xfrm>
              <a:off x="2091341" y="2851150"/>
              <a:ext cx="7143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19" name="Line 83"/>
            <p:cNvSpPr>
              <a:spLocks noChangeShapeType="1"/>
            </p:cNvSpPr>
            <p:nvPr/>
          </p:nvSpPr>
          <p:spPr bwMode="auto">
            <a:xfrm>
              <a:off x="2086579" y="3003550"/>
              <a:ext cx="7143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0" name="Line 84"/>
            <p:cNvSpPr>
              <a:spLocks noChangeShapeType="1"/>
            </p:cNvSpPr>
            <p:nvPr/>
          </p:nvSpPr>
          <p:spPr bwMode="auto">
            <a:xfrm>
              <a:off x="2091341" y="3133725"/>
              <a:ext cx="7143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1" name="Line 85"/>
            <p:cNvSpPr>
              <a:spLocks noChangeShapeType="1"/>
            </p:cNvSpPr>
            <p:nvPr/>
          </p:nvSpPr>
          <p:spPr bwMode="auto">
            <a:xfrm>
              <a:off x="961041" y="2773363"/>
              <a:ext cx="6985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2" name="Line 86"/>
            <p:cNvSpPr>
              <a:spLocks noChangeShapeType="1"/>
            </p:cNvSpPr>
            <p:nvPr/>
          </p:nvSpPr>
          <p:spPr bwMode="auto">
            <a:xfrm>
              <a:off x="968979" y="2843213"/>
              <a:ext cx="6985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3" name="Line 87"/>
            <p:cNvSpPr>
              <a:spLocks noChangeShapeType="1"/>
            </p:cNvSpPr>
            <p:nvPr/>
          </p:nvSpPr>
          <p:spPr bwMode="auto">
            <a:xfrm>
              <a:off x="968979" y="2925763"/>
              <a:ext cx="6985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4" name="Line 88"/>
            <p:cNvSpPr>
              <a:spLocks noChangeShapeType="1"/>
            </p:cNvSpPr>
            <p:nvPr/>
          </p:nvSpPr>
          <p:spPr bwMode="auto">
            <a:xfrm>
              <a:off x="968979" y="2995613"/>
              <a:ext cx="6985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5" name="Line 89"/>
            <p:cNvSpPr>
              <a:spLocks noChangeShapeType="1"/>
            </p:cNvSpPr>
            <p:nvPr/>
          </p:nvSpPr>
          <p:spPr bwMode="auto">
            <a:xfrm>
              <a:off x="964216" y="3073400"/>
              <a:ext cx="6985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6" name="Line 90"/>
            <p:cNvSpPr>
              <a:spLocks noChangeShapeType="1"/>
            </p:cNvSpPr>
            <p:nvPr/>
          </p:nvSpPr>
          <p:spPr bwMode="auto">
            <a:xfrm>
              <a:off x="964216" y="3130550"/>
              <a:ext cx="6985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7" name="Line 91"/>
            <p:cNvSpPr>
              <a:spLocks noChangeShapeType="1"/>
            </p:cNvSpPr>
            <p:nvPr/>
          </p:nvSpPr>
          <p:spPr bwMode="auto">
            <a:xfrm>
              <a:off x="1807179" y="2627313"/>
              <a:ext cx="90487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928" name="Text Box 95"/>
            <p:cNvSpPr txBox="1">
              <a:spLocks noChangeArrowheads="1"/>
            </p:cNvSpPr>
            <p:nvPr/>
          </p:nvSpPr>
          <p:spPr bwMode="auto">
            <a:xfrm>
              <a:off x="2297716" y="1852613"/>
              <a:ext cx="295275" cy="38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4929" name="Text Box 96"/>
            <p:cNvSpPr txBox="1">
              <a:spLocks noChangeArrowheads="1"/>
            </p:cNvSpPr>
            <p:nvPr/>
          </p:nvSpPr>
          <p:spPr bwMode="auto">
            <a:xfrm>
              <a:off x="468916" y="1852613"/>
              <a:ext cx="295275" cy="38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91" name="Text Box 92"/>
          <p:cNvSpPr txBox="1">
            <a:spLocks noChangeArrowheads="1"/>
          </p:cNvSpPr>
          <p:nvPr/>
        </p:nvSpPr>
        <p:spPr bwMode="auto">
          <a:xfrm>
            <a:off x="4075114" y="1211263"/>
            <a:ext cx="3252587" cy="3598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Arial" panose="020B0604020202020204" pitchFamily="34" charset="0"/>
              </a:rPr>
              <a:t>REAZIONE  SPONTANEA:</a:t>
            </a:r>
          </a:p>
        </p:txBody>
      </p:sp>
      <p:grpSp>
        <p:nvGrpSpPr>
          <p:cNvPr id="123" name="Gruppo 122"/>
          <p:cNvGrpSpPr>
            <a:grpSpLocks/>
          </p:cNvGrpSpPr>
          <p:nvPr/>
        </p:nvGrpSpPr>
        <p:grpSpPr bwMode="auto">
          <a:xfrm>
            <a:off x="5640389" y="1684338"/>
            <a:ext cx="3749005" cy="359824"/>
            <a:chOff x="4116946" y="1684338"/>
            <a:chExt cx="3749005" cy="359824"/>
          </a:xfrm>
        </p:grpSpPr>
        <p:sp>
          <p:nvSpPr>
            <p:cNvPr id="34853" name="Text Box 94"/>
            <p:cNvSpPr txBox="1">
              <a:spLocks noChangeArrowheads="1"/>
            </p:cNvSpPr>
            <p:nvPr/>
          </p:nvSpPr>
          <p:spPr bwMode="auto">
            <a:xfrm>
              <a:off x="4116946" y="1684338"/>
              <a:ext cx="3749005" cy="359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99"/>
                  </a:solidFill>
                  <a:latin typeface="Arial" panose="020B0604020202020204" pitchFamily="34" charset="0"/>
                </a:rPr>
                <a:t>(Es.: 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Fe</a:t>
              </a:r>
              <a:r>
                <a:rPr lang="it-IT" altLang="it-IT" sz="2000" b="1" baseline="30000">
                  <a:solidFill>
                    <a:srgbClr val="000099"/>
                  </a:solidFill>
                  <a:latin typeface="Arial" panose="020B0604020202020204" pitchFamily="34" charset="0"/>
                </a:rPr>
                <a:t>3+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 + Cr</a:t>
              </a:r>
              <a:r>
                <a:rPr lang="it-IT" altLang="it-IT" sz="2000" b="1" baseline="30000">
                  <a:solidFill>
                    <a:srgbClr val="000099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	   Fe</a:t>
              </a:r>
              <a:r>
                <a:rPr lang="it-IT" altLang="it-IT" sz="2000" b="1" baseline="30000">
                  <a:solidFill>
                    <a:srgbClr val="000099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 + Cr</a:t>
              </a:r>
              <a:r>
                <a:rPr lang="it-IT" altLang="it-IT" sz="2000" b="1" baseline="30000">
                  <a:solidFill>
                    <a:srgbClr val="000099"/>
                  </a:solidFill>
                  <a:latin typeface="Arial" panose="020B0604020202020204" pitchFamily="34" charset="0"/>
                </a:rPr>
                <a:t>3+</a:t>
              </a:r>
              <a:r>
                <a:rPr lang="it-IT" altLang="it-IT" sz="2000">
                  <a:solidFill>
                    <a:srgbClr val="000099"/>
                  </a:solidFill>
                  <a:latin typeface="Arial" panose="020B0604020202020204" pitchFamily="34" charset="0"/>
                </a:rPr>
                <a:t>)</a:t>
              </a:r>
              <a:endParaRPr lang="it-IT" altLang="it-IT" sz="20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54" name="Line 97"/>
            <p:cNvSpPr>
              <a:spLocks noChangeShapeType="1"/>
            </p:cNvSpPr>
            <p:nvPr/>
          </p:nvSpPr>
          <p:spPr bwMode="auto">
            <a:xfrm>
              <a:off x="6002439" y="1886895"/>
              <a:ext cx="373062" cy="0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0" name="Gruppo 109"/>
          <p:cNvGrpSpPr>
            <a:grpSpLocks/>
          </p:cNvGrpSpPr>
          <p:nvPr/>
        </p:nvGrpSpPr>
        <p:grpSpPr bwMode="auto">
          <a:xfrm>
            <a:off x="7656514" y="1228725"/>
            <a:ext cx="2487121" cy="359824"/>
            <a:chOff x="4325938" y="1541463"/>
            <a:chExt cx="2487121" cy="359823"/>
          </a:xfrm>
        </p:grpSpPr>
        <p:sp>
          <p:nvSpPr>
            <p:cNvPr id="34851" name="Text Box 93"/>
            <p:cNvSpPr txBox="1">
              <a:spLocks noChangeArrowheads="1"/>
            </p:cNvSpPr>
            <p:nvPr/>
          </p:nvSpPr>
          <p:spPr bwMode="auto">
            <a:xfrm>
              <a:off x="4325938" y="1541463"/>
              <a:ext cx="2487121" cy="359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 + R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		R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 + O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II</a:t>
              </a:r>
              <a:endParaRPr lang="it-IT" altLang="it-IT" sz="20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52" name="Line 98"/>
            <p:cNvSpPr>
              <a:spLocks noChangeShapeType="1"/>
            </p:cNvSpPr>
            <p:nvPr/>
          </p:nvSpPr>
          <p:spPr bwMode="auto">
            <a:xfrm>
              <a:off x="5357813" y="1727200"/>
              <a:ext cx="373062" cy="0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6" name="Text Box 12"/>
          <p:cNvSpPr txBox="1">
            <a:spLocks noChangeArrowheads="1"/>
          </p:cNvSpPr>
          <p:nvPr/>
        </p:nvSpPr>
        <p:spPr bwMode="auto">
          <a:xfrm>
            <a:off x="4383088" y="2159000"/>
            <a:ext cx="6138862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Se </a:t>
            </a:r>
            <a:r>
              <a:rPr lang="it-IT" altLang="it-IT" sz="2100" b="1">
                <a:solidFill>
                  <a:srgbClr val="CC3300"/>
                </a:solidFill>
                <a:latin typeface="Arial" panose="020B0604020202020204" pitchFamily="34" charset="0"/>
              </a:rPr>
              <a:t>E = E*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, non passa corrente, </a:t>
            </a:r>
            <a:r>
              <a:rPr lang="it-IT" altLang="it-IT" sz="2100" b="1" u="sng">
                <a:solidFill>
                  <a:srgbClr val="0000CC"/>
                </a:solidFill>
                <a:latin typeface="Arial" panose="020B0604020202020204" pitchFamily="34" charset="0"/>
              </a:rPr>
              <a:t>nessuna reazione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99" name="Text Box 13"/>
          <p:cNvSpPr txBox="1">
            <a:spLocks noChangeArrowheads="1"/>
          </p:cNvSpPr>
          <p:nvPr/>
        </p:nvSpPr>
        <p:spPr bwMode="auto">
          <a:xfrm>
            <a:off x="1949451" y="4005263"/>
            <a:ext cx="1566035" cy="40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panose="020B0604020202020204" pitchFamily="34" charset="0"/>
              </a:rPr>
              <a:t>p, T = cost</a:t>
            </a:r>
          </a:p>
        </p:txBody>
      </p:sp>
      <p:sp>
        <p:nvSpPr>
          <p:cNvPr id="100" name="Text Box 14"/>
          <p:cNvSpPr txBox="1">
            <a:spLocks noChangeArrowheads="1"/>
          </p:cNvSpPr>
          <p:nvPr/>
        </p:nvSpPr>
        <p:spPr bwMode="auto">
          <a:xfrm>
            <a:off x="1633538" y="4418013"/>
            <a:ext cx="888841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tabLst>
                <a:tab pos="1701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tabLst>
                <a:tab pos="1701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tabLst>
                <a:tab pos="1701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u="sng">
                <a:solidFill>
                  <a:srgbClr val="0000CC"/>
                </a:solidFill>
                <a:latin typeface="Arial" panose="020B0604020202020204" pitchFamily="34" charset="0"/>
              </a:rPr>
              <a:t>1° Principio</a:t>
            </a:r>
            <a:r>
              <a:rPr lang="it-IT" altLang="it-IT" sz="2000" b="1">
                <a:solidFill>
                  <a:srgbClr val="0000CC"/>
                </a:solidFill>
                <a:latin typeface="Arial" panose="020B0604020202020204" pitchFamily="34" charset="0"/>
              </a:rPr>
              <a:t>    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U = Q - L = Q - (L</a:t>
            </a:r>
            <a:r>
              <a:rPr lang="it-IT" altLang="it-IT" sz="2000" baseline="-25000">
                <a:solidFill>
                  <a:srgbClr val="000066"/>
                </a:solidFill>
                <a:latin typeface="Arial" panose="020B0604020202020204" pitchFamily="34" charset="0"/>
              </a:rPr>
              <a:t>utile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 + P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V)</a:t>
            </a:r>
            <a:endParaRPr lang="it-IT" altLang="it-IT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1" name="Text Box 16"/>
          <p:cNvSpPr txBox="1">
            <a:spLocks noChangeArrowheads="1"/>
          </p:cNvSpPr>
          <p:nvPr/>
        </p:nvSpPr>
        <p:spPr bwMode="auto">
          <a:xfrm>
            <a:off x="1712913" y="5651500"/>
            <a:ext cx="854710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u="sng">
                <a:solidFill>
                  <a:srgbClr val="0000CC"/>
                </a:solidFill>
                <a:latin typeface="Arial" panose="020B0604020202020204" pitchFamily="34" charset="0"/>
              </a:rPr>
              <a:t>2° Principio</a:t>
            </a:r>
            <a:r>
              <a:rPr lang="it-IT" altLang="it-IT" sz="200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Se il processo avviene in modo reversibile, si ha</a:t>
            </a:r>
            <a:endParaRPr lang="it-IT" altLang="it-IT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00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105" name="Text Box 20"/>
          <p:cNvSpPr txBox="1">
            <a:spLocks noChangeArrowheads="1"/>
          </p:cNvSpPr>
          <p:nvPr/>
        </p:nvSpPr>
        <p:spPr bwMode="auto">
          <a:xfrm>
            <a:off x="6516689" y="6107113"/>
            <a:ext cx="217963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= T</a:t>
            </a:r>
            <a:r>
              <a:rPr lang="it-IT" altLang="it-IT" sz="2000" b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S - </a:t>
            </a:r>
            <a:r>
              <a:rPr lang="it-IT" altLang="it-IT" sz="2000" b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H = - </a:t>
            </a:r>
            <a:r>
              <a:rPr lang="it-IT" altLang="it-IT" sz="2000" b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</a:p>
        </p:txBody>
      </p:sp>
      <p:grpSp>
        <p:nvGrpSpPr>
          <p:cNvPr id="115" name="Gruppo 114"/>
          <p:cNvGrpSpPr>
            <a:grpSpLocks/>
          </p:cNvGrpSpPr>
          <p:nvPr/>
        </p:nvGrpSpPr>
        <p:grpSpPr bwMode="auto">
          <a:xfrm>
            <a:off x="1651001" y="5984875"/>
            <a:ext cx="2784475" cy="785402"/>
            <a:chOff x="234569" y="5815915"/>
            <a:chExt cx="2784767" cy="785402"/>
          </a:xfrm>
        </p:grpSpPr>
        <p:sp>
          <p:nvSpPr>
            <p:cNvPr id="34847" name="Text Box 17"/>
            <p:cNvSpPr txBox="1">
              <a:spLocks noChangeArrowheads="1"/>
            </p:cNvSpPr>
            <p:nvPr/>
          </p:nvSpPr>
          <p:spPr bwMode="auto">
            <a:xfrm>
              <a:off x="234569" y="5993715"/>
              <a:ext cx="2784767" cy="40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S =		Q = T</a:t>
              </a:r>
              <a:r>
                <a:rPr lang="it-IT" altLang="it-IT" sz="2300">
                  <a:solidFill>
                    <a:srgbClr val="000066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34848" name="Text Box 18"/>
            <p:cNvSpPr txBox="1">
              <a:spLocks noChangeArrowheads="1"/>
            </p:cNvSpPr>
            <p:nvPr/>
          </p:nvSpPr>
          <p:spPr bwMode="auto">
            <a:xfrm>
              <a:off x="1018794" y="5815915"/>
              <a:ext cx="333362" cy="40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34849" name="Text Box 19"/>
            <p:cNvSpPr txBox="1">
              <a:spLocks noChangeArrowheads="1"/>
            </p:cNvSpPr>
            <p:nvPr/>
          </p:nvSpPr>
          <p:spPr bwMode="auto">
            <a:xfrm>
              <a:off x="1042606" y="6195327"/>
              <a:ext cx="283663" cy="40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34850" name="Line 21"/>
            <p:cNvSpPr>
              <a:spLocks noChangeShapeType="1"/>
            </p:cNvSpPr>
            <p:nvPr/>
          </p:nvSpPr>
          <p:spPr bwMode="auto">
            <a:xfrm>
              <a:off x="947356" y="6200090"/>
              <a:ext cx="465138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9" name="Gruppo 118"/>
          <p:cNvGrpSpPr>
            <a:grpSpLocks/>
          </p:cNvGrpSpPr>
          <p:nvPr/>
        </p:nvGrpSpPr>
        <p:grpSpPr bwMode="auto">
          <a:xfrm>
            <a:off x="4341814" y="2533650"/>
            <a:ext cx="6327775" cy="376238"/>
            <a:chOff x="2817812" y="2534163"/>
            <a:chExt cx="6328558" cy="375213"/>
          </a:xfrm>
        </p:grpSpPr>
        <p:sp>
          <p:nvSpPr>
            <p:cNvPr id="34845" name="Line 100"/>
            <p:cNvSpPr>
              <a:spLocks noChangeShapeType="1"/>
            </p:cNvSpPr>
            <p:nvPr/>
          </p:nvSpPr>
          <p:spPr bwMode="auto">
            <a:xfrm>
              <a:off x="7740352" y="2732087"/>
              <a:ext cx="373062" cy="0"/>
            </a:xfrm>
            <a:prstGeom prst="line">
              <a:avLst/>
            </a:prstGeom>
            <a:noFill/>
            <a:ln w="47625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46" name="Text Box 12"/>
            <p:cNvSpPr txBox="1">
              <a:spLocks noChangeArrowheads="1"/>
            </p:cNvSpPr>
            <p:nvPr/>
          </p:nvSpPr>
          <p:spPr bwMode="auto">
            <a:xfrm>
              <a:off x="2817812" y="2534163"/>
              <a:ext cx="6328558" cy="37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Se 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E* &lt; E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, reazione </a:t>
              </a:r>
              <a:r>
                <a:rPr lang="it-IT" altLang="it-IT" sz="2100" b="1" u="sng">
                  <a:solidFill>
                    <a:srgbClr val="0000CC"/>
                  </a:solidFill>
                  <a:latin typeface="Arial" panose="020B0604020202020204" pitchFamily="34" charset="0"/>
                </a:rPr>
                <a:t>spontanea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:  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="1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 + R</a:t>
              </a:r>
              <a:r>
                <a:rPr lang="it-IT" altLang="it-IT" sz="2100" b="1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	  R</a:t>
              </a:r>
              <a:r>
                <a:rPr lang="it-IT" altLang="it-IT" sz="2100" b="1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 + O</a:t>
              </a:r>
              <a:r>
                <a:rPr lang="it-IT" altLang="it-IT" sz="2100" b="1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II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0" name="Gruppo 119"/>
          <p:cNvGrpSpPr>
            <a:grpSpLocks/>
          </p:cNvGrpSpPr>
          <p:nvPr/>
        </p:nvGrpSpPr>
        <p:grpSpPr bwMode="auto">
          <a:xfrm>
            <a:off x="4341813" y="2914650"/>
            <a:ext cx="6032500" cy="374650"/>
            <a:chOff x="2870871" y="3133725"/>
            <a:chExt cx="6033284" cy="375213"/>
          </a:xfrm>
        </p:grpSpPr>
        <p:sp>
          <p:nvSpPr>
            <p:cNvPr id="34843" name="Line 99"/>
            <p:cNvSpPr>
              <a:spLocks noChangeShapeType="1"/>
            </p:cNvSpPr>
            <p:nvPr/>
          </p:nvSpPr>
          <p:spPr bwMode="auto">
            <a:xfrm>
              <a:off x="7598345" y="3326496"/>
              <a:ext cx="373063" cy="0"/>
            </a:xfrm>
            <a:prstGeom prst="line">
              <a:avLst/>
            </a:prstGeom>
            <a:noFill/>
            <a:ln w="47625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44" name="Text Box 12"/>
            <p:cNvSpPr txBox="1">
              <a:spLocks noChangeArrowheads="1"/>
            </p:cNvSpPr>
            <p:nvPr/>
          </p:nvSpPr>
          <p:spPr bwMode="auto">
            <a:xfrm>
              <a:off x="2870871" y="3133725"/>
              <a:ext cx="6033284" cy="37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Se 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E*&gt; E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, </a:t>
              </a:r>
              <a:r>
                <a:rPr lang="it-IT" altLang="it-IT" sz="2100" b="1" u="sng">
                  <a:solidFill>
                    <a:srgbClr val="0000CC"/>
                  </a:solidFill>
                  <a:latin typeface="Arial" panose="020B0604020202020204" pitchFamily="34" charset="0"/>
                </a:rPr>
                <a:t>reazione inversa</a:t>
              </a:r>
              <a:r>
                <a:rPr lang="it-IT" altLang="it-IT" sz="2100">
                  <a:solidFill>
                    <a:srgbClr val="0000CC"/>
                  </a:solidFill>
                  <a:latin typeface="Arial" panose="020B0604020202020204" pitchFamily="34" charset="0"/>
                </a:rPr>
                <a:t>:    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R</a:t>
              </a:r>
              <a:r>
                <a:rPr lang="it-IT" altLang="it-IT" sz="2100" b="1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 + O</a:t>
              </a:r>
              <a:r>
                <a:rPr lang="it-IT" altLang="it-IT" sz="2100" b="1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 	     O</a:t>
              </a:r>
              <a:r>
                <a:rPr lang="it-IT" altLang="it-IT" sz="2100" b="1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 + R</a:t>
              </a:r>
              <a:r>
                <a:rPr lang="it-IT" altLang="it-IT" sz="2100" b="1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II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9" name="Text Box 12"/>
          <p:cNvSpPr txBox="1">
            <a:spLocks noChangeArrowheads="1"/>
          </p:cNvSpPr>
          <p:nvPr/>
        </p:nvSpPr>
        <p:spPr bwMode="auto">
          <a:xfrm>
            <a:off x="4356100" y="3267076"/>
            <a:ext cx="6165850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Se </a:t>
            </a:r>
            <a:r>
              <a:rPr lang="it-IT" altLang="it-IT" sz="2100" b="1">
                <a:solidFill>
                  <a:srgbClr val="CC3300"/>
                </a:solidFill>
                <a:latin typeface="Arial" panose="020B0604020202020204" pitchFamily="34" charset="0"/>
              </a:rPr>
              <a:t>E &gt; E*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 di un valore infinitesimo, la reazione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decorre nel suo verso spontaneo, in modo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 u="sng">
                <a:solidFill>
                  <a:srgbClr val="008000"/>
                </a:solidFill>
                <a:latin typeface="Arial" panose="020B0604020202020204" pitchFamily="34" charset="0"/>
              </a:rPr>
              <a:t>REVERSIBILE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122" name="Gruppo 121"/>
          <p:cNvGrpSpPr>
            <a:grpSpLocks/>
          </p:cNvGrpSpPr>
          <p:nvPr/>
        </p:nvGrpSpPr>
        <p:grpSpPr bwMode="auto">
          <a:xfrm>
            <a:off x="2317750" y="5029200"/>
            <a:ext cx="4235450" cy="503238"/>
            <a:chOff x="853695" y="5013176"/>
            <a:chExt cx="4237562" cy="504056"/>
          </a:xfrm>
        </p:grpSpPr>
        <p:cxnSp>
          <p:nvCxnSpPr>
            <p:cNvPr id="112" name="Connettore 1 111"/>
            <p:cNvCxnSpPr/>
            <p:nvPr/>
          </p:nvCxnSpPr>
          <p:spPr>
            <a:xfrm flipH="1">
              <a:off x="4716420" y="5148333"/>
              <a:ext cx="374837" cy="3688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/>
          </p:nvCxnSpPr>
          <p:spPr>
            <a:xfrm flipH="1">
              <a:off x="853695" y="5013176"/>
              <a:ext cx="408191" cy="504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 Box 14"/>
          <p:cNvSpPr txBox="1">
            <a:spLocks noChangeArrowheads="1"/>
          </p:cNvSpPr>
          <p:nvPr/>
        </p:nvSpPr>
        <p:spPr bwMode="auto">
          <a:xfrm>
            <a:off x="7735889" y="4789489"/>
            <a:ext cx="247808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tabLst>
                <a:tab pos="1701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tabLst>
                <a:tab pos="1701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tabLst>
                <a:tab pos="1701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CC"/>
                </a:solidFill>
                <a:latin typeface="Arial" panose="020B0604020202020204" pitchFamily="34" charset="0"/>
              </a:rPr>
              <a:t>cioè:</a:t>
            </a:r>
            <a:r>
              <a:rPr lang="it-IT" altLang="it-IT" sz="2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U = 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H - P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117" name="Text Box 14"/>
          <p:cNvSpPr txBox="1">
            <a:spLocks noChangeArrowheads="1"/>
          </p:cNvSpPr>
          <p:nvPr/>
        </p:nvSpPr>
        <p:spPr bwMode="auto">
          <a:xfrm>
            <a:off x="1644651" y="5173664"/>
            <a:ext cx="53879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tabLst>
                <a:tab pos="21478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tabLst>
                <a:tab pos="21478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tabLst>
                <a:tab pos="2147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H - P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V = Q - (L</a:t>
            </a:r>
            <a:r>
              <a:rPr lang="it-IT" altLang="it-IT" sz="2000" baseline="-25000">
                <a:solidFill>
                  <a:srgbClr val="000066"/>
                </a:solidFill>
                <a:latin typeface="Arial" panose="020B0604020202020204" pitchFamily="34" charset="0"/>
              </a:rPr>
              <a:t>utile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 + P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V)= Q - L</a:t>
            </a:r>
            <a:r>
              <a:rPr lang="it-IT" altLang="it-IT" sz="2000" baseline="-25000">
                <a:solidFill>
                  <a:srgbClr val="000066"/>
                </a:solidFill>
                <a:latin typeface="Arial" panose="020B0604020202020204" pitchFamily="34" charset="0"/>
              </a:rPr>
              <a:t>utile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 – P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endParaRPr lang="it-IT" altLang="it-IT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8" name="Text Box 14"/>
          <p:cNvSpPr txBox="1">
            <a:spLocks noChangeArrowheads="1"/>
          </p:cNvSpPr>
          <p:nvPr/>
        </p:nvSpPr>
        <p:spPr bwMode="auto">
          <a:xfrm>
            <a:off x="7712076" y="5195888"/>
            <a:ext cx="29813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tabLst>
                <a:tab pos="21478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tabLst>
                <a:tab pos="21478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tabLst>
                <a:tab pos="2147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L</a:t>
            </a:r>
            <a:r>
              <a:rPr lang="it-IT" altLang="it-IT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utile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 = Q -  </a:t>
            </a:r>
            <a:r>
              <a:rPr lang="it-IT" altLang="it-IT" sz="2000" b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21" name="Text Box 14"/>
          <p:cNvSpPr txBox="1">
            <a:spLocks noChangeArrowheads="1"/>
          </p:cNvSpPr>
          <p:nvPr/>
        </p:nvSpPr>
        <p:spPr bwMode="auto">
          <a:xfrm>
            <a:off x="4730751" y="6140451"/>
            <a:ext cx="29813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tabLst>
                <a:tab pos="21478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tabLst>
                <a:tab pos="21478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tabLst>
                <a:tab pos="2147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478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L</a:t>
            </a:r>
            <a:r>
              <a:rPr lang="it-IT" altLang="it-IT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utile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 = Q -  </a:t>
            </a:r>
            <a:r>
              <a:rPr lang="it-IT" altLang="it-IT" sz="2000" b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24" name="Text Box 14"/>
          <p:cNvSpPr txBox="1">
            <a:spLocks noChangeArrowheads="1"/>
          </p:cNvSpPr>
          <p:nvPr/>
        </p:nvSpPr>
        <p:spPr bwMode="auto">
          <a:xfrm>
            <a:off x="7164388" y="4438651"/>
            <a:ext cx="35290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tabLst>
                <a:tab pos="17018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tabLst>
                <a:tab pos="17018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tabLst>
                <a:tab pos="1701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18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CC"/>
                </a:solidFill>
                <a:latin typeface="Arial" panose="020B0604020202020204" pitchFamily="34" charset="0"/>
              </a:rPr>
              <a:t>a p = cost</a:t>
            </a:r>
            <a:r>
              <a:rPr lang="it-IT" altLang="it-IT" sz="20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H = 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U + P</a:t>
            </a:r>
            <a:r>
              <a:rPr lang="it-IT" altLang="it-IT" sz="20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endParaRPr lang="it-IT" altLang="it-IT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27" name="Gruppo 126"/>
          <p:cNvGrpSpPr>
            <a:grpSpLocks/>
          </p:cNvGrpSpPr>
          <p:nvPr/>
        </p:nvGrpSpPr>
        <p:grpSpPr bwMode="auto">
          <a:xfrm>
            <a:off x="8943976" y="5949951"/>
            <a:ext cx="1711599" cy="421379"/>
            <a:chOff x="7419277" y="5949819"/>
            <a:chExt cx="1711599" cy="421378"/>
          </a:xfrm>
        </p:grpSpPr>
        <p:sp>
          <p:nvSpPr>
            <p:cNvPr id="34839" name="Rectangle 2"/>
            <p:cNvSpPr>
              <a:spLocks noChangeArrowheads="1"/>
            </p:cNvSpPr>
            <p:nvPr/>
          </p:nvSpPr>
          <p:spPr bwMode="auto">
            <a:xfrm>
              <a:off x="7419277" y="5989506"/>
              <a:ext cx="1676400" cy="381000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4840" name="Text Box 15"/>
            <p:cNvSpPr txBox="1">
              <a:spLocks noChangeArrowheads="1"/>
            </p:cNvSpPr>
            <p:nvPr/>
          </p:nvSpPr>
          <p:spPr bwMode="auto">
            <a:xfrm>
              <a:off x="7451027" y="5949819"/>
              <a:ext cx="1679849" cy="42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L</a:t>
              </a:r>
              <a:r>
                <a:rPr lang="it-IT" altLang="it-IT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utile</a:t>
              </a:r>
              <a:r>
                <a:rPr lang="it-IT" altLang="it-IT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 = - </a:t>
              </a:r>
              <a:r>
                <a:rPr lang="it-IT" altLang="it-IT" sz="2400" b="1">
                  <a:solidFill>
                    <a:srgbClr val="FFFF00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G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1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83"/>
    </mc:Choice>
    <mc:Fallback xmlns="">
      <p:transition spd="slow" advTm="32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1" grpId="0" animBg="1"/>
      <p:bldP spid="96" grpId="0"/>
      <p:bldP spid="99" grpId="0"/>
      <p:bldP spid="100" grpId="0"/>
      <p:bldP spid="101" grpId="0"/>
      <p:bldP spid="105" grpId="0"/>
      <p:bldP spid="109" grpId="0"/>
      <p:bldP spid="116" grpId="0"/>
      <p:bldP spid="117" grpId="0"/>
      <p:bldP spid="118" grpId="0"/>
      <p:bldP spid="121" grpId="0"/>
      <p:bldP spid="1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097088" y="258763"/>
            <a:ext cx="81153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Se la reazione avviene mescolando direttamente i reattivi (in modo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u="sng">
                <a:solidFill>
                  <a:srgbClr val="008000"/>
                </a:solidFill>
                <a:latin typeface="Arial" panose="020B0604020202020204" pitchFamily="34" charset="0"/>
              </a:rPr>
              <a:t>IRREVERSIBILE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) e non nella pila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							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L</a:t>
            </a:r>
            <a:r>
              <a:rPr lang="it-IT" altLang="it-IT" sz="2100" b="1" baseline="-25000">
                <a:solidFill>
                  <a:srgbClr val="3333CC"/>
                </a:solidFill>
                <a:latin typeface="Arial" panose="020B0604020202020204" pitchFamily="34" charset="0"/>
              </a:rPr>
              <a:t>utile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 = 0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026275" y="4795838"/>
            <a:ext cx="1125538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Q = T</a:t>
            </a:r>
            <a:r>
              <a:rPr lang="it-IT" altLang="it-IT" sz="2100" b="1">
                <a:solidFill>
                  <a:srgbClr val="3333CC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9166225" y="4795838"/>
            <a:ext cx="12192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L</a:t>
            </a:r>
            <a:r>
              <a:rPr lang="it-IT" altLang="it-IT" sz="2100" b="1" baseline="-25000">
                <a:solidFill>
                  <a:srgbClr val="3333CC"/>
                </a:solidFill>
                <a:latin typeface="Arial" panose="020B0604020202020204" pitchFamily="34" charset="0"/>
              </a:rPr>
              <a:t>u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 = - </a:t>
            </a:r>
            <a:r>
              <a:rPr lang="it-IT" altLang="it-IT" sz="2100" b="1">
                <a:solidFill>
                  <a:srgbClr val="3333CC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G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95450" y="4800600"/>
            <a:ext cx="4635500" cy="1041400"/>
            <a:chOff x="171450" y="4800600"/>
            <a:chExt cx="4635500" cy="1041400"/>
          </a:xfrm>
        </p:grpSpPr>
        <p:sp>
          <p:nvSpPr>
            <p:cNvPr id="35862" name="Text Box 6"/>
            <p:cNvSpPr txBox="1">
              <a:spLocks noChangeArrowheads="1"/>
            </p:cNvSpPr>
            <p:nvPr/>
          </p:nvSpPr>
          <p:spPr bwMode="auto">
            <a:xfrm>
              <a:off x="171450" y="4800600"/>
              <a:ext cx="3786188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1° Modo: 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PILA, REVERSIBILE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3" name="Text Box 9"/>
            <p:cNvSpPr txBox="1">
              <a:spLocks noChangeArrowheads="1"/>
            </p:cNvSpPr>
            <p:nvPr/>
          </p:nvSpPr>
          <p:spPr bwMode="auto">
            <a:xfrm>
              <a:off x="190500" y="5467350"/>
              <a:ext cx="4616450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2° Modo: </a:t>
              </a:r>
              <a:r>
                <a:rPr lang="it-IT" altLang="it-IT" sz="2100" b="1">
                  <a:solidFill>
                    <a:srgbClr val="CC3300"/>
                  </a:solidFill>
                  <a:latin typeface="Arial" panose="020B0604020202020204" pitchFamily="34" charset="0"/>
                </a:rPr>
                <a:t>DIRETTO, IRREVERSIBILE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7104063" y="5462588"/>
            <a:ext cx="976312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Q = </a:t>
            </a:r>
            <a:r>
              <a:rPr lang="it-IT" altLang="it-IT" sz="2100" b="1">
                <a:solidFill>
                  <a:srgbClr val="3333CC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9266239" y="5467350"/>
            <a:ext cx="96678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L</a:t>
            </a:r>
            <a:r>
              <a:rPr lang="it-IT" altLang="it-IT" sz="2100" b="1" baseline="-25000">
                <a:solidFill>
                  <a:srgbClr val="3333CC"/>
                </a:solidFill>
                <a:latin typeface="Arial" panose="020B0604020202020204" pitchFamily="34" charset="0"/>
              </a:rPr>
              <a:t>u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 =  O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487487" y="3565525"/>
            <a:ext cx="9158288" cy="2470150"/>
            <a:chOff x="-36513" y="3565525"/>
            <a:chExt cx="9158288" cy="2470150"/>
          </a:xfrm>
        </p:grpSpPr>
        <p:grpSp>
          <p:nvGrpSpPr>
            <p:cNvPr id="35851" name="Gruppo 2"/>
            <p:cNvGrpSpPr>
              <a:grpSpLocks/>
            </p:cNvGrpSpPr>
            <p:nvPr/>
          </p:nvGrpSpPr>
          <p:grpSpPr bwMode="auto">
            <a:xfrm>
              <a:off x="-36513" y="3565525"/>
              <a:ext cx="9158288" cy="2470150"/>
              <a:chOff x="-36513" y="3565525"/>
              <a:chExt cx="9158288" cy="2470150"/>
            </a:xfrm>
          </p:grpSpPr>
          <p:sp>
            <p:nvSpPr>
              <p:cNvPr id="35854" name="Text Box 3"/>
              <p:cNvSpPr txBox="1">
                <a:spLocks noChangeArrowheads="1"/>
              </p:cNvSpPr>
              <p:nvPr/>
            </p:nvSpPr>
            <p:spPr bwMode="auto">
              <a:xfrm>
                <a:off x="333375" y="3884613"/>
                <a:ext cx="3857625" cy="374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Modalità della trasformazione</a:t>
                </a:r>
              </a:p>
            </p:txBody>
          </p:sp>
          <p:sp>
            <p:nvSpPr>
              <p:cNvPr id="35855" name="Text Box 4"/>
              <p:cNvSpPr txBox="1">
                <a:spLocks noChangeArrowheads="1"/>
              </p:cNvSpPr>
              <p:nvPr/>
            </p:nvSpPr>
            <p:spPr bwMode="auto">
              <a:xfrm>
                <a:off x="4932363" y="3709988"/>
                <a:ext cx="2328862" cy="695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Calore scambiato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(Q)</a:t>
                </a:r>
              </a:p>
            </p:txBody>
          </p:sp>
          <p:sp>
            <p:nvSpPr>
              <p:cNvPr id="35856" name="Text Box 5"/>
              <p:cNvSpPr txBox="1">
                <a:spLocks noChangeArrowheads="1"/>
              </p:cNvSpPr>
              <p:nvPr/>
            </p:nvSpPr>
            <p:spPr bwMode="auto">
              <a:xfrm>
                <a:off x="7472363" y="3709988"/>
                <a:ext cx="1649412" cy="695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Lavoro Utile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(L</a:t>
                </a:r>
                <a:r>
                  <a:rPr lang="it-IT" altLang="it-IT" sz="2100" b="1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u</a:t>
                </a:r>
                <a:r>
                  <a:rPr lang="it-IT" altLang="it-IT" sz="21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35857" name="Line 12"/>
              <p:cNvSpPr>
                <a:spLocks noChangeShapeType="1"/>
              </p:cNvSpPr>
              <p:nvPr/>
            </p:nvSpPr>
            <p:spPr bwMode="auto">
              <a:xfrm>
                <a:off x="0" y="3571875"/>
                <a:ext cx="910748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58" name="Line 13"/>
              <p:cNvSpPr>
                <a:spLocks noChangeShapeType="1"/>
              </p:cNvSpPr>
              <p:nvPr/>
            </p:nvSpPr>
            <p:spPr bwMode="auto">
              <a:xfrm>
                <a:off x="0" y="4568825"/>
                <a:ext cx="910748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59" name="Line 14"/>
              <p:cNvSpPr>
                <a:spLocks noChangeShapeType="1"/>
              </p:cNvSpPr>
              <p:nvPr/>
            </p:nvSpPr>
            <p:spPr bwMode="auto">
              <a:xfrm>
                <a:off x="-36513" y="6035675"/>
                <a:ext cx="914400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60" name="Line 15"/>
              <p:cNvSpPr>
                <a:spLocks noChangeShapeType="1"/>
              </p:cNvSpPr>
              <p:nvPr/>
            </p:nvSpPr>
            <p:spPr bwMode="auto">
              <a:xfrm flipV="1">
                <a:off x="4803775" y="3565525"/>
                <a:ext cx="0" cy="247015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61" name="Line 16"/>
              <p:cNvSpPr>
                <a:spLocks noChangeShapeType="1"/>
              </p:cNvSpPr>
              <p:nvPr/>
            </p:nvSpPr>
            <p:spPr bwMode="auto">
              <a:xfrm flipV="1">
                <a:off x="7402513" y="3565525"/>
                <a:ext cx="0" cy="247015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5852" name="Rectangle 25"/>
            <p:cNvSpPr>
              <a:spLocks noChangeArrowheads="1"/>
            </p:cNvSpPr>
            <p:nvPr/>
          </p:nvSpPr>
          <p:spPr bwMode="auto">
            <a:xfrm>
              <a:off x="4819650" y="4610100"/>
              <a:ext cx="2552700" cy="1390650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5853" name="Rectangle 26"/>
            <p:cNvSpPr>
              <a:spLocks noChangeArrowheads="1"/>
            </p:cNvSpPr>
            <p:nvPr/>
          </p:nvSpPr>
          <p:spPr bwMode="auto">
            <a:xfrm>
              <a:off x="7448550" y="4610100"/>
              <a:ext cx="1612900" cy="1384300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251075" y="1476376"/>
            <a:ext cx="5492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Poiché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						   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L</a:t>
            </a:r>
            <a:r>
              <a:rPr lang="it-IT" altLang="it-IT" sz="2100" b="1" baseline="-25000">
                <a:solidFill>
                  <a:srgbClr val="3333CC"/>
                </a:solidFill>
                <a:latin typeface="Arial" panose="020B0604020202020204" pitchFamily="34" charset="0"/>
              </a:rPr>
              <a:t>utile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 = Q - </a:t>
            </a:r>
            <a:r>
              <a:rPr lang="it-IT" altLang="it-IT" sz="2100" b="1">
                <a:solidFill>
                  <a:srgbClr val="3333CC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H</a:t>
            </a: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251076" y="2305051"/>
            <a:ext cx="48291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si ha allora: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							 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Q = </a:t>
            </a:r>
            <a:r>
              <a:rPr lang="it-IT" altLang="it-IT" sz="2100" b="1">
                <a:solidFill>
                  <a:srgbClr val="3333CC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100" b="1">
                <a:solidFill>
                  <a:srgbClr val="3333CC"/>
                </a:solidFill>
                <a:latin typeface="Arial" panose="020B0604020202020204" pitchFamily="34" charset="0"/>
              </a:rPr>
              <a:t>H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63"/>
    </mc:Choice>
    <mc:Fallback xmlns="">
      <p:transition spd="slow" advTm="7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991" grpId="0"/>
      <p:bldP spid="41992" grpId="0"/>
      <p:bldP spid="41994" grpId="0"/>
      <p:bldP spid="41995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386138" y="74614"/>
            <a:ext cx="5334000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>
                <a:solidFill>
                  <a:srgbClr val="FFCCFF"/>
                </a:solidFill>
                <a:latin typeface="Comic Sans MS" panose="030F0702030302020204" pitchFamily="66" charset="0"/>
              </a:rPr>
              <a:t>CALCOLO DI </a:t>
            </a:r>
            <a:r>
              <a:rPr lang="it-IT" altLang="it-IT" sz="2800">
                <a:solidFill>
                  <a:srgbClr val="FFCCFF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800">
                <a:solidFill>
                  <a:srgbClr val="FFCCFF"/>
                </a:solidFill>
                <a:latin typeface="Comic Sans MS" panose="030F0702030302020204" pitchFamily="66" charset="0"/>
              </a:rPr>
              <a:t>G° E DI 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>
                <a:solidFill>
                  <a:srgbClr val="FFCCFF"/>
                </a:solidFill>
                <a:latin typeface="Comic Sans MS" panose="030F0702030302020204" pitchFamily="66" charset="0"/>
              </a:rPr>
              <a:t>dai valori dei potenziali normali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3752851" y="1071564"/>
            <a:ext cx="4614045" cy="437119"/>
            <a:chOff x="2228850" y="1071563"/>
            <a:chExt cx="4614045" cy="437119"/>
          </a:xfrm>
        </p:grpSpPr>
        <p:sp>
          <p:nvSpPr>
            <p:cNvPr id="36894" name="Text Box 3"/>
            <p:cNvSpPr txBox="1">
              <a:spLocks noChangeArrowheads="1"/>
            </p:cNvSpPr>
            <p:nvPr/>
          </p:nvSpPr>
          <p:spPr bwMode="auto">
            <a:xfrm>
              <a:off x="2228850" y="1071563"/>
              <a:ext cx="4614045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2Fe</a:t>
              </a:r>
              <a:r>
                <a:rPr lang="it-IT" altLang="it-IT" sz="2500" b="1" baseline="30000">
                  <a:solidFill>
                    <a:srgbClr val="FFFF00"/>
                  </a:solidFill>
                  <a:latin typeface="Comic Sans MS" panose="030F0702030302020204" pitchFamily="66" charset="0"/>
                </a:rPr>
                <a:t>3+</a:t>
              </a: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 + 2I </a:t>
              </a:r>
              <a:r>
                <a:rPr lang="it-IT" altLang="it-IT" sz="2500" b="1" baseline="50000">
                  <a:solidFill>
                    <a:srgbClr val="FFFF00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		  2Fe</a:t>
              </a:r>
              <a:r>
                <a:rPr lang="it-IT" altLang="it-IT" sz="2500" b="1" baseline="30000">
                  <a:solidFill>
                    <a:srgbClr val="FFFF00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 + I</a:t>
              </a:r>
              <a:r>
                <a:rPr lang="it-IT" altLang="it-IT" sz="2500" b="1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500" b="1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6895" name="Line 4"/>
            <p:cNvSpPr>
              <a:spLocks noChangeShapeType="1"/>
            </p:cNvSpPr>
            <p:nvPr/>
          </p:nvSpPr>
          <p:spPr bwMode="auto">
            <a:xfrm>
              <a:off x="4244975" y="1250950"/>
              <a:ext cx="566738" cy="0"/>
            </a:xfrm>
            <a:prstGeom prst="lin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96" name="Line 5"/>
            <p:cNvSpPr>
              <a:spLocks noChangeShapeType="1"/>
            </p:cNvSpPr>
            <p:nvPr/>
          </p:nvSpPr>
          <p:spPr bwMode="auto">
            <a:xfrm flipH="1">
              <a:off x="4244975" y="1379538"/>
              <a:ext cx="566738" cy="0"/>
            </a:xfrm>
            <a:prstGeom prst="lin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686051" y="1714501"/>
            <a:ext cx="6841257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CCFF"/>
                </a:solidFill>
                <a:latin typeface="Comic Sans MS" panose="030F0702030302020204" pitchFamily="66" charset="0"/>
              </a:rPr>
              <a:t>E°</a:t>
            </a:r>
            <a:r>
              <a:rPr lang="it-IT" altLang="it-IT" sz="2500" baseline="-25000">
                <a:solidFill>
                  <a:srgbClr val="00CCFF"/>
                </a:solidFill>
                <a:latin typeface="Comic Sans MS" panose="030F0702030302020204" pitchFamily="66" charset="0"/>
              </a:rPr>
              <a:t>Fe</a:t>
            </a:r>
            <a:r>
              <a:rPr lang="it-IT" altLang="it-IT" sz="2200" baseline="1000">
                <a:solidFill>
                  <a:srgbClr val="00CCFF"/>
                </a:solidFill>
                <a:latin typeface="Comic Sans MS" panose="030F0702030302020204" pitchFamily="66" charset="0"/>
              </a:rPr>
              <a:t>3+</a:t>
            </a:r>
            <a:r>
              <a:rPr lang="it-IT" altLang="it-IT" sz="2500" baseline="-25000">
                <a:solidFill>
                  <a:srgbClr val="00CCFF"/>
                </a:solidFill>
                <a:latin typeface="Comic Sans MS" panose="030F0702030302020204" pitchFamily="66" charset="0"/>
              </a:rPr>
              <a:t>/Fe</a:t>
            </a:r>
            <a:r>
              <a:rPr lang="it-IT" altLang="it-IT" sz="2200" baseline="1000">
                <a:solidFill>
                  <a:srgbClr val="00CCFF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500">
                <a:solidFill>
                  <a:srgbClr val="00CCFF"/>
                </a:solidFill>
                <a:latin typeface="Comic Sans MS" panose="030F0702030302020204" pitchFamily="66" charset="0"/>
              </a:rPr>
              <a:t> = + 0,77V		     E°</a:t>
            </a:r>
            <a:r>
              <a:rPr lang="it-IT" altLang="it-IT" sz="2500" baseline="-25000">
                <a:solidFill>
                  <a:srgbClr val="00CCFF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200" baseline="-50000">
                <a:solidFill>
                  <a:srgbClr val="00CCFF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500" baseline="-25000">
                <a:solidFill>
                  <a:srgbClr val="00CCFF"/>
                </a:solidFill>
                <a:latin typeface="Comic Sans MS" panose="030F0702030302020204" pitchFamily="66" charset="0"/>
              </a:rPr>
              <a:t>/2I</a:t>
            </a:r>
            <a:r>
              <a:rPr lang="it-IT" altLang="it-IT" sz="2200" baseline="1000">
                <a:solidFill>
                  <a:srgbClr val="00CCFF"/>
                </a:solidFill>
                <a:latin typeface="Comic Sans MS" panose="030F0702030302020204" pitchFamily="66" charset="0"/>
              </a:rPr>
              <a:t>-</a:t>
            </a:r>
            <a:r>
              <a:rPr lang="it-IT" altLang="it-IT" sz="2500">
                <a:solidFill>
                  <a:srgbClr val="00CCFF"/>
                </a:solidFill>
                <a:latin typeface="Comic Sans MS" panose="030F0702030302020204" pitchFamily="66" charset="0"/>
              </a:rPr>
              <a:t> = + 0,54 V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668464" y="2271713"/>
            <a:ext cx="5447607" cy="475592"/>
            <a:chOff x="144463" y="2271713"/>
            <a:chExt cx="5446914" cy="474975"/>
          </a:xfrm>
        </p:grpSpPr>
        <p:sp>
          <p:nvSpPr>
            <p:cNvPr id="36891" name="Text Box 7"/>
            <p:cNvSpPr txBox="1">
              <a:spLocks noChangeArrowheads="1"/>
            </p:cNvSpPr>
            <p:nvPr/>
          </p:nvSpPr>
          <p:spPr bwMode="auto">
            <a:xfrm>
              <a:off x="144463" y="2271713"/>
              <a:ext cx="5446914" cy="474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FF9933"/>
                  </a:solidFill>
                  <a:latin typeface="Comic Sans MS" panose="030F0702030302020204" pitchFamily="66" charset="0"/>
                </a:rPr>
                <a:t>2Fe</a:t>
              </a:r>
              <a:r>
                <a:rPr lang="it-IT" altLang="it-IT" sz="2500" baseline="30000">
                  <a:solidFill>
                    <a:srgbClr val="FF9933"/>
                  </a:solidFill>
                  <a:latin typeface="Comic Sans MS" panose="030F0702030302020204" pitchFamily="66" charset="0"/>
                </a:rPr>
                <a:t>3+</a:t>
              </a:r>
              <a:r>
                <a:rPr lang="it-IT" altLang="it-IT" sz="2500">
                  <a:solidFill>
                    <a:srgbClr val="FF9933"/>
                  </a:solidFill>
                  <a:latin typeface="Comic Sans MS" panose="030F0702030302020204" pitchFamily="66" charset="0"/>
                </a:rPr>
                <a:t> + 2e			2Fe</a:t>
              </a:r>
              <a:r>
                <a:rPr lang="it-IT" altLang="it-IT" sz="2500" baseline="30000">
                  <a:solidFill>
                    <a:srgbClr val="FF9933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500">
                  <a:solidFill>
                    <a:srgbClr val="FF9933"/>
                  </a:solidFill>
                  <a:latin typeface="Comic Sans MS" panose="030F0702030302020204" pitchFamily="66" charset="0"/>
                </a:rPr>
                <a:t>   (</a:t>
              </a:r>
              <a:r>
                <a:rPr lang="it-IT" altLang="it-IT" sz="2500" b="1">
                  <a:solidFill>
                    <a:srgbClr val="FF9933"/>
                  </a:solidFill>
                  <a:latin typeface="Comic Sans MS" panose="030F0702030302020204" pitchFamily="66" charset="0"/>
                </a:rPr>
                <a:t>CATODO</a:t>
              </a:r>
              <a:r>
                <a:rPr lang="it-IT" altLang="it-IT" sz="2500">
                  <a:solidFill>
                    <a:srgbClr val="FF9933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  <p:sp>
          <p:nvSpPr>
            <p:cNvPr id="36892" name="Line 8"/>
            <p:cNvSpPr>
              <a:spLocks noChangeShapeType="1"/>
            </p:cNvSpPr>
            <p:nvPr/>
          </p:nvSpPr>
          <p:spPr bwMode="auto">
            <a:xfrm>
              <a:off x="1931988" y="2439988"/>
              <a:ext cx="566737" cy="0"/>
            </a:xfrm>
            <a:prstGeom prst="line">
              <a:avLst/>
            </a:prstGeom>
            <a:noFill/>
            <a:ln w="47625">
              <a:solidFill>
                <a:srgbClr val="FF99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93" name="Line 9"/>
            <p:cNvSpPr>
              <a:spLocks noChangeShapeType="1"/>
            </p:cNvSpPr>
            <p:nvPr/>
          </p:nvSpPr>
          <p:spPr bwMode="auto">
            <a:xfrm flipH="1">
              <a:off x="1931988" y="2568575"/>
              <a:ext cx="566737" cy="0"/>
            </a:xfrm>
            <a:prstGeom prst="line">
              <a:avLst/>
            </a:prstGeom>
            <a:noFill/>
            <a:ln w="47625">
              <a:solidFill>
                <a:srgbClr val="FF99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1531939" y="3643313"/>
            <a:ext cx="8341027" cy="51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CCFF33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500">
                <a:solidFill>
                  <a:srgbClr val="CCFF33"/>
                </a:solidFill>
                <a:latin typeface="Comic Sans MS" panose="030F0702030302020204" pitchFamily="66" charset="0"/>
              </a:rPr>
              <a:t>G° = - nE°F    =  - 2  •  0,23 V x (96500 Coulomb/mole)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1552575" y="4208463"/>
            <a:ext cx="6996108" cy="51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CCFF33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500">
                <a:solidFill>
                  <a:srgbClr val="CCFF33"/>
                </a:solidFill>
                <a:latin typeface="Comic Sans MS" panose="030F0702030302020204" pitchFamily="66" charset="0"/>
              </a:rPr>
              <a:t>G° = - 44.390 Joule/mole = - 10.609 cal/mole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552576" y="4773613"/>
            <a:ext cx="5425165" cy="51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CCFF33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500">
                <a:solidFill>
                  <a:srgbClr val="CCFF33"/>
                </a:solidFill>
                <a:latin typeface="Comic Sans MS" panose="030F0702030302020204" pitchFamily="66" charset="0"/>
              </a:rPr>
              <a:t>G° = - RT ln K = - 2,30 • R • T log K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1571625" y="5272088"/>
            <a:ext cx="2960688" cy="1045876"/>
            <a:chOff x="47625" y="5272088"/>
            <a:chExt cx="2960688" cy="1045876"/>
          </a:xfrm>
        </p:grpSpPr>
        <p:sp>
          <p:nvSpPr>
            <p:cNvPr id="36887" name="Text Box 15"/>
            <p:cNvSpPr txBox="1">
              <a:spLocks noChangeArrowheads="1"/>
            </p:cNvSpPr>
            <p:nvPr/>
          </p:nvSpPr>
          <p:spPr bwMode="auto">
            <a:xfrm>
              <a:off x="47625" y="5487988"/>
              <a:ext cx="1082629" cy="51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66FFFF"/>
                  </a:solidFill>
                  <a:latin typeface="Comic Sans MS" panose="030F0702030302020204" pitchFamily="66" charset="0"/>
                </a:rPr>
                <a:t>log K =</a:t>
              </a:r>
            </a:p>
          </p:txBody>
        </p:sp>
        <p:sp>
          <p:nvSpPr>
            <p:cNvPr id="36888" name="Text Box 16"/>
            <p:cNvSpPr txBox="1">
              <a:spLocks noChangeArrowheads="1"/>
            </p:cNvSpPr>
            <p:nvPr/>
          </p:nvSpPr>
          <p:spPr bwMode="auto">
            <a:xfrm>
              <a:off x="1609725" y="5272088"/>
              <a:ext cx="906299" cy="51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66FFFF"/>
                  </a:solidFill>
                  <a:latin typeface="Symbol" panose="05050102010706020507" pitchFamily="18" charset="2"/>
                </a:rPr>
                <a:t>- D</a:t>
              </a:r>
              <a:r>
                <a:rPr lang="it-IT" altLang="it-IT" sz="2500">
                  <a:solidFill>
                    <a:srgbClr val="66FFFF"/>
                  </a:solidFill>
                  <a:latin typeface="Comic Sans MS" panose="030F0702030302020204" pitchFamily="66" charset="0"/>
                </a:rPr>
                <a:t>G°</a:t>
              </a:r>
            </a:p>
          </p:txBody>
        </p:sp>
        <p:sp>
          <p:nvSpPr>
            <p:cNvPr id="36889" name="Line 17"/>
            <p:cNvSpPr>
              <a:spLocks noChangeShapeType="1"/>
            </p:cNvSpPr>
            <p:nvPr/>
          </p:nvSpPr>
          <p:spPr bwMode="auto">
            <a:xfrm>
              <a:off x="1114425" y="5761038"/>
              <a:ext cx="1893888" cy="0"/>
            </a:xfrm>
            <a:prstGeom prst="line">
              <a:avLst/>
            </a:prstGeom>
            <a:noFill/>
            <a:ln w="47625">
              <a:solidFill>
                <a:srgbClr val="66FFFF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90" name="Text Box 18"/>
            <p:cNvSpPr txBox="1">
              <a:spLocks noChangeArrowheads="1"/>
            </p:cNvSpPr>
            <p:nvPr/>
          </p:nvSpPr>
          <p:spPr bwMode="auto">
            <a:xfrm>
              <a:off x="1150938" y="5803900"/>
              <a:ext cx="1831232" cy="51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66FFFF"/>
                  </a:solidFill>
                  <a:latin typeface="Comic Sans MS" panose="030F0702030302020204" pitchFamily="66" charset="0"/>
                </a:rPr>
                <a:t>2,30 • R • T</a:t>
              </a: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4564063" y="5283200"/>
            <a:ext cx="5199062" cy="1035050"/>
            <a:chOff x="3040063" y="5283200"/>
            <a:chExt cx="5199569" cy="1034764"/>
          </a:xfrm>
        </p:grpSpPr>
        <p:sp>
          <p:nvSpPr>
            <p:cNvPr id="36881" name="Text Box 19"/>
            <p:cNvSpPr txBox="1">
              <a:spLocks noChangeArrowheads="1"/>
            </p:cNvSpPr>
            <p:nvPr/>
          </p:nvSpPr>
          <p:spPr bwMode="auto">
            <a:xfrm>
              <a:off x="3040063" y="5487988"/>
              <a:ext cx="268330" cy="513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66FFFF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36882" name="Gruppo 5"/>
            <p:cNvGrpSpPr>
              <a:grpSpLocks/>
            </p:cNvGrpSpPr>
            <p:nvPr/>
          </p:nvGrpSpPr>
          <p:grpSpPr bwMode="auto">
            <a:xfrm>
              <a:off x="3652838" y="5283200"/>
              <a:ext cx="4586794" cy="1034764"/>
              <a:chOff x="3652838" y="5283200"/>
              <a:chExt cx="4586794" cy="1034764"/>
            </a:xfrm>
          </p:grpSpPr>
          <p:sp>
            <p:nvSpPr>
              <p:cNvPr id="36883" name="Text Box 20"/>
              <p:cNvSpPr txBox="1">
                <a:spLocks noChangeArrowheads="1"/>
              </p:cNvSpPr>
              <p:nvPr/>
            </p:nvSpPr>
            <p:spPr bwMode="auto">
              <a:xfrm>
                <a:off x="4462000" y="5283512"/>
                <a:ext cx="258711" cy="5139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66FFFF"/>
                    </a:solidFill>
                    <a:latin typeface="Comic Sans MS" panose="030F0702030302020204" pitchFamily="66" charset="0"/>
                  </a:rPr>
                  <a:t>+</a:t>
                </a:r>
              </a:p>
            </p:txBody>
          </p:sp>
          <p:sp>
            <p:nvSpPr>
              <p:cNvPr id="36884" name="Line 21"/>
              <p:cNvSpPr>
                <a:spLocks noChangeShapeType="1"/>
              </p:cNvSpPr>
              <p:nvPr/>
            </p:nvSpPr>
            <p:spPr bwMode="auto">
              <a:xfrm>
                <a:off x="3667125" y="5761038"/>
                <a:ext cx="4425950" cy="7937"/>
              </a:xfrm>
              <a:prstGeom prst="line">
                <a:avLst/>
              </a:prstGeom>
              <a:noFill/>
              <a:ln w="47625">
                <a:solidFill>
                  <a:srgbClr val="66FFFF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5" name="Text Box 22"/>
              <p:cNvSpPr txBox="1">
                <a:spLocks noChangeArrowheads="1"/>
              </p:cNvSpPr>
              <p:nvPr/>
            </p:nvSpPr>
            <p:spPr bwMode="auto">
              <a:xfrm>
                <a:off x="4735513" y="5283200"/>
                <a:ext cx="2317168" cy="5139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66FFFF"/>
                    </a:solidFill>
                    <a:latin typeface="Comic Sans MS" panose="030F0702030302020204" pitchFamily="66" charset="0"/>
                  </a:rPr>
                  <a:t>10.609 </a:t>
                </a:r>
                <a:r>
                  <a:rPr lang="it-IT" altLang="it-IT" sz="2200">
                    <a:solidFill>
                      <a:srgbClr val="66FFFF"/>
                    </a:solidFill>
                    <a:latin typeface="Comic Sans MS" panose="030F0702030302020204" pitchFamily="66" charset="0"/>
                  </a:rPr>
                  <a:t>cal/mole</a:t>
                </a:r>
                <a:endParaRPr lang="it-IT" altLang="it-IT" sz="2500">
                  <a:solidFill>
                    <a:srgbClr val="66FF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6886" name="Text Box 23"/>
              <p:cNvSpPr txBox="1">
                <a:spLocks noChangeArrowheads="1"/>
              </p:cNvSpPr>
              <p:nvPr/>
            </p:nvSpPr>
            <p:spPr bwMode="auto">
              <a:xfrm>
                <a:off x="3652838" y="5803900"/>
                <a:ext cx="4586794" cy="514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66FFFF"/>
                    </a:solidFill>
                    <a:latin typeface="Comic Sans MS" panose="030F0702030302020204" pitchFamily="66" charset="0"/>
                  </a:rPr>
                  <a:t>2,30 x 1,99 </a:t>
                </a:r>
                <a:r>
                  <a:rPr lang="it-IT" altLang="it-IT" sz="2200">
                    <a:solidFill>
                      <a:srgbClr val="66FFFF"/>
                    </a:solidFill>
                    <a:latin typeface="Comic Sans MS" panose="030F0702030302020204" pitchFamily="66" charset="0"/>
                  </a:rPr>
                  <a:t>cal/mole, K</a:t>
                </a:r>
                <a:r>
                  <a:rPr lang="it-IT" altLang="it-IT" sz="2500">
                    <a:solidFill>
                      <a:srgbClr val="66FFFF"/>
                    </a:solidFill>
                    <a:latin typeface="Comic Sans MS" panose="030F0702030302020204" pitchFamily="66" charset="0"/>
                  </a:rPr>
                  <a:t>   298 </a:t>
                </a:r>
                <a:r>
                  <a:rPr lang="it-IT" altLang="it-IT" sz="2200">
                    <a:solidFill>
                      <a:srgbClr val="66FFFF"/>
                    </a:solidFill>
                    <a:latin typeface="Comic Sans MS" panose="030F0702030302020204" pitchFamily="66" charset="0"/>
                  </a:rPr>
                  <a:t>K</a:t>
                </a:r>
                <a:endParaRPr lang="it-IT" altLang="it-IT" sz="2500">
                  <a:solidFill>
                    <a:srgbClr val="66FFFF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2982914" y="6397625"/>
            <a:ext cx="6257123" cy="51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66FFFF"/>
                </a:solidFill>
                <a:latin typeface="Comic Sans MS" panose="030F0702030302020204" pitchFamily="66" charset="0"/>
              </a:rPr>
              <a:t>log K = 7,78    ;     K = 10</a:t>
            </a:r>
            <a:r>
              <a:rPr lang="it-IT" altLang="it-IT" sz="25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7,78</a:t>
            </a:r>
            <a:r>
              <a:rPr lang="it-IT" altLang="it-IT" sz="2500">
                <a:solidFill>
                  <a:srgbClr val="66FFFF"/>
                </a:solidFill>
                <a:latin typeface="Comic Sans MS" panose="030F0702030302020204" pitchFamily="66" charset="0"/>
              </a:rPr>
              <a:t>   =    6,0 • 10</a:t>
            </a:r>
            <a:r>
              <a:rPr lang="it-IT" altLang="it-IT" sz="25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7</a:t>
            </a:r>
            <a:endParaRPr lang="it-IT" altLang="it-IT" sz="250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706563" y="2665412"/>
            <a:ext cx="5302054" cy="475592"/>
            <a:chOff x="-2063652" y="1928812"/>
            <a:chExt cx="5303446" cy="476654"/>
          </a:xfrm>
        </p:grpSpPr>
        <p:sp>
          <p:nvSpPr>
            <p:cNvPr id="36878" name="Line 10"/>
            <p:cNvSpPr>
              <a:spLocks noChangeShapeType="1"/>
            </p:cNvSpPr>
            <p:nvPr/>
          </p:nvSpPr>
          <p:spPr bwMode="auto">
            <a:xfrm>
              <a:off x="-1083460" y="2153944"/>
              <a:ext cx="565150" cy="0"/>
            </a:xfrm>
            <a:prstGeom prst="line">
              <a:avLst/>
            </a:prstGeom>
            <a:noFill/>
            <a:ln w="47625">
              <a:solidFill>
                <a:srgbClr val="FF99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79" name="Line 11"/>
            <p:cNvSpPr>
              <a:spLocks noChangeShapeType="1"/>
            </p:cNvSpPr>
            <p:nvPr/>
          </p:nvSpPr>
          <p:spPr bwMode="auto">
            <a:xfrm flipH="1">
              <a:off x="-1131085" y="2260999"/>
              <a:ext cx="565150" cy="0"/>
            </a:xfrm>
            <a:prstGeom prst="line">
              <a:avLst/>
            </a:prstGeom>
            <a:noFill/>
            <a:ln w="47625">
              <a:solidFill>
                <a:srgbClr val="FF99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80" name="Text Box 7"/>
            <p:cNvSpPr txBox="1">
              <a:spLocks noChangeArrowheads="1"/>
            </p:cNvSpPr>
            <p:nvPr/>
          </p:nvSpPr>
          <p:spPr bwMode="auto">
            <a:xfrm>
              <a:off x="-2063652" y="1928812"/>
              <a:ext cx="5303446" cy="476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FF9933"/>
                  </a:solidFill>
                  <a:latin typeface="Comic Sans MS" panose="030F0702030302020204" pitchFamily="66" charset="0"/>
                </a:rPr>
                <a:t>2I </a:t>
              </a:r>
              <a:r>
                <a:rPr lang="it-IT" altLang="it-IT" sz="2500" b="1" baseline="50000">
                  <a:solidFill>
                    <a:srgbClr val="FF9933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500">
                  <a:solidFill>
                    <a:srgbClr val="FF9933"/>
                  </a:solidFill>
                  <a:latin typeface="Comic Sans MS" panose="030F0702030302020204" pitchFamily="66" charset="0"/>
                </a:rPr>
                <a:t>			I</a:t>
              </a:r>
              <a:r>
                <a:rPr lang="it-IT" altLang="it-IT" sz="2500" baseline="-25000">
                  <a:solidFill>
                    <a:srgbClr val="FF9933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500">
                  <a:solidFill>
                    <a:srgbClr val="FF9933"/>
                  </a:solidFill>
                  <a:latin typeface="Comic Sans MS" panose="030F0702030302020204" pitchFamily="66" charset="0"/>
                </a:rPr>
                <a:t> + 2e	      (</a:t>
              </a:r>
              <a:r>
                <a:rPr lang="it-IT" altLang="it-IT" sz="2500" b="1">
                  <a:solidFill>
                    <a:srgbClr val="FF9933"/>
                  </a:solidFill>
                  <a:latin typeface="Comic Sans MS" panose="030F0702030302020204" pitchFamily="66" charset="0"/>
                </a:rPr>
                <a:t>ANODO</a:t>
              </a:r>
              <a:r>
                <a:rPr lang="it-IT" altLang="it-IT" sz="2500">
                  <a:solidFill>
                    <a:srgbClr val="FF9933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679576" y="3100388"/>
            <a:ext cx="5806679" cy="47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9933"/>
                </a:solidFill>
                <a:latin typeface="Comic Sans MS" panose="030F0702030302020204" pitchFamily="66" charset="0"/>
              </a:rPr>
              <a:t>E° = E°</a:t>
            </a:r>
            <a:r>
              <a:rPr lang="it-IT" altLang="it-IT" sz="2500" baseline="-25000">
                <a:solidFill>
                  <a:srgbClr val="FF9933"/>
                </a:solidFill>
                <a:latin typeface="Comic Sans MS" panose="030F0702030302020204" pitchFamily="66" charset="0"/>
              </a:rPr>
              <a:t>cat</a:t>
            </a:r>
            <a:r>
              <a:rPr lang="it-IT" altLang="it-IT" sz="2500">
                <a:solidFill>
                  <a:srgbClr val="FF9933"/>
                </a:solidFill>
                <a:latin typeface="Comic Sans MS" panose="030F0702030302020204" pitchFamily="66" charset="0"/>
              </a:rPr>
              <a:t> - E</a:t>
            </a:r>
            <a:r>
              <a:rPr lang="it-IT" altLang="it-IT" sz="2500" baseline="-25000">
                <a:solidFill>
                  <a:srgbClr val="FF9933"/>
                </a:solidFill>
                <a:latin typeface="Comic Sans MS" panose="030F0702030302020204" pitchFamily="66" charset="0"/>
              </a:rPr>
              <a:t>an</a:t>
            </a:r>
            <a:r>
              <a:rPr lang="it-IT" altLang="it-IT" sz="2500">
                <a:solidFill>
                  <a:srgbClr val="FF9933"/>
                </a:solidFill>
                <a:latin typeface="Comic Sans MS" panose="030F0702030302020204" pitchFamily="66" charset="0"/>
              </a:rPr>
              <a:t> = + 0,77 - 0,54 = 0,23 V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9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81"/>
    </mc:Choice>
    <mc:Fallback xmlns="">
      <p:transition spd="slow" advTm="21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846" grpId="0"/>
      <p:bldP spid="35852" grpId="0"/>
      <p:bldP spid="35853" grpId="0"/>
      <p:bldP spid="35854" grpId="0"/>
      <p:bldP spid="35864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3143251" y="58738"/>
            <a:ext cx="6086475" cy="436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Elettrolisi</a:t>
            </a:r>
          </a:p>
        </p:txBody>
      </p:sp>
      <p:sp>
        <p:nvSpPr>
          <p:cNvPr id="37891" name="Text Box 53"/>
          <p:cNvSpPr txBox="1">
            <a:spLocks noChangeArrowheads="1"/>
          </p:cNvSpPr>
          <p:nvPr/>
        </p:nvSpPr>
        <p:spPr bwMode="auto">
          <a:xfrm>
            <a:off x="5167314" y="633414"/>
            <a:ext cx="620712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Processo 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NON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 spontaneo di ossidoriduzione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Trasforma energia elettrica in energia chimica</a:t>
            </a:r>
          </a:p>
        </p:txBody>
      </p:sp>
      <p:grpSp>
        <p:nvGrpSpPr>
          <p:cNvPr id="38916" name="Gruppo 65"/>
          <p:cNvGrpSpPr>
            <a:grpSpLocks/>
          </p:cNvGrpSpPr>
          <p:nvPr/>
        </p:nvGrpSpPr>
        <p:grpSpPr bwMode="auto">
          <a:xfrm>
            <a:off x="5657851" y="1277939"/>
            <a:ext cx="4759325" cy="358775"/>
            <a:chOff x="4133810" y="1277144"/>
            <a:chExt cx="4758670" cy="360175"/>
          </a:xfrm>
        </p:grpSpPr>
        <p:sp>
          <p:nvSpPr>
            <p:cNvPr id="37962" name="Text Box 50"/>
            <p:cNvSpPr txBox="1">
              <a:spLocks noChangeArrowheads="1"/>
            </p:cNvSpPr>
            <p:nvPr/>
          </p:nvSpPr>
          <p:spPr bwMode="auto">
            <a:xfrm>
              <a:off x="4133810" y="1277144"/>
              <a:ext cx="475867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Catodo:   Ni</a:t>
              </a:r>
              <a:r>
                <a:rPr lang="it-IT" altLang="it-IT" sz="2000" b="1" baseline="30000">
                  <a:solidFill>
                    <a:srgbClr val="A50021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  +  2e	            Ni</a:t>
              </a:r>
              <a:r>
                <a:rPr lang="it-IT" altLang="it-IT" sz="2000" b="1" baseline="-25000">
                  <a:solidFill>
                    <a:srgbClr val="A50021"/>
                  </a:solidFill>
                  <a:latin typeface="Arial" panose="020B0604020202020204" pitchFamily="34" charset="0"/>
                </a:rPr>
                <a:t>(s)</a:t>
              </a:r>
              <a:endParaRPr lang="it-IT" altLang="it-IT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63" name="Line 55"/>
            <p:cNvSpPr>
              <a:spLocks noChangeShapeType="1"/>
            </p:cNvSpPr>
            <p:nvPr/>
          </p:nvSpPr>
          <p:spPr bwMode="auto">
            <a:xfrm rot="16200000" flipH="1">
              <a:off x="7136186" y="1056057"/>
              <a:ext cx="0" cy="776284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917" name="Gruppo 67"/>
          <p:cNvGrpSpPr>
            <a:grpSpLocks/>
          </p:cNvGrpSpPr>
          <p:nvPr/>
        </p:nvGrpSpPr>
        <p:grpSpPr bwMode="auto">
          <a:xfrm>
            <a:off x="6881813" y="2146300"/>
            <a:ext cx="2978150" cy="458788"/>
            <a:chOff x="5358566" y="2147054"/>
            <a:chExt cx="2978150" cy="458264"/>
          </a:xfrm>
        </p:grpSpPr>
        <p:sp>
          <p:nvSpPr>
            <p:cNvPr id="37959" name="Text Box 52"/>
            <p:cNvSpPr txBox="1">
              <a:spLocks noChangeArrowheads="1"/>
            </p:cNvSpPr>
            <p:nvPr/>
          </p:nvSpPr>
          <p:spPr bwMode="auto">
            <a:xfrm>
              <a:off x="5358566" y="2240193"/>
              <a:ext cx="297815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A50021"/>
                  </a:solidFill>
                  <a:latin typeface="Arial" panose="020B0604020202020204" pitchFamily="34" charset="0"/>
                </a:rPr>
                <a:t>Ni</a:t>
              </a:r>
              <a:r>
                <a:rPr lang="it-IT" altLang="it-IT" sz="2000" b="1" baseline="30000" dirty="0">
                  <a:solidFill>
                    <a:srgbClr val="A50021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000" b="1" dirty="0">
                  <a:solidFill>
                    <a:srgbClr val="A50021"/>
                  </a:solidFill>
                  <a:latin typeface="Arial" panose="020B0604020202020204" pitchFamily="34" charset="0"/>
                </a:rPr>
                <a:t>+ 2Cl</a:t>
              </a:r>
              <a:r>
                <a:rPr lang="it-IT" altLang="it-IT" sz="2300" baseline="50000" dirty="0">
                  <a:solidFill>
                    <a:srgbClr val="A50021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 b="1" dirty="0">
                  <a:solidFill>
                    <a:srgbClr val="A50021"/>
                  </a:solidFill>
                  <a:latin typeface="Arial" panose="020B0604020202020204" pitchFamily="34" charset="0"/>
                </a:rPr>
                <a:t> 	Ni</a:t>
              </a:r>
              <a:r>
                <a:rPr lang="it-IT" altLang="it-IT" sz="2000" b="1" baseline="-25000" dirty="0">
                  <a:solidFill>
                    <a:srgbClr val="A50021"/>
                  </a:solidFill>
                  <a:latin typeface="Arial" panose="020B0604020202020204" pitchFamily="34" charset="0"/>
                </a:rPr>
                <a:t>(s)</a:t>
              </a:r>
              <a:r>
                <a:rPr lang="it-IT" altLang="it-IT" sz="2000" b="1" dirty="0">
                  <a:solidFill>
                    <a:srgbClr val="A50021"/>
                  </a:solidFill>
                  <a:latin typeface="Arial" panose="020B0604020202020204" pitchFamily="34" charset="0"/>
                </a:rPr>
                <a:t> + Cl</a:t>
              </a:r>
              <a:r>
                <a:rPr lang="it-IT" altLang="it-IT" sz="2000" b="1" baseline="-25000" dirty="0">
                  <a:solidFill>
                    <a:srgbClr val="A50021"/>
                  </a:solidFill>
                  <a:latin typeface="Arial" panose="020B0604020202020204" pitchFamily="34" charset="0"/>
                </a:rPr>
                <a:t>2(g)</a:t>
              </a:r>
            </a:p>
          </p:txBody>
        </p:sp>
        <p:sp>
          <p:nvSpPr>
            <p:cNvPr id="37960" name="Line 54"/>
            <p:cNvSpPr>
              <a:spLocks noChangeShapeType="1"/>
            </p:cNvSpPr>
            <p:nvPr/>
          </p:nvSpPr>
          <p:spPr bwMode="auto">
            <a:xfrm rot="5400000">
              <a:off x="6746456" y="786567"/>
              <a:ext cx="3175" cy="2724150"/>
            </a:xfrm>
            <a:prstGeom prst="line">
              <a:avLst/>
            </a:prstGeom>
            <a:noFill/>
            <a:ln w="47625">
              <a:solidFill>
                <a:srgbClr val="A5002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61" name="Line 57"/>
            <p:cNvSpPr>
              <a:spLocks noChangeShapeType="1"/>
            </p:cNvSpPr>
            <p:nvPr/>
          </p:nvSpPr>
          <p:spPr bwMode="auto">
            <a:xfrm rot="-5400000">
              <a:off x="6780170" y="2210218"/>
              <a:ext cx="1" cy="425075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7894" name="Gruppo 63"/>
          <p:cNvGrpSpPr>
            <a:grpSpLocks/>
          </p:cNvGrpSpPr>
          <p:nvPr/>
        </p:nvGrpSpPr>
        <p:grpSpPr bwMode="auto">
          <a:xfrm>
            <a:off x="1619250" y="835026"/>
            <a:ext cx="3911600" cy="3014663"/>
            <a:chOff x="95210" y="835025"/>
            <a:chExt cx="3911600" cy="3014662"/>
          </a:xfrm>
        </p:grpSpPr>
        <p:grpSp>
          <p:nvGrpSpPr>
            <p:cNvPr id="37906" name="Group 3"/>
            <p:cNvGrpSpPr>
              <a:grpSpLocks/>
            </p:cNvGrpSpPr>
            <p:nvPr/>
          </p:nvGrpSpPr>
          <p:grpSpPr bwMode="auto">
            <a:xfrm>
              <a:off x="106323" y="1628775"/>
              <a:ext cx="3386137" cy="1828800"/>
              <a:chOff x="1776" y="5376"/>
              <a:chExt cx="3360" cy="1536"/>
            </a:xfrm>
          </p:grpSpPr>
          <p:sp>
            <p:nvSpPr>
              <p:cNvPr id="37957" name="AutoShape 4"/>
              <p:cNvSpPr>
                <a:spLocks noChangeArrowheads="1"/>
              </p:cNvSpPr>
              <p:nvPr/>
            </p:nvSpPr>
            <p:spPr bwMode="auto">
              <a:xfrm>
                <a:off x="1776" y="5472"/>
                <a:ext cx="3360" cy="1440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7958" name="Rectangle 5"/>
              <p:cNvSpPr>
                <a:spLocks noChangeArrowheads="1"/>
              </p:cNvSpPr>
              <p:nvPr/>
            </p:nvSpPr>
            <p:spPr bwMode="auto">
              <a:xfrm>
                <a:off x="1794" y="5376"/>
                <a:ext cx="3312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7907" name="AutoShape 6"/>
            <p:cNvSpPr>
              <a:spLocks noChangeArrowheads="1"/>
            </p:cNvSpPr>
            <p:nvPr/>
          </p:nvSpPr>
          <p:spPr bwMode="auto">
            <a:xfrm>
              <a:off x="128548" y="2190750"/>
              <a:ext cx="3332162" cy="1241425"/>
            </a:xfrm>
            <a:prstGeom prst="roundRect">
              <a:avLst>
                <a:gd name="adj" fmla="val 1738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7908" name="Freeform 7"/>
            <p:cNvSpPr>
              <a:spLocks/>
            </p:cNvSpPr>
            <p:nvPr/>
          </p:nvSpPr>
          <p:spPr bwMode="auto">
            <a:xfrm>
              <a:off x="106323" y="2151062"/>
              <a:ext cx="3355975" cy="77788"/>
            </a:xfrm>
            <a:custGeom>
              <a:avLst/>
              <a:gdLst>
                <a:gd name="T0" fmla="*/ 0 w 3352"/>
                <a:gd name="T1" fmla="*/ 2147483646 h 135"/>
                <a:gd name="T2" fmla="*/ 2147483646 w 3352"/>
                <a:gd name="T3" fmla="*/ 2147483646 h 135"/>
                <a:gd name="T4" fmla="*/ 2147483646 w 3352"/>
                <a:gd name="T5" fmla="*/ 2147483646 h 135"/>
                <a:gd name="T6" fmla="*/ 2147483646 w 3352"/>
                <a:gd name="T7" fmla="*/ 2147483646 h 135"/>
                <a:gd name="T8" fmla="*/ 2147483646 w 3352"/>
                <a:gd name="T9" fmla="*/ 2147483646 h 135"/>
                <a:gd name="T10" fmla="*/ 2147483646 w 3352"/>
                <a:gd name="T11" fmla="*/ 2147483646 h 135"/>
                <a:gd name="T12" fmla="*/ 2147483646 w 3352"/>
                <a:gd name="T13" fmla="*/ 2147483646 h 135"/>
                <a:gd name="T14" fmla="*/ 2147483646 w 3352"/>
                <a:gd name="T15" fmla="*/ 2147483646 h 135"/>
                <a:gd name="T16" fmla="*/ 2147483646 w 3352"/>
                <a:gd name="T17" fmla="*/ 2147483646 h 135"/>
                <a:gd name="T18" fmla="*/ 2147483646 w 3352"/>
                <a:gd name="T19" fmla="*/ 2147483646 h 135"/>
                <a:gd name="T20" fmla="*/ 2147483646 w 3352"/>
                <a:gd name="T21" fmla="*/ 2147483646 h 135"/>
                <a:gd name="T22" fmla="*/ 2147483646 w 3352"/>
                <a:gd name="T23" fmla="*/ 2147483646 h 135"/>
                <a:gd name="T24" fmla="*/ 2147483646 w 3352"/>
                <a:gd name="T25" fmla="*/ 2147483646 h 135"/>
                <a:gd name="T26" fmla="*/ 2147483646 w 3352"/>
                <a:gd name="T27" fmla="*/ 2147483646 h 135"/>
                <a:gd name="T28" fmla="*/ 2147483646 w 3352"/>
                <a:gd name="T29" fmla="*/ 2147483646 h 135"/>
                <a:gd name="T30" fmla="*/ 2147483646 w 3352"/>
                <a:gd name="T31" fmla="*/ 2147483646 h 135"/>
                <a:gd name="T32" fmla="*/ 2147483646 w 3352"/>
                <a:gd name="T33" fmla="*/ 2147483646 h 135"/>
                <a:gd name="T34" fmla="*/ 2147483646 w 3352"/>
                <a:gd name="T35" fmla="*/ 2147483646 h 135"/>
                <a:gd name="T36" fmla="*/ 2147483646 w 3352"/>
                <a:gd name="T37" fmla="*/ 0 h 135"/>
                <a:gd name="T38" fmla="*/ 2147483646 w 3352"/>
                <a:gd name="T39" fmla="*/ 2147483646 h 135"/>
                <a:gd name="T40" fmla="*/ 2147483646 w 3352"/>
                <a:gd name="T41" fmla="*/ 2147483646 h 135"/>
                <a:gd name="T42" fmla="*/ 2147483646 w 3352"/>
                <a:gd name="T43" fmla="*/ 214748364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52" h="135">
                  <a:moveTo>
                    <a:pt x="0" y="95"/>
                  </a:moveTo>
                  <a:cubicBezTo>
                    <a:pt x="31" y="100"/>
                    <a:pt x="131" y="135"/>
                    <a:pt x="184" y="128"/>
                  </a:cubicBezTo>
                  <a:cubicBezTo>
                    <a:pt x="237" y="121"/>
                    <a:pt x="269" y="57"/>
                    <a:pt x="320" y="56"/>
                  </a:cubicBezTo>
                  <a:cubicBezTo>
                    <a:pt x="371" y="55"/>
                    <a:pt x="429" y="124"/>
                    <a:pt x="488" y="120"/>
                  </a:cubicBezTo>
                  <a:cubicBezTo>
                    <a:pt x="547" y="116"/>
                    <a:pt x="613" y="33"/>
                    <a:pt x="672" y="32"/>
                  </a:cubicBezTo>
                  <a:cubicBezTo>
                    <a:pt x="731" y="31"/>
                    <a:pt x="788" y="115"/>
                    <a:pt x="844" y="113"/>
                  </a:cubicBezTo>
                  <a:cubicBezTo>
                    <a:pt x="900" y="111"/>
                    <a:pt x="955" y="22"/>
                    <a:pt x="1010" y="18"/>
                  </a:cubicBezTo>
                  <a:cubicBezTo>
                    <a:pt x="1064" y="14"/>
                    <a:pt x="1116" y="89"/>
                    <a:pt x="1167" y="89"/>
                  </a:cubicBezTo>
                  <a:cubicBezTo>
                    <a:pt x="1219" y="90"/>
                    <a:pt x="1267" y="25"/>
                    <a:pt x="1317" y="24"/>
                  </a:cubicBezTo>
                  <a:cubicBezTo>
                    <a:pt x="1367" y="23"/>
                    <a:pt x="1413" y="80"/>
                    <a:pt x="1467" y="83"/>
                  </a:cubicBezTo>
                  <a:cubicBezTo>
                    <a:pt x="1521" y="86"/>
                    <a:pt x="1577" y="39"/>
                    <a:pt x="1641" y="42"/>
                  </a:cubicBezTo>
                  <a:cubicBezTo>
                    <a:pt x="1704" y="44"/>
                    <a:pt x="1789" y="96"/>
                    <a:pt x="1846" y="95"/>
                  </a:cubicBezTo>
                  <a:cubicBezTo>
                    <a:pt x="1902" y="95"/>
                    <a:pt x="1924" y="36"/>
                    <a:pt x="1980" y="36"/>
                  </a:cubicBezTo>
                  <a:cubicBezTo>
                    <a:pt x="2035" y="36"/>
                    <a:pt x="2118" y="98"/>
                    <a:pt x="2177" y="95"/>
                  </a:cubicBezTo>
                  <a:cubicBezTo>
                    <a:pt x="2236" y="92"/>
                    <a:pt x="2284" y="18"/>
                    <a:pt x="2335" y="18"/>
                  </a:cubicBezTo>
                  <a:cubicBezTo>
                    <a:pt x="2385" y="18"/>
                    <a:pt x="2430" y="93"/>
                    <a:pt x="2477" y="95"/>
                  </a:cubicBezTo>
                  <a:cubicBezTo>
                    <a:pt x="2523" y="98"/>
                    <a:pt x="2562" y="35"/>
                    <a:pt x="2611" y="30"/>
                  </a:cubicBezTo>
                  <a:cubicBezTo>
                    <a:pt x="2659" y="25"/>
                    <a:pt x="2713" y="71"/>
                    <a:pt x="2768" y="66"/>
                  </a:cubicBezTo>
                  <a:cubicBezTo>
                    <a:pt x="2824" y="60"/>
                    <a:pt x="2886" y="0"/>
                    <a:pt x="2942" y="0"/>
                  </a:cubicBezTo>
                  <a:cubicBezTo>
                    <a:pt x="2998" y="0"/>
                    <a:pt x="3063" y="65"/>
                    <a:pt x="3108" y="66"/>
                  </a:cubicBezTo>
                  <a:cubicBezTo>
                    <a:pt x="3152" y="66"/>
                    <a:pt x="3170" y="5"/>
                    <a:pt x="3210" y="6"/>
                  </a:cubicBezTo>
                  <a:cubicBezTo>
                    <a:pt x="3250" y="7"/>
                    <a:pt x="3322" y="58"/>
                    <a:pt x="3352" y="72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09" name="Rectangle 8"/>
            <p:cNvSpPr>
              <a:spLocks noChangeArrowheads="1"/>
            </p:cNvSpPr>
            <p:nvPr/>
          </p:nvSpPr>
          <p:spPr bwMode="auto">
            <a:xfrm>
              <a:off x="385723" y="1671637"/>
              <a:ext cx="363537" cy="11763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7910" name="Rectangle 9"/>
            <p:cNvSpPr>
              <a:spLocks noChangeArrowheads="1"/>
            </p:cNvSpPr>
            <p:nvPr/>
          </p:nvSpPr>
          <p:spPr bwMode="auto">
            <a:xfrm>
              <a:off x="2720935" y="1671637"/>
              <a:ext cx="365125" cy="11763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7911" name="Text Box 10"/>
            <p:cNvSpPr txBox="1">
              <a:spLocks noChangeArrowheads="1"/>
            </p:cNvSpPr>
            <p:nvPr/>
          </p:nvSpPr>
          <p:spPr bwMode="auto">
            <a:xfrm>
              <a:off x="1601748" y="835025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12" name="Line 11"/>
            <p:cNvSpPr>
              <a:spLocks noChangeShapeType="1"/>
            </p:cNvSpPr>
            <p:nvPr/>
          </p:nvSpPr>
          <p:spPr bwMode="auto">
            <a:xfrm rot="5400000">
              <a:off x="1052473" y="858837"/>
              <a:ext cx="14288" cy="376237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13" name="Oval 12"/>
            <p:cNvSpPr>
              <a:spLocks noChangeArrowheads="1"/>
            </p:cNvSpPr>
            <p:nvPr/>
          </p:nvSpPr>
          <p:spPr bwMode="auto">
            <a:xfrm>
              <a:off x="1563648" y="974725"/>
              <a:ext cx="400050" cy="40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7914" name="Text Box 13"/>
            <p:cNvSpPr txBox="1">
              <a:spLocks noChangeArrowheads="1"/>
            </p:cNvSpPr>
            <p:nvPr/>
          </p:nvSpPr>
          <p:spPr bwMode="auto">
            <a:xfrm>
              <a:off x="1600160" y="984250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A50021"/>
                  </a:solidFill>
                  <a:latin typeface="Arial" panose="020B0604020202020204" pitchFamily="34" charset="0"/>
                </a:rPr>
                <a:t>G</a:t>
              </a:r>
              <a:endParaRPr lang="it-IT" altLang="it-IT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15" name="Freeform 14"/>
            <p:cNvSpPr>
              <a:spLocks/>
            </p:cNvSpPr>
            <p:nvPr/>
          </p:nvSpPr>
          <p:spPr bwMode="auto">
            <a:xfrm>
              <a:off x="566698" y="1182687"/>
              <a:ext cx="933450" cy="477838"/>
            </a:xfrm>
            <a:custGeom>
              <a:avLst/>
              <a:gdLst>
                <a:gd name="T0" fmla="*/ 2147483646 w 1045"/>
                <a:gd name="T1" fmla="*/ 0 h 528"/>
                <a:gd name="T2" fmla="*/ 0 w 1045"/>
                <a:gd name="T3" fmla="*/ 0 h 528"/>
                <a:gd name="T4" fmla="*/ 0 w 1045"/>
                <a:gd name="T5" fmla="*/ 2147483646 h 528"/>
                <a:gd name="T6" fmla="*/ 0 w 1045"/>
                <a:gd name="T7" fmla="*/ 2147483646 h 5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5" h="528">
                  <a:moveTo>
                    <a:pt x="1045" y="0"/>
                  </a:moveTo>
                  <a:lnTo>
                    <a:pt x="0" y="0"/>
                  </a:lnTo>
                  <a:lnTo>
                    <a:pt x="0" y="347"/>
                  </a:lnTo>
                  <a:lnTo>
                    <a:pt x="0" y="528"/>
                  </a:lnTo>
                </a:path>
              </a:pathLst>
            </a:custGeom>
            <a:noFill/>
            <a:ln w="47625">
              <a:solidFill>
                <a:srgbClr val="000066"/>
              </a:solidFill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16" name="Freeform 15"/>
            <p:cNvSpPr>
              <a:spLocks/>
            </p:cNvSpPr>
            <p:nvPr/>
          </p:nvSpPr>
          <p:spPr bwMode="auto">
            <a:xfrm flipH="1">
              <a:off x="1971635" y="1182687"/>
              <a:ext cx="931863" cy="477838"/>
            </a:xfrm>
            <a:custGeom>
              <a:avLst/>
              <a:gdLst>
                <a:gd name="T0" fmla="*/ 2147483646 w 1045"/>
                <a:gd name="T1" fmla="*/ 0 h 528"/>
                <a:gd name="T2" fmla="*/ 0 w 1045"/>
                <a:gd name="T3" fmla="*/ 0 h 528"/>
                <a:gd name="T4" fmla="*/ 0 w 1045"/>
                <a:gd name="T5" fmla="*/ 2147483646 h 528"/>
                <a:gd name="T6" fmla="*/ 0 w 1045"/>
                <a:gd name="T7" fmla="*/ 2147483646 h 5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5" h="528">
                  <a:moveTo>
                    <a:pt x="1045" y="0"/>
                  </a:moveTo>
                  <a:lnTo>
                    <a:pt x="0" y="0"/>
                  </a:lnTo>
                  <a:lnTo>
                    <a:pt x="0" y="347"/>
                  </a:lnTo>
                  <a:lnTo>
                    <a:pt x="0" y="528"/>
                  </a:lnTo>
                </a:path>
              </a:pathLst>
            </a:custGeom>
            <a:noFill/>
            <a:ln w="47625">
              <a:solidFill>
                <a:srgbClr val="000066"/>
              </a:solidFill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17" name="Text Box 16"/>
            <p:cNvSpPr txBox="1">
              <a:spLocks noChangeArrowheads="1"/>
            </p:cNvSpPr>
            <p:nvPr/>
          </p:nvSpPr>
          <p:spPr bwMode="auto">
            <a:xfrm>
              <a:off x="2773323" y="2433637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18" name="Text Box 17"/>
            <p:cNvSpPr txBox="1">
              <a:spLocks noChangeArrowheads="1"/>
            </p:cNvSpPr>
            <p:nvPr/>
          </p:nvSpPr>
          <p:spPr bwMode="auto">
            <a:xfrm>
              <a:off x="2773323" y="1682750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19" name="Text Box 18"/>
            <p:cNvSpPr txBox="1">
              <a:spLocks noChangeArrowheads="1"/>
            </p:cNvSpPr>
            <p:nvPr/>
          </p:nvSpPr>
          <p:spPr bwMode="auto">
            <a:xfrm>
              <a:off x="415885" y="1671637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20" name="Text Box 19"/>
            <p:cNvSpPr txBox="1">
              <a:spLocks noChangeArrowheads="1"/>
            </p:cNvSpPr>
            <p:nvPr/>
          </p:nvSpPr>
          <p:spPr bwMode="auto">
            <a:xfrm>
              <a:off x="426998" y="2433637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21" name="Text Box 20"/>
            <p:cNvSpPr txBox="1">
              <a:spLocks noChangeArrowheads="1"/>
            </p:cNvSpPr>
            <p:nvPr/>
          </p:nvSpPr>
          <p:spPr bwMode="auto">
            <a:xfrm>
              <a:off x="2287548" y="835025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22" name="Line 21"/>
            <p:cNvSpPr>
              <a:spLocks noChangeShapeType="1"/>
            </p:cNvSpPr>
            <p:nvPr/>
          </p:nvSpPr>
          <p:spPr bwMode="auto">
            <a:xfrm rot="5400000">
              <a:off x="2118479" y="858043"/>
              <a:ext cx="14288" cy="377825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23" name="Text Box 22"/>
            <p:cNvSpPr txBox="1">
              <a:spLocks noChangeArrowheads="1"/>
            </p:cNvSpPr>
            <p:nvPr/>
          </p:nvSpPr>
          <p:spPr bwMode="auto">
            <a:xfrm>
              <a:off x="2849523" y="835025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24" name="Line 23"/>
            <p:cNvSpPr>
              <a:spLocks noChangeShapeType="1"/>
            </p:cNvSpPr>
            <p:nvPr/>
          </p:nvSpPr>
          <p:spPr bwMode="auto">
            <a:xfrm rot="5400000">
              <a:off x="2686010" y="858837"/>
              <a:ext cx="14288" cy="376238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25" name="Line 24"/>
            <p:cNvSpPr>
              <a:spLocks noChangeShapeType="1"/>
            </p:cNvSpPr>
            <p:nvPr/>
          </p:nvSpPr>
          <p:spPr bwMode="auto">
            <a:xfrm rot="10800000">
              <a:off x="2974935" y="1203325"/>
              <a:ext cx="3175" cy="373062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26" name="Text Box 25"/>
            <p:cNvSpPr txBox="1">
              <a:spLocks noChangeArrowheads="1"/>
            </p:cNvSpPr>
            <p:nvPr/>
          </p:nvSpPr>
          <p:spPr bwMode="auto">
            <a:xfrm>
              <a:off x="325398" y="1292225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27" name="Line 26"/>
            <p:cNvSpPr>
              <a:spLocks noChangeShapeType="1"/>
            </p:cNvSpPr>
            <p:nvPr/>
          </p:nvSpPr>
          <p:spPr bwMode="auto">
            <a:xfrm>
              <a:off x="457160" y="996950"/>
              <a:ext cx="3175" cy="382587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28" name="Text Box 27"/>
            <p:cNvSpPr txBox="1">
              <a:spLocks noChangeArrowheads="1"/>
            </p:cNvSpPr>
            <p:nvPr/>
          </p:nvSpPr>
          <p:spPr bwMode="auto">
            <a:xfrm>
              <a:off x="577810" y="835025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37929" name="Line 28"/>
            <p:cNvSpPr>
              <a:spLocks noChangeShapeType="1"/>
            </p:cNvSpPr>
            <p:nvPr/>
          </p:nvSpPr>
          <p:spPr bwMode="auto">
            <a:xfrm>
              <a:off x="542885" y="2074862"/>
              <a:ext cx="3175" cy="382588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30" name="Line 29"/>
            <p:cNvSpPr>
              <a:spLocks noChangeShapeType="1"/>
            </p:cNvSpPr>
            <p:nvPr/>
          </p:nvSpPr>
          <p:spPr bwMode="auto">
            <a:xfrm rot="10800000">
              <a:off x="2900323" y="2032000"/>
              <a:ext cx="3175" cy="371475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31" name="Text Box 30"/>
            <p:cNvSpPr txBox="1">
              <a:spLocks noChangeArrowheads="1"/>
            </p:cNvSpPr>
            <p:nvPr/>
          </p:nvSpPr>
          <p:spPr bwMode="auto">
            <a:xfrm>
              <a:off x="1020723" y="1323975"/>
              <a:ext cx="124618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elettrolisi</a:t>
              </a:r>
              <a:endParaRPr lang="it-IT" altLang="it-IT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32" name="Line 31"/>
            <p:cNvSpPr>
              <a:spLocks noChangeShapeType="1"/>
            </p:cNvSpPr>
            <p:nvPr/>
          </p:nvSpPr>
          <p:spPr bwMode="auto">
            <a:xfrm rot="5400000">
              <a:off x="848479" y="1318418"/>
              <a:ext cx="14288" cy="377825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33" name="Line 32"/>
            <p:cNvSpPr>
              <a:spLocks noChangeShapeType="1"/>
            </p:cNvSpPr>
            <p:nvPr/>
          </p:nvSpPr>
          <p:spPr bwMode="auto">
            <a:xfrm rot="5400000">
              <a:off x="2397085" y="1319212"/>
              <a:ext cx="14288" cy="376238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34" name="Text Box 33"/>
            <p:cNvSpPr txBox="1">
              <a:spLocks noChangeArrowheads="1"/>
            </p:cNvSpPr>
            <p:nvPr/>
          </p:nvSpPr>
          <p:spPr bwMode="auto">
            <a:xfrm>
              <a:off x="731798" y="1617662"/>
              <a:ext cx="9890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Catodo</a:t>
              </a:r>
              <a:endParaRPr lang="it-IT" altLang="it-IT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35" name="Text Box 34"/>
            <p:cNvSpPr txBox="1">
              <a:spLocks noChangeArrowheads="1"/>
            </p:cNvSpPr>
            <p:nvPr/>
          </p:nvSpPr>
          <p:spPr bwMode="auto">
            <a:xfrm>
              <a:off x="3089235" y="1617662"/>
              <a:ext cx="9175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Anodo</a:t>
              </a:r>
              <a:endParaRPr lang="it-IT" altLang="it-IT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36" name="Oval 35"/>
            <p:cNvSpPr>
              <a:spLocks noChangeArrowheads="1"/>
            </p:cNvSpPr>
            <p:nvPr/>
          </p:nvSpPr>
          <p:spPr bwMode="auto">
            <a:xfrm>
              <a:off x="1017548" y="2565400"/>
              <a:ext cx="646112" cy="6445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7937" name="Text Box 36"/>
            <p:cNvSpPr txBox="1">
              <a:spLocks noChangeArrowheads="1"/>
            </p:cNvSpPr>
            <p:nvPr/>
          </p:nvSpPr>
          <p:spPr bwMode="auto">
            <a:xfrm>
              <a:off x="1049298" y="2673350"/>
              <a:ext cx="60814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A50021"/>
                  </a:solidFill>
                  <a:latin typeface="Arial" panose="020B0604020202020204" pitchFamily="34" charset="0"/>
                </a:rPr>
                <a:t>Ni</a:t>
              </a:r>
              <a:r>
                <a:rPr lang="it-IT" altLang="it-IT" sz="2300" baseline="30000">
                  <a:solidFill>
                    <a:srgbClr val="A50021"/>
                  </a:solidFill>
                  <a:latin typeface="Arial" panose="020B0604020202020204" pitchFamily="34" charset="0"/>
                </a:rPr>
                <a:t>2+</a:t>
              </a:r>
              <a:endParaRPr lang="it-IT" altLang="it-IT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38" name="Line 37"/>
            <p:cNvSpPr>
              <a:spLocks noChangeShapeType="1"/>
            </p:cNvSpPr>
            <p:nvPr/>
          </p:nvSpPr>
          <p:spPr bwMode="auto">
            <a:xfrm>
              <a:off x="703223" y="2357437"/>
              <a:ext cx="377825" cy="373063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39" name="Line 38"/>
            <p:cNvSpPr>
              <a:spLocks noChangeShapeType="1"/>
            </p:cNvSpPr>
            <p:nvPr/>
          </p:nvSpPr>
          <p:spPr bwMode="auto">
            <a:xfrm>
              <a:off x="650835" y="2554287"/>
              <a:ext cx="473075" cy="481013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7940" name="Group 39"/>
            <p:cNvGrpSpPr>
              <a:grpSpLocks/>
            </p:cNvGrpSpPr>
            <p:nvPr/>
          </p:nvGrpSpPr>
          <p:grpSpPr bwMode="auto">
            <a:xfrm>
              <a:off x="2100223" y="2376487"/>
              <a:ext cx="452437" cy="471488"/>
              <a:chOff x="2760" y="2856"/>
              <a:chExt cx="508" cy="520"/>
            </a:xfrm>
          </p:grpSpPr>
          <p:sp>
            <p:nvSpPr>
              <p:cNvPr id="37955" name="Oval 40"/>
              <p:cNvSpPr>
                <a:spLocks noChangeArrowheads="1"/>
              </p:cNvSpPr>
              <p:nvPr/>
            </p:nvSpPr>
            <p:spPr bwMode="auto">
              <a:xfrm>
                <a:off x="2760" y="2856"/>
                <a:ext cx="508" cy="5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 anchor="ctr"/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00FF00"/>
                  </a:solidFill>
                </a:endParaRPr>
              </a:p>
            </p:txBody>
          </p:sp>
          <p:sp>
            <p:nvSpPr>
              <p:cNvPr id="37956" name="Text Box 41"/>
              <p:cNvSpPr txBox="1">
                <a:spLocks noChangeArrowheads="1"/>
              </p:cNvSpPr>
              <p:nvPr/>
            </p:nvSpPr>
            <p:spPr bwMode="auto">
              <a:xfrm>
                <a:off x="2760" y="2895"/>
                <a:ext cx="505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Arial" panose="020B0604020202020204" pitchFamily="34" charset="0"/>
                  </a:rPr>
                  <a:t>Cl</a:t>
                </a:r>
                <a:r>
                  <a:rPr lang="it-IT" altLang="it-IT" sz="2300" baseline="5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-</a:t>
                </a:r>
                <a:endPara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7941" name="Group 42"/>
            <p:cNvGrpSpPr>
              <a:grpSpLocks/>
            </p:cNvGrpSpPr>
            <p:nvPr/>
          </p:nvGrpSpPr>
          <p:grpSpPr bwMode="auto">
            <a:xfrm>
              <a:off x="2120860" y="2876550"/>
              <a:ext cx="454025" cy="471487"/>
              <a:chOff x="2760" y="2856"/>
              <a:chExt cx="508" cy="520"/>
            </a:xfrm>
          </p:grpSpPr>
          <p:sp>
            <p:nvSpPr>
              <p:cNvPr id="37953" name="Oval 43"/>
              <p:cNvSpPr>
                <a:spLocks noChangeArrowheads="1"/>
              </p:cNvSpPr>
              <p:nvPr/>
            </p:nvSpPr>
            <p:spPr bwMode="auto">
              <a:xfrm>
                <a:off x="2760" y="2856"/>
                <a:ext cx="508" cy="5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 anchor="ctr"/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00FF00"/>
                  </a:solidFill>
                </a:endParaRPr>
              </a:p>
            </p:txBody>
          </p:sp>
          <p:sp>
            <p:nvSpPr>
              <p:cNvPr id="37954" name="Text Box 44"/>
              <p:cNvSpPr txBox="1">
                <a:spLocks noChangeArrowheads="1"/>
              </p:cNvSpPr>
              <p:nvPr/>
            </p:nvSpPr>
            <p:spPr bwMode="auto">
              <a:xfrm>
                <a:off x="2760" y="2895"/>
                <a:ext cx="503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Arial" panose="020B0604020202020204" pitchFamily="34" charset="0"/>
                  </a:rPr>
                  <a:t>Cl</a:t>
                </a:r>
                <a:r>
                  <a:rPr lang="it-IT" altLang="it-IT" sz="2300" baseline="5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-</a:t>
                </a:r>
                <a:endPara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7942" name="Line 45"/>
            <p:cNvSpPr>
              <a:spLocks noChangeShapeType="1"/>
            </p:cNvSpPr>
            <p:nvPr/>
          </p:nvSpPr>
          <p:spPr bwMode="auto">
            <a:xfrm flipV="1">
              <a:off x="2417723" y="2490787"/>
              <a:ext cx="485775" cy="128588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43" name="Line 46"/>
            <p:cNvSpPr>
              <a:spLocks noChangeShapeType="1"/>
            </p:cNvSpPr>
            <p:nvPr/>
          </p:nvSpPr>
          <p:spPr bwMode="auto">
            <a:xfrm flipV="1">
              <a:off x="2460585" y="2654300"/>
              <a:ext cx="368300" cy="487362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44" name="Line 47"/>
            <p:cNvSpPr>
              <a:spLocks noChangeShapeType="1"/>
            </p:cNvSpPr>
            <p:nvPr/>
          </p:nvSpPr>
          <p:spPr bwMode="auto">
            <a:xfrm>
              <a:off x="1539835" y="2565400"/>
              <a:ext cx="517525" cy="1587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45" name="Line 48"/>
            <p:cNvSpPr>
              <a:spLocks noChangeShapeType="1"/>
            </p:cNvSpPr>
            <p:nvPr/>
          </p:nvSpPr>
          <p:spPr bwMode="auto">
            <a:xfrm>
              <a:off x="1582698" y="3175000"/>
              <a:ext cx="517525" cy="1587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46" name="Line 49"/>
            <p:cNvSpPr>
              <a:spLocks noChangeShapeType="1"/>
            </p:cNvSpPr>
            <p:nvPr/>
          </p:nvSpPr>
          <p:spPr bwMode="auto">
            <a:xfrm rot="5400000">
              <a:off x="1850986" y="2668587"/>
              <a:ext cx="12700" cy="377825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47" name="Text Box 58"/>
            <p:cNvSpPr txBox="1">
              <a:spLocks noChangeArrowheads="1"/>
            </p:cNvSpPr>
            <p:nvPr/>
          </p:nvSpPr>
          <p:spPr bwMode="auto">
            <a:xfrm>
              <a:off x="620673" y="3482975"/>
              <a:ext cx="23749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NON SPONTANEO</a:t>
              </a:r>
              <a:endParaRPr lang="it-IT" altLang="it-IT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48" name="Text Box 75"/>
            <p:cNvSpPr txBox="1">
              <a:spLocks noChangeArrowheads="1"/>
            </p:cNvSpPr>
            <p:nvPr/>
          </p:nvSpPr>
          <p:spPr bwMode="auto">
            <a:xfrm>
              <a:off x="3181310" y="968375"/>
              <a:ext cx="3270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990033"/>
                  </a:solidFill>
                </a:rPr>
                <a:t>+</a:t>
              </a:r>
            </a:p>
          </p:txBody>
        </p:sp>
        <p:sp>
          <p:nvSpPr>
            <p:cNvPr id="37949" name="Oval 77"/>
            <p:cNvSpPr>
              <a:spLocks noChangeArrowheads="1"/>
            </p:cNvSpPr>
            <p:nvPr/>
          </p:nvSpPr>
          <p:spPr bwMode="auto">
            <a:xfrm>
              <a:off x="3213060" y="1039812"/>
              <a:ext cx="266700" cy="266700"/>
            </a:xfrm>
            <a:prstGeom prst="ellips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grpSp>
          <p:nvGrpSpPr>
            <p:cNvPr id="37950" name="Group 81"/>
            <p:cNvGrpSpPr>
              <a:grpSpLocks/>
            </p:cNvGrpSpPr>
            <p:nvPr/>
          </p:nvGrpSpPr>
          <p:grpSpPr bwMode="auto">
            <a:xfrm>
              <a:off x="95210" y="1039812"/>
              <a:ext cx="266700" cy="266700"/>
              <a:chOff x="20" y="644"/>
              <a:chExt cx="168" cy="168"/>
            </a:xfrm>
          </p:grpSpPr>
          <p:sp>
            <p:nvSpPr>
              <p:cNvPr id="37951" name="Oval 76"/>
              <p:cNvSpPr>
                <a:spLocks noChangeArrowheads="1"/>
              </p:cNvSpPr>
              <p:nvPr/>
            </p:nvSpPr>
            <p:spPr bwMode="auto">
              <a:xfrm>
                <a:off x="20" y="644"/>
                <a:ext cx="168" cy="168"/>
              </a:xfrm>
              <a:prstGeom prst="ellips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7952" name="Line 80"/>
              <p:cNvSpPr>
                <a:spLocks noChangeShapeType="1"/>
              </p:cNvSpPr>
              <p:nvPr/>
            </p:nvSpPr>
            <p:spPr bwMode="auto">
              <a:xfrm>
                <a:off x="68" y="728"/>
                <a:ext cx="7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8919" name="Gruppo 66"/>
          <p:cNvGrpSpPr>
            <a:grpSpLocks/>
          </p:cNvGrpSpPr>
          <p:nvPr/>
        </p:nvGrpSpPr>
        <p:grpSpPr bwMode="auto">
          <a:xfrm>
            <a:off x="5667375" y="1660526"/>
            <a:ext cx="4591050" cy="360363"/>
            <a:chOff x="4143696" y="1660525"/>
            <a:chExt cx="4590152" cy="360175"/>
          </a:xfrm>
        </p:grpSpPr>
        <p:sp>
          <p:nvSpPr>
            <p:cNvPr id="37904" name="Text Box 51"/>
            <p:cNvSpPr txBox="1">
              <a:spLocks noChangeArrowheads="1"/>
            </p:cNvSpPr>
            <p:nvPr/>
          </p:nvSpPr>
          <p:spPr bwMode="auto">
            <a:xfrm>
              <a:off x="4143696" y="1660525"/>
              <a:ext cx="459015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Anodo:    2Cl</a:t>
              </a:r>
              <a:r>
                <a:rPr lang="it-IT" altLang="it-IT" sz="2300" baseline="50000">
                  <a:solidFill>
                    <a:srgbClr val="A50021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 	         Cl</a:t>
              </a:r>
              <a:r>
                <a:rPr lang="it-IT" altLang="it-IT" sz="2000" b="1" baseline="-25000">
                  <a:solidFill>
                    <a:srgbClr val="A50021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 + 2e</a:t>
              </a:r>
            </a:p>
          </p:txBody>
        </p:sp>
        <p:sp>
          <p:nvSpPr>
            <p:cNvPr id="37905" name="Line 55"/>
            <p:cNvSpPr>
              <a:spLocks noChangeShapeType="1"/>
            </p:cNvSpPr>
            <p:nvPr/>
          </p:nvSpPr>
          <p:spPr bwMode="auto">
            <a:xfrm rot="16200000" flipH="1">
              <a:off x="6359902" y="1412876"/>
              <a:ext cx="0" cy="776284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920" name="Text Box 59"/>
          <p:cNvSpPr txBox="1">
            <a:spLocks noChangeArrowheads="1"/>
          </p:cNvSpPr>
          <p:nvPr/>
        </p:nvSpPr>
        <p:spPr bwMode="auto">
          <a:xfrm>
            <a:off x="1984376" y="3933826"/>
            <a:ext cx="86836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I° </a:t>
            </a:r>
            <a:r>
              <a:rPr lang="it-IT" altLang="it-IT" sz="2000" b="1" u="sng">
                <a:solidFill>
                  <a:srgbClr val="000066"/>
                </a:solidFill>
                <a:latin typeface="Arial" panose="020B0604020202020204" pitchFamily="34" charset="0"/>
              </a:rPr>
              <a:t>Ossidazione anione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000" b="1" u="sng">
                <a:solidFill>
                  <a:srgbClr val="000066"/>
                </a:solidFill>
                <a:latin typeface="Arial" panose="020B0604020202020204" pitchFamily="34" charset="0"/>
              </a:rPr>
              <a:t>Riduzione catione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          (elettrolisi </a:t>
            </a:r>
            <a:r>
              <a:rPr lang="it-IT" altLang="it-IT" sz="2000" b="1">
                <a:solidFill>
                  <a:srgbClr val="A50021"/>
                </a:solidFill>
                <a:latin typeface="Arial" panose="020B0604020202020204" pitchFamily="34" charset="0"/>
              </a:rPr>
              <a:t>NaCl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fuso)</a:t>
            </a:r>
            <a:endParaRPr lang="it-IT" altLang="it-IT" sz="20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806576" y="4508501"/>
            <a:ext cx="9223375" cy="360363"/>
            <a:chOff x="282575" y="4508500"/>
            <a:chExt cx="9223375" cy="360363"/>
          </a:xfrm>
        </p:grpSpPr>
        <p:sp>
          <p:nvSpPr>
            <p:cNvPr id="37901" name="Text Box 60"/>
            <p:cNvSpPr txBox="1">
              <a:spLocks noChangeArrowheads="1"/>
            </p:cNvSpPr>
            <p:nvPr/>
          </p:nvSpPr>
          <p:spPr bwMode="auto">
            <a:xfrm>
              <a:off x="282575" y="4508500"/>
              <a:ext cx="92233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CATODO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Na</a:t>
              </a:r>
              <a:r>
                <a:rPr lang="it-IT" altLang="it-IT" sz="20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e	         Na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(s)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               </a:t>
              </a: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ANODO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 Cl</a:t>
              </a:r>
              <a:r>
                <a:rPr lang="it-IT" altLang="it-IT" sz="20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      ½ Cl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e</a:t>
              </a:r>
            </a:p>
          </p:txBody>
        </p:sp>
        <p:sp>
          <p:nvSpPr>
            <p:cNvPr id="37902" name="Line 72"/>
            <p:cNvSpPr>
              <a:spLocks noChangeShapeType="1"/>
            </p:cNvSpPr>
            <p:nvPr/>
          </p:nvSpPr>
          <p:spPr bwMode="auto">
            <a:xfrm rot="5400000" flipH="1" flipV="1">
              <a:off x="2726531" y="4520407"/>
              <a:ext cx="1587" cy="34925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03" name="Line 73"/>
            <p:cNvSpPr>
              <a:spLocks noChangeShapeType="1"/>
            </p:cNvSpPr>
            <p:nvPr/>
          </p:nvSpPr>
          <p:spPr bwMode="auto">
            <a:xfrm rot="5400000" flipH="1" flipV="1">
              <a:off x="6282531" y="4521994"/>
              <a:ext cx="1588" cy="34925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386014" y="5368926"/>
            <a:ext cx="6438647" cy="360175"/>
            <a:chOff x="862013" y="5368925"/>
            <a:chExt cx="6438647" cy="360175"/>
          </a:xfrm>
        </p:grpSpPr>
        <p:sp>
          <p:nvSpPr>
            <p:cNvPr id="37899" name="Text Box 63"/>
            <p:cNvSpPr txBox="1">
              <a:spLocks noChangeArrowheads="1"/>
            </p:cNvSpPr>
            <p:nvPr/>
          </p:nvSpPr>
          <p:spPr bwMode="auto">
            <a:xfrm>
              <a:off x="862013" y="5368925"/>
              <a:ext cx="6438647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TOTALE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Na</a:t>
              </a:r>
              <a:r>
                <a:rPr lang="it-IT" altLang="it-IT" sz="20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Cl</a:t>
              </a:r>
              <a:r>
                <a:rPr lang="it-IT" altLang="it-IT" sz="20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    Na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(s)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½Cl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 (Preparazione Na)</a:t>
              </a:r>
            </a:p>
          </p:txBody>
        </p:sp>
        <p:sp>
          <p:nvSpPr>
            <p:cNvPr id="37900" name="Line 64"/>
            <p:cNvSpPr>
              <a:spLocks noChangeShapeType="1"/>
            </p:cNvSpPr>
            <p:nvPr/>
          </p:nvSpPr>
          <p:spPr bwMode="auto">
            <a:xfrm rot="5400000" flipH="1" flipV="1">
              <a:off x="3255169" y="5371307"/>
              <a:ext cx="1587" cy="34925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5657851" y="3035301"/>
            <a:ext cx="420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E°</a:t>
            </a:r>
            <a:r>
              <a:rPr lang="it-IT" sz="2000" baseline="-25000" dirty="0">
                <a:solidFill>
                  <a:srgbClr val="C00000"/>
                </a:solidFill>
                <a:latin typeface="Times New Roman" panose="02020603050405020304" pitchFamily="18" charset="0"/>
              </a:rPr>
              <a:t>Cl2/Cl-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= +1,359 V ; E°</a:t>
            </a:r>
            <a:r>
              <a:rPr lang="it-IT" sz="2000" baseline="-25000" dirty="0">
                <a:solidFill>
                  <a:srgbClr val="C00000"/>
                </a:solidFill>
                <a:latin typeface="Times New Roman" panose="02020603050405020304" pitchFamily="18" charset="0"/>
              </a:rPr>
              <a:t>Ni2+/Ni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= -0,25 V  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1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36"/>
    </mc:Choice>
    <mc:Fallback>
      <p:transition spd="slow" advTm="21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9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/>
        </p:nvSpPr>
        <p:spPr bwMode="auto">
          <a:xfrm>
            <a:off x="1785938" y="228601"/>
            <a:ext cx="88820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II° </a:t>
            </a:r>
            <a:r>
              <a:rPr lang="it-IT" altLang="it-IT" sz="2000" b="1" u="sng">
                <a:solidFill>
                  <a:srgbClr val="000066"/>
                </a:solidFill>
                <a:latin typeface="Arial" panose="020B0604020202020204" pitchFamily="34" charset="0"/>
              </a:rPr>
              <a:t>Ossidazione anione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000" b="1" u="sng">
                <a:solidFill>
                  <a:srgbClr val="000066"/>
                </a:solidFill>
                <a:latin typeface="Arial" panose="020B0604020202020204" pitchFamily="34" charset="0"/>
              </a:rPr>
              <a:t>Riduzione catione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  (elettrolisi </a:t>
            </a:r>
            <a:r>
              <a:rPr lang="it-IT" altLang="it-IT" sz="2000" b="1">
                <a:solidFill>
                  <a:srgbClr val="A50021"/>
                </a:solidFill>
                <a:latin typeface="Arial" panose="020B0604020202020204" pitchFamily="34" charset="0"/>
              </a:rPr>
              <a:t>CuCl</a:t>
            </a:r>
            <a:r>
              <a:rPr lang="it-IT" altLang="it-IT" sz="2000" b="1" baseline="-25000">
                <a:solidFill>
                  <a:srgbClr val="A50021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in acqua)</a:t>
            </a:r>
            <a:endParaRPr lang="it-IT" altLang="it-IT" sz="20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34" name="Gruppo 33"/>
          <p:cNvGrpSpPr>
            <a:grpSpLocks/>
          </p:cNvGrpSpPr>
          <p:nvPr/>
        </p:nvGrpSpPr>
        <p:grpSpPr bwMode="auto">
          <a:xfrm>
            <a:off x="1785939" y="1176339"/>
            <a:ext cx="8434387" cy="358775"/>
            <a:chOff x="261144" y="1175662"/>
            <a:chExt cx="8435724" cy="360175"/>
          </a:xfrm>
        </p:grpSpPr>
        <p:sp>
          <p:nvSpPr>
            <p:cNvPr id="38942" name="Text Box 66"/>
            <p:cNvSpPr txBox="1">
              <a:spLocks noChangeArrowheads="1"/>
            </p:cNvSpPr>
            <p:nvPr/>
          </p:nvSpPr>
          <p:spPr bwMode="auto">
            <a:xfrm>
              <a:off x="261144" y="1175662"/>
              <a:ext cx="8435724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CATODO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  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Cu</a:t>
              </a:r>
              <a:r>
                <a:rPr lang="it-IT" altLang="it-IT" sz="20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+2e         Cu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(s)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        </a:t>
              </a: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ANODO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 2Cl</a:t>
              </a:r>
              <a:r>
                <a:rPr lang="it-IT" altLang="it-IT" sz="20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       Cl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+2e</a:t>
              </a:r>
            </a:p>
          </p:txBody>
        </p:sp>
        <p:sp>
          <p:nvSpPr>
            <p:cNvPr id="38943" name="Line 67"/>
            <p:cNvSpPr>
              <a:spLocks noChangeShapeType="1"/>
            </p:cNvSpPr>
            <p:nvPr/>
          </p:nvSpPr>
          <p:spPr bwMode="auto">
            <a:xfrm rot="-5400000">
              <a:off x="3123710" y="1101226"/>
              <a:ext cx="1" cy="541337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944" name="Line 68"/>
            <p:cNvSpPr>
              <a:spLocks noChangeShapeType="1"/>
            </p:cNvSpPr>
            <p:nvPr/>
          </p:nvSpPr>
          <p:spPr bwMode="auto">
            <a:xfrm rot="16200000" flipH="1">
              <a:off x="6346159" y="1139724"/>
              <a:ext cx="1" cy="432049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1900238" y="1643064"/>
            <a:ext cx="4438100" cy="360175"/>
            <a:chOff x="375465" y="1642809"/>
            <a:chExt cx="4438100" cy="360175"/>
          </a:xfrm>
        </p:grpSpPr>
        <p:sp>
          <p:nvSpPr>
            <p:cNvPr id="38940" name="Text Box 69"/>
            <p:cNvSpPr txBox="1">
              <a:spLocks noChangeArrowheads="1"/>
            </p:cNvSpPr>
            <p:nvPr/>
          </p:nvSpPr>
          <p:spPr bwMode="auto">
            <a:xfrm>
              <a:off x="375465" y="1642809"/>
              <a:ext cx="443810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TOTALE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Cu</a:t>
              </a:r>
              <a:r>
                <a:rPr lang="it-IT" altLang="it-IT" sz="20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+ 2Cl</a:t>
              </a:r>
              <a:r>
                <a:rPr lang="it-IT" altLang="it-IT" sz="20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      Cu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(s)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Cl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38941" name="Line 70"/>
            <p:cNvSpPr>
              <a:spLocks noChangeShapeType="1"/>
            </p:cNvSpPr>
            <p:nvPr/>
          </p:nvSpPr>
          <p:spPr bwMode="auto">
            <a:xfrm rot="5400000" flipH="1" flipV="1">
              <a:off x="3040396" y="1648157"/>
              <a:ext cx="1587" cy="347662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8" name="Text Box 71"/>
          <p:cNvSpPr txBox="1">
            <a:spLocks noChangeArrowheads="1"/>
          </p:cNvSpPr>
          <p:nvPr/>
        </p:nvSpPr>
        <p:spPr bwMode="auto">
          <a:xfrm>
            <a:off x="1836738" y="762001"/>
            <a:ext cx="4036964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A50021"/>
                </a:solidFill>
                <a:latin typeface="Arial" panose="020B0604020202020204" pitchFamily="34" charset="0"/>
              </a:rPr>
              <a:t>Ioni presenti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: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Cu</a:t>
            </a:r>
            <a:r>
              <a:rPr lang="it-IT" altLang="it-IT" sz="2000" baseline="30000">
                <a:solidFill>
                  <a:srgbClr val="000066"/>
                </a:solidFill>
                <a:latin typeface="Arial" panose="020B0604020202020204" pitchFamily="34" charset="0"/>
              </a:rPr>
              <a:t>2+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Cl</a:t>
            </a:r>
            <a:r>
              <a:rPr lang="it-IT" altLang="it-IT" sz="2000" baseline="5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H</a:t>
            </a:r>
            <a:r>
              <a:rPr lang="it-IT" altLang="it-IT" sz="2000" baseline="-2500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000" baseline="30000">
                <a:solidFill>
                  <a:srgbClr val="000066"/>
                </a:solidFill>
                <a:latin typeface="Arial" panose="020B0604020202020204" pitchFamily="34" charset="0"/>
              </a:rPr>
              <a:t>+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OH</a:t>
            </a:r>
            <a:r>
              <a:rPr lang="it-IT" altLang="it-IT" sz="2000" baseline="5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74813" y="2255838"/>
            <a:ext cx="88265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III° </a:t>
            </a:r>
            <a:r>
              <a:rPr lang="it-IT" altLang="it-IT" sz="2000" b="1" u="sng">
                <a:solidFill>
                  <a:srgbClr val="000066"/>
                </a:solidFill>
                <a:latin typeface="Arial" panose="020B0604020202020204" pitchFamily="34" charset="0"/>
              </a:rPr>
              <a:t>Ossidazione anione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000" b="1" u="sng">
                <a:solidFill>
                  <a:srgbClr val="000066"/>
                </a:solidFill>
                <a:latin typeface="Arial" panose="020B0604020202020204" pitchFamily="34" charset="0"/>
              </a:rPr>
              <a:t>Riduzione del solvente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             (</a:t>
            </a:r>
            <a:r>
              <a:rPr lang="it-IT" altLang="it-IT" sz="2000" b="1">
                <a:solidFill>
                  <a:srgbClr val="A50021"/>
                </a:solidFill>
                <a:latin typeface="Arial" panose="020B0604020202020204" pitchFamily="34" charset="0"/>
              </a:rPr>
              <a:t>NaCl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in acqua)</a:t>
            </a:r>
            <a:endParaRPr lang="it-IT" altLang="it-IT" sz="20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29" name="Gruppo 28"/>
          <p:cNvGrpSpPr>
            <a:grpSpLocks/>
          </p:cNvGrpSpPr>
          <p:nvPr/>
        </p:nvGrpSpPr>
        <p:grpSpPr bwMode="auto">
          <a:xfrm>
            <a:off x="1703389" y="3213101"/>
            <a:ext cx="4594225" cy="360363"/>
            <a:chOff x="179513" y="3212976"/>
            <a:chExt cx="4593590" cy="360175"/>
          </a:xfrm>
        </p:grpSpPr>
        <p:sp>
          <p:nvSpPr>
            <p:cNvPr id="38938" name="Text Box 3"/>
            <p:cNvSpPr txBox="1">
              <a:spLocks noChangeArrowheads="1"/>
            </p:cNvSpPr>
            <p:nvPr/>
          </p:nvSpPr>
          <p:spPr bwMode="auto">
            <a:xfrm>
              <a:off x="179513" y="3212976"/>
              <a:ext cx="459359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CATODO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 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2H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O + 2e        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+ 2OH</a:t>
              </a:r>
              <a:r>
                <a:rPr lang="it-IT" altLang="it-IT" sz="20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38939" name="Line 4"/>
            <p:cNvSpPr>
              <a:spLocks noChangeShapeType="1"/>
            </p:cNvSpPr>
            <p:nvPr/>
          </p:nvSpPr>
          <p:spPr bwMode="auto">
            <a:xfrm rot="-5400000">
              <a:off x="3056857" y="3148185"/>
              <a:ext cx="1" cy="49731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1820863" y="3716338"/>
            <a:ext cx="6634162" cy="360362"/>
            <a:chOff x="296562" y="3717032"/>
            <a:chExt cx="6634163" cy="360175"/>
          </a:xfrm>
        </p:grpSpPr>
        <p:sp>
          <p:nvSpPr>
            <p:cNvPr id="38936" name="Text Box 5"/>
            <p:cNvSpPr txBox="1">
              <a:spLocks noChangeArrowheads="1"/>
            </p:cNvSpPr>
            <p:nvPr/>
          </p:nvSpPr>
          <p:spPr bwMode="auto">
            <a:xfrm>
              <a:off x="296562" y="3717032"/>
              <a:ext cx="6634163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TOTALE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	   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2Cl</a:t>
              </a:r>
              <a:r>
                <a:rPr lang="it-IT" altLang="it-IT" sz="20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 +  2H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O	     Cl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+ 2OH</a:t>
              </a:r>
              <a:r>
                <a:rPr lang="it-IT" altLang="it-IT" sz="20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38937" name="Line 6"/>
            <p:cNvSpPr>
              <a:spLocks noChangeShapeType="1"/>
            </p:cNvSpPr>
            <p:nvPr/>
          </p:nvSpPr>
          <p:spPr bwMode="auto">
            <a:xfrm rot="5400000" flipH="1" flipV="1">
              <a:off x="4008437" y="3714509"/>
              <a:ext cx="0" cy="347662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831976" y="2722563"/>
            <a:ext cx="39417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A50021"/>
                </a:solidFill>
                <a:latin typeface="Arial" panose="020B0604020202020204" pitchFamily="34" charset="0"/>
              </a:rPr>
              <a:t>Ioni presenti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: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Na</a:t>
            </a:r>
            <a:r>
              <a:rPr lang="it-IT" altLang="it-IT" sz="2000" baseline="30000">
                <a:solidFill>
                  <a:srgbClr val="000066"/>
                </a:solidFill>
                <a:latin typeface="Arial" panose="020B0604020202020204" pitchFamily="34" charset="0"/>
              </a:rPr>
              <a:t>+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H</a:t>
            </a:r>
            <a:r>
              <a:rPr lang="it-IT" altLang="it-IT" sz="2000" baseline="-2500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000" baseline="30000">
                <a:solidFill>
                  <a:srgbClr val="000066"/>
                </a:solidFill>
                <a:latin typeface="Arial" panose="020B0604020202020204" pitchFamily="34" charset="0"/>
              </a:rPr>
              <a:t>+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Cl</a:t>
            </a:r>
            <a:r>
              <a:rPr lang="it-IT" altLang="it-IT" sz="2000" baseline="5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OH</a:t>
            </a:r>
            <a:r>
              <a:rPr lang="it-IT" altLang="it-IT" sz="2000" baseline="5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35" name="Gruppo 34"/>
          <p:cNvGrpSpPr>
            <a:grpSpLocks/>
          </p:cNvGrpSpPr>
          <p:nvPr/>
        </p:nvGrpSpPr>
        <p:grpSpPr bwMode="auto">
          <a:xfrm>
            <a:off x="6550025" y="3200401"/>
            <a:ext cx="3810000" cy="360363"/>
            <a:chOff x="5333379" y="3255373"/>
            <a:chExt cx="3810620" cy="360175"/>
          </a:xfrm>
        </p:grpSpPr>
        <p:sp>
          <p:nvSpPr>
            <p:cNvPr id="38934" name="Text Box 8"/>
            <p:cNvSpPr txBox="1">
              <a:spLocks noChangeArrowheads="1"/>
            </p:cNvSpPr>
            <p:nvPr/>
          </p:nvSpPr>
          <p:spPr bwMode="auto">
            <a:xfrm>
              <a:off x="5333379" y="3255373"/>
              <a:ext cx="381062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ANODO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 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2Cl</a:t>
              </a:r>
              <a:r>
                <a:rPr lang="it-IT" altLang="it-IT" sz="20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	       Cl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+ 2e</a:t>
              </a:r>
            </a:p>
          </p:txBody>
        </p:sp>
        <p:sp>
          <p:nvSpPr>
            <p:cNvPr id="38935" name="Line 9"/>
            <p:cNvSpPr>
              <a:spLocks noChangeShapeType="1"/>
            </p:cNvSpPr>
            <p:nvPr/>
          </p:nvSpPr>
          <p:spPr bwMode="auto">
            <a:xfrm rot="16200000" flipH="1">
              <a:off x="7445499" y="3086489"/>
              <a:ext cx="1588" cy="708025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628776" y="4292601"/>
            <a:ext cx="89185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IV° </a:t>
            </a:r>
            <a:r>
              <a:rPr lang="it-IT" altLang="it-IT" sz="2000" b="1" u="sng">
                <a:solidFill>
                  <a:srgbClr val="000066"/>
                </a:solidFill>
                <a:latin typeface="Arial" panose="020B0604020202020204" pitchFamily="34" charset="0"/>
              </a:rPr>
              <a:t>Riduzione del catione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,</a:t>
            </a:r>
            <a:r>
              <a:rPr lang="it-IT" altLang="it-IT" sz="2000" b="1" u="sng">
                <a:solidFill>
                  <a:srgbClr val="000066"/>
                </a:solidFill>
                <a:latin typeface="Arial" panose="020B0604020202020204" pitchFamily="34" charset="0"/>
              </a:rPr>
              <a:t>Ossidazione del solvente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        (</a:t>
            </a:r>
            <a:r>
              <a:rPr lang="it-IT" altLang="it-IT" sz="2000" b="1">
                <a:solidFill>
                  <a:srgbClr val="A50021"/>
                </a:solidFill>
                <a:latin typeface="Arial" panose="020B0604020202020204" pitchFamily="34" charset="0"/>
              </a:rPr>
              <a:t>H</a:t>
            </a:r>
            <a:r>
              <a:rPr lang="it-IT" altLang="it-IT" sz="2000" b="1" baseline="-25000">
                <a:solidFill>
                  <a:srgbClr val="A50021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000" b="1">
                <a:solidFill>
                  <a:srgbClr val="A50021"/>
                </a:solidFill>
                <a:latin typeface="Arial" panose="020B0604020202020204" pitchFamily="34" charset="0"/>
              </a:rPr>
              <a:t>SO</a:t>
            </a:r>
            <a:r>
              <a:rPr lang="it-IT" altLang="it-IT" sz="2000" b="1" baseline="-25000">
                <a:solidFill>
                  <a:srgbClr val="A50021"/>
                </a:solidFill>
                <a:latin typeface="Arial" panose="020B0604020202020204" pitchFamily="34" charset="0"/>
              </a:rPr>
              <a:t>4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in acqua)</a:t>
            </a:r>
            <a:endParaRPr lang="it-IT" altLang="it-IT" sz="20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1643063" y="5373689"/>
            <a:ext cx="5022850" cy="358775"/>
            <a:chOff x="118396" y="5373081"/>
            <a:chExt cx="5023195" cy="360175"/>
          </a:xfrm>
        </p:grpSpPr>
        <p:sp>
          <p:nvSpPr>
            <p:cNvPr id="38932" name="Text Box 13"/>
            <p:cNvSpPr txBox="1">
              <a:spLocks noChangeArrowheads="1"/>
            </p:cNvSpPr>
            <p:nvPr/>
          </p:nvSpPr>
          <p:spPr bwMode="auto">
            <a:xfrm>
              <a:off x="118396" y="5373081"/>
              <a:ext cx="5023195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CATODO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    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4H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0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+ 4e       4H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O + 2H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endParaRPr lang="it-IT" altLang="it-IT" sz="2000" baseline="50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933" name="Line 14"/>
            <p:cNvSpPr>
              <a:spLocks noChangeShapeType="1"/>
            </p:cNvSpPr>
            <p:nvPr/>
          </p:nvSpPr>
          <p:spPr bwMode="auto">
            <a:xfrm rot="16200000" flipH="1">
              <a:off x="3247812" y="5346545"/>
              <a:ext cx="0" cy="413246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3" name="Gruppo 32"/>
          <p:cNvGrpSpPr>
            <a:grpSpLocks/>
          </p:cNvGrpSpPr>
          <p:nvPr/>
        </p:nvGrpSpPr>
        <p:grpSpPr bwMode="auto">
          <a:xfrm>
            <a:off x="1703388" y="6237288"/>
            <a:ext cx="5497512" cy="406400"/>
            <a:chOff x="179513" y="6237312"/>
            <a:chExt cx="5497941" cy="406342"/>
          </a:xfrm>
        </p:grpSpPr>
        <p:sp>
          <p:nvSpPr>
            <p:cNvPr id="38930" name="Text Box 15"/>
            <p:cNvSpPr txBox="1">
              <a:spLocks noChangeArrowheads="1"/>
            </p:cNvSpPr>
            <p:nvPr/>
          </p:nvSpPr>
          <p:spPr bwMode="auto">
            <a:xfrm>
              <a:off x="179513" y="6237312"/>
              <a:ext cx="549794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A50021"/>
                  </a:solidFill>
                  <a:latin typeface="Arial" panose="020B0604020202020204" pitchFamily="34" charset="0"/>
                </a:rPr>
                <a:t>TOTALE</a:t>
              </a: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 	       </a:t>
              </a: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2H</a:t>
              </a:r>
              <a:r>
                <a:rPr lang="it-IT" altLang="it-IT" sz="23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O	   	2H</a:t>
              </a:r>
              <a:r>
                <a:rPr lang="it-IT" altLang="it-IT" sz="23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 +  O</a:t>
              </a:r>
              <a:r>
                <a:rPr lang="it-IT" altLang="it-IT" sz="23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endParaRPr lang="it-IT" altLang="it-IT" sz="23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931" name="Line 16"/>
            <p:cNvSpPr>
              <a:spLocks noChangeShapeType="1"/>
            </p:cNvSpPr>
            <p:nvPr/>
          </p:nvSpPr>
          <p:spPr bwMode="auto">
            <a:xfrm rot="16200000" flipH="1">
              <a:off x="3518371" y="6115043"/>
              <a:ext cx="6350" cy="676275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1773238" y="4868863"/>
            <a:ext cx="45386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A50021"/>
                </a:solidFill>
                <a:latin typeface="Arial" panose="020B0604020202020204" pitchFamily="34" charset="0"/>
              </a:rPr>
              <a:t>Ioni presenti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: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H</a:t>
            </a:r>
            <a:r>
              <a:rPr lang="it-IT" altLang="it-IT" sz="2000" baseline="-2500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000" baseline="30000">
                <a:solidFill>
                  <a:srgbClr val="000066"/>
                </a:solidFill>
                <a:latin typeface="Arial" panose="020B0604020202020204" pitchFamily="34" charset="0"/>
              </a:rPr>
              <a:t>+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HSO</a:t>
            </a:r>
            <a:r>
              <a:rPr lang="it-IT" altLang="it-IT" sz="2000" baseline="-25000">
                <a:solidFill>
                  <a:srgbClr val="000066"/>
                </a:solidFill>
                <a:latin typeface="Arial" panose="020B0604020202020204" pitchFamily="34" charset="0"/>
              </a:rPr>
              <a:t>4</a:t>
            </a:r>
            <a:r>
              <a:rPr lang="it-IT" altLang="it-IT" sz="2000" baseline="5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SO</a:t>
            </a:r>
            <a:r>
              <a:rPr lang="it-IT" altLang="it-IT" sz="2000" baseline="-25000">
                <a:solidFill>
                  <a:srgbClr val="000066"/>
                </a:solidFill>
                <a:latin typeface="Arial" panose="020B0604020202020204" pitchFamily="34" charset="0"/>
              </a:rPr>
              <a:t>4</a:t>
            </a:r>
            <a:r>
              <a:rPr lang="it-IT" altLang="it-IT" sz="2000" baseline="50000">
                <a:solidFill>
                  <a:srgbClr val="000066"/>
                </a:solidFill>
                <a:latin typeface="Arial" panose="020B0604020202020204" pitchFamily="34" charset="0"/>
              </a:rPr>
              <a:t>2-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, OH</a:t>
            </a:r>
            <a:r>
              <a:rPr lang="it-IT" altLang="it-IT" sz="2000" baseline="5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1754188" y="5789613"/>
            <a:ext cx="4354512" cy="360362"/>
            <a:chOff x="261144" y="6237312"/>
            <a:chExt cx="4354038" cy="360175"/>
          </a:xfrm>
        </p:grpSpPr>
        <p:sp>
          <p:nvSpPr>
            <p:cNvPr id="38928" name="Text Box 18"/>
            <p:cNvSpPr txBox="1">
              <a:spLocks noChangeArrowheads="1"/>
            </p:cNvSpPr>
            <p:nvPr/>
          </p:nvSpPr>
          <p:spPr bwMode="auto">
            <a:xfrm>
              <a:off x="261144" y="6237312"/>
              <a:ext cx="435403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rPr>
                <a:t>ANODO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: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 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6H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O 	 O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+ 4H</a:t>
              </a:r>
              <a:r>
                <a:rPr lang="it-IT" altLang="it-IT" sz="20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0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 + 4e</a:t>
              </a:r>
            </a:p>
          </p:txBody>
        </p:sp>
        <p:sp>
          <p:nvSpPr>
            <p:cNvPr id="38929" name="Line 19"/>
            <p:cNvSpPr>
              <a:spLocks noChangeShapeType="1"/>
            </p:cNvSpPr>
            <p:nvPr/>
          </p:nvSpPr>
          <p:spPr bwMode="auto">
            <a:xfrm rot="16200000" flipH="1">
              <a:off x="2282817" y="6272035"/>
              <a:ext cx="1" cy="258205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95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775"/>
    </mc:Choice>
    <mc:Fallback>
      <p:transition spd="slow" advTm="30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4" grpId="0"/>
      <p:bldP spid="18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008438" y="171451"/>
            <a:ext cx="4532292" cy="575619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9900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400" b="1" u="sng">
                <a:solidFill>
                  <a:srgbClr val="FF0000"/>
                </a:solidFill>
              </a:rPr>
              <a:t>ORDINE DI SCARICA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77989" y="1025526"/>
            <a:ext cx="3910391" cy="4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 u="sng">
                <a:solidFill>
                  <a:srgbClr val="9900CC"/>
                </a:solidFill>
              </a:rPr>
              <a:t>RIDUZIONE (CATODO)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77989" y="1671639"/>
            <a:ext cx="6558487" cy="96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CC0099"/>
                </a:solidFill>
              </a:rPr>
              <a:t>Coppia con valore PIU' POSITIVO del 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CC0099"/>
                </a:solidFill>
              </a:rPr>
              <a:t>potenziale elettrico (più facilmente riducibile).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77989" y="2852739"/>
            <a:ext cx="4115511" cy="4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 u="sng">
                <a:solidFill>
                  <a:srgbClr val="9900CC"/>
                </a:solidFill>
              </a:rPr>
              <a:t>OSSIDAZIONE (ANODO)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49414" y="3716339"/>
            <a:ext cx="6616195" cy="96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CC0099"/>
                </a:solidFill>
              </a:rPr>
              <a:t>Coppia con valore PIU' NEGATIVO del 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CC0099"/>
                </a:solidFill>
              </a:rPr>
              <a:t>potenziale elettrico (più facilmente ossidabile).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95438" y="5084763"/>
            <a:ext cx="9313862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sovratensione rende </a:t>
            </a:r>
            <a:r>
              <a:rPr lang="it-IT" altLang="it-IT" sz="2000" b="1" u="sng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PIU' NEGATIVO</a:t>
            </a:r>
            <a:r>
              <a:rPr lang="it-IT" altLang="it-IT" sz="2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potenziale della coppia coinvolta nel </a:t>
            </a:r>
            <a:r>
              <a:rPr lang="it-IT" altLang="it-IT" sz="2000" b="1" u="sng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CATODICO</a:t>
            </a:r>
            <a:r>
              <a:rPr lang="it-IT" altLang="it-IT" sz="2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altLang="it-IT" sz="2000" b="1" u="sng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PIU' POSITIVO</a:t>
            </a:r>
            <a:r>
              <a:rPr lang="it-IT" altLang="it-IT" sz="2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potenziale della coppia coinvolta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altLang="it-IT" sz="2000" b="1" u="sng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ANODICO</a:t>
            </a:r>
            <a:r>
              <a:rPr lang="it-IT" altLang="it-IT" sz="2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67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65"/>
    </mc:Choice>
    <mc:Fallback>
      <p:transition spd="slow" advTm="6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4"/>
          <p:cNvSpPr>
            <a:spLocks noGrp="1"/>
          </p:cNvSpPr>
          <p:nvPr>
            <p:ph type="title"/>
          </p:nvPr>
        </p:nvSpPr>
        <p:spPr>
          <a:xfrm>
            <a:off x="1981201" y="273051"/>
            <a:ext cx="3008313" cy="492125"/>
          </a:xfrm>
        </p:spPr>
        <p:txBody>
          <a:bodyPr/>
          <a:lstStyle/>
          <a:p>
            <a:r>
              <a:rPr lang="it-IT" altLang="it-IT" smtClean="0"/>
              <a:t>ELETTROLISI</a:t>
            </a:r>
          </a:p>
        </p:txBody>
      </p:sp>
      <p:pic>
        <p:nvPicPr>
          <p:cNvPr id="40963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3" y="476251"/>
            <a:ext cx="2724150" cy="3148013"/>
          </a:xfrm>
        </p:spPr>
      </p:pic>
      <p:pic>
        <p:nvPicPr>
          <p:cNvPr id="40964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4" y="3902076"/>
            <a:ext cx="2917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1839913" y="671513"/>
            <a:ext cx="5554662" cy="5975350"/>
          </a:xfrm>
        </p:spPr>
        <p:txBody>
          <a:bodyPr/>
          <a:lstStyle/>
          <a:p>
            <a:pPr>
              <a:defRPr/>
            </a:pPr>
            <a:r>
              <a:rPr lang="it-IT" sz="1800" dirty="0"/>
              <a:t>Applicando un </a:t>
            </a:r>
            <a:r>
              <a:rPr lang="it-IT" sz="1800" b="1" dirty="0">
                <a:latin typeface="Symbol" panose="05050102010706020507" pitchFamily="18" charset="2"/>
              </a:rPr>
              <a:t>D</a:t>
            </a:r>
            <a:r>
              <a:rPr lang="it-IT" sz="1800" b="1" dirty="0"/>
              <a:t>V &lt; </a:t>
            </a:r>
            <a:r>
              <a:rPr lang="it-IT" sz="1800" b="1" dirty="0" err="1"/>
              <a:t>V</a:t>
            </a:r>
            <a:r>
              <a:rPr lang="it-IT" sz="1800" b="1" baseline="-25000" dirty="0" err="1"/>
              <a:t>d</a:t>
            </a:r>
            <a:r>
              <a:rPr lang="it-IT" sz="1800" b="1" dirty="0"/>
              <a:t> </a:t>
            </a:r>
            <a:r>
              <a:rPr lang="it-IT" sz="1800" dirty="0"/>
              <a:t>(potenziale di decomposizione) si ha </a:t>
            </a:r>
            <a:r>
              <a:rPr lang="it-IT" sz="1800" b="1" dirty="0"/>
              <a:t>polarizzazione degli elettrodi </a:t>
            </a:r>
            <a:r>
              <a:rPr lang="it-IT" sz="1800" dirty="0"/>
              <a:t>con formazione di una pila la cui </a:t>
            </a:r>
            <a:r>
              <a:rPr lang="it-IT" sz="1800" dirty="0" err="1"/>
              <a:t>fem</a:t>
            </a:r>
            <a:r>
              <a:rPr lang="it-IT" sz="1800" dirty="0"/>
              <a:t> si oppone alla differenza di potenziale applicata:</a:t>
            </a:r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r>
              <a:rPr lang="it-IT" sz="1800" dirty="0"/>
              <a:t>Per </a:t>
            </a:r>
            <a:r>
              <a:rPr lang="it-IT" sz="1800" b="1" dirty="0">
                <a:latin typeface="Symbol" panose="05050102010706020507" pitchFamily="18" charset="2"/>
              </a:rPr>
              <a:t>D</a:t>
            </a:r>
            <a:r>
              <a:rPr lang="it-IT" sz="1800" b="1" dirty="0"/>
              <a:t>V &gt; </a:t>
            </a:r>
            <a:r>
              <a:rPr lang="it-IT" sz="1800" b="1" dirty="0" err="1"/>
              <a:t>V</a:t>
            </a:r>
            <a:r>
              <a:rPr lang="it-IT" sz="1800" b="1" baseline="-25000" dirty="0" err="1"/>
              <a:t>d</a:t>
            </a:r>
            <a:r>
              <a:rPr lang="it-IT" sz="1800" b="1" dirty="0"/>
              <a:t> </a:t>
            </a:r>
            <a:r>
              <a:rPr lang="it-IT" sz="1800" dirty="0"/>
              <a:t>inizia l’elettrolisi con sviluppo di H</a:t>
            </a:r>
            <a:r>
              <a:rPr lang="it-IT" sz="1800" baseline="-25000" dirty="0"/>
              <a:t>2</a:t>
            </a:r>
            <a:r>
              <a:rPr lang="it-IT" sz="1800" dirty="0"/>
              <a:t> e Cl</a:t>
            </a:r>
            <a:r>
              <a:rPr lang="it-IT" sz="1800" baseline="-25000" dirty="0"/>
              <a:t>2</a:t>
            </a:r>
            <a:r>
              <a:rPr lang="it-IT" sz="1800" dirty="0"/>
              <a:t> (</a:t>
            </a:r>
            <a:r>
              <a:rPr lang="it-IT" sz="1800" b="1" dirty="0"/>
              <a:t>E</a:t>
            </a:r>
            <a:r>
              <a:rPr lang="it-IT" sz="1800" b="1" baseline="-25000" dirty="0"/>
              <a:t>d</a:t>
            </a:r>
            <a:r>
              <a:rPr lang="it-IT" sz="1800" dirty="0"/>
              <a:t> potenziale termodinamico o di equilibrio di decomposizione). In realtà </a:t>
            </a:r>
            <a:r>
              <a:rPr lang="it-IT" sz="1800" dirty="0" err="1"/>
              <a:t>affinchè</a:t>
            </a:r>
            <a:r>
              <a:rPr lang="it-IT" sz="1800" dirty="0"/>
              <a:t> il processo abbia luogo ad una velocità sufficiente occorre applicare un </a:t>
            </a:r>
            <a:r>
              <a:rPr lang="it-IT" sz="1800" b="1" dirty="0" err="1"/>
              <a:t>V</a:t>
            </a:r>
            <a:r>
              <a:rPr lang="it-IT" sz="1800" b="1" baseline="-25000" dirty="0" err="1"/>
              <a:t>d</a:t>
            </a:r>
            <a:r>
              <a:rPr lang="it-IT" sz="1800" dirty="0"/>
              <a:t> maggiore di </a:t>
            </a:r>
            <a:r>
              <a:rPr lang="it-IT" sz="1800" b="1" dirty="0"/>
              <a:t>E</a:t>
            </a:r>
            <a:r>
              <a:rPr lang="it-IT" sz="1800" b="1" baseline="-25000" dirty="0"/>
              <a:t>d</a:t>
            </a:r>
            <a:r>
              <a:rPr lang="it-IT" sz="1800" dirty="0"/>
              <a:t>  di una quantità detta «</a:t>
            </a:r>
            <a:r>
              <a:rPr lang="it-IT" sz="1800" b="1" dirty="0"/>
              <a:t>sovratensione</a:t>
            </a:r>
            <a:r>
              <a:rPr lang="it-IT" sz="1800" dirty="0"/>
              <a:t>» (di attivazione + di concentrazione) che dipende dal processo di trasferimento di elettroni dagli elettrodi alle specie chimiche reagenti ed è influenzata dalla: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800" dirty="0"/>
              <a:t>Natura degli elettrodi (specie che si formano)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800" dirty="0"/>
              <a:t>Superficie degli elettrodi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800" dirty="0"/>
              <a:t>Densità di corrente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800" dirty="0"/>
              <a:t>Temperatura</a:t>
            </a:r>
            <a:endParaRPr lang="it-IT" dirty="0" smtClean="0"/>
          </a:p>
          <a:p>
            <a:pPr>
              <a:defRPr/>
            </a:pPr>
            <a:r>
              <a:rPr lang="it-IT" sz="1800" b="1" dirty="0"/>
              <a:t>		</a:t>
            </a:r>
            <a:r>
              <a:rPr lang="it-IT" sz="2400" b="1" dirty="0" err="1">
                <a:solidFill>
                  <a:srgbClr val="FF0000"/>
                </a:solidFill>
              </a:rPr>
              <a:t>V</a:t>
            </a:r>
            <a:r>
              <a:rPr lang="it-IT" sz="2400" b="1" baseline="-25000" dirty="0" err="1">
                <a:solidFill>
                  <a:srgbClr val="FF0000"/>
                </a:solidFill>
              </a:rPr>
              <a:t>d</a:t>
            </a:r>
            <a:r>
              <a:rPr lang="it-IT" sz="2400" b="1" dirty="0">
                <a:solidFill>
                  <a:srgbClr val="FF0000"/>
                </a:solidFill>
              </a:rPr>
              <a:t> = E</a:t>
            </a:r>
            <a:r>
              <a:rPr lang="it-IT" sz="2400" b="1" baseline="-25000" dirty="0">
                <a:solidFill>
                  <a:srgbClr val="FF0000"/>
                </a:solidFill>
              </a:rPr>
              <a:t>d</a:t>
            </a:r>
            <a:r>
              <a:rPr lang="it-IT" sz="2400" dirty="0">
                <a:solidFill>
                  <a:srgbClr val="FF0000"/>
                </a:solidFill>
              </a:rPr>
              <a:t> + </a:t>
            </a:r>
            <a:r>
              <a:rPr lang="it-IT" sz="2400" dirty="0">
                <a:solidFill>
                  <a:srgbClr val="FF0000"/>
                </a:solidFill>
                <a:latin typeface="Symbol" panose="05050102010706020507" pitchFamily="18" charset="2"/>
              </a:rPr>
              <a:t>h </a:t>
            </a:r>
            <a:r>
              <a:rPr lang="it-IT" sz="2400" dirty="0">
                <a:solidFill>
                  <a:srgbClr val="FF0000"/>
                </a:solidFill>
              </a:rPr>
              <a:t>+ R*I </a:t>
            </a:r>
          </a:p>
        </p:txBody>
      </p:sp>
      <p:pic>
        <p:nvPicPr>
          <p:cNvPr id="40966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1" y="4397375"/>
            <a:ext cx="311467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6" y="3502026"/>
            <a:ext cx="2322513" cy="314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2 10"/>
          <p:cNvCxnSpPr/>
          <p:nvPr/>
        </p:nvCxnSpPr>
        <p:spPr>
          <a:xfrm>
            <a:off x="9696450" y="3163889"/>
            <a:ext cx="71438" cy="738187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endCxn id="40967" idx="0"/>
          </p:cNvCxnSpPr>
          <p:nvPr/>
        </p:nvCxnSpPr>
        <p:spPr>
          <a:xfrm flipH="1">
            <a:off x="7716838" y="2997201"/>
            <a:ext cx="539750" cy="5048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70" name="Immagine 13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1989139"/>
            <a:ext cx="34099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145"/>
    </mc:Choice>
    <mc:Fallback>
      <p:transition spd="slow" advTm="430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3"/>
          <p:cNvSpPr>
            <a:spLocks noChangeArrowheads="1" noChangeShapeType="1" noTextEdit="1"/>
          </p:cNvSpPr>
          <p:nvPr/>
        </p:nvSpPr>
        <p:spPr bwMode="auto">
          <a:xfrm>
            <a:off x="3205163" y="150813"/>
            <a:ext cx="6215062" cy="461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Leggi di Faraday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1" y="690564"/>
            <a:ext cx="9396413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CC3300"/>
                </a:solidFill>
                <a:latin typeface="Arial" panose="020B0604020202020204" pitchFamily="34" charset="0"/>
              </a:rPr>
              <a:t>I Peso di sost. trasformata =  cost • Q (quant. Elettricità)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08126" y="1198564"/>
            <a:ext cx="9015413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CC3300"/>
                </a:solidFill>
                <a:latin typeface="Arial" panose="020B0604020202020204" pitchFamily="34" charset="0"/>
              </a:rPr>
              <a:t>II Peso di sostanza trasformata = cost • peso equivalente</a:t>
            </a:r>
          </a:p>
        </p:txBody>
      </p:sp>
      <p:grpSp>
        <p:nvGrpSpPr>
          <p:cNvPr id="61" name="Gruppo 60"/>
          <p:cNvGrpSpPr>
            <a:grpSpLocks/>
          </p:cNvGrpSpPr>
          <p:nvPr/>
        </p:nvGrpSpPr>
        <p:grpSpPr bwMode="auto">
          <a:xfrm>
            <a:off x="1731964" y="1841500"/>
            <a:ext cx="1908175" cy="958850"/>
            <a:chOff x="85725" y="3025775"/>
            <a:chExt cx="1908175" cy="958850"/>
          </a:xfrm>
        </p:grpSpPr>
        <p:sp>
          <p:nvSpPr>
            <p:cNvPr id="43071" name="Rectangle 2"/>
            <p:cNvSpPr>
              <a:spLocks noChangeArrowheads="1"/>
            </p:cNvSpPr>
            <p:nvPr/>
          </p:nvSpPr>
          <p:spPr bwMode="auto">
            <a:xfrm>
              <a:off x="85725" y="3025775"/>
              <a:ext cx="1908175" cy="95885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43072" name="Text Box 6"/>
            <p:cNvSpPr txBox="1">
              <a:spLocks noChangeArrowheads="1"/>
            </p:cNvSpPr>
            <p:nvPr/>
          </p:nvSpPr>
          <p:spPr bwMode="auto">
            <a:xfrm>
              <a:off x="124617" y="3284538"/>
              <a:ext cx="595317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CC3300"/>
                  </a:solidFill>
                  <a:latin typeface="Arial" panose="020B0604020202020204" pitchFamily="34" charset="0"/>
                </a:rPr>
                <a:t>g =</a:t>
              </a:r>
            </a:p>
          </p:txBody>
        </p:sp>
        <p:sp>
          <p:nvSpPr>
            <p:cNvPr id="43073" name="Line 7"/>
            <p:cNvSpPr>
              <a:spLocks noChangeShapeType="1"/>
            </p:cNvSpPr>
            <p:nvPr/>
          </p:nvSpPr>
          <p:spPr bwMode="auto">
            <a:xfrm>
              <a:off x="727075" y="3502025"/>
              <a:ext cx="1185863" cy="0"/>
            </a:xfrm>
            <a:prstGeom prst="line">
              <a:avLst/>
            </a:prstGeom>
            <a:noFill/>
            <a:ln w="476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074" name="Text Box 8"/>
            <p:cNvSpPr txBox="1">
              <a:spLocks noChangeArrowheads="1"/>
            </p:cNvSpPr>
            <p:nvPr/>
          </p:nvSpPr>
          <p:spPr bwMode="auto">
            <a:xfrm>
              <a:off x="776256" y="3048000"/>
              <a:ext cx="1093851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CC3300"/>
                  </a:solidFill>
                  <a:latin typeface="Arial" panose="020B0604020202020204" pitchFamily="34" charset="0"/>
                </a:rPr>
                <a:t>Q • pE</a:t>
              </a:r>
            </a:p>
          </p:txBody>
        </p:sp>
        <p:sp>
          <p:nvSpPr>
            <p:cNvPr id="43075" name="Text Box 9"/>
            <p:cNvSpPr txBox="1">
              <a:spLocks noChangeArrowheads="1"/>
            </p:cNvSpPr>
            <p:nvPr/>
          </p:nvSpPr>
          <p:spPr bwMode="auto">
            <a:xfrm>
              <a:off x="1165024" y="3527425"/>
              <a:ext cx="308379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CC3300"/>
                  </a:solidFill>
                  <a:latin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62" name="Gruppo 61"/>
          <p:cNvGrpSpPr>
            <a:grpSpLocks/>
          </p:cNvGrpSpPr>
          <p:nvPr/>
        </p:nvGrpSpPr>
        <p:grpSpPr bwMode="auto">
          <a:xfrm>
            <a:off x="3824289" y="1690689"/>
            <a:ext cx="4918741" cy="1304925"/>
            <a:chOff x="1982788" y="2836863"/>
            <a:chExt cx="4918741" cy="1304925"/>
          </a:xfrm>
        </p:grpSpPr>
        <p:sp>
          <p:nvSpPr>
            <p:cNvPr id="43069" name="Text Box 10"/>
            <p:cNvSpPr txBox="1">
              <a:spLocks noChangeArrowheads="1"/>
            </p:cNvSpPr>
            <p:nvPr/>
          </p:nvSpPr>
          <p:spPr bwMode="auto">
            <a:xfrm>
              <a:off x="2045623" y="2900363"/>
              <a:ext cx="4855906" cy="1160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Q</a:t>
              </a:r>
              <a:r>
                <a:rPr lang="it-IT" altLang="it-IT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r>
                <a:rPr lang="it-IT" altLang="it-IT" sz="2400" b="1" i="1">
                  <a:solidFill>
                    <a:srgbClr val="000000"/>
                  </a:solidFill>
                  <a:latin typeface="Arial" panose="020B0604020202020204" pitchFamily="34" charset="0"/>
                </a:rPr>
                <a:t>carica in Coulomb</a:t>
              </a:r>
              <a:endParaRPr lang="it-IT" altLang="it-IT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F</a:t>
              </a:r>
              <a:r>
                <a:rPr lang="it-IT" altLang="it-IT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r>
                <a:rPr lang="it-IT" altLang="it-IT" sz="2400" b="1" i="1">
                  <a:solidFill>
                    <a:srgbClr val="000000"/>
                  </a:solidFill>
                  <a:latin typeface="Arial" panose="020B0604020202020204" pitchFamily="34" charset="0"/>
                </a:rPr>
                <a:t>costante di Faraday, 96500 C</a:t>
              </a:r>
              <a:endParaRPr lang="it-IT" altLang="it-IT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pE</a:t>
              </a:r>
              <a:r>
                <a:rPr lang="it-IT" altLang="it-IT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r>
                <a:rPr lang="it-IT" altLang="it-IT" sz="2400" b="1" i="1">
                  <a:solidFill>
                    <a:srgbClr val="000000"/>
                  </a:solidFill>
                  <a:latin typeface="Arial" panose="020B0604020202020204" pitchFamily="34" charset="0"/>
                </a:rPr>
                <a:t>peso equivalente</a:t>
              </a:r>
              <a:endParaRPr lang="it-IT" altLang="it-IT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70" name="AutoShape 11"/>
            <p:cNvSpPr>
              <a:spLocks/>
            </p:cNvSpPr>
            <p:nvPr/>
          </p:nvSpPr>
          <p:spPr bwMode="auto">
            <a:xfrm>
              <a:off x="1982788" y="2836863"/>
              <a:ext cx="273050" cy="1304925"/>
            </a:xfrm>
            <a:prstGeom prst="leftBrace">
              <a:avLst>
                <a:gd name="adj1" fmla="val 39826"/>
                <a:gd name="adj2" fmla="val 50000"/>
              </a:avLst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64" name="Gruppo 63"/>
          <p:cNvGrpSpPr>
            <a:grpSpLocks/>
          </p:cNvGrpSpPr>
          <p:nvPr/>
        </p:nvGrpSpPr>
        <p:grpSpPr bwMode="auto">
          <a:xfrm>
            <a:off x="8442952" y="2624137"/>
            <a:ext cx="1916447" cy="1244456"/>
            <a:chOff x="6858578" y="3099831"/>
            <a:chExt cx="1916447" cy="1244611"/>
          </a:xfrm>
        </p:grpSpPr>
        <p:sp>
          <p:nvSpPr>
            <p:cNvPr id="43065" name="Line 18"/>
            <p:cNvSpPr>
              <a:spLocks noChangeShapeType="1"/>
            </p:cNvSpPr>
            <p:nvPr/>
          </p:nvSpPr>
          <p:spPr bwMode="auto">
            <a:xfrm>
              <a:off x="7373889" y="3527022"/>
              <a:ext cx="1349375" cy="0"/>
            </a:xfrm>
            <a:prstGeom prst="line">
              <a:avLst/>
            </a:prstGeom>
            <a:noFill/>
            <a:ln w="47625">
              <a:solidFill>
                <a:srgbClr val="99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066" name="Text Box 19"/>
            <p:cNvSpPr txBox="1">
              <a:spLocks noChangeArrowheads="1"/>
            </p:cNvSpPr>
            <p:nvPr/>
          </p:nvSpPr>
          <p:spPr bwMode="auto">
            <a:xfrm>
              <a:off x="7422911" y="3099831"/>
              <a:ext cx="1297368" cy="437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CC"/>
                  </a:solidFill>
                  <a:latin typeface="Arial" panose="020B0604020202020204" pitchFamily="34" charset="0"/>
                </a:rPr>
                <a:t>Peso Ag</a:t>
              </a:r>
            </a:p>
          </p:txBody>
        </p:sp>
        <p:sp>
          <p:nvSpPr>
            <p:cNvPr id="43067" name="Text Box 20"/>
            <p:cNvSpPr txBox="1">
              <a:spLocks noChangeArrowheads="1"/>
            </p:cNvSpPr>
            <p:nvPr/>
          </p:nvSpPr>
          <p:spPr bwMode="auto">
            <a:xfrm>
              <a:off x="7572184" y="3525435"/>
              <a:ext cx="959134" cy="437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CC"/>
                  </a:solidFill>
                  <a:latin typeface="Arial" panose="020B0604020202020204" pitchFamily="34" charset="0"/>
                </a:rPr>
                <a:t>pE Ag</a:t>
              </a:r>
            </a:p>
          </p:txBody>
        </p:sp>
        <p:sp>
          <p:nvSpPr>
            <p:cNvPr id="43068" name="Text Box 29"/>
            <p:cNvSpPr txBox="1">
              <a:spLocks noChangeArrowheads="1"/>
            </p:cNvSpPr>
            <p:nvPr/>
          </p:nvSpPr>
          <p:spPr bwMode="auto">
            <a:xfrm>
              <a:off x="6858578" y="3984222"/>
              <a:ext cx="1916447" cy="360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9900CC"/>
                  </a:solidFill>
                  <a:latin typeface="Arial" panose="020B0604020202020204" pitchFamily="34" charset="0"/>
                </a:rPr>
                <a:t>pE Ag = PM Ag</a:t>
              </a:r>
            </a:p>
          </p:txBody>
        </p:sp>
      </p:grpSp>
      <p:grpSp>
        <p:nvGrpSpPr>
          <p:cNvPr id="65" name="Gruppo 64"/>
          <p:cNvGrpSpPr>
            <a:grpSpLocks/>
          </p:cNvGrpSpPr>
          <p:nvPr/>
        </p:nvGrpSpPr>
        <p:grpSpPr bwMode="auto">
          <a:xfrm>
            <a:off x="8444791" y="4075113"/>
            <a:ext cx="2219159" cy="1239650"/>
            <a:chOff x="2288465" y="7831138"/>
            <a:chExt cx="2219159" cy="1239650"/>
          </a:xfrm>
        </p:grpSpPr>
        <p:sp>
          <p:nvSpPr>
            <p:cNvPr id="43060" name="Line 21"/>
            <p:cNvSpPr>
              <a:spLocks noChangeShapeType="1"/>
            </p:cNvSpPr>
            <p:nvPr/>
          </p:nvSpPr>
          <p:spPr bwMode="auto">
            <a:xfrm>
              <a:off x="2778125" y="8270875"/>
              <a:ext cx="1371600" cy="0"/>
            </a:xfrm>
            <a:prstGeom prst="line">
              <a:avLst/>
            </a:prstGeom>
            <a:noFill/>
            <a:ln w="47625">
              <a:solidFill>
                <a:srgbClr val="99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061" name="Text Box 22"/>
            <p:cNvSpPr txBox="1">
              <a:spLocks noChangeArrowheads="1"/>
            </p:cNvSpPr>
            <p:nvPr/>
          </p:nvSpPr>
          <p:spPr bwMode="auto">
            <a:xfrm>
              <a:off x="2817420" y="7831138"/>
              <a:ext cx="1332698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CC"/>
                  </a:solidFill>
                  <a:latin typeface="Arial" panose="020B0604020202020204" pitchFamily="34" charset="0"/>
                </a:rPr>
                <a:t>Peso Cu</a:t>
              </a:r>
            </a:p>
          </p:txBody>
        </p:sp>
        <p:sp>
          <p:nvSpPr>
            <p:cNvPr id="43062" name="Text Box 23"/>
            <p:cNvSpPr txBox="1">
              <a:spLocks noChangeArrowheads="1"/>
            </p:cNvSpPr>
            <p:nvPr/>
          </p:nvSpPr>
          <p:spPr bwMode="auto">
            <a:xfrm>
              <a:off x="2987331" y="8269288"/>
              <a:ext cx="994465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CC"/>
                  </a:solidFill>
                  <a:latin typeface="Arial" panose="020B0604020202020204" pitchFamily="34" charset="0"/>
                </a:rPr>
                <a:t>pE Cu</a:t>
              </a:r>
            </a:p>
          </p:txBody>
        </p:sp>
        <p:sp>
          <p:nvSpPr>
            <p:cNvPr id="43063" name="Text Box 24"/>
            <p:cNvSpPr txBox="1">
              <a:spLocks noChangeArrowheads="1"/>
            </p:cNvSpPr>
            <p:nvPr/>
          </p:nvSpPr>
          <p:spPr bwMode="auto">
            <a:xfrm>
              <a:off x="2363663" y="8045794"/>
              <a:ext cx="292349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CC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sp>
          <p:nvSpPr>
            <p:cNvPr id="43064" name="Text Box 30"/>
            <p:cNvSpPr txBox="1">
              <a:spLocks noChangeArrowheads="1"/>
            </p:cNvSpPr>
            <p:nvPr/>
          </p:nvSpPr>
          <p:spPr bwMode="auto">
            <a:xfrm>
              <a:off x="2288465" y="8710613"/>
              <a:ext cx="2219159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9900CC"/>
                  </a:solidFill>
                  <a:latin typeface="Arial" panose="020B0604020202020204" pitchFamily="34" charset="0"/>
                </a:rPr>
                <a:t>pE Cu = ½ PM Cu</a:t>
              </a:r>
            </a:p>
          </p:txBody>
        </p:sp>
      </p:grpSp>
      <p:grpSp>
        <p:nvGrpSpPr>
          <p:cNvPr id="66" name="Gruppo 65"/>
          <p:cNvGrpSpPr>
            <a:grpSpLocks/>
          </p:cNvGrpSpPr>
          <p:nvPr/>
        </p:nvGrpSpPr>
        <p:grpSpPr bwMode="auto">
          <a:xfrm>
            <a:off x="8433678" y="5443539"/>
            <a:ext cx="2219159" cy="1223775"/>
            <a:chOff x="4593514" y="7831138"/>
            <a:chExt cx="2219160" cy="1223775"/>
          </a:xfrm>
        </p:grpSpPr>
        <p:sp>
          <p:nvSpPr>
            <p:cNvPr id="43055" name="Text Box 25"/>
            <p:cNvSpPr txBox="1">
              <a:spLocks noChangeArrowheads="1"/>
            </p:cNvSpPr>
            <p:nvPr/>
          </p:nvSpPr>
          <p:spPr bwMode="auto">
            <a:xfrm>
              <a:off x="4639849" y="8038769"/>
              <a:ext cx="292349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CC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sp>
          <p:nvSpPr>
            <p:cNvPr id="43056" name="Line 26"/>
            <p:cNvSpPr>
              <a:spLocks noChangeShapeType="1"/>
            </p:cNvSpPr>
            <p:nvPr/>
          </p:nvSpPr>
          <p:spPr bwMode="auto">
            <a:xfrm>
              <a:off x="4964113" y="8270875"/>
              <a:ext cx="1347787" cy="0"/>
            </a:xfrm>
            <a:prstGeom prst="line">
              <a:avLst/>
            </a:prstGeom>
            <a:noFill/>
            <a:ln w="47625">
              <a:solidFill>
                <a:srgbClr val="99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057" name="Text Box 27"/>
            <p:cNvSpPr txBox="1">
              <a:spLocks noChangeArrowheads="1"/>
            </p:cNvSpPr>
            <p:nvPr/>
          </p:nvSpPr>
          <p:spPr bwMode="auto">
            <a:xfrm>
              <a:off x="4939114" y="7831138"/>
              <a:ext cx="1332699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CC"/>
                  </a:solidFill>
                  <a:latin typeface="Arial" panose="020B0604020202020204" pitchFamily="34" charset="0"/>
                </a:rPr>
                <a:t>Peso Cd</a:t>
              </a:r>
            </a:p>
          </p:txBody>
        </p:sp>
        <p:sp>
          <p:nvSpPr>
            <p:cNvPr id="43058" name="Text Box 28"/>
            <p:cNvSpPr txBox="1">
              <a:spLocks noChangeArrowheads="1"/>
            </p:cNvSpPr>
            <p:nvPr/>
          </p:nvSpPr>
          <p:spPr bwMode="auto">
            <a:xfrm>
              <a:off x="5143949" y="8269288"/>
              <a:ext cx="994465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CC"/>
                  </a:solidFill>
                  <a:latin typeface="Arial" panose="020B0604020202020204" pitchFamily="34" charset="0"/>
                </a:rPr>
                <a:t>pE Cd</a:t>
              </a:r>
            </a:p>
          </p:txBody>
        </p:sp>
        <p:sp>
          <p:nvSpPr>
            <p:cNvPr id="43059" name="Text Box 31"/>
            <p:cNvSpPr txBox="1">
              <a:spLocks noChangeArrowheads="1"/>
            </p:cNvSpPr>
            <p:nvPr/>
          </p:nvSpPr>
          <p:spPr bwMode="auto">
            <a:xfrm>
              <a:off x="4593514" y="8694738"/>
              <a:ext cx="221916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9900CC"/>
                  </a:solidFill>
                  <a:latin typeface="Arial" panose="020B0604020202020204" pitchFamily="34" charset="0"/>
                </a:rPr>
                <a:t>pE Cd = ½ PM Cd</a:t>
              </a:r>
            </a:p>
          </p:txBody>
        </p:sp>
      </p:grpSp>
      <p:grpSp>
        <p:nvGrpSpPr>
          <p:cNvPr id="67" name="Gruppo 66"/>
          <p:cNvGrpSpPr>
            <a:grpSpLocks/>
          </p:cNvGrpSpPr>
          <p:nvPr/>
        </p:nvGrpSpPr>
        <p:grpSpPr bwMode="auto">
          <a:xfrm>
            <a:off x="1724026" y="3287713"/>
            <a:ext cx="6545263" cy="3363912"/>
            <a:chOff x="199232" y="3287310"/>
            <a:chExt cx="6545262" cy="3363913"/>
          </a:xfrm>
        </p:grpSpPr>
        <p:sp>
          <p:nvSpPr>
            <p:cNvPr id="43019" name="Oval 56"/>
            <p:cNvSpPr>
              <a:spLocks noChangeArrowheads="1"/>
            </p:cNvSpPr>
            <p:nvPr/>
          </p:nvSpPr>
          <p:spPr bwMode="auto">
            <a:xfrm>
              <a:off x="3471863" y="4005263"/>
              <a:ext cx="514350" cy="523875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99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grpSp>
          <p:nvGrpSpPr>
            <p:cNvPr id="43020" name="Gruppo 62"/>
            <p:cNvGrpSpPr>
              <a:grpSpLocks/>
            </p:cNvGrpSpPr>
            <p:nvPr/>
          </p:nvGrpSpPr>
          <p:grpSpPr bwMode="auto">
            <a:xfrm>
              <a:off x="199232" y="3287310"/>
              <a:ext cx="6545262" cy="3363913"/>
              <a:chOff x="979488" y="3290938"/>
              <a:chExt cx="6545262" cy="3363913"/>
            </a:xfrm>
          </p:grpSpPr>
          <p:sp>
            <p:nvSpPr>
              <p:cNvPr id="43021" name="AutoShape 12"/>
              <p:cNvSpPr>
                <a:spLocks noChangeArrowheads="1"/>
              </p:cNvSpPr>
              <p:nvPr/>
            </p:nvSpPr>
            <p:spPr bwMode="auto">
              <a:xfrm>
                <a:off x="987425" y="6010326"/>
                <a:ext cx="1550988" cy="644525"/>
              </a:xfrm>
              <a:prstGeom prst="roundRect">
                <a:avLst>
                  <a:gd name="adj" fmla="val 15634"/>
                </a:avLst>
              </a:prstGeom>
              <a:solidFill>
                <a:srgbClr val="2FC0B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2" name="Freeform 13"/>
              <p:cNvSpPr>
                <a:spLocks/>
              </p:cNvSpPr>
              <p:nvPr/>
            </p:nvSpPr>
            <p:spPr bwMode="auto">
              <a:xfrm>
                <a:off x="979488" y="5429301"/>
                <a:ext cx="1562100" cy="1222375"/>
              </a:xfrm>
              <a:custGeom>
                <a:avLst/>
                <a:gdLst>
                  <a:gd name="T0" fmla="*/ 0 w 1658"/>
                  <a:gd name="T1" fmla="*/ 0 h 1029"/>
                  <a:gd name="T2" fmla="*/ 2147483646 w 1658"/>
                  <a:gd name="T3" fmla="*/ 0 h 1029"/>
                  <a:gd name="T4" fmla="*/ 2147483646 w 1658"/>
                  <a:gd name="T5" fmla="*/ 2147483646 h 1029"/>
                  <a:gd name="T6" fmla="*/ 2147483646 w 1658"/>
                  <a:gd name="T7" fmla="*/ 2147483646 h 1029"/>
                  <a:gd name="T8" fmla="*/ 2147483646 w 1658"/>
                  <a:gd name="T9" fmla="*/ 2147483646 h 1029"/>
                  <a:gd name="T10" fmla="*/ 2147483646 w 1658"/>
                  <a:gd name="T11" fmla="*/ 2147483646 h 1029"/>
                  <a:gd name="T12" fmla="*/ 2147483646 w 1658"/>
                  <a:gd name="T13" fmla="*/ 2147483646 h 1029"/>
                  <a:gd name="T14" fmla="*/ 2147483646 w 1658"/>
                  <a:gd name="T15" fmla="*/ 2147483646 h 1029"/>
                  <a:gd name="T16" fmla="*/ 2147483646 w 1658"/>
                  <a:gd name="T17" fmla="*/ 2147483646 h 1029"/>
                  <a:gd name="T18" fmla="*/ 2147483646 w 1658"/>
                  <a:gd name="T19" fmla="*/ 2147483646 h 1029"/>
                  <a:gd name="T20" fmla="*/ 2147483646 w 1658"/>
                  <a:gd name="T21" fmla="*/ 2147483646 h 1029"/>
                  <a:gd name="T22" fmla="*/ 2147483646 w 1658"/>
                  <a:gd name="T23" fmla="*/ 2147483646 h 1029"/>
                  <a:gd name="T24" fmla="*/ 2147483646 w 1658"/>
                  <a:gd name="T25" fmla="*/ 2147483646 h 1029"/>
                  <a:gd name="T26" fmla="*/ 2147483646 w 1658"/>
                  <a:gd name="T27" fmla="*/ 2147483646 h 1029"/>
                  <a:gd name="T28" fmla="*/ 2147483646 w 1658"/>
                  <a:gd name="T29" fmla="*/ 2147483646 h 1029"/>
                  <a:gd name="T30" fmla="*/ 2147483646 w 1658"/>
                  <a:gd name="T31" fmla="*/ 2147483646 h 1029"/>
                  <a:gd name="T32" fmla="*/ 2147483646 w 1658"/>
                  <a:gd name="T33" fmla="*/ 2147483646 h 1029"/>
                  <a:gd name="T34" fmla="*/ 2147483646 w 1658"/>
                  <a:gd name="T35" fmla="*/ 2147483646 h 1029"/>
                  <a:gd name="T36" fmla="*/ 2147483646 w 1658"/>
                  <a:gd name="T37" fmla="*/ 2147483646 h 1029"/>
                  <a:gd name="T38" fmla="*/ 2147483646 w 1658"/>
                  <a:gd name="T39" fmla="*/ 2147483646 h 1029"/>
                  <a:gd name="T40" fmla="*/ 2147483646 w 1658"/>
                  <a:gd name="T41" fmla="*/ 2147483646 h 1029"/>
                  <a:gd name="T42" fmla="*/ 2147483646 w 1658"/>
                  <a:gd name="T43" fmla="*/ 2147483646 h 1029"/>
                  <a:gd name="T44" fmla="*/ 2147483646 w 1658"/>
                  <a:gd name="T45" fmla="*/ 2147483646 h 1029"/>
                  <a:gd name="T46" fmla="*/ 2147483646 w 1658"/>
                  <a:gd name="T47" fmla="*/ 2147483646 h 1029"/>
                  <a:gd name="T48" fmla="*/ 2147483646 w 1658"/>
                  <a:gd name="T49" fmla="*/ 2147483646 h 1029"/>
                  <a:gd name="T50" fmla="*/ 2147483646 w 1658"/>
                  <a:gd name="T51" fmla="*/ 2147483646 h 1029"/>
                  <a:gd name="T52" fmla="*/ 2147483646 w 1658"/>
                  <a:gd name="T53" fmla="*/ 2147483646 h 1029"/>
                  <a:gd name="T54" fmla="*/ 2147483646 w 1658"/>
                  <a:gd name="T55" fmla="*/ 2147483646 h 1029"/>
                  <a:gd name="T56" fmla="*/ 2147483646 w 1658"/>
                  <a:gd name="T57" fmla="*/ 2147483646 h 1029"/>
                  <a:gd name="T58" fmla="*/ 2147483646 w 1658"/>
                  <a:gd name="T59" fmla="*/ 2147483646 h 1029"/>
                  <a:gd name="T60" fmla="*/ 2147483646 w 1658"/>
                  <a:gd name="T61" fmla="*/ 2147483646 h 1029"/>
                  <a:gd name="T62" fmla="*/ 2147483646 w 1658"/>
                  <a:gd name="T63" fmla="*/ 2147483646 h 1029"/>
                  <a:gd name="T64" fmla="*/ 2147483646 w 1658"/>
                  <a:gd name="T65" fmla="*/ 2147483646 h 1029"/>
                  <a:gd name="T66" fmla="*/ 2147483646 w 1658"/>
                  <a:gd name="T67" fmla="*/ 2147483646 h 1029"/>
                  <a:gd name="T68" fmla="*/ 2147483646 w 1658"/>
                  <a:gd name="T69" fmla="*/ 2147483646 h 1029"/>
                  <a:gd name="T70" fmla="*/ 2147483646 w 1658"/>
                  <a:gd name="T71" fmla="*/ 2147483646 h 1029"/>
                  <a:gd name="T72" fmla="*/ 2147483646 w 1658"/>
                  <a:gd name="T73" fmla="*/ 2147483646 h 1029"/>
                  <a:gd name="T74" fmla="*/ 2147483646 w 1658"/>
                  <a:gd name="T75" fmla="*/ 2147483646 h 1029"/>
                  <a:gd name="T76" fmla="*/ 2147483646 w 1658"/>
                  <a:gd name="T77" fmla="*/ 2147483646 h 1029"/>
                  <a:gd name="T78" fmla="*/ 2147483646 w 1658"/>
                  <a:gd name="T79" fmla="*/ 2147483646 h 1029"/>
                  <a:gd name="T80" fmla="*/ 2147483646 w 1658"/>
                  <a:gd name="T81" fmla="*/ 2147483646 h 1029"/>
                  <a:gd name="T82" fmla="*/ 2147483646 w 1658"/>
                  <a:gd name="T83" fmla="*/ 2147483646 h 1029"/>
                  <a:gd name="T84" fmla="*/ 2147483646 w 1658"/>
                  <a:gd name="T85" fmla="*/ 2147483646 h 1029"/>
                  <a:gd name="T86" fmla="*/ 2147483646 w 1658"/>
                  <a:gd name="T87" fmla="*/ 2147483646 h 1029"/>
                  <a:gd name="T88" fmla="*/ 2147483646 w 1658"/>
                  <a:gd name="T89" fmla="*/ 2147483646 h 1029"/>
                  <a:gd name="T90" fmla="*/ 2147483646 w 1658"/>
                  <a:gd name="T91" fmla="*/ 2147483646 h 1029"/>
                  <a:gd name="T92" fmla="*/ 2147483646 w 1658"/>
                  <a:gd name="T93" fmla="*/ 2147483646 h 1029"/>
                  <a:gd name="T94" fmla="*/ 2147483646 w 1658"/>
                  <a:gd name="T95" fmla="*/ 2147483646 h 1029"/>
                  <a:gd name="T96" fmla="*/ 2147483646 w 1658"/>
                  <a:gd name="T97" fmla="*/ 2147483646 h 1029"/>
                  <a:gd name="T98" fmla="*/ 2147483646 w 1658"/>
                  <a:gd name="T99" fmla="*/ 2147483646 h 1029"/>
                  <a:gd name="T100" fmla="*/ 2147483646 w 1658"/>
                  <a:gd name="T101" fmla="*/ 2147483646 h 1029"/>
                  <a:gd name="T102" fmla="*/ 2147483646 w 1658"/>
                  <a:gd name="T103" fmla="*/ 2147483646 h 1029"/>
                  <a:gd name="T104" fmla="*/ 0 w 1658"/>
                  <a:gd name="T105" fmla="*/ 0 h 102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58" h="1029">
                    <a:moveTo>
                      <a:pt x="0" y="0"/>
                    </a:moveTo>
                    <a:lnTo>
                      <a:pt x="1658" y="0"/>
                    </a:lnTo>
                    <a:lnTo>
                      <a:pt x="1595" y="909"/>
                    </a:lnTo>
                    <a:lnTo>
                      <a:pt x="1594" y="919"/>
                    </a:lnTo>
                    <a:lnTo>
                      <a:pt x="1590" y="923"/>
                    </a:lnTo>
                    <a:lnTo>
                      <a:pt x="1586" y="928"/>
                    </a:lnTo>
                    <a:lnTo>
                      <a:pt x="1579" y="934"/>
                    </a:lnTo>
                    <a:lnTo>
                      <a:pt x="1573" y="938"/>
                    </a:lnTo>
                    <a:lnTo>
                      <a:pt x="1570" y="940"/>
                    </a:lnTo>
                    <a:lnTo>
                      <a:pt x="1561" y="945"/>
                    </a:lnTo>
                    <a:lnTo>
                      <a:pt x="1549" y="950"/>
                    </a:lnTo>
                    <a:lnTo>
                      <a:pt x="1536" y="955"/>
                    </a:lnTo>
                    <a:lnTo>
                      <a:pt x="1530" y="957"/>
                    </a:lnTo>
                    <a:lnTo>
                      <a:pt x="1518" y="961"/>
                    </a:lnTo>
                    <a:lnTo>
                      <a:pt x="1498" y="967"/>
                    </a:lnTo>
                    <a:lnTo>
                      <a:pt x="1474" y="973"/>
                    </a:lnTo>
                    <a:lnTo>
                      <a:pt x="1447" y="981"/>
                    </a:lnTo>
                    <a:lnTo>
                      <a:pt x="1411" y="987"/>
                    </a:lnTo>
                    <a:lnTo>
                      <a:pt x="1372" y="994"/>
                    </a:lnTo>
                    <a:lnTo>
                      <a:pt x="1328" y="1000"/>
                    </a:lnTo>
                    <a:lnTo>
                      <a:pt x="1286" y="1006"/>
                    </a:lnTo>
                    <a:lnTo>
                      <a:pt x="1233" y="1012"/>
                    </a:lnTo>
                    <a:lnTo>
                      <a:pt x="1172" y="1017"/>
                    </a:lnTo>
                    <a:lnTo>
                      <a:pt x="1076" y="1023"/>
                    </a:lnTo>
                    <a:lnTo>
                      <a:pt x="998" y="1027"/>
                    </a:lnTo>
                    <a:lnTo>
                      <a:pt x="920" y="1027"/>
                    </a:lnTo>
                    <a:lnTo>
                      <a:pt x="860" y="1029"/>
                    </a:lnTo>
                    <a:lnTo>
                      <a:pt x="806" y="1029"/>
                    </a:lnTo>
                    <a:lnTo>
                      <a:pt x="754" y="1028"/>
                    </a:lnTo>
                    <a:lnTo>
                      <a:pt x="718" y="1027"/>
                    </a:lnTo>
                    <a:lnTo>
                      <a:pt x="679" y="1026"/>
                    </a:lnTo>
                    <a:lnTo>
                      <a:pt x="631" y="1025"/>
                    </a:lnTo>
                    <a:lnTo>
                      <a:pt x="572" y="1021"/>
                    </a:lnTo>
                    <a:lnTo>
                      <a:pt x="513" y="1018"/>
                    </a:lnTo>
                    <a:lnTo>
                      <a:pt x="455" y="1014"/>
                    </a:lnTo>
                    <a:lnTo>
                      <a:pt x="401" y="1008"/>
                    </a:lnTo>
                    <a:lnTo>
                      <a:pt x="359" y="1003"/>
                    </a:lnTo>
                    <a:lnTo>
                      <a:pt x="301" y="996"/>
                    </a:lnTo>
                    <a:lnTo>
                      <a:pt x="249" y="987"/>
                    </a:lnTo>
                    <a:lnTo>
                      <a:pt x="214" y="980"/>
                    </a:lnTo>
                    <a:lnTo>
                      <a:pt x="177" y="972"/>
                    </a:lnTo>
                    <a:lnTo>
                      <a:pt x="152" y="965"/>
                    </a:lnTo>
                    <a:lnTo>
                      <a:pt x="133" y="960"/>
                    </a:lnTo>
                    <a:lnTo>
                      <a:pt x="117" y="954"/>
                    </a:lnTo>
                    <a:lnTo>
                      <a:pt x="103" y="948"/>
                    </a:lnTo>
                    <a:lnTo>
                      <a:pt x="94" y="943"/>
                    </a:lnTo>
                    <a:lnTo>
                      <a:pt x="85" y="937"/>
                    </a:lnTo>
                    <a:lnTo>
                      <a:pt x="79" y="934"/>
                    </a:lnTo>
                    <a:lnTo>
                      <a:pt x="73" y="929"/>
                    </a:lnTo>
                    <a:lnTo>
                      <a:pt x="69" y="924"/>
                    </a:lnTo>
                    <a:lnTo>
                      <a:pt x="65" y="918"/>
                    </a:lnTo>
                    <a:lnTo>
                      <a:pt x="63" y="9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0C0"/>
              </a:solidFill>
              <a:ln w="12700">
                <a:solidFill>
                  <a:srgbClr val="2FC0B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023" name="Oval 14"/>
              <p:cNvSpPr>
                <a:spLocks noChangeArrowheads="1"/>
              </p:cNvSpPr>
              <p:nvPr/>
            </p:nvSpPr>
            <p:spPr bwMode="auto">
              <a:xfrm>
                <a:off x="985838" y="5288013"/>
                <a:ext cx="1546225" cy="220663"/>
              </a:xfrm>
              <a:prstGeom prst="ellipse">
                <a:avLst/>
              </a:prstGeom>
              <a:solidFill>
                <a:srgbClr val="00E0E0"/>
              </a:solidFill>
              <a:ln w="12700">
                <a:solidFill>
                  <a:srgbClr val="00808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3024" name="Group 15"/>
              <p:cNvGrpSpPr>
                <a:grpSpLocks/>
              </p:cNvGrpSpPr>
              <p:nvPr/>
            </p:nvGrpSpPr>
            <p:grpSpPr bwMode="auto">
              <a:xfrm>
                <a:off x="987425" y="5091163"/>
                <a:ext cx="1546225" cy="1560513"/>
                <a:chOff x="696" y="2112"/>
                <a:chExt cx="1104" cy="2496"/>
              </a:xfrm>
            </p:grpSpPr>
            <p:sp>
              <p:nvSpPr>
                <p:cNvPr id="43053" name="Freeform 16"/>
                <p:cNvSpPr>
                  <a:spLocks/>
                </p:cNvSpPr>
                <p:nvPr/>
              </p:nvSpPr>
              <p:spPr bwMode="auto">
                <a:xfrm>
                  <a:off x="696" y="2112"/>
                  <a:ext cx="1104" cy="2496"/>
                </a:xfrm>
                <a:custGeom>
                  <a:avLst/>
                  <a:gdLst>
                    <a:gd name="T0" fmla="*/ 204 w 1094"/>
                    <a:gd name="T1" fmla="*/ 0 h 1760"/>
                    <a:gd name="T2" fmla="*/ 989 w 1094"/>
                    <a:gd name="T3" fmla="*/ 0 h 1760"/>
                    <a:gd name="T4" fmla="*/ 989 w 1094"/>
                    <a:gd name="T5" fmla="*/ 2592 h 1760"/>
                    <a:gd name="T6" fmla="*/ 1003 w 1094"/>
                    <a:gd name="T7" fmla="*/ 2933 h 1760"/>
                    <a:gd name="T8" fmla="*/ 1056 w 1094"/>
                    <a:gd name="T9" fmla="*/ 4060 h 1760"/>
                    <a:gd name="T10" fmla="*/ 1106 w 1094"/>
                    <a:gd name="T11" fmla="*/ 5101 h 1760"/>
                    <a:gd name="T12" fmla="*/ 1138 w 1094"/>
                    <a:gd name="T13" fmla="*/ 5785 h 1760"/>
                    <a:gd name="T14" fmla="*/ 1166 w 1094"/>
                    <a:gd name="T15" fmla="*/ 6816 h 1760"/>
                    <a:gd name="T16" fmla="*/ 1187 w 1094"/>
                    <a:gd name="T17" fmla="*/ 7999 h 1760"/>
                    <a:gd name="T18" fmla="*/ 1187 w 1094"/>
                    <a:gd name="T19" fmla="*/ 9393 h 1760"/>
                    <a:gd name="T20" fmla="*/ 1185 w 1094"/>
                    <a:gd name="T21" fmla="*/ 39957 h 1760"/>
                    <a:gd name="T22" fmla="*/ 1178 w 1094"/>
                    <a:gd name="T23" fmla="*/ 40422 h 1760"/>
                    <a:gd name="T24" fmla="*/ 1163 w 1094"/>
                    <a:gd name="T25" fmla="*/ 40685 h 1760"/>
                    <a:gd name="T26" fmla="*/ 1140 w 1094"/>
                    <a:gd name="T27" fmla="*/ 40841 h 1760"/>
                    <a:gd name="T28" fmla="*/ 65 w 1094"/>
                    <a:gd name="T29" fmla="*/ 40841 h 1760"/>
                    <a:gd name="T30" fmla="*/ 32 w 1094"/>
                    <a:gd name="T31" fmla="*/ 40620 h 1760"/>
                    <a:gd name="T32" fmla="*/ 11 w 1094"/>
                    <a:gd name="T33" fmla="*/ 40221 h 1760"/>
                    <a:gd name="T34" fmla="*/ 0 w 1094"/>
                    <a:gd name="T35" fmla="*/ 39513 h 1760"/>
                    <a:gd name="T36" fmla="*/ 0 w 1094"/>
                    <a:gd name="T37" fmla="*/ 8696 h 1760"/>
                    <a:gd name="T38" fmla="*/ 4 w 1094"/>
                    <a:gd name="T39" fmla="*/ 7999 h 1760"/>
                    <a:gd name="T40" fmla="*/ 11 w 1094"/>
                    <a:gd name="T41" fmla="*/ 7282 h 1760"/>
                    <a:gd name="T42" fmla="*/ 25 w 1094"/>
                    <a:gd name="T43" fmla="*/ 6656 h 1760"/>
                    <a:gd name="T44" fmla="*/ 78 w 1094"/>
                    <a:gd name="T45" fmla="*/ 5434 h 1760"/>
                    <a:gd name="T46" fmla="*/ 120 w 1094"/>
                    <a:gd name="T47" fmla="*/ 4530 h 1760"/>
                    <a:gd name="T48" fmla="*/ 159 w 1094"/>
                    <a:gd name="T49" fmla="*/ 3555 h 1760"/>
                    <a:gd name="T50" fmla="*/ 204 w 1094"/>
                    <a:gd name="T51" fmla="*/ 2707 h 1760"/>
                    <a:gd name="T52" fmla="*/ 204 w 1094"/>
                    <a:gd name="T53" fmla="*/ 0 h 176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094" h="1760">
                      <a:moveTo>
                        <a:pt x="186" y="0"/>
                      </a:moveTo>
                      <a:lnTo>
                        <a:pt x="911" y="0"/>
                      </a:lnTo>
                      <a:lnTo>
                        <a:pt x="911" y="112"/>
                      </a:lnTo>
                      <a:lnTo>
                        <a:pt x="923" y="126"/>
                      </a:lnTo>
                      <a:lnTo>
                        <a:pt x="974" y="175"/>
                      </a:lnTo>
                      <a:lnTo>
                        <a:pt x="1019" y="220"/>
                      </a:lnTo>
                      <a:lnTo>
                        <a:pt x="1048" y="249"/>
                      </a:lnTo>
                      <a:lnTo>
                        <a:pt x="1075" y="294"/>
                      </a:lnTo>
                      <a:lnTo>
                        <a:pt x="1094" y="345"/>
                      </a:lnTo>
                      <a:lnTo>
                        <a:pt x="1094" y="405"/>
                      </a:lnTo>
                      <a:lnTo>
                        <a:pt x="1092" y="1722"/>
                      </a:lnTo>
                      <a:lnTo>
                        <a:pt x="1086" y="1742"/>
                      </a:lnTo>
                      <a:lnTo>
                        <a:pt x="1072" y="1753"/>
                      </a:lnTo>
                      <a:lnTo>
                        <a:pt x="1050" y="1760"/>
                      </a:lnTo>
                      <a:lnTo>
                        <a:pt x="56" y="1760"/>
                      </a:lnTo>
                      <a:lnTo>
                        <a:pt x="32" y="1751"/>
                      </a:lnTo>
                      <a:lnTo>
                        <a:pt x="11" y="1733"/>
                      </a:lnTo>
                      <a:lnTo>
                        <a:pt x="0" y="1703"/>
                      </a:lnTo>
                      <a:lnTo>
                        <a:pt x="0" y="375"/>
                      </a:lnTo>
                      <a:lnTo>
                        <a:pt x="4" y="345"/>
                      </a:lnTo>
                      <a:lnTo>
                        <a:pt x="11" y="314"/>
                      </a:lnTo>
                      <a:lnTo>
                        <a:pt x="25" y="287"/>
                      </a:lnTo>
                      <a:lnTo>
                        <a:pt x="69" y="234"/>
                      </a:lnTo>
                      <a:lnTo>
                        <a:pt x="111" y="195"/>
                      </a:lnTo>
                      <a:lnTo>
                        <a:pt x="150" y="153"/>
                      </a:lnTo>
                      <a:lnTo>
                        <a:pt x="186" y="117"/>
                      </a:lnTo>
                      <a:lnTo>
                        <a:pt x="186" y="0"/>
                      </a:lnTo>
                    </a:path>
                  </a:pathLst>
                </a:custGeom>
                <a:noFill/>
                <a:ln w="508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3054" name="Line 17"/>
                <p:cNvSpPr>
                  <a:spLocks noChangeShapeType="1"/>
                </p:cNvSpPr>
                <p:nvPr/>
              </p:nvSpPr>
              <p:spPr bwMode="auto">
                <a:xfrm>
                  <a:off x="898" y="2114"/>
                  <a:ext cx="715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3025" name="Group 32"/>
              <p:cNvGrpSpPr>
                <a:grpSpLocks/>
              </p:cNvGrpSpPr>
              <p:nvPr/>
            </p:nvGrpSpPr>
            <p:grpSpPr bwMode="auto">
              <a:xfrm>
                <a:off x="3470275" y="5091163"/>
                <a:ext cx="1563688" cy="1563688"/>
                <a:chOff x="410" y="5736"/>
                <a:chExt cx="1594" cy="1724"/>
              </a:xfrm>
            </p:grpSpPr>
            <p:sp>
              <p:nvSpPr>
                <p:cNvPr id="43047" name="AutoShape 33"/>
                <p:cNvSpPr>
                  <a:spLocks noChangeArrowheads="1"/>
                </p:cNvSpPr>
                <p:nvPr/>
              </p:nvSpPr>
              <p:spPr bwMode="auto">
                <a:xfrm>
                  <a:off x="418" y="6750"/>
                  <a:ext cx="1582" cy="710"/>
                </a:xfrm>
                <a:prstGeom prst="roundRect">
                  <a:avLst>
                    <a:gd name="adj" fmla="val 15634"/>
                  </a:avLst>
                </a:prstGeom>
                <a:solidFill>
                  <a:srgbClr val="2FC0B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48" name="Freeform 34"/>
                <p:cNvSpPr>
                  <a:spLocks/>
                </p:cNvSpPr>
                <p:nvPr/>
              </p:nvSpPr>
              <p:spPr bwMode="auto">
                <a:xfrm>
                  <a:off x="410" y="6109"/>
                  <a:ext cx="1594" cy="1347"/>
                </a:xfrm>
                <a:custGeom>
                  <a:avLst/>
                  <a:gdLst>
                    <a:gd name="T0" fmla="*/ 0 w 1658"/>
                    <a:gd name="T1" fmla="*/ 0 h 1029"/>
                    <a:gd name="T2" fmla="*/ 1162 w 1658"/>
                    <a:gd name="T3" fmla="*/ 0 h 1029"/>
                    <a:gd name="T4" fmla="*/ 1117 w 1658"/>
                    <a:gd name="T5" fmla="*/ 10262 h 1029"/>
                    <a:gd name="T6" fmla="*/ 1117 w 1658"/>
                    <a:gd name="T7" fmla="*/ 10374 h 1029"/>
                    <a:gd name="T8" fmla="*/ 1116 w 1658"/>
                    <a:gd name="T9" fmla="*/ 10415 h 1029"/>
                    <a:gd name="T10" fmla="*/ 1113 w 1658"/>
                    <a:gd name="T11" fmla="*/ 10472 h 1029"/>
                    <a:gd name="T12" fmla="*/ 1108 w 1658"/>
                    <a:gd name="T13" fmla="*/ 10547 h 1029"/>
                    <a:gd name="T14" fmla="*/ 1104 w 1658"/>
                    <a:gd name="T15" fmla="*/ 10585 h 1029"/>
                    <a:gd name="T16" fmla="*/ 1101 w 1658"/>
                    <a:gd name="T17" fmla="*/ 10606 h 1029"/>
                    <a:gd name="T18" fmla="*/ 1095 w 1658"/>
                    <a:gd name="T19" fmla="*/ 10662 h 1029"/>
                    <a:gd name="T20" fmla="*/ 1088 w 1658"/>
                    <a:gd name="T21" fmla="*/ 10725 h 1029"/>
                    <a:gd name="T22" fmla="*/ 1077 w 1658"/>
                    <a:gd name="T23" fmla="*/ 10779 h 1029"/>
                    <a:gd name="T24" fmla="*/ 1073 w 1658"/>
                    <a:gd name="T25" fmla="*/ 10806 h 1029"/>
                    <a:gd name="T26" fmla="*/ 1065 w 1658"/>
                    <a:gd name="T27" fmla="*/ 10849 h 1029"/>
                    <a:gd name="T28" fmla="*/ 1051 w 1658"/>
                    <a:gd name="T29" fmla="*/ 10911 h 1029"/>
                    <a:gd name="T30" fmla="*/ 1033 w 1658"/>
                    <a:gd name="T31" fmla="*/ 10984 h 1029"/>
                    <a:gd name="T32" fmla="*/ 1014 w 1658"/>
                    <a:gd name="T33" fmla="*/ 11069 h 1029"/>
                    <a:gd name="T34" fmla="*/ 991 w 1658"/>
                    <a:gd name="T35" fmla="*/ 11140 h 1029"/>
                    <a:gd name="T36" fmla="*/ 962 w 1658"/>
                    <a:gd name="T37" fmla="*/ 11217 h 1029"/>
                    <a:gd name="T38" fmla="*/ 933 w 1658"/>
                    <a:gd name="T39" fmla="*/ 11289 h 1029"/>
                    <a:gd name="T40" fmla="*/ 902 w 1658"/>
                    <a:gd name="T41" fmla="*/ 11355 h 1029"/>
                    <a:gd name="T42" fmla="*/ 864 w 1658"/>
                    <a:gd name="T43" fmla="*/ 11423 h 1029"/>
                    <a:gd name="T44" fmla="*/ 822 w 1658"/>
                    <a:gd name="T45" fmla="*/ 11471 h 1029"/>
                    <a:gd name="T46" fmla="*/ 755 w 1658"/>
                    <a:gd name="T47" fmla="*/ 11546 h 1029"/>
                    <a:gd name="T48" fmla="*/ 700 w 1658"/>
                    <a:gd name="T49" fmla="*/ 11590 h 1029"/>
                    <a:gd name="T50" fmla="*/ 645 w 1658"/>
                    <a:gd name="T51" fmla="*/ 11590 h 1029"/>
                    <a:gd name="T52" fmla="*/ 605 w 1658"/>
                    <a:gd name="T53" fmla="*/ 11612 h 1029"/>
                    <a:gd name="T54" fmla="*/ 563 w 1658"/>
                    <a:gd name="T55" fmla="*/ 11612 h 1029"/>
                    <a:gd name="T56" fmla="*/ 529 w 1658"/>
                    <a:gd name="T57" fmla="*/ 11607 h 1029"/>
                    <a:gd name="T58" fmla="*/ 502 w 1658"/>
                    <a:gd name="T59" fmla="*/ 11590 h 1029"/>
                    <a:gd name="T60" fmla="*/ 477 w 1658"/>
                    <a:gd name="T61" fmla="*/ 11578 h 1029"/>
                    <a:gd name="T62" fmla="*/ 443 w 1658"/>
                    <a:gd name="T63" fmla="*/ 11576 h 1029"/>
                    <a:gd name="T64" fmla="*/ 402 w 1658"/>
                    <a:gd name="T65" fmla="*/ 11527 h 1029"/>
                    <a:gd name="T66" fmla="*/ 360 w 1658"/>
                    <a:gd name="T67" fmla="*/ 11495 h 1029"/>
                    <a:gd name="T68" fmla="*/ 319 w 1658"/>
                    <a:gd name="T69" fmla="*/ 11441 h 1029"/>
                    <a:gd name="T70" fmla="*/ 282 w 1658"/>
                    <a:gd name="T71" fmla="*/ 11382 h 1029"/>
                    <a:gd name="T72" fmla="*/ 252 w 1658"/>
                    <a:gd name="T73" fmla="*/ 11318 h 1029"/>
                    <a:gd name="T74" fmla="*/ 211 w 1658"/>
                    <a:gd name="T75" fmla="*/ 11249 h 1029"/>
                    <a:gd name="T76" fmla="*/ 174 w 1658"/>
                    <a:gd name="T77" fmla="*/ 11140 h 1029"/>
                    <a:gd name="T78" fmla="*/ 150 w 1658"/>
                    <a:gd name="T79" fmla="*/ 11060 h 1029"/>
                    <a:gd name="T80" fmla="*/ 124 w 1658"/>
                    <a:gd name="T81" fmla="*/ 10972 h 1029"/>
                    <a:gd name="T82" fmla="*/ 107 w 1658"/>
                    <a:gd name="T83" fmla="*/ 10890 h 1029"/>
                    <a:gd name="T84" fmla="*/ 93 w 1658"/>
                    <a:gd name="T85" fmla="*/ 10831 h 1029"/>
                    <a:gd name="T86" fmla="*/ 82 w 1658"/>
                    <a:gd name="T87" fmla="*/ 10767 h 1029"/>
                    <a:gd name="T88" fmla="*/ 72 w 1658"/>
                    <a:gd name="T89" fmla="*/ 10700 h 1029"/>
                    <a:gd name="T90" fmla="*/ 66 w 1658"/>
                    <a:gd name="T91" fmla="*/ 10635 h 1029"/>
                    <a:gd name="T92" fmla="*/ 60 w 1658"/>
                    <a:gd name="T93" fmla="*/ 10576 h 1029"/>
                    <a:gd name="T94" fmla="*/ 56 w 1658"/>
                    <a:gd name="T95" fmla="*/ 10547 h 1029"/>
                    <a:gd name="T96" fmla="*/ 52 w 1658"/>
                    <a:gd name="T97" fmla="*/ 10487 h 1029"/>
                    <a:gd name="T98" fmla="*/ 49 w 1658"/>
                    <a:gd name="T99" fmla="*/ 10436 h 1029"/>
                    <a:gd name="T100" fmla="*/ 46 w 1658"/>
                    <a:gd name="T101" fmla="*/ 10358 h 1029"/>
                    <a:gd name="T102" fmla="*/ 45 w 1658"/>
                    <a:gd name="T103" fmla="*/ 10262 h 1029"/>
                    <a:gd name="T104" fmla="*/ 0 w 1658"/>
                    <a:gd name="T105" fmla="*/ 0 h 10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658" h="1029">
                      <a:moveTo>
                        <a:pt x="0" y="0"/>
                      </a:moveTo>
                      <a:lnTo>
                        <a:pt x="1658" y="0"/>
                      </a:lnTo>
                      <a:lnTo>
                        <a:pt x="1595" y="909"/>
                      </a:lnTo>
                      <a:lnTo>
                        <a:pt x="1594" y="919"/>
                      </a:lnTo>
                      <a:lnTo>
                        <a:pt x="1590" y="923"/>
                      </a:lnTo>
                      <a:lnTo>
                        <a:pt x="1586" y="928"/>
                      </a:lnTo>
                      <a:lnTo>
                        <a:pt x="1579" y="934"/>
                      </a:lnTo>
                      <a:lnTo>
                        <a:pt x="1573" y="938"/>
                      </a:lnTo>
                      <a:lnTo>
                        <a:pt x="1570" y="940"/>
                      </a:lnTo>
                      <a:lnTo>
                        <a:pt x="1561" y="945"/>
                      </a:lnTo>
                      <a:lnTo>
                        <a:pt x="1549" y="950"/>
                      </a:lnTo>
                      <a:lnTo>
                        <a:pt x="1536" y="955"/>
                      </a:lnTo>
                      <a:lnTo>
                        <a:pt x="1530" y="957"/>
                      </a:lnTo>
                      <a:lnTo>
                        <a:pt x="1518" y="961"/>
                      </a:lnTo>
                      <a:lnTo>
                        <a:pt x="1498" y="967"/>
                      </a:lnTo>
                      <a:lnTo>
                        <a:pt x="1474" y="973"/>
                      </a:lnTo>
                      <a:lnTo>
                        <a:pt x="1447" y="981"/>
                      </a:lnTo>
                      <a:lnTo>
                        <a:pt x="1411" y="987"/>
                      </a:lnTo>
                      <a:lnTo>
                        <a:pt x="1372" y="994"/>
                      </a:lnTo>
                      <a:lnTo>
                        <a:pt x="1328" y="1000"/>
                      </a:lnTo>
                      <a:lnTo>
                        <a:pt x="1286" y="1006"/>
                      </a:lnTo>
                      <a:lnTo>
                        <a:pt x="1233" y="1012"/>
                      </a:lnTo>
                      <a:lnTo>
                        <a:pt x="1172" y="1017"/>
                      </a:lnTo>
                      <a:lnTo>
                        <a:pt x="1076" y="1023"/>
                      </a:lnTo>
                      <a:lnTo>
                        <a:pt x="998" y="1027"/>
                      </a:lnTo>
                      <a:lnTo>
                        <a:pt x="920" y="1027"/>
                      </a:lnTo>
                      <a:lnTo>
                        <a:pt x="860" y="1029"/>
                      </a:lnTo>
                      <a:lnTo>
                        <a:pt x="806" y="1029"/>
                      </a:lnTo>
                      <a:lnTo>
                        <a:pt x="754" y="1028"/>
                      </a:lnTo>
                      <a:lnTo>
                        <a:pt x="718" y="1027"/>
                      </a:lnTo>
                      <a:lnTo>
                        <a:pt x="679" y="1026"/>
                      </a:lnTo>
                      <a:lnTo>
                        <a:pt x="631" y="1025"/>
                      </a:lnTo>
                      <a:lnTo>
                        <a:pt x="572" y="1021"/>
                      </a:lnTo>
                      <a:lnTo>
                        <a:pt x="513" y="1018"/>
                      </a:lnTo>
                      <a:lnTo>
                        <a:pt x="455" y="1014"/>
                      </a:lnTo>
                      <a:lnTo>
                        <a:pt x="401" y="1008"/>
                      </a:lnTo>
                      <a:lnTo>
                        <a:pt x="359" y="1003"/>
                      </a:lnTo>
                      <a:lnTo>
                        <a:pt x="301" y="996"/>
                      </a:lnTo>
                      <a:lnTo>
                        <a:pt x="249" y="987"/>
                      </a:lnTo>
                      <a:lnTo>
                        <a:pt x="214" y="980"/>
                      </a:lnTo>
                      <a:lnTo>
                        <a:pt x="177" y="972"/>
                      </a:lnTo>
                      <a:lnTo>
                        <a:pt x="152" y="965"/>
                      </a:lnTo>
                      <a:lnTo>
                        <a:pt x="133" y="960"/>
                      </a:lnTo>
                      <a:lnTo>
                        <a:pt x="117" y="954"/>
                      </a:lnTo>
                      <a:lnTo>
                        <a:pt x="103" y="948"/>
                      </a:lnTo>
                      <a:lnTo>
                        <a:pt x="94" y="943"/>
                      </a:lnTo>
                      <a:lnTo>
                        <a:pt x="85" y="937"/>
                      </a:lnTo>
                      <a:lnTo>
                        <a:pt x="79" y="934"/>
                      </a:lnTo>
                      <a:lnTo>
                        <a:pt x="73" y="929"/>
                      </a:lnTo>
                      <a:lnTo>
                        <a:pt x="69" y="924"/>
                      </a:lnTo>
                      <a:lnTo>
                        <a:pt x="65" y="918"/>
                      </a:lnTo>
                      <a:lnTo>
                        <a:pt x="63" y="9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0C0"/>
                </a:solidFill>
                <a:ln w="12700">
                  <a:solidFill>
                    <a:srgbClr val="2FC0BD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3049" name="Oval 35"/>
                <p:cNvSpPr>
                  <a:spLocks noChangeArrowheads="1"/>
                </p:cNvSpPr>
                <p:nvPr/>
              </p:nvSpPr>
              <p:spPr bwMode="auto">
                <a:xfrm>
                  <a:off x="416" y="5954"/>
                  <a:ext cx="1577" cy="242"/>
                </a:xfrm>
                <a:prstGeom prst="ellipse">
                  <a:avLst/>
                </a:prstGeom>
                <a:solidFill>
                  <a:srgbClr val="00E0E0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43050" name="Group 36"/>
                <p:cNvGrpSpPr>
                  <a:grpSpLocks/>
                </p:cNvGrpSpPr>
                <p:nvPr/>
              </p:nvGrpSpPr>
              <p:grpSpPr bwMode="auto">
                <a:xfrm>
                  <a:off x="418" y="5736"/>
                  <a:ext cx="1577" cy="1720"/>
                  <a:chOff x="696" y="2112"/>
                  <a:chExt cx="1104" cy="2496"/>
                </a:xfrm>
              </p:grpSpPr>
              <p:sp>
                <p:nvSpPr>
                  <p:cNvPr id="43051" name="Freeform 37"/>
                  <p:cNvSpPr>
                    <a:spLocks/>
                  </p:cNvSpPr>
                  <p:nvPr/>
                </p:nvSpPr>
                <p:spPr bwMode="auto">
                  <a:xfrm>
                    <a:off x="696" y="2112"/>
                    <a:ext cx="1104" cy="2496"/>
                  </a:xfrm>
                  <a:custGeom>
                    <a:avLst/>
                    <a:gdLst>
                      <a:gd name="T0" fmla="*/ 204 w 1094"/>
                      <a:gd name="T1" fmla="*/ 0 h 1760"/>
                      <a:gd name="T2" fmla="*/ 989 w 1094"/>
                      <a:gd name="T3" fmla="*/ 0 h 1760"/>
                      <a:gd name="T4" fmla="*/ 989 w 1094"/>
                      <a:gd name="T5" fmla="*/ 2592 h 1760"/>
                      <a:gd name="T6" fmla="*/ 1003 w 1094"/>
                      <a:gd name="T7" fmla="*/ 2933 h 1760"/>
                      <a:gd name="T8" fmla="*/ 1056 w 1094"/>
                      <a:gd name="T9" fmla="*/ 4060 h 1760"/>
                      <a:gd name="T10" fmla="*/ 1106 w 1094"/>
                      <a:gd name="T11" fmla="*/ 5101 h 1760"/>
                      <a:gd name="T12" fmla="*/ 1138 w 1094"/>
                      <a:gd name="T13" fmla="*/ 5785 h 1760"/>
                      <a:gd name="T14" fmla="*/ 1166 w 1094"/>
                      <a:gd name="T15" fmla="*/ 6816 h 1760"/>
                      <a:gd name="T16" fmla="*/ 1187 w 1094"/>
                      <a:gd name="T17" fmla="*/ 7999 h 1760"/>
                      <a:gd name="T18" fmla="*/ 1187 w 1094"/>
                      <a:gd name="T19" fmla="*/ 9393 h 1760"/>
                      <a:gd name="T20" fmla="*/ 1185 w 1094"/>
                      <a:gd name="T21" fmla="*/ 39957 h 1760"/>
                      <a:gd name="T22" fmla="*/ 1178 w 1094"/>
                      <a:gd name="T23" fmla="*/ 40422 h 1760"/>
                      <a:gd name="T24" fmla="*/ 1163 w 1094"/>
                      <a:gd name="T25" fmla="*/ 40685 h 1760"/>
                      <a:gd name="T26" fmla="*/ 1140 w 1094"/>
                      <a:gd name="T27" fmla="*/ 40841 h 1760"/>
                      <a:gd name="T28" fmla="*/ 65 w 1094"/>
                      <a:gd name="T29" fmla="*/ 40841 h 1760"/>
                      <a:gd name="T30" fmla="*/ 32 w 1094"/>
                      <a:gd name="T31" fmla="*/ 40620 h 1760"/>
                      <a:gd name="T32" fmla="*/ 11 w 1094"/>
                      <a:gd name="T33" fmla="*/ 40221 h 1760"/>
                      <a:gd name="T34" fmla="*/ 0 w 1094"/>
                      <a:gd name="T35" fmla="*/ 39513 h 1760"/>
                      <a:gd name="T36" fmla="*/ 0 w 1094"/>
                      <a:gd name="T37" fmla="*/ 8696 h 1760"/>
                      <a:gd name="T38" fmla="*/ 4 w 1094"/>
                      <a:gd name="T39" fmla="*/ 7999 h 1760"/>
                      <a:gd name="T40" fmla="*/ 11 w 1094"/>
                      <a:gd name="T41" fmla="*/ 7282 h 1760"/>
                      <a:gd name="T42" fmla="*/ 25 w 1094"/>
                      <a:gd name="T43" fmla="*/ 6656 h 1760"/>
                      <a:gd name="T44" fmla="*/ 78 w 1094"/>
                      <a:gd name="T45" fmla="*/ 5434 h 1760"/>
                      <a:gd name="T46" fmla="*/ 120 w 1094"/>
                      <a:gd name="T47" fmla="*/ 4530 h 1760"/>
                      <a:gd name="T48" fmla="*/ 159 w 1094"/>
                      <a:gd name="T49" fmla="*/ 3555 h 1760"/>
                      <a:gd name="T50" fmla="*/ 204 w 1094"/>
                      <a:gd name="T51" fmla="*/ 2707 h 1760"/>
                      <a:gd name="T52" fmla="*/ 204 w 1094"/>
                      <a:gd name="T53" fmla="*/ 0 h 1760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0" t="0" r="r" b="b"/>
                    <a:pathLst>
                      <a:path w="1094" h="1760">
                        <a:moveTo>
                          <a:pt x="186" y="0"/>
                        </a:moveTo>
                        <a:lnTo>
                          <a:pt x="911" y="0"/>
                        </a:lnTo>
                        <a:lnTo>
                          <a:pt x="911" y="112"/>
                        </a:lnTo>
                        <a:lnTo>
                          <a:pt x="923" y="126"/>
                        </a:lnTo>
                        <a:lnTo>
                          <a:pt x="974" y="175"/>
                        </a:lnTo>
                        <a:lnTo>
                          <a:pt x="1019" y="220"/>
                        </a:lnTo>
                        <a:lnTo>
                          <a:pt x="1048" y="249"/>
                        </a:lnTo>
                        <a:lnTo>
                          <a:pt x="1075" y="294"/>
                        </a:lnTo>
                        <a:lnTo>
                          <a:pt x="1094" y="345"/>
                        </a:lnTo>
                        <a:lnTo>
                          <a:pt x="1094" y="405"/>
                        </a:lnTo>
                        <a:lnTo>
                          <a:pt x="1092" y="1722"/>
                        </a:lnTo>
                        <a:lnTo>
                          <a:pt x="1086" y="1742"/>
                        </a:lnTo>
                        <a:lnTo>
                          <a:pt x="1072" y="1753"/>
                        </a:lnTo>
                        <a:lnTo>
                          <a:pt x="1050" y="1760"/>
                        </a:lnTo>
                        <a:lnTo>
                          <a:pt x="56" y="1760"/>
                        </a:lnTo>
                        <a:lnTo>
                          <a:pt x="32" y="1751"/>
                        </a:lnTo>
                        <a:lnTo>
                          <a:pt x="11" y="1733"/>
                        </a:lnTo>
                        <a:lnTo>
                          <a:pt x="0" y="1703"/>
                        </a:lnTo>
                        <a:lnTo>
                          <a:pt x="0" y="375"/>
                        </a:lnTo>
                        <a:lnTo>
                          <a:pt x="4" y="345"/>
                        </a:lnTo>
                        <a:lnTo>
                          <a:pt x="11" y="314"/>
                        </a:lnTo>
                        <a:lnTo>
                          <a:pt x="25" y="287"/>
                        </a:lnTo>
                        <a:lnTo>
                          <a:pt x="69" y="234"/>
                        </a:lnTo>
                        <a:lnTo>
                          <a:pt x="111" y="195"/>
                        </a:lnTo>
                        <a:lnTo>
                          <a:pt x="150" y="153"/>
                        </a:lnTo>
                        <a:lnTo>
                          <a:pt x="186" y="117"/>
                        </a:lnTo>
                        <a:lnTo>
                          <a:pt x="186" y="0"/>
                        </a:lnTo>
                      </a:path>
                    </a:pathLst>
                  </a:custGeom>
                  <a:noFill/>
                  <a:ln w="508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05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898" y="2114"/>
                    <a:ext cx="715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43026" name="Group 39"/>
              <p:cNvGrpSpPr>
                <a:grpSpLocks/>
              </p:cNvGrpSpPr>
              <p:nvPr/>
            </p:nvGrpSpPr>
            <p:grpSpPr bwMode="auto">
              <a:xfrm>
                <a:off x="5962650" y="5091163"/>
                <a:ext cx="1562100" cy="1563688"/>
                <a:chOff x="410" y="5736"/>
                <a:chExt cx="1594" cy="1724"/>
              </a:xfrm>
            </p:grpSpPr>
            <p:sp>
              <p:nvSpPr>
                <p:cNvPr id="43041" name="AutoShape 40"/>
                <p:cNvSpPr>
                  <a:spLocks noChangeArrowheads="1"/>
                </p:cNvSpPr>
                <p:nvPr/>
              </p:nvSpPr>
              <p:spPr bwMode="auto">
                <a:xfrm>
                  <a:off x="418" y="6750"/>
                  <a:ext cx="1582" cy="710"/>
                </a:xfrm>
                <a:prstGeom prst="roundRect">
                  <a:avLst>
                    <a:gd name="adj" fmla="val 15634"/>
                  </a:avLst>
                </a:prstGeom>
                <a:solidFill>
                  <a:srgbClr val="2FC0B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42" name="Freeform 41"/>
                <p:cNvSpPr>
                  <a:spLocks/>
                </p:cNvSpPr>
                <p:nvPr/>
              </p:nvSpPr>
              <p:spPr bwMode="auto">
                <a:xfrm>
                  <a:off x="410" y="6109"/>
                  <a:ext cx="1594" cy="1347"/>
                </a:xfrm>
                <a:custGeom>
                  <a:avLst/>
                  <a:gdLst>
                    <a:gd name="T0" fmla="*/ 0 w 1658"/>
                    <a:gd name="T1" fmla="*/ 0 h 1029"/>
                    <a:gd name="T2" fmla="*/ 1162 w 1658"/>
                    <a:gd name="T3" fmla="*/ 0 h 1029"/>
                    <a:gd name="T4" fmla="*/ 1117 w 1658"/>
                    <a:gd name="T5" fmla="*/ 10262 h 1029"/>
                    <a:gd name="T6" fmla="*/ 1117 w 1658"/>
                    <a:gd name="T7" fmla="*/ 10374 h 1029"/>
                    <a:gd name="T8" fmla="*/ 1116 w 1658"/>
                    <a:gd name="T9" fmla="*/ 10415 h 1029"/>
                    <a:gd name="T10" fmla="*/ 1113 w 1658"/>
                    <a:gd name="T11" fmla="*/ 10472 h 1029"/>
                    <a:gd name="T12" fmla="*/ 1108 w 1658"/>
                    <a:gd name="T13" fmla="*/ 10547 h 1029"/>
                    <a:gd name="T14" fmla="*/ 1104 w 1658"/>
                    <a:gd name="T15" fmla="*/ 10585 h 1029"/>
                    <a:gd name="T16" fmla="*/ 1101 w 1658"/>
                    <a:gd name="T17" fmla="*/ 10606 h 1029"/>
                    <a:gd name="T18" fmla="*/ 1095 w 1658"/>
                    <a:gd name="T19" fmla="*/ 10662 h 1029"/>
                    <a:gd name="T20" fmla="*/ 1088 w 1658"/>
                    <a:gd name="T21" fmla="*/ 10725 h 1029"/>
                    <a:gd name="T22" fmla="*/ 1077 w 1658"/>
                    <a:gd name="T23" fmla="*/ 10779 h 1029"/>
                    <a:gd name="T24" fmla="*/ 1073 w 1658"/>
                    <a:gd name="T25" fmla="*/ 10806 h 1029"/>
                    <a:gd name="T26" fmla="*/ 1065 w 1658"/>
                    <a:gd name="T27" fmla="*/ 10849 h 1029"/>
                    <a:gd name="T28" fmla="*/ 1051 w 1658"/>
                    <a:gd name="T29" fmla="*/ 10911 h 1029"/>
                    <a:gd name="T30" fmla="*/ 1033 w 1658"/>
                    <a:gd name="T31" fmla="*/ 10984 h 1029"/>
                    <a:gd name="T32" fmla="*/ 1014 w 1658"/>
                    <a:gd name="T33" fmla="*/ 11069 h 1029"/>
                    <a:gd name="T34" fmla="*/ 991 w 1658"/>
                    <a:gd name="T35" fmla="*/ 11140 h 1029"/>
                    <a:gd name="T36" fmla="*/ 962 w 1658"/>
                    <a:gd name="T37" fmla="*/ 11217 h 1029"/>
                    <a:gd name="T38" fmla="*/ 933 w 1658"/>
                    <a:gd name="T39" fmla="*/ 11289 h 1029"/>
                    <a:gd name="T40" fmla="*/ 902 w 1658"/>
                    <a:gd name="T41" fmla="*/ 11355 h 1029"/>
                    <a:gd name="T42" fmla="*/ 864 w 1658"/>
                    <a:gd name="T43" fmla="*/ 11423 h 1029"/>
                    <a:gd name="T44" fmla="*/ 822 w 1658"/>
                    <a:gd name="T45" fmla="*/ 11471 h 1029"/>
                    <a:gd name="T46" fmla="*/ 755 w 1658"/>
                    <a:gd name="T47" fmla="*/ 11546 h 1029"/>
                    <a:gd name="T48" fmla="*/ 700 w 1658"/>
                    <a:gd name="T49" fmla="*/ 11590 h 1029"/>
                    <a:gd name="T50" fmla="*/ 645 w 1658"/>
                    <a:gd name="T51" fmla="*/ 11590 h 1029"/>
                    <a:gd name="T52" fmla="*/ 605 w 1658"/>
                    <a:gd name="T53" fmla="*/ 11612 h 1029"/>
                    <a:gd name="T54" fmla="*/ 563 w 1658"/>
                    <a:gd name="T55" fmla="*/ 11612 h 1029"/>
                    <a:gd name="T56" fmla="*/ 529 w 1658"/>
                    <a:gd name="T57" fmla="*/ 11607 h 1029"/>
                    <a:gd name="T58" fmla="*/ 502 w 1658"/>
                    <a:gd name="T59" fmla="*/ 11590 h 1029"/>
                    <a:gd name="T60" fmla="*/ 477 w 1658"/>
                    <a:gd name="T61" fmla="*/ 11578 h 1029"/>
                    <a:gd name="T62" fmla="*/ 443 w 1658"/>
                    <a:gd name="T63" fmla="*/ 11576 h 1029"/>
                    <a:gd name="T64" fmla="*/ 402 w 1658"/>
                    <a:gd name="T65" fmla="*/ 11527 h 1029"/>
                    <a:gd name="T66" fmla="*/ 360 w 1658"/>
                    <a:gd name="T67" fmla="*/ 11495 h 1029"/>
                    <a:gd name="T68" fmla="*/ 319 w 1658"/>
                    <a:gd name="T69" fmla="*/ 11441 h 1029"/>
                    <a:gd name="T70" fmla="*/ 282 w 1658"/>
                    <a:gd name="T71" fmla="*/ 11382 h 1029"/>
                    <a:gd name="T72" fmla="*/ 252 w 1658"/>
                    <a:gd name="T73" fmla="*/ 11318 h 1029"/>
                    <a:gd name="T74" fmla="*/ 211 w 1658"/>
                    <a:gd name="T75" fmla="*/ 11249 h 1029"/>
                    <a:gd name="T76" fmla="*/ 174 w 1658"/>
                    <a:gd name="T77" fmla="*/ 11140 h 1029"/>
                    <a:gd name="T78" fmla="*/ 150 w 1658"/>
                    <a:gd name="T79" fmla="*/ 11060 h 1029"/>
                    <a:gd name="T80" fmla="*/ 124 w 1658"/>
                    <a:gd name="T81" fmla="*/ 10972 h 1029"/>
                    <a:gd name="T82" fmla="*/ 107 w 1658"/>
                    <a:gd name="T83" fmla="*/ 10890 h 1029"/>
                    <a:gd name="T84" fmla="*/ 93 w 1658"/>
                    <a:gd name="T85" fmla="*/ 10831 h 1029"/>
                    <a:gd name="T86" fmla="*/ 82 w 1658"/>
                    <a:gd name="T87" fmla="*/ 10767 h 1029"/>
                    <a:gd name="T88" fmla="*/ 72 w 1658"/>
                    <a:gd name="T89" fmla="*/ 10700 h 1029"/>
                    <a:gd name="T90" fmla="*/ 66 w 1658"/>
                    <a:gd name="T91" fmla="*/ 10635 h 1029"/>
                    <a:gd name="T92" fmla="*/ 60 w 1658"/>
                    <a:gd name="T93" fmla="*/ 10576 h 1029"/>
                    <a:gd name="T94" fmla="*/ 56 w 1658"/>
                    <a:gd name="T95" fmla="*/ 10547 h 1029"/>
                    <a:gd name="T96" fmla="*/ 52 w 1658"/>
                    <a:gd name="T97" fmla="*/ 10487 h 1029"/>
                    <a:gd name="T98" fmla="*/ 49 w 1658"/>
                    <a:gd name="T99" fmla="*/ 10436 h 1029"/>
                    <a:gd name="T100" fmla="*/ 46 w 1658"/>
                    <a:gd name="T101" fmla="*/ 10358 h 1029"/>
                    <a:gd name="T102" fmla="*/ 45 w 1658"/>
                    <a:gd name="T103" fmla="*/ 10262 h 1029"/>
                    <a:gd name="T104" fmla="*/ 0 w 1658"/>
                    <a:gd name="T105" fmla="*/ 0 h 10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658" h="1029">
                      <a:moveTo>
                        <a:pt x="0" y="0"/>
                      </a:moveTo>
                      <a:lnTo>
                        <a:pt x="1658" y="0"/>
                      </a:lnTo>
                      <a:lnTo>
                        <a:pt x="1595" y="909"/>
                      </a:lnTo>
                      <a:lnTo>
                        <a:pt x="1594" y="919"/>
                      </a:lnTo>
                      <a:lnTo>
                        <a:pt x="1590" y="923"/>
                      </a:lnTo>
                      <a:lnTo>
                        <a:pt x="1586" y="928"/>
                      </a:lnTo>
                      <a:lnTo>
                        <a:pt x="1579" y="934"/>
                      </a:lnTo>
                      <a:lnTo>
                        <a:pt x="1573" y="938"/>
                      </a:lnTo>
                      <a:lnTo>
                        <a:pt x="1570" y="940"/>
                      </a:lnTo>
                      <a:lnTo>
                        <a:pt x="1561" y="945"/>
                      </a:lnTo>
                      <a:lnTo>
                        <a:pt x="1549" y="950"/>
                      </a:lnTo>
                      <a:lnTo>
                        <a:pt x="1536" y="955"/>
                      </a:lnTo>
                      <a:lnTo>
                        <a:pt x="1530" y="957"/>
                      </a:lnTo>
                      <a:lnTo>
                        <a:pt x="1518" y="961"/>
                      </a:lnTo>
                      <a:lnTo>
                        <a:pt x="1498" y="967"/>
                      </a:lnTo>
                      <a:lnTo>
                        <a:pt x="1474" y="973"/>
                      </a:lnTo>
                      <a:lnTo>
                        <a:pt x="1447" y="981"/>
                      </a:lnTo>
                      <a:lnTo>
                        <a:pt x="1411" y="987"/>
                      </a:lnTo>
                      <a:lnTo>
                        <a:pt x="1372" y="994"/>
                      </a:lnTo>
                      <a:lnTo>
                        <a:pt x="1328" y="1000"/>
                      </a:lnTo>
                      <a:lnTo>
                        <a:pt x="1286" y="1006"/>
                      </a:lnTo>
                      <a:lnTo>
                        <a:pt x="1233" y="1012"/>
                      </a:lnTo>
                      <a:lnTo>
                        <a:pt x="1172" y="1017"/>
                      </a:lnTo>
                      <a:lnTo>
                        <a:pt x="1076" y="1023"/>
                      </a:lnTo>
                      <a:lnTo>
                        <a:pt x="998" y="1027"/>
                      </a:lnTo>
                      <a:lnTo>
                        <a:pt x="920" y="1027"/>
                      </a:lnTo>
                      <a:lnTo>
                        <a:pt x="860" y="1029"/>
                      </a:lnTo>
                      <a:lnTo>
                        <a:pt x="806" y="1029"/>
                      </a:lnTo>
                      <a:lnTo>
                        <a:pt x="754" y="1028"/>
                      </a:lnTo>
                      <a:lnTo>
                        <a:pt x="718" y="1027"/>
                      </a:lnTo>
                      <a:lnTo>
                        <a:pt x="679" y="1026"/>
                      </a:lnTo>
                      <a:lnTo>
                        <a:pt x="631" y="1025"/>
                      </a:lnTo>
                      <a:lnTo>
                        <a:pt x="572" y="1021"/>
                      </a:lnTo>
                      <a:lnTo>
                        <a:pt x="513" y="1018"/>
                      </a:lnTo>
                      <a:lnTo>
                        <a:pt x="455" y="1014"/>
                      </a:lnTo>
                      <a:lnTo>
                        <a:pt x="401" y="1008"/>
                      </a:lnTo>
                      <a:lnTo>
                        <a:pt x="359" y="1003"/>
                      </a:lnTo>
                      <a:lnTo>
                        <a:pt x="301" y="996"/>
                      </a:lnTo>
                      <a:lnTo>
                        <a:pt x="249" y="987"/>
                      </a:lnTo>
                      <a:lnTo>
                        <a:pt x="214" y="980"/>
                      </a:lnTo>
                      <a:lnTo>
                        <a:pt x="177" y="972"/>
                      </a:lnTo>
                      <a:lnTo>
                        <a:pt x="152" y="965"/>
                      </a:lnTo>
                      <a:lnTo>
                        <a:pt x="133" y="960"/>
                      </a:lnTo>
                      <a:lnTo>
                        <a:pt x="117" y="954"/>
                      </a:lnTo>
                      <a:lnTo>
                        <a:pt x="103" y="948"/>
                      </a:lnTo>
                      <a:lnTo>
                        <a:pt x="94" y="943"/>
                      </a:lnTo>
                      <a:lnTo>
                        <a:pt x="85" y="937"/>
                      </a:lnTo>
                      <a:lnTo>
                        <a:pt x="79" y="934"/>
                      </a:lnTo>
                      <a:lnTo>
                        <a:pt x="73" y="929"/>
                      </a:lnTo>
                      <a:lnTo>
                        <a:pt x="69" y="924"/>
                      </a:lnTo>
                      <a:lnTo>
                        <a:pt x="65" y="918"/>
                      </a:lnTo>
                      <a:lnTo>
                        <a:pt x="63" y="9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0C0"/>
                </a:solidFill>
                <a:ln w="12700">
                  <a:solidFill>
                    <a:srgbClr val="2FC0BD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3043" name="Oval 42"/>
                <p:cNvSpPr>
                  <a:spLocks noChangeArrowheads="1"/>
                </p:cNvSpPr>
                <p:nvPr/>
              </p:nvSpPr>
              <p:spPr bwMode="auto">
                <a:xfrm>
                  <a:off x="416" y="5954"/>
                  <a:ext cx="1577" cy="242"/>
                </a:xfrm>
                <a:prstGeom prst="ellipse">
                  <a:avLst/>
                </a:prstGeom>
                <a:solidFill>
                  <a:srgbClr val="00E0E0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43044" name="Group 43"/>
                <p:cNvGrpSpPr>
                  <a:grpSpLocks/>
                </p:cNvGrpSpPr>
                <p:nvPr/>
              </p:nvGrpSpPr>
              <p:grpSpPr bwMode="auto">
                <a:xfrm>
                  <a:off x="418" y="5736"/>
                  <a:ext cx="1577" cy="1720"/>
                  <a:chOff x="696" y="2112"/>
                  <a:chExt cx="1104" cy="2496"/>
                </a:xfrm>
              </p:grpSpPr>
              <p:sp>
                <p:nvSpPr>
                  <p:cNvPr id="43045" name="Freeform 44"/>
                  <p:cNvSpPr>
                    <a:spLocks/>
                  </p:cNvSpPr>
                  <p:nvPr/>
                </p:nvSpPr>
                <p:spPr bwMode="auto">
                  <a:xfrm>
                    <a:off x="696" y="2112"/>
                    <a:ext cx="1104" cy="2496"/>
                  </a:xfrm>
                  <a:custGeom>
                    <a:avLst/>
                    <a:gdLst>
                      <a:gd name="T0" fmla="*/ 204 w 1094"/>
                      <a:gd name="T1" fmla="*/ 0 h 1760"/>
                      <a:gd name="T2" fmla="*/ 989 w 1094"/>
                      <a:gd name="T3" fmla="*/ 0 h 1760"/>
                      <a:gd name="T4" fmla="*/ 989 w 1094"/>
                      <a:gd name="T5" fmla="*/ 2592 h 1760"/>
                      <a:gd name="T6" fmla="*/ 1003 w 1094"/>
                      <a:gd name="T7" fmla="*/ 2933 h 1760"/>
                      <a:gd name="T8" fmla="*/ 1056 w 1094"/>
                      <a:gd name="T9" fmla="*/ 4060 h 1760"/>
                      <a:gd name="T10" fmla="*/ 1106 w 1094"/>
                      <a:gd name="T11" fmla="*/ 5101 h 1760"/>
                      <a:gd name="T12" fmla="*/ 1138 w 1094"/>
                      <a:gd name="T13" fmla="*/ 5785 h 1760"/>
                      <a:gd name="T14" fmla="*/ 1166 w 1094"/>
                      <a:gd name="T15" fmla="*/ 6816 h 1760"/>
                      <a:gd name="T16" fmla="*/ 1187 w 1094"/>
                      <a:gd name="T17" fmla="*/ 7999 h 1760"/>
                      <a:gd name="T18" fmla="*/ 1187 w 1094"/>
                      <a:gd name="T19" fmla="*/ 9393 h 1760"/>
                      <a:gd name="T20" fmla="*/ 1185 w 1094"/>
                      <a:gd name="T21" fmla="*/ 39957 h 1760"/>
                      <a:gd name="T22" fmla="*/ 1178 w 1094"/>
                      <a:gd name="T23" fmla="*/ 40422 h 1760"/>
                      <a:gd name="T24" fmla="*/ 1163 w 1094"/>
                      <a:gd name="T25" fmla="*/ 40685 h 1760"/>
                      <a:gd name="T26" fmla="*/ 1140 w 1094"/>
                      <a:gd name="T27" fmla="*/ 40841 h 1760"/>
                      <a:gd name="T28" fmla="*/ 65 w 1094"/>
                      <a:gd name="T29" fmla="*/ 40841 h 1760"/>
                      <a:gd name="T30" fmla="*/ 32 w 1094"/>
                      <a:gd name="T31" fmla="*/ 40620 h 1760"/>
                      <a:gd name="T32" fmla="*/ 11 w 1094"/>
                      <a:gd name="T33" fmla="*/ 40221 h 1760"/>
                      <a:gd name="T34" fmla="*/ 0 w 1094"/>
                      <a:gd name="T35" fmla="*/ 39513 h 1760"/>
                      <a:gd name="T36" fmla="*/ 0 w 1094"/>
                      <a:gd name="T37" fmla="*/ 8696 h 1760"/>
                      <a:gd name="T38" fmla="*/ 4 w 1094"/>
                      <a:gd name="T39" fmla="*/ 7999 h 1760"/>
                      <a:gd name="T40" fmla="*/ 11 w 1094"/>
                      <a:gd name="T41" fmla="*/ 7282 h 1760"/>
                      <a:gd name="T42" fmla="*/ 25 w 1094"/>
                      <a:gd name="T43" fmla="*/ 6656 h 1760"/>
                      <a:gd name="T44" fmla="*/ 78 w 1094"/>
                      <a:gd name="T45" fmla="*/ 5434 h 1760"/>
                      <a:gd name="T46" fmla="*/ 120 w 1094"/>
                      <a:gd name="T47" fmla="*/ 4530 h 1760"/>
                      <a:gd name="T48" fmla="*/ 159 w 1094"/>
                      <a:gd name="T49" fmla="*/ 3555 h 1760"/>
                      <a:gd name="T50" fmla="*/ 204 w 1094"/>
                      <a:gd name="T51" fmla="*/ 2707 h 1760"/>
                      <a:gd name="T52" fmla="*/ 204 w 1094"/>
                      <a:gd name="T53" fmla="*/ 0 h 1760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0" t="0" r="r" b="b"/>
                    <a:pathLst>
                      <a:path w="1094" h="1760">
                        <a:moveTo>
                          <a:pt x="186" y="0"/>
                        </a:moveTo>
                        <a:lnTo>
                          <a:pt x="911" y="0"/>
                        </a:lnTo>
                        <a:lnTo>
                          <a:pt x="911" y="112"/>
                        </a:lnTo>
                        <a:lnTo>
                          <a:pt x="923" y="126"/>
                        </a:lnTo>
                        <a:lnTo>
                          <a:pt x="974" y="175"/>
                        </a:lnTo>
                        <a:lnTo>
                          <a:pt x="1019" y="220"/>
                        </a:lnTo>
                        <a:lnTo>
                          <a:pt x="1048" y="249"/>
                        </a:lnTo>
                        <a:lnTo>
                          <a:pt x="1075" y="294"/>
                        </a:lnTo>
                        <a:lnTo>
                          <a:pt x="1094" y="345"/>
                        </a:lnTo>
                        <a:lnTo>
                          <a:pt x="1094" y="405"/>
                        </a:lnTo>
                        <a:lnTo>
                          <a:pt x="1092" y="1722"/>
                        </a:lnTo>
                        <a:lnTo>
                          <a:pt x="1086" y="1742"/>
                        </a:lnTo>
                        <a:lnTo>
                          <a:pt x="1072" y="1753"/>
                        </a:lnTo>
                        <a:lnTo>
                          <a:pt x="1050" y="1760"/>
                        </a:lnTo>
                        <a:lnTo>
                          <a:pt x="56" y="1760"/>
                        </a:lnTo>
                        <a:lnTo>
                          <a:pt x="32" y="1751"/>
                        </a:lnTo>
                        <a:lnTo>
                          <a:pt x="11" y="1733"/>
                        </a:lnTo>
                        <a:lnTo>
                          <a:pt x="0" y="1703"/>
                        </a:lnTo>
                        <a:lnTo>
                          <a:pt x="0" y="375"/>
                        </a:lnTo>
                        <a:lnTo>
                          <a:pt x="4" y="345"/>
                        </a:lnTo>
                        <a:lnTo>
                          <a:pt x="11" y="314"/>
                        </a:lnTo>
                        <a:lnTo>
                          <a:pt x="25" y="287"/>
                        </a:lnTo>
                        <a:lnTo>
                          <a:pt x="69" y="234"/>
                        </a:lnTo>
                        <a:lnTo>
                          <a:pt x="111" y="195"/>
                        </a:lnTo>
                        <a:lnTo>
                          <a:pt x="150" y="153"/>
                        </a:lnTo>
                        <a:lnTo>
                          <a:pt x="186" y="117"/>
                        </a:lnTo>
                        <a:lnTo>
                          <a:pt x="186" y="0"/>
                        </a:lnTo>
                      </a:path>
                    </a:pathLst>
                  </a:custGeom>
                  <a:noFill/>
                  <a:ln w="508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046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898" y="2114"/>
                    <a:ext cx="715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43027" name="Rectangle 46"/>
              <p:cNvSpPr>
                <a:spLocks noChangeArrowheads="1"/>
              </p:cNvSpPr>
              <p:nvPr/>
            </p:nvSpPr>
            <p:spPr bwMode="auto">
              <a:xfrm>
                <a:off x="1322388" y="4665713"/>
                <a:ext cx="85725" cy="1436688"/>
              </a:xfrm>
              <a:prstGeom prst="rect">
                <a:avLst/>
              </a:prstGeom>
              <a:solidFill>
                <a:srgbClr val="660066"/>
              </a:solidFill>
              <a:ln w="38100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8" name="Rectangle 47"/>
              <p:cNvSpPr>
                <a:spLocks noChangeArrowheads="1"/>
              </p:cNvSpPr>
              <p:nvPr/>
            </p:nvSpPr>
            <p:spPr bwMode="auto">
              <a:xfrm>
                <a:off x="2136775" y="4665713"/>
                <a:ext cx="85725" cy="1436688"/>
              </a:xfrm>
              <a:prstGeom prst="rect">
                <a:avLst/>
              </a:prstGeom>
              <a:solidFill>
                <a:srgbClr val="660066"/>
              </a:solidFill>
              <a:ln w="38100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9" name="Rectangle 48"/>
              <p:cNvSpPr>
                <a:spLocks noChangeArrowheads="1"/>
              </p:cNvSpPr>
              <p:nvPr/>
            </p:nvSpPr>
            <p:spPr bwMode="auto">
              <a:xfrm>
                <a:off x="3808413" y="4665713"/>
                <a:ext cx="85725" cy="1436688"/>
              </a:xfrm>
              <a:prstGeom prst="rect">
                <a:avLst/>
              </a:prstGeom>
              <a:solidFill>
                <a:srgbClr val="660066"/>
              </a:solidFill>
              <a:ln w="38100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0" name="Rectangle 49"/>
              <p:cNvSpPr>
                <a:spLocks noChangeArrowheads="1"/>
              </p:cNvSpPr>
              <p:nvPr/>
            </p:nvSpPr>
            <p:spPr bwMode="auto">
              <a:xfrm>
                <a:off x="4622800" y="4665713"/>
                <a:ext cx="85725" cy="1436688"/>
              </a:xfrm>
              <a:prstGeom prst="rect">
                <a:avLst/>
              </a:prstGeom>
              <a:solidFill>
                <a:srgbClr val="660066"/>
              </a:solidFill>
              <a:ln w="38100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1" name="Rectangle 50"/>
              <p:cNvSpPr>
                <a:spLocks noChangeArrowheads="1"/>
              </p:cNvSpPr>
              <p:nvPr/>
            </p:nvSpPr>
            <p:spPr bwMode="auto">
              <a:xfrm>
                <a:off x="6316663" y="4665713"/>
                <a:ext cx="85725" cy="1436688"/>
              </a:xfrm>
              <a:prstGeom prst="rect">
                <a:avLst/>
              </a:prstGeom>
              <a:solidFill>
                <a:srgbClr val="660066"/>
              </a:solidFill>
              <a:ln w="38100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2" name="Rectangle 51"/>
              <p:cNvSpPr>
                <a:spLocks noChangeArrowheads="1"/>
              </p:cNvSpPr>
              <p:nvPr/>
            </p:nvSpPr>
            <p:spPr bwMode="auto">
              <a:xfrm>
                <a:off x="7131050" y="4665713"/>
                <a:ext cx="85725" cy="1436688"/>
              </a:xfrm>
              <a:prstGeom prst="rect">
                <a:avLst/>
              </a:prstGeom>
              <a:solidFill>
                <a:srgbClr val="660066"/>
              </a:solidFill>
              <a:ln w="38100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3" name="Freeform 52"/>
              <p:cNvSpPr>
                <a:spLocks/>
              </p:cNvSpPr>
              <p:nvPr/>
            </p:nvSpPr>
            <p:spPr bwMode="auto">
              <a:xfrm>
                <a:off x="2179638" y="4476801"/>
                <a:ext cx="1671637" cy="247650"/>
              </a:xfrm>
              <a:custGeom>
                <a:avLst/>
                <a:gdLst>
                  <a:gd name="T0" fmla="*/ 0 w 1872"/>
                  <a:gd name="T1" fmla="*/ 2147483646 h 272"/>
                  <a:gd name="T2" fmla="*/ 2147483646 w 1872"/>
                  <a:gd name="T3" fmla="*/ 2147483646 h 272"/>
                  <a:gd name="T4" fmla="*/ 2147483646 w 1872"/>
                  <a:gd name="T5" fmla="*/ 2147483646 h 272"/>
                  <a:gd name="T6" fmla="*/ 2147483646 w 1872"/>
                  <a:gd name="T7" fmla="*/ 2147483646 h 272"/>
                  <a:gd name="T8" fmla="*/ 2147483646 w 1872"/>
                  <a:gd name="T9" fmla="*/ 2147483646 h 272"/>
                  <a:gd name="T10" fmla="*/ 2147483646 w 1872"/>
                  <a:gd name="T11" fmla="*/ 2147483646 h 272"/>
                  <a:gd name="T12" fmla="*/ 2147483646 w 1872"/>
                  <a:gd name="T13" fmla="*/ 2147483646 h 272"/>
                  <a:gd name="T14" fmla="*/ 2147483646 w 1872"/>
                  <a:gd name="T15" fmla="*/ 2147483646 h 272"/>
                  <a:gd name="T16" fmla="*/ 2147483646 w 1872"/>
                  <a:gd name="T17" fmla="*/ 2147483646 h 272"/>
                  <a:gd name="T18" fmla="*/ 2147483646 w 1872"/>
                  <a:gd name="T19" fmla="*/ 2147483646 h 272"/>
                  <a:gd name="T20" fmla="*/ 2147483646 w 1872"/>
                  <a:gd name="T21" fmla="*/ 2147483646 h 272"/>
                  <a:gd name="T22" fmla="*/ 2147483646 w 1872"/>
                  <a:gd name="T23" fmla="*/ 2147483646 h 272"/>
                  <a:gd name="T24" fmla="*/ 2147483646 w 1872"/>
                  <a:gd name="T25" fmla="*/ 2147483646 h 272"/>
                  <a:gd name="T26" fmla="*/ 2147483646 w 1872"/>
                  <a:gd name="T27" fmla="*/ 2147483646 h 272"/>
                  <a:gd name="T28" fmla="*/ 2147483646 w 1872"/>
                  <a:gd name="T29" fmla="*/ 2147483646 h 272"/>
                  <a:gd name="T30" fmla="*/ 2147483646 w 1872"/>
                  <a:gd name="T31" fmla="*/ 2147483646 h 272"/>
                  <a:gd name="T32" fmla="*/ 2147483646 w 1872"/>
                  <a:gd name="T33" fmla="*/ 2147483646 h 272"/>
                  <a:gd name="T34" fmla="*/ 2147483646 w 1872"/>
                  <a:gd name="T35" fmla="*/ 2147483646 h 272"/>
                  <a:gd name="T36" fmla="*/ 2147483646 w 1872"/>
                  <a:gd name="T37" fmla="*/ 2147483646 h 272"/>
                  <a:gd name="T38" fmla="*/ 2147483646 w 1872"/>
                  <a:gd name="T39" fmla="*/ 2147483646 h 27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72" h="272">
                    <a:moveTo>
                      <a:pt x="0" y="208"/>
                    </a:moveTo>
                    <a:cubicBezTo>
                      <a:pt x="84" y="112"/>
                      <a:pt x="168" y="16"/>
                      <a:pt x="240" y="16"/>
                    </a:cubicBezTo>
                    <a:cubicBezTo>
                      <a:pt x="312" y="16"/>
                      <a:pt x="424" y="168"/>
                      <a:pt x="432" y="208"/>
                    </a:cubicBezTo>
                    <a:cubicBezTo>
                      <a:pt x="440" y="248"/>
                      <a:pt x="288" y="272"/>
                      <a:pt x="288" y="256"/>
                    </a:cubicBezTo>
                    <a:cubicBezTo>
                      <a:pt x="288" y="240"/>
                      <a:pt x="376" y="144"/>
                      <a:pt x="432" y="112"/>
                    </a:cubicBezTo>
                    <a:cubicBezTo>
                      <a:pt x="488" y="80"/>
                      <a:pt x="568" y="48"/>
                      <a:pt x="624" y="64"/>
                    </a:cubicBezTo>
                    <a:cubicBezTo>
                      <a:pt x="680" y="80"/>
                      <a:pt x="776" y="184"/>
                      <a:pt x="768" y="208"/>
                    </a:cubicBezTo>
                    <a:cubicBezTo>
                      <a:pt x="760" y="232"/>
                      <a:pt x="560" y="240"/>
                      <a:pt x="576" y="208"/>
                    </a:cubicBezTo>
                    <a:cubicBezTo>
                      <a:pt x="592" y="176"/>
                      <a:pt x="784" y="32"/>
                      <a:pt x="864" y="16"/>
                    </a:cubicBezTo>
                    <a:cubicBezTo>
                      <a:pt x="944" y="0"/>
                      <a:pt x="1024" y="80"/>
                      <a:pt x="1056" y="112"/>
                    </a:cubicBezTo>
                    <a:cubicBezTo>
                      <a:pt x="1088" y="144"/>
                      <a:pt x="1080" y="200"/>
                      <a:pt x="1056" y="208"/>
                    </a:cubicBezTo>
                    <a:cubicBezTo>
                      <a:pt x="1032" y="216"/>
                      <a:pt x="896" y="184"/>
                      <a:pt x="912" y="160"/>
                    </a:cubicBezTo>
                    <a:cubicBezTo>
                      <a:pt x="928" y="136"/>
                      <a:pt x="1088" y="80"/>
                      <a:pt x="1152" y="64"/>
                    </a:cubicBezTo>
                    <a:cubicBezTo>
                      <a:pt x="1216" y="48"/>
                      <a:pt x="1248" y="48"/>
                      <a:pt x="1296" y="64"/>
                    </a:cubicBezTo>
                    <a:cubicBezTo>
                      <a:pt x="1344" y="80"/>
                      <a:pt x="1448" y="144"/>
                      <a:pt x="1440" y="160"/>
                    </a:cubicBezTo>
                    <a:cubicBezTo>
                      <a:pt x="1432" y="176"/>
                      <a:pt x="1248" y="184"/>
                      <a:pt x="1248" y="160"/>
                    </a:cubicBezTo>
                    <a:cubicBezTo>
                      <a:pt x="1248" y="136"/>
                      <a:pt x="1376" y="24"/>
                      <a:pt x="1440" y="16"/>
                    </a:cubicBezTo>
                    <a:cubicBezTo>
                      <a:pt x="1504" y="8"/>
                      <a:pt x="1584" y="112"/>
                      <a:pt x="1632" y="112"/>
                    </a:cubicBezTo>
                    <a:cubicBezTo>
                      <a:pt x="1680" y="112"/>
                      <a:pt x="1688" y="0"/>
                      <a:pt x="1728" y="16"/>
                    </a:cubicBezTo>
                    <a:cubicBezTo>
                      <a:pt x="1768" y="32"/>
                      <a:pt x="1820" y="120"/>
                      <a:pt x="1872" y="208"/>
                    </a:cubicBezTo>
                  </a:path>
                </a:pathLst>
              </a:cu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034" name="Freeform 53"/>
              <p:cNvSpPr>
                <a:spLocks/>
              </p:cNvSpPr>
              <p:nvPr/>
            </p:nvSpPr>
            <p:spPr bwMode="auto">
              <a:xfrm>
                <a:off x="4676775" y="4456163"/>
                <a:ext cx="1671638" cy="246063"/>
              </a:xfrm>
              <a:custGeom>
                <a:avLst/>
                <a:gdLst>
                  <a:gd name="T0" fmla="*/ 0 w 1872"/>
                  <a:gd name="T1" fmla="*/ 2147483646 h 272"/>
                  <a:gd name="T2" fmla="*/ 2147483646 w 1872"/>
                  <a:gd name="T3" fmla="*/ 2147483646 h 272"/>
                  <a:gd name="T4" fmla="*/ 2147483646 w 1872"/>
                  <a:gd name="T5" fmla="*/ 2147483646 h 272"/>
                  <a:gd name="T6" fmla="*/ 2147483646 w 1872"/>
                  <a:gd name="T7" fmla="*/ 2147483646 h 272"/>
                  <a:gd name="T8" fmla="*/ 2147483646 w 1872"/>
                  <a:gd name="T9" fmla="*/ 2147483646 h 272"/>
                  <a:gd name="T10" fmla="*/ 2147483646 w 1872"/>
                  <a:gd name="T11" fmla="*/ 2147483646 h 272"/>
                  <a:gd name="T12" fmla="*/ 2147483646 w 1872"/>
                  <a:gd name="T13" fmla="*/ 2147483646 h 272"/>
                  <a:gd name="T14" fmla="*/ 2147483646 w 1872"/>
                  <a:gd name="T15" fmla="*/ 2147483646 h 272"/>
                  <a:gd name="T16" fmla="*/ 2147483646 w 1872"/>
                  <a:gd name="T17" fmla="*/ 2147483646 h 272"/>
                  <a:gd name="T18" fmla="*/ 2147483646 w 1872"/>
                  <a:gd name="T19" fmla="*/ 2147483646 h 272"/>
                  <a:gd name="T20" fmla="*/ 2147483646 w 1872"/>
                  <a:gd name="T21" fmla="*/ 2147483646 h 272"/>
                  <a:gd name="T22" fmla="*/ 2147483646 w 1872"/>
                  <a:gd name="T23" fmla="*/ 2147483646 h 272"/>
                  <a:gd name="T24" fmla="*/ 2147483646 w 1872"/>
                  <a:gd name="T25" fmla="*/ 2147483646 h 272"/>
                  <a:gd name="T26" fmla="*/ 2147483646 w 1872"/>
                  <a:gd name="T27" fmla="*/ 2147483646 h 272"/>
                  <a:gd name="T28" fmla="*/ 2147483646 w 1872"/>
                  <a:gd name="T29" fmla="*/ 2147483646 h 272"/>
                  <a:gd name="T30" fmla="*/ 2147483646 w 1872"/>
                  <a:gd name="T31" fmla="*/ 2147483646 h 272"/>
                  <a:gd name="T32" fmla="*/ 2147483646 w 1872"/>
                  <a:gd name="T33" fmla="*/ 2147483646 h 272"/>
                  <a:gd name="T34" fmla="*/ 2147483646 w 1872"/>
                  <a:gd name="T35" fmla="*/ 2147483646 h 272"/>
                  <a:gd name="T36" fmla="*/ 2147483646 w 1872"/>
                  <a:gd name="T37" fmla="*/ 2147483646 h 272"/>
                  <a:gd name="T38" fmla="*/ 2147483646 w 1872"/>
                  <a:gd name="T39" fmla="*/ 2147483646 h 27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72" h="272">
                    <a:moveTo>
                      <a:pt x="0" y="208"/>
                    </a:moveTo>
                    <a:cubicBezTo>
                      <a:pt x="84" y="112"/>
                      <a:pt x="168" y="16"/>
                      <a:pt x="240" y="16"/>
                    </a:cubicBezTo>
                    <a:cubicBezTo>
                      <a:pt x="312" y="16"/>
                      <a:pt x="424" y="168"/>
                      <a:pt x="432" y="208"/>
                    </a:cubicBezTo>
                    <a:cubicBezTo>
                      <a:pt x="440" y="248"/>
                      <a:pt x="288" y="272"/>
                      <a:pt x="288" y="256"/>
                    </a:cubicBezTo>
                    <a:cubicBezTo>
                      <a:pt x="288" y="240"/>
                      <a:pt x="376" y="144"/>
                      <a:pt x="432" y="112"/>
                    </a:cubicBezTo>
                    <a:cubicBezTo>
                      <a:pt x="488" y="80"/>
                      <a:pt x="568" y="48"/>
                      <a:pt x="624" y="64"/>
                    </a:cubicBezTo>
                    <a:cubicBezTo>
                      <a:pt x="680" y="80"/>
                      <a:pt x="776" y="184"/>
                      <a:pt x="768" y="208"/>
                    </a:cubicBezTo>
                    <a:cubicBezTo>
                      <a:pt x="760" y="232"/>
                      <a:pt x="560" y="240"/>
                      <a:pt x="576" y="208"/>
                    </a:cubicBezTo>
                    <a:cubicBezTo>
                      <a:pt x="592" y="176"/>
                      <a:pt x="784" y="32"/>
                      <a:pt x="864" y="16"/>
                    </a:cubicBezTo>
                    <a:cubicBezTo>
                      <a:pt x="944" y="0"/>
                      <a:pt x="1024" y="80"/>
                      <a:pt x="1056" y="112"/>
                    </a:cubicBezTo>
                    <a:cubicBezTo>
                      <a:pt x="1088" y="144"/>
                      <a:pt x="1080" y="200"/>
                      <a:pt x="1056" y="208"/>
                    </a:cubicBezTo>
                    <a:cubicBezTo>
                      <a:pt x="1032" y="216"/>
                      <a:pt x="896" y="184"/>
                      <a:pt x="912" y="160"/>
                    </a:cubicBezTo>
                    <a:cubicBezTo>
                      <a:pt x="928" y="136"/>
                      <a:pt x="1088" y="80"/>
                      <a:pt x="1152" y="64"/>
                    </a:cubicBezTo>
                    <a:cubicBezTo>
                      <a:pt x="1216" y="48"/>
                      <a:pt x="1248" y="48"/>
                      <a:pt x="1296" y="64"/>
                    </a:cubicBezTo>
                    <a:cubicBezTo>
                      <a:pt x="1344" y="80"/>
                      <a:pt x="1448" y="144"/>
                      <a:pt x="1440" y="160"/>
                    </a:cubicBezTo>
                    <a:cubicBezTo>
                      <a:pt x="1432" y="176"/>
                      <a:pt x="1248" y="184"/>
                      <a:pt x="1248" y="160"/>
                    </a:cubicBezTo>
                    <a:cubicBezTo>
                      <a:pt x="1248" y="136"/>
                      <a:pt x="1376" y="24"/>
                      <a:pt x="1440" y="16"/>
                    </a:cubicBezTo>
                    <a:cubicBezTo>
                      <a:pt x="1504" y="8"/>
                      <a:pt x="1584" y="112"/>
                      <a:pt x="1632" y="112"/>
                    </a:cubicBezTo>
                    <a:cubicBezTo>
                      <a:pt x="1680" y="112"/>
                      <a:pt x="1688" y="0"/>
                      <a:pt x="1728" y="16"/>
                    </a:cubicBezTo>
                    <a:cubicBezTo>
                      <a:pt x="1768" y="32"/>
                      <a:pt x="1820" y="120"/>
                      <a:pt x="1872" y="208"/>
                    </a:cubicBezTo>
                  </a:path>
                </a:pathLst>
              </a:cu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035" name="Freeform 54"/>
              <p:cNvSpPr>
                <a:spLocks/>
              </p:cNvSpPr>
              <p:nvPr/>
            </p:nvSpPr>
            <p:spPr bwMode="auto">
              <a:xfrm>
                <a:off x="1244600" y="3465563"/>
                <a:ext cx="3143250" cy="1219200"/>
              </a:xfrm>
              <a:custGeom>
                <a:avLst/>
                <a:gdLst>
                  <a:gd name="T0" fmla="*/ 2147483646 w 3520"/>
                  <a:gd name="T1" fmla="*/ 2147483646 h 1344"/>
                  <a:gd name="T2" fmla="*/ 2147483646 w 3520"/>
                  <a:gd name="T3" fmla="*/ 2147483646 h 1344"/>
                  <a:gd name="T4" fmla="*/ 2147483646 w 3520"/>
                  <a:gd name="T5" fmla="*/ 2147483646 h 1344"/>
                  <a:gd name="T6" fmla="*/ 2147483646 w 3520"/>
                  <a:gd name="T7" fmla="*/ 2147483646 h 1344"/>
                  <a:gd name="T8" fmla="*/ 2147483646 w 3520"/>
                  <a:gd name="T9" fmla="*/ 2147483646 h 1344"/>
                  <a:gd name="T10" fmla="*/ 2147483646 w 3520"/>
                  <a:gd name="T11" fmla="*/ 2147483646 h 1344"/>
                  <a:gd name="T12" fmla="*/ 2147483646 w 3520"/>
                  <a:gd name="T13" fmla="*/ 2147483646 h 1344"/>
                  <a:gd name="T14" fmla="*/ 2147483646 w 3520"/>
                  <a:gd name="T15" fmla="*/ 2147483646 h 1344"/>
                  <a:gd name="T16" fmla="*/ 2147483646 w 3520"/>
                  <a:gd name="T17" fmla="*/ 2147483646 h 1344"/>
                  <a:gd name="T18" fmla="*/ 2147483646 w 3520"/>
                  <a:gd name="T19" fmla="*/ 2147483646 h 1344"/>
                  <a:gd name="T20" fmla="*/ 2147483646 w 3520"/>
                  <a:gd name="T21" fmla="*/ 2147483646 h 1344"/>
                  <a:gd name="T22" fmla="*/ 2147483646 w 3520"/>
                  <a:gd name="T23" fmla="*/ 2147483646 h 1344"/>
                  <a:gd name="T24" fmla="*/ 2147483646 w 3520"/>
                  <a:gd name="T25" fmla="*/ 2147483646 h 1344"/>
                  <a:gd name="T26" fmla="*/ 2147483646 w 3520"/>
                  <a:gd name="T27" fmla="*/ 2147483646 h 1344"/>
                  <a:gd name="T28" fmla="*/ 2147483646 w 3520"/>
                  <a:gd name="T29" fmla="*/ 2147483646 h 1344"/>
                  <a:gd name="T30" fmla="*/ 2147483646 w 3520"/>
                  <a:gd name="T31" fmla="*/ 2147483646 h 1344"/>
                  <a:gd name="T32" fmla="*/ 2147483646 w 3520"/>
                  <a:gd name="T33" fmla="*/ 2147483646 h 1344"/>
                  <a:gd name="T34" fmla="*/ 2147483646 w 3520"/>
                  <a:gd name="T35" fmla="*/ 2147483646 h 1344"/>
                  <a:gd name="T36" fmla="*/ 2147483646 w 3520"/>
                  <a:gd name="T37" fmla="*/ 2147483646 h 1344"/>
                  <a:gd name="T38" fmla="*/ 2147483646 w 3520"/>
                  <a:gd name="T39" fmla="*/ 2147483646 h 1344"/>
                  <a:gd name="T40" fmla="*/ 2147483646 w 3520"/>
                  <a:gd name="T41" fmla="*/ 2147483646 h 1344"/>
                  <a:gd name="T42" fmla="*/ 2147483646 w 3520"/>
                  <a:gd name="T43" fmla="*/ 2147483646 h 1344"/>
                  <a:gd name="T44" fmla="*/ 2147483646 w 3520"/>
                  <a:gd name="T45" fmla="*/ 2147483646 h 1344"/>
                  <a:gd name="T46" fmla="*/ 2147483646 w 3520"/>
                  <a:gd name="T47" fmla="*/ 2147483646 h 1344"/>
                  <a:gd name="T48" fmla="*/ 2147483646 w 3520"/>
                  <a:gd name="T49" fmla="*/ 2147483646 h 1344"/>
                  <a:gd name="T50" fmla="*/ 2147483646 w 3520"/>
                  <a:gd name="T51" fmla="*/ 0 h 1344"/>
                  <a:gd name="T52" fmla="*/ 2147483646 w 3520"/>
                  <a:gd name="T53" fmla="*/ 2147483646 h 1344"/>
                  <a:gd name="T54" fmla="*/ 2147483646 w 3520"/>
                  <a:gd name="T55" fmla="*/ 2147483646 h 1344"/>
                  <a:gd name="T56" fmla="*/ 2147483646 w 3520"/>
                  <a:gd name="T57" fmla="*/ 2147483646 h 1344"/>
                  <a:gd name="T58" fmla="*/ 2147483646 w 3520"/>
                  <a:gd name="T59" fmla="*/ 2147483646 h 1344"/>
                  <a:gd name="T60" fmla="*/ 2147483646 w 3520"/>
                  <a:gd name="T61" fmla="*/ 2147483646 h 1344"/>
                  <a:gd name="T62" fmla="*/ 2147483646 w 3520"/>
                  <a:gd name="T63" fmla="*/ 2147483646 h 1344"/>
                  <a:gd name="T64" fmla="*/ 2147483646 w 3520"/>
                  <a:gd name="T65" fmla="*/ 2147483646 h 1344"/>
                  <a:gd name="T66" fmla="*/ 2147483646 w 3520"/>
                  <a:gd name="T67" fmla="*/ 2147483646 h 1344"/>
                  <a:gd name="T68" fmla="*/ 2147483646 w 3520"/>
                  <a:gd name="T69" fmla="*/ 2147483646 h 13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520" h="1344">
                    <a:moveTo>
                      <a:pt x="160" y="1344"/>
                    </a:moveTo>
                    <a:cubicBezTo>
                      <a:pt x="128" y="1320"/>
                      <a:pt x="88" y="1293"/>
                      <a:pt x="64" y="1260"/>
                    </a:cubicBezTo>
                    <a:cubicBezTo>
                      <a:pt x="46" y="1235"/>
                      <a:pt x="42" y="1203"/>
                      <a:pt x="28" y="1176"/>
                    </a:cubicBezTo>
                    <a:cubicBezTo>
                      <a:pt x="14" y="1093"/>
                      <a:pt x="0" y="917"/>
                      <a:pt x="76" y="852"/>
                    </a:cubicBezTo>
                    <a:cubicBezTo>
                      <a:pt x="94" y="837"/>
                      <a:pt x="117" y="829"/>
                      <a:pt x="136" y="816"/>
                    </a:cubicBezTo>
                    <a:cubicBezTo>
                      <a:pt x="209" y="767"/>
                      <a:pt x="155" y="787"/>
                      <a:pt x="232" y="768"/>
                    </a:cubicBezTo>
                    <a:cubicBezTo>
                      <a:pt x="340" y="776"/>
                      <a:pt x="450" y="771"/>
                      <a:pt x="556" y="792"/>
                    </a:cubicBezTo>
                    <a:cubicBezTo>
                      <a:pt x="570" y="795"/>
                      <a:pt x="546" y="825"/>
                      <a:pt x="532" y="828"/>
                    </a:cubicBezTo>
                    <a:cubicBezTo>
                      <a:pt x="508" y="834"/>
                      <a:pt x="484" y="820"/>
                      <a:pt x="460" y="816"/>
                    </a:cubicBezTo>
                    <a:cubicBezTo>
                      <a:pt x="398" y="774"/>
                      <a:pt x="388" y="746"/>
                      <a:pt x="376" y="672"/>
                    </a:cubicBezTo>
                    <a:cubicBezTo>
                      <a:pt x="384" y="632"/>
                      <a:pt x="380" y="588"/>
                      <a:pt x="400" y="552"/>
                    </a:cubicBezTo>
                    <a:cubicBezTo>
                      <a:pt x="443" y="475"/>
                      <a:pt x="594" y="407"/>
                      <a:pt x="676" y="384"/>
                    </a:cubicBezTo>
                    <a:cubicBezTo>
                      <a:pt x="787" y="310"/>
                      <a:pt x="925" y="357"/>
                      <a:pt x="1012" y="444"/>
                    </a:cubicBezTo>
                    <a:cubicBezTo>
                      <a:pt x="1020" y="464"/>
                      <a:pt x="1039" y="483"/>
                      <a:pt x="1036" y="504"/>
                    </a:cubicBezTo>
                    <a:cubicBezTo>
                      <a:pt x="1034" y="518"/>
                      <a:pt x="1009" y="539"/>
                      <a:pt x="1000" y="528"/>
                    </a:cubicBezTo>
                    <a:cubicBezTo>
                      <a:pt x="982" y="506"/>
                      <a:pt x="992" y="472"/>
                      <a:pt x="988" y="444"/>
                    </a:cubicBezTo>
                    <a:cubicBezTo>
                      <a:pt x="992" y="408"/>
                      <a:pt x="981" y="367"/>
                      <a:pt x="1000" y="336"/>
                    </a:cubicBezTo>
                    <a:cubicBezTo>
                      <a:pt x="1017" y="309"/>
                      <a:pt x="1055" y="302"/>
                      <a:pt x="1084" y="288"/>
                    </a:cubicBezTo>
                    <a:cubicBezTo>
                      <a:pt x="1309" y="180"/>
                      <a:pt x="1233" y="199"/>
                      <a:pt x="1408" y="180"/>
                    </a:cubicBezTo>
                    <a:cubicBezTo>
                      <a:pt x="1444" y="188"/>
                      <a:pt x="1482" y="191"/>
                      <a:pt x="1516" y="204"/>
                    </a:cubicBezTo>
                    <a:cubicBezTo>
                      <a:pt x="1566" y="223"/>
                      <a:pt x="1660" y="276"/>
                      <a:pt x="1660" y="276"/>
                    </a:cubicBezTo>
                    <a:cubicBezTo>
                      <a:pt x="1711" y="379"/>
                      <a:pt x="1669" y="298"/>
                      <a:pt x="1660" y="264"/>
                    </a:cubicBezTo>
                    <a:cubicBezTo>
                      <a:pt x="1654" y="241"/>
                      <a:pt x="1652" y="216"/>
                      <a:pt x="1648" y="192"/>
                    </a:cubicBezTo>
                    <a:cubicBezTo>
                      <a:pt x="1678" y="72"/>
                      <a:pt x="1723" y="100"/>
                      <a:pt x="1828" y="60"/>
                    </a:cubicBezTo>
                    <a:cubicBezTo>
                      <a:pt x="1853" y="50"/>
                      <a:pt x="1874" y="31"/>
                      <a:pt x="1900" y="24"/>
                    </a:cubicBezTo>
                    <a:cubicBezTo>
                      <a:pt x="1955" y="10"/>
                      <a:pt x="2068" y="0"/>
                      <a:pt x="2068" y="0"/>
                    </a:cubicBezTo>
                    <a:cubicBezTo>
                      <a:pt x="2312" y="72"/>
                      <a:pt x="2221" y="31"/>
                      <a:pt x="2356" y="132"/>
                    </a:cubicBezTo>
                    <a:cubicBezTo>
                      <a:pt x="2357" y="136"/>
                      <a:pt x="2387" y="224"/>
                      <a:pt x="2356" y="228"/>
                    </a:cubicBezTo>
                    <a:cubicBezTo>
                      <a:pt x="2329" y="232"/>
                      <a:pt x="2308" y="204"/>
                      <a:pt x="2284" y="192"/>
                    </a:cubicBezTo>
                    <a:cubicBezTo>
                      <a:pt x="2267" y="89"/>
                      <a:pt x="2272" y="87"/>
                      <a:pt x="2368" y="48"/>
                    </a:cubicBezTo>
                    <a:cubicBezTo>
                      <a:pt x="2460" y="52"/>
                      <a:pt x="2552" y="53"/>
                      <a:pt x="2644" y="60"/>
                    </a:cubicBezTo>
                    <a:cubicBezTo>
                      <a:pt x="2764" y="69"/>
                      <a:pt x="2881" y="143"/>
                      <a:pt x="2992" y="180"/>
                    </a:cubicBezTo>
                    <a:cubicBezTo>
                      <a:pt x="3084" y="168"/>
                      <a:pt x="3177" y="160"/>
                      <a:pt x="3268" y="144"/>
                    </a:cubicBezTo>
                    <a:cubicBezTo>
                      <a:pt x="3337" y="132"/>
                      <a:pt x="3390" y="96"/>
                      <a:pt x="3460" y="84"/>
                    </a:cubicBezTo>
                    <a:cubicBezTo>
                      <a:pt x="3480" y="68"/>
                      <a:pt x="3520" y="36"/>
                      <a:pt x="3520" y="36"/>
                    </a:cubicBezTo>
                  </a:path>
                </a:pathLst>
              </a:cu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036" name="Freeform 55"/>
              <p:cNvSpPr>
                <a:spLocks/>
              </p:cNvSpPr>
              <p:nvPr/>
            </p:nvSpPr>
            <p:spPr bwMode="auto">
              <a:xfrm>
                <a:off x="4783138" y="3443338"/>
                <a:ext cx="2428875" cy="1262063"/>
              </a:xfrm>
              <a:custGeom>
                <a:avLst/>
                <a:gdLst>
                  <a:gd name="T0" fmla="*/ 2147483646 w 2720"/>
                  <a:gd name="T1" fmla="*/ 2147483646 h 1392"/>
                  <a:gd name="T2" fmla="*/ 2147483646 w 2720"/>
                  <a:gd name="T3" fmla="*/ 2147483646 h 1392"/>
                  <a:gd name="T4" fmla="*/ 2147483646 w 2720"/>
                  <a:gd name="T5" fmla="*/ 2147483646 h 1392"/>
                  <a:gd name="T6" fmla="*/ 2147483646 w 2720"/>
                  <a:gd name="T7" fmla="*/ 2147483646 h 1392"/>
                  <a:gd name="T8" fmla="*/ 2147483646 w 2720"/>
                  <a:gd name="T9" fmla="*/ 2147483646 h 1392"/>
                  <a:gd name="T10" fmla="*/ 2147483646 w 2720"/>
                  <a:gd name="T11" fmla="*/ 2147483646 h 1392"/>
                  <a:gd name="T12" fmla="*/ 2147483646 w 2720"/>
                  <a:gd name="T13" fmla="*/ 2147483646 h 1392"/>
                  <a:gd name="T14" fmla="*/ 2147483646 w 2720"/>
                  <a:gd name="T15" fmla="*/ 2147483646 h 1392"/>
                  <a:gd name="T16" fmla="*/ 2147483646 w 2720"/>
                  <a:gd name="T17" fmla="*/ 2147483646 h 1392"/>
                  <a:gd name="T18" fmla="*/ 2147483646 w 2720"/>
                  <a:gd name="T19" fmla="*/ 2147483646 h 1392"/>
                  <a:gd name="T20" fmla="*/ 2147483646 w 2720"/>
                  <a:gd name="T21" fmla="*/ 2147483646 h 1392"/>
                  <a:gd name="T22" fmla="*/ 2147483646 w 2720"/>
                  <a:gd name="T23" fmla="*/ 2147483646 h 1392"/>
                  <a:gd name="T24" fmla="*/ 2147483646 w 2720"/>
                  <a:gd name="T25" fmla="*/ 2147483646 h 1392"/>
                  <a:gd name="T26" fmla="*/ 2147483646 w 2720"/>
                  <a:gd name="T27" fmla="*/ 2147483646 h 1392"/>
                  <a:gd name="T28" fmla="*/ 2147483646 w 2720"/>
                  <a:gd name="T29" fmla="*/ 2147483646 h 1392"/>
                  <a:gd name="T30" fmla="*/ 2147483646 w 2720"/>
                  <a:gd name="T31" fmla="*/ 2147483646 h 1392"/>
                  <a:gd name="T32" fmla="*/ 2147483646 w 2720"/>
                  <a:gd name="T33" fmla="*/ 2147483646 h 1392"/>
                  <a:gd name="T34" fmla="*/ 2147483646 w 2720"/>
                  <a:gd name="T35" fmla="*/ 2147483646 h 1392"/>
                  <a:gd name="T36" fmla="*/ 2147483646 w 2720"/>
                  <a:gd name="T37" fmla="*/ 2147483646 h 1392"/>
                  <a:gd name="T38" fmla="*/ 2147483646 w 2720"/>
                  <a:gd name="T39" fmla="*/ 2147483646 h 1392"/>
                  <a:gd name="T40" fmla="*/ 2147483646 w 2720"/>
                  <a:gd name="T41" fmla="*/ 2147483646 h 1392"/>
                  <a:gd name="T42" fmla="*/ 2147483646 w 2720"/>
                  <a:gd name="T43" fmla="*/ 2147483646 h 1392"/>
                  <a:gd name="T44" fmla="*/ 2147483646 w 2720"/>
                  <a:gd name="T45" fmla="*/ 2147483646 h 1392"/>
                  <a:gd name="T46" fmla="*/ 2147483646 w 2720"/>
                  <a:gd name="T47" fmla="*/ 2147483646 h 1392"/>
                  <a:gd name="T48" fmla="*/ 2147483646 w 2720"/>
                  <a:gd name="T49" fmla="*/ 2147483646 h 1392"/>
                  <a:gd name="T50" fmla="*/ 2147483646 w 2720"/>
                  <a:gd name="T51" fmla="*/ 0 h 1392"/>
                  <a:gd name="T52" fmla="*/ 2147483646 w 2720"/>
                  <a:gd name="T53" fmla="*/ 2147483646 h 1392"/>
                  <a:gd name="T54" fmla="*/ 2147483646 w 2720"/>
                  <a:gd name="T55" fmla="*/ 2147483646 h 1392"/>
                  <a:gd name="T56" fmla="*/ 2147483646 w 2720"/>
                  <a:gd name="T57" fmla="*/ 2147483646 h 1392"/>
                  <a:gd name="T58" fmla="*/ 2147483646 w 2720"/>
                  <a:gd name="T59" fmla="*/ 2147483646 h 1392"/>
                  <a:gd name="T60" fmla="*/ 0 w 2720"/>
                  <a:gd name="T61" fmla="*/ 2147483646 h 13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20" h="1392">
                    <a:moveTo>
                      <a:pt x="2688" y="1392"/>
                    </a:moveTo>
                    <a:cubicBezTo>
                      <a:pt x="2696" y="1376"/>
                      <a:pt x="2711" y="1362"/>
                      <a:pt x="2712" y="1344"/>
                    </a:cubicBezTo>
                    <a:cubicBezTo>
                      <a:pt x="2720" y="1175"/>
                      <a:pt x="2699" y="1023"/>
                      <a:pt x="2604" y="888"/>
                    </a:cubicBezTo>
                    <a:cubicBezTo>
                      <a:pt x="2543" y="801"/>
                      <a:pt x="2586" y="823"/>
                      <a:pt x="2508" y="804"/>
                    </a:cubicBezTo>
                    <a:cubicBezTo>
                      <a:pt x="2429" y="752"/>
                      <a:pt x="2338" y="763"/>
                      <a:pt x="2244" y="756"/>
                    </a:cubicBezTo>
                    <a:cubicBezTo>
                      <a:pt x="2140" y="769"/>
                      <a:pt x="2132" y="752"/>
                      <a:pt x="2088" y="840"/>
                    </a:cubicBezTo>
                    <a:cubicBezTo>
                      <a:pt x="2137" y="877"/>
                      <a:pt x="2173" y="897"/>
                      <a:pt x="2232" y="912"/>
                    </a:cubicBezTo>
                    <a:cubicBezTo>
                      <a:pt x="2258" y="861"/>
                      <a:pt x="2296" y="708"/>
                      <a:pt x="2256" y="660"/>
                    </a:cubicBezTo>
                    <a:cubicBezTo>
                      <a:pt x="2184" y="574"/>
                      <a:pt x="2093" y="561"/>
                      <a:pt x="2004" y="516"/>
                    </a:cubicBezTo>
                    <a:cubicBezTo>
                      <a:pt x="1872" y="450"/>
                      <a:pt x="1863" y="433"/>
                      <a:pt x="1740" y="408"/>
                    </a:cubicBezTo>
                    <a:cubicBezTo>
                      <a:pt x="1660" y="412"/>
                      <a:pt x="1580" y="413"/>
                      <a:pt x="1500" y="420"/>
                    </a:cubicBezTo>
                    <a:cubicBezTo>
                      <a:pt x="1487" y="421"/>
                      <a:pt x="1472" y="422"/>
                      <a:pt x="1464" y="432"/>
                    </a:cubicBezTo>
                    <a:cubicBezTo>
                      <a:pt x="1454" y="445"/>
                      <a:pt x="1456" y="464"/>
                      <a:pt x="1452" y="480"/>
                    </a:cubicBezTo>
                    <a:cubicBezTo>
                      <a:pt x="1488" y="484"/>
                      <a:pt x="1603" y="506"/>
                      <a:pt x="1644" y="480"/>
                    </a:cubicBezTo>
                    <a:cubicBezTo>
                      <a:pt x="1658" y="471"/>
                      <a:pt x="1652" y="448"/>
                      <a:pt x="1656" y="432"/>
                    </a:cubicBezTo>
                    <a:cubicBezTo>
                      <a:pt x="1652" y="384"/>
                      <a:pt x="1652" y="336"/>
                      <a:pt x="1644" y="288"/>
                    </a:cubicBezTo>
                    <a:cubicBezTo>
                      <a:pt x="1640" y="263"/>
                      <a:pt x="1644" y="224"/>
                      <a:pt x="1620" y="216"/>
                    </a:cubicBezTo>
                    <a:cubicBezTo>
                      <a:pt x="1509" y="179"/>
                      <a:pt x="1400" y="149"/>
                      <a:pt x="1284" y="132"/>
                    </a:cubicBezTo>
                    <a:cubicBezTo>
                      <a:pt x="1200" y="136"/>
                      <a:pt x="1116" y="137"/>
                      <a:pt x="1032" y="144"/>
                    </a:cubicBezTo>
                    <a:cubicBezTo>
                      <a:pt x="1019" y="145"/>
                      <a:pt x="1008" y="153"/>
                      <a:pt x="996" y="156"/>
                    </a:cubicBezTo>
                    <a:cubicBezTo>
                      <a:pt x="976" y="161"/>
                      <a:pt x="956" y="163"/>
                      <a:pt x="936" y="168"/>
                    </a:cubicBezTo>
                    <a:cubicBezTo>
                      <a:pt x="912" y="175"/>
                      <a:pt x="864" y="192"/>
                      <a:pt x="864" y="192"/>
                    </a:cubicBezTo>
                    <a:cubicBezTo>
                      <a:pt x="833" y="285"/>
                      <a:pt x="928" y="289"/>
                      <a:pt x="996" y="300"/>
                    </a:cubicBezTo>
                    <a:cubicBezTo>
                      <a:pt x="1060" y="236"/>
                      <a:pt x="1049" y="221"/>
                      <a:pt x="1020" y="144"/>
                    </a:cubicBezTo>
                    <a:cubicBezTo>
                      <a:pt x="998" y="85"/>
                      <a:pt x="981" y="47"/>
                      <a:pt x="912" y="24"/>
                    </a:cubicBezTo>
                    <a:cubicBezTo>
                      <a:pt x="881" y="14"/>
                      <a:pt x="685" y="0"/>
                      <a:pt x="684" y="0"/>
                    </a:cubicBezTo>
                    <a:cubicBezTo>
                      <a:pt x="644" y="8"/>
                      <a:pt x="602" y="10"/>
                      <a:pt x="564" y="24"/>
                    </a:cubicBezTo>
                    <a:cubicBezTo>
                      <a:pt x="537" y="34"/>
                      <a:pt x="516" y="56"/>
                      <a:pt x="492" y="72"/>
                    </a:cubicBezTo>
                    <a:cubicBezTo>
                      <a:pt x="477" y="82"/>
                      <a:pt x="370" y="114"/>
                      <a:pt x="348" y="120"/>
                    </a:cubicBezTo>
                    <a:cubicBezTo>
                      <a:pt x="264" y="112"/>
                      <a:pt x="177" y="118"/>
                      <a:pt x="96" y="96"/>
                    </a:cubicBezTo>
                    <a:cubicBezTo>
                      <a:pt x="57" y="85"/>
                      <a:pt x="0" y="24"/>
                      <a:pt x="0" y="24"/>
                    </a:cubicBezTo>
                  </a:path>
                </a:pathLst>
              </a:cu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037" name="Text Box 57"/>
              <p:cNvSpPr txBox="1">
                <a:spLocks noChangeArrowheads="1"/>
              </p:cNvSpPr>
              <p:nvPr/>
            </p:nvSpPr>
            <p:spPr bwMode="auto">
              <a:xfrm>
                <a:off x="4389759" y="3290938"/>
                <a:ext cx="364484" cy="4525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CC3300"/>
                    </a:solidFill>
                    <a:latin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43038" name="Text Box 58"/>
              <p:cNvSpPr txBox="1">
                <a:spLocks noChangeArrowheads="1"/>
              </p:cNvSpPr>
              <p:nvPr/>
            </p:nvSpPr>
            <p:spPr bwMode="auto">
              <a:xfrm>
                <a:off x="1275518" y="6194476"/>
                <a:ext cx="1095453" cy="437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003300"/>
                    </a:solidFill>
                    <a:latin typeface="Arial" panose="020B0604020202020204" pitchFamily="34" charset="0"/>
                  </a:rPr>
                  <a:t>AgNO</a:t>
                </a:r>
                <a:r>
                  <a:rPr lang="it-IT" altLang="it-IT" sz="2500" baseline="-25000">
                    <a:solidFill>
                      <a:srgbClr val="003300"/>
                    </a:solidFill>
                    <a:latin typeface="Arial" panose="020B0604020202020204" pitchFamily="34" charset="0"/>
                  </a:rPr>
                  <a:t>3</a:t>
                </a:r>
                <a:endParaRPr lang="it-IT" altLang="it-IT" sz="2500">
                  <a:solidFill>
                    <a:srgbClr val="0033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039" name="Text Box 59"/>
              <p:cNvSpPr txBox="1">
                <a:spLocks noChangeArrowheads="1"/>
              </p:cNvSpPr>
              <p:nvPr/>
            </p:nvSpPr>
            <p:spPr bwMode="auto">
              <a:xfrm>
                <a:off x="3794880" y="6194476"/>
                <a:ext cx="1095453" cy="437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003300"/>
                    </a:solidFill>
                    <a:latin typeface="Arial" panose="020B0604020202020204" pitchFamily="34" charset="0"/>
                  </a:rPr>
                  <a:t>CuSO</a:t>
                </a:r>
                <a:r>
                  <a:rPr lang="it-IT" altLang="it-IT" sz="2500" baseline="-25000">
                    <a:solidFill>
                      <a:srgbClr val="003300"/>
                    </a:solidFill>
                    <a:latin typeface="Arial" panose="020B0604020202020204" pitchFamily="34" charset="0"/>
                  </a:rPr>
                  <a:t>4</a:t>
                </a:r>
                <a:endParaRPr lang="it-IT" altLang="it-IT" sz="2500">
                  <a:solidFill>
                    <a:srgbClr val="0033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040" name="Text Box 60"/>
              <p:cNvSpPr txBox="1">
                <a:spLocks noChangeArrowheads="1"/>
              </p:cNvSpPr>
              <p:nvPr/>
            </p:nvSpPr>
            <p:spPr bwMode="auto">
              <a:xfrm>
                <a:off x="6323768" y="6194476"/>
                <a:ext cx="1095453" cy="437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003300"/>
                    </a:solidFill>
                    <a:latin typeface="Arial" panose="020B0604020202020204" pitchFamily="34" charset="0"/>
                  </a:rPr>
                  <a:t>CdSO</a:t>
                </a:r>
                <a:r>
                  <a:rPr lang="it-IT" altLang="it-IT" sz="2500" baseline="-25000">
                    <a:solidFill>
                      <a:srgbClr val="003300"/>
                    </a:solidFill>
                    <a:latin typeface="Arial" panose="020B0604020202020204" pitchFamily="34" charset="0"/>
                  </a:rPr>
                  <a:t>4</a:t>
                </a:r>
                <a:endParaRPr lang="it-IT" altLang="it-IT" sz="2500">
                  <a:solidFill>
                    <a:srgbClr val="0033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08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66"/>
    </mc:Choice>
    <mc:Fallback>
      <p:transition spd="slow" advTm="158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310064" y="6151564"/>
            <a:ext cx="3876675" cy="6429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352801" y="0"/>
            <a:ext cx="5530963" cy="52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>
                <a:solidFill>
                  <a:srgbClr val="FFFF00"/>
                </a:solidFill>
                <a:latin typeface="Eras Bold ITC" panose="020B0907030504020204" pitchFamily="34" charset="0"/>
              </a:rPr>
              <a:t>Reazioni di Disproporzione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33538" y="995364"/>
            <a:ext cx="339319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2Cu</a:t>
            </a:r>
            <a:r>
              <a:rPr lang="it-IT" altLang="it-IT" sz="2500" baseline="30000">
                <a:solidFill>
                  <a:srgbClr val="00FFFF"/>
                </a:solidFill>
                <a:latin typeface="Eras Bold ITC" panose="020B0907030504020204" pitchFamily="34" charset="0"/>
              </a:rPr>
              <a:t>+</a:t>
            </a: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	    Cu</a:t>
            </a:r>
            <a:r>
              <a:rPr lang="it-IT" altLang="it-IT" sz="2500" baseline="-25000">
                <a:solidFill>
                  <a:srgbClr val="00FFFF"/>
                </a:solidFill>
                <a:latin typeface="Eras Bold ITC" panose="020B0907030504020204" pitchFamily="34" charset="0"/>
              </a:rPr>
              <a:t>(s)</a:t>
            </a: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  +  Cu</a:t>
            </a:r>
            <a:r>
              <a:rPr lang="it-IT" altLang="it-IT" sz="2500" baseline="30000">
                <a:solidFill>
                  <a:srgbClr val="00FFFF"/>
                </a:solidFill>
                <a:latin typeface="Eras Bold ITC" panose="020B0907030504020204" pitchFamily="34" charset="0"/>
              </a:rPr>
              <a:t>2+</a:t>
            </a:r>
            <a:endParaRPr lang="it-IT" altLang="it-IT" sz="3100">
              <a:solidFill>
                <a:srgbClr val="00FF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230814" y="714375"/>
            <a:ext cx="5551487" cy="9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2316163" algn="l"/>
                <a:tab pos="33591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2316163" algn="l"/>
                <a:tab pos="33591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2316163" algn="l"/>
                <a:tab pos="33591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2316163" algn="l"/>
                <a:tab pos="33591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2316163" algn="l"/>
                <a:tab pos="33591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16163" algn="l"/>
                <a:tab pos="33591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16163" algn="l"/>
                <a:tab pos="33591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16163" algn="l"/>
                <a:tab pos="33591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16163" algn="l"/>
                <a:tab pos="33591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FF"/>
                </a:solidFill>
                <a:latin typeface="Eras Bold ITC" panose="020B0907030504020204" pitchFamily="34" charset="0"/>
              </a:rPr>
              <a:t>Cu</a:t>
            </a:r>
            <a:r>
              <a:rPr lang="it-IT" altLang="it-IT" sz="2300" baseline="30000">
                <a:solidFill>
                  <a:srgbClr val="00FFFF"/>
                </a:solidFill>
                <a:latin typeface="Eras Bold ITC" panose="020B0907030504020204" pitchFamily="34" charset="0"/>
              </a:rPr>
              <a:t>2+</a:t>
            </a:r>
            <a:r>
              <a:rPr lang="it-IT" altLang="it-IT" sz="2300">
                <a:solidFill>
                  <a:srgbClr val="00FFFF"/>
                </a:solidFill>
                <a:latin typeface="Eras Bold ITC" panose="020B0907030504020204" pitchFamily="34" charset="0"/>
              </a:rPr>
              <a:t>  +  2e	Cu</a:t>
            </a:r>
            <a:r>
              <a:rPr lang="it-IT" altLang="it-IT" sz="2300" baseline="-25000">
                <a:solidFill>
                  <a:srgbClr val="00FFFF"/>
                </a:solidFill>
                <a:latin typeface="Eras Bold ITC" panose="020B0907030504020204" pitchFamily="34" charset="0"/>
              </a:rPr>
              <a:t>(s)</a:t>
            </a:r>
            <a:r>
              <a:rPr lang="it-IT" altLang="it-IT" sz="2300">
                <a:solidFill>
                  <a:srgbClr val="00FFFF"/>
                </a:solidFill>
                <a:latin typeface="Eras Bold ITC" panose="020B0907030504020204" pitchFamily="34" charset="0"/>
              </a:rPr>
              <a:t>	E = + 0,34 V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FF"/>
                </a:solidFill>
                <a:latin typeface="Eras Bold ITC" panose="020B0907030504020204" pitchFamily="34" charset="0"/>
              </a:rPr>
              <a:t>Cu</a:t>
            </a:r>
            <a:r>
              <a:rPr lang="it-IT" altLang="it-IT" sz="2300" baseline="30000">
                <a:solidFill>
                  <a:srgbClr val="00FFFF"/>
                </a:solidFill>
                <a:latin typeface="Eras Bold ITC" panose="020B0907030504020204" pitchFamily="34" charset="0"/>
              </a:rPr>
              <a:t>+</a:t>
            </a:r>
            <a:r>
              <a:rPr lang="it-IT" altLang="it-IT" sz="2300">
                <a:solidFill>
                  <a:srgbClr val="00FFFF"/>
                </a:solidFill>
                <a:latin typeface="Eras Bold ITC" panose="020B0907030504020204" pitchFamily="34" charset="0"/>
              </a:rPr>
              <a:t>  +  e	Cu</a:t>
            </a:r>
            <a:r>
              <a:rPr lang="it-IT" altLang="it-IT" sz="2300" baseline="-25000">
                <a:solidFill>
                  <a:srgbClr val="00FFFF"/>
                </a:solidFill>
                <a:latin typeface="Eras Bold ITC" panose="020B0907030504020204" pitchFamily="34" charset="0"/>
              </a:rPr>
              <a:t>(s)</a:t>
            </a:r>
            <a:r>
              <a:rPr lang="it-IT" altLang="it-IT" sz="2300">
                <a:solidFill>
                  <a:srgbClr val="00FFFF"/>
                </a:solidFill>
                <a:latin typeface="Eras Bold ITC" panose="020B0907030504020204" pitchFamily="34" charset="0"/>
              </a:rPr>
              <a:t>	E = + 0,52 V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100263" y="1843089"/>
            <a:ext cx="71874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K = </a:t>
            </a:r>
            <a:endParaRPr lang="it-IT" altLang="it-IT" sz="3100">
              <a:solidFill>
                <a:srgbClr val="00FF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2895601" y="2057401"/>
            <a:ext cx="1125911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[Cu</a:t>
            </a:r>
            <a:r>
              <a:rPr lang="it-IT" altLang="it-IT" sz="2500" baseline="30000">
                <a:solidFill>
                  <a:srgbClr val="00FFFF"/>
                </a:solidFill>
                <a:latin typeface="Eras Bold ITC" panose="020B0907030504020204" pitchFamily="34" charset="0"/>
              </a:rPr>
              <a:t>+</a:t>
            </a: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]</a:t>
            </a:r>
            <a:r>
              <a:rPr lang="it-IT" altLang="it-IT" sz="2500" baseline="30000">
                <a:solidFill>
                  <a:srgbClr val="00FFFF"/>
                </a:solidFill>
                <a:latin typeface="Eras Bold ITC" panose="020B0907030504020204" pitchFamily="34" charset="0"/>
              </a:rPr>
              <a:t>2</a:t>
            </a: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 </a:t>
            </a:r>
            <a:endParaRPr lang="it-IT" altLang="it-IT" sz="3100">
              <a:solidFill>
                <a:srgbClr val="00FF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895601" y="1585914"/>
            <a:ext cx="1125911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[Cu</a:t>
            </a:r>
            <a:r>
              <a:rPr lang="it-IT" altLang="it-IT" sz="2500" baseline="30000">
                <a:solidFill>
                  <a:srgbClr val="00FFFF"/>
                </a:solidFill>
                <a:latin typeface="Eras Bold ITC" panose="020B0907030504020204" pitchFamily="34" charset="0"/>
              </a:rPr>
              <a:t>2+</a:t>
            </a:r>
            <a:r>
              <a:rPr lang="it-IT" altLang="it-IT" sz="2500">
                <a:solidFill>
                  <a:srgbClr val="00FFFF"/>
                </a:solidFill>
                <a:latin typeface="Eras Bold ITC" panose="020B0907030504020204" pitchFamily="34" charset="0"/>
              </a:rPr>
              <a:t>] </a:t>
            </a:r>
            <a:endParaRPr lang="it-IT" altLang="it-IT" sz="3100">
              <a:solidFill>
                <a:srgbClr val="00FF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792414" y="2052638"/>
            <a:ext cx="1362075" cy="0"/>
          </a:xfrm>
          <a:prstGeom prst="line">
            <a:avLst/>
          </a:prstGeom>
          <a:noFill/>
          <a:ln w="4762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611313" y="2830514"/>
            <a:ext cx="609744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Cu </a:t>
            </a:r>
            <a:endParaRPr lang="it-IT" altLang="it-IT" sz="3100">
              <a:solidFill>
                <a:srgbClr val="FFCC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403476" y="2830514"/>
            <a:ext cx="749205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Cu</a:t>
            </a:r>
            <a:r>
              <a:rPr lang="it-IT" altLang="it-IT" sz="2500" baseline="30000">
                <a:solidFill>
                  <a:srgbClr val="FFCCFF"/>
                </a:solidFill>
                <a:latin typeface="Eras Bold ITC" panose="020B0907030504020204" pitchFamily="34" charset="0"/>
              </a:rPr>
              <a:t>+</a:t>
            </a: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 </a:t>
            </a:r>
            <a:endParaRPr lang="it-IT" altLang="it-IT" sz="3100">
              <a:solidFill>
                <a:srgbClr val="FFCC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3409950" y="2830514"/>
            <a:ext cx="888666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Cu</a:t>
            </a:r>
            <a:r>
              <a:rPr lang="it-IT" altLang="it-IT" sz="2500" baseline="30000">
                <a:solidFill>
                  <a:srgbClr val="FFCCFF"/>
                </a:solidFill>
                <a:latin typeface="Eras Bold ITC" panose="020B0907030504020204" pitchFamily="34" charset="0"/>
              </a:rPr>
              <a:t>++</a:t>
            </a: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 </a:t>
            </a:r>
            <a:endParaRPr lang="it-IT" altLang="it-IT" sz="3100">
              <a:solidFill>
                <a:srgbClr val="FFCC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4310063" y="2830514"/>
            <a:ext cx="529594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Cu</a:t>
            </a:r>
            <a:endParaRPr lang="it-IT" altLang="it-IT" sz="3100">
              <a:solidFill>
                <a:srgbClr val="FFCC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393951" y="3251201"/>
            <a:ext cx="768441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1 M </a:t>
            </a:r>
            <a:endParaRPr lang="it-IT" altLang="it-IT" sz="3100">
              <a:solidFill>
                <a:srgbClr val="FFCC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3468689" y="3251201"/>
            <a:ext cx="768441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1 M </a:t>
            </a:r>
            <a:endParaRPr lang="it-IT" altLang="it-IT" sz="3100">
              <a:solidFill>
                <a:srgbClr val="FFCC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rot="16200000">
            <a:off x="1593850" y="3198813"/>
            <a:ext cx="1339850" cy="0"/>
          </a:xfrm>
          <a:prstGeom prst="line">
            <a:avLst/>
          </a:prstGeom>
          <a:noFill/>
          <a:ln w="47625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 rot="16200000">
            <a:off x="2552700" y="3198813"/>
            <a:ext cx="1339850" cy="0"/>
          </a:xfrm>
          <a:prstGeom prst="line">
            <a:avLst/>
          </a:prstGeom>
          <a:noFill/>
          <a:ln w="47625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rot="16200000">
            <a:off x="2693988" y="3198813"/>
            <a:ext cx="1339850" cy="0"/>
          </a:xfrm>
          <a:prstGeom prst="line">
            <a:avLst/>
          </a:prstGeom>
          <a:noFill/>
          <a:ln w="47625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 rot="16200000">
            <a:off x="3573463" y="3198813"/>
            <a:ext cx="1339850" cy="0"/>
          </a:xfrm>
          <a:prstGeom prst="line">
            <a:avLst/>
          </a:prstGeom>
          <a:noFill/>
          <a:ln w="47625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5487988" y="2700338"/>
            <a:ext cx="5194332" cy="82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357187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357187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3571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2Cu</a:t>
            </a:r>
            <a:r>
              <a:rPr lang="it-IT" altLang="it-IT" sz="2500" baseline="30000">
                <a:solidFill>
                  <a:srgbClr val="FFCCFF"/>
                </a:solidFill>
                <a:latin typeface="Eras Bold ITC" panose="020B0907030504020204" pitchFamily="34" charset="0"/>
              </a:rPr>
              <a:t>+</a:t>
            </a: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  +  2e         2Cu</a:t>
            </a:r>
            <a:r>
              <a:rPr lang="it-IT" altLang="it-IT" sz="2500" baseline="-25000">
                <a:solidFill>
                  <a:srgbClr val="FFCCFF"/>
                </a:solidFill>
                <a:latin typeface="Eras Bold ITC" panose="020B0907030504020204" pitchFamily="34" charset="0"/>
              </a:rPr>
              <a:t>(s)</a:t>
            </a: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	CATODO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Cu             Cu</a:t>
            </a:r>
            <a:r>
              <a:rPr lang="it-IT" altLang="it-IT" sz="2500" baseline="30000">
                <a:solidFill>
                  <a:srgbClr val="FFCCFF"/>
                </a:solidFill>
                <a:latin typeface="Eras Bold ITC" panose="020B0907030504020204" pitchFamily="34" charset="0"/>
              </a:rPr>
              <a:t>2+</a:t>
            </a: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 + 2e	ANODO</a:t>
            </a:r>
            <a:endParaRPr lang="it-IT" altLang="it-IT" sz="3100">
              <a:solidFill>
                <a:srgbClr val="FFCC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5487988" y="3643314"/>
            <a:ext cx="5056474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357187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357187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3571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2Cu</a:t>
            </a:r>
            <a:r>
              <a:rPr lang="it-IT" altLang="it-IT" sz="2500" baseline="30000">
                <a:solidFill>
                  <a:srgbClr val="FFCCFF"/>
                </a:solidFill>
                <a:latin typeface="Eras Bold ITC" panose="020B0907030504020204" pitchFamily="34" charset="0"/>
              </a:rPr>
              <a:t>+</a:t>
            </a: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         Cu</a:t>
            </a:r>
            <a:r>
              <a:rPr lang="it-IT" altLang="it-IT" sz="2500" baseline="30000">
                <a:solidFill>
                  <a:srgbClr val="FFCCFF"/>
                </a:solidFill>
                <a:latin typeface="Eras Bold ITC" panose="020B0907030504020204" pitchFamily="34" charset="0"/>
              </a:rPr>
              <a:t>2+</a:t>
            </a: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 + Cu</a:t>
            </a:r>
            <a:r>
              <a:rPr lang="it-IT" altLang="it-IT" sz="2500" baseline="-25000">
                <a:solidFill>
                  <a:srgbClr val="FFCCFF"/>
                </a:solidFill>
                <a:latin typeface="Eras Bold ITC" panose="020B0907030504020204" pitchFamily="34" charset="0"/>
              </a:rPr>
              <a:t>(s)</a:t>
            </a:r>
            <a:r>
              <a:rPr lang="it-IT" altLang="it-IT" sz="2500">
                <a:solidFill>
                  <a:srgbClr val="FFCCFF"/>
                </a:solidFill>
                <a:latin typeface="Eras Bold ITC" panose="020B0907030504020204" pitchFamily="34" charset="0"/>
              </a:rPr>
              <a:t>	TOTALE</a:t>
            </a:r>
            <a:endParaRPr lang="it-IT" altLang="it-IT" sz="3100">
              <a:solidFill>
                <a:srgbClr val="FFCCFF"/>
              </a:solidFill>
              <a:latin typeface="Eras Bold ITC" panose="020B0907030504020204" pitchFamily="34" charset="0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5222876" y="3551238"/>
            <a:ext cx="5445125" cy="0"/>
          </a:xfrm>
          <a:prstGeom prst="line">
            <a:avLst/>
          </a:prstGeom>
          <a:noFill/>
          <a:ln w="47625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1654175" y="4414839"/>
            <a:ext cx="631322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357187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357187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35718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718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E° = E°cat - E°an = + 0,52 - 0,34 = 0,18 V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1514476" y="5280026"/>
            <a:ext cx="1238121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log K =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57" name="Text Box 25"/>
          <p:cNvSpPr txBox="1">
            <a:spLocks noChangeArrowheads="1"/>
          </p:cNvSpPr>
          <p:nvPr/>
        </p:nvSpPr>
        <p:spPr bwMode="auto">
          <a:xfrm>
            <a:off x="2744788" y="5492751"/>
            <a:ext cx="133269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2,30RT 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58" name="Text Box 26"/>
          <p:cNvSpPr txBox="1">
            <a:spLocks noChangeArrowheads="1"/>
          </p:cNvSpPr>
          <p:nvPr/>
        </p:nvSpPr>
        <p:spPr bwMode="auto">
          <a:xfrm>
            <a:off x="2846389" y="5014914"/>
            <a:ext cx="816531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-</a:t>
            </a:r>
            <a:r>
              <a:rPr lang="it-IT" altLang="it-IT" sz="2500">
                <a:solidFill>
                  <a:srgbClr val="00FF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G° 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59" name="Line 27"/>
          <p:cNvSpPr>
            <a:spLocks noChangeShapeType="1"/>
          </p:cNvSpPr>
          <p:nvPr/>
        </p:nvSpPr>
        <p:spPr bwMode="auto">
          <a:xfrm>
            <a:off x="2743201" y="5487988"/>
            <a:ext cx="1247775" cy="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0" name="Text Box 28"/>
          <p:cNvSpPr txBox="1">
            <a:spLocks noChangeArrowheads="1"/>
          </p:cNvSpPr>
          <p:nvPr/>
        </p:nvSpPr>
        <p:spPr bwMode="auto">
          <a:xfrm>
            <a:off x="3998913" y="5280026"/>
            <a:ext cx="31318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=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4267200" y="5492751"/>
            <a:ext cx="133269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2,30RT 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4476751" y="5021264"/>
            <a:ext cx="912711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nE°F 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63" name="Line 31"/>
          <p:cNvSpPr>
            <a:spLocks noChangeShapeType="1"/>
          </p:cNvSpPr>
          <p:nvPr/>
        </p:nvSpPr>
        <p:spPr bwMode="auto">
          <a:xfrm>
            <a:off x="4319588" y="5487988"/>
            <a:ext cx="1225550" cy="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5529263" y="5280026"/>
            <a:ext cx="31318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=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38839" y="5492751"/>
            <a:ext cx="2977379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2,30 x 8,31 x 298 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938839" y="5021264"/>
            <a:ext cx="2977379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2 x 0,18 x 96.500 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67" name="Line 35"/>
          <p:cNvSpPr>
            <a:spLocks noChangeShapeType="1"/>
          </p:cNvSpPr>
          <p:nvPr/>
        </p:nvSpPr>
        <p:spPr bwMode="auto">
          <a:xfrm>
            <a:off x="5834063" y="5487988"/>
            <a:ext cx="2951162" cy="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8766175" y="5280026"/>
            <a:ext cx="31318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=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69" name="Text Box 37"/>
          <p:cNvSpPr txBox="1">
            <a:spLocks noChangeArrowheads="1"/>
          </p:cNvSpPr>
          <p:nvPr/>
        </p:nvSpPr>
        <p:spPr bwMode="auto">
          <a:xfrm>
            <a:off x="9024939" y="5280026"/>
            <a:ext cx="1079423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Eras Bold ITC" panose="020B0907030504020204" pitchFamily="34" charset="0"/>
              </a:rPr>
              <a:t>6,10  ;</a:t>
            </a:r>
            <a:endParaRPr lang="it-IT" altLang="it-IT" sz="3100">
              <a:solidFill>
                <a:srgbClr val="00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4441825" y="6257926"/>
            <a:ext cx="3487134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FF99"/>
                </a:solidFill>
                <a:latin typeface="Eras Bold ITC" panose="020B0907030504020204" pitchFamily="34" charset="0"/>
              </a:rPr>
              <a:t>K = 10</a:t>
            </a:r>
            <a:r>
              <a:rPr lang="it-IT" altLang="it-IT" sz="2500" baseline="30000">
                <a:solidFill>
                  <a:srgbClr val="FFFF99"/>
                </a:solidFill>
                <a:latin typeface="Eras Bold ITC" panose="020B0907030504020204" pitchFamily="34" charset="0"/>
              </a:rPr>
              <a:t>6,10</a:t>
            </a:r>
            <a:r>
              <a:rPr lang="it-IT" altLang="it-IT" sz="2500">
                <a:solidFill>
                  <a:srgbClr val="FFFF99"/>
                </a:solidFill>
                <a:latin typeface="Eras Bold ITC" panose="020B0907030504020204" pitchFamily="34" charset="0"/>
              </a:rPr>
              <a:t> = 1,26  ·10</a:t>
            </a:r>
            <a:r>
              <a:rPr lang="it-IT" altLang="it-IT" sz="2500" baseline="30000">
                <a:solidFill>
                  <a:srgbClr val="FFFF99"/>
                </a:solidFill>
                <a:latin typeface="Eras Bold ITC" panose="020B0907030504020204" pitchFamily="34" charset="0"/>
              </a:rPr>
              <a:t>6</a:t>
            </a:r>
            <a:endParaRPr lang="it-IT" altLang="it-IT" sz="3100">
              <a:solidFill>
                <a:srgbClr val="FFFF99"/>
              </a:solidFill>
              <a:latin typeface="Eras Bold ITC" panose="020B0907030504020204" pitchFamily="34" charset="0"/>
            </a:endParaRPr>
          </a:p>
        </p:txBody>
      </p:sp>
      <p:sp>
        <p:nvSpPr>
          <p:cNvPr id="44071" name="Line 40"/>
          <p:cNvSpPr>
            <a:spLocks noChangeShapeType="1"/>
          </p:cNvSpPr>
          <p:nvPr/>
        </p:nvSpPr>
        <p:spPr bwMode="auto">
          <a:xfrm>
            <a:off x="2514600" y="1181100"/>
            <a:ext cx="4572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2" name="Line 41"/>
          <p:cNvSpPr>
            <a:spLocks noChangeShapeType="1"/>
          </p:cNvSpPr>
          <p:nvPr/>
        </p:nvSpPr>
        <p:spPr bwMode="auto">
          <a:xfrm flipH="1">
            <a:off x="2514600" y="1289050"/>
            <a:ext cx="4572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3" name="Line 42"/>
          <p:cNvSpPr>
            <a:spLocks noChangeShapeType="1"/>
          </p:cNvSpPr>
          <p:nvPr/>
        </p:nvSpPr>
        <p:spPr bwMode="auto">
          <a:xfrm>
            <a:off x="7258050" y="2946400"/>
            <a:ext cx="615950" cy="0"/>
          </a:xfrm>
          <a:prstGeom prst="line">
            <a:avLst/>
          </a:prstGeom>
          <a:noFill/>
          <a:ln w="28575">
            <a:solidFill>
              <a:srgbClr val="FF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4" name="Line 43"/>
          <p:cNvSpPr>
            <a:spLocks noChangeShapeType="1"/>
          </p:cNvSpPr>
          <p:nvPr/>
        </p:nvSpPr>
        <p:spPr bwMode="auto">
          <a:xfrm>
            <a:off x="5988050" y="3308350"/>
            <a:ext cx="1041400" cy="0"/>
          </a:xfrm>
          <a:prstGeom prst="line">
            <a:avLst/>
          </a:prstGeom>
          <a:noFill/>
          <a:ln w="28575">
            <a:solidFill>
              <a:srgbClr val="FF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5" name="Line 44"/>
          <p:cNvSpPr>
            <a:spLocks noChangeShapeType="1"/>
          </p:cNvSpPr>
          <p:nvPr/>
        </p:nvSpPr>
        <p:spPr bwMode="auto">
          <a:xfrm>
            <a:off x="6292850" y="3886200"/>
            <a:ext cx="698500" cy="0"/>
          </a:xfrm>
          <a:prstGeom prst="line">
            <a:avLst/>
          </a:prstGeom>
          <a:noFill/>
          <a:ln w="28575">
            <a:solidFill>
              <a:srgbClr val="FF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6" name="Rectangle 45"/>
          <p:cNvSpPr>
            <a:spLocks noChangeArrowheads="1"/>
          </p:cNvSpPr>
          <p:nvPr/>
        </p:nvSpPr>
        <p:spPr bwMode="auto">
          <a:xfrm>
            <a:off x="5095875" y="666751"/>
            <a:ext cx="5467350" cy="1019175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07"/>
    </mc:Choice>
    <mc:Fallback>
      <p:transition spd="slow" advTm="15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0.6|30.5|18.4|34|17.9|30.6|32|6.3|16.2|13.3|2.2|17.6|2.1|9.9|15.6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4.6|8.2|3|7.7|10.4|7.8|1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6.3|20.7|15.8|4.5|13.2|30.1|17.8|19.1|7.9|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18.4|37.1|25.8|2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4.6|24.7|12.8|24|39.6|11.3|61.1|28.3|18.1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11.1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8|16.8|19.6|30.1|4.2|19.5|12.4"/>
</p:tagLst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1150</Words>
  <Application>Microsoft Office PowerPoint</Application>
  <PresentationFormat>Widescreen</PresentationFormat>
  <Paragraphs>186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9</vt:i4>
      </vt:variant>
    </vt:vector>
  </HeadingPairs>
  <TitlesOfParts>
    <vt:vector size="21" baseType="lpstr">
      <vt:lpstr>Arial</vt:lpstr>
      <vt:lpstr>Arial Black</vt:lpstr>
      <vt:lpstr>Calibri</vt:lpstr>
      <vt:lpstr>Comic Sans MS</vt:lpstr>
      <vt:lpstr>Eras Bold ITC</vt:lpstr>
      <vt:lpstr>Impact</vt:lpstr>
      <vt:lpstr>Symbol</vt:lpstr>
      <vt:lpstr>Times New Roman</vt:lpstr>
      <vt:lpstr>Struttura predefinita</vt:lpstr>
      <vt:lpstr>10_Struttura predefinita</vt:lpstr>
      <vt:lpstr>2_Struttura predefinita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ELETTROLISI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6</cp:revision>
  <dcterms:created xsi:type="dcterms:W3CDTF">2020-04-14T15:25:01Z</dcterms:created>
  <dcterms:modified xsi:type="dcterms:W3CDTF">2020-04-17T13:54:06Z</dcterms:modified>
</cp:coreProperties>
</file>