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3" r:id="rId2"/>
    <p:sldId id="274" r:id="rId3"/>
    <p:sldId id="275" r:id="rId4"/>
    <p:sldId id="257" r:id="rId5"/>
    <p:sldId id="273" r:id="rId6"/>
    <p:sldId id="276" r:id="rId7"/>
    <p:sldId id="277" r:id="rId8"/>
    <p:sldId id="259" r:id="rId9"/>
    <p:sldId id="278" r:id="rId10"/>
    <p:sldId id="279" r:id="rId11"/>
    <p:sldId id="258" r:id="rId12"/>
    <p:sldId id="260" r:id="rId13"/>
    <p:sldId id="261" r:id="rId14"/>
    <p:sldId id="283" r:id="rId15"/>
    <p:sldId id="282" r:id="rId16"/>
    <p:sldId id="280" r:id="rId17"/>
    <p:sldId id="281" r:id="rId18"/>
    <p:sldId id="262" r:id="rId19"/>
    <p:sldId id="264" r:id="rId20"/>
    <p:sldId id="272" r:id="rId21"/>
    <p:sldId id="265" r:id="rId22"/>
    <p:sldId id="267" r:id="rId2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6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03408-1411-394D-95C2-3FFA774E864C}" type="datetimeFigureOut">
              <a:rPr lang="it-IT" smtClean="0"/>
              <a:pPr/>
              <a:t>13/11/18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46E8D-43B1-3445-98E0-AC6B578FF48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37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15502A-20C3-AC4D-98FA-C852D1E861C7}" type="slidenum">
              <a:rPr lang="it-IT"/>
              <a:pPr/>
              <a:t>4</a:t>
            </a:fld>
            <a:endParaRPr lang="it-IT"/>
          </a:p>
        </p:txBody>
      </p:sp>
      <p:sp>
        <p:nvSpPr>
          <p:cNvPr id="151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7FCDA-E610-C747-AA50-BFC67EF994D8}" type="slidenum">
              <a:rPr lang="it-IT"/>
              <a:pPr/>
              <a:t>8</a:t>
            </a:fld>
            <a:endParaRPr lang="it-IT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7999AE-3B44-A240-80A5-97D67487992B}" type="slidenum">
              <a:rPr lang="it-IT"/>
              <a:pPr/>
              <a:t>11</a:t>
            </a:fld>
            <a:endParaRPr lang="it-IT"/>
          </a:p>
        </p:txBody>
      </p:sp>
      <p:sp>
        <p:nvSpPr>
          <p:cNvPr id="2539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9AA8EA-C440-064A-9761-81F819865F77}" type="slidenum">
              <a:rPr lang="it-IT"/>
              <a:pPr/>
              <a:t>12</a:t>
            </a:fld>
            <a:endParaRPr lang="it-IT"/>
          </a:p>
        </p:txBody>
      </p:sp>
      <p:sp>
        <p:nvSpPr>
          <p:cNvPr id="152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CD5800-9769-2746-9866-DCFDFCF59C5C}" type="slidenum">
              <a:rPr lang="it-IT"/>
              <a:pPr/>
              <a:t>13</a:t>
            </a:fld>
            <a:endParaRPr lang="it-IT"/>
          </a:p>
        </p:txBody>
      </p:sp>
      <p:sp>
        <p:nvSpPr>
          <p:cNvPr id="153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46E8D-43B1-3445-98E0-AC6B578FF488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289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1DFC-8C16-2A4D-9D90-02CB24617F00}" type="datetimeFigureOut">
              <a:rPr lang="it-IT" smtClean="0"/>
              <a:pPr/>
              <a:t>13/11/18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A0F5-0E56-9C4C-BC59-6335CD683CE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1DFC-8C16-2A4D-9D90-02CB24617F00}" type="datetimeFigureOut">
              <a:rPr lang="it-IT" smtClean="0"/>
              <a:pPr/>
              <a:t>13/11/18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A0F5-0E56-9C4C-BC59-6335CD683CE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1DFC-8C16-2A4D-9D90-02CB24617F00}" type="datetimeFigureOut">
              <a:rPr lang="it-IT" smtClean="0"/>
              <a:pPr/>
              <a:t>13/11/18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A0F5-0E56-9C4C-BC59-6335CD683CE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1DFC-8C16-2A4D-9D90-02CB24617F00}" type="datetimeFigureOut">
              <a:rPr lang="it-IT" smtClean="0"/>
              <a:pPr/>
              <a:t>13/11/18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A0F5-0E56-9C4C-BC59-6335CD683CE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1DFC-8C16-2A4D-9D90-02CB24617F00}" type="datetimeFigureOut">
              <a:rPr lang="it-IT" smtClean="0"/>
              <a:pPr/>
              <a:t>13/11/18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A0F5-0E56-9C4C-BC59-6335CD683CE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1DFC-8C16-2A4D-9D90-02CB24617F00}" type="datetimeFigureOut">
              <a:rPr lang="it-IT" smtClean="0"/>
              <a:pPr/>
              <a:t>13/11/18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A0F5-0E56-9C4C-BC59-6335CD683CE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1DFC-8C16-2A4D-9D90-02CB24617F00}" type="datetimeFigureOut">
              <a:rPr lang="it-IT" smtClean="0"/>
              <a:pPr/>
              <a:t>13/11/18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A0F5-0E56-9C4C-BC59-6335CD683CE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1DFC-8C16-2A4D-9D90-02CB24617F00}" type="datetimeFigureOut">
              <a:rPr lang="it-IT" smtClean="0"/>
              <a:pPr/>
              <a:t>13/11/18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A0F5-0E56-9C4C-BC59-6335CD683CE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1DFC-8C16-2A4D-9D90-02CB24617F00}" type="datetimeFigureOut">
              <a:rPr lang="it-IT" smtClean="0"/>
              <a:pPr/>
              <a:t>13/11/18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A0F5-0E56-9C4C-BC59-6335CD683CE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1DFC-8C16-2A4D-9D90-02CB24617F00}" type="datetimeFigureOut">
              <a:rPr lang="it-IT" smtClean="0"/>
              <a:pPr/>
              <a:t>13/11/18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A0F5-0E56-9C4C-BC59-6335CD683CE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1DFC-8C16-2A4D-9D90-02CB24617F00}" type="datetimeFigureOut">
              <a:rPr lang="it-IT" smtClean="0"/>
              <a:pPr/>
              <a:t>13/11/18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A0F5-0E56-9C4C-BC59-6335CD683CE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B1DFC-8C16-2A4D-9D90-02CB24617F00}" type="datetimeFigureOut">
              <a:rPr lang="it-IT" smtClean="0"/>
              <a:pPr/>
              <a:t>13/11/18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8A0F5-0E56-9C4C-BC59-6335CD683CEC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wip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/>
          <p:cNvSpPr txBox="1"/>
          <p:nvPr/>
        </p:nvSpPr>
        <p:spPr>
          <a:xfrm>
            <a:off x="1" y="0"/>
            <a:ext cx="9144000" cy="461665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lang="it-IT" sz="2400" b="0" dirty="0" smtClean="0">
                <a:solidFill>
                  <a:srgbClr val="FFFFFF"/>
                </a:solidFill>
                <a:latin typeface="Arial"/>
                <a:cs typeface="Arial"/>
              </a:rPr>
              <a:t>cromosomi politenici di </a:t>
            </a:r>
            <a:r>
              <a:rPr lang="it-IT" sz="2400" b="0" i="1" dirty="0" err="1" smtClean="0">
                <a:solidFill>
                  <a:srgbClr val="FFFFFF"/>
                </a:solidFill>
                <a:latin typeface="Arial"/>
                <a:cs typeface="Arial"/>
              </a:rPr>
              <a:t>Drosophila</a:t>
            </a:r>
            <a:r>
              <a:rPr lang="it-IT" sz="2400" b="0" i="1" dirty="0" smtClean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lang="it-IT" sz="2400" b="0" dirty="0" smtClean="0">
                <a:solidFill>
                  <a:srgbClr val="FFFFFF"/>
                </a:solidFill>
                <a:latin typeface="Arial"/>
                <a:cs typeface="Arial"/>
              </a:rPr>
              <a:t>la nascita della citogenetica </a:t>
            </a:r>
            <a:endParaRPr lang="it-IT" sz="2400" b="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2225" y="0"/>
            <a:ext cx="9121775" cy="52322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dirty="0">
                <a:solidFill>
                  <a:srgbClr val="FFFFFF"/>
                </a:solidFill>
                <a:latin typeface="Arial" charset="0"/>
                <a:cs typeface="Arial" charset="0"/>
              </a:rPr>
              <a:t>Analisi citologica di </a:t>
            </a:r>
            <a:r>
              <a:rPr lang="it-IT" sz="28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delezioni cromosomiche</a:t>
            </a:r>
            <a:endParaRPr lang="it-IT" sz="2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 descr="Schermata 2018-01-08 alle 22.34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00" y="723382"/>
            <a:ext cx="3878406" cy="2721241"/>
          </a:xfrm>
          <a:prstGeom prst="rect">
            <a:avLst/>
          </a:prstGeom>
        </p:spPr>
      </p:pic>
      <p:pic>
        <p:nvPicPr>
          <p:cNvPr id="6" name="Picture 5" descr="Schermata 2018-01-08 alle 22.36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01991" y="3844299"/>
            <a:ext cx="5130800" cy="2082800"/>
          </a:xfrm>
          <a:prstGeom prst="rect">
            <a:avLst/>
          </a:prstGeom>
        </p:spPr>
      </p:pic>
      <p:pic>
        <p:nvPicPr>
          <p:cNvPr id="8" name="Picture 7" descr="Schermata 2018-01-08 alle 22.37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06" y="3904508"/>
            <a:ext cx="5715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0933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3"/>
          <a:srcRect b="53946"/>
          <a:stretch>
            <a:fillRect/>
          </a:stretch>
        </p:blipFill>
        <p:spPr bwMode="auto">
          <a:xfrm>
            <a:off x="869950" y="1177925"/>
            <a:ext cx="6705600" cy="2093913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24375" y="1638300"/>
            <a:ext cx="381000" cy="3105150"/>
            <a:chOff x="2862" y="828"/>
            <a:chExt cx="240" cy="1956"/>
          </a:xfrm>
        </p:grpSpPr>
        <p:sp>
          <p:nvSpPr>
            <p:cNvPr id="235524" name="Line 4"/>
            <p:cNvSpPr>
              <a:spLocks noChangeShapeType="1"/>
            </p:cNvSpPr>
            <p:nvPr/>
          </p:nvSpPr>
          <p:spPr bwMode="auto">
            <a:xfrm>
              <a:off x="2862" y="1692"/>
              <a:ext cx="0" cy="10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525" name="Line 5"/>
            <p:cNvSpPr>
              <a:spLocks noChangeShapeType="1"/>
            </p:cNvSpPr>
            <p:nvPr/>
          </p:nvSpPr>
          <p:spPr bwMode="auto">
            <a:xfrm>
              <a:off x="2964" y="1686"/>
              <a:ext cx="0" cy="10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526" name="Line 6"/>
            <p:cNvSpPr>
              <a:spLocks noChangeShapeType="1"/>
            </p:cNvSpPr>
            <p:nvPr/>
          </p:nvSpPr>
          <p:spPr bwMode="auto">
            <a:xfrm flipV="1">
              <a:off x="2874" y="1374"/>
              <a:ext cx="138" cy="31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527" name="Line 7"/>
            <p:cNvSpPr>
              <a:spLocks noChangeShapeType="1"/>
            </p:cNvSpPr>
            <p:nvPr/>
          </p:nvSpPr>
          <p:spPr bwMode="auto">
            <a:xfrm flipV="1">
              <a:off x="2958" y="1380"/>
              <a:ext cx="120" cy="3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528" name="Oval 8"/>
            <p:cNvSpPr>
              <a:spLocks noChangeArrowheads="1"/>
            </p:cNvSpPr>
            <p:nvPr/>
          </p:nvSpPr>
          <p:spPr bwMode="auto">
            <a:xfrm>
              <a:off x="2970" y="828"/>
              <a:ext cx="132" cy="5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362075" y="3238500"/>
            <a:ext cx="4959350" cy="1016000"/>
            <a:chOff x="870" y="1824"/>
            <a:chExt cx="3124" cy="640"/>
          </a:xfrm>
        </p:grpSpPr>
        <p:sp>
          <p:nvSpPr>
            <p:cNvPr id="235530" name="Line 10"/>
            <p:cNvSpPr>
              <a:spLocks noChangeShapeType="1"/>
            </p:cNvSpPr>
            <p:nvPr/>
          </p:nvSpPr>
          <p:spPr bwMode="auto">
            <a:xfrm>
              <a:off x="2395" y="2011"/>
              <a:ext cx="110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531" name="Line 11"/>
            <p:cNvSpPr>
              <a:spLocks noChangeShapeType="1"/>
            </p:cNvSpPr>
            <p:nvPr/>
          </p:nvSpPr>
          <p:spPr bwMode="auto">
            <a:xfrm>
              <a:off x="2067" y="2231"/>
              <a:ext cx="7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532" name="Line 12"/>
            <p:cNvSpPr>
              <a:spLocks noChangeShapeType="1"/>
            </p:cNvSpPr>
            <p:nvPr/>
          </p:nvSpPr>
          <p:spPr bwMode="auto">
            <a:xfrm>
              <a:off x="2979" y="2441"/>
              <a:ext cx="101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533" name="Text Box 13"/>
            <p:cNvSpPr txBox="1">
              <a:spLocks noChangeArrowheads="1"/>
            </p:cNvSpPr>
            <p:nvPr/>
          </p:nvSpPr>
          <p:spPr bwMode="auto">
            <a:xfrm>
              <a:off x="876" y="1824"/>
              <a:ext cx="564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400" b="0">
                  <a:latin typeface="Comic Sans MS" charset="0"/>
                </a:rPr>
                <a:t>Df 1</a:t>
              </a:r>
              <a:endParaRPr lang="en-GB" sz="1400" b="0">
                <a:latin typeface="Comic Sans MS" charset="0"/>
              </a:endParaRPr>
            </a:p>
          </p:txBody>
        </p:sp>
        <p:sp>
          <p:nvSpPr>
            <p:cNvPr id="235534" name="Rectangle 14"/>
            <p:cNvSpPr>
              <a:spLocks noChangeArrowheads="1"/>
            </p:cNvSpPr>
            <p:nvPr/>
          </p:nvSpPr>
          <p:spPr bwMode="auto">
            <a:xfrm>
              <a:off x="870" y="2046"/>
              <a:ext cx="35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400" b="0">
                  <a:latin typeface="Comic Sans MS" charset="0"/>
                </a:rPr>
                <a:t>Df 2</a:t>
              </a:r>
              <a:endParaRPr lang="en-GB" sz="1400" b="0">
                <a:latin typeface="Comic Sans MS" charset="0"/>
              </a:endParaRPr>
            </a:p>
          </p:txBody>
        </p:sp>
        <p:sp>
          <p:nvSpPr>
            <p:cNvPr id="235535" name="Rectangle 15"/>
            <p:cNvSpPr>
              <a:spLocks noChangeArrowheads="1"/>
            </p:cNvSpPr>
            <p:nvPr/>
          </p:nvSpPr>
          <p:spPr bwMode="auto">
            <a:xfrm>
              <a:off x="870" y="2250"/>
              <a:ext cx="35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400" b="0">
                  <a:latin typeface="Comic Sans MS" charset="0"/>
                </a:rPr>
                <a:t>Df 3</a:t>
              </a:r>
              <a:endParaRPr lang="en-GB" sz="1400" b="0">
                <a:latin typeface="Comic Sans MS" charset="0"/>
              </a:endParaRPr>
            </a:p>
          </p:txBody>
        </p:sp>
      </p:grpSp>
      <p:sp>
        <p:nvSpPr>
          <p:cNvPr id="235536" name="Text Box 16"/>
          <p:cNvSpPr txBox="1">
            <a:spLocks noChangeArrowheads="1"/>
          </p:cNvSpPr>
          <p:nvPr/>
        </p:nvSpPr>
        <p:spPr bwMode="auto">
          <a:xfrm>
            <a:off x="420688" y="4919663"/>
            <a:ext cx="8489950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b="0">
                <a:latin typeface="Arial" charset="0"/>
              </a:rPr>
              <a:t>Individui mut/Df1 hanno fenotipo mutante mentre individui mut/Df2 e mut/Df3 hanno fenotipo selvatico </a:t>
            </a:r>
          </a:p>
          <a:p>
            <a:pPr>
              <a:spcBef>
                <a:spcPct val="50000"/>
              </a:spcBef>
            </a:pPr>
            <a:r>
              <a:rPr lang="it-IT" b="0">
                <a:latin typeface="Arial" charset="0"/>
              </a:rPr>
              <a:t>il gene di interesse mappa nella regione </a:t>
            </a:r>
            <a:r>
              <a:rPr lang="it-IT" b="0">
                <a:solidFill>
                  <a:srgbClr val="FF0000"/>
                </a:solidFill>
                <a:latin typeface="Arial" charset="0"/>
              </a:rPr>
              <a:t>3B1-2</a:t>
            </a:r>
            <a:r>
              <a:rPr lang="it-IT" b="0">
                <a:latin typeface="Arial" charset="0"/>
              </a:rPr>
              <a:t> </a:t>
            </a:r>
            <a:endParaRPr lang="en-GB" b="0">
              <a:latin typeface="Arial" charset="0"/>
            </a:endParaRPr>
          </a:p>
        </p:txBody>
      </p:sp>
      <p:sp>
        <p:nvSpPr>
          <p:cNvPr id="235537" name="Text Box 17"/>
          <p:cNvSpPr txBox="1">
            <a:spLocks noChangeArrowheads="1"/>
          </p:cNvSpPr>
          <p:nvPr/>
        </p:nvSpPr>
        <p:spPr bwMode="auto">
          <a:xfrm>
            <a:off x="0" y="19730"/>
            <a:ext cx="9144000" cy="579438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dirty="0">
                <a:solidFill>
                  <a:srgbClr val="FFFFFF"/>
                </a:solidFill>
                <a:latin typeface="Arial" charset="0"/>
              </a:rPr>
              <a:t>Mappatura per delezione</a:t>
            </a:r>
            <a:endParaRPr lang="en-GB" sz="32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5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6" grpId="0" autoUpdateAnimBg="0"/>
      <p:bldP spid="23553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70" y="1118176"/>
            <a:ext cx="7391400" cy="3694113"/>
          </a:xfrm>
          <a:prstGeom prst="rect">
            <a:avLst/>
          </a:prstGeom>
          <a:noFill/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6511"/>
            <a:ext cx="9144000" cy="584776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200" dirty="0">
                <a:solidFill>
                  <a:srgbClr val="FFFFFF"/>
                </a:solidFill>
              </a:rPr>
              <a:t>Ibridazione </a:t>
            </a:r>
            <a:r>
              <a:rPr lang="it-IT" sz="3200" i="1" dirty="0">
                <a:solidFill>
                  <a:srgbClr val="FFFFFF"/>
                </a:solidFill>
              </a:rPr>
              <a:t>in situ</a:t>
            </a:r>
            <a:r>
              <a:rPr lang="it-IT" sz="3200" dirty="0">
                <a:solidFill>
                  <a:srgbClr val="FFFFFF"/>
                </a:solidFill>
              </a:rPr>
              <a:t> con isotopi radioattivi</a:t>
            </a: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8392" y="648410"/>
            <a:ext cx="7819054" cy="6051976"/>
          </a:xfrm>
          <a:prstGeom prst="rect">
            <a:avLst/>
          </a:prstGeom>
          <a:noFill/>
        </p:spPr>
      </p:pic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0" y="7608"/>
            <a:ext cx="9144000" cy="579438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200" dirty="0">
                <a:solidFill>
                  <a:srgbClr val="FAFF0B"/>
                </a:solidFill>
              </a:rPr>
              <a:t>Ibridazione </a:t>
            </a:r>
            <a:r>
              <a:rPr lang="it-IT" sz="3200" i="1" dirty="0">
                <a:solidFill>
                  <a:srgbClr val="FAFF0B"/>
                </a:solidFill>
              </a:rPr>
              <a:t>in situ</a:t>
            </a:r>
            <a:r>
              <a:rPr lang="it-IT" sz="3200" dirty="0">
                <a:solidFill>
                  <a:srgbClr val="FAFF0B"/>
                </a:solidFill>
              </a:rPr>
              <a:t> </a:t>
            </a:r>
            <a:r>
              <a:rPr lang="it-IT" sz="3200" dirty="0">
                <a:solidFill>
                  <a:srgbClr val="FF142C"/>
                </a:solidFill>
              </a:rPr>
              <a:t>fluorescente</a:t>
            </a:r>
            <a:r>
              <a:rPr lang="it-IT" sz="3200" dirty="0">
                <a:solidFill>
                  <a:srgbClr val="FAFF0B"/>
                </a:solidFill>
              </a:rPr>
              <a:t> (FISH)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9780" y="1190818"/>
            <a:ext cx="34419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</a:rPr>
              <a:t>Mappatura di sequenze di DNA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814" y="2122069"/>
            <a:ext cx="84102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 </a:t>
            </a:r>
          </a:p>
          <a:p>
            <a:r>
              <a:rPr lang="it-IT" sz="1400" dirty="0"/>
              <a:t> </a:t>
            </a:r>
            <a:r>
              <a:rPr lang="it-IT" sz="1400" dirty="0" err="1" smtClean="0"/>
              <a:t>Fragments</a:t>
            </a:r>
            <a:r>
              <a:rPr lang="it-IT" sz="1400" dirty="0" smtClean="0"/>
              <a:t> </a:t>
            </a:r>
            <a:r>
              <a:rPr lang="it-IT" sz="1400" dirty="0"/>
              <a:t>from </a:t>
            </a:r>
            <a:r>
              <a:rPr lang="it-IT" sz="1400" dirty="0" err="1"/>
              <a:t>section</a:t>
            </a:r>
            <a:r>
              <a:rPr lang="it-IT" sz="1400" dirty="0"/>
              <a:t> 3 X </a:t>
            </a:r>
            <a:r>
              <a:rPr lang="it-IT" sz="1400" dirty="0" err="1"/>
              <a:t>chromosome</a:t>
            </a:r>
            <a:r>
              <a:rPr lang="it-IT" sz="1400" dirty="0"/>
              <a:t> </a:t>
            </a:r>
            <a:r>
              <a:rPr lang="it-IT" sz="1400" dirty="0" err="1"/>
              <a:t>were</a:t>
            </a:r>
            <a:r>
              <a:rPr lang="it-IT" sz="1400" dirty="0"/>
              <a:t> </a:t>
            </a:r>
            <a:r>
              <a:rPr lang="it-IT" sz="1400" dirty="0" err="1"/>
              <a:t>dissected</a:t>
            </a:r>
            <a:r>
              <a:rPr lang="it-IT" sz="1400" dirty="0"/>
              <a:t> with a </a:t>
            </a:r>
            <a:r>
              <a:rPr lang="it-IT" sz="1400" dirty="0" err="1"/>
              <a:t>micromanipulator</a:t>
            </a:r>
            <a:r>
              <a:rPr lang="it-IT" sz="1400" dirty="0" smtClean="0"/>
              <a:t>. </a:t>
            </a:r>
            <a:r>
              <a:rPr lang="it-IT" sz="1400" dirty="0"/>
              <a:t>The </a:t>
            </a:r>
            <a:r>
              <a:rPr lang="it-IT" sz="1400" dirty="0" err="1"/>
              <a:t>dissected</a:t>
            </a:r>
            <a:r>
              <a:rPr lang="it-IT" sz="1400" dirty="0"/>
              <a:t> </a:t>
            </a:r>
            <a:r>
              <a:rPr lang="it-IT" sz="1400" dirty="0" err="1"/>
              <a:t>region</a:t>
            </a:r>
            <a:r>
              <a:rPr lang="it-IT" sz="1400" dirty="0"/>
              <a:t> </a:t>
            </a:r>
            <a:r>
              <a:rPr lang="it-IT" sz="1400" dirty="0" err="1"/>
              <a:t>contains</a:t>
            </a:r>
            <a:r>
              <a:rPr lang="it-IT" sz="1400" dirty="0"/>
              <a:t> </a:t>
            </a:r>
            <a:r>
              <a:rPr lang="it-IT" sz="1400" dirty="0" err="1"/>
              <a:t>approximately</a:t>
            </a:r>
            <a:r>
              <a:rPr lang="it-IT" sz="1400" dirty="0"/>
              <a:t> 50 </a:t>
            </a:r>
            <a:r>
              <a:rPr lang="it-IT" sz="1400" dirty="0" err="1"/>
              <a:t>Bridges</a:t>
            </a:r>
            <a:r>
              <a:rPr lang="it-IT" sz="1400" dirty="0"/>
              <a:t> </a:t>
            </a:r>
            <a:r>
              <a:rPr lang="it-IT" sz="1400" dirty="0" err="1"/>
              <a:t>bands</a:t>
            </a:r>
            <a:r>
              <a:rPr lang="it-IT" sz="1400" dirty="0"/>
              <a:t>, </a:t>
            </a:r>
            <a:r>
              <a:rPr lang="it-IT" sz="1400" dirty="0" err="1"/>
              <a:t>equivalent</a:t>
            </a:r>
            <a:r>
              <a:rPr lang="it-IT" sz="1400" dirty="0"/>
              <a:t> to </a:t>
            </a:r>
            <a:r>
              <a:rPr lang="it-IT" sz="1400" dirty="0" err="1"/>
              <a:t>approximately</a:t>
            </a:r>
            <a:r>
              <a:rPr lang="it-IT" sz="1400" dirty="0"/>
              <a:t> 1,000 kb of </a:t>
            </a:r>
            <a:r>
              <a:rPr lang="it-IT" sz="1400" dirty="0" err="1"/>
              <a:t>genomic</a:t>
            </a:r>
            <a:r>
              <a:rPr lang="it-IT" sz="1400" dirty="0"/>
              <a:t> DNA</a:t>
            </a:r>
            <a:r>
              <a:rPr lang="it-IT" sz="1400" dirty="0" smtClean="0"/>
              <a:t>.</a:t>
            </a:r>
          </a:p>
          <a:p>
            <a:endParaRPr lang="it-IT" sz="1400" dirty="0"/>
          </a:p>
          <a:p>
            <a:r>
              <a:rPr lang="it-IT" sz="1400" dirty="0"/>
              <a:t>The DNA </a:t>
            </a:r>
            <a:r>
              <a:rPr lang="it-IT" sz="1400" dirty="0" err="1"/>
              <a:t>was</a:t>
            </a:r>
            <a:r>
              <a:rPr lang="it-IT" sz="1400" dirty="0"/>
              <a:t> </a:t>
            </a:r>
            <a:r>
              <a:rPr lang="it-IT" sz="1400" dirty="0" err="1"/>
              <a:t>extracted</a:t>
            </a:r>
            <a:r>
              <a:rPr lang="it-IT" sz="1400" dirty="0"/>
              <a:t>, </a:t>
            </a:r>
            <a:r>
              <a:rPr lang="it-IT" sz="1400" dirty="0" err="1"/>
              <a:t>cut</a:t>
            </a:r>
            <a:r>
              <a:rPr lang="it-IT" sz="1400" dirty="0"/>
              <a:t>, </a:t>
            </a:r>
            <a:r>
              <a:rPr lang="it-IT" sz="1400" dirty="0" err="1"/>
              <a:t>ligated</a:t>
            </a:r>
            <a:r>
              <a:rPr lang="it-IT" sz="1400" dirty="0"/>
              <a:t> and </a:t>
            </a:r>
            <a:r>
              <a:rPr lang="it-IT" sz="1400" dirty="0" err="1"/>
              <a:t>cloned</a:t>
            </a:r>
            <a:r>
              <a:rPr lang="it-IT" sz="1400" dirty="0"/>
              <a:t>. From </a:t>
            </a:r>
            <a:r>
              <a:rPr lang="it-IT" sz="1400" dirty="0" err="1"/>
              <a:t>about</a:t>
            </a:r>
            <a:r>
              <a:rPr lang="it-IT" sz="1400" dirty="0"/>
              <a:t> 10 </a:t>
            </a:r>
            <a:r>
              <a:rPr lang="it-IT" sz="1400" dirty="0" err="1"/>
              <a:t>pg</a:t>
            </a:r>
            <a:r>
              <a:rPr lang="it-IT" sz="1400" dirty="0"/>
              <a:t> of DNA </a:t>
            </a:r>
            <a:r>
              <a:rPr lang="it-IT" sz="1400" dirty="0" err="1"/>
              <a:t>we</a:t>
            </a:r>
            <a:r>
              <a:rPr lang="it-IT" sz="1400" dirty="0"/>
              <a:t> </a:t>
            </a:r>
            <a:r>
              <a:rPr lang="it-IT" sz="1400" dirty="0" err="1"/>
              <a:t>obtained</a:t>
            </a:r>
            <a:r>
              <a:rPr lang="it-IT" sz="1400" dirty="0"/>
              <a:t> 80 </a:t>
            </a:r>
            <a:r>
              <a:rPr lang="it-IT" sz="1400" dirty="0" err="1"/>
              <a:t>recombinant</a:t>
            </a:r>
            <a:r>
              <a:rPr lang="it-IT" sz="1400" dirty="0"/>
              <a:t> </a:t>
            </a:r>
            <a:r>
              <a:rPr lang="it-IT" sz="1400" dirty="0" err="1"/>
              <a:t>clones</a:t>
            </a:r>
            <a:r>
              <a:rPr lang="it-IT" sz="1400" dirty="0"/>
              <a:t>, a sample of </a:t>
            </a:r>
            <a:r>
              <a:rPr lang="it-IT" sz="1400" dirty="0" err="1"/>
              <a:t>which</a:t>
            </a:r>
            <a:r>
              <a:rPr lang="it-IT" sz="1400" dirty="0"/>
              <a:t> </a:t>
            </a:r>
            <a:r>
              <a:rPr lang="it-IT" sz="1400" dirty="0" err="1"/>
              <a:t>were</a:t>
            </a:r>
            <a:r>
              <a:rPr lang="it-IT" sz="1400" dirty="0"/>
              <a:t> </a:t>
            </a:r>
            <a:r>
              <a:rPr lang="it-IT" sz="1400" dirty="0" err="1"/>
              <a:t>analysed</a:t>
            </a:r>
            <a:r>
              <a:rPr lang="it-IT" sz="1400" dirty="0"/>
              <a:t> and </a:t>
            </a:r>
            <a:r>
              <a:rPr lang="it-IT" sz="1400" dirty="0" err="1"/>
              <a:t>shown</a:t>
            </a:r>
            <a:r>
              <a:rPr lang="it-IT" sz="1400" dirty="0"/>
              <a:t> to </a:t>
            </a:r>
            <a:r>
              <a:rPr lang="it-IT" sz="1400" dirty="0" err="1"/>
              <a:t>contain</a:t>
            </a:r>
            <a:r>
              <a:rPr lang="it-IT" sz="1400" dirty="0"/>
              <a:t> </a:t>
            </a:r>
            <a:r>
              <a:rPr lang="it-IT" sz="1400" dirty="0" err="1"/>
              <a:t>Drosophila</a:t>
            </a:r>
            <a:r>
              <a:rPr lang="it-IT" sz="1400" dirty="0"/>
              <a:t> DNA </a:t>
            </a:r>
            <a:r>
              <a:rPr lang="it-IT" sz="1400" dirty="0" err="1"/>
              <a:t>which</a:t>
            </a:r>
            <a:r>
              <a:rPr lang="it-IT" sz="1400" dirty="0"/>
              <a:t> </a:t>
            </a:r>
            <a:r>
              <a:rPr lang="it-IT" sz="1400" dirty="0" err="1"/>
              <a:t>hybridises</a:t>
            </a:r>
            <a:r>
              <a:rPr lang="it-IT" sz="1400" dirty="0"/>
              <a:t> in situ to the </a:t>
            </a:r>
            <a:r>
              <a:rPr lang="it-IT" sz="1400" dirty="0" err="1"/>
              <a:t>region</a:t>
            </a:r>
            <a:r>
              <a:rPr lang="it-IT" sz="1400" dirty="0"/>
              <a:t> of </a:t>
            </a:r>
            <a:r>
              <a:rPr lang="it-IT" sz="1400" dirty="0" err="1"/>
              <a:t>section</a:t>
            </a:r>
            <a:r>
              <a:rPr lang="it-IT" sz="1400" dirty="0"/>
              <a:t> 3 of the X </a:t>
            </a:r>
            <a:r>
              <a:rPr lang="it-IT" sz="1400" dirty="0" err="1"/>
              <a:t>chromosome</a:t>
            </a:r>
            <a:r>
              <a:rPr lang="it-IT" sz="1400" dirty="0"/>
              <a:t>.</a:t>
            </a:r>
          </a:p>
          <a:p>
            <a:endParaRPr lang="en-US" sz="1400" dirty="0"/>
          </a:p>
        </p:txBody>
      </p:sp>
      <p:pic>
        <p:nvPicPr>
          <p:cNvPr id="4" name="Picture 3" descr="unnamed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817"/>
            <a:ext cx="9144000" cy="4714875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511"/>
            <a:ext cx="9144000" cy="584776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200" dirty="0" smtClean="0">
                <a:solidFill>
                  <a:srgbClr val="FFFFFF"/>
                </a:solidFill>
              </a:rPr>
              <a:t>La </a:t>
            </a:r>
            <a:r>
              <a:rPr lang="it-IT" sz="3200" dirty="0" err="1" smtClean="0">
                <a:solidFill>
                  <a:srgbClr val="FFFFFF"/>
                </a:solidFill>
              </a:rPr>
              <a:t>microdissezione</a:t>
            </a:r>
            <a:endParaRPr lang="it-IT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0090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nam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615" y="2811662"/>
            <a:ext cx="2224946" cy="2182700"/>
          </a:xfrm>
          <a:prstGeom prst="rect">
            <a:avLst/>
          </a:prstGeom>
        </p:spPr>
      </p:pic>
      <p:pic>
        <p:nvPicPr>
          <p:cNvPr id="4" name="Picture 3" descr="unnamed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615" y="666051"/>
            <a:ext cx="2215006" cy="2215006"/>
          </a:xfrm>
          <a:prstGeom prst="rect">
            <a:avLst/>
          </a:prstGeom>
        </p:spPr>
      </p:pic>
      <p:pic>
        <p:nvPicPr>
          <p:cNvPr id="5" name="Picture 4" descr="Schermata 2018-01-09 alle 16.09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91" y="666051"/>
            <a:ext cx="3717256" cy="43283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646" y="5188991"/>
            <a:ext cx="8936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 </a:t>
            </a:r>
            <a:r>
              <a:rPr lang="it-IT" dirty="0" err="1" smtClean="0"/>
              <a:t>Fragments</a:t>
            </a:r>
            <a:r>
              <a:rPr lang="it-IT" dirty="0" smtClean="0"/>
              <a:t> </a:t>
            </a:r>
            <a:r>
              <a:rPr lang="it-IT" dirty="0"/>
              <a:t>from </a:t>
            </a:r>
            <a:r>
              <a:rPr lang="it-IT" dirty="0" err="1"/>
              <a:t>section</a:t>
            </a:r>
            <a:r>
              <a:rPr lang="it-IT" dirty="0"/>
              <a:t> 3 </a:t>
            </a:r>
            <a:r>
              <a:rPr lang="it-IT" dirty="0" smtClean="0"/>
              <a:t>of X </a:t>
            </a:r>
            <a:r>
              <a:rPr lang="it-IT" dirty="0" err="1"/>
              <a:t>chromosome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dissected</a:t>
            </a:r>
            <a:r>
              <a:rPr lang="it-IT" dirty="0"/>
              <a:t> with a </a:t>
            </a:r>
            <a:r>
              <a:rPr lang="it-IT" dirty="0" err="1"/>
              <a:t>micromanipulator</a:t>
            </a:r>
            <a:r>
              <a:rPr lang="it-IT" dirty="0"/>
              <a:t>. The </a:t>
            </a:r>
            <a:r>
              <a:rPr lang="it-IT" dirty="0" err="1"/>
              <a:t>dissected</a:t>
            </a:r>
            <a:r>
              <a:rPr lang="it-IT" dirty="0"/>
              <a:t> </a:t>
            </a:r>
            <a:r>
              <a:rPr lang="it-IT" dirty="0" err="1"/>
              <a:t>region</a:t>
            </a:r>
            <a:r>
              <a:rPr lang="it-IT" dirty="0"/>
              <a:t> </a:t>
            </a:r>
            <a:r>
              <a:rPr lang="it-IT" dirty="0" err="1"/>
              <a:t>contains</a:t>
            </a:r>
            <a:r>
              <a:rPr lang="it-IT" dirty="0"/>
              <a:t> </a:t>
            </a:r>
            <a:r>
              <a:rPr lang="it-IT" dirty="0" err="1"/>
              <a:t>approximately</a:t>
            </a:r>
            <a:r>
              <a:rPr lang="it-IT" dirty="0"/>
              <a:t> 50 </a:t>
            </a:r>
            <a:r>
              <a:rPr lang="it-IT" dirty="0" err="1"/>
              <a:t>Bridges</a:t>
            </a:r>
            <a:r>
              <a:rPr lang="it-IT" dirty="0"/>
              <a:t> </a:t>
            </a:r>
            <a:r>
              <a:rPr lang="it-IT" dirty="0" err="1" smtClean="0"/>
              <a:t>bands</a:t>
            </a:r>
            <a:r>
              <a:rPr lang="it-IT" dirty="0"/>
              <a:t> </a:t>
            </a:r>
            <a:r>
              <a:rPr lang="it-IT" dirty="0" smtClean="0"/>
              <a:t>(1,000 </a:t>
            </a:r>
            <a:r>
              <a:rPr lang="it-IT" dirty="0"/>
              <a:t>kb of </a:t>
            </a:r>
            <a:r>
              <a:rPr lang="it-IT" dirty="0" err="1"/>
              <a:t>genomic</a:t>
            </a:r>
            <a:r>
              <a:rPr lang="it-IT" dirty="0"/>
              <a:t> </a:t>
            </a:r>
            <a:r>
              <a:rPr lang="it-IT" dirty="0" smtClean="0"/>
              <a:t>DNA).</a:t>
            </a:r>
            <a:endParaRPr lang="it-IT" dirty="0"/>
          </a:p>
          <a:p>
            <a:endParaRPr lang="it-IT" dirty="0"/>
          </a:p>
          <a:p>
            <a:r>
              <a:rPr lang="it-IT" dirty="0"/>
              <a:t>The DNA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extracted</a:t>
            </a:r>
            <a:r>
              <a:rPr lang="it-IT" dirty="0"/>
              <a:t>, </a:t>
            </a:r>
            <a:r>
              <a:rPr lang="it-IT" dirty="0" err="1"/>
              <a:t>cut</a:t>
            </a:r>
            <a:r>
              <a:rPr lang="it-IT" dirty="0"/>
              <a:t>, </a:t>
            </a:r>
            <a:r>
              <a:rPr lang="it-IT" dirty="0" err="1"/>
              <a:t>ligated</a:t>
            </a:r>
            <a:r>
              <a:rPr lang="it-IT" dirty="0"/>
              <a:t> and </a:t>
            </a:r>
            <a:r>
              <a:rPr lang="it-IT" dirty="0" err="1"/>
              <a:t>cloned</a:t>
            </a:r>
            <a:r>
              <a:rPr lang="it-IT" dirty="0"/>
              <a:t>. From </a:t>
            </a:r>
            <a:r>
              <a:rPr lang="it-IT" dirty="0" err="1"/>
              <a:t>about</a:t>
            </a:r>
            <a:r>
              <a:rPr lang="it-IT" dirty="0"/>
              <a:t> 10 </a:t>
            </a:r>
            <a:r>
              <a:rPr lang="it-IT" dirty="0" err="1"/>
              <a:t>pg</a:t>
            </a:r>
            <a:r>
              <a:rPr lang="it-IT" dirty="0"/>
              <a:t> of DNA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obtained</a:t>
            </a:r>
            <a:r>
              <a:rPr lang="it-IT" dirty="0"/>
              <a:t> 80 </a:t>
            </a:r>
            <a:r>
              <a:rPr lang="it-IT" dirty="0" err="1"/>
              <a:t>recombinant</a:t>
            </a:r>
            <a:r>
              <a:rPr lang="it-IT" dirty="0"/>
              <a:t> </a:t>
            </a:r>
            <a:r>
              <a:rPr lang="it-IT" dirty="0" err="1" smtClean="0"/>
              <a:t>clones</a:t>
            </a:r>
            <a:r>
              <a:rPr lang="it-IT" dirty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/>
              <a:t>hybridises</a:t>
            </a:r>
            <a:r>
              <a:rPr lang="it-IT" dirty="0"/>
              <a:t> in situ to the </a:t>
            </a:r>
            <a:r>
              <a:rPr lang="it-IT" dirty="0" err="1"/>
              <a:t>region</a:t>
            </a:r>
            <a:r>
              <a:rPr lang="it-IT" dirty="0"/>
              <a:t> of </a:t>
            </a:r>
            <a:r>
              <a:rPr lang="it-IT" dirty="0" err="1"/>
              <a:t>section</a:t>
            </a:r>
            <a:r>
              <a:rPr lang="it-IT" dirty="0"/>
              <a:t> 3 of the X </a:t>
            </a:r>
            <a:r>
              <a:rPr lang="it-IT" dirty="0" err="1"/>
              <a:t>chromosome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6511"/>
            <a:ext cx="9144000" cy="584776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200" dirty="0" smtClean="0">
                <a:solidFill>
                  <a:srgbClr val="FFFFFF"/>
                </a:solidFill>
              </a:rPr>
              <a:t>La </a:t>
            </a:r>
            <a:r>
              <a:rPr lang="it-IT" sz="3200" dirty="0" err="1" smtClean="0">
                <a:solidFill>
                  <a:srgbClr val="FFFFFF"/>
                </a:solidFill>
              </a:rPr>
              <a:t>microdissezione</a:t>
            </a:r>
            <a:endParaRPr lang="it-IT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65146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472669"/>
              </p:ext>
            </p:extLst>
          </p:nvPr>
        </p:nvGraphicFramePr>
        <p:xfrm>
          <a:off x="414195" y="1255387"/>
          <a:ext cx="4924911" cy="4824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7" name="Image" r:id="rId3" imgW="5044829" imgH="4943170" progId="">
                  <p:embed/>
                </p:oleObj>
              </mc:Choice>
              <mc:Fallback>
                <p:oleObj name="Image" r:id="rId3" imgW="5044829" imgH="49431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195" y="1255387"/>
                        <a:ext cx="4924911" cy="4824101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5"/>
          <p:cNvSpPr txBox="1">
            <a:spLocks/>
          </p:cNvSpPr>
          <p:nvPr/>
        </p:nvSpPr>
        <p:spPr bwMode="auto">
          <a:xfrm>
            <a:off x="0" y="-33338"/>
            <a:ext cx="9144000" cy="857446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 smtClean="0">
                <a:solidFill>
                  <a:srgbClr val="FFFFFF"/>
                </a:solidFill>
                <a:latin typeface="Arial" charset="0"/>
              </a:rPr>
              <a:t>Studio della distribuzione di proteine cromosomiche  mediante immunofluorescenza</a:t>
            </a:r>
            <a:endParaRPr lang="it-IT" sz="2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" name="Immagine 6" descr="Schermata 2016-03-15 alle 20.31.5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40418">
            <a:off x="5561895" y="1324624"/>
            <a:ext cx="3113671" cy="41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41216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421" y="2502358"/>
            <a:ext cx="79211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dirty="0">
                <a:solidFill>
                  <a:srgbClr val="000090"/>
                </a:solidFill>
              </a:rPr>
              <a:t>La preparazione dei cromosomi politenici</a:t>
            </a:r>
          </a:p>
        </p:txBody>
      </p:sp>
    </p:spTree>
    <p:extLst>
      <p:ext uri="{BB962C8B-B14F-4D97-AF65-F5344CB8AC3E}">
        <p14:creationId xmlns:p14="http://schemas.microsoft.com/office/powerpoint/2010/main" val="166405982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-3985"/>
            <a:ext cx="9143999" cy="954107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Le ghiandole salivari si trovano nella parte anteriore della larva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4" name="Picture 3" descr="Schermata 2018-01-08 alle 22.41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99" y="950122"/>
            <a:ext cx="6221159" cy="3052378"/>
          </a:xfrm>
          <a:prstGeom prst="rect">
            <a:avLst/>
          </a:prstGeom>
        </p:spPr>
      </p:pic>
      <p:pic>
        <p:nvPicPr>
          <p:cNvPr id="5" name="Picture 4" descr="Schermata 2018-01-08 alle 22.39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52492" y="4002500"/>
            <a:ext cx="5302166" cy="182215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pol vetrin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644" y="3015878"/>
            <a:ext cx="2673982" cy="1794740"/>
          </a:xfrm>
          <a:prstGeom prst="rect">
            <a:avLst/>
          </a:prstGeom>
        </p:spPr>
      </p:pic>
      <p:sp>
        <p:nvSpPr>
          <p:cNvPr id="5" name="Freccia giù 4"/>
          <p:cNvSpPr/>
          <p:nvPr/>
        </p:nvSpPr>
        <p:spPr>
          <a:xfrm flipH="1">
            <a:off x="7269635" y="3107728"/>
            <a:ext cx="121763" cy="5824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944773" y="3185550"/>
            <a:ext cx="1322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Schiacciamento</a:t>
            </a:r>
          </a:p>
          <a:p>
            <a:r>
              <a:rPr lang="it-IT" sz="1400" dirty="0"/>
              <a:t>i</a:t>
            </a:r>
            <a:r>
              <a:rPr lang="it-IT" sz="1400" dirty="0" smtClean="0"/>
              <a:t>n ac. acetico</a:t>
            </a:r>
            <a:endParaRPr lang="it-IT" sz="1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009866" y="6413410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dissezione</a:t>
            </a:r>
            <a:endParaRPr lang="it-IT" sz="1400" dirty="0"/>
          </a:p>
        </p:txBody>
      </p:sp>
      <p:pic>
        <p:nvPicPr>
          <p:cNvPr id="10" name="Immagine 9" descr="protocoll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76" y="803142"/>
            <a:ext cx="5105914" cy="5982860"/>
          </a:xfrm>
          <a:prstGeom prst="rect">
            <a:avLst/>
          </a:prstGeom>
        </p:spPr>
      </p:pic>
      <p:pic>
        <p:nvPicPr>
          <p:cNvPr id="11" name="Immagine 10" descr="cervelli e ghiando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823" y="840749"/>
            <a:ext cx="3247067" cy="2205448"/>
          </a:xfrm>
          <a:prstGeom prst="rect">
            <a:avLst/>
          </a:prstGeom>
        </p:spPr>
      </p:pic>
      <p:pic>
        <p:nvPicPr>
          <p:cNvPr id="12" name="Immagine 11" descr="drosophila-giant-chromosome-1__60819.1355568467.1280.128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726" y="5201009"/>
            <a:ext cx="1705571" cy="1535816"/>
          </a:xfrm>
          <a:prstGeom prst="rect">
            <a:avLst/>
          </a:prstGeom>
        </p:spPr>
      </p:pic>
      <p:sp>
        <p:nvSpPr>
          <p:cNvPr id="13" name="Freccia giù 12"/>
          <p:cNvSpPr/>
          <p:nvPr/>
        </p:nvSpPr>
        <p:spPr>
          <a:xfrm flipH="1">
            <a:off x="7287071" y="4753974"/>
            <a:ext cx="121763" cy="29124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6291239" y="4785217"/>
            <a:ext cx="9934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smtClean="0"/>
              <a:t>osservazione</a:t>
            </a:r>
            <a:endParaRPr lang="it-IT" sz="1200" dirty="0"/>
          </a:p>
        </p:txBody>
      </p:sp>
      <p:sp>
        <p:nvSpPr>
          <p:cNvPr id="15" name="CasellaDiTesto 2"/>
          <p:cNvSpPr txBox="1"/>
          <p:nvPr/>
        </p:nvSpPr>
        <p:spPr>
          <a:xfrm>
            <a:off x="0" y="-3985"/>
            <a:ext cx="9143999" cy="523220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La preparazione dei cromosomi politenici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2" name="Picture 1" descr="Schermata 2018-01-08 alle 22.39.2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56" y="2531920"/>
            <a:ext cx="3299058" cy="113376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48479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it-IT" sz="2800" b="0" dirty="0" smtClean="0">
                <a:solidFill>
                  <a:schemeClr val="bg1"/>
                </a:solidFill>
                <a:latin typeface="Arial" charset="0"/>
              </a:rPr>
              <a:t>Gli stadi di sviluppo di </a:t>
            </a:r>
            <a:r>
              <a:rPr lang="it-IT" sz="2800" b="0" i="1" dirty="0" err="1" smtClean="0">
                <a:solidFill>
                  <a:schemeClr val="bg1"/>
                </a:solidFill>
                <a:latin typeface="Arial" charset="0"/>
              </a:rPr>
              <a:t>Drosophila</a:t>
            </a:r>
            <a:r>
              <a:rPr lang="it-IT" sz="2800" b="0" i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it-IT" sz="2800" b="0" i="1" dirty="0" err="1">
                <a:solidFill>
                  <a:schemeClr val="bg1"/>
                </a:solidFill>
                <a:latin typeface="Arial" charset="0"/>
              </a:rPr>
              <a:t>melanogaster</a:t>
            </a:r>
            <a:endParaRPr lang="it-IT" sz="2800" b="0" i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" name="Picture 2" descr="Schermata 03-2457826 alle 07.45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978" y="648479"/>
            <a:ext cx="5956300" cy="61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4152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osophila Salivary Gland Dissec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469" y="189933"/>
            <a:ext cx="815340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1006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446987" y="235388"/>
            <a:ext cx="28931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Il risultato finale</a:t>
            </a:r>
            <a:endParaRPr lang="it-IT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" y="1832104"/>
            <a:ext cx="4014843" cy="3625571"/>
          </a:xfrm>
          <a:prstGeom prst="rect">
            <a:avLst/>
          </a:prstGeom>
        </p:spPr>
      </p:pic>
      <p:pic>
        <p:nvPicPr>
          <p:cNvPr id="7" name="Picture 6" descr="polytene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849" y="1875052"/>
            <a:ext cx="4426467" cy="353826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20933" y="2201652"/>
            <a:ext cx="6160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 ORA</a:t>
            </a:r>
            <a:r>
              <a:rPr lang="is-IS" sz="4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BUON LAVORO!</a:t>
            </a:r>
            <a:endParaRPr lang="it-IT" sz="4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203" y="777275"/>
            <a:ext cx="85754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smtClean="0">
                <a:solidFill>
                  <a:srgbClr val="000000"/>
                </a:solidFill>
                <a:latin typeface="Arial" charset="0"/>
              </a:rPr>
              <a:t>I </a:t>
            </a:r>
            <a:r>
              <a:rPr lang="it-IT" b="1" dirty="0">
                <a:solidFill>
                  <a:srgbClr val="000000"/>
                </a:solidFill>
                <a:latin typeface="Arial" charset="0"/>
              </a:rPr>
              <a:t>cromosomi politenici</a:t>
            </a:r>
            <a:r>
              <a:rPr lang="it-IT" dirty="0">
                <a:solidFill>
                  <a:srgbClr val="000000"/>
                </a:solidFill>
                <a:latin typeface="Arial" charset="0"/>
              </a:rPr>
              <a:t>, detti anche cromosomi giganti, si trovano nelle ghiandole </a:t>
            </a:r>
            <a:r>
              <a:rPr lang="it-IT" dirty="0" smtClean="0">
                <a:solidFill>
                  <a:srgbClr val="000000"/>
                </a:solidFill>
                <a:latin typeface="Arial" charset="0"/>
              </a:rPr>
              <a:t>salivari</a:t>
            </a:r>
            <a:r>
              <a:rPr lang="it-IT" dirty="0">
                <a:solidFill>
                  <a:srgbClr val="000000"/>
                </a:solidFill>
                <a:latin typeface="Arial" charset="0"/>
              </a:rPr>
              <a:t>, nell’</a:t>
            </a:r>
            <a:r>
              <a:rPr lang="it-IT" altLang="ja-JP" dirty="0">
                <a:solidFill>
                  <a:srgbClr val="000000"/>
                </a:solidFill>
                <a:latin typeface="Arial" charset="0"/>
              </a:rPr>
              <a:t>intestino e nei tessuti adiposi dei ditteri </a:t>
            </a:r>
            <a:endParaRPr lang="it-IT" altLang="ja-JP" dirty="0" smtClean="0">
              <a:solidFill>
                <a:srgbClr val="000000"/>
              </a:solidFill>
              <a:latin typeface="Arial" charset="0"/>
            </a:endParaRPr>
          </a:p>
          <a:p>
            <a:pPr marL="285750" indent="-285750">
              <a:buFont typeface="Arial"/>
              <a:buChar char="•"/>
            </a:pPr>
            <a:endParaRPr lang="it-IT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5096"/>
            <a:ext cx="9143999" cy="584776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200" b="0" dirty="0">
                <a:solidFill>
                  <a:schemeClr val="bg1"/>
                </a:solidFill>
              </a:rPr>
              <a:t>I cromosomi</a:t>
            </a:r>
            <a:r>
              <a:rPr lang="it-IT" sz="3200" b="0" dirty="0" smtClean="0">
                <a:solidFill>
                  <a:schemeClr val="bg1"/>
                </a:solidFill>
              </a:rPr>
              <a:t> </a:t>
            </a:r>
            <a:r>
              <a:rPr lang="it-IT" sz="3200" b="0" dirty="0" err="1" smtClean="0">
                <a:solidFill>
                  <a:schemeClr val="bg1"/>
                </a:solidFill>
              </a:rPr>
              <a:t>politenici</a:t>
            </a:r>
            <a:r>
              <a:rPr lang="it-IT" sz="3200" b="0" dirty="0" smtClean="0">
                <a:solidFill>
                  <a:schemeClr val="bg1"/>
                </a:solidFill>
              </a:rPr>
              <a:t> di </a:t>
            </a:r>
            <a:r>
              <a:rPr lang="it-IT" sz="3200" b="0" i="1" dirty="0" err="1">
                <a:solidFill>
                  <a:schemeClr val="bg1"/>
                </a:solidFill>
              </a:rPr>
              <a:t>Drosophila</a:t>
            </a:r>
            <a:r>
              <a:rPr lang="it-IT" sz="3200" b="0" i="1" dirty="0">
                <a:solidFill>
                  <a:schemeClr val="bg1"/>
                </a:solidFill>
              </a:rPr>
              <a:t> </a:t>
            </a:r>
            <a:r>
              <a:rPr lang="it-IT" sz="3200" b="0" i="1" dirty="0" err="1">
                <a:solidFill>
                  <a:schemeClr val="bg1"/>
                </a:solidFill>
              </a:rPr>
              <a:t>melanogaster</a:t>
            </a:r>
            <a:endParaRPr lang="it-IT" sz="3200" b="0" dirty="0">
              <a:solidFill>
                <a:schemeClr val="bg1"/>
              </a:solidFill>
            </a:endParaRPr>
          </a:p>
        </p:txBody>
      </p:sp>
      <p:pic>
        <p:nvPicPr>
          <p:cNvPr id="4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341313" y="1487965"/>
            <a:ext cx="3733080" cy="1842574"/>
          </a:xfrm>
          <a:prstGeom prst="rect">
            <a:avLst/>
          </a:prstGeom>
        </p:spPr>
      </p:pic>
      <p:pic>
        <p:nvPicPr>
          <p:cNvPr id="7" name="Picture 6" descr="Schermata 2018-01-09 alle 16.17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13" y="4643633"/>
            <a:ext cx="4914900" cy="19406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1487965"/>
            <a:ext cx="6680200" cy="3277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>
                <a:solidFill>
                  <a:srgbClr val="000000"/>
                </a:solidFill>
                <a:latin typeface="Arial" charset="0"/>
              </a:rPr>
              <a:t>Osservati per la prima volta da </a:t>
            </a:r>
            <a:r>
              <a:rPr lang="it-IT" b="1" dirty="0" err="1">
                <a:solidFill>
                  <a:srgbClr val="000000"/>
                </a:solidFill>
                <a:latin typeface="Arial" charset="0"/>
              </a:rPr>
              <a:t>Balbiani</a:t>
            </a:r>
            <a:r>
              <a:rPr lang="it-IT" dirty="0">
                <a:solidFill>
                  <a:srgbClr val="000000"/>
                </a:solidFill>
                <a:latin typeface="Arial" charset="0"/>
              </a:rPr>
              <a:t> (1881)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</a:pPr>
            <a:r>
              <a:rPr lang="it-IT" dirty="0">
                <a:solidFill>
                  <a:srgbClr val="000000"/>
                </a:solidFill>
                <a:latin typeface="Arial" charset="0"/>
              </a:rPr>
              <a:t>Si formano in seguito a </a:t>
            </a:r>
            <a:r>
              <a:rPr lang="it-IT" b="1" dirty="0">
                <a:solidFill>
                  <a:srgbClr val="000000"/>
                </a:solidFill>
                <a:latin typeface="Arial" charset="0"/>
              </a:rPr>
              <a:t>endomitosi</a:t>
            </a:r>
            <a:r>
              <a:rPr lang="it-IT" dirty="0">
                <a:solidFill>
                  <a:srgbClr val="000000"/>
                </a:solidFill>
                <a:latin typeface="Arial" charset="0"/>
              </a:rPr>
              <a:t> (ripetuti cicli di replicazione non seguiti da segregazione)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</a:pPr>
            <a:r>
              <a:rPr lang="it-IT" dirty="0">
                <a:solidFill>
                  <a:srgbClr val="000000"/>
                </a:solidFill>
                <a:latin typeface="Arial" charset="0"/>
              </a:rPr>
              <a:t>Si trovano in uno stato di </a:t>
            </a:r>
            <a:r>
              <a:rPr lang="it-IT" b="1" dirty="0">
                <a:solidFill>
                  <a:srgbClr val="000000"/>
                </a:solidFill>
                <a:latin typeface="Arial" charset="0"/>
              </a:rPr>
              <a:t>interfase 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</a:pPr>
            <a:r>
              <a:rPr lang="it-IT" dirty="0">
                <a:solidFill>
                  <a:srgbClr val="000000"/>
                </a:solidFill>
                <a:latin typeface="Arial" charset="0"/>
              </a:rPr>
              <a:t>I cromosomi omologhi sono </a:t>
            </a:r>
            <a:r>
              <a:rPr lang="it-IT" b="1" dirty="0">
                <a:solidFill>
                  <a:srgbClr val="000000"/>
                </a:solidFill>
                <a:latin typeface="Arial" charset="0"/>
              </a:rPr>
              <a:t>appaiati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</a:pPr>
            <a:r>
              <a:rPr lang="it-IT" dirty="0">
                <a:solidFill>
                  <a:srgbClr val="000000"/>
                </a:solidFill>
                <a:latin typeface="Arial" charset="0"/>
              </a:rPr>
              <a:t>Sono uniti a livello di una regione centrale detta </a:t>
            </a:r>
            <a:r>
              <a:rPr lang="it-IT" b="1" dirty="0" err="1">
                <a:solidFill>
                  <a:srgbClr val="000000"/>
                </a:solidFill>
                <a:latin typeface="Arial" charset="0"/>
              </a:rPr>
              <a:t>cromocentro</a:t>
            </a:r>
            <a:r>
              <a:rPr lang="it-IT" dirty="0">
                <a:solidFill>
                  <a:srgbClr val="000000"/>
                </a:solidFill>
                <a:latin typeface="Arial" charset="0"/>
              </a:rPr>
              <a:t> (costituita da </a:t>
            </a:r>
            <a:r>
              <a:rPr lang="it-IT" b="1" dirty="0" err="1">
                <a:solidFill>
                  <a:srgbClr val="000000"/>
                </a:solidFill>
                <a:latin typeface="Arial" charset="0"/>
              </a:rPr>
              <a:t>eterocromatina</a:t>
            </a:r>
            <a:r>
              <a:rPr lang="it-IT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</a:pPr>
            <a:r>
              <a:rPr lang="it-IT" dirty="0">
                <a:solidFill>
                  <a:srgbClr val="000000"/>
                </a:solidFill>
                <a:latin typeface="Arial" charset="0"/>
              </a:rPr>
              <a:t>Presentano un </a:t>
            </a:r>
            <a:r>
              <a:rPr lang="it-IT" b="1" dirty="0">
                <a:solidFill>
                  <a:srgbClr val="000000"/>
                </a:solidFill>
                <a:latin typeface="Arial" charset="0"/>
              </a:rPr>
              <a:t>bandeggio naturale </a:t>
            </a:r>
            <a:r>
              <a:rPr lang="it-IT" dirty="0">
                <a:solidFill>
                  <a:srgbClr val="000000"/>
                </a:solidFill>
                <a:latin typeface="Arial" charset="0"/>
              </a:rPr>
              <a:t>(bande scure e bande chiare)</a:t>
            </a:r>
            <a:endParaRPr lang="en-GB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4477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642" y="817612"/>
            <a:ext cx="4072131" cy="5089447"/>
          </a:xfrm>
          <a:prstGeom prst="rect">
            <a:avLst/>
          </a:prstGeom>
          <a:noFill/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43955" y="6102509"/>
            <a:ext cx="624589" cy="611577"/>
          </a:xfrm>
          <a:prstGeom prst="rect">
            <a:avLst/>
          </a:prstGeom>
          <a:noFill/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0" y="5096"/>
            <a:ext cx="9143999" cy="584776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200" b="0" dirty="0">
                <a:solidFill>
                  <a:schemeClr val="bg1"/>
                </a:solidFill>
              </a:rPr>
              <a:t>I cromosomi</a:t>
            </a:r>
            <a:r>
              <a:rPr lang="it-IT" sz="3200" b="0" dirty="0" smtClean="0">
                <a:solidFill>
                  <a:schemeClr val="bg1"/>
                </a:solidFill>
              </a:rPr>
              <a:t> </a:t>
            </a:r>
            <a:r>
              <a:rPr lang="it-IT" sz="3200" b="0" dirty="0" err="1" smtClean="0">
                <a:solidFill>
                  <a:schemeClr val="bg1"/>
                </a:solidFill>
              </a:rPr>
              <a:t>politenici</a:t>
            </a:r>
            <a:r>
              <a:rPr lang="it-IT" sz="3200" b="0" dirty="0" smtClean="0">
                <a:solidFill>
                  <a:schemeClr val="bg1"/>
                </a:solidFill>
              </a:rPr>
              <a:t> di </a:t>
            </a:r>
            <a:r>
              <a:rPr lang="it-IT" sz="3200" b="0" i="1" dirty="0" err="1">
                <a:solidFill>
                  <a:schemeClr val="bg1"/>
                </a:solidFill>
              </a:rPr>
              <a:t>Drosophila</a:t>
            </a:r>
            <a:r>
              <a:rPr lang="it-IT" sz="3200" b="0" i="1" dirty="0">
                <a:solidFill>
                  <a:schemeClr val="bg1"/>
                </a:solidFill>
              </a:rPr>
              <a:t> </a:t>
            </a:r>
            <a:r>
              <a:rPr lang="it-IT" sz="3200" b="0" i="1" dirty="0" err="1">
                <a:solidFill>
                  <a:schemeClr val="bg1"/>
                </a:solidFill>
              </a:rPr>
              <a:t>melanogaster</a:t>
            </a:r>
            <a:endParaRPr lang="it-IT" sz="3200" b="0" dirty="0">
              <a:solidFill>
                <a:schemeClr val="bg1"/>
              </a:solidFill>
            </a:endParaRPr>
          </a:p>
        </p:txBody>
      </p:sp>
      <p:pic>
        <p:nvPicPr>
          <p:cNvPr id="7" name="Picture 2" descr="origine poly                                                   00000010Lomu                           ABA78158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830" y="817612"/>
            <a:ext cx="3280526" cy="508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asellaDiTesto 2"/>
          <p:cNvSpPr txBox="1">
            <a:spLocks noChangeArrowheads="1"/>
          </p:cNvSpPr>
          <p:nvPr/>
        </p:nvSpPr>
        <p:spPr bwMode="auto">
          <a:xfrm>
            <a:off x="0" y="25400"/>
            <a:ext cx="9144000" cy="523875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sz="2800" dirty="0" smtClean="0">
                <a:solidFill>
                  <a:schemeClr val="bg1"/>
                </a:solidFill>
                <a:cs typeface="Arial" charset="0"/>
              </a:rPr>
              <a:t>La mappa dei politenici di Calvin </a:t>
            </a:r>
            <a:r>
              <a:rPr lang="it-IT" sz="2800" dirty="0" err="1" smtClean="0">
                <a:solidFill>
                  <a:schemeClr val="bg1"/>
                </a:solidFill>
                <a:cs typeface="Arial" charset="0"/>
              </a:rPr>
              <a:t>Bridges</a:t>
            </a:r>
            <a:endParaRPr lang="it-IT" sz="28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2531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03" y="697426"/>
            <a:ext cx="1875511" cy="231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611537" y="719353"/>
            <a:ext cx="1447800" cy="191590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  <a:defRPr/>
            </a:pPr>
            <a:endParaRPr lang="it-IT" sz="1800" dirty="0" smtClean="0">
              <a:solidFill>
                <a:srgbClr val="FFFFFF"/>
              </a:solidFill>
              <a:latin typeface="Comic Sans MS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it-IT" sz="1800" dirty="0" smtClean="0">
                <a:latin typeface="Arial" charset="0"/>
              </a:rPr>
              <a:t>X  1-20;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it-IT" sz="1800" dirty="0" smtClean="0">
                <a:latin typeface="Arial" charset="0"/>
              </a:rPr>
              <a:t>2L 21-40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it-IT" sz="1800" dirty="0" smtClean="0">
                <a:latin typeface="Arial" charset="0"/>
              </a:rPr>
              <a:t>2R 41-60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it-IT" sz="1800" dirty="0" smtClean="0">
                <a:latin typeface="Arial" charset="0"/>
              </a:rPr>
              <a:t>3L 61-80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it-IT" sz="1800" dirty="0" smtClean="0">
                <a:latin typeface="Arial" charset="0"/>
              </a:rPr>
              <a:t>3R 81-100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it-IT" sz="1800" dirty="0" smtClean="0">
                <a:latin typeface="Arial" charset="0"/>
              </a:rPr>
              <a:t>4 101-102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548033" y="1367447"/>
            <a:ext cx="2451274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it-IT" sz="1800" dirty="0" smtClean="0">
                <a:solidFill>
                  <a:srgbClr val="002060"/>
                </a:solidFill>
                <a:latin typeface="Arial" charset="0"/>
              </a:rPr>
              <a:t>102 </a:t>
            </a:r>
            <a:r>
              <a:rPr lang="it-IT" sz="1800" dirty="0">
                <a:solidFill>
                  <a:srgbClr val="002060"/>
                </a:solidFill>
                <a:latin typeface="Arial" charset="0"/>
              </a:rPr>
              <a:t>divisioni (1-102)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it-IT" sz="1800" dirty="0">
                <a:solidFill>
                  <a:srgbClr val="002060"/>
                </a:solidFill>
                <a:latin typeface="Arial" charset="0"/>
              </a:rPr>
              <a:t>6 sottodivisioni (A-F)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it-IT" sz="1800" dirty="0">
                <a:solidFill>
                  <a:srgbClr val="002060"/>
                </a:solidFill>
                <a:latin typeface="Arial" charset="0"/>
              </a:rPr>
              <a:t>bande  </a:t>
            </a:r>
          </a:p>
        </p:txBody>
      </p:sp>
      <p:pic>
        <p:nvPicPr>
          <p:cNvPr id="2" name="Picture 1" descr="Schermata 2018-01-09 alle 16.33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4431"/>
            <a:ext cx="9144000" cy="374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9156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&#10;ch8f20.gif                                                     0001342A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424" y="1431925"/>
            <a:ext cx="25400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369888" y="292100"/>
            <a:ext cx="8443912" cy="954088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800">
                <a:solidFill>
                  <a:srgbClr val="000000"/>
                </a:solidFill>
                <a:latin typeface="Arial" charset="0"/>
              </a:rPr>
              <a:t>I puff sono delle regioni in cui la cromatina si decondensa per permettere la trascrizione</a:t>
            </a:r>
            <a:endParaRPr lang="en-GB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03" name="Line 4"/>
          <p:cNvSpPr>
            <a:spLocks noChangeShapeType="1"/>
          </p:cNvSpPr>
          <p:nvPr/>
        </p:nvSpPr>
        <p:spPr bwMode="auto">
          <a:xfrm>
            <a:off x="1507762" y="4508500"/>
            <a:ext cx="1465262" cy="6524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unnam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71" y="1743438"/>
            <a:ext cx="3134146" cy="483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6877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ta 2017-03-19 alle 12.11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36712"/>
            <a:ext cx="5575300" cy="5676900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2225" y="0"/>
            <a:ext cx="9121775" cy="58420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3200" dirty="0">
                <a:solidFill>
                  <a:srgbClr val="FFFFFF"/>
                </a:solidFill>
              </a:rPr>
              <a:t>I </a:t>
            </a:r>
            <a:r>
              <a:rPr lang="it-IT" sz="3200" dirty="0" err="1">
                <a:solidFill>
                  <a:srgbClr val="FFFFFF"/>
                </a:solidFill>
              </a:rPr>
              <a:t>puff</a:t>
            </a:r>
            <a:r>
              <a:rPr lang="it-IT" sz="3200" dirty="0">
                <a:solidFill>
                  <a:srgbClr val="FFFFFF"/>
                </a:solidFill>
              </a:rPr>
              <a:t> </a:t>
            </a:r>
            <a:r>
              <a:rPr lang="it-IT" sz="3200" dirty="0" smtClean="0">
                <a:solidFill>
                  <a:srgbClr val="FFFFFF"/>
                </a:solidFill>
              </a:rPr>
              <a:t> cambiano durante lo sviluppo larvale</a:t>
            </a:r>
            <a:endParaRPr lang="it-IT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3069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-1" y="30810"/>
            <a:ext cx="9144001" cy="779788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it-IT" sz="2800" b="0" dirty="0">
                <a:solidFill>
                  <a:srgbClr val="FFFFFF"/>
                </a:solidFill>
                <a:latin typeface="Arial" charset="0"/>
              </a:rPr>
              <a:t>I </a:t>
            </a:r>
            <a:r>
              <a:rPr lang="it-IT" sz="2800" b="0" dirty="0" err="1">
                <a:solidFill>
                  <a:srgbClr val="FFFFFF"/>
                </a:solidFill>
                <a:latin typeface="Arial" charset="0"/>
              </a:rPr>
              <a:t>puffs</a:t>
            </a:r>
            <a:r>
              <a:rPr lang="it-IT" sz="2800" b="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2800" b="0" dirty="0" smtClean="0">
                <a:solidFill>
                  <a:srgbClr val="FFFFFF"/>
                </a:solidFill>
                <a:latin typeface="Arial" charset="0"/>
              </a:rPr>
              <a:t>sono sede di attiva trascrizione</a:t>
            </a:r>
            <a:endParaRPr lang="it-IT" sz="2800" b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7573" name="Rectangle 5"/>
          <p:cNvSpPr>
            <a:spLocks noChangeArrowheads="1"/>
          </p:cNvSpPr>
          <p:nvPr/>
        </p:nvSpPr>
        <p:spPr bwMode="auto">
          <a:xfrm>
            <a:off x="25916" y="4726896"/>
            <a:ext cx="921604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dirty="0" err="1" smtClean="0">
                <a:latin typeface="Arial" charset="0"/>
              </a:rPr>
              <a:t>P</a:t>
            </a:r>
            <a:r>
              <a:rPr lang="it-IT" sz="2000" b="0" dirty="0" err="1" smtClean="0">
                <a:latin typeface="Arial" charset="0"/>
              </a:rPr>
              <a:t>uff</a:t>
            </a:r>
            <a:r>
              <a:rPr lang="it-IT" sz="2000" b="0" dirty="0" smtClean="0">
                <a:latin typeface="Arial" charset="0"/>
              </a:rPr>
              <a:t> </a:t>
            </a:r>
            <a:r>
              <a:rPr lang="it-IT" sz="2000" b="0" dirty="0">
                <a:latin typeface="Arial" charset="0"/>
              </a:rPr>
              <a:t>diversi possono essere </a:t>
            </a:r>
            <a:r>
              <a:rPr lang="it-IT" sz="2000" b="0" dirty="0" smtClean="0">
                <a:latin typeface="Arial" charset="0"/>
              </a:rPr>
              <a:t>visibili in </a:t>
            </a:r>
            <a:r>
              <a:rPr lang="it-IT" sz="2000" b="0" dirty="0">
                <a:latin typeface="Arial" charset="0"/>
              </a:rPr>
              <a:t>fasi diverse dello sviluppo </a:t>
            </a:r>
          </a:p>
          <a:p>
            <a:r>
              <a:rPr lang="it-IT" sz="2000" b="0" dirty="0" smtClean="0">
                <a:latin typeface="Arial" charset="0"/>
              </a:rPr>
              <a:t>     larvale e </a:t>
            </a:r>
            <a:r>
              <a:rPr lang="it-IT" sz="2000" b="0" dirty="0">
                <a:latin typeface="Arial" charset="0"/>
              </a:rPr>
              <a:t>in tessuti diversi dello stesso </a:t>
            </a:r>
            <a:r>
              <a:rPr lang="it-IT" sz="2000" b="0" dirty="0" smtClean="0">
                <a:latin typeface="Arial" charset="0"/>
              </a:rPr>
              <a:t>individuo</a:t>
            </a:r>
          </a:p>
          <a:p>
            <a:pPr marL="342900" indent="-342900">
              <a:buFont typeface="Arial"/>
              <a:buChar char="•"/>
            </a:pPr>
            <a:endParaRPr lang="it-IT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sz="2000" dirty="0" err="1" smtClean="0">
                <a:latin typeface="Arial" charset="0"/>
              </a:rPr>
              <a:t>Puff</a:t>
            </a:r>
            <a:r>
              <a:rPr lang="it-IT" sz="2000" dirty="0" smtClean="0">
                <a:latin typeface="Arial" charset="0"/>
              </a:rPr>
              <a:t> stadio</a:t>
            </a:r>
            <a:r>
              <a:rPr lang="it-IT" sz="2000" dirty="0">
                <a:latin typeface="Arial" charset="0"/>
              </a:rPr>
              <a:t>-specifici e tessuto-</a:t>
            </a:r>
            <a:r>
              <a:rPr lang="it-IT" sz="2000" dirty="0" smtClean="0">
                <a:latin typeface="Arial" charset="0"/>
              </a:rPr>
              <a:t>specifici</a:t>
            </a:r>
            <a:endParaRPr lang="it-IT" sz="2000" dirty="0">
              <a:latin typeface="Arial" charset="0"/>
            </a:endParaRPr>
          </a:p>
          <a:p>
            <a:pPr marL="342900" indent="-342900">
              <a:buFont typeface="Arial"/>
              <a:buChar char="•"/>
            </a:pPr>
            <a:endParaRPr lang="it-IT" sz="2000" dirty="0">
              <a:latin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sz="2000" dirty="0" smtClean="0">
                <a:latin typeface="Arial" charset="0"/>
              </a:rPr>
              <a:t>Una delle prime evidenze di controllo dell’espressione genica negli eucarioti</a:t>
            </a:r>
            <a:endParaRPr lang="it-IT" sz="2000" dirty="0">
              <a:latin typeface="Arial" charset="0"/>
            </a:endParaRPr>
          </a:p>
          <a:p>
            <a:pPr marL="342900" indent="-342900">
              <a:buFont typeface="Arial"/>
              <a:buChar char="•"/>
            </a:pPr>
            <a:endParaRPr lang="it-IT" sz="2000" b="0" dirty="0">
              <a:latin typeface="Arial" charset="0"/>
            </a:endParaRPr>
          </a:p>
        </p:txBody>
      </p:sp>
      <p:pic>
        <p:nvPicPr>
          <p:cNvPr id="6" name="Picture 2" descr="&#10;ch8f24.gif                                                     0001342A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630" y="1034842"/>
            <a:ext cx="3986514" cy="357046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hermata 2018-01-08 alle 22.46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30" y="943429"/>
            <a:ext cx="3986513" cy="32356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4"/>
          <p:cNvSpPr txBox="1">
            <a:spLocks noChangeArrowheads="1"/>
          </p:cNvSpPr>
          <p:nvPr/>
        </p:nvSpPr>
        <p:spPr bwMode="auto">
          <a:xfrm>
            <a:off x="202676" y="1164805"/>
            <a:ext cx="8796074" cy="469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300" dirty="0" smtClean="0">
                <a:latin typeface="Arial" charset="0"/>
              </a:rPr>
              <a:t>Grazie alla presenza di un bandeggio naturale i cromosomi politenici rappresentano un ottimo strumento sperimentale per:</a:t>
            </a:r>
          </a:p>
          <a:p>
            <a:pPr eaLnBrk="1" hangingPunct="1">
              <a:defRPr/>
            </a:pPr>
            <a:endParaRPr lang="it-IT" sz="23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it-IT" sz="2300" dirty="0">
                <a:latin typeface="Arial" charset="0"/>
              </a:rPr>
              <a:t>Analisi di riordinamenti </a:t>
            </a:r>
            <a:r>
              <a:rPr lang="it-IT" sz="2300" dirty="0" smtClean="0">
                <a:latin typeface="Arial" charset="0"/>
              </a:rPr>
              <a:t>strutturali dei cromosomi</a:t>
            </a:r>
            <a:endParaRPr lang="it-IT" sz="2300" dirty="0">
              <a:latin typeface="Arial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it-IT" sz="2300" dirty="0" smtClean="0">
              <a:latin typeface="Arial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300" dirty="0" smtClean="0">
                <a:latin typeface="Arial" charset="0"/>
              </a:rPr>
              <a:t>Mappatura per delezione</a:t>
            </a:r>
          </a:p>
          <a:p>
            <a:pPr eaLnBrk="1" hangingPunct="1">
              <a:defRPr/>
            </a:pPr>
            <a:endParaRPr lang="it-IT" sz="2300" dirty="0" smtClean="0">
              <a:latin typeface="Arial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300" dirty="0" smtClean="0">
                <a:latin typeface="Arial" charset="0"/>
              </a:rPr>
              <a:t>Mappatura di sequenze di DNA  (mediante ibridazione </a:t>
            </a:r>
            <a:r>
              <a:rPr lang="it-IT" sz="2300" i="1" dirty="0" smtClean="0">
                <a:latin typeface="Arial" charset="0"/>
              </a:rPr>
              <a:t>in situ</a:t>
            </a:r>
            <a:r>
              <a:rPr lang="it-IT" sz="2300" dirty="0" smtClean="0">
                <a:latin typeface="Arial" charset="0"/>
              </a:rPr>
              <a:t>)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endParaRPr lang="it-IT" sz="2300" dirty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it-IT" sz="2300" dirty="0" err="1">
                <a:latin typeface="Arial" charset="0"/>
              </a:rPr>
              <a:t>Microdissezione</a:t>
            </a:r>
            <a:endParaRPr lang="it-IT" sz="2300" dirty="0">
              <a:latin typeface="Arial" charset="0"/>
            </a:endParaRPr>
          </a:p>
          <a:p>
            <a:pPr eaLnBrk="1" hangingPunct="1">
              <a:defRPr/>
            </a:pPr>
            <a:endParaRPr lang="it-IT" sz="2300" dirty="0" smtClean="0">
              <a:latin typeface="Arial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300" dirty="0" smtClean="0">
                <a:latin typeface="Arial" charset="0"/>
              </a:rPr>
              <a:t>Localizzazione di proteine cromosomiche (mediante immunofluorescenza indiretta)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5096"/>
            <a:ext cx="9143999" cy="584776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200" b="0" dirty="0" smtClean="0">
                <a:solidFill>
                  <a:schemeClr val="bg1"/>
                </a:solidFill>
              </a:rPr>
              <a:t>Utilizzo pratico dei cromosomi politenici</a:t>
            </a:r>
            <a:endParaRPr lang="it-IT" sz="3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85800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395</Words>
  <Application>Microsoft Macintosh PowerPoint</Application>
  <PresentationFormat>On-screen Show (4:3)</PresentationFormat>
  <Paragraphs>78</Paragraphs>
  <Slides>22</Slides>
  <Notes>6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Tema di Office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Università La Sapienza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--- ----</dc:creator>
  <cp:lastModifiedBy>Patrizio</cp:lastModifiedBy>
  <cp:revision>98</cp:revision>
  <dcterms:created xsi:type="dcterms:W3CDTF">2015-05-05T10:22:34Z</dcterms:created>
  <dcterms:modified xsi:type="dcterms:W3CDTF">2018-11-13T06:38:42Z</dcterms:modified>
</cp:coreProperties>
</file>