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46"/>
  </p:notesMasterIdLst>
  <p:handoutMasterIdLst>
    <p:handoutMasterId r:id="rId47"/>
  </p:handoutMasterIdLst>
  <p:sldIdLst>
    <p:sldId id="256" r:id="rId3"/>
    <p:sldId id="279" r:id="rId4"/>
    <p:sldId id="335" r:id="rId5"/>
    <p:sldId id="336" r:id="rId6"/>
    <p:sldId id="337" r:id="rId7"/>
    <p:sldId id="338" r:id="rId8"/>
    <p:sldId id="289" r:id="rId9"/>
    <p:sldId id="339" r:id="rId10"/>
    <p:sldId id="341" r:id="rId11"/>
    <p:sldId id="342" r:id="rId12"/>
    <p:sldId id="343" r:id="rId13"/>
    <p:sldId id="344" r:id="rId14"/>
    <p:sldId id="288" r:id="rId15"/>
    <p:sldId id="392" r:id="rId16"/>
    <p:sldId id="349" r:id="rId17"/>
    <p:sldId id="346" r:id="rId18"/>
    <p:sldId id="350" r:id="rId19"/>
    <p:sldId id="393" r:id="rId20"/>
    <p:sldId id="352" r:id="rId21"/>
    <p:sldId id="362" r:id="rId22"/>
    <p:sldId id="363" r:id="rId23"/>
    <p:sldId id="364" r:id="rId24"/>
    <p:sldId id="366" r:id="rId25"/>
    <p:sldId id="367" r:id="rId26"/>
    <p:sldId id="369" r:id="rId27"/>
    <p:sldId id="371" r:id="rId28"/>
    <p:sldId id="372" r:id="rId29"/>
    <p:sldId id="374" r:id="rId30"/>
    <p:sldId id="375" r:id="rId31"/>
    <p:sldId id="376" r:id="rId32"/>
    <p:sldId id="377" r:id="rId33"/>
    <p:sldId id="378" r:id="rId34"/>
    <p:sldId id="379" r:id="rId35"/>
    <p:sldId id="381" r:id="rId36"/>
    <p:sldId id="382" r:id="rId37"/>
    <p:sldId id="383" r:id="rId38"/>
    <p:sldId id="384" r:id="rId39"/>
    <p:sldId id="385" r:id="rId40"/>
    <p:sldId id="386" r:id="rId41"/>
    <p:sldId id="388" r:id="rId42"/>
    <p:sldId id="389" r:id="rId43"/>
    <p:sldId id="390" r:id="rId44"/>
    <p:sldId id="391"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6" d="100"/>
          <a:sy n="76" d="100"/>
        </p:scale>
        <p:origin x="678" y="9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11/30/2016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‹N›</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11/30/2016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‹N›</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FF0622-75E4-48B8-A617-5428CA5926CE}"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en-US" sz="1800" b="0" i="0">
                <a:latin typeface="Century Gothic"/>
                <a:ea typeface="+mn-ea"/>
                <a:cs typeface="+mn-cs"/>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en-US" sz="1800" b="0" i="0">
                <a:latin typeface="Century Gothic"/>
                <a:ea typeface="+mn-ea"/>
                <a:cs typeface="+mn-cs"/>
              </a:rPr>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it-IT"/>
              <a:t>Fare clic per modificare lo stile del titolo</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en-US" sz="1800" b="0" i="0">
                <a:latin typeface="Century Gothic"/>
                <a:ea typeface="+mn-ea"/>
                <a:cs typeface="+mn-cs"/>
              </a:rPr>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en-US" sz="1800" b="0" i="0">
                <a:latin typeface="Century Gothic"/>
                <a:ea typeface="+mn-ea"/>
                <a:cs typeface="+mn-cs"/>
              </a:rPr>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b"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it-IT"/>
              <a:t>Fare clic per modificare lo stile del titolo</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1" y="677882"/>
            <a:ext cx="10987617"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p:cNvSpPr>
            <a:spLocks noGrp="1" noChangeArrowheads="1"/>
          </p:cNvSpPr>
          <p:nvPr>
            <p:ph type="dt" sz="half" idx="10"/>
          </p:nvPr>
        </p:nvSpPr>
        <p:spPr>
          <a:ln/>
        </p:spPr>
        <p:txBody>
          <a:bodyPr/>
          <a:lstStyle>
            <a:lvl1pPr>
              <a:defRPr/>
            </a:lvl1pPr>
          </a:lstStyle>
          <a:p>
            <a:pPr>
              <a:defRPr/>
            </a:pPr>
            <a:endParaRPr lang="it-IT"/>
          </a:p>
        </p:txBody>
      </p:sp>
      <p:sp>
        <p:nvSpPr>
          <p:cNvPr id="4" name="Rectangle 4"/>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55886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40FF0622-75E4-48B8-A617-5428CA5926CE}" type="datetimeFigureOut">
              <a:rPr lang="en-US" smtClean="0"/>
              <a:t>11/30/2016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FF0622-75E4-48B8-A617-5428CA5926CE}"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11/30/2016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‹N›</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47800"/>
            <a:ext cx="8825658" cy="2933699"/>
          </a:xfrm>
        </p:spPr>
        <p:txBody>
          <a:bodyPr/>
          <a:lstStyle/>
          <a:p>
            <a:br>
              <a:rPr lang="it-IT" dirty="0"/>
            </a:br>
            <a:r>
              <a:rPr lang="it-IT" sz="2400" dirty="0">
                <a:solidFill>
                  <a:srgbClr val="FFFF00"/>
                </a:solidFill>
              </a:rPr>
              <a:t>Sergio Frasca</a:t>
            </a:r>
            <a:br>
              <a:rPr lang="it-IT" sz="2000" dirty="0"/>
            </a:br>
            <a:br>
              <a:rPr lang="it-IT" dirty="0"/>
            </a:br>
            <a:r>
              <a:rPr lang="it-IT" dirty="0"/>
              <a:t>Fisica Applicata – 4</a:t>
            </a:r>
          </a:p>
        </p:txBody>
      </p:sp>
      <p:sp>
        <p:nvSpPr>
          <p:cNvPr id="3" name="Sottotitolo 2"/>
          <p:cNvSpPr>
            <a:spLocks noGrp="1"/>
          </p:cNvSpPr>
          <p:nvPr>
            <p:ph type="subTitle" idx="1"/>
          </p:nvPr>
        </p:nvSpPr>
        <p:spPr>
          <a:xfrm>
            <a:off x="1154955" y="4724400"/>
            <a:ext cx="8825658" cy="1562100"/>
          </a:xfrm>
        </p:spPr>
        <p:txBody>
          <a:bodyPr>
            <a:normAutofit/>
          </a:bodyPr>
          <a:lstStyle/>
          <a:p>
            <a:pPr marL="0" indent="0" algn="l">
              <a:buNone/>
            </a:pPr>
            <a:r>
              <a:rPr lang="en-US" b="1" i="0" dirty="0" err="1">
                <a:solidFill>
                  <a:srgbClr val="F5A408"/>
                </a:solidFill>
              </a:rPr>
              <a:t>Termodinamica</a:t>
            </a:r>
            <a:endParaRPr lang="en-US" b="1" i="0" dirty="0">
              <a:solidFill>
                <a:srgbClr val="F5A408"/>
              </a:solidFill>
            </a:endParaRPr>
          </a:p>
          <a:p>
            <a:pPr marL="0" indent="0" algn="l">
              <a:buNone/>
            </a:pPr>
            <a:r>
              <a:rPr lang="en-US" b="1" dirty="0">
                <a:solidFill>
                  <a:srgbClr val="F5A408"/>
                </a:solidFill>
              </a:rPr>
              <a:t>Acustica</a:t>
            </a:r>
            <a:endParaRPr lang="it-IT" b="1" i="0" dirty="0">
              <a:solidFill>
                <a:srgbClr val="F5A408"/>
              </a:solidFill>
            </a:endParaRPr>
          </a:p>
          <a:p>
            <a:pPr marL="0" indent="0" algn="l">
              <a:buNone/>
            </a:pPr>
            <a:endParaRPr lang="it-IT" b="0" i="0" dirty="0">
              <a:solidFill>
                <a:srgbClr val="F5A408"/>
              </a:solidFill>
            </a:endParaRPr>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863" y="325718"/>
            <a:ext cx="9404723" cy="995082"/>
          </a:xfrm>
        </p:spPr>
        <p:txBody>
          <a:bodyPr/>
          <a:lstStyle/>
          <a:p>
            <a:r>
              <a:rPr lang="it-IT" b="1" dirty="0"/>
              <a:t>I gas perfetti</a:t>
            </a:r>
          </a:p>
        </p:txBody>
      </p:sp>
      <p:pic>
        <p:nvPicPr>
          <p:cNvPr id="4" name="Segnaposto contenuto 3" descr="1005.gif"/>
          <p:cNvPicPr>
            <a:picLocks noGrp="1" noChangeAspect="1"/>
          </p:cNvPicPr>
          <p:nvPr>
            <p:ph idx="1"/>
          </p:nvPr>
        </p:nvPicPr>
        <p:blipFill rotWithShape="1">
          <a:blip r:embed="rId2">
            <a:extLst>
              <a:ext uri="{28A0092B-C50C-407E-A947-70E740481C1C}">
                <a14:useLocalDpi xmlns:a14="http://schemas.microsoft.com/office/drawing/2010/main" val="0"/>
              </a:ext>
            </a:extLst>
          </a:blip>
          <a:srcRect l="6784" t="5879" r="8122" b="28778"/>
          <a:stretch/>
        </p:blipFill>
        <p:spPr>
          <a:xfrm>
            <a:off x="8205881" y="825500"/>
            <a:ext cx="3691411" cy="5067300"/>
          </a:xfrm>
        </p:spPr>
      </p:pic>
      <p:sp>
        <p:nvSpPr>
          <p:cNvPr id="5" name="CasellaDiTesto 4"/>
          <p:cNvSpPr txBox="1"/>
          <p:nvPr/>
        </p:nvSpPr>
        <p:spPr>
          <a:xfrm>
            <a:off x="355600" y="1320800"/>
            <a:ext cx="7518400" cy="5078313"/>
          </a:xfrm>
          <a:prstGeom prst="rect">
            <a:avLst/>
          </a:prstGeom>
          <a:noFill/>
        </p:spPr>
        <p:txBody>
          <a:bodyPr wrap="square" rtlCol="0">
            <a:spAutoFit/>
          </a:bodyPr>
          <a:lstStyle/>
          <a:p>
            <a:r>
              <a:rPr lang="it-IT" b="1" dirty="0"/>
              <a:t>Un gas è un sistemo composto da un enorme numero di atomi o molecole molto debolmente interagenti tra di loro, in continuo moto casuale.</a:t>
            </a:r>
          </a:p>
          <a:p>
            <a:endParaRPr lang="it-IT" b="1" dirty="0"/>
          </a:p>
          <a:p>
            <a:r>
              <a:rPr lang="it-IT" b="1" dirty="0"/>
              <a:t>Lo stato fisico di un gas è descritto da pressione, volume, temperatura e densità.</a:t>
            </a:r>
          </a:p>
          <a:p>
            <a:endParaRPr lang="it-IT" b="1" dirty="0"/>
          </a:p>
          <a:p>
            <a:r>
              <a:rPr lang="it-IT" b="1" dirty="0"/>
              <a:t>Si trova che per gas rarefatti e ad alta temperatura, il comportamento fisico di un gas è particolarmente semplice. In tal caso parliamo di gas perfetti.</a:t>
            </a:r>
          </a:p>
          <a:p>
            <a:endParaRPr lang="it-IT" b="1" dirty="0"/>
          </a:p>
          <a:p>
            <a:r>
              <a:rPr lang="it-IT" b="1" dirty="0"/>
              <a:t>Se usiamo la temperatura assoluta T, per i gas perfetti si trova che</a:t>
            </a:r>
          </a:p>
          <a:p>
            <a:endParaRPr lang="it-IT" b="1" dirty="0"/>
          </a:p>
          <a:p>
            <a:r>
              <a:rPr lang="it-IT" b="1" dirty="0"/>
              <a:t>                                        </a:t>
            </a:r>
            <a:r>
              <a:rPr lang="it-IT" b="1" dirty="0" err="1"/>
              <a:t>p·V</a:t>
            </a:r>
            <a:r>
              <a:rPr lang="it-IT" b="1" dirty="0"/>
              <a:t> = n· R·T</a:t>
            </a:r>
          </a:p>
          <a:p>
            <a:endParaRPr lang="it-IT" b="1" dirty="0"/>
          </a:p>
          <a:p>
            <a:r>
              <a:rPr lang="it-IT" b="1" dirty="0"/>
              <a:t>Dove p è la pressione, V il volume, n il numero di grammomolecole del gas e R è una costante detta costante universale dei gas.</a:t>
            </a:r>
          </a:p>
        </p:txBody>
      </p:sp>
    </p:spTree>
    <p:extLst>
      <p:ext uri="{BB962C8B-B14F-4D97-AF65-F5344CB8AC3E}">
        <p14:creationId xmlns:p14="http://schemas.microsoft.com/office/powerpoint/2010/main" val="315900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I gas reali</a:t>
            </a:r>
          </a:p>
        </p:txBody>
      </p:sp>
      <p:pic>
        <p:nvPicPr>
          <p:cNvPr id="4" name="Segnaposto contenuto 3" descr="1006.gif"/>
          <p:cNvPicPr>
            <a:picLocks noGrp="1" noChangeAspect="1"/>
          </p:cNvPicPr>
          <p:nvPr>
            <p:ph idx="1"/>
          </p:nvPr>
        </p:nvPicPr>
        <p:blipFill rotWithShape="1">
          <a:blip r:embed="rId3">
            <a:extLst>
              <a:ext uri="{28A0092B-C50C-407E-A947-70E740481C1C}">
                <a14:useLocalDpi xmlns:a14="http://schemas.microsoft.com/office/drawing/2010/main" val="0"/>
              </a:ext>
            </a:extLst>
          </a:blip>
          <a:srcRect l="3538" t="5539" r="3594" b="16648"/>
          <a:stretch/>
        </p:blipFill>
        <p:spPr>
          <a:xfrm>
            <a:off x="4397995" y="1422400"/>
            <a:ext cx="7697809" cy="4711700"/>
          </a:xfrm>
        </p:spPr>
      </p:pic>
      <p:sp>
        <p:nvSpPr>
          <p:cNvPr id="3" name="CasellaDiTesto 2"/>
          <p:cNvSpPr txBox="1"/>
          <p:nvPr/>
        </p:nvSpPr>
        <p:spPr>
          <a:xfrm>
            <a:off x="419100" y="1562100"/>
            <a:ext cx="3581400" cy="3693319"/>
          </a:xfrm>
          <a:prstGeom prst="rect">
            <a:avLst/>
          </a:prstGeom>
          <a:noFill/>
        </p:spPr>
        <p:txBody>
          <a:bodyPr wrap="square" rtlCol="0">
            <a:spAutoFit/>
          </a:bodyPr>
          <a:lstStyle/>
          <a:p>
            <a:r>
              <a:rPr lang="it-IT" dirty="0"/>
              <a:t>Quando non sono verificate le condizioni per cui è valida la legge dei gas perfetti, si usa l’equazione di Van </a:t>
            </a:r>
            <a:r>
              <a:rPr lang="it-IT" dirty="0" err="1"/>
              <a:t>der</a:t>
            </a:r>
            <a:r>
              <a:rPr lang="it-IT" dirty="0"/>
              <a:t> </a:t>
            </a:r>
            <a:r>
              <a:rPr lang="it-IT" dirty="0" err="1"/>
              <a:t>Waals</a:t>
            </a:r>
            <a:endParaRPr lang="it-IT" dirty="0"/>
          </a:p>
          <a:p>
            <a:endParaRPr lang="it-IT" dirty="0"/>
          </a:p>
          <a:p>
            <a:endParaRPr lang="it-IT" dirty="0"/>
          </a:p>
          <a:p>
            <a:endParaRPr lang="it-IT" dirty="0"/>
          </a:p>
          <a:p>
            <a:endParaRPr lang="it-IT" dirty="0"/>
          </a:p>
          <a:p>
            <a:endParaRPr lang="it-IT" dirty="0"/>
          </a:p>
          <a:p>
            <a:endParaRPr lang="it-IT" dirty="0"/>
          </a:p>
          <a:p>
            <a:r>
              <a:rPr lang="it-IT" dirty="0"/>
              <a:t>Le costanti a e b dipendono dal gas.</a:t>
            </a:r>
          </a:p>
          <a:p>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1436749888"/>
              </p:ext>
            </p:extLst>
          </p:nvPr>
        </p:nvGraphicFramePr>
        <p:xfrm>
          <a:off x="533399" y="3131760"/>
          <a:ext cx="3253955" cy="906840"/>
        </p:xfrm>
        <a:graphic>
          <a:graphicData uri="http://schemas.openxmlformats.org/presentationml/2006/ole">
            <mc:AlternateContent xmlns:mc="http://schemas.openxmlformats.org/markup-compatibility/2006">
              <mc:Choice xmlns:v="urn:schemas-microsoft-com:vml" Requires="v">
                <p:oleObj spid="_x0000_s2067" name="Equation" r:id="rId4" imgW="1549080" imgH="431640" progId="Equation.DSMT4">
                  <p:embed/>
                </p:oleObj>
              </mc:Choice>
              <mc:Fallback>
                <p:oleObj name="Equation" r:id="rId4" imgW="1549080" imgH="431640" progId="Equation.DSMT4">
                  <p:embed/>
                  <p:pic>
                    <p:nvPicPr>
                      <p:cNvPr id="0" name=""/>
                      <p:cNvPicPr/>
                      <p:nvPr/>
                    </p:nvPicPr>
                    <p:blipFill>
                      <a:blip r:embed="rId5"/>
                      <a:stretch>
                        <a:fillRect/>
                      </a:stretch>
                    </p:blipFill>
                    <p:spPr>
                      <a:xfrm>
                        <a:off x="533399" y="3131760"/>
                        <a:ext cx="3253955" cy="906840"/>
                      </a:xfrm>
                      <a:prstGeom prst="rect">
                        <a:avLst/>
                      </a:prstGeom>
                    </p:spPr>
                  </p:pic>
                </p:oleObj>
              </mc:Fallback>
            </mc:AlternateContent>
          </a:graphicData>
        </a:graphic>
      </p:graphicFrame>
    </p:spTree>
    <p:extLst>
      <p:ext uri="{BB962C8B-B14F-4D97-AF65-F5344CB8AC3E}">
        <p14:creationId xmlns:p14="http://schemas.microsoft.com/office/powerpoint/2010/main" val="17134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2718"/>
            <a:ext cx="11137900" cy="1210982"/>
          </a:xfrm>
        </p:spPr>
        <p:txBody>
          <a:bodyPr/>
          <a:lstStyle/>
          <a:p>
            <a:r>
              <a:rPr lang="it-IT" b="1" dirty="0"/>
              <a:t>Il secondo principio della termodinamica</a:t>
            </a:r>
          </a:p>
        </p:txBody>
      </p:sp>
      <p:sp>
        <p:nvSpPr>
          <p:cNvPr id="3" name="Segnaposto contenuto 2"/>
          <p:cNvSpPr>
            <a:spLocks noGrp="1"/>
          </p:cNvSpPr>
          <p:nvPr>
            <p:ph idx="1"/>
          </p:nvPr>
        </p:nvSpPr>
        <p:spPr/>
        <p:txBody>
          <a:bodyPr/>
          <a:lstStyle/>
          <a:p>
            <a:pPr marL="0" indent="0">
              <a:buNone/>
            </a:pPr>
            <a:r>
              <a:rPr lang="it-IT" b="1" dirty="0"/>
              <a:t>Il secondo principio della termodinamica pone dei limiti alla possibilità di trasformare calore in lavoro (mentre è sempre possibile trasformare completamente lavoro in calore).</a:t>
            </a:r>
          </a:p>
          <a:p>
            <a:pPr marL="0" indent="0">
              <a:buNone/>
            </a:pPr>
            <a:endParaRPr lang="it-IT" b="1" dirty="0"/>
          </a:p>
          <a:p>
            <a:pPr marL="0" indent="0">
              <a:buNone/>
            </a:pPr>
            <a:r>
              <a:rPr lang="it-IT" b="1" dirty="0"/>
              <a:t>Si dimostra che esso pone anche limiti al rendimento di una macchina termica.</a:t>
            </a:r>
          </a:p>
          <a:p>
            <a:pPr marL="0" indent="0">
              <a:buNone/>
            </a:pPr>
            <a:endParaRPr lang="it-IT" b="1" dirty="0"/>
          </a:p>
          <a:p>
            <a:pPr marL="0" indent="0">
              <a:buNone/>
            </a:pPr>
            <a:r>
              <a:rPr lang="it-IT" b="1" dirty="0"/>
              <a:t>In un’altra formulazione il secondo principio afferma che in un sistema isolato il grado di disordine, espresso dalla funzione termodinamica </a:t>
            </a:r>
            <a:r>
              <a:rPr lang="it-IT" b="1" dirty="0">
                <a:solidFill>
                  <a:srgbClr val="FFFF00"/>
                </a:solidFill>
              </a:rPr>
              <a:t>entropia</a:t>
            </a:r>
            <a:r>
              <a:rPr lang="it-IT" b="1" dirty="0"/>
              <a:t>, tende sempre ad aumentare.</a:t>
            </a:r>
          </a:p>
        </p:txBody>
      </p:sp>
    </p:spTree>
    <p:extLst>
      <p:ext uri="{BB962C8B-B14F-4D97-AF65-F5344CB8AC3E}">
        <p14:creationId xmlns:p14="http://schemas.microsoft.com/office/powerpoint/2010/main" val="418602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3" descr="1009.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981201" y="1093789"/>
            <a:ext cx="8240713" cy="4562475"/>
          </a:xfrm>
        </p:spPr>
      </p:pic>
    </p:spTree>
    <p:extLst>
      <p:ext uri="{BB962C8B-B14F-4D97-AF65-F5344CB8AC3E}">
        <p14:creationId xmlns:p14="http://schemas.microsoft.com/office/powerpoint/2010/main" val="95331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137" y="414618"/>
            <a:ext cx="10402889" cy="1400530"/>
          </a:xfrm>
        </p:spPr>
        <p:txBody>
          <a:bodyPr/>
          <a:lstStyle/>
          <a:p>
            <a:r>
              <a:rPr lang="it-IT" b="1" dirty="0"/>
              <a:t>Meccanismi di trasmissione del calore</a:t>
            </a:r>
          </a:p>
        </p:txBody>
      </p:sp>
      <p:sp>
        <p:nvSpPr>
          <p:cNvPr id="3" name="Segnaposto contenuto 2"/>
          <p:cNvSpPr>
            <a:spLocks noGrp="1"/>
          </p:cNvSpPr>
          <p:nvPr>
            <p:ph idx="1"/>
          </p:nvPr>
        </p:nvSpPr>
        <p:spPr/>
        <p:txBody>
          <a:bodyPr/>
          <a:lstStyle/>
          <a:p>
            <a:r>
              <a:rPr lang="it-IT" b="1" dirty="0"/>
              <a:t>Convezione: si ha quando la trasmissione del calore è accompagnata da trasporto di materia, per esempio in una pentola posta sul fuoco l’acqua calda sul fondo sale e riscalda quella sulla superficie.</a:t>
            </a:r>
          </a:p>
          <a:p>
            <a:r>
              <a:rPr lang="it-IT" b="1" dirty="0"/>
              <a:t>Conduzione: si ha quando non c’è trasporto di materia, ma contatto. In questo caso entra in gioco la conducibilità termica dei materiali. Esempio: quando tocchiamo un corpo caldo o freddo.</a:t>
            </a:r>
          </a:p>
          <a:p>
            <a:r>
              <a:rPr lang="it-IT" b="1" dirty="0"/>
              <a:t>Irraggiamento: quando il calore viene portato da onde elettromagnetiche. Esempio: l’irraggiamento del Sole. Questa modalità di trasmissione avviene anche nel vuoto.</a:t>
            </a:r>
          </a:p>
        </p:txBody>
      </p:sp>
    </p:spTree>
    <p:extLst>
      <p:ext uri="{BB962C8B-B14F-4D97-AF65-F5344CB8AC3E}">
        <p14:creationId xmlns:p14="http://schemas.microsoft.com/office/powerpoint/2010/main" val="172775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266700"/>
            <a:ext cx="9404723" cy="1586548"/>
          </a:xfrm>
        </p:spPr>
        <p:txBody>
          <a:bodyPr/>
          <a:lstStyle/>
          <a:p>
            <a:r>
              <a:rPr lang="it-IT" b="1" dirty="0"/>
              <a:t>Conducibilità termica</a:t>
            </a:r>
          </a:p>
        </p:txBody>
      </p:sp>
      <p:pic>
        <p:nvPicPr>
          <p:cNvPr id="4" name="Segnaposto contenuto 3" descr="tab1101.gif"/>
          <p:cNvPicPr>
            <a:picLocks noGrp="1" noChangeAspect="1"/>
          </p:cNvPicPr>
          <p:nvPr>
            <p:ph idx="1"/>
          </p:nvPr>
        </p:nvPicPr>
        <p:blipFill rotWithShape="1">
          <a:blip r:embed="rId2">
            <a:extLst>
              <a:ext uri="{28A0092B-C50C-407E-A947-70E740481C1C}">
                <a14:useLocalDpi xmlns:a14="http://schemas.microsoft.com/office/drawing/2010/main" val="0"/>
              </a:ext>
            </a:extLst>
          </a:blip>
          <a:srcRect b="22335"/>
          <a:stretch/>
        </p:blipFill>
        <p:spPr>
          <a:xfrm>
            <a:off x="1676493" y="1310821"/>
            <a:ext cx="8374341" cy="5056708"/>
          </a:xfrm>
        </p:spPr>
      </p:pic>
    </p:spTree>
    <p:extLst>
      <p:ext uri="{BB962C8B-B14F-4D97-AF65-F5344CB8AC3E}">
        <p14:creationId xmlns:p14="http://schemas.microsoft.com/office/powerpoint/2010/main" val="335957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10263189" cy="1400530"/>
          </a:xfrm>
        </p:spPr>
        <p:txBody>
          <a:bodyPr/>
          <a:lstStyle/>
          <a:p>
            <a:r>
              <a:rPr lang="it-IT" b="1" dirty="0"/>
              <a:t>Termodinamica nei sistemi biologici</a:t>
            </a:r>
          </a:p>
        </p:txBody>
      </p:sp>
      <p:sp>
        <p:nvSpPr>
          <p:cNvPr id="3" name="Segnaposto contenuto 2"/>
          <p:cNvSpPr>
            <a:spLocks noGrp="1"/>
          </p:cNvSpPr>
          <p:nvPr>
            <p:ph idx="1"/>
          </p:nvPr>
        </p:nvSpPr>
        <p:spPr/>
        <p:txBody>
          <a:bodyPr>
            <a:normAutofit/>
          </a:bodyPr>
          <a:lstStyle/>
          <a:p>
            <a:r>
              <a:rPr lang="it-IT" sz="2800" b="1" dirty="0"/>
              <a:t>Metabolismo</a:t>
            </a:r>
          </a:p>
          <a:p>
            <a:pPr marL="0" indent="0">
              <a:buNone/>
            </a:pPr>
            <a:endParaRPr lang="it-IT" sz="2800" b="1" dirty="0"/>
          </a:p>
          <a:p>
            <a:r>
              <a:rPr lang="it-IT" sz="2800" b="1" dirty="0"/>
              <a:t>Termoregolazione</a:t>
            </a:r>
          </a:p>
        </p:txBody>
      </p:sp>
    </p:spTree>
    <p:extLst>
      <p:ext uri="{BB962C8B-B14F-4D97-AF65-F5344CB8AC3E}">
        <p14:creationId xmlns:p14="http://schemas.microsoft.com/office/powerpoint/2010/main" val="285151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152400"/>
            <a:ext cx="9404723" cy="1700848"/>
          </a:xfrm>
        </p:spPr>
        <p:txBody>
          <a:bodyPr/>
          <a:lstStyle/>
          <a:p>
            <a:r>
              <a:rPr lang="it-IT" b="1" dirty="0"/>
              <a:t>Metabolismo</a:t>
            </a:r>
          </a:p>
        </p:txBody>
      </p:sp>
      <p:sp>
        <p:nvSpPr>
          <p:cNvPr id="3" name="Segnaposto contenuto 2"/>
          <p:cNvSpPr>
            <a:spLocks noGrp="1"/>
          </p:cNvSpPr>
          <p:nvPr>
            <p:ph idx="1"/>
          </p:nvPr>
        </p:nvSpPr>
        <p:spPr>
          <a:xfrm>
            <a:off x="646111" y="1651000"/>
            <a:ext cx="10758489" cy="4597399"/>
          </a:xfrm>
        </p:spPr>
        <p:txBody>
          <a:bodyPr/>
          <a:lstStyle/>
          <a:p>
            <a:pPr marL="0" indent="0">
              <a:buNone/>
            </a:pPr>
            <a:r>
              <a:rPr lang="it-IT" b="1" dirty="0"/>
              <a:t>L’energia necessaria per compiere le funzioni vitali e le varie attività viene fornita al corpo dalle reazioni di ossidazione delle sostanze organiche ingerite, quali i carboidrati, le proteine e i grassi. </a:t>
            </a:r>
          </a:p>
          <a:p>
            <a:pPr marL="0" indent="0">
              <a:buNone/>
            </a:pPr>
            <a:r>
              <a:rPr lang="it-IT" b="1" dirty="0"/>
              <a:t>In questi processi chimici è fondamentale l’ossigeno, </a:t>
            </a:r>
            <a:r>
              <a:rPr lang="it-IT" b="1" dirty="0" err="1"/>
              <a:t>ottrnuto</a:t>
            </a:r>
            <a:r>
              <a:rPr lang="it-IT" b="1" dirty="0"/>
              <a:t> dalla respirazione, quindi misurando la quantità di ossigeno consumata (con uno strumento chiamato spirometro) possiamo valutare la quantità di energia prodotta (metabolismo).</a:t>
            </a:r>
          </a:p>
          <a:p>
            <a:pPr marL="0" indent="0">
              <a:buNone/>
            </a:pPr>
            <a:r>
              <a:rPr lang="it-IT" b="1" dirty="0"/>
              <a:t>Per metabolismo basale si intende l’energia utilizzata per le sole funzioni vitali. Essa viene definita nelle seguenti condizioni:</a:t>
            </a:r>
          </a:p>
          <a:p>
            <a:pPr marL="457200" indent="-457200">
              <a:buFont typeface="+mj-lt"/>
              <a:buAutoNum type="arabicPeriod"/>
            </a:pPr>
            <a:r>
              <a:rPr lang="it-IT" b="1" dirty="0"/>
              <a:t>A completo riposo</a:t>
            </a:r>
          </a:p>
          <a:p>
            <a:pPr marL="457200" indent="-457200">
              <a:buFont typeface="+mj-lt"/>
              <a:buAutoNum type="arabicPeriod"/>
            </a:pPr>
            <a:r>
              <a:rPr lang="it-IT" b="1" dirty="0"/>
              <a:t>12-18 ore dopo l’ultimo pasto</a:t>
            </a:r>
          </a:p>
          <a:p>
            <a:pPr marL="457200" indent="-457200">
              <a:buFont typeface="+mj-lt"/>
              <a:buAutoNum type="arabicPeriod"/>
            </a:pPr>
            <a:r>
              <a:rPr lang="it-IT" b="1" dirty="0"/>
              <a:t>A temperatura costante (20 gradi)</a:t>
            </a:r>
          </a:p>
        </p:txBody>
      </p:sp>
    </p:spTree>
    <p:extLst>
      <p:ext uri="{BB962C8B-B14F-4D97-AF65-F5344CB8AC3E}">
        <p14:creationId xmlns:p14="http://schemas.microsoft.com/office/powerpoint/2010/main" val="188492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Tassi metabolici per varie attività</a:t>
            </a:r>
          </a:p>
        </p:txBody>
      </p:sp>
      <p:pic>
        <p:nvPicPr>
          <p:cNvPr id="4" name="Segnaposto contenuto 3" descr="tab110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2613" y="2202656"/>
            <a:ext cx="7448550" cy="3895725"/>
          </a:xfrm>
        </p:spPr>
      </p:pic>
    </p:spTree>
    <p:extLst>
      <p:ext uri="{BB962C8B-B14F-4D97-AF65-F5344CB8AC3E}">
        <p14:creationId xmlns:p14="http://schemas.microsoft.com/office/powerpoint/2010/main" val="242435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Termoregolazione</a:t>
            </a:r>
          </a:p>
        </p:txBody>
      </p:sp>
      <p:pic>
        <p:nvPicPr>
          <p:cNvPr id="4" name="Segnaposto contenuto 3" descr="1103.gif"/>
          <p:cNvPicPr>
            <a:picLocks noGrp="1" noChangeAspect="1"/>
          </p:cNvPicPr>
          <p:nvPr>
            <p:ph idx="1"/>
          </p:nvPr>
        </p:nvPicPr>
        <p:blipFill rotWithShape="1">
          <a:blip r:embed="rId2">
            <a:extLst>
              <a:ext uri="{28A0092B-C50C-407E-A947-70E740481C1C}">
                <a14:useLocalDpi xmlns:a14="http://schemas.microsoft.com/office/drawing/2010/main" val="0"/>
              </a:ext>
            </a:extLst>
          </a:blip>
          <a:srcRect b="22701"/>
          <a:stretch/>
        </p:blipFill>
        <p:spPr>
          <a:xfrm>
            <a:off x="646112" y="1670257"/>
            <a:ext cx="10858082" cy="4413043"/>
          </a:xfrm>
        </p:spPr>
      </p:pic>
    </p:spTree>
    <p:extLst>
      <p:ext uri="{BB962C8B-B14F-4D97-AF65-F5344CB8AC3E}">
        <p14:creationId xmlns:p14="http://schemas.microsoft.com/office/powerpoint/2010/main" val="75090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Di </a:t>
            </a:r>
            <a:r>
              <a:rPr lang="en-US" b="1" dirty="0" err="1"/>
              <a:t>cosa</a:t>
            </a:r>
            <a:r>
              <a:rPr lang="en-US" b="1" dirty="0"/>
              <a:t> </a:t>
            </a:r>
            <a:r>
              <a:rPr lang="en-US" b="1" dirty="0" err="1"/>
              <a:t>parleremo</a:t>
            </a:r>
            <a:endParaRPr lang="it-IT" b="1" dirty="0"/>
          </a:p>
        </p:txBody>
      </p:sp>
      <p:sp>
        <p:nvSpPr>
          <p:cNvPr id="3" name="Segnaposto contenuto 2"/>
          <p:cNvSpPr>
            <a:spLocks noGrp="1"/>
          </p:cNvSpPr>
          <p:nvPr>
            <p:ph idx="1"/>
          </p:nvPr>
        </p:nvSpPr>
        <p:spPr/>
        <p:txBody>
          <a:bodyPr>
            <a:normAutofit lnSpcReduction="10000"/>
          </a:bodyPr>
          <a:lstStyle/>
          <a:p>
            <a:r>
              <a:rPr lang="it-IT" b="1" dirty="0"/>
              <a:t>Sistemi termodinamici e temperatura</a:t>
            </a:r>
          </a:p>
          <a:p>
            <a:r>
              <a:rPr lang="it-IT" b="1" dirty="0"/>
              <a:t>Energia interna, calore e lavoro</a:t>
            </a:r>
          </a:p>
          <a:p>
            <a:r>
              <a:rPr lang="it-IT" b="1" dirty="0"/>
              <a:t>Trasformazioni termodinamiche</a:t>
            </a:r>
          </a:p>
          <a:p>
            <a:r>
              <a:rPr lang="it-IT" b="1" dirty="0"/>
              <a:t>Il primo principio della termodinamica</a:t>
            </a:r>
          </a:p>
          <a:p>
            <a:r>
              <a:rPr lang="it-IT" b="1" dirty="0"/>
              <a:t>Gas perfetti e gas reali</a:t>
            </a:r>
          </a:p>
          <a:p>
            <a:r>
              <a:rPr lang="it-IT" b="1" dirty="0"/>
              <a:t>Il secondo principio della termodinamica</a:t>
            </a:r>
          </a:p>
          <a:p>
            <a:r>
              <a:rPr lang="it-IT" b="1" dirty="0"/>
              <a:t>Termodinamica nei sistemi biologici: metabolismo e termoregolazione</a:t>
            </a:r>
          </a:p>
          <a:p>
            <a:r>
              <a:rPr lang="it-IT" b="1" dirty="0"/>
              <a:t>Onde acustiche</a:t>
            </a:r>
          </a:p>
          <a:p>
            <a:r>
              <a:rPr lang="it-IT" b="1" dirty="0"/>
              <a:t>Aspetti biomedici</a:t>
            </a:r>
          </a:p>
        </p:txBody>
      </p:sp>
    </p:spTree>
    <p:extLst>
      <p:ext uri="{BB962C8B-B14F-4D97-AF65-F5344CB8AC3E}">
        <p14:creationId xmlns:p14="http://schemas.microsoft.com/office/powerpoint/2010/main" val="56186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228600"/>
            <a:ext cx="9404723" cy="1624648"/>
          </a:xfrm>
        </p:spPr>
        <p:txBody>
          <a:bodyPr/>
          <a:lstStyle/>
          <a:p>
            <a:pPr algn="ctr"/>
            <a:r>
              <a:rPr lang="it-IT" b="1" dirty="0"/>
              <a:t>Le onde</a:t>
            </a:r>
          </a:p>
        </p:txBody>
      </p:sp>
      <p:pic>
        <p:nvPicPr>
          <p:cNvPr id="4" name="Segnaposto contenuto 3" descr="120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10465" y="1416134"/>
            <a:ext cx="7354535" cy="4743366"/>
          </a:xfrm>
        </p:spPr>
      </p:pic>
      <p:sp>
        <p:nvSpPr>
          <p:cNvPr id="3" name="CasellaDiTesto 2"/>
          <p:cNvSpPr txBox="1"/>
          <p:nvPr/>
        </p:nvSpPr>
        <p:spPr>
          <a:xfrm>
            <a:off x="279400" y="1416134"/>
            <a:ext cx="4279900" cy="4247317"/>
          </a:xfrm>
          <a:prstGeom prst="rect">
            <a:avLst/>
          </a:prstGeom>
          <a:noFill/>
        </p:spPr>
        <p:txBody>
          <a:bodyPr wrap="square" rtlCol="0">
            <a:spAutoFit/>
          </a:bodyPr>
          <a:lstStyle/>
          <a:p>
            <a:r>
              <a:rPr lang="it-IT" b="1" dirty="0"/>
              <a:t>Grandezze utili per definire un’onda:</a:t>
            </a:r>
          </a:p>
          <a:p>
            <a:endParaRPr lang="it-IT" b="1" dirty="0"/>
          </a:p>
          <a:p>
            <a:pPr marL="285750" indent="-285750">
              <a:buFont typeface="Arial" panose="020B0604020202020204" pitchFamily="34" charset="0"/>
              <a:buChar char="•"/>
            </a:pPr>
            <a:r>
              <a:rPr lang="it-IT" b="1" dirty="0"/>
              <a:t>La </a:t>
            </a:r>
            <a:r>
              <a:rPr lang="it-IT" b="1" dirty="0">
                <a:solidFill>
                  <a:srgbClr val="FFFF00"/>
                </a:solidFill>
              </a:rPr>
              <a:t>frequenza</a:t>
            </a:r>
            <a:r>
              <a:rPr lang="it-IT" b="1" dirty="0"/>
              <a:t> f, numero di cicli al secondo</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Il </a:t>
            </a:r>
            <a:r>
              <a:rPr lang="it-IT" b="1" dirty="0">
                <a:solidFill>
                  <a:srgbClr val="FFFF00"/>
                </a:solidFill>
              </a:rPr>
              <a:t>periodo</a:t>
            </a:r>
            <a:r>
              <a:rPr lang="it-IT" b="1" dirty="0"/>
              <a:t> p = 1/f</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La </a:t>
            </a:r>
            <a:r>
              <a:rPr lang="it-IT" b="1" dirty="0">
                <a:solidFill>
                  <a:srgbClr val="FFFF00"/>
                </a:solidFill>
              </a:rPr>
              <a:t>lunghezza d’onda </a:t>
            </a:r>
            <a:r>
              <a:rPr lang="it-IT" b="1" dirty="0"/>
              <a:t>L, la distanza coperta da un periodo</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La </a:t>
            </a:r>
            <a:r>
              <a:rPr lang="it-IT" b="1" dirty="0">
                <a:solidFill>
                  <a:srgbClr val="FFFF00"/>
                </a:solidFill>
              </a:rPr>
              <a:t>velocità</a:t>
            </a:r>
            <a:r>
              <a:rPr lang="it-IT" b="1" dirty="0"/>
              <a:t> v. Si ha v = </a:t>
            </a:r>
            <a:r>
              <a:rPr lang="it-IT" b="1" dirty="0" err="1"/>
              <a:t>Lf</a:t>
            </a:r>
            <a:endParaRPr lang="it-IT" b="1" dirty="0"/>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L’</a:t>
            </a:r>
            <a:r>
              <a:rPr lang="it-IT" b="1" dirty="0">
                <a:solidFill>
                  <a:srgbClr val="FFFF00"/>
                </a:solidFill>
              </a:rPr>
              <a:t>ampiezza</a:t>
            </a:r>
          </a:p>
          <a:p>
            <a:endParaRPr lang="it-IT" b="1" dirty="0"/>
          </a:p>
          <a:p>
            <a:pPr marL="285750" indent="-285750">
              <a:buFont typeface="Arial" panose="020B0604020202020204" pitchFamily="34" charset="0"/>
              <a:buChar char="•"/>
            </a:pPr>
            <a:r>
              <a:rPr lang="it-IT" b="1" dirty="0"/>
              <a:t>La </a:t>
            </a:r>
            <a:r>
              <a:rPr lang="it-IT" b="1" dirty="0">
                <a:solidFill>
                  <a:srgbClr val="FFFF00"/>
                </a:solidFill>
              </a:rPr>
              <a:t>fase</a:t>
            </a:r>
          </a:p>
        </p:txBody>
      </p:sp>
    </p:spTree>
    <p:extLst>
      <p:ext uri="{BB962C8B-B14F-4D97-AF65-F5344CB8AC3E}">
        <p14:creationId xmlns:p14="http://schemas.microsoft.com/office/powerpoint/2010/main" val="317822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202.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977900" y="1276350"/>
            <a:ext cx="3495675" cy="5181600"/>
          </a:xfrm>
        </p:spPr>
      </p:pic>
      <p:pic>
        <p:nvPicPr>
          <p:cNvPr id="5" name="Segnaposto contenuto 3" descr="12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852989" y="1547812"/>
            <a:ext cx="3514725" cy="4638675"/>
          </a:xfrm>
          <a:prstGeom prst="rect">
            <a:avLst/>
          </a:prstGeom>
        </p:spPr>
      </p:pic>
      <p:sp>
        <p:nvSpPr>
          <p:cNvPr id="2" name="CasellaDiTesto 1"/>
          <p:cNvSpPr txBox="1"/>
          <p:nvPr/>
        </p:nvSpPr>
        <p:spPr>
          <a:xfrm>
            <a:off x="977900" y="215900"/>
            <a:ext cx="9525000" cy="707886"/>
          </a:xfrm>
          <a:prstGeom prst="rect">
            <a:avLst/>
          </a:prstGeom>
          <a:noFill/>
        </p:spPr>
        <p:txBody>
          <a:bodyPr wrap="square" rtlCol="0">
            <a:spAutoFit/>
          </a:bodyPr>
          <a:lstStyle/>
          <a:p>
            <a:r>
              <a:rPr lang="it-IT" sz="4000" b="1" dirty="0"/>
              <a:t>Onde longitudinali e trasversali</a:t>
            </a:r>
          </a:p>
        </p:txBody>
      </p:sp>
      <p:pic>
        <p:nvPicPr>
          <p:cNvPr id="6" name="Segnaposto contenuto 3" descr="1205.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580477" y="1169986"/>
            <a:ext cx="3452734" cy="5394325"/>
          </a:xfrm>
          <a:prstGeom prst="rect">
            <a:avLst/>
          </a:prstGeom>
        </p:spPr>
      </p:pic>
    </p:spTree>
    <p:extLst>
      <p:ext uri="{BB962C8B-B14F-4D97-AF65-F5344CB8AC3E}">
        <p14:creationId xmlns:p14="http://schemas.microsoft.com/office/powerpoint/2010/main" val="410251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204.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810005" y="1236663"/>
            <a:ext cx="8129078" cy="5394325"/>
          </a:xfrm>
        </p:spPr>
      </p:pic>
      <p:sp>
        <p:nvSpPr>
          <p:cNvPr id="2" name="CasellaDiTesto 1"/>
          <p:cNvSpPr txBox="1"/>
          <p:nvPr/>
        </p:nvSpPr>
        <p:spPr>
          <a:xfrm>
            <a:off x="668082" y="241300"/>
            <a:ext cx="9669717" cy="646331"/>
          </a:xfrm>
          <a:prstGeom prst="rect">
            <a:avLst/>
          </a:prstGeom>
          <a:noFill/>
        </p:spPr>
        <p:txBody>
          <a:bodyPr wrap="square" rtlCol="0">
            <a:spAutoFit/>
          </a:bodyPr>
          <a:lstStyle/>
          <a:p>
            <a:r>
              <a:rPr lang="it-IT" sz="3600" b="1" dirty="0"/>
              <a:t>Onde: variazioni nel tempo e nello spazio</a:t>
            </a:r>
          </a:p>
        </p:txBody>
      </p:sp>
    </p:spTree>
    <p:extLst>
      <p:ext uri="{BB962C8B-B14F-4D97-AF65-F5344CB8AC3E}">
        <p14:creationId xmlns:p14="http://schemas.microsoft.com/office/powerpoint/2010/main" val="247864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206.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4637211" y="677863"/>
            <a:ext cx="2931865" cy="5394325"/>
          </a:xfrm>
        </p:spPr>
      </p:pic>
    </p:spTree>
    <p:extLst>
      <p:ext uri="{BB962C8B-B14F-4D97-AF65-F5344CB8AC3E}">
        <p14:creationId xmlns:p14="http://schemas.microsoft.com/office/powerpoint/2010/main" val="301237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20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59089" y="847725"/>
            <a:ext cx="7019925" cy="5334000"/>
          </a:xfrm>
          <a:prstGeom prst="rect">
            <a:avLst/>
          </a:prstGeom>
        </p:spPr>
      </p:pic>
    </p:spTree>
    <p:extLst>
      <p:ext uri="{BB962C8B-B14F-4D97-AF65-F5344CB8AC3E}">
        <p14:creationId xmlns:p14="http://schemas.microsoft.com/office/powerpoint/2010/main" val="315319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208.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164431" y="869950"/>
            <a:ext cx="9877425" cy="5010150"/>
          </a:xfrm>
        </p:spPr>
      </p:pic>
    </p:spTree>
    <p:extLst>
      <p:ext uri="{BB962C8B-B14F-4D97-AF65-F5344CB8AC3E}">
        <p14:creationId xmlns:p14="http://schemas.microsoft.com/office/powerpoint/2010/main" val="412233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Analisi di Fourier</a:t>
            </a:r>
          </a:p>
        </p:txBody>
      </p:sp>
      <p:pic>
        <p:nvPicPr>
          <p:cNvPr id="4" name="Segnaposto contenuto 3" descr="121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701800"/>
            <a:ext cx="3979612" cy="3780631"/>
          </a:xfrm>
        </p:spPr>
      </p:pic>
      <p:pic>
        <p:nvPicPr>
          <p:cNvPr id="5" name="Segnaposto contenuto 3" descr="12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152439" y="1510348"/>
            <a:ext cx="7765728" cy="5003800"/>
          </a:xfrm>
          <a:prstGeom prst="rect">
            <a:avLst/>
          </a:prstGeom>
        </p:spPr>
      </p:pic>
    </p:spTree>
    <p:extLst>
      <p:ext uri="{BB962C8B-B14F-4D97-AF65-F5344CB8AC3E}">
        <p14:creationId xmlns:p14="http://schemas.microsoft.com/office/powerpoint/2010/main" val="398291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Riflessione e rifrazione</a:t>
            </a:r>
          </a:p>
        </p:txBody>
      </p:sp>
      <p:pic>
        <p:nvPicPr>
          <p:cNvPr id="4" name="Segnaposto contenuto 3" descr="1213.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86463" y="1853248"/>
            <a:ext cx="3002849" cy="4195762"/>
          </a:xfrm>
        </p:spPr>
      </p:pic>
      <p:pic>
        <p:nvPicPr>
          <p:cNvPr id="5" name="Segnaposto contenuto 3" descr="121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40564" y="1422400"/>
            <a:ext cx="3609975" cy="5276850"/>
          </a:xfrm>
          <a:prstGeom prst="rect">
            <a:avLst/>
          </a:prstGeom>
        </p:spPr>
      </p:pic>
    </p:spTree>
    <p:extLst>
      <p:ext uri="{BB962C8B-B14F-4D97-AF65-F5344CB8AC3E}">
        <p14:creationId xmlns:p14="http://schemas.microsoft.com/office/powerpoint/2010/main" val="362299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Effetto Doppler</a:t>
            </a:r>
          </a:p>
        </p:txBody>
      </p:sp>
      <p:pic>
        <p:nvPicPr>
          <p:cNvPr id="4" name="Segnaposto contenuto 3" descr="1216.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82439" y="1735138"/>
            <a:ext cx="2328897" cy="4195762"/>
          </a:xfrm>
        </p:spPr>
      </p:pic>
      <p:pic>
        <p:nvPicPr>
          <p:cNvPr id="5" name="Segnaposto contenuto 3" descr="121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751889" y="1194912"/>
            <a:ext cx="2878137" cy="5394325"/>
          </a:xfrm>
          <a:prstGeom prst="rect">
            <a:avLst/>
          </a:prstGeom>
        </p:spPr>
      </p:pic>
    </p:spTree>
    <p:extLst>
      <p:ext uri="{BB962C8B-B14F-4D97-AF65-F5344CB8AC3E}">
        <p14:creationId xmlns:p14="http://schemas.microsoft.com/office/powerpoint/2010/main" val="1052422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descr="1219.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840581" y="950913"/>
            <a:ext cx="10525125" cy="4848225"/>
          </a:xfrm>
        </p:spPr>
      </p:pic>
    </p:spTree>
    <p:extLst>
      <p:ext uri="{BB962C8B-B14F-4D97-AF65-F5344CB8AC3E}">
        <p14:creationId xmlns:p14="http://schemas.microsoft.com/office/powerpoint/2010/main" val="340995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Sistemi termodinamici</a:t>
            </a:r>
          </a:p>
        </p:txBody>
      </p:sp>
      <p:sp>
        <p:nvSpPr>
          <p:cNvPr id="3" name="Segnaposto contenuto 2"/>
          <p:cNvSpPr>
            <a:spLocks noGrp="1"/>
          </p:cNvSpPr>
          <p:nvPr>
            <p:ph idx="1"/>
          </p:nvPr>
        </p:nvSpPr>
        <p:spPr/>
        <p:txBody>
          <a:bodyPr/>
          <a:lstStyle/>
          <a:p>
            <a:r>
              <a:rPr lang="it-IT" b="1" dirty="0"/>
              <a:t>Un sistema termodinamico è un sistema composto da un gran numero di atomi di cui non possiamo conoscere lo stato individuale, ma di cui possiamo tuttavia avere informazioni statistiche (cioè di insieme.</a:t>
            </a:r>
          </a:p>
          <a:p>
            <a:r>
              <a:rPr lang="it-IT" b="1" dirty="0"/>
              <a:t>Queste informazioni sono dette </a:t>
            </a:r>
            <a:r>
              <a:rPr lang="it-IT" b="1" dirty="0">
                <a:solidFill>
                  <a:srgbClr val="FFFF00"/>
                </a:solidFill>
              </a:rPr>
              <a:t>parametri termodinamici</a:t>
            </a:r>
            <a:r>
              <a:rPr lang="it-IT" b="1" dirty="0"/>
              <a:t>. Un esempio è la temperatura.</a:t>
            </a:r>
          </a:p>
          <a:p>
            <a:r>
              <a:rPr lang="it-IT" b="1" dirty="0"/>
              <a:t>Per avere un’idea del numero degli atomi (o più correttamente di molecole) in gioco, ricordiamo che in una grammomolecola di sostanza sono presenti </a:t>
            </a:r>
            <a:r>
              <a:rPr lang="it-IT" b="1" dirty="0">
                <a:solidFill>
                  <a:srgbClr val="FFFF00"/>
                </a:solidFill>
              </a:rPr>
              <a:t>6,02·10</a:t>
            </a:r>
            <a:r>
              <a:rPr lang="it-IT" b="1" baseline="30000" dirty="0">
                <a:solidFill>
                  <a:srgbClr val="FFFF00"/>
                </a:solidFill>
              </a:rPr>
              <a:t>23</a:t>
            </a:r>
            <a:r>
              <a:rPr lang="it-IT" b="1" dirty="0"/>
              <a:t> molecole (</a:t>
            </a:r>
            <a:r>
              <a:rPr lang="it-IT" b="1" dirty="0">
                <a:solidFill>
                  <a:srgbClr val="FFFF00"/>
                </a:solidFill>
              </a:rPr>
              <a:t>Numero di Avogadro</a:t>
            </a:r>
            <a:r>
              <a:rPr lang="it-IT" b="1" dirty="0"/>
              <a:t>)</a:t>
            </a:r>
          </a:p>
          <a:p>
            <a:r>
              <a:rPr lang="it-IT" b="1" dirty="0"/>
              <a:t>Un sistema termodinamico si dice isolato se non scambia materia e/o energia con l’intorno.</a:t>
            </a:r>
          </a:p>
        </p:txBody>
      </p:sp>
    </p:spTree>
    <p:extLst>
      <p:ext uri="{BB962C8B-B14F-4D97-AF65-F5344CB8AC3E}">
        <p14:creationId xmlns:p14="http://schemas.microsoft.com/office/powerpoint/2010/main" val="3143340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Applicazioni biomediche</a:t>
            </a:r>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138351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Onde sonore</a:t>
            </a:r>
          </a:p>
        </p:txBody>
      </p:sp>
      <p:pic>
        <p:nvPicPr>
          <p:cNvPr id="4" name="Segnaposto contenuto 3" descr="130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51716" y="2052638"/>
            <a:ext cx="2250343" cy="4195762"/>
          </a:xfrm>
        </p:spPr>
      </p:pic>
      <p:pic>
        <p:nvPicPr>
          <p:cNvPr id="5" name="Segnaposto contenuto 3" descr="13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83463" y="1506539"/>
            <a:ext cx="3810000" cy="4981575"/>
          </a:xfrm>
          <a:prstGeom prst="rect">
            <a:avLst/>
          </a:prstGeom>
        </p:spPr>
      </p:pic>
    </p:spTree>
    <p:extLst>
      <p:ext uri="{BB962C8B-B14F-4D97-AF65-F5344CB8AC3E}">
        <p14:creationId xmlns:p14="http://schemas.microsoft.com/office/powerpoint/2010/main" val="193795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egnaposto contenuto 3" descr="1303.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4192589" y="755650"/>
            <a:ext cx="3819525" cy="5238750"/>
          </a:xfrm>
        </p:spPr>
      </p:pic>
    </p:spTree>
    <p:extLst>
      <p:ext uri="{BB962C8B-B14F-4D97-AF65-F5344CB8AC3E}">
        <p14:creationId xmlns:p14="http://schemas.microsoft.com/office/powerpoint/2010/main" val="38415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3" descr="1304.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738564" y="677864"/>
            <a:ext cx="4725987" cy="5394325"/>
          </a:xfrm>
        </p:spPr>
      </p:pic>
    </p:spTree>
    <p:extLst>
      <p:ext uri="{BB962C8B-B14F-4D97-AF65-F5344CB8AC3E}">
        <p14:creationId xmlns:p14="http://schemas.microsoft.com/office/powerpoint/2010/main" val="8651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Infrasuoni e ultrasuoni</a:t>
            </a:r>
          </a:p>
        </p:txBody>
      </p:sp>
      <p:pic>
        <p:nvPicPr>
          <p:cNvPr id="4" name="Segnaposto contenuto 3" descr="1306.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132" y="2133600"/>
            <a:ext cx="11168267" cy="3931633"/>
          </a:xfrm>
        </p:spPr>
      </p:pic>
    </p:spTree>
    <p:extLst>
      <p:ext uri="{BB962C8B-B14F-4D97-AF65-F5344CB8AC3E}">
        <p14:creationId xmlns:p14="http://schemas.microsoft.com/office/powerpoint/2010/main" val="3930492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Sensazione sonora</a:t>
            </a:r>
          </a:p>
        </p:txBody>
      </p:sp>
      <p:pic>
        <p:nvPicPr>
          <p:cNvPr id="4" name="Segnaposto contenuto 3" descr="1307.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30300" y="1477858"/>
            <a:ext cx="9452865" cy="4872142"/>
          </a:xfrm>
        </p:spPr>
      </p:pic>
    </p:spTree>
    <p:extLst>
      <p:ext uri="{BB962C8B-B14F-4D97-AF65-F5344CB8AC3E}">
        <p14:creationId xmlns:p14="http://schemas.microsoft.com/office/powerpoint/2010/main" val="866713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3" descr="tab1301.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81239" y="431800"/>
            <a:ext cx="7667625" cy="4819650"/>
          </a:xfrm>
        </p:spPr>
      </p:pic>
      <p:sp>
        <p:nvSpPr>
          <p:cNvPr id="2" name="CasellaDiTesto 1"/>
          <p:cNvSpPr txBox="1"/>
          <p:nvPr/>
        </p:nvSpPr>
        <p:spPr>
          <a:xfrm>
            <a:off x="1574800" y="5613400"/>
            <a:ext cx="9093200" cy="707886"/>
          </a:xfrm>
          <a:prstGeom prst="rect">
            <a:avLst/>
          </a:prstGeom>
          <a:noFill/>
        </p:spPr>
        <p:txBody>
          <a:bodyPr wrap="square" rtlCol="0">
            <a:spAutoFit/>
          </a:bodyPr>
          <a:lstStyle/>
          <a:p>
            <a:r>
              <a:rPr lang="it-IT" sz="2000" b="1" dirty="0"/>
              <a:t>Notare che i decibel sono una unità logaritmica, come molte unità di misura legate alle sensazioni umane.</a:t>
            </a:r>
          </a:p>
        </p:txBody>
      </p:sp>
    </p:spTree>
    <p:extLst>
      <p:ext uri="{BB962C8B-B14F-4D97-AF65-F5344CB8AC3E}">
        <p14:creationId xmlns:p14="http://schemas.microsoft.com/office/powerpoint/2010/main" val="317261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L’orecchio</a:t>
            </a:r>
          </a:p>
        </p:txBody>
      </p:sp>
      <p:pic>
        <p:nvPicPr>
          <p:cNvPr id="4" name="Segnaposto contenuto 3" descr="1308.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05456" y="2052638"/>
            <a:ext cx="6542864" cy="4195762"/>
          </a:xfrm>
        </p:spPr>
      </p:pic>
    </p:spTree>
    <p:extLst>
      <p:ext uri="{BB962C8B-B14F-4D97-AF65-F5344CB8AC3E}">
        <p14:creationId xmlns:p14="http://schemas.microsoft.com/office/powerpoint/2010/main" val="133693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139700"/>
            <a:ext cx="9404723" cy="1713548"/>
          </a:xfrm>
        </p:spPr>
        <p:txBody>
          <a:bodyPr/>
          <a:lstStyle/>
          <a:p>
            <a:pPr algn="ctr"/>
            <a:r>
              <a:rPr lang="it-IT" dirty="0"/>
              <a:t>La fonazione</a:t>
            </a:r>
          </a:p>
        </p:txBody>
      </p:sp>
      <p:pic>
        <p:nvPicPr>
          <p:cNvPr id="4" name="Segnaposto contenuto 3" descr="131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51099" y="939801"/>
            <a:ext cx="7166613" cy="5694376"/>
          </a:xfrm>
        </p:spPr>
      </p:pic>
    </p:spTree>
    <p:extLst>
      <p:ext uri="{BB962C8B-B14F-4D97-AF65-F5344CB8AC3E}">
        <p14:creationId xmlns:p14="http://schemas.microsoft.com/office/powerpoint/2010/main" val="1272647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1" y="1621118"/>
            <a:ext cx="5792789" cy="1400530"/>
          </a:xfrm>
        </p:spPr>
        <p:txBody>
          <a:bodyPr/>
          <a:lstStyle/>
          <a:p>
            <a:pPr algn="ctr"/>
            <a:r>
              <a:rPr lang="it-IT" dirty="0"/>
              <a:t>Lo stetoscopio</a:t>
            </a:r>
          </a:p>
        </p:txBody>
      </p:sp>
      <p:pic>
        <p:nvPicPr>
          <p:cNvPr id="4" name="Segnaposto contenuto 3" descr="1314.gif"/>
          <p:cNvPicPr>
            <a:picLocks noGrp="1" noChangeAspect="1"/>
          </p:cNvPicPr>
          <p:nvPr>
            <p:ph idx="1"/>
          </p:nvPr>
        </p:nvPicPr>
        <p:blipFill rotWithShape="1">
          <a:blip r:embed="rId2">
            <a:extLst>
              <a:ext uri="{28A0092B-C50C-407E-A947-70E740481C1C}">
                <a14:useLocalDpi xmlns:a14="http://schemas.microsoft.com/office/drawing/2010/main" val="0"/>
              </a:ext>
            </a:extLst>
          </a:blip>
          <a:srcRect t="8152" b="25147"/>
          <a:stretch/>
        </p:blipFill>
        <p:spPr>
          <a:xfrm>
            <a:off x="6134100" y="411161"/>
            <a:ext cx="5524500" cy="6215063"/>
          </a:xfrm>
        </p:spPr>
      </p:pic>
    </p:spTree>
    <p:extLst>
      <p:ext uri="{BB962C8B-B14F-4D97-AF65-F5344CB8AC3E}">
        <p14:creationId xmlns:p14="http://schemas.microsoft.com/office/powerpoint/2010/main" val="40404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011" y="0"/>
            <a:ext cx="9404723" cy="1400530"/>
          </a:xfrm>
        </p:spPr>
        <p:txBody>
          <a:bodyPr/>
          <a:lstStyle/>
          <a:p>
            <a:pPr algn="ctr"/>
            <a:r>
              <a:rPr lang="it-IT" b="1" dirty="0"/>
              <a:t>La temperatura</a:t>
            </a:r>
          </a:p>
        </p:txBody>
      </p:sp>
      <p:pic>
        <p:nvPicPr>
          <p:cNvPr id="4" name="Segnaposto contenuto 3" descr="1002.gif"/>
          <p:cNvPicPr>
            <a:picLocks noGrp="1" noChangeAspect="1"/>
          </p:cNvPicPr>
          <p:nvPr>
            <p:ph idx="1"/>
          </p:nvPr>
        </p:nvPicPr>
        <p:blipFill rotWithShape="1">
          <a:blip r:embed="rId2">
            <a:extLst>
              <a:ext uri="{28A0092B-C50C-407E-A947-70E740481C1C}">
                <a14:useLocalDpi xmlns:a14="http://schemas.microsoft.com/office/drawing/2010/main" val="0"/>
              </a:ext>
            </a:extLst>
          </a:blip>
          <a:srcRect t="2496" b="17323"/>
          <a:stretch/>
        </p:blipFill>
        <p:spPr>
          <a:xfrm>
            <a:off x="8724900" y="258395"/>
            <a:ext cx="3054332" cy="6205905"/>
          </a:xfrm>
        </p:spPr>
      </p:pic>
      <p:sp>
        <p:nvSpPr>
          <p:cNvPr id="3" name="CasellaDiTesto 2"/>
          <p:cNvSpPr txBox="1"/>
          <p:nvPr/>
        </p:nvSpPr>
        <p:spPr>
          <a:xfrm>
            <a:off x="451431" y="831989"/>
            <a:ext cx="8140700" cy="5632311"/>
          </a:xfrm>
          <a:prstGeom prst="rect">
            <a:avLst/>
          </a:prstGeom>
          <a:noFill/>
        </p:spPr>
        <p:txBody>
          <a:bodyPr wrap="square" rtlCol="0">
            <a:spAutoFit/>
          </a:bodyPr>
          <a:lstStyle/>
          <a:p>
            <a:r>
              <a:rPr lang="it-IT" b="1" dirty="0"/>
              <a:t>Il concetto qualitativo di temperatura è associato alla sensazione di caldo e di freddo.</a:t>
            </a:r>
          </a:p>
          <a:p>
            <a:endParaRPr lang="it-IT" b="1" dirty="0"/>
          </a:p>
          <a:p>
            <a:r>
              <a:rPr lang="it-IT" b="1" dirty="0"/>
              <a:t>Tramite correlazione con alcuni fenomeni fisici (ad esempio la dilatazione termica) possiamo rendere quantitativo questo concetto e costruire degli strumenti, i termometri, per misurarla. </a:t>
            </a:r>
          </a:p>
          <a:p>
            <a:endParaRPr lang="it-IT" b="1" dirty="0"/>
          </a:p>
          <a:p>
            <a:r>
              <a:rPr lang="it-IT" b="1" dirty="0"/>
              <a:t>Per misurare la temperatura di un corpo dobbiamo porre in equilibrio termico il corpo e il termometro.</a:t>
            </a:r>
          </a:p>
          <a:p>
            <a:endParaRPr lang="it-IT" b="1" dirty="0"/>
          </a:p>
          <a:p>
            <a:r>
              <a:rPr lang="it-IT" b="1" dirty="0"/>
              <a:t>Gli atomi che compongono un corpo sono in continua agitazione: la maggiore o minore agitazione dipende dalla temperatura. Misurare la temperatura significa misurare questo stato di agitazione, che per questo motivo viene detta agitazione termica.</a:t>
            </a:r>
          </a:p>
          <a:p>
            <a:endParaRPr lang="it-IT" b="1" dirty="0"/>
          </a:p>
          <a:p>
            <a:r>
              <a:rPr lang="it-IT" b="1" dirty="0"/>
              <a:t>Il moto di agitazione termica ha una sua energia cinetica che, aggiunta ad una eventuale energia potenziale (nel caso in cui gli atomi siano legati) compone il parametro termodinamico detto energia interna, spesso indicata con U.</a:t>
            </a:r>
          </a:p>
          <a:p>
            <a:r>
              <a:rPr lang="it-IT" dirty="0"/>
              <a:t>                                            </a:t>
            </a:r>
          </a:p>
        </p:txBody>
      </p:sp>
    </p:spTree>
    <p:extLst>
      <p:ext uri="{BB962C8B-B14F-4D97-AF65-F5344CB8AC3E}">
        <p14:creationId xmlns:p14="http://schemas.microsoft.com/office/powerpoint/2010/main" val="174148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190500"/>
            <a:ext cx="9404723" cy="1295400"/>
          </a:xfrm>
        </p:spPr>
        <p:txBody>
          <a:bodyPr/>
          <a:lstStyle/>
          <a:p>
            <a:pPr algn="ctr"/>
            <a:r>
              <a:rPr lang="it-IT" b="1" dirty="0"/>
              <a:t>Ultrasuoni in diagnostica medica</a:t>
            </a:r>
          </a:p>
        </p:txBody>
      </p:sp>
      <p:pic>
        <p:nvPicPr>
          <p:cNvPr id="4" name="Segnaposto contenuto 3" descr="1316.gif"/>
          <p:cNvPicPr>
            <a:picLocks noGrp="1" noChangeAspect="1"/>
          </p:cNvPicPr>
          <p:nvPr>
            <p:ph idx="1"/>
          </p:nvPr>
        </p:nvPicPr>
        <p:blipFill rotWithShape="1">
          <a:blip r:embed="rId2">
            <a:extLst>
              <a:ext uri="{28A0092B-C50C-407E-A947-70E740481C1C}">
                <a14:useLocalDpi xmlns:a14="http://schemas.microsoft.com/office/drawing/2010/main" val="0"/>
              </a:ext>
            </a:extLst>
          </a:blip>
          <a:srcRect t="5773" b="17344"/>
          <a:stretch/>
        </p:blipFill>
        <p:spPr>
          <a:xfrm>
            <a:off x="7055775" y="992859"/>
            <a:ext cx="3536025" cy="5712741"/>
          </a:xfrm>
        </p:spPr>
      </p:pic>
      <p:sp>
        <p:nvSpPr>
          <p:cNvPr id="3" name="CasellaDiTesto 2"/>
          <p:cNvSpPr txBox="1"/>
          <p:nvPr/>
        </p:nvSpPr>
        <p:spPr>
          <a:xfrm>
            <a:off x="952500" y="1765300"/>
            <a:ext cx="5130800" cy="1569660"/>
          </a:xfrm>
          <a:prstGeom prst="rect">
            <a:avLst/>
          </a:prstGeom>
          <a:noFill/>
        </p:spPr>
        <p:txBody>
          <a:bodyPr wrap="square" rtlCol="0">
            <a:spAutoFit/>
          </a:bodyPr>
          <a:lstStyle/>
          <a:p>
            <a:r>
              <a:rPr lang="it-IT" sz="2400" b="1" dirty="0">
                <a:solidFill>
                  <a:srgbClr val="FFFF00"/>
                </a:solidFill>
              </a:rPr>
              <a:t>Flussimetro Doppler</a:t>
            </a:r>
          </a:p>
          <a:p>
            <a:endParaRPr lang="it-IT" sz="2400" b="1" dirty="0"/>
          </a:p>
          <a:p>
            <a:r>
              <a:rPr lang="it-IT" sz="2400" b="1" dirty="0"/>
              <a:t>Misura la velocità del sangue e quindi la portata</a:t>
            </a:r>
          </a:p>
        </p:txBody>
      </p:sp>
    </p:spTree>
    <p:extLst>
      <p:ext uri="{BB962C8B-B14F-4D97-AF65-F5344CB8AC3E}">
        <p14:creationId xmlns:p14="http://schemas.microsoft.com/office/powerpoint/2010/main" val="250905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Ecografia</a:t>
            </a:r>
          </a:p>
        </p:txBody>
      </p:sp>
      <p:pic>
        <p:nvPicPr>
          <p:cNvPr id="4" name="Segnaposto contenuto 3" descr="1317.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6050" y="1637741"/>
            <a:ext cx="8615550" cy="4801159"/>
          </a:xfrm>
        </p:spPr>
      </p:pic>
    </p:spTree>
    <p:extLst>
      <p:ext uri="{BB962C8B-B14F-4D97-AF65-F5344CB8AC3E}">
        <p14:creationId xmlns:p14="http://schemas.microsoft.com/office/powerpoint/2010/main" val="2524153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3" descr="1318.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000613" y="1987549"/>
            <a:ext cx="10022987" cy="3375107"/>
          </a:xfrm>
        </p:spPr>
      </p:pic>
    </p:spTree>
    <p:extLst>
      <p:ext uri="{BB962C8B-B14F-4D97-AF65-F5344CB8AC3E}">
        <p14:creationId xmlns:p14="http://schemas.microsoft.com/office/powerpoint/2010/main" val="3264299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egnaposto contenuto 3" descr="tab1302.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24088" y="989014"/>
            <a:ext cx="7753350" cy="4772025"/>
          </a:xfrm>
        </p:spPr>
      </p:pic>
    </p:spTree>
    <p:extLst>
      <p:ext uri="{BB962C8B-B14F-4D97-AF65-F5344CB8AC3E}">
        <p14:creationId xmlns:p14="http://schemas.microsoft.com/office/powerpoint/2010/main" val="132356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Scale termometriche</a:t>
            </a:r>
          </a:p>
        </p:txBody>
      </p:sp>
      <p:pic>
        <p:nvPicPr>
          <p:cNvPr id="4" name="Segnaposto contenuto 3" descr="1001.gif"/>
          <p:cNvPicPr>
            <a:picLocks noGrp="1" noChangeAspect="1"/>
          </p:cNvPicPr>
          <p:nvPr>
            <p:ph idx="1"/>
          </p:nvPr>
        </p:nvPicPr>
        <p:blipFill rotWithShape="1">
          <a:blip r:embed="rId2">
            <a:extLst>
              <a:ext uri="{28A0092B-C50C-407E-A947-70E740481C1C}">
                <a14:useLocalDpi xmlns:a14="http://schemas.microsoft.com/office/drawing/2010/main" val="0"/>
              </a:ext>
            </a:extLst>
          </a:blip>
          <a:srcRect b="18791"/>
          <a:stretch/>
        </p:blipFill>
        <p:spPr>
          <a:xfrm>
            <a:off x="4381501" y="1411252"/>
            <a:ext cx="7379988" cy="4913348"/>
          </a:xfrm>
        </p:spPr>
      </p:pic>
      <p:sp>
        <p:nvSpPr>
          <p:cNvPr id="3" name="CasellaDiTesto 2"/>
          <p:cNvSpPr txBox="1"/>
          <p:nvPr/>
        </p:nvSpPr>
        <p:spPr>
          <a:xfrm>
            <a:off x="304801" y="1714500"/>
            <a:ext cx="4076700" cy="4247317"/>
          </a:xfrm>
          <a:prstGeom prst="rect">
            <a:avLst/>
          </a:prstGeom>
          <a:noFill/>
        </p:spPr>
        <p:txBody>
          <a:bodyPr wrap="square" rtlCol="0">
            <a:spAutoFit/>
          </a:bodyPr>
          <a:lstStyle/>
          <a:p>
            <a:r>
              <a:rPr lang="it-IT" b="1" dirty="0"/>
              <a:t>Le più usate sono:</a:t>
            </a:r>
          </a:p>
          <a:p>
            <a:endParaRPr lang="it-IT" b="1" dirty="0"/>
          </a:p>
          <a:p>
            <a:pPr marL="285750" indent="-285750">
              <a:buFont typeface="Arial" panose="020B0604020202020204" pitchFamily="34" charset="0"/>
              <a:buChar char="•"/>
            </a:pPr>
            <a:r>
              <a:rPr lang="it-IT" b="1" dirty="0"/>
              <a:t>La temperatura assoluta, usata molto in Fisica. L’unità di misura è il kelvin (K)</a:t>
            </a:r>
          </a:p>
          <a:p>
            <a:endParaRPr lang="it-IT" b="1" dirty="0"/>
          </a:p>
          <a:p>
            <a:pPr marL="285750" indent="-285750">
              <a:buFont typeface="Arial" panose="020B0604020202020204" pitchFamily="34" charset="0"/>
              <a:buChar char="•"/>
            </a:pPr>
            <a:r>
              <a:rPr lang="it-IT" b="1" dirty="0"/>
              <a:t>La temperatura centigrada (o Celsius), la più usata in pratica. L’unità di misura è il grado centigrado (°C)</a:t>
            </a:r>
          </a:p>
          <a:p>
            <a:endParaRPr lang="it-IT" b="1" dirty="0"/>
          </a:p>
          <a:p>
            <a:pPr marL="285750" indent="-285750">
              <a:buFont typeface="Arial" panose="020B0604020202020204" pitchFamily="34" charset="0"/>
              <a:buChar char="•"/>
            </a:pPr>
            <a:r>
              <a:rPr lang="it-IT" b="1" dirty="0"/>
              <a:t>La temperatura Fahrenheit. L’unità di misura è il grado Fahrenheit (°F)</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79842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114300"/>
            <a:ext cx="9404723" cy="1054100"/>
          </a:xfrm>
        </p:spPr>
        <p:txBody>
          <a:bodyPr/>
          <a:lstStyle/>
          <a:p>
            <a:pPr algn="ctr"/>
            <a:r>
              <a:rPr lang="it-IT" b="1" dirty="0"/>
              <a:t>Calore e calore specifico</a:t>
            </a:r>
          </a:p>
        </p:txBody>
      </p:sp>
      <p:sp>
        <p:nvSpPr>
          <p:cNvPr id="3" name="Segnaposto contenuto 2"/>
          <p:cNvSpPr>
            <a:spLocks noGrp="1"/>
          </p:cNvSpPr>
          <p:nvPr>
            <p:ph idx="1"/>
          </p:nvPr>
        </p:nvSpPr>
        <p:spPr>
          <a:xfrm>
            <a:off x="646112" y="1397000"/>
            <a:ext cx="10771188" cy="5041900"/>
          </a:xfrm>
        </p:spPr>
        <p:txBody>
          <a:bodyPr>
            <a:normAutofit lnSpcReduction="10000"/>
          </a:bodyPr>
          <a:lstStyle/>
          <a:p>
            <a:pPr marL="0" indent="0">
              <a:buNone/>
            </a:pPr>
            <a:r>
              <a:rPr lang="it-IT" b="1" dirty="0"/>
              <a:t>Se poniamo a contatto due corpi che hanno temperature diverse, dopo un certo tempo essi raggiungono la stessa temperatura, intermedia tra le due. Quindi c’è stato un travaso di energia interna dal corpo più caldo a quello più freddo.  In questo caso diciamo che una quantità di calore Q è passato dal corpo più caldo a quello più freddo.</a:t>
            </a:r>
          </a:p>
          <a:p>
            <a:pPr marL="0" indent="0">
              <a:buNone/>
            </a:pPr>
            <a:r>
              <a:rPr lang="it-IT" b="1" dirty="0"/>
              <a:t>Il calore è una forma di energia peculiare della Termodinamica. Esso si misura spesso in </a:t>
            </a:r>
            <a:r>
              <a:rPr lang="it-IT" b="1" dirty="0">
                <a:solidFill>
                  <a:srgbClr val="FFFF00"/>
                </a:solidFill>
              </a:rPr>
              <a:t>calorie</a:t>
            </a:r>
            <a:r>
              <a:rPr lang="it-IT" b="1" dirty="0"/>
              <a:t> (sistema CGS): una </a:t>
            </a:r>
            <a:r>
              <a:rPr lang="it-IT" b="1" dirty="0">
                <a:solidFill>
                  <a:srgbClr val="FFFF00"/>
                </a:solidFill>
              </a:rPr>
              <a:t>caloria</a:t>
            </a:r>
            <a:r>
              <a:rPr lang="it-IT" b="1" dirty="0"/>
              <a:t> (</a:t>
            </a:r>
            <a:r>
              <a:rPr lang="it-IT" b="1" dirty="0" err="1">
                <a:solidFill>
                  <a:srgbClr val="FFFF00"/>
                </a:solidFill>
              </a:rPr>
              <a:t>cal</a:t>
            </a:r>
            <a:r>
              <a:rPr lang="it-IT" b="1" dirty="0"/>
              <a:t>) è la quantità di calore che innalza di un grado centigrado un grammo d’acqua. Più spesso si usa la </a:t>
            </a:r>
            <a:r>
              <a:rPr lang="it-IT" b="1" dirty="0">
                <a:solidFill>
                  <a:srgbClr val="FFFF00"/>
                </a:solidFill>
              </a:rPr>
              <a:t>«grande caloria» </a:t>
            </a:r>
            <a:r>
              <a:rPr lang="it-IT" b="1" dirty="0"/>
              <a:t>(</a:t>
            </a:r>
            <a:r>
              <a:rPr lang="it-IT" b="1" dirty="0">
                <a:solidFill>
                  <a:srgbClr val="FFFF00"/>
                </a:solidFill>
              </a:rPr>
              <a:t>Cal</a:t>
            </a:r>
            <a:r>
              <a:rPr lang="it-IT" b="1" dirty="0"/>
              <a:t>), pari a 1000 cal. Quindi </a:t>
            </a:r>
            <a:r>
              <a:rPr lang="it-IT" b="1" dirty="0">
                <a:solidFill>
                  <a:srgbClr val="FFFF00"/>
                </a:solidFill>
              </a:rPr>
              <a:t>1 Cal = 1 kcal</a:t>
            </a:r>
            <a:r>
              <a:rPr lang="it-IT" b="1" dirty="0"/>
              <a:t>. Nel S.I. si usa, come sempre per le misure di energia, il joule. Si ha    </a:t>
            </a:r>
            <a:r>
              <a:rPr lang="it-IT" b="1" dirty="0">
                <a:solidFill>
                  <a:srgbClr val="FFFF00"/>
                </a:solidFill>
              </a:rPr>
              <a:t>1 </a:t>
            </a:r>
            <a:r>
              <a:rPr lang="it-IT" b="1" dirty="0" err="1">
                <a:solidFill>
                  <a:srgbClr val="FFFF00"/>
                </a:solidFill>
              </a:rPr>
              <a:t>cal</a:t>
            </a:r>
            <a:r>
              <a:rPr lang="it-IT" b="1" dirty="0">
                <a:solidFill>
                  <a:srgbClr val="FFFF00"/>
                </a:solidFill>
              </a:rPr>
              <a:t> = 4.18 joule</a:t>
            </a:r>
          </a:p>
          <a:p>
            <a:pPr marL="0" indent="0">
              <a:buNone/>
            </a:pPr>
            <a:r>
              <a:rPr lang="it-IT" b="1" dirty="0"/>
              <a:t>Il calore che occorre per aumentare la temperatura di un corpo da T</a:t>
            </a:r>
            <a:r>
              <a:rPr lang="it-IT" b="1" baseline="-25000" dirty="0"/>
              <a:t>1</a:t>
            </a:r>
            <a:r>
              <a:rPr lang="it-IT" b="1" dirty="0"/>
              <a:t> a T</a:t>
            </a:r>
            <a:r>
              <a:rPr lang="it-IT" b="1" baseline="-25000" dirty="0"/>
              <a:t>2</a:t>
            </a:r>
            <a:r>
              <a:rPr lang="it-IT" b="1" dirty="0"/>
              <a:t> è</a:t>
            </a:r>
          </a:p>
          <a:p>
            <a:pPr marL="0" indent="0">
              <a:buNone/>
            </a:pPr>
            <a:endParaRPr lang="it-IT" b="1" dirty="0"/>
          </a:p>
          <a:p>
            <a:pPr marL="0" indent="0">
              <a:buNone/>
            </a:pPr>
            <a:endParaRPr lang="it-IT" b="1" dirty="0"/>
          </a:p>
          <a:p>
            <a:pPr marL="0" indent="0">
              <a:buNone/>
            </a:pPr>
            <a:r>
              <a:rPr lang="it-IT" b="1" dirty="0"/>
              <a:t>dove m è la massa del corpo e c è una costante, dipendente dal materiale del corpo, detta </a:t>
            </a:r>
            <a:r>
              <a:rPr lang="it-IT" b="1" dirty="0">
                <a:solidFill>
                  <a:srgbClr val="FFFF00"/>
                </a:solidFill>
              </a:rPr>
              <a:t>calore specifico</a:t>
            </a:r>
            <a:r>
              <a:rPr lang="it-IT" b="1" dirty="0"/>
              <a:t>.</a:t>
            </a:r>
          </a:p>
        </p:txBody>
      </p:sp>
      <p:graphicFrame>
        <p:nvGraphicFramePr>
          <p:cNvPr id="4" name="Oggetto 3"/>
          <p:cNvGraphicFramePr>
            <a:graphicFrameLocks noChangeAspect="1"/>
          </p:cNvGraphicFramePr>
          <p:nvPr>
            <p:extLst>
              <p:ext uri="{D42A27DB-BD31-4B8C-83A1-F6EECF244321}">
                <p14:modId xmlns:p14="http://schemas.microsoft.com/office/powerpoint/2010/main" val="2280484089"/>
              </p:ext>
            </p:extLst>
          </p:nvPr>
        </p:nvGraphicFramePr>
        <p:xfrm>
          <a:off x="3854449" y="4913312"/>
          <a:ext cx="2663267" cy="598487"/>
        </p:xfrm>
        <a:graphic>
          <a:graphicData uri="http://schemas.openxmlformats.org/presentationml/2006/ole">
            <mc:AlternateContent xmlns:mc="http://schemas.openxmlformats.org/markup-compatibility/2006">
              <mc:Choice xmlns:v="urn:schemas-microsoft-com:vml" Requires="v">
                <p:oleObj spid="_x0000_s1046" name="Equation" r:id="rId3" imgW="1130040" imgH="253800" progId="Equation.DSMT4">
                  <p:embed/>
                </p:oleObj>
              </mc:Choice>
              <mc:Fallback>
                <p:oleObj name="Equation" r:id="rId3" imgW="1130040" imgH="253800" progId="Equation.DSMT4">
                  <p:embed/>
                  <p:pic>
                    <p:nvPicPr>
                      <p:cNvPr id="0" name=""/>
                      <p:cNvPicPr/>
                      <p:nvPr/>
                    </p:nvPicPr>
                    <p:blipFill>
                      <a:blip r:embed="rId4"/>
                      <a:stretch>
                        <a:fillRect/>
                      </a:stretch>
                    </p:blipFill>
                    <p:spPr>
                      <a:xfrm>
                        <a:off x="3854449" y="4913312"/>
                        <a:ext cx="2663267" cy="598487"/>
                      </a:xfrm>
                      <a:prstGeom prst="rect">
                        <a:avLst/>
                      </a:prstGeom>
                    </p:spPr>
                  </p:pic>
                </p:oleObj>
              </mc:Fallback>
            </mc:AlternateContent>
          </a:graphicData>
        </a:graphic>
      </p:graphicFrame>
    </p:spTree>
    <p:extLst>
      <p:ext uri="{BB962C8B-B14F-4D97-AF65-F5344CB8AC3E}">
        <p14:creationId xmlns:p14="http://schemas.microsoft.com/office/powerpoint/2010/main" val="341004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egnaposto contenuto 3" descr="tab1001.gif"/>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024063" y="679450"/>
            <a:ext cx="8153400" cy="5391150"/>
          </a:xfrm>
        </p:spPr>
      </p:pic>
    </p:spTree>
    <p:extLst>
      <p:ext uri="{BB962C8B-B14F-4D97-AF65-F5344CB8AC3E}">
        <p14:creationId xmlns:p14="http://schemas.microsoft.com/office/powerpoint/2010/main" val="240900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Lavoro in termodinamica</a:t>
            </a:r>
          </a:p>
        </p:txBody>
      </p:sp>
      <p:pic>
        <p:nvPicPr>
          <p:cNvPr id="4" name="Segnaposto contenuto 3" descr="1003.gif"/>
          <p:cNvPicPr>
            <a:picLocks noGrp="1" noChangeAspect="1"/>
          </p:cNvPicPr>
          <p:nvPr>
            <p:ph idx="1"/>
          </p:nvPr>
        </p:nvPicPr>
        <p:blipFill rotWithShape="1">
          <a:blip r:embed="rId2">
            <a:extLst>
              <a:ext uri="{28A0092B-C50C-407E-A947-70E740481C1C}">
                <a14:useLocalDpi xmlns:a14="http://schemas.microsoft.com/office/drawing/2010/main" val="0"/>
              </a:ext>
            </a:extLst>
          </a:blip>
          <a:srcRect b="22557"/>
          <a:stretch/>
        </p:blipFill>
        <p:spPr>
          <a:xfrm>
            <a:off x="4935576" y="1255460"/>
            <a:ext cx="3481837" cy="4713540"/>
          </a:xfrm>
        </p:spPr>
      </p:pic>
      <p:pic>
        <p:nvPicPr>
          <p:cNvPr id="5" name="Segnaposto contenuto 3" descr="1004.gif"/>
          <p:cNvPicPr>
            <a:picLocks noChangeAspect="1"/>
          </p:cNvPicPr>
          <p:nvPr/>
        </p:nvPicPr>
        <p:blipFill rotWithShape="1">
          <a:blip r:embed="rId3">
            <a:extLst>
              <a:ext uri="{28A0092B-C50C-407E-A947-70E740481C1C}">
                <a14:useLocalDpi xmlns:a14="http://schemas.microsoft.com/office/drawing/2010/main" val="0"/>
              </a:ext>
            </a:extLst>
          </a:blip>
          <a:srcRect b="14723"/>
          <a:stretch/>
        </p:blipFill>
        <p:spPr>
          <a:xfrm>
            <a:off x="8554482" y="1140283"/>
            <a:ext cx="3440454" cy="5184317"/>
          </a:xfrm>
          <a:prstGeom prst="rect">
            <a:avLst/>
          </a:prstGeom>
        </p:spPr>
      </p:pic>
      <p:sp>
        <p:nvSpPr>
          <p:cNvPr id="3" name="CasellaDiTesto 2"/>
          <p:cNvSpPr txBox="1"/>
          <p:nvPr/>
        </p:nvSpPr>
        <p:spPr>
          <a:xfrm>
            <a:off x="215901" y="1752264"/>
            <a:ext cx="4582606" cy="4247317"/>
          </a:xfrm>
          <a:prstGeom prst="rect">
            <a:avLst/>
          </a:prstGeom>
          <a:noFill/>
        </p:spPr>
        <p:txBody>
          <a:bodyPr wrap="square" rtlCol="0">
            <a:spAutoFit/>
          </a:bodyPr>
          <a:lstStyle/>
          <a:p>
            <a:r>
              <a:rPr lang="it-IT" b="1" dirty="0"/>
              <a:t>Possiamo eseguire lavoro su un sistema termodinamico, esercitando una forza su di esso. Per convenzione, se le forze esterne compiono lavoro resistente, il lavoro del sistema è positivo, se invece le forze esterne compiono lavoro attivo, il lavoro è negativo.</a:t>
            </a:r>
          </a:p>
          <a:p>
            <a:endParaRPr lang="it-IT" b="1" dirty="0"/>
          </a:p>
          <a:p>
            <a:r>
              <a:rPr lang="it-IT" b="1" dirty="0"/>
              <a:t>Nel caso della figura, il lavoro esterno è</a:t>
            </a:r>
          </a:p>
          <a:p>
            <a:endParaRPr lang="it-IT" b="1" dirty="0"/>
          </a:p>
          <a:p>
            <a:r>
              <a:rPr lang="it-IT" b="1" dirty="0"/>
              <a:t>                L = p·</a:t>
            </a:r>
            <a:r>
              <a:rPr lang="el-GR" b="1" dirty="0"/>
              <a:t>Δ</a:t>
            </a:r>
            <a:r>
              <a:rPr lang="it-IT" b="1" dirty="0"/>
              <a:t>V</a:t>
            </a:r>
          </a:p>
          <a:p>
            <a:endParaRPr lang="it-IT" b="1" dirty="0"/>
          </a:p>
          <a:p>
            <a:r>
              <a:rPr lang="it-IT" b="1" dirty="0"/>
              <a:t>Possiamo rappresentare nel diagramma V p la trasformazione del sistema termodinamico.</a:t>
            </a:r>
          </a:p>
        </p:txBody>
      </p:sp>
    </p:spTree>
    <p:extLst>
      <p:ext uri="{BB962C8B-B14F-4D97-AF65-F5344CB8AC3E}">
        <p14:creationId xmlns:p14="http://schemas.microsoft.com/office/powerpoint/2010/main" val="233992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Conservazione dell’energia</a:t>
            </a:r>
          </a:p>
        </p:txBody>
      </p:sp>
      <p:sp>
        <p:nvSpPr>
          <p:cNvPr id="3" name="Segnaposto contenuto 2"/>
          <p:cNvSpPr>
            <a:spLocks noGrp="1"/>
          </p:cNvSpPr>
          <p:nvPr>
            <p:ph idx="1"/>
          </p:nvPr>
        </p:nvSpPr>
        <p:spPr/>
        <p:txBody>
          <a:bodyPr/>
          <a:lstStyle/>
          <a:p>
            <a:pPr marL="0" indent="0">
              <a:buNone/>
            </a:pPr>
            <a:r>
              <a:rPr lang="it-IT" b="1" dirty="0"/>
              <a:t>In termodinamica il principio di conservazione dell’energia assume la forma</a:t>
            </a:r>
          </a:p>
          <a:p>
            <a:pPr marL="0" indent="0">
              <a:buNone/>
            </a:pPr>
            <a:r>
              <a:rPr lang="it-IT" b="1" dirty="0"/>
              <a:t>                              </a:t>
            </a:r>
            <a:r>
              <a:rPr lang="el-GR" b="1" dirty="0"/>
              <a:t>Δ</a:t>
            </a:r>
            <a:r>
              <a:rPr lang="it-IT" b="1" dirty="0"/>
              <a:t>U = Q – L</a:t>
            </a:r>
          </a:p>
          <a:p>
            <a:pPr marL="0" indent="0">
              <a:buNone/>
            </a:pPr>
            <a:r>
              <a:rPr lang="it-IT" b="1" dirty="0"/>
              <a:t>Ovvero la variazione dell’energia interna del </a:t>
            </a:r>
            <a:r>
              <a:rPr lang="it-IT" b="1" dirty="0" err="1"/>
              <a:t>sisteme</a:t>
            </a:r>
            <a:r>
              <a:rPr lang="it-IT" b="1" dirty="0"/>
              <a:t> è pari alla somma del calore e del lavoro scambiati con l’esterno (il segno – per L dipende dalla convenzione usata).</a:t>
            </a:r>
          </a:p>
          <a:p>
            <a:pPr marL="0" indent="0">
              <a:buNone/>
            </a:pPr>
            <a:r>
              <a:rPr lang="it-IT" b="1" dirty="0"/>
              <a:t>Questo è detto Primo principio della termodinamica.</a:t>
            </a:r>
          </a:p>
        </p:txBody>
      </p:sp>
    </p:spTree>
    <p:extLst>
      <p:ext uri="{BB962C8B-B14F-4D97-AF65-F5344CB8AC3E}">
        <p14:creationId xmlns:p14="http://schemas.microsoft.com/office/powerpoint/2010/main" val="3448554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Academic_Course_16x9_TP103039515" id="{36AC30B2-7B5E-40C4-A2A8-24A923A7C645}" vid="{5A576E4A-65A5-4321-8EED-8197384A1F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corso accademico</Template>
  <TotalTime>0</TotalTime>
  <Words>1257</Words>
  <Application>Microsoft Office PowerPoint</Application>
  <PresentationFormat>Widescreen</PresentationFormat>
  <Paragraphs>134</Paragraphs>
  <Slides>43</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49" baseType="lpstr">
      <vt:lpstr>Arial</vt:lpstr>
      <vt:lpstr>Calibri</vt:lpstr>
      <vt:lpstr>Century Gothic</vt:lpstr>
      <vt:lpstr>Wingdings 3</vt:lpstr>
      <vt:lpstr>Ione</vt:lpstr>
      <vt:lpstr>Equation</vt:lpstr>
      <vt:lpstr> Sergio Frasca  Fisica Applicata – 4</vt:lpstr>
      <vt:lpstr>Di cosa parleremo</vt:lpstr>
      <vt:lpstr>Sistemi termodinamici</vt:lpstr>
      <vt:lpstr>La temperatura</vt:lpstr>
      <vt:lpstr>Scale termometriche</vt:lpstr>
      <vt:lpstr>Calore e calore specifico</vt:lpstr>
      <vt:lpstr>Presentazione standard di PowerPoint</vt:lpstr>
      <vt:lpstr>Lavoro in termodinamica</vt:lpstr>
      <vt:lpstr>Conservazione dell’energia</vt:lpstr>
      <vt:lpstr>I gas perfetti</vt:lpstr>
      <vt:lpstr>I gas reali</vt:lpstr>
      <vt:lpstr>Il secondo principio della termodinamica</vt:lpstr>
      <vt:lpstr>Presentazione standard di PowerPoint</vt:lpstr>
      <vt:lpstr>Meccanismi di trasmissione del calore</vt:lpstr>
      <vt:lpstr>Conducibilità termica</vt:lpstr>
      <vt:lpstr>Termodinamica nei sistemi biologici</vt:lpstr>
      <vt:lpstr>Metabolismo</vt:lpstr>
      <vt:lpstr>Tassi metabolici per varie attività</vt:lpstr>
      <vt:lpstr>Termoregolazione</vt:lpstr>
      <vt:lpstr>Le onde</vt:lpstr>
      <vt:lpstr>Presentazione standard di PowerPoint</vt:lpstr>
      <vt:lpstr>Presentazione standard di PowerPoint</vt:lpstr>
      <vt:lpstr>Presentazione standard di PowerPoint</vt:lpstr>
      <vt:lpstr>Presentazione standard di PowerPoint</vt:lpstr>
      <vt:lpstr>Presentazione standard di PowerPoint</vt:lpstr>
      <vt:lpstr>Analisi di Fourier</vt:lpstr>
      <vt:lpstr>Riflessione e rifrazione</vt:lpstr>
      <vt:lpstr>Effetto Doppler</vt:lpstr>
      <vt:lpstr>Presentazione standard di PowerPoint</vt:lpstr>
      <vt:lpstr>Applicazioni biomediche</vt:lpstr>
      <vt:lpstr>Onde sonore</vt:lpstr>
      <vt:lpstr>Presentazione standard di PowerPoint</vt:lpstr>
      <vt:lpstr>Presentazione standard di PowerPoint</vt:lpstr>
      <vt:lpstr>Infrasuoni e ultrasuoni</vt:lpstr>
      <vt:lpstr>Sensazione sonora</vt:lpstr>
      <vt:lpstr>Presentazione standard di PowerPoint</vt:lpstr>
      <vt:lpstr>L’orecchio</vt:lpstr>
      <vt:lpstr>La fonazione</vt:lpstr>
      <vt:lpstr>Lo stetoscopio</vt:lpstr>
      <vt:lpstr>Ultrasuoni in diagnostica medica</vt:lpstr>
      <vt:lpstr>Ecografia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2016-08-12T12:25:41Z</dcterms:created>
  <dcterms:modified xsi:type="dcterms:W3CDTF">2016-11-30T10:03:30Z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