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7" r:id="rId6"/>
    <p:sldId id="258" r:id="rId7"/>
    <p:sldId id="264" r:id="rId8"/>
    <p:sldId id="265" r:id="rId9"/>
    <p:sldId id="266" r:id="rId10"/>
    <p:sldId id="261" r:id="rId11"/>
    <p:sldId id="259" r:id="rId12"/>
    <p:sldId id="268" r:id="rId13"/>
    <p:sldId id="26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3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642E5C-8A65-46C9-AC26-B6803C171586}" type="doc">
      <dgm:prSet loTypeId="urn:microsoft.com/office/officeart/2005/8/layout/hierarchy1" loCatId="hierarchy" qsTypeId="urn:microsoft.com/office/officeart/2005/8/quickstyle/simple5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F4FEB261-AB07-4FDC-BFA6-B0D28C4D211A}">
      <dgm:prSet/>
      <dgm:spPr/>
      <dgm:t>
        <a:bodyPr/>
        <a:lstStyle/>
        <a:p>
          <a:r>
            <a:rPr lang="it-IT"/>
            <a:t>Animal welfare</a:t>
          </a:r>
          <a:endParaRPr lang="en-US"/>
        </a:p>
      </dgm:t>
    </dgm:pt>
    <dgm:pt modelId="{4C70A3A1-5D1E-460F-AC67-23842DA0F093}" type="parTrans" cxnId="{FD7DAB8B-8CF0-4E25-AE5A-51DBB352B922}">
      <dgm:prSet/>
      <dgm:spPr/>
      <dgm:t>
        <a:bodyPr/>
        <a:lstStyle/>
        <a:p>
          <a:endParaRPr lang="en-US"/>
        </a:p>
      </dgm:t>
    </dgm:pt>
    <dgm:pt modelId="{873BEF87-375C-47F2-9AEE-D3D719903625}" type="sibTrans" cxnId="{FD7DAB8B-8CF0-4E25-AE5A-51DBB352B922}">
      <dgm:prSet/>
      <dgm:spPr/>
      <dgm:t>
        <a:bodyPr/>
        <a:lstStyle/>
        <a:p>
          <a:endParaRPr lang="en-US"/>
        </a:p>
      </dgm:t>
    </dgm:pt>
    <dgm:pt modelId="{DD4FE531-CD07-42EE-9ECE-E3D723A944D7}">
      <dgm:prSet/>
      <dgm:spPr/>
      <dgm:t>
        <a:bodyPr/>
        <a:lstStyle/>
        <a:p>
          <a:r>
            <a:rPr lang="it-IT"/>
            <a:t>Rights of indigenous peoples</a:t>
          </a:r>
          <a:endParaRPr lang="en-US"/>
        </a:p>
      </dgm:t>
    </dgm:pt>
    <dgm:pt modelId="{970F4812-68D3-49C2-A7AE-4D349F7E8DDE}" type="parTrans" cxnId="{C6143582-4CD3-4132-9284-2886BF1EDA34}">
      <dgm:prSet/>
      <dgm:spPr/>
      <dgm:t>
        <a:bodyPr/>
        <a:lstStyle/>
        <a:p>
          <a:endParaRPr lang="en-US"/>
        </a:p>
      </dgm:t>
    </dgm:pt>
    <dgm:pt modelId="{E16D258F-BD8B-4C47-918C-D13BB0B6C2DF}" type="sibTrans" cxnId="{C6143582-4CD3-4132-9284-2886BF1EDA34}">
      <dgm:prSet/>
      <dgm:spPr/>
      <dgm:t>
        <a:bodyPr/>
        <a:lstStyle/>
        <a:p>
          <a:endParaRPr lang="en-US"/>
        </a:p>
      </dgm:t>
    </dgm:pt>
    <dgm:pt modelId="{5777C7AE-E88C-4A96-B403-9709F1D05EDF}" type="pres">
      <dgm:prSet presAssocID="{11642E5C-8A65-46C9-AC26-B6803C1715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02C663-55A0-4A76-86B9-BAE9DB36C433}" type="pres">
      <dgm:prSet presAssocID="{F4FEB261-AB07-4FDC-BFA6-B0D28C4D211A}" presName="hierRoot1" presStyleCnt="0"/>
      <dgm:spPr/>
    </dgm:pt>
    <dgm:pt modelId="{642F30F5-08BD-449F-9AD4-55A5E432F431}" type="pres">
      <dgm:prSet presAssocID="{F4FEB261-AB07-4FDC-BFA6-B0D28C4D211A}" presName="composite" presStyleCnt="0"/>
      <dgm:spPr/>
    </dgm:pt>
    <dgm:pt modelId="{EE4533CD-4555-4960-8657-415F9E9F2B65}" type="pres">
      <dgm:prSet presAssocID="{F4FEB261-AB07-4FDC-BFA6-B0D28C4D211A}" presName="background" presStyleLbl="node0" presStyleIdx="0" presStyleCnt="2"/>
      <dgm:spPr/>
    </dgm:pt>
    <dgm:pt modelId="{E2424832-6F61-46FC-8D99-A29E0AA87E29}" type="pres">
      <dgm:prSet presAssocID="{F4FEB261-AB07-4FDC-BFA6-B0D28C4D211A}" presName="text" presStyleLbl="fgAcc0" presStyleIdx="0" presStyleCnt="2">
        <dgm:presLayoutVars>
          <dgm:chPref val="3"/>
        </dgm:presLayoutVars>
      </dgm:prSet>
      <dgm:spPr/>
    </dgm:pt>
    <dgm:pt modelId="{7ACE5589-014C-41D8-AF06-B9941CA5A3B2}" type="pres">
      <dgm:prSet presAssocID="{F4FEB261-AB07-4FDC-BFA6-B0D28C4D211A}" presName="hierChild2" presStyleCnt="0"/>
      <dgm:spPr/>
    </dgm:pt>
    <dgm:pt modelId="{FF1B16FA-68B1-4BE0-A6BE-BEAC4DE40C23}" type="pres">
      <dgm:prSet presAssocID="{DD4FE531-CD07-42EE-9ECE-E3D723A944D7}" presName="hierRoot1" presStyleCnt="0"/>
      <dgm:spPr/>
    </dgm:pt>
    <dgm:pt modelId="{A46EDCF4-0700-4D12-9BE3-4D3A9500E104}" type="pres">
      <dgm:prSet presAssocID="{DD4FE531-CD07-42EE-9ECE-E3D723A944D7}" presName="composite" presStyleCnt="0"/>
      <dgm:spPr/>
    </dgm:pt>
    <dgm:pt modelId="{743A8F25-688F-4558-94C1-F089C3F275E5}" type="pres">
      <dgm:prSet presAssocID="{DD4FE531-CD07-42EE-9ECE-E3D723A944D7}" presName="background" presStyleLbl="node0" presStyleIdx="1" presStyleCnt="2"/>
      <dgm:spPr/>
    </dgm:pt>
    <dgm:pt modelId="{031F5857-6703-42BD-ABDC-95FE460A2CE4}" type="pres">
      <dgm:prSet presAssocID="{DD4FE531-CD07-42EE-9ECE-E3D723A944D7}" presName="text" presStyleLbl="fgAcc0" presStyleIdx="1" presStyleCnt="2">
        <dgm:presLayoutVars>
          <dgm:chPref val="3"/>
        </dgm:presLayoutVars>
      </dgm:prSet>
      <dgm:spPr/>
    </dgm:pt>
    <dgm:pt modelId="{1F724993-02FD-424F-A89A-55F53264AF12}" type="pres">
      <dgm:prSet presAssocID="{DD4FE531-CD07-42EE-9ECE-E3D723A944D7}" presName="hierChild2" presStyleCnt="0"/>
      <dgm:spPr/>
    </dgm:pt>
  </dgm:ptLst>
  <dgm:cxnLst>
    <dgm:cxn modelId="{DF6F3328-D44B-4FCD-A15A-AC6187B7AA2B}" type="presOf" srcId="{F4FEB261-AB07-4FDC-BFA6-B0D28C4D211A}" destId="{E2424832-6F61-46FC-8D99-A29E0AA87E29}" srcOrd="0" destOrd="0" presId="urn:microsoft.com/office/officeart/2005/8/layout/hierarchy1"/>
    <dgm:cxn modelId="{C6143582-4CD3-4132-9284-2886BF1EDA34}" srcId="{11642E5C-8A65-46C9-AC26-B6803C171586}" destId="{DD4FE531-CD07-42EE-9ECE-E3D723A944D7}" srcOrd="1" destOrd="0" parTransId="{970F4812-68D3-49C2-A7AE-4D349F7E8DDE}" sibTransId="{E16D258F-BD8B-4C47-918C-D13BB0B6C2DF}"/>
    <dgm:cxn modelId="{FD7DAB8B-8CF0-4E25-AE5A-51DBB352B922}" srcId="{11642E5C-8A65-46C9-AC26-B6803C171586}" destId="{F4FEB261-AB07-4FDC-BFA6-B0D28C4D211A}" srcOrd="0" destOrd="0" parTransId="{4C70A3A1-5D1E-460F-AC67-23842DA0F093}" sibTransId="{873BEF87-375C-47F2-9AEE-D3D719903625}"/>
    <dgm:cxn modelId="{B4B176F5-FDA0-4FA4-9260-810534C39AB1}" type="presOf" srcId="{11642E5C-8A65-46C9-AC26-B6803C171586}" destId="{5777C7AE-E88C-4A96-B403-9709F1D05EDF}" srcOrd="0" destOrd="0" presId="urn:microsoft.com/office/officeart/2005/8/layout/hierarchy1"/>
    <dgm:cxn modelId="{AA3C78F6-9A2C-4ED1-8A2A-D2E9024FAF8D}" type="presOf" srcId="{DD4FE531-CD07-42EE-9ECE-E3D723A944D7}" destId="{031F5857-6703-42BD-ABDC-95FE460A2CE4}" srcOrd="0" destOrd="0" presId="urn:microsoft.com/office/officeart/2005/8/layout/hierarchy1"/>
    <dgm:cxn modelId="{691A5280-F17B-4985-B74D-951C01DB05B4}" type="presParOf" srcId="{5777C7AE-E88C-4A96-B403-9709F1D05EDF}" destId="{5A02C663-55A0-4A76-86B9-BAE9DB36C433}" srcOrd="0" destOrd="0" presId="urn:microsoft.com/office/officeart/2005/8/layout/hierarchy1"/>
    <dgm:cxn modelId="{6E45415E-0858-4E96-A73A-2E51E01B6D3F}" type="presParOf" srcId="{5A02C663-55A0-4A76-86B9-BAE9DB36C433}" destId="{642F30F5-08BD-449F-9AD4-55A5E432F431}" srcOrd="0" destOrd="0" presId="urn:microsoft.com/office/officeart/2005/8/layout/hierarchy1"/>
    <dgm:cxn modelId="{AB026C6B-2F4B-4703-92D9-2688B5E794F0}" type="presParOf" srcId="{642F30F5-08BD-449F-9AD4-55A5E432F431}" destId="{EE4533CD-4555-4960-8657-415F9E9F2B65}" srcOrd="0" destOrd="0" presId="urn:microsoft.com/office/officeart/2005/8/layout/hierarchy1"/>
    <dgm:cxn modelId="{17153A7A-1779-4D19-9DC4-635AF6C2AFA3}" type="presParOf" srcId="{642F30F5-08BD-449F-9AD4-55A5E432F431}" destId="{E2424832-6F61-46FC-8D99-A29E0AA87E29}" srcOrd="1" destOrd="0" presId="urn:microsoft.com/office/officeart/2005/8/layout/hierarchy1"/>
    <dgm:cxn modelId="{9FB2FF74-EF87-4362-AC72-1C5B9D2E32D0}" type="presParOf" srcId="{5A02C663-55A0-4A76-86B9-BAE9DB36C433}" destId="{7ACE5589-014C-41D8-AF06-B9941CA5A3B2}" srcOrd="1" destOrd="0" presId="urn:microsoft.com/office/officeart/2005/8/layout/hierarchy1"/>
    <dgm:cxn modelId="{E48D4EF9-4DCD-4D6C-BB08-8DF43A19A7E0}" type="presParOf" srcId="{5777C7AE-E88C-4A96-B403-9709F1D05EDF}" destId="{FF1B16FA-68B1-4BE0-A6BE-BEAC4DE40C23}" srcOrd="1" destOrd="0" presId="urn:microsoft.com/office/officeart/2005/8/layout/hierarchy1"/>
    <dgm:cxn modelId="{CC1C909E-DD5C-4DC7-8852-F27E483CA839}" type="presParOf" srcId="{FF1B16FA-68B1-4BE0-A6BE-BEAC4DE40C23}" destId="{A46EDCF4-0700-4D12-9BE3-4D3A9500E104}" srcOrd="0" destOrd="0" presId="urn:microsoft.com/office/officeart/2005/8/layout/hierarchy1"/>
    <dgm:cxn modelId="{5AF72EE4-3402-4FC0-BF06-CAFA31386682}" type="presParOf" srcId="{A46EDCF4-0700-4D12-9BE3-4D3A9500E104}" destId="{743A8F25-688F-4558-94C1-F089C3F275E5}" srcOrd="0" destOrd="0" presId="urn:microsoft.com/office/officeart/2005/8/layout/hierarchy1"/>
    <dgm:cxn modelId="{3DF44548-3494-42A7-8D59-6FFCF2E03FE6}" type="presParOf" srcId="{A46EDCF4-0700-4D12-9BE3-4D3A9500E104}" destId="{031F5857-6703-42BD-ABDC-95FE460A2CE4}" srcOrd="1" destOrd="0" presId="urn:microsoft.com/office/officeart/2005/8/layout/hierarchy1"/>
    <dgm:cxn modelId="{16762399-F367-4841-90F8-5CF183C8D33A}" type="presParOf" srcId="{FF1B16FA-68B1-4BE0-A6BE-BEAC4DE40C23}" destId="{1F724993-02FD-424F-A89A-55F53264AF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19FF42-0CD3-4DB7-8455-6C71CA6195EB}" type="doc">
      <dgm:prSet loTypeId="urn:microsoft.com/office/officeart/2005/8/layout/arrow1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9ADFA7-E5D7-441D-84BC-773002570091}">
      <dgm:prSet/>
      <dgm:spPr/>
      <dgm:t>
        <a:bodyPr/>
        <a:lstStyle/>
        <a:p>
          <a:r>
            <a:rPr lang="it-IT" dirty="0"/>
            <a:t>General Court case T-526/10, Inuit </a:t>
          </a:r>
          <a:r>
            <a:rPr lang="it-IT" dirty="0" err="1"/>
            <a:t>Tapiirit</a:t>
          </a:r>
          <a:r>
            <a:rPr lang="it-IT" dirty="0"/>
            <a:t> </a:t>
          </a:r>
          <a:r>
            <a:rPr lang="it-IT" dirty="0" err="1"/>
            <a:t>Kanatami</a:t>
          </a:r>
          <a:r>
            <a:rPr lang="it-IT" dirty="0"/>
            <a:t> </a:t>
          </a:r>
          <a:r>
            <a:rPr lang="it-IT" dirty="0" err="1"/>
            <a:t>upheld</a:t>
          </a:r>
          <a:r>
            <a:rPr lang="it-IT" dirty="0"/>
            <a:t> the regulation. So </a:t>
          </a:r>
          <a:r>
            <a:rPr lang="it-IT" dirty="0" err="1"/>
            <a:t>did</a:t>
          </a:r>
          <a:r>
            <a:rPr lang="it-IT" dirty="0"/>
            <a:t> the Court: C-398/13 P</a:t>
          </a:r>
          <a:endParaRPr lang="en-US" dirty="0"/>
        </a:p>
      </dgm:t>
    </dgm:pt>
    <dgm:pt modelId="{3F309F1F-0515-4A89-9E3C-C6C0BBA8B71D}" type="parTrans" cxnId="{EA5188C5-B997-4C1D-99D1-F2FB22491E46}">
      <dgm:prSet/>
      <dgm:spPr/>
      <dgm:t>
        <a:bodyPr/>
        <a:lstStyle/>
        <a:p>
          <a:endParaRPr lang="en-US"/>
        </a:p>
      </dgm:t>
    </dgm:pt>
    <dgm:pt modelId="{6EEB1535-2732-4F14-9E54-A5BADD4F7A00}" type="sibTrans" cxnId="{EA5188C5-B997-4C1D-99D1-F2FB22491E46}">
      <dgm:prSet/>
      <dgm:spPr/>
      <dgm:t>
        <a:bodyPr/>
        <a:lstStyle/>
        <a:p>
          <a:endParaRPr lang="en-US"/>
        </a:p>
      </dgm:t>
    </dgm:pt>
    <dgm:pt modelId="{925E1605-D917-4D7C-B800-EFB88BE6BF50}">
      <dgm:prSet/>
      <dgm:spPr/>
      <dgm:t>
        <a:bodyPr/>
        <a:lstStyle/>
        <a:p>
          <a:r>
            <a:rPr lang="it-IT" dirty="0"/>
            <a:t>WTO panel (2013) and Appellate Body (2014) </a:t>
          </a:r>
          <a:r>
            <a:rPr lang="it-IT" dirty="0" err="1"/>
            <a:t>found</a:t>
          </a:r>
          <a:r>
            <a:rPr lang="it-IT" dirty="0"/>
            <a:t> </a:t>
          </a:r>
          <a:r>
            <a:rPr lang="it-IT" dirty="0" err="1"/>
            <a:t>it</a:t>
          </a:r>
          <a:r>
            <a:rPr lang="it-IT" dirty="0"/>
            <a:t> </a:t>
          </a:r>
          <a:r>
            <a:rPr lang="it-IT" dirty="0" err="1"/>
            <a:t>discriminatory</a:t>
          </a:r>
          <a:endParaRPr lang="en-US" dirty="0"/>
        </a:p>
      </dgm:t>
    </dgm:pt>
    <dgm:pt modelId="{B1D9D8CC-62D5-4760-998D-23D0E58E3309}" type="parTrans" cxnId="{3C98419B-CF10-42D1-BF9A-725055D04F68}">
      <dgm:prSet/>
      <dgm:spPr/>
      <dgm:t>
        <a:bodyPr/>
        <a:lstStyle/>
        <a:p>
          <a:endParaRPr lang="en-US"/>
        </a:p>
      </dgm:t>
    </dgm:pt>
    <dgm:pt modelId="{55280EB4-D320-4E35-BB5B-EBC5FB57E569}" type="sibTrans" cxnId="{3C98419B-CF10-42D1-BF9A-725055D04F68}">
      <dgm:prSet/>
      <dgm:spPr/>
      <dgm:t>
        <a:bodyPr/>
        <a:lstStyle/>
        <a:p>
          <a:endParaRPr lang="en-US"/>
        </a:p>
      </dgm:t>
    </dgm:pt>
    <dgm:pt modelId="{A64F7446-6143-45D8-9378-87C6BF13D03C}" type="pres">
      <dgm:prSet presAssocID="{8419FF42-0CD3-4DB7-8455-6C71CA6195EB}" presName="cycle" presStyleCnt="0">
        <dgm:presLayoutVars>
          <dgm:dir/>
          <dgm:resizeHandles val="exact"/>
        </dgm:presLayoutVars>
      </dgm:prSet>
      <dgm:spPr/>
    </dgm:pt>
    <dgm:pt modelId="{2C03DDC8-C13D-43B4-A2F1-620A19651F66}" type="pres">
      <dgm:prSet presAssocID="{D49ADFA7-E5D7-441D-84BC-773002570091}" presName="arrow" presStyleLbl="node1" presStyleIdx="0" presStyleCnt="2" custRadScaleRad="75866" custRadScaleInc="-22">
        <dgm:presLayoutVars>
          <dgm:bulletEnabled val="1"/>
        </dgm:presLayoutVars>
      </dgm:prSet>
      <dgm:spPr/>
    </dgm:pt>
    <dgm:pt modelId="{11ED590C-8DD1-4EB2-9B90-D30F72992CC6}" type="pres">
      <dgm:prSet presAssocID="{925E1605-D917-4D7C-B800-EFB88BE6BF50}" presName="arrow" presStyleLbl="node1" presStyleIdx="1" presStyleCnt="2" custRadScaleRad="54180" custRadScaleInc="1297">
        <dgm:presLayoutVars>
          <dgm:bulletEnabled val="1"/>
        </dgm:presLayoutVars>
      </dgm:prSet>
      <dgm:spPr/>
    </dgm:pt>
  </dgm:ptLst>
  <dgm:cxnLst>
    <dgm:cxn modelId="{B889EB0A-DCF2-4814-BF5E-8303D3458ED3}" type="presOf" srcId="{925E1605-D917-4D7C-B800-EFB88BE6BF50}" destId="{11ED590C-8DD1-4EB2-9B90-D30F72992CC6}" srcOrd="0" destOrd="0" presId="urn:microsoft.com/office/officeart/2005/8/layout/arrow1"/>
    <dgm:cxn modelId="{E5ED9559-18F6-4850-ACDD-D9F8CB385D36}" type="presOf" srcId="{8419FF42-0CD3-4DB7-8455-6C71CA6195EB}" destId="{A64F7446-6143-45D8-9378-87C6BF13D03C}" srcOrd="0" destOrd="0" presId="urn:microsoft.com/office/officeart/2005/8/layout/arrow1"/>
    <dgm:cxn modelId="{3C98419B-CF10-42D1-BF9A-725055D04F68}" srcId="{8419FF42-0CD3-4DB7-8455-6C71CA6195EB}" destId="{925E1605-D917-4D7C-B800-EFB88BE6BF50}" srcOrd="1" destOrd="0" parTransId="{B1D9D8CC-62D5-4760-998D-23D0E58E3309}" sibTransId="{55280EB4-D320-4E35-BB5B-EBC5FB57E569}"/>
    <dgm:cxn modelId="{EA5188C5-B997-4C1D-99D1-F2FB22491E46}" srcId="{8419FF42-0CD3-4DB7-8455-6C71CA6195EB}" destId="{D49ADFA7-E5D7-441D-84BC-773002570091}" srcOrd="0" destOrd="0" parTransId="{3F309F1F-0515-4A89-9E3C-C6C0BBA8B71D}" sibTransId="{6EEB1535-2732-4F14-9E54-A5BADD4F7A00}"/>
    <dgm:cxn modelId="{D28080D4-ABBE-4944-AE96-6BE73C5ED918}" type="presOf" srcId="{D49ADFA7-E5D7-441D-84BC-773002570091}" destId="{2C03DDC8-C13D-43B4-A2F1-620A19651F66}" srcOrd="0" destOrd="0" presId="urn:microsoft.com/office/officeart/2005/8/layout/arrow1"/>
    <dgm:cxn modelId="{2863EFE5-DB40-49EC-B6D4-85F6F818D6A0}" type="presParOf" srcId="{A64F7446-6143-45D8-9378-87C6BF13D03C}" destId="{2C03DDC8-C13D-43B4-A2F1-620A19651F66}" srcOrd="0" destOrd="0" presId="urn:microsoft.com/office/officeart/2005/8/layout/arrow1"/>
    <dgm:cxn modelId="{3B50BC2C-C0F1-4EB6-B38F-FC8877B99000}" type="presParOf" srcId="{A64F7446-6143-45D8-9378-87C6BF13D03C}" destId="{11ED590C-8DD1-4EB2-9B90-D30F72992CC6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3C82E8-88AC-4511-8590-753DE6A3D0F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0F15865-585C-49A1-A7C7-B26449AD26A0}">
      <dgm:prSet/>
      <dgm:spPr/>
      <dgm:t>
        <a:bodyPr/>
        <a:lstStyle/>
        <a:p>
          <a:r>
            <a:rPr lang="it-IT"/>
            <a:t>More stringent criteria for the Inuit exception: hunt conducted in a manner which has due regard to animal welfare</a:t>
          </a:r>
          <a:endParaRPr lang="en-US"/>
        </a:p>
      </dgm:t>
    </dgm:pt>
    <dgm:pt modelId="{F1294204-A998-4DE5-B90F-EA02787CA64E}" type="parTrans" cxnId="{4B8DB5AB-1CDA-4B2D-945D-6F96BC02159D}">
      <dgm:prSet/>
      <dgm:spPr/>
      <dgm:t>
        <a:bodyPr/>
        <a:lstStyle/>
        <a:p>
          <a:endParaRPr lang="en-US"/>
        </a:p>
      </dgm:t>
    </dgm:pt>
    <dgm:pt modelId="{109EBDF2-B0E2-418D-82D4-1AB9F0FD3A53}" type="sibTrans" cxnId="{4B8DB5AB-1CDA-4B2D-945D-6F96BC02159D}">
      <dgm:prSet/>
      <dgm:spPr/>
      <dgm:t>
        <a:bodyPr/>
        <a:lstStyle/>
        <a:p>
          <a:endParaRPr lang="en-US"/>
        </a:p>
      </dgm:t>
    </dgm:pt>
    <dgm:pt modelId="{1D56BAFC-1423-4281-96A0-AF65E77344B0}">
      <dgm:prSet/>
      <dgm:spPr/>
      <dgm:t>
        <a:bodyPr/>
        <a:lstStyle/>
        <a:p>
          <a:r>
            <a:rPr lang="it-IT"/>
            <a:t>More explicit indication of the objectives: to avoid distortions of the internal market and to take care of citizens’ concern over animal welfare (public morals)</a:t>
          </a:r>
          <a:endParaRPr lang="en-US"/>
        </a:p>
      </dgm:t>
    </dgm:pt>
    <dgm:pt modelId="{65B7A1F4-D1A7-4E3B-B8C1-078CE5F7059A}" type="parTrans" cxnId="{D37BF3E5-E8D7-4F99-A830-6CB8FF99DFCF}">
      <dgm:prSet/>
      <dgm:spPr/>
      <dgm:t>
        <a:bodyPr/>
        <a:lstStyle/>
        <a:p>
          <a:endParaRPr lang="en-US"/>
        </a:p>
      </dgm:t>
    </dgm:pt>
    <dgm:pt modelId="{72830BB5-AEE7-4D46-A61E-567ACD79C928}" type="sibTrans" cxnId="{D37BF3E5-E8D7-4F99-A830-6CB8FF99DFCF}">
      <dgm:prSet/>
      <dgm:spPr/>
      <dgm:t>
        <a:bodyPr/>
        <a:lstStyle/>
        <a:p>
          <a:endParaRPr lang="en-US"/>
        </a:p>
      </dgm:t>
    </dgm:pt>
    <dgm:pt modelId="{0CEE9D8D-98F6-4EDF-A6CB-016D0794AFC1}" type="pres">
      <dgm:prSet presAssocID="{3C3C82E8-88AC-4511-8590-753DE6A3D0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C4A025-5D71-4937-9CFA-05AA81019B0F}" type="pres">
      <dgm:prSet presAssocID="{90F15865-585C-49A1-A7C7-B26449AD26A0}" presName="hierRoot1" presStyleCnt="0"/>
      <dgm:spPr/>
    </dgm:pt>
    <dgm:pt modelId="{3316AB3B-78BD-4AD2-B341-921B9DDD53F5}" type="pres">
      <dgm:prSet presAssocID="{90F15865-585C-49A1-A7C7-B26449AD26A0}" presName="composite" presStyleCnt="0"/>
      <dgm:spPr/>
    </dgm:pt>
    <dgm:pt modelId="{9AD43708-B60F-4403-88D8-B90BDEB70D7B}" type="pres">
      <dgm:prSet presAssocID="{90F15865-585C-49A1-A7C7-B26449AD26A0}" presName="background" presStyleLbl="node0" presStyleIdx="0" presStyleCnt="2"/>
      <dgm:spPr/>
    </dgm:pt>
    <dgm:pt modelId="{A09B71D0-5C59-412E-8E16-7299B2269EA3}" type="pres">
      <dgm:prSet presAssocID="{90F15865-585C-49A1-A7C7-B26449AD26A0}" presName="text" presStyleLbl="fgAcc0" presStyleIdx="0" presStyleCnt="2">
        <dgm:presLayoutVars>
          <dgm:chPref val="3"/>
        </dgm:presLayoutVars>
      </dgm:prSet>
      <dgm:spPr/>
    </dgm:pt>
    <dgm:pt modelId="{EE12910F-7D95-4851-AAC8-8CD49A6709D7}" type="pres">
      <dgm:prSet presAssocID="{90F15865-585C-49A1-A7C7-B26449AD26A0}" presName="hierChild2" presStyleCnt="0"/>
      <dgm:spPr/>
    </dgm:pt>
    <dgm:pt modelId="{9549F672-078E-4F9D-A071-4378E6384CB7}" type="pres">
      <dgm:prSet presAssocID="{1D56BAFC-1423-4281-96A0-AF65E77344B0}" presName="hierRoot1" presStyleCnt="0"/>
      <dgm:spPr/>
    </dgm:pt>
    <dgm:pt modelId="{82CD01B9-9105-4C9C-8897-CD80FBFF4952}" type="pres">
      <dgm:prSet presAssocID="{1D56BAFC-1423-4281-96A0-AF65E77344B0}" presName="composite" presStyleCnt="0"/>
      <dgm:spPr/>
    </dgm:pt>
    <dgm:pt modelId="{3F0DA97B-F412-49DB-8AD2-02BE09B136A2}" type="pres">
      <dgm:prSet presAssocID="{1D56BAFC-1423-4281-96A0-AF65E77344B0}" presName="background" presStyleLbl="node0" presStyleIdx="1" presStyleCnt="2"/>
      <dgm:spPr/>
    </dgm:pt>
    <dgm:pt modelId="{E6718E2E-1D9B-4441-9A79-A3064B6DDCE7}" type="pres">
      <dgm:prSet presAssocID="{1D56BAFC-1423-4281-96A0-AF65E77344B0}" presName="text" presStyleLbl="fgAcc0" presStyleIdx="1" presStyleCnt="2">
        <dgm:presLayoutVars>
          <dgm:chPref val="3"/>
        </dgm:presLayoutVars>
      </dgm:prSet>
      <dgm:spPr/>
    </dgm:pt>
    <dgm:pt modelId="{DB491232-17D5-4FAD-8E27-2FE61C9DFDC0}" type="pres">
      <dgm:prSet presAssocID="{1D56BAFC-1423-4281-96A0-AF65E77344B0}" presName="hierChild2" presStyleCnt="0"/>
      <dgm:spPr/>
    </dgm:pt>
  </dgm:ptLst>
  <dgm:cxnLst>
    <dgm:cxn modelId="{39F7E013-88AF-426B-9F1A-CB67AC10E1A2}" type="presOf" srcId="{3C3C82E8-88AC-4511-8590-753DE6A3D0FB}" destId="{0CEE9D8D-98F6-4EDF-A6CB-016D0794AFC1}" srcOrd="0" destOrd="0" presId="urn:microsoft.com/office/officeart/2005/8/layout/hierarchy1"/>
    <dgm:cxn modelId="{78F79669-481B-4AC2-AC44-70BF2F225793}" type="presOf" srcId="{90F15865-585C-49A1-A7C7-B26449AD26A0}" destId="{A09B71D0-5C59-412E-8E16-7299B2269EA3}" srcOrd="0" destOrd="0" presId="urn:microsoft.com/office/officeart/2005/8/layout/hierarchy1"/>
    <dgm:cxn modelId="{D56F2B83-AC0E-4625-A3A0-CF5B690C4B3E}" type="presOf" srcId="{1D56BAFC-1423-4281-96A0-AF65E77344B0}" destId="{E6718E2E-1D9B-4441-9A79-A3064B6DDCE7}" srcOrd="0" destOrd="0" presId="urn:microsoft.com/office/officeart/2005/8/layout/hierarchy1"/>
    <dgm:cxn modelId="{4B8DB5AB-1CDA-4B2D-945D-6F96BC02159D}" srcId="{3C3C82E8-88AC-4511-8590-753DE6A3D0FB}" destId="{90F15865-585C-49A1-A7C7-B26449AD26A0}" srcOrd="0" destOrd="0" parTransId="{F1294204-A998-4DE5-B90F-EA02787CA64E}" sibTransId="{109EBDF2-B0E2-418D-82D4-1AB9F0FD3A53}"/>
    <dgm:cxn modelId="{D37BF3E5-E8D7-4F99-A830-6CB8FF99DFCF}" srcId="{3C3C82E8-88AC-4511-8590-753DE6A3D0FB}" destId="{1D56BAFC-1423-4281-96A0-AF65E77344B0}" srcOrd="1" destOrd="0" parTransId="{65B7A1F4-D1A7-4E3B-B8C1-078CE5F7059A}" sibTransId="{72830BB5-AEE7-4D46-A61E-567ACD79C928}"/>
    <dgm:cxn modelId="{B474FDF6-6437-41EC-947E-66AED3B1C44C}" type="presParOf" srcId="{0CEE9D8D-98F6-4EDF-A6CB-016D0794AFC1}" destId="{2BC4A025-5D71-4937-9CFA-05AA81019B0F}" srcOrd="0" destOrd="0" presId="urn:microsoft.com/office/officeart/2005/8/layout/hierarchy1"/>
    <dgm:cxn modelId="{CDB5A12C-AD08-4C41-AD03-F4C758B310EE}" type="presParOf" srcId="{2BC4A025-5D71-4937-9CFA-05AA81019B0F}" destId="{3316AB3B-78BD-4AD2-B341-921B9DDD53F5}" srcOrd="0" destOrd="0" presId="urn:microsoft.com/office/officeart/2005/8/layout/hierarchy1"/>
    <dgm:cxn modelId="{38DEAF7F-647C-4ED7-ADBA-44A46553DE75}" type="presParOf" srcId="{3316AB3B-78BD-4AD2-B341-921B9DDD53F5}" destId="{9AD43708-B60F-4403-88D8-B90BDEB70D7B}" srcOrd="0" destOrd="0" presId="urn:microsoft.com/office/officeart/2005/8/layout/hierarchy1"/>
    <dgm:cxn modelId="{A49190A8-7DB8-4572-AF00-64742774F12B}" type="presParOf" srcId="{3316AB3B-78BD-4AD2-B341-921B9DDD53F5}" destId="{A09B71D0-5C59-412E-8E16-7299B2269EA3}" srcOrd="1" destOrd="0" presId="urn:microsoft.com/office/officeart/2005/8/layout/hierarchy1"/>
    <dgm:cxn modelId="{E4729D05-CB93-4BBC-B9CC-3A25DDB44713}" type="presParOf" srcId="{2BC4A025-5D71-4937-9CFA-05AA81019B0F}" destId="{EE12910F-7D95-4851-AAC8-8CD49A6709D7}" srcOrd="1" destOrd="0" presId="urn:microsoft.com/office/officeart/2005/8/layout/hierarchy1"/>
    <dgm:cxn modelId="{594A3ED3-2BAD-4D77-8D20-FA348423643B}" type="presParOf" srcId="{0CEE9D8D-98F6-4EDF-A6CB-016D0794AFC1}" destId="{9549F672-078E-4F9D-A071-4378E6384CB7}" srcOrd="1" destOrd="0" presId="urn:microsoft.com/office/officeart/2005/8/layout/hierarchy1"/>
    <dgm:cxn modelId="{CD9E298D-19AB-4F6B-8AAE-F816C546F1CC}" type="presParOf" srcId="{9549F672-078E-4F9D-A071-4378E6384CB7}" destId="{82CD01B9-9105-4C9C-8897-CD80FBFF4952}" srcOrd="0" destOrd="0" presId="urn:microsoft.com/office/officeart/2005/8/layout/hierarchy1"/>
    <dgm:cxn modelId="{EACD48DC-E676-49C0-A7AC-0C5726701752}" type="presParOf" srcId="{82CD01B9-9105-4C9C-8897-CD80FBFF4952}" destId="{3F0DA97B-F412-49DB-8AD2-02BE09B136A2}" srcOrd="0" destOrd="0" presId="urn:microsoft.com/office/officeart/2005/8/layout/hierarchy1"/>
    <dgm:cxn modelId="{4BCAF150-AE7C-495E-9AAE-7A9858861D72}" type="presParOf" srcId="{82CD01B9-9105-4C9C-8897-CD80FBFF4952}" destId="{E6718E2E-1D9B-4441-9A79-A3064B6DDCE7}" srcOrd="1" destOrd="0" presId="urn:microsoft.com/office/officeart/2005/8/layout/hierarchy1"/>
    <dgm:cxn modelId="{52F3E4F8-D149-455B-90BB-E02438158FC2}" type="presParOf" srcId="{9549F672-078E-4F9D-A071-4378E6384CB7}" destId="{DB491232-17D5-4FAD-8E27-2FE61C9DFD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533CD-4555-4960-8657-415F9E9F2B65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2424832-6F61-46FC-8D99-A29E0AA87E29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100" kern="1200"/>
            <a:t>Animal welfare</a:t>
          </a:r>
          <a:endParaRPr lang="en-US" sz="5100" kern="1200"/>
        </a:p>
      </dsp:txBody>
      <dsp:txXfrm>
        <a:off x="678914" y="525899"/>
        <a:ext cx="4067491" cy="2525499"/>
      </dsp:txXfrm>
    </dsp:sp>
    <dsp:sp modelId="{743A8F25-688F-4558-94C1-F089C3F275E5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1F5857-6703-42BD-ABDC-95FE460A2CE4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100" kern="1200"/>
            <a:t>Rights of indigenous peoples</a:t>
          </a:r>
          <a:endParaRPr lang="en-US" sz="5100" kern="1200"/>
        </a:p>
      </dsp:txBody>
      <dsp:txXfrm>
        <a:off x="5842357" y="525899"/>
        <a:ext cx="4067491" cy="2525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3DDC8-C13D-43B4-A2F1-620A19651F66}">
      <dsp:nvSpPr>
        <dsp:cNvPr id="0" name=""/>
        <dsp:cNvSpPr/>
      </dsp:nvSpPr>
      <dsp:spPr>
        <a:xfrm rot="16200000">
          <a:off x="844971" y="3651"/>
          <a:ext cx="3127712" cy="312771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General Court case T-526/10, Inuit </a:t>
          </a:r>
          <a:r>
            <a:rPr lang="it-IT" sz="1800" kern="1200" dirty="0" err="1"/>
            <a:t>Tapiirit</a:t>
          </a:r>
          <a:r>
            <a:rPr lang="it-IT" sz="1800" kern="1200" dirty="0"/>
            <a:t> </a:t>
          </a:r>
          <a:r>
            <a:rPr lang="it-IT" sz="1800" kern="1200" dirty="0" err="1"/>
            <a:t>Kanatami</a:t>
          </a:r>
          <a:r>
            <a:rPr lang="it-IT" sz="1800" kern="1200" dirty="0"/>
            <a:t> </a:t>
          </a:r>
          <a:r>
            <a:rPr lang="it-IT" sz="1800" kern="1200" dirty="0" err="1"/>
            <a:t>upheld</a:t>
          </a:r>
          <a:r>
            <a:rPr lang="it-IT" sz="1800" kern="1200" dirty="0"/>
            <a:t> the regulation. So </a:t>
          </a:r>
          <a:r>
            <a:rPr lang="it-IT" sz="1800" kern="1200" dirty="0" err="1"/>
            <a:t>did</a:t>
          </a:r>
          <a:r>
            <a:rPr lang="it-IT" sz="1800" kern="1200" dirty="0"/>
            <a:t> the Court: C-398/13 P</a:t>
          </a:r>
          <a:endParaRPr lang="en-US" sz="1800" kern="1200" dirty="0"/>
        </a:p>
      </dsp:txBody>
      <dsp:txXfrm rot="5400000">
        <a:off x="1392321" y="785579"/>
        <a:ext cx="2580362" cy="1563856"/>
      </dsp:txXfrm>
    </dsp:sp>
    <dsp:sp modelId="{11ED590C-8DD1-4EB2-9B90-D30F72992CC6}">
      <dsp:nvSpPr>
        <dsp:cNvPr id="0" name=""/>
        <dsp:cNvSpPr/>
      </dsp:nvSpPr>
      <dsp:spPr>
        <a:xfrm rot="5400000">
          <a:off x="5387369" y="3651"/>
          <a:ext cx="3127712" cy="312771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WTO panel (2013) and Appellate Body (2014) </a:t>
          </a:r>
          <a:r>
            <a:rPr lang="it-IT" sz="1800" kern="1200" dirty="0" err="1"/>
            <a:t>found</a:t>
          </a:r>
          <a:r>
            <a:rPr lang="it-IT" sz="1800" kern="1200" dirty="0"/>
            <a:t> </a:t>
          </a:r>
          <a:r>
            <a:rPr lang="it-IT" sz="1800" kern="1200" dirty="0" err="1"/>
            <a:t>it</a:t>
          </a:r>
          <a:r>
            <a:rPr lang="it-IT" sz="1800" kern="1200" dirty="0"/>
            <a:t> </a:t>
          </a:r>
          <a:r>
            <a:rPr lang="it-IT" sz="1800" kern="1200" dirty="0" err="1"/>
            <a:t>discriminatory</a:t>
          </a:r>
          <a:endParaRPr lang="en-US" sz="1800" kern="1200" dirty="0"/>
        </a:p>
      </dsp:txBody>
      <dsp:txXfrm rot="-5400000">
        <a:off x="5387369" y="785579"/>
        <a:ext cx="2580362" cy="15638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43708-B60F-4403-88D8-B90BDEB70D7B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9B71D0-5C59-412E-8E16-7299B2269EA3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More stringent criteria for the Inuit exception: hunt conducted in a manner which has due regard to animal welfare</a:t>
          </a:r>
          <a:endParaRPr lang="en-US" sz="2500" kern="1200"/>
        </a:p>
      </dsp:txBody>
      <dsp:txXfrm>
        <a:off x="678914" y="525899"/>
        <a:ext cx="4067491" cy="2525499"/>
      </dsp:txXfrm>
    </dsp:sp>
    <dsp:sp modelId="{3F0DA97B-F412-49DB-8AD2-02BE09B136A2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718E2E-1D9B-4441-9A79-A3064B6DDCE7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More explicit indication of the objectives: to avoid distortions of the internal market and to take care of citizens’ concern over animal welfare (public morals)</a:t>
          </a:r>
          <a:endParaRPr lang="en-US" sz="25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C22EFF-83EF-41DA-8221-099472269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26DE32-6D94-4DC8-A492-1498B02C8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43BAC1-5442-4E40-89AB-85518D9D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B69790-D66F-4E40-A3C7-275CD243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3025B4-A0C1-42B9-BA24-375B0B32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97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C01F8F-6A09-4E37-87BE-F17228291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A26F4E9-94B2-445F-8B3E-0032062AD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71FD0A-59C7-4EC4-98C1-B3208855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331F29-3765-48B7-984B-9B932441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67E65C-BA16-4FDB-B122-6B686889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20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8FDA5AC-70F2-4498-9654-9F03A9189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902574-0F1B-4135-B26B-65F7BF6D8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BD89BA-0364-4F38-87E4-BCC87A63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91211D-BB7F-4603-BF8B-6C6A824A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B47A21-B096-4863-AFA9-2AA50A29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72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440A3D-BBCA-484C-95CF-28CAC15B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0290B-AE5E-4C75-94D8-CA2F8201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7603BD-6646-4278-9F66-DBCCC6646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8ED3B6-C96F-493F-98EA-FDE00319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3CEDBC-3935-4DB2-88C9-2A0E2F1B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99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224E7F-90CD-4A2B-B3A4-7121AC7C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7AF652-F24A-4B6B-A6DC-B9CB38D5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B831CB-EE7E-4470-9562-3AD040EE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58B339-882B-42CA-9C6B-F04BECFF4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D271F3-8E8D-48F0-9603-787915CA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82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4C594-F6EE-402A-8688-E71E644B9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1E67BA-B91C-4F26-BCDD-C5C6195A8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3BD856-8419-4EDB-BAA0-1CDB33836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9970FD-1529-4B42-BD7B-DA6628B8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A5C222-ABDC-4FFA-85EE-BEDB1B222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DD6270D-DEBA-4529-896A-9DCF1447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10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70BCF-488B-4CEA-A165-95E89883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AEBF42-DAD3-4E5C-B804-886229AE1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14CE7F-E083-4E1B-B7FC-48B7A44A4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A76825-7997-4CF4-B2B2-DA4376F277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35B9B6-95F9-413A-B5C5-C482A6BF2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F5743CD-8831-4D05-89AA-BEC1AEB67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7DF8A17-1AFA-47FC-82A0-3A8AA99C3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07E1803-BA61-4912-98A3-C6051ED5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7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A458EE-D772-48F5-95EC-709DD33F9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6A7315D-FFE6-4A78-98E9-626D7F189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9D089A-9C77-4B35-85B2-9348B1B9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997776B-A635-4030-B8E4-73F7FC82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07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D5E0E7-6916-4041-83D1-112C040E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70B5EB7-9C92-4C13-A6ED-8A62F164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836CC3-6C9F-468D-8EB6-70BD345A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37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B6EB9-C4E5-4F24-863B-07775D677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0B04C2-480F-4634-815A-0E50228DA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70089C-625C-4714-9514-96A38D2F9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E0330B-8E79-4AD5-BEE0-F5744EA0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0F498F-AFC8-4F35-8A72-D0CAA9686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7DA6C4-F6E5-47ED-B6C1-C218AA7C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88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25F097-811A-4456-9530-A31830F8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837F4C5-9036-49CE-B9EA-714CE892A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1176448-0A1C-4A34-B472-ABFD5F59D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E6F7AE-389C-4637-9C52-F4927ABA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BAFC62-DF6F-46F3-96B2-427CDBFDC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800A1A-B8FB-4647-AA7A-DD626EE7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5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776D662-6D64-45A3-ACD1-B1B3540B4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058F8F-EB4E-4F47-BA52-30BF3101D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91BC27-7BA2-427D-834F-6B90504BD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672C-AF7C-4B2C-BE7A-0867B0C9CEC1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7BEDB6-8760-48DB-8360-5349D90A8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4842C5-E407-48B9-8FEB-4BA7F0270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D4DA-A76D-4794-923F-839D3A270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08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yU0kQ6BUGg" TargetMode="External"/><Relationship Id="rId2" Type="http://schemas.openxmlformats.org/officeDocument/2006/relationships/hyperlink" Target="https://www.youtube.com/watch?v=we4URVISjE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BC9B098-876D-42BC-894A-720A75D3E6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86824B6-1FA3-479A-AA49-996575C5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trade in </a:t>
            </a:r>
            <a:r>
              <a:rPr lang="it-IT" dirty="0" err="1">
                <a:solidFill>
                  <a:srgbClr val="FFFFFF"/>
                </a:solidFill>
              </a:rPr>
              <a:t>natural</a:t>
            </a:r>
            <a:r>
              <a:rPr lang="it-IT" dirty="0">
                <a:solidFill>
                  <a:srgbClr val="FFFFFF"/>
                </a:solidFill>
              </a:rPr>
              <a:t> resources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F70BAB-BFB3-4DEB-A4B7-AD5196A68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Seal products</a:t>
            </a:r>
          </a:p>
        </p:txBody>
      </p:sp>
    </p:spTree>
    <p:extLst>
      <p:ext uri="{BB962C8B-B14F-4D97-AF65-F5344CB8AC3E}">
        <p14:creationId xmlns:p14="http://schemas.microsoft.com/office/powerpoint/2010/main" val="1383426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53701DD-9415-424F-B7C2-B39BC25FA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>
                <a:solidFill>
                  <a:srgbClr val="FFFFFF"/>
                </a:solidFill>
              </a:rPr>
              <a:t>Conflicting interests</a:t>
            </a:r>
          </a:p>
        </p:txBody>
      </p:sp>
      <p:graphicFrame>
        <p:nvGraphicFramePr>
          <p:cNvPr id="16" name="Segnaposto contenuto 2">
            <a:extLst>
              <a:ext uri="{FF2B5EF4-FFF2-40B4-BE49-F238E27FC236}">
                <a16:creationId xmlns:a16="http://schemas.microsoft.com/office/drawing/2014/main" id="{26589105-C46F-4022-BD09-BF9AC9273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441629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726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4708C47-0388-46FD-875A-C6263FEC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3700">
                <a:solidFill>
                  <a:srgbClr val="FFFFFF"/>
                </a:solidFill>
              </a:rPr>
              <a:t>ECJ Inuit cases and WTO Seal products case.</a:t>
            </a:r>
            <a:br>
              <a:rPr lang="it-IT" sz="3700">
                <a:solidFill>
                  <a:srgbClr val="FFFFFF"/>
                </a:solidFill>
              </a:rPr>
            </a:br>
            <a:r>
              <a:rPr lang="it-IT" sz="3700">
                <a:solidFill>
                  <a:srgbClr val="FFFFFF"/>
                </a:solidFill>
              </a:rPr>
              <a:t>Animal welfare, public morals and Internal market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5AEEBF1-FF51-4CBD-BAA6-1944633DD8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55882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8244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DC1B6BE-C027-115F-C8FC-46C4A843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Wto case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1CDA5-D856-6C55-38E8-8FCD02092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z="2600" err="1"/>
              <a:t>Article</a:t>
            </a:r>
            <a:r>
              <a:rPr lang="it-IT" sz="2600"/>
              <a:t> XX (a): Public morals and </a:t>
            </a:r>
            <a:r>
              <a:rPr lang="it-IT" sz="2600" err="1"/>
              <a:t>animal</a:t>
            </a:r>
            <a:r>
              <a:rPr lang="it-IT" sz="2600"/>
              <a:t> welfare</a:t>
            </a:r>
          </a:p>
          <a:p>
            <a:r>
              <a:rPr lang="it-IT" sz="2600" err="1"/>
              <a:t>Discrimination</a:t>
            </a:r>
            <a:r>
              <a:rPr lang="it-IT" sz="2600"/>
              <a:t> due to the </a:t>
            </a:r>
            <a:r>
              <a:rPr lang="it-IT" sz="2600" err="1"/>
              <a:t>lack</a:t>
            </a:r>
            <a:r>
              <a:rPr lang="it-IT" sz="2600"/>
              <a:t> of a clear </a:t>
            </a:r>
            <a:r>
              <a:rPr lang="it-IT" sz="2600" err="1"/>
              <a:t>distinction</a:t>
            </a:r>
            <a:r>
              <a:rPr lang="it-IT" sz="2600"/>
              <a:t> </a:t>
            </a:r>
            <a:r>
              <a:rPr lang="it-IT" sz="2600" err="1"/>
              <a:t>between</a:t>
            </a:r>
            <a:r>
              <a:rPr lang="it-IT" sz="2600"/>
              <a:t> </a:t>
            </a:r>
            <a:r>
              <a:rPr lang="it-IT" sz="2600" err="1"/>
              <a:t>traditional</a:t>
            </a:r>
            <a:r>
              <a:rPr lang="it-IT" sz="2600"/>
              <a:t> and commercial </a:t>
            </a:r>
            <a:r>
              <a:rPr lang="it-IT" sz="2600" err="1"/>
              <a:t>hunting</a:t>
            </a:r>
            <a:r>
              <a:rPr lang="it-IT" sz="2600"/>
              <a:t>.</a:t>
            </a:r>
          </a:p>
          <a:p>
            <a:r>
              <a:rPr lang="it-IT" sz="2600"/>
              <a:t>The </a:t>
            </a:r>
            <a:r>
              <a:rPr lang="it-IT" sz="2600" err="1"/>
              <a:t>problem</a:t>
            </a:r>
            <a:r>
              <a:rPr lang="it-IT" sz="2600"/>
              <a:t> in the Seal Regime </a:t>
            </a:r>
            <a:r>
              <a:rPr lang="it-IT" sz="2600" err="1"/>
              <a:t>is</a:t>
            </a:r>
            <a:r>
              <a:rPr lang="it-IT" sz="2600"/>
              <a:t> balancing </a:t>
            </a:r>
            <a:r>
              <a:rPr lang="it-IT" sz="2600" err="1"/>
              <a:t>animal</a:t>
            </a:r>
            <a:r>
              <a:rPr lang="it-IT" sz="2600"/>
              <a:t> welfare </a:t>
            </a:r>
            <a:r>
              <a:rPr lang="it-IT" sz="2600" err="1"/>
              <a:t>concerns</a:t>
            </a:r>
            <a:r>
              <a:rPr lang="it-IT" sz="2600"/>
              <a:t> (</a:t>
            </a:r>
            <a:r>
              <a:rPr lang="it-IT" sz="2600" err="1"/>
              <a:t>justifiable</a:t>
            </a:r>
            <a:r>
              <a:rPr lang="it-IT" sz="2600"/>
              <a:t> under public morals </a:t>
            </a:r>
            <a:r>
              <a:rPr lang="it-IT" sz="2600" err="1"/>
              <a:t>considerations</a:t>
            </a:r>
            <a:r>
              <a:rPr lang="it-IT" sz="2600"/>
              <a:t>) and the </a:t>
            </a:r>
            <a:r>
              <a:rPr lang="it-IT" sz="2600" err="1"/>
              <a:t>protection</a:t>
            </a:r>
            <a:r>
              <a:rPr lang="it-IT" sz="2600"/>
              <a:t> of the </a:t>
            </a:r>
            <a:r>
              <a:rPr lang="it-IT" sz="2600" err="1"/>
              <a:t>interests</a:t>
            </a:r>
            <a:r>
              <a:rPr lang="it-IT" sz="2600"/>
              <a:t> and </a:t>
            </a:r>
            <a:r>
              <a:rPr lang="it-IT" sz="2600" err="1"/>
              <a:t>traditions</a:t>
            </a:r>
            <a:r>
              <a:rPr lang="it-IT" sz="2600"/>
              <a:t> of the </a:t>
            </a:r>
            <a:r>
              <a:rPr lang="it-IT" sz="2600" err="1"/>
              <a:t>indigenous</a:t>
            </a:r>
            <a:r>
              <a:rPr lang="it-IT" sz="2600"/>
              <a:t> communities.</a:t>
            </a:r>
          </a:p>
          <a:p>
            <a:r>
              <a:rPr lang="it-IT" sz="2600" err="1"/>
              <a:t>Problem</a:t>
            </a:r>
            <a:r>
              <a:rPr lang="it-IT" sz="2600"/>
              <a:t>: </a:t>
            </a:r>
            <a:r>
              <a:rPr lang="it-IT" sz="2600" err="1"/>
              <a:t>why</a:t>
            </a:r>
            <a:r>
              <a:rPr lang="it-IT" sz="2600"/>
              <a:t> </a:t>
            </a:r>
            <a:r>
              <a:rPr lang="it-IT" sz="2600" err="1"/>
              <a:t>would</a:t>
            </a:r>
            <a:r>
              <a:rPr lang="it-IT" sz="2600"/>
              <a:t> the </a:t>
            </a:r>
            <a:r>
              <a:rPr lang="it-IT" sz="2600" err="1"/>
              <a:t>indigenous</a:t>
            </a:r>
            <a:r>
              <a:rPr lang="it-IT" sz="2600"/>
              <a:t> </a:t>
            </a:r>
            <a:r>
              <a:rPr lang="it-IT" sz="2600" err="1"/>
              <a:t>hunts</a:t>
            </a:r>
            <a:r>
              <a:rPr lang="it-IT" sz="2600"/>
              <a:t> be more </a:t>
            </a:r>
            <a:r>
              <a:rPr lang="it-IT" sz="2600" err="1"/>
              <a:t>morally</a:t>
            </a:r>
            <a:r>
              <a:rPr lang="it-IT" sz="2600"/>
              <a:t> </a:t>
            </a:r>
            <a:r>
              <a:rPr lang="it-IT" sz="2600" err="1"/>
              <a:t>acceptable</a:t>
            </a:r>
            <a:r>
              <a:rPr lang="it-IT" sz="2600"/>
              <a:t> </a:t>
            </a:r>
            <a:r>
              <a:rPr lang="it-IT" sz="2600" err="1"/>
              <a:t>than</a:t>
            </a:r>
            <a:r>
              <a:rPr lang="it-IT" sz="2600"/>
              <a:t> commercial </a:t>
            </a:r>
            <a:r>
              <a:rPr lang="it-IT" sz="2600" err="1"/>
              <a:t>hunts</a:t>
            </a:r>
            <a:r>
              <a:rPr lang="it-IT" sz="2600"/>
              <a:t>, </a:t>
            </a:r>
            <a:r>
              <a:rPr lang="it-IT" sz="2600" err="1"/>
              <a:t>if</a:t>
            </a:r>
            <a:r>
              <a:rPr lang="it-IT" sz="2600"/>
              <a:t> </a:t>
            </a:r>
            <a:r>
              <a:rPr lang="it-IT" sz="2600" err="1"/>
              <a:t>both</a:t>
            </a:r>
            <a:r>
              <a:rPr lang="it-IT" sz="2600"/>
              <a:t> are </a:t>
            </a:r>
            <a:r>
              <a:rPr lang="it-IT" sz="2600" err="1"/>
              <a:t>painful</a:t>
            </a:r>
            <a:r>
              <a:rPr lang="it-IT" sz="2600"/>
              <a:t> and </a:t>
            </a:r>
            <a:r>
              <a:rPr lang="it-IT" sz="2600" err="1"/>
              <a:t>cruel</a:t>
            </a:r>
            <a:r>
              <a:rPr lang="it-IT" sz="2600"/>
              <a:t> for </a:t>
            </a:r>
            <a:r>
              <a:rPr lang="it-IT" sz="2600" err="1"/>
              <a:t>seals</a:t>
            </a:r>
            <a:r>
              <a:rPr lang="it-IT" sz="26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68164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FC6119BC-8D4B-448A-8BED-93A7544C8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>
                <a:solidFill>
                  <a:srgbClr val="FFFFFF"/>
                </a:solidFill>
              </a:rPr>
              <a:t>Reform</a:t>
            </a:r>
            <a:r>
              <a:rPr lang="it-IT" sz="4000" dirty="0">
                <a:solidFill>
                  <a:srgbClr val="FFFFFF"/>
                </a:solidFill>
              </a:rPr>
              <a:t> of the Seal Regime</a:t>
            </a:r>
            <a:br>
              <a:rPr lang="it-IT" sz="4000" dirty="0">
                <a:solidFill>
                  <a:srgbClr val="FFFFFF"/>
                </a:solidFill>
              </a:rPr>
            </a:br>
            <a:r>
              <a:rPr lang="it-IT" sz="4000" dirty="0">
                <a:solidFill>
                  <a:srgbClr val="FFFFFF"/>
                </a:solidFill>
              </a:rPr>
              <a:t>Regulation No 2015/1775</a:t>
            </a:r>
          </a:p>
        </p:txBody>
      </p:sp>
      <p:graphicFrame>
        <p:nvGraphicFramePr>
          <p:cNvPr id="12" name="Segnaposto contenuto 2">
            <a:extLst>
              <a:ext uri="{FF2B5EF4-FFF2-40B4-BE49-F238E27FC236}">
                <a16:creationId xmlns:a16="http://schemas.microsoft.com/office/drawing/2014/main" id="{89129124-65F3-43AB-9231-7606BBF6E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535000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0594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06CE059-6DCE-4C7D-AA0B-777F55D90F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9468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41BE16-267C-403B-B5D7-C0E42482E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it-IT" sz="2800"/>
              <a:t>Regulation No 1007/2009, amended by Regulation No 2015/1775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20ED86-A8FD-4292-B4C5-0A782DD6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it-IT" sz="1800" dirty="0" err="1"/>
              <a:t>Commission’s</a:t>
            </a:r>
            <a:r>
              <a:rPr lang="it-IT" sz="1800" dirty="0"/>
              <a:t> </a:t>
            </a:r>
            <a:r>
              <a:rPr lang="it-IT" sz="1800" dirty="0" err="1"/>
              <a:t>Implementing</a:t>
            </a:r>
            <a:r>
              <a:rPr lang="it-IT" sz="1800" dirty="0"/>
              <a:t> </a:t>
            </a:r>
            <a:r>
              <a:rPr lang="it-IT" sz="1800" dirty="0" err="1"/>
              <a:t>Regulations</a:t>
            </a:r>
            <a:endParaRPr lang="it-IT" sz="1800" dirty="0"/>
          </a:p>
          <a:p>
            <a:r>
              <a:rPr lang="it-IT" sz="1800" dirty="0"/>
              <a:t>Legal </a:t>
            </a:r>
            <a:r>
              <a:rPr lang="it-IT" sz="1800" dirty="0" err="1"/>
              <a:t>basis</a:t>
            </a:r>
            <a:r>
              <a:rPr lang="it-IT" sz="1800" dirty="0"/>
              <a:t>: Article 114 TFEU on </a:t>
            </a:r>
            <a:r>
              <a:rPr lang="it-IT" sz="1800" dirty="0" err="1"/>
              <a:t>harmonization</a:t>
            </a:r>
            <a:r>
              <a:rPr lang="it-IT" sz="1800" dirty="0"/>
              <a:t> of measures </a:t>
            </a:r>
            <a:r>
              <a:rPr lang="it-IT" sz="1800" dirty="0" err="1"/>
              <a:t>necessary</a:t>
            </a:r>
            <a:r>
              <a:rPr lang="it-IT" sz="1800" dirty="0"/>
              <a:t> for the </a:t>
            </a:r>
            <a:r>
              <a:rPr lang="it-IT" sz="1800" dirty="0" err="1"/>
              <a:t>internal</a:t>
            </a:r>
            <a:r>
              <a:rPr lang="it-IT" sz="1800" dirty="0"/>
              <a:t> market</a:t>
            </a:r>
          </a:p>
          <a:p>
            <a:r>
              <a:rPr lang="it-IT" sz="1800" dirty="0"/>
              <a:t>General </a:t>
            </a:r>
            <a:r>
              <a:rPr lang="it-IT" sz="1800" dirty="0" err="1"/>
              <a:t>ban</a:t>
            </a:r>
            <a:r>
              <a:rPr lang="it-IT" sz="1800" dirty="0"/>
              <a:t> with some </a:t>
            </a:r>
            <a:r>
              <a:rPr lang="it-IT" sz="1800" dirty="0" err="1"/>
              <a:t>exceptions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53658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36985-B99D-495A-B0B6-9022DD068FB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err="1"/>
              <a:t>Objectives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23C54C-19C2-4C85-80CB-728059E9D1C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  <a:p>
            <a:r>
              <a:rPr lang="it-IT" dirty="0"/>
              <a:t>1. </a:t>
            </a:r>
            <a:r>
              <a:rPr lang="it-IT" dirty="0" err="1"/>
              <a:t>promoting</a:t>
            </a:r>
            <a:r>
              <a:rPr lang="it-IT" dirty="0"/>
              <a:t> the welfare of </a:t>
            </a:r>
            <a:r>
              <a:rPr lang="it-IT" dirty="0" err="1"/>
              <a:t>animals</a:t>
            </a:r>
            <a:r>
              <a:rPr lang="it-IT" dirty="0"/>
              <a:t>: «</a:t>
            </a:r>
            <a:r>
              <a:rPr lang="it-IT" dirty="0" err="1"/>
              <a:t>seals</a:t>
            </a:r>
            <a:r>
              <a:rPr lang="it-IT" dirty="0"/>
              <a:t> are </a:t>
            </a:r>
            <a:r>
              <a:rPr lang="it-IT" dirty="0" err="1"/>
              <a:t>sentient</a:t>
            </a:r>
            <a:r>
              <a:rPr lang="it-IT" dirty="0"/>
              <a:t> </a:t>
            </a:r>
            <a:r>
              <a:rPr lang="it-IT" dirty="0" err="1"/>
              <a:t>beings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</a:t>
            </a:r>
            <a:r>
              <a:rPr lang="it-IT" dirty="0" err="1"/>
              <a:t>experience</a:t>
            </a:r>
            <a:r>
              <a:rPr lang="it-IT" dirty="0"/>
              <a:t> </a:t>
            </a:r>
            <a:r>
              <a:rPr lang="it-IT" dirty="0" err="1"/>
              <a:t>pain</a:t>
            </a:r>
            <a:r>
              <a:rPr lang="it-IT" dirty="0"/>
              <a:t>, distress, </a:t>
            </a:r>
            <a:r>
              <a:rPr lang="it-IT" dirty="0" err="1"/>
              <a:t>fear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forms</a:t>
            </a:r>
            <a:r>
              <a:rPr lang="it-IT" dirty="0"/>
              <a:t> of </a:t>
            </a:r>
            <a:r>
              <a:rPr lang="it-IT" dirty="0" err="1"/>
              <a:t>suffering</a:t>
            </a:r>
            <a:r>
              <a:rPr lang="it-IT" dirty="0"/>
              <a:t>»</a:t>
            </a:r>
          </a:p>
          <a:p>
            <a:r>
              <a:rPr lang="it-IT" dirty="0"/>
              <a:t>2. </a:t>
            </a:r>
            <a:r>
              <a:rPr lang="it-IT" dirty="0" err="1"/>
              <a:t>responding</a:t>
            </a:r>
            <a:r>
              <a:rPr lang="it-IT" dirty="0"/>
              <a:t> to the </a:t>
            </a:r>
            <a:r>
              <a:rPr lang="it-IT" dirty="0" err="1"/>
              <a:t>concerns</a:t>
            </a:r>
            <a:r>
              <a:rPr lang="it-IT" dirty="0"/>
              <a:t> of </a:t>
            </a:r>
            <a:r>
              <a:rPr lang="it-IT" dirty="0" err="1"/>
              <a:t>citizens</a:t>
            </a:r>
            <a:r>
              <a:rPr lang="it-IT" dirty="0"/>
              <a:t> and consumers</a:t>
            </a:r>
          </a:p>
          <a:p>
            <a:r>
              <a:rPr lang="it-IT" dirty="0" err="1"/>
              <a:t>Harmonising</a:t>
            </a:r>
            <a:r>
              <a:rPr lang="it-IT" dirty="0"/>
              <a:t> the rules of the </a:t>
            </a:r>
            <a:r>
              <a:rPr lang="it-IT" dirty="0" err="1"/>
              <a:t>internal</a:t>
            </a:r>
            <a:r>
              <a:rPr lang="it-IT" dirty="0"/>
              <a:t> market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regards</a:t>
            </a:r>
            <a:r>
              <a:rPr lang="it-IT" dirty="0"/>
              <a:t> commercial activities </a:t>
            </a:r>
            <a:r>
              <a:rPr lang="it-IT" dirty="0" err="1"/>
              <a:t>regarding</a:t>
            </a:r>
            <a:r>
              <a:rPr lang="it-IT" dirty="0"/>
              <a:t> </a:t>
            </a:r>
            <a:r>
              <a:rPr lang="it-IT" dirty="0" err="1"/>
              <a:t>seal</a:t>
            </a:r>
            <a:r>
              <a:rPr lang="it-IT" dirty="0"/>
              <a:t> products</a:t>
            </a:r>
          </a:p>
        </p:txBody>
      </p:sp>
    </p:spTree>
    <p:extLst>
      <p:ext uri="{BB962C8B-B14F-4D97-AF65-F5344CB8AC3E}">
        <p14:creationId xmlns:p14="http://schemas.microsoft.com/office/powerpoint/2010/main" val="2694418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1D1A45-59FE-4251-9973-CEBA1600B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Seal </a:t>
            </a:r>
            <a:r>
              <a:rPr lang="it-IT" dirty="0" err="1"/>
              <a:t>hunting</a:t>
            </a:r>
            <a:r>
              <a:rPr lang="it-IT" dirty="0"/>
              <a:t> in the world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44362A0-63D8-449C-8960-805A0064C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690687"/>
            <a:ext cx="8526780" cy="4802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040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691C56-5EC3-5DCC-57BA-C7E571BD0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Video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9BC65-EACC-33CD-9099-252165CF6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https://www.youtube.com/</a:t>
            </a:r>
            <a:r>
              <a:rPr lang="it-IT" dirty="0" err="1">
                <a:hlinkClick r:id="rId2"/>
              </a:rPr>
              <a:t>watch?v</a:t>
            </a:r>
            <a:r>
              <a:rPr lang="it-IT" dirty="0">
                <a:hlinkClick r:id="rId2"/>
              </a:rPr>
              <a:t>=we4URVISjEE</a:t>
            </a:r>
            <a:r>
              <a:rPr lang="it-IT" dirty="0"/>
              <a:t>. </a:t>
            </a:r>
          </a:p>
          <a:p>
            <a:endParaRPr lang="it-IT" dirty="0"/>
          </a:p>
          <a:p>
            <a:endParaRPr lang="it-IT" dirty="0"/>
          </a:p>
          <a:p>
            <a:r>
              <a:rPr lang="en-US" dirty="0">
                <a:hlinkClick r:id="rId3"/>
              </a:rPr>
              <a:t>Seal Ban: The Inuit Impact – YouTube</a:t>
            </a:r>
            <a:r>
              <a:rPr lang="it-IT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215565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egnaposto contenuto 4">
            <a:extLst>
              <a:ext uri="{FF2B5EF4-FFF2-40B4-BE49-F238E27FC236}">
                <a16:creationId xmlns:a16="http://schemas.microsoft.com/office/drawing/2014/main" id="{9A8D367C-EF40-4134-96B5-BC32A8F5D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16" r="19247" b="-1"/>
          <a:stretch/>
        </p:blipFill>
        <p:spPr>
          <a:xfrm>
            <a:off x="4296867" y="5"/>
            <a:ext cx="4831627" cy="4520011"/>
          </a:xfrm>
          <a:custGeom>
            <a:avLst/>
            <a:gdLst>
              <a:gd name="connsiteX0" fmla="*/ 0 w 4831627"/>
              <a:gd name="connsiteY0" fmla="*/ 0 h 4520011"/>
              <a:gd name="connsiteX1" fmla="*/ 4831627 w 4831627"/>
              <a:gd name="connsiteY1" fmla="*/ 0 h 4520011"/>
              <a:gd name="connsiteX2" fmla="*/ 1416677 w 4831627"/>
              <a:gd name="connsiteY2" fmla="*/ 4520011 h 452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1627" h="4520011">
                <a:moveTo>
                  <a:pt x="0" y="0"/>
                </a:moveTo>
                <a:lnTo>
                  <a:pt x="4831627" y="0"/>
                </a:lnTo>
                <a:lnTo>
                  <a:pt x="1416677" y="4520011"/>
                </a:lnTo>
                <a:close/>
              </a:path>
            </a:pathLst>
          </a:cu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8FC455E-8F88-44FB-87D9-BED045719F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90"/>
          <a:stretch/>
        </p:blipFill>
        <p:spPr>
          <a:xfrm>
            <a:off x="4041994" y="-4"/>
            <a:ext cx="8139373" cy="6858000"/>
          </a:xfrm>
          <a:custGeom>
            <a:avLst/>
            <a:gdLst>
              <a:gd name="connsiteX0" fmla="*/ 5181344 w 8139373"/>
              <a:gd name="connsiteY0" fmla="*/ 0 h 6858000"/>
              <a:gd name="connsiteX1" fmla="*/ 8139373 w 8139373"/>
              <a:gd name="connsiteY1" fmla="*/ 0 h 6858000"/>
              <a:gd name="connsiteX2" fmla="*/ 8139373 w 8139373"/>
              <a:gd name="connsiteY2" fmla="*/ 6858000 h 6858000"/>
              <a:gd name="connsiteX3" fmla="*/ 0 w 81393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9373" h="6858000">
                <a:moveTo>
                  <a:pt x="5181344" y="0"/>
                </a:moveTo>
                <a:lnTo>
                  <a:pt x="8139373" y="0"/>
                </a:lnTo>
                <a:lnTo>
                  <a:pt x="813937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EF0E700-E872-4D00-A4D3-D5A8CF6B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76489"/>
            <a:ext cx="3749061" cy="1508469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583960"/>
                </a:solidFill>
                <a:latin typeface="+mj-lt"/>
                <a:ea typeface="+mj-ea"/>
                <a:cs typeface="+mj-cs"/>
              </a:rPr>
              <a:t>Inuit exception</a:t>
            </a:r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7EB6695E-BED5-4DA3-8C9B-AD301AEF4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435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79C3EA8A-4388-474C-8BBA-20CB72059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95618"/>
            <a:ext cx="3749061" cy="3005289"/>
          </a:xfrm>
        </p:spPr>
        <p:txBody>
          <a:bodyPr>
            <a:normAutofit/>
          </a:bodyPr>
          <a:lstStyle/>
          <a:p>
            <a:r>
              <a:rPr lang="en-US" sz="2400" dirty="0"/>
              <a:t>Definitions</a:t>
            </a:r>
          </a:p>
          <a:p>
            <a:r>
              <a:rPr lang="en-US" sz="2400" dirty="0"/>
              <a:t>Certification mechanism</a:t>
            </a:r>
          </a:p>
        </p:txBody>
      </p:sp>
    </p:spTree>
    <p:extLst>
      <p:ext uri="{BB962C8B-B14F-4D97-AF65-F5344CB8AC3E}">
        <p14:creationId xmlns:p14="http://schemas.microsoft.com/office/powerpoint/2010/main" val="299589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1C83D-40E0-45DE-934D-21378536772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err="1"/>
              <a:t>Definitions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78F0AF-31CD-4A1C-87A3-13B53B8576F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The Inuit </a:t>
            </a:r>
            <a:r>
              <a:rPr lang="it-IT" dirty="0" err="1"/>
              <a:t>exception</a:t>
            </a:r>
            <a:r>
              <a:rPr lang="it-IT" dirty="0"/>
              <a:t>: «</a:t>
            </a:r>
            <a:r>
              <a:rPr lang="it-IT" dirty="0" err="1"/>
              <a:t>placing</a:t>
            </a:r>
            <a:r>
              <a:rPr lang="it-IT" dirty="0"/>
              <a:t> on the market of </a:t>
            </a:r>
            <a:r>
              <a:rPr lang="it-IT" dirty="0" err="1"/>
              <a:t>seal</a:t>
            </a:r>
            <a:r>
              <a:rPr lang="it-IT" dirty="0"/>
              <a:t> products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result</a:t>
            </a:r>
            <a:r>
              <a:rPr lang="it-IT" dirty="0"/>
              <a:t> from </a:t>
            </a:r>
            <a:r>
              <a:rPr lang="it-IT" dirty="0" err="1"/>
              <a:t>hunts</a:t>
            </a:r>
            <a:r>
              <a:rPr lang="it-IT" dirty="0"/>
              <a:t> </a:t>
            </a:r>
            <a:r>
              <a:rPr lang="it-IT" dirty="0" err="1"/>
              <a:t>traditionally</a:t>
            </a:r>
            <a:r>
              <a:rPr lang="it-IT" dirty="0"/>
              <a:t> </a:t>
            </a:r>
            <a:r>
              <a:rPr lang="it-IT" dirty="0" err="1"/>
              <a:t>conducted</a:t>
            </a:r>
            <a:r>
              <a:rPr lang="it-IT" dirty="0"/>
              <a:t> by Inuit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indigenous</a:t>
            </a:r>
            <a:r>
              <a:rPr lang="it-IT" dirty="0"/>
              <a:t> communities and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contribute</a:t>
            </a:r>
            <a:r>
              <a:rPr lang="it-IT" dirty="0"/>
              <a:t> to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subsistence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32706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1C83D-40E0-45DE-934D-21378536772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err="1"/>
              <a:t>Definitions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78F0AF-31CD-4A1C-87A3-13B53B8576F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it-IT" dirty="0"/>
              <a:t>Inuit: «</a:t>
            </a:r>
            <a:r>
              <a:rPr lang="it-IT" dirty="0" err="1"/>
              <a:t>indigenous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of the Inuit </a:t>
            </a:r>
            <a:r>
              <a:rPr lang="it-IT" dirty="0" err="1"/>
              <a:t>homeland</a:t>
            </a:r>
            <a:r>
              <a:rPr lang="it-IT" dirty="0"/>
              <a:t>, </a:t>
            </a:r>
            <a:r>
              <a:rPr lang="it-IT" dirty="0" err="1"/>
              <a:t>namely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arctic</a:t>
            </a:r>
            <a:r>
              <a:rPr lang="it-IT" dirty="0"/>
              <a:t> and </a:t>
            </a:r>
            <a:r>
              <a:rPr lang="it-IT" dirty="0" err="1"/>
              <a:t>subarctic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, </a:t>
            </a:r>
            <a:r>
              <a:rPr lang="it-IT" dirty="0" err="1"/>
              <a:t>presently</a:t>
            </a:r>
            <a:r>
              <a:rPr lang="it-IT" dirty="0"/>
              <a:t> or </a:t>
            </a:r>
            <a:r>
              <a:rPr lang="it-IT" dirty="0" err="1"/>
              <a:t>traditionally</a:t>
            </a:r>
            <a:r>
              <a:rPr lang="it-IT" dirty="0"/>
              <a:t>, Inuit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aboriginal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or </a:t>
            </a:r>
            <a:r>
              <a:rPr lang="it-IT" dirty="0" err="1"/>
              <a:t>interests</a:t>
            </a:r>
            <a:r>
              <a:rPr lang="it-IT" dirty="0"/>
              <a:t>, </a:t>
            </a:r>
            <a:r>
              <a:rPr lang="it-IT" dirty="0" err="1"/>
              <a:t>recognised</a:t>
            </a:r>
            <a:r>
              <a:rPr lang="it-IT" dirty="0"/>
              <a:t> by Inuit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people and include </a:t>
            </a:r>
            <a:r>
              <a:rPr lang="it-IT" dirty="0" err="1"/>
              <a:t>Inupiat</a:t>
            </a:r>
            <a:r>
              <a:rPr lang="it-IT" dirty="0"/>
              <a:t>, Yupik (Alaska), Inuit, </a:t>
            </a:r>
            <a:r>
              <a:rPr lang="it-IT" dirty="0" err="1"/>
              <a:t>Inuvialuit</a:t>
            </a:r>
            <a:r>
              <a:rPr lang="it-IT" dirty="0"/>
              <a:t> (Canada), </a:t>
            </a:r>
            <a:r>
              <a:rPr lang="it-IT" dirty="0" err="1"/>
              <a:t>Kalaallit</a:t>
            </a:r>
            <a:r>
              <a:rPr lang="it-IT" dirty="0"/>
              <a:t> (Greenland) and Yupik (Russia)».</a:t>
            </a:r>
          </a:p>
          <a:p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indigenous</a:t>
            </a:r>
            <a:r>
              <a:rPr lang="it-IT" dirty="0"/>
              <a:t> communities: «communities in </a:t>
            </a:r>
            <a:r>
              <a:rPr lang="it-IT" dirty="0" err="1"/>
              <a:t>independent</a:t>
            </a:r>
            <a:r>
              <a:rPr lang="it-IT" dirty="0"/>
              <a:t> countries </a:t>
            </a:r>
            <a:r>
              <a:rPr lang="it-IT" dirty="0" err="1"/>
              <a:t>who</a:t>
            </a:r>
            <a:r>
              <a:rPr lang="it-IT" dirty="0"/>
              <a:t> are </a:t>
            </a:r>
            <a:r>
              <a:rPr lang="it-IT" dirty="0" err="1"/>
              <a:t>regarded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indigenous</a:t>
            </a:r>
            <a:r>
              <a:rPr lang="it-IT" dirty="0"/>
              <a:t> on account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descent</a:t>
            </a:r>
            <a:r>
              <a:rPr lang="it-IT" dirty="0"/>
              <a:t> from the </a:t>
            </a:r>
            <a:r>
              <a:rPr lang="it-IT" dirty="0" err="1"/>
              <a:t>populations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inhabited</a:t>
            </a:r>
            <a:r>
              <a:rPr lang="it-IT" dirty="0"/>
              <a:t> the country, or a </a:t>
            </a:r>
            <a:r>
              <a:rPr lang="it-IT" dirty="0" err="1"/>
              <a:t>geographical</a:t>
            </a:r>
            <a:r>
              <a:rPr lang="it-IT" dirty="0"/>
              <a:t> </a:t>
            </a:r>
            <a:r>
              <a:rPr lang="it-IT" dirty="0" err="1"/>
              <a:t>region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the country </a:t>
            </a:r>
            <a:r>
              <a:rPr lang="it-IT" dirty="0" err="1"/>
              <a:t>belongs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the time of </a:t>
            </a:r>
            <a:r>
              <a:rPr lang="it-IT" dirty="0" err="1"/>
              <a:t>conquest</a:t>
            </a:r>
            <a:r>
              <a:rPr lang="it-IT" dirty="0"/>
              <a:t> or </a:t>
            </a:r>
            <a:r>
              <a:rPr lang="it-IT" dirty="0" err="1"/>
              <a:t>colonization</a:t>
            </a:r>
            <a:r>
              <a:rPr lang="it-IT" dirty="0"/>
              <a:t> or the </a:t>
            </a:r>
            <a:r>
              <a:rPr lang="it-IT" dirty="0" err="1"/>
              <a:t>esteblishment</a:t>
            </a:r>
            <a:r>
              <a:rPr lang="it-IT" dirty="0"/>
              <a:t> of the </a:t>
            </a:r>
            <a:r>
              <a:rPr lang="it-IT" dirty="0" err="1"/>
              <a:t>present</a:t>
            </a:r>
            <a:r>
              <a:rPr lang="it-IT" dirty="0"/>
              <a:t> State </a:t>
            </a:r>
            <a:r>
              <a:rPr lang="it-IT" dirty="0" err="1"/>
              <a:t>boundaries</a:t>
            </a:r>
            <a:r>
              <a:rPr lang="it-IT" dirty="0"/>
              <a:t> and </a:t>
            </a:r>
            <a:r>
              <a:rPr lang="it-IT" dirty="0" err="1"/>
              <a:t>who</a:t>
            </a:r>
            <a:r>
              <a:rPr lang="it-IT" dirty="0"/>
              <a:t>, </a:t>
            </a:r>
            <a:r>
              <a:rPr lang="it-IT" dirty="0" err="1"/>
              <a:t>irrespective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status, </a:t>
            </a:r>
            <a:r>
              <a:rPr lang="it-IT" dirty="0" err="1"/>
              <a:t>retain</a:t>
            </a:r>
            <a:r>
              <a:rPr lang="it-IT" dirty="0"/>
              <a:t> some or </a:t>
            </a:r>
            <a:r>
              <a:rPr lang="it-IT" dirty="0" err="1"/>
              <a:t>all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social, </a:t>
            </a:r>
            <a:r>
              <a:rPr lang="it-IT" dirty="0" err="1"/>
              <a:t>economic</a:t>
            </a:r>
            <a:r>
              <a:rPr lang="it-IT" dirty="0"/>
              <a:t> cultural and </a:t>
            </a:r>
            <a:r>
              <a:rPr lang="it-IT" dirty="0" err="1"/>
              <a:t>political</a:t>
            </a:r>
            <a:r>
              <a:rPr lang="it-IT" dirty="0"/>
              <a:t> institutions». (</a:t>
            </a:r>
            <a:r>
              <a:rPr lang="it-IT" dirty="0" err="1"/>
              <a:t>definition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from the ILO Convention of 1989 on </a:t>
            </a:r>
            <a:r>
              <a:rPr lang="it-IT" dirty="0" err="1"/>
              <a:t>indigenous</a:t>
            </a:r>
            <a:r>
              <a:rPr lang="it-IT" dirty="0"/>
              <a:t> and </a:t>
            </a:r>
            <a:r>
              <a:rPr lang="it-IT" dirty="0" err="1"/>
              <a:t>tribal</a:t>
            </a:r>
            <a:r>
              <a:rPr lang="it-IT" dirty="0"/>
              <a:t> peoples in </a:t>
            </a:r>
            <a:r>
              <a:rPr lang="it-IT" dirty="0" err="1"/>
              <a:t>independent</a:t>
            </a:r>
            <a:r>
              <a:rPr lang="it-IT" dirty="0"/>
              <a:t> countries)</a:t>
            </a:r>
          </a:p>
        </p:txBody>
      </p:sp>
    </p:spTree>
    <p:extLst>
      <p:ext uri="{BB962C8B-B14F-4D97-AF65-F5344CB8AC3E}">
        <p14:creationId xmlns:p14="http://schemas.microsoft.com/office/powerpoint/2010/main" val="372171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3A18D6-BB5F-4E9D-9054-8CA1E789477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err="1"/>
              <a:t>Certification</a:t>
            </a:r>
            <a:r>
              <a:rPr lang="it-IT" dirty="0"/>
              <a:t> </a:t>
            </a:r>
            <a:r>
              <a:rPr lang="it-IT" dirty="0" err="1"/>
              <a:t>mechanism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F149D3-C4E7-4473-B7BE-56BA70DF958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 err="1"/>
              <a:t>Accompanying</a:t>
            </a:r>
            <a:r>
              <a:rPr lang="it-IT" dirty="0"/>
              <a:t> </a:t>
            </a:r>
            <a:r>
              <a:rPr lang="it-IT" dirty="0" err="1"/>
              <a:t>document</a:t>
            </a:r>
            <a:r>
              <a:rPr lang="it-IT" dirty="0"/>
              <a:t> </a:t>
            </a:r>
            <a:r>
              <a:rPr lang="it-IT" dirty="0" err="1"/>
              <a:t>issued</a:t>
            </a:r>
            <a:r>
              <a:rPr lang="it-IT" dirty="0"/>
              <a:t> by a </a:t>
            </a:r>
            <a:r>
              <a:rPr lang="it-IT" dirty="0" err="1"/>
              <a:t>recognised</a:t>
            </a:r>
            <a:r>
              <a:rPr lang="it-IT" dirty="0"/>
              <a:t> body </a:t>
            </a:r>
            <a:r>
              <a:rPr lang="it-IT" dirty="0" err="1"/>
              <a:t>fulfilling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by the Commission</a:t>
            </a:r>
          </a:p>
        </p:txBody>
      </p:sp>
    </p:spTree>
    <p:extLst>
      <p:ext uri="{BB962C8B-B14F-4D97-AF65-F5344CB8AC3E}">
        <p14:creationId xmlns:p14="http://schemas.microsoft.com/office/powerpoint/2010/main" val="490219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526</Words>
  <Application>Microsoft Office PowerPoint</Application>
  <PresentationFormat>Widescreen</PresentationFormat>
  <Paragraphs>45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trade in natural resources</vt:lpstr>
      <vt:lpstr>Regulation No 1007/2009, amended by Regulation No 2015/1775</vt:lpstr>
      <vt:lpstr>Objectives</vt:lpstr>
      <vt:lpstr>Seal hunting in the world</vt:lpstr>
      <vt:lpstr>Video</vt:lpstr>
      <vt:lpstr>Inuit exception</vt:lpstr>
      <vt:lpstr>Definitions </vt:lpstr>
      <vt:lpstr>Definitions </vt:lpstr>
      <vt:lpstr>Certification mechanism</vt:lpstr>
      <vt:lpstr>Conflicting interests</vt:lpstr>
      <vt:lpstr>ECJ Inuit cases and WTO Seal products case. Animal welfare, public morals and Internal market</vt:lpstr>
      <vt:lpstr>Wto case</vt:lpstr>
      <vt:lpstr>Reform of the Seal Regime Regulation No 2015/1775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in natural resources</dc:title>
  <dc:creator>Alessandra Mignolli</dc:creator>
  <cp:lastModifiedBy>Alessandra Mignolli</cp:lastModifiedBy>
  <cp:revision>9</cp:revision>
  <dcterms:created xsi:type="dcterms:W3CDTF">2018-12-02T16:45:30Z</dcterms:created>
  <dcterms:modified xsi:type="dcterms:W3CDTF">2023-11-22T18:43:40Z</dcterms:modified>
</cp:coreProperties>
</file>