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18C3B0-25FC-45BB-8C9D-B9F4C847D5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505E23B-1ADF-43EA-9274-1B35E8A9A9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65BA497-0446-4921-906F-3E584E194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C14FA-A410-4EC4-BDF0-D6C67080F24E}" type="datetimeFigureOut">
              <a:rPr lang="it-IT" smtClean="0"/>
              <a:t>03/06/2019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682ED77-E6C0-4D8D-A322-EDF328602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380899-D567-4444-B24F-80A653BB0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03C1B-6ADD-4CEC-8CFC-239E7D6E11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5249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01E013-1C23-44F2-B739-043EB3B87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B7867CA-A782-452C-830C-017C26B7D1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997FC51-C828-4A35-B50F-62FBDFB33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C14FA-A410-4EC4-BDF0-D6C67080F24E}" type="datetimeFigureOut">
              <a:rPr lang="it-IT" smtClean="0"/>
              <a:t>03/06/2019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A46495E-29B0-47AC-8990-0AAE89B8A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8FEA2B5-3C35-437B-BAF2-ED814EA41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03C1B-6ADD-4CEC-8CFC-239E7D6E11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7164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BE73388-B2DD-4E18-92ED-376E0274E9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047DAAC-22F6-49F4-8217-6953C52B00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C5F1174-E4F5-45C0-8995-92B05A356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C14FA-A410-4EC4-BDF0-D6C67080F24E}" type="datetimeFigureOut">
              <a:rPr lang="it-IT" smtClean="0"/>
              <a:t>03/06/2019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ECA7C1F-1BD0-43F9-A098-2EC8CB65A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AA75205-4075-4B82-B774-619BD6DF4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03C1B-6ADD-4CEC-8CFC-239E7D6E11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9099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C4BE7D-361B-4411-A681-5473EB988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3E337D6-3197-4955-9B9C-2702C69B60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616231E-D727-4360-935A-8419A63E4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C14FA-A410-4EC4-BDF0-D6C67080F24E}" type="datetimeFigureOut">
              <a:rPr lang="it-IT" smtClean="0"/>
              <a:t>03/06/2019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E25EE3D-5D21-405C-A084-34B367F84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C399008-68FF-4F60-B124-A4993F007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03C1B-6ADD-4CEC-8CFC-239E7D6E11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3456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E52EDC-5120-4675-9503-0E4E98342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2C4602D-27E5-4F1E-A050-17EB4A4349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68F2F80-6942-443F-B5D5-8A50133D5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C14FA-A410-4EC4-BDF0-D6C67080F24E}" type="datetimeFigureOut">
              <a:rPr lang="it-IT" smtClean="0"/>
              <a:t>03/06/2019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03974C3-3298-4D49-9773-9B7D50AD4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C63DE5-05D9-4E4D-9594-B31815B77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03C1B-6ADD-4CEC-8CFC-239E7D6E11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2610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5789F9-A8AB-4802-9863-A9DFD2894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049B950-11BA-4F14-929A-C1B657334E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0BAA063-8D13-4969-99EF-D3FECB5CC3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4A73022-D567-4E32-AB18-A4254E458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C14FA-A410-4EC4-BDF0-D6C67080F24E}" type="datetimeFigureOut">
              <a:rPr lang="it-IT" smtClean="0"/>
              <a:t>03/06/2019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74AC86E-35D9-452F-BBA7-1162AA87A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3859BA0-4CC6-4F91-80A7-D214B0B53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03C1B-6ADD-4CEC-8CFC-239E7D6E11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6837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5D78A7-3431-4827-9019-2C6CE8D3B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33E11F6-9E43-4BA0-85EB-1AA29EF00B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500A853-92C2-4FE8-B5BA-F40DED9980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135792F-784C-4E6D-9742-45E638C2E0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8A31184-42DF-4BAE-AEED-1CBC89BE12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87B75B6-2C30-4A7E-83D5-782F4CFA3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C14FA-A410-4EC4-BDF0-D6C67080F24E}" type="datetimeFigureOut">
              <a:rPr lang="it-IT" smtClean="0"/>
              <a:t>03/06/2019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6B87FD2-50FF-42A4-866A-621A2C9CF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26CA440-9BE5-4D8D-B408-6DA296258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03C1B-6ADD-4CEC-8CFC-239E7D6E11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3067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2FBBEB-05E4-4CEE-8D13-5F5DCDBE2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90038F9-525C-42AF-9B7F-69A4FBDD3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C14FA-A410-4EC4-BDF0-D6C67080F24E}" type="datetimeFigureOut">
              <a:rPr lang="it-IT" smtClean="0"/>
              <a:t>03/06/2019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5A10D2E-6A25-4DA9-A6ED-175458192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792BA60-9316-4234-8E22-0F84343C8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03C1B-6ADD-4CEC-8CFC-239E7D6E11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3922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AE34712-85E2-4F59-BFFA-CAB2754FD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C14FA-A410-4EC4-BDF0-D6C67080F24E}" type="datetimeFigureOut">
              <a:rPr lang="it-IT" smtClean="0"/>
              <a:t>03/06/2019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B310CA4-F3A2-4B74-8CFB-00285E33C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64916A2-DE14-4CC8-9CF1-E4F25FC66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03C1B-6ADD-4CEC-8CFC-239E7D6E11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3119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40827F-98E1-4027-A570-54646DA13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997D15D-1ED5-4742-A703-A000ECCDA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351403E-9866-4392-A787-D0412DBB7D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55FDEA4-C160-49A8-9B4E-EBE868BE2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C14FA-A410-4EC4-BDF0-D6C67080F24E}" type="datetimeFigureOut">
              <a:rPr lang="it-IT" smtClean="0"/>
              <a:t>03/06/2019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0850AF4-2F8F-49EF-87CD-3392D5D88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A25BBF8-D64D-4C4B-AAC1-379E9E7DD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03C1B-6ADD-4CEC-8CFC-239E7D6E11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1851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8AE041-7E0C-47A4-BB04-5CF32C49E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5A02CB3-E019-479C-8671-DA56629CE0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85120E3-DC44-4A80-8D31-01012595CB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65F0A1F-C67D-4985-8454-FA9648548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C14FA-A410-4EC4-BDF0-D6C67080F24E}" type="datetimeFigureOut">
              <a:rPr lang="it-IT" smtClean="0"/>
              <a:t>03/06/2019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819D746-DE68-49BB-83AC-D91074945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E4A7813-469C-420B-A9A9-786C18F7F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03C1B-6ADD-4CEC-8CFC-239E7D6E11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4782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D07D4BB-3E6F-446E-9BB0-8633A1276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BB946E1-5AD4-4612-96E1-34F68479D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D6791D7-4707-4780-9893-2515C70896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C14FA-A410-4EC4-BDF0-D6C67080F24E}" type="datetimeFigureOut">
              <a:rPr lang="it-IT" smtClean="0"/>
              <a:t>03/06/2019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CEA7E2D-AF95-4229-858D-8A52C6A325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89F6A69-1F8F-4995-9C11-7FB55155FF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03C1B-6ADD-4CEC-8CFC-239E7D6E11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9386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06F381-C6DD-41D9-80D9-1F2B128069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1391" y="195469"/>
            <a:ext cx="9144000" cy="2387600"/>
          </a:xfrm>
        </p:spPr>
        <p:txBody>
          <a:bodyPr/>
          <a:lstStyle/>
          <a:p>
            <a:r>
              <a:rPr lang="it-IT" dirty="0">
                <a:solidFill>
                  <a:srgbClr val="FF0000"/>
                </a:solidFill>
                <a:latin typeface="Modern No. 20" panose="02070704070505020303" pitchFamily="18" charset="0"/>
              </a:rPr>
              <a:t>Varcare i confini nell’utopia letteraria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A8062B8-8594-41F6-AF4F-7AC375B436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6922" y="5006769"/>
            <a:ext cx="9144000" cy="1655762"/>
          </a:xfrm>
        </p:spPr>
        <p:txBody>
          <a:bodyPr>
            <a:normAutofit/>
          </a:bodyPr>
          <a:lstStyle/>
          <a:p>
            <a:r>
              <a:rPr lang="it-IT" sz="4000" dirty="0">
                <a:solidFill>
                  <a:srgbClr val="FF0000"/>
                </a:solidFill>
                <a:latin typeface="Monotype Corsiva" panose="03010101010201010101" pitchFamily="66" charset="0"/>
              </a:rPr>
              <a:t>La </a:t>
            </a:r>
            <a:r>
              <a:rPr lang="it-IT" sz="4000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Sprachkrise</a:t>
            </a:r>
            <a:r>
              <a:rPr lang="it-IT" sz="4000" dirty="0">
                <a:solidFill>
                  <a:srgbClr val="FF0000"/>
                </a:solidFill>
                <a:latin typeface="Monotype Corsiva" panose="03010101010201010101" pitchFamily="66" charset="0"/>
              </a:rPr>
              <a:t> nelle </a:t>
            </a:r>
            <a:r>
              <a:rPr lang="it-IT" sz="4000" i="1" dirty="0">
                <a:solidFill>
                  <a:srgbClr val="FF0000"/>
                </a:solidFill>
                <a:latin typeface="Monotype Corsiva" panose="03010101010201010101" pitchFamily="66" charset="0"/>
              </a:rPr>
              <a:t>Lezioni di Francoforte</a:t>
            </a:r>
            <a:endParaRPr lang="it-IT" sz="40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51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FBD8FE-B62E-4182-921C-2DB8CAF82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  <a:latin typeface="Modern No. 20" panose="02070704070505020303" pitchFamily="18" charset="0"/>
              </a:rPr>
              <a:t>Lezione 5: La letteratura come Utopia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BD568A3-7186-4F64-96C4-B16E24923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148" y="3111086"/>
            <a:ext cx="10515600" cy="4351338"/>
          </a:xfrm>
        </p:spPr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Cosa si intende per letteratura?</a:t>
            </a:r>
          </a:p>
          <a:p>
            <a:r>
              <a:rPr lang="it-IT" dirty="0">
                <a:solidFill>
                  <a:srgbClr val="FF0000"/>
                </a:solidFill>
              </a:rPr>
              <a:t>Definizione: </a:t>
            </a:r>
            <a:r>
              <a:rPr lang="it-IT" i="1" dirty="0">
                <a:solidFill>
                  <a:srgbClr val="FF0000"/>
                </a:solidFill>
              </a:rPr>
              <a:t>L’insieme delle produzioni spirituali affidate alla scrittura.</a:t>
            </a:r>
          </a:p>
          <a:p>
            <a:r>
              <a:rPr lang="it-IT" dirty="0">
                <a:solidFill>
                  <a:srgbClr val="FF0000"/>
                </a:solidFill>
              </a:rPr>
              <a:t>«Ideale» non fisso ma rivisto, corretto, manipolato costantemente.</a:t>
            </a:r>
          </a:p>
        </p:txBody>
      </p:sp>
    </p:spTree>
    <p:extLst>
      <p:ext uri="{BB962C8B-B14F-4D97-AF65-F5344CB8AC3E}">
        <p14:creationId xmlns:p14="http://schemas.microsoft.com/office/powerpoint/2010/main" val="1938235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FBD8FE-B62E-4182-921C-2DB8CAF82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  <a:latin typeface="Modern No. 20" panose="02070704070505020303" pitchFamily="18" charset="0"/>
              </a:rPr>
              <a:t>Lezione 5: La letteratura come Utopia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BD568A3-7186-4F64-96C4-B16E24923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148" y="3111086"/>
            <a:ext cx="10515600" cy="4351338"/>
          </a:xfrm>
        </p:spPr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Letteratura:</a:t>
            </a:r>
          </a:p>
          <a:p>
            <a:pPr lvl="1"/>
            <a:r>
              <a:rPr lang="it-IT" dirty="0">
                <a:solidFill>
                  <a:srgbClr val="FF0000"/>
                </a:solidFill>
              </a:rPr>
              <a:t>Speranza, sulla quale si può dare solo un giudizio vivo, MAI </a:t>
            </a:r>
            <a:r>
              <a:rPr lang="it-IT" dirty="0" err="1">
                <a:solidFill>
                  <a:srgbClr val="FF0000"/>
                </a:solidFill>
              </a:rPr>
              <a:t>oggettivizzato</a:t>
            </a:r>
            <a:endParaRPr lang="it-IT" dirty="0">
              <a:solidFill>
                <a:srgbClr val="FF0000"/>
              </a:solidFill>
            </a:endParaRPr>
          </a:p>
          <a:p>
            <a:pPr lvl="1"/>
            <a:r>
              <a:rPr lang="it-IT" dirty="0">
                <a:solidFill>
                  <a:srgbClr val="FF0000"/>
                </a:solidFill>
              </a:rPr>
              <a:t>Territorio senza limiti, che si sostituisce e si migliora in modo perpetuo e progressivo</a:t>
            </a:r>
          </a:p>
        </p:txBody>
      </p:sp>
    </p:spTree>
    <p:extLst>
      <p:ext uri="{BB962C8B-B14F-4D97-AF65-F5344CB8AC3E}">
        <p14:creationId xmlns:p14="http://schemas.microsoft.com/office/powerpoint/2010/main" val="22429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FBD8FE-B62E-4182-921C-2DB8CAF82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  <a:latin typeface="Modern No. 20" panose="02070704070505020303" pitchFamily="18" charset="0"/>
              </a:rPr>
              <a:t>Lezione 5: La letteratura come Utopia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BD568A3-7186-4F64-96C4-B16E24923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148" y="3111086"/>
            <a:ext cx="10515600" cy="4351338"/>
          </a:xfrm>
        </p:spPr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Utopia «standard» VS utopia </a:t>
            </a:r>
            <a:r>
              <a:rPr lang="it-IT" dirty="0" err="1">
                <a:solidFill>
                  <a:srgbClr val="FF0000"/>
                </a:solidFill>
              </a:rPr>
              <a:t>bachmanniana</a:t>
            </a:r>
            <a:r>
              <a:rPr lang="it-IT" dirty="0">
                <a:solidFill>
                  <a:srgbClr val="FF0000"/>
                </a:solidFill>
              </a:rPr>
              <a:t>:</a:t>
            </a:r>
          </a:p>
          <a:p>
            <a:pPr lvl="1"/>
            <a:r>
              <a:rPr lang="it-IT" dirty="0">
                <a:solidFill>
                  <a:srgbClr val="FF0000"/>
                </a:solidFill>
              </a:rPr>
              <a:t>Standard: luogo irreale o ideale non attuabile;</a:t>
            </a:r>
          </a:p>
          <a:p>
            <a:pPr lvl="1"/>
            <a:r>
              <a:rPr lang="it-IT" dirty="0">
                <a:solidFill>
                  <a:srgbClr val="FF0000"/>
                </a:solidFill>
              </a:rPr>
              <a:t>Nuova definizione: luogo non fisso; perpetuo movimento; distruzione dei confini e perenne rinnovo di se stessi, soprattutto tramite il linguaggio.</a:t>
            </a:r>
          </a:p>
        </p:txBody>
      </p:sp>
    </p:spTree>
    <p:extLst>
      <p:ext uri="{BB962C8B-B14F-4D97-AF65-F5344CB8AC3E}">
        <p14:creationId xmlns:p14="http://schemas.microsoft.com/office/powerpoint/2010/main" val="2997408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quotidiano, edificio&#10;&#10;Descrizione generata automaticamente">
            <a:extLst>
              <a:ext uri="{FF2B5EF4-FFF2-40B4-BE49-F238E27FC236}">
                <a16:creationId xmlns:a16="http://schemas.microsoft.com/office/drawing/2014/main" id="{F4977298-9E1E-4D95-869D-A95163577F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2454">
            <a:off x="-26504" y="672445"/>
            <a:ext cx="6169897" cy="3319334"/>
          </a:xfrm>
          <a:prstGeom prst="rect">
            <a:avLst/>
          </a:prstGeom>
        </p:spPr>
      </p:pic>
      <p:pic>
        <p:nvPicPr>
          <p:cNvPr id="7" name="Immagine 6" descr="Immagine che contiene testo, quotidiano&#10;&#10;Descrizione generata automaticamente">
            <a:extLst>
              <a:ext uri="{FF2B5EF4-FFF2-40B4-BE49-F238E27FC236}">
                <a16:creationId xmlns:a16="http://schemas.microsoft.com/office/drawing/2014/main" id="{77A6DB42-6BB8-46EC-B79D-DCD565C87F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862">
            <a:off x="6689792" y="948407"/>
            <a:ext cx="5069680" cy="3307943"/>
          </a:xfrm>
          <a:prstGeom prst="rect">
            <a:avLst/>
          </a:prstGeom>
        </p:spPr>
      </p:pic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0A37D001-86D8-4060-B735-AD3863E492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852" y="4766709"/>
            <a:ext cx="8309113" cy="310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57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quotidiano&#10;&#10;Descrizione generata automaticamente">
            <a:extLst>
              <a:ext uri="{FF2B5EF4-FFF2-40B4-BE49-F238E27FC236}">
                <a16:creationId xmlns:a16="http://schemas.microsoft.com/office/drawing/2014/main" id="{FAA5FEF9-6F60-46BC-9FEF-11B255F44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6047">
            <a:off x="6241254" y="2271821"/>
            <a:ext cx="5627787" cy="4249554"/>
          </a:xfrm>
          <a:prstGeom prst="rect">
            <a:avLst/>
          </a:prstGeom>
        </p:spPr>
      </p:pic>
      <p:pic>
        <p:nvPicPr>
          <p:cNvPr id="7" name="Immagine 6" descr="Immagine che contiene testo, quotidiano&#10;&#10;Descrizione generata automaticamente">
            <a:extLst>
              <a:ext uri="{FF2B5EF4-FFF2-40B4-BE49-F238E27FC236}">
                <a16:creationId xmlns:a16="http://schemas.microsoft.com/office/drawing/2014/main" id="{DB3D6B6C-231D-44A3-82AB-F6846E6AA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5912">
            <a:off x="-273995" y="218503"/>
            <a:ext cx="5745928" cy="370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9546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134</Words>
  <Application>Microsoft Office PowerPoint</Application>
  <PresentationFormat>Widescreen</PresentationFormat>
  <Paragraphs>14</Paragraphs>
  <Slides>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Modern No. 20</vt:lpstr>
      <vt:lpstr>Monotype Corsiva</vt:lpstr>
      <vt:lpstr>Tema di Office</vt:lpstr>
      <vt:lpstr>Varcare i confini nell’utopia letteraria</vt:lpstr>
      <vt:lpstr>Lezione 5: La letteratura come Utopia</vt:lpstr>
      <vt:lpstr>Lezione 5: La letteratura come Utopia</vt:lpstr>
      <vt:lpstr>Lezione 5: La letteratura come Utopia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Varcare i confini nell’utopia letteraria</dc:title>
  <dc:creator>Pierpo</dc:creator>
  <cp:lastModifiedBy>Pierpo</cp:lastModifiedBy>
  <cp:revision>3</cp:revision>
  <dcterms:created xsi:type="dcterms:W3CDTF">2019-06-03T10:13:01Z</dcterms:created>
  <dcterms:modified xsi:type="dcterms:W3CDTF">2019-06-03T10:27:01Z</dcterms:modified>
</cp:coreProperties>
</file>