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no Del Prete" initials="RDP" lastIdx="1" clrIdx="0"/>
  <p:cmAuthor id="2" name="Emanuele Rizzuto" initials="ER" lastIdx="2" clrIdx="1">
    <p:extLst>
      <p:ext uri="{19B8F6BF-5375-455C-9EA6-DF929625EA0E}">
        <p15:presenceInfo xmlns:p15="http://schemas.microsoft.com/office/powerpoint/2012/main" userId="Emanuele Rizzu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0" autoAdjust="0"/>
    <p:restoredTop sz="96157" autoAdjust="0"/>
  </p:normalViewPr>
  <p:slideViewPr>
    <p:cSldViewPr snapToGrid="0">
      <p:cViewPr varScale="1">
        <p:scale>
          <a:sx n="106" d="100"/>
          <a:sy n="106" d="100"/>
        </p:scale>
        <p:origin x="65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3-31T13:51:22.005" idx="2">
    <p:pos x="2852" y="1281"/>
    <p:text>spiegare bene i due modi di rilevamento della velocità angolare, discreto e analogico - DOEBELIN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17T18:01:13.594" idx="1">
    <p:pos x="6863" y="1995"/>
    <p:text>cambiare unità misura flusso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9138BCE-B5E1-4378-B146-16E26837937A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CE7914F-2E8C-4975-93F1-64574B72E1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11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7914F-2E8C-4975-93F1-64574B72E1D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628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S=Siemens = 1/Ohm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7914F-2E8C-4975-93F1-64574B72E1D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89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In b) ho un dt doppio, maggior accuratezza</a:t>
            </a:r>
            <a:r>
              <a:rPr lang="it-IT" baseline="0"/>
              <a:t> nella misura. Inoltre in a) dovrei avere t0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7914F-2E8C-4975-93F1-64574B72E1D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46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9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7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1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4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0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7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46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1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54E53-4D2D-47B1-BD27-A3E8164EEA9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660DE-91E1-4185-BC27-B5313BF7F46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50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wmf"/><Relationship Id="rId3" Type="http://schemas.openxmlformats.org/officeDocument/2006/relationships/image" Target="../media/image4.jpeg"/><Relationship Id="rId7" Type="http://schemas.openxmlformats.org/officeDocument/2006/relationships/image" Target="../media/image6.wmf"/><Relationship Id="rId12" Type="http://schemas.openxmlformats.org/officeDocument/2006/relationships/oleObject" Target="../embeddings/oleObject5.bin"/><Relationship Id="rId2" Type="http://schemas.openxmlformats.org/officeDocument/2006/relationships/image" Target="../media/image3.jpeg"/><Relationship Id="rId16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16.jpeg"/><Relationship Id="rId3" Type="http://schemas.openxmlformats.org/officeDocument/2006/relationships/image" Target="../media/image20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5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4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5400" y="0"/>
            <a:ext cx="12189600" cy="6858000"/>
          </a:xfrm>
          <a:prstGeom prst="rect">
            <a:avLst/>
          </a:prstGeom>
          <a:blipFill dpi="0"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075080" cy="1202392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2201" y="1871001"/>
            <a:ext cx="1186706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C00000"/>
                </a:solidFill>
                <a:latin typeface="+mj-lt"/>
              </a:rPr>
              <a:t>Mechanical Measurements</a:t>
            </a:r>
            <a:endParaRPr lang="it-IT" sz="60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71706" y="3689648"/>
            <a:ext cx="2460930" cy="76944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it-IT" sz="4400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</a:t>
            </a:r>
            <a:r>
              <a:rPr lang="it-IT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18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03199" y="258882"/>
            <a:ext cx="4948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we apply the </a:t>
            </a:r>
            <a:r>
              <a:rPr lang="en-US" sz="2200" b="1" dirty="0"/>
              <a:t>Bernoulli theorem </a:t>
            </a:r>
            <a:r>
              <a:rPr lang="en-US" sz="2200"/>
              <a:t>we get:</a:t>
            </a:r>
            <a:endParaRPr lang="en-US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78" y="139491"/>
            <a:ext cx="18383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853935" y="394653"/>
            <a:ext cx="4136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flow velocity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at the «annular section» </a:t>
            </a:r>
          </a:p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which is always </a:t>
            </a:r>
            <a:r>
              <a:rPr lang="en-US" sz="2000" i="1" u="sng" dirty="0">
                <a:latin typeface="Times New Roman" pitchFamily="18" charset="0"/>
                <a:cs typeface="Times New Roman" pitchFamily="18" charset="0"/>
              </a:rPr>
              <a:t>constant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! </a:t>
            </a: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7082805" y="578527"/>
            <a:ext cx="661603" cy="218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3"/>
          <a:stretch/>
        </p:blipFill>
        <p:spPr bwMode="auto">
          <a:xfrm>
            <a:off x="362175" y="1358197"/>
            <a:ext cx="2581105" cy="85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57350" y="2973685"/>
            <a:ext cx="11288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If the </a:t>
            </a:r>
            <a:r>
              <a:rPr lang="en-US" sz="2000" i="1" dirty="0"/>
              <a:t>flow velocity v</a:t>
            </a:r>
            <a:r>
              <a:rPr lang="en-US" sz="2000" dirty="0"/>
              <a:t> is “constant” for </a:t>
            </a:r>
            <a:r>
              <a:rPr lang="en-US" sz="2000" u="sng" dirty="0"/>
              <a:t>each annular section</a:t>
            </a:r>
            <a:r>
              <a:rPr lang="en-US" sz="2000" dirty="0"/>
              <a:t>, or for </a:t>
            </a:r>
            <a:r>
              <a:rPr lang="en-US" sz="2000" u="sng" dirty="0"/>
              <a:t>each height reached by the float</a:t>
            </a:r>
            <a:r>
              <a:rPr lang="en-US" sz="2000" dirty="0"/>
              <a:t>, being 		 when the flow </a:t>
            </a:r>
            <a:r>
              <a:rPr lang="en-US" sz="2000" i="1" dirty="0"/>
              <a:t>Q</a:t>
            </a:r>
            <a:r>
              <a:rPr lang="en-US" sz="2000" dirty="0"/>
              <a:t> changes there must necessarily be a “variation of the section </a:t>
            </a:r>
            <a:r>
              <a:rPr lang="en-US" sz="2000" i="1" dirty="0"/>
              <a:t>S</a:t>
            </a:r>
            <a:r>
              <a:rPr lang="en-US" sz="2000" dirty="0"/>
              <a:t>” ...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Therefore, we have to make the transparent tube with a “truncated cone shape” !</a:t>
            </a:r>
          </a:p>
          <a:p>
            <a:pPr>
              <a:lnSpc>
                <a:spcPct val="120000"/>
              </a:lnSpc>
            </a:pPr>
            <a:endParaRPr lang="en-US" sz="2000"/>
          </a:p>
          <a:p>
            <a:pPr>
              <a:lnSpc>
                <a:spcPct val="120000"/>
              </a:lnSpc>
            </a:pPr>
            <a:endParaRPr lang="en-US" sz="2000"/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The graduation curve is </a:t>
            </a:r>
            <a:r>
              <a:rPr lang="en-US" sz="2000"/>
              <a:t>: 					</a:t>
            </a:r>
            <a:r>
              <a:rPr lang="en-US" sz="2000" dirty="0"/>
              <a:t>	with </a:t>
            </a:r>
            <a:r>
              <a:rPr lang="it-IT" sz="2000" i="1" dirty="0"/>
              <a:t>S = A</a:t>
            </a:r>
            <a:r>
              <a:rPr lang="it-IT" sz="2000" i="1" baseline="-25000" dirty="0"/>
              <a:t>t</a:t>
            </a:r>
            <a:r>
              <a:rPr lang="it-IT" sz="2000" i="1" dirty="0"/>
              <a:t>(h) – A</a:t>
            </a:r>
            <a:r>
              <a:rPr lang="it-IT" sz="2000" dirty="0"/>
              <a:t> </a:t>
            </a:r>
            <a:endParaRPr lang="it-IT" sz="2000" i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07" y="4915900"/>
            <a:ext cx="3895096" cy="1005186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466729"/>
              </p:ext>
            </p:extLst>
          </p:nvPr>
        </p:nvGraphicFramePr>
        <p:xfrm>
          <a:off x="422764" y="3419726"/>
          <a:ext cx="935501" cy="356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596900" imgH="228600" progId="Equation.3">
                  <p:embed/>
                </p:oleObj>
              </mc:Choice>
              <mc:Fallback>
                <p:oleObj name="Equazione" r:id="rId5" imgW="596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764" y="3419726"/>
                        <a:ext cx="935501" cy="3563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1"/>
          <a:stretch/>
        </p:blipFill>
        <p:spPr bwMode="auto">
          <a:xfrm>
            <a:off x="5955753" y="1418435"/>
            <a:ext cx="25781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8" b="36678"/>
          <a:stretch/>
        </p:blipFill>
        <p:spPr bwMode="auto">
          <a:xfrm>
            <a:off x="3213325" y="1508127"/>
            <a:ext cx="258110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5085184" y="5172075"/>
            <a:ext cx="296441" cy="4792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4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4" descr="http://www.gazzaanselmosrl.it/download/immagini/fn000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1" y="553511"/>
            <a:ext cx="3570998" cy="42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atalog.wlimg.com/1/329439/full-images/flow-meters-798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51" y="924363"/>
            <a:ext cx="2882749" cy="34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515317" y="5653188"/>
            <a:ext cx="10967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 in </a:t>
            </a:r>
            <a:r>
              <a:rPr lang="en-US" sz="2000"/>
              <a:t>the figure </a:t>
            </a:r>
            <a:r>
              <a:rPr lang="en-US" sz="2000" dirty="0"/>
              <a:t>that rotameter flow meter are often “coupled as a shunt” with </a:t>
            </a:r>
            <a:r>
              <a:rPr lang="en-US" sz="2000" u="sng" dirty="0"/>
              <a:t>bigger </a:t>
            </a:r>
            <a:r>
              <a:rPr lang="en-US" sz="2000" dirty="0"/>
              <a:t>diaphragm </a:t>
            </a:r>
            <a:r>
              <a:rPr lang="en-US" sz="2000" u="sng" dirty="0"/>
              <a:t>flow</a:t>
            </a:r>
            <a:r>
              <a:rPr lang="en-US" sz="2000" dirty="0"/>
              <a:t> meter …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5210" y="327632"/>
            <a:ext cx="460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/>
              <a:t>You can "see" the flow;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/>
              <a:t>They need the gravity force to work;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/>
              <a:t>Specific for the liquid</a:t>
            </a:r>
          </a:p>
        </p:txBody>
      </p:sp>
    </p:spTree>
    <p:extLst>
      <p:ext uri="{BB962C8B-B14F-4D97-AF65-F5344CB8AC3E}">
        <p14:creationId xmlns:p14="http://schemas.microsoft.com/office/powerpoint/2010/main" val="23444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37" y="420759"/>
            <a:ext cx="5079436" cy="48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03423" y="102637"/>
            <a:ext cx="2845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0070C0"/>
                </a:solidFill>
              </a:rPr>
              <a:t>Laminar flow </a:t>
            </a:r>
            <a:r>
              <a:rPr lang="it-IT" sz="2400" b="1" i="1" dirty="0" err="1">
                <a:solidFill>
                  <a:srgbClr val="0070C0"/>
                </a:solidFill>
              </a:rPr>
              <a:t>meter</a:t>
            </a:r>
            <a:r>
              <a:rPr lang="it-IT" sz="2400" b="1" i="1" dirty="0">
                <a:solidFill>
                  <a:srgbClr val="0070C0"/>
                </a:solidFill>
              </a:rPr>
              <a:t> 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2586" y="904629"/>
            <a:ext cx="54828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They are designed to "force" the flow to remain laminar!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They work for fluid media with Re &lt;2000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They measure even very small flow rates from </a:t>
            </a:r>
            <a:r>
              <a:rPr lang="en-US" dirty="0">
                <a:solidFill>
                  <a:srgbClr val="FF0000"/>
                </a:solidFill>
              </a:rPr>
              <a:t>a few cc/h</a:t>
            </a:r>
            <a:r>
              <a:rPr lang="en-US" dirty="0"/>
              <a:t> to </a:t>
            </a:r>
            <a:r>
              <a:rPr lang="en-US" dirty="0">
                <a:solidFill>
                  <a:srgbClr val="FF0000"/>
                </a:solidFill>
              </a:rPr>
              <a:t>several tens of 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/min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graduation curve </a:t>
            </a:r>
            <a:r>
              <a:rPr lang="en-US" dirty="0"/>
              <a:t>is the </a:t>
            </a:r>
            <a:r>
              <a:rPr lang="en-US" b="1" i="1" dirty="0"/>
              <a:t>Hagen-</a:t>
            </a:r>
            <a:r>
              <a:rPr lang="en-US" b="1" i="1" dirty="0" err="1"/>
              <a:t>Poiseuille</a:t>
            </a:r>
            <a:r>
              <a:rPr lang="en-US" b="1" i="1" dirty="0"/>
              <a:t> </a:t>
            </a:r>
            <a:r>
              <a:rPr lang="en-US" b="1" i="1"/>
              <a:t>law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1071750" y="3527993"/>
                <a:ext cx="1769908" cy="69038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/>
                        </a:rPr>
                        <m:t>𝑄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128</m:t>
                          </m:r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  <m:r>
                        <a:rPr lang="it-IT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it-IT" i="1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750" y="3527993"/>
                <a:ext cx="1769908" cy="6903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/>
          <p:cNvSpPr txBox="1"/>
          <p:nvPr/>
        </p:nvSpPr>
        <p:spPr>
          <a:xfrm>
            <a:off x="426720" y="4820829"/>
            <a:ext cx="1132713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are often used to measure gaseous flow (medical</a:t>
            </a:r>
            <a:r>
              <a:rPr lang="en-US"/>
              <a:t>) at low </a:t>
            </a:r>
          </a:p>
          <a:p>
            <a:r>
              <a:rPr lang="en-US"/>
              <a:t>pressure </a:t>
            </a:r>
            <a:r>
              <a:rPr lang="en-US" dirty="0"/>
              <a:t>and non-stationary conditions !</a:t>
            </a:r>
          </a:p>
          <a:p>
            <a:endParaRPr lang="en-US" sz="1400" dirty="0"/>
          </a:p>
          <a:p>
            <a:pPr>
              <a:spcAft>
                <a:spcPts val="600"/>
              </a:spcAft>
            </a:pPr>
            <a:r>
              <a:rPr lang="en-US" dirty="0"/>
              <a:t>PROS:  linear scale between </a:t>
            </a:r>
            <a:r>
              <a:rPr lang="en-US" i="1" dirty="0"/>
              <a:t>Q</a:t>
            </a:r>
            <a:r>
              <a:rPr lang="en-US" dirty="0"/>
              <a:t> and </a:t>
            </a:r>
            <a:r>
              <a:rPr lang="el-GR" i="1" dirty="0"/>
              <a:t>Δ</a:t>
            </a:r>
            <a:r>
              <a:rPr lang="en-US" i="1" dirty="0"/>
              <a:t>p</a:t>
            </a:r>
            <a:r>
              <a:rPr lang="en-US"/>
              <a:t>, large accurate range, insensitive to upstream and downstream flow interference</a:t>
            </a:r>
            <a:r>
              <a:rPr lang="en-US" dirty="0"/>
              <a:t>, bi-directional flows ...</a:t>
            </a:r>
          </a:p>
          <a:p>
            <a:pPr>
              <a:spcAft>
                <a:spcPts val="600"/>
              </a:spcAft>
            </a:pPr>
            <a:r>
              <a:rPr lang="en-US" dirty="0"/>
              <a:t>AGAINST:  introduce considerable </a:t>
            </a:r>
            <a:r>
              <a:rPr lang="el-GR" i="1" dirty="0"/>
              <a:t>Δ</a:t>
            </a:r>
            <a:r>
              <a:rPr lang="en-US" i="1" dirty="0"/>
              <a:t>p</a:t>
            </a:r>
            <a:r>
              <a:rPr lang="en-US" dirty="0"/>
              <a:t>, becomes clogged if the gas is not clean ...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409950" y="3286773"/>
            <a:ext cx="4156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/>
              <a:t>Q: volume flow rate</a:t>
            </a:r>
          </a:p>
          <a:p>
            <a:r>
              <a:rPr lang="it-IT" sz="1600"/>
              <a:t>D: capillary inside diameter (e.g. 0.1 mm)</a:t>
            </a:r>
          </a:p>
          <a:p>
            <a:r>
              <a:rPr lang="it-IT" sz="1600"/>
              <a:t>µ: fluid viscosity</a:t>
            </a:r>
          </a:p>
          <a:p>
            <a:r>
              <a:rPr lang="it-IT" sz="1600"/>
              <a:t>L: length between pressure taps (e.g. 120 mm)</a:t>
            </a:r>
          </a:p>
          <a:p>
            <a:r>
              <a:rPr lang="it-IT" sz="1600">
                <a:sym typeface="Symbol"/>
              </a:rPr>
              <a:t>p: force drop</a:t>
            </a:r>
            <a:endParaRPr lang="it-IT" sz="1600"/>
          </a:p>
        </p:txBody>
      </p:sp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B8BAEB0-304F-406A-8FB5-2813FEFA450F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602D86C-E3D0-4959-A7BC-6BAFADE04956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96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5396" y="142581"/>
            <a:ext cx="5055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Electromechanical turbine flow meter:</a:t>
            </a:r>
          </a:p>
        </p:txBody>
      </p:sp>
      <p:pic>
        <p:nvPicPr>
          <p:cNvPr id="10242" name="Picture 2" descr="I:\Dispense\Lucidi\Flussimetro a turb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8" y="580749"/>
            <a:ext cx="5585541" cy="618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 bwMode="auto">
          <a:xfrm>
            <a:off x="6794500" y="197811"/>
            <a:ext cx="3820543" cy="276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307673" y="3617773"/>
            <a:ext cx="567055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In the hypothesis of “absence of friction and inertia”, in every infinitesimal time  </a:t>
            </a:r>
            <a:r>
              <a:rPr lang="en-US" sz="2000" b="1" i="1" dirty="0" err="1"/>
              <a:t>dt</a:t>
            </a:r>
            <a:r>
              <a:rPr lang="en-US" sz="2000" dirty="0"/>
              <a:t>  the fluid goes from (a) to (b) while </a:t>
            </a:r>
            <a:r>
              <a:rPr lang="en-US" sz="2000"/>
              <a:t>the rotor goes </a:t>
            </a:r>
            <a:r>
              <a:rPr lang="en-US" sz="2000" dirty="0"/>
              <a:t>from (c) to (b). 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Therefore we can write the simple relationships: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2000" i="1" dirty="0"/>
              <a:t>Graduation curve</a:t>
            </a:r>
            <a:r>
              <a:rPr lang="en-US" sz="2000" dirty="0"/>
              <a:t>: </a:t>
            </a:r>
            <a:endParaRPr 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6765103" y="5218550"/>
                <a:ext cx="1588961" cy="61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𝑟</m:t>
                          </m:r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num>
                        <m:den>
                          <m:r>
                            <a:rPr lang="it-IT" i="1" smtClean="0">
                              <a:latin typeface="Cambria Math"/>
                            </a:rPr>
                            <m:t>𝑣</m:t>
                          </m:r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it-IT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i="1">
                          <a:latin typeface="Cambria Math"/>
                        </a:rPr>
                        <m:t>=</m:t>
                      </m:r>
                      <m:r>
                        <a:rPr lang="it-IT" i="1">
                          <a:latin typeface="Cambria Math"/>
                        </a:rPr>
                        <m:t>𝑡𝑔</m:t>
                      </m:r>
                      <m:r>
                        <a:rPr lang="it-IT" i="1">
                          <a:latin typeface="Cambria Math"/>
                          <a:ea typeface="Cambria Math"/>
                        </a:rPr>
                        <m:t>𝛽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103" y="5218550"/>
                <a:ext cx="1588961" cy="6183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8896047" y="5856082"/>
                <a:ext cx="2272802" cy="67338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>
                          <a:latin typeface="Cambria Math"/>
                        </a:rPr>
                        <m:t>Q</m:t>
                      </m:r>
                      <m:r>
                        <a:rPr lang="it-IT" sz="20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2000">
                          <a:latin typeface="Cambria Math"/>
                        </a:rPr>
                        <m:t>S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num>
                        <m:den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𝑡𝑔</m:t>
                          </m:r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047" y="5856082"/>
                <a:ext cx="2272802" cy="67338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871155" y="3018434"/>
            <a:ext cx="452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The rotor just "get out of the way" of the fluid</a:t>
            </a:r>
          </a:p>
        </p:txBody>
      </p:sp>
    </p:spTree>
    <p:extLst>
      <p:ext uri="{BB962C8B-B14F-4D97-AF65-F5344CB8AC3E}">
        <p14:creationId xmlns:p14="http://schemas.microsoft.com/office/powerpoint/2010/main" val="213073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2250" y="173780"/>
            <a:ext cx="654685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900"/>
              </a:spcAft>
            </a:pPr>
            <a:r>
              <a:rPr lang="en-US" sz="2000" dirty="0"/>
              <a:t>The </a:t>
            </a:r>
            <a:r>
              <a:rPr lang="en-US" sz="2000" b="1" u="sng" dirty="0"/>
              <a:t>K </a:t>
            </a:r>
            <a:r>
              <a:rPr lang="en-US" sz="2000" b="1" u="sng"/>
              <a:t>factor</a:t>
            </a:r>
            <a:r>
              <a:rPr lang="en-US" sz="2000"/>
              <a:t> (</a:t>
            </a:r>
            <a:r>
              <a:rPr lang="en-US" sz="2000">
                <a:solidFill>
                  <a:srgbClr val="FF0000"/>
                </a:solidFill>
              </a:rPr>
              <a:t>pulse num./liter</a:t>
            </a:r>
            <a:r>
              <a:rPr lang="en-US" sz="2000"/>
              <a:t>) for </a:t>
            </a:r>
            <a:r>
              <a:rPr lang="en-US" sz="2000" dirty="0"/>
              <a:t>the </a:t>
            </a:r>
            <a:r>
              <a:rPr lang="en-US" sz="2000" i="1" dirty="0"/>
              <a:t>ideal volumetric </a:t>
            </a:r>
            <a:r>
              <a:rPr lang="en-US" sz="2000" i="1"/>
              <a:t>meter </a:t>
            </a:r>
            <a:r>
              <a:rPr lang="en-US" sz="2000"/>
              <a:t>should </a:t>
            </a:r>
            <a:r>
              <a:rPr lang="en-US" sz="2000" dirty="0"/>
              <a:t>be a constant.</a:t>
            </a:r>
          </a:p>
          <a:p>
            <a:pPr algn="just">
              <a:lnSpc>
                <a:spcPct val="110000"/>
              </a:lnSpc>
              <a:spcAft>
                <a:spcPts val="900"/>
              </a:spcAft>
            </a:pPr>
            <a:r>
              <a:rPr lang="en-US" sz="2000" dirty="0"/>
              <a:t>In reality, especially for low flow rates, the rotation speed of the turbine is affected by the </a:t>
            </a:r>
            <a:r>
              <a:rPr lang="en-US" sz="2000" i="1" dirty="0"/>
              <a:t>viscosity</a:t>
            </a:r>
            <a:r>
              <a:rPr lang="en-US" sz="2000" dirty="0"/>
              <a:t> of the processed fluid (</a:t>
            </a:r>
            <a:r>
              <a:rPr lang="en-US" sz="2000" dirty="0">
                <a:solidFill>
                  <a:srgbClr val="FF0000"/>
                </a:solidFill>
              </a:rPr>
              <a:t>density and temperature</a:t>
            </a:r>
            <a:r>
              <a:rPr lang="en-US" sz="2000" dirty="0"/>
              <a:t>).</a:t>
            </a:r>
          </a:p>
          <a:p>
            <a:pPr algn="just">
              <a:lnSpc>
                <a:spcPct val="110000"/>
              </a:lnSpc>
              <a:spcAft>
                <a:spcPts val="900"/>
              </a:spcAft>
            </a:pPr>
            <a:r>
              <a:rPr lang="en-US" sz="2000" dirty="0"/>
              <a:t>There are "smart instruments" (</a:t>
            </a:r>
            <a:r>
              <a:rPr lang="en-US" sz="2000"/>
              <a:t>with a temperature sensor and a microprocessor) </a:t>
            </a:r>
            <a:r>
              <a:rPr lang="en-US" sz="2000" dirty="0"/>
              <a:t>that manage to “compensate” this change (</a:t>
            </a:r>
            <a:r>
              <a:rPr lang="en-US" sz="2000" i="1" dirty="0">
                <a:solidFill>
                  <a:srgbClr val="FF0000"/>
                </a:solidFill>
              </a:rPr>
              <a:t>span turndown</a:t>
            </a:r>
            <a:r>
              <a:rPr lang="en-US" sz="2000" dirty="0"/>
              <a:t>), however, only with fluids for which the calibration of the instrument was carried out ...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3550" y="3660525"/>
            <a:ext cx="5384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/>
              <a:t>Typical</a:t>
            </a:r>
            <a:r>
              <a:rPr lang="it-IT" b="1" i="1" dirty="0"/>
              <a:t> </a:t>
            </a:r>
            <a:r>
              <a:rPr lang="it-IT" b="1" i="1" dirty="0" err="1"/>
              <a:t>Specifications</a:t>
            </a:r>
            <a:r>
              <a:rPr lang="it-IT" b="1" i="1" dirty="0"/>
              <a:t>:</a:t>
            </a:r>
          </a:p>
          <a:p>
            <a:endParaRPr lang="it-IT" sz="1600" i="1"/>
          </a:p>
          <a:p>
            <a:r>
              <a:rPr lang="it-IT" i="1"/>
              <a:t>Span</a:t>
            </a:r>
            <a:r>
              <a:rPr lang="it-IT" i="1" dirty="0"/>
              <a:t>:   50 cc/</a:t>
            </a:r>
            <a:r>
              <a:rPr lang="it-IT" i="1" dirty="0" err="1"/>
              <a:t>min</a:t>
            </a:r>
            <a:r>
              <a:rPr lang="it-IT" i="1" dirty="0"/>
              <a:t> – 150 m</a:t>
            </a:r>
            <a:r>
              <a:rPr lang="it-IT" i="1" baseline="30000" dirty="0"/>
              <a:t>3</a:t>
            </a:r>
            <a:r>
              <a:rPr lang="it-IT" i="1" dirty="0"/>
              <a:t>/</a:t>
            </a:r>
            <a:r>
              <a:rPr lang="it-IT" i="1" dirty="0" err="1"/>
              <a:t>min</a:t>
            </a:r>
            <a:r>
              <a:rPr lang="it-IT" i="1" dirty="0"/>
              <a:t>  </a:t>
            </a:r>
            <a:r>
              <a:rPr lang="it-IT" i="1"/>
              <a:t>(liquid)</a:t>
            </a:r>
            <a:endParaRPr lang="it-IT" i="1" dirty="0"/>
          </a:p>
          <a:p>
            <a:r>
              <a:rPr lang="it-IT" i="1" dirty="0"/>
              <a:t>             300 cc/</a:t>
            </a:r>
            <a:r>
              <a:rPr lang="it-IT" i="1" dirty="0" err="1"/>
              <a:t>min</a:t>
            </a:r>
            <a:r>
              <a:rPr lang="it-IT" i="1" dirty="0"/>
              <a:t> – 450 m</a:t>
            </a:r>
            <a:r>
              <a:rPr lang="it-IT" i="1" baseline="30000" dirty="0"/>
              <a:t>3</a:t>
            </a:r>
            <a:r>
              <a:rPr lang="it-IT" i="1" dirty="0"/>
              <a:t>/</a:t>
            </a:r>
            <a:r>
              <a:rPr lang="it-IT" i="1" dirty="0" err="1"/>
              <a:t>min</a:t>
            </a:r>
            <a:r>
              <a:rPr lang="it-IT" i="1" dirty="0"/>
              <a:t>  (gas)	</a:t>
            </a:r>
          </a:p>
          <a:p>
            <a:endParaRPr lang="it-IT" sz="1600" i="1"/>
          </a:p>
          <a:p>
            <a:r>
              <a:rPr lang="it-IT" i="1"/>
              <a:t>             high accuracy; non-linearity </a:t>
            </a:r>
            <a:r>
              <a:rPr lang="it-IT" i="1" dirty="0" err="1"/>
              <a:t>error</a:t>
            </a:r>
            <a:r>
              <a:rPr lang="it-IT" i="1" dirty="0"/>
              <a:t> = </a:t>
            </a:r>
            <a:r>
              <a:rPr lang="it-IT" i="1"/>
              <a:t>0,1 %</a:t>
            </a:r>
          </a:p>
          <a:p>
            <a:endParaRPr lang="it-IT" sz="1600" i="1"/>
          </a:p>
          <a:p>
            <a:r>
              <a:rPr lang="it-IT" i="1"/>
              <a:t>             </a:t>
            </a:r>
            <a:r>
              <a:rPr lang="el-GR" i="1" dirty="0"/>
              <a:t>Δ</a:t>
            </a:r>
            <a:r>
              <a:rPr lang="it-IT" i="1" dirty="0"/>
              <a:t>p </a:t>
            </a:r>
            <a:r>
              <a:rPr lang="it-IT" i="1" dirty="0" err="1"/>
              <a:t>max</a:t>
            </a:r>
            <a:r>
              <a:rPr lang="it-IT" i="1" dirty="0"/>
              <a:t> </a:t>
            </a:r>
            <a:r>
              <a:rPr lang="it-IT" i="1"/>
              <a:t>= 20-70 kPa</a:t>
            </a:r>
            <a:endParaRPr lang="it-IT" i="1" dirty="0"/>
          </a:p>
          <a:p>
            <a:endParaRPr lang="it-IT" sz="1600" i="1" dirty="0"/>
          </a:p>
          <a:p>
            <a:r>
              <a:rPr lang="it-IT" i="1" dirty="0"/>
              <a:t>             1° </a:t>
            </a:r>
            <a:r>
              <a:rPr lang="it-IT" i="1" dirty="0" err="1"/>
              <a:t>order</a:t>
            </a:r>
            <a:r>
              <a:rPr lang="it-IT" i="1" dirty="0"/>
              <a:t> </a:t>
            </a:r>
            <a:r>
              <a:rPr lang="it-IT" i="1" dirty="0" err="1"/>
              <a:t>measuring</a:t>
            </a:r>
            <a:r>
              <a:rPr lang="it-IT" i="1" dirty="0"/>
              <a:t> </a:t>
            </a:r>
            <a:r>
              <a:rPr lang="it-IT" i="1" dirty="0" err="1"/>
              <a:t>system</a:t>
            </a:r>
            <a:r>
              <a:rPr lang="it-IT" i="1" dirty="0"/>
              <a:t>  </a:t>
            </a:r>
          </a:p>
          <a:p>
            <a:r>
              <a:rPr lang="it-IT" i="1" dirty="0"/>
              <a:t>             (</a:t>
            </a:r>
            <a:r>
              <a:rPr lang="el-GR" i="1" dirty="0"/>
              <a:t>τ</a:t>
            </a:r>
            <a:r>
              <a:rPr lang="it-IT" i="1" dirty="0"/>
              <a:t> = 10 </a:t>
            </a:r>
            <a:r>
              <a:rPr lang="it-IT" i="1" dirty="0" err="1"/>
              <a:t>ms</a:t>
            </a:r>
            <a:r>
              <a:rPr lang="it-IT" i="1" dirty="0"/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5"/>
          <a:stretch/>
        </p:blipFill>
        <p:spPr bwMode="auto">
          <a:xfrm>
            <a:off x="7081838" y="705086"/>
            <a:ext cx="4932000" cy="288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>
            <a:grpSpLocks noChangeAspect="1"/>
          </p:cNvGrpSpPr>
          <p:nvPr/>
        </p:nvGrpSpPr>
        <p:grpSpPr>
          <a:xfrm>
            <a:off x="7081838" y="3543933"/>
            <a:ext cx="4934796" cy="2748917"/>
            <a:chOff x="6891338" y="4598895"/>
            <a:chExt cx="3960000" cy="2205909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6891338" y="4598895"/>
              <a:ext cx="3960000" cy="220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5" t="3015" r="64089" b="89981"/>
            <a:stretch/>
          </p:blipFill>
          <p:spPr bwMode="auto">
            <a:xfrm>
              <a:off x="7965440" y="4666978"/>
              <a:ext cx="530860" cy="167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20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619" y="159047"/>
            <a:ext cx="4068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0070C0"/>
                </a:solidFill>
              </a:rPr>
              <a:t>Electromagnetic</a:t>
            </a:r>
            <a:r>
              <a:rPr lang="it-IT" sz="2400" b="1" i="1" dirty="0">
                <a:solidFill>
                  <a:srgbClr val="0070C0"/>
                </a:solidFill>
              </a:rPr>
              <a:t> flow </a:t>
            </a:r>
            <a:r>
              <a:rPr lang="it-IT" sz="2400" b="1" i="1" dirty="0" err="1">
                <a:solidFill>
                  <a:srgbClr val="0070C0"/>
                </a:solidFill>
              </a:rPr>
              <a:t>meters</a:t>
            </a:r>
            <a:r>
              <a:rPr lang="it-IT" sz="2400" b="1" i="1" dirty="0">
                <a:solidFill>
                  <a:srgbClr val="0070C0"/>
                </a:solidFill>
              </a:rPr>
              <a:t> :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53405" y="977481"/>
            <a:ext cx="53325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Based on the </a:t>
            </a:r>
            <a:r>
              <a:rPr lang="en-US" sz="2000" u="sng" dirty="0"/>
              <a:t>electromagnetic induction</a:t>
            </a:r>
            <a:r>
              <a:rPr lang="en-US" sz="2000" dirty="0"/>
              <a:t> principle: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  		</a:t>
            </a:r>
            <a:r>
              <a:rPr lang="en-US" sz="2000" i="1" dirty="0">
                <a:solidFill>
                  <a:srgbClr val="FF0000"/>
                </a:solidFill>
              </a:rPr>
              <a:t>e = </a:t>
            </a:r>
            <a:r>
              <a:rPr lang="en-US" sz="2000" i="1" dirty="0" err="1">
                <a:solidFill>
                  <a:srgbClr val="FF0000"/>
                </a:solidFill>
              </a:rPr>
              <a:t>Blv</a:t>
            </a:r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dirty="0"/>
              <a:t>B  →  magnetic induction field [</a:t>
            </a:r>
            <a:r>
              <a:rPr lang="en-US" sz="2000" dirty="0" err="1"/>
              <a:t>Wb</a:t>
            </a:r>
            <a:r>
              <a:rPr lang="en-US" sz="2000" dirty="0"/>
              <a:t>/m</a:t>
            </a:r>
            <a:r>
              <a:rPr lang="en-US" sz="2000" baseline="30000" dirty="0"/>
              <a:t>2 </a:t>
            </a:r>
            <a:r>
              <a:rPr lang="en-US" sz="2000" dirty="0"/>
              <a:t>]</a:t>
            </a:r>
            <a:r>
              <a:rPr lang="en-US" sz="2000" baseline="30000" dirty="0"/>
              <a:t> </a:t>
            </a:r>
          </a:p>
          <a:p>
            <a:r>
              <a:rPr lang="en-US" sz="2000" dirty="0"/>
              <a:t>l   →  moving electrical conductor [m]</a:t>
            </a:r>
          </a:p>
          <a:p>
            <a:r>
              <a:rPr lang="en-US" sz="2000" dirty="0"/>
              <a:t>v  →  velocity of the electrical conductor [m/s]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82733" y="2979927"/>
            <a:ext cx="6104466" cy="176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/>
              <a:t>In a conductive fluid which passes through a magnetic field, there is a “ion separation” in the flow tube that generates a distribution of electrical potentials. The highest values are at the ends of the flow tube diameter: </a:t>
            </a:r>
            <a:r>
              <a:rPr lang="it-IT" sz="2000" dirty="0"/>
              <a:t>  </a:t>
            </a:r>
            <a:r>
              <a:rPr lang="it-IT" sz="2000" i="1" dirty="0">
                <a:solidFill>
                  <a:srgbClr val="FF0000"/>
                </a:solidFill>
              </a:rPr>
              <a:t>V</a:t>
            </a:r>
            <a:r>
              <a:rPr lang="it-IT" sz="2000" i="1" baseline="-25000" dirty="0">
                <a:solidFill>
                  <a:srgbClr val="FF0000"/>
                </a:solidFill>
              </a:rPr>
              <a:t>+</a:t>
            </a:r>
            <a:r>
              <a:rPr lang="it-IT" sz="2000" i="1" dirty="0">
                <a:solidFill>
                  <a:srgbClr val="FF0000"/>
                </a:solidFill>
              </a:rPr>
              <a:t> - V</a:t>
            </a:r>
            <a:r>
              <a:rPr lang="it-IT" sz="2000" i="1" baseline="-25000" dirty="0">
                <a:solidFill>
                  <a:srgbClr val="FF0000"/>
                </a:solidFill>
              </a:rPr>
              <a:t>-</a:t>
            </a:r>
            <a:r>
              <a:rPr lang="it-IT" sz="2000" i="1" dirty="0">
                <a:solidFill>
                  <a:srgbClr val="FF0000"/>
                </a:solidFill>
              </a:rPr>
              <a:t> = </a:t>
            </a:r>
            <a:r>
              <a:rPr lang="it-IT" sz="2000" i="1" dirty="0" err="1">
                <a:solidFill>
                  <a:srgbClr val="FF0000"/>
                </a:solidFill>
              </a:rPr>
              <a:t>BD</a:t>
            </a:r>
            <a:r>
              <a:rPr lang="it-IT" sz="2000" i="1" baseline="-25000" dirty="0" err="1">
                <a:solidFill>
                  <a:srgbClr val="FF0000"/>
                </a:solidFill>
              </a:rPr>
              <a:t>p</a:t>
            </a:r>
            <a:r>
              <a:rPr lang="it-IT" sz="2000" i="1" dirty="0" err="1">
                <a:solidFill>
                  <a:srgbClr val="FF0000"/>
                </a:solidFill>
              </a:rPr>
              <a:t>v</a:t>
            </a:r>
            <a:endParaRPr lang="it-IT" sz="2000" i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82736" y="4826123"/>
            <a:ext cx="6140147" cy="176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/>
              <a:t>In real instruments, the area of the magnetic field B application is limited and the electric potential values measurable at the diameter point are smaller (</a:t>
            </a:r>
            <a:r>
              <a:rPr lang="en-US" sz="2000" i="1" dirty="0"/>
              <a:t>the fluid exposed to the magnetic field B tends to short-circuit the potential developed under the B field</a:t>
            </a:r>
            <a:r>
              <a:rPr lang="en-US" sz="2000" dirty="0"/>
              <a:t>)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b="5193"/>
          <a:stretch/>
        </p:blipFill>
        <p:spPr>
          <a:xfrm>
            <a:off x="176619" y="769590"/>
            <a:ext cx="5137766" cy="589156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337050" y="139997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/>
              <a:t>If a conductor of length </a:t>
            </a:r>
            <a:r>
              <a:rPr lang="it-IT" sz="1700" i="1"/>
              <a:t>l </a:t>
            </a:r>
            <a:r>
              <a:rPr lang="it-IT" sz="1700"/>
              <a:t>moves with a transverse velocity </a:t>
            </a:r>
            <a:r>
              <a:rPr lang="it-IT" sz="1700" i="1"/>
              <a:t>v </a:t>
            </a:r>
            <a:r>
              <a:rPr lang="it-IT" sz="1700"/>
              <a:t>across a magnetic field </a:t>
            </a:r>
            <a:r>
              <a:rPr lang="it-IT" sz="1700" i="1"/>
              <a:t>B</a:t>
            </a:r>
            <a:r>
              <a:rPr lang="it-IT" sz="1700"/>
              <a:t>, there will be forces that move the + charges toward one end and the – to the other</a:t>
            </a:r>
          </a:p>
        </p:txBody>
      </p:sp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9805A9F-B212-4655-BD44-A91F24F24B93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5612F9C-D287-4C1F-93B8-37F98DD1252B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92826" y="253868"/>
            <a:ext cx="59733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/>
              <a:t>If the extension of the B field is at least </a:t>
            </a:r>
            <a:r>
              <a:rPr lang="en-US" sz="2000" i="1" dirty="0"/>
              <a:t>3 diameters </a:t>
            </a:r>
            <a:r>
              <a:rPr lang="en-US" sz="2000" i="1" dirty="0" err="1"/>
              <a:t>D</a:t>
            </a:r>
            <a:r>
              <a:rPr lang="en-US" sz="2000" i="1" baseline="-25000" dirty="0" err="1"/>
              <a:t>p</a:t>
            </a:r>
            <a:r>
              <a:rPr lang="en-US" sz="2000" i="1" baseline="-25000" dirty="0"/>
              <a:t> </a:t>
            </a:r>
            <a:r>
              <a:rPr lang="en-US" sz="2000" dirty="0"/>
              <a:t>, the effect of the lateral short-circuit is reduced at the center of the B field; there are located the two electrodes to measure the electric potential !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79555" y="4595361"/>
            <a:ext cx="5617478" cy="176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/>
              <a:t>The flowmeter tube must be made of </a:t>
            </a:r>
            <a:r>
              <a:rPr lang="en-US" sz="2000" u="sng" dirty="0"/>
              <a:t>NON magnetic material</a:t>
            </a:r>
            <a:r>
              <a:rPr lang="en-US" sz="2000" dirty="0"/>
              <a:t> in the measurement zone, so as not to distort the field lines </a:t>
            </a:r>
            <a:r>
              <a:rPr lang="en-US" sz="2000" b="1" i="1" dirty="0"/>
              <a:t>B</a:t>
            </a:r>
            <a:r>
              <a:rPr lang="en-US" sz="2000" dirty="0"/>
              <a:t>  …. and must be made of </a:t>
            </a:r>
            <a:r>
              <a:rPr lang="en-US" sz="2000" u="sng" dirty="0"/>
              <a:t>NON conductive material</a:t>
            </a:r>
            <a:r>
              <a:rPr lang="en-US" sz="2000" dirty="0"/>
              <a:t> so as not to short circuit the electrical signal </a:t>
            </a:r>
            <a:r>
              <a:rPr lang="en-US" sz="2000" b="1" i="1" dirty="0"/>
              <a:t>e</a:t>
            </a:r>
            <a:r>
              <a:rPr lang="en-US" sz="2000" dirty="0"/>
              <a:t> !</a:t>
            </a:r>
            <a:endParaRPr lang="it-IT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487" y="1698140"/>
            <a:ext cx="3794041" cy="493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40" name="Picture 4" descr="C:\Users\emanuele\Desktop\Nuova cartella\Presentazione standar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4169" r="33000" b="33164"/>
          <a:stretch/>
        </p:blipFill>
        <p:spPr bwMode="auto">
          <a:xfrm>
            <a:off x="449869" y="215768"/>
            <a:ext cx="5264150" cy="43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B47FFD8-DDB6-4655-B1C9-67BD9C945A66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1E40664-69DE-46E9-8807-5B09B67A168C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6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3088" y="2346165"/>
            <a:ext cx="11263762" cy="192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/>
              <a:t>      The </a:t>
            </a:r>
            <a:r>
              <a:rPr lang="en-US" sz="2000" i="1" dirty="0"/>
              <a:t>magnetic field </a:t>
            </a:r>
            <a:r>
              <a:rPr lang="en-US" sz="2000" b="1" i="1" dirty="0">
                <a:solidFill>
                  <a:srgbClr val="FF0000"/>
                </a:solidFill>
              </a:rPr>
              <a:t>B</a:t>
            </a:r>
            <a:r>
              <a:rPr lang="en-US" sz="2000" i="1" dirty="0"/>
              <a:t> </a:t>
            </a:r>
            <a:r>
              <a:rPr lang="en-US" sz="2000" dirty="0"/>
              <a:t>can be applied either: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u="sng" dirty="0"/>
              <a:t>alternating "ac</a:t>
            </a:r>
            <a:r>
              <a:rPr lang="en-US" sz="2000" u="sng"/>
              <a:t>"</a:t>
            </a:r>
            <a:r>
              <a:rPr lang="en-US" sz="2000"/>
              <a:t> (50-60Hz: low </a:t>
            </a:r>
            <a:r>
              <a:rPr lang="en-US" sz="2000" dirty="0"/>
              <a:t>polarization of the electrodes, low distortion of the velocity profiles, low signal shifts, stable amplification, but induction of an </a:t>
            </a:r>
            <a:r>
              <a:rPr lang="en-US" sz="2000" i="1" dirty="0"/>
              <a:t>ac spurious signals</a:t>
            </a:r>
            <a:r>
              <a:rPr lang="en-US" sz="2000" dirty="0"/>
              <a:t> on the measuring signal)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u="sng" dirty="0"/>
              <a:t>continuously switched "dc" </a:t>
            </a:r>
            <a:r>
              <a:rPr lang="en-US" sz="2000" dirty="0"/>
              <a:t>(by square waves of a few Hz "auto-zeroing", slower than the ac instruments, with time constants  </a:t>
            </a:r>
            <a:r>
              <a:rPr lang="el-GR" sz="2000" dirty="0"/>
              <a:t>τ</a:t>
            </a:r>
            <a:r>
              <a:rPr lang="it-IT" sz="2000" dirty="0"/>
              <a:t> </a:t>
            </a:r>
            <a:r>
              <a:rPr lang="it-IT" sz="2000"/>
              <a:t>= 6s vs 2s) 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01192" y="4556209"/>
            <a:ext cx="113375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limit of the fluid conductivity is:  </a:t>
            </a:r>
            <a:r>
              <a:rPr lang="en-US" sz="2000" b="1" i="1" dirty="0">
                <a:solidFill>
                  <a:srgbClr val="FF0000"/>
                </a:solidFill>
              </a:rPr>
              <a:t>0.1 </a:t>
            </a:r>
            <a:r>
              <a:rPr lang="en-US" sz="2000" b="1" i="1" err="1">
                <a:solidFill>
                  <a:srgbClr val="FF0000"/>
                </a:solidFill>
              </a:rPr>
              <a:t>mS</a:t>
            </a:r>
            <a:r>
              <a:rPr lang="en-US" sz="2000" b="1" i="1">
                <a:solidFill>
                  <a:srgbClr val="FF0000"/>
                </a:solidFill>
              </a:rPr>
              <a:t>/cm </a:t>
            </a:r>
            <a:r>
              <a:rPr lang="en-US" sz="2000"/>
              <a:t>. Below</a:t>
            </a:r>
            <a:r>
              <a:rPr lang="en-US" sz="2000" dirty="0"/>
              <a:t>, we don’t get any electrical signal anymore !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method is used for the measurement of blood flow in the capillaries with diameters up to d = 1mm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They </a:t>
            </a:r>
            <a:r>
              <a:rPr lang="en-US" sz="2000" i="1" u="sng"/>
              <a:t>do not introduce any obstruction to the flow</a:t>
            </a:r>
            <a:r>
              <a:rPr lang="en-US" sz="2000"/>
              <a:t> and are </a:t>
            </a:r>
            <a:r>
              <a:rPr lang="en-US" sz="2000" i="1" u="sng"/>
              <a:t>insensitive to fluid density variations</a:t>
            </a:r>
            <a:r>
              <a:rPr lang="en-US" sz="2000"/>
              <a:t>, </a:t>
            </a:r>
            <a:r>
              <a:rPr lang="en-US" sz="2000" i="1" u="sng"/>
              <a:t>viscosity and flow disturbances </a:t>
            </a:r>
            <a:r>
              <a:rPr lang="en-US" sz="2000"/>
              <a:t>... as long as the profile of </a:t>
            </a:r>
            <a:r>
              <a:rPr lang="en-US" sz="2000" b="1" i="1">
                <a:solidFill>
                  <a:srgbClr val="FF0000"/>
                </a:solidFill>
              </a:rPr>
              <a:t>v</a:t>
            </a:r>
            <a:r>
              <a:rPr lang="en-US" sz="2000"/>
              <a:t> remains symmetrical …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Additional </a:t>
            </a:r>
            <a:r>
              <a:rPr lang="en-US" sz="2000" dirty="0"/>
              <a:t>problems may arise if the pipeline is not full, </a:t>
            </a:r>
            <a:r>
              <a:rPr lang="en-US" sz="2000" dirty="0" err="1"/>
              <a:t>eg</a:t>
            </a:r>
            <a:r>
              <a:rPr lang="en-US" sz="2000" dirty="0"/>
              <a:t>. for wastewater ...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12750" y="223853"/>
            <a:ext cx="11214100" cy="192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electric potential  </a:t>
            </a:r>
            <a:r>
              <a:rPr lang="en-US" sz="2000" b="1" i="1" dirty="0">
                <a:solidFill>
                  <a:srgbClr val="FF0000"/>
                </a:solidFill>
              </a:rPr>
              <a:t>e = </a:t>
            </a:r>
            <a:r>
              <a:rPr lang="en-US" sz="2000" b="1" i="1" dirty="0" err="1">
                <a:solidFill>
                  <a:srgbClr val="FF0000"/>
                </a:solidFill>
              </a:rPr>
              <a:t>Blv</a:t>
            </a:r>
            <a:r>
              <a:rPr lang="en-US" sz="2000" dirty="0"/>
              <a:t>  causes a small current  </a:t>
            </a:r>
            <a:r>
              <a:rPr lang="en-US" sz="2000" b="1" i="1" dirty="0" err="1">
                <a:solidFill>
                  <a:srgbClr val="FF0000"/>
                </a:solidFill>
              </a:rPr>
              <a:t>i</a:t>
            </a:r>
            <a:r>
              <a:rPr lang="en-US" sz="2000" dirty="0"/>
              <a:t>  between the electrodes, that passes through the conduction path of the fluid, which has a resistance  </a:t>
            </a:r>
            <a:r>
              <a:rPr lang="en-US" sz="2000" b="1" i="1" dirty="0"/>
              <a:t>R -&gt; e = R · </a:t>
            </a:r>
            <a:r>
              <a:rPr lang="en-US" sz="2000" b="1" i="1" dirty="0" err="1"/>
              <a:t>i</a:t>
            </a:r>
            <a:endParaRPr lang="en-US" sz="2000" b="1" i="1" dirty="0"/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  can be estimated at </a:t>
            </a:r>
            <a:r>
              <a:rPr lang="en-US" sz="2000" b="1" i="1" dirty="0">
                <a:solidFill>
                  <a:srgbClr val="FF0000"/>
                </a:solidFill>
              </a:rPr>
              <a:t>1/</a:t>
            </a:r>
            <a:r>
              <a:rPr lang="en-US" sz="2000" b="1" i="1" dirty="0" err="1">
                <a:solidFill>
                  <a:srgbClr val="FF0000"/>
                </a:solidFill>
              </a:rPr>
              <a:t>σd</a:t>
            </a:r>
            <a:r>
              <a:rPr lang="en-US" sz="2000" dirty="0"/>
              <a:t>  (if </a:t>
            </a:r>
            <a:r>
              <a:rPr lang="en-US" sz="2000" i="1" dirty="0"/>
              <a:t>σ conductivity of the fluid =</a:t>
            </a:r>
            <a:r>
              <a:rPr lang="en-US" sz="2000" dirty="0"/>
              <a:t> </a:t>
            </a:r>
            <a:r>
              <a:rPr lang="en-US" sz="2000"/>
              <a:t>200 µS/cm </a:t>
            </a:r>
            <a:r>
              <a:rPr lang="en-US" sz="2000" dirty="0"/>
              <a:t>for water; </a:t>
            </a:r>
            <a:r>
              <a:rPr lang="en-US" sz="2000" i="1" dirty="0"/>
              <a:t>d diameter of the tube =</a:t>
            </a:r>
            <a:r>
              <a:rPr lang="en-US" sz="2000" dirty="0"/>
              <a:t> </a:t>
            </a:r>
            <a:r>
              <a:rPr lang="en-US" sz="2000" dirty="0" err="1"/>
              <a:t>eg</a:t>
            </a:r>
            <a:r>
              <a:rPr lang="en-US" sz="2000" dirty="0"/>
              <a:t>. 1 cm; then R = 5000 Ω) and must be measured during the calibration of the instrument.</a:t>
            </a: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  determines the </a:t>
            </a:r>
            <a:r>
              <a:rPr lang="en-US" sz="2000" i="1" u="sng" dirty="0"/>
              <a:t>load effect </a:t>
            </a:r>
            <a:r>
              <a:rPr lang="en-US" sz="2000" dirty="0"/>
              <a:t>on the signal manipulation circuit connected downstream ...</a:t>
            </a:r>
          </a:p>
        </p:txBody>
      </p:sp>
      <p:sp>
        <p:nvSpPr>
          <p:cNvPr id="6" name="Rettangolo 5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40A61C3-5DBF-4468-BA8A-B11F6D7A0A4E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42C6CDC-E9C4-4465-8282-BCA8BBBEAA4F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5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439" r="68032" b="75651"/>
          <a:stretch/>
        </p:blipFill>
        <p:spPr bwMode="auto">
          <a:xfrm>
            <a:off x="8838104" y="88803"/>
            <a:ext cx="3226896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59497" y="180537"/>
            <a:ext cx="3356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0070C0"/>
                </a:solidFill>
              </a:rPr>
              <a:t>Ultrasound</a:t>
            </a:r>
            <a:r>
              <a:rPr lang="it-IT" sz="2400" b="1" i="1" dirty="0">
                <a:solidFill>
                  <a:srgbClr val="0070C0"/>
                </a:solidFill>
              </a:rPr>
              <a:t> flow </a:t>
            </a:r>
            <a:r>
              <a:rPr lang="it-IT" sz="2400" b="1" i="1" dirty="0" err="1">
                <a:solidFill>
                  <a:srgbClr val="0070C0"/>
                </a:solidFill>
              </a:rPr>
              <a:t>meters</a:t>
            </a:r>
            <a:r>
              <a:rPr lang="it-IT" sz="2400" b="1" i="1" dirty="0">
                <a:solidFill>
                  <a:srgbClr val="0070C0"/>
                </a:solidFill>
              </a:rPr>
              <a:t> 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95927" y="798295"/>
            <a:ext cx="5404773" cy="4630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The </a:t>
            </a:r>
            <a:r>
              <a:rPr lang="en-US" sz="2000" u="sng" dirty="0"/>
              <a:t>sound</a:t>
            </a:r>
            <a:r>
              <a:rPr lang="en-US" sz="2000" dirty="0"/>
              <a:t> in a fluid (</a:t>
            </a:r>
            <a:r>
              <a:rPr lang="en-US" sz="2000" i="1" dirty="0">
                <a:solidFill>
                  <a:srgbClr val="FF0000"/>
                </a:solidFill>
              </a:rPr>
              <a:t>a longitudinal </a:t>
            </a:r>
            <a:r>
              <a:rPr lang="en-US" sz="2000" i="1">
                <a:solidFill>
                  <a:srgbClr val="FF0000"/>
                </a:solidFill>
              </a:rPr>
              <a:t>pressure wave </a:t>
            </a:r>
            <a:r>
              <a:rPr lang="en-US" sz="2000" i="1" dirty="0">
                <a:solidFill>
                  <a:srgbClr val="FF0000"/>
                </a:solidFill>
              </a:rPr>
              <a:t>with appropriate frequency</a:t>
            </a:r>
            <a:r>
              <a:rPr lang="en-US" sz="2000" dirty="0"/>
              <a:t>) propagates with speed dependent on the </a:t>
            </a:r>
            <a:r>
              <a:rPr lang="en-US" sz="2000" u="sng" dirty="0"/>
              <a:t>type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FF0000"/>
                </a:solidFill>
              </a:rPr>
              <a:t>E, ρ</a:t>
            </a:r>
            <a:r>
              <a:rPr lang="en-US" sz="2000" dirty="0"/>
              <a:t>) and on the </a:t>
            </a:r>
            <a:r>
              <a:rPr lang="en-US" sz="2000" u="sng" dirty="0"/>
              <a:t>conditions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/>
              <a:t>) of the fluid itself !</a:t>
            </a:r>
            <a:endParaRPr lang="it-IT" sz="2000" dirty="0"/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If the fluid is in motion, the absolute velocity of the sound perturbation is the “algebraic sum” of its propagation velocity in the medium and that of the fluid itself.</a:t>
            </a:r>
            <a:endParaRPr lang="it-IT" sz="2000" dirty="0"/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An appropriate positioning of the </a:t>
            </a:r>
            <a:r>
              <a:rPr lang="en-US" sz="2000" u="sng" dirty="0"/>
              <a:t>sound emitter </a:t>
            </a:r>
            <a:r>
              <a:rPr lang="en-US" sz="2000" dirty="0"/>
              <a:t>and </a:t>
            </a:r>
            <a:r>
              <a:rPr lang="en-US" sz="2000" u="sng" dirty="0"/>
              <a:t>receiver</a:t>
            </a:r>
            <a:r>
              <a:rPr lang="en-US" sz="2000" dirty="0"/>
              <a:t> along the flow tube, may allow an accurate determination of the velocity </a:t>
            </a:r>
            <a:r>
              <a:rPr lang="en-US" sz="2000" dirty="0">
                <a:solidFill>
                  <a:srgbClr val="FF0000"/>
                </a:solidFill>
              </a:rPr>
              <a:t>v</a:t>
            </a:r>
            <a:r>
              <a:rPr lang="en-US" sz="2000" dirty="0"/>
              <a:t> of the fluid and, therefore, of its volumetric flow </a:t>
            </a:r>
            <a:r>
              <a:rPr lang="en-US" sz="2000"/>
              <a:t>rate     </a:t>
            </a:r>
            <a:r>
              <a:rPr lang="it-IT" sz="2000" dirty="0">
                <a:solidFill>
                  <a:srgbClr val="FF0000"/>
                </a:solidFill>
              </a:rPr>
              <a:t>Q = S · v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14976" y="5857260"/>
            <a:ext cx="11570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obtain a tight and well defined acoustic field, </a:t>
            </a:r>
            <a:r>
              <a:rPr lang="en-US" sz="2000" b="1" i="1" dirty="0"/>
              <a:t>ultrasonic wave packets</a:t>
            </a:r>
            <a:r>
              <a:rPr lang="en-US" sz="2000" dirty="0"/>
              <a:t> are used with frequencies well above the audible (typically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10 MHz</a:t>
            </a:r>
            <a:r>
              <a:rPr lang="it-IT" sz="2000" dirty="0"/>
              <a:t>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88" y="1339522"/>
            <a:ext cx="4341899" cy="443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1634358" y="92078"/>
            <a:ext cx="436992" cy="431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82D42B3-EEE1-4FCA-88AB-B884FB632F8F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97AE6E4-E918-4105-B815-8F1F0E4F3A5C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9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221459" y="1673776"/>
                <a:ext cx="5592601" cy="5038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Flight time</a:t>
                </a:r>
              </a:p>
              <a:p>
                <a:r>
                  <a:rPr lang="en-US" sz="2000" dirty="0"/>
                  <a:t>(a</a:t>
                </a:r>
                <a:r>
                  <a:rPr lang="en-US" sz="2000"/>
                  <a:t>) - with </a:t>
                </a:r>
                <a:r>
                  <a:rPr lang="en-US" sz="2000" b="1" dirty="0"/>
                  <a:t>still</a:t>
                </a:r>
                <a:r>
                  <a:rPr lang="en-US" sz="2000" dirty="0"/>
                  <a:t> fluid: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den>
                    </m:f>
                  </m:oMath>
                </a14:m>
                <a:endParaRPr lang="en-US" sz="2000" b="1" dirty="0"/>
              </a:p>
              <a:p>
                <a:r>
                  <a:rPr lang="en-US" sz="2000" dirty="0"/>
                  <a:t>for water  c = 1520 m/s  and if  L = 30 cm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/>
                  <a:t>the transit time is  t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= </a:t>
                </a:r>
                <a:r>
                  <a:rPr lang="en-US" sz="2000"/>
                  <a:t>0,2 ms</a:t>
                </a:r>
              </a:p>
              <a:p>
                <a:r>
                  <a:rPr lang="en-US" sz="2000"/>
                  <a:t>- with </a:t>
                </a:r>
                <a:r>
                  <a:rPr lang="en-US" sz="2000" dirty="0"/>
                  <a:t>fluid in motion with a velocity  </a:t>
                </a:r>
                <a:r>
                  <a:rPr lang="en-US" sz="2000" i="1" dirty="0"/>
                  <a:t>v</a:t>
                </a:r>
                <a:r>
                  <a:rPr lang="en-US" sz="2000" dirty="0"/>
                  <a:t> :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𝑡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it-IT" sz="2000" i="1">
                          <a:latin typeface="Cambria Math"/>
                        </a:rPr>
                        <m:t>=</m:t>
                      </m:r>
                      <m:r>
                        <a:rPr lang="it-IT" sz="2000" i="1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000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  <m:r>
                            <a:rPr lang="it-IT" sz="20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it-IT" sz="20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it-IT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sz="20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it-IT" sz="2000" i="1">
                              <a:latin typeface="Cambria Math"/>
                            </a:rPr>
                            <m:t>−…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i="1" dirty="0">
                  <a:latin typeface="Cambria Math"/>
                </a:endParaRPr>
              </a:p>
              <a:p>
                <a:pPr>
                  <a:spcAft>
                    <a:spcPts val="1800"/>
                  </a:spcAft>
                </a:pPr>
                <a:r>
                  <a:rPr lang="en-US" sz="2000" dirty="0"/>
                  <a:t>therefore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∆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𝒕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𝟎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𝒕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𝐿𝑣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generally small (a fraction of </a:t>
                </a:r>
                <a:r>
                  <a:rPr lang="en-US" sz="2000" i="1" dirty="0" err="1"/>
                  <a:t>μs</a:t>
                </a:r>
                <a:r>
                  <a:rPr lang="en-US" sz="2000" dirty="0"/>
                  <a:t>) and with t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not </a:t>
                </a:r>
                <a:r>
                  <a:rPr lang="en-US" sz="2000"/>
                  <a:t>directly measurable</a:t>
                </a:r>
                <a:endParaRPr lang="en-US" sz="2000" dirty="0"/>
              </a:p>
              <a:p>
                <a:r>
                  <a:rPr lang="en-US" sz="2000" dirty="0"/>
                  <a:t>(b)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∆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𝒕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𝟐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𝒕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𝟏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𝑳𝒗</m:t>
                        </m:r>
                      </m:num>
                      <m:den>
                        <m:sSup>
                          <m:s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with t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in the same direction of the flow and t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in the opposite direction</a:t>
                </a:r>
                <a:r>
                  <a:rPr lang="en-US" sz="2000"/>
                  <a:t>, both measurable directly. </a:t>
                </a:r>
              </a:p>
              <a:p>
                <a:r>
                  <a:rPr lang="en-US" sz="2000"/>
                  <a:t>Double: higher accuracy on the measurement.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59" y="1673776"/>
                <a:ext cx="5592601" cy="5038687"/>
              </a:xfrm>
              <a:prstGeom prst="rect">
                <a:avLst/>
              </a:prstGeom>
              <a:blipFill rotWithShape="1">
                <a:blip r:embed="rId3"/>
                <a:stretch>
                  <a:fillRect l="-1089" t="-605" b="-1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5706823" y="5708143"/>
                <a:ext cx="5394425" cy="917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(c)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/>
                      </a:rPr>
                      <m:t>more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/>
                      </a:rPr>
                      <m:t>complex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/>
                      </a:rPr>
                      <m:t> 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  <m:t>𝑓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𝑣𝑐𝑜𝑠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𝜃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(d) with «clamp-on» transducers outside the pipe</a:t>
                </a: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823" y="5708143"/>
                <a:ext cx="5394425" cy="917174"/>
              </a:xfrm>
              <a:prstGeom prst="rect">
                <a:avLst/>
              </a:prstGeom>
              <a:blipFill rotWithShape="0">
                <a:blip r:embed="rId5"/>
                <a:stretch>
                  <a:fillRect l="-1130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/>
          <p:cNvSpPr txBox="1"/>
          <p:nvPr/>
        </p:nvSpPr>
        <p:spPr>
          <a:xfrm>
            <a:off x="183359" y="83820"/>
            <a:ext cx="9131026" cy="14757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Transducers that are employed</a:t>
            </a:r>
            <a:r>
              <a:rPr lang="en-US" sz="2000"/>
              <a:t>: Almost </a:t>
            </a:r>
            <a:r>
              <a:rPr lang="en-US" sz="2000" dirty="0"/>
              <a:t>only </a:t>
            </a:r>
            <a:r>
              <a:rPr lang="en-US" sz="2000" b="1" i="1" u="sng" dirty="0"/>
              <a:t>piezoelectric crystals</a:t>
            </a:r>
            <a:r>
              <a:rPr lang="en-US" sz="2000" i="1" dirty="0"/>
              <a:t> </a:t>
            </a:r>
            <a:r>
              <a:rPr lang="en-US" sz="2000" dirty="0"/>
              <a:t>(emitters/receivers)</a:t>
            </a:r>
          </a:p>
          <a:p>
            <a:pPr>
              <a:lnSpc>
                <a:spcPct val="114000"/>
              </a:lnSpc>
            </a:pPr>
            <a:r>
              <a:rPr lang="en-US" sz="2000" dirty="0"/>
              <a:t>The main </a:t>
            </a:r>
            <a:r>
              <a:rPr lang="en-US" sz="2000" i="1" dirty="0"/>
              <a:t>measurement techniques</a:t>
            </a:r>
            <a:r>
              <a:rPr lang="en-US" sz="2000" dirty="0"/>
              <a:t> employed are: </a:t>
            </a:r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r>
              <a:rPr lang="en-US" sz="2000" b="1" dirty="0"/>
              <a:t>flight time</a:t>
            </a:r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r>
              <a:rPr lang="en-US" sz="2000" b="1" dirty="0" err="1"/>
              <a:t>doppler</a:t>
            </a:r>
            <a:endParaRPr lang="en-US" sz="2000" b="1" dirty="0"/>
          </a:p>
        </p:txBody>
      </p:sp>
      <p:sp>
        <p:nvSpPr>
          <p:cNvPr id="7" name="Rettangolo 6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r="49034" b="51393"/>
          <a:stretch/>
        </p:blipFill>
        <p:spPr bwMode="auto">
          <a:xfrm>
            <a:off x="5911850" y="605654"/>
            <a:ext cx="6108700" cy="505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93F395D-2545-4326-A69C-7B4AE578A297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2886552-2EE5-4697-8961-16871D874977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5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128170" y="143373"/>
            <a:ext cx="9967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FLOW measurements </a:t>
            </a:r>
            <a:r>
              <a:rPr lang="en-US" sz="2400" dirty="0"/>
              <a:t>are based on the principle of conservation of mass</a:t>
            </a:r>
            <a:endParaRPr lang="it-IT" sz="24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1472922" y="577295"/>
            <a:ext cx="6048672" cy="2505572"/>
            <a:chOff x="1599922" y="350710"/>
            <a:chExt cx="6048672" cy="2505572"/>
          </a:xfrm>
        </p:grpSpPr>
        <p:grpSp>
          <p:nvGrpSpPr>
            <p:cNvPr id="11" name="Gruppo 10"/>
            <p:cNvGrpSpPr/>
            <p:nvPr/>
          </p:nvGrpSpPr>
          <p:grpSpPr>
            <a:xfrm>
              <a:off x="1599922" y="350710"/>
              <a:ext cx="6048672" cy="2505572"/>
              <a:chOff x="1599922" y="350710"/>
              <a:chExt cx="6048672" cy="2505572"/>
            </a:xfrm>
          </p:grpSpPr>
          <p:pic>
            <p:nvPicPr>
              <p:cNvPr id="13" name="Picture 2" descr="I:\Dispense\Lez 17\(17) tubo di flusso generic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9922" y="350710"/>
                <a:ext cx="6048672" cy="2505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Connettore 2 13"/>
              <p:cNvCxnSpPr/>
              <p:nvPr/>
            </p:nvCxnSpPr>
            <p:spPr>
              <a:xfrm>
                <a:off x="4869819" y="764704"/>
                <a:ext cx="0" cy="3333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CasellaDiTesto 14"/>
              <p:cNvSpPr txBox="1"/>
              <p:nvPr/>
            </p:nvSpPr>
            <p:spPr>
              <a:xfrm>
                <a:off x="3250057" y="1603514"/>
                <a:ext cx="583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No !</a:t>
                </a: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4871864" y="503384"/>
                <a:ext cx="583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No !</a:t>
                </a:r>
              </a:p>
            </p:txBody>
          </p:sp>
        </p:grpSp>
        <p:cxnSp>
          <p:nvCxnSpPr>
            <p:cNvPr id="12" name="Connettore 2 11"/>
            <p:cNvCxnSpPr/>
            <p:nvPr/>
          </p:nvCxnSpPr>
          <p:spPr>
            <a:xfrm>
              <a:off x="3833871" y="1649415"/>
              <a:ext cx="0" cy="3313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79785" y="4478845"/>
            <a:ext cx="3020012" cy="2260822"/>
            <a:chOff x="1383086" y="4764447"/>
            <a:chExt cx="3020012" cy="2260822"/>
          </a:xfrm>
        </p:grpSpPr>
        <p:pic>
          <p:nvPicPr>
            <p:cNvPr id="18" name="Picture 10" descr="(19) elemento di fluss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086" y="4764447"/>
              <a:ext cx="3020012" cy="2260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Connettore 2 18"/>
            <p:cNvCxnSpPr/>
            <p:nvPr/>
          </p:nvCxnSpPr>
          <p:spPr>
            <a:xfrm>
              <a:off x="2855640" y="6093296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2855640" y="5894858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>
              <a:off x="2855439" y="5701702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CasellaDiTesto 21"/>
          <p:cNvSpPr txBox="1"/>
          <p:nvPr/>
        </p:nvSpPr>
        <p:spPr>
          <a:xfrm>
            <a:off x="7428084" y="1185816"/>
            <a:ext cx="463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err="1"/>
              <a:t>Entering</a:t>
            </a:r>
            <a:r>
              <a:rPr lang="it-IT" sz="2000" i="1" dirty="0"/>
              <a:t> mass = </a:t>
            </a:r>
            <a:r>
              <a:rPr lang="it-IT" sz="2000" i="1" dirty="0" err="1"/>
              <a:t>outgoing</a:t>
            </a:r>
            <a:r>
              <a:rPr lang="it-IT" sz="2000" i="1" dirty="0"/>
              <a:t> mass    </a:t>
            </a:r>
            <a:r>
              <a:rPr lang="it-IT" sz="2000" dirty="0"/>
              <a:t>(</a:t>
            </a:r>
            <a:r>
              <a:rPr lang="it-IT" sz="2000" i="1" dirty="0"/>
              <a:t>m</a:t>
            </a:r>
            <a:r>
              <a:rPr lang="it-IT" sz="2000" i="1" baseline="-25000" dirty="0"/>
              <a:t>e</a:t>
            </a:r>
            <a:r>
              <a:rPr lang="it-IT" sz="2000" i="1" dirty="0"/>
              <a:t> = m</a:t>
            </a:r>
            <a:r>
              <a:rPr lang="it-IT" sz="2000" i="1" baseline="-25000" dirty="0"/>
              <a:t>u</a:t>
            </a:r>
            <a:r>
              <a:rPr lang="it-IT" sz="2000" dirty="0"/>
              <a:t>)</a:t>
            </a:r>
          </a:p>
        </p:txBody>
      </p:sp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270551"/>
              </p:ext>
            </p:extLst>
          </p:nvPr>
        </p:nvGraphicFramePr>
        <p:xfrm>
          <a:off x="8105408" y="1797816"/>
          <a:ext cx="1929732" cy="79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1066337" imgH="444307" progId="Equation.3">
                  <p:embed/>
                </p:oleObj>
              </mc:Choice>
              <mc:Fallback>
                <p:oleObj name="Equazione" r:id="rId4" imgW="1066337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5408" y="1797816"/>
                        <a:ext cx="1929732" cy="798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uppo 23"/>
          <p:cNvGrpSpPr/>
          <p:nvPr/>
        </p:nvGrpSpPr>
        <p:grpSpPr>
          <a:xfrm>
            <a:off x="2408261" y="2785853"/>
            <a:ext cx="3668751" cy="1922478"/>
            <a:chOff x="1304693" y="2898208"/>
            <a:chExt cx="3668751" cy="1922478"/>
          </a:xfrm>
        </p:grpSpPr>
        <p:sp>
          <p:nvSpPr>
            <p:cNvPr id="25" name="CasellaDiTesto 24"/>
            <p:cNvSpPr txBox="1"/>
            <p:nvPr/>
          </p:nvSpPr>
          <p:spPr>
            <a:xfrm>
              <a:off x="1304693" y="2999678"/>
              <a:ext cx="2084673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/>
                <a:t>Mass flow: </a:t>
              </a:r>
            </a:p>
            <a:p>
              <a:endParaRPr lang="it-IT" sz="2000" b="1" i="1" dirty="0"/>
            </a:p>
            <a:p>
              <a:r>
                <a:rPr lang="it-IT" sz="2000" b="1" i="1" dirty="0" err="1"/>
                <a:t>Weight</a:t>
              </a:r>
              <a:r>
                <a:rPr lang="it-IT" sz="2000" b="1" i="1" dirty="0"/>
                <a:t> flow rate:</a:t>
              </a:r>
            </a:p>
            <a:p>
              <a:endParaRPr lang="it-IT" sz="2000" b="1" i="1" dirty="0"/>
            </a:p>
            <a:p>
              <a:r>
                <a:rPr lang="it-IT" sz="2000" b="1" i="1" dirty="0"/>
                <a:t>Volume flow rate:</a:t>
              </a:r>
            </a:p>
          </p:txBody>
        </p:sp>
        <p:graphicFrame>
          <p:nvGraphicFramePr>
            <p:cNvPr id="26" name="Oggetto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128208"/>
                </p:ext>
              </p:extLst>
            </p:nvPr>
          </p:nvGraphicFramePr>
          <p:xfrm>
            <a:off x="3833871" y="2898208"/>
            <a:ext cx="1035948" cy="674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6" imgW="609336" imgH="393529" progId="Equation.3">
                    <p:embed/>
                  </p:oleObj>
                </mc:Choice>
                <mc:Fallback>
                  <p:oleObj name="Equazione" r:id="rId6" imgW="609336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871" y="2898208"/>
                          <a:ext cx="1035948" cy="6744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ggetto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9953345"/>
                </p:ext>
              </p:extLst>
            </p:nvPr>
          </p:nvGraphicFramePr>
          <p:xfrm>
            <a:off x="3822720" y="3512418"/>
            <a:ext cx="1150724" cy="6659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8" imgW="685800" imgH="393700" progId="Equation.3">
                    <p:embed/>
                  </p:oleObj>
                </mc:Choice>
                <mc:Fallback>
                  <p:oleObj name="Equazione" r:id="rId8" imgW="6858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2720" y="3512418"/>
                          <a:ext cx="1150724" cy="66592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ggetto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500749"/>
                </p:ext>
              </p:extLst>
            </p:nvPr>
          </p:nvGraphicFramePr>
          <p:xfrm>
            <a:off x="3833871" y="4156923"/>
            <a:ext cx="892098" cy="663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10" imgW="533169" imgH="393529" progId="Equation.3">
                    <p:embed/>
                  </p:oleObj>
                </mc:Choice>
                <mc:Fallback>
                  <p:oleObj name="Equazione" r:id="rId10" imgW="533169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871" y="4156923"/>
                          <a:ext cx="892098" cy="6637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uppo 28"/>
          <p:cNvGrpSpPr/>
          <p:nvPr/>
        </p:nvGrpSpPr>
        <p:grpSpPr>
          <a:xfrm>
            <a:off x="4031569" y="5266423"/>
            <a:ext cx="6647974" cy="1339526"/>
            <a:chOff x="3735659" y="5177523"/>
            <a:chExt cx="6647974" cy="1339526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3735659" y="5308536"/>
              <a:ext cx="66479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Volume = </a:t>
              </a:r>
              <a:r>
                <a:rPr lang="en-GB" sz="2000" i="1" dirty="0"/>
                <a:t>S · </a:t>
              </a:r>
              <a:r>
                <a:rPr lang="it-IT" sz="2000" i="1" dirty="0"/>
                <a:t>Δ</a:t>
              </a:r>
              <a:r>
                <a:rPr lang="en-GB" sz="2000" i="1" dirty="0"/>
                <a:t>x </a:t>
              </a:r>
              <a:r>
                <a:rPr lang="en-GB" sz="2000" dirty="0"/>
                <a:t>	→ </a:t>
              </a:r>
            </a:p>
            <a:p>
              <a:endParaRPr lang="en-GB" sz="2000" dirty="0"/>
            </a:p>
            <a:p>
              <a:r>
                <a:rPr lang="en-GB" sz="2000" dirty="0"/>
                <a:t>with		velocity of the fluid “control” element  !	</a:t>
              </a:r>
              <a:endParaRPr lang="it-IT" sz="2000" dirty="0"/>
            </a:p>
          </p:txBody>
        </p:sp>
        <p:graphicFrame>
          <p:nvGraphicFramePr>
            <p:cNvPr id="31" name="Oggetto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3303005"/>
                </p:ext>
              </p:extLst>
            </p:nvPr>
          </p:nvGraphicFramePr>
          <p:xfrm>
            <a:off x="6215163" y="5177523"/>
            <a:ext cx="1875053" cy="683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12" imgW="1091726" imgH="393529" progId="Equation.3">
                    <p:embed/>
                  </p:oleObj>
                </mc:Choice>
                <mc:Fallback>
                  <p:oleObj name="Equazione" r:id="rId12" imgW="1091726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15163" y="5177523"/>
                          <a:ext cx="1875053" cy="68332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ggetto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0615673"/>
                </p:ext>
              </p:extLst>
            </p:nvPr>
          </p:nvGraphicFramePr>
          <p:xfrm>
            <a:off x="4510152" y="5746722"/>
            <a:ext cx="887417" cy="770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14" imgW="457002" imgH="393529" progId="Equation.3">
                    <p:embed/>
                  </p:oleObj>
                </mc:Choice>
                <mc:Fallback>
                  <p:oleObj name="Equazione" r:id="rId14" imgW="457002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0152" y="5746722"/>
                          <a:ext cx="887417" cy="770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Oggetto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136559"/>
              </p:ext>
            </p:extLst>
          </p:nvPr>
        </p:nvGraphicFramePr>
        <p:xfrm>
          <a:off x="2876581" y="5249318"/>
          <a:ext cx="892098" cy="6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6" imgW="533169" imgH="393529" progId="Equation.3">
                  <p:embed/>
                </p:oleObj>
              </mc:Choice>
              <mc:Fallback>
                <p:oleObj name="Equazione" r:id="rId16" imgW="5331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6581" y="5249318"/>
                        <a:ext cx="892098" cy="663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9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18180" y="121405"/>
            <a:ext cx="705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Doppler</a:t>
            </a:r>
            <a:r>
              <a:rPr lang="en-US" sz="2000" dirty="0"/>
              <a:t>  (only for fluids with bubbles or with </a:t>
            </a:r>
            <a:r>
              <a:rPr lang="en-US" sz="2000"/>
              <a:t>immersed particles):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6604000" y="1139756"/>
                <a:ext cx="5110711" cy="3427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2000" dirty="0"/>
                  <a:t>The emitter sends an </a:t>
                </a:r>
                <a:r>
                  <a:rPr lang="en-US" sz="2000" b="1" i="1" dirty="0"/>
                  <a:t>ultrasonic continuous wave </a:t>
                </a:r>
                <a:r>
                  <a:rPr lang="en-US" sz="2000" dirty="0"/>
                  <a:t>(with frequency up to 10 MHz) that is reflected by the particles and measured by the receiver (we assume a uniform profile of </a:t>
                </a:r>
                <a:r>
                  <a:rPr lang="en-US" sz="2000" i="1" dirty="0"/>
                  <a:t>v</a:t>
                </a:r>
                <a:r>
                  <a:rPr lang="it-IT" sz="2000" dirty="0"/>
                  <a:t>):</a:t>
                </a:r>
              </a:p>
              <a:p>
                <a:pPr algn="just">
                  <a:lnSpc>
                    <a:spcPct val="110000"/>
                  </a:lnSpc>
                </a:pPr>
                <a:endParaRPr lang="it-IT" sz="2000" i="1" dirty="0">
                  <a:latin typeface="Cambria Math"/>
                  <a:ea typeface="Cambria Math"/>
                </a:endParaRPr>
              </a:p>
              <a:p>
                <a:pPr algn="just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it-IT" sz="20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sub>
                      </m:sSub>
                      <m:r>
                        <a:rPr lang="it-IT" sz="200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  <m:r>
                        <a:rPr lang="it-IT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𝑣</m:t>
                      </m:r>
                    </m:oMath>
                  </m:oMathPara>
                </a14:m>
                <a:endParaRPr lang="it-IT" sz="2000" dirty="0"/>
              </a:p>
              <a:p>
                <a:pPr algn="just">
                  <a:lnSpc>
                    <a:spcPct val="110000"/>
                  </a:lnSpc>
                </a:pPr>
                <a:endParaRPr lang="it-IT" sz="2000" dirty="0"/>
              </a:p>
              <a:p>
                <a:pPr algn="just">
                  <a:lnSpc>
                    <a:spcPct val="110000"/>
                  </a:lnSpc>
                </a:pPr>
                <a:r>
                  <a:rPr lang="it-IT" sz="2000" dirty="0" err="1"/>
                  <a:t>Nonetheless</a:t>
                </a:r>
                <a:r>
                  <a:rPr lang="it-IT" sz="2000" dirty="0"/>
                  <a:t>, the </a:t>
                </a:r>
                <a:r>
                  <a:rPr lang="it-IT" sz="2000" dirty="0" err="1"/>
                  <a:t>real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measurement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more </a:t>
                </a:r>
                <a:r>
                  <a:rPr lang="it-IT" sz="2000" dirty="0" err="1"/>
                  <a:t>complex</a:t>
                </a:r>
                <a:r>
                  <a:rPr lang="it-IT" sz="2000" dirty="0"/>
                  <a:t> and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based</a:t>
                </a:r>
                <a:r>
                  <a:rPr lang="it-IT" sz="2000" dirty="0"/>
                  <a:t> on FFT post processing …</a:t>
                </a: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139756"/>
                <a:ext cx="5110711" cy="3427670"/>
              </a:xfrm>
              <a:prstGeom prst="rect">
                <a:avLst/>
              </a:prstGeom>
              <a:blipFill rotWithShape="1">
                <a:blip r:embed="rId2"/>
                <a:stretch>
                  <a:fillRect l="-1192" t="-534" r="-1192" b="-23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/>
          <p:cNvSpPr txBox="1"/>
          <p:nvPr/>
        </p:nvSpPr>
        <p:spPr>
          <a:xfrm>
            <a:off x="1303880" y="5123373"/>
            <a:ext cx="9468793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/>
              <a:t>Pulsed Doppler systems are commonly used in modern medical ultrasound systems for non-invasive measurement of flow in blood vessels ...</a:t>
            </a:r>
            <a:endParaRPr lang="it-IT" sz="2000" dirty="0"/>
          </a:p>
        </p:txBody>
      </p:sp>
      <p:sp>
        <p:nvSpPr>
          <p:cNvPr id="6" name="Rettangolo 5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1" t="9239" r="18168" b="62072"/>
          <a:stretch/>
        </p:blipFill>
        <p:spPr bwMode="auto">
          <a:xfrm>
            <a:off x="901700" y="782402"/>
            <a:ext cx="549275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71F9575-E2E5-46D9-ABC9-BCA22BE66684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D3EC418-4B65-493E-B62E-5548F8FBB5C6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209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4047" y="70604"/>
            <a:ext cx="989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measure the flow of </a:t>
            </a:r>
            <a:r>
              <a:rPr lang="en-US" sz="2000" u="sng" dirty="0"/>
              <a:t>fuels</a:t>
            </a:r>
            <a:r>
              <a:rPr lang="en-US" sz="2000" dirty="0"/>
              <a:t> or of </a:t>
            </a:r>
            <a:r>
              <a:rPr lang="en-US" sz="2000" u="sng" dirty="0"/>
              <a:t>chemical medium</a:t>
            </a:r>
            <a:r>
              <a:rPr lang="en-US" sz="2000" dirty="0"/>
              <a:t> the </a:t>
            </a:r>
            <a:r>
              <a:rPr lang="en-US" sz="2000" b="1" i="1" dirty="0"/>
              <a:t>mass flow ratio</a:t>
            </a:r>
            <a:r>
              <a:rPr lang="en-US" sz="2000" b="1" dirty="0"/>
              <a:t> </a:t>
            </a:r>
            <a:r>
              <a:rPr lang="en-US" sz="2000" dirty="0"/>
              <a:t>is more suited ...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1" y="958399"/>
            <a:ext cx="4375790" cy="580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85773" y="613968"/>
            <a:ext cx="3895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Q</a:t>
            </a:r>
            <a:r>
              <a:rPr lang="it-IT" sz="1600" baseline="-25000" dirty="0" err="1">
                <a:solidFill>
                  <a:srgbClr val="0070C0"/>
                </a:solidFill>
              </a:rPr>
              <a:t>m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measurement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through</a:t>
            </a:r>
            <a:r>
              <a:rPr lang="it-IT" sz="1600" dirty="0">
                <a:solidFill>
                  <a:srgbClr val="0070C0"/>
                </a:solidFill>
              </a:rPr>
              <a:t> the </a:t>
            </a:r>
            <a:r>
              <a:rPr lang="it-IT" sz="1600" b="1" dirty="0" err="1">
                <a:solidFill>
                  <a:srgbClr val="0070C0"/>
                </a:solidFill>
              </a:rPr>
              <a:t>Coriolis</a:t>
            </a:r>
            <a:r>
              <a:rPr lang="it-IT" sz="1600" b="1" dirty="0">
                <a:solidFill>
                  <a:srgbClr val="0070C0"/>
                </a:solidFill>
              </a:rPr>
              <a:t> </a:t>
            </a:r>
            <a:r>
              <a:rPr lang="it-IT" sz="1600" b="1" dirty="0" err="1">
                <a:solidFill>
                  <a:srgbClr val="0070C0"/>
                </a:solidFill>
              </a:rPr>
              <a:t>effect</a:t>
            </a:r>
            <a:endParaRPr lang="it-IT" sz="1600" b="1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82836" y="647722"/>
            <a:ext cx="3033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Q</a:t>
            </a:r>
            <a:r>
              <a:rPr lang="it-IT" sz="1600" baseline="-25000" dirty="0" err="1">
                <a:solidFill>
                  <a:srgbClr val="0070C0"/>
                </a:solidFill>
              </a:rPr>
              <a:t>m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measurement</a:t>
            </a:r>
            <a:r>
              <a:rPr lang="it-IT" sz="1600" dirty="0">
                <a:solidFill>
                  <a:srgbClr val="0070C0"/>
                </a:solidFill>
              </a:rPr>
              <a:t> by </a:t>
            </a:r>
            <a:r>
              <a:rPr lang="it-IT" sz="1600" b="1" dirty="0" err="1">
                <a:solidFill>
                  <a:srgbClr val="0070C0"/>
                </a:solidFill>
              </a:rPr>
              <a:t>heat</a:t>
            </a:r>
            <a:r>
              <a:rPr lang="it-IT" sz="1600" b="1" dirty="0">
                <a:solidFill>
                  <a:srgbClr val="0070C0"/>
                </a:solidFill>
              </a:rPr>
              <a:t> transfer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094" y="1408098"/>
            <a:ext cx="5714786" cy="53698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339590" y="6408421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ym typeface="Symbol"/>
              </a:rPr>
              <a:t>t = </a:t>
            </a:r>
            <a:r>
              <a:rPr lang="it-IT" i="1">
                <a:sym typeface="Symbol"/>
              </a:rPr>
              <a:t>k </a:t>
            </a:r>
            <a:r>
              <a:rPr lang="it-IT">
                <a:sym typeface="Symbol"/>
              </a:rPr>
              <a:t>Q</a:t>
            </a:r>
            <a:r>
              <a:rPr lang="it-IT" baseline="-25000">
                <a:sym typeface="Symbol"/>
              </a:rPr>
              <a:t>m</a:t>
            </a: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E09A46F-FCA5-473D-9275-F1D0168731F5}"/>
              </a:ext>
            </a:extLst>
          </p:cNvPr>
          <p:cNvCxnSpPr>
            <a:cxnSpLocks/>
          </p:cNvCxnSpPr>
          <p:nvPr/>
        </p:nvCxnSpPr>
        <p:spPr>
          <a:xfrm flipH="1">
            <a:off x="572022" y="40909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B9AA1A0A-FFD3-4D83-9DCC-C56AF1A96B89}"/>
              </a:ext>
            </a:extLst>
          </p:cNvPr>
          <p:cNvCxnSpPr/>
          <p:nvPr/>
        </p:nvCxnSpPr>
        <p:spPr>
          <a:xfrm>
            <a:off x="555812" y="496645"/>
            <a:ext cx="10875981" cy="58755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9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2" descr="I:\Dispense\Lez 17\(17) tubo di flus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24" y="74271"/>
            <a:ext cx="6220905" cy="3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44" y="1391568"/>
            <a:ext cx="1742593" cy="57606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onnettore 2 18"/>
          <p:cNvCxnSpPr/>
          <p:nvPr/>
        </p:nvCxnSpPr>
        <p:spPr>
          <a:xfrm flipV="1">
            <a:off x="2567608" y="1892159"/>
            <a:ext cx="504056" cy="883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1870013" y="2794854"/>
            <a:ext cx="1395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cs typeface="Arial" pitchFamily="34" charset="0"/>
              </a:rPr>
              <a:t>It’s</a:t>
            </a:r>
            <a:r>
              <a:rPr lang="it-IT" sz="2000" dirty="0">
                <a:cs typeface="Arial" pitchFamily="34" charset="0"/>
              </a:rPr>
              <a:t> </a:t>
            </a:r>
            <a:r>
              <a:rPr lang="it-IT" sz="2000" dirty="0" err="1">
                <a:cs typeface="Arial" pitchFamily="34" charset="0"/>
              </a:rPr>
              <a:t>known</a:t>
            </a:r>
            <a:r>
              <a:rPr lang="it-IT" sz="2000" dirty="0">
                <a:cs typeface="Arial" pitchFamily="34" charset="0"/>
              </a:rPr>
              <a:t> !</a:t>
            </a:r>
          </a:p>
        </p:txBody>
      </p:sp>
      <p:cxnSp>
        <p:nvCxnSpPr>
          <p:cNvPr id="21" name="Connettore 2 20"/>
          <p:cNvCxnSpPr/>
          <p:nvPr/>
        </p:nvCxnSpPr>
        <p:spPr>
          <a:xfrm flipH="1" flipV="1">
            <a:off x="3575720" y="1892158"/>
            <a:ext cx="144016" cy="579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3575720" y="247168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3" name="Picture 4" descr="I:\Dispense\Lez 17\(17.1) profili di flusso dentro al tub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73" y="3945986"/>
            <a:ext cx="396114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2 23"/>
          <p:cNvCxnSpPr>
            <a:stCxn id="22" idx="2"/>
          </p:cNvCxnSpPr>
          <p:nvPr/>
        </p:nvCxnSpPr>
        <p:spPr>
          <a:xfrm flipH="1">
            <a:off x="3575721" y="3118020"/>
            <a:ext cx="220573" cy="793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449376" y="4389941"/>
            <a:ext cx="14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Laminar flow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373306" y="578690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Turbolent</a:t>
            </a:r>
            <a:r>
              <a:rPr lang="it-IT" b="1" dirty="0"/>
              <a:t>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/>
              <p:cNvSpPr txBox="1"/>
              <p:nvPr/>
            </p:nvSpPr>
            <p:spPr>
              <a:xfrm>
                <a:off x="5639748" y="4136519"/>
                <a:ext cx="642919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 the case of </a:t>
                </a:r>
                <a:r>
                  <a:rPr lang="en-US" sz="2400" b="1" i="1" dirty="0"/>
                  <a:t>incompressible fluid</a:t>
                </a:r>
                <a:r>
                  <a:rPr lang="en-US" sz="2400" dirty="0"/>
                  <a:t>  (</a:t>
                </a:r>
                <a:r>
                  <a:rPr lang="en-US" sz="2400" i="1" dirty="0"/>
                  <a:t>ρ = constant</a:t>
                </a:r>
                <a:r>
                  <a:rPr lang="en-US" sz="2400" dirty="0"/>
                  <a:t>), the speed distribution in the flow must be "measured" in some way and the average speed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400" dirty="0"/>
                  <a:t>  must be calculated some how; only then we can write:</a:t>
                </a:r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7" name="CasellaDiTes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748" y="4136519"/>
                <a:ext cx="6429197" cy="2308324"/>
              </a:xfrm>
              <a:prstGeom prst="rect">
                <a:avLst/>
              </a:prstGeom>
              <a:blipFill rotWithShape="1">
                <a:blip r:embed="rId5"/>
                <a:stretch>
                  <a:fillRect l="-1422" t="-2116" r="-24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23" y="5971566"/>
            <a:ext cx="2632608" cy="545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265007" y="229319"/>
            <a:ext cx="4370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Volumetric flow</a:t>
            </a:r>
            <a:r>
              <a:rPr lang="en-US" sz="2000" dirty="0"/>
              <a:t> is always preferred when measuring flow in pipes : </a:t>
            </a:r>
          </a:p>
        </p:txBody>
      </p:sp>
    </p:spTree>
    <p:extLst>
      <p:ext uri="{BB962C8B-B14F-4D97-AF65-F5344CB8AC3E}">
        <p14:creationId xmlns:p14="http://schemas.microsoft.com/office/powerpoint/2010/main" val="383750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3" descr="I:\Dispense\Lez 17\(17.2) Venturimetr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"/>
          <a:stretch/>
        </p:blipFill>
        <p:spPr bwMode="auto">
          <a:xfrm>
            <a:off x="4142871" y="700628"/>
            <a:ext cx="7890376" cy="571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154804" y="106067"/>
            <a:ext cx="1137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flow speed		</a:t>
            </a:r>
            <a:r>
              <a:rPr lang="en-US" sz="2400"/>
              <a:t>             </a:t>
            </a:r>
            <a:r>
              <a:rPr lang="en-US" sz="2400" i="1" u="sng"/>
              <a:t>pressure </a:t>
            </a:r>
            <a:r>
              <a:rPr lang="en-US" sz="2400" i="1" u="sng" dirty="0"/>
              <a:t>drop methods</a:t>
            </a:r>
            <a:r>
              <a:rPr lang="en-US" sz="2400" dirty="0"/>
              <a:t> </a:t>
            </a:r>
            <a:r>
              <a:rPr lang="en-US" sz="2400"/>
              <a:t>are employed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86" y="202418"/>
            <a:ext cx="1647824" cy="30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54804" y="1943968"/>
            <a:ext cx="4074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Volumetric flow </a:t>
            </a:r>
            <a:r>
              <a:rPr lang="en-US" sz="2400" i="1" dirty="0"/>
              <a:t>Q</a:t>
            </a:r>
            <a:r>
              <a:rPr lang="en-US" sz="2400" i="1" baseline="-25000" dirty="0"/>
              <a:t>v</a:t>
            </a:r>
            <a:r>
              <a:rPr lang="en-US" sz="2400" dirty="0"/>
              <a:t> is constant in </a:t>
            </a:r>
            <a:r>
              <a:rPr lang="en-US" sz="2400" i="1" u="sng" dirty="0"/>
              <a:t>every</a:t>
            </a:r>
            <a:r>
              <a:rPr lang="en-US" sz="2400" dirty="0"/>
              <a:t> section of </a:t>
            </a:r>
            <a:r>
              <a:rPr lang="en-US" sz="2400"/>
              <a:t>the pipe</a:t>
            </a:r>
          </a:p>
          <a:p>
            <a:endParaRPr lang="en-US" sz="2400"/>
          </a:p>
          <a:p>
            <a:endParaRPr lang="en-US" sz="3600"/>
          </a:p>
          <a:p>
            <a:r>
              <a:rPr lang="en-US" sz="2400"/>
              <a:t>being  </a:t>
            </a:r>
            <a:r>
              <a:rPr lang="en-US" sz="2400" i="1" dirty="0"/>
              <a:t>S</a:t>
            </a:r>
            <a:r>
              <a:rPr lang="en-US" sz="2400" i="1" baseline="-25000" dirty="0"/>
              <a:t>2</a:t>
            </a:r>
            <a:r>
              <a:rPr lang="en-US" sz="2400" i="1" dirty="0"/>
              <a:t> &lt; S</a:t>
            </a:r>
            <a:r>
              <a:rPr lang="en-US" sz="2400" i="1" baseline="-25000" dirty="0"/>
              <a:t>1</a:t>
            </a:r>
            <a:r>
              <a:rPr lang="en-US" sz="2400" dirty="0"/>
              <a:t>  we get  </a:t>
            </a:r>
            <a:r>
              <a:rPr lang="en-US" sz="2400" i="1" dirty="0"/>
              <a:t>v</a:t>
            </a:r>
            <a:r>
              <a:rPr lang="en-US" sz="2400" i="1" baseline="-25000" dirty="0"/>
              <a:t>2</a:t>
            </a:r>
            <a:r>
              <a:rPr lang="en-US" sz="2400" i="1" dirty="0"/>
              <a:t> &gt; v</a:t>
            </a:r>
            <a:r>
              <a:rPr lang="en-US" sz="2400" i="1" baseline="-25000" dirty="0"/>
              <a:t>1</a:t>
            </a:r>
            <a:r>
              <a:rPr lang="en-US" sz="2400" dirty="0"/>
              <a:t> 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351916"/>
              </p:ext>
            </p:extLst>
          </p:nvPr>
        </p:nvGraphicFramePr>
        <p:xfrm>
          <a:off x="832965" y="2980255"/>
          <a:ext cx="2229485" cy="43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1181100" imgH="228600" progId="Equation.3">
                  <p:embed/>
                </p:oleObj>
              </mc:Choice>
              <mc:Fallback>
                <p:oleObj name="Equazione" r:id="rId4" imgW="1181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965" y="2980255"/>
                        <a:ext cx="2229485" cy="431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ttangolo 17"/>
          <p:cNvSpPr/>
          <p:nvPr/>
        </p:nvSpPr>
        <p:spPr>
          <a:xfrm>
            <a:off x="1010378" y="1128067"/>
            <a:ext cx="2363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>
                <a:solidFill>
                  <a:srgbClr val="0070C0"/>
                </a:solidFill>
              </a:rPr>
              <a:t>VENTURI meter   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0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44320" y="153810"/>
            <a:ext cx="7040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BERNOULLI theorem is applied between the sections S</a:t>
            </a:r>
            <a:r>
              <a:rPr lang="en-US" sz="2000" baseline="-25000" dirty="0"/>
              <a:t>1</a:t>
            </a:r>
            <a:r>
              <a:rPr lang="en-US" sz="2000" dirty="0"/>
              <a:t> and S</a:t>
            </a:r>
            <a:r>
              <a:rPr lang="en-US" sz="2000" baseline="-25000" dirty="0"/>
              <a:t>2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1" y="653401"/>
            <a:ext cx="2664346" cy="14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2" y="3251237"/>
            <a:ext cx="5230460" cy="157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332797" y="5067210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err="1"/>
              <a:t>Volumetric</a:t>
            </a:r>
            <a:r>
              <a:rPr lang="it-IT" sz="2000" b="1" i="1" dirty="0"/>
              <a:t> flow</a:t>
            </a:r>
            <a:r>
              <a:rPr lang="it-IT" sz="2000" dirty="0"/>
              <a:t>: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48" y="5602106"/>
            <a:ext cx="4502946" cy="9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8248863" y="5134078"/>
            <a:ext cx="1510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Weight</a:t>
            </a:r>
            <a:r>
              <a:rPr lang="it-IT" sz="2000" dirty="0"/>
              <a:t> flow: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22785" y="2611096"/>
            <a:ext cx="6059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i="1" u="sng" dirty="0"/>
              <a:t>throttling coefficient</a:t>
            </a:r>
            <a:r>
              <a:rPr lang="en-US" sz="2000" dirty="0"/>
              <a:t> is : 	</a:t>
            </a:r>
            <a:r>
              <a:rPr lang="en-US" sz="2000"/>
              <a:t>	  and </a:t>
            </a:r>
            <a:r>
              <a:rPr lang="en-US" sz="2000" dirty="0"/>
              <a:t>being  </a:t>
            </a:r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660006"/>
              </p:ext>
            </p:extLst>
          </p:nvPr>
        </p:nvGraphicFramePr>
        <p:xfrm>
          <a:off x="3606597" y="2463390"/>
          <a:ext cx="1219923" cy="79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672808" imgH="431613" progId="Equation.3">
                  <p:embed/>
                </p:oleObj>
              </mc:Choice>
              <mc:Fallback>
                <p:oleObj name="Equazione" r:id="rId5" imgW="672808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597" y="2463390"/>
                        <a:ext cx="1219923" cy="792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284828"/>
              </p:ext>
            </p:extLst>
          </p:nvPr>
        </p:nvGraphicFramePr>
        <p:xfrm>
          <a:off x="6707523" y="2429822"/>
          <a:ext cx="1184326" cy="823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622030" imgH="431613" progId="Equation.3">
                  <p:embed/>
                </p:oleObj>
              </mc:Choice>
              <mc:Fallback>
                <p:oleObj name="Equazione" r:id="rId7" imgW="62203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523" y="2429822"/>
                        <a:ext cx="1184326" cy="8236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932674"/>
              </p:ext>
            </p:extLst>
          </p:nvPr>
        </p:nvGraphicFramePr>
        <p:xfrm>
          <a:off x="8777355" y="2580616"/>
          <a:ext cx="1282713" cy="44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9" imgW="609336" imgH="215806" progId="Equation.3">
                  <p:embed/>
                </p:oleObj>
              </mc:Choice>
              <mc:Fallback>
                <p:oleObj name="Equazione" r:id="rId9" imgW="60933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7355" y="2580616"/>
                        <a:ext cx="1282713" cy="447614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464677"/>
              </p:ext>
            </p:extLst>
          </p:nvPr>
        </p:nvGraphicFramePr>
        <p:xfrm>
          <a:off x="590425" y="5618858"/>
          <a:ext cx="3429440" cy="914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1" imgW="1778000" imgH="469900" progId="Equation.3">
                  <p:embed/>
                </p:oleObj>
              </mc:Choice>
              <mc:Fallback>
                <p:oleObj name="Equazione" r:id="rId11" imgW="1778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25" y="5618858"/>
                        <a:ext cx="3429440" cy="91410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 descr="I:\Dispense\Lez 17\(17.2) Venturimetro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37"/>
          <a:stretch/>
        </p:blipFill>
        <p:spPr bwMode="auto">
          <a:xfrm>
            <a:off x="6725437" y="403652"/>
            <a:ext cx="5005373" cy="189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3" descr="I:\Dispense\Lez 17\(17.3) Diafram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58" y="434506"/>
            <a:ext cx="5147733" cy="62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98948" y="61292"/>
            <a:ext cx="844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losses (always present) are taken into account by a </a:t>
            </a:r>
            <a:r>
              <a:rPr lang="en-US" sz="2000" b="1" u="sng" dirty="0"/>
              <a:t>discharge coefficient</a:t>
            </a:r>
            <a:r>
              <a:rPr lang="en-US" sz="2000" b="1" dirty="0"/>
              <a:t> </a:t>
            </a:r>
            <a:r>
              <a:rPr lang="it-IT" sz="2000" dirty="0"/>
              <a:t>: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86250" y="1598479"/>
            <a:ext cx="471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Actually,  </a:t>
            </a:r>
            <a:r>
              <a:rPr lang="en-US" sz="2000" i="1" dirty="0"/>
              <a:t>C = C(Re)</a:t>
            </a:r>
            <a:r>
              <a:rPr lang="en-US" sz="2000" dirty="0"/>
              <a:t>  is provided by the instrument </a:t>
            </a:r>
            <a:r>
              <a:rPr lang="en-US" sz="2000"/>
              <a:t>producer !  (can be C&gt;0.9)</a:t>
            </a:r>
            <a:endParaRPr lang="en-US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00247" y="3464393"/>
            <a:ext cx="5424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we do not have at our disposal the necessary length to insert in the pipe a </a:t>
            </a:r>
            <a:r>
              <a:rPr lang="en-US" sz="2000" i="1" dirty="0" err="1"/>
              <a:t>Venturi</a:t>
            </a:r>
            <a:r>
              <a:rPr lang="en-US" sz="2000" i="1" dirty="0"/>
              <a:t> flow meter,</a:t>
            </a:r>
            <a:r>
              <a:rPr lang="en-US" sz="2000" dirty="0"/>
              <a:t> we can employ a </a:t>
            </a:r>
            <a:r>
              <a:rPr lang="en-US" sz="2000" b="1" i="1" dirty="0"/>
              <a:t>diaphragm flow meter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r>
              <a:rPr lang="en-US" sz="2000" dirty="0"/>
              <a:t>It has the same graduation curve of the </a:t>
            </a:r>
            <a:r>
              <a:rPr lang="en-US" sz="2000" dirty="0" err="1"/>
              <a:t>Venturi</a:t>
            </a:r>
            <a:r>
              <a:rPr lang="en-US" sz="2000" dirty="0"/>
              <a:t> meter but with a </a:t>
            </a:r>
            <a:r>
              <a:rPr lang="en-US" sz="2000" i="1" dirty="0"/>
              <a:t>much smaller discharge coefficient C = C (Re)  </a:t>
            </a:r>
            <a:r>
              <a:rPr lang="en-US" sz="2000" dirty="0"/>
              <a:t>because of the considerable induced pressure losses (over 40%) happening at the diaphragm bottleneck !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86250" y="788339"/>
            <a:ext cx="2470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u="sng" dirty="0" err="1"/>
              <a:t>Discharge</a:t>
            </a:r>
            <a:r>
              <a:rPr lang="it-IT" sz="2000" b="1" i="1" u="sng" dirty="0"/>
              <a:t> </a:t>
            </a:r>
            <a:r>
              <a:rPr lang="it-IT" sz="2000" b="1" i="1" u="sng" dirty="0" err="1"/>
              <a:t>coefficient</a:t>
            </a:r>
            <a:r>
              <a:rPr lang="it-IT" sz="2000" b="1" i="1" u="sng" dirty="0"/>
              <a:t>:</a:t>
            </a:r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797808"/>
              </p:ext>
            </p:extLst>
          </p:nvPr>
        </p:nvGraphicFramePr>
        <p:xfrm>
          <a:off x="3957479" y="673526"/>
          <a:ext cx="1452927" cy="734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863225" imgH="431613" progId="Equation.3">
                  <p:embed/>
                </p:oleObj>
              </mc:Choice>
              <mc:Fallback>
                <p:oleObj name="Equazione" r:id="rId3" imgW="86322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479" y="673526"/>
                        <a:ext cx="1452927" cy="73450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328647" y="2586515"/>
            <a:ext cx="4459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Venturi meter are long to allow for a good recovery of pressure drop</a:t>
            </a:r>
          </a:p>
        </p:txBody>
      </p:sp>
    </p:spTree>
    <p:extLst>
      <p:ext uri="{BB962C8B-B14F-4D97-AF65-F5344CB8AC3E}">
        <p14:creationId xmlns:p14="http://schemas.microsoft.com/office/powerpoint/2010/main" val="38375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46772" r="22512" b="27635"/>
          <a:stretch/>
        </p:blipFill>
        <p:spPr bwMode="auto">
          <a:xfrm rot="10800000">
            <a:off x="202336" y="80225"/>
            <a:ext cx="5010150" cy="322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7676881" y="3685912"/>
            <a:ext cx="4253932" cy="2945763"/>
            <a:chOff x="7574470" y="2687536"/>
            <a:chExt cx="4253932" cy="2945763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4470" y="2687536"/>
              <a:ext cx="4111984" cy="252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10812162" y="5294745"/>
              <a:ext cx="10162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( N</a:t>
              </a:r>
              <a:r>
                <a:rPr lang="it-IT" sz="1600" baseline="-25000" dirty="0"/>
                <a:t>R</a:t>
              </a:r>
              <a:r>
                <a:rPr lang="it-IT" sz="1600" dirty="0"/>
                <a:t> = Re )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10" t="51978"/>
          <a:stretch/>
        </p:blipFill>
        <p:spPr>
          <a:xfrm>
            <a:off x="135478" y="3572932"/>
            <a:ext cx="5217983" cy="322467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924350" y="80225"/>
            <a:ext cx="311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0070C0"/>
                </a:solidFill>
              </a:rPr>
              <a:t>Diaphragm</a:t>
            </a:r>
            <a:r>
              <a:rPr lang="it-IT" sz="2400" b="1" i="1" dirty="0">
                <a:solidFill>
                  <a:srgbClr val="0070C0"/>
                </a:solidFill>
              </a:rPr>
              <a:t> flow </a:t>
            </a:r>
            <a:r>
              <a:rPr lang="it-IT" sz="2400" b="1" i="1" dirty="0" err="1">
                <a:solidFill>
                  <a:srgbClr val="0070C0"/>
                </a:solidFill>
              </a:rPr>
              <a:t>meter</a:t>
            </a:r>
            <a:endParaRPr lang="it-IT" sz="2400" b="1" i="1" dirty="0">
              <a:solidFill>
                <a:srgbClr val="0070C0"/>
              </a:solidFill>
            </a:endParaRPr>
          </a:p>
        </p:txBody>
      </p:sp>
      <p:pic>
        <p:nvPicPr>
          <p:cNvPr id="9" name="Picture 2" descr="http://www.trafagitalia.com/photo/efm1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298" y="224971"/>
            <a:ext cx="2665515" cy="26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trafagitalia.com/photo/d2%20-%20d5-2_Attacco%20flangiato%20inox%20F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85" y="732993"/>
            <a:ext cx="2662179" cy="26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04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559496" y="44625"/>
            <a:ext cx="957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 intermediate solution can be the </a:t>
            </a:r>
            <a:r>
              <a:rPr lang="en-US" sz="2000" b="1" i="1" dirty="0">
                <a:solidFill>
                  <a:srgbClr val="0070C0"/>
                </a:solidFill>
              </a:rPr>
              <a:t>nozzle flow meter</a:t>
            </a:r>
            <a:r>
              <a:rPr lang="en-US" sz="2000" dirty="0">
                <a:solidFill>
                  <a:srgbClr val="0070C0"/>
                </a:solidFill>
              </a:rPr>
              <a:t>  </a:t>
            </a:r>
            <a:r>
              <a:rPr lang="en-US" sz="2000" dirty="0"/>
              <a:t>(with </a:t>
            </a:r>
            <a:r>
              <a:rPr lang="en-US" sz="2000" i="1" dirty="0"/>
              <a:t>pressure losses</a:t>
            </a:r>
            <a:r>
              <a:rPr lang="en-US" sz="2000" dirty="0"/>
              <a:t> around 20%):</a:t>
            </a:r>
          </a:p>
        </p:txBody>
      </p:sp>
      <p:pic>
        <p:nvPicPr>
          <p:cNvPr id="4" name="Picture 2" descr="I:\Dispense\Lez 17\(17.4) Boccagl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8" y="508209"/>
            <a:ext cx="5727360" cy="62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Dispense\Lez 17\(17.5) curve delle perdite di cari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10" y="584409"/>
            <a:ext cx="3821824" cy="42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2132856"/>
            <a:ext cx="790316" cy="45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154" y="4959004"/>
            <a:ext cx="2808312" cy="176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4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5400" y="31750"/>
            <a:ext cx="12134850" cy="679874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319756" y="86146"/>
            <a:ext cx="3154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0070C0"/>
                </a:solidFill>
              </a:rPr>
              <a:t>Rotameter</a:t>
            </a:r>
            <a:r>
              <a:rPr lang="it-IT" sz="2400" b="1" i="1" dirty="0">
                <a:solidFill>
                  <a:srgbClr val="0070C0"/>
                </a:solidFill>
              </a:rPr>
              <a:t> flow </a:t>
            </a:r>
            <a:r>
              <a:rPr lang="it-IT" sz="2400" b="1" i="1" dirty="0" err="1">
                <a:solidFill>
                  <a:srgbClr val="0070C0"/>
                </a:solidFill>
              </a:rPr>
              <a:t>meter</a:t>
            </a:r>
            <a:r>
              <a:rPr lang="it-IT" sz="2400" b="1" i="1" dirty="0">
                <a:solidFill>
                  <a:srgbClr val="0070C0"/>
                </a:solidFill>
              </a:rPr>
              <a:t> :</a:t>
            </a:r>
          </a:p>
        </p:txBody>
      </p:sp>
      <p:pic>
        <p:nvPicPr>
          <p:cNvPr id="4" name="Picture 2" descr="I:\Dispense\Lez 17\(17.6) Flussime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021" y="621899"/>
            <a:ext cx="2458126" cy="58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5868955" y="770068"/>
            <a:ext cx="6323045" cy="2862322"/>
            <a:chOff x="3033515" y="844161"/>
            <a:chExt cx="6323045" cy="2862322"/>
          </a:xfrm>
        </p:grpSpPr>
        <p:sp>
          <p:nvSpPr>
            <p:cNvPr id="6" name="CasellaDiTesto 5"/>
            <p:cNvSpPr txBox="1"/>
            <p:nvPr/>
          </p:nvSpPr>
          <p:spPr>
            <a:xfrm>
              <a:off x="3033515" y="844161"/>
              <a:ext cx="632304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The </a:t>
              </a:r>
              <a:r>
                <a:rPr lang="en-US" sz="2000" i="1" dirty="0"/>
                <a:t>Graduation curve</a:t>
              </a:r>
              <a:r>
                <a:rPr lang="en-US" sz="2000" dirty="0"/>
                <a:t> is based on the equilibrium of two forces: 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1) weight (in water) of the floater: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2) thrust (push-up) of the flow</a:t>
              </a:r>
              <a:r>
                <a:rPr lang="en-US" sz="2000"/>
                <a:t>:        </a:t>
              </a:r>
              <a:endParaRPr lang="en-US" sz="2000" dirty="0"/>
            </a:p>
            <a:p>
              <a:pPr>
                <a:lnSpc>
                  <a:spcPct val="150000"/>
                </a:lnSpc>
              </a:pPr>
              <a:r>
                <a:rPr lang="en-US" sz="2000" dirty="0"/>
                <a:t>with  </a:t>
              </a:r>
              <a:r>
                <a:rPr lang="it-IT" sz="2000" i="1" dirty="0"/>
                <a:t>ρ* = </a:t>
              </a:r>
              <a:r>
                <a:rPr lang="it-IT" sz="2000" i="1" dirty="0" err="1"/>
                <a:t>ρ</a:t>
              </a:r>
              <a:r>
                <a:rPr lang="it-IT" sz="2000" i="1" baseline="-25000" dirty="0" err="1"/>
                <a:t>c</a:t>
              </a:r>
              <a:r>
                <a:rPr lang="it-IT" sz="2000" i="1" dirty="0"/>
                <a:t> – </a:t>
              </a:r>
              <a:r>
                <a:rPr lang="it-IT" sz="2000" i="1" dirty="0" err="1"/>
                <a:t>ρ</a:t>
              </a:r>
              <a:r>
                <a:rPr lang="it-IT" sz="2000" i="1" baseline="-25000" dirty="0" err="1"/>
                <a:t>f</a:t>
              </a:r>
              <a:r>
                <a:rPr lang="it-IT" sz="2000" dirty="0"/>
                <a:t>   (</a:t>
              </a:r>
              <a:r>
                <a:rPr lang="it-IT" sz="2000" dirty="0" err="1"/>
                <a:t>floater</a:t>
              </a:r>
              <a:r>
                <a:rPr lang="it-IT" sz="2000" dirty="0"/>
                <a:t> </a:t>
              </a:r>
              <a:r>
                <a:rPr lang="it-IT" sz="2000" dirty="0" err="1"/>
                <a:t>density</a:t>
              </a:r>
              <a:r>
                <a:rPr lang="it-IT" sz="2000" dirty="0"/>
                <a:t> – </a:t>
              </a:r>
              <a:r>
                <a:rPr lang="it-IT" sz="2000" dirty="0" err="1"/>
                <a:t>fluid</a:t>
              </a:r>
              <a:r>
                <a:rPr lang="it-IT" sz="2000" dirty="0"/>
                <a:t> </a:t>
              </a:r>
              <a:r>
                <a:rPr lang="it-IT" sz="2000" dirty="0" err="1"/>
                <a:t>density</a:t>
              </a:r>
              <a:r>
                <a:rPr lang="it-IT" sz="2000" dirty="0"/>
                <a:t>)</a:t>
              </a:r>
            </a:p>
            <a:p>
              <a:pPr>
                <a:lnSpc>
                  <a:spcPct val="150000"/>
                </a:lnSpc>
              </a:pPr>
              <a:r>
                <a:rPr lang="it-IT" sz="2000" dirty="0"/>
                <a:t> </a:t>
              </a:r>
              <a:r>
                <a:rPr lang="it-IT" sz="2000" i="1" dirty="0" err="1"/>
                <a:t>V</a:t>
              </a:r>
              <a:r>
                <a:rPr lang="it-IT" sz="2000" i="1" baseline="-25000" dirty="0" err="1"/>
                <a:t>c</a:t>
              </a:r>
              <a:r>
                <a:rPr lang="it-IT" sz="2000" dirty="0"/>
                <a:t>  </a:t>
              </a:r>
              <a:r>
                <a:rPr lang="it-IT" sz="2000" dirty="0" err="1"/>
                <a:t>floater</a:t>
              </a:r>
              <a:r>
                <a:rPr lang="it-IT" sz="2000" dirty="0"/>
                <a:t> volume and  </a:t>
              </a:r>
              <a:r>
                <a:rPr lang="it-IT" sz="2000" i="1" dirty="0"/>
                <a:t>A</a:t>
              </a:r>
              <a:r>
                <a:rPr lang="it-IT" sz="2000" dirty="0"/>
                <a:t> maximum </a:t>
              </a:r>
              <a:r>
                <a:rPr lang="it-IT" sz="2000" dirty="0" err="1"/>
                <a:t>floater</a:t>
              </a:r>
              <a:r>
                <a:rPr lang="it-IT" sz="2000" dirty="0"/>
                <a:t> cross </a:t>
              </a:r>
              <a:r>
                <a:rPr lang="it-IT" sz="2000" dirty="0" err="1"/>
                <a:t>section</a:t>
              </a:r>
              <a:r>
                <a:rPr lang="it-IT" sz="2000" dirty="0"/>
                <a:t>.</a:t>
              </a:r>
              <a:endParaRPr lang="en-US" sz="2000" dirty="0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843" y="1854845"/>
              <a:ext cx="914400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557" y="2314133"/>
              <a:ext cx="1219200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44" y="3773437"/>
            <a:ext cx="4068000" cy="133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5934349" y="5174725"/>
            <a:ext cx="5742384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/>
              <a:t>being all the quantities listed in the left term of the equation above "constant", the pressure difference between "below" and "above" the floater is also constant </a:t>
            </a:r>
            <a:r>
              <a:rPr lang="it-IT" sz="2000" dirty="0"/>
              <a:t>!</a:t>
            </a:r>
          </a:p>
        </p:txBody>
      </p:sp>
      <p:pic>
        <p:nvPicPr>
          <p:cNvPr id="12" name="Picture 2" descr="http://image.made-in-china.com/43f34j10GezEBlMPJKia/Sight-Glass-Rotameter-Air-Wa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5" y="1950357"/>
            <a:ext cx="3368985" cy="336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888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1956</Words>
  <Application>Microsoft Office PowerPoint</Application>
  <PresentationFormat>Widescreen</PresentationFormat>
  <Paragraphs>157</Paragraphs>
  <Slides>21</Slides>
  <Notes>3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Tema di Office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Thermomechanical Measurements for Energy Systems (MENR)</dc:title>
  <dc:creator>Rino Del Prete</dc:creator>
  <cp:lastModifiedBy>Livio D'Alvia</cp:lastModifiedBy>
  <cp:revision>174</cp:revision>
  <cp:lastPrinted>2018-11-28T16:06:03Z</cp:lastPrinted>
  <dcterms:created xsi:type="dcterms:W3CDTF">2016-05-11T13:25:51Z</dcterms:created>
  <dcterms:modified xsi:type="dcterms:W3CDTF">2024-03-05T17:21:39Z</dcterms:modified>
</cp:coreProperties>
</file>