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0A2F1-1D88-4638-B2BD-D63794181322}" type="datetimeFigureOut">
              <a:rPr lang="it-IT" smtClean="0"/>
              <a:t>22/03/2020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BD120-DE92-4232-A4D3-10799AE000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930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B44703-45EA-4972-B744-A2DD9F237FC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73941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8186-1BC0-4DDD-BA6F-D757324907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065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EDF4-39EF-48A4-A7CA-4BFB13930C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378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8343D-1EC3-4603-9AF1-133E590140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637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A3408-27FE-4F0C-AC83-F455F4F5B0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547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30DB5-23E5-4F1B-9F32-61949D2650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155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E9F7D-3CA6-4962-B037-FC94B6EC22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3404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2FC4F-674D-475E-9C91-6CC91C784B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700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C56F4-77D5-49F4-8142-0B208C0B7C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993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085DD-C09E-482B-8BB0-4011D179E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563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B8AA-5047-412B-9C24-A2A4A46BA9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7085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5CDA4-F49F-49BA-B9D2-6504DEAF23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034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4342A11-CFE7-4BFD-89F1-E9A577782F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7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3502026" y="339725"/>
          <a:ext cx="5210175" cy="621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5" imgW="11932227" imgH="14244970" progId="Photoshop.Image.4">
                  <p:embed/>
                </p:oleObj>
              </mc:Choice>
              <mc:Fallback>
                <p:oleObj name="Image" r:id="rId5" imgW="11932227" imgH="14244970" progId="Photoshop.Image.4">
                  <p:embed/>
                  <p:pic>
                    <p:nvPicPr>
                      <p:cNvPr id="675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026" y="339725"/>
                        <a:ext cx="5210175" cy="621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8428039" y="273051"/>
            <a:ext cx="1969059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0099"/>
                </a:solidFill>
                <a:latin typeface="Arial" charset="0"/>
              </a:rPr>
              <a:t>To vacuum pump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8599489" y="862014"/>
            <a:ext cx="732887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0099"/>
                </a:solidFill>
                <a:latin typeface="Arial" charset="0"/>
              </a:rPr>
              <a:t>motor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9170988" y="1182689"/>
            <a:ext cx="1257646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i="1">
                <a:solidFill>
                  <a:srgbClr val="000099"/>
                </a:solidFill>
                <a:latin typeface="Arial" charset="0"/>
              </a:rPr>
              <a:t>A = time 1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9170989" y="2273301"/>
            <a:ext cx="1266687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i="1">
                <a:solidFill>
                  <a:srgbClr val="000099"/>
                </a:solidFill>
                <a:latin typeface="Arial" charset="0"/>
              </a:rPr>
              <a:t>B = time 2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9170989" y="3451226"/>
            <a:ext cx="1266687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i="1">
                <a:solidFill>
                  <a:srgbClr val="000099"/>
                </a:solidFill>
                <a:latin typeface="Arial" charset="0"/>
              </a:rPr>
              <a:t>C = time 3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9170989" y="4791076"/>
            <a:ext cx="1266687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i="1">
                <a:solidFill>
                  <a:srgbClr val="000099"/>
                </a:solidFill>
                <a:latin typeface="Arial" charset="0"/>
              </a:rPr>
              <a:t>D = time 4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9170988" y="6094414"/>
            <a:ext cx="1252260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 i="1">
                <a:solidFill>
                  <a:srgbClr val="000099"/>
                </a:solidFill>
                <a:latin typeface="Arial" charset="0"/>
              </a:rPr>
              <a:t>E = time 5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2535239" y="174626"/>
            <a:ext cx="1185511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0099"/>
                </a:solidFill>
                <a:latin typeface="Arial" charset="0"/>
              </a:rPr>
              <a:t>Tin vapor 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2484439" y="593726"/>
            <a:ext cx="1234627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0099"/>
                </a:solidFill>
                <a:latin typeface="Arial" charset="0"/>
              </a:rPr>
              <a:t>Molten tin </a:t>
            </a:r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1570039" y="1014413"/>
            <a:ext cx="2090631" cy="63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0099"/>
                </a:solidFill>
                <a:latin typeface="Arial" charset="0"/>
              </a:rPr>
              <a:t>Oven at controlled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0099"/>
                </a:solidFill>
                <a:latin typeface="Arial" charset="0"/>
              </a:rPr>
              <a:t>Temperature </a:t>
            </a:r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2781301" y="1446214"/>
            <a:ext cx="1276305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dirty="0" err="1">
                <a:solidFill>
                  <a:srgbClr val="000099"/>
                </a:solidFill>
                <a:latin typeface="Arial" charset="0"/>
              </a:rPr>
              <a:t>Collimator</a:t>
            </a:r>
            <a:r>
              <a:rPr lang="it-IT" altLang="it-IT" sz="1900" dirty="0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13"/>
    </mc:Choice>
    <mc:Fallback xmlns="">
      <p:transition spd="slow" advTm="201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uppo 138"/>
          <p:cNvGrpSpPr/>
          <p:nvPr/>
        </p:nvGrpSpPr>
        <p:grpSpPr>
          <a:xfrm>
            <a:off x="2964685" y="1305492"/>
            <a:ext cx="6264275" cy="5383212"/>
            <a:chOff x="1051747" y="2483977"/>
            <a:chExt cx="6264275" cy="5383212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 rot="402517">
              <a:off x="3010722" y="3858752"/>
              <a:ext cx="1295400" cy="1400175"/>
              <a:chOff x="3264" y="3966"/>
              <a:chExt cx="612" cy="696"/>
            </a:xfrm>
          </p:grpSpPr>
          <p:sp>
            <p:nvSpPr>
              <p:cNvPr id="4" name="AutoShape 3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solidFill>
                <a:srgbClr val="FFFF99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Line 4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" name="Line 5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" name="Line 6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 rot="402517">
              <a:off x="1982022" y="3755564"/>
              <a:ext cx="1295400" cy="1400175"/>
              <a:chOff x="3264" y="3966"/>
              <a:chExt cx="612" cy="696"/>
            </a:xfrm>
          </p:grpSpPr>
          <p:sp>
            <p:nvSpPr>
              <p:cNvPr id="9" name="AutoShape 8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Line 10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11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 rot="402517">
              <a:off x="4028310" y="3973052"/>
              <a:ext cx="1293812" cy="1400175"/>
              <a:chOff x="3264" y="3966"/>
              <a:chExt cx="612" cy="696"/>
            </a:xfrm>
          </p:grpSpPr>
          <p:sp>
            <p:nvSpPr>
              <p:cNvPr id="14" name="AutoShape 13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 rot="402517">
              <a:off x="5045897" y="4087352"/>
              <a:ext cx="1293813" cy="1400175"/>
              <a:chOff x="3264" y="3966"/>
              <a:chExt cx="612" cy="696"/>
            </a:xfrm>
          </p:grpSpPr>
          <p:sp>
            <p:nvSpPr>
              <p:cNvPr id="19" name="AutoShape 18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 rot="402517">
              <a:off x="2120135" y="2612564"/>
              <a:ext cx="1293812" cy="1400175"/>
              <a:chOff x="3264" y="3966"/>
              <a:chExt cx="612" cy="696"/>
            </a:xfrm>
          </p:grpSpPr>
          <p:sp>
            <p:nvSpPr>
              <p:cNvPr id="24" name="AutoShape 23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24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" name="Line 25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" name="Line 26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 rot="402517">
              <a:off x="3148835" y="2715752"/>
              <a:ext cx="1293812" cy="1400175"/>
              <a:chOff x="3264" y="3966"/>
              <a:chExt cx="612" cy="696"/>
            </a:xfrm>
          </p:grpSpPr>
          <p:sp>
            <p:nvSpPr>
              <p:cNvPr id="29" name="AutoShape 28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29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" name="Line 30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" name="Line 31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 rot="402517">
              <a:off x="4188647" y="2830052"/>
              <a:ext cx="1293813" cy="1400175"/>
              <a:chOff x="3264" y="3966"/>
              <a:chExt cx="612" cy="696"/>
            </a:xfrm>
          </p:grpSpPr>
          <p:sp>
            <p:nvSpPr>
              <p:cNvPr id="34" name="AutoShape 33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34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" name="Line 36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8" name="Group 37"/>
            <p:cNvGrpSpPr>
              <a:grpSpLocks/>
            </p:cNvGrpSpPr>
            <p:nvPr/>
          </p:nvGrpSpPr>
          <p:grpSpPr bwMode="auto">
            <a:xfrm rot="402517">
              <a:off x="5209410" y="2952289"/>
              <a:ext cx="1293812" cy="1398588"/>
              <a:chOff x="3264" y="3966"/>
              <a:chExt cx="612" cy="696"/>
            </a:xfrm>
          </p:grpSpPr>
          <p:sp>
            <p:nvSpPr>
              <p:cNvPr id="39" name="AutoShape 38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39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40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" name="Group 42"/>
            <p:cNvGrpSpPr>
              <a:grpSpLocks/>
            </p:cNvGrpSpPr>
            <p:nvPr/>
          </p:nvGrpSpPr>
          <p:grpSpPr bwMode="auto">
            <a:xfrm rot="402517">
              <a:off x="1821685" y="4887452"/>
              <a:ext cx="1295400" cy="1400175"/>
              <a:chOff x="3264" y="3966"/>
              <a:chExt cx="612" cy="696"/>
            </a:xfrm>
          </p:grpSpPr>
          <p:sp>
            <p:nvSpPr>
              <p:cNvPr id="44" name="AutoShape 43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Line 44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" name="Line 45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" name="Line 46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8" name="Group 47"/>
            <p:cNvGrpSpPr>
              <a:grpSpLocks/>
            </p:cNvGrpSpPr>
            <p:nvPr/>
          </p:nvGrpSpPr>
          <p:grpSpPr bwMode="auto">
            <a:xfrm rot="402517">
              <a:off x="2850385" y="5012864"/>
              <a:ext cx="1295400" cy="1400175"/>
              <a:chOff x="3264" y="3966"/>
              <a:chExt cx="612" cy="696"/>
            </a:xfrm>
          </p:grpSpPr>
          <p:sp>
            <p:nvSpPr>
              <p:cNvPr id="49" name="AutoShape 48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Line 49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" name="Line 50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" name="Line 51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3" name="Group 52"/>
            <p:cNvGrpSpPr>
              <a:grpSpLocks/>
            </p:cNvGrpSpPr>
            <p:nvPr/>
          </p:nvGrpSpPr>
          <p:grpSpPr bwMode="auto">
            <a:xfrm rot="402517">
              <a:off x="3867972" y="5104939"/>
              <a:ext cx="1295400" cy="1398588"/>
              <a:chOff x="3264" y="3966"/>
              <a:chExt cx="612" cy="696"/>
            </a:xfrm>
          </p:grpSpPr>
          <p:sp>
            <p:nvSpPr>
              <p:cNvPr id="54" name="AutoShape 53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Line 54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" name="Line 56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8" name="Group 57"/>
            <p:cNvGrpSpPr>
              <a:grpSpLocks/>
            </p:cNvGrpSpPr>
            <p:nvPr/>
          </p:nvGrpSpPr>
          <p:grpSpPr bwMode="auto">
            <a:xfrm rot="402517">
              <a:off x="4896672" y="5219239"/>
              <a:ext cx="1295400" cy="1398588"/>
              <a:chOff x="3264" y="3966"/>
              <a:chExt cx="612" cy="696"/>
            </a:xfrm>
          </p:grpSpPr>
          <p:sp>
            <p:nvSpPr>
              <p:cNvPr id="59" name="AutoShape 58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Line 59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" name="Line 60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" name="Line 61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3" name="Group 62"/>
            <p:cNvGrpSpPr>
              <a:grpSpLocks/>
            </p:cNvGrpSpPr>
            <p:nvPr/>
          </p:nvGrpSpPr>
          <p:grpSpPr bwMode="auto">
            <a:xfrm rot="402517">
              <a:off x="4749035" y="6351127"/>
              <a:ext cx="1293812" cy="1398587"/>
              <a:chOff x="3264" y="3966"/>
              <a:chExt cx="612" cy="696"/>
            </a:xfrm>
          </p:grpSpPr>
          <p:sp>
            <p:nvSpPr>
              <p:cNvPr id="64" name="AutoShape 63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Line 64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" name="Line 65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" name="Line 66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8" name="Group 67"/>
            <p:cNvGrpSpPr>
              <a:grpSpLocks/>
            </p:cNvGrpSpPr>
            <p:nvPr/>
          </p:nvGrpSpPr>
          <p:grpSpPr bwMode="auto">
            <a:xfrm rot="402517">
              <a:off x="3720335" y="6247939"/>
              <a:ext cx="1293812" cy="1398588"/>
              <a:chOff x="3264" y="3966"/>
              <a:chExt cx="612" cy="696"/>
            </a:xfrm>
          </p:grpSpPr>
          <p:sp>
            <p:nvSpPr>
              <p:cNvPr id="69" name="AutoShape 68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Line 69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" name="Line 70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" name="Line 71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3" name="Group 72"/>
            <p:cNvGrpSpPr>
              <a:grpSpLocks/>
            </p:cNvGrpSpPr>
            <p:nvPr/>
          </p:nvGrpSpPr>
          <p:grpSpPr bwMode="auto">
            <a:xfrm rot="402517">
              <a:off x="2678935" y="6155864"/>
              <a:ext cx="1295400" cy="1400175"/>
              <a:chOff x="3264" y="3966"/>
              <a:chExt cx="612" cy="696"/>
            </a:xfrm>
          </p:grpSpPr>
          <p:sp>
            <p:nvSpPr>
              <p:cNvPr id="74" name="AutoShape 73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74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" name="Line 75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" name="Line 76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8" name="Group 77"/>
            <p:cNvGrpSpPr>
              <a:grpSpLocks/>
            </p:cNvGrpSpPr>
            <p:nvPr/>
          </p:nvGrpSpPr>
          <p:grpSpPr bwMode="auto">
            <a:xfrm rot="402517">
              <a:off x="1662935" y="6030452"/>
              <a:ext cx="1293812" cy="1400175"/>
              <a:chOff x="3264" y="3966"/>
              <a:chExt cx="612" cy="696"/>
            </a:xfrm>
          </p:grpSpPr>
          <p:sp>
            <p:nvSpPr>
              <p:cNvPr id="79" name="AutoShape 78"/>
              <p:cNvSpPr>
                <a:spLocks noChangeArrowheads="1"/>
              </p:cNvSpPr>
              <p:nvPr/>
            </p:nvSpPr>
            <p:spPr bwMode="auto">
              <a:xfrm>
                <a:off x="3264" y="3966"/>
                <a:ext cx="612" cy="696"/>
              </a:xfrm>
              <a:prstGeom prst="cube">
                <a:avLst>
                  <a:gd name="adj" fmla="val 20097"/>
                </a:avLst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Line 79"/>
              <p:cNvSpPr>
                <a:spLocks noChangeShapeType="1"/>
              </p:cNvSpPr>
              <p:nvPr/>
            </p:nvSpPr>
            <p:spPr bwMode="auto">
              <a:xfrm>
                <a:off x="3396" y="454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" name="Line 80"/>
              <p:cNvSpPr>
                <a:spLocks noChangeShapeType="1"/>
              </p:cNvSpPr>
              <p:nvPr/>
            </p:nvSpPr>
            <p:spPr bwMode="auto">
              <a:xfrm>
                <a:off x="3384" y="3972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" name="Line 81"/>
              <p:cNvSpPr>
                <a:spLocks noChangeShapeType="1"/>
              </p:cNvSpPr>
              <p:nvPr/>
            </p:nvSpPr>
            <p:spPr bwMode="auto">
              <a:xfrm flipV="1">
                <a:off x="3264" y="4536"/>
                <a:ext cx="126" cy="12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83" name="Line 82"/>
            <p:cNvSpPr>
              <a:spLocks noChangeShapeType="1"/>
            </p:cNvSpPr>
            <p:nvPr/>
          </p:nvSpPr>
          <p:spPr bwMode="auto">
            <a:xfrm flipH="1" flipV="1">
              <a:off x="1472435" y="2483977"/>
              <a:ext cx="1416050" cy="13652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4" name="Line 84"/>
            <p:cNvSpPr>
              <a:spLocks noChangeShapeType="1"/>
            </p:cNvSpPr>
            <p:nvPr/>
          </p:nvSpPr>
          <p:spPr bwMode="auto">
            <a:xfrm flipH="1" flipV="1">
              <a:off x="6184135" y="2974514"/>
              <a:ext cx="1131887" cy="1031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Line 85"/>
            <p:cNvSpPr>
              <a:spLocks noChangeShapeType="1"/>
            </p:cNvSpPr>
            <p:nvPr/>
          </p:nvSpPr>
          <p:spPr bwMode="auto">
            <a:xfrm flipH="1" flipV="1">
              <a:off x="5920610" y="3203114"/>
              <a:ext cx="1131887" cy="1031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6" name="Line 86"/>
            <p:cNvSpPr>
              <a:spLocks noChangeShapeType="1"/>
            </p:cNvSpPr>
            <p:nvPr/>
          </p:nvSpPr>
          <p:spPr bwMode="auto">
            <a:xfrm flipH="1" flipV="1">
              <a:off x="5406260" y="7513177"/>
              <a:ext cx="1131887" cy="1031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Line 87"/>
            <p:cNvSpPr>
              <a:spLocks noChangeShapeType="1"/>
            </p:cNvSpPr>
            <p:nvPr/>
          </p:nvSpPr>
          <p:spPr bwMode="auto">
            <a:xfrm flipH="1" flipV="1">
              <a:off x="5544372" y="7764002"/>
              <a:ext cx="1130300" cy="1031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8" name="Line 88"/>
            <p:cNvSpPr>
              <a:spLocks noChangeShapeType="1"/>
            </p:cNvSpPr>
            <p:nvPr/>
          </p:nvSpPr>
          <p:spPr bwMode="auto">
            <a:xfrm flipH="1" flipV="1">
              <a:off x="1051747" y="7306802"/>
              <a:ext cx="1131888" cy="1031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Oval 90"/>
            <p:cNvSpPr>
              <a:spLocks noChangeArrowheads="1"/>
            </p:cNvSpPr>
            <p:nvPr/>
          </p:nvSpPr>
          <p:spPr bwMode="auto">
            <a:xfrm>
              <a:off x="2115372" y="2734802"/>
              <a:ext cx="136525" cy="13811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0" name="Oval 91"/>
            <p:cNvSpPr>
              <a:spLocks noChangeArrowheads="1"/>
            </p:cNvSpPr>
            <p:nvPr/>
          </p:nvSpPr>
          <p:spPr bwMode="auto">
            <a:xfrm>
              <a:off x="2388422" y="2495089"/>
              <a:ext cx="138113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1" name="Oval 92"/>
            <p:cNvSpPr>
              <a:spLocks noChangeArrowheads="1"/>
            </p:cNvSpPr>
            <p:nvPr/>
          </p:nvSpPr>
          <p:spPr bwMode="auto">
            <a:xfrm>
              <a:off x="3383785" y="2631614"/>
              <a:ext cx="136525" cy="13811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2" name="Oval 93"/>
            <p:cNvSpPr>
              <a:spLocks noChangeArrowheads="1"/>
            </p:cNvSpPr>
            <p:nvPr/>
          </p:nvSpPr>
          <p:spPr bwMode="auto">
            <a:xfrm>
              <a:off x="3131372" y="2837989"/>
              <a:ext cx="138113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3" name="Oval 94"/>
            <p:cNvSpPr>
              <a:spLocks noChangeArrowheads="1"/>
            </p:cNvSpPr>
            <p:nvPr/>
          </p:nvSpPr>
          <p:spPr bwMode="auto">
            <a:xfrm>
              <a:off x="4160072" y="2952289"/>
              <a:ext cx="138113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4" name="Oval 95"/>
            <p:cNvSpPr>
              <a:spLocks noChangeArrowheads="1"/>
            </p:cNvSpPr>
            <p:nvPr/>
          </p:nvSpPr>
          <p:spPr bwMode="auto">
            <a:xfrm>
              <a:off x="4434710" y="2712577"/>
              <a:ext cx="138112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5" name="Oval 96"/>
            <p:cNvSpPr>
              <a:spLocks noChangeArrowheads="1"/>
            </p:cNvSpPr>
            <p:nvPr/>
          </p:nvSpPr>
          <p:spPr bwMode="auto">
            <a:xfrm>
              <a:off x="5452297" y="2849102"/>
              <a:ext cx="136525" cy="13811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6" name="Oval 97"/>
            <p:cNvSpPr>
              <a:spLocks noChangeArrowheads="1"/>
            </p:cNvSpPr>
            <p:nvPr/>
          </p:nvSpPr>
          <p:spPr bwMode="auto">
            <a:xfrm>
              <a:off x="5188772" y="3066589"/>
              <a:ext cx="138113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7" name="Oval 98"/>
            <p:cNvSpPr>
              <a:spLocks noChangeArrowheads="1"/>
            </p:cNvSpPr>
            <p:nvPr/>
          </p:nvSpPr>
          <p:spPr bwMode="auto">
            <a:xfrm>
              <a:off x="6217472" y="3169777"/>
              <a:ext cx="138113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8" name="Oval 99"/>
            <p:cNvSpPr>
              <a:spLocks noChangeArrowheads="1"/>
            </p:cNvSpPr>
            <p:nvPr/>
          </p:nvSpPr>
          <p:spPr bwMode="auto">
            <a:xfrm>
              <a:off x="6515922" y="29522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9" name="Oval 100"/>
            <p:cNvSpPr>
              <a:spLocks noChangeArrowheads="1"/>
            </p:cNvSpPr>
            <p:nvPr/>
          </p:nvSpPr>
          <p:spPr bwMode="auto">
            <a:xfrm>
              <a:off x="6344472" y="40952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0" name="Oval 101"/>
            <p:cNvSpPr>
              <a:spLocks noChangeArrowheads="1"/>
            </p:cNvSpPr>
            <p:nvPr/>
          </p:nvSpPr>
          <p:spPr bwMode="auto">
            <a:xfrm>
              <a:off x="6069835" y="43238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1" name="Oval 102"/>
            <p:cNvSpPr>
              <a:spLocks noChangeArrowheads="1"/>
            </p:cNvSpPr>
            <p:nvPr/>
          </p:nvSpPr>
          <p:spPr bwMode="auto">
            <a:xfrm>
              <a:off x="5052247" y="42095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" name="Oval 103"/>
            <p:cNvSpPr>
              <a:spLocks noChangeArrowheads="1"/>
            </p:cNvSpPr>
            <p:nvPr/>
          </p:nvSpPr>
          <p:spPr bwMode="auto">
            <a:xfrm>
              <a:off x="5337997" y="39809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3" name="Oval 104"/>
            <p:cNvSpPr>
              <a:spLocks noChangeArrowheads="1"/>
            </p:cNvSpPr>
            <p:nvPr/>
          </p:nvSpPr>
          <p:spPr bwMode="auto">
            <a:xfrm>
              <a:off x="4320410" y="3855577"/>
              <a:ext cx="138112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4" name="Oval 105"/>
            <p:cNvSpPr>
              <a:spLocks noChangeArrowheads="1"/>
            </p:cNvSpPr>
            <p:nvPr/>
          </p:nvSpPr>
          <p:spPr bwMode="auto">
            <a:xfrm>
              <a:off x="4045772" y="4106402"/>
              <a:ext cx="138113" cy="13811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5" name="Oval 106"/>
            <p:cNvSpPr>
              <a:spLocks noChangeArrowheads="1"/>
            </p:cNvSpPr>
            <p:nvPr/>
          </p:nvSpPr>
          <p:spPr bwMode="auto">
            <a:xfrm>
              <a:off x="3280597" y="3730164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6" name="Oval 107"/>
            <p:cNvSpPr>
              <a:spLocks noChangeArrowheads="1"/>
            </p:cNvSpPr>
            <p:nvPr/>
          </p:nvSpPr>
          <p:spPr bwMode="auto">
            <a:xfrm>
              <a:off x="2994847" y="39809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7" name="Oval 108"/>
            <p:cNvSpPr>
              <a:spLocks noChangeArrowheads="1"/>
            </p:cNvSpPr>
            <p:nvPr/>
          </p:nvSpPr>
          <p:spPr bwMode="auto">
            <a:xfrm>
              <a:off x="1977260" y="3866689"/>
              <a:ext cx="138112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8" name="Oval 109"/>
            <p:cNvSpPr>
              <a:spLocks noChangeArrowheads="1"/>
            </p:cNvSpPr>
            <p:nvPr/>
          </p:nvSpPr>
          <p:spPr bwMode="auto">
            <a:xfrm>
              <a:off x="2251897" y="3660314"/>
              <a:ext cx="136525" cy="13811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9" name="Oval 110"/>
            <p:cNvSpPr>
              <a:spLocks noChangeArrowheads="1"/>
            </p:cNvSpPr>
            <p:nvPr/>
          </p:nvSpPr>
          <p:spPr bwMode="auto">
            <a:xfrm>
              <a:off x="1840735" y="50096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0" name="Oval 111"/>
            <p:cNvSpPr>
              <a:spLocks noChangeArrowheads="1"/>
            </p:cNvSpPr>
            <p:nvPr/>
          </p:nvSpPr>
          <p:spPr bwMode="auto">
            <a:xfrm>
              <a:off x="2115372" y="4803314"/>
              <a:ext cx="136525" cy="13811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1" name="Oval 112"/>
            <p:cNvSpPr>
              <a:spLocks noChangeArrowheads="1"/>
            </p:cNvSpPr>
            <p:nvPr/>
          </p:nvSpPr>
          <p:spPr bwMode="auto">
            <a:xfrm>
              <a:off x="2858322" y="51239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2" name="Oval 113"/>
            <p:cNvSpPr>
              <a:spLocks noChangeArrowheads="1"/>
            </p:cNvSpPr>
            <p:nvPr/>
          </p:nvSpPr>
          <p:spPr bwMode="auto">
            <a:xfrm>
              <a:off x="3131372" y="4917614"/>
              <a:ext cx="138113" cy="13811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3" name="Oval 114"/>
            <p:cNvSpPr>
              <a:spLocks noChangeArrowheads="1"/>
            </p:cNvSpPr>
            <p:nvPr/>
          </p:nvSpPr>
          <p:spPr bwMode="auto">
            <a:xfrm>
              <a:off x="3852097" y="5216064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4" name="Oval 115"/>
            <p:cNvSpPr>
              <a:spLocks noChangeArrowheads="1"/>
            </p:cNvSpPr>
            <p:nvPr/>
          </p:nvSpPr>
          <p:spPr bwMode="auto">
            <a:xfrm>
              <a:off x="4126735" y="50096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5" name="Oval 116"/>
            <p:cNvSpPr>
              <a:spLocks noChangeArrowheads="1"/>
            </p:cNvSpPr>
            <p:nvPr/>
          </p:nvSpPr>
          <p:spPr bwMode="auto">
            <a:xfrm>
              <a:off x="4880797" y="5317664"/>
              <a:ext cx="136525" cy="13811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6" name="Oval 117"/>
            <p:cNvSpPr>
              <a:spLocks noChangeArrowheads="1"/>
            </p:cNvSpPr>
            <p:nvPr/>
          </p:nvSpPr>
          <p:spPr bwMode="auto">
            <a:xfrm>
              <a:off x="5155435" y="5112877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7" name="Oval 118"/>
            <p:cNvSpPr>
              <a:spLocks noChangeArrowheads="1"/>
            </p:cNvSpPr>
            <p:nvPr/>
          </p:nvSpPr>
          <p:spPr bwMode="auto">
            <a:xfrm>
              <a:off x="5898385" y="5444664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8" name="Oval 119"/>
            <p:cNvSpPr>
              <a:spLocks noChangeArrowheads="1"/>
            </p:cNvSpPr>
            <p:nvPr/>
          </p:nvSpPr>
          <p:spPr bwMode="auto">
            <a:xfrm>
              <a:off x="6173022" y="52382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19" name="Oval 120"/>
            <p:cNvSpPr>
              <a:spLocks noChangeArrowheads="1"/>
            </p:cNvSpPr>
            <p:nvPr/>
          </p:nvSpPr>
          <p:spPr bwMode="auto">
            <a:xfrm>
              <a:off x="5760272" y="6574964"/>
              <a:ext cx="138113" cy="13811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0" name="Oval 121"/>
            <p:cNvSpPr>
              <a:spLocks noChangeArrowheads="1"/>
            </p:cNvSpPr>
            <p:nvPr/>
          </p:nvSpPr>
          <p:spPr bwMode="auto">
            <a:xfrm>
              <a:off x="6034910" y="6370177"/>
              <a:ext cx="138112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1" name="Oval 122"/>
            <p:cNvSpPr>
              <a:spLocks noChangeArrowheads="1"/>
            </p:cNvSpPr>
            <p:nvPr/>
          </p:nvSpPr>
          <p:spPr bwMode="auto">
            <a:xfrm>
              <a:off x="4755385" y="6449552"/>
              <a:ext cx="136525" cy="13811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2" name="Oval 123"/>
            <p:cNvSpPr>
              <a:spLocks noChangeArrowheads="1"/>
            </p:cNvSpPr>
            <p:nvPr/>
          </p:nvSpPr>
          <p:spPr bwMode="auto">
            <a:xfrm>
              <a:off x="5030022" y="6244764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3" name="Oval 124"/>
            <p:cNvSpPr>
              <a:spLocks noChangeArrowheads="1"/>
            </p:cNvSpPr>
            <p:nvPr/>
          </p:nvSpPr>
          <p:spPr bwMode="auto">
            <a:xfrm>
              <a:off x="3726685" y="638128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4" name="Oval 125"/>
            <p:cNvSpPr>
              <a:spLocks noChangeArrowheads="1"/>
            </p:cNvSpPr>
            <p:nvPr/>
          </p:nvSpPr>
          <p:spPr bwMode="auto">
            <a:xfrm>
              <a:off x="4001322" y="6174914"/>
              <a:ext cx="136525" cy="13811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5" name="Oval 126"/>
            <p:cNvSpPr>
              <a:spLocks noChangeArrowheads="1"/>
            </p:cNvSpPr>
            <p:nvPr/>
          </p:nvSpPr>
          <p:spPr bwMode="auto">
            <a:xfrm>
              <a:off x="2697985" y="6255877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6" name="Oval 127"/>
            <p:cNvSpPr>
              <a:spLocks noChangeArrowheads="1"/>
            </p:cNvSpPr>
            <p:nvPr/>
          </p:nvSpPr>
          <p:spPr bwMode="auto">
            <a:xfrm>
              <a:off x="2972622" y="6049502"/>
              <a:ext cx="136525" cy="13811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7" name="Oval 128"/>
            <p:cNvSpPr>
              <a:spLocks noChangeArrowheads="1"/>
            </p:cNvSpPr>
            <p:nvPr/>
          </p:nvSpPr>
          <p:spPr bwMode="auto">
            <a:xfrm>
              <a:off x="1658172" y="6130464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8" name="Oval 129"/>
            <p:cNvSpPr>
              <a:spLocks noChangeArrowheads="1"/>
            </p:cNvSpPr>
            <p:nvPr/>
          </p:nvSpPr>
          <p:spPr bwMode="auto">
            <a:xfrm>
              <a:off x="1931222" y="5924089"/>
              <a:ext cx="138113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9" name="Oval 130"/>
            <p:cNvSpPr>
              <a:spLocks noChangeArrowheads="1"/>
            </p:cNvSpPr>
            <p:nvPr/>
          </p:nvSpPr>
          <p:spPr bwMode="auto">
            <a:xfrm>
              <a:off x="1543872" y="7249652"/>
              <a:ext cx="136525" cy="13811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0" name="Oval 131"/>
            <p:cNvSpPr>
              <a:spLocks noChangeArrowheads="1"/>
            </p:cNvSpPr>
            <p:nvPr/>
          </p:nvSpPr>
          <p:spPr bwMode="auto">
            <a:xfrm>
              <a:off x="1816922" y="7044864"/>
              <a:ext cx="138113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1" name="Oval 132"/>
            <p:cNvSpPr>
              <a:spLocks noChangeArrowheads="1"/>
            </p:cNvSpPr>
            <p:nvPr/>
          </p:nvSpPr>
          <p:spPr bwMode="auto">
            <a:xfrm>
              <a:off x="2526535" y="7398877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2" name="Oval 133"/>
            <p:cNvSpPr>
              <a:spLocks noChangeArrowheads="1"/>
            </p:cNvSpPr>
            <p:nvPr/>
          </p:nvSpPr>
          <p:spPr bwMode="auto">
            <a:xfrm>
              <a:off x="2801172" y="7192502"/>
              <a:ext cx="136525" cy="13811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" name="Oval 134"/>
            <p:cNvSpPr>
              <a:spLocks noChangeArrowheads="1"/>
            </p:cNvSpPr>
            <p:nvPr/>
          </p:nvSpPr>
          <p:spPr bwMode="auto">
            <a:xfrm>
              <a:off x="3566347" y="7478252"/>
              <a:ext cx="136525" cy="13811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4" name="Oval 135"/>
            <p:cNvSpPr>
              <a:spLocks noChangeArrowheads="1"/>
            </p:cNvSpPr>
            <p:nvPr/>
          </p:nvSpPr>
          <p:spPr bwMode="auto">
            <a:xfrm>
              <a:off x="3840985" y="7273464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5" name="Oval 136"/>
            <p:cNvSpPr>
              <a:spLocks noChangeArrowheads="1"/>
            </p:cNvSpPr>
            <p:nvPr/>
          </p:nvSpPr>
          <p:spPr bwMode="auto">
            <a:xfrm>
              <a:off x="4595047" y="7581439"/>
              <a:ext cx="136525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6" name="Oval 137"/>
            <p:cNvSpPr>
              <a:spLocks noChangeArrowheads="1"/>
            </p:cNvSpPr>
            <p:nvPr/>
          </p:nvSpPr>
          <p:spPr bwMode="auto">
            <a:xfrm>
              <a:off x="4869685" y="7375064"/>
              <a:ext cx="136525" cy="13811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7" name="Oval 138"/>
            <p:cNvSpPr>
              <a:spLocks noChangeArrowheads="1"/>
            </p:cNvSpPr>
            <p:nvPr/>
          </p:nvSpPr>
          <p:spPr bwMode="auto">
            <a:xfrm>
              <a:off x="5634860" y="7695739"/>
              <a:ext cx="138112" cy="13652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8" name="Oval 139"/>
            <p:cNvSpPr>
              <a:spLocks noChangeArrowheads="1"/>
            </p:cNvSpPr>
            <p:nvPr/>
          </p:nvSpPr>
          <p:spPr bwMode="auto">
            <a:xfrm>
              <a:off x="5909497" y="7489364"/>
              <a:ext cx="136525" cy="138113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140" name="CasellaDiTesto 139"/>
          <p:cNvSpPr txBox="1"/>
          <p:nvPr/>
        </p:nvSpPr>
        <p:spPr>
          <a:xfrm>
            <a:off x="1625598" y="548680"/>
            <a:ext cx="8942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rgbClr val="FFFFFF"/>
                </a:solidFill>
                <a:effectLst>
                  <a:glow rad="127000">
                    <a:srgbClr val="FF0000"/>
                  </a:glow>
                </a:effectLst>
                <a:latin typeface="Times New Roman" pitchFamily="18" charset="0"/>
              </a:rPr>
              <a:t>RETICOLO CRISTALLINO E CELLA ELEMENTARE</a:t>
            </a:r>
            <a:endParaRPr lang="it-IT" sz="2800" b="1" dirty="0">
              <a:solidFill>
                <a:srgbClr val="FFFFFF"/>
              </a:solidFill>
              <a:effectLst>
                <a:glow rad="127000">
                  <a:srgbClr val="FF0000"/>
                </a:glow>
              </a:effectLst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2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04"/>
    </mc:Choice>
    <mc:Fallback>
      <p:transition spd="slow" advTm="59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74054" y="1384998"/>
            <a:ext cx="1061381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Arial" charset="0"/>
              </a:rPr>
              <a:t>Cubico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Arial" charset="0"/>
              </a:rPr>
              <a:t>a=b=c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Symbol" panose="05050102010706020507" pitchFamily="18" charset="2"/>
              </a:rPr>
              <a:t>a=b=g=90°</a:t>
            </a:r>
            <a:endParaRPr lang="it-IT" altLang="it-IT" sz="1600" b="1" dirty="0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304643" y="1412780"/>
            <a:ext cx="1603196" cy="54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Arial" charset="0"/>
              </a:rPr>
              <a:t>Cubico a corpo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Arial" charset="0"/>
              </a:rPr>
              <a:t>centrato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132342" y="1407224"/>
            <a:ext cx="1558312" cy="54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Arial" charset="0"/>
              </a:rPr>
              <a:t>Cubico a facce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Arial" charset="0"/>
              </a:rPr>
              <a:t>centrate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4280586" y="3711222"/>
            <a:ext cx="2801530" cy="1057708"/>
            <a:chOff x="2756586" y="3711222"/>
            <a:chExt cx="2801530" cy="1057708"/>
          </a:xfrm>
        </p:grpSpPr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2756586" y="3711222"/>
              <a:ext cx="1547090" cy="547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Ortorombico 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corpo centrato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031864" y="4221088"/>
              <a:ext cx="1526252" cy="547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Ortorombico 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facce centrate</a:t>
              </a:r>
            </a:p>
          </p:txBody>
        </p:sp>
      </p:grpSp>
      <p:pic>
        <p:nvPicPr>
          <p:cNvPr id="129028" name="Picture 4" descr="C:\Users\DePetris\Documents\Documenti\didattica\lucidi\chimica generale\images\Immagine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82151"/>
          <a:stretch/>
        </p:blipFill>
        <p:spPr bwMode="auto">
          <a:xfrm>
            <a:off x="1862588" y="140971"/>
            <a:ext cx="5054465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o 16"/>
          <p:cNvGrpSpPr/>
          <p:nvPr/>
        </p:nvGrpSpPr>
        <p:grpSpPr>
          <a:xfrm>
            <a:off x="6974726" y="130066"/>
            <a:ext cx="3742687" cy="2209969"/>
            <a:chOff x="5450725" y="130065"/>
            <a:chExt cx="3742687" cy="2209969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7137400" y="1678685"/>
              <a:ext cx="2056012" cy="547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Tetragonale a corpo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centrato</a:t>
              </a: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5508239" y="1792192"/>
              <a:ext cx="1629161" cy="547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Tetragonale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a=b; </a:t>
              </a:r>
              <a:r>
                <a:rPr lang="it-IT" altLang="it-IT" sz="1600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a=b=g=90°</a:t>
              </a:r>
              <a:endParaRPr lang="it-IT" altLang="it-IT" sz="16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9" name="Picture 4" descr="C:\Users\DePetris\Documents\Documenti\didattica\lucidi\chimica generale\images\Immagine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9" t="15233" r="17389" b="63249"/>
            <a:stretch/>
          </p:blipFill>
          <p:spPr bwMode="auto">
            <a:xfrm>
              <a:off x="5450725" y="130065"/>
              <a:ext cx="3384000" cy="14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po 22"/>
          <p:cNvGrpSpPr/>
          <p:nvPr/>
        </p:nvGrpSpPr>
        <p:grpSpPr>
          <a:xfrm>
            <a:off x="1771145" y="2210498"/>
            <a:ext cx="5054465" cy="2428396"/>
            <a:chOff x="247144" y="2210498"/>
            <a:chExt cx="5054465" cy="2428396"/>
          </a:xfrm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1301216" y="4091052"/>
              <a:ext cx="1526252" cy="547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Ortorombico 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basi centrate</a:t>
              </a:r>
            </a:p>
          </p:txBody>
        </p:sp>
        <p:pic>
          <p:nvPicPr>
            <p:cNvPr id="20" name="Picture 4" descr="C:\Users\DePetris\Documents\Documenti\didattica\lucidi\chimica generale\images\Immagine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71" b="41260"/>
            <a:stretch/>
          </p:blipFill>
          <p:spPr bwMode="auto">
            <a:xfrm>
              <a:off x="247144" y="2210498"/>
              <a:ext cx="5054465" cy="15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275227" y="3789431"/>
              <a:ext cx="1354730" cy="79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Ortorombico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a=b=g=90°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it-IT" altLang="it-IT" sz="16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6974725" y="2354498"/>
            <a:ext cx="3816000" cy="2270644"/>
            <a:chOff x="5450725" y="2354498"/>
            <a:chExt cx="3816000" cy="2270644"/>
          </a:xfrm>
        </p:grpSpPr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940152" y="3831078"/>
              <a:ext cx="1136721" cy="79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Monoclino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a=g=90</a:t>
              </a:r>
              <a:r>
                <a:rPr lang="it-IT" altLang="it-IT" sz="1600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°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6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7668344" y="3711222"/>
              <a:ext cx="1377172" cy="547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Monoclino 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basi centrate</a:t>
              </a:r>
            </a:p>
          </p:txBody>
        </p:sp>
        <p:pic>
          <p:nvPicPr>
            <p:cNvPr id="22" name="Picture 4" descr="C:\Users\DePetris\Documents\Documenti\didattica\lucidi\chimica generale\images\Immagine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1" t="57321" r="8829" b="24307"/>
            <a:stretch/>
          </p:blipFill>
          <p:spPr bwMode="auto">
            <a:xfrm>
              <a:off x="5450725" y="2354498"/>
              <a:ext cx="3816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o 25"/>
          <p:cNvGrpSpPr/>
          <p:nvPr/>
        </p:nvGrpSpPr>
        <p:grpSpPr>
          <a:xfrm>
            <a:off x="3766819" y="4788225"/>
            <a:ext cx="6217613" cy="1874466"/>
            <a:chOff x="2242818" y="4788225"/>
            <a:chExt cx="6217613" cy="1874466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2452275" y="6314976"/>
              <a:ext cx="841641" cy="301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Triclino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4567985" y="6361070"/>
              <a:ext cx="1135119" cy="301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Esagonale</a:t>
              </a:r>
            </a:p>
          </p:txBody>
        </p:sp>
        <p:pic>
          <p:nvPicPr>
            <p:cNvPr id="18" name="Picture 4" descr="C:\Users\DePetris\Documents\Documenti\didattica\lucidi\chimica generale\images\Immagine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616" b="3293"/>
            <a:stretch/>
          </p:blipFill>
          <p:spPr bwMode="auto">
            <a:xfrm>
              <a:off x="2242818" y="4788225"/>
              <a:ext cx="5054465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6948412" y="6021288"/>
              <a:ext cx="1512019" cy="547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Romboedrico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a</a:t>
              </a:r>
              <a:r>
                <a:rPr lang="it-IT" altLang="it-IT" sz="1600" b="1" dirty="0">
                  <a:solidFill>
                    <a:srgbClr val="000000"/>
                  </a:solidFill>
                  <a:latin typeface="Arial" charset="0"/>
                </a:rPr>
                <a:t>=b=c</a:t>
              </a:r>
              <a:endParaRPr lang="it-IT" altLang="it-IT" sz="16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12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666"/>
    </mc:Choice>
    <mc:Fallback>
      <p:transition spd="slow" advTm="18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7"/>
          <p:cNvSpPr txBox="1">
            <a:spLocks noChangeArrowheads="1"/>
          </p:cNvSpPr>
          <p:nvPr/>
        </p:nvSpPr>
        <p:spPr bwMode="auto">
          <a:xfrm>
            <a:off x="3791745" y="412750"/>
            <a:ext cx="4381199" cy="547842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FFFF66"/>
                </a:solidFill>
                <a:latin typeface="Comic Sans MS" pitchFamily="66" charset="0"/>
              </a:rPr>
              <a:t>Reticoli  Compenetrati</a:t>
            </a:r>
          </a:p>
        </p:txBody>
      </p:sp>
      <p:grpSp>
        <p:nvGrpSpPr>
          <p:cNvPr id="180" name="Gruppo 179"/>
          <p:cNvGrpSpPr/>
          <p:nvPr/>
        </p:nvGrpSpPr>
        <p:grpSpPr>
          <a:xfrm>
            <a:off x="2732088" y="1410201"/>
            <a:ext cx="6565900" cy="4665662"/>
            <a:chOff x="109538" y="1963738"/>
            <a:chExt cx="6565900" cy="4665662"/>
          </a:xfrm>
        </p:grpSpPr>
        <p:sp>
          <p:nvSpPr>
            <p:cNvPr id="91" name="Rectangle 2"/>
            <p:cNvSpPr>
              <a:spLocks noChangeArrowheads="1"/>
            </p:cNvSpPr>
            <p:nvPr/>
          </p:nvSpPr>
          <p:spPr bwMode="auto">
            <a:xfrm>
              <a:off x="1143000" y="2620963"/>
              <a:ext cx="1646238" cy="157162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2" name="AutoShape 3"/>
            <p:cNvSpPr>
              <a:spLocks noChangeArrowheads="1"/>
            </p:cNvSpPr>
            <p:nvPr/>
          </p:nvSpPr>
          <p:spPr bwMode="auto">
            <a:xfrm rot="5400000" flipV="1">
              <a:off x="682625" y="2536826"/>
              <a:ext cx="2111375" cy="1187450"/>
            </a:xfrm>
            <a:prstGeom prst="parallelogram">
              <a:avLst>
                <a:gd name="adj" fmla="val 44452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3" name="AutoShape 4"/>
            <p:cNvSpPr>
              <a:spLocks noChangeArrowheads="1"/>
            </p:cNvSpPr>
            <p:nvPr/>
          </p:nvSpPr>
          <p:spPr bwMode="auto">
            <a:xfrm rot="5400000" flipV="1">
              <a:off x="2328069" y="2532857"/>
              <a:ext cx="2111375" cy="1189037"/>
            </a:xfrm>
            <a:prstGeom prst="parallelogram">
              <a:avLst>
                <a:gd name="adj" fmla="val 44393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4" name="Rectangle 5"/>
            <p:cNvSpPr>
              <a:spLocks noChangeArrowheads="1"/>
            </p:cNvSpPr>
            <p:nvPr/>
          </p:nvSpPr>
          <p:spPr bwMode="auto">
            <a:xfrm>
              <a:off x="2332038" y="2060575"/>
              <a:ext cx="1646237" cy="157162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5" name="AutoShape 6"/>
            <p:cNvSpPr>
              <a:spLocks noChangeArrowheads="1"/>
            </p:cNvSpPr>
            <p:nvPr/>
          </p:nvSpPr>
          <p:spPr bwMode="auto">
            <a:xfrm rot="5400000" flipV="1">
              <a:off x="3973512" y="2544763"/>
              <a:ext cx="2111375" cy="1187450"/>
            </a:xfrm>
            <a:prstGeom prst="parallelogram">
              <a:avLst>
                <a:gd name="adj" fmla="val 44452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6" name="Rectangle 7"/>
            <p:cNvSpPr>
              <a:spLocks noChangeArrowheads="1"/>
            </p:cNvSpPr>
            <p:nvPr/>
          </p:nvSpPr>
          <p:spPr bwMode="auto">
            <a:xfrm>
              <a:off x="3978275" y="2060575"/>
              <a:ext cx="1644650" cy="157162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7" name="Rectangle 8"/>
            <p:cNvSpPr>
              <a:spLocks noChangeArrowheads="1"/>
            </p:cNvSpPr>
            <p:nvPr/>
          </p:nvSpPr>
          <p:spPr bwMode="auto">
            <a:xfrm>
              <a:off x="2789238" y="2620963"/>
              <a:ext cx="1646237" cy="157162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143000" y="4192588"/>
              <a:ext cx="1646238" cy="157162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9" name="AutoShape 10"/>
            <p:cNvSpPr>
              <a:spLocks noChangeArrowheads="1"/>
            </p:cNvSpPr>
            <p:nvPr/>
          </p:nvSpPr>
          <p:spPr bwMode="auto">
            <a:xfrm rot="5400000" flipV="1">
              <a:off x="681831" y="4115594"/>
              <a:ext cx="2111375" cy="1189038"/>
            </a:xfrm>
            <a:prstGeom prst="parallelogram">
              <a:avLst>
                <a:gd name="adj" fmla="val 44393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0" name="Rectangle 11"/>
            <p:cNvSpPr>
              <a:spLocks noChangeArrowheads="1"/>
            </p:cNvSpPr>
            <p:nvPr/>
          </p:nvSpPr>
          <p:spPr bwMode="auto">
            <a:xfrm>
              <a:off x="2332038" y="3632200"/>
              <a:ext cx="1646237" cy="157162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1" name="AutoShape 12"/>
            <p:cNvSpPr>
              <a:spLocks noChangeArrowheads="1"/>
            </p:cNvSpPr>
            <p:nvPr/>
          </p:nvSpPr>
          <p:spPr bwMode="auto">
            <a:xfrm rot="5400000" flipV="1">
              <a:off x="2328863" y="4097338"/>
              <a:ext cx="2109787" cy="1189037"/>
            </a:xfrm>
            <a:prstGeom prst="parallelogram">
              <a:avLst>
                <a:gd name="adj" fmla="val 44359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" name="AutoShape 13"/>
            <p:cNvSpPr>
              <a:spLocks noChangeArrowheads="1"/>
            </p:cNvSpPr>
            <p:nvPr/>
          </p:nvSpPr>
          <p:spPr bwMode="auto">
            <a:xfrm rot="5400000" flipV="1">
              <a:off x="3973512" y="4121151"/>
              <a:ext cx="2111375" cy="1187450"/>
            </a:xfrm>
            <a:prstGeom prst="parallelogram">
              <a:avLst>
                <a:gd name="adj" fmla="val 44452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3" name="Rectangle 14"/>
            <p:cNvSpPr>
              <a:spLocks noChangeArrowheads="1"/>
            </p:cNvSpPr>
            <p:nvPr/>
          </p:nvSpPr>
          <p:spPr bwMode="auto">
            <a:xfrm>
              <a:off x="2789238" y="4195763"/>
              <a:ext cx="1646237" cy="157162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4" name="Rectangle 15"/>
            <p:cNvSpPr>
              <a:spLocks noChangeArrowheads="1"/>
            </p:cNvSpPr>
            <p:nvPr/>
          </p:nvSpPr>
          <p:spPr bwMode="auto">
            <a:xfrm>
              <a:off x="3978275" y="3641725"/>
              <a:ext cx="1644650" cy="1571625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05" name="Group 16"/>
            <p:cNvGrpSpPr>
              <a:grpSpLocks/>
            </p:cNvGrpSpPr>
            <p:nvPr/>
          </p:nvGrpSpPr>
          <p:grpSpPr bwMode="auto">
            <a:xfrm>
              <a:off x="1154113" y="2832100"/>
              <a:ext cx="4481512" cy="3709988"/>
              <a:chOff x="1248" y="1944"/>
              <a:chExt cx="4704" cy="3895"/>
            </a:xfrm>
          </p:grpSpPr>
          <p:sp>
            <p:nvSpPr>
              <p:cNvPr id="106" name="Rectangle 17"/>
              <p:cNvSpPr>
                <a:spLocks noChangeArrowheads="1"/>
              </p:cNvSpPr>
              <p:nvPr/>
            </p:nvSpPr>
            <p:spPr bwMode="auto">
              <a:xfrm>
                <a:off x="1248" y="2532"/>
                <a:ext cx="1728" cy="1650"/>
              </a:xfrm>
              <a:prstGeom prst="rect">
                <a:avLst/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AutoShape 18"/>
              <p:cNvSpPr>
                <a:spLocks noChangeArrowheads="1"/>
              </p:cNvSpPr>
              <p:nvPr/>
            </p:nvSpPr>
            <p:spPr bwMode="auto">
              <a:xfrm rot="5400000" flipV="1">
                <a:off x="765" y="2444"/>
                <a:ext cx="2216" cy="1248"/>
              </a:xfrm>
              <a:prstGeom prst="parallelogram">
                <a:avLst>
                  <a:gd name="adj" fmla="val 44391"/>
                </a:avLst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AutoShape 19"/>
              <p:cNvSpPr>
                <a:spLocks noChangeArrowheads="1"/>
              </p:cNvSpPr>
              <p:nvPr/>
            </p:nvSpPr>
            <p:spPr bwMode="auto">
              <a:xfrm rot="5400000" flipV="1">
                <a:off x="2492" y="2440"/>
                <a:ext cx="2216" cy="1248"/>
              </a:xfrm>
              <a:prstGeom prst="parallelogram">
                <a:avLst>
                  <a:gd name="adj" fmla="val 44391"/>
                </a:avLst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Rectangle 20"/>
              <p:cNvSpPr>
                <a:spLocks noChangeArrowheads="1"/>
              </p:cNvSpPr>
              <p:nvPr/>
            </p:nvSpPr>
            <p:spPr bwMode="auto">
              <a:xfrm>
                <a:off x="2496" y="1944"/>
                <a:ext cx="1728" cy="1650"/>
              </a:xfrm>
              <a:prstGeom prst="rect">
                <a:avLst/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AutoShape 21"/>
              <p:cNvSpPr>
                <a:spLocks noChangeArrowheads="1"/>
              </p:cNvSpPr>
              <p:nvPr/>
            </p:nvSpPr>
            <p:spPr bwMode="auto">
              <a:xfrm rot="5400000" flipV="1">
                <a:off x="4220" y="2452"/>
                <a:ext cx="2216" cy="1248"/>
              </a:xfrm>
              <a:prstGeom prst="parallelogram">
                <a:avLst>
                  <a:gd name="adj" fmla="val 44391"/>
                </a:avLst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Rectangle 22"/>
              <p:cNvSpPr>
                <a:spLocks noChangeArrowheads="1"/>
              </p:cNvSpPr>
              <p:nvPr/>
            </p:nvSpPr>
            <p:spPr bwMode="auto">
              <a:xfrm>
                <a:off x="4224" y="1944"/>
                <a:ext cx="1728" cy="1650"/>
              </a:xfrm>
              <a:prstGeom prst="rect">
                <a:avLst/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Rectangle 23"/>
              <p:cNvSpPr>
                <a:spLocks noChangeArrowheads="1"/>
              </p:cNvSpPr>
              <p:nvPr/>
            </p:nvSpPr>
            <p:spPr bwMode="auto">
              <a:xfrm>
                <a:off x="2976" y="2532"/>
                <a:ext cx="1728" cy="1650"/>
              </a:xfrm>
              <a:prstGeom prst="rect">
                <a:avLst/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Rectangle 24"/>
              <p:cNvSpPr>
                <a:spLocks noChangeArrowheads="1"/>
              </p:cNvSpPr>
              <p:nvPr/>
            </p:nvSpPr>
            <p:spPr bwMode="auto">
              <a:xfrm>
                <a:off x="1248" y="4182"/>
                <a:ext cx="1728" cy="1650"/>
              </a:xfrm>
              <a:prstGeom prst="rect">
                <a:avLst/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AutoShape 25"/>
              <p:cNvSpPr>
                <a:spLocks noChangeArrowheads="1"/>
              </p:cNvSpPr>
              <p:nvPr/>
            </p:nvSpPr>
            <p:spPr bwMode="auto">
              <a:xfrm rot="5400000" flipV="1">
                <a:off x="764" y="4102"/>
                <a:ext cx="2216" cy="1248"/>
              </a:xfrm>
              <a:prstGeom prst="parallelogram">
                <a:avLst>
                  <a:gd name="adj" fmla="val 44391"/>
                </a:avLst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Rectangle 26"/>
              <p:cNvSpPr>
                <a:spLocks noChangeArrowheads="1"/>
              </p:cNvSpPr>
              <p:nvPr/>
            </p:nvSpPr>
            <p:spPr bwMode="auto">
              <a:xfrm>
                <a:off x="2496" y="3594"/>
                <a:ext cx="1728" cy="1650"/>
              </a:xfrm>
              <a:prstGeom prst="rect">
                <a:avLst/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AutoShape 27"/>
              <p:cNvSpPr>
                <a:spLocks noChangeArrowheads="1"/>
              </p:cNvSpPr>
              <p:nvPr/>
            </p:nvSpPr>
            <p:spPr bwMode="auto">
              <a:xfrm rot="5400000" flipV="1">
                <a:off x="2492" y="4083"/>
                <a:ext cx="2216" cy="1248"/>
              </a:xfrm>
              <a:prstGeom prst="parallelogram">
                <a:avLst>
                  <a:gd name="adj" fmla="val 44391"/>
                </a:avLst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AutoShape 28"/>
              <p:cNvSpPr>
                <a:spLocks noChangeArrowheads="1"/>
              </p:cNvSpPr>
              <p:nvPr/>
            </p:nvSpPr>
            <p:spPr bwMode="auto">
              <a:xfrm rot="5400000" flipV="1">
                <a:off x="4220" y="4107"/>
                <a:ext cx="2216" cy="1248"/>
              </a:xfrm>
              <a:prstGeom prst="parallelogram">
                <a:avLst>
                  <a:gd name="adj" fmla="val 44391"/>
                </a:avLst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Rectangle 29"/>
              <p:cNvSpPr>
                <a:spLocks noChangeArrowheads="1"/>
              </p:cNvSpPr>
              <p:nvPr/>
            </p:nvSpPr>
            <p:spPr bwMode="auto">
              <a:xfrm>
                <a:off x="2976" y="4186"/>
                <a:ext cx="1728" cy="1650"/>
              </a:xfrm>
              <a:prstGeom prst="rect">
                <a:avLst/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Rectangle 30"/>
              <p:cNvSpPr>
                <a:spLocks noChangeArrowheads="1"/>
              </p:cNvSpPr>
              <p:nvPr/>
            </p:nvSpPr>
            <p:spPr bwMode="auto">
              <a:xfrm>
                <a:off x="4224" y="3604"/>
                <a:ext cx="1728" cy="1650"/>
              </a:xfrm>
              <a:prstGeom prst="rect">
                <a:avLst/>
              </a:prstGeom>
              <a:noFill/>
              <a:ln w="57150" cap="rnd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0" name="Line 31"/>
            <p:cNvSpPr>
              <a:spLocks noChangeShapeType="1"/>
            </p:cNvSpPr>
            <p:nvPr/>
          </p:nvSpPr>
          <p:spPr bwMode="auto">
            <a:xfrm flipH="1">
              <a:off x="503238" y="2603500"/>
              <a:ext cx="63976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Line 32"/>
            <p:cNvSpPr>
              <a:spLocks noChangeShapeType="1"/>
            </p:cNvSpPr>
            <p:nvPr/>
          </p:nvSpPr>
          <p:spPr bwMode="auto">
            <a:xfrm flipH="1">
              <a:off x="1736725" y="2054225"/>
              <a:ext cx="6413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" name="Line 33"/>
            <p:cNvSpPr>
              <a:spLocks noChangeShapeType="1"/>
            </p:cNvSpPr>
            <p:nvPr/>
          </p:nvSpPr>
          <p:spPr bwMode="auto">
            <a:xfrm flipH="1">
              <a:off x="5394325" y="2054225"/>
              <a:ext cx="6413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Line 34"/>
            <p:cNvSpPr>
              <a:spLocks noChangeShapeType="1"/>
            </p:cNvSpPr>
            <p:nvPr/>
          </p:nvSpPr>
          <p:spPr bwMode="auto">
            <a:xfrm flipH="1">
              <a:off x="4356100" y="2625725"/>
              <a:ext cx="639763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" name="Line 35"/>
            <p:cNvSpPr>
              <a:spLocks noChangeShapeType="1"/>
            </p:cNvSpPr>
            <p:nvPr/>
          </p:nvSpPr>
          <p:spPr bwMode="auto">
            <a:xfrm flipH="1">
              <a:off x="4321175" y="4184650"/>
              <a:ext cx="639763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Line 36"/>
            <p:cNvSpPr>
              <a:spLocks noChangeShapeType="1"/>
            </p:cNvSpPr>
            <p:nvPr/>
          </p:nvSpPr>
          <p:spPr bwMode="auto">
            <a:xfrm flipH="1">
              <a:off x="5532438" y="3648075"/>
              <a:ext cx="6413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6" name="Line 37"/>
            <p:cNvSpPr>
              <a:spLocks noChangeShapeType="1"/>
            </p:cNvSpPr>
            <p:nvPr/>
          </p:nvSpPr>
          <p:spPr bwMode="auto">
            <a:xfrm flipH="1">
              <a:off x="1774825" y="3630613"/>
              <a:ext cx="6413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Line 38"/>
            <p:cNvSpPr>
              <a:spLocks noChangeShapeType="1"/>
            </p:cNvSpPr>
            <p:nvPr/>
          </p:nvSpPr>
          <p:spPr bwMode="auto">
            <a:xfrm flipH="1">
              <a:off x="596900" y="4184650"/>
              <a:ext cx="639763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8" name="Line 39"/>
            <p:cNvSpPr>
              <a:spLocks noChangeShapeType="1"/>
            </p:cNvSpPr>
            <p:nvPr/>
          </p:nvSpPr>
          <p:spPr bwMode="auto">
            <a:xfrm flipH="1">
              <a:off x="579438" y="5761038"/>
              <a:ext cx="6413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Line 40"/>
            <p:cNvSpPr>
              <a:spLocks noChangeShapeType="1"/>
            </p:cNvSpPr>
            <p:nvPr/>
          </p:nvSpPr>
          <p:spPr bwMode="auto">
            <a:xfrm flipH="1">
              <a:off x="1792288" y="5207000"/>
              <a:ext cx="63976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0" name="Line 41"/>
            <p:cNvSpPr>
              <a:spLocks noChangeShapeType="1"/>
            </p:cNvSpPr>
            <p:nvPr/>
          </p:nvSpPr>
          <p:spPr bwMode="auto">
            <a:xfrm flipH="1">
              <a:off x="5464175" y="5207000"/>
              <a:ext cx="639763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Line 42"/>
            <p:cNvSpPr>
              <a:spLocks noChangeShapeType="1"/>
            </p:cNvSpPr>
            <p:nvPr/>
          </p:nvSpPr>
          <p:spPr bwMode="auto">
            <a:xfrm flipH="1">
              <a:off x="4356100" y="5761038"/>
              <a:ext cx="64135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2" name="Oval 43"/>
            <p:cNvSpPr>
              <a:spLocks noChangeArrowheads="1"/>
            </p:cNvSpPr>
            <p:nvPr/>
          </p:nvSpPr>
          <p:spPr bwMode="auto">
            <a:xfrm>
              <a:off x="1006475" y="2557463"/>
              <a:ext cx="182563" cy="18256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3" name="Oval 44"/>
            <p:cNvSpPr>
              <a:spLocks noChangeArrowheads="1"/>
            </p:cNvSpPr>
            <p:nvPr/>
          </p:nvSpPr>
          <p:spPr bwMode="auto">
            <a:xfrm>
              <a:off x="2239963" y="1963738"/>
              <a:ext cx="182562" cy="18256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4" name="Oval 45"/>
            <p:cNvSpPr>
              <a:spLocks noChangeArrowheads="1"/>
            </p:cNvSpPr>
            <p:nvPr/>
          </p:nvSpPr>
          <p:spPr bwMode="auto">
            <a:xfrm>
              <a:off x="2706688" y="2535238"/>
              <a:ext cx="182562" cy="18256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5" name="Oval 46"/>
            <p:cNvSpPr>
              <a:spLocks noChangeArrowheads="1"/>
            </p:cNvSpPr>
            <p:nvPr/>
          </p:nvSpPr>
          <p:spPr bwMode="auto">
            <a:xfrm>
              <a:off x="3867150" y="1979613"/>
              <a:ext cx="182563" cy="18415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6" name="Oval 47"/>
            <p:cNvSpPr>
              <a:spLocks noChangeArrowheads="1"/>
            </p:cNvSpPr>
            <p:nvPr/>
          </p:nvSpPr>
          <p:spPr bwMode="auto">
            <a:xfrm>
              <a:off x="5546725" y="1979613"/>
              <a:ext cx="182563" cy="18415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7" name="Oval 48"/>
            <p:cNvSpPr>
              <a:spLocks noChangeArrowheads="1"/>
            </p:cNvSpPr>
            <p:nvPr/>
          </p:nvSpPr>
          <p:spPr bwMode="auto">
            <a:xfrm>
              <a:off x="4351338" y="2535238"/>
              <a:ext cx="184150" cy="18256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8" name="Oval 49"/>
            <p:cNvSpPr>
              <a:spLocks noChangeArrowheads="1"/>
            </p:cNvSpPr>
            <p:nvPr/>
          </p:nvSpPr>
          <p:spPr bwMode="auto">
            <a:xfrm>
              <a:off x="5546725" y="3556000"/>
              <a:ext cx="182563" cy="18415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9" name="Oval 50"/>
            <p:cNvSpPr>
              <a:spLocks noChangeArrowheads="1"/>
            </p:cNvSpPr>
            <p:nvPr/>
          </p:nvSpPr>
          <p:spPr bwMode="auto">
            <a:xfrm>
              <a:off x="4368800" y="4092575"/>
              <a:ext cx="182563" cy="1825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0" name="Oval 51"/>
            <p:cNvSpPr>
              <a:spLocks noChangeArrowheads="1"/>
            </p:cNvSpPr>
            <p:nvPr/>
          </p:nvSpPr>
          <p:spPr bwMode="auto">
            <a:xfrm>
              <a:off x="3902075" y="3556000"/>
              <a:ext cx="182563" cy="1825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1" name="Oval 52"/>
            <p:cNvSpPr>
              <a:spLocks noChangeArrowheads="1"/>
            </p:cNvSpPr>
            <p:nvPr/>
          </p:nvSpPr>
          <p:spPr bwMode="auto">
            <a:xfrm>
              <a:off x="2722563" y="4075113"/>
              <a:ext cx="184150" cy="18256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2" name="Oval 53"/>
            <p:cNvSpPr>
              <a:spLocks noChangeArrowheads="1"/>
            </p:cNvSpPr>
            <p:nvPr/>
          </p:nvSpPr>
          <p:spPr bwMode="auto">
            <a:xfrm>
              <a:off x="1044575" y="4092575"/>
              <a:ext cx="182563" cy="1825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" name="Oval 54"/>
            <p:cNvSpPr>
              <a:spLocks noChangeArrowheads="1"/>
            </p:cNvSpPr>
            <p:nvPr/>
          </p:nvSpPr>
          <p:spPr bwMode="auto">
            <a:xfrm>
              <a:off x="2255838" y="3556000"/>
              <a:ext cx="184150" cy="1825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" name="Oval 55"/>
            <p:cNvSpPr>
              <a:spLocks noChangeArrowheads="1"/>
            </p:cNvSpPr>
            <p:nvPr/>
          </p:nvSpPr>
          <p:spPr bwMode="auto">
            <a:xfrm>
              <a:off x="2255838" y="5097463"/>
              <a:ext cx="184150" cy="18256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5" name="Oval 56"/>
            <p:cNvSpPr>
              <a:spLocks noChangeArrowheads="1"/>
            </p:cNvSpPr>
            <p:nvPr/>
          </p:nvSpPr>
          <p:spPr bwMode="auto">
            <a:xfrm>
              <a:off x="1077913" y="5634038"/>
              <a:ext cx="182562" cy="18256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6" name="Oval 57"/>
            <p:cNvSpPr>
              <a:spLocks noChangeArrowheads="1"/>
            </p:cNvSpPr>
            <p:nvPr/>
          </p:nvSpPr>
          <p:spPr bwMode="auto">
            <a:xfrm>
              <a:off x="2724150" y="5634038"/>
              <a:ext cx="182563" cy="18256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7" name="Oval 58"/>
            <p:cNvSpPr>
              <a:spLocks noChangeArrowheads="1"/>
            </p:cNvSpPr>
            <p:nvPr/>
          </p:nvSpPr>
          <p:spPr bwMode="auto">
            <a:xfrm>
              <a:off x="3884613" y="5097463"/>
              <a:ext cx="182562" cy="18256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8" name="Oval 59"/>
            <p:cNvSpPr>
              <a:spLocks noChangeArrowheads="1"/>
            </p:cNvSpPr>
            <p:nvPr/>
          </p:nvSpPr>
          <p:spPr bwMode="auto">
            <a:xfrm>
              <a:off x="5546725" y="5130800"/>
              <a:ext cx="182563" cy="1825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9" name="Oval 60"/>
            <p:cNvSpPr>
              <a:spLocks noChangeArrowheads="1"/>
            </p:cNvSpPr>
            <p:nvPr/>
          </p:nvSpPr>
          <p:spPr bwMode="auto">
            <a:xfrm>
              <a:off x="4351338" y="5651500"/>
              <a:ext cx="184150" cy="1825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0" name="Oval 61"/>
            <p:cNvSpPr>
              <a:spLocks noChangeArrowheads="1"/>
            </p:cNvSpPr>
            <p:nvPr/>
          </p:nvSpPr>
          <p:spPr bwMode="auto">
            <a:xfrm>
              <a:off x="4368800" y="6429375"/>
              <a:ext cx="182563" cy="1825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5546725" y="5892800"/>
              <a:ext cx="182563" cy="1825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2" name="Oval 63"/>
            <p:cNvSpPr>
              <a:spLocks noChangeArrowheads="1"/>
            </p:cNvSpPr>
            <p:nvPr/>
          </p:nvSpPr>
          <p:spPr bwMode="auto">
            <a:xfrm>
              <a:off x="2722563" y="6429375"/>
              <a:ext cx="184150" cy="1825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3917950" y="5857875"/>
              <a:ext cx="184150" cy="1825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" name="Oval 65"/>
            <p:cNvSpPr>
              <a:spLocks noChangeArrowheads="1"/>
            </p:cNvSpPr>
            <p:nvPr/>
          </p:nvSpPr>
          <p:spPr bwMode="auto">
            <a:xfrm>
              <a:off x="2273300" y="5892800"/>
              <a:ext cx="182563" cy="1825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77913" y="6446838"/>
              <a:ext cx="182562" cy="182562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6" name="Oval 67"/>
            <p:cNvSpPr>
              <a:spLocks noChangeArrowheads="1"/>
            </p:cNvSpPr>
            <p:nvPr/>
          </p:nvSpPr>
          <p:spPr bwMode="auto">
            <a:xfrm>
              <a:off x="1095375" y="4852988"/>
              <a:ext cx="182563" cy="182562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255838" y="4316413"/>
              <a:ext cx="182562" cy="182562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8" name="Oval 69"/>
            <p:cNvSpPr>
              <a:spLocks noChangeArrowheads="1"/>
            </p:cNvSpPr>
            <p:nvPr/>
          </p:nvSpPr>
          <p:spPr bwMode="auto">
            <a:xfrm>
              <a:off x="2705100" y="4852988"/>
              <a:ext cx="182563" cy="182562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9" name="Oval 70"/>
            <p:cNvSpPr>
              <a:spLocks noChangeArrowheads="1"/>
            </p:cNvSpPr>
            <p:nvPr/>
          </p:nvSpPr>
          <p:spPr bwMode="auto">
            <a:xfrm>
              <a:off x="3883025" y="4316413"/>
              <a:ext cx="182563" cy="182562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4368800" y="4870450"/>
              <a:ext cx="182563" cy="1825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1" name="Oval 72"/>
            <p:cNvSpPr>
              <a:spLocks noChangeArrowheads="1"/>
            </p:cNvSpPr>
            <p:nvPr/>
          </p:nvSpPr>
          <p:spPr bwMode="auto">
            <a:xfrm>
              <a:off x="5527675" y="4333875"/>
              <a:ext cx="184150" cy="1825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2" name="Oval 73"/>
            <p:cNvSpPr>
              <a:spLocks noChangeArrowheads="1"/>
            </p:cNvSpPr>
            <p:nvPr/>
          </p:nvSpPr>
          <p:spPr bwMode="auto">
            <a:xfrm>
              <a:off x="4368800" y="3294063"/>
              <a:ext cx="182563" cy="18415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3" name="Oval 74"/>
            <p:cNvSpPr>
              <a:spLocks noChangeArrowheads="1"/>
            </p:cNvSpPr>
            <p:nvPr/>
          </p:nvSpPr>
          <p:spPr bwMode="auto">
            <a:xfrm>
              <a:off x="5545138" y="2740025"/>
              <a:ext cx="182562" cy="1825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4" name="Oval 75"/>
            <p:cNvSpPr>
              <a:spLocks noChangeArrowheads="1"/>
            </p:cNvSpPr>
            <p:nvPr/>
          </p:nvSpPr>
          <p:spPr bwMode="auto">
            <a:xfrm>
              <a:off x="3900488" y="2740025"/>
              <a:ext cx="182562" cy="1825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5" name="Oval 76"/>
            <p:cNvSpPr>
              <a:spLocks noChangeArrowheads="1"/>
            </p:cNvSpPr>
            <p:nvPr/>
          </p:nvSpPr>
          <p:spPr bwMode="auto">
            <a:xfrm>
              <a:off x="2705100" y="3294063"/>
              <a:ext cx="182563" cy="18415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6" name="Oval 77"/>
            <p:cNvSpPr>
              <a:spLocks noChangeArrowheads="1"/>
            </p:cNvSpPr>
            <p:nvPr/>
          </p:nvSpPr>
          <p:spPr bwMode="auto">
            <a:xfrm>
              <a:off x="2273300" y="2740025"/>
              <a:ext cx="182563" cy="1825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7" name="Oval 78"/>
            <p:cNvSpPr>
              <a:spLocks noChangeArrowheads="1"/>
            </p:cNvSpPr>
            <p:nvPr/>
          </p:nvSpPr>
          <p:spPr bwMode="auto">
            <a:xfrm>
              <a:off x="1060450" y="3294063"/>
              <a:ext cx="182563" cy="18415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8" name="Line 79"/>
            <p:cNvSpPr>
              <a:spLocks noChangeShapeType="1"/>
            </p:cNvSpPr>
            <p:nvPr/>
          </p:nvSpPr>
          <p:spPr bwMode="auto">
            <a:xfrm>
              <a:off x="4525963" y="3379788"/>
              <a:ext cx="1600200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" name="Line 80"/>
            <p:cNvSpPr>
              <a:spLocks noChangeShapeType="1"/>
            </p:cNvSpPr>
            <p:nvPr/>
          </p:nvSpPr>
          <p:spPr bwMode="auto">
            <a:xfrm>
              <a:off x="5668963" y="2832100"/>
              <a:ext cx="1006475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" name="Line 81"/>
            <p:cNvSpPr>
              <a:spLocks noChangeShapeType="1"/>
            </p:cNvSpPr>
            <p:nvPr/>
          </p:nvSpPr>
          <p:spPr bwMode="auto">
            <a:xfrm>
              <a:off x="5651500" y="4406900"/>
              <a:ext cx="1004888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1" name="Line 82"/>
            <p:cNvSpPr>
              <a:spLocks noChangeShapeType="1"/>
            </p:cNvSpPr>
            <p:nvPr/>
          </p:nvSpPr>
          <p:spPr bwMode="auto">
            <a:xfrm>
              <a:off x="4491038" y="4960938"/>
              <a:ext cx="1006475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2" name="Line 83"/>
            <p:cNvSpPr>
              <a:spLocks noChangeShapeType="1"/>
            </p:cNvSpPr>
            <p:nvPr/>
          </p:nvSpPr>
          <p:spPr bwMode="auto">
            <a:xfrm>
              <a:off x="144463" y="4945063"/>
              <a:ext cx="1006475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3" name="Line 84"/>
            <p:cNvSpPr>
              <a:spLocks noChangeShapeType="1"/>
            </p:cNvSpPr>
            <p:nvPr/>
          </p:nvSpPr>
          <p:spPr bwMode="auto">
            <a:xfrm>
              <a:off x="1287463" y="4389438"/>
              <a:ext cx="1006475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" name="Line 85"/>
            <p:cNvSpPr>
              <a:spLocks noChangeShapeType="1"/>
            </p:cNvSpPr>
            <p:nvPr/>
          </p:nvSpPr>
          <p:spPr bwMode="auto">
            <a:xfrm>
              <a:off x="109538" y="3368675"/>
              <a:ext cx="1006475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" name="Line 86"/>
            <p:cNvSpPr>
              <a:spLocks noChangeShapeType="1"/>
            </p:cNvSpPr>
            <p:nvPr/>
          </p:nvSpPr>
          <p:spPr bwMode="auto">
            <a:xfrm>
              <a:off x="1339850" y="2830513"/>
              <a:ext cx="1004888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6" name="Line 88"/>
            <p:cNvSpPr>
              <a:spLocks noChangeShapeType="1"/>
            </p:cNvSpPr>
            <p:nvPr/>
          </p:nvSpPr>
          <p:spPr bwMode="auto">
            <a:xfrm>
              <a:off x="228600" y="6537325"/>
              <a:ext cx="1006475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7" name="Line 89"/>
            <p:cNvSpPr>
              <a:spLocks noChangeShapeType="1"/>
            </p:cNvSpPr>
            <p:nvPr/>
          </p:nvSpPr>
          <p:spPr bwMode="auto">
            <a:xfrm>
              <a:off x="4343400" y="6537325"/>
              <a:ext cx="1006475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8" name="Line 90"/>
            <p:cNvSpPr>
              <a:spLocks noChangeShapeType="1"/>
            </p:cNvSpPr>
            <p:nvPr/>
          </p:nvSpPr>
          <p:spPr bwMode="auto">
            <a:xfrm>
              <a:off x="5394325" y="5989638"/>
              <a:ext cx="1006475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9" name="Line 91"/>
            <p:cNvSpPr>
              <a:spLocks noChangeShapeType="1"/>
            </p:cNvSpPr>
            <p:nvPr/>
          </p:nvSpPr>
          <p:spPr bwMode="auto">
            <a:xfrm>
              <a:off x="1508125" y="5989638"/>
              <a:ext cx="1006475" cy="0"/>
            </a:xfrm>
            <a:prstGeom prst="line">
              <a:avLst/>
            </a:prstGeom>
            <a:noFill/>
            <a:ln w="57150" cap="rnd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74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1738314" y="144464"/>
          <a:ext cx="2427287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6" imgW="12593011" imgH="12796329" progId="Photoshop.Image.4">
                  <p:embed/>
                </p:oleObj>
              </mc:Choice>
              <mc:Fallback>
                <p:oleObj name="Image" r:id="rId6" imgW="12593011" imgH="12796329" progId="Photoshop.Image.4">
                  <p:embed/>
                  <p:pic>
                    <p:nvPicPr>
                      <p:cNvPr id="2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314" y="144464"/>
                        <a:ext cx="2427287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uppo 46"/>
          <p:cNvGrpSpPr/>
          <p:nvPr/>
        </p:nvGrpSpPr>
        <p:grpSpPr>
          <a:xfrm>
            <a:off x="5807075" y="138906"/>
            <a:ext cx="3365500" cy="2922588"/>
            <a:chOff x="3429000" y="228600"/>
            <a:chExt cx="3365500" cy="292258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435475" y="2011363"/>
              <a:ext cx="228600" cy="503237"/>
              <a:chOff x="4656" y="480"/>
              <a:chExt cx="240" cy="528"/>
            </a:xfrm>
          </p:grpSpPr>
          <p:sp>
            <p:nvSpPr>
              <p:cNvPr id="4" name="Oval 3"/>
              <p:cNvSpPr>
                <a:spLocks noChangeArrowheads="1"/>
              </p:cNvSpPr>
              <p:nvPr/>
            </p:nvSpPr>
            <p:spPr bwMode="auto">
              <a:xfrm>
                <a:off x="4656" y="768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Oval 4"/>
              <p:cNvSpPr>
                <a:spLocks noChangeArrowheads="1"/>
              </p:cNvSpPr>
              <p:nvPr/>
            </p:nvSpPr>
            <p:spPr bwMode="auto">
              <a:xfrm>
                <a:off x="4656" y="480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Oval 5"/>
              <p:cNvSpPr>
                <a:spLocks noChangeArrowheads="1"/>
              </p:cNvSpPr>
              <p:nvPr/>
            </p:nvSpPr>
            <p:spPr bwMode="auto">
              <a:xfrm>
                <a:off x="4656" y="624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5851525" y="2011363"/>
              <a:ext cx="228600" cy="503237"/>
              <a:chOff x="4656" y="480"/>
              <a:chExt cx="240" cy="528"/>
            </a:xfrm>
          </p:grpSpPr>
          <p:sp>
            <p:nvSpPr>
              <p:cNvPr id="8" name="Oval 7"/>
              <p:cNvSpPr>
                <a:spLocks noChangeArrowheads="1"/>
              </p:cNvSpPr>
              <p:nvPr/>
            </p:nvSpPr>
            <p:spPr bwMode="auto">
              <a:xfrm>
                <a:off x="4656" y="768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Oval 8"/>
              <p:cNvSpPr>
                <a:spLocks noChangeArrowheads="1"/>
              </p:cNvSpPr>
              <p:nvPr/>
            </p:nvSpPr>
            <p:spPr bwMode="auto">
              <a:xfrm>
                <a:off x="4656" y="480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>
                <a:spLocks noChangeArrowheads="1"/>
              </p:cNvSpPr>
              <p:nvPr/>
            </p:nvSpPr>
            <p:spPr bwMode="auto">
              <a:xfrm>
                <a:off x="4656" y="624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5851525" y="685800"/>
              <a:ext cx="228600" cy="503238"/>
              <a:chOff x="4656" y="480"/>
              <a:chExt cx="240" cy="528"/>
            </a:xfrm>
          </p:grpSpPr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4656" y="768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auto">
              <a:xfrm>
                <a:off x="4656" y="480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4656" y="624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4937125" y="1554163"/>
              <a:ext cx="228600" cy="503237"/>
              <a:chOff x="4656" y="480"/>
              <a:chExt cx="240" cy="528"/>
            </a:xfrm>
          </p:grpSpPr>
          <p:sp>
            <p:nvSpPr>
              <p:cNvPr id="16" name="Oval 15"/>
              <p:cNvSpPr>
                <a:spLocks noChangeArrowheads="1"/>
              </p:cNvSpPr>
              <p:nvPr/>
            </p:nvSpPr>
            <p:spPr bwMode="auto">
              <a:xfrm>
                <a:off x="4656" y="768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>
                <a:off x="4656" y="480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4656" y="624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4937125" y="228600"/>
              <a:ext cx="228600" cy="503238"/>
              <a:chOff x="4656" y="480"/>
              <a:chExt cx="240" cy="528"/>
            </a:xfrm>
          </p:grpSpPr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4656" y="768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4656" y="480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>
                <a:off x="4656" y="624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6264275" y="228600"/>
              <a:ext cx="228600" cy="503238"/>
              <a:chOff x="4656" y="480"/>
              <a:chExt cx="240" cy="528"/>
            </a:xfrm>
          </p:grpSpPr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4656" y="768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>
                <a:off x="4656" y="480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Oval 25"/>
              <p:cNvSpPr>
                <a:spLocks noChangeArrowheads="1"/>
              </p:cNvSpPr>
              <p:nvPr/>
            </p:nvSpPr>
            <p:spPr bwMode="auto">
              <a:xfrm>
                <a:off x="4656" y="624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6308725" y="1554163"/>
              <a:ext cx="228600" cy="503237"/>
              <a:chOff x="4656" y="480"/>
              <a:chExt cx="240" cy="528"/>
            </a:xfrm>
          </p:grpSpPr>
          <p:sp>
            <p:nvSpPr>
              <p:cNvPr id="28" name="Oval 27"/>
              <p:cNvSpPr>
                <a:spLocks noChangeArrowheads="1"/>
              </p:cNvSpPr>
              <p:nvPr/>
            </p:nvSpPr>
            <p:spPr bwMode="auto">
              <a:xfrm>
                <a:off x="4656" y="768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Oval 28"/>
              <p:cNvSpPr>
                <a:spLocks noChangeArrowheads="1"/>
              </p:cNvSpPr>
              <p:nvPr/>
            </p:nvSpPr>
            <p:spPr bwMode="auto">
              <a:xfrm>
                <a:off x="4656" y="480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4656" y="624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" name="Group 31"/>
            <p:cNvGrpSpPr>
              <a:grpSpLocks/>
            </p:cNvGrpSpPr>
            <p:nvPr/>
          </p:nvGrpSpPr>
          <p:grpSpPr bwMode="auto">
            <a:xfrm>
              <a:off x="4435475" y="685800"/>
              <a:ext cx="228600" cy="503238"/>
              <a:chOff x="4656" y="480"/>
              <a:chExt cx="240" cy="528"/>
            </a:xfrm>
          </p:grpSpPr>
          <p:sp>
            <p:nvSpPr>
              <p:cNvPr id="32" name="Oval 32"/>
              <p:cNvSpPr>
                <a:spLocks noChangeArrowheads="1"/>
              </p:cNvSpPr>
              <p:nvPr/>
            </p:nvSpPr>
            <p:spPr bwMode="auto">
              <a:xfrm>
                <a:off x="4656" y="768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3"/>
              <p:cNvSpPr>
                <a:spLocks noChangeArrowheads="1"/>
              </p:cNvSpPr>
              <p:nvPr/>
            </p:nvSpPr>
            <p:spPr bwMode="auto">
              <a:xfrm>
                <a:off x="4656" y="480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Oval 34"/>
              <p:cNvSpPr>
                <a:spLocks noChangeArrowheads="1"/>
              </p:cNvSpPr>
              <p:nvPr/>
            </p:nvSpPr>
            <p:spPr bwMode="auto">
              <a:xfrm>
                <a:off x="4656" y="624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" name="AutoShape 35"/>
            <p:cNvSpPr>
              <a:spLocks noChangeArrowheads="1"/>
            </p:cNvSpPr>
            <p:nvPr/>
          </p:nvSpPr>
          <p:spPr bwMode="auto">
            <a:xfrm>
              <a:off x="4572000" y="503238"/>
              <a:ext cx="1828800" cy="1782762"/>
            </a:xfrm>
            <a:prstGeom prst="cube">
              <a:avLst>
                <a:gd name="adj" fmla="val 25000"/>
              </a:avLst>
            </a:prstGeom>
            <a:noFill/>
            <a:ln w="19050" cap="rnd">
              <a:solidFill>
                <a:srgbClr val="0000FF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5029200" y="536575"/>
              <a:ext cx="0" cy="132715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5029200" y="1839913"/>
              <a:ext cx="1371600" cy="0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H="1">
              <a:off x="4572000" y="1851025"/>
              <a:ext cx="446088" cy="434975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5349875" y="1096963"/>
              <a:ext cx="228600" cy="503237"/>
              <a:chOff x="4656" y="480"/>
              <a:chExt cx="240" cy="528"/>
            </a:xfrm>
          </p:grpSpPr>
          <p:sp>
            <p:nvSpPr>
              <p:cNvPr id="40" name="Oval 40"/>
              <p:cNvSpPr>
                <a:spLocks noChangeArrowheads="1"/>
              </p:cNvSpPr>
              <p:nvPr/>
            </p:nvSpPr>
            <p:spPr bwMode="auto">
              <a:xfrm>
                <a:off x="4656" y="768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Oval 41"/>
              <p:cNvSpPr>
                <a:spLocks noChangeArrowheads="1"/>
              </p:cNvSpPr>
              <p:nvPr/>
            </p:nvSpPr>
            <p:spPr bwMode="auto">
              <a:xfrm>
                <a:off x="4656" y="480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42"/>
              <p:cNvSpPr>
                <a:spLocks noChangeArrowheads="1"/>
              </p:cNvSpPr>
              <p:nvPr/>
            </p:nvSpPr>
            <p:spPr bwMode="auto">
              <a:xfrm>
                <a:off x="4656" y="624"/>
                <a:ext cx="240" cy="24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" name="Text Box 43"/>
            <p:cNvSpPr txBox="1">
              <a:spLocks noChangeArrowheads="1"/>
            </p:cNvSpPr>
            <p:nvPr/>
          </p:nvSpPr>
          <p:spPr bwMode="auto">
            <a:xfrm>
              <a:off x="4422775" y="639763"/>
              <a:ext cx="242888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>
                  <a:solidFill>
                    <a:srgbClr val="000000"/>
                  </a:solidFill>
                  <a:latin typeface="Arial" charset="0"/>
                </a:rPr>
                <a:t>H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44" name="Text Box 44"/>
            <p:cNvSpPr txBox="1">
              <a:spLocks noChangeArrowheads="1"/>
            </p:cNvSpPr>
            <p:nvPr/>
          </p:nvSpPr>
          <p:spPr bwMode="auto">
            <a:xfrm>
              <a:off x="4411663" y="822325"/>
              <a:ext cx="24288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>
                  <a:solidFill>
                    <a:srgbClr val="000000"/>
                  </a:solidFill>
                  <a:latin typeface="Arial" charset="0"/>
                </a:rPr>
                <a:t>C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45" name="Text Box 45"/>
            <p:cNvSpPr txBox="1">
              <a:spLocks noChangeArrowheads="1"/>
            </p:cNvSpPr>
            <p:nvPr/>
          </p:nvSpPr>
          <p:spPr bwMode="auto">
            <a:xfrm>
              <a:off x="4435475" y="971550"/>
              <a:ext cx="2428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>
                  <a:solidFill>
                    <a:srgbClr val="000000"/>
                  </a:solidFill>
                  <a:latin typeface="Arial" charset="0"/>
                </a:rPr>
                <a:t>N</a:t>
              </a:r>
              <a:endParaRPr lang="it-IT" altLang="it-IT" sz="1400">
                <a:solidFill>
                  <a:srgbClr val="000000"/>
                </a:solidFill>
              </a:endParaRPr>
            </a:p>
          </p:txBody>
        </p:sp>
        <p:sp>
          <p:nvSpPr>
            <p:cNvPr id="46" name="Text Box 46"/>
            <p:cNvSpPr txBox="1">
              <a:spLocks noChangeArrowheads="1"/>
            </p:cNvSpPr>
            <p:nvPr/>
          </p:nvSpPr>
          <p:spPr bwMode="auto">
            <a:xfrm>
              <a:off x="3429000" y="2474913"/>
              <a:ext cx="3365500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Arial" charset="0"/>
                </a:rPr>
                <a:t>Struttura cubica a corpo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Arial" charset="0"/>
                </a:rPr>
                <a:t>centrato di HCN cristallino</a:t>
              </a:r>
              <a:endParaRPr lang="it-IT" altLang="it-IT" sz="20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48" name="Group 48"/>
          <p:cNvGrpSpPr>
            <a:grpSpLocks/>
          </p:cNvGrpSpPr>
          <p:nvPr/>
        </p:nvGrpSpPr>
        <p:grpSpPr bwMode="auto">
          <a:xfrm>
            <a:off x="2718027" y="3759418"/>
            <a:ext cx="2263775" cy="2247900"/>
            <a:chOff x="752" y="7184"/>
            <a:chExt cx="2376" cy="2360"/>
          </a:xfrm>
        </p:grpSpPr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 rot="-79547">
              <a:off x="912" y="7656"/>
              <a:ext cx="720" cy="912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0" name="AutoShape 50"/>
            <p:cNvSpPr>
              <a:spLocks noChangeArrowheads="1"/>
            </p:cNvSpPr>
            <p:nvPr/>
          </p:nvSpPr>
          <p:spPr bwMode="auto">
            <a:xfrm rot="5400000" flipV="1">
              <a:off x="552" y="7680"/>
              <a:ext cx="1248" cy="528"/>
            </a:xfrm>
            <a:prstGeom prst="parallelogram">
              <a:avLst>
                <a:gd name="adj" fmla="val 59091"/>
              </a:avLst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1" name="AutoShape 51"/>
            <p:cNvSpPr>
              <a:spLocks noChangeArrowheads="1"/>
            </p:cNvSpPr>
            <p:nvPr/>
          </p:nvSpPr>
          <p:spPr bwMode="auto">
            <a:xfrm rot="5400000" flipV="1">
              <a:off x="1272" y="7696"/>
              <a:ext cx="1248" cy="528"/>
            </a:xfrm>
            <a:prstGeom prst="parallelogram">
              <a:avLst>
                <a:gd name="adj" fmla="val 59091"/>
              </a:avLst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 rot="-79547">
              <a:off x="1440" y="7320"/>
              <a:ext cx="720" cy="912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 rot="-79547">
              <a:off x="1648" y="7656"/>
              <a:ext cx="720" cy="912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4" name="AutoShape 54"/>
            <p:cNvSpPr>
              <a:spLocks noChangeArrowheads="1"/>
            </p:cNvSpPr>
            <p:nvPr/>
          </p:nvSpPr>
          <p:spPr bwMode="auto">
            <a:xfrm rot="5400000" flipV="1">
              <a:off x="1288" y="7680"/>
              <a:ext cx="1248" cy="528"/>
            </a:xfrm>
            <a:prstGeom prst="parallelogram">
              <a:avLst>
                <a:gd name="adj" fmla="val 59091"/>
              </a:avLst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5" name="AutoShape 55"/>
            <p:cNvSpPr>
              <a:spLocks noChangeArrowheads="1"/>
            </p:cNvSpPr>
            <p:nvPr/>
          </p:nvSpPr>
          <p:spPr bwMode="auto">
            <a:xfrm rot="5400000" flipV="1">
              <a:off x="2008" y="7696"/>
              <a:ext cx="1248" cy="528"/>
            </a:xfrm>
            <a:prstGeom prst="parallelogram">
              <a:avLst>
                <a:gd name="adj" fmla="val 59091"/>
              </a:avLst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 rot="-79547">
              <a:off x="2176" y="7320"/>
              <a:ext cx="720" cy="912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 rot="-79547">
              <a:off x="944" y="8560"/>
              <a:ext cx="720" cy="912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8" name="AutoShape 58"/>
            <p:cNvSpPr>
              <a:spLocks noChangeArrowheads="1"/>
            </p:cNvSpPr>
            <p:nvPr/>
          </p:nvSpPr>
          <p:spPr bwMode="auto">
            <a:xfrm rot="5400000" flipV="1">
              <a:off x="584" y="8584"/>
              <a:ext cx="1248" cy="528"/>
            </a:xfrm>
            <a:prstGeom prst="parallelogram">
              <a:avLst>
                <a:gd name="adj" fmla="val 59091"/>
              </a:avLst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9" name="AutoShape 59"/>
            <p:cNvSpPr>
              <a:spLocks noChangeArrowheads="1"/>
            </p:cNvSpPr>
            <p:nvPr/>
          </p:nvSpPr>
          <p:spPr bwMode="auto">
            <a:xfrm rot="5400000" flipV="1">
              <a:off x="1304" y="8600"/>
              <a:ext cx="1248" cy="528"/>
            </a:xfrm>
            <a:prstGeom prst="parallelogram">
              <a:avLst>
                <a:gd name="adj" fmla="val 59091"/>
              </a:avLst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 rot="-79547">
              <a:off x="1472" y="8224"/>
              <a:ext cx="720" cy="912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 rot="-79547">
              <a:off x="1664" y="8576"/>
              <a:ext cx="720" cy="912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" name="AutoShape 62"/>
            <p:cNvSpPr>
              <a:spLocks noChangeArrowheads="1"/>
            </p:cNvSpPr>
            <p:nvPr/>
          </p:nvSpPr>
          <p:spPr bwMode="auto">
            <a:xfrm rot="5400000" flipV="1">
              <a:off x="1304" y="8600"/>
              <a:ext cx="1248" cy="528"/>
            </a:xfrm>
            <a:prstGeom prst="parallelogram">
              <a:avLst>
                <a:gd name="adj" fmla="val 59091"/>
              </a:avLst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" name="AutoShape 63"/>
            <p:cNvSpPr>
              <a:spLocks noChangeArrowheads="1"/>
            </p:cNvSpPr>
            <p:nvPr/>
          </p:nvSpPr>
          <p:spPr bwMode="auto">
            <a:xfrm rot="5400000" flipV="1">
              <a:off x="2024" y="8616"/>
              <a:ext cx="1248" cy="528"/>
            </a:xfrm>
            <a:prstGeom prst="parallelogram">
              <a:avLst>
                <a:gd name="adj" fmla="val 59091"/>
              </a:avLst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 rot="-79547">
              <a:off x="2192" y="8240"/>
              <a:ext cx="720" cy="912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2208" y="9408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>
              <a:off x="2464" y="9416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7" name="Oval 67"/>
            <p:cNvSpPr>
              <a:spLocks noChangeArrowheads="1"/>
            </p:cNvSpPr>
            <p:nvPr/>
          </p:nvSpPr>
          <p:spPr bwMode="auto">
            <a:xfrm>
              <a:off x="2768" y="9048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>
              <a:off x="3032" y="9136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9" name="Oval 69"/>
            <p:cNvSpPr>
              <a:spLocks noChangeArrowheads="1"/>
            </p:cNvSpPr>
            <p:nvPr/>
          </p:nvSpPr>
          <p:spPr bwMode="auto">
            <a:xfrm>
              <a:off x="2064" y="9168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1824" y="9264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>
              <a:off x="984" y="9360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768" y="9448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3" name="Oval 73"/>
            <p:cNvSpPr>
              <a:spLocks noChangeArrowheads="1"/>
            </p:cNvSpPr>
            <p:nvPr/>
          </p:nvSpPr>
          <p:spPr bwMode="auto">
            <a:xfrm>
              <a:off x="1328" y="9024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" name="Oval 74"/>
            <p:cNvSpPr>
              <a:spLocks noChangeArrowheads="1"/>
            </p:cNvSpPr>
            <p:nvPr/>
          </p:nvSpPr>
          <p:spPr bwMode="auto">
            <a:xfrm>
              <a:off x="1552" y="9040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5" name="Oval 75"/>
            <p:cNvSpPr>
              <a:spLocks noChangeArrowheads="1"/>
            </p:cNvSpPr>
            <p:nvPr/>
          </p:nvSpPr>
          <p:spPr bwMode="auto">
            <a:xfrm>
              <a:off x="2008" y="8208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2240" y="8168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936" y="7680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752" y="7528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488" y="7352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320" y="7184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824" y="7312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984" y="7488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2264" y="7504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2400" y="7680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2688" y="7272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2928" y="7320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7" name="Line 87"/>
            <p:cNvSpPr>
              <a:spLocks noChangeShapeType="1"/>
            </p:cNvSpPr>
            <p:nvPr/>
          </p:nvSpPr>
          <p:spPr bwMode="auto">
            <a:xfrm flipV="1">
              <a:off x="2088" y="8224"/>
              <a:ext cx="176" cy="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8" name="Line 88"/>
            <p:cNvSpPr>
              <a:spLocks noChangeShapeType="1"/>
            </p:cNvSpPr>
            <p:nvPr/>
          </p:nvSpPr>
          <p:spPr bwMode="auto">
            <a:xfrm rot="2878094">
              <a:off x="817" y="7679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Line 89"/>
            <p:cNvSpPr>
              <a:spLocks noChangeShapeType="1"/>
            </p:cNvSpPr>
            <p:nvPr/>
          </p:nvSpPr>
          <p:spPr bwMode="auto">
            <a:xfrm rot="2878094">
              <a:off x="1345" y="7343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0" name="Line 90"/>
            <p:cNvSpPr>
              <a:spLocks noChangeShapeType="1"/>
            </p:cNvSpPr>
            <p:nvPr/>
          </p:nvSpPr>
          <p:spPr bwMode="auto">
            <a:xfrm rot="2878094">
              <a:off x="1873" y="7471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Line 91"/>
            <p:cNvSpPr>
              <a:spLocks noChangeShapeType="1"/>
            </p:cNvSpPr>
            <p:nvPr/>
          </p:nvSpPr>
          <p:spPr bwMode="auto">
            <a:xfrm rot="2878094">
              <a:off x="2305" y="7679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" name="Line 92"/>
            <p:cNvSpPr>
              <a:spLocks noChangeShapeType="1"/>
            </p:cNvSpPr>
            <p:nvPr/>
          </p:nvSpPr>
          <p:spPr bwMode="auto">
            <a:xfrm rot="550828">
              <a:off x="2784" y="7344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Line 93"/>
            <p:cNvSpPr>
              <a:spLocks noChangeShapeType="1"/>
            </p:cNvSpPr>
            <p:nvPr/>
          </p:nvSpPr>
          <p:spPr bwMode="auto">
            <a:xfrm rot="1428081">
              <a:off x="2832" y="9120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" name="Line 94"/>
            <p:cNvSpPr>
              <a:spLocks noChangeShapeType="1"/>
            </p:cNvSpPr>
            <p:nvPr/>
          </p:nvSpPr>
          <p:spPr bwMode="auto">
            <a:xfrm rot="-212633">
              <a:off x="2288" y="9472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Line 95"/>
            <p:cNvSpPr>
              <a:spLocks noChangeShapeType="1"/>
            </p:cNvSpPr>
            <p:nvPr/>
          </p:nvSpPr>
          <p:spPr bwMode="auto">
            <a:xfrm>
              <a:off x="1392" y="9072"/>
              <a:ext cx="192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6" name="Line 96"/>
            <p:cNvSpPr>
              <a:spLocks noChangeShapeType="1"/>
            </p:cNvSpPr>
            <p:nvPr/>
          </p:nvSpPr>
          <p:spPr bwMode="auto">
            <a:xfrm rot="-1661543">
              <a:off x="864" y="9432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Line 97"/>
            <p:cNvSpPr>
              <a:spLocks noChangeShapeType="1"/>
            </p:cNvSpPr>
            <p:nvPr/>
          </p:nvSpPr>
          <p:spPr bwMode="auto">
            <a:xfrm rot="-1300053">
              <a:off x="1872" y="9264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2480" y="8336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9" name="Oval 99"/>
            <p:cNvSpPr>
              <a:spLocks noChangeArrowheads="1"/>
            </p:cNvSpPr>
            <p:nvPr/>
          </p:nvSpPr>
          <p:spPr bwMode="auto">
            <a:xfrm>
              <a:off x="2736" y="8368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0" name="Line 100"/>
            <p:cNvSpPr>
              <a:spLocks noChangeShapeType="1"/>
            </p:cNvSpPr>
            <p:nvPr/>
          </p:nvSpPr>
          <p:spPr bwMode="auto">
            <a:xfrm rot="550828">
              <a:off x="2568" y="8408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1480" y="8496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736" y="8528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3" name="Line 103"/>
            <p:cNvSpPr>
              <a:spLocks noChangeShapeType="1"/>
            </p:cNvSpPr>
            <p:nvPr/>
          </p:nvSpPr>
          <p:spPr bwMode="auto">
            <a:xfrm rot="550828">
              <a:off x="1568" y="8568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4" name="Line 104"/>
            <p:cNvSpPr>
              <a:spLocks noChangeShapeType="1"/>
            </p:cNvSpPr>
            <p:nvPr/>
          </p:nvSpPr>
          <p:spPr bwMode="auto">
            <a:xfrm>
              <a:off x="1968" y="7440"/>
              <a:ext cx="24" cy="1848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Line 105"/>
            <p:cNvSpPr>
              <a:spLocks noChangeShapeType="1"/>
            </p:cNvSpPr>
            <p:nvPr/>
          </p:nvSpPr>
          <p:spPr bwMode="auto">
            <a:xfrm>
              <a:off x="1232" y="7504"/>
              <a:ext cx="0" cy="1824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" name="Line 106"/>
            <p:cNvSpPr>
              <a:spLocks noChangeShapeType="1"/>
            </p:cNvSpPr>
            <p:nvPr/>
          </p:nvSpPr>
          <p:spPr bwMode="auto">
            <a:xfrm>
              <a:off x="2664" y="7544"/>
              <a:ext cx="0" cy="1824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56" y="8304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1312" y="8336"/>
              <a:ext cx="96" cy="9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09" name="Line 109"/>
            <p:cNvSpPr>
              <a:spLocks noChangeShapeType="1"/>
            </p:cNvSpPr>
            <p:nvPr/>
          </p:nvSpPr>
          <p:spPr bwMode="auto">
            <a:xfrm rot="550828">
              <a:off x="1144" y="8376"/>
              <a:ext cx="192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" name="Line 110"/>
            <p:cNvSpPr>
              <a:spLocks noChangeShapeType="1"/>
            </p:cNvSpPr>
            <p:nvPr/>
          </p:nvSpPr>
          <p:spPr bwMode="auto">
            <a:xfrm>
              <a:off x="1248" y="9296"/>
              <a:ext cx="1440" cy="0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Line 111"/>
            <p:cNvSpPr>
              <a:spLocks noChangeShapeType="1"/>
            </p:cNvSpPr>
            <p:nvPr/>
          </p:nvSpPr>
          <p:spPr bwMode="auto">
            <a:xfrm>
              <a:off x="1224" y="8400"/>
              <a:ext cx="1440" cy="0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" name="Line 112"/>
            <p:cNvSpPr>
              <a:spLocks noChangeShapeType="1"/>
            </p:cNvSpPr>
            <p:nvPr/>
          </p:nvSpPr>
          <p:spPr bwMode="auto">
            <a:xfrm>
              <a:off x="1216" y="7472"/>
              <a:ext cx="1440" cy="0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3" name="Text Box 125"/>
          <p:cNvSpPr txBox="1">
            <a:spLocks noChangeArrowheads="1"/>
          </p:cNvSpPr>
          <p:nvPr/>
        </p:nvSpPr>
        <p:spPr bwMode="auto">
          <a:xfrm>
            <a:off x="5096101" y="4491257"/>
            <a:ext cx="3005138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8000"/>
                </a:solidFill>
                <a:latin typeface="Arial" charset="0"/>
              </a:rPr>
              <a:t>Cristallo cubico a facce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8000"/>
                </a:solidFill>
                <a:latin typeface="Arial" charset="0"/>
              </a:rPr>
              <a:t>centrate di I</a:t>
            </a:r>
            <a:r>
              <a:rPr lang="it-IT" altLang="it-IT" sz="2000" b="1" baseline="-25000">
                <a:solidFill>
                  <a:srgbClr val="008000"/>
                </a:solidFill>
                <a:latin typeface="Arial" charset="0"/>
              </a:rPr>
              <a:t>2</a:t>
            </a:r>
            <a:endParaRPr lang="it-IT" altLang="it-IT" sz="2000">
              <a:solidFill>
                <a:srgbClr val="000099"/>
              </a:solidFill>
            </a:endParaRPr>
          </a:p>
        </p:txBody>
      </p:sp>
      <p:pic>
        <p:nvPicPr>
          <p:cNvPr id="114" name="Audio 1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2758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27"/>
    </mc:Choice>
    <mc:Fallback>
      <p:transition spd="slow" advTm="6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</p:childTnLst>
        </p:cTn>
      </p:par>
    </p:tnLst>
    <p:bldLst>
      <p:bldP spid="1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66675"/>
            <a:ext cx="2914650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2924176"/>
            <a:ext cx="5659438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3186113" y="3155951"/>
            <a:ext cx="68127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CCCCFF"/>
                </a:solidFill>
              </a:rPr>
              <a:t>Peso</a:t>
            </a: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4100513" y="663576"/>
            <a:ext cx="336632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L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4405313" y="663576"/>
            <a:ext cx="349456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A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4633913" y="815976"/>
            <a:ext cx="336632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B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4786313" y="1120776"/>
            <a:ext cx="349456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C</a:t>
            </a: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4786313" y="1425576"/>
            <a:ext cx="349456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D</a:t>
            </a: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4633913" y="1730376"/>
            <a:ext cx="336632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E</a:t>
            </a: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4405313" y="1806576"/>
            <a:ext cx="323808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F</a:t>
            </a: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4100513" y="1806576"/>
            <a:ext cx="362280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G</a:t>
            </a: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3871913" y="1654176"/>
            <a:ext cx="362280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H</a:t>
            </a: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3719513" y="1425576"/>
            <a:ext cx="272512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I</a:t>
            </a: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3719513" y="1120776"/>
            <a:ext cx="298160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J</a:t>
            </a: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3871913" y="892176"/>
            <a:ext cx="362280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CCCCFF"/>
                </a:solidFill>
              </a:rPr>
              <a:t>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82670"/>
      </p:ext>
    </p:extLst>
  </p:cSld>
  <p:clrMapOvr>
    <a:masterClrMapping/>
  </p:clrMapOvr>
  <p:transition advTm="71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404937" y="115888"/>
            <a:ext cx="9305926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6600"/>
                </a:solidFill>
                <a:latin typeface="Georgia" pitchFamily="18" charset="0"/>
              </a:rPr>
              <a:t>Distribuzione delle velocità di 10.000 molecole di O</a:t>
            </a:r>
            <a:r>
              <a:rPr lang="it-IT" altLang="it-IT" sz="2200" b="1" baseline="-25000">
                <a:solidFill>
                  <a:srgbClr val="006600"/>
                </a:solidFill>
                <a:latin typeface="Georgia" pitchFamily="18" charset="0"/>
              </a:rPr>
              <a:t>2 </a:t>
            </a:r>
            <a:r>
              <a:rPr lang="it-IT" altLang="it-IT" sz="2200" b="1">
                <a:solidFill>
                  <a:srgbClr val="006600"/>
                </a:solidFill>
                <a:latin typeface="Georgia" pitchFamily="18" charset="0"/>
              </a:rPr>
              <a:t>a 373,16 K</a:t>
            </a:r>
          </a:p>
        </p:txBody>
      </p:sp>
      <p:grpSp>
        <p:nvGrpSpPr>
          <p:cNvPr id="60419" name="Gruppo 52"/>
          <p:cNvGrpSpPr>
            <a:grpSpLocks/>
          </p:cNvGrpSpPr>
          <p:nvPr/>
        </p:nvGrpSpPr>
        <p:grpSpPr bwMode="auto">
          <a:xfrm>
            <a:off x="2795589" y="509588"/>
            <a:ext cx="6429375" cy="3651250"/>
            <a:chOff x="1200150" y="969963"/>
            <a:chExt cx="6429375" cy="3651250"/>
          </a:xfrm>
        </p:grpSpPr>
        <p:sp>
          <p:nvSpPr>
            <p:cNvPr id="60461" name="Text Box 4"/>
            <p:cNvSpPr txBox="1">
              <a:spLocks noChangeArrowheads="1"/>
            </p:cNvSpPr>
            <p:nvPr/>
          </p:nvSpPr>
          <p:spPr bwMode="auto">
            <a:xfrm>
              <a:off x="4329112" y="1112838"/>
              <a:ext cx="2273300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990033"/>
                  </a:solidFill>
                  <a:latin typeface="Comic Sans MS" pitchFamily="66" charset="0"/>
                </a:rPr>
                <a:t>Numero molecole</a:t>
              </a:r>
            </a:p>
          </p:txBody>
        </p:sp>
        <p:sp>
          <p:nvSpPr>
            <p:cNvPr id="60462" name="Text Box 5"/>
            <p:cNvSpPr txBox="1">
              <a:spLocks noChangeArrowheads="1"/>
            </p:cNvSpPr>
            <p:nvPr/>
          </p:nvSpPr>
          <p:spPr bwMode="auto">
            <a:xfrm>
              <a:off x="6913562" y="1112838"/>
              <a:ext cx="327025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990033"/>
                  </a:solidFill>
                  <a:latin typeface="Comic Sans MS" pitchFamily="66" charset="0"/>
                </a:rPr>
                <a:t>%</a:t>
              </a:r>
            </a:p>
          </p:txBody>
        </p:sp>
        <p:sp>
          <p:nvSpPr>
            <p:cNvPr id="60463" name="Text Box 6"/>
            <p:cNvSpPr txBox="1">
              <a:spLocks noChangeArrowheads="1"/>
            </p:cNvSpPr>
            <p:nvPr/>
          </p:nvSpPr>
          <p:spPr bwMode="auto">
            <a:xfrm>
              <a:off x="2012950" y="1658938"/>
              <a:ext cx="1130300" cy="2568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0 - 100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100 - 200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200 - 300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300 - 400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400 - 500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500 - 600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600 - 700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700 - 800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800 - 900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900 - 1.000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&gt; 1.000</a:t>
              </a:r>
            </a:p>
          </p:txBody>
        </p:sp>
        <p:sp>
          <p:nvSpPr>
            <p:cNvPr id="60464" name="Text Box 7"/>
            <p:cNvSpPr txBox="1">
              <a:spLocks noChangeArrowheads="1"/>
            </p:cNvSpPr>
            <p:nvPr/>
          </p:nvSpPr>
          <p:spPr bwMode="auto">
            <a:xfrm>
              <a:off x="5048250" y="1658938"/>
              <a:ext cx="7048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68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529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1.197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1.737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1.892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1.680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1.242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809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449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216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181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10.000</a:t>
              </a:r>
            </a:p>
          </p:txBody>
        </p:sp>
        <p:sp>
          <p:nvSpPr>
            <p:cNvPr id="60465" name="Text Box 8"/>
            <p:cNvSpPr txBox="1">
              <a:spLocks noChangeArrowheads="1"/>
            </p:cNvSpPr>
            <p:nvPr/>
          </p:nvSpPr>
          <p:spPr bwMode="auto">
            <a:xfrm>
              <a:off x="6773862" y="1658938"/>
              <a:ext cx="638175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0,68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5,29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11,97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17,37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18,92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16,80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12,42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8,09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4,49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2,16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1,81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000099"/>
                  </a:solidFill>
                  <a:latin typeface="Comic Sans MS" pitchFamily="66" charset="0"/>
                </a:rPr>
                <a:t>100 %</a:t>
              </a:r>
            </a:p>
          </p:txBody>
        </p:sp>
        <p:sp>
          <p:nvSpPr>
            <p:cNvPr id="60466" name="Rectangle 9"/>
            <p:cNvSpPr>
              <a:spLocks noChangeArrowheads="1"/>
            </p:cNvSpPr>
            <p:nvPr/>
          </p:nvSpPr>
          <p:spPr bwMode="auto">
            <a:xfrm>
              <a:off x="1200150" y="1011238"/>
              <a:ext cx="6429375" cy="3609975"/>
            </a:xfrm>
            <a:prstGeom prst="rect">
              <a:avLst/>
            </a:prstGeom>
            <a:noFill/>
            <a:ln w="19050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67" name="Text Box 54"/>
            <p:cNvSpPr txBox="1">
              <a:spLocks noChangeArrowheads="1"/>
            </p:cNvSpPr>
            <p:nvPr/>
          </p:nvSpPr>
          <p:spPr bwMode="auto">
            <a:xfrm>
              <a:off x="1225550" y="969963"/>
              <a:ext cx="2800350" cy="695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990033"/>
                  </a:solidFill>
                  <a:latin typeface="Comic Sans MS" pitchFamily="66" charset="0"/>
                </a:rPr>
                <a:t>Intervallo di velocità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990033"/>
                  </a:solidFill>
                  <a:latin typeface="Comic Sans MS" pitchFamily="66" charset="0"/>
                </a:rPr>
                <a:t>(m sec</a:t>
              </a:r>
              <a:r>
                <a:rPr lang="it-IT" altLang="it-IT" sz="2100" b="1" baseline="30000">
                  <a:solidFill>
                    <a:srgbClr val="990033"/>
                  </a:solidFill>
                  <a:latin typeface="Comic Sans MS" pitchFamily="66" charset="0"/>
                </a:rPr>
                <a:t>-1</a:t>
              </a:r>
              <a:r>
                <a:rPr lang="it-IT" altLang="it-IT" sz="2100" b="1">
                  <a:solidFill>
                    <a:srgbClr val="990033"/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60468" name="Line 11"/>
            <p:cNvSpPr>
              <a:spLocks noChangeShapeType="1"/>
            </p:cNvSpPr>
            <p:nvPr/>
          </p:nvSpPr>
          <p:spPr bwMode="auto">
            <a:xfrm>
              <a:off x="4139952" y="1011237"/>
              <a:ext cx="0" cy="3609975"/>
            </a:xfrm>
            <a:prstGeom prst="line">
              <a:avLst/>
            </a:prstGeom>
            <a:noFill/>
            <a:ln w="19050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69" name="Line 11"/>
            <p:cNvSpPr>
              <a:spLocks noChangeShapeType="1"/>
            </p:cNvSpPr>
            <p:nvPr/>
          </p:nvSpPr>
          <p:spPr bwMode="auto">
            <a:xfrm>
              <a:off x="6653482" y="1011238"/>
              <a:ext cx="0" cy="3609975"/>
            </a:xfrm>
            <a:prstGeom prst="line">
              <a:avLst/>
            </a:prstGeom>
            <a:noFill/>
            <a:ln w="19050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2" name="Gruppo 51"/>
          <p:cNvGrpSpPr>
            <a:grpSpLocks/>
          </p:cNvGrpSpPr>
          <p:nvPr/>
        </p:nvGrpSpPr>
        <p:grpSpPr bwMode="auto">
          <a:xfrm>
            <a:off x="3146426" y="2809876"/>
            <a:ext cx="6215063" cy="3914775"/>
            <a:chOff x="257175" y="5046663"/>
            <a:chExt cx="6215063" cy="3914775"/>
          </a:xfrm>
        </p:grpSpPr>
        <p:sp>
          <p:nvSpPr>
            <p:cNvPr id="60421" name="Line 15"/>
            <p:cNvSpPr>
              <a:spLocks noChangeShapeType="1"/>
            </p:cNvSpPr>
            <p:nvPr/>
          </p:nvSpPr>
          <p:spPr bwMode="auto">
            <a:xfrm>
              <a:off x="428625" y="5046663"/>
              <a:ext cx="0" cy="342900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22" name="Line 16"/>
            <p:cNvSpPr>
              <a:spLocks noChangeShapeType="1"/>
            </p:cNvSpPr>
            <p:nvPr/>
          </p:nvSpPr>
          <p:spPr bwMode="auto">
            <a:xfrm>
              <a:off x="428625" y="8466138"/>
              <a:ext cx="6043613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23" name="Rectangle 17"/>
            <p:cNvSpPr>
              <a:spLocks noChangeArrowheads="1"/>
            </p:cNvSpPr>
            <p:nvPr/>
          </p:nvSpPr>
          <p:spPr bwMode="auto">
            <a:xfrm>
              <a:off x="428625" y="8275638"/>
              <a:ext cx="385763" cy="182562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24" name="Rectangle 18"/>
            <p:cNvSpPr>
              <a:spLocks noChangeArrowheads="1"/>
            </p:cNvSpPr>
            <p:nvPr/>
          </p:nvSpPr>
          <p:spPr bwMode="auto">
            <a:xfrm>
              <a:off x="814388" y="7862888"/>
              <a:ext cx="384175" cy="595312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25" name="Rectangle 19"/>
            <p:cNvSpPr>
              <a:spLocks noChangeArrowheads="1"/>
            </p:cNvSpPr>
            <p:nvPr/>
          </p:nvSpPr>
          <p:spPr bwMode="auto">
            <a:xfrm>
              <a:off x="1203325" y="7634288"/>
              <a:ext cx="385763" cy="823912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26" name="Rectangle 20"/>
            <p:cNvSpPr>
              <a:spLocks noChangeArrowheads="1"/>
            </p:cNvSpPr>
            <p:nvPr/>
          </p:nvSpPr>
          <p:spPr bwMode="auto">
            <a:xfrm>
              <a:off x="1593850" y="6172200"/>
              <a:ext cx="385763" cy="2286000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27" name="Rectangle 21"/>
            <p:cNvSpPr>
              <a:spLocks noChangeArrowheads="1"/>
            </p:cNvSpPr>
            <p:nvPr/>
          </p:nvSpPr>
          <p:spPr bwMode="auto">
            <a:xfrm>
              <a:off x="1979613" y="5853113"/>
              <a:ext cx="384175" cy="2605087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28" name="Rectangle 22"/>
            <p:cNvSpPr>
              <a:spLocks noChangeArrowheads="1"/>
            </p:cNvSpPr>
            <p:nvPr/>
          </p:nvSpPr>
          <p:spPr bwMode="auto">
            <a:xfrm>
              <a:off x="2374900" y="5440363"/>
              <a:ext cx="385763" cy="3017837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29" name="Rectangle 23"/>
            <p:cNvSpPr>
              <a:spLocks noChangeArrowheads="1"/>
            </p:cNvSpPr>
            <p:nvPr/>
          </p:nvSpPr>
          <p:spPr bwMode="auto">
            <a:xfrm>
              <a:off x="2760663" y="5897563"/>
              <a:ext cx="384175" cy="2560637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30" name="Rectangle 24"/>
            <p:cNvSpPr>
              <a:spLocks noChangeArrowheads="1"/>
            </p:cNvSpPr>
            <p:nvPr/>
          </p:nvSpPr>
          <p:spPr bwMode="auto">
            <a:xfrm>
              <a:off x="3146425" y="6262688"/>
              <a:ext cx="385763" cy="2195512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31" name="Rectangle 25"/>
            <p:cNvSpPr>
              <a:spLocks noChangeArrowheads="1"/>
            </p:cNvSpPr>
            <p:nvPr/>
          </p:nvSpPr>
          <p:spPr bwMode="auto">
            <a:xfrm>
              <a:off x="3529013" y="7177088"/>
              <a:ext cx="384175" cy="1281112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32" name="Rectangle 26"/>
            <p:cNvSpPr>
              <a:spLocks noChangeArrowheads="1"/>
            </p:cNvSpPr>
            <p:nvPr/>
          </p:nvSpPr>
          <p:spPr bwMode="auto">
            <a:xfrm>
              <a:off x="3911600" y="7818438"/>
              <a:ext cx="384175" cy="639762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33" name="Rectangle 27"/>
            <p:cNvSpPr>
              <a:spLocks noChangeArrowheads="1"/>
            </p:cNvSpPr>
            <p:nvPr/>
          </p:nvSpPr>
          <p:spPr bwMode="auto">
            <a:xfrm>
              <a:off x="4294188" y="8047038"/>
              <a:ext cx="384175" cy="411162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34" name="Rectangle 28"/>
            <p:cNvSpPr>
              <a:spLocks noChangeArrowheads="1"/>
            </p:cNvSpPr>
            <p:nvPr/>
          </p:nvSpPr>
          <p:spPr bwMode="auto">
            <a:xfrm>
              <a:off x="4686300" y="8183563"/>
              <a:ext cx="384175" cy="274637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0435" name="Line 29"/>
            <p:cNvSpPr>
              <a:spLocks noChangeShapeType="1"/>
            </p:cNvSpPr>
            <p:nvPr/>
          </p:nvSpPr>
          <p:spPr bwMode="auto">
            <a:xfrm>
              <a:off x="428625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36" name="Line 30"/>
            <p:cNvSpPr>
              <a:spLocks noChangeShapeType="1"/>
            </p:cNvSpPr>
            <p:nvPr/>
          </p:nvSpPr>
          <p:spPr bwMode="auto">
            <a:xfrm>
              <a:off x="814388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37" name="Line 31"/>
            <p:cNvSpPr>
              <a:spLocks noChangeShapeType="1"/>
            </p:cNvSpPr>
            <p:nvPr/>
          </p:nvSpPr>
          <p:spPr bwMode="auto">
            <a:xfrm>
              <a:off x="1200150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38" name="Line 32"/>
            <p:cNvSpPr>
              <a:spLocks noChangeShapeType="1"/>
            </p:cNvSpPr>
            <p:nvPr/>
          </p:nvSpPr>
          <p:spPr bwMode="auto">
            <a:xfrm>
              <a:off x="1597025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39" name="Line 33"/>
            <p:cNvSpPr>
              <a:spLocks noChangeShapeType="1"/>
            </p:cNvSpPr>
            <p:nvPr/>
          </p:nvSpPr>
          <p:spPr bwMode="auto">
            <a:xfrm>
              <a:off x="1982788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40" name="Line 34"/>
            <p:cNvSpPr>
              <a:spLocks noChangeShapeType="1"/>
            </p:cNvSpPr>
            <p:nvPr/>
          </p:nvSpPr>
          <p:spPr bwMode="auto">
            <a:xfrm>
              <a:off x="2368550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41" name="Line 35"/>
            <p:cNvSpPr>
              <a:spLocks noChangeShapeType="1"/>
            </p:cNvSpPr>
            <p:nvPr/>
          </p:nvSpPr>
          <p:spPr bwMode="auto">
            <a:xfrm>
              <a:off x="2760663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42" name="Line 36"/>
            <p:cNvSpPr>
              <a:spLocks noChangeShapeType="1"/>
            </p:cNvSpPr>
            <p:nvPr/>
          </p:nvSpPr>
          <p:spPr bwMode="auto">
            <a:xfrm>
              <a:off x="3140075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43" name="Line 37"/>
            <p:cNvSpPr>
              <a:spLocks noChangeShapeType="1"/>
            </p:cNvSpPr>
            <p:nvPr/>
          </p:nvSpPr>
          <p:spPr bwMode="auto">
            <a:xfrm>
              <a:off x="3532188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44" name="Line 38"/>
            <p:cNvSpPr>
              <a:spLocks noChangeShapeType="1"/>
            </p:cNvSpPr>
            <p:nvPr/>
          </p:nvSpPr>
          <p:spPr bwMode="auto">
            <a:xfrm>
              <a:off x="3900488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45" name="Line 39"/>
            <p:cNvSpPr>
              <a:spLocks noChangeShapeType="1"/>
            </p:cNvSpPr>
            <p:nvPr/>
          </p:nvSpPr>
          <p:spPr bwMode="auto">
            <a:xfrm>
              <a:off x="4286250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46" name="Line 40"/>
            <p:cNvSpPr>
              <a:spLocks noChangeShapeType="1"/>
            </p:cNvSpPr>
            <p:nvPr/>
          </p:nvSpPr>
          <p:spPr bwMode="auto">
            <a:xfrm>
              <a:off x="4672013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47" name="Line 41"/>
            <p:cNvSpPr>
              <a:spLocks noChangeShapeType="1"/>
            </p:cNvSpPr>
            <p:nvPr/>
          </p:nvSpPr>
          <p:spPr bwMode="auto">
            <a:xfrm>
              <a:off x="5057775" y="8451850"/>
              <a:ext cx="0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48" name="Text Box 42"/>
            <p:cNvSpPr txBox="1">
              <a:spLocks noChangeArrowheads="1"/>
            </p:cNvSpPr>
            <p:nvPr/>
          </p:nvSpPr>
          <p:spPr bwMode="auto">
            <a:xfrm>
              <a:off x="257175" y="8688388"/>
              <a:ext cx="2159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0</a:t>
              </a:r>
            </a:p>
          </p:txBody>
        </p:sp>
        <p:sp>
          <p:nvSpPr>
            <p:cNvPr id="60449" name="Text Box 43"/>
            <p:cNvSpPr txBox="1">
              <a:spLocks noChangeArrowheads="1"/>
            </p:cNvSpPr>
            <p:nvPr/>
          </p:nvSpPr>
          <p:spPr bwMode="auto">
            <a:xfrm>
              <a:off x="603250" y="8688388"/>
              <a:ext cx="403225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100</a:t>
              </a:r>
            </a:p>
          </p:txBody>
        </p:sp>
        <p:sp>
          <p:nvSpPr>
            <p:cNvPr id="60450" name="Text Box 44"/>
            <p:cNvSpPr txBox="1">
              <a:spLocks noChangeArrowheads="1"/>
            </p:cNvSpPr>
            <p:nvPr/>
          </p:nvSpPr>
          <p:spPr bwMode="auto">
            <a:xfrm>
              <a:off x="992188" y="8688388"/>
              <a:ext cx="4318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200</a:t>
              </a:r>
            </a:p>
          </p:txBody>
        </p:sp>
        <p:sp>
          <p:nvSpPr>
            <p:cNvPr id="60451" name="Text Box 45"/>
            <p:cNvSpPr txBox="1">
              <a:spLocks noChangeArrowheads="1"/>
            </p:cNvSpPr>
            <p:nvPr/>
          </p:nvSpPr>
          <p:spPr bwMode="auto">
            <a:xfrm>
              <a:off x="1409700" y="8688388"/>
              <a:ext cx="4318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300</a:t>
              </a:r>
            </a:p>
          </p:txBody>
        </p:sp>
        <p:sp>
          <p:nvSpPr>
            <p:cNvPr id="60452" name="Text Box 46"/>
            <p:cNvSpPr txBox="1">
              <a:spLocks noChangeArrowheads="1"/>
            </p:cNvSpPr>
            <p:nvPr/>
          </p:nvSpPr>
          <p:spPr bwMode="auto">
            <a:xfrm>
              <a:off x="1795463" y="8688388"/>
              <a:ext cx="4318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400</a:t>
              </a:r>
            </a:p>
          </p:txBody>
        </p:sp>
        <p:sp>
          <p:nvSpPr>
            <p:cNvPr id="60453" name="Text Box 47"/>
            <p:cNvSpPr txBox="1">
              <a:spLocks noChangeArrowheads="1"/>
            </p:cNvSpPr>
            <p:nvPr/>
          </p:nvSpPr>
          <p:spPr bwMode="auto">
            <a:xfrm>
              <a:off x="2246313" y="8688388"/>
              <a:ext cx="4318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500</a:t>
              </a:r>
            </a:p>
          </p:txBody>
        </p:sp>
        <p:sp>
          <p:nvSpPr>
            <p:cNvPr id="60454" name="Text Box 48"/>
            <p:cNvSpPr txBox="1">
              <a:spLocks noChangeArrowheads="1"/>
            </p:cNvSpPr>
            <p:nvPr/>
          </p:nvSpPr>
          <p:spPr bwMode="auto">
            <a:xfrm>
              <a:off x="2665413" y="8688388"/>
              <a:ext cx="4318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600</a:t>
              </a:r>
            </a:p>
          </p:txBody>
        </p:sp>
        <p:sp>
          <p:nvSpPr>
            <p:cNvPr id="60455" name="Text Box 49"/>
            <p:cNvSpPr txBox="1">
              <a:spLocks noChangeArrowheads="1"/>
            </p:cNvSpPr>
            <p:nvPr/>
          </p:nvSpPr>
          <p:spPr bwMode="auto">
            <a:xfrm>
              <a:off x="3084513" y="8688388"/>
              <a:ext cx="4318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700</a:t>
              </a:r>
            </a:p>
          </p:txBody>
        </p:sp>
        <p:sp>
          <p:nvSpPr>
            <p:cNvPr id="60456" name="Text Box 50"/>
            <p:cNvSpPr txBox="1">
              <a:spLocks noChangeArrowheads="1"/>
            </p:cNvSpPr>
            <p:nvPr/>
          </p:nvSpPr>
          <p:spPr bwMode="auto">
            <a:xfrm>
              <a:off x="3503613" y="8688388"/>
              <a:ext cx="4318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800</a:t>
              </a:r>
            </a:p>
          </p:txBody>
        </p:sp>
        <p:sp>
          <p:nvSpPr>
            <p:cNvPr id="60457" name="Text Box 51"/>
            <p:cNvSpPr txBox="1">
              <a:spLocks noChangeArrowheads="1"/>
            </p:cNvSpPr>
            <p:nvPr/>
          </p:nvSpPr>
          <p:spPr bwMode="auto">
            <a:xfrm>
              <a:off x="3921125" y="8688388"/>
              <a:ext cx="4318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900</a:t>
              </a:r>
            </a:p>
          </p:txBody>
        </p:sp>
        <p:sp>
          <p:nvSpPr>
            <p:cNvPr id="60458" name="Text Box 52"/>
            <p:cNvSpPr txBox="1">
              <a:spLocks noChangeArrowheads="1"/>
            </p:cNvSpPr>
            <p:nvPr/>
          </p:nvSpPr>
          <p:spPr bwMode="auto">
            <a:xfrm>
              <a:off x="4338638" y="8688388"/>
              <a:ext cx="511175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990033"/>
                  </a:solidFill>
                  <a:latin typeface="Comic Sans MS" pitchFamily="66" charset="0"/>
                </a:rPr>
                <a:t>1000</a:t>
              </a:r>
            </a:p>
          </p:txBody>
        </p:sp>
        <p:sp>
          <p:nvSpPr>
            <p:cNvPr id="60459" name="Text Box 53"/>
            <p:cNvSpPr txBox="1">
              <a:spLocks noChangeArrowheads="1"/>
            </p:cNvSpPr>
            <p:nvPr/>
          </p:nvSpPr>
          <p:spPr bwMode="auto">
            <a:xfrm>
              <a:off x="5229225" y="8567738"/>
              <a:ext cx="101282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 i="1">
                  <a:solidFill>
                    <a:srgbClr val="990033"/>
                  </a:solidFill>
                  <a:latin typeface="Comic Sans MS" pitchFamily="66" charset="0"/>
                </a:rPr>
                <a:t>v (ms</a:t>
              </a:r>
              <a:r>
                <a:rPr lang="it-IT" altLang="it-IT" sz="1900" b="1" i="1" baseline="30000">
                  <a:solidFill>
                    <a:srgbClr val="990033"/>
                  </a:solidFill>
                  <a:latin typeface="Comic Sans MS" pitchFamily="66" charset="0"/>
                </a:rPr>
                <a:t>-1</a:t>
              </a:r>
              <a:r>
                <a:rPr lang="it-IT" altLang="it-IT" sz="1900" b="1" i="1">
                  <a:solidFill>
                    <a:srgbClr val="990033"/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60460" name="Line 55"/>
            <p:cNvSpPr>
              <a:spLocks noChangeShapeType="1"/>
            </p:cNvSpPr>
            <p:nvPr/>
          </p:nvSpPr>
          <p:spPr bwMode="auto">
            <a:xfrm>
              <a:off x="4886325" y="8961438"/>
              <a:ext cx="814388" cy="0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67"/>
    </mc:Choice>
    <mc:Fallback xmlns="">
      <p:transition spd="slow" advTm="8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uppo 36"/>
          <p:cNvGrpSpPr>
            <a:grpSpLocks/>
          </p:cNvGrpSpPr>
          <p:nvPr/>
        </p:nvGrpSpPr>
        <p:grpSpPr bwMode="auto">
          <a:xfrm>
            <a:off x="2543175" y="741364"/>
            <a:ext cx="2963004" cy="2190259"/>
            <a:chOff x="1019276" y="741036"/>
            <a:chExt cx="2963004" cy="2190260"/>
          </a:xfrm>
        </p:grpSpPr>
        <p:sp>
          <p:nvSpPr>
            <p:cNvPr id="61475" name="Line 2"/>
            <p:cNvSpPr>
              <a:spLocks noChangeShapeType="1"/>
            </p:cNvSpPr>
            <p:nvPr/>
          </p:nvSpPr>
          <p:spPr bwMode="auto">
            <a:xfrm>
              <a:off x="1339951" y="747386"/>
              <a:ext cx="0" cy="1874838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76" name="Line 3"/>
            <p:cNvSpPr>
              <a:spLocks noChangeShapeType="1"/>
            </p:cNvSpPr>
            <p:nvPr/>
          </p:nvSpPr>
          <p:spPr bwMode="auto">
            <a:xfrm>
              <a:off x="1339951" y="2614286"/>
              <a:ext cx="2332038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77" name="Freeform 9"/>
            <p:cNvSpPr>
              <a:spLocks/>
            </p:cNvSpPr>
            <p:nvPr/>
          </p:nvSpPr>
          <p:spPr bwMode="auto">
            <a:xfrm>
              <a:off x="1339951" y="1247449"/>
              <a:ext cx="2057400" cy="1366837"/>
            </a:xfrm>
            <a:custGeom>
              <a:avLst/>
              <a:gdLst>
                <a:gd name="T0" fmla="*/ 0 w 2160"/>
                <a:gd name="T1" fmla="*/ 2147483647 h 1435"/>
                <a:gd name="T2" fmla="*/ 2147483647 w 2160"/>
                <a:gd name="T3" fmla="*/ 2147483647 h 1435"/>
                <a:gd name="T4" fmla="*/ 2147483647 w 2160"/>
                <a:gd name="T5" fmla="*/ 2147483647 h 1435"/>
                <a:gd name="T6" fmla="*/ 2147483647 w 2160"/>
                <a:gd name="T7" fmla="*/ 2147483647 h 1435"/>
                <a:gd name="T8" fmla="*/ 2147483647 w 2160"/>
                <a:gd name="T9" fmla="*/ 2147483647 h 1435"/>
                <a:gd name="T10" fmla="*/ 2147483647 w 2160"/>
                <a:gd name="T11" fmla="*/ 2147483647 h 1435"/>
                <a:gd name="T12" fmla="*/ 2147483647 w 2160"/>
                <a:gd name="T13" fmla="*/ 2147483647 h 1435"/>
                <a:gd name="T14" fmla="*/ 2147483647 w 2160"/>
                <a:gd name="T15" fmla="*/ 2147483647 h 1435"/>
                <a:gd name="T16" fmla="*/ 2147483647 w 2160"/>
                <a:gd name="T17" fmla="*/ 2147483647 h 1435"/>
                <a:gd name="T18" fmla="*/ 2147483647 w 2160"/>
                <a:gd name="T19" fmla="*/ 2147483647 h 1435"/>
                <a:gd name="T20" fmla="*/ 2147483647 w 2160"/>
                <a:gd name="T21" fmla="*/ 2147483647 h 1435"/>
                <a:gd name="T22" fmla="*/ 2147483647 w 2160"/>
                <a:gd name="T23" fmla="*/ 2147483647 h 14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" h="1435">
                  <a:moveTo>
                    <a:pt x="0" y="1435"/>
                  </a:moveTo>
                  <a:cubicBezTo>
                    <a:pt x="104" y="1255"/>
                    <a:pt x="225" y="1010"/>
                    <a:pt x="288" y="859"/>
                  </a:cubicBezTo>
                  <a:cubicBezTo>
                    <a:pt x="351" y="708"/>
                    <a:pt x="345" y="659"/>
                    <a:pt x="380" y="531"/>
                  </a:cubicBezTo>
                  <a:cubicBezTo>
                    <a:pt x="415" y="403"/>
                    <a:pt x="435" y="172"/>
                    <a:pt x="500" y="91"/>
                  </a:cubicBezTo>
                  <a:cubicBezTo>
                    <a:pt x="565" y="10"/>
                    <a:pt x="696" y="0"/>
                    <a:pt x="768" y="43"/>
                  </a:cubicBezTo>
                  <a:cubicBezTo>
                    <a:pt x="840" y="86"/>
                    <a:pt x="877" y="226"/>
                    <a:pt x="932" y="351"/>
                  </a:cubicBezTo>
                  <a:cubicBezTo>
                    <a:pt x="987" y="476"/>
                    <a:pt x="1057" y="684"/>
                    <a:pt x="1100" y="795"/>
                  </a:cubicBezTo>
                  <a:cubicBezTo>
                    <a:pt x="1143" y="906"/>
                    <a:pt x="1173" y="971"/>
                    <a:pt x="1192" y="1015"/>
                  </a:cubicBezTo>
                  <a:cubicBezTo>
                    <a:pt x="1211" y="1059"/>
                    <a:pt x="1187" y="1028"/>
                    <a:pt x="1212" y="1059"/>
                  </a:cubicBezTo>
                  <a:cubicBezTo>
                    <a:pt x="1237" y="1090"/>
                    <a:pt x="1270" y="1156"/>
                    <a:pt x="1340" y="1203"/>
                  </a:cubicBezTo>
                  <a:cubicBezTo>
                    <a:pt x="1410" y="1250"/>
                    <a:pt x="1495" y="1308"/>
                    <a:pt x="1632" y="1339"/>
                  </a:cubicBezTo>
                  <a:cubicBezTo>
                    <a:pt x="1769" y="1370"/>
                    <a:pt x="1960" y="1383"/>
                    <a:pt x="2160" y="1387"/>
                  </a:cubicBezTo>
                </a:path>
              </a:pathLst>
            </a:custGeom>
            <a:noFill/>
            <a:ln w="19050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78" name="Line 10"/>
            <p:cNvSpPr>
              <a:spLocks noChangeShapeType="1"/>
            </p:cNvSpPr>
            <p:nvPr/>
          </p:nvSpPr>
          <p:spPr bwMode="auto">
            <a:xfrm>
              <a:off x="1979714" y="1274436"/>
              <a:ext cx="0" cy="1325563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79" name="Freeform 11"/>
            <p:cNvSpPr>
              <a:spLocks/>
            </p:cNvSpPr>
            <p:nvPr/>
          </p:nvSpPr>
          <p:spPr bwMode="auto">
            <a:xfrm>
              <a:off x="1614589" y="1426836"/>
              <a:ext cx="190500" cy="1184275"/>
            </a:xfrm>
            <a:custGeom>
              <a:avLst/>
              <a:gdLst>
                <a:gd name="T0" fmla="*/ 2147483647 w 204"/>
                <a:gd name="T1" fmla="*/ 2147483647 h 1244"/>
                <a:gd name="T2" fmla="*/ 2147483647 w 204"/>
                <a:gd name="T3" fmla="*/ 2147483647 h 1244"/>
                <a:gd name="T4" fmla="*/ 0 w 204"/>
                <a:gd name="T5" fmla="*/ 2147483647 h 1244"/>
                <a:gd name="T6" fmla="*/ 2147483647 w 204"/>
                <a:gd name="T7" fmla="*/ 2147483647 h 1244"/>
                <a:gd name="T8" fmla="*/ 2147483647 w 204"/>
                <a:gd name="T9" fmla="*/ 2147483647 h 1244"/>
                <a:gd name="T10" fmla="*/ 2147483647 w 204"/>
                <a:gd name="T11" fmla="*/ 0 h 12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" h="1244">
                  <a:moveTo>
                    <a:pt x="8" y="688"/>
                  </a:moveTo>
                  <a:cubicBezTo>
                    <a:pt x="18" y="785"/>
                    <a:pt x="8" y="882"/>
                    <a:pt x="4" y="980"/>
                  </a:cubicBezTo>
                  <a:cubicBezTo>
                    <a:pt x="0" y="1241"/>
                    <a:pt x="0" y="1153"/>
                    <a:pt x="0" y="1244"/>
                  </a:cubicBezTo>
                  <a:lnTo>
                    <a:pt x="184" y="1244"/>
                  </a:lnTo>
                  <a:lnTo>
                    <a:pt x="204" y="96"/>
                  </a:lnTo>
                  <a:lnTo>
                    <a:pt x="204" y="0"/>
                  </a:lnTo>
                </a:path>
              </a:pathLst>
            </a:cu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80" name="Text Box 12"/>
            <p:cNvSpPr txBox="1">
              <a:spLocks noChangeArrowheads="1"/>
            </p:cNvSpPr>
            <p:nvPr/>
          </p:nvSpPr>
          <p:spPr bwMode="auto">
            <a:xfrm>
              <a:off x="1385989" y="2614286"/>
              <a:ext cx="336823" cy="31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3333CC"/>
                  </a:solidFill>
                  <a:latin typeface="Arial" charset="0"/>
                </a:rPr>
                <a:t>V</a:t>
              </a:r>
              <a:r>
                <a:rPr lang="it-IT" altLang="it-IT" sz="1700" baseline="-25000">
                  <a:solidFill>
                    <a:srgbClr val="3333CC"/>
                  </a:solidFill>
                  <a:latin typeface="Arial" charset="0"/>
                </a:rPr>
                <a:t>1</a:t>
              </a:r>
              <a:endParaRPr lang="it-IT" altLang="it-IT" sz="1700">
                <a:solidFill>
                  <a:srgbClr val="3333CC"/>
                </a:solidFill>
                <a:latin typeface="Arial" charset="0"/>
              </a:endParaRPr>
            </a:p>
          </p:txBody>
        </p:sp>
        <p:sp>
          <p:nvSpPr>
            <p:cNvPr id="61481" name="Text Box 13"/>
            <p:cNvSpPr txBox="1">
              <a:spLocks noChangeArrowheads="1"/>
            </p:cNvSpPr>
            <p:nvPr/>
          </p:nvSpPr>
          <p:spPr bwMode="auto">
            <a:xfrm>
              <a:off x="1709839" y="2614286"/>
              <a:ext cx="336823" cy="31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3333CC"/>
                  </a:solidFill>
                  <a:latin typeface="Arial" charset="0"/>
                </a:rPr>
                <a:t>V</a:t>
              </a:r>
              <a:r>
                <a:rPr lang="it-IT" altLang="it-IT" sz="1700" baseline="-25000">
                  <a:solidFill>
                    <a:srgbClr val="3333CC"/>
                  </a:solidFill>
                  <a:latin typeface="Arial" charset="0"/>
                </a:rPr>
                <a:t>2</a:t>
              </a:r>
              <a:endParaRPr lang="it-IT" altLang="it-IT" sz="1700">
                <a:solidFill>
                  <a:srgbClr val="3333CC"/>
                </a:solidFill>
                <a:latin typeface="Arial" charset="0"/>
              </a:endParaRPr>
            </a:p>
          </p:txBody>
        </p:sp>
        <p:sp>
          <p:nvSpPr>
            <p:cNvPr id="61482" name="Text Box 14"/>
            <p:cNvSpPr txBox="1">
              <a:spLocks noChangeArrowheads="1"/>
            </p:cNvSpPr>
            <p:nvPr/>
          </p:nvSpPr>
          <p:spPr bwMode="auto">
            <a:xfrm>
              <a:off x="2132114" y="2614286"/>
              <a:ext cx="336823" cy="31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3333CC"/>
                  </a:solidFill>
                  <a:latin typeface="Arial" charset="0"/>
                </a:rPr>
                <a:t>V</a:t>
              </a:r>
              <a:r>
                <a:rPr lang="it-IT" altLang="it-IT" sz="1700" baseline="-25000">
                  <a:solidFill>
                    <a:srgbClr val="3333CC"/>
                  </a:solidFill>
                  <a:latin typeface="Arial" charset="0"/>
                </a:rPr>
                <a:t>p</a:t>
              </a:r>
              <a:endParaRPr lang="it-IT" altLang="it-IT" sz="1700">
                <a:solidFill>
                  <a:srgbClr val="3333CC"/>
                </a:solidFill>
                <a:latin typeface="Arial" charset="0"/>
              </a:endParaRPr>
            </a:p>
          </p:txBody>
        </p:sp>
        <p:sp>
          <p:nvSpPr>
            <p:cNvPr id="61483" name="Text Box 15"/>
            <p:cNvSpPr txBox="1">
              <a:spLocks noChangeArrowheads="1"/>
            </p:cNvSpPr>
            <p:nvPr/>
          </p:nvSpPr>
          <p:spPr bwMode="auto">
            <a:xfrm>
              <a:off x="3762476" y="2431724"/>
              <a:ext cx="219804" cy="31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3333CC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61484" name="Text Box 16"/>
            <p:cNvSpPr txBox="1">
              <a:spLocks noChangeArrowheads="1"/>
            </p:cNvSpPr>
            <p:nvPr/>
          </p:nvSpPr>
          <p:spPr bwMode="auto">
            <a:xfrm>
              <a:off x="1019276" y="741036"/>
              <a:ext cx="267894" cy="31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3333CC"/>
                  </a:solidFill>
                  <a:latin typeface="Arial" charset="0"/>
                </a:rPr>
                <a:t>N</a:t>
              </a:r>
            </a:p>
          </p:txBody>
        </p:sp>
      </p:grpSp>
      <p:grpSp>
        <p:nvGrpSpPr>
          <p:cNvPr id="40" name="Gruppo 39"/>
          <p:cNvGrpSpPr>
            <a:grpSpLocks/>
          </p:cNvGrpSpPr>
          <p:nvPr/>
        </p:nvGrpSpPr>
        <p:grpSpPr bwMode="auto">
          <a:xfrm>
            <a:off x="3055939" y="3854451"/>
            <a:ext cx="1874837" cy="2003425"/>
            <a:chOff x="1531634" y="3854449"/>
            <a:chExt cx="1874837" cy="2003425"/>
          </a:xfrm>
        </p:grpSpPr>
        <p:sp>
          <p:nvSpPr>
            <p:cNvPr id="61473" name="Freeform 17"/>
            <p:cNvSpPr>
              <a:spLocks/>
            </p:cNvSpPr>
            <p:nvPr/>
          </p:nvSpPr>
          <p:spPr bwMode="auto">
            <a:xfrm>
              <a:off x="1531634" y="4089399"/>
              <a:ext cx="1874837" cy="1768475"/>
            </a:xfrm>
            <a:custGeom>
              <a:avLst/>
              <a:gdLst>
                <a:gd name="T0" fmla="*/ 0 w 1968"/>
                <a:gd name="T1" fmla="*/ 2147483647 h 1857"/>
                <a:gd name="T2" fmla="*/ 2147483647 w 1968"/>
                <a:gd name="T3" fmla="*/ 2147483647 h 1857"/>
                <a:gd name="T4" fmla="*/ 2147483647 w 1968"/>
                <a:gd name="T5" fmla="*/ 2147483647 h 1857"/>
                <a:gd name="T6" fmla="*/ 2147483647 w 1968"/>
                <a:gd name="T7" fmla="*/ 2147483647 h 1857"/>
                <a:gd name="T8" fmla="*/ 2147483647 w 1968"/>
                <a:gd name="T9" fmla="*/ 2147483647 h 1857"/>
                <a:gd name="T10" fmla="*/ 2147483647 w 1968"/>
                <a:gd name="T11" fmla="*/ 2147483647 h 1857"/>
                <a:gd name="T12" fmla="*/ 2147483647 w 1968"/>
                <a:gd name="T13" fmla="*/ 2147483647 h 1857"/>
                <a:gd name="T14" fmla="*/ 2147483647 w 1968"/>
                <a:gd name="T15" fmla="*/ 2147483647 h 1857"/>
                <a:gd name="T16" fmla="*/ 2147483647 w 1968"/>
                <a:gd name="T17" fmla="*/ 2147483647 h 1857"/>
                <a:gd name="T18" fmla="*/ 2147483647 w 1968"/>
                <a:gd name="T19" fmla="*/ 2147483647 h 1857"/>
                <a:gd name="T20" fmla="*/ 2147483647 w 1968"/>
                <a:gd name="T21" fmla="*/ 2147483647 h 18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68" h="1857">
                  <a:moveTo>
                    <a:pt x="0" y="1857"/>
                  </a:moveTo>
                  <a:cubicBezTo>
                    <a:pt x="36" y="1669"/>
                    <a:pt x="69" y="1479"/>
                    <a:pt x="96" y="1233"/>
                  </a:cubicBezTo>
                  <a:cubicBezTo>
                    <a:pt x="123" y="987"/>
                    <a:pt x="143" y="573"/>
                    <a:pt x="162" y="381"/>
                  </a:cubicBezTo>
                  <a:cubicBezTo>
                    <a:pt x="181" y="189"/>
                    <a:pt x="170" y="132"/>
                    <a:pt x="210" y="81"/>
                  </a:cubicBezTo>
                  <a:cubicBezTo>
                    <a:pt x="250" y="30"/>
                    <a:pt x="354" y="0"/>
                    <a:pt x="402" y="75"/>
                  </a:cubicBezTo>
                  <a:cubicBezTo>
                    <a:pt x="450" y="150"/>
                    <a:pt x="457" y="346"/>
                    <a:pt x="498" y="531"/>
                  </a:cubicBezTo>
                  <a:cubicBezTo>
                    <a:pt x="539" y="716"/>
                    <a:pt x="603" y="1004"/>
                    <a:pt x="648" y="1185"/>
                  </a:cubicBezTo>
                  <a:cubicBezTo>
                    <a:pt x="693" y="1366"/>
                    <a:pt x="708" y="1521"/>
                    <a:pt x="768" y="1617"/>
                  </a:cubicBezTo>
                  <a:cubicBezTo>
                    <a:pt x="828" y="1713"/>
                    <a:pt x="880" y="1729"/>
                    <a:pt x="1008" y="1761"/>
                  </a:cubicBezTo>
                  <a:cubicBezTo>
                    <a:pt x="1136" y="1793"/>
                    <a:pt x="1376" y="1801"/>
                    <a:pt x="1536" y="1809"/>
                  </a:cubicBezTo>
                  <a:cubicBezTo>
                    <a:pt x="1696" y="1817"/>
                    <a:pt x="1832" y="1813"/>
                    <a:pt x="1968" y="1809"/>
                  </a:cubicBezTo>
                </a:path>
              </a:pathLst>
            </a:custGeom>
            <a:noFill/>
            <a:ln w="19050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74" name="Text Box 22"/>
            <p:cNvSpPr txBox="1">
              <a:spLocks noChangeArrowheads="1"/>
            </p:cNvSpPr>
            <p:nvPr/>
          </p:nvSpPr>
          <p:spPr bwMode="auto">
            <a:xfrm>
              <a:off x="1784046" y="3854449"/>
              <a:ext cx="319190" cy="31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3333CC"/>
                  </a:solidFill>
                  <a:latin typeface="Arial" charset="0"/>
                </a:rPr>
                <a:t>0°</a:t>
              </a:r>
            </a:p>
          </p:txBody>
        </p:sp>
      </p:grpSp>
      <p:grpSp>
        <p:nvGrpSpPr>
          <p:cNvPr id="41" name="Gruppo 40"/>
          <p:cNvGrpSpPr>
            <a:grpSpLocks/>
          </p:cNvGrpSpPr>
          <p:nvPr/>
        </p:nvGrpSpPr>
        <p:grpSpPr bwMode="auto">
          <a:xfrm>
            <a:off x="3055938" y="5086351"/>
            <a:ext cx="2286000" cy="771525"/>
            <a:chOff x="1531634" y="5086349"/>
            <a:chExt cx="2286000" cy="771525"/>
          </a:xfrm>
        </p:grpSpPr>
        <p:sp>
          <p:nvSpPr>
            <p:cNvPr id="61471" name="Freeform 19"/>
            <p:cNvSpPr>
              <a:spLocks/>
            </p:cNvSpPr>
            <p:nvPr/>
          </p:nvSpPr>
          <p:spPr bwMode="auto">
            <a:xfrm>
              <a:off x="1531634" y="5370511"/>
              <a:ext cx="2286000" cy="487363"/>
            </a:xfrm>
            <a:custGeom>
              <a:avLst/>
              <a:gdLst>
                <a:gd name="T0" fmla="*/ 0 w 2400"/>
                <a:gd name="T1" fmla="*/ 2147483647 h 512"/>
                <a:gd name="T2" fmla="*/ 2147483647 w 2400"/>
                <a:gd name="T3" fmla="*/ 2147483647 h 512"/>
                <a:gd name="T4" fmla="*/ 2147483647 w 2400"/>
                <a:gd name="T5" fmla="*/ 2147483647 h 512"/>
                <a:gd name="T6" fmla="*/ 2147483647 w 2400"/>
                <a:gd name="T7" fmla="*/ 2147483647 h 512"/>
                <a:gd name="T8" fmla="*/ 2147483647 w 2400"/>
                <a:gd name="T9" fmla="*/ 2147483647 h 512"/>
                <a:gd name="T10" fmla="*/ 2147483647 w 2400"/>
                <a:gd name="T11" fmla="*/ 2147483647 h 512"/>
                <a:gd name="T12" fmla="*/ 2147483647 w 2400"/>
                <a:gd name="T13" fmla="*/ 2147483647 h 512"/>
                <a:gd name="T14" fmla="*/ 2147483647 w 2400"/>
                <a:gd name="T15" fmla="*/ 2147483647 h 5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00" h="512">
                  <a:moveTo>
                    <a:pt x="0" y="512"/>
                  </a:moveTo>
                  <a:cubicBezTo>
                    <a:pt x="192" y="384"/>
                    <a:pt x="384" y="256"/>
                    <a:pt x="528" y="176"/>
                  </a:cubicBezTo>
                  <a:cubicBezTo>
                    <a:pt x="672" y="96"/>
                    <a:pt x="744" y="56"/>
                    <a:pt x="864" y="32"/>
                  </a:cubicBezTo>
                  <a:cubicBezTo>
                    <a:pt x="984" y="8"/>
                    <a:pt x="1112" y="0"/>
                    <a:pt x="1248" y="32"/>
                  </a:cubicBezTo>
                  <a:cubicBezTo>
                    <a:pt x="1384" y="64"/>
                    <a:pt x="1560" y="176"/>
                    <a:pt x="1680" y="224"/>
                  </a:cubicBezTo>
                  <a:cubicBezTo>
                    <a:pt x="1800" y="272"/>
                    <a:pt x="1880" y="288"/>
                    <a:pt x="1968" y="320"/>
                  </a:cubicBezTo>
                  <a:cubicBezTo>
                    <a:pt x="2056" y="352"/>
                    <a:pt x="2136" y="392"/>
                    <a:pt x="2208" y="416"/>
                  </a:cubicBezTo>
                  <a:cubicBezTo>
                    <a:pt x="2280" y="440"/>
                    <a:pt x="2340" y="452"/>
                    <a:pt x="2400" y="464"/>
                  </a:cubicBezTo>
                </a:path>
              </a:pathLst>
            </a:custGeom>
            <a:noFill/>
            <a:ln w="19050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72" name="Text Box 24"/>
            <p:cNvSpPr txBox="1">
              <a:spLocks noChangeArrowheads="1"/>
            </p:cNvSpPr>
            <p:nvPr/>
          </p:nvSpPr>
          <p:spPr bwMode="auto">
            <a:xfrm>
              <a:off x="2680984" y="5086349"/>
              <a:ext cx="562846" cy="31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3333CC"/>
                  </a:solidFill>
                  <a:latin typeface="Arial" charset="0"/>
                </a:rPr>
                <a:t>600°</a:t>
              </a:r>
            </a:p>
          </p:txBody>
        </p:sp>
      </p:grpSp>
      <p:grpSp>
        <p:nvGrpSpPr>
          <p:cNvPr id="42" name="Gruppo 41"/>
          <p:cNvGrpSpPr>
            <a:grpSpLocks/>
          </p:cNvGrpSpPr>
          <p:nvPr/>
        </p:nvGrpSpPr>
        <p:grpSpPr bwMode="auto">
          <a:xfrm>
            <a:off x="2701926" y="3778250"/>
            <a:ext cx="3055023" cy="2190310"/>
            <a:chOff x="1178416" y="3777895"/>
            <a:chExt cx="3054227" cy="2190665"/>
          </a:xfrm>
        </p:grpSpPr>
        <p:grpSp>
          <p:nvGrpSpPr>
            <p:cNvPr id="61461" name="Gruppo 38"/>
            <p:cNvGrpSpPr>
              <a:grpSpLocks/>
            </p:cNvGrpSpPr>
            <p:nvPr/>
          </p:nvGrpSpPr>
          <p:grpSpPr bwMode="auto">
            <a:xfrm>
              <a:off x="1178416" y="3777895"/>
              <a:ext cx="3054227" cy="2190665"/>
              <a:chOff x="1178416" y="3777895"/>
              <a:chExt cx="3054227" cy="2190665"/>
            </a:xfrm>
          </p:grpSpPr>
          <p:sp>
            <p:nvSpPr>
              <p:cNvPr id="61464" name="Line 4"/>
              <p:cNvSpPr>
                <a:spLocks noChangeShapeType="1"/>
              </p:cNvSpPr>
              <p:nvPr/>
            </p:nvSpPr>
            <p:spPr bwMode="auto">
              <a:xfrm>
                <a:off x="1531634" y="3975099"/>
                <a:ext cx="0" cy="1874837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465" name="Line 5"/>
              <p:cNvSpPr>
                <a:spLocks noChangeShapeType="1"/>
              </p:cNvSpPr>
              <p:nvPr/>
            </p:nvSpPr>
            <p:spPr bwMode="auto">
              <a:xfrm>
                <a:off x="1523696" y="5849936"/>
                <a:ext cx="2463800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466" name="Freeform 18"/>
              <p:cNvSpPr>
                <a:spLocks/>
              </p:cNvSpPr>
              <p:nvPr/>
            </p:nvSpPr>
            <p:spPr bwMode="auto">
              <a:xfrm>
                <a:off x="1531634" y="4737099"/>
                <a:ext cx="2103437" cy="1120775"/>
              </a:xfrm>
              <a:custGeom>
                <a:avLst/>
                <a:gdLst>
                  <a:gd name="T0" fmla="*/ 0 w 2208"/>
                  <a:gd name="T1" fmla="*/ 2147483647 h 1176"/>
                  <a:gd name="T2" fmla="*/ 2147483647 w 2208"/>
                  <a:gd name="T3" fmla="*/ 2147483647 h 1176"/>
                  <a:gd name="T4" fmla="*/ 2147483647 w 2208"/>
                  <a:gd name="T5" fmla="*/ 2147483647 h 1176"/>
                  <a:gd name="T6" fmla="*/ 2147483647 w 2208"/>
                  <a:gd name="T7" fmla="*/ 2147483647 h 1176"/>
                  <a:gd name="T8" fmla="*/ 2147483647 w 2208"/>
                  <a:gd name="T9" fmla="*/ 2147483647 h 1176"/>
                  <a:gd name="T10" fmla="*/ 2147483647 w 2208"/>
                  <a:gd name="T11" fmla="*/ 2147483647 h 1176"/>
                  <a:gd name="T12" fmla="*/ 2147483647 w 2208"/>
                  <a:gd name="T13" fmla="*/ 2147483647 h 1176"/>
                  <a:gd name="T14" fmla="*/ 2147483647 w 2208"/>
                  <a:gd name="T15" fmla="*/ 2147483647 h 1176"/>
                  <a:gd name="T16" fmla="*/ 2147483647 w 2208"/>
                  <a:gd name="T17" fmla="*/ 2147483647 h 1176"/>
                  <a:gd name="T18" fmla="*/ 2147483647 w 2208"/>
                  <a:gd name="T19" fmla="*/ 2147483647 h 1176"/>
                  <a:gd name="T20" fmla="*/ 2147483647 w 2208"/>
                  <a:gd name="T21" fmla="*/ 2147483647 h 1176"/>
                  <a:gd name="T22" fmla="*/ 2147483647 w 2208"/>
                  <a:gd name="T23" fmla="*/ 2147483647 h 1176"/>
                  <a:gd name="T24" fmla="*/ 2147483647 w 2208"/>
                  <a:gd name="T25" fmla="*/ 2147483647 h 1176"/>
                  <a:gd name="T26" fmla="*/ 2147483647 w 2208"/>
                  <a:gd name="T27" fmla="*/ 2147483647 h 117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08" h="1176">
                    <a:moveTo>
                      <a:pt x="0" y="1176"/>
                    </a:moveTo>
                    <a:cubicBezTo>
                      <a:pt x="88" y="1016"/>
                      <a:pt x="176" y="856"/>
                      <a:pt x="240" y="696"/>
                    </a:cubicBezTo>
                    <a:cubicBezTo>
                      <a:pt x="304" y="536"/>
                      <a:pt x="328" y="328"/>
                      <a:pt x="384" y="216"/>
                    </a:cubicBezTo>
                    <a:cubicBezTo>
                      <a:pt x="440" y="104"/>
                      <a:pt x="507" y="48"/>
                      <a:pt x="576" y="24"/>
                    </a:cubicBezTo>
                    <a:cubicBezTo>
                      <a:pt x="645" y="0"/>
                      <a:pt x="740" y="14"/>
                      <a:pt x="798" y="72"/>
                    </a:cubicBezTo>
                    <a:cubicBezTo>
                      <a:pt x="856" y="130"/>
                      <a:pt x="886" y="286"/>
                      <a:pt x="924" y="372"/>
                    </a:cubicBezTo>
                    <a:cubicBezTo>
                      <a:pt x="962" y="458"/>
                      <a:pt x="987" y="514"/>
                      <a:pt x="1026" y="588"/>
                    </a:cubicBezTo>
                    <a:cubicBezTo>
                      <a:pt x="1065" y="662"/>
                      <a:pt x="1113" y="760"/>
                      <a:pt x="1158" y="816"/>
                    </a:cubicBezTo>
                    <a:cubicBezTo>
                      <a:pt x="1203" y="872"/>
                      <a:pt x="1225" y="888"/>
                      <a:pt x="1296" y="924"/>
                    </a:cubicBezTo>
                    <a:cubicBezTo>
                      <a:pt x="1367" y="960"/>
                      <a:pt x="1497" y="1003"/>
                      <a:pt x="1584" y="1032"/>
                    </a:cubicBezTo>
                    <a:cubicBezTo>
                      <a:pt x="1671" y="1061"/>
                      <a:pt x="1754" y="1082"/>
                      <a:pt x="1818" y="1098"/>
                    </a:cubicBezTo>
                    <a:cubicBezTo>
                      <a:pt x="1882" y="1114"/>
                      <a:pt x="1911" y="1123"/>
                      <a:pt x="1968" y="1128"/>
                    </a:cubicBezTo>
                    <a:cubicBezTo>
                      <a:pt x="2025" y="1133"/>
                      <a:pt x="2120" y="1128"/>
                      <a:pt x="2160" y="1128"/>
                    </a:cubicBezTo>
                    <a:cubicBezTo>
                      <a:pt x="2200" y="1128"/>
                      <a:pt x="2200" y="1128"/>
                      <a:pt x="2208" y="1128"/>
                    </a:cubicBezTo>
                  </a:path>
                </a:pathLst>
              </a:custGeom>
              <a:noFill/>
              <a:ln w="19050" cmpd="sng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467" name="Text Box 23"/>
              <p:cNvSpPr txBox="1">
                <a:spLocks noChangeArrowheads="1"/>
              </p:cNvSpPr>
              <p:nvPr/>
            </p:nvSpPr>
            <p:spPr bwMode="auto">
              <a:xfrm>
                <a:off x="2069796" y="4475161"/>
                <a:ext cx="562699" cy="317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>
                    <a:solidFill>
                      <a:srgbClr val="3333CC"/>
                    </a:solidFill>
                    <a:latin typeface="Arial" charset="0"/>
                  </a:rPr>
                  <a:t>400°</a:t>
                </a:r>
              </a:p>
            </p:txBody>
          </p:sp>
          <p:sp>
            <p:nvSpPr>
              <p:cNvPr id="61468" name="Text Box 25"/>
              <p:cNvSpPr txBox="1">
                <a:spLocks noChangeArrowheads="1"/>
              </p:cNvSpPr>
              <p:nvPr/>
            </p:nvSpPr>
            <p:spPr bwMode="auto">
              <a:xfrm>
                <a:off x="3285821" y="4408486"/>
                <a:ext cx="389620" cy="347844"/>
              </a:xfrm>
              <a:prstGeom prst="rect">
                <a:avLst/>
              </a:prstGeom>
              <a:noFill/>
              <a:ln w="57150" cmpd="thickThin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3333CC"/>
                    </a:solidFill>
                    <a:latin typeface="Arial" charset="0"/>
                  </a:rPr>
                  <a:t>O</a:t>
                </a:r>
                <a:r>
                  <a:rPr lang="it-IT" altLang="it-IT" sz="1900" b="1" baseline="-25000">
                    <a:solidFill>
                      <a:srgbClr val="3333CC"/>
                    </a:solidFill>
                    <a:latin typeface="Arial" charset="0"/>
                  </a:rPr>
                  <a:t>2</a:t>
                </a:r>
                <a:endParaRPr lang="it-IT" altLang="it-IT" sz="1900" b="1">
                  <a:solidFill>
                    <a:srgbClr val="3333CC"/>
                  </a:solidFill>
                  <a:latin typeface="Arial" charset="0"/>
                </a:endParaRPr>
              </a:p>
            </p:txBody>
          </p:sp>
          <p:sp>
            <p:nvSpPr>
              <p:cNvPr id="61469" name="Text Box 26"/>
              <p:cNvSpPr txBox="1">
                <a:spLocks noChangeArrowheads="1"/>
              </p:cNvSpPr>
              <p:nvPr/>
            </p:nvSpPr>
            <p:spPr bwMode="auto">
              <a:xfrm>
                <a:off x="1178416" y="3777895"/>
                <a:ext cx="267824" cy="317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>
                    <a:solidFill>
                      <a:srgbClr val="3333CC"/>
                    </a:solidFill>
                    <a:latin typeface="Arial" charset="0"/>
                  </a:rPr>
                  <a:t>N</a:t>
                </a:r>
              </a:p>
            </p:txBody>
          </p:sp>
          <p:sp>
            <p:nvSpPr>
              <p:cNvPr id="61470" name="Text Box 27"/>
              <p:cNvSpPr txBox="1">
                <a:spLocks noChangeArrowheads="1"/>
              </p:cNvSpPr>
              <p:nvPr/>
            </p:nvSpPr>
            <p:spPr bwMode="auto">
              <a:xfrm>
                <a:off x="4012896" y="5651499"/>
                <a:ext cx="219747" cy="317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>
                    <a:solidFill>
                      <a:srgbClr val="3333CC"/>
                    </a:solidFill>
                    <a:latin typeface="Arial" charset="0"/>
                  </a:rPr>
                  <a:t>v</a:t>
                </a:r>
              </a:p>
            </p:txBody>
          </p:sp>
        </p:grpSp>
        <p:sp>
          <p:nvSpPr>
            <p:cNvPr id="61462" name="Line 28"/>
            <p:cNvSpPr>
              <a:spLocks noChangeShapeType="1"/>
            </p:cNvSpPr>
            <p:nvPr/>
          </p:nvSpPr>
          <p:spPr bwMode="auto">
            <a:xfrm>
              <a:off x="1760234" y="5857874"/>
              <a:ext cx="0" cy="90487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63" name="Line 29"/>
            <p:cNvSpPr>
              <a:spLocks noChangeShapeType="1"/>
            </p:cNvSpPr>
            <p:nvPr/>
          </p:nvSpPr>
          <p:spPr bwMode="auto">
            <a:xfrm>
              <a:off x="2669871" y="5857874"/>
              <a:ext cx="0" cy="90487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4" name="Gruppo 43"/>
          <p:cNvGrpSpPr>
            <a:grpSpLocks/>
          </p:cNvGrpSpPr>
          <p:nvPr/>
        </p:nvGrpSpPr>
        <p:grpSpPr bwMode="auto">
          <a:xfrm>
            <a:off x="6884988" y="4916488"/>
            <a:ext cx="2286000" cy="900112"/>
            <a:chOff x="5361086" y="4916486"/>
            <a:chExt cx="2286000" cy="900113"/>
          </a:xfrm>
        </p:grpSpPr>
        <p:sp>
          <p:nvSpPr>
            <p:cNvPr id="61459" name="Freeform 21"/>
            <p:cNvSpPr>
              <a:spLocks/>
            </p:cNvSpPr>
            <p:nvPr/>
          </p:nvSpPr>
          <p:spPr bwMode="auto">
            <a:xfrm>
              <a:off x="5361086" y="5329236"/>
              <a:ext cx="2286000" cy="487363"/>
            </a:xfrm>
            <a:custGeom>
              <a:avLst/>
              <a:gdLst>
                <a:gd name="T0" fmla="*/ 0 w 2400"/>
                <a:gd name="T1" fmla="*/ 2147483647 h 512"/>
                <a:gd name="T2" fmla="*/ 2147483647 w 2400"/>
                <a:gd name="T3" fmla="*/ 2147483647 h 512"/>
                <a:gd name="T4" fmla="*/ 2147483647 w 2400"/>
                <a:gd name="T5" fmla="*/ 2147483647 h 512"/>
                <a:gd name="T6" fmla="*/ 2147483647 w 2400"/>
                <a:gd name="T7" fmla="*/ 2147483647 h 512"/>
                <a:gd name="T8" fmla="*/ 2147483647 w 2400"/>
                <a:gd name="T9" fmla="*/ 2147483647 h 512"/>
                <a:gd name="T10" fmla="*/ 2147483647 w 2400"/>
                <a:gd name="T11" fmla="*/ 2147483647 h 512"/>
                <a:gd name="T12" fmla="*/ 2147483647 w 2400"/>
                <a:gd name="T13" fmla="*/ 2147483647 h 512"/>
                <a:gd name="T14" fmla="*/ 2147483647 w 2400"/>
                <a:gd name="T15" fmla="*/ 2147483647 h 5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00" h="512">
                  <a:moveTo>
                    <a:pt x="0" y="512"/>
                  </a:moveTo>
                  <a:cubicBezTo>
                    <a:pt x="192" y="384"/>
                    <a:pt x="384" y="256"/>
                    <a:pt x="528" y="176"/>
                  </a:cubicBezTo>
                  <a:cubicBezTo>
                    <a:pt x="672" y="96"/>
                    <a:pt x="744" y="56"/>
                    <a:pt x="864" y="32"/>
                  </a:cubicBezTo>
                  <a:cubicBezTo>
                    <a:pt x="984" y="8"/>
                    <a:pt x="1112" y="0"/>
                    <a:pt x="1248" y="32"/>
                  </a:cubicBezTo>
                  <a:cubicBezTo>
                    <a:pt x="1384" y="64"/>
                    <a:pt x="1560" y="176"/>
                    <a:pt x="1680" y="224"/>
                  </a:cubicBezTo>
                  <a:cubicBezTo>
                    <a:pt x="1800" y="272"/>
                    <a:pt x="1880" y="288"/>
                    <a:pt x="1968" y="320"/>
                  </a:cubicBezTo>
                  <a:cubicBezTo>
                    <a:pt x="2056" y="352"/>
                    <a:pt x="2136" y="392"/>
                    <a:pt x="2208" y="416"/>
                  </a:cubicBezTo>
                  <a:cubicBezTo>
                    <a:pt x="2280" y="440"/>
                    <a:pt x="2340" y="452"/>
                    <a:pt x="2400" y="464"/>
                  </a:cubicBezTo>
                </a:path>
              </a:pathLst>
            </a:custGeom>
            <a:noFill/>
            <a:ln w="19050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60" name="Text Box 30"/>
            <p:cNvSpPr txBox="1">
              <a:spLocks noChangeArrowheads="1"/>
            </p:cNvSpPr>
            <p:nvPr/>
          </p:nvSpPr>
          <p:spPr bwMode="auto">
            <a:xfrm>
              <a:off x="6373911" y="4916486"/>
              <a:ext cx="423386" cy="347788"/>
            </a:xfrm>
            <a:prstGeom prst="rect">
              <a:avLst/>
            </a:prstGeom>
            <a:noFill/>
            <a:ln w="57150" cmpd="thickThin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0000"/>
                  </a:solidFill>
                  <a:latin typeface="Arial" charset="0"/>
                </a:rPr>
                <a:t>He</a:t>
              </a:r>
              <a:endParaRPr lang="it-IT" altLang="it-IT" sz="1900" b="1">
                <a:solidFill>
                  <a:srgbClr val="3333CC"/>
                </a:solidFill>
                <a:latin typeface="Arial" charset="0"/>
              </a:endParaRPr>
            </a:p>
          </p:txBody>
        </p:sp>
      </p:grpSp>
      <p:grpSp>
        <p:nvGrpSpPr>
          <p:cNvPr id="45" name="Gruppo 44"/>
          <p:cNvGrpSpPr>
            <a:grpSpLocks/>
          </p:cNvGrpSpPr>
          <p:nvPr/>
        </p:nvGrpSpPr>
        <p:grpSpPr bwMode="auto">
          <a:xfrm>
            <a:off x="6735763" y="3697289"/>
            <a:ext cx="2882042" cy="2236297"/>
            <a:chOff x="5211861" y="3697286"/>
            <a:chExt cx="2882042" cy="2236298"/>
          </a:xfrm>
        </p:grpSpPr>
        <p:sp>
          <p:nvSpPr>
            <p:cNvPr id="61450" name="Line 7"/>
            <p:cNvSpPr>
              <a:spLocks noChangeShapeType="1"/>
            </p:cNvSpPr>
            <p:nvPr/>
          </p:nvSpPr>
          <p:spPr bwMode="auto">
            <a:xfrm>
              <a:off x="5345211" y="5830886"/>
              <a:ext cx="2560638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51" name="Freeform 20"/>
            <p:cNvSpPr>
              <a:spLocks/>
            </p:cNvSpPr>
            <p:nvPr/>
          </p:nvSpPr>
          <p:spPr bwMode="auto">
            <a:xfrm>
              <a:off x="5361086" y="4048124"/>
              <a:ext cx="1874838" cy="1768475"/>
            </a:xfrm>
            <a:custGeom>
              <a:avLst/>
              <a:gdLst>
                <a:gd name="T0" fmla="*/ 0 w 1968"/>
                <a:gd name="T1" fmla="*/ 2147483647 h 1857"/>
                <a:gd name="T2" fmla="*/ 2147483647 w 1968"/>
                <a:gd name="T3" fmla="*/ 2147483647 h 1857"/>
                <a:gd name="T4" fmla="*/ 2147483647 w 1968"/>
                <a:gd name="T5" fmla="*/ 2147483647 h 1857"/>
                <a:gd name="T6" fmla="*/ 2147483647 w 1968"/>
                <a:gd name="T7" fmla="*/ 2147483647 h 1857"/>
                <a:gd name="T8" fmla="*/ 2147483647 w 1968"/>
                <a:gd name="T9" fmla="*/ 2147483647 h 1857"/>
                <a:gd name="T10" fmla="*/ 2147483647 w 1968"/>
                <a:gd name="T11" fmla="*/ 2147483647 h 1857"/>
                <a:gd name="T12" fmla="*/ 2147483647 w 1968"/>
                <a:gd name="T13" fmla="*/ 2147483647 h 1857"/>
                <a:gd name="T14" fmla="*/ 2147483647 w 1968"/>
                <a:gd name="T15" fmla="*/ 2147483647 h 1857"/>
                <a:gd name="T16" fmla="*/ 2147483647 w 1968"/>
                <a:gd name="T17" fmla="*/ 2147483647 h 1857"/>
                <a:gd name="T18" fmla="*/ 2147483647 w 1968"/>
                <a:gd name="T19" fmla="*/ 2147483647 h 1857"/>
                <a:gd name="T20" fmla="*/ 2147483647 w 1968"/>
                <a:gd name="T21" fmla="*/ 2147483647 h 18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68" h="1857">
                  <a:moveTo>
                    <a:pt x="0" y="1857"/>
                  </a:moveTo>
                  <a:cubicBezTo>
                    <a:pt x="36" y="1669"/>
                    <a:pt x="69" y="1479"/>
                    <a:pt x="96" y="1233"/>
                  </a:cubicBezTo>
                  <a:cubicBezTo>
                    <a:pt x="123" y="987"/>
                    <a:pt x="143" y="573"/>
                    <a:pt x="162" y="381"/>
                  </a:cubicBezTo>
                  <a:cubicBezTo>
                    <a:pt x="181" y="189"/>
                    <a:pt x="170" y="132"/>
                    <a:pt x="210" y="81"/>
                  </a:cubicBezTo>
                  <a:cubicBezTo>
                    <a:pt x="250" y="30"/>
                    <a:pt x="354" y="0"/>
                    <a:pt x="402" y="75"/>
                  </a:cubicBezTo>
                  <a:cubicBezTo>
                    <a:pt x="450" y="150"/>
                    <a:pt x="457" y="346"/>
                    <a:pt x="498" y="531"/>
                  </a:cubicBezTo>
                  <a:cubicBezTo>
                    <a:pt x="539" y="716"/>
                    <a:pt x="603" y="1004"/>
                    <a:pt x="648" y="1185"/>
                  </a:cubicBezTo>
                  <a:cubicBezTo>
                    <a:pt x="693" y="1366"/>
                    <a:pt x="708" y="1521"/>
                    <a:pt x="768" y="1617"/>
                  </a:cubicBezTo>
                  <a:cubicBezTo>
                    <a:pt x="828" y="1713"/>
                    <a:pt x="880" y="1729"/>
                    <a:pt x="1008" y="1761"/>
                  </a:cubicBezTo>
                  <a:cubicBezTo>
                    <a:pt x="1136" y="1793"/>
                    <a:pt x="1376" y="1801"/>
                    <a:pt x="1536" y="1809"/>
                  </a:cubicBezTo>
                  <a:cubicBezTo>
                    <a:pt x="1696" y="1817"/>
                    <a:pt x="1832" y="1813"/>
                    <a:pt x="1968" y="1809"/>
                  </a:cubicBezTo>
                </a:path>
              </a:pathLst>
            </a:custGeom>
            <a:noFill/>
            <a:ln w="19050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52" name="Line 6"/>
            <p:cNvSpPr>
              <a:spLocks noChangeShapeType="1"/>
            </p:cNvSpPr>
            <p:nvPr/>
          </p:nvSpPr>
          <p:spPr bwMode="auto">
            <a:xfrm>
              <a:off x="5349974" y="3956049"/>
              <a:ext cx="0" cy="1874837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53" name="Text Box 31"/>
            <p:cNvSpPr txBox="1">
              <a:spLocks noChangeArrowheads="1"/>
            </p:cNvSpPr>
            <p:nvPr/>
          </p:nvSpPr>
          <p:spPr bwMode="auto">
            <a:xfrm>
              <a:off x="7874099" y="5616574"/>
              <a:ext cx="219804" cy="31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3333CC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61454" name="Text Box 32"/>
            <p:cNvSpPr txBox="1">
              <a:spLocks noChangeArrowheads="1"/>
            </p:cNvSpPr>
            <p:nvPr/>
          </p:nvSpPr>
          <p:spPr bwMode="auto">
            <a:xfrm>
              <a:off x="5211861" y="3697286"/>
              <a:ext cx="267894" cy="31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3333CC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61455" name="Text Box 33"/>
            <p:cNvSpPr txBox="1">
              <a:spLocks noChangeArrowheads="1"/>
            </p:cNvSpPr>
            <p:nvPr/>
          </p:nvSpPr>
          <p:spPr bwMode="auto">
            <a:xfrm>
              <a:off x="5830986" y="3725861"/>
              <a:ext cx="408958" cy="347788"/>
            </a:xfrm>
            <a:prstGeom prst="rect">
              <a:avLst/>
            </a:prstGeom>
            <a:noFill/>
            <a:ln w="57150" cmpd="thickThin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000066"/>
                  </a:solidFill>
                  <a:latin typeface="Arial" charset="0"/>
                </a:rPr>
                <a:t>Xe</a:t>
              </a:r>
            </a:p>
          </p:txBody>
        </p:sp>
        <p:sp>
          <p:nvSpPr>
            <p:cNvPr id="61456" name="Text Box 34"/>
            <p:cNvSpPr txBox="1">
              <a:spLocks noChangeArrowheads="1"/>
            </p:cNvSpPr>
            <p:nvPr/>
          </p:nvSpPr>
          <p:spPr bwMode="auto">
            <a:xfrm>
              <a:off x="6537424" y="4244974"/>
              <a:ext cx="1033424" cy="31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3333CC"/>
                  </a:solidFill>
                  <a:latin typeface="Arial" charset="0"/>
                </a:rPr>
                <a:t>(T = cost)</a:t>
              </a:r>
            </a:p>
          </p:txBody>
        </p:sp>
        <p:sp>
          <p:nvSpPr>
            <p:cNvPr id="61457" name="Line 35"/>
            <p:cNvSpPr>
              <a:spLocks noChangeShapeType="1"/>
            </p:cNvSpPr>
            <p:nvPr/>
          </p:nvSpPr>
          <p:spPr bwMode="auto">
            <a:xfrm>
              <a:off x="5713511" y="5830886"/>
              <a:ext cx="0" cy="9207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58" name="Line 36"/>
            <p:cNvSpPr>
              <a:spLocks noChangeShapeType="1"/>
            </p:cNvSpPr>
            <p:nvPr/>
          </p:nvSpPr>
          <p:spPr bwMode="auto">
            <a:xfrm>
              <a:off x="6354861" y="5830886"/>
              <a:ext cx="0" cy="9207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7013576" y="1427163"/>
            <a:ext cx="1845249" cy="393954"/>
          </a:xfrm>
          <a:prstGeom prst="rect">
            <a:avLst/>
          </a:prstGeom>
          <a:noFill/>
          <a:ln w="38100" cmpd="dbl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66"/>
                </a:solidFill>
                <a:latin typeface="Arial" charset="0"/>
              </a:rPr>
              <a:t>V</a:t>
            </a:r>
            <a:r>
              <a:rPr lang="it-IT" altLang="it-IT" sz="2200" b="1" baseline="-25000">
                <a:solidFill>
                  <a:srgbClr val="000066"/>
                </a:solidFill>
                <a:latin typeface="Arial" charset="0"/>
              </a:rPr>
              <a:t>p</a:t>
            </a:r>
            <a:r>
              <a:rPr lang="it-IT" altLang="it-IT" sz="2200" b="1">
                <a:solidFill>
                  <a:srgbClr val="000066"/>
                </a:solidFill>
                <a:latin typeface="Arial" charset="0"/>
              </a:rPr>
              <a:t> = 0,885 v</a:t>
            </a:r>
            <a:r>
              <a:rPr lang="it-IT" altLang="it-IT" sz="2200" b="1" baseline="-25000">
                <a:solidFill>
                  <a:srgbClr val="000066"/>
                </a:solidFill>
                <a:latin typeface="Arial" charset="0"/>
              </a:rPr>
              <a:t>m</a:t>
            </a:r>
            <a:endParaRPr lang="it-IT" altLang="it-IT" sz="22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61449" name="Text Box 25"/>
          <p:cNvSpPr txBox="1">
            <a:spLocks noChangeArrowheads="1"/>
          </p:cNvSpPr>
          <p:nvPr/>
        </p:nvSpPr>
        <p:spPr bwMode="auto">
          <a:xfrm>
            <a:off x="4772025" y="1292225"/>
            <a:ext cx="389722" cy="347788"/>
          </a:xfrm>
          <a:prstGeom prst="rect">
            <a:avLst/>
          </a:prstGeom>
          <a:noFill/>
          <a:ln w="57150" cmpd="thickThin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3333CC"/>
                </a:solidFill>
                <a:latin typeface="Arial" charset="0"/>
              </a:rPr>
              <a:t>O</a:t>
            </a:r>
            <a:r>
              <a:rPr lang="it-IT" altLang="it-IT" sz="1900" b="1" baseline="-25000">
                <a:solidFill>
                  <a:srgbClr val="3333CC"/>
                </a:solidFill>
                <a:latin typeface="Arial" charset="0"/>
              </a:rPr>
              <a:t>2</a:t>
            </a:r>
            <a:endParaRPr lang="it-IT" altLang="it-IT" sz="1900" b="1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21"/>
    </mc:Choice>
    <mc:Fallback xmlns="">
      <p:transition spd="slow" advTm="16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WordArt 66"/>
          <p:cNvSpPr>
            <a:spLocks noChangeArrowheads="1" noChangeShapeType="1" noTextEdit="1"/>
          </p:cNvSpPr>
          <p:nvPr/>
        </p:nvSpPr>
        <p:spPr bwMode="auto">
          <a:xfrm>
            <a:off x="3432175" y="131763"/>
            <a:ext cx="4800600" cy="665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solidFill>
                  <a:srgbClr val="00FFFF"/>
                </a:solidFill>
                <a:effectLst>
                  <a:outerShdw dist="141990" dir="12393903" algn="ctr" rotWithShape="0">
                    <a:srgbClr val="CCCC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I Liquidi</a:t>
            </a:r>
          </a:p>
        </p:txBody>
      </p:sp>
      <p:grpSp>
        <p:nvGrpSpPr>
          <p:cNvPr id="74" name="Gruppo 73"/>
          <p:cNvGrpSpPr>
            <a:grpSpLocks/>
          </p:cNvGrpSpPr>
          <p:nvPr/>
        </p:nvGrpSpPr>
        <p:grpSpPr bwMode="auto">
          <a:xfrm>
            <a:off x="1787526" y="1009651"/>
            <a:ext cx="4083435" cy="1852613"/>
            <a:chOff x="269942" y="841023"/>
            <a:chExt cx="4082562" cy="1852612"/>
          </a:xfrm>
        </p:grpSpPr>
        <p:sp>
          <p:nvSpPr>
            <p:cNvPr id="62506" name="Oval 2"/>
            <p:cNvSpPr>
              <a:spLocks noChangeArrowheads="1"/>
            </p:cNvSpPr>
            <p:nvPr/>
          </p:nvSpPr>
          <p:spPr bwMode="auto">
            <a:xfrm>
              <a:off x="269942" y="8410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07" name="Oval 3"/>
            <p:cNvSpPr>
              <a:spLocks noChangeArrowheads="1"/>
            </p:cNvSpPr>
            <p:nvPr/>
          </p:nvSpPr>
          <p:spPr bwMode="auto">
            <a:xfrm>
              <a:off x="763654" y="8410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08" name="Oval 4"/>
            <p:cNvSpPr>
              <a:spLocks noChangeArrowheads="1"/>
            </p:cNvSpPr>
            <p:nvPr/>
          </p:nvSpPr>
          <p:spPr bwMode="auto">
            <a:xfrm>
              <a:off x="1235142" y="8410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09" name="Oval 5"/>
            <p:cNvSpPr>
              <a:spLocks noChangeArrowheads="1"/>
            </p:cNvSpPr>
            <p:nvPr/>
          </p:nvSpPr>
          <p:spPr bwMode="auto">
            <a:xfrm>
              <a:off x="1749492" y="8410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10" name="Oval 6"/>
            <p:cNvSpPr>
              <a:spLocks noChangeArrowheads="1"/>
            </p:cNvSpPr>
            <p:nvPr/>
          </p:nvSpPr>
          <p:spPr bwMode="auto">
            <a:xfrm>
              <a:off x="2263842" y="8410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11" name="Oval 7"/>
            <p:cNvSpPr>
              <a:spLocks noChangeArrowheads="1"/>
            </p:cNvSpPr>
            <p:nvPr/>
          </p:nvSpPr>
          <p:spPr bwMode="auto">
            <a:xfrm>
              <a:off x="520767" y="124107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12" name="Oval 8"/>
            <p:cNvSpPr>
              <a:spLocks noChangeArrowheads="1"/>
            </p:cNvSpPr>
            <p:nvPr/>
          </p:nvSpPr>
          <p:spPr bwMode="auto">
            <a:xfrm>
              <a:off x="1012892" y="124107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13" name="Oval 9"/>
            <p:cNvSpPr>
              <a:spLocks noChangeArrowheads="1"/>
            </p:cNvSpPr>
            <p:nvPr/>
          </p:nvSpPr>
          <p:spPr bwMode="auto">
            <a:xfrm>
              <a:off x="1484379" y="124107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14" name="Oval 10"/>
            <p:cNvSpPr>
              <a:spLocks noChangeArrowheads="1"/>
            </p:cNvSpPr>
            <p:nvPr/>
          </p:nvSpPr>
          <p:spPr bwMode="auto">
            <a:xfrm>
              <a:off x="1998729" y="124107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15" name="Oval 11"/>
            <p:cNvSpPr>
              <a:spLocks noChangeArrowheads="1"/>
            </p:cNvSpPr>
            <p:nvPr/>
          </p:nvSpPr>
          <p:spPr bwMode="auto">
            <a:xfrm>
              <a:off x="2513079" y="124107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16" name="Oval 12"/>
            <p:cNvSpPr>
              <a:spLocks noChangeArrowheads="1"/>
            </p:cNvSpPr>
            <p:nvPr/>
          </p:nvSpPr>
          <p:spPr bwMode="auto">
            <a:xfrm>
              <a:off x="288992" y="16030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17" name="Oval 13"/>
            <p:cNvSpPr>
              <a:spLocks noChangeArrowheads="1"/>
            </p:cNvSpPr>
            <p:nvPr/>
          </p:nvSpPr>
          <p:spPr bwMode="auto">
            <a:xfrm>
              <a:off x="781117" y="16030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18" name="Oval 14"/>
            <p:cNvSpPr>
              <a:spLocks noChangeArrowheads="1"/>
            </p:cNvSpPr>
            <p:nvPr/>
          </p:nvSpPr>
          <p:spPr bwMode="auto">
            <a:xfrm>
              <a:off x="1252604" y="16030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19" name="Oval 15"/>
            <p:cNvSpPr>
              <a:spLocks noChangeArrowheads="1"/>
            </p:cNvSpPr>
            <p:nvPr/>
          </p:nvSpPr>
          <p:spPr bwMode="auto">
            <a:xfrm>
              <a:off x="1766954" y="16030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20" name="Oval 16"/>
            <p:cNvSpPr>
              <a:spLocks noChangeArrowheads="1"/>
            </p:cNvSpPr>
            <p:nvPr/>
          </p:nvSpPr>
          <p:spPr bwMode="auto">
            <a:xfrm>
              <a:off x="2281304" y="16030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21" name="Oval 17"/>
            <p:cNvSpPr>
              <a:spLocks noChangeArrowheads="1"/>
            </p:cNvSpPr>
            <p:nvPr/>
          </p:nvSpPr>
          <p:spPr bwMode="auto">
            <a:xfrm>
              <a:off x="538229" y="196497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22" name="Oval 18"/>
            <p:cNvSpPr>
              <a:spLocks noChangeArrowheads="1"/>
            </p:cNvSpPr>
            <p:nvPr/>
          </p:nvSpPr>
          <p:spPr bwMode="auto">
            <a:xfrm>
              <a:off x="1031942" y="196497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23" name="Oval 19"/>
            <p:cNvSpPr>
              <a:spLocks noChangeArrowheads="1"/>
            </p:cNvSpPr>
            <p:nvPr/>
          </p:nvSpPr>
          <p:spPr bwMode="auto">
            <a:xfrm>
              <a:off x="1503429" y="196497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24" name="Oval 20"/>
            <p:cNvSpPr>
              <a:spLocks noChangeArrowheads="1"/>
            </p:cNvSpPr>
            <p:nvPr/>
          </p:nvSpPr>
          <p:spPr bwMode="auto">
            <a:xfrm>
              <a:off x="2017779" y="196497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25" name="Oval 21"/>
            <p:cNvSpPr>
              <a:spLocks noChangeArrowheads="1"/>
            </p:cNvSpPr>
            <p:nvPr/>
          </p:nvSpPr>
          <p:spPr bwMode="auto">
            <a:xfrm>
              <a:off x="2532129" y="196497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26" name="Oval 22"/>
            <p:cNvSpPr>
              <a:spLocks noChangeArrowheads="1"/>
            </p:cNvSpPr>
            <p:nvPr/>
          </p:nvSpPr>
          <p:spPr bwMode="auto">
            <a:xfrm>
              <a:off x="288992" y="23269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27" name="Oval 23"/>
            <p:cNvSpPr>
              <a:spLocks noChangeArrowheads="1"/>
            </p:cNvSpPr>
            <p:nvPr/>
          </p:nvSpPr>
          <p:spPr bwMode="auto">
            <a:xfrm>
              <a:off x="781117" y="23269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28" name="Oval 24"/>
            <p:cNvSpPr>
              <a:spLocks noChangeArrowheads="1"/>
            </p:cNvSpPr>
            <p:nvPr/>
          </p:nvSpPr>
          <p:spPr bwMode="auto">
            <a:xfrm>
              <a:off x="1252604" y="23269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29" name="Oval 25"/>
            <p:cNvSpPr>
              <a:spLocks noChangeArrowheads="1"/>
            </p:cNvSpPr>
            <p:nvPr/>
          </p:nvSpPr>
          <p:spPr bwMode="auto">
            <a:xfrm>
              <a:off x="1766954" y="23269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30" name="Oval 26"/>
            <p:cNvSpPr>
              <a:spLocks noChangeArrowheads="1"/>
            </p:cNvSpPr>
            <p:nvPr/>
          </p:nvSpPr>
          <p:spPr bwMode="auto">
            <a:xfrm>
              <a:off x="2281304" y="2326923"/>
              <a:ext cx="342900" cy="366712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31" name="Text Box 67"/>
            <p:cNvSpPr txBox="1">
              <a:spLocks noChangeArrowheads="1"/>
            </p:cNvSpPr>
            <p:nvPr/>
          </p:nvSpPr>
          <p:spPr bwMode="auto">
            <a:xfrm>
              <a:off x="3171029" y="1630285"/>
              <a:ext cx="1181475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FFFF66"/>
                  </a:solidFill>
                  <a:latin typeface="Comic Sans MS" pitchFamily="66" charset="0"/>
                </a:rPr>
                <a:t>Solido</a:t>
              </a:r>
            </a:p>
          </p:txBody>
        </p:sp>
      </p:grpSp>
      <p:grpSp>
        <p:nvGrpSpPr>
          <p:cNvPr id="73" name="Gruppo 72"/>
          <p:cNvGrpSpPr>
            <a:grpSpLocks/>
          </p:cNvGrpSpPr>
          <p:nvPr/>
        </p:nvGrpSpPr>
        <p:grpSpPr bwMode="auto">
          <a:xfrm>
            <a:off x="2119314" y="3225800"/>
            <a:ext cx="4230565" cy="3498850"/>
            <a:chOff x="334119" y="4460959"/>
            <a:chExt cx="4231294" cy="3498850"/>
          </a:xfrm>
        </p:grpSpPr>
        <p:sp>
          <p:nvSpPr>
            <p:cNvPr id="62489" name="Oval 43"/>
            <p:cNvSpPr>
              <a:spLocks noChangeArrowheads="1"/>
            </p:cNvSpPr>
            <p:nvPr/>
          </p:nvSpPr>
          <p:spPr bwMode="auto">
            <a:xfrm>
              <a:off x="608756" y="4689559"/>
              <a:ext cx="342900" cy="365125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490" name="Oval 44"/>
            <p:cNvSpPr>
              <a:spLocks noChangeArrowheads="1"/>
            </p:cNvSpPr>
            <p:nvPr/>
          </p:nvSpPr>
          <p:spPr bwMode="auto">
            <a:xfrm>
              <a:off x="1412031" y="4689559"/>
              <a:ext cx="342900" cy="365125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491" name="Oval 45"/>
            <p:cNvSpPr>
              <a:spLocks noChangeArrowheads="1"/>
            </p:cNvSpPr>
            <p:nvPr/>
          </p:nvSpPr>
          <p:spPr bwMode="auto">
            <a:xfrm>
              <a:off x="1000869" y="5165809"/>
              <a:ext cx="342900" cy="365125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492" name="Oval 46"/>
            <p:cNvSpPr>
              <a:spLocks noChangeArrowheads="1"/>
            </p:cNvSpPr>
            <p:nvPr/>
          </p:nvSpPr>
          <p:spPr bwMode="auto">
            <a:xfrm>
              <a:off x="608756" y="5661109"/>
              <a:ext cx="342900" cy="365125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493" name="Oval 47"/>
            <p:cNvSpPr>
              <a:spLocks noChangeArrowheads="1"/>
            </p:cNvSpPr>
            <p:nvPr/>
          </p:nvSpPr>
          <p:spPr bwMode="auto">
            <a:xfrm>
              <a:off x="1048494" y="6426284"/>
              <a:ext cx="342900" cy="365125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494" name="AutoShape 48"/>
            <p:cNvSpPr>
              <a:spLocks noChangeArrowheads="1"/>
            </p:cNvSpPr>
            <p:nvPr/>
          </p:nvSpPr>
          <p:spPr bwMode="auto">
            <a:xfrm>
              <a:off x="334119" y="4460959"/>
              <a:ext cx="1714500" cy="1873250"/>
            </a:xfrm>
            <a:prstGeom prst="roundRect">
              <a:avLst>
                <a:gd name="adj" fmla="val 16667"/>
              </a:avLst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495" name="Oval 49"/>
            <p:cNvSpPr>
              <a:spLocks noChangeArrowheads="1"/>
            </p:cNvSpPr>
            <p:nvPr/>
          </p:nvSpPr>
          <p:spPr bwMode="auto">
            <a:xfrm>
              <a:off x="2323256" y="5165809"/>
              <a:ext cx="342900" cy="365125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496" name="Oval 50"/>
            <p:cNvSpPr>
              <a:spLocks noChangeArrowheads="1"/>
            </p:cNvSpPr>
            <p:nvPr/>
          </p:nvSpPr>
          <p:spPr bwMode="auto">
            <a:xfrm>
              <a:off x="3126531" y="5165809"/>
              <a:ext cx="342900" cy="365125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497" name="Oval 51"/>
            <p:cNvSpPr>
              <a:spLocks noChangeArrowheads="1"/>
            </p:cNvSpPr>
            <p:nvPr/>
          </p:nvSpPr>
          <p:spPr bwMode="auto">
            <a:xfrm>
              <a:off x="2715369" y="5642059"/>
              <a:ext cx="342900" cy="365125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498" name="Oval 52"/>
            <p:cNvSpPr>
              <a:spLocks noChangeArrowheads="1"/>
            </p:cNvSpPr>
            <p:nvPr/>
          </p:nvSpPr>
          <p:spPr bwMode="auto">
            <a:xfrm>
              <a:off x="2740769" y="7100972"/>
              <a:ext cx="342900" cy="365125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499" name="Oval 53"/>
            <p:cNvSpPr>
              <a:spLocks noChangeArrowheads="1"/>
            </p:cNvSpPr>
            <p:nvPr/>
          </p:nvSpPr>
          <p:spPr bwMode="auto">
            <a:xfrm>
              <a:off x="3126531" y="6137359"/>
              <a:ext cx="342900" cy="365125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00" name="AutoShape 54"/>
            <p:cNvSpPr>
              <a:spLocks noChangeArrowheads="1"/>
            </p:cNvSpPr>
            <p:nvPr/>
          </p:nvSpPr>
          <p:spPr bwMode="auto">
            <a:xfrm>
              <a:off x="2048619" y="4937209"/>
              <a:ext cx="1714500" cy="1873250"/>
            </a:xfrm>
            <a:prstGeom prst="roundRect">
              <a:avLst>
                <a:gd name="adj" fmla="val 16667"/>
              </a:avLst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01" name="Oval 60"/>
            <p:cNvSpPr>
              <a:spLocks noChangeArrowheads="1"/>
            </p:cNvSpPr>
            <p:nvPr/>
          </p:nvSpPr>
          <p:spPr bwMode="auto">
            <a:xfrm>
              <a:off x="583356" y="6731084"/>
              <a:ext cx="342900" cy="365125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02" name="Oval 61"/>
            <p:cNvSpPr>
              <a:spLocks noChangeArrowheads="1"/>
            </p:cNvSpPr>
            <p:nvPr/>
          </p:nvSpPr>
          <p:spPr bwMode="auto">
            <a:xfrm>
              <a:off x="1119931" y="7054934"/>
              <a:ext cx="342900" cy="365125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03" name="Oval 62"/>
            <p:cNvSpPr>
              <a:spLocks noChangeArrowheads="1"/>
            </p:cNvSpPr>
            <p:nvPr/>
          </p:nvSpPr>
          <p:spPr bwMode="auto">
            <a:xfrm>
              <a:off x="2107356" y="7515309"/>
              <a:ext cx="342900" cy="366713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04" name="Oval 63"/>
            <p:cNvSpPr>
              <a:spLocks noChangeArrowheads="1"/>
            </p:cNvSpPr>
            <p:nvPr/>
          </p:nvSpPr>
          <p:spPr bwMode="auto">
            <a:xfrm>
              <a:off x="3324969" y="7594684"/>
              <a:ext cx="342900" cy="365125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05" name="Text Box 65"/>
            <p:cNvSpPr txBox="1">
              <a:spLocks noChangeArrowheads="1"/>
            </p:cNvSpPr>
            <p:nvPr/>
          </p:nvSpPr>
          <p:spPr bwMode="auto">
            <a:xfrm>
              <a:off x="3963868" y="6926380"/>
              <a:ext cx="601545" cy="500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900" b="1">
                  <a:solidFill>
                    <a:srgbClr val="00CC99"/>
                  </a:solidFill>
                  <a:latin typeface="Comic Sans MS" pitchFamily="66" charset="0"/>
                </a:rPr>
                <a:t>(b)</a:t>
              </a:r>
            </a:p>
          </p:txBody>
        </p:sp>
      </p:grpSp>
      <p:grpSp>
        <p:nvGrpSpPr>
          <p:cNvPr id="72" name="Gruppo 71"/>
          <p:cNvGrpSpPr>
            <a:grpSpLocks/>
          </p:cNvGrpSpPr>
          <p:nvPr/>
        </p:nvGrpSpPr>
        <p:grpSpPr bwMode="auto">
          <a:xfrm>
            <a:off x="6654801" y="401639"/>
            <a:ext cx="3694113" cy="4206945"/>
            <a:chOff x="5060548" y="760801"/>
            <a:chExt cx="3695358" cy="4206945"/>
          </a:xfrm>
        </p:grpSpPr>
        <p:grpSp>
          <p:nvGrpSpPr>
            <p:cNvPr id="62470" name="Gruppo 46"/>
            <p:cNvGrpSpPr>
              <a:grpSpLocks/>
            </p:cNvGrpSpPr>
            <p:nvPr/>
          </p:nvGrpSpPr>
          <p:grpSpPr bwMode="auto">
            <a:xfrm>
              <a:off x="5334844" y="760801"/>
              <a:ext cx="3421062" cy="4206945"/>
              <a:chOff x="4732236" y="756039"/>
              <a:chExt cx="3421062" cy="4206945"/>
            </a:xfrm>
          </p:grpSpPr>
          <p:sp>
            <p:nvSpPr>
              <p:cNvPr id="62472" name="Oval 27"/>
              <p:cNvSpPr>
                <a:spLocks noChangeArrowheads="1"/>
              </p:cNvSpPr>
              <p:nvPr/>
            </p:nvSpPr>
            <p:spPr bwMode="auto">
              <a:xfrm>
                <a:off x="4732236" y="239433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73" name="Oval 28"/>
              <p:cNvSpPr>
                <a:spLocks noChangeArrowheads="1"/>
              </p:cNvSpPr>
              <p:nvPr/>
            </p:nvSpPr>
            <p:spPr bwMode="auto">
              <a:xfrm>
                <a:off x="5535511" y="239433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74" name="Oval 29"/>
              <p:cNvSpPr>
                <a:spLocks noChangeArrowheads="1"/>
              </p:cNvSpPr>
              <p:nvPr/>
            </p:nvSpPr>
            <p:spPr bwMode="auto">
              <a:xfrm>
                <a:off x="5124348" y="287058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75" name="Oval 30"/>
              <p:cNvSpPr>
                <a:spLocks noChangeArrowheads="1"/>
              </p:cNvSpPr>
              <p:nvPr/>
            </p:nvSpPr>
            <p:spPr bwMode="auto">
              <a:xfrm>
                <a:off x="4732236" y="336588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76" name="Oval 31"/>
              <p:cNvSpPr>
                <a:spLocks noChangeArrowheads="1"/>
              </p:cNvSpPr>
              <p:nvPr/>
            </p:nvSpPr>
            <p:spPr bwMode="auto">
              <a:xfrm>
                <a:off x="5535511" y="336588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77" name="Oval 33"/>
              <p:cNvSpPr>
                <a:spLocks noChangeArrowheads="1"/>
              </p:cNvSpPr>
              <p:nvPr/>
            </p:nvSpPr>
            <p:spPr bwMode="auto">
              <a:xfrm>
                <a:off x="6713436" y="98463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78" name="Oval 34"/>
              <p:cNvSpPr>
                <a:spLocks noChangeArrowheads="1"/>
              </p:cNvSpPr>
              <p:nvPr/>
            </p:nvSpPr>
            <p:spPr bwMode="auto">
              <a:xfrm>
                <a:off x="7518298" y="98463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79" name="Oval 35"/>
              <p:cNvSpPr>
                <a:spLocks noChangeArrowheads="1"/>
              </p:cNvSpPr>
              <p:nvPr/>
            </p:nvSpPr>
            <p:spPr bwMode="auto">
              <a:xfrm>
                <a:off x="7107136" y="146088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80" name="Oval 36"/>
              <p:cNvSpPr>
                <a:spLocks noChangeArrowheads="1"/>
              </p:cNvSpPr>
              <p:nvPr/>
            </p:nvSpPr>
            <p:spPr bwMode="auto">
              <a:xfrm>
                <a:off x="6713436" y="195618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81" name="Oval 37"/>
              <p:cNvSpPr>
                <a:spLocks noChangeArrowheads="1"/>
              </p:cNvSpPr>
              <p:nvPr/>
            </p:nvSpPr>
            <p:spPr bwMode="auto">
              <a:xfrm>
                <a:off x="7518298" y="195618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82" name="AutoShape 38"/>
              <p:cNvSpPr>
                <a:spLocks noChangeArrowheads="1"/>
              </p:cNvSpPr>
              <p:nvPr/>
            </p:nvSpPr>
            <p:spPr bwMode="auto">
              <a:xfrm>
                <a:off x="6438798" y="756039"/>
                <a:ext cx="1714500" cy="1874837"/>
              </a:xfrm>
              <a:prstGeom prst="roundRect">
                <a:avLst>
                  <a:gd name="adj" fmla="val 16667"/>
                </a:avLst>
              </a:prstGeom>
              <a:noFill/>
              <a:ln w="38100" cap="rnd">
                <a:solidFill>
                  <a:srgbClr val="FF99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83" name="Oval 39"/>
              <p:cNvSpPr>
                <a:spLocks noChangeArrowheads="1"/>
              </p:cNvSpPr>
              <p:nvPr/>
            </p:nvSpPr>
            <p:spPr bwMode="auto">
              <a:xfrm>
                <a:off x="5284686" y="132753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84" name="Oval 40"/>
              <p:cNvSpPr>
                <a:spLocks noChangeArrowheads="1"/>
              </p:cNvSpPr>
              <p:nvPr/>
            </p:nvSpPr>
            <p:spPr bwMode="auto">
              <a:xfrm>
                <a:off x="5964136" y="174663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85" name="Oval 41"/>
              <p:cNvSpPr>
                <a:spLocks noChangeArrowheads="1"/>
              </p:cNvSpPr>
              <p:nvPr/>
            </p:nvSpPr>
            <p:spPr bwMode="auto">
              <a:xfrm>
                <a:off x="6375298" y="296583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86" name="Oval 42"/>
              <p:cNvSpPr>
                <a:spLocks noChangeArrowheads="1"/>
              </p:cNvSpPr>
              <p:nvPr/>
            </p:nvSpPr>
            <p:spPr bwMode="auto">
              <a:xfrm>
                <a:off x="7284936" y="3156339"/>
                <a:ext cx="342900" cy="366712"/>
              </a:xfrm>
              <a:prstGeom prst="ellipse">
                <a:avLst/>
              </a:prstGeom>
              <a:solidFill>
                <a:srgbClr val="FFFFCC"/>
              </a:solidFill>
              <a:ln w="1905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487" name="Text Box 64"/>
              <p:cNvSpPr txBox="1">
                <a:spLocks noChangeArrowheads="1"/>
              </p:cNvSpPr>
              <p:nvPr/>
            </p:nvSpPr>
            <p:spPr bwMode="auto">
              <a:xfrm>
                <a:off x="7167461" y="4086614"/>
                <a:ext cx="587212" cy="500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900" b="1">
                    <a:solidFill>
                      <a:srgbClr val="00CC99"/>
                    </a:solidFill>
                    <a:latin typeface="Comic Sans MS" pitchFamily="66" charset="0"/>
                  </a:rPr>
                  <a:t>(a)</a:t>
                </a:r>
              </a:p>
            </p:txBody>
          </p:sp>
          <p:sp>
            <p:nvSpPr>
              <p:cNvPr id="62488" name="Text Box 68"/>
              <p:cNvSpPr txBox="1">
                <a:spLocks noChangeArrowheads="1"/>
              </p:cNvSpPr>
              <p:nvPr/>
            </p:nvSpPr>
            <p:spPr bwMode="auto">
              <a:xfrm>
                <a:off x="5092598" y="4462851"/>
                <a:ext cx="1323238" cy="500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900" b="1">
                    <a:solidFill>
                      <a:srgbClr val="FFFF66"/>
                    </a:solidFill>
                    <a:latin typeface="Comic Sans MS" pitchFamily="66" charset="0"/>
                  </a:rPr>
                  <a:t>Liquido</a:t>
                </a:r>
              </a:p>
            </p:txBody>
          </p:sp>
        </p:grpSp>
        <p:sp>
          <p:nvSpPr>
            <p:cNvPr id="62471" name="AutoShape 32"/>
            <p:cNvSpPr>
              <a:spLocks noChangeArrowheads="1"/>
            </p:cNvSpPr>
            <p:nvPr/>
          </p:nvSpPr>
          <p:spPr bwMode="auto">
            <a:xfrm>
              <a:off x="5060548" y="2144307"/>
              <a:ext cx="1714500" cy="1874837"/>
            </a:xfrm>
            <a:prstGeom prst="roundRect">
              <a:avLst>
                <a:gd name="adj" fmla="val 16667"/>
              </a:avLst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573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53"/>
    </mc:Choice>
    <mc:Fallback>
      <p:transition spd="slow" advTm="140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WordArt 167"/>
          <p:cNvSpPr>
            <a:spLocks noChangeArrowheads="1" noChangeShapeType="1" noTextEdit="1"/>
          </p:cNvSpPr>
          <p:nvPr/>
        </p:nvSpPr>
        <p:spPr bwMode="auto">
          <a:xfrm>
            <a:off x="3000376" y="68263"/>
            <a:ext cx="6043613" cy="639762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Tensione di vapore</a:t>
            </a:r>
          </a:p>
        </p:txBody>
      </p:sp>
      <p:grpSp>
        <p:nvGrpSpPr>
          <p:cNvPr id="63" name="Gruppo 62"/>
          <p:cNvGrpSpPr>
            <a:grpSpLocks/>
          </p:cNvGrpSpPr>
          <p:nvPr/>
        </p:nvGrpSpPr>
        <p:grpSpPr bwMode="auto">
          <a:xfrm>
            <a:off x="2338388" y="884239"/>
            <a:ext cx="1122362" cy="1947675"/>
            <a:chOff x="814933" y="884963"/>
            <a:chExt cx="1122363" cy="1947675"/>
          </a:xfrm>
        </p:grpSpPr>
        <p:sp>
          <p:nvSpPr>
            <p:cNvPr id="63837" name="Line 15"/>
            <p:cNvSpPr>
              <a:spLocks noChangeShapeType="1"/>
            </p:cNvSpPr>
            <p:nvPr/>
          </p:nvSpPr>
          <p:spPr bwMode="auto">
            <a:xfrm>
              <a:off x="967333" y="1353275"/>
              <a:ext cx="0" cy="1028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38" name="Line 16"/>
            <p:cNvSpPr>
              <a:spLocks noChangeShapeType="1"/>
            </p:cNvSpPr>
            <p:nvPr/>
          </p:nvSpPr>
          <p:spPr bwMode="auto">
            <a:xfrm>
              <a:off x="1835696" y="1353275"/>
              <a:ext cx="0" cy="1028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39" name="Line 17"/>
            <p:cNvSpPr>
              <a:spLocks noChangeShapeType="1"/>
            </p:cNvSpPr>
            <p:nvPr/>
          </p:nvSpPr>
          <p:spPr bwMode="auto">
            <a:xfrm rot="5400000">
              <a:off x="1401515" y="1922394"/>
              <a:ext cx="0" cy="890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40" name="Freeform 18"/>
            <p:cNvSpPr>
              <a:spLocks/>
            </p:cNvSpPr>
            <p:nvPr/>
          </p:nvSpPr>
          <p:spPr bwMode="auto">
            <a:xfrm>
              <a:off x="976858" y="1939063"/>
              <a:ext cx="847725" cy="42862"/>
            </a:xfrm>
            <a:custGeom>
              <a:avLst/>
              <a:gdLst>
                <a:gd name="T0" fmla="*/ 0 w 594"/>
                <a:gd name="T1" fmla="*/ 2147483647 h 26"/>
                <a:gd name="T2" fmla="*/ 2147483647 w 594"/>
                <a:gd name="T3" fmla="*/ 2147483647 h 26"/>
                <a:gd name="T4" fmla="*/ 2147483647 w 594"/>
                <a:gd name="T5" fmla="*/ 2147483647 h 26"/>
                <a:gd name="T6" fmla="*/ 2147483647 w 594"/>
                <a:gd name="T7" fmla="*/ 2147483647 h 26"/>
                <a:gd name="T8" fmla="*/ 2147483647 w 594"/>
                <a:gd name="T9" fmla="*/ 2147483647 h 26"/>
                <a:gd name="T10" fmla="*/ 2147483647 w 594"/>
                <a:gd name="T11" fmla="*/ 2147483647 h 26"/>
                <a:gd name="T12" fmla="*/ 2147483647 w 594"/>
                <a:gd name="T13" fmla="*/ 0 h 26"/>
                <a:gd name="T14" fmla="*/ 2147483647 w 594"/>
                <a:gd name="T15" fmla="*/ 2147483647 h 26"/>
                <a:gd name="T16" fmla="*/ 2147483647 w 594"/>
                <a:gd name="T17" fmla="*/ 2147483647 h 26"/>
                <a:gd name="T18" fmla="*/ 2147483647 w 594"/>
                <a:gd name="T19" fmla="*/ 2147483647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94" h="26">
                  <a:moveTo>
                    <a:pt x="0" y="21"/>
                  </a:moveTo>
                  <a:lnTo>
                    <a:pt x="39" y="24"/>
                  </a:lnTo>
                  <a:lnTo>
                    <a:pt x="89" y="8"/>
                  </a:lnTo>
                  <a:lnTo>
                    <a:pt x="180" y="26"/>
                  </a:lnTo>
                  <a:lnTo>
                    <a:pt x="248" y="11"/>
                  </a:lnTo>
                  <a:lnTo>
                    <a:pt x="323" y="23"/>
                  </a:lnTo>
                  <a:lnTo>
                    <a:pt x="407" y="0"/>
                  </a:lnTo>
                  <a:lnTo>
                    <a:pt x="468" y="26"/>
                  </a:lnTo>
                  <a:lnTo>
                    <a:pt x="539" y="6"/>
                  </a:lnTo>
                  <a:lnTo>
                    <a:pt x="594" y="2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41" name="Oval 19"/>
            <p:cNvSpPr>
              <a:spLocks noChangeArrowheads="1"/>
            </p:cNvSpPr>
            <p:nvPr/>
          </p:nvSpPr>
          <p:spPr bwMode="auto">
            <a:xfrm>
              <a:off x="1118146" y="2131150"/>
              <a:ext cx="69850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42" name="Oval 20"/>
            <p:cNvSpPr>
              <a:spLocks noChangeArrowheads="1"/>
            </p:cNvSpPr>
            <p:nvPr/>
          </p:nvSpPr>
          <p:spPr bwMode="auto">
            <a:xfrm>
              <a:off x="987971" y="1988275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43" name="Oval 21"/>
            <p:cNvSpPr>
              <a:spLocks noChangeArrowheads="1"/>
            </p:cNvSpPr>
            <p:nvPr/>
          </p:nvSpPr>
          <p:spPr bwMode="auto">
            <a:xfrm>
              <a:off x="1073696" y="1978750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44" name="Oval 22"/>
            <p:cNvSpPr>
              <a:spLocks noChangeArrowheads="1"/>
            </p:cNvSpPr>
            <p:nvPr/>
          </p:nvSpPr>
          <p:spPr bwMode="auto">
            <a:xfrm>
              <a:off x="1034008" y="2078763"/>
              <a:ext cx="68263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45" name="Oval 23"/>
            <p:cNvSpPr>
              <a:spLocks noChangeArrowheads="1"/>
            </p:cNvSpPr>
            <p:nvPr/>
          </p:nvSpPr>
          <p:spPr bwMode="auto">
            <a:xfrm>
              <a:off x="994321" y="2183538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46" name="Oval 24"/>
            <p:cNvSpPr>
              <a:spLocks noChangeArrowheads="1"/>
            </p:cNvSpPr>
            <p:nvPr/>
          </p:nvSpPr>
          <p:spPr bwMode="auto">
            <a:xfrm>
              <a:off x="1062583" y="2248625"/>
              <a:ext cx="68263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47" name="Oval 25"/>
            <p:cNvSpPr>
              <a:spLocks noChangeArrowheads="1"/>
            </p:cNvSpPr>
            <p:nvPr/>
          </p:nvSpPr>
          <p:spPr bwMode="auto">
            <a:xfrm>
              <a:off x="1151483" y="2245450"/>
              <a:ext cx="66675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48" name="Oval 26"/>
            <p:cNvSpPr>
              <a:spLocks noChangeArrowheads="1"/>
            </p:cNvSpPr>
            <p:nvPr/>
          </p:nvSpPr>
          <p:spPr bwMode="auto">
            <a:xfrm>
              <a:off x="1237208" y="2235925"/>
              <a:ext cx="66675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49" name="Oval 27"/>
            <p:cNvSpPr>
              <a:spLocks noChangeArrowheads="1"/>
            </p:cNvSpPr>
            <p:nvPr/>
          </p:nvSpPr>
          <p:spPr bwMode="auto">
            <a:xfrm>
              <a:off x="1216571" y="2110513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50" name="Oval 28"/>
            <p:cNvSpPr>
              <a:spLocks noChangeArrowheads="1"/>
            </p:cNvSpPr>
            <p:nvPr/>
          </p:nvSpPr>
          <p:spPr bwMode="auto">
            <a:xfrm>
              <a:off x="1170533" y="2029550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51" name="Oval 29"/>
            <p:cNvSpPr>
              <a:spLocks noChangeArrowheads="1"/>
            </p:cNvSpPr>
            <p:nvPr/>
          </p:nvSpPr>
          <p:spPr bwMode="auto">
            <a:xfrm>
              <a:off x="1267371" y="1966050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52" name="Oval 30"/>
            <p:cNvSpPr>
              <a:spLocks noChangeArrowheads="1"/>
            </p:cNvSpPr>
            <p:nvPr/>
          </p:nvSpPr>
          <p:spPr bwMode="auto">
            <a:xfrm>
              <a:off x="1349921" y="2074000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53" name="Oval 31"/>
            <p:cNvSpPr>
              <a:spLocks noChangeArrowheads="1"/>
            </p:cNvSpPr>
            <p:nvPr/>
          </p:nvSpPr>
          <p:spPr bwMode="auto">
            <a:xfrm>
              <a:off x="1435646" y="2005738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54" name="Oval 32"/>
            <p:cNvSpPr>
              <a:spLocks noChangeArrowheads="1"/>
            </p:cNvSpPr>
            <p:nvPr/>
          </p:nvSpPr>
          <p:spPr bwMode="auto">
            <a:xfrm>
              <a:off x="1356271" y="1977163"/>
              <a:ext cx="68262" cy="777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55" name="Oval 33"/>
            <p:cNvSpPr>
              <a:spLocks noChangeArrowheads="1"/>
            </p:cNvSpPr>
            <p:nvPr/>
          </p:nvSpPr>
          <p:spPr bwMode="auto">
            <a:xfrm>
              <a:off x="1308646" y="2167663"/>
              <a:ext cx="66675" cy="777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56" name="Oval 34"/>
            <p:cNvSpPr>
              <a:spLocks noChangeArrowheads="1"/>
            </p:cNvSpPr>
            <p:nvPr/>
          </p:nvSpPr>
          <p:spPr bwMode="auto">
            <a:xfrm>
              <a:off x="1370558" y="2253388"/>
              <a:ext cx="68263" cy="777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57" name="Oval 35"/>
            <p:cNvSpPr>
              <a:spLocks noChangeArrowheads="1"/>
            </p:cNvSpPr>
            <p:nvPr/>
          </p:nvSpPr>
          <p:spPr bwMode="auto">
            <a:xfrm>
              <a:off x="1435646" y="2212113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58" name="Oval 36"/>
            <p:cNvSpPr>
              <a:spLocks noChangeArrowheads="1"/>
            </p:cNvSpPr>
            <p:nvPr/>
          </p:nvSpPr>
          <p:spPr bwMode="auto">
            <a:xfrm>
              <a:off x="1441996" y="2124800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59" name="Oval 37"/>
            <p:cNvSpPr>
              <a:spLocks noChangeArrowheads="1"/>
            </p:cNvSpPr>
            <p:nvPr/>
          </p:nvSpPr>
          <p:spPr bwMode="auto">
            <a:xfrm>
              <a:off x="1535658" y="1959700"/>
              <a:ext cx="68263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60" name="Oval 38"/>
            <p:cNvSpPr>
              <a:spLocks noChangeArrowheads="1"/>
            </p:cNvSpPr>
            <p:nvPr/>
          </p:nvSpPr>
          <p:spPr bwMode="auto">
            <a:xfrm>
              <a:off x="1546771" y="2072413"/>
              <a:ext cx="69850" cy="777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61" name="Oval 39"/>
            <p:cNvSpPr>
              <a:spLocks noChangeArrowheads="1"/>
            </p:cNvSpPr>
            <p:nvPr/>
          </p:nvSpPr>
          <p:spPr bwMode="auto">
            <a:xfrm>
              <a:off x="1635671" y="2005738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62" name="Oval 40"/>
            <p:cNvSpPr>
              <a:spLocks noChangeArrowheads="1"/>
            </p:cNvSpPr>
            <p:nvPr/>
          </p:nvSpPr>
          <p:spPr bwMode="auto">
            <a:xfrm>
              <a:off x="1707108" y="1972400"/>
              <a:ext cx="68263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63" name="Oval 41"/>
            <p:cNvSpPr>
              <a:spLocks noChangeArrowheads="1"/>
            </p:cNvSpPr>
            <p:nvPr/>
          </p:nvSpPr>
          <p:spPr bwMode="auto">
            <a:xfrm>
              <a:off x="1761083" y="2039075"/>
              <a:ext cx="69850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64" name="Oval 42"/>
            <p:cNvSpPr>
              <a:spLocks noChangeArrowheads="1"/>
            </p:cNvSpPr>
            <p:nvPr/>
          </p:nvSpPr>
          <p:spPr bwMode="auto">
            <a:xfrm>
              <a:off x="1753146" y="2110513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65" name="Oval 43"/>
            <p:cNvSpPr>
              <a:spLocks noChangeArrowheads="1"/>
            </p:cNvSpPr>
            <p:nvPr/>
          </p:nvSpPr>
          <p:spPr bwMode="auto">
            <a:xfrm>
              <a:off x="1527721" y="2180363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66" name="Oval 44"/>
            <p:cNvSpPr>
              <a:spLocks noChangeArrowheads="1"/>
            </p:cNvSpPr>
            <p:nvPr/>
          </p:nvSpPr>
          <p:spPr bwMode="auto">
            <a:xfrm>
              <a:off x="1664246" y="2104163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67" name="Oval 45"/>
            <p:cNvSpPr>
              <a:spLocks noChangeArrowheads="1"/>
            </p:cNvSpPr>
            <p:nvPr/>
          </p:nvSpPr>
          <p:spPr bwMode="auto">
            <a:xfrm>
              <a:off x="1642021" y="2220050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68" name="Oval 46"/>
            <p:cNvSpPr>
              <a:spLocks noChangeArrowheads="1"/>
            </p:cNvSpPr>
            <p:nvPr/>
          </p:nvSpPr>
          <p:spPr bwMode="auto">
            <a:xfrm>
              <a:off x="1746796" y="2205763"/>
              <a:ext cx="69850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69" name="Oval 47"/>
            <p:cNvSpPr>
              <a:spLocks noChangeArrowheads="1"/>
            </p:cNvSpPr>
            <p:nvPr/>
          </p:nvSpPr>
          <p:spPr bwMode="auto">
            <a:xfrm>
              <a:off x="1561058" y="2262913"/>
              <a:ext cx="69850" cy="777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70" name="Oval 48"/>
            <p:cNvSpPr>
              <a:spLocks noChangeArrowheads="1"/>
            </p:cNvSpPr>
            <p:nvPr/>
          </p:nvSpPr>
          <p:spPr bwMode="auto">
            <a:xfrm>
              <a:off x="1467396" y="2281963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71" name="Oval 49"/>
            <p:cNvSpPr>
              <a:spLocks noChangeArrowheads="1"/>
            </p:cNvSpPr>
            <p:nvPr/>
          </p:nvSpPr>
          <p:spPr bwMode="auto">
            <a:xfrm>
              <a:off x="1702346" y="2278788"/>
              <a:ext cx="66675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72" name="Oval 50"/>
            <p:cNvSpPr>
              <a:spLocks noChangeArrowheads="1"/>
            </p:cNvSpPr>
            <p:nvPr/>
          </p:nvSpPr>
          <p:spPr bwMode="auto">
            <a:xfrm>
              <a:off x="1091158" y="1815238"/>
              <a:ext cx="68263" cy="777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73" name="Oval 51"/>
            <p:cNvSpPr>
              <a:spLocks noChangeArrowheads="1"/>
            </p:cNvSpPr>
            <p:nvPr/>
          </p:nvSpPr>
          <p:spPr bwMode="auto">
            <a:xfrm>
              <a:off x="1430883" y="1805713"/>
              <a:ext cx="68263" cy="777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74" name="Oval 52"/>
            <p:cNvSpPr>
              <a:spLocks noChangeArrowheads="1"/>
            </p:cNvSpPr>
            <p:nvPr/>
          </p:nvSpPr>
          <p:spPr bwMode="auto">
            <a:xfrm>
              <a:off x="1653133" y="1821588"/>
              <a:ext cx="68263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75" name="Oval 53"/>
            <p:cNvSpPr>
              <a:spLocks noChangeArrowheads="1"/>
            </p:cNvSpPr>
            <p:nvPr/>
          </p:nvSpPr>
          <p:spPr bwMode="auto">
            <a:xfrm>
              <a:off x="1299121" y="1594575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76" name="Oval 54"/>
            <p:cNvSpPr>
              <a:spLocks noChangeArrowheads="1"/>
            </p:cNvSpPr>
            <p:nvPr/>
          </p:nvSpPr>
          <p:spPr bwMode="auto">
            <a:xfrm>
              <a:off x="1038771" y="1497738"/>
              <a:ext cx="69850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77" name="Oval 55"/>
            <p:cNvSpPr>
              <a:spLocks noChangeArrowheads="1"/>
            </p:cNvSpPr>
            <p:nvPr/>
          </p:nvSpPr>
          <p:spPr bwMode="auto">
            <a:xfrm>
              <a:off x="1095921" y="1281838"/>
              <a:ext cx="69850" cy="777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78" name="Oval 56"/>
            <p:cNvSpPr>
              <a:spLocks noChangeArrowheads="1"/>
            </p:cNvSpPr>
            <p:nvPr/>
          </p:nvSpPr>
          <p:spPr bwMode="auto">
            <a:xfrm>
              <a:off x="1630908" y="1343750"/>
              <a:ext cx="68263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79" name="Oval 57"/>
            <p:cNvSpPr>
              <a:spLocks noChangeArrowheads="1"/>
            </p:cNvSpPr>
            <p:nvPr/>
          </p:nvSpPr>
          <p:spPr bwMode="auto">
            <a:xfrm>
              <a:off x="1721396" y="1129438"/>
              <a:ext cx="68262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80" name="Oval 58"/>
            <p:cNvSpPr>
              <a:spLocks noChangeArrowheads="1"/>
            </p:cNvSpPr>
            <p:nvPr/>
          </p:nvSpPr>
          <p:spPr bwMode="auto">
            <a:xfrm>
              <a:off x="927646" y="1100863"/>
              <a:ext cx="68262" cy="777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81" name="Line 59"/>
            <p:cNvSpPr>
              <a:spLocks noChangeShapeType="1"/>
            </p:cNvSpPr>
            <p:nvPr/>
          </p:nvSpPr>
          <p:spPr bwMode="auto">
            <a:xfrm flipV="1">
              <a:off x="1461046" y="1577113"/>
              <a:ext cx="107950" cy="250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82" name="Line 60"/>
            <p:cNvSpPr>
              <a:spLocks noChangeShapeType="1"/>
            </p:cNvSpPr>
            <p:nvPr/>
          </p:nvSpPr>
          <p:spPr bwMode="auto">
            <a:xfrm flipH="1" flipV="1">
              <a:off x="1637258" y="1572350"/>
              <a:ext cx="38100" cy="260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83" name="Line 61"/>
            <p:cNvSpPr>
              <a:spLocks noChangeShapeType="1"/>
            </p:cNvSpPr>
            <p:nvPr/>
          </p:nvSpPr>
          <p:spPr bwMode="auto">
            <a:xfrm flipV="1">
              <a:off x="1137196" y="1566000"/>
              <a:ext cx="106362" cy="252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84" name="Line 62"/>
            <p:cNvSpPr>
              <a:spLocks noChangeShapeType="1"/>
            </p:cNvSpPr>
            <p:nvPr/>
          </p:nvSpPr>
          <p:spPr bwMode="auto">
            <a:xfrm flipV="1">
              <a:off x="1341983" y="1319938"/>
              <a:ext cx="12700" cy="271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85" name="Line 63"/>
            <p:cNvSpPr>
              <a:spLocks noChangeShapeType="1"/>
            </p:cNvSpPr>
            <p:nvPr/>
          </p:nvSpPr>
          <p:spPr bwMode="auto">
            <a:xfrm flipH="1" flipV="1">
              <a:off x="1008608" y="1235800"/>
              <a:ext cx="58738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86" name="Line 64"/>
            <p:cNvSpPr>
              <a:spLocks noChangeShapeType="1"/>
            </p:cNvSpPr>
            <p:nvPr/>
          </p:nvSpPr>
          <p:spPr bwMode="auto">
            <a:xfrm flipV="1">
              <a:off x="1132433" y="1008788"/>
              <a:ext cx="12700" cy="271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87" name="Line 65"/>
            <p:cNvSpPr>
              <a:spLocks noChangeShapeType="1"/>
            </p:cNvSpPr>
            <p:nvPr/>
          </p:nvSpPr>
          <p:spPr bwMode="auto">
            <a:xfrm flipH="1" flipV="1">
              <a:off x="1503908" y="1116738"/>
              <a:ext cx="138113" cy="242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88" name="Line 66"/>
            <p:cNvSpPr>
              <a:spLocks noChangeShapeType="1"/>
            </p:cNvSpPr>
            <p:nvPr/>
          </p:nvSpPr>
          <p:spPr bwMode="auto">
            <a:xfrm flipV="1">
              <a:off x="1765846" y="884963"/>
              <a:ext cx="171450" cy="241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89" name="Line 67"/>
            <p:cNvSpPr>
              <a:spLocks noChangeShapeType="1"/>
            </p:cNvSpPr>
            <p:nvPr/>
          </p:nvSpPr>
          <p:spPr bwMode="auto">
            <a:xfrm flipH="1" flipV="1">
              <a:off x="814933" y="924650"/>
              <a:ext cx="133350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90" name="Text Box 124"/>
            <p:cNvSpPr txBox="1">
              <a:spLocks noChangeArrowheads="1"/>
            </p:cNvSpPr>
            <p:nvPr/>
          </p:nvSpPr>
          <p:spPr bwMode="auto">
            <a:xfrm>
              <a:off x="1062583" y="2424838"/>
              <a:ext cx="258398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0000"/>
                  </a:solidFill>
                  <a:latin typeface="Comic Sans MS" pitchFamily="66" charset="0"/>
                </a:rPr>
                <a:t>a</a:t>
              </a:r>
            </a:p>
          </p:txBody>
        </p:sp>
      </p:grpSp>
      <p:grpSp>
        <p:nvGrpSpPr>
          <p:cNvPr id="64" name="Gruppo 63"/>
          <p:cNvGrpSpPr>
            <a:grpSpLocks/>
          </p:cNvGrpSpPr>
          <p:nvPr/>
        </p:nvGrpSpPr>
        <p:grpSpPr bwMode="auto">
          <a:xfrm>
            <a:off x="2278922" y="1341438"/>
            <a:ext cx="3073271" cy="2232740"/>
            <a:chOff x="755466" y="1342163"/>
            <a:chExt cx="3073272" cy="2232740"/>
          </a:xfrm>
        </p:grpSpPr>
        <p:grpSp>
          <p:nvGrpSpPr>
            <p:cNvPr id="63831" name="Group 68"/>
            <p:cNvGrpSpPr>
              <a:grpSpLocks/>
            </p:cNvGrpSpPr>
            <p:nvPr/>
          </p:nvGrpSpPr>
          <p:grpSpPr bwMode="auto">
            <a:xfrm>
              <a:off x="2786608" y="1342163"/>
              <a:ext cx="890588" cy="1027112"/>
              <a:chOff x="1224" y="1302"/>
              <a:chExt cx="624" cy="624"/>
            </a:xfrm>
          </p:grpSpPr>
          <p:sp>
            <p:nvSpPr>
              <p:cNvPr id="63834" name="Line 69"/>
              <p:cNvSpPr>
                <a:spLocks noChangeShapeType="1"/>
              </p:cNvSpPr>
              <p:nvPr/>
            </p:nvSpPr>
            <p:spPr bwMode="auto">
              <a:xfrm>
                <a:off x="1232" y="1302"/>
                <a:ext cx="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835" name="Line 70"/>
              <p:cNvSpPr>
                <a:spLocks noChangeShapeType="1"/>
              </p:cNvSpPr>
              <p:nvPr/>
            </p:nvSpPr>
            <p:spPr bwMode="auto">
              <a:xfrm>
                <a:off x="1840" y="1302"/>
                <a:ext cx="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836" name="Line 71"/>
              <p:cNvSpPr>
                <a:spLocks noChangeShapeType="1"/>
              </p:cNvSpPr>
              <p:nvPr/>
            </p:nvSpPr>
            <p:spPr bwMode="auto">
              <a:xfrm rot="5400000">
                <a:off x="1536" y="1606"/>
                <a:ext cx="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3832" name="Text Box 125"/>
            <p:cNvSpPr txBox="1">
              <a:spLocks noChangeArrowheads="1"/>
            </p:cNvSpPr>
            <p:nvPr/>
          </p:nvSpPr>
          <p:spPr bwMode="auto">
            <a:xfrm>
              <a:off x="3113633" y="2424838"/>
              <a:ext cx="282444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0000"/>
                  </a:solidFill>
                  <a:latin typeface="Comic Sans MS" pitchFamily="66" charset="0"/>
                </a:rPr>
                <a:t>b</a:t>
              </a:r>
            </a:p>
          </p:txBody>
        </p:sp>
        <p:sp>
          <p:nvSpPr>
            <p:cNvPr id="63833" name="Text Box 126"/>
            <p:cNvSpPr txBox="1">
              <a:spLocks noChangeArrowheads="1"/>
            </p:cNvSpPr>
            <p:nvPr/>
          </p:nvSpPr>
          <p:spPr bwMode="auto">
            <a:xfrm>
              <a:off x="755466" y="2843938"/>
              <a:ext cx="3073272" cy="730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3366CC"/>
                  </a:solidFill>
                  <a:latin typeface="Comic Sans MS" pitchFamily="66" charset="0"/>
                </a:rPr>
                <a:t>Recipiente aperto: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3366CC"/>
                  </a:solidFill>
                  <a:latin typeface="Comic Sans MS" pitchFamily="66" charset="0"/>
                </a:rPr>
                <a:t>tutto il liquido evapora</a:t>
              </a:r>
            </a:p>
          </p:txBody>
        </p:sp>
      </p:grpSp>
      <p:grpSp>
        <p:nvGrpSpPr>
          <p:cNvPr id="65" name="Group 72"/>
          <p:cNvGrpSpPr>
            <a:grpSpLocks/>
          </p:cNvGrpSpPr>
          <p:nvPr/>
        </p:nvGrpSpPr>
        <p:grpSpPr bwMode="auto">
          <a:xfrm>
            <a:off x="6342064" y="1265238"/>
            <a:ext cx="942975" cy="971550"/>
            <a:chOff x="2202" y="1236"/>
            <a:chExt cx="720" cy="675"/>
          </a:xfrm>
        </p:grpSpPr>
        <p:sp>
          <p:nvSpPr>
            <p:cNvPr id="63780" name="Rectangle 73"/>
            <p:cNvSpPr>
              <a:spLocks noChangeArrowheads="1"/>
            </p:cNvSpPr>
            <p:nvPr/>
          </p:nvSpPr>
          <p:spPr bwMode="auto">
            <a:xfrm>
              <a:off x="2202" y="1236"/>
              <a:ext cx="720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81" name="Line 74"/>
            <p:cNvSpPr>
              <a:spLocks noChangeShapeType="1"/>
            </p:cNvSpPr>
            <p:nvPr/>
          </p:nvSpPr>
          <p:spPr bwMode="auto">
            <a:xfrm>
              <a:off x="2258" y="1287"/>
              <a:ext cx="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782" name="Line 75"/>
            <p:cNvSpPr>
              <a:spLocks noChangeShapeType="1"/>
            </p:cNvSpPr>
            <p:nvPr/>
          </p:nvSpPr>
          <p:spPr bwMode="auto">
            <a:xfrm>
              <a:off x="2866" y="1287"/>
              <a:ext cx="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783" name="Line 76"/>
            <p:cNvSpPr>
              <a:spLocks noChangeShapeType="1"/>
            </p:cNvSpPr>
            <p:nvPr/>
          </p:nvSpPr>
          <p:spPr bwMode="auto">
            <a:xfrm rot="5400000">
              <a:off x="2562" y="1591"/>
              <a:ext cx="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784" name="Oval 77"/>
            <p:cNvSpPr>
              <a:spLocks noChangeArrowheads="1"/>
            </p:cNvSpPr>
            <p:nvPr/>
          </p:nvSpPr>
          <p:spPr bwMode="auto">
            <a:xfrm>
              <a:off x="2364" y="175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85" name="Oval 78"/>
            <p:cNvSpPr>
              <a:spLocks noChangeArrowheads="1"/>
            </p:cNvSpPr>
            <p:nvPr/>
          </p:nvSpPr>
          <p:spPr bwMode="auto">
            <a:xfrm>
              <a:off x="2272" y="167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86" name="Oval 79"/>
            <p:cNvSpPr>
              <a:spLocks noChangeArrowheads="1"/>
            </p:cNvSpPr>
            <p:nvPr/>
          </p:nvSpPr>
          <p:spPr bwMode="auto">
            <a:xfrm>
              <a:off x="2332" y="1667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87" name="Oval 80"/>
            <p:cNvSpPr>
              <a:spLocks noChangeArrowheads="1"/>
            </p:cNvSpPr>
            <p:nvPr/>
          </p:nvSpPr>
          <p:spPr bwMode="auto">
            <a:xfrm>
              <a:off x="2304" y="1727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88" name="Oval 81"/>
            <p:cNvSpPr>
              <a:spLocks noChangeArrowheads="1"/>
            </p:cNvSpPr>
            <p:nvPr/>
          </p:nvSpPr>
          <p:spPr bwMode="auto">
            <a:xfrm>
              <a:off x="2276" y="179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89" name="Oval 82"/>
            <p:cNvSpPr>
              <a:spLocks noChangeArrowheads="1"/>
            </p:cNvSpPr>
            <p:nvPr/>
          </p:nvSpPr>
          <p:spPr bwMode="auto">
            <a:xfrm>
              <a:off x="2324" y="183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90" name="Oval 83"/>
            <p:cNvSpPr>
              <a:spLocks noChangeArrowheads="1"/>
            </p:cNvSpPr>
            <p:nvPr/>
          </p:nvSpPr>
          <p:spPr bwMode="auto">
            <a:xfrm>
              <a:off x="2386" y="182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91" name="Oval 84"/>
            <p:cNvSpPr>
              <a:spLocks noChangeArrowheads="1"/>
            </p:cNvSpPr>
            <p:nvPr/>
          </p:nvSpPr>
          <p:spPr bwMode="auto">
            <a:xfrm>
              <a:off x="2446" y="182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92" name="Oval 85"/>
            <p:cNvSpPr>
              <a:spLocks noChangeArrowheads="1"/>
            </p:cNvSpPr>
            <p:nvPr/>
          </p:nvSpPr>
          <p:spPr bwMode="auto">
            <a:xfrm>
              <a:off x="2432" y="1747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93" name="Oval 86"/>
            <p:cNvSpPr>
              <a:spLocks noChangeArrowheads="1"/>
            </p:cNvSpPr>
            <p:nvPr/>
          </p:nvSpPr>
          <p:spPr bwMode="auto">
            <a:xfrm>
              <a:off x="2400" y="1697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94" name="Oval 87"/>
            <p:cNvSpPr>
              <a:spLocks noChangeArrowheads="1"/>
            </p:cNvSpPr>
            <p:nvPr/>
          </p:nvSpPr>
          <p:spPr bwMode="auto">
            <a:xfrm>
              <a:off x="2468" y="165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95" name="Oval 88"/>
            <p:cNvSpPr>
              <a:spLocks noChangeArrowheads="1"/>
            </p:cNvSpPr>
            <p:nvPr/>
          </p:nvSpPr>
          <p:spPr bwMode="auto">
            <a:xfrm>
              <a:off x="2526" y="172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96" name="Oval 89"/>
            <p:cNvSpPr>
              <a:spLocks noChangeArrowheads="1"/>
            </p:cNvSpPr>
            <p:nvPr/>
          </p:nvSpPr>
          <p:spPr bwMode="auto">
            <a:xfrm>
              <a:off x="2586" y="168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97" name="Oval 90"/>
            <p:cNvSpPr>
              <a:spLocks noChangeArrowheads="1"/>
            </p:cNvSpPr>
            <p:nvPr/>
          </p:nvSpPr>
          <p:spPr bwMode="auto">
            <a:xfrm>
              <a:off x="2530" y="166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98" name="Oval 91"/>
            <p:cNvSpPr>
              <a:spLocks noChangeArrowheads="1"/>
            </p:cNvSpPr>
            <p:nvPr/>
          </p:nvSpPr>
          <p:spPr bwMode="auto">
            <a:xfrm>
              <a:off x="2496" y="178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99" name="Oval 92"/>
            <p:cNvSpPr>
              <a:spLocks noChangeArrowheads="1"/>
            </p:cNvSpPr>
            <p:nvPr/>
          </p:nvSpPr>
          <p:spPr bwMode="auto">
            <a:xfrm>
              <a:off x="2540" y="183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00" name="Oval 93"/>
            <p:cNvSpPr>
              <a:spLocks noChangeArrowheads="1"/>
            </p:cNvSpPr>
            <p:nvPr/>
          </p:nvSpPr>
          <p:spPr bwMode="auto">
            <a:xfrm>
              <a:off x="2586" y="180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01" name="Oval 94"/>
            <p:cNvSpPr>
              <a:spLocks noChangeArrowheads="1"/>
            </p:cNvSpPr>
            <p:nvPr/>
          </p:nvSpPr>
          <p:spPr bwMode="auto">
            <a:xfrm>
              <a:off x="2590" y="175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02" name="Oval 95"/>
            <p:cNvSpPr>
              <a:spLocks noChangeArrowheads="1"/>
            </p:cNvSpPr>
            <p:nvPr/>
          </p:nvSpPr>
          <p:spPr bwMode="auto">
            <a:xfrm>
              <a:off x="2656" y="165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03" name="Oval 96"/>
            <p:cNvSpPr>
              <a:spLocks noChangeArrowheads="1"/>
            </p:cNvSpPr>
            <p:nvPr/>
          </p:nvSpPr>
          <p:spPr bwMode="auto">
            <a:xfrm>
              <a:off x="2664" y="172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04" name="Oval 97"/>
            <p:cNvSpPr>
              <a:spLocks noChangeArrowheads="1"/>
            </p:cNvSpPr>
            <p:nvPr/>
          </p:nvSpPr>
          <p:spPr bwMode="auto">
            <a:xfrm>
              <a:off x="2726" y="168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05" name="Oval 98"/>
            <p:cNvSpPr>
              <a:spLocks noChangeArrowheads="1"/>
            </p:cNvSpPr>
            <p:nvPr/>
          </p:nvSpPr>
          <p:spPr bwMode="auto">
            <a:xfrm>
              <a:off x="2776" y="166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06" name="Oval 99"/>
            <p:cNvSpPr>
              <a:spLocks noChangeArrowheads="1"/>
            </p:cNvSpPr>
            <p:nvPr/>
          </p:nvSpPr>
          <p:spPr bwMode="auto">
            <a:xfrm>
              <a:off x="2814" y="170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07" name="Oval 100"/>
            <p:cNvSpPr>
              <a:spLocks noChangeArrowheads="1"/>
            </p:cNvSpPr>
            <p:nvPr/>
          </p:nvSpPr>
          <p:spPr bwMode="auto">
            <a:xfrm>
              <a:off x="2808" y="1747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08" name="Oval 101"/>
            <p:cNvSpPr>
              <a:spLocks noChangeArrowheads="1"/>
            </p:cNvSpPr>
            <p:nvPr/>
          </p:nvSpPr>
          <p:spPr bwMode="auto">
            <a:xfrm>
              <a:off x="2650" y="178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09" name="Oval 102"/>
            <p:cNvSpPr>
              <a:spLocks noChangeArrowheads="1"/>
            </p:cNvSpPr>
            <p:nvPr/>
          </p:nvSpPr>
          <p:spPr bwMode="auto">
            <a:xfrm>
              <a:off x="2746" y="174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10" name="Oval 103"/>
            <p:cNvSpPr>
              <a:spLocks noChangeArrowheads="1"/>
            </p:cNvSpPr>
            <p:nvPr/>
          </p:nvSpPr>
          <p:spPr bwMode="auto">
            <a:xfrm>
              <a:off x="2730" y="181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11" name="Oval 104"/>
            <p:cNvSpPr>
              <a:spLocks noChangeArrowheads="1"/>
            </p:cNvSpPr>
            <p:nvPr/>
          </p:nvSpPr>
          <p:spPr bwMode="auto">
            <a:xfrm>
              <a:off x="2804" y="180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12" name="Oval 105"/>
            <p:cNvSpPr>
              <a:spLocks noChangeArrowheads="1"/>
            </p:cNvSpPr>
            <p:nvPr/>
          </p:nvSpPr>
          <p:spPr bwMode="auto">
            <a:xfrm>
              <a:off x="2674" y="183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13" name="Oval 106"/>
            <p:cNvSpPr>
              <a:spLocks noChangeArrowheads="1"/>
            </p:cNvSpPr>
            <p:nvPr/>
          </p:nvSpPr>
          <p:spPr bwMode="auto">
            <a:xfrm>
              <a:off x="2608" y="185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14" name="Oval 107"/>
            <p:cNvSpPr>
              <a:spLocks noChangeArrowheads="1"/>
            </p:cNvSpPr>
            <p:nvPr/>
          </p:nvSpPr>
          <p:spPr bwMode="auto">
            <a:xfrm>
              <a:off x="2772" y="184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15" name="Oval 108"/>
            <p:cNvSpPr>
              <a:spLocks noChangeArrowheads="1"/>
            </p:cNvSpPr>
            <p:nvPr/>
          </p:nvSpPr>
          <p:spPr bwMode="auto">
            <a:xfrm>
              <a:off x="2344" y="1567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16" name="Oval 109"/>
            <p:cNvSpPr>
              <a:spLocks noChangeArrowheads="1"/>
            </p:cNvSpPr>
            <p:nvPr/>
          </p:nvSpPr>
          <p:spPr bwMode="auto">
            <a:xfrm>
              <a:off x="2582" y="156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17" name="Oval 110"/>
            <p:cNvSpPr>
              <a:spLocks noChangeArrowheads="1"/>
            </p:cNvSpPr>
            <p:nvPr/>
          </p:nvSpPr>
          <p:spPr bwMode="auto">
            <a:xfrm>
              <a:off x="2784" y="157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18" name="Oval 111"/>
            <p:cNvSpPr>
              <a:spLocks noChangeArrowheads="1"/>
            </p:cNvSpPr>
            <p:nvPr/>
          </p:nvSpPr>
          <p:spPr bwMode="auto">
            <a:xfrm>
              <a:off x="2490" y="143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19" name="Oval 112"/>
            <p:cNvSpPr>
              <a:spLocks noChangeArrowheads="1"/>
            </p:cNvSpPr>
            <p:nvPr/>
          </p:nvSpPr>
          <p:spPr bwMode="auto">
            <a:xfrm>
              <a:off x="2287" y="139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20" name="Oval 113"/>
            <p:cNvSpPr>
              <a:spLocks noChangeArrowheads="1"/>
            </p:cNvSpPr>
            <p:nvPr/>
          </p:nvSpPr>
          <p:spPr bwMode="auto">
            <a:xfrm>
              <a:off x="2737" y="129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21" name="Line 114"/>
            <p:cNvSpPr>
              <a:spLocks noChangeShapeType="1"/>
            </p:cNvSpPr>
            <p:nvPr/>
          </p:nvSpPr>
          <p:spPr bwMode="auto">
            <a:xfrm flipV="1">
              <a:off x="2604" y="1422"/>
              <a:ext cx="75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22" name="Freeform 115"/>
            <p:cNvSpPr>
              <a:spLocks/>
            </p:cNvSpPr>
            <p:nvPr/>
          </p:nvSpPr>
          <p:spPr bwMode="auto">
            <a:xfrm>
              <a:off x="2736" y="1422"/>
              <a:ext cx="114" cy="166"/>
            </a:xfrm>
            <a:custGeom>
              <a:avLst/>
              <a:gdLst>
                <a:gd name="T0" fmla="*/ 73 w 114"/>
                <a:gd name="T1" fmla="*/ 166 h 166"/>
                <a:gd name="T2" fmla="*/ 114 w 114"/>
                <a:gd name="T3" fmla="*/ 78 h 166"/>
                <a:gd name="T4" fmla="*/ 0 w 114"/>
                <a:gd name="T5" fmla="*/ 0 h 1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" h="166">
                  <a:moveTo>
                    <a:pt x="73" y="166"/>
                  </a:moveTo>
                  <a:lnTo>
                    <a:pt x="114" y="7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23" name="Line 116"/>
            <p:cNvSpPr>
              <a:spLocks noChangeShapeType="1"/>
            </p:cNvSpPr>
            <p:nvPr/>
          </p:nvSpPr>
          <p:spPr bwMode="auto">
            <a:xfrm flipV="1">
              <a:off x="2376" y="1479"/>
              <a:ext cx="39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24" name="Freeform 117"/>
            <p:cNvSpPr>
              <a:spLocks/>
            </p:cNvSpPr>
            <p:nvPr/>
          </p:nvSpPr>
          <p:spPr bwMode="auto">
            <a:xfrm>
              <a:off x="2400" y="1284"/>
              <a:ext cx="123" cy="148"/>
            </a:xfrm>
            <a:custGeom>
              <a:avLst/>
              <a:gdLst>
                <a:gd name="T0" fmla="*/ 120 w 123"/>
                <a:gd name="T1" fmla="*/ 148 h 148"/>
                <a:gd name="T2" fmla="*/ 123 w 123"/>
                <a:gd name="T3" fmla="*/ 0 h 148"/>
                <a:gd name="T4" fmla="*/ 0 w 123"/>
                <a:gd name="T5" fmla="*/ 61 h 1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3" h="148">
                  <a:moveTo>
                    <a:pt x="120" y="148"/>
                  </a:moveTo>
                  <a:lnTo>
                    <a:pt x="123" y="0"/>
                  </a:lnTo>
                  <a:lnTo>
                    <a:pt x="0" y="6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25" name="Line 118"/>
            <p:cNvSpPr>
              <a:spLocks noChangeShapeType="1"/>
            </p:cNvSpPr>
            <p:nvPr/>
          </p:nvSpPr>
          <p:spPr bwMode="auto">
            <a:xfrm flipH="1">
              <a:off x="2643" y="1329"/>
              <a:ext cx="93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26" name="Line 119"/>
            <p:cNvSpPr>
              <a:spLocks noChangeShapeType="1"/>
            </p:cNvSpPr>
            <p:nvPr/>
          </p:nvSpPr>
          <p:spPr bwMode="auto">
            <a:xfrm flipV="1">
              <a:off x="2325" y="1400"/>
              <a:ext cx="123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27" name="Oval 120"/>
            <p:cNvSpPr>
              <a:spLocks noChangeArrowheads="1"/>
            </p:cNvSpPr>
            <p:nvPr/>
          </p:nvSpPr>
          <p:spPr bwMode="auto">
            <a:xfrm>
              <a:off x="2571" y="131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28" name="Line 121"/>
            <p:cNvSpPr>
              <a:spLocks noChangeShapeType="1"/>
            </p:cNvSpPr>
            <p:nvPr/>
          </p:nvSpPr>
          <p:spPr bwMode="auto">
            <a:xfrm flipH="1">
              <a:off x="2553" y="1356"/>
              <a:ext cx="42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829" name="Oval 122"/>
            <p:cNvSpPr>
              <a:spLocks noChangeArrowheads="1"/>
            </p:cNvSpPr>
            <p:nvPr/>
          </p:nvSpPr>
          <p:spPr bwMode="auto">
            <a:xfrm>
              <a:off x="2420" y="1587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830" name="Line 123"/>
            <p:cNvSpPr>
              <a:spLocks noChangeShapeType="1"/>
            </p:cNvSpPr>
            <p:nvPr/>
          </p:nvSpPr>
          <p:spPr bwMode="auto">
            <a:xfrm flipV="1">
              <a:off x="2457" y="1527"/>
              <a:ext cx="117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17" name="Text Box 127"/>
          <p:cNvSpPr txBox="1">
            <a:spLocks noChangeArrowheads="1"/>
          </p:cNvSpPr>
          <p:nvPr/>
        </p:nvSpPr>
        <p:spPr bwMode="auto">
          <a:xfrm>
            <a:off x="5853113" y="2767013"/>
            <a:ext cx="46863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3366CC"/>
                </a:solidFill>
                <a:latin typeface="Comic Sans MS" pitchFamily="66" charset="0"/>
              </a:rPr>
              <a:t>Recipiente chiuso: si stabilisce un equilibrio liquido - vapore</a:t>
            </a:r>
          </a:p>
        </p:txBody>
      </p:sp>
      <p:grpSp>
        <p:nvGrpSpPr>
          <p:cNvPr id="155" name="Gruppo 154"/>
          <p:cNvGrpSpPr>
            <a:grpSpLocks/>
          </p:cNvGrpSpPr>
          <p:nvPr/>
        </p:nvGrpSpPr>
        <p:grpSpPr bwMode="auto">
          <a:xfrm>
            <a:off x="8091488" y="1347788"/>
            <a:ext cx="2004862" cy="831850"/>
            <a:chOff x="636588" y="4003675"/>
            <a:chExt cx="2004862" cy="831850"/>
          </a:xfrm>
        </p:grpSpPr>
        <p:sp>
          <p:nvSpPr>
            <p:cNvPr id="63743" name="Oval 130"/>
            <p:cNvSpPr>
              <a:spLocks noChangeArrowheads="1"/>
            </p:cNvSpPr>
            <p:nvPr/>
          </p:nvSpPr>
          <p:spPr bwMode="auto">
            <a:xfrm>
              <a:off x="636588" y="4500562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44" name="Oval 131"/>
            <p:cNvSpPr>
              <a:spLocks noChangeArrowheads="1"/>
            </p:cNvSpPr>
            <p:nvPr/>
          </p:nvSpPr>
          <p:spPr bwMode="auto">
            <a:xfrm>
              <a:off x="755650" y="4500562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45" name="Oval 132"/>
            <p:cNvSpPr>
              <a:spLocks noChangeArrowheads="1"/>
            </p:cNvSpPr>
            <p:nvPr/>
          </p:nvSpPr>
          <p:spPr bwMode="auto">
            <a:xfrm>
              <a:off x="939800" y="4237037"/>
              <a:ext cx="68263" cy="79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46" name="Oval 133"/>
            <p:cNvSpPr>
              <a:spLocks noChangeArrowheads="1"/>
            </p:cNvSpPr>
            <p:nvPr/>
          </p:nvSpPr>
          <p:spPr bwMode="auto">
            <a:xfrm>
              <a:off x="1111250" y="4500562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47" name="Oval 134"/>
            <p:cNvSpPr>
              <a:spLocks noChangeArrowheads="1"/>
            </p:cNvSpPr>
            <p:nvPr/>
          </p:nvSpPr>
          <p:spPr bwMode="auto">
            <a:xfrm>
              <a:off x="1230313" y="4500562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48" name="Oval 135"/>
            <p:cNvSpPr>
              <a:spLocks noChangeArrowheads="1"/>
            </p:cNvSpPr>
            <p:nvPr/>
          </p:nvSpPr>
          <p:spPr bwMode="auto">
            <a:xfrm>
              <a:off x="1349375" y="4500562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49" name="Oval 136"/>
            <p:cNvSpPr>
              <a:spLocks noChangeArrowheads="1"/>
            </p:cNvSpPr>
            <p:nvPr/>
          </p:nvSpPr>
          <p:spPr bwMode="auto">
            <a:xfrm>
              <a:off x="1470025" y="4500562"/>
              <a:ext cx="66675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50" name="Oval 137"/>
            <p:cNvSpPr>
              <a:spLocks noChangeArrowheads="1"/>
            </p:cNvSpPr>
            <p:nvPr/>
          </p:nvSpPr>
          <p:spPr bwMode="auto">
            <a:xfrm>
              <a:off x="1587500" y="4500562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51" name="Oval 138"/>
            <p:cNvSpPr>
              <a:spLocks noChangeArrowheads="1"/>
            </p:cNvSpPr>
            <p:nvPr/>
          </p:nvSpPr>
          <p:spPr bwMode="auto">
            <a:xfrm>
              <a:off x="1708150" y="4500562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52" name="Oval 139"/>
            <p:cNvSpPr>
              <a:spLocks noChangeArrowheads="1"/>
            </p:cNvSpPr>
            <p:nvPr/>
          </p:nvSpPr>
          <p:spPr bwMode="auto">
            <a:xfrm>
              <a:off x="1827213" y="4500562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53" name="Oval 140"/>
            <p:cNvSpPr>
              <a:spLocks noChangeArrowheads="1"/>
            </p:cNvSpPr>
            <p:nvPr/>
          </p:nvSpPr>
          <p:spPr bwMode="auto">
            <a:xfrm>
              <a:off x="679450" y="4649787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54" name="Oval 141"/>
            <p:cNvSpPr>
              <a:spLocks noChangeArrowheads="1"/>
            </p:cNvSpPr>
            <p:nvPr/>
          </p:nvSpPr>
          <p:spPr bwMode="auto">
            <a:xfrm>
              <a:off x="798513" y="4649787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55" name="Oval 142"/>
            <p:cNvSpPr>
              <a:spLocks noChangeArrowheads="1"/>
            </p:cNvSpPr>
            <p:nvPr/>
          </p:nvSpPr>
          <p:spPr bwMode="auto">
            <a:xfrm>
              <a:off x="919163" y="4649787"/>
              <a:ext cx="66675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56" name="Oval 143"/>
            <p:cNvSpPr>
              <a:spLocks noChangeArrowheads="1"/>
            </p:cNvSpPr>
            <p:nvPr/>
          </p:nvSpPr>
          <p:spPr bwMode="auto">
            <a:xfrm>
              <a:off x="1038225" y="4649787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57" name="Oval 144"/>
            <p:cNvSpPr>
              <a:spLocks noChangeArrowheads="1"/>
            </p:cNvSpPr>
            <p:nvPr/>
          </p:nvSpPr>
          <p:spPr bwMode="auto">
            <a:xfrm>
              <a:off x="1157288" y="4649787"/>
              <a:ext cx="66675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58" name="Oval 145"/>
            <p:cNvSpPr>
              <a:spLocks noChangeArrowheads="1"/>
            </p:cNvSpPr>
            <p:nvPr/>
          </p:nvSpPr>
          <p:spPr bwMode="auto">
            <a:xfrm>
              <a:off x="1276350" y="4649787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59" name="Oval 146"/>
            <p:cNvSpPr>
              <a:spLocks noChangeArrowheads="1"/>
            </p:cNvSpPr>
            <p:nvPr/>
          </p:nvSpPr>
          <p:spPr bwMode="auto">
            <a:xfrm>
              <a:off x="1395413" y="4649787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60" name="Oval 147"/>
            <p:cNvSpPr>
              <a:spLocks noChangeArrowheads="1"/>
            </p:cNvSpPr>
            <p:nvPr/>
          </p:nvSpPr>
          <p:spPr bwMode="auto">
            <a:xfrm>
              <a:off x="1514475" y="4649787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61" name="Oval 148"/>
            <p:cNvSpPr>
              <a:spLocks noChangeArrowheads="1"/>
            </p:cNvSpPr>
            <p:nvPr/>
          </p:nvSpPr>
          <p:spPr bwMode="auto">
            <a:xfrm>
              <a:off x="1635125" y="4649787"/>
              <a:ext cx="66675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62" name="Oval 149"/>
            <p:cNvSpPr>
              <a:spLocks noChangeArrowheads="1"/>
            </p:cNvSpPr>
            <p:nvPr/>
          </p:nvSpPr>
          <p:spPr bwMode="auto">
            <a:xfrm>
              <a:off x="1754188" y="4649787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63" name="Oval 150"/>
            <p:cNvSpPr>
              <a:spLocks noChangeArrowheads="1"/>
            </p:cNvSpPr>
            <p:nvPr/>
          </p:nvSpPr>
          <p:spPr bwMode="auto">
            <a:xfrm>
              <a:off x="636588" y="4757737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64" name="Oval 151"/>
            <p:cNvSpPr>
              <a:spLocks noChangeArrowheads="1"/>
            </p:cNvSpPr>
            <p:nvPr/>
          </p:nvSpPr>
          <p:spPr bwMode="auto">
            <a:xfrm>
              <a:off x="755650" y="4757737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65" name="Oval 152"/>
            <p:cNvSpPr>
              <a:spLocks noChangeArrowheads="1"/>
            </p:cNvSpPr>
            <p:nvPr/>
          </p:nvSpPr>
          <p:spPr bwMode="auto">
            <a:xfrm>
              <a:off x="876300" y="4757737"/>
              <a:ext cx="66675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66" name="Oval 153"/>
            <p:cNvSpPr>
              <a:spLocks noChangeArrowheads="1"/>
            </p:cNvSpPr>
            <p:nvPr/>
          </p:nvSpPr>
          <p:spPr bwMode="auto">
            <a:xfrm>
              <a:off x="995363" y="4757737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67" name="Oval 154"/>
            <p:cNvSpPr>
              <a:spLocks noChangeArrowheads="1"/>
            </p:cNvSpPr>
            <p:nvPr/>
          </p:nvSpPr>
          <p:spPr bwMode="auto">
            <a:xfrm>
              <a:off x="1114425" y="4757737"/>
              <a:ext cx="66675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68" name="Oval 155"/>
            <p:cNvSpPr>
              <a:spLocks noChangeArrowheads="1"/>
            </p:cNvSpPr>
            <p:nvPr/>
          </p:nvSpPr>
          <p:spPr bwMode="auto">
            <a:xfrm>
              <a:off x="1233488" y="4757737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69" name="Oval 156"/>
            <p:cNvSpPr>
              <a:spLocks noChangeArrowheads="1"/>
            </p:cNvSpPr>
            <p:nvPr/>
          </p:nvSpPr>
          <p:spPr bwMode="auto">
            <a:xfrm>
              <a:off x="1352550" y="4757737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70" name="Oval 157"/>
            <p:cNvSpPr>
              <a:spLocks noChangeArrowheads="1"/>
            </p:cNvSpPr>
            <p:nvPr/>
          </p:nvSpPr>
          <p:spPr bwMode="auto">
            <a:xfrm>
              <a:off x="1471613" y="4757737"/>
              <a:ext cx="68262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71" name="Oval 158"/>
            <p:cNvSpPr>
              <a:spLocks noChangeArrowheads="1"/>
            </p:cNvSpPr>
            <p:nvPr/>
          </p:nvSpPr>
          <p:spPr bwMode="auto">
            <a:xfrm>
              <a:off x="1592263" y="4757737"/>
              <a:ext cx="66675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72" name="Oval 159"/>
            <p:cNvSpPr>
              <a:spLocks noChangeArrowheads="1"/>
            </p:cNvSpPr>
            <p:nvPr/>
          </p:nvSpPr>
          <p:spPr bwMode="auto">
            <a:xfrm>
              <a:off x="1711325" y="4757737"/>
              <a:ext cx="68263" cy="777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773" name="Line 160"/>
            <p:cNvSpPr>
              <a:spLocks noChangeShapeType="1"/>
            </p:cNvSpPr>
            <p:nvPr/>
          </p:nvSpPr>
          <p:spPr bwMode="auto">
            <a:xfrm flipV="1">
              <a:off x="974725" y="4003675"/>
              <a:ext cx="0" cy="252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774" name="Line 161"/>
            <p:cNvSpPr>
              <a:spLocks noChangeShapeType="1"/>
            </p:cNvSpPr>
            <p:nvPr/>
          </p:nvSpPr>
          <p:spPr bwMode="auto">
            <a:xfrm flipH="1">
              <a:off x="830263" y="4306887"/>
              <a:ext cx="109537" cy="1905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775" name="Line 162"/>
            <p:cNvSpPr>
              <a:spLocks noChangeShapeType="1"/>
            </p:cNvSpPr>
            <p:nvPr/>
          </p:nvSpPr>
          <p:spPr bwMode="auto">
            <a:xfrm flipH="1">
              <a:off x="858838" y="4329112"/>
              <a:ext cx="104775" cy="312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776" name="Line 163"/>
            <p:cNvSpPr>
              <a:spLocks noChangeShapeType="1"/>
            </p:cNvSpPr>
            <p:nvPr/>
          </p:nvSpPr>
          <p:spPr bwMode="auto">
            <a:xfrm flipH="1">
              <a:off x="982663" y="4335462"/>
              <a:ext cx="4762" cy="3016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777" name="Line 164"/>
            <p:cNvSpPr>
              <a:spLocks noChangeShapeType="1"/>
            </p:cNvSpPr>
            <p:nvPr/>
          </p:nvSpPr>
          <p:spPr bwMode="auto">
            <a:xfrm>
              <a:off x="1017588" y="4321175"/>
              <a:ext cx="85725" cy="1873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778" name="Line 165"/>
            <p:cNvSpPr>
              <a:spLocks noChangeShapeType="1"/>
            </p:cNvSpPr>
            <p:nvPr/>
          </p:nvSpPr>
          <p:spPr bwMode="auto">
            <a:xfrm>
              <a:off x="1038225" y="4297362"/>
              <a:ext cx="190500" cy="2047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779" name="Text Box 166"/>
            <p:cNvSpPr txBox="1">
              <a:spLocks noChangeArrowheads="1"/>
            </p:cNvSpPr>
            <p:nvPr/>
          </p:nvSpPr>
          <p:spPr bwMode="auto">
            <a:xfrm>
              <a:off x="1047750" y="4121150"/>
              <a:ext cx="1593700" cy="284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FF0000"/>
                  </a:solidFill>
                  <a:latin typeface="Comic Sans MS" pitchFamily="66" charset="0"/>
                </a:rPr>
                <a:t>Forze attrattive</a:t>
              </a:r>
            </a:p>
          </p:txBody>
        </p:sp>
      </p:grpSp>
      <p:sp>
        <p:nvSpPr>
          <p:cNvPr id="63496" name="Text Box 210"/>
          <p:cNvSpPr txBox="1">
            <a:spLocks noChangeArrowheads="1"/>
          </p:cNvSpPr>
          <p:nvPr/>
        </p:nvSpPr>
        <p:spPr bwMode="auto">
          <a:xfrm>
            <a:off x="8459788" y="5548314"/>
            <a:ext cx="169862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003300"/>
                </a:solidFill>
              </a:rPr>
              <a:t>.</a:t>
            </a:r>
          </a:p>
        </p:txBody>
      </p:sp>
      <p:sp>
        <p:nvSpPr>
          <p:cNvPr id="63497" name="Text Box 214"/>
          <p:cNvSpPr txBox="1">
            <a:spLocks noChangeArrowheads="1"/>
          </p:cNvSpPr>
          <p:nvPr/>
        </p:nvSpPr>
        <p:spPr bwMode="auto">
          <a:xfrm>
            <a:off x="8466138" y="5597525"/>
            <a:ext cx="16986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003300"/>
                </a:solidFill>
              </a:rPr>
              <a:t>.</a:t>
            </a:r>
          </a:p>
        </p:txBody>
      </p:sp>
      <p:grpSp>
        <p:nvGrpSpPr>
          <p:cNvPr id="242" name="Gruppo 241"/>
          <p:cNvGrpSpPr>
            <a:grpSpLocks/>
          </p:cNvGrpSpPr>
          <p:nvPr/>
        </p:nvGrpSpPr>
        <p:grpSpPr bwMode="auto">
          <a:xfrm>
            <a:off x="7123114" y="4630739"/>
            <a:ext cx="3228975" cy="1182687"/>
            <a:chOff x="3934943" y="4516131"/>
            <a:chExt cx="3229345" cy="1182689"/>
          </a:xfrm>
        </p:grpSpPr>
        <p:sp>
          <p:nvSpPr>
            <p:cNvPr id="63692" name="Text Box 197"/>
            <p:cNvSpPr txBox="1">
              <a:spLocks noChangeArrowheads="1"/>
            </p:cNvSpPr>
            <p:nvPr/>
          </p:nvSpPr>
          <p:spPr bwMode="auto">
            <a:xfrm>
              <a:off x="5291160" y="5291727"/>
              <a:ext cx="169078" cy="26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003300"/>
                  </a:solidFill>
                </a:rPr>
                <a:t>.</a:t>
              </a:r>
            </a:p>
          </p:txBody>
        </p:sp>
        <p:grpSp>
          <p:nvGrpSpPr>
            <p:cNvPr id="63693" name="Gruppo 240"/>
            <p:cNvGrpSpPr>
              <a:grpSpLocks/>
            </p:cNvGrpSpPr>
            <p:nvPr/>
          </p:nvGrpSpPr>
          <p:grpSpPr bwMode="auto">
            <a:xfrm>
              <a:off x="3934943" y="4516131"/>
              <a:ext cx="3229345" cy="1182689"/>
              <a:chOff x="3934943" y="4516131"/>
              <a:chExt cx="3229345" cy="1182689"/>
            </a:xfrm>
          </p:grpSpPr>
          <p:grpSp>
            <p:nvGrpSpPr>
              <p:cNvPr id="63694" name="Gruppo 238"/>
              <p:cNvGrpSpPr>
                <a:grpSpLocks/>
              </p:cNvGrpSpPr>
              <p:nvPr/>
            </p:nvGrpSpPr>
            <p:grpSpPr bwMode="auto">
              <a:xfrm>
                <a:off x="5177796" y="5017783"/>
                <a:ext cx="618340" cy="644525"/>
                <a:chOff x="8525660" y="5095570"/>
                <a:chExt cx="618340" cy="644525"/>
              </a:xfrm>
            </p:grpSpPr>
            <p:sp>
              <p:nvSpPr>
                <p:cNvPr id="63699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8552647" y="5223108"/>
                  <a:ext cx="170916" cy="269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>
                      <a:solidFill>
                        <a:srgbClr val="003300"/>
                      </a:solidFill>
                    </a:rPr>
                    <a:t>.</a:t>
                  </a:r>
                </a:p>
              </p:txBody>
            </p:sp>
            <p:sp>
              <p:nvSpPr>
                <p:cNvPr id="63700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8554485" y="5291762"/>
                  <a:ext cx="169078" cy="269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>
                      <a:solidFill>
                        <a:srgbClr val="003300"/>
                      </a:solidFill>
                    </a:rPr>
                    <a:t>.</a:t>
                  </a:r>
                </a:p>
              </p:txBody>
            </p:sp>
            <p:sp>
              <p:nvSpPr>
                <p:cNvPr id="63701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8532010" y="5138721"/>
                  <a:ext cx="170915" cy="269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>
                      <a:solidFill>
                        <a:srgbClr val="003300"/>
                      </a:solidFill>
                    </a:rPr>
                    <a:t>.</a:t>
                  </a:r>
                </a:p>
              </p:txBody>
            </p:sp>
            <p:sp>
              <p:nvSpPr>
                <p:cNvPr id="63702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8539947" y="5187933"/>
                  <a:ext cx="169078" cy="269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>
                      <a:solidFill>
                        <a:srgbClr val="003300"/>
                      </a:solidFill>
                    </a:rPr>
                    <a:t>.</a:t>
                  </a:r>
                </a:p>
              </p:txBody>
            </p:sp>
            <p:sp>
              <p:nvSpPr>
                <p:cNvPr id="63703" name="Text Box 211"/>
                <p:cNvSpPr txBox="1">
                  <a:spLocks noChangeArrowheads="1"/>
                </p:cNvSpPr>
                <p:nvPr/>
              </p:nvSpPr>
              <p:spPr bwMode="auto">
                <a:xfrm>
                  <a:off x="8525660" y="5457808"/>
                  <a:ext cx="170915" cy="269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>
                      <a:solidFill>
                        <a:srgbClr val="003300"/>
                      </a:solidFill>
                    </a:rPr>
                    <a:t>.</a:t>
                  </a:r>
                </a:p>
              </p:txBody>
            </p:sp>
            <p:sp>
              <p:nvSpPr>
                <p:cNvPr id="63704" name="Text Box 198"/>
                <p:cNvSpPr txBox="1">
                  <a:spLocks noChangeArrowheads="1"/>
                </p:cNvSpPr>
                <p:nvPr/>
              </p:nvSpPr>
              <p:spPr bwMode="auto">
                <a:xfrm>
                  <a:off x="8543122" y="5403833"/>
                  <a:ext cx="169078" cy="269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>
                      <a:solidFill>
                        <a:srgbClr val="003300"/>
                      </a:solidFill>
                    </a:rPr>
                    <a:t>.</a:t>
                  </a:r>
                </a:p>
              </p:txBody>
            </p:sp>
            <p:grpSp>
              <p:nvGrpSpPr>
                <p:cNvPr id="63705" name="Gruppo 234"/>
                <p:cNvGrpSpPr>
                  <a:grpSpLocks/>
                </p:cNvGrpSpPr>
                <p:nvPr/>
              </p:nvGrpSpPr>
              <p:grpSpPr bwMode="auto">
                <a:xfrm>
                  <a:off x="8583613" y="5095570"/>
                  <a:ext cx="560387" cy="644525"/>
                  <a:chOff x="6236297" y="5241130"/>
                  <a:chExt cx="560387" cy="644525"/>
                </a:xfrm>
              </p:grpSpPr>
              <p:sp>
                <p:nvSpPr>
                  <p:cNvPr id="63706" name="Text Box 1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2647" y="5333205"/>
                    <a:ext cx="152617" cy="2693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400">
                        <a:solidFill>
                          <a:srgbClr val="003300"/>
                        </a:solidFill>
                      </a:rPr>
                      <a:t>.</a:t>
                    </a:r>
                  </a:p>
                </p:txBody>
              </p:sp>
              <p:sp>
                <p:nvSpPr>
                  <p:cNvPr id="63707" name="Text Box 1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2647" y="5590380"/>
                    <a:ext cx="146050" cy="2730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400">
                        <a:solidFill>
                          <a:srgbClr val="003300"/>
                        </a:solidFill>
                      </a:rPr>
                      <a:t>.</a:t>
                    </a:r>
                  </a:p>
                </p:txBody>
              </p:sp>
              <p:sp>
                <p:nvSpPr>
                  <p:cNvPr id="63708" name="Text Box 1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39472" y="5476080"/>
                    <a:ext cx="146050" cy="2746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400">
                        <a:solidFill>
                          <a:srgbClr val="003300"/>
                        </a:solidFill>
                      </a:rPr>
                      <a:t>.</a:t>
                    </a:r>
                  </a:p>
                </p:txBody>
              </p:sp>
              <p:sp>
                <p:nvSpPr>
                  <p:cNvPr id="63709" name="Text Box 1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37884" y="5382418"/>
                    <a:ext cx="146050" cy="27463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400">
                        <a:solidFill>
                          <a:srgbClr val="003300"/>
                        </a:solidFill>
                      </a:rPr>
                      <a:t>.</a:t>
                    </a:r>
                  </a:p>
                </p:txBody>
              </p:sp>
              <p:sp>
                <p:nvSpPr>
                  <p:cNvPr id="63710" name="Text Box 1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5822" y="5491955"/>
                    <a:ext cx="147637" cy="2746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400">
                        <a:solidFill>
                          <a:srgbClr val="003300"/>
                        </a:solidFill>
                      </a:rPr>
                      <a:t>.</a:t>
                    </a:r>
                  </a:p>
                </p:txBody>
              </p:sp>
              <p:sp>
                <p:nvSpPr>
                  <p:cNvPr id="63711" name="Text Box 1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83922" y="5291930"/>
                    <a:ext cx="147637" cy="2746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400">
                        <a:solidFill>
                          <a:srgbClr val="003300"/>
                        </a:solidFill>
                      </a:rPr>
                      <a:t>.</a:t>
                    </a:r>
                  </a:p>
                </p:txBody>
              </p:sp>
              <p:sp>
                <p:nvSpPr>
                  <p:cNvPr id="63712" name="Text Box 1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82334" y="5241130"/>
                    <a:ext cx="146050" cy="2746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400">
                        <a:solidFill>
                          <a:srgbClr val="003300"/>
                        </a:solidFill>
                      </a:rPr>
                      <a:t>.</a:t>
                    </a:r>
                  </a:p>
                </p:txBody>
              </p:sp>
              <p:sp>
                <p:nvSpPr>
                  <p:cNvPr id="63713" name="Text Box 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33134" y="5309393"/>
                    <a:ext cx="147638" cy="27463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400">
                        <a:solidFill>
                          <a:srgbClr val="003300"/>
                        </a:solidFill>
                      </a:rPr>
                      <a:t>.</a:t>
                    </a:r>
                  </a:p>
                </p:txBody>
              </p:sp>
              <p:sp>
                <p:nvSpPr>
                  <p:cNvPr id="63714" name="Text Box 19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07734" y="5330030"/>
                    <a:ext cx="146050" cy="2746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400">
                        <a:solidFill>
                          <a:srgbClr val="003300"/>
                        </a:solidFill>
                      </a:rPr>
                      <a:t>.</a:t>
                    </a:r>
                  </a:p>
                </p:txBody>
              </p:sp>
              <p:sp>
                <p:nvSpPr>
                  <p:cNvPr id="63715" name="Text Box 1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36297" y="5287168"/>
                    <a:ext cx="146050" cy="27463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400">
                        <a:solidFill>
                          <a:srgbClr val="003300"/>
                        </a:solidFill>
                      </a:rPr>
                      <a:t>.</a:t>
                    </a:r>
                  </a:p>
                </p:txBody>
              </p:sp>
              <p:grpSp>
                <p:nvGrpSpPr>
                  <p:cNvPr id="63716" name="Gruppo 232"/>
                  <p:cNvGrpSpPr>
                    <a:grpSpLocks/>
                  </p:cNvGrpSpPr>
                  <p:nvPr/>
                </p:nvGrpSpPr>
                <p:grpSpPr bwMode="auto">
                  <a:xfrm>
                    <a:off x="6275984" y="5368130"/>
                    <a:ext cx="520700" cy="517525"/>
                    <a:chOff x="6275984" y="5368130"/>
                    <a:chExt cx="520700" cy="517525"/>
                  </a:xfrm>
                </p:grpSpPr>
                <p:sp>
                  <p:nvSpPr>
                    <p:cNvPr id="63717" name="Text Box 1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75984" y="5449093"/>
                      <a:ext cx="152617" cy="2693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18" name="Text Box 1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85509" y="5377655"/>
                      <a:ext cx="152617" cy="2693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19" name="Text Box 1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95034" y="5458618"/>
                      <a:ext cx="146050" cy="2746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20" name="Text Box 17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58534" y="5482430"/>
                      <a:ext cx="146050" cy="274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21" name="Text Box 18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42659" y="5390355"/>
                      <a:ext cx="146050" cy="2730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22" name="Text Box 18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39484" y="5433218"/>
                      <a:ext cx="147638" cy="2746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23" name="Text Box 18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29959" y="5533230"/>
                      <a:ext cx="146050" cy="274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24" name="Text Box 18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79159" y="5523705"/>
                      <a:ext cx="146050" cy="2730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25" name="Text Box 18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58547" y="5480843"/>
                      <a:ext cx="146050" cy="2746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26" name="Text Box 18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25197" y="5447505"/>
                      <a:ext cx="147637" cy="274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27" name="Text Box 19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17272" y="5418930"/>
                      <a:ext cx="146050" cy="2730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28" name="Text Box 2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93459" y="5514180"/>
                      <a:ext cx="146050" cy="274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29" name="Text Box 20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77597" y="5520530"/>
                      <a:ext cx="146050" cy="274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30" name="Text Box 20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47447" y="5531643"/>
                      <a:ext cx="146050" cy="2746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31" name="Text Box 20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39497" y="5552280"/>
                      <a:ext cx="147637" cy="2730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32" name="Text Box 20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99822" y="5561805"/>
                      <a:ext cx="146050" cy="274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33" name="Text Box 20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93484" y="5576093"/>
                      <a:ext cx="146050" cy="2746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34" name="Text Box 20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650634" y="5574505"/>
                      <a:ext cx="146050" cy="274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35" name="Text Box 20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93459" y="5569743"/>
                      <a:ext cx="146050" cy="2746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36" name="Text Box 20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04572" y="5457030"/>
                      <a:ext cx="146050" cy="274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37" name="Text Box 2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71234" y="5368130"/>
                      <a:ext cx="146050" cy="274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38" name="Text Box 2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01384" y="5588793"/>
                      <a:ext cx="146050" cy="2746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39" name="Text Box 20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95072" y="5547518"/>
                      <a:ext cx="146050" cy="2730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40" name="Text Box 2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02972" y="5390355"/>
                      <a:ext cx="147637" cy="2730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41" name="Text Box 2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64884" y="5606255"/>
                      <a:ext cx="146050" cy="2746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742" name="Text Box 2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72834" y="5611018"/>
                      <a:ext cx="146050" cy="2746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3337" tIns="26668" rIns="53337" bIns="26668">
                      <a:spAutoFit/>
                    </a:bodyPr>
                    <a:lstStyle>
                      <a:lvl1pPr defTabSz="53340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3340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334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334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334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33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1400">
                          <a:solidFill>
                            <a:srgbClr val="003300"/>
                          </a:solidFill>
                        </a:rPr>
                        <a:t>.</a:t>
                      </a:r>
                    </a:p>
                  </p:txBody>
                </p:sp>
              </p:grpSp>
            </p:grpSp>
          </p:grpSp>
          <p:grpSp>
            <p:nvGrpSpPr>
              <p:cNvPr id="63695" name="Gruppo 228"/>
              <p:cNvGrpSpPr>
                <a:grpSpLocks/>
              </p:cNvGrpSpPr>
              <p:nvPr/>
            </p:nvGrpSpPr>
            <p:grpSpPr bwMode="auto">
              <a:xfrm>
                <a:off x="3934943" y="4516131"/>
                <a:ext cx="3229345" cy="1182689"/>
                <a:chOff x="4871047" y="4647404"/>
                <a:chExt cx="3229345" cy="1182689"/>
              </a:xfrm>
            </p:grpSpPr>
            <p:sp>
              <p:nvSpPr>
                <p:cNvPr id="63696" name="Freeform 171"/>
                <p:cNvSpPr>
                  <a:spLocks/>
                </p:cNvSpPr>
                <p:nvPr/>
              </p:nvSpPr>
              <p:spPr bwMode="auto">
                <a:xfrm>
                  <a:off x="4871047" y="5020468"/>
                  <a:ext cx="2073275" cy="809625"/>
                </a:xfrm>
                <a:custGeom>
                  <a:avLst/>
                  <a:gdLst>
                    <a:gd name="T0" fmla="*/ 0 w 2322"/>
                    <a:gd name="T1" fmla="*/ 2147483647 h 850"/>
                    <a:gd name="T2" fmla="*/ 2147483647 w 2322"/>
                    <a:gd name="T3" fmla="*/ 2147483647 h 850"/>
                    <a:gd name="T4" fmla="*/ 2147483647 w 2322"/>
                    <a:gd name="T5" fmla="*/ 2147483647 h 850"/>
                    <a:gd name="T6" fmla="*/ 2147483647 w 2322"/>
                    <a:gd name="T7" fmla="*/ 2147483647 h 850"/>
                    <a:gd name="T8" fmla="*/ 2147483647 w 2322"/>
                    <a:gd name="T9" fmla="*/ 2147483647 h 850"/>
                    <a:gd name="T10" fmla="*/ 2147483647 w 2322"/>
                    <a:gd name="T11" fmla="*/ 2147483647 h 850"/>
                    <a:gd name="T12" fmla="*/ 2147483647 w 2322"/>
                    <a:gd name="T13" fmla="*/ 2147483647 h 850"/>
                    <a:gd name="T14" fmla="*/ 2147483647 w 2322"/>
                    <a:gd name="T15" fmla="*/ 2147483647 h 850"/>
                    <a:gd name="T16" fmla="*/ 2147483647 w 2322"/>
                    <a:gd name="T17" fmla="*/ 2147483647 h 85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22" h="850">
                      <a:moveTo>
                        <a:pt x="0" y="844"/>
                      </a:moveTo>
                      <a:cubicBezTo>
                        <a:pt x="73" y="788"/>
                        <a:pt x="328" y="605"/>
                        <a:pt x="438" y="508"/>
                      </a:cubicBezTo>
                      <a:cubicBezTo>
                        <a:pt x="548" y="411"/>
                        <a:pt x="597" y="332"/>
                        <a:pt x="660" y="262"/>
                      </a:cubicBezTo>
                      <a:cubicBezTo>
                        <a:pt x="723" y="192"/>
                        <a:pt x="740" y="130"/>
                        <a:pt x="816" y="88"/>
                      </a:cubicBezTo>
                      <a:cubicBezTo>
                        <a:pt x="892" y="46"/>
                        <a:pt x="1009" y="0"/>
                        <a:pt x="1116" y="10"/>
                      </a:cubicBezTo>
                      <a:cubicBezTo>
                        <a:pt x="1223" y="20"/>
                        <a:pt x="1333" y="47"/>
                        <a:pt x="1458" y="148"/>
                      </a:cubicBezTo>
                      <a:cubicBezTo>
                        <a:pt x="1583" y="249"/>
                        <a:pt x="1757" y="514"/>
                        <a:pt x="1866" y="616"/>
                      </a:cubicBezTo>
                      <a:cubicBezTo>
                        <a:pt x="1975" y="718"/>
                        <a:pt x="2036" y="721"/>
                        <a:pt x="2112" y="760"/>
                      </a:cubicBezTo>
                      <a:cubicBezTo>
                        <a:pt x="2188" y="799"/>
                        <a:pt x="2278" y="831"/>
                        <a:pt x="2322" y="850"/>
                      </a:cubicBezTo>
                    </a:path>
                  </a:pathLst>
                </a:custGeom>
                <a:noFill/>
                <a:ln w="28575" cmpd="sng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97" name="Text Box 220"/>
                <p:cNvSpPr txBox="1">
                  <a:spLocks noChangeArrowheads="1"/>
                </p:cNvSpPr>
                <p:nvPr/>
              </p:nvSpPr>
              <p:spPr bwMode="auto">
                <a:xfrm>
                  <a:off x="5707659" y="4691855"/>
                  <a:ext cx="449263" cy="2936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500">
                      <a:solidFill>
                        <a:srgbClr val="000099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1500" baseline="-25000">
                      <a:solidFill>
                        <a:srgbClr val="000099"/>
                      </a:solidFill>
                      <a:latin typeface="Comic Sans MS" pitchFamily="66" charset="0"/>
                    </a:rPr>
                    <a:t>2</a:t>
                  </a:r>
                  <a:endParaRPr lang="it-IT" altLang="it-IT" sz="1500">
                    <a:solidFill>
                      <a:srgbClr val="000099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3698" name="Text Box 221"/>
                <p:cNvSpPr txBox="1">
                  <a:spLocks noChangeArrowheads="1"/>
                </p:cNvSpPr>
                <p:nvPr/>
              </p:nvSpPr>
              <p:spPr bwMode="auto">
                <a:xfrm>
                  <a:off x="6639522" y="4647404"/>
                  <a:ext cx="1460870" cy="2846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500">
                      <a:solidFill>
                        <a:srgbClr val="000099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1500" baseline="-25000">
                      <a:solidFill>
                        <a:srgbClr val="000099"/>
                      </a:solidFill>
                      <a:latin typeface="Comic Sans MS" pitchFamily="66" charset="0"/>
                    </a:rPr>
                    <a:t>2</a:t>
                  </a:r>
                  <a:r>
                    <a:rPr lang="it-IT" altLang="it-IT" sz="1500">
                      <a:solidFill>
                        <a:srgbClr val="000099"/>
                      </a:solidFill>
                      <a:latin typeface="Comic Sans MS" pitchFamily="66" charset="0"/>
                    </a:rPr>
                    <a:t> &gt; T</a:t>
                  </a:r>
                  <a:r>
                    <a:rPr lang="it-IT" altLang="it-IT" sz="1500" baseline="-25000">
                      <a:solidFill>
                        <a:srgbClr val="000099"/>
                      </a:solidFill>
                      <a:latin typeface="Comic Sans MS" pitchFamily="66" charset="0"/>
                    </a:rPr>
                    <a:t>1</a:t>
                  </a:r>
                  <a:endParaRPr lang="it-IT" altLang="it-IT" sz="1500">
                    <a:solidFill>
                      <a:srgbClr val="000099"/>
                    </a:solidFill>
                    <a:latin typeface="Comic Sans MS" pitchFamily="66" charset="0"/>
                  </a:endParaRPr>
                </a:p>
              </p:txBody>
            </p:sp>
          </p:grpSp>
        </p:grpSp>
      </p:grpSp>
      <p:grpSp>
        <p:nvGrpSpPr>
          <p:cNvPr id="240" name="Gruppo 239"/>
          <p:cNvGrpSpPr>
            <a:grpSpLocks/>
          </p:cNvGrpSpPr>
          <p:nvPr/>
        </p:nvGrpSpPr>
        <p:grpSpPr bwMode="auto">
          <a:xfrm>
            <a:off x="6813550" y="3881438"/>
            <a:ext cx="3014004" cy="2296052"/>
            <a:chOff x="3625495" y="3767304"/>
            <a:chExt cx="3014004" cy="2296052"/>
          </a:xfrm>
        </p:grpSpPr>
        <p:grpSp>
          <p:nvGrpSpPr>
            <p:cNvPr id="63668" name="Gruppo 236"/>
            <p:cNvGrpSpPr>
              <a:grpSpLocks/>
            </p:cNvGrpSpPr>
            <p:nvPr/>
          </p:nvGrpSpPr>
          <p:grpSpPr bwMode="auto">
            <a:xfrm>
              <a:off x="3625495" y="3767304"/>
              <a:ext cx="3014004" cy="2296052"/>
              <a:chOff x="7995458" y="3756849"/>
              <a:chExt cx="3014004" cy="2296052"/>
            </a:xfrm>
          </p:grpSpPr>
          <p:grpSp>
            <p:nvGrpSpPr>
              <p:cNvPr id="63670" name="Gruppo 231"/>
              <p:cNvGrpSpPr>
                <a:grpSpLocks/>
              </p:cNvGrpSpPr>
              <p:nvPr/>
            </p:nvGrpSpPr>
            <p:grpSpPr bwMode="auto">
              <a:xfrm>
                <a:off x="9584546" y="5657544"/>
                <a:ext cx="508000" cy="49213"/>
                <a:chOff x="6252172" y="5765005"/>
                <a:chExt cx="508000" cy="49213"/>
              </a:xfrm>
            </p:grpSpPr>
            <p:sp>
              <p:nvSpPr>
                <p:cNvPr id="63680" name="Line 3"/>
                <p:cNvSpPr>
                  <a:spLocks noChangeShapeType="1"/>
                </p:cNvSpPr>
                <p:nvPr/>
              </p:nvSpPr>
              <p:spPr bwMode="auto">
                <a:xfrm>
                  <a:off x="6383934" y="5795168"/>
                  <a:ext cx="171450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81" name="Line 4"/>
                <p:cNvSpPr>
                  <a:spLocks noChangeShapeType="1"/>
                </p:cNvSpPr>
                <p:nvPr/>
              </p:nvSpPr>
              <p:spPr bwMode="auto">
                <a:xfrm>
                  <a:off x="6496647" y="5799930"/>
                  <a:ext cx="171450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82" name="Line 5"/>
                <p:cNvSpPr>
                  <a:spLocks noChangeShapeType="1"/>
                </p:cNvSpPr>
                <p:nvPr/>
              </p:nvSpPr>
              <p:spPr bwMode="auto">
                <a:xfrm>
                  <a:off x="6252172" y="5779293"/>
                  <a:ext cx="171450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83" name="Line 6"/>
                <p:cNvSpPr>
                  <a:spLocks noChangeShapeType="1"/>
                </p:cNvSpPr>
                <p:nvPr/>
              </p:nvSpPr>
              <p:spPr bwMode="auto">
                <a:xfrm>
                  <a:off x="6252172" y="5765005"/>
                  <a:ext cx="88900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84" name="Line 7"/>
                <p:cNvSpPr>
                  <a:spLocks noChangeShapeType="1"/>
                </p:cNvSpPr>
                <p:nvPr/>
              </p:nvSpPr>
              <p:spPr bwMode="auto">
                <a:xfrm>
                  <a:off x="6253759" y="5812630"/>
                  <a:ext cx="171450" cy="0"/>
                </a:xfrm>
                <a:prstGeom prst="line">
                  <a:avLst/>
                </a:prstGeom>
                <a:noFill/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85" name="Line 8"/>
                <p:cNvSpPr>
                  <a:spLocks noChangeShapeType="1"/>
                </p:cNvSpPr>
                <p:nvPr/>
              </p:nvSpPr>
              <p:spPr bwMode="auto">
                <a:xfrm>
                  <a:off x="6585547" y="5814218"/>
                  <a:ext cx="171450" cy="0"/>
                </a:xfrm>
                <a:prstGeom prst="line">
                  <a:avLst/>
                </a:prstGeom>
                <a:noFill/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86" name="Line 9"/>
                <p:cNvSpPr>
                  <a:spLocks noChangeShapeType="1"/>
                </p:cNvSpPr>
                <p:nvPr/>
              </p:nvSpPr>
              <p:spPr bwMode="auto">
                <a:xfrm>
                  <a:off x="6588722" y="5809455"/>
                  <a:ext cx="171450" cy="0"/>
                </a:xfrm>
                <a:prstGeom prst="line">
                  <a:avLst/>
                </a:prstGeom>
                <a:noFill/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87" name="Line 10"/>
                <p:cNvSpPr>
                  <a:spLocks noChangeShapeType="1"/>
                </p:cNvSpPr>
                <p:nvPr/>
              </p:nvSpPr>
              <p:spPr bwMode="auto">
                <a:xfrm>
                  <a:off x="6409334" y="5814218"/>
                  <a:ext cx="171450" cy="0"/>
                </a:xfrm>
                <a:prstGeom prst="line">
                  <a:avLst/>
                </a:prstGeom>
                <a:noFill/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88" name="Line 11"/>
                <p:cNvSpPr>
                  <a:spLocks noChangeShapeType="1"/>
                </p:cNvSpPr>
                <p:nvPr/>
              </p:nvSpPr>
              <p:spPr bwMode="auto">
                <a:xfrm>
                  <a:off x="6422034" y="5809455"/>
                  <a:ext cx="171450" cy="0"/>
                </a:xfrm>
                <a:prstGeom prst="line">
                  <a:avLst/>
                </a:prstGeom>
                <a:noFill/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89" name="Line 12"/>
                <p:cNvSpPr>
                  <a:spLocks noChangeShapeType="1"/>
                </p:cNvSpPr>
                <p:nvPr/>
              </p:nvSpPr>
              <p:spPr bwMode="auto">
                <a:xfrm>
                  <a:off x="6412509" y="5804693"/>
                  <a:ext cx="171450" cy="0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90" name="Line 13"/>
                <p:cNvSpPr>
                  <a:spLocks noChangeShapeType="1"/>
                </p:cNvSpPr>
                <p:nvPr/>
              </p:nvSpPr>
              <p:spPr bwMode="auto">
                <a:xfrm>
                  <a:off x="6252172" y="5793580"/>
                  <a:ext cx="171450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91" name="Line 14"/>
                <p:cNvSpPr>
                  <a:spLocks noChangeShapeType="1"/>
                </p:cNvSpPr>
                <p:nvPr/>
              </p:nvSpPr>
              <p:spPr bwMode="auto">
                <a:xfrm>
                  <a:off x="6252172" y="5806280"/>
                  <a:ext cx="171450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3671" name="Gruppo 227"/>
              <p:cNvGrpSpPr>
                <a:grpSpLocks/>
              </p:cNvGrpSpPr>
              <p:nvPr/>
            </p:nvGrpSpPr>
            <p:grpSpPr bwMode="auto">
              <a:xfrm>
                <a:off x="7995458" y="3756849"/>
                <a:ext cx="3014004" cy="2296052"/>
                <a:chOff x="4571009" y="3869530"/>
                <a:chExt cx="3014004" cy="2296052"/>
              </a:xfrm>
            </p:grpSpPr>
            <p:sp>
              <p:nvSpPr>
                <p:cNvPr id="63672" name="Line 169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6095010" y="4599780"/>
                  <a:ext cx="0" cy="2447925"/>
                </a:xfrm>
                <a:prstGeom prst="line">
                  <a:avLst/>
                </a:prstGeom>
                <a:noFill/>
                <a:ln w="28575">
                  <a:solidFill>
                    <a:srgbClr val="000099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63673" name="Gruppo 226"/>
                <p:cNvGrpSpPr>
                  <a:grpSpLocks/>
                </p:cNvGrpSpPr>
                <p:nvPr/>
              </p:nvGrpSpPr>
              <p:grpSpPr bwMode="auto">
                <a:xfrm>
                  <a:off x="4571009" y="3869530"/>
                  <a:ext cx="3014004" cy="2296052"/>
                  <a:chOff x="4571009" y="3869530"/>
                  <a:chExt cx="3014004" cy="2296052"/>
                </a:xfrm>
              </p:grpSpPr>
              <p:sp>
                <p:nvSpPr>
                  <p:cNvPr id="63674" name="Line 1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1047" y="4148930"/>
                    <a:ext cx="0" cy="168592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99"/>
                    </a:solidFill>
                    <a:round/>
                    <a:headEnd/>
                    <a:tailEnd type="stealth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3675" name="Freeform 170"/>
                  <p:cNvSpPr>
                    <a:spLocks/>
                  </p:cNvSpPr>
                  <p:nvPr/>
                </p:nvSpPr>
                <p:spPr bwMode="auto">
                  <a:xfrm>
                    <a:off x="4871047" y="4250530"/>
                    <a:ext cx="2009775" cy="1584325"/>
                  </a:xfrm>
                  <a:custGeom>
                    <a:avLst/>
                    <a:gdLst>
                      <a:gd name="T0" fmla="*/ 0 w 2250"/>
                      <a:gd name="T1" fmla="*/ 2147483647 h 1664"/>
                      <a:gd name="T2" fmla="*/ 2147483647 w 2250"/>
                      <a:gd name="T3" fmla="*/ 2147483647 h 1664"/>
                      <a:gd name="T4" fmla="*/ 2147483647 w 2250"/>
                      <a:gd name="T5" fmla="*/ 2147483647 h 1664"/>
                      <a:gd name="T6" fmla="*/ 2147483647 w 2250"/>
                      <a:gd name="T7" fmla="*/ 2147483647 h 1664"/>
                      <a:gd name="T8" fmla="*/ 2147483647 w 2250"/>
                      <a:gd name="T9" fmla="*/ 2147483647 h 1664"/>
                      <a:gd name="T10" fmla="*/ 2147483647 w 2250"/>
                      <a:gd name="T11" fmla="*/ 2147483647 h 1664"/>
                      <a:gd name="T12" fmla="*/ 2147483647 w 2250"/>
                      <a:gd name="T13" fmla="*/ 2147483647 h 1664"/>
                      <a:gd name="T14" fmla="*/ 2147483647 w 2250"/>
                      <a:gd name="T15" fmla="*/ 2147483647 h 1664"/>
                      <a:gd name="T16" fmla="*/ 2147483647 w 2250"/>
                      <a:gd name="T17" fmla="*/ 2147483647 h 1664"/>
                      <a:gd name="T18" fmla="*/ 2147483647 w 2250"/>
                      <a:gd name="T19" fmla="*/ 2147483647 h 1664"/>
                      <a:gd name="T20" fmla="*/ 2147483647 w 2250"/>
                      <a:gd name="T21" fmla="*/ 2147483647 h 166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250" h="1664">
                        <a:moveTo>
                          <a:pt x="0" y="1664"/>
                        </a:moveTo>
                        <a:cubicBezTo>
                          <a:pt x="124" y="1384"/>
                          <a:pt x="248" y="1104"/>
                          <a:pt x="336" y="848"/>
                        </a:cubicBezTo>
                        <a:cubicBezTo>
                          <a:pt x="424" y="592"/>
                          <a:pt x="464" y="256"/>
                          <a:pt x="528" y="128"/>
                        </a:cubicBezTo>
                        <a:cubicBezTo>
                          <a:pt x="592" y="0"/>
                          <a:pt x="672" y="32"/>
                          <a:pt x="720" y="80"/>
                        </a:cubicBezTo>
                        <a:cubicBezTo>
                          <a:pt x="768" y="128"/>
                          <a:pt x="779" y="278"/>
                          <a:pt x="816" y="416"/>
                        </a:cubicBezTo>
                        <a:cubicBezTo>
                          <a:pt x="853" y="554"/>
                          <a:pt x="880" y="752"/>
                          <a:pt x="942" y="908"/>
                        </a:cubicBezTo>
                        <a:cubicBezTo>
                          <a:pt x="1004" y="1064"/>
                          <a:pt x="1098" y="1246"/>
                          <a:pt x="1185" y="1354"/>
                        </a:cubicBezTo>
                        <a:cubicBezTo>
                          <a:pt x="1272" y="1462"/>
                          <a:pt x="1307" y="1509"/>
                          <a:pt x="1467" y="1556"/>
                        </a:cubicBezTo>
                        <a:cubicBezTo>
                          <a:pt x="1627" y="1603"/>
                          <a:pt x="2046" y="1622"/>
                          <a:pt x="2148" y="1634"/>
                        </a:cubicBezTo>
                        <a:cubicBezTo>
                          <a:pt x="2250" y="1646"/>
                          <a:pt x="2120" y="1632"/>
                          <a:pt x="2079" y="1628"/>
                        </a:cubicBezTo>
                        <a:cubicBezTo>
                          <a:pt x="2038" y="1624"/>
                          <a:pt x="1940" y="1615"/>
                          <a:pt x="1904" y="161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3676" name="Text Box 2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71009" y="3869530"/>
                    <a:ext cx="522894" cy="2846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5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N(E)</a:t>
                    </a:r>
                  </a:p>
                </p:txBody>
              </p:sp>
              <p:sp>
                <p:nvSpPr>
                  <p:cNvPr id="63677" name="Text Box 2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15547" y="3961605"/>
                    <a:ext cx="296870" cy="2846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500">
                        <a:solidFill>
                          <a:srgbClr val="000099"/>
                        </a:solidFill>
                        <a:latin typeface="Comic Sans MS" pitchFamily="66" charset="0"/>
                      </a:rPr>
                      <a:t>T</a:t>
                    </a:r>
                    <a:r>
                      <a:rPr lang="it-IT" altLang="it-IT" sz="1500" baseline="-25000">
                        <a:solidFill>
                          <a:srgbClr val="000099"/>
                        </a:solidFill>
                        <a:latin typeface="Comic Sans MS" pitchFamily="66" charset="0"/>
                      </a:rPr>
                      <a:t>1</a:t>
                    </a:r>
                    <a:endParaRPr lang="it-IT" altLang="it-IT" sz="1500">
                      <a:solidFill>
                        <a:srgbClr val="000099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3678" name="Text Box 2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96597" y="5880893"/>
                    <a:ext cx="330534" cy="2846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5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E*</a:t>
                    </a:r>
                  </a:p>
                </p:txBody>
              </p:sp>
              <p:sp>
                <p:nvSpPr>
                  <p:cNvPr id="63679" name="Text Box 2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57072" y="5663405"/>
                    <a:ext cx="227941" cy="2846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50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E</a:t>
                    </a:r>
                  </a:p>
                </p:txBody>
              </p:sp>
            </p:grpSp>
          </p:grpSp>
        </p:grpSp>
        <p:sp>
          <p:nvSpPr>
            <p:cNvPr id="63669" name="Line 2"/>
            <p:cNvSpPr>
              <a:spLocks noChangeShapeType="1"/>
            </p:cNvSpPr>
            <p:nvPr/>
          </p:nvSpPr>
          <p:spPr bwMode="auto">
            <a:xfrm>
              <a:off x="5214583" y="5013176"/>
              <a:ext cx="3428" cy="699273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28" name="Gruppo 327"/>
          <p:cNvGrpSpPr>
            <a:grpSpLocks/>
          </p:cNvGrpSpPr>
          <p:nvPr/>
        </p:nvGrpSpPr>
        <p:grpSpPr bwMode="auto">
          <a:xfrm>
            <a:off x="1837021" y="4327526"/>
            <a:ext cx="1879034" cy="1753127"/>
            <a:chOff x="313566" y="4327809"/>
            <a:chExt cx="1879034" cy="1753127"/>
          </a:xfrm>
        </p:grpSpPr>
        <p:sp>
          <p:nvSpPr>
            <p:cNvPr id="63625" name="Line 224"/>
            <p:cNvSpPr>
              <a:spLocks noChangeShapeType="1"/>
            </p:cNvSpPr>
            <p:nvPr/>
          </p:nvSpPr>
          <p:spPr bwMode="auto">
            <a:xfrm>
              <a:off x="1680120" y="5019959"/>
              <a:ext cx="1333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26" name="Line 225"/>
            <p:cNvSpPr>
              <a:spLocks noChangeShapeType="1"/>
            </p:cNvSpPr>
            <p:nvPr/>
          </p:nvSpPr>
          <p:spPr bwMode="auto">
            <a:xfrm>
              <a:off x="1803945" y="5023134"/>
              <a:ext cx="0" cy="4968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27" name="Freeform 226"/>
            <p:cNvSpPr>
              <a:spLocks/>
            </p:cNvSpPr>
            <p:nvPr/>
          </p:nvSpPr>
          <p:spPr bwMode="auto">
            <a:xfrm>
              <a:off x="1802358" y="5516847"/>
              <a:ext cx="215900" cy="133350"/>
            </a:xfrm>
            <a:custGeom>
              <a:avLst/>
              <a:gdLst>
                <a:gd name="T0" fmla="*/ 1977389188 w 172"/>
                <a:gd name="T1" fmla="*/ 0 h 121"/>
                <a:gd name="T2" fmla="*/ 2147483647 w 172"/>
                <a:gd name="T3" fmla="*/ 2147483647 h 121"/>
                <a:gd name="T4" fmla="*/ 2147483647 w 172"/>
                <a:gd name="T5" fmla="*/ 2147483647 h 121"/>
                <a:gd name="T6" fmla="*/ 2147483647 w 172"/>
                <a:gd name="T7" fmla="*/ 2147483647 h 121"/>
                <a:gd name="T8" fmla="*/ 2147483647 w 172"/>
                <a:gd name="T9" fmla="*/ 2147483647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121">
                  <a:moveTo>
                    <a:pt x="1" y="0"/>
                  </a:moveTo>
                  <a:cubicBezTo>
                    <a:pt x="2" y="10"/>
                    <a:pt x="0" y="44"/>
                    <a:pt x="7" y="62"/>
                  </a:cubicBezTo>
                  <a:cubicBezTo>
                    <a:pt x="14" y="80"/>
                    <a:pt x="19" y="101"/>
                    <a:pt x="43" y="108"/>
                  </a:cubicBezTo>
                  <a:cubicBezTo>
                    <a:pt x="67" y="115"/>
                    <a:pt x="130" y="121"/>
                    <a:pt x="151" y="104"/>
                  </a:cubicBezTo>
                  <a:cubicBezTo>
                    <a:pt x="172" y="87"/>
                    <a:pt x="165" y="26"/>
                    <a:pt x="169" y="6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28" name="Freeform 227"/>
            <p:cNvSpPr>
              <a:spLocks/>
            </p:cNvSpPr>
            <p:nvPr/>
          </p:nvSpPr>
          <p:spPr bwMode="auto">
            <a:xfrm>
              <a:off x="1878558" y="5439059"/>
              <a:ext cx="63500" cy="111125"/>
            </a:xfrm>
            <a:custGeom>
              <a:avLst/>
              <a:gdLst>
                <a:gd name="T0" fmla="*/ 187594081 w 160"/>
                <a:gd name="T1" fmla="*/ 0 h 117"/>
                <a:gd name="T2" fmla="*/ 312499375 w 160"/>
                <a:gd name="T3" fmla="*/ 2147483647 h 117"/>
                <a:gd name="T4" fmla="*/ 1937842597 w 160"/>
                <a:gd name="T5" fmla="*/ 2147483647 h 117"/>
                <a:gd name="T6" fmla="*/ 2147483647 w 160"/>
                <a:gd name="T7" fmla="*/ 2147483647 h 117"/>
                <a:gd name="T8" fmla="*/ 2147483647 w 160"/>
                <a:gd name="T9" fmla="*/ 1713978703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0" h="117">
                  <a:moveTo>
                    <a:pt x="3" y="0"/>
                  </a:moveTo>
                  <a:cubicBezTo>
                    <a:pt x="4" y="9"/>
                    <a:pt x="0" y="35"/>
                    <a:pt x="5" y="52"/>
                  </a:cubicBezTo>
                  <a:cubicBezTo>
                    <a:pt x="10" y="69"/>
                    <a:pt x="9" y="96"/>
                    <a:pt x="31" y="104"/>
                  </a:cubicBezTo>
                  <a:cubicBezTo>
                    <a:pt x="53" y="112"/>
                    <a:pt x="118" y="117"/>
                    <a:pt x="139" y="100"/>
                  </a:cubicBezTo>
                  <a:cubicBezTo>
                    <a:pt x="160" y="83"/>
                    <a:pt x="153" y="22"/>
                    <a:pt x="157" y="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29" name="Line 228"/>
            <p:cNvSpPr>
              <a:spLocks noChangeShapeType="1"/>
            </p:cNvSpPr>
            <p:nvPr/>
          </p:nvSpPr>
          <p:spPr bwMode="auto">
            <a:xfrm>
              <a:off x="1878558" y="5000909"/>
              <a:ext cx="0" cy="4429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30" name="Line 229"/>
            <p:cNvSpPr>
              <a:spLocks noChangeShapeType="1"/>
            </p:cNvSpPr>
            <p:nvPr/>
          </p:nvSpPr>
          <p:spPr bwMode="auto">
            <a:xfrm>
              <a:off x="1938883" y="4607209"/>
              <a:ext cx="0" cy="8366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31" name="Line 230"/>
            <p:cNvSpPr>
              <a:spLocks noChangeShapeType="1"/>
            </p:cNvSpPr>
            <p:nvPr/>
          </p:nvSpPr>
          <p:spPr bwMode="auto">
            <a:xfrm>
              <a:off x="2011908" y="4602447"/>
              <a:ext cx="0" cy="931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32" name="Line 231"/>
            <p:cNvSpPr>
              <a:spLocks noChangeShapeType="1"/>
            </p:cNvSpPr>
            <p:nvPr/>
          </p:nvSpPr>
          <p:spPr bwMode="auto">
            <a:xfrm>
              <a:off x="1681708" y="4953284"/>
              <a:ext cx="1285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33" name="Freeform 232"/>
            <p:cNvSpPr>
              <a:spLocks/>
            </p:cNvSpPr>
            <p:nvPr/>
          </p:nvSpPr>
          <p:spPr bwMode="auto">
            <a:xfrm>
              <a:off x="1794420" y="4948522"/>
              <a:ext cx="90488" cy="61912"/>
            </a:xfrm>
            <a:custGeom>
              <a:avLst/>
              <a:gdLst>
                <a:gd name="T0" fmla="*/ 0 w 51"/>
                <a:gd name="T1" fmla="*/ 2147483647 h 51"/>
                <a:gd name="T2" fmla="*/ 2147483647 w 51"/>
                <a:gd name="T3" fmla="*/ 2147483647 h 51"/>
                <a:gd name="T4" fmla="*/ 2147483647 w 51"/>
                <a:gd name="T5" fmla="*/ 2147483647 h 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" h="51">
                  <a:moveTo>
                    <a:pt x="0" y="3"/>
                  </a:moveTo>
                  <a:cubicBezTo>
                    <a:pt x="7" y="4"/>
                    <a:pt x="35" y="0"/>
                    <a:pt x="43" y="8"/>
                  </a:cubicBezTo>
                  <a:cubicBezTo>
                    <a:pt x="51" y="16"/>
                    <a:pt x="47" y="42"/>
                    <a:pt x="48" y="51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34" name="Line 233"/>
            <p:cNvSpPr>
              <a:spLocks noChangeShapeType="1"/>
            </p:cNvSpPr>
            <p:nvPr/>
          </p:nvSpPr>
          <p:spPr bwMode="auto">
            <a:xfrm>
              <a:off x="1932533" y="4600859"/>
              <a:ext cx="889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35" name="Line 234"/>
            <p:cNvSpPr>
              <a:spLocks noChangeShapeType="1"/>
            </p:cNvSpPr>
            <p:nvPr/>
          </p:nvSpPr>
          <p:spPr bwMode="auto">
            <a:xfrm flipV="1">
              <a:off x="1808708" y="5148547"/>
              <a:ext cx="73025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36" name="Line 235"/>
            <p:cNvSpPr>
              <a:spLocks noChangeShapeType="1"/>
            </p:cNvSpPr>
            <p:nvPr/>
          </p:nvSpPr>
          <p:spPr bwMode="auto">
            <a:xfrm flipV="1">
              <a:off x="1940470" y="5148547"/>
              <a:ext cx="71438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37" name="Line 236"/>
            <p:cNvSpPr>
              <a:spLocks noChangeShapeType="1"/>
            </p:cNvSpPr>
            <p:nvPr/>
          </p:nvSpPr>
          <p:spPr bwMode="auto">
            <a:xfrm>
              <a:off x="1840458" y="5170772"/>
              <a:ext cx="0" cy="36512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38" name="Freeform 237"/>
            <p:cNvSpPr>
              <a:spLocks/>
            </p:cNvSpPr>
            <p:nvPr/>
          </p:nvSpPr>
          <p:spPr bwMode="auto">
            <a:xfrm>
              <a:off x="1835695" y="5473984"/>
              <a:ext cx="146050" cy="138113"/>
            </a:xfrm>
            <a:custGeom>
              <a:avLst/>
              <a:gdLst>
                <a:gd name="T0" fmla="*/ 0 w 158"/>
                <a:gd name="T1" fmla="*/ 2147483647 h 145"/>
                <a:gd name="T2" fmla="*/ 2147483647 w 158"/>
                <a:gd name="T3" fmla="*/ 2147483647 h 145"/>
                <a:gd name="T4" fmla="*/ 2147483647 w 158"/>
                <a:gd name="T5" fmla="*/ 2147483647 h 145"/>
                <a:gd name="T6" fmla="*/ 2147483647 w 158"/>
                <a:gd name="T7" fmla="*/ 2147483647 h 145"/>
                <a:gd name="T8" fmla="*/ 2147483647 w 158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145">
                  <a:moveTo>
                    <a:pt x="0" y="51"/>
                  </a:moveTo>
                  <a:cubicBezTo>
                    <a:pt x="8" y="65"/>
                    <a:pt x="32" y="119"/>
                    <a:pt x="48" y="132"/>
                  </a:cubicBezTo>
                  <a:cubicBezTo>
                    <a:pt x="64" y="145"/>
                    <a:pt x="82" y="143"/>
                    <a:pt x="99" y="132"/>
                  </a:cubicBezTo>
                  <a:cubicBezTo>
                    <a:pt x="116" y="121"/>
                    <a:pt x="141" y="88"/>
                    <a:pt x="150" y="66"/>
                  </a:cubicBezTo>
                  <a:cubicBezTo>
                    <a:pt x="158" y="44"/>
                    <a:pt x="154" y="22"/>
                    <a:pt x="150" y="0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39" name="Line 238"/>
            <p:cNvSpPr>
              <a:spLocks noChangeShapeType="1"/>
            </p:cNvSpPr>
            <p:nvPr/>
          </p:nvSpPr>
          <p:spPr bwMode="auto">
            <a:xfrm>
              <a:off x="1980158" y="5170772"/>
              <a:ext cx="0" cy="36512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40" name="Line 239"/>
            <p:cNvSpPr>
              <a:spLocks noChangeShapeType="1"/>
            </p:cNvSpPr>
            <p:nvPr/>
          </p:nvSpPr>
          <p:spPr bwMode="auto">
            <a:xfrm>
              <a:off x="780008" y="5288247"/>
              <a:ext cx="9001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41" name="Oval 240"/>
            <p:cNvSpPr>
              <a:spLocks noChangeArrowheads="1"/>
            </p:cNvSpPr>
            <p:nvPr/>
          </p:nvSpPr>
          <p:spPr bwMode="auto">
            <a:xfrm>
              <a:off x="1335633" y="4483384"/>
              <a:ext cx="68262" cy="793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642" name="Oval 241"/>
            <p:cNvSpPr>
              <a:spLocks noChangeArrowheads="1"/>
            </p:cNvSpPr>
            <p:nvPr/>
          </p:nvSpPr>
          <p:spPr bwMode="auto">
            <a:xfrm>
              <a:off x="938758" y="4634197"/>
              <a:ext cx="66675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643" name="Oval 242"/>
            <p:cNvSpPr>
              <a:spLocks noChangeArrowheads="1"/>
            </p:cNvSpPr>
            <p:nvPr/>
          </p:nvSpPr>
          <p:spPr bwMode="auto">
            <a:xfrm>
              <a:off x="868908" y="4907247"/>
              <a:ext cx="66675" cy="793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644" name="Oval 243"/>
            <p:cNvSpPr>
              <a:spLocks noChangeArrowheads="1"/>
            </p:cNvSpPr>
            <p:nvPr/>
          </p:nvSpPr>
          <p:spPr bwMode="auto">
            <a:xfrm>
              <a:off x="911770" y="5096159"/>
              <a:ext cx="66675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645" name="Oval 244"/>
            <p:cNvSpPr>
              <a:spLocks noChangeArrowheads="1"/>
            </p:cNvSpPr>
            <p:nvPr/>
          </p:nvSpPr>
          <p:spPr bwMode="auto">
            <a:xfrm>
              <a:off x="1026070" y="5134259"/>
              <a:ext cx="68263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646" name="Oval 245"/>
            <p:cNvSpPr>
              <a:spLocks noChangeArrowheads="1"/>
            </p:cNvSpPr>
            <p:nvPr/>
          </p:nvSpPr>
          <p:spPr bwMode="auto">
            <a:xfrm>
              <a:off x="1145133" y="5102509"/>
              <a:ext cx="66675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647" name="Oval 246"/>
            <p:cNvSpPr>
              <a:spLocks noChangeArrowheads="1"/>
            </p:cNvSpPr>
            <p:nvPr/>
          </p:nvSpPr>
          <p:spPr bwMode="auto">
            <a:xfrm>
              <a:off x="1251495" y="5159659"/>
              <a:ext cx="68263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648" name="Oval 247"/>
            <p:cNvSpPr>
              <a:spLocks noChangeArrowheads="1"/>
            </p:cNvSpPr>
            <p:nvPr/>
          </p:nvSpPr>
          <p:spPr bwMode="auto">
            <a:xfrm>
              <a:off x="1361033" y="4977097"/>
              <a:ext cx="68262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649" name="Oval 248"/>
            <p:cNvSpPr>
              <a:spLocks noChangeArrowheads="1"/>
            </p:cNvSpPr>
            <p:nvPr/>
          </p:nvSpPr>
          <p:spPr bwMode="auto">
            <a:xfrm>
              <a:off x="1427708" y="5156484"/>
              <a:ext cx="68262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650" name="Oval 249"/>
            <p:cNvSpPr>
              <a:spLocks noChangeArrowheads="1"/>
            </p:cNvSpPr>
            <p:nvPr/>
          </p:nvSpPr>
          <p:spPr bwMode="auto">
            <a:xfrm>
              <a:off x="1521370" y="5185059"/>
              <a:ext cx="68263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651" name="Oval 250"/>
            <p:cNvSpPr>
              <a:spLocks noChangeArrowheads="1"/>
            </p:cNvSpPr>
            <p:nvPr/>
          </p:nvSpPr>
          <p:spPr bwMode="auto">
            <a:xfrm>
              <a:off x="1589633" y="5073934"/>
              <a:ext cx="66675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63652" name="Group 251"/>
            <p:cNvGrpSpPr>
              <a:grpSpLocks/>
            </p:cNvGrpSpPr>
            <p:nvPr/>
          </p:nvGrpSpPr>
          <p:grpSpPr bwMode="auto">
            <a:xfrm>
              <a:off x="780008" y="4327809"/>
              <a:ext cx="900112" cy="1325563"/>
              <a:chOff x="624" y="6720"/>
              <a:chExt cx="1008" cy="1392"/>
            </a:xfrm>
          </p:grpSpPr>
          <p:sp>
            <p:nvSpPr>
              <p:cNvPr id="63666" name="AutoShape 252"/>
              <p:cNvSpPr>
                <a:spLocks noChangeArrowheads="1"/>
              </p:cNvSpPr>
              <p:nvPr/>
            </p:nvSpPr>
            <p:spPr bwMode="auto">
              <a:xfrm>
                <a:off x="624" y="6720"/>
                <a:ext cx="1008" cy="1392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67" name="Line 253"/>
              <p:cNvSpPr>
                <a:spLocks noChangeShapeType="1"/>
              </p:cNvSpPr>
              <p:nvPr/>
            </p:nvSpPr>
            <p:spPr bwMode="auto">
              <a:xfrm>
                <a:off x="1632" y="7389"/>
                <a:ext cx="0" cy="5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3653" name="Freeform 254"/>
            <p:cNvSpPr>
              <a:spLocks/>
            </p:cNvSpPr>
            <p:nvPr/>
          </p:nvSpPr>
          <p:spPr bwMode="auto">
            <a:xfrm>
              <a:off x="1183233" y="4335747"/>
              <a:ext cx="157162" cy="168275"/>
            </a:xfrm>
            <a:custGeom>
              <a:avLst/>
              <a:gdLst>
                <a:gd name="T0" fmla="*/ 2147483647 w 175"/>
                <a:gd name="T1" fmla="*/ 2147483647 h 177"/>
                <a:gd name="T2" fmla="*/ 2147483647 w 175"/>
                <a:gd name="T3" fmla="*/ 0 h 177"/>
                <a:gd name="T4" fmla="*/ 0 w 175"/>
                <a:gd name="T5" fmla="*/ 2147483647 h 1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5" h="177">
                  <a:moveTo>
                    <a:pt x="175" y="177"/>
                  </a:moveTo>
                  <a:lnTo>
                    <a:pt x="72" y="0"/>
                  </a:lnTo>
                  <a:lnTo>
                    <a:pt x="0" y="16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54" name="Freeform 255"/>
            <p:cNvSpPr>
              <a:spLocks/>
            </p:cNvSpPr>
            <p:nvPr/>
          </p:nvSpPr>
          <p:spPr bwMode="auto">
            <a:xfrm flipH="1">
              <a:off x="989558" y="4488147"/>
              <a:ext cx="88900" cy="152400"/>
            </a:xfrm>
            <a:custGeom>
              <a:avLst/>
              <a:gdLst>
                <a:gd name="T0" fmla="*/ 2147483647 w 140"/>
                <a:gd name="T1" fmla="*/ 2147483647 h 256"/>
                <a:gd name="T2" fmla="*/ 2147483647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55" name="Freeform 256"/>
            <p:cNvSpPr>
              <a:spLocks/>
            </p:cNvSpPr>
            <p:nvPr/>
          </p:nvSpPr>
          <p:spPr bwMode="auto">
            <a:xfrm flipH="1">
              <a:off x="892720" y="5191409"/>
              <a:ext cx="42863" cy="273050"/>
            </a:xfrm>
            <a:custGeom>
              <a:avLst/>
              <a:gdLst>
                <a:gd name="T0" fmla="*/ 2147483647 w 140"/>
                <a:gd name="T1" fmla="*/ 2147483647 h 256"/>
                <a:gd name="T2" fmla="*/ 1061847854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56" name="Freeform 257"/>
            <p:cNvSpPr>
              <a:spLocks/>
            </p:cNvSpPr>
            <p:nvPr/>
          </p:nvSpPr>
          <p:spPr bwMode="auto">
            <a:xfrm flipH="1">
              <a:off x="811758" y="5007259"/>
              <a:ext cx="66675" cy="442913"/>
            </a:xfrm>
            <a:custGeom>
              <a:avLst/>
              <a:gdLst>
                <a:gd name="T0" fmla="*/ 2147483647 w 140"/>
                <a:gd name="T1" fmla="*/ 2147483647 h 256"/>
                <a:gd name="T2" fmla="*/ 2147483647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57" name="Freeform 258"/>
            <p:cNvSpPr>
              <a:spLocks/>
            </p:cNvSpPr>
            <p:nvPr/>
          </p:nvSpPr>
          <p:spPr bwMode="auto">
            <a:xfrm rot="21137040" flipH="1">
              <a:off x="1029245" y="5219984"/>
              <a:ext cx="41275" cy="265113"/>
            </a:xfrm>
            <a:custGeom>
              <a:avLst/>
              <a:gdLst>
                <a:gd name="T0" fmla="*/ 2147483647 w 140"/>
                <a:gd name="T1" fmla="*/ 2147483647 h 256"/>
                <a:gd name="T2" fmla="*/ 948119770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58" name="Freeform 259"/>
            <p:cNvSpPr>
              <a:spLocks/>
            </p:cNvSpPr>
            <p:nvPr/>
          </p:nvSpPr>
          <p:spPr bwMode="auto">
            <a:xfrm rot="21137040" flipH="1">
              <a:off x="1156245" y="5210459"/>
              <a:ext cx="41275" cy="266700"/>
            </a:xfrm>
            <a:custGeom>
              <a:avLst/>
              <a:gdLst>
                <a:gd name="T0" fmla="*/ 2147483647 w 140"/>
                <a:gd name="T1" fmla="*/ 2147483647 h 256"/>
                <a:gd name="T2" fmla="*/ 948119770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59" name="Freeform 260"/>
            <p:cNvSpPr>
              <a:spLocks/>
            </p:cNvSpPr>
            <p:nvPr/>
          </p:nvSpPr>
          <p:spPr bwMode="auto">
            <a:xfrm rot="21137040" flipH="1">
              <a:off x="1256258" y="5262847"/>
              <a:ext cx="41275" cy="265112"/>
            </a:xfrm>
            <a:custGeom>
              <a:avLst/>
              <a:gdLst>
                <a:gd name="T0" fmla="*/ 2147483647 w 140"/>
                <a:gd name="T1" fmla="*/ 2147483647 h 256"/>
                <a:gd name="T2" fmla="*/ 948119770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60" name="Freeform 261"/>
            <p:cNvSpPr>
              <a:spLocks/>
            </p:cNvSpPr>
            <p:nvPr/>
          </p:nvSpPr>
          <p:spPr bwMode="auto">
            <a:xfrm rot="21137040" flipH="1">
              <a:off x="1346745" y="5086634"/>
              <a:ext cx="74613" cy="425450"/>
            </a:xfrm>
            <a:custGeom>
              <a:avLst/>
              <a:gdLst>
                <a:gd name="T0" fmla="*/ 2147483647 w 140"/>
                <a:gd name="T1" fmla="*/ 2147483647 h 256"/>
                <a:gd name="T2" fmla="*/ 2147483647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61" name="Freeform 262"/>
            <p:cNvSpPr>
              <a:spLocks/>
            </p:cNvSpPr>
            <p:nvPr/>
          </p:nvSpPr>
          <p:spPr bwMode="auto">
            <a:xfrm rot="21137040" flipH="1">
              <a:off x="1430883" y="5258084"/>
              <a:ext cx="42862" cy="266700"/>
            </a:xfrm>
            <a:custGeom>
              <a:avLst/>
              <a:gdLst>
                <a:gd name="T0" fmla="*/ 2147483647 w 140"/>
                <a:gd name="T1" fmla="*/ 2147483647 h 256"/>
                <a:gd name="T2" fmla="*/ 1061798283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62" name="Freeform 263"/>
            <p:cNvSpPr>
              <a:spLocks/>
            </p:cNvSpPr>
            <p:nvPr/>
          </p:nvSpPr>
          <p:spPr bwMode="auto">
            <a:xfrm rot="21137040" flipH="1">
              <a:off x="1532483" y="5275547"/>
              <a:ext cx="42862" cy="265112"/>
            </a:xfrm>
            <a:custGeom>
              <a:avLst/>
              <a:gdLst>
                <a:gd name="T0" fmla="*/ 2147483647 w 140"/>
                <a:gd name="T1" fmla="*/ 2147483647 h 256"/>
                <a:gd name="T2" fmla="*/ 1061798283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63" name="Freeform 264"/>
            <p:cNvSpPr>
              <a:spLocks/>
            </p:cNvSpPr>
            <p:nvPr/>
          </p:nvSpPr>
          <p:spPr bwMode="auto">
            <a:xfrm rot="21137040" flipH="1">
              <a:off x="1610270" y="5167597"/>
              <a:ext cx="46038" cy="347662"/>
            </a:xfrm>
            <a:custGeom>
              <a:avLst/>
              <a:gdLst>
                <a:gd name="T0" fmla="*/ 2147483647 w 140"/>
                <a:gd name="T1" fmla="*/ 2147483647 h 256"/>
                <a:gd name="T2" fmla="*/ 1315710466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664" name="Text Box 382"/>
            <p:cNvSpPr txBox="1">
              <a:spLocks noChangeArrowheads="1"/>
            </p:cNvSpPr>
            <p:nvPr/>
          </p:nvSpPr>
          <p:spPr bwMode="auto">
            <a:xfrm>
              <a:off x="313566" y="5796247"/>
              <a:ext cx="1879034" cy="284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FF0000"/>
                  </a:solidFill>
                  <a:latin typeface="Comic Sans MS" pitchFamily="66" charset="0"/>
                </a:rPr>
                <a:t>Liquido         Vapore</a:t>
              </a:r>
            </a:p>
          </p:txBody>
        </p:sp>
        <p:sp>
          <p:nvSpPr>
            <p:cNvPr id="63665" name="Line 387"/>
            <p:cNvSpPr>
              <a:spLocks noChangeShapeType="1"/>
            </p:cNvSpPr>
            <p:nvPr/>
          </p:nvSpPr>
          <p:spPr bwMode="auto">
            <a:xfrm rot="16200000" flipH="1">
              <a:off x="1269752" y="5736715"/>
              <a:ext cx="6350" cy="411163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2" name="Gruppo 451"/>
          <p:cNvGrpSpPr>
            <a:grpSpLocks/>
          </p:cNvGrpSpPr>
          <p:nvPr/>
        </p:nvGrpSpPr>
        <p:grpSpPr bwMode="auto">
          <a:xfrm>
            <a:off x="4200294" y="4308475"/>
            <a:ext cx="1821326" cy="1748364"/>
            <a:chOff x="2675746" y="4308677"/>
            <a:chExt cx="1821326" cy="1748364"/>
          </a:xfrm>
        </p:grpSpPr>
        <p:grpSp>
          <p:nvGrpSpPr>
            <p:cNvPr id="63569" name="Gruppo 450"/>
            <p:cNvGrpSpPr>
              <a:grpSpLocks/>
            </p:cNvGrpSpPr>
            <p:nvPr/>
          </p:nvGrpSpPr>
          <p:grpSpPr bwMode="auto">
            <a:xfrm>
              <a:off x="2675746" y="4308677"/>
              <a:ext cx="1821326" cy="1748364"/>
              <a:chOff x="2675746" y="4308677"/>
              <a:chExt cx="1821326" cy="1748364"/>
            </a:xfrm>
          </p:grpSpPr>
          <p:grpSp>
            <p:nvGrpSpPr>
              <p:cNvPr id="63572" name="Group 265"/>
              <p:cNvGrpSpPr>
                <a:grpSpLocks/>
              </p:cNvGrpSpPr>
              <p:nvPr/>
            </p:nvGrpSpPr>
            <p:grpSpPr bwMode="auto">
              <a:xfrm>
                <a:off x="3080790" y="4308677"/>
                <a:ext cx="1241425" cy="1325563"/>
                <a:chOff x="3120" y="6660"/>
                <a:chExt cx="1390" cy="1392"/>
              </a:xfrm>
            </p:grpSpPr>
            <p:sp>
              <p:nvSpPr>
                <p:cNvPr id="63574" name="Line 266"/>
                <p:cNvSpPr>
                  <a:spLocks noChangeShapeType="1"/>
                </p:cNvSpPr>
                <p:nvPr/>
              </p:nvSpPr>
              <p:spPr bwMode="auto">
                <a:xfrm>
                  <a:off x="4128" y="7386"/>
                  <a:ext cx="15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75" name="Line 267"/>
                <p:cNvSpPr>
                  <a:spLocks noChangeShapeType="1"/>
                </p:cNvSpPr>
                <p:nvPr/>
              </p:nvSpPr>
              <p:spPr bwMode="auto">
                <a:xfrm>
                  <a:off x="4266" y="7390"/>
                  <a:ext cx="0" cy="52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76" name="Freeform 268"/>
                <p:cNvSpPr>
                  <a:spLocks/>
                </p:cNvSpPr>
                <p:nvPr/>
              </p:nvSpPr>
              <p:spPr bwMode="auto">
                <a:xfrm>
                  <a:off x="4265" y="7908"/>
                  <a:ext cx="242" cy="141"/>
                </a:xfrm>
                <a:custGeom>
                  <a:avLst/>
                  <a:gdLst>
                    <a:gd name="T0" fmla="*/ 1 w 172"/>
                    <a:gd name="T1" fmla="*/ 0 h 121"/>
                    <a:gd name="T2" fmla="*/ 20 w 172"/>
                    <a:gd name="T3" fmla="*/ 98 h 121"/>
                    <a:gd name="T4" fmla="*/ 121 w 172"/>
                    <a:gd name="T5" fmla="*/ 171 h 121"/>
                    <a:gd name="T6" fmla="*/ 419 w 172"/>
                    <a:gd name="T7" fmla="*/ 164 h 121"/>
                    <a:gd name="T8" fmla="*/ 471 w 172"/>
                    <a:gd name="T9" fmla="*/ 9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2" h="121">
                      <a:moveTo>
                        <a:pt x="1" y="0"/>
                      </a:moveTo>
                      <a:cubicBezTo>
                        <a:pt x="2" y="10"/>
                        <a:pt x="0" y="44"/>
                        <a:pt x="7" y="62"/>
                      </a:cubicBezTo>
                      <a:cubicBezTo>
                        <a:pt x="14" y="80"/>
                        <a:pt x="19" y="101"/>
                        <a:pt x="43" y="108"/>
                      </a:cubicBezTo>
                      <a:cubicBezTo>
                        <a:pt x="67" y="115"/>
                        <a:pt x="130" y="121"/>
                        <a:pt x="151" y="104"/>
                      </a:cubicBezTo>
                      <a:cubicBezTo>
                        <a:pt x="172" y="87"/>
                        <a:pt x="165" y="26"/>
                        <a:pt x="169" y="6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77" name="Freeform 269"/>
                <p:cNvSpPr>
                  <a:spLocks/>
                </p:cNvSpPr>
                <p:nvPr/>
              </p:nvSpPr>
              <p:spPr bwMode="auto">
                <a:xfrm>
                  <a:off x="4350" y="7826"/>
                  <a:ext cx="72" cy="117"/>
                </a:xfrm>
                <a:custGeom>
                  <a:avLst/>
                  <a:gdLst>
                    <a:gd name="T0" fmla="*/ 0 w 160"/>
                    <a:gd name="T1" fmla="*/ 0 h 117"/>
                    <a:gd name="T2" fmla="*/ 0 w 160"/>
                    <a:gd name="T3" fmla="*/ 52 h 117"/>
                    <a:gd name="T4" fmla="*/ 3 w 160"/>
                    <a:gd name="T5" fmla="*/ 104 h 117"/>
                    <a:gd name="T6" fmla="*/ 13 w 160"/>
                    <a:gd name="T7" fmla="*/ 100 h 117"/>
                    <a:gd name="T8" fmla="*/ 14 w 160"/>
                    <a:gd name="T9" fmla="*/ 2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0" h="117">
                      <a:moveTo>
                        <a:pt x="3" y="0"/>
                      </a:moveTo>
                      <a:cubicBezTo>
                        <a:pt x="4" y="9"/>
                        <a:pt x="0" y="35"/>
                        <a:pt x="5" y="52"/>
                      </a:cubicBezTo>
                      <a:cubicBezTo>
                        <a:pt x="10" y="69"/>
                        <a:pt x="9" y="96"/>
                        <a:pt x="31" y="104"/>
                      </a:cubicBezTo>
                      <a:cubicBezTo>
                        <a:pt x="53" y="112"/>
                        <a:pt x="118" y="117"/>
                        <a:pt x="139" y="100"/>
                      </a:cubicBezTo>
                      <a:cubicBezTo>
                        <a:pt x="160" y="83"/>
                        <a:pt x="153" y="22"/>
                        <a:pt x="157" y="2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78" name="Line 270"/>
                <p:cNvSpPr>
                  <a:spLocks noChangeShapeType="1"/>
                </p:cNvSpPr>
                <p:nvPr/>
              </p:nvSpPr>
              <p:spPr bwMode="auto">
                <a:xfrm>
                  <a:off x="4350" y="7366"/>
                  <a:ext cx="0" cy="46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79" name="Line 271"/>
                <p:cNvSpPr>
                  <a:spLocks noChangeShapeType="1"/>
                </p:cNvSpPr>
                <p:nvPr/>
              </p:nvSpPr>
              <p:spPr bwMode="auto">
                <a:xfrm>
                  <a:off x="4418" y="6954"/>
                  <a:ext cx="0" cy="87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80" name="Line 272"/>
                <p:cNvSpPr>
                  <a:spLocks noChangeShapeType="1"/>
                </p:cNvSpPr>
                <p:nvPr/>
              </p:nvSpPr>
              <p:spPr bwMode="auto">
                <a:xfrm>
                  <a:off x="4500" y="6948"/>
                  <a:ext cx="0" cy="97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81" name="Line 273"/>
                <p:cNvSpPr>
                  <a:spLocks noChangeShapeType="1"/>
                </p:cNvSpPr>
                <p:nvPr/>
              </p:nvSpPr>
              <p:spPr bwMode="auto">
                <a:xfrm>
                  <a:off x="4130" y="7316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82" name="Freeform 274"/>
                <p:cNvSpPr>
                  <a:spLocks/>
                </p:cNvSpPr>
                <p:nvPr/>
              </p:nvSpPr>
              <p:spPr bwMode="auto">
                <a:xfrm>
                  <a:off x="4256" y="7311"/>
                  <a:ext cx="101" cy="66"/>
                </a:xfrm>
                <a:custGeom>
                  <a:avLst/>
                  <a:gdLst>
                    <a:gd name="T0" fmla="*/ 0 w 51"/>
                    <a:gd name="T1" fmla="*/ 6 h 51"/>
                    <a:gd name="T2" fmla="*/ 333 w 51"/>
                    <a:gd name="T3" fmla="*/ 17 h 51"/>
                    <a:gd name="T4" fmla="*/ 372 w 51"/>
                    <a:gd name="T5" fmla="*/ 110 h 5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1" h="51">
                      <a:moveTo>
                        <a:pt x="0" y="3"/>
                      </a:moveTo>
                      <a:cubicBezTo>
                        <a:pt x="7" y="4"/>
                        <a:pt x="35" y="0"/>
                        <a:pt x="43" y="8"/>
                      </a:cubicBezTo>
                      <a:cubicBezTo>
                        <a:pt x="51" y="16"/>
                        <a:pt x="47" y="42"/>
                        <a:pt x="48" y="51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83" name="Line 275"/>
                <p:cNvSpPr>
                  <a:spLocks noChangeShapeType="1"/>
                </p:cNvSpPr>
                <p:nvPr/>
              </p:nvSpPr>
              <p:spPr bwMode="auto">
                <a:xfrm>
                  <a:off x="4410" y="6946"/>
                  <a:ext cx="1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84" name="Line 276"/>
                <p:cNvSpPr>
                  <a:spLocks noChangeShapeType="1"/>
                </p:cNvSpPr>
                <p:nvPr/>
              </p:nvSpPr>
              <p:spPr bwMode="auto">
                <a:xfrm flipV="1">
                  <a:off x="4272" y="7749"/>
                  <a:ext cx="81" cy="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85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4419" y="7248"/>
                  <a:ext cx="81" cy="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86" name="Line 278"/>
                <p:cNvSpPr>
                  <a:spLocks noChangeShapeType="1"/>
                </p:cNvSpPr>
                <p:nvPr/>
              </p:nvSpPr>
              <p:spPr bwMode="auto">
                <a:xfrm>
                  <a:off x="4308" y="7764"/>
                  <a:ext cx="0" cy="165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87" name="Freeform 279"/>
                <p:cNvSpPr>
                  <a:spLocks/>
                </p:cNvSpPr>
                <p:nvPr/>
              </p:nvSpPr>
              <p:spPr bwMode="auto">
                <a:xfrm>
                  <a:off x="4302" y="7863"/>
                  <a:ext cx="164" cy="145"/>
                </a:xfrm>
                <a:custGeom>
                  <a:avLst/>
                  <a:gdLst>
                    <a:gd name="T0" fmla="*/ 0 w 158"/>
                    <a:gd name="T1" fmla="*/ 51 h 145"/>
                    <a:gd name="T2" fmla="*/ 54 w 158"/>
                    <a:gd name="T3" fmla="*/ 132 h 145"/>
                    <a:gd name="T4" fmla="*/ 111 w 158"/>
                    <a:gd name="T5" fmla="*/ 132 h 145"/>
                    <a:gd name="T6" fmla="*/ 168 w 158"/>
                    <a:gd name="T7" fmla="*/ 66 h 145"/>
                    <a:gd name="T8" fmla="*/ 168 w 158"/>
                    <a:gd name="T9" fmla="*/ 0 h 1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8" h="145">
                      <a:moveTo>
                        <a:pt x="0" y="51"/>
                      </a:moveTo>
                      <a:cubicBezTo>
                        <a:pt x="8" y="65"/>
                        <a:pt x="32" y="119"/>
                        <a:pt x="48" y="132"/>
                      </a:cubicBezTo>
                      <a:cubicBezTo>
                        <a:pt x="64" y="145"/>
                        <a:pt x="82" y="143"/>
                        <a:pt x="99" y="132"/>
                      </a:cubicBezTo>
                      <a:cubicBezTo>
                        <a:pt x="116" y="121"/>
                        <a:pt x="141" y="88"/>
                        <a:pt x="150" y="66"/>
                      </a:cubicBezTo>
                      <a:cubicBezTo>
                        <a:pt x="158" y="44"/>
                        <a:pt x="154" y="22"/>
                        <a:pt x="150" y="0"/>
                      </a:cubicBezTo>
                    </a:path>
                  </a:pathLst>
                </a:custGeom>
                <a:noFill/>
                <a:ln w="57150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88" name="Line 280"/>
                <p:cNvSpPr>
                  <a:spLocks noChangeShapeType="1"/>
                </p:cNvSpPr>
                <p:nvPr/>
              </p:nvSpPr>
              <p:spPr bwMode="auto">
                <a:xfrm>
                  <a:off x="4464" y="7272"/>
                  <a:ext cx="0" cy="657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89" name="Line 281"/>
                <p:cNvSpPr>
                  <a:spLocks noChangeShapeType="1"/>
                </p:cNvSpPr>
                <p:nvPr/>
              </p:nvSpPr>
              <p:spPr bwMode="auto">
                <a:xfrm>
                  <a:off x="3120" y="7668"/>
                  <a:ext cx="10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590" name="Oval 282"/>
                <p:cNvSpPr>
                  <a:spLocks noChangeArrowheads="1"/>
                </p:cNvSpPr>
                <p:nvPr/>
              </p:nvSpPr>
              <p:spPr bwMode="auto">
                <a:xfrm>
                  <a:off x="3742" y="6824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91" name="Oval 283"/>
                <p:cNvSpPr>
                  <a:spLocks noChangeArrowheads="1"/>
                </p:cNvSpPr>
                <p:nvPr/>
              </p:nvSpPr>
              <p:spPr bwMode="auto">
                <a:xfrm>
                  <a:off x="3297" y="6981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92" name="Oval 284"/>
                <p:cNvSpPr>
                  <a:spLocks noChangeArrowheads="1"/>
                </p:cNvSpPr>
                <p:nvPr/>
              </p:nvSpPr>
              <p:spPr bwMode="auto">
                <a:xfrm>
                  <a:off x="3600" y="7188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93" name="Oval 285"/>
                <p:cNvSpPr>
                  <a:spLocks noChangeArrowheads="1"/>
                </p:cNvSpPr>
                <p:nvPr/>
              </p:nvSpPr>
              <p:spPr bwMode="auto">
                <a:xfrm>
                  <a:off x="3231" y="7245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94" name="Oval 286"/>
                <p:cNvSpPr>
                  <a:spLocks noChangeArrowheads="1"/>
                </p:cNvSpPr>
                <p:nvPr/>
              </p:nvSpPr>
              <p:spPr bwMode="auto">
                <a:xfrm>
                  <a:off x="3915" y="7200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95" name="Oval 287"/>
                <p:cNvSpPr>
                  <a:spLocks noChangeArrowheads="1"/>
                </p:cNvSpPr>
                <p:nvPr/>
              </p:nvSpPr>
              <p:spPr bwMode="auto">
                <a:xfrm>
                  <a:off x="3396" y="7506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96" name="Oval 288"/>
                <p:cNvSpPr>
                  <a:spLocks noChangeArrowheads="1"/>
                </p:cNvSpPr>
                <p:nvPr/>
              </p:nvSpPr>
              <p:spPr bwMode="auto">
                <a:xfrm>
                  <a:off x="3648" y="7533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97" name="Oval 289"/>
                <p:cNvSpPr>
                  <a:spLocks noChangeArrowheads="1"/>
                </p:cNvSpPr>
                <p:nvPr/>
              </p:nvSpPr>
              <p:spPr bwMode="auto">
                <a:xfrm>
                  <a:off x="3789" y="7335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98" name="Oval 290"/>
                <p:cNvSpPr>
                  <a:spLocks noChangeArrowheads="1"/>
                </p:cNvSpPr>
                <p:nvPr/>
              </p:nvSpPr>
              <p:spPr bwMode="auto">
                <a:xfrm>
                  <a:off x="3951" y="7560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99" name="Oval 291"/>
                <p:cNvSpPr>
                  <a:spLocks noChangeArrowheads="1"/>
                </p:cNvSpPr>
                <p:nvPr/>
              </p:nvSpPr>
              <p:spPr bwMode="auto">
                <a:xfrm>
                  <a:off x="4026" y="7443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3600" name="Group 292"/>
                <p:cNvGrpSpPr>
                  <a:grpSpLocks/>
                </p:cNvGrpSpPr>
                <p:nvPr/>
              </p:nvGrpSpPr>
              <p:grpSpPr bwMode="auto">
                <a:xfrm>
                  <a:off x="3120" y="6660"/>
                  <a:ext cx="1008" cy="1392"/>
                  <a:chOff x="624" y="6720"/>
                  <a:chExt cx="1008" cy="1392"/>
                </a:xfrm>
              </p:grpSpPr>
              <p:sp>
                <p:nvSpPr>
                  <p:cNvPr id="63623" name="AutoShape 293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6720"/>
                    <a:ext cx="1008" cy="1392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3624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1632" y="7389"/>
                    <a:ext cx="0" cy="51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63601" name="Freeform 295"/>
                <p:cNvSpPr>
                  <a:spLocks/>
                </p:cNvSpPr>
                <p:nvPr/>
              </p:nvSpPr>
              <p:spPr bwMode="auto">
                <a:xfrm>
                  <a:off x="3572" y="6668"/>
                  <a:ext cx="175" cy="177"/>
                </a:xfrm>
                <a:custGeom>
                  <a:avLst/>
                  <a:gdLst>
                    <a:gd name="T0" fmla="*/ 175 w 175"/>
                    <a:gd name="T1" fmla="*/ 177 h 177"/>
                    <a:gd name="T2" fmla="*/ 72 w 175"/>
                    <a:gd name="T3" fmla="*/ 0 h 177"/>
                    <a:gd name="T4" fmla="*/ 0 w 175"/>
                    <a:gd name="T5" fmla="*/ 168 h 1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5" h="177">
                      <a:moveTo>
                        <a:pt x="175" y="177"/>
                      </a:moveTo>
                      <a:lnTo>
                        <a:pt x="72" y="0"/>
                      </a:lnTo>
                      <a:lnTo>
                        <a:pt x="0" y="168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02" name="Freeform 296"/>
                <p:cNvSpPr>
                  <a:spLocks/>
                </p:cNvSpPr>
                <p:nvPr/>
              </p:nvSpPr>
              <p:spPr bwMode="auto">
                <a:xfrm flipH="1">
                  <a:off x="3354" y="6828"/>
                  <a:ext cx="100" cy="160"/>
                </a:xfrm>
                <a:custGeom>
                  <a:avLst/>
                  <a:gdLst>
                    <a:gd name="T0" fmla="*/ 51 w 140"/>
                    <a:gd name="T1" fmla="*/ 63 h 256"/>
                    <a:gd name="T2" fmla="*/ 14 w 140"/>
                    <a:gd name="T3" fmla="*/ 19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03" name="Freeform 297"/>
                <p:cNvSpPr>
                  <a:spLocks/>
                </p:cNvSpPr>
                <p:nvPr/>
              </p:nvSpPr>
              <p:spPr bwMode="auto">
                <a:xfrm flipH="1" flipV="1">
                  <a:off x="3264" y="7536"/>
                  <a:ext cx="48" cy="288"/>
                </a:xfrm>
                <a:custGeom>
                  <a:avLst/>
                  <a:gdLst>
                    <a:gd name="T0" fmla="*/ 5 w 140"/>
                    <a:gd name="T1" fmla="*/ 365 h 256"/>
                    <a:gd name="T2" fmla="*/ 1 w 140"/>
                    <a:gd name="T3" fmla="*/ 113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04" name="Freeform 298"/>
                <p:cNvSpPr>
                  <a:spLocks/>
                </p:cNvSpPr>
                <p:nvPr/>
              </p:nvSpPr>
              <p:spPr bwMode="auto">
                <a:xfrm flipH="1">
                  <a:off x="3156" y="7373"/>
                  <a:ext cx="75" cy="466"/>
                </a:xfrm>
                <a:custGeom>
                  <a:avLst/>
                  <a:gdLst>
                    <a:gd name="T0" fmla="*/ 21 w 140"/>
                    <a:gd name="T1" fmla="*/ 1544 h 256"/>
                    <a:gd name="T2" fmla="*/ 6 w 140"/>
                    <a:gd name="T3" fmla="*/ 477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05" name="Freeform 299"/>
                <p:cNvSpPr>
                  <a:spLocks/>
                </p:cNvSpPr>
                <p:nvPr/>
              </p:nvSpPr>
              <p:spPr bwMode="auto">
                <a:xfrm rot="21137040" flipH="1">
                  <a:off x="3399" y="7596"/>
                  <a:ext cx="47" cy="279"/>
                </a:xfrm>
                <a:custGeom>
                  <a:avLst/>
                  <a:gdLst>
                    <a:gd name="T0" fmla="*/ 5 w 140"/>
                    <a:gd name="T1" fmla="*/ 331 h 256"/>
                    <a:gd name="T2" fmla="*/ 1 w 140"/>
                    <a:gd name="T3" fmla="*/ 102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06" name="Freeform 300"/>
                <p:cNvSpPr>
                  <a:spLocks/>
                </p:cNvSpPr>
                <p:nvPr/>
              </p:nvSpPr>
              <p:spPr bwMode="auto">
                <a:xfrm rot="462960" flipH="1" flipV="1">
                  <a:off x="3541" y="7587"/>
                  <a:ext cx="47" cy="279"/>
                </a:xfrm>
                <a:custGeom>
                  <a:avLst/>
                  <a:gdLst>
                    <a:gd name="T0" fmla="*/ 5 w 140"/>
                    <a:gd name="T1" fmla="*/ 331 h 256"/>
                    <a:gd name="T2" fmla="*/ 1 w 140"/>
                    <a:gd name="T3" fmla="*/ 102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07" name="Freeform 301"/>
                <p:cNvSpPr>
                  <a:spLocks/>
                </p:cNvSpPr>
                <p:nvPr/>
              </p:nvSpPr>
              <p:spPr bwMode="auto">
                <a:xfrm rot="21137040" flipH="1">
                  <a:off x="3653" y="7641"/>
                  <a:ext cx="47" cy="279"/>
                </a:xfrm>
                <a:custGeom>
                  <a:avLst/>
                  <a:gdLst>
                    <a:gd name="T0" fmla="*/ 5 w 140"/>
                    <a:gd name="T1" fmla="*/ 331 h 256"/>
                    <a:gd name="T2" fmla="*/ 1 w 140"/>
                    <a:gd name="T3" fmla="*/ 102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08" name="Freeform 302"/>
                <p:cNvSpPr>
                  <a:spLocks/>
                </p:cNvSpPr>
                <p:nvPr/>
              </p:nvSpPr>
              <p:spPr bwMode="auto">
                <a:xfrm rot="21137040" flipH="1">
                  <a:off x="3754" y="7457"/>
                  <a:ext cx="84" cy="447"/>
                </a:xfrm>
                <a:custGeom>
                  <a:avLst/>
                  <a:gdLst>
                    <a:gd name="T0" fmla="*/ 30 w 140"/>
                    <a:gd name="T1" fmla="*/ 1364 h 256"/>
                    <a:gd name="T2" fmla="*/ 8 w 140"/>
                    <a:gd name="T3" fmla="*/ 421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09" name="Freeform 303"/>
                <p:cNvSpPr>
                  <a:spLocks/>
                </p:cNvSpPr>
                <p:nvPr/>
              </p:nvSpPr>
              <p:spPr bwMode="auto">
                <a:xfrm rot="462960" flipH="1" flipV="1">
                  <a:off x="3849" y="7637"/>
                  <a:ext cx="47" cy="279"/>
                </a:xfrm>
                <a:custGeom>
                  <a:avLst/>
                  <a:gdLst>
                    <a:gd name="T0" fmla="*/ 5 w 140"/>
                    <a:gd name="T1" fmla="*/ 331 h 256"/>
                    <a:gd name="T2" fmla="*/ 1 w 140"/>
                    <a:gd name="T3" fmla="*/ 102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10" name="Freeform 304"/>
                <p:cNvSpPr>
                  <a:spLocks/>
                </p:cNvSpPr>
                <p:nvPr/>
              </p:nvSpPr>
              <p:spPr bwMode="auto">
                <a:xfrm rot="21137040" flipH="1">
                  <a:off x="3963" y="7655"/>
                  <a:ext cx="47" cy="279"/>
                </a:xfrm>
                <a:custGeom>
                  <a:avLst/>
                  <a:gdLst>
                    <a:gd name="T0" fmla="*/ 5 w 140"/>
                    <a:gd name="T1" fmla="*/ 331 h 256"/>
                    <a:gd name="T2" fmla="*/ 1 w 140"/>
                    <a:gd name="T3" fmla="*/ 102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11" name="Freeform 305"/>
                <p:cNvSpPr>
                  <a:spLocks/>
                </p:cNvSpPr>
                <p:nvPr/>
              </p:nvSpPr>
              <p:spPr bwMode="auto">
                <a:xfrm rot="21137040" flipH="1">
                  <a:off x="4049" y="7542"/>
                  <a:ext cx="52" cy="365"/>
                </a:xfrm>
                <a:custGeom>
                  <a:avLst/>
                  <a:gdLst>
                    <a:gd name="T0" fmla="*/ 7 w 140"/>
                    <a:gd name="T1" fmla="*/ 741 h 256"/>
                    <a:gd name="T2" fmla="*/ 2 w 140"/>
                    <a:gd name="T3" fmla="*/ 230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12" name="Oval 306"/>
                <p:cNvSpPr>
                  <a:spLocks noChangeArrowheads="1"/>
                </p:cNvSpPr>
                <p:nvPr/>
              </p:nvSpPr>
              <p:spPr bwMode="auto">
                <a:xfrm>
                  <a:off x="3264" y="7872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613" name="Oval 307"/>
                <p:cNvSpPr>
                  <a:spLocks noChangeArrowheads="1"/>
                </p:cNvSpPr>
                <p:nvPr/>
              </p:nvSpPr>
              <p:spPr bwMode="auto">
                <a:xfrm>
                  <a:off x="3552" y="7920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614" name="Oval 308"/>
                <p:cNvSpPr>
                  <a:spLocks noChangeArrowheads="1"/>
                </p:cNvSpPr>
                <p:nvPr/>
              </p:nvSpPr>
              <p:spPr bwMode="auto">
                <a:xfrm>
                  <a:off x="3834" y="7923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615" name="Freeform 309"/>
                <p:cNvSpPr>
                  <a:spLocks/>
                </p:cNvSpPr>
                <p:nvPr/>
              </p:nvSpPr>
              <p:spPr bwMode="auto">
                <a:xfrm flipH="1" flipV="1">
                  <a:off x="3648" y="7272"/>
                  <a:ext cx="100" cy="160"/>
                </a:xfrm>
                <a:custGeom>
                  <a:avLst/>
                  <a:gdLst>
                    <a:gd name="T0" fmla="*/ 51 w 140"/>
                    <a:gd name="T1" fmla="*/ 63 h 256"/>
                    <a:gd name="T2" fmla="*/ 14 w 140"/>
                    <a:gd name="T3" fmla="*/ 19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16" name="Freeform 310"/>
                <p:cNvSpPr>
                  <a:spLocks/>
                </p:cNvSpPr>
                <p:nvPr/>
              </p:nvSpPr>
              <p:spPr bwMode="auto">
                <a:xfrm>
                  <a:off x="3888" y="7056"/>
                  <a:ext cx="222" cy="172"/>
                </a:xfrm>
                <a:custGeom>
                  <a:avLst/>
                  <a:gdLst>
                    <a:gd name="T0" fmla="*/ 96 w 222"/>
                    <a:gd name="T1" fmla="*/ 172 h 172"/>
                    <a:gd name="T2" fmla="*/ 222 w 222"/>
                    <a:gd name="T3" fmla="*/ 72 h 172"/>
                    <a:gd name="T4" fmla="*/ 0 w 222"/>
                    <a:gd name="T5" fmla="*/ 0 h 17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2" h="172">
                      <a:moveTo>
                        <a:pt x="96" y="172"/>
                      </a:moveTo>
                      <a:lnTo>
                        <a:pt x="222" y="7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17" name="Freeform 311"/>
                <p:cNvSpPr>
                  <a:spLocks/>
                </p:cNvSpPr>
                <p:nvPr/>
              </p:nvSpPr>
              <p:spPr bwMode="auto">
                <a:xfrm>
                  <a:off x="3736" y="7194"/>
                  <a:ext cx="68" cy="124"/>
                </a:xfrm>
                <a:custGeom>
                  <a:avLst/>
                  <a:gdLst>
                    <a:gd name="T0" fmla="*/ 16 w 140"/>
                    <a:gd name="T1" fmla="*/ 29 h 256"/>
                    <a:gd name="T2" fmla="*/ 4 w 140"/>
                    <a:gd name="T3" fmla="*/ 9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18" name="Freeform 312"/>
                <p:cNvSpPr>
                  <a:spLocks/>
                </p:cNvSpPr>
                <p:nvPr/>
              </p:nvSpPr>
              <p:spPr bwMode="auto">
                <a:xfrm>
                  <a:off x="3138" y="7086"/>
                  <a:ext cx="102" cy="196"/>
                </a:xfrm>
                <a:custGeom>
                  <a:avLst/>
                  <a:gdLst>
                    <a:gd name="T0" fmla="*/ 96 w 102"/>
                    <a:gd name="T1" fmla="*/ 196 h 196"/>
                    <a:gd name="T2" fmla="*/ 0 w 102"/>
                    <a:gd name="T3" fmla="*/ 162 h 196"/>
                    <a:gd name="T4" fmla="*/ 102 w 102"/>
                    <a:gd name="T5" fmla="*/ 0 h 19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2" h="196">
                      <a:moveTo>
                        <a:pt x="96" y="196"/>
                      </a:moveTo>
                      <a:lnTo>
                        <a:pt x="0" y="162"/>
                      </a:lnTo>
                      <a:lnTo>
                        <a:pt x="10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19" name="Oval 313"/>
                <p:cNvSpPr>
                  <a:spLocks noChangeArrowheads="1"/>
                </p:cNvSpPr>
                <p:nvPr/>
              </p:nvSpPr>
              <p:spPr bwMode="auto">
                <a:xfrm>
                  <a:off x="3435" y="7245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620" name="Freeform 314"/>
                <p:cNvSpPr>
                  <a:spLocks/>
                </p:cNvSpPr>
                <p:nvPr/>
              </p:nvSpPr>
              <p:spPr bwMode="auto">
                <a:xfrm>
                  <a:off x="3358" y="7062"/>
                  <a:ext cx="92" cy="184"/>
                </a:xfrm>
                <a:custGeom>
                  <a:avLst/>
                  <a:gdLst>
                    <a:gd name="T0" fmla="*/ 39 w 140"/>
                    <a:gd name="T1" fmla="*/ 95 h 256"/>
                    <a:gd name="T2" fmla="*/ 11 w 140"/>
                    <a:gd name="T3" fmla="*/ 29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621" name="Oval 315"/>
                <p:cNvSpPr>
                  <a:spLocks noChangeArrowheads="1"/>
                </p:cNvSpPr>
                <p:nvPr/>
              </p:nvSpPr>
              <p:spPr bwMode="auto">
                <a:xfrm>
                  <a:off x="3648" y="7008"/>
                  <a:ext cx="76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622" name="Freeform 316"/>
                <p:cNvSpPr>
                  <a:spLocks/>
                </p:cNvSpPr>
                <p:nvPr/>
              </p:nvSpPr>
              <p:spPr bwMode="auto">
                <a:xfrm flipH="1">
                  <a:off x="3720" y="6924"/>
                  <a:ext cx="156" cy="106"/>
                </a:xfrm>
                <a:custGeom>
                  <a:avLst/>
                  <a:gdLst>
                    <a:gd name="T0" fmla="*/ 194 w 140"/>
                    <a:gd name="T1" fmla="*/ 18 h 256"/>
                    <a:gd name="T2" fmla="*/ 51 w 140"/>
                    <a:gd name="T3" fmla="*/ 6 h 256"/>
                    <a:gd name="T4" fmla="*/ 0 w 140"/>
                    <a:gd name="T5" fmla="*/ 0 h 2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0" h="256">
                      <a:moveTo>
                        <a:pt x="140" y="256"/>
                      </a:moveTo>
                      <a:lnTo>
                        <a:pt x="37" y="7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3573" name="Text Box 381"/>
              <p:cNvSpPr txBox="1">
                <a:spLocks noChangeArrowheads="1"/>
              </p:cNvSpPr>
              <p:nvPr/>
            </p:nvSpPr>
            <p:spPr bwMode="auto">
              <a:xfrm>
                <a:off x="2675746" y="5772352"/>
                <a:ext cx="1821326" cy="284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500">
                    <a:solidFill>
                      <a:srgbClr val="FF0000"/>
                    </a:solidFill>
                    <a:latin typeface="Comic Sans MS" pitchFamily="66" charset="0"/>
                  </a:rPr>
                  <a:t>Liquido        Vapore</a:t>
                </a:r>
              </a:p>
            </p:txBody>
          </p:sp>
        </p:grpSp>
        <p:sp>
          <p:nvSpPr>
            <p:cNvPr id="63570" name="Line 385"/>
            <p:cNvSpPr>
              <a:spLocks noChangeShapeType="1"/>
            </p:cNvSpPr>
            <p:nvPr/>
          </p:nvSpPr>
          <p:spPr bwMode="auto">
            <a:xfrm rot="5400000">
              <a:off x="3506240" y="5773939"/>
              <a:ext cx="0" cy="212725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71" name="Line 386"/>
            <p:cNvSpPr>
              <a:spLocks noChangeShapeType="1"/>
            </p:cNvSpPr>
            <p:nvPr/>
          </p:nvSpPr>
          <p:spPr bwMode="auto">
            <a:xfrm rot="16200000" flipH="1">
              <a:off x="3602284" y="5746158"/>
              <a:ext cx="6350" cy="411163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0" name="Gruppo 449"/>
          <p:cNvGrpSpPr>
            <a:grpSpLocks/>
          </p:cNvGrpSpPr>
          <p:nvPr/>
        </p:nvGrpSpPr>
        <p:grpSpPr bwMode="auto">
          <a:xfrm>
            <a:off x="2800350" y="4249739"/>
            <a:ext cx="2406650" cy="1990725"/>
            <a:chOff x="4407007" y="6343650"/>
            <a:chExt cx="2408025" cy="1990310"/>
          </a:xfrm>
        </p:grpSpPr>
        <p:sp>
          <p:nvSpPr>
            <p:cNvPr id="63503" name="Line 317"/>
            <p:cNvSpPr>
              <a:spLocks noChangeShapeType="1"/>
            </p:cNvSpPr>
            <p:nvPr/>
          </p:nvSpPr>
          <p:spPr bwMode="auto">
            <a:xfrm>
              <a:off x="6051550" y="7035800"/>
              <a:ext cx="1333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04" name="Line 318"/>
            <p:cNvSpPr>
              <a:spLocks noChangeShapeType="1"/>
            </p:cNvSpPr>
            <p:nvPr/>
          </p:nvSpPr>
          <p:spPr bwMode="auto">
            <a:xfrm>
              <a:off x="6173788" y="7038975"/>
              <a:ext cx="0" cy="4968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05" name="Freeform 319"/>
            <p:cNvSpPr>
              <a:spLocks/>
            </p:cNvSpPr>
            <p:nvPr/>
          </p:nvSpPr>
          <p:spPr bwMode="auto">
            <a:xfrm>
              <a:off x="6173788" y="7532688"/>
              <a:ext cx="215900" cy="133350"/>
            </a:xfrm>
            <a:custGeom>
              <a:avLst/>
              <a:gdLst>
                <a:gd name="T0" fmla="*/ 1977389188 w 172"/>
                <a:gd name="T1" fmla="*/ 0 h 121"/>
                <a:gd name="T2" fmla="*/ 2147483647 w 172"/>
                <a:gd name="T3" fmla="*/ 2147483647 h 121"/>
                <a:gd name="T4" fmla="*/ 2147483647 w 172"/>
                <a:gd name="T5" fmla="*/ 2147483647 h 121"/>
                <a:gd name="T6" fmla="*/ 2147483647 w 172"/>
                <a:gd name="T7" fmla="*/ 2147483647 h 121"/>
                <a:gd name="T8" fmla="*/ 2147483647 w 172"/>
                <a:gd name="T9" fmla="*/ 2147483647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121">
                  <a:moveTo>
                    <a:pt x="1" y="0"/>
                  </a:moveTo>
                  <a:cubicBezTo>
                    <a:pt x="2" y="10"/>
                    <a:pt x="0" y="44"/>
                    <a:pt x="7" y="62"/>
                  </a:cubicBezTo>
                  <a:cubicBezTo>
                    <a:pt x="14" y="80"/>
                    <a:pt x="19" y="101"/>
                    <a:pt x="43" y="108"/>
                  </a:cubicBezTo>
                  <a:cubicBezTo>
                    <a:pt x="67" y="115"/>
                    <a:pt x="130" y="121"/>
                    <a:pt x="151" y="104"/>
                  </a:cubicBezTo>
                  <a:cubicBezTo>
                    <a:pt x="172" y="87"/>
                    <a:pt x="165" y="26"/>
                    <a:pt x="169" y="6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06" name="Freeform 320"/>
            <p:cNvSpPr>
              <a:spLocks/>
            </p:cNvSpPr>
            <p:nvPr/>
          </p:nvSpPr>
          <p:spPr bwMode="auto">
            <a:xfrm>
              <a:off x="6248400" y="7454900"/>
              <a:ext cx="65088" cy="111125"/>
            </a:xfrm>
            <a:custGeom>
              <a:avLst/>
              <a:gdLst>
                <a:gd name="T0" fmla="*/ 201893213 w 160"/>
                <a:gd name="T1" fmla="*/ 0 h 117"/>
                <a:gd name="T2" fmla="*/ 336598931 w 160"/>
                <a:gd name="T3" fmla="*/ 2147483647 h 117"/>
                <a:gd name="T4" fmla="*/ 2086947054 w 160"/>
                <a:gd name="T5" fmla="*/ 2147483647 h 117"/>
                <a:gd name="T6" fmla="*/ 2147483647 w 160"/>
                <a:gd name="T7" fmla="*/ 2147483647 h 117"/>
                <a:gd name="T8" fmla="*/ 2147483647 w 160"/>
                <a:gd name="T9" fmla="*/ 1713978703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0" h="117">
                  <a:moveTo>
                    <a:pt x="3" y="0"/>
                  </a:moveTo>
                  <a:cubicBezTo>
                    <a:pt x="4" y="9"/>
                    <a:pt x="0" y="35"/>
                    <a:pt x="5" y="52"/>
                  </a:cubicBezTo>
                  <a:cubicBezTo>
                    <a:pt x="10" y="69"/>
                    <a:pt x="9" y="96"/>
                    <a:pt x="31" y="104"/>
                  </a:cubicBezTo>
                  <a:cubicBezTo>
                    <a:pt x="53" y="112"/>
                    <a:pt x="118" y="117"/>
                    <a:pt x="139" y="100"/>
                  </a:cubicBezTo>
                  <a:cubicBezTo>
                    <a:pt x="160" y="83"/>
                    <a:pt x="153" y="22"/>
                    <a:pt x="157" y="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07" name="Line 321"/>
            <p:cNvSpPr>
              <a:spLocks noChangeShapeType="1"/>
            </p:cNvSpPr>
            <p:nvPr/>
          </p:nvSpPr>
          <p:spPr bwMode="auto">
            <a:xfrm>
              <a:off x="6248400" y="7016750"/>
              <a:ext cx="0" cy="4429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08" name="Line 322"/>
            <p:cNvSpPr>
              <a:spLocks noChangeShapeType="1"/>
            </p:cNvSpPr>
            <p:nvPr/>
          </p:nvSpPr>
          <p:spPr bwMode="auto">
            <a:xfrm>
              <a:off x="6310313" y="6623050"/>
              <a:ext cx="0" cy="8366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09" name="Line 323"/>
            <p:cNvSpPr>
              <a:spLocks noChangeShapeType="1"/>
            </p:cNvSpPr>
            <p:nvPr/>
          </p:nvSpPr>
          <p:spPr bwMode="auto">
            <a:xfrm>
              <a:off x="6383338" y="6618288"/>
              <a:ext cx="0" cy="931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10" name="Line 324"/>
            <p:cNvSpPr>
              <a:spLocks noChangeShapeType="1"/>
            </p:cNvSpPr>
            <p:nvPr/>
          </p:nvSpPr>
          <p:spPr bwMode="auto">
            <a:xfrm>
              <a:off x="6053138" y="6969125"/>
              <a:ext cx="1285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11" name="Freeform 325"/>
            <p:cNvSpPr>
              <a:spLocks/>
            </p:cNvSpPr>
            <p:nvPr/>
          </p:nvSpPr>
          <p:spPr bwMode="auto">
            <a:xfrm>
              <a:off x="6165850" y="6964363"/>
              <a:ext cx="88900" cy="61912"/>
            </a:xfrm>
            <a:custGeom>
              <a:avLst/>
              <a:gdLst>
                <a:gd name="T0" fmla="*/ 0 w 51"/>
                <a:gd name="T1" fmla="*/ 2147483647 h 51"/>
                <a:gd name="T2" fmla="*/ 2147483647 w 51"/>
                <a:gd name="T3" fmla="*/ 2147483647 h 51"/>
                <a:gd name="T4" fmla="*/ 2147483647 w 51"/>
                <a:gd name="T5" fmla="*/ 2147483647 h 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" h="51">
                  <a:moveTo>
                    <a:pt x="0" y="3"/>
                  </a:moveTo>
                  <a:cubicBezTo>
                    <a:pt x="7" y="4"/>
                    <a:pt x="35" y="0"/>
                    <a:pt x="43" y="8"/>
                  </a:cubicBezTo>
                  <a:cubicBezTo>
                    <a:pt x="51" y="16"/>
                    <a:pt x="47" y="42"/>
                    <a:pt x="48" y="51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12" name="Line 326"/>
            <p:cNvSpPr>
              <a:spLocks noChangeShapeType="1"/>
            </p:cNvSpPr>
            <p:nvPr/>
          </p:nvSpPr>
          <p:spPr bwMode="auto">
            <a:xfrm>
              <a:off x="6302375" y="6616700"/>
              <a:ext cx="889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13" name="Line 327"/>
            <p:cNvSpPr>
              <a:spLocks noChangeShapeType="1"/>
            </p:cNvSpPr>
            <p:nvPr/>
          </p:nvSpPr>
          <p:spPr bwMode="auto">
            <a:xfrm flipV="1">
              <a:off x="6180138" y="7472363"/>
              <a:ext cx="71437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14" name="Line 328"/>
            <p:cNvSpPr>
              <a:spLocks noChangeShapeType="1"/>
            </p:cNvSpPr>
            <p:nvPr/>
          </p:nvSpPr>
          <p:spPr bwMode="auto">
            <a:xfrm flipV="1">
              <a:off x="6310313" y="6702425"/>
              <a:ext cx="73025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15" name="Line 329"/>
            <p:cNvSpPr>
              <a:spLocks noChangeShapeType="1"/>
            </p:cNvSpPr>
            <p:nvPr/>
          </p:nvSpPr>
          <p:spPr bwMode="auto">
            <a:xfrm>
              <a:off x="6211888" y="7489825"/>
              <a:ext cx="0" cy="61913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16" name="Freeform 330"/>
            <p:cNvSpPr>
              <a:spLocks/>
            </p:cNvSpPr>
            <p:nvPr/>
          </p:nvSpPr>
          <p:spPr bwMode="auto">
            <a:xfrm>
              <a:off x="6205538" y="7489825"/>
              <a:ext cx="147637" cy="138113"/>
            </a:xfrm>
            <a:custGeom>
              <a:avLst/>
              <a:gdLst>
                <a:gd name="T0" fmla="*/ 0 w 158"/>
                <a:gd name="T1" fmla="*/ 2147483647 h 145"/>
                <a:gd name="T2" fmla="*/ 2147483647 w 158"/>
                <a:gd name="T3" fmla="*/ 2147483647 h 145"/>
                <a:gd name="T4" fmla="*/ 2147483647 w 158"/>
                <a:gd name="T5" fmla="*/ 2147483647 h 145"/>
                <a:gd name="T6" fmla="*/ 2147483647 w 158"/>
                <a:gd name="T7" fmla="*/ 2147483647 h 145"/>
                <a:gd name="T8" fmla="*/ 2147483647 w 158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145">
                  <a:moveTo>
                    <a:pt x="0" y="51"/>
                  </a:moveTo>
                  <a:cubicBezTo>
                    <a:pt x="8" y="65"/>
                    <a:pt x="32" y="119"/>
                    <a:pt x="48" y="132"/>
                  </a:cubicBezTo>
                  <a:cubicBezTo>
                    <a:pt x="64" y="145"/>
                    <a:pt x="82" y="143"/>
                    <a:pt x="99" y="132"/>
                  </a:cubicBezTo>
                  <a:cubicBezTo>
                    <a:pt x="116" y="121"/>
                    <a:pt x="141" y="88"/>
                    <a:pt x="150" y="66"/>
                  </a:cubicBezTo>
                  <a:cubicBezTo>
                    <a:pt x="158" y="44"/>
                    <a:pt x="154" y="22"/>
                    <a:pt x="150" y="0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17" name="Line 331"/>
            <p:cNvSpPr>
              <a:spLocks noChangeShapeType="1"/>
            </p:cNvSpPr>
            <p:nvPr/>
          </p:nvSpPr>
          <p:spPr bwMode="auto">
            <a:xfrm>
              <a:off x="6346825" y="6735763"/>
              <a:ext cx="0" cy="81597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18" name="Line 332"/>
            <p:cNvSpPr>
              <a:spLocks noChangeShapeType="1"/>
            </p:cNvSpPr>
            <p:nvPr/>
          </p:nvSpPr>
          <p:spPr bwMode="auto">
            <a:xfrm>
              <a:off x="5151438" y="7304088"/>
              <a:ext cx="9001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19" name="Oval 333"/>
            <p:cNvSpPr>
              <a:spLocks noChangeArrowheads="1"/>
            </p:cNvSpPr>
            <p:nvPr/>
          </p:nvSpPr>
          <p:spPr bwMode="auto">
            <a:xfrm>
              <a:off x="5705475" y="6499225"/>
              <a:ext cx="68263" cy="793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20" name="Oval 334"/>
            <p:cNvSpPr>
              <a:spLocks noChangeArrowheads="1"/>
            </p:cNvSpPr>
            <p:nvPr/>
          </p:nvSpPr>
          <p:spPr bwMode="auto">
            <a:xfrm>
              <a:off x="5308600" y="6650038"/>
              <a:ext cx="68263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21" name="Oval 335"/>
            <p:cNvSpPr>
              <a:spLocks noChangeArrowheads="1"/>
            </p:cNvSpPr>
            <p:nvPr/>
          </p:nvSpPr>
          <p:spPr bwMode="auto">
            <a:xfrm>
              <a:off x="5580063" y="6846888"/>
              <a:ext cx="66675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22" name="Oval 336"/>
            <p:cNvSpPr>
              <a:spLocks noChangeArrowheads="1"/>
            </p:cNvSpPr>
            <p:nvPr/>
          </p:nvSpPr>
          <p:spPr bwMode="auto">
            <a:xfrm>
              <a:off x="5249863" y="6900863"/>
              <a:ext cx="68262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23" name="Oval 337"/>
            <p:cNvSpPr>
              <a:spLocks noChangeArrowheads="1"/>
            </p:cNvSpPr>
            <p:nvPr/>
          </p:nvSpPr>
          <p:spPr bwMode="auto">
            <a:xfrm>
              <a:off x="5861050" y="6858000"/>
              <a:ext cx="66675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24" name="Oval 338"/>
            <p:cNvSpPr>
              <a:spLocks noChangeArrowheads="1"/>
            </p:cNvSpPr>
            <p:nvPr/>
          </p:nvSpPr>
          <p:spPr bwMode="auto">
            <a:xfrm>
              <a:off x="5397500" y="7150100"/>
              <a:ext cx="68263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25" name="Oval 339"/>
            <p:cNvSpPr>
              <a:spLocks noChangeArrowheads="1"/>
            </p:cNvSpPr>
            <p:nvPr/>
          </p:nvSpPr>
          <p:spPr bwMode="auto">
            <a:xfrm>
              <a:off x="5622925" y="7175500"/>
              <a:ext cx="66675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26" name="Oval 340"/>
            <p:cNvSpPr>
              <a:spLocks noChangeArrowheads="1"/>
            </p:cNvSpPr>
            <p:nvPr/>
          </p:nvSpPr>
          <p:spPr bwMode="auto">
            <a:xfrm>
              <a:off x="5754688" y="6956425"/>
              <a:ext cx="68262" cy="793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27" name="Oval 341"/>
            <p:cNvSpPr>
              <a:spLocks noChangeArrowheads="1"/>
            </p:cNvSpPr>
            <p:nvPr/>
          </p:nvSpPr>
          <p:spPr bwMode="auto">
            <a:xfrm>
              <a:off x="5824538" y="7121525"/>
              <a:ext cx="68262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28" name="Oval 342"/>
            <p:cNvSpPr>
              <a:spLocks noChangeArrowheads="1"/>
            </p:cNvSpPr>
            <p:nvPr/>
          </p:nvSpPr>
          <p:spPr bwMode="auto">
            <a:xfrm>
              <a:off x="5915025" y="6994525"/>
              <a:ext cx="68263" cy="793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63529" name="Group 343"/>
            <p:cNvGrpSpPr>
              <a:grpSpLocks/>
            </p:cNvGrpSpPr>
            <p:nvPr/>
          </p:nvGrpSpPr>
          <p:grpSpPr bwMode="auto">
            <a:xfrm>
              <a:off x="5151438" y="6343650"/>
              <a:ext cx="900112" cy="1325563"/>
              <a:chOff x="624" y="6720"/>
              <a:chExt cx="1008" cy="1392"/>
            </a:xfrm>
          </p:grpSpPr>
          <p:sp>
            <p:nvSpPr>
              <p:cNvPr id="63567" name="AutoShape 344"/>
              <p:cNvSpPr>
                <a:spLocks noChangeArrowheads="1"/>
              </p:cNvSpPr>
              <p:nvPr/>
            </p:nvSpPr>
            <p:spPr bwMode="auto">
              <a:xfrm>
                <a:off x="624" y="6720"/>
                <a:ext cx="1008" cy="1392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68" name="Line 345"/>
              <p:cNvSpPr>
                <a:spLocks noChangeShapeType="1"/>
              </p:cNvSpPr>
              <p:nvPr/>
            </p:nvSpPr>
            <p:spPr bwMode="auto">
              <a:xfrm>
                <a:off x="1632" y="7389"/>
                <a:ext cx="0" cy="5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3530" name="Freeform 346"/>
            <p:cNvSpPr>
              <a:spLocks/>
            </p:cNvSpPr>
            <p:nvPr/>
          </p:nvSpPr>
          <p:spPr bwMode="auto">
            <a:xfrm>
              <a:off x="5554663" y="6351588"/>
              <a:ext cx="155575" cy="168275"/>
            </a:xfrm>
            <a:custGeom>
              <a:avLst/>
              <a:gdLst>
                <a:gd name="T0" fmla="*/ 2147483647 w 175"/>
                <a:gd name="T1" fmla="*/ 2147483647 h 177"/>
                <a:gd name="T2" fmla="*/ 2147483647 w 175"/>
                <a:gd name="T3" fmla="*/ 0 h 177"/>
                <a:gd name="T4" fmla="*/ 0 w 175"/>
                <a:gd name="T5" fmla="*/ 2147483647 h 1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5" h="177">
                  <a:moveTo>
                    <a:pt x="175" y="177"/>
                  </a:moveTo>
                  <a:lnTo>
                    <a:pt x="72" y="0"/>
                  </a:lnTo>
                  <a:lnTo>
                    <a:pt x="0" y="16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31" name="Freeform 347"/>
            <p:cNvSpPr>
              <a:spLocks/>
            </p:cNvSpPr>
            <p:nvPr/>
          </p:nvSpPr>
          <p:spPr bwMode="auto">
            <a:xfrm>
              <a:off x="5260975" y="6359525"/>
              <a:ext cx="190500" cy="133350"/>
            </a:xfrm>
            <a:custGeom>
              <a:avLst/>
              <a:gdLst>
                <a:gd name="T0" fmla="*/ 2147483647 w 212"/>
                <a:gd name="T1" fmla="*/ 2147483647 h 140"/>
                <a:gd name="T2" fmla="*/ 0 w 212"/>
                <a:gd name="T3" fmla="*/ 0 h 140"/>
                <a:gd name="T4" fmla="*/ 2147483647 w 212"/>
                <a:gd name="T5" fmla="*/ 2147483647 h 140"/>
                <a:gd name="T6" fmla="*/ 2147483647 w 212"/>
                <a:gd name="T7" fmla="*/ 2147483647 h 1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" h="140">
                  <a:moveTo>
                    <a:pt x="74" y="140"/>
                  </a:moveTo>
                  <a:lnTo>
                    <a:pt x="0" y="0"/>
                  </a:lnTo>
                  <a:lnTo>
                    <a:pt x="144" y="48"/>
                  </a:lnTo>
                  <a:lnTo>
                    <a:pt x="212" y="8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32" name="Freeform 348"/>
            <p:cNvSpPr>
              <a:spLocks/>
            </p:cNvSpPr>
            <p:nvPr/>
          </p:nvSpPr>
          <p:spPr bwMode="auto">
            <a:xfrm flipH="1" flipV="1">
              <a:off x="5280025" y="7178675"/>
              <a:ext cx="42863" cy="273050"/>
            </a:xfrm>
            <a:custGeom>
              <a:avLst/>
              <a:gdLst>
                <a:gd name="T0" fmla="*/ 2147483647 w 140"/>
                <a:gd name="T1" fmla="*/ 2147483647 h 256"/>
                <a:gd name="T2" fmla="*/ 1061847854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33" name="Freeform 349"/>
            <p:cNvSpPr>
              <a:spLocks/>
            </p:cNvSpPr>
            <p:nvPr/>
          </p:nvSpPr>
          <p:spPr bwMode="auto">
            <a:xfrm flipH="1">
              <a:off x="5183188" y="7186613"/>
              <a:ext cx="44450" cy="279400"/>
            </a:xfrm>
            <a:custGeom>
              <a:avLst/>
              <a:gdLst>
                <a:gd name="T0" fmla="*/ 2147483647 w 140"/>
                <a:gd name="T1" fmla="*/ 2147483647 h 256"/>
                <a:gd name="T2" fmla="*/ 1184271825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34" name="Freeform 350"/>
            <p:cNvSpPr>
              <a:spLocks/>
            </p:cNvSpPr>
            <p:nvPr/>
          </p:nvSpPr>
          <p:spPr bwMode="auto">
            <a:xfrm rot="21137040" flipH="1">
              <a:off x="5399088" y="7235825"/>
              <a:ext cx="42862" cy="265113"/>
            </a:xfrm>
            <a:custGeom>
              <a:avLst/>
              <a:gdLst>
                <a:gd name="T0" fmla="*/ 2147483647 w 140"/>
                <a:gd name="T1" fmla="*/ 2147483647 h 256"/>
                <a:gd name="T2" fmla="*/ 1061798283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35" name="Freeform 351"/>
            <p:cNvSpPr>
              <a:spLocks/>
            </p:cNvSpPr>
            <p:nvPr/>
          </p:nvSpPr>
          <p:spPr bwMode="auto">
            <a:xfrm rot="462960" flipH="1" flipV="1">
              <a:off x="5526088" y="7226300"/>
              <a:ext cx="42862" cy="266700"/>
            </a:xfrm>
            <a:custGeom>
              <a:avLst/>
              <a:gdLst>
                <a:gd name="T0" fmla="*/ 2147483647 w 140"/>
                <a:gd name="T1" fmla="*/ 2147483647 h 256"/>
                <a:gd name="T2" fmla="*/ 1061798283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36" name="Freeform 352"/>
            <p:cNvSpPr>
              <a:spLocks/>
            </p:cNvSpPr>
            <p:nvPr/>
          </p:nvSpPr>
          <p:spPr bwMode="auto">
            <a:xfrm rot="21137040" flipH="1">
              <a:off x="5626100" y="7278688"/>
              <a:ext cx="42863" cy="265112"/>
            </a:xfrm>
            <a:custGeom>
              <a:avLst/>
              <a:gdLst>
                <a:gd name="T0" fmla="*/ 2147483647 w 140"/>
                <a:gd name="T1" fmla="*/ 2147483647 h 256"/>
                <a:gd name="T2" fmla="*/ 1061847854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37" name="Freeform 353"/>
            <p:cNvSpPr>
              <a:spLocks/>
            </p:cNvSpPr>
            <p:nvPr/>
          </p:nvSpPr>
          <p:spPr bwMode="auto">
            <a:xfrm rot="462960" flipH="1" flipV="1">
              <a:off x="5740400" y="7213600"/>
              <a:ext cx="42863" cy="265113"/>
            </a:xfrm>
            <a:custGeom>
              <a:avLst/>
              <a:gdLst>
                <a:gd name="T0" fmla="*/ 2147483647 w 140"/>
                <a:gd name="T1" fmla="*/ 2147483647 h 256"/>
                <a:gd name="T2" fmla="*/ 1061847854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38" name="Freeform 354"/>
            <p:cNvSpPr>
              <a:spLocks/>
            </p:cNvSpPr>
            <p:nvPr/>
          </p:nvSpPr>
          <p:spPr bwMode="auto">
            <a:xfrm rot="21137040" flipH="1">
              <a:off x="5842000" y="7200900"/>
              <a:ext cx="42863" cy="265113"/>
            </a:xfrm>
            <a:custGeom>
              <a:avLst/>
              <a:gdLst>
                <a:gd name="T0" fmla="*/ 2147483647 w 140"/>
                <a:gd name="T1" fmla="*/ 2147483647 h 256"/>
                <a:gd name="T2" fmla="*/ 1061847854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39" name="Freeform 355"/>
            <p:cNvSpPr>
              <a:spLocks/>
            </p:cNvSpPr>
            <p:nvPr/>
          </p:nvSpPr>
          <p:spPr bwMode="auto">
            <a:xfrm rot="462960" flipH="1" flipV="1">
              <a:off x="5924550" y="7197725"/>
              <a:ext cx="41275" cy="300038"/>
            </a:xfrm>
            <a:custGeom>
              <a:avLst/>
              <a:gdLst>
                <a:gd name="T0" fmla="*/ 2147483647 w 140"/>
                <a:gd name="T1" fmla="*/ 2147483647 h 256"/>
                <a:gd name="T2" fmla="*/ 948119770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40" name="Oval 356"/>
            <p:cNvSpPr>
              <a:spLocks noChangeArrowheads="1"/>
            </p:cNvSpPr>
            <p:nvPr/>
          </p:nvSpPr>
          <p:spPr bwMode="auto">
            <a:xfrm>
              <a:off x="5280025" y="7497763"/>
              <a:ext cx="66675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41" name="Oval 357"/>
            <p:cNvSpPr>
              <a:spLocks noChangeArrowheads="1"/>
            </p:cNvSpPr>
            <p:nvPr/>
          </p:nvSpPr>
          <p:spPr bwMode="auto">
            <a:xfrm>
              <a:off x="5537200" y="7543800"/>
              <a:ext cx="66675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42" name="Oval 358"/>
            <p:cNvSpPr>
              <a:spLocks noChangeArrowheads="1"/>
            </p:cNvSpPr>
            <p:nvPr/>
          </p:nvSpPr>
          <p:spPr bwMode="auto">
            <a:xfrm>
              <a:off x="5719763" y="7504113"/>
              <a:ext cx="68262" cy="793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43" name="Freeform 359"/>
            <p:cNvSpPr>
              <a:spLocks/>
            </p:cNvSpPr>
            <p:nvPr/>
          </p:nvSpPr>
          <p:spPr bwMode="auto">
            <a:xfrm flipH="1" flipV="1">
              <a:off x="5622925" y="6926263"/>
              <a:ext cx="88900" cy="152400"/>
            </a:xfrm>
            <a:custGeom>
              <a:avLst/>
              <a:gdLst>
                <a:gd name="T0" fmla="*/ 2147483647 w 140"/>
                <a:gd name="T1" fmla="*/ 2147483647 h 256"/>
                <a:gd name="T2" fmla="*/ 2147483647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44" name="Freeform 360"/>
            <p:cNvSpPr>
              <a:spLocks/>
            </p:cNvSpPr>
            <p:nvPr/>
          </p:nvSpPr>
          <p:spPr bwMode="auto">
            <a:xfrm>
              <a:off x="5837238" y="6721475"/>
              <a:ext cx="196850" cy="163513"/>
            </a:xfrm>
            <a:custGeom>
              <a:avLst/>
              <a:gdLst>
                <a:gd name="T0" fmla="*/ 2147483647 w 222"/>
                <a:gd name="T1" fmla="*/ 2147483647 h 172"/>
                <a:gd name="T2" fmla="*/ 2147483647 w 222"/>
                <a:gd name="T3" fmla="*/ 2147483647 h 172"/>
                <a:gd name="T4" fmla="*/ 0 w 222"/>
                <a:gd name="T5" fmla="*/ 0 h 1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" h="172">
                  <a:moveTo>
                    <a:pt x="96" y="172"/>
                  </a:moveTo>
                  <a:lnTo>
                    <a:pt x="222" y="7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45" name="Freeform 361"/>
            <p:cNvSpPr>
              <a:spLocks/>
            </p:cNvSpPr>
            <p:nvPr/>
          </p:nvSpPr>
          <p:spPr bwMode="auto">
            <a:xfrm>
              <a:off x="5700713" y="6851650"/>
              <a:ext cx="60325" cy="119063"/>
            </a:xfrm>
            <a:custGeom>
              <a:avLst/>
              <a:gdLst>
                <a:gd name="T0" fmla="*/ 2147483647 w 140"/>
                <a:gd name="T1" fmla="*/ 2147483647 h 256"/>
                <a:gd name="T2" fmla="*/ 2147483647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46" name="Freeform 362"/>
            <p:cNvSpPr>
              <a:spLocks/>
            </p:cNvSpPr>
            <p:nvPr/>
          </p:nvSpPr>
          <p:spPr bwMode="auto">
            <a:xfrm>
              <a:off x="5167313" y="6750050"/>
              <a:ext cx="90487" cy="185738"/>
            </a:xfrm>
            <a:custGeom>
              <a:avLst/>
              <a:gdLst>
                <a:gd name="T0" fmla="*/ 2147483647 w 102"/>
                <a:gd name="T1" fmla="*/ 2147483647 h 196"/>
                <a:gd name="T2" fmla="*/ 0 w 102"/>
                <a:gd name="T3" fmla="*/ 2147483647 h 196"/>
                <a:gd name="T4" fmla="*/ 2147483647 w 102"/>
                <a:gd name="T5" fmla="*/ 0 h 1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2" h="196">
                  <a:moveTo>
                    <a:pt x="96" y="196"/>
                  </a:moveTo>
                  <a:lnTo>
                    <a:pt x="0" y="162"/>
                  </a:lnTo>
                  <a:lnTo>
                    <a:pt x="102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47" name="Oval 363"/>
            <p:cNvSpPr>
              <a:spLocks noChangeArrowheads="1"/>
            </p:cNvSpPr>
            <p:nvPr/>
          </p:nvSpPr>
          <p:spPr bwMode="auto">
            <a:xfrm>
              <a:off x="5432425" y="6900863"/>
              <a:ext cx="66675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48" name="Freeform 364"/>
            <p:cNvSpPr>
              <a:spLocks/>
            </p:cNvSpPr>
            <p:nvPr/>
          </p:nvSpPr>
          <p:spPr bwMode="auto">
            <a:xfrm rot="6595186">
              <a:off x="5310981" y="6514307"/>
              <a:ext cx="87313" cy="165100"/>
            </a:xfrm>
            <a:custGeom>
              <a:avLst/>
              <a:gdLst>
                <a:gd name="T0" fmla="*/ 2147483647 w 140"/>
                <a:gd name="T1" fmla="*/ 2147483647 h 256"/>
                <a:gd name="T2" fmla="*/ 2147483647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49" name="Oval 365"/>
            <p:cNvSpPr>
              <a:spLocks noChangeArrowheads="1"/>
            </p:cNvSpPr>
            <p:nvPr/>
          </p:nvSpPr>
          <p:spPr bwMode="auto">
            <a:xfrm>
              <a:off x="5622925" y="6675438"/>
              <a:ext cx="66675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50" name="Freeform 366"/>
            <p:cNvSpPr>
              <a:spLocks/>
            </p:cNvSpPr>
            <p:nvPr/>
          </p:nvSpPr>
          <p:spPr bwMode="auto">
            <a:xfrm flipH="1">
              <a:off x="5686425" y="6594475"/>
              <a:ext cx="139700" cy="101600"/>
            </a:xfrm>
            <a:custGeom>
              <a:avLst/>
              <a:gdLst>
                <a:gd name="T0" fmla="*/ 2147483647 w 140"/>
                <a:gd name="T1" fmla="*/ 2147483647 h 256"/>
                <a:gd name="T2" fmla="*/ 2147483647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51" name="Oval 367"/>
            <p:cNvSpPr>
              <a:spLocks noChangeArrowheads="1"/>
            </p:cNvSpPr>
            <p:nvPr/>
          </p:nvSpPr>
          <p:spPr bwMode="auto">
            <a:xfrm>
              <a:off x="5184775" y="7088188"/>
              <a:ext cx="68263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52" name="Oval 368"/>
            <p:cNvSpPr>
              <a:spLocks noChangeArrowheads="1"/>
            </p:cNvSpPr>
            <p:nvPr/>
          </p:nvSpPr>
          <p:spPr bwMode="auto">
            <a:xfrm>
              <a:off x="5915025" y="7513638"/>
              <a:ext cx="68263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53" name="Freeform 369"/>
            <p:cNvSpPr>
              <a:spLocks/>
            </p:cNvSpPr>
            <p:nvPr/>
          </p:nvSpPr>
          <p:spPr bwMode="auto">
            <a:xfrm>
              <a:off x="5789613" y="6875463"/>
              <a:ext cx="122237" cy="160337"/>
            </a:xfrm>
            <a:custGeom>
              <a:avLst/>
              <a:gdLst>
                <a:gd name="T0" fmla="*/ 2147483647 w 140"/>
                <a:gd name="T1" fmla="*/ 2147483647 h 256"/>
                <a:gd name="T2" fmla="*/ 2147483647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54" name="Oval 370"/>
            <p:cNvSpPr>
              <a:spLocks noChangeArrowheads="1"/>
            </p:cNvSpPr>
            <p:nvPr/>
          </p:nvSpPr>
          <p:spPr bwMode="auto">
            <a:xfrm>
              <a:off x="5299075" y="6470650"/>
              <a:ext cx="68263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55" name="Oval 371"/>
            <p:cNvSpPr>
              <a:spLocks noChangeArrowheads="1"/>
            </p:cNvSpPr>
            <p:nvPr/>
          </p:nvSpPr>
          <p:spPr bwMode="auto">
            <a:xfrm>
              <a:off x="5195888" y="6569075"/>
              <a:ext cx="68262" cy="777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56" name="Freeform 372"/>
            <p:cNvSpPr>
              <a:spLocks/>
            </p:cNvSpPr>
            <p:nvPr/>
          </p:nvSpPr>
          <p:spPr bwMode="auto">
            <a:xfrm>
              <a:off x="5376863" y="6731000"/>
              <a:ext cx="82550" cy="174625"/>
            </a:xfrm>
            <a:custGeom>
              <a:avLst/>
              <a:gdLst>
                <a:gd name="T0" fmla="*/ 2147483647 w 140"/>
                <a:gd name="T1" fmla="*/ 2147483647 h 256"/>
                <a:gd name="T2" fmla="*/ 2147483647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57" name="Freeform 373"/>
            <p:cNvSpPr>
              <a:spLocks/>
            </p:cNvSpPr>
            <p:nvPr/>
          </p:nvSpPr>
          <p:spPr bwMode="auto">
            <a:xfrm rot="-8645562">
              <a:off x="5848350" y="6508750"/>
              <a:ext cx="82550" cy="176213"/>
            </a:xfrm>
            <a:custGeom>
              <a:avLst/>
              <a:gdLst>
                <a:gd name="T0" fmla="*/ 2147483647 w 140"/>
                <a:gd name="T1" fmla="*/ 2147483647 h 256"/>
                <a:gd name="T2" fmla="*/ 2147483647 w 140"/>
                <a:gd name="T3" fmla="*/ 2147483647 h 256"/>
                <a:gd name="T4" fmla="*/ 0 w 140"/>
                <a:gd name="T5" fmla="*/ 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0" h="256">
                  <a:moveTo>
                    <a:pt x="140" y="256"/>
                  </a:moveTo>
                  <a:lnTo>
                    <a:pt x="37" y="7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58" name="Oval 374"/>
            <p:cNvSpPr>
              <a:spLocks noChangeArrowheads="1"/>
            </p:cNvSpPr>
            <p:nvPr/>
          </p:nvSpPr>
          <p:spPr bwMode="auto">
            <a:xfrm>
              <a:off x="5888038" y="6421438"/>
              <a:ext cx="66675" cy="777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59" name="Line 375"/>
            <p:cNvSpPr>
              <a:spLocks noChangeShapeType="1"/>
            </p:cNvSpPr>
            <p:nvPr/>
          </p:nvSpPr>
          <p:spPr bwMode="auto">
            <a:xfrm>
              <a:off x="6429375" y="6705600"/>
              <a:ext cx="1714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60" name="Line 376"/>
            <p:cNvSpPr>
              <a:spLocks noChangeShapeType="1"/>
            </p:cNvSpPr>
            <p:nvPr/>
          </p:nvSpPr>
          <p:spPr bwMode="auto">
            <a:xfrm>
              <a:off x="6418263" y="7489825"/>
              <a:ext cx="1714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61" name="Line 377"/>
            <p:cNvSpPr>
              <a:spLocks noChangeShapeType="1"/>
            </p:cNvSpPr>
            <p:nvPr/>
          </p:nvSpPr>
          <p:spPr bwMode="auto">
            <a:xfrm>
              <a:off x="6503988" y="7197725"/>
              <a:ext cx="0" cy="288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62" name="Line 378"/>
            <p:cNvSpPr>
              <a:spLocks noChangeShapeType="1"/>
            </p:cNvSpPr>
            <p:nvPr/>
          </p:nvSpPr>
          <p:spPr bwMode="auto">
            <a:xfrm flipV="1">
              <a:off x="6503988" y="6716713"/>
              <a:ext cx="0" cy="290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63" name="Text Box 379"/>
            <p:cNvSpPr txBox="1">
              <a:spLocks noChangeArrowheads="1"/>
            </p:cNvSpPr>
            <p:nvPr/>
          </p:nvSpPr>
          <p:spPr bwMode="auto">
            <a:xfrm>
              <a:off x="6402388" y="6961188"/>
              <a:ext cx="313079" cy="284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 b="1">
                  <a:solidFill>
                    <a:srgbClr val="FF0000"/>
                  </a:solidFill>
                  <a:latin typeface="Comic Sans MS" pitchFamily="66" charset="0"/>
                </a:rPr>
                <a:t>P*</a:t>
              </a:r>
            </a:p>
          </p:txBody>
        </p:sp>
        <p:sp>
          <p:nvSpPr>
            <p:cNvPr id="63564" name="Text Box 380"/>
            <p:cNvSpPr txBox="1">
              <a:spLocks noChangeArrowheads="1"/>
            </p:cNvSpPr>
            <p:nvPr/>
          </p:nvSpPr>
          <p:spPr bwMode="auto">
            <a:xfrm>
              <a:off x="4407007" y="7818438"/>
              <a:ext cx="2408025" cy="515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FF0000"/>
                  </a:solidFill>
                  <a:latin typeface="Comic Sans MS" pitchFamily="66" charset="0"/>
                </a:rPr>
                <a:t>Liquido         Vapore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FF0000"/>
                  </a:solidFill>
                  <a:latin typeface="Comic Sans MS" pitchFamily="66" charset="0"/>
                </a:rPr>
                <a:t>(Equilibrio Vapore saturo)</a:t>
              </a:r>
            </a:p>
          </p:txBody>
        </p:sp>
        <p:sp>
          <p:nvSpPr>
            <p:cNvPr id="63565" name="Line 383"/>
            <p:cNvSpPr>
              <a:spLocks noChangeShapeType="1"/>
            </p:cNvSpPr>
            <p:nvPr/>
          </p:nvSpPr>
          <p:spPr bwMode="auto">
            <a:xfrm rot="5400000">
              <a:off x="5626100" y="7831138"/>
              <a:ext cx="0" cy="33655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566" name="Line 384"/>
            <p:cNvSpPr>
              <a:spLocks noChangeShapeType="1"/>
            </p:cNvSpPr>
            <p:nvPr/>
          </p:nvSpPr>
          <p:spPr bwMode="auto">
            <a:xfrm rot="16200000" flipH="1">
              <a:off x="5628482" y="7760493"/>
              <a:ext cx="0" cy="341313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41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678"/>
    </mc:Choice>
    <mc:Fallback>
      <p:transition spd="slow" advTm="30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ggetto 1"/>
          <p:cNvGraphicFramePr>
            <a:graphicFrameLocks noChangeAspect="1"/>
          </p:cNvGraphicFramePr>
          <p:nvPr/>
        </p:nvGraphicFramePr>
        <p:xfrm>
          <a:off x="1774825" y="476251"/>
          <a:ext cx="2063750" cy="288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" r:id="rId6" imgW="4269679" imgH="5959760" progId="Photoshop.Image.4">
                  <p:embed/>
                </p:oleObj>
              </mc:Choice>
              <mc:Fallback>
                <p:oleObj name="Image" r:id="rId6" imgW="4269679" imgH="5959760" progId="Photoshop.Image.4">
                  <p:embed/>
                  <p:pic>
                    <p:nvPicPr>
                      <p:cNvPr id="64514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476251"/>
                        <a:ext cx="2063750" cy="288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5" name="Line 26"/>
          <p:cNvSpPr>
            <a:spLocks noChangeShapeType="1"/>
          </p:cNvSpPr>
          <p:nvPr/>
        </p:nvSpPr>
        <p:spPr bwMode="auto">
          <a:xfrm flipV="1">
            <a:off x="4560888" y="134939"/>
            <a:ext cx="0" cy="3565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6" name="Line 27"/>
          <p:cNvSpPr>
            <a:spLocks noChangeShapeType="1"/>
          </p:cNvSpPr>
          <p:nvPr/>
        </p:nvSpPr>
        <p:spPr bwMode="auto">
          <a:xfrm rot="5400000" flipV="1">
            <a:off x="6727032" y="1524794"/>
            <a:ext cx="0" cy="4341813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7" name="Line 28"/>
          <p:cNvSpPr>
            <a:spLocks noChangeShapeType="1"/>
          </p:cNvSpPr>
          <p:nvPr/>
        </p:nvSpPr>
        <p:spPr bwMode="auto">
          <a:xfrm>
            <a:off x="4968875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8" name="Line 29"/>
          <p:cNvSpPr>
            <a:spLocks noChangeShapeType="1"/>
          </p:cNvSpPr>
          <p:nvPr/>
        </p:nvSpPr>
        <p:spPr bwMode="auto">
          <a:xfrm>
            <a:off x="5192713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9" name="Line 30"/>
          <p:cNvSpPr>
            <a:spLocks noChangeShapeType="1"/>
          </p:cNvSpPr>
          <p:nvPr/>
        </p:nvSpPr>
        <p:spPr bwMode="auto">
          <a:xfrm>
            <a:off x="5416550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20" name="Line 31"/>
          <p:cNvSpPr>
            <a:spLocks noChangeShapeType="1"/>
          </p:cNvSpPr>
          <p:nvPr/>
        </p:nvSpPr>
        <p:spPr bwMode="auto">
          <a:xfrm>
            <a:off x="5643563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21" name="Line 32"/>
          <p:cNvSpPr>
            <a:spLocks noChangeShapeType="1"/>
          </p:cNvSpPr>
          <p:nvPr/>
        </p:nvSpPr>
        <p:spPr bwMode="auto">
          <a:xfrm>
            <a:off x="5865813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22" name="Line 33"/>
          <p:cNvSpPr>
            <a:spLocks noChangeShapeType="1"/>
          </p:cNvSpPr>
          <p:nvPr/>
        </p:nvSpPr>
        <p:spPr bwMode="auto">
          <a:xfrm>
            <a:off x="6089650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23" name="Line 34"/>
          <p:cNvSpPr>
            <a:spLocks noChangeShapeType="1"/>
          </p:cNvSpPr>
          <p:nvPr/>
        </p:nvSpPr>
        <p:spPr bwMode="auto">
          <a:xfrm>
            <a:off x="6313488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24" name="Line 35"/>
          <p:cNvSpPr>
            <a:spLocks noChangeShapeType="1"/>
          </p:cNvSpPr>
          <p:nvPr/>
        </p:nvSpPr>
        <p:spPr bwMode="auto">
          <a:xfrm>
            <a:off x="6538913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25" name="Line 36"/>
          <p:cNvSpPr>
            <a:spLocks noChangeShapeType="1"/>
          </p:cNvSpPr>
          <p:nvPr/>
        </p:nvSpPr>
        <p:spPr bwMode="auto">
          <a:xfrm>
            <a:off x="6746875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26" name="Line 37"/>
          <p:cNvSpPr>
            <a:spLocks noChangeShapeType="1"/>
          </p:cNvSpPr>
          <p:nvPr/>
        </p:nvSpPr>
        <p:spPr bwMode="auto">
          <a:xfrm>
            <a:off x="6986588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27" name="Line 38"/>
          <p:cNvSpPr>
            <a:spLocks noChangeShapeType="1"/>
          </p:cNvSpPr>
          <p:nvPr/>
        </p:nvSpPr>
        <p:spPr bwMode="auto">
          <a:xfrm>
            <a:off x="7212013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28" name="Line 39"/>
          <p:cNvSpPr>
            <a:spLocks noChangeShapeType="1"/>
          </p:cNvSpPr>
          <p:nvPr/>
        </p:nvSpPr>
        <p:spPr bwMode="auto">
          <a:xfrm>
            <a:off x="7435850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29" name="Line 40"/>
          <p:cNvSpPr>
            <a:spLocks noChangeShapeType="1"/>
          </p:cNvSpPr>
          <p:nvPr/>
        </p:nvSpPr>
        <p:spPr bwMode="auto">
          <a:xfrm>
            <a:off x="7659688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30" name="Line 41"/>
          <p:cNvSpPr>
            <a:spLocks noChangeShapeType="1"/>
          </p:cNvSpPr>
          <p:nvPr/>
        </p:nvSpPr>
        <p:spPr bwMode="auto">
          <a:xfrm>
            <a:off x="7885113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31" name="Line 42"/>
          <p:cNvSpPr>
            <a:spLocks noChangeShapeType="1"/>
          </p:cNvSpPr>
          <p:nvPr/>
        </p:nvSpPr>
        <p:spPr bwMode="auto">
          <a:xfrm>
            <a:off x="8108950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32" name="Line 43"/>
          <p:cNvSpPr>
            <a:spLocks noChangeShapeType="1"/>
          </p:cNvSpPr>
          <p:nvPr/>
        </p:nvSpPr>
        <p:spPr bwMode="auto">
          <a:xfrm>
            <a:off x="8343900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33" name="Line 44"/>
          <p:cNvSpPr>
            <a:spLocks noChangeShapeType="1"/>
          </p:cNvSpPr>
          <p:nvPr/>
        </p:nvSpPr>
        <p:spPr bwMode="auto">
          <a:xfrm>
            <a:off x="8558213" y="3703639"/>
            <a:ext cx="0" cy="136525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34" name="Line 45"/>
          <p:cNvSpPr>
            <a:spLocks noChangeShapeType="1"/>
          </p:cNvSpPr>
          <p:nvPr/>
        </p:nvSpPr>
        <p:spPr bwMode="auto">
          <a:xfrm>
            <a:off x="4856163" y="3878263"/>
            <a:ext cx="0" cy="13811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35" name="Line 46"/>
          <p:cNvSpPr>
            <a:spLocks noChangeShapeType="1"/>
          </p:cNvSpPr>
          <p:nvPr/>
        </p:nvSpPr>
        <p:spPr bwMode="auto">
          <a:xfrm>
            <a:off x="5872163" y="3878263"/>
            <a:ext cx="0" cy="13811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36" name="Line 47"/>
          <p:cNvSpPr>
            <a:spLocks noChangeShapeType="1"/>
          </p:cNvSpPr>
          <p:nvPr/>
        </p:nvSpPr>
        <p:spPr bwMode="auto">
          <a:xfrm>
            <a:off x="6981825" y="3878263"/>
            <a:ext cx="0" cy="13811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37" name="Line 48"/>
          <p:cNvSpPr>
            <a:spLocks noChangeShapeType="1"/>
          </p:cNvSpPr>
          <p:nvPr/>
        </p:nvSpPr>
        <p:spPr bwMode="auto">
          <a:xfrm>
            <a:off x="8108950" y="3878263"/>
            <a:ext cx="0" cy="13811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38" name="Text Box 49"/>
          <p:cNvSpPr txBox="1">
            <a:spLocks noChangeArrowheads="1"/>
          </p:cNvSpPr>
          <p:nvPr/>
        </p:nvSpPr>
        <p:spPr bwMode="auto">
          <a:xfrm>
            <a:off x="4560889" y="4011614"/>
            <a:ext cx="627089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3399"/>
                </a:solidFill>
                <a:latin typeface="Arial" charset="0"/>
              </a:rPr>
              <a:t>- 50°</a:t>
            </a:r>
          </a:p>
        </p:txBody>
      </p:sp>
      <p:sp>
        <p:nvSpPr>
          <p:cNvPr id="64539" name="Text Box 50"/>
          <p:cNvSpPr txBox="1">
            <a:spLocks noChangeArrowheads="1"/>
          </p:cNvSpPr>
          <p:nvPr/>
        </p:nvSpPr>
        <p:spPr bwMode="auto">
          <a:xfrm>
            <a:off x="5757863" y="4011614"/>
            <a:ext cx="341754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3399"/>
                </a:solidFill>
                <a:latin typeface="Arial" charset="0"/>
              </a:rPr>
              <a:t>0°</a:t>
            </a:r>
          </a:p>
        </p:txBody>
      </p:sp>
      <p:sp>
        <p:nvSpPr>
          <p:cNvPr id="64540" name="Text Box 51"/>
          <p:cNvSpPr txBox="1">
            <a:spLocks noChangeArrowheads="1"/>
          </p:cNvSpPr>
          <p:nvPr/>
        </p:nvSpPr>
        <p:spPr bwMode="auto">
          <a:xfrm>
            <a:off x="6783388" y="4011614"/>
            <a:ext cx="478010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3399"/>
                </a:solidFill>
                <a:latin typeface="Arial" charset="0"/>
              </a:rPr>
              <a:t>50°</a:t>
            </a:r>
          </a:p>
        </p:txBody>
      </p:sp>
      <p:sp>
        <p:nvSpPr>
          <p:cNvPr id="64541" name="Text Box 52"/>
          <p:cNvSpPr txBox="1">
            <a:spLocks noChangeArrowheads="1"/>
          </p:cNvSpPr>
          <p:nvPr/>
        </p:nvSpPr>
        <p:spPr bwMode="auto">
          <a:xfrm>
            <a:off x="7823201" y="4011614"/>
            <a:ext cx="614265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3399"/>
                </a:solidFill>
                <a:latin typeface="Arial" charset="0"/>
              </a:rPr>
              <a:t>100°</a:t>
            </a:r>
          </a:p>
        </p:txBody>
      </p:sp>
      <p:sp>
        <p:nvSpPr>
          <p:cNvPr id="64542" name="Line 53"/>
          <p:cNvSpPr>
            <a:spLocks noChangeShapeType="1"/>
          </p:cNvSpPr>
          <p:nvPr/>
        </p:nvSpPr>
        <p:spPr bwMode="auto">
          <a:xfrm rot="16200000">
            <a:off x="4628357" y="3326607"/>
            <a:ext cx="0" cy="128587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43" name="Line 54"/>
          <p:cNvSpPr>
            <a:spLocks noChangeShapeType="1"/>
          </p:cNvSpPr>
          <p:nvPr/>
        </p:nvSpPr>
        <p:spPr bwMode="auto">
          <a:xfrm rot="16200000">
            <a:off x="4628357" y="2777332"/>
            <a:ext cx="0" cy="128587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44" name="Line 55"/>
          <p:cNvSpPr>
            <a:spLocks noChangeShapeType="1"/>
          </p:cNvSpPr>
          <p:nvPr/>
        </p:nvSpPr>
        <p:spPr bwMode="auto">
          <a:xfrm rot="16200000">
            <a:off x="4628357" y="2229645"/>
            <a:ext cx="0" cy="128587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45" name="Line 56"/>
          <p:cNvSpPr>
            <a:spLocks noChangeShapeType="1"/>
          </p:cNvSpPr>
          <p:nvPr/>
        </p:nvSpPr>
        <p:spPr bwMode="auto">
          <a:xfrm rot="16200000">
            <a:off x="4628357" y="1680370"/>
            <a:ext cx="0" cy="128587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46" name="Line 57"/>
          <p:cNvSpPr>
            <a:spLocks noChangeShapeType="1"/>
          </p:cNvSpPr>
          <p:nvPr/>
        </p:nvSpPr>
        <p:spPr bwMode="auto">
          <a:xfrm rot="16200000">
            <a:off x="4628357" y="1132682"/>
            <a:ext cx="0" cy="128587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47" name="Line 58"/>
          <p:cNvSpPr>
            <a:spLocks noChangeShapeType="1"/>
          </p:cNvSpPr>
          <p:nvPr/>
        </p:nvSpPr>
        <p:spPr bwMode="auto">
          <a:xfrm rot="16200000">
            <a:off x="4628357" y="583407"/>
            <a:ext cx="0" cy="128587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48" name="Text Box 59"/>
          <p:cNvSpPr txBox="1">
            <a:spLocks noChangeArrowheads="1"/>
          </p:cNvSpPr>
          <p:nvPr/>
        </p:nvSpPr>
        <p:spPr bwMode="auto">
          <a:xfrm>
            <a:off x="4692650" y="3211514"/>
            <a:ext cx="447552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3399"/>
                </a:solidFill>
                <a:latin typeface="Arial" charset="0"/>
              </a:rPr>
              <a:t>0.2</a:t>
            </a:r>
          </a:p>
        </p:txBody>
      </p:sp>
      <p:sp>
        <p:nvSpPr>
          <p:cNvPr id="64549" name="Text Box 60"/>
          <p:cNvSpPr txBox="1">
            <a:spLocks noChangeArrowheads="1"/>
          </p:cNvSpPr>
          <p:nvPr/>
        </p:nvSpPr>
        <p:spPr bwMode="auto">
          <a:xfrm>
            <a:off x="4692650" y="2667001"/>
            <a:ext cx="447552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3399"/>
                </a:solidFill>
                <a:latin typeface="Arial" charset="0"/>
              </a:rPr>
              <a:t>0.4</a:t>
            </a:r>
          </a:p>
        </p:txBody>
      </p:sp>
      <p:sp>
        <p:nvSpPr>
          <p:cNvPr id="64550" name="Text Box 61"/>
          <p:cNvSpPr txBox="1">
            <a:spLocks noChangeArrowheads="1"/>
          </p:cNvSpPr>
          <p:nvPr/>
        </p:nvSpPr>
        <p:spPr bwMode="auto">
          <a:xfrm>
            <a:off x="4692650" y="2122489"/>
            <a:ext cx="447552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3399"/>
                </a:solidFill>
                <a:latin typeface="Arial" charset="0"/>
              </a:rPr>
              <a:t>0.6</a:t>
            </a:r>
          </a:p>
        </p:txBody>
      </p:sp>
      <p:sp>
        <p:nvSpPr>
          <p:cNvPr id="64551" name="Text Box 62"/>
          <p:cNvSpPr txBox="1">
            <a:spLocks noChangeArrowheads="1"/>
          </p:cNvSpPr>
          <p:nvPr/>
        </p:nvSpPr>
        <p:spPr bwMode="auto">
          <a:xfrm>
            <a:off x="4692650" y="1579564"/>
            <a:ext cx="447552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3399"/>
                </a:solidFill>
                <a:latin typeface="Arial" charset="0"/>
              </a:rPr>
              <a:t>0.8</a:t>
            </a:r>
          </a:p>
        </p:txBody>
      </p:sp>
      <p:sp>
        <p:nvSpPr>
          <p:cNvPr id="64552" name="Text Box 63"/>
          <p:cNvSpPr txBox="1">
            <a:spLocks noChangeArrowheads="1"/>
          </p:cNvSpPr>
          <p:nvPr/>
        </p:nvSpPr>
        <p:spPr bwMode="auto">
          <a:xfrm>
            <a:off x="4692650" y="1012826"/>
            <a:ext cx="447552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3399"/>
                </a:solidFill>
                <a:latin typeface="Arial" charset="0"/>
              </a:rPr>
              <a:t>1.0</a:t>
            </a:r>
          </a:p>
        </p:txBody>
      </p:sp>
      <p:sp>
        <p:nvSpPr>
          <p:cNvPr id="64553" name="Text Box 64"/>
          <p:cNvSpPr txBox="1">
            <a:spLocks noChangeArrowheads="1"/>
          </p:cNvSpPr>
          <p:nvPr/>
        </p:nvSpPr>
        <p:spPr bwMode="auto">
          <a:xfrm>
            <a:off x="4692650" y="468314"/>
            <a:ext cx="447552" cy="3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>
                <a:solidFill>
                  <a:srgbClr val="003399"/>
                </a:solidFill>
                <a:latin typeface="Arial" charset="0"/>
              </a:rPr>
              <a:t>1.2</a:t>
            </a:r>
          </a:p>
        </p:txBody>
      </p:sp>
      <p:sp>
        <p:nvSpPr>
          <p:cNvPr id="64554" name="Text Box 65"/>
          <p:cNvSpPr txBox="1">
            <a:spLocks noChangeArrowheads="1"/>
          </p:cNvSpPr>
          <p:nvPr/>
        </p:nvSpPr>
        <p:spPr bwMode="auto">
          <a:xfrm>
            <a:off x="4175125" y="38100"/>
            <a:ext cx="30488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3399"/>
                </a:solidFill>
                <a:latin typeface="Arial" charset="0"/>
              </a:rPr>
              <a:t>P</a:t>
            </a:r>
          </a:p>
        </p:txBody>
      </p:sp>
      <p:sp>
        <p:nvSpPr>
          <p:cNvPr id="64555" name="Text Box 66"/>
          <p:cNvSpPr txBox="1">
            <a:spLocks noChangeArrowheads="1"/>
          </p:cNvSpPr>
          <p:nvPr/>
        </p:nvSpPr>
        <p:spPr bwMode="auto">
          <a:xfrm>
            <a:off x="4732339" y="38100"/>
            <a:ext cx="793801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99"/>
                </a:solidFill>
                <a:latin typeface="Arial" charset="0"/>
              </a:rPr>
              <a:t>(atm)</a:t>
            </a:r>
          </a:p>
        </p:txBody>
      </p:sp>
      <p:sp>
        <p:nvSpPr>
          <p:cNvPr id="64556" name="Freeform 68"/>
          <p:cNvSpPr>
            <a:spLocks/>
          </p:cNvSpPr>
          <p:nvPr/>
        </p:nvSpPr>
        <p:spPr bwMode="auto">
          <a:xfrm>
            <a:off x="5019675" y="808039"/>
            <a:ext cx="1543050" cy="2879725"/>
          </a:xfrm>
          <a:custGeom>
            <a:avLst/>
            <a:gdLst>
              <a:gd name="T0" fmla="*/ 0 w 1729"/>
              <a:gd name="T1" fmla="*/ 2147483647 h 3022"/>
              <a:gd name="T2" fmla="*/ 2147483647 w 1729"/>
              <a:gd name="T3" fmla="*/ 2147483647 h 3022"/>
              <a:gd name="T4" fmla="*/ 2147483647 w 1729"/>
              <a:gd name="T5" fmla="*/ 2147483647 h 3022"/>
              <a:gd name="T6" fmla="*/ 2147483647 w 1729"/>
              <a:gd name="T7" fmla="*/ 0 h 302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29" h="3022">
                <a:moveTo>
                  <a:pt x="0" y="3022"/>
                </a:moveTo>
                <a:cubicBezTo>
                  <a:pt x="185" y="2903"/>
                  <a:pt x="856" y="2582"/>
                  <a:pt x="1111" y="2309"/>
                </a:cubicBezTo>
                <a:cubicBezTo>
                  <a:pt x="1366" y="2036"/>
                  <a:pt x="1426" y="1767"/>
                  <a:pt x="1529" y="1382"/>
                </a:cubicBezTo>
                <a:cubicBezTo>
                  <a:pt x="1632" y="997"/>
                  <a:pt x="1687" y="288"/>
                  <a:pt x="1729" y="0"/>
                </a:cubicBezTo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57" name="Freeform 69"/>
          <p:cNvSpPr>
            <a:spLocks/>
          </p:cNvSpPr>
          <p:nvPr/>
        </p:nvSpPr>
        <p:spPr bwMode="auto">
          <a:xfrm>
            <a:off x="5468938" y="661988"/>
            <a:ext cx="2316162" cy="3001962"/>
          </a:xfrm>
          <a:custGeom>
            <a:avLst/>
            <a:gdLst>
              <a:gd name="T0" fmla="*/ 0 w 2531"/>
              <a:gd name="T1" fmla="*/ 2147483647 h 3127"/>
              <a:gd name="T2" fmla="*/ 2147483647 w 2531"/>
              <a:gd name="T3" fmla="*/ 2147483647 h 3127"/>
              <a:gd name="T4" fmla="*/ 2147483647 w 2531"/>
              <a:gd name="T5" fmla="*/ 2147483647 h 3127"/>
              <a:gd name="T6" fmla="*/ 2147483647 w 2531"/>
              <a:gd name="T7" fmla="*/ 0 h 31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31" h="3127">
                <a:moveTo>
                  <a:pt x="0" y="3127"/>
                </a:moveTo>
                <a:cubicBezTo>
                  <a:pt x="273" y="3036"/>
                  <a:pt x="1276" y="2845"/>
                  <a:pt x="1640" y="2581"/>
                </a:cubicBezTo>
                <a:cubicBezTo>
                  <a:pt x="2004" y="2317"/>
                  <a:pt x="2038" y="1975"/>
                  <a:pt x="2186" y="1545"/>
                </a:cubicBezTo>
                <a:cubicBezTo>
                  <a:pt x="2334" y="1115"/>
                  <a:pt x="2459" y="322"/>
                  <a:pt x="2531" y="0"/>
                </a:cubicBezTo>
              </a:path>
            </a:pathLst>
          </a:custGeom>
          <a:noFill/>
          <a:ln w="38100" cmpd="sng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58" name="Freeform 70"/>
          <p:cNvSpPr>
            <a:spLocks/>
          </p:cNvSpPr>
          <p:nvPr/>
        </p:nvSpPr>
        <p:spPr bwMode="auto">
          <a:xfrm>
            <a:off x="5829300" y="765176"/>
            <a:ext cx="2768600" cy="2886075"/>
          </a:xfrm>
          <a:custGeom>
            <a:avLst/>
            <a:gdLst>
              <a:gd name="T0" fmla="*/ 0 w 3091"/>
              <a:gd name="T1" fmla="*/ 2147483647 h 3054"/>
              <a:gd name="T2" fmla="*/ 2147483647 w 3091"/>
              <a:gd name="T3" fmla="*/ 2147483647 h 3054"/>
              <a:gd name="T4" fmla="*/ 2147483647 w 3091"/>
              <a:gd name="T5" fmla="*/ 2147483647 h 3054"/>
              <a:gd name="T6" fmla="*/ 2147483647 w 3091"/>
              <a:gd name="T7" fmla="*/ 0 h 30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91" h="3054">
                <a:moveTo>
                  <a:pt x="0" y="3054"/>
                </a:moveTo>
                <a:cubicBezTo>
                  <a:pt x="312" y="2984"/>
                  <a:pt x="1427" y="2869"/>
                  <a:pt x="1873" y="2636"/>
                </a:cubicBezTo>
                <a:cubicBezTo>
                  <a:pt x="2319" y="2403"/>
                  <a:pt x="2470" y="2093"/>
                  <a:pt x="2673" y="1654"/>
                </a:cubicBezTo>
                <a:cubicBezTo>
                  <a:pt x="2876" y="1215"/>
                  <a:pt x="3004" y="345"/>
                  <a:pt x="3091" y="0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59" name="Oval 71"/>
          <p:cNvSpPr>
            <a:spLocks noChangeArrowheads="1"/>
          </p:cNvSpPr>
          <p:nvPr/>
        </p:nvSpPr>
        <p:spPr bwMode="auto">
          <a:xfrm>
            <a:off x="6540501" y="769939"/>
            <a:ext cx="42863" cy="46037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4560" name="Oval 72"/>
          <p:cNvSpPr>
            <a:spLocks noChangeArrowheads="1"/>
          </p:cNvSpPr>
          <p:nvPr/>
        </p:nvSpPr>
        <p:spPr bwMode="auto">
          <a:xfrm>
            <a:off x="7767638" y="642939"/>
            <a:ext cx="42862" cy="46037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4561" name="Oval 73"/>
          <p:cNvSpPr>
            <a:spLocks noChangeArrowheads="1"/>
          </p:cNvSpPr>
          <p:nvPr/>
        </p:nvSpPr>
        <p:spPr bwMode="auto">
          <a:xfrm>
            <a:off x="8578851" y="754064"/>
            <a:ext cx="42863" cy="46037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4562" name="Text Box 74"/>
          <p:cNvSpPr txBox="1">
            <a:spLocks noChangeArrowheads="1"/>
          </p:cNvSpPr>
          <p:nvPr/>
        </p:nvSpPr>
        <p:spPr bwMode="auto">
          <a:xfrm>
            <a:off x="6018214" y="581026"/>
            <a:ext cx="559763" cy="36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CC3300"/>
                </a:solidFill>
                <a:latin typeface="Arial" charset="0"/>
              </a:rPr>
              <a:t>CS</a:t>
            </a:r>
            <a:r>
              <a:rPr lang="it-IT" altLang="it-IT" sz="2000" baseline="-25000">
                <a:solidFill>
                  <a:srgbClr val="CC3300"/>
                </a:solidFill>
                <a:latin typeface="Arial" charset="0"/>
              </a:rPr>
              <a:t>2</a:t>
            </a:r>
            <a:endParaRPr lang="it-IT" altLang="it-IT" sz="20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64563" name="Text Box 75"/>
          <p:cNvSpPr txBox="1">
            <a:spLocks noChangeArrowheads="1"/>
          </p:cNvSpPr>
          <p:nvPr/>
        </p:nvSpPr>
        <p:spPr bwMode="auto">
          <a:xfrm>
            <a:off x="7499350" y="255589"/>
            <a:ext cx="75689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0000CC"/>
                </a:solidFill>
                <a:latin typeface="Arial" charset="0"/>
              </a:rPr>
              <a:t>C</a:t>
            </a:r>
            <a:r>
              <a:rPr lang="it-IT" altLang="it-IT" sz="2000" baseline="-25000" dirty="0">
                <a:solidFill>
                  <a:srgbClr val="0000CC"/>
                </a:solidFill>
                <a:latin typeface="Arial" charset="0"/>
              </a:rPr>
              <a:t>6</a:t>
            </a:r>
            <a:r>
              <a:rPr lang="it-IT" altLang="it-IT" sz="2000" dirty="0">
                <a:solidFill>
                  <a:srgbClr val="0000CC"/>
                </a:solidFill>
                <a:latin typeface="Arial" charset="0"/>
              </a:rPr>
              <a:t>H</a:t>
            </a:r>
            <a:r>
              <a:rPr lang="it-IT" altLang="it-IT" sz="2000" baseline="-25000" dirty="0">
                <a:solidFill>
                  <a:srgbClr val="0000CC"/>
                </a:solidFill>
                <a:latin typeface="Arial" charset="0"/>
              </a:rPr>
              <a:t>6</a:t>
            </a:r>
            <a:endParaRPr lang="it-IT" altLang="it-IT" sz="20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64564" name="Text Box 76"/>
          <p:cNvSpPr txBox="1">
            <a:spLocks noChangeArrowheads="1"/>
          </p:cNvSpPr>
          <p:nvPr/>
        </p:nvSpPr>
        <p:spPr bwMode="auto">
          <a:xfrm>
            <a:off x="8626475" y="579439"/>
            <a:ext cx="72620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008000"/>
                </a:solidFill>
                <a:latin typeface="Arial" charset="0"/>
              </a:rPr>
              <a:t>H</a:t>
            </a:r>
            <a:r>
              <a:rPr lang="it-IT" altLang="it-IT" sz="2000" baseline="-25000" dirty="0">
                <a:solidFill>
                  <a:srgbClr val="008000"/>
                </a:solidFill>
                <a:latin typeface="Arial" charset="0"/>
              </a:rPr>
              <a:t>2</a:t>
            </a:r>
            <a:r>
              <a:rPr lang="it-IT" altLang="it-IT" sz="2000" dirty="0">
                <a:solidFill>
                  <a:srgbClr val="008000"/>
                </a:solidFill>
                <a:latin typeface="Arial" charset="0"/>
              </a:rPr>
              <a:t>O</a:t>
            </a:r>
          </a:p>
        </p:txBody>
      </p:sp>
      <p:sp>
        <p:nvSpPr>
          <p:cNvPr id="64565" name="Text Box 77"/>
          <p:cNvSpPr txBox="1">
            <a:spLocks noChangeArrowheads="1"/>
          </p:cNvSpPr>
          <p:nvPr/>
        </p:nvSpPr>
        <p:spPr bwMode="auto">
          <a:xfrm>
            <a:off x="8718551" y="3238500"/>
            <a:ext cx="205499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3399"/>
                </a:solidFill>
                <a:latin typeface="Arial" charset="0"/>
              </a:rPr>
              <a:t>t</a:t>
            </a:r>
          </a:p>
        </p:txBody>
      </p:sp>
      <p:sp>
        <p:nvSpPr>
          <p:cNvPr id="64566" name="Text Box 78"/>
          <p:cNvSpPr txBox="1">
            <a:spLocks noChangeArrowheads="1"/>
          </p:cNvSpPr>
          <p:nvPr/>
        </p:nvSpPr>
        <p:spPr bwMode="auto">
          <a:xfrm>
            <a:off x="8831263" y="3238500"/>
            <a:ext cx="635104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99"/>
                </a:solidFill>
                <a:latin typeface="Arial" charset="0"/>
              </a:rPr>
              <a:t>(°C)</a:t>
            </a:r>
          </a:p>
        </p:txBody>
      </p:sp>
      <p:grpSp>
        <p:nvGrpSpPr>
          <p:cNvPr id="90" name="Gruppo 89"/>
          <p:cNvGrpSpPr>
            <a:grpSpLocks/>
          </p:cNvGrpSpPr>
          <p:nvPr/>
        </p:nvGrpSpPr>
        <p:grpSpPr bwMode="auto">
          <a:xfrm>
            <a:off x="1635126" y="3981450"/>
            <a:ext cx="4454525" cy="2789238"/>
            <a:chOff x="110869" y="3981449"/>
            <a:chExt cx="4454781" cy="2789406"/>
          </a:xfrm>
        </p:grpSpPr>
        <p:sp>
          <p:nvSpPr>
            <p:cNvPr id="64580" name="Line 86"/>
            <p:cNvSpPr>
              <a:spLocks noChangeShapeType="1"/>
            </p:cNvSpPr>
            <p:nvPr/>
          </p:nvSpPr>
          <p:spPr bwMode="auto">
            <a:xfrm>
              <a:off x="110869" y="5237817"/>
              <a:ext cx="4454781" cy="0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4581" name="Gruppo 88"/>
            <p:cNvGrpSpPr>
              <a:grpSpLocks/>
            </p:cNvGrpSpPr>
            <p:nvPr/>
          </p:nvGrpSpPr>
          <p:grpSpPr bwMode="auto">
            <a:xfrm>
              <a:off x="120124" y="3981449"/>
              <a:ext cx="4445526" cy="2789406"/>
              <a:chOff x="120124" y="3981449"/>
              <a:chExt cx="4445526" cy="2789406"/>
            </a:xfrm>
          </p:grpSpPr>
          <p:sp>
            <p:nvSpPr>
              <p:cNvPr id="64582" name="Line 88"/>
              <p:cNvSpPr>
                <a:spLocks noChangeShapeType="1"/>
              </p:cNvSpPr>
              <p:nvPr/>
            </p:nvSpPr>
            <p:spPr bwMode="auto">
              <a:xfrm>
                <a:off x="1331640" y="4647371"/>
                <a:ext cx="14685" cy="2092325"/>
              </a:xfrm>
              <a:prstGeom prst="line">
                <a:avLst/>
              </a:prstGeom>
              <a:noFill/>
              <a:ln w="9525">
                <a:solidFill>
                  <a:srgbClr val="A500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583" name="Line 88"/>
              <p:cNvSpPr>
                <a:spLocks noChangeShapeType="1"/>
              </p:cNvSpPr>
              <p:nvPr/>
            </p:nvSpPr>
            <p:spPr bwMode="auto">
              <a:xfrm>
                <a:off x="2937469" y="4678530"/>
                <a:ext cx="14685" cy="2092325"/>
              </a:xfrm>
              <a:prstGeom prst="line">
                <a:avLst/>
              </a:prstGeom>
              <a:noFill/>
              <a:ln w="9525">
                <a:solidFill>
                  <a:srgbClr val="A500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64584" name="Gruppo 86"/>
              <p:cNvGrpSpPr>
                <a:grpSpLocks/>
              </p:cNvGrpSpPr>
              <p:nvPr/>
            </p:nvGrpSpPr>
            <p:grpSpPr bwMode="auto">
              <a:xfrm>
                <a:off x="120124" y="3981449"/>
                <a:ext cx="4445526" cy="2789406"/>
                <a:chOff x="120124" y="3981449"/>
                <a:chExt cx="4445526" cy="2789406"/>
              </a:xfrm>
            </p:grpSpPr>
            <p:sp>
              <p:nvSpPr>
                <p:cNvPr id="64585" name="Rectangle 2"/>
                <p:cNvSpPr>
                  <a:spLocks noChangeArrowheads="1"/>
                </p:cNvSpPr>
                <p:nvPr/>
              </p:nvSpPr>
              <p:spPr bwMode="auto">
                <a:xfrm>
                  <a:off x="120124" y="4678529"/>
                  <a:ext cx="4445526" cy="2074845"/>
                </a:xfrm>
                <a:prstGeom prst="rect">
                  <a:avLst/>
                </a:prstGeom>
                <a:noFill/>
                <a:ln w="19050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586" name="Text Box 79"/>
                <p:cNvSpPr txBox="1">
                  <a:spLocks noChangeArrowheads="1"/>
                </p:cNvSpPr>
                <p:nvPr/>
              </p:nvSpPr>
              <p:spPr bwMode="auto">
                <a:xfrm>
                  <a:off x="134243" y="3981449"/>
                  <a:ext cx="2699743" cy="407987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003399"/>
                      </a:solidFill>
                      <a:latin typeface="Arial" charset="0"/>
                    </a:rPr>
                    <a:t>Punti di ebollizione</a:t>
                  </a:r>
                  <a:endParaRPr lang="it-IT" altLang="it-IT" sz="2200">
                    <a:solidFill>
                      <a:srgbClr val="003399"/>
                    </a:solidFill>
                    <a:latin typeface="Arial" charset="0"/>
                  </a:endParaRPr>
                </a:p>
              </p:txBody>
            </p:sp>
            <p:sp>
              <p:nvSpPr>
                <p:cNvPr id="64587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130820" y="4764534"/>
                  <a:ext cx="1125688" cy="3462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Sostanza</a:t>
                  </a:r>
                </a:p>
              </p:txBody>
            </p:sp>
            <p:sp>
              <p:nvSpPr>
                <p:cNvPr id="64588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1358600" y="4641266"/>
                  <a:ext cx="1520434" cy="6386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P.e. normale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(a P = 1 atm)</a:t>
                  </a:r>
                </a:p>
              </p:txBody>
            </p:sp>
            <p:sp>
              <p:nvSpPr>
                <p:cNvPr id="64589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3015753" y="4620518"/>
                  <a:ext cx="1493095" cy="6386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P.e. 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P = 0,01 atm</a:t>
                  </a:r>
                </a:p>
              </p:txBody>
            </p:sp>
            <p:sp>
              <p:nvSpPr>
                <p:cNvPr id="64590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299510" y="5196582"/>
                  <a:ext cx="740901" cy="15742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HF</a:t>
                  </a:r>
                </a:p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H</a:t>
                  </a:r>
                  <a:r>
                    <a:rPr lang="it-IT" altLang="it-IT" sz="1900" baseline="-25000">
                      <a:solidFill>
                        <a:srgbClr val="003399"/>
                      </a:solidFill>
                      <a:latin typeface="Arial" charset="0"/>
                    </a:rPr>
                    <a:t>2</a:t>
                  </a: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O</a:t>
                  </a:r>
                </a:p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CdCl</a:t>
                  </a:r>
                  <a:r>
                    <a:rPr lang="it-IT" altLang="it-IT" sz="1900" baseline="-25000">
                      <a:solidFill>
                        <a:srgbClr val="003399"/>
                      </a:solidFill>
                      <a:latin typeface="Arial" charset="0"/>
                    </a:rPr>
                    <a:t>2</a:t>
                  </a:r>
                  <a:endParaRPr lang="it-IT" altLang="it-IT" sz="1900">
                    <a:solidFill>
                      <a:srgbClr val="003399"/>
                    </a:solidFill>
                    <a:latin typeface="Arial" charset="0"/>
                  </a:endParaRPr>
                </a:p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NH</a:t>
                  </a:r>
                  <a:r>
                    <a:rPr lang="it-IT" altLang="it-IT" sz="1900" baseline="-25000">
                      <a:solidFill>
                        <a:srgbClr val="003399"/>
                      </a:solidFill>
                      <a:latin typeface="Arial" charset="0"/>
                    </a:rPr>
                    <a:t>3</a:t>
                  </a:r>
                  <a:endParaRPr lang="it-IT" altLang="it-IT" sz="1900">
                    <a:solidFill>
                      <a:srgbClr val="003399"/>
                    </a:solidFill>
                    <a:latin typeface="Arial" charset="0"/>
                  </a:endParaRPr>
                </a:p>
              </p:txBody>
            </p:sp>
            <p:sp>
              <p:nvSpPr>
                <p:cNvPr id="64591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1547664" y="5196582"/>
                  <a:ext cx="1067915" cy="15742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+ 19,4°C</a:t>
                  </a:r>
                </a:p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100,0°C</a:t>
                  </a:r>
                </a:p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770°C</a:t>
                  </a:r>
                </a:p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- 33,5°C</a:t>
                  </a:r>
                </a:p>
              </p:txBody>
            </p:sp>
            <p:sp>
              <p:nvSpPr>
                <p:cNvPr id="64592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3347864" y="5196582"/>
                  <a:ext cx="857921" cy="15742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- 40°C</a:t>
                  </a:r>
                </a:p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42,5°C</a:t>
                  </a:r>
                </a:p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970°C</a:t>
                  </a:r>
                </a:p>
                <a:p>
                  <a:pPr algn="ctr"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900">
                      <a:solidFill>
                        <a:srgbClr val="003399"/>
                      </a:solidFill>
                      <a:latin typeface="Arial" charset="0"/>
                    </a:rPr>
                    <a:t>- 73°C</a:t>
                  </a:r>
                </a:p>
              </p:txBody>
            </p:sp>
          </p:grpSp>
        </p:grpSp>
      </p:grpSp>
      <p:grpSp>
        <p:nvGrpSpPr>
          <p:cNvPr id="91" name="Gruppo 90"/>
          <p:cNvGrpSpPr>
            <a:grpSpLocks/>
          </p:cNvGrpSpPr>
          <p:nvPr/>
        </p:nvGrpSpPr>
        <p:grpSpPr bwMode="auto">
          <a:xfrm>
            <a:off x="6110289" y="4613276"/>
            <a:ext cx="4460875" cy="2219325"/>
            <a:chOff x="4586994" y="4613877"/>
            <a:chExt cx="4460296" cy="2219391"/>
          </a:xfrm>
        </p:grpSpPr>
        <p:grpSp>
          <p:nvGrpSpPr>
            <p:cNvPr id="64569" name="Gruppo 87"/>
            <p:cNvGrpSpPr>
              <a:grpSpLocks/>
            </p:cNvGrpSpPr>
            <p:nvPr/>
          </p:nvGrpSpPr>
          <p:grpSpPr bwMode="auto">
            <a:xfrm>
              <a:off x="4586994" y="4613877"/>
              <a:ext cx="4458261" cy="2219391"/>
              <a:chOff x="4586994" y="4613877"/>
              <a:chExt cx="4458261" cy="2219391"/>
            </a:xfrm>
          </p:grpSpPr>
          <p:sp>
            <p:nvSpPr>
              <p:cNvPr id="64571" name="Text Box 80"/>
              <p:cNvSpPr txBox="1">
                <a:spLocks noChangeArrowheads="1"/>
              </p:cNvSpPr>
              <p:nvPr/>
            </p:nvSpPr>
            <p:spPr bwMode="auto">
              <a:xfrm>
                <a:off x="4781283" y="5157192"/>
                <a:ext cx="843495" cy="1574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CCl</a:t>
                </a:r>
                <a:r>
                  <a:rPr lang="it-IT" altLang="it-IT" sz="1900" baseline="-25000">
                    <a:solidFill>
                      <a:srgbClr val="003399"/>
                    </a:solidFill>
                    <a:latin typeface="Arial" charset="0"/>
                  </a:rPr>
                  <a:t>2</a:t>
                </a: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F</a:t>
                </a:r>
                <a:r>
                  <a:rPr lang="it-IT" altLang="it-IT" sz="1900" baseline="-25000">
                    <a:solidFill>
                      <a:srgbClr val="003399"/>
                    </a:solidFill>
                    <a:latin typeface="Arial" charset="0"/>
                  </a:rPr>
                  <a:t>2</a:t>
                </a:r>
                <a:endParaRPr lang="it-IT" altLang="it-IT" sz="1900">
                  <a:solidFill>
                    <a:srgbClr val="003399"/>
                  </a:solidFill>
                  <a:latin typeface="Arial" charset="0"/>
                </a:endParaRP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CCl</a:t>
                </a:r>
                <a:r>
                  <a:rPr lang="it-IT" altLang="it-IT" sz="1900" baseline="-25000">
                    <a:solidFill>
                      <a:srgbClr val="003399"/>
                    </a:solidFill>
                    <a:latin typeface="Arial" charset="0"/>
                  </a:rPr>
                  <a:t>4</a:t>
                </a:r>
                <a:endParaRPr lang="it-IT" altLang="it-IT" sz="1900">
                  <a:solidFill>
                    <a:srgbClr val="003399"/>
                  </a:solidFill>
                  <a:latin typeface="Arial" charset="0"/>
                </a:endParaRP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C</a:t>
                </a:r>
                <a:r>
                  <a:rPr lang="it-IT" altLang="it-IT" sz="1900" baseline="-25000">
                    <a:solidFill>
                      <a:srgbClr val="003399"/>
                    </a:solidFill>
                    <a:latin typeface="Arial" charset="0"/>
                  </a:rPr>
                  <a:t>6</a:t>
                </a: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H</a:t>
                </a:r>
                <a:r>
                  <a:rPr lang="it-IT" altLang="it-IT" sz="1900" baseline="-25000">
                    <a:solidFill>
                      <a:srgbClr val="003399"/>
                    </a:solidFill>
                    <a:latin typeface="Arial" charset="0"/>
                  </a:rPr>
                  <a:t>6</a:t>
                </a:r>
                <a:endParaRPr lang="it-IT" altLang="it-IT" sz="1900">
                  <a:solidFill>
                    <a:srgbClr val="003399"/>
                  </a:solidFill>
                  <a:latin typeface="Arial" charset="0"/>
                </a:endParaRP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CH</a:t>
                </a:r>
                <a:r>
                  <a:rPr lang="it-IT" altLang="it-IT" sz="1900" baseline="-25000">
                    <a:solidFill>
                      <a:srgbClr val="003399"/>
                    </a:solidFill>
                    <a:latin typeface="Arial" charset="0"/>
                  </a:rPr>
                  <a:t>4</a:t>
                </a:r>
                <a:endParaRPr lang="it-IT" altLang="it-IT" sz="1900">
                  <a:solidFill>
                    <a:srgbClr val="003399"/>
                  </a:solidFill>
                  <a:latin typeface="Arial" charset="0"/>
                </a:endParaRPr>
              </a:p>
            </p:txBody>
          </p:sp>
          <p:sp>
            <p:nvSpPr>
              <p:cNvPr id="64572" name="Text Box 81"/>
              <p:cNvSpPr txBox="1">
                <a:spLocks noChangeArrowheads="1"/>
              </p:cNvSpPr>
              <p:nvPr/>
            </p:nvSpPr>
            <p:spPr bwMode="auto">
              <a:xfrm>
                <a:off x="6335199" y="5258995"/>
                <a:ext cx="939675" cy="1574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- 30°C</a:t>
                </a: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76,7°C</a:t>
                </a: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80,1°C</a:t>
                </a: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- 161°C</a:t>
                </a:r>
              </a:p>
            </p:txBody>
          </p:sp>
          <p:sp>
            <p:nvSpPr>
              <p:cNvPr id="64573" name="Text Box 82"/>
              <p:cNvSpPr txBox="1">
                <a:spLocks noChangeArrowheads="1"/>
              </p:cNvSpPr>
              <p:nvPr/>
            </p:nvSpPr>
            <p:spPr bwMode="auto">
              <a:xfrm>
                <a:off x="7828966" y="5253640"/>
                <a:ext cx="939675" cy="1574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- 72°C</a:t>
                </a: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19,8°C</a:t>
                </a: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18,2°C</a:t>
                </a: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- 186°C</a:t>
                </a:r>
              </a:p>
            </p:txBody>
          </p:sp>
          <p:sp>
            <p:nvSpPr>
              <p:cNvPr id="64574" name="Line 88"/>
              <p:cNvSpPr>
                <a:spLocks noChangeShapeType="1"/>
              </p:cNvSpPr>
              <p:nvPr/>
            </p:nvSpPr>
            <p:spPr bwMode="auto">
              <a:xfrm>
                <a:off x="5971635" y="4640730"/>
                <a:ext cx="14685" cy="2092325"/>
              </a:xfrm>
              <a:prstGeom prst="line">
                <a:avLst/>
              </a:prstGeom>
              <a:noFill/>
              <a:ln w="9525">
                <a:solidFill>
                  <a:srgbClr val="A500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575" name="Text Box 83"/>
              <p:cNvSpPr txBox="1">
                <a:spLocks noChangeArrowheads="1"/>
              </p:cNvSpPr>
              <p:nvPr/>
            </p:nvSpPr>
            <p:spPr bwMode="auto">
              <a:xfrm>
                <a:off x="4770815" y="4757893"/>
                <a:ext cx="1125477" cy="346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Sostanza</a:t>
                </a:r>
              </a:p>
            </p:txBody>
          </p:sp>
          <p:sp>
            <p:nvSpPr>
              <p:cNvPr id="64576" name="Text Box 84"/>
              <p:cNvSpPr txBox="1">
                <a:spLocks noChangeArrowheads="1"/>
              </p:cNvSpPr>
              <p:nvPr/>
            </p:nvSpPr>
            <p:spPr bwMode="auto">
              <a:xfrm>
                <a:off x="5998738" y="4634625"/>
                <a:ext cx="1520150" cy="6386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P.e. normale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(a P = 1 atm)</a:t>
                </a:r>
              </a:p>
            </p:txBody>
          </p:sp>
          <p:sp>
            <p:nvSpPr>
              <p:cNvPr id="64577" name="Text Box 85"/>
              <p:cNvSpPr txBox="1">
                <a:spLocks noChangeArrowheads="1"/>
              </p:cNvSpPr>
              <p:nvPr/>
            </p:nvSpPr>
            <p:spPr bwMode="auto">
              <a:xfrm>
                <a:off x="7552354" y="4613877"/>
                <a:ext cx="1492901" cy="6386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P.e. a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>
                    <a:solidFill>
                      <a:srgbClr val="003399"/>
                    </a:solidFill>
                    <a:latin typeface="Arial" charset="0"/>
                  </a:rPr>
                  <a:t>P = 0,01 atm</a:t>
                </a:r>
              </a:p>
            </p:txBody>
          </p:sp>
          <p:sp>
            <p:nvSpPr>
              <p:cNvPr id="64578" name="Line 88"/>
              <p:cNvSpPr>
                <a:spLocks noChangeShapeType="1"/>
              </p:cNvSpPr>
              <p:nvPr/>
            </p:nvSpPr>
            <p:spPr bwMode="auto">
              <a:xfrm>
                <a:off x="7577464" y="4671889"/>
                <a:ext cx="14685" cy="2092325"/>
              </a:xfrm>
              <a:prstGeom prst="line">
                <a:avLst/>
              </a:prstGeom>
              <a:noFill/>
              <a:ln w="9525">
                <a:solidFill>
                  <a:srgbClr val="A500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579" name="Rectangle 2"/>
              <p:cNvSpPr>
                <a:spLocks noChangeArrowheads="1"/>
              </p:cNvSpPr>
              <p:nvPr/>
            </p:nvSpPr>
            <p:spPr bwMode="auto">
              <a:xfrm>
                <a:off x="4586994" y="4680628"/>
                <a:ext cx="4445526" cy="2074845"/>
              </a:xfrm>
              <a:prstGeom prst="rect">
                <a:avLst/>
              </a:prstGeom>
              <a:noFill/>
              <a:ln w="19050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4570" name="Line 86"/>
            <p:cNvSpPr>
              <a:spLocks noChangeShapeType="1"/>
            </p:cNvSpPr>
            <p:nvPr/>
          </p:nvSpPr>
          <p:spPr bwMode="auto">
            <a:xfrm>
              <a:off x="4592509" y="5237817"/>
              <a:ext cx="4454781" cy="0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5415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752"/>
    </mc:Choice>
    <mc:Fallback>
      <p:transition spd="slow" advTm="25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1844676" y="582613"/>
            <a:ext cx="8594725" cy="1536700"/>
          </a:xfrm>
          <a:prstGeom prst="rect">
            <a:avLst/>
          </a:prstGeom>
          <a:solidFill>
            <a:srgbClr val="F0FF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1935163" y="1536701"/>
            <a:ext cx="641640" cy="4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00"/>
                </a:solidFill>
                <a:latin typeface="Arial" charset="0"/>
              </a:rPr>
              <a:t>CH</a:t>
            </a:r>
            <a:r>
              <a:rPr lang="it-IT" altLang="it-IT" sz="2300" baseline="-25000">
                <a:solidFill>
                  <a:srgbClr val="003300"/>
                </a:solidFill>
                <a:latin typeface="Arial" charset="0"/>
              </a:rPr>
              <a:t>3</a:t>
            </a:r>
          </a:p>
        </p:txBody>
      </p:sp>
      <p:sp>
        <p:nvSpPr>
          <p:cNvPr id="65540" name="Text Box 5"/>
          <p:cNvSpPr txBox="1">
            <a:spLocks noChangeArrowheads="1"/>
          </p:cNvSpPr>
          <p:nvPr/>
        </p:nvSpPr>
        <p:spPr bwMode="auto">
          <a:xfrm>
            <a:off x="2859088" y="663576"/>
            <a:ext cx="641640" cy="4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00"/>
                </a:solidFill>
                <a:latin typeface="Arial" charset="0"/>
              </a:rPr>
              <a:t>CH</a:t>
            </a:r>
            <a:r>
              <a:rPr lang="it-IT" altLang="it-IT" sz="2300" baseline="-25000">
                <a:solidFill>
                  <a:srgbClr val="003300"/>
                </a:solidFill>
                <a:latin typeface="Arial" charset="0"/>
              </a:rPr>
              <a:t>2</a:t>
            </a: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956050" y="1536701"/>
            <a:ext cx="641640" cy="4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00"/>
                </a:solidFill>
                <a:latin typeface="Arial" charset="0"/>
              </a:rPr>
              <a:t>CH</a:t>
            </a:r>
            <a:r>
              <a:rPr lang="it-IT" altLang="it-IT" sz="2300" baseline="-25000">
                <a:solidFill>
                  <a:srgbClr val="003300"/>
                </a:solidFill>
                <a:latin typeface="Arial" charset="0"/>
              </a:rPr>
              <a:t>2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4733925" y="663576"/>
            <a:ext cx="641640" cy="4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00"/>
                </a:solidFill>
                <a:latin typeface="Arial" charset="0"/>
              </a:rPr>
              <a:t>CH</a:t>
            </a:r>
            <a:r>
              <a:rPr lang="it-IT" altLang="it-IT" sz="2300" baseline="-25000">
                <a:solidFill>
                  <a:srgbClr val="003300"/>
                </a:solidFill>
                <a:latin typeface="Arial" charset="0"/>
              </a:rPr>
              <a:t>3</a:t>
            </a:r>
          </a:p>
        </p:txBody>
      </p:sp>
      <p:sp>
        <p:nvSpPr>
          <p:cNvPr id="65543" name="Line 8"/>
          <p:cNvSpPr>
            <a:spLocks noChangeShapeType="1"/>
          </p:cNvSpPr>
          <p:nvPr/>
        </p:nvSpPr>
        <p:spPr bwMode="auto">
          <a:xfrm flipV="1">
            <a:off x="2311401" y="1003300"/>
            <a:ext cx="531813" cy="490538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 flipV="1">
            <a:off x="4230688" y="1036639"/>
            <a:ext cx="533400" cy="492125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545" name="Line 10"/>
          <p:cNvSpPr>
            <a:spLocks noChangeShapeType="1"/>
          </p:cNvSpPr>
          <p:nvPr/>
        </p:nvSpPr>
        <p:spPr bwMode="auto">
          <a:xfrm rot="16200000" flipV="1">
            <a:off x="3463131" y="1051719"/>
            <a:ext cx="484188" cy="539750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546" name="Text Box 11"/>
          <p:cNvSpPr txBox="1">
            <a:spLocks noChangeArrowheads="1"/>
          </p:cNvSpPr>
          <p:nvPr/>
        </p:nvSpPr>
        <p:spPr bwMode="auto">
          <a:xfrm>
            <a:off x="5684839" y="979488"/>
            <a:ext cx="4542965" cy="73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3300"/>
                </a:solidFill>
                <a:latin typeface="Arial" charset="0"/>
              </a:rPr>
              <a:t>Molecola apolare solo forze di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3300"/>
                </a:solidFill>
                <a:latin typeface="Arial" charset="0"/>
              </a:rPr>
              <a:t>Van der Waals del tipo di London</a:t>
            </a:r>
          </a:p>
        </p:txBody>
      </p:sp>
      <p:sp>
        <p:nvSpPr>
          <p:cNvPr id="65547" name="Text Box 12"/>
          <p:cNvSpPr txBox="1">
            <a:spLocks noChangeArrowheads="1"/>
          </p:cNvSpPr>
          <p:nvPr/>
        </p:nvSpPr>
        <p:spPr bwMode="auto">
          <a:xfrm>
            <a:off x="4724400" y="1703388"/>
            <a:ext cx="4539952" cy="39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2605" tIns="26303" rIns="52605" bIns="26303">
            <a:spAutoFit/>
          </a:bodyPr>
          <a:lstStyle>
            <a:lvl1pPr defTabSz="525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 err="1">
                <a:solidFill>
                  <a:srgbClr val="003300"/>
                </a:solidFill>
                <a:latin typeface="Arial" charset="0"/>
              </a:rPr>
              <a:t>pf</a:t>
            </a:r>
            <a:r>
              <a:rPr lang="it-IT" altLang="it-IT" sz="2200" b="1" dirty="0">
                <a:solidFill>
                  <a:srgbClr val="003300"/>
                </a:solidFill>
                <a:latin typeface="Arial" charset="0"/>
              </a:rPr>
              <a:t> = - </a:t>
            </a:r>
            <a:r>
              <a:rPr lang="it-IT" altLang="it-IT" sz="2200" b="1" dirty="0">
                <a:solidFill>
                  <a:srgbClr val="003300"/>
                </a:solidFill>
                <a:latin typeface="Arial" charset="0"/>
              </a:rPr>
              <a:t>135°C        pe = -42 °C</a:t>
            </a:r>
            <a:endParaRPr lang="it-IT" altLang="it-IT" sz="2200" b="1" dirty="0">
              <a:solidFill>
                <a:srgbClr val="003300"/>
              </a:solidFill>
              <a:latin typeface="Arial" charset="0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889126" y="2176463"/>
            <a:ext cx="8450263" cy="1653250"/>
            <a:chOff x="365125" y="2176463"/>
            <a:chExt cx="8450055" cy="1653250"/>
          </a:xfrm>
        </p:grpSpPr>
        <p:sp>
          <p:nvSpPr>
            <p:cNvPr id="65580" name="Text Box 24"/>
            <p:cNvSpPr txBox="1">
              <a:spLocks noChangeArrowheads="1"/>
            </p:cNvSpPr>
            <p:nvPr/>
          </p:nvSpPr>
          <p:spPr bwMode="auto">
            <a:xfrm>
              <a:off x="3657600" y="2176463"/>
              <a:ext cx="335459" cy="407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605" tIns="26303" rIns="52605" bIns="26303">
              <a:spAutoFit/>
            </a:bodyPr>
            <a:lstStyle>
              <a:lvl1pPr defTabSz="5254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254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254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254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254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25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25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25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25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O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grpSp>
          <p:nvGrpSpPr>
            <p:cNvPr id="65581" name="Gruppo 1"/>
            <p:cNvGrpSpPr>
              <a:grpSpLocks/>
            </p:cNvGrpSpPr>
            <p:nvPr/>
          </p:nvGrpSpPr>
          <p:grpSpPr bwMode="auto">
            <a:xfrm>
              <a:off x="365125" y="2489155"/>
              <a:ext cx="8450055" cy="1340558"/>
              <a:chOff x="365125" y="2489155"/>
              <a:chExt cx="8450055" cy="1340558"/>
            </a:xfrm>
          </p:grpSpPr>
          <p:sp>
            <p:nvSpPr>
              <p:cNvPr id="65582" name="Text Box 13"/>
              <p:cNvSpPr txBox="1">
                <a:spLocks noChangeArrowheads="1"/>
              </p:cNvSpPr>
              <p:nvPr/>
            </p:nvSpPr>
            <p:spPr bwMode="auto">
              <a:xfrm>
                <a:off x="365125" y="3422650"/>
                <a:ext cx="641624" cy="407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FFFF66"/>
                    </a:solidFill>
                    <a:latin typeface="Arial" charset="0"/>
                  </a:rPr>
                  <a:t>CH</a:t>
                </a:r>
                <a:r>
                  <a:rPr lang="it-IT" altLang="it-IT" sz="2300" baseline="-25000">
                    <a:solidFill>
                      <a:srgbClr val="FFFF66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65583" name="Text Box 14"/>
              <p:cNvSpPr txBox="1">
                <a:spLocks noChangeArrowheads="1"/>
              </p:cNvSpPr>
              <p:nvPr/>
            </p:nvSpPr>
            <p:spPr bwMode="auto">
              <a:xfrm>
                <a:off x="1289050" y="2549525"/>
                <a:ext cx="641624" cy="407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FFFF66"/>
                    </a:solidFill>
                    <a:latin typeface="Arial" charset="0"/>
                  </a:rPr>
                  <a:t>CH</a:t>
                </a:r>
                <a:r>
                  <a:rPr lang="it-IT" altLang="it-IT" sz="2300" baseline="-25000">
                    <a:solidFill>
                      <a:srgbClr val="FFFF66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65584" name="Text Box 15"/>
              <p:cNvSpPr txBox="1">
                <a:spLocks noChangeArrowheads="1"/>
              </p:cNvSpPr>
              <p:nvPr/>
            </p:nvSpPr>
            <p:spPr bwMode="auto">
              <a:xfrm>
                <a:off x="2387600" y="3422650"/>
                <a:ext cx="641624" cy="407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FFFF66"/>
                    </a:solidFill>
                    <a:latin typeface="Arial" charset="0"/>
                  </a:rPr>
                  <a:t>CH</a:t>
                </a:r>
                <a:r>
                  <a:rPr lang="it-IT" altLang="it-IT" sz="2300" baseline="-25000">
                    <a:solidFill>
                      <a:srgbClr val="FFFF66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65585" name="Text Box 16"/>
              <p:cNvSpPr txBox="1">
                <a:spLocks noChangeArrowheads="1"/>
              </p:cNvSpPr>
              <p:nvPr/>
            </p:nvSpPr>
            <p:spPr bwMode="auto">
              <a:xfrm>
                <a:off x="3063875" y="2549525"/>
                <a:ext cx="319429" cy="407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FFFF66"/>
                    </a:solidFill>
                    <a:latin typeface="Arial" charset="0"/>
                  </a:rPr>
                  <a:t>C</a:t>
                </a:r>
                <a:endParaRPr lang="it-IT" altLang="it-IT" sz="2300" baseline="-25000">
                  <a:solidFill>
                    <a:srgbClr val="FFFF66"/>
                  </a:solidFill>
                  <a:latin typeface="Arial" charset="0"/>
                </a:endParaRPr>
              </a:p>
            </p:txBody>
          </p:sp>
          <p:sp>
            <p:nvSpPr>
              <p:cNvPr id="65586" name="Line 17"/>
              <p:cNvSpPr>
                <a:spLocks noChangeShapeType="1"/>
              </p:cNvSpPr>
              <p:nvPr/>
            </p:nvSpPr>
            <p:spPr bwMode="auto">
              <a:xfrm flipV="1">
                <a:off x="741363" y="2890838"/>
                <a:ext cx="531812" cy="490537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87" name="Line 18"/>
              <p:cNvSpPr>
                <a:spLocks noChangeShapeType="1"/>
              </p:cNvSpPr>
              <p:nvPr/>
            </p:nvSpPr>
            <p:spPr bwMode="auto">
              <a:xfrm flipV="1">
                <a:off x="2660650" y="2924175"/>
                <a:ext cx="533400" cy="49053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88" name="Line 19"/>
              <p:cNvSpPr>
                <a:spLocks noChangeShapeType="1"/>
              </p:cNvSpPr>
              <p:nvPr/>
            </p:nvSpPr>
            <p:spPr bwMode="auto">
              <a:xfrm rot="16200000" flipV="1">
                <a:off x="1893888" y="2936875"/>
                <a:ext cx="484188" cy="541337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89" name="Text Box 20"/>
              <p:cNvSpPr txBox="1">
                <a:spLocks noChangeArrowheads="1"/>
              </p:cNvSpPr>
              <p:nvPr/>
            </p:nvSpPr>
            <p:spPr bwMode="auto">
              <a:xfrm>
                <a:off x="4449763" y="2650540"/>
                <a:ext cx="4365417" cy="730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FF66"/>
                    </a:solidFill>
                    <a:latin typeface="Arial" charset="0"/>
                  </a:rPr>
                  <a:t>Molecola apolare, possibilità di 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FF66"/>
                    </a:solidFill>
                    <a:latin typeface="Arial" charset="0"/>
                  </a:rPr>
                  <a:t>legame Idrogeno</a:t>
                </a:r>
              </a:p>
            </p:txBody>
          </p:sp>
          <p:sp>
            <p:nvSpPr>
              <p:cNvPr id="65590" name="Text Box 21"/>
              <p:cNvSpPr txBox="1">
                <a:spLocks noChangeArrowheads="1"/>
              </p:cNvSpPr>
              <p:nvPr/>
            </p:nvSpPr>
            <p:spPr bwMode="auto">
              <a:xfrm>
                <a:off x="4602163" y="3430588"/>
                <a:ext cx="3586038" cy="391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 dirty="0" err="1">
                    <a:solidFill>
                      <a:srgbClr val="FFFF66"/>
                    </a:solidFill>
                    <a:latin typeface="Arial" charset="0"/>
                  </a:rPr>
                  <a:t>pf</a:t>
                </a:r>
                <a:r>
                  <a:rPr lang="it-IT" altLang="it-IT" sz="2200" b="1" dirty="0">
                    <a:solidFill>
                      <a:srgbClr val="FFFF66"/>
                    </a:solidFill>
                    <a:latin typeface="Arial" charset="0"/>
                  </a:rPr>
                  <a:t> = + </a:t>
                </a:r>
                <a:r>
                  <a:rPr lang="it-IT" altLang="it-IT" sz="2200" b="1" dirty="0">
                    <a:solidFill>
                      <a:srgbClr val="FFFF66"/>
                    </a:solidFill>
                    <a:latin typeface="Arial" charset="0"/>
                  </a:rPr>
                  <a:t>116°C    pe = 216 °C</a:t>
                </a:r>
                <a:endParaRPr lang="it-IT" altLang="it-IT" sz="2200" b="1" dirty="0">
                  <a:solidFill>
                    <a:srgbClr val="FFFF66"/>
                  </a:solidFill>
                  <a:latin typeface="Arial" charset="0"/>
                </a:endParaRPr>
              </a:p>
            </p:txBody>
          </p:sp>
          <p:sp>
            <p:nvSpPr>
              <p:cNvPr id="65591" name="Line 22"/>
              <p:cNvSpPr>
                <a:spLocks noChangeShapeType="1"/>
              </p:cNvSpPr>
              <p:nvPr/>
            </p:nvSpPr>
            <p:spPr bwMode="auto">
              <a:xfrm flipV="1">
                <a:off x="3387219" y="2489155"/>
                <a:ext cx="228600" cy="207963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92" name="Line 23"/>
              <p:cNvSpPr>
                <a:spLocks noChangeShapeType="1"/>
              </p:cNvSpPr>
              <p:nvPr/>
            </p:nvSpPr>
            <p:spPr bwMode="auto">
              <a:xfrm flipV="1">
                <a:off x="3446463" y="2535238"/>
                <a:ext cx="228600" cy="206375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93" name="Text Box 25"/>
              <p:cNvSpPr txBox="1">
                <a:spLocks noChangeArrowheads="1"/>
              </p:cNvSpPr>
              <p:nvPr/>
            </p:nvSpPr>
            <p:spPr bwMode="auto">
              <a:xfrm>
                <a:off x="3565525" y="3422650"/>
                <a:ext cx="641624" cy="407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FFFF66"/>
                    </a:solidFill>
                    <a:latin typeface="Arial" charset="0"/>
                  </a:rPr>
                  <a:t>NH</a:t>
                </a:r>
                <a:r>
                  <a:rPr lang="it-IT" altLang="it-IT" sz="2300" baseline="-25000">
                    <a:solidFill>
                      <a:srgbClr val="FFFF66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65594" name="Line 37"/>
              <p:cNvSpPr>
                <a:spLocks noChangeShapeType="1"/>
              </p:cNvSpPr>
              <p:nvPr/>
            </p:nvSpPr>
            <p:spPr bwMode="auto">
              <a:xfrm rot="16200000" flipV="1">
                <a:off x="3331369" y="2874169"/>
                <a:ext cx="484188" cy="53975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752600" y="4005263"/>
            <a:ext cx="8686800" cy="2811463"/>
            <a:chOff x="228600" y="4005262"/>
            <a:chExt cx="8686800" cy="2811463"/>
          </a:xfrm>
        </p:grpSpPr>
        <p:sp>
          <p:nvSpPr>
            <p:cNvPr id="65551" name="Rectangle 2"/>
            <p:cNvSpPr>
              <a:spLocks noChangeArrowheads="1"/>
            </p:cNvSpPr>
            <p:nvPr/>
          </p:nvSpPr>
          <p:spPr bwMode="auto">
            <a:xfrm>
              <a:off x="228600" y="4032250"/>
              <a:ext cx="8686800" cy="2784475"/>
            </a:xfrm>
            <a:prstGeom prst="rect">
              <a:avLst/>
            </a:prstGeom>
            <a:solidFill>
              <a:srgbClr val="F0FFDD"/>
            </a:solidFill>
            <a:ln w="5715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65552" name="Group 55"/>
            <p:cNvGrpSpPr>
              <a:grpSpLocks/>
            </p:cNvGrpSpPr>
            <p:nvPr/>
          </p:nvGrpSpPr>
          <p:grpSpPr bwMode="auto">
            <a:xfrm>
              <a:off x="615950" y="4005262"/>
              <a:ext cx="8002588" cy="2701924"/>
              <a:chOff x="317" y="2586"/>
              <a:chExt cx="5041" cy="1702"/>
            </a:xfrm>
          </p:grpSpPr>
          <p:sp>
            <p:nvSpPr>
              <p:cNvPr id="65553" name="Text Box 26"/>
              <p:cNvSpPr txBox="1">
                <a:spLocks noChangeArrowheads="1"/>
              </p:cNvSpPr>
              <p:nvPr/>
            </p:nvSpPr>
            <p:spPr bwMode="auto">
              <a:xfrm>
                <a:off x="317" y="3351"/>
                <a:ext cx="40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CH</a:t>
                </a:r>
                <a:r>
                  <a:rPr lang="it-IT" altLang="it-IT" sz="2300" baseline="-25000">
                    <a:solidFill>
                      <a:srgbClr val="0033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65554" name="Text Box 27"/>
              <p:cNvSpPr txBox="1">
                <a:spLocks noChangeArrowheads="1"/>
              </p:cNvSpPr>
              <p:nvPr/>
            </p:nvSpPr>
            <p:spPr bwMode="auto">
              <a:xfrm>
                <a:off x="720" y="2775"/>
                <a:ext cx="40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CH</a:t>
                </a:r>
                <a:r>
                  <a:rPr lang="it-IT" altLang="it-IT" sz="2300" baseline="-25000">
                    <a:solidFill>
                      <a:srgbClr val="0033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65555" name="Text Box 28"/>
              <p:cNvSpPr txBox="1">
                <a:spLocks noChangeArrowheads="1"/>
              </p:cNvSpPr>
              <p:nvPr/>
            </p:nvSpPr>
            <p:spPr bwMode="auto">
              <a:xfrm>
                <a:off x="1267" y="3351"/>
                <a:ext cx="40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CH</a:t>
                </a:r>
                <a:r>
                  <a:rPr lang="it-IT" altLang="it-IT" sz="2300" baseline="-25000">
                    <a:solidFill>
                      <a:srgbClr val="0033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65556" name="Text Box 29"/>
              <p:cNvSpPr txBox="1">
                <a:spLocks noChangeArrowheads="1"/>
              </p:cNvSpPr>
              <p:nvPr/>
            </p:nvSpPr>
            <p:spPr bwMode="auto">
              <a:xfrm>
                <a:off x="1782" y="2801"/>
                <a:ext cx="201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C</a:t>
                </a:r>
                <a:endParaRPr lang="it-IT" altLang="it-IT" sz="2300" baseline="-25000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65557" name="Line 30"/>
              <p:cNvSpPr>
                <a:spLocks noChangeShapeType="1"/>
              </p:cNvSpPr>
              <p:nvPr/>
            </p:nvSpPr>
            <p:spPr bwMode="auto">
              <a:xfrm rot="20892049" flipV="1">
                <a:off x="500" y="3015"/>
                <a:ext cx="335" cy="310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58" name="Line 31"/>
              <p:cNvSpPr>
                <a:spLocks noChangeShapeType="1"/>
              </p:cNvSpPr>
              <p:nvPr/>
            </p:nvSpPr>
            <p:spPr bwMode="auto">
              <a:xfrm rot="17245220" flipV="1">
                <a:off x="1066" y="3016"/>
                <a:ext cx="305" cy="340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59" name="Line 32"/>
              <p:cNvSpPr>
                <a:spLocks noChangeShapeType="1"/>
              </p:cNvSpPr>
              <p:nvPr/>
            </p:nvSpPr>
            <p:spPr bwMode="auto">
              <a:xfrm flipV="1">
                <a:off x="1955" y="2706"/>
                <a:ext cx="144" cy="131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60" name="Line 33"/>
              <p:cNvSpPr>
                <a:spLocks noChangeShapeType="1"/>
              </p:cNvSpPr>
              <p:nvPr/>
            </p:nvSpPr>
            <p:spPr bwMode="auto">
              <a:xfrm flipV="1">
                <a:off x="1966" y="2775"/>
                <a:ext cx="144" cy="131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61" name="Text Box 34"/>
              <p:cNvSpPr txBox="1">
                <a:spLocks noChangeArrowheads="1"/>
              </p:cNvSpPr>
              <p:nvPr/>
            </p:nvSpPr>
            <p:spPr bwMode="auto">
              <a:xfrm>
                <a:off x="2045" y="3351"/>
                <a:ext cx="336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NH</a:t>
                </a:r>
                <a:endParaRPr lang="it-IT" altLang="it-IT" sz="2300" baseline="-25000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65562" name="Line 35"/>
              <p:cNvSpPr>
                <a:spLocks noChangeShapeType="1"/>
              </p:cNvSpPr>
              <p:nvPr/>
            </p:nvSpPr>
            <p:spPr bwMode="auto">
              <a:xfrm rot="20892049" flipV="1">
                <a:off x="1555" y="3063"/>
                <a:ext cx="336" cy="309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63" name="Line 36"/>
              <p:cNvSpPr>
                <a:spLocks noChangeShapeType="1"/>
              </p:cNvSpPr>
              <p:nvPr/>
            </p:nvSpPr>
            <p:spPr bwMode="auto">
              <a:xfrm rot="17245220" flipV="1">
                <a:off x="1884" y="3056"/>
                <a:ext cx="305" cy="340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64" name="Text Box 38"/>
              <p:cNvSpPr txBox="1">
                <a:spLocks noChangeArrowheads="1"/>
              </p:cNvSpPr>
              <p:nvPr/>
            </p:nvSpPr>
            <p:spPr bwMode="auto">
              <a:xfrm>
                <a:off x="2070" y="2586"/>
                <a:ext cx="211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O</a:t>
                </a:r>
                <a:endParaRPr lang="it-IT" altLang="it-IT" sz="2300" baseline="-25000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65565" name="Text Box 39"/>
              <p:cNvSpPr txBox="1">
                <a:spLocks noChangeArrowheads="1"/>
              </p:cNvSpPr>
              <p:nvPr/>
            </p:nvSpPr>
            <p:spPr bwMode="auto">
              <a:xfrm>
                <a:off x="2533" y="3351"/>
                <a:ext cx="201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H</a:t>
                </a:r>
                <a:endParaRPr lang="it-IT" altLang="it-IT" sz="2300" baseline="-25000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65566" name="Line 40"/>
              <p:cNvSpPr>
                <a:spLocks noChangeShapeType="1"/>
              </p:cNvSpPr>
              <p:nvPr/>
            </p:nvSpPr>
            <p:spPr bwMode="auto">
              <a:xfrm>
                <a:off x="2390" y="3465"/>
                <a:ext cx="144" cy="0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67" name="Line 41"/>
              <p:cNvSpPr>
                <a:spLocks noChangeShapeType="1"/>
              </p:cNvSpPr>
              <p:nvPr/>
            </p:nvSpPr>
            <p:spPr bwMode="auto">
              <a:xfrm rot="16200000" flipV="1">
                <a:off x="3376" y="3476"/>
                <a:ext cx="131" cy="144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68" name="Line 42"/>
              <p:cNvSpPr>
                <a:spLocks noChangeShapeType="1"/>
              </p:cNvSpPr>
              <p:nvPr/>
            </p:nvSpPr>
            <p:spPr bwMode="auto">
              <a:xfrm rot="16200000" flipV="1">
                <a:off x="3347" y="3528"/>
                <a:ext cx="131" cy="144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69" name="Line 43"/>
              <p:cNvSpPr>
                <a:spLocks noChangeShapeType="1"/>
              </p:cNvSpPr>
              <p:nvPr/>
            </p:nvSpPr>
            <p:spPr bwMode="auto">
              <a:xfrm>
                <a:off x="2750" y="3459"/>
                <a:ext cx="404" cy="0"/>
              </a:xfrm>
              <a:prstGeom prst="line">
                <a:avLst/>
              </a:prstGeom>
              <a:noFill/>
              <a:ln w="57150" cap="rnd">
                <a:solidFill>
                  <a:srgbClr val="0033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70" name="Text Box 44"/>
              <p:cNvSpPr txBox="1">
                <a:spLocks noChangeArrowheads="1"/>
              </p:cNvSpPr>
              <p:nvPr/>
            </p:nvSpPr>
            <p:spPr bwMode="auto">
              <a:xfrm>
                <a:off x="3154" y="3351"/>
                <a:ext cx="211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O</a:t>
                </a:r>
                <a:endParaRPr lang="it-IT" altLang="it-IT" sz="2300" baseline="-25000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65571" name="Text Box 45"/>
              <p:cNvSpPr txBox="1">
                <a:spLocks noChangeArrowheads="1"/>
              </p:cNvSpPr>
              <p:nvPr/>
            </p:nvSpPr>
            <p:spPr bwMode="auto">
              <a:xfrm>
                <a:off x="3456" y="3580"/>
                <a:ext cx="201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C</a:t>
                </a:r>
                <a:endParaRPr lang="it-IT" altLang="it-IT" sz="2300" baseline="-25000">
                  <a:solidFill>
                    <a:srgbClr val="003300"/>
                  </a:solidFill>
                  <a:latin typeface="Arial" charset="0"/>
                </a:endParaRPr>
              </a:p>
            </p:txBody>
          </p:sp>
          <p:sp>
            <p:nvSpPr>
              <p:cNvPr id="65572" name="Line 46"/>
              <p:cNvSpPr>
                <a:spLocks noChangeShapeType="1"/>
              </p:cNvSpPr>
              <p:nvPr/>
            </p:nvSpPr>
            <p:spPr bwMode="auto">
              <a:xfrm rot="20892049" flipV="1">
                <a:off x="3218" y="3796"/>
                <a:ext cx="336" cy="309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73" name="Text Box 47"/>
              <p:cNvSpPr txBox="1">
                <a:spLocks noChangeArrowheads="1"/>
              </p:cNvSpPr>
              <p:nvPr/>
            </p:nvSpPr>
            <p:spPr bwMode="auto">
              <a:xfrm>
                <a:off x="2864" y="4032"/>
                <a:ext cx="40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NH</a:t>
                </a:r>
                <a:r>
                  <a:rPr lang="it-IT" altLang="it-IT" sz="2300" baseline="-25000">
                    <a:solidFill>
                      <a:srgbClr val="0033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65574" name="Line 48"/>
              <p:cNvSpPr>
                <a:spLocks noChangeShapeType="1"/>
              </p:cNvSpPr>
              <p:nvPr/>
            </p:nvSpPr>
            <p:spPr bwMode="auto">
              <a:xfrm rot="20892049" flipV="1">
                <a:off x="3600" y="3267"/>
                <a:ext cx="335" cy="310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75" name="Text Box 49"/>
              <p:cNvSpPr txBox="1">
                <a:spLocks noChangeArrowheads="1"/>
              </p:cNvSpPr>
              <p:nvPr/>
            </p:nvSpPr>
            <p:spPr bwMode="auto">
              <a:xfrm>
                <a:off x="3859" y="3005"/>
                <a:ext cx="40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CH</a:t>
                </a:r>
                <a:r>
                  <a:rPr lang="it-IT" altLang="it-IT" sz="2300" baseline="-25000">
                    <a:solidFill>
                      <a:srgbClr val="0033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65576" name="Line 50"/>
              <p:cNvSpPr>
                <a:spLocks noChangeShapeType="1"/>
              </p:cNvSpPr>
              <p:nvPr/>
            </p:nvSpPr>
            <p:spPr bwMode="auto">
              <a:xfrm rot="17245220" flipV="1">
                <a:off x="4222" y="3264"/>
                <a:ext cx="305" cy="340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577" name="Text Box 51"/>
              <p:cNvSpPr txBox="1">
                <a:spLocks noChangeArrowheads="1"/>
              </p:cNvSpPr>
              <p:nvPr/>
            </p:nvSpPr>
            <p:spPr bwMode="auto">
              <a:xfrm>
                <a:off x="4493" y="3607"/>
                <a:ext cx="40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CH</a:t>
                </a:r>
                <a:r>
                  <a:rPr lang="it-IT" altLang="it-IT" sz="2300" baseline="-25000">
                    <a:solidFill>
                      <a:srgbClr val="0033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65578" name="Text Box 52"/>
              <p:cNvSpPr txBox="1">
                <a:spLocks noChangeArrowheads="1"/>
              </p:cNvSpPr>
              <p:nvPr/>
            </p:nvSpPr>
            <p:spPr bwMode="auto">
              <a:xfrm>
                <a:off x="4954" y="3005"/>
                <a:ext cx="40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2605" tIns="26303" rIns="52605" bIns="26303">
                <a:spAutoFit/>
              </a:bodyPr>
              <a:lstStyle>
                <a:lvl1pPr defTabSz="5254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254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254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254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254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254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3300"/>
                    </a:solidFill>
                    <a:latin typeface="Arial" charset="0"/>
                  </a:rPr>
                  <a:t>CH</a:t>
                </a:r>
                <a:r>
                  <a:rPr lang="it-IT" altLang="it-IT" sz="2300" baseline="-25000">
                    <a:solidFill>
                      <a:srgbClr val="0033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65579" name="Line 53"/>
              <p:cNvSpPr>
                <a:spLocks noChangeShapeType="1"/>
              </p:cNvSpPr>
              <p:nvPr/>
            </p:nvSpPr>
            <p:spPr bwMode="auto">
              <a:xfrm rot="20892049" flipV="1">
                <a:off x="4723" y="3267"/>
                <a:ext cx="336" cy="309"/>
              </a:xfrm>
              <a:prstGeom prst="line">
                <a:avLst/>
              </a:prstGeom>
              <a:noFill/>
              <a:ln w="57150">
                <a:solidFill>
                  <a:srgbClr val="00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65550" name="Text Box 54"/>
          <p:cNvSpPr txBox="1">
            <a:spLocks noChangeArrowheads="1"/>
          </p:cNvSpPr>
          <p:nvPr/>
        </p:nvSpPr>
        <p:spPr bwMode="auto">
          <a:xfrm>
            <a:off x="3443288" y="33339"/>
            <a:ext cx="5205390" cy="48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2605" tIns="26303" rIns="52605" bIns="26303">
            <a:spAutoFit/>
          </a:bodyPr>
          <a:lstStyle>
            <a:lvl1pPr defTabSz="525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54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54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54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54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5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DDFFFF"/>
                </a:solidFill>
                <a:latin typeface="Comic Sans MS" pitchFamily="66" charset="0"/>
              </a:rPr>
              <a:t>Effetto del Legame Idrogeno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87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57"/>
    </mc:Choice>
    <mc:Fallback>
      <p:transition spd="slow" advTm="131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/>
          <p:cNvSpPr>
            <a:spLocks noChangeArrowheads="1"/>
          </p:cNvSpPr>
          <p:nvPr/>
        </p:nvSpPr>
        <p:spPr bwMode="auto">
          <a:xfrm rot="-5400000">
            <a:off x="1924050" y="1706563"/>
            <a:ext cx="1136650" cy="1066800"/>
          </a:xfrm>
          <a:prstGeom prst="hexagon">
            <a:avLst>
              <a:gd name="adj" fmla="val 26701"/>
              <a:gd name="vf" fmla="val 115470"/>
            </a:avLst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63" name="AutoShape 3"/>
          <p:cNvSpPr>
            <a:spLocks noChangeArrowheads="1"/>
          </p:cNvSpPr>
          <p:nvPr/>
        </p:nvSpPr>
        <p:spPr bwMode="auto">
          <a:xfrm rot="-5400000">
            <a:off x="5059363" y="1706563"/>
            <a:ext cx="1136650" cy="1066800"/>
          </a:xfrm>
          <a:prstGeom prst="hexagon">
            <a:avLst>
              <a:gd name="adj" fmla="val 26701"/>
              <a:gd name="vf" fmla="val 115470"/>
            </a:avLst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auto">
          <a:xfrm rot="-5400000">
            <a:off x="8194675" y="1706563"/>
            <a:ext cx="1136650" cy="1066800"/>
          </a:xfrm>
          <a:prstGeom prst="hexagon">
            <a:avLst>
              <a:gd name="adj" fmla="val 26701"/>
              <a:gd name="vf" fmla="val 115470"/>
            </a:avLst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65" name="Line 8"/>
          <p:cNvSpPr>
            <a:spLocks noChangeShapeType="1"/>
          </p:cNvSpPr>
          <p:nvPr/>
        </p:nvSpPr>
        <p:spPr bwMode="auto">
          <a:xfrm>
            <a:off x="2503488" y="1028700"/>
            <a:ext cx="0" cy="642938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66" name="Line 9"/>
          <p:cNvSpPr>
            <a:spLocks noChangeShapeType="1"/>
          </p:cNvSpPr>
          <p:nvPr/>
        </p:nvSpPr>
        <p:spPr bwMode="auto">
          <a:xfrm>
            <a:off x="5638800" y="1028700"/>
            <a:ext cx="0" cy="642938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67" name="Line 10"/>
          <p:cNvSpPr>
            <a:spLocks noChangeShapeType="1"/>
          </p:cNvSpPr>
          <p:nvPr/>
        </p:nvSpPr>
        <p:spPr bwMode="auto">
          <a:xfrm>
            <a:off x="8774113" y="1028700"/>
            <a:ext cx="0" cy="642938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68" name="Line 11"/>
          <p:cNvSpPr>
            <a:spLocks noChangeShapeType="1"/>
          </p:cNvSpPr>
          <p:nvPr/>
        </p:nvSpPr>
        <p:spPr bwMode="auto">
          <a:xfrm>
            <a:off x="8774113" y="2808289"/>
            <a:ext cx="0" cy="642937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69" name="Line 12"/>
          <p:cNvSpPr>
            <a:spLocks noChangeShapeType="1"/>
          </p:cNvSpPr>
          <p:nvPr/>
        </p:nvSpPr>
        <p:spPr bwMode="auto">
          <a:xfrm rot="-2767664">
            <a:off x="6400006" y="2416969"/>
            <a:ext cx="1588" cy="65405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70" name="Line 13"/>
          <p:cNvSpPr>
            <a:spLocks noChangeShapeType="1"/>
          </p:cNvSpPr>
          <p:nvPr/>
        </p:nvSpPr>
        <p:spPr bwMode="auto">
          <a:xfrm rot="-7230246">
            <a:off x="3312319" y="1505744"/>
            <a:ext cx="1588" cy="65405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71" name="Text Box 14"/>
          <p:cNvSpPr txBox="1">
            <a:spLocks noChangeArrowheads="1"/>
          </p:cNvSpPr>
          <p:nvPr/>
        </p:nvSpPr>
        <p:spPr bwMode="auto">
          <a:xfrm>
            <a:off x="3595688" y="1414463"/>
            <a:ext cx="547226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FF66"/>
                </a:solidFill>
                <a:latin typeface="Arial" charset="0"/>
              </a:rPr>
              <a:t>OH</a:t>
            </a:r>
            <a:endParaRPr lang="it-IT" altLang="it-IT" sz="2300" baseline="-25000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66572" name="Text Box 15"/>
          <p:cNvSpPr txBox="1">
            <a:spLocks noChangeArrowheads="1"/>
          </p:cNvSpPr>
          <p:nvPr/>
        </p:nvSpPr>
        <p:spPr bwMode="auto">
          <a:xfrm>
            <a:off x="2286001" y="642938"/>
            <a:ext cx="65623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FF66"/>
                </a:solidFill>
                <a:latin typeface="Arial" charset="0"/>
              </a:rPr>
              <a:t>NO</a:t>
            </a:r>
            <a:r>
              <a:rPr lang="it-IT" altLang="it-IT" sz="2300" baseline="-25000">
                <a:solidFill>
                  <a:srgbClr val="FFFF66"/>
                </a:solidFill>
                <a:latin typeface="Arial" charset="0"/>
              </a:rPr>
              <a:t>2</a:t>
            </a:r>
          </a:p>
        </p:txBody>
      </p:sp>
      <p:sp>
        <p:nvSpPr>
          <p:cNvPr id="66573" name="Text Box 16"/>
          <p:cNvSpPr txBox="1">
            <a:spLocks noChangeArrowheads="1"/>
          </p:cNvSpPr>
          <p:nvPr/>
        </p:nvSpPr>
        <p:spPr bwMode="auto">
          <a:xfrm>
            <a:off x="5421314" y="642938"/>
            <a:ext cx="65623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FF66"/>
                </a:solidFill>
                <a:latin typeface="Arial" charset="0"/>
              </a:rPr>
              <a:t>NO</a:t>
            </a:r>
            <a:r>
              <a:rPr lang="it-IT" altLang="it-IT" sz="2300" baseline="-25000">
                <a:solidFill>
                  <a:srgbClr val="FFFF66"/>
                </a:solidFill>
                <a:latin typeface="Arial" charset="0"/>
              </a:rPr>
              <a:t>2</a:t>
            </a:r>
          </a:p>
        </p:txBody>
      </p:sp>
      <p:sp>
        <p:nvSpPr>
          <p:cNvPr id="66574" name="Text Box 17"/>
          <p:cNvSpPr txBox="1">
            <a:spLocks noChangeArrowheads="1"/>
          </p:cNvSpPr>
          <p:nvPr/>
        </p:nvSpPr>
        <p:spPr bwMode="auto">
          <a:xfrm>
            <a:off x="8556626" y="642938"/>
            <a:ext cx="65623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FF66"/>
                </a:solidFill>
                <a:latin typeface="Arial" charset="0"/>
              </a:rPr>
              <a:t>NO</a:t>
            </a:r>
            <a:r>
              <a:rPr lang="it-IT" altLang="it-IT" sz="2300" baseline="-25000">
                <a:solidFill>
                  <a:srgbClr val="FFFF66"/>
                </a:solidFill>
                <a:latin typeface="Arial" charset="0"/>
              </a:rPr>
              <a:t>2</a:t>
            </a:r>
          </a:p>
        </p:txBody>
      </p:sp>
      <p:sp>
        <p:nvSpPr>
          <p:cNvPr id="66575" name="Text Box 18"/>
          <p:cNvSpPr txBox="1">
            <a:spLocks noChangeArrowheads="1"/>
          </p:cNvSpPr>
          <p:nvPr/>
        </p:nvSpPr>
        <p:spPr bwMode="auto">
          <a:xfrm>
            <a:off x="6638925" y="2787650"/>
            <a:ext cx="547226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FF66"/>
                </a:solidFill>
                <a:latin typeface="Arial" charset="0"/>
              </a:rPr>
              <a:t>OH</a:t>
            </a:r>
            <a:endParaRPr lang="it-IT" altLang="it-IT" sz="2300" baseline="-25000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66576" name="Text Box 19"/>
          <p:cNvSpPr txBox="1">
            <a:spLocks noChangeArrowheads="1"/>
          </p:cNvSpPr>
          <p:nvPr/>
        </p:nvSpPr>
        <p:spPr bwMode="auto">
          <a:xfrm>
            <a:off x="8512175" y="3451225"/>
            <a:ext cx="547226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FF66"/>
                </a:solidFill>
                <a:latin typeface="Arial" charset="0"/>
              </a:rPr>
              <a:t>OH</a:t>
            </a:r>
            <a:endParaRPr lang="it-IT" altLang="it-IT" sz="2300" baseline="-25000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66577" name="Text Box 20"/>
          <p:cNvSpPr txBox="1">
            <a:spLocks noChangeArrowheads="1"/>
          </p:cNvSpPr>
          <p:nvPr/>
        </p:nvSpPr>
        <p:spPr bwMode="auto">
          <a:xfrm>
            <a:off x="3351214" y="34925"/>
            <a:ext cx="5057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>
                <a:solidFill>
                  <a:srgbClr val="DDFFFF"/>
                </a:solidFill>
                <a:latin typeface="Comic Sans MS" pitchFamily="66" charset="0"/>
              </a:rPr>
              <a:t>Effetto del Legame Idrogeno</a:t>
            </a:r>
          </a:p>
        </p:txBody>
      </p:sp>
      <p:sp>
        <p:nvSpPr>
          <p:cNvPr id="66578" name="Text Box 21"/>
          <p:cNvSpPr txBox="1">
            <a:spLocks noChangeArrowheads="1"/>
          </p:cNvSpPr>
          <p:nvPr/>
        </p:nvSpPr>
        <p:spPr bwMode="auto">
          <a:xfrm>
            <a:off x="1785938" y="2819401"/>
            <a:ext cx="1519239" cy="76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 err="1">
                <a:solidFill>
                  <a:srgbClr val="FFFF66"/>
                </a:solidFill>
                <a:latin typeface="Arial" charset="0"/>
              </a:rPr>
              <a:t>pf</a:t>
            </a:r>
            <a:r>
              <a:rPr lang="it-IT" altLang="it-IT" sz="2300" dirty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FFFF66"/>
                </a:solidFill>
                <a:latin typeface="Arial" charset="0"/>
              </a:rPr>
              <a:t>45°C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FFFF66"/>
                </a:solidFill>
                <a:latin typeface="Arial" charset="0"/>
              </a:rPr>
              <a:t>pe= 216</a:t>
            </a:r>
            <a:endParaRPr lang="it-IT" altLang="it-IT" sz="2300" baseline="-25000" dirty="0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66579" name="Text Box 22"/>
          <p:cNvSpPr txBox="1">
            <a:spLocks noChangeArrowheads="1"/>
          </p:cNvSpPr>
          <p:nvPr/>
        </p:nvSpPr>
        <p:spPr bwMode="auto">
          <a:xfrm>
            <a:off x="4354513" y="2819401"/>
            <a:ext cx="1704594" cy="76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 err="1">
                <a:solidFill>
                  <a:srgbClr val="FFFF66"/>
                </a:solidFill>
                <a:latin typeface="Arial" charset="0"/>
              </a:rPr>
              <a:t>pf</a:t>
            </a:r>
            <a:r>
              <a:rPr lang="it-IT" altLang="it-IT" sz="2300" dirty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FFFF66"/>
                </a:solidFill>
                <a:latin typeface="Arial" charset="0"/>
              </a:rPr>
              <a:t>96°C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FFFF66"/>
                </a:solidFill>
                <a:latin typeface="Arial" charset="0"/>
              </a:rPr>
              <a:t>Pe = 277 °C</a:t>
            </a:r>
            <a:endParaRPr lang="it-IT" altLang="it-IT" sz="2300" dirty="0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66580" name="Text Box 23"/>
          <p:cNvSpPr txBox="1">
            <a:spLocks noChangeArrowheads="1"/>
          </p:cNvSpPr>
          <p:nvPr/>
        </p:nvSpPr>
        <p:spPr bwMode="auto">
          <a:xfrm>
            <a:off x="9299575" y="2819401"/>
            <a:ext cx="1451320" cy="76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 err="1">
                <a:solidFill>
                  <a:srgbClr val="FFFF66"/>
                </a:solidFill>
                <a:latin typeface="Arial" charset="0"/>
              </a:rPr>
              <a:t>pf</a:t>
            </a:r>
            <a:r>
              <a:rPr lang="it-IT" altLang="it-IT" sz="2300" dirty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it-IT" altLang="it-IT" sz="2300" dirty="0">
                <a:solidFill>
                  <a:srgbClr val="FFFF66"/>
                </a:solidFill>
                <a:latin typeface="Arial" charset="0"/>
              </a:rPr>
              <a:t>114°C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FFFF66"/>
                </a:solidFill>
                <a:latin typeface="Arial" charset="0"/>
              </a:rPr>
              <a:t>Pe 279 °C</a:t>
            </a:r>
            <a:endParaRPr lang="it-IT" altLang="it-IT" sz="2300" dirty="0">
              <a:solidFill>
                <a:srgbClr val="FFFF66"/>
              </a:solidFill>
              <a:latin typeface="Arial" charset="0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3657601" y="4029075"/>
            <a:ext cx="6880225" cy="2774892"/>
            <a:chOff x="2133600" y="4029075"/>
            <a:chExt cx="6880225" cy="2774892"/>
          </a:xfrm>
        </p:grpSpPr>
        <p:sp>
          <p:nvSpPr>
            <p:cNvPr id="66600" name="AutoShape 6"/>
            <p:cNvSpPr>
              <a:spLocks noChangeArrowheads="1"/>
            </p:cNvSpPr>
            <p:nvPr/>
          </p:nvSpPr>
          <p:spPr bwMode="auto">
            <a:xfrm rot="-5400000">
              <a:off x="2806700" y="5521325"/>
              <a:ext cx="1136650" cy="1066800"/>
            </a:xfrm>
            <a:prstGeom prst="hexagon">
              <a:avLst>
                <a:gd name="adj" fmla="val 26701"/>
                <a:gd name="vf" fmla="val 115470"/>
              </a:avLst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6601" name="AutoShape 7"/>
            <p:cNvSpPr>
              <a:spLocks noChangeArrowheads="1"/>
            </p:cNvSpPr>
            <p:nvPr/>
          </p:nvSpPr>
          <p:spPr bwMode="auto">
            <a:xfrm rot="10800000">
              <a:off x="6400800" y="5143500"/>
              <a:ext cx="1306513" cy="1157288"/>
            </a:xfrm>
            <a:prstGeom prst="hexagon">
              <a:avLst>
                <a:gd name="adj" fmla="val 28292"/>
                <a:gd name="vf" fmla="val 115470"/>
              </a:avLst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6602" name="Line 35"/>
            <p:cNvSpPr>
              <a:spLocks noChangeShapeType="1"/>
            </p:cNvSpPr>
            <p:nvPr/>
          </p:nvSpPr>
          <p:spPr bwMode="auto">
            <a:xfrm>
              <a:off x="3363913" y="4854575"/>
              <a:ext cx="0" cy="642938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03" name="Text Box 36"/>
            <p:cNvSpPr txBox="1">
              <a:spLocks noChangeArrowheads="1"/>
            </p:cNvSpPr>
            <p:nvPr/>
          </p:nvSpPr>
          <p:spPr bwMode="auto">
            <a:xfrm>
              <a:off x="3209925" y="4500563"/>
              <a:ext cx="31799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N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604" name="Text Box 37"/>
            <p:cNvSpPr txBox="1">
              <a:spLocks noChangeArrowheads="1"/>
            </p:cNvSpPr>
            <p:nvPr/>
          </p:nvSpPr>
          <p:spPr bwMode="auto">
            <a:xfrm>
              <a:off x="3776663" y="4029075"/>
              <a:ext cx="33402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O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605" name="Text Box 38"/>
            <p:cNvSpPr txBox="1">
              <a:spLocks noChangeArrowheads="1"/>
            </p:cNvSpPr>
            <p:nvPr/>
          </p:nvSpPr>
          <p:spPr bwMode="auto">
            <a:xfrm>
              <a:off x="2619375" y="4029075"/>
              <a:ext cx="33402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O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606" name="Line 39"/>
            <p:cNvSpPr>
              <a:spLocks noChangeShapeType="1"/>
            </p:cNvSpPr>
            <p:nvPr/>
          </p:nvSpPr>
          <p:spPr bwMode="auto">
            <a:xfrm>
              <a:off x="2133600" y="4222750"/>
              <a:ext cx="511175" cy="0"/>
            </a:xfrm>
            <a:prstGeom prst="line">
              <a:avLst/>
            </a:prstGeom>
            <a:noFill/>
            <a:ln w="57150" cap="rnd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07" name="Line 40"/>
            <p:cNvSpPr>
              <a:spLocks noChangeShapeType="1"/>
            </p:cNvSpPr>
            <p:nvPr/>
          </p:nvSpPr>
          <p:spPr bwMode="auto">
            <a:xfrm>
              <a:off x="7402513" y="6300788"/>
              <a:ext cx="392112" cy="214312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08" name="Line 41"/>
            <p:cNvSpPr>
              <a:spLocks noChangeShapeType="1"/>
            </p:cNvSpPr>
            <p:nvPr/>
          </p:nvSpPr>
          <p:spPr bwMode="auto">
            <a:xfrm>
              <a:off x="5986463" y="5722938"/>
              <a:ext cx="414337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09" name="Text Box 42"/>
            <p:cNvSpPr txBox="1">
              <a:spLocks noChangeArrowheads="1"/>
            </p:cNvSpPr>
            <p:nvPr/>
          </p:nvSpPr>
          <p:spPr bwMode="auto">
            <a:xfrm>
              <a:off x="5683250" y="5529263"/>
              <a:ext cx="31799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N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610" name="Line 43"/>
            <p:cNvSpPr>
              <a:spLocks noChangeShapeType="1"/>
            </p:cNvSpPr>
            <p:nvPr/>
          </p:nvSpPr>
          <p:spPr bwMode="auto">
            <a:xfrm rot="-7230246">
              <a:off x="5582444" y="5807869"/>
              <a:ext cx="11113" cy="28892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11" name="Line 44"/>
            <p:cNvSpPr>
              <a:spLocks noChangeShapeType="1"/>
            </p:cNvSpPr>
            <p:nvPr/>
          </p:nvSpPr>
          <p:spPr bwMode="auto">
            <a:xfrm>
              <a:off x="5443538" y="5443538"/>
              <a:ext cx="260350" cy="13970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12" name="Text Box 45"/>
            <p:cNvSpPr txBox="1">
              <a:spLocks noChangeArrowheads="1"/>
            </p:cNvSpPr>
            <p:nvPr/>
          </p:nvSpPr>
          <p:spPr bwMode="auto">
            <a:xfrm>
              <a:off x="7767638" y="6332538"/>
              <a:ext cx="33402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O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613" name="Text Box 46"/>
            <p:cNvSpPr txBox="1">
              <a:spLocks noChangeArrowheads="1"/>
            </p:cNvSpPr>
            <p:nvPr/>
          </p:nvSpPr>
          <p:spPr bwMode="auto">
            <a:xfrm>
              <a:off x="8350250" y="6332538"/>
              <a:ext cx="31799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H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614" name="Line 47"/>
            <p:cNvSpPr>
              <a:spLocks noChangeShapeType="1"/>
            </p:cNvSpPr>
            <p:nvPr/>
          </p:nvSpPr>
          <p:spPr bwMode="auto">
            <a:xfrm rot="-7230246">
              <a:off x="3570288" y="4202113"/>
              <a:ext cx="107950" cy="42545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15" name="Line 48"/>
            <p:cNvSpPr>
              <a:spLocks noChangeShapeType="1"/>
            </p:cNvSpPr>
            <p:nvPr/>
          </p:nvSpPr>
          <p:spPr bwMode="auto">
            <a:xfrm>
              <a:off x="2938463" y="4286250"/>
              <a:ext cx="311150" cy="268288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16" name="Line 49"/>
            <p:cNvSpPr>
              <a:spLocks noChangeShapeType="1"/>
            </p:cNvSpPr>
            <p:nvPr/>
          </p:nvSpPr>
          <p:spPr bwMode="auto">
            <a:xfrm>
              <a:off x="3908425" y="6343650"/>
              <a:ext cx="223838" cy="19367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17" name="Text Box 50"/>
            <p:cNvSpPr txBox="1">
              <a:spLocks noChangeArrowheads="1"/>
            </p:cNvSpPr>
            <p:nvPr/>
          </p:nvSpPr>
          <p:spPr bwMode="auto">
            <a:xfrm>
              <a:off x="4114800" y="6397625"/>
              <a:ext cx="33402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O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618" name="Line 51"/>
            <p:cNvSpPr>
              <a:spLocks noChangeShapeType="1"/>
            </p:cNvSpPr>
            <p:nvPr/>
          </p:nvSpPr>
          <p:spPr bwMode="auto">
            <a:xfrm rot="-7230246">
              <a:off x="4537076" y="6351587"/>
              <a:ext cx="11112" cy="290513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19" name="Text Box 52"/>
            <p:cNvSpPr txBox="1">
              <a:spLocks noChangeArrowheads="1"/>
            </p:cNvSpPr>
            <p:nvPr/>
          </p:nvSpPr>
          <p:spPr bwMode="auto">
            <a:xfrm>
              <a:off x="5154613" y="5872163"/>
              <a:ext cx="33402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O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620" name="Text Box 53"/>
            <p:cNvSpPr txBox="1">
              <a:spLocks noChangeArrowheads="1"/>
            </p:cNvSpPr>
            <p:nvPr/>
          </p:nvSpPr>
          <p:spPr bwMode="auto">
            <a:xfrm>
              <a:off x="5154613" y="5186363"/>
              <a:ext cx="33402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O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621" name="Text Box 54"/>
            <p:cNvSpPr txBox="1">
              <a:spLocks noChangeArrowheads="1"/>
            </p:cNvSpPr>
            <p:nvPr/>
          </p:nvSpPr>
          <p:spPr bwMode="auto">
            <a:xfrm>
              <a:off x="4659313" y="6172200"/>
              <a:ext cx="31799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H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622" name="Line 55"/>
            <p:cNvSpPr>
              <a:spLocks noChangeShapeType="1"/>
            </p:cNvSpPr>
            <p:nvPr/>
          </p:nvSpPr>
          <p:spPr bwMode="auto">
            <a:xfrm rot="-7230246">
              <a:off x="5070475" y="6105525"/>
              <a:ext cx="11113" cy="290513"/>
            </a:xfrm>
            <a:prstGeom prst="line">
              <a:avLst/>
            </a:prstGeom>
            <a:noFill/>
            <a:ln w="57150" cap="rnd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23" name="Line 56"/>
            <p:cNvSpPr>
              <a:spLocks noChangeShapeType="1"/>
            </p:cNvSpPr>
            <p:nvPr/>
          </p:nvSpPr>
          <p:spPr bwMode="auto">
            <a:xfrm>
              <a:off x="8077200" y="6515100"/>
              <a:ext cx="261938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24" name="Line 57"/>
            <p:cNvSpPr>
              <a:spLocks noChangeShapeType="1"/>
            </p:cNvSpPr>
            <p:nvPr/>
          </p:nvSpPr>
          <p:spPr bwMode="auto">
            <a:xfrm>
              <a:off x="8643938" y="6515100"/>
              <a:ext cx="369887" cy="0"/>
            </a:xfrm>
            <a:prstGeom prst="line">
              <a:avLst/>
            </a:prstGeom>
            <a:noFill/>
            <a:ln w="57150" cap="rnd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625" name="Oval 58"/>
            <p:cNvSpPr>
              <a:spLocks noChangeArrowheads="1"/>
            </p:cNvSpPr>
            <p:nvPr/>
          </p:nvSpPr>
          <p:spPr bwMode="auto">
            <a:xfrm>
              <a:off x="3090863" y="5775325"/>
              <a:ext cx="566737" cy="557213"/>
            </a:xfrm>
            <a:prstGeom prst="ellipse">
              <a:avLst/>
            </a:prstGeom>
            <a:noFill/>
            <a:ln w="57150" cap="rnd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6626" name="Oval 59"/>
            <p:cNvSpPr>
              <a:spLocks noChangeArrowheads="1"/>
            </p:cNvSpPr>
            <p:nvPr/>
          </p:nvSpPr>
          <p:spPr bwMode="auto">
            <a:xfrm>
              <a:off x="6792913" y="5443538"/>
              <a:ext cx="565150" cy="557212"/>
            </a:xfrm>
            <a:prstGeom prst="ellipse">
              <a:avLst/>
            </a:prstGeom>
            <a:noFill/>
            <a:ln w="57150" cap="rnd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566863" y="3998914"/>
            <a:ext cx="2102502" cy="2624137"/>
            <a:chOff x="42863" y="3998913"/>
            <a:chExt cx="2102502" cy="2624137"/>
          </a:xfrm>
        </p:grpSpPr>
        <p:sp>
          <p:nvSpPr>
            <p:cNvPr id="66586" name="Text Box 28"/>
            <p:cNvSpPr txBox="1">
              <a:spLocks noChangeArrowheads="1"/>
            </p:cNvSpPr>
            <p:nvPr/>
          </p:nvSpPr>
          <p:spPr bwMode="auto">
            <a:xfrm>
              <a:off x="1811338" y="5218113"/>
              <a:ext cx="33402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O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587" name="Text Box 29"/>
            <p:cNvSpPr txBox="1">
              <a:spLocks noChangeArrowheads="1"/>
            </p:cNvSpPr>
            <p:nvPr/>
          </p:nvSpPr>
          <p:spPr bwMode="auto">
            <a:xfrm>
              <a:off x="1812925" y="4479925"/>
              <a:ext cx="31799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H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sp>
          <p:nvSpPr>
            <p:cNvPr id="66588" name="Text Box 34"/>
            <p:cNvSpPr txBox="1">
              <a:spLocks noChangeArrowheads="1"/>
            </p:cNvSpPr>
            <p:nvPr/>
          </p:nvSpPr>
          <p:spPr bwMode="auto">
            <a:xfrm>
              <a:off x="42863" y="3998913"/>
              <a:ext cx="33402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FF66"/>
                  </a:solidFill>
                  <a:latin typeface="Arial" charset="0"/>
                </a:rPr>
                <a:t>O</a:t>
              </a:r>
              <a:endParaRPr lang="it-IT" altLang="it-IT" sz="2300" baseline="-25000">
                <a:solidFill>
                  <a:srgbClr val="FFFF66"/>
                </a:solidFill>
                <a:latin typeface="Arial" charset="0"/>
              </a:endParaRPr>
            </a:p>
          </p:txBody>
        </p:sp>
        <p:grpSp>
          <p:nvGrpSpPr>
            <p:cNvPr id="66589" name="Gruppo 1"/>
            <p:cNvGrpSpPr>
              <a:grpSpLocks/>
            </p:cNvGrpSpPr>
            <p:nvPr/>
          </p:nvGrpSpPr>
          <p:grpSpPr bwMode="auto">
            <a:xfrm>
              <a:off x="217488" y="4019550"/>
              <a:ext cx="1757362" cy="2603500"/>
              <a:chOff x="217488" y="4019550"/>
              <a:chExt cx="1757362" cy="2603500"/>
            </a:xfrm>
          </p:grpSpPr>
          <p:sp>
            <p:nvSpPr>
              <p:cNvPr id="66590" name="AutoShape 5"/>
              <p:cNvSpPr>
                <a:spLocks noChangeArrowheads="1"/>
              </p:cNvSpPr>
              <p:nvPr/>
            </p:nvSpPr>
            <p:spPr bwMode="auto">
              <a:xfrm rot="-5400000">
                <a:off x="182563" y="5521325"/>
                <a:ext cx="1136650" cy="1066800"/>
              </a:xfrm>
              <a:prstGeom prst="hexagon">
                <a:avLst>
                  <a:gd name="adj" fmla="val 26701"/>
                  <a:gd name="vf" fmla="val 115470"/>
                </a:avLst>
              </a:prstGeom>
              <a:noFill/>
              <a:ln w="5715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6591" name="Line 24"/>
              <p:cNvSpPr>
                <a:spLocks noChangeShapeType="1"/>
              </p:cNvSpPr>
              <p:nvPr/>
            </p:nvSpPr>
            <p:spPr bwMode="auto">
              <a:xfrm>
                <a:off x="739775" y="4854575"/>
                <a:ext cx="0" cy="642938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592" name="Line 25"/>
              <p:cNvSpPr>
                <a:spLocks noChangeShapeType="1"/>
              </p:cNvSpPr>
              <p:nvPr/>
            </p:nvSpPr>
            <p:spPr bwMode="auto">
              <a:xfrm rot="-7230246">
                <a:off x="1561307" y="5299868"/>
                <a:ext cx="0" cy="652463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593" name="Line 26"/>
              <p:cNvSpPr>
                <a:spLocks noChangeShapeType="1"/>
              </p:cNvSpPr>
              <p:nvPr/>
            </p:nvSpPr>
            <p:spPr bwMode="auto">
              <a:xfrm>
                <a:off x="1974850" y="4843463"/>
                <a:ext cx="0" cy="385762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594" name="Line 27"/>
              <p:cNvSpPr>
                <a:spLocks noChangeShapeType="1"/>
              </p:cNvSpPr>
              <p:nvPr/>
            </p:nvSpPr>
            <p:spPr bwMode="auto">
              <a:xfrm rot="-7230246">
                <a:off x="957263" y="4213225"/>
                <a:ext cx="107950" cy="425450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595" name="Text Box 30"/>
              <p:cNvSpPr txBox="1">
                <a:spLocks noChangeArrowheads="1"/>
              </p:cNvSpPr>
              <p:nvPr/>
            </p:nvSpPr>
            <p:spPr bwMode="auto">
              <a:xfrm>
                <a:off x="1171575" y="4019550"/>
                <a:ext cx="334027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FFFF66"/>
                    </a:solidFill>
                    <a:latin typeface="Arial" charset="0"/>
                  </a:rPr>
                  <a:t>O</a:t>
                </a:r>
                <a:endParaRPr lang="it-IT" altLang="it-IT" sz="2300" baseline="-25000">
                  <a:solidFill>
                    <a:srgbClr val="FFFF66"/>
                  </a:solidFill>
                  <a:latin typeface="Arial" charset="0"/>
                </a:endParaRPr>
              </a:p>
            </p:txBody>
          </p:sp>
          <p:sp>
            <p:nvSpPr>
              <p:cNvPr id="66596" name="Text Box 31"/>
              <p:cNvSpPr txBox="1">
                <a:spLocks noChangeArrowheads="1"/>
              </p:cNvSpPr>
              <p:nvPr/>
            </p:nvSpPr>
            <p:spPr bwMode="auto">
              <a:xfrm>
                <a:off x="576263" y="4500563"/>
                <a:ext cx="317997" cy="40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FFFF66"/>
                    </a:solidFill>
                    <a:latin typeface="Arial" charset="0"/>
                  </a:rPr>
                  <a:t>N</a:t>
                </a:r>
                <a:endParaRPr lang="it-IT" altLang="it-IT" sz="2300" baseline="-25000">
                  <a:solidFill>
                    <a:srgbClr val="FFFF66"/>
                  </a:solidFill>
                  <a:latin typeface="Arial" charset="0"/>
                </a:endParaRPr>
              </a:p>
            </p:txBody>
          </p:sp>
          <p:sp>
            <p:nvSpPr>
              <p:cNvPr id="66597" name="Line 32"/>
              <p:cNvSpPr>
                <a:spLocks noChangeShapeType="1"/>
              </p:cNvSpPr>
              <p:nvPr/>
            </p:nvSpPr>
            <p:spPr bwMode="auto">
              <a:xfrm rot="138322">
                <a:off x="1481138" y="4329113"/>
                <a:ext cx="390525" cy="214312"/>
              </a:xfrm>
              <a:prstGeom prst="line">
                <a:avLst/>
              </a:prstGeom>
              <a:noFill/>
              <a:ln w="57150" cap="rnd">
                <a:solidFill>
                  <a:schemeClr val="hlink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598" name="Line 33"/>
              <p:cNvSpPr>
                <a:spLocks noChangeShapeType="1"/>
              </p:cNvSpPr>
              <p:nvPr/>
            </p:nvSpPr>
            <p:spPr bwMode="auto">
              <a:xfrm>
                <a:off x="327025" y="4297363"/>
                <a:ext cx="311150" cy="268287"/>
              </a:xfrm>
              <a:prstGeom prst="lin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599" name="Oval 60"/>
              <p:cNvSpPr>
                <a:spLocks noChangeArrowheads="1"/>
              </p:cNvSpPr>
              <p:nvPr/>
            </p:nvSpPr>
            <p:spPr bwMode="auto">
              <a:xfrm>
                <a:off x="479425" y="5775325"/>
                <a:ext cx="565150" cy="557213"/>
              </a:xfrm>
              <a:prstGeom prst="ellipse">
                <a:avLst/>
              </a:prstGeom>
              <a:noFill/>
              <a:ln w="57150" cap="rnd">
                <a:solidFill>
                  <a:schemeClr val="hlink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6583" name="Oval 61"/>
          <p:cNvSpPr>
            <a:spLocks noChangeArrowheads="1"/>
          </p:cNvSpPr>
          <p:nvPr/>
        </p:nvSpPr>
        <p:spPr bwMode="auto">
          <a:xfrm>
            <a:off x="2220913" y="1971676"/>
            <a:ext cx="565150" cy="557213"/>
          </a:xfrm>
          <a:prstGeom prst="ellips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84" name="Oval 62"/>
          <p:cNvSpPr>
            <a:spLocks noChangeArrowheads="1"/>
          </p:cNvSpPr>
          <p:nvPr/>
        </p:nvSpPr>
        <p:spPr bwMode="auto">
          <a:xfrm>
            <a:off x="5345113" y="1971676"/>
            <a:ext cx="565150" cy="557213"/>
          </a:xfrm>
          <a:prstGeom prst="ellips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6585" name="Oval 63"/>
          <p:cNvSpPr>
            <a:spLocks noChangeArrowheads="1"/>
          </p:cNvSpPr>
          <p:nvPr/>
        </p:nvSpPr>
        <p:spPr bwMode="auto">
          <a:xfrm>
            <a:off x="8491538" y="1971676"/>
            <a:ext cx="565150" cy="557213"/>
          </a:xfrm>
          <a:prstGeom prst="ellips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87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77"/>
    </mc:Choice>
    <mc:Fallback>
      <p:transition spd="slow" advTm="12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27.4|2.8|54.9|13.9|1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8|1.3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2|13.2|13.2|4.3|41.5|10.8|37.7|0.9|1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1|4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3|1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9|30.7|23.2|3.3|2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15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547</Words>
  <Application>Microsoft Office PowerPoint</Application>
  <PresentationFormat>Widescreen</PresentationFormat>
  <Paragraphs>311</Paragraphs>
  <Slides>13</Slides>
  <Notes>1</Notes>
  <HiddenSlides>0</HiddenSlides>
  <MMClips>12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Calibri</vt:lpstr>
      <vt:lpstr>Comic Sans MS</vt:lpstr>
      <vt:lpstr>Georgia</vt:lpstr>
      <vt:lpstr>Symbol</vt:lpstr>
      <vt:lpstr>Tahoma</vt:lpstr>
      <vt:lpstr>Times New Roman</vt:lpstr>
      <vt:lpstr>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6</cp:revision>
  <dcterms:created xsi:type="dcterms:W3CDTF">2020-03-21T17:23:22Z</dcterms:created>
  <dcterms:modified xsi:type="dcterms:W3CDTF">2020-03-22T17:41:23Z</dcterms:modified>
</cp:coreProperties>
</file>