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72" r:id="rId2"/>
    <p:sldId id="273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90" r:id="rId14"/>
    <p:sldId id="291" r:id="rId15"/>
    <p:sldId id="292" r:id="rId16"/>
    <p:sldId id="293" r:id="rId17"/>
    <p:sldId id="289" r:id="rId18"/>
    <p:sldId id="269" r:id="rId19"/>
    <p:sldId id="266" r:id="rId20"/>
    <p:sldId id="322" r:id="rId21"/>
    <p:sldId id="274" r:id="rId22"/>
    <p:sldId id="275" r:id="rId23"/>
    <p:sldId id="276" r:id="rId24"/>
    <p:sldId id="277" r:id="rId25"/>
    <p:sldId id="285" r:id="rId26"/>
    <p:sldId id="278" r:id="rId27"/>
    <p:sldId id="279" r:id="rId28"/>
    <p:sldId id="280" r:id="rId29"/>
    <p:sldId id="281" r:id="rId30"/>
    <p:sldId id="282" r:id="rId31"/>
    <p:sldId id="283" r:id="rId32"/>
    <p:sldId id="321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DragonairMAC:Users:Dragonair:Desktop:Real%20Time%20Final:Real%20Time%20Finale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B2E:Dropbox:i%20Ci&#249;%20Ci&#249;:lavoro%20cocchella:COMPITINI:qRT-PCR%20RNAi_11-05-11_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occhella:Dropbox:i%20Ci&#249;%20Ci&#249;:lavoro%20cocchella:COMPITINI:dens%20pCDNA%20overex-%2015-04-1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occhella:Dropbox:i%20Ci&#249;%20Ci&#249;:lavoro%20cocchella:COMPITINI:Dens%20RNAi%20IVANO_12-05-1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LAB2E:Dropbox:i%20Ci&#249;%20Ci&#249;:lavoro%20final:luciferasi%20non%20coding%2014-07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B2E:Dropbox:i%20Ci&#249;%20Ci&#249;:lavoro%20final:luciferasi%20c2%20e%20hel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B2E:Dropbox:i%20Ci&#249;%20Ci&#249;:lavoro%20final:luciferasi%20c2%20e%20hel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Dragonite%20MAC:Users:Dragonite:Dropbox:i%20Ci&#249;%20Ci&#249;:duchenne%20d44%20e%20wt%2023-06-11_data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Dragonite%20MAC:Users:Dragonite:Dropbox:i%20Ci&#249;%20Ci&#249;:duchenne%20d44%20e%20wt%2023-06-11_dat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DragonairMAC:Users:Dragonair:Desktop:Real%20Time%20Final:Real%20Time%20Final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DragonairMAC:Users:Dragonair:Desktop:Real%20Time%20Final:Real%20Time%20Final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DragonairMAC:Users:Dragonair:Desktop:Real%20Time%20Final:Real%20Time%20Final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b2a:Desktop:chi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b2a:Desktop:chip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b2a:Desktop:chip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artella%20di%20lavoro2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AB2E:Dropbox:i%20Ci&#249;%20Ci&#249;:lavoro%20cocchella:COMPITINI:pcdna%20overexpr%20ncRNA-mRNA_12-04-11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'Finale Gastro'!$B$8:$F$8</c:f>
                <c:numCache>
                  <c:formatCode>General</c:formatCode>
                  <c:ptCount val="5"/>
                  <c:pt idx="0">
                    <c:v>0.0291629362693792</c:v>
                  </c:pt>
                  <c:pt idx="1">
                    <c:v>0.0702952898690784</c:v>
                  </c:pt>
                  <c:pt idx="2">
                    <c:v>0.0</c:v>
                  </c:pt>
                  <c:pt idx="3">
                    <c:v>0.0424620745816519</c:v>
                  </c:pt>
                  <c:pt idx="4">
                    <c:v>0.0535119837737997</c:v>
                  </c:pt>
                </c:numCache>
              </c:numRef>
            </c:plus>
            <c:minus>
              <c:numRef>
                <c:f>'Finale Gastro'!$B$8:$F$8</c:f>
                <c:numCache>
                  <c:formatCode>General</c:formatCode>
                  <c:ptCount val="5"/>
                  <c:pt idx="0">
                    <c:v>0.0291629362693792</c:v>
                  </c:pt>
                  <c:pt idx="1">
                    <c:v>0.0702952898690784</c:v>
                  </c:pt>
                  <c:pt idx="2">
                    <c:v>0.0</c:v>
                  </c:pt>
                  <c:pt idx="3">
                    <c:v>0.0424620745816519</c:v>
                  </c:pt>
                  <c:pt idx="4">
                    <c:v>0.0535119837737997</c:v>
                  </c:pt>
                </c:numCache>
              </c:numRef>
            </c:minus>
          </c:errBars>
          <c:val>
            <c:numRef>
              <c:f>'Finale Gastro'!$B$6:$F$6</c:f>
              <c:numCache>
                <c:formatCode>General</c:formatCode>
                <c:ptCount val="5"/>
                <c:pt idx="0">
                  <c:v>1.001111111111111</c:v>
                </c:pt>
                <c:pt idx="1">
                  <c:v>0.864833333333333</c:v>
                </c:pt>
                <c:pt idx="2">
                  <c:v>0.758643517395769</c:v>
                </c:pt>
                <c:pt idx="3">
                  <c:v>0.588833333333333</c:v>
                </c:pt>
                <c:pt idx="4">
                  <c:v>0.527777777777778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2107273848"/>
        <c:axId val="-2107270872"/>
      </c:barChart>
      <c:catAx>
        <c:axId val="-2107273848"/>
        <c:scaling>
          <c:orientation val="minMax"/>
        </c:scaling>
        <c:delete val="1"/>
        <c:axPos val="b"/>
        <c:majorTickMark val="out"/>
        <c:minorTickMark val="none"/>
        <c:tickLblPos val="nextTo"/>
        <c:crossAx val="-2107270872"/>
        <c:crosses val="autoZero"/>
        <c:auto val="1"/>
        <c:lblAlgn val="ctr"/>
        <c:lblOffset val="100"/>
        <c:noMultiLvlLbl val="0"/>
      </c:catAx>
      <c:valAx>
        <c:axId val="-2107270872"/>
        <c:scaling>
          <c:orientation val="minMax"/>
          <c:max val="1.2"/>
          <c:min val="0.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-2107273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both"/>
            <c:errValType val="percentage"/>
            <c:noEndCap val="0"/>
            <c:val val="20.0"/>
          </c:errBars>
          <c:val>
            <c:numRef>
              <c:f>Results!$O$11:$O$12</c:f>
              <c:numCache>
                <c:formatCode>General</c:formatCode>
                <c:ptCount val="2"/>
                <c:pt idx="0">
                  <c:v>1.0</c:v>
                </c:pt>
                <c:pt idx="1">
                  <c:v>0.177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77452920"/>
        <c:axId val="2077377880"/>
      </c:barChart>
      <c:catAx>
        <c:axId val="2077452920"/>
        <c:scaling>
          <c:orientation val="minMax"/>
        </c:scaling>
        <c:delete val="1"/>
        <c:axPos val="b"/>
        <c:majorTickMark val="out"/>
        <c:minorTickMark val="none"/>
        <c:tickLblPos val="nextTo"/>
        <c:crossAx val="2077377880"/>
        <c:crosses val="autoZero"/>
        <c:auto val="1"/>
        <c:lblAlgn val="ctr"/>
        <c:lblOffset val="100"/>
        <c:noMultiLvlLbl val="0"/>
      </c:catAx>
      <c:valAx>
        <c:axId val="2077377880"/>
        <c:scaling>
          <c:orientation val="minMax"/>
          <c:max val="1.2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2077452920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</c:spPr>
          </c:dPt>
          <c:errBars>
            <c:errBarType val="both"/>
            <c:errValType val="percentage"/>
            <c:noEndCap val="0"/>
            <c:val val="15.0"/>
          </c:errBars>
          <c:val>
            <c:numRef>
              <c:f>Foglio1!$N$9:$N$11</c:f>
              <c:numCache>
                <c:formatCode>General</c:formatCode>
                <c:ptCount val="3"/>
                <c:pt idx="0">
                  <c:v>1.0</c:v>
                </c:pt>
                <c:pt idx="1">
                  <c:v>1.71</c:v>
                </c:pt>
                <c:pt idx="2">
                  <c:v>2.181424734330468</c:v>
                </c:pt>
              </c:numCache>
            </c:numRef>
          </c:val>
        </c:ser>
        <c:ser>
          <c:idx val="1"/>
          <c:order val="1"/>
          <c:spPr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</c:spPr>
          <c:invertIfNegative val="0"/>
          <c:errBars>
            <c:errBarType val="both"/>
            <c:errValType val="percentage"/>
            <c:noEndCap val="0"/>
            <c:val val="10.0"/>
          </c:errBars>
          <c:val>
            <c:numRef>
              <c:f>Foglio1!$O$9:$O$11</c:f>
              <c:numCache>
                <c:formatCode>General</c:formatCode>
                <c:ptCount val="3"/>
                <c:pt idx="0">
                  <c:v>1.0</c:v>
                </c:pt>
                <c:pt idx="1">
                  <c:v>1.6</c:v>
                </c:pt>
                <c:pt idx="2">
                  <c:v>3.540631529650535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13397976"/>
        <c:axId val="2113400824"/>
      </c:barChart>
      <c:catAx>
        <c:axId val="2113397976"/>
        <c:scaling>
          <c:orientation val="minMax"/>
        </c:scaling>
        <c:delete val="1"/>
        <c:axPos val="b"/>
        <c:majorTickMark val="out"/>
        <c:minorTickMark val="none"/>
        <c:tickLblPos val="nextTo"/>
        <c:crossAx val="2113400824"/>
        <c:crosses val="autoZero"/>
        <c:auto val="1"/>
        <c:lblAlgn val="ctr"/>
        <c:lblOffset val="100"/>
        <c:noMultiLvlLbl val="0"/>
      </c:catAx>
      <c:valAx>
        <c:axId val="2113400824"/>
        <c:scaling>
          <c:orientation val="minMax"/>
          <c:max val="4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2113397976"/>
        <c:crosses val="autoZero"/>
        <c:crossBetween val="between"/>
        <c:majorUnit val="2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percentage"/>
            <c:noEndCap val="0"/>
            <c:val val="10.0"/>
          </c:errBars>
          <c:val>
            <c:numRef>
              <c:f>'[Dens RNAi IVANO_12-05-11.xlsx]Foglio1'!$O$15:$O$16</c:f>
              <c:numCache>
                <c:formatCode>General</c:formatCode>
                <c:ptCount val="2"/>
                <c:pt idx="0">
                  <c:v>1.0</c:v>
                </c:pt>
                <c:pt idx="1">
                  <c:v>0.453069536303706</c:v>
                </c:pt>
              </c:numCache>
            </c:numRef>
          </c:val>
        </c:ser>
        <c:ser>
          <c:idx val="1"/>
          <c:order val="1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percentage"/>
            <c:noEndCap val="0"/>
            <c:val val="15.0"/>
          </c:errBars>
          <c:val>
            <c:numRef>
              <c:f>'[Dens RNAi IVANO_12-05-11.xlsx]Foglio1'!$P$15:$P$16</c:f>
              <c:numCache>
                <c:formatCode>General</c:formatCode>
                <c:ptCount val="2"/>
                <c:pt idx="0">
                  <c:v>1.0</c:v>
                </c:pt>
                <c:pt idx="1">
                  <c:v>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13373848"/>
        <c:axId val="2113376824"/>
      </c:barChart>
      <c:catAx>
        <c:axId val="2113373848"/>
        <c:scaling>
          <c:orientation val="minMax"/>
        </c:scaling>
        <c:delete val="1"/>
        <c:axPos val="b"/>
        <c:majorTickMark val="out"/>
        <c:minorTickMark val="none"/>
        <c:tickLblPos val="nextTo"/>
        <c:crossAx val="2113376824"/>
        <c:crosses val="autoZero"/>
        <c:auto val="1"/>
        <c:lblAlgn val="ctr"/>
        <c:lblOffset val="100"/>
        <c:noMultiLvlLbl val="0"/>
      </c:catAx>
      <c:valAx>
        <c:axId val="2113376824"/>
        <c:scaling>
          <c:orientation val="minMax"/>
          <c:max val="1.2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2113373848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'[luciferasi non coding 14-07.xlsx]Rluc-ncrna'!$G$32:$G$35</c:f>
                <c:numCache>
                  <c:formatCode>General</c:formatCode>
                  <c:ptCount val="4"/>
                  <c:pt idx="0">
                    <c:v>2.275745962439426</c:v>
                  </c:pt>
                  <c:pt idx="1">
                    <c:v>4.15186267274875</c:v>
                  </c:pt>
                  <c:pt idx="2">
                    <c:v>1.176550384669796</c:v>
                  </c:pt>
                  <c:pt idx="3">
                    <c:v>4.23295079974669</c:v>
                  </c:pt>
                </c:numCache>
              </c:numRef>
            </c:plus>
            <c:minus>
              <c:numRef>
                <c:f>'[luciferasi non coding 14-07.xlsx]Rluc-ncrna'!$G$32:$G$35</c:f>
                <c:numCache>
                  <c:formatCode>General</c:formatCode>
                  <c:ptCount val="4"/>
                  <c:pt idx="0">
                    <c:v>2.275745962439426</c:v>
                  </c:pt>
                  <c:pt idx="1">
                    <c:v>4.15186267274875</c:v>
                  </c:pt>
                  <c:pt idx="2">
                    <c:v>1.176550384669796</c:v>
                  </c:pt>
                  <c:pt idx="3">
                    <c:v>4.23295079974669</c:v>
                  </c:pt>
                </c:numCache>
              </c:numRef>
            </c:minus>
          </c:errBars>
          <c:val>
            <c:numRef>
              <c:f>'[luciferasi non coding 14-07.xlsx]Rluc-ncrna'!$B$33:$B$35</c:f>
              <c:numCache>
                <c:formatCode>General</c:formatCode>
                <c:ptCount val="3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</c:numCache>
            </c:numRef>
          </c:val>
        </c:ser>
        <c:ser>
          <c:idx val="1"/>
          <c:order val="1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'[luciferasi non coding 14-07.xlsx]Rluc-ncrna'!$H$32:$H$35</c:f>
                <c:numCache>
                  <c:formatCode>General</c:formatCode>
                  <c:ptCount val="4"/>
                  <c:pt idx="0">
                    <c:v>2.623330385515055</c:v>
                  </c:pt>
                  <c:pt idx="1">
                    <c:v>0.542019400285719</c:v>
                  </c:pt>
                  <c:pt idx="2">
                    <c:v>3.573102171588372</c:v>
                  </c:pt>
                  <c:pt idx="3">
                    <c:v>2.356895033768702</c:v>
                  </c:pt>
                </c:numCache>
              </c:numRef>
            </c:plus>
            <c:minus>
              <c:numRef>
                <c:f>'[luciferasi non coding 14-07.xlsx]Rluc-ncrna'!$H$32:$H$35</c:f>
                <c:numCache>
                  <c:formatCode>General</c:formatCode>
                  <c:ptCount val="4"/>
                  <c:pt idx="0">
                    <c:v>2.623330385515055</c:v>
                  </c:pt>
                  <c:pt idx="1">
                    <c:v>0.542019400285719</c:v>
                  </c:pt>
                  <c:pt idx="2">
                    <c:v>3.573102171588372</c:v>
                  </c:pt>
                  <c:pt idx="3">
                    <c:v>2.356895033768702</c:v>
                  </c:pt>
                </c:numCache>
              </c:numRef>
            </c:minus>
          </c:errBars>
          <c:val>
            <c:numRef>
              <c:f>'[luciferasi non coding 14-07.xlsx]Rluc-ncrna'!$C$33:$C$35</c:f>
              <c:numCache>
                <c:formatCode>General</c:formatCode>
                <c:ptCount val="3"/>
                <c:pt idx="0">
                  <c:v>52.76289670191601</c:v>
                </c:pt>
                <c:pt idx="1">
                  <c:v>59.1728793775411</c:v>
                </c:pt>
                <c:pt idx="2">
                  <c:v>99.20097981681855</c:v>
                </c:pt>
              </c:numCache>
            </c:numRef>
          </c:val>
        </c:ser>
        <c:ser>
          <c:idx val="2"/>
          <c:order val="2"/>
          <c:spPr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'[luciferasi non coding 14-07.xlsx]Rluc-ncrna'!$I$32:$I$35</c:f>
                <c:numCache>
                  <c:formatCode>General</c:formatCode>
                  <c:ptCount val="4"/>
                  <c:pt idx="0">
                    <c:v>0.27575785677426</c:v>
                  </c:pt>
                  <c:pt idx="1">
                    <c:v>2.089109322933116</c:v>
                  </c:pt>
                  <c:pt idx="2">
                    <c:v>1.381789337327181</c:v>
                  </c:pt>
                  <c:pt idx="3">
                    <c:v>1.372612289499597</c:v>
                  </c:pt>
                </c:numCache>
              </c:numRef>
            </c:plus>
            <c:minus>
              <c:numRef>
                <c:f>'[luciferasi non coding 14-07.xlsx]Rluc-ncrna'!$I$32:$I$35</c:f>
                <c:numCache>
                  <c:formatCode>General</c:formatCode>
                  <c:ptCount val="4"/>
                  <c:pt idx="0">
                    <c:v>0.27575785677426</c:v>
                  </c:pt>
                  <c:pt idx="1">
                    <c:v>2.089109322933116</c:v>
                  </c:pt>
                  <c:pt idx="2">
                    <c:v>1.381789337327181</c:v>
                  </c:pt>
                  <c:pt idx="3">
                    <c:v>1.372612289499597</c:v>
                  </c:pt>
                </c:numCache>
              </c:numRef>
            </c:minus>
          </c:errBars>
          <c:val>
            <c:numRef>
              <c:f>'[luciferasi non coding 14-07.xlsx]Rluc-ncrna'!$D$33:$D$35</c:f>
              <c:numCache>
                <c:formatCode>General</c:formatCode>
                <c:ptCount val="3"/>
                <c:pt idx="0">
                  <c:v>83.84460110217246</c:v>
                </c:pt>
                <c:pt idx="1">
                  <c:v>107.9665234708315</c:v>
                </c:pt>
                <c:pt idx="2">
                  <c:v>84.51134872033897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13052808"/>
        <c:axId val="2113037592"/>
      </c:barChart>
      <c:catAx>
        <c:axId val="2113052808"/>
        <c:scaling>
          <c:orientation val="minMax"/>
        </c:scaling>
        <c:delete val="1"/>
        <c:axPos val="b"/>
        <c:majorTickMark val="out"/>
        <c:minorTickMark val="none"/>
        <c:tickLblPos val="nextTo"/>
        <c:crossAx val="2113037592"/>
        <c:crosses val="autoZero"/>
        <c:auto val="1"/>
        <c:lblAlgn val="ctr"/>
        <c:lblOffset val="100"/>
        <c:noMultiLvlLbl val="0"/>
      </c:catAx>
      <c:valAx>
        <c:axId val="2113037592"/>
        <c:scaling>
          <c:orientation val="minMax"/>
          <c:max val="110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21130528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'c27 3''UTR'!$B$55:$C$55</c:f>
                <c:numCache>
                  <c:formatCode>General</c:formatCode>
                  <c:ptCount val="2"/>
                  <c:pt idx="0">
                    <c:v>1.192335481471888</c:v>
                  </c:pt>
                  <c:pt idx="1">
                    <c:v>0.343191642913806</c:v>
                  </c:pt>
                </c:numCache>
              </c:numRef>
            </c:plus>
            <c:minus>
              <c:numRef>
                <c:f>'c27 3''UTR'!$B$55:$C$55</c:f>
                <c:numCache>
                  <c:formatCode>General</c:formatCode>
                  <c:ptCount val="2"/>
                  <c:pt idx="0">
                    <c:v>1.192335481471888</c:v>
                  </c:pt>
                  <c:pt idx="1">
                    <c:v>0.343191642913806</c:v>
                  </c:pt>
                </c:numCache>
              </c:numRef>
            </c:minus>
          </c:errBars>
          <c:cat>
            <c:strRef>
              <c:f>'c27 3''UTR'!$B$41:$D$41</c:f>
              <c:strCache>
                <c:ptCount val="3"/>
                <c:pt idx="0">
                  <c:v>mef2</c:v>
                </c:pt>
                <c:pt idx="2">
                  <c:v>Ctrl</c:v>
                </c:pt>
              </c:strCache>
            </c:strRef>
          </c:cat>
          <c:val>
            <c:numRef>
              <c:f>'c27 3''UTR'!$B$51:$C$51</c:f>
              <c:numCache>
                <c:formatCode>General</c:formatCode>
                <c:ptCount val="2"/>
                <c:pt idx="0">
                  <c:v>100.0</c:v>
                </c:pt>
                <c:pt idx="1">
                  <c:v>100.0</c:v>
                </c:pt>
              </c:numCache>
            </c:numRef>
          </c:val>
        </c:ser>
        <c:ser>
          <c:idx val="2"/>
          <c:order val="1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'c27 3''UTR'!$B$56:$C$56</c:f>
                <c:numCache>
                  <c:formatCode>General</c:formatCode>
                  <c:ptCount val="2"/>
                  <c:pt idx="0">
                    <c:v>0.0475941498653804</c:v>
                  </c:pt>
                  <c:pt idx="1">
                    <c:v>1.139132260901572</c:v>
                  </c:pt>
                </c:numCache>
              </c:numRef>
            </c:plus>
            <c:minus>
              <c:numRef>
                <c:f>'c27 3''UTR'!$B$56:$C$56</c:f>
                <c:numCache>
                  <c:formatCode>General</c:formatCode>
                  <c:ptCount val="2"/>
                  <c:pt idx="0">
                    <c:v>0.0475941498653804</c:v>
                  </c:pt>
                  <c:pt idx="1">
                    <c:v>1.139132260901572</c:v>
                  </c:pt>
                </c:numCache>
              </c:numRef>
            </c:minus>
          </c:errBars>
          <c:cat>
            <c:strRef>
              <c:f>'c27 3''UTR'!$B$41:$D$41</c:f>
              <c:strCache>
                <c:ptCount val="3"/>
                <c:pt idx="0">
                  <c:v>mef2</c:v>
                </c:pt>
                <c:pt idx="2">
                  <c:v>Ctrl</c:v>
                </c:pt>
              </c:strCache>
            </c:strRef>
          </c:cat>
          <c:val>
            <c:numRef>
              <c:f>'c27 3''UTR'!$B$52:$C$52</c:f>
              <c:numCache>
                <c:formatCode>General</c:formatCode>
                <c:ptCount val="2"/>
                <c:pt idx="0">
                  <c:v>70.50543613901525</c:v>
                </c:pt>
                <c:pt idx="1">
                  <c:v>96.91564824707381</c:v>
                </c:pt>
              </c:numCache>
            </c:numRef>
          </c:val>
        </c:ser>
        <c:ser>
          <c:idx val="3"/>
          <c:order val="2"/>
          <c:spPr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'c27 3''UTR'!$B$57:$C$57</c:f>
                <c:numCache>
                  <c:formatCode>General</c:formatCode>
                  <c:ptCount val="2"/>
                  <c:pt idx="0">
                    <c:v>0.174556626169629</c:v>
                  </c:pt>
                  <c:pt idx="1">
                    <c:v>4.088997928832095</c:v>
                  </c:pt>
                </c:numCache>
              </c:numRef>
            </c:plus>
            <c:minus>
              <c:numRef>
                <c:f>'c27 3''UTR'!$B$57:$C$57</c:f>
                <c:numCache>
                  <c:formatCode>General</c:formatCode>
                  <c:ptCount val="2"/>
                  <c:pt idx="0">
                    <c:v>0.174556626169629</c:v>
                  </c:pt>
                  <c:pt idx="1">
                    <c:v>4.088997928832095</c:v>
                  </c:pt>
                </c:numCache>
              </c:numRef>
            </c:minus>
          </c:errBars>
          <c:cat>
            <c:strRef>
              <c:f>'c27 3''UTR'!$B$41:$D$41</c:f>
              <c:strCache>
                <c:ptCount val="3"/>
                <c:pt idx="0">
                  <c:v>mef2</c:v>
                </c:pt>
                <c:pt idx="2">
                  <c:v>Ctrl</c:v>
                </c:pt>
              </c:strCache>
            </c:strRef>
          </c:cat>
          <c:val>
            <c:numRef>
              <c:f>'c27 3''UTR'!$B$53:$C$53</c:f>
              <c:numCache>
                <c:formatCode>General</c:formatCode>
                <c:ptCount val="2"/>
                <c:pt idx="0">
                  <c:v>73.4113595692555</c:v>
                </c:pt>
                <c:pt idx="1">
                  <c:v>97.55891696260868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37601752"/>
        <c:axId val="2138028696"/>
      </c:barChart>
      <c:catAx>
        <c:axId val="2137601752"/>
        <c:scaling>
          <c:orientation val="minMax"/>
        </c:scaling>
        <c:delete val="1"/>
        <c:axPos val="b"/>
        <c:majorTickMark val="out"/>
        <c:minorTickMark val="none"/>
        <c:tickLblPos val="nextTo"/>
        <c:crossAx val="2138028696"/>
        <c:crosses val="autoZero"/>
        <c:auto val="1"/>
        <c:lblAlgn val="ctr"/>
        <c:lblOffset val="100"/>
        <c:noMultiLvlLbl val="0"/>
      </c:catAx>
      <c:valAx>
        <c:axId val="2138028696"/>
        <c:scaling>
          <c:orientation val="minMax"/>
          <c:max val="105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21376017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'c27 3''UTR'!$H$55:$J$55</c:f>
                <c:numCache>
                  <c:formatCode>General</c:formatCode>
                  <c:ptCount val="3"/>
                  <c:pt idx="0">
                    <c:v>1.025310793829048</c:v>
                  </c:pt>
                  <c:pt idx="1">
                    <c:v>3.369493820280309</c:v>
                  </c:pt>
                  <c:pt idx="2">
                    <c:v>3.506856342385205</c:v>
                  </c:pt>
                </c:numCache>
              </c:numRef>
            </c:plus>
            <c:minus>
              <c:numRef>
                <c:f>'c27 3''UTR'!$H$55:$J$55</c:f>
                <c:numCache>
                  <c:formatCode>General</c:formatCode>
                  <c:ptCount val="3"/>
                  <c:pt idx="0">
                    <c:v>1.025310793829048</c:v>
                  </c:pt>
                  <c:pt idx="1">
                    <c:v>3.369493820280309</c:v>
                  </c:pt>
                  <c:pt idx="2">
                    <c:v>3.506856342385205</c:v>
                  </c:pt>
                </c:numCache>
              </c:numRef>
            </c:minus>
          </c:errBars>
          <c:cat>
            <c:strRef>
              <c:f>'c27 3''UTR'!$B$41:$D$41</c:f>
              <c:strCache>
                <c:ptCount val="3"/>
                <c:pt idx="0">
                  <c:v>mef2</c:v>
                </c:pt>
                <c:pt idx="2">
                  <c:v>Ctrl</c:v>
                </c:pt>
              </c:strCache>
            </c:strRef>
          </c:cat>
          <c:val>
            <c:numRef>
              <c:f>'c27 3''UTR'!$H$51:$I$51</c:f>
              <c:numCache>
                <c:formatCode>General</c:formatCode>
                <c:ptCount val="2"/>
                <c:pt idx="0">
                  <c:v>100.0</c:v>
                </c:pt>
                <c:pt idx="1">
                  <c:v>100.0</c:v>
                </c:pt>
              </c:numCache>
            </c:numRef>
          </c:val>
        </c:ser>
        <c:ser>
          <c:idx val="2"/>
          <c:order val="1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'c27 3''UTR'!$H$56:$J$56</c:f>
                <c:numCache>
                  <c:formatCode>General</c:formatCode>
                  <c:ptCount val="3"/>
                  <c:pt idx="0">
                    <c:v>0.643470699208659</c:v>
                  </c:pt>
                  <c:pt idx="1">
                    <c:v>5.0</c:v>
                  </c:pt>
                  <c:pt idx="2">
                    <c:v>0.152492296987266</c:v>
                  </c:pt>
                </c:numCache>
              </c:numRef>
            </c:plus>
            <c:minus>
              <c:numRef>
                <c:f>'c27 3''UTR'!$H$56:$J$56</c:f>
                <c:numCache>
                  <c:formatCode>General</c:formatCode>
                  <c:ptCount val="3"/>
                  <c:pt idx="0">
                    <c:v>0.643470699208659</c:v>
                  </c:pt>
                  <c:pt idx="1">
                    <c:v>5.0</c:v>
                  </c:pt>
                  <c:pt idx="2">
                    <c:v>0.152492296987266</c:v>
                  </c:pt>
                </c:numCache>
              </c:numRef>
            </c:minus>
          </c:errBars>
          <c:cat>
            <c:strRef>
              <c:f>'c27 3''UTR'!$B$41:$D$41</c:f>
              <c:strCache>
                <c:ptCount val="3"/>
                <c:pt idx="0">
                  <c:v>mef2</c:v>
                </c:pt>
                <c:pt idx="2">
                  <c:v>Ctrl</c:v>
                </c:pt>
              </c:strCache>
            </c:strRef>
          </c:cat>
          <c:val>
            <c:numRef>
              <c:f>'c27 3''UTR'!$H$52:$I$52</c:f>
              <c:numCache>
                <c:formatCode>General</c:formatCode>
                <c:ptCount val="2"/>
                <c:pt idx="0">
                  <c:v>58.82083977239949</c:v>
                </c:pt>
                <c:pt idx="1">
                  <c:v>85.917429065928</c:v>
                </c:pt>
              </c:numCache>
            </c:numRef>
          </c:val>
        </c:ser>
        <c:ser>
          <c:idx val="3"/>
          <c:order val="2"/>
          <c:spPr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'c27 3''UTR'!$H$57:$J$57</c:f>
                <c:numCache>
                  <c:formatCode>General</c:formatCode>
                  <c:ptCount val="3"/>
                  <c:pt idx="0">
                    <c:v>5.0</c:v>
                  </c:pt>
                  <c:pt idx="1">
                    <c:v>8.0</c:v>
                  </c:pt>
                  <c:pt idx="2">
                    <c:v>1.059243741196231</c:v>
                  </c:pt>
                </c:numCache>
              </c:numRef>
            </c:plus>
            <c:minus>
              <c:numRef>
                <c:f>'c27 3''UTR'!$H$57:$J$57</c:f>
                <c:numCache>
                  <c:formatCode>General</c:formatCode>
                  <c:ptCount val="3"/>
                  <c:pt idx="0">
                    <c:v>5.0</c:v>
                  </c:pt>
                  <c:pt idx="1">
                    <c:v>8.0</c:v>
                  </c:pt>
                  <c:pt idx="2">
                    <c:v>1.059243741196231</c:v>
                  </c:pt>
                </c:numCache>
              </c:numRef>
            </c:minus>
          </c:errBars>
          <c:cat>
            <c:strRef>
              <c:f>'c27 3''UTR'!$B$41:$D$41</c:f>
              <c:strCache>
                <c:ptCount val="3"/>
                <c:pt idx="0">
                  <c:v>mef2</c:v>
                </c:pt>
                <c:pt idx="2">
                  <c:v>Ctrl</c:v>
                </c:pt>
              </c:strCache>
            </c:strRef>
          </c:cat>
          <c:val>
            <c:numRef>
              <c:f>'c27 3''UTR'!$H$53:$I$53</c:f>
              <c:numCache>
                <c:formatCode>General</c:formatCode>
                <c:ptCount val="2"/>
                <c:pt idx="0">
                  <c:v>35.5973007944729</c:v>
                </c:pt>
                <c:pt idx="1">
                  <c:v>85.39860273864225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37700792"/>
        <c:axId val="2137259176"/>
      </c:barChart>
      <c:catAx>
        <c:axId val="2137700792"/>
        <c:scaling>
          <c:orientation val="minMax"/>
        </c:scaling>
        <c:delete val="1"/>
        <c:axPos val="b"/>
        <c:majorTickMark val="out"/>
        <c:minorTickMark val="none"/>
        <c:tickLblPos val="nextTo"/>
        <c:crossAx val="2137259176"/>
        <c:crosses val="autoZero"/>
        <c:auto val="1"/>
        <c:lblAlgn val="ctr"/>
        <c:lblOffset val="100"/>
        <c:noMultiLvlLbl val="0"/>
      </c:catAx>
      <c:valAx>
        <c:axId val="2137259176"/>
        <c:scaling>
          <c:orientation val="minMax"/>
          <c:max val="105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2137700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8270706528245"/>
          <c:y val="0.141110949614121"/>
          <c:w val="0.599335052470273"/>
          <c:h val="0.664861051534477"/>
        </c:manualLayout>
      </c:layout>
      <c:lineChart>
        <c:grouping val="standard"/>
        <c:varyColors val="0"/>
        <c:ser>
          <c:idx val="0"/>
          <c:order val="0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10.0"/>
          </c:errBars>
          <c:val>
            <c:numRef>
              <c:f>'Duchenne vs WT'!$B$72:$B$74</c:f>
              <c:numCache>
                <c:formatCode>General</c:formatCode>
                <c:ptCount val="3"/>
                <c:pt idx="0">
                  <c:v>0.333333333333333</c:v>
                </c:pt>
                <c:pt idx="1">
                  <c:v>148.841066532215</c:v>
                </c:pt>
                <c:pt idx="2">
                  <c:v>143.8406540416054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4335864"/>
        <c:axId val="-2034332888"/>
      </c:lineChart>
      <c:catAx>
        <c:axId val="-203433586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34332888"/>
        <c:crosses val="autoZero"/>
        <c:auto val="1"/>
        <c:lblAlgn val="ctr"/>
        <c:lblOffset val="100"/>
        <c:noMultiLvlLbl val="0"/>
      </c:catAx>
      <c:valAx>
        <c:axId val="-203433288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-2034335864"/>
        <c:crosses val="autoZero"/>
        <c:crossBetween val="between"/>
        <c:majorUnit val="100.0"/>
        <c:minorUnit val="5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827546883642"/>
          <c:y val="0.16284595959596"/>
          <c:w val="0.720689731010119"/>
          <c:h val="0.717568181818182"/>
        </c:manualLayout>
      </c:layout>
      <c:lineChart>
        <c:grouping val="standard"/>
        <c:varyColors val="0"/>
        <c:ser>
          <c:idx val="0"/>
          <c:order val="0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15.0"/>
          </c:errBars>
          <c:val>
            <c:numRef>
              <c:f>'Duchenne vs WT'!$C$72:$C$74</c:f>
              <c:numCache>
                <c:formatCode>General</c:formatCode>
                <c:ptCount val="3"/>
                <c:pt idx="0">
                  <c:v>0.042574150683989</c:v>
                </c:pt>
                <c:pt idx="1">
                  <c:v>0.171181695839436</c:v>
                </c:pt>
                <c:pt idx="2">
                  <c:v>21.15845451240456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4361976"/>
        <c:axId val="-2034359368"/>
      </c:lineChart>
      <c:catAx>
        <c:axId val="-2034361976"/>
        <c:scaling>
          <c:orientation val="minMax"/>
        </c:scaling>
        <c:delete val="1"/>
        <c:axPos val="b"/>
        <c:majorTickMark val="out"/>
        <c:minorTickMark val="none"/>
        <c:tickLblPos val="nextTo"/>
        <c:crossAx val="-2034359368"/>
        <c:crosses val="autoZero"/>
        <c:auto val="1"/>
        <c:lblAlgn val="ctr"/>
        <c:lblOffset val="100"/>
        <c:noMultiLvlLbl val="0"/>
      </c:catAx>
      <c:valAx>
        <c:axId val="-2034359368"/>
        <c:scaling>
          <c:orientation val="minMax"/>
          <c:max val="200.0"/>
        </c:scaling>
        <c:delete val="1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crossAx val="-2034361976"/>
        <c:crosses val="autoZero"/>
        <c:crossBetween val="between"/>
        <c:majorUnit val="100.0"/>
        <c:minorUnit val="5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'Finale Gastro'!$B$14:$F$14</c:f>
                <c:numCache>
                  <c:formatCode>General</c:formatCode>
                  <c:ptCount val="5"/>
                  <c:pt idx="0">
                    <c:v>0.0373634551102781</c:v>
                  </c:pt>
                  <c:pt idx="1">
                    <c:v>0.02</c:v>
                  </c:pt>
                  <c:pt idx="2">
                    <c:v>0.0</c:v>
                  </c:pt>
                  <c:pt idx="3">
                    <c:v>0.0157215351243658</c:v>
                  </c:pt>
                  <c:pt idx="4">
                    <c:v>0.0679120141555723</c:v>
                  </c:pt>
                </c:numCache>
              </c:numRef>
            </c:plus>
            <c:minus>
              <c:numRef>
                <c:f>'Finale Gastro'!$B$14:$F$14</c:f>
                <c:numCache>
                  <c:formatCode>General</c:formatCode>
                  <c:ptCount val="5"/>
                  <c:pt idx="0">
                    <c:v>0.0373634551102781</c:v>
                  </c:pt>
                  <c:pt idx="1">
                    <c:v>0.02</c:v>
                  </c:pt>
                  <c:pt idx="2">
                    <c:v>0.0</c:v>
                  </c:pt>
                  <c:pt idx="3">
                    <c:v>0.0157215351243658</c:v>
                  </c:pt>
                  <c:pt idx="4">
                    <c:v>0.0679120141555723</c:v>
                  </c:pt>
                </c:numCache>
              </c:numRef>
            </c:minus>
          </c:errBars>
          <c:val>
            <c:numRef>
              <c:f>'Finale Gastro'!$B$12:$F$12</c:f>
              <c:numCache>
                <c:formatCode>General</c:formatCode>
                <c:ptCount val="5"/>
                <c:pt idx="0">
                  <c:v>1.001833333333333</c:v>
                </c:pt>
                <c:pt idx="1">
                  <c:v>0.966666666666667</c:v>
                </c:pt>
                <c:pt idx="2">
                  <c:v>0.831097936701573</c:v>
                </c:pt>
                <c:pt idx="3">
                  <c:v>0.426</c:v>
                </c:pt>
                <c:pt idx="4">
                  <c:v>0.453666666666667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2108913384"/>
        <c:axId val="-2053106120"/>
      </c:barChart>
      <c:catAx>
        <c:axId val="-210891338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53106120"/>
        <c:crosses val="autoZero"/>
        <c:auto val="1"/>
        <c:lblAlgn val="ctr"/>
        <c:lblOffset val="100"/>
        <c:noMultiLvlLbl val="0"/>
      </c:catAx>
      <c:valAx>
        <c:axId val="-2053106120"/>
        <c:scaling>
          <c:orientation val="minMax"/>
          <c:max val="1.2"/>
          <c:min val="0.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-2108913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'Finale Gastro'!$B$26:$F$26</c:f>
                <c:numCache>
                  <c:formatCode>General</c:formatCode>
                  <c:ptCount val="5"/>
                  <c:pt idx="0">
                    <c:v>0.0334081920862961</c:v>
                  </c:pt>
                  <c:pt idx="1">
                    <c:v>0.103387789414418</c:v>
                  </c:pt>
                  <c:pt idx="2">
                    <c:v>0.0</c:v>
                  </c:pt>
                  <c:pt idx="3">
                    <c:v>0.0392068588103888</c:v>
                  </c:pt>
                  <c:pt idx="4">
                    <c:v>0.043339981175053</c:v>
                  </c:pt>
                </c:numCache>
              </c:numRef>
            </c:plus>
            <c:minus>
              <c:numRef>
                <c:f>'Finale Gastro'!$B$26:$F$26</c:f>
                <c:numCache>
                  <c:formatCode>General</c:formatCode>
                  <c:ptCount val="5"/>
                  <c:pt idx="0">
                    <c:v>0.0334081920862961</c:v>
                  </c:pt>
                  <c:pt idx="1">
                    <c:v>0.103387789414418</c:v>
                  </c:pt>
                  <c:pt idx="2">
                    <c:v>0.0</c:v>
                  </c:pt>
                  <c:pt idx="3">
                    <c:v>0.0392068588103888</c:v>
                  </c:pt>
                  <c:pt idx="4">
                    <c:v>0.043339981175053</c:v>
                  </c:pt>
                </c:numCache>
              </c:numRef>
            </c:minus>
          </c:errBars>
          <c:val>
            <c:numRef>
              <c:f>'Finale Gastro'!$B$24:$F$24</c:f>
              <c:numCache>
                <c:formatCode>General</c:formatCode>
                <c:ptCount val="5"/>
                <c:pt idx="0">
                  <c:v>1.003055555555556</c:v>
                </c:pt>
                <c:pt idx="1">
                  <c:v>0.8475</c:v>
                </c:pt>
                <c:pt idx="2">
                  <c:v>0.772327835339977</c:v>
                </c:pt>
                <c:pt idx="3">
                  <c:v>0.660666666666667</c:v>
                </c:pt>
                <c:pt idx="4">
                  <c:v>0.553466666666667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2107319640"/>
        <c:axId val="-2107316664"/>
      </c:barChart>
      <c:catAx>
        <c:axId val="-2107319640"/>
        <c:scaling>
          <c:orientation val="minMax"/>
        </c:scaling>
        <c:delete val="1"/>
        <c:axPos val="b"/>
        <c:majorTickMark val="out"/>
        <c:minorTickMark val="none"/>
        <c:tickLblPos val="nextTo"/>
        <c:crossAx val="-2107316664"/>
        <c:crosses val="autoZero"/>
        <c:auto val="1"/>
        <c:lblAlgn val="ctr"/>
        <c:lblOffset val="100"/>
        <c:noMultiLvlLbl val="0"/>
      </c:catAx>
      <c:valAx>
        <c:axId val="-2107316664"/>
        <c:scaling>
          <c:orientation val="minMax"/>
          <c:max val="1.2"/>
          <c:min val="0.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-210731964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'Finale Gastro'!$B$32:$F$32</c:f>
                <c:numCache>
                  <c:formatCode>General</c:formatCode>
                  <c:ptCount val="5"/>
                  <c:pt idx="0">
                    <c:v>0.0358949525566976</c:v>
                  </c:pt>
                  <c:pt idx="1">
                    <c:v>0.195576758635883</c:v>
                  </c:pt>
                  <c:pt idx="2">
                    <c:v>0.0</c:v>
                  </c:pt>
                  <c:pt idx="3">
                    <c:v>0.0155205956357639</c:v>
                  </c:pt>
                  <c:pt idx="4">
                    <c:v>0.0363393621631454</c:v>
                  </c:pt>
                </c:numCache>
              </c:numRef>
            </c:plus>
            <c:minus>
              <c:numRef>
                <c:f>'Finale Gastro'!$B$32:$F$32</c:f>
                <c:numCache>
                  <c:formatCode>General</c:formatCode>
                  <c:ptCount val="5"/>
                  <c:pt idx="0">
                    <c:v>0.0358949525566976</c:v>
                  </c:pt>
                  <c:pt idx="1">
                    <c:v>0.195576758635883</c:v>
                  </c:pt>
                  <c:pt idx="2">
                    <c:v>0.0</c:v>
                  </c:pt>
                  <c:pt idx="3">
                    <c:v>0.0155205956357639</c:v>
                  </c:pt>
                  <c:pt idx="4">
                    <c:v>0.0363393621631454</c:v>
                  </c:pt>
                </c:numCache>
              </c:numRef>
            </c:minus>
          </c:errBars>
          <c:val>
            <c:numRef>
              <c:f>'Finale Gastro'!$B$30:$F$30</c:f>
              <c:numCache>
                <c:formatCode>General</c:formatCode>
                <c:ptCount val="5"/>
                <c:pt idx="0">
                  <c:v>1.0036</c:v>
                </c:pt>
                <c:pt idx="1">
                  <c:v>0.945888888888889</c:v>
                </c:pt>
                <c:pt idx="2">
                  <c:v>0.643825948542223</c:v>
                </c:pt>
                <c:pt idx="3">
                  <c:v>0.423333333333333</c:v>
                </c:pt>
                <c:pt idx="4">
                  <c:v>0.40075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2107359848"/>
        <c:axId val="-2107370232"/>
      </c:barChart>
      <c:catAx>
        <c:axId val="-2107359848"/>
        <c:scaling>
          <c:orientation val="minMax"/>
        </c:scaling>
        <c:delete val="1"/>
        <c:axPos val="b"/>
        <c:majorTickMark val="out"/>
        <c:minorTickMark val="none"/>
        <c:tickLblPos val="nextTo"/>
        <c:crossAx val="-2107370232"/>
        <c:crosses val="autoZero"/>
        <c:auto val="1"/>
        <c:lblAlgn val="ctr"/>
        <c:lblOffset val="100"/>
        <c:noMultiLvlLbl val="0"/>
      </c:catAx>
      <c:valAx>
        <c:axId val="-2107370232"/>
        <c:scaling>
          <c:orientation val="minMax"/>
          <c:max val="1.2"/>
          <c:min val="0.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-2107359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Foglio1!$A$3</c:f>
              <c:strCache>
                <c:ptCount val="1"/>
                <c:pt idx="0">
                  <c:v>miR-1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Foglio1!$B$10:$L$10</c:f>
                <c:numCache>
                  <c:formatCode>General</c:formatCode>
                  <c:ptCount val="11"/>
                  <c:pt idx="0">
                    <c:v>3.251180787431306</c:v>
                  </c:pt>
                  <c:pt idx="1">
                    <c:v>1.682554845557275</c:v>
                  </c:pt>
                  <c:pt idx="2">
                    <c:v>0.632064952631866</c:v>
                  </c:pt>
                  <c:pt idx="4">
                    <c:v>5.0</c:v>
                  </c:pt>
                  <c:pt idx="5">
                    <c:v>4.360011515616875</c:v>
                  </c:pt>
                  <c:pt idx="6">
                    <c:v>1.059826975002693</c:v>
                  </c:pt>
                  <c:pt idx="8">
                    <c:v>0.441257235</c:v>
                  </c:pt>
                  <c:pt idx="9">
                    <c:v>2.289753198</c:v>
                  </c:pt>
                  <c:pt idx="10">
                    <c:v>0.822521236</c:v>
                  </c:pt>
                </c:numCache>
              </c:numRef>
            </c:plus>
            <c:minus>
              <c:numRef>
                <c:f>Foglio1!$B$10:$L$10</c:f>
                <c:numCache>
                  <c:formatCode>General</c:formatCode>
                  <c:ptCount val="11"/>
                  <c:pt idx="0">
                    <c:v>3.251180787431306</c:v>
                  </c:pt>
                  <c:pt idx="1">
                    <c:v>1.682554845557275</c:v>
                  </c:pt>
                  <c:pt idx="2">
                    <c:v>0.632064952631866</c:v>
                  </c:pt>
                  <c:pt idx="4">
                    <c:v>5.0</c:v>
                  </c:pt>
                  <c:pt idx="5">
                    <c:v>4.360011515616875</c:v>
                  </c:pt>
                  <c:pt idx="6">
                    <c:v>1.059826975002693</c:v>
                  </c:pt>
                  <c:pt idx="8">
                    <c:v>0.441257235</c:v>
                  </c:pt>
                  <c:pt idx="9">
                    <c:v>2.289753198</c:v>
                  </c:pt>
                  <c:pt idx="10">
                    <c:v>0.822521236</c:v>
                  </c:pt>
                </c:numCache>
              </c:numRef>
            </c:minus>
          </c:errBars>
          <c:cat>
            <c:strRef>
              <c:f>Foglio1!$B$2:$L$2</c:f>
              <c:strCache>
                <c:ptCount val="11"/>
                <c:pt idx="0">
                  <c:v>WT</c:v>
                </c:pt>
                <c:pt idx="1">
                  <c:v>u1</c:v>
                </c:pt>
                <c:pt idx="2">
                  <c:v>mdx</c:v>
                </c:pt>
                <c:pt idx="4">
                  <c:v>WT</c:v>
                </c:pt>
                <c:pt idx="5">
                  <c:v>u1</c:v>
                </c:pt>
                <c:pt idx="6">
                  <c:v>mdx</c:v>
                </c:pt>
                <c:pt idx="8">
                  <c:v>WT</c:v>
                </c:pt>
                <c:pt idx="9">
                  <c:v>u1</c:v>
                </c:pt>
                <c:pt idx="10">
                  <c:v>mdx</c:v>
                </c:pt>
              </c:strCache>
            </c:strRef>
          </c:cat>
          <c:val>
            <c:numRef>
              <c:f>Foglio1!$B$3:$L$3</c:f>
              <c:numCache>
                <c:formatCode>General</c:formatCode>
                <c:ptCount val="11"/>
                <c:pt idx="0">
                  <c:v>10.50090584421661</c:v>
                </c:pt>
                <c:pt idx="1">
                  <c:v>6.207514961525708</c:v>
                </c:pt>
                <c:pt idx="2">
                  <c:v>3.328642935939496</c:v>
                </c:pt>
                <c:pt idx="4">
                  <c:v>17.91394158946985</c:v>
                </c:pt>
                <c:pt idx="5">
                  <c:v>10.00946238173337</c:v>
                </c:pt>
                <c:pt idx="6">
                  <c:v>2.240397529866578</c:v>
                </c:pt>
                <c:pt idx="8">
                  <c:v>3.458769182</c:v>
                </c:pt>
                <c:pt idx="9">
                  <c:v>2.924943836</c:v>
                </c:pt>
                <c:pt idx="10">
                  <c:v>20.22197714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2067824840"/>
        <c:axId val="-2067821784"/>
      </c:barChart>
      <c:catAx>
        <c:axId val="-2067824840"/>
        <c:scaling>
          <c:orientation val="minMax"/>
        </c:scaling>
        <c:delete val="1"/>
        <c:axPos val="b"/>
        <c:majorTickMark val="out"/>
        <c:minorTickMark val="none"/>
        <c:tickLblPos val="nextTo"/>
        <c:crossAx val="-2067821784"/>
        <c:crosses val="autoZero"/>
        <c:auto val="1"/>
        <c:lblAlgn val="ctr"/>
        <c:lblOffset val="100"/>
        <c:noMultiLvlLbl val="0"/>
      </c:catAx>
      <c:valAx>
        <c:axId val="-2067821784"/>
        <c:scaling>
          <c:orientation val="minMax"/>
          <c:max val="23.0"/>
          <c:min val="0.0"/>
        </c:scaling>
        <c:delete val="0"/>
        <c:axPos val="l"/>
        <c:majorGridlines>
          <c:spPr>
            <a:ln w="12700"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/>
                <a:cs typeface="Arial"/>
              </a:defRPr>
            </a:pPr>
            <a:endParaRPr lang="it-IT"/>
          </a:p>
        </c:txPr>
        <c:crossAx val="-2067824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Foglio1!$A$4</c:f>
              <c:strCache>
                <c:ptCount val="1"/>
                <c:pt idx="0">
                  <c:v>miR-29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Foglio1!$B$11:$L$11</c:f>
                <c:numCache>
                  <c:formatCode>General</c:formatCode>
                  <c:ptCount val="11"/>
                  <c:pt idx="0">
                    <c:v>2.211412564600173</c:v>
                  </c:pt>
                  <c:pt idx="1">
                    <c:v>0.794885404560138</c:v>
                  </c:pt>
                  <c:pt idx="2">
                    <c:v>1.057504100145699</c:v>
                  </c:pt>
                  <c:pt idx="4">
                    <c:v>0.0829303417821386</c:v>
                  </c:pt>
                  <c:pt idx="5">
                    <c:v>0.966881163475757</c:v>
                  </c:pt>
                  <c:pt idx="6">
                    <c:v>0.594747883405827</c:v>
                  </c:pt>
                  <c:pt idx="8">
                    <c:v>0.343531349</c:v>
                  </c:pt>
                  <c:pt idx="9">
                    <c:v>0.676340834</c:v>
                  </c:pt>
                  <c:pt idx="10">
                    <c:v>1.933893824</c:v>
                  </c:pt>
                </c:numCache>
              </c:numRef>
            </c:plus>
            <c:minus>
              <c:numRef>
                <c:f>Foglio1!$B$11:$L$11</c:f>
                <c:numCache>
                  <c:formatCode>General</c:formatCode>
                  <c:ptCount val="11"/>
                  <c:pt idx="0">
                    <c:v>2.211412564600173</c:v>
                  </c:pt>
                  <c:pt idx="1">
                    <c:v>0.794885404560138</c:v>
                  </c:pt>
                  <c:pt idx="2">
                    <c:v>1.057504100145699</c:v>
                  </c:pt>
                  <c:pt idx="4">
                    <c:v>0.0829303417821386</c:v>
                  </c:pt>
                  <c:pt idx="5">
                    <c:v>0.966881163475757</c:v>
                  </c:pt>
                  <c:pt idx="6">
                    <c:v>0.594747883405827</c:v>
                  </c:pt>
                  <c:pt idx="8">
                    <c:v>0.343531349</c:v>
                  </c:pt>
                  <c:pt idx="9">
                    <c:v>0.676340834</c:v>
                  </c:pt>
                  <c:pt idx="10">
                    <c:v>1.933893824</c:v>
                  </c:pt>
                </c:numCache>
              </c:numRef>
            </c:minus>
          </c:errBars>
          <c:cat>
            <c:strRef>
              <c:f>Foglio1!$B$2:$L$2</c:f>
              <c:strCache>
                <c:ptCount val="11"/>
                <c:pt idx="0">
                  <c:v>WT</c:v>
                </c:pt>
                <c:pt idx="1">
                  <c:v>u1</c:v>
                </c:pt>
                <c:pt idx="2">
                  <c:v>mdx</c:v>
                </c:pt>
                <c:pt idx="4">
                  <c:v>WT</c:v>
                </c:pt>
                <c:pt idx="5">
                  <c:v>u1</c:v>
                </c:pt>
                <c:pt idx="6">
                  <c:v>mdx</c:v>
                </c:pt>
                <c:pt idx="8">
                  <c:v>WT</c:v>
                </c:pt>
                <c:pt idx="9">
                  <c:v>u1</c:v>
                </c:pt>
                <c:pt idx="10">
                  <c:v>mdx</c:v>
                </c:pt>
              </c:strCache>
            </c:strRef>
          </c:cat>
          <c:val>
            <c:numRef>
              <c:f>Foglio1!$B$4:$L$4</c:f>
              <c:numCache>
                <c:formatCode>General</c:formatCode>
                <c:ptCount val="11"/>
                <c:pt idx="0">
                  <c:v>10.02978961025203</c:v>
                </c:pt>
                <c:pt idx="1">
                  <c:v>3.470488231252645</c:v>
                </c:pt>
                <c:pt idx="2">
                  <c:v>1.976592000829348</c:v>
                </c:pt>
                <c:pt idx="4">
                  <c:v>9.006935269635016</c:v>
                </c:pt>
                <c:pt idx="5">
                  <c:v>4.11887478477127</c:v>
                </c:pt>
                <c:pt idx="6">
                  <c:v>2.098582948612978</c:v>
                </c:pt>
                <c:pt idx="8">
                  <c:v>1.693403698</c:v>
                </c:pt>
                <c:pt idx="9">
                  <c:v>1.389925462</c:v>
                </c:pt>
                <c:pt idx="10">
                  <c:v>7.497249204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2067958648"/>
        <c:axId val="-2067969672"/>
      </c:barChart>
      <c:catAx>
        <c:axId val="-2067958648"/>
        <c:scaling>
          <c:orientation val="minMax"/>
        </c:scaling>
        <c:delete val="1"/>
        <c:axPos val="b"/>
        <c:majorTickMark val="out"/>
        <c:minorTickMark val="none"/>
        <c:tickLblPos val="nextTo"/>
        <c:crossAx val="-2067969672"/>
        <c:crosses val="autoZero"/>
        <c:auto val="1"/>
        <c:lblAlgn val="ctr"/>
        <c:lblOffset val="100"/>
        <c:noMultiLvlLbl val="0"/>
      </c:catAx>
      <c:valAx>
        <c:axId val="-2067969672"/>
        <c:scaling>
          <c:orientation val="minMax"/>
          <c:max val="13.0"/>
          <c:min val="0.0"/>
        </c:scaling>
        <c:delete val="0"/>
        <c:axPos val="l"/>
        <c:majorGridlines>
          <c:spPr>
            <a:ln w="12700"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/>
                <a:cs typeface="Arial"/>
              </a:defRPr>
            </a:pPr>
            <a:endParaRPr lang="it-IT"/>
          </a:p>
        </c:txPr>
        <c:crossAx val="-2067958648"/>
        <c:crosses val="autoZero"/>
        <c:crossBetween val="between"/>
        <c:majorUnit val="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Foglio1!$A$5</c:f>
              <c:strCache>
                <c:ptCount val="1"/>
                <c:pt idx="0">
                  <c:v>HPRT</c:v>
                </c:pt>
              </c:strCache>
            </c:strRef>
          </c:tx>
          <c:spPr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Foglio1!$B$12:$L$12</c:f>
                <c:numCache>
                  <c:formatCode>General</c:formatCode>
                  <c:ptCount val="11"/>
                  <c:pt idx="0">
                    <c:v>5.156682267820035</c:v>
                  </c:pt>
                  <c:pt idx="1">
                    <c:v>1.493410010102854</c:v>
                  </c:pt>
                  <c:pt idx="2">
                    <c:v>4.629102827308864</c:v>
                  </c:pt>
                  <c:pt idx="4">
                    <c:v>2.275442292181149</c:v>
                  </c:pt>
                  <c:pt idx="5">
                    <c:v>4.622039213551639</c:v>
                  </c:pt>
                  <c:pt idx="6">
                    <c:v>4.370237822941671</c:v>
                  </c:pt>
                  <c:pt idx="8">
                    <c:v>0.838543408</c:v>
                  </c:pt>
                  <c:pt idx="9">
                    <c:v>0.093222146</c:v>
                  </c:pt>
                  <c:pt idx="10">
                    <c:v>0.465977995</c:v>
                  </c:pt>
                </c:numCache>
              </c:numRef>
            </c:plus>
            <c:minus>
              <c:numRef>
                <c:f>Foglio1!$B$12:$L$12</c:f>
                <c:numCache>
                  <c:formatCode>General</c:formatCode>
                  <c:ptCount val="11"/>
                  <c:pt idx="0">
                    <c:v>5.156682267820035</c:v>
                  </c:pt>
                  <c:pt idx="1">
                    <c:v>1.493410010102854</c:v>
                  </c:pt>
                  <c:pt idx="2">
                    <c:v>4.629102827308864</c:v>
                  </c:pt>
                  <c:pt idx="4">
                    <c:v>2.275442292181149</c:v>
                  </c:pt>
                  <c:pt idx="5">
                    <c:v>4.622039213551639</c:v>
                  </c:pt>
                  <c:pt idx="6">
                    <c:v>4.370237822941671</c:v>
                  </c:pt>
                  <c:pt idx="8">
                    <c:v>0.838543408</c:v>
                  </c:pt>
                  <c:pt idx="9">
                    <c:v>0.093222146</c:v>
                  </c:pt>
                  <c:pt idx="10">
                    <c:v>0.465977995</c:v>
                  </c:pt>
                </c:numCache>
              </c:numRef>
            </c:minus>
          </c:errBars>
          <c:cat>
            <c:strRef>
              <c:f>Foglio1!$B$2:$L$2</c:f>
              <c:strCache>
                <c:ptCount val="11"/>
                <c:pt idx="0">
                  <c:v>WT</c:v>
                </c:pt>
                <c:pt idx="1">
                  <c:v>u1</c:v>
                </c:pt>
                <c:pt idx="2">
                  <c:v>mdx</c:v>
                </c:pt>
                <c:pt idx="4">
                  <c:v>WT</c:v>
                </c:pt>
                <c:pt idx="5">
                  <c:v>u1</c:v>
                </c:pt>
                <c:pt idx="6">
                  <c:v>mdx</c:v>
                </c:pt>
                <c:pt idx="8">
                  <c:v>WT</c:v>
                </c:pt>
                <c:pt idx="9">
                  <c:v>u1</c:v>
                </c:pt>
                <c:pt idx="10">
                  <c:v>mdx</c:v>
                </c:pt>
              </c:strCache>
            </c:strRef>
          </c:cat>
          <c:val>
            <c:numRef>
              <c:f>Foglio1!$B$5:$L$5</c:f>
              <c:numCache>
                <c:formatCode>General</c:formatCode>
                <c:ptCount val="11"/>
                <c:pt idx="0">
                  <c:v>23.222175</c:v>
                </c:pt>
                <c:pt idx="1">
                  <c:v>20.27994353333298</c:v>
                </c:pt>
                <c:pt idx="2">
                  <c:v>20.85013</c:v>
                </c:pt>
                <c:pt idx="4">
                  <c:v>26.823670675</c:v>
                </c:pt>
                <c:pt idx="5">
                  <c:v>25.24545153333298</c:v>
                </c:pt>
                <c:pt idx="6">
                  <c:v>23.5573898</c:v>
                </c:pt>
                <c:pt idx="8">
                  <c:v>1.17182773</c:v>
                </c:pt>
                <c:pt idx="9">
                  <c:v>0.9297564</c:v>
                </c:pt>
                <c:pt idx="10">
                  <c:v>1.5680902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2067998456"/>
        <c:axId val="-2068005240"/>
      </c:barChart>
      <c:catAx>
        <c:axId val="-2067998456"/>
        <c:scaling>
          <c:orientation val="minMax"/>
        </c:scaling>
        <c:delete val="1"/>
        <c:axPos val="b"/>
        <c:majorTickMark val="out"/>
        <c:minorTickMark val="none"/>
        <c:tickLblPos val="nextTo"/>
        <c:crossAx val="-2068005240"/>
        <c:crosses val="autoZero"/>
        <c:auto val="1"/>
        <c:lblAlgn val="ctr"/>
        <c:lblOffset val="100"/>
        <c:noMultiLvlLbl val="0"/>
      </c:catAx>
      <c:valAx>
        <c:axId val="-2068005240"/>
        <c:scaling>
          <c:orientation val="minMax"/>
          <c:max val="30.0"/>
        </c:scaling>
        <c:delete val="0"/>
        <c:axPos val="l"/>
        <c:majorGridlines>
          <c:spPr>
            <a:ln w="12700"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/>
                <a:cs typeface="Arial"/>
              </a:defRPr>
            </a:pPr>
            <a:endParaRPr lang="it-IT"/>
          </a:p>
        </c:txPr>
        <c:crossAx val="-2067998456"/>
        <c:crosses val="autoZero"/>
        <c:crossBetween val="between"/>
        <c:majorUnit val="10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Foglio1!$I$37:$I$47</c:f>
                <c:numCache>
                  <c:formatCode>General</c:formatCode>
                  <c:ptCount val="11"/>
                  <c:pt idx="0">
                    <c:v>0.261380511655424</c:v>
                  </c:pt>
                  <c:pt idx="1">
                    <c:v>0.398001183441187</c:v>
                  </c:pt>
                  <c:pt idx="2">
                    <c:v>0.569144947464955</c:v>
                  </c:pt>
                  <c:pt idx="4">
                    <c:v>0.306772680366763</c:v>
                  </c:pt>
                  <c:pt idx="5">
                    <c:v>1.823937210192858</c:v>
                  </c:pt>
                  <c:pt idx="6">
                    <c:v>0.434562335807042</c:v>
                  </c:pt>
                  <c:pt idx="8">
                    <c:v>0.163855551</c:v>
                  </c:pt>
                  <c:pt idx="9">
                    <c:v>0.136385783</c:v>
                  </c:pt>
                  <c:pt idx="10">
                    <c:v>0.002029999</c:v>
                  </c:pt>
                </c:numCache>
              </c:numRef>
            </c:plus>
            <c:minus>
              <c:numRef>
                <c:f>Foglio1!$I$37:$I$47</c:f>
                <c:numCache>
                  <c:formatCode>General</c:formatCode>
                  <c:ptCount val="11"/>
                  <c:pt idx="0">
                    <c:v>0.261380511655424</c:v>
                  </c:pt>
                  <c:pt idx="1">
                    <c:v>0.398001183441187</c:v>
                  </c:pt>
                  <c:pt idx="2">
                    <c:v>0.569144947464955</c:v>
                  </c:pt>
                  <c:pt idx="4">
                    <c:v>0.306772680366763</c:v>
                  </c:pt>
                  <c:pt idx="5">
                    <c:v>1.823937210192858</c:v>
                  </c:pt>
                  <c:pt idx="6">
                    <c:v>0.434562335807042</c:v>
                  </c:pt>
                  <c:pt idx="8">
                    <c:v>0.163855551</c:v>
                  </c:pt>
                  <c:pt idx="9">
                    <c:v>0.136385783</c:v>
                  </c:pt>
                  <c:pt idx="10">
                    <c:v>0.002029999</c:v>
                  </c:pt>
                </c:numCache>
              </c:numRef>
            </c:minus>
          </c:errBars>
          <c:val>
            <c:numRef>
              <c:f>Foglio1!$H$37:$H$47</c:f>
              <c:numCache>
                <c:formatCode>General</c:formatCode>
                <c:ptCount val="11"/>
                <c:pt idx="0">
                  <c:v>1.871547150930758</c:v>
                </c:pt>
                <c:pt idx="1">
                  <c:v>3.497380261344526</c:v>
                </c:pt>
                <c:pt idx="2">
                  <c:v>2.823590211614153</c:v>
                </c:pt>
                <c:pt idx="4">
                  <c:v>1.799032779699585</c:v>
                </c:pt>
                <c:pt idx="5">
                  <c:v>4.126841644916926</c:v>
                </c:pt>
                <c:pt idx="6">
                  <c:v>3.713812467259349</c:v>
                </c:pt>
                <c:pt idx="8">
                  <c:v>2.048493489</c:v>
                </c:pt>
                <c:pt idx="9">
                  <c:v>0.742813013</c:v>
                </c:pt>
                <c:pt idx="10">
                  <c:v>1.96330695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68079096"/>
        <c:axId val="-2068083496"/>
      </c:barChart>
      <c:catAx>
        <c:axId val="-2068079096"/>
        <c:scaling>
          <c:orientation val="minMax"/>
        </c:scaling>
        <c:delete val="1"/>
        <c:axPos val="b"/>
        <c:majorTickMark val="out"/>
        <c:minorTickMark val="none"/>
        <c:tickLblPos val="nextTo"/>
        <c:crossAx val="-2068083496"/>
        <c:crosses val="autoZero"/>
        <c:auto val="1"/>
        <c:lblAlgn val="ctr"/>
        <c:lblOffset val="100"/>
        <c:noMultiLvlLbl val="0"/>
      </c:catAx>
      <c:valAx>
        <c:axId val="-2068083496"/>
        <c:scaling>
          <c:orientation val="minMax"/>
          <c:max val="10.0"/>
        </c:scaling>
        <c:delete val="0"/>
        <c:axPos val="l"/>
        <c:majorGridlines>
          <c:spPr>
            <a:ln w="12700"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/>
                <a:cs typeface="Arial"/>
              </a:defRPr>
            </a:pPr>
            <a:endParaRPr lang="it-IT"/>
          </a:p>
        </c:txPr>
        <c:crossAx val="-2068079096"/>
        <c:crosses val="autoZero"/>
        <c:crossBetween val="between"/>
        <c:majorUnit val="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2244883040936"/>
          <c:y val="0.194027777777778"/>
          <c:w val="0.665635233918129"/>
          <c:h val="0.61194444444444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9525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'[pcdna overexpr ncRNA-mRNA_12-04-11_data.xlsx]Results'!$O$98:$O$99,'[pcdna overexpr ncRNA-mRNA_12-04-11_data.xlsx]Results'!$O$101</c:f>
                <c:numCache>
                  <c:formatCode>General</c:formatCode>
                  <c:ptCount val="3"/>
                  <c:pt idx="0">
                    <c:v>0.1</c:v>
                  </c:pt>
                  <c:pt idx="1">
                    <c:v>0.2</c:v>
                  </c:pt>
                  <c:pt idx="2">
                    <c:v>0.3</c:v>
                  </c:pt>
                </c:numCache>
              </c:numRef>
            </c:plus>
            <c:minus>
              <c:numRef>
                <c:f>'[pcdna overexpr ncRNA-mRNA_12-04-11_data.xlsx]Results'!$O$98:$O$99,'[pcdna overexpr ncRNA-mRNA_12-04-11_data.xlsx]Results'!$O$101</c:f>
                <c:numCache>
                  <c:formatCode>General</c:formatCode>
                  <c:ptCount val="3"/>
                  <c:pt idx="0">
                    <c:v>0.1</c:v>
                  </c:pt>
                  <c:pt idx="1">
                    <c:v>0.2</c:v>
                  </c:pt>
                  <c:pt idx="2">
                    <c:v>0.3</c:v>
                  </c:pt>
                </c:numCache>
              </c:numRef>
            </c:minus>
          </c:errBars>
          <c:val>
            <c:numRef>
              <c:f>'[pcdna overexpr ncRNA-mRNA_12-04-11_data.xlsx]Results'!$N$98:$N$99,'[pcdna overexpr ncRNA-mRNA_12-04-11_data.xlsx]Results'!$N$101</c:f>
              <c:numCache>
                <c:formatCode>General</c:formatCode>
                <c:ptCount val="3"/>
                <c:pt idx="0">
                  <c:v>1.0</c:v>
                </c:pt>
                <c:pt idx="1">
                  <c:v>2.1</c:v>
                </c:pt>
                <c:pt idx="2">
                  <c:v>5.864428448684685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59517640"/>
        <c:axId val="2077479048"/>
      </c:barChart>
      <c:catAx>
        <c:axId val="1859517640"/>
        <c:scaling>
          <c:orientation val="minMax"/>
        </c:scaling>
        <c:delete val="1"/>
        <c:axPos val="b"/>
        <c:majorTickMark val="out"/>
        <c:minorTickMark val="none"/>
        <c:tickLblPos val="nextTo"/>
        <c:crossAx val="2077479048"/>
        <c:crosses val="autoZero"/>
        <c:auto val="1"/>
        <c:lblAlgn val="ctr"/>
        <c:lblOffset val="100"/>
        <c:noMultiLvlLbl val="0"/>
      </c:catAx>
      <c:valAx>
        <c:axId val="2077479048"/>
        <c:scaling>
          <c:orientation val="minMax"/>
          <c:max val="7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  <a:cs typeface="Arial"/>
              </a:defRPr>
            </a:pPr>
            <a:endParaRPr lang="it-IT"/>
          </a:p>
        </c:txPr>
        <c:crossAx val="1859517640"/>
        <c:crosses val="autoZero"/>
        <c:crossBetween val="between"/>
        <c:majorUnit val="3.0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5C747-ABA5-014C-BFC2-16CCCBC5E4E1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775FD-8140-0B44-9F27-E8A42E7320C5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25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CE033D4-22AA-2042-B2A6-1329023BB233}" type="slidenum">
              <a:rPr lang="en-US">
                <a:solidFill>
                  <a:srgbClr val="000000"/>
                </a:solidFill>
                <a:latin typeface="Verdana" pitchFamily="28" charset="0"/>
              </a:rPr>
              <a:pPr/>
              <a:t>3</a:t>
            </a:fld>
            <a:endParaRPr lang="en-US">
              <a:solidFill>
                <a:srgbClr val="000000"/>
              </a:solidFill>
              <a:latin typeface="Verdana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8ABAD7A-5754-324F-AFD0-21E7126C1A60}" type="slidenum">
              <a:rPr lang="it-IT"/>
              <a:pPr/>
              <a:t>23</a:t>
            </a:fld>
            <a:endParaRPr lang="it-IT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79896615-F81F-8C46-AF33-7CC02F582821}" type="slidenum">
              <a:rPr lang="it-IT"/>
              <a:pPr/>
              <a:t>24</a:t>
            </a:fld>
            <a:endParaRPr lang="it-IT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B4AC8E-E7C2-E144-816C-9A07640D67C0}" type="slidenum">
              <a:rPr lang="en-US">
                <a:latin typeface="Calibri" pitchFamily="28" charset="0"/>
                <a:ea typeface="ＭＳ Ｐゴシック" pitchFamily="28" charset="-128"/>
                <a:cs typeface="ＭＳ Ｐゴシック" pitchFamily="28" charset="-128"/>
              </a:rPr>
              <a:pPr/>
              <a:t>25</a:t>
            </a:fld>
            <a:endParaRPr lang="en-US">
              <a:latin typeface="Calibri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5688289-5714-9F42-A60B-853C5FB42CD8}" type="slidenum">
              <a:rPr lang="it-IT"/>
              <a:pPr/>
              <a:t>26</a:t>
            </a:fld>
            <a:endParaRPr lang="it-IT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0A74933-8935-A043-9DE7-635026E42771}" type="slidenum">
              <a:rPr lang="it-IT"/>
              <a:pPr/>
              <a:t>27</a:t>
            </a:fld>
            <a:endParaRPr lang="it-IT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FCED91ED-F6EF-9447-8161-912A86C4EDDB}" type="slidenum">
              <a:rPr lang="it-IT"/>
              <a:pPr/>
              <a:t>28</a:t>
            </a:fld>
            <a:endParaRPr lang="it-IT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it-IT" smtClean="0">
                <a:ea typeface="ＭＳ Ｐゴシック" pitchFamily="28" charset="-128"/>
                <a:cs typeface="ＭＳ Ｐゴシック" pitchFamily="28" charset="-128"/>
              </a:rPr>
              <a:t>How is it possible that a structural protein can influence gene expression?</a:t>
            </a:r>
          </a:p>
          <a:p>
            <a:r>
              <a:rPr lang="it-IT" smtClean="0">
                <a:latin typeface="Arial" pitchFamily="28" charset="0"/>
                <a:ea typeface="Arial" pitchFamily="28" charset="0"/>
                <a:cs typeface="Arial" pitchFamily="28" charset="0"/>
              </a:rPr>
              <a:t>follow-up  treatments</a:t>
            </a:r>
          </a:p>
          <a:p>
            <a:endParaRPr lang="it-IT" smtClean="0"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2CE3A-52AB-FD47-9819-2F2F95345323}" type="slidenum">
              <a:rPr lang="it-IT" smtClean="0"/>
              <a:pPr/>
              <a:t>29</a:t>
            </a:fld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CA7C69C-B8A6-8443-AABC-518F7ADB6A49}" type="slidenum">
              <a:rPr lang="it-IT"/>
              <a:pPr/>
              <a:t>30</a:t>
            </a:fld>
            <a:endParaRPr lang="it-IT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EE4B8BF6-5ACE-2C4E-9447-FDBB05AB08F6}" type="slidenum">
              <a:rPr lang="it-IT"/>
              <a:pPr/>
              <a:t>31</a:t>
            </a:fld>
            <a:endParaRPr lang="it-IT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570BA2-84E3-E444-85D4-67088EC914AB}" type="slidenum">
              <a:rPr lang="it-IT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32</a:t>
            </a:fld>
            <a:endParaRPr lang="it-IT">
              <a:latin typeface="Calibri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F39685CF-1887-3C44-9495-EAA35E74AE07}" type="slidenum">
              <a:rPr lang="en-US">
                <a:solidFill>
                  <a:srgbClr val="000000"/>
                </a:solidFill>
                <a:latin typeface="Verdana" pitchFamily="28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Verdana" pitchFamily="2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Aberrantly</a:t>
            </a:r>
            <a:r>
              <a:rPr lang="it-IT" dirty="0" smtClean="0"/>
              <a:t> </a:t>
            </a:r>
            <a:r>
              <a:rPr lang="it-IT" dirty="0" err="1" smtClean="0"/>
              <a:t>recruited</a:t>
            </a:r>
            <a:r>
              <a:rPr lang="it-IT" dirty="0" smtClean="0"/>
              <a:t> on </a:t>
            </a:r>
            <a:r>
              <a:rPr lang="it-IT" dirty="0" err="1" smtClean="0"/>
              <a:t>miRNA</a:t>
            </a:r>
            <a:r>
              <a:rPr lang="it-IT" dirty="0" smtClean="0"/>
              <a:t> </a:t>
            </a:r>
            <a:r>
              <a:rPr lang="it-IT" dirty="0" err="1" smtClean="0"/>
              <a:t>promoters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44A3-D9A2-AA4B-AC26-F625F59CC366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Aberrantly</a:t>
            </a:r>
            <a:r>
              <a:rPr lang="it-IT" dirty="0" smtClean="0"/>
              <a:t> </a:t>
            </a:r>
            <a:r>
              <a:rPr lang="it-IT" dirty="0" err="1" smtClean="0"/>
              <a:t>recruited</a:t>
            </a:r>
            <a:r>
              <a:rPr lang="it-IT" dirty="0" smtClean="0"/>
              <a:t> on </a:t>
            </a:r>
            <a:r>
              <a:rPr lang="it-IT" dirty="0" err="1" smtClean="0"/>
              <a:t>miRNA</a:t>
            </a:r>
            <a:r>
              <a:rPr lang="it-IT" dirty="0" smtClean="0"/>
              <a:t> </a:t>
            </a:r>
            <a:r>
              <a:rPr lang="it-IT" dirty="0" err="1" smtClean="0"/>
              <a:t>promoters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44A3-D9A2-AA4B-AC26-F625F59CC366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 smtClean="0">
                <a:ea typeface="ＭＳ Ｐゴシック" pitchFamily="-106" charset="-128"/>
                <a:cs typeface="ＭＳ Ｐゴシック" pitchFamily="-106" charset="-128"/>
              </a:rPr>
              <a:t>important role in muscle differentiation, homeostasis and integrity</a:t>
            </a:r>
            <a:r>
              <a:rPr lang="en-US" smtClean="0"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it-IT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42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640B73-B039-3B44-9C07-69AC48F9BCA5}" type="slidenum">
              <a:rPr lang="it-IT" smtClean="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39</a:t>
            </a:fld>
            <a:endParaRPr lang="it-IT" smtClean="0">
              <a:latin typeface="Calibri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Mdx</a:t>
            </a:r>
            <a:r>
              <a:rPr lang="it-IT" dirty="0" smtClean="0"/>
              <a:t> mouse </a:t>
            </a:r>
            <a:r>
              <a:rPr lang="it-IT" dirty="0" err="1" smtClean="0"/>
              <a:t>known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high </a:t>
            </a:r>
            <a:r>
              <a:rPr lang="it-IT" dirty="0" err="1" smtClean="0"/>
              <a:t>amount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satellite </a:t>
            </a:r>
            <a:r>
              <a:rPr lang="it-IT" dirty="0" err="1" smtClean="0"/>
              <a:t>cells</a:t>
            </a:r>
            <a:r>
              <a:rPr lang="it-IT" dirty="0" smtClean="0"/>
              <a:t> and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carachterized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</a:t>
            </a:r>
            <a:r>
              <a:rPr lang="it-IT" baseline="0" dirty="0" smtClean="0"/>
              <a:t> intense </a:t>
            </a:r>
            <a:r>
              <a:rPr lang="it-IT" baseline="0" dirty="0" err="1" smtClean="0"/>
              <a:t>regeneration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process</a:t>
            </a:r>
            <a:r>
              <a:rPr lang="it-IT" baseline="0" dirty="0" smtClean="0"/>
              <a:t> due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rounds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proliferation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differentiation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satellite </a:t>
            </a:r>
            <a:r>
              <a:rPr lang="it-IT" baseline="0" dirty="0" err="1" smtClean="0"/>
              <a:t>cells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A12BA-F45F-5041-8136-A058B6F7DAD3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21EB3-BC1B-D54D-BFD1-48ED1F0C415C}" type="slidenum">
              <a:rPr lang="it-IT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CF765457-9927-3946-8E11-24238808652C}" type="slidenum">
              <a:rPr lang="en-US">
                <a:solidFill>
                  <a:srgbClr val="000000"/>
                </a:solidFill>
                <a:latin typeface="Verdana" pitchFamily="28" charset="0"/>
              </a:rPr>
              <a:pPr/>
              <a:t>6</a:t>
            </a:fld>
            <a:endParaRPr lang="en-US">
              <a:solidFill>
                <a:srgbClr val="000000"/>
              </a:solidFill>
              <a:latin typeface="Verdana" pitchFamily="2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B6FD7DB-D32C-2E48-9CDD-CAA308A041E1}" type="slidenum">
              <a:rPr lang="en-US"/>
              <a:pPr/>
              <a:t>7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B3285614-BAF1-C140-9E37-7C76C1C208E4}" type="slidenum">
              <a:rPr lang="en-US"/>
              <a:pPr/>
              <a:t>8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Arial" pitchFamily="2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A928E47-6E3A-5049-8B36-B12914816C5A}" type="slidenum">
              <a:rPr lang="en-US"/>
              <a:pPr/>
              <a:t>10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6325" y="914400"/>
            <a:ext cx="4703763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FF54A661-8B6F-3545-A02A-ED836A29FF44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1C955977-A66D-2A4C-A833-5409A485E0F9}" type="slidenum">
              <a:rPr lang="it-IT"/>
              <a:pPr/>
              <a:t>22</a:t>
            </a:fld>
            <a:endParaRPr lang="it-IT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801D6-EF9C-FE47-B76C-8C6A0CA1F15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7F935-8323-AC48-9DB6-E6C8E01E8F9D}" type="datetimeFigureOut">
              <a:rPr lang="it-IT" smtClean="0"/>
              <a:pPr/>
              <a:t>29/05/13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F9D12-E4D1-904E-B614-4422034D3574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27.png"/><Relationship Id="rId5" Type="http://schemas.openxmlformats.org/officeDocument/2006/relationships/image" Target="../media/image31.jpeg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38.png"/><Relationship Id="rId9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0" Type="http://schemas.openxmlformats.org/officeDocument/2006/relationships/image" Target="../media/image48.jpe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0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53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53.png"/><Relationship Id="rId11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53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33.jpeg"/><Relationship Id="rId1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53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6.png"/><Relationship Id="rId5" Type="http://schemas.openxmlformats.org/officeDocument/2006/relationships/image" Target="../media/image65.jpe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33.jpeg"/><Relationship Id="rId15" Type="http://schemas.openxmlformats.org/officeDocument/2006/relationships/image" Target="../media/image34.jpeg"/><Relationship Id="rId16" Type="http://schemas.openxmlformats.org/officeDocument/2006/relationships/image" Target="../media/image66.png"/><Relationship Id="rId17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jpeg"/><Relationship Id="rId10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6.png"/><Relationship Id="rId5" Type="http://schemas.openxmlformats.org/officeDocument/2006/relationships/image" Target="../media/image80.png"/><Relationship Id="rId6" Type="http://schemas.openxmlformats.org/officeDocument/2006/relationships/image" Target="../media/image65.jpe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57.emf"/><Relationship Id="rId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12.xml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chart" Target="../charts/chart9.xml"/><Relationship Id="rId9" Type="http://schemas.openxmlformats.org/officeDocument/2006/relationships/chart" Target="../charts/chart10.xml"/><Relationship Id="rId10" Type="http://schemas.openxmlformats.org/officeDocument/2006/relationships/chart" Target="../charts/char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66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16.xml"/><Relationship Id="rId12" Type="http://schemas.openxmlformats.org/officeDocument/2006/relationships/chart" Target="../charts/chart17.xml"/><Relationship Id="rId13" Type="http://schemas.openxmlformats.org/officeDocument/2006/relationships/image" Target="../media/image99.png"/><Relationship Id="rId14" Type="http://schemas.openxmlformats.org/officeDocument/2006/relationships/image" Target="../media/image100.png"/><Relationship Id="rId15" Type="http://schemas.openxmlformats.org/officeDocument/2006/relationships/image" Target="../media/image101.png"/><Relationship Id="rId16" Type="http://schemas.openxmlformats.org/officeDocument/2006/relationships/image" Target="../media/image102.png"/><Relationship Id="rId17" Type="http://schemas.openxmlformats.org/officeDocument/2006/relationships/image" Target="../media/image103.png"/><Relationship Id="rId18" Type="http://schemas.openxmlformats.org/officeDocument/2006/relationships/image" Target="../media/image104.png"/><Relationship Id="rId19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59" y="414656"/>
            <a:ext cx="8265328" cy="6209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5962650"/>
            <a:ext cx="2648656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7778" y="992189"/>
            <a:ext cx="7104945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308101" y="6524626"/>
            <a:ext cx="6588477" cy="21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28" charset="0"/>
              </a:rPr>
              <a:t>Xiaozhong Shi et al. Genes Dev. 2006; 20: 1692-1708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03956" y="115888"/>
            <a:ext cx="676491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Times New Roman" pitchFamily="28" charset="0"/>
              </a:rPr>
              <a:t>Cellule satelliti nella rigenerazione muscolare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49193" y="1412418"/>
            <a:ext cx="1913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Pax </a:t>
            </a:r>
            <a:r>
              <a:rPr lang="it-IT" sz="2400" dirty="0" err="1" smtClean="0"/>
              <a:t>3</a:t>
            </a:r>
            <a:r>
              <a:rPr lang="it-IT" sz="2400" dirty="0" smtClean="0"/>
              <a:t>       Pax7</a:t>
            </a:r>
            <a:endParaRPr lang="it-IT" sz="2400" dirty="0"/>
          </a:p>
        </p:txBody>
      </p:sp>
      <p:cxnSp>
        <p:nvCxnSpPr>
          <p:cNvPr id="4" name="Connettore 2 3"/>
          <p:cNvCxnSpPr/>
          <p:nvPr/>
        </p:nvCxnSpPr>
        <p:spPr>
          <a:xfrm rot="5400000">
            <a:off x="2961084" y="2219188"/>
            <a:ext cx="596066" cy="272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 rot="16200000" flipH="1">
            <a:off x="3476347" y="2219187"/>
            <a:ext cx="596066" cy="272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601593" y="2870158"/>
            <a:ext cx="1867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Myf5    </a:t>
            </a:r>
            <a:r>
              <a:rPr lang="it-IT" sz="2400" dirty="0" err="1" smtClean="0"/>
              <a:t>MyoD</a:t>
            </a:r>
            <a:endParaRPr lang="it-IT" sz="2400" dirty="0"/>
          </a:p>
        </p:txBody>
      </p:sp>
      <p:sp>
        <p:nvSpPr>
          <p:cNvPr id="7" name="Freccia giù 6"/>
          <p:cNvSpPr/>
          <p:nvPr/>
        </p:nvSpPr>
        <p:spPr>
          <a:xfrm>
            <a:off x="3278553" y="3433859"/>
            <a:ext cx="515263" cy="6349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8" name="CasellaDiTesto 7"/>
          <p:cNvSpPr txBox="1"/>
          <p:nvPr/>
        </p:nvSpPr>
        <p:spPr>
          <a:xfrm>
            <a:off x="2461401" y="4373281"/>
            <a:ext cx="2678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Skeletal</a:t>
            </a:r>
            <a:r>
              <a:rPr lang="it-IT" sz="2400" dirty="0" smtClean="0"/>
              <a:t> </a:t>
            </a:r>
            <a:r>
              <a:rPr lang="it-IT" sz="2400" dirty="0" err="1" smtClean="0"/>
              <a:t>myogenesis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8232" y="1632703"/>
            <a:ext cx="8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418686" y="1632703"/>
            <a:ext cx="88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 smtClean="0"/>
          </a:p>
          <a:p>
            <a:r>
              <a:rPr lang="it-IT" dirty="0" smtClean="0"/>
              <a:t>Myf5 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059853" y="163270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Myf5</a:t>
            </a:r>
          </a:p>
          <a:p>
            <a:r>
              <a:rPr lang="it-IT" dirty="0" err="1" smtClean="0"/>
              <a:t>MyoD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649184" y="1632703"/>
            <a:ext cx="1122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MyoD</a:t>
            </a:r>
            <a:endParaRPr lang="it-IT" dirty="0" smtClean="0"/>
          </a:p>
          <a:p>
            <a:r>
              <a:rPr lang="it-IT" dirty="0" err="1" smtClean="0"/>
              <a:t>Myogenin</a:t>
            </a:r>
            <a:endParaRPr lang="it-IT" dirty="0" smtClean="0"/>
          </a:p>
          <a:p>
            <a:r>
              <a:rPr lang="it-IT" dirty="0" smtClean="0"/>
              <a:t>Mef2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6311" y="3248351"/>
            <a:ext cx="816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Progenitors</a:t>
            </a:r>
            <a:r>
              <a:rPr lang="it-IT" sz="2000" b="1" dirty="0" smtClean="0">
                <a:solidFill>
                  <a:srgbClr val="FF0000"/>
                </a:solidFill>
              </a:rPr>
              <a:t> 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Determination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Myoblasts</a:t>
            </a:r>
            <a:r>
              <a:rPr lang="it-IT" sz="2000" b="1" dirty="0" smtClean="0">
                <a:solidFill>
                  <a:srgbClr val="FF0000"/>
                </a:solidFill>
              </a:rPr>
              <a:t> 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yocytes</a:t>
            </a:r>
            <a:r>
              <a:rPr lang="it-IT" sz="2000" b="1" dirty="0" smtClean="0">
                <a:solidFill>
                  <a:srgbClr val="FF0000"/>
                </a:solidFill>
              </a:rPr>
              <a:t>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yotubes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7" name="Freccia a inversione 6"/>
          <p:cNvSpPr/>
          <p:nvPr/>
        </p:nvSpPr>
        <p:spPr>
          <a:xfrm>
            <a:off x="1567790" y="1096211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inversione 7"/>
          <p:cNvSpPr/>
          <p:nvPr/>
        </p:nvSpPr>
        <p:spPr>
          <a:xfrm>
            <a:off x="3043853" y="1096211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inversione 8"/>
          <p:cNvSpPr/>
          <p:nvPr/>
        </p:nvSpPr>
        <p:spPr>
          <a:xfrm>
            <a:off x="6380463" y="1096211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inversione 9"/>
          <p:cNvSpPr/>
          <p:nvPr/>
        </p:nvSpPr>
        <p:spPr>
          <a:xfrm>
            <a:off x="4633184" y="1096211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396463" y="1624687"/>
            <a:ext cx="87006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Myosin</a:t>
            </a:r>
            <a:r>
              <a:rPr lang="it-IT" dirty="0" smtClean="0"/>
              <a:t> 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868232" y="2592569"/>
            <a:ext cx="406400" cy="304800"/>
            <a:chOff x="480" y="1680"/>
            <a:chExt cx="336" cy="192"/>
          </a:xfrm>
        </p:grpSpPr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0" y="1680"/>
              <a:ext cx="336" cy="19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576" y="175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2418686" y="2483032"/>
            <a:ext cx="812800" cy="609600"/>
            <a:chOff x="1200" y="2160"/>
            <a:chExt cx="576" cy="384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1344" y="2160"/>
              <a:ext cx="288" cy="192"/>
              <a:chOff x="480" y="1680"/>
              <a:chExt cx="336" cy="192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1488" y="2352"/>
              <a:ext cx="288" cy="192"/>
              <a:chOff x="480" y="1680"/>
              <a:chExt cx="336" cy="192"/>
            </a:xfrm>
          </p:grpSpPr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1200" y="2352"/>
              <a:ext cx="288" cy="192"/>
              <a:chOff x="480" y="1680"/>
              <a:chExt cx="336" cy="192"/>
            </a:xfrm>
          </p:grpSpPr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4059853" y="2840635"/>
            <a:ext cx="1016000" cy="152400"/>
            <a:chOff x="1968" y="1776"/>
            <a:chExt cx="720" cy="96"/>
          </a:xfrm>
        </p:grpSpPr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1968" y="1776"/>
              <a:ext cx="72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2208" y="1800"/>
              <a:ext cx="192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5547579" y="2787832"/>
            <a:ext cx="1593144" cy="296862"/>
            <a:chOff x="3200" y="2427"/>
            <a:chExt cx="1129" cy="187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3472" y="2427"/>
              <a:ext cx="720" cy="96"/>
              <a:chOff x="1968" y="1776"/>
              <a:chExt cx="720" cy="96"/>
            </a:xfrm>
          </p:grpSpPr>
          <p:sp>
            <p:nvSpPr>
              <p:cNvPr id="36" name="Oval 30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0" name="Group 32"/>
            <p:cNvGrpSpPr>
              <a:grpSpLocks/>
            </p:cNvGrpSpPr>
            <p:nvPr/>
          </p:nvGrpSpPr>
          <p:grpSpPr bwMode="auto">
            <a:xfrm>
              <a:off x="3609" y="2518"/>
              <a:ext cx="720" cy="96"/>
              <a:chOff x="1968" y="1776"/>
              <a:chExt cx="720" cy="96"/>
            </a:xfrm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3200" y="2472"/>
              <a:ext cx="720" cy="96"/>
              <a:chOff x="1968" y="1776"/>
              <a:chExt cx="720" cy="96"/>
            </a:xfrm>
          </p:grpSpPr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38" name="Group 39"/>
          <p:cNvGrpSpPr>
            <a:grpSpLocks/>
          </p:cNvGrpSpPr>
          <p:nvPr/>
        </p:nvGrpSpPr>
        <p:grpSpPr bwMode="auto">
          <a:xfrm>
            <a:off x="7313987" y="2716098"/>
            <a:ext cx="1846339" cy="360361"/>
            <a:chOff x="4283" y="2387"/>
            <a:chExt cx="1944" cy="136"/>
          </a:xfrm>
        </p:grpSpPr>
        <p:sp>
          <p:nvSpPr>
            <p:cNvPr id="39" name="Oval 40"/>
            <p:cNvSpPr>
              <a:spLocks noChangeArrowheads="1"/>
            </p:cNvSpPr>
            <p:nvPr/>
          </p:nvSpPr>
          <p:spPr bwMode="auto">
            <a:xfrm>
              <a:off x="4283" y="2387"/>
              <a:ext cx="1944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0" name="Oval 41"/>
            <p:cNvSpPr>
              <a:spLocks noChangeArrowheads="1"/>
            </p:cNvSpPr>
            <p:nvPr/>
          </p:nvSpPr>
          <p:spPr bwMode="auto">
            <a:xfrm>
              <a:off x="4510" y="2434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" name="Oval 42"/>
            <p:cNvSpPr>
              <a:spLocks noChangeArrowheads="1"/>
            </p:cNvSpPr>
            <p:nvPr/>
          </p:nvSpPr>
          <p:spPr bwMode="auto">
            <a:xfrm>
              <a:off x="4872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2" name="Oval 43"/>
            <p:cNvSpPr>
              <a:spLocks noChangeArrowheads="1"/>
            </p:cNvSpPr>
            <p:nvPr/>
          </p:nvSpPr>
          <p:spPr bwMode="auto">
            <a:xfrm>
              <a:off x="5235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3" name="Oval 44"/>
            <p:cNvSpPr>
              <a:spLocks noChangeArrowheads="1"/>
            </p:cNvSpPr>
            <p:nvPr/>
          </p:nvSpPr>
          <p:spPr bwMode="auto">
            <a:xfrm>
              <a:off x="5598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72300" y="3672232"/>
            <a:ext cx="8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20122" y="3672232"/>
            <a:ext cx="88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 smtClean="0"/>
          </a:p>
          <a:p>
            <a:r>
              <a:rPr lang="it-IT" dirty="0" smtClean="0"/>
              <a:t>Myf5 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63921" y="3672232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Myf5</a:t>
            </a:r>
          </a:p>
          <a:p>
            <a:r>
              <a:rPr lang="it-IT" dirty="0" err="1" smtClean="0"/>
              <a:t>MyoD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12133" y="3672232"/>
            <a:ext cx="1122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Mef2</a:t>
            </a:r>
          </a:p>
          <a:p>
            <a:r>
              <a:rPr lang="it-IT" dirty="0" err="1" smtClean="0"/>
              <a:t>MyoD</a:t>
            </a:r>
            <a:endParaRPr lang="it-IT" dirty="0" smtClean="0"/>
          </a:p>
          <a:p>
            <a:r>
              <a:rPr lang="it-IT" dirty="0" err="1" smtClean="0"/>
              <a:t>Myogenin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30379" y="5287880"/>
            <a:ext cx="816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Progenitors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Determination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Myoblasts</a:t>
            </a:r>
            <a:r>
              <a:rPr lang="it-IT" sz="2000" b="1" dirty="0" smtClean="0">
                <a:solidFill>
                  <a:srgbClr val="FF0000"/>
                </a:solidFill>
              </a:rPr>
              <a:t> 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yocytes</a:t>
            </a:r>
            <a:r>
              <a:rPr lang="it-IT" sz="2000" b="1" dirty="0" smtClean="0">
                <a:solidFill>
                  <a:srgbClr val="FF0000"/>
                </a:solidFill>
              </a:rPr>
              <a:t>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yotubes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7" name="Freccia a inversione 6"/>
          <p:cNvSpPr/>
          <p:nvPr/>
        </p:nvSpPr>
        <p:spPr>
          <a:xfrm>
            <a:off x="1371858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inversione 7"/>
          <p:cNvSpPr/>
          <p:nvPr/>
        </p:nvSpPr>
        <p:spPr>
          <a:xfrm>
            <a:off x="2989040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inversione 8"/>
          <p:cNvSpPr/>
          <p:nvPr/>
        </p:nvSpPr>
        <p:spPr>
          <a:xfrm>
            <a:off x="6094728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inversione 9"/>
          <p:cNvSpPr/>
          <p:nvPr/>
        </p:nvSpPr>
        <p:spPr>
          <a:xfrm>
            <a:off x="4475739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00531" y="3664216"/>
            <a:ext cx="120932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Myosin</a:t>
            </a:r>
            <a:endParaRPr lang="it-IT" dirty="0" smtClean="0"/>
          </a:p>
          <a:p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Dystrophin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72300" y="4632098"/>
            <a:ext cx="406400" cy="304800"/>
            <a:chOff x="480" y="1680"/>
            <a:chExt cx="336" cy="192"/>
          </a:xfrm>
        </p:grpSpPr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0" y="1680"/>
              <a:ext cx="336" cy="19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576" y="175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2222754" y="4522561"/>
            <a:ext cx="812800" cy="609600"/>
            <a:chOff x="1200" y="2160"/>
            <a:chExt cx="576" cy="384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1344" y="2160"/>
              <a:ext cx="288" cy="192"/>
              <a:chOff x="480" y="1680"/>
              <a:chExt cx="336" cy="192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1488" y="2352"/>
              <a:ext cx="288" cy="192"/>
              <a:chOff x="480" y="1680"/>
              <a:chExt cx="336" cy="192"/>
            </a:xfrm>
          </p:grpSpPr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1200" y="2352"/>
              <a:ext cx="288" cy="192"/>
              <a:chOff x="480" y="1680"/>
              <a:chExt cx="336" cy="192"/>
            </a:xfrm>
          </p:grpSpPr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3709973" y="4880164"/>
            <a:ext cx="1016000" cy="152400"/>
            <a:chOff x="1968" y="1776"/>
            <a:chExt cx="720" cy="96"/>
          </a:xfrm>
        </p:grpSpPr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1968" y="1776"/>
              <a:ext cx="72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2208" y="1800"/>
              <a:ext cx="192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5120725" y="4827361"/>
            <a:ext cx="1593144" cy="296862"/>
            <a:chOff x="3200" y="2427"/>
            <a:chExt cx="1129" cy="187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3472" y="2427"/>
              <a:ext cx="720" cy="96"/>
              <a:chOff x="1968" y="1776"/>
              <a:chExt cx="720" cy="96"/>
            </a:xfrm>
          </p:grpSpPr>
          <p:sp>
            <p:nvSpPr>
              <p:cNvPr id="36" name="Oval 30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0" name="Group 32"/>
            <p:cNvGrpSpPr>
              <a:grpSpLocks/>
            </p:cNvGrpSpPr>
            <p:nvPr/>
          </p:nvGrpSpPr>
          <p:grpSpPr bwMode="auto">
            <a:xfrm>
              <a:off x="3609" y="2518"/>
              <a:ext cx="720" cy="96"/>
              <a:chOff x="1968" y="1776"/>
              <a:chExt cx="720" cy="96"/>
            </a:xfrm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3200" y="2472"/>
              <a:ext cx="720" cy="96"/>
              <a:chOff x="1968" y="1776"/>
              <a:chExt cx="720" cy="96"/>
            </a:xfrm>
          </p:grpSpPr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38" name="Group 39"/>
          <p:cNvGrpSpPr>
            <a:grpSpLocks/>
          </p:cNvGrpSpPr>
          <p:nvPr/>
        </p:nvGrpSpPr>
        <p:grpSpPr bwMode="auto">
          <a:xfrm>
            <a:off x="7015423" y="4755627"/>
            <a:ext cx="1846339" cy="360361"/>
            <a:chOff x="4283" y="2387"/>
            <a:chExt cx="1944" cy="136"/>
          </a:xfrm>
        </p:grpSpPr>
        <p:sp>
          <p:nvSpPr>
            <p:cNvPr id="39" name="Oval 40"/>
            <p:cNvSpPr>
              <a:spLocks noChangeArrowheads="1"/>
            </p:cNvSpPr>
            <p:nvPr/>
          </p:nvSpPr>
          <p:spPr bwMode="auto">
            <a:xfrm>
              <a:off x="4283" y="2387"/>
              <a:ext cx="1944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0" name="Oval 41"/>
            <p:cNvSpPr>
              <a:spLocks noChangeArrowheads="1"/>
            </p:cNvSpPr>
            <p:nvPr/>
          </p:nvSpPr>
          <p:spPr bwMode="auto">
            <a:xfrm>
              <a:off x="4510" y="2434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" name="Oval 42"/>
            <p:cNvSpPr>
              <a:spLocks noChangeArrowheads="1"/>
            </p:cNvSpPr>
            <p:nvPr/>
          </p:nvSpPr>
          <p:spPr bwMode="auto">
            <a:xfrm>
              <a:off x="4872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2" name="Oval 43"/>
            <p:cNvSpPr>
              <a:spLocks noChangeArrowheads="1"/>
            </p:cNvSpPr>
            <p:nvPr/>
          </p:nvSpPr>
          <p:spPr bwMode="auto">
            <a:xfrm>
              <a:off x="5235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3" name="Oval 44"/>
            <p:cNvSpPr>
              <a:spLocks noChangeArrowheads="1"/>
            </p:cNvSpPr>
            <p:nvPr/>
          </p:nvSpPr>
          <p:spPr bwMode="auto">
            <a:xfrm>
              <a:off x="5598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sp>
        <p:nvSpPr>
          <p:cNvPr id="44" name="CasellaDiTesto 43"/>
          <p:cNvSpPr txBox="1"/>
          <p:nvPr/>
        </p:nvSpPr>
        <p:spPr>
          <a:xfrm>
            <a:off x="2169007" y="403502"/>
            <a:ext cx="537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Skeletal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muscle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differentiation</a:t>
            </a:r>
            <a:endParaRPr lang="it-IT" sz="2800" b="1" dirty="0">
              <a:latin typeface="Arial"/>
              <a:cs typeface="Arial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100955" y="6281308"/>
            <a:ext cx="887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Arial"/>
                <a:cs typeface="Arial"/>
              </a:rPr>
              <a:t>Transcriptional</a:t>
            </a:r>
            <a:r>
              <a:rPr lang="it-IT" sz="2400" dirty="0" smtClean="0">
                <a:latin typeface="Arial"/>
                <a:cs typeface="Arial"/>
              </a:rPr>
              <a:t> </a:t>
            </a:r>
            <a:r>
              <a:rPr lang="it-IT" sz="2400" dirty="0" err="1" smtClean="0">
                <a:latin typeface="Arial"/>
                <a:cs typeface="Arial"/>
              </a:rPr>
              <a:t>factors</a:t>
            </a:r>
            <a:r>
              <a:rPr lang="it-IT" sz="2400" dirty="0" smtClean="0">
                <a:latin typeface="Arial"/>
                <a:cs typeface="Arial"/>
              </a:rPr>
              <a:t> </a:t>
            </a:r>
            <a:r>
              <a:rPr lang="it-IT" sz="2400" dirty="0" err="1" smtClean="0">
                <a:latin typeface="Arial"/>
                <a:cs typeface="Arial"/>
              </a:rPr>
              <a:t>as</a:t>
            </a:r>
            <a:r>
              <a:rPr lang="it-IT" sz="2400" dirty="0" smtClean="0">
                <a:latin typeface="Arial"/>
                <a:cs typeface="Arial"/>
              </a:rPr>
              <a:t> master </a:t>
            </a:r>
            <a:r>
              <a:rPr lang="it-IT" sz="2400" dirty="0" err="1" smtClean="0">
                <a:latin typeface="Arial"/>
                <a:cs typeface="Arial"/>
              </a:rPr>
              <a:t>controllers</a:t>
            </a:r>
            <a:r>
              <a:rPr lang="it-IT" sz="2400" dirty="0" smtClean="0">
                <a:latin typeface="Arial"/>
                <a:cs typeface="Arial"/>
              </a:rPr>
              <a:t> of </a:t>
            </a:r>
            <a:r>
              <a:rPr lang="it-IT" sz="2400" dirty="0" err="1" smtClean="0">
                <a:latin typeface="Arial"/>
                <a:cs typeface="Arial"/>
              </a:rPr>
              <a:t>cell</a:t>
            </a:r>
            <a:r>
              <a:rPr lang="it-IT" sz="2400" dirty="0" smtClean="0">
                <a:latin typeface="Arial"/>
                <a:cs typeface="Arial"/>
              </a:rPr>
              <a:t> </a:t>
            </a:r>
            <a:r>
              <a:rPr lang="it-IT" sz="2400" dirty="0" err="1" smtClean="0">
                <a:latin typeface="Arial"/>
                <a:cs typeface="Arial"/>
              </a:rPr>
              <a:t>differentiation</a:t>
            </a:r>
            <a:endParaRPr lang="it-IT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6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72300" y="3672232"/>
            <a:ext cx="8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20122" y="3672232"/>
            <a:ext cx="88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 smtClean="0"/>
          </a:p>
          <a:p>
            <a:r>
              <a:rPr lang="it-IT" dirty="0" smtClean="0"/>
              <a:t>Myf5 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63921" y="3672232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Myf5</a:t>
            </a:r>
          </a:p>
          <a:p>
            <a:r>
              <a:rPr lang="it-IT" dirty="0" err="1" smtClean="0"/>
              <a:t>MyoD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12133" y="3672232"/>
            <a:ext cx="1122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Mef2</a:t>
            </a:r>
          </a:p>
          <a:p>
            <a:r>
              <a:rPr lang="it-IT" dirty="0" err="1" smtClean="0"/>
              <a:t>MyoD</a:t>
            </a:r>
            <a:endParaRPr lang="it-IT" dirty="0" smtClean="0"/>
          </a:p>
          <a:p>
            <a:r>
              <a:rPr lang="it-IT" dirty="0" err="1" smtClean="0"/>
              <a:t>Myogenin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30379" y="5287880"/>
            <a:ext cx="816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Progenitors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Determination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Myoblasts</a:t>
            </a:r>
            <a:r>
              <a:rPr lang="it-IT" sz="2000" b="1" dirty="0" smtClean="0">
                <a:solidFill>
                  <a:srgbClr val="FF0000"/>
                </a:solidFill>
              </a:rPr>
              <a:t> 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yocytes</a:t>
            </a:r>
            <a:r>
              <a:rPr lang="it-IT" sz="2000" b="1" dirty="0" smtClean="0">
                <a:solidFill>
                  <a:srgbClr val="FF0000"/>
                </a:solidFill>
              </a:rPr>
              <a:t>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yotubes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7" name="Freccia a inversione 6"/>
          <p:cNvSpPr/>
          <p:nvPr/>
        </p:nvSpPr>
        <p:spPr>
          <a:xfrm>
            <a:off x="1371858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inversione 7"/>
          <p:cNvSpPr/>
          <p:nvPr/>
        </p:nvSpPr>
        <p:spPr>
          <a:xfrm>
            <a:off x="2989040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inversione 8"/>
          <p:cNvSpPr/>
          <p:nvPr/>
        </p:nvSpPr>
        <p:spPr>
          <a:xfrm>
            <a:off x="6094728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inversione 9"/>
          <p:cNvSpPr/>
          <p:nvPr/>
        </p:nvSpPr>
        <p:spPr>
          <a:xfrm>
            <a:off x="4475739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00531" y="3664216"/>
            <a:ext cx="120932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Myosin</a:t>
            </a:r>
            <a:endParaRPr lang="it-IT" dirty="0" smtClean="0"/>
          </a:p>
          <a:p>
            <a:r>
              <a:rPr lang="it-IT" dirty="0" err="1" smtClean="0">
                <a:solidFill>
                  <a:srgbClr val="7F7F7F"/>
                </a:solidFill>
              </a:rPr>
              <a:t>Dystrophin</a:t>
            </a:r>
            <a:r>
              <a:rPr lang="it-IT" dirty="0" smtClean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72300" y="4632098"/>
            <a:ext cx="406400" cy="304800"/>
            <a:chOff x="480" y="1680"/>
            <a:chExt cx="336" cy="192"/>
          </a:xfrm>
        </p:grpSpPr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0" y="1680"/>
              <a:ext cx="336" cy="19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576" y="175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2222754" y="4522561"/>
            <a:ext cx="812800" cy="609600"/>
            <a:chOff x="1200" y="2160"/>
            <a:chExt cx="576" cy="384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1344" y="2160"/>
              <a:ext cx="288" cy="192"/>
              <a:chOff x="480" y="1680"/>
              <a:chExt cx="336" cy="192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1488" y="2352"/>
              <a:ext cx="288" cy="192"/>
              <a:chOff x="480" y="1680"/>
              <a:chExt cx="336" cy="192"/>
            </a:xfrm>
          </p:grpSpPr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1200" y="2352"/>
              <a:ext cx="288" cy="192"/>
              <a:chOff x="480" y="1680"/>
              <a:chExt cx="336" cy="192"/>
            </a:xfrm>
          </p:grpSpPr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3709973" y="4880164"/>
            <a:ext cx="1016000" cy="152400"/>
            <a:chOff x="1968" y="1776"/>
            <a:chExt cx="720" cy="96"/>
          </a:xfrm>
        </p:grpSpPr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1968" y="1776"/>
              <a:ext cx="72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2208" y="1800"/>
              <a:ext cx="192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5120725" y="4855583"/>
            <a:ext cx="1593144" cy="296862"/>
            <a:chOff x="3200" y="2427"/>
            <a:chExt cx="1129" cy="187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3472" y="2427"/>
              <a:ext cx="720" cy="96"/>
              <a:chOff x="1968" y="1776"/>
              <a:chExt cx="720" cy="96"/>
            </a:xfrm>
          </p:grpSpPr>
          <p:sp>
            <p:nvSpPr>
              <p:cNvPr id="36" name="Oval 30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0" name="Group 32"/>
            <p:cNvGrpSpPr>
              <a:grpSpLocks/>
            </p:cNvGrpSpPr>
            <p:nvPr/>
          </p:nvGrpSpPr>
          <p:grpSpPr bwMode="auto">
            <a:xfrm>
              <a:off x="3609" y="2518"/>
              <a:ext cx="720" cy="96"/>
              <a:chOff x="1968" y="1776"/>
              <a:chExt cx="720" cy="96"/>
            </a:xfrm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3200" y="2472"/>
              <a:ext cx="720" cy="96"/>
              <a:chOff x="1968" y="1776"/>
              <a:chExt cx="720" cy="96"/>
            </a:xfrm>
          </p:grpSpPr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38" name="Group 39"/>
          <p:cNvGrpSpPr>
            <a:grpSpLocks/>
          </p:cNvGrpSpPr>
          <p:nvPr/>
        </p:nvGrpSpPr>
        <p:grpSpPr bwMode="auto">
          <a:xfrm>
            <a:off x="7015423" y="4755627"/>
            <a:ext cx="1846339" cy="360361"/>
            <a:chOff x="4283" y="2387"/>
            <a:chExt cx="1944" cy="136"/>
          </a:xfrm>
        </p:grpSpPr>
        <p:sp>
          <p:nvSpPr>
            <p:cNvPr id="39" name="Oval 40"/>
            <p:cNvSpPr>
              <a:spLocks noChangeArrowheads="1"/>
            </p:cNvSpPr>
            <p:nvPr/>
          </p:nvSpPr>
          <p:spPr bwMode="auto">
            <a:xfrm>
              <a:off x="4283" y="2387"/>
              <a:ext cx="1944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0" name="Oval 41"/>
            <p:cNvSpPr>
              <a:spLocks noChangeArrowheads="1"/>
            </p:cNvSpPr>
            <p:nvPr/>
          </p:nvSpPr>
          <p:spPr bwMode="auto">
            <a:xfrm>
              <a:off x="4510" y="2434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" name="Oval 42"/>
            <p:cNvSpPr>
              <a:spLocks noChangeArrowheads="1"/>
            </p:cNvSpPr>
            <p:nvPr/>
          </p:nvSpPr>
          <p:spPr bwMode="auto">
            <a:xfrm>
              <a:off x="4872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2" name="Oval 43"/>
            <p:cNvSpPr>
              <a:spLocks noChangeArrowheads="1"/>
            </p:cNvSpPr>
            <p:nvPr/>
          </p:nvSpPr>
          <p:spPr bwMode="auto">
            <a:xfrm>
              <a:off x="5235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3" name="Oval 44"/>
            <p:cNvSpPr>
              <a:spLocks noChangeArrowheads="1"/>
            </p:cNvSpPr>
            <p:nvPr/>
          </p:nvSpPr>
          <p:spPr bwMode="auto">
            <a:xfrm>
              <a:off x="5598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45" name="Gruppo 86"/>
          <p:cNvGrpSpPr/>
          <p:nvPr/>
        </p:nvGrpSpPr>
        <p:grpSpPr>
          <a:xfrm>
            <a:off x="4704300" y="2046425"/>
            <a:ext cx="2144487" cy="1177340"/>
            <a:chOff x="4704300" y="2218415"/>
            <a:chExt cx="2144487" cy="1177340"/>
          </a:xfrm>
        </p:grpSpPr>
        <p:sp>
          <p:nvSpPr>
            <p:cNvPr id="63" name="CasellaDiTesto 62"/>
            <p:cNvSpPr txBox="1"/>
            <p:nvPr/>
          </p:nvSpPr>
          <p:spPr>
            <a:xfrm>
              <a:off x="4704300" y="2218415"/>
              <a:ext cx="21444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solidFill>
                    <a:srgbClr val="660066"/>
                  </a:solidFill>
                </a:rPr>
                <a:t>miR-1, miR-133</a:t>
              </a:r>
            </a:p>
            <a:p>
              <a:endParaRPr lang="it-IT" dirty="0" smtClean="0"/>
            </a:p>
            <a:p>
              <a:endParaRPr lang="it-IT" dirty="0"/>
            </a:p>
          </p:txBody>
        </p:sp>
        <p:cxnSp>
          <p:nvCxnSpPr>
            <p:cNvPr id="83" name="Connettore 2 82"/>
            <p:cNvCxnSpPr/>
            <p:nvPr/>
          </p:nvCxnSpPr>
          <p:spPr>
            <a:xfrm rot="5400000">
              <a:off x="5331388" y="3067854"/>
              <a:ext cx="654215" cy="1588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/>
            <p:cNvCxnSpPr/>
            <p:nvPr/>
          </p:nvCxnSpPr>
          <p:spPr>
            <a:xfrm>
              <a:off x="5811690" y="2806965"/>
              <a:ext cx="302457" cy="501818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 flipH="1">
              <a:off x="5230836" y="2772211"/>
              <a:ext cx="302457" cy="501818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o 63"/>
          <p:cNvGrpSpPr/>
          <p:nvPr/>
        </p:nvGrpSpPr>
        <p:grpSpPr>
          <a:xfrm>
            <a:off x="1072880" y="1277666"/>
            <a:ext cx="7294635" cy="5465307"/>
            <a:chOff x="1072880" y="1277666"/>
            <a:chExt cx="7294635" cy="5465307"/>
          </a:xfrm>
        </p:grpSpPr>
        <p:grpSp>
          <p:nvGrpSpPr>
            <p:cNvPr id="48" name="Gruppo 65"/>
            <p:cNvGrpSpPr/>
            <p:nvPr/>
          </p:nvGrpSpPr>
          <p:grpSpPr>
            <a:xfrm>
              <a:off x="2481308" y="1277666"/>
              <a:ext cx="5295397" cy="2206231"/>
              <a:chOff x="2481308" y="1277666"/>
              <a:chExt cx="5295397" cy="2206231"/>
            </a:xfrm>
          </p:grpSpPr>
          <p:cxnSp>
            <p:nvCxnSpPr>
              <p:cNvPr id="53" name="Connettore 1 52"/>
              <p:cNvCxnSpPr/>
              <p:nvPr/>
            </p:nvCxnSpPr>
            <p:spPr>
              <a:xfrm>
                <a:off x="2481308" y="3482309"/>
                <a:ext cx="319314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59"/>
              <p:cNvCxnSpPr/>
              <p:nvPr/>
            </p:nvCxnSpPr>
            <p:spPr>
              <a:xfrm>
                <a:off x="7457391" y="3482309"/>
                <a:ext cx="319314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po 60"/>
              <p:cNvGrpSpPr/>
              <p:nvPr/>
            </p:nvGrpSpPr>
            <p:grpSpPr>
              <a:xfrm>
                <a:off x="2629157" y="1277666"/>
                <a:ext cx="5003648" cy="2204643"/>
                <a:chOff x="2629157" y="1277666"/>
                <a:chExt cx="5003648" cy="2204643"/>
              </a:xfrm>
            </p:grpSpPr>
            <p:cxnSp>
              <p:nvCxnSpPr>
                <p:cNvPr id="46" name="Connettore 1 45"/>
                <p:cNvCxnSpPr/>
                <p:nvPr/>
              </p:nvCxnSpPr>
              <p:spPr>
                <a:xfrm rot="5400000">
                  <a:off x="2342746" y="1948774"/>
                  <a:ext cx="1807586" cy="1234764"/>
                </a:xfrm>
                <a:prstGeom prst="line">
                  <a:avLst/>
                </a:prstGeom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CasellaDiTesto 61"/>
                <p:cNvSpPr txBox="1"/>
                <p:nvPr/>
              </p:nvSpPr>
              <p:spPr>
                <a:xfrm>
                  <a:off x="3981415" y="1277666"/>
                  <a:ext cx="23003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400" b="1" dirty="0" smtClean="0">
                      <a:solidFill>
                        <a:srgbClr val="660066"/>
                      </a:solidFill>
                    </a:rPr>
                    <a:t>miR-206, miR-31</a:t>
                  </a:r>
                </a:p>
              </p:txBody>
            </p:sp>
            <p:cxnSp>
              <p:nvCxnSpPr>
                <p:cNvPr id="85" name="Connettore 1 84"/>
                <p:cNvCxnSpPr/>
                <p:nvPr/>
              </p:nvCxnSpPr>
              <p:spPr>
                <a:xfrm rot="16200000" flipH="1">
                  <a:off x="6111630" y="1961134"/>
                  <a:ext cx="1807586" cy="1234764"/>
                </a:xfrm>
                <a:prstGeom prst="line">
                  <a:avLst/>
                </a:prstGeom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CasellaDiTesto 53"/>
            <p:cNvSpPr txBox="1"/>
            <p:nvPr/>
          </p:nvSpPr>
          <p:spPr>
            <a:xfrm>
              <a:off x="1072880" y="6281308"/>
              <a:ext cx="7294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err="1" smtClean="0">
                  <a:latin typeface="Arial"/>
                  <a:cs typeface="Arial"/>
                </a:rPr>
                <a:t>miRNAs</a:t>
              </a:r>
              <a:r>
                <a:rPr lang="it-IT" sz="2400" dirty="0" smtClean="0">
                  <a:latin typeface="Arial"/>
                  <a:cs typeface="Arial"/>
                </a:rPr>
                <a:t> </a:t>
              </a:r>
              <a:r>
                <a:rPr lang="it-IT" sz="2400" dirty="0" err="1" smtClean="0">
                  <a:latin typeface="Arial"/>
                  <a:cs typeface="Arial"/>
                </a:rPr>
                <a:t>as</a:t>
              </a:r>
              <a:r>
                <a:rPr lang="it-IT" sz="2400" dirty="0" smtClean="0">
                  <a:latin typeface="Arial"/>
                  <a:cs typeface="Arial"/>
                </a:rPr>
                <a:t> master </a:t>
              </a:r>
              <a:r>
                <a:rPr lang="it-IT" sz="2400" dirty="0" err="1" smtClean="0">
                  <a:latin typeface="Arial"/>
                  <a:cs typeface="Arial"/>
                </a:rPr>
                <a:t>controllers</a:t>
              </a:r>
              <a:r>
                <a:rPr lang="it-IT" sz="2400" dirty="0" smtClean="0">
                  <a:latin typeface="Arial"/>
                  <a:cs typeface="Arial"/>
                </a:rPr>
                <a:t> of </a:t>
              </a:r>
              <a:r>
                <a:rPr lang="it-IT" sz="2400" dirty="0" err="1" smtClean="0">
                  <a:latin typeface="Arial"/>
                  <a:cs typeface="Arial"/>
                </a:rPr>
                <a:t>cell</a:t>
              </a:r>
              <a:r>
                <a:rPr lang="it-IT" sz="2400" dirty="0" smtClean="0">
                  <a:latin typeface="Arial"/>
                  <a:cs typeface="Arial"/>
                </a:rPr>
                <a:t> </a:t>
              </a:r>
              <a:r>
                <a:rPr lang="it-IT" sz="2400" dirty="0" err="1" smtClean="0">
                  <a:latin typeface="Arial"/>
                  <a:cs typeface="Arial"/>
                </a:rPr>
                <a:t>differentiation</a:t>
              </a:r>
              <a:endParaRPr lang="it-IT" sz="2400" dirty="0">
                <a:latin typeface="Arial"/>
                <a:cs typeface="Arial"/>
              </a:endParaRPr>
            </a:p>
          </p:txBody>
        </p:sp>
      </p:grpSp>
      <p:sp>
        <p:nvSpPr>
          <p:cNvPr id="64" name="CasellaDiTesto 63"/>
          <p:cNvSpPr txBox="1"/>
          <p:nvPr/>
        </p:nvSpPr>
        <p:spPr>
          <a:xfrm>
            <a:off x="2169007" y="403502"/>
            <a:ext cx="537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Skeletal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muscle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differentiation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5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72300" y="3672232"/>
            <a:ext cx="8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20122" y="3672232"/>
            <a:ext cx="88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 smtClean="0"/>
          </a:p>
          <a:p>
            <a:r>
              <a:rPr lang="it-IT" dirty="0" smtClean="0"/>
              <a:t>Myf5 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63921" y="3672232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Myf5</a:t>
            </a:r>
          </a:p>
          <a:p>
            <a:r>
              <a:rPr lang="it-IT" dirty="0" err="1" smtClean="0"/>
              <a:t>MyoD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12133" y="3672232"/>
            <a:ext cx="1122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Mef2</a:t>
            </a:r>
          </a:p>
          <a:p>
            <a:r>
              <a:rPr lang="it-IT" dirty="0" err="1" smtClean="0"/>
              <a:t>MyoD</a:t>
            </a:r>
            <a:endParaRPr lang="it-IT" dirty="0" smtClean="0"/>
          </a:p>
          <a:p>
            <a:r>
              <a:rPr lang="it-IT" dirty="0" err="1" smtClean="0"/>
              <a:t>Myogenin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30379" y="5287880"/>
            <a:ext cx="816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Progenitors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Determination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Myoblasts</a:t>
            </a:r>
            <a:r>
              <a:rPr lang="it-IT" sz="2000" b="1" dirty="0" smtClean="0">
                <a:solidFill>
                  <a:srgbClr val="FF0000"/>
                </a:solidFill>
              </a:rPr>
              <a:t> 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yocytes</a:t>
            </a:r>
            <a:r>
              <a:rPr lang="it-IT" sz="2000" b="1" dirty="0" smtClean="0">
                <a:solidFill>
                  <a:srgbClr val="FF0000"/>
                </a:solidFill>
              </a:rPr>
              <a:t>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yotubes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7" name="Freccia a inversione 6"/>
          <p:cNvSpPr/>
          <p:nvPr/>
        </p:nvSpPr>
        <p:spPr>
          <a:xfrm>
            <a:off x="1371858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inversione 7"/>
          <p:cNvSpPr/>
          <p:nvPr/>
        </p:nvSpPr>
        <p:spPr>
          <a:xfrm>
            <a:off x="2989040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inversione 8"/>
          <p:cNvSpPr/>
          <p:nvPr/>
        </p:nvSpPr>
        <p:spPr>
          <a:xfrm>
            <a:off x="6094728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inversione 9"/>
          <p:cNvSpPr/>
          <p:nvPr/>
        </p:nvSpPr>
        <p:spPr>
          <a:xfrm>
            <a:off x="4475739" y="3135740"/>
            <a:ext cx="1016000" cy="334210"/>
          </a:xfrm>
          <a:prstGeom prst="utur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00531" y="3664216"/>
            <a:ext cx="120932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Myosin</a:t>
            </a:r>
            <a:endParaRPr lang="it-IT" dirty="0" smtClean="0"/>
          </a:p>
          <a:p>
            <a:r>
              <a:rPr lang="it-IT" dirty="0" err="1" smtClean="0">
                <a:solidFill>
                  <a:srgbClr val="7F7F7F"/>
                </a:solidFill>
              </a:rPr>
              <a:t>Dystrophin</a:t>
            </a:r>
            <a:r>
              <a:rPr lang="it-IT" dirty="0" smtClean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72300" y="4632098"/>
            <a:ext cx="406400" cy="304800"/>
            <a:chOff x="480" y="1680"/>
            <a:chExt cx="336" cy="192"/>
          </a:xfrm>
        </p:grpSpPr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0" y="1680"/>
              <a:ext cx="336" cy="19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576" y="175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2222754" y="4522561"/>
            <a:ext cx="812800" cy="609600"/>
            <a:chOff x="1200" y="2160"/>
            <a:chExt cx="576" cy="384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1344" y="2160"/>
              <a:ext cx="288" cy="192"/>
              <a:chOff x="480" y="1680"/>
              <a:chExt cx="336" cy="192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1488" y="2352"/>
              <a:ext cx="288" cy="192"/>
              <a:chOff x="480" y="1680"/>
              <a:chExt cx="336" cy="192"/>
            </a:xfrm>
          </p:grpSpPr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1200" y="2352"/>
              <a:ext cx="288" cy="192"/>
              <a:chOff x="480" y="1680"/>
              <a:chExt cx="336" cy="192"/>
            </a:xfrm>
          </p:grpSpPr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3709973" y="4880164"/>
            <a:ext cx="1016000" cy="152400"/>
            <a:chOff x="1968" y="1776"/>
            <a:chExt cx="720" cy="96"/>
          </a:xfrm>
        </p:grpSpPr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1968" y="1776"/>
              <a:ext cx="72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2208" y="1800"/>
              <a:ext cx="192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5120725" y="4827361"/>
            <a:ext cx="1593144" cy="296862"/>
            <a:chOff x="3200" y="2427"/>
            <a:chExt cx="1129" cy="187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3472" y="2427"/>
              <a:ext cx="720" cy="96"/>
              <a:chOff x="1968" y="1776"/>
              <a:chExt cx="720" cy="96"/>
            </a:xfrm>
          </p:grpSpPr>
          <p:sp>
            <p:nvSpPr>
              <p:cNvPr id="36" name="Oval 30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0" name="Group 32"/>
            <p:cNvGrpSpPr>
              <a:grpSpLocks/>
            </p:cNvGrpSpPr>
            <p:nvPr/>
          </p:nvGrpSpPr>
          <p:grpSpPr bwMode="auto">
            <a:xfrm>
              <a:off x="3609" y="2518"/>
              <a:ext cx="720" cy="96"/>
              <a:chOff x="1968" y="1776"/>
              <a:chExt cx="720" cy="96"/>
            </a:xfrm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3200" y="2472"/>
              <a:ext cx="720" cy="96"/>
              <a:chOff x="1968" y="1776"/>
              <a:chExt cx="720" cy="96"/>
            </a:xfrm>
          </p:grpSpPr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38" name="Group 39"/>
          <p:cNvGrpSpPr>
            <a:grpSpLocks/>
          </p:cNvGrpSpPr>
          <p:nvPr/>
        </p:nvGrpSpPr>
        <p:grpSpPr bwMode="auto">
          <a:xfrm>
            <a:off x="7015423" y="4755627"/>
            <a:ext cx="1846339" cy="360361"/>
            <a:chOff x="4283" y="2387"/>
            <a:chExt cx="1944" cy="136"/>
          </a:xfrm>
        </p:grpSpPr>
        <p:sp>
          <p:nvSpPr>
            <p:cNvPr id="39" name="Oval 40"/>
            <p:cNvSpPr>
              <a:spLocks noChangeArrowheads="1"/>
            </p:cNvSpPr>
            <p:nvPr/>
          </p:nvSpPr>
          <p:spPr bwMode="auto">
            <a:xfrm>
              <a:off x="4283" y="2387"/>
              <a:ext cx="1944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0" name="Oval 41"/>
            <p:cNvSpPr>
              <a:spLocks noChangeArrowheads="1"/>
            </p:cNvSpPr>
            <p:nvPr/>
          </p:nvSpPr>
          <p:spPr bwMode="auto">
            <a:xfrm>
              <a:off x="4510" y="2434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" name="Oval 42"/>
            <p:cNvSpPr>
              <a:spLocks noChangeArrowheads="1"/>
            </p:cNvSpPr>
            <p:nvPr/>
          </p:nvSpPr>
          <p:spPr bwMode="auto">
            <a:xfrm>
              <a:off x="4872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2" name="Oval 43"/>
            <p:cNvSpPr>
              <a:spLocks noChangeArrowheads="1"/>
            </p:cNvSpPr>
            <p:nvPr/>
          </p:nvSpPr>
          <p:spPr bwMode="auto">
            <a:xfrm>
              <a:off x="5235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3" name="Oval 44"/>
            <p:cNvSpPr>
              <a:spLocks noChangeArrowheads="1"/>
            </p:cNvSpPr>
            <p:nvPr/>
          </p:nvSpPr>
          <p:spPr bwMode="auto">
            <a:xfrm>
              <a:off x="5598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47" name="Gruppo 65"/>
          <p:cNvGrpSpPr/>
          <p:nvPr/>
        </p:nvGrpSpPr>
        <p:grpSpPr>
          <a:xfrm>
            <a:off x="2481308" y="1277666"/>
            <a:ext cx="5295397" cy="2206231"/>
            <a:chOff x="2481308" y="1277666"/>
            <a:chExt cx="5295397" cy="2206231"/>
          </a:xfrm>
        </p:grpSpPr>
        <p:cxnSp>
          <p:nvCxnSpPr>
            <p:cNvPr id="53" name="Connettore 1 52"/>
            <p:cNvCxnSpPr/>
            <p:nvPr/>
          </p:nvCxnSpPr>
          <p:spPr>
            <a:xfrm>
              <a:off x="2481308" y="3482309"/>
              <a:ext cx="319314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/>
          </p:nvCxnSpPr>
          <p:spPr>
            <a:xfrm>
              <a:off x="7457391" y="3482309"/>
              <a:ext cx="319314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uppo 60"/>
            <p:cNvGrpSpPr/>
            <p:nvPr/>
          </p:nvGrpSpPr>
          <p:grpSpPr>
            <a:xfrm>
              <a:off x="2629157" y="1277666"/>
              <a:ext cx="5003648" cy="2204643"/>
              <a:chOff x="2629157" y="1277666"/>
              <a:chExt cx="5003648" cy="2204643"/>
            </a:xfrm>
          </p:grpSpPr>
          <p:cxnSp>
            <p:nvCxnSpPr>
              <p:cNvPr id="46" name="Connettore 1 45"/>
              <p:cNvCxnSpPr/>
              <p:nvPr/>
            </p:nvCxnSpPr>
            <p:spPr>
              <a:xfrm rot="5400000">
                <a:off x="2342746" y="1948774"/>
                <a:ext cx="1807586" cy="1234764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sellaDiTesto 61"/>
              <p:cNvSpPr txBox="1"/>
              <p:nvPr/>
            </p:nvSpPr>
            <p:spPr>
              <a:xfrm>
                <a:off x="3981415" y="1277666"/>
                <a:ext cx="23003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>
                    <a:solidFill>
                      <a:srgbClr val="660066"/>
                    </a:solidFill>
                  </a:rPr>
                  <a:t>miR-206, miR-31</a:t>
                </a:r>
                <a:endParaRPr lang="it-IT" sz="2400" b="1" dirty="0">
                  <a:solidFill>
                    <a:srgbClr val="660066"/>
                  </a:solidFill>
                </a:endParaRPr>
              </a:p>
            </p:txBody>
          </p:sp>
          <p:cxnSp>
            <p:nvCxnSpPr>
              <p:cNvPr id="85" name="Connettore 1 84"/>
              <p:cNvCxnSpPr/>
              <p:nvPr/>
            </p:nvCxnSpPr>
            <p:spPr>
              <a:xfrm rot="16200000" flipH="1">
                <a:off x="6111630" y="1961134"/>
                <a:ext cx="1807586" cy="1234764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uppo 64"/>
          <p:cNvGrpSpPr/>
          <p:nvPr/>
        </p:nvGrpSpPr>
        <p:grpSpPr>
          <a:xfrm>
            <a:off x="178709" y="1174002"/>
            <a:ext cx="9126267" cy="5568971"/>
            <a:chOff x="178709" y="1174002"/>
            <a:chExt cx="9126267" cy="5568971"/>
          </a:xfrm>
        </p:grpSpPr>
        <p:sp>
          <p:nvSpPr>
            <p:cNvPr id="54" name="CasellaDiTesto 53"/>
            <p:cNvSpPr txBox="1"/>
            <p:nvPr/>
          </p:nvSpPr>
          <p:spPr>
            <a:xfrm>
              <a:off x="178709" y="6281308"/>
              <a:ext cx="9126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Arial"/>
                  <a:cs typeface="Arial"/>
                </a:rPr>
                <a:t>long </a:t>
              </a:r>
              <a:r>
                <a:rPr lang="it-IT" sz="2400" dirty="0" err="1" smtClean="0">
                  <a:latin typeface="Arial"/>
                  <a:cs typeface="Arial"/>
                </a:rPr>
                <a:t>non-coding</a:t>
              </a:r>
              <a:r>
                <a:rPr lang="it-IT" sz="2400" dirty="0" smtClean="0">
                  <a:latin typeface="Arial"/>
                  <a:cs typeface="Arial"/>
                </a:rPr>
                <a:t> </a:t>
              </a:r>
              <a:r>
                <a:rPr lang="it-IT" sz="2400" dirty="0" err="1" smtClean="0">
                  <a:latin typeface="Arial"/>
                  <a:cs typeface="Arial"/>
                </a:rPr>
                <a:t>RNAs</a:t>
              </a:r>
              <a:r>
                <a:rPr lang="it-IT" sz="2400" dirty="0" smtClean="0">
                  <a:latin typeface="Arial"/>
                  <a:cs typeface="Arial"/>
                </a:rPr>
                <a:t> </a:t>
              </a:r>
              <a:r>
                <a:rPr lang="it-IT" sz="2400" dirty="0" err="1" smtClean="0">
                  <a:latin typeface="Arial"/>
                  <a:cs typeface="Arial"/>
                </a:rPr>
                <a:t>as</a:t>
              </a:r>
              <a:r>
                <a:rPr lang="it-IT" sz="2400" dirty="0" smtClean="0">
                  <a:latin typeface="Arial"/>
                  <a:cs typeface="Arial"/>
                </a:rPr>
                <a:t> master </a:t>
              </a:r>
              <a:r>
                <a:rPr lang="it-IT" sz="2400" dirty="0" err="1" smtClean="0">
                  <a:latin typeface="Arial"/>
                  <a:cs typeface="Arial"/>
                </a:rPr>
                <a:t>controllers</a:t>
              </a:r>
              <a:r>
                <a:rPr lang="it-IT" sz="2400" dirty="0" smtClean="0">
                  <a:latin typeface="Arial"/>
                  <a:cs typeface="Arial"/>
                </a:rPr>
                <a:t> of </a:t>
              </a:r>
              <a:r>
                <a:rPr lang="it-IT" sz="2400" dirty="0" err="1" smtClean="0">
                  <a:latin typeface="Arial"/>
                  <a:cs typeface="Arial"/>
                </a:rPr>
                <a:t>cell</a:t>
              </a:r>
              <a:r>
                <a:rPr lang="it-IT" sz="2400" dirty="0" smtClean="0">
                  <a:latin typeface="Arial"/>
                  <a:cs typeface="Arial"/>
                </a:rPr>
                <a:t> </a:t>
              </a:r>
              <a:r>
                <a:rPr lang="it-IT" sz="2400" dirty="0" err="1" smtClean="0">
                  <a:latin typeface="Arial"/>
                  <a:cs typeface="Arial"/>
                </a:rPr>
                <a:t>differentiation</a:t>
              </a:r>
              <a:endParaRPr lang="it-IT" sz="2400" dirty="0">
                <a:latin typeface="Arial"/>
                <a:cs typeface="Arial"/>
              </a:endParaRPr>
            </a:p>
          </p:txBody>
        </p:sp>
        <p:grpSp>
          <p:nvGrpSpPr>
            <p:cNvPr id="50" name="Gruppo 63"/>
            <p:cNvGrpSpPr/>
            <p:nvPr/>
          </p:nvGrpSpPr>
          <p:grpSpPr>
            <a:xfrm>
              <a:off x="1396531" y="1174002"/>
              <a:ext cx="7350958" cy="1656473"/>
              <a:chOff x="1396531" y="1174002"/>
              <a:chExt cx="7350958" cy="1656473"/>
            </a:xfrm>
          </p:grpSpPr>
          <p:sp>
            <p:nvSpPr>
              <p:cNvPr id="57" name="CasellaDiTesto 56"/>
              <p:cNvSpPr txBox="1"/>
              <p:nvPr/>
            </p:nvSpPr>
            <p:spPr>
              <a:xfrm>
                <a:off x="1396531" y="1203225"/>
                <a:ext cx="23003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err="1" smtClean="0">
                    <a:solidFill>
                      <a:srgbClr val="C604CD"/>
                    </a:solidFill>
                  </a:rPr>
                  <a:t>lncRNA</a:t>
                </a:r>
                <a:endParaRPr lang="it-IT" sz="2400" b="1" dirty="0">
                  <a:solidFill>
                    <a:srgbClr val="C604CD"/>
                  </a:solidFill>
                </a:endParaRPr>
              </a:p>
            </p:txBody>
          </p:sp>
          <p:sp>
            <p:nvSpPr>
              <p:cNvPr id="55" name="Saetta 54"/>
              <p:cNvSpPr/>
              <p:nvPr/>
            </p:nvSpPr>
            <p:spPr>
              <a:xfrm>
                <a:off x="2309784" y="1438801"/>
                <a:ext cx="1103196" cy="1391674"/>
              </a:xfrm>
              <a:prstGeom prst="lightningBolt">
                <a:avLst/>
              </a:prstGeom>
              <a:solidFill>
                <a:srgbClr val="C604CD"/>
              </a:solidFill>
              <a:ln>
                <a:solidFill>
                  <a:srgbClr val="C604C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Saetta 55"/>
              <p:cNvSpPr/>
              <p:nvPr/>
            </p:nvSpPr>
            <p:spPr>
              <a:xfrm flipH="1">
                <a:off x="6679421" y="1438801"/>
                <a:ext cx="1103196" cy="1391674"/>
              </a:xfrm>
              <a:prstGeom prst="lightningBolt">
                <a:avLst/>
              </a:prstGeom>
              <a:solidFill>
                <a:srgbClr val="C604CD"/>
              </a:solidFill>
              <a:ln>
                <a:solidFill>
                  <a:srgbClr val="C604C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CasellaDiTesto 58"/>
              <p:cNvSpPr txBox="1"/>
              <p:nvPr/>
            </p:nvSpPr>
            <p:spPr>
              <a:xfrm>
                <a:off x="7626669" y="1174002"/>
                <a:ext cx="112082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 dirty="0" err="1" smtClean="0">
                    <a:solidFill>
                      <a:srgbClr val="C604CD"/>
                    </a:solidFill>
                  </a:rPr>
                  <a:t>lncRNA</a:t>
                </a:r>
                <a:endParaRPr lang="it-IT" sz="2400" b="1" dirty="0" smtClean="0">
                  <a:solidFill>
                    <a:srgbClr val="C604CD"/>
                  </a:solidFill>
                </a:endParaRPr>
              </a:p>
              <a:p>
                <a:endParaRPr lang="it-IT" dirty="0"/>
              </a:p>
            </p:txBody>
          </p:sp>
        </p:grpSp>
      </p:grpSp>
      <p:sp>
        <p:nvSpPr>
          <p:cNvPr id="68" name="CasellaDiTesto 67"/>
          <p:cNvSpPr txBox="1"/>
          <p:nvPr/>
        </p:nvSpPr>
        <p:spPr>
          <a:xfrm>
            <a:off x="4704300" y="2046425"/>
            <a:ext cx="21444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660066"/>
                </a:solidFill>
              </a:rPr>
              <a:t>miR-1, miR-133</a:t>
            </a:r>
          </a:p>
          <a:p>
            <a:endParaRPr lang="it-IT" dirty="0" smtClean="0"/>
          </a:p>
          <a:p>
            <a:endParaRPr lang="it-IT" dirty="0"/>
          </a:p>
        </p:txBody>
      </p:sp>
      <p:cxnSp>
        <p:nvCxnSpPr>
          <p:cNvPr id="69" name="Connettore 2 68"/>
          <p:cNvCxnSpPr/>
          <p:nvPr/>
        </p:nvCxnSpPr>
        <p:spPr>
          <a:xfrm rot="5400000">
            <a:off x="5331388" y="2895864"/>
            <a:ext cx="654215" cy="158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/>
          <p:cNvCxnSpPr/>
          <p:nvPr/>
        </p:nvCxnSpPr>
        <p:spPr>
          <a:xfrm>
            <a:off x="5811690" y="2634975"/>
            <a:ext cx="302457" cy="50181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flipH="1">
            <a:off x="5230836" y="2600221"/>
            <a:ext cx="302457" cy="50181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2169007" y="403502"/>
            <a:ext cx="537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Skeletal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muscle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differentiation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88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72300" y="3672232"/>
            <a:ext cx="8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20122" y="3672232"/>
            <a:ext cx="88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Pax </a:t>
            </a:r>
            <a:r>
              <a:rPr lang="it-IT" dirty="0" err="1" smtClean="0"/>
              <a:t>3</a:t>
            </a:r>
            <a:r>
              <a:rPr lang="it-IT" dirty="0" smtClean="0"/>
              <a:t>/</a:t>
            </a:r>
            <a:r>
              <a:rPr lang="it-IT" dirty="0" err="1" smtClean="0"/>
              <a:t>7</a:t>
            </a:r>
            <a:endParaRPr lang="it-IT" dirty="0" smtClean="0"/>
          </a:p>
          <a:p>
            <a:r>
              <a:rPr lang="it-IT" dirty="0" smtClean="0"/>
              <a:t>Myf5 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63921" y="3672232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Myf5</a:t>
            </a:r>
          </a:p>
          <a:p>
            <a:r>
              <a:rPr lang="it-IT" dirty="0" err="1" smtClean="0"/>
              <a:t>MyoD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12133" y="3672232"/>
            <a:ext cx="1122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Mef2</a:t>
            </a:r>
          </a:p>
          <a:p>
            <a:r>
              <a:rPr lang="it-IT" dirty="0" err="1" smtClean="0"/>
              <a:t>MyoD</a:t>
            </a:r>
            <a:endParaRPr lang="it-IT" dirty="0" smtClean="0"/>
          </a:p>
          <a:p>
            <a:r>
              <a:rPr lang="it-IT" dirty="0" err="1" smtClean="0"/>
              <a:t>Myogenin</a:t>
            </a: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330379" y="5287880"/>
            <a:ext cx="816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Progenitors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Determination</a:t>
            </a:r>
            <a:r>
              <a:rPr lang="it-IT" sz="2000" b="1" dirty="0" smtClean="0">
                <a:solidFill>
                  <a:srgbClr val="FF0000"/>
                </a:solidFill>
              </a:rPr>
              <a:t>       </a:t>
            </a:r>
            <a:r>
              <a:rPr lang="it-IT" sz="2000" b="1" dirty="0" err="1" smtClean="0">
                <a:solidFill>
                  <a:srgbClr val="FF0000"/>
                </a:solidFill>
              </a:rPr>
              <a:t>Myoblasts</a:t>
            </a:r>
            <a:r>
              <a:rPr lang="it-IT" sz="2000" b="1" dirty="0" smtClean="0">
                <a:solidFill>
                  <a:srgbClr val="FF0000"/>
                </a:solidFill>
              </a:rPr>
              <a:t> 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yocytes</a:t>
            </a:r>
            <a:r>
              <a:rPr lang="it-IT" sz="2000" b="1" dirty="0" smtClean="0">
                <a:solidFill>
                  <a:srgbClr val="FF0000"/>
                </a:solidFill>
              </a:rPr>
              <a:t>         </a:t>
            </a:r>
            <a:r>
              <a:rPr lang="it-IT" sz="2000" b="1" dirty="0" err="1">
                <a:solidFill>
                  <a:srgbClr val="FF0000"/>
                </a:solidFill>
              </a:rPr>
              <a:t>M</a:t>
            </a:r>
            <a:r>
              <a:rPr lang="it-IT" sz="2000" b="1" dirty="0" err="1" smtClean="0">
                <a:solidFill>
                  <a:srgbClr val="FF0000"/>
                </a:solidFill>
              </a:rPr>
              <a:t>yotubes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7" name="Freccia a inversione 6"/>
          <p:cNvSpPr/>
          <p:nvPr/>
        </p:nvSpPr>
        <p:spPr>
          <a:xfrm>
            <a:off x="1371858" y="3135740"/>
            <a:ext cx="1016000" cy="334210"/>
          </a:xfrm>
          <a:prstGeom prst="uturnArrow">
            <a:avLst/>
          </a:prstGeom>
          <a:solidFill>
            <a:srgbClr val="008000"/>
          </a:solidFill>
          <a:ln w="1905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inversione 7"/>
          <p:cNvSpPr/>
          <p:nvPr/>
        </p:nvSpPr>
        <p:spPr>
          <a:xfrm>
            <a:off x="2989040" y="3135740"/>
            <a:ext cx="1016000" cy="334210"/>
          </a:xfrm>
          <a:prstGeom prst="uturnArrow">
            <a:avLst/>
          </a:prstGeom>
          <a:solidFill>
            <a:srgbClr val="008000"/>
          </a:solidFill>
          <a:ln w="1905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a inversione 8"/>
          <p:cNvSpPr/>
          <p:nvPr/>
        </p:nvSpPr>
        <p:spPr>
          <a:xfrm>
            <a:off x="6094728" y="3135740"/>
            <a:ext cx="1016000" cy="334210"/>
          </a:xfrm>
          <a:prstGeom prst="uturnArrow">
            <a:avLst/>
          </a:prstGeom>
          <a:solidFill>
            <a:srgbClr val="008000"/>
          </a:solidFill>
          <a:ln w="1905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inversione 9"/>
          <p:cNvSpPr/>
          <p:nvPr/>
        </p:nvSpPr>
        <p:spPr>
          <a:xfrm>
            <a:off x="4475739" y="3135740"/>
            <a:ext cx="1016000" cy="334210"/>
          </a:xfrm>
          <a:prstGeom prst="uturnArrow">
            <a:avLst/>
          </a:prstGeom>
          <a:solidFill>
            <a:srgbClr val="008000"/>
          </a:solidFill>
          <a:ln w="19050" cap="flat" cmpd="sng" algn="ctr">
            <a:solidFill>
              <a:schemeClr val="tx1">
                <a:lumMod val="95000"/>
                <a:lumOff val="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00531" y="3664216"/>
            <a:ext cx="120932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Myosin</a:t>
            </a:r>
            <a:endParaRPr lang="it-IT" dirty="0" smtClean="0"/>
          </a:p>
          <a:p>
            <a:r>
              <a:rPr lang="it-IT" dirty="0" err="1" smtClean="0">
                <a:solidFill>
                  <a:srgbClr val="7F7F7F"/>
                </a:solidFill>
              </a:rPr>
              <a:t>Dystrophin</a:t>
            </a:r>
            <a:r>
              <a:rPr lang="it-IT" dirty="0" smtClean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72300" y="4632098"/>
            <a:ext cx="406400" cy="304800"/>
            <a:chOff x="480" y="1680"/>
            <a:chExt cx="336" cy="192"/>
          </a:xfrm>
        </p:grpSpPr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480" y="1680"/>
              <a:ext cx="336" cy="19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576" y="175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2222754" y="4522561"/>
            <a:ext cx="812800" cy="609600"/>
            <a:chOff x="1200" y="2160"/>
            <a:chExt cx="576" cy="384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1344" y="2160"/>
              <a:ext cx="288" cy="192"/>
              <a:chOff x="480" y="1680"/>
              <a:chExt cx="336" cy="192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1488" y="2352"/>
              <a:ext cx="288" cy="192"/>
              <a:chOff x="480" y="1680"/>
              <a:chExt cx="336" cy="192"/>
            </a:xfrm>
          </p:grpSpPr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1200" y="2352"/>
              <a:ext cx="288" cy="192"/>
              <a:chOff x="480" y="1680"/>
              <a:chExt cx="336" cy="192"/>
            </a:xfrm>
          </p:grpSpPr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3709973" y="4880164"/>
            <a:ext cx="1016000" cy="152400"/>
            <a:chOff x="1968" y="1776"/>
            <a:chExt cx="720" cy="96"/>
          </a:xfrm>
        </p:grpSpPr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1968" y="1776"/>
              <a:ext cx="72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2208" y="1800"/>
              <a:ext cx="192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5120725" y="4827361"/>
            <a:ext cx="1593144" cy="296862"/>
            <a:chOff x="3200" y="2427"/>
            <a:chExt cx="1129" cy="187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3472" y="2427"/>
              <a:ext cx="720" cy="96"/>
              <a:chOff x="1968" y="1776"/>
              <a:chExt cx="720" cy="96"/>
            </a:xfrm>
          </p:grpSpPr>
          <p:sp>
            <p:nvSpPr>
              <p:cNvPr id="36" name="Oval 30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0" name="Group 32"/>
            <p:cNvGrpSpPr>
              <a:grpSpLocks/>
            </p:cNvGrpSpPr>
            <p:nvPr/>
          </p:nvGrpSpPr>
          <p:grpSpPr bwMode="auto">
            <a:xfrm>
              <a:off x="3609" y="2518"/>
              <a:ext cx="720" cy="96"/>
              <a:chOff x="1968" y="1776"/>
              <a:chExt cx="720" cy="96"/>
            </a:xfrm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31" name="Group 35"/>
            <p:cNvGrpSpPr>
              <a:grpSpLocks/>
            </p:cNvGrpSpPr>
            <p:nvPr/>
          </p:nvGrpSpPr>
          <p:grpSpPr bwMode="auto">
            <a:xfrm>
              <a:off x="3200" y="2472"/>
              <a:ext cx="720" cy="96"/>
              <a:chOff x="1968" y="1776"/>
              <a:chExt cx="720" cy="96"/>
            </a:xfrm>
          </p:grpSpPr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38" name="Group 39"/>
          <p:cNvGrpSpPr>
            <a:grpSpLocks/>
          </p:cNvGrpSpPr>
          <p:nvPr/>
        </p:nvGrpSpPr>
        <p:grpSpPr bwMode="auto">
          <a:xfrm>
            <a:off x="7015423" y="4755627"/>
            <a:ext cx="1846339" cy="360361"/>
            <a:chOff x="4283" y="2387"/>
            <a:chExt cx="1944" cy="136"/>
          </a:xfrm>
        </p:grpSpPr>
        <p:sp>
          <p:nvSpPr>
            <p:cNvPr id="39" name="Oval 40"/>
            <p:cNvSpPr>
              <a:spLocks noChangeArrowheads="1"/>
            </p:cNvSpPr>
            <p:nvPr/>
          </p:nvSpPr>
          <p:spPr bwMode="auto">
            <a:xfrm>
              <a:off x="4283" y="2387"/>
              <a:ext cx="1944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0" name="Oval 41"/>
            <p:cNvSpPr>
              <a:spLocks noChangeArrowheads="1"/>
            </p:cNvSpPr>
            <p:nvPr/>
          </p:nvSpPr>
          <p:spPr bwMode="auto">
            <a:xfrm>
              <a:off x="4510" y="2434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" name="Oval 42"/>
            <p:cNvSpPr>
              <a:spLocks noChangeArrowheads="1"/>
            </p:cNvSpPr>
            <p:nvPr/>
          </p:nvSpPr>
          <p:spPr bwMode="auto">
            <a:xfrm>
              <a:off x="4872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2" name="Oval 43"/>
            <p:cNvSpPr>
              <a:spLocks noChangeArrowheads="1"/>
            </p:cNvSpPr>
            <p:nvPr/>
          </p:nvSpPr>
          <p:spPr bwMode="auto">
            <a:xfrm>
              <a:off x="5235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3" name="Oval 44"/>
            <p:cNvSpPr>
              <a:spLocks noChangeArrowheads="1"/>
            </p:cNvSpPr>
            <p:nvPr/>
          </p:nvSpPr>
          <p:spPr bwMode="auto">
            <a:xfrm>
              <a:off x="5598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47" name="Gruppo 65"/>
          <p:cNvGrpSpPr/>
          <p:nvPr/>
        </p:nvGrpSpPr>
        <p:grpSpPr>
          <a:xfrm>
            <a:off x="2481308" y="1277666"/>
            <a:ext cx="5295397" cy="2206231"/>
            <a:chOff x="2481308" y="1277666"/>
            <a:chExt cx="5295397" cy="2206231"/>
          </a:xfrm>
          <a:solidFill>
            <a:schemeClr val="bg1"/>
          </a:solidFill>
        </p:grpSpPr>
        <p:cxnSp>
          <p:nvCxnSpPr>
            <p:cNvPr id="53" name="Connettore 1 52"/>
            <p:cNvCxnSpPr/>
            <p:nvPr/>
          </p:nvCxnSpPr>
          <p:spPr>
            <a:xfrm>
              <a:off x="2481308" y="3482309"/>
              <a:ext cx="319314" cy="1588"/>
            </a:xfrm>
            <a:prstGeom prst="line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/>
          </p:nvCxnSpPr>
          <p:spPr>
            <a:xfrm>
              <a:off x="7457391" y="3482309"/>
              <a:ext cx="319314" cy="1588"/>
            </a:xfrm>
            <a:prstGeom prst="line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uppo 60"/>
            <p:cNvGrpSpPr/>
            <p:nvPr/>
          </p:nvGrpSpPr>
          <p:grpSpPr>
            <a:xfrm>
              <a:off x="2629157" y="1277666"/>
              <a:ext cx="5003648" cy="2204643"/>
              <a:chOff x="2629157" y="1277666"/>
              <a:chExt cx="5003648" cy="2204643"/>
            </a:xfrm>
            <a:grpFill/>
          </p:grpSpPr>
          <p:cxnSp>
            <p:nvCxnSpPr>
              <p:cNvPr id="46" name="Connettore 1 45"/>
              <p:cNvCxnSpPr/>
              <p:nvPr/>
            </p:nvCxnSpPr>
            <p:spPr>
              <a:xfrm rot="5400000">
                <a:off x="2342746" y="1948774"/>
                <a:ext cx="1807586" cy="1234764"/>
              </a:xfrm>
              <a:prstGeom prst="lin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sellaDiTesto 61"/>
              <p:cNvSpPr txBox="1"/>
              <p:nvPr/>
            </p:nvSpPr>
            <p:spPr>
              <a:xfrm>
                <a:off x="3981415" y="1277666"/>
                <a:ext cx="2300396" cy="461665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miR-206, miR-31</a:t>
                </a:r>
                <a:endParaRPr lang="it-IT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85" name="Connettore 1 84"/>
              <p:cNvCxnSpPr/>
              <p:nvPr/>
            </p:nvCxnSpPr>
            <p:spPr>
              <a:xfrm rot="16200000" flipH="1">
                <a:off x="6111630" y="1961134"/>
                <a:ext cx="1807586" cy="1234764"/>
              </a:xfrm>
              <a:prstGeom prst="lin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uppo 64"/>
          <p:cNvGrpSpPr/>
          <p:nvPr/>
        </p:nvGrpSpPr>
        <p:grpSpPr>
          <a:xfrm>
            <a:off x="1293183" y="1174002"/>
            <a:ext cx="7454306" cy="5568971"/>
            <a:chOff x="1293183" y="1174002"/>
            <a:chExt cx="7454306" cy="5568971"/>
          </a:xfrm>
          <a:solidFill>
            <a:schemeClr val="bg1"/>
          </a:solidFill>
        </p:grpSpPr>
        <p:sp>
          <p:nvSpPr>
            <p:cNvPr id="54" name="CasellaDiTesto 53"/>
            <p:cNvSpPr txBox="1"/>
            <p:nvPr/>
          </p:nvSpPr>
          <p:spPr>
            <a:xfrm>
              <a:off x="1293183" y="6281308"/>
              <a:ext cx="6497993" cy="46166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Deregulation of </a:t>
              </a:r>
              <a:r>
                <a:rPr lang="it-IT" sz="2400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ncRNAs</a:t>
              </a:r>
              <a:r>
                <a:rPr lang="it-IT" sz="24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 can </a:t>
              </a:r>
              <a:r>
                <a:rPr lang="it-IT" sz="2400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lead</a:t>
              </a:r>
              <a:r>
                <a:rPr lang="it-IT" sz="24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it-IT" sz="2400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to</a:t>
              </a:r>
              <a:r>
                <a:rPr lang="it-IT" sz="24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it-IT" sz="2400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</a:rPr>
                <a:t>pathology</a:t>
              </a:r>
              <a:endParaRPr lang="it-IT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50" name="Gruppo 63"/>
            <p:cNvGrpSpPr/>
            <p:nvPr/>
          </p:nvGrpSpPr>
          <p:grpSpPr>
            <a:xfrm>
              <a:off x="1396531" y="1174002"/>
              <a:ext cx="7350958" cy="1656473"/>
              <a:chOff x="1396531" y="1174002"/>
              <a:chExt cx="7350958" cy="1656473"/>
            </a:xfrm>
            <a:grpFill/>
          </p:grpSpPr>
          <p:sp>
            <p:nvSpPr>
              <p:cNvPr id="57" name="CasellaDiTesto 56"/>
              <p:cNvSpPr txBox="1"/>
              <p:nvPr/>
            </p:nvSpPr>
            <p:spPr>
              <a:xfrm>
                <a:off x="1396531" y="1203225"/>
                <a:ext cx="2300396" cy="461665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lncRNA</a:t>
                </a:r>
                <a:endParaRPr lang="it-IT" sz="2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Saetta 54"/>
              <p:cNvSpPr/>
              <p:nvPr/>
            </p:nvSpPr>
            <p:spPr>
              <a:xfrm>
                <a:off x="2309784" y="1438801"/>
                <a:ext cx="1103196" cy="1391674"/>
              </a:xfrm>
              <a:prstGeom prst="lightningBol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Saetta 55"/>
              <p:cNvSpPr/>
              <p:nvPr/>
            </p:nvSpPr>
            <p:spPr>
              <a:xfrm flipH="1">
                <a:off x="6679421" y="1438801"/>
                <a:ext cx="1103196" cy="1391674"/>
              </a:xfrm>
              <a:prstGeom prst="lightningBol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CasellaDiTesto 58"/>
              <p:cNvSpPr txBox="1"/>
              <p:nvPr/>
            </p:nvSpPr>
            <p:spPr>
              <a:xfrm>
                <a:off x="7626669" y="1174002"/>
                <a:ext cx="1120820" cy="738664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2400" b="1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lncRNA</a:t>
                </a:r>
                <a:endParaRPr lang="it-IT" sz="2400" b="1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it-IT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64" name="CasellaDiTesto 63"/>
          <p:cNvSpPr txBox="1"/>
          <p:nvPr/>
        </p:nvSpPr>
        <p:spPr>
          <a:xfrm>
            <a:off x="4704300" y="2046425"/>
            <a:ext cx="214448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>
                    <a:lumMod val="65000"/>
                  </a:schemeClr>
                </a:solidFill>
              </a:rPr>
              <a:t>miR-1, miR-133</a:t>
            </a:r>
          </a:p>
          <a:p>
            <a:endParaRPr lang="it-IT" dirty="0" smtClean="0"/>
          </a:p>
          <a:p>
            <a:endParaRPr lang="it-IT" dirty="0"/>
          </a:p>
        </p:txBody>
      </p:sp>
      <p:cxnSp>
        <p:nvCxnSpPr>
          <p:cNvPr id="65" name="Connettore 2 64"/>
          <p:cNvCxnSpPr/>
          <p:nvPr/>
        </p:nvCxnSpPr>
        <p:spPr>
          <a:xfrm rot="5400000">
            <a:off x="5331388" y="2895864"/>
            <a:ext cx="654215" cy="1588"/>
          </a:xfrm>
          <a:prstGeom prst="straightConnector1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/>
          <p:nvPr/>
        </p:nvCxnSpPr>
        <p:spPr>
          <a:xfrm>
            <a:off x="5811690" y="2634975"/>
            <a:ext cx="302457" cy="501818"/>
          </a:xfrm>
          <a:prstGeom prst="straightConnector1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H="1">
            <a:off x="5230836" y="2600221"/>
            <a:ext cx="302457" cy="501818"/>
          </a:xfrm>
          <a:prstGeom prst="straightConnector1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2169007" y="403502"/>
            <a:ext cx="537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Skeletal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muscle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differentiation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3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524000" y="500063"/>
          <a:ext cx="5472289" cy="6729984"/>
        </p:xfrm>
        <a:graphic>
          <a:graphicData uri="http://schemas.openxmlformats.org/drawingml/2006/table">
            <a:tbl>
              <a:tblPr/>
              <a:tblGrid>
                <a:gridCol w="2736145"/>
                <a:gridCol w="2736144"/>
              </a:tblGrid>
              <a:tr h="185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Gene kncokout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Phenotype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MyoD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Viable without obvious defects,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increased expression of myf-5,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normal expression of myogenin;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impaired regeneration.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Myf-5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Muscle develops relatively normally,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normal expression of myogenin,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hypertrophy and fibrosis in adult life (7 months old)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7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Myogenin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Die perinatally,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prevents muscle differentiation (despite the continued expression of MyoD),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reduced muscle,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incorrectly formed myofibers.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MRF4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Variable viability dependent upon targeting construct;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no obvious muscle defects.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MyoD and Myf-5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Die perinatally,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absence of skeletal muscle cells,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absence of myogenin,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no markers of differentiation.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Myogenin and MyoD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Die perinatally,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reduced muscle,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only mononucleated myotubes.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Myogenin and Myf-5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Die perinatally,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reduced muslce, 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28" charset="2"/>
                        <a:buChar char=""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28" charset="0"/>
                          <a:ea typeface="Calibri" pitchFamily="28" charset="0"/>
                          <a:cs typeface="Times New Roman" pitchFamily="28" charset="0"/>
                        </a:rPr>
                        <a:t>only mononucleated myotubes.</a:t>
                      </a:r>
                      <a:endParaRPr kumimoji="0" 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28" charset="0"/>
                        <a:ea typeface="Calibri" pitchFamily="28" charset="0"/>
                        <a:cs typeface="Times New Roman" pitchFamily="28" charset="0"/>
                      </a:endParaRPr>
                    </a:p>
                  </a:txBody>
                  <a:tcPr marL="53544" marR="5354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1793" name="Rectangle 1"/>
          <p:cNvSpPr>
            <a:spLocks noChangeArrowheads="1"/>
          </p:cNvSpPr>
          <p:nvPr/>
        </p:nvSpPr>
        <p:spPr bwMode="auto">
          <a:xfrm>
            <a:off x="1524000" y="176213"/>
            <a:ext cx="41275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rgbClr val="FF0000"/>
                </a:solidFill>
                <a:ea typeface="Calibri" pitchFamily="28" charset="0"/>
                <a:cs typeface="Calibri" pitchFamily="28" charset="0"/>
              </a:rPr>
              <a:t>Table 1 Gene-targeting of myogenic factors in the mouse</a:t>
            </a:r>
            <a:endParaRPr lang="it-IT" sz="1000">
              <a:solidFill>
                <a:srgbClr val="FF0000"/>
              </a:solidFill>
            </a:endParaRPr>
          </a:p>
          <a:p>
            <a:pPr eaLnBrk="0" hangingPunct="0"/>
            <a:endParaRPr lang="it-IT">
              <a:solidFill>
                <a:srgbClr val="FF0000"/>
              </a:solidFill>
              <a:latin typeface="Tahoma" pitchFamily="2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3556653" y="1025088"/>
            <a:ext cx="4857988" cy="3884293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 rot="10800000" flipV="1">
            <a:off x="7103686" y="1177230"/>
            <a:ext cx="375803" cy="3166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10800000" flipV="1">
            <a:off x="7204250" y="1303714"/>
            <a:ext cx="375803" cy="3166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274377" y="1636414"/>
            <a:ext cx="759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p38</a:t>
            </a:r>
            <a:r>
              <a:rPr lang="it-IT" sz="2000" b="1" i="1" baseline="30000" dirty="0" smtClean="0">
                <a:solidFill>
                  <a:srgbClr val="660066"/>
                </a:solidFill>
              </a:rPr>
              <a:t>P</a:t>
            </a:r>
          </a:p>
          <a:p>
            <a:endParaRPr lang="it-IT" baseline="30000" dirty="0" smtClean="0"/>
          </a:p>
          <a:p>
            <a:endParaRPr lang="it-IT" dirty="0" smtClean="0"/>
          </a:p>
          <a:p>
            <a:endParaRPr lang="it-IT" baseline="30000" dirty="0" smtClean="0"/>
          </a:p>
        </p:txBody>
      </p:sp>
      <p:sp>
        <p:nvSpPr>
          <p:cNvPr id="47" name="CasellaDiTesto 46"/>
          <p:cNvSpPr txBox="1"/>
          <p:nvPr/>
        </p:nvSpPr>
        <p:spPr>
          <a:xfrm>
            <a:off x="7422062" y="905003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</a:rPr>
              <a:t>cadherins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6187620" y="1025088"/>
            <a:ext cx="810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660066"/>
                </a:solidFill>
              </a:rPr>
              <a:t> </a:t>
            </a:r>
            <a:r>
              <a:rPr lang="it-IT" b="1" dirty="0" err="1" smtClean="0">
                <a:solidFill>
                  <a:srgbClr val="660066"/>
                </a:solidFill>
              </a:rPr>
              <a:t>MapK</a:t>
            </a:r>
            <a:endParaRPr lang="it-IT" b="1" dirty="0" smtClean="0">
              <a:solidFill>
                <a:srgbClr val="660066"/>
              </a:solidFill>
            </a:endParaRPr>
          </a:p>
          <a:p>
            <a:endParaRPr lang="it-IT" b="1" dirty="0" smtClean="0">
              <a:solidFill>
                <a:srgbClr val="660066"/>
              </a:solidFill>
            </a:endParaRPr>
          </a:p>
          <a:p>
            <a:r>
              <a:rPr lang="it-IT" sz="1200" b="1" i="1" dirty="0" err="1" smtClean="0">
                <a:solidFill>
                  <a:srgbClr val="660066"/>
                </a:solidFill>
                <a:latin typeface="Arial"/>
                <a:cs typeface="Arial"/>
              </a:rPr>
              <a:t>P</a:t>
            </a:r>
            <a:endParaRPr lang="it-IT" sz="1200" b="1" i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cxnSp>
        <p:nvCxnSpPr>
          <p:cNvPr id="50" name="Connettore 2 49"/>
          <p:cNvCxnSpPr/>
          <p:nvPr/>
        </p:nvCxnSpPr>
        <p:spPr>
          <a:xfrm rot="5400000">
            <a:off x="4856044" y="2181774"/>
            <a:ext cx="973532" cy="681483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689460" y="151735"/>
            <a:ext cx="57528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Control</a:t>
            </a:r>
            <a:r>
              <a:rPr lang="it-IT" sz="3200" dirty="0" smtClean="0"/>
              <a:t> of </a:t>
            </a:r>
            <a:r>
              <a:rPr lang="it-IT" sz="3200" dirty="0" err="1" smtClean="0"/>
              <a:t>differentiation</a:t>
            </a:r>
            <a:r>
              <a:rPr lang="it-IT" sz="3200" dirty="0" smtClean="0"/>
              <a:t> </a:t>
            </a:r>
            <a:r>
              <a:rPr lang="it-IT" sz="3200" dirty="0" err="1" smtClean="0"/>
              <a:t>through</a:t>
            </a:r>
            <a:r>
              <a:rPr lang="it-IT" sz="3200" dirty="0" smtClean="0"/>
              <a:t> </a:t>
            </a:r>
          </a:p>
          <a:p>
            <a:r>
              <a:rPr lang="it-IT" sz="3200" dirty="0" err="1" smtClean="0"/>
              <a:t>cell</a:t>
            </a:r>
            <a:r>
              <a:rPr lang="it-IT" sz="3200" dirty="0" smtClean="0"/>
              <a:t> </a:t>
            </a:r>
            <a:r>
              <a:rPr lang="it-IT" sz="3200" dirty="0" err="1" smtClean="0"/>
              <a:t>asymmetry</a:t>
            </a:r>
            <a:endParaRPr lang="it-IT" sz="3200" dirty="0"/>
          </a:p>
        </p:txBody>
      </p:sp>
      <p:sp>
        <p:nvSpPr>
          <p:cNvPr id="55" name="CasellaDiTesto 54"/>
          <p:cNvSpPr txBox="1"/>
          <p:nvPr/>
        </p:nvSpPr>
        <p:spPr>
          <a:xfrm>
            <a:off x="6887845" y="2178285"/>
            <a:ext cx="11935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Cdc42</a:t>
            </a:r>
          </a:p>
          <a:p>
            <a:endParaRPr lang="it-IT" dirty="0" smtClean="0"/>
          </a:p>
          <a:p>
            <a:r>
              <a:rPr lang="it-IT" dirty="0" smtClean="0"/>
              <a:t> Pak1/</a:t>
            </a:r>
            <a:r>
              <a:rPr lang="it-IT" dirty="0" err="1" smtClean="0"/>
              <a:t>2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err="1" smtClean="0"/>
              <a:t>CtBP</a:t>
            </a:r>
            <a:r>
              <a:rPr lang="it-IT" b="1" i="1" baseline="30000" dirty="0" err="1" smtClean="0">
                <a:solidFill>
                  <a:srgbClr val="660066"/>
                </a:solidFill>
              </a:rPr>
              <a:t>P</a:t>
            </a:r>
            <a:r>
              <a:rPr lang="it-IT" dirty="0" smtClean="0"/>
              <a:t> (</a:t>
            </a:r>
            <a:r>
              <a:rPr lang="it-IT" dirty="0" err="1" smtClean="0"/>
              <a:t>cyt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r>
              <a:rPr lang="it-IT" dirty="0" smtClean="0"/>
              <a:t>HAT p300</a:t>
            </a:r>
          </a:p>
        </p:txBody>
      </p:sp>
      <p:cxnSp>
        <p:nvCxnSpPr>
          <p:cNvPr id="59" name="Connettore 2 58"/>
          <p:cNvCxnSpPr/>
          <p:nvPr/>
        </p:nvCxnSpPr>
        <p:spPr>
          <a:xfrm rot="16200000" flipH="1">
            <a:off x="7222531" y="2680749"/>
            <a:ext cx="15239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uppo 60"/>
          <p:cNvGrpSpPr/>
          <p:nvPr/>
        </p:nvGrpSpPr>
        <p:grpSpPr>
          <a:xfrm>
            <a:off x="7137883" y="3123226"/>
            <a:ext cx="316758" cy="172112"/>
            <a:chOff x="1917893" y="1524792"/>
            <a:chExt cx="195176" cy="316637"/>
          </a:xfrm>
        </p:grpSpPr>
        <p:cxnSp>
          <p:nvCxnSpPr>
            <p:cNvPr id="62" name="Connettore 1 61"/>
            <p:cNvCxnSpPr/>
            <p:nvPr/>
          </p:nvCxnSpPr>
          <p:spPr>
            <a:xfrm rot="5400000">
              <a:off x="1863243" y="1682317"/>
              <a:ext cx="316637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/>
          </p:nvCxnSpPr>
          <p:spPr>
            <a:xfrm>
              <a:off x="1917893" y="1837540"/>
              <a:ext cx="195176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o 63"/>
          <p:cNvGrpSpPr/>
          <p:nvPr/>
        </p:nvGrpSpPr>
        <p:grpSpPr>
          <a:xfrm>
            <a:off x="7128032" y="3691474"/>
            <a:ext cx="316758" cy="172112"/>
            <a:chOff x="1917893" y="1524792"/>
            <a:chExt cx="195176" cy="316637"/>
          </a:xfrm>
        </p:grpSpPr>
        <p:cxnSp>
          <p:nvCxnSpPr>
            <p:cNvPr id="65" name="Connettore 1 64"/>
            <p:cNvCxnSpPr/>
            <p:nvPr/>
          </p:nvCxnSpPr>
          <p:spPr>
            <a:xfrm rot="5400000">
              <a:off x="1863243" y="1682317"/>
              <a:ext cx="316637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/>
          </p:nvCxnSpPr>
          <p:spPr>
            <a:xfrm>
              <a:off x="1917893" y="1837540"/>
              <a:ext cx="195176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Freccia giù 67"/>
          <p:cNvSpPr/>
          <p:nvPr/>
        </p:nvSpPr>
        <p:spPr>
          <a:xfrm rot="4868593">
            <a:off x="6335691" y="1042986"/>
            <a:ext cx="232085" cy="952310"/>
          </a:xfrm>
          <a:prstGeom prst="down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Freccia giù 69"/>
          <p:cNvSpPr/>
          <p:nvPr/>
        </p:nvSpPr>
        <p:spPr>
          <a:xfrm rot="344034">
            <a:off x="7344102" y="1565338"/>
            <a:ext cx="212589" cy="6291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asellaDiTesto 70"/>
          <p:cNvSpPr txBox="1"/>
          <p:nvPr/>
        </p:nvSpPr>
        <p:spPr>
          <a:xfrm>
            <a:off x="4497447" y="3009281"/>
            <a:ext cx="1186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Muscle</a:t>
            </a:r>
            <a:endParaRPr lang="it-IT" dirty="0" smtClean="0"/>
          </a:p>
          <a:p>
            <a:r>
              <a:rPr lang="it-IT" dirty="0" smtClean="0"/>
              <a:t>gene </a:t>
            </a:r>
          </a:p>
          <a:p>
            <a:r>
              <a:rPr lang="it-IT" dirty="0" err="1" smtClean="0"/>
              <a:t>expression</a:t>
            </a:r>
            <a:endParaRPr lang="it-IT" baseline="30000" dirty="0" smtClean="0"/>
          </a:p>
          <a:p>
            <a:endParaRPr lang="it-IT" dirty="0"/>
          </a:p>
        </p:txBody>
      </p:sp>
      <p:cxnSp>
        <p:nvCxnSpPr>
          <p:cNvPr id="73" name="Connettore 2 72"/>
          <p:cNvCxnSpPr/>
          <p:nvPr/>
        </p:nvCxnSpPr>
        <p:spPr>
          <a:xfrm rot="10800000">
            <a:off x="5531006" y="4025850"/>
            <a:ext cx="1356840" cy="183760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4497289" y="1906951"/>
            <a:ext cx="1010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Baf</a:t>
            </a:r>
            <a:r>
              <a:rPr lang="it-IT" b="1" i="1" baseline="30000" dirty="0" err="1" smtClean="0">
                <a:solidFill>
                  <a:srgbClr val="660066"/>
                </a:solidFill>
              </a:rPr>
              <a:t>P</a:t>
            </a:r>
            <a:r>
              <a:rPr lang="it-IT" dirty="0" err="1"/>
              <a:t>-</a:t>
            </a:r>
            <a:r>
              <a:rPr lang="it-IT" dirty="0" err="1" smtClean="0"/>
              <a:t>SWI</a:t>
            </a:r>
            <a:endParaRPr lang="it-IT" dirty="0" smtClean="0"/>
          </a:p>
          <a:p>
            <a:r>
              <a:rPr lang="it-IT" dirty="0" err="1" smtClean="0"/>
              <a:t>-MyoD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ttangolo 53"/>
          <p:cNvSpPr/>
          <p:nvPr/>
        </p:nvSpPr>
        <p:spPr>
          <a:xfrm>
            <a:off x="0" y="2975296"/>
            <a:ext cx="4521061" cy="39701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Ettagono 42"/>
          <p:cNvSpPr/>
          <p:nvPr/>
        </p:nvSpPr>
        <p:spPr>
          <a:xfrm>
            <a:off x="1788300" y="4211343"/>
            <a:ext cx="912797" cy="647034"/>
          </a:xfrm>
          <a:prstGeom prst="hept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7 2"/>
          <p:cNvCxnSpPr/>
          <p:nvPr/>
        </p:nvCxnSpPr>
        <p:spPr>
          <a:xfrm rot="16200000" flipH="1">
            <a:off x="6691813" y="799891"/>
            <a:ext cx="2925978" cy="1513804"/>
          </a:xfrm>
          <a:prstGeom prst="curvedConnector3">
            <a:avLst>
              <a:gd name="adj1" fmla="val 50000"/>
            </a:avLst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e 3"/>
          <p:cNvSpPr/>
          <p:nvPr/>
        </p:nvSpPr>
        <p:spPr>
          <a:xfrm>
            <a:off x="4521061" y="1078605"/>
            <a:ext cx="3861700" cy="2526802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7994741" y="22599"/>
            <a:ext cx="1137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Niche</a:t>
            </a:r>
            <a:endParaRPr lang="it-IT" sz="3200" dirty="0"/>
          </a:p>
        </p:txBody>
      </p:sp>
      <p:cxnSp>
        <p:nvCxnSpPr>
          <p:cNvPr id="9" name="Connettore 1 8"/>
          <p:cNvCxnSpPr/>
          <p:nvPr/>
        </p:nvCxnSpPr>
        <p:spPr>
          <a:xfrm rot="10800000" flipV="1">
            <a:off x="7466538" y="1177230"/>
            <a:ext cx="375803" cy="3166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10800000" flipV="1">
            <a:off x="7618938" y="1329630"/>
            <a:ext cx="375803" cy="3166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920170" y="1636414"/>
            <a:ext cx="8258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p38</a:t>
            </a:r>
            <a:r>
              <a:rPr lang="it-IT" baseline="30000" dirty="0" smtClean="0"/>
              <a:t>P</a:t>
            </a:r>
          </a:p>
          <a:p>
            <a:endParaRPr lang="it-IT" baseline="30000" dirty="0" smtClean="0"/>
          </a:p>
          <a:p>
            <a:r>
              <a:rPr lang="it-IT" dirty="0" smtClean="0"/>
              <a:t>TTP</a:t>
            </a:r>
            <a:r>
              <a:rPr lang="it-IT" baseline="30000" dirty="0" smtClean="0"/>
              <a:t>P</a:t>
            </a:r>
          </a:p>
          <a:p>
            <a:endParaRPr lang="it-IT" dirty="0" smtClean="0"/>
          </a:p>
          <a:p>
            <a:endParaRPr lang="it-IT" baseline="30000" dirty="0" smtClean="0"/>
          </a:p>
          <a:p>
            <a:r>
              <a:rPr lang="it-IT" dirty="0" err="1" smtClean="0"/>
              <a:t>MyoD</a:t>
            </a:r>
            <a:r>
              <a:rPr lang="it-IT" baseline="30000" dirty="0" err="1" smtClean="0"/>
              <a:t>+</a:t>
            </a:r>
            <a:endParaRPr lang="it-IT" baseline="30000" dirty="0" smtClean="0"/>
          </a:p>
          <a:p>
            <a:r>
              <a:rPr lang="it-IT" baseline="30000" dirty="0" err="1" smtClean="0"/>
              <a:t>stable</a:t>
            </a:r>
            <a:endParaRPr lang="it-IT" baseline="30000" dirty="0"/>
          </a:p>
        </p:txBody>
      </p:sp>
      <p:cxnSp>
        <p:nvCxnSpPr>
          <p:cNvPr id="13" name="Connettore 7 12"/>
          <p:cNvCxnSpPr/>
          <p:nvPr/>
        </p:nvCxnSpPr>
        <p:spPr>
          <a:xfrm rot="16200000" flipH="1">
            <a:off x="5207947" y="2076352"/>
            <a:ext cx="2526802" cy="531307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ccia giù 14"/>
          <p:cNvSpPr/>
          <p:nvPr/>
        </p:nvSpPr>
        <p:spPr>
          <a:xfrm rot="1251284">
            <a:off x="5557762" y="3709071"/>
            <a:ext cx="596101" cy="101072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giù 15"/>
          <p:cNvSpPr/>
          <p:nvPr/>
        </p:nvSpPr>
        <p:spPr>
          <a:xfrm rot="20481423">
            <a:off x="7398640" y="3709071"/>
            <a:ext cx="596101" cy="1010721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039409" y="4849369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Quiescent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Satellite </a:t>
            </a:r>
            <a:r>
              <a:rPr lang="it-IT" dirty="0" err="1" smtClean="0"/>
              <a:t>cells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7249999" y="4872189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cycle</a:t>
            </a:r>
            <a:r>
              <a:rPr lang="it-IT" dirty="0" smtClean="0"/>
              <a:t> entry</a:t>
            </a:r>
          </a:p>
          <a:p>
            <a:endParaRPr lang="it-IT" dirty="0" smtClean="0"/>
          </a:p>
          <a:p>
            <a:r>
              <a:rPr lang="it-IT" dirty="0" smtClean="0"/>
              <a:t>     </a:t>
            </a:r>
            <a:r>
              <a:rPr lang="it-IT" dirty="0" err="1" smtClean="0"/>
              <a:t>myoblasts</a:t>
            </a:r>
            <a:endParaRPr lang="it-IT" dirty="0" smtClean="0"/>
          </a:p>
        </p:txBody>
      </p:sp>
      <p:sp>
        <p:nvSpPr>
          <p:cNvPr id="19" name="CasellaDiTesto 18"/>
          <p:cNvSpPr txBox="1"/>
          <p:nvPr/>
        </p:nvSpPr>
        <p:spPr>
          <a:xfrm>
            <a:off x="5039409" y="1662330"/>
            <a:ext cx="7489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p38</a:t>
            </a:r>
            <a:endParaRPr lang="it-IT" baseline="30000" dirty="0" smtClean="0"/>
          </a:p>
          <a:p>
            <a:endParaRPr lang="it-IT" baseline="30000" dirty="0" smtClean="0"/>
          </a:p>
          <a:p>
            <a:r>
              <a:rPr lang="it-IT" dirty="0" smtClean="0"/>
              <a:t>  TTP</a:t>
            </a:r>
          </a:p>
          <a:p>
            <a:endParaRPr lang="it-IT" dirty="0" smtClean="0"/>
          </a:p>
          <a:p>
            <a:endParaRPr lang="it-IT" baseline="30000" dirty="0" smtClean="0"/>
          </a:p>
          <a:p>
            <a:r>
              <a:rPr lang="it-IT" dirty="0" err="1" smtClean="0"/>
              <a:t>MyoD</a:t>
            </a:r>
            <a:endParaRPr lang="it-IT" dirty="0" smtClean="0"/>
          </a:p>
          <a:p>
            <a:r>
              <a:rPr lang="it-IT" baseline="30000" dirty="0" err="1" smtClean="0"/>
              <a:t>unstable</a:t>
            </a:r>
            <a:endParaRPr lang="it-IT" baseline="30000" dirty="0"/>
          </a:p>
        </p:txBody>
      </p:sp>
      <p:grpSp>
        <p:nvGrpSpPr>
          <p:cNvPr id="25" name="Gruppo 24"/>
          <p:cNvGrpSpPr/>
          <p:nvPr/>
        </p:nvGrpSpPr>
        <p:grpSpPr>
          <a:xfrm>
            <a:off x="5291707" y="2507870"/>
            <a:ext cx="195176" cy="316637"/>
            <a:chOff x="1917893" y="1524792"/>
            <a:chExt cx="195176" cy="316637"/>
          </a:xfrm>
        </p:grpSpPr>
        <p:cxnSp>
          <p:nvCxnSpPr>
            <p:cNvPr id="21" name="Connettore 1 20"/>
            <p:cNvCxnSpPr/>
            <p:nvPr/>
          </p:nvCxnSpPr>
          <p:spPr>
            <a:xfrm rot="5400000">
              <a:off x="1863243" y="1682317"/>
              <a:ext cx="316637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1917893" y="1837540"/>
              <a:ext cx="195176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o 30"/>
          <p:cNvGrpSpPr/>
          <p:nvPr/>
        </p:nvGrpSpPr>
        <p:grpSpPr>
          <a:xfrm>
            <a:off x="323963" y="3226537"/>
            <a:ext cx="2669498" cy="369332"/>
            <a:chOff x="557225" y="1269879"/>
            <a:chExt cx="2669498" cy="369332"/>
          </a:xfrm>
        </p:grpSpPr>
        <p:cxnSp>
          <p:nvCxnSpPr>
            <p:cNvPr id="27" name="Connettore 1 26"/>
            <p:cNvCxnSpPr/>
            <p:nvPr/>
          </p:nvCxnSpPr>
          <p:spPr>
            <a:xfrm>
              <a:off x="557225" y="1477206"/>
              <a:ext cx="1412501" cy="1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1969726" y="1269879"/>
              <a:ext cx="1008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AUAUAU</a:t>
              </a:r>
              <a:endParaRPr lang="it-IT" dirty="0"/>
            </a:p>
          </p:txBody>
        </p:sp>
        <p:cxnSp>
          <p:nvCxnSpPr>
            <p:cNvPr id="29" name="Connettore 1 28"/>
            <p:cNvCxnSpPr/>
            <p:nvPr/>
          </p:nvCxnSpPr>
          <p:spPr>
            <a:xfrm>
              <a:off x="2978423" y="1477207"/>
              <a:ext cx="248300" cy="1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o 31"/>
          <p:cNvGrpSpPr/>
          <p:nvPr/>
        </p:nvGrpSpPr>
        <p:grpSpPr>
          <a:xfrm>
            <a:off x="279899" y="4651050"/>
            <a:ext cx="2669498" cy="369332"/>
            <a:chOff x="557225" y="1269879"/>
            <a:chExt cx="2669498" cy="369332"/>
          </a:xfrm>
        </p:grpSpPr>
        <p:cxnSp>
          <p:nvCxnSpPr>
            <p:cNvPr id="33" name="Connettore 1 32"/>
            <p:cNvCxnSpPr/>
            <p:nvPr/>
          </p:nvCxnSpPr>
          <p:spPr>
            <a:xfrm>
              <a:off x="557225" y="1477206"/>
              <a:ext cx="1412501" cy="1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/>
            <p:cNvSpPr txBox="1"/>
            <p:nvPr/>
          </p:nvSpPr>
          <p:spPr>
            <a:xfrm>
              <a:off x="1969726" y="1269879"/>
              <a:ext cx="1008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AUAUAU</a:t>
              </a:r>
              <a:endParaRPr lang="it-IT" dirty="0"/>
            </a:p>
          </p:txBody>
        </p:sp>
        <p:cxnSp>
          <p:nvCxnSpPr>
            <p:cNvPr id="35" name="Connettore 1 34"/>
            <p:cNvCxnSpPr/>
            <p:nvPr/>
          </p:nvCxnSpPr>
          <p:spPr>
            <a:xfrm>
              <a:off x="2978423" y="1477207"/>
              <a:ext cx="248300" cy="1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ttore 1 36"/>
          <p:cNvCxnSpPr/>
          <p:nvPr/>
        </p:nvCxnSpPr>
        <p:spPr>
          <a:xfrm>
            <a:off x="279899" y="6239231"/>
            <a:ext cx="1412501" cy="1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1692400" y="6031904"/>
            <a:ext cx="132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AUA      UAU</a:t>
            </a:r>
            <a:endParaRPr lang="it-IT" dirty="0"/>
          </a:p>
        </p:txBody>
      </p:sp>
      <p:cxnSp>
        <p:nvCxnSpPr>
          <p:cNvPr id="39" name="Connettore 1 38"/>
          <p:cNvCxnSpPr/>
          <p:nvPr/>
        </p:nvCxnSpPr>
        <p:spPr>
          <a:xfrm>
            <a:off x="3025072" y="6239232"/>
            <a:ext cx="248300" cy="1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Freccia circolare a destra 39"/>
          <p:cNvSpPr/>
          <p:nvPr/>
        </p:nvSpPr>
        <p:spPr>
          <a:xfrm rot="2139092">
            <a:off x="7127802" y="1116271"/>
            <a:ext cx="326623" cy="567661"/>
          </a:xfrm>
          <a:prstGeom prst="curvedRightArrow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993461" y="3405142"/>
            <a:ext cx="139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MyoD</a:t>
            </a:r>
            <a:r>
              <a:rPr lang="it-IT" dirty="0" smtClean="0"/>
              <a:t> </a:t>
            </a:r>
            <a:r>
              <a:rPr lang="it-IT" dirty="0" err="1" smtClean="0"/>
              <a:t>mRNA</a:t>
            </a:r>
            <a:endParaRPr lang="it-IT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2009332" y="4281718"/>
            <a:ext cx="53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TTP</a:t>
            </a:r>
            <a:endParaRPr lang="it-IT" dirty="0"/>
          </a:p>
        </p:txBody>
      </p:sp>
      <p:sp>
        <p:nvSpPr>
          <p:cNvPr id="45" name="Saetta 44"/>
          <p:cNvSpPr/>
          <p:nvPr/>
        </p:nvSpPr>
        <p:spPr>
          <a:xfrm>
            <a:off x="2009332" y="5251072"/>
            <a:ext cx="310276" cy="780831"/>
          </a:xfrm>
          <a:prstGeom prst="lightningBol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/>
          <p:cNvSpPr txBox="1"/>
          <p:nvPr/>
        </p:nvSpPr>
        <p:spPr>
          <a:xfrm>
            <a:off x="2349283" y="5367695"/>
            <a:ext cx="131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degradation</a:t>
            </a:r>
            <a:endParaRPr lang="it-IT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7784914" y="905003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</a:rPr>
              <a:t>cadherins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6867784" y="789988"/>
            <a:ext cx="6189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660066"/>
                </a:solidFill>
              </a:rPr>
              <a:t>  JLP</a:t>
            </a:r>
          </a:p>
          <a:p>
            <a:r>
              <a:rPr lang="it-IT" sz="1200" b="1" i="1" dirty="0" smtClean="0">
                <a:solidFill>
                  <a:srgbClr val="660066"/>
                </a:solidFill>
                <a:latin typeface="Arial"/>
                <a:cs typeface="Arial"/>
              </a:rPr>
              <a:t>     </a:t>
            </a:r>
          </a:p>
          <a:p>
            <a:r>
              <a:rPr lang="it-IT" sz="1200" b="1" i="1" dirty="0" smtClean="0">
                <a:solidFill>
                  <a:srgbClr val="660066"/>
                </a:solidFill>
                <a:latin typeface="Arial"/>
                <a:cs typeface="Arial"/>
              </a:rPr>
              <a:t>       </a:t>
            </a:r>
            <a:r>
              <a:rPr lang="it-IT" sz="1200" b="1" i="1" dirty="0" err="1" smtClean="0">
                <a:solidFill>
                  <a:srgbClr val="660066"/>
                </a:solidFill>
                <a:latin typeface="Arial"/>
                <a:cs typeface="Arial"/>
              </a:rPr>
              <a:t>P</a:t>
            </a:r>
            <a:endParaRPr lang="it-IT" sz="1200" b="1" i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cxnSp>
        <p:nvCxnSpPr>
          <p:cNvPr id="50" name="Connettore 2 49"/>
          <p:cNvCxnSpPr/>
          <p:nvPr/>
        </p:nvCxnSpPr>
        <p:spPr>
          <a:xfrm rot="5400000">
            <a:off x="7121611" y="2073671"/>
            <a:ext cx="2583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689460" y="151735"/>
            <a:ext cx="57528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Control</a:t>
            </a:r>
            <a:r>
              <a:rPr lang="it-IT" sz="3200" dirty="0" smtClean="0"/>
              <a:t> of </a:t>
            </a:r>
            <a:r>
              <a:rPr lang="it-IT" sz="3200" dirty="0" err="1" smtClean="0"/>
              <a:t>differentiation</a:t>
            </a:r>
            <a:r>
              <a:rPr lang="it-IT" sz="3200" dirty="0" smtClean="0"/>
              <a:t> </a:t>
            </a:r>
            <a:r>
              <a:rPr lang="it-IT" sz="3200" dirty="0" err="1" smtClean="0"/>
              <a:t>through</a:t>
            </a:r>
            <a:r>
              <a:rPr lang="it-IT" sz="3200" dirty="0" smtClean="0"/>
              <a:t> </a:t>
            </a:r>
          </a:p>
          <a:p>
            <a:r>
              <a:rPr lang="it-IT" sz="3200" dirty="0" err="1" smtClean="0"/>
              <a:t>cell</a:t>
            </a:r>
            <a:r>
              <a:rPr lang="it-IT" sz="3200" dirty="0" smtClean="0"/>
              <a:t> </a:t>
            </a:r>
            <a:r>
              <a:rPr lang="it-IT" sz="3200" dirty="0" err="1" smtClean="0"/>
              <a:t>asymmetry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925" y="1100389"/>
            <a:ext cx="3686633" cy="43372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9060" y="440571"/>
            <a:ext cx="814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Analisi in situ  nell’embrione dell’espressione di proteine specifiche del </a:t>
            </a:r>
            <a:r>
              <a:rPr lang="it-IT" dirty="0" err="1" smtClean="0"/>
              <a:t>diff</a:t>
            </a:r>
            <a:r>
              <a:rPr lang="it-IT" dirty="0" smtClean="0"/>
              <a:t>. muscolare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65" y="423333"/>
            <a:ext cx="7576311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5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195388" y="152400"/>
            <a:ext cx="4116387" cy="2190750"/>
            <a:chOff x="753" y="2402"/>
            <a:chExt cx="2593" cy="138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753" y="2772"/>
              <a:ext cx="1302" cy="999"/>
              <a:chOff x="798" y="2861"/>
              <a:chExt cx="1302" cy="999"/>
            </a:xfrm>
          </p:grpSpPr>
          <p:pic>
            <p:nvPicPr>
              <p:cNvPr id="18459" name="Picture 10" descr="ombra blu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98" y="2861"/>
                <a:ext cx="1302" cy="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0" name="Picture 11" descr="bimbi0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80" y="2933"/>
                <a:ext cx="1137" cy="85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044" y="2761"/>
              <a:ext cx="1302" cy="1021"/>
              <a:chOff x="2089" y="2851"/>
              <a:chExt cx="1302" cy="1021"/>
            </a:xfrm>
          </p:grpSpPr>
          <p:pic>
            <p:nvPicPr>
              <p:cNvPr id="18457" name="Picture 13" descr="ombra blu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89" y="2851"/>
                <a:ext cx="1302" cy="1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8" name="Picture 14" descr="bimbi0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71" y="2934"/>
                <a:ext cx="1137" cy="85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8456" name="Text Box 8"/>
            <p:cNvSpPr txBox="1">
              <a:spLocks noChangeArrowheads="1"/>
            </p:cNvSpPr>
            <p:nvPr/>
          </p:nvSpPr>
          <p:spPr bwMode="auto">
            <a:xfrm>
              <a:off x="1533" y="2402"/>
              <a:ext cx="116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endParaRPr lang="it-IT" sz="2000" b="1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849938" y="635000"/>
            <a:ext cx="1693862" cy="2413000"/>
            <a:chOff x="3622" y="2457"/>
            <a:chExt cx="1067" cy="1520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622" y="2457"/>
              <a:ext cx="960" cy="1520"/>
              <a:chOff x="3782" y="2512"/>
              <a:chExt cx="960" cy="1520"/>
            </a:xfrm>
          </p:grpSpPr>
          <p:pic>
            <p:nvPicPr>
              <p:cNvPr id="18452" name="Picture 16" descr="ombra blu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782" y="2512"/>
                <a:ext cx="960" cy="1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3" name="Picture 17" descr="bimbi0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905" y="2627"/>
                <a:ext cx="714" cy="12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8451" name="Text Box 10"/>
            <p:cNvSpPr txBox="1">
              <a:spLocks noChangeArrowheads="1"/>
            </p:cNvSpPr>
            <p:nvPr/>
          </p:nvSpPr>
          <p:spPr bwMode="auto">
            <a:xfrm>
              <a:off x="4573" y="3163"/>
              <a:ext cx="116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endParaRPr lang="it-IT" sz="2000" b="1"/>
            </a:p>
          </p:txBody>
        </p:sp>
      </p:grpSp>
      <p:grpSp>
        <p:nvGrpSpPr>
          <p:cNvPr id="7" name="Gruppo 29"/>
          <p:cNvGrpSpPr>
            <a:grpSpLocks/>
          </p:cNvGrpSpPr>
          <p:nvPr/>
        </p:nvGrpSpPr>
        <p:grpSpPr bwMode="auto">
          <a:xfrm>
            <a:off x="304800" y="3348038"/>
            <a:ext cx="8632825" cy="2900362"/>
            <a:chOff x="304800" y="3348335"/>
            <a:chExt cx="8632825" cy="2900065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304800" y="4038600"/>
              <a:ext cx="8243887" cy="1422400"/>
              <a:chOff x="287" y="1976"/>
              <a:chExt cx="5193" cy="896"/>
            </a:xfrm>
          </p:grpSpPr>
          <p:pic>
            <p:nvPicPr>
              <p:cNvPr id="18445" name="Picture 7" descr="fratt 0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87" y="1976"/>
                <a:ext cx="985" cy="896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8446" name="Picture 8" descr="fratt 0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343" y="1979"/>
                <a:ext cx="978" cy="89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8447" name="Picture 9" descr="fratt 03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392" y="1977"/>
                <a:ext cx="982" cy="893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8448" name="Picture 10" descr="fratt 04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445" y="1977"/>
                <a:ext cx="982" cy="893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8449" name="Picture 11" descr="fratt 05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498" y="1977"/>
                <a:ext cx="982" cy="893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18441" name="Rectangle 12"/>
            <p:cNvSpPr>
              <a:spLocks noChangeArrowheads="1"/>
            </p:cNvSpPr>
            <p:nvPr/>
          </p:nvSpPr>
          <p:spPr bwMode="auto">
            <a:xfrm>
              <a:off x="1846742" y="3348335"/>
              <a:ext cx="50112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2400" b="1">
                  <a:solidFill>
                    <a:srgbClr val="990000"/>
                  </a:solidFill>
                </a:rPr>
                <a:t>Histopathology of a Duchenne muscle</a:t>
              </a: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457200" y="5711825"/>
              <a:ext cx="8480425" cy="536575"/>
              <a:chOff x="288" y="3252"/>
              <a:chExt cx="5342" cy="338"/>
            </a:xfrm>
          </p:grpSpPr>
          <p:pic>
            <p:nvPicPr>
              <p:cNvPr id="18443" name="Picture 13" descr="ricerca-applicazioni"/>
              <p:cNvPicPr>
                <a:picLocks noChangeAspect="1" noChangeArrowheads="1"/>
              </p:cNvPicPr>
              <p:nvPr/>
            </p:nvPicPr>
            <p:blipFill>
              <a:blip r:embed="rId11">
                <a:lum bright="6000"/>
              </a:blip>
              <a:srcRect l="35222" t="32249" r="46288" b="52861"/>
              <a:stretch>
                <a:fillRect/>
              </a:stretch>
            </p:blipFill>
            <p:spPr bwMode="auto">
              <a:xfrm rot="-5400000">
                <a:off x="5247" y="3182"/>
                <a:ext cx="314" cy="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4" name="Picture 14" descr="ricerca-applicazioni"/>
              <p:cNvPicPr>
                <a:picLocks noChangeAspect="1" noChangeArrowheads="1"/>
              </p:cNvPicPr>
              <p:nvPr/>
            </p:nvPicPr>
            <p:blipFill>
              <a:blip r:embed="rId11">
                <a:lum bright="6000"/>
              </a:blip>
              <a:srcRect l="33809" t="10622" r="46288" b="65121"/>
              <a:stretch>
                <a:fillRect/>
              </a:stretch>
            </p:blipFill>
            <p:spPr bwMode="auto">
              <a:xfrm rot="-5400000">
                <a:off x="2562" y="978"/>
                <a:ext cx="338" cy="4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8437" name="Immagine 26" descr="ML_sinistra_202EC.ai"/>
          <p:cNvPicPr>
            <a:picLocks noChangeAspect="1"/>
          </p:cNvPicPr>
          <p:nvPr/>
        </p:nvPicPr>
        <p:blipFill>
          <a:blip r:embed="rId12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ttangolo 27"/>
          <p:cNvSpPr>
            <a:spLocks noChangeArrowheads="1"/>
          </p:cNvSpPr>
          <p:nvPr/>
        </p:nvSpPr>
        <p:spPr bwMode="auto">
          <a:xfrm>
            <a:off x="896938" y="200025"/>
            <a:ext cx="5681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>
                <a:latin typeface="Comic Sans MS" pitchFamily="28" charset="0"/>
              </a:rPr>
              <a:t>Duchenne Muscular Dystrophy (DMD)</a:t>
            </a:r>
          </a:p>
        </p:txBody>
      </p:sp>
      <p:sp>
        <p:nvSpPr>
          <p:cNvPr id="18439" name="Rettangolo 28"/>
          <p:cNvSpPr>
            <a:spLocks noChangeArrowheads="1"/>
          </p:cNvSpPr>
          <p:nvPr/>
        </p:nvSpPr>
        <p:spPr bwMode="auto">
          <a:xfrm>
            <a:off x="1143000" y="22860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/>
              <a:t>is a severe disorder characterized by rapid progression of muscle degeneration  leading to loss of ambulation and death.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2057400"/>
            <a:ext cx="5649913" cy="3711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33400" y="304800"/>
            <a:ext cx="803275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>
                <a:latin typeface="Comic Sans MS" pitchFamily="28" charset="0"/>
              </a:rPr>
              <a:t>Duchenne Muscular Dystrophy (DMD)</a:t>
            </a:r>
            <a:endParaRPr lang="it-IT" sz="2000" b="1">
              <a:latin typeface="Comic Sans MS" pitchFamily="28" charset="0"/>
            </a:endParaRPr>
          </a:p>
          <a:p>
            <a:endParaRPr lang="it-IT" b="1">
              <a:latin typeface="Comic Sans MS" pitchFamily="28" charset="0"/>
            </a:endParaRPr>
          </a:p>
          <a:p>
            <a:pPr>
              <a:buFontTx/>
              <a:buChar char="•"/>
            </a:pPr>
            <a:r>
              <a:rPr lang="it-IT">
                <a:latin typeface="Comic Sans MS" pitchFamily="28" charset="0"/>
              </a:rPr>
              <a:t> X-linked recessive disorder due to mutations in the </a:t>
            </a:r>
            <a:r>
              <a:rPr lang="it-IT" sz="2400">
                <a:latin typeface="Comic Sans MS" pitchFamily="28" charset="0"/>
              </a:rPr>
              <a:t>dystrophin </a:t>
            </a:r>
            <a:r>
              <a:rPr lang="it-IT">
                <a:latin typeface="Comic Sans MS" pitchFamily="28" charset="0"/>
              </a:rPr>
              <a:t>gene</a:t>
            </a:r>
          </a:p>
          <a:p>
            <a:r>
              <a:rPr lang="it-IT" sz="1600">
                <a:latin typeface="Comic Sans MS" pitchFamily="28" charset="0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934200" y="3352800"/>
            <a:ext cx="2095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latin typeface="Comic Sans MS" pitchFamily="28" charset="0"/>
              </a:rPr>
              <a:t>  </a:t>
            </a:r>
            <a:r>
              <a:rPr lang="it-IT" sz="1600" b="1">
                <a:solidFill>
                  <a:srgbClr val="EE171B"/>
                </a:solidFill>
                <a:latin typeface="Comic Sans MS" pitchFamily="28" charset="0"/>
              </a:rPr>
              <a:t>Dystrophin</a:t>
            </a:r>
          </a:p>
          <a:p>
            <a:endParaRPr lang="it-IT" sz="1600" b="1">
              <a:latin typeface="Comic Sans MS" pitchFamily="28" charset="0"/>
            </a:endParaRPr>
          </a:p>
          <a:p>
            <a:pPr>
              <a:buFontTx/>
              <a:buChar char="•"/>
            </a:pPr>
            <a:r>
              <a:rPr lang="it-IT" sz="1600" b="1">
                <a:latin typeface="Comic Sans MS" pitchFamily="28" charset="0"/>
              </a:rPr>
              <a:t> protein= 427 KDa</a:t>
            </a:r>
          </a:p>
          <a:p>
            <a:pPr>
              <a:buFontTx/>
              <a:buChar char="•"/>
            </a:pPr>
            <a:endParaRPr lang="it-IT" sz="1600" b="1">
              <a:latin typeface="Comic Sans MS" pitchFamily="28" charset="0"/>
            </a:endParaRPr>
          </a:p>
          <a:p>
            <a:pPr>
              <a:buFontTx/>
              <a:buChar char="•"/>
            </a:pPr>
            <a:r>
              <a:rPr lang="it-IT" sz="1600" b="1">
                <a:latin typeface="Comic Sans MS" pitchFamily="28" charset="0"/>
              </a:rPr>
              <a:t> DNA= 2,5 Mb</a:t>
            </a:r>
          </a:p>
          <a:p>
            <a:pPr>
              <a:buFontTx/>
              <a:buChar char="•"/>
            </a:pPr>
            <a:endParaRPr lang="it-IT" sz="1600" b="1">
              <a:latin typeface="Comic Sans MS" pitchFamily="28" charset="0"/>
            </a:endParaRPr>
          </a:p>
          <a:p>
            <a:pPr>
              <a:buFontTx/>
              <a:buChar char="•"/>
            </a:pPr>
            <a:r>
              <a:rPr lang="it-IT" sz="1600" b="1">
                <a:latin typeface="Comic Sans MS" pitchFamily="28" charset="0"/>
              </a:rPr>
              <a:t> cDNA= 14 Kb</a:t>
            </a:r>
          </a:p>
        </p:txBody>
      </p:sp>
      <p:pic>
        <p:nvPicPr>
          <p:cNvPr id="19461" name="Immagine 4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CasellaDiTesto 5"/>
          <p:cNvSpPr txBox="1">
            <a:spLocks noChangeArrowheads="1"/>
          </p:cNvSpPr>
          <p:nvPr/>
        </p:nvSpPr>
        <p:spPr bwMode="auto">
          <a:xfrm>
            <a:off x="914400" y="6019800"/>
            <a:ext cx="7677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dystrophin - connects intracellular actin microfilaments to the extracellular </a:t>
            </a:r>
          </a:p>
          <a:p>
            <a:r>
              <a:rPr lang="en-GB"/>
              <a:t>matrix determining a </a:t>
            </a:r>
            <a:r>
              <a:rPr lang="en-GB" b="1"/>
              <a:t>structural </a:t>
            </a:r>
            <a:r>
              <a:rPr lang="en-GB"/>
              <a:t>stabilization of the sarcolemma 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1263650" y="147638"/>
            <a:ext cx="6508750" cy="1014412"/>
          </a:xfrm>
          <a:prstGeom prst="roundRect">
            <a:avLst>
              <a:gd name="adj" fmla="val 28833"/>
            </a:avLst>
          </a:prstGeom>
          <a:solidFill>
            <a:srgbClr val="081D58"/>
          </a:solidFill>
          <a:ln w="12700">
            <a:solidFill>
              <a:srgbClr val="FAFD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>
              <a:latin typeface="Calibri" pitchFamily="2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958975" y="198438"/>
            <a:ext cx="50942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Duchenne Muscular Dystrophy</a:t>
            </a:r>
          </a:p>
          <a:p>
            <a:pPr algn="ctr"/>
            <a:r>
              <a:rPr lang="it-IT" sz="28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- the 48-50 deletion -</a:t>
            </a:r>
            <a:endParaRPr lang="it-IT" sz="6000">
              <a:solidFill>
                <a:srgbClr val="0000FF"/>
              </a:solidFill>
              <a:ea typeface="Arial" pitchFamily="28" charset="0"/>
              <a:cs typeface="Arial" pitchFamily="2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2600" y="1493838"/>
            <a:ext cx="7493000" cy="887412"/>
            <a:chOff x="304" y="941"/>
            <a:chExt cx="4720" cy="559"/>
          </a:xfrm>
        </p:grpSpPr>
        <p:sp>
          <p:nvSpPr>
            <p:cNvPr id="21540" name="Text Box 5"/>
            <p:cNvSpPr txBox="1">
              <a:spLocks noChangeArrowheads="1"/>
            </p:cNvSpPr>
            <p:nvPr/>
          </p:nvSpPr>
          <p:spPr bwMode="auto">
            <a:xfrm>
              <a:off x="1044" y="1288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CUA AG</a:t>
              </a:r>
              <a:endParaRPr lang="it-IT" b="1">
                <a:solidFill>
                  <a:srgbClr val="0000FF"/>
                </a:solidFill>
                <a:latin typeface="Times" pitchFamily="28" charset="0"/>
              </a:endParaRPr>
            </a:p>
          </p:txBody>
        </p:sp>
        <p:sp>
          <p:nvSpPr>
            <p:cNvPr id="21541" name="Text Box 6"/>
            <p:cNvSpPr txBox="1">
              <a:spLocks noChangeArrowheads="1"/>
            </p:cNvSpPr>
            <p:nvPr/>
          </p:nvSpPr>
          <p:spPr bwMode="auto">
            <a:xfrm>
              <a:off x="2317" y="1288"/>
              <a:ext cx="7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CUG AAU</a:t>
              </a:r>
              <a:endParaRPr lang="it-IT" b="1">
                <a:solidFill>
                  <a:srgbClr val="FF1919"/>
                </a:solidFill>
                <a:latin typeface="Times" pitchFamily="28" charset="0"/>
              </a:endParaRPr>
            </a:p>
          </p:txBody>
        </p:sp>
        <p:sp>
          <p:nvSpPr>
            <p:cNvPr id="21542" name="Text Box 7"/>
            <p:cNvSpPr txBox="1">
              <a:spLocks noChangeArrowheads="1"/>
            </p:cNvSpPr>
            <p:nvPr/>
          </p:nvSpPr>
          <p:spPr bwMode="auto">
            <a:xfrm>
              <a:off x="3408" y="1288"/>
              <a:ext cx="5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G CAA</a:t>
              </a:r>
              <a:endParaRPr lang="it-IT" b="1">
                <a:latin typeface="Times" pitchFamily="28" charset="0"/>
              </a:endParaRPr>
            </a:p>
          </p:txBody>
        </p:sp>
        <p:sp>
          <p:nvSpPr>
            <p:cNvPr id="21543" name="Line 8"/>
            <p:cNvSpPr>
              <a:spLocks noChangeShapeType="1"/>
            </p:cNvSpPr>
            <p:nvPr/>
          </p:nvSpPr>
          <p:spPr bwMode="auto">
            <a:xfrm flipV="1">
              <a:off x="616" y="1078"/>
              <a:ext cx="4008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44" name="Line 9"/>
            <p:cNvSpPr>
              <a:spLocks noChangeShapeType="1"/>
            </p:cNvSpPr>
            <p:nvPr/>
          </p:nvSpPr>
          <p:spPr bwMode="auto">
            <a:xfrm>
              <a:off x="304" y="109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45" name="Line 10"/>
            <p:cNvSpPr>
              <a:spLocks noChangeShapeType="1"/>
            </p:cNvSpPr>
            <p:nvPr/>
          </p:nvSpPr>
          <p:spPr bwMode="auto">
            <a:xfrm>
              <a:off x="4592" y="107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46" name="Line 11"/>
            <p:cNvSpPr>
              <a:spLocks noChangeShapeType="1"/>
            </p:cNvSpPr>
            <p:nvPr/>
          </p:nvSpPr>
          <p:spPr bwMode="auto">
            <a:xfrm>
              <a:off x="1077" y="1293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47" name="Line 12"/>
            <p:cNvSpPr>
              <a:spLocks noChangeShapeType="1"/>
            </p:cNvSpPr>
            <p:nvPr/>
          </p:nvSpPr>
          <p:spPr bwMode="auto">
            <a:xfrm>
              <a:off x="3620" y="1293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48" name="Rectangle 13"/>
            <p:cNvSpPr>
              <a:spLocks noChangeArrowheads="1"/>
            </p:cNvSpPr>
            <p:nvPr/>
          </p:nvSpPr>
          <p:spPr bwMode="auto">
            <a:xfrm>
              <a:off x="997" y="953"/>
              <a:ext cx="576" cy="276"/>
            </a:xfrm>
            <a:prstGeom prst="rect">
              <a:avLst/>
            </a:prstGeom>
            <a:gradFill rotWithShape="0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1549" name="Rectangle 14"/>
            <p:cNvSpPr>
              <a:spLocks noChangeArrowheads="1"/>
            </p:cNvSpPr>
            <p:nvPr/>
          </p:nvSpPr>
          <p:spPr bwMode="auto">
            <a:xfrm>
              <a:off x="1068" y="945"/>
              <a:ext cx="41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it-IT" b="1">
                  <a:latin typeface="Comic Sans MS" pitchFamily="28" charset="0"/>
                </a:rPr>
                <a:t>47</a:t>
              </a:r>
            </a:p>
          </p:txBody>
        </p:sp>
        <p:sp>
          <p:nvSpPr>
            <p:cNvPr id="21550" name="Rectangle 15"/>
            <p:cNvSpPr>
              <a:spLocks noChangeArrowheads="1"/>
            </p:cNvSpPr>
            <p:nvPr/>
          </p:nvSpPr>
          <p:spPr bwMode="auto">
            <a:xfrm>
              <a:off x="2333" y="957"/>
              <a:ext cx="632" cy="280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50000">
                  <a:srgbClr val="00FFFF"/>
                </a:gs>
                <a:gs pos="100000">
                  <a:srgbClr val="0076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1551" name="Rectangle 16"/>
            <p:cNvSpPr>
              <a:spLocks noChangeArrowheads="1"/>
            </p:cNvSpPr>
            <p:nvPr/>
          </p:nvSpPr>
          <p:spPr bwMode="auto">
            <a:xfrm>
              <a:off x="2442" y="971"/>
              <a:ext cx="459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it-IT" b="1">
                  <a:latin typeface="Comic Sans MS" pitchFamily="28" charset="0"/>
                </a:rPr>
                <a:t>51</a:t>
              </a:r>
            </a:p>
          </p:txBody>
        </p:sp>
        <p:sp>
          <p:nvSpPr>
            <p:cNvPr id="21552" name="Rectangle 17"/>
            <p:cNvSpPr>
              <a:spLocks noChangeArrowheads="1"/>
            </p:cNvSpPr>
            <p:nvPr/>
          </p:nvSpPr>
          <p:spPr bwMode="auto">
            <a:xfrm>
              <a:off x="3453" y="941"/>
              <a:ext cx="552" cy="280"/>
            </a:xfrm>
            <a:prstGeom prst="rect">
              <a:avLst/>
            </a:prstGeom>
            <a:gradFill rotWithShape="0">
              <a:gsLst>
                <a:gs pos="0">
                  <a:srgbClr val="762F76"/>
                </a:gs>
                <a:gs pos="50000">
                  <a:srgbClr val="FF66FF"/>
                </a:gs>
                <a:gs pos="100000">
                  <a:srgbClr val="762F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1553" name="Rectangle 18"/>
            <p:cNvSpPr>
              <a:spLocks noChangeArrowheads="1"/>
            </p:cNvSpPr>
            <p:nvPr/>
          </p:nvSpPr>
          <p:spPr bwMode="auto">
            <a:xfrm>
              <a:off x="3526" y="955"/>
              <a:ext cx="40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it-IT" b="1">
                  <a:latin typeface="Comic Sans MS" pitchFamily="28" charset="0"/>
                </a:rPr>
                <a:t>52</a:t>
              </a:r>
            </a:p>
          </p:txBody>
        </p:sp>
        <p:sp>
          <p:nvSpPr>
            <p:cNvPr id="21554" name="Line 19"/>
            <p:cNvSpPr>
              <a:spLocks noChangeShapeType="1"/>
            </p:cNvSpPr>
            <p:nvPr/>
          </p:nvSpPr>
          <p:spPr bwMode="auto">
            <a:xfrm>
              <a:off x="2400" y="1293"/>
              <a:ext cx="24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55" name="Line 20"/>
            <p:cNvSpPr>
              <a:spLocks noChangeShapeType="1"/>
            </p:cNvSpPr>
            <p:nvPr/>
          </p:nvSpPr>
          <p:spPr bwMode="auto">
            <a:xfrm>
              <a:off x="1419" y="1288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56" name="Line 21"/>
            <p:cNvSpPr>
              <a:spLocks noChangeShapeType="1"/>
            </p:cNvSpPr>
            <p:nvPr/>
          </p:nvSpPr>
          <p:spPr bwMode="auto">
            <a:xfrm>
              <a:off x="2684" y="1293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57" name="Line 22"/>
            <p:cNvSpPr>
              <a:spLocks noChangeShapeType="1"/>
            </p:cNvSpPr>
            <p:nvPr/>
          </p:nvSpPr>
          <p:spPr bwMode="auto">
            <a:xfrm>
              <a:off x="3453" y="1290"/>
              <a:ext cx="10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3338" y="1720850"/>
            <a:ext cx="9102725" cy="3897313"/>
            <a:chOff x="21" y="1642"/>
            <a:chExt cx="5734" cy="2455"/>
          </a:xfrm>
        </p:grpSpPr>
        <p:sp>
          <p:nvSpPr>
            <p:cNvPr id="21512" name="Text Box 24"/>
            <p:cNvSpPr txBox="1">
              <a:spLocks noChangeArrowheads="1"/>
            </p:cNvSpPr>
            <p:nvPr/>
          </p:nvSpPr>
          <p:spPr bwMode="auto">
            <a:xfrm>
              <a:off x="21" y="3620"/>
              <a:ext cx="292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800" b="1">
                  <a:latin typeface="Times" pitchFamily="28" charset="0"/>
                </a:rPr>
                <a:t>out-of-frame fusion</a:t>
              </a:r>
              <a:r>
                <a:rPr lang="it-IT" sz="2800" b="1">
                  <a:solidFill>
                    <a:srgbClr val="FF1F1C"/>
                  </a:solidFill>
                  <a:latin typeface="Times" pitchFamily="28" charset="0"/>
                </a:rPr>
                <a:t>        UGA</a:t>
              </a:r>
              <a:endParaRPr lang="it-IT" sz="3200" b="1">
                <a:solidFill>
                  <a:srgbClr val="FF0000"/>
                </a:solidFill>
                <a:latin typeface="Times" pitchFamily="28" charset="0"/>
              </a:endParaRPr>
            </a:p>
          </p:txBody>
        </p:sp>
        <p:sp>
          <p:nvSpPr>
            <p:cNvPr id="21513" name="Line 25"/>
            <p:cNvSpPr>
              <a:spLocks noChangeShapeType="1"/>
            </p:cNvSpPr>
            <p:nvPr/>
          </p:nvSpPr>
          <p:spPr bwMode="auto">
            <a:xfrm>
              <a:off x="3504" y="3066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14" name="Line 26"/>
            <p:cNvSpPr>
              <a:spLocks noChangeShapeType="1"/>
            </p:cNvSpPr>
            <p:nvPr/>
          </p:nvSpPr>
          <p:spPr bwMode="auto">
            <a:xfrm flipH="1">
              <a:off x="2972" y="1642"/>
              <a:ext cx="460" cy="12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15" name="Line 27"/>
            <p:cNvSpPr>
              <a:spLocks noChangeShapeType="1"/>
            </p:cNvSpPr>
            <p:nvPr/>
          </p:nvSpPr>
          <p:spPr bwMode="auto">
            <a:xfrm>
              <a:off x="1588" y="1674"/>
              <a:ext cx="860" cy="1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16" name="Line 28"/>
            <p:cNvSpPr>
              <a:spLocks noChangeShapeType="1"/>
            </p:cNvSpPr>
            <p:nvPr/>
          </p:nvSpPr>
          <p:spPr bwMode="auto">
            <a:xfrm>
              <a:off x="2328" y="1650"/>
              <a:ext cx="116" cy="1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17" name="Line 29"/>
            <p:cNvSpPr>
              <a:spLocks noChangeShapeType="1"/>
            </p:cNvSpPr>
            <p:nvPr/>
          </p:nvSpPr>
          <p:spPr bwMode="auto">
            <a:xfrm>
              <a:off x="2976" y="1650"/>
              <a:ext cx="0" cy="1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1909" y="2925"/>
              <a:ext cx="528" cy="252"/>
              <a:chOff x="1886" y="665"/>
              <a:chExt cx="528" cy="247"/>
            </a:xfrm>
          </p:grpSpPr>
          <p:sp>
            <p:nvSpPr>
              <p:cNvPr id="21538" name="Rectangle 31"/>
              <p:cNvSpPr>
                <a:spLocks noChangeArrowheads="1"/>
              </p:cNvSpPr>
              <p:nvPr/>
            </p:nvSpPr>
            <p:spPr bwMode="auto">
              <a:xfrm>
                <a:off x="1886" y="672"/>
                <a:ext cx="528" cy="240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5000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1539" name="Rectangle 32"/>
              <p:cNvSpPr>
                <a:spLocks noChangeArrowheads="1"/>
              </p:cNvSpPr>
              <p:nvPr/>
            </p:nvSpPr>
            <p:spPr bwMode="auto">
              <a:xfrm>
                <a:off x="1958" y="665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it-IT" b="1">
                    <a:latin typeface="Comic Sans MS" pitchFamily="28" charset="0"/>
                  </a:rPr>
                  <a:t>47</a:t>
                </a:r>
              </a:p>
            </p:txBody>
          </p:sp>
        </p:grp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2437" y="2937"/>
              <a:ext cx="583" cy="240"/>
              <a:chOff x="2342" y="1152"/>
              <a:chExt cx="528" cy="240"/>
            </a:xfrm>
          </p:grpSpPr>
          <p:sp>
            <p:nvSpPr>
              <p:cNvPr id="21536" name="Rectangle 34"/>
              <p:cNvSpPr>
                <a:spLocks noChangeArrowheads="1"/>
              </p:cNvSpPr>
              <p:nvPr/>
            </p:nvSpPr>
            <p:spPr bwMode="auto">
              <a:xfrm>
                <a:off x="2342" y="1152"/>
                <a:ext cx="528" cy="240"/>
              </a:xfrm>
              <a:prstGeom prst="rect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1537" name="Rectangle 35"/>
              <p:cNvSpPr>
                <a:spLocks noChangeArrowheads="1"/>
              </p:cNvSpPr>
              <p:nvPr/>
            </p:nvSpPr>
            <p:spPr bwMode="auto">
              <a:xfrm>
                <a:off x="2426" y="1164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it-IT" b="1">
                    <a:latin typeface="Comic Sans MS" pitchFamily="28" charset="0"/>
                  </a:rPr>
                  <a:t>51</a:t>
                </a:r>
              </a:p>
            </p:txBody>
          </p:sp>
        </p:grp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3020" y="2937"/>
              <a:ext cx="528" cy="240"/>
              <a:chOff x="2606" y="2453"/>
              <a:chExt cx="528" cy="240"/>
            </a:xfrm>
          </p:grpSpPr>
          <p:sp>
            <p:nvSpPr>
              <p:cNvPr id="21534" name="Rectangle 37"/>
              <p:cNvSpPr>
                <a:spLocks noChangeArrowheads="1"/>
              </p:cNvSpPr>
              <p:nvPr/>
            </p:nvSpPr>
            <p:spPr bwMode="auto">
              <a:xfrm>
                <a:off x="2606" y="2453"/>
                <a:ext cx="528" cy="240"/>
              </a:xfrm>
              <a:prstGeom prst="rect">
                <a:avLst/>
              </a:prstGeom>
              <a:gradFill rotWithShape="0">
                <a:gsLst>
                  <a:gs pos="0">
                    <a:srgbClr val="762F76"/>
                  </a:gs>
                  <a:gs pos="50000">
                    <a:srgbClr val="FF66FF"/>
                  </a:gs>
                  <a:gs pos="100000">
                    <a:srgbClr val="762F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1535" name="Rectangle 38"/>
              <p:cNvSpPr>
                <a:spLocks noChangeArrowheads="1"/>
              </p:cNvSpPr>
              <p:nvPr/>
            </p:nvSpPr>
            <p:spPr bwMode="auto">
              <a:xfrm>
                <a:off x="2676" y="2465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it-IT" b="1">
                    <a:latin typeface="Comic Sans MS" pitchFamily="28" charset="0"/>
                  </a:rPr>
                  <a:t>52</a:t>
                </a:r>
              </a:p>
            </p:txBody>
          </p:sp>
        </p:grpSp>
        <p:sp>
          <p:nvSpPr>
            <p:cNvPr id="21521" name="Line 39"/>
            <p:cNvSpPr>
              <a:spLocks noChangeShapeType="1"/>
            </p:cNvSpPr>
            <p:nvPr/>
          </p:nvSpPr>
          <p:spPr bwMode="auto">
            <a:xfrm>
              <a:off x="1504" y="3037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22" name="Line 40"/>
            <p:cNvSpPr>
              <a:spLocks noChangeShapeType="1"/>
            </p:cNvSpPr>
            <p:nvPr/>
          </p:nvSpPr>
          <p:spPr bwMode="auto">
            <a:xfrm>
              <a:off x="3213" y="3240"/>
              <a:ext cx="24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23" name="Text Box 41"/>
            <p:cNvSpPr txBox="1">
              <a:spLocks noChangeArrowheads="1"/>
            </p:cNvSpPr>
            <p:nvPr/>
          </p:nvSpPr>
          <p:spPr bwMode="auto">
            <a:xfrm>
              <a:off x="1855" y="3270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CUA AG</a:t>
              </a:r>
              <a:endParaRPr lang="it-IT" b="1">
                <a:solidFill>
                  <a:srgbClr val="0000FF"/>
                </a:solidFill>
                <a:latin typeface="Times" pitchFamily="28" charset="0"/>
              </a:endParaRPr>
            </a:p>
          </p:txBody>
        </p:sp>
        <p:sp>
          <p:nvSpPr>
            <p:cNvPr id="21524" name="Text Box 42"/>
            <p:cNvSpPr txBox="1">
              <a:spLocks noChangeArrowheads="1"/>
            </p:cNvSpPr>
            <p:nvPr/>
          </p:nvSpPr>
          <p:spPr bwMode="auto">
            <a:xfrm>
              <a:off x="2359" y="3251"/>
              <a:ext cx="7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C </a:t>
              </a:r>
              <a:r>
                <a:rPr lang="it-IT" b="1">
                  <a:solidFill>
                    <a:srgbClr val="FF1F1C"/>
                  </a:solidFill>
                  <a:latin typeface="Times" pitchFamily="28" charset="0"/>
                </a:rPr>
                <a:t>UGA </a:t>
              </a:r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AU</a:t>
              </a:r>
              <a:endParaRPr lang="it-IT" b="1">
                <a:solidFill>
                  <a:srgbClr val="FF1919"/>
                </a:solidFill>
                <a:latin typeface="Times" pitchFamily="28" charset="0"/>
              </a:endParaRPr>
            </a:p>
          </p:txBody>
        </p:sp>
        <p:sp>
          <p:nvSpPr>
            <p:cNvPr id="21525" name="Text Box 43"/>
            <p:cNvSpPr txBox="1">
              <a:spLocks noChangeArrowheads="1"/>
            </p:cNvSpPr>
            <p:nvPr/>
          </p:nvSpPr>
          <p:spPr bwMode="auto">
            <a:xfrm>
              <a:off x="3031" y="3270"/>
              <a:ext cx="5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G CAA</a:t>
              </a:r>
              <a:endParaRPr lang="it-IT" b="1">
                <a:latin typeface="Times" pitchFamily="28" charset="0"/>
              </a:endParaRPr>
            </a:p>
          </p:txBody>
        </p:sp>
        <p:sp>
          <p:nvSpPr>
            <p:cNvPr id="21526" name="Line 44"/>
            <p:cNvSpPr>
              <a:spLocks noChangeShapeType="1"/>
            </p:cNvSpPr>
            <p:nvPr/>
          </p:nvSpPr>
          <p:spPr bwMode="auto">
            <a:xfrm>
              <a:off x="2215" y="324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27" name="Line 45"/>
            <p:cNvSpPr>
              <a:spLocks noChangeShapeType="1"/>
            </p:cNvSpPr>
            <p:nvPr/>
          </p:nvSpPr>
          <p:spPr bwMode="auto">
            <a:xfrm>
              <a:off x="2866" y="324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28" name="Line 46"/>
            <p:cNvSpPr>
              <a:spLocks noChangeShapeType="1"/>
            </p:cNvSpPr>
            <p:nvPr/>
          </p:nvSpPr>
          <p:spPr bwMode="auto">
            <a:xfrm>
              <a:off x="2540" y="324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29" name="Line 47"/>
            <p:cNvSpPr>
              <a:spLocks noChangeShapeType="1"/>
            </p:cNvSpPr>
            <p:nvPr/>
          </p:nvSpPr>
          <p:spPr bwMode="auto">
            <a:xfrm>
              <a:off x="1888" y="324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30" name="Line 48"/>
            <p:cNvSpPr>
              <a:spLocks noChangeShapeType="1"/>
            </p:cNvSpPr>
            <p:nvPr/>
          </p:nvSpPr>
          <p:spPr bwMode="auto">
            <a:xfrm>
              <a:off x="2025" y="3776"/>
              <a:ext cx="24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31" name="Line 49"/>
            <p:cNvSpPr>
              <a:spLocks noChangeShapeType="1"/>
            </p:cNvSpPr>
            <p:nvPr/>
          </p:nvSpPr>
          <p:spPr bwMode="auto">
            <a:xfrm>
              <a:off x="2975" y="3866"/>
              <a:ext cx="209" cy="1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532" name="Text Box 50"/>
            <p:cNvSpPr txBox="1">
              <a:spLocks noChangeArrowheads="1"/>
            </p:cNvSpPr>
            <p:nvPr/>
          </p:nvSpPr>
          <p:spPr bwMode="auto">
            <a:xfrm>
              <a:off x="3257" y="3844"/>
              <a:ext cx="249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 b="1">
                  <a:solidFill>
                    <a:srgbClr val="FF1F1C"/>
                  </a:solidFill>
                  <a:latin typeface="Times" pitchFamily="28" charset="0"/>
                </a:rPr>
                <a:t>premature translation termination</a:t>
              </a:r>
            </a:p>
          </p:txBody>
        </p:sp>
        <p:sp>
          <p:nvSpPr>
            <p:cNvPr id="21533" name="Text Box 51"/>
            <p:cNvSpPr txBox="1">
              <a:spLocks noChangeArrowheads="1"/>
            </p:cNvSpPr>
            <p:nvPr/>
          </p:nvSpPr>
          <p:spPr bwMode="auto">
            <a:xfrm>
              <a:off x="2230" y="3866"/>
              <a:ext cx="7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b="1">
                  <a:solidFill>
                    <a:srgbClr val="FF1F1C"/>
                  </a:solidFill>
                  <a:latin typeface="Times" pitchFamily="28" charset="0"/>
                </a:rPr>
                <a:t>stop codon</a:t>
              </a:r>
            </a:p>
          </p:txBody>
        </p:sp>
      </p:grpSp>
      <p:sp>
        <p:nvSpPr>
          <p:cNvPr id="21510" name="Rectangle 52"/>
          <p:cNvSpPr>
            <a:spLocks noChangeArrowheads="1"/>
          </p:cNvSpPr>
          <p:nvPr/>
        </p:nvSpPr>
        <p:spPr bwMode="auto">
          <a:xfrm>
            <a:off x="-1874838" y="10350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>
              <a:latin typeface="Calibri" pitchFamily="28" charset="0"/>
            </a:endParaRPr>
          </a:p>
        </p:txBody>
      </p:sp>
      <p:pic>
        <p:nvPicPr>
          <p:cNvPr id="21511" name="Immagine 52" descr="ML_sinistra_202EC.ai"/>
          <p:cNvPicPr>
            <a:picLocks noChangeAspect="1"/>
          </p:cNvPicPr>
          <p:nvPr/>
        </p:nvPicPr>
        <p:blipFill>
          <a:blip r:embed="rId3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2600" y="1636713"/>
            <a:ext cx="7493000" cy="2824162"/>
            <a:chOff x="304" y="1031"/>
            <a:chExt cx="4720" cy="1779"/>
          </a:xfrm>
        </p:grpSpPr>
        <p:sp>
          <p:nvSpPr>
            <p:cNvPr id="23562" name="Line 6"/>
            <p:cNvSpPr>
              <a:spLocks noChangeShapeType="1"/>
            </p:cNvSpPr>
            <p:nvPr/>
          </p:nvSpPr>
          <p:spPr bwMode="auto">
            <a:xfrm flipV="1">
              <a:off x="616" y="1168"/>
              <a:ext cx="4008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63" name="Line 7"/>
            <p:cNvSpPr>
              <a:spLocks noChangeShapeType="1"/>
            </p:cNvSpPr>
            <p:nvPr/>
          </p:nvSpPr>
          <p:spPr bwMode="auto">
            <a:xfrm>
              <a:off x="304" y="1171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64" name="Line 8"/>
            <p:cNvSpPr>
              <a:spLocks noChangeShapeType="1"/>
            </p:cNvSpPr>
            <p:nvPr/>
          </p:nvSpPr>
          <p:spPr bwMode="auto">
            <a:xfrm>
              <a:off x="4592" y="1168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65" name="Rectangle 9"/>
            <p:cNvSpPr>
              <a:spLocks noChangeArrowheads="1"/>
            </p:cNvSpPr>
            <p:nvPr/>
          </p:nvSpPr>
          <p:spPr bwMode="auto">
            <a:xfrm>
              <a:off x="989" y="1043"/>
              <a:ext cx="576" cy="276"/>
            </a:xfrm>
            <a:prstGeom prst="rect">
              <a:avLst/>
            </a:prstGeom>
            <a:gradFill rotWithShape="0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3566" name="Rectangle 10"/>
            <p:cNvSpPr>
              <a:spLocks noChangeArrowheads="1"/>
            </p:cNvSpPr>
            <p:nvPr/>
          </p:nvSpPr>
          <p:spPr bwMode="auto">
            <a:xfrm>
              <a:off x="1068" y="1035"/>
              <a:ext cx="41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it-IT" b="1">
                  <a:latin typeface="Comic Sans MS" pitchFamily="28" charset="0"/>
                </a:rPr>
                <a:t>47</a:t>
              </a:r>
            </a:p>
          </p:txBody>
        </p:sp>
        <p:sp>
          <p:nvSpPr>
            <p:cNvPr id="23567" name="Rectangle 11"/>
            <p:cNvSpPr>
              <a:spLocks noChangeArrowheads="1"/>
            </p:cNvSpPr>
            <p:nvPr/>
          </p:nvSpPr>
          <p:spPr bwMode="auto">
            <a:xfrm>
              <a:off x="2344" y="1047"/>
              <a:ext cx="681" cy="280"/>
            </a:xfrm>
            <a:prstGeom prst="rect">
              <a:avLst/>
            </a:prstGeom>
            <a:gradFill rotWithShape="0">
              <a:gsLst>
                <a:gs pos="0">
                  <a:srgbClr val="007676"/>
                </a:gs>
                <a:gs pos="50000">
                  <a:srgbClr val="00FFFF"/>
                </a:gs>
                <a:gs pos="100000">
                  <a:srgbClr val="0076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3568" name="Rectangle 12"/>
            <p:cNvSpPr>
              <a:spLocks noChangeArrowheads="1"/>
            </p:cNvSpPr>
            <p:nvPr/>
          </p:nvSpPr>
          <p:spPr bwMode="auto">
            <a:xfrm>
              <a:off x="2452" y="1061"/>
              <a:ext cx="496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it-IT" b="1">
                  <a:latin typeface="Comic Sans MS" pitchFamily="28" charset="0"/>
                </a:rPr>
                <a:t>51</a:t>
              </a:r>
            </a:p>
          </p:txBody>
        </p:sp>
        <p:sp>
          <p:nvSpPr>
            <p:cNvPr id="23569" name="Rectangle 13"/>
            <p:cNvSpPr>
              <a:spLocks noChangeArrowheads="1"/>
            </p:cNvSpPr>
            <p:nvPr/>
          </p:nvSpPr>
          <p:spPr bwMode="auto">
            <a:xfrm>
              <a:off x="3453" y="1031"/>
              <a:ext cx="552" cy="280"/>
            </a:xfrm>
            <a:prstGeom prst="rect">
              <a:avLst/>
            </a:prstGeom>
            <a:gradFill rotWithShape="0">
              <a:gsLst>
                <a:gs pos="0">
                  <a:srgbClr val="762F76"/>
                </a:gs>
                <a:gs pos="50000">
                  <a:srgbClr val="FF66FF"/>
                </a:gs>
                <a:gs pos="100000">
                  <a:srgbClr val="762F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3570" name="Rectangle 14"/>
            <p:cNvSpPr>
              <a:spLocks noChangeArrowheads="1"/>
            </p:cNvSpPr>
            <p:nvPr/>
          </p:nvSpPr>
          <p:spPr bwMode="auto">
            <a:xfrm>
              <a:off x="3526" y="1045"/>
              <a:ext cx="40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it-IT" b="1">
                  <a:latin typeface="Comic Sans MS" pitchFamily="28" charset="0"/>
                </a:rPr>
                <a:t>52</a:t>
              </a:r>
            </a:p>
          </p:txBody>
        </p:sp>
        <p:sp>
          <p:nvSpPr>
            <p:cNvPr id="23571" name="Text Box 15"/>
            <p:cNvSpPr txBox="1">
              <a:spLocks noChangeArrowheads="1"/>
            </p:cNvSpPr>
            <p:nvPr/>
          </p:nvSpPr>
          <p:spPr bwMode="auto">
            <a:xfrm>
              <a:off x="1033" y="1389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CUA AG</a:t>
              </a:r>
              <a:endParaRPr lang="it-IT" b="1">
                <a:solidFill>
                  <a:srgbClr val="0000FF"/>
                </a:solidFill>
                <a:latin typeface="Times" pitchFamily="28" charset="0"/>
              </a:endParaRPr>
            </a:p>
          </p:txBody>
        </p:sp>
        <p:sp>
          <p:nvSpPr>
            <p:cNvPr id="23572" name="Text Box 16"/>
            <p:cNvSpPr txBox="1">
              <a:spLocks noChangeArrowheads="1"/>
            </p:cNvSpPr>
            <p:nvPr/>
          </p:nvSpPr>
          <p:spPr bwMode="auto">
            <a:xfrm>
              <a:off x="2306" y="1389"/>
              <a:ext cx="7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CUG AAU</a:t>
              </a:r>
              <a:endParaRPr lang="it-IT" b="1">
                <a:solidFill>
                  <a:srgbClr val="FF1919"/>
                </a:solidFill>
                <a:latin typeface="Times" pitchFamily="28" charset="0"/>
              </a:endParaRPr>
            </a:p>
          </p:txBody>
        </p:sp>
        <p:sp>
          <p:nvSpPr>
            <p:cNvPr id="23573" name="Text Box 17"/>
            <p:cNvSpPr txBox="1">
              <a:spLocks noChangeArrowheads="1"/>
            </p:cNvSpPr>
            <p:nvPr/>
          </p:nvSpPr>
          <p:spPr bwMode="auto">
            <a:xfrm>
              <a:off x="3397" y="1389"/>
              <a:ext cx="5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G CAA</a:t>
              </a:r>
              <a:endParaRPr lang="it-IT" b="1">
                <a:latin typeface="Times" pitchFamily="28" charset="0"/>
              </a:endParaRPr>
            </a:p>
          </p:txBody>
        </p:sp>
        <p:sp>
          <p:nvSpPr>
            <p:cNvPr id="23574" name="Line 18"/>
            <p:cNvSpPr>
              <a:spLocks noChangeShapeType="1"/>
            </p:cNvSpPr>
            <p:nvPr/>
          </p:nvSpPr>
          <p:spPr bwMode="auto">
            <a:xfrm>
              <a:off x="1066" y="1394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75" name="Line 19"/>
            <p:cNvSpPr>
              <a:spLocks noChangeShapeType="1"/>
            </p:cNvSpPr>
            <p:nvPr/>
          </p:nvSpPr>
          <p:spPr bwMode="auto">
            <a:xfrm>
              <a:off x="3609" y="1394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76" name="Line 20"/>
            <p:cNvSpPr>
              <a:spLocks noChangeShapeType="1"/>
            </p:cNvSpPr>
            <p:nvPr/>
          </p:nvSpPr>
          <p:spPr bwMode="auto">
            <a:xfrm>
              <a:off x="2389" y="1394"/>
              <a:ext cx="24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77" name="Line 21"/>
            <p:cNvSpPr>
              <a:spLocks noChangeShapeType="1"/>
            </p:cNvSpPr>
            <p:nvPr/>
          </p:nvSpPr>
          <p:spPr bwMode="auto">
            <a:xfrm>
              <a:off x="1408" y="1389"/>
              <a:ext cx="14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78" name="Line 22"/>
            <p:cNvSpPr>
              <a:spLocks noChangeShapeType="1"/>
            </p:cNvSpPr>
            <p:nvPr/>
          </p:nvSpPr>
          <p:spPr bwMode="auto">
            <a:xfrm>
              <a:off x="2673" y="1394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79" name="Line 23"/>
            <p:cNvSpPr>
              <a:spLocks noChangeShapeType="1"/>
            </p:cNvSpPr>
            <p:nvPr/>
          </p:nvSpPr>
          <p:spPr bwMode="auto">
            <a:xfrm>
              <a:off x="3442" y="1391"/>
              <a:ext cx="10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2277" y="2283"/>
              <a:ext cx="528" cy="252"/>
              <a:chOff x="1886" y="665"/>
              <a:chExt cx="528" cy="247"/>
            </a:xfrm>
          </p:grpSpPr>
          <p:sp>
            <p:nvSpPr>
              <p:cNvPr id="23594" name="Rectangle 25"/>
              <p:cNvSpPr>
                <a:spLocks noChangeArrowheads="1"/>
              </p:cNvSpPr>
              <p:nvPr/>
            </p:nvSpPr>
            <p:spPr bwMode="auto">
              <a:xfrm>
                <a:off x="1886" y="672"/>
                <a:ext cx="528" cy="240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5000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3595" name="Rectangle 26"/>
              <p:cNvSpPr>
                <a:spLocks noChangeArrowheads="1"/>
              </p:cNvSpPr>
              <p:nvPr/>
            </p:nvSpPr>
            <p:spPr bwMode="auto">
              <a:xfrm>
                <a:off x="1958" y="665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it-IT" b="1">
                    <a:latin typeface="Comic Sans MS" pitchFamily="28" charset="0"/>
                  </a:rPr>
                  <a:t>47</a:t>
                </a:r>
              </a:p>
            </p:txBody>
          </p: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2813" y="2295"/>
              <a:ext cx="528" cy="240"/>
              <a:chOff x="2606" y="2453"/>
              <a:chExt cx="528" cy="240"/>
            </a:xfrm>
          </p:grpSpPr>
          <p:sp>
            <p:nvSpPr>
              <p:cNvPr id="23592" name="Rectangle 28"/>
              <p:cNvSpPr>
                <a:spLocks noChangeArrowheads="1"/>
              </p:cNvSpPr>
              <p:nvPr/>
            </p:nvSpPr>
            <p:spPr bwMode="auto">
              <a:xfrm>
                <a:off x="2606" y="2453"/>
                <a:ext cx="528" cy="240"/>
              </a:xfrm>
              <a:prstGeom prst="rect">
                <a:avLst/>
              </a:prstGeom>
              <a:gradFill rotWithShape="0">
                <a:gsLst>
                  <a:gs pos="0">
                    <a:srgbClr val="762F76"/>
                  </a:gs>
                  <a:gs pos="50000">
                    <a:srgbClr val="FF66FF"/>
                  </a:gs>
                  <a:gs pos="100000">
                    <a:srgbClr val="762F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3593" name="Rectangle 29"/>
              <p:cNvSpPr>
                <a:spLocks noChangeArrowheads="1"/>
              </p:cNvSpPr>
              <p:nvPr/>
            </p:nvSpPr>
            <p:spPr bwMode="auto">
              <a:xfrm>
                <a:off x="2676" y="2465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it-IT" b="1">
                    <a:latin typeface="Comic Sans MS" pitchFamily="28" charset="0"/>
                  </a:rPr>
                  <a:t>52</a:t>
                </a:r>
              </a:p>
            </p:txBody>
          </p:sp>
        </p:grpSp>
        <p:sp>
          <p:nvSpPr>
            <p:cNvPr id="23582" name="Line 30"/>
            <p:cNvSpPr>
              <a:spLocks noChangeShapeType="1"/>
            </p:cNvSpPr>
            <p:nvPr/>
          </p:nvSpPr>
          <p:spPr bwMode="auto">
            <a:xfrm flipH="1">
              <a:off x="2820" y="1336"/>
              <a:ext cx="668" cy="9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83" name="Line 31"/>
            <p:cNvSpPr>
              <a:spLocks noChangeShapeType="1"/>
            </p:cNvSpPr>
            <p:nvPr/>
          </p:nvSpPr>
          <p:spPr bwMode="auto">
            <a:xfrm>
              <a:off x="1644" y="1376"/>
              <a:ext cx="1135" cy="8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84" name="Line 32"/>
            <p:cNvSpPr>
              <a:spLocks noChangeShapeType="1"/>
            </p:cNvSpPr>
            <p:nvPr/>
          </p:nvSpPr>
          <p:spPr bwMode="auto">
            <a:xfrm>
              <a:off x="1888" y="2395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85" name="Line 33"/>
            <p:cNvSpPr>
              <a:spLocks noChangeShapeType="1"/>
            </p:cNvSpPr>
            <p:nvPr/>
          </p:nvSpPr>
          <p:spPr bwMode="auto">
            <a:xfrm>
              <a:off x="3352" y="2392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86" name="Text Box 34"/>
            <p:cNvSpPr txBox="1">
              <a:spLocks noChangeArrowheads="1"/>
            </p:cNvSpPr>
            <p:nvPr/>
          </p:nvSpPr>
          <p:spPr bwMode="auto">
            <a:xfrm>
              <a:off x="3271" y="1684"/>
              <a:ext cx="140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2000" b="1">
                  <a:solidFill>
                    <a:srgbClr val="FF0000"/>
                  </a:solidFill>
                  <a:latin typeface="Times" pitchFamily="28" charset="0"/>
                </a:rPr>
                <a:t>Skipping of ex 51</a:t>
              </a:r>
              <a:r>
                <a:rPr lang="it-IT" sz="2800" b="1">
                  <a:latin typeface="Times" pitchFamily="28" charset="0"/>
                </a:rPr>
                <a:t>  </a:t>
              </a:r>
              <a:endParaRPr lang="it-IT" sz="3200" b="1">
                <a:solidFill>
                  <a:srgbClr val="FF0000"/>
                </a:solidFill>
                <a:latin typeface="Times" pitchFamily="28" charset="0"/>
              </a:endParaRPr>
            </a:p>
          </p:txBody>
        </p:sp>
        <p:sp>
          <p:nvSpPr>
            <p:cNvPr id="23587" name="Text Box 35"/>
            <p:cNvSpPr txBox="1">
              <a:spLocks noChangeArrowheads="1"/>
            </p:cNvSpPr>
            <p:nvPr/>
          </p:nvSpPr>
          <p:spPr bwMode="auto">
            <a:xfrm>
              <a:off x="2251" y="2598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CUA AG</a:t>
              </a:r>
              <a:endParaRPr lang="it-IT" b="1">
                <a:solidFill>
                  <a:srgbClr val="0000FF"/>
                </a:solidFill>
                <a:latin typeface="Times" pitchFamily="28" charset="0"/>
              </a:endParaRPr>
            </a:p>
          </p:txBody>
        </p:sp>
        <p:sp>
          <p:nvSpPr>
            <p:cNvPr id="23588" name="Text Box 36"/>
            <p:cNvSpPr txBox="1">
              <a:spLocks noChangeArrowheads="1"/>
            </p:cNvSpPr>
            <p:nvPr/>
          </p:nvSpPr>
          <p:spPr bwMode="auto">
            <a:xfrm>
              <a:off x="2756" y="2598"/>
              <a:ext cx="5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>
                  <a:solidFill>
                    <a:srgbClr val="0000FF"/>
                  </a:solidFill>
                  <a:latin typeface="Times" pitchFamily="28" charset="0"/>
                </a:rPr>
                <a:t>G CAA</a:t>
              </a:r>
              <a:endParaRPr lang="it-IT" b="1">
                <a:latin typeface="Times" pitchFamily="28" charset="0"/>
              </a:endParaRPr>
            </a:p>
          </p:txBody>
        </p:sp>
        <p:sp>
          <p:nvSpPr>
            <p:cNvPr id="23589" name="Line 37"/>
            <p:cNvSpPr>
              <a:spLocks noChangeShapeType="1"/>
            </p:cNvSpPr>
            <p:nvPr/>
          </p:nvSpPr>
          <p:spPr bwMode="auto">
            <a:xfrm>
              <a:off x="2611" y="2601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90" name="Line 38"/>
            <p:cNvSpPr>
              <a:spLocks noChangeShapeType="1"/>
            </p:cNvSpPr>
            <p:nvPr/>
          </p:nvSpPr>
          <p:spPr bwMode="auto">
            <a:xfrm>
              <a:off x="2936" y="2601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591" name="Line 39"/>
            <p:cNvSpPr>
              <a:spLocks noChangeShapeType="1"/>
            </p:cNvSpPr>
            <p:nvPr/>
          </p:nvSpPr>
          <p:spPr bwMode="auto">
            <a:xfrm>
              <a:off x="2284" y="2601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76213" y="4598988"/>
            <a:ext cx="8850312" cy="946150"/>
            <a:chOff x="111" y="2897"/>
            <a:chExt cx="5575" cy="596"/>
          </a:xfrm>
        </p:grpSpPr>
        <p:sp>
          <p:nvSpPr>
            <p:cNvPr id="23560" name="Text Box 41"/>
            <p:cNvSpPr txBox="1">
              <a:spLocks noChangeArrowheads="1"/>
            </p:cNvSpPr>
            <p:nvPr/>
          </p:nvSpPr>
          <p:spPr bwMode="auto">
            <a:xfrm>
              <a:off x="111" y="2897"/>
              <a:ext cx="557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2800" b="1">
                  <a:latin typeface="Times" pitchFamily="28" charset="0"/>
                </a:rPr>
                <a:t>In-frame mRNA        </a:t>
              </a:r>
              <a:r>
                <a:rPr lang="it-IT" sz="2000" b="1">
                  <a:latin typeface="Times" pitchFamily="28" charset="0"/>
                </a:rPr>
                <a:t>translation of a shorter but still</a:t>
              </a:r>
              <a:r>
                <a:rPr lang="it-IT" sz="2800" b="1">
                  <a:latin typeface="Times" pitchFamily="28" charset="0"/>
                </a:rPr>
                <a:t> </a:t>
              </a:r>
              <a:r>
                <a:rPr lang="it-IT" sz="2000" b="1">
                  <a:latin typeface="Times" pitchFamily="28" charset="0"/>
                </a:rPr>
                <a:t>functional protein</a:t>
              </a:r>
            </a:p>
            <a:p>
              <a:pPr algn="ctr"/>
              <a:r>
                <a:rPr lang="it-IT" sz="2000" b="1">
                  <a:latin typeface="Times" pitchFamily="28" charset="0"/>
                </a:rPr>
                <a:t>- </a:t>
              </a:r>
              <a:r>
                <a:rPr lang="it-IT" sz="2800" b="1">
                  <a:solidFill>
                    <a:srgbClr val="FF1F1C"/>
                  </a:solidFill>
                  <a:latin typeface="Times" pitchFamily="28" charset="0"/>
                </a:rPr>
                <a:t>Beker-type -</a:t>
              </a:r>
              <a:endParaRPr lang="it-IT" sz="3200" b="1">
                <a:solidFill>
                  <a:srgbClr val="FF0000"/>
                </a:solidFill>
                <a:latin typeface="Times" pitchFamily="28" charset="0"/>
              </a:endParaRPr>
            </a:p>
          </p:txBody>
        </p:sp>
        <p:sp>
          <p:nvSpPr>
            <p:cNvPr id="23561" name="Line 42"/>
            <p:cNvSpPr>
              <a:spLocks noChangeShapeType="1"/>
            </p:cNvSpPr>
            <p:nvPr/>
          </p:nvSpPr>
          <p:spPr bwMode="auto">
            <a:xfrm>
              <a:off x="1860" y="3103"/>
              <a:ext cx="24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46475" name="Rectangle 43"/>
          <p:cNvSpPr>
            <a:spLocks noChangeArrowheads="1"/>
          </p:cNvSpPr>
          <p:nvPr/>
        </p:nvSpPr>
        <p:spPr bwMode="auto">
          <a:xfrm>
            <a:off x="469900" y="6048375"/>
            <a:ext cx="85058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b="1">
                <a:solidFill>
                  <a:schemeClr val="accent2"/>
                </a:solidFill>
                <a:latin typeface="Times New Roman" pitchFamily="28" charset="0"/>
              </a:rPr>
              <a:t>75% of all known dystrophin mutations can be cured by exon skipping</a:t>
            </a:r>
          </a:p>
          <a:p>
            <a:pPr algn="ctr"/>
            <a:r>
              <a:rPr lang="it-IT" b="1">
                <a:solidFill>
                  <a:schemeClr val="accent2"/>
                </a:solidFill>
                <a:latin typeface="Times New Roman" pitchFamily="28" charset="0"/>
              </a:rPr>
              <a:t>skipping of ex 51 - 18%</a:t>
            </a:r>
            <a:endParaRPr lang="it-IT" sz="4400">
              <a:solidFill>
                <a:schemeClr val="tx2"/>
              </a:solidFill>
              <a:latin typeface="Calibri" pitchFamily="28" charset="0"/>
            </a:endParaRPr>
          </a:p>
        </p:txBody>
      </p:sp>
      <p:pic>
        <p:nvPicPr>
          <p:cNvPr id="23557" name="Immagine 43" descr="ML_sinistra_202EC.ai"/>
          <p:cNvPicPr>
            <a:picLocks noChangeAspect="1"/>
          </p:cNvPicPr>
          <p:nvPr/>
        </p:nvPicPr>
        <p:blipFill>
          <a:blip r:embed="rId3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AutoShape 3"/>
          <p:cNvSpPr>
            <a:spLocks noChangeArrowheads="1"/>
          </p:cNvSpPr>
          <p:nvPr/>
        </p:nvSpPr>
        <p:spPr bwMode="auto">
          <a:xfrm>
            <a:off x="1993900" y="92075"/>
            <a:ext cx="5245100" cy="1050925"/>
          </a:xfrm>
          <a:prstGeom prst="roundRect">
            <a:avLst>
              <a:gd name="adj" fmla="val 28833"/>
            </a:avLst>
          </a:prstGeom>
          <a:solidFill>
            <a:srgbClr val="081D58"/>
          </a:solidFill>
          <a:ln w="12700">
            <a:solidFill>
              <a:srgbClr val="FAFD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>
              <a:latin typeface="Calibri" pitchFamily="28" charset="0"/>
            </a:endParaRP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2819400" y="152400"/>
            <a:ext cx="35782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Exon skipping can </a:t>
            </a:r>
          </a:p>
          <a:p>
            <a:pPr algn="ctr"/>
            <a:r>
              <a:rPr lang="it-IT" sz="28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revert the  phenotype</a:t>
            </a:r>
            <a:endParaRPr lang="it-IT" sz="2800">
              <a:solidFill>
                <a:srgbClr val="0000FF"/>
              </a:solidFill>
              <a:ea typeface="Arial" pitchFamily="28" charset="0"/>
              <a:cs typeface="Arial" pitchFamily="2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6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1600200"/>
            <a:ext cx="4191000" cy="2667000"/>
            <a:chOff x="864" y="960"/>
            <a:chExt cx="2640" cy="1680"/>
          </a:xfrm>
        </p:grpSpPr>
        <p:sp>
          <p:nvSpPr>
            <p:cNvPr id="19472" name="AutoShape 3"/>
            <p:cNvSpPr>
              <a:spLocks noChangeArrowheads="1"/>
            </p:cNvSpPr>
            <p:nvPr/>
          </p:nvSpPr>
          <p:spPr bwMode="auto">
            <a:xfrm rot="-5400000">
              <a:off x="1392" y="624"/>
              <a:ext cx="1536" cy="2208"/>
            </a:xfrm>
            <a:prstGeom prst="bracketPair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73" name="Rectangle 4"/>
            <p:cNvSpPr>
              <a:spLocks noChangeArrowheads="1"/>
            </p:cNvSpPr>
            <p:nvPr/>
          </p:nvSpPr>
          <p:spPr bwMode="auto">
            <a:xfrm>
              <a:off x="864" y="2160"/>
              <a:ext cx="2640" cy="4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459" name="AutoShape 5"/>
          <p:cNvSpPr>
            <a:spLocks noChangeArrowheads="1"/>
          </p:cNvSpPr>
          <p:nvPr/>
        </p:nvSpPr>
        <p:spPr bwMode="auto">
          <a:xfrm>
            <a:off x="800100" y="101600"/>
            <a:ext cx="4229100" cy="939800"/>
          </a:xfrm>
          <a:prstGeom prst="roundRect">
            <a:avLst>
              <a:gd name="adj" fmla="val 16667"/>
            </a:avLst>
          </a:prstGeom>
          <a:solidFill>
            <a:srgbClr val="B3B3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title"/>
          </p:nvPr>
        </p:nvSpPr>
        <p:spPr>
          <a:xfrm>
            <a:off x="-990600" y="101600"/>
            <a:ext cx="7772400" cy="812800"/>
          </a:xfrm>
        </p:spPr>
        <p:txBody>
          <a:bodyPr/>
          <a:lstStyle/>
          <a:p>
            <a:pPr eaLnBrk="1" hangingPunct="1"/>
            <a:r>
              <a:rPr lang="da-DK" sz="3600" smtClean="0"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Eukaryotic RNAs</a:t>
            </a:r>
            <a:endParaRPr lang="en-US" sz="3600" smtClean="0">
              <a:latin typeface="Comic Sans MS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3124200" y="1851025"/>
            <a:ext cx="3117850" cy="519113"/>
          </a:xfrm>
          <a:prstGeom prst="rect">
            <a:avLst/>
          </a:prstGeom>
          <a:solidFill>
            <a:srgbClr val="0BF3F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>
                <a:latin typeface="Comic Sans MS" pitchFamily="28" charset="0"/>
              </a:rPr>
              <a:t>non-coding RNAs</a:t>
            </a:r>
            <a:endParaRPr lang="it-IT" sz="2800">
              <a:latin typeface="Comic Sans MS" pitchFamily="28" charset="0"/>
            </a:endParaRPr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96838" y="1905000"/>
            <a:ext cx="2341562" cy="519113"/>
          </a:xfrm>
          <a:prstGeom prst="rect">
            <a:avLst/>
          </a:prstGeom>
          <a:solidFill>
            <a:srgbClr val="F8FB09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>
                <a:latin typeface="Comic Sans MS" pitchFamily="28" charset="0"/>
              </a:rPr>
              <a:t>coding RNAs</a:t>
            </a:r>
            <a:endParaRPr lang="it-IT" sz="2800">
              <a:latin typeface="Comic Sans MS" pitchFamily="28" charset="0"/>
            </a:endParaRPr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420688" y="3233738"/>
            <a:ext cx="27035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u="sng">
                <a:solidFill>
                  <a:schemeClr val="accent2"/>
                </a:solidFill>
                <a:latin typeface="Comic Sans MS" pitchFamily="28" charset="0"/>
              </a:rPr>
              <a:t>large</a:t>
            </a:r>
            <a:r>
              <a:rPr lang="en-US" sz="2800">
                <a:solidFill>
                  <a:srgbClr val="AB19B3"/>
                </a:solidFill>
                <a:latin typeface="Comic Sans MS" pitchFamily="28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Comic Sans MS" pitchFamily="28" charset="0"/>
              </a:rPr>
              <a:t>- rRNA</a:t>
            </a:r>
          </a:p>
          <a:p>
            <a:pPr algn="ctr" eaLnBrk="0" hangingPunct="0"/>
            <a:r>
              <a:rPr lang="en-US" sz="2800">
                <a:solidFill>
                  <a:schemeClr val="accent2"/>
                </a:solidFill>
                <a:latin typeface="Comic Sans MS" pitchFamily="28" charset="0"/>
              </a:rPr>
              <a:t>	  Xist</a:t>
            </a:r>
            <a:endParaRPr lang="it-IT" sz="2800">
              <a:solidFill>
                <a:srgbClr val="AB19B3"/>
              </a:solidFill>
              <a:latin typeface="Comic Sans MS" pitchFamily="2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447800" y="2971800"/>
            <a:ext cx="4876800" cy="2667000"/>
            <a:chOff x="864" y="960"/>
            <a:chExt cx="2640" cy="1680"/>
          </a:xfrm>
        </p:grpSpPr>
        <p:sp>
          <p:nvSpPr>
            <p:cNvPr id="19470" name="AutoShape 11"/>
            <p:cNvSpPr>
              <a:spLocks noChangeArrowheads="1"/>
            </p:cNvSpPr>
            <p:nvPr/>
          </p:nvSpPr>
          <p:spPr bwMode="auto">
            <a:xfrm rot="-5400000">
              <a:off x="1392" y="624"/>
              <a:ext cx="1536" cy="2208"/>
            </a:xfrm>
            <a:prstGeom prst="bracketPair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71" name="Rectangle 12"/>
            <p:cNvSpPr>
              <a:spLocks noChangeArrowheads="1"/>
            </p:cNvSpPr>
            <p:nvPr/>
          </p:nvSpPr>
          <p:spPr bwMode="auto">
            <a:xfrm>
              <a:off x="864" y="2160"/>
              <a:ext cx="2640" cy="4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9465" name="Rectangle 13"/>
          <p:cNvSpPr>
            <a:spLocks noChangeArrowheads="1"/>
          </p:cNvSpPr>
          <p:nvPr/>
        </p:nvSpPr>
        <p:spPr bwMode="auto">
          <a:xfrm>
            <a:off x="3657600" y="3276600"/>
            <a:ext cx="5486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</a:t>
            </a:r>
            <a:r>
              <a:rPr lang="en-US" sz="2400" u="sng">
                <a:solidFill>
                  <a:srgbClr val="AB19B3"/>
                </a:solidFill>
                <a:latin typeface="Comic Sans MS" pitchFamily="28" charset="0"/>
              </a:rPr>
              <a:t>small</a:t>
            </a:r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- snRNAs   </a:t>
            </a:r>
            <a:r>
              <a:rPr lang="en-US" sz="2400">
                <a:latin typeface="Comic Sans MS" pitchFamily="28" charset="0"/>
              </a:rPr>
              <a:t>splicing</a:t>
            </a:r>
          </a:p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           snoRNAs  </a:t>
            </a:r>
            <a:r>
              <a:rPr lang="en-US" sz="2400">
                <a:latin typeface="Comic Sans MS" pitchFamily="28" charset="0"/>
              </a:rPr>
              <a:t>modification</a:t>
            </a:r>
            <a:endParaRPr lang="en-US" sz="2400">
              <a:solidFill>
                <a:srgbClr val="AB19B3"/>
              </a:solidFill>
              <a:latin typeface="Comic Sans MS" pitchFamily="28" charset="0"/>
            </a:endParaRPr>
          </a:p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           scRNAs   </a:t>
            </a:r>
            <a:r>
              <a:rPr lang="en-US" sz="2400">
                <a:latin typeface="Comic Sans MS" pitchFamily="28" charset="0"/>
              </a:rPr>
              <a:t>transl. control</a:t>
            </a:r>
            <a:endParaRPr lang="en-US" sz="2400">
              <a:solidFill>
                <a:srgbClr val="AB19B3"/>
              </a:solidFill>
              <a:latin typeface="Comic Sans MS" pitchFamily="28" charset="0"/>
            </a:endParaRPr>
          </a:p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           gRNAs    </a:t>
            </a:r>
            <a:r>
              <a:rPr lang="en-US" sz="2400">
                <a:latin typeface="Comic Sans MS" pitchFamily="28" charset="0"/>
              </a:rPr>
              <a:t>editing</a:t>
            </a:r>
            <a:endParaRPr lang="en-US" sz="2400">
              <a:solidFill>
                <a:srgbClr val="AB19B3"/>
              </a:solidFill>
              <a:latin typeface="Comic Sans MS" pitchFamily="28" charset="0"/>
            </a:endParaRPr>
          </a:p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           miRNAs   </a:t>
            </a:r>
            <a:r>
              <a:rPr lang="en-US" sz="2400">
                <a:latin typeface="Comic Sans MS" pitchFamily="28" charset="0"/>
              </a:rPr>
              <a:t>transl.control</a:t>
            </a:r>
            <a:endParaRPr lang="en-US" sz="2400">
              <a:solidFill>
                <a:srgbClr val="AB19B3"/>
              </a:solidFill>
              <a:latin typeface="Comic Sans MS" pitchFamily="28" charset="0"/>
            </a:endParaRPr>
          </a:p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           siRNAs    </a:t>
            </a:r>
            <a:r>
              <a:rPr lang="en-US" sz="2400">
                <a:latin typeface="Comic Sans MS" pitchFamily="28" charset="0"/>
              </a:rPr>
              <a:t>RNA stability</a:t>
            </a:r>
            <a:endParaRPr lang="en-US" sz="2400">
              <a:solidFill>
                <a:srgbClr val="AB19B3"/>
              </a:solidFill>
              <a:latin typeface="Comic Sans MS" pitchFamily="28" charset="0"/>
            </a:endParaRPr>
          </a:p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           rasiRNAs  </a:t>
            </a:r>
            <a:r>
              <a:rPr lang="en-US" sz="2400">
                <a:latin typeface="Comic Sans MS" pitchFamily="28" charset="0"/>
              </a:rPr>
              <a:t>chromatin</a:t>
            </a:r>
          </a:p>
          <a:p>
            <a:pPr eaLnBrk="0" hangingPunct="0"/>
            <a:r>
              <a:rPr lang="en-US" sz="2400">
                <a:latin typeface="Comic Sans MS" pitchFamily="28" charset="0"/>
              </a:rPr>
              <a:t>	       </a:t>
            </a:r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piRNAs  </a:t>
            </a:r>
            <a:r>
              <a:rPr lang="en-US" sz="2400">
                <a:latin typeface="Comic Sans MS" pitchFamily="28" charset="0"/>
              </a:rPr>
              <a:t>genome stability</a:t>
            </a:r>
          </a:p>
          <a:p>
            <a:pPr eaLnBrk="0" hangingPunct="0"/>
            <a:r>
              <a:rPr lang="en-US" sz="2400">
                <a:solidFill>
                  <a:srgbClr val="AB19B3"/>
                </a:solidFill>
                <a:latin typeface="Comic Sans MS" pitchFamily="28" charset="0"/>
              </a:rPr>
              <a:t>            …?….</a:t>
            </a:r>
            <a:endParaRPr lang="it-IT" sz="2400">
              <a:latin typeface="Comic Sans MS" pitchFamily="28" charset="0"/>
            </a:endParaRPr>
          </a:p>
        </p:txBody>
      </p:sp>
      <p:sp>
        <p:nvSpPr>
          <p:cNvPr id="19466" name="Line 14"/>
          <p:cNvSpPr>
            <a:spLocks noChangeShapeType="1"/>
          </p:cNvSpPr>
          <p:nvPr/>
        </p:nvSpPr>
        <p:spPr bwMode="auto">
          <a:xfrm>
            <a:off x="2667000" y="1066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>
            <a:off x="4191000" y="2514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468" name="Rectangle 16"/>
          <p:cNvSpPr>
            <a:spLocks noChangeArrowheads="1"/>
          </p:cNvSpPr>
          <p:nvPr/>
        </p:nvSpPr>
        <p:spPr bwMode="auto">
          <a:xfrm>
            <a:off x="1828800" y="4495800"/>
            <a:ext cx="1981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chemeClr val="accent2"/>
                </a:solidFill>
                <a:latin typeface="Comic Sans MS" pitchFamily="28" charset="0"/>
              </a:rPr>
              <a:t> </a:t>
            </a:r>
            <a:r>
              <a:rPr lang="en-US" sz="3600">
                <a:solidFill>
                  <a:schemeClr val="accent2"/>
                </a:solidFill>
                <a:latin typeface="Comic Sans MS" pitchFamily="28" charset="0"/>
              </a:rPr>
              <a:t>…</a:t>
            </a:r>
            <a:r>
              <a:rPr lang="en-US">
                <a:solidFill>
                  <a:schemeClr val="accent2"/>
                </a:solidFill>
                <a:latin typeface="Comic Sans MS" pitchFamily="28" charset="0"/>
              </a:rPr>
              <a:t>?</a:t>
            </a:r>
            <a:r>
              <a:rPr lang="en-US" sz="3600">
                <a:solidFill>
                  <a:schemeClr val="accent2"/>
                </a:solidFill>
                <a:latin typeface="Comic Sans MS" pitchFamily="28" charset="0"/>
              </a:rPr>
              <a:t>…</a:t>
            </a:r>
          </a:p>
          <a:p>
            <a:pPr eaLnBrk="0" hangingPunct="0"/>
            <a:r>
              <a:rPr lang="en-US" sz="1600">
                <a:solidFill>
                  <a:schemeClr val="accent2"/>
                </a:solidFill>
                <a:latin typeface="Comic Sans MS" pitchFamily="28" charset="0"/>
              </a:rPr>
              <a:t> </a:t>
            </a:r>
            <a:r>
              <a:rPr lang="en-US" sz="3600">
                <a:solidFill>
                  <a:schemeClr val="accent2"/>
                </a:solidFill>
                <a:latin typeface="Comic Sans MS" pitchFamily="28" charset="0"/>
              </a:rPr>
              <a:t>…</a:t>
            </a:r>
            <a:r>
              <a:rPr lang="en-US">
                <a:solidFill>
                  <a:schemeClr val="accent2"/>
                </a:solidFill>
                <a:latin typeface="Comic Sans MS" pitchFamily="28" charset="0"/>
              </a:rPr>
              <a:t>?</a:t>
            </a:r>
            <a:r>
              <a:rPr lang="en-US" sz="3600">
                <a:solidFill>
                  <a:schemeClr val="accent2"/>
                </a:solidFill>
                <a:latin typeface="Comic Sans MS" pitchFamily="28" charset="0"/>
              </a:rPr>
              <a:t>…</a:t>
            </a:r>
          </a:p>
          <a:p>
            <a:pPr eaLnBrk="0" hangingPunct="0"/>
            <a:r>
              <a:rPr lang="en-US" sz="2400">
                <a:solidFill>
                  <a:schemeClr val="accent2"/>
                </a:solidFill>
                <a:latin typeface="Comic Sans MS" pitchFamily="28" charset="0"/>
              </a:rPr>
              <a:t>pseudogenes</a:t>
            </a:r>
            <a:endParaRPr lang="it-IT" sz="2400">
              <a:solidFill>
                <a:schemeClr val="accent2"/>
              </a:solidFill>
              <a:latin typeface="Comic Sans MS" pitchFamily="28" charset="0"/>
            </a:endParaRPr>
          </a:p>
        </p:txBody>
      </p:sp>
      <p:sp>
        <p:nvSpPr>
          <p:cNvPr id="19469" name="Rectangle 17"/>
          <p:cNvSpPr>
            <a:spLocks noChangeArrowheads="1"/>
          </p:cNvSpPr>
          <p:nvPr/>
        </p:nvSpPr>
        <p:spPr bwMode="auto">
          <a:xfrm>
            <a:off x="1828800" y="4071938"/>
            <a:ext cx="984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chemeClr val="accent2"/>
                </a:solidFill>
                <a:latin typeface="Comic Sans MS" pitchFamily="28" charset="0"/>
              </a:rPr>
              <a:t> </a:t>
            </a:r>
            <a:r>
              <a:rPr lang="en-US" sz="3600">
                <a:solidFill>
                  <a:schemeClr val="accent2"/>
                </a:solidFill>
                <a:latin typeface="Comic Sans MS" pitchFamily="28" charset="0"/>
              </a:rPr>
              <a:t>…….</a:t>
            </a:r>
            <a:endParaRPr lang="it-IT" sz="3600">
              <a:solidFill>
                <a:schemeClr val="accent2"/>
              </a:solidFill>
              <a:latin typeface="Comic Sans MS" pitchFamily="2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3708400"/>
            <a:ext cx="5924550" cy="3048000"/>
            <a:chOff x="1248" y="2056"/>
            <a:chExt cx="3732" cy="19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248" y="2056"/>
              <a:ext cx="3732" cy="1920"/>
              <a:chOff x="1248" y="2056"/>
              <a:chExt cx="3732" cy="1920"/>
            </a:xfrm>
          </p:grpSpPr>
          <p:sp>
            <p:nvSpPr>
              <p:cNvPr id="25669" name="Line 4"/>
              <p:cNvSpPr>
                <a:spLocks noChangeShapeType="1"/>
              </p:cNvSpPr>
              <p:nvPr/>
            </p:nvSpPr>
            <p:spPr bwMode="auto">
              <a:xfrm>
                <a:off x="1248" y="2104"/>
                <a:ext cx="1670" cy="1363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70" name="Line 5"/>
              <p:cNvSpPr>
                <a:spLocks noChangeShapeType="1"/>
              </p:cNvSpPr>
              <p:nvPr/>
            </p:nvSpPr>
            <p:spPr bwMode="auto">
              <a:xfrm flipH="1">
                <a:off x="2880" y="2056"/>
                <a:ext cx="2100" cy="1401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71" name="Text Box 6"/>
              <p:cNvSpPr txBox="1">
                <a:spLocks noChangeArrowheads="1"/>
              </p:cNvSpPr>
              <p:nvPr/>
            </p:nvSpPr>
            <p:spPr bwMode="auto">
              <a:xfrm>
                <a:off x="2509" y="3737"/>
                <a:ext cx="4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b="1">
                    <a:latin typeface="Times" pitchFamily="28" charset="0"/>
                  </a:rPr>
                  <a:t>AAG</a:t>
                </a:r>
              </a:p>
            </p:txBody>
          </p:sp>
          <p:sp>
            <p:nvSpPr>
              <p:cNvPr id="25672" name="Text Box 7"/>
              <p:cNvSpPr txBox="1">
                <a:spLocks noChangeArrowheads="1"/>
              </p:cNvSpPr>
              <p:nvPr/>
            </p:nvSpPr>
            <p:spPr bwMode="auto">
              <a:xfrm>
                <a:off x="2850" y="3745"/>
                <a:ext cx="4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b="1">
                    <a:latin typeface="Times" pitchFamily="28" charset="0"/>
                  </a:rPr>
                  <a:t>GCA</a:t>
                </a:r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365" y="3459"/>
                <a:ext cx="528" cy="252"/>
                <a:chOff x="1886" y="665"/>
                <a:chExt cx="528" cy="247"/>
              </a:xfrm>
            </p:grpSpPr>
            <p:sp>
              <p:nvSpPr>
                <p:cNvPr id="25684" name="Rectangle 9"/>
                <p:cNvSpPr>
                  <a:spLocks noChangeArrowheads="1"/>
                </p:cNvSpPr>
                <p:nvPr/>
              </p:nvSpPr>
              <p:spPr bwMode="auto">
                <a:xfrm>
                  <a:off x="1886" y="672"/>
                  <a:ext cx="528" cy="240"/>
                </a:xfrm>
                <a:prstGeom prst="rect">
                  <a:avLst/>
                </a:prstGeom>
                <a:gradFill rotWithShape="0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sp>
              <p:nvSpPr>
                <p:cNvPr id="25685" name="Rectangle 10"/>
                <p:cNvSpPr>
                  <a:spLocks noChangeArrowheads="1"/>
                </p:cNvSpPr>
                <p:nvPr/>
              </p:nvSpPr>
              <p:spPr bwMode="auto">
                <a:xfrm>
                  <a:off x="1958" y="665"/>
                  <a:ext cx="3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it-IT" b="1">
                    <a:latin typeface="Comic Sans MS" pitchFamily="28" charset="0"/>
                  </a:endParaRPr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901" y="3471"/>
                <a:ext cx="528" cy="240"/>
                <a:chOff x="2606" y="2453"/>
                <a:chExt cx="528" cy="240"/>
              </a:xfrm>
            </p:grpSpPr>
            <p:sp>
              <p:nvSpPr>
                <p:cNvPr id="25682" name="Rectangle 12"/>
                <p:cNvSpPr>
                  <a:spLocks noChangeArrowheads="1"/>
                </p:cNvSpPr>
                <p:nvPr/>
              </p:nvSpPr>
              <p:spPr bwMode="auto">
                <a:xfrm>
                  <a:off x="2606" y="2453"/>
                  <a:ext cx="528" cy="240"/>
                </a:xfrm>
                <a:prstGeom prst="rect">
                  <a:avLst/>
                </a:prstGeom>
                <a:gradFill rotWithShape="0">
                  <a:gsLst>
                    <a:gs pos="0">
                      <a:srgbClr val="762F76"/>
                    </a:gs>
                    <a:gs pos="50000">
                      <a:srgbClr val="FF66FF"/>
                    </a:gs>
                    <a:gs pos="100000">
                      <a:srgbClr val="762F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sp>
              <p:nvSpPr>
                <p:cNvPr id="25683" name="Rectangle 13"/>
                <p:cNvSpPr>
                  <a:spLocks noChangeArrowheads="1"/>
                </p:cNvSpPr>
                <p:nvPr/>
              </p:nvSpPr>
              <p:spPr bwMode="auto">
                <a:xfrm>
                  <a:off x="2676" y="2465"/>
                  <a:ext cx="3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it-IT" b="1">
                    <a:latin typeface="Comic Sans MS" pitchFamily="28" charset="0"/>
                  </a:endParaRPr>
                </a:p>
              </p:txBody>
            </p:sp>
          </p:grpSp>
          <p:sp>
            <p:nvSpPr>
              <p:cNvPr id="25675" name="Line 14"/>
              <p:cNvSpPr>
                <a:spLocks noChangeShapeType="1"/>
              </p:cNvSpPr>
              <p:nvPr/>
            </p:nvSpPr>
            <p:spPr bwMode="auto">
              <a:xfrm flipH="1">
                <a:off x="1672" y="3590"/>
                <a:ext cx="6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76" name="Line 15"/>
              <p:cNvSpPr>
                <a:spLocks noChangeShapeType="1"/>
              </p:cNvSpPr>
              <p:nvPr/>
            </p:nvSpPr>
            <p:spPr bwMode="auto">
              <a:xfrm flipH="1" flipV="1">
                <a:off x="3464" y="3582"/>
                <a:ext cx="5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77" name="Line 16"/>
              <p:cNvSpPr>
                <a:spLocks noChangeShapeType="1"/>
              </p:cNvSpPr>
              <p:nvPr/>
            </p:nvSpPr>
            <p:spPr bwMode="auto">
              <a:xfrm flipH="1">
                <a:off x="1816" y="3518"/>
                <a:ext cx="64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78" name="Line 17"/>
              <p:cNvSpPr>
                <a:spLocks noChangeShapeType="1"/>
              </p:cNvSpPr>
              <p:nvPr/>
            </p:nvSpPr>
            <p:spPr bwMode="auto">
              <a:xfrm flipH="1">
                <a:off x="1888" y="3510"/>
                <a:ext cx="64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79" name="Line 18"/>
              <p:cNvSpPr>
                <a:spLocks noChangeShapeType="1"/>
              </p:cNvSpPr>
              <p:nvPr/>
            </p:nvSpPr>
            <p:spPr bwMode="auto">
              <a:xfrm flipH="1">
                <a:off x="3736" y="3526"/>
                <a:ext cx="64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80" name="Line 19"/>
              <p:cNvSpPr>
                <a:spLocks noChangeShapeType="1"/>
              </p:cNvSpPr>
              <p:nvPr/>
            </p:nvSpPr>
            <p:spPr bwMode="auto">
              <a:xfrm flipH="1">
                <a:off x="3808" y="3518"/>
                <a:ext cx="64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81" name="Rectangle 20"/>
              <p:cNvSpPr>
                <a:spLocks noChangeArrowheads="1"/>
              </p:cNvSpPr>
              <p:nvPr/>
            </p:nvSpPr>
            <p:spPr bwMode="auto">
              <a:xfrm>
                <a:off x="3996" y="3470"/>
                <a:ext cx="608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defTabSz="762000"/>
                <a:r>
                  <a:rPr lang="it-IT" sz="1600" b="1">
                    <a:latin typeface="Times New Roman" pitchFamily="28" charset="0"/>
                  </a:rPr>
                  <a:t> AAAAA</a:t>
                </a:r>
              </a:p>
            </p:txBody>
          </p:sp>
        </p:grpSp>
        <p:sp>
          <p:nvSpPr>
            <p:cNvPr id="25668" name="Oval 21"/>
            <p:cNvSpPr>
              <a:spLocks noChangeArrowheads="1"/>
            </p:cNvSpPr>
            <p:nvPr/>
          </p:nvSpPr>
          <p:spPr bwMode="auto">
            <a:xfrm>
              <a:off x="1616" y="3558"/>
              <a:ext cx="80" cy="8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152400" y="3416300"/>
            <a:ext cx="8915400" cy="1541463"/>
            <a:chOff x="96" y="1872"/>
            <a:chExt cx="5616" cy="971"/>
          </a:xfrm>
        </p:grpSpPr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96" y="1872"/>
              <a:ext cx="5616" cy="971"/>
              <a:chOff x="96" y="1629"/>
              <a:chExt cx="5616" cy="971"/>
            </a:xfrm>
          </p:grpSpPr>
          <p:sp>
            <p:nvSpPr>
              <p:cNvPr id="25650" name="AutoShape 58"/>
              <p:cNvSpPr>
                <a:spLocks noChangeArrowheads="1"/>
              </p:cNvSpPr>
              <p:nvPr/>
            </p:nvSpPr>
            <p:spPr bwMode="auto">
              <a:xfrm>
                <a:off x="2648" y="1736"/>
                <a:ext cx="336" cy="144"/>
              </a:xfrm>
              <a:prstGeom prst="flowChartDelay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51" name="Line 59"/>
              <p:cNvSpPr>
                <a:spLocks noChangeShapeType="1"/>
              </p:cNvSpPr>
              <p:nvPr/>
            </p:nvSpPr>
            <p:spPr bwMode="auto">
              <a:xfrm flipV="1">
                <a:off x="528" y="1824"/>
                <a:ext cx="21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52" name="Line 60"/>
              <p:cNvSpPr>
                <a:spLocks noChangeShapeType="1"/>
              </p:cNvSpPr>
              <p:nvPr/>
            </p:nvSpPr>
            <p:spPr bwMode="auto">
              <a:xfrm>
                <a:off x="96" y="1824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53" name="Line 61"/>
              <p:cNvSpPr>
                <a:spLocks noChangeShapeType="1"/>
              </p:cNvSpPr>
              <p:nvPr/>
            </p:nvSpPr>
            <p:spPr bwMode="auto">
              <a:xfrm>
                <a:off x="5568" y="1824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54" name="Text Box 62"/>
              <p:cNvSpPr txBox="1">
                <a:spLocks noChangeArrowheads="1"/>
              </p:cNvSpPr>
              <p:nvPr/>
            </p:nvSpPr>
            <p:spPr bwMode="auto">
              <a:xfrm>
                <a:off x="829" y="1987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it-IT" b="1">
                  <a:latin typeface="Times" pitchFamily="28" charset="0"/>
                </a:endParaRPr>
              </a:p>
            </p:txBody>
          </p:sp>
          <p:sp>
            <p:nvSpPr>
              <p:cNvPr id="25655" name="Text Box 64"/>
              <p:cNvSpPr txBox="1">
                <a:spLocks noChangeArrowheads="1"/>
              </p:cNvSpPr>
              <p:nvPr/>
            </p:nvSpPr>
            <p:spPr bwMode="auto">
              <a:xfrm>
                <a:off x="4896" y="1939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it-IT" b="1">
                  <a:latin typeface="Times" pitchFamily="28" charset="0"/>
                </a:endParaRPr>
              </a:p>
            </p:txBody>
          </p:sp>
          <p:sp>
            <p:nvSpPr>
              <p:cNvPr id="25656" name="Line 66"/>
              <p:cNvSpPr>
                <a:spLocks noChangeShapeType="1"/>
              </p:cNvSpPr>
              <p:nvPr/>
            </p:nvSpPr>
            <p:spPr bwMode="auto">
              <a:xfrm flipV="1">
                <a:off x="3352" y="1816"/>
                <a:ext cx="16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57" name="Oval 67"/>
              <p:cNvSpPr>
                <a:spLocks noChangeArrowheads="1"/>
              </p:cNvSpPr>
              <p:nvPr/>
            </p:nvSpPr>
            <p:spPr bwMode="auto">
              <a:xfrm>
                <a:off x="2696" y="1738"/>
                <a:ext cx="624" cy="814"/>
              </a:xfrm>
              <a:prstGeom prst="ellipse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58" name="AutoShape 68"/>
              <p:cNvSpPr>
                <a:spLocks noChangeArrowheads="1"/>
              </p:cNvSpPr>
              <p:nvPr/>
            </p:nvSpPr>
            <p:spPr bwMode="auto">
              <a:xfrm rot="10795307">
                <a:off x="2984" y="1736"/>
                <a:ext cx="336" cy="144"/>
              </a:xfrm>
              <a:prstGeom prst="flowChartDelay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59" name="Oval 69"/>
              <p:cNvSpPr>
                <a:spLocks noChangeArrowheads="1"/>
              </p:cNvSpPr>
              <p:nvPr/>
            </p:nvSpPr>
            <p:spPr bwMode="auto">
              <a:xfrm>
                <a:off x="2840" y="1736"/>
                <a:ext cx="336" cy="52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60" name="Text Box 71"/>
              <p:cNvSpPr txBox="1">
                <a:spLocks noChangeArrowheads="1"/>
              </p:cNvSpPr>
              <p:nvPr/>
            </p:nvSpPr>
            <p:spPr bwMode="auto">
              <a:xfrm>
                <a:off x="2852" y="2235"/>
                <a:ext cx="11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it-IT" sz="3200" b="1">
                  <a:latin typeface="Times" pitchFamily="28" charset="0"/>
                </a:endParaRPr>
              </a:p>
            </p:txBody>
          </p:sp>
          <p:grpSp>
            <p:nvGrpSpPr>
              <p:cNvPr id="8" name="Group 72"/>
              <p:cNvGrpSpPr>
                <a:grpSpLocks/>
              </p:cNvGrpSpPr>
              <p:nvPr/>
            </p:nvGrpSpPr>
            <p:grpSpPr bwMode="auto">
              <a:xfrm>
                <a:off x="621" y="1629"/>
                <a:ext cx="576" cy="284"/>
                <a:chOff x="1886" y="665"/>
                <a:chExt cx="528" cy="247"/>
              </a:xfrm>
            </p:grpSpPr>
            <p:sp>
              <p:nvSpPr>
                <p:cNvPr id="25665" name="Rectangle 73"/>
                <p:cNvSpPr>
                  <a:spLocks noChangeArrowheads="1"/>
                </p:cNvSpPr>
                <p:nvPr/>
              </p:nvSpPr>
              <p:spPr bwMode="auto">
                <a:xfrm>
                  <a:off x="1886" y="672"/>
                  <a:ext cx="528" cy="240"/>
                </a:xfrm>
                <a:prstGeom prst="rect">
                  <a:avLst/>
                </a:prstGeom>
                <a:gradFill rotWithShape="0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sp>
              <p:nvSpPr>
                <p:cNvPr id="25666" name="Rectangle 74"/>
                <p:cNvSpPr>
                  <a:spLocks noChangeArrowheads="1"/>
                </p:cNvSpPr>
                <p:nvPr/>
              </p:nvSpPr>
              <p:spPr bwMode="auto">
                <a:xfrm>
                  <a:off x="1958" y="665"/>
                  <a:ext cx="3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it-IT" b="1">
                    <a:latin typeface="Comic Sans MS" pitchFamily="28" charset="0"/>
                  </a:endParaRPr>
                </a:p>
              </p:txBody>
            </p:sp>
          </p:grpSp>
          <p:grpSp>
            <p:nvGrpSpPr>
              <p:cNvPr id="9" name="Group 75"/>
              <p:cNvGrpSpPr>
                <a:grpSpLocks/>
              </p:cNvGrpSpPr>
              <p:nvPr/>
            </p:nvGrpSpPr>
            <p:grpSpPr bwMode="auto">
              <a:xfrm>
                <a:off x="4981" y="1641"/>
                <a:ext cx="552" cy="280"/>
                <a:chOff x="2606" y="2453"/>
                <a:chExt cx="528" cy="240"/>
              </a:xfrm>
            </p:grpSpPr>
            <p:sp>
              <p:nvSpPr>
                <p:cNvPr id="25663" name="Rectangle 76"/>
                <p:cNvSpPr>
                  <a:spLocks noChangeArrowheads="1"/>
                </p:cNvSpPr>
                <p:nvPr/>
              </p:nvSpPr>
              <p:spPr bwMode="auto">
                <a:xfrm>
                  <a:off x="2606" y="2453"/>
                  <a:ext cx="528" cy="240"/>
                </a:xfrm>
                <a:prstGeom prst="rect">
                  <a:avLst/>
                </a:prstGeom>
                <a:gradFill rotWithShape="0">
                  <a:gsLst>
                    <a:gs pos="0">
                      <a:srgbClr val="762F76"/>
                    </a:gs>
                    <a:gs pos="50000">
                      <a:srgbClr val="FF66FF"/>
                    </a:gs>
                    <a:gs pos="100000">
                      <a:srgbClr val="762F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sp>
              <p:nvSpPr>
                <p:cNvPr id="25664" name="Rectangle 77"/>
                <p:cNvSpPr>
                  <a:spLocks noChangeArrowheads="1"/>
                </p:cNvSpPr>
                <p:nvPr/>
              </p:nvSpPr>
              <p:spPr bwMode="auto">
                <a:xfrm>
                  <a:off x="2676" y="2465"/>
                  <a:ext cx="3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it-IT" b="1">
                    <a:latin typeface="Comic Sans MS" pitchFamily="28" charset="0"/>
                  </a:endParaRPr>
                </a:p>
              </p:txBody>
            </p:sp>
          </p:grpSp>
        </p:grpSp>
        <p:grpSp>
          <p:nvGrpSpPr>
            <p:cNvPr id="10" name="Group 78"/>
            <p:cNvGrpSpPr>
              <a:grpSpLocks/>
            </p:cNvGrpSpPr>
            <p:nvPr/>
          </p:nvGrpSpPr>
          <p:grpSpPr bwMode="auto">
            <a:xfrm>
              <a:off x="2848" y="2184"/>
              <a:ext cx="312" cy="336"/>
              <a:chOff x="3204" y="1104"/>
              <a:chExt cx="312" cy="336"/>
            </a:xfrm>
          </p:grpSpPr>
          <p:sp>
            <p:nvSpPr>
              <p:cNvPr id="25647" name="AutoShape 79"/>
              <p:cNvSpPr>
                <a:spLocks noChangeArrowheads="1"/>
              </p:cNvSpPr>
              <p:nvPr/>
            </p:nvSpPr>
            <p:spPr bwMode="auto">
              <a:xfrm>
                <a:off x="3216" y="1104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CC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48" name="Text Box 80"/>
              <p:cNvSpPr txBox="1">
                <a:spLocks noChangeArrowheads="1"/>
              </p:cNvSpPr>
              <p:nvPr/>
            </p:nvSpPr>
            <p:spPr bwMode="auto">
              <a:xfrm>
                <a:off x="3204" y="1141"/>
                <a:ext cx="31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900" b="1">
                    <a:solidFill>
                      <a:schemeClr val="bg1"/>
                    </a:solidFill>
                    <a:latin typeface="Comic Sans MS" pitchFamily="28" charset="0"/>
                  </a:rPr>
                  <a:t>STOP</a:t>
                </a:r>
              </a:p>
            </p:txBody>
          </p:sp>
          <p:sp>
            <p:nvSpPr>
              <p:cNvPr id="25649" name="Line 81"/>
              <p:cNvSpPr>
                <a:spLocks noChangeShapeType="1"/>
              </p:cNvSpPr>
              <p:nvPr/>
            </p:nvSpPr>
            <p:spPr bwMode="auto">
              <a:xfrm>
                <a:off x="3360" y="134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sp>
        <p:nvSpPr>
          <p:cNvPr id="25604" name="Rectangle 84"/>
          <p:cNvSpPr>
            <a:spLocks noChangeArrowheads="1"/>
          </p:cNvSpPr>
          <p:nvPr/>
        </p:nvSpPr>
        <p:spPr bwMode="auto">
          <a:xfrm>
            <a:off x="4635500" y="3530600"/>
            <a:ext cx="254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>
              <a:latin typeface="Calibri" pitchFamily="28" charset="0"/>
            </a:endParaRPr>
          </a:p>
        </p:txBody>
      </p:sp>
      <p:pic>
        <p:nvPicPr>
          <p:cNvPr id="25605" name="Immagine 84" descr="ML_sinistra_202EC.ai"/>
          <p:cNvPicPr>
            <a:picLocks noChangeAspect="1"/>
          </p:cNvPicPr>
          <p:nvPr/>
        </p:nvPicPr>
        <p:blipFill>
          <a:blip r:embed="rId3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9"/>
          <p:cNvSpPr>
            <a:spLocks noChangeArrowheads="1"/>
          </p:cNvSpPr>
          <p:nvPr/>
        </p:nvSpPr>
        <p:spPr bwMode="auto">
          <a:xfrm>
            <a:off x="36513" y="685800"/>
            <a:ext cx="353536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28" charset="0"/>
              <a:buNone/>
            </a:pPr>
            <a:r>
              <a:rPr lang="it-IT" b="1" i="1">
                <a:solidFill>
                  <a:srgbClr val="FF0000"/>
                </a:solidFill>
                <a:latin typeface="Calibri" pitchFamily="28" charset="0"/>
              </a:rPr>
              <a:t>U1 snRNA</a:t>
            </a:r>
          </a:p>
          <a:p>
            <a:pPr>
              <a:buFont typeface="Arial" pitchFamily="28" charset="0"/>
              <a:buNone/>
            </a:pPr>
            <a:r>
              <a:rPr lang="it-IT" sz="1200">
                <a:latin typeface="Calibri" pitchFamily="28" charset="0"/>
              </a:rPr>
              <a:t>				</a:t>
            </a:r>
          </a:p>
          <a:p>
            <a:pPr>
              <a:buFont typeface="Arial" pitchFamily="28" charset="0"/>
              <a:buNone/>
            </a:pPr>
            <a:r>
              <a:rPr lang="it-IT" sz="1400">
                <a:latin typeface="Calibri" pitchFamily="28" charset="0"/>
              </a:rPr>
              <a:t>- nuclear RNA with specific recognition for       splice junctions</a:t>
            </a:r>
          </a:p>
          <a:p>
            <a:pPr>
              <a:buFontTx/>
              <a:buChar char="-"/>
            </a:pPr>
            <a:r>
              <a:rPr lang="it-IT" sz="1400">
                <a:latin typeface="Calibri" pitchFamily="28" charset="0"/>
              </a:rPr>
              <a:t> is matured in the cytoplasm an   then reimported in the nucleus</a:t>
            </a:r>
          </a:p>
          <a:p>
            <a:pPr>
              <a:buFontTx/>
              <a:buChar char="-"/>
            </a:pPr>
            <a:r>
              <a:rPr lang="it-IT" sz="1400">
                <a:latin typeface="Calibri" pitchFamily="28" charset="0"/>
              </a:rPr>
              <a:t> few transduced nuclei in the muscle fiber can provide chimeric antisense molecules to the entire fiber</a:t>
            </a:r>
          </a:p>
        </p:txBody>
      </p:sp>
      <p:sp>
        <p:nvSpPr>
          <p:cNvPr id="25607" name="AutoShape 3"/>
          <p:cNvSpPr>
            <a:spLocks noChangeArrowheads="1"/>
          </p:cNvSpPr>
          <p:nvPr/>
        </p:nvSpPr>
        <p:spPr bwMode="auto">
          <a:xfrm>
            <a:off x="1958975" y="92075"/>
            <a:ext cx="5940425" cy="1050925"/>
          </a:xfrm>
          <a:prstGeom prst="roundRect">
            <a:avLst>
              <a:gd name="adj" fmla="val 28833"/>
            </a:avLst>
          </a:prstGeom>
          <a:solidFill>
            <a:srgbClr val="081D58"/>
          </a:solidFill>
          <a:ln w="12700">
            <a:solidFill>
              <a:srgbClr val="FAFD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>
              <a:latin typeface="Calibri" pitchFamily="28" charset="0"/>
            </a:endParaRPr>
          </a:p>
        </p:txBody>
      </p:sp>
      <p:sp>
        <p:nvSpPr>
          <p:cNvPr id="25608" name="Text Box 5"/>
          <p:cNvSpPr txBox="1">
            <a:spLocks noChangeArrowheads="1"/>
          </p:cNvSpPr>
          <p:nvPr/>
        </p:nvSpPr>
        <p:spPr bwMode="auto">
          <a:xfrm>
            <a:off x="1981200" y="268288"/>
            <a:ext cx="5775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Antisense RNA technology applied to the</a:t>
            </a:r>
          </a:p>
          <a:p>
            <a:pPr algn="ctr"/>
            <a:r>
              <a:rPr lang="it-IT" sz="24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 correction of DMD mutations</a:t>
            </a:r>
          </a:p>
        </p:txBody>
      </p:sp>
      <p:grpSp>
        <p:nvGrpSpPr>
          <p:cNvPr id="11" name="Gruppo 89"/>
          <p:cNvGrpSpPr>
            <a:grpSpLocks/>
          </p:cNvGrpSpPr>
          <p:nvPr/>
        </p:nvGrpSpPr>
        <p:grpSpPr bwMode="auto">
          <a:xfrm>
            <a:off x="2578100" y="2697163"/>
            <a:ext cx="4637088" cy="958850"/>
            <a:chOff x="2578100" y="2697163"/>
            <a:chExt cx="4636721" cy="958850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2578100" y="2697163"/>
              <a:ext cx="3481388" cy="958850"/>
              <a:chOff x="1616" y="1427"/>
              <a:chExt cx="2193" cy="604"/>
            </a:xfrm>
          </p:grpSpPr>
          <p:sp>
            <p:nvSpPr>
              <p:cNvPr id="25612" name="Line 23"/>
              <p:cNvSpPr>
                <a:spLocks noChangeShapeType="1"/>
              </p:cNvSpPr>
              <p:nvPr/>
            </p:nvSpPr>
            <p:spPr bwMode="auto">
              <a:xfrm>
                <a:off x="2034" y="1551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13" name="Line 24"/>
              <p:cNvSpPr>
                <a:spLocks noChangeShapeType="1"/>
              </p:cNvSpPr>
              <p:nvPr/>
            </p:nvSpPr>
            <p:spPr bwMode="auto">
              <a:xfrm>
                <a:off x="1942" y="1551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14" name="Line 25"/>
              <p:cNvSpPr>
                <a:spLocks noChangeShapeType="1"/>
              </p:cNvSpPr>
              <p:nvPr/>
            </p:nvSpPr>
            <p:spPr bwMode="auto">
              <a:xfrm>
                <a:off x="2017" y="1791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15" name="Line 26"/>
              <p:cNvSpPr>
                <a:spLocks noChangeShapeType="1"/>
              </p:cNvSpPr>
              <p:nvPr/>
            </p:nvSpPr>
            <p:spPr bwMode="auto">
              <a:xfrm>
                <a:off x="1808" y="1791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16" name="Oval 27"/>
              <p:cNvSpPr>
                <a:spLocks noChangeArrowheads="1"/>
              </p:cNvSpPr>
              <p:nvPr/>
            </p:nvSpPr>
            <p:spPr bwMode="auto">
              <a:xfrm>
                <a:off x="1904" y="1427"/>
                <a:ext cx="15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17" name="Rectangle 28"/>
              <p:cNvSpPr>
                <a:spLocks noChangeArrowheads="1"/>
              </p:cNvSpPr>
              <p:nvPr/>
            </p:nvSpPr>
            <p:spPr bwMode="auto">
              <a:xfrm>
                <a:off x="1962" y="1455"/>
                <a:ext cx="48" cy="3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18" name="Line 29"/>
              <p:cNvSpPr>
                <a:spLocks noChangeShapeType="1"/>
              </p:cNvSpPr>
              <p:nvPr/>
            </p:nvSpPr>
            <p:spPr bwMode="auto">
              <a:xfrm>
                <a:off x="2788" y="1849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19" name="Line 30"/>
              <p:cNvSpPr>
                <a:spLocks noChangeShapeType="1"/>
              </p:cNvSpPr>
              <p:nvPr/>
            </p:nvSpPr>
            <p:spPr bwMode="auto">
              <a:xfrm>
                <a:off x="2877" y="1849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0" name="Line 31"/>
              <p:cNvSpPr>
                <a:spLocks noChangeShapeType="1"/>
              </p:cNvSpPr>
              <p:nvPr/>
            </p:nvSpPr>
            <p:spPr bwMode="auto">
              <a:xfrm>
                <a:off x="2924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1" name="Line 32"/>
              <p:cNvSpPr>
                <a:spLocks noChangeShapeType="1"/>
              </p:cNvSpPr>
              <p:nvPr/>
            </p:nvSpPr>
            <p:spPr bwMode="auto">
              <a:xfrm>
                <a:off x="3118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2" name="Line 33"/>
              <p:cNvSpPr>
                <a:spLocks noChangeShapeType="1"/>
              </p:cNvSpPr>
              <p:nvPr/>
            </p:nvSpPr>
            <p:spPr bwMode="auto">
              <a:xfrm>
                <a:off x="3200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3" name="Line 34"/>
              <p:cNvSpPr>
                <a:spLocks noChangeShapeType="1"/>
              </p:cNvSpPr>
              <p:nvPr/>
            </p:nvSpPr>
            <p:spPr bwMode="auto">
              <a:xfrm>
                <a:off x="3296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4" name="Line 35"/>
              <p:cNvSpPr>
                <a:spLocks noChangeShapeType="1"/>
              </p:cNvSpPr>
              <p:nvPr/>
            </p:nvSpPr>
            <p:spPr bwMode="auto">
              <a:xfrm>
                <a:off x="3392" y="1839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5" name="Line 36"/>
              <p:cNvSpPr>
                <a:spLocks noChangeShapeType="1"/>
              </p:cNvSpPr>
              <p:nvPr/>
            </p:nvSpPr>
            <p:spPr bwMode="auto">
              <a:xfrm>
                <a:off x="3488" y="1839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6" name="Line 37"/>
              <p:cNvSpPr>
                <a:spLocks noChangeShapeType="1"/>
              </p:cNvSpPr>
              <p:nvPr/>
            </p:nvSpPr>
            <p:spPr bwMode="auto">
              <a:xfrm>
                <a:off x="3440" y="1839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7" name="Line 38"/>
              <p:cNvSpPr>
                <a:spLocks noChangeShapeType="1"/>
              </p:cNvSpPr>
              <p:nvPr/>
            </p:nvSpPr>
            <p:spPr bwMode="auto">
              <a:xfrm>
                <a:off x="2586" y="1839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8" name="Line 39"/>
              <p:cNvSpPr>
                <a:spLocks noChangeShapeType="1"/>
              </p:cNvSpPr>
              <p:nvPr/>
            </p:nvSpPr>
            <p:spPr bwMode="auto">
              <a:xfrm>
                <a:off x="2480" y="1839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9" name="Line 40"/>
              <p:cNvSpPr>
                <a:spLocks noChangeShapeType="1"/>
              </p:cNvSpPr>
              <p:nvPr/>
            </p:nvSpPr>
            <p:spPr bwMode="auto">
              <a:xfrm flipH="1">
                <a:off x="2528" y="1839"/>
                <a:ext cx="7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0" name="Line 41"/>
              <p:cNvSpPr>
                <a:spLocks noChangeShapeType="1"/>
              </p:cNvSpPr>
              <p:nvPr/>
            </p:nvSpPr>
            <p:spPr bwMode="auto">
              <a:xfrm>
                <a:off x="2833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1" name="Line 42"/>
              <p:cNvSpPr>
                <a:spLocks noChangeShapeType="1"/>
              </p:cNvSpPr>
              <p:nvPr/>
            </p:nvSpPr>
            <p:spPr bwMode="auto">
              <a:xfrm>
                <a:off x="2644" y="1849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2" name="Line 43"/>
              <p:cNvSpPr>
                <a:spLocks noChangeShapeType="1"/>
              </p:cNvSpPr>
              <p:nvPr/>
            </p:nvSpPr>
            <p:spPr bwMode="auto">
              <a:xfrm>
                <a:off x="2740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3" name="Line 44"/>
              <p:cNvSpPr>
                <a:spLocks noChangeShapeType="1"/>
              </p:cNvSpPr>
              <p:nvPr/>
            </p:nvSpPr>
            <p:spPr bwMode="auto">
              <a:xfrm>
                <a:off x="2693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4" name="Line 45"/>
              <p:cNvSpPr>
                <a:spLocks noChangeShapeType="1"/>
              </p:cNvSpPr>
              <p:nvPr/>
            </p:nvSpPr>
            <p:spPr bwMode="auto">
              <a:xfrm>
                <a:off x="2974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5" name="Line 46"/>
              <p:cNvSpPr>
                <a:spLocks noChangeShapeType="1"/>
              </p:cNvSpPr>
              <p:nvPr/>
            </p:nvSpPr>
            <p:spPr bwMode="auto">
              <a:xfrm>
                <a:off x="3024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6" name="Line 47"/>
              <p:cNvSpPr>
                <a:spLocks noChangeShapeType="1"/>
              </p:cNvSpPr>
              <p:nvPr/>
            </p:nvSpPr>
            <p:spPr bwMode="auto">
              <a:xfrm>
                <a:off x="3074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7" name="Line 48"/>
              <p:cNvSpPr>
                <a:spLocks noChangeShapeType="1"/>
              </p:cNvSpPr>
              <p:nvPr/>
            </p:nvSpPr>
            <p:spPr bwMode="auto">
              <a:xfrm>
                <a:off x="3159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8" name="Line 49"/>
              <p:cNvSpPr>
                <a:spLocks noChangeShapeType="1"/>
              </p:cNvSpPr>
              <p:nvPr/>
            </p:nvSpPr>
            <p:spPr bwMode="auto">
              <a:xfrm>
                <a:off x="3248" y="184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9" name="Line 50"/>
              <p:cNvSpPr>
                <a:spLocks noChangeShapeType="1"/>
              </p:cNvSpPr>
              <p:nvPr/>
            </p:nvSpPr>
            <p:spPr bwMode="auto">
              <a:xfrm>
                <a:off x="3337" y="1841"/>
                <a:ext cx="7" cy="14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40" name="Line 51"/>
              <p:cNvSpPr>
                <a:spLocks noChangeShapeType="1"/>
              </p:cNvSpPr>
              <p:nvPr/>
            </p:nvSpPr>
            <p:spPr bwMode="auto">
              <a:xfrm>
                <a:off x="2240" y="1791"/>
                <a:ext cx="134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41" name="Text Box 52"/>
              <p:cNvSpPr txBox="1">
                <a:spLocks noChangeArrowheads="1"/>
              </p:cNvSpPr>
              <p:nvPr/>
            </p:nvSpPr>
            <p:spPr bwMode="auto">
              <a:xfrm>
                <a:off x="1616" y="1653"/>
                <a:ext cx="24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000" b="1">
                    <a:solidFill>
                      <a:schemeClr val="accent2"/>
                    </a:solidFill>
                    <a:latin typeface="Times" pitchFamily="28" charset="0"/>
                  </a:rPr>
                  <a:t>3’</a:t>
                </a:r>
              </a:p>
            </p:txBody>
          </p:sp>
          <p:sp>
            <p:nvSpPr>
              <p:cNvPr id="25642" name="Text Box 53"/>
              <p:cNvSpPr txBox="1">
                <a:spLocks noChangeArrowheads="1"/>
              </p:cNvSpPr>
              <p:nvPr/>
            </p:nvSpPr>
            <p:spPr bwMode="auto">
              <a:xfrm>
                <a:off x="3560" y="1673"/>
                <a:ext cx="24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000" b="1">
                    <a:solidFill>
                      <a:schemeClr val="accent2"/>
                    </a:solidFill>
                    <a:latin typeface="Times" pitchFamily="28" charset="0"/>
                  </a:rPr>
                  <a:t>5’</a:t>
                </a:r>
              </a:p>
            </p:txBody>
          </p:sp>
          <p:sp>
            <p:nvSpPr>
              <p:cNvPr id="25643" name="Rectangle 54"/>
              <p:cNvSpPr>
                <a:spLocks noChangeArrowheads="1"/>
              </p:cNvSpPr>
              <p:nvPr/>
            </p:nvSpPr>
            <p:spPr bwMode="auto">
              <a:xfrm>
                <a:off x="2816" y="1953"/>
                <a:ext cx="336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5644" name="Rectangle 55"/>
              <p:cNvSpPr>
                <a:spLocks noChangeArrowheads="1"/>
              </p:cNvSpPr>
              <p:nvPr/>
            </p:nvSpPr>
            <p:spPr bwMode="auto">
              <a:xfrm>
                <a:off x="2202" y="1743"/>
                <a:ext cx="240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</p:grpSp>
        <p:sp>
          <p:nvSpPr>
            <p:cNvPr id="25611" name="CasellaDiTesto 88"/>
            <p:cNvSpPr txBox="1">
              <a:spLocks noChangeArrowheads="1"/>
            </p:cNvSpPr>
            <p:nvPr/>
          </p:nvSpPr>
          <p:spPr bwMode="auto">
            <a:xfrm>
              <a:off x="6019800" y="2895600"/>
              <a:ext cx="119502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b="1" i="1">
                  <a:solidFill>
                    <a:srgbClr val="FF0000"/>
                  </a:solidFill>
                  <a:latin typeface="Calibri" pitchFamily="28" charset="0"/>
                </a:rPr>
                <a:t>U1 snRNA</a:t>
              </a:r>
            </a:p>
            <a:p>
              <a:endParaRPr lang="it-IT">
                <a:latin typeface="Calibri" pitchFamily="28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638800" y="5334000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>
                <a:latin typeface="Comic Sans MS" pitchFamily="28" charset="0"/>
              </a:rPr>
              <a:t>Systemic delivery through tail vein injection</a:t>
            </a:r>
            <a:endParaRPr lang="it-IT" sz="1400" b="1">
              <a:latin typeface="Times" pitchFamily="2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18358241" flipH="1">
            <a:off x="5547518" y="3672682"/>
            <a:ext cx="785813" cy="908050"/>
            <a:chOff x="3408" y="1200"/>
            <a:chExt cx="1104" cy="1152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984" y="1392"/>
              <a:ext cx="528" cy="528"/>
              <a:chOff x="3696" y="1152"/>
              <a:chExt cx="912" cy="912"/>
            </a:xfrm>
          </p:grpSpPr>
          <p:sp>
            <p:nvSpPr>
              <p:cNvPr id="27808" name="Oval 5"/>
              <p:cNvSpPr>
                <a:spLocks noChangeArrowheads="1"/>
              </p:cNvSpPr>
              <p:nvPr/>
            </p:nvSpPr>
            <p:spPr bwMode="auto">
              <a:xfrm>
                <a:off x="3840" y="1296"/>
                <a:ext cx="624" cy="62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903" y="1344"/>
                <a:ext cx="495" cy="528"/>
                <a:chOff x="3264" y="1920"/>
                <a:chExt cx="432" cy="480"/>
              </a:xfrm>
            </p:grpSpPr>
            <p:sp>
              <p:nvSpPr>
                <p:cNvPr id="27846" name="AutoShape 7"/>
                <p:cNvSpPr>
                  <a:spLocks noChangeArrowheads="1"/>
                </p:cNvSpPr>
                <p:nvPr/>
              </p:nvSpPr>
              <p:spPr bwMode="auto">
                <a:xfrm rot="-5294822">
                  <a:off x="3240" y="1944"/>
                  <a:ext cx="480" cy="432"/>
                </a:xfrm>
                <a:prstGeom prst="hexagon">
                  <a:avLst>
                    <a:gd name="adj" fmla="val 27778"/>
                    <a:gd name="vf" fmla="val 115470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3360" y="2064"/>
                  <a:ext cx="233" cy="159"/>
                  <a:chOff x="3275" y="609"/>
                  <a:chExt cx="233" cy="159"/>
                </a:xfrm>
              </p:grpSpPr>
              <p:sp>
                <p:nvSpPr>
                  <p:cNvPr id="27848" name="Freeform 9"/>
                  <p:cNvSpPr>
                    <a:spLocks/>
                  </p:cNvSpPr>
                  <p:nvPr/>
                </p:nvSpPr>
                <p:spPr bwMode="auto">
                  <a:xfrm>
                    <a:off x="3316" y="609"/>
                    <a:ext cx="192" cy="85"/>
                  </a:xfrm>
                  <a:custGeom>
                    <a:avLst/>
                    <a:gdLst>
                      <a:gd name="T0" fmla="*/ 0 w 267"/>
                      <a:gd name="T1" fmla="*/ 1 h 149"/>
                      <a:gd name="T2" fmla="*/ 1 w 267"/>
                      <a:gd name="T3" fmla="*/ 0 h 149"/>
                      <a:gd name="T4" fmla="*/ 1 w 267"/>
                      <a:gd name="T5" fmla="*/ 1 h 149"/>
                      <a:gd name="T6" fmla="*/ 1 w 267"/>
                      <a:gd name="T7" fmla="*/ 1 h 149"/>
                      <a:gd name="T8" fmla="*/ 1 w 267"/>
                      <a:gd name="T9" fmla="*/ 1 h 149"/>
                      <a:gd name="T10" fmla="*/ 1 w 267"/>
                      <a:gd name="T11" fmla="*/ 1 h 1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67"/>
                      <a:gd name="T19" fmla="*/ 0 h 149"/>
                      <a:gd name="T20" fmla="*/ 267 w 267"/>
                      <a:gd name="T21" fmla="*/ 149 h 1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67" h="149">
                        <a:moveTo>
                          <a:pt x="0" y="64"/>
                        </a:moveTo>
                        <a:cubicBezTo>
                          <a:pt x="16" y="15"/>
                          <a:pt x="32" y="27"/>
                          <a:pt x="75" y="0"/>
                        </a:cubicBezTo>
                        <a:cubicBezTo>
                          <a:pt x="92" y="3"/>
                          <a:pt x="112" y="0"/>
                          <a:pt x="128" y="10"/>
                        </a:cubicBezTo>
                        <a:cubicBezTo>
                          <a:pt x="137" y="16"/>
                          <a:pt x="137" y="30"/>
                          <a:pt x="139" y="42"/>
                        </a:cubicBezTo>
                        <a:cubicBezTo>
                          <a:pt x="157" y="144"/>
                          <a:pt x="125" y="105"/>
                          <a:pt x="171" y="149"/>
                        </a:cubicBezTo>
                        <a:cubicBezTo>
                          <a:pt x="203" y="145"/>
                          <a:pt x="267" y="138"/>
                          <a:pt x="267" y="138"/>
                        </a:cubicBezTo>
                      </a:path>
                    </a:pathLst>
                  </a:custGeom>
                  <a:solidFill>
                    <a:srgbClr val="FF00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atin typeface="Calibri" pitchFamily="28" charset="0"/>
                    </a:endParaRPr>
                  </a:p>
                </p:txBody>
              </p:sp>
              <p:sp>
                <p:nvSpPr>
                  <p:cNvPr id="27849" name="Freeform 10"/>
                  <p:cNvSpPr>
                    <a:spLocks/>
                  </p:cNvSpPr>
                  <p:nvPr/>
                </p:nvSpPr>
                <p:spPr bwMode="auto">
                  <a:xfrm>
                    <a:off x="3275" y="683"/>
                    <a:ext cx="192" cy="85"/>
                  </a:xfrm>
                  <a:custGeom>
                    <a:avLst/>
                    <a:gdLst>
                      <a:gd name="T0" fmla="*/ 0 w 267"/>
                      <a:gd name="T1" fmla="*/ 1 h 149"/>
                      <a:gd name="T2" fmla="*/ 1 w 267"/>
                      <a:gd name="T3" fmla="*/ 0 h 149"/>
                      <a:gd name="T4" fmla="*/ 1 w 267"/>
                      <a:gd name="T5" fmla="*/ 1 h 149"/>
                      <a:gd name="T6" fmla="*/ 1 w 267"/>
                      <a:gd name="T7" fmla="*/ 1 h 149"/>
                      <a:gd name="T8" fmla="*/ 1 w 267"/>
                      <a:gd name="T9" fmla="*/ 1 h 149"/>
                      <a:gd name="T10" fmla="*/ 1 w 267"/>
                      <a:gd name="T11" fmla="*/ 1 h 1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67"/>
                      <a:gd name="T19" fmla="*/ 0 h 149"/>
                      <a:gd name="T20" fmla="*/ 267 w 267"/>
                      <a:gd name="T21" fmla="*/ 149 h 1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67" h="149">
                        <a:moveTo>
                          <a:pt x="0" y="64"/>
                        </a:moveTo>
                        <a:cubicBezTo>
                          <a:pt x="16" y="15"/>
                          <a:pt x="32" y="27"/>
                          <a:pt x="75" y="0"/>
                        </a:cubicBezTo>
                        <a:cubicBezTo>
                          <a:pt x="92" y="3"/>
                          <a:pt x="112" y="0"/>
                          <a:pt x="128" y="10"/>
                        </a:cubicBezTo>
                        <a:cubicBezTo>
                          <a:pt x="137" y="16"/>
                          <a:pt x="137" y="30"/>
                          <a:pt x="139" y="42"/>
                        </a:cubicBezTo>
                        <a:cubicBezTo>
                          <a:pt x="157" y="144"/>
                          <a:pt x="125" y="105"/>
                          <a:pt x="171" y="149"/>
                        </a:cubicBezTo>
                        <a:cubicBezTo>
                          <a:pt x="203" y="145"/>
                          <a:pt x="267" y="138"/>
                          <a:pt x="267" y="138"/>
                        </a:cubicBezTo>
                      </a:path>
                    </a:pathLst>
                  </a:custGeom>
                  <a:solidFill>
                    <a:srgbClr val="FF00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atin typeface="Calibri" pitchFamily="28" charset="0"/>
                    </a:endParaRPr>
                  </a:p>
                </p:txBody>
              </p:sp>
            </p:grpSp>
          </p:grpSp>
          <p:grpSp>
            <p:nvGrpSpPr>
              <p:cNvPr id="6" name="Group 11"/>
              <p:cNvGrpSpPr>
                <a:grpSpLocks/>
              </p:cNvGrpSpPr>
              <p:nvPr/>
            </p:nvGrpSpPr>
            <p:grpSpPr bwMode="auto">
              <a:xfrm>
                <a:off x="4128" y="1152"/>
                <a:ext cx="96" cy="144"/>
                <a:chOff x="4128" y="1152"/>
                <a:chExt cx="96" cy="144"/>
              </a:xfrm>
            </p:grpSpPr>
            <p:sp>
              <p:nvSpPr>
                <p:cNvPr id="27844" name="Line 12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45" name="Oval 13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 flipV="1">
                <a:off x="4128" y="1920"/>
                <a:ext cx="96" cy="144"/>
                <a:chOff x="4128" y="1152"/>
                <a:chExt cx="96" cy="144"/>
              </a:xfrm>
            </p:grpSpPr>
            <p:sp>
              <p:nvSpPr>
                <p:cNvPr id="27842" name="Line 15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43" name="Oval 16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 rot="-5400000">
                <a:off x="3720" y="1512"/>
                <a:ext cx="96" cy="144"/>
                <a:chOff x="4128" y="1152"/>
                <a:chExt cx="96" cy="144"/>
              </a:xfrm>
            </p:grpSpPr>
            <p:sp>
              <p:nvSpPr>
                <p:cNvPr id="27840" name="Line 18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41" name="Oval 19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 rot="5400000" flipH="1">
                <a:off x="4488" y="1512"/>
                <a:ext cx="96" cy="144"/>
                <a:chOff x="4128" y="1152"/>
                <a:chExt cx="96" cy="144"/>
              </a:xfrm>
            </p:grpSpPr>
            <p:sp>
              <p:nvSpPr>
                <p:cNvPr id="27838" name="Line 21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39" name="Oval 22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0" name="Group 23"/>
              <p:cNvGrpSpPr>
                <a:grpSpLocks/>
              </p:cNvGrpSpPr>
              <p:nvPr/>
            </p:nvGrpSpPr>
            <p:grpSpPr bwMode="auto">
              <a:xfrm rot="3568683" flipH="1">
                <a:off x="4440" y="1320"/>
                <a:ext cx="96" cy="144"/>
                <a:chOff x="4128" y="1152"/>
                <a:chExt cx="96" cy="144"/>
              </a:xfrm>
            </p:grpSpPr>
            <p:sp>
              <p:nvSpPr>
                <p:cNvPr id="27836" name="Line 24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37" name="Oval 25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 rot="18389664" flipH="1">
                <a:off x="3792" y="1296"/>
                <a:ext cx="96" cy="144"/>
                <a:chOff x="4128" y="1152"/>
                <a:chExt cx="96" cy="144"/>
              </a:xfrm>
            </p:grpSpPr>
            <p:sp>
              <p:nvSpPr>
                <p:cNvPr id="27834" name="Line 27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35" name="Oval 28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2" name="Group 29"/>
              <p:cNvGrpSpPr>
                <a:grpSpLocks/>
              </p:cNvGrpSpPr>
              <p:nvPr/>
            </p:nvGrpSpPr>
            <p:grpSpPr bwMode="auto">
              <a:xfrm rot="18389664" flipV="1">
                <a:off x="4440" y="1704"/>
                <a:ext cx="96" cy="144"/>
                <a:chOff x="4128" y="1152"/>
                <a:chExt cx="96" cy="144"/>
              </a:xfrm>
            </p:grpSpPr>
            <p:sp>
              <p:nvSpPr>
                <p:cNvPr id="27832" name="Line 30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33" name="Oval 31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3" name="Group 32"/>
              <p:cNvGrpSpPr>
                <a:grpSpLocks/>
              </p:cNvGrpSpPr>
              <p:nvPr/>
            </p:nvGrpSpPr>
            <p:grpSpPr bwMode="auto">
              <a:xfrm rot="3568683" flipV="1">
                <a:off x="3768" y="1704"/>
                <a:ext cx="96" cy="144"/>
                <a:chOff x="4128" y="1152"/>
                <a:chExt cx="96" cy="144"/>
              </a:xfrm>
            </p:grpSpPr>
            <p:sp>
              <p:nvSpPr>
                <p:cNvPr id="27830" name="Line 33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31" name="Oval 34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 rot="2046018" flipV="1">
                <a:off x="3888" y="1862"/>
                <a:ext cx="96" cy="144"/>
                <a:chOff x="4128" y="1152"/>
                <a:chExt cx="96" cy="144"/>
              </a:xfrm>
            </p:grpSpPr>
            <p:sp>
              <p:nvSpPr>
                <p:cNvPr id="27828" name="Line 36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29" name="Oval 37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 rot="-1227753">
                <a:off x="3951" y="1190"/>
                <a:ext cx="96" cy="144"/>
                <a:chOff x="4128" y="1152"/>
                <a:chExt cx="96" cy="144"/>
              </a:xfrm>
            </p:grpSpPr>
            <p:sp>
              <p:nvSpPr>
                <p:cNvPr id="27826" name="Line 39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27" name="Oval 40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6" name="Group 41"/>
              <p:cNvGrpSpPr>
                <a:grpSpLocks/>
              </p:cNvGrpSpPr>
              <p:nvPr/>
            </p:nvGrpSpPr>
            <p:grpSpPr bwMode="auto">
              <a:xfrm rot="-2562695" flipH="1" flipV="1">
                <a:off x="4335" y="1857"/>
                <a:ext cx="96" cy="144"/>
                <a:chOff x="4128" y="1152"/>
                <a:chExt cx="96" cy="144"/>
              </a:xfrm>
            </p:grpSpPr>
            <p:sp>
              <p:nvSpPr>
                <p:cNvPr id="27824" name="Line 42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25" name="Oval 43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17" name="Group 44"/>
              <p:cNvGrpSpPr>
                <a:grpSpLocks/>
              </p:cNvGrpSpPr>
              <p:nvPr/>
            </p:nvGrpSpPr>
            <p:grpSpPr bwMode="auto">
              <a:xfrm rot="2562695" flipH="1">
                <a:off x="4310" y="1205"/>
                <a:ext cx="96" cy="144"/>
                <a:chOff x="4128" y="1152"/>
                <a:chExt cx="96" cy="144"/>
              </a:xfrm>
            </p:grpSpPr>
            <p:sp>
              <p:nvSpPr>
                <p:cNvPr id="27822" name="Line 45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23" name="Oval 46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</p:grpSp>
        <p:grpSp>
          <p:nvGrpSpPr>
            <p:cNvPr id="18" name="Group 47"/>
            <p:cNvGrpSpPr>
              <a:grpSpLocks/>
            </p:cNvGrpSpPr>
            <p:nvPr/>
          </p:nvGrpSpPr>
          <p:grpSpPr bwMode="auto">
            <a:xfrm rot="2707410">
              <a:off x="3408" y="1200"/>
              <a:ext cx="528" cy="528"/>
              <a:chOff x="3696" y="1152"/>
              <a:chExt cx="912" cy="912"/>
            </a:xfrm>
          </p:grpSpPr>
          <p:sp>
            <p:nvSpPr>
              <p:cNvPr id="27766" name="Oval 48"/>
              <p:cNvSpPr>
                <a:spLocks noChangeArrowheads="1"/>
              </p:cNvSpPr>
              <p:nvPr/>
            </p:nvSpPr>
            <p:spPr bwMode="auto">
              <a:xfrm>
                <a:off x="3840" y="1296"/>
                <a:ext cx="624" cy="62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grpSp>
            <p:nvGrpSpPr>
              <p:cNvPr id="19" name="Group 49"/>
              <p:cNvGrpSpPr>
                <a:grpSpLocks/>
              </p:cNvGrpSpPr>
              <p:nvPr/>
            </p:nvGrpSpPr>
            <p:grpSpPr bwMode="auto">
              <a:xfrm>
                <a:off x="3903" y="1344"/>
                <a:ext cx="495" cy="528"/>
                <a:chOff x="3264" y="1920"/>
                <a:chExt cx="432" cy="480"/>
              </a:xfrm>
            </p:grpSpPr>
            <p:sp>
              <p:nvSpPr>
                <p:cNvPr id="27804" name="AutoShape 50"/>
                <p:cNvSpPr>
                  <a:spLocks noChangeArrowheads="1"/>
                </p:cNvSpPr>
                <p:nvPr/>
              </p:nvSpPr>
              <p:spPr bwMode="auto">
                <a:xfrm rot="-5294822">
                  <a:off x="3240" y="1944"/>
                  <a:ext cx="480" cy="432"/>
                </a:xfrm>
                <a:prstGeom prst="hexagon">
                  <a:avLst>
                    <a:gd name="adj" fmla="val 27778"/>
                    <a:gd name="vf" fmla="val 115470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grpSp>
              <p:nvGrpSpPr>
                <p:cNvPr id="20" name="Group 51"/>
                <p:cNvGrpSpPr>
                  <a:grpSpLocks/>
                </p:cNvGrpSpPr>
                <p:nvPr/>
              </p:nvGrpSpPr>
              <p:grpSpPr bwMode="auto">
                <a:xfrm>
                  <a:off x="3360" y="2064"/>
                  <a:ext cx="233" cy="159"/>
                  <a:chOff x="3275" y="609"/>
                  <a:chExt cx="233" cy="159"/>
                </a:xfrm>
              </p:grpSpPr>
              <p:sp>
                <p:nvSpPr>
                  <p:cNvPr id="27806" name="Freeform 52"/>
                  <p:cNvSpPr>
                    <a:spLocks/>
                  </p:cNvSpPr>
                  <p:nvPr/>
                </p:nvSpPr>
                <p:spPr bwMode="auto">
                  <a:xfrm>
                    <a:off x="3316" y="609"/>
                    <a:ext cx="192" cy="85"/>
                  </a:xfrm>
                  <a:custGeom>
                    <a:avLst/>
                    <a:gdLst>
                      <a:gd name="T0" fmla="*/ 0 w 267"/>
                      <a:gd name="T1" fmla="*/ 1 h 149"/>
                      <a:gd name="T2" fmla="*/ 1 w 267"/>
                      <a:gd name="T3" fmla="*/ 0 h 149"/>
                      <a:gd name="T4" fmla="*/ 1 w 267"/>
                      <a:gd name="T5" fmla="*/ 1 h 149"/>
                      <a:gd name="T6" fmla="*/ 1 w 267"/>
                      <a:gd name="T7" fmla="*/ 1 h 149"/>
                      <a:gd name="T8" fmla="*/ 1 w 267"/>
                      <a:gd name="T9" fmla="*/ 1 h 149"/>
                      <a:gd name="T10" fmla="*/ 1 w 267"/>
                      <a:gd name="T11" fmla="*/ 1 h 1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67"/>
                      <a:gd name="T19" fmla="*/ 0 h 149"/>
                      <a:gd name="T20" fmla="*/ 267 w 267"/>
                      <a:gd name="T21" fmla="*/ 149 h 1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67" h="149">
                        <a:moveTo>
                          <a:pt x="0" y="64"/>
                        </a:moveTo>
                        <a:cubicBezTo>
                          <a:pt x="16" y="15"/>
                          <a:pt x="32" y="27"/>
                          <a:pt x="75" y="0"/>
                        </a:cubicBezTo>
                        <a:cubicBezTo>
                          <a:pt x="92" y="3"/>
                          <a:pt x="112" y="0"/>
                          <a:pt x="128" y="10"/>
                        </a:cubicBezTo>
                        <a:cubicBezTo>
                          <a:pt x="137" y="16"/>
                          <a:pt x="137" y="30"/>
                          <a:pt x="139" y="42"/>
                        </a:cubicBezTo>
                        <a:cubicBezTo>
                          <a:pt x="157" y="144"/>
                          <a:pt x="125" y="105"/>
                          <a:pt x="171" y="149"/>
                        </a:cubicBezTo>
                        <a:cubicBezTo>
                          <a:pt x="203" y="145"/>
                          <a:pt x="267" y="138"/>
                          <a:pt x="267" y="138"/>
                        </a:cubicBezTo>
                      </a:path>
                    </a:pathLst>
                  </a:custGeom>
                  <a:solidFill>
                    <a:srgbClr val="FF00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atin typeface="Calibri" pitchFamily="28" charset="0"/>
                    </a:endParaRPr>
                  </a:p>
                </p:txBody>
              </p:sp>
              <p:sp>
                <p:nvSpPr>
                  <p:cNvPr id="27807" name="Freeform 53"/>
                  <p:cNvSpPr>
                    <a:spLocks/>
                  </p:cNvSpPr>
                  <p:nvPr/>
                </p:nvSpPr>
                <p:spPr bwMode="auto">
                  <a:xfrm>
                    <a:off x="3275" y="683"/>
                    <a:ext cx="192" cy="85"/>
                  </a:xfrm>
                  <a:custGeom>
                    <a:avLst/>
                    <a:gdLst>
                      <a:gd name="T0" fmla="*/ 0 w 267"/>
                      <a:gd name="T1" fmla="*/ 1 h 149"/>
                      <a:gd name="T2" fmla="*/ 1 w 267"/>
                      <a:gd name="T3" fmla="*/ 0 h 149"/>
                      <a:gd name="T4" fmla="*/ 1 w 267"/>
                      <a:gd name="T5" fmla="*/ 1 h 149"/>
                      <a:gd name="T6" fmla="*/ 1 w 267"/>
                      <a:gd name="T7" fmla="*/ 1 h 149"/>
                      <a:gd name="T8" fmla="*/ 1 w 267"/>
                      <a:gd name="T9" fmla="*/ 1 h 149"/>
                      <a:gd name="T10" fmla="*/ 1 w 267"/>
                      <a:gd name="T11" fmla="*/ 1 h 1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67"/>
                      <a:gd name="T19" fmla="*/ 0 h 149"/>
                      <a:gd name="T20" fmla="*/ 267 w 267"/>
                      <a:gd name="T21" fmla="*/ 149 h 1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67" h="149">
                        <a:moveTo>
                          <a:pt x="0" y="64"/>
                        </a:moveTo>
                        <a:cubicBezTo>
                          <a:pt x="16" y="15"/>
                          <a:pt x="32" y="27"/>
                          <a:pt x="75" y="0"/>
                        </a:cubicBezTo>
                        <a:cubicBezTo>
                          <a:pt x="92" y="3"/>
                          <a:pt x="112" y="0"/>
                          <a:pt x="128" y="10"/>
                        </a:cubicBezTo>
                        <a:cubicBezTo>
                          <a:pt x="137" y="16"/>
                          <a:pt x="137" y="30"/>
                          <a:pt x="139" y="42"/>
                        </a:cubicBezTo>
                        <a:cubicBezTo>
                          <a:pt x="157" y="144"/>
                          <a:pt x="125" y="105"/>
                          <a:pt x="171" y="149"/>
                        </a:cubicBezTo>
                        <a:cubicBezTo>
                          <a:pt x="203" y="145"/>
                          <a:pt x="267" y="138"/>
                          <a:pt x="267" y="138"/>
                        </a:cubicBezTo>
                      </a:path>
                    </a:pathLst>
                  </a:custGeom>
                  <a:solidFill>
                    <a:srgbClr val="FF00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atin typeface="Calibri" pitchFamily="28" charset="0"/>
                    </a:endParaRPr>
                  </a:p>
                </p:txBody>
              </p:sp>
            </p:grpSp>
          </p:grpSp>
          <p:grpSp>
            <p:nvGrpSpPr>
              <p:cNvPr id="21" name="Group 54"/>
              <p:cNvGrpSpPr>
                <a:grpSpLocks/>
              </p:cNvGrpSpPr>
              <p:nvPr/>
            </p:nvGrpSpPr>
            <p:grpSpPr bwMode="auto">
              <a:xfrm>
                <a:off x="4128" y="1152"/>
                <a:ext cx="96" cy="144"/>
                <a:chOff x="4128" y="1152"/>
                <a:chExt cx="96" cy="144"/>
              </a:xfrm>
            </p:grpSpPr>
            <p:sp>
              <p:nvSpPr>
                <p:cNvPr id="27802" name="Line 55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03" name="Oval 56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2" name="Group 57"/>
              <p:cNvGrpSpPr>
                <a:grpSpLocks/>
              </p:cNvGrpSpPr>
              <p:nvPr/>
            </p:nvGrpSpPr>
            <p:grpSpPr bwMode="auto">
              <a:xfrm flipV="1">
                <a:off x="4128" y="1920"/>
                <a:ext cx="96" cy="144"/>
                <a:chOff x="4128" y="1152"/>
                <a:chExt cx="96" cy="144"/>
              </a:xfrm>
            </p:grpSpPr>
            <p:sp>
              <p:nvSpPr>
                <p:cNvPr id="27800" name="Line 58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801" name="Oval 59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3" name="Group 60"/>
              <p:cNvGrpSpPr>
                <a:grpSpLocks/>
              </p:cNvGrpSpPr>
              <p:nvPr/>
            </p:nvGrpSpPr>
            <p:grpSpPr bwMode="auto">
              <a:xfrm rot="-5400000">
                <a:off x="3720" y="1512"/>
                <a:ext cx="96" cy="144"/>
                <a:chOff x="4128" y="1152"/>
                <a:chExt cx="96" cy="144"/>
              </a:xfrm>
            </p:grpSpPr>
            <p:sp>
              <p:nvSpPr>
                <p:cNvPr id="27798" name="Line 61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99" name="Oval 62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4" name="Group 63"/>
              <p:cNvGrpSpPr>
                <a:grpSpLocks/>
              </p:cNvGrpSpPr>
              <p:nvPr/>
            </p:nvGrpSpPr>
            <p:grpSpPr bwMode="auto">
              <a:xfrm rot="5400000" flipH="1">
                <a:off x="4488" y="1512"/>
                <a:ext cx="96" cy="144"/>
                <a:chOff x="4128" y="1152"/>
                <a:chExt cx="96" cy="144"/>
              </a:xfrm>
            </p:grpSpPr>
            <p:sp>
              <p:nvSpPr>
                <p:cNvPr id="27796" name="Line 64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97" name="Oval 65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5" name="Group 66"/>
              <p:cNvGrpSpPr>
                <a:grpSpLocks/>
              </p:cNvGrpSpPr>
              <p:nvPr/>
            </p:nvGrpSpPr>
            <p:grpSpPr bwMode="auto">
              <a:xfrm rot="3568683" flipH="1">
                <a:off x="4440" y="1320"/>
                <a:ext cx="96" cy="144"/>
                <a:chOff x="4128" y="1152"/>
                <a:chExt cx="96" cy="144"/>
              </a:xfrm>
            </p:grpSpPr>
            <p:sp>
              <p:nvSpPr>
                <p:cNvPr id="27794" name="Line 67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95" name="Oval 68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6" name="Group 69"/>
              <p:cNvGrpSpPr>
                <a:grpSpLocks/>
              </p:cNvGrpSpPr>
              <p:nvPr/>
            </p:nvGrpSpPr>
            <p:grpSpPr bwMode="auto">
              <a:xfrm rot="18389664" flipH="1">
                <a:off x="3792" y="1296"/>
                <a:ext cx="96" cy="144"/>
                <a:chOff x="4128" y="1152"/>
                <a:chExt cx="96" cy="144"/>
              </a:xfrm>
            </p:grpSpPr>
            <p:sp>
              <p:nvSpPr>
                <p:cNvPr id="27792" name="Line 70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93" name="Oval 71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" name="Group 72"/>
              <p:cNvGrpSpPr>
                <a:grpSpLocks/>
              </p:cNvGrpSpPr>
              <p:nvPr/>
            </p:nvGrpSpPr>
            <p:grpSpPr bwMode="auto">
              <a:xfrm rot="18389664" flipV="1">
                <a:off x="4440" y="1704"/>
                <a:ext cx="96" cy="144"/>
                <a:chOff x="4128" y="1152"/>
                <a:chExt cx="96" cy="144"/>
              </a:xfrm>
            </p:grpSpPr>
            <p:sp>
              <p:nvSpPr>
                <p:cNvPr id="27790" name="Line 73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91" name="Oval 74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8" name="Group 75"/>
              <p:cNvGrpSpPr>
                <a:grpSpLocks/>
              </p:cNvGrpSpPr>
              <p:nvPr/>
            </p:nvGrpSpPr>
            <p:grpSpPr bwMode="auto">
              <a:xfrm rot="3568683" flipV="1">
                <a:off x="3768" y="1704"/>
                <a:ext cx="96" cy="144"/>
                <a:chOff x="4128" y="1152"/>
                <a:chExt cx="96" cy="144"/>
              </a:xfrm>
            </p:grpSpPr>
            <p:sp>
              <p:nvSpPr>
                <p:cNvPr id="27788" name="Line 76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89" name="Oval 77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9" name="Group 78"/>
              <p:cNvGrpSpPr>
                <a:grpSpLocks/>
              </p:cNvGrpSpPr>
              <p:nvPr/>
            </p:nvGrpSpPr>
            <p:grpSpPr bwMode="auto">
              <a:xfrm rot="2046018" flipV="1">
                <a:off x="3888" y="1862"/>
                <a:ext cx="96" cy="144"/>
                <a:chOff x="4128" y="1152"/>
                <a:chExt cx="96" cy="144"/>
              </a:xfrm>
            </p:grpSpPr>
            <p:sp>
              <p:nvSpPr>
                <p:cNvPr id="27786" name="Line 79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87" name="Oval 80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30" name="Group 81"/>
              <p:cNvGrpSpPr>
                <a:grpSpLocks/>
              </p:cNvGrpSpPr>
              <p:nvPr/>
            </p:nvGrpSpPr>
            <p:grpSpPr bwMode="auto">
              <a:xfrm rot="-1227753">
                <a:off x="3951" y="1190"/>
                <a:ext cx="96" cy="144"/>
                <a:chOff x="4128" y="1152"/>
                <a:chExt cx="96" cy="144"/>
              </a:xfrm>
            </p:grpSpPr>
            <p:sp>
              <p:nvSpPr>
                <p:cNvPr id="27784" name="Line 82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85" name="Oval 83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31" name="Group 84"/>
              <p:cNvGrpSpPr>
                <a:grpSpLocks/>
              </p:cNvGrpSpPr>
              <p:nvPr/>
            </p:nvGrpSpPr>
            <p:grpSpPr bwMode="auto">
              <a:xfrm rot="-2562695" flipH="1" flipV="1">
                <a:off x="4335" y="1857"/>
                <a:ext cx="96" cy="144"/>
                <a:chOff x="4128" y="1152"/>
                <a:chExt cx="96" cy="144"/>
              </a:xfrm>
            </p:grpSpPr>
            <p:sp>
              <p:nvSpPr>
                <p:cNvPr id="27782" name="Line 85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83" name="Oval 86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776" name="Group 87"/>
              <p:cNvGrpSpPr>
                <a:grpSpLocks/>
              </p:cNvGrpSpPr>
              <p:nvPr/>
            </p:nvGrpSpPr>
            <p:grpSpPr bwMode="auto">
              <a:xfrm rot="2562695" flipH="1">
                <a:off x="4310" y="1205"/>
                <a:ext cx="96" cy="144"/>
                <a:chOff x="4128" y="1152"/>
                <a:chExt cx="96" cy="144"/>
              </a:xfrm>
            </p:grpSpPr>
            <p:sp>
              <p:nvSpPr>
                <p:cNvPr id="27780" name="Line 88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81" name="Oval 89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</p:grpSp>
        <p:grpSp>
          <p:nvGrpSpPr>
            <p:cNvPr id="27777" name="Group 90"/>
            <p:cNvGrpSpPr>
              <a:grpSpLocks/>
            </p:cNvGrpSpPr>
            <p:nvPr/>
          </p:nvGrpSpPr>
          <p:grpSpPr bwMode="auto">
            <a:xfrm rot="2707410" flipH="1" flipV="1">
              <a:off x="3552" y="1824"/>
              <a:ext cx="528" cy="528"/>
              <a:chOff x="3696" y="1152"/>
              <a:chExt cx="912" cy="912"/>
            </a:xfrm>
          </p:grpSpPr>
          <p:sp>
            <p:nvSpPr>
              <p:cNvPr id="27724" name="Oval 91"/>
              <p:cNvSpPr>
                <a:spLocks noChangeArrowheads="1"/>
              </p:cNvSpPr>
              <p:nvPr/>
            </p:nvSpPr>
            <p:spPr bwMode="auto">
              <a:xfrm>
                <a:off x="3840" y="1296"/>
                <a:ext cx="624" cy="62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grpSp>
            <p:nvGrpSpPr>
              <p:cNvPr id="27778" name="Group 92"/>
              <p:cNvGrpSpPr>
                <a:grpSpLocks/>
              </p:cNvGrpSpPr>
              <p:nvPr/>
            </p:nvGrpSpPr>
            <p:grpSpPr bwMode="auto">
              <a:xfrm>
                <a:off x="3903" y="1344"/>
                <a:ext cx="495" cy="528"/>
                <a:chOff x="3264" y="1920"/>
                <a:chExt cx="432" cy="480"/>
              </a:xfrm>
            </p:grpSpPr>
            <p:sp>
              <p:nvSpPr>
                <p:cNvPr id="27762" name="AutoShape 93"/>
                <p:cNvSpPr>
                  <a:spLocks noChangeArrowheads="1"/>
                </p:cNvSpPr>
                <p:nvPr/>
              </p:nvSpPr>
              <p:spPr bwMode="auto">
                <a:xfrm rot="-5294822">
                  <a:off x="3240" y="1944"/>
                  <a:ext cx="480" cy="432"/>
                </a:xfrm>
                <a:prstGeom prst="hexagon">
                  <a:avLst>
                    <a:gd name="adj" fmla="val 27778"/>
                    <a:gd name="vf" fmla="val 115470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grpSp>
              <p:nvGrpSpPr>
                <p:cNvPr id="27779" name="Group 94"/>
                <p:cNvGrpSpPr>
                  <a:grpSpLocks/>
                </p:cNvGrpSpPr>
                <p:nvPr/>
              </p:nvGrpSpPr>
              <p:grpSpPr bwMode="auto">
                <a:xfrm>
                  <a:off x="3360" y="2064"/>
                  <a:ext cx="233" cy="159"/>
                  <a:chOff x="3275" y="609"/>
                  <a:chExt cx="233" cy="159"/>
                </a:xfrm>
              </p:grpSpPr>
              <p:sp>
                <p:nvSpPr>
                  <p:cNvPr id="27764" name="Freeform 95"/>
                  <p:cNvSpPr>
                    <a:spLocks/>
                  </p:cNvSpPr>
                  <p:nvPr/>
                </p:nvSpPr>
                <p:spPr bwMode="auto">
                  <a:xfrm>
                    <a:off x="3316" y="609"/>
                    <a:ext cx="192" cy="85"/>
                  </a:xfrm>
                  <a:custGeom>
                    <a:avLst/>
                    <a:gdLst>
                      <a:gd name="T0" fmla="*/ 0 w 267"/>
                      <a:gd name="T1" fmla="*/ 1 h 149"/>
                      <a:gd name="T2" fmla="*/ 1 w 267"/>
                      <a:gd name="T3" fmla="*/ 0 h 149"/>
                      <a:gd name="T4" fmla="*/ 1 w 267"/>
                      <a:gd name="T5" fmla="*/ 1 h 149"/>
                      <a:gd name="T6" fmla="*/ 1 w 267"/>
                      <a:gd name="T7" fmla="*/ 1 h 149"/>
                      <a:gd name="T8" fmla="*/ 1 w 267"/>
                      <a:gd name="T9" fmla="*/ 1 h 149"/>
                      <a:gd name="T10" fmla="*/ 1 w 267"/>
                      <a:gd name="T11" fmla="*/ 1 h 1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67"/>
                      <a:gd name="T19" fmla="*/ 0 h 149"/>
                      <a:gd name="T20" fmla="*/ 267 w 267"/>
                      <a:gd name="T21" fmla="*/ 149 h 1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67" h="149">
                        <a:moveTo>
                          <a:pt x="0" y="64"/>
                        </a:moveTo>
                        <a:cubicBezTo>
                          <a:pt x="16" y="15"/>
                          <a:pt x="32" y="27"/>
                          <a:pt x="75" y="0"/>
                        </a:cubicBezTo>
                        <a:cubicBezTo>
                          <a:pt x="92" y="3"/>
                          <a:pt x="112" y="0"/>
                          <a:pt x="128" y="10"/>
                        </a:cubicBezTo>
                        <a:cubicBezTo>
                          <a:pt x="137" y="16"/>
                          <a:pt x="137" y="30"/>
                          <a:pt x="139" y="42"/>
                        </a:cubicBezTo>
                        <a:cubicBezTo>
                          <a:pt x="157" y="144"/>
                          <a:pt x="125" y="105"/>
                          <a:pt x="171" y="149"/>
                        </a:cubicBezTo>
                        <a:cubicBezTo>
                          <a:pt x="203" y="145"/>
                          <a:pt x="267" y="138"/>
                          <a:pt x="267" y="138"/>
                        </a:cubicBezTo>
                      </a:path>
                    </a:pathLst>
                  </a:custGeom>
                  <a:solidFill>
                    <a:srgbClr val="FF00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atin typeface="Calibri" pitchFamily="28" charset="0"/>
                    </a:endParaRPr>
                  </a:p>
                </p:txBody>
              </p:sp>
              <p:sp>
                <p:nvSpPr>
                  <p:cNvPr id="27765" name="Freeform 96"/>
                  <p:cNvSpPr>
                    <a:spLocks/>
                  </p:cNvSpPr>
                  <p:nvPr/>
                </p:nvSpPr>
                <p:spPr bwMode="auto">
                  <a:xfrm>
                    <a:off x="3275" y="683"/>
                    <a:ext cx="192" cy="85"/>
                  </a:xfrm>
                  <a:custGeom>
                    <a:avLst/>
                    <a:gdLst>
                      <a:gd name="T0" fmla="*/ 0 w 267"/>
                      <a:gd name="T1" fmla="*/ 1 h 149"/>
                      <a:gd name="T2" fmla="*/ 1 w 267"/>
                      <a:gd name="T3" fmla="*/ 0 h 149"/>
                      <a:gd name="T4" fmla="*/ 1 w 267"/>
                      <a:gd name="T5" fmla="*/ 1 h 149"/>
                      <a:gd name="T6" fmla="*/ 1 w 267"/>
                      <a:gd name="T7" fmla="*/ 1 h 149"/>
                      <a:gd name="T8" fmla="*/ 1 w 267"/>
                      <a:gd name="T9" fmla="*/ 1 h 149"/>
                      <a:gd name="T10" fmla="*/ 1 w 267"/>
                      <a:gd name="T11" fmla="*/ 1 h 1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67"/>
                      <a:gd name="T19" fmla="*/ 0 h 149"/>
                      <a:gd name="T20" fmla="*/ 267 w 267"/>
                      <a:gd name="T21" fmla="*/ 149 h 1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67" h="149">
                        <a:moveTo>
                          <a:pt x="0" y="64"/>
                        </a:moveTo>
                        <a:cubicBezTo>
                          <a:pt x="16" y="15"/>
                          <a:pt x="32" y="27"/>
                          <a:pt x="75" y="0"/>
                        </a:cubicBezTo>
                        <a:cubicBezTo>
                          <a:pt x="92" y="3"/>
                          <a:pt x="112" y="0"/>
                          <a:pt x="128" y="10"/>
                        </a:cubicBezTo>
                        <a:cubicBezTo>
                          <a:pt x="137" y="16"/>
                          <a:pt x="137" y="30"/>
                          <a:pt x="139" y="42"/>
                        </a:cubicBezTo>
                        <a:cubicBezTo>
                          <a:pt x="157" y="144"/>
                          <a:pt x="125" y="105"/>
                          <a:pt x="171" y="149"/>
                        </a:cubicBezTo>
                        <a:cubicBezTo>
                          <a:pt x="203" y="145"/>
                          <a:pt x="267" y="138"/>
                          <a:pt x="267" y="138"/>
                        </a:cubicBezTo>
                      </a:path>
                    </a:pathLst>
                  </a:custGeom>
                  <a:solidFill>
                    <a:srgbClr val="FF00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latin typeface="Calibri" pitchFamily="28" charset="0"/>
                    </a:endParaRPr>
                  </a:p>
                </p:txBody>
              </p:sp>
            </p:grpSp>
          </p:grpSp>
          <p:grpSp>
            <p:nvGrpSpPr>
              <p:cNvPr id="27805" name="Group 97"/>
              <p:cNvGrpSpPr>
                <a:grpSpLocks/>
              </p:cNvGrpSpPr>
              <p:nvPr/>
            </p:nvGrpSpPr>
            <p:grpSpPr bwMode="auto">
              <a:xfrm>
                <a:off x="4128" y="1152"/>
                <a:ext cx="96" cy="144"/>
                <a:chOff x="4128" y="1152"/>
                <a:chExt cx="96" cy="144"/>
              </a:xfrm>
            </p:grpSpPr>
            <p:sp>
              <p:nvSpPr>
                <p:cNvPr id="27760" name="Line 98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61" name="Oval 99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09" name="Group 100"/>
              <p:cNvGrpSpPr>
                <a:grpSpLocks/>
              </p:cNvGrpSpPr>
              <p:nvPr/>
            </p:nvGrpSpPr>
            <p:grpSpPr bwMode="auto">
              <a:xfrm flipV="1">
                <a:off x="4128" y="1920"/>
                <a:ext cx="96" cy="144"/>
                <a:chOff x="4128" y="1152"/>
                <a:chExt cx="96" cy="144"/>
              </a:xfrm>
            </p:grpSpPr>
            <p:sp>
              <p:nvSpPr>
                <p:cNvPr id="27758" name="Line 101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59" name="Oval 102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0" name="Group 103"/>
              <p:cNvGrpSpPr>
                <a:grpSpLocks/>
              </p:cNvGrpSpPr>
              <p:nvPr/>
            </p:nvGrpSpPr>
            <p:grpSpPr bwMode="auto">
              <a:xfrm rot="-5400000">
                <a:off x="3720" y="1512"/>
                <a:ext cx="96" cy="144"/>
                <a:chOff x="4128" y="1152"/>
                <a:chExt cx="96" cy="144"/>
              </a:xfrm>
            </p:grpSpPr>
            <p:sp>
              <p:nvSpPr>
                <p:cNvPr id="27756" name="Line 104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57" name="Oval 105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1" name="Group 106"/>
              <p:cNvGrpSpPr>
                <a:grpSpLocks/>
              </p:cNvGrpSpPr>
              <p:nvPr/>
            </p:nvGrpSpPr>
            <p:grpSpPr bwMode="auto">
              <a:xfrm rot="5400000" flipH="1">
                <a:off x="4488" y="1512"/>
                <a:ext cx="96" cy="144"/>
                <a:chOff x="4128" y="1152"/>
                <a:chExt cx="96" cy="144"/>
              </a:xfrm>
            </p:grpSpPr>
            <p:sp>
              <p:nvSpPr>
                <p:cNvPr id="27754" name="Line 107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55" name="Oval 108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2" name="Group 109"/>
              <p:cNvGrpSpPr>
                <a:grpSpLocks/>
              </p:cNvGrpSpPr>
              <p:nvPr/>
            </p:nvGrpSpPr>
            <p:grpSpPr bwMode="auto">
              <a:xfrm rot="3568683" flipH="1">
                <a:off x="4440" y="1320"/>
                <a:ext cx="96" cy="144"/>
                <a:chOff x="4128" y="1152"/>
                <a:chExt cx="96" cy="144"/>
              </a:xfrm>
            </p:grpSpPr>
            <p:sp>
              <p:nvSpPr>
                <p:cNvPr id="27752" name="Line 110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53" name="Oval 111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3" name="Group 112"/>
              <p:cNvGrpSpPr>
                <a:grpSpLocks/>
              </p:cNvGrpSpPr>
              <p:nvPr/>
            </p:nvGrpSpPr>
            <p:grpSpPr bwMode="auto">
              <a:xfrm rot="18389664" flipH="1">
                <a:off x="3792" y="1296"/>
                <a:ext cx="96" cy="144"/>
                <a:chOff x="4128" y="1152"/>
                <a:chExt cx="96" cy="144"/>
              </a:xfrm>
            </p:grpSpPr>
            <p:sp>
              <p:nvSpPr>
                <p:cNvPr id="27750" name="Line 113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51" name="Oval 114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4" name="Group 115"/>
              <p:cNvGrpSpPr>
                <a:grpSpLocks/>
              </p:cNvGrpSpPr>
              <p:nvPr/>
            </p:nvGrpSpPr>
            <p:grpSpPr bwMode="auto">
              <a:xfrm rot="18389664" flipV="1">
                <a:off x="4440" y="1704"/>
                <a:ext cx="96" cy="144"/>
                <a:chOff x="4128" y="1152"/>
                <a:chExt cx="96" cy="144"/>
              </a:xfrm>
            </p:grpSpPr>
            <p:sp>
              <p:nvSpPr>
                <p:cNvPr id="27748" name="Line 116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49" name="Oval 117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5" name="Group 118"/>
              <p:cNvGrpSpPr>
                <a:grpSpLocks/>
              </p:cNvGrpSpPr>
              <p:nvPr/>
            </p:nvGrpSpPr>
            <p:grpSpPr bwMode="auto">
              <a:xfrm rot="3568683" flipV="1">
                <a:off x="3768" y="1704"/>
                <a:ext cx="96" cy="144"/>
                <a:chOff x="4128" y="1152"/>
                <a:chExt cx="96" cy="144"/>
              </a:xfrm>
            </p:grpSpPr>
            <p:sp>
              <p:nvSpPr>
                <p:cNvPr id="27746" name="Line 119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47" name="Oval 120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6" name="Group 121"/>
              <p:cNvGrpSpPr>
                <a:grpSpLocks/>
              </p:cNvGrpSpPr>
              <p:nvPr/>
            </p:nvGrpSpPr>
            <p:grpSpPr bwMode="auto">
              <a:xfrm rot="2046018" flipV="1">
                <a:off x="3888" y="1862"/>
                <a:ext cx="96" cy="144"/>
                <a:chOff x="4128" y="1152"/>
                <a:chExt cx="96" cy="144"/>
              </a:xfrm>
            </p:grpSpPr>
            <p:sp>
              <p:nvSpPr>
                <p:cNvPr id="27744" name="Line 122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45" name="Oval 123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7" name="Group 124"/>
              <p:cNvGrpSpPr>
                <a:grpSpLocks/>
              </p:cNvGrpSpPr>
              <p:nvPr/>
            </p:nvGrpSpPr>
            <p:grpSpPr bwMode="auto">
              <a:xfrm rot="-1227753">
                <a:off x="3951" y="1190"/>
                <a:ext cx="96" cy="144"/>
                <a:chOff x="4128" y="1152"/>
                <a:chExt cx="96" cy="144"/>
              </a:xfrm>
            </p:grpSpPr>
            <p:sp>
              <p:nvSpPr>
                <p:cNvPr id="27742" name="Line 125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43" name="Oval 126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8" name="Group 127"/>
              <p:cNvGrpSpPr>
                <a:grpSpLocks/>
              </p:cNvGrpSpPr>
              <p:nvPr/>
            </p:nvGrpSpPr>
            <p:grpSpPr bwMode="auto">
              <a:xfrm rot="-2562695" flipH="1" flipV="1">
                <a:off x="4335" y="1857"/>
                <a:ext cx="96" cy="144"/>
                <a:chOff x="4128" y="1152"/>
                <a:chExt cx="96" cy="144"/>
              </a:xfrm>
            </p:grpSpPr>
            <p:sp>
              <p:nvSpPr>
                <p:cNvPr id="27740" name="Line 128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41" name="Oval 129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  <p:grpSp>
            <p:nvGrpSpPr>
              <p:cNvPr id="27819" name="Group 130"/>
              <p:cNvGrpSpPr>
                <a:grpSpLocks/>
              </p:cNvGrpSpPr>
              <p:nvPr/>
            </p:nvGrpSpPr>
            <p:grpSpPr bwMode="auto">
              <a:xfrm rot="2562695" flipH="1">
                <a:off x="4310" y="1205"/>
                <a:ext cx="96" cy="144"/>
                <a:chOff x="4128" y="1152"/>
                <a:chExt cx="96" cy="144"/>
              </a:xfrm>
            </p:grpSpPr>
            <p:sp>
              <p:nvSpPr>
                <p:cNvPr id="27738" name="Line 131"/>
                <p:cNvSpPr>
                  <a:spLocks noChangeShapeType="1"/>
                </p:cNvSpPr>
                <p:nvPr/>
              </p:nvSpPr>
              <p:spPr bwMode="auto">
                <a:xfrm>
                  <a:off x="4172" y="115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7739" name="Oval 132"/>
                <p:cNvSpPr>
                  <a:spLocks noChangeArrowheads="1"/>
                </p:cNvSpPr>
                <p:nvPr/>
              </p:nvSpPr>
              <p:spPr bwMode="auto">
                <a:xfrm>
                  <a:off x="4128" y="1152"/>
                  <a:ext cx="96" cy="48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</p:grpSp>
        </p:grpSp>
      </p:grpSp>
      <p:grpSp>
        <p:nvGrpSpPr>
          <p:cNvPr id="27820" name="Group 133"/>
          <p:cNvGrpSpPr>
            <a:grpSpLocks/>
          </p:cNvGrpSpPr>
          <p:nvPr/>
        </p:nvGrpSpPr>
        <p:grpSpPr bwMode="auto">
          <a:xfrm>
            <a:off x="2212975" y="5257800"/>
            <a:ext cx="3059113" cy="1600200"/>
            <a:chOff x="1536" y="3264"/>
            <a:chExt cx="1989" cy="1008"/>
          </a:xfrm>
        </p:grpSpPr>
        <p:grpSp>
          <p:nvGrpSpPr>
            <p:cNvPr id="27821" name="Group 134"/>
            <p:cNvGrpSpPr>
              <a:grpSpLocks/>
            </p:cNvGrpSpPr>
            <p:nvPr/>
          </p:nvGrpSpPr>
          <p:grpSpPr bwMode="auto">
            <a:xfrm rot="21255135" flipH="1">
              <a:off x="1536" y="3504"/>
              <a:ext cx="1248" cy="672"/>
              <a:chOff x="3203" y="924"/>
              <a:chExt cx="1645" cy="1161"/>
            </a:xfrm>
          </p:grpSpPr>
          <p:sp>
            <p:nvSpPr>
              <p:cNvPr id="27709" name="AutoShape 135"/>
              <p:cNvSpPr>
                <a:spLocks noChangeArrowheads="1"/>
              </p:cNvSpPr>
              <p:nvPr/>
            </p:nvSpPr>
            <p:spPr bwMode="auto">
              <a:xfrm rot="-4466100">
                <a:off x="4150" y="996"/>
                <a:ext cx="480" cy="336"/>
              </a:xfrm>
              <a:prstGeom prst="flowChartDelay">
                <a:avLst/>
              </a:prstGeom>
              <a:solidFill>
                <a:srgbClr val="FFFF66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710" name="Freeform 136"/>
              <p:cNvSpPr>
                <a:spLocks/>
              </p:cNvSpPr>
              <p:nvPr/>
            </p:nvSpPr>
            <p:spPr bwMode="auto">
              <a:xfrm>
                <a:off x="3792" y="1248"/>
                <a:ext cx="933" cy="837"/>
              </a:xfrm>
              <a:custGeom>
                <a:avLst/>
                <a:gdLst>
                  <a:gd name="T0" fmla="*/ 2 w 1147"/>
                  <a:gd name="T1" fmla="*/ 331 h 837"/>
                  <a:gd name="T2" fmla="*/ 2 w 1147"/>
                  <a:gd name="T3" fmla="*/ 192 h 837"/>
                  <a:gd name="T4" fmla="*/ 2 w 1147"/>
                  <a:gd name="T5" fmla="*/ 43 h 837"/>
                  <a:gd name="T6" fmla="*/ 2 w 1147"/>
                  <a:gd name="T7" fmla="*/ 21 h 837"/>
                  <a:gd name="T8" fmla="*/ 3 w 1147"/>
                  <a:gd name="T9" fmla="*/ 0 h 837"/>
                  <a:gd name="T10" fmla="*/ 7 w 1147"/>
                  <a:gd name="T11" fmla="*/ 75 h 837"/>
                  <a:gd name="T12" fmla="*/ 8 w 1147"/>
                  <a:gd name="T13" fmla="*/ 149 h 837"/>
                  <a:gd name="T14" fmla="*/ 9 w 1147"/>
                  <a:gd name="T15" fmla="*/ 213 h 837"/>
                  <a:gd name="T16" fmla="*/ 9 w 1147"/>
                  <a:gd name="T17" fmla="*/ 299 h 837"/>
                  <a:gd name="T18" fmla="*/ 9 w 1147"/>
                  <a:gd name="T19" fmla="*/ 331 h 837"/>
                  <a:gd name="T20" fmla="*/ 10 w 1147"/>
                  <a:gd name="T21" fmla="*/ 395 h 837"/>
                  <a:gd name="T22" fmla="*/ 10 w 1147"/>
                  <a:gd name="T23" fmla="*/ 533 h 837"/>
                  <a:gd name="T24" fmla="*/ 10 w 1147"/>
                  <a:gd name="T25" fmla="*/ 683 h 837"/>
                  <a:gd name="T26" fmla="*/ 8 w 1147"/>
                  <a:gd name="T27" fmla="*/ 779 h 837"/>
                  <a:gd name="T28" fmla="*/ 2 w 1147"/>
                  <a:gd name="T29" fmla="*/ 661 h 837"/>
                  <a:gd name="T30" fmla="*/ 2 w 1147"/>
                  <a:gd name="T31" fmla="*/ 523 h 837"/>
                  <a:gd name="T32" fmla="*/ 2 w 1147"/>
                  <a:gd name="T33" fmla="*/ 331 h 8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47"/>
                  <a:gd name="T52" fmla="*/ 0 h 837"/>
                  <a:gd name="T53" fmla="*/ 1147 w 1147"/>
                  <a:gd name="T54" fmla="*/ 837 h 8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47" h="837">
                    <a:moveTo>
                      <a:pt x="27" y="331"/>
                    </a:moveTo>
                    <a:cubicBezTo>
                      <a:pt x="37" y="281"/>
                      <a:pt x="43" y="227"/>
                      <a:pt x="81" y="192"/>
                    </a:cubicBezTo>
                    <a:cubicBezTo>
                      <a:pt x="104" y="116"/>
                      <a:pt x="150" y="72"/>
                      <a:pt x="219" y="43"/>
                    </a:cubicBezTo>
                    <a:cubicBezTo>
                      <a:pt x="233" y="36"/>
                      <a:pt x="247" y="27"/>
                      <a:pt x="262" y="21"/>
                    </a:cubicBezTo>
                    <a:cubicBezTo>
                      <a:pt x="282" y="12"/>
                      <a:pt x="326" y="0"/>
                      <a:pt x="326" y="0"/>
                    </a:cubicBezTo>
                    <a:cubicBezTo>
                      <a:pt x="512" y="8"/>
                      <a:pt x="625" y="6"/>
                      <a:pt x="785" y="75"/>
                    </a:cubicBezTo>
                    <a:cubicBezTo>
                      <a:pt x="828" y="93"/>
                      <a:pt x="883" y="124"/>
                      <a:pt x="923" y="149"/>
                    </a:cubicBezTo>
                    <a:cubicBezTo>
                      <a:pt x="958" y="171"/>
                      <a:pt x="954" y="199"/>
                      <a:pt x="998" y="213"/>
                    </a:cubicBezTo>
                    <a:cubicBezTo>
                      <a:pt x="1010" y="250"/>
                      <a:pt x="1033" y="264"/>
                      <a:pt x="1051" y="299"/>
                    </a:cubicBezTo>
                    <a:cubicBezTo>
                      <a:pt x="1056" y="309"/>
                      <a:pt x="1056" y="321"/>
                      <a:pt x="1062" y="331"/>
                    </a:cubicBezTo>
                    <a:cubicBezTo>
                      <a:pt x="1074" y="353"/>
                      <a:pt x="1105" y="395"/>
                      <a:pt x="1105" y="395"/>
                    </a:cubicBezTo>
                    <a:cubicBezTo>
                      <a:pt x="1120" y="441"/>
                      <a:pt x="1135" y="485"/>
                      <a:pt x="1147" y="533"/>
                    </a:cubicBezTo>
                    <a:cubicBezTo>
                      <a:pt x="1145" y="548"/>
                      <a:pt x="1133" y="659"/>
                      <a:pt x="1126" y="683"/>
                    </a:cubicBezTo>
                    <a:cubicBezTo>
                      <a:pt x="1102" y="753"/>
                      <a:pt x="993" y="758"/>
                      <a:pt x="934" y="779"/>
                    </a:cubicBezTo>
                    <a:cubicBezTo>
                      <a:pt x="883" y="778"/>
                      <a:pt x="249" y="837"/>
                      <a:pt x="81" y="661"/>
                    </a:cubicBezTo>
                    <a:cubicBezTo>
                      <a:pt x="65" y="614"/>
                      <a:pt x="50" y="570"/>
                      <a:pt x="38" y="523"/>
                    </a:cubicBezTo>
                    <a:cubicBezTo>
                      <a:pt x="15" y="351"/>
                      <a:pt x="0" y="414"/>
                      <a:pt x="27" y="331"/>
                    </a:cubicBezTo>
                    <a:close/>
                  </a:path>
                </a:pathLst>
              </a:custGeom>
              <a:solidFill>
                <a:srgbClr val="CCCC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711" name="Oval 137"/>
              <p:cNvSpPr>
                <a:spLocks noChangeArrowheads="1"/>
              </p:cNvSpPr>
              <p:nvPr/>
            </p:nvSpPr>
            <p:spPr bwMode="auto">
              <a:xfrm rot="1803113">
                <a:off x="4560" y="1680"/>
                <a:ext cx="186" cy="275"/>
              </a:xfrm>
              <a:prstGeom prst="ellipse">
                <a:avLst/>
              </a:prstGeom>
              <a:solidFill>
                <a:srgbClr val="FF99FF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712" name="Oval 138"/>
              <p:cNvSpPr>
                <a:spLocks noChangeArrowheads="1"/>
              </p:cNvSpPr>
              <p:nvPr/>
            </p:nvSpPr>
            <p:spPr bwMode="auto">
              <a:xfrm rot="-974412">
                <a:off x="4512" y="1440"/>
                <a:ext cx="48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  <p:sp>
            <p:nvSpPr>
              <p:cNvPr id="27713" name="Oval 139"/>
              <p:cNvSpPr>
                <a:spLocks noChangeArrowheads="1"/>
              </p:cNvSpPr>
              <p:nvPr/>
            </p:nvSpPr>
            <p:spPr bwMode="auto">
              <a:xfrm rot="-974412">
                <a:off x="4416" y="1536"/>
                <a:ext cx="48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  <p:sp>
            <p:nvSpPr>
              <p:cNvPr id="27714" name="AutoShape 140"/>
              <p:cNvSpPr>
                <a:spLocks noChangeArrowheads="1"/>
              </p:cNvSpPr>
              <p:nvPr/>
            </p:nvSpPr>
            <p:spPr bwMode="auto">
              <a:xfrm rot="2977461" flipH="1">
                <a:off x="3768" y="1080"/>
                <a:ext cx="480" cy="336"/>
              </a:xfrm>
              <a:prstGeom prst="flowChartDelay">
                <a:avLst/>
              </a:prstGeom>
              <a:solidFill>
                <a:srgbClr val="FFFF66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  <p:sp>
            <p:nvSpPr>
              <p:cNvPr id="27715" name="Freeform 141"/>
              <p:cNvSpPr>
                <a:spLocks/>
              </p:cNvSpPr>
              <p:nvPr/>
            </p:nvSpPr>
            <p:spPr bwMode="auto">
              <a:xfrm>
                <a:off x="3203" y="1482"/>
                <a:ext cx="712" cy="363"/>
              </a:xfrm>
              <a:custGeom>
                <a:avLst/>
                <a:gdLst>
                  <a:gd name="T0" fmla="*/ 606 w 712"/>
                  <a:gd name="T1" fmla="*/ 246 h 363"/>
                  <a:gd name="T2" fmla="*/ 542 w 712"/>
                  <a:gd name="T3" fmla="*/ 225 h 363"/>
                  <a:gd name="T4" fmla="*/ 478 w 712"/>
                  <a:gd name="T5" fmla="*/ 139 h 363"/>
                  <a:gd name="T6" fmla="*/ 403 w 712"/>
                  <a:gd name="T7" fmla="*/ 75 h 363"/>
                  <a:gd name="T8" fmla="*/ 275 w 712"/>
                  <a:gd name="T9" fmla="*/ 11 h 363"/>
                  <a:gd name="T10" fmla="*/ 243 w 712"/>
                  <a:gd name="T11" fmla="*/ 1 h 363"/>
                  <a:gd name="T12" fmla="*/ 179 w 712"/>
                  <a:gd name="T13" fmla="*/ 22 h 363"/>
                  <a:gd name="T14" fmla="*/ 72 w 712"/>
                  <a:gd name="T15" fmla="*/ 161 h 363"/>
                  <a:gd name="T16" fmla="*/ 8 w 712"/>
                  <a:gd name="T17" fmla="*/ 118 h 363"/>
                  <a:gd name="T18" fmla="*/ 51 w 712"/>
                  <a:gd name="T19" fmla="*/ 203 h 363"/>
                  <a:gd name="T20" fmla="*/ 158 w 712"/>
                  <a:gd name="T21" fmla="*/ 171 h 363"/>
                  <a:gd name="T22" fmla="*/ 179 w 712"/>
                  <a:gd name="T23" fmla="*/ 129 h 363"/>
                  <a:gd name="T24" fmla="*/ 222 w 712"/>
                  <a:gd name="T25" fmla="*/ 86 h 363"/>
                  <a:gd name="T26" fmla="*/ 286 w 712"/>
                  <a:gd name="T27" fmla="*/ 97 h 363"/>
                  <a:gd name="T28" fmla="*/ 371 w 712"/>
                  <a:gd name="T29" fmla="*/ 225 h 363"/>
                  <a:gd name="T30" fmla="*/ 499 w 712"/>
                  <a:gd name="T31" fmla="*/ 289 h 363"/>
                  <a:gd name="T32" fmla="*/ 712 w 712"/>
                  <a:gd name="T33" fmla="*/ 363 h 3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2"/>
                  <a:gd name="T52" fmla="*/ 0 h 363"/>
                  <a:gd name="T53" fmla="*/ 712 w 712"/>
                  <a:gd name="T54" fmla="*/ 363 h 3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2" h="363">
                    <a:moveTo>
                      <a:pt x="606" y="246"/>
                    </a:moveTo>
                    <a:cubicBezTo>
                      <a:pt x="584" y="239"/>
                      <a:pt x="557" y="240"/>
                      <a:pt x="542" y="225"/>
                    </a:cubicBezTo>
                    <a:cubicBezTo>
                      <a:pt x="516" y="199"/>
                      <a:pt x="503" y="163"/>
                      <a:pt x="478" y="139"/>
                    </a:cubicBezTo>
                    <a:cubicBezTo>
                      <a:pt x="454" y="116"/>
                      <a:pt x="428" y="94"/>
                      <a:pt x="403" y="75"/>
                    </a:cubicBezTo>
                    <a:cubicBezTo>
                      <a:pt x="341" y="28"/>
                      <a:pt x="344" y="34"/>
                      <a:pt x="275" y="11"/>
                    </a:cubicBezTo>
                    <a:cubicBezTo>
                      <a:pt x="264" y="7"/>
                      <a:pt x="243" y="1"/>
                      <a:pt x="243" y="1"/>
                    </a:cubicBezTo>
                    <a:cubicBezTo>
                      <a:pt x="221" y="8"/>
                      <a:pt x="186" y="0"/>
                      <a:pt x="179" y="22"/>
                    </a:cubicBezTo>
                    <a:cubicBezTo>
                      <a:pt x="157" y="85"/>
                      <a:pt x="125" y="124"/>
                      <a:pt x="72" y="161"/>
                    </a:cubicBezTo>
                    <a:cubicBezTo>
                      <a:pt x="50" y="146"/>
                      <a:pt x="3" y="92"/>
                      <a:pt x="8" y="118"/>
                    </a:cubicBezTo>
                    <a:cubicBezTo>
                      <a:pt x="21" y="194"/>
                      <a:pt x="0" y="170"/>
                      <a:pt x="51" y="203"/>
                    </a:cubicBezTo>
                    <a:cubicBezTo>
                      <a:pt x="104" y="196"/>
                      <a:pt x="130" y="211"/>
                      <a:pt x="158" y="171"/>
                    </a:cubicBezTo>
                    <a:cubicBezTo>
                      <a:pt x="166" y="158"/>
                      <a:pt x="169" y="141"/>
                      <a:pt x="179" y="129"/>
                    </a:cubicBezTo>
                    <a:cubicBezTo>
                      <a:pt x="191" y="112"/>
                      <a:pt x="222" y="86"/>
                      <a:pt x="222" y="86"/>
                    </a:cubicBezTo>
                    <a:cubicBezTo>
                      <a:pt x="243" y="89"/>
                      <a:pt x="265" y="90"/>
                      <a:pt x="286" y="97"/>
                    </a:cubicBezTo>
                    <a:cubicBezTo>
                      <a:pt x="340" y="115"/>
                      <a:pt x="330" y="189"/>
                      <a:pt x="371" y="225"/>
                    </a:cubicBezTo>
                    <a:cubicBezTo>
                      <a:pt x="516" y="351"/>
                      <a:pt x="355" y="194"/>
                      <a:pt x="499" y="289"/>
                    </a:cubicBezTo>
                    <a:cubicBezTo>
                      <a:pt x="565" y="332"/>
                      <a:pt x="630" y="363"/>
                      <a:pt x="712" y="363"/>
                    </a:cubicBezTo>
                  </a:path>
                </a:pathLst>
              </a:custGeom>
              <a:solidFill>
                <a:srgbClr val="CCCC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716" name="Line 142"/>
              <p:cNvSpPr>
                <a:spLocks noChangeShapeType="1"/>
              </p:cNvSpPr>
              <p:nvPr/>
            </p:nvSpPr>
            <p:spPr bwMode="auto">
              <a:xfrm flipV="1">
                <a:off x="4608" y="1440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17" name="Line 143"/>
              <p:cNvSpPr>
                <a:spLocks noChangeShapeType="1"/>
              </p:cNvSpPr>
              <p:nvPr/>
            </p:nvSpPr>
            <p:spPr bwMode="auto">
              <a:xfrm rot="1956549" flipV="1">
                <a:off x="4656" y="1536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18" name="Line 144"/>
              <p:cNvSpPr>
                <a:spLocks noChangeShapeType="1"/>
              </p:cNvSpPr>
              <p:nvPr/>
            </p:nvSpPr>
            <p:spPr bwMode="auto">
              <a:xfrm rot="-3030024" flipH="1" flipV="1">
                <a:off x="4290" y="1617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19" name="Line 145"/>
              <p:cNvSpPr>
                <a:spLocks noChangeShapeType="1"/>
              </p:cNvSpPr>
              <p:nvPr/>
            </p:nvSpPr>
            <p:spPr bwMode="auto">
              <a:xfrm rot="-4986573" flipH="1" flipV="1">
                <a:off x="4338" y="1713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20" name="Oval 146"/>
              <p:cNvSpPr>
                <a:spLocks noChangeArrowheads="1"/>
              </p:cNvSpPr>
              <p:nvPr/>
            </p:nvSpPr>
            <p:spPr bwMode="auto">
              <a:xfrm rot="-7414867">
                <a:off x="4152" y="1272"/>
                <a:ext cx="144" cy="384"/>
              </a:xfrm>
              <a:prstGeom prst="ellipse">
                <a:avLst/>
              </a:prstGeom>
              <a:solidFill>
                <a:srgbClr val="CCCC00"/>
              </a:soli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</p:grpSp>
        <p:pic>
          <p:nvPicPr>
            <p:cNvPr id="27695" name="Picture 1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77" y="3264"/>
              <a:ext cx="848" cy="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847" name="Group 148"/>
            <p:cNvGrpSpPr>
              <a:grpSpLocks/>
            </p:cNvGrpSpPr>
            <p:nvPr/>
          </p:nvGrpSpPr>
          <p:grpSpPr bwMode="auto">
            <a:xfrm rot="1062827" flipH="1">
              <a:off x="2016" y="3600"/>
              <a:ext cx="1248" cy="672"/>
              <a:chOff x="3203" y="924"/>
              <a:chExt cx="1645" cy="1161"/>
            </a:xfrm>
          </p:grpSpPr>
          <p:sp>
            <p:nvSpPr>
              <p:cNvPr id="27697" name="AutoShape 149"/>
              <p:cNvSpPr>
                <a:spLocks noChangeArrowheads="1"/>
              </p:cNvSpPr>
              <p:nvPr/>
            </p:nvSpPr>
            <p:spPr bwMode="auto">
              <a:xfrm rot="-4466100">
                <a:off x="4150" y="996"/>
                <a:ext cx="480" cy="336"/>
              </a:xfrm>
              <a:prstGeom prst="flowChartDelay">
                <a:avLst/>
              </a:prstGeom>
              <a:solidFill>
                <a:srgbClr val="FFFF66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698" name="Freeform 150"/>
              <p:cNvSpPr>
                <a:spLocks/>
              </p:cNvSpPr>
              <p:nvPr/>
            </p:nvSpPr>
            <p:spPr bwMode="auto">
              <a:xfrm>
                <a:off x="3792" y="1248"/>
                <a:ext cx="933" cy="837"/>
              </a:xfrm>
              <a:custGeom>
                <a:avLst/>
                <a:gdLst>
                  <a:gd name="T0" fmla="*/ 2 w 1147"/>
                  <a:gd name="T1" fmla="*/ 331 h 837"/>
                  <a:gd name="T2" fmla="*/ 2 w 1147"/>
                  <a:gd name="T3" fmla="*/ 192 h 837"/>
                  <a:gd name="T4" fmla="*/ 2 w 1147"/>
                  <a:gd name="T5" fmla="*/ 43 h 837"/>
                  <a:gd name="T6" fmla="*/ 2 w 1147"/>
                  <a:gd name="T7" fmla="*/ 21 h 837"/>
                  <a:gd name="T8" fmla="*/ 3 w 1147"/>
                  <a:gd name="T9" fmla="*/ 0 h 837"/>
                  <a:gd name="T10" fmla="*/ 7 w 1147"/>
                  <a:gd name="T11" fmla="*/ 75 h 837"/>
                  <a:gd name="T12" fmla="*/ 8 w 1147"/>
                  <a:gd name="T13" fmla="*/ 149 h 837"/>
                  <a:gd name="T14" fmla="*/ 9 w 1147"/>
                  <a:gd name="T15" fmla="*/ 213 h 837"/>
                  <a:gd name="T16" fmla="*/ 9 w 1147"/>
                  <a:gd name="T17" fmla="*/ 299 h 837"/>
                  <a:gd name="T18" fmla="*/ 9 w 1147"/>
                  <a:gd name="T19" fmla="*/ 331 h 837"/>
                  <a:gd name="T20" fmla="*/ 10 w 1147"/>
                  <a:gd name="T21" fmla="*/ 395 h 837"/>
                  <a:gd name="T22" fmla="*/ 10 w 1147"/>
                  <a:gd name="T23" fmla="*/ 533 h 837"/>
                  <a:gd name="T24" fmla="*/ 10 w 1147"/>
                  <a:gd name="T25" fmla="*/ 683 h 837"/>
                  <a:gd name="T26" fmla="*/ 8 w 1147"/>
                  <a:gd name="T27" fmla="*/ 779 h 837"/>
                  <a:gd name="T28" fmla="*/ 2 w 1147"/>
                  <a:gd name="T29" fmla="*/ 661 h 837"/>
                  <a:gd name="T30" fmla="*/ 2 w 1147"/>
                  <a:gd name="T31" fmla="*/ 523 h 837"/>
                  <a:gd name="T32" fmla="*/ 2 w 1147"/>
                  <a:gd name="T33" fmla="*/ 331 h 8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47"/>
                  <a:gd name="T52" fmla="*/ 0 h 837"/>
                  <a:gd name="T53" fmla="*/ 1147 w 1147"/>
                  <a:gd name="T54" fmla="*/ 837 h 8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47" h="837">
                    <a:moveTo>
                      <a:pt x="27" y="331"/>
                    </a:moveTo>
                    <a:cubicBezTo>
                      <a:pt x="37" y="281"/>
                      <a:pt x="43" y="227"/>
                      <a:pt x="81" y="192"/>
                    </a:cubicBezTo>
                    <a:cubicBezTo>
                      <a:pt x="104" y="116"/>
                      <a:pt x="150" y="72"/>
                      <a:pt x="219" y="43"/>
                    </a:cubicBezTo>
                    <a:cubicBezTo>
                      <a:pt x="233" y="36"/>
                      <a:pt x="247" y="27"/>
                      <a:pt x="262" y="21"/>
                    </a:cubicBezTo>
                    <a:cubicBezTo>
                      <a:pt x="282" y="12"/>
                      <a:pt x="326" y="0"/>
                      <a:pt x="326" y="0"/>
                    </a:cubicBezTo>
                    <a:cubicBezTo>
                      <a:pt x="512" y="8"/>
                      <a:pt x="625" y="6"/>
                      <a:pt x="785" y="75"/>
                    </a:cubicBezTo>
                    <a:cubicBezTo>
                      <a:pt x="828" y="93"/>
                      <a:pt x="883" y="124"/>
                      <a:pt x="923" y="149"/>
                    </a:cubicBezTo>
                    <a:cubicBezTo>
                      <a:pt x="958" y="171"/>
                      <a:pt x="954" y="199"/>
                      <a:pt x="998" y="213"/>
                    </a:cubicBezTo>
                    <a:cubicBezTo>
                      <a:pt x="1010" y="250"/>
                      <a:pt x="1033" y="264"/>
                      <a:pt x="1051" y="299"/>
                    </a:cubicBezTo>
                    <a:cubicBezTo>
                      <a:pt x="1056" y="309"/>
                      <a:pt x="1056" y="321"/>
                      <a:pt x="1062" y="331"/>
                    </a:cubicBezTo>
                    <a:cubicBezTo>
                      <a:pt x="1074" y="353"/>
                      <a:pt x="1105" y="395"/>
                      <a:pt x="1105" y="395"/>
                    </a:cubicBezTo>
                    <a:cubicBezTo>
                      <a:pt x="1120" y="441"/>
                      <a:pt x="1135" y="485"/>
                      <a:pt x="1147" y="533"/>
                    </a:cubicBezTo>
                    <a:cubicBezTo>
                      <a:pt x="1145" y="548"/>
                      <a:pt x="1133" y="659"/>
                      <a:pt x="1126" y="683"/>
                    </a:cubicBezTo>
                    <a:cubicBezTo>
                      <a:pt x="1102" y="753"/>
                      <a:pt x="993" y="758"/>
                      <a:pt x="934" y="779"/>
                    </a:cubicBezTo>
                    <a:cubicBezTo>
                      <a:pt x="883" y="778"/>
                      <a:pt x="249" y="837"/>
                      <a:pt x="81" y="661"/>
                    </a:cubicBezTo>
                    <a:cubicBezTo>
                      <a:pt x="65" y="614"/>
                      <a:pt x="50" y="570"/>
                      <a:pt x="38" y="523"/>
                    </a:cubicBezTo>
                    <a:cubicBezTo>
                      <a:pt x="15" y="351"/>
                      <a:pt x="0" y="414"/>
                      <a:pt x="27" y="331"/>
                    </a:cubicBezTo>
                    <a:close/>
                  </a:path>
                </a:pathLst>
              </a:custGeom>
              <a:solidFill>
                <a:srgbClr val="CCCC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699" name="Oval 151"/>
              <p:cNvSpPr>
                <a:spLocks noChangeArrowheads="1"/>
              </p:cNvSpPr>
              <p:nvPr/>
            </p:nvSpPr>
            <p:spPr bwMode="auto">
              <a:xfrm rot="1803113">
                <a:off x="4560" y="1680"/>
                <a:ext cx="186" cy="275"/>
              </a:xfrm>
              <a:prstGeom prst="ellipse">
                <a:avLst/>
              </a:prstGeom>
              <a:solidFill>
                <a:srgbClr val="FF99FF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700" name="Oval 152"/>
              <p:cNvSpPr>
                <a:spLocks noChangeArrowheads="1"/>
              </p:cNvSpPr>
              <p:nvPr/>
            </p:nvSpPr>
            <p:spPr bwMode="auto">
              <a:xfrm rot="-974412">
                <a:off x="4512" y="1440"/>
                <a:ext cx="48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  <p:sp>
            <p:nvSpPr>
              <p:cNvPr id="27701" name="Oval 153"/>
              <p:cNvSpPr>
                <a:spLocks noChangeArrowheads="1"/>
              </p:cNvSpPr>
              <p:nvPr/>
            </p:nvSpPr>
            <p:spPr bwMode="auto">
              <a:xfrm rot="-974412">
                <a:off x="4416" y="1536"/>
                <a:ext cx="48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  <p:sp>
            <p:nvSpPr>
              <p:cNvPr id="27702" name="AutoShape 154"/>
              <p:cNvSpPr>
                <a:spLocks noChangeArrowheads="1"/>
              </p:cNvSpPr>
              <p:nvPr/>
            </p:nvSpPr>
            <p:spPr bwMode="auto">
              <a:xfrm rot="2977461" flipH="1">
                <a:off x="3768" y="1080"/>
                <a:ext cx="480" cy="336"/>
              </a:xfrm>
              <a:prstGeom prst="flowChartDelay">
                <a:avLst/>
              </a:prstGeom>
              <a:solidFill>
                <a:srgbClr val="FFFF66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  <p:sp>
            <p:nvSpPr>
              <p:cNvPr id="27703" name="Freeform 155"/>
              <p:cNvSpPr>
                <a:spLocks/>
              </p:cNvSpPr>
              <p:nvPr/>
            </p:nvSpPr>
            <p:spPr bwMode="auto">
              <a:xfrm>
                <a:off x="3203" y="1482"/>
                <a:ext cx="712" cy="363"/>
              </a:xfrm>
              <a:custGeom>
                <a:avLst/>
                <a:gdLst>
                  <a:gd name="T0" fmla="*/ 606 w 712"/>
                  <a:gd name="T1" fmla="*/ 246 h 363"/>
                  <a:gd name="T2" fmla="*/ 542 w 712"/>
                  <a:gd name="T3" fmla="*/ 225 h 363"/>
                  <a:gd name="T4" fmla="*/ 478 w 712"/>
                  <a:gd name="T5" fmla="*/ 139 h 363"/>
                  <a:gd name="T6" fmla="*/ 403 w 712"/>
                  <a:gd name="T7" fmla="*/ 75 h 363"/>
                  <a:gd name="T8" fmla="*/ 275 w 712"/>
                  <a:gd name="T9" fmla="*/ 11 h 363"/>
                  <a:gd name="T10" fmla="*/ 243 w 712"/>
                  <a:gd name="T11" fmla="*/ 1 h 363"/>
                  <a:gd name="T12" fmla="*/ 179 w 712"/>
                  <a:gd name="T13" fmla="*/ 22 h 363"/>
                  <a:gd name="T14" fmla="*/ 72 w 712"/>
                  <a:gd name="T15" fmla="*/ 161 h 363"/>
                  <a:gd name="T16" fmla="*/ 8 w 712"/>
                  <a:gd name="T17" fmla="*/ 118 h 363"/>
                  <a:gd name="T18" fmla="*/ 51 w 712"/>
                  <a:gd name="T19" fmla="*/ 203 h 363"/>
                  <a:gd name="T20" fmla="*/ 158 w 712"/>
                  <a:gd name="T21" fmla="*/ 171 h 363"/>
                  <a:gd name="T22" fmla="*/ 179 w 712"/>
                  <a:gd name="T23" fmla="*/ 129 h 363"/>
                  <a:gd name="T24" fmla="*/ 222 w 712"/>
                  <a:gd name="T25" fmla="*/ 86 h 363"/>
                  <a:gd name="T26" fmla="*/ 286 w 712"/>
                  <a:gd name="T27" fmla="*/ 97 h 363"/>
                  <a:gd name="T28" fmla="*/ 371 w 712"/>
                  <a:gd name="T29" fmla="*/ 225 h 363"/>
                  <a:gd name="T30" fmla="*/ 499 w 712"/>
                  <a:gd name="T31" fmla="*/ 289 h 363"/>
                  <a:gd name="T32" fmla="*/ 712 w 712"/>
                  <a:gd name="T33" fmla="*/ 363 h 3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2"/>
                  <a:gd name="T52" fmla="*/ 0 h 363"/>
                  <a:gd name="T53" fmla="*/ 712 w 712"/>
                  <a:gd name="T54" fmla="*/ 363 h 3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2" h="363">
                    <a:moveTo>
                      <a:pt x="606" y="246"/>
                    </a:moveTo>
                    <a:cubicBezTo>
                      <a:pt x="584" y="239"/>
                      <a:pt x="557" y="240"/>
                      <a:pt x="542" y="225"/>
                    </a:cubicBezTo>
                    <a:cubicBezTo>
                      <a:pt x="516" y="199"/>
                      <a:pt x="503" y="163"/>
                      <a:pt x="478" y="139"/>
                    </a:cubicBezTo>
                    <a:cubicBezTo>
                      <a:pt x="454" y="116"/>
                      <a:pt x="428" y="94"/>
                      <a:pt x="403" y="75"/>
                    </a:cubicBezTo>
                    <a:cubicBezTo>
                      <a:pt x="341" y="28"/>
                      <a:pt x="344" y="34"/>
                      <a:pt x="275" y="11"/>
                    </a:cubicBezTo>
                    <a:cubicBezTo>
                      <a:pt x="264" y="7"/>
                      <a:pt x="243" y="1"/>
                      <a:pt x="243" y="1"/>
                    </a:cubicBezTo>
                    <a:cubicBezTo>
                      <a:pt x="221" y="8"/>
                      <a:pt x="186" y="0"/>
                      <a:pt x="179" y="22"/>
                    </a:cubicBezTo>
                    <a:cubicBezTo>
                      <a:pt x="157" y="85"/>
                      <a:pt x="125" y="124"/>
                      <a:pt x="72" y="161"/>
                    </a:cubicBezTo>
                    <a:cubicBezTo>
                      <a:pt x="50" y="146"/>
                      <a:pt x="3" y="92"/>
                      <a:pt x="8" y="118"/>
                    </a:cubicBezTo>
                    <a:cubicBezTo>
                      <a:pt x="21" y="194"/>
                      <a:pt x="0" y="170"/>
                      <a:pt x="51" y="203"/>
                    </a:cubicBezTo>
                    <a:cubicBezTo>
                      <a:pt x="104" y="196"/>
                      <a:pt x="130" y="211"/>
                      <a:pt x="158" y="171"/>
                    </a:cubicBezTo>
                    <a:cubicBezTo>
                      <a:pt x="166" y="158"/>
                      <a:pt x="169" y="141"/>
                      <a:pt x="179" y="129"/>
                    </a:cubicBezTo>
                    <a:cubicBezTo>
                      <a:pt x="191" y="112"/>
                      <a:pt x="222" y="86"/>
                      <a:pt x="222" y="86"/>
                    </a:cubicBezTo>
                    <a:cubicBezTo>
                      <a:pt x="243" y="89"/>
                      <a:pt x="265" y="90"/>
                      <a:pt x="286" y="97"/>
                    </a:cubicBezTo>
                    <a:cubicBezTo>
                      <a:pt x="340" y="115"/>
                      <a:pt x="330" y="189"/>
                      <a:pt x="371" y="225"/>
                    </a:cubicBezTo>
                    <a:cubicBezTo>
                      <a:pt x="516" y="351"/>
                      <a:pt x="355" y="194"/>
                      <a:pt x="499" y="289"/>
                    </a:cubicBezTo>
                    <a:cubicBezTo>
                      <a:pt x="565" y="332"/>
                      <a:pt x="630" y="363"/>
                      <a:pt x="712" y="363"/>
                    </a:cubicBezTo>
                  </a:path>
                </a:pathLst>
              </a:custGeom>
              <a:solidFill>
                <a:srgbClr val="CCCC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704" name="Line 156"/>
              <p:cNvSpPr>
                <a:spLocks noChangeShapeType="1"/>
              </p:cNvSpPr>
              <p:nvPr/>
            </p:nvSpPr>
            <p:spPr bwMode="auto">
              <a:xfrm flipV="1">
                <a:off x="4608" y="1440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05" name="Line 157"/>
              <p:cNvSpPr>
                <a:spLocks noChangeShapeType="1"/>
              </p:cNvSpPr>
              <p:nvPr/>
            </p:nvSpPr>
            <p:spPr bwMode="auto">
              <a:xfrm rot="1956549" flipV="1">
                <a:off x="4656" y="1536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06" name="Line 158"/>
              <p:cNvSpPr>
                <a:spLocks noChangeShapeType="1"/>
              </p:cNvSpPr>
              <p:nvPr/>
            </p:nvSpPr>
            <p:spPr bwMode="auto">
              <a:xfrm rot="-3030024" flipH="1" flipV="1">
                <a:off x="4290" y="1617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07" name="Line 159"/>
              <p:cNvSpPr>
                <a:spLocks noChangeShapeType="1"/>
              </p:cNvSpPr>
              <p:nvPr/>
            </p:nvSpPr>
            <p:spPr bwMode="auto">
              <a:xfrm rot="-4986573" flipH="1" flipV="1">
                <a:off x="4338" y="1713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08" name="Oval 160"/>
              <p:cNvSpPr>
                <a:spLocks noChangeArrowheads="1"/>
              </p:cNvSpPr>
              <p:nvPr/>
            </p:nvSpPr>
            <p:spPr bwMode="auto">
              <a:xfrm rot="-7414867">
                <a:off x="4152" y="1272"/>
                <a:ext cx="144" cy="384"/>
              </a:xfrm>
              <a:prstGeom prst="ellipse">
                <a:avLst/>
              </a:prstGeom>
              <a:solidFill>
                <a:srgbClr val="CCCC00"/>
              </a:soli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latin typeface="Times" pitchFamily="28" charset="0"/>
                </a:endParaRPr>
              </a:p>
            </p:txBody>
          </p:sp>
        </p:grpSp>
      </p:grpSp>
      <p:grpSp>
        <p:nvGrpSpPr>
          <p:cNvPr id="27850" name="Group 162"/>
          <p:cNvGrpSpPr>
            <a:grpSpLocks/>
          </p:cNvGrpSpPr>
          <p:nvPr/>
        </p:nvGrpSpPr>
        <p:grpSpPr bwMode="auto">
          <a:xfrm>
            <a:off x="511175" y="2794000"/>
            <a:ext cx="4686300" cy="1671638"/>
            <a:chOff x="288" y="536"/>
            <a:chExt cx="3312" cy="1308"/>
          </a:xfrm>
        </p:grpSpPr>
        <p:sp>
          <p:nvSpPr>
            <p:cNvPr id="27665" name="Line 163"/>
            <p:cNvSpPr>
              <a:spLocks noChangeShapeType="1"/>
            </p:cNvSpPr>
            <p:nvPr/>
          </p:nvSpPr>
          <p:spPr bwMode="auto">
            <a:xfrm>
              <a:off x="1344" y="1392"/>
              <a:ext cx="19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666" name="Line 164"/>
            <p:cNvSpPr>
              <a:spLocks noChangeShapeType="1"/>
            </p:cNvSpPr>
            <p:nvPr/>
          </p:nvSpPr>
          <p:spPr bwMode="auto">
            <a:xfrm>
              <a:off x="912" y="1392"/>
              <a:ext cx="5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667" name="Line 165"/>
            <p:cNvSpPr>
              <a:spLocks noChangeShapeType="1"/>
            </p:cNvSpPr>
            <p:nvPr/>
          </p:nvSpPr>
          <p:spPr bwMode="auto">
            <a:xfrm>
              <a:off x="288" y="816"/>
              <a:ext cx="96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668" name="Line 166"/>
            <p:cNvSpPr>
              <a:spLocks noChangeShapeType="1"/>
            </p:cNvSpPr>
            <p:nvPr/>
          </p:nvSpPr>
          <p:spPr bwMode="auto">
            <a:xfrm flipH="1">
              <a:off x="1248" y="816"/>
              <a:ext cx="504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27851" name="Group 167"/>
            <p:cNvGrpSpPr>
              <a:grpSpLocks/>
            </p:cNvGrpSpPr>
            <p:nvPr/>
          </p:nvGrpSpPr>
          <p:grpSpPr bwMode="auto">
            <a:xfrm>
              <a:off x="288" y="536"/>
              <a:ext cx="1489" cy="288"/>
              <a:chOff x="3749" y="386"/>
              <a:chExt cx="1435" cy="319"/>
            </a:xfrm>
          </p:grpSpPr>
          <p:sp>
            <p:nvSpPr>
              <p:cNvPr id="27691" name="Rectangle 168"/>
              <p:cNvSpPr>
                <a:spLocks noChangeArrowheads="1"/>
              </p:cNvSpPr>
              <p:nvPr/>
            </p:nvSpPr>
            <p:spPr bwMode="auto">
              <a:xfrm>
                <a:off x="3749" y="434"/>
                <a:ext cx="526" cy="271"/>
              </a:xfrm>
              <a:prstGeom prst="rect">
                <a:avLst/>
              </a:prstGeom>
              <a:solidFill>
                <a:srgbClr val="CC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692" name="Rectangle 169"/>
              <p:cNvSpPr>
                <a:spLocks noChangeArrowheads="1"/>
              </p:cNvSpPr>
              <p:nvPr/>
            </p:nvSpPr>
            <p:spPr bwMode="auto">
              <a:xfrm>
                <a:off x="4272" y="432"/>
                <a:ext cx="912" cy="273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693" name="Text Box 170"/>
              <p:cNvSpPr txBox="1">
                <a:spLocks noChangeArrowheads="1"/>
              </p:cNvSpPr>
              <p:nvPr/>
            </p:nvSpPr>
            <p:spPr bwMode="auto">
              <a:xfrm>
                <a:off x="3752" y="386"/>
                <a:ext cx="447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it-IT" sz="1000" b="1">
                    <a:latin typeface="Comic Sans MS" pitchFamily="28" charset="0"/>
                  </a:rPr>
                  <a:t>U1 </a:t>
                </a:r>
              </a:p>
              <a:p>
                <a:pPr algn="ctr"/>
                <a:r>
                  <a:rPr lang="it-IT" sz="1000" b="1">
                    <a:latin typeface="Comic Sans MS" pitchFamily="28" charset="0"/>
                  </a:rPr>
                  <a:t>promoter</a:t>
                </a:r>
                <a:endParaRPr lang="it-IT" sz="800" b="1">
                  <a:latin typeface="Comic Sans MS" pitchFamily="28" charset="0"/>
                </a:endParaRPr>
              </a:p>
            </p:txBody>
          </p:sp>
        </p:grpSp>
        <p:sp>
          <p:nvSpPr>
            <p:cNvPr id="27670" name="Text Box 171"/>
            <p:cNvSpPr txBox="1">
              <a:spLocks noChangeArrowheads="1"/>
            </p:cNvSpPr>
            <p:nvPr/>
          </p:nvSpPr>
          <p:spPr bwMode="auto">
            <a:xfrm>
              <a:off x="936" y="576"/>
              <a:ext cx="6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b="1">
                  <a:latin typeface="Comic Sans MS" pitchFamily="28" charset="0"/>
                </a:rPr>
                <a:t>Antisense</a:t>
              </a:r>
            </a:p>
          </p:txBody>
        </p:sp>
        <p:sp>
          <p:nvSpPr>
            <p:cNvPr id="27671" name="AutoShape 172"/>
            <p:cNvSpPr>
              <a:spLocks noChangeArrowheads="1"/>
            </p:cNvSpPr>
            <p:nvPr/>
          </p:nvSpPr>
          <p:spPr bwMode="auto">
            <a:xfrm>
              <a:off x="528" y="1174"/>
              <a:ext cx="432" cy="421"/>
            </a:xfrm>
            <a:prstGeom prst="rightArrow">
              <a:avLst>
                <a:gd name="adj1" fmla="val 50000"/>
                <a:gd name="adj2" fmla="val 2565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7672" name="Rectangle 173"/>
            <p:cNvSpPr>
              <a:spLocks noChangeArrowheads="1"/>
            </p:cNvSpPr>
            <p:nvPr/>
          </p:nvSpPr>
          <p:spPr bwMode="auto">
            <a:xfrm>
              <a:off x="1355" y="1296"/>
              <a:ext cx="358" cy="23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>
                <a:latin typeface="Calibri" pitchFamily="28" charset="0"/>
              </a:endParaRPr>
            </a:p>
          </p:txBody>
        </p:sp>
        <p:sp>
          <p:nvSpPr>
            <p:cNvPr id="27673" name="Text Box 174"/>
            <p:cNvSpPr txBox="1">
              <a:spLocks noChangeArrowheads="1"/>
            </p:cNvSpPr>
            <p:nvPr/>
          </p:nvSpPr>
          <p:spPr bwMode="auto">
            <a:xfrm>
              <a:off x="1345" y="1296"/>
              <a:ext cx="3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800" b="1">
                  <a:latin typeface="Comic Sans MS" pitchFamily="28" charset="0"/>
                </a:rPr>
                <a:t>CMV </a:t>
              </a:r>
            </a:p>
            <a:p>
              <a:pPr algn="ctr"/>
              <a:r>
                <a:rPr lang="it-IT" sz="800" b="1">
                  <a:latin typeface="Comic Sans MS" pitchFamily="28" charset="0"/>
                </a:rPr>
                <a:t>promoter</a:t>
              </a:r>
            </a:p>
          </p:txBody>
        </p:sp>
        <p:grpSp>
          <p:nvGrpSpPr>
            <p:cNvPr id="27852" name="Group 175"/>
            <p:cNvGrpSpPr>
              <a:grpSpLocks/>
            </p:cNvGrpSpPr>
            <p:nvPr/>
          </p:nvGrpSpPr>
          <p:grpSpPr bwMode="auto">
            <a:xfrm>
              <a:off x="1968" y="1296"/>
              <a:ext cx="863" cy="232"/>
              <a:chOff x="1728" y="1296"/>
              <a:chExt cx="863" cy="232"/>
            </a:xfrm>
          </p:grpSpPr>
          <p:grpSp>
            <p:nvGrpSpPr>
              <p:cNvPr id="27853" name="Group 176"/>
              <p:cNvGrpSpPr>
                <a:grpSpLocks/>
              </p:cNvGrpSpPr>
              <p:nvPr/>
            </p:nvGrpSpPr>
            <p:grpSpPr bwMode="auto">
              <a:xfrm>
                <a:off x="2304" y="1296"/>
                <a:ext cx="287" cy="232"/>
                <a:chOff x="2304" y="1296"/>
                <a:chExt cx="287" cy="232"/>
              </a:xfrm>
            </p:grpSpPr>
            <p:sp>
              <p:nvSpPr>
                <p:cNvPr id="27689" name="Rectangle 177"/>
                <p:cNvSpPr>
                  <a:spLocks noChangeArrowheads="1"/>
                </p:cNvSpPr>
                <p:nvPr/>
              </p:nvSpPr>
              <p:spPr bwMode="auto">
                <a:xfrm>
                  <a:off x="2304" y="1296"/>
                  <a:ext cx="287" cy="232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sp>
              <p:nvSpPr>
                <p:cNvPr id="27690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2308" y="1349"/>
                  <a:ext cx="283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800" b="1">
                      <a:latin typeface="Comic Sans MS" pitchFamily="28" charset="0"/>
                    </a:rPr>
                    <a:t>Wpre</a:t>
                  </a:r>
                </a:p>
              </p:txBody>
            </p:sp>
          </p:grpSp>
          <p:grpSp>
            <p:nvGrpSpPr>
              <p:cNvPr id="27854" name="Group 179"/>
              <p:cNvGrpSpPr>
                <a:grpSpLocks/>
              </p:cNvGrpSpPr>
              <p:nvPr/>
            </p:nvGrpSpPr>
            <p:grpSpPr bwMode="auto">
              <a:xfrm>
                <a:off x="1728" y="1296"/>
                <a:ext cx="575" cy="232"/>
                <a:chOff x="1728" y="1296"/>
                <a:chExt cx="575" cy="232"/>
              </a:xfrm>
            </p:grpSpPr>
            <p:sp>
              <p:nvSpPr>
                <p:cNvPr id="27687" name="Rectangle 180"/>
                <p:cNvSpPr>
                  <a:spLocks noChangeArrowheads="1"/>
                </p:cNvSpPr>
                <p:nvPr/>
              </p:nvSpPr>
              <p:spPr bwMode="auto">
                <a:xfrm>
                  <a:off x="1728" y="1296"/>
                  <a:ext cx="575" cy="232"/>
                </a:xfrm>
                <a:prstGeom prst="rect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latin typeface="Calibri" pitchFamily="28" charset="0"/>
                  </a:endParaRPr>
                </a:p>
              </p:txBody>
            </p:sp>
            <p:sp>
              <p:nvSpPr>
                <p:cNvPr id="27688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1872" y="1344"/>
                  <a:ext cx="232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800" b="1">
                      <a:latin typeface="Comic Sans MS" pitchFamily="28" charset="0"/>
                    </a:rPr>
                    <a:t>GFP</a:t>
                  </a:r>
                </a:p>
              </p:txBody>
            </p:sp>
          </p:grpSp>
        </p:grpSp>
        <p:sp>
          <p:nvSpPr>
            <p:cNvPr id="27675" name="Text Box 182"/>
            <p:cNvSpPr txBox="1">
              <a:spLocks noChangeArrowheads="1"/>
            </p:cNvSpPr>
            <p:nvPr/>
          </p:nvSpPr>
          <p:spPr bwMode="auto">
            <a:xfrm>
              <a:off x="576" y="1318"/>
              <a:ext cx="32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800" b="1">
                  <a:latin typeface="Comic Sans MS" pitchFamily="28" charset="0"/>
                </a:rPr>
                <a:t>5’-ITR</a:t>
              </a:r>
            </a:p>
          </p:txBody>
        </p:sp>
        <p:grpSp>
          <p:nvGrpSpPr>
            <p:cNvPr id="27855" name="Group 183"/>
            <p:cNvGrpSpPr>
              <a:grpSpLocks/>
            </p:cNvGrpSpPr>
            <p:nvPr/>
          </p:nvGrpSpPr>
          <p:grpSpPr bwMode="auto">
            <a:xfrm>
              <a:off x="3168" y="1165"/>
              <a:ext cx="432" cy="443"/>
              <a:chOff x="2722" y="1189"/>
              <a:chExt cx="432" cy="443"/>
            </a:xfrm>
          </p:grpSpPr>
          <p:sp>
            <p:nvSpPr>
              <p:cNvPr id="27683" name="AutoShape 184"/>
              <p:cNvSpPr>
                <a:spLocks noChangeArrowheads="1"/>
              </p:cNvSpPr>
              <p:nvPr/>
            </p:nvSpPr>
            <p:spPr bwMode="auto">
              <a:xfrm>
                <a:off x="2722" y="1189"/>
                <a:ext cx="432" cy="443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latin typeface="Calibri" pitchFamily="28" charset="0"/>
                </a:endParaRPr>
              </a:p>
            </p:txBody>
          </p:sp>
          <p:sp>
            <p:nvSpPr>
              <p:cNvPr id="27684" name="Text Box 185"/>
              <p:cNvSpPr txBox="1">
                <a:spLocks noChangeArrowheads="1"/>
              </p:cNvSpPr>
              <p:nvPr/>
            </p:nvSpPr>
            <p:spPr bwMode="auto">
              <a:xfrm>
                <a:off x="2736" y="1344"/>
                <a:ext cx="329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800" b="1">
                    <a:latin typeface="Comic Sans MS" pitchFamily="28" charset="0"/>
                  </a:rPr>
                  <a:t>3’-ITR</a:t>
                </a:r>
              </a:p>
            </p:txBody>
          </p:sp>
        </p:grpSp>
        <p:sp>
          <p:nvSpPr>
            <p:cNvPr id="27677" name="Text Box 186"/>
            <p:cNvSpPr txBox="1">
              <a:spLocks noChangeArrowheads="1"/>
            </p:cNvSpPr>
            <p:nvPr/>
          </p:nvSpPr>
          <p:spPr bwMode="auto">
            <a:xfrm>
              <a:off x="1586" y="1632"/>
              <a:ext cx="4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800" b="1">
                  <a:latin typeface="Comic Sans MS" pitchFamily="28" charset="0"/>
                </a:rPr>
                <a:t>SV40 misc </a:t>
              </a:r>
            </a:p>
            <a:p>
              <a:pPr algn="ctr"/>
              <a:r>
                <a:rPr lang="it-IT" sz="800" b="1">
                  <a:latin typeface="Comic Sans MS" pitchFamily="28" charset="0"/>
                </a:rPr>
                <a:t>intron</a:t>
              </a:r>
            </a:p>
          </p:txBody>
        </p:sp>
        <p:sp>
          <p:nvSpPr>
            <p:cNvPr id="27678" name="Line 187"/>
            <p:cNvSpPr>
              <a:spLocks noChangeShapeType="1"/>
            </p:cNvSpPr>
            <p:nvPr/>
          </p:nvSpPr>
          <p:spPr bwMode="auto">
            <a:xfrm>
              <a:off x="1744" y="1384"/>
              <a:ext cx="192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679" name="Line 188"/>
            <p:cNvSpPr>
              <a:spLocks noChangeShapeType="1"/>
            </p:cNvSpPr>
            <p:nvPr/>
          </p:nvSpPr>
          <p:spPr bwMode="auto">
            <a:xfrm>
              <a:off x="1832" y="139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680" name="Line 189"/>
            <p:cNvSpPr>
              <a:spLocks noChangeShapeType="1"/>
            </p:cNvSpPr>
            <p:nvPr/>
          </p:nvSpPr>
          <p:spPr bwMode="auto">
            <a:xfrm>
              <a:off x="2976" y="139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681" name="Text Box 190"/>
            <p:cNvSpPr txBox="1">
              <a:spLocks noChangeArrowheads="1"/>
            </p:cNvSpPr>
            <p:nvPr/>
          </p:nvSpPr>
          <p:spPr bwMode="auto">
            <a:xfrm>
              <a:off x="2792" y="1680"/>
              <a:ext cx="35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800" b="1">
                  <a:latin typeface="Comic Sans MS" pitchFamily="28" charset="0"/>
                </a:rPr>
                <a:t>BGH pA</a:t>
              </a:r>
            </a:p>
          </p:txBody>
        </p:sp>
        <p:sp>
          <p:nvSpPr>
            <p:cNvPr id="27682" name="Line 191"/>
            <p:cNvSpPr>
              <a:spLocks noChangeShapeType="1"/>
            </p:cNvSpPr>
            <p:nvPr/>
          </p:nvSpPr>
          <p:spPr bwMode="auto">
            <a:xfrm>
              <a:off x="2880" y="1392"/>
              <a:ext cx="192" cy="0"/>
            </a:xfrm>
            <a:prstGeom prst="line">
              <a:avLst/>
            </a:prstGeom>
            <a:noFill/>
            <a:ln w="57150">
              <a:solidFill>
                <a:srgbClr val="9900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7654" name="Text Box 192"/>
          <p:cNvSpPr txBox="1">
            <a:spLocks noChangeArrowheads="1"/>
          </p:cNvSpPr>
          <p:nvPr/>
        </p:nvSpPr>
        <p:spPr bwMode="auto">
          <a:xfrm>
            <a:off x="3641725" y="877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28" charset="0"/>
            </a:endParaRPr>
          </a:p>
        </p:txBody>
      </p:sp>
      <p:pic>
        <p:nvPicPr>
          <p:cNvPr id="27655" name="Immagine 192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Immagine 42" descr="Senza titol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5213" y="1497013"/>
            <a:ext cx="2706687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CasellaDiTesto 194"/>
          <p:cNvSpPr txBox="1">
            <a:spLocks noChangeArrowheads="1"/>
          </p:cNvSpPr>
          <p:nvPr/>
        </p:nvSpPr>
        <p:spPr bwMode="auto">
          <a:xfrm>
            <a:off x="720725" y="6292850"/>
            <a:ext cx="1260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i="1"/>
              <a:t>mdx </a:t>
            </a:r>
            <a:r>
              <a:rPr lang="it-IT" b="1"/>
              <a:t>mice</a:t>
            </a:r>
          </a:p>
        </p:txBody>
      </p:sp>
      <p:sp>
        <p:nvSpPr>
          <p:cNvPr id="27658" name="AutoShape 3"/>
          <p:cNvSpPr>
            <a:spLocks noChangeArrowheads="1"/>
          </p:cNvSpPr>
          <p:nvPr/>
        </p:nvSpPr>
        <p:spPr bwMode="auto">
          <a:xfrm>
            <a:off x="1171575" y="284163"/>
            <a:ext cx="6905625" cy="1050925"/>
          </a:xfrm>
          <a:prstGeom prst="roundRect">
            <a:avLst>
              <a:gd name="adj" fmla="val 28833"/>
            </a:avLst>
          </a:prstGeom>
          <a:solidFill>
            <a:srgbClr val="081D58"/>
          </a:solidFill>
          <a:ln w="12700">
            <a:solidFill>
              <a:srgbClr val="FAFD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>
              <a:latin typeface="Calibri" pitchFamily="28" charset="0"/>
            </a:endParaRPr>
          </a:p>
        </p:txBody>
      </p:sp>
      <p:sp>
        <p:nvSpPr>
          <p:cNvPr id="27659" name="Text Box 161"/>
          <p:cNvSpPr txBox="1">
            <a:spLocks noChangeArrowheads="1"/>
          </p:cNvSpPr>
          <p:nvPr/>
        </p:nvSpPr>
        <p:spPr bwMode="auto">
          <a:xfrm>
            <a:off x="762000" y="457200"/>
            <a:ext cx="7823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Systemic </a:t>
            </a:r>
            <a:r>
              <a:rPr lang="it-IT" sz="2400" i="1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in vivo </a:t>
            </a:r>
            <a:r>
              <a:rPr lang="it-IT" sz="24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delivery of antisense molecules:  </a:t>
            </a:r>
          </a:p>
          <a:p>
            <a:pPr algn="ctr"/>
            <a:r>
              <a:rPr lang="it-IT" sz="24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use of AAV vectors</a:t>
            </a:r>
          </a:p>
        </p:txBody>
      </p:sp>
      <p:grpSp>
        <p:nvGrpSpPr>
          <p:cNvPr id="27856" name="Group 79"/>
          <p:cNvGrpSpPr>
            <a:grpSpLocks/>
          </p:cNvGrpSpPr>
          <p:nvPr/>
        </p:nvGrpSpPr>
        <p:grpSpPr bwMode="auto">
          <a:xfrm>
            <a:off x="7305675" y="2289175"/>
            <a:ext cx="466725" cy="301625"/>
            <a:chOff x="3204" y="1104"/>
            <a:chExt cx="338" cy="336"/>
          </a:xfrm>
        </p:grpSpPr>
        <p:sp>
          <p:nvSpPr>
            <p:cNvPr id="27662" name="AutoShape 80"/>
            <p:cNvSpPr>
              <a:spLocks noChangeArrowheads="1"/>
            </p:cNvSpPr>
            <p:nvPr/>
          </p:nvSpPr>
          <p:spPr bwMode="auto">
            <a:xfrm>
              <a:off x="3216" y="110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rgbClr val="CC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800"/>
            </a:p>
          </p:txBody>
        </p:sp>
        <p:sp>
          <p:nvSpPr>
            <p:cNvPr id="27663" name="Text Box 81"/>
            <p:cNvSpPr txBox="1">
              <a:spLocks noChangeArrowheads="1"/>
            </p:cNvSpPr>
            <p:nvPr/>
          </p:nvSpPr>
          <p:spPr bwMode="auto">
            <a:xfrm>
              <a:off x="3204" y="1141"/>
              <a:ext cx="338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800" b="1">
                  <a:solidFill>
                    <a:schemeClr val="bg1"/>
                  </a:solidFill>
                  <a:latin typeface="Comic Sans MS" pitchFamily="28" charset="0"/>
                </a:rPr>
                <a:t>STOP</a:t>
              </a:r>
            </a:p>
          </p:txBody>
        </p:sp>
        <p:sp>
          <p:nvSpPr>
            <p:cNvPr id="27664" name="Line 82"/>
            <p:cNvSpPr>
              <a:spLocks noChangeShapeType="1"/>
            </p:cNvSpPr>
            <p:nvPr/>
          </p:nvSpPr>
          <p:spPr bwMode="auto">
            <a:xfrm>
              <a:off x="3360" y="1344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7661" name="CasellaDiTesto 200"/>
          <p:cNvSpPr txBox="1">
            <a:spLocks noChangeArrowheads="1"/>
          </p:cNvSpPr>
          <p:nvPr/>
        </p:nvSpPr>
        <p:spPr bwMode="auto">
          <a:xfrm>
            <a:off x="5410200" y="4506913"/>
            <a:ext cx="1385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AAV-U1#23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5865813" y="6197600"/>
            <a:ext cx="31019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1200">
                <a:latin typeface="Calibri" pitchFamily="28" charset="0"/>
              </a:rPr>
              <a:t>Denti </a:t>
            </a:r>
            <a:r>
              <a:rPr lang="en-GB" sz="1200" i="1">
                <a:latin typeface="Calibri" pitchFamily="28" charset="0"/>
              </a:rPr>
              <a:t>et al.,</a:t>
            </a:r>
            <a:r>
              <a:rPr lang="en-GB" sz="1200">
                <a:latin typeface="Calibri" pitchFamily="28" charset="0"/>
              </a:rPr>
              <a:t> </a:t>
            </a:r>
            <a:r>
              <a:rPr lang="it-IT" sz="1200">
                <a:latin typeface="Calibri" pitchFamily="28" charset="0"/>
              </a:rPr>
              <a:t>PNAS  </a:t>
            </a:r>
            <a:r>
              <a:rPr lang="it-IT" sz="1200" b="1">
                <a:latin typeface="Calibri" pitchFamily="28" charset="0"/>
              </a:rPr>
              <a:t>2006 </a:t>
            </a:r>
            <a:r>
              <a:rPr lang="it-IT" sz="1200">
                <a:latin typeface="Calibri" pitchFamily="28" charset="0"/>
              </a:rPr>
              <a:t>10: 3758–3763 </a:t>
            </a:r>
          </a:p>
        </p:txBody>
      </p:sp>
      <p:pic>
        <p:nvPicPr>
          <p:cNvPr id="29699" name="Picture 4" descr="11"/>
          <p:cNvPicPr>
            <a:picLocks noChangeAspect="1" noChangeArrowheads="1"/>
          </p:cNvPicPr>
          <p:nvPr/>
        </p:nvPicPr>
        <p:blipFill>
          <a:blip r:embed="rId3"/>
          <a:srcRect l="29639" t="24234"/>
          <a:stretch>
            <a:fillRect/>
          </a:stretch>
        </p:blipFill>
        <p:spPr bwMode="auto">
          <a:xfrm>
            <a:off x="2484438" y="2225675"/>
            <a:ext cx="3992562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32"/>
          <p:cNvSpPr txBox="1">
            <a:spLocks noChangeArrowheads="1"/>
          </p:cNvSpPr>
          <p:nvPr/>
        </p:nvSpPr>
        <p:spPr bwMode="auto">
          <a:xfrm>
            <a:off x="1951038" y="5638800"/>
            <a:ext cx="6278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Calibri" pitchFamily="28" charset="0"/>
              </a:rPr>
              <a:t>Detection of AAV-U1#23 distribution by GFP localization</a:t>
            </a:r>
          </a:p>
        </p:txBody>
      </p:sp>
      <p:pic>
        <p:nvPicPr>
          <p:cNvPr id="29701" name="Immagine 32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0" y="330200"/>
            <a:ext cx="15748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675" y="1774825"/>
            <a:ext cx="6127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AutoShape 3"/>
          <p:cNvSpPr>
            <a:spLocks noChangeArrowheads="1"/>
          </p:cNvSpPr>
          <p:nvPr/>
        </p:nvSpPr>
        <p:spPr bwMode="auto">
          <a:xfrm>
            <a:off x="2819400" y="284163"/>
            <a:ext cx="5181600" cy="1050925"/>
          </a:xfrm>
          <a:prstGeom prst="roundRect">
            <a:avLst>
              <a:gd name="adj" fmla="val 28833"/>
            </a:avLst>
          </a:prstGeom>
          <a:solidFill>
            <a:srgbClr val="081D58"/>
          </a:solidFill>
          <a:ln w="12700">
            <a:solidFill>
              <a:srgbClr val="FAFD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>
              <a:latin typeface="Calibri" pitchFamily="28" charset="0"/>
            </a:endParaRPr>
          </a:p>
        </p:txBody>
      </p:sp>
      <p:sp>
        <p:nvSpPr>
          <p:cNvPr id="29705" name="Text Box 161"/>
          <p:cNvSpPr txBox="1">
            <a:spLocks noChangeArrowheads="1"/>
          </p:cNvSpPr>
          <p:nvPr/>
        </p:nvSpPr>
        <p:spPr bwMode="auto">
          <a:xfrm>
            <a:off x="1473200" y="457200"/>
            <a:ext cx="7823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Body wide muscle distribution of </a:t>
            </a:r>
          </a:p>
          <a:p>
            <a:pPr algn="ctr"/>
            <a:r>
              <a:rPr lang="it-IT" sz="2400">
                <a:solidFill>
                  <a:srgbClr val="FFFF00"/>
                </a:solidFill>
                <a:ea typeface="Arial" pitchFamily="28" charset="0"/>
                <a:cs typeface="Arial" pitchFamily="28" charset="0"/>
              </a:rPr>
              <a:t>recombinant AAV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31794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95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47" name="Immagine 13" descr="ML_sinistra_202EC.ai"/>
          <p:cNvPicPr>
            <a:picLocks noChangeAspect="1"/>
          </p:cNvPicPr>
          <p:nvPr/>
        </p:nvPicPr>
        <p:blipFill>
          <a:blip r:embed="rId5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CasellaDiTesto 14"/>
          <p:cNvSpPr txBox="1">
            <a:spLocks noChangeArrowheads="1"/>
          </p:cNvSpPr>
          <p:nvPr/>
        </p:nvSpPr>
        <p:spPr bwMode="auto">
          <a:xfrm>
            <a:off x="160338" y="6157913"/>
            <a:ext cx="1587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solidFill>
                  <a:srgbClr val="812434"/>
                </a:solidFill>
                <a:ea typeface="Arial" pitchFamily="28" charset="0"/>
                <a:cs typeface="Arial" pitchFamily="28" charset="0"/>
              </a:rPr>
              <a:t>Bolzano 12-11-10</a:t>
            </a:r>
          </a:p>
        </p:txBody>
      </p: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6727825" y="6197600"/>
            <a:ext cx="31019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1200">
                <a:solidFill>
                  <a:schemeClr val="bg1"/>
                </a:solidFill>
                <a:latin typeface="Calibri" pitchFamily="28" charset="0"/>
              </a:rPr>
              <a:t>Denti </a:t>
            </a:r>
            <a:r>
              <a:rPr lang="en-GB" sz="1200" i="1">
                <a:solidFill>
                  <a:schemeClr val="bg1"/>
                </a:solidFill>
                <a:latin typeface="Calibri" pitchFamily="28" charset="0"/>
              </a:rPr>
              <a:t>et al.,</a:t>
            </a:r>
            <a:r>
              <a:rPr lang="en-GB" sz="1200">
                <a:solidFill>
                  <a:schemeClr val="bg1"/>
                </a:solidFill>
                <a:latin typeface="Calibri" pitchFamily="28" charset="0"/>
              </a:rPr>
              <a:t> </a:t>
            </a:r>
            <a:r>
              <a:rPr lang="it-IT" sz="1200">
                <a:solidFill>
                  <a:schemeClr val="bg1"/>
                </a:solidFill>
                <a:latin typeface="Calibri" pitchFamily="28" charset="0"/>
              </a:rPr>
              <a:t>PNAS  </a:t>
            </a:r>
            <a:r>
              <a:rPr lang="it-IT" sz="1200" b="1">
                <a:solidFill>
                  <a:schemeClr val="bg1"/>
                </a:solidFill>
                <a:latin typeface="Calibri" pitchFamily="28" charset="0"/>
              </a:rPr>
              <a:t>2006</a:t>
            </a:r>
            <a:endParaRPr lang="it-IT" sz="1200">
              <a:solidFill>
                <a:schemeClr val="bg1"/>
              </a:solidFill>
              <a:latin typeface="Calibri" pitchFamily="28" charset="0"/>
            </a:endParaRPr>
          </a:p>
        </p:txBody>
      </p:sp>
      <p:sp>
        <p:nvSpPr>
          <p:cNvPr id="31750" name="CasellaDiTesto 2"/>
          <p:cNvSpPr>
            <a:spLocks noGrp="1" noChangeArrowheads="1"/>
          </p:cNvSpPr>
          <p:nvPr>
            <p:ph type="title"/>
          </p:nvPr>
        </p:nvSpPr>
        <p:spPr>
          <a:xfrm>
            <a:off x="30163" y="115888"/>
            <a:ext cx="9144000" cy="584200"/>
          </a:xfrm>
        </p:spPr>
        <p:txBody>
          <a:bodyPr>
            <a:spAutoFit/>
          </a:bodyPr>
          <a:lstStyle/>
          <a:p>
            <a:r>
              <a:rPr lang="it-IT" sz="3200" b="1" smtClean="0">
                <a:solidFill>
                  <a:srgbClr val="800000"/>
                </a:solidFill>
                <a:ea typeface="ＭＳ Ｐゴシック" pitchFamily="28" charset="-128"/>
                <a:cs typeface="ＭＳ Ｐゴシック" pitchFamily="28" charset="-128"/>
              </a:rPr>
              <a:t>Dystrophin rescue upon AAV-U1#23 delivery</a:t>
            </a:r>
            <a:endParaRPr lang="it-IT" sz="3200" smtClean="0">
              <a:solidFill>
                <a:srgbClr val="800000"/>
              </a:solidFill>
              <a:latin typeface="Comic Sans MS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4513" y="4160838"/>
            <a:ext cx="1817687" cy="1541462"/>
            <a:chOff x="2448" y="3736"/>
            <a:chExt cx="1248" cy="114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448" y="3960"/>
              <a:ext cx="1248" cy="920"/>
              <a:chOff x="1680" y="2780"/>
              <a:chExt cx="1672" cy="1260"/>
            </a:xfrm>
          </p:grpSpPr>
          <p:pic>
            <p:nvPicPr>
              <p:cNvPr id="31792" name="Picture 4"/>
              <p:cNvPicPr>
                <a:picLocks noChangeAspect="1" noChangeArrowheads="1"/>
              </p:cNvPicPr>
              <p:nvPr/>
            </p:nvPicPr>
            <p:blipFill>
              <a:blip r:embed="rId6"/>
              <a:srcRect t="49840"/>
              <a:stretch>
                <a:fillRect/>
              </a:stretch>
            </p:blipFill>
            <p:spPr bwMode="auto">
              <a:xfrm>
                <a:off x="1680" y="2784"/>
                <a:ext cx="1672" cy="12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31793" name="Picture 5"/>
              <p:cNvPicPr>
                <a:picLocks noChangeAspect="1" noChangeArrowheads="1"/>
              </p:cNvPicPr>
              <p:nvPr/>
            </p:nvPicPr>
            <p:blipFill>
              <a:blip r:embed="rId6"/>
              <a:srcRect b="84665"/>
              <a:stretch>
                <a:fillRect/>
              </a:stretch>
            </p:blipFill>
            <p:spPr bwMode="auto">
              <a:xfrm>
                <a:off x="1680" y="2780"/>
                <a:ext cx="1672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1788" name="Line 6"/>
            <p:cNvSpPr>
              <a:spLocks noChangeShapeType="1"/>
            </p:cNvSpPr>
            <p:nvPr/>
          </p:nvSpPr>
          <p:spPr bwMode="auto">
            <a:xfrm>
              <a:off x="2904" y="383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89" name="Line 7"/>
            <p:cNvSpPr>
              <a:spLocks noChangeShapeType="1"/>
            </p:cNvSpPr>
            <p:nvPr/>
          </p:nvSpPr>
          <p:spPr bwMode="auto">
            <a:xfrm>
              <a:off x="3072" y="3832"/>
              <a:ext cx="0" cy="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90" name="Rectangle 8"/>
            <p:cNvSpPr>
              <a:spLocks noChangeArrowheads="1"/>
            </p:cNvSpPr>
            <p:nvPr/>
          </p:nvSpPr>
          <p:spPr bwMode="auto">
            <a:xfrm>
              <a:off x="2544" y="3736"/>
              <a:ext cx="43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200" b="1">
                  <a:latin typeface="Times" pitchFamily="28" charset="0"/>
                </a:rPr>
                <a:t>ex 22</a:t>
              </a:r>
              <a:endParaRPr lang="it-IT" sz="1200">
                <a:latin typeface="Times" pitchFamily="28" charset="0"/>
              </a:endParaRPr>
            </a:p>
          </p:txBody>
        </p:sp>
        <p:sp>
          <p:nvSpPr>
            <p:cNvPr id="31791" name="Rectangle 9"/>
            <p:cNvSpPr>
              <a:spLocks noChangeArrowheads="1"/>
            </p:cNvSpPr>
            <p:nvPr/>
          </p:nvSpPr>
          <p:spPr bwMode="auto">
            <a:xfrm>
              <a:off x="3264" y="3736"/>
              <a:ext cx="43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200" b="1">
                  <a:latin typeface="Times" pitchFamily="28" charset="0"/>
                </a:rPr>
                <a:t>ex 24</a:t>
              </a:r>
              <a:endParaRPr lang="it-IT" sz="1200">
                <a:latin typeface="Times" pitchFamily="28" charset="0"/>
              </a:endParaRPr>
            </a:p>
          </p:txBody>
        </p:sp>
      </p:grp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1638300" y="1447800"/>
            <a:ext cx="574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28" charset="0"/>
                <a:cs typeface="Arial" pitchFamily="28" charset="0"/>
              </a:rPr>
              <a:t>ex24</a:t>
            </a:r>
          </a:p>
        </p:txBody>
      </p:sp>
      <p:sp>
        <p:nvSpPr>
          <p:cNvPr id="31753" name="Line 11"/>
          <p:cNvSpPr>
            <a:spLocks noChangeShapeType="1"/>
          </p:cNvSpPr>
          <p:nvPr/>
        </p:nvSpPr>
        <p:spPr bwMode="auto">
          <a:xfrm flipH="1">
            <a:off x="1776413" y="17653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1754" name="Rectangle 12"/>
          <p:cNvSpPr>
            <a:spLocks noChangeArrowheads="1"/>
          </p:cNvSpPr>
          <p:nvPr/>
        </p:nvSpPr>
        <p:spPr bwMode="auto">
          <a:xfrm>
            <a:off x="620713" y="1447800"/>
            <a:ext cx="574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28" charset="0"/>
                <a:cs typeface="Arial" pitchFamily="28" charset="0"/>
              </a:rPr>
              <a:t>ex22</a:t>
            </a:r>
          </a:p>
        </p:txBody>
      </p:sp>
      <p:sp>
        <p:nvSpPr>
          <p:cNvPr id="31755" name="Line 14"/>
          <p:cNvSpPr>
            <a:spLocks noChangeShapeType="1"/>
          </p:cNvSpPr>
          <p:nvPr/>
        </p:nvSpPr>
        <p:spPr bwMode="auto">
          <a:xfrm>
            <a:off x="779463" y="17653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81025" y="1851025"/>
            <a:ext cx="1619250" cy="254000"/>
            <a:chOff x="2230" y="4094"/>
            <a:chExt cx="1020" cy="160"/>
          </a:xfrm>
        </p:grpSpPr>
        <p:sp>
          <p:nvSpPr>
            <p:cNvPr id="31783" name="Line 17"/>
            <p:cNvSpPr>
              <a:spLocks noChangeShapeType="1"/>
            </p:cNvSpPr>
            <p:nvPr/>
          </p:nvSpPr>
          <p:spPr bwMode="auto">
            <a:xfrm flipV="1">
              <a:off x="2230" y="4176"/>
              <a:ext cx="10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84" name="Rectangle 18"/>
            <p:cNvSpPr>
              <a:spLocks noChangeArrowheads="1"/>
            </p:cNvSpPr>
            <p:nvPr/>
          </p:nvSpPr>
          <p:spPr bwMode="auto">
            <a:xfrm>
              <a:off x="2344" y="4094"/>
              <a:ext cx="200" cy="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85" name="Rectangle 19"/>
            <p:cNvSpPr>
              <a:spLocks noChangeArrowheads="1"/>
            </p:cNvSpPr>
            <p:nvPr/>
          </p:nvSpPr>
          <p:spPr bwMode="auto">
            <a:xfrm>
              <a:off x="2612" y="4094"/>
              <a:ext cx="200" cy="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86" name="Rectangle 20"/>
            <p:cNvSpPr>
              <a:spLocks noChangeArrowheads="1"/>
            </p:cNvSpPr>
            <p:nvPr/>
          </p:nvSpPr>
          <p:spPr bwMode="auto">
            <a:xfrm>
              <a:off x="2900" y="4094"/>
              <a:ext cx="200" cy="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1757" name="Text Box 23"/>
          <p:cNvSpPr txBox="1">
            <a:spLocks noChangeArrowheads="1"/>
          </p:cNvSpPr>
          <p:nvPr/>
        </p:nvSpPr>
        <p:spPr bwMode="auto">
          <a:xfrm>
            <a:off x="330200" y="1817688"/>
            <a:ext cx="325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 b="1">
                <a:ea typeface="Arial" pitchFamily="28" charset="0"/>
                <a:cs typeface="Arial" pitchFamily="28" charset="0"/>
              </a:rPr>
              <a:t>        22     </a:t>
            </a:r>
            <a:r>
              <a:rPr lang="it-IT" sz="1400" b="1">
                <a:solidFill>
                  <a:schemeClr val="bg1"/>
                </a:solidFill>
                <a:ea typeface="Arial" pitchFamily="28" charset="0"/>
                <a:cs typeface="Arial" pitchFamily="28" charset="0"/>
              </a:rPr>
              <a:t>23</a:t>
            </a:r>
            <a:r>
              <a:rPr lang="it-IT" sz="1400" b="1">
                <a:ea typeface="Arial" pitchFamily="28" charset="0"/>
                <a:cs typeface="Arial" pitchFamily="28" charset="0"/>
              </a:rPr>
              <a:t>     24</a:t>
            </a:r>
            <a:endParaRPr lang="it-IT">
              <a:ea typeface="Arial" pitchFamily="28" charset="0"/>
              <a:cs typeface="Arial" pitchFamily="28" charset="0"/>
            </a:endParaRPr>
          </a:p>
        </p:txBody>
      </p:sp>
      <p:sp>
        <p:nvSpPr>
          <p:cNvPr id="31758" name="Text Box 52"/>
          <p:cNvSpPr txBox="1">
            <a:spLocks noChangeArrowheads="1"/>
          </p:cNvSpPr>
          <p:nvPr/>
        </p:nvSpPr>
        <p:spPr bwMode="auto">
          <a:xfrm>
            <a:off x="508000" y="2933700"/>
            <a:ext cx="3429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28" charset="0"/>
                <a:cs typeface="Arial" pitchFamily="28" charset="0"/>
              </a:rPr>
              <a:t>M</a:t>
            </a:r>
            <a:endParaRPr lang="it-IT">
              <a:ea typeface="Arial" pitchFamily="28" charset="0"/>
              <a:cs typeface="Arial" pitchFamily="28" charset="0"/>
            </a:endParaRPr>
          </a:p>
        </p:txBody>
      </p:sp>
      <p:sp>
        <p:nvSpPr>
          <p:cNvPr id="31759" name="Text Box 53"/>
          <p:cNvSpPr txBox="1">
            <a:spLocks noChangeArrowheads="1"/>
          </p:cNvSpPr>
          <p:nvPr/>
        </p:nvSpPr>
        <p:spPr bwMode="auto">
          <a:xfrm rot="-3598328">
            <a:off x="798513" y="2857500"/>
            <a:ext cx="5667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i="1">
                <a:ea typeface="Arial" pitchFamily="28" charset="0"/>
                <a:cs typeface="Arial" pitchFamily="28" charset="0"/>
              </a:rPr>
              <a:t>mdx</a:t>
            </a:r>
            <a:endParaRPr lang="it-IT" i="1">
              <a:ea typeface="Arial" pitchFamily="28" charset="0"/>
              <a:cs typeface="Arial" pitchFamily="28" charset="0"/>
            </a:endParaRPr>
          </a:p>
        </p:txBody>
      </p:sp>
      <p:sp>
        <p:nvSpPr>
          <p:cNvPr id="31760" name="Text Box 54"/>
          <p:cNvSpPr txBox="1">
            <a:spLocks noChangeArrowheads="1"/>
          </p:cNvSpPr>
          <p:nvPr/>
        </p:nvSpPr>
        <p:spPr bwMode="auto">
          <a:xfrm rot="-3644741">
            <a:off x="1001713" y="2600325"/>
            <a:ext cx="10747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Arial" pitchFamily="28" charset="0"/>
                <a:cs typeface="Arial" pitchFamily="28" charset="0"/>
              </a:rPr>
              <a:t>AAV-</a:t>
            </a:r>
            <a:r>
              <a:rPr lang="it-IT" sz="1400">
                <a:ea typeface="Arial" pitchFamily="28" charset="0"/>
                <a:cs typeface="Arial" pitchFamily="28" charset="0"/>
              </a:rPr>
              <a:t>U1</a:t>
            </a:r>
            <a:r>
              <a:rPr lang="it-IT" sz="1200">
                <a:ea typeface="Arial" pitchFamily="28" charset="0"/>
                <a:cs typeface="Arial" pitchFamily="28" charset="0"/>
              </a:rPr>
              <a:t>#23</a:t>
            </a:r>
          </a:p>
        </p:txBody>
      </p:sp>
      <p:sp>
        <p:nvSpPr>
          <p:cNvPr id="31761" name="Text Box 55"/>
          <p:cNvSpPr txBox="1">
            <a:spLocks noChangeArrowheads="1"/>
          </p:cNvSpPr>
          <p:nvPr/>
        </p:nvSpPr>
        <p:spPr bwMode="auto">
          <a:xfrm>
            <a:off x="1493838" y="2906713"/>
            <a:ext cx="252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>
                <a:ea typeface="Arial" pitchFamily="28" charset="0"/>
                <a:cs typeface="Arial" pitchFamily="28" charset="0"/>
              </a:rPr>
              <a:t>-</a:t>
            </a:r>
            <a:endParaRPr lang="it-IT">
              <a:ea typeface="Arial" pitchFamily="28" charset="0"/>
              <a:cs typeface="Arial" pitchFamily="28" charset="0"/>
            </a:endParaRPr>
          </a:p>
        </p:txBody>
      </p: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958975" y="3502025"/>
            <a:ext cx="463550" cy="361950"/>
            <a:chOff x="1193" y="3785"/>
            <a:chExt cx="264" cy="192"/>
          </a:xfrm>
        </p:grpSpPr>
        <p:sp>
          <p:nvSpPr>
            <p:cNvPr id="31777" name="Rectangle 61"/>
            <p:cNvSpPr>
              <a:spLocks noChangeArrowheads="1"/>
            </p:cNvSpPr>
            <p:nvPr/>
          </p:nvSpPr>
          <p:spPr bwMode="auto">
            <a:xfrm>
              <a:off x="1193" y="3785"/>
              <a:ext cx="88" cy="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78" name="Rectangle 62"/>
            <p:cNvSpPr>
              <a:spLocks noChangeArrowheads="1"/>
            </p:cNvSpPr>
            <p:nvPr/>
          </p:nvSpPr>
          <p:spPr bwMode="auto">
            <a:xfrm>
              <a:off x="1281" y="3785"/>
              <a:ext cx="88" cy="6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79" name="Rectangle 63"/>
            <p:cNvSpPr>
              <a:spLocks noChangeArrowheads="1"/>
            </p:cNvSpPr>
            <p:nvPr/>
          </p:nvSpPr>
          <p:spPr bwMode="auto">
            <a:xfrm>
              <a:off x="1369" y="3785"/>
              <a:ext cx="88" cy="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7" name="Group 64"/>
            <p:cNvGrpSpPr>
              <a:grpSpLocks/>
            </p:cNvGrpSpPr>
            <p:nvPr/>
          </p:nvGrpSpPr>
          <p:grpSpPr bwMode="auto">
            <a:xfrm>
              <a:off x="1241" y="3913"/>
              <a:ext cx="176" cy="64"/>
              <a:chOff x="3096" y="3520"/>
              <a:chExt cx="176" cy="64"/>
            </a:xfrm>
          </p:grpSpPr>
          <p:sp>
            <p:nvSpPr>
              <p:cNvPr id="31781" name="Rectangle 65"/>
              <p:cNvSpPr>
                <a:spLocks noChangeArrowheads="1"/>
              </p:cNvSpPr>
              <p:nvPr/>
            </p:nvSpPr>
            <p:spPr bwMode="auto">
              <a:xfrm>
                <a:off x="3096" y="3520"/>
                <a:ext cx="88" cy="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782" name="Rectangle 66"/>
              <p:cNvSpPr>
                <a:spLocks noChangeArrowheads="1"/>
              </p:cNvSpPr>
              <p:nvPr/>
            </p:nvSpPr>
            <p:spPr bwMode="auto">
              <a:xfrm>
                <a:off x="3184" y="3520"/>
                <a:ext cx="88" cy="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</p:grpSp>
      <p:pic>
        <p:nvPicPr>
          <p:cNvPr id="31763" name="Picture 67"/>
          <p:cNvPicPr>
            <a:picLocks noChangeAspect="1" noChangeArrowheads="1"/>
          </p:cNvPicPr>
          <p:nvPr/>
        </p:nvPicPr>
        <p:blipFill>
          <a:blip r:embed="rId7">
            <a:lum contrast="6000"/>
          </a:blip>
          <a:srcRect/>
          <a:stretch>
            <a:fillRect/>
          </a:stretch>
        </p:blipFill>
        <p:spPr bwMode="auto">
          <a:xfrm>
            <a:off x="528638" y="3243263"/>
            <a:ext cx="12922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po 54"/>
          <p:cNvGrpSpPr>
            <a:grpSpLocks/>
          </p:cNvGrpSpPr>
          <p:nvPr/>
        </p:nvGrpSpPr>
        <p:grpSpPr bwMode="auto">
          <a:xfrm>
            <a:off x="4181475" y="1371600"/>
            <a:ext cx="3036888" cy="1181100"/>
            <a:chOff x="4181476" y="1371600"/>
            <a:chExt cx="3037368" cy="1181100"/>
          </a:xfrm>
        </p:grpSpPr>
        <p:sp>
          <p:nvSpPr>
            <p:cNvPr id="31767" name="Text Box 37"/>
            <p:cNvSpPr txBox="1">
              <a:spLocks noChangeArrowheads="1"/>
            </p:cNvSpPr>
            <p:nvPr/>
          </p:nvSpPr>
          <p:spPr bwMode="auto">
            <a:xfrm>
              <a:off x="4481513" y="1371600"/>
              <a:ext cx="9902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>
                  <a:ea typeface="Arial" pitchFamily="28" charset="0"/>
                  <a:cs typeface="Arial" pitchFamily="28" charset="0"/>
                </a:rPr>
                <a:t>AAV-U1#23</a:t>
              </a:r>
            </a:p>
          </p:txBody>
        </p:sp>
        <p:sp>
          <p:nvSpPr>
            <p:cNvPr id="31768" name="Line 38"/>
            <p:cNvSpPr>
              <a:spLocks noChangeShapeType="1"/>
            </p:cNvSpPr>
            <p:nvPr/>
          </p:nvSpPr>
          <p:spPr bwMode="auto">
            <a:xfrm>
              <a:off x="4545013" y="1676400"/>
              <a:ext cx="86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69" name="Rectangle 39"/>
            <p:cNvSpPr>
              <a:spLocks noChangeArrowheads="1"/>
            </p:cNvSpPr>
            <p:nvPr/>
          </p:nvSpPr>
          <p:spPr bwMode="auto">
            <a:xfrm>
              <a:off x="4181476" y="1727200"/>
              <a:ext cx="42113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>
                  <a:ea typeface="Arial" pitchFamily="28" charset="0"/>
                  <a:cs typeface="Arial" pitchFamily="28" charset="0"/>
                </a:rPr>
                <a:t>WT</a:t>
              </a:r>
            </a:p>
          </p:txBody>
        </p:sp>
        <p:sp>
          <p:nvSpPr>
            <p:cNvPr id="31770" name="Rectangle 40"/>
            <p:cNvSpPr>
              <a:spLocks noChangeArrowheads="1"/>
            </p:cNvSpPr>
            <p:nvPr/>
          </p:nvSpPr>
          <p:spPr bwMode="auto">
            <a:xfrm>
              <a:off x="5392014" y="1727200"/>
              <a:ext cx="5134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 i="1">
                  <a:ea typeface="Arial" pitchFamily="28" charset="0"/>
                  <a:cs typeface="Arial" pitchFamily="28" charset="0"/>
                </a:rPr>
                <a:t>mdx</a:t>
              </a:r>
            </a:p>
          </p:txBody>
        </p:sp>
        <p:sp>
          <p:nvSpPr>
            <p:cNvPr id="31771" name="Rectangle 41"/>
            <p:cNvSpPr>
              <a:spLocks noChangeArrowheads="1"/>
            </p:cNvSpPr>
            <p:nvPr/>
          </p:nvSpPr>
          <p:spPr bwMode="auto">
            <a:xfrm>
              <a:off x="4543426" y="1727200"/>
              <a:ext cx="2702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>
                  <a:ea typeface="Arial" pitchFamily="28" charset="0"/>
                  <a:cs typeface="Arial" pitchFamily="28" charset="0"/>
                </a:rPr>
                <a:t>1</a:t>
              </a:r>
            </a:p>
          </p:txBody>
        </p:sp>
        <p:sp>
          <p:nvSpPr>
            <p:cNvPr id="31772" name="Rectangle 42"/>
            <p:cNvSpPr>
              <a:spLocks noChangeArrowheads="1"/>
            </p:cNvSpPr>
            <p:nvPr/>
          </p:nvSpPr>
          <p:spPr bwMode="auto">
            <a:xfrm>
              <a:off x="4846638" y="1727200"/>
              <a:ext cx="2702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>
                  <a:ea typeface="Arial" pitchFamily="28" charset="0"/>
                  <a:cs typeface="Arial" pitchFamily="28" charset="0"/>
                </a:rPr>
                <a:t>2</a:t>
              </a:r>
            </a:p>
          </p:txBody>
        </p:sp>
        <p:sp>
          <p:nvSpPr>
            <p:cNvPr id="31773" name="Rectangle 43"/>
            <p:cNvSpPr>
              <a:spLocks noChangeArrowheads="1"/>
            </p:cNvSpPr>
            <p:nvPr/>
          </p:nvSpPr>
          <p:spPr bwMode="auto">
            <a:xfrm>
              <a:off x="5167313" y="1725613"/>
              <a:ext cx="2702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>
                  <a:ea typeface="Arial" pitchFamily="28" charset="0"/>
                  <a:cs typeface="Arial" pitchFamily="28" charset="0"/>
                </a:rPr>
                <a:t>3</a:t>
              </a:r>
            </a:p>
          </p:txBody>
        </p:sp>
        <p:pic>
          <p:nvPicPr>
            <p:cNvPr id="31774" name="Picture 44"/>
            <p:cNvPicPr>
              <a:picLocks noChangeAspect="1" noChangeArrowheads="1"/>
            </p:cNvPicPr>
            <p:nvPr/>
          </p:nvPicPr>
          <p:blipFill>
            <a:blip r:embed="rId8"/>
            <a:srcRect b="9512"/>
            <a:stretch>
              <a:fillRect/>
            </a:stretch>
          </p:blipFill>
          <p:spPr bwMode="auto">
            <a:xfrm>
              <a:off x="4208463" y="1993900"/>
              <a:ext cx="1619250" cy="558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1775" name="AutoShape 47"/>
            <p:cNvSpPr>
              <a:spLocks noChangeArrowheads="1"/>
            </p:cNvSpPr>
            <p:nvPr/>
          </p:nvSpPr>
          <p:spPr bwMode="auto">
            <a:xfrm flipH="1">
              <a:off x="6018213" y="2217737"/>
              <a:ext cx="457200" cy="76200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rgbClr val="2235CB"/>
            </a:solidFill>
            <a:ln w="38100">
              <a:solidFill>
                <a:srgbClr val="2235CB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76" name="Text Box 49"/>
            <p:cNvSpPr txBox="1">
              <a:spLocks noChangeArrowheads="1"/>
            </p:cNvSpPr>
            <p:nvPr/>
          </p:nvSpPr>
          <p:spPr bwMode="auto">
            <a:xfrm>
              <a:off x="6559551" y="2027133"/>
              <a:ext cx="6592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b="1">
                  <a:solidFill>
                    <a:srgbClr val="2235CB"/>
                  </a:solidFill>
                  <a:ea typeface="Arial" pitchFamily="28" charset="0"/>
                  <a:cs typeface="Arial" pitchFamily="28" charset="0"/>
                </a:rPr>
                <a:t>DYS</a:t>
              </a:r>
              <a:endParaRPr lang="it-IT">
                <a:ea typeface="Arial" pitchFamily="28" charset="0"/>
                <a:cs typeface="Arial" pitchFamily="28" charset="0"/>
              </a:endParaRPr>
            </a:p>
          </p:txBody>
        </p:sp>
      </p:grpSp>
      <p:pic>
        <p:nvPicPr>
          <p:cNvPr id="66" name="Immagine 34" descr="Diapositiva1.jpg"/>
          <p:cNvPicPr>
            <a:picLocks noChangeAspect="1"/>
          </p:cNvPicPr>
          <p:nvPr/>
        </p:nvPicPr>
        <p:blipFill>
          <a:blip r:embed="rId9"/>
          <a:srcRect l="9631" t="27705" r="8896" b="38519"/>
          <a:stretch>
            <a:fillRect/>
          </a:stretch>
        </p:blipFill>
        <p:spPr bwMode="auto">
          <a:xfrm>
            <a:off x="3054350" y="2667000"/>
            <a:ext cx="55118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6" name="Rectangle 3"/>
          <p:cNvSpPr>
            <a:spLocks noChangeArrowheads="1"/>
          </p:cNvSpPr>
          <p:nvPr/>
        </p:nvSpPr>
        <p:spPr bwMode="auto">
          <a:xfrm>
            <a:off x="5724525" y="6394450"/>
            <a:ext cx="31019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200">
                <a:solidFill>
                  <a:schemeClr val="bg1"/>
                </a:solidFill>
                <a:latin typeface="Calibri" pitchFamily="28" charset="0"/>
              </a:rPr>
              <a:t>Cacchiarelli et al., Cell Metabolism </a:t>
            </a:r>
            <a:r>
              <a:rPr lang="it-IT" sz="1200" b="1">
                <a:solidFill>
                  <a:schemeClr val="bg1"/>
                </a:solidFill>
                <a:latin typeface="Calibri" pitchFamily="28" charset="0"/>
              </a:rPr>
              <a:t>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07256" y="249239"/>
            <a:ext cx="6249811" cy="5838825"/>
            <a:chOff x="1139" y="157"/>
            <a:chExt cx="4429" cy="3678"/>
          </a:xfrm>
        </p:grpSpPr>
        <p:sp>
          <p:nvSpPr>
            <p:cNvPr id="2053" name="Rectangle 3"/>
            <p:cNvSpPr>
              <a:spLocks noChangeArrowheads="1"/>
            </p:cNvSpPr>
            <p:nvPr/>
          </p:nvSpPr>
          <p:spPr bwMode="auto">
            <a:xfrm>
              <a:off x="3742" y="2378"/>
              <a:ext cx="719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Satellite cells</a:t>
              </a:r>
            </a:p>
          </p:txBody>
        </p:sp>
        <p:sp>
          <p:nvSpPr>
            <p:cNvPr id="2054" name="Rectangle 4"/>
            <p:cNvSpPr>
              <a:spLocks noChangeArrowheads="1"/>
            </p:cNvSpPr>
            <p:nvPr/>
          </p:nvSpPr>
          <p:spPr bwMode="auto">
            <a:xfrm>
              <a:off x="1488" y="3135"/>
              <a:ext cx="766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Primary fibers</a:t>
              </a:r>
            </a:p>
          </p:txBody>
        </p:sp>
        <p:sp>
          <p:nvSpPr>
            <p:cNvPr id="2055" name="Rectangle 5"/>
            <p:cNvSpPr>
              <a:spLocks noChangeArrowheads="1"/>
            </p:cNvSpPr>
            <p:nvPr/>
          </p:nvSpPr>
          <p:spPr bwMode="auto">
            <a:xfrm>
              <a:off x="2673" y="3220"/>
              <a:ext cx="881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Secondary fibers</a:t>
              </a:r>
            </a:p>
          </p:txBody>
        </p:sp>
        <p:sp>
          <p:nvSpPr>
            <p:cNvPr id="2056" name="Rectangle 6"/>
            <p:cNvSpPr>
              <a:spLocks noChangeArrowheads="1"/>
            </p:cNvSpPr>
            <p:nvPr/>
          </p:nvSpPr>
          <p:spPr bwMode="auto">
            <a:xfrm>
              <a:off x="3958" y="3220"/>
              <a:ext cx="73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Muscle fibers </a:t>
              </a:r>
            </a:p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maturation</a:t>
              </a:r>
            </a:p>
          </p:txBody>
        </p:sp>
        <p:sp>
          <p:nvSpPr>
            <p:cNvPr id="2057" name="Rectangle 7"/>
            <p:cNvSpPr>
              <a:spLocks noChangeArrowheads="1"/>
            </p:cNvSpPr>
            <p:nvPr/>
          </p:nvSpPr>
          <p:spPr bwMode="auto">
            <a:xfrm>
              <a:off x="1267" y="2208"/>
              <a:ext cx="525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EMBRYO</a:t>
              </a:r>
            </a:p>
          </p:txBody>
        </p:sp>
        <p:sp>
          <p:nvSpPr>
            <p:cNvPr id="2058" name="Rectangle 8"/>
            <p:cNvSpPr>
              <a:spLocks noChangeArrowheads="1"/>
            </p:cNvSpPr>
            <p:nvPr/>
          </p:nvSpPr>
          <p:spPr bwMode="auto">
            <a:xfrm>
              <a:off x="2637" y="2208"/>
              <a:ext cx="409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FETUS</a:t>
              </a:r>
            </a:p>
          </p:txBody>
        </p:sp>
        <p:sp>
          <p:nvSpPr>
            <p:cNvPr id="2059" name="Rectangle 9"/>
            <p:cNvSpPr>
              <a:spLocks noChangeArrowheads="1"/>
            </p:cNvSpPr>
            <p:nvPr/>
          </p:nvSpPr>
          <p:spPr bwMode="auto">
            <a:xfrm>
              <a:off x="4057" y="2208"/>
              <a:ext cx="903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NEONATE/ADULT</a:t>
              </a:r>
            </a:p>
          </p:txBody>
        </p:sp>
        <p:sp>
          <p:nvSpPr>
            <p:cNvPr id="2060" name="Rectangle 10"/>
            <p:cNvSpPr>
              <a:spLocks noChangeArrowheads="1"/>
            </p:cNvSpPr>
            <p:nvPr/>
          </p:nvSpPr>
          <p:spPr bwMode="auto">
            <a:xfrm>
              <a:off x="1586" y="3295"/>
              <a:ext cx="604" cy="3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Slow MyHC</a:t>
              </a:r>
            </a:p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Fast MyHC</a:t>
              </a:r>
            </a:p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+ </a:t>
              </a:r>
              <a:r>
                <a:rPr lang="en-US" sz="1100" b="1">
                  <a:solidFill>
                    <a:srgbClr val="000000"/>
                  </a:solidFill>
                  <a:latin typeface="Symbol" pitchFamily="28" charset="2"/>
                </a:rPr>
                <a:t></a:t>
              </a:r>
              <a:r>
                <a:rPr lang="en-US" sz="1100" b="1">
                  <a:solidFill>
                    <a:srgbClr val="000000"/>
                  </a:solidFill>
                </a:rPr>
                <a:t>-Enolase</a:t>
              </a:r>
            </a:p>
          </p:txBody>
        </p:sp>
        <p:sp>
          <p:nvSpPr>
            <p:cNvPr id="2061" name="Rectangle 11"/>
            <p:cNvSpPr>
              <a:spLocks noChangeArrowheads="1"/>
            </p:cNvSpPr>
            <p:nvPr/>
          </p:nvSpPr>
          <p:spPr bwMode="auto">
            <a:xfrm>
              <a:off x="2832" y="3355"/>
              <a:ext cx="679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Fast MyHC</a:t>
              </a:r>
            </a:p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MCK</a:t>
              </a:r>
            </a:p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+ + </a:t>
              </a:r>
              <a:r>
                <a:rPr lang="en-US" sz="1100" b="1">
                  <a:solidFill>
                    <a:srgbClr val="000000"/>
                  </a:solidFill>
                  <a:latin typeface="Symbol" pitchFamily="28" charset="2"/>
                </a:rPr>
                <a:t></a:t>
              </a:r>
              <a:r>
                <a:rPr lang="en-US" sz="1100" b="1">
                  <a:solidFill>
                    <a:srgbClr val="000000"/>
                  </a:solidFill>
                </a:rPr>
                <a:t>-Enolase</a:t>
              </a:r>
            </a:p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PKC</a:t>
              </a:r>
              <a:r>
                <a:rPr lang="en-US" sz="1100" b="1">
                  <a:solidFill>
                    <a:srgbClr val="000000"/>
                  </a:solidFill>
                  <a:latin typeface="Symbol" pitchFamily="28" charset="2"/>
                </a:rPr>
                <a:t></a:t>
              </a:r>
            </a:p>
          </p:txBody>
        </p:sp>
        <p:sp>
          <p:nvSpPr>
            <p:cNvPr id="2062" name="AutoShape 12"/>
            <p:cNvSpPr>
              <a:spLocks noChangeArrowheads="1"/>
            </p:cNvSpPr>
            <p:nvPr/>
          </p:nvSpPr>
          <p:spPr bwMode="auto">
            <a:xfrm>
              <a:off x="1139" y="2525"/>
              <a:ext cx="403" cy="96"/>
            </a:xfrm>
            <a:prstGeom prst="diamond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63" name="Oval 13"/>
            <p:cNvSpPr>
              <a:spLocks noChangeArrowheads="1"/>
            </p:cNvSpPr>
            <p:nvPr/>
          </p:nvSpPr>
          <p:spPr bwMode="auto">
            <a:xfrm>
              <a:off x="1293" y="2558"/>
              <a:ext cx="43" cy="2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64" name="AutoShape 14"/>
            <p:cNvSpPr>
              <a:spLocks noChangeArrowheads="1"/>
            </p:cNvSpPr>
            <p:nvPr/>
          </p:nvSpPr>
          <p:spPr bwMode="auto">
            <a:xfrm>
              <a:off x="1284" y="2621"/>
              <a:ext cx="402" cy="96"/>
            </a:xfrm>
            <a:prstGeom prst="diamond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65" name="Oval 15"/>
            <p:cNvSpPr>
              <a:spLocks noChangeArrowheads="1"/>
            </p:cNvSpPr>
            <p:nvPr/>
          </p:nvSpPr>
          <p:spPr bwMode="auto">
            <a:xfrm>
              <a:off x="1438" y="2655"/>
              <a:ext cx="43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66" name="AutoShape 16"/>
            <p:cNvSpPr>
              <a:spLocks noChangeArrowheads="1"/>
            </p:cNvSpPr>
            <p:nvPr/>
          </p:nvSpPr>
          <p:spPr bwMode="auto">
            <a:xfrm>
              <a:off x="1549" y="2520"/>
              <a:ext cx="403" cy="95"/>
            </a:xfrm>
            <a:prstGeom prst="diamond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67" name="Oval 17"/>
            <p:cNvSpPr>
              <a:spLocks noChangeArrowheads="1"/>
            </p:cNvSpPr>
            <p:nvPr/>
          </p:nvSpPr>
          <p:spPr bwMode="auto">
            <a:xfrm>
              <a:off x="1703" y="2553"/>
              <a:ext cx="44" cy="2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68" name="AutoShape 18"/>
            <p:cNvSpPr>
              <a:spLocks noChangeArrowheads="1"/>
            </p:cNvSpPr>
            <p:nvPr/>
          </p:nvSpPr>
          <p:spPr bwMode="auto">
            <a:xfrm>
              <a:off x="1395" y="2423"/>
              <a:ext cx="403" cy="97"/>
            </a:xfrm>
            <a:prstGeom prst="diamond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69" name="Oval 19"/>
            <p:cNvSpPr>
              <a:spLocks noChangeArrowheads="1"/>
            </p:cNvSpPr>
            <p:nvPr/>
          </p:nvSpPr>
          <p:spPr bwMode="auto">
            <a:xfrm>
              <a:off x="1549" y="2457"/>
              <a:ext cx="44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0" name="Freeform 20"/>
            <p:cNvSpPr>
              <a:spLocks/>
            </p:cNvSpPr>
            <p:nvPr/>
          </p:nvSpPr>
          <p:spPr bwMode="auto">
            <a:xfrm>
              <a:off x="1922" y="2593"/>
              <a:ext cx="379" cy="407"/>
            </a:xfrm>
            <a:custGeom>
              <a:avLst/>
              <a:gdLst>
                <a:gd name="T0" fmla="*/ 0 w 399"/>
                <a:gd name="T1" fmla="*/ 48 h 575"/>
                <a:gd name="T2" fmla="*/ 9 w 399"/>
                <a:gd name="T3" fmla="*/ 45 h 575"/>
                <a:gd name="T4" fmla="*/ 27 w 399"/>
                <a:gd name="T5" fmla="*/ 43 h 575"/>
                <a:gd name="T6" fmla="*/ 39 w 399"/>
                <a:gd name="T7" fmla="*/ 41 h 575"/>
                <a:gd name="T8" fmla="*/ 50 w 399"/>
                <a:gd name="T9" fmla="*/ 39 h 575"/>
                <a:gd name="T10" fmla="*/ 66 w 399"/>
                <a:gd name="T11" fmla="*/ 37 h 575"/>
                <a:gd name="T12" fmla="*/ 83 w 399"/>
                <a:gd name="T13" fmla="*/ 33 h 575"/>
                <a:gd name="T14" fmla="*/ 100 w 399"/>
                <a:gd name="T15" fmla="*/ 30 h 575"/>
                <a:gd name="T16" fmla="*/ 111 w 399"/>
                <a:gd name="T17" fmla="*/ 28 h 575"/>
                <a:gd name="T18" fmla="*/ 117 w 399"/>
                <a:gd name="T19" fmla="*/ 25 h 575"/>
                <a:gd name="T20" fmla="*/ 133 w 399"/>
                <a:gd name="T21" fmla="*/ 23 h 575"/>
                <a:gd name="T22" fmla="*/ 145 w 399"/>
                <a:gd name="T23" fmla="*/ 20 h 575"/>
                <a:gd name="T24" fmla="*/ 155 w 399"/>
                <a:gd name="T25" fmla="*/ 18 h 575"/>
                <a:gd name="T26" fmla="*/ 167 w 399"/>
                <a:gd name="T27" fmla="*/ 15 h 575"/>
                <a:gd name="T28" fmla="*/ 172 w 399"/>
                <a:gd name="T29" fmla="*/ 13 h 575"/>
                <a:gd name="T30" fmla="*/ 189 w 399"/>
                <a:gd name="T31" fmla="*/ 10 h 575"/>
                <a:gd name="T32" fmla="*/ 200 w 399"/>
                <a:gd name="T33" fmla="*/ 7 h 575"/>
                <a:gd name="T34" fmla="*/ 211 w 399"/>
                <a:gd name="T35" fmla="*/ 4 h 575"/>
                <a:gd name="T36" fmla="*/ 216 w 399"/>
                <a:gd name="T37" fmla="*/ 1 h 575"/>
                <a:gd name="T38" fmla="*/ 239 w 399"/>
                <a:gd name="T39" fmla="*/ 0 h 575"/>
                <a:gd name="T40" fmla="*/ 256 w 399"/>
                <a:gd name="T41" fmla="*/ 1 h 575"/>
                <a:gd name="T42" fmla="*/ 271 w 399"/>
                <a:gd name="T43" fmla="*/ 3 h 575"/>
                <a:gd name="T44" fmla="*/ 278 w 399"/>
                <a:gd name="T45" fmla="*/ 6 h 575"/>
                <a:gd name="T46" fmla="*/ 271 w 399"/>
                <a:gd name="T47" fmla="*/ 8 h 575"/>
                <a:gd name="T48" fmla="*/ 261 w 399"/>
                <a:gd name="T49" fmla="*/ 11 h 575"/>
                <a:gd name="T50" fmla="*/ 251 w 399"/>
                <a:gd name="T51" fmla="*/ 13 h 575"/>
                <a:gd name="T52" fmla="*/ 239 w 399"/>
                <a:gd name="T53" fmla="*/ 16 h 575"/>
                <a:gd name="T54" fmla="*/ 234 w 399"/>
                <a:gd name="T55" fmla="*/ 18 h 575"/>
                <a:gd name="T56" fmla="*/ 222 w 399"/>
                <a:gd name="T57" fmla="*/ 21 h 575"/>
                <a:gd name="T58" fmla="*/ 211 w 399"/>
                <a:gd name="T59" fmla="*/ 23 h 575"/>
                <a:gd name="T60" fmla="*/ 195 w 399"/>
                <a:gd name="T61" fmla="*/ 25 h 575"/>
                <a:gd name="T62" fmla="*/ 189 w 399"/>
                <a:gd name="T63" fmla="*/ 27 h 575"/>
                <a:gd name="T64" fmla="*/ 172 w 399"/>
                <a:gd name="T65" fmla="*/ 30 h 575"/>
                <a:gd name="T66" fmla="*/ 162 w 399"/>
                <a:gd name="T67" fmla="*/ 32 h 575"/>
                <a:gd name="T68" fmla="*/ 150 w 399"/>
                <a:gd name="T69" fmla="*/ 35 h 575"/>
                <a:gd name="T70" fmla="*/ 139 w 399"/>
                <a:gd name="T71" fmla="*/ 37 h 575"/>
                <a:gd name="T72" fmla="*/ 133 w 399"/>
                <a:gd name="T73" fmla="*/ 40 h 575"/>
                <a:gd name="T74" fmla="*/ 122 w 399"/>
                <a:gd name="T75" fmla="*/ 42 h 575"/>
                <a:gd name="T76" fmla="*/ 111 w 399"/>
                <a:gd name="T77" fmla="*/ 45 h 575"/>
                <a:gd name="T78" fmla="*/ 100 w 399"/>
                <a:gd name="T79" fmla="*/ 47 h 575"/>
                <a:gd name="T80" fmla="*/ 89 w 399"/>
                <a:gd name="T81" fmla="*/ 50 h 575"/>
                <a:gd name="T82" fmla="*/ 82 w 399"/>
                <a:gd name="T83" fmla="*/ 50 h 5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99"/>
                <a:gd name="T127" fmla="*/ 0 h 575"/>
                <a:gd name="T128" fmla="*/ 399 w 399"/>
                <a:gd name="T129" fmla="*/ 575 h 5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99" h="575">
                  <a:moveTo>
                    <a:pt x="10" y="516"/>
                  </a:moveTo>
                  <a:lnTo>
                    <a:pt x="0" y="538"/>
                  </a:lnTo>
                  <a:lnTo>
                    <a:pt x="8" y="524"/>
                  </a:lnTo>
                  <a:lnTo>
                    <a:pt x="16" y="510"/>
                  </a:lnTo>
                  <a:lnTo>
                    <a:pt x="33" y="496"/>
                  </a:lnTo>
                  <a:lnTo>
                    <a:pt x="40" y="482"/>
                  </a:lnTo>
                  <a:lnTo>
                    <a:pt x="56" y="475"/>
                  </a:lnTo>
                  <a:lnTo>
                    <a:pt x="56" y="460"/>
                  </a:lnTo>
                  <a:lnTo>
                    <a:pt x="64" y="446"/>
                  </a:lnTo>
                  <a:lnTo>
                    <a:pt x="72" y="432"/>
                  </a:lnTo>
                  <a:lnTo>
                    <a:pt x="88" y="425"/>
                  </a:lnTo>
                  <a:lnTo>
                    <a:pt x="96" y="411"/>
                  </a:lnTo>
                  <a:lnTo>
                    <a:pt x="103" y="397"/>
                  </a:lnTo>
                  <a:lnTo>
                    <a:pt x="119" y="375"/>
                  </a:lnTo>
                  <a:lnTo>
                    <a:pt x="127" y="354"/>
                  </a:lnTo>
                  <a:lnTo>
                    <a:pt x="144" y="340"/>
                  </a:lnTo>
                  <a:lnTo>
                    <a:pt x="152" y="326"/>
                  </a:lnTo>
                  <a:lnTo>
                    <a:pt x="160" y="312"/>
                  </a:lnTo>
                  <a:lnTo>
                    <a:pt x="168" y="298"/>
                  </a:lnTo>
                  <a:lnTo>
                    <a:pt x="168" y="283"/>
                  </a:lnTo>
                  <a:lnTo>
                    <a:pt x="183" y="269"/>
                  </a:lnTo>
                  <a:lnTo>
                    <a:pt x="191" y="255"/>
                  </a:lnTo>
                  <a:lnTo>
                    <a:pt x="199" y="241"/>
                  </a:lnTo>
                  <a:lnTo>
                    <a:pt x="207" y="227"/>
                  </a:lnTo>
                  <a:lnTo>
                    <a:pt x="215" y="213"/>
                  </a:lnTo>
                  <a:lnTo>
                    <a:pt x="223" y="198"/>
                  </a:lnTo>
                  <a:lnTo>
                    <a:pt x="232" y="184"/>
                  </a:lnTo>
                  <a:lnTo>
                    <a:pt x="239" y="170"/>
                  </a:lnTo>
                  <a:lnTo>
                    <a:pt x="239" y="156"/>
                  </a:lnTo>
                  <a:lnTo>
                    <a:pt x="247" y="142"/>
                  </a:lnTo>
                  <a:lnTo>
                    <a:pt x="255" y="128"/>
                  </a:lnTo>
                  <a:lnTo>
                    <a:pt x="271" y="113"/>
                  </a:lnTo>
                  <a:lnTo>
                    <a:pt x="279" y="92"/>
                  </a:lnTo>
                  <a:lnTo>
                    <a:pt x="287" y="78"/>
                  </a:lnTo>
                  <a:lnTo>
                    <a:pt x="295" y="57"/>
                  </a:lnTo>
                  <a:lnTo>
                    <a:pt x="302" y="43"/>
                  </a:lnTo>
                  <a:lnTo>
                    <a:pt x="302" y="28"/>
                  </a:lnTo>
                  <a:lnTo>
                    <a:pt x="310" y="14"/>
                  </a:lnTo>
                  <a:lnTo>
                    <a:pt x="326" y="7"/>
                  </a:lnTo>
                  <a:lnTo>
                    <a:pt x="343" y="0"/>
                  </a:lnTo>
                  <a:lnTo>
                    <a:pt x="359" y="0"/>
                  </a:lnTo>
                  <a:lnTo>
                    <a:pt x="367" y="14"/>
                  </a:lnTo>
                  <a:lnTo>
                    <a:pt x="382" y="21"/>
                  </a:lnTo>
                  <a:lnTo>
                    <a:pt x="390" y="36"/>
                  </a:lnTo>
                  <a:lnTo>
                    <a:pt x="398" y="50"/>
                  </a:lnTo>
                  <a:lnTo>
                    <a:pt x="398" y="64"/>
                  </a:lnTo>
                  <a:lnTo>
                    <a:pt x="398" y="78"/>
                  </a:lnTo>
                  <a:lnTo>
                    <a:pt x="390" y="92"/>
                  </a:lnTo>
                  <a:lnTo>
                    <a:pt x="382" y="106"/>
                  </a:lnTo>
                  <a:lnTo>
                    <a:pt x="374" y="121"/>
                  </a:lnTo>
                  <a:lnTo>
                    <a:pt x="367" y="135"/>
                  </a:lnTo>
                  <a:lnTo>
                    <a:pt x="359" y="149"/>
                  </a:lnTo>
                  <a:lnTo>
                    <a:pt x="351" y="163"/>
                  </a:lnTo>
                  <a:lnTo>
                    <a:pt x="343" y="177"/>
                  </a:lnTo>
                  <a:lnTo>
                    <a:pt x="343" y="191"/>
                  </a:lnTo>
                  <a:lnTo>
                    <a:pt x="335" y="205"/>
                  </a:lnTo>
                  <a:lnTo>
                    <a:pt x="326" y="220"/>
                  </a:lnTo>
                  <a:lnTo>
                    <a:pt x="318" y="234"/>
                  </a:lnTo>
                  <a:lnTo>
                    <a:pt x="302" y="241"/>
                  </a:lnTo>
                  <a:lnTo>
                    <a:pt x="302" y="255"/>
                  </a:lnTo>
                  <a:lnTo>
                    <a:pt x="295" y="269"/>
                  </a:lnTo>
                  <a:lnTo>
                    <a:pt x="279" y="276"/>
                  </a:lnTo>
                  <a:lnTo>
                    <a:pt x="279" y="290"/>
                  </a:lnTo>
                  <a:lnTo>
                    <a:pt x="271" y="305"/>
                  </a:lnTo>
                  <a:lnTo>
                    <a:pt x="263" y="319"/>
                  </a:lnTo>
                  <a:lnTo>
                    <a:pt x="247" y="333"/>
                  </a:lnTo>
                  <a:lnTo>
                    <a:pt x="239" y="347"/>
                  </a:lnTo>
                  <a:lnTo>
                    <a:pt x="232" y="361"/>
                  </a:lnTo>
                  <a:lnTo>
                    <a:pt x="223" y="375"/>
                  </a:lnTo>
                  <a:lnTo>
                    <a:pt x="215" y="390"/>
                  </a:lnTo>
                  <a:lnTo>
                    <a:pt x="207" y="404"/>
                  </a:lnTo>
                  <a:lnTo>
                    <a:pt x="199" y="418"/>
                  </a:lnTo>
                  <a:lnTo>
                    <a:pt x="199" y="432"/>
                  </a:lnTo>
                  <a:lnTo>
                    <a:pt x="191" y="446"/>
                  </a:lnTo>
                  <a:lnTo>
                    <a:pt x="183" y="460"/>
                  </a:lnTo>
                  <a:lnTo>
                    <a:pt x="175" y="475"/>
                  </a:lnTo>
                  <a:lnTo>
                    <a:pt x="168" y="489"/>
                  </a:lnTo>
                  <a:lnTo>
                    <a:pt x="160" y="503"/>
                  </a:lnTo>
                  <a:lnTo>
                    <a:pt x="152" y="517"/>
                  </a:lnTo>
                  <a:lnTo>
                    <a:pt x="144" y="531"/>
                  </a:lnTo>
                  <a:lnTo>
                    <a:pt x="136" y="545"/>
                  </a:lnTo>
                  <a:lnTo>
                    <a:pt x="127" y="559"/>
                  </a:lnTo>
                  <a:lnTo>
                    <a:pt x="119" y="574"/>
                  </a:lnTo>
                  <a:lnTo>
                    <a:pt x="118" y="564"/>
                  </a:lnTo>
                </a:path>
              </a:pathLst>
            </a:custGeom>
            <a:solidFill>
              <a:srgbClr val="FFCC66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71" name="Oval 21"/>
            <p:cNvSpPr>
              <a:spLocks noChangeArrowheads="1"/>
            </p:cNvSpPr>
            <p:nvPr/>
          </p:nvSpPr>
          <p:spPr bwMode="auto">
            <a:xfrm>
              <a:off x="1935" y="2960"/>
              <a:ext cx="95" cy="6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2" name="Oval 22"/>
            <p:cNvSpPr>
              <a:spLocks noChangeArrowheads="1"/>
            </p:cNvSpPr>
            <p:nvPr/>
          </p:nvSpPr>
          <p:spPr bwMode="auto">
            <a:xfrm>
              <a:off x="2037" y="2893"/>
              <a:ext cx="44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3" name="Oval 23"/>
            <p:cNvSpPr>
              <a:spLocks noChangeArrowheads="1"/>
            </p:cNvSpPr>
            <p:nvPr/>
          </p:nvSpPr>
          <p:spPr bwMode="auto">
            <a:xfrm>
              <a:off x="2191" y="2689"/>
              <a:ext cx="44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4" name="Oval 24"/>
            <p:cNvSpPr>
              <a:spLocks noChangeArrowheads="1"/>
            </p:cNvSpPr>
            <p:nvPr/>
          </p:nvSpPr>
          <p:spPr bwMode="auto">
            <a:xfrm>
              <a:off x="2140" y="2757"/>
              <a:ext cx="43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5" name="Oval 25"/>
            <p:cNvSpPr>
              <a:spLocks noChangeArrowheads="1"/>
            </p:cNvSpPr>
            <p:nvPr/>
          </p:nvSpPr>
          <p:spPr bwMode="auto">
            <a:xfrm>
              <a:off x="2089" y="2824"/>
              <a:ext cx="43" cy="2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6" name="Freeform 26"/>
            <p:cNvSpPr>
              <a:spLocks/>
            </p:cNvSpPr>
            <p:nvPr/>
          </p:nvSpPr>
          <p:spPr bwMode="auto">
            <a:xfrm>
              <a:off x="2024" y="2660"/>
              <a:ext cx="379" cy="408"/>
            </a:xfrm>
            <a:custGeom>
              <a:avLst/>
              <a:gdLst>
                <a:gd name="T0" fmla="*/ 0 w 399"/>
                <a:gd name="T1" fmla="*/ 49 h 575"/>
                <a:gd name="T2" fmla="*/ 9 w 399"/>
                <a:gd name="T3" fmla="*/ 46 h 575"/>
                <a:gd name="T4" fmla="*/ 27 w 399"/>
                <a:gd name="T5" fmla="*/ 44 h 575"/>
                <a:gd name="T6" fmla="*/ 39 w 399"/>
                <a:gd name="T7" fmla="*/ 41 h 575"/>
                <a:gd name="T8" fmla="*/ 50 w 399"/>
                <a:gd name="T9" fmla="*/ 39 h 575"/>
                <a:gd name="T10" fmla="*/ 66 w 399"/>
                <a:gd name="T11" fmla="*/ 38 h 575"/>
                <a:gd name="T12" fmla="*/ 83 w 399"/>
                <a:gd name="T13" fmla="*/ 34 h 575"/>
                <a:gd name="T14" fmla="*/ 100 w 399"/>
                <a:gd name="T15" fmla="*/ 31 h 575"/>
                <a:gd name="T16" fmla="*/ 111 w 399"/>
                <a:gd name="T17" fmla="*/ 28 h 575"/>
                <a:gd name="T18" fmla="*/ 117 w 399"/>
                <a:gd name="T19" fmla="*/ 26 h 575"/>
                <a:gd name="T20" fmla="*/ 133 w 399"/>
                <a:gd name="T21" fmla="*/ 23 h 575"/>
                <a:gd name="T22" fmla="*/ 145 w 399"/>
                <a:gd name="T23" fmla="*/ 20 h 575"/>
                <a:gd name="T24" fmla="*/ 155 w 399"/>
                <a:gd name="T25" fmla="*/ 18 h 575"/>
                <a:gd name="T26" fmla="*/ 167 w 399"/>
                <a:gd name="T27" fmla="*/ 16 h 575"/>
                <a:gd name="T28" fmla="*/ 172 w 399"/>
                <a:gd name="T29" fmla="*/ 13 h 575"/>
                <a:gd name="T30" fmla="*/ 189 w 399"/>
                <a:gd name="T31" fmla="*/ 10 h 575"/>
                <a:gd name="T32" fmla="*/ 200 w 399"/>
                <a:gd name="T33" fmla="*/ 7 h 575"/>
                <a:gd name="T34" fmla="*/ 211 w 399"/>
                <a:gd name="T35" fmla="*/ 4 h 575"/>
                <a:gd name="T36" fmla="*/ 216 w 399"/>
                <a:gd name="T37" fmla="*/ 1 h 575"/>
                <a:gd name="T38" fmla="*/ 239 w 399"/>
                <a:gd name="T39" fmla="*/ 0 h 575"/>
                <a:gd name="T40" fmla="*/ 256 w 399"/>
                <a:gd name="T41" fmla="*/ 1 h 575"/>
                <a:gd name="T42" fmla="*/ 271 w 399"/>
                <a:gd name="T43" fmla="*/ 3 h 575"/>
                <a:gd name="T44" fmla="*/ 278 w 399"/>
                <a:gd name="T45" fmla="*/ 6 h 575"/>
                <a:gd name="T46" fmla="*/ 271 w 399"/>
                <a:gd name="T47" fmla="*/ 8 h 575"/>
                <a:gd name="T48" fmla="*/ 261 w 399"/>
                <a:gd name="T49" fmla="*/ 11 h 575"/>
                <a:gd name="T50" fmla="*/ 251 w 399"/>
                <a:gd name="T51" fmla="*/ 13 h 575"/>
                <a:gd name="T52" fmla="*/ 239 w 399"/>
                <a:gd name="T53" fmla="*/ 16 h 575"/>
                <a:gd name="T54" fmla="*/ 234 w 399"/>
                <a:gd name="T55" fmla="*/ 18 h 575"/>
                <a:gd name="T56" fmla="*/ 222 w 399"/>
                <a:gd name="T57" fmla="*/ 22 h 575"/>
                <a:gd name="T58" fmla="*/ 211 w 399"/>
                <a:gd name="T59" fmla="*/ 23 h 575"/>
                <a:gd name="T60" fmla="*/ 195 w 399"/>
                <a:gd name="T61" fmla="*/ 25 h 575"/>
                <a:gd name="T62" fmla="*/ 189 w 399"/>
                <a:gd name="T63" fmla="*/ 28 h 575"/>
                <a:gd name="T64" fmla="*/ 172 w 399"/>
                <a:gd name="T65" fmla="*/ 31 h 575"/>
                <a:gd name="T66" fmla="*/ 162 w 399"/>
                <a:gd name="T67" fmla="*/ 33 h 575"/>
                <a:gd name="T68" fmla="*/ 150 w 399"/>
                <a:gd name="T69" fmla="*/ 35 h 575"/>
                <a:gd name="T70" fmla="*/ 139 w 399"/>
                <a:gd name="T71" fmla="*/ 38 h 575"/>
                <a:gd name="T72" fmla="*/ 133 w 399"/>
                <a:gd name="T73" fmla="*/ 40 h 575"/>
                <a:gd name="T74" fmla="*/ 122 w 399"/>
                <a:gd name="T75" fmla="*/ 43 h 575"/>
                <a:gd name="T76" fmla="*/ 111 w 399"/>
                <a:gd name="T77" fmla="*/ 46 h 575"/>
                <a:gd name="T78" fmla="*/ 100 w 399"/>
                <a:gd name="T79" fmla="*/ 48 h 575"/>
                <a:gd name="T80" fmla="*/ 89 w 399"/>
                <a:gd name="T81" fmla="*/ 51 h 575"/>
                <a:gd name="T82" fmla="*/ 82 w 399"/>
                <a:gd name="T83" fmla="*/ 51 h 5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99"/>
                <a:gd name="T127" fmla="*/ 0 h 575"/>
                <a:gd name="T128" fmla="*/ 399 w 399"/>
                <a:gd name="T129" fmla="*/ 575 h 5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99" h="575">
                  <a:moveTo>
                    <a:pt x="10" y="516"/>
                  </a:moveTo>
                  <a:lnTo>
                    <a:pt x="0" y="538"/>
                  </a:lnTo>
                  <a:lnTo>
                    <a:pt x="8" y="524"/>
                  </a:lnTo>
                  <a:lnTo>
                    <a:pt x="16" y="510"/>
                  </a:lnTo>
                  <a:lnTo>
                    <a:pt x="33" y="496"/>
                  </a:lnTo>
                  <a:lnTo>
                    <a:pt x="40" y="482"/>
                  </a:lnTo>
                  <a:lnTo>
                    <a:pt x="56" y="475"/>
                  </a:lnTo>
                  <a:lnTo>
                    <a:pt x="56" y="460"/>
                  </a:lnTo>
                  <a:lnTo>
                    <a:pt x="64" y="446"/>
                  </a:lnTo>
                  <a:lnTo>
                    <a:pt x="72" y="432"/>
                  </a:lnTo>
                  <a:lnTo>
                    <a:pt x="88" y="425"/>
                  </a:lnTo>
                  <a:lnTo>
                    <a:pt x="96" y="411"/>
                  </a:lnTo>
                  <a:lnTo>
                    <a:pt x="103" y="397"/>
                  </a:lnTo>
                  <a:lnTo>
                    <a:pt x="119" y="375"/>
                  </a:lnTo>
                  <a:lnTo>
                    <a:pt x="127" y="354"/>
                  </a:lnTo>
                  <a:lnTo>
                    <a:pt x="144" y="340"/>
                  </a:lnTo>
                  <a:lnTo>
                    <a:pt x="152" y="326"/>
                  </a:lnTo>
                  <a:lnTo>
                    <a:pt x="160" y="312"/>
                  </a:lnTo>
                  <a:lnTo>
                    <a:pt x="168" y="298"/>
                  </a:lnTo>
                  <a:lnTo>
                    <a:pt x="168" y="283"/>
                  </a:lnTo>
                  <a:lnTo>
                    <a:pt x="183" y="269"/>
                  </a:lnTo>
                  <a:lnTo>
                    <a:pt x="191" y="255"/>
                  </a:lnTo>
                  <a:lnTo>
                    <a:pt x="199" y="241"/>
                  </a:lnTo>
                  <a:lnTo>
                    <a:pt x="207" y="227"/>
                  </a:lnTo>
                  <a:lnTo>
                    <a:pt x="215" y="213"/>
                  </a:lnTo>
                  <a:lnTo>
                    <a:pt x="223" y="198"/>
                  </a:lnTo>
                  <a:lnTo>
                    <a:pt x="232" y="184"/>
                  </a:lnTo>
                  <a:lnTo>
                    <a:pt x="239" y="170"/>
                  </a:lnTo>
                  <a:lnTo>
                    <a:pt x="239" y="156"/>
                  </a:lnTo>
                  <a:lnTo>
                    <a:pt x="247" y="142"/>
                  </a:lnTo>
                  <a:lnTo>
                    <a:pt x="255" y="128"/>
                  </a:lnTo>
                  <a:lnTo>
                    <a:pt x="271" y="113"/>
                  </a:lnTo>
                  <a:lnTo>
                    <a:pt x="279" y="92"/>
                  </a:lnTo>
                  <a:lnTo>
                    <a:pt x="287" y="78"/>
                  </a:lnTo>
                  <a:lnTo>
                    <a:pt x="295" y="57"/>
                  </a:lnTo>
                  <a:lnTo>
                    <a:pt x="302" y="43"/>
                  </a:lnTo>
                  <a:lnTo>
                    <a:pt x="302" y="28"/>
                  </a:lnTo>
                  <a:lnTo>
                    <a:pt x="310" y="14"/>
                  </a:lnTo>
                  <a:lnTo>
                    <a:pt x="326" y="7"/>
                  </a:lnTo>
                  <a:lnTo>
                    <a:pt x="343" y="0"/>
                  </a:lnTo>
                  <a:lnTo>
                    <a:pt x="359" y="0"/>
                  </a:lnTo>
                  <a:lnTo>
                    <a:pt x="367" y="14"/>
                  </a:lnTo>
                  <a:lnTo>
                    <a:pt x="382" y="21"/>
                  </a:lnTo>
                  <a:lnTo>
                    <a:pt x="390" y="36"/>
                  </a:lnTo>
                  <a:lnTo>
                    <a:pt x="398" y="50"/>
                  </a:lnTo>
                  <a:lnTo>
                    <a:pt x="398" y="64"/>
                  </a:lnTo>
                  <a:lnTo>
                    <a:pt x="398" y="78"/>
                  </a:lnTo>
                  <a:lnTo>
                    <a:pt x="390" y="92"/>
                  </a:lnTo>
                  <a:lnTo>
                    <a:pt x="382" y="106"/>
                  </a:lnTo>
                  <a:lnTo>
                    <a:pt x="374" y="121"/>
                  </a:lnTo>
                  <a:lnTo>
                    <a:pt x="367" y="135"/>
                  </a:lnTo>
                  <a:lnTo>
                    <a:pt x="359" y="149"/>
                  </a:lnTo>
                  <a:lnTo>
                    <a:pt x="351" y="163"/>
                  </a:lnTo>
                  <a:lnTo>
                    <a:pt x="343" y="177"/>
                  </a:lnTo>
                  <a:lnTo>
                    <a:pt x="343" y="191"/>
                  </a:lnTo>
                  <a:lnTo>
                    <a:pt x="335" y="205"/>
                  </a:lnTo>
                  <a:lnTo>
                    <a:pt x="326" y="220"/>
                  </a:lnTo>
                  <a:lnTo>
                    <a:pt x="318" y="234"/>
                  </a:lnTo>
                  <a:lnTo>
                    <a:pt x="302" y="241"/>
                  </a:lnTo>
                  <a:lnTo>
                    <a:pt x="302" y="255"/>
                  </a:lnTo>
                  <a:lnTo>
                    <a:pt x="295" y="269"/>
                  </a:lnTo>
                  <a:lnTo>
                    <a:pt x="279" y="276"/>
                  </a:lnTo>
                  <a:lnTo>
                    <a:pt x="279" y="290"/>
                  </a:lnTo>
                  <a:lnTo>
                    <a:pt x="271" y="305"/>
                  </a:lnTo>
                  <a:lnTo>
                    <a:pt x="263" y="319"/>
                  </a:lnTo>
                  <a:lnTo>
                    <a:pt x="247" y="333"/>
                  </a:lnTo>
                  <a:lnTo>
                    <a:pt x="239" y="347"/>
                  </a:lnTo>
                  <a:lnTo>
                    <a:pt x="232" y="361"/>
                  </a:lnTo>
                  <a:lnTo>
                    <a:pt x="223" y="375"/>
                  </a:lnTo>
                  <a:lnTo>
                    <a:pt x="215" y="390"/>
                  </a:lnTo>
                  <a:lnTo>
                    <a:pt x="207" y="404"/>
                  </a:lnTo>
                  <a:lnTo>
                    <a:pt x="199" y="418"/>
                  </a:lnTo>
                  <a:lnTo>
                    <a:pt x="199" y="432"/>
                  </a:lnTo>
                  <a:lnTo>
                    <a:pt x="191" y="446"/>
                  </a:lnTo>
                  <a:lnTo>
                    <a:pt x="183" y="460"/>
                  </a:lnTo>
                  <a:lnTo>
                    <a:pt x="175" y="475"/>
                  </a:lnTo>
                  <a:lnTo>
                    <a:pt x="168" y="489"/>
                  </a:lnTo>
                  <a:lnTo>
                    <a:pt x="160" y="503"/>
                  </a:lnTo>
                  <a:lnTo>
                    <a:pt x="152" y="517"/>
                  </a:lnTo>
                  <a:lnTo>
                    <a:pt x="144" y="531"/>
                  </a:lnTo>
                  <a:lnTo>
                    <a:pt x="136" y="545"/>
                  </a:lnTo>
                  <a:lnTo>
                    <a:pt x="127" y="559"/>
                  </a:lnTo>
                  <a:lnTo>
                    <a:pt x="119" y="574"/>
                  </a:lnTo>
                  <a:lnTo>
                    <a:pt x="118" y="564"/>
                  </a:lnTo>
                </a:path>
              </a:pathLst>
            </a:custGeom>
            <a:solidFill>
              <a:srgbClr val="FFCC66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77" name="Oval 27"/>
            <p:cNvSpPr>
              <a:spLocks noChangeArrowheads="1"/>
            </p:cNvSpPr>
            <p:nvPr/>
          </p:nvSpPr>
          <p:spPr bwMode="auto">
            <a:xfrm>
              <a:off x="2037" y="3029"/>
              <a:ext cx="95" cy="6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8" name="Oval 28"/>
            <p:cNvSpPr>
              <a:spLocks noChangeArrowheads="1"/>
            </p:cNvSpPr>
            <p:nvPr/>
          </p:nvSpPr>
          <p:spPr bwMode="auto">
            <a:xfrm>
              <a:off x="2140" y="2960"/>
              <a:ext cx="43" cy="2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79" name="Oval 29"/>
            <p:cNvSpPr>
              <a:spLocks noChangeArrowheads="1"/>
            </p:cNvSpPr>
            <p:nvPr/>
          </p:nvSpPr>
          <p:spPr bwMode="auto">
            <a:xfrm>
              <a:off x="2294" y="2757"/>
              <a:ext cx="43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0" name="Oval 30"/>
            <p:cNvSpPr>
              <a:spLocks noChangeArrowheads="1"/>
            </p:cNvSpPr>
            <p:nvPr/>
          </p:nvSpPr>
          <p:spPr bwMode="auto">
            <a:xfrm>
              <a:off x="2243" y="2824"/>
              <a:ext cx="43" cy="2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1" name="Oval 31"/>
            <p:cNvSpPr>
              <a:spLocks noChangeArrowheads="1"/>
            </p:cNvSpPr>
            <p:nvPr/>
          </p:nvSpPr>
          <p:spPr bwMode="auto">
            <a:xfrm>
              <a:off x="2191" y="2893"/>
              <a:ext cx="44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2" name="Freeform 32"/>
            <p:cNvSpPr>
              <a:spLocks/>
            </p:cNvSpPr>
            <p:nvPr/>
          </p:nvSpPr>
          <p:spPr bwMode="auto">
            <a:xfrm>
              <a:off x="2126" y="2729"/>
              <a:ext cx="379" cy="406"/>
            </a:xfrm>
            <a:custGeom>
              <a:avLst/>
              <a:gdLst>
                <a:gd name="T0" fmla="*/ 0 w 399"/>
                <a:gd name="T1" fmla="*/ 47 h 575"/>
                <a:gd name="T2" fmla="*/ 9 w 399"/>
                <a:gd name="T3" fmla="*/ 44 h 575"/>
                <a:gd name="T4" fmla="*/ 27 w 399"/>
                <a:gd name="T5" fmla="*/ 42 h 575"/>
                <a:gd name="T6" fmla="*/ 39 w 399"/>
                <a:gd name="T7" fmla="*/ 40 h 575"/>
                <a:gd name="T8" fmla="*/ 50 w 399"/>
                <a:gd name="T9" fmla="*/ 38 h 575"/>
                <a:gd name="T10" fmla="*/ 66 w 399"/>
                <a:gd name="T11" fmla="*/ 36 h 575"/>
                <a:gd name="T12" fmla="*/ 83 w 399"/>
                <a:gd name="T13" fmla="*/ 33 h 575"/>
                <a:gd name="T14" fmla="*/ 100 w 399"/>
                <a:gd name="T15" fmla="*/ 30 h 575"/>
                <a:gd name="T16" fmla="*/ 111 w 399"/>
                <a:gd name="T17" fmla="*/ 27 h 575"/>
                <a:gd name="T18" fmla="*/ 117 w 399"/>
                <a:gd name="T19" fmla="*/ 25 h 575"/>
                <a:gd name="T20" fmla="*/ 133 w 399"/>
                <a:gd name="T21" fmla="*/ 23 h 575"/>
                <a:gd name="T22" fmla="*/ 145 w 399"/>
                <a:gd name="T23" fmla="*/ 20 h 575"/>
                <a:gd name="T24" fmla="*/ 155 w 399"/>
                <a:gd name="T25" fmla="*/ 18 h 575"/>
                <a:gd name="T26" fmla="*/ 167 w 399"/>
                <a:gd name="T27" fmla="*/ 15 h 575"/>
                <a:gd name="T28" fmla="*/ 172 w 399"/>
                <a:gd name="T29" fmla="*/ 13 h 575"/>
                <a:gd name="T30" fmla="*/ 189 w 399"/>
                <a:gd name="T31" fmla="*/ 10 h 575"/>
                <a:gd name="T32" fmla="*/ 200 w 399"/>
                <a:gd name="T33" fmla="*/ 7 h 575"/>
                <a:gd name="T34" fmla="*/ 211 w 399"/>
                <a:gd name="T35" fmla="*/ 4 h 575"/>
                <a:gd name="T36" fmla="*/ 216 w 399"/>
                <a:gd name="T37" fmla="*/ 1 h 575"/>
                <a:gd name="T38" fmla="*/ 239 w 399"/>
                <a:gd name="T39" fmla="*/ 0 h 575"/>
                <a:gd name="T40" fmla="*/ 256 w 399"/>
                <a:gd name="T41" fmla="*/ 1 h 575"/>
                <a:gd name="T42" fmla="*/ 271 w 399"/>
                <a:gd name="T43" fmla="*/ 3 h 575"/>
                <a:gd name="T44" fmla="*/ 278 w 399"/>
                <a:gd name="T45" fmla="*/ 6 h 575"/>
                <a:gd name="T46" fmla="*/ 271 w 399"/>
                <a:gd name="T47" fmla="*/ 8 h 575"/>
                <a:gd name="T48" fmla="*/ 261 w 399"/>
                <a:gd name="T49" fmla="*/ 11 h 575"/>
                <a:gd name="T50" fmla="*/ 251 w 399"/>
                <a:gd name="T51" fmla="*/ 13 h 575"/>
                <a:gd name="T52" fmla="*/ 239 w 399"/>
                <a:gd name="T53" fmla="*/ 16 h 575"/>
                <a:gd name="T54" fmla="*/ 234 w 399"/>
                <a:gd name="T55" fmla="*/ 18 h 575"/>
                <a:gd name="T56" fmla="*/ 222 w 399"/>
                <a:gd name="T57" fmla="*/ 21 h 575"/>
                <a:gd name="T58" fmla="*/ 211 w 399"/>
                <a:gd name="T59" fmla="*/ 23 h 575"/>
                <a:gd name="T60" fmla="*/ 195 w 399"/>
                <a:gd name="T61" fmla="*/ 24 h 575"/>
                <a:gd name="T62" fmla="*/ 189 w 399"/>
                <a:gd name="T63" fmla="*/ 27 h 575"/>
                <a:gd name="T64" fmla="*/ 172 w 399"/>
                <a:gd name="T65" fmla="*/ 30 h 575"/>
                <a:gd name="T66" fmla="*/ 162 w 399"/>
                <a:gd name="T67" fmla="*/ 32 h 575"/>
                <a:gd name="T68" fmla="*/ 150 w 399"/>
                <a:gd name="T69" fmla="*/ 34 h 575"/>
                <a:gd name="T70" fmla="*/ 139 w 399"/>
                <a:gd name="T71" fmla="*/ 37 h 575"/>
                <a:gd name="T72" fmla="*/ 133 w 399"/>
                <a:gd name="T73" fmla="*/ 39 h 575"/>
                <a:gd name="T74" fmla="*/ 122 w 399"/>
                <a:gd name="T75" fmla="*/ 42 h 575"/>
                <a:gd name="T76" fmla="*/ 111 w 399"/>
                <a:gd name="T77" fmla="*/ 44 h 575"/>
                <a:gd name="T78" fmla="*/ 100 w 399"/>
                <a:gd name="T79" fmla="*/ 47 h 575"/>
                <a:gd name="T80" fmla="*/ 89 w 399"/>
                <a:gd name="T81" fmla="*/ 49 h 575"/>
                <a:gd name="T82" fmla="*/ 82 w 399"/>
                <a:gd name="T83" fmla="*/ 49 h 5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99"/>
                <a:gd name="T127" fmla="*/ 0 h 575"/>
                <a:gd name="T128" fmla="*/ 399 w 399"/>
                <a:gd name="T129" fmla="*/ 575 h 5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99" h="575">
                  <a:moveTo>
                    <a:pt x="10" y="516"/>
                  </a:moveTo>
                  <a:lnTo>
                    <a:pt x="0" y="538"/>
                  </a:lnTo>
                  <a:lnTo>
                    <a:pt x="8" y="524"/>
                  </a:lnTo>
                  <a:lnTo>
                    <a:pt x="16" y="510"/>
                  </a:lnTo>
                  <a:lnTo>
                    <a:pt x="33" y="496"/>
                  </a:lnTo>
                  <a:lnTo>
                    <a:pt x="40" y="482"/>
                  </a:lnTo>
                  <a:lnTo>
                    <a:pt x="56" y="475"/>
                  </a:lnTo>
                  <a:lnTo>
                    <a:pt x="56" y="460"/>
                  </a:lnTo>
                  <a:lnTo>
                    <a:pt x="64" y="446"/>
                  </a:lnTo>
                  <a:lnTo>
                    <a:pt x="72" y="432"/>
                  </a:lnTo>
                  <a:lnTo>
                    <a:pt x="88" y="425"/>
                  </a:lnTo>
                  <a:lnTo>
                    <a:pt x="96" y="411"/>
                  </a:lnTo>
                  <a:lnTo>
                    <a:pt x="103" y="397"/>
                  </a:lnTo>
                  <a:lnTo>
                    <a:pt x="119" y="375"/>
                  </a:lnTo>
                  <a:lnTo>
                    <a:pt x="127" y="354"/>
                  </a:lnTo>
                  <a:lnTo>
                    <a:pt x="144" y="340"/>
                  </a:lnTo>
                  <a:lnTo>
                    <a:pt x="152" y="326"/>
                  </a:lnTo>
                  <a:lnTo>
                    <a:pt x="160" y="312"/>
                  </a:lnTo>
                  <a:lnTo>
                    <a:pt x="168" y="298"/>
                  </a:lnTo>
                  <a:lnTo>
                    <a:pt x="168" y="283"/>
                  </a:lnTo>
                  <a:lnTo>
                    <a:pt x="183" y="269"/>
                  </a:lnTo>
                  <a:lnTo>
                    <a:pt x="191" y="255"/>
                  </a:lnTo>
                  <a:lnTo>
                    <a:pt x="199" y="241"/>
                  </a:lnTo>
                  <a:lnTo>
                    <a:pt x="207" y="227"/>
                  </a:lnTo>
                  <a:lnTo>
                    <a:pt x="215" y="213"/>
                  </a:lnTo>
                  <a:lnTo>
                    <a:pt x="223" y="198"/>
                  </a:lnTo>
                  <a:lnTo>
                    <a:pt x="232" y="184"/>
                  </a:lnTo>
                  <a:lnTo>
                    <a:pt x="239" y="170"/>
                  </a:lnTo>
                  <a:lnTo>
                    <a:pt x="239" y="156"/>
                  </a:lnTo>
                  <a:lnTo>
                    <a:pt x="247" y="142"/>
                  </a:lnTo>
                  <a:lnTo>
                    <a:pt x="255" y="128"/>
                  </a:lnTo>
                  <a:lnTo>
                    <a:pt x="271" y="113"/>
                  </a:lnTo>
                  <a:lnTo>
                    <a:pt x="279" y="92"/>
                  </a:lnTo>
                  <a:lnTo>
                    <a:pt x="287" y="78"/>
                  </a:lnTo>
                  <a:lnTo>
                    <a:pt x="295" y="57"/>
                  </a:lnTo>
                  <a:lnTo>
                    <a:pt x="302" y="43"/>
                  </a:lnTo>
                  <a:lnTo>
                    <a:pt x="302" y="28"/>
                  </a:lnTo>
                  <a:lnTo>
                    <a:pt x="310" y="14"/>
                  </a:lnTo>
                  <a:lnTo>
                    <a:pt x="326" y="7"/>
                  </a:lnTo>
                  <a:lnTo>
                    <a:pt x="343" y="0"/>
                  </a:lnTo>
                  <a:lnTo>
                    <a:pt x="359" y="0"/>
                  </a:lnTo>
                  <a:lnTo>
                    <a:pt x="367" y="14"/>
                  </a:lnTo>
                  <a:lnTo>
                    <a:pt x="382" y="21"/>
                  </a:lnTo>
                  <a:lnTo>
                    <a:pt x="390" y="36"/>
                  </a:lnTo>
                  <a:lnTo>
                    <a:pt x="398" y="50"/>
                  </a:lnTo>
                  <a:lnTo>
                    <a:pt x="398" y="64"/>
                  </a:lnTo>
                  <a:lnTo>
                    <a:pt x="398" y="78"/>
                  </a:lnTo>
                  <a:lnTo>
                    <a:pt x="390" y="92"/>
                  </a:lnTo>
                  <a:lnTo>
                    <a:pt x="382" y="106"/>
                  </a:lnTo>
                  <a:lnTo>
                    <a:pt x="374" y="121"/>
                  </a:lnTo>
                  <a:lnTo>
                    <a:pt x="367" y="135"/>
                  </a:lnTo>
                  <a:lnTo>
                    <a:pt x="359" y="149"/>
                  </a:lnTo>
                  <a:lnTo>
                    <a:pt x="351" y="163"/>
                  </a:lnTo>
                  <a:lnTo>
                    <a:pt x="343" y="177"/>
                  </a:lnTo>
                  <a:lnTo>
                    <a:pt x="343" y="191"/>
                  </a:lnTo>
                  <a:lnTo>
                    <a:pt x="335" y="205"/>
                  </a:lnTo>
                  <a:lnTo>
                    <a:pt x="326" y="220"/>
                  </a:lnTo>
                  <a:lnTo>
                    <a:pt x="318" y="234"/>
                  </a:lnTo>
                  <a:lnTo>
                    <a:pt x="302" y="241"/>
                  </a:lnTo>
                  <a:lnTo>
                    <a:pt x="302" y="255"/>
                  </a:lnTo>
                  <a:lnTo>
                    <a:pt x="295" y="269"/>
                  </a:lnTo>
                  <a:lnTo>
                    <a:pt x="279" y="276"/>
                  </a:lnTo>
                  <a:lnTo>
                    <a:pt x="279" y="290"/>
                  </a:lnTo>
                  <a:lnTo>
                    <a:pt x="271" y="305"/>
                  </a:lnTo>
                  <a:lnTo>
                    <a:pt x="263" y="319"/>
                  </a:lnTo>
                  <a:lnTo>
                    <a:pt x="247" y="333"/>
                  </a:lnTo>
                  <a:lnTo>
                    <a:pt x="239" y="347"/>
                  </a:lnTo>
                  <a:lnTo>
                    <a:pt x="232" y="361"/>
                  </a:lnTo>
                  <a:lnTo>
                    <a:pt x="223" y="375"/>
                  </a:lnTo>
                  <a:lnTo>
                    <a:pt x="215" y="390"/>
                  </a:lnTo>
                  <a:lnTo>
                    <a:pt x="207" y="404"/>
                  </a:lnTo>
                  <a:lnTo>
                    <a:pt x="199" y="418"/>
                  </a:lnTo>
                  <a:lnTo>
                    <a:pt x="199" y="432"/>
                  </a:lnTo>
                  <a:lnTo>
                    <a:pt x="191" y="446"/>
                  </a:lnTo>
                  <a:lnTo>
                    <a:pt x="183" y="460"/>
                  </a:lnTo>
                  <a:lnTo>
                    <a:pt x="175" y="475"/>
                  </a:lnTo>
                  <a:lnTo>
                    <a:pt x="168" y="489"/>
                  </a:lnTo>
                  <a:lnTo>
                    <a:pt x="160" y="503"/>
                  </a:lnTo>
                  <a:lnTo>
                    <a:pt x="152" y="517"/>
                  </a:lnTo>
                  <a:lnTo>
                    <a:pt x="144" y="531"/>
                  </a:lnTo>
                  <a:lnTo>
                    <a:pt x="136" y="545"/>
                  </a:lnTo>
                  <a:lnTo>
                    <a:pt x="127" y="559"/>
                  </a:lnTo>
                  <a:lnTo>
                    <a:pt x="119" y="574"/>
                  </a:lnTo>
                  <a:lnTo>
                    <a:pt x="118" y="564"/>
                  </a:lnTo>
                </a:path>
              </a:pathLst>
            </a:custGeom>
            <a:solidFill>
              <a:srgbClr val="FFCC66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83" name="Oval 33"/>
            <p:cNvSpPr>
              <a:spLocks noChangeArrowheads="1"/>
            </p:cNvSpPr>
            <p:nvPr/>
          </p:nvSpPr>
          <p:spPr bwMode="auto">
            <a:xfrm>
              <a:off x="2140" y="3097"/>
              <a:ext cx="95" cy="6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4" name="Oval 34"/>
            <p:cNvSpPr>
              <a:spLocks noChangeArrowheads="1"/>
            </p:cNvSpPr>
            <p:nvPr/>
          </p:nvSpPr>
          <p:spPr bwMode="auto">
            <a:xfrm>
              <a:off x="2243" y="3029"/>
              <a:ext cx="43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5" name="Oval 35"/>
            <p:cNvSpPr>
              <a:spLocks noChangeArrowheads="1"/>
            </p:cNvSpPr>
            <p:nvPr/>
          </p:nvSpPr>
          <p:spPr bwMode="auto">
            <a:xfrm>
              <a:off x="2396" y="2824"/>
              <a:ext cx="43" cy="2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6" name="Oval 36"/>
            <p:cNvSpPr>
              <a:spLocks noChangeArrowheads="1"/>
            </p:cNvSpPr>
            <p:nvPr/>
          </p:nvSpPr>
          <p:spPr bwMode="auto">
            <a:xfrm>
              <a:off x="2345" y="2893"/>
              <a:ext cx="44" cy="2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7" name="Oval 37"/>
            <p:cNvSpPr>
              <a:spLocks noChangeArrowheads="1"/>
            </p:cNvSpPr>
            <p:nvPr/>
          </p:nvSpPr>
          <p:spPr bwMode="auto">
            <a:xfrm>
              <a:off x="2294" y="2960"/>
              <a:ext cx="43" cy="29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88" name="Line 38"/>
            <p:cNvSpPr>
              <a:spLocks noChangeShapeType="1"/>
            </p:cNvSpPr>
            <p:nvPr/>
          </p:nvSpPr>
          <p:spPr bwMode="auto">
            <a:xfrm>
              <a:off x="1770" y="2650"/>
              <a:ext cx="226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89" name="Line 39"/>
            <p:cNvSpPr>
              <a:spLocks noChangeShapeType="1"/>
            </p:cNvSpPr>
            <p:nvPr/>
          </p:nvSpPr>
          <p:spPr bwMode="auto">
            <a:xfrm flipV="1">
              <a:off x="2454" y="2921"/>
              <a:ext cx="41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90" name="Line 40"/>
            <p:cNvSpPr>
              <a:spLocks noChangeShapeType="1"/>
            </p:cNvSpPr>
            <p:nvPr/>
          </p:nvSpPr>
          <p:spPr bwMode="auto">
            <a:xfrm>
              <a:off x="2928" y="2640"/>
              <a:ext cx="195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91" name="Line 41"/>
            <p:cNvSpPr>
              <a:spLocks noChangeShapeType="1"/>
            </p:cNvSpPr>
            <p:nvPr/>
          </p:nvSpPr>
          <p:spPr bwMode="auto">
            <a:xfrm flipV="1">
              <a:off x="3728" y="2925"/>
              <a:ext cx="31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4474" y="2464"/>
              <a:ext cx="162" cy="177"/>
              <a:chOff x="5644" y="1824"/>
              <a:chExt cx="140" cy="476"/>
            </a:xfrm>
          </p:grpSpPr>
          <p:sp>
            <p:nvSpPr>
              <p:cNvPr id="2227" name="Line 43"/>
              <p:cNvSpPr>
                <a:spLocks noChangeShapeType="1"/>
              </p:cNvSpPr>
              <p:nvPr/>
            </p:nvSpPr>
            <p:spPr bwMode="auto">
              <a:xfrm>
                <a:off x="5644" y="1824"/>
                <a:ext cx="1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8" name="Line 44"/>
              <p:cNvSpPr>
                <a:spLocks noChangeShapeType="1"/>
              </p:cNvSpPr>
              <p:nvPr/>
            </p:nvSpPr>
            <p:spPr bwMode="auto">
              <a:xfrm>
                <a:off x="5784" y="1828"/>
                <a:ext cx="0" cy="4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sp>
          <p:nvSpPr>
            <p:cNvPr id="2093" name="Oval 45" descr="Linee orizzontali tratteggiate"/>
            <p:cNvSpPr>
              <a:spLocks noChangeArrowheads="1"/>
            </p:cNvSpPr>
            <p:nvPr/>
          </p:nvSpPr>
          <p:spPr bwMode="auto">
            <a:xfrm>
              <a:off x="3927" y="3088"/>
              <a:ext cx="175" cy="130"/>
            </a:xfrm>
            <a:prstGeom prst="ellipse">
              <a:avLst/>
            </a:prstGeom>
            <a:pattFill prst="dashHorz">
              <a:fgClr>
                <a:schemeClr val="accent2"/>
              </a:fgClr>
              <a:bgClr>
                <a:srgbClr val="C8FEC8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94" name="Oval 46" descr="Linee orizzontali tratteggiate"/>
            <p:cNvSpPr>
              <a:spLocks noChangeArrowheads="1"/>
            </p:cNvSpPr>
            <p:nvPr/>
          </p:nvSpPr>
          <p:spPr bwMode="auto">
            <a:xfrm>
              <a:off x="4109" y="3088"/>
              <a:ext cx="175" cy="130"/>
            </a:xfrm>
            <a:prstGeom prst="ellipse">
              <a:avLst/>
            </a:prstGeom>
            <a:pattFill prst="dashHorz">
              <a:fgClr>
                <a:schemeClr val="accent2"/>
              </a:fgClr>
              <a:bgClr>
                <a:srgbClr val="C8FEC8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95" name="Oval 47" descr="Griglia piccola"/>
            <p:cNvSpPr>
              <a:spLocks noChangeArrowheads="1"/>
            </p:cNvSpPr>
            <p:nvPr/>
          </p:nvSpPr>
          <p:spPr bwMode="auto">
            <a:xfrm>
              <a:off x="4292" y="3088"/>
              <a:ext cx="174" cy="130"/>
            </a:xfrm>
            <a:prstGeom prst="ellipse">
              <a:avLst/>
            </a:prstGeom>
            <a:pattFill prst="smGrid">
              <a:fgClr>
                <a:srgbClr val="EAEC5E"/>
              </a:fgClr>
              <a:bgClr>
                <a:srgbClr val="FCFEB9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96" name="Oval 48" descr="Griglia piccola"/>
            <p:cNvSpPr>
              <a:spLocks noChangeArrowheads="1"/>
            </p:cNvSpPr>
            <p:nvPr/>
          </p:nvSpPr>
          <p:spPr bwMode="auto">
            <a:xfrm>
              <a:off x="4018" y="2986"/>
              <a:ext cx="175" cy="130"/>
            </a:xfrm>
            <a:prstGeom prst="ellipse">
              <a:avLst/>
            </a:prstGeom>
            <a:pattFill prst="smGrid">
              <a:fgClr>
                <a:srgbClr val="EAEC5E"/>
              </a:fgClr>
              <a:bgClr>
                <a:srgbClr val="FCFEB9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97" name="Oval 49" descr="Griglia piccola"/>
            <p:cNvSpPr>
              <a:spLocks noChangeArrowheads="1"/>
            </p:cNvSpPr>
            <p:nvPr/>
          </p:nvSpPr>
          <p:spPr bwMode="auto">
            <a:xfrm>
              <a:off x="4201" y="2986"/>
              <a:ext cx="174" cy="130"/>
            </a:xfrm>
            <a:prstGeom prst="ellipse">
              <a:avLst/>
            </a:prstGeom>
            <a:pattFill prst="smGrid">
              <a:fgClr>
                <a:srgbClr val="EAEC5E"/>
              </a:fgClr>
              <a:bgClr>
                <a:srgbClr val="FCFEB9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98" name="Oval 50" descr="Linee orizzontali tratteggiate"/>
            <p:cNvSpPr>
              <a:spLocks noChangeArrowheads="1"/>
            </p:cNvSpPr>
            <p:nvPr/>
          </p:nvSpPr>
          <p:spPr bwMode="auto">
            <a:xfrm>
              <a:off x="4474" y="3088"/>
              <a:ext cx="175" cy="130"/>
            </a:xfrm>
            <a:prstGeom prst="ellipse">
              <a:avLst/>
            </a:prstGeom>
            <a:pattFill prst="dashHorz">
              <a:fgClr>
                <a:schemeClr val="accent2"/>
              </a:fgClr>
              <a:bgClr>
                <a:srgbClr val="C8FEC8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099" name="Line 51"/>
            <p:cNvSpPr>
              <a:spLocks noChangeShapeType="1"/>
            </p:cNvSpPr>
            <p:nvPr/>
          </p:nvSpPr>
          <p:spPr bwMode="auto">
            <a:xfrm flipV="1">
              <a:off x="4068" y="2536"/>
              <a:ext cx="486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00" name="Line 52"/>
            <p:cNvSpPr>
              <a:spLocks noChangeShapeType="1"/>
            </p:cNvSpPr>
            <p:nvPr/>
          </p:nvSpPr>
          <p:spPr bwMode="auto">
            <a:xfrm flipV="1">
              <a:off x="4204" y="2570"/>
              <a:ext cx="487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01" name="Line 53"/>
            <p:cNvSpPr>
              <a:spLocks noChangeShapeType="1"/>
            </p:cNvSpPr>
            <p:nvPr/>
          </p:nvSpPr>
          <p:spPr bwMode="auto">
            <a:xfrm flipV="1">
              <a:off x="4432" y="2604"/>
              <a:ext cx="441" cy="4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02" name="Line 54"/>
            <p:cNvSpPr>
              <a:spLocks noChangeShapeType="1"/>
            </p:cNvSpPr>
            <p:nvPr/>
          </p:nvSpPr>
          <p:spPr bwMode="auto">
            <a:xfrm flipV="1">
              <a:off x="4599" y="2803"/>
              <a:ext cx="441" cy="4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03" name="Oval 55" descr="Linee orizzontali tratteggiate"/>
            <p:cNvSpPr>
              <a:spLocks noChangeArrowheads="1"/>
            </p:cNvSpPr>
            <p:nvPr/>
          </p:nvSpPr>
          <p:spPr bwMode="auto">
            <a:xfrm>
              <a:off x="4383" y="2986"/>
              <a:ext cx="175" cy="130"/>
            </a:xfrm>
            <a:prstGeom prst="ellipse">
              <a:avLst/>
            </a:prstGeom>
            <a:pattFill prst="dashHorz">
              <a:fgClr>
                <a:schemeClr val="accent2"/>
              </a:fgClr>
              <a:bgClr>
                <a:srgbClr val="C8FEC8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04" name="Line 56"/>
            <p:cNvSpPr>
              <a:spLocks noChangeShapeType="1"/>
            </p:cNvSpPr>
            <p:nvPr/>
          </p:nvSpPr>
          <p:spPr bwMode="auto">
            <a:xfrm flipV="1">
              <a:off x="4569" y="2672"/>
              <a:ext cx="441" cy="4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4351" y="2735"/>
              <a:ext cx="58" cy="133"/>
              <a:chOff x="5466" y="2433"/>
              <a:chExt cx="62" cy="189"/>
            </a:xfrm>
          </p:grpSpPr>
          <p:sp>
            <p:nvSpPr>
              <p:cNvPr id="2225" name="AutoShape 58"/>
              <p:cNvSpPr>
                <a:spLocks noChangeArrowheads="1"/>
              </p:cNvSpPr>
              <p:nvPr/>
            </p:nvSpPr>
            <p:spPr bwMode="auto">
              <a:xfrm rot="-3000000">
                <a:off x="5399" y="2500"/>
                <a:ext cx="189" cy="56"/>
              </a:xfrm>
              <a:prstGeom prst="hexagon">
                <a:avLst>
                  <a:gd name="adj" fmla="val 84359"/>
                  <a:gd name="vf" fmla="val 115470"/>
                </a:avLst>
              </a:prstGeom>
              <a:solidFill>
                <a:srgbClr val="B5006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26" name="Oval 59"/>
              <p:cNvSpPr>
                <a:spLocks noChangeArrowheads="1"/>
              </p:cNvSpPr>
              <p:nvPr/>
            </p:nvSpPr>
            <p:spPr bwMode="auto">
              <a:xfrm rot="-3000000">
                <a:off x="5504" y="2514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4578" y="2633"/>
              <a:ext cx="59" cy="134"/>
              <a:chOff x="5706" y="2289"/>
              <a:chExt cx="62" cy="189"/>
            </a:xfrm>
          </p:grpSpPr>
          <p:sp>
            <p:nvSpPr>
              <p:cNvPr id="2223" name="AutoShape 61"/>
              <p:cNvSpPr>
                <a:spLocks noChangeArrowheads="1"/>
              </p:cNvSpPr>
              <p:nvPr/>
            </p:nvSpPr>
            <p:spPr bwMode="auto">
              <a:xfrm rot="-3000000">
                <a:off x="5639" y="2356"/>
                <a:ext cx="189" cy="56"/>
              </a:xfrm>
              <a:prstGeom prst="hexagon">
                <a:avLst>
                  <a:gd name="adj" fmla="val 84359"/>
                  <a:gd name="vf" fmla="val 115470"/>
                </a:avLst>
              </a:prstGeom>
              <a:solidFill>
                <a:srgbClr val="B5006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24" name="Oval 62"/>
              <p:cNvSpPr>
                <a:spLocks noChangeArrowheads="1"/>
              </p:cNvSpPr>
              <p:nvPr/>
            </p:nvSpPr>
            <p:spPr bwMode="auto">
              <a:xfrm rot="-3000000">
                <a:off x="5744" y="2370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6" name="Group 63"/>
            <p:cNvGrpSpPr>
              <a:grpSpLocks/>
            </p:cNvGrpSpPr>
            <p:nvPr/>
          </p:nvGrpSpPr>
          <p:grpSpPr bwMode="auto">
            <a:xfrm>
              <a:off x="4761" y="2735"/>
              <a:ext cx="59" cy="133"/>
              <a:chOff x="5898" y="2433"/>
              <a:chExt cx="62" cy="189"/>
            </a:xfrm>
          </p:grpSpPr>
          <p:sp>
            <p:nvSpPr>
              <p:cNvPr id="2221" name="AutoShape 64"/>
              <p:cNvSpPr>
                <a:spLocks noChangeArrowheads="1"/>
              </p:cNvSpPr>
              <p:nvPr/>
            </p:nvSpPr>
            <p:spPr bwMode="auto">
              <a:xfrm rot="-3000000">
                <a:off x="5831" y="2500"/>
                <a:ext cx="189" cy="56"/>
              </a:xfrm>
              <a:prstGeom prst="hexagon">
                <a:avLst>
                  <a:gd name="adj" fmla="val 84359"/>
                  <a:gd name="vf" fmla="val 115470"/>
                </a:avLst>
              </a:prstGeom>
              <a:solidFill>
                <a:srgbClr val="B5006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22" name="Oval 65"/>
              <p:cNvSpPr>
                <a:spLocks noChangeArrowheads="1"/>
              </p:cNvSpPr>
              <p:nvPr/>
            </p:nvSpPr>
            <p:spPr bwMode="auto">
              <a:xfrm rot="-3000000">
                <a:off x="5936" y="2514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sp>
          <p:nvSpPr>
            <p:cNvPr id="2108" name="Oval 66"/>
            <p:cNvSpPr>
              <a:spLocks noChangeArrowheads="1"/>
            </p:cNvSpPr>
            <p:nvPr/>
          </p:nvSpPr>
          <p:spPr bwMode="auto">
            <a:xfrm>
              <a:off x="4109" y="2918"/>
              <a:ext cx="44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09" name="Oval 67"/>
            <p:cNvSpPr>
              <a:spLocks noChangeArrowheads="1"/>
            </p:cNvSpPr>
            <p:nvPr/>
          </p:nvSpPr>
          <p:spPr bwMode="auto">
            <a:xfrm>
              <a:off x="4474" y="2782"/>
              <a:ext cx="44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0" name="Oval 68"/>
            <p:cNvSpPr>
              <a:spLocks noChangeArrowheads="1"/>
            </p:cNvSpPr>
            <p:nvPr/>
          </p:nvSpPr>
          <p:spPr bwMode="auto">
            <a:xfrm>
              <a:off x="4383" y="2850"/>
              <a:ext cx="44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1" name="Oval 69"/>
            <p:cNvSpPr>
              <a:spLocks noChangeArrowheads="1"/>
            </p:cNvSpPr>
            <p:nvPr/>
          </p:nvSpPr>
          <p:spPr bwMode="auto">
            <a:xfrm>
              <a:off x="4292" y="2918"/>
              <a:ext cx="43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2" name="Oval 70"/>
            <p:cNvSpPr>
              <a:spLocks noChangeArrowheads="1"/>
            </p:cNvSpPr>
            <p:nvPr/>
          </p:nvSpPr>
          <p:spPr bwMode="auto">
            <a:xfrm>
              <a:off x="4383" y="2680"/>
              <a:ext cx="44" cy="2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3" name="Oval 71"/>
            <p:cNvSpPr>
              <a:spLocks noChangeArrowheads="1"/>
            </p:cNvSpPr>
            <p:nvPr/>
          </p:nvSpPr>
          <p:spPr bwMode="auto">
            <a:xfrm>
              <a:off x="4292" y="2782"/>
              <a:ext cx="43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4" name="Oval 72"/>
            <p:cNvSpPr>
              <a:spLocks noChangeArrowheads="1"/>
            </p:cNvSpPr>
            <p:nvPr/>
          </p:nvSpPr>
          <p:spPr bwMode="auto">
            <a:xfrm>
              <a:off x="4201" y="2850"/>
              <a:ext cx="43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5" name="Oval 73"/>
            <p:cNvSpPr>
              <a:spLocks noChangeArrowheads="1"/>
            </p:cNvSpPr>
            <p:nvPr/>
          </p:nvSpPr>
          <p:spPr bwMode="auto">
            <a:xfrm>
              <a:off x="4611" y="3020"/>
              <a:ext cx="43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6" name="Oval 74"/>
            <p:cNvSpPr>
              <a:spLocks noChangeArrowheads="1"/>
            </p:cNvSpPr>
            <p:nvPr/>
          </p:nvSpPr>
          <p:spPr bwMode="auto">
            <a:xfrm>
              <a:off x="4748" y="2714"/>
              <a:ext cx="43" cy="2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7" name="Oval 75"/>
            <p:cNvSpPr>
              <a:spLocks noChangeArrowheads="1"/>
            </p:cNvSpPr>
            <p:nvPr/>
          </p:nvSpPr>
          <p:spPr bwMode="auto">
            <a:xfrm>
              <a:off x="4656" y="2782"/>
              <a:ext cx="44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8" name="Oval 76"/>
            <p:cNvSpPr>
              <a:spLocks noChangeArrowheads="1"/>
            </p:cNvSpPr>
            <p:nvPr/>
          </p:nvSpPr>
          <p:spPr bwMode="auto">
            <a:xfrm>
              <a:off x="4611" y="2850"/>
              <a:ext cx="43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19" name="Oval 77"/>
            <p:cNvSpPr>
              <a:spLocks noChangeArrowheads="1"/>
            </p:cNvSpPr>
            <p:nvPr/>
          </p:nvSpPr>
          <p:spPr bwMode="auto">
            <a:xfrm>
              <a:off x="4520" y="2918"/>
              <a:ext cx="43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20" name="Oval 78"/>
            <p:cNvSpPr>
              <a:spLocks noChangeArrowheads="1"/>
            </p:cNvSpPr>
            <p:nvPr/>
          </p:nvSpPr>
          <p:spPr bwMode="auto">
            <a:xfrm>
              <a:off x="4839" y="2850"/>
              <a:ext cx="43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21" name="Oval 79"/>
            <p:cNvSpPr>
              <a:spLocks noChangeArrowheads="1"/>
            </p:cNvSpPr>
            <p:nvPr/>
          </p:nvSpPr>
          <p:spPr bwMode="auto">
            <a:xfrm>
              <a:off x="4793" y="2884"/>
              <a:ext cx="44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22" name="Oval 80"/>
            <p:cNvSpPr>
              <a:spLocks noChangeArrowheads="1"/>
            </p:cNvSpPr>
            <p:nvPr/>
          </p:nvSpPr>
          <p:spPr bwMode="auto">
            <a:xfrm>
              <a:off x="4702" y="2952"/>
              <a:ext cx="44" cy="2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grpSp>
          <p:nvGrpSpPr>
            <p:cNvPr id="7" name="Group 81"/>
            <p:cNvGrpSpPr>
              <a:grpSpLocks/>
            </p:cNvGrpSpPr>
            <p:nvPr/>
          </p:nvGrpSpPr>
          <p:grpSpPr bwMode="auto">
            <a:xfrm>
              <a:off x="4898" y="2735"/>
              <a:ext cx="58" cy="133"/>
              <a:chOff x="6042" y="2433"/>
              <a:chExt cx="62" cy="189"/>
            </a:xfrm>
          </p:grpSpPr>
          <p:sp>
            <p:nvSpPr>
              <p:cNvPr id="2219" name="AutoShape 82"/>
              <p:cNvSpPr>
                <a:spLocks noChangeArrowheads="1"/>
              </p:cNvSpPr>
              <p:nvPr/>
            </p:nvSpPr>
            <p:spPr bwMode="auto">
              <a:xfrm rot="-3000000">
                <a:off x="5975" y="2500"/>
                <a:ext cx="189" cy="56"/>
              </a:xfrm>
              <a:prstGeom prst="hexagon">
                <a:avLst>
                  <a:gd name="adj" fmla="val 84359"/>
                  <a:gd name="vf" fmla="val 115470"/>
                </a:avLst>
              </a:prstGeom>
              <a:solidFill>
                <a:srgbClr val="B5006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20" name="Oval 83"/>
              <p:cNvSpPr>
                <a:spLocks noChangeArrowheads="1"/>
              </p:cNvSpPr>
              <p:nvPr/>
            </p:nvSpPr>
            <p:spPr bwMode="auto">
              <a:xfrm rot="-3000000">
                <a:off x="6080" y="2514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sp>
          <p:nvSpPr>
            <p:cNvPr id="2124" name="Line 84"/>
            <p:cNvSpPr>
              <a:spLocks noChangeShapeType="1"/>
            </p:cNvSpPr>
            <p:nvPr/>
          </p:nvSpPr>
          <p:spPr bwMode="auto">
            <a:xfrm flipV="1">
              <a:off x="4660" y="3045"/>
              <a:ext cx="31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8" name="Group 85"/>
            <p:cNvGrpSpPr>
              <a:grpSpLocks/>
            </p:cNvGrpSpPr>
            <p:nvPr/>
          </p:nvGrpSpPr>
          <p:grpSpPr bwMode="auto">
            <a:xfrm>
              <a:off x="2448" y="2389"/>
              <a:ext cx="812" cy="226"/>
              <a:chOff x="2268" y="2294"/>
              <a:chExt cx="856" cy="320"/>
            </a:xfrm>
          </p:grpSpPr>
          <p:sp>
            <p:nvSpPr>
              <p:cNvPr id="2211" name="AutoShape 86"/>
              <p:cNvSpPr>
                <a:spLocks noChangeArrowheads="1"/>
              </p:cNvSpPr>
              <p:nvPr/>
            </p:nvSpPr>
            <p:spPr bwMode="auto">
              <a:xfrm>
                <a:off x="2268" y="2365"/>
                <a:ext cx="424" cy="136"/>
              </a:xfrm>
              <a:prstGeom prst="diamond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2" name="Oval 87"/>
              <p:cNvSpPr>
                <a:spLocks noChangeArrowheads="1"/>
              </p:cNvSpPr>
              <p:nvPr/>
            </p:nvSpPr>
            <p:spPr bwMode="auto">
              <a:xfrm>
                <a:off x="2430" y="2413"/>
                <a:ext cx="46" cy="4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3" name="AutoShape 88"/>
              <p:cNvSpPr>
                <a:spLocks noChangeArrowheads="1"/>
              </p:cNvSpPr>
              <p:nvPr/>
            </p:nvSpPr>
            <p:spPr bwMode="auto">
              <a:xfrm>
                <a:off x="2376" y="2478"/>
                <a:ext cx="424" cy="136"/>
              </a:xfrm>
              <a:prstGeom prst="diamond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4" name="Oval 89"/>
              <p:cNvSpPr>
                <a:spLocks noChangeArrowheads="1"/>
              </p:cNvSpPr>
              <p:nvPr/>
            </p:nvSpPr>
            <p:spPr bwMode="auto">
              <a:xfrm>
                <a:off x="2538" y="2526"/>
                <a:ext cx="46" cy="4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5" name="AutoShape 90"/>
              <p:cNvSpPr>
                <a:spLocks noChangeArrowheads="1"/>
              </p:cNvSpPr>
              <p:nvPr/>
            </p:nvSpPr>
            <p:spPr bwMode="auto">
              <a:xfrm>
                <a:off x="2538" y="2294"/>
                <a:ext cx="424" cy="136"/>
              </a:xfrm>
              <a:prstGeom prst="diamond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6" name="AutoShape 91"/>
              <p:cNvSpPr>
                <a:spLocks noChangeArrowheads="1"/>
              </p:cNvSpPr>
              <p:nvPr/>
            </p:nvSpPr>
            <p:spPr bwMode="auto">
              <a:xfrm>
                <a:off x="2700" y="2430"/>
                <a:ext cx="424" cy="136"/>
              </a:xfrm>
              <a:prstGeom prst="diamond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7" name="Oval 92"/>
              <p:cNvSpPr>
                <a:spLocks noChangeArrowheads="1"/>
              </p:cNvSpPr>
              <p:nvPr/>
            </p:nvSpPr>
            <p:spPr bwMode="auto">
              <a:xfrm>
                <a:off x="2862" y="2478"/>
                <a:ext cx="46" cy="4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8" name="Oval 93"/>
              <p:cNvSpPr>
                <a:spLocks noChangeArrowheads="1"/>
              </p:cNvSpPr>
              <p:nvPr/>
            </p:nvSpPr>
            <p:spPr bwMode="auto">
              <a:xfrm>
                <a:off x="2738" y="2352"/>
                <a:ext cx="46" cy="4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sp>
          <p:nvSpPr>
            <p:cNvPr id="2126" name="Freeform 94"/>
            <p:cNvSpPr>
              <a:spLocks/>
            </p:cNvSpPr>
            <p:nvPr/>
          </p:nvSpPr>
          <p:spPr bwMode="auto">
            <a:xfrm>
              <a:off x="2853" y="2629"/>
              <a:ext cx="581" cy="408"/>
            </a:xfrm>
            <a:custGeom>
              <a:avLst/>
              <a:gdLst>
                <a:gd name="T0" fmla="*/ 0 w 643"/>
                <a:gd name="T1" fmla="*/ 18 h 669"/>
                <a:gd name="T2" fmla="*/ 14 w 643"/>
                <a:gd name="T3" fmla="*/ 18 h 669"/>
                <a:gd name="T4" fmla="*/ 33 w 643"/>
                <a:gd name="T5" fmla="*/ 16 h 669"/>
                <a:gd name="T6" fmla="*/ 47 w 643"/>
                <a:gd name="T7" fmla="*/ 16 h 669"/>
                <a:gd name="T8" fmla="*/ 60 w 643"/>
                <a:gd name="T9" fmla="*/ 15 h 669"/>
                <a:gd name="T10" fmla="*/ 79 w 643"/>
                <a:gd name="T11" fmla="*/ 14 h 669"/>
                <a:gd name="T12" fmla="*/ 98 w 643"/>
                <a:gd name="T13" fmla="*/ 13 h 669"/>
                <a:gd name="T14" fmla="*/ 117 w 643"/>
                <a:gd name="T15" fmla="*/ 12 h 669"/>
                <a:gd name="T16" fmla="*/ 133 w 643"/>
                <a:gd name="T17" fmla="*/ 11 h 669"/>
                <a:gd name="T18" fmla="*/ 141 w 643"/>
                <a:gd name="T19" fmla="*/ 10 h 669"/>
                <a:gd name="T20" fmla="*/ 160 w 643"/>
                <a:gd name="T21" fmla="*/ 9 h 669"/>
                <a:gd name="T22" fmla="*/ 173 w 643"/>
                <a:gd name="T23" fmla="*/ 8 h 669"/>
                <a:gd name="T24" fmla="*/ 188 w 643"/>
                <a:gd name="T25" fmla="*/ 7 h 669"/>
                <a:gd name="T26" fmla="*/ 202 w 643"/>
                <a:gd name="T27" fmla="*/ 6 h 669"/>
                <a:gd name="T28" fmla="*/ 211 w 643"/>
                <a:gd name="T29" fmla="*/ 5 h 669"/>
                <a:gd name="T30" fmla="*/ 232 w 643"/>
                <a:gd name="T31" fmla="*/ 4 h 669"/>
                <a:gd name="T32" fmla="*/ 246 w 643"/>
                <a:gd name="T33" fmla="*/ 2 h 669"/>
                <a:gd name="T34" fmla="*/ 261 w 643"/>
                <a:gd name="T35" fmla="*/ 1 h 669"/>
                <a:gd name="T36" fmla="*/ 271 w 643"/>
                <a:gd name="T37" fmla="*/ 1 h 669"/>
                <a:gd name="T38" fmla="*/ 292 w 643"/>
                <a:gd name="T39" fmla="*/ 0 h 669"/>
                <a:gd name="T40" fmla="*/ 303 w 643"/>
                <a:gd name="T41" fmla="*/ 1 h 669"/>
                <a:gd name="T42" fmla="*/ 314 w 643"/>
                <a:gd name="T43" fmla="*/ 2 h 669"/>
                <a:gd name="T44" fmla="*/ 314 w 643"/>
                <a:gd name="T45" fmla="*/ 3 h 669"/>
                <a:gd name="T46" fmla="*/ 303 w 643"/>
                <a:gd name="T47" fmla="*/ 4 h 669"/>
                <a:gd name="T48" fmla="*/ 291 w 643"/>
                <a:gd name="T49" fmla="*/ 5 h 669"/>
                <a:gd name="T50" fmla="*/ 276 w 643"/>
                <a:gd name="T51" fmla="*/ 6 h 669"/>
                <a:gd name="T52" fmla="*/ 263 w 643"/>
                <a:gd name="T53" fmla="*/ 7 h 669"/>
                <a:gd name="T54" fmla="*/ 252 w 643"/>
                <a:gd name="T55" fmla="*/ 8 h 669"/>
                <a:gd name="T56" fmla="*/ 239 w 643"/>
                <a:gd name="T57" fmla="*/ 9 h 669"/>
                <a:gd name="T58" fmla="*/ 225 w 643"/>
                <a:gd name="T59" fmla="*/ 10 h 669"/>
                <a:gd name="T60" fmla="*/ 208 w 643"/>
                <a:gd name="T61" fmla="*/ 10 h 669"/>
                <a:gd name="T62" fmla="*/ 199 w 643"/>
                <a:gd name="T63" fmla="*/ 12 h 669"/>
                <a:gd name="T64" fmla="*/ 180 w 643"/>
                <a:gd name="T65" fmla="*/ 13 h 669"/>
                <a:gd name="T66" fmla="*/ 165 w 643"/>
                <a:gd name="T67" fmla="*/ 14 h 669"/>
                <a:gd name="T68" fmla="*/ 149 w 643"/>
                <a:gd name="T69" fmla="*/ 14 h 669"/>
                <a:gd name="T70" fmla="*/ 136 w 643"/>
                <a:gd name="T71" fmla="*/ 15 h 669"/>
                <a:gd name="T72" fmla="*/ 127 w 643"/>
                <a:gd name="T73" fmla="*/ 16 h 669"/>
                <a:gd name="T74" fmla="*/ 115 w 643"/>
                <a:gd name="T75" fmla="*/ 18 h 669"/>
                <a:gd name="T76" fmla="*/ 99 w 643"/>
                <a:gd name="T77" fmla="*/ 18 h 669"/>
                <a:gd name="T78" fmla="*/ 85 w 643"/>
                <a:gd name="T79" fmla="*/ 20 h 669"/>
                <a:gd name="T80" fmla="*/ 71 w 643"/>
                <a:gd name="T81" fmla="*/ 21 h 669"/>
                <a:gd name="T82" fmla="*/ 65 w 643"/>
                <a:gd name="T83" fmla="*/ 21 h 6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3"/>
                <a:gd name="T127" fmla="*/ 0 h 669"/>
                <a:gd name="T128" fmla="*/ 643 w 643"/>
                <a:gd name="T129" fmla="*/ 669 h 66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3" h="669">
                  <a:moveTo>
                    <a:pt x="20" y="558"/>
                  </a:moveTo>
                  <a:lnTo>
                    <a:pt x="0" y="583"/>
                  </a:lnTo>
                  <a:lnTo>
                    <a:pt x="15" y="567"/>
                  </a:lnTo>
                  <a:lnTo>
                    <a:pt x="29" y="553"/>
                  </a:lnTo>
                  <a:lnTo>
                    <a:pt x="54" y="539"/>
                  </a:lnTo>
                  <a:lnTo>
                    <a:pt x="68" y="524"/>
                  </a:lnTo>
                  <a:lnTo>
                    <a:pt x="89" y="519"/>
                  </a:lnTo>
                  <a:lnTo>
                    <a:pt x="94" y="500"/>
                  </a:lnTo>
                  <a:lnTo>
                    <a:pt x="109" y="485"/>
                  </a:lnTo>
                  <a:lnTo>
                    <a:pt x="123" y="470"/>
                  </a:lnTo>
                  <a:lnTo>
                    <a:pt x="144" y="466"/>
                  </a:lnTo>
                  <a:lnTo>
                    <a:pt x="158" y="450"/>
                  </a:lnTo>
                  <a:lnTo>
                    <a:pt x="172" y="434"/>
                  </a:lnTo>
                  <a:lnTo>
                    <a:pt x="198" y="412"/>
                  </a:lnTo>
                  <a:lnTo>
                    <a:pt x="214" y="387"/>
                  </a:lnTo>
                  <a:lnTo>
                    <a:pt x="239" y="373"/>
                  </a:lnTo>
                  <a:lnTo>
                    <a:pt x="254" y="358"/>
                  </a:lnTo>
                  <a:lnTo>
                    <a:pt x="269" y="344"/>
                  </a:lnTo>
                  <a:lnTo>
                    <a:pt x="282" y="327"/>
                  </a:lnTo>
                  <a:lnTo>
                    <a:pt x="287" y="308"/>
                  </a:lnTo>
                  <a:lnTo>
                    <a:pt x="312" y="296"/>
                  </a:lnTo>
                  <a:lnTo>
                    <a:pt x="325" y="279"/>
                  </a:lnTo>
                  <a:lnTo>
                    <a:pt x="340" y="264"/>
                  </a:lnTo>
                  <a:lnTo>
                    <a:pt x="354" y="250"/>
                  </a:lnTo>
                  <a:lnTo>
                    <a:pt x="367" y="233"/>
                  </a:lnTo>
                  <a:lnTo>
                    <a:pt x="382" y="217"/>
                  </a:lnTo>
                  <a:lnTo>
                    <a:pt x="398" y="201"/>
                  </a:lnTo>
                  <a:lnTo>
                    <a:pt x="412" y="186"/>
                  </a:lnTo>
                  <a:lnTo>
                    <a:pt x="417" y="168"/>
                  </a:lnTo>
                  <a:lnTo>
                    <a:pt x="432" y="152"/>
                  </a:lnTo>
                  <a:lnTo>
                    <a:pt x="445" y="137"/>
                  </a:lnTo>
                  <a:lnTo>
                    <a:pt x="470" y="123"/>
                  </a:lnTo>
                  <a:lnTo>
                    <a:pt x="486" y="98"/>
                  </a:lnTo>
                  <a:lnTo>
                    <a:pt x="500" y="82"/>
                  </a:lnTo>
                  <a:lnTo>
                    <a:pt x="517" y="58"/>
                  </a:lnTo>
                  <a:lnTo>
                    <a:pt x="531" y="42"/>
                  </a:lnTo>
                  <a:lnTo>
                    <a:pt x="536" y="23"/>
                  </a:lnTo>
                  <a:lnTo>
                    <a:pt x="550" y="7"/>
                  </a:lnTo>
                  <a:lnTo>
                    <a:pt x="571" y="3"/>
                  </a:lnTo>
                  <a:lnTo>
                    <a:pt x="594" y="0"/>
                  </a:lnTo>
                  <a:lnTo>
                    <a:pt x="613" y="5"/>
                  </a:lnTo>
                  <a:lnTo>
                    <a:pt x="617" y="25"/>
                  </a:lnTo>
                  <a:lnTo>
                    <a:pt x="633" y="39"/>
                  </a:lnTo>
                  <a:lnTo>
                    <a:pt x="637" y="61"/>
                  </a:lnTo>
                  <a:lnTo>
                    <a:pt x="642" y="82"/>
                  </a:lnTo>
                  <a:lnTo>
                    <a:pt x="638" y="99"/>
                  </a:lnTo>
                  <a:lnTo>
                    <a:pt x="633" y="117"/>
                  </a:lnTo>
                  <a:lnTo>
                    <a:pt x="618" y="134"/>
                  </a:lnTo>
                  <a:lnTo>
                    <a:pt x="604" y="148"/>
                  </a:lnTo>
                  <a:lnTo>
                    <a:pt x="590" y="165"/>
                  </a:lnTo>
                  <a:lnTo>
                    <a:pt x="575" y="181"/>
                  </a:lnTo>
                  <a:lnTo>
                    <a:pt x="561" y="197"/>
                  </a:lnTo>
                  <a:lnTo>
                    <a:pt x="547" y="212"/>
                  </a:lnTo>
                  <a:lnTo>
                    <a:pt x="533" y="228"/>
                  </a:lnTo>
                  <a:lnTo>
                    <a:pt x="528" y="246"/>
                  </a:lnTo>
                  <a:lnTo>
                    <a:pt x="513" y="261"/>
                  </a:lnTo>
                  <a:lnTo>
                    <a:pt x="498" y="277"/>
                  </a:lnTo>
                  <a:lnTo>
                    <a:pt x="484" y="293"/>
                  </a:lnTo>
                  <a:lnTo>
                    <a:pt x="463" y="297"/>
                  </a:lnTo>
                  <a:lnTo>
                    <a:pt x="458" y="315"/>
                  </a:lnTo>
                  <a:lnTo>
                    <a:pt x="444" y="332"/>
                  </a:lnTo>
                  <a:lnTo>
                    <a:pt x="422" y="334"/>
                  </a:lnTo>
                  <a:lnTo>
                    <a:pt x="418" y="352"/>
                  </a:lnTo>
                  <a:lnTo>
                    <a:pt x="404" y="369"/>
                  </a:lnTo>
                  <a:lnTo>
                    <a:pt x="389" y="384"/>
                  </a:lnTo>
                  <a:lnTo>
                    <a:pt x="366" y="399"/>
                  </a:lnTo>
                  <a:lnTo>
                    <a:pt x="351" y="413"/>
                  </a:lnTo>
                  <a:lnTo>
                    <a:pt x="337" y="429"/>
                  </a:lnTo>
                  <a:lnTo>
                    <a:pt x="321" y="445"/>
                  </a:lnTo>
                  <a:lnTo>
                    <a:pt x="306" y="461"/>
                  </a:lnTo>
                  <a:lnTo>
                    <a:pt x="293" y="477"/>
                  </a:lnTo>
                  <a:lnTo>
                    <a:pt x="278" y="492"/>
                  </a:lnTo>
                  <a:lnTo>
                    <a:pt x="274" y="510"/>
                  </a:lnTo>
                  <a:lnTo>
                    <a:pt x="259" y="525"/>
                  </a:lnTo>
                  <a:lnTo>
                    <a:pt x="246" y="541"/>
                  </a:lnTo>
                  <a:lnTo>
                    <a:pt x="231" y="557"/>
                  </a:lnTo>
                  <a:lnTo>
                    <a:pt x="216" y="574"/>
                  </a:lnTo>
                  <a:lnTo>
                    <a:pt x="203" y="589"/>
                  </a:lnTo>
                  <a:lnTo>
                    <a:pt x="188" y="604"/>
                  </a:lnTo>
                  <a:lnTo>
                    <a:pt x="173" y="620"/>
                  </a:lnTo>
                  <a:lnTo>
                    <a:pt x="160" y="635"/>
                  </a:lnTo>
                  <a:lnTo>
                    <a:pt x="144" y="651"/>
                  </a:lnTo>
                  <a:lnTo>
                    <a:pt x="130" y="668"/>
                  </a:lnTo>
                  <a:lnTo>
                    <a:pt x="131" y="654"/>
                  </a:lnTo>
                </a:path>
              </a:pathLst>
            </a:custGeom>
            <a:solidFill>
              <a:srgbClr val="FFCC66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27" name="Oval 95"/>
            <p:cNvSpPr>
              <a:spLocks noChangeArrowheads="1"/>
            </p:cNvSpPr>
            <p:nvPr/>
          </p:nvSpPr>
          <p:spPr bwMode="auto">
            <a:xfrm rot="900000">
              <a:off x="2856" y="2985"/>
              <a:ext cx="113" cy="7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28" name="Oval 96"/>
            <p:cNvSpPr>
              <a:spLocks noChangeArrowheads="1"/>
            </p:cNvSpPr>
            <p:nvPr/>
          </p:nvSpPr>
          <p:spPr bwMode="auto">
            <a:xfrm rot="900000">
              <a:off x="3009" y="2927"/>
              <a:ext cx="54" cy="3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29" name="Oval 97"/>
            <p:cNvSpPr>
              <a:spLocks noChangeArrowheads="1"/>
            </p:cNvSpPr>
            <p:nvPr/>
          </p:nvSpPr>
          <p:spPr bwMode="auto">
            <a:xfrm rot="900000">
              <a:off x="3275" y="2732"/>
              <a:ext cx="52" cy="3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0" name="Oval 98"/>
            <p:cNvSpPr>
              <a:spLocks noChangeArrowheads="1"/>
            </p:cNvSpPr>
            <p:nvPr/>
          </p:nvSpPr>
          <p:spPr bwMode="auto">
            <a:xfrm rot="900000">
              <a:off x="3187" y="2796"/>
              <a:ext cx="53" cy="3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1" name="Oval 99"/>
            <p:cNvSpPr>
              <a:spLocks noChangeArrowheads="1"/>
            </p:cNvSpPr>
            <p:nvPr/>
          </p:nvSpPr>
          <p:spPr bwMode="auto">
            <a:xfrm rot="900000">
              <a:off x="3100" y="2862"/>
              <a:ext cx="51" cy="3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2" name="Freeform 100"/>
            <p:cNvSpPr>
              <a:spLocks/>
            </p:cNvSpPr>
            <p:nvPr/>
          </p:nvSpPr>
          <p:spPr bwMode="auto">
            <a:xfrm>
              <a:off x="2939" y="2722"/>
              <a:ext cx="581" cy="407"/>
            </a:xfrm>
            <a:custGeom>
              <a:avLst/>
              <a:gdLst>
                <a:gd name="T0" fmla="*/ 0 w 643"/>
                <a:gd name="T1" fmla="*/ 18 h 669"/>
                <a:gd name="T2" fmla="*/ 14 w 643"/>
                <a:gd name="T3" fmla="*/ 17 h 669"/>
                <a:gd name="T4" fmla="*/ 33 w 643"/>
                <a:gd name="T5" fmla="*/ 16 h 669"/>
                <a:gd name="T6" fmla="*/ 47 w 643"/>
                <a:gd name="T7" fmla="*/ 16 h 669"/>
                <a:gd name="T8" fmla="*/ 60 w 643"/>
                <a:gd name="T9" fmla="*/ 15 h 669"/>
                <a:gd name="T10" fmla="*/ 79 w 643"/>
                <a:gd name="T11" fmla="*/ 14 h 669"/>
                <a:gd name="T12" fmla="*/ 98 w 643"/>
                <a:gd name="T13" fmla="*/ 13 h 669"/>
                <a:gd name="T14" fmla="*/ 117 w 643"/>
                <a:gd name="T15" fmla="*/ 12 h 669"/>
                <a:gd name="T16" fmla="*/ 133 w 643"/>
                <a:gd name="T17" fmla="*/ 11 h 669"/>
                <a:gd name="T18" fmla="*/ 141 w 643"/>
                <a:gd name="T19" fmla="*/ 10 h 669"/>
                <a:gd name="T20" fmla="*/ 160 w 643"/>
                <a:gd name="T21" fmla="*/ 9 h 669"/>
                <a:gd name="T22" fmla="*/ 173 w 643"/>
                <a:gd name="T23" fmla="*/ 8 h 669"/>
                <a:gd name="T24" fmla="*/ 188 w 643"/>
                <a:gd name="T25" fmla="*/ 7 h 669"/>
                <a:gd name="T26" fmla="*/ 202 w 643"/>
                <a:gd name="T27" fmla="*/ 6 h 669"/>
                <a:gd name="T28" fmla="*/ 211 w 643"/>
                <a:gd name="T29" fmla="*/ 5 h 669"/>
                <a:gd name="T30" fmla="*/ 232 w 643"/>
                <a:gd name="T31" fmla="*/ 4 h 669"/>
                <a:gd name="T32" fmla="*/ 246 w 643"/>
                <a:gd name="T33" fmla="*/ 2 h 669"/>
                <a:gd name="T34" fmla="*/ 261 w 643"/>
                <a:gd name="T35" fmla="*/ 1 h 669"/>
                <a:gd name="T36" fmla="*/ 271 w 643"/>
                <a:gd name="T37" fmla="*/ 1 h 669"/>
                <a:gd name="T38" fmla="*/ 292 w 643"/>
                <a:gd name="T39" fmla="*/ 0 h 669"/>
                <a:gd name="T40" fmla="*/ 303 w 643"/>
                <a:gd name="T41" fmla="*/ 1 h 669"/>
                <a:gd name="T42" fmla="*/ 314 w 643"/>
                <a:gd name="T43" fmla="*/ 2 h 669"/>
                <a:gd name="T44" fmla="*/ 314 w 643"/>
                <a:gd name="T45" fmla="*/ 3 h 669"/>
                <a:gd name="T46" fmla="*/ 303 w 643"/>
                <a:gd name="T47" fmla="*/ 4 h 669"/>
                <a:gd name="T48" fmla="*/ 291 w 643"/>
                <a:gd name="T49" fmla="*/ 5 h 669"/>
                <a:gd name="T50" fmla="*/ 276 w 643"/>
                <a:gd name="T51" fmla="*/ 6 h 669"/>
                <a:gd name="T52" fmla="*/ 263 w 643"/>
                <a:gd name="T53" fmla="*/ 7 h 669"/>
                <a:gd name="T54" fmla="*/ 252 w 643"/>
                <a:gd name="T55" fmla="*/ 8 h 669"/>
                <a:gd name="T56" fmla="*/ 239 w 643"/>
                <a:gd name="T57" fmla="*/ 9 h 669"/>
                <a:gd name="T58" fmla="*/ 225 w 643"/>
                <a:gd name="T59" fmla="*/ 10 h 669"/>
                <a:gd name="T60" fmla="*/ 208 w 643"/>
                <a:gd name="T61" fmla="*/ 10 h 669"/>
                <a:gd name="T62" fmla="*/ 199 w 643"/>
                <a:gd name="T63" fmla="*/ 11 h 669"/>
                <a:gd name="T64" fmla="*/ 180 w 643"/>
                <a:gd name="T65" fmla="*/ 12 h 669"/>
                <a:gd name="T66" fmla="*/ 165 w 643"/>
                <a:gd name="T67" fmla="*/ 13 h 669"/>
                <a:gd name="T68" fmla="*/ 149 w 643"/>
                <a:gd name="T69" fmla="*/ 14 h 669"/>
                <a:gd name="T70" fmla="*/ 136 w 643"/>
                <a:gd name="T71" fmla="*/ 15 h 669"/>
                <a:gd name="T72" fmla="*/ 127 w 643"/>
                <a:gd name="T73" fmla="*/ 16 h 669"/>
                <a:gd name="T74" fmla="*/ 115 w 643"/>
                <a:gd name="T75" fmla="*/ 17 h 669"/>
                <a:gd name="T76" fmla="*/ 99 w 643"/>
                <a:gd name="T77" fmla="*/ 18 h 669"/>
                <a:gd name="T78" fmla="*/ 85 w 643"/>
                <a:gd name="T79" fmla="*/ 19 h 669"/>
                <a:gd name="T80" fmla="*/ 71 w 643"/>
                <a:gd name="T81" fmla="*/ 20 h 669"/>
                <a:gd name="T82" fmla="*/ 65 w 643"/>
                <a:gd name="T83" fmla="*/ 20 h 6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3"/>
                <a:gd name="T127" fmla="*/ 0 h 669"/>
                <a:gd name="T128" fmla="*/ 643 w 643"/>
                <a:gd name="T129" fmla="*/ 669 h 66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3" h="669">
                  <a:moveTo>
                    <a:pt x="20" y="558"/>
                  </a:moveTo>
                  <a:lnTo>
                    <a:pt x="0" y="583"/>
                  </a:lnTo>
                  <a:lnTo>
                    <a:pt x="15" y="567"/>
                  </a:lnTo>
                  <a:lnTo>
                    <a:pt x="29" y="553"/>
                  </a:lnTo>
                  <a:lnTo>
                    <a:pt x="54" y="539"/>
                  </a:lnTo>
                  <a:lnTo>
                    <a:pt x="68" y="524"/>
                  </a:lnTo>
                  <a:lnTo>
                    <a:pt x="89" y="519"/>
                  </a:lnTo>
                  <a:lnTo>
                    <a:pt x="94" y="500"/>
                  </a:lnTo>
                  <a:lnTo>
                    <a:pt x="109" y="485"/>
                  </a:lnTo>
                  <a:lnTo>
                    <a:pt x="123" y="470"/>
                  </a:lnTo>
                  <a:lnTo>
                    <a:pt x="144" y="466"/>
                  </a:lnTo>
                  <a:lnTo>
                    <a:pt x="158" y="450"/>
                  </a:lnTo>
                  <a:lnTo>
                    <a:pt x="172" y="434"/>
                  </a:lnTo>
                  <a:lnTo>
                    <a:pt x="198" y="412"/>
                  </a:lnTo>
                  <a:lnTo>
                    <a:pt x="214" y="387"/>
                  </a:lnTo>
                  <a:lnTo>
                    <a:pt x="239" y="373"/>
                  </a:lnTo>
                  <a:lnTo>
                    <a:pt x="254" y="358"/>
                  </a:lnTo>
                  <a:lnTo>
                    <a:pt x="269" y="344"/>
                  </a:lnTo>
                  <a:lnTo>
                    <a:pt x="282" y="327"/>
                  </a:lnTo>
                  <a:lnTo>
                    <a:pt x="287" y="308"/>
                  </a:lnTo>
                  <a:lnTo>
                    <a:pt x="312" y="296"/>
                  </a:lnTo>
                  <a:lnTo>
                    <a:pt x="325" y="279"/>
                  </a:lnTo>
                  <a:lnTo>
                    <a:pt x="340" y="264"/>
                  </a:lnTo>
                  <a:lnTo>
                    <a:pt x="354" y="250"/>
                  </a:lnTo>
                  <a:lnTo>
                    <a:pt x="367" y="233"/>
                  </a:lnTo>
                  <a:lnTo>
                    <a:pt x="382" y="217"/>
                  </a:lnTo>
                  <a:lnTo>
                    <a:pt x="398" y="201"/>
                  </a:lnTo>
                  <a:lnTo>
                    <a:pt x="412" y="186"/>
                  </a:lnTo>
                  <a:lnTo>
                    <a:pt x="417" y="168"/>
                  </a:lnTo>
                  <a:lnTo>
                    <a:pt x="432" y="152"/>
                  </a:lnTo>
                  <a:lnTo>
                    <a:pt x="445" y="137"/>
                  </a:lnTo>
                  <a:lnTo>
                    <a:pt x="470" y="123"/>
                  </a:lnTo>
                  <a:lnTo>
                    <a:pt x="486" y="98"/>
                  </a:lnTo>
                  <a:lnTo>
                    <a:pt x="500" y="82"/>
                  </a:lnTo>
                  <a:lnTo>
                    <a:pt x="517" y="58"/>
                  </a:lnTo>
                  <a:lnTo>
                    <a:pt x="531" y="42"/>
                  </a:lnTo>
                  <a:lnTo>
                    <a:pt x="536" y="23"/>
                  </a:lnTo>
                  <a:lnTo>
                    <a:pt x="550" y="7"/>
                  </a:lnTo>
                  <a:lnTo>
                    <a:pt x="571" y="3"/>
                  </a:lnTo>
                  <a:lnTo>
                    <a:pt x="594" y="0"/>
                  </a:lnTo>
                  <a:lnTo>
                    <a:pt x="613" y="5"/>
                  </a:lnTo>
                  <a:lnTo>
                    <a:pt x="617" y="25"/>
                  </a:lnTo>
                  <a:lnTo>
                    <a:pt x="633" y="39"/>
                  </a:lnTo>
                  <a:lnTo>
                    <a:pt x="637" y="61"/>
                  </a:lnTo>
                  <a:lnTo>
                    <a:pt x="642" y="82"/>
                  </a:lnTo>
                  <a:lnTo>
                    <a:pt x="638" y="99"/>
                  </a:lnTo>
                  <a:lnTo>
                    <a:pt x="633" y="117"/>
                  </a:lnTo>
                  <a:lnTo>
                    <a:pt x="618" y="134"/>
                  </a:lnTo>
                  <a:lnTo>
                    <a:pt x="604" y="148"/>
                  </a:lnTo>
                  <a:lnTo>
                    <a:pt x="590" y="165"/>
                  </a:lnTo>
                  <a:lnTo>
                    <a:pt x="575" y="181"/>
                  </a:lnTo>
                  <a:lnTo>
                    <a:pt x="561" y="197"/>
                  </a:lnTo>
                  <a:lnTo>
                    <a:pt x="547" y="212"/>
                  </a:lnTo>
                  <a:lnTo>
                    <a:pt x="533" y="228"/>
                  </a:lnTo>
                  <a:lnTo>
                    <a:pt x="528" y="246"/>
                  </a:lnTo>
                  <a:lnTo>
                    <a:pt x="513" y="261"/>
                  </a:lnTo>
                  <a:lnTo>
                    <a:pt x="498" y="277"/>
                  </a:lnTo>
                  <a:lnTo>
                    <a:pt x="484" y="293"/>
                  </a:lnTo>
                  <a:lnTo>
                    <a:pt x="463" y="297"/>
                  </a:lnTo>
                  <a:lnTo>
                    <a:pt x="458" y="315"/>
                  </a:lnTo>
                  <a:lnTo>
                    <a:pt x="444" y="332"/>
                  </a:lnTo>
                  <a:lnTo>
                    <a:pt x="422" y="334"/>
                  </a:lnTo>
                  <a:lnTo>
                    <a:pt x="418" y="352"/>
                  </a:lnTo>
                  <a:lnTo>
                    <a:pt x="404" y="369"/>
                  </a:lnTo>
                  <a:lnTo>
                    <a:pt x="389" y="384"/>
                  </a:lnTo>
                  <a:lnTo>
                    <a:pt x="366" y="399"/>
                  </a:lnTo>
                  <a:lnTo>
                    <a:pt x="351" y="413"/>
                  </a:lnTo>
                  <a:lnTo>
                    <a:pt x="337" y="429"/>
                  </a:lnTo>
                  <a:lnTo>
                    <a:pt x="321" y="445"/>
                  </a:lnTo>
                  <a:lnTo>
                    <a:pt x="306" y="461"/>
                  </a:lnTo>
                  <a:lnTo>
                    <a:pt x="293" y="477"/>
                  </a:lnTo>
                  <a:lnTo>
                    <a:pt x="278" y="492"/>
                  </a:lnTo>
                  <a:lnTo>
                    <a:pt x="274" y="510"/>
                  </a:lnTo>
                  <a:lnTo>
                    <a:pt x="259" y="525"/>
                  </a:lnTo>
                  <a:lnTo>
                    <a:pt x="246" y="541"/>
                  </a:lnTo>
                  <a:lnTo>
                    <a:pt x="231" y="557"/>
                  </a:lnTo>
                  <a:lnTo>
                    <a:pt x="216" y="574"/>
                  </a:lnTo>
                  <a:lnTo>
                    <a:pt x="203" y="589"/>
                  </a:lnTo>
                  <a:lnTo>
                    <a:pt x="188" y="604"/>
                  </a:lnTo>
                  <a:lnTo>
                    <a:pt x="173" y="620"/>
                  </a:lnTo>
                  <a:lnTo>
                    <a:pt x="160" y="635"/>
                  </a:lnTo>
                  <a:lnTo>
                    <a:pt x="144" y="651"/>
                  </a:lnTo>
                  <a:lnTo>
                    <a:pt x="130" y="668"/>
                  </a:lnTo>
                  <a:lnTo>
                    <a:pt x="131" y="654"/>
                  </a:lnTo>
                </a:path>
              </a:pathLst>
            </a:custGeom>
            <a:solidFill>
              <a:srgbClr val="FFCC66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33" name="Oval 101"/>
            <p:cNvSpPr>
              <a:spLocks noChangeArrowheads="1"/>
            </p:cNvSpPr>
            <p:nvPr/>
          </p:nvSpPr>
          <p:spPr bwMode="auto">
            <a:xfrm rot="900000">
              <a:off x="2943" y="3073"/>
              <a:ext cx="113" cy="7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4" name="Oval 102"/>
            <p:cNvSpPr>
              <a:spLocks noChangeArrowheads="1"/>
            </p:cNvSpPr>
            <p:nvPr/>
          </p:nvSpPr>
          <p:spPr bwMode="auto">
            <a:xfrm rot="900000">
              <a:off x="3097" y="3015"/>
              <a:ext cx="53" cy="3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5" name="Oval 103"/>
            <p:cNvSpPr>
              <a:spLocks noChangeArrowheads="1"/>
            </p:cNvSpPr>
            <p:nvPr/>
          </p:nvSpPr>
          <p:spPr bwMode="auto">
            <a:xfrm rot="900000">
              <a:off x="3362" y="2820"/>
              <a:ext cx="52" cy="3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6" name="Oval 104"/>
            <p:cNvSpPr>
              <a:spLocks noChangeArrowheads="1"/>
            </p:cNvSpPr>
            <p:nvPr/>
          </p:nvSpPr>
          <p:spPr bwMode="auto">
            <a:xfrm rot="900000">
              <a:off x="3274" y="2884"/>
              <a:ext cx="53" cy="3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7" name="Oval 105"/>
            <p:cNvSpPr>
              <a:spLocks noChangeArrowheads="1"/>
            </p:cNvSpPr>
            <p:nvPr/>
          </p:nvSpPr>
          <p:spPr bwMode="auto">
            <a:xfrm rot="900000">
              <a:off x="3186" y="2950"/>
              <a:ext cx="52" cy="3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38" name="Freeform 106"/>
            <p:cNvSpPr>
              <a:spLocks/>
            </p:cNvSpPr>
            <p:nvPr/>
          </p:nvSpPr>
          <p:spPr bwMode="auto">
            <a:xfrm>
              <a:off x="3112" y="2838"/>
              <a:ext cx="581" cy="409"/>
            </a:xfrm>
            <a:custGeom>
              <a:avLst/>
              <a:gdLst>
                <a:gd name="T0" fmla="*/ 0 w 643"/>
                <a:gd name="T1" fmla="*/ 19 h 669"/>
                <a:gd name="T2" fmla="*/ 14 w 643"/>
                <a:gd name="T3" fmla="*/ 18 h 669"/>
                <a:gd name="T4" fmla="*/ 33 w 643"/>
                <a:gd name="T5" fmla="*/ 17 h 669"/>
                <a:gd name="T6" fmla="*/ 47 w 643"/>
                <a:gd name="T7" fmla="*/ 16 h 669"/>
                <a:gd name="T8" fmla="*/ 60 w 643"/>
                <a:gd name="T9" fmla="*/ 15 h 669"/>
                <a:gd name="T10" fmla="*/ 79 w 643"/>
                <a:gd name="T11" fmla="*/ 15 h 669"/>
                <a:gd name="T12" fmla="*/ 98 w 643"/>
                <a:gd name="T13" fmla="*/ 13 h 669"/>
                <a:gd name="T14" fmla="*/ 117 w 643"/>
                <a:gd name="T15" fmla="*/ 12 h 669"/>
                <a:gd name="T16" fmla="*/ 133 w 643"/>
                <a:gd name="T17" fmla="*/ 11 h 669"/>
                <a:gd name="T18" fmla="*/ 141 w 643"/>
                <a:gd name="T19" fmla="*/ 10 h 669"/>
                <a:gd name="T20" fmla="*/ 160 w 643"/>
                <a:gd name="T21" fmla="*/ 9 h 669"/>
                <a:gd name="T22" fmla="*/ 173 w 643"/>
                <a:gd name="T23" fmla="*/ 8 h 669"/>
                <a:gd name="T24" fmla="*/ 188 w 643"/>
                <a:gd name="T25" fmla="*/ 7 h 669"/>
                <a:gd name="T26" fmla="*/ 202 w 643"/>
                <a:gd name="T27" fmla="*/ 6 h 669"/>
                <a:gd name="T28" fmla="*/ 211 w 643"/>
                <a:gd name="T29" fmla="*/ 5 h 669"/>
                <a:gd name="T30" fmla="*/ 232 w 643"/>
                <a:gd name="T31" fmla="*/ 4 h 669"/>
                <a:gd name="T32" fmla="*/ 246 w 643"/>
                <a:gd name="T33" fmla="*/ 2 h 669"/>
                <a:gd name="T34" fmla="*/ 261 w 643"/>
                <a:gd name="T35" fmla="*/ 1 h 669"/>
                <a:gd name="T36" fmla="*/ 271 w 643"/>
                <a:gd name="T37" fmla="*/ 1 h 669"/>
                <a:gd name="T38" fmla="*/ 292 w 643"/>
                <a:gd name="T39" fmla="*/ 0 h 669"/>
                <a:gd name="T40" fmla="*/ 303 w 643"/>
                <a:gd name="T41" fmla="*/ 1 h 669"/>
                <a:gd name="T42" fmla="*/ 314 w 643"/>
                <a:gd name="T43" fmla="*/ 2 h 669"/>
                <a:gd name="T44" fmla="*/ 314 w 643"/>
                <a:gd name="T45" fmla="*/ 4 h 669"/>
                <a:gd name="T46" fmla="*/ 303 w 643"/>
                <a:gd name="T47" fmla="*/ 4 h 669"/>
                <a:gd name="T48" fmla="*/ 291 w 643"/>
                <a:gd name="T49" fmla="*/ 6 h 669"/>
                <a:gd name="T50" fmla="*/ 276 w 643"/>
                <a:gd name="T51" fmla="*/ 6 h 669"/>
                <a:gd name="T52" fmla="*/ 263 w 643"/>
                <a:gd name="T53" fmla="*/ 7 h 669"/>
                <a:gd name="T54" fmla="*/ 252 w 643"/>
                <a:gd name="T55" fmla="*/ 9 h 669"/>
                <a:gd name="T56" fmla="*/ 239 w 643"/>
                <a:gd name="T57" fmla="*/ 9 h 669"/>
                <a:gd name="T58" fmla="*/ 225 w 643"/>
                <a:gd name="T59" fmla="*/ 10 h 669"/>
                <a:gd name="T60" fmla="*/ 208 w 643"/>
                <a:gd name="T61" fmla="*/ 10 h 669"/>
                <a:gd name="T62" fmla="*/ 199 w 643"/>
                <a:gd name="T63" fmla="*/ 12 h 669"/>
                <a:gd name="T64" fmla="*/ 180 w 643"/>
                <a:gd name="T65" fmla="*/ 13 h 669"/>
                <a:gd name="T66" fmla="*/ 165 w 643"/>
                <a:gd name="T67" fmla="*/ 14 h 669"/>
                <a:gd name="T68" fmla="*/ 149 w 643"/>
                <a:gd name="T69" fmla="*/ 15 h 669"/>
                <a:gd name="T70" fmla="*/ 136 w 643"/>
                <a:gd name="T71" fmla="*/ 16 h 669"/>
                <a:gd name="T72" fmla="*/ 127 w 643"/>
                <a:gd name="T73" fmla="*/ 17 h 669"/>
                <a:gd name="T74" fmla="*/ 115 w 643"/>
                <a:gd name="T75" fmla="*/ 18 h 669"/>
                <a:gd name="T76" fmla="*/ 99 w 643"/>
                <a:gd name="T77" fmla="*/ 19 h 669"/>
                <a:gd name="T78" fmla="*/ 85 w 643"/>
                <a:gd name="T79" fmla="*/ 20 h 669"/>
                <a:gd name="T80" fmla="*/ 71 w 643"/>
                <a:gd name="T81" fmla="*/ 21 h 669"/>
                <a:gd name="T82" fmla="*/ 65 w 643"/>
                <a:gd name="T83" fmla="*/ 21 h 6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3"/>
                <a:gd name="T127" fmla="*/ 0 h 669"/>
                <a:gd name="T128" fmla="*/ 643 w 643"/>
                <a:gd name="T129" fmla="*/ 669 h 66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3" h="669">
                  <a:moveTo>
                    <a:pt x="20" y="558"/>
                  </a:moveTo>
                  <a:lnTo>
                    <a:pt x="0" y="583"/>
                  </a:lnTo>
                  <a:lnTo>
                    <a:pt x="15" y="567"/>
                  </a:lnTo>
                  <a:lnTo>
                    <a:pt x="29" y="553"/>
                  </a:lnTo>
                  <a:lnTo>
                    <a:pt x="54" y="539"/>
                  </a:lnTo>
                  <a:lnTo>
                    <a:pt x="68" y="524"/>
                  </a:lnTo>
                  <a:lnTo>
                    <a:pt x="89" y="519"/>
                  </a:lnTo>
                  <a:lnTo>
                    <a:pt x="94" y="500"/>
                  </a:lnTo>
                  <a:lnTo>
                    <a:pt x="109" y="485"/>
                  </a:lnTo>
                  <a:lnTo>
                    <a:pt x="123" y="470"/>
                  </a:lnTo>
                  <a:lnTo>
                    <a:pt x="144" y="466"/>
                  </a:lnTo>
                  <a:lnTo>
                    <a:pt x="158" y="450"/>
                  </a:lnTo>
                  <a:lnTo>
                    <a:pt x="172" y="434"/>
                  </a:lnTo>
                  <a:lnTo>
                    <a:pt x="198" y="412"/>
                  </a:lnTo>
                  <a:lnTo>
                    <a:pt x="214" y="387"/>
                  </a:lnTo>
                  <a:lnTo>
                    <a:pt x="239" y="373"/>
                  </a:lnTo>
                  <a:lnTo>
                    <a:pt x="254" y="358"/>
                  </a:lnTo>
                  <a:lnTo>
                    <a:pt x="269" y="344"/>
                  </a:lnTo>
                  <a:lnTo>
                    <a:pt x="282" y="327"/>
                  </a:lnTo>
                  <a:lnTo>
                    <a:pt x="287" y="308"/>
                  </a:lnTo>
                  <a:lnTo>
                    <a:pt x="312" y="296"/>
                  </a:lnTo>
                  <a:lnTo>
                    <a:pt x="325" y="279"/>
                  </a:lnTo>
                  <a:lnTo>
                    <a:pt x="340" y="264"/>
                  </a:lnTo>
                  <a:lnTo>
                    <a:pt x="354" y="250"/>
                  </a:lnTo>
                  <a:lnTo>
                    <a:pt x="367" y="233"/>
                  </a:lnTo>
                  <a:lnTo>
                    <a:pt x="382" y="217"/>
                  </a:lnTo>
                  <a:lnTo>
                    <a:pt x="398" y="201"/>
                  </a:lnTo>
                  <a:lnTo>
                    <a:pt x="412" y="186"/>
                  </a:lnTo>
                  <a:lnTo>
                    <a:pt x="417" y="168"/>
                  </a:lnTo>
                  <a:lnTo>
                    <a:pt x="432" y="152"/>
                  </a:lnTo>
                  <a:lnTo>
                    <a:pt x="445" y="137"/>
                  </a:lnTo>
                  <a:lnTo>
                    <a:pt x="470" y="123"/>
                  </a:lnTo>
                  <a:lnTo>
                    <a:pt x="486" y="98"/>
                  </a:lnTo>
                  <a:lnTo>
                    <a:pt x="500" y="82"/>
                  </a:lnTo>
                  <a:lnTo>
                    <a:pt x="517" y="58"/>
                  </a:lnTo>
                  <a:lnTo>
                    <a:pt x="531" y="42"/>
                  </a:lnTo>
                  <a:lnTo>
                    <a:pt x="536" y="23"/>
                  </a:lnTo>
                  <a:lnTo>
                    <a:pt x="550" y="7"/>
                  </a:lnTo>
                  <a:lnTo>
                    <a:pt x="571" y="3"/>
                  </a:lnTo>
                  <a:lnTo>
                    <a:pt x="594" y="0"/>
                  </a:lnTo>
                  <a:lnTo>
                    <a:pt x="613" y="5"/>
                  </a:lnTo>
                  <a:lnTo>
                    <a:pt x="617" y="25"/>
                  </a:lnTo>
                  <a:lnTo>
                    <a:pt x="633" y="39"/>
                  </a:lnTo>
                  <a:lnTo>
                    <a:pt x="637" y="61"/>
                  </a:lnTo>
                  <a:lnTo>
                    <a:pt x="642" y="82"/>
                  </a:lnTo>
                  <a:lnTo>
                    <a:pt x="638" y="99"/>
                  </a:lnTo>
                  <a:lnTo>
                    <a:pt x="633" y="117"/>
                  </a:lnTo>
                  <a:lnTo>
                    <a:pt x="618" y="134"/>
                  </a:lnTo>
                  <a:lnTo>
                    <a:pt x="604" y="148"/>
                  </a:lnTo>
                  <a:lnTo>
                    <a:pt x="590" y="165"/>
                  </a:lnTo>
                  <a:lnTo>
                    <a:pt x="575" y="181"/>
                  </a:lnTo>
                  <a:lnTo>
                    <a:pt x="561" y="197"/>
                  </a:lnTo>
                  <a:lnTo>
                    <a:pt x="547" y="212"/>
                  </a:lnTo>
                  <a:lnTo>
                    <a:pt x="533" y="228"/>
                  </a:lnTo>
                  <a:lnTo>
                    <a:pt x="528" y="246"/>
                  </a:lnTo>
                  <a:lnTo>
                    <a:pt x="513" y="261"/>
                  </a:lnTo>
                  <a:lnTo>
                    <a:pt x="498" y="277"/>
                  </a:lnTo>
                  <a:lnTo>
                    <a:pt x="484" y="293"/>
                  </a:lnTo>
                  <a:lnTo>
                    <a:pt x="463" y="297"/>
                  </a:lnTo>
                  <a:lnTo>
                    <a:pt x="458" y="315"/>
                  </a:lnTo>
                  <a:lnTo>
                    <a:pt x="444" y="332"/>
                  </a:lnTo>
                  <a:lnTo>
                    <a:pt x="422" y="334"/>
                  </a:lnTo>
                  <a:lnTo>
                    <a:pt x="418" y="352"/>
                  </a:lnTo>
                  <a:lnTo>
                    <a:pt x="404" y="369"/>
                  </a:lnTo>
                  <a:lnTo>
                    <a:pt x="389" y="384"/>
                  </a:lnTo>
                  <a:lnTo>
                    <a:pt x="366" y="399"/>
                  </a:lnTo>
                  <a:lnTo>
                    <a:pt x="351" y="413"/>
                  </a:lnTo>
                  <a:lnTo>
                    <a:pt x="337" y="429"/>
                  </a:lnTo>
                  <a:lnTo>
                    <a:pt x="321" y="445"/>
                  </a:lnTo>
                  <a:lnTo>
                    <a:pt x="306" y="461"/>
                  </a:lnTo>
                  <a:lnTo>
                    <a:pt x="293" y="477"/>
                  </a:lnTo>
                  <a:lnTo>
                    <a:pt x="278" y="492"/>
                  </a:lnTo>
                  <a:lnTo>
                    <a:pt x="274" y="510"/>
                  </a:lnTo>
                  <a:lnTo>
                    <a:pt x="259" y="525"/>
                  </a:lnTo>
                  <a:lnTo>
                    <a:pt x="246" y="541"/>
                  </a:lnTo>
                  <a:lnTo>
                    <a:pt x="231" y="557"/>
                  </a:lnTo>
                  <a:lnTo>
                    <a:pt x="216" y="574"/>
                  </a:lnTo>
                  <a:lnTo>
                    <a:pt x="203" y="589"/>
                  </a:lnTo>
                  <a:lnTo>
                    <a:pt x="188" y="604"/>
                  </a:lnTo>
                  <a:lnTo>
                    <a:pt x="173" y="620"/>
                  </a:lnTo>
                  <a:lnTo>
                    <a:pt x="160" y="635"/>
                  </a:lnTo>
                  <a:lnTo>
                    <a:pt x="144" y="651"/>
                  </a:lnTo>
                  <a:lnTo>
                    <a:pt x="130" y="668"/>
                  </a:lnTo>
                  <a:lnTo>
                    <a:pt x="131" y="654"/>
                  </a:lnTo>
                </a:path>
              </a:pathLst>
            </a:custGeom>
            <a:solidFill>
              <a:srgbClr val="FFCC66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39" name="Oval 107"/>
            <p:cNvSpPr>
              <a:spLocks noChangeArrowheads="1"/>
            </p:cNvSpPr>
            <p:nvPr/>
          </p:nvSpPr>
          <p:spPr bwMode="auto">
            <a:xfrm rot="900000">
              <a:off x="3117" y="3191"/>
              <a:ext cx="112" cy="7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0" name="Oval 108"/>
            <p:cNvSpPr>
              <a:spLocks noChangeArrowheads="1"/>
            </p:cNvSpPr>
            <p:nvPr/>
          </p:nvSpPr>
          <p:spPr bwMode="auto">
            <a:xfrm rot="900000">
              <a:off x="3270" y="3132"/>
              <a:ext cx="53" cy="3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1" name="Oval 109"/>
            <p:cNvSpPr>
              <a:spLocks noChangeArrowheads="1"/>
            </p:cNvSpPr>
            <p:nvPr/>
          </p:nvSpPr>
          <p:spPr bwMode="auto">
            <a:xfrm rot="900000">
              <a:off x="3360" y="3067"/>
              <a:ext cx="53" cy="3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grpSp>
          <p:nvGrpSpPr>
            <p:cNvPr id="9" name="Group 110"/>
            <p:cNvGrpSpPr>
              <a:grpSpLocks/>
            </p:cNvGrpSpPr>
            <p:nvPr/>
          </p:nvGrpSpPr>
          <p:grpSpPr bwMode="auto">
            <a:xfrm>
              <a:off x="2865" y="2758"/>
              <a:ext cx="427" cy="112"/>
              <a:chOff x="2796" y="2773"/>
              <a:chExt cx="472" cy="184"/>
            </a:xfrm>
          </p:grpSpPr>
          <p:sp>
            <p:nvSpPr>
              <p:cNvPr id="2208" name="Rectangle 111"/>
              <p:cNvSpPr>
                <a:spLocks noChangeArrowheads="1"/>
              </p:cNvSpPr>
              <p:nvPr/>
            </p:nvSpPr>
            <p:spPr bwMode="auto">
              <a:xfrm rot="-2520000">
                <a:off x="2796" y="2832"/>
                <a:ext cx="472" cy="42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51DC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09" name="Oval 112"/>
              <p:cNvSpPr>
                <a:spLocks noChangeArrowheads="1"/>
              </p:cNvSpPr>
              <p:nvPr/>
            </p:nvSpPr>
            <p:spPr bwMode="auto">
              <a:xfrm>
                <a:off x="3091" y="2773"/>
                <a:ext cx="46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2210" name="Oval 113"/>
              <p:cNvSpPr>
                <a:spLocks noChangeArrowheads="1"/>
              </p:cNvSpPr>
              <p:nvPr/>
            </p:nvSpPr>
            <p:spPr bwMode="auto">
              <a:xfrm>
                <a:off x="2899" y="2917"/>
                <a:ext cx="46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sp>
          <p:nvSpPr>
            <p:cNvPr id="2143" name="Rectangle 114"/>
            <p:cNvSpPr>
              <a:spLocks noChangeArrowheads="1"/>
            </p:cNvSpPr>
            <p:nvPr/>
          </p:nvSpPr>
          <p:spPr bwMode="auto">
            <a:xfrm rot="-2520000">
              <a:off x="2999" y="2891"/>
              <a:ext cx="427" cy="26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51D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4" name="Oval 115"/>
            <p:cNvSpPr>
              <a:spLocks noChangeArrowheads="1"/>
            </p:cNvSpPr>
            <p:nvPr/>
          </p:nvSpPr>
          <p:spPr bwMode="auto">
            <a:xfrm>
              <a:off x="3179" y="2892"/>
              <a:ext cx="41" cy="25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5" name="Oval 116"/>
            <p:cNvSpPr>
              <a:spLocks noChangeArrowheads="1"/>
            </p:cNvSpPr>
            <p:nvPr/>
          </p:nvSpPr>
          <p:spPr bwMode="auto">
            <a:xfrm>
              <a:off x="3266" y="2863"/>
              <a:ext cx="41" cy="2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6" name="Oval 117"/>
            <p:cNvSpPr>
              <a:spLocks noChangeArrowheads="1"/>
            </p:cNvSpPr>
            <p:nvPr/>
          </p:nvSpPr>
          <p:spPr bwMode="auto">
            <a:xfrm>
              <a:off x="3093" y="2951"/>
              <a:ext cx="41" cy="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7" name="Rectangle 118"/>
            <p:cNvSpPr>
              <a:spLocks noChangeArrowheads="1"/>
            </p:cNvSpPr>
            <p:nvPr/>
          </p:nvSpPr>
          <p:spPr bwMode="auto">
            <a:xfrm rot="-2520000">
              <a:off x="3129" y="2950"/>
              <a:ext cx="427" cy="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51D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8" name="Oval 119"/>
            <p:cNvSpPr>
              <a:spLocks noChangeArrowheads="1"/>
            </p:cNvSpPr>
            <p:nvPr/>
          </p:nvSpPr>
          <p:spPr bwMode="auto">
            <a:xfrm>
              <a:off x="3309" y="2951"/>
              <a:ext cx="42" cy="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49" name="Oval 120"/>
            <p:cNvSpPr>
              <a:spLocks noChangeArrowheads="1"/>
            </p:cNvSpPr>
            <p:nvPr/>
          </p:nvSpPr>
          <p:spPr bwMode="auto">
            <a:xfrm>
              <a:off x="3396" y="2922"/>
              <a:ext cx="42" cy="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50" name="Oval 121"/>
            <p:cNvSpPr>
              <a:spLocks noChangeArrowheads="1"/>
            </p:cNvSpPr>
            <p:nvPr/>
          </p:nvSpPr>
          <p:spPr bwMode="auto">
            <a:xfrm>
              <a:off x="3222" y="3010"/>
              <a:ext cx="42" cy="2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51" name="Rectangle 122"/>
            <p:cNvSpPr>
              <a:spLocks noChangeArrowheads="1"/>
            </p:cNvSpPr>
            <p:nvPr/>
          </p:nvSpPr>
          <p:spPr bwMode="auto">
            <a:xfrm rot="-2520000">
              <a:off x="3303" y="2950"/>
              <a:ext cx="427" cy="25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51D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52" name="Oval 123"/>
            <p:cNvSpPr>
              <a:spLocks noChangeArrowheads="1"/>
            </p:cNvSpPr>
            <p:nvPr/>
          </p:nvSpPr>
          <p:spPr bwMode="auto">
            <a:xfrm>
              <a:off x="3482" y="2951"/>
              <a:ext cx="42" cy="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53" name="Oval 124"/>
            <p:cNvSpPr>
              <a:spLocks noChangeArrowheads="1"/>
            </p:cNvSpPr>
            <p:nvPr/>
          </p:nvSpPr>
          <p:spPr bwMode="auto">
            <a:xfrm>
              <a:off x="3570" y="2922"/>
              <a:ext cx="41" cy="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54" name="Oval 125"/>
            <p:cNvSpPr>
              <a:spLocks noChangeArrowheads="1"/>
            </p:cNvSpPr>
            <p:nvPr/>
          </p:nvSpPr>
          <p:spPr bwMode="auto">
            <a:xfrm>
              <a:off x="3396" y="3010"/>
              <a:ext cx="42" cy="23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55" name="Oval 126"/>
            <p:cNvSpPr>
              <a:spLocks noChangeArrowheads="1"/>
            </p:cNvSpPr>
            <p:nvPr/>
          </p:nvSpPr>
          <p:spPr bwMode="auto">
            <a:xfrm>
              <a:off x="3075" y="2782"/>
              <a:ext cx="42" cy="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56" name="Line 127"/>
            <p:cNvSpPr>
              <a:spLocks noChangeShapeType="1"/>
            </p:cNvSpPr>
            <p:nvPr/>
          </p:nvSpPr>
          <p:spPr bwMode="auto">
            <a:xfrm flipV="1">
              <a:off x="3946" y="3007"/>
              <a:ext cx="91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71872" name="Oval 128"/>
            <p:cNvSpPr>
              <a:spLocks noChangeArrowheads="1"/>
            </p:cNvSpPr>
            <p:nvPr/>
          </p:nvSpPr>
          <p:spPr bwMode="auto">
            <a:xfrm>
              <a:off x="1404" y="568"/>
              <a:ext cx="474" cy="86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1607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6078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it-IT" sz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71873" name="Line 129"/>
            <p:cNvSpPr>
              <a:spLocks noChangeShapeType="1"/>
            </p:cNvSpPr>
            <p:nvPr/>
          </p:nvSpPr>
          <p:spPr bwMode="auto">
            <a:xfrm flipV="1">
              <a:off x="1645" y="517"/>
              <a:ext cx="233" cy="51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36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159" name="Line 130"/>
            <p:cNvSpPr>
              <a:spLocks noChangeShapeType="1"/>
            </p:cNvSpPr>
            <p:nvPr/>
          </p:nvSpPr>
          <p:spPr bwMode="auto">
            <a:xfrm flipV="1">
              <a:off x="1728" y="1452"/>
              <a:ext cx="1401" cy="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60" name="Line 131"/>
            <p:cNvSpPr>
              <a:spLocks noChangeShapeType="1"/>
            </p:cNvSpPr>
            <p:nvPr/>
          </p:nvSpPr>
          <p:spPr bwMode="auto">
            <a:xfrm flipV="1">
              <a:off x="1632" y="1236"/>
              <a:ext cx="1416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aphicFrame>
          <p:nvGraphicFramePr>
            <p:cNvPr id="2050" name="Object 132"/>
            <p:cNvGraphicFramePr>
              <a:graphicFrameLocks noChangeAspect="1"/>
            </p:cNvGraphicFramePr>
            <p:nvPr/>
          </p:nvGraphicFramePr>
          <p:xfrm>
            <a:off x="1916" y="626"/>
            <a:ext cx="734" cy="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6" name="Image" r:id="rId4" imgW="1817155" imgH="1918814" progId="">
                    <p:embed/>
                  </p:oleObj>
                </mc:Choice>
                <mc:Fallback>
                  <p:oleObj name="Image" r:id="rId4" imgW="1817155" imgH="1918814" progId="">
                    <p:embed/>
                    <p:pic>
                      <p:nvPicPr>
                        <p:cNvPr id="0" name="Object 1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6" y="626"/>
                          <a:ext cx="734" cy="6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61" name="Arc 133"/>
            <p:cNvSpPr>
              <a:spLocks/>
            </p:cNvSpPr>
            <p:nvPr/>
          </p:nvSpPr>
          <p:spPr bwMode="auto">
            <a:xfrm flipV="1">
              <a:off x="1916" y="940"/>
              <a:ext cx="292" cy="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10" name="Group 134"/>
            <p:cNvGrpSpPr>
              <a:grpSpLocks/>
            </p:cNvGrpSpPr>
            <p:nvPr/>
          </p:nvGrpSpPr>
          <p:grpSpPr bwMode="auto">
            <a:xfrm>
              <a:off x="1645" y="157"/>
              <a:ext cx="3179" cy="1466"/>
              <a:chOff x="672" y="960"/>
              <a:chExt cx="4560" cy="2208"/>
            </a:xfrm>
          </p:grpSpPr>
          <p:sp>
            <p:nvSpPr>
              <p:cNvPr id="2204" name="Arc 135"/>
              <p:cNvSpPr>
                <a:spLocks/>
              </p:cNvSpPr>
              <p:nvPr/>
            </p:nvSpPr>
            <p:spPr bwMode="auto">
              <a:xfrm>
                <a:off x="824" y="1442"/>
                <a:ext cx="2728" cy="1679"/>
              </a:xfrm>
              <a:custGeom>
                <a:avLst/>
                <a:gdLst>
                  <a:gd name="T0" fmla="*/ 0 w 21600"/>
                  <a:gd name="T1" fmla="*/ 0 h 21626"/>
                  <a:gd name="T2" fmla="*/ 0 w 21600"/>
                  <a:gd name="T3" fmla="*/ 0 h 21626"/>
                  <a:gd name="T4" fmla="*/ 0 w 21600"/>
                  <a:gd name="T5" fmla="*/ 0 h 2162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26"/>
                  <a:gd name="T11" fmla="*/ 21600 w 21600"/>
                  <a:gd name="T12" fmla="*/ 21626 h 216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26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08"/>
                      <a:pt x="21599" y="21617"/>
                      <a:pt x="21599" y="21625"/>
                    </a:cubicBezTo>
                  </a:path>
                  <a:path w="21600" h="21626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08"/>
                      <a:pt x="21599" y="21617"/>
                      <a:pt x="21599" y="2162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mpd="dbl">
                <a:solidFill>
                  <a:srgbClr val="9933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5" name="Arc 136"/>
              <p:cNvSpPr>
                <a:spLocks/>
              </p:cNvSpPr>
              <p:nvPr/>
            </p:nvSpPr>
            <p:spPr bwMode="auto">
              <a:xfrm>
                <a:off x="672" y="1491"/>
                <a:ext cx="2728" cy="16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mpd="dbl">
                <a:solidFill>
                  <a:srgbClr val="9933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6" name="Line 137"/>
              <p:cNvSpPr>
                <a:spLocks noChangeShapeType="1"/>
              </p:cNvSpPr>
              <p:nvPr/>
            </p:nvSpPr>
            <p:spPr bwMode="auto">
              <a:xfrm flipV="1">
                <a:off x="672" y="960"/>
                <a:ext cx="2592" cy="528"/>
              </a:xfrm>
              <a:prstGeom prst="line">
                <a:avLst/>
              </a:prstGeom>
              <a:noFill/>
              <a:ln w="38100" cmpd="dbl">
                <a:solidFill>
                  <a:srgbClr val="9933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7" name="Line 138"/>
              <p:cNvSpPr>
                <a:spLocks noChangeShapeType="1"/>
              </p:cNvSpPr>
              <p:nvPr/>
            </p:nvSpPr>
            <p:spPr bwMode="auto">
              <a:xfrm flipV="1">
                <a:off x="3408" y="2544"/>
                <a:ext cx="1824" cy="624"/>
              </a:xfrm>
              <a:prstGeom prst="line">
                <a:avLst/>
              </a:prstGeom>
              <a:noFill/>
              <a:ln w="38100" cmpd="dbl">
                <a:solidFill>
                  <a:srgbClr val="9933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sp>
          <p:nvSpPr>
            <p:cNvPr id="2163" name="Text Box 139"/>
            <p:cNvSpPr txBox="1">
              <a:spLocks noChangeArrowheads="1"/>
            </p:cNvSpPr>
            <p:nvPr/>
          </p:nvSpPr>
          <p:spPr bwMode="auto">
            <a:xfrm>
              <a:off x="1344" y="903"/>
              <a:ext cx="25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NT</a:t>
              </a:r>
            </a:p>
          </p:txBody>
        </p:sp>
        <p:sp>
          <p:nvSpPr>
            <p:cNvPr id="2164" name="Text Box 140"/>
            <p:cNvSpPr txBox="1">
              <a:spLocks noChangeArrowheads="1"/>
            </p:cNvSpPr>
            <p:nvPr/>
          </p:nvSpPr>
          <p:spPr bwMode="auto">
            <a:xfrm>
              <a:off x="1971" y="764"/>
              <a:ext cx="36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Myf5</a:t>
              </a:r>
            </a:p>
          </p:txBody>
        </p:sp>
        <p:sp>
          <p:nvSpPr>
            <p:cNvPr id="2165" name="Text Box 141"/>
            <p:cNvSpPr txBox="1">
              <a:spLocks noChangeArrowheads="1"/>
            </p:cNvSpPr>
            <p:nvPr/>
          </p:nvSpPr>
          <p:spPr bwMode="auto">
            <a:xfrm>
              <a:off x="2274" y="721"/>
              <a:ext cx="40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MyoD</a:t>
              </a:r>
            </a:p>
          </p:txBody>
        </p:sp>
        <p:sp>
          <p:nvSpPr>
            <p:cNvPr id="2166" name="Text Box 142"/>
            <p:cNvSpPr txBox="1">
              <a:spLocks noChangeArrowheads="1"/>
            </p:cNvSpPr>
            <p:nvPr/>
          </p:nvSpPr>
          <p:spPr bwMode="auto">
            <a:xfrm>
              <a:off x="3251" y="1354"/>
              <a:ext cx="27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LM</a:t>
              </a:r>
            </a:p>
          </p:txBody>
        </p:sp>
        <p:sp>
          <p:nvSpPr>
            <p:cNvPr id="2167" name="Text Box 143"/>
            <p:cNvSpPr txBox="1">
              <a:spLocks noChangeArrowheads="1"/>
            </p:cNvSpPr>
            <p:nvPr/>
          </p:nvSpPr>
          <p:spPr bwMode="auto">
            <a:xfrm>
              <a:off x="3282" y="710"/>
              <a:ext cx="56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Dorsal</a:t>
              </a:r>
            </a:p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Ectoderm</a:t>
              </a:r>
            </a:p>
          </p:txBody>
        </p:sp>
        <p:sp>
          <p:nvSpPr>
            <p:cNvPr id="2168" name="Text Box 144"/>
            <p:cNvSpPr txBox="1">
              <a:spLocks noChangeArrowheads="1"/>
            </p:cNvSpPr>
            <p:nvPr/>
          </p:nvSpPr>
          <p:spPr bwMode="auto">
            <a:xfrm>
              <a:off x="2208" y="1057"/>
              <a:ext cx="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Sc</a:t>
              </a:r>
            </a:p>
          </p:txBody>
        </p:sp>
        <p:sp>
          <p:nvSpPr>
            <p:cNvPr id="2169" name="Text Box 145"/>
            <p:cNvSpPr txBox="1">
              <a:spLocks noChangeArrowheads="1"/>
            </p:cNvSpPr>
            <p:nvPr/>
          </p:nvSpPr>
          <p:spPr bwMode="auto">
            <a:xfrm>
              <a:off x="2175" y="862"/>
              <a:ext cx="259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Sm</a:t>
              </a:r>
            </a:p>
          </p:txBody>
        </p:sp>
        <p:sp>
          <p:nvSpPr>
            <p:cNvPr id="2170" name="Text Box 146"/>
            <p:cNvSpPr txBox="1">
              <a:spLocks noChangeArrowheads="1"/>
            </p:cNvSpPr>
            <p:nvPr/>
          </p:nvSpPr>
          <p:spPr bwMode="auto">
            <a:xfrm>
              <a:off x="1440" y="691"/>
              <a:ext cx="37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Wnt1</a:t>
              </a:r>
            </a:p>
          </p:txBody>
        </p:sp>
        <p:sp>
          <p:nvSpPr>
            <p:cNvPr id="2171" name="Line 147"/>
            <p:cNvSpPr>
              <a:spLocks noChangeShapeType="1"/>
            </p:cNvSpPr>
            <p:nvPr/>
          </p:nvSpPr>
          <p:spPr bwMode="auto">
            <a:xfrm>
              <a:off x="1728" y="768"/>
              <a:ext cx="283" cy="1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72" name="Text Box 148"/>
            <p:cNvSpPr txBox="1">
              <a:spLocks noChangeArrowheads="1"/>
            </p:cNvSpPr>
            <p:nvPr/>
          </p:nvSpPr>
          <p:spPr bwMode="auto">
            <a:xfrm>
              <a:off x="2572" y="452"/>
              <a:ext cx="43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Wnt7a</a:t>
              </a:r>
            </a:p>
          </p:txBody>
        </p:sp>
        <p:sp>
          <p:nvSpPr>
            <p:cNvPr id="2173" name="Line 149"/>
            <p:cNvSpPr>
              <a:spLocks noChangeShapeType="1"/>
            </p:cNvSpPr>
            <p:nvPr/>
          </p:nvSpPr>
          <p:spPr bwMode="auto">
            <a:xfrm flipH="1">
              <a:off x="2399" y="597"/>
              <a:ext cx="295" cy="1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74" name="Line 150"/>
            <p:cNvSpPr>
              <a:spLocks noChangeShapeType="1"/>
            </p:cNvSpPr>
            <p:nvPr/>
          </p:nvSpPr>
          <p:spPr bwMode="auto">
            <a:xfrm flipH="1" flipV="1">
              <a:off x="2531" y="890"/>
              <a:ext cx="687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75" name="Line 151"/>
            <p:cNvSpPr>
              <a:spLocks noChangeShapeType="1"/>
            </p:cNvSpPr>
            <p:nvPr/>
          </p:nvSpPr>
          <p:spPr bwMode="auto">
            <a:xfrm flipV="1">
              <a:off x="2483" y="840"/>
              <a:ext cx="98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76" name="Oval 152"/>
            <p:cNvSpPr>
              <a:spLocks noChangeArrowheads="1"/>
            </p:cNvSpPr>
            <p:nvPr/>
          </p:nvSpPr>
          <p:spPr bwMode="auto">
            <a:xfrm rot="-1105644">
              <a:off x="3041" y="1128"/>
              <a:ext cx="229" cy="451"/>
            </a:xfrm>
            <a:prstGeom prst="ellipse">
              <a:avLst/>
            </a:prstGeom>
            <a:gradFill rotWithShape="0">
              <a:gsLst>
                <a:gs pos="0">
                  <a:srgbClr val="761847"/>
                </a:gs>
                <a:gs pos="50000">
                  <a:srgbClr val="FF3399"/>
                </a:gs>
                <a:gs pos="100000">
                  <a:srgbClr val="76184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77" name="Oval 153"/>
            <p:cNvSpPr>
              <a:spLocks noChangeArrowheads="1"/>
            </p:cNvSpPr>
            <p:nvPr/>
          </p:nvSpPr>
          <p:spPr bwMode="auto">
            <a:xfrm rot="-1105644">
              <a:off x="3122" y="1255"/>
              <a:ext cx="77" cy="22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78" name="Line 154"/>
            <p:cNvSpPr>
              <a:spLocks noChangeShapeType="1"/>
            </p:cNvSpPr>
            <p:nvPr/>
          </p:nvSpPr>
          <p:spPr bwMode="auto">
            <a:xfrm flipV="1">
              <a:off x="3280" y="1440"/>
              <a:ext cx="243" cy="82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79" name="Line 155"/>
            <p:cNvSpPr>
              <a:spLocks noChangeShapeType="1"/>
            </p:cNvSpPr>
            <p:nvPr/>
          </p:nvSpPr>
          <p:spPr bwMode="auto">
            <a:xfrm flipV="1">
              <a:off x="3120" y="1095"/>
              <a:ext cx="197" cy="59"/>
            </a:xfrm>
            <a:prstGeom prst="line">
              <a:avLst/>
            </a:prstGeom>
            <a:noFill/>
            <a:ln w="9525">
              <a:solidFill>
                <a:srgbClr val="FF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80" name="Text Box 156"/>
            <p:cNvSpPr txBox="1">
              <a:spLocks noChangeArrowheads="1"/>
            </p:cNvSpPr>
            <p:nvPr/>
          </p:nvSpPr>
          <p:spPr bwMode="auto">
            <a:xfrm>
              <a:off x="3089" y="1150"/>
              <a:ext cx="378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BMP4</a:t>
              </a:r>
            </a:p>
          </p:txBody>
        </p:sp>
        <p:grpSp>
          <p:nvGrpSpPr>
            <p:cNvPr id="11" name="Group 157"/>
            <p:cNvGrpSpPr>
              <a:grpSpLocks/>
            </p:cNvGrpSpPr>
            <p:nvPr/>
          </p:nvGrpSpPr>
          <p:grpSpPr bwMode="auto">
            <a:xfrm>
              <a:off x="1728" y="1066"/>
              <a:ext cx="1556" cy="326"/>
              <a:chOff x="1205" y="1885"/>
              <a:chExt cx="1871" cy="469"/>
            </a:xfrm>
          </p:grpSpPr>
          <p:sp>
            <p:nvSpPr>
              <p:cNvPr id="671902" name="Line 158"/>
              <p:cNvSpPr>
                <a:spLocks noChangeShapeType="1"/>
              </p:cNvSpPr>
              <p:nvPr/>
            </p:nvSpPr>
            <p:spPr bwMode="auto">
              <a:xfrm flipV="1">
                <a:off x="1205" y="1885"/>
                <a:ext cx="1871" cy="469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360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1903" name="Line 159"/>
              <p:cNvSpPr>
                <a:spLocks noChangeShapeType="1"/>
              </p:cNvSpPr>
              <p:nvPr/>
            </p:nvSpPr>
            <p:spPr bwMode="auto">
              <a:xfrm flipV="1">
                <a:off x="2015" y="2063"/>
                <a:ext cx="337" cy="95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3600">
                  <a:solidFill>
                    <a:srgbClr val="000000"/>
                  </a:solidFill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1904" name="Oval 160"/>
            <p:cNvSpPr>
              <a:spLocks noChangeArrowheads="1"/>
            </p:cNvSpPr>
            <p:nvPr/>
          </p:nvSpPr>
          <p:spPr bwMode="auto">
            <a:xfrm>
              <a:off x="1586" y="840"/>
              <a:ext cx="90" cy="36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36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183" name="Oval 161"/>
            <p:cNvSpPr>
              <a:spLocks noChangeArrowheads="1"/>
            </p:cNvSpPr>
            <p:nvPr/>
          </p:nvSpPr>
          <p:spPr bwMode="auto">
            <a:xfrm>
              <a:off x="1555" y="1524"/>
              <a:ext cx="283" cy="25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84" name="Text Box 162"/>
            <p:cNvSpPr txBox="1">
              <a:spLocks noChangeArrowheads="1"/>
            </p:cNvSpPr>
            <p:nvPr/>
          </p:nvSpPr>
          <p:spPr bwMode="auto">
            <a:xfrm>
              <a:off x="1564" y="1585"/>
              <a:ext cx="26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NC</a:t>
              </a:r>
            </a:p>
          </p:txBody>
        </p:sp>
        <p:sp>
          <p:nvSpPr>
            <p:cNvPr id="2185" name="Text Box 163"/>
            <p:cNvSpPr txBox="1">
              <a:spLocks noChangeArrowheads="1"/>
            </p:cNvSpPr>
            <p:nvPr/>
          </p:nvSpPr>
          <p:spPr bwMode="auto">
            <a:xfrm>
              <a:off x="1515" y="1236"/>
              <a:ext cx="2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Shh</a:t>
              </a:r>
            </a:p>
          </p:txBody>
        </p:sp>
        <p:sp>
          <p:nvSpPr>
            <p:cNvPr id="2186" name="Text Box 164"/>
            <p:cNvSpPr txBox="1">
              <a:spLocks noChangeArrowheads="1"/>
            </p:cNvSpPr>
            <p:nvPr/>
          </p:nvSpPr>
          <p:spPr bwMode="auto">
            <a:xfrm>
              <a:off x="1950" y="1452"/>
              <a:ext cx="2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Shh</a:t>
              </a:r>
            </a:p>
          </p:txBody>
        </p:sp>
        <p:sp>
          <p:nvSpPr>
            <p:cNvPr id="2187" name="Line 165"/>
            <p:cNvSpPr>
              <a:spLocks noChangeShapeType="1"/>
            </p:cNvSpPr>
            <p:nvPr/>
          </p:nvSpPr>
          <p:spPr bwMode="auto">
            <a:xfrm flipV="1">
              <a:off x="1680" y="1393"/>
              <a:ext cx="1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88" name="Line 166"/>
            <p:cNvSpPr>
              <a:spLocks noChangeShapeType="1"/>
            </p:cNvSpPr>
            <p:nvPr/>
          </p:nvSpPr>
          <p:spPr bwMode="auto">
            <a:xfrm flipV="1">
              <a:off x="1757" y="1524"/>
              <a:ext cx="202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89" name="Line 167"/>
            <p:cNvSpPr>
              <a:spLocks noChangeShapeType="1"/>
            </p:cNvSpPr>
            <p:nvPr/>
          </p:nvSpPr>
          <p:spPr bwMode="auto">
            <a:xfrm flipV="1">
              <a:off x="1757" y="1200"/>
              <a:ext cx="242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90" name="Line 168"/>
            <p:cNvSpPr>
              <a:spLocks noChangeShapeType="1"/>
            </p:cNvSpPr>
            <p:nvPr/>
          </p:nvSpPr>
          <p:spPr bwMode="auto">
            <a:xfrm flipV="1">
              <a:off x="2080" y="1164"/>
              <a:ext cx="121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91" name="Rectangle 169"/>
            <p:cNvSpPr>
              <a:spLocks noChangeArrowheads="1"/>
            </p:cNvSpPr>
            <p:nvPr/>
          </p:nvSpPr>
          <p:spPr bwMode="auto">
            <a:xfrm>
              <a:off x="4272" y="445"/>
              <a:ext cx="432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92" name="Rectangle 170"/>
            <p:cNvSpPr>
              <a:spLocks noChangeArrowheads="1"/>
            </p:cNvSpPr>
            <p:nvPr/>
          </p:nvSpPr>
          <p:spPr bwMode="auto">
            <a:xfrm>
              <a:off x="4272" y="637"/>
              <a:ext cx="432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93" name="Text Box 171"/>
            <p:cNvSpPr txBox="1">
              <a:spLocks noChangeArrowheads="1"/>
            </p:cNvSpPr>
            <p:nvPr/>
          </p:nvSpPr>
          <p:spPr bwMode="auto">
            <a:xfrm>
              <a:off x="4701" y="637"/>
              <a:ext cx="8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Hypaxial muscle</a:t>
              </a:r>
            </a:p>
          </p:txBody>
        </p:sp>
        <p:sp>
          <p:nvSpPr>
            <p:cNvPr id="2194" name="Text Box 172"/>
            <p:cNvSpPr txBox="1">
              <a:spLocks noChangeArrowheads="1"/>
            </p:cNvSpPr>
            <p:nvPr/>
          </p:nvSpPr>
          <p:spPr bwMode="auto">
            <a:xfrm>
              <a:off x="4701" y="445"/>
              <a:ext cx="8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Epaxial muscle</a:t>
              </a:r>
            </a:p>
          </p:txBody>
        </p:sp>
        <p:grpSp>
          <p:nvGrpSpPr>
            <p:cNvPr id="12" name="Group 173"/>
            <p:cNvGrpSpPr>
              <a:grpSpLocks/>
            </p:cNvGrpSpPr>
            <p:nvPr/>
          </p:nvGrpSpPr>
          <p:grpSpPr bwMode="auto">
            <a:xfrm>
              <a:off x="4320" y="432"/>
              <a:ext cx="429" cy="366"/>
              <a:chOff x="4320" y="336"/>
              <a:chExt cx="429" cy="366"/>
            </a:xfrm>
          </p:grpSpPr>
          <p:sp>
            <p:nvSpPr>
              <p:cNvPr id="2200" name="Text Box 174"/>
              <p:cNvSpPr txBox="1">
                <a:spLocks noChangeArrowheads="1"/>
              </p:cNvSpPr>
              <p:nvPr/>
            </p:nvSpPr>
            <p:spPr bwMode="auto">
              <a:xfrm>
                <a:off x="4320" y="336"/>
                <a:ext cx="394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 i="1">
                    <a:solidFill>
                      <a:srgbClr val="000000"/>
                    </a:solidFill>
                  </a:rPr>
                  <a:t>Myf5</a:t>
                </a:r>
              </a:p>
            </p:txBody>
          </p:sp>
          <p:sp>
            <p:nvSpPr>
              <p:cNvPr id="2201" name="Text Box 175"/>
              <p:cNvSpPr txBox="1">
                <a:spLocks noChangeArrowheads="1"/>
              </p:cNvSpPr>
              <p:nvPr/>
            </p:nvSpPr>
            <p:spPr bwMode="auto">
              <a:xfrm>
                <a:off x="4320" y="528"/>
                <a:ext cx="42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b="1" i="1">
                    <a:solidFill>
                      <a:srgbClr val="FFFFFF"/>
                    </a:solidFill>
                  </a:rPr>
                  <a:t>MyoD</a:t>
                </a:r>
              </a:p>
            </p:txBody>
          </p:sp>
        </p:grpSp>
        <p:sp>
          <p:nvSpPr>
            <p:cNvPr id="2196" name="AutoShape 176"/>
            <p:cNvSpPr>
              <a:spLocks noChangeArrowheads="1"/>
            </p:cNvSpPr>
            <p:nvPr/>
          </p:nvSpPr>
          <p:spPr bwMode="auto">
            <a:xfrm>
              <a:off x="2832" y="1680"/>
              <a:ext cx="96" cy="384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2197" name="Text Box 177"/>
            <p:cNvSpPr txBox="1">
              <a:spLocks noChangeArrowheads="1"/>
            </p:cNvSpPr>
            <p:nvPr/>
          </p:nvSpPr>
          <p:spPr bwMode="auto">
            <a:xfrm>
              <a:off x="1494" y="555"/>
              <a:ext cx="31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</a:rPr>
                <a:t>IGFs</a:t>
              </a:r>
            </a:p>
          </p:txBody>
        </p:sp>
        <p:sp>
          <p:nvSpPr>
            <p:cNvPr id="2198" name="Line 178"/>
            <p:cNvSpPr>
              <a:spLocks noChangeShapeType="1"/>
            </p:cNvSpPr>
            <p:nvPr/>
          </p:nvSpPr>
          <p:spPr bwMode="auto">
            <a:xfrm>
              <a:off x="1728" y="624"/>
              <a:ext cx="33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99" name="Line 179"/>
            <p:cNvSpPr>
              <a:spLocks noChangeShapeType="1"/>
            </p:cNvSpPr>
            <p:nvPr/>
          </p:nvSpPr>
          <p:spPr bwMode="auto">
            <a:xfrm>
              <a:off x="1776" y="624"/>
              <a:ext cx="57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0738" y="1036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sz="4000">
                <a:ea typeface="ＭＳ Ｐゴシック" pitchFamily="28" charset="-128"/>
                <a:cs typeface="ＭＳ Ｐゴシック" pitchFamily="28" charset="-128"/>
              </a:rPr>
              <a:t>Long-term persistence of </a:t>
            </a:r>
            <a:br>
              <a:rPr lang="en-GB" sz="4000">
                <a:ea typeface="ＭＳ Ｐゴシック" pitchFamily="28" charset="-128"/>
                <a:cs typeface="ＭＳ Ｐゴシック" pitchFamily="28" charset="-128"/>
              </a:rPr>
            </a:br>
            <a:r>
              <a:rPr lang="en-GB" sz="4000">
                <a:ea typeface="ＭＳ Ｐゴシック" pitchFamily="28" charset="-128"/>
                <a:cs typeface="ＭＳ Ｐゴシック" pitchFamily="28" charset="-128"/>
              </a:rPr>
              <a:t>the therapeutic benefit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63600" y="2667000"/>
            <a:ext cx="7061200" cy="24209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3000" i="1">
                <a:solidFill>
                  <a:srgbClr val="898989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mdx</a:t>
            </a:r>
            <a:r>
              <a:rPr lang="it-IT" sz="3000">
                <a:solidFill>
                  <a:srgbClr val="898989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 mice injected at </a:t>
            </a:r>
            <a:r>
              <a:rPr lang="it-IT" sz="3000" b="1">
                <a:solidFill>
                  <a:srgbClr val="F6294F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6 weeks</a:t>
            </a:r>
            <a:r>
              <a:rPr lang="it-IT" sz="3000">
                <a:solidFill>
                  <a:srgbClr val="898989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 and</a:t>
            </a:r>
          </a:p>
          <a:p>
            <a:pPr>
              <a:lnSpc>
                <a:spcPct val="80000"/>
              </a:lnSpc>
            </a:pPr>
            <a:r>
              <a:rPr lang="it-IT" sz="3000">
                <a:solidFill>
                  <a:srgbClr val="898989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 </a:t>
            </a:r>
          </a:p>
          <a:p>
            <a:pPr>
              <a:lnSpc>
                <a:spcPct val="80000"/>
              </a:lnSpc>
            </a:pPr>
            <a:endParaRPr lang="it-IT" sz="3000">
              <a:solidFill>
                <a:srgbClr val="898989"/>
              </a:solidFill>
              <a:latin typeface="Comic Sans MS" pitchFamily="28" charset="0"/>
              <a:ea typeface="ＭＳ Ｐゴシック" pitchFamily="28" charset="-128"/>
              <a:cs typeface="ＭＳ Ｐゴシック" pitchFamily="28" charset="-128"/>
            </a:endParaRPr>
          </a:p>
          <a:p>
            <a:pPr>
              <a:lnSpc>
                <a:spcPct val="80000"/>
              </a:lnSpc>
            </a:pPr>
            <a:endParaRPr lang="it-IT" sz="3000">
              <a:solidFill>
                <a:srgbClr val="898989"/>
              </a:solidFill>
              <a:latin typeface="Comic Sans MS" pitchFamily="28" charset="0"/>
              <a:ea typeface="ＭＳ Ｐゴシック" pitchFamily="28" charset="-128"/>
              <a:cs typeface="ＭＳ Ｐゴシック" pitchFamily="28" charset="-128"/>
            </a:endParaRPr>
          </a:p>
          <a:p>
            <a:pPr>
              <a:lnSpc>
                <a:spcPct val="80000"/>
              </a:lnSpc>
            </a:pPr>
            <a:r>
              <a:rPr lang="it-IT" sz="3000">
                <a:solidFill>
                  <a:srgbClr val="898989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         </a:t>
            </a:r>
            <a:r>
              <a:rPr lang="en-GB" sz="3000">
                <a:solidFill>
                  <a:srgbClr val="898989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sacrificed</a:t>
            </a:r>
            <a:r>
              <a:rPr lang="it-IT" sz="3000">
                <a:solidFill>
                  <a:srgbClr val="898989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 at </a:t>
            </a:r>
            <a:r>
              <a:rPr lang="it-IT" sz="3000" b="1">
                <a:solidFill>
                  <a:srgbClr val="F6294F"/>
                </a:solidFill>
                <a:latin typeface="Comic Sans MS" pitchFamily="28" charset="0"/>
                <a:ea typeface="ＭＳ Ｐゴシック" pitchFamily="28" charset="-128"/>
                <a:cs typeface="ＭＳ Ｐゴシック" pitchFamily="28" charset="-128"/>
              </a:rPr>
              <a:t>20 months</a:t>
            </a:r>
            <a:endParaRPr lang="it-IT" sz="3000">
              <a:solidFill>
                <a:srgbClr val="898989"/>
              </a:solidFill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3756025" y="3429000"/>
            <a:ext cx="750888" cy="871538"/>
          </a:xfrm>
          <a:prstGeom prst="downArrow">
            <a:avLst>
              <a:gd name="adj1" fmla="val 50000"/>
              <a:gd name="adj2" fmla="val 29017"/>
            </a:avLst>
          </a:prstGeom>
          <a:solidFill>
            <a:srgbClr val="F6294F"/>
          </a:solidFill>
          <a:ln w="9525">
            <a:solidFill>
              <a:srgbClr val="F6294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3797" name="Immagine 4" descr="ML_sinistra_202EC.ai"/>
          <p:cNvPicPr>
            <a:picLocks noChangeAspect="1"/>
          </p:cNvPicPr>
          <p:nvPr/>
        </p:nvPicPr>
        <p:blipFill>
          <a:blip r:embed="rId3"/>
          <a:srcRect l="32564" t="40681" r="56602" b="41621"/>
          <a:stretch>
            <a:fillRect/>
          </a:stretch>
        </p:blipFill>
        <p:spPr bwMode="auto">
          <a:xfrm>
            <a:off x="8566150" y="6096000"/>
            <a:ext cx="59055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ibDx5_2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884238" y="1708150"/>
            <a:ext cx="1687512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2138363" y="3505200"/>
            <a:ext cx="346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223963" y="342900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i="1">
                <a:latin typeface="Comic Sans MS" pitchFamily="28" charset="0"/>
              </a:rPr>
              <a:t>tibialis</a:t>
            </a:r>
          </a:p>
        </p:txBody>
      </p:sp>
      <p:pic>
        <p:nvPicPr>
          <p:cNvPr id="35845" name="Picture 5" descr="EDL7FDys20X"/>
          <p:cNvPicPr>
            <a:picLocks noChangeAspect="1" noChangeArrowheads="1"/>
          </p:cNvPicPr>
          <p:nvPr/>
        </p:nvPicPr>
        <p:blipFill>
          <a:blip r:embed="rId4">
            <a:lum bright="6000"/>
          </a:blip>
          <a:srcRect l="687" t="1048" r="3835"/>
          <a:stretch>
            <a:fillRect/>
          </a:stretch>
        </p:blipFill>
        <p:spPr bwMode="auto">
          <a:xfrm>
            <a:off x="2706688" y="1720850"/>
            <a:ext cx="167957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3927475" y="3505200"/>
            <a:ext cx="346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151188" y="3429000"/>
            <a:ext cx="617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i="1">
                <a:latin typeface="Comic Sans MS" pitchFamily="28" charset="0"/>
              </a:rPr>
              <a:t>EDL</a:t>
            </a:r>
          </a:p>
        </p:txBody>
      </p:sp>
      <p:pic>
        <p:nvPicPr>
          <p:cNvPr id="35848" name="Picture 8" descr="GastroF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4503738" y="1720850"/>
            <a:ext cx="166687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5808663" y="3505200"/>
            <a:ext cx="3476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13313" y="34290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i="1">
                <a:latin typeface="Comic Sans MS" pitchFamily="28" charset="0"/>
              </a:rPr>
              <a:t>gastroc.</a:t>
            </a:r>
          </a:p>
        </p:txBody>
      </p:sp>
      <p:pic>
        <p:nvPicPr>
          <p:cNvPr id="35851" name="Picture 11" descr="EDL Mdx 20X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9863" y="3949700"/>
            <a:ext cx="1676400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3968750" y="5500688"/>
            <a:ext cx="3476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5853" name="Picture 13" descr="MDXTib_1"/>
          <p:cNvPicPr>
            <a:picLocks noChangeAspect="1" noChangeArrowheads="1"/>
          </p:cNvPicPr>
          <p:nvPr/>
        </p:nvPicPr>
        <p:blipFill>
          <a:blip r:embed="rId7">
            <a:lum bright="-6000"/>
          </a:blip>
          <a:srcRect/>
          <a:stretch>
            <a:fillRect/>
          </a:stretch>
        </p:blipFill>
        <p:spPr bwMode="auto">
          <a:xfrm>
            <a:off x="866775" y="3940175"/>
            <a:ext cx="17208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2135188" y="5497513"/>
            <a:ext cx="346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5855" name="Picture 15" descr="MDX Gastro_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3954463"/>
            <a:ext cx="1670050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5710238" y="5497513"/>
            <a:ext cx="3476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5857" name="Picture 17" descr="Cuore MDX_Snapshot_00"/>
          <p:cNvPicPr>
            <a:picLocks noChangeAspect="1" noChangeArrowheads="1"/>
          </p:cNvPicPr>
          <p:nvPr/>
        </p:nvPicPr>
        <p:blipFill>
          <a:blip r:embed="rId9"/>
          <a:srcRect l="7933" r="7983"/>
          <a:stretch>
            <a:fillRect/>
          </a:stretch>
        </p:blipFill>
        <p:spPr bwMode="auto">
          <a:xfrm>
            <a:off x="6305550" y="3943350"/>
            <a:ext cx="162401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7507288" y="5500688"/>
            <a:ext cx="3460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5859" name="Picture 19" descr="CuoreDi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6500" y="1704975"/>
            <a:ext cx="16256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6732588" y="3429000"/>
            <a:ext cx="788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i="1">
                <a:latin typeface="Comic Sans MS" pitchFamily="28" charset="0"/>
              </a:rPr>
              <a:t>heart</a:t>
            </a:r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>
            <a:off x="7507288" y="3505200"/>
            <a:ext cx="3476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7866063" y="2662238"/>
            <a:ext cx="7794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400" b="1">
                <a:latin typeface="Comic Sans MS" pitchFamily="28" charset="0"/>
              </a:rPr>
              <a:t>U1</a:t>
            </a:r>
          </a:p>
          <a:p>
            <a:endParaRPr lang="it-IT" sz="2400" b="1">
              <a:latin typeface="Comic Sans MS" pitchFamily="28" charset="0"/>
            </a:endParaRPr>
          </a:p>
          <a:p>
            <a:endParaRPr lang="it-IT" sz="2400" b="1">
              <a:latin typeface="Comic Sans MS" pitchFamily="28" charset="0"/>
            </a:endParaRPr>
          </a:p>
          <a:p>
            <a:endParaRPr lang="it-IT" sz="2400" b="1">
              <a:latin typeface="Comic Sans MS" pitchFamily="28" charset="0"/>
            </a:endParaRPr>
          </a:p>
          <a:p>
            <a:endParaRPr lang="it-IT" sz="2400" b="1">
              <a:latin typeface="Comic Sans MS" pitchFamily="28" charset="0"/>
            </a:endParaRPr>
          </a:p>
          <a:p>
            <a:r>
              <a:rPr lang="it-IT" sz="2400" b="1">
                <a:latin typeface="Comic Sans MS" pitchFamily="28" charset="0"/>
              </a:rPr>
              <a:t>mdx</a:t>
            </a:r>
          </a:p>
        </p:txBody>
      </p:sp>
      <p:sp>
        <p:nvSpPr>
          <p:cNvPr id="149527" name="Text Box 23"/>
          <p:cNvSpPr txBox="1">
            <a:spLocks noChangeArrowheads="1"/>
          </p:cNvSpPr>
          <p:nvPr/>
        </p:nvSpPr>
        <p:spPr bwMode="auto">
          <a:xfrm>
            <a:off x="6359525" y="6151563"/>
            <a:ext cx="238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28" charset="0"/>
              </a:rPr>
              <a:t>Dystrophin</a:t>
            </a:r>
          </a:p>
        </p:txBody>
      </p:sp>
      <p:pic>
        <p:nvPicPr>
          <p:cNvPr id="35864" name="Immagine 23" descr="ML_sinistra_202EC.ai"/>
          <p:cNvPicPr>
            <a:picLocks noChangeAspect="1"/>
          </p:cNvPicPr>
          <p:nvPr/>
        </p:nvPicPr>
        <p:blipFill>
          <a:blip r:embed="rId11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5" name="CasellaDiTesto 24"/>
          <p:cNvSpPr txBox="1">
            <a:spLocks noChangeArrowheads="1"/>
          </p:cNvSpPr>
          <p:nvPr/>
        </p:nvSpPr>
        <p:spPr bwMode="auto">
          <a:xfrm>
            <a:off x="304800" y="481013"/>
            <a:ext cx="8648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>
                <a:solidFill>
                  <a:srgbClr val="FF0000"/>
                </a:solidFill>
                <a:latin typeface="Calibri" pitchFamily="28" charset="0"/>
              </a:rPr>
              <a:t>Long term therapeutic effect</a:t>
            </a:r>
            <a:endParaRPr lang="it-IT">
              <a:latin typeface="Calibri" pitchFamily="28" charset="0"/>
            </a:endParaRPr>
          </a:p>
          <a:p>
            <a:r>
              <a:rPr lang="it-IT" sz="2000" b="1">
                <a:latin typeface="Calibri" pitchFamily="28" charset="0"/>
              </a:rPr>
              <a:t>Dystrophin expression 18 months after a single AAV-U1#23 administration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ttangolo 21"/>
          <p:cNvSpPr>
            <a:spLocks noChangeArrowheads="1"/>
          </p:cNvSpPr>
          <p:nvPr/>
        </p:nvSpPr>
        <p:spPr bwMode="auto">
          <a:xfrm>
            <a:off x="0" y="23336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ea typeface="Arial" pitchFamily="-106" charset="0"/>
                <a:cs typeface="Arial" pitchFamily="-106" charset="0"/>
              </a:rPr>
              <a:t>Long-term benefit of exon skipping treatment</a:t>
            </a:r>
          </a:p>
        </p:txBody>
      </p:sp>
      <p:pic>
        <p:nvPicPr>
          <p:cNvPr id="68611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741488"/>
            <a:ext cx="333216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1741488"/>
            <a:ext cx="3365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ttangolo 73"/>
          <p:cNvSpPr>
            <a:spLocks noChangeArrowheads="1"/>
          </p:cNvSpPr>
          <p:nvPr/>
        </p:nvSpPr>
        <p:spPr bwMode="auto">
          <a:xfrm>
            <a:off x="5040313" y="1241425"/>
            <a:ext cx="336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U1#23 -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exon</a:t>
            </a:r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skipping</a:t>
            </a:r>
            <a:endParaRPr lang="it-IT" sz="2000" b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68614" name="Rettangolo 74"/>
          <p:cNvSpPr>
            <a:spLocks noChangeArrowheads="1"/>
          </p:cNvSpPr>
          <p:nvPr/>
        </p:nvSpPr>
        <p:spPr bwMode="auto">
          <a:xfrm>
            <a:off x="1066800" y="1241425"/>
            <a:ext cx="3332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 i="1" dirty="0" smtClean="0">
                <a:ea typeface="Arial" pitchFamily="-106" charset="0"/>
                <a:cs typeface="Arial" pitchFamily="-106" charset="0"/>
              </a:rPr>
              <a:t>mdx</a:t>
            </a:r>
            <a:endParaRPr lang="it-IT" sz="2000" b="1" i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68615" name="Rettangolo 91"/>
          <p:cNvSpPr>
            <a:spLocks noChangeArrowheads="1"/>
          </p:cNvSpPr>
          <p:nvPr/>
        </p:nvSpPr>
        <p:spPr bwMode="auto">
          <a:xfrm>
            <a:off x="0" y="6858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ea typeface="Arial" pitchFamily="-106" charset="0"/>
                <a:cs typeface="Arial" pitchFamily="-106" charset="0"/>
              </a:rPr>
              <a:t>18 months after AAV injection</a:t>
            </a:r>
          </a:p>
        </p:txBody>
      </p:sp>
      <p:cxnSp>
        <p:nvCxnSpPr>
          <p:cNvPr id="94" name="Connettore 1 93"/>
          <p:cNvCxnSpPr/>
          <p:nvPr/>
        </p:nvCxnSpPr>
        <p:spPr>
          <a:xfrm>
            <a:off x="1066800" y="1131888"/>
            <a:ext cx="7339013" cy="15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617" name="Immagine 4" descr="ML_sinistra_202EC.ai"/>
          <p:cNvPicPr>
            <a:picLocks noChangeAspect="1"/>
          </p:cNvPicPr>
          <p:nvPr/>
        </p:nvPicPr>
        <p:blipFill>
          <a:blip r:embed="rId5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9" name="Rectangle 3"/>
          <p:cNvSpPr>
            <a:spLocks noChangeArrowheads="1"/>
          </p:cNvSpPr>
          <p:nvPr/>
        </p:nvSpPr>
        <p:spPr bwMode="auto">
          <a:xfrm>
            <a:off x="609600" y="6197600"/>
            <a:ext cx="31019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1400" b="1">
                <a:latin typeface="Calibri" pitchFamily="-106" charset="0"/>
              </a:rPr>
              <a:t>Denti </a:t>
            </a:r>
            <a:r>
              <a:rPr lang="en-GB" sz="1400" b="1" i="1">
                <a:latin typeface="Calibri" pitchFamily="-106" charset="0"/>
              </a:rPr>
              <a:t>et al.,</a:t>
            </a:r>
            <a:r>
              <a:rPr lang="en-GB" sz="1400" b="1">
                <a:latin typeface="Calibri" pitchFamily="-106" charset="0"/>
              </a:rPr>
              <a:t> </a:t>
            </a:r>
            <a:r>
              <a:rPr lang="it-IT" sz="1400" b="1">
                <a:latin typeface="Calibri" pitchFamily="-106" charset="0"/>
              </a:rPr>
              <a:t>Hum Gen Ther  2008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938213" y="3581400"/>
            <a:ext cx="7467600" cy="3505200"/>
            <a:chOff x="938213" y="3581400"/>
            <a:chExt cx="7467600" cy="3505200"/>
          </a:xfrm>
        </p:grpSpPr>
        <p:grpSp>
          <p:nvGrpSpPr>
            <p:cNvPr id="2" name="Gruppo 24"/>
            <p:cNvGrpSpPr>
              <a:grpSpLocks/>
            </p:cNvGrpSpPr>
            <p:nvPr/>
          </p:nvGrpSpPr>
          <p:grpSpPr bwMode="auto">
            <a:xfrm>
              <a:off x="938213" y="3581400"/>
              <a:ext cx="7467600" cy="3505200"/>
              <a:chOff x="914400" y="3581400"/>
              <a:chExt cx="7467600" cy="3505200"/>
            </a:xfrm>
          </p:grpSpPr>
          <p:sp>
            <p:nvSpPr>
              <p:cNvPr id="68620" name="Titolo 1"/>
              <p:cNvSpPr txBox="1">
                <a:spLocks/>
              </p:cNvSpPr>
              <p:nvPr/>
            </p:nvSpPr>
            <p:spPr bwMode="auto">
              <a:xfrm>
                <a:off x="914400" y="3581400"/>
                <a:ext cx="7467600" cy="3505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just"/>
                <a:r>
                  <a:rPr lang="it-IT" sz="2000" dirty="0">
                    <a:latin typeface="Calibri" pitchFamily="-106" charset="0"/>
                  </a:rPr>
                  <a:t>The </a:t>
                </a:r>
                <a:r>
                  <a:rPr lang="it-IT" sz="2000" dirty="0" err="1">
                    <a:latin typeface="Calibri" pitchFamily="-106" charset="0"/>
                  </a:rPr>
                  <a:t>morpho-functional</a:t>
                </a:r>
                <a:r>
                  <a:rPr lang="it-IT" sz="2000" dirty="0">
                    <a:latin typeface="Calibri" pitchFamily="-106" charset="0"/>
                  </a:rPr>
                  <a:t> benefit </a:t>
                </a:r>
                <a:r>
                  <a:rPr lang="it-IT" sz="2000" dirty="0" err="1">
                    <a:latin typeface="Calibri" pitchFamily="-106" charset="0"/>
                  </a:rPr>
                  <a:t>obtained</a:t>
                </a:r>
                <a:r>
                  <a:rPr lang="it-IT" sz="2000" dirty="0">
                    <a:latin typeface="Calibri" pitchFamily="-106" charset="0"/>
                  </a:rPr>
                  <a:t> in </a:t>
                </a:r>
                <a:r>
                  <a:rPr lang="it-IT" sz="2000" dirty="0" err="1">
                    <a:latin typeface="Calibri" pitchFamily="-106" charset="0"/>
                  </a:rPr>
                  <a:t>exon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skipping-treated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animals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was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much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stronger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than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what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expected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for</a:t>
                </a:r>
                <a:r>
                  <a:rPr lang="it-IT" sz="2000" dirty="0">
                    <a:latin typeface="Calibri" pitchFamily="-106" charset="0"/>
                  </a:rPr>
                  <a:t> the </a:t>
                </a:r>
                <a:r>
                  <a:rPr lang="it-IT" sz="2000" dirty="0" err="1">
                    <a:latin typeface="Calibri" pitchFamily="-106" charset="0"/>
                  </a:rPr>
                  <a:t>amount</a:t>
                </a:r>
                <a:r>
                  <a:rPr lang="it-IT" sz="2000" dirty="0">
                    <a:latin typeface="Calibri" pitchFamily="-106" charset="0"/>
                  </a:rPr>
                  <a:t> of </a:t>
                </a:r>
                <a:r>
                  <a:rPr lang="it-IT" sz="2000" dirty="0" err="1">
                    <a:latin typeface="Calibri" pitchFamily="-106" charset="0"/>
                  </a:rPr>
                  <a:t>rescued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err="1">
                    <a:latin typeface="Calibri" pitchFamily="-106" charset="0"/>
                  </a:rPr>
                  <a:t>dystrophin</a:t>
                </a:r>
                <a:r>
                  <a:rPr lang="it-IT" sz="2000" dirty="0">
                    <a:latin typeface="Calibri" pitchFamily="-106" charset="0"/>
                  </a:rPr>
                  <a:t> </a:t>
                </a:r>
                <a:r>
                  <a:rPr lang="it-IT" sz="2000" dirty="0" smtClean="0">
                    <a:latin typeface="Calibri" pitchFamily="-106" charset="0"/>
                  </a:rPr>
                  <a:t>(1-10</a:t>
                </a:r>
                <a:r>
                  <a:rPr lang="it-IT" sz="2000" dirty="0">
                    <a:latin typeface="Calibri" pitchFamily="-106" charset="0"/>
                  </a:rPr>
                  <a:t>%) </a:t>
                </a:r>
                <a:br>
                  <a:rPr lang="it-IT" sz="2000" dirty="0">
                    <a:latin typeface="Calibri" pitchFamily="-106" charset="0"/>
                  </a:rPr>
                </a:br>
                <a:endParaRPr lang="it-IT" sz="2000" b="1" dirty="0">
                  <a:latin typeface="Calibri (Intestazioni)" charset="0"/>
                  <a:ea typeface="Calibri (Intestazioni)" charset="0"/>
                  <a:cs typeface="Calibri (Intestazioni)" charset="0"/>
                </a:endParaRPr>
              </a:p>
            </p:txBody>
          </p:sp>
          <p:sp>
            <p:nvSpPr>
              <p:cNvPr id="68621" name="AutoShape 47"/>
              <p:cNvSpPr>
                <a:spLocks noChangeArrowheads="1"/>
              </p:cNvSpPr>
              <p:nvPr/>
            </p:nvSpPr>
            <p:spPr bwMode="auto">
              <a:xfrm flipH="1">
                <a:off x="6754344" y="6270922"/>
                <a:ext cx="457200" cy="76200"/>
              </a:xfrm>
              <a:prstGeom prst="rightArrow">
                <a:avLst>
                  <a:gd name="adj1" fmla="val 50000"/>
                  <a:gd name="adj2" fmla="val 150000"/>
                </a:avLst>
              </a:prstGeom>
              <a:solidFill>
                <a:srgbClr val="2235CB"/>
              </a:solidFill>
              <a:ln w="38100">
                <a:solidFill>
                  <a:srgbClr val="2235CB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622" name="Text Box 49"/>
              <p:cNvSpPr txBox="1">
                <a:spLocks noChangeArrowheads="1"/>
              </p:cNvSpPr>
              <p:nvPr/>
            </p:nvSpPr>
            <p:spPr bwMode="auto">
              <a:xfrm>
                <a:off x="7295682" y="6002635"/>
                <a:ext cx="6472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b="1" dirty="0" err="1">
                    <a:solidFill>
                      <a:srgbClr val="2235CB"/>
                    </a:solidFill>
                  </a:rPr>
                  <a:t>Dys</a:t>
                </a:r>
                <a:endParaRPr lang="it-IT" sz="2400" dirty="0"/>
              </a:p>
            </p:txBody>
          </p:sp>
          <p:pic>
            <p:nvPicPr>
              <p:cNvPr id="68623" name="Picture 10"/>
              <p:cNvPicPr>
                <a:picLocks noChangeAspect="1" noChangeArrowheads="1"/>
              </p:cNvPicPr>
              <p:nvPr/>
            </p:nvPicPr>
            <p:blipFill>
              <a:blip r:embed="rId6"/>
              <a:srcRect l="6979" t="58981" r="72507" b="15692"/>
              <a:stretch>
                <a:fillRect/>
              </a:stretch>
            </p:blipFill>
            <p:spPr bwMode="auto">
              <a:xfrm>
                <a:off x="4571999" y="6020412"/>
                <a:ext cx="1600201" cy="761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8624" name="CasellaDiTesto 23"/>
              <p:cNvSpPr txBox="1">
                <a:spLocks noChangeArrowheads="1"/>
              </p:cNvSpPr>
              <p:nvPr/>
            </p:nvSpPr>
            <p:spPr bwMode="auto">
              <a:xfrm>
                <a:off x="4743003" y="5606534"/>
                <a:ext cx="19556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/>
                  <a:t>wt</a:t>
                </a:r>
                <a:r>
                  <a:rPr lang="it-IT" dirty="0"/>
                  <a:t>     U1#</a:t>
                </a:r>
                <a:r>
                  <a:rPr lang="it-IT" dirty="0" smtClean="0"/>
                  <a:t>23    </a:t>
                </a:r>
                <a:r>
                  <a:rPr lang="it-IT" i="1" dirty="0" smtClean="0"/>
                  <a:t>mdx</a:t>
                </a:r>
                <a:endParaRPr lang="it-IT" i="1" dirty="0"/>
              </a:p>
            </p:txBody>
          </p:sp>
        </p:grpSp>
        <p:sp>
          <p:nvSpPr>
            <p:cNvPr id="3" name="Rettangolo 2"/>
            <p:cNvSpPr/>
            <p:nvPr/>
          </p:nvSpPr>
          <p:spPr>
            <a:xfrm>
              <a:off x="6094413" y="6020412"/>
              <a:ext cx="649287" cy="64894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9235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88182" y="174639"/>
            <a:ext cx="682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latin typeface="Arial"/>
                <a:cs typeface="Arial"/>
              </a:rPr>
              <a:t>In </a:t>
            </a:r>
            <a:r>
              <a:rPr lang="it-IT" sz="2000" b="1" dirty="0" err="1" smtClean="0">
                <a:latin typeface="Arial"/>
                <a:cs typeface="Arial"/>
              </a:rPr>
              <a:t>Duchenne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muscles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several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miRNAs</a:t>
            </a:r>
            <a:r>
              <a:rPr lang="it-IT" sz="2000" b="1" dirty="0" smtClean="0">
                <a:latin typeface="Arial"/>
                <a:cs typeface="Arial"/>
              </a:rPr>
              <a:t> are </a:t>
            </a:r>
            <a:r>
              <a:rPr lang="it-IT" sz="2000" b="1" dirty="0" err="1" smtClean="0">
                <a:latin typeface="Arial"/>
                <a:cs typeface="Arial"/>
              </a:rPr>
              <a:t>deregulated</a:t>
            </a:r>
            <a:endParaRPr lang="it-IT" sz="2000" b="1" dirty="0" smtClean="0">
              <a:latin typeface="Arial"/>
              <a:cs typeface="Arial"/>
            </a:endParaRPr>
          </a:p>
          <a:p>
            <a:pPr algn="ctr"/>
            <a:r>
              <a:rPr lang="it-IT" sz="2000" b="1" dirty="0" smtClean="0">
                <a:latin typeface="Arial"/>
                <a:cs typeface="Arial"/>
              </a:rPr>
              <a:t>- </a:t>
            </a:r>
            <a:r>
              <a:rPr lang="it-IT" sz="2000" b="1" dirty="0" err="1" smtClean="0">
                <a:latin typeface="Arial"/>
                <a:cs typeface="Arial"/>
              </a:rPr>
              <a:t>this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explains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several</a:t>
            </a:r>
            <a:r>
              <a:rPr lang="it-IT" sz="2000" b="1" dirty="0" smtClean="0">
                <a:latin typeface="Arial"/>
                <a:cs typeface="Arial"/>
              </a:rPr>
              <a:t> DMD </a:t>
            </a:r>
            <a:r>
              <a:rPr lang="it-IT" sz="2000" b="1" dirty="0" err="1" smtClean="0">
                <a:latin typeface="Arial"/>
                <a:cs typeface="Arial"/>
              </a:rPr>
              <a:t>pathogenetic</a:t>
            </a:r>
            <a:r>
              <a:rPr lang="it-IT" sz="2000" b="1" dirty="0" smtClean="0">
                <a:latin typeface="Arial"/>
                <a:cs typeface="Arial"/>
              </a:rPr>
              <a:t> traits -</a:t>
            </a:r>
            <a:endParaRPr lang="it-IT" sz="2000" b="1" dirty="0">
              <a:latin typeface="Arial"/>
              <a:cs typeface="Arial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537" y="1577800"/>
            <a:ext cx="33655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361570" y="4167584"/>
            <a:ext cx="54681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	  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infiltration</a:t>
            </a:r>
            <a:r>
              <a:rPr lang="it-IT" dirty="0" smtClean="0"/>
              <a:t>       	</a:t>
            </a:r>
            <a:r>
              <a:rPr lang="it-IT" b="1" dirty="0" smtClean="0">
                <a:solidFill>
                  <a:srgbClr val="FF0000"/>
                </a:solidFill>
              </a:rPr>
              <a:t>miR-223</a:t>
            </a:r>
          </a:p>
          <a:p>
            <a:r>
              <a:rPr lang="it-IT" dirty="0" smtClean="0"/>
              <a:t>   </a:t>
            </a:r>
          </a:p>
          <a:p>
            <a:r>
              <a:rPr lang="it-IT" dirty="0" smtClean="0"/>
              <a:t>                		    </a:t>
            </a:r>
            <a:r>
              <a:rPr lang="it-IT" dirty="0" err="1" smtClean="0"/>
              <a:t>Regeneration</a:t>
            </a:r>
            <a:r>
              <a:rPr lang="it-IT" dirty="0" smtClean="0"/>
              <a:t> 		</a:t>
            </a:r>
            <a:r>
              <a:rPr lang="it-IT" b="1" dirty="0" smtClean="0">
                <a:solidFill>
                  <a:srgbClr val="FF0000"/>
                </a:solidFill>
              </a:rPr>
              <a:t>miR-31, miR-206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			</a:t>
            </a:r>
            <a:r>
              <a:rPr lang="it-IT" dirty="0" err="1" smtClean="0"/>
              <a:t>Oxidative</a:t>
            </a:r>
            <a:r>
              <a:rPr lang="it-IT" dirty="0" smtClean="0"/>
              <a:t> stress       		 </a:t>
            </a:r>
            <a:r>
              <a:rPr lang="it-IT" b="1" dirty="0" smtClean="0">
                <a:solidFill>
                  <a:srgbClr val="FF0000"/>
                </a:solidFill>
              </a:rPr>
              <a:t>miR-1</a:t>
            </a:r>
          </a:p>
          <a:p>
            <a:endParaRPr lang="it-IT" dirty="0" smtClean="0"/>
          </a:p>
          <a:p>
            <a:r>
              <a:rPr lang="it-IT" dirty="0" err="1" smtClean="0"/>
              <a:t>Fibro-adipogenic</a:t>
            </a:r>
            <a:r>
              <a:rPr lang="it-IT" dirty="0" smtClean="0"/>
              <a:t> </a:t>
            </a:r>
            <a:r>
              <a:rPr lang="it-IT" dirty="0" err="1" smtClean="0"/>
              <a:t>degeneration</a:t>
            </a:r>
            <a:r>
              <a:rPr lang="it-IT" dirty="0" smtClean="0"/>
              <a:t>       	 </a:t>
            </a:r>
            <a:r>
              <a:rPr lang="it-IT" b="1" dirty="0" smtClean="0">
                <a:solidFill>
                  <a:srgbClr val="FF0000"/>
                </a:solidFill>
              </a:rPr>
              <a:t>miR-29</a:t>
            </a:r>
          </a:p>
          <a:p>
            <a:endParaRPr lang="it-IT" dirty="0" smtClean="0"/>
          </a:p>
          <a:p>
            <a:r>
              <a:rPr lang="it-IT" dirty="0" smtClean="0"/>
              <a:t>			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rot="5400000" flipH="1" flipV="1">
            <a:off x="4634798" y="4332482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rot="5400000" flipH="1" flipV="1">
            <a:off x="4634798" y="4887490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rot="16200000" flipH="1">
            <a:off x="4645922" y="5522654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rot="16200000" flipH="1">
            <a:off x="4658868" y="6025339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896781" y="1025382"/>
            <a:ext cx="917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err="1" smtClean="0"/>
              <a:t>mdx</a:t>
            </a:r>
            <a:endParaRPr lang="it-IT" sz="2800" b="1" i="1" dirty="0"/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mmagine 9" descr="ML_sinistra_202EC.ai"/>
          <p:cNvPicPr>
            <a:picLocks noChangeAspect="1"/>
          </p:cNvPicPr>
          <p:nvPr/>
        </p:nvPicPr>
        <p:blipFill>
          <a:blip r:embed="rId5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939235" y="6394450"/>
            <a:ext cx="3887265" cy="34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400" dirty="0" err="1">
                <a:solidFill>
                  <a:schemeClr val="bg1"/>
                </a:solidFill>
                <a:latin typeface="Arial"/>
                <a:cs typeface="Arial"/>
              </a:rPr>
              <a:t>Cacchiarelli</a:t>
            </a:r>
            <a:r>
              <a:rPr lang="it-IT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/>
                <a:cs typeface="Arial"/>
              </a:rPr>
              <a:t>et</a:t>
            </a:r>
            <a:r>
              <a:rPr lang="it-IT" sz="1400" dirty="0">
                <a:solidFill>
                  <a:schemeClr val="bg1"/>
                </a:solidFill>
                <a:latin typeface="Arial"/>
                <a:cs typeface="Arial"/>
              </a:rPr>
              <a:t> al., </a:t>
            </a:r>
            <a:r>
              <a:rPr lang="it-IT" sz="1400" dirty="0" err="1">
                <a:solidFill>
                  <a:schemeClr val="bg1"/>
                </a:solidFill>
                <a:latin typeface="Arial"/>
                <a:cs typeface="Arial"/>
              </a:rPr>
              <a:t>Cell</a:t>
            </a:r>
            <a:r>
              <a:rPr lang="it-IT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/>
                <a:cs typeface="Arial"/>
              </a:rPr>
              <a:t>Metabolism</a:t>
            </a:r>
            <a:r>
              <a:rPr lang="it-IT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1400" b="1" dirty="0">
                <a:solidFill>
                  <a:schemeClr val="bg1"/>
                </a:solidFill>
                <a:latin typeface="Arial"/>
                <a:cs typeface="Arial"/>
              </a:rPr>
              <a:t>2010</a:t>
            </a:r>
          </a:p>
        </p:txBody>
      </p:sp>
      <p:pic>
        <p:nvPicPr>
          <p:cNvPr id="20" name="Picture 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2325" y="1577800"/>
            <a:ext cx="33321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uppo 21"/>
          <p:cNvGrpSpPr/>
          <p:nvPr/>
        </p:nvGrpSpPr>
        <p:grpSpPr>
          <a:xfrm>
            <a:off x="999064" y="5232399"/>
            <a:ext cx="7695479" cy="994305"/>
            <a:chOff x="880533" y="5232399"/>
            <a:chExt cx="7695479" cy="994305"/>
          </a:xfrm>
        </p:grpSpPr>
        <p:sp>
          <p:nvSpPr>
            <p:cNvPr id="3" name="Rettangolo 2"/>
            <p:cNvSpPr/>
            <p:nvPr/>
          </p:nvSpPr>
          <p:spPr>
            <a:xfrm>
              <a:off x="880533" y="5232399"/>
              <a:ext cx="5729072" cy="994305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destra 12"/>
            <p:cNvSpPr/>
            <p:nvPr/>
          </p:nvSpPr>
          <p:spPr>
            <a:xfrm>
              <a:off x="6609605" y="5599294"/>
              <a:ext cx="628127" cy="21552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7343358" y="5276128"/>
              <a:ext cx="1232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/>
                <a:t>DYS</a:t>
              </a:r>
            </a:p>
            <a:p>
              <a:pPr algn="ctr"/>
              <a:r>
                <a:rPr lang="it-IT" b="1" dirty="0" err="1" smtClean="0"/>
                <a:t>dependent</a:t>
              </a:r>
              <a:endParaRPr lang="it-IT" b="1" dirty="0"/>
            </a:p>
          </p:txBody>
        </p:sp>
      </p:grpSp>
      <p:sp>
        <p:nvSpPr>
          <p:cNvPr id="23" name="Rettangolo 73"/>
          <p:cNvSpPr>
            <a:spLocks noChangeArrowheads="1"/>
          </p:cNvSpPr>
          <p:nvPr/>
        </p:nvSpPr>
        <p:spPr bwMode="auto">
          <a:xfrm>
            <a:off x="569537" y="1177690"/>
            <a:ext cx="336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U1#23 -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exon</a:t>
            </a:r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skipping</a:t>
            </a:r>
            <a:endParaRPr lang="it-IT" sz="2000" b="1" dirty="0">
              <a:ea typeface="Arial" pitchFamily="-106" charset="0"/>
              <a:cs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4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tangolo arrotondato 56"/>
          <p:cNvSpPr/>
          <p:nvPr/>
        </p:nvSpPr>
        <p:spPr>
          <a:xfrm>
            <a:off x="177801" y="49919"/>
            <a:ext cx="8788062" cy="6951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301"/>
          <p:cNvGrpSpPr>
            <a:grpSpLocks/>
          </p:cNvGrpSpPr>
          <p:nvPr/>
        </p:nvGrpSpPr>
        <p:grpSpPr bwMode="auto">
          <a:xfrm>
            <a:off x="1341438" y="3838871"/>
            <a:ext cx="1441469" cy="1485318"/>
            <a:chOff x="736072" y="4105900"/>
            <a:chExt cx="1799571" cy="1484755"/>
          </a:xfrm>
        </p:grpSpPr>
        <p:graphicFrame>
          <p:nvGraphicFramePr>
            <p:cNvPr id="5" name="Grafico 4"/>
            <p:cNvGraphicFramePr/>
            <p:nvPr/>
          </p:nvGraphicFramePr>
          <p:xfrm>
            <a:off x="736072" y="4105900"/>
            <a:ext cx="1799571" cy="12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6895" name="CasellaDiTesto 256"/>
            <p:cNvSpPr txBox="1">
              <a:spLocks noChangeArrowheads="1"/>
            </p:cNvSpPr>
            <p:nvPr/>
          </p:nvSpPr>
          <p:spPr bwMode="auto">
            <a:xfrm>
              <a:off x="1401079" y="5252229"/>
              <a:ext cx="854302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 dirty="0">
                  <a:ea typeface="Arial" pitchFamily="-106" charset="0"/>
                  <a:cs typeface="Arial" pitchFamily="-106" charset="0"/>
                </a:rPr>
                <a:t>miR-1</a:t>
              </a:r>
            </a:p>
          </p:txBody>
        </p:sp>
        <p:sp>
          <p:nvSpPr>
            <p:cNvPr id="76896" name="Rettangolo 6"/>
            <p:cNvSpPr>
              <a:spLocks noChangeArrowheads="1"/>
            </p:cNvSpPr>
            <p:nvPr/>
          </p:nvSpPr>
          <p:spPr bwMode="auto">
            <a:xfrm>
              <a:off x="1424670" y="4182100"/>
              <a:ext cx="390015" cy="399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"/>
              <a:r>
                <a:rPr lang="it-IT" sz="2000" dirty="0">
                  <a:ea typeface="Arial" pitchFamily="-106" charset="0"/>
                  <a:cs typeface="Arial" pitchFamily="-106" charset="0"/>
                </a:rPr>
                <a:t>*</a:t>
              </a:r>
            </a:p>
          </p:txBody>
        </p:sp>
        <p:cxnSp>
          <p:nvCxnSpPr>
            <p:cNvPr id="8" name="Connettore 1 7"/>
            <p:cNvCxnSpPr/>
            <p:nvPr/>
          </p:nvCxnSpPr>
          <p:spPr>
            <a:xfrm rot="10800000">
              <a:off x="1701246" y="4340761"/>
              <a:ext cx="564836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 rot="5400000">
              <a:off x="2081014" y="4515123"/>
              <a:ext cx="360226" cy="1983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307"/>
          <p:cNvGrpSpPr>
            <a:grpSpLocks/>
          </p:cNvGrpSpPr>
          <p:nvPr/>
        </p:nvGrpSpPr>
        <p:grpSpPr bwMode="auto">
          <a:xfrm>
            <a:off x="2927350" y="3838872"/>
            <a:ext cx="1441735" cy="1500708"/>
            <a:chOff x="2671767" y="4105900"/>
            <a:chExt cx="1799572" cy="1500139"/>
          </a:xfrm>
        </p:grpSpPr>
        <p:graphicFrame>
          <p:nvGraphicFramePr>
            <p:cNvPr id="11" name="Grafico 10"/>
            <p:cNvGraphicFramePr/>
            <p:nvPr/>
          </p:nvGraphicFramePr>
          <p:xfrm>
            <a:off x="2671767" y="4105900"/>
            <a:ext cx="1799572" cy="12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6890" name="CasellaDiTesto 259"/>
            <p:cNvSpPr txBox="1">
              <a:spLocks noChangeArrowheads="1"/>
            </p:cNvSpPr>
            <p:nvPr/>
          </p:nvSpPr>
          <p:spPr bwMode="auto">
            <a:xfrm>
              <a:off x="3230252" y="5267613"/>
              <a:ext cx="1240187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 dirty="0">
                  <a:ea typeface="Arial" pitchFamily="-106" charset="0"/>
                  <a:cs typeface="Arial" pitchFamily="-106" charset="0"/>
                </a:rPr>
                <a:t>miR-133a</a:t>
              </a:r>
            </a:p>
          </p:txBody>
        </p:sp>
        <p:sp>
          <p:nvSpPr>
            <p:cNvPr id="76891" name="Rettangolo 12"/>
            <p:cNvSpPr>
              <a:spLocks noChangeArrowheads="1"/>
            </p:cNvSpPr>
            <p:nvPr/>
          </p:nvSpPr>
          <p:spPr bwMode="auto">
            <a:xfrm>
              <a:off x="3368143" y="4182100"/>
              <a:ext cx="389943" cy="399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"/>
              <a:r>
                <a:rPr lang="it-IT" sz="2000">
                  <a:ea typeface="Arial" pitchFamily="-106" charset="0"/>
                  <a:cs typeface="Arial" pitchFamily="-106" charset="0"/>
                </a:rPr>
                <a:t>*</a:t>
              </a:r>
            </a:p>
          </p:txBody>
        </p:sp>
        <p:cxnSp>
          <p:nvCxnSpPr>
            <p:cNvPr id="14" name="Connettore 1 13"/>
            <p:cNvCxnSpPr/>
            <p:nvPr/>
          </p:nvCxnSpPr>
          <p:spPr>
            <a:xfrm rot="10800000">
              <a:off x="3618930" y="4340761"/>
              <a:ext cx="582564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 rot="5400000">
              <a:off x="4015437" y="4516114"/>
              <a:ext cx="360226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o 320"/>
          <p:cNvGrpSpPr>
            <a:grpSpLocks/>
          </p:cNvGrpSpPr>
          <p:nvPr/>
        </p:nvGrpSpPr>
        <p:grpSpPr bwMode="auto">
          <a:xfrm>
            <a:off x="4514851" y="3838872"/>
            <a:ext cx="1441855" cy="1500708"/>
            <a:chOff x="732894" y="5309225"/>
            <a:chExt cx="1799314" cy="1500139"/>
          </a:xfrm>
        </p:grpSpPr>
        <p:graphicFrame>
          <p:nvGraphicFramePr>
            <p:cNvPr id="17" name="Grafico 16"/>
            <p:cNvGraphicFramePr/>
            <p:nvPr/>
          </p:nvGraphicFramePr>
          <p:xfrm>
            <a:off x="732894" y="5309225"/>
            <a:ext cx="1799314" cy="12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6885" name="CasellaDiTesto 265"/>
            <p:cNvSpPr txBox="1">
              <a:spLocks noChangeArrowheads="1"/>
            </p:cNvSpPr>
            <p:nvPr/>
          </p:nvSpPr>
          <p:spPr bwMode="auto">
            <a:xfrm>
              <a:off x="1373604" y="6470938"/>
              <a:ext cx="983728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 dirty="0">
                  <a:ea typeface="Arial" pitchFamily="-106" charset="0"/>
                  <a:cs typeface="Arial" pitchFamily="-106" charset="0"/>
                </a:rPr>
                <a:t>miR-29</a:t>
              </a:r>
            </a:p>
          </p:txBody>
        </p:sp>
        <p:sp>
          <p:nvSpPr>
            <p:cNvPr id="76886" name="Rettangolo 18"/>
            <p:cNvSpPr>
              <a:spLocks noChangeArrowheads="1"/>
            </p:cNvSpPr>
            <p:nvPr/>
          </p:nvSpPr>
          <p:spPr bwMode="auto">
            <a:xfrm>
              <a:off x="1366021" y="5388600"/>
              <a:ext cx="549264" cy="399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"/>
              <a:r>
                <a:rPr lang="it-IT" sz="2000">
                  <a:ea typeface="Arial" pitchFamily="-106" charset="0"/>
                  <a:cs typeface="Arial" pitchFamily="-106" charset="0"/>
                </a:rPr>
                <a:t>**</a:t>
              </a:r>
            </a:p>
          </p:txBody>
        </p:sp>
        <p:cxnSp>
          <p:nvCxnSpPr>
            <p:cNvPr id="20" name="Connettore 1 19"/>
            <p:cNvCxnSpPr/>
            <p:nvPr/>
          </p:nvCxnSpPr>
          <p:spPr>
            <a:xfrm rot="10800000">
              <a:off x="1755124" y="5540913"/>
              <a:ext cx="503191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>
              <a:off x="2094668" y="5697819"/>
              <a:ext cx="325314" cy="198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326"/>
          <p:cNvGrpSpPr>
            <a:grpSpLocks/>
          </p:cNvGrpSpPr>
          <p:nvPr/>
        </p:nvGrpSpPr>
        <p:grpSpPr bwMode="auto">
          <a:xfrm>
            <a:off x="6116649" y="3781689"/>
            <a:ext cx="1441865" cy="1541697"/>
            <a:chOff x="2668589" y="5256339"/>
            <a:chExt cx="1799315" cy="1630153"/>
          </a:xfrm>
        </p:grpSpPr>
        <p:graphicFrame>
          <p:nvGraphicFramePr>
            <p:cNvPr id="23" name="Grafico 22"/>
            <p:cNvGraphicFramePr/>
            <p:nvPr/>
          </p:nvGraphicFramePr>
          <p:xfrm>
            <a:off x="2668589" y="5309225"/>
            <a:ext cx="1799315" cy="13319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6880" name="CasellaDiTesto 268"/>
            <p:cNvSpPr txBox="1">
              <a:spLocks noChangeArrowheads="1"/>
            </p:cNvSpPr>
            <p:nvPr/>
          </p:nvSpPr>
          <p:spPr bwMode="auto">
            <a:xfrm>
              <a:off x="3166849" y="6528513"/>
              <a:ext cx="1094619" cy="357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b="1" dirty="0">
                  <a:ea typeface="Arial" pitchFamily="-106" charset="0"/>
                  <a:cs typeface="Arial" pitchFamily="-106" charset="0"/>
                </a:rPr>
                <a:t>miR-30c</a:t>
              </a:r>
            </a:p>
          </p:txBody>
        </p:sp>
        <p:sp>
          <p:nvSpPr>
            <p:cNvPr id="76881" name="Rettangolo 24"/>
            <p:cNvSpPr>
              <a:spLocks noChangeArrowheads="1"/>
            </p:cNvSpPr>
            <p:nvPr/>
          </p:nvSpPr>
          <p:spPr bwMode="auto">
            <a:xfrm>
              <a:off x="3364001" y="5256339"/>
              <a:ext cx="389853" cy="423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b"/>
              <a:r>
                <a:rPr lang="it-IT" sz="2000">
                  <a:ea typeface="Arial" pitchFamily="-106" charset="0"/>
                  <a:cs typeface="Arial" pitchFamily="-106" charset="0"/>
                </a:rPr>
                <a:t>*</a:t>
              </a:r>
            </a:p>
          </p:txBody>
        </p:sp>
        <p:cxnSp>
          <p:nvCxnSpPr>
            <p:cNvPr id="26" name="Connettore 1 25"/>
            <p:cNvCxnSpPr/>
            <p:nvPr/>
          </p:nvCxnSpPr>
          <p:spPr>
            <a:xfrm flipH="1">
              <a:off x="3619495" y="5410768"/>
              <a:ext cx="568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5400000">
              <a:off x="3900332" y="5698493"/>
              <a:ext cx="577431" cy="198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807" name="CasellaDiTesto 284"/>
          <p:cNvSpPr txBox="1">
            <a:spLocks noChangeArrowheads="1"/>
          </p:cNvSpPr>
          <p:nvPr/>
        </p:nvSpPr>
        <p:spPr bwMode="auto">
          <a:xfrm rot="-5400000">
            <a:off x="556730" y="4284019"/>
            <a:ext cx="12058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dirty="0" err="1">
                <a:ea typeface="Arial" pitchFamily="-106" charset="0"/>
                <a:cs typeface="Arial" pitchFamily="-106" charset="0"/>
              </a:rPr>
              <a:t>Fold</a:t>
            </a:r>
            <a:r>
              <a:rPr lang="it-IT" sz="16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1600" dirty="0" err="1">
                <a:ea typeface="Arial" pitchFamily="-106" charset="0"/>
                <a:cs typeface="Arial" pitchFamily="-106" charset="0"/>
              </a:rPr>
              <a:t>Change</a:t>
            </a:r>
            <a:endParaRPr lang="it-IT" sz="1600" dirty="0">
              <a:ea typeface="Arial" pitchFamily="-106" charset="0"/>
              <a:cs typeface="Arial" pitchFamily="-106" charset="0"/>
            </a:endParaRPr>
          </a:p>
        </p:txBody>
      </p:sp>
      <p:pic>
        <p:nvPicPr>
          <p:cNvPr id="76809" name="Picture 38" descr="tub16gen08389"/>
          <p:cNvPicPr>
            <a:picLocks noChangeAspect="1" noChangeArrowheads="1"/>
          </p:cNvPicPr>
          <p:nvPr/>
        </p:nvPicPr>
        <p:blipFill>
          <a:blip r:embed="rId6">
            <a:lum bright="-18000"/>
          </a:blip>
          <a:srcRect l="50085" t="38127" r="7439" b="35083"/>
          <a:stretch>
            <a:fillRect/>
          </a:stretch>
        </p:blipFill>
        <p:spPr bwMode="auto">
          <a:xfrm flipH="1">
            <a:off x="4560034" y="2168527"/>
            <a:ext cx="154940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10" name="CasellaDiTesto 33"/>
          <p:cNvSpPr txBox="1">
            <a:spLocks noChangeArrowheads="1"/>
          </p:cNvSpPr>
          <p:nvPr/>
        </p:nvSpPr>
        <p:spPr bwMode="auto">
          <a:xfrm>
            <a:off x="3974245" y="1747840"/>
            <a:ext cx="597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latin typeface="Symbol" pitchFamily="-106" charset="2"/>
                <a:ea typeface="Symbol" pitchFamily="-106" charset="2"/>
                <a:cs typeface="Symbol" pitchFamily="-106" charset="2"/>
              </a:rPr>
              <a:t>a</a:t>
            </a:r>
            <a:r>
              <a:rPr lang="it-IT" sz="1400">
                <a:ea typeface="Symbol" pitchFamily="-106" charset="2"/>
                <a:cs typeface="Symbol" pitchFamily="-106" charset="2"/>
              </a:rPr>
              <a:t>-</a:t>
            </a:r>
            <a:r>
              <a:rPr lang="it-IT" sz="1400">
                <a:ea typeface="Arial" pitchFamily="-106" charset="0"/>
                <a:cs typeface="Arial" pitchFamily="-106" charset="0"/>
              </a:rPr>
              <a:t>dys</a:t>
            </a:r>
          </a:p>
        </p:txBody>
      </p:sp>
      <p:sp>
        <p:nvSpPr>
          <p:cNvPr id="76811" name="CasellaDiTesto 34"/>
          <p:cNvSpPr txBox="1">
            <a:spLocks noChangeArrowheads="1"/>
          </p:cNvSpPr>
          <p:nvPr/>
        </p:nvSpPr>
        <p:spPr bwMode="auto">
          <a:xfrm>
            <a:off x="4002821" y="2149476"/>
            <a:ext cx="6016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latin typeface="Symbol" pitchFamily="-106" charset="2"/>
                <a:ea typeface="Symbol" pitchFamily="-106" charset="2"/>
                <a:cs typeface="Symbol" pitchFamily="-106" charset="2"/>
              </a:rPr>
              <a:t>a</a:t>
            </a:r>
            <a:r>
              <a:rPr lang="it-IT" sz="1400">
                <a:ea typeface="Symbol" pitchFamily="-106" charset="2"/>
                <a:cs typeface="Symbol" pitchFamily="-106" charset="2"/>
              </a:rPr>
              <a:t>-</a:t>
            </a:r>
            <a:r>
              <a:rPr lang="it-IT" sz="1400">
                <a:ea typeface="Arial" pitchFamily="-106" charset="0"/>
                <a:cs typeface="Arial" pitchFamily="-106" charset="0"/>
              </a:rPr>
              <a:t>tub</a:t>
            </a:r>
          </a:p>
        </p:txBody>
      </p:sp>
      <p:pic>
        <p:nvPicPr>
          <p:cNvPr id="76812" name="Immagine 35" descr="Senza titol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1621" y="1674813"/>
            <a:ext cx="1547813" cy="449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13" name="CasellaDiTesto 36"/>
          <p:cNvSpPr txBox="1">
            <a:spLocks noChangeArrowheads="1"/>
          </p:cNvSpPr>
          <p:nvPr/>
        </p:nvSpPr>
        <p:spPr bwMode="auto">
          <a:xfrm rot="-3790981">
            <a:off x="4418835" y="2482950"/>
            <a:ext cx="4411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>
                <a:latin typeface="Calibri" pitchFamily="-106" charset="0"/>
                <a:ea typeface="Arial" pitchFamily="-106" charset="0"/>
                <a:cs typeface="Arial" pitchFamily="-106" charset="0"/>
              </a:rPr>
              <a:t>WT</a:t>
            </a:r>
          </a:p>
        </p:txBody>
      </p:sp>
      <p:sp>
        <p:nvSpPr>
          <p:cNvPr id="76814" name="CasellaDiTesto 37"/>
          <p:cNvSpPr txBox="1">
            <a:spLocks noChangeArrowheads="1"/>
          </p:cNvSpPr>
          <p:nvPr/>
        </p:nvSpPr>
        <p:spPr bwMode="auto">
          <a:xfrm rot="-3790981">
            <a:off x="5685277" y="2440088"/>
            <a:ext cx="549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 i="1">
                <a:latin typeface="Calibri" pitchFamily="-106" charset="0"/>
                <a:ea typeface="Arial" pitchFamily="-106" charset="0"/>
                <a:cs typeface="Arial" pitchFamily="-106" charset="0"/>
              </a:rPr>
              <a:t>mdx</a:t>
            </a:r>
          </a:p>
        </p:txBody>
      </p:sp>
      <p:sp>
        <p:nvSpPr>
          <p:cNvPr id="76815" name="CasellaDiTesto 38"/>
          <p:cNvSpPr txBox="1">
            <a:spLocks noChangeArrowheads="1"/>
          </p:cNvSpPr>
          <p:nvPr/>
        </p:nvSpPr>
        <p:spPr bwMode="auto">
          <a:xfrm rot="-3790981">
            <a:off x="4858715" y="2440881"/>
            <a:ext cx="3900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rgbClr val="FF0000"/>
                </a:solidFill>
                <a:latin typeface="Calibri" pitchFamily="-106" charset="0"/>
                <a:ea typeface="Arial" pitchFamily="-106" charset="0"/>
                <a:cs typeface="Arial" pitchFamily="-106" charset="0"/>
              </a:rPr>
              <a:t>G3</a:t>
            </a:r>
          </a:p>
        </p:txBody>
      </p:sp>
      <p:sp>
        <p:nvSpPr>
          <p:cNvPr id="76816" name="CasellaDiTesto 39"/>
          <p:cNvSpPr txBox="1">
            <a:spLocks noChangeArrowheads="1"/>
          </p:cNvSpPr>
          <p:nvPr/>
        </p:nvSpPr>
        <p:spPr bwMode="auto">
          <a:xfrm rot="-3790981">
            <a:off x="5201615" y="2440881"/>
            <a:ext cx="3900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rgbClr val="FF0000"/>
                </a:solidFill>
                <a:latin typeface="Calibri" pitchFamily="-106" charset="0"/>
                <a:ea typeface="Arial" pitchFamily="-106" charset="0"/>
                <a:cs typeface="Arial" pitchFamily="-106" charset="0"/>
              </a:rPr>
              <a:t>G2</a:t>
            </a:r>
          </a:p>
        </p:txBody>
      </p:sp>
      <p:sp>
        <p:nvSpPr>
          <p:cNvPr id="76817" name="CasellaDiTesto 40"/>
          <p:cNvSpPr txBox="1">
            <a:spLocks noChangeArrowheads="1"/>
          </p:cNvSpPr>
          <p:nvPr/>
        </p:nvSpPr>
        <p:spPr bwMode="auto">
          <a:xfrm rot="-3790981">
            <a:off x="5506415" y="2437706"/>
            <a:ext cx="3900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rgbClr val="FF0000"/>
                </a:solidFill>
                <a:latin typeface="Calibri" pitchFamily="-106" charset="0"/>
                <a:ea typeface="Arial" pitchFamily="-106" charset="0"/>
                <a:cs typeface="Arial" pitchFamily="-106" charset="0"/>
              </a:rPr>
              <a:t>G1</a:t>
            </a:r>
          </a:p>
        </p:txBody>
      </p:sp>
      <p:sp>
        <p:nvSpPr>
          <p:cNvPr id="76818" name="CasellaDiTesto 35"/>
          <p:cNvSpPr txBox="1">
            <a:spLocks noChangeArrowheads="1"/>
          </p:cNvSpPr>
          <p:nvPr/>
        </p:nvSpPr>
        <p:spPr bwMode="auto">
          <a:xfrm>
            <a:off x="4515583" y="1400177"/>
            <a:ext cx="457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-106" charset="0"/>
                <a:cs typeface="Arial" pitchFamily="-106" charset="0"/>
              </a:rPr>
              <a:t>100</a:t>
            </a:r>
          </a:p>
        </p:txBody>
      </p:sp>
      <p:sp>
        <p:nvSpPr>
          <p:cNvPr id="76819" name="CasellaDiTesto 36"/>
          <p:cNvSpPr txBox="1">
            <a:spLocks noChangeArrowheads="1"/>
          </p:cNvSpPr>
          <p:nvPr/>
        </p:nvSpPr>
        <p:spPr bwMode="auto">
          <a:xfrm>
            <a:off x="5239484" y="1400177"/>
            <a:ext cx="275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-106" charset="0"/>
                <a:cs typeface="Arial" pitchFamily="-106" charset="0"/>
              </a:rPr>
              <a:t>3</a:t>
            </a:r>
          </a:p>
        </p:txBody>
      </p:sp>
      <p:sp>
        <p:nvSpPr>
          <p:cNvPr id="76820" name="CasellaDiTesto 37"/>
          <p:cNvSpPr txBox="1">
            <a:spLocks noChangeArrowheads="1"/>
          </p:cNvSpPr>
          <p:nvPr/>
        </p:nvSpPr>
        <p:spPr bwMode="auto">
          <a:xfrm>
            <a:off x="5518884" y="1400177"/>
            <a:ext cx="275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-106" charset="0"/>
                <a:cs typeface="Arial" pitchFamily="-106" charset="0"/>
              </a:rPr>
              <a:t>1</a:t>
            </a:r>
          </a:p>
        </p:txBody>
      </p:sp>
      <p:sp>
        <p:nvSpPr>
          <p:cNvPr id="76821" name="CasellaDiTesto 38"/>
          <p:cNvSpPr txBox="1">
            <a:spLocks noChangeArrowheads="1"/>
          </p:cNvSpPr>
          <p:nvPr/>
        </p:nvSpPr>
        <p:spPr bwMode="auto">
          <a:xfrm>
            <a:off x="5810984" y="1400177"/>
            <a:ext cx="2616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-106" charset="0"/>
                <a:cs typeface="Arial" pitchFamily="-106" charset="0"/>
              </a:rPr>
              <a:t>/</a:t>
            </a:r>
          </a:p>
        </p:txBody>
      </p:sp>
      <p:sp>
        <p:nvSpPr>
          <p:cNvPr id="76822" name="Rettangolo 41"/>
          <p:cNvSpPr>
            <a:spLocks noChangeArrowheads="1"/>
          </p:cNvSpPr>
          <p:nvPr/>
        </p:nvSpPr>
        <p:spPr bwMode="auto">
          <a:xfrm>
            <a:off x="4879121" y="1400177"/>
            <a:ext cx="3666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>
                <a:ea typeface="Arial" pitchFamily="-106" charset="0"/>
                <a:cs typeface="Arial" pitchFamily="-106" charset="0"/>
              </a:rPr>
              <a:t>10   </a:t>
            </a:r>
          </a:p>
        </p:txBody>
      </p:sp>
      <p:cxnSp>
        <p:nvCxnSpPr>
          <p:cNvPr id="90" name="Connettore 1 89"/>
          <p:cNvCxnSpPr/>
          <p:nvPr/>
        </p:nvCxnSpPr>
        <p:spPr>
          <a:xfrm>
            <a:off x="4961671" y="2767015"/>
            <a:ext cx="812800" cy="1587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824" name="CasellaDiTesto 42"/>
          <p:cNvSpPr txBox="1">
            <a:spLocks noChangeArrowheads="1"/>
          </p:cNvSpPr>
          <p:nvPr/>
        </p:nvSpPr>
        <p:spPr bwMode="auto">
          <a:xfrm>
            <a:off x="4637822" y="2773893"/>
            <a:ext cx="17052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b="1" i="1" dirty="0" err="1">
                <a:solidFill>
                  <a:srgbClr val="FF0000"/>
                </a:solidFill>
                <a:latin typeface="Calibri" pitchFamily="-106" charset="0"/>
                <a:ea typeface="Arial" pitchFamily="-106" charset="0"/>
                <a:cs typeface="Arial" pitchFamily="-106" charset="0"/>
              </a:rPr>
              <a:t>e</a:t>
            </a:r>
            <a:r>
              <a:rPr lang="it-IT" b="1" i="1" dirty="0" err="1" smtClean="0">
                <a:solidFill>
                  <a:srgbClr val="FF0000"/>
                </a:solidFill>
                <a:latin typeface="Calibri" pitchFamily="-106" charset="0"/>
                <a:ea typeface="Arial" pitchFamily="-106" charset="0"/>
                <a:cs typeface="Arial" pitchFamily="-106" charset="0"/>
              </a:rPr>
              <a:t>xon</a:t>
            </a:r>
            <a:r>
              <a:rPr lang="it-IT" b="1" i="1" dirty="0" smtClean="0">
                <a:solidFill>
                  <a:srgbClr val="FF0000"/>
                </a:solidFill>
                <a:latin typeface="Calibri" pitchFamily="-106" charset="0"/>
                <a:ea typeface="Arial" pitchFamily="-106" charset="0"/>
                <a:cs typeface="Arial" pitchFamily="-106" charset="0"/>
              </a:rPr>
              <a:t> </a:t>
            </a:r>
            <a:r>
              <a:rPr lang="it-IT" b="1" i="1" dirty="0" err="1">
                <a:solidFill>
                  <a:srgbClr val="FF0000"/>
                </a:solidFill>
                <a:latin typeface="Calibri" pitchFamily="-106" charset="0"/>
                <a:ea typeface="Arial" pitchFamily="-106" charset="0"/>
                <a:cs typeface="Arial" pitchFamily="-106" charset="0"/>
              </a:rPr>
              <a:t>skipping</a:t>
            </a:r>
            <a:endParaRPr lang="it-IT" b="1" i="1" dirty="0">
              <a:solidFill>
                <a:srgbClr val="FF0000"/>
              </a:solidFill>
              <a:latin typeface="Calibri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76826" name="CasellaDiTesto 73"/>
          <p:cNvSpPr txBox="1">
            <a:spLocks noChangeArrowheads="1"/>
          </p:cNvSpPr>
          <p:nvPr/>
        </p:nvSpPr>
        <p:spPr bwMode="auto">
          <a:xfrm>
            <a:off x="0" y="152402"/>
            <a:ext cx="9220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 smtClean="0">
                <a:ea typeface="Arial" pitchFamily="-106" charset="0"/>
                <a:cs typeface="Arial" pitchFamily="-106" charset="0"/>
              </a:rPr>
              <a:t>miR-1 and miR-29 are </a:t>
            </a:r>
            <a:r>
              <a:rPr lang="it-IT" sz="2400" dirty="0" err="1" smtClean="0">
                <a:ea typeface="Arial" pitchFamily="-106" charset="0"/>
                <a:cs typeface="Arial" pitchFamily="-106" charset="0"/>
              </a:rPr>
              <a:t>recovered</a:t>
            </a:r>
            <a:r>
              <a:rPr lang="it-IT" sz="2400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400" dirty="0" err="1" smtClean="0">
                <a:ea typeface="Arial" pitchFamily="-106" charset="0"/>
                <a:cs typeface="Arial" pitchFamily="-106" charset="0"/>
              </a:rPr>
              <a:t>upon</a:t>
            </a:r>
            <a:r>
              <a:rPr lang="it-IT" sz="2400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400" dirty="0" err="1" smtClean="0">
                <a:ea typeface="Arial" pitchFamily="-106" charset="0"/>
                <a:cs typeface="Arial" pitchFamily="-106" charset="0"/>
              </a:rPr>
              <a:t>dystrophin</a:t>
            </a:r>
            <a:r>
              <a:rPr lang="it-IT" sz="2400" dirty="0" smtClean="0">
                <a:ea typeface="Arial" pitchFamily="-106" charset="0"/>
                <a:cs typeface="Arial" pitchFamily="-106" charset="0"/>
              </a:rPr>
              <a:t> rescue</a:t>
            </a:r>
            <a:endParaRPr lang="it-IT" sz="2400" dirty="0">
              <a:ea typeface="Arial" pitchFamily="-106" charset="0"/>
              <a:cs typeface="Arial" pitchFamily="-106" charset="0"/>
            </a:endParaRPr>
          </a:p>
          <a:p>
            <a:endParaRPr lang="it-IT" sz="2000" b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76828" name="CasellaDiTesto 119"/>
          <p:cNvSpPr txBox="1">
            <a:spLocks noChangeArrowheads="1"/>
          </p:cNvSpPr>
          <p:nvPr/>
        </p:nvSpPr>
        <p:spPr bwMode="auto">
          <a:xfrm>
            <a:off x="8147051" y="3891479"/>
            <a:ext cx="649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>
                <a:ea typeface="Arial" pitchFamily="-106" charset="0"/>
                <a:cs typeface="Arial" pitchFamily="-106" charset="0"/>
              </a:rPr>
              <a:t>WT</a:t>
            </a:r>
          </a:p>
        </p:txBody>
      </p:sp>
      <p:sp>
        <p:nvSpPr>
          <p:cNvPr id="121" name="Rettangolo 120"/>
          <p:cNvSpPr/>
          <p:nvPr/>
        </p:nvSpPr>
        <p:spPr bwMode="auto">
          <a:xfrm>
            <a:off x="7935914" y="4540250"/>
            <a:ext cx="142875" cy="141288"/>
          </a:xfrm>
          <a:prstGeom prst="rect">
            <a:avLst/>
          </a:prstGeom>
          <a:solidFill>
            <a:schemeClr val="bg1">
              <a:lumMod val="50000"/>
            </a:scheme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6830" name="CasellaDiTesto 121"/>
          <p:cNvSpPr txBox="1">
            <a:spLocks noChangeArrowheads="1"/>
          </p:cNvSpPr>
          <p:nvPr/>
        </p:nvSpPr>
        <p:spPr bwMode="auto">
          <a:xfrm>
            <a:off x="8051801" y="4410077"/>
            <a:ext cx="1154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 smtClean="0">
                <a:ea typeface="Arial" pitchFamily="-106" charset="0"/>
                <a:cs typeface="Arial" pitchFamily="-106" charset="0"/>
              </a:rPr>
              <a:t>Ex </a:t>
            </a:r>
            <a:r>
              <a:rPr lang="it-IT" b="1" dirty="0" err="1" smtClean="0">
                <a:ea typeface="Arial" pitchFamily="-106" charset="0"/>
                <a:cs typeface="Arial" pitchFamily="-106" charset="0"/>
              </a:rPr>
              <a:t>skip</a:t>
            </a:r>
            <a:endParaRPr lang="it-IT" b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123" name="Rettangolo 122"/>
          <p:cNvSpPr/>
          <p:nvPr/>
        </p:nvSpPr>
        <p:spPr bwMode="auto">
          <a:xfrm>
            <a:off x="7935914" y="4991100"/>
            <a:ext cx="142875" cy="141288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6832" name="CasellaDiTesto 123"/>
          <p:cNvSpPr txBox="1">
            <a:spLocks noChangeArrowheads="1"/>
          </p:cNvSpPr>
          <p:nvPr/>
        </p:nvSpPr>
        <p:spPr bwMode="auto">
          <a:xfrm>
            <a:off x="8147049" y="4822827"/>
            <a:ext cx="8793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 i="1" dirty="0">
                <a:ea typeface="Arial" pitchFamily="-106" charset="0"/>
                <a:cs typeface="Arial" pitchFamily="-106" charset="0"/>
              </a:rPr>
              <a:t>mdx</a:t>
            </a:r>
          </a:p>
        </p:txBody>
      </p:sp>
      <p:sp>
        <p:nvSpPr>
          <p:cNvPr id="128" name="Rettangolo 127"/>
          <p:cNvSpPr/>
          <p:nvPr/>
        </p:nvSpPr>
        <p:spPr bwMode="auto">
          <a:xfrm>
            <a:off x="7924801" y="4077218"/>
            <a:ext cx="142875" cy="14287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53" name="Picture 15" descr="Fondino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6" descr="fascia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" name="Immagine 9" descr="ML_sinistra_202EC.ai"/>
          <p:cNvPicPr>
            <a:picLocks noChangeAspect="1"/>
          </p:cNvPicPr>
          <p:nvPr/>
        </p:nvPicPr>
        <p:blipFill>
          <a:blip r:embed="rId10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ttore 1 12"/>
          <p:cNvCxnSpPr/>
          <p:nvPr/>
        </p:nvCxnSpPr>
        <p:spPr>
          <a:xfrm flipV="1">
            <a:off x="4652419" y="2767017"/>
            <a:ext cx="308456" cy="191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/>
          <p:cNvCxnSpPr/>
          <p:nvPr/>
        </p:nvCxnSpPr>
        <p:spPr>
          <a:xfrm flipH="1" flipV="1">
            <a:off x="5774471" y="2767017"/>
            <a:ext cx="308456" cy="191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Immagine 42" descr="Senza titolo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498600"/>
            <a:ext cx="2388368" cy="126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CasellaDiTesto 58"/>
          <p:cNvSpPr txBox="1"/>
          <p:nvPr/>
        </p:nvSpPr>
        <p:spPr>
          <a:xfrm>
            <a:off x="699868" y="2858998"/>
            <a:ext cx="208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solidFill>
                  <a:srgbClr val="FF0000"/>
                </a:solidFill>
              </a:rPr>
              <a:t>Exon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skipping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5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36800" y="2032012"/>
            <a:ext cx="472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 new </a:t>
            </a:r>
            <a:r>
              <a:rPr lang="it-IT" sz="2800" dirty="0" err="1" smtClean="0"/>
              <a:t>function</a:t>
            </a:r>
            <a:r>
              <a:rPr lang="it-IT" sz="2800" dirty="0" smtClean="0"/>
              <a:t> for </a:t>
            </a:r>
            <a:r>
              <a:rPr lang="it-IT" sz="2800" dirty="0" err="1" smtClean="0"/>
              <a:t>dystrophin</a:t>
            </a:r>
            <a:r>
              <a:rPr lang="it-IT" sz="2800" dirty="0" smtClean="0"/>
              <a:t>?</a:t>
            </a:r>
            <a:endParaRPr lang="it-IT" sz="2800" dirty="0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6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/>
          <a:srcRect l="5344" t="6728" r="6472" b="9344"/>
          <a:stretch>
            <a:fillRect/>
          </a:stretch>
        </p:blipFill>
        <p:spPr bwMode="auto">
          <a:xfrm>
            <a:off x="264177" y="3430620"/>
            <a:ext cx="217422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sellaDiTesto 9"/>
          <p:cNvSpPr txBox="1"/>
          <p:nvPr/>
        </p:nvSpPr>
        <p:spPr>
          <a:xfrm>
            <a:off x="599848" y="5525606"/>
            <a:ext cx="1748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Davide </a:t>
            </a:r>
            <a:r>
              <a:rPr lang="it-IT" sz="1600" dirty="0" err="1" smtClean="0"/>
              <a:t>Cacchiarelli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45887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tangolo arrotondato 57"/>
          <p:cNvSpPr/>
          <p:nvPr/>
        </p:nvSpPr>
        <p:spPr>
          <a:xfrm>
            <a:off x="177801" y="49919"/>
            <a:ext cx="8788062" cy="6951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/>
          <p:cNvSpPr/>
          <p:nvPr/>
        </p:nvSpPr>
        <p:spPr>
          <a:xfrm>
            <a:off x="-687908" y="112187"/>
            <a:ext cx="10562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 err="1" smtClean="0">
                <a:latin typeface="Arial"/>
                <a:cs typeface="Arial"/>
              </a:rPr>
              <a:t>Dys</a:t>
            </a:r>
            <a:r>
              <a:rPr lang="it-IT" sz="2400" b="1" i="1" dirty="0" smtClean="0">
                <a:latin typeface="Arial"/>
                <a:cs typeface="Arial"/>
              </a:rPr>
              <a:t> </a:t>
            </a:r>
            <a:r>
              <a:rPr lang="it-IT" sz="2400" b="1" i="1" dirty="0" err="1" smtClean="0">
                <a:latin typeface="Arial"/>
                <a:cs typeface="Arial"/>
              </a:rPr>
              <a:t>stabilizes</a:t>
            </a:r>
            <a:r>
              <a:rPr lang="it-IT" sz="2400" b="1" i="1" dirty="0" smtClean="0">
                <a:latin typeface="Arial"/>
                <a:cs typeface="Arial"/>
              </a:rPr>
              <a:t> and </a:t>
            </a:r>
            <a:r>
              <a:rPr lang="it-IT" sz="2400" b="1" i="1" dirty="0" err="1" smtClean="0">
                <a:latin typeface="Arial"/>
                <a:cs typeface="Arial"/>
              </a:rPr>
              <a:t>activates</a:t>
            </a:r>
            <a:r>
              <a:rPr lang="it-IT" sz="2400" b="1" i="1" dirty="0" smtClean="0">
                <a:latin typeface="Arial"/>
                <a:cs typeface="Arial"/>
              </a:rPr>
              <a:t> </a:t>
            </a:r>
            <a:r>
              <a:rPr lang="it-IT" sz="2400" b="1" i="1" dirty="0" err="1" smtClean="0">
                <a:latin typeface="Arial"/>
                <a:cs typeface="Arial"/>
              </a:rPr>
              <a:t>nNOS</a:t>
            </a:r>
            <a:endParaRPr lang="it-IT" sz="2400" b="1" i="1" dirty="0">
              <a:latin typeface="Arial"/>
              <a:cs typeface="Arial"/>
            </a:endParaRPr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0" y="6192403"/>
            <a:ext cx="9144000" cy="677692"/>
            <a:chOff x="0" y="2184"/>
            <a:chExt cx="5760" cy="1727"/>
          </a:xfrm>
        </p:grpSpPr>
        <p:pic>
          <p:nvPicPr>
            <p:cNvPr id="51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</p:spPr>
        </p:pic>
        <p:pic>
          <p:nvPicPr>
            <p:cNvPr id="54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</p:spPr>
        </p:pic>
      </p:grpSp>
      <p:pic>
        <p:nvPicPr>
          <p:cNvPr id="60" name="Immagine 59" descr="ML_sinistra_202EC.ai"/>
          <p:cNvPicPr>
            <a:picLocks noChangeAspect="1"/>
          </p:cNvPicPr>
          <p:nvPr/>
        </p:nvPicPr>
        <p:blipFill>
          <a:blip r:embed="rId5"/>
          <a:srcRect l="32564" t="40681" r="56603" b="41622"/>
          <a:stretch>
            <a:fillRect/>
          </a:stretch>
        </p:blipFill>
        <p:spPr>
          <a:xfrm>
            <a:off x="8566398" y="6158260"/>
            <a:ext cx="590053" cy="681079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1060450" y="933636"/>
            <a:ext cx="7016750" cy="2653060"/>
            <a:chOff x="1905000" y="3505200"/>
            <a:chExt cx="7016750" cy="2653060"/>
          </a:xfrm>
        </p:grpSpPr>
        <p:pic>
          <p:nvPicPr>
            <p:cNvPr id="56" name="Immagine 55"/>
            <p:cNvPicPr>
              <a:picLocks noChangeAspect="1"/>
            </p:cNvPicPr>
            <p:nvPr/>
          </p:nvPicPr>
          <p:blipFill>
            <a:blip r:embed="rId6"/>
            <a:srcRect t="12934" r="32219" b="4833"/>
            <a:stretch>
              <a:fillRect/>
            </a:stretch>
          </p:blipFill>
          <p:spPr>
            <a:xfrm>
              <a:off x="1905000" y="3505200"/>
              <a:ext cx="5029199" cy="2653060"/>
            </a:xfrm>
            <a:prstGeom prst="rect">
              <a:avLst/>
            </a:prstGeom>
          </p:spPr>
        </p:pic>
        <p:grpSp>
          <p:nvGrpSpPr>
            <p:cNvPr id="12" name="Gruppo 11"/>
            <p:cNvGrpSpPr/>
            <p:nvPr/>
          </p:nvGrpSpPr>
          <p:grpSpPr>
            <a:xfrm>
              <a:off x="7383463" y="3505201"/>
              <a:ext cx="1538287" cy="895165"/>
              <a:chOff x="7383463" y="3505201"/>
              <a:chExt cx="1538287" cy="895165"/>
            </a:xfrm>
          </p:grpSpPr>
          <p:sp>
            <p:nvSpPr>
              <p:cNvPr id="50" name="Ovale 49"/>
              <p:cNvSpPr/>
              <p:nvPr/>
            </p:nvSpPr>
            <p:spPr>
              <a:xfrm>
                <a:off x="7893050" y="3948115"/>
                <a:ext cx="1028700" cy="452251"/>
              </a:xfrm>
              <a:prstGeom prst="ellipse">
                <a:avLst/>
              </a:prstGeom>
              <a:solidFill>
                <a:srgbClr val="008000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it-IT" sz="1600" b="1" dirty="0">
                    <a:solidFill>
                      <a:srgbClr val="FFFFFF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DYS</a:t>
                </a:r>
              </a:p>
            </p:txBody>
          </p:sp>
          <p:sp>
            <p:nvSpPr>
              <p:cNvPr id="52" name="Rettangolo arrotondato 51"/>
              <p:cNvSpPr/>
              <p:nvPr/>
            </p:nvSpPr>
            <p:spPr>
              <a:xfrm>
                <a:off x="8026400" y="3505201"/>
                <a:ext cx="895350" cy="427040"/>
              </a:xfrm>
              <a:prstGeom prst="roundRect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it-IT" sz="1600" b="1" dirty="0" err="1">
                    <a:solidFill>
                      <a:srgbClr val="000000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nNOS</a:t>
                </a:r>
                <a:endParaRPr lang="it-IT" sz="1600" b="1" dirty="0">
                  <a:solidFill>
                    <a:srgbClr val="000000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61" name="Rettangolo arrotondato 60"/>
              <p:cNvSpPr/>
              <p:nvPr/>
            </p:nvSpPr>
            <p:spPr>
              <a:xfrm>
                <a:off x="7383463" y="3786188"/>
                <a:ext cx="717550" cy="3302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it-IT" sz="1400">
                    <a:solidFill>
                      <a:schemeClr val="tx1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DAPC</a:t>
                </a:r>
              </a:p>
            </p:txBody>
          </p:sp>
        </p:grpSp>
      </p:grpSp>
      <p:grpSp>
        <p:nvGrpSpPr>
          <p:cNvPr id="53" name="Gruppo 44"/>
          <p:cNvGrpSpPr>
            <a:grpSpLocks/>
          </p:cNvGrpSpPr>
          <p:nvPr/>
        </p:nvGrpSpPr>
        <p:grpSpPr bwMode="auto">
          <a:xfrm>
            <a:off x="3939970" y="3796744"/>
            <a:ext cx="2282693" cy="1982788"/>
            <a:chOff x="1830519" y="914400"/>
            <a:chExt cx="2282692" cy="1982788"/>
          </a:xfrm>
        </p:grpSpPr>
        <p:grpSp>
          <p:nvGrpSpPr>
            <p:cNvPr id="55" name="Gruppo 41"/>
            <p:cNvGrpSpPr>
              <a:grpSpLocks/>
            </p:cNvGrpSpPr>
            <p:nvPr/>
          </p:nvGrpSpPr>
          <p:grpSpPr bwMode="auto">
            <a:xfrm>
              <a:off x="2322513" y="1571625"/>
              <a:ext cx="1790698" cy="1325563"/>
              <a:chOff x="2322284" y="2559954"/>
              <a:chExt cx="1791047" cy="1326246"/>
            </a:xfrm>
          </p:grpSpPr>
          <p:sp>
            <p:nvSpPr>
              <p:cNvPr id="103" name="Ovale 102"/>
              <p:cNvSpPr/>
              <p:nvPr/>
            </p:nvSpPr>
            <p:spPr>
              <a:xfrm>
                <a:off x="2771634" y="3192105"/>
                <a:ext cx="1341697" cy="69409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it-IT" sz="1600" b="1" dirty="0">
                    <a:solidFill>
                      <a:schemeClr val="tx1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HDAC2</a:t>
                </a:r>
              </a:p>
            </p:txBody>
          </p:sp>
          <p:cxnSp>
            <p:nvCxnSpPr>
              <p:cNvPr id="104" name="Connettore 1 103"/>
              <p:cNvCxnSpPr/>
              <p:nvPr/>
            </p:nvCxnSpPr>
            <p:spPr>
              <a:xfrm rot="16200000" flipV="1">
                <a:off x="2740656" y="3205636"/>
                <a:ext cx="101652" cy="192124"/>
              </a:xfrm>
              <a:prstGeom prst="line">
                <a:avLst/>
              </a:prstGeom>
              <a:ln w="5715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ttore 1 104"/>
              <p:cNvCxnSpPr/>
              <p:nvPr/>
            </p:nvCxnSpPr>
            <p:spPr>
              <a:xfrm rot="5400000" flipH="1" flipV="1">
                <a:off x="3208250" y="3103160"/>
                <a:ext cx="193775" cy="0"/>
              </a:xfrm>
              <a:prstGeom prst="line">
                <a:avLst/>
              </a:prstGeom>
              <a:ln w="57150" cmpd="sng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Ovale 105"/>
              <p:cNvSpPr/>
              <p:nvPr/>
            </p:nvSpPr>
            <p:spPr>
              <a:xfrm>
                <a:off x="2619205" y="3163515"/>
                <a:ext cx="152430" cy="14453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it-IT">
                  <a:solidFill>
                    <a:srgbClr val="FFFFFF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107" name="Ovale 106"/>
              <p:cNvSpPr/>
              <p:nvPr/>
            </p:nvSpPr>
            <p:spPr>
              <a:xfrm>
                <a:off x="3228923" y="2904619"/>
                <a:ext cx="152430" cy="14294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it-IT">
                  <a:solidFill>
                    <a:srgbClr val="FFFFFF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108" name="CasellaDiTesto 30"/>
              <p:cNvSpPr txBox="1">
                <a:spLocks noChangeArrowheads="1"/>
              </p:cNvSpPr>
              <p:nvPr/>
            </p:nvSpPr>
            <p:spPr bwMode="auto">
              <a:xfrm>
                <a:off x="2322284" y="2895600"/>
                <a:ext cx="290783" cy="369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>
                    <a:ea typeface="Arial" pitchFamily="-106" charset="0"/>
                    <a:cs typeface="Arial" pitchFamily="-106" charset="0"/>
                  </a:rPr>
                  <a:t>S</a:t>
                </a:r>
              </a:p>
            </p:txBody>
          </p:sp>
          <p:sp>
            <p:nvSpPr>
              <p:cNvPr id="109" name="CasellaDiTesto 33"/>
              <p:cNvSpPr txBox="1">
                <a:spLocks noChangeArrowheads="1"/>
              </p:cNvSpPr>
              <p:nvPr/>
            </p:nvSpPr>
            <p:spPr bwMode="auto">
              <a:xfrm>
                <a:off x="3115124" y="2559954"/>
                <a:ext cx="290783" cy="369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>
                    <a:ea typeface="Arial" pitchFamily="-106" charset="0"/>
                    <a:cs typeface="Arial" pitchFamily="-106" charset="0"/>
                  </a:rPr>
                  <a:t>S</a:t>
                </a:r>
              </a:p>
            </p:txBody>
          </p:sp>
        </p:grpSp>
        <p:grpSp>
          <p:nvGrpSpPr>
            <p:cNvPr id="57" name="Gruppo 70"/>
            <p:cNvGrpSpPr>
              <a:grpSpLocks/>
            </p:cNvGrpSpPr>
            <p:nvPr/>
          </p:nvGrpSpPr>
          <p:grpSpPr bwMode="auto">
            <a:xfrm>
              <a:off x="1830519" y="914400"/>
              <a:ext cx="1933444" cy="1222375"/>
              <a:chOff x="1831175" y="1902752"/>
              <a:chExt cx="1932349" cy="1222321"/>
            </a:xfrm>
          </p:grpSpPr>
          <p:sp>
            <p:nvSpPr>
              <p:cNvPr id="76" name="CasellaDiTesto 21"/>
              <p:cNvSpPr txBox="1">
                <a:spLocks noChangeArrowheads="1"/>
              </p:cNvSpPr>
              <p:nvPr/>
            </p:nvSpPr>
            <p:spPr bwMode="auto">
              <a:xfrm>
                <a:off x="3001524" y="1902752"/>
                <a:ext cx="7620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b="1">
                    <a:ea typeface="Arial" pitchFamily="-106" charset="0"/>
                    <a:cs typeface="Arial" pitchFamily="-106" charset="0"/>
                  </a:rPr>
                  <a:t>NO</a:t>
                </a:r>
              </a:p>
            </p:txBody>
          </p:sp>
          <p:sp>
            <p:nvSpPr>
              <p:cNvPr id="102" name="CasellaDiTesto 54"/>
              <p:cNvSpPr txBox="1">
                <a:spLocks noChangeArrowheads="1"/>
              </p:cNvSpPr>
              <p:nvPr/>
            </p:nvSpPr>
            <p:spPr bwMode="auto">
              <a:xfrm rot="17922571">
                <a:off x="1680877" y="2513371"/>
                <a:ext cx="762000" cy="461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b="1">
                    <a:ea typeface="Arial" pitchFamily="-106" charset="0"/>
                    <a:cs typeface="Arial" pitchFamily="-106" charset="0"/>
                  </a:rPr>
                  <a:t>NO</a:t>
                </a:r>
              </a:p>
            </p:txBody>
          </p:sp>
        </p:grpSp>
        <p:grpSp>
          <p:nvGrpSpPr>
            <p:cNvPr id="68" name="Gruppo 71"/>
            <p:cNvGrpSpPr>
              <a:grpSpLocks/>
            </p:cNvGrpSpPr>
            <p:nvPr/>
          </p:nvGrpSpPr>
          <p:grpSpPr bwMode="auto">
            <a:xfrm>
              <a:off x="2139950" y="1355725"/>
              <a:ext cx="1150938" cy="719138"/>
              <a:chOff x="2140324" y="2344126"/>
              <a:chExt cx="1149927" cy="719554"/>
            </a:xfrm>
          </p:grpSpPr>
          <p:cxnSp>
            <p:nvCxnSpPr>
              <p:cNvPr id="74" name="Connettore 1 73"/>
              <p:cNvCxnSpPr/>
              <p:nvPr/>
            </p:nvCxnSpPr>
            <p:spPr>
              <a:xfrm>
                <a:off x="2140325" y="2944548"/>
                <a:ext cx="237916" cy="119132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1 74"/>
              <p:cNvCxnSpPr/>
              <p:nvPr/>
            </p:nvCxnSpPr>
            <p:spPr>
              <a:xfrm rot="16200000" flipH="1">
                <a:off x="3106049" y="2452194"/>
                <a:ext cx="292269" cy="7613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5716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tangolo arrotondato 57"/>
          <p:cNvSpPr/>
          <p:nvPr/>
        </p:nvSpPr>
        <p:spPr>
          <a:xfrm>
            <a:off x="177801" y="49919"/>
            <a:ext cx="8788062" cy="6951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/>
          <p:cNvSpPr/>
          <p:nvPr/>
        </p:nvSpPr>
        <p:spPr>
          <a:xfrm>
            <a:off x="-687908" y="112187"/>
            <a:ext cx="10562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 err="1" smtClean="0">
                <a:latin typeface="Arial"/>
                <a:cs typeface="Arial"/>
              </a:rPr>
              <a:t>Dys</a:t>
            </a:r>
            <a:r>
              <a:rPr lang="it-IT" sz="2400" b="1" i="1" dirty="0" smtClean="0">
                <a:latin typeface="Arial"/>
                <a:cs typeface="Arial"/>
              </a:rPr>
              <a:t> </a:t>
            </a:r>
            <a:r>
              <a:rPr lang="it-IT" sz="2400" b="1" i="1" dirty="0" err="1" smtClean="0">
                <a:latin typeface="Arial"/>
                <a:cs typeface="Arial"/>
              </a:rPr>
              <a:t>controls</a:t>
            </a:r>
            <a:r>
              <a:rPr lang="it-IT" sz="2400" b="1" i="1" dirty="0" smtClean="0">
                <a:latin typeface="Arial"/>
                <a:cs typeface="Arial"/>
              </a:rPr>
              <a:t> NO-HDAC2 </a:t>
            </a:r>
            <a:r>
              <a:rPr lang="it-IT" sz="2400" b="1" i="1" dirty="0" err="1" smtClean="0">
                <a:latin typeface="Arial"/>
                <a:cs typeface="Arial"/>
              </a:rPr>
              <a:t>through</a:t>
            </a:r>
            <a:r>
              <a:rPr lang="it-IT" sz="2400" b="1" i="1" dirty="0" smtClean="0">
                <a:latin typeface="Arial"/>
                <a:cs typeface="Arial"/>
              </a:rPr>
              <a:t> the </a:t>
            </a:r>
            <a:r>
              <a:rPr lang="it-IT" sz="2400" b="1" i="1" dirty="0" err="1" smtClean="0">
                <a:latin typeface="Arial"/>
                <a:cs typeface="Arial"/>
              </a:rPr>
              <a:t>activation</a:t>
            </a:r>
            <a:r>
              <a:rPr lang="it-IT" sz="2400" b="1" i="1" dirty="0" smtClean="0">
                <a:latin typeface="Arial"/>
                <a:cs typeface="Arial"/>
              </a:rPr>
              <a:t> of </a:t>
            </a:r>
            <a:r>
              <a:rPr lang="it-IT" sz="2400" b="1" i="1" dirty="0" err="1" smtClean="0">
                <a:latin typeface="Arial"/>
                <a:cs typeface="Arial"/>
              </a:rPr>
              <a:t>nNOS</a:t>
            </a:r>
            <a:endParaRPr lang="it-IT" sz="2400" b="1" i="1" dirty="0">
              <a:latin typeface="Arial"/>
              <a:cs typeface="Arial"/>
            </a:endParaRPr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0" y="6192403"/>
            <a:ext cx="9144000" cy="677692"/>
            <a:chOff x="0" y="2184"/>
            <a:chExt cx="5760" cy="1727"/>
          </a:xfrm>
        </p:grpSpPr>
        <p:pic>
          <p:nvPicPr>
            <p:cNvPr id="51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</p:spPr>
        </p:pic>
        <p:pic>
          <p:nvPicPr>
            <p:cNvPr id="54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</p:spPr>
        </p:pic>
      </p:grpSp>
      <p:pic>
        <p:nvPicPr>
          <p:cNvPr id="60" name="Immagine 59" descr="ML_sinistra_202EC.ai"/>
          <p:cNvPicPr>
            <a:picLocks noChangeAspect="1"/>
          </p:cNvPicPr>
          <p:nvPr/>
        </p:nvPicPr>
        <p:blipFill>
          <a:blip r:embed="rId5"/>
          <a:srcRect l="32564" t="40681" r="56603" b="41622"/>
          <a:stretch>
            <a:fillRect/>
          </a:stretch>
        </p:blipFill>
        <p:spPr>
          <a:xfrm>
            <a:off x="8566398" y="6158260"/>
            <a:ext cx="590053" cy="681079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1060450" y="933636"/>
            <a:ext cx="7016750" cy="2653060"/>
            <a:chOff x="1905000" y="3505200"/>
            <a:chExt cx="7016750" cy="2653060"/>
          </a:xfrm>
        </p:grpSpPr>
        <p:pic>
          <p:nvPicPr>
            <p:cNvPr id="56" name="Immagine 55"/>
            <p:cNvPicPr>
              <a:picLocks noChangeAspect="1"/>
            </p:cNvPicPr>
            <p:nvPr/>
          </p:nvPicPr>
          <p:blipFill>
            <a:blip r:embed="rId6"/>
            <a:srcRect t="12934" r="32219" b="4833"/>
            <a:stretch>
              <a:fillRect/>
            </a:stretch>
          </p:blipFill>
          <p:spPr>
            <a:xfrm>
              <a:off x="1905000" y="3505200"/>
              <a:ext cx="5029199" cy="2653060"/>
            </a:xfrm>
            <a:prstGeom prst="rect">
              <a:avLst/>
            </a:prstGeom>
          </p:spPr>
        </p:pic>
        <p:grpSp>
          <p:nvGrpSpPr>
            <p:cNvPr id="12" name="Gruppo 11"/>
            <p:cNvGrpSpPr/>
            <p:nvPr/>
          </p:nvGrpSpPr>
          <p:grpSpPr>
            <a:xfrm>
              <a:off x="7383463" y="3505201"/>
              <a:ext cx="1538287" cy="895165"/>
              <a:chOff x="7383463" y="3505201"/>
              <a:chExt cx="1538287" cy="895165"/>
            </a:xfrm>
          </p:grpSpPr>
          <p:sp>
            <p:nvSpPr>
              <p:cNvPr id="50" name="Ovale 49"/>
              <p:cNvSpPr/>
              <p:nvPr/>
            </p:nvSpPr>
            <p:spPr>
              <a:xfrm>
                <a:off x="7893050" y="3948115"/>
                <a:ext cx="1028700" cy="452251"/>
              </a:xfrm>
              <a:prstGeom prst="ellipse">
                <a:avLst/>
              </a:prstGeom>
              <a:solidFill>
                <a:srgbClr val="008000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it-IT" sz="1600" b="1" dirty="0">
                    <a:solidFill>
                      <a:srgbClr val="FFFFFF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DYS</a:t>
                </a:r>
              </a:p>
            </p:txBody>
          </p:sp>
          <p:sp>
            <p:nvSpPr>
              <p:cNvPr id="52" name="Rettangolo arrotondato 51"/>
              <p:cNvSpPr/>
              <p:nvPr/>
            </p:nvSpPr>
            <p:spPr>
              <a:xfrm>
                <a:off x="8026400" y="3505201"/>
                <a:ext cx="895350" cy="427040"/>
              </a:xfrm>
              <a:prstGeom prst="roundRect">
                <a:avLst/>
              </a:prstGeom>
              <a:solidFill>
                <a:srgbClr val="FF0000"/>
              </a:solidFill>
              <a:ln w="25400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it-IT" sz="1600" b="1" dirty="0" err="1">
                    <a:solidFill>
                      <a:srgbClr val="000000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nNOS</a:t>
                </a:r>
                <a:endParaRPr lang="it-IT" sz="1600" b="1" dirty="0">
                  <a:solidFill>
                    <a:srgbClr val="000000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61" name="Rettangolo arrotondato 60"/>
              <p:cNvSpPr/>
              <p:nvPr/>
            </p:nvSpPr>
            <p:spPr>
              <a:xfrm>
                <a:off x="7383463" y="3786188"/>
                <a:ext cx="717550" cy="3302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it-IT" sz="1400">
                    <a:solidFill>
                      <a:schemeClr val="tx1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DAPC</a:t>
                </a:r>
              </a:p>
            </p:txBody>
          </p:sp>
        </p:grpSp>
      </p:grpSp>
      <p:cxnSp>
        <p:nvCxnSpPr>
          <p:cNvPr id="62" name="Connettore 2 61"/>
          <p:cNvCxnSpPr/>
          <p:nvPr/>
        </p:nvCxnSpPr>
        <p:spPr>
          <a:xfrm flipV="1">
            <a:off x="4304490" y="5050138"/>
            <a:ext cx="640140" cy="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>
            <a:off x="1855329" y="5827257"/>
            <a:ext cx="530522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ttangolo arrotondato 63"/>
          <p:cNvSpPr/>
          <p:nvPr/>
        </p:nvSpPr>
        <p:spPr>
          <a:xfrm>
            <a:off x="4258830" y="5590439"/>
            <a:ext cx="2901726" cy="381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Arial"/>
                <a:cs typeface="Arial"/>
              </a:rPr>
              <a:t>Target gene</a:t>
            </a:r>
            <a:endParaRPr lang="it-IT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65" name="Connettore 1 64"/>
          <p:cNvCxnSpPr/>
          <p:nvPr/>
        </p:nvCxnSpPr>
        <p:spPr>
          <a:xfrm rot="5400000" flipH="1" flipV="1">
            <a:off x="4022577" y="5325628"/>
            <a:ext cx="581213" cy="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uppo 41"/>
          <p:cNvGrpSpPr/>
          <p:nvPr/>
        </p:nvGrpSpPr>
        <p:grpSpPr>
          <a:xfrm>
            <a:off x="1862840" y="4348611"/>
            <a:ext cx="1791049" cy="1326246"/>
            <a:chOff x="2322284" y="2559954"/>
            <a:chExt cx="1791049" cy="1326246"/>
          </a:xfrm>
        </p:grpSpPr>
        <p:sp>
          <p:nvSpPr>
            <p:cNvPr id="67" name="Ovale 66"/>
            <p:cNvSpPr/>
            <p:nvPr/>
          </p:nvSpPr>
          <p:spPr>
            <a:xfrm>
              <a:off x="2771972" y="3191709"/>
              <a:ext cx="1341361" cy="69449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 dirty="0" smtClean="0">
                  <a:solidFill>
                    <a:schemeClr val="tx1"/>
                  </a:solidFill>
                  <a:latin typeface="Arial"/>
                  <a:cs typeface="Arial"/>
                </a:rPr>
                <a:t>HDAC2</a:t>
              </a:r>
              <a:endParaRPr lang="it-IT" sz="1600" b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69" name="Connettore 1 68"/>
            <p:cNvCxnSpPr/>
            <p:nvPr/>
          </p:nvCxnSpPr>
          <p:spPr>
            <a:xfrm rot="16200000" flipV="1">
              <a:off x="2741041" y="3205826"/>
              <a:ext cx="101706" cy="192242"/>
            </a:xfrm>
            <a:prstGeom prst="line">
              <a:avLst/>
            </a:prstGeom>
            <a:ln w="5715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 rot="5400000" flipH="1" flipV="1">
              <a:off x="3207965" y="3102992"/>
              <a:ext cx="194815" cy="1"/>
            </a:xfrm>
            <a:prstGeom prst="line">
              <a:avLst/>
            </a:prstGeom>
            <a:ln w="5715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e 70"/>
            <p:cNvSpPr/>
            <p:nvPr/>
          </p:nvSpPr>
          <p:spPr>
            <a:xfrm>
              <a:off x="2619573" y="3163462"/>
              <a:ext cx="152400" cy="1438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/>
                <a:cs typeface="Arial"/>
              </a:endParaRPr>
            </a:p>
          </p:txBody>
        </p:sp>
        <p:sp>
          <p:nvSpPr>
            <p:cNvPr id="72" name="Ovale 71"/>
            <p:cNvSpPr/>
            <p:nvPr/>
          </p:nvSpPr>
          <p:spPr>
            <a:xfrm>
              <a:off x="3229173" y="2904197"/>
              <a:ext cx="152400" cy="1438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/>
                <a:cs typeface="Arial"/>
              </a:endParaRPr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2322284" y="2895600"/>
              <a:ext cx="344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Arial"/>
                  <a:cs typeface="Arial"/>
                </a:rPr>
                <a:t>S</a:t>
              </a:r>
              <a:endParaRPr lang="it-IT" dirty="0">
                <a:latin typeface="Arial"/>
                <a:cs typeface="Arial"/>
              </a:endParaRPr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3115124" y="2559954"/>
              <a:ext cx="344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Arial"/>
                  <a:cs typeface="Arial"/>
                </a:rPr>
                <a:t>S</a:t>
              </a:r>
              <a:endParaRPr lang="it-IT" dirty="0">
                <a:latin typeface="Arial"/>
                <a:cs typeface="Arial"/>
              </a:endParaRPr>
            </a:p>
          </p:txBody>
        </p:sp>
      </p:grpSp>
      <p:grpSp>
        <p:nvGrpSpPr>
          <p:cNvPr id="78" name="Gruppo 40"/>
          <p:cNvGrpSpPr/>
          <p:nvPr/>
        </p:nvGrpSpPr>
        <p:grpSpPr>
          <a:xfrm>
            <a:off x="2160129" y="5583539"/>
            <a:ext cx="1493760" cy="396118"/>
            <a:chOff x="2619573" y="3794882"/>
            <a:chExt cx="1493760" cy="396118"/>
          </a:xfrm>
        </p:grpSpPr>
        <p:sp>
          <p:nvSpPr>
            <p:cNvPr id="79" name="Ovale 78"/>
            <p:cNvSpPr/>
            <p:nvPr/>
          </p:nvSpPr>
          <p:spPr>
            <a:xfrm>
              <a:off x="3381573" y="3801782"/>
              <a:ext cx="731760" cy="381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/>
                <a:cs typeface="Arial"/>
              </a:endParaRPr>
            </a:p>
          </p:txBody>
        </p:sp>
        <p:sp>
          <p:nvSpPr>
            <p:cNvPr id="80" name="Ovale 79"/>
            <p:cNvSpPr/>
            <p:nvPr/>
          </p:nvSpPr>
          <p:spPr>
            <a:xfrm>
              <a:off x="2619573" y="3810000"/>
              <a:ext cx="731760" cy="381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/>
                <a:cs typeface="Arial"/>
              </a:endParaRPr>
            </a:p>
          </p:txBody>
        </p:sp>
        <p:sp>
          <p:nvSpPr>
            <p:cNvPr id="81" name="CasellaDiTesto 80"/>
            <p:cNvSpPr txBox="1"/>
            <p:nvPr/>
          </p:nvSpPr>
          <p:spPr>
            <a:xfrm>
              <a:off x="2824639" y="3812460"/>
              <a:ext cx="46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Arial"/>
                  <a:cs typeface="Arial"/>
                </a:rPr>
                <a:t>TF</a:t>
              </a:r>
              <a:endParaRPr lang="it-IT" dirty="0">
                <a:latin typeface="Arial"/>
                <a:cs typeface="Arial"/>
              </a:endParaRPr>
            </a:p>
          </p:txBody>
        </p:sp>
        <p:sp>
          <p:nvSpPr>
            <p:cNvPr id="82" name="CasellaDiTesto 81"/>
            <p:cNvSpPr txBox="1"/>
            <p:nvPr/>
          </p:nvSpPr>
          <p:spPr>
            <a:xfrm>
              <a:off x="3627360" y="3794882"/>
              <a:ext cx="46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Arial"/>
                  <a:cs typeface="Arial"/>
                </a:rPr>
                <a:t>TF</a:t>
              </a:r>
              <a:endParaRPr lang="it-IT" dirty="0">
                <a:latin typeface="Arial"/>
                <a:cs typeface="Arial"/>
              </a:endParaRPr>
            </a:p>
          </p:txBody>
        </p:sp>
      </p:grpSp>
      <p:grpSp>
        <p:nvGrpSpPr>
          <p:cNvPr id="83" name="Gruppo 53"/>
          <p:cNvGrpSpPr/>
          <p:nvPr/>
        </p:nvGrpSpPr>
        <p:grpSpPr>
          <a:xfrm>
            <a:off x="3812790" y="3846057"/>
            <a:ext cx="1823766" cy="1021446"/>
            <a:chOff x="3200937" y="5029200"/>
            <a:chExt cx="1823766" cy="1021446"/>
          </a:xfrm>
        </p:grpSpPr>
        <p:sp>
          <p:nvSpPr>
            <p:cNvPr id="84" name="Ovale 83"/>
            <p:cNvSpPr/>
            <p:nvPr/>
          </p:nvSpPr>
          <p:spPr>
            <a:xfrm>
              <a:off x="3305372" y="5029200"/>
              <a:ext cx="1719331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/>
                <a:cs typeface="Arial"/>
              </a:endParaRPr>
            </a:p>
          </p:txBody>
        </p:sp>
        <p:sp>
          <p:nvSpPr>
            <p:cNvPr id="85" name="Ovale 84"/>
            <p:cNvSpPr/>
            <p:nvPr/>
          </p:nvSpPr>
          <p:spPr>
            <a:xfrm>
              <a:off x="3200937" y="5517246"/>
              <a:ext cx="700383" cy="533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"/>
                <a:cs typeface="Arial"/>
              </a:endParaRPr>
            </a:p>
          </p:txBody>
        </p:sp>
        <p:sp>
          <p:nvSpPr>
            <p:cNvPr id="86" name="CasellaDiTesto 85"/>
            <p:cNvSpPr txBox="1"/>
            <p:nvPr/>
          </p:nvSpPr>
          <p:spPr>
            <a:xfrm>
              <a:off x="3709667" y="5195164"/>
              <a:ext cx="903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err="1" smtClean="0">
                  <a:latin typeface="Arial"/>
                  <a:cs typeface="Arial"/>
                </a:rPr>
                <a:t>PolII</a:t>
              </a:r>
              <a:endParaRPr lang="it-IT" sz="2800" dirty="0">
                <a:latin typeface="Arial"/>
                <a:cs typeface="Arial"/>
              </a:endParaRPr>
            </a:p>
          </p:txBody>
        </p:sp>
      </p:grpSp>
      <p:grpSp>
        <p:nvGrpSpPr>
          <p:cNvPr id="87" name="Gruppo 70"/>
          <p:cNvGrpSpPr/>
          <p:nvPr/>
        </p:nvGrpSpPr>
        <p:grpSpPr>
          <a:xfrm>
            <a:off x="1371600" y="3691409"/>
            <a:ext cx="1932480" cy="1222321"/>
            <a:chOff x="1831044" y="1902752"/>
            <a:chExt cx="1932480" cy="1222321"/>
          </a:xfrm>
        </p:grpSpPr>
        <p:sp>
          <p:nvSpPr>
            <p:cNvPr id="88" name="CasellaDiTesto 87"/>
            <p:cNvSpPr txBox="1"/>
            <p:nvPr/>
          </p:nvSpPr>
          <p:spPr>
            <a:xfrm>
              <a:off x="3001524" y="1902752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latin typeface="Arial"/>
                  <a:cs typeface="Arial"/>
                </a:rPr>
                <a:t>NO</a:t>
              </a:r>
              <a:endParaRPr lang="it-IT" sz="2400" b="1" dirty="0">
                <a:latin typeface="Arial"/>
                <a:cs typeface="Arial"/>
              </a:endParaRPr>
            </a:p>
          </p:txBody>
        </p:sp>
        <p:sp>
          <p:nvSpPr>
            <p:cNvPr id="89" name="CasellaDiTesto 88"/>
            <p:cNvSpPr txBox="1"/>
            <p:nvPr/>
          </p:nvSpPr>
          <p:spPr>
            <a:xfrm rot="17922571">
              <a:off x="1680877" y="251324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latin typeface="Arial"/>
                  <a:cs typeface="Arial"/>
                </a:rPr>
                <a:t>NO</a:t>
              </a:r>
              <a:endParaRPr lang="it-IT" sz="2400" b="1" dirty="0">
                <a:latin typeface="Arial"/>
                <a:cs typeface="Arial"/>
              </a:endParaRPr>
            </a:p>
          </p:txBody>
        </p:sp>
      </p:grpSp>
      <p:grpSp>
        <p:nvGrpSpPr>
          <p:cNvPr id="90" name="Gruppo 71"/>
          <p:cNvGrpSpPr/>
          <p:nvPr/>
        </p:nvGrpSpPr>
        <p:grpSpPr>
          <a:xfrm>
            <a:off x="1680880" y="4132783"/>
            <a:ext cx="1149927" cy="719554"/>
            <a:chOff x="2140324" y="2344126"/>
            <a:chExt cx="1149927" cy="719554"/>
          </a:xfrm>
        </p:grpSpPr>
        <p:cxnSp>
          <p:nvCxnSpPr>
            <p:cNvPr id="91" name="Connettore 1 90"/>
            <p:cNvCxnSpPr/>
            <p:nvPr/>
          </p:nvCxnSpPr>
          <p:spPr>
            <a:xfrm>
              <a:off x="2140324" y="2945065"/>
              <a:ext cx="237554" cy="118615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/>
          </p:nvCxnSpPr>
          <p:spPr>
            <a:xfrm rot="16200000" flipH="1">
              <a:off x="3105833" y="2452345"/>
              <a:ext cx="292638" cy="76199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o 72"/>
          <p:cNvGrpSpPr/>
          <p:nvPr/>
        </p:nvGrpSpPr>
        <p:grpSpPr>
          <a:xfrm>
            <a:off x="3883956" y="5186811"/>
            <a:ext cx="1823766" cy="1021446"/>
            <a:chOff x="3200937" y="5029200"/>
            <a:chExt cx="1823766" cy="1021446"/>
          </a:xfrm>
        </p:grpSpPr>
        <p:sp>
          <p:nvSpPr>
            <p:cNvPr id="94" name="Ovale 93"/>
            <p:cNvSpPr/>
            <p:nvPr/>
          </p:nvSpPr>
          <p:spPr>
            <a:xfrm>
              <a:off x="3305372" y="5029200"/>
              <a:ext cx="1719331" cy="914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/>
                <a:cs typeface="Arial"/>
              </a:endParaRPr>
            </a:p>
          </p:txBody>
        </p:sp>
        <p:sp>
          <p:nvSpPr>
            <p:cNvPr id="95" name="Ovale 94"/>
            <p:cNvSpPr/>
            <p:nvPr/>
          </p:nvSpPr>
          <p:spPr>
            <a:xfrm>
              <a:off x="3200937" y="5517246"/>
              <a:ext cx="700383" cy="533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"/>
                <a:cs typeface="Arial"/>
              </a:endParaRPr>
            </a:p>
          </p:txBody>
        </p:sp>
        <p:sp>
          <p:nvSpPr>
            <p:cNvPr id="96" name="CasellaDiTesto 95"/>
            <p:cNvSpPr txBox="1"/>
            <p:nvPr/>
          </p:nvSpPr>
          <p:spPr>
            <a:xfrm>
              <a:off x="3709667" y="5195164"/>
              <a:ext cx="903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err="1" smtClean="0">
                  <a:latin typeface="Arial"/>
                  <a:cs typeface="Arial"/>
                </a:rPr>
                <a:t>PolII</a:t>
              </a:r>
              <a:endParaRPr lang="it-IT" sz="2800" dirty="0">
                <a:latin typeface="Arial"/>
                <a:cs typeface="Arial"/>
              </a:endParaRPr>
            </a:p>
          </p:txBody>
        </p:sp>
      </p:grpSp>
      <p:grpSp>
        <p:nvGrpSpPr>
          <p:cNvPr id="97" name="Gruppo 29"/>
          <p:cNvGrpSpPr/>
          <p:nvPr/>
        </p:nvGrpSpPr>
        <p:grpSpPr>
          <a:xfrm>
            <a:off x="4005516" y="4989057"/>
            <a:ext cx="687759" cy="558883"/>
            <a:chOff x="5603950" y="3090499"/>
            <a:chExt cx="687759" cy="558883"/>
          </a:xfrm>
        </p:grpSpPr>
        <p:cxnSp>
          <p:nvCxnSpPr>
            <p:cNvPr id="98" name="Connettore 1 97"/>
            <p:cNvCxnSpPr/>
            <p:nvPr/>
          </p:nvCxnSpPr>
          <p:spPr>
            <a:xfrm>
              <a:off x="5618484" y="3090499"/>
              <a:ext cx="673225" cy="558883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/>
          </p:nvCxnSpPr>
          <p:spPr>
            <a:xfrm flipV="1">
              <a:off x="5603950" y="3105798"/>
              <a:ext cx="595955" cy="49387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CasellaDiTesto 99"/>
          <p:cNvSpPr txBox="1"/>
          <p:nvPr/>
        </p:nvSpPr>
        <p:spPr>
          <a:xfrm>
            <a:off x="3954233" y="3886946"/>
            <a:ext cx="150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Arial"/>
                <a:cs typeface="Arial"/>
              </a:rPr>
              <a:t>HIGH NO</a:t>
            </a:r>
            <a:endParaRPr lang="it-IT" sz="2400" dirty="0">
              <a:latin typeface="Arial"/>
              <a:cs typeface="Arial"/>
            </a:endParaRPr>
          </a:p>
        </p:txBody>
      </p:sp>
      <p:sp>
        <p:nvSpPr>
          <p:cNvPr id="101" name="CasellaDiTesto 100"/>
          <p:cNvSpPr txBox="1"/>
          <p:nvPr/>
        </p:nvSpPr>
        <p:spPr>
          <a:xfrm>
            <a:off x="4005516" y="3880976"/>
            <a:ext cx="143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Arial"/>
                <a:cs typeface="Arial"/>
              </a:rPr>
              <a:t>LOW NO</a:t>
            </a:r>
            <a:endParaRPr lang="it-IT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72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xit" presetSubtype="9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xit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xit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asellaDiTesto 44"/>
          <p:cNvSpPr txBox="1">
            <a:spLocks noChangeArrowheads="1"/>
          </p:cNvSpPr>
          <p:nvPr/>
        </p:nvSpPr>
        <p:spPr bwMode="auto">
          <a:xfrm>
            <a:off x="0" y="15240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it-IT"/>
              <a:t>In DMD muscles HDAC2 is poorly nitrosylated and is bound to miR-1 and mimR-29 promoters – upon dystrophin rescue it is released from the promoters and transcription is upregulated</a:t>
            </a:r>
          </a:p>
        </p:txBody>
      </p:sp>
      <p:grpSp>
        <p:nvGrpSpPr>
          <p:cNvPr id="2" name="Gruppo 62"/>
          <p:cNvGrpSpPr>
            <a:grpSpLocks/>
          </p:cNvGrpSpPr>
          <p:nvPr/>
        </p:nvGrpSpPr>
        <p:grpSpPr bwMode="auto">
          <a:xfrm>
            <a:off x="1851125" y="979317"/>
            <a:ext cx="5522814" cy="5275263"/>
            <a:chOff x="1851124" y="1346201"/>
            <a:chExt cx="5522814" cy="5275263"/>
          </a:xfrm>
        </p:grpSpPr>
        <p:grpSp>
          <p:nvGrpSpPr>
            <p:cNvPr id="3" name="Gruppo 61"/>
            <p:cNvGrpSpPr>
              <a:grpSpLocks/>
            </p:cNvGrpSpPr>
            <p:nvPr/>
          </p:nvGrpSpPr>
          <p:grpSpPr bwMode="auto">
            <a:xfrm>
              <a:off x="1851124" y="1346201"/>
              <a:ext cx="3133527" cy="5275263"/>
              <a:chOff x="1851124" y="1346201"/>
              <a:chExt cx="3133527" cy="5275263"/>
            </a:xfrm>
          </p:grpSpPr>
          <p:graphicFrame>
            <p:nvGraphicFramePr>
              <p:cNvPr id="4" name="Grafico 3"/>
              <p:cNvGraphicFramePr/>
              <p:nvPr/>
            </p:nvGraphicFramePr>
            <p:xfrm>
              <a:off x="2090671" y="1765215"/>
              <a:ext cx="2641597" cy="126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5" name="Grafico 4"/>
              <p:cNvGraphicFramePr/>
              <p:nvPr/>
            </p:nvGraphicFramePr>
            <p:xfrm>
              <a:off x="2090672" y="2917760"/>
              <a:ext cx="2641597" cy="126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6" name="Grafico 5"/>
              <p:cNvGraphicFramePr/>
              <p:nvPr/>
            </p:nvGraphicFramePr>
            <p:xfrm>
              <a:off x="2090673" y="5285457"/>
              <a:ext cx="2641597" cy="126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86050" name="Text Box 36"/>
              <p:cNvSpPr txBox="1">
                <a:spLocks noChangeArrowheads="1"/>
              </p:cNvSpPr>
              <p:nvPr/>
            </p:nvSpPr>
            <p:spPr bwMode="auto">
              <a:xfrm>
                <a:off x="3910013" y="1466850"/>
                <a:ext cx="69960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/>
                  <a:t>HDAC2</a:t>
                </a:r>
              </a:p>
            </p:txBody>
          </p:sp>
          <p:sp>
            <p:nvSpPr>
              <p:cNvPr id="86051" name="Text Box 36"/>
              <p:cNvSpPr txBox="1">
                <a:spLocks noChangeArrowheads="1"/>
              </p:cNvSpPr>
              <p:nvPr/>
            </p:nvSpPr>
            <p:spPr bwMode="auto">
              <a:xfrm>
                <a:off x="3109913" y="1466850"/>
                <a:ext cx="77484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/>
                  <a:t>AcH3K9</a:t>
                </a:r>
              </a:p>
            </p:txBody>
          </p:sp>
          <p:sp>
            <p:nvSpPr>
              <p:cNvPr id="86052" name="CasellaDiTesto 262"/>
              <p:cNvSpPr txBox="1">
                <a:spLocks noChangeArrowheads="1"/>
              </p:cNvSpPr>
              <p:nvPr/>
            </p:nvSpPr>
            <p:spPr bwMode="auto">
              <a:xfrm rot="5400000">
                <a:off x="3982244" y="3394969"/>
                <a:ext cx="169703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it-IT" sz="1400">
                    <a:ea typeface="Arial" pitchFamily="-106" charset="0"/>
                    <a:cs typeface="Arial" pitchFamily="-106" charset="0"/>
                  </a:rPr>
                  <a:t>miR-29b-2</a:t>
                </a:r>
              </a:p>
            </p:txBody>
          </p:sp>
          <p:sp>
            <p:nvSpPr>
              <p:cNvPr id="86053" name="CasellaDiTesto 262"/>
              <p:cNvSpPr txBox="1">
                <a:spLocks noChangeArrowheads="1"/>
              </p:cNvSpPr>
              <p:nvPr/>
            </p:nvSpPr>
            <p:spPr bwMode="auto">
              <a:xfrm rot="5400000">
                <a:off x="3780631" y="2242444"/>
                <a:ext cx="210026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it-IT" sz="1400">
                    <a:ea typeface="Arial" pitchFamily="-106" charset="0"/>
                    <a:cs typeface="Arial" pitchFamily="-106" charset="0"/>
                  </a:rPr>
                  <a:t>miR-1-2</a:t>
                </a:r>
              </a:p>
            </p:txBody>
          </p:sp>
          <p:sp>
            <p:nvSpPr>
              <p:cNvPr id="86054" name="CasellaDiTesto 262"/>
              <p:cNvSpPr txBox="1">
                <a:spLocks noChangeArrowheads="1"/>
              </p:cNvSpPr>
              <p:nvPr/>
            </p:nvSpPr>
            <p:spPr bwMode="auto">
              <a:xfrm rot="5400000">
                <a:off x="4125913" y="5762725"/>
                <a:ext cx="14097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it-IT" sz="1400">
                    <a:ea typeface="Arial" pitchFamily="-106" charset="0"/>
                    <a:cs typeface="Arial" pitchFamily="-106" charset="0"/>
                  </a:rPr>
                  <a:t>HPRT1</a:t>
                </a:r>
              </a:p>
            </p:txBody>
          </p:sp>
          <p:sp>
            <p:nvSpPr>
              <p:cNvPr id="86055" name="Text Box 36"/>
              <p:cNvSpPr txBox="1">
                <a:spLocks noChangeArrowheads="1"/>
              </p:cNvSpPr>
              <p:nvPr/>
            </p:nvSpPr>
            <p:spPr bwMode="auto">
              <a:xfrm>
                <a:off x="2362200" y="1466850"/>
                <a:ext cx="70407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/>
                  <a:t>RNAPII</a:t>
                </a:r>
              </a:p>
            </p:txBody>
          </p:sp>
          <p:cxnSp>
            <p:nvCxnSpPr>
              <p:cNvPr id="13" name="Connettore 1 12"/>
              <p:cNvCxnSpPr/>
              <p:nvPr/>
            </p:nvCxnSpPr>
            <p:spPr>
              <a:xfrm rot="16200000" flipH="1">
                <a:off x="-105569" y="4147344"/>
                <a:ext cx="4500563" cy="15875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057" name="CasellaDiTesto 262"/>
              <p:cNvSpPr txBox="1">
                <a:spLocks noChangeArrowheads="1"/>
              </p:cNvSpPr>
              <p:nvPr/>
            </p:nvSpPr>
            <p:spPr bwMode="auto">
              <a:xfrm rot="16200000">
                <a:off x="-242887" y="4000600"/>
                <a:ext cx="44958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it-IT" sz="1400">
                    <a:ea typeface="Arial" pitchFamily="-106" charset="0"/>
                    <a:cs typeface="Arial" pitchFamily="-106" charset="0"/>
                  </a:rPr>
                  <a:t>Fold enrichment</a:t>
                </a:r>
              </a:p>
            </p:txBody>
          </p:sp>
          <p:sp>
            <p:nvSpPr>
              <p:cNvPr id="86058" name="Rettangolo 89"/>
              <p:cNvSpPr>
                <a:spLocks noChangeArrowheads="1"/>
              </p:cNvSpPr>
              <p:nvPr/>
            </p:nvSpPr>
            <p:spPr bwMode="auto">
              <a:xfrm>
                <a:off x="3373438" y="2046288"/>
                <a:ext cx="3890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"/>
                <a:r>
                  <a:rPr lang="it-IT" sz="1600">
                    <a:ea typeface="Arial" pitchFamily="-106" charset="0"/>
                    <a:cs typeface="Arial" pitchFamily="-106" charset="0"/>
                  </a:rPr>
                  <a:t>**</a:t>
                </a:r>
              </a:p>
            </p:txBody>
          </p:sp>
          <p:cxnSp>
            <p:nvCxnSpPr>
              <p:cNvPr id="16" name="Connettore 1 15"/>
              <p:cNvCxnSpPr/>
              <p:nvPr/>
            </p:nvCxnSpPr>
            <p:spPr>
              <a:xfrm rot="10800000">
                <a:off x="3636963" y="2182813"/>
                <a:ext cx="101600" cy="1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16"/>
              <p:cNvCxnSpPr/>
              <p:nvPr/>
            </p:nvCxnSpPr>
            <p:spPr>
              <a:xfrm rot="5400000">
                <a:off x="3501232" y="2412206"/>
                <a:ext cx="463550" cy="1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061" name="Rettangolo 89"/>
              <p:cNvSpPr>
                <a:spLocks noChangeArrowheads="1"/>
              </p:cNvSpPr>
              <p:nvPr/>
            </p:nvSpPr>
            <p:spPr bwMode="auto">
              <a:xfrm>
                <a:off x="2651125" y="2303463"/>
                <a:ext cx="28685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"/>
                <a:r>
                  <a:rPr lang="it-IT" sz="1600">
                    <a:ea typeface="Arial" pitchFamily="-106" charset="0"/>
                    <a:cs typeface="Arial" pitchFamily="-106" charset="0"/>
                  </a:rPr>
                  <a:t>*</a:t>
                </a:r>
              </a:p>
            </p:txBody>
          </p:sp>
          <p:cxnSp>
            <p:nvCxnSpPr>
              <p:cNvPr id="19" name="Connettore 1 18"/>
              <p:cNvCxnSpPr/>
              <p:nvPr/>
            </p:nvCxnSpPr>
            <p:spPr>
              <a:xfrm rot="10800000">
                <a:off x="2830513" y="2439988"/>
                <a:ext cx="139700" cy="1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9"/>
              <p:cNvCxnSpPr/>
              <p:nvPr/>
            </p:nvCxnSpPr>
            <p:spPr>
              <a:xfrm rot="5400000">
                <a:off x="2842419" y="2564606"/>
                <a:ext cx="247650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064" name="Rettangolo 89"/>
              <p:cNvSpPr>
                <a:spLocks noChangeArrowheads="1"/>
              </p:cNvSpPr>
              <p:nvPr/>
            </p:nvSpPr>
            <p:spPr bwMode="auto">
              <a:xfrm>
                <a:off x="2587625" y="3471863"/>
                <a:ext cx="28685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"/>
                <a:r>
                  <a:rPr lang="it-IT" sz="1600">
                    <a:ea typeface="Arial" pitchFamily="-106" charset="0"/>
                    <a:cs typeface="Arial" pitchFamily="-106" charset="0"/>
                  </a:rPr>
                  <a:t>*</a:t>
                </a:r>
              </a:p>
            </p:txBody>
          </p:sp>
          <p:cxnSp>
            <p:nvCxnSpPr>
              <p:cNvPr id="22" name="Connettore 1 21"/>
              <p:cNvCxnSpPr/>
              <p:nvPr/>
            </p:nvCxnSpPr>
            <p:spPr>
              <a:xfrm flipH="1">
                <a:off x="2786063" y="3630613"/>
                <a:ext cx="1905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1 22"/>
              <p:cNvCxnSpPr/>
              <p:nvPr/>
            </p:nvCxnSpPr>
            <p:spPr>
              <a:xfrm rot="5400000">
                <a:off x="2901950" y="3705225"/>
                <a:ext cx="134938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 rot="10800000">
                <a:off x="3605213" y="3570288"/>
                <a:ext cx="141287" cy="1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 rot="5400000">
                <a:off x="3654425" y="3662363"/>
                <a:ext cx="169863" cy="1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069" name="Rettangolo 89"/>
              <p:cNvSpPr>
                <a:spLocks noChangeArrowheads="1"/>
              </p:cNvSpPr>
              <p:nvPr/>
            </p:nvSpPr>
            <p:spPr bwMode="auto">
              <a:xfrm>
                <a:off x="3416300" y="3433763"/>
                <a:ext cx="28685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"/>
                <a:r>
                  <a:rPr lang="it-IT" sz="1600">
                    <a:ea typeface="Arial" pitchFamily="-106" charset="0"/>
                    <a:cs typeface="Arial" pitchFamily="-106" charset="0"/>
                  </a:rPr>
                  <a:t>*</a:t>
                </a:r>
              </a:p>
            </p:txBody>
          </p:sp>
          <p:cxnSp>
            <p:nvCxnSpPr>
              <p:cNvPr id="27" name="Connettore 1 26"/>
              <p:cNvCxnSpPr/>
              <p:nvPr/>
            </p:nvCxnSpPr>
            <p:spPr>
              <a:xfrm rot="5400000">
                <a:off x="3979862" y="2268538"/>
                <a:ext cx="658813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H="1">
                <a:off x="4305300" y="1936750"/>
                <a:ext cx="1079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072" name="Rettangolo 89"/>
              <p:cNvSpPr>
                <a:spLocks noChangeArrowheads="1"/>
              </p:cNvSpPr>
              <p:nvPr/>
            </p:nvSpPr>
            <p:spPr bwMode="auto">
              <a:xfrm>
                <a:off x="4325938" y="1787525"/>
                <a:ext cx="3890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"/>
                <a:r>
                  <a:rPr lang="it-IT" sz="1600">
                    <a:ea typeface="Arial" pitchFamily="-106" charset="0"/>
                    <a:cs typeface="Arial" pitchFamily="-106" charset="0"/>
                  </a:rPr>
                  <a:t>**</a:t>
                </a:r>
              </a:p>
            </p:txBody>
          </p:sp>
          <p:cxnSp>
            <p:nvCxnSpPr>
              <p:cNvPr id="30" name="Connettore 1 29"/>
              <p:cNvCxnSpPr/>
              <p:nvPr/>
            </p:nvCxnSpPr>
            <p:spPr>
              <a:xfrm rot="5400000">
                <a:off x="4008438" y="3543300"/>
                <a:ext cx="582612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>
              <a:xfrm rot="10800000">
                <a:off x="4300538" y="3252788"/>
                <a:ext cx="92075" cy="15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075" name="Rettangolo 89"/>
              <p:cNvSpPr>
                <a:spLocks noChangeArrowheads="1"/>
              </p:cNvSpPr>
              <p:nvPr/>
            </p:nvSpPr>
            <p:spPr bwMode="auto">
              <a:xfrm>
                <a:off x="4329113" y="3103563"/>
                <a:ext cx="3890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fontAlgn="b"/>
                <a:r>
                  <a:rPr lang="it-IT" sz="1600">
                    <a:ea typeface="Arial" pitchFamily="-106" charset="0"/>
                    <a:cs typeface="Arial" pitchFamily="-106" charset="0"/>
                  </a:rPr>
                  <a:t>**</a:t>
                </a:r>
              </a:p>
            </p:txBody>
          </p:sp>
          <p:graphicFrame>
            <p:nvGraphicFramePr>
              <p:cNvPr id="33" name="Grafico 32"/>
              <p:cNvGraphicFramePr/>
              <p:nvPr/>
            </p:nvGraphicFramePr>
            <p:xfrm>
              <a:off x="2092262" y="4081117"/>
              <a:ext cx="2630662" cy="12390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86077" name="CasellaDiTesto 262"/>
              <p:cNvSpPr txBox="1">
                <a:spLocks noChangeArrowheads="1"/>
              </p:cNvSpPr>
              <p:nvPr/>
            </p:nvSpPr>
            <p:spPr bwMode="auto">
              <a:xfrm rot="5400000">
                <a:off x="3982244" y="4547494"/>
                <a:ext cx="169703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it-IT" sz="1400">
                    <a:ea typeface="Arial" pitchFamily="-106" charset="0"/>
                    <a:cs typeface="Arial" pitchFamily="-106" charset="0"/>
                  </a:rPr>
                  <a:t>miR-206</a:t>
                </a:r>
              </a:p>
            </p:txBody>
          </p:sp>
          <p:cxnSp>
            <p:nvCxnSpPr>
              <p:cNvPr id="37" name="Connettore 1 36"/>
              <p:cNvCxnSpPr/>
              <p:nvPr/>
            </p:nvCxnSpPr>
            <p:spPr>
              <a:xfrm>
                <a:off x="3973513" y="1735138"/>
                <a:ext cx="506412" cy="1587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37"/>
              <p:cNvCxnSpPr/>
              <p:nvPr/>
            </p:nvCxnSpPr>
            <p:spPr>
              <a:xfrm>
                <a:off x="3182938" y="1735138"/>
                <a:ext cx="512762" cy="1587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/>
              <p:cNvCxnSpPr/>
              <p:nvPr/>
            </p:nvCxnSpPr>
            <p:spPr>
              <a:xfrm>
                <a:off x="2417763" y="1735138"/>
                <a:ext cx="512762" cy="1587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ettangolo 39"/>
            <p:cNvSpPr/>
            <p:nvPr/>
          </p:nvSpPr>
          <p:spPr bwMode="auto">
            <a:xfrm>
              <a:off x="5359400" y="4270375"/>
              <a:ext cx="142875" cy="142875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86042" name="CasellaDiTesto 138"/>
            <p:cNvSpPr txBox="1">
              <a:spLocks noChangeArrowheads="1"/>
            </p:cNvSpPr>
            <p:nvPr/>
          </p:nvSpPr>
          <p:spPr bwMode="auto">
            <a:xfrm>
              <a:off x="5502275" y="4217988"/>
              <a:ext cx="18716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400" b="1">
                  <a:ea typeface="Arial" pitchFamily="-106" charset="0"/>
                  <a:cs typeface="Arial" pitchFamily="-106" charset="0"/>
                </a:rPr>
                <a:t>WT</a:t>
              </a:r>
            </a:p>
          </p:txBody>
        </p:sp>
        <p:sp>
          <p:nvSpPr>
            <p:cNvPr id="42" name="Rettangolo 41"/>
            <p:cNvSpPr/>
            <p:nvPr/>
          </p:nvSpPr>
          <p:spPr bwMode="auto">
            <a:xfrm>
              <a:off x="5334000" y="4779963"/>
              <a:ext cx="142875" cy="1412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86044" name="CasellaDiTesto 42"/>
            <p:cNvSpPr txBox="1">
              <a:spLocks noChangeArrowheads="1"/>
            </p:cNvSpPr>
            <p:nvPr/>
          </p:nvSpPr>
          <p:spPr bwMode="auto">
            <a:xfrm>
              <a:off x="5386388" y="4700588"/>
              <a:ext cx="16922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400" b="1">
                  <a:ea typeface="Arial" pitchFamily="-106" charset="0"/>
                  <a:cs typeface="Arial" pitchFamily="-106" charset="0"/>
                </a:rPr>
                <a:t>   </a:t>
              </a:r>
              <a:r>
                <a:rPr lang="it-IT" sz="1400" b="1" i="1">
                  <a:ea typeface="Arial" pitchFamily="-106" charset="0"/>
                  <a:cs typeface="Arial" pitchFamily="-106" charset="0"/>
                </a:rPr>
                <a:t>mdx</a:t>
              </a:r>
              <a:r>
                <a:rPr lang="it-IT" sz="1400" b="1">
                  <a:ea typeface="Arial" pitchFamily="-106" charset="0"/>
                  <a:cs typeface="Arial" pitchFamily="-106" charset="0"/>
                </a:rPr>
                <a:t> AAV#23</a:t>
              </a:r>
            </a:p>
          </p:txBody>
        </p:sp>
        <p:sp>
          <p:nvSpPr>
            <p:cNvPr id="46" name="Rettangolo 45"/>
            <p:cNvSpPr/>
            <p:nvPr/>
          </p:nvSpPr>
          <p:spPr bwMode="auto">
            <a:xfrm>
              <a:off x="5335588" y="5260975"/>
              <a:ext cx="142875" cy="141288"/>
            </a:xfrm>
            <a:prstGeom prst="rect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86046" name="CasellaDiTesto 42"/>
            <p:cNvSpPr txBox="1">
              <a:spLocks noChangeArrowheads="1"/>
            </p:cNvSpPr>
            <p:nvPr/>
          </p:nvSpPr>
          <p:spPr bwMode="auto">
            <a:xfrm>
              <a:off x="5546725" y="5181600"/>
              <a:ext cx="16922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400" b="1" i="1">
                  <a:ea typeface="Arial" pitchFamily="-106" charset="0"/>
                  <a:cs typeface="Arial" pitchFamily="-106" charset="0"/>
                </a:rPr>
                <a:t>mdx</a:t>
              </a:r>
            </a:p>
          </p:txBody>
        </p:sp>
      </p:grpSp>
      <p:sp>
        <p:nvSpPr>
          <p:cNvPr id="86020" name="CasellaDiTesto 27"/>
          <p:cNvSpPr txBox="1">
            <a:spLocks noChangeArrowheads="1"/>
          </p:cNvSpPr>
          <p:nvPr/>
        </p:nvSpPr>
        <p:spPr bwMode="auto">
          <a:xfrm>
            <a:off x="6305331" y="2074865"/>
            <a:ext cx="6209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>
                <a:ea typeface="Arial" pitchFamily="-106" charset="0"/>
                <a:cs typeface="Arial" pitchFamily="-106" charset="0"/>
              </a:rPr>
              <a:t>HDAC2</a:t>
            </a:r>
          </a:p>
        </p:txBody>
      </p:sp>
      <p:sp>
        <p:nvSpPr>
          <p:cNvPr id="86021" name="Rettangolo 28"/>
          <p:cNvSpPr>
            <a:spLocks noChangeArrowheads="1"/>
          </p:cNvSpPr>
          <p:nvPr/>
        </p:nvSpPr>
        <p:spPr bwMode="auto">
          <a:xfrm rot="-3247261">
            <a:off x="6893852" y="2524533"/>
            <a:ext cx="6760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200">
                <a:ea typeface="Arial" pitchFamily="-106" charset="0"/>
                <a:cs typeface="Arial" pitchFamily="-106" charset="0"/>
              </a:rPr>
              <a:t>AAV#23</a:t>
            </a:r>
          </a:p>
        </p:txBody>
      </p:sp>
      <p:sp>
        <p:nvSpPr>
          <p:cNvPr id="86022" name="Rettangolo 29"/>
          <p:cNvSpPr>
            <a:spLocks noChangeArrowheads="1"/>
          </p:cNvSpPr>
          <p:nvPr/>
        </p:nvSpPr>
        <p:spPr bwMode="auto">
          <a:xfrm rot="-3247261">
            <a:off x="6804182" y="2438808"/>
            <a:ext cx="39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200">
                <a:ea typeface="Arial" pitchFamily="-106" charset="0"/>
                <a:cs typeface="Arial" pitchFamily="-106" charset="0"/>
              </a:rPr>
              <a:t>WT</a:t>
            </a:r>
          </a:p>
        </p:txBody>
      </p:sp>
      <p:sp>
        <p:nvSpPr>
          <p:cNvPr id="86023" name="Rettangolo 30"/>
          <p:cNvSpPr>
            <a:spLocks noChangeArrowheads="1"/>
          </p:cNvSpPr>
          <p:nvPr/>
        </p:nvSpPr>
        <p:spPr bwMode="auto">
          <a:xfrm rot="-3247261">
            <a:off x="7358208" y="2441984"/>
            <a:ext cx="4616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200" i="1">
                <a:ea typeface="Arial" pitchFamily="-106" charset="0"/>
                <a:cs typeface="Arial" pitchFamily="-106" charset="0"/>
              </a:rPr>
              <a:t>mdx</a:t>
            </a:r>
            <a:endParaRPr lang="it-IT" sz="120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uppo 121"/>
          <p:cNvGrpSpPr>
            <a:grpSpLocks noChangeAspect="1"/>
          </p:cNvGrpSpPr>
          <p:nvPr/>
        </p:nvGrpSpPr>
        <p:grpSpPr bwMode="auto">
          <a:xfrm>
            <a:off x="6913563" y="1576390"/>
            <a:ext cx="912812" cy="274637"/>
            <a:chOff x="5545663" y="481013"/>
            <a:chExt cx="724962" cy="260350"/>
          </a:xfrm>
        </p:grpSpPr>
        <p:pic>
          <p:nvPicPr>
            <p:cNvPr id="86037" name="Immagine 131"/>
            <p:cNvPicPr>
              <a:picLocks/>
            </p:cNvPicPr>
            <p:nvPr/>
          </p:nvPicPr>
          <p:blipFill>
            <a:blip r:embed="rId6"/>
            <a:srcRect r="87077"/>
            <a:stretch>
              <a:fillRect/>
            </a:stretch>
          </p:blipFill>
          <p:spPr bwMode="auto">
            <a:xfrm>
              <a:off x="5545663" y="481013"/>
              <a:ext cx="246592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8" name="Immagine 131"/>
            <p:cNvPicPr>
              <a:picLocks/>
            </p:cNvPicPr>
            <p:nvPr/>
          </p:nvPicPr>
          <p:blipFill>
            <a:blip r:embed="rId6"/>
            <a:srcRect l="61510" r="25180"/>
            <a:stretch>
              <a:fillRect/>
            </a:stretch>
          </p:blipFill>
          <p:spPr bwMode="auto">
            <a:xfrm>
              <a:off x="5773206" y="481013"/>
              <a:ext cx="254000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9" name="Immagine 131"/>
            <p:cNvPicPr>
              <a:picLocks/>
            </p:cNvPicPr>
            <p:nvPr/>
          </p:nvPicPr>
          <p:blipFill>
            <a:blip r:embed="rId6"/>
            <a:srcRect l="24792" r="61397"/>
            <a:stretch>
              <a:fillRect/>
            </a:stretch>
          </p:blipFill>
          <p:spPr bwMode="auto">
            <a:xfrm>
              <a:off x="6007100" y="481013"/>
              <a:ext cx="263525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uppo 122"/>
          <p:cNvGrpSpPr>
            <a:grpSpLocks noChangeAspect="1"/>
          </p:cNvGrpSpPr>
          <p:nvPr/>
        </p:nvGrpSpPr>
        <p:grpSpPr bwMode="auto">
          <a:xfrm>
            <a:off x="6915151" y="2092325"/>
            <a:ext cx="909638" cy="241300"/>
            <a:chOff x="5546723" y="794279"/>
            <a:chExt cx="723902" cy="247990"/>
          </a:xfrm>
        </p:grpSpPr>
        <p:pic>
          <p:nvPicPr>
            <p:cNvPr id="86034" name="Immagine 132"/>
            <p:cNvPicPr>
              <a:picLocks/>
            </p:cNvPicPr>
            <p:nvPr/>
          </p:nvPicPr>
          <p:blipFill>
            <a:blip r:embed="rId7"/>
            <a:srcRect l="25790" r="61232"/>
            <a:stretch>
              <a:fillRect/>
            </a:stretch>
          </p:blipFill>
          <p:spPr bwMode="auto">
            <a:xfrm>
              <a:off x="6022975" y="794619"/>
              <a:ext cx="24765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5" name="Immagine 132"/>
            <p:cNvPicPr>
              <a:picLocks/>
            </p:cNvPicPr>
            <p:nvPr/>
          </p:nvPicPr>
          <p:blipFill>
            <a:blip r:embed="rId7"/>
            <a:srcRect r="87354"/>
            <a:stretch>
              <a:fillRect/>
            </a:stretch>
          </p:blipFill>
          <p:spPr bwMode="auto">
            <a:xfrm>
              <a:off x="5546723" y="794280"/>
              <a:ext cx="241301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6" name="Immagine 132"/>
            <p:cNvPicPr>
              <a:picLocks/>
            </p:cNvPicPr>
            <p:nvPr/>
          </p:nvPicPr>
          <p:blipFill>
            <a:blip r:embed="rId7"/>
            <a:srcRect l="62228" r="24626"/>
            <a:stretch>
              <a:fillRect/>
            </a:stretch>
          </p:blipFill>
          <p:spPr bwMode="auto">
            <a:xfrm>
              <a:off x="5778500" y="794279"/>
              <a:ext cx="250825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26" name="CasellaDiTesto 130"/>
          <p:cNvSpPr txBox="1">
            <a:spLocks noChangeArrowheads="1"/>
          </p:cNvSpPr>
          <p:nvPr/>
        </p:nvSpPr>
        <p:spPr bwMode="auto">
          <a:xfrm>
            <a:off x="6896102" y="1836738"/>
            <a:ext cx="3142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/>
              <a:t>1,0</a:t>
            </a:r>
          </a:p>
        </p:txBody>
      </p:sp>
      <p:sp>
        <p:nvSpPr>
          <p:cNvPr id="86027" name="CasellaDiTesto 134"/>
          <p:cNvSpPr txBox="1">
            <a:spLocks noChangeArrowheads="1"/>
          </p:cNvSpPr>
          <p:nvPr/>
        </p:nvSpPr>
        <p:spPr bwMode="auto">
          <a:xfrm>
            <a:off x="7204076" y="1836738"/>
            <a:ext cx="3142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/>
              <a:t>0,7</a:t>
            </a:r>
          </a:p>
        </p:txBody>
      </p:sp>
      <p:sp>
        <p:nvSpPr>
          <p:cNvPr id="86028" name="CasellaDiTesto 135"/>
          <p:cNvSpPr txBox="1">
            <a:spLocks noChangeArrowheads="1"/>
          </p:cNvSpPr>
          <p:nvPr/>
        </p:nvSpPr>
        <p:spPr bwMode="auto">
          <a:xfrm>
            <a:off x="7499351" y="1836738"/>
            <a:ext cx="3142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/>
              <a:t>0,3</a:t>
            </a:r>
          </a:p>
        </p:txBody>
      </p:sp>
      <p:sp>
        <p:nvSpPr>
          <p:cNvPr id="86029" name="CasellaDiTesto 130"/>
          <p:cNvSpPr txBox="1">
            <a:spLocks noChangeArrowheads="1"/>
          </p:cNvSpPr>
          <p:nvPr/>
        </p:nvSpPr>
        <p:spPr bwMode="auto">
          <a:xfrm>
            <a:off x="6588126" y="1836738"/>
            <a:ext cx="3129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/>
              <a:t>RQ</a:t>
            </a:r>
          </a:p>
        </p:txBody>
      </p:sp>
      <p:sp>
        <p:nvSpPr>
          <p:cNvPr id="86030" name="CasellaDiTesto 135"/>
          <p:cNvSpPr txBox="1">
            <a:spLocks noChangeArrowheads="1"/>
          </p:cNvSpPr>
          <p:nvPr/>
        </p:nvSpPr>
        <p:spPr bwMode="auto">
          <a:xfrm>
            <a:off x="6234735" y="1500189"/>
            <a:ext cx="685179" cy="40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ts val="1200"/>
              </a:lnSpc>
            </a:pPr>
            <a:r>
              <a:rPr lang="it-IT" sz="1200" b="1"/>
              <a:t>nitroso-</a:t>
            </a:r>
          </a:p>
          <a:p>
            <a:pPr algn="r">
              <a:lnSpc>
                <a:spcPts val="1200"/>
              </a:lnSpc>
            </a:pPr>
            <a:r>
              <a:rPr lang="it-IT" sz="1200" b="1"/>
              <a:t>HDAC2</a:t>
            </a:r>
          </a:p>
        </p:txBody>
      </p:sp>
      <p:sp>
        <p:nvSpPr>
          <p:cNvPr id="61" name="Rettangolo 60"/>
          <p:cNvSpPr/>
          <p:nvPr/>
        </p:nvSpPr>
        <p:spPr>
          <a:xfrm>
            <a:off x="3910013" y="3917777"/>
            <a:ext cx="1074737" cy="11176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86033" name="Immagine 50" descr="ML_sinistra_202EC.ai"/>
          <p:cNvPicPr>
            <a:picLocks noChangeAspect="1"/>
          </p:cNvPicPr>
          <p:nvPr/>
        </p:nvPicPr>
        <p:blipFill>
          <a:blip r:embed="rId8"/>
          <a:srcRect l="32564" t="40681" r="56602" b="41621"/>
          <a:stretch>
            <a:fillRect/>
          </a:stretch>
        </p:blipFill>
        <p:spPr bwMode="auto">
          <a:xfrm>
            <a:off x="8566151" y="6157915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0" y="6248400"/>
            <a:ext cx="9144000" cy="622300"/>
            <a:chOff x="0" y="2184"/>
            <a:chExt cx="5760" cy="1727"/>
          </a:xfrm>
        </p:grpSpPr>
        <p:pic>
          <p:nvPicPr>
            <p:cNvPr id="66" name="Picture 15" descr="Fondino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16" descr="fascia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uppo 13"/>
          <p:cNvGrpSpPr/>
          <p:nvPr/>
        </p:nvGrpSpPr>
        <p:grpSpPr>
          <a:xfrm>
            <a:off x="3910013" y="979314"/>
            <a:ext cx="4022724" cy="2871788"/>
            <a:chOff x="3910013" y="979314"/>
            <a:chExt cx="4022724" cy="2871788"/>
          </a:xfrm>
        </p:grpSpPr>
        <p:sp>
          <p:nvSpPr>
            <p:cNvPr id="60" name="Rettangolo 59"/>
            <p:cNvSpPr/>
            <p:nvPr/>
          </p:nvSpPr>
          <p:spPr>
            <a:xfrm>
              <a:off x="3910013" y="979314"/>
              <a:ext cx="1074737" cy="2871788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cxnSp>
          <p:nvCxnSpPr>
            <p:cNvPr id="11" name="Connettore 2 10"/>
            <p:cNvCxnSpPr/>
            <p:nvPr/>
          </p:nvCxnSpPr>
          <p:spPr>
            <a:xfrm flipH="1">
              <a:off x="4613275" y="1242668"/>
              <a:ext cx="212725" cy="34449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2 70"/>
            <p:cNvCxnSpPr/>
            <p:nvPr/>
          </p:nvCxnSpPr>
          <p:spPr>
            <a:xfrm flipH="1">
              <a:off x="4597501" y="2681114"/>
              <a:ext cx="212725" cy="34449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2 71"/>
            <p:cNvCxnSpPr/>
            <p:nvPr/>
          </p:nvCxnSpPr>
          <p:spPr>
            <a:xfrm flipH="1">
              <a:off x="7720012" y="1155699"/>
              <a:ext cx="212725" cy="34449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4"/>
          <p:cNvGrpSpPr/>
          <p:nvPr/>
        </p:nvGrpSpPr>
        <p:grpSpPr>
          <a:xfrm>
            <a:off x="4041776" y="1155699"/>
            <a:ext cx="3299760" cy="2239794"/>
            <a:chOff x="4041776" y="1155699"/>
            <a:chExt cx="3299760" cy="2239794"/>
          </a:xfrm>
        </p:grpSpPr>
        <p:cxnSp>
          <p:nvCxnSpPr>
            <p:cNvPr id="74" name="Connettore 2 73"/>
            <p:cNvCxnSpPr/>
            <p:nvPr/>
          </p:nvCxnSpPr>
          <p:spPr>
            <a:xfrm>
              <a:off x="4041776" y="1879937"/>
              <a:ext cx="212725" cy="34449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/>
            <p:cNvCxnSpPr/>
            <p:nvPr/>
          </p:nvCxnSpPr>
          <p:spPr>
            <a:xfrm>
              <a:off x="4060826" y="3051003"/>
              <a:ext cx="212725" cy="34449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/>
            <p:cNvCxnSpPr/>
            <p:nvPr/>
          </p:nvCxnSpPr>
          <p:spPr>
            <a:xfrm>
              <a:off x="7128811" y="1155699"/>
              <a:ext cx="212725" cy="344490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227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07"/>
          <p:cNvGrpSpPr>
            <a:grpSpLocks/>
          </p:cNvGrpSpPr>
          <p:nvPr/>
        </p:nvGrpSpPr>
        <p:grpSpPr bwMode="auto">
          <a:xfrm>
            <a:off x="8442325" y="1222375"/>
            <a:ext cx="601663" cy="3016250"/>
            <a:chOff x="5305479" y="1211876"/>
            <a:chExt cx="600852" cy="3017154"/>
          </a:xfrm>
        </p:grpSpPr>
        <p:sp>
          <p:nvSpPr>
            <p:cNvPr id="53" name="Rettangolo 52"/>
            <p:cNvSpPr/>
            <p:nvPr/>
          </p:nvSpPr>
          <p:spPr>
            <a:xfrm>
              <a:off x="5305479" y="2552128"/>
              <a:ext cx="600852" cy="167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66" name="Rettangolo 65"/>
            <p:cNvSpPr/>
            <p:nvPr/>
          </p:nvSpPr>
          <p:spPr>
            <a:xfrm>
              <a:off x="5305479" y="1211876"/>
              <a:ext cx="600852" cy="1676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</p:grpSp>
      <p:sp>
        <p:nvSpPr>
          <p:cNvPr id="5" name="Rettangolo 4"/>
          <p:cNvSpPr/>
          <p:nvPr/>
        </p:nvSpPr>
        <p:spPr>
          <a:xfrm>
            <a:off x="6223000" y="1890713"/>
            <a:ext cx="2101850" cy="1033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657850" y="1163638"/>
            <a:ext cx="3260725" cy="1625600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Ovale 6"/>
          <p:cNvSpPr/>
          <p:nvPr/>
        </p:nvSpPr>
        <p:spPr>
          <a:xfrm>
            <a:off x="5657850" y="1970088"/>
            <a:ext cx="3219450" cy="22399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Arco 8"/>
          <p:cNvSpPr/>
          <p:nvPr/>
        </p:nvSpPr>
        <p:spPr>
          <a:xfrm rot="14654392" flipH="1" flipV="1">
            <a:off x="7473951" y="1335089"/>
            <a:ext cx="258763" cy="617537"/>
          </a:xfrm>
          <a:prstGeom prst="arc">
            <a:avLst>
              <a:gd name="adj1" fmla="val 15002833"/>
              <a:gd name="adj2" fmla="val 19220443"/>
            </a:avLst>
          </a:prstGeom>
          <a:ln>
            <a:solidFill>
              <a:schemeClr val="tx1"/>
            </a:solidFill>
            <a:headEnd type="none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 rot="-5400000">
            <a:off x="7767638" y="2376895"/>
            <a:ext cx="9223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>
                <a:ea typeface="Arial" pitchFamily="-106" charset="0"/>
                <a:cs typeface="Arial" pitchFamily="-106" charset="0"/>
              </a:rPr>
              <a:t>nucleus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8380413" y="2657475"/>
            <a:ext cx="6223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8361364" y="1362075"/>
            <a:ext cx="612775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 rot="-1511355">
            <a:off x="7340600" y="1616075"/>
            <a:ext cx="52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>
                <a:ea typeface="Arial" pitchFamily="-106" charset="0"/>
                <a:cs typeface="Arial" pitchFamily="-106" charset="0"/>
              </a:rPr>
              <a:t>NO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5572126" y="1163640"/>
            <a:ext cx="600075" cy="2808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6570664" y="1038225"/>
            <a:ext cx="758825" cy="27305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1400">
                <a:solidFill>
                  <a:schemeClr val="tx1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DAPC</a:t>
            </a:r>
          </a:p>
        </p:txBody>
      </p:sp>
      <p:sp>
        <p:nvSpPr>
          <p:cNvPr id="29" name="Rettangolo arrotondato 28"/>
          <p:cNvSpPr/>
          <p:nvPr/>
        </p:nvSpPr>
        <p:spPr>
          <a:xfrm>
            <a:off x="7023100" y="1343027"/>
            <a:ext cx="700088" cy="20796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1400">
                <a:solidFill>
                  <a:srgbClr val="FFFFFF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nNOS</a:t>
            </a:r>
          </a:p>
        </p:txBody>
      </p:sp>
      <p:sp>
        <p:nvSpPr>
          <p:cNvPr id="34" name="CasellaDiTesto 33"/>
          <p:cNvSpPr txBox="1">
            <a:spLocks noChangeArrowheads="1"/>
          </p:cNvSpPr>
          <p:nvPr/>
        </p:nvSpPr>
        <p:spPr bwMode="auto">
          <a:xfrm rot="-5400000">
            <a:off x="7610476" y="1435508"/>
            <a:ext cx="12366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200">
                <a:ea typeface="Arial" pitchFamily="-106" charset="0"/>
                <a:cs typeface="Arial" pitchFamily="-106" charset="0"/>
              </a:rPr>
              <a:t>cytoplasm</a:t>
            </a:r>
          </a:p>
        </p:txBody>
      </p:sp>
      <p:sp>
        <p:nvSpPr>
          <p:cNvPr id="77" name="CasellaDiTesto 76"/>
          <p:cNvSpPr txBox="1">
            <a:spLocks noChangeArrowheads="1"/>
          </p:cNvSpPr>
          <p:nvPr/>
        </p:nvSpPr>
        <p:spPr bwMode="auto">
          <a:xfrm>
            <a:off x="7002464" y="873125"/>
            <a:ext cx="2230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ea typeface="Arial" pitchFamily="-106" charset="0"/>
                <a:cs typeface="Arial" pitchFamily="-106" charset="0"/>
              </a:rPr>
              <a:t>WT</a:t>
            </a:r>
          </a:p>
        </p:txBody>
      </p:sp>
      <p:sp>
        <p:nvSpPr>
          <p:cNvPr id="155" name="Rettangolo 154"/>
          <p:cNvSpPr/>
          <p:nvPr/>
        </p:nvSpPr>
        <p:spPr>
          <a:xfrm rot="5400000">
            <a:off x="6861176" y="2419351"/>
            <a:ext cx="600075" cy="3171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6" name="Rettangolo 165"/>
          <p:cNvSpPr/>
          <p:nvPr/>
        </p:nvSpPr>
        <p:spPr>
          <a:xfrm>
            <a:off x="8382001" y="1239838"/>
            <a:ext cx="600075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8" name="Ovale 117"/>
          <p:cNvSpPr/>
          <p:nvPr/>
        </p:nvSpPr>
        <p:spPr>
          <a:xfrm rot="20909587">
            <a:off x="6977063" y="2339977"/>
            <a:ext cx="885825" cy="4413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 sz="1600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17" name="Arco 116"/>
          <p:cNvSpPr/>
          <p:nvPr/>
        </p:nvSpPr>
        <p:spPr>
          <a:xfrm rot="18332915" flipH="1">
            <a:off x="7379495" y="1805783"/>
            <a:ext cx="515937" cy="666750"/>
          </a:xfrm>
          <a:prstGeom prst="arc">
            <a:avLst>
              <a:gd name="adj1" fmla="val 15443054"/>
              <a:gd name="adj2" fmla="val 18298189"/>
            </a:avLst>
          </a:prstGeom>
          <a:ln>
            <a:solidFill>
              <a:schemeClr val="tx1"/>
            </a:solidFill>
            <a:headEnd type="none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 rot="-690413">
            <a:off x="6983414" y="2374900"/>
            <a:ext cx="930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>
                <a:ea typeface="Arial" pitchFamily="-106" charset="0"/>
                <a:cs typeface="Arial" pitchFamily="-106" charset="0"/>
              </a:rPr>
              <a:t>HDAC2</a:t>
            </a:r>
          </a:p>
        </p:txBody>
      </p:sp>
      <p:cxnSp>
        <p:nvCxnSpPr>
          <p:cNvPr id="121" name="Connettore 1 120"/>
          <p:cNvCxnSpPr/>
          <p:nvPr/>
        </p:nvCxnSpPr>
        <p:spPr>
          <a:xfrm rot="15509587" flipV="1">
            <a:off x="7215188" y="2266950"/>
            <a:ext cx="1397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1 123"/>
          <p:cNvCxnSpPr/>
          <p:nvPr/>
        </p:nvCxnSpPr>
        <p:spPr>
          <a:xfrm rot="4709587" flipH="1" flipV="1">
            <a:off x="7482682" y="2291558"/>
            <a:ext cx="139700" cy="1587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CasellaDiTesto 134"/>
          <p:cNvSpPr txBox="1">
            <a:spLocks noChangeArrowheads="1"/>
          </p:cNvSpPr>
          <p:nvPr/>
        </p:nvSpPr>
        <p:spPr bwMode="auto">
          <a:xfrm rot="-334172">
            <a:off x="7109908" y="2133828"/>
            <a:ext cx="235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>
                <a:ea typeface="Arial" pitchFamily="-106" charset="0"/>
                <a:cs typeface="Arial" pitchFamily="-106" charset="0"/>
              </a:rPr>
              <a:t>S </a:t>
            </a:r>
          </a:p>
        </p:txBody>
      </p:sp>
      <p:sp>
        <p:nvSpPr>
          <p:cNvPr id="136" name="CasellaDiTesto 135"/>
          <p:cNvSpPr txBox="1">
            <a:spLocks noChangeArrowheads="1"/>
          </p:cNvSpPr>
          <p:nvPr/>
        </p:nvSpPr>
        <p:spPr bwMode="auto">
          <a:xfrm rot="-334172">
            <a:off x="7422644" y="2112397"/>
            <a:ext cx="235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>
                <a:ea typeface="Arial" pitchFamily="-106" charset="0"/>
                <a:cs typeface="Arial" pitchFamily="-106" charset="0"/>
              </a:rPr>
              <a:t>S  </a:t>
            </a:r>
          </a:p>
        </p:txBody>
      </p:sp>
      <p:sp>
        <p:nvSpPr>
          <p:cNvPr id="137" name="CasellaDiTesto 136"/>
          <p:cNvSpPr txBox="1">
            <a:spLocks noChangeArrowheads="1"/>
          </p:cNvSpPr>
          <p:nvPr/>
        </p:nvSpPr>
        <p:spPr bwMode="auto">
          <a:xfrm rot="-1437810">
            <a:off x="6989899" y="2040166"/>
            <a:ext cx="3188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>
                <a:ea typeface="Arial" pitchFamily="-106" charset="0"/>
                <a:cs typeface="Arial" pitchFamily="-106" charset="0"/>
              </a:rPr>
              <a:t>NO </a:t>
            </a:r>
          </a:p>
        </p:txBody>
      </p:sp>
      <p:sp>
        <p:nvSpPr>
          <p:cNvPr id="140" name="CasellaDiTesto 139"/>
          <p:cNvSpPr txBox="1">
            <a:spLocks noChangeArrowheads="1"/>
          </p:cNvSpPr>
          <p:nvPr/>
        </p:nvSpPr>
        <p:spPr bwMode="auto">
          <a:xfrm rot="-377454">
            <a:off x="7366930" y="1994922"/>
            <a:ext cx="3188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>
                <a:ea typeface="Arial" pitchFamily="-106" charset="0"/>
                <a:cs typeface="Arial" pitchFamily="-106" charset="0"/>
              </a:rPr>
              <a:t>NO </a:t>
            </a:r>
          </a:p>
        </p:txBody>
      </p:sp>
      <p:sp>
        <p:nvSpPr>
          <p:cNvPr id="28" name="Ovale 27"/>
          <p:cNvSpPr/>
          <p:nvPr/>
        </p:nvSpPr>
        <p:spPr>
          <a:xfrm>
            <a:off x="6462713" y="1277938"/>
            <a:ext cx="628650" cy="3222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 sz="1600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41" name="Rettangolo 140"/>
          <p:cNvSpPr>
            <a:spLocks noChangeArrowheads="1"/>
          </p:cNvSpPr>
          <p:nvPr/>
        </p:nvSpPr>
        <p:spPr bwMode="auto">
          <a:xfrm>
            <a:off x="6554085" y="1284290"/>
            <a:ext cx="460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>
                <a:solidFill>
                  <a:schemeClr val="bg1"/>
                </a:solidFill>
                <a:ea typeface="Arial" pitchFamily="-106" charset="0"/>
                <a:cs typeface="Arial" pitchFamily="-106" charset="0"/>
              </a:rPr>
              <a:t>DYS</a:t>
            </a:r>
          </a:p>
        </p:txBody>
      </p:sp>
      <p:sp>
        <p:nvSpPr>
          <p:cNvPr id="156" name="Rettangolo 155"/>
          <p:cNvSpPr/>
          <p:nvPr/>
        </p:nvSpPr>
        <p:spPr>
          <a:xfrm>
            <a:off x="6223000" y="4484688"/>
            <a:ext cx="2101850" cy="1033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57" name="Ovale 156"/>
          <p:cNvSpPr/>
          <p:nvPr/>
        </p:nvSpPr>
        <p:spPr>
          <a:xfrm>
            <a:off x="5657850" y="4070352"/>
            <a:ext cx="3260725" cy="1539875"/>
          </a:xfrm>
          <a:prstGeom prst="ellipse">
            <a:avLst/>
          </a:prstGeom>
          <a:solidFill>
            <a:schemeClr val="accent2">
              <a:alpha val="6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5" name="Ovale 164"/>
          <p:cNvSpPr/>
          <p:nvPr/>
        </p:nvSpPr>
        <p:spPr>
          <a:xfrm>
            <a:off x="5657850" y="4502152"/>
            <a:ext cx="3260725" cy="19081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7" name="Rettangolo 166"/>
          <p:cNvSpPr/>
          <p:nvPr/>
        </p:nvSpPr>
        <p:spPr>
          <a:xfrm>
            <a:off x="1079501" y="5119688"/>
            <a:ext cx="600075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84" name="Immagine 183" descr="DNA_strands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6108700" y="4152900"/>
            <a:ext cx="2203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" name="Rettangolo 189"/>
          <p:cNvSpPr/>
          <p:nvPr/>
        </p:nvSpPr>
        <p:spPr>
          <a:xfrm>
            <a:off x="8361364" y="4268788"/>
            <a:ext cx="612775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7" name="Rettangolo 186"/>
          <p:cNvSpPr/>
          <p:nvPr/>
        </p:nvSpPr>
        <p:spPr>
          <a:xfrm>
            <a:off x="6573839" y="5127625"/>
            <a:ext cx="1268412" cy="3254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2" name="Rettangolo 191"/>
          <p:cNvSpPr/>
          <p:nvPr/>
        </p:nvSpPr>
        <p:spPr>
          <a:xfrm>
            <a:off x="5572126" y="4059240"/>
            <a:ext cx="600075" cy="2058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3" name="Rettangolo 192"/>
          <p:cNvSpPr/>
          <p:nvPr/>
        </p:nvSpPr>
        <p:spPr>
          <a:xfrm>
            <a:off x="6570664" y="3908425"/>
            <a:ext cx="758825" cy="273050"/>
          </a:xfrm>
          <a:prstGeom prst="rect">
            <a:avLst/>
          </a:prstGeom>
          <a:solidFill>
            <a:schemeClr val="accent6">
              <a:alpha val="86000"/>
            </a:schemeClr>
          </a:solidFill>
          <a:ln w="25400"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 sz="1400">
              <a:solidFill>
                <a:schemeClr val="tx1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4" name="Rettangolo arrotondato 193"/>
          <p:cNvSpPr/>
          <p:nvPr/>
        </p:nvSpPr>
        <p:spPr>
          <a:xfrm>
            <a:off x="7023100" y="4213227"/>
            <a:ext cx="700088" cy="207963"/>
          </a:xfrm>
          <a:prstGeom prst="roundRect">
            <a:avLst/>
          </a:prstGeom>
          <a:solidFill>
            <a:schemeClr val="accent6">
              <a:lumMod val="50000"/>
              <a:alpha val="20000"/>
            </a:schemeClr>
          </a:solidFill>
          <a:ln w="25400">
            <a:solidFill>
              <a:schemeClr val="tx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 sz="1400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04" name="Rettangolo 203"/>
          <p:cNvSpPr/>
          <p:nvPr/>
        </p:nvSpPr>
        <p:spPr>
          <a:xfrm>
            <a:off x="8380414" y="4232275"/>
            <a:ext cx="601662" cy="2490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21" name="CasellaDiTesto 220"/>
          <p:cNvSpPr txBox="1">
            <a:spLocks noChangeArrowheads="1"/>
          </p:cNvSpPr>
          <p:nvPr/>
        </p:nvSpPr>
        <p:spPr bwMode="auto">
          <a:xfrm>
            <a:off x="6916739" y="3730625"/>
            <a:ext cx="2230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i="1">
                <a:ea typeface="Arial" pitchFamily="-106" charset="0"/>
                <a:cs typeface="Arial" pitchFamily="-106" charset="0"/>
              </a:rPr>
              <a:t>DMD</a:t>
            </a:r>
          </a:p>
        </p:txBody>
      </p:sp>
      <p:pic>
        <p:nvPicPr>
          <p:cNvPr id="17" name="Immagine 16" descr="DNA_strands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6121401" y="2028825"/>
            <a:ext cx="2203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tangolo 17"/>
          <p:cNvSpPr/>
          <p:nvPr/>
        </p:nvSpPr>
        <p:spPr>
          <a:xfrm>
            <a:off x="6589714" y="3000375"/>
            <a:ext cx="1270000" cy="32385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6550026" y="2994025"/>
            <a:ext cx="1427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4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1400" dirty="0" smtClean="0">
                <a:ea typeface="Arial" pitchFamily="-106" charset="0"/>
                <a:cs typeface="Arial" pitchFamily="-106" charset="0"/>
              </a:rPr>
              <a:t>    promoters</a:t>
            </a:r>
            <a:endParaRPr lang="it-IT" sz="1400" dirty="0">
              <a:ea typeface="Arial" pitchFamily="-106" charset="0"/>
              <a:cs typeface="Arial" pitchFamily="-106" charset="0"/>
            </a:endParaRPr>
          </a:p>
          <a:p>
            <a:endParaRPr lang="it-IT" sz="1400" dirty="0">
              <a:ea typeface="Arial" pitchFamily="-106" charset="0"/>
              <a:cs typeface="Arial" pitchFamily="-106" charset="0"/>
            </a:endParaRPr>
          </a:p>
        </p:txBody>
      </p:sp>
      <p:cxnSp>
        <p:nvCxnSpPr>
          <p:cNvPr id="223" name="Connettore 1 222"/>
          <p:cNvCxnSpPr/>
          <p:nvPr/>
        </p:nvCxnSpPr>
        <p:spPr>
          <a:xfrm rot="5400000">
            <a:off x="7608094" y="2897981"/>
            <a:ext cx="2159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Connettore 2 225"/>
          <p:cNvCxnSpPr/>
          <p:nvPr/>
        </p:nvCxnSpPr>
        <p:spPr>
          <a:xfrm>
            <a:off x="7708900" y="2803525"/>
            <a:ext cx="179388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e 70"/>
          <p:cNvSpPr/>
          <p:nvPr/>
        </p:nvSpPr>
        <p:spPr>
          <a:xfrm rot="18258536">
            <a:off x="6673057" y="5055395"/>
            <a:ext cx="398463" cy="44132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 sz="1600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2" name="Ovale 71"/>
          <p:cNvSpPr/>
          <p:nvPr/>
        </p:nvSpPr>
        <p:spPr>
          <a:xfrm rot="18258536">
            <a:off x="7215982" y="5072857"/>
            <a:ext cx="398462" cy="44132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 sz="1600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08" name="Ovale 207"/>
          <p:cNvSpPr/>
          <p:nvPr/>
        </p:nvSpPr>
        <p:spPr>
          <a:xfrm rot="20909587">
            <a:off x="6761164" y="4854575"/>
            <a:ext cx="885825" cy="43973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 sz="1600">
              <a:solidFill>
                <a:srgbClr val="FFFFFF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10" name="CasellaDiTesto 209"/>
          <p:cNvSpPr txBox="1">
            <a:spLocks noChangeArrowheads="1"/>
          </p:cNvSpPr>
          <p:nvPr/>
        </p:nvSpPr>
        <p:spPr bwMode="auto">
          <a:xfrm rot="-690413">
            <a:off x="6767514" y="4891090"/>
            <a:ext cx="930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>
                <a:ea typeface="Arial" pitchFamily="-106" charset="0"/>
                <a:cs typeface="Arial" pitchFamily="-106" charset="0"/>
              </a:rPr>
              <a:t>HDAC2</a:t>
            </a:r>
          </a:p>
        </p:txBody>
      </p:sp>
      <p:cxnSp>
        <p:nvCxnSpPr>
          <p:cNvPr id="211" name="Connettore 1 210"/>
          <p:cNvCxnSpPr/>
          <p:nvPr/>
        </p:nvCxnSpPr>
        <p:spPr>
          <a:xfrm rot="15509587" flipV="1">
            <a:off x="6999288" y="4783138"/>
            <a:ext cx="139700" cy="762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ttore 1 211"/>
          <p:cNvCxnSpPr/>
          <p:nvPr/>
        </p:nvCxnSpPr>
        <p:spPr>
          <a:xfrm rot="4709587" flipH="1" flipV="1">
            <a:off x="7266782" y="4807746"/>
            <a:ext cx="139700" cy="1587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CasellaDiTesto 212"/>
          <p:cNvSpPr txBox="1">
            <a:spLocks noChangeArrowheads="1"/>
          </p:cNvSpPr>
          <p:nvPr/>
        </p:nvSpPr>
        <p:spPr bwMode="auto">
          <a:xfrm rot="-334172">
            <a:off x="6894007" y="4650016"/>
            <a:ext cx="235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>
                <a:ea typeface="Arial" pitchFamily="-106" charset="0"/>
                <a:cs typeface="Arial" pitchFamily="-106" charset="0"/>
              </a:rPr>
              <a:t>S </a:t>
            </a:r>
          </a:p>
        </p:txBody>
      </p:sp>
      <p:sp>
        <p:nvSpPr>
          <p:cNvPr id="214" name="CasellaDiTesto 213"/>
          <p:cNvSpPr txBox="1">
            <a:spLocks noChangeArrowheads="1"/>
          </p:cNvSpPr>
          <p:nvPr/>
        </p:nvSpPr>
        <p:spPr bwMode="auto">
          <a:xfrm rot="-334172">
            <a:off x="7206744" y="4628586"/>
            <a:ext cx="235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800">
                <a:ea typeface="Arial" pitchFamily="-106" charset="0"/>
                <a:cs typeface="Arial" pitchFamily="-106" charset="0"/>
              </a:rPr>
              <a:t>S  </a:t>
            </a:r>
          </a:p>
        </p:txBody>
      </p:sp>
      <p:sp>
        <p:nvSpPr>
          <p:cNvPr id="73" name="CasellaDiTesto 72"/>
          <p:cNvSpPr txBox="1">
            <a:spLocks noChangeArrowheads="1"/>
          </p:cNvSpPr>
          <p:nvPr/>
        </p:nvSpPr>
        <p:spPr bwMode="auto">
          <a:xfrm>
            <a:off x="6726238" y="5214939"/>
            <a:ext cx="255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ea typeface="Arial" pitchFamily="-106" charset="0"/>
                <a:cs typeface="Arial" pitchFamily="-106" charset="0"/>
              </a:rPr>
              <a:t>?</a:t>
            </a:r>
          </a:p>
        </p:txBody>
      </p:sp>
      <p:cxnSp>
        <p:nvCxnSpPr>
          <p:cNvPr id="75" name="Connettore 1 74"/>
          <p:cNvCxnSpPr/>
          <p:nvPr/>
        </p:nvCxnSpPr>
        <p:spPr>
          <a:xfrm rot="5400000">
            <a:off x="7627939" y="5014915"/>
            <a:ext cx="217487" cy="15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CasellaDiTesto 73"/>
          <p:cNvSpPr txBox="1">
            <a:spLocks noChangeArrowheads="1"/>
          </p:cNvSpPr>
          <p:nvPr/>
        </p:nvSpPr>
        <p:spPr bwMode="auto">
          <a:xfrm>
            <a:off x="7299325" y="5162552"/>
            <a:ext cx="255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ea typeface="Arial" pitchFamily="-106" charset="0"/>
                <a:cs typeface="Arial" pitchFamily="-106" charset="0"/>
              </a:rPr>
              <a:t>?</a:t>
            </a:r>
          </a:p>
        </p:txBody>
      </p:sp>
      <p:cxnSp>
        <p:nvCxnSpPr>
          <p:cNvPr id="76" name="Connettore 2 75"/>
          <p:cNvCxnSpPr/>
          <p:nvPr/>
        </p:nvCxnSpPr>
        <p:spPr>
          <a:xfrm>
            <a:off x="7729539" y="4919665"/>
            <a:ext cx="180975" cy="158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1 77"/>
          <p:cNvCxnSpPr/>
          <p:nvPr/>
        </p:nvCxnSpPr>
        <p:spPr>
          <a:xfrm rot="10800000" flipV="1">
            <a:off x="7689850" y="4873625"/>
            <a:ext cx="230188" cy="2159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1 79"/>
          <p:cNvCxnSpPr/>
          <p:nvPr/>
        </p:nvCxnSpPr>
        <p:spPr>
          <a:xfrm rot="10800000">
            <a:off x="7689850" y="4906963"/>
            <a:ext cx="230188" cy="1825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/>
          <p:cNvSpPr txBox="1">
            <a:spLocks noChangeArrowheads="1"/>
          </p:cNvSpPr>
          <p:nvPr/>
        </p:nvSpPr>
        <p:spPr bwMode="auto">
          <a:xfrm>
            <a:off x="6578600" y="3417890"/>
            <a:ext cx="1689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 dirty="0">
                <a:ea typeface="Arial" pitchFamily="-106" charset="0"/>
                <a:cs typeface="Arial" pitchFamily="-106" charset="0"/>
              </a:rPr>
              <a:t>miR-1/miR-29</a:t>
            </a:r>
            <a:r>
              <a:rPr lang="it-IT" sz="1400" dirty="0">
                <a:ea typeface="Arial" pitchFamily="-106" charset="0"/>
                <a:cs typeface="Arial" pitchFamily="-106" charset="0"/>
              </a:rPr>
              <a:t>……</a:t>
            </a:r>
          </a:p>
        </p:txBody>
      </p:sp>
      <p:sp>
        <p:nvSpPr>
          <p:cNvPr id="94" name="Arco 93"/>
          <p:cNvSpPr/>
          <p:nvPr/>
        </p:nvSpPr>
        <p:spPr>
          <a:xfrm rot="13768981" flipH="1" flipV="1">
            <a:off x="7506494" y="3156744"/>
            <a:ext cx="407988" cy="749300"/>
          </a:xfrm>
          <a:prstGeom prst="arc">
            <a:avLst>
              <a:gd name="adj1" fmla="val 16413314"/>
              <a:gd name="adj2" fmla="val 18807927"/>
            </a:avLst>
          </a:prstGeom>
          <a:ln>
            <a:solidFill>
              <a:schemeClr val="tx1"/>
            </a:solidFill>
            <a:headEnd type="none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6" name="Arco 95"/>
          <p:cNvSpPr/>
          <p:nvPr/>
        </p:nvSpPr>
        <p:spPr>
          <a:xfrm rot="12674834" flipH="1" flipV="1">
            <a:off x="7589838" y="5318125"/>
            <a:ext cx="409575" cy="749300"/>
          </a:xfrm>
          <a:prstGeom prst="arc">
            <a:avLst>
              <a:gd name="adj1" fmla="val 16413314"/>
              <a:gd name="adj2" fmla="val 18807927"/>
            </a:avLst>
          </a:prstGeom>
          <a:ln>
            <a:solidFill>
              <a:schemeClr val="tx1"/>
            </a:solidFill>
            <a:headEnd type="none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7" name="CasellaDiTesto 96"/>
          <p:cNvSpPr txBox="1">
            <a:spLocks noChangeArrowheads="1"/>
          </p:cNvSpPr>
          <p:nvPr/>
        </p:nvSpPr>
        <p:spPr bwMode="auto">
          <a:xfrm>
            <a:off x="6105526" y="5557840"/>
            <a:ext cx="2489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b="1" dirty="0" err="1">
                <a:ea typeface="Arial" pitchFamily="-106" charset="0"/>
                <a:cs typeface="Arial" pitchFamily="-106" charset="0"/>
              </a:rPr>
              <a:t>oxidative</a:t>
            </a:r>
            <a:r>
              <a:rPr lang="it-IT" sz="1600" b="1" dirty="0">
                <a:ea typeface="Arial" pitchFamily="-106" charset="0"/>
                <a:cs typeface="Arial" pitchFamily="-106" charset="0"/>
              </a:rPr>
              <a:t> stress / </a:t>
            </a:r>
            <a:r>
              <a:rPr lang="it-IT" sz="1600" b="1" dirty="0" err="1">
                <a:ea typeface="Arial" pitchFamily="-106" charset="0"/>
                <a:cs typeface="Arial" pitchFamily="-106" charset="0"/>
              </a:rPr>
              <a:t>fibrosis</a:t>
            </a:r>
            <a:endParaRPr lang="it-IT" sz="1600" b="1" dirty="0">
              <a:ea typeface="Arial" pitchFamily="-106" charset="0"/>
              <a:cs typeface="Arial" pitchFamily="-106" charset="0"/>
            </a:endParaRPr>
          </a:p>
          <a:p>
            <a:endParaRPr lang="it-IT" sz="1400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6167438" y="898525"/>
            <a:ext cx="2203450" cy="28067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58" name="Rettangolo 157"/>
          <p:cNvSpPr/>
          <p:nvPr/>
        </p:nvSpPr>
        <p:spPr>
          <a:xfrm rot="5400000">
            <a:off x="6848476" y="4591051"/>
            <a:ext cx="600075" cy="3171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20" name="Rettangolo 219"/>
          <p:cNvSpPr/>
          <p:nvPr/>
        </p:nvSpPr>
        <p:spPr>
          <a:xfrm>
            <a:off x="6167438" y="3768725"/>
            <a:ext cx="2203450" cy="20955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1" name="CasellaDiTesto 104"/>
          <p:cNvSpPr txBox="1">
            <a:spLocks noChangeArrowheads="1"/>
          </p:cNvSpPr>
          <p:nvPr/>
        </p:nvSpPr>
        <p:spPr bwMode="auto">
          <a:xfrm>
            <a:off x="381000" y="1203325"/>
            <a:ext cx="539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ea typeface="Arial" pitchFamily="-106" charset="0"/>
                <a:cs typeface="Arial" pitchFamily="-106" charset="0"/>
              </a:rPr>
              <a:t>-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Dystrophin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localizes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and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stabilizes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nNOS</a:t>
            </a:r>
            <a:endParaRPr lang="it-IT" sz="2000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102" name="CasellaDiTesto 104"/>
          <p:cNvSpPr txBox="1">
            <a:spLocks noChangeArrowheads="1"/>
          </p:cNvSpPr>
          <p:nvPr/>
        </p:nvSpPr>
        <p:spPr bwMode="auto">
          <a:xfrm>
            <a:off x="381000" y="1765302"/>
            <a:ext cx="539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>
                <a:ea typeface="Arial" pitchFamily="-106" charset="0"/>
                <a:cs typeface="Arial" pitchFamily="-106" charset="0"/>
              </a:rPr>
              <a:t>- nNOS-derived NO is responsible for HDAC2   </a:t>
            </a:r>
          </a:p>
          <a:p>
            <a:r>
              <a:rPr lang="it-IT" sz="2000">
                <a:ea typeface="Arial" pitchFamily="-106" charset="0"/>
                <a:cs typeface="Arial" pitchFamily="-106" charset="0"/>
              </a:rPr>
              <a:t>  nitrosylation</a:t>
            </a:r>
          </a:p>
        </p:txBody>
      </p:sp>
      <p:sp>
        <p:nvSpPr>
          <p:cNvPr id="103" name="CasellaDiTesto 104"/>
          <p:cNvSpPr txBox="1">
            <a:spLocks noChangeArrowheads="1"/>
          </p:cNvSpPr>
          <p:nvPr/>
        </p:nvSpPr>
        <p:spPr bwMode="auto">
          <a:xfrm>
            <a:off x="381000" y="2635252"/>
            <a:ext cx="57245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it-IT" sz="20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nitrosylation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smtClean="0">
                <a:ea typeface="Arial" pitchFamily="-106" charset="0"/>
                <a:cs typeface="Arial" pitchFamily="-106" charset="0"/>
              </a:rPr>
              <a:t>of HDAC2 </a:t>
            </a:r>
            <a:r>
              <a:rPr lang="it-IT" sz="2000" dirty="0" err="1" smtClean="0">
                <a:ea typeface="Arial" pitchFamily="-106" charset="0"/>
                <a:cs typeface="Arial" pitchFamily="-106" charset="0"/>
              </a:rPr>
              <a:t>determines</a:t>
            </a:r>
            <a:r>
              <a:rPr lang="it-IT" sz="2000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err="1" smtClean="0">
                <a:ea typeface="Arial" pitchFamily="-106" charset="0"/>
                <a:cs typeface="Arial" pitchFamily="-106" charset="0"/>
              </a:rPr>
              <a:t>its</a:t>
            </a:r>
            <a:r>
              <a:rPr lang="it-IT" sz="2000" dirty="0" smtClean="0">
                <a:ea typeface="Arial" pitchFamily="-106" charset="0"/>
                <a:cs typeface="Arial" pitchFamily="-106" charset="0"/>
              </a:rPr>
              <a:t> release from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smtClean="0">
                <a:ea typeface="Arial" pitchFamily="-106" charset="0"/>
                <a:cs typeface="Arial" pitchFamily="-106" charset="0"/>
              </a:rPr>
              <a:t>the </a:t>
            </a:r>
            <a:r>
              <a:rPr lang="it-IT" sz="2000" dirty="0" err="1" smtClean="0">
                <a:ea typeface="Arial" pitchFamily="-106" charset="0"/>
                <a:cs typeface="Arial" pitchFamily="-106" charset="0"/>
              </a:rPr>
              <a:t>chromatin</a:t>
            </a:r>
            <a:r>
              <a:rPr lang="it-IT" sz="2000" dirty="0" smtClean="0">
                <a:ea typeface="Arial" pitchFamily="-106" charset="0"/>
                <a:cs typeface="Arial" pitchFamily="-106" charset="0"/>
              </a:rPr>
              <a:t> (miR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-1 and miR-29 </a:t>
            </a:r>
            <a:r>
              <a:rPr lang="it-IT" sz="2000" dirty="0" smtClean="0">
                <a:ea typeface="Arial" pitchFamily="-106" charset="0"/>
                <a:cs typeface="Arial" pitchFamily="-106" charset="0"/>
              </a:rPr>
              <a:t>promoters)</a:t>
            </a:r>
            <a:endParaRPr lang="it-IT" sz="2000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104" name="CasellaDiTesto 104"/>
          <p:cNvSpPr txBox="1">
            <a:spLocks noChangeArrowheads="1"/>
          </p:cNvSpPr>
          <p:nvPr/>
        </p:nvSpPr>
        <p:spPr bwMode="auto">
          <a:xfrm>
            <a:off x="381000" y="3505201"/>
            <a:ext cx="539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it-IT" sz="2000" dirty="0">
                <a:ea typeface="Arial" pitchFamily="-106" charset="0"/>
                <a:cs typeface="Arial" pitchFamily="-106" charset="0"/>
              </a:rPr>
              <a:t> miR-1 and miR-29 are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key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regulators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of </a:t>
            </a:r>
          </a:p>
          <a:p>
            <a:r>
              <a:rPr lang="it-IT" sz="2000" dirty="0">
                <a:ea typeface="Arial" pitchFamily="-106" charset="0"/>
                <a:cs typeface="Arial" pitchFamily="-106" charset="0"/>
              </a:rPr>
              <a:t> 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muscle</a:t>
            </a:r>
            <a:r>
              <a:rPr lang="it-IT" sz="2000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dirty="0" err="1">
                <a:ea typeface="Arial" pitchFamily="-106" charset="0"/>
                <a:cs typeface="Arial" pitchFamily="-106" charset="0"/>
              </a:rPr>
              <a:t>physiopathology</a:t>
            </a:r>
            <a:endParaRPr lang="it-IT" sz="2000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116" name="CasellaDiTesto 104"/>
          <p:cNvSpPr txBox="1">
            <a:spLocks noChangeArrowheads="1"/>
          </p:cNvSpPr>
          <p:nvPr/>
        </p:nvSpPr>
        <p:spPr bwMode="auto">
          <a:xfrm>
            <a:off x="381000" y="4476750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it-IT" sz="2000" b="1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dystrophin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is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required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to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increase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the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robustness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of the 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muscle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terminal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differentiation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b="1" dirty="0" err="1">
                <a:ea typeface="Arial" pitchFamily="-106" charset="0"/>
                <a:cs typeface="Arial" pitchFamily="-106" charset="0"/>
              </a:rPr>
              <a:t>programme</a:t>
            </a:r>
            <a:r>
              <a:rPr lang="it-IT" sz="2000" b="1" dirty="0">
                <a:ea typeface="Arial" pitchFamily="-106" charset="0"/>
                <a:cs typeface="Arial" pitchFamily="-106" charset="0"/>
              </a:rPr>
              <a:t> </a:t>
            </a:r>
            <a:endParaRPr lang="it-IT" sz="2000" b="1" dirty="0" smtClean="0">
              <a:ea typeface="Arial" pitchFamily="-106" charset="0"/>
              <a:cs typeface="Arial" pitchFamily="-106" charset="0"/>
            </a:endParaRPr>
          </a:p>
          <a:p>
            <a:pPr>
              <a:buFontTx/>
              <a:buChar char="-"/>
            </a:pPr>
            <a:endParaRPr lang="it-IT" sz="2000" b="1" dirty="0">
              <a:ea typeface="Arial" pitchFamily="-106" charset="0"/>
              <a:cs typeface="Arial" pitchFamily="-106" charset="0"/>
            </a:endParaRPr>
          </a:p>
          <a:p>
            <a:pPr>
              <a:buFontTx/>
              <a:buChar char="-"/>
            </a:pPr>
            <a:r>
              <a:rPr lang="it-IT" sz="2000" b="1" dirty="0" err="1">
                <a:ea typeface="Arial" pitchFamily="-106" charset="0"/>
                <a:cs typeface="Arial" pitchFamily="-106" charset="0"/>
              </a:rPr>
              <a:t>r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educed</a:t>
            </a:r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levels</a:t>
            </a:r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 of miR-1 and miR-29 in DMD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explain</a:t>
            </a:r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 some of the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pathogenetic</a:t>
            </a:r>
            <a:r>
              <a:rPr lang="it-IT" sz="2000" b="1" dirty="0" smtClean="0">
                <a:ea typeface="Arial" pitchFamily="-106" charset="0"/>
                <a:cs typeface="Arial" pitchFamily="-106" charset="0"/>
              </a:rPr>
              <a:t> traits of the </a:t>
            </a:r>
            <a:r>
              <a:rPr lang="it-IT" sz="2000" b="1" dirty="0" err="1" smtClean="0">
                <a:ea typeface="Arial" pitchFamily="-106" charset="0"/>
                <a:cs typeface="Arial" pitchFamily="-106" charset="0"/>
              </a:rPr>
              <a:t>disease</a:t>
            </a:r>
            <a:endParaRPr lang="it-IT" sz="2000" b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111" name="Rettangolo arrotondato 110"/>
          <p:cNvSpPr/>
          <p:nvPr/>
        </p:nvSpPr>
        <p:spPr>
          <a:xfrm>
            <a:off x="177801" y="66852"/>
            <a:ext cx="8788062" cy="806274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252" name="CasellaDiTesto 104"/>
          <p:cNvSpPr txBox="1">
            <a:spLocks noChangeArrowheads="1"/>
          </p:cNvSpPr>
          <p:nvPr/>
        </p:nvSpPr>
        <p:spPr bwMode="auto">
          <a:xfrm>
            <a:off x="-412748" y="40543"/>
            <a:ext cx="9456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The </a:t>
            </a:r>
            <a:r>
              <a:rPr lang="it-IT" sz="2400" b="1" i="1" dirty="0" smtClean="0">
                <a:ea typeface="Arial" pitchFamily="-106" charset="0"/>
                <a:cs typeface="Arial" pitchFamily="-106" charset="0"/>
              </a:rPr>
              <a:t>dystrophin</a:t>
            </a:r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-</a:t>
            </a:r>
            <a:r>
              <a:rPr lang="it-IT" sz="2400" b="1" i="1" dirty="0" smtClean="0">
                <a:ea typeface="Arial" pitchFamily="-106" charset="0"/>
                <a:cs typeface="Arial" pitchFamily="-106" charset="0"/>
              </a:rPr>
              <a:t>nNOS</a:t>
            </a:r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-</a:t>
            </a:r>
            <a:r>
              <a:rPr lang="it-IT" sz="2400" b="1" i="1" dirty="0" smtClean="0">
                <a:ea typeface="Arial" pitchFamily="-106" charset="0"/>
                <a:cs typeface="Arial" pitchFamily="-106" charset="0"/>
              </a:rPr>
              <a:t>HDAC2</a:t>
            </a:r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400" i="1" dirty="0" err="1" smtClean="0">
                <a:ea typeface="Arial" pitchFamily="-106" charset="0"/>
                <a:cs typeface="Arial" pitchFamily="-106" charset="0"/>
              </a:rPr>
              <a:t>pathway</a:t>
            </a:r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400" i="1" dirty="0" err="1" smtClean="0">
                <a:ea typeface="Arial" pitchFamily="-106" charset="0"/>
                <a:cs typeface="Arial" pitchFamily="-106" charset="0"/>
              </a:rPr>
              <a:t>epigenetically</a:t>
            </a:r>
            <a:endParaRPr lang="it-IT" sz="2400" i="1" dirty="0" smtClean="0">
              <a:ea typeface="Arial" pitchFamily="-106" charset="0"/>
              <a:cs typeface="Arial" pitchFamily="-106" charset="0"/>
            </a:endParaRPr>
          </a:p>
          <a:p>
            <a:pPr algn="ctr"/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400" i="1" dirty="0" err="1" smtClean="0">
                <a:ea typeface="Arial" pitchFamily="-106" charset="0"/>
                <a:cs typeface="Arial" pitchFamily="-106" charset="0"/>
              </a:rPr>
              <a:t>controls</a:t>
            </a:r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 a </a:t>
            </a:r>
            <a:r>
              <a:rPr lang="it-IT" sz="2400" i="1" dirty="0" err="1" smtClean="0">
                <a:ea typeface="Arial" pitchFamily="-106" charset="0"/>
                <a:cs typeface="Arial" pitchFamily="-106" charset="0"/>
              </a:rPr>
              <a:t>number</a:t>
            </a:r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 of </a:t>
            </a:r>
            <a:r>
              <a:rPr lang="it-IT" sz="2400" i="1" dirty="0" err="1" smtClean="0">
                <a:ea typeface="Arial" pitchFamily="-106" charset="0"/>
                <a:cs typeface="Arial" pitchFamily="-106" charset="0"/>
              </a:rPr>
              <a:t>miRNA</a:t>
            </a:r>
            <a:r>
              <a:rPr lang="it-IT" sz="2400" i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sz="2400" i="1" dirty="0" err="1" smtClean="0">
                <a:ea typeface="Arial" pitchFamily="-106" charset="0"/>
                <a:cs typeface="Arial" pitchFamily="-106" charset="0"/>
              </a:rPr>
              <a:t>genes</a:t>
            </a:r>
            <a:endParaRPr lang="it-IT" sz="2400" i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13" name="Group 17"/>
          <p:cNvGrpSpPr>
            <a:grpSpLocks/>
          </p:cNvGrpSpPr>
          <p:nvPr/>
        </p:nvGrpSpPr>
        <p:grpSpPr bwMode="auto">
          <a:xfrm>
            <a:off x="0" y="6192403"/>
            <a:ext cx="9144000" cy="677692"/>
            <a:chOff x="0" y="2184"/>
            <a:chExt cx="5760" cy="1727"/>
          </a:xfrm>
        </p:grpSpPr>
        <p:pic>
          <p:nvPicPr>
            <p:cNvPr id="114" name="Picture 15" descr="Fondino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</p:spPr>
        </p:pic>
        <p:pic>
          <p:nvPicPr>
            <p:cNvPr id="119" name="Picture 16" descr="fascia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</p:spPr>
        </p:pic>
      </p:grpSp>
      <p:pic>
        <p:nvPicPr>
          <p:cNvPr id="120" name="Immagine 119" descr="ML_sinistra_202EC.ai"/>
          <p:cNvPicPr>
            <a:picLocks noChangeAspect="1"/>
          </p:cNvPicPr>
          <p:nvPr/>
        </p:nvPicPr>
        <p:blipFill>
          <a:blip r:embed="rId6"/>
          <a:srcRect l="32564" t="40681" r="56603" b="41622"/>
          <a:stretch>
            <a:fillRect/>
          </a:stretch>
        </p:blipFill>
        <p:spPr>
          <a:xfrm>
            <a:off x="8566398" y="6158260"/>
            <a:ext cx="590053" cy="6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9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9" grpId="1" animBg="1"/>
      <p:bldP spid="11" grpId="0"/>
      <p:bldP spid="13" grpId="0" animBg="1"/>
      <p:bldP spid="20" grpId="0" animBg="1"/>
      <p:bldP spid="19" grpId="0"/>
      <p:bldP spid="19" grpId="1"/>
      <p:bldP spid="21" grpId="0" animBg="1"/>
      <p:bldP spid="27" grpId="0" animBg="1"/>
      <p:bldP spid="27" grpId="1" animBg="1"/>
      <p:bldP spid="29" grpId="0" animBg="1"/>
      <p:bldP spid="29" grpId="1" animBg="1"/>
      <p:bldP spid="29" grpId="2" animBg="1"/>
      <p:bldP spid="34" grpId="0"/>
      <p:bldP spid="77" grpId="0"/>
      <p:bldP spid="155" grpId="0" animBg="1"/>
      <p:bldP spid="166" grpId="0" animBg="1"/>
      <p:bldP spid="118" grpId="0" animBg="1"/>
      <p:bldP spid="118" grpId="1" animBg="1"/>
      <p:bldP spid="117" grpId="0" animBg="1"/>
      <p:bldP spid="117" grpId="1" animBg="1"/>
      <p:bldP spid="12" grpId="0"/>
      <p:bldP spid="12" grpId="1"/>
      <p:bldP spid="135" grpId="0"/>
      <p:bldP spid="135" grpId="1"/>
      <p:bldP spid="136" grpId="0"/>
      <p:bldP spid="136" grpId="1"/>
      <p:bldP spid="137" grpId="0"/>
      <p:bldP spid="137" grpId="1"/>
      <p:bldP spid="140" grpId="0"/>
      <p:bldP spid="140" grpId="1"/>
      <p:bldP spid="28" grpId="0" animBg="1"/>
      <p:bldP spid="28" grpId="1" animBg="1"/>
      <p:bldP spid="141" grpId="0"/>
      <p:bldP spid="141" grpId="1"/>
      <p:bldP spid="156" grpId="0" animBg="1"/>
      <p:bldP spid="157" grpId="0" animBg="1"/>
      <p:bldP spid="165" grpId="0" animBg="1"/>
      <p:bldP spid="190" grpId="0" animBg="1"/>
      <p:bldP spid="187" grpId="0" animBg="1"/>
      <p:bldP spid="187" grpId="1" animBg="1"/>
      <p:bldP spid="192" grpId="0" animBg="1"/>
      <p:bldP spid="193" grpId="0" animBg="1"/>
      <p:bldP spid="193" grpId="1" animBg="1"/>
      <p:bldP spid="194" grpId="0" animBg="1"/>
      <p:bldP spid="194" grpId="1" animBg="1"/>
      <p:bldP spid="221" grpId="0"/>
      <p:bldP spid="18" grpId="0" animBg="1"/>
      <p:bldP spid="18" grpId="1" animBg="1"/>
      <p:bldP spid="16" grpId="0"/>
      <p:bldP spid="16" grpId="1"/>
      <p:bldP spid="71" grpId="0" animBg="1"/>
      <p:bldP spid="71" grpId="1" animBg="1"/>
      <p:bldP spid="72" grpId="0" animBg="1"/>
      <p:bldP spid="72" grpId="1" animBg="1"/>
      <p:bldP spid="208" grpId="0" animBg="1"/>
      <p:bldP spid="208" grpId="1" animBg="1"/>
      <p:bldP spid="210" grpId="0"/>
      <p:bldP spid="210" grpId="1"/>
      <p:bldP spid="213" grpId="0"/>
      <p:bldP spid="213" grpId="1"/>
      <p:bldP spid="214" grpId="0"/>
      <p:bldP spid="214" grpId="1"/>
      <p:bldP spid="73" grpId="0"/>
      <p:bldP spid="73" grpId="1"/>
      <p:bldP spid="74" grpId="0"/>
      <p:bldP spid="74" grpId="1"/>
      <p:bldP spid="83" grpId="0"/>
      <p:bldP spid="83" grpId="1"/>
      <p:bldP spid="94" grpId="0" animBg="1"/>
      <p:bldP spid="94" grpId="1" animBg="1"/>
      <p:bldP spid="96" grpId="0" animBg="1"/>
      <p:bldP spid="96" grpId="1" animBg="1"/>
      <p:bldP spid="97" grpId="0"/>
      <p:bldP spid="97" grpId="1"/>
      <p:bldP spid="36" grpId="0" animBg="1"/>
      <p:bldP spid="220" grpId="0" animBg="1"/>
      <p:bldP spid="101" grpId="0"/>
      <p:bldP spid="102" grpId="0"/>
      <p:bldP spid="103" grpId="0"/>
      <p:bldP spid="104" grpId="0"/>
      <p:bldP spid="116" grpId="0"/>
      <p:bldP spid="1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" y="534734"/>
            <a:ext cx="9196123" cy="5697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88182" y="174639"/>
            <a:ext cx="682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latin typeface="Arial"/>
                <a:cs typeface="Arial"/>
              </a:rPr>
              <a:t>In </a:t>
            </a:r>
            <a:r>
              <a:rPr lang="it-IT" sz="2000" b="1" dirty="0" err="1" smtClean="0">
                <a:latin typeface="Arial"/>
                <a:cs typeface="Arial"/>
              </a:rPr>
              <a:t>Duchenne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muscles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several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miRNAs</a:t>
            </a:r>
            <a:r>
              <a:rPr lang="it-IT" sz="2000" b="1" dirty="0" smtClean="0">
                <a:latin typeface="Arial"/>
                <a:cs typeface="Arial"/>
              </a:rPr>
              <a:t> are </a:t>
            </a:r>
            <a:r>
              <a:rPr lang="it-IT" sz="2000" b="1" dirty="0" err="1" smtClean="0">
                <a:latin typeface="Arial"/>
                <a:cs typeface="Arial"/>
              </a:rPr>
              <a:t>deregulated</a:t>
            </a:r>
            <a:endParaRPr lang="it-IT" sz="2000" b="1" dirty="0" smtClean="0">
              <a:latin typeface="Arial"/>
              <a:cs typeface="Arial"/>
            </a:endParaRPr>
          </a:p>
          <a:p>
            <a:pPr algn="ctr"/>
            <a:r>
              <a:rPr lang="it-IT" sz="2000" b="1" dirty="0" smtClean="0">
                <a:latin typeface="Arial"/>
                <a:cs typeface="Arial"/>
              </a:rPr>
              <a:t>- </a:t>
            </a:r>
            <a:r>
              <a:rPr lang="it-IT" sz="2000" b="1" dirty="0" err="1" smtClean="0">
                <a:latin typeface="Arial"/>
                <a:cs typeface="Arial"/>
              </a:rPr>
              <a:t>this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explains</a:t>
            </a:r>
            <a:r>
              <a:rPr lang="it-IT" sz="2000" b="1" dirty="0" smtClean="0">
                <a:latin typeface="Arial"/>
                <a:cs typeface="Arial"/>
              </a:rPr>
              <a:t> </a:t>
            </a:r>
            <a:r>
              <a:rPr lang="it-IT" sz="2000" b="1" dirty="0" err="1" smtClean="0">
                <a:latin typeface="Arial"/>
                <a:cs typeface="Arial"/>
              </a:rPr>
              <a:t>several</a:t>
            </a:r>
            <a:r>
              <a:rPr lang="it-IT" sz="2000" b="1" dirty="0" smtClean="0">
                <a:latin typeface="Arial"/>
                <a:cs typeface="Arial"/>
              </a:rPr>
              <a:t> DMD </a:t>
            </a:r>
            <a:r>
              <a:rPr lang="it-IT" sz="2000" b="1" dirty="0" err="1" smtClean="0">
                <a:latin typeface="Arial"/>
                <a:cs typeface="Arial"/>
              </a:rPr>
              <a:t>pathogenetic</a:t>
            </a:r>
            <a:r>
              <a:rPr lang="it-IT" sz="2000" b="1" dirty="0" smtClean="0">
                <a:latin typeface="Arial"/>
                <a:cs typeface="Arial"/>
              </a:rPr>
              <a:t> traits -</a:t>
            </a:r>
            <a:endParaRPr lang="it-IT" sz="2000" b="1" dirty="0">
              <a:latin typeface="Arial"/>
              <a:cs typeface="Arial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537" y="1577800"/>
            <a:ext cx="33655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361570" y="4167584"/>
            <a:ext cx="54681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	  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infiltration</a:t>
            </a:r>
            <a:r>
              <a:rPr lang="it-IT" dirty="0" smtClean="0"/>
              <a:t>       	</a:t>
            </a:r>
            <a:r>
              <a:rPr lang="it-IT" b="1" dirty="0" smtClean="0">
                <a:solidFill>
                  <a:srgbClr val="FF0000"/>
                </a:solidFill>
              </a:rPr>
              <a:t>miR-223</a:t>
            </a:r>
          </a:p>
          <a:p>
            <a:r>
              <a:rPr lang="it-IT" dirty="0" smtClean="0"/>
              <a:t>   </a:t>
            </a:r>
          </a:p>
          <a:p>
            <a:r>
              <a:rPr lang="it-IT" dirty="0" smtClean="0"/>
              <a:t>                		    </a:t>
            </a:r>
            <a:r>
              <a:rPr lang="it-IT" dirty="0" err="1" smtClean="0"/>
              <a:t>Regeneration</a:t>
            </a:r>
            <a:r>
              <a:rPr lang="it-IT" dirty="0" smtClean="0"/>
              <a:t> 		</a:t>
            </a:r>
            <a:r>
              <a:rPr lang="it-IT" b="1" dirty="0" smtClean="0">
                <a:solidFill>
                  <a:srgbClr val="FF0000"/>
                </a:solidFill>
              </a:rPr>
              <a:t>miR-31, miR-206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			</a:t>
            </a:r>
            <a:r>
              <a:rPr lang="it-IT" dirty="0" err="1" smtClean="0"/>
              <a:t>Oxidative</a:t>
            </a:r>
            <a:r>
              <a:rPr lang="it-IT" dirty="0" smtClean="0"/>
              <a:t> stress       		 </a:t>
            </a:r>
            <a:r>
              <a:rPr lang="it-IT" b="1" dirty="0" smtClean="0">
                <a:solidFill>
                  <a:srgbClr val="FF0000"/>
                </a:solidFill>
              </a:rPr>
              <a:t>miR-1</a:t>
            </a:r>
          </a:p>
          <a:p>
            <a:endParaRPr lang="it-IT" dirty="0" smtClean="0"/>
          </a:p>
          <a:p>
            <a:r>
              <a:rPr lang="it-IT" dirty="0" err="1" smtClean="0"/>
              <a:t>Fibro-adipogenic</a:t>
            </a:r>
            <a:r>
              <a:rPr lang="it-IT" dirty="0" smtClean="0"/>
              <a:t> </a:t>
            </a:r>
            <a:r>
              <a:rPr lang="it-IT" dirty="0" err="1" smtClean="0"/>
              <a:t>degeneration</a:t>
            </a:r>
            <a:r>
              <a:rPr lang="it-IT" dirty="0" smtClean="0"/>
              <a:t>       	 </a:t>
            </a:r>
            <a:r>
              <a:rPr lang="it-IT" b="1" dirty="0" smtClean="0">
                <a:solidFill>
                  <a:srgbClr val="FF0000"/>
                </a:solidFill>
              </a:rPr>
              <a:t>miR-29</a:t>
            </a:r>
          </a:p>
          <a:p>
            <a:endParaRPr lang="it-IT" dirty="0" smtClean="0"/>
          </a:p>
          <a:p>
            <a:r>
              <a:rPr lang="it-IT" dirty="0" smtClean="0"/>
              <a:t>			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rot="5400000" flipH="1" flipV="1">
            <a:off x="4634798" y="4332482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rot="5400000" flipH="1" flipV="1">
            <a:off x="4634798" y="4887490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rot="16200000" flipH="1">
            <a:off x="4645922" y="5522654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rot="16200000" flipH="1">
            <a:off x="4658868" y="6025339"/>
            <a:ext cx="287156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896781" y="1025382"/>
            <a:ext cx="917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err="1" smtClean="0"/>
              <a:t>mdx</a:t>
            </a:r>
            <a:endParaRPr lang="it-IT" sz="2800" b="1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710763" y="1095937"/>
            <a:ext cx="615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WT</a:t>
            </a:r>
            <a:endParaRPr lang="it-IT" sz="2400" b="1" dirty="0"/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mmagine 9" descr="ML_sinistra_202EC.ai"/>
          <p:cNvPicPr>
            <a:picLocks noChangeAspect="1"/>
          </p:cNvPicPr>
          <p:nvPr/>
        </p:nvPicPr>
        <p:blipFill>
          <a:blip r:embed="rId5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2325" y="1577800"/>
            <a:ext cx="33321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uppo 21"/>
          <p:cNvGrpSpPr/>
          <p:nvPr/>
        </p:nvGrpSpPr>
        <p:grpSpPr>
          <a:xfrm>
            <a:off x="1151464" y="4559300"/>
            <a:ext cx="7785761" cy="690060"/>
            <a:chOff x="880533" y="5232399"/>
            <a:chExt cx="7785761" cy="994305"/>
          </a:xfrm>
        </p:grpSpPr>
        <p:sp>
          <p:nvSpPr>
            <p:cNvPr id="3" name="Rettangolo 2"/>
            <p:cNvSpPr/>
            <p:nvPr/>
          </p:nvSpPr>
          <p:spPr>
            <a:xfrm>
              <a:off x="880533" y="5232399"/>
              <a:ext cx="5729072" cy="994305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destra 12"/>
            <p:cNvSpPr/>
            <p:nvPr/>
          </p:nvSpPr>
          <p:spPr>
            <a:xfrm>
              <a:off x="6609605" y="5599294"/>
              <a:ext cx="628127" cy="21552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7253077" y="5276127"/>
              <a:ext cx="1413217" cy="931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/>
                <a:t>DYS</a:t>
              </a:r>
            </a:p>
            <a:p>
              <a:pPr algn="ctr"/>
              <a:r>
                <a:rPr lang="it-IT" b="1" dirty="0" err="1" smtClean="0"/>
                <a:t>independent</a:t>
              </a:r>
              <a:endParaRPr lang="it-I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24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arrotondato 44"/>
          <p:cNvSpPr/>
          <p:nvPr/>
        </p:nvSpPr>
        <p:spPr>
          <a:xfrm>
            <a:off x="410135" y="66852"/>
            <a:ext cx="8377927" cy="83399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1" name="CasellaDiTesto 120"/>
          <p:cNvSpPr txBox="1"/>
          <p:nvPr/>
        </p:nvSpPr>
        <p:spPr>
          <a:xfrm>
            <a:off x="25400" y="698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cs typeface="Arial"/>
              </a:rPr>
              <a:t>miR-206</a:t>
            </a:r>
            <a:r>
              <a:rPr lang="it-IT" sz="2400" i="1" dirty="0" smtClean="0">
                <a:cs typeface="Arial"/>
              </a:rPr>
              <a:t> and </a:t>
            </a:r>
            <a:r>
              <a:rPr lang="it-IT" sz="2400" b="1" i="1" dirty="0" smtClean="0">
                <a:cs typeface="Arial"/>
              </a:rPr>
              <a:t>miR-31 </a:t>
            </a:r>
            <a:r>
              <a:rPr lang="it-IT" sz="2400" i="1" dirty="0" smtClean="0">
                <a:cs typeface="Arial"/>
              </a:rPr>
              <a:t>are </a:t>
            </a:r>
            <a:r>
              <a:rPr lang="it-IT" sz="2400" i="1" dirty="0" err="1" smtClean="0">
                <a:cs typeface="Arial"/>
              </a:rPr>
              <a:t>expressed</a:t>
            </a:r>
            <a:r>
              <a:rPr lang="it-IT" sz="2400" i="1" dirty="0" smtClean="0">
                <a:cs typeface="Arial"/>
              </a:rPr>
              <a:t> in </a:t>
            </a:r>
            <a:r>
              <a:rPr lang="it-IT" sz="2400" i="1" dirty="0" err="1" smtClean="0">
                <a:ea typeface="Arial" pitchFamily="28" charset="0"/>
                <a:cs typeface="Arial" pitchFamily="28" charset="0"/>
              </a:rPr>
              <a:t>activated</a:t>
            </a:r>
            <a:r>
              <a:rPr lang="it-IT" sz="2400" i="1" dirty="0" smtClean="0">
                <a:ea typeface="Arial" pitchFamily="28" charset="0"/>
                <a:cs typeface="Arial" pitchFamily="28" charset="0"/>
              </a:rPr>
              <a:t> </a:t>
            </a:r>
            <a:r>
              <a:rPr lang="it-IT" sz="2400" i="1" dirty="0" err="1" smtClean="0">
                <a:ea typeface="Arial" pitchFamily="28" charset="0"/>
                <a:cs typeface="Arial" pitchFamily="28" charset="0"/>
              </a:rPr>
              <a:t>precursors</a:t>
            </a:r>
            <a:endParaRPr lang="it-IT" sz="2400" i="1" dirty="0" smtClean="0">
              <a:ea typeface="Arial" pitchFamily="28" charset="0"/>
              <a:cs typeface="Arial" pitchFamily="28" charset="0"/>
            </a:endParaRPr>
          </a:p>
          <a:p>
            <a:pPr algn="ctr"/>
            <a:r>
              <a:rPr lang="it-IT" sz="2400" i="1" dirty="0" smtClean="0">
                <a:ea typeface="Arial" pitchFamily="28" charset="0"/>
                <a:cs typeface="Arial" pitchFamily="28" charset="0"/>
              </a:rPr>
              <a:t> </a:t>
            </a:r>
            <a:r>
              <a:rPr lang="it-IT" sz="2400" i="1" u="sng" dirty="0" err="1" smtClean="0">
                <a:ea typeface="Arial" pitchFamily="28" charset="0"/>
                <a:cs typeface="Arial" pitchFamily="28" charset="0"/>
              </a:rPr>
              <a:t>before</a:t>
            </a:r>
            <a:r>
              <a:rPr lang="it-IT" sz="2400" i="1" dirty="0" smtClean="0">
                <a:ea typeface="Arial" pitchFamily="28" charset="0"/>
                <a:cs typeface="Arial" pitchFamily="28" charset="0"/>
              </a:rPr>
              <a:t> DYS </a:t>
            </a:r>
            <a:r>
              <a:rPr lang="it-IT" sz="2400" i="1" dirty="0" err="1" smtClean="0">
                <a:ea typeface="Arial" pitchFamily="28" charset="0"/>
                <a:cs typeface="Arial" pitchFamily="28" charset="0"/>
              </a:rPr>
              <a:t>expression</a:t>
            </a:r>
            <a:endParaRPr lang="it-IT" sz="2400" i="1" dirty="0" smtClean="0">
              <a:ea typeface="Arial" pitchFamily="28" charset="0"/>
              <a:cs typeface="Arial" pitchFamily="28" charset="0"/>
            </a:endParaRPr>
          </a:p>
        </p:txBody>
      </p:sp>
      <p:pic>
        <p:nvPicPr>
          <p:cNvPr id="13" name="Immagine 12" descr="ML_sinistra_202EC.ai"/>
          <p:cNvPicPr>
            <a:picLocks noChangeAspect="1"/>
          </p:cNvPicPr>
          <p:nvPr/>
        </p:nvPicPr>
        <p:blipFill>
          <a:blip r:embed="rId3"/>
          <a:srcRect l="32564" t="40681" r="56603" b="41622"/>
          <a:stretch>
            <a:fillRect/>
          </a:stretch>
        </p:blipFill>
        <p:spPr>
          <a:xfrm>
            <a:off x="8566398" y="6158260"/>
            <a:ext cx="590053" cy="681079"/>
          </a:xfrm>
          <a:prstGeom prst="rect">
            <a:avLst/>
          </a:prstGeom>
        </p:spPr>
      </p:pic>
      <p:pic>
        <p:nvPicPr>
          <p:cNvPr id="15" name="Immagine 14" descr="Senza titolo.png"/>
          <p:cNvPicPr>
            <a:picLocks noChangeAspect="1"/>
          </p:cNvPicPr>
          <p:nvPr/>
        </p:nvPicPr>
        <p:blipFill rotWithShape="1">
          <a:blip r:embed="rId4"/>
          <a:srcRect b="63140"/>
          <a:stretch/>
        </p:blipFill>
        <p:spPr>
          <a:xfrm>
            <a:off x="311150" y="1092201"/>
            <a:ext cx="4114800" cy="1714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16200000">
            <a:off x="-45357" y="1930099"/>
            <a:ext cx="9807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miR-206</a:t>
            </a:r>
            <a:endParaRPr lang="it-IT" b="1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1270000" y="960440"/>
            <a:ext cx="5081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WT</a:t>
            </a:r>
            <a:endParaRPr lang="it-IT" b="1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3200400" y="953617"/>
            <a:ext cx="65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mdx</a:t>
            </a:r>
            <a:endParaRPr lang="it-IT" b="1" i="1" dirty="0"/>
          </a:p>
        </p:txBody>
      </p:sp>
      <p:pic>
        <p:nvPicPr>
          <p:cNvPr id="28" name="Immagine 27" descr="Senza titolo.png"/>
          <p:cNvPicPr>
            <a:picLocks noChangeAspect="1"/>
          </p:cNvPicPr>
          <p:nvPr/>
        </p:nvPicPr>
        <p:blipFill rotWithShape="1">
          <a:blip r:embed="rId4"/>
          <a:srcRect t="36860" b="31214"/>
          <a:stretch/>
        </p:blipFill>
        <p:spPr>
          <a:xfrm>
            <a:off x="4486727" y="1321693"/>
            <a:ext cx="4114800" cy="1485007"/>
          </a:xfrm>
          <a:prstGeom prst="rect">
            <a:avLst/>
          </a:prstGeom>
        </p:spPr>
      </p:pic>
      <p:sp>
        <p:nvSpPr>
          <p:cNvPr id="46" name="CasellaDiTesto 45"/>
          <p:cNvSpPr txBox="1"/>
          <p:nvPr/>
        </p:nvSpPr>
        <p:spPr>
          <a:xfrm rot="16200000">
            <a:off x="4204141" y="1925097"/>
            <a:ext cx="8637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miR-31</a:t>
            </a:r>
            <a:endParaRPr lang="it-IT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5346700" y="945772"/>
            <a:ext cx="5081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WT</a:t>
            </a:r>
            <a:endParaRPr lang="it-IT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7277100" y="938949"/>
            <a:ext cx="65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mdx</a:t>
            </a:r>
            <a:endParaRPr lang="it-IT" b="1" i="1" dirty="0"/>
          </a:p>
        </p:txBody>
      </p:sp>
      <p:grpSp>
        <p:nvGrpSpPr>
          <p:cNvPr id="31" name="Gruppo 36"/>
          <p:cNvGrpSpPr>
            <a:grpSpLocks/>
          </p:cNvGrpSpPr>
          <p:nvPr/>
        </p:nvGrpSpPr>
        <p:grpSpPr bwMode="auto">
          <a:xfrm>
            <a:off x="2209800" y="4267200"/>
            <a:ext cx="5210175" cy="2590800"/>
            <a:chOff x="2209800" y="3581400"/>
            <a:chExt cx="5210175" cy="2590800"/>
          </a:xfrm>
        </p:grpSpPr>
        <p:pic>
          <p:nvPicPr>
            <p:cNvPr id="32" name="Immagine 42" descr="Untitled-1.jpg"/>
            <p:cNvPicPr>
              <a:picLocks noChangeAspect="1"/>
            </p:cNvPicPr>
            <p:nvPr/>
          </p:nvPicPr>
          <p:blipFill>
            <a:blip r:embed="rId5"/>
            <a:srcRect t="5855" b="11964"/>
            <a:stretch>
              <a:fillRect/>
            </a:stretch>
          </p:blipFill>
          <p:spPr bwMode="auto">
            <a:xfrm>
              <a:off x="2209800" y="4463143"/>
              <a:ext cx="5210175" cy="1709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riangolo rettangolo 32"/>
            <p:cNvSpPr/>
            <p:nvPr/>
          </p:nvSpPr>
          <p:spPr>
            <a:xfrm flipH="1">
              <a:off x="2397125" y="3581400"/>
              <a:ext cx="2251075" cy="379413"/>
            </a:xfrm>
            <a:prstGeom prst="rtTriangle">
              <a:avLst/>
            </a:prstGeom>
            <a:solidFill>
              <a:srgbClr val="1518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34" name="Triangolo rettangolo 33"/>
            <p:cNvSpPr/>
            <p:nvPr/>
          </p:nvSpPr>
          <p:spPr>
            <a:xfrm>
              <a:off x="4648200" y="3581400"/>
              <a:ext cx="1971675" cy="379413"/>
            </a:xfrm>
            <a:prstGeom prst="rtTriangle">
              <a:avLst/>
            </a:prstGeom>
            <a:solidFill>
              <a:srgbClr val="1518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35" name="Triangolo rettangolo 34"/>
            <p:cNvSpPr/>
            <p:nvPr/>
          </p:nvSpPr>
          <p:spPr>
            <a:xfrm>
              <a:off x="2397125" y="4038600"/>
              <a:ext cx="2851150" cy="379413"/>
            </a:xfrm>
            <a:prstGeom prst="rtTriangl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36" name="Triangolo rettangolo 35"/>
            <p:cNvSpPr/>
            <p:nvPr/>
          </p:nvSpPr>
          <p:spPr>
            <a:xfrm flipH="1">
              <a:off x="3886200" y="4038600"/>
              <a:ext cx="2733675" cy="377825"/>
            </a:xfrm>
            <a:prstGeom prst="rtTriangl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37" name="CasellaDiTesto 81"/>
            <p:cNvSpPr txBox="1">
              <a:spLocks noChangeArrowheads="1"/>
            </p:cNvSpPr>
            <p:nvPr/>
          </p:nvSpPr>
          <p:spPr bwMode="auto">
            <a:xfrm>
              <a:off x="3962400" y="3652601"/>
              <a:ext cx="131229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b="1">
                  <a:solidFill>
                    <a:schemeClr val="bg1"/>
                  </a:solidFill>
                  <a:ea typeface="Arial" pitchFamily="-106" charset="0"/>
                  <a:cs typeface="Arial" pitchFamily="-106" charset="0"/>
                </a:rPr>
                <a:t>miR-206 &amp; 31</a:t>
              </a:r>
            </a:p>
          </p:txBody>
        </p:sp>
        <p:sp>
          <p:nvSpPr>
            <p:cNvPr id="38" name="CasellaDiTesto 82"/>
            <p:cNvSpPr txBox="1">
              <a:spLocks noChangeArrowheads="1"/>
            </p:cNvSpPr>
            <p:nvPr/>
          </p:nvSpPr>
          <p:spPr bwMode="auto">
            <a:xfrm>
              <a:off x="2444036" y="4109057"/>
              <a:ext cx="6039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b="1">
                  <a:solidFill>
                    <a:schemeClr val="bg1"/>
                  </a:solidFill>
                  <a:ea typeface="Arial" pitchFamily="-106" charset="0"/>
                  <a:cs typeface="Arial" pitchFamily="-106" charset="0"/>
                </a:rPr>
                <a:t>Pax7</a:t>
              </a:r>
            </a:p>
          </p:txBody>
        </p:sp>
        <p:sp>
          <p:nvSpPr>
            <p:cNvPr id="39" name="CasellaDiTesto 83"/>
            <p:cNvSpPr txBox="1">
              <a:spLocks noChangeArrowheads="1"/>
            </p:cNvSpPr>
            <p:nvPr/>
          </p:nvSpPr>
          <p:spPr bwMode="auto">
            <a:xfrm>
              <a:off x="6096000" y="4109057"/>
              <a:ext cx="5140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b="1">
                  <a:solidFill>
                    <a:schemeClr val="bg1"/>
                  </a:solidFill>
                  <a:ea typeface="Arial" pitchFamily="-106" charset="0"/>
                  <a:cs typeface="Arial" pitchFamily="-106" charset="0"/>
                </a:rPr>
                <a:t>Dys</a:t>
              </a:r>
            </a:p>
          </p:txBody>
        </p:sp>
      </p:grpSp>
      <p:grpSp>
        <p:nvGrpSpPr>
          <p:cNvPr id="40" name="Gruppo 37"/>
          <p:cNvGrpSpPr>
            <a:grpSpLocks/>
          </p:cNvGrpSpPr>
          <p:nvPr/>
        </p:nvGrpSpPr>
        <p:grpSpPr bwMode="auto">
          <a:xfrm>
            <a:off x="763588" y="4298950"/>
            <a:ext cx="1255712" cy="1404938"/>
            <a:chOff x="763151" y="3613666"/>
            <a:chExt cx="1256763" cy="1403866"/>
          </a:xfrm>
        </p:grpSpPr>
        <p:sp>
          <p:nvSpPr>
            <p:cNvPr id="41" name="CasellaDiTesto 26"/>
            <p:cNvSpPr txBox="1">
              <a:spLocks noChangeArrowheads="1"/>
            </p:cNvSpPr>
            <p:nvPr/>
          </p:nvSpPr>
          <p:spPr bwMode="auto">
            <a:xfrm>
              <a:off x="763151" y="4648200"/>
              <a:ext cx="10444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b="1">
                  <a:ea typeface="Arial" pitchFamily="-106" charset="0"/>
                  <a:cs typeface="Arial" pitchFamily="-106" charset="0"/>
                </a:rPr>
                <a:t>     Pax7</a:t>
              </a:r>
            </a:p>
          </p:txBody>
        </p:sp>
        <p:sp>
          <p:nvSpPr>
            <p:cNvPr id="42" name="Rettangolo 27"/>
            <p:cNvSpPr>
              <a:spLocks noChangeArrowheads="1"/>
            </p:cNvSpPr>
            <p:nvPr/>
          </p:nvSpPr>
          <p:spPr bwMode="auto">
            <a:xfrm>
              <a:off x="937166" y="3613666"/>
              <a:ext cx="10827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b="1">
                  <a:solidFill>
                    <a:srgbClr val="000000"/>
                  </a:solidFill>
                  <a:ea typeface="Arial" pitchFamily="-106" charset="0"/>
                  <a:cs typeface="Arial" pitchFamily="-106" charset="0"/>
                </a:rPr>
                <a:t>miR-206 </a:t>
              </a:r>
              <a:endParaRPr lang="it-IT">
                <a:solidFill>
                  <a:srgbClr val="000000"/>
                </a:solidFill>
              </a:endParaRPr>
            </a:p>
          </p:txBody>
        </p:sp>
        <p:cxnSp>
          <p:nvCxnSpPr>
            <p:cNvPr id="43" name="Connettore 1 42"/>
            <p:cNvCxnSpPr/>
            <p:nvPr/>
          </p:nvCxnSpPr>
          <p:spPr>
            <a:xfrm rot="5400000">
              <a:off x="1144209" y="4317184"/>
              <a:ext cx="666241" cy="1589"/>
            </a:xfrm>
            <a:prstGeom prst="line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1287464" y="4651099"/>
              <a:ext cx="381319" cy="1587"/>
            </a:xfrm>
            <a:prstGeom prst="line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o 38"/>
          <p:cNvGrpSpPr>
            <a:grpSpLocks/>
          </p:cNvGrpSpPr>
          <p:nvPr/>
        </p:nvGrpSpPr>
        <p:grpSpPr bwMode="auto">
          <a:xfrm>
            <a:off x="6641573" y="4298950"/>
            <a:ext cx="1906554" cy="2050159"/>
            <a:chOff x="6641250" y="3613666"/>
            <a:chExt cx="1907767" cy="2050235"/>
          </a:xfrm>
        </p:grpSpPr>
        <p:sp>
          <p:nvSpPr>
            <p:cNvPr id="61" name="CasellaDiTesto 32"/>
            <p:cNvSpPr txBox="1">
              <a:spLocks noChangeArrowheads="1"/>
            </p:cNvSpPr>
            <p:nvPr/>
          </p:nvSpPr>
          <p:spPr bwMode="auto">
            <a:xfrm>
              <a:off x="6641250" y="4648200"/>
              <a:ext cx="1907767" cy="1015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b="1" dirty="0">
                  <a:ea typeface="Arial" pitchFamily="-106" charset="0"/>
                  <a:cs typeface="Arial" pitchFamily="-106" charset="0"/>
                </a:rPr>
                <a:t>    </a:t>
              </a:r>
              <a:r>
                <a:rPr lang="it-IT" b="1" dirty="0" err="1" smtClean="0">
                  <a:ea typeface="Arial" pitchFamily="-106" charset="0"/>
                  <a:cs typeface="Arial" pitchFamily="-106" charset="0"/>
                </a:rPr>
                <a:t>Dystrophin</a:t>
              </a:r>
              <a:r>
                <a:rPr lang="it-IT" b="1" dirty="0" smtClean="0">
                  <a:ea typeface="Arial" pitchFamily="-106" charset="0"/>
                  <a:cs typeface="Arial" pitchFamily="-106" charset="0"/>
                </a:rPr>
                <a:t>……..</a:t>
              </a:r>
            </a:p>
            <a:p>
              <a:pPr algn="ctr"/>
              <a:r>
                <a:rPr lang="it-IT" sz="1400" b="1" dirty="0">
                  <a:ea typeface="Arial" pitchFamily="-106" charset="0"/>
                  <a:cs typeface="Arial" pitchFamily="-106" charset="0"/>
                </a:rPr>
                <a:t>t</a:t>
              </a:r>
              <a:r>
                <a:rPr lang="it-IT" sz="1400" b="1" dirty="0" smtClean="0">
                  <a:ea typeface="Arial" pitchFamily="-106" charset="0"/>
                  <a:cs typeface="Arial" pitchFamily="-106" charset="0"/>
                </a:rPr>
                <a:t>erminal </a:t>
              </a:r>
              <a:r>
                <a:rPr lang="it-IT" sz="1400" b="1" dirty="0" err="1">
                  <a:ea typeface="Arial" pitchFamily="-106" charset="0"/>
                  <a:cs typeface="Arial" pitchFamily="-106" charset="0"/>
                </a:rPr>
                <a:t>d</a:t>
              </a:r>
              <a:r>
                <a:rPr lang="it-IT" sz="1400" b="1" dirty="0" err="1" smtClean="0">
                  <a:ea typeface="Arial" pitchFamily="-106" charset="0"/>
                  <a:cs typeface="Arial" pitchFamily="-106" charset="0"/>
                </a:rPr>
                <a:t>iff</a:t>
              </a:r>
              <a:r>
                <a:rPr lang="it-IT" sz="1400" b="1" dirty="0" smtClean="0">
                  <a:ea typeface="Arial" pitchFamily="-106" charset="0"/>
                  <a:cs typeface="Arial" pitchFamily="-106" charset="0"/>
                </a:rPr>
                <a:t>. </a:t>
              </a:r>
            </a:p>
            <a:p>
              <a:pPr algn="ctr"/>
              <a:r>
                <a:rPr lang="it-IT" sz="1400" b="1" dirty="0" err="1" smtClean="0">
                  <a:ea typeface="Arial" pitchFamily="-106" charset="0"/>
                  <a:cs typeface="Arial" pitchFamily="-106" charset="0"/>
                </a:rPr>
                <a:t>factors</a:t>
              </a:r>
              <a:endParaRPr lang="it-IT" sz="1400" b="1" dirty="0">
                <a:ea typeface="Arial" pitchFamily="-106" charset="0"/>
                <a:cs typeface="Arial" pitchFamily="-106" charset="0"/>
              </a:endParaRPr>
            </a:p>
            <a:p>
              <a:pPr algn="ctr"/>
              <a:r>
                <a:rPr lang="it-IT" sz="1400" dirty="0">
                  <a:ea typeface="Arial" pitchFamily="-106" charset="0"/>
                  <a:cs typeface="Arial" pitchFamily="-106" charset="0"/>
                </a:rPr>
                <a:t>   </a:t>
              </a:r>
              <a:endParaRPr lang="it-IT" sz="1400" b="1" dirty="0">
                <a:ea typeface="Arial" pitchFamily="-106" charset="0"/>
                <a:cs typeface="Arial" pitchFamily="-106" charset="0"/>
              </a:endParaRPr>
            </a:p>
          </p:txBody>
        </p:sp>
        <p:sp>
          <p:nvSpPr>
            <p:cNvPr id="62" name="Rettangolo 33"/>
            <p:cNvSpPr>
              <a:spLocks noChangeArrowheads="1"/>
            </p:cNvSpPr>
            <p:nvPr/>
          </p:nvSpPr>
          <p:spPr bwMode="auto">
            <a:xfrm>
              <a:off x="7209190" y="3613666"/>
              <a:ext cx="9543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  <a:ea typeface="Arial" pitchFamily="-106" charset="0"/>
                  <a:cs typeface="Arial" pitchFamily="-106" charset="0"/>
                </a:rPr>
                <a:t>miR-31 </a:t>
              </a:r>
              <a:endParaRPr lang="it-IT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Connettore 1 62"/>
            <p:cNvCxnSpPr/>
            <p:nvPr/>
          </p:nvCxnSpPr>
          <p:spPr>
            <a:xfrm rot="5400000">
              <a:off x="7358385" y="4316955"/>
              <a:ext cx="665188" cy="1589"/>
            </a:xfrm>
            <a:prstGeom prst="line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/>
          </p:nvCxnSpPr>
          <p:spPr>
            <a:xfrm>
              <a:off x="7501153" y="4650342"/>
              <a:ext cx="379653" cy="1587"/>
            </a:xfrm>
            <a:prstGeom prst="line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asellaDiTesto 37"/>
          <p:cNvSpPr txBox="1">
            <a:spLocks noChangeArrowheads="1"/>
          </p:cNvSpPr>
          <p:nvPr/>
        </p:nvSpPr>
        <p:spPr bwMode="auto">
          <a:xfrm>
            <a:off x="763588" y="3114675"/>
            <a:ext cx="7537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promote</a:t>
            </a:r>
            <a:r>
              <a:rPr lang="it-IT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 smtClean="0">
                <a:ea typeface="Arial" pitchFamily="-106" charset="0"/>
                <a:cs typeface="Arial" pitchFamily="-106" charset="0"/>
              </a:rPr>
              <a:t>precursor</a:t>
            </a:r>
            <a:r>
              <a:rPr lang="it-IT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 smtClean="0">
                <a:ea typeface="Arial" pitchFamily="-106" charset="0"/>
                <a:cs typeface="Arial" pitchFamily="-106" charset="0"/>
              </a:rPr>
              <a:t>muscle</a:t>
            </a:r>
            <a:r>
              <a:rPr lang="it-IT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 smtClean="0">
                <a:ea typeface="Arial" pitchFamily="-106" charset="0"/>
                <a:cs typeface="Arial" pitchFamily="-106" charset="0"/>
              </a:rPr>
              <a:t>cell</a:t>
            </a:r>
            <a:r>
              <a:rPr lang="it-IT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differentiation</a:t>
            </a:r>
            <a:r>
              <a:rPr lang="it-IT" dirty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by</a:t>
            </a:r>
            <a:r>
              <a:rPr lang="it-IT" dirty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repressing</a:t>
            </a:r>
            <a:r>
              <a:rPr lang="it-IT" dirty="0">
                <a:ea typeface="Arial" pitchFamily="-106" charset="0"/>
                <a:cs typeface="Arial" pitchFamily="-106" charset="0"/>
              </a:rPr>
              <a:t> the Pax7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self-</a:t>
            </a:r>
            <a:endParaRPr lang="it-IT" dirty="0">
              <a:ea typeface="Arial" pitchFamily="-106" charset="0"/>
              <a:cs typeface="Arial" pitchFamily="-106" charset="0"/>
            </a:endParaRP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it-IT" dirty="0" err="1">
                <a:ea typeface="Arial" pitchFamily="-106" charset="0"/>
                <a:cs typeface="Arial" pitchFamily="-106" charset="0"/>
              </a:rPr>
              <a:t>renewal</a:t>
            </a:r>
            <a:r>
              <a:rPr lang="it-IT" dirty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factor</a:t>
            </a:r>
            <a:r>
              <a:rPr lang="it-IT" dirty="0">
                <a:ea typeface="Arial" pitchFamily="-106" charset="0"/>
                <a:cs typeface="Arial" pitchFamily="-106" charset="0"/>
              </a:rPr>
              <a:t> and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avoiding</a:t>
            </a:r>
            <a:r>
              <a:rPr lang="it-IT" dirty="0">
                <a:ea typeface="Arial" pitchFamily="-106" charset="0"/>
                <a:cs typeface="Arial" pitchFamily="-106" charset="0"/>
              </a:rPr>
              <a:t> the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expression</a:t>
            </a:r>
            <a:r>
              <a:rPr lang="it-IT" dirty="0">
                <a:ea typeface="Arial" pitchFamily="-106" charset="0"/>
                <a:cs typeface="Arial" pitchFamily="-106" charset="0"/>
              </a:rPr>
              <a:t> of late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differentiation</a:t>
            </a:r>
            <a:r>
              <a:rPr lang="it-IT" dirty="0">
                <a:ea typeface="Arial" pitchFamily="-106" charset="0"/>
                <a:cs typeface="Arial" pitchFamily="-106" charset="0"/>
              </a:rPr>
              <a:t> </a:t>
            </a:r>
            <a:r>
              <a:rPr lang="it-IT" dirty="0" err="1">
                <a:ea typeface="Arial" pitchFamily="-106" charset="0"/>
                <a:cs typeface="Arial" pitchFamily="-106" charset="0"/>
              </a:rPr>
              <a:t>markers</a:t>
            </a:r>
            <a:endParaRPr lang="it-IT" dirty="0">
              <a:ea typeface="Arial" pitchFamily="-106" charset="0"/>
              <a:cs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5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410135" y="66852"/>
            <a:ext cx="8377927" cy="16095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32933" y="205316"/>
            <a:ext cx="70781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cs typeface="Arial"/>
              </a:rPr>
              <a:t>Correct</a:t>
            </a:r>
            <a:r>
              <a:rPr lang="it-IT" sz="2400" i="1" dirty="0" smtClean="0">
                <a:cs typeface="Arial"/>
              </a:rPr>
              <a:t> timing of </a:t>
            </a:r>
            <a:r>
              <a:rPr lang="it-IT" sz="2400" i="1" dirty="0" err="1" smtClean="0">
                <a:cs typeface="Arial"/>
              </a:rPr>
              <a:t>miRNA</a:t>
            </a:r>
            <a:r>
              <a:rPr lang="it-IT" sz="2400" i="1" dirty="0" smtClean="0">
                <a:cs typeface="Arial"/>
              </a:rPr>
              <a:t> </a:t>
            </a:r>
            <a:r>
              <a:rPr lang="it-IT" sz="2400" i="1" dirty="0" err="1" smtClean="0">
                <a:cs typeface="Arial"/>
              </a:rPr>
              <a:t>expression</a:t>
            </a:r>
            <a:r>
              <a:rPr lang="it-IT" sz="2400" i="1" dirty="0" smtClean="0">
                <a:cs typeface="Arial"/>
              </a:rPr>
              <a:t> </a:t>
            </a:r>
            <a:r>
              <a:rPr lang="it-IT" sz="2400" i="1" dirty="0" err="1" smtClean="0">
                <a:cs typeface="Arial"/>
              </a:rPr>
              <a:t>regulates</a:t>
            </a:r>
            <a:r>
              <a:rPr lang="it-IT" sz="2400" i="1" dirty="0" smtClean="0">
                <a:cs typeface="Arial"/>
              </a:rPr>
              <a:t> the </a:t>
            </a:r>
            <a:r>
              <a:rPr lang="it-IT" sz="2400" i="1" dirty="0" err="1" smtClean="0">
                <a:cs typeface="Arial"/>
              </a:rPr>
              <a:t>progression</a:t>
            </a:r>
            <a:r>
              <a:rPr lang="it-IT" sz="2400" i="1" dirty="0" smtClean="0">
                <a:cs typeface="Arial"/>
              </a:rPr>
              <a:t> from </a:t>
            </a:r>
            <a:r>
              <a:rPr lang="it-IT" sz="2400" i="1" dirty="0" err="1" smtClean="0">
                <a:cs typeface="Arial"/>
              </a:rPr>
              <a:t>early</a:t>
            </a:r>
            <a:r>
              <a:rPr lang="it-IT" sz="2400" i="1" dirty="0" smtClean="0">
                <a:cs typeface="Arial"/>
              </a:rPr>
              <a:t> to late </a:t>
            </a:r>
            <a:r>
              <a:rPr lang="it-IT" sz="2400" i="1" dirty="0" err="1" smtClean="0">
                <a:cs typeface="Arial"/>
              </a:rPr>
              <a:t>phases</a:t>
            </a:r>
            <a:r>
              <a:rPr lang="it-IT" sz="2400" i="1" dirty="0" smtClean="0">
                <a:cs typeface="Arial"/>
              </a:rPr>
              <a:t> of </a:t>
            </a:r>
            <a:r>
              <a:rPr lang="it-IT" sz="2400" i="1" dirty="0" err="1" smtClean="0">
                <a:cs typeface="Arial"/>
              </a:rPr>
              <a:t>muscle</a:t>
            </a:r>
            <a:r>
              <a:rPr lang="it-IT" sz="2400" i="1" dirty="0" smtClean="0">
                <a:cs typeface="Arial"/>
              </a:rPr>
              <a:t> </a:t>
            </a:r>
            <a:r>
              <a:rPr lang="it-IT" sz="2400" i="1" dirty="0" err="1" smtClean="0">
                <a:cs typeface="Arial"/>
              </a:rPr>
              <a:t>differentiation</a:t>
            </a:r>
            <a:endParaRPr lang="it-IT" sz="2400" i="1" dirty="0" smtClean="0">
              <a:cs typeface="Arial"/>
            </a:endParaRPr>
          </a:p>
          <a:p>
            <a:pPr algn="ctr"/>
            <a:endParaRPr lang="it-IT" sz="2400" i="1" dirty="0">
              <a:ea typeface="Arial" pitchFamily="28" charset="0"/>
              <a:cs typeface="Arial"/>
            </a:endParaRPr>
          </a:p>
          <a:p>
            <a:pPr algn="ctr"/>
            <a:endParaRPr lang="it-IT" sz="2400" i="1" dirty="0" smtClean="0">
              <a:ea typeface="Arial" pitchFamily="28" charset="0"/>
              <a:cs typeface="Arial"/>
            </a:endParaRPr>
          </a:p>
          <a:p>
            <a:pPr algn="ctr"/>
            <a:r>
              <a:rPr lang="it-IT" sz="2400" i="1" dirty="0" smtClean="0">
                <a:ea typeface="Arial" pitchFamily="28" charset="0"/>
                <a:cs typeface="Arial"/>
              </a:rPr>
              <a:t>miR-206 – in </a:t>
            </a:r>
            <a:r>
              <a:rPr lang="it-IT" sz="2400" i="1" dirty="0" err="1" smtClean="0">
                <a:ea typeface="Arial" pitchFamily="28" charset="0"/>
                <a:cs typeface="Arial"/>
              </a:rPr>
              <a:t>activated</a:t>
            </a:r>
            <a:r>
              <a:rPr lang="it-IT" sz="2400" i="1" dirty="0" smtClean="0">
                <a:ea typeface="Arial" pitchFamily="28" charset="0"/>
                <a:cs typeface="Arial"/>
              </a:rPr>
              <a:t>  precursor </a:t>
            </a:r>
            <a:r>
              <a:rPr lang="it-IT" sz="2400" i="1" dirty="0" err="1" smtClean="0">
                <a:ea typeface="Arial" pitchFamily="28" charset="0"/>
                <a:cs typeface="Arial"/>
              </a:rPr>
              <a:t>cells</a:t>
            </a:r>
            <a:endParaRPr lang="it-IT" sz="2400" i="1" dirty="0" smtClean="0">
              <a:ea typeface="Arial" pitchFamily="28" charset="0"/>
              <a:cs typeface="Arial"/>
            </a:endParaRPr>
          </a:p>
          <a:p>
            <a:pPr algn="ctr"/>
            <a:r>
              <a:rPr lang="it-IT" sz="2400" i="1" dirty="0" smtClean="0">
                <a:ea typeface="Arial" pitchFamily="28" charset="0"/>
                <a:cs typeface="Arial"/>
              </a:rPr>
              <a:t>miR1 – in </a:t>
            </a:r>
            <a:r>
              <a:rPr lang="it-IT" sz="2400" i="1" dirty="0" err="1" smtClean="0">
                <a:ea typeface="Arial" pitchFamily="28" charset="0"/>
                <a:cs typeface="Arial"/>
              </a:rPr>
              <a:t>terminally</a:t>
            </a:r>
            <a:r>
              <a:rPr lang="it-IT" sz="2400" i="1" dirty="0" smtClean="0">
                <a:ea typeface="Arial" pitchFamily="28" charset="0"/>
                <a:cs typeface="Arial"/>
              </a:rPr>
              <a:t> </a:t>
            </a:r>
            <a:r>
              <a:rPr lang="it-IT" sz="2400" i="1" dirty="0" err="1" smtClean="0">
                <a:ea typeface="Arial" pitchFamily="28" charset="0"/>
                <a:cs typeface="Arial"/>
              </a:rPr>
              <a:t>differentiated</a:t>
            </a:r>
            <a:r>
              <a:rPr lang="it-IT" sz="2400" i="1" dirty="0" smtClean="0">
                <a:ea typeface="Arial" pitchFamily="28" charset="0"/>
                <a:cs typeface="Arial"/>
              </a:rPr>
              <a:t> </a:t>
            </a:r>
            <a:r>
              <a:rPr lang="it-IT" sz="2400" i="1" dirty="0" err="1" smtClean="0">
                <a:ea typeface="Arial" pitchFamily="28" charset="0"/>
                <a:cs typeface="Arial"/>
              </a:rPr>
              <a:t>fibers</a:t>
            </a:r>
            <a:endParaRPr lang="it-IT" sz="2400" i="1" dirty="0" smtClean="0">
              <a:ea typeface="Arial" pitchFamily="28" charset="0"/>
              <a:cs typeface="Arial" pitchFamily="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4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253831" y="1605698"/>
            <a:ext cx="8849554" cy="2350772"/>
            <a:chOff x="410135" y="3246890"/>
            <a:chExt cx="8849554" cy="2350772"/>
          </a:xfrm>
        </p:grpSpPr>
        <p:pic>
          <p:nvPicPr>
            <p:cNvPr id="2" name="Immagine 1" descr="ncRNA figuresFINAL.jpg"/>
            <p:cNvPicPr>
              <a:picLocks noChangeAspect="1"/>
            </p:cNvPicPr>
            <p:nvPr/>
          </p:nvPicPr>
          <p:blipFill rotWithShape="1">
            <a:blip r:embed="rId2"/>
            <a:srcRect l="5826" t="55926" r="14943" b="13672"/>
            <a:stretch/>
          </p:blipFill>
          <p:spPr>
            <a:xfrm>
              <a:off x="410135" y="3246890"/>
              <a:ext cx="8849554" cy="2350772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4739052" y="3867400"/>
              <a:ext cx="3468985" cy="47394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2" name="Rettangolo arrotondato 61"/>
          <p:cNvSpPr/>
          <p:nvPr/>
        </p:nvSpPr>
        <p:spPr>
          <a:xfrm>
            <a:off x="410135" y="66851"/>
            <a:ext cx="8377927" cy="936449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714" y="66852"/>
            <a:ext cx="750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                     </a:t>
            </a:r>
            <a:r>
              <a:rPr lang="it-IT" sz="2800" dirty="0" err="1" smtClean="0"/>
              <a:t>Biogenesis</a:t>
            </a:r>
            <a:r>
              <a:rPr lang="it-IT" sz="2800" dirty="0" smtClean="0"/>
              <a:t> of </a:t>
            </a:r>
            <a:r>
              <a:rPr lang="it-IT" sz="2800" dirty="0" err="1" smtClean="0"/>
              <a:t>muscle</a:t>
            </a:r>
            <a:r>
              <a:rPr lang="it-IT" sz="2800" dirty="0" smtClean="0"/>
              <a:t> </a:t>
            </a:r>
            <a:r>
              <a:rPr lang="it-IT" sz="2800" dirty="0" err="1" smtClean="0"/>
              <a:t>miRNAs</a:t>
            </a:r>
            <a:r>
              <a:rPr lang="it-IT" sz="2800" dirty="0" smtClean="0"/>
              <a:t>:</a:t>
            </a:r>
          </a:p>
          <a:p>
            <a:pPr algn="ctr"/>
            <a:r>
              <a:rPr lang="it-IT" sz="2000" b="1" dirty="0" smtClean="0"/>
              <a:t>                            the miR-206/miR-</a:t>
            </a:r>
            <a:r>
              <a:rPr lang="it-IT" sz="2000" b="1" dirty="0"/>
              <a:t>133b locus </a:t>
            </a:r>
          </a:p>
        </p:txBody>
      </p:sp>
      <p:sp>
        <p:nvSpPr>
          <p:cNvPr id="63" name="Rettangolo 62"/>
          <p:cNvSpPr/>
          <p:nvPr/>
        </p:nvSpPr>
        <p:spPr>
          <a:xfrm>
            <a:off x="7760607" y="1878268"/>
            <a:ext cx="153497" cy="229932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ettangolo 71"/>
          <p:cNvSpPr/>
          <p:nvPr/>
        </p:nvSpPr>
        <p:spPr>
          <a:xfrm>
            <a:off x="5670130" y="1993234"/>
            <a:ext cx="153497" cy="2299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asellaDiTesto 72"/>
          <p:cNvSpPr txBox="1"/>
          <p:nvPr/>
        </p:nvSpPr>
        <p:spPr>
          <a:xfrm>
            <a:off x="5222711" y="2484826"/>
            <a:ext cx="96902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miR-206</a:t>
            </a:r>
            <a:endParaRPr lang="it-IT" dirty="0"/>
          </a:p>
        </p:txBody>
      </p:sp>
      <p:sp>
        <p:nvSpPr>
          <p:cNvPr id="74" name="CasellaDiTesto 73"/>
          <p:cNvSpPr txBox="1"/>
          <p:nvPr/>
        </p:nvSpPr>
        <p:spPr>
          <a:xfrm>
            <a:off x="7276095" y="2484826"/>
            <a:ext cx="1090300" cy="369332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miR-133b</a:t>
            </a:r>
            <a:endParaRPr lang="it-IT" dirty="0"/>
          </a:p>
        </p:txBody>
      </p:sp>
      <p:cxnSp>
        <p:nvCxnSpPr>
          <p:cNvPr id="76" name="Connettore 1 75"/>
          <p:cNvCxnSpPr/>
          <p:nvPr/>
        </p:nvCxnSpPr>
        <p:spPr>
          <a:xfrm flipV="1">
            <a:off x="5222710" y="2201334"/>
            <a:ext cx="441490" cy="300426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1 79"/>
          <p:cNvCxnSpPr/>
          <p:nvPr/>
        </p:nvCxnSpPr>
        <p:spPr>
          <a:xfrm>
            <a:off x="5831547" y="2223166"/>
            <a:ext cx="360188" cy="261662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1 81"/>
          <p:cNvCxnSpPr/>
          <p:nvPr/>
        </p:nvCxnSpPr>
        <p:spPr>
          <a:xfrm flipV="1">
            <a:off x="7276095" y="2110389"/>
            <a:ext cx="484512" cy="374439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/>
          <p:cNvCxnSpPr/>
          <p:nvPr/>
        </p:nvCxnSpPr>
        <p:spPr>
          <a:xfrm>
            <a:off x="7914105" y="2129771"/>
            <a:ext cx="452291" cy="355057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64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Immagine 9" descr="ML_sinistra_202EC.ai"/>
          <p:cNvPicPr>
            <a:picLocks noChangeAspect="1"/>
          </p:cNvPicPr>
          <p:nvPr/>
        </p:nvPicPr>
        <p:blipFill>
          <a:blip r:embed="rId5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253831" y="1878268"/>
            <a:ext cx="723083" cy="2299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90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tangolo arrotondato 61"/>
          <p:cNvSpPr/>
          <p:nvPr/>
        </p:nvSpPr>
        <p:spPr>
          <a:xfrm>
            <a:off x="410135" y="66852"/>
            <a:ext cx="8377927" cy="523220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50219" y="66852"/>
            <a:ext cx="740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 long non-</a:t>
            </a:r>
            <a:r>
              <a:rPr lang="it-IT" sz="2800" dirty="0" err="1" smtClean="0"/>
              <a:t>coding</a:t>
            </a:r>
            <a:r>
              <a:rPr lang="it-IT" sz="2800" dirty="0" smtClean="0"/>
              <a:t> RNA </a:t>
            </a:r>
            <a:r>
              <a:rPr lang="it-IT" sz="2800" dirty="0" err="1" smtClean="0"/>
              <a:t>overlaps</a:t>
            </a:r>
            <a:r>
              <a:rPr lang="it-IT" sz="2800" dirty="0" smtClean="0"/>
              <a:t> the </a:t>
            </a:r>
            <a:r>
              <a:rPr lang="it-IT" sz="2800" dirty="0" err="1" smtClean="0"/>
              <a:t>entire</a:t>
            </a:r>
            <a:r>
              <a:rPr lang="it-IT" sz="2800" dirty="0" smtClean="0"/>
              <a:t> </a:t>
            </a:r>
            <a:r>
              <a:rPr lang="it-IT" sz="2800" dirty="0" err="1" smtClean="0"/>
              <a:t>region</a:t>
            </a:r>
            <a:endParaRPr lang="it-IT" sz="2800" dirty="0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64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magine 37" descr="ncRNA figuresFINAL.jpg"/>
          <p:cNvPicPr>
            <a:picLocks noChangeAspect="1"/>
          </p:cNvPicPr>
          <p:nvPr/>
        </p:nvPicPr>
        <p:blipFill>
          <a:blip r:embed="rId5"/>
          <a:srcRect l="5826" t="56611" r="14943" b="35678"/>
          <a:stretch>
            <a:fillRect/>
          </a:stretch>
        </p:blipFill>
        <p:spPr>
          <a:xfrm>
            <a:off x="258364" y="2070752"/>
            <a:ext cx="8849554" cy="596240"/>
          </a:xfrm>
          <a:prstGeom prst="rect">
            <a:avLst/>
          </a:prstGeom>
        </p:spPr>
      </p:pic>
      <p:sp>
        <p:nvSpPr>
          <p:cNvPr id="39" name="Rettangolo 38"/>
          <p:cNvSpPr/>
          <p:nvPr/>
        </p:nvSpPr>
        <p:spPr>
          <a:xfrm>
            <a:off x="7760607" y="2284660"/>
            <a:ext cx="153497" cy="229932"/>
          </a:xfrm>
          <a:prstGeom prst="rect">
            <a:avLst/>
          </a:prstGeom>
          <a:solidFill>
            <a:srgbClr val="008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5670130" y="2399626"/>
            <a:ext cx="153497" cy="2299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/>
          <p:cNvSpPr txBox="1"/>
          <p:nvPr/>
        </p:nvSpPr>
        <p:spPr>
          <a:xfrm>
            <a:off x="5222711" y="2891218"/>
            <a:ext cx="96902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miR-206</a:t>
            </a:r>
            <a:endParaRPr lang="it-IT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7276095" y="2891218"/>
            <a:ext cx="1090300" cy="369332"/>
          </a:xfrm>
          <a:prstGeom prst="rect">
            <a:avLst/>
          </a:prstGeom>
          <a:solidFill>
            <a:srgbClr val="008000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miR-133b</a:t>
            </a:r>
            <a:endParaRPr lang="it-IT" dirty="0"/>
          </a:p>
        </p:txBody>
      </p:sp>
      <p:cxnSp>
        <p:nvCxnSpPr>
          <p:cNvPr id="43" name="Connettore 1 42"/>
          <p:cNvCxnSpPr/>
          <p:nvPr/>
        </p:nvCxnSpPr>
        <p:spPr>
          <a:xfrm flipV="1">
            <a:off x="5222710" y="2607726"/>
            <a:ext cx="441490" cy="300426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5831547" y="2629558"/>
            <a:ext cx="360188" cy="261662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V="1">
            <a:off x="7276095" y="2516781"/>
            <a:ext cx="484512" cy="374439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>
            <a:off x="7914105" y="2536163"/>
            <a:ext cx="452291" cy="355057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ttangolo 46"/>
          <p:cNvSpPr/>
          <p:nvPr/>
        </p:nvSpPr>
        <p:spPr>
          <a:xfrm>
            <a:off x="3736079" y="1478264"/>
            <a:ext cx="1295037" cy="3134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  </a:t>
            </a:r>
            <a:endParaRPr lang="it-IT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48" name="Connettore 1 47"/>
          <p:cNvCxnSpPr/>
          <p:nvPr/>
        </p:nvCxnSpPr>
        <p:spPr>
          <a:xfrm flipH="1">
            <a:off x="1111206" y="1777270"/>
            <a:ext cx="2624873" cy="50739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H="1">
            <a:off x="2785231" y="1777270"/>
            <a:ext cx="1327675" cy="50739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>
            <a:off x="5031116" y="1791700"/>
            <a:ext cx="3535034" cy="532747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4962288" y="1455991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AAAAAAAA</a:t>
            </a:r>
            <a:endParaRPr lang="it-IT" sz="1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476500" y="1455991"/>
            <a:ext cx="103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</a:t>
            </a:r>
            <a:r>
              <a:rPr lang="it-IT" dirty="0" smtClean="0"/>
              <a:t>inc-MD1</a:t>
            </a:r>
            <a:endParaRPr lang="it-IT" dirty="0"/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6"/>
          <a:srcRect l="6537" t="8646" r="9569" b="8416"/>
          <a:stretch>
            <a:fillRect/>
          </a:stretch>
        </p:blipFill>
        <p:spPr bwMode="auto">
          <a:xfrm>
            <a:off x="410135" y="4064966"/>
            <a:ext cx="1447347" cy="140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CasellaDiTesto 25"/>
          <p:cNvSpPr txBox="1"/>
          <p:nvPr/>
        </p:nvSpPr>
        <p:spPr>
          <a:xfrm>
            <a:off x="306758" y="5467220"/>
            <a:ext cx="1550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Marcella </a:t>
            </a:r>
            <a:r>
              <a:rPr lang="it-IT" sz="1600" dirty="0" err="1" smtClean="0"/>
              <a:t>Cesana</a:t>
            </a:r>
            <a:endParaRPr lang="it-IT" sz="1600" dirty="0"/>
          </a:p>
        </p:txBody>
      </p:sp>
      <p:grpSp>
        <p:nvGrpSpPr>
          <p:cNvPr id="87" name="Group 72"/>
          <p:cNvGrpSpPr>
            <a:grpSpLocks/>
          </p:cNvGrpSpPr>
          <p:nvPr/>
        </p:nvGrpSpPr>
        <p:grpSpPr bwMode="auto">
          <a:xfrm>
            <a:off x="4502618" y="1183987"/>
            <a:ext cx="263720" cy="564035"/>
            <a:chOff x="1612" y="482"/>
            <a:chExt cx="384" cy="1697"/>
          </a:xfrm>
        </p:grpSpPr>
        <p:sp>
          <p:nvSpPr>
            <p:cNvPr id="88" name="Line 73"/>
            <p:cNvSpPr>
              <a:spLocks noChangeShapeType="1"/>
            </p:cNvSpPr>
            <p:nvPr/>
          </p:nvSpPr>
          <p:spPr bwMode="auto">
            <a:xfrm>
              <a:off x="1883" y="816"/>
              <a:ext cx="0" cy="1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9" name="Line 74"/>
            <p:cNvSpPr>
              <a:spLocks noChangeShapeType="1"/>
            </p:cNvSpPr>
            <p:nvPr/>
          </p:nvSpPr>
          <p:spPr bwMode="auto">
            <a:xfrm>
              <a:off x="1719" y="750"/>
              <a:ext cx="0" cy="1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0" name="Line 75"/>
            <p:cNvSpPr>
              <a:spLocks noChangeShapeType="1"/>
            </p:cNvSpPr>
            <p:nvPr/>
          </p:nvSpPr>
          <p:spPr bwMode="auto">
            <a:xfrm>
              <a:off x="1631" y="933"/>
              <a:ext cx="82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1" name="Line 76"/>
            <p:cNvSpPr>
              <a:spLocks noChangeShapeType="1"/>
            </p:cNvSpPr>
            <p:nvPr/>
          </p:nvSpPr>
          <p:spPr bwMode="auto">
            <a:xfrm flipV="1">
              <a:off x="1631" y="859"/>
              <a:ext cx="91" cy="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2" name="Oval 77"/>
            <p:cNvSpPr>
              <a:spLocks noChangeArrowheads="1"/>
            </p:cNvSpPr>
            <p:nvPr/>
          </p:nvSpPr>
          <p:spPr bwMode="auto">
            <a:xfrm>
              <a:off x="1612" y="482"/>
              <a:ext cx="384" cy="2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3" name="Line 78"/>
            <p:cNvSpPr>
              <a:spLocks noChangeShapeType="1"/>
            </p:cNvSpPr>
            <p:nvPr/>
          </p:nvSpPr>
          <p:spPr bwMode="auto">
            <a:xfrm>
              <a:off x="1710" y="96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4" name="Line 79"/>
            <p:cNvSpPr>
              <a:spLocks noChangeShapeType="1"/>
            </p:cNvSpPr>
            <p:nvPr/>
          </p:nvSpPr>
          <p:spPr bwMode="auto">
            <a:xfrm>
              <a:off x="1716" y="972"/>
              <a:ext cx="0" cy="2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5" name="Line 80"/>
            <p:cNvSpPr>
              <a:spLocks noChangeShapeType="1"/>
            </p:cNvSpPr>
            <p:nvPr/>
          </p:nvSpPr>
          <p:spPr bwMode="auto">
            <a:xfrm flipH="1">
              <a:off x="1883" y="1350"/>
              <a:ext cx="92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6" name="Rectangle 81"/>
            <p:cNvSpPr>
              <a:spLocks noChangeArrowheads="1"/>
            </p:cNvSpPr>
            <p:nvPr/>
          </p:nvSpPr>
          <p:spPr bwMode="auto">
            <a:xfrm>
              <a:off x="1719" y="737"/>
              <a:ext cx="164" cy="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7" name="Rectangle 82"/>
            <p:cNvSpPr>
              <a:spLocks noChangeArrowheads="1"/>
            </p:cNvSpPr>
            <p:nvPr/>
          </p:nvSpPr>
          <p:spPr bwMode="auto">
            <a:xfrm>
              <a:off x="1838" y="1280"/>
              <a:ext cx="56" cy="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8" name="Line 84"/>
            <p:cNvSpPr>
              <a:spLocks noChangeShapeType="1"/>
            </p:cNvSpPr>
            <p:nvPr/>
          </p:nvSpPr>
          <p:spPr bwMode="auto">
            <a:xfrm>
              <a:off x="1716" y="1932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" name="Line 85"/>
            <p:cNvSpPr>
              <a:spLocks noChangeShapeType="1"/>
            </p:cNvSpPr>
            <p:nvPr/>
          </p:nvSpPr>
          <p:spPr bwMode="auto">
            <a:xfrm flipH="1" flipV="1">
              <a:off x="1646" y="1865"/>
              <a:ext cx="73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0" name="Line 86"/>
            <p:cNvSpPr>
              <a:spLocks noChangeShapeType="1"/>
            </p:cNvSpPr>
            <p:nvPr/>
          </p:nvSpPr>
          <p:spPr bwMode="auto">
            <a:xfrm flipH="1">
              <a:off x="1878" y="828"/>
              <a:ext cx="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1" name="Line 87"/>
            <p:cNvSpPr>
              <a:spLocks noChangeShapeType="1"/>
            </p:cNvSpPr>
            <p:nvPr/>
          </p:nvSpPr>
          <p:spPr bwMode="auto">
            <a:xfrm>
              <a:off x="1884" y="750"/>
              <a:ext cx="0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" name="Line 88"/>
            <p:cNvSpPr>
              <a:spLocks noChangeShapeType="1"/>
            </p:cNvSpPr>
            <p:nvPr/>
          </p:nvSpPr>
          <p:spPr bwMode="auto">
            <a:xfrm>
              <a:off x="1716" y="876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" name="Line 89"/>
            <p:cNvSpPr>
              <a:spLocks noChangeShapeType="1"/>
            </p:cNvSpPr>
            <p:nvPr/>
          </p:nvSpPr>
          <p:spPr bwMode="auto">
            <a:xfrm>
              <a:off x="1710" y="960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" name="Line 90"/>
            <p:cNvSpPr>
              <a:spLocks noChangeShapeType="1"/>
            </p:cNvSpPr>
            <p:nvPr/>
          </p:nvSpPr>
          <p:spPr bwMode="auto">
            <a:xfrm>
              <a:off x="1716" y="1032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5" name="Line 91"/>
            <p:cNvSpPr>
              <a:spLocks noChangeShapeType="1"/>
            </p:cNvSpPr>
            <p:nvPr/>
          </p:nvSpPr>
          <p:spPr bwMode="auto">
            <a:xfrm>
              <a:off x="1878" y="1266"/>
              <a:ext cx="90" cy="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6" name="Group 92"/>
            <p:cNvGrpSpPr>
              <a:grpSpLocks/>
            </p:cNvGrpSpPr>
            <p:nvPr/>
          </p:nvGrpSpPr>
          <p:grpSpPr bwMode="auto">
            <a:xfrm>
              <a:off x="1716" y="1098"/>
              <a:ext cx="162" cy="174"/>
              <a:chOff x="1716" y="1098"/>
              <a:chExt cx="162" cy="174"/>
            </a:xfrm>
          </p:grpSpPr>
          <p:sp>
            <p:nvSpPr>
              <p:cNvPr id="122" name="Line 93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" name="Line 94"/>
              <p:cNvSpPr>
                <a:spLocks noChangeShapeType="1"/>
              </p:cNvSpPr>
              <p:nvPr/>
            </p:nvSpPr>
            <p:spPr bwMode="auto">
              <a:xfrm>
                <a:off x="1716" y="115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" name="Line 95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5" name="Line 96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07" name="Group 97"/>
            <p:cNvGrpSpPr>
              <a:grpSpLocks/>
            </p:cNvGrpSpPr>
            <p:nvPr/>
          </p:nvGrpSpPr>
          <p:grpSpPr bwMode="auto">
            <a:xfrm>
              <a:off x="1716" y="1410"/>
              <a:ext cx="162" cy="174"/>
              <a:chOff x="1716" y="1098"/>
              <a:chExt cx="162" cy="174"/>
            </a:xfrm>
          </p:grpSpPr>
          <p:sp>
            <p:nvSpPr>
              <p:cNvPr id="118" name="Line 98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9" name="Line 99"/>
              <p:cNvSpPr>
                <a:spLocks noChangeShapeType="1"/>
              </p:cNvSpPr>
              <p:nvPr/>
            </p:nvSpPr>
            <p:spPr bwMode="auto">
              <a:xfrm>
                <a:off x="1716" y="115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0" name="Line 100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1" name="Line 101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08" name="Group 102"/>
            <p:cNvGrpSpPr>
              <a:grpSpLocks/>
            </p:cNvGrpSpPr>
            <p:nvPr/>
          </p:nvGrpSpPr>
          <p:grpSpPr bwMode="auto">
            <a:xfrm>
              <a:off x="1716" y="1644"/>
              <a:ext cx="156" cy="174"/>
              <a:chOff x="1722" y="1098"/>
              <a:chExt cx="156" cy="174"/>
            </a:xfrm>
          </p:grpSpPr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" name="Line 105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Line 106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09" name="Group 107"/>
            <p:cNvGrpSpPr>
              <a:grpSpLocks/>
            </p:cNvGrpSpPr>
            <p:nvPr/>
          </p:nvGrpSpPr>
          <p:grpSpPr bwMode="auto">
            <a:xfrm>
              <a:off x="1716" y="1644"/>
              <a:ext cx="162" cy="462"/>
              <a:chOff x="1716" y="810"/>
              <a:chExt cx="162" cy="462"/>
            </a:xfrm>
          </p:grpSpPr>
          <p:sp>
            <p:nvSpPr>
              <p:cNvPr id="111" name="Line 108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" name="Line 109"/>
              <p:cNvSpPr>
                <a:spLocks noChangeShapeType="1"/>
              </p:cNvSpPr>
              <p:nvPr/>
            </p:nvSpPr>
            <p:spPr bwMode="auto">
              <a:xfrm flipV="1">
                <a:off x="1716" y="810"/>
                <a:ext cx="44" cy="3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Line 110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" name="Line 111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10" name="Line 112"/>
            <p:cNvSpPr>
              <a:spLocks noChangeShapeType="1"/>
            </p:cNvSpPr>
            <p:nvPr/>
          </p:nvSpPr>
          <p:spPr bwMode="auto">
            <a:xfrm>
              <a:off x="1884" y="1998"/>
              <a:ext cx="0" cy="1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6985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tangolo arrotondato 61"/>
          <p:cNvSpPr/>
          <p:nvPr/>
        </p:nvSpPr>
        <p:spPr>
          <a:xfrm>
            <a:off x="410135" y="66852"/>
            <a:ext cx="8377927" cy="523220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58"/>
          <p:cNvGrpSpPr/>
          <p:nvPr/>
        </p:nvGrpSpPr>
        <p:grpSpPr>
          <a:xfrm>
            <a:off x="1940659" y="3416300"/>
            <a:ext cx="5006242" cy="2318505"/>
            <a:chOff x="1940654" y="4166394"/>
            <a:chExt cx="4324313" cy="1945265"/>
          </a:xfrm>
        </p:grpSpPr>
        <p:sp>
          <p:nvSpPr>
            <p:cNvPr id="26" name="CasellaDiTesto 25"/>
            <p:cNvSpPr txBox="1"/>
            <p:nvPr/>
          </p:nvSpPr>
          <p:spPr>
            <a:xfrm>
              <a:off x="1942763" y="4683459"/>
              <a:ext cx="1612070" cy="309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Arial"/>
                  <a:cs typeface="Arial"/>
                </a:rPr>
                <a:t>linc-MD1</a:t>
              </a:r>
              <a:endParaRPr lang="it-IT" b="1" dirty="0">
                <a:latin typeface="Arial"/>
                <a:cs typeface="Arial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2027454" y="5018067"/>
              <a:ext cx="1031277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Arial"/>
                  <a:cs typeface="Arial"/>
                </a:rPr>
                <a:t>pri-miR-206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940654" y="5631804"/>
              <a:ext cx="1110851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Arial"/>
                  <a:cs typeface="Arial"/>
                </a:rPr>
                <a:t>HPRT </a:t>
              </a:r>
              <a:r>
                <a:rPr lang="it-IT" sz="1200" b="1" dirty="0" err="1" smtClean="0">
                  <a:latin typeface="Arial"/>
                  <a:cs typeface="Arial"/>
                </a:rPr>
                <a:t>mRNA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3007822" y="4412572"/>
              <a:ext cx="391240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 smtClean="0">
                  <a:latin typeface="Arial"/>
                  <a:cs typeface="Arial"/>
                </a:rPr>
                <a:t>GM</a:t>
              </a:r>
              <a:endParaRPr lang="it-IT" sz="1000" b="1" dirty="0">
                <a:latin typeface="Arial"/>
                <a:cs typeface="Arial"/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3316143" y="4412572"/>
              <a:ext cx="384102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b="1" dirty="0" smtClean="0">
                  <a:latin typeface="Arial"/>
                  <a:cs typeface="Arial"/>
                </a:rPr>
                <a:t>DM</a:t>
              </a:r>
              <a:endParaRPr lang="it-IT" sz="1000" b="1" dirty="0">
                <a:latin typeface="Arial"/>
                <a:cs typeface="Arial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3617326" y="4412572"/>
              <a:ext cx="384102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Arial"/>
                  <a:cs typeface="Arial"/>
                </a:rPr>
                <a:t>DM</a:t>
              </a:r>
              <a:endParaRPr lang="it-IT" sz="1000" dirty="0">
                <a:latin typeface="Arial"/>
                <a:cs typeface="Arial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4201408" y="4166394"/>
              <a:ext cx="453970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 smtClean="0">
                  <a:latin typeface="Arial"/>
                  <a:cs typeface="Arial"/>
                </a:rPr>
                <a:t>pA</a:t>
              </a:r>
              <a:r>
                <a:rPr lang="it-IT" sz="1200" b="1" baseline="30000" dirty="0" err="1" smtClean="0">
                  <a:latin typeface="Arial"/>
                  <a:cs typeface="Arial"/>
                </a:rPr>
                <a:t>+</a:t>
              </a:r>
              <a:endParaRPr lang="it-IT" sz="1200" b="1" baseline="30000" dirty="0">
                <a:latin typeface="Arial"/>
                <a:cs typeface="Arial"/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3579707" y="4166394"/>
              <a:ext cx="458253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 smtClean="0">
                  <a:latin typeface="Arial"/>
                  <a:cs typeface="Arial"/>
                </a:rPr>
                <a:t>nuc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912224" y="4166394"/>
              <a:ext cx="407083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 smtClean="0">
                  <a:latin typeface="Arial"/>
                  <a:cs typeface="Arial"/>
                </a:rPr>
                <a:t>cyt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226042" y="4412572"/>
              <a:ext cx="384102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Arial"/>
                  <a:cs typeface="Arial"/>
                </a:rPr>
                <a:t>DM</a:t>
              </a:r>
              <a:endParaRPr lang="it-IT" sz="1000" dirty="0">
                <a:latin typeface="Arial"/>
                <a:cs typeface="Arial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4508962" y="4412572"/>
              <a:ext cx="384102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Arial"/>
                  <a:cs typeface="Arial"/>
                </a:rPr>
                <a:t>DM</a:t>
              </a:r>
              <a:endParaRPr lang="it-IT" sz="1000" dirty="0">
                <a:latin typeface="Arial"/>
                <a:cs typeface="Arial"/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3931209" y="4412572"/>
              <a:ext cx="384102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Arial"/>
                  <a:cs typeface="Arial"/>
                </a:rPr>
                <a:t>DM</a:t>
              </a:r>
              <a:endParaRPr lang="it-IT" sz="1000" dirty="0">
                <a:latin typeface="Arial"/>
                <a:cs typeface="Arial"/>
              </a:endParaRPr>
            </a:p>
          </p:txBody>
        </p:sp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0431" y="4712536"/>
              <a:ext cx="599094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9" name="Immagine 38"/>
            <p:cNvPicPr>
              <a:picLocks/>
            </p:cNvPicPr>
            <p:nvPr/>
          </p:nvPicPr>
          <p:blipFill>
            <a:blip r:embed="rId3">
              <a:lum bright="12000"/>
            </a:blip>
            <a:srcRect l="1960" r="5587"/>
            <a:stretch>
              <a:fillRect/>
            </a:stretch>
          </p:blipFill>
          <p:spPr>
            <a:xfrm>
              <a:off x="5530431" y="5015177"/>
              <a:ext cx="599094" cy="25200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0" name="Immagine 39"/>
            <p:cNvPicPr>
              <a:picLocks/>
            </p:cNvPicPr>
            <p:nvPr/>
          </p:nvPicPr>
          <p:blipFill>
            <a:blip r:embed="rId4"/>
            <a:srcRect r="1417"/>
            <a:stretch>
              <a:fillRect/>
            </a:stretch>
          </p:blipFill>
          <p:spPr>
            <a:xfrm>
              <a:off x="5530431" y="5628914"/>
              <a:ext cx="599094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1" name="CasellaDiTesto 40"/>
            <p:cNvSpPr txBox="1"/>
            <p:nvPr/>
          </p:nvSpPr>
          <p:spPr>
            <a:xfrm>
              <a:off x="5745424" y="4412572"/>
              <a:ext cx="519543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latin typeface="Arial"/>
                  <a:cs typeface="Arial"/>
                </a:rPr>
                <a:t>myoD</a:t>
              </a:r>
              <a:endParaRPr lang="it-IT" sz="1000" dirty="0">
                <a:latin typeface="Arial"/>
                <a:cs typeface="Arial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505030" y="4412572"/>
              <a:ext cx="403121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latin typeface="Arial"/>
                  <a:cs typeface="Arial"/>
                </a:rPr>
                <a:t>gfp</a:t>
              </a:r>
              <a:endParaRPr lang="it-IT" sz="1000" dirty="0">
                <a:latin typeface="Arial"/>
                <a:cs typeface="Arial"/>
              </a:endParaRPr>
            </a:p>
          </p:txBody>
        </p:sp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4327" y="4712536"/>
              <a:ext cx="587401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4" name="Immagine 4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4326" y="5628914"/>
              <a:ext cx="587401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5" name="CasellaDiTesto 44"/>
            <p:cNvSpPr txBox="1"/>
            <p:nvPr/>
          </p:nvSpPr>
          <p:spPr>
            <a:xfrm>
              <a:off x="4850578" y="4412572"/>
              <a:ext cx="391240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Arial"/>
                  <a:cs typeface="Arial"/>
                </a:rPr>
                <a:t>GM</a:t>
              </a:r>
              <a:endParaRPr lang="it-IT" sz="1000" dirty="0">
                <a:latin typeface="Arial"/>
                <a:cs typeface="Arial"/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5139428" y="4412572"/>
              <a:ext cx="384102" cy="206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Arial"/>
                  <a:cs typeface="Arial"/>
                </a:rPr>
                <a:t>DM</a:t>
              </a:r>
              <a:endParaRPr lang="it-IT" sz="1000" dirty="0">
                <a:latin typeface="Arial"/>
                <a:cs typeface="Arial"/>
              </a:endParaRP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2964752" y="5879252"/>
              <a:ext cx="1382034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Arial"/>
                  <a:cs typeface="Arial"/>
                </a:rPr>
                <a:t>mouse </a:t>
              </a:r>
              <a:r>
                <a:rPr lang="it-IT" sz="1200" dirty="0" err="1" smtClean="0">
                  <a:latin typeface="Arial"/>
                  <a:cs typeface="Arial"/>
                </a:rPr>
                <a:t>myoblasts</a:t>
              </a:r>
              <a:endParaRPr lang="it-IT" sz="1200" dirty="0">
                <a:latin typeface="Arial"/>
                <a:cs typeface="Arial"/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4803535" y="5879252"/>
              <a:ext cx="787395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 smtClean="0">
                  <a:latin typeface="Arial"/>
                  <a:cs typeface="Arial"/>
                </a:rPr>
                <a:t>satellites</a:t>
              </a:r>
              <a:endParaRPr lang="it-IT" sz="1200" dirty="0" smtClean="0">
                <a:latin typeface="Arial"/>
                <a:cs typeface="Arial"/>
              </a:endParaRP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5568529" y="5879252"/>
              <a:ext cx="586444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latin typeface="Arial"/>
                  <a:cs typeface="Arial"/>
                </a:rPr>
                <a:t>MEFs</a:t>
              </a:r>
              <a:endParaRPr lang="it-IT" sz="1200" dirty="0">
                <a:latin typeface="Arial"/>
                <a:cs typeface="Arial"/>
              </a:endParaRPr>
            </a:p>
          </p:txBody>
        </p:sp>
        <p:pic>
          <p:nvPicPr>
            <p:cNvPr id="50" name="Immagine 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4325" y="5015177"/>
              <a:ext cx="587402" cy="25200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1" name="Immagine 50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4325" y="5324257"/>
              <a:ext cx="587401" cy="2524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2" name="Immagine 51" descr="diffc2.jpg"/>
            <p:cNvPicPr>
              <a:picLocks noChangeAspect="1"/>
            </p:cNvPicPr>
            <p:nvPr/>
          </p:nvPicPr>
          <p:blipFill>
            <a:blip r:embed="rId9">
              <a:lum bright="12000"/>
            </a:blip>
            <a:srcRect l="56163" t="40043" r="29918" b="49919"/>
            <a:stretch>
              <a:fillRect/>
            </a:stretch>
          </p:blipFill>
          <p:spPr>
            <a:xfrm>
              <a:off x="5530432" y="5324257"/>
              <a:ext cx="599094" cy="2524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3" name="Immagine 52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2188" y="5327361"/>
              <a:ext cx="1800000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" name="Immagine 53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42188" y="5628914"/>
              <a:ext cx="1800000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5" name="Immagine 54" descr="jpe.jpg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42188" y="4712536"/>
              <a:ext cx="1800000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6" name="CasellaDiTesto 55"/>
            <p:cNvSpPr txBox="1"/>
            <p:nvPr/>
          </p:nvSpPr>
          <p:spPr>
            <a:xfrm>
              <a:off x="4515450" y="4166394"/>
              <a:ext cx="453970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Arial"/>
                  <a:cs typeface="Arial"/>
                </a:rPr>
                <a:t>pA</a:t>
              </a:r>
              <a:r>
                <a:rPr lang="it-IT" sz="1200" b="1" baseline="30000" dirty="0" smtClean="0">
                  <a:latin typeface="Arial"/>
                  <a:cs typeface="Arial"/>
                </a:rPr>
                <a:t>−</a:t>
              </a:r>
              <a:endParaRPr lang="it-IT" sz="1200" b="1" baseline="30000" dirty="0">
                <a:latin typeface="Arial"/>
                <a:cs typeface="Arial"/>
              </a:endParaRP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1956133" y="5327361"/>
              <a:ext cx="1125278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Arial"/>
                  <a:cs typeface="Arial"/>
                </a:rPr>
                <a:t>pri-miR-133b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3097578" y="4166394"/>
              <a:ext cx="522323" cy="232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Arial"/>
                  <a:cs typeface="Arial"/>
                </a:rPr>
                <a:t>total</a:t>
              </a:r>
              <a:endParaRPr lang="it-IT" sz="1200" b="1" dirty="0">
                <a:latin typeface="Arial"/>
                <a:cs typeface="Arial"/>
              </a:endParaRPr>
            </a:p>
          </p:txBody>
        </p:sp>
        <p:pic>
          <p:nvPicPr>
            <p:cNvPr id="60" name="Immagine 59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42188" y="5016622"/>
              <a:ext cx="1800000" cy="2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1" name="Connettore 1 60"/>
            <p:cNvCxnSpPr/>
            <p:nvPr/>
          </p:nvCxnSpPr>
          <p:spPr>
            <a:xfrm>
              <a:off x="3069620" y="4416033"/>
              <a:ext cx="573107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64" name="Picture 15" descr="Fondino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fascia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Immagine 9" descr="ML_sinistra_202EC.ai"/>
          <p:cNvPicPr>
            <a:picLocks noChangeAspect="1"/>
          </p:cNvPicPr>
          <p:nvPr/>
        </p:nvPicPr>
        <p:blipFill>
          <a:blip r:embed="rId16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ccia giù 7"/>
          <p:cNvSpPr/>
          <p:nvPr/>
        </p:nvSpPr>
        <p:spPr>
          <a:xfrm>
            <a:off x="4363375" y="3071036"/>
            <a:ext cx="187751" cy="35822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ccia giù 58"/>
          <p:cNvSpPr/>
          <p:nvPr/>
        </p:nvSpPr>
        <p:spPr>
          <a:xfrm>
            <a:off x="4684242" y="3067940"/>
            <a:ext cx="187751" cy="35822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CasellaDiTesto 77"/>
          <p:cNvSpPr txBox="1"/>
          <p:nvPr/>
        </p:nvSpPr>
        <p:spPr>
          <a:xfrm>
            <a:off x="555439" y="66852"/>
            <a:ext cx="8169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linc-MD1 </a:t>
            </a:r>
            <a:r>
              <a:rPr lang="it-IT" sz="2800" dirty="0" err="1" smtClean="0"/>
              <a:t>is</a:t>
            </a:r>
            <a:r>
              <a:rPr lang="it-IT" sz="2800" dirty="0" smtClean="0"/>
              <a:t> a </a:t>
            </a:r>
            <a:r>
              <a:rPr lang="it-IT" sz="2800" dirty="0" err="1" smtClean="0"/>
              <a:t>cytoplasmic</a:t>
            </a:r>
            <a:r>
              <a:rPr lang="it-IT" sz="2800" dirty="0" smtClean="0"/>
              <a:t> </a:t>
            </a:r>
            <a:r>
              <a:rPr lang="it-IT" sz="2800" dirty="0" err="1" smtClean="0"/>
              <a:t>polyA</a:t>
            </a:r>
            <a:r>
              <a:rPr lang="it-IT" sz="2800" baseline="30000" dirty="0" err="1" smtClean="0"/>
              <a:t>+</a:t>
            </a:r>
            <a:r>
              <a:rPr lang="it-IT" sz="2800" dirty="0" smtClean="0"/>
              <a:t>  long </a:t>
            </a:r>
            <a:r>
              <a:rPr lang="it-IT" sz="2800" dirty="0" err="1" smtClean="0"/>
              <a:t>non-coding</a:t>
            </a:r>
            <a:r>
              <a:rPr lang="it-IT" sz="2800" dirty="0" smtClean="0"/>
              <a:t> RNA</a:t>
            </a:r>
            <a:endParaRPr lang="it-IT" sz="2800" dirty="0"/>
          </a:p>
        </p:txBody>
      </p:sp>
      <p:pic>
        <p:nvPicPr>
          <p:cNvPr id="69" name="Immagine 68" descr="ncRNA figuresFINAL.jpg"/>
          <p:cNvPicPr>
            <a:picLocks noChangeAspect="1"/>
          </p:cNvPicPr>
          <p:nvPr/>
        </p:nvPicPr>
        <p:blipFill>
          <a:blip r:embed="rId17"/>
          <a:srcRect l="5826" t="56611" r="14943" b="35678"/>
          <a:stretch>
            <a:fillRect/>
          </a:stretch>
        </p:blipFill>
        <p:spPr>
          <a:xfrm>
            <a:off x="258364" y="2070752"/>
            <a:ext cx="8849554" cy="596240"/>
          </a:xfrm>
          <a:prstGeom prst="rect">
            <a:avLst/>
          </a:prstGeom>
        </p:spPr>
      </p:pic>
      <p:sp>
        <p:nvSpPr>
          <p:cNvPr id="70" name="Rettangolo 69"/>
          <p:cNvSpPr/>
          <p:nvPr/>
        </p:nvSpPr>
        <p:spPr>
          <a:xfrm>
            <a:off x="7760607" y="2284660"/>
            <a:ext cx="153497" cy="229932"/>
          </a:xfrm>
          <a:prstGeom prst="rect">
            <a:avLst/>
          </a:prstGeom>
          <a:solidFill>
            <a:srgbClr val="008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70"/>
          <p:cNvSpPr/>
          <p:nvPr/>
        </p:nvSpPr>
        <p:spPr>
          <a:xfrm>
            <a:off x="5670130" y="2399626"/>
            <a:ext cx="153497" cy="2299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CasellaDiTesto 74"/>
          <p:cNvSpPr txBox="1"/>
          <p:nvPr/>
        </p:nvSpPr>
        <p:spPr>
          <a:xfrm>
            <a:off x="5222711" y="2891218"/>
            <a:ext cx="96902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miR-206</a:t>
            </a:r>
            <a:endParaRPr lang="it-IT" dirty="0"/>
          </a:p>
        </p:txBody>
      </p:sp>
      <p:sp>
        <p:nvSpPr>
          <p:cNvPr id="77" name="CasellaDiTesto 76"/>
          <p:cNvSpPr txBox="1"/>
          <p:nvPr/>
        </p:nvSpPr>
        <p:spPr>
          <a:xfrm>
            <a:off x="7276095" y="2891218"/>
            <a:ext cx="1090300" cy="369332"/>
          </a:xfrm>
          <a:prstGeom prst="rect">
            <a:avLst/>
          </a:prstGeom>
          <a:solidFill>
            <a:srgbClr val="008000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miR-133b</a:t>
            </a:r>
            <a:endParaRPr lang="it-IT" dirty="0"/>
          </a:p>
        </p:txBody>
      </p:sp>
      <p:cxnSp>
        <p:nvCxnSpPr>
          <p:cNvPr id="81" name="Connettore 1 80"/>
          <p:cNvCxnSpPr/>
          <p:nvPr/>
        </p:nvCxnSpPr>
        <p:spPr>
          <a:xfrm flipV="1">
            <a:off x="5222710" y="2607726"/>
            <a:ext cx="441490" cy="300426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1 82"/>
          <p:cNvCxnSpPr/>
          <p:nvPr/>
        </p:nvCxnSpPr>
        <p:spPr>
          <a:xfrm>
            <a:off x="5831547" y="2629558"/>
            <a:ext cx="360188" cy="261662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1 84"/>
          <p:cNvCxnSpPr/>
          <p:nvPr/>
        </p:nvCxnSpPr>
        <p:spPr>
          <a:xfrm flipV="1">
            <a:off x="7276095" y="2516781"/>
            <a:ext cx="484512" cy="374439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85"/>
          <p:cNvCxnSpPr/>
          <p:nvPr/>
        </p:nvCxnSpPr>
        <p:spPr>
          <a:xfrm>
            <a:off x="7914105" y="2536163"/>
            <a:ext cx="452291" cy="355057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ttangolo 86"/>
          <p:cNvSpPr/>
          <p:nvPr/>
        </p:nvSpPr>
        <p:spPr>
          <a:xfrm>
            <a:off x="3736079" y="1478264"/>
            <a:ext cx="1295037" cy="3134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  </a:t>
            </a:r>
            <a:endParaRPr lang="it-IT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88" name="Connettore 1 87"/>
          <p:cNvCxnSpPr/>
          <p:nvPr/>
        </p:nvCxnSpPr>
        <p:spPr>
          <a:xfrm flipH="1">
            <a:off x="1111206" y="1777270"/>
            <a:ext cx="2624873" cy="50739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/>
          <p:cNvCxnSpPr/>
          <p:nvPr/>
        </p:nvCxnSpPr>
        <p:spPr>
          <a:xfrm flipH="1">
            <a:off x="2785231" y="1777270"/>
            <a:ext cx="1327675" cy="50739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1 89"/>
          <p:cNvCxnSpPr/>
          <p:nvPr/>
        </p:nvCxnSpPr>
        <p:spPr>
          <a:xfrm>
            <a:off x="5031116" y="1791700"/>
            <a:ext cx="3535034" cy="532747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/>
          <p:cNvSpPr txBox="1"/>
          <p:nvPr/>
        </p:nvSpPr>
        <p:spPr>
          <a:xfrm>
            <a:off x="4962288" y="1455991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AAAAAAAA</a:t>
            </a:r>
            <a:endParaRPr lang="it-IT" sz="1400" b="1" dirty="0"/>
          </a:p>
        </p:txBody>
      </p:sp>
      <p:sp>
        <p:nvSpPr>
          <p:cNvPr id="92" name="CasellaDiTesto 91"/>
          <p:cNvSpPr txBox="1"/>
          <p:nvPr/>
        </p:nvSpPr>
        <p:spPr>
          <a:xfrm>
            <a:off x="2476500" y="1455991"/>
            <a:ext cx="103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</a:t>
            </a:r>
            <a:r>
              <a:rPr lang="it-IT" dirty="0" smtClean="0"/>
              <a:t>inc-MD1</a:t>
            </a:r>
            <a:endParaRPr lang="it-IT" dirty="0"/>
          </a:p>
        </p:txBody>
      </p:sp>
      <p:grpSp>
        <p:nvGrpSpPr>
          <p:cNvPr id="177" name="Group 72"/>
          <p:cNvGrpSpPr>
            <a:grpSpLocks/>
          </p:cNvGrpSpPr>
          <p:nvPr/>
        </p:nvGrpSpPr>
        <p:grpSpPr bwMode="auto">
          <a:xfrm>
            <a:off x="4434886" y="1183987"/>
            <a:ext cx="263720" cy="564035"/>
            <a:chOff x="1612" y="482"/>
            <a:chExt cx="384" cy="1697"/>
          </a:xfrm>
        </p:grpSpPr>
        <p:sp>
          <p:nvSpPr>
            <p:cNvPr id="178" name="Line 73"/>
            <p:cNvSpPr>
              <a:spLocks noChangeShapeType="1"/>
            </p:cNvSpPr>
            <p:nvPr/>
          </p:nvSpPr>
          <p:spPr bwMode="auto">
            <a:xfrm>
              <a:off x="1883" y="816"/>
              <a:ext cx="0" cy="1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9" name="Line 74"/>
            <p:cNvSpPr>
              <a:spLocks noChangeShapeType="1"/>
            </p:cNvSpPr>
            <p:nvPr/>
          </p:nvSpPr>
          <p:spPr bwMode="auto">
            <a:xfrm>
              <a:off x="1719" y="750"/>
              <a:ext cx="0" cy="1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0" name="Line 75"/>
            <p:cNvSpPr>
              <a:spLocks noChangeShapeType="1"/>
            </p:cNvSpPr>
            <p:nvPr/>
          </p:nvSpPr>
          <p:spPr bwMode="auto">
            <a:xfrm>
              <a:off x="1631" y="933"/>
              <a:ext cx="82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1" name="Line 76"/>
            <p:cNvSpPr>
              <a:spLocks noChangeShapeType="1"/>
            </p:cNvSpPr>
            <p:nvPr/>
          </p:nvSpPr>
          <p:spPr bwMode="auto">
            <a:xfrm flipV="1">
              <a:off x="1631" y="859"/>
              <a:ext cx="91" cy="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2" name="Oval 77"/>
            <p:cNvSpPr>
              <a:spLocks noChangeArrowheads="1"/>
            </p:cNvSpPr>
            <p:nvPr/>
          </p:nvSpPr>
          <p:spPr bwMode="auto">
            <a:xfrm>
              <a:off x="1612" y="482"/>
              <a:ext cx="384" cy="2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3" name="Line 78"/>
            <p:cNvSpPr>
              <a:spLocks noChangeShapeType="1"/>
            </p:cNvSpPr>
            <p:nvPr/>
          </p:nvSpPr>
          <p:spPr bwMode="auto">
            <a:xfrm>
              <a:off x="1710" y="96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" name="Line 79"/>
            <p:cNvSpPr>
              <a:spLocks noChangeShapeType="1"/>
            </p:cNvSpPr>
            <p:nvPr/>
          </p:nvSpPr>
          <p:spPr bwMode="auto">
            <a:xfrm>
              <a:off x="1716" y="972"/>
              <a:ext cx="0" cy="2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5" name="Line 80"/>
            <p:cNvSpPr>
              <a:spLocks noChangeShapeType="1"/>
            </p:cNvSpPr>
            <p:nvPr/>
          </p:nvSpPr>
          <p:spPr bwMode="auto">
            <a:xfrm flipH="1">
              <a:off x="1883" y="1350"/>
              <a:ext cx="92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6" name="Rectangle 81"/>
            <p:cNvSpPr>
              <a:spLocks noChangeArrowheads="1"/>
            </p:cNvSpPr>
            <p:nvPr/>
          </p:nvSpPr>
          <p:spPr bwMode="auto">
            <a:xfrm>
              <a:off x="1719" y="737"/>
              <a:ext cx="164" cy="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7" name="Rectangle 82"/>
            <p:cNvSpPr>
              <a:spLocks noChangeArrowheads="1"/>
            </p:cNvSpPr>
            <p:nvPr/>
          </p:nvSpPr>
          <p:spPr bwMode="auto">
            <a:xfrm>
              <a:off x="1838" y="1280"/>
              <a:ext cx="56" cy="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8" name="Line 84"/>
            <p:cNvSpPr>
              <a:spLocks noChangeShapeType="1"/>
            </p:cNvSpPr>
            <p:nvPr/>
          </p:nvSpPr>
          <p:spPr bwMode="auto">
            <a:xfrm>
              <a:off x="1716" y="1932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9" name="Line 85"/>
            <p:cNvSpPr>
              <a:spLocks noChangeShapeType="1"/>
            </p:cNvSpPr>
            <p:nvPr/>
          </p:nvSpPr>
          <p:spPr bwMode="auto">
            <a:xfrm flipH="1" flipV="1">
              <a:off x="1646" y="1865"/>
              <a:ext cx="73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0" name="Line 86"/>
            <p:cNvSpPr>
              <a:spLocks noChangeShapeType="1"/>
            </p:cNvSpPr>
            <p:nvPr/>
          </p:nvSpPr>
          <p:spPr bwMode="auto">
            <a:xfrm flipH="1">
              <a:off x="1878" y="828"/>
              <a:ext cx="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1" name="Line 87"/>
            <p:cNvSpPr>
              <a:spLocks noChangeShapeType="1"/>
            </p:cNvSpPr>
            <p:nvPr/>
          </p:nvSpPr>
          <p:spPr bwMode="auto">
            <a:xfrm>
              <a:off x="1884" y="750"/>
              <a:ext cx="0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2" name="Line 88"/>
            <p:cNvSpPr>
              <a:spLocks noChangeShapeType="1"/>
            </p:cNvSpPr>
            <p:nvPr/>
          </p:nvSpPr>
          <p:spPr bwMode="auto">
            <a:xfrm>
              <a:off x="1716" y="876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3" name="Line 89"/>
            <p:cNvSpPr>
              <a:spLocks noChangeShapeType="1"/>
            </p:cNvSpPr>
            <p:nvPr/>
          </p:nvSpPr>
          <p:spPr bwMode="auto">
            <a:xfrm>
              <a:off x="1710" y="960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4" name="Line 90"/>
            <p:cNvSpPr>
              <a:spLocks noChangeShapeType="1"/>
            </p:cNvSpPr>
            <p:nvPr/>
          </p:nvSpPr>
          <p:spPr bwMode="auto">
            <a:xfrm>
              <a:off x="1716" y="1032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5" name="Line 91"/>
            <p:cNvSpPr>
              <a:spLocks noChangeShapeType="1"/>
            </p:cNvSpPr>
            <p:nvPr/>
          </p:nvSpPr>
          <p:spPr bwMode="auto">
            <a:xfrm>
              <a:off x="1878" y="1266"/>
              <a:ext cx="90" cy="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96" name="Group 92"/>
            <p:cNvGrpSpPr>
              <a:grpSpLocks/>
            </p:cNvGrpSpPr>
            <p:nvPr/>
          </p:nvGrpSpPr>
          <p:grpSpPr bwMode="auto">
            <a:xfrm>
              <a:off x="1716" y="1098"/>
              <a:ext cx="162" cy="174"/>
              <a:chOff x="1716" y="1098"/>
              <a:chExt cx="162" cy="174"/>
            </a:xfrm>
          </p:grpSpPr>
          <p:sp>
            <p:nvSpPr>
              <p:cNvPr id="212" name="Line 93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3" name="Line 94"/>
              <p:cNvSpPr>
                <a:spLocks noChangeShapeType="1"/>
              </p:cNvSpPr>
              <p:nvPr/>
            </p:nvSpPr>
            <p:spPr bwMode="auto">
              <a:xfrm>
                <a:off x="1716" y="115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4" name="Line 95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5" name="Line 96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97" name="Group 97"/>
            <p:cNvGrpSpPr>
              <a:grpSpLocks/>
            </p:cNvGrpSpPr>
            <p:nvPr/>
          </p:nvGrpSpPr>
          <p:grpSpPr bwMode="auto">
            <a:xfrm>
              <a:off x="1716" y="1410"/>
              <a:ext cx="162" cy="174"/>
              <a:chOff x="1716" y="1098"/>
              <a:chExt cx="162" cy="174"/>
            </a:xfrm>
          </p:grpSpPr>
          <p:sp>
            <p:nvSpPr>
              <p:cNvPr id="208" name="Line 98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9" name="Line 99"/>
              <p:cNvSpPr>
                <a:spLocks noChangeShapeType="1"/>
              </p:cNvSpPr>
              <p:nvPr/>
            </p:nvSpPr>
            <p:spPr bwMode="auto">
              <a:xfrm>
                <a:off x="1716" y="115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0" name="Line 100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1" name="Line 101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98" name="Group 102"/>
            <p:cNvGrpSpPr>
              <a:grpSpLocks/>
            </p:cNvGrpSpPr>
            <p:nvPr/>
          </p:nvGrpSpPr>
          <p:grpSpPr bwMode="auto">
            <a:xfrm>
              <a:off x="1716" y="1644"/>
              <a:ext cx="156" cy="174"/>
              <a:chOff x="1722" y="1098"/>
              <a:chExt cx="156" cy="174"/>
            </a:xfrm>
          </p:grpSpPr>
          <p:sp>
            <p:nvSpPr>
              <p:cNvPr id="205" name="Line 103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" name="Line 105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7" name="Line 106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99" name="Group 107"/>
            <p:cNvGrpSpPr>
              <a:grpSpLocks/>
            </p:cNvGrpSpPr>
            <p:nvPr/>
          </p:nvGrpSpPr>
          <p:grpSpPr bwMode="auto">
            <a:xfrm>
              <a:off x="1716" y="1644"/>
              <a:ext cx="162" cy="462"/>
              <a:chOff x="1716" y="810"/>
              <a:chExt cx="162" cy="462"/>
            </a:xfrm>
          </p:grpSpPr>
          <p:sp>
            <p:nvSpPr>
              <p:cNvPr id="201" name="Line 108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2" name="Line 109"/>
              <p:cNvSpPr>
                <a:spLocks noChangeShapeType="1"/>
              </p:cNvSpPr>
              <p:nvPr/>
            </p:nvSpPr>
            <p:spPr bwMode="auto">
              <a:xfrm flipV="1">
                <a:off x="1716" y="810"/>
                <a:ext cx="44" cy="3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3" name="Line 110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4" name="Line 111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00" name="Line 112"/>
            <p:cNvSpPr>
              <a:spLocks noChangeShapeType="1"/>
            </p:cNvSpPr>
            <p:nvPr/>
          </p:nvSpPr>
          <p:spPr bwMode="auto">
            <a:xfrm>
              <a:off x="1884" y="1998"/>
              <a:ext cx="0" cy="1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450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tangolo arrotondato 61"/>
          <p:cNvSpPr/>
          <p:nvPr/>
        </p:nvSpPr>
        <p:spPr>
          <a:xfrm>
            <a:off x="410135" y="66852"/>
            <a:ext cx="8377927" cy="523220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55439" y="66852"/>
            <a:ext cx="8177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linc-MD1 </a:t>
            </a:r>
            <a:r>
              <a:rPr lang="it-IT" sz="2800" dirty="0" err="1" smtClean="0"/>
              <a:t>is</a:t>
            </a:r>
            <a:r>
              <a:rPr lang="it-IT" sz="2800" dirty="0" smtClean="0"/>
              <a:t> </a:t>
            </a:r>
            <a:r>
              <a:rPr lang="it-IT" sz="2800" dirty="0" err="1" smtClean="0"/>
              <a:t>expressed</a:t>
            </a:r>
            <a:r>
              <a:rPr lang="it-IT" sz="2800" dirty="0" smtClean="0"/>
              <a:t> in </a:t>
            </a:r>
            <a:r>
              <a:rPr lang="it-IT" sz="2800" dirty="0" err="1" smtClean="0"/>
              <a:t>early</a:t>
            </a:r>
            <a:r>
              <a:rPr lang="it-IT" sz="2800" dirty="0" smtClean="0"/>
              <a:t> </a:t>
            </a:r>
            <a:r>
              <a:rPr lang="it-IT" sz="2800" dirty="0" err="1" smtClean="0"/>
              <a:t>phases</a:t>
            </a:r>
            <a:r>
              <a:rPr lang="it-IT" sz="2800" dirty="0" smtClean="0"/>
              <a:t> of </a:t>
            </a:r>
            <a:r>
              <a:rPr lang="it-IT" sz="2800" dirty="0" err="1" smtClean="0"/>
              <a:t>differentiation</a:t>
            </a:r>
            <a:endParaRPr lang="it-IT" sz="2800" dirty="0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64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Gruppo 68"/>
          <p:cNvGrpSpPr/>
          <p:nvPr/>
        </p:nvGrpSpPr>
        <p:grpSpPr>
          <a:xfrm>
            <a:off x="572372" y="1518555"/>
            <a:ext cx="732139" cy="526602"/>
            <a:chOff x="3500754" y="2665961"/>
            <a:chExt cx="732139" cy="526602"/>
          </a:xfrm>
          <a:solidFill>
            <a:srgbClr val="FFFF00"/>
          </a:solidFill>
        </p:grpSpPr>
        <p:sp>
          <p:nvSpPr>
            <p:cNvPr id="71" name="Freccia curva 70"/>
            <p:cNvSpPr/>
            <p:nvPr/>
          </p:nvSpPr>
          <p:spPr>
            <a:xfrm>
              <a:off x="3500754" y="2665961"/>
              <a:ext cx="430455" cy="422144"/>
            </a:xfrm>
            <a:prstGeom prst="bentArrow">
              <a:avLst/>
            </a:prstGeom>
            <a:grp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5" name="CasellaDiTesto 74"/>
            <p:cNvSpPr txBox="1"/>
            <p:nvPr/>
          </p:nvSpPr>
          <p:spPr>
            <a:xfrm>
              <a:off x="3620037" y="2823231"/>
              <a:ext cx="6128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DIST</a:t>
              </a:r>
              <a:endParaRPr lang="it-IT" b="1" dirty="0"/>
            </a:p>
          </p:txBody>
        </p:sp>
      </p:grpSp>
      <p:sp>
        <p:nvSpPr>
          <p:cNvPr id="78" name="CasellaDiTesto 77"/>
          <p:cNvSpPr txBox="1"/>
          <p:nvPr/>
        </p:nvSpPr>
        <p:spPr>
          <a:xfrm>
            <a:off x="4491737" y="4622752"/>
            <a:ext cx="38806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- linc-MD1 is expressed in early phases of </a:t>
            </a:r>
          </a:p>
          <a:p>
            <a:r>
              <a:rPr lang="en-GB" sz="1600" dirty="0" smtClean="0"/>
              <a:t>differentiation from the DIST promoter</a:t>
            </a:r>
          </a:p>
          <a:p>
            <a:r>
              <a:rPr lang="en-GB" sz="1600" dirty="0" smtClean="0"/>
              <a:t>and decreases at later stages</a:t>
            </a:r>
          </a:p>
          <a:p>
            <a:r>
              <a:rPr lang="en-GB" sz="1600" dirty="0" smtClean="0"/>
              <a:t>- miR-133 continues its expression with time</a:t>
            </a:r>
          </a:p>
          <a:p>
            <a:endParaRPr lang="en-GB" sz="1600" dirty="0" smtClean="0"/>
          </a:p>
          <a:p>
            <a:r>
              <a:rPr lang="en-GB" sz="1600" dirty="0" smtClean="0"/>
              <a:t>Their expression is mutually exclusive</a:t>
            </a:r>
          </a:p>
          <a:p>
            <a:r>
              <a:rPr lang="it-IT" sz="1600" dirty="0" smtClean="0"/>
              <a:t> </a:t>
            </a:r>
          </a:p>
        </p:txBody>
      </p:sp>
      <p:sp>
        <p:nvSpPr>
          <p:cNvPr id="86" name="Freccia giù 85"/>
          <p:cNvSpPr/>
          <p:nvPr/>
        </p:nvSpPr>
        <p:spPr>
          <a:xfrm>
            <a:off x="2343282" y="3278544"/>
            <a:ext cx="285918" cy="35483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592846" y="3724045"/>
            <a:ext cx="7612677" cy="2322302"/>
            <a:chOff x="1202434" y="3724045"/>
            <a:chExt cx="7612677" cy="2322302"/>
          </a:xfrm>
        </p:grpSpPr>
        <p:sp>
          <p:nvSpPr>
            <p:cNvPr id="34" name="CasellaDiTesto 33"/>
            <p:cNvSpPr txBox="1"/>
            <p:nvPr/>
          </p:nvSpPr>
          <p:spPr>
            <a:xfrm>
              <a:off x="5587745" y="3724045"/>
              <a:ext cx="32273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miR-206 </a:t>
              </a:r>
              <a:r>
                <a:rPr lang="it-IT" sz="1600" dirty="0" err="1" smtClean="0"/>
                <a:t>is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expressed</a:t>
              </a:r>
              <a:r>
                <a:rPr lang="it-IT" sz="1600" dirty="0" smtClean="0"/>
                <a:t> in </a:t>
              </a:r>
              <a:r>
                <a:rPr lang="it-IT" sz="1600" dirty="0" err="1" smtClean="0"/>
                <a:t>proliferating</a:t>
              </a:r>
              <a:endParaRPr lang="it-IT" sz="1600" dirty="0" smtClean="0"/>
            </a:p>
            <a:p>
              <a:r>
                <a:rPr lang="it-IT" sz="1600" dirty="0" err="1"/>
                <a:t>m</a:t>
              </a:r>
              <a:r>
                <a:rPr lang="it-IT" sz="1600" dirty="0" err="1" smtClean="0"/>
                <a:t>yoblasts</a:t>
              </a:r>
              <a:r>
                <a:rPr lang="it-IT" sz="1600" dirty="0" smtClean="0"/>
                <a:t> from the PROX promoter</a:t>
              </a:r>
            </a:p>
            <a:p>
              <a:endParaRPr lang="it-IT" sz="1600" dirty="0"/>
            </a:p>
          </p:txBody>
        </p:sp>
        <p:pic>
          <p:nvPicPr>
            <p:cNvPr id="35" name="Immagine 34"/>
            <p:cNvPicPr>
              <a:picLocks noChangeAspect="1"/>
            </p:cNvPicPr>
            <p:nvPr/>
          </p:nvPicPr>
          <p:blipFill rotWithShape="1">
            <a:blip r:embed="rId5"/>
            <a:srcRect t="33581"/>
            <a:stretch/>
          </p:blipFill>
          <p:spPr>
            <a:xfrm>
              <a:off x="1202434" y="4231447"/>
              <a:ext cx="3147405" cy="1814900"/>
            </a:xfrm>
            <a:prstGeom prst="rect">
              <a:avLst/>
            </a:prstGeom>
          </p:spPr>
        </p:pic>
      </p:grpSp>
      <p:pic>
        <p:nvPicPr>
          <p:cNvPr id="39" name="Immagine 38" descr="ncRNA figuresFINAL.jpg"/>
          <p:cNvPicPr>
            <a:picLocks noChangeAspect="1"/>
          </p:cNvPicPr>
          <p:nvPr/>
        </p:nvPicPr>
        <p:blipFill>
          <a:blip r:embed="rId6"/>
          <a:srcRect l="5826" t="56611" r="14943" b="35678"/>
          <a:stretch>
            <a:fillRect/>
          </a:stretch>
        </p:blipFill>
        <p:spPr>
          <a:xfrm>
            <a:off x="258364" y="1969154"/>
            <a:ext cx="8849554" cy="596240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>
            <a:off x="7760607" y="2183062"/>
            <a:ext cx="153497" cy="229932"/>
          </a:xfrm>
          <a:prstGeom prst="rect">
            <a:avLst/>
          </a:prstGeom>
          <a:solidFill>
            <a:srgbClr val="008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/>
          <p:cNvSpPr/>
          <p:nvPr/>
        </p:nvSpPr>
        <p:spPr>
          <a:xfrm>
            <a:off x="5670130" y="2298028"/>
            <a:ext cx="153497" cy="2299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>
            <a:off x="5222711" y="2789620"/>
            <a:ext cx="969023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miR-206</a:t>
            </a:r>
            <a:endParaRPr lang="it-IT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7276095" y="2789620"/>
            <a:ext cx="1090300" cy="369332"/>
          </a:xfrm>
          <a:prstGeom prst="rect">
            <a:avLst/>
          </a:prstGeom>
          <a:solidFill>
            <a:srgbClr val="008000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miR-133b</a:t>
            </a:r>
            <a:endParaRPr lang="it-IT" dirty="0"/>
          </a:p>
        </p:txBody>
      </p:sp>
      <p:cxnSp>
        <p:nvCxnSpPr>
          <p:cNvPr id="44" name="Connettore 1 43"/>
          <p:cNvCxnSpPr/>
          <p:nvPr/>
        </p:nvCxnSpPr>
        <p:spPr>
          <a:xfrm flipV="1">
            <a:off x="5222710" y="2506128"/>
            <a:ext cx="441490" cy="300426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>
            <a:off x="5831547" y="2527960"/>
            <a:ext cx="360188" cy="261662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V="1">
            <a:off x="7276095" y="2415183"/>
            <a:ext cx="484512" cy="374439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>
            <a:off x="7914105" y="2434565"/>
            <a:ext cx="452291" cy="355057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ttangolo 47"/>
          <p:cNvSpPr/>
          <p:nvPr/>
        </p:nvSpPr>
        <p:spPr>
          <a:xfrm>
            <a:off x="3736079" y="1376666"/>
            <a:ext cx="1295037" cy="3134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  </a:t>
            </a:r>
            <a:endParaRPr lang="it-IT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49" name="Connettore 1 48"/>
          <p:cNvCxnSpPr/>
          <p:nvPr/>
        </p:nvCxnSpPr>
        <p:spPr>
          <a:xfrm flipH="1">
            <a:off x="1111206" y="1675672"/>
            <a:ext cx="2624873" cy="50739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H="1">
            <a:off x="2785231" y="1675672"/>
            <a:ext cx="1327675" cy="50739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>
            <a:off x="5031116" y="1690102"/>
            <a:ext cx="3535034" cy="532747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4962288" y="1354393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AAAAAAAA</a:t>
            </a:r>
            <a:endParaRPr lang="it-IT" sz="1400" b="1" dirty="0"/>
          </a:p>
        </p:txBody>
      </p:sp>
      <p:sp>
        <p:nvSpPr>
          <p:cNvPr id="53" name="CasellaDiTesto 52"/>
          <p:cNvSpPr txBox="1"/>
          <p:nvPr/>
        </p:nvSpPr>
        <p:spPr>
          <a:xfrm>
            <a:off x="2476500" y="1354393"/>
            <a:ext cx="103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</a:t>
            </a:r>
            <a:r>
              <a:rPr lang="it-IT" dirty="0" smtClean="0"/>
              <a:t>inc-MD1</a:t>
            </a:r>
            <a:endParaRPr lang="it-IT" dirty="0"/>
          </a:p>
        </p:txBody>
      </p:sp>
      <p:grpSp>
        <p:nvGrpSpPr>
          <p:cNvPr id="67" name="Gruppo 65"/>
          <p:cNvGrpSpPr/>
          <p:nvPr/>
        </p:nvGrpSpPr>
        <p:grpSpPr>
          <a:xfrm>
            <a:off x="4299039" y="1814037"/>
            <a:ext cx="829859" cy="526602"/>
            <a:chOff x="3500754" y="2665961"/>
            <a:chExt cx="829859" cy="526602"/>
          </a:xfrm>
        </p:grpSpPr>
        <p:sp>
          <p:nvSpPr>
            <p:cNvPr id="68" name="Freccia curva 67"/>
            <p:cNvSpPr/>
            <p:nvPr/>
          </p:nvSpPr>
          <p:spPr>
            <a:xfrm>
              <a:off x="3500754" y="2665961"/>
              <a:ext cx="430455" cy="422144"/>
            </a:xfrm>
            <a:prstGeom prst="bentArrow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3620037" y="2823231"/>
              <a:ext cx="710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PROX</a:t>
              </a:r>
              <a:endParaRPr lang="it-IT" b="1" dirty="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606376" y="3596164"/>
            <a:ext cx="1820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GM   1d   2d   3d    4d</a:t>
            </a:r>
            <a:endParaRPr lang="it-IT" sz="1400" dirty="0"/>
          </a:p>
        </p:txBody>
      </p:sp>
      <p:pic>
        <p:nvPicPr>
          <p:cNvPr id="80" name="Immagine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576" y="3922367"/>
            <a:ext cx="1634369" cy="358881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sp>
        <p:nvSpPr>
          <p:cNvPr id="83" name="CasellaDiTesto 82"/>
          <p:cNvSpPr txBox="1"/>
          <p:nvPr/>
        </p:nvSpPr>
        <p:spPr>
          <a:xfrm>
            <a:off x="800112" y="3950135"/>
            <a:ext cx="111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linc-MD1</a:t>
            </a:r>
            <a:endParaRPr lang="it-IT" sz="1400" dirty="0"/>
          </a:p>
        </p:txBody>
      </p:sp>
      <p:grpSp>
        <p:nvGrpSpPr>
          <p:cNvPr id="157" name="Group 72"/>
          <p:cNvGrpSpPr>
            <a:grpSpLocks/>
          </p:cNvGrpSpPr>
          <p:nvPr/>
        </p:nvGrpSpPr>
        <p:grpSpPr bwMode="auto">
          <a:xfrm>
            <a:off x="4434886" y="1099322"/>
            <a:ext cx="263720" cy="564035"/>
            <a:chOff x="1612" y="482"/>
            <a:chExt cx="384" cy="1697"/>
          </a:xfrm>
        </p:grpSpPr>
        <p:sp>
          <p:nvSpPr>
            <p:cNvPr id="158" name="Line 73"/>
            <p:cNvSpPr>
              <a:spLocks noChangeShapeType="1"/>
            </p:cNvSpPr>
            <p:nvPr/>
          </p:nvSpPr>
          <p:spPr bwMode="auto">
            <a:xfrm>
              <a:off x="1883" y="816"/>
              <a:ext cx="0" cy="1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9" name="Line 74"/>
            <p:cNvSpPr>
              <a:spLocks noChangeShapeType="1"/>
            </p:cNvSpPr>
            <p:nvPr/>
          </p:nvSpPr>
          <p:spPr bwMode="auto">
            <a:xfrm>
              <a:off x="1719" y="750"/>
              <a:ext cx="0" cy="1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0" name="Line 75"/>
            <p:cNvSpPr>
              <a:spLocks noChangeShapeType="1"/>
            </p:cNvSpPr>
            <p:nvPr/>
          </p:nvSpPr>
          <p:spPr bwMode="auto">
            <a:xfrm>
              <a:off x="1631" y="933"/>
              <a:ext cx="82" cy="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1" name="Line 76"/>
            <p:cNvSpPr>
              <a:spLocks noChangeShapeType="1"/>
            </p:cNvSpPr>
            <p:nvPr/>
          </p:nvSpPr>
          <p:spPr bwMode="auto">
            <a:xfrm flipV="1">
              <a:off x="1631" y="859"/>
              <a:ext cx="91" cy="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2" name="Oval 77"/>
            <p:cNvSpPr>
              <a:spLocks noChangeArrowheads="1"/>
            </p:cNvSpPr>
            <p:nvPr/>
          </p:nvSpPr>
          <p:spPr bwMode="auto">
            <a:xfrm>
              <a:off x="1612" y="482"/>
              <a:ext cx="384" cy="26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3" name="Line 78"/>
            <p:cNvSpPr>
              <a:spLocks noChangeShapeType="1"/>
            </p:cNvSpPr>
            <p:nvPr/>
          </p:nvSpPr>
          <p:spPr bwMode="auto">
            <a:xfrm>
              <a:off x="1710" y="96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4" name="Line 79"/>
            <p:cNvSpPr>
              <a:spLocks noChangeShapeType="1"/>
            </p:cNvSpPr>
            <p:nvPr/>
          </p:nvSpPr>
          <p:spPr bwMode="auto">
            <a:xfrm>
              <a:off x="1716" y="972"/>
              <a:ext cx="0" cy="2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5" name="Line 80"/>
            <p:cNvSpPr>
              <a:spLocks noChangeShapeType="1"/>
            </p:cNvSpPr>
            <p:nvPr/>
          </p:nvSpPr>
          <p:spPr bwMode="auto">
            <a:xfrm flipH="1">
              <a:off x="1883" y="1350"/>
              <a:ext cx="92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6" name="Rectangle 81"/>
            <p:cNvSpPr>
              <a:spLocks noChangeArrowheads="1"/>
            </p:cNvSpPr>
            <p:nvPr/>
          </p:nvSpPr>
          <p:spPr bwMode="auto">
            <a:xfrm>
              <a:off x="1719" y="737"/>
              <a:ext cx="164" cy="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7" name="Rectangle 82"/>
            <p:cNvSpPr>
              <a:spLocks noChangeArrowheads="1"/>
            </p:cNvSpPr>
            <p:nvPr/>
          </p:nvSpPr>
          <p:spPr bwMode="auto">
            <a:xfrm>
              <a:off x="1838" y="1280"/>
              <a:ext cx="56" cy="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9" name="Line 84"/>
            <p:cNvSpPr>
              <a:spLocks noChangeShapeType="1"/>
            </p:cNvSpPr>
            <p:nvPr/>
          </p:nvSpPr>
          <p:spPr bwMode="auto">
            <a:xfrm>
              <a:off x="1716" y="1932"/>
              <a:ext cx="0" cy="2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0" name="Line 85"/>
            <p:cNvSpPr>
              <a:spLocks noChangeShapeType="1"/>
            </p:cNvSpPr>
            <p:nvPr/>
          </p:nvSpPr>
          <p:spPr bwMode="auto">
            <a:xfrm flipH="1" flipV="1">
              <a:off x="1646" y="1865"/>
              <a:ext cx="73" cy="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1" name="Line 86"/>
            <p:cNvSpPr>
              <a:spLocks noChangeShapeType="1"/>
            </p:cNvSpPr>
            <p:nvPr/>
          </p:nvSpPr>
          <p:spPr bwMode="auto">
            <a:xfrm flipH="1">
              <a:off x="1878" y="828"/>
              <a:ext cx="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2" name="Line 87"/>
            <p:cNvSpPr>
              <a:spLocks noChangeShapeType="1"/>
            </p:cNvSpPr>
            <p:nvPr/>
          </p:nvSpPr>
          <p:spPr bwMode="auto">
            <a:xfrm>
              <a:off x="1884" y="750"/>
              <a:ext cx="0" cy="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3" name="Line 88"/>
            <p:cNvSpPr>
              <a:spLocks noChangeShapeType="1"/>
            </p:cNvSpPr>
            <p:nvPr/>
          </p:nvSpPr>
          <p:spPr bwMode="auto">
            <a:xfrm>
              <a:off x="1716" y="876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4" name="Line 89"/>
            <p:cNvSpPr>
              <a:spLocks noChangeShapeType="1"/>
            </p:cNvSpPr>
            <p:nvPr/>
          </p:nvSpPr>
          <p:spPr bwMode="auto">
            <a:xfrm>
              <a:off x="1710" y="960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5" name="Line 90"/>
            <p:cNvSpPr>
              <a:spLocks noChangeShapeType="1"/>
            </p:cNvSpPr>
            <p:nvPr/>
          </p:nvSpPr>
          <p:spPr bwMode="auto">
            <a:xfrm>
              <a:off x="1716" y="1032"/>
              <a:ext cx="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6" name="Line 91"/>
            <p:cNvSpPr>
              <a:spLocks noChangeShapeType="1"/>
            </p:cNvSpPr>
            <p:nvPr/>
          </p:nvSpPr>
          <p:spPr bwMode="auto">
            <a:xfrm>
              <a:off x="1878" y="1266"/>
              <a:ext cx="90" cy="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77" name="Group 92"/>
            <p:cNvGrpSpPr>
              <a:grpSpLocks/>
            </p:cNvGrpSpPr>
            <p:nvPr/>
          </p:nvGrpSpPr>
          <p:grpSpPr bwMode="auto">
            <a:xfrm>
              <a:off x="1716" y="1098"/>
              <a:ext cx="162" cy="174"/>
              <a:chOff x="1716" y="1098"/>
              <a:chExt cx="162" cy="174"/>
            </a:xfrm>
          </p:grpSpPr>
          <p:sp>
            <p:nvSpPr>
              <p:cNvPr id="195" name="Line 93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" name="Line 94"/>
              <p:cNvSpPr>
                <a:spLocks noChangeShapeType="1"/>
              </p:cNvSpPr>
              <p:nvPr/>
            </p:nvSpPr>
            <p:spPr bwMode="auto">
              <a:xfrm>
                <a:off x="1716" y="115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" name="Line 95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8" name="Line 96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78" name="Group 97"/>
            <p:cNvGrpSpPr>
              <a:grpSpLocks/>
            </p:cNvGrpSpPr>
            <p:nvPr/>
          </p:nvGrpSpPr>
          <p:grpSpPr bwMode="auto">
            <a:xfrm>
              <a:off x="1716" y="1410"/>
              <a:ext cx="162" cy="174"/>
              <a:chOff x="1716" y="1098"/>
              <a:chExt cx="162" cy="174"/>
            </a:xfrm>
          </p:grpSpPr>
          <p:sp>
            <p:nvSpPr>
              <p:cNvPr id="191" name="Line 98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2" name="Line 99"/>
              <p:cNvSpPr>
                <a:spLocks noChangeShapeType="1"/>
              </p:cNvSpPr>
              <p:nvPr/>
            </p:nvSpPr>
            <p:spPr bwMode="auto">
              <a:xfrm>
                <a:off x="1716" y="115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3" name="Line 100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" name="Line 101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79" name="Group 102"/>
            <p:cNvGrpSpPr>
              <a:grpSpLocks/>
            </p:cNvGrpSpPr>
            <p:nvPr/>
          </p:nvGrpSpPr>
          <p:grpSpPr bwMode="auto">
            <a:xfrm>
              <a:off x="1716" y="1644"/>
              <a:ext cx="156" cy="174"/>
              <a:chOff x="1722" y="1098"/>
              <a:chExt cx="156" cy="174"/>
            </a:xfrm>
          </p:grpSpPr>
          <p:sp>
            <p:nvSpPr>
              <p:cNvPr id="187" name="Line 103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9" name="Line 105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0" name="Line 106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80" name="Group 107"/>
            <p:cNvGrpSpPr>
              <a:grpSpLocks/>
            </p:cNvGrpSpPr>
            <p:nvPr/>
          </p:nvGrpSpPr>
          <p:grpSpPr bwMode="auto">
            <a:xfrm>
              <a:off x="1716" y="1644"/>
              <a:ext cx="162" cy="462"/>
              <a:chOff x="1716" y="810"/>
              <a:chExt cx="162" cy="462"/>
            </a:xfrm>
          </p:grpSpPr>
          <p:sp>
            <p:nvSpPr>
              <p:cNvPr id="183" name="Line 108"/>
              <p:cNvSpPr>
                <a:spLocks noChangeShapeType="1"/>
              </p:cNvSpPr>
              <p:nvPr/>
            </p:nvSpPr>
            <p:spPr bwMode="auto">
              <a:xfrm>
                <a:off x="1722" y="109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4" name="Line 109"/>
              <p:cNvSpPr>
                <a:spLocks noChangeShapeType="1"/>
              </p:cNvSpPr>
              <p:nvPr/>
            </p:nvSpPr>
            <p:spPr bwMode="auto">
              <a:xfrm flipV="1">
                <a:off x="1716" y="810"/>
                <a:ext cx="44" cy="3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5" name="Line 110"/>
              <p:cNvSpPr>
                <a:spLocks noChangeShapeType="1"/>
              </p:cNvSpPr>
              <p:nvPr/>
            </p:nvSpPr>
            <p:spPr bwMode="auto">
              <a:xfrm>
                <a:off x="1722" y="1218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6" name="Line 111"/>
              <p:cNvSpPr>
                <a:spLocks noChangeShapeType="1"/>
              </p:cNvSpPr>
              <p:nvPr/>
            </p:nvSpPr>
            <p:spPr bwMode="auto">
              <a:xfrm>
                <a:off x="1722" y="1272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81" name="Line 112"/>
            <p:cNvSpPr>
              <a:spLocks noChangeShapeType="1"/>
            </p:cNvSpPr>
            <p:nvPr/>
          </p:nvSpPr>
          <p:spPr bwMode="auto">
            <a:xfrm>
              <a:off x="1884" y="1998"/>
              <a:ext cx="0" cy="1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4532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arrotondato 26"/>
          <p:cNvSpPr/>
          <p:nvPr/>
        </p:nvSpPr>
        <p:spPr>
          <a:xfrm>
            <a:off x="584681" y="63501"/>
            <a:ext cx="7732130" cy="812800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0" y="6192403"/>
            <a:ext cx="9144000" cy="677692"/>
            <a:chOff x="0" y="2184"/>
            <a:chExt cx="5760" cy="1727"/>
          </a:xfrm>
        </p:grpSpPr>
        <p:pic>
          <p:nvPicPr>
            <p:cNvPr id="6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</p:spPr>
        </p:pic>
        <p:pic>
          <p:nvPicPr>
            <p:cNvPr id="7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</p:spPr>
        </p:pic>
      </p:grpSp>
      <p:pic>
        <p:nvPicPr>
          <p:cNvPr id="8" name="Immagine 7" descr="ML_sinistra_202EC.ai"/>
          <p:cNvPicPr>
            <a:picLocks noChangeAspect="1"/>
          </p:cNvPicPr>
          <p:nvPr/>
        </p:nvPicPr>
        <p:blipFill>
          <a:blip r:embed="rId5"/>
          <a:srcRect l="32564" t="40681" r="56603" b="41622"/>
          <a:stretch>
            <a:fillRect/>
          </a:stretch>
        </p:blipFill>
        <p:spPr>
          <a:xfrm>
            <a:off x="8566398" y="6158260"/>
            <a:ext cx="590053" cy="68107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0" y="19501"/>
            <a:ext cx="9144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err="1" smtClean="0">
                <a:latin typeface="Arial"/>
                <a:cs typeface="Arial"/>
              </a:rPr>
              <a:t>Transcriptional</a:t>
            </a:r>
            <a:r>
              <a:rPr lang="it-IT" sz="2200" dirty="0" smtClean="0">
                <a:latin typeface="Arial"/>
                <a:cs typeface="Arial"/>
              </a:rPr>
              <a:t> and </a:t>
            </a:r>
            <a:r>
              <a:rPr lang="it-IT" sz="2200" dirty="0" err="1" smtClean="0">
                <a:latin typeface="Arial"/>
                <a:cs typeface="Arial"/>
              </a:rPr>
              <a:t>Epigenetic</a:t>
            </a:r>
            <a:r>
              <a:rPr lang="it-IT" sz="2200" dirty="0" smtClean="0">
                <a:latin typeface="Arial"/>
                <a:cs typeface="Arial"/>
              </a:rPr>
              <a:t> </a:t>
            </a:r>
            <a:r>
              <a:rPr lang="it-IT" sz="2200" dirty="0" err="1" smtClean="0">
                <a:latin typeface="Arial"/>
                <a:cs typeface="Arial"/>
              </a:rPr>
              <a:t>Regulation</a:t>
            </a:r>
            <a:r>
              <a:rPr lang="it-IT" sz="2200" dirty="0" smtClean="0">
                <a:latin typeface="Arial"/>
                <a:cs typeface="Arial"/>
              </a:rPr>
              <a:t> </a:t>
            </a:r>
            <a:r>
              <a:rPr lang="it-IT" sz="2200" dirty="0" err="1" smtClean="0">
                <a:latin typeface="Arial"/>
                <a:cs typeface="Arial"/>
              </a:rPr>
              <a:t>of</a:t>
            </a:r>
            <a:r>
              <a:rPr lang="it-IT" sz="2200" dirty="0" smtClean="0">
                <a:latin typeface="Arial"/>
                <a:cs typeface="Arial"/>
              </a:rPr>
              <a:t> linc-MD1 and miR-206/133b </a:t>
            </a:r>
            <a:r>
              <a:rPr lang="it-IT" sz="2200" dirty="0" err="1" smtClean="0">
                <a:latin typeface="Arial"/>
                <a:cs typeface="Arial"/>
              </a:rPr>
              <a:t>expression</a:t>
            </a:r>
            <a:endParaRPr lang="it-IT" sz="2200" dirty="0" smtClean="0">
              <a:latin typeface="Arial"/>
              <a:cs typeface="Arial"/>
            </a:endParaRPr>
          </a:p>
          <a:p>
            <a:endParaRPr lang="it-IT" b="1" dirty="0"/>
          </a:p>
        </p:txBody>
      </p:sp>
      <p:pic>
        <p:nvPicPr>
          <p:cNvPr id="11" name="Immagine 10" descr="Figure 2.jpg"/>
          <p:cNvPicPr>
            <a:picLocks noChangeAspect="1"/>
          </p:cNvPicPr>
          <p:nvPr/>
        </p:nvPicPr>
        <p:blipFill>
          <a:blip r:embed="rId6"/>
          <a:srcRect l="45000" t="9068" r="10833" b="10272"/>
          <a:stretch>
            <a:fillRect/>
          </a:stretch>
        </p:blipFill>
        <p:spPr>
          <a:xfrm>
            <a:off x="2797174" y="1257300"/>
            <a:ext cx="3556379" cy="449580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3467100" y="1193800"/>
            <a:ext cx="609600" cy="31664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660900" y="1193800"/>
            <a:ext cx="609600" cy="316641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644900" y="2235200"/>
            <a:ext cx="368300" cy="3048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254500" y="2235200"/>
            <a:ext cx="368300" cy="3048000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226553" y="2627868"/>
            <a:ext cx="6491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Pol</a:t>
            </a:r>
            <a:r>
              <a:rPr lang="it-IT" dirty="0" smtClean="0">
                <a:solidFill>
                  <a:srgbClr val="0000FF"/>
                </a:solidFill>
              </a:rPr>
              <a:t> II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226553" y="3440668"/>
            <a:ext cx="89057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H3K9ac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226553" y="4189968"/>
            <a:ext cx="126782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H3K27 me3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226553" y="4903232"/>
            <a:ext cx="10986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H3K4me3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5459223" y="2235200"/>
            <a:ext cx="919730" cy="3566581"/>
            <a:chOff x="5459223" y="1816100"/>
            <a:chExt cx="919730" cy="3566581"/>
          </a:xfrm>
        </p:grpSpPr>
        <p:sp>
          <p:nvSpPr>
            <p:cNvPr id="17" name="Rettangolo 16"/>
            <p:cNvSpPr/>
            <p:nvPr/>
          </p:nvSpPr>
          <p:spPr>
            <a:xfrm>
              <a:off x="5575300" y="1816100"/>
              <a:ext cx="714753" cy="2413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664200" y="2590800"/>
              <a:ext cx="714753" cy="2413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5486400" y="3365500"/>
              <a:ext cx="714753" cy="2413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5473700" y="4140200"/>
              <a:ext cx="714753" cy="2413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5459223" y="5141381"/>
              <a:ext cx="714753" cy="2413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Rettangolo 24"/>
          <p:cNvSpPr/>
          <p:nvPr/>
        </p:nvSpPr>
        <p:spPr>
          <a:xfrm>
            <a:off x="1079500" y="3251200"/>
            <a:ext cx="292100" cy="279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1085850" y="3886200"/>
            <a:ext cx="292100" cy="279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1485900" y="3213100"/>
            <a:ext cx="52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GM</a:t>
            </a: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498600" y="3790434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39889" y="5503331"/>
            <a:ext cx="87065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/>
                <a:cs typeface="Arial"/>
              </a:rPr>
              <a:t>PROX and DIST promoters </a:t>
            </a:r>
            <a:r>
              <a:rPr lang="it-IT" sz="1600" dirty="0" err="1" smtClean="0">
                <a:latin typeface="Arial"/>
                <a:cs typeface="Arial"/>
              </a:rPr>
              <a:t>act</a:t>
            </a:r>
            <a:r>
              <a:rPr lang="it-IT" sz="1600" dirty="0" smtClean="0">
                <a:latin typeface="Arial"/>
                <a:cs typeface="Arial"/>
              </a:rPr>
              <a:t> at </a:t>
            </a:r>
            <a:r>
              <a:rPr lang="it-IT" sz="1600" dirty="0" err="1" smtClean="0">
                <a:latin typeface="Arial"/>
                <a:cs typeface="Arial"/>
              </a:rPr>
              <a:t>different</a:t>
            </a:r>
            <a:r>
              <a:rPr lang="it-IT" sz="1600" dirty="0" smtClean="0">
                <a:latin typeface="Arial"/>
                <a:cs typeface="Arial"/>
              </a:rPr>
              <a:t> </a:t>
            </a:r>
            <a:r>
              <a:rPr lang="it-IT" sz="1600" dirty="0" err="1" smtClean="0">
                <a:latin typeface="Arial"/>
                <a:cs typeface="Arial"/>
              </a:rPr>
              <a:t>stages</a:t>
            </a:r>
            <a:r>
              <a:rPr lang="it-IT" sz="1600" dirty="0" smtClean="0">
                <a:latin typeface="Arial"/>
                <a:cs typeface="Arial"/>
              </a:rPr>
              <a:t> of </a:t>
            </a:r>
            <a:r>
              <a:rPr lang="it-IT" sz="1600" dirty="0" err="1" smtClean="0">
                <a:latin typeface="Arial"/>
                <a:cs typeface="Arial"/>
              </a:rPr>
              <a:t>muscle</a:t>
            </a:r>
            <a:r>
              <a:rPr lang="it-IT" sz="1600" dirty="0" smtClean="0">
                <a:latin typeface="Arial"/>
                <a:cs typeface="Arial"/>
              </a:rPr>
              <a:t> </a:t>
            </a:r>
            <a:r>
              <a:rPr lang="it-IT" sz="1600" dirty="0" err="1" smtClean="0">
                <a:latin typeface="Arial"/>
                <a:cs typeface="Arial"/>
              </a:rPr>
              <a:t>differentiation</a:t>
            </a:r>
            <a:r>
              <a:rPr lang="it-IT" sz="1600" dirty="0" smtClean="0">
                <a:latin typeface="Arial"/>
                <a:cs typeface="Arial"/>
              </a:rPr>
              <a:t>, </a:t>
            </a:r>
            <a:r>
              <a:rPr lang="it-IT" sz="1600" dirty="0" err="1" smtClean="0">
                <a:latin typeface="Arial"/>
                <a:cs typeface="Arial"/>
              </a:rPr>
              <a:t>promoting</a:t>
            </a:r>
            <a:r>
              <a:rPr lang="it-IT" sz="1600" dirty="0" smtClean="0">
                <a:latin typeface="Arial"/>
                <a:cs typeface="Arial"/>
              </a:rPr>
              <a:t> miR-206, miR-133b and linc-MD1 </a:t>
            </a:r>
            <a:r>
              <a:rPr lang="it-IT" sz="1600" dirty="0" err="1" smtClean="0">
                <a:latin typeface="Arial"/>
                <a:cs typeface="Arial"/>
              </a:rPr>
              <a:t>expression</a:t>
            </a:r>
            <a:r>
              <a:rPr lang="it-IT" sz="1600" dirty="0" smtClean="0">
                <a:latin typeface="Arial"/>
                <a:cs typeface="Arial"/>
              </a:rPr>
              <a:t> </a:t>
            </a:r>
            <a:endParaRPr lang="it-IT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383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arrotondato 60"/>
          <p:cNvSpPr/>
          <p:nvPr/>
        </p:nvSpPr>
        <p:spPr>
          <a:xfrm>
            <a:off x="214847" y="219252"/>
            <a:ext cx="8351303" cy="523220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3138167" y="975286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atin typeface="Arial"/>
                <a:cs typeface="Arial"/>
              </a:rPr>
              <a:t>RNAi</a:t>
            </a:r>
            <a:endParaRPr lang="it-IT" sz="2400" b="1" dirty="0">
              <a:latin typeface="Arial"/>
              <a:cs typeface="Arial"/>
            </a:endParaRPr>
          </a:p>
        </p:txBody>
      </p:sp>
      <p:sp>
        <p:nvSpPr>
          <p:cNvPr id="30" name="CasellaDiTesto 29"/>
          <p:cNvSpPr txBox="1"/>
          <p:nvPr/>
        </p:nvSpPr>
        <p:spPr>
          <a:xfrm rot="17640000">
            <a:off x="3175631" y="1622754"/>
            <a:ext cx="822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latin typeface="Arial"/>
                <a:cs typeface="Arial"/>
              </a:rPr>
              <a:t>si-scr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33" name="CasellaDiTesto 32"/>
          <p:cNvSpPr txBox="1"/>
          <p:nvPr/>
        </p:nvSpPr>
        <p:spPr>
          <a:xfrm rot="17620751">
            <a:off x="5440133" y="1725458"/>
            <a:ext cx="989272" cy="20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it-IT" sz="1200" b="1" dirty="0" smtClean="0">
                <a:latin typeface="Arial"/>
                <a:cs typeface="Arial"/>
              </a:rPr>
              <a:t>   linc- ΔDr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275840" y="962586"/>
            <a:ext cx="245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atin typeface="Arial"/>
                <a:cs typeface="Arial"/>
              </a:rPr>
              <a:t>overexpression</a:t>
            </a:r>
            <a:endParaRPr lang="it-IT" sz="2400" b="1" dirty="0">
              <a:latin typeface="Arial"/>
              <a:cs typeface="Arial"/>
            </a:endParaRPr>
          </a:p>
        </p:txBody>
      </p:sp>
      <p:grpSp>
        <p:nvGrpSpPr>
          <p:cNvPr id="2" name="Gruppo 63"/>
          <p:cNvGrpSpPr/>
          <p:nvPr/>
        </p:nvGrpSpPr>
        <p:grpSpPr>
          <a:xfrm>
            <a:off x="1912462" y="1282149"/>
            <a:ext cx="4125984" cy="2461784"/>
            <a:chOff x="2554413" y="1611076"/>
            <a:chExt cx="2904078" cy="1718920"/>
          </a:xfrm>
        </p:grpSpPr>
        <p:pic>
          <p:nvPicPr>
            <p:cNvPr id="22" name="Immagine 2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8491" y="2847184"/>
              <a:ext cx="900000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6" name="CasellaDiTesto 25"/>
            <p:cNvSpPr txBox="1"/>
            <p:nvPr/>
          </p:nvSpPr>
          <p:spPr>
            <a:xfrm>
              <a:off x="2630511" y="2230204"/>
              <a:ext cx="885303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 err="1" smtClean="0">
                  <a:latin typeface="Arial"/>
                  <a:cs typeface="Arial"/>
                </a:rPr>
                <a:t>Myogenin</a:t>
              </a:r>
              <a:endParaRPr lang="it-IT" sz="1600" dirty="0">
                <a:latin typeface="Arial"/>
                <a:cs typeface="Arial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2554413" y="2541933"/>
              <a:ext cx="978620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 err="1" smtClean="0">
                  <a:latin typeface="Arial"/>
                  <a:cs typeface="Arial"/>
                </a:rPr>
                <a:t>Myosin</a:t>
              </a:r>
              <a:r>
                <a:rPr lang="it-IT" sz="1600" dirty="0" smtClean="0">
                  <a:latin typeface="Arial"/>
                  <a:cs typeface="Arial"/>
                </a:rPr>
                <a:t> HC</a:t>
              </a:r>
              <a:endParaRPr lang="it-IT" sz="1600" dirty="0">
                <a:latin typeface="Arial"/>
                <a:cs typeface="Arial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2928506" y="2850077"/>
              <a:ext cx="530915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dirty="0" smtClean="0">
                  <a:latin typeface="Arial"/>
                  <a:cs typeface="Arial"/>
                </a:rPr>
                <a:t>HPRT</a:t>
              </a:r>
              <a:endParaRPr lang="it-IT" sz="1600" dirty="0">
                <a:latin typeface="Arial"/>
                <a:cs typeface="Arial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 rot="17624283">
              <a:off x="3765043" y="1828268"/>
              <a:ext cx="629350" cy="19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latin typeface="Arial"/>
                  <a:cs typeface="Arial"/>
                </a:rPr>
                <a:t>si-linc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 rot="17640000">
              <a:off x="4495119" y="1893523"/>
              <a:ext cx="543688" cy="19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latin typeface="Arial"/>
                  <a:cs typeface="Arial"/>
                </a:rPr>
                <a:t>pCtrl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 rot="17624283">
              <a:off x="4816167" y="1901703"/>
              <a:ext cx="449763" cy="19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>
                  <a:latin typeface="Arial"/>
                  <a:cs typeface="Arial"/>
                </a:rPr>
                <a:t>linc</a:t>
              </a:r>
              <a:endParaRPr lang="it-IT" sz="1200" b="1" dirty="0">
                <a:latin typeface="Arial"/>
                <a:cs typeface="Arial"/>
              </a:endParaRPr>
            </a:p>
          </p:txBody>
        </p:sp>
        <p:pic>
          <p:nvPicPr>
            <p:cNvPr id="39" name="Immagine 38"/>
            <p:cNvPicPr>
              <a:picLocks/>
            </p:cNvPicPr>
            <p:nvPr/>
          </p:nvPicPr>
          <p:blipFill>
            <a:blip r:embed="rId3">
              <a:lum bright="3000" contrast="9000"/>
            </a:blip>
            <a:stretch>
              <a:fillRect/>
            </a:stretch>
          </p:blipFill>
          <p:spPr>
            <a:xfrm>
              <a:off x="4558491" y="2541930"/>
              <a:ext cx="900000" cy="25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8" name="CasellaDiTesto 47"/>
            <p:cNvSpPr txBox="1"/>
            <p:nvPr/>
          </p:nvSpPr>
          <p:spPr>
            <a:xfrm>
              <a:off x="5141476" y="3093604"/>
              <a:ext cx="300082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latin typeface="Arial"/>
                  <a:cs typeface="Arial"/>
                </a:rPr>
                <a:t>*</a:t>
              </a:r>
              <a:endParaRPr lang="it-IT" sz="1600" dirty="0">
                <a:latin typeface="Arial"/>
                <a:cs typeface="Arial"/>
              </a:endParaRPr>
            </a:p>
          </p:txBody>
        </p:sp>
        <p:pic>
          <p:nvPicPr>
            <p:cNvPr id="52" name="Immagine 51"/>
            <p:cNvPicPr>
              <a:picLocks/>
            </p:cNvPicPr>
            <p:nvPr/>
          </p:nvPicPr>
          <p:blipFill>
            <a:blip r:embed="rId4">
              <a:lum bright="6000"/>
            </a:blip>
            <a:stretch>
              <a:fillRect/>
            </a:stretch>
          </p:blipFill>
          <p:spPr>
            <a:xfrm>
              <a:off x="4558491" y="2227311"/>
              <a:ext cx="900000" cy="2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3" name="Immagine 5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8267" y="2847184"/>
              <a:ext cx="612000" cy="2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Immagine 5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8269" y="2541930"/>
              <a:ext cx="612000" cy="2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5" name="Immagine 5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8267" y="2230201"/>
              <a:ext cx="612000" cy="2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4" name="CasellaDiTesto 73"/>
          <p:cNvSpPr txBox="1"/>
          <p:nvPr/>
        </p:nvSpPr>
        <p:spPr>
          <a:xfrm>
            <a:off x="1506070" y="212184"/>
            <a:ext cx="602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</a:t>
            </a:r>
            <a:r>
              <a:rPr lang="it-IT" sz="2400" dirty="0" smtClean="0"/>
              <a:t>inc-MD1 </a:t>
            </a:r>
            <a:r>
              <a:rPr lang="it-IT" sz="2400" dirty="0" err="1" smtClean="0"/>
              <a:t>levels</a:t>
            </a:r>
            <a:r>
              <a:rPr lang="it-IT" sz="2400" dirty="0" smtClean="0"/>
              <a:t> </a:t>
            </a:r>
            <a:r>
              <a:rPr lang="it-IT" sz="2400" dirty="0" err="1" smtClean="0"/>
              <a:t>affect</a:t>
            </a:r>
            <a:r>
              <a:rPr lang="it-IT" sz="2400" dirty="0" smtClean="0"/>
              <a:t> </a:t>
            </a:r>
            <a:r>
              <a:rPr lang="it-IT" sz="2400" dirty="0" err="1" smtClean="0"/>
              <a:t>myogenic</a:t>
            </a:r>
            <a:r>
              <a:rPr lang="it-IT" sz="2400" dirty="0" smtClean="0"/>
              <a:t> </a:t>
            </a:r>
            <a:r>
              <a:rPr lang="it-IT" sz="2400" dirty="0" err="1" smtClean="0"/>
              <a:t>differentiation</a:t>
            </a:r>
            <a:endParaRPr lang="it-IT" sz="2400" dirty="0"/>
          </a:p>
        </p:txBody>
      </p:sp>
      <p:graphicFrame>
        <p:nvGraphicFramePr>
          <p:cNvPr id="66" name="Grafico 65"/>
          <p:cNvGraphicFramePr/>
          <p:nvPr>
            <p:extLst>
              <p:ext uri="{D42A27DB-BD31-4B8C-83A1-F6EECF244321}">
                <p14:modId xmlns:p14="http://schemas.microsoft.com/office/powerpoint/2010/main" val="4081910456"/>
              </p:ext>
            </p:extLst>
          </p:nvPr>
        </p:nvGraphicFramePr>
        <p:xfrm>
          <a:off x="4553081" y="4386484"/>
          <a:ext cx="1524792" cy="84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7" name="Grafico 66"/>
          <p:cNvGraphicFramePr/>
          <p:nvPr>
            <p:extLst>
              <p:ext uri="{D42A27DB-BD31-4B8C-83A1-F6EECF244321}">
                <p14:modId xmlns:p14="http://schemas.microsoft.com/office/powerpoint/2010/main" val="623217213"/>
              </p:ext>
            </p:extLst>
          </p:nvPr>
        </p:nvGraphicFramePr>
        <p:xfrm>
          <a:off x="2963989" y="4369575"/>
          <a:ext cx="1324161" cy="84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9" name="CasellaDiTesto 68"/>
          <p:cNvSpPr txBox="1"/>
          <p:nvPr/>
        </p:nvSpPr>
        <p:spPr>
          <a:xfrm rot="16200000">
            <a:off x="2566073" y="4739014"/>
            <a:ext cx="815061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b="1" dirty="0" smtClean="0">
                <a:latin typeface="Arial"/>
                <a:cs typeface="Arial"/>
              </a:rPr>
              <a:t>linc-MD1</a:t>
            </a:r>
            <a:endParaRPr lang="it-IT" sz="1000" b="1" dirty="0">
              <a:latin typeface="Arial"/>
              <a:cs typeface="Arial"/>
            </a:endParaRPr>
          </a:p>
        </p:txBody>
      </p:sp>
      <p:graphicFrame>
        <p:nvGraphicFramePr>
          <p:cNvPr id="70" name="Grafico 69"/>
          <p:cNvGraphicFramePr/>
          <p:nvPr>
            <p:extLst>
              <p:ext uri="{D42A27DB-BD31-4B8C-83A1-F6EECF244321}">
                <p14:modId xmlns:p14="http://schemas.microsoft.com/office/powerpoint/2010/main" val="3170824135"/>
              </p:ext>
            </p:extLst>
          </p:nvPr>
        </p:nvGraphicFramePr>
        <p:xfrm>
          <a:off x="4553081" y="3518717"/>
          <a:ext cx="1524792" cy="97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71" name="Grafico 70"/>
          <p:cNvGraphicFramePr/>
          <p:nvPr>
            <p:extLst>
              <p:ext uri="{D42A27DB-BD31-4B8C-83A1-F6EECF244321}">
                <p14:modId xmlns:p14="http://schemas.microsoft.com/office/powerpoint/2010/main" val="4105885653"/>
              </p:ext>
            </p:extLst>
          </p:nvPr>
        </p:nvGraphicFramePr>
        <p:xfrm>
          <a:off x="2968706" y="3518717"/>
          <a:ext cx="1324161" cy="97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2" name="Rettangolo 71"/>
          <p:cNvSpPr/>
          <p:nvPr/>
        </p:nvSpPr>
        <p:spPr>
          <a:xfrm rot="16200000">
            <a:off x="2937213" y="4201308"/>
            <a:ext cx="127473" cy="12037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Arial"/>
              <a:cs typeface="Arial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2752725" y="4197759"/>
            <a:ext cx="120378" cy="1274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Arial"/>
              <a:cs typeface="Arial"/>
            </a:endParaRPr>
          </a:p>
        </p:txBody>
      </p:sp>
      <p:sp>
        <p:nvSpPr>
          <p:cNvPr id="78" name="Rettangolo 98"/>
          <p:cNvSpPr>
            <a:spLocks noChangeArrowheads="1"/>
          </p:cNvSpPr>
          <p:nvPr/>
        </p:nvSpPr>
        <p:spPr bwMode="auto">
          <a:xfrm rot="16200000">
            <a:off x="2486834" y="3846412"/>
            <a:ext cx="680475" cy="21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900"/>
              </a:lnSpc>
            </a:pPr>
            <a:r>
              <a:rPr lang="it-IT" sz="10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MYOG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79" name="Rettangolo 98"/>
          <p:cNvSpPr>
            <a:spLocks noChangeArrowheads="1"/>
          </p:cNvSpPr>
          <p:nvPr/>
        </p:nvSpPr>
        <p:spPr bwMode="auto">
          <a:xfrm rot="16200000">
            <a:off x="2731230" y="3905316"/>
            <a:ext cx="562667" cy="21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900"/>
              </a:lnSpc>
            </a:pPr>
            <a:r>
              <a:rPr lang="it-IT" sz="10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MHC</a:t>
            </a:r>
            <a:endParaRPr lang="it-IT" b="1" dirty="0">
              <a:latin typeface="Arial"/>
              <a:cs typeface="Arial"/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3784599" y="3737870"/>
            <a:ext cx="334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/>
                <a:cs typeface="Arial"/>
              </a:rPr>
              <a:t>*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5234943" y="3762852"/>
            <a:ext cx="334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/>
                <a:cs typeface="Arial"/>
              </a:rPr>
              <a:t>*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92" name="CasellaDiTesto 91"/>
          <p:cNvSpPr txBox="1"/>
          <p:nvPr/>
        </p:nvSpPr>
        <p:spPr>
          <a:xfrm>
            <a:off x="3690227" y="4725823"/>
            <a:ext cx="527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/>
                <a:cs typeface="Arial"/>
              </a:rPr>
              <a:t>**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96" name="CasellaDiTesto 95"/>
          <p:cNvSpPr txBox="1"/>
          <p:nvPr/>
        </p:nvSpPr>
        <p:spPr>
          <a:xfrm>
            <a:off x="5146088" y="4667452"/>
            <a:ext cx="527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/>
                <a:cs typeface="Arial"/>
              </a:rPr>
              <a:t>**</a:t>
            </a:r>
            <a:endParaRPr lang="it-IT" sz="1600" dirty="0">
              <a:latin typeface="Arial"/>
              <a:cs typeface="Arial"/>
            </a:endParaRPr>
          </a:p>
        </p:txBody>
      </p:sp>
      <p:sp>
        <p:nvSpPr>
          <p:cNvPr id="103" name="CasellaDiTesto 102"/>
          <p:cNvSpPr txBox="1"/>
          <p:nvPr/>
        </p:nvSpPr>
        <p:spPr>
          <a:xfrm>
            <a:off x="5485341" y="4359594"/>
            <a:ext cx="527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/>
                <a:cs typeface="Arial"/>
              </a:rPr>
              <a:t>**</a:t>
            </a:r>
            <a:endParaRPr lang="it-IT" sz="1600" dirty="0">
              <a:latin typeface="Arial"/>
              <a:cs typeface="Arial"/>
            </a:endParaRPr>
          </a:p>
        </p:txBody>
      </p:sp>
      <p:grpSp>
        <p:nvGrpSpPr>
          <p:cNvPr id="4" name="Gruppo 103"/>
          <p:cNvGrpSpPr/>
          <p:nvPr/>
        </p:nvGrpSpPr>
        <p:grpSpPr>
          <a:xfrm>
            <a:off x="215037" y="5461850"/>
            <a:ext cx="3906719" cy="903269"/>
            <a:chOff x="2271413" y="4970275"/>
            <a:chExt cx="3906719" cy="903269"/>
          </a:xfrm>
        </p:grpSpPr>
        <p:sp>
          <p:nvSpPr>
            <p:cNvPr id="105" name="CasellaDiTesto 104"/>
            <p:cNvSpPr txBox="1"/>
            <p:nvPr/>
          </p:nvSpPr>
          <p:spPr>
            <a:xfrm rot="3532">
              <a:off x="2271413" y="5211663"/>
              <a:ext cx="811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>
                  <a:latin typeface="Arial"/>
                  <a:cs typeface="Arial"/>
                </a:rPr>
                <a:t>linc</a:t>
              </a:r>
              <a:endParaRPr lang="it-IT" b="1" dirty="0">
                <a:latin typeface="Arial"/>
                <a:cs typeface="Arial"/>
              </a:endParaRPr>
            </a:p>
          </p:txBody>
        </p:sp>
        <p:sp>
          <p:nvSpPr>
            <p:cNvPr id="106" name="CasellaDiTesto 105"/>
            <p:cNvSpPr txBox="1"/>
            <p:nvPr/>
          </p:nvSpPr>
          <p:spPr>
            <a:xfrm>
              <a:off x="5618779" y="5223850"/>
              <a:ext cx="559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b="1" i="1" dirty="0" err="1" smtClean="0">
                  <a:latin typeface="Arial"/>
                  <a:cs typeface="Arial"/>
                </a:rPr>
                <a:t>pA</a:t>
              </a:r>
              <a:endParaRPr lang="it-IT" sz="1600" b="1" i="1" dirty="0">
                <a:latin typeface="Arial"/>
                <a:cs typeface="Arial"/>
              </a:endParaRPr>
            </a:p>
          </p:txBody>
        </p:sp>
        <p:grpSp>
          <p:nvGrpSpPr>
            <p:cNvPr id="5" name="Gruppo 90"/>
            <p:cNvGrpSpPr/>
            <p:nvPr/>
          </p:nvGrpSpPr>
          <p:grpSpPr>
            <a:xfrm>
              <a:off x="2719184" y="4970275"/>
              <a:ext cx="3124557" cy="903269"/>
              <a:chOff x="2116973" y="1614493"/>
              <a:chExt cx="3496412" cy="1263815"/>
            </a:xfrm>
          </p:grpSpPr>
          <p:grpSp>
            <p:nvGrpSpPr>
              <p:cNvPr id="6" name="Gruppo 60"/>
              <p:cNvGrpSpPr/>
              <p:nvPr/>
            </p:nvGrpSpPr>
            <p:grpSpPr>
              <a:xfrm>
                <a:off x="2227034" y="1614493"/>
                <a:ext cx="3386351" cy="1263815"/>
                <a:chOff x="2667318" y="1614499"/>
                <a:chExt cx="2642837" cy="856156"/>
              </a:xfrm>
            </p:grpSpPr>
            <p:sp>
              <p:nvSpPr>
                <p:cNvPr id="110" name="Figura a mano libera 109"/>
                <p:cNvSpPr/>
                <p:nvPr/>
              </p:nvSpPr>
              <p:spPr>
                <a:xfrm>
                  <a:off x="3281217" y="1614499"/>
                  <a:ext cx="1957282" cy="441492"/>
                </a:xfrm>
                <a:custGeom>
                  <a:avLst/>
                  <a:gdLst>
                    <a:gd name="connsiteX0" fmla="*/ 0 w 7374467"/>
                    <a:gd name="connsiteY0" fmla="*/ 2624239 h 2624239"/>
                    <a:gd name="connsiteX1" fmla="*/ 5444067 w 7374467"/>
                    <a:gd name="connsiteY1" fmla="*/ 2624239 h 2624239"/>
                    <a:gd name="connsiteX2" fmla="*/ 5452533 w 7374467"/>
                    <a:gd name="connsiteY2" fmla="*/ 1057906 h 2624239"/>
                    <a:gd name="connsiteX3" fmla="*/ 5401733 w 7374467"/>
                    <a:gd name="connsiteY3" fmla="*/ 1040973 h 2624239"/>
                    <a:gd name="connsiteX4" fmla="*/ 5350933 w 7374467"/>
                    <a:gd name="connsiteY4" fmla="*/ 1015573 h 2624239"/>
                    <a:gd name="connsiteX5" fmla="*/ 5300133 w 7374467"/>
                    <a:gd name="connsiteY5" fmla="*/ 981706 h 2624239"/>
                    <a:gd name="connsiteX6" fmla="*/ 5283200 w 7374467"/>
                    <a:gd name="connsiteY6" fmla="*/ 956306 h 2624239"/>
                    <a:gd name="connsiteX7" fmla="*/ 5266267 w 7374467"/>
                    <a:gd name="connsiteY7" fmla="*/ 922439 h 2624239"/>
                    <a:gd name="connsiteX8" fmla="*/ 5240867 w 7374467"/>
                    <a:gd name="connsiteY8" fmla="*/ 913973 h 2624239"/>
                    <a:gd name="connsiteX9" fmla="*/ 5198533 w 7374467"/>
                    <a:gd name="connsiteY9" fmla="*/ 871639 h 2624239"/>
                    <a:gd name="connsiteX10" fmla="*/ 5173133 w 7374467"/>
                    <a:gd name="connsiteY10" fmla="*/ 829306 h 2624239"/>
                    <a:gd name="connsiteX11" fmla="*/ 5139267 w 7374467"/>
                    <a:gd name="connsiteY11" fmla="*/ 727706 h 2624239"/>
                    <a:gd name="connsiteX12" fmla="*/ 5130800 w 7374467"/>
                    <a:gd name="connsiteY12" fmla="*/ 702306 h 2624239"/>
                    <a:gd name="connsiteX13" fmla="*/ 5122333 w 7374467"/>
                    <a:gd name="connsiteY13" fmla="*/ 676906 h 2624239"/>
                    <a:gd name="connsiteX14" fmla="*/ 5130800 w 7374467"/>
                    <a:gd name="connsiteY14" fmla="*/ 507573 h 2624239"/>
                    <a:gd name="connsiteX15" fmla="*/ 5139267 w 7374467"/>
                    <a:gd name="connsiteY15" fmla="*/ 465239 h 2624239"/>
                    <a:gd name="connsiteX16" fmla="*/ 5122333 w 7374467"/>
                    <a:gd name="connsiteY16" fmla="*/ 439839 h 2624239"/>
                    <a:gd name="connsiteX17" fmla="*/ 5139267 w 7374467"/>
                    <a:gd name="connsiteY17" fmla="*/ 397506 h 2624239"/>
                    <a:gd name="connsiteX18" fmla="*/ 5173133 w 7374467"/>
                    <a:gd name="connsiteY18" fmla="*/ 346706 h 2624239"/>
                    <a:gd name="connsiteX19" fmla="*/ 5198533 w 7374467"/>
                    <a:gd name="connsiteY19" fmla="*/ 295906 h 2624239"/>
                    <a:gd name="connsiteX20" fmla="*/ 5223933 w 7374467"/>
                    <a:gd name="connsiteY20" fmla="*/ 278973 h 2624239"/>
                    <a:gd name="connsiteX21" fmla="*/ 5232400 w 7374467"/>
                    <a:gd name="connsiteY21" fmla="*/ 236639 h 2624239"/>
                    <a:gd name="connsiteX22" fmla="*/ 5283200 w 7374467"/>
                    <a:gd name="connsiteY22" fmla="*/ 202773 h 2624239"/>
                    <a:gd name="connsiteX23" fmla="*/ 5350933 w 7374467"/>
                    <a:gd name="connsiteY23" fmla="*/ 168906 h 2624239"/>
                    <a:gd name="connsiteX24" fmla="*/ 5384800 w 7374467"/>
                    <a:gd name="connsiteY24" fmla="*/ 151973 h 2624239"/>
                    <a:gd name="connsiteX25" fmla="*/ 5410200 w 7374467"/>
                    <a:gd name="connsiteY25" fmla="*/ 143506 h 2624239"/>
                    <a:gd name="connsiteX26" fmla="*/ 5477933 w 7374467"/>
                    <a:gd name="connsiteY26" fmla="*/ 101173 h 2624239"/>
                    <a:gd name="connsiteX27" fmla="*/ 5503333 w 7374467"/>
                    <a:gd name="connsiteY27" fmla="*/ 92706 h 2624239"/>
                    <a:gd name="connsiteX28" fmla="*/ 5571067 w 7374467"/>
                    <a:gd name="connsiteY28" fmla="*/ 67306 h 2624239"/>
                    <a:gd name="connsiteX29" fmla="*/ 5596467 w 7374467"/>
                    <a:gd name="connsiteY29" fmla="*/ 50373 h 2624239"/>
                    <a:gd name="connsiteX30" fmla="*/ 5655733 w 7374467"/>
                    <a:gd name="connsiteY30" fmla="*/ 33439 h 2624239"/>
                    <a:gd name="connsiteX31" fmla="*/ 5715000 w 7374467"/>
                    <a:gd name="connsiteY31" fmla="*/ 8039 h 2624239"/>
                    <a:gd name="connsiteX32" fmla="*/ 5952067 w 7374467"/>
                    <a:gd name="connsiteY32" fmla="*/ 41906 h 2624239"/>
                    <a:gd name="connsiteX33" fmla="*/ 5977467 w 7374467"/>
                    <a:gd name="connsiteY33" fmla="*/ 50373 h 2624239"/>
                    <a:gd name="connsiteX34" fmla="*/ 6002867 w 7374467"/>
                    <a:gd name="connsiteY34" fmla="*/ 67306 h 2624239"/>
                    <a:gd name="connsiteX35" fmla="*/ 6070600 w 7374467"/>
                    <a:gd name="connsiteY35" fmla="*/ 84239 h 2624239"/>
                    <a:gd name="connsiteX36" fmla="*/ 6138333 w 7374467"/>
                    <a:gd name="connsiteY36" fmla="*/ 118106 h 2624239"/>
                    <a:gd name="connsiteX37" fmla="*/ 6138333 w 7374467"/>
                    <a:gd name="connsiteY37" fmla="*/ 118106 h 2624239"/>
                    <a:gd name="connsiteX38" fmla="*/ 6163733 w 7374467"/>
                    <a:gd name="connsiteY38" fmla="*/ 135039 h 2624239"/>
                    <a:gd name="connsiteX39" fmla="*/ 6206067 w 7374467"/>
                    <a:gd name="connsiteY39" fmla="*/ 202773 h 2624239"/>
                    <a:gd name="connsiteX40" fmla="*/ 6239933 w 7374467"/>
                    <a:gd name="connsiteY40" fmla="*/ 253573 h 2624239"/>
                    <a:gd name="connsiteX41" fmla="*/ 6248400 w 7374467"/>
                    <a:gd name="connsiteY41" fmla="*/ 287439 h 2624239"/>
                    <a:gd name="connsiteX42" fmla="*/ 6265333 w 7374467"/>
                    <a:gd name="connsiteY42" fmla="*/ 304373 h 2624239"/>
                    <a:gd name="connsiteX43" fmla="*/ 6299200 w 7374467"/>
                    <a:gd name="connsiteY43" fmla="*/ 372106 h 2624239"/>
                    <a:gd name="connsiteX44" fmla="*/ 6333067 w 7374467"/>
                    <a:gd name="connsiteY44" fmla="*/ 431373 h 2624239"/>
                    <a:gd name="connsiteX45" fmla="*/ 6350000 w 7374467"/>
                    <a:gd name="connsiteY45" fmla="*/ 456773 h 2624239"/>
                    <a:gd name="connsiteX46" fmla="*/ 6375400 w 7374467"/>
                    <a:gd name="connsiteY46" fmla="*/ 507573 h 2624239"/>
                    <a:gd name="connsiteX47" fmla="*/ 6358467 w 7374467"/>
                    <a:gd name="connsiteY47" fmla="*/ 659973 h 2624239"/>
                    <a:gd name="connsiteX48" fmla="*/ 6341533 w 7374467"/>
                    <a:gd name="connsiteY48" fmla="*/ 710773 h 2624239"/>
                    <a:gd name="connsiteX49" fmla="*/ 6299200 w 7374467"/>
                    <a:gd name="connsiteY49" fmla="*/ 761573 h 2624239"/>
                    <a:gd name="connsiteX50" fmla="*/ 6282267 w 7374467"/>
                    <a:gd name="connsiteY50" fmla="*/ 837773 h 2624239"/>
                    <a:gd name="connsiteX51" fmla="*/ 6265333 w 7374467"/>
                    <a:gd name="connsiteY51" fmla="*/ 854706 h 2624239"/>
                    <a:gd name="connsiteX52" fmla="*/ 6248400 w 7374467"/>
                    <a:gd name="connsiteY52" fmla="*/ 880106 h 2624239"/>
                    <a:gd name="connsiteX53" fmla="*/ 6223000 w 7374467"/>
                    <a:gd name="connsiteY53" fmla="*/ 897039 h 2624239"/>
                    <a:gd name="connsiteX54" fmla="*/ 6163733 w 7374467"/>
                    <a:gd name="connsiteY54" fmla="*/ 922439 h 2624239"/>
                    <a:gd name="connsiteX55" fmla="*/ 6104467 w 7374467"/>
                    <a:gd name="connsiteY55" fmla="*/ 939373 h 2624239"/>
                    <a:gd name="connsiteX56" fmla="*/ 6053667 w 7374467"/>
                    <a:gd name="connsiteY56" fmla="*/ 964773 h 2624239"/>
                    <a:gd name="connsiteX57" fmla="*/ 6036733 w 7374467"/>
                    <a:gd name="connsiteY57" fmla="*/ 990173 h 2624239"/>
                    <a:gd name="connsiteX58" fmla="*/ 6002867 w 7374467"/>
                    <a:gd name="connsiteY58" fmla="*/ 1066373 h 2624239"/>
                    <a:gd name="connsiteX59" fmla="*/ 5994400 w 7374467"/>
                    <a:gd name="connsiteY59" fmla="*/ 1074839 h 2624239"/>
                    <a:gd name="connsiteX60" fmla="*/ 5977467 w 7374467"/>
                    <a:gd name="connsiteY60" fmla="*/ 2607306 h 2624239"/>
                    <a:gd name="connsiteX61" fmla="*/ 7374467 w 7374467"/>
                    <a:gd name="connsiteY61" fmla="*/ 2607306 h 2624239"/>
                    <a:gd name="connsiteX62" fmla="*/ 7374467 w 7374467"/>
                    <a:gd name="connsiteY62" fmla="*/ 2607306 h 2624239"/>
                    <a:gd name="connsiteX0" fmla="*/ 0 w 10295781"/>
                    <a:gd name="connsiteY0" fmla="*/ 2624239 h 2624239"/>
                    <a:gd name="connsiteX1" fmla="*/ 5444067 w 10295781"/>
                    <a:gd name="connsiteY1" fmla="*/ 2624239 h 2624239"/>
                    <a:gd name="connsiteX2" fmla="*/ 5452533 w 10295781"/>
                    <a:gd name="connsiteY2" fmla="*/ 1057906 h 2624239"/>
                    <a:gd name="connsiteX3" fmla="*/ 5401733 w 10295781"/>
                    <a:gd name="connsiteY3" fmla="*/ 1040973 h 2624239"/>
                    <a:gd name="connsiteX4" fmla="*/ 5350933 w 10295781"/>
                    <a:gd name="connsiteY4" fmla="*/ 1015573 h 2624239"/>
                    <a:gd name="connsiteX5" fmla="*/ 5300133 w 10295781"/>
                    <a:gd name="connsiteY5" fmla="*/ 981706 h 2624239"/>
                    <a:gd name="connsiteX6" fmla="*/ 5283200 w 10295781"/>
                    <a:gd name="connsiteY6" fmla="*/ 956306 h 2624239"/>
                    <a:gd name="connsiteX7" fmla="*/ 5266267 w 10295781"/>
                    <a:gd name="connsiteY7" fmla="*/ 922439 h 2624239"/>
                    <a:gd name="connsiteX8" fmla="*/ 5240867 w 10295781"/>
                    <a:gd name="connsiteY8" fmla="*/ 913973 h 2624239"/>
                    <a:gd name="connsiteX9" fmla="*/ 5198533 w 10295781"/>
                    <a:gd name="connsiteY9" fmla="*/ 871639 h 2624239"/>
                    <a:gd name="connsiteX10" fmla="*/ 5173133 w 10295781"/>
                    <a:gd name="connsiteY10" fmla="*/ 829306 h 2624239"/>
                    <a:gd name="connsiteX11" fmla="*/ 5139267 w 10295781"/>
                    <a:gd name="connsiteY11" fmla="*/ 727706 h 2624239"/>
                    <a:gd name="connsiteX12" fmla="*/ 5130800 w 10295781"/>
                    <a:gd name="connsiteY12" fmla="*/ 702306 h 2624239"/>
                    <a:gd name="connsiteX13" fmla="*/ 5122333 w 10295781"/>
                    <a:gd name="connsiteY13" fmla="*/ 676906 h 2624239"/>
                    <a:gd name="connsiteX14" fmla="*/ 5130800 w 10295781"/>
                    <a:gd name="connsiteY14" fmla="*/ 507573 h 2624239"/>
                    <a:gd name="connsiteX15" fmla="*/ 5139267 w 10295781"/>
                    <a:gd name="connsiteY15" fmla="*/ 465239 h 2624239"/>
                    <a:gd name="connsiteX16" fmla="*/ 5122333 w 10295781"/>
                    <a:gd name="connsiteY16" fmla="*/ 439839 h 2624239"/>
                    <a:gd name="connsiteX17" fmla="*/ 5139267 w 10295781"/>
                    <a:gd name="connsiteY17" fmla="*/ 397506 h 2624239"/>
                    <a:gd name="connsiteX18" fmla="*/ 5173133 w 10295781"/>
                    <a:gd name="connsiteY18" fmla="*/ 346706 h 2624239"/>
                    <a:gd name="connsiteX19" fmla="*/ 5198533 w 10295781"/>
                    <a:gd name="connsiteY19" fmla="*/ 295906 h 2624239"/>
                    <a:gd name="connsiteX20" fmla="*/ 5223933 w 10295781"/>
                    <a:gd name="connsiteY20" fmla="*/ 278973 h 2624239"/>
                    <a:gd name="connsiteX21" fmla="*/ 5232400 w 10295781"/>
                    <a:gd name="connsiteY21" fmla="*/ 236639 h 2624239"/>
                    <a:gd name="connsiteX22" fmla="*/ 5283200 w 10295781"/>
                    <a:gd name="connsiteY22" fmla="*/ 202773 h 2624239"/>
                    <a:gd name="connsiteX23" fmla="*/ 5350933 w 10295781"/>
                    <a:gd name="connsiteY23" fmla="*/ 168906 h 2624239"/>
                    <a:gd name="connsiteX24" fmla="*/ 5384800 w 10295781"/>
                    <a:gd name="connsiteY24" fmla="*/ 151973 h 2624239"/>
                    <a:gd name="connsiteX25" fmla="*/ 5410200 w 10295781"/>
                    <a:gd name="connsiteY25" fmla="*/ 143506 h 2624239"/>
                    <a:gd name="connsiteX26" fmla="*/ 5477933 w 10295781"/>
                    <a:gd name="connsiteY26" fmla="*/ 101173 h 2624239"/>
                    <a:gd name="connsiteX27" fmla="*/ 5503333 w 10295781"/>
                    <a:gd name="connsiteY27" fmla="*/ 92706 h 2624239"/>
                    <a:gd name="connsiteX28" fmla="*/ 5571067 w 10295781"/>
                    <a:gd name="connsiteY28" fmla="*/ 67306 h 2624239"/>
                    <a:gd name="connsiteX29" fmla="*/ 5596467 w 10295781"/>
                    <a:gd name="connsiteY29" fmla="*/ 50373 h 2624239"/>
                    <a:gd name="connsiteX30" fmla="*/ 5655733 w 10295781"/>
                    <a:gd name="connsiteY30" fmla="*/ 33439 h 2624239"/>
                    <a:gd name="connsiteX31" fmla="*/ 5715000 w 10295781"/>
                    <a:gd name="connsiteY31" fmla="*/ 8039 h 2624239"/>
                    <a:gd name="connsiteX32" fmla="*/ 5952067 w 10295781"/>
                    <a:gd name="connsiteY32" fmla="*/ 41906 h 2624239"/>
                    <a:gd name="connsiteX33" fmla="*/ 5977467 w 10295781"/>
                    <a:gd name="connsiteY33" fmla="*/ 50373 h 2624239"/>
                    <a:gd name="connsiteX34" fmla="*/ 6002867 w 10295781"/>
                    <a:gd name="connsiteY34" fmla="*/ 67306 h 2624239"/>
                    <a:gd name="connsiteX35" fmla="*/ 6070600 w 10295781"/>
                    <a:gd name="connsiteY35" fmla="*/ 84239 h 2624239"/>
                    <a:gd name="connsiteX36" fmla="*/ 6138333 w 10295781"/>
                    <a:gd name="connsiteY36" fmla="*/ 118106 h 2624239"/>
                    <a:gd name="connsiteX37" fmla="*/ 6138333 w 10295781"/>
                    <a:gd name="connsiteY37" fmla="*/ 118106 h 2624239"/>
                    <a:gd name="connsiteX38" fmla="*/ 6163733 w 10295781"/>
                    <a:gd name="connsiteY38" fmla="*/ 135039 h 2624239"/>
                    <a:gd name="connsiteX39" fmla="*/ 6206067 w 10295781"/>
                    <a:gd name="connsiteY39" fmla="*/ 202773 h 2624239"/>
                    <a:gd name="connsiteX40" fmla="*/ 6239933 w 10295781"/>
                    <a:gd name="connsiteY40" fmla="*/ 253573 h 2624239"/>
                    <a:gd name="connsiteX41" fmla="*/ 6248400 w 10295781"/>
                    <a:gd name="connsiteY41" fmla="*/ 287439 h 2624239"/>
                    <a:gd name="connsiteX42" fmla="*/ 6265333 w 10295781"/>
                    <a:gd name="connsiteY42" fmla="*/ 304373 h 2624239"/>
                    <a:gd name="connsiteX43" fmla="*/ 6299200 w 10295781"/>
                    <a:gd name="connsiteY43" fmla="*/ 372106 h 2624239"/>
                    <a:gd name="connsiteX44" fmla="*/ 6333067 w 10295781"/>
                    <a:gd name="connsiteY44" fmla="*/ 431373 h 2624239"/>
                    <a:gd name="connsiteX45" fmla="*/ 6350000 w 10295781"/>
                    <a:gd name="connsiteY45" fmla="*/ 456773 h 2624239"/>
                    <a:gd name="connsiteX46" fmla="*/ 6375400 w 10295781"/>
                    <a:gd name="connsiteY46" fmla="*/ 507573 h 2624239"/>
                    <a:gd name="connsiteX47" fmla="*/ 6358467 w 10295781"/>
                    <a:gd name="connsiteY47" fmla="*/ 659973 h 2624239"/>
                    <a:gd name="connsiteX48" fmla="*/ 6341533 w 10295781"/>
                    <a:gd name="connsiteY48" fmla="*/ 710773 h 2624239"/>
                    <a:gd name="connsiteX49" fmla="*/ 6299200 w 10295781"/>
                    <a:gd name="connsiteY49" fmla="*/ 761573 h 2624239"/>
                    <a:gd name="connsiteX50" fmla="*/ 6282267 w 10295781"/>
                    <a:gd name="connsiteY50" fmla="*/ 837773 h 2624239"/>
                    <a:gd name="connsiteX51" fmla="*/ 6265333 w 10295781"/>
                    <a:gd name="connsiteY51" fmla="*/ 854706 h 2624239"/>
                    <a:gd name="connsiteX52" fmla="*/ 6248400 w 10295781"/>
                    <a:gd name="connsiteY52" fmla="*/ 880106 h 2624239"/>
                    <a:gd name="connsiteX53" fmla="*/ 6223000 w 10295781"/>
                    <a:gd name="connsiteY53" fmla="*/ 897039 h 2624239"/>
                    <a:gd name="connsiteX54" fmla="*/ 6163733 w 10295781"/>
                    <a:gd name="connsiteY54" fmla="*/ 922439 h 2624239"/>
                    <a:gd name="connsiteX55" fmla="*/ 6104467 w 10295781"/>
                    <a:gd name="connsiteY55" fmla="*/ 939373 h 2624239"/>
                    <a:gd name="connsiteX56" fmla="*/ 6053667 w 10295781"/>
                    <a:gd name="connsiteY56" fmla="*/ 964773 h 2624239"/>
                    <a:gd name="connsiteX57" fmla="*/ 6036733 w 10295781"/>
                    <a:gd name="connsiteY57" fmla="*/ 990173 h 2624239"/>
                    <a:gd name="connsiteX58" fmla="*/ 6002867 w 10295781"/>
                    <a:gd name="connsiteY58" fmla="*/ 1066373 h 2624239"/>
                    <a:gd name="connsiteX59" fmla="*/ 5994400 w 10295781"/>
                    <a:gd name="connsiteY59" fmla="*/ 1074839 h 2624239"/>
                    <a:gd name="connsiteX60" fmla="*/ 5977467 w 10295781"/>
                    <a:gd name="connsiteY60" fmla="*/ 2607306 h 2624239"/>
                    <a:gd name="connsiteX61" fmla="*/ 7374467 w 10295781"/>
                    <a:gd name="connsiteY61" fmla="*/ 2607306 h 2624239"/>
                    <a:gd name="connsiteX62" fmla="*/ 10295781 w 10295781"/>
                    <a:gd name="connsiteY62" fmla="*/ 2607311 h 2624239"/>
                    <a:gd name="connsiteX0" fmla="*/ 0 w 14527999"/>
                    <a:gd name="connsiteY0" fmla="*/ 2624239 h 2624239"/>
                    <a:gd name="connsiteX1" fmla="*/ 9676285 w 14527999"/>
                    <a:gd name="connsiteY1" fmla="*/ 2624239 h 2624239"/>
                    <a:gd name="connsiteX2" fmla="*/ 9684751 w 14527999"/>
                    <a:gd name="connsiteY2" fmla="*/ 1057906 h 2624239"/>
                    <a:gd name="connsiteX3" fmla="*/ 9633951 w 14527999"/>
                    <a:gd name="connsiteY3" fmla="*/ 1040973 h 2624239"/>
                    <a:gd name="connsiteX4" fmla="*/ 9583151 w 14527999"/>
                    <a:gd name="connsiteY4" fmla="*/ 1015573 h 2624239"/>
                    <a:gd name="connsiteX5" fmla="*/ 9532351 w 14527999"/>
                    <a:gd name="connsiteY5" fmla="*/ 981706 h 2624239"/>
                    <a:gd name="connsiteX6" fmla="*/ 9515418 w 14527999"/>
                    <a:gd name="connsiteY6" fmla="*/ 956306 h 2624239"/>
                    <a:gd name="connsiteX7" fmla="*/ 9498485 w 14527999"/>
                    <a:gd name="connsiteY7" fmla="*/ 922439 h 2624239"/>
                    <a:gd name="connsiteX8" fmla="*/ 9473085 w 14527999"/>
                    <a:gd name="connsiteY8" fmla="*/ 913973 h 2624239"/>
                    <a:gd name="connsiteX9" fmla="*/ 9430751 w 14527999"/>
                    <a:gd name="connsiteY9" fmla="*/ 871639 h 2624239"/>
                    <a:gd name="connsiteX10" fmla="*/ 9405351 w 14527999"/>
                    <a:gd name="connsiteY10" fmla="*/ 829306 h 2624239"/>
                    <a:gd name="connsiteX11" fmla="*/ 9371485 w 14527999"/>
                    <a:gd name="connsiteY11" fmla="*/ 727706 h 2624239"/>
                    <a:gd name="connsiteX12" fmla="*/ 9363018 w 14527999"/>
                    <a:gd name="connsiteY12" fmla="*/ 702306 h 2624239"/>
                    <a:gd name="connsiteX13" fmla="*/ 9354551 w 14527999"/>
                    <a:gd name="connsiteY13" fmla="*/ 676906 h 2624239"/>
                    <a:gd name="connsiteX14" fmla="*/ 9363018 w 14527999"/>
                    <a:gd name="connsiteY14" fmla="*/ 507573 h 2624239"/>
                    <a:gd name="connsiteX15" fmla="*/ 9371485 w 14527999"/>
                    <a:gd name="connsiteY15" fmla="*/ 465239 h 2624239"/>
                    <a:gd name="connsiteX16" fmla="*/ 9354551 w 14527999"/>
                    <a:gd name="connsiteY16" fmla="*/ 439839 h 2624239"/>
                    <a:gd name="connsiteX17" fmla="*/ 9371485 w 14527999"/>
                    <a:gd name="connsiteY17" fmla="*/ 397506 h 2624239"/>
                    <a:gd name="connsiteX18" fmla="*/ 9405351 w 14527999"/>
                    <a:gd name="connsiteY18" fmla="*/ 346706 h 2624239"/>
                    <a:gd name="connsiteX19" fmla="*/ 9430751 w 14527999"/>
                    <a:gd name="connsiteY19" fmla="*/ 295906 h 2624239"/>
                    <a:gd name="connsiteX20" fmla="*/ 9456151 w 14527999"/>
                    <a:gd name="connsiteY20" fmla="*/ 278973 h 2624239"/>
                    <a:gd name="connsiteX21" fmla="*/ 9464618 w 14527999"/>
                    <a:gd name="connsiteY21" fmla="*/ 236639 h 2624239"/>
                    <a:gd name="connsiteX22" fmla="*/ 9515418 w 14527999"/>
                    <a:gd name="connsiteY22" fmla="*/ 202773 h 2624239"/>
                    <a:gd name="connsiteX23" fmla="*/ 9583151 w 14527999"/>
                    <a:gd name="connsiteY23" fmla="*/ 168906 h 2624239"/>
                    <a:gd name="connsiteX24" fmla="*/ 9617018 w 14527999"/>
                    <a:gd name="connsiteY24" fmla="*/ 151973 h 2624239"/>
                    <a:gd name="connsiteX25" fmla="*/ 9642418 w 14527999"/>
                    <a:gd name="connsiteY25" fmla="*/ 143506 h 2624239"/>
                    <a:gd name="connsiteX26" fmla="*/ 9710151 w 14527999"/>
                    <a:gd name="connsiteY26" fmla="*/ 101173 h 2624239"/>
                    <a:gd name="connsiteX27" fmla="*/ 9735551 w 14527999"/>
                    <a:gd name="connsiteY27" fmla="*/ 92706 h 2624239"/>
                    <a:gd name="connsiteX28" fmla="*/ 9803285 w 14527999"/>
                    <a:gd name="connsiteY28" fmla="*/ 67306 h 2624239"/>
                    <a:gd name="connsiteX29" fmla="*/ 9828685 w 14527999"/>
                    <a:gd name="connsiteY29" fmla="*/ 50373 h 2624239"/>
                    <a:gd name="connsiteX30" fmla="*/ 9887951 w 14527999"/>
                    <a:gd name="connsiteY30" fmla="*/ 33439 h 2624239"/>
                    <a:gd name="connsiteX31" fmla="*/ 9947218 w 14527999"/>
                    <a:gd name="connsiteY31" fmla="*/ 8039 h 2624239"/>
                    <a:gd name="connsiteX32" fmla="*/ 10184285 w 14527999"/>
                    <a:gd name="connsiteY32" fmla="*/ 41906 h 2624239"/>
                    <a:gd name="connsiteX33" fmla="*/ 10209685 w 14527999"/>
                    <a:gd name="connsiteY33" fmla="*/ 50373 h 2624239"/>
                    <a:gd name="connsiteX34" fmla="*/ 10235085 w 14527999"/>
                    <a:gd name="connsiteY34" fmla="*/ 67306 h 2624239"/>
                    <a:gd name="connsiteX35" fmla="*/ 10302818 w 14527999"/>
                    <a:gd name="connsiteY35" fmla="*/ 84239 h 2624239"/>
                    <a:gd name="connsiteX36" fmla="*/ 10370551 w 14527999"/>
                    <a:gd name="connsiteY36" fmla="*/ 118106 h 2624239"/>
                    <a:gd name="connsiteX37" fmla="*/ 10370551 w 14527999"/>
                    <a:gd name="connsiteY37" fmla="*/ 118106 h 2624239"/>
                    <a:gd name="connsiteX38" fmla="*/ 10395951 w 14527999"/>
                    <a:gd name="connsiteY38" fmla="*/ 135039 h 2624239"/>
                    <a:gd name="connsiteX39" fmla="*/ 10438285 w 14527999"/>
                    <a:gd name="connsiteY39" fmla="*/ 202773 h 2624239"/>
                    <a:gd name="connsiteX40" fmla="*/ 10472151 w 14527999"/>
                    <a:gd name="connsiteY40" fmla="*/ 253573 h 2624239"/>
                    <a:gd name="connsiteX41" fmla="*/ 10480618 w 14527999"/>
                    <a:gd name="connsiteY41" fmla="*/ 287439 h 2624239"/>
                    <a:gd name="connsiteX42" fmla="*/ 10497551 w 14527999"/>
                    <a:gd name="connsiteY42" fmla="*/ 304373 h 2624239"/>
                    <a:gd name="connsiteX43" fmla="*/ 10531418 w 14527999"/>
                    <a:gd name="connsiteY43" fmla="*/ 372106 h 2624239"/>
                    <a:gd name="connsiteX44" fmla="*/ 10565285 w 14527999"/>
                    <a:gd name="connsiteY44" fmla="*/ 431373 h 2624239"/>
                    <a:gd name="connsiteX45" fmla="*/ 10582218 w 14527999"/>
                    <a:gd name="connsiteY45" fmla="*/ 456773 h 2624239"/>
                    <a:gd name="connsiteX46" fmla="*/ 10607618 w 14527999"/>
                    <a:gd name="connsiteY46" fmla="*/ 507573 h 2624239"/>
                    <a:gd name="connsiteX47" fmla="*/ 10590685 w 14527999"/>
                    <a:gd name="connsiteY47" fmla="*/ 659973 h 2624239"/>
                    <a:gd name="connsiteX48" fmla="*/ 10573751 w 14527999"/>
                    <a:gd name="connsiteY48" fmla="*/ 710773 h 2624239"/>
                    <a:gd name="connsiteX49" fmla="*/ 10531418 w 14527999"/>
                    <a:gd name="connsiteY49" fmla="*/ 761573 h 2624239"/>
                    <a:gd name="connsiteX50" fmla="*/ 10514485 w 14527999"/>
                    <a:gd name="connsiteY50" fmla="*/ 837773 h 2624239"/>
                    <a:gd name="connsiteX51" fmla="*/ 10497551 w 14527999"/>
                    <a:gd name="connsiteY51" fmla="*/ 854706 h 2624239"/>
                    <a:gd name="connsiteX52" fmla="*/ 10480618 w 14527999"/>
                    <a:gd name="connsiteY52" fmla="*/ 880106 h 2624239"/>
                    <a:gd name="connsiteX53" fmla="*/ 10455218 w 14527999"/>
                    <a:gd name="connsiteY53" fmla="*/ 897039 h 2624239"/>
                    <a:gd name="connsiteX54" fmla="*/ 10395951 w 14527999"/>
                    <a:gd name="connsiteY54" fmla="*/ 922439 h 2624239"/>
                    <a:gd name="connsiteX55" fmla="*/ 10336685 w 14527999"/>
                    <a:gd name="connsiteY55" fmla="*/ 939373 h 2624239"/>
                    <a:gd name="connsiteX56" fmla="*/ 10285885 w 14527999"/>
                    <a:gd name="connsiteY56" fmla="*/ 964773 h 2624239"/>
                    <a:gd name="connsiteX57" fmla="*/ 10268951 w 14527999"/>
                    <a:gd name="connsiteY57" fmla="*/ 990173 h 2624239"/>
                    <a:gd name="connsiteX58" fmla="*/ 10235085 w 14527999"/>
                    <a:gd name="connsiteY58" fmla="*/ 1066373 h 2624239"/>
                    <a:gd name="connsiteX59" fmla="*/ 10226618 w 14527999"/>
                    <a:gd name="connsiteY59" fmla="*/ 1074839 h 2624239"/>
                    <a:gd name="connsiteX60" fmla="*/ 10209685 w 14527999"/>
                    <a:gd name="connsiteY60" fmla="*/ 2607306 h 2624239"/>
                    <a:gd name="connsiteX61" fmla="*/ 11606685 w 14527999"/>
                    <a:gd name="connsiteY61" fmla="*/ 2607306 h 2624239"/>
                    <a:gd name="connsiteX62" fmla="*/ 14527999 w 14527999"/>
                    <a:gd name="connsiteY62" fmla="*/ 2607311 h 2624239"/>
                    <a:gd name="connsiteX0" fmla="*/ 0 w 12441781"/>
                    <a:gd name="connsiteY0" fmla="*/ 2624239 h 2624239"/>
                    <a:gd name="connsiteX1" fmla="*/ 9676285 w 12441781"/>
                    <a:gd name="connsiteY1" fmla="*/ 2624239 h 2624239"/>
                    <a:gd name="connsiteX2" fmla="*/ 9684751 w 12441781"/>
                    <a:gd name="connsiteY2" fmla="*/ 1057906 h 2624239"/>
                    <a:gd name="connsiteX3" fmla="*/ 9633951 w 12441781"/>
                    <a:gd name="connsiteY3" fmla="*/ 1040973 h 2624239"/>
                    <a:gd name="connsiteX4" fmla="*/ 9583151 w 12441781"/>
                    <a:gd name="connsiteY4" fmla="*/ 1015573 h 2624239"/>
                    <a:gd name="connsiteX5" fmla="*/ 9532351 w 12441781"/>
                    <a:gd name="connsiteY5" fmla="*/ 981706 h 2624239"/>
                    <a:gd name="connsiteX6" fmla="*/ 9515418 w 12441781"/>
                    <a:gd name="connsiteY6" fmla="*/ 956306 h 2624239"/>
                    <a:gd name="connsiteX7" fmla="*/ 9498485 w 12441781"/>
                    <a:gd name="connsiteY7" fmla="*/ 922439 h 2624239"/>
                    <a:gd name="connsiteX8" fmla="*/ 9473085 w 12441781"/>
                    <a:gd name="connsiteY8" fmla="*/ 913973 h 2624239"/>
                    <a:gd name="connsiteX9" fmla="*/ 9430751 w 12441781"/>
                    <a:gd name="connsiteY9" fmla="*/ 871639 h 2624239"/>
                    <a:gd name="connsiteX10" fmla="*/ 9405351 w 12441781"/>
                    <a:gd name="connsiteY10" fmla="*/ 829306 h 2624239"/>
                    <a:gd name="connsiteX11" fmla="*/ 9371485 w 12441781"/>
                    <a:gd name="connsiteY11" fmla="*/ 727706 h 2624239"/>
                    <a:gd name="connsiteX12" fmla="*/ 9363018 w 12441781"/>
                    <a:gd name="connsiteY12" fmla="*/ 702306 h 2624239"/>
                    <a:gd name="connsiteX13" fmla="*/ 9354551 w 12441781"/>
                    <a:gd name="connsiteY13" fmla="*/ 676906 h 2624239"/>
                    <a:gd name="connsiteX14" fmla="*/ 9363018 w 12441781"/>
                    <a:gd name="connsiteY14" fmla="*/ 507573 h 2624239"/>
                    <a:gd name="connsiteX15" fmla="*/ 9371485 w 12441781"/>
                    <a:gd name="connsiteY15" fmla="*/ 465239 h 2624239"/>
                    <a:gd name="connsiteX16" fmla="*/ 9354551 w 12441781"/>
                    <a:gd name="connsiteY16" fmla="*/ 439839 h 2624239"/>
                    <a:gd name="connsiteX17" fmla="*/ 9371485 w 12441781"/>
                    <a:gd name="connsiteY17" fmla="*/ 397506 h 2624239"/>
                    <a:gd name="connsiteX18" fmla="*/ 9405351 w 12441781"/>
                    <a:gd name="connsiteY18" fmla="*/ 346706 h 2624239"/>
                    <a:gd name="connsiteX19" fmla="*/ 9430751 w 12441781"/>
                    <a:gd name="connsiteY19" fmla="*/ 295906 h 2624239"/>
                    <a:gd name="connsiteX20" fmla="*/ 9456151 w 12441781"/>
                    <a:gd name="connsiteY20" fmla="*/ 278973 h 2624239"/>
                    <a:gd name="connsiteX21" fmla="*/ 9464618 w 12441781"/>
                    <a:gd name="connsiteY21" fmla="*/ 236639 h 2624239"/>
                    <a:gd name="connsiteX22" fmla="*/ 9515418 w 12441781"/>
                    <a:gd name="connsiteY22" fmla="*/ 202773 h 2624239"/>
                    <a:gd name="connsiteX23" fmla="*/ 9583151 w 12441781"/>
                    <a:gd name="connsiteY23" fmla="*/ 168906 h 2624239"/>
                    <a:gd name="connsiteX24" fmla="*/ 9617018 w 12441781"/>
                    <a:gd name="connsiteY24" fmla="*/ 151973 h 2624239"/>
                    <a:gd name="connsiteX25" fmla="*/ 9642418 w 12441781"/>
                    <a:gd name="connsiteY25" fmla="*/ 143506 h 2624239"/>
                    <a:gd name="connsiteX26" fmla="*/ 9710151 w 12441781"/>
                    <a:gd name="connsiteY26" fmla="*/ 101173 h 2624239"/>
                    <a:gd name="connsiteX27" fmla="*/ 9735551 w 12441781"/>
                    <a:gd name="connsiteY27" fmla="*/ 92706 h 2624239"/>
                    <a:gd name="connsiteX28" fmla="*/ 9803285 w 12441781"/>
                    <a:gd name="connsiteY28" fmla="*/ 67306 h 2624239"/>
                    <a:gd name="connsiteX29" fmla="*/ 9828685 w 12441781"/>
                    <a:gd name="connsiteY29" fmla="*/ 50373 h 2624239"/>
                    <a:gd name="connsiteX30" fmla="*/ 9887951 w 12441781"/>
                    <a:gd name="connsiteY30" fmla="*/ 33439 h 2624239"/>
                    <a:gd name="connsiteX31" fmla="*/ 9947218 w 12441781"/>
                    <a:gd name="connsiteY31" fmla="*/ 8039 h 2624239"/>
                    <a:gd name="connsiteX32" fmla="*/ 10184285 w 12441781"/>
                    <a:gd name="connsiteY32" fmla="*/ 41906 h 2624239"/>
                    <a:gd name="connsiteX33" fmla="*/ 10209685 w 12441781"/>
                    <a:gd name="connsiteY33" fmla="*/ 50373 h 2624239"/>
                    <a:gd name="connsiteX34" fmla="*/ 10235085 w 12441781"/>
                    <a:gd name="connsiteY34" fmla="*/ 67306 h 2624239"/>
                    <a:gd name="connsiteX35" fmla="*/ 10302818 w 12441781"/>
                    <a:gd name="connsiteY35" fmla="*/ 84239 h 2624239"/>
                    <a:gd name="connsiteX36" fmla="*/ 10370551 w 12441781"/>
                    <a:gd name="connsiteY36" fmla="*/ 118106 h 2624239"/>
                    <a:gd name="connsiteX37" fmla="*/ 10370551 w 12441781"/>
                    <a:gd name="connsiteY37" fmla="*/ 118106 h 2624239"/>
                    <a:gd name="connsiteX38" fmla="*/ 10395951 w 12441781"/>
                    <a:gd name="connsiteY38" fmla="*/ 135039 h 2624239"/>
                    <a:gd name="connsiteX39" fmla="*/ 10438285 w 12441781"/>
                    <a:gd name="connsiteY39" fmla="*/ 202773 h 2624239"/>
                    <a:gd name="connsiteX40" fmla="*/ 10472151 w 12441781"/>
                    <a:gd name="connsiteY40" fmla="*/ 253573 h 2624239"/>
                    <a:gd name="connsiteX41" fmla="*/ 10480618 w 12441781"/>
                    <a:gd name="connsiteY41" fmla="*/ 287439 h 2624239"/>
                    <a:gd name="connsiteX42" fmla="*/ 10497551 w 12441781"/>
                    <a:gd name="connsiteY42" fmla="*/ 304373 h 2624239"/>
                    <a:gd name="connsiteX43" fmla="*/ 10531418 w 12441781"/>
                    <a:gd name="connsiteY43" fmla="*/ 372106 h 2624239"/>
                    <a:gd name="connsiteX44" fmla="*/ 10565285 w 12441781"/>
                    <a:gd name="connsiteY44" fmla="*/ 431373 h 2624239"/>
                    <a:gd name="connsiteX45" fmla="*/ 10582218 w 12441781"/>
                    <a:gd name="connsiteY45" fmla="*/ 456773 h 2624239"/>
                    <a:gd name="connsiteX46" fmla="*/ 10607618 w 12441781"/>
                    <a:gd name="connsiteY46" fmla="*/ 507573 h 2624239"/>
                    <a:gd name="connsiteX47" fmla="*/ 10590685 w 12441781"/>
                    <a:gd name="connsiteY47" fmla="*/ 659973 h 2624239"/>
                    <a:gd name="connsiteX48" fmla="*/ 10573751 w 12441781"/>
                    <a:gd name="connsiteY48" fmla="*/ 710773 h 2624239"/>
                    <a:gd name="connsiteX49" fmla="*/ 10531418 w 12441781"/>
                    <a:gd name="connsiteY49" fmla="*/ 761573 h 2624239"/>
                    <a:gd name="connsiteX50" fmla="*/ 10514485 w 12441781"/>
                    <a:gd name="connsiteY50" fmla="*/ 837773 h 2624239"/>
                    <a:gd name="connsiteX51" fmla="*/ 10497551 w 12441781"/>
                    <a:gd name="connsiteY51" fmla="*/ 854706 h 2624239"/>
                    <a:gd name="connsiteX52" fmla="*/ 10480618 w 12441781"/>
                    <a:gd name="connsiteY52" fmla="*/ 880106 h 2624239"/>
                    <a:gd name="connsiteX53" fmla="*/ 10455218 w 12441781"/>
                    <a:gd name="connsiteY53" fmla="*/ 897039 h 2624239"/>
                    <a:gd name="connsiteX54" fmla="*/ 10395951 w 12441781"/>
                    <a:gd name="connsiteY54" fmla="*/ 922439 h 2624239"/>
                    <a:gd name="connsiteX55" fmla="*/ 10336685 w 12441781"/>
                    <a:gd name="connsiteY55" fmla="*/ 939373 h 2624239"/>
                    <a:gd name="connsiteX56" fmla="*/ 10285885 w 12441781"/>
                    <a:gd name="connsiteY56" fmla="*/ 964773 h 2624239"/>
                    <a:gd name="connsiteX57" fmla="*/ 10268951 w 12441781"/>
                    <a:gd name="connsiteY57" fmla="*/ 990173 h 2624239"/>
                    <a:gd name="connsiteX58" fmla="*/ 10235085 w 12441781"/>
                    <a:gd name="connsiteY58" fmla="*/ 1066373 h 2624239"/>
                    <a:gd name="connsiteX59" fmla="*/ 10226618 w 12441781"/>
                    <a:gd name="connsiteY59" fmla="*/ 1074839 h 2624239"/>
                    <a:gd name="connsiteX60" fmla="*/ 10209685 w 12441781"/>
                    <a:gd name="connsiteY60" fmla="*/ 2607306 h 2624239"/>
                    <a:gd name="connsiteX61" fmla="*/ 11606685 w 12441781"/>
                    <a:gd name="connsiteY61" fmla="*/ 2607306 h 2624239"/>
                    <a:gd name="connsiteX62" fmla="*/ 12441781 w 12441781"/>
                    <a:gd name="connsiteY62" fmla="*/ 2607311 h 2624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2441781" h="2624239">
                      <a:moveTo>
                        <a:pt x="0" y="2624239"/>
                      </a:moveTo>
                      <a:lnTo>
                        <a:pt x="9676285" y="2624239"/>
                      </a:lnTo>
                      <a:lnTo>
                        <a:pt x="9684751" y="1057906"/>
                      </a:lnTo>
                      <a:cubicBezTo>
                        <a:pt x="9667818" y="1052262"/>
                        <a:pt x="9648802" y="1050874"/>
                        <a:pt x="9633951" y="1040973"/>
                      </a:cubicBezTo>
                      <a:cubicBezTo>
                        <a:pt x="9601125" y="1019088"/>
                        <a:pt x="9618205" y="1027257"/>
                        <a:pt x="9583151" y="1015573"/>
                      </a:cubicBezTo>
                      <a:cubicBezTo>
                        <a:pt x="9566218" y="1004284"/>
                        <a:pt x="9543640" y="998639"/>
                        <a:pt x="9532351" y="981706"/>
                      </a:cubicBezTo>
                      <a:cubicBezTo>
                        <a:pt x="9526707" y="973239"/>
                        <a:pt x="9520466" y="965141"/>
                        <a:pt x="9515418" y="956306"/>
                      </a:cubicBezTo>
                      <a:cubicBezTo>
                        <a:pt x="9509156" y="945347"/>
                        <a:pt x="9507410" y="931364"/>
                        <a:pt x="9498485" y="922439"/>
                      </a:cubicBezTo>
                      <a:cubicBezTo>
                        <a:pt x="9492174" y="916128"/>
                        <a:pt x="9481552" y="916795"/>
                        <a:pt x="9473085" y="913973"/>
                      </a:cubicBezTo>
                      <a:cubicBezTo>
                        <a:pt x="9458974" y="899862"/>
                        <a:pt x="9437061" y="890571"/>
                        <a:pt x="9430751" y="871639"/>
                      </a:cubicBezTo>
                      <a:cubicBezTo>
                        <a:pt x="9419761" y="838666"/>
                        <a:pt x="9428596" y="852549"/>
                        <a:pt x="9405351" y="829306"/>
                      </a:cubicBezTo>
                      <a:lnTo>
                        <a:pt x="9371485" y="727706"/>
                      </a:lnTo>
                      <a:lnTo>
                        <a:pt x="9363018" y="702306"/>
                      </a:lnTo>
                      <a:lnTo>
                        <a:pt x="9354551" y="676906"/>
                      </a:lnTo>
                      <a:cubicBezTo>
                        <a:pt x="9357373" y="620462"/>
                        <a:pt x="9358511" y="563908"/>
                        <a:pt x="9363018" y="507573"/>
                      </a:cubicBezTo>
                      <a:cubicBezTo>
                        <a:pt x="9364166" y="493228"/>
                        <a:pt x="9373270" y="479519"/>
                        <a:pt x="9371485" y="465239"/>
                      </a:cubicBezTo>
                      <a:cubicBezTo>
                        <a:pt x="9370223" y="455142"/>
                        <a:pt x="9360196" y="448306"/>
                        <a:pt x="9354551" y="439839"/>
                      </a:cubicBezTo>
                      <a:cubicBezTo>
                        <a:pt x="9337536" y="388790"/>
                        <a:pt x="9344738" y="437627"/>
                        <a:pt x="9371485" y="397506"/>
                      </a:cubicBezTo>
                      <a:cubicBezTo>
                        <a:pt x="9415223" y="331898"/>
                        <a:pt x="9341583" y="389217"/>
                        <a:pt x="9405351" y="346706"/>
                      </a:cubicBezTo>
                      <a:cubicBezTo>
                        <a:pt x="9412237" y="326049"/>
                        <a:pt x="9414339" y="312318"/>
                        <a:pt x="9430751" y="295906"/>
                      </a:cubicBezTo>
                      <a:cubicBezTo>
                        <a:pt x="9437946" y="288711"/>
                        <a:pt x="9447684" y="284617"/>
                        <a:pt x="9456151" y="278973"/>
                      </a:cubicBezTo>
                      <a:cubicBezTo>
                        <a:pt x="9458973" y="264862"/>
                        <a:pt x="9455783" y="247998"/>
                        <a:pt x="9464618" y="236639"/>
                      </a:cubicBezTo>
                      <a:cubicBezTo>
                        <a:pt x="9477112" y="220575"/>
                        <a:pt x="9497215" y="211874"/>
                        <a:pt x="9515418" y="202773"/>
                      </a:cubicBezTo>
                      <a:lnTo>
                        <a:pt x="9583151" y="168906"/>
                      </a:lnTo>
                      <a:cubicBezTo>
                        <a:pt x="9594440" y="163262"/>
                        <a:pt x="9605044" y="155964"/>
                        <a:pt x="9617018" y="151973"/>
                      </a:cubicBezTo>
                      <a:lnTo>
                        <a:pt x="9642418" y="143506"/>
                      </a:lnTo>
                      <a:cubicBezTo>
                        <a:pt x="9669252" y="103254"/>
                        <a:pt x="9649697" y="121324"/>
                        <a:pt x="9710151" y="101173"/>
                      </a:cubicBezTo>
                      <a:lnTo>
                        <a:pt x="9735551" y="92706"/>
                      </a:lnTo>
                      <a:cubicBezTo>
                        <a:pt x="9771445" y="56814"/>
                        <a:pt x="9729942" y="91754"/>
                        <a:pt x="9803285" y="67306"/>
                      </a:cubicBezTo>
                      <a:cubicBezTo>
                        <a:pt x="9812938" y="64088"/>
                        <a:pt x="9819584" y="54924"/>
                        <a:pt x="9828685" y="50373"/>
                      </a:cubicBezTo>
                      <a:cubicBezTo>
                        <a:pt x="9842218" y="43606"/>
                        <a:pt x="9875292" y="37056"/>
                        <a:pt x="9887951" y="33439"/>
                      </a:cubicBezTo>
                      <a:cubicBezTo>
                        <a:pt x="9917024" y="25132"/>
                        <a:pt x="9917108" y="23095"/>
                        <a:pt x="9947218" y="8039"/>
                      </a:cubicBezTo>
                      <a:cubicBezTo>
                        <a:pt x="10195339" y="29616"/>
                        <a:pt x="10072534" y="0"/>
                        <a:pt x="10184285" y="41906"/>
                      </a:cubicBezTo>
                      <a:cubicBezTo>
                        <a:pt x="10192641" y="45040"/>
                        <a:pt x="10201703" y="46382"/>
                        <a:pt x="10209685" y="50373"/>
                      </a:cubicBezTo>
                      <a:cubicBezTo>
                        <a:pt x="10218786" y="54924"/>
                        <a:pt x="10225522" y="63829"/>
                        <a:pt x="10235085" y="67306"/>
                      </a:cubicBezTo>
                      <a:cubicBezTo>
                        <a:pt x="10256956" y="75259"/>
                        <a:pt x="10302818" y="84239"/>
                        <a:pt x="10302818" y="84239"/>
                      </a:cubicBezTo>
                      <a:cubicBezTo>
                        <a:pt x="10332372" y="113795"/>
                        <a:pt x="10312178" y="98649"/>
                        <a:pt x="10370551" y="118106"/>
                      </a:cubicBezTo>
                      <a:lnTo>
                        <a:pt x="10370551" y="118106"/>
                      </a:lnTo>
                      <a:lnTo>
                        <a:pt x="10395951" y="135039"/>
                      </a:lnTo>
                      <a:cubicBezTo>
                        <a:pt x="10416103" y="195493"/>
                        <a:pt x="10398034" y="175938"/>
                        <a:pt x="10438285" y="202773"/>
                      </a:cubicBezTo>
                      <a:cubicBezTo>
                        <a:pt x="10449574" y="219706"/>
                        <a:pt x="10467215" y="233829"/>
                        <a:pt x="10472151" y="253573"/>
                      </a:cubicBezTo>
                      <a:cubicBezTo>
                        <a:pt x="10474973" y="264862"/>
                        <a:pt x="10475414" y="277031"/>
                        <a:pt x="10480618" y="287439"/>
                      </a:cubicBezTo>
                      <a:cubicBezTo>
                        <a:pt x="10484188" y="294579"/>
                        <a:pt x="10493444" y="297528"/>
                        <a:pt x="10497551" y="304373"/>
                      </a:cubicBezTo>
                      <a:cubicBezTo>
                        <a:pt x="10510538" y="326018"/>
                        <a:pt x="10517416" y="351103"/>
                        <a:pt x="10531418" y="372106"/>
                      </a:cubicBezTo>
                      <a:cubicBezTo>
                        <a:pt x="10572672" y="433989"/>
                        <a:pt x="10522317" y="356179"/>
                        <a:pt x="10565285" y="431373"/>
                      </a:cubicBezTo>
                      <a:cubicBezTo>
                        <a:pt x="10570334" y="440208"/>
                        <a:pt x="10577667" y="447672"/>
                        <a:pt x="10582218" y="456773"/>
                      </a:cubicBezTo>
                      <a:cubicBezTo>
                        <a:pt x="10617271" y="526880"/>
                        <a:pt x="10559091" y="434781"/>
                        <a:pt x="10607618" y="507573"/>
                      </a:cubicBezTo>
                      <a:cubicBezTo>
                        <a:pt x="10601974" y="558373"/>
                        <a:pt x="10599088" y="609556"/>
                        <a:pt x="10590685" y="659973"/>
                      </a:cubicBezTo>
                      <a:cubicBezTo>
                        <a:pt x="10587751" y="677580"/>
                        <a:pt x="10583652" y="695921"/>
                        <a:pt x="10573751" y="710773"/>
                      </a:cubicBezTo>
                      <a:cubicBezTo>
                        <a:pt x="10550176" y="746136"/>
                        <a:pt x="10564013" y="728978"/>
                        <a:pt x="10531418" y="761573"/>
                      </a:cubicBezTo>
                      <a:cubicBezTo>
                        <a:pt x="10529709" y="771825"/>
                        <a:pt x="10524103" y="821743"/>
                        <a:pt x="10514485" y="837773"/>
                      </a:cubicBezTo>
                      <a:cubicBezTo>
                        <a:pt x="10510378" y="844618"/>
                        <a:pt x="10502538" y="848473"/>
                        <a:pt x="10497551" y="854706"/>
                      </a:cubicBezTo>
                      <a:cubicBezTo>
                        <a:pt x="10491194" y="862652"/>
                        <a:pt x="10487813" y="872911"/>
                        <a:pt x="10480618" y="880106"/>
                      </a:cubicBezTo>
                      <a:cubicBezTo>
                        <a:pt x="10473423" y="887301"/>
                        <a:pt x="10464053" y="891990"/>
                        <a:pt x="10455218" y="897039"/>
                      </a:cubicBezTo>
                      <a:cubicBezTo>
                        <a:pt x="10432634" y="909944"/>
                        <a:pt x="10419703" y="915653"/>
                        <a:pt x="10395951" y="922439"/>
                      </a:cubicBezTo>
                      <a:cubicBezTo>
                        <a:pt x="10383292" y="926056"/>
                        <a:pt x="10350218" y="932606"/>
                        <a:pt x="10336685" y="939373"/>
                      </a:cubicBezTo>
                      <a:cubicBezTo>
                        <a:pt x="10271033" y="972199"/>
                        <a:pt x="10349729" y="943491"/>
                        <a:pt x="10285885" y="964773"/>
                      </a:cubicBezTo>
                      <a:cubicBezTo>
                        <a:pt x="10280240" y="973240"/>
                        <a:pt x="10278829" y="981707"/>
                        <a:pt x="10268951" y="990173"/>
                      </a:cubicBezTo>
                      <a:cubicBezTo>
                        <a:pt x="10253509" y="1036501"/>
                        <a:pt x="10259235" y="1034174"/>
                        <a:pt x="10235085" y="1066373"/>
                      </a:cubicBezTo>
                      <a:cubicBezTo>
                        <a:pt x="10232690" y="1069566"/>
                        <a:pt x="10229440" y="1072017"/>
                        <a:pt x="10226618" y="1074839"/>
                      </a:cubicBezTo>
                      <a:lnTo>
                        <a:pt x="10209685" y="2607306"/>
                      </a:lnTo>
                      <a:lnTo>
                        <a:pt x="11606685" y="2607306"/>
                      </a:lnTo>
                      <a:lnTo>
                        <a:pt x="12441781" y="2607311"/>
                      </a:lnTo>
                    </a:path>
                  </a:pathLst>
                </a:custGeom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1" name="CasellaDiTesto 110"/>
                <p:cNvSpPr txBox="1"/>
                <p:nvPr/>
              </p:nvSpPr>
              <p:spPr>
                <a:xfrm>
                  <a:off x="4832459" y="1885566"/>
                  <a:ext cx="477696" cy="229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it-IT" sz="16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7" name="Gruppo 67"/>
                <p:cNvGrpSpPr/>
                <p:nvPr/>
              </p:nvGrpSpPr>
              <p:grpSpPr>
                <a:xfrm>
                  <a:off x="3237749" y="1693471"/>
                  <a:ext cx="211598" cy="189211"/>
                  <a:chOff x="3237749" y="1693471"/>
                  <a:chExt cx="211598" cy="189211"/>
                </a:xfrm>
              </p:grpSpPr>
              <p:cxnSp>
                <p:nvCxnSpPr>
                  <p:cNvPr id="116" name="Connettore 1 115"/>
                  <p:cNvCxnSpPr/>
                  <p:nvPr/>
                </p:nvCxnSpPr>
                <p:spPr>
                  <a:xfrm rot="5400000" flipH="1" flipV="1">
                    <a:off x="3144311" y="1786910"/>
                    <a:ext cx="189211" cy="2334"/>
                  </a:xfrm>
                  <a:prstGeom prst="line">
                    <a:avLst/>
                  </a:prstGeom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onnettore 2 116"/>
                  <p:cNvCxnSpPr/>
                  <p:nvPr/>
                </p:nvCxnSpPr>
                <p:spPr>
                  <a:xfrm>
                    <a:off x="3237749" y="1708304"/>
                    <a:ext cx="211598" cy="2782"/>
                  </a:xfrm>
                  <a:prstGeom prst="straightConnector1">
                    <a:avLst/>
                  </a:prstGeom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3" name="Rettangolo 112"/>
                <p:cNvSpPr/>
                <p:nvPr/>
              </p:nvSpPr>
              <p:spPr>
                <a:xfrm>
                  <a:off x="2667318" y="1921924"/>
                  <a:ext cx="593497" cy="240603"/>
                </a:xfrm>
                <a:prstGeom prst="rect">
                  <a:avLst/>
                </a:prstGeom>
                <a:solidFill>
                  <a:srgbClr val="FF23F8"/>
                </a:solidFill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800" b="1" dirty="0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14" name="Rettangolo 113"/>
                <p:cNvSpPr/>
                <p:nvPr/>
              </p:nvSpPr>
              <p:spPr>
                <a:xfrm>
                  <a:off x="4707463" y="1796234"/>
                  <a:ext cx="127000" cy="251379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5" name="CasellaDiTesto 114"/>
                <p:cNvSpPr txBox="1"/>
                <p:nvPr/>
              </p:nvSpPr>
              <p:spPr>
                <a:xfrm rot="16200000">
                  <a:off x="4394351" y="1989087"/>
                  <a:ext cx="748107" cy="2150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000" dirty="0" smtClean="0">
                      <a:latin typeface="Arial"/>
                      <a:cs typeface="Arial"/>
                    </a:rPr>
                    <a:t>133b</a:t>
                  </a:r>
                  <a:endParaRPr lang="it-IT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09" name="CasellaDiTesto 108"/>
              <p:cNvSpPr txBox="1"/>
              <p:nvPr/>
            </p:nvSpPr>
            <p:spPr>
              <a:xfrm>
                <a:off x="2116973" y="2008017"/>
                <a:ext cx="763496" cy="430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1400" b="1" i="1" dirty="0" smtClean="0">
                    <a:latin typeface="Arial"/>
                    <a:cs typeface="Arial"/>
                  </a:rPr>
                  <a:t>CMV</a:t>
                </a:r>
                <a:endParaRPr lang="it-IT" sz="1400" b="1" i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8" name="Gruppo 117"/>
          <p:cNvGrpSpPr/>
          <p:nvPr/>
        </p:nvGrpSpPr>
        <p:grpSpPr>
          <a:xfrm>
            <a:off x="4452658" y="5439708"/>
            <a:ext cx="4525032" cy="743792"/>
            <a:chOff x="1732512" y="5778477"/>
            <a:chExt cx="4525032" cy="743792"/>
          </a:xfrm>
        </p:grpSpPr>
        <p:sp>
          <p:nvSpPr>
            <p:cNvPr id="119" name="CasellaDiTesto 118"/>
            <p:cNvSpPr txBox="1"/>
            <p:nvPr/>
          </p:nvSpPr>
          <p:spPr>
            <a:xfrm>
              <a:off x="1732512" y="6178671"/>
              <a:ext cx="1244600" cy="22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it-IT" b="1" dirty="0" smtClean="0">
                  <a:latin typeface="Arial"/>
                  <a:cs typeface="Arial"/>
                </a:rPr>
                <a:t>linc- ΔDr</a:t>
              </a:r>
              <a:endParaRPr lang="it-IT" b="1" dirty="0">
                <a:latin typeface="Arial"/>
                <a:cs typeface="Arial"/>
              </a:endParaRPr>
            </a:p>
          </p:txBody>
        </p:sp>
        <p:grpSp>
          <p:nvGrpSpPr>
            <p:cNvPr id="9" name="Gruppo 77"/>
            <p:cNvGrpSpPr/>
            <p:nvPr/>
          </p:nvGrpSpPr>
          <p:grpSpPr>
            <a:xfrm>
              <a:off x="2769984" y="5778477"/>
              <a:ext cx="3124557" cy="743792"/>
              <a:chOff x="2116973" y="1614502"/>
              <a:chExt cx="3496412" cy="1040679"/>
            </a:xfrm>
          </p:grpSpPr>
          <p:grpSp>
            <p:nvGrpSpPr>
              <p:cNvPr id="10" name="Gruppo 47"/>
              <p:cNvGrpSpPr/>
              <p:nvPr/>
            </p:nvGrpSpPr>
            <p:grpSpPr>
              <a:xfrm>
                <a:off x="2227034" y="1614502"/>
                <a:ext cx="3386351" cy="1040679"/>
                <a:chOff x="2667318" y="1614499"/>
                <a:chExt cx="2642837" cy="704993"/>
              </a:xfrm>
            </p:grpSpPr>
            <p:grpSp>
              <p:nvGrpSpPr>
                <p:cNvPr id="11" name="Gruppo 46"/>
                <p:cNvGrpSpPr/>
                <p:nvPr/>
              </p:nvGrpSpPr>
              <p:grpSpPr>
                <a:xfrm>
                  <a:off x="3281217" y="1614499"/>
                  <a:ext cx="1957282" cy="704993"/>
                  <a:chOff x="3281217" y="1614499"/>
                  <a:chExt cx="1957282" cy="704993"/>
                </a:xfrm>
              </p:grpSpPr>
              <p:sp>
                <p:nvSpPr>
                  <p:cNvPr id="132" name="Figura a mano libera 131"/>
                  <p:cNvSpPr/>
                  <p:nvPr/>
                </p:nvSpPr>
                <p:spPr>
                  <a:xfrm>
                    <a:off x="3281217" y="1614499"/>
                    <a:ext cx="1957282" cy="441492"/>
                  </a:xfrm>
                  <a:custGeom>
                    <a:avLst/>
                    <a:gdLst>
                      <a:gd name="connsiteX0" fmla="*/ 0 w 7374467"/>
                      <a:gd name="connsiteY0" fmla="*/ 2624239 h 2624239"/>
                      <a:gd name="connsiteX1" fmla="*/ 5444067 w 7374467"/>
                      <a:gd name="connsiteY1" fmla="*/ 2624239 h 2624239"/>
                      <a:gd name="connsiteX2" fmla="*/ 5452533 w 7374467"/>
                      <a:gd name="connsiteY2" fmla="*/ 1057906 h 2624239"/>
                      <a:gd name="connsiteX3" fmla="*/ 5401733 w 7374467"/>
                      <a:gd name="connsiteY3" fmla="*/ 1040973 h 2624239"/>
                      <a:gd name="connsiteX4" fmla="*/ 5350933 w 7374467"/>
                      <a:gd name="connsiteY4" fmla="*/ 1015573 h 2624239"/>
                      <a:gd name="connsiteX5" fmla="*/ 5300133 w 7374467"/>
                      <a:gd name="connsiteY5" fmla="*/ 981706 h 2624239"/>
                      <a:gd name="connsiteX6" fmla="*/ 5283200 w 7374467"/>
                      <a:gd name="connsiteY6" fmla="*/ 956306 h 2624239"/>
                      <a:gd name="connsiteX7" fmla="*/ 5266267 w 7374467"/>
                      <a:gd name="connsiteY7" fmla="*/ 922439 h 2624239"/>
                      <a:gd name="connsiteX8" fmla="*/ 5240867 w 7374467"/>
                      <a:gd name="connsiteY8" fmla="*/ 913973 h 2624239"/>
                      <a:gd name="connsiteX9" fmla="*/ 5198533 w 7374467"/>
                      <a:gd name="connsiteY9" fmla="*/ 871639 h 2624239"/>
                      <a:gd name="connsiteX10" fmla="*/ 5173133 w 7374467"/>
                      <a:gd name="connsiteY10" fmla="*/ 829306 h 2624239"/>
                      <a:gd name="connsiteX11" fmla="*/ 5139267 w 7374467"/>
                      <a:gd name="connsiteY11" fmla="*/ 727706 h 2624239"/>
                      <a:gd name="connsiteX12" fmla="*/ 5130800 w 7374467"/>
                      <a:gd name="connsiteY12" fmla="*/ 702306 h 2624239"/>
                      <a:gd name="connsiteX13" fmla="*/ 5122333 w 7374467"/>
                      <a:gd name="connsiteY13" fmla="*/ 676906 h 2624239"/>
                      <a:gd name="connsiteX14" fmla="*/ 5130800 w 7374467"/>
                      <a:gd name="connsiteY14" fmla="*/ 507573 h 2624239"/>
                      <a:gd name="connsiteX15" fmla="*/ 5139267 w 7374467"/>
                      <a:gd name="connsiteY15" fmla="*/ 465239 h 2624239"/>
                      <a:gd name="connsiteX16" fmla="*/ 5122333 w 7374467"/>
                      <a:gd name="connsiteY16" fmla="*/ 439839 h 2624239"/>
                      <a:gd name="connsiteX17" fmla="*/ 5139267 w 7374467"/>
                      <a:gd name="connsiteY17" fmla="*/ 397506 h 2624239"/>
                      <a:gd name="connsiteX18" fmla="*/ 5173133 w 7374467"/>
                      <a:gd name="connsiteY18" fmla="*/ 346706 h 2624239"/>
                      <a:gd name="connsiteX19" fmla="*/ 5198533 w 7374467"/>
                      <a:gd name="connsiteY19" fmla="*/ 295906 h 2624239"/>
                      <a:gd name="connsiteX20" fmla="*/ 5223933 w 7374467"/>
                      <a:gd name="connsiteY20" fmla="*/ 278973 h 2624239"/>
                      <a:gd name="connsiteX21" fmla="*/ 5232400 w 7374467"/>
                      <a:gd name="connsiteY21" fmla="*/ 236639 h 2624239"/>
                      <a:gd name="connsiteX22" fmla="*/ 5283200 w 7374467"/>
                      <a:gd name="connsiteY22" fmla="*/ 202773 h 2624239"/>
                      <a:gd name="connsiteX23" fmla="*/ 5350933 w 7374467"/>
                      <a:gd name="connsiteY23" fmla="*/ 168906 h 2624239"/>
                      <a:gd name="connsiteX24" fmla="*/ 5384800 w 7374467"/>
                      <a:gd name="connsiteY24" fmla="*/ 151973 h 2624239"/>
                      <a:gd name="connsiteX25" fmla="*/ 5410200 w 7374467"/>
                      <a:gd name="connsiteY25" fmla="*/ 143506 h 2624239"/>
                      <a:gd name="connsiteX26" fmla="*/ 5477933 w 7374467"/>
                      <a:gd name="connsiteY26" fmla="*/ 101173 h 2624239"/>
                      <a:gd name="connsiteX27" fmla="*/ 5503333 w 7374467"/>
                      <a:gd name="connsiteY27" fmla="*/ 92706 h 2624239"/>
                      <a:gd name="connsiteX28" fmla="*/ 5571067 w 7374467"/>
                      <a:gd name="connsiteY28" fmla="*/ 67306 h 2624239"/>
                      <a:gd name="connsiteX29" fmla="*/ 5596467 w 7374467"/>
                      <a:gd name="connsiteY29" fmla="*/ 50373 h 2624239"/>
                      <a:gd name="connsiteX30" fmla="*/ 5655733 w 7374467"/>
                      <a:gd name="connsiteY30" fmla="*/ 33439 h 2624239"/>
                      <a:gd name="connsiteX31" fmla="*/ 5715000 w 7374467"/>
                      <a:gd name="connsiteY31" fmla="*/ 8039 h 2624239"/>
                      <a:gd name="connsiteX32" fmla="*/ 5952067 w 7374467"/>
                      <a:gd name="connsiteY32" fmla="*/ 41906 h 2624239"/>
                      <a:gd name="connsiteX33" fmla="*/ 5977467 w 7374467"/>
                      <a:gd name="connsiteY33" fmla="*/ 50373 h 2624239"/>
                      <a:gd name="connsiteX34" fmla="*/ 6002867 w 7374467"/>
                      <a:gd name="connsiteY34" fmla="*/ 67306 h 2624239"/>
                      <a:gd name="connsiteX35" fmla="*/ 6070600 w 7374467"/>
                      <a:gd name="connsiteY35" fmla="*/ 84239 h 2624239"/>
                      <a:gd name="connsiteX36" fmla="*/ 6138333 w 7374467"/>
                      <a:gd name="connsiteY36" fmla="*/ 118106 h 2624239"/>
                      <a:gd name="connsiteX37" fmla="*/ 6138333 w 7374467"/>
                      <a:gd name="connsiteY37" fmla="*/ 118106 h 2624239"/>
                      <a:gd name="connsiteX38" fmla="*/ 6163733 w 7374467"/>
                      <a:gd name="connsiteY38" fmla="*/ 135039 h 2624239"/>
                      <a:gd name="connsiteX39" fmla="*/ 6206067 w 7374467"/>
                      <a:gd name="connsiteY39" fmla="*/ 202773 h 2624239"/>
                      <a:gd name="connsiteX40" fmla="*/ 6239933 w 7374467"/>
                      <a:gd name="connsiteY40" fmla="*/ 253573 h 2624239"/>
                      <a:gd name="connsiteX41" fmla="*/ 6248400 w 7374467"/>
                      <a:gd name="connsiteY41" fmla="*/ 287439 h 2624239"/>
                      <a:gd name="connsiteX42" fmla="*/ 6265333 w 7374467"/>
                      <a:gd name="connsiteY42" fmla="*/ 304373 h 2624239"/>
                      <a:gd name="connsiteX43" fmla="*/ 6299200 w 7374467"/>
                      <a:gd name="connsiteY43" fmla="*/ 372106 h 2624239"/>
                      <a:gd name="connsiteX44" fmla="*/ 6333067 w 7374467"/>
                      <a:gd name="connsiteY44" fmla="*/ 431373 h 2624239"/>
                      <a:gd name="connsiteX45" fmla="*/ 6350000 w 7374467"/>
                      <a:gd name="connsiteY45" fmla="*/ 456773 h 2624239"/>
                      <a:gd name="connsiteX46" fmla="*/ 6375400 w 7374467"/>
                      <a:gd name="connsiteY46" fmla="*/ 507573 h 2624239"/>
                      <a:gd name="connsiteX47" fmla="*/ 6358467 w 7374467"/>
                      <a:gd name="connsiteY47" fmla="*/ 659973 h 2624239"/>
                      <a:gd name="connsiteX48" fmla="*/ 6341533 w 7374467"/>
                      <a:gd name="connsiteY48" fmla="*/ 710773 h 2624239"/>
                      <a:gd name="connsiteX49" fmla="*/ 6299200 w 7374467"/>
                      <a:gd name="connsiteY49" fmla="*/ 761573 h 2624239"/>
                      <a:gd name="connsiteX50" fmla="*/ 6282267 w 7374467"/>
                      <a:gd name="connsiteY50" fmla="*/ 837773 h 2624239"/>
                      <a:gd name="connsiteX51" fmla="*/ 6265333 w 7374467"/>
                      <a:gd name="connsiteY51" fmla="*/ 854706 h 2624239"/>
                      <a:gd name="connsiteX52" fmla="*/ 6248400 w 7374467"/>
                      <a:gd name="connsiteY52" fmla="*/ 880106 h 2624239"/>
                      <a:gd name="connsiteX53" fmla="*/ 6223000 w 7374467"/>
                      <a:gd name="connsiteY53" fmla="*/ 897039 h 2624239"/>
                      <a:gd name="connsiteX54" fmla="*/ 6163733 w 7374467"/>
                      <a:gd name="connsiteY54" fmla="*/ 922439 h 2624239"/>
                      <a:gd name="connsiteX55" fmla="*/ 6104467 w 7374467"/>
                      <a:gd name="connsiteY55" fmla="*/ 939373 h 2624239"/>
                      <a:gd name="connsiteX56" fmla="*/ 6053667 w 7374467"/>
                      <a:gd name="connsiteY56" fmla="*/ 964773 h 2624239"/>
                      <a:gd name="connsiteX57" fmla="*/ 6036733 w 7374467"/>
                      <a:gd name="connsiteY57" fmla="*/ 990173 h 2624239"/>
                      <a:gd name="connsiteX58" fmla="*/ 6002867 w 7374467"/>
                      <a:gd name="connsiteY58" fmla="*/ 1066373 h 2624239"/>
                      <a:gd name="connsiteX59" fmla="*/ 5994400 w 7374467"/>
                      <a:gd name="connsiteY59" fmla="*/ 1074839 h 2624239"/>
                      <a:gd name="connsiteX60" fmla="*/ 5977467 w 7374467"/>
                      <a:gd name="connsiteY60" fmla="*/ 2607306 h 2624239"/>
                      <a:gd name="connsiteX61" fmla="*/ 7374467 w 7374467"/>
                      <a:gd name="connsiteY61" fmla="*/ 2607306 h 2624239"/>
                      <a:gd name="connsiteX62" fmla="*/ 7374467 w 7374467"/>
                      <a:gd name="connsiteY62" fmla="*/ 2607306 h 2624239"/>
                      <a:gd name="connsiteX0" fmla="*/ 0 w 10295781"/>
                      <a:gd name="connsiteY0" fmla="*/ 2624239 h 2624239"/>
                      <a:gd name="connsiteX1" fmla="*/ 5444067 w 10295781"/>
                      <a:gd name="connsiteY1" fmla="*/ 2624239 h 2624239"/>
                      <a:gd name="connsiteX2" fmla="*/ 5452533 w 10295781"/>
                      <a:gd name="connsiteY2" fmla="*/ 1057906 h 2624239"/>
                      <a:gd name="connsiteX3" fmla="*/ 5401733 w 10295781"/>
                      <a:gd name="connsiteY3" fmla="*/ 1040973 h 2624239"/>
                      <a:gd name="connsiteX4" fmla="*/ 5350933 w 10295781"/>
                      <a:gd name="connsiteY4" fmla="*/ 1015573 h 2624239"/>
                      <a:gd name="connsiteX5" fmla="*/ 5300133 w 10295781"/>
                      <a:gd name="connsiteY5" fmla="*/ 981706 h 2624239"/>
                      <a:gd name="connsiteX6" fmla="*/ 5283200 w 10295781"/>
                      <a:gd name="connsiteY6" fmla="*/ 956306 h 2624239"/>
                      <a:gd name="connsiteX7" fmla="*/ 5266267 w 10295781"/>
                      <a:gd name="connsiteY7" fmla="*/ 922439 h 2624239"/>
                      <a:gd name="connsiteX8" fmla="*/ 5240867 w 10295781"/>
                      <a:gd name="connsiteY8" fmla="*/ 913973 h 2624239"/>
                      <a:gd name="connsiteX9" fmla="*/ 5198533 w 10295781"/>
                      <a:gd name="connsiteY9" fmla="*/ 871639 h 2624239"/>
                      <a:gd name="connsiteX10" fmla="*/ 5173133 w 10295781"/>
                      <a:gd name="connsiteY10" fmla="*/ 829306 h 2624239"/>
                      <a:gd name="connsiteX11" fmla="*/ 5139267 w 10295781"/>
                      <a:gd name="connsiteY11" fmla="*/ 727706 h 2624239"/>
                      <a:gd name="connsiteX12" fmla="*/ 5130800 w 10295781"/>
                      <a:gd name="connsiteY12" fmla="*/ 702306 h 2624239"/>
                      <a:gd name="connsiteX13" fmla="*/ 5122333 w 10295781"/>
                      <a:gd name="connsiteY13" fmla="*/ 676906 h 2624239"/>
                      <a:gd name="connsiteX14" fmla="*/ 5130800 w 10295781"/>
                      <a:gd name="connsiteY14" fmla="*/ 507573 h 2624239"/>
                      <a:gd name="connsiteX15" fmla="*/ 5139267 w 10295781"/>
                      <a:gd name="connsiteY15" fmla="*/ 465239 h 2624239"/>
                      <a:gd name="connsiteX16" fmla="*/ 5122333 w 10295781"/>
                      <a:gd name="connsiteY16" fmla="*/ 439839 h 2624239"/>
                      <a:gd name="connsiteX17" fmla="*/ 5139267 w 10295781"/>
                      <a:gd name="connsiteY17" fmla="*/ 397506 h 2624239"/>
                      <a:gd name="connsiteX18" fmla="*/ 5173133 w 10295781"/>
                      <a:gd name="connsiteY18" fmla="*/ 346706 h 2624239"/>
                      <a:gd name="connsiteX19" fmla="*/ 5198533 w 10295781"/>
                      <a:gd name="connsiteY19" fmla="*/ 295906 h 2624239"/>
                      <a:gd name="connsiteX20" fmla="*/ 5223933 w 10295781"/>
                      <a:gd name="connsiteY20" fmla="*/ 278973 h 2624239"/>
                      <a:gd name="connsiteX21" fmla="*/ 5232400 w 10295781"/>
                      <a:gd name="connsiteY21" fmla="*/ 236639 h 2624239"/>
                      <a:gd name="connsiteX22" fmla="*/ 5283200 w 10295781"/>
                      <a:gd name="connsiteY22" fmla="*/ 202773 h 2624239"/>
                      <a:gd name="connsiteX23" fmla="*/ 5350933 w 10295781"/>
                      <a:gd name="connsiteY23" fmla="*/ 168906 h 2624239"/>
                      <a:gd name="connsiteX24" fmla="*/ 5384800 w 10295781"/>
                      <a:gd name="connsiteY24" fmla="*/ 151973 h 2624239"/>
                      <a:gd name="connsiteX25" fmla="*/ 5410200 w 10295781"/>
                      <a:gd name="connsiteY25" fmla="*/ 143506 h 2624239"/>
                      <a:gd name="connsiteX26" fmla="*/ 5477933 w 10295781"/>
                      <a:gd name="connsiteY26" fmla="*/ 101173 h 2624239"/>
                      <a:gd name="connsiteX27" fmla="*/ 5503333 w 10295781"/>
                      <a:gd name="connsiteY27" fmla="*/ 92706 h 2624239"/>
                      <a:gd name="connsiteX28" fmla="*/ 5571067 w 10295781"/>
                      <a:gd name="connsiteY28" fmla="*/ 67306 h 2624239"/>
                      <a:gd name="connsiteX29" fmla="*/ 5596467 w 10295781"/>
                      <a:gd name="connsiteY29" fmla="*/ 50373 h 2624239"/>
                      <a:gd name="connsiteX30" fmla="*/ 5655733 w 10295781"/>
                      <a:gd name="connsiteY30" fmla="*/ 33439 h 2624239"/>
                      <a:gd name="connsiteX31" fmla="*/ 5715000 w 10295781"/>
                      <a:gd name="connsiteY31" fmla="*/ 8039 h 2624239"/>
                      <a:gd name="connsiteX32" fmla="*/ 5952067 w 10295781"/>
                      <a:gd name="connsiteY32" fmla="*/ 41906 h 2624239"/>
                      <a:gd name="connsiteX33" fmla="*/ 5977467 w 10295781"/>
                      <a:gd name="connsiteY33" fmla="*/ 50373 h 2624239"/>
                      <a:gd name="connsiteX34" fmla="*/ 6002867 w 10295781"/>
                      <a:gd name="connsiteY34" fmla="*/ 67306 h 2624239"/>
                      <a:gd name="connsiteX35" fmla="*/ 6070600 w 10295781"/>
                      <a:gd name="connsiteY35" fmla="*/ 84239 h 2624239"/>
                      <a:gd name="connsiteX36" fmla="*/ 6138333 w 10295781"/>
                      <a:gd name="connsiteY36" fmla="*/ 118106 h 2624239"/>
                      <a:gd name="connsiteX37" fmla="*/ 6138333 w 10295781"/>
                      <a:gd name="connsiteY37" fmla="*/ 118106 h 2624239"/>
                      <a:gd name="connsiteX38" fmla="*/ 6163733 w 10295781"/>
                      <a:gd name="connsiteY38" fmla="*/ 135039 h 2624239"/>
                      <a:gd name="connsiteX39" fmla="*/ 6206067 w 10295781"/>
                      <a:gd name="connsiteY39" fmla="*/ 202773 h 2624239"/>
                      <a:gd name="connsiteX40" fmla="*/ 6239933 w 10295781"/>
                      <a:gd name="connsiteY40" fmla="*/ 253573 h 2624239"/>
                      <a:gd name="connsiteX41" fmla="*/ 6248400 w 10295781"/>
                      <a:gd name="connsiteY41" fmla="*/ 287439 h 2624239"/>
                      <a:gd name="connsiteX42" fmla="*/ 6265333 w 10295781"/>
                      <a:gd name="connsiteY42" fmla="*/ 304373 h 2624239"/>
                      <a:gd name="connsiteX43" fmla="*/ 6299200 w 10295781"/>
                      <a:gd name="connsiteY43" fmla="*/ 372106 h 2624239"/>
                      <a:gd name="connsiteX44" fmla="*/ 6333067 w 10295781"/>
                      <a:gd name="connsiteY44" fmla="*/ 431373 h 2624239"/>
                      <a:gd name="connsiteX45" fmla="*/ 6350000 w 10295781"/>
                      <a:gd name="connsiteY45" fmla="*/ 456773 h 2624239"/>
                      <a:gd name="connsiteX46" fmla="*/ 6375400 w 10295781"/>
                      <a:gd name="connsiteY46" fmla="*/ 507573 h 2624239"/>
                      <a:gd name="connsiteX47" fmla="*/ 6358467 w 10295781"/>
                      <a:gd name="connsiteY47" fmla="*/ 659973 h 2624239"/>
                      <a:gd name="connsiteX48" fmla="*/ 6341533 w 10295781"/>
                      <a:gd name="connsiteY48" fmla="*/ 710773 h 2624239"/>
                      <a:gd name="connsiteX49" fmla="*/ 6299200 w 10295781"/>
                      <a:gd name="connsiteY49" fmla="*/ 761573 h 2624239"/>
                      <a:gd name="connsiteX50" fmla="*/ 6282267 w 10295781"/>
                      <a:gd name="connsiteY50" fmla="*/ 837773 h 2624239"/>
                      <a:gd name="connsiteX51" fmla="*/ 6265333 w 10295781"/>
                      <a:gd name="connsiteY51" fmla="*/ 854706 h 2624239"/>
                      <a:gd name="connsiteX52" fmla="*/ 6248400 w 10295781"/>
                      <a:gd name="connsiteY52" fmla="*/ 880106 h 2624239"/>
                      <a:gd name="connsiteX53" fmla="*/ 6223000 w 10295781"/>
                      <a:gd name="connsiteY53" fmla="*/ 897039 h 2624239"/>
                      <a:gd name="connsiteX54" fmla="*/ 6163733 w 10295781"/>
                      <a:gd name="connsiteY54" fmla="*/ 922439 h 2624239"/>
                      <a:gd name="connsiteX55" fmla="*/ 6104467 w 10295781"/>
                      <a:gd name="connsiteY55" fmla="*/ 939373 h 2624239"/>
                      <a:gd name="connsiteX56" fmla="*/ 6053667 w 10295781"/>
                      <a:gd name="connsiteY56" fmla="*/ 964773 h 2624239"/>
                      <a:gd name="connsiteX57" fmla="*/ 6036733 w 10295781"/>
                      <a:gd name="connsiteY57" fmla="*/ 990173 h 2624239"/>
                      <a:gd name="connsiteX58" fmla="*/ 6002867 w 10295781"/>
                      <a:gd name="connsiteY58" fmla="*/ 1066373 h 2624239"/>
                      <a:gd name="connsiteX59" fmla="*/ 5994400 w 10295781"/>
                      <a:gd name="connsiteY59" fmla="*/ 1074839 h 2624239"/>
                      <a:gd name="connsiteX60" fmla="*/ 5977467 w 10295781"/>
                      <a:gd name="connsiteY60" fmla="*/ 2607306 h 2624239"/>
                      <a:gd name="connsiteX61" fmla="*/ 7374467 w 10295781"/>
                      <a:gd name="connsiteY61" fmla="*/ 2607306 h 2624239"/>
                      <a:gd name="connsiteX62" fmla="*/ 10295781 w 10295781"/>
                      <a:gd name="connsiteY62" fmla="*/ 2607311 h 2624239"/>
                      <a:gd name="connsiteX0" fmla="*/ 0 w 14527999"/>
                      <a:gd name="connsiteY0" fmla="*/ 2624239 h 2624239"/>
                      <a:gd name="connsiteX1" fmla="*/ 9676285 w 14527999"/>
                      <a:gd name="connsiteY1" fmla="*/ 2624239 h 2624239"/>
                      <a:gd name="connsiteX2" fmla="*/ 9684751 w 14527999"/>
                      <a:gd name="connsiteY2" fmla="*/ 1057906 h 2624239"/>
                      <a:gd name="connsiteX3" fmla="*/ 9633951 w 14527999"/>
                      <a:gd name="connsiteY3" fmla="*/ 1040973 h 2624239"/>
                      <a:gd name="connsiteX4" fmla="*/ 9583151 w 14527999"/>
                      <a:gd name="connsiteY4" fmla="*/ 1015573 h 2624239"/>
                      <a:gd name="connsiteX5" fmla="*/ 9532351 w 14527999"/>
                      <a:gd name="connsiteY5" fmla="*/ 981706 h 2624239"/>
                      <a:gd name="connsiteX6" fmla="*/ 9515418 w 14527999"/>
                      <a:gd name="connsiteY6" fmla="*/ 956306 h 2624239"/>
                      <a:gd name="connsiteX7" fmla="*/ 9498485 w 14527999"/>
                      <a:gd name="connsiteY7" fmla="*/ 922439 h 2624239"/>
                      <a:gd name="connsiteX8" fmla="*/ 9473085 w 14527999"/>
                      <a:gd name="connsiteY8" fmla="*/ 913973 h 2624239"/>
                      <a:gd name="connsiteX9" fmla="*/ 9430751 w 14527999"/>
                      <a:gd name="connsiteY9" fmla="*/ 871639 h 2624239"/>
                      <a:gd name="connsiteX10" fmla="*/ 9405351 w 14527999"/>
                      <a:gd name="connsiteY10" fmla="*/ 829306 h 2624239"/>
                      <a:gd name="connsiteX11" fmla="*/ 9371485 w 14527999"/>
                      <a:gd name="connsiteY11" fmla="*/ 727706 h 2624239"/>
                      <a:gd name="connsiteX12" fmla="*/ 9363018 w 14527999"/>
                      <a:gd name="connsiteY12" fmla="*/ 702306 h 2624239"/>
                      <a:gd name="connsiteX13" fmla="*/ 9354551 w 14527999"/>
                      <a:gd name="connsiteY13" fmla="*/ 676906 h 2624239"/>
                      <a:gd name="connsiteX14" fmla="*/ 9363018 w 14527999"/>
                      <a:gd name="connsiteY14" fmla="*/ 507573 h 2624239"/>
                      <a:gd name="connsiteX15" fmla="*/ 9371485 w 14527999"/>
                      <a:gd name="connsiteY15" fmla="*/ 465239 h 2624239"/>
                      <a:gd name="connsiteX16" fmla="*/ 9354551 w 14527999"/>
                      <a:gd name="connsiteY16" fmla="*/ 439839 h 2624239"/>
                      <a:gd name="connsiteX17" fmla="*/ 9371485 w 14527999"/>
                      <a:gd name="connsiteY17" fmla="*/ 397506 h 2624239"/>
                      <a:gd name="connsiteX18" fmla="*/ 9405351 w 14527999"/>
                      <a:gd name="connsiteY18" fmla="*/ 346706 h 2624239"/>
                      <a:gd name="connsiteX19" fmla="*/ 9430751 w 14527999"/>
                      <a:gd name="connsiteY19" fmla="*/ 295906 h 2624239"/>
                      <a:gd name="connsiteX20" fmla="*/ 9456151 w 14527999"/>
                      <a:gd name="connsiteY20" fmla="*/ 278973 h 2624239"/>
                      <a:gd name="connsiteX21" fmla="*/ 9464618 w 14527999"/>
                      <a:gd name="connsiteY21" fmla="*/ 236639 h 2624239"/>
                      <a:gd name="connsiteX22" fmla="*/ 9515418 w 14527999"/>
                      <a:gd name="connsiteY22" fmla="*/ 202773 h 2624239"/>
                      <a:gd name="connsiteX23" fmla="*/ 9583151 w 14527999"/>
                      <a:gd name="connsiteY23" fmla="*/ 168906 h 2624239"/>
                      <a:gd name="connsiteX24" fmla="*/ 9617018 w 14527999"/>
                      <a:gd name="connsiteY24" fmla="*/ 151973 h 2624239"/>
                      <a:gd name="connsiteX25" fmla="*/ 9642418 w 14527999"/>
                      <a:gd name="connsiteY25" fmla="*/ 143506 h 2624239"/>
                      <a:gd name="connsiteX26" fmla="*/ 9710151 w 14527999"/>
                      <a:gd name="connsiteY26" fmla="*/ 101173 h 2624239"/>
                      <a:gd name="connsiteX27" fmla="*/ 9735551 w 14527999"/>
                      <a:gd name="connsiteY27" fmla="*/ 92706 h 2624239"/>
                      <a:gd name="connsiteX28" fmla="*/ 9803285 w 14527999"/>
                      <a:gd name="connsiteY28" fmla="*/ 67306 h 2624239"/>
                      <a:gd name="connsiteX29" fmla="*/ 9828685 w 14527999"/>
                      <a:gd name="connsiteY29" fmla="*/ 50373 h 2624239"/>
                      <a:gd name="connsiteX30" fmla="*/ 9887951 w 14527999"/>
                      <a:gd name="connsiteY30" fmla="*/ 33439 h 2624239"/>
                      <a:gd name="connsiteX31" fmla="*/ 9947218 w 14527999"/>
                      <a:gd name="connsiteY31" fmla="*/ 8039 h 2624239"/>
                      <a:gd name="connsiteX32" fmla="*/ 10184285 w 14527999"/>
                      <a:gd name="connsiteY32" fmla="*/ 41906 h 2624239"/>
                      <a:gd name="connsiteX33" fmla="*/ 10209685 w 14527999"/>
                      <a:gd name="connsiteY33" fmla="*/ 50373 h 2624239"/>
                      <a:gd name="connsiteX34" fmla="*/ 10235085 w 14527999"/>
                      <a:gd name="connsiteY34" fmla="*/ 67306 h 2624239"/>
                      <a:gd name="connsiteX35" fmla="*/ 10302818 w 14527999"/>
                      <a:gd name="connsiteY35" fmla="*/ 84239 h 2624239"/>
                      <a:gd name="connsiteX36" fmla="*/ 10370551 w 14527999"/>
                      <a:gd name="connsiteY36" fmla="*/ 118106 h 2624239"/>
                      <a:gd name="connsiteX37" fmla="*/ 10370551 w 14527999"/>
                      <a:gd name="connsiteY37" fmla="*/ 118106 h 2624239"/>
                      <a:gd name="connsiteX38" fmla="*/ 10395951 w 14527999"/>
                      <a:gd name="connsiteY38" fmla="*/ 135039 h 2624239"/>
                      <a:gd name="connsiteX39" fmla="*/ 10438285 w 14527999"/>
                      <a:gd name="connsiteY39" fmla="*/ 202773 h 2624239"/>
                      <a:gd name="connsiteX40" fmla="*/ 10472151 w 14527999"/>
                      <a:gd name="connsiteY40" fmla="*/ 253573 h 2624239"/>
                      <a:gd name="connsiteX41" fmla="*/ 10480618 w 14527999"/>
                      <a:gd name="connsiteY41" fmla="*/ 287439 h 2624239"/>
                      <a:gd name="connsiteX42" fmla="*/ 10497551 w 14527999"/>
                      <a:gd name="connsiteY42" fmla="*/ 304373 h 2624239"/>
                      <a:gd name="connsiteX43" fmla="*/ 10531418 w 14527999"/>
                      <a:gd name="connsiteY43" fmla="*/ 372106 h 2624239"/>
                      <a:gd name="connsiteX44" fmla="*/ 10565285 w 14527999"/>
                      <a:gd name="connsiteY44" fmla="*/ 431373 h 2624239"/>
                      <a:gd name="connsiteX45" fmla="*/ 10582218 w 14527999"/>
                      <a:gd name="connsiteY45" fmla="*/ 456773 h 2624239"/>
                      <a:gd name="connsiteX46" fmla="*/ 10607618 w 14527999"/>
                      <a:gd name="connsiteY46" fmla="*/ 507573 h 2624239"/>
                      <a:gd name="connsiteX47" fmla="*/ 10590685 w 14527999"/>
                      <a:gd name="connsiteY47" fmla="*/ 659973 h 2624239"/>
                      <a:gd name="connsiteX48" fmla="*/ 10573751 w 14527999"/>
                      <a:gd name="connsiteY48" fmla="*/ 710773 h 2624239"/>
                      <a:gd name="connsiteX49" fmla="*/ 10531418 w 14527999"/>
                      <a:gd name="connsiteY49" fmla="*/ 761573 h 2624239"/>
                      <a:gd name="connsiteX50" fmla="*/ 10514485 w 14527999"/>
                      <a:gd name="connsiteY50" fmla="*/ 837773 h 2624239"/>
                      <a:gd name="connsiteX51" fmla="*/ 10497551 w 14527999"/>
                      <a:gd name="connsiteY51" fmla="*/ 854706 h 2624239"/>
                      <a:gd name="connsiteX52" fmla="*/ 10480618 w 14527999"/>
                      <a:gd name="connsiteY52" fmla="*/ 880106 h 2624239"/>
                      <a:gd name="connsiteX53" fmla="*/ 10455218 w 14527999"/>
                      <a:gd name="connsiteY53" fmla="*/ 897039 h 2624239"/>
                      <a:gd name="connsiteX54" fmla="*/ 10395951 w 14527999"/>
                      <a:gd name="connsiteY54" fmla="*/ 922439 h 2624239"/>
                      <a:gd name="connsiteX55" fmla="*/ 10336685 w 14527999"/>
                      <a:gd name="connsiteY55" fmla="*/ 939373 h 2624239"/>
                      <a:gd name="connsiteX56" fmla="*/ 10285885 w 14527999"/>
                      <a:gd name="connsiteY56" fmla="*/ 964773 h 2624239"/>
                      <a:gd name="connsiteX57" fmla="*/ 10268951 w 14527999"/>
                      <a:gd name="connsiteY57" fmla="*/ 990173 h 2624239"/>
                      <a:gd name="connsiteX58" fmla="*/ 10235085 w 14527999"/>
                      <a:gd name="connsiteY58" fmla="*/ 1066373 h 2624239"/>
                      <a:gd name="connsiteX59" fmla="*/ 10226618 w 14527999"/>
                      <a:gd name="connsiteY59" fmla="*/ 1074839 h 2624239"/>
                      <a:gd name="connsiteX60" fmla="*/ 10209685 w 14527999"/>
                      <a:gd name="connsiteY60" fmla="*/ 2607306 h 2624239"/>
                      <a:gd name="connsiteX61" fmla="*/ 11606685 w 14527999"/>
                      <a:gd name="connsiteY61" fmla="*/ 2607306 h 2624239"/>
                      <a:gd name="connsiteX62" fmla="*/ 14527999 w 14527999"/>
                      <a:gd name="connsiteY62" fmla="*/ 2607311 h 2624239"/>
                      <a:gd name="connsiteX0" fmla="*/ 0 w 12441781"/>
                      <a:gd name="connsiteY0" fmla="*/ 2624239 h 2624239"/>
                      <a:gd name="connsiteX1" fmla="*/ 9676285 w 12441781"/>
                      <a:gd name="connsiteY1" fmla="*/ 2624239 h 2624239"/>
                      <a:gd name="connsiteX2" fmla="*/ 9684751 w 12441781"/>
                      <a:gd name="connsiteY2" fmla="*/ 1057906 h 2624239"/>
                      <a:gd name="connsiteX3" fmla="*/ 9633951 w 12441781"/>
                      <a:gd name="connsiteY3" fmla="*/ 1040973 h 2624239"/>
                      <a:gd name="connsiteX4" fmla="*/ 9583151 w 12441781"/>
                      <a:gd name="connsiteY4" fmla="*/ 1015573 h 2624239"/>
                      <a:gd name="connsiteX5" fmla="*/ 9532351 w 12441781"/>
                      <a:gd name="connsiteY5" fmla="*/ 981706 h 2624239"/>
                      <a:gd name="connsiteX6" fmla="*/ 9515418 w 12441781"/>
                      <a:gd name="connsiteY6" fmla="*/ 956306 h 2624239"/>
                      <a:gd name="connsiteX7" fmla="*/ 9498485 w 12441781"/>
                      <a:gd name="connsiteY7" fmla="*/ 922439 h 2624239"/>
                      <a:gd name="connsiteX8" fmla="*/ 9473085 w 12441781"/>
                      <a:gd name="connsiteY8" fmla="*/ 913973 h 2624239"/>
                      <a:gd name="connsiteX9" fmla="*/ 9430751 w 12441781"/>
                      <a:gd name="connsiteY9" fmla="*/ 871639 h 2624239"/>
                      <a:gd name="connsiteX10" fmla="*/ 9405351 w 12441781"/>
                      <a:gd name="connsiteY10" fmla="*/ 829306 h 2624239"/>
                      <a:gd name="connsiteX11" fmla="*/ 9371485 w 12441781"/>
                      <a:gd name="connsiteY11" fmla="*/ 727706 h 2624239"/>
                      <a:gd name="connsiteX12" fmla="*/ 9363018 w 12441781"/>
                      <a:gd name="connsiteY12" fmla="*/ 702306 h 2624239"/>
                      <a:gd name="connsiteX13" fmla="*/ 9354551 w 12441781"/>
                      <a:gd name="connsiteY13" fmla="*/ 676906 h 2624239"/>
                      <a:gd name="connsiteX14" fmla="*/ 9363018 w 12441781"/>
                      <a:gd name="connsiteY14" fmla="*/ 507573 h 2624239"/>
                      <a:gd name="connsiteX15" fmla="*/ 9371485 w 12441781"/>
                      <a:gd name="connsiteY15" fmla="*/ 465239 h 2624239"/>
                      <a:gd name="connsiteX16" fmla="*/ 9354551 w 12441781"/>
                      <a:gd name="connsiteY16" fmla="*/ 439839 h 2624239"/>
                      <a:gd name="connsiteX17" fmla="*/ 9371485 w 12441781"/>
                      <a:gd name="connsiteY17" fmla="*/ 397506 h 2624239"/>
                      <a:gd name="connsiteX18" fmla="*/ 9405351 w 12441781"/>
                      <a:gd name="connsiteY18" fmla="*/ 346706 h 2624239"/>
                      <a:gd name="connsiteX19" fmla="*/ 9430751 w 12441781"/>
                      <a:gd name="connsiteY19" fmla="*/ 295906 h 2624239"/>
                      <a:gd name="connsiteX20" fmla="*/ 9456151 w 12441781"/>
                      <a:gd name="connsiteY20" fmla="*/ 278973 h 2624239"/>
                      <a:gd name="connsiteX21" fmla="*/ 9464618 w 12441781"/>
                      <a:gd name="connsiteY21" fmla="*/ 236639 h 2624239"/>
                      <a:gd name="connsiteX22" fmla="*/ 9515418 w 12441781"/>
                      <a:gd name="connsiteY22" fmla="*/ 202773 h 2624239"/>
                      <a:gd name="connsiteX23" fmla="*/ 9583151 w 12441781"/>
                      <a:gd name="connsiteY23" fmla="*/ 168906 h 2624239"/>
                      <a:gd name="connsiteX24" fmla="*/ 9617018 w 12441781"/>
                      <a:gd name="connsiteY24" fmla="*/ 151973 h 2624239"/>
                      <a:gd name="connsiteX25" fmla="*/ 9642418 w 12441781"/>
                      <a:gd name="connsiteY25" fmla="*/ 143506 h 2624239"/>
                      <a:gd name="connsiteX26" fmla="*/ 9710151 w 12441781"/>
                      <a:gd name="connsiteY26" fmla="*/ 101173 h 2624239"/>
                      <a:gd name="connsiteX27" fmla="*/ 9735551 w 12441781"/>
                      <a:gd name="connsiteY27" fmla="*/ 92706 h 2624239"/>
                      <a:gd name="connsiteX28" fmla="*/ 9803285 w 12441781"/>
                      <a:gd name="connsiteY28" fmla="*/ 67306 h 2624239"/>
                      <a:gd name="connsiteX29" fmla="*/ 9828685 w 12441781"/>
                      <a:gd name="connsiteY29" fmla="*/ 50373 h 2624239"/>
                      <a:gd name="connsiteX30" fmla="*/ 9887951 w 12441781"/>
                      <a:gd name="connsiteY30" fmla="*/ 33439 h 2624239"/>
                      <a:gd name="connsiteX31" fmla="*/ 9947218 w 12441781"/>
                      <a:gd name="connsiteY31" fmla="*/ 8039 h 2624239"/>
                      <a:gd name="connsiteX32" fmla="*/ 10184285 w 12441781"/>
                      <a:gd name="connsiteY32" fmla="*/ 41906 h 2624239"/>
                      <a:gd name="connsiteX33" fmla="*/ 10209685 w 12441781"/>
                      <a:gd name="connsiteY33" fmla="*/ 50373 h 2624239"/>
                      <a:gd name="connsiteX34" fmla="*/ 10235085 w 12441781"/>
                      <a:gd name="connsiteY34" fmla="*/ 67306 h 2624239"/>
                      <a:gd name="connsiteX35" fmla="*/ 10302818 w 12441781"/>
                      <a:gd name="connsiteY35" fmla="*/ 84239 h 2624239"/>
                      <a:gd name="connsiteX36" fmla="*/ 10370551 w 12441781"/>
                      <a:gd name="connsiteY36" fmla="*/ 118106 h 2624239"/>
                      <a:gd name="connsiteX37" fmla="*/ 10370551 w 12441781"/>
                      <a:gd name="connsiteY37" fmla="*/ 118106 h 2624239"/>
                      <a:gd name="connsiteX38" fmla="*/ 10395951 w 12441781"/>
                      <a:gd name="connsiteY38" fmla="*/ 135039 h 2624239"/>
                      <a:gd name="connsiteX39" fmla="*/ 10438285 w 12441781"/>
                      <a:gd name="connsiteY39" fmla="*/ 202773 h 2624239"/>
                      <a:gd name="connsiteX40" fmla="*/ 10472151 w 12441781"/>
                      <a:gd name="connsiteY40" fmla="*/ 253573 h 2624239"/>
                      <a:gd name="connsiteX41" fmla="*/ 10480618 w 12441781"/>
                      <a:gd name="connsiteY41" fmla="*/ 287439 h 2624239"/>
                      <a:gd name="connsiteX42" fmla="*/ 10497551 w 12441781"/>
                      <a:gd name="connsiteY42" fmla="*/ 304373 h 2624239"/>
                      <a:gd name="connsiteX43" fmla="*/ 10531418 w 12441781"/>
                      <a:gd name="connsiteY43" fmla="*/ 372106 h 2624239"/>
                      <a:gd name="connsiteX44" fmla="*/ 10565285 w 12441781"/>
                      <a:gd name="connsiteY44" fmla="*/ 431373 h 2624239"/>
                      <a:gd name="connsiteX45" fmla="*/ 10582218 w 12441781"/>
                      <a:gd name="connsiteY45" fmla="*/ 456773 h 2624239"/>
                      <a:gd name="connsiteX46" fmla="*/ 10607618 w 12441781"/>
                      <a:gd name="connsiteY46" fmla="*/ 507573 h 2624239"/>
                      <a:gd name="connsiteX47" fmla="*/ 10590685 w 12441781"/>
                      <a:gd name="connsiteY47" fmla="*/ 659973 h 2624239"/>
                      <a:gd name="connsiteX48" fmla="*/ 10573751 w 12441781"/>
                      <a:gd name="connsiteY48" fmla="*/ 710773 h 2624239"/>
                      <a:gd name="connsiteX49" fmla="*/ 10531418 w 12441781"/>
                      <a:gd name="connsiteY49" fmla="*/ 761573 h 2624239"/>
                      <a:gd name="connsiteX50" fmla="*/ 10514485 w 12441781"/>
                      <a:gd name="connsiteY50" fmla="*/ 837773 h 2624239"/>
                      <a:gd name="connsiteX51" fmla="*/ 10497551 w 12441781"/>
                      <a:gd name="connsiteY51" fmla="*/ 854706 h 2624239"/>
                      <a:gd name="connsiteX52" fmla="*/ 10480618 w 12441781"/>
                      <a:gd name="connsiteY52" fmla="*/ 880106 h 2624239"/>
                      <a:gd name="connsiteX53" fmla="*/ 10455218 w 12441781"/>
                      <a:gd name="connsiteY53" fmla="*/ 897039 h 2624239"/>
                      <a:gd name="connsiteX54" fmla="*/ 10395951 w 12441781"/>
                      <a:gd name="connsiteY54" fmla="*/ 922439 h 2624239"/>
                      <a:gd name="connsiteX55" fmla="*/ 10336685 w 12441781"/>
                      <a:gd name="connsiteY55" fmla="*/ 939373 h 2624239"/>
                      <a:gd name="connsiteX56" fmla="*/ 10285885 w 12441781"/>
                      <a:gd name="connsiteY56" fmla="*/ 964773 h 2624239"/>
                      <a:gd name="connsiteX57" fmla="*/ 10268951 w 12441781"/>
                      <a:gd name="connsiteY57" fmla="*/ 990173 h 2624239"/>
                      <a:gd name="connsiteX58" fmla="*/ 10235085 w 12441781"/>
                      <a:gd name="connsiteY58" fmla="*/ 1066373 h 2624239"/>
                      <a:gd name="connsiteX59" fmla="*/ 10226618 w 12441781"/>
                      <a:gd name="connsiteY59" fmla="*/ 1074839 h 2624239"/>
                      <a:gd name="connsiteX60" fmla="*/ 10209685 w 12441781"/>
                      <a:gd name="connsiteY60" fmla="*/ 2607306 h 2624239"/>
                      <a:gd name="connsiteX61" fmla="*/ 11606685 w 12441781"/>
                      <a:gd name="connsiteY61" fmla="*/ 2607306 h 2624239"/>
                      <a:gd name="connsiteX62" fmla="*/ 12441781 w 12441781"/>
                      <a:gd name="connsiteY62" fmla="*/ 2607311 h 262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2441781" h="2624239">
                        <a:moveTo>
                          <a:pt x="0" y="2624239"/>
                        </a:moveTo>
                        <a:lnTo>
                          <a:pt x="9676285" y="2624239"/>
                        </a:lnTo>
                        <a:lnTo>
                          <a:pt x="9684751" y="1057906"/>
                        </a:lnTo>
                        <a:cubicBezTo>
                          <a:pt x="9667818" y="1052262"/>
                          <a:pt x="9648802" y="1050874"/>
                          <a:pt x="9633951" y="1040973"/>
                        </a:cubicBezTo>
                        <a:cubicBezTo>
                          <a:pt x="9601125" y="1019088"/>
                          <a:pt x="9618205" y="1027257"/>
                          <a:pt x="9583151" y="1015573"/>
                        </a:cubicBezTo>
                        <a:cubicBezTo>
                          <a:pt x="9566218" y="1004284"/>
                          <a:pt x="9543640" y="998639"/>
                          <a:pt x="9532351" y="981706"/>
                        </a:cubicBezTo>
                        <a:cubicBezTo>
                          <a:pt x="9526707" y="973239"/>
                          <a:pt x="9520466" y="965141"/>
                          <a:pt x="9515418" y="956306"/>
                        </a:cubicBezTo>
                        <a:cubicBezTo>
                          <a:pt x="9509156" y="945347"/>
                          <a:pt x="9507410" y="931364"/>
                          <a:pt x="9498485" y="922439"/>
                        </a:cubicBezTo>
                        <a:cubicBezTo>
                          <a:pt x="9492174" y="916128"/>
                          <a:pt x="9481552" y="916795"/>
                          <a:pt x="9473085" y="913973"/>
                        </a:cubicBezTo>
                        <a:cubicBezTo>
                          <a:pt x="9458974" y="899862"/>
                          <a:pt x="9437061" y="890571"/>
                          <a:pt x="9430751" y="871639"/>
                        </a:cubicBezTo>
                        <a:cubicBezTo>
                          <a:pt x="9419761" y="838666"/>
                          <a:pt x="9428596" y="852549"/>
                          <a:pt x="9405351" y="829306"/>
                        </a:cubicBezTo>
                        <a:lnTo>
                          <a:pt x="9371485" y="727706"/>
                        </a:lnTo>
                        <a:lnTo>
                          <a:pt x="9363018" y="702306"/>
                        </a:lnTo>
                        <a:lnTo>
                          <a:pt x="9354551" y="676906"/>
                        </a:lnTo>
                        <a:cubicBezTo>
                          <a:pt x="9357373" y="620462"/>
                          <a:pt x="9358511" y="563908"/>
                          <a:pt x="9363018" y="507573"/>
                        </a:cubicBezTo>
                        <a:cubicBezTo>
                          <a:pt x="9364166" y="493228"/>
                          <a:pt x="9373270" y="479519"/>
                          <a:pt x="9371485" y="465239"/>
                        </a:cubicBezTo>
                        <a:cubicBezTo>
                          <a:pt x="9370223" y="455142"/>
                          <a:pt x="9360196" y="448306"/>
                          <a:pt x="9354551" y="439839"/>
                        </a:cubicBezTo>
                        <a:cubicBezTo>
                          <a:pt x="9337536" y="388790"/>
                          <a:pt x="9344738" y="437627"/>
                          <a:pt x="9371485" y="397506"/>
                        </a:cubicBezTo>
                        <a:cubicBezTo>
                          <a:pt x="9415223" y="331898"/>
                          <a:pt x="9341583" y="389217"/>
                          <a:pt x="9405351" y="346706"/>
                        </a:cubicBezTo>
                        <a:cubicBezTo>
                          <a:pt x="9412237" y="326049"/>
                          <a:pt x="9414339" y="312318"/>
                          <a:pt x="9430751" y="295906"/>
                        </a:cubicBezTo>
                        <a:cubicBezTo>
                          <a:pt x="9437946" y="288711"/>
                          <a:pt x="9447684" y="284617"/>
                          <a:pt x="9456151" y="278973"/>
                        </a:cubicBezTo>
                        <a:cubicBezTo>
                          <a:pt x="9458973" y="264862"/>
                          <a:pt x="9455783" y="247998"/>
                          <a:pt x="9464618" y="236639"/>
                        </a:cubicBezTo>
                        <a:cubicBezTo>
                          <a:pt x="9477112" y="220575"/>
                          <a:pt x="9497215" y="211874"/>
                          <a:pt x="9515418" y="202773"/>
                        </a:cubicBezTo>
                        <a:lnTo>
                          <a:pt x="9583151" y="168906"/>
                        </a:lnTo>
                        <a:cubicBezTo>
                          <a:pt x="9594440" y="163262"/>
                          <a:pt x="9605044" y="155964"/>
                          <a:pt x="9617018" y="151973"/>
                        </a:cubicBezTo>
                        <a:lnTo>
                          <a:pt x="9642418" y="143506"/>
                        </a:lnTo>
                        <a:cubicBezTo>
                          <a:pt x="9669252" y="103254"/>
                          <a:pt x="9649697" y="121324"/>
                          <a:pt x="9710151" y="101173"/>
                        </a:cubicBezTo>
                        <a:lnTo>
                          <a:pt x="9735551" y="92706"/>
                        </a:lnTo>
                        <a:cubicBezTo>
                          <a:pt x="9771445" y="56814"/>
                          <a:pt x="9729942" y="91754"/>
                          <a:pt x="9803285" y="67306"/>
                        </a:cubicBezTo>
                        <a:cubicBezTo>
                          <a:pt x="9812938" y="64088"/>
                          <a:pt x="9819584" y="54924"/>
                          <a:pt x="9828685" y="50373"/>
                        </a:cubicBezTo>
                        <a:cubicBezTo>
                          <a:pt x="9842218" y="43606"/>
                          <a:pt x="9875292" y="37056"/>
                          <a:pt x="9887951" y="33439"/>
                        </a:cubicBezTo>
                        <a:cubicBezTo>
                          <a:pt x="9917024" y="25132"/>
                          <a:pt x="9917108" y="23095"/>
                          <a:pt x="9947218" y="8039"/>
                        </a:cubicBezTo>
                        <a:cubicBezTo>
                          <a:pt x="10195339" y="29616"/>
                          <a:pt x="10072534" y="0"/>
                          <a:pt x="10184285" y="41906"/>
                        </a:cubicBezTo>
                        <a:cubicBezTo>
                          <a:pt x="10192641" y="45040"/>
                          <a:pt x="10201703" y="46382"/>
                          <a:pt x="10209685" y="50373"/>
                        </a:cubicBezTo>
                        <a:cubicBezTo>
                          <a:pt x="10218786" y="54924"/>
                          <a:pt x="10225522" y="63829"/>
                          <a:pt x="10235085" y="67306"/>
                        </a:cubicBezTo>
                        <a:cubicBezTo>
                          <a:pt x="10256956" y="75259"/>
                          <a:pt x="10302818" y="84239"/>
                          <a:pt x="10302818" y="84239"/>
                        </a:cubicBezTo>
                        <a:cubicBezTo>
                          <a:pt x="10332372" y="113795"/>
                          <a:pt x="10312178" y="98649"/>
                          <a:pt x="10370551" y="118106"/>
                        </a:cubicBezTo>
                        <a:lnTo>
                          <a:pt x="10370551" y="118106"/>
                        </a:lnTo>
                        <a:lnTo>
                          <a:pt x="10395951" y="135039"/>
                        </a:lnTo>
                        <a:cubicBezTo>
                          <a:pt x="10416103" y="195493"/>
                          <a:pt x="10398034" y="175938"/>
                          <a:pt x="10438285" y="202773"/>
                        </a:cubicBezTo>
                        <a:cubicBezTo>
                          <a:pt x="10449574" y="219706"/>
                          <a:pt x="10467215" y="233829"/>
                          <a:pt x="10472151" y="253573"/>
                        </a:cubicBezTo>
                        <a:cubicBezTo>
                          <a:pt x="10474973" y="264862"/>
                          <a:pt x="10475414" y="277031"/>
                          <a:pt x="10480618" y="287439"/>
                        </a:cubicBezTo>
                        <a:cubicBezTo>
                          <a:pt x="10484188" y="294579"/>
                          <a:pt x="10493444" y="297528"/>
                          <a:pt x="10497551" y="304373"/>
                        </a:cubicBezTo>
                        <a:cubicBezTo>
                          <a:pt x="10510538" y="326018"/>
                          <a:pt x="10517416" y="351103"/>
                          <a:pt x="10531418" y="372106"/>
                        </a:cubicBezTo>
                        <a:cubicBezTo>
                          <a:pt x="10572672" y="433989"/>
                          <a:pt x="10522317" y="356179"/>
                          <a:pt x="10565285" y="431373"/>
                        </a:cubicBezTo>
                        <a:cubicBezTo>
                          <a:pt x="10570334" y="440208"/>
                          <a:pt x="10577667" y="447672"/>
                          <a:pt x="10582218" y="456773"/>
                        </a:cubicBezTo>
                        <a:cubicBezTo>
                          <a:pt x="10617271" y="526880"/>
                          <a:pt x="10559091" y="434781"/>
                          <a:pt x="10607618" y="507573"/>
                        </a:cubicBezTo>
                        <a:cubicBezTo>
                          <a:pt x="10601974" y="558373"/>
                          <a:pt x="10599088" y="609556"/>
                          <a:pt x="10590685" y="659973"/>
                        </a:cubicBezTo>
                        <a:cubicBezTo>
                          <a:pt x="10587751" y="677580"/>
                          <a:pt x="10583652" y="695921"/>
                          <a:pt x="10573751" y="710773"/>
                        </a:cubicBezTo>
                        <a:cubicBezTo>
                          <a:pt x="10550176" y="746136"/>
                          <a:pt x="10564013" y="728978"/>
                          <a:pt x="10531418" y="761573"/>
                        </a:cubicBezTo>
                        <a:cubicBezTo>
                          <a:pt x="10529709" y="771825"/>
                          <a:pt x="10524103" y="821743"/>
                          <a:pt x="10514485" y="837773"/>
                        </a:cubicBezTo>
                        <a:cubicBezTo>
                          <a:pt x="10510378" y="844618"/>
                          <a:pt x="10502538" y="848473"/>
                          <a:pt x="10497551" y="854706"/>
                        </a:cubicBezTo>
                        <a:cubicBezTo>
                          <a:pt x="10491194" y="862652"/>
                          <a:pt x="10487813" y="872911"/>
                          <a:pt x="10480618" y="880106"/>
                        </a:cubicBezTo>
                        <a:cubicBezTo>
                          <a:pt x="10473423" y="887301"/>
                          <a:pt x="10464053" y="891990"/>
                          <a:pt x="10455218" y="897039"/>
                        </a:cubicBezTo>
                        <a:cubicBezTo>
                          <a:pt x="10432634" y="909944"/>
                          <a:pt x="10419703" y="915653"/>
                          <a:pt x="10395951" y="922439"/>
                        </a:cubicBezTo>
                        <a:cubicBezTo>
                          <a:pt x="10383292" y="926056"/>
                          <a:pt x="10350218" y="932606"/>
                          <a:pt x="10336685" y="939373"/>
                        </a:cubicBezTo>
                        <a:cubicBezTo>
                          <a:pt x="10271033" y="972199"/>
                          <a:pt x="10349729" y="943491"/>
                          <a:pt x="10285885" y="964773"/>
                        </a:cubicBezTo>
                        <a:cubicBezTo>
                          <a:pt x="10280240" y="973240"/>
                          <a:pt x="10278829" y="981707"/>
                          <a:pt x="10268951" y="990173"/>
                        </a:cubicBezTo>
                        <a:cubicBezTo>
                          <a:pt x="10253509" y="1036501"/>
                          <a:pt x="10259235" y="1034174"/>
                          <a:pt x="10235085" y="1066373"/>
                        </a:cubicBezTo>
                        <a:cubicBezTo>
                          <a:pt x="10232690" y="1069566"/>
                          <a:pt x="10229440" y="1072017"/>
                          <a:pt x="10226618" y="1074839"/>
                        </a:cubicBezTo>
                        <a:lnTo>
                          <a:pt x="10209685" y="2607306"/>
                        </a:lnTo>
                        <a:lnTo>
                          <a:pt x="11606685" y="2607306"/>
                        </a:lnTo>
                        <a:lnTo>
                          <a:pt x="12441781" y="2607311"/>
                        </a:lnTo>
                      </a:path>
                    </a:pathLst>
                  </a:custGeom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3" name="Rettangolo 132"/>
                  <p:cNvSpPr/>
                  <p:nvPr/>
                </p:nvSpPr>
                <p:spPr>
                  <a:xfrm>
                    <a:off x="4834463" y="1937065"/>
                    <a:ext cx="211598" cy="38242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25" name="CasellaDiTesto 124"/>
                <p:cNvSpPr txBox="1"/>
                <p:nvPr/>
              </p:nvSpPr>
              <p:spPr>
                <a:xfrm>
                  <a:off x="4832459" y="1885566"/>
                  <a:ext cx="477696" cy="3792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dirty="0" smtClean="0">
                      <a:latin typeface="Arial"/>
                      <a:cs typeface="Arial"/>
                    </a:rPr>
                    <a:t>Δ</a:t>
                  </a:r>
                  <a:endParaRPr lang="it-IT" sz="20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2" name="Gruppo 34"/>
                <p:cNvGrpSpPr/>
                <p:nvPr/>
              </p:nvGrpSpPr>
              <p:grpSpPr>
                <a:xfrm>
                  <a:off x="3237749" y="1693471"/>
                  <a:ext cx="211598" cy="189211"/>
                  <a:chOff x="3237749" y="1693471"/>
                  <a:chExt cx="211598" cy="189211"/>
                </a:xfrm>
              </p:grpSpPr>
              <p:cxnSp>
                <p:nvCxnSpPr>
                  <p:cNvPr id="130" name="Connettore 1 129"/>
                  <p:cNvCxnSpPr/>
                  <p:nvPr/>
                </p:nvCxnSpPr>
                <p:spPr>
                  <a:xfrm rot="5400000" flipH="1" flipV="1">
                    <a:off x="3144311" y="1786910"/>
                    <a:ext cx="189211" cy="2334"/>
                  </a:xfrm>
                  <a:prstGeom prst="line">
                    <a:avLst/>
                  </a:prstGeom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Connettore 2 130"/>
                  <p:cNvCxnSpPr/>
                  <p:nvPr/>
                </p:nvCxnSpPr>
                <p:spPr>
                  <a:xfrm>
                    <a:off x="3237749" y="1708304"/>
                    <a:ext cx="211598" cy="2782"/>
                  </a:xfrm>
                  <a:prstGeom prst="straightConnector1">
                    <a:avLst/>
                  </a:prstGeom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7" name="Rettangolo 126"/>
                <p:cNvSpPr/>
                <p:nvPr/>
              </p:nvSpPr>
              <p:spPr>
                <a:xfrm>
                  <a:off x="2667318" y="1921924"/>
                  <a:ext cx="593497" cy="240603"/>
                </a:xfrm>
                <a:prstGeom prst="rect">
                  <a:avLst/>
                </a:prstGeom>
                <a:solidFill>
                  <a:srgbClr val="FF23F8"/>
                </a:solidFill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800" b="1" dirty="0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8" name="Rettangolo 127"/>
                <p:cNvSpPr/>
                <p:nvPr/>
              </p:nvSpPr>
              <p:spPr>
                <a:xfrm>
                  <a:off x="4707463" y="1796234"/>
                  <a:ext cx="127000" cy="251379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9" name="CasellaDiTesto 128"/>
                <p:cNvSpPr txBox="1"/>
                <p:nvPr/>
              </p:nvSpPr>
              <p:spPr>
                <a:xfrm rot="16200000">
                  <a:off x="4501453" y="1879288"/>
                  <a:ext cx="532925" cy="2150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sz="1000" dirty="0" smtClean="0">
                      <a:latin typeface="Arial"/>
                      <a:cs typeface="Arial"/>
                    </a:rPr>
                    <a:t>133b</a:t>
                  </a:r>
                  <a:endParaRPr lang="it-IT" sz="10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23" name="CasellaDiTesto 122"/>
              <p:cNvSpPr txBox="1"/>
              <p:nvPr/>
            </p:nvSpPr>
            <p:spPr>
              <a:xfrm>
                <a:off x="2116973" y="2025787"/>
                <a:ext cx="763496" cy="430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1400" b="1" i="1" dirty="0" smtClean="0">
                    <a:latin typeface="Arial"/>
                    <a:cs typeface="Arial"/>
                  </a:rPr>
                  <a:t>CMV</a:t>
                </a:r>
                <a:endParaRPr lang="it-IT" sz="1400" b="1" i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21" name="CasellaDiTesto 120"/>
            <p:cNvSpPr txBox="1"/>
            <p:nvPr/>
          </p:nvSpPr>
          <p:spPr>
            <a:xfrm>
              <a:off x="5698191" y="6005409"/>
              <a:ext cx="559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600" b="1" i="1" dirty="0" err="1" smtClean="0">
                  <a:latin typeface="Arial"/>
                  <a:cs typeface="Arial"/>
                </a:rPr>
                <a:t>pA</a:t>
              </a:r>
              <a:endParaRPr lang="it-IT" sz="1600" b="1" i="1" dirty="0">
                <a:latin typeface="Arial"/>
                <a:cs typeface="Arial"/>
              </a:endParaRPr>
            </a:p>
          </p:txBody>
        </p:sp>
      </p:grpSp>
      <p:grpSp>
        <p:nvGrpSpPr>
          <p:cNvPr id="68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75" name="Picture 15" descr="Fondino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16" descr="fascia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" name="Immagine 9" descr="ML_sinistra_202EC.ai"/>
          <p:cNvPicPr>
            <a:picLocks noChangeAspect="1"/>
          </p:cNvPicPr>
          <p:nvPr/>
        </p:nvPicPr>
        <p:blipFill>
          <a:blip r:embed="rId1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094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tangolo arrotondato 118"/>
          <p:cNvSpPr/>
          <p:nvPr/>
        </p:nvSpPr>
        <p:spPr>
          <a:xfrm>
            <a:off x="584681" y="168452"/>
            <a:ext cx="7732130" cy="523220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CasellaDiTesto 92"/>
          <p:cNvSpPr txBox="1">
            <a:spLocks noChangeArrowheads="1"/>
          </p:cNvSpPr>
          <p:nvPr/>
        </p:nvSpPr>
        <p:spPr bwMode="auto">
          <a:xfrm>
            <a:off x="3099653" y="2866909"/>
            <a:ext cx="589503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000" b="1" dirty="0" err="1">
                <a:latin typeface="Arial"/>
                <a:ea typeface="Arial" charset="0"/>
                <a:cs typeface="Arial"/>
              </a:rPr>
              <a:t>RLuc</a:t>
            </a:r>
            <a:endParaRPr lang="it-IT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87" name="CasellaDiTesto 92"/>
          <p:cNvSpPr txBox="1">
            <a:spLocks noChangeArrowheads="1"/>
          </p:cNvSpPr>
          <p:nvPr/>
        </p:nvSpPr>
        <p:spPr bwMode="auto">
          <a:xfrm>
            <a:off x="3086954" y="3133609"/>
            <a:ext cx="589503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000" b="1" dirty="0" err="1">
                <a:latin typeface="Arial"/>
                <a:ea typeface="Arial" charset="0"/>
                <a:cs typeface="Arial"/>
              </a:rPr>
              <a:t>RLuc</a:t>
            </a:r>
            <a:endParaRPr lang="it-IT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7" name="CasellaDiTesto 92"/>
          <p:cNvSpPr txBox="1">
            <a:spLocks noChangeArrowheads="1"/>
          </p:cNvSpPr>
          <p:nvPr/>
        </p:nvSpPr>
        <p:spPr bwMode="auto">
          <a:xfrm>
            <a:off x="3086954" y="3413009"/>
            <a:ext cx="589503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000" b="1" dirty="0" err="1">
                <a:latin typeface="Arial"/>
                <a:ea typeface="Arial" charset="0"/>
                <a:cs typeface="Arial"/>
              </a:rPr>
              <a:t>RLuc</a:t>
            </a:r>
            <a:endParaRPr lang="it-IT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626076" y="141072"/>
            <a:ext cx="7743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</a:t>
            </a:r>
            <a:r>
              <a:rPr lang="it-IT" sz="2800" dirty="0" smtClean="0"/>
              <a:t>inc-MD1 </a:t>
            </a:r>
            <a:r>
              <a:rPr lang="it-IT" sz="2800" dirty="0" err="1" smtClean="0"/>
              <a:t>has</a:t>
            </a:r>
            <a:r>
              <a:rPr lang="it-IT" sz="2800" dirty="0" smtClean="0"/>
              <a:t> </a:t>
            </a:r>
            <a:r>
              <a:rPr lang="it-IT" sz="2800" dirty="0" err="1" smtClean="0"/>
              <a:t>binding</a:t>
            </a:r>
            <a:r>
              <a:rPr lang="it-IT" sz="2800" dirty="0" smtClean="0"/>
              <a:t> </a:t>
            </a:r>
            <a:r>
              <a:rPr lang="it-IT" sz="2800" dirty="0" err="1" smtClean="0"/>
              <a:t>sites</a:t>
            </a:r>
            <a:r>
              <a:rPr lang="it-IT" sz="2800" dirty="0" smtClean="0"/>
              <a:t> for miR-135 and miR-133</a:t>
            </a:r>
            <a:endParaRPr lang="it-IT" sz="2800" dirty="0"/>
          </a:p>
        </p:txBody>
      </p:sp>
      <p:sp>
        <p:nvSpPr>
          <p:cNvPr id="56" name="Rettangolo 55"/>
          <p:cNvSpPr/>
          <p:nvPr/>
        </p:nvSpPr>
        <p:spPr>
          <a:xfrm>
            <a:off x="3112353" y="1839929"/>
            <a:ext cx="612000" cy="18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 smtClean="0">
                <a:solidFill>
                  <a:schemeClr val="tx1"/>
                </a:solidFill>
                <a:latin typeface="Arial"/>
                <a:cs typeface="Arial"/>
              </a:rPr>
              <a:t>EXON1</a:t>
            </a:r>
            <a:endParaRPr lang="it-IT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3762453" y="1839929"/>
            <a:ext cx="720000" cy="18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 smtClean="0">
                <a:solidFill>
                  <a:schemeClr val="tx1"/>
                </a:solidFill>
                <a:latin typeface="Arial"/>
                <a:cs typeface="Arial"/>
              </a:rPr>
              <a:t>EXON </a:t>
            </a:r>
            <a:r>
              <a:rPr lang="it-IT" sz="1000" b="1" dirty="0" err="1" smtClean="0">
                <a:solidFill>
                  <a:schemeClr val="tx1"/>
                </a:solidFill>
                <a:latin typeface="Arial"/>
                <a:cs typeface="Arial"/>
              </a:rPr>
              <a:t>2</a:t>
            </a:r>
            <a:endParaRPr lang="it-IT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6" name="Rettangolo 75"/>
          <p:cNvSpPr/>
          <p:nvPr/>
        </p:nvSpPr>
        <p:spPr>
          <a:xfrm>
            <a:off x="4520552" y="1839929"/>
            <a:ext cx="1548000" cy="18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b="1" dirty="0" smtClean="0">
                <a:solidFill>
                  <a:schemeClr val="tx1"/>
                </a:solidFill>
                <a:latin typeface="Arial"/>
                <a:cs typeface="Arial"/>
              </a:rPr>
              <a:t>EXON </a:t>
            </a:r>
            <a:r>
              <a:rPr lang="it-IT" sz="1000" b="1" dirty="0" err="1" smtClean="0">
                <a:solidFill>
                  <a:schemeClr val="tx1"/>
                </a:solidFill>
                <a:latin typeface="Arial"/>
                <a:cs typeface="Arial"/>
              </a:rPr>
              <a:t>3</a:t>
            </a:r>
            <a:endParaRPr lang="it-IT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3622753" y="1429640"/>
            <a:ext cx="88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latin typeface="Arial"/>
                <a:cs typeface="Arial"/>
              </a:rPr>
              <a:t>miR-135</a:t>
            </a:r>
            <a:endParaRPr lang="it-IT" sz="1400" b="1" dirty="0">
              <a:latin typeface="Arial"/>
              <a:cs typeface="Arial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4533742" y="1429640"/>
            <a:ext cx="88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latin typeface="Arial"/>
                <a:cs typeface="Arial"/>
              </a:rPr>
              <a:t>miR-133</a:t>
            </a:r>
            <a:endParaRPr lang="it-IT" sz="1400" b="1" dirty="0">
              <a:latin typeface="Arial"/>
              <a:cs typeface="Arial"/>
            </a:endParaRPr>
          </a:p>
        </p:txBody>
      </p:sp>
      <p:grpSp>
        <p:nvGrpSpPr>
          <p:cNvPr id="2" name="Gruppo 78"/>
          <p:cNvGrpSpPr/>
          <p:nvPr/>
        </p:nvGrpSpPr>
        <p:grpSpPr>
          <a:xfrm>
            <a:off x="3762453" y="1727359"/>
            <a:ext cx="195105" cy="75985"/>
            <a:chOff x="1689100" y="1710267"/>
            <a:chExt cx="1303867" cy="478366"/>
          </a:xfrm>
        </p:grpSpPr>
        <p:sp>
          <p:nvSpPr>
            <p:cNvPr id="80" name="Arco a tutto sesto 79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1" name="Connettore 1 80"/>
            <p:cNvCxnSpPr>
              <a:endCxn id="80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>
              <a:stCxn id="80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82"/>
          <p:cNvGrpSpPr/>
          <p:nvPr/>
        </p:nvGrpSpPr>
        <p:grpSpPr>
          <a:xfrm>
            <a:off x="3975666" y="1727359"/>
            <a:ext cx="195105" cy="75985"/>
            <a:chOff x="1689100" y="1710267"/>
            <a:chExt cx="1303867" cy="478366"/>
          </a:xfrm>
        </p:grpSpPr>
        <p:sp>
          <p:nvSpPr>
            <p:cNvPr id="84" name="Arco a tutto sesto 83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5" name="Connettore 1 84"/>
            <p:cNvCxnSpPr>
              <a:endCxn id="84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>
              <a:stCxn id="84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o 86"/>
          <p:cNvGrpSpPr/>
          <p:nvPr/>
        </p:nvGrpSpPr>
        <p:grpSpPr>
          <a:xfrm>
            <a:off x="4782039" y="1727359"/>
            <a:ext cx="195105" cy="75985"/>
            <a:chOff x="1689100" y="1710267"/>
            <a:chExt cx="1303867" cy="478366"/>
          </a:xfrm>
        </p:grpSpPr>
        <p:sp>
          <p:nvSpPr>
            <p:cNvPr id="88" name="Arco a tutto sesto 87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9" name="Connettore 1 88"/>
            <p:cNvCxnSpPr>
              <a:endCxn id="88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>
              <a:stCxn id="88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CasellaDiTesto 99"/>
          <p:cNvSpPr txBox="1">
            <a:spLocks noChangeArrowheads="1"/>
          </p:cNvSpPr>
          <p:nvPr/>
        </p:nvSpPr>
        <p:spPr bwMode="auto">
          <a:xfrm>
            <a:off x="4724811" y="2829820"/>
            <a:ext cx="7402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 b="1" dirty="0" err="1" smtClean="0">
                <a:latin typeface="Arial"/>
                <a:ea typeface="Arial" charset="0"/>
                <a:cs typeface="Arial"/>
              </a:rPr>
              <a:t>linc-WT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2" name="CasellaDiTesto 118"/>
          <p:cNvSpPr txBox="1">
            <a:spLocks noChangeArrowheads="1"/>
          </p:cNvSpPr>
          <p:nvPr/>
        </p:nvSpPr>
        <p:spPr bwMode="auto">
          <a:xfrm>
            <a:off x="4686711" y="3137517"/>
            <a:ext cx="10161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200" b="1" dirty="0" smtClean="0">
                <a:latin typeface="Arial"/>
                <a:ea typeface="Arial" charset="0"/>
                <a:cs typeface="Arial"/>
              </a:rPr>
              <a:t>linc-Δ133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93" name="Connettore 1 92"/>
          <p:cNvCxnSpPr/>
          <p:nvPr/>
        </p:nvCxnSpPr>
        <p:spPr>
          <a:xfrm flipV="1">
            <a:off x="3749538" y="3003183"/>
            <a:ext cx="108000" cy="1059"/>
          </a:xfrm>
          <a:prstGeom prst="line">
            <a:avLst/>
          </a:prstGeom>
          <a:ln w="1143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1 93"/>
          <p:cNvCxnSpPr/>
          <p:nvPr/>
        </p:nvCxnSpPr>
        <p:spPr>
          <a:xfrm flipV="1">
            <a:off x="3612968" y="3539016"/>
            <a:ext cx="134949" cy="1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CasellaDiTesto 98"/>
          <p:cNvSpPr txBox="1">
            <a:spLocks noChangeArrowheads="1"/>
          </p:cNvSpPr>
          <p:nvPr/>
        </p:nvSpPr>
        <p:spPr bwMode="auto">
          <a:xfrm>
            <a:off x="3631106" y="2670725"/>
            <a:ext cx="441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 b="1" dirty="0" smtClean="0">
                <a:latin typeface="Arial"/>
                <a:ea typeface="Arial" charset="0"/>
                <a:cs typeface="Arial"/>
              </a:rPr>
              <a:t>135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5" name="Gruppo 116"/>
          <p:cNvGrpSpPr/>
          <p:nvPr/>
        </p:nvGrpSpPr>
        <p:grpSpPr>
          <a:xfrm>
            <a:off x="3122047" y="2915502"/>
            <a:ext cx="492126" cy="180000"/>
            <a:chOff x="3940175" y="567532"/>
            <a:chExt cx="492126" cy="227012"/>
          </a:xfrm>
        </p:grpSpPr>
        <p:cxnSp>
          <p:nvCxnSpPr>
            <p:cNvPr id="98" name="Connettore 1 97"/>
            <p:cNvCxnSpPr/>
            <p:nvPr/>
          </p:nvCxnSpPr>
          <p:spPr bwMode="auto">
            <a:xfrm>
              <a:off x="3940175" y="576263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/>
          </p:nvCxnSpPr>
          <p:spPr bwMode="auto">
            <a:xfrm rot="10800000">
              <a:off x="3940176" y="784225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/>
          </p:nvCxnSpPr>
          <p:spPr bwMode="auto">
            <a:xfrm rot="16200000" flipH="1">
              <a:off x="3950494" y="575469"/>
              <a:ext cx="46037" cy="5397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/>
          </p:nvCxnSpPr>
          <p:spPr bwMode="auto">
            <a:xfrm rot="5400000">
              <a:off x="3951288" y="638175"/>
              <a:ext cx="65088" cy="269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 bwMode="auto">
            <a:xfrm rot="16200000" flipH="1">
              <a:off x="3959225" y="690563"/>
              <a:ext cx="52388" cy="301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/>
          </p:nvCxnSpPr>
          <p:spPr bwMode="auto">
            <a:xfrm rot="5400000">
              <a:off x="3944938" y="725488"/>
              <a:ext cx="58737" cy="523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/>
          </p:nvCxnSpPr>
          <p:spPr bwMode="auto">
            <a:xfrm rot="5400000">
              <a:off x="4314032" y="680244"/>
              <a:ext cx="2270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125"/>
          <p:cNvGrpSpPr/>
          <p:nvPr/>
        </p:nvGrpSpPr>
        <p:grpSpPr>
          <a:xfrm>
            <a:off x="3124110" y="3449013"/>
            <a:ext cx="492126" cy="180000"/>
            <a:chOff x="3940175" y="567532"/>
            <a:chExt cx="492126" cy="227012"/>
          </a:xfrm>
        </p:grpSpPr>
        <p:cxnSp>
          <p:nvCxnSpPr>
            <p:cNvPr id="107" name="Connettore 1 106"/>
            <p:cNvCxnSpPr/>
            <p:nvPr/>
          </p:nvCxnSpPr>
          <p:spPr bwMode="auto">
            <a:xfrm>
              <a:off x="3940175" y="576263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/>
          </p:nvCxnSpPr>
          <p:spPr bwMode="auto">
            <a:xfrm rot="10800000">
              <a:off x="3940176" y="784225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 bwMode="auto">
            <a:xfrm rot="16200000" flipH="1">
              <a:off x="3950494" y="575469"/>
              <a:ext cx="46037" cy="5397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/>
          </p:nvCxnSpPr>
          <p:spPr bwMode="auto">
            <a:xfrm rot="5400000">
              <a:off x="3951288" y="638175"/>
              <a:ext cx="65088" cy="269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/>
          </p:nvCxnSpPr>
          <p:spPr bwMode="auto">
            <a:xfrm rot="16200000" flipH="1">
              <a:off x="3959225" y="690563"/>
              <a:ext cx="52388" cy="301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/>
          </p:nvCxnSpPr>
          <p:spPr bwMode="auto">
            <a:xfrm rot="5400000">
              <a:off x="3944938" y="725488"/>
              <a:ext cx="58737" cy="523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/>
          </p:nvCxnSpPr>
          <p:spPr bwMode="auto">
            <a:xfrm rot="5400000">
              <a:off x="4314032" y="680244"/>
              <a:ext cx="2270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Connettore 1 113"/>
          <p:cNvCxnSpPr/>
          <p:nvPr/>
        </p:nvCxnSpPr>
        <p:spPr>
          <a:xfrm>
            <a:off x="4009403" y="3539016"/>
            <a:ext cx="690008" cy="1588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1 114"/>
          <p:cNvCxnSpPr/>
          <p:nvPr/>
        </p:nvCxnSpPr>
        <p:spPr>
          <a:xfrm flipV="1">
            <a:off x="3617346" y="3005503"/>
            <a:ext cx="1080000" cy="1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CasellaDiTesto 115"/>
          <p:cNvSpPr txBox="1"/>
          <p:nvPr/>
        </p:nvSpPr>
        <p:spPr>
          <a:xfrm>
            <a:off x="3623639" y="3345246"/>
            <a:ext cx="507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 Black"/>
                <a:cs typeface="Arial Black"/>
              </a:rPr>
              <a:t>(   ) </a:t>
            </a:r>
            <a:endParaRPr lang="it-IT" sz="1400" dirty="0">
              <a:latin typeface="Arial Black"/>
              <a:cs typeface="Arial Black"/>
            </a:endParaRPr>
          </a:p>
        </p:txBody>
      </p:sp>
      <p:sp>
        <p:nvSpPr>
          <p:cNvPr id="117" name="CasellaDiTesto 98"/>
          <p:cNvSpPr txBox="1">
            <a:spLocks noChangeArrowheads="1"/>
          </p:cNvSpPr>
          <p:nvPr/>
        </p:nvSpPr>
        <p:spPr bwMode="auto">
          <a:xfrm>
            <a:off x="4078782" y="2658025"/>
            <a:ext cx="441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 b="1" dirty="0" smtClean="0">
                <a:latin typeface="Arial"/>
                <a:ea typeface="Arial" charset="0"/>
                <a:cs typeface="Arial"/>
              </a:rPr>
              <a:t>133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7" name="Gruppo 125"/>
          <p:cNvGrpSpPr/>
          <p:nvPr/>
        </p:nvGrpSpPr>
        <p:grpSpPr>
          <a:xfrm>
            <a:off x="3121954" y="3176629"/>
            <a:ext cx="492126" cy="180000"/>
            <a:chOff x="3940175" y="567532"/>
            <a:chExt cx="492126" cy="227012"/>
          </a:xfrm>
        </p:grpSpPr>
        <p:cxnSp>
          <p:nvCxnSpPr>
            <p:cNvPr id="120" name="Connettore 1 119"/>
            <p:cNvCxnSpPr/>
            <p:nvPr/>
          </p:nvCxnSpPr>
          <p:spPr bwMode="auto">
            <a:xfrm>
              <a:off x="3940175" y="576263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/>
          </p:nvCxnSpPr>
          <p:spPr bwMode="auto">
            <a:xfrm rot="10800000">
              <a:off x="3940176" y="784225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/>
          </p:nvCxnSpPr>
          <p:spPr bwMode="auto">
            <a:xfrm rot="16200000" flipH="1">
              <a:off x="3950494" y="575469"/>
              <a:ext cx="46037" cy="5397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/>
          </p:nvCxnSpPr>
          <p:spPr bwMode="auto">
            <a:xfrm rot="5400000">
              <a:off x="3951288" y="638175"/>
              <a:ext cx="65088" cy="269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/>
          </p:nvCxnSpPr>
          <p:spPr bwMode="auto">
            <a:xfrm rot="16200000" flipH="1">
              <a:off x="3959225" y="690563"/>
              <a:ext cx="52388" cy="301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/>
          </p:nvCxnSpPr>
          <p:spPr bwMode="auto">
            <a:xfrm rot="5400000">
              <a:off x="3944938" y="725488"/>
              <a:ext cx="58737" cy="523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/>
          </p:nvCxnSpPr>
          <p:spPr bwMode="auto">
            <a:xfrm rot="5400000">
              <a:off x="4314032" y="680244"/>
              <a:ext cx="2270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7" name="Connettore 1 126"/>
          <p:cNvCxnSpPr/>
          <p:nvPr/>
        </p:nvCxnSpPr>
        <p:spPr>
          <a:xfrm flipV="1">
            <a:off x="3608617" y="3266630"/>
            <a:ext cx="609536" cy="2516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1 127"/>
          <p:cNvCxnSpPr/>
          <p:nvPr/>
        </p:nvCxnSpPr>
        <p:spPr>
          <a:xfrm>
            <a:off x="4405715" y="3266568"/>
            <a:ext cx="291632" cy="1588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CasellaDiTesto 128"/>
          <p:cNvSpPr txBox="1"/>
          <p:nvPr/>
        </p:nvSpPr>
        <p:spPr>
          <a:xfrm>
            <a:off x="4091382" y="3066512"/>
            <a:ext cx="507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 Black"/>
                <a:cs typeface="Arial Black"/>
              </a:rPr>
              <a:t>(  ) </a:t>
            </a:r>
            <a:endParaRPr lang="it-IT" sz="1400" dirty="0">
              <a:latin typeface="Arial Black"/>
              <a:cs typeface="Arial Black"/>
            </a:endParaRPr>
          </a:p>
        </p:txBody>
      </p:sp>
      <p:cxnSp>
        <p:nvCxnSpPr>
          <p:cNvPr id="130" name="Connettore 1 129"/>
          <p:cNvCxnSpPr/>
          <p:nvPr/>
        </p:nvCxnSpPr>
        <p:spPr>
          <a:xfrm flipV="1">
            <a:off x="3883631" y="3002126"/>
            <a:ext cx="108000" cy="1059"/>
          </a:xfrm>
          <a:prstGeom prst="line">
            <a:avLst/>
          </a:prstGeom>
          <a:ln w="1143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CasellaDiTesto 118"/>
          <p:cNvSpPr txBox="1">
            <a:spLocks noChangeArrowheads="1"/>
          </p:cNvSpPr>
          <p:nvPr/>
        </p:nvSpPr>
        <p:spPr bwMode="auto">
          <a:xfrm>
            <a:off x="4686711" y="3407115"/>
            <a:ext cx="10161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200" b="1" dirty="0" smtClean="0">
                <a:latin typeface="Arial"/>
                <a:ea typeface="Arial" charset="0"/>
                <a:cs typeface="Arial"/>
              </a:rPr>
              <a:t>linc-Δ135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50" name="CasellaDiTesto 99"/>
          <p:cNvSpPr txBox="1">
            <a:spLocks noChangeArrowheads="1"/>
          </p:cNvSpPr>
          <p:nvPr/>
        </p:nvSpPr>
        <p:spPr bwMode="auto">
          <a:xfrm>
            <a:off x="1776297" y="1727357"/>
            <a:ext cx="1039668" cy="338554"/>
          </a:xfrm>
          <a:prstGeom prst="rect">
            <a:avLst/>
          </a:prstGeom>
          <a:solidFill>
            <a:srgbClr val="BB118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 dirty="0" smtClean="0">
                <a:latin typeface="Arial"/>
                <a:ea typeface="Arial" charset="0"/>
                <a:cs typeface="Arial"/>
              </a:rPr>
              <a:t>linc-MD1</a:t>
            </a:r>
            <a:endParaRPr lang="it-IT" sz="16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51" name="Connettore 1 150"/>
          <p:cNvCxnSpPr/>
          <p:nvPr/>
        </p:nvCxnSpPr>
        <p:spPr>
          <a:xfrm rot="16200000" flipH="1">
            <a:off x="2889466" y="2267777"/>
            <a:ext cx="956179" cy="51040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ttore 1 151"/>
          <p:cNvCxnSpPr>
            <a:endCxn id="91" idx="1"/>
          </p:cNvCxnSpPr>
          <p:nvPr/>
        </p:nvCxnSpPr>
        <p:spPr>
          <a:xfrm rot="10800000" flipV="1">
            <a:off x="4724812" y="1969128"/>
            <a:ext cx="1381843" cy="9991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Rettangolo 152"/>
          <p:cNvSpPr/>
          <p:nvPr/>
        </p:nvSpPr>
        <p:spPr>
          <a:xfrm>
            <a:off x="4253861" y="2956410"/>
            <a:ext cx="108000" cy="97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5" name="Connettore 1 94"/>
          <p:cNvCxnSpPr/>
          <p:nvPr/>
        </p:nvCxnSpPr>
        <p:spPr>
          <a:xfrm flipV="1">
            <a:off x="3921731" y="3256125"/>
            <a:ext cx="108000" cy="1059"/>
          </a:xfrm>
          <a:prstGeom prst="line">
            <a:avLst/>
          </a:prstGeom>
          <a:ln w="1143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1 104"/>
          <p:cNvCxnSpPr/>
          <p:nvPr/>
        </p:nvCxnSpPr>
        <p:spPr>
          <a:xfrm flipV="1">
            <a:off x="3769331" y="3256125"/>
            <a:ext cx="108000" cy="1059"/>
          </a:xfrm>
          <a:prstGeom prst="line">
            <a:avLst/>
          </a:prstGeom>
          <a:ln w="1143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ttangolo 117"/>
          <p:cNvSpPr/>
          <p:nvPr/>
        </p:nvSpPr>
        <p:spPr>
          <a:xfrm>
            <a:off x="4241161" y="3477110"/>
            <a:ext cx="108000" cy="97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2483490" y="3911599"/>
            <a:ext cx="4209413" cy="2217645"/>
            <a:chOff x="2483490" y="3911599"/>
            <a:chExt cx="4209413" cy="2217645"/>
          </a:xfrm>
        </p:grpSpPr>
        <p:sp>
          <p:nvSpPr>
            <p:cNvPr id="135" name="Rettangolo 40"/>
            <p:cNvSpPr>
              <a:spLocks noChangeArrowheads="1"/>
            </p:cNvSpPr>
            <p:nvPr/>
          </p:nvSpPr>
          <p:spPr bwMode="auto">
            <a:xfrm rot="16200000">
              <a:off x="2084158" y="4631269"/>
              <a:ext cx="1260330" cy="4616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1200" b="1" dirty="0" err="1" smtClean="0">
                  <a:latin typeface="Arial"/>
                  <a:ea typeface="Arial" charset="0"/>
                  <a:cs typeface="Arial"/>
                </a:rPr>
                <a:t>RLuc</a:t>
              </a:r>
              <a:r>
                <a:rPr lang="it-IT" sz="1200" b="1" dirty="0" smtClean="0">
                  <a:latin typeface="Arial"/>
                  <a:ea typeface="Arial" charset="0"/>
                  <a:cs typeface="Arial"/>
                </a:rPr>
                <a:t> </a:t>
              </a:r>
              <a:r>
                <a:rPr lang="it-IT" sz="1200" b="1" dirty="0" err="1" smtClean="0">
                  <a:latin typeface="Arial"/>
                  <a:ea typeface="Arial" charset="0"/>
                  <a:cs typeface="Arial"/>
                </a:rPr>
                <a:t>activity</a:t>
              </a:r>
              <a:r>
                <a:rPr lang="it-IT" sz="1200" b="1" dirty="0" smtClean="0">
                  <a:latin typeface="Arial"/>
                  <a:ea typeface="Arial" charset="0"/>
                  <a:cs typeface="Arial"/>
                </a:rPr>
                <a:t> (%)</a:t>
              </a:r>
              <a:endParaRPr lang="it-IT" sz="1200" b="1" dirty="0">
                <a:latin typeface="Arial"/>
                <a:ea typeface="Arial" charset="0"/>
                <a:cs typeface="Arial"/>
              </a:endParaRPr>
            </a:p>
          </p:txBody>
        </p:sp>
        <p:grpSp>
          <p:nvGrpSpPr>
            <p:cNvPr id="8" name="Gruppo 105"/>
            <p:cNvGrpSpPr/>
            <p:nvPr/>
          </p:nvGrpSpPr>
          <p:grpSpPr>
            <a:xfrm>
              <a:off x="2832101" y="3911599"/>
              <a:ext cx="3860802" cy="1671070"/>
              <a:chOff x="3154935" y="4218171"/>
              <a:chExt cx="3075386" cy="1080000"/>
            </a:xfrm>
          </p:grpSpPr>
          <p:graphicFrame>
            <p:nvGraphicFramePr>
              <p:cNvPr id="134" name="Grafico 133"/>
              <p:cNvGraphicFramePr/>
              <p:nvPr/>
            </p:nvGraphicFramePr>
            <p:xfrm>
              <a:off x="3154935" y="4218171"/>
              <a:ext cx="2160000" cy="108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pSp>
            <p:nvGrpSpPr>
              <p:cNvPr id="9" name="Gruppo 135"/>
              <p:cNvGrpSpPr/>
              <p:nvPr/>
            </p:nvGrpSpPr>
            <p:grpSpPr>
              <a:xfrm rot="5400000">
                <a:off x="5507816" y="4473514"/>
                <a:ext cx="458621" cy="986389"/>
                <a:chOff x="5770791" y="2796398"/>
                <a:chExt cx="458621" cy="986389"/>
              </a:xfrm>
            </p:grpSpPr>
            <p:sp>
              <p:nvSpPr>
                <p:cNvPr id="137" name="Rettangolo 136"/>
                <p:cNvSpPr/>
                <p:nvPr/>
              </p:nvSpPr>
              <p:spPr>
                <a:xfrm rot="16200000">
                  <a:off x="5941292" y="3674787"/>
                  <a:ext cx="108000" cy="108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atin typeface="Arial"/>
                    <a:cs typeface="Arial"/>
                  </a:endParaRPr>
                </a:p>
              </p:txBody>
            </p:sp>
            <p:sp>
              <p:nvSpPr>
                <p:cNvPr id="138" name="Rettangolo 137"/>
                <p:cNvSpPr/>
                <p:nvPr/>
              </p:nvSpPr>
              <p:spPr>
                <a:xfrm rot="16200000">
                  <a:off x="6083323" y="3674787"/>
                  <a:ext cx="108000" cy="108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atin typeface="Arial"/>
                    <a:cs typeface="Arial"/>
                  </a:endParaRPr>
                </a:p>
              </p:txBody>
            </p:sp>
            <p:sp>
              <p:nvSpPr>
                <p:cNvPr id="139" name="Rettangolo 138"/>
                <p:cNvSpPr/>
                <p:nvPr/>
              </p:nvSpPr>
              <p:spPr>
                <a:xfrm rot="16200000">
                  <a:off x="5799261" y="3674787"/>
                  <a:ext cx="108000" cy="1080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atin typeface="Arial"/>
                    <a:cs typeface="Arial"/>
                  </a:endParaRPr>
                </a:p>
              </p:txBody>
            </p:sp>
            <p:sp>
              <p:nvSpPr>
                <p:cNvPr id="140" name="Rettangolo 98"/>
                <p:cNvSpPr>
                  <a:spLocks noChangeArrowheads="1"/>
                </p:cNvSpPr>
                <p:nvPr/>
              </p:nvSpPr>
              <p:spPr bwMode="auto">
                <a:xfrm rot="16200000">
                  <a:off x="5613942" y="3396447"/>
                  <a:ext cx="455423" cy="1417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ts val="900"/>
                    </a:lnSpc>
                  </a:pPr>
                  <a:r>
                    <a:rPr lang="it-IT" sz="1200" dirty="0" err="1" smtClean="0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pCtrl</a:t>
                  </a:r>
                  <a:endParaRPr lang="it-IT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1" name="Rettangolo 98"/>
                <p:cNvSpPr>
                  <a:spLocks noChangeArrowheads="1"/>
                </p:cNvSpPr>
                <p:nvPr/>
              </p:nvSpPr>
              <p:spPr bwMode="auto">
                <a:xfrm rot="16200000">
                  <a:off x="5548881" y="3184962"/>
                  <a:ext cx="918854" cy="1417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ts val="900"/>
                    </a:lnSpc>
                  </a:pPr>
                  <a:r>
                    <a:rPr lang="it-IT" sz="1200" dirty="0" smtClean="0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pmiR-135a/</a:t>
                  </a:r>
                  <a:r>
                    <a:rPr lang="it-IT" sz="1200" dirty="0" err="1" smtClean="0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b</a:t>
                  </a:r>
                  <a:endParaRPr lang="it-IT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2" name="Rettangolo 98"/>
                <p:cNvSpPr>
                  <a:spLocks noChangeArrowheads="1"/>
                </p:cNvSpPr>
                <p:nvPr/>
              </p:nvSpPr>
              <p:spPr bwMode="auto">
                <a:xfrm rot="16200000">
                  <a:off x="5699122" y="3184963"/>
                  <a:ext cx="918854" cy="1417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ts val="900"/>
                    </a:lnSpc>
                  </a:pPr>
                  <a:r>
                    <a:rPr lang="it-IT" sz="1200" dirty="0" smtClean="0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pmiR-133a/</a:t>
                  </a:r>
                  <a:r>
                    <a:rPr lang="it-IT" sz="1200" dirty="0" err="1" smtClean="0">
                      <a:solidFill>
                        <a:srgbClr val="000000"/>
                      </a:solidFill>
                      <a:latin typeface="Arial"/>
                      <a:ea typeface="Arial" charset="0"/>
                      <a:cs typeface="Arial"/>
                    </a:rPr>
                    <a:t>b</a:t>
                  </a:r>
                  <a:endParaRPr lang="it-IT" sz="12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46" name="CasellaDiTesto 145"/>
              <p:cNvSpPr txBox="1"/>
              <p:nvPr/>
            </p:nvSpPr>
            <p:spPr>
              <a:xfrm>
                <a:off x="3650489" y="4539357"/>
                <a:ext cx="300082" cy="218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Arial"/>
                    <a:cs typeface="Arial"/>
                  </a:rPr>
                  <a:t>*</a:t>
                </a:r>
                <a:endParaRPr lang="it-IT" sz="1600" dirty="0">
                  <a:latin typeface="Arial"/>
                  <a:cs typeface="Arial"/>
                </a:endParaRPr>
              </a:p>
            </p:txBody>
          </p:sp>
          <p:sp>
            <p:nvSpPr>
              <p:cNvPr id="147" name="CasellaDiTesto 146"/>
              <p:cNvSpPr txBox="1"/>
              <p:nvPr/>
            </p:nvSpPr>
            <p:spPr>
              <a:xfrm>
                <a:off x="4202387" y="4523617"/>
                <a:ext cx="300082" cy="218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Arial"/>
                    <a:cs typeface="Arial"/>
                  </a:rPr>
                  <a:t>*</a:t>
                </a:r>
                <a:endParaRPr lang="it-IT" sz="1600" dirty="0">
                  <a:latin typeface="Arial"/>
                  <a:cs typeface="Arial"/>
                </a:endParaRPr>
              </a:p>
            </p:txBody>
          </p:sp>
          <p:sp>
            <p:nvSpPr>
              <p:cNvPr id="148" name="CasellaDiTesto 147"/>
              <p:cNvSpPr txBox="1"/>
              <p:nvPr/>
            </p:nvSpPr>
            <p:spPr>
              <a:xfrm>
                <a:off x="4900943" y="4326565"/>
                <a:ext cx="300082" cy="218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Arial"/>
                    <a:cs typeface="Arial"/>
                  </a:rPr>
                  <a:t>*</a:t>
                </a:r>
                <a:endParaRPr lang="it-IT" sz="1600" dirty="0">
                  <a:latin typeface="Arial"/>
                  <a:cs typeface="Arial"/>
                </a:endParaRPr>
              </a:p>
            </p:txBody>
          </p:sp>
          <p:sp>
            <p:nvSpPr>
              <p:cNvPr id="149" name="CasellaDiTesto 148"/>
              <p:cNvSpPr txBox="1"/>
              <p:nvPr/>
            </p:nvSpPr>
            <p:spPr>
              <a:xfrm>
                <a:off x="3782821" y="4337401"/>
                <a:ext cx="300082" cy="218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smtClean="0">
                    <a:latin typeface="Arial"/>
                    <a:cs typeface="Arial"/>
                  </a:rPr>
                  <a:t>*</a:t>
                </a:r>
                <a:endParaRPr lang="it-IT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32" name="Rettangolo 98"/>
            <p:cNvSpPr>
              <a:spLocks noChangeArrowheads="1"/>
            </p:cNvSpPr>
            <p:nvPr/>
          </p:nvSpPr>
          <p:spPr bwMode="auto">
            <a:xfrm>
              <a:off x="3263435" y="5448288"/>
              <a:ext cx="781799" cy="6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Rluc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linc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WT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133" name="Rettangolo 98"/>
            <p:cNvSpPr>
              <a:spLocks noChangeArrowheads="1"/>
            </p:cNvSpPr>
            <p:nvPr/>
          </p:nvSpPr>
          <p:spPr bwMode="auto">
            <a:xfrm>
              <a:off x="3988366" y="5448288"/>
              <a:ext cx="781799" cy="6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Rluc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linc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Symbol" charset="2"/>
                  <a:ea typeface="Arial" charset="0"/>
                  <a:cs typeface="Symbol" charset="2"/>
                </a:rPr>
                <a:t>D</a:t>
              </a: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133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136" name="Rettangolo 98"/>
            <p:cNvSpPr>
              <a:spLocks noChangeArrowheads="1"/>
            </p:cNvSpPr>
            <p:nvPr/>
          </p:nvSpPr>
          <p:spPr bwMode="auto">
            <a:xfrm>
              <a:off x="4668684" y="5448288"/>
              <a:ext cx="781799" cy="6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Rluc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linc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Symbol" charset="2"/>
                  <a:ea typeface="Arial" charset="0"/>
                  <a:cs typeface="Symbol" charset="2"/>
                </a:rPr>
                <a:t>D</a:t>
              </a: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135</a:t>
              </a:r>
              <a:endParaRPr lang="it-IT" sz="12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3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5" name="Immagine 9" descr="ML_sinistra_202EC.ai"/>
          <p:cNvPicPr>
            <a:picLocks noChangeAspect="1"/>
          </p:cNvPicPr>
          <p:nvPr/>
        </p:nvPicPr>
        <p:blipFill>
          <a:blip r:embed="rId5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02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5867" y="2925763"/>
            <a:ext cx="7233356" cy="2735262"/>
            <a:chOff x="972" y="1480"/>
            <a:chExt cx="4306" cy="1369"/>
          </a:xfrm>
        </p:grpSpPr>
        <p:graphicFrame>
          <p:nvGraphicFramePr>
            <p:cNvPr id="3074" name="Object 3"/>
            <p:cNvGraphicFramePr>
              <a:graphicFrameLocks noChangeAspect="1"/>
            </p:cNvGraphicFramePr>
            <p:nvPr/>
          </p:nvGraphicFramePr>
          <p:xfrm>
            <a:off x="972" y="1480"/>
            <a:ext cx="1996" cy="1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9" name="Image" r:id="rId4" imgW="2090592" imgH="1353560" progId="">
                    <p:embed/>
                  </p:oleObj>
                </mc:Choice>
                <mc:Fallback>
                  <p:oleObj name="Image" r:id="rId4" imgW="2090592" imgH="135356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1480"/>
                          <a:ext cx="1996" cy="1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4"/>
            <p:cNvGraphicFramePr>
              <a:graphicFrameLocks noChangeAspect="1"/>
            </p:cNvGraphicFramePr>
            <p:nvPr/>
          </p:nvGraphicFramePr>
          <p:xfrm>
            <a:off x="3285" y="1480"/>
            <a:ext cx="1993" cy="1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20" name="Image" r:id="rId6" imgW="1712834" imgH="1511683" progId="">
                    <p:embed/>
                  </p:oleObj>
                </mc:Choice>
                <mc:Fallback>
                  <p:oleObj name="Image" r:id="rId6" imgW="1712834" imgH="1511683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5" y="1480"/>
                          <a:ext cx="1993" cy="13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352515" y="2276475"/>
            <a:ext cx="380104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rgbClr val="000000"/>
                </a:solidFill>
                <a:latin typeface="Verdana" pitchFamily="28" charset="0"/>
              </a:rPr>
              <a:t>Mioblasti</a:t>
            </a:r>
            <a:r>
              <a:rPr lang="en-US" sz="3600" dirty="0" smtClean="0">
                <a:solidFill>
                  <a:srgbClr val="000000"/>
                </a:solidFill>
                <a:latin typeface="Verdana" pitchFamily="28" charset="0"/>
              </a:rPr>
              <a:t> +</a:t>
            </a:r>
            <a:r>
              <a:rPr lang="en-US" sz="3600" dirty="0">
                <a:solidFill>
                  <a:srgbClr val="000000"/>
                </a:solidFill>
                <a:latin typeface="Verdana" pitchFamily="28" charset="0"/>
              </a:rPr>
              <a:t>MRF</a:t>
            </a: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355622" y="1846153"/>
            <a:ext cx="2229587" cy="646331"/>
          </a:xfrm>
          <a:prstGeom prst="curvedDownArrow">
            <a:avLst>
              <a:gd name="adj1" fmla="val 61630"/>
              <a:gd name="adj2" fmla="val 123260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it-IT" sz="3600">
              <a:solidFill>
                <a:srgbClr val="000000"/>
              </a:solidFill>
              <a:latin typeface="Verdana" pitchFamily="28" charset="0"/>
            </a:endParaRP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890507" y="260351"/>
            <a:ext cx="7021499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Verdana" pitchFamily="28" charset="0"/>
              </a:rPr>
              <a:t>I fattori MRF sono considerati</a:t>
            </a:r>
          </a:p>
          <a:p>
            <a:pPr algn="ctr"/>
            <a:r>
              <a:rPr lang="en-US" sz="3600">
                <a:solidFill>
                  <a:srgbClr val="000000"/>
                </a:solidFill>
                <a:latin typeface="Verdana" pitchFamily="28" charset="0"/>
              </a:rPr>
              <a:t>“</a:t>
            </a:r>
            <a:r>
              <a:rPr lang="en-US" sz="3600" i="1">
                <a:solidFill>
                  <a:srgbClr val="000000"/>
                </a:solidFill>
                <a:latin typeface="Verdana" pitchFamily="28" charset="0"/>
              </a:rPr>
              <a:t>master genes</a:t>
            </a:r>
            <a:r>
              <a:rPr lang="en-US" sz="3600">
                <a:solidFill>
                  <a:srgbClr val="000000"/>
                </a:solidFill>
                <a:latin typeface="Verdana" pitchFamily="28" charset="0"/>
              </a:rPr>
              <a:t>”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585209" y="2279432"/>
            <a:ext cx="1928984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rgbClr val="000000"/>
                </a:solidFill>
                <a:latin typeface="Verdana" pitchFamily="28" charset="0"/>
              </a:rPr>
              <a:t>miotubi</a:t>
            </a:r>
            <a:endParaRPr lang="en-US" sz="3600" dirty="0">
              <a:solidFill>
                <a:srgbClr val="000000"/>
              </a:solidFill>
              <a:latin typeface="Verdana" pitchFamily="2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ttangolo arrotondato 95"/>
          <p:cNvSpPr/>
          <p:nvPr/>
        </p:nvSpPr>
        <p:spPr>
          <a:xfrm>
            <a:off x="1377010" y="219252"/>
            <a:ext cx="6560490" cy="8348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4" name="CasellaDiTesto 73"/>
          <p:cNvSpPr txBox="1"/>
          <p:nvPr/>
        </p:nvSpPr>
        <p:spPr>
          <a:xfrm>
            <a:off x="80212" y="161384"/>
            <a:ext cx="90637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</a:t>
            </a:r>
            <a:r>
              <a:rPr lang="it-IT" sz="2400" dirty="0" smtClean="0"/>
              <a:t>he 3’ </a:t>
            </a:r>
            <a:r>
              <a:rPr lang="it-IT" sz="2400" dirty="0" err="1" smtClean="0"/>
              <a:t>UTRs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myogenic</a:t>
            </a:r>
            <a:r>
              <a:rPr lang="it-IT" sz="2400" dirty="0" smtClean="0"/>
              <a:t> </a:t>
            </a:r>
            <a:r>
              <a:rPr lang="it-IT" sz="2400" dirty="0" err="1" smtClean="0"/>
              <a:t>factors</a:t>
            </a:r>
            <a:r>
              <a:rPr lang="it-IT" sz="2400" dirty="0" smtClean="0"/>
              <a:t> MAML1 and </a:t>
            </a:r>
          </a:p>
          <a:p>
            <a:pPr algn="ctr"/>
            <a:r>
              <a:rPr lang="it-IT" sz="2400" dirty="0" smtClean="0"/>
              <a:t>MEF2C </a:t>
            </a:r>
            <a:r>
              <a:rPr lang="it-IT" sz="2400" dirty="0" err="1" smtClean="0"/>
              <a:t>contain</a:t>
            </a:r>
            <a:r>
              <a:rPr lang="it-IT" sz="2400" dirty="0" smtClean="0"/>
              <a:t> miR-135 and miR-133 </a:t>
            </a:r>
            <a:r>
              <a:rPr lang="it-IT" sz="2400" dirty="0" err="1" smtClean="0"/>
              <a:t>binding</a:t>
            </a:r>
            <a:r>
              <a:rPr lang="it-IT" sz="2400" dirty="0" smtClean="0"/>
              <a:t> </a:t>
            </a:r>
            <a:r>
              <a:rPr lang="it-IT" sz="2400" dirty="0" err="1" smtClean="0"/>
              <a:t>sites</a:t>
            </a:r>
            <a:endParaRPr lang="it-IT" sz="2400" dirty="0" smtClean="0"/>
          </a:p>
          <a:p>
            <a:pPr algn="ctr"/>
            <a:endParaRPr lang="it-IT" sz="2400" dirty="0"/>
          </a:p>
        </p:txBody>
      </p:sp>
      <p:sp>
        <p:nvSpPr>
          <p:cNvPr id="191" name="CasellaDiTesto 98"/>
          <p:cNvSpPr txBox="1">
            <a:spLocks noChangeArrowheads="1"/>
          </p:cNvSpPr>
          <p:nvPr/>
        </p:nvSpPr>
        <p:spPr bwMode="auto">
          <a:xfrm>
            <a:off x="4600613" y="2296794"/>
            <a:ext cx="725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135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92" name="CasellaDiTesto 99"/>
          <p:cNvSpPr txBox="1">
            <a:spLocks noChangeArrowheads="1"/>
          </p:cNvSpPr>
          <p:nvPr/>
        </p:nvSpPr>
        <p:spPr bwMode="auto">
          <a:xfrm>
            <a:off x="5543134" y="2460401"/>
            <a:ext cx="1238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AAAAAAA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212" name="Connettore 1 211"/>
          <p:cNvCxnSpPr/>
          <p:nvPr/>
        </p:nvCxnSpPr>
        <p:spPr>
          <a:xfrm>
            <a:off x="4203933" y="2632491"/>
            <a:ext cx="1399674" cy="2012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ttore 1 185"/>
          <p:cNvCxnSpPr/>
          <p:nvPr/>
        </p:nvCxnSpPr>
        <p:spPr>
          <a:xfrm flipV="1">
            <a:off x="4203840" y="1842636"/>
            <a:ext cx="1396113" cy="716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CasellaDiTesto 98"/>
          <p:cNvSpPr txBox="1">
            <a:spLocks noChangeArrowheads="1"/>
          </p:cNvSpPr>
          <p:nvPr/>
        </p:nvSpPr>
        <p:spPr bwMode="auto">
          <a:xfrm>
            <a:off x="4436479" y="1479485"/>
            <a:ext cx="7256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133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228" name="Rettangolo 227"/>
          <p:cNvSpPr/>
          <p:nvPr/>
        </p:nvSpPr>
        <p:spPr>
          <a:xfrm>
            <a:off x="4980890" y="1764420"/>
            <a:ext cx="264210" cy="19277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Rettangolo 87"/>
          <p:cNvSpPr/>
          <p:nvPr/>
        </p:nvSpPr>
        <p:spPr>
          <a:xfrm>
            <a:off x="1981200" y="1662113"/>
            <a:ext cx="2222640" cy="307777"/>
          </a:xfrm>
          <a:prstGeom prst="rect">
            <a:avLst/>
          </a:prstGeom>
          <a:solidFill>
            <a:srgbClr val="FFFF00"/>
          </a:solidFill>
          <a:effectLst>
            <a:outerShdw blurRad="40000" dist="23000" dir="5400000" rotWithShape="0">
              <a:srgbClr val="FFFF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Rettangolo 96"/>
          <p:cNvSpPr/>
          <p:nvPr/>
        </p:nvSpPr>
        <p:spPr>
          <a:xfrm>
            <a:off x="2670466" y="1636713"/>
            <a:ext cx="100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/>
                <a:ea typeface="Arial" charset="0"/>
                <a:cs typeface="Arial"/>
              </a:rPr>
              <a:t>MAML1</a:t>
            </a:r>
            <a:endParaRPr lang="it-IT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8" name="Rettangolo 97"/>
          <p:cNvSpPr/>
          <p:nvPr/>
        </p:nvSpPr>
        <p:spPr>
          <a:xfrm>
            <a:off x="1981293" y="2480614"/>
            <a:ext cx="2222640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Rettangolo 98"/>
          <p:cNvSpPr/>
          <p:nvPr/>
        </p:nvSpPr>
        <p:spPr>
          <a:xfrm>
            <a:off x="2670466" y="2444459"/>
            <a:ext cx="96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/>
                <a:ea typeface="Arial" charset="0"/>
                <a:cs typeface="Arial"/>
              </a:rPr>
              <a:t>MEF2C</a:t>
            </a:r>
            <a:endParaRPr lang="it-IT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00" name="CasellaDiTesto 99"/>
          <p:cNvSpPr txBox="1">
            <a:spLocks noChangeArrowheads="1"/>
          </p:cNvSpPr>
          <p:nvPr/>
        </p:nvSpPr>
        <p:spPr bwMode="auto">
          <a:xfrm>
            <a:off x="5543134" y="1688747"/>
            <a:ext cx="1238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AAAAAAA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03" name="CasellaDiTesto 98"/>
          <p:cNvSpPr txBox="1">
            <a:spLocks noChangeArrowheads="1"/>
          </p:cNvSpPr>
          <p:nvPr/>
        </p:nvSpPr>
        <p:spPr bwMode="auto">
          <a:xfrm>
            <a:off x="4817479" y="1466785"/>
            <a:ext cx="7256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133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pic>
        <p:nvPicPr>
          <p:cNvPr id="104" name="Immagin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13" y="3200916"/>
            <a:ext cx="7315200" cy="2794000"/>
          </a:xfrm>
          <a:prstGeom prst="rect">
            <a:avLst/>
          </a:prstGeom>
        </p:spPr>
      </p:pic>
      <p:pic>
        <p:nvPicPr>
          <p:cNvPr id="105" name="Immagin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671" y="5877027"/>
            <a:ext cx="3086100" cy="345975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4693084" y="2600484"/>
            <a:ext cx="278340" cy="78469"/>
            <a:chOff x="4693084" y="2632234"/>
            <a:chExt cx="278340" cy="78469"/>
          </a:xfrm>
        </p:grpSpPr>
        <p:cxnSp>
          <p:nvCxnSpPr>
            <p:cNvPr id="221" name="Connettore 1 220"/>
            <p:cNvCxnSpPr/>
            <p:nvPr/>
          </p:nvCxnSpPr>
          <p:spPr>
            <a:xfrm>
              <a:off x="4693084" y="2632234"/>
              <a:ext cx="278340" cy="2269"/>
            </a:xfrm>
            <a:prstGeom prst="line">
              <a:avLst/>
            </a:prstGeom>
            <a:ln w="1143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4693084" y="2708434"/>
              <a:ext cx="278340" cy="2269"/>
            </a:xfrm>
            <a:prstGeom prst="line">
              <a:avLst/>
            </a:prstGeom>
            <a:ln w="1143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ttangolo 22"/>
          <p:cNvSpPr/>
          <p:nvPr/>
        </p:nvSpPr>
        <p:spPr>
          <a:xfrm>
            <a:off x="4575213" y="1764420"/>
            <a:ext cx="264210" cy="19277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078132" y="4809040"/>
            <a:ext cx="1750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Late </a:t>
            </a:r>
            <a:r>
              <a:rPr lang="it-IT" b="1" dirty="0" err="1" smtClean="0"/>
              <a:t>diff</a:t>
            </a:r>
            <a:r>
              <a:rPr lang="it-IT" b="1" dirty="0" smtClean="0"/>
              <a:t>. </a:t>
            </a:r>
            <a:r>
              <a:rPr lang="it-IT" b="1" dirty="0" err="1"/>
              <a:t>m</a:t>
            </a:r>
            <a:r>
              <a:rPr lang="it-IT" b="1" dirty="0" err="1" smtClean="0"/>
              <a:t>uscle</a:t>
            </a:r>
            <a:endParaRPr lang="it-IT" b="1" dirty="0" smtClean="0"/>
          </a:p>
          <a:p>
            <a:r>
              <a:rPr lang="it-IT" b="1" dirty="0"/>
              <a:t>	</a:t>
            </a:r>
            <a:r>
              <a:rPr lang="it-IT" b="1" dirty="0" smtClean="0"/>
              <a:t>	 </a:t>
            </a:r>
            <a:r>
              <a:rPr lang="it-IT" b="1" dirty="0" err="1" smtClean="0"/>
              <a:t>genes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0565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ttangolo arrotondato 95"/>
          <p:cNvSpPr/>
          <p:nvPr/>
        </p:nvSpPr>
        <p:spPr>
          <a:xfrm>
            <a:off x="1579480" y="219252"/>
            <a:ext cx="6167520" cy="8348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CasellaDiTesto 92"/>
          <p:cNvSpPr txBox="1">
            <a:spLocks noChangeArrowheads="1"/>
          </p:cNvSpPr>
          <p:nvPr/>
        </p:nvSpPr>
        <p:spPr bwMode="auto">
          <a:xfrm>
            <a:off x="749408" y="2331549"/>
            <a:ext cx="589503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000" b="1" dirty="0" smtClean="0">
                <a:latin typeface="Arial"/>
                <a:ea typeface="Arial" charset="0"/>
                <a:cs typeface="Arial"/>
              </a:rPr>
              <a:t> </a:t>
            </a:r>
            <a:r>
              <a:rPr lang="it-IT" sz="1000" b="1" dirty="0" err="1" smtClean="0">
                <a:latin typeface="Arial"/>
                <a:ea typeface="Arial" charset="0"/>
                <a:cs typeface="Arial"/>
              </a:rPr>
              <a:t>RLuc</a:t>
            </a:r>
            <a:endParaRPr lang="it-IT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3" name="CasellaDiTesto 92"/>
          <p:cNvSpPr txBox="1">
            <a:spLocks noChangeArrowheads="1"/>
          </p:cNvSpPr>
          <p:nvPr/>
        </p:nvSpPr>
        <p:spPr bwMode="auto">
          <a:xfrm>
            <a:off x="787507" y="2814149"/>
            <a:ext cx="589503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000" b="1" dirty="0" err="1">
                <a:latin typeface="Arial"/>
                <a:ea typeface="Arial" charset="0"/>
                <a:cs typeface="Arial"/>
              </a:rPr>
              <a:t>RLuc</a:t>
            </a:r>
            <a:endParaRPr lang="it-IT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4" name="CasellaDiTesto 93"/>
          <p:cNvSpPr txBox="1">
            <a:spLocks noChangeArrowheads="1"/>
          </p:cNvSpPr>
          <p:nvPr/>
        </p:nvSpPr>
        <p:spPr bwMode="auto">
          <a:xfrm>
            <a:off x="5138296" y="2308488"/>
            <a:ext cx="589503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000" b="1" dirty="0" err="1">
                <a:latin typeface="Arial"/>
                <a:ea typeface="Arial" charset="0"/>
                <a:cs typeface="Arial"/>
              </a:rPr>
              <a:t>RLuc</a:t>
            </a:r>
            <a:endParaRPr lang="it-IT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5" name="CasellaDiTesto 94"/>
          <p:cNvSpPr txBox="1">
            <a:spLocks noChangeArrowheads="1"/>
          </p:cNvSpPr>
          <p:nvPr/>
        </p:nvSpPr>
        <p:spPr bwMode="auto">
          <a:xfrm>
            <a:off x="5145620" y="2770609"/>
            <a:ext cx="589503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000" b="1" dirty="0" err="1">
                <a:latin typeface="Arial"/>
                <a:ea typeface="Arial" charset="0"/>
                <a:cs typeface="Arial"/>
              </a:rPr>
              <a:t>RLuc</a:t>
            </a:r>
            <a:endParaRPr lang="it-IT" sz="10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80212" y="161384"/>
            <a:ext cx="90637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</a:t>
            </a:r>
            <a:r>
              <a:rPr lang="it-IT" sz="2400" dirty="0" smtClean="0"/>
              <a:t>he </a:t>
            </a:r>
            <a:r>
              <a:rPr lang="it-IT" sz="2400" dirty="0" err="1" smtClean="0"/>
              <a:t>myogenic</a:t>
            </a:r>
            <a:r>
              <a:rPr lang="it-IT" sz="2400" dirty="0" smtClean="0"/>
              <a:t> </a:t>
            </a:r>
            <a:r>
              <a:rPr lang="it-IT" sz="2400" dirty="0" err="1" smtClean="0"/>
              <a:t>factors</a:t>
            </a:r>
            <a:r>
              <a:rPr lang="it-IT" sz="2400" dirty="0" smtClean="0"/>
              <a:t> MAML1 and MEF2C</a:t>
            </a:r>
          </a:p>
          <a:p>
            <a:pPr algn="ctr"/>
            <a:r>
              <a:rPr lang="it-IT" sz="2400" dirty="0"/>
              <a:t>a</a:t>
            </a:r>
            <a:r>
              <a:rPr lang="it-IT" sz="2400" dirty="0" smtClean="0"/>
              <a:t>re targets of miR</a:t>
            </a:r>
            <a:r>
              <a:rPr lang="it-IT" sz="2400" dirty="0"/>
              <a:t>-</a:t>
            </a:r>
            <a:r>
              <a:rPr lang="it-IT" sz="2400" dirty="0" smtClean="0"/>
              <a:t>133 </a:t>
            </a:r>
            <a:r>
              <a:rPr lang="it-IT" sz="2400" dirty="0"/>
              <a:t>and miR-</a:t>
            </a:r>
            <a:r>
              <a:rPr lang="it-IT" sz="2400" dirty="0" smtClean="0"/>
              <a:t>135</a:t>
            </a:r>
            <a:endParaRPr lang="it-IT" sz="2400" dirty="0"/>
          </a:p>
          <a:p>
            <a:pPr algn="ctr"/>
            <a:endParaRPr lang="it-IT" sz="2400" dirty="0"/>
          </a:p>
        </p:txBody>
      </p:sp>
      <p:graphicFrame>
        <p:nvGraphicFramePr>
          <p:cNvPr id="87" name="Grafico 86"/>
          <p:cNvGraphicFramePr/>
          <p:nvPr/>
        </p:nvGraphicFramePr>
        <p:xfrm>
          <a:off x="5423321" y="3514681"/>
          <a:ext cx="1868233" cy="136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89" name="Connettore 1 188"/>
          <p:cNvCxnSpPr/>
          <p:nvPr/>
        </p:nvCxnSpPr>
        <p:spPr>
          <a:xfrm>
            <a:off x="5693248" y="2910856"/>
            <a:ext cx="445481" cy="3187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CasellaDiTesto 98"/>
          <p:cNvSpPr txBox="1">
            <a:spLocks noChangeArrowheads="1"/>
          </p:cNvSpPr>
          <p:nvPr/>
        </p:nvSpPr>
        <p:spPr bwMode="auto">
          <a:xfrm>
            <a:off x="5962927" y="2097385"/>
            <a:ext cx="4597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200" b="1" dirty="0" smtClean="0">
                <a:latin typeface="Arial"/>
                <a:ea typeface="Arial" charset="0"/>
                <a:cs typeface="Arial"/>
              </a:rPr>
              <a:t>135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92" name="CasellaDiTesto 99"/>
          <p:cNvSpPr txBox="1">
            <a:spLocks noChangeArrowheads="1"/>
          </p:cNvSpPr>
          <p:nvPr/>
        </p:nvSpPr>
        <p:spPr bwMode="auto">
          <a:xfrm>
            <a:off x="7032449" y="2273692"/>
            <a:ext cx="10609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mef2c-WT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93" name="CasellaDiTesto 118"/>
          <p:cNvSpPr txBox="1">
            <a:spLocks noChangeArrowheads="1"/>
          </p:cNvSpPr>
          <p:nvPr/>
        </p:nvSpPr>
        <p:spPr bwMode="auto">
          <a:xfrm>
            <a:off x="7032449" y="2738766"/>
            <a:ext cx="1327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mef2c-</a:t>
            </a:r>
            <a:r>
              <a:rPr lang="it-IT" sz="1400" b="1" i="1" dirty="0" smtClean="0">
                <a:latin typeface="Arial"/>
                <a:ea typeface="Arial" charset="0"/>
                <a:cs typeface="Arial"/>
              </a:rPr>
              <a:t>mut</a:t>
            </a:r>
            <a:endParaRPr lang="it-IT" sz="1400" b="1" i="1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2" name="Gruppo 116"/>
          <p:cNvGrpSpPr/>
          <p:nvPr/>
        </p:nvGrpSpPr>
        <p:grpSpPr>
          <a:xfrm>
            <a:off x="5122053" y="2331739"/>
            <a:ext cx="567535" cy="228081"/>
            <a:chOff x="3940175" y="567532"/>
            <a:chExt cx="492126" cy="227012"/>
          </a:xfrm>
        </p:grpSpPr>
        <p:cxnSp>
          <p:nvCxnSpPr>
            <p:cNvPr id="195" name="Connettore 1 194"/>
            <p:cNvCxnSpPr/>
            <p:nvPr/>
          </p:nvCxnSpPr>
          <p:spPr bwMode="auto">
            <a:xfrm>
              <a:off x="3940175" y="576263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/>
          </p:nvCxnSpPr>
          <p:spPr bwMode="auto">
            <a:xfrm rot="10800000">
              <a:off x="3940176" y="784225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/>
          </p:nvCxnSpPr>
          <p:spPr bwMode="auto">
            <a:xfrm rot="16200000" flipH="1">
              <a:off x="3950494" y="575469"/>
              <a:ext cx="46037" cy="5397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/>
          </p:nvCxnSpPr>
          <p:spPr bwMode="auto">
            <a:xfrm rot="5400000">
              <a:off x="3951288" y="638175"/>
              <a:ext cx="65088" cy="269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/>
          </p:nvCxnSpPr>
          <p:spPr bwMode="auto">
            <a:xfrm rot="16200000" flipH="1">
              <a:off x="3959225" y="690563"/>
              <a:ext cx="52388" cy="301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/>
          </p:nvCxnSpPr>
          <p:spPr bwMode="auto">
            <a:xfrm rot="5400000">
              <a:off x="3944938" y="725488"/>
              <a:ext cx="58737" cy="523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/>
          </p:nvCxnSpPr>
          <p:spPr bwMode="auto">
            <a:xfrm rot="5400000">
              <a:off x="4314032" y="680244"/>
              <a:ext cx="2270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125"/>
          <p:cNvGrpSpPr/>
          <p:nvPr/>
        </p:nvGrpSpPr>
        <p:grpSpPr>
          <a:xfrm>
            <a:off x="5122052" y="2796813"/>
            <a:ext cx="567535" cy="228081"/>
            <a:chOff x="3940175" y="567532"/>
            <a:chExt cx="492126" cy="227012"/>
          </a:xfrm>
        </p:grpSpPr>
        <p:cxnSp>
          <p:nvCxnSpPr>
            <p:cNvPr id="204" name="Connettore 1 203"/>
            <p:cNvCxnSpPr/>
            <p:nvPr/>
          </p:nvCxnSpPr>
          <p:spPr bwMode="auto">
            <a:xfrm>
              <a:off x="3940175" y="576263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/>
          </p:nvCxnSpPr>
          <p:spPr bwMode="auto">
            <a:xfrm rot="10800000">
              <a:off x="3940176" y="784225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/>
          </p:nvCxnSpPr>
          <p:spPr bwMode="auto">
            <a:xfrm rot="16200000" flipH="1">
              <a:off x="3950494" y="575469"/>
              <a:ext cx="46037" cy="5397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/>
          </p:nvCxnSpPr>
          <p:spPr bwMode="auto">
            <a:xfrm rot="5400000">
              <a:off x="3951288" y="638175"/>
              <a:ext cx="65088" cy="269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/>
          </p:nvCxnSpPr>
          <p:spPr bwMode="auto">
            <a:xfrm rot="16200000" flipH="1">
              <a:off x="3959225" y="690563"/>
              <a:ext cx="52388" cy="301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/>
          </p:nvCxnSpPr>
          <p:spPr bwMode="auto">
            <a:xfrm rot="5400000">
              <a:off x="3944938" y="725488"/>
              <a:ext cx="58737" cy="523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/>
          </p:nvCxnSpPr>
          <p:spPr bwMode="auto">
            <a:xfrm rot="5400000">
              <a:off x="4314032" y="680244"/>
              <a:ext cx="2270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1" name="Connettore 1 210"/>
          <p:cNvCxnSpPr/>
          <p:nvPr/>
        </p:nvCxnSpPr>
        <p:spPr>
          <a:xfrm>
            <a:off x="6374207" y="2909256"/>
            <a:ext cx="718717" cy="1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ttore 1 211"/>
          <p:cNvCxnSpPr/>
          <p:nvPr/>
        </p:nvCxnSpPr>
        <p:spPr>
          <a:xfrm>
            <a:off x="5693247" y="2445782"/>
            <a:ext cx="1399674" cy="2012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CasellaDiTesto 212"/>
          <p:cNvSpPr txBox="1"/>
          <p:nvPr/>
        </p:nvSpPr>
        <p:spPr>
          <a:xfrm>
            <a:off x="6023824" y="2719518"/>
            <a:ext cx="585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(  ) 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/>
              <a:cs typeface="Arial Black"/>
            </a:endParaRPr>
          </a:p>
        </p:txBody>
      </p:sp>
      <p:grpSp>
        <p:nvGrpSpPr>
          <p:cNvPr id="4" name="Gruppo 85"/>
          <p:cNvGrpSpPr/>
          <p:nvPr/>
        </p:nvGrpSpPr>
        <p:grpSpPr>
          <a:xfrm>
            <a:off x="5817074" y="3704743"/>
            <a:ext cx="2408035" cy="1730914"/>
            <a:chOff x="5537673" y="3704743"/>
            <a:chExt cx="2408035" cy="1730914"/>
          </a:xfrm>
        </p:grpSpPr>
        <p:sp>
          <p:nvSpPr>
            <p:cNvPr id="106" name="Rettangolo 96"/>
            <p:cNvSpPr>
              <a:spLocks noChangeArrowheads="1"/>
            </p:cNvSpPr>
            <p:nvPr/>
          </p:nvSpPr>
          <p:spPr bwMode="auto">
            <a:xfrm>
              <a:off x="6215032" y="4754701"/>
              <a:ext cx="807526" cy="6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Rluc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Mef2c</a:t>
              </a: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i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mut</a:t>
              </a:r>
              <a:endParaRPr lang="it-IT" sz="1200" b="1" i="1" dirty="0">
                <a:latin typeface="Arial"/>
                <a:cs typeface="Arial"/>
              </a:endParaRPr>
            </a:p>
          </p:txBody>
        </p:sp>
        <p:sp>
          <p:nvSpPr>
            <p:cNvPr id="119" name="Rettangolo 98"/>
            <p:cNvSpPr>
              <a:spLocks noChangeArrowheads="1"/>
            </p:cNvSpPr>
            <p:nvPr/>
          </p:nvSpPr>
          <p:spPr bwMode="auto">
            <a:xfrm>
              <a:off x="5537673" y="4754701"/>
              <a:ext cx="807526" cy="6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Rluc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Mef2c</a:t>
              </a: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WT</a:t>
              </a:r>
              <a:endParaRPr lang="it-IT" sz="1200" b="1" dirty="0">
                <a:latin typeface="Arial"/>
                <a:cs typeface="Arial"/>
              </a:endParaRPr>
            </a:p>
          </p:txBody>
        </p:sp>
        <p:grpSp>
          <p:nvGrpSpPr>
            <p:cNvPr id="5" name="Gruppo 213"/>
            <p:cNvGrpSpPr/>
            <p:nvPr/>
          </p:nvGrpSpPr>
          <p:grpSpPr>
            <a:xfrm rot="5400000">
              <a:off x="7153858" y="3913077"/>
              <a:ext cx="574101" cy="1009599"/>
              <a:chOff x="5746181" y="2907334"/>
              <a:chExt cx="453077" cy="875453"/>
            </a:xfrm>
          </p:grpSpPr>
          <p:sp>
            <p:nvSpPr>
              <p:cNvPr id="215" name="Rettangolo 214"/>
              <p:cNvSpPr/>
              <p:nvPr/>
            </p:nvSpPr>
            <p:spPr>
              <a:xfrm rot="16200000">
                <a:off x="5941292" y="3674787"/>
                <a:ext cx="108000" cy="10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latin typeface="Arial"/>
                  <a:cs typeface="Arial"/>
                </a:endParaRPr>
              </a:p>
            </p:txBody>
          </p:sp>
          <p:sp>
            <p:nvSpPr>
              <p:cNvPr id="216" name="Rettangolo 215"/>
              <p:cNvSpPr/>
              <p:nvPr/>
            </p:nvSpPr>
            <p:spPr>
              <a:xfrm rot="16200000">
                <a:off x="6083323" y="3674787"/>
                <a:ext cx="108000" cy="10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latin typeface="Arial"/>
                  <a:cs typeface="Arial"/>
                </a:endParaRPr>
              </a:p>
            </p:txBody>
          </p:sp>
          <p:sp>
            <p:nvSpPr>
              <p:cNvPr id="217" name="Rettangolo 216"/>
              <p:cNvSpPr/>
              <p:nvPr/>
            </p:nvSpPr>
            <p:spPr>
              <a:xfrm rot="16200000">
                <a:off x="5799261" y="3674787"/>
                <a:ext cx="108000" cy="10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latin typeface="Arial"/>
                  <a:cs typeface="Arial"/>
                </a:endParaRPr>
              </a:p>
            </p:txBody>
          </p:sp>
          <p:sp>
            <p:nvSpPr>
              <p:cNvPr id="218" name="Rettangolo 98"/>
              <p:cNvSpPr>
                <a:spLocks noChangeArrowheads="1"/>
              </p:cNvSpPr>
              <p:nvPr/>
            </p:nvSpPr>
            <p:spPr bwMode="auto">
              <a:xfrm rot="16200000">
                <a:off x="5602976" y="3407018"/>
                <a:ext cx="455423" cy="169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it-IT" sz="1000" dirty="0" err="1" smtClean="0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pCtrl</a:t>
                </a:r>
                <a:endParaRPr lang="it-IT" dirty="0">
                  <a:latin typeface="Arial"/>
                  <a:cs typeface="Arial"/>
                </a:endParaRPr>
              </a:p>
            </p:txBody>
          </p:sp>
          <p:sp>
            <p:nvSpPr>
              <p:cNvPr id="219" name="Rettangolo 98"/>
              <p:cNvSpPr>
                <a:spLocks noChangeArrowheads="1"/>
              </p:cNvSpPr>
              <p:nvPr/>
            </p:nvSpPr>
            <p:spPr bwMode="auto">
              <a:xfrm rot="16200000">
                <a:off x="5566769" y="3228779"/>
                <a:ext cx="811903" cy="169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it-IT" sz="1000" dirty="0" smtClean="0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pmiR-135a</a:t>
                </a:r>
                <a:endParaRPr lang="it-IT" dirty="0">
                  <a:latin typeface="Arial"/>
                  <a:cs typeface="Arial"/>
                </a:endParaRPr>
              </a:p>
            </p:txBody>
          </p:sp>
          <p:sp>
            <p:nvSpPr>
              <p:cNvPr id="220" name="Rettangolo 98"/>
              <p:cNvSpPr>
                <a:spLocks noChangeArrowheads="1"/>
              </p:cNvSpPr>
              <p:nvPr/>
            </p:nvSpPr>
            <p:spPr bwMode="auto">
              <a:xfrm rot="16200000">
                <a:off x="5708799" y="3228779"/>
                <a:ext cx="811903" cy="169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it-IT" sz="1000" dirty="0" smtClean="0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pmiR-135b</a:t>
                </a:r>
                <a:endParaRPr lang="it-IT" dirty="0">
                  <a:latin typeface="Arial"/>
                  <a:cs typeface="Arial"/>
                </a:endParaRPr>
              </a:p>
            </p:txBody>
          </p:sp>
        </p:grpSp>
        <p:sp>
          <p:nvSpPr>
            <p:cNvPr id="224" name="CasellaDiTesto 223"/>
            <p:cNvSpPr txBox="1"/>
            <p:nvPr/>
          </p:nvSpPr>
          <p:spPr>
            <a:xfrm>
              <a:off x="5796613" y="3720835"/>
              <a:ext cx="34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latin typeface="Arial"/>
                  <a:cs typeface="Arial"/>
                </a:rPr>
                <a:t>*</a:t>
              </a:r>
              <a:endParaRPr lang="it-IT" sz="1600" dirty="0">
                <a:latin typeface="Arial"/>
                <a:cs typeface="Arial"/>
              </a:endParaRPr>
            </a:p>
          </p:txBody>
        </p:sp>
        <p:sp>
          <p:nvSpPr>
            <p:cNvPr id="226" name="CasellaDiTesto 225"/>
            <p:cNvSpPr txBox="1"/>
            <p:nvPr/>
          </p:nvSpPr>
          <p:spPr>
            <a:xfrm>
              <a:off x="5935750" y="3704743"/>
              <a:ext cx="34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latin typeface="Arial"/>
                  <a:cs typeface="Arial"/>
                </a:rPr>
                <a:t>*</a:t>
              </a:r>
              <a:endParaRPr lang="it-IT" sz="1600" dirty="0">
                <a:latin typeface="Arial"/>
                <a:cs typeface="Arial"/>
              </a:endParaRPr>
            </a:p>
          </p:txBody>
        </p:sp>
      </p:grpSp>
      <p:grpSp>
        <p:nvGrpSpPr>
          <p:cNvPr id="6" name="Gruppo 88"/>
          <p:cNvGrpSpPr/>
          <p:nvPr/>
        </p:nvGrpSpPr>
        <p:grpSpPr>
          <a:xfrm>
            <a:off x="1042096" y="3552387"/>
            <a:ext cx="2858357" cy="2014834"/>
            <a:chOff x="775395" y="3552387"/>
            <a:chExt cx="2858357" cy="2014834"/>
          </a:xfrm>
        </p:grpSpPr>
        <p:graphicFrame>
          <p:nvGraphicFramePr>
            <p:cNvPr id="136" name="Grafico 135"/>
            <p:cNvGraphicFramePr/>
            <p:nvPr/>
          </p:nvGraphicFramePr>
          <p:xfrm>
            <a:off x="775395" y="3552387"/>
            <a:ext cx="1868364" cy="14565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7" name="Gruppo 153"/>
            <p:cNvGrpSpPr/>
            <p:nvPr/>
          </p:nvGrpSpPr>
          <p:grpSpPr>
            <a:xfrm rot="5400000">
              <a:off x="2828751" y="4003502"/>
              <a:ext cx="600333" cy="1009668"/>
              <a:chOff x="5746181" y="1013818"/>
              <a:chExt cx="445142" cy="875452"/>
            </a:xfrm>
          </p:grpSpPr>
          <p:sp>
            <p:nvSpPr>
              <p:cNvPr id="155" name="Rettangolo 154"/>
              <p:cNvSpPr/>
              <p:nvPr/>
            </p:nvSpPr>
            <p:spPr>
              <a:xfrm rot="16200000">
                <a:off x="5941292" y="1781270"/>
                <a:ext cx="108000" cy="108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latin typeface="Arial"/>
                  <a:cs typeface="Arial"/>
                </a:endParaRPr>
              </a:p>
            </p:txBody>
          </p:sp>
          <p:sp>
            <p:nvSpPr>
              <p:cNvPr id="156" name="Rettangolo 155"/>
              <p:cNvSpPr/>
              <p:nvPr/>
            </p:nvSpPr>
            <p:spPr>
              <a:xfrm rot="16200000">
                <a:off x="6083323" y="1781270"/>
                <a:ext cx="108000" cy="10800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latin typeface="Arial"/>
                  <a:cs typeface="Arial"/>
                </a:endParaRPr>
              </a:p>
            </p:txBody>
          </p:sp>
          <p:sp>
            <p:nvSpPr>
              <p:cNvPr id="157" name="Rettangolo 156"/>
              <p:cNvSpPr/>
              <p:nvPr/>
            </p:nvSpPr>
            <p:spPr>
              <a:xfrm rot="16200000">
                <a:off x="5799261" y="1781270"/>
                <a:ext cx="108000" cy="10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latin typeface="Arial"/>
                  <a:cs typeface="Arial"/>
                </a:endParaRPr>
              </a:p>
            </p:txBody>
          </p:sp>
          <p:sp>
            <p:nvSpPr>
              <p:cNvPr id="158" name="Rettangolo 98"/>
              <p:cNvSpPr>
                <a:spLocks noChangeArrowheads="1"/>
              </p:cNvSpPr>
              <p:nvPr/>
            </p:nvSpPr>
            <p:spPr bwMode="auto">
              <a:xfrm rot="16200000">
                <a:off x="5597869" y="1518610"/>
                <a:ext cx="455423" cy="158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it-IT" sz="1000" dirty="0" err="1" smtClean="0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pCtrl</a:t>
                </a:r>
                <a:endParaRPr lang="it-IT" dirty="0">
                  <a:latin typeface="Arial"/>
                  <a:cs typeface="Arial"/>
                </a:endParaRPr>
              </a:p>
            </p:txBody>
          </p:sp>
          <p:sp>
            <p:nvSpPr>
              <p:cNvPr id="159" name="Rettangolo 98"/>
              <p:cNvSpPr>
                <a:spLocks noChangeArrowheads="1"/>
              </p:cNvSpPr>
              <p:nvPr/>
            </p:nvSpPr>
            <p:spPr bwMode="auto">
              <a:xfrm rot="16200000">
                <a:off x="5561660" y="1340370"/>
                <a:ext cx="811903" cy="158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it-IT" sz="1000" dirty="0" smtClean="0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pmiR-133a</a:t>
                </a:r>
                <a:endParaRPr lang="it-IT" dirty="0">
                  <a:latin typeface="Arial"/>
                  <a:cs typeface="Arial"/>
                </a:endParaRPr>
              </a:p>
            </p:txBody>
          </p:sp>
          <p:sp>
            <p:nvSpPr>
              <p:cNvPr id="160" name="Rettangolo 98"/>
              <p:cNvSpPr>
                <a:spLocks noChangeArrowheads="1"/>
              </p:cNvSpPr>
              <p:nvPr/>
            </p:nvSpPr>
            <p:spPr bwMode="auto">
              <a:xfrm rot="16200000">
                <a:off x="5703691" y="1340370"/>
                <a:ext cx="811903" cy="158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it-IT" sz="1000" dirty="0" smtClean="0">
                    <a:solidFill>
                      <a:srgbClr val="000000"/>
                    </a:solidFill>
                    <a:latin typeface="Arial"/>
                    <a:ea typeface="Arial" charset="0"/>
                    <a:cs typeface="Arial"/>
                  </a:rPr>
                  <a:t>pmiR-133b</a:t>
                </a:r>
                <a:endParaRPr lang="it-IT" dirty="0">
                  <a:latin typeface="Arial"/>
                  <a:cs typeface="Arial"/>
                </a:endParaRPr>
              </a:p>
            </p:txBody>
          </p:sp>
        </p:grpSp>
        <p:sp>
          <p:nvSpPr>
            <p:cNvPr id="162" name="Rettangolo 96"/>
            <p:cNvSpPr>
              <a:spLocks noChangeArrowheads="1"/>
            </p:cNvSpPr>
            <p:nvPr/>
          </p:nvSpPr>
          <p:spPr bwMode="auto">
            <a:xfrm>
              <a:off x="1861959" y="4886265"/>
              <a:ext cx="781799" cy="6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RLuc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maml1</a:t>
              </a:r>
            </a:p>
            <a:p>
              <a:pPr algn="ctr">
                <a:lnSpc>
                  <a:spcPts val="900"/>
                </a:lnSpc>
              </a:pPr>
              <a:endParaRPr lang="it-IT" sz="1200" b="1" i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i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mut</a:t>
              </a:r>
              <a:endParaRPr lang="it-IT" sz="1200" b="1" i="1" dirty="0">
                <a:latin typeface="Arial"/>
                <a:cs typeface="Arial"/>
              </a:endParaRPr>
            </a:p>
          </p:txBody>
        </p:sp>
        <p:sp>
          <p:nvSpPr>
            <p:cNvPr id="163" name="Rettangolo 98"/>
            <p:cNvSpPr>
              <a:spLocks noChangeArrowheads="1"/>
            </p:cNvSpPr>
            <p:nvPr/>
          </p:nvSpPr>
          <p:spPr bwMode="auto">
            <a:xfrm>
              <a:off x="1153353" y="4884702"/>
              <a:ext cx="781799" cy="680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it-IT" sz="1200" b="1" dirty="0" err="1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Rluc</a:t>
              </a: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Maml1</a:t>
              </a:r>
            </a:p>
            <a:p>
              <a:pPr algn="ctr">
                <a:lnSpc>
                  <a:spcPts val="900"/>
                </a:lnSpc>
              </a:pPr>
              <a:endParaRPr lang="it-IT" sz="1200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endParaRPr>
            </a:p>
            <a:p>
              <a:pPr algn="ctr">
                <a:lnSpc>
                  <a:spcPts val="900"/>
                </a:lnSpc>
              </a:pPr>
              <a:r>
                <a:rPr lang="it-IT" sz="1200" b="1" dirty="0" smtClean="0">
                  <a:solidFill>
                    <a:srgbClr val="000000"/>
                  </a:solidFill>
                  <a:latin typeface="Arial"/>
                  <a:ea typeface="Arial" charset="0"/>
                  <a:cs typeface="Arial"/>
                </a:rPr>
                <a:t>WT</a:t>
              </a:r>
              <a:endParaRPr lang="it-IT" sz="1200" b="1" dirty="0">
                <a:latin typeface="Arial"/>
                <a:cs typeface="Arial"/>
              </a:endParaRPr>
            </a:p>
          </p:txBody>
        </p:sp>
        <p:sp>
          <p:nvSpPr>
            <p:cNvPr id="223" name="CasellaDiTesto 222"/>
            <p:cNvSpPr txBox="1"/>
            <p:nvPr/>
          </p:nvSpPr>
          <p:spPr>
            <a:xfrm>
              <a:off x="1444155" y="3901476"/>
              <a:ext cx="346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latin typeface="Arial"/>
                  <a:cs typeface="Arial"/>
                </a:rPr>
                <a:t>*</a:t>
              </a:r>
              <a:endParaRPr lang="it-IT" sz="1600" dirty="0">
                <a:latin typeface="Arial"/>
                <a:cs typeface="Arial"/>
              </a:endParaRPr>
            </a:p>
          </p:txBody>
        </p:sp>
        <p:sp>
          <p:nvSpPr>
            <p:cNvPr id="225" name="CasellaDiTesto 224"/>
            <p:cNvSpPr txBox="1"/>
            <p:nvPr/>
          </p:nvSpPr>
          <p:spPr>
            <a:xfrm>
              <a:off x="1579480" y="4117697"/>
              <a:ext cx="346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latin typeface="Arial"/>
                  <a:cs typeface="Arial"/>
                </a:rPr>
                <a:t>*</a:t>
              </a:r>
              <a:endParaRPr lang="it-IT" sz="1600" dirty="0">
                <a:latin typeface="Arial"/>
                <a:cs typeface="Arial"/>
              </a:endParaRPr>
            </a:p>
          </p:txBody>
        </p:sp>
      </p:grpSp>
      <p:cxnSp>
        <p:nvCxnSpPr>
          <p:cNvPr id="164" name="Connettore 1 163"/>
          <p:cNvCxnSpPr/>
          <p:nvPr/>
        </p:nvCxnSpPr>
        <p:spPr>
          <a:xfrm flipV="1">
            <a:off x="1331698" y="2940009"/>
            <a:ext cx="124558" cy="1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CasellaDiTesto 99"/>
          <p:cNvSpPr txBox="1">
            <a:spLocks noChangeArrowheads="1"/>
          </p:cNvSpPr>
          <p:nvPr/>
        </p:nvSpPr>
        <p:spPr bwMode="auto">
          <a:xfrm>
            <a:off x="2683692" y="2274114"/>
            <a:ext cx="11103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maml1-WT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67" name="CasellaDiTesto 118"/>
          <p:cNvSpPr txBox="1">
            <a:spLocks noChangeArrowheads="1"/>
          </p:cNvSpPr>
          <p:nvPr/>
        </p:nvSpPr>
        <p:spPr bwMode="auto">
          <a:xfrm>
            <a:off x="2670992" y="2756851"/>
            <a:ext cx="13279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maml1-</a:t>
            </a:r>
            <a:r>
              <a:rPr lang="it-IT" sz="1400" b="1" i="1" dirty="0" smtClean="0">
                <a:latin typeface="Arial"/>
                <a:ea typeface="Arial" charset="0"/>
                <a:cs typeface="Arial"/>
              </a:rPr>
              <a:t>mut</a:t>
            </a:r>
            <a:endParaRPr lang="it-IT" sz="1400" b="1" i="1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8" name="Gruppo 116"/>
          <p:cNvGrpSpPr/>
          <p:nvPr/>
        </p:nvGrpSpPr>
        <p:grpSpPr>
          <a:xfrm>
            <a:off x="773163" y="2335895"/>
            <a:ext cx="567574" cy="242754"/>
            <a:chOff x="3940175" y="567532"/>
            <a:chExt cx="492126" cy="227012"/>
          </a:xfrm>
        </p:grpSpPr>
        <p:cxnSp>
          <p:nvCxnSpPr>
            <p:cNvPr id="169" name="Connettore 1 168"/>
            <p:cNvCxnSpPr/>
            <p:nvPr/>
          </p:nvCxnSpPr>
          <p:spPr bwMode="auto">
            <a:xfrm>
              <a:off x="3940175" y="576263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/>
          </p:nvCxnSpPr>
          <p:spPr bwMode="auto">
            <a:xfrm rot="10800000">
              <a:off x="3940176" y="784225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/>
          </p:nvCxnSpPr>
          <p:spPr bwMode="auto">
            <a:xfrm rot="16200000" flipH="1">
              <a:off x="3950494" y="575469"/>
              <a:ext cx="46037" cy="5397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/>
          </p:nvCxnSpPr>
          <p:spPr bwMode="auto">
            <a:xfrm rot="5400000">
              <a:off x="3951288" y="638175"/>
              <a:ext cx="65088" cy="269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/>
          </p:nvCxnSpPr>
          <p:spPr bwMode="auto">
            <a:xfrm rot="16200000" flipH="1">
              <a:off x="3959225" y="690563"/>
              <a:ext cx="52388" cy="301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/>
          </p:nvCxnSpPr>
          <p:spPr bwMode="auto">
            <a:xfrm rot="5400000">
              <a:off x="3944938" y="725488"/>
              <a:ext cx="58737" cy="523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/>
          </p:nvCxnSpPr>
          <p:spPr bwMode="auto">
            <a:xfrm rot="5400000">
              <a:off x="4314032" y="680244"/>
              <a:ext cx="2270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125"/>
          <p:cNvGrpSpPr/>
          <p:nvPr/>
        </p:nvGrpSpPr>
        <p:grpSpPr>
          <a:xfrm>
            <a:off x="760462" y="2818632"/>
            <a:ext cx="567574" cy="242754"/>
            <a:chOff x="3940175" y="567532"/>
            <a:chExt cx="492126" cy="227012"/>
          </a:xfrm>
        </p:grpSpPr>
        <p:cxnSp>
          <p:nvCxnSpPr>
            <p:cNvPr id="178" name="Connettore 1 177"/>
            <p:cNvCxnSpPr/>
            <p:nvPr/>
          </p:nvCxnSpPr>
          <p:spPr bwMode="auto">
            <a:xfrm>
              <a:off x="3940175" y="576263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/>
          </p:nvCxnSpPr>
          <p:spPr bwMode="auto">
            <a:xfrm rot="10800000">
              <a:off x="3940176" y="784225"/>
              <a:ext cx="4921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/>
          </p:nvCxnSpPr>
          <p:spPr bwMode="auto">
            <a:xfrm rot="16200000" flipH="1">
              <a:off x="3950494" y="575469"/>
              <a:ext cx="46037" cy="5397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/>
          </p:nvCxnSpPr>
          <p:spPr bwMode="auto">
            <a:xfrm rot="5400000">
              <a:off x="3951288" y="638175"/>
              <a:ext cx="65088" cy="269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/>
          </p:nvCxnSpPr>
          <p:spPr bwMode="auto">
            <a:xfrm rot="16200000" flipH="1">
              <a:off x="3959225" y="690563"/>
              <a:ext cx="52388" cy="301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/>
          </p:nvCxnSpPr>
          <p:spPr bwMode="auto">
            <a:xfrm rot="5400000">
              <a:off x="3944938" y="725488"/>
              <a:ext cx="58737" cy="5238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/>
          </p:nvCxnSpPr>
          <p:spPr bwMode="auto">
            <a:xfrm rot="5400000">
              <a:off x="4314032" y="680244"/>
              <a:ext cx="2270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5" name="Connettore 1 184"/>
          <p:cNvCxnSpPr/>
          <p:nvPr/>
        </p:nvCxnSpPr>
        <p:spPr>
          <a:xfrm flipV="1">
            <a:off x="1773551" y="2940010"/>
            <a:ext cx="954259" cy="1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ttore 1 185"/>
          <p:cNvCxnSpPr/>
          <p:nvPr/>
        </p:nvCxnSpPr>
        <p:spPr>
          <a:xfrm flipV="1">
            <a:off x="1344397" y="2454637"/>
            <a:ext cx="1396113" cy="716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CasellaDiTesto 186"/>
          <p:cNvSpPr txBox="1"/>
          <p:nvPr/>
        </p:nvSpPr>
        <p:spPr>
          <a:xfrm>
            <a:off x="1374673" y="2755177"/>
            <a:ext cx="58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(   ) 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88" name="CasellaDiTesto 98"/>
          <p:cNvSpPr txBox="1">
            <a:spLocks noChangeArrowheads="1"/>
          </p:cNvSpPr>
          <p:nvPr/>
        </p:nvSpPr>
        <p:spPr bwMode="auto">
          <a:xfrm>
            <a:off x="1551636" y="2078786"/>
            <a:ext cx="4597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200" b="1" dirty="0" smtClean="0">
                <a:latin typeface="Arial"/>
                <a:ea typeface="Arial" charset="0"/>
                <a:cs typeface="Arial"/>
              </a:rPr>
              <a:t>133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0" name="Rettangolo 40"/>
          <p:cNvSpPr>
            <a:spLocks noChangeArrowheads="1"/>
          </p:cNvSpPr>
          <p:nvPr/>
        </p:nvSpPr>
        <p:spPr bwMode="auto">
          <a:xfrm rot="16200000">
            <a:off x="4730327" y="4048924"/>
            <a:ext cx="126033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200" b="1" dirty="0" err="1" smtClean="0">
                <a:latin typeface="Arial"/>
                <a:ea typeface="Arial" charset="0"/>
                <a:cs typeface="Arial"/>
              </a:rPr>
              <a:t>RLuc</a:t>
            </a:r>
            <a:r>
              <a:rPr lang="it-IT" sz="1200" b="1" dirty="0" smtClean="0">
                <a:latin typeface="Arial"/>
                <a:ea typeface="Arial" charset="0"/>
                <a:cs typeface="Arial"/>
              </a:rPr>
              <a:t> </a:t>
            </a:r>
            <a:r>
              <a:rPr lang="it-IT" sz="1200" b="1" dirty="0" err="1" smtClean="0">
                <a:latin typeface="Arial"/>
                <a:ea typeface="Arial" charset="0"/>
                <a:cs typeface="Arial"/>
              </a:rPr>
              <a:t>activity</a:t>
            </a:r>
            <a:r>
              <a:rPr lang="it-IT" sz="1200" b="1" dirty="0" smtClean="0">
                <a:latin typeface="Arial"/>
                <a:ea typeface="Arial" charset="0"/>
                <a:cs typeface="Arial"/>
              </a:rPr>
              <a:t> (%)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1" name="Rettangolo 40"/>
          <p:cNvSpPr>
            <a:spLocks noChangeArrowheads="1"/>
          </p:cNvSpPr>
          <p:nvPr/>
        </p:nvSpPr>
        <p:spPr bwMode="auto">
          <a:xfrm rot="16200000">
            <a:off x="396998" y="4079967"/>
            <a:ext cx="126033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200" b="1" dirty="0" err="1" smtClean="0">
                <a:latin typeface="Arial"/>
                <a:ea typeface="Arial" charset="0"/>
                <a:cs typeface="Arial"/>
              </a:rPr>
              <a:t>RLuc</a:t>
            </a:r>
            <a:r>
              <a:rPr lang="it-IT" sz="1200" b="1" dirty="0" smtClean="0">
                <a:latin typeface="Arial"/>
                <a:ea typeface="Arial" charset="0"/>
                <a:cs typeface="Arial"/>
              </a:rPr>
              <a:t> </a:t>
            </a:r>
            <a:r>
              <a:rPr lang="it-IT" sz="1200" b="1" dirty="0" err="1" smtClean="0">
                <a:latin typeface="Arial"/>
                <a:ea typeface="Arial" charset="0"/>
                <a:cs typeface="Arial"/>
              </a:rPr>
              <a:t>activity</a:t>
            </a:r>
            <a:r>
              <a:rPr lang="it-IT" sz="1200" b="1" dirty="0" smtClean="0">
                <a:latin typeface="Arial"/>
                <a:ea typeface="Arial" charset="0"/>
                <a:cs typeface="Arial"/>
              </a:rPr>
              <a:t> (%)</a:t>
            </a:r>
            <a:endParaRPr lang="it-IT" sz="1200" b="1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88" name="Picture 15" descr="Fondino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16" descr="fascia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7" name="Immagine 9" descr="ML_sinistra_202EC.ai"/>
          <p:cNvPicPr>
            <a:picLocks noChangeAspect="1"/>
          </p:cNvPicPr>
          <p:nvPr/>
        </p:nvPicPr>
        <p:blipFill>
          <a:blip r:embed="rId6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Rettangolo 97"/>
          <p:cNvSpPr/>
          <p:nvPr/>
        </p:nvSpPr>
        <p:spPr>
          <a:xfrm>
            <a:off x="1575250" y="2391065"/>
            <a:ext cx="198301" cy="163644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Rettangolo 98"/>
          <p:cNvSpPr/>
          <p:nvPr/>
        </p:nvSpPr>
        <p:spPr>
          <a:xfrm>
            <a:off x="1880050" y="2391065"/>
            <a:ext cx="198301" cy="163644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0" name="Gruppo 99"/>
          <p:cNvGrpSpPr/>
          <p:nvPr/>
        </p:nvGrpSpPr>
        <p:grpSpPr>
          <a:xfrm>
            <a:off x="6076013" y="2393434"/>
            <a:ext cx="229537" cy="101120"/>
            <a:chOff x="4693084" y="2632234"/>
            <a:chExt cx="278340" cy="78469"/>
          </a:xfrm>
        </p:grpSpPr>
        <p:cxnSp>
          <p:nvCxnSpPr>
            <p:cNvPr id="101" name="Connettore 1 100"/>
            <p:cNvCxnSpPr/>
            <p:nvPr/>
          </p:nvCxnSpPr>
          <p:spPr>
            <a:xfrm>
              <a:off x="4693084" y="2632234"/>
              <a:ext cx="278340" cy="2269"/>
            </a:xfrm>
            <a:prstGeom prst="line">
              <a:avLst/>
            </a:prstGeom>
            <a:ln w="1143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4693084" y="2708434"/>
              <a:ext cx="278340" cy="2269"/>
            </a:xfrm>
            <a:prstGeom prst="line">
              <a:avLst/>
            </a:prstGeom>
            <a:ln w="1143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10"/>
          <p:cNvGrpSpPr/>
          <p:nvPr/>
        </p:nvGrpSpPr>
        <p:grpSpPr>
          <a:xfrm>
            <a:off x="1651181" y="3680636"/>
            <a:ext cx="4628967" cy="1183485"/>
            <a:chOff x="1651181" y="3680636"/>
            <a:chExt cx="4628967" cy="1183485"/>
          </a:xfrm>
        </p:grpSpPr>
        <p:sp>
          <p:nvSpPr>
            <p:cNvPr id="104" name="Rettangolo 103"/>
            <p:cNvSpPr/>
            <p:nvPr/>
          </p:nvSpPr>
          <p:spPr>
            <a:xfrm>
              <a:off x="1651181" y="4198085"/>
              <a:ext cx="241569" cy="66603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Freccia curva 104"/>
            <p:cNvSpPr/>
            <p:nvPr/>
          </p:nvSpPr>
          <p:spPr>
            <a:xfrm rot="5400000">
              <a:off x="1602891" y="3847852"/>
              <a:ext cx="338553" cy="148024"/>
            </a:xfrm>
            <a:prstGeom prst="ben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7" name="Rettangolo 106"/>
            <p:cNvSpPr/>
            <p:nvPr/>
          </p:nvSpPr>
          <p:spPr>
            <a:xfrm>
              <a:off x="6030173" y="3981449"/>
              <a:ext cx="249975" cy="76304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Freccia curva 108"/>
            <p:cNvSpPr/>
            <p:nvPr/>
          </p:nvSpPr>
          <p:spPr>
            <a:xfrm rot="5400000">
              <a:off x="6018115" y="3727239"/>
              <a:ext cx="241229" cy="148024"/>
            </a:xfrm>
            <a:prstGeom prst="ben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77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o 67"/>
          <p:cNvGrpSpPr/>
          <p:nvPr/>
        </p:nvGrpSpPr>
        <p:grpSpPr>
          <a:xfrm>
            <a:off x="850900" y="104952"/>
            <a:ext cx="7150100" cy="834848"/>
            <a:chOff x="850900" y="104952"/>
            <a:chExt cx="7150100" cy="834848"/>
          </a:xfrm>
        </p:grpSpPr>
        <p:sp>
          <p:nvSpPr>
            <p:cNvPr id="119" name="Rettangolo arrotondato 118"/>
            <p:cNvSpPr/>
            <p:nvPr/>
          </p:nvSpPr>
          <p:spPr>
            <a:xfrm>
              <a:off x="850900" y="104952"/>
              <a:ext cx="7150100" cy="834848"/>
            </a:xfrm>
            <a:prstGeom prst="roundRect">
              <a:avLst/>
            </a:prstGeom>
            <a:gradFill flip="none" rotWithShape="1">
              <a:gsLst>
                <a:gs pos="0">
                  <a:srgbClr val="66EEC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6EECF"/>
              </a:solidFill>
            </a:ln>
            <a:effectLst>
              <a:outerShdw blurRad="762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1755331" y="179946"/>
              <a:ext cx="49239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err="1" smtClean="0"/>
                <a:t>Competition</a:t>
              </a:r>
              <a:r>
                <a:rPr lang="it-IT" sz="2800" dirty="0" smtClean="0"/>
                <a:t> for </a:t>
              </a:r>
              <a:r>
                <a:rPr lang="it-IT" sz="2800" dirty="0" err="1" smtClean="0"/>
                <a:t>miRNA</a:t>
              </a:r>
              <a:r>
                <a:rPr lang="it-IT" sz="2800" dirty="0" smtClean="0"/>
                <a:t> </a:t>
              </a:r>
              <a:r>
                <a:rPr lang="it-IT" sz="2800" dirty="0" err="1" smtClean="0"/>
                <a:t>binding</a:t>
              </a:r>
              <a:r>
                <a:rPr lang="it-IT" sz="2800" dirty="0" smtClean="0"/>
                <a:t>?</a:t>
              </a: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3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5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8" name="Gruppo 86"/>
          <p:cNvGrpSpPr/>
          <p:nvPr/>
        </p:nvGrpSpPr>
        <p:grpSpPr>
          <a:xfrm>
            <a:off x="3516565" y="2876775"/>
            <a:ext cx="322418" cy="165100"/>
            <a:chOff x="1689100" y="1710267"/>
            <a:chExt cx="1303867" cy="478366"/>
          </a:xfrm>
        </p:grpSpPr>
        <p:sp>
          <p:nvSpPr>
            <p:cNvPr id="169" name="Arco a tutto sesto 168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70" name="Connettore 1 169"/>
            <p:cNvCxnSpPr>
              <a:endCxn id="169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>
              <a:stCxn id="169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uppo 86"/>
          <p:cNvGrpSpPr/>
          <p:nvPr/>
        </p:nvGrpSpPr>
        <p:grpSpPr>
          <a:xfrm>
            <a:off x="3664900" y="2584154"/>
            <a:ext cx="322418" cy="165100"/>
            <a:chOff x="1689100" y="1710267"/>
            <a:chExt cx="1303867" cy="478366"/>
          </a:xfrm>
        </p:grpSpPr>
        <p:sp>
          <p:nvSpPr>
            <p:cNvPr id="173" name="Arco a tutto sesto 172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74" name="Connettore 1 173"/>
            <p:cNvCxnSpPr>
              <a:endCxn id="173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>
              <a:stCxn id="173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uppo 86"/>
          <p:cNvGrpSpPr/>
          <p:nvPr/>
        </p:nvGrpSpPr>
        <p:grpSpPr>
          <a:xfrm>
            <a:off x="3817300" y="3066754"/>
            <a:ext cx="322418" cy="165100"/>
            <a:chOff x="1689100" y="1710267"/>
            <a:chExt cx="1303867" cy="478366"/>
          </a:xfrm>
        </p:grpSpPr>
        <p:sp>
          <p:nvSpPr>
            <p:cNvPr id="193" name="Arco a tutto sesto 192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94" name="Connettore 1 193"/>
            <p:cNvCxnSpPr>
              <a:endCxn id="193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>
              <a:stCxn id="193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asellaDiTesto 65"/>
          <p:cNvSpPr txBox="1"/>
          <p:nvPr/>
        </p:nvSpPr>
        <p:spPr>
          <a:xfrm>
            <a:off x="818445" y="5601542"/>
            <a:ext cx="746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MAML1 and MEF2C are </a:t>
            </a:r>
            <a:r>
              <a:rPr lang="it-IT" dirty="0" err="1" smtClean="0"/>
              <a:t>myogenic</a:t>
            </a:r>
            <a:r>
              <a:rPr lang="it-IT" dirty="0" smtClean="0"/>
              <a:t> </a:t>
            </a:r>
            <a:r>
              <a:rPr lang="it-IT" dirty="0" err="1" smtClean="0"/>
              <a:t>factors</a:t>
            </a:r>
            <a:r>
              <a:rPr lang="it-IT" dirty="0" smtClean="0"/>
              <a:t> </a:t>
            </a:r>
            <a:r>
              <a:rPr lang="it-IT" dirty="0" err="1" smtClean="0"/>
              <a:t>controlling</a:t>
            </a:r>
            <a:r>
              <a:rPr lang="it-IT" dirty="0" smtClean="0"/>
              <a:t> </a:t>
            </a:r>
            <a:r>
              <a:rPr lang="it-IT" dirty="0" err="1" smtClean="0"/>
              <a:t>muscle</a:t>
            </a:r>
            <a:r>
              <a:rPr lang="it-IT" dirty="0" smtClean="0"/>
              <a:t> </a:t>
            </a:r>
            <a:r>
              <a:rPr lang="it-IT" dirty="0" err="1" smtClean="0"/>
              <a:t>differentiation</a:t>
            </a:r>
            <a:endParaRPr lang="it-IT" dirty="0" smtClean="0"/>
          </a:p>
          <a:p>
            <a:pPr algn="ctr"/>
            <a:r>
              <a:rPr lang="it-IT" dirty="0" err="1" smtClean="0"/>
              <a:t>mRNAs</a:t>
            </a:r>
            <a:r>
              <a:rPr lang="it-IT" dirty="0" smtClean="0"/>
              <a:t> are  </a:t>
            </a:r>
            <a:r>
              <a:rPr lang="it-IT" dirty="0" err="1" smtClean="0"/>
              <a:t>present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early</a:t>
            </a:r>
            <a:r>
              <a:rPr lang="it-IT" dirty="0" smtClean="0"/>
              <a:t> </a:t>
            </a:r>
            <a:r>
              <a:rPr lang="it-IT" dirty="0" err="1" smtClean="0"/>
              <a:t>stages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repressed</a:t>
            </a:r>
            <a:endParaRPr lang="it-IT" dirty="0" smtClean="0"/>
          </a:p>
          <a:p>
            <a:endParaRPr lang="it-IT" dirty="0"/>
          </a:p>
        </p:txBody>
      </p:sp>
      <p:grpSp>
        <p:nvGrpSpPr>
          <p:cNvPr id="71" name="Gruppo 70"/>
          <p:cNvGrpSpPr/>
          <p:nvPr/>
        </p:nvGrpSpPr>
        <p:grpSpPr>
          <a:xfrm>
            <a:off x="1182279" y="494268"/>
            <a:ext cx="6388100" cy="4768719"/>
            <a:chOff x="1182279" y="494268"/>
            <a:chExt cx="6388100" cy="4768719"/>
          </a:xfrm>
        </p:grpSpPr>
        <p:grpSp>
          <p:nvGrpSpPr>
            <p:cNvPr id="67" name="Gruppo 66"/>
            <p:cNvGrpSpPr/>
            <p:nvPr/>
          </p:nvGrpSpPr>
          <p:grpSpPr>
            <a:xfrm>
              <a:off x="1400350" y="2784254"/>
              <a:ext cx="5016499" cy="2478733"/>
              <a:chOff x="1400350" y="2784254"/>
              <a:chExt cx="5016499" cy="2478733"/>
            </a:xfrm>
          </p:grpSpPr>
          <p:sp>
            <p:nvSpPr>
              <p:cNvPr id="106" name="CasellaDiTesto 98"/>
              <p:cNvSpPr txBox="1">
                <a:spLocks noChangeArrowheads="1"/>
              </p:cNvSpPr>
              <p:nvPr/>
            </p:nvSpPr>
            <p:spPr bwMode="auto">
              <a:xfrm>
                <a:off x="4222240" y="4955210"/>
                <a:ext cx="72560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0000FF"/>
                    </a:solidFill>
                    <a:latin typeface="+mj-lt"/>
                    <a:ea typeface="Arial" charset="0"/>
                    <a:cs typeface="Arial"/>
                  </a:rPr>
                  <a:t>135</a:t>
                </a:r>
                <a:endParaRPr lang="it-IT" sz="1400" b="1" i="1" dirty="0">
                  <a:solidFill>
                    <a:srgbClr val="0000FF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4" name="CasellaDiTesto 99"/>
              <p:cNvSpPr txBox="1">
                <a:spLocks noChangeArrowheads="1"/>
              </p:cNvSpPr>
              <p:nvPr/>
            </p:nvSpPr>
            <p:spPr bwMode="auto">
              <a:xfrm>
                <a:off x="5178184" y="4762059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cxnSp>
            <p:nvCxnSpPr>
              <p:cNvPr id="155" name="Connettore 1 154"/>
              <p:cNvCxnSpPr>
                <a:stCxn id="162" idx="3"/>
              </p:cNvCxnSpPr>
              <p:nvPr/>
            </p:nvCxnSpPr>
            <p:spPr>
              <a:xfrm>
                <a:off x="3623083" y="4936161"/>
                <a:ext cx="1615574" cy="1588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1 155"/>
              <p:cNvCxnSpPr/>
              <p:nvPr/>
            </p:nvCxnSpPr>
            <p:spPr>
              <a:xfrm>
                <a:off x="4328134" y="4933892"/>
                <a:ext cx="278340" cy="2269"/>
              </a:xfrm>
              <a:prstGeom prst="line">
                <a:avLst/>
              </a:prstGeom>
              <a:ln w="1143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/>
              <p:cNvCxnSpPr/>
              <p:nvPr/>
            </p:nvCxnSpPr>
            <p:spPr>
              <a:xfrm flipV="1">
                <a:off x="3617059" y="4144295"/>
                <a:ext cx="1617944" cy="2340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CasellaDiTesto 98"/>
              <p:cNvSpPr txBox="1">
                <a:spLocks noChangeArrowheads="1"/>
              </p:cNvSpPr>
              <p:nvPr/>
            </p:nvSpPr>
            <p:spPr bwMode="auto">
              <a:xfrm>
                <a:off x="4096929" y="41811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9" name="Rettangolo 158"/>
              <p:cNvSpPr/>
              <p:nvPr/>
            </p:nvSpPr>
            <p:spPr>
              <a:xfrm>
                <a:off x="46159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" name="Rettangolo 159"/>
              <p:cNvSpPr/>
              <p:nvPr/>
            </p:nvSpPr>
            <p:spPr>
              <a:xfrm>
                <a:off x="1400350" y="3963771"/>
                <a:ext cx="2222640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" name="Rettangolo 160"/>
              <p:cNvSpPr/>
              <p:nvPr/>
            </p:nvSpPr>
            <p:spPr>
              <a:xfrm>
                <a:off x="2089616" y="3938371"/>
                <a:ext cx="10053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MAML1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2" name="Rettangolo 161"/>
              <p:cNvSpPr/>
              <p:nvPr/>
            </p:nvSpPr>
            <p:spPr>
              <a:xfrm>
                <a:off x="1400443" y="4782272"/>
                <a:ext cx="2222640" cy="30777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3" name="Rettangolo 162"/>
              <p:cNvSpPr/>
              <p:nvPr/>
            </p:nvSpPr>
            <p:spPr>
              <a:xfrm>
                <a:off x="2089616" y="4746117"/>
                <a:ext cx="966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MEF2C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4" name="CasellaDiTesto 163"/>
              <p:cNvSpPr txBox="1">
                <a:spLocks noChangeArrowheads="1"/>
              </p:cNvSpPr>
              <p:nvPr/>
            </p:nvSpPr>
            <p:spPr bwMode="auto">
              <a:xfrm>
                <a:off x="5178184" y="3990405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5" name="Rettangolo 164"/>
              <p:cNvSpPr/>
              <p:nvPr/>
            </p:nvSpPr>
            <p:spPr>
              <a:xfrm>
                <a:off x="42095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6" name="CasellaDiTesto 98"/>
              <p:cNvSpPr txBox="1">
                <a:spLocks noChangeArrowheads="1"/>
              </p:cNvSpPr>
              <p:nvPr/>
            </p:nvSpPr>
            <p:spPr bwMode="auto">
              <a:xfrm>
                <a:off x="4477929" y="41684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209" name="Freccia circolare a destra 208"/>
              <p:cNvSpPr/>
              <p:nvPr/>
            </p:nvSpPr>
            <p:spPr>
              <a:xfrm rot="1079845">
                <a:off x="2633737" y="2784254"/>
                <a:ext cx="538664" cy="685181"/>
              </a:xfrm>
              <a:prstGeom prst="curvedRightArrow">
                <a:avLst>
                  <a:gd name="adj1" fmla="val 25000"/>
                  <a:gd name="adj2" fmla="val 50000"/>
                  <a:gd name="adj3" fmla="val 62838"/>
                </a:avLst>
              </a:prstGeom>
              <a:solidFill>
                <a:srgbClr val="CD2A3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CasellaDiTesto 211"/>
              <p:cNvSpPr txBox="1"/>
              <p:nvPr/>
            </p:nvSpPr>
            <p:spPr>
              <a:xfrm>
                <a:off x="4827339" y="4910760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  <p:sp>
            <p:nvSpPr>
              <p:cNvPr id="213" name="CasellaDiTesto 212"/>
              <p:cNvSpPr txBox="1"/>
              <p:nvPr/>
            </p:nvSpPr>
            <p:spPr>
              <a:xfrm>
                <a:off x="4849029" y="4146635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</p:grpSp>
        <p:sp>
          <p:nvSpPr>
            <p:cNvPr id="69" name="Rettangolo 68"/>
            <p:cNvSpPr/>
            <p:nvPr/>
          </p:nvSpPr>
          <p:spPr>
            <a:xfrm>
              <a:off x="1182279" y="494268"/>
              <a:ext cx="63881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it-IT" sz="2000" dirty="0"/>
            </a:p>
          </p:txBody>
        </p:sp>
      </p:grpSp>
      <p:grpSp>
        <p:nvGrpSpPr>
          <p:cNvPr id="72" name="Gruppo 86"/>
          <p:cNvGrpSpPr/>
          <p:nvPr/>
        </p:nvGrpSpPr>
        <p:grpSpPr>
          <a:xfrm>
            <a:off x="4862342" y="2778476"/>
            <a:ext cx="322418" cy="165100"/>
            <a:chOff x="1689100" y="1710267"/>
            <a:chExt cx="1303867" cy="478366"/>
          </a:xfrm>
        </p:grpSpPr>
        <p:sp>
          <p:nvSpPr>
            <p:cNvPr id="73" name="Arco a tutto sesto 72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75" name="Connettore 1 74"/>
            <p:cNvCxnSpPr>
              <a:endCxn id="73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>
              <a:stCxn id="73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o 86"/>
          <p:cNvGrpSpPr/>
          <p:nvPr/>
        </p:nvGrpSpPr>
        <p:grpSpPr>
          <a:xfrm>
            <a:off x="4316720" y="2940203"/>
            <a:ext cx="322418" cy="165100"/>
            <a:chOff x="1689100" y="1710267"/>
            <a:chExt cx="1303867" cy="478366"/>
          </a:xfrm>
        </p:grpSpPr>
        <p:sp>
          <p:nvSpPr>
            <p:cNvPr id="80" name="Arco a tutto sesto 79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1" name="Connettore 1 80"/>
            <p:cNvCxnSpPr>
              <a:endCxn id="80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>
              <a:stCxn id="80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o 86"/>
          <p:cNvGrpSpPr/>
          <p:nvPr/>
        </p:nvGrpSpPr>
        <p:grpSpPr>
          <a:xfrm>
            <a:off x="4462136" y="2546859"/>
            <a:ext cx="322418" cy="165100"/>
            <a:chOff x="1689100" y="1710267"/>
            <a:chExt cx="1303867" cy="478366"/>
          </a:xfrm>
        </p:grpSpPr>
        <p:sp>
          <p:nvSpPr>
            <p:cNvPr id="84" name="Arco a tutto sesto 83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5" name="Connettore 1 84"/>
            <p:cNvCxnSpPr>
              <a:endCxn id="84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>
              <a:stCxn id="84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873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o 67"/>
          <p:cNvGrpSpPr/>
          <p:nvPr/>
        </p:nvGrpSpPr>
        <p:grpSpPr>
          <a:xfrm>
            <a:off x="850900" y="104952"/>
            <a:ext cx="7150100" cy="834848"/>
            <a:chOff x="850900" y="104952"/>
            <a:chExt cx="7150100" cy="834848"/>
          </a:xfrm>
        </p:grpSpPr>
        <p:sp>
          <p:nvSpPr>
            <p:cNvPr id="119" name="Rettangolo arrotondato 118"/>
            <p:cNvSpPr/>
            <p:nvPr/>
          </p:nvSpPr>
          <p:spPr>
            <a:xfrm>
              <a:off x="850900" y="104952"/>
              <a:ext cx="7150100" cy="834848"/>
            </a:xfrm>
            <a:prstGeom prst="roundRect">
              <a:avLst/>
            </a:prstGeom>
            <a:gradFill flip="none" rotWithShape="1">
              <a:gsLst>
                <a:gs pos="0">
                  <a:srgbClr val="66EEC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6EECF"/>
              </a:solidFill>
            </a:ln>
            <a:effectLst>
              <a:outerShdw blurRad="762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1172176" y="141072"/>
              <a:ext cx="5917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-"/>
              </a:pPr>
              <a:r>
                <a:rPr lang="it-IT" sz="2000" dirty="0" smtClean="0"/>
                <a:t> Maml1 and Mef2C are target of miR-135 and miR-133</a:t>
              </a: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3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5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8" name="Gruppo 86"/>
          <p:cNvGrpSpPr/>
          <p:nvPr/>
        </p:nvGrpSpPr>
        <p:grpSpPr>
          <a:xfrm>
            <a:off x="3516565" y="2876775"/>
            <a:ext cx="322418" cy="165100"/>
            <a:chOff x="1689100" y="1710267"/>
            <a:chExt cx="1303867" cy="478366"/>
          </a:xfrm>
        </p:grpSpPr>
        <p:sp>
          <p:nvSpPr>
            <p:cNvPr id="169" name="Arco a tutto sesto 168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70" name="Connettore 1 169"/>
            <p:cNvCxnSpPr>
              <a:endCxn id="169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>
              <a:stCxn id="169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uppo 86"/>
          <p:cNvGrpSpPr/>
          <p:nvPr/>
        </p:nvGrpSpPr>
        <p:grpSpPr>
          <a:xfrm>
            <a:off x="3664900" y="2584154"/>
            <a:ext cx="322418" cy="165100"/>
            <a:chOff x="1689100" y="1710267"/>
            <a:chExt cx="1303867" cy="478366"/>
          </a:xfrm>
        </p:grpSpPr>
        <p:sp>
          <p:nvSpPr>
            <p:cNvPr id="173" name="Arco a tutto sesto 172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74" name="Connettore 1 173"/>
            <p:cNvCxnSpPr>
              <a:endCxn id="173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>
              <a:stCxn id="173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uppo 86"/>
          <p:cNvGrpSpPr/>
          <p:nvPr/>
        </p:nvGrpSpPr>
        <p:grpSpPr>
          <a:xfrm>
            <a:off x="4539924" y="3900172"/>
            <a:ext cx="322418" cy="165100"/>
            <a:chOff x="1689100" y="1710267"/>
            <a:chExt cx="1303867" cy="478366"/>
          </a:xfrm>
        </p:grpSpPr>
        <p:sp>
          <p:nvSpPr>
            <p:cNvPr id="189" name="Arco a tutto sesto 188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90" name="Connettore 1 189"/>
            <p:cNvCxnSpPr>
              <a:endCxn id="189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>
              <a:stCxn id="189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uppo 86"/>
          <p:cNvGrpSpPr/>
          <p:nvPr/>
        </p:nvGrpSpPr>
        <p:grpSpPr>
          <a:xfrm>
            <a:off x="3817300" y="3066754"/>
            <a:ext cx="322418" cy="165100"/>
            <a:chOff x="1689100" y="1710267"/>
            <a:chExt cx="1303867" cy="478366"/>
          </a:xfrm>
        </p:grpSpPr>
        <p:sp>
          <p:nvSpPr>
            <p:cNvPr id="193" name="Arco a tutto sesto 192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94" name="Connettore 1 193"/>
            <p:cNvCxnSpPr>
              <a:endCxn id="193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>
              <a:stCxn id="193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uppo 86"/>
          <p:cNvGrpSpPr/>
          <p:nvPr/>
        </p:nvGrpSpPr>
        <p:grpSpPr>
          <a:xfrm>
            <a:off x="4300927" y="4663567"/>
            <a:ext cx="322418" cy="165100"/>
            <a:chOff x="1689100" y="1710267"/>
            <a:chExt cx="1303867" cy="478366"/>
          </a:xfrm>
        </p:grpSpPr>
        <p:sp>
          <p:nvSpPr>
            <p:cNvPr id="197" name="Arco a tutto sesto 196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98" name="Connettore 1 197"/>
            <p:cNvCxnSpPr>
              <a:endCxn id="197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>
              <a:stCxn id="197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uppo 86"/>
          <p:cNvGrpSpPr/>
          <p:nvPr/>
        </p:nvGrpSpPr>
        <p:grpSpPr>
          <a:xfrm>
            <a:off x="4139718" y="3894331"/>
            <a:ext cx="322418" cy="165100"/>
            <a:chOff x="1689100" y="1710267"/>
            <a:chExt cx="1303867" cy="478366"/>
          </a:xfrm>
        </p:grpSpPr>
        <p:sp>
          <p:nvSpPr>
            <p:cNvPr id="205" name="Arco a tutto sesto 204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06" name="Connettore 1 205"/>
            <p:cNvCxnSpPr>
              <a:endCxn id="205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>
              <a:stCxn id="205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CasellaDiTesto 98"/>
          <p:cNvSpPr txBox="1">
            <a:spLocks noChangeArrowheads="1"/>
          </p:cNvSpPr>
          <p:nvPr/>
        </p:nvSpPr>
        <p:spPr bwMode="auto">
          <a:xfrm>
            <a:off x="4222240" y="4955210"/>
            <a:ext cx="725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i="1" dirty="0" smtClean="0">
                <a:solidFill>
                  <a:srgbClr val="0000FF"/>
                </a:solidFill>
                <a:latin typeface="+mj-lt"/>
                <a:ea typeface="Arial" charset="0"/>
                <a:cs typeface="Arial"/>
              </a:rPr>
              <a:t>135</a:t>
            </a:r>
            <a:endParaRPr lang="it-IT" sz="1400" b="1" i="1" dirty="0">
              <a:solidFill>
                <a:srgbClr val="0000FF"/>
              </a:solidFill>
              <a:latin typeface="+mj-lt"/>
              <a:ea typeface="Arial" charset="0"/>
              <a:cs typeface="Arial"/>
            </a:endParaRPr>
          </a:p>
        </p:txBody>
      </p:sp>
      <p:sp>
        <p:nvSpPr>
          <p:cNvPr id="154" name="CasellaDiTesto 99"/>
          <p:cNvSpPr txBox="1">
            <a:spLocks noChangeArrowheads="1"/>
          </p:cNvSpPr>
          <p:nvPr/>
        </p:nvSpPr>
        <p:spPr bwMode="auto">
          <a:xfrm>
            <a:off x="5178184" y="4762059"/>
            <a:ext cx="1238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AAAAAAA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55" name="Connettore 1 154"/>
          <p:cNvCxnSpPr>
            <a:stCxn id="162" idx="3"/>
          </p:cNvCxnSpPr>
          <p:nvPr/>
        </p:nvCxnSpPr>
        <p:spPr>
          <a:xfrm>
            <a:off x="3623083" y="4936161"/>
            <a:ext cx="1615574" cy="1588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ttore 1 155"/>
          <p:cNvCxnSpPr/>
          <p:nvPr/>
        </p:nvCxnSpPr>
        <p:spPr>
          <a:xfrm>
            <a:off x="4328134" y="4933892"/>
            <a:ext cx="278340" cy="2269"/>
          </a:xfrm>
          <a:prstGeom prst="line">
            <a:avLst/>
          </a:prstGeom>
          <a:ln w="1143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ttore 1 156"/>
          <p:cNvCxnSpPr/>
          <p:nvPr/>
        </p:nvCxnSpPr>
        <p:spPr>
          <a:xfrm flipV="1">
            <a:off x="3617059" y="4144295"/>
            <a:ext cx="1617944" cy="2340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CasellaDiTesto 98"/>
          <p:cNvSpPr txBox="1">
            <a:spLocks noChangeArrowheads="1"/>
          </p:cNvSpPr>
          <p:nvPr/>
        </p:nvSpPr>
        <p:spPr bwMode="auto">
          <a:xfrm>
            <a:off x="4096929" y="4181193"/>
            <a:ext cx="7256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i="1" dirty="0" smtClean="0">
                <a:solidFill>
                  <a:srgbClr val="299141"/>
                </a:solidFill>
                <a:latin typeface="+mj-lt"/>
                <a:ea typeface="Arial" charset="0"/>
                <a:cs typeface="Arial"/>
              </a:rPr>
              <a:t>133</a:t>
            </a:r>
            <a:endParaRPr lang="it-IT" sz="1400" b="1" i="1" dirty="0">
              <a:solidFill>
                <a:srgbClr val="299141"/>
              </a:solidFill>
              <a:latin typeface="+mj-lt"/>
              <a:ea typeface="Arial" charset="0"/>
              <a:cs typeface="Arial"/>
            </a:endParaRPr>
          </a:p>
        </p:txBody>
      </p:sp>
      <p:sp>
        <p:nvSpPr>
          <p:cNvPr id="159" name="Rettangolo 158"/>
          <p:cNvSpPr/>
          <p:nvPr/>
        </p:nvSpPr>
        <p:spPr>
          <a:xfrm>
            <a:off x="4615940" y="4078778"/>
            <a:ext cx="194731" cy="131357"/>
          </a:xfrm>
          <a:prstGeom prst="rect">
            <a:avLst/>
          </a:prstGeom>
          <a:solidFill>
            <a:srgbClr val="299141"/>
          </a:solidFill>
          <a:ln w="25400">
            <a:solidFill>
              <a:srgbClr val="2991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0" name="Rettangolo 159"/>
          <p:cNvSpPr/>
          <p:nvPr/>
        </p:nvSpPr>
        <p:spPr>
          <a:xfrm>
            <a:off x="1400350" y="3963771"/>
            <a:ext cx="2222640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FFFF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1" name="Rettangolo 160"/>
          <p:cNvSpPr/>
          <p:nvPr/>
        </p:nvSpPr>
        <p:spPr>
          <a:xfrm>
            <a:off x="2089616" y="3938371"/>
            <a:ext cx="100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/>
                <a:ea typeface="Arial" charset="0"/>
                <a:cs typeface="Arial"/>
              </a:rPr>
              <a:t>MAML1</a:t>
            </a:r>
            <a:endParaRPr lang="it-IT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62" name="Rettangolo 161"/>
          <p:cNvSpPr/>
          <p:nvPr/>
        </p:nvSpPr>
        <p:spPr>
          <a:xfrm>
            <a:off x="1400443" y="4782272"/>
            <a:ext cx="2222640" cy="307777"/>
          </a:xfrm>
          <a:prstGeom prst="rect">
            <a:avLst/>
          </a:prstGeom>
          <a:ln>
            <a:solidFill>
              <a:srgbClr val="FFFFFF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3" name="Rettangolo 162"/>
          <p:cNvSpPr/>
          <p:nvPr/>
        </p:nvSpPr>
        <p:spPr>
          <a:xfrm>
            <a:off x="2089616" y="4746117"/>
            <a:ext cx="96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/>
                <a:ea typeface="Arial" charset="0"/>
                <a:cs typeface="Arial"/>
              </a:rPr>
              <a:t>MEF2C</a:t>
            </a:r>
            <a:endParaRPr lang="it-IT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64" name="CasellaDiTesto 163"/>
          <p:cNvSpPr txBox="1">
            <a:spLocks noChangeArrowheads="1"/>
          </p:cNvSpPr>
          <p:nvPr/>
        </p:nvSpPr>
        <p:spPr bwMode="auto">
          <a:xfrm>
            <a:off x="5178184" y="3990405"/>
            <a:ext cx="1238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AAAAAAA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165" name="Rettangolo 164"/>
          <p:cNvSpPr/>
          <p:nvPr/>
        </p:nvSpPr>
        <p:spPr>
          <a:xfrm>
            <a:off x="4209540" y="4078778"/>
            <a:ext cx="194731" cy="131357"/>
          </a:xfrm>
          <a:prstGeom prst="rect">
            <a:avLst/>
          </a:prstGeom>
          <a:solidFill>
            <a:srgbClr val="299141"/>
          </a:solidFill>
          <a:ln w="25400">
            <a:solidFill>
              <a:srgbClr val="2991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6" name="CasellaDiTesto 98"/>
          <p:cNvSpPr txBox="1">
            <a:spLocks noChangeArrowheads="1"/>
          </p:cNvSpPr>
          <p:nvPr/>
        </p:nvSpPr>
        <p:spPr bwMode="auto">
          <a:xfrm>
            <a:off x="4477929" y="4168493"/>
            <a:ext cx="7256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i="1" dirty="0" smtClean="0">
                <a:solidFill>
                  <a:srgbClr val="299141"/>
                </a:solidFill>
                <a:latin typeface="+mj-lt"/>
                <a:ea typeface="Arial" charset="0"/>
                <a:cs typeface="Arial"/>
              </a:rPr>
              <a:t>133</a:t>
            </a:r>
            <a:endParaRPr lang="it-IT" sz="1400" b="1" i="1" dirty="0">
              <a:solidFill>
                <a:srgbClr val="299141"/>
              </a:solidFill>
              <a:latin typeface="+mj-lt"/>
              <a:ea typeface="Arial" charset="0"/>
              <a:cs typeface="Arial"/>
            </a:endParaRPr>
          </a:p>
        </p:txBody>
      </p:sp>
      <p:sp>
        <p:nvSpPr>
          <p:cNvPr id="209" name="Freccia circolare a destra 208"/>
          <p:cNvSpPr/>
          <p:nvPr/>
        </p:nvSpPr>
        <p:spPr>
          <a:xfrm rot="1079845">
            <a:off x="2633737" y="2784254"/>
            <a:ext cx="538664" cy="685181"/>
          </a:xfrm>
          <a:prstGeom prst="curvedRightArrow">
            <a:avLst>
              <a:gd name="adj1" fmla="val 25000"/>
              <a:gd name="adj2" fmla="val 50000"/>
              <a:gd name="adj3" fmla="val 62838"/>
            </a:avLst>
          </a:prstGeom>
          <a:solidFill>
            <a:srgbClr val="CD2A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2" name="CasellaDiTesto 211"/>
          <p:cNvSpPr txBox="1"/>
          <p:nvPr/>
        </p:nvSpPr>
        <p:spPr>
          <a:xfrm>
            <a:off x="4827339" y="4910760"/>
            <a:ext cx="558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smtClean="0"/>
              <a:t>3’ UTR</a:t>
            </a:r>
            <a:endParaRPr lang="it-IT" sz="1000" i="1" dirty="0"/>
          </a:p>
        </p:txBody>
      </p:sp>
      <p:sp>
        <p:nvSpPr>
          <p:cNvPr id="213" name="CasellaDiTesto 212"/>
          <p:cNvSpPr txBox="1"/>
          <p:nvPr/>
        </p:nvSpPr>
        <p:spPr>
          <a:xfrm>
            <a:off x="4849029" y="4146635"/>
            <a:ext cx="558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smtClean="0"/>
              <a:t>3’ UTR</a:t>
            </a:r>
            <a:endParaRPr lang="it-IT" sz="1000" i="1" dirty="0"/>
          </a:p>
        </p:txBody>
      </p:sp>
      <p:sp>
        <p:nvSpPr>
          <p:cNvPr id="69" name="Rettangolo 68"/>
          <p:cNvSpPr/>
          <p:nvPr/>
        </p:nvSpPr>
        <p:spPr>
          <a:xfrm>
            <a:off x="1182279" y="494268"/>
            <a:ext cx="638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/>
          </a:p>
        </p:txBody>
      </p:sp>
      <p:sp>
        <p:nvSpPr>
          <p:cNvPr id="87" name="Rettangolo arrotondato 86"/>
          <p:cNvSpPr/>
          <p:nvPr/>
        </p:nvSpPr>
        <p:spPr>
          <a:xfrm>
            <a:off x="850900" y="104952"/>
            <a:ext cx="7150100" cy="8348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CasellaDiTesto 87"/>
          <p:cNvSpPr txBox="1"/>
          <p:nvPr/>
        </p:nvSpPr>
        <p:spPr>
          <a:xfrm>
            <a:off x="1755331" y="179946"/>
            <a:ext cx="492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Competition</a:t>
            </a:r>
            <a:r>
              <a:rPr lang="it-IT" sz="2800" dirty="0" smtClean="0"/>
              <a:t> for </a:t>
            </a:r>
            <a:r>
              <a:rPr lang="it-IT" sz="2800" dirty="0" err="1" smtClean="0"/>
              <a:t>miRNA</a:t>
            </a:r>
            <a:r>
              <a:rPr lang="it-IT" sz="2800" dirty="0" smtClean="0"/>
              <a:t> </a:t>
            </a:r>
            <a:r>
              <a:rPr lang="it-IT" sz="2800" dirty="0" err="1" smtClean="0"/>
              <a:t>binding</a:t>
            </a:r>
            <a:r>
              <a:rPr lang="it-IT" sz="2800" dirty="0" smtClean="0"/>
              <a:t>?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818445" y="5635408"/>
            <a:ext cx="746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MAML1 and MEF2C are </a:t>
            </a:r>
            <a:r>
              <a:rPr lang="it-IT" dirty="0" err="1" smtClean="0"/>
              <a:t>myogenic</a:t>
            </a:r>
            <a:r>
              <a:rPr lang="it-IT" dirty="0" smtClean="0"/>
              <a:t> </a:t>
            </a:r>
            <a:r>
              <a:rPr lang="it-IT" dirty="0" err="1" smtClean="0"/>
              <a:t>factors</a:t>
            </a:r>
            <a:r>
              <a:rPr lang="it-IT" dirty="0" smtClean="0"/>
              <a:t> </a:t>
            </a:r>
            <a:r>
              <a:rPr lang="it-IT" dirty="0" err="1" smtClean="0"/>
              <a:t>controlling</a:t>
            </a:r>
            <a:r>
              <a:rPr lang="it-IT" dirty="0" smtClean="0"/>
              <a:t> </a:t>
            </a:r>
            <a:r>
              <a:rPr lang="it-IT" dirty="0" err="1" smtClean="0"/>
              <a:t>muscle</a:t>
            </a:r>
            <a:r>
              <a:rPr lang="it-IT" dirty="0" smtClean="0"/>
              <a:t> </a:t>
            </a:r>
            <a:r>
              <a:rPr lang="it-IT" dirty="0" err="1" smtClean="0"/>
              <a:t>differentiation</a:t>
            </a:r>
            <a:endParaRPr lang="it-IT" dirty="0" smtClean="0"/>
          </a:p>
          <a:p>
            <a:pPr algn="ctr"/>
            <a:r>
              <a:rPr lang="it-IT" dirty="0" err="1" smtClean="0"/>
              <a:t>mRNAs</a:t>
            </a:r>
            <a:r>
              <a:rPr lang="it-IT" dirty="0" smtClean="0"/>
              <a:t> are  </a:t>
            </a:r>
            <a:r>
              <a:rPr lang="it-IT" dirty="0" err="1" smtClean="0"/>
              <a:t>present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early</a:t>
            </a:r>
            <a:r>
              <a:rPr lang="it-IT" dirty="0" smtClean="0"/>
              <a:t> </a:t>
            </a:r>
            <a:r>
              <a:rPr lang="it-IT" dirty="0" err="1" smtClean="0"/>
              <a:t>stages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repressed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244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o 67"/>
          <p:cNvGrpSpPr/>
          <p:nvPr/>
        </p:nvGrpSpPr>
        <p:grpSpPr>
          <a:xfrm>
            <a:off x="850900" y="104952"/>
            <a:ext cx="7150100" cy="834848"/>
            <a:chOff x="850900" y="104952"/>
            <a:chExt cx="7150100" cy="834848"/>
          </a:xfrm>
        </p:grpSpPr>
        <p:sp>
          <p:nvSpPr>
            <p:cNvPr id="119" name="Rettangolo arrotondato 118"/>
            <p:cNvSpPr/>
            <p:nvPr/>
          </p:nvSpPr>
          <p:spPr>
            <a:xfrm>
              <a:off x="850900" y="104952"/>
              <a:ext cx="7150100" cy="834848"/>
            </a:xfrm>
            <a:prstGeom prst="roundRect">
              <a:avLst/>
            </a:prstGeom>
            <a:gradFill flip="none" rotWithShape="1">
              <a:gsLst>
                <a:gs pos="0">
                  <a:srgbClr val="66EEC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6EECF"/>
              </a:solidFill>
            </a:ln>
            <a:effectLst>
              <a:outerShdw blurRad="762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1172176" y="141072"/>
              <a:ext cx="4737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-"/>
              </a:pPr>
              <a:r>
                <a:rPr lang="it-IT" sz="2000" dirty="0" smtClean="0"/>
                <a:t> linc-MD1 </a:t>
              </a:r>
              <a:r>
                <a:rPr lang="it-IT" sz="2000" dirty="0" err="1" smtClean="0"/>
                <a:t>is</a:t>
              </a:r>
              <a:r>
                <a:rPr lang="it-IT" sz="2000" dirty="0" smtClean="0"/>
                <a:t> target of miR-135 and miR-133</a:t>
              </a:r>
            </a:p>
          </p:txBody>
        </p:sp>
      </p:grpSp>
      <p:sp>
        <p:nvSpPr>
          <p:cNvPr id="77" name="CasellaDiTesto 76"/>
          <p:cNvSpPr txBox="1"/>
          <p:nvPr/>
        </p:nvSpPr>
        <p:spPr>
          <a:xfrm>
            <a:off x="2752767" y="1531240"/>
            <a:ext cx="50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0000FF"/>
                </a:solidFill>
                <a:latin typeface="+mj-lt"/>
                <a:cs typeface="Arial"/>
              </a:rPr>
              <a:t>135</a:t>
            </a:r>
            <a:endParaRPr lang="it-IT" sz="1400" b="1" i="1" dirty="0">
              <a:solidFill>
                <a:srgbClr val="0000FF"/>
              </a:solidFill>
              <a:latin typeface="+mj-lt"/>
              <a:cs typeface="Arial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3663756" y="1531240"/>
            <a:ext cx="623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299141"/>
                </a:solidFill>
                <a:latin typeface="+mj-lt"/>
                <a:cs typeface="Arial"/>
              </a:rPr>
              <a:t>   133</a:t>
            </a:r>
            <a:endParaRPr lang="it-IT" sz="1400" b="1" i="1" dirty="0">
              <a:solidFill>
                <a:srgbClr val="299141"/>
              </a:solidFill>
              <a:latin typeface="+mj-lt"/>
              <a:cs typeface="Arial"/>
            </a:endParaRP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3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5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" name="CasellaDiTesto 166"/>
          <p:cNvSpPr txBox="1">
            <a:spLocks noChangeArrowheads="1"/>
          </p:cNvSpPr>
          <p:nvPr/>
        </p:nvSpPr>
        <p:spPr bwMode="auto">
          <a:xfrm>
            <a:off x="5154116" y="1678456"/>
            <a:ext cx="1238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AAAAAAA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80" name="Connettore 1 179"/>
          <p:cNvCxnSpPr/>
          <p:nvPr/>
        </p:nvCxnSpPr>
        <p:spPr>
          <a:xfrm>
            <a:off x="2247512" y="1886413"/>
            <a:ext cx="2906604" cy="1588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ttore 1 184"/>
          <p:cNvCxnSpPr/>
          <p:nvPr/>
        </p:nvCxnSpPr>
        <p:spPr>
          <a:xfrm>
            <a:off x="2672106" y="1888001"/>
            <a:ext cx="278340" cy="2269"/>
          </a:xfrm>
          <a:prstGeom prst="line">
            <a:avLst/>
          </a:prstGeom>
          <a:ln w="1143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ttore 1 185"/>
          <p:cNvCxnSpPr/>
          <p:nvPr/>
        </p:nvCxnSpPr>
        <p:spPr>
          <a:xfrm>
            <a:off x="3043122" y="1890270"/>
            <a:ext cx="278340" cy="2269"/>
          </a:xfrm>
          <a:prstGeom prst="line">
            <a:avLst/>
          </a:prstGeom>
          <a:ln w="1143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ttangolo 186"/>
          <p:cNvSpPr/>
          <p:nvPr/>
        </p:nvSpPr>
        <p:spPr>
          <a:xfrm>
            <a:off x="3941365" y="1820734"/>
            <a:ext cx="194731" cy="131357"/>
          </a:xfrm>
          <a:prstGeom prst="rect">
            <a:avLst/>
          </a:prstGeom>
          <a:solidFill>
            <a:srgbClr val="299141"/>
          </a:solidFill>
          <a:ln w="25400">
            <a:solidFill>
              <a:srgbClr val="2991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8" name="CasellaDiTesto 207"/>
          <p:cNvSpPr txBox="1"/>
          <p:nvPr/>
        </p:nvSpPr>
        <p:spPr>
          <a:xfrm>
            <a:off x="941273" y="1621628"/>
            <a:ext cx="141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000000"/>
                </a:solidFill>
                <a:latin typeface="+mj-lt"/>
                <a:cs typeface="Arial"/>
              </a:rPr>
              <a:t>linc-MD1</a:t>
            </a:r>
            <a:endParaRPr lang="it-IT" sz="2400" b="1" i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211" name="Freccia circolare a destra 210"/>
          <p:cNvSpPr/>
          <p:nvPr/>
        </p:nvSpPr>
        <p:spPr>
          <a:xfrm rot="20520155" flipV="1">
            <a:off x="2642198" y="2250827"/>
            <a:ext cx="538664" cy="685181"/>
          </a:xfrm>
          <a:prstGeom prst="curvedRightArrow">
            <a:avLst>
              <a:gd name="adj1" fmla="val 25000"/>
              <a:gd name="adj2" fmla="val 50000"/>
              <a:gd name="adj3" fmla="val 62838"/>
            </a:avLst>
          </a:prstGeom>
          <a:solidFill>
            <a:srgbClr val="CD2A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71" name="Gruppo 70"/>
          <p:cNvGrpSpPr/>
          <p:nvPr/>
        </p:nvGrpSpPr>
        <p:grpSpPr>
          <a:xfrm>
            <a:off x="1182279" y="494268"/>
            <a:ext cx="6388100" cy="4768719"/>
            <a:chOff x="1182279" y="494268"/>
            <a:chExt cx="6388100" cy="4768719"/>
          </a:xfrm>
        </p:grpSpPr>
        <p:grpSp>
          <p:nvGrpSpPr>
            <p:cNvPr id="67" name="Gruppo 66"/>
            <p:cNvGrpSpPr/>
            <p:nvPr/>
          </p:nvGrpSpPr>
          <p:grpSpPr>
            <a:xfrm>
              <a:off x="1400350" y="2784254"/>
              <a:ext cx="5016499" cy="2478733"/>
              <a:chOff x="1400350" y="2784254"/>
              <a:chExt cx="5016499" cy="2478733"/>
            </a:xfrm>
          </p:grpSpPr>
          <p:sp>
            <p:nvSpPr>
              <p:cNvPr id="106" name="CasellaDiTesto 98"/>
              <p:cNvSpPr txBox="1">
                <a:spLocks noChangeArrowheads="1"/>
              </p:cNvSpPr>
              <p:nvPr/>
            </p:nvSpPr>
            <p:spPr bwMode="auto">
              <a:xfrm>
                <a:off x="4222240" y="4955210"/>
                <a:ext cx="72560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0000FF"/>
                    </a:solidFill>
                    <a:latin typeface="+mj-lt"/>
                    <a:ea typeface="Arial" charset="0"/>
                    <a:cs typeface="Arial"/>
                  </a:rPr>
                  <a:t>135</a:t>
                </a:r>
                <a:endParaRPr lang="it-IT" sz="1400" b="1" i="1" dirty="0">
                  <a:solidFill>
                    <a:srgbClr val="0000FF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4" name="CasellaDiTesto 99"/>
              <p:cNvSpPr txBox="1">
                <a:spLocks noChangeArrowheads="1"/>
              </p:cNvSpPr>
              <p:nvPr/>
            </p:nvSpPr>
            <p:spPr bwMode="auto">
              <a:xfrm>
                <a:off x="5178184" y="4762059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cxnSp>
            <p:nvCxnSpPr>
              <p:cNvPr id="155" name="Connettore 1 154"/>
              <p:cNvCxnSpPr>
                <a:stCxn id="162" idx="3"/>
              </p:cNvCxnSpPr>
              <p:nvPr/>
            </p:nvCxnSpPr>
            <p:spPr>
              <a:xfrm>
                <a:off x="3623083" y="4936161"/>
                <a:ext cx="1615574" cy="1588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1 155"/>
              <p:cNvCxnSpPr/>
              <p:nvPr/>
            </p:nvCxnSpPr>
            <p:spPr>
              <a:xfrm>
                <a:off x="4328134" y="4933892"/>
                <a:ext cx="278340" cy="2269"/>
              </a:xfrm>
              <a:prstGeom prst="line">
                <a:avLst/>
              </a:prstGeom>
              <a:ln w="1143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/>
              <p:cNvCxnSpPr/>
              <p:nvPr/>
            </p:nvCxnSpPr>
            <p:spPr>
              <a:xfrm flipV="1">
                <a:off x="3617059" y="4144295"/>
                <a:ext cx="1617944" cy="2340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CasellaDiTesto 98"/>
              <p:cNvSpPr txBox="1">
                <a:spLocks noChangeArrowheads="1"/>
              </p:cNvSpPr>
              <p:nvPr/>
            </p:nvSpPr>
            <p:spPr bwMode="auto">
              <a:xfrm>
                <a:off x="4096929" y="41811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9" name="Rettangolo 158"/>
              <p:cNvSpPr/>
              <p:nvPr/>
            </p:nvSpPr>
            <p:spPr>
              <a:xfrm>
                <a:off x="46159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" name="Rettangolo 159"/>
              <p:cNvSpPr/>
              <p:nvPr/>
            </p:nvSpPr>
            <p:spPr>
              <a:xfrm>
                <a:off x="1400350" y="3963771"/>
                <a:ext cx="2222640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" name="Rettangolo 160"/>
              <p:cNvSpPr/>
              <p:nvPr/>
            </p:nvSpPr>
            <p:spPr>
              <a:xfrm>
                <a:off x="2089616" y="3938371"/>
                <a:ext cx="10053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MAML1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2" name="Rettangolo 161"/>
              <p:cNvSpPr/>
              <p:nvPr/>
            </p:nvSpPr>
            <p:spPr>
              <a:xfrm>
                <a:off x="1400443" y="4782272"/>
                <a:ext cx="2222640" cy="307777"/>
              </a:xfrm>
              <a:prstGeom prst="rect">
                <a:avLst/>
              </a:prstGeom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3" name="Rettangolo 162"/>
              <p:cNvSpPr/>
              <p:nvPr/>
            </p:nvSpPr>
            <p:spPr>
              <a:xfrm>
                <a:off x="2089616" y="4746117"/>
                <a:ext cx="966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MEF2C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4" name="CasellaDiTesto 163"/>
              <p:cNvSpPr txBox="1">
                <a:spLocks noChangeArrowheads="1"/>
              </p:cNvSpPr>
              <p:nvPr/>
            </p:nvSpPr>
            <p:spPr bwMode="auto">
              <a:xfrm>
                <a:off x="5178184" y="3990405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5" name="Rettangolo 164"/>
              <p:cNvSpPr/>
              <p:nvPr/>
            </p:nvSpPr>
            <p:spPr>
              <a:xfrm>
                <a:off x="42095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6" name="CasellaDiTesto 98"/>
              <p:cNvSpPr txBox="1">
                <a:spLocks noChangeArrowheads="1"/>
              </p:cNvSpPr>
              <p:nvPr/>
            </p:nvSpPr>
            <p:spPr bwMode="auto">
              <a:xfrm>
                <a:off x="4477929" y="41684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209" name="Freccia circolare a destra 208"/>
              <p:cNvSpPr/>
              <p:nvPr/>
            </p:nvSpPr>
            <p:spPr>
              <a:xfrm rot="1079845">
                <a:off x="2633737" y="2784254"/>
                <a:ext cx="538664" cy="685181"/>
              </a:xfrm>
              <a:prstGeom prst="curvedRightArrow">
                <a:avLst>
                  <a:gd name="adj1" fmla="val 25000"/>
                  <a:gd name="adj2" fmla="val 50000"/>
                  <a:gd name="adj3" fmla="val 62838"/>
                </a:avLst>
              </a:prstGeom>
              <a:solidFill>
                <a:srgbClr val="CD2A3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CasellaDiTesto 211"/>
              <p:cNvSpPr txBox="1"/>
              <p:nvPr/>
            </p:nvSpPr>
            <p:spPr>
              <a:xfrm>
                <a:off x="4827339" y="4910760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  <p:sp>
            <p:nvSpPr>
              <p:cNvPr id="213" name="CasellaDiTesto 212"/>
              <p:cNvSpPr txBox="1"/>
              <p:nvPr/>
            </p:nvSpPr>
            <p:spPr>
              <a:xfrm>
                <a:off x="4849029" y="4146635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</p:grpSp>
        <p:sp>
          <p:nvSpPr>
            <p:cNvPr id="69" name="Rettangolo 68"/>
            <p:cNvSpPr/>
            <p:nvPr/>
          </p:nvSpPr>
          <p:spPr>
            <a:xfrm>
              <a:off x="1182279" y="494268"/>
              <a:ext cx="63881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 smtClean="0"/>
                <a:t>- </a:t>
              </a:r>
              <a:r>
                <a:rPr lang="it-IT" sz="2000" dirty="0" err="1" smtClean="0"/>
                <a:t>it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competes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with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protein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coding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mRNAs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for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miRNA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binding</a:t>
              </a:r>
              <a:endParaRPr lang="it-IT" sz="2000" dirty="0"/>
            </a:p>
          </p:txBody>
        </p:sp>
      </p:grpSp>
      <p:grpSp>
        <p:nvGrpSpPr>
          <p:cNvPr id="87" name="Gruppo 86"/>
          <p:cNvGrpSpPr/>
          <p:nvPr/>
        </p:nvGrpSpPr>
        <p:grpSpPr>
          <a:xfrm>
            <a:off x="3516565" y="2876775"/>
            <a:ext cx="322418" cy="165100"/>
            <a:chOff x="1689100" y="1710267"/>
            <a:chExt cx="1303867" cy="478366"/>
          </a:xfrm>
        </p:grpSpPr>
        <p:sp>
          <p:nvSpPr>
            <p:cNvPr id="88" name="Arco a tutto sesto 87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9" name="Connettore 1 88"/>
            <p:cNvCxnSpPr>
              <a:endCxn id="88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>
              <a:stCxn id="88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o 86"/>
          <p:cNvGrpSpPr/>
          <p:nvPr/>
        </p:nvGrpSpPr>
        <p:grpSpPr>
          <a:xfrm>
            <a:off x="3664900" y="2584154"/>
            <a:ext cx="322418" cy="165100"/>
            <a:chOff x="1689100" y="1710267"/>
            <a:chExt cx="1303867" cy="478366"/>
          </a:xfrm>
        </p:grpSpPr>
        <p:sp>
          <p:nvSpPr>
            <p:cNvPr id="92" name="Arco a tutto sesto 91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93" name="Connettore 1 92"/>
            <p:cNvCxnSpPr>
              <a:endCxn id="92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>
              <a:stCxn id="92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po 86"/>
          <p:cNvGrpSpPr/>
          <p:nvPr/>
        </p:nvGrpSpPr>
        <p:grpSpPr>
          <a:xfrm>
            <a:off x="3817300" y="3066754"/>
            <a:ext cx="322418" cy="165100"/>
            <a:chOff x="1689100" y="1710267"/>
            <a:chExt cx="1303867" cy="478366"/>
          </a:xfrm>
        </p:grpSpPr>
        <p:sp>
          <p:nvSpPr>
            <p:cNvPr id="96" name="Arco a tutto sesto 95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97" name="Connettore 1 96"/>
            <p:cNvCxnSpPr>
              <a:endCxn id="96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96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o 86"/>
          <p:cNvGrpSpPr/>
          <p:nvPr/>
        </p:nvGrpSpPr>
        <p:grpSpPr>
          <a:xfrm>
            <a:off x="4539924" y="3900172"/>
            <a:ext cx="322418" cy="165100"/>
            <a:chOff x="1689100" y="1710267"/>
            <a:chExt cx="1303867" cy="478366"/>
          </a:xfrm>
        </p:grpSpPr>
        <p:sp>
          <p:nvSpPr>
            <p:cNvPr id="100" name="Arco a tutto sesto 99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01" name="Connettore 1 100"/>
            <p:cNvCxnSpPr>
              <a:endCxn id="100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>
              <a:stCxn id="100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po 86"/>
          <p:cNvGrpSpPr/>
          <p:nvPr/>
        </p:nvGrpSpPr>
        <p:grpSpPr>
          <a:xfrm>
            <a:off x="4300927" y="4663567"/>
            <a:ext cx="322418" cy="165100"/>
            <a:chOff x="1689100" y="1710267"/>
            <a:chExt cx="1303867" cy="478366"/>
          </a:xfrm>
        </p:grpSpPr>
        <p:sp>
          <p:nvSpPr>
            <p:cNvPr id="104" name="Arco a tutto sesto 103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05" name="Connettore 1 104"/>
            <p:cNvCxnSpPr>
              <a:endCxn id="104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>
              <a:stCxn id="104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po 86"/>
          <p:cNvGrpSpPr/>
          <p:nvPr/>
        </p:nvGrpSpPr>
        <p:grpSpPr>
          <a:xfrm>
            <a:off x="4139718" y="3894331"/>
            <a:ext cx="322418" cy="165100"/>
            <a:chOff x="1689100" y="1710267"/>
            <a:chExt cx="1303867" cy="478366"/>
          </a:xfrm>
        </p:grpSpPr>
        <p:sp>
          <p:nvSpPr>
            <p:cNvPr id="109" name="Arco a tutto sesto 108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10" name="Connettore 1 109"/>
            <p:cNvCxnSpPr>
              <a:endCxn id="109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>
              <a:stCxn id="109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ettangolo arrotondato 111"/>
          <p:cNvSpPr/>
          <p:nvPr/>
        </p:nvSpPr>
        <p:spPr>
          <a:xfrm>
            <a:off x="850900" y="104952"/>
            <a:ext cx="7150100" cy="8348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CasellaDiTesto 112"/>
          <p:cNvSpPr txBox="1"/>
          <p:nvPr/>
        </p:nvSpPr>
        <p:spPr>
          <a:xfrm>
            <a:off x="1755331" y="179946"/>
            <a:ext cx="492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Competition</a:t>
            </a:r>
            <a:r>
              <a:rPr lang="it-IT" sz="2800" dirty="0" smtClean="0"/>
              <a:t> for </a:t>
            </a:r>
            <a:r>
              <a:rPr lang="it-IT" sz="2800" dirty="0" err="1" smtClean="0"/>
              <a:t>miRNA</a:t>
            </a:r>
            <a:r>
              <a:rPr lang="it-IT" sz="2800" dirty="0" smtClean="0"/>
              <a:t> </a:t>
            </a:r>
            <a:r>
              <a:rPr lang="it-IT" sz="2800" dirty="0" err="1" smtClean="0"/>
              <a:t>binding</a:t>
            </a:r>
            <a:r>
              <a:rPr lang="it-IT" sz="28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308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o 67"/>
          <p:cNvGrpSpPr/>
          <p:nvPr/>
        </p:nvGrpSpPr>
        <p:grpSpPr>
          <a:xfrm>
            <a:off x="850900" y="104952"/>
            <a:ext cx="7150100" cy="834848"/>
            <a:chOff x="850900" y="104952"/>
            <a:chExt cx="7150100" cy="834848"/>
          </a:xfrm>
        </p:grpSpPr>
        <p:sp>
          <p:nvSpPr>
            <p:cNvPr id="119" name="Rettangolo arrotondato 118"/>
            <p:cNvSpPr/>
            <p:nvPr/>
          </p:nvSpPr>
          <p:spPr>
            <a:xfrm>
              <a:off x="850900" y="104952"/>
              <a:ext cx="7150100" cy="834848"/>
            </a:xfrm>
            <a:prstGeom prst="roundRect">
              <a:avLst/>
            </a:prstGeom>
            <a:gradFill flip="none" rotWithShape="1">
              <a:gsLst>
                <a:gs pos="0">
                  <a:srgbClr val="66EEC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6EECF"/>
              </a:solidFill>
            </a:ln>
            <a:effectLst>
              <a:outerShdw blurRad="762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1172176" y="141072"/>
              <a:ext cx="4737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-"/>
              </a:pPr>
              <a:r>
                <a:rPr lang="it-IT" sz="2000" dirty="0" smtClean="0"/>
                <a:t> linc-MD1 </a:t>
              </a:r>
              <a:r>
                <a:rPr lang="it-IT" sz="2000" dirty="0" err="1" smtClean="0"/>
                <a:t>is</a:t>
              </a:r>
              <a:r>
                <a:rPr lang="it-IT" sz="2000" dirty="0" smtClean="0"/>
                <a:t> target of miR-135 and miR-133</a:t>
              </a:r>
            </a:p>
          </p:txBody>
        </p:sp>
      </p:grpSp>
      <p:sp>
        <p:nvSpPr>
          <p:cNvPr id="77" name="CasellaDiTesto 76"/>
          <p:cNvSpPr txBox="1"/>
          <p:nvPr/>
        </p:nvSpPr>
        <p:spPr>
          <a:xfrm>
            <a:off x="2752767" y="1531240"/>
            <a:ext cx="50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0000FF"/>
                </a:solidFill>
                <a:latin typeface="+mj-lt"/>
                <a:cs typeface="Arial"/>
              </a:rPr>
              <a:t>135</a:t>
            </a:r>
            <a:endParaRPr lang="it-IT" sz="1400" b="1" i="1" dirty="0">
              <a:solidFill>
                <a:srgbClr val="0000FF"/>
              </a:solidFill>
              <a:latin typeface="+mj-lt"/>
              <a:cs typeface="Arial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3663756" y="1531240"/>
            <a:ext cx="623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299141"/>
                </a:solidFill>
                <a:latin typeface="+mj-lt"/>
                <a:cs typeface="Arial"/>
              </a:rPr>
              <a:t>   133</a:t>
            </a:r>
            <a:endParaRPr lang="it-IT" sz="1400" b="1" i="1" dirty="0">
              <a:solidFill>
                <a:srgbClr val="299141"/>
              </a:solidFill>
              <a:latin typeface="+mj-lt"/>
              <a:cs typeface="Arial"/>
            </a:endParaRP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3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5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" name="CasellaDiTesto 166"/>
          <p:cNvSpPr txBox="1">
            <a:spLocks noChangeArrowheads="1"/>
          </p:cNvSpPr>
          <p:nvPr/>
        </p:nvSpPr>
        <p:spPr bwMode="auto">
          <a:xfrm>
            <a:off x="5154116" y="1678456"/>
            <a:ext cx="1238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AAAAAAA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80" name="Connettore 1 179"/>
          <p:cNvCxnSpPr/>
          <p:nvPr/>
        </p:nvCxnSpPr>
        <p:spPr>
          <a:xfrm>
            <a:off x="2247512" y="1886413"/>
            <a:ext cx="2906604" cy="1588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ttore 1 184"/>
          <p:cNvCxnSpPr/>
          <p:nvPr/>
        </p:nvCxnSpPr>
        <p:spPr>
          <a:xfrm>
            <a:off x="2672106" y="1888001"/>
            <a:ext cx="278340" cy="2269"/>
          </a:xfrm>
          <a:prstGeom prst="line">
            <a:avLst/>
          </a:prstGeom>
          <a:ln w="1143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ttore 1 185"/>
          <p:cNvCxnSpPr/>
          <p:nvPr/>
        </p:nvCxnSpPr>
        <p:spPr>
          <a:xfrm>
            <a:off x="3043122" y="1890270"/>
            <a:ext cx="278340" cy="2269"/>
          </a:xfrm>
          <a:prstGeom prst="line">
            <a:avLst/>
          </a:prstGeom>
          <a:ln w="1143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ttangolo 186"/>
          <p:cNvSpPr/>
          <p:nvPr/>
        </p:nvSpPr>
        <p:spPr>
          <a:xfrm>
            <a:off x="3941365" y="1820734"/>
            <a:ext cx="194731" cy="131357"/>
          </a:xfrm>
          <a:prstGeom prst="rect">
            <a:avLst/>
          </a:prstGeom>
          <a:solidFill>
            <a:srgbClr val="299141"/>
          </a:solidFill>
          <a:ln w="25400">
            <a:solidFill>
              <a:srgbClr val="2991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8" name="CasellaDiTesto 207"/>
          <p:cNvSpPr txBox="1"/>
          <p:nvPr/>
        </p:nvSpPr>
        <p:spPr>
          <a:xfrm>
            <a:off x="941273" y="1621628"/>
            <a:ext cx="141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000000"/>
                </a:solidFill>
                <a:latin typeface="+mj-lt"/>
                <a:cs typeface="Arial"/>
              </a:rPr>
              <a:t>linc-MD1</a:t>
            </a:r>
            <a:endParaRPr lang="it-IT" sz="2400" b="1" i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211" name="Freccia circolare a destra 210"/>
          <p:cNvSpPr/>
          <p:nvPr/>
        </p:nvSpPr>
        <p:spPr>
          <a:xfrm rot="20520155" flipV="1">
            <a:off x="2642198" y="2250827"/>
            <a:ext cx="538664" cy="685181"/>
          </a:xfrm>
          <a:prstGeom prst="curvedRightArrow">
            <a:avLst>
              <a:gd name="adj1" fmla="val 25000"/>
              <a:gd name="adj2" fmla="val 50000"/>
              <a:gd name="adj3" fmla="val 62838"/>
            </a:avLst>
          </a:prstGeom>
          <a:solidFill>
            <a:srgbClr val="CD2A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71" name="Gruppo 70"/>
          <p:cNvGrpSpPr/>
          <p:nvPr/>
        </p:nvGrpSpPr>
        <p:grpSpPr>
          <a:xfrm>
            <a:off x="1182279" y="494268"/>
            <a:ext cx="6388100" cy="4768719"/>
            <a:chOff x="1182279" y="494268"/>
            <a:chExt cx="6388100" cy="4768719"/>
          </a:xfrm>
        </p:grpSpPr>
        <p:grpSp>
          <p:nvGrpSpPr>
            <p:cNvPr id="67" name="Gruppo 66"/>
            <p:cNvGrpSpPr/>
            <p:nvPr/>
          </p:nvGrpSpPr>
          <p:grpSpPr>
            <a:xfrm>
              <a:off x="1400350" y="2784254"/>
              <a:ext cx="5016499" cy="2478733"/>
              <a:chOff x="1400350" y="2784254"/>
              <a:chExt cx="5016499" cy="2478733"/>
            </a:xfrm>
          </p:grpSpPr>
          <p:sp>
            <p:nvSpPr>
              <p:cNvPr id="106" name="CasellaDiTesto 98"/>
              <p:cNvSpPr txBox="1">
                <a:spLocks noChangeArrowheads="1"/>
              </p:cNvSpPr>
              <p:nvPr/>
            </p:nvSpPr>
            <p:spPr bwMode="auto">
              <a:xfrm>
                <a:off x="4222240" y="4955210"/>
                <a:ext cx="72560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0000FF"/>
                    </a:solidFill>
                    <a:latin typeface="+mj-lt"/>
                    <a:ea typeface="Arial" charset="0"/>
                    <a:cs typeface="Arial"/>
                  </a:rPr>
                  <a:t>135</a:t>
                </a:r>
                <a:endParaRPr lang="it-IT" sz="1400" b="1" i="1" dirty="0">
                  <a:solidFill>
                    <a:srgbClr val="0000FF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4" name="CasellaDiTesto 99"/>
              <p:cNvSpPr txBox="1">
                <a:spLocks noChangeArrowheads="1"/>
              </p:cNvSpPr>
              <p:nvPr/>
            </p:nvSpPr>
            <p:spPr bwMode="auto">
              <a:xfrm>
                <a:off x="5178184" y="4762059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cxnSp>
            <p:nvCxnSpPr>
              <p:cNvPr id="155" name="Connettore 1 154"/>
              <p:cNvCxnSpPr>
                <a:stCxn id="162" idx="3"/>
              </p:cNvCxnSpPr>
              <p:nvPr/>
            </p:nvCxnSpPr>
            <p:spPr>
              <a:xfrm>
                <a:off x="3623083" y="4936161"/>
                <a:ext cx="1615574" cy="1588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1 155"/>
              <p:cNvCxnSpPr/>
              <p:nvPr/>
            </p:nvCxnSpPr>
            <p:spPr>
              <a:xfrm>
                <a:off x="4328134" y="4933892"/>
                <a:ext cx="278340" cy="2269"/>
              </a:xfrm>
              <a:prstGeom prst="line">
                <a:avLst/>
              </a:prstGeom>
              <a:ln w="1143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/>
              <p:cNvCxnSpPr/>
              <p:nvPr/>
            </p:nvCxnSpPr>
            <p:spPr>
              <a:xfrm flipV="1">
                <a:off x="3617059" y="4144295"/>
                <a:ext cx="1617944" cy="2340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CasellaDiTesto 98"/>
              <p:cNvSpPr txBox="1">
                <a:spLocks noChangeArrowheads="1"/>
              </p:cNvSpPr>
              <p:nvPr/>
            </p:nvSpPr>
            <p:spPr bwMode="auto">
              <a:xfrm>
                <a:off x="4096929" y="41811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9" name="Rettangolo 158"/>
              <p:cNvSpPr/>
              <p:nvPr/>
            </p:nvSpPr>
            <p:spPr>
              <a:xfrm>
                <a:off x="46159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" name="Rettangolo 159"/>
              <p:cNvSpPr/>
              <p:nvPr/>
            </p:nvSpPr>
            <p:spPr>
              <a:xfrm>
                <a:off x="1400350" y="3963771"/>
                <a:ext cx="2222640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" name="Rettangolo 160"/>
              <p:cNvSpPr/>
              <p:nvPr/>
            </p:nvSpPr>
            <p:spPr>
              <a:xfrm>
                <a:off x="2089616" y="3938371"/>
                <a:ext cx="10053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MAML1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2" name="Rettangolo 161"/>
              <p:cNvSpPr/>
              <p:nvPr/>
            </p:nvSpPr>
            <p:spPr>
              <a:xfrm>
                <a:off x="1400443" y="4782272"/>
                <a:ext cx="2222640" cy="307777"/>
              </a:xfrm>
              <a:prstGeom prst="rect">
                <a:avLst/>
              </a:prstGeom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3" name="Rettangolo 162"/>
              <p:cNvSpPr/>
              <p:nvPr/>
            </p:nvSpPr>
            <p:spPr>
              <a:xfrm>
                <a:off x="2089616" y="4746117"/>
                <a:ext cx="966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MEF2C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4" name="CasellaDiTesto 163"/>
              <p:cNvSpPr txBox="1">
                <a:spLocks noChangeArrowheads="1"/>
              </p:cNvSpPr>
              <p:nvPr/>
            </p:nvSpPr>
            <p:spPr bwMode="auto">
              <a:xfrm>
                <a:off x="5178184" y="3990405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5" name="Rettangolo 164"/>
              <p:cNvSpPr/>
              <p:nvPr/>
            </p:nvSpPr>
            <p:spPr>
              <a:xfrm>
                <a:off x="42095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6" name="CasellaDiTesto 98"/>
              <p:cNvSpPr txBox="1">
                <a:spLocks noChangeArrowheads="1"/>
              </p:cNvSpPr>
              <p:nvPr/>
            </p:nvSpPr>
            <p:spPr bwMode="auto">
              <a:xfrm>
                <a:off x="4477929" y="41684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209" name="Freccia circolare a destra 208"/>
              <p:cNvSpPr/>
              <p:nvPr/>
            </p:nvSpPr>
            <p:spPr>
              <a:xfrm rot="1079845">
                <a:off x="2633737" y="2784254"/>
                <a:ext cx="538664" cy="685181"/>
              </a:xfrm>
              <a:prstGeom prst="curvedRightArrow">
                <a:avLst>
                  <a:gd name="adj1" fmla="val 25000"/>
                  <a:gd name="adj2" fmla="val 50000"/>
                  <a:gd name="adj3" fmla="val 62838"/>
                </a:avLst>
              </a:prstGeom>
              <a:solidFill>
                <a:srgbClr val="CD2A3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CasellaDiTesto 211"/>
              <p:cNvSpPr txBox="1"/>
              <p:nvPr/>
            </p:nvSpPr>
            <p:spPr>
              <a:xfrm>
                <a:off x="4827339" y="4910760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  <p:sp>
            <p:nvSpPr>
              <p:cNvPr id="213" name="CasellaDiTesto 212"/>
              <p:cNvSpPr txBox="1"/>
              <p:nvPr/>
            </p:nvSpPr>
            <p:spPr>
              <a:xfrm>
                <a:off x="4849029" y="4146635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</p:grpSp>
        <p:sp>
          <p:nvSpPr>
            <p:cNvPr id="69" name="Rettangolo 68"/>
            <p:cNvSpPr/>
            <p:nvPr/>
          </p:nvSpPr>
          <p:spPr>
            <a:xfrm>
              <a:off x="1182279" y="494268"/>
              <a:ext cx="63881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 smtClean="0"/>
                <a:t>- </a:t>
              </a:r>
              <a:r>
                <a:rPr lang="it-IT" sz="2000" dirty="0" err="1" smtClean="0"/>
                <a:t>it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competes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with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protein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coding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mRNAs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for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miRNA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binding</a:t>
              </a:r>
              <a:endParaRPr lang="it-IT" sz="2000" dirty="0"/>
            </a:p>
          </p:txBody>
        </p:sp>
      </p:grpSp>
      <p:grpSp>
        <p:nvGrpSpPr>
          <p:cNvPr id="87" name="Gruppo 86"/>
          <p:cNvGrpSpPr/>
          <p:nvPr/>
        </p:nvGrpSpPr>
        <p:grpSpPr>
          <a:xfrm>
            <a:off x="3516565" y="2876775"/>
            <a:ext cx="322418" cy="165100"/>
            <a:chOff x="1689100" y="1710267"/>
            <a:chExt cx="1303867" cy="478366"/>
          </a:xfrm>
        </p:grpSpPr>
        <p:sp>
          <p:nvSpPr>
            <p:cNvPr id="88" name="Arco a tutto sesto 87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9" name="Connettore 1 88"/>
            <p:cNvCxnSpPr>
              <a:endCxn id="88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>
              <a:stCxn id="88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o 86"/>
          <p:cNvGrpSpPr/>
          <p:nvPr/>
        </p:nvGrpSpPr>
        <p:grpSpPr>
          <a:xfrm>
            <a:off x="3664900" y="2584154"/>
            <a:ext cx="322418" cy="165100"/>
            <a:chOff x="1689100" y="1710267"/>
            <a:chExt cx="1303867" cy="478366"/>
          </a:xfrm>
        </p:grpSpPr>
        <p:sp>
          <p:nvSpPr>
            <p:cNvPr id="92" name="Arco a tutto sesto 91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93" name="Connettore 1 92"/>
            <p:cNvCxnSpPr>
              <a:endCxn id="92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>
              <a:stCxn id="92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po 86"/>
          <p:cNvGrpSpPr/>
          <p:nvPr/>
        </p:nvGrpSpPr>
        <p:grpSpPr>
          <a:xfrm>
            <a:off x="3817300" y="3066754"/>
            <a:ext cx="322418" cy="165100"/>
            <a:chOff x="1689100" y="1710267"/>
            <a:chExt cx="1303867" cy="478366"/>
          </a:xfrm>
        </p:grpSpPr>
        <p:sp>
          <p:nvSpPr>
            <p:cNvPr id="96" name="Arco a tutto sesto 95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97" name="Connettore 1 96"/>
            <p:cNvCxnSpPr>
              <a:endCxn id="96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96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o 86"/>
          <p:cNvGrpSpPr/>
          <p:nvPr/>
        </p:nvGrpSpPr>
        <p:grpSpPr>
          <a:xfrm>
            <a:off x="4539924" y="3900172"/>
            <a:ext cx="322418" cy="165100"/>
            <a:chOff x="1689100" y="1710267"/>
            <a:chExt cx="1303867" cy="478366"/>
          </a:xfrm>
        </p:grpSpPr>
        <p:sp>
          <p:nvSpPr>
            <p:cNvPr id="100" name="Arco a tutto sesto 99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01" name="Connettore 1 100"/>
            <p:cNvCxnSpPr>
              <a:endCxn id="100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>
              <a:stCxn id="100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po 86"/>
          <p:cNvGrpSpPr/>
          <p:nvPr/>
        </p:nvGrpSpPr>
        <p:grpSpPr>
          <a:xfrm>
            <a:off x="4300927" y="4663567"/>
            <a:ext cx="322418" cy="165100"/>
            <a:chOff x="1689100" y="1710267"/>
            <a:chExt cx="1303867" cy="478366"/>
          </a:xfrm>
        </p:grpSpPr>
        <p:sp>
          <p:nvSpPr>
            <p:cNvPr id="104" name="Arco a tutto sesto 103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05" name="Connettore 1 104"/>
            <p:cNvCxnSpPr>
              <a:endCxn id="104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>
              <a:stCxn id="104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po 86"/>
          <p:cNvGrpSpPr/>
          <p:nvPr/>
        </p:nvGrpSpPr>
        <p:grpSpPr>
          <a:xfrm>
            <a:off x="4139718" y="3894331"/>
            <a:ext cx="322418" cy="165100"/>
            <a:chOff x="1689100" y="1710267"/>
            <a:chExt cx="1303867" cy="478366"/>
          </a:xfrm>
        </p:grpSpPr>
        <p:sp>
          <p:nvSpPr>
            <p:cNvPr id="109" name="Arco a tutto sesto 108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10" name="Connettore 1 109"/>
            <p:cNvCxnSpPr>
              <a:endCxn id="109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>
              <a:stCxn id="109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ettangolo arrotondato 111"/>
          <p:cNvSpPr/>
          <p:nvPr/>
        </p:nvSpPr>
        <p:spPr>
          <a:xfrm>
            <a:off x="850900" y="104952"/>
            <a:ext cx="7150100" cy="8348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CasellaDiTesto 112"/>
          <p:cNvSpPr txBox="1"/>
          <p:nvPr/>
        </p:nvSpPr>
        <p:spPr>
          <a:xfrm>
            <a:off x="1755331" y="179946"/>
            <a:ext cx="492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Competition</a:t>
            </a:r>
            <a:r>
              <a:rPr lang="it-IT" sz="2800" dirty="0" smtClean="0"/>
              <a:t> for </a:t>
            </a:r>
            <a:r>
              <a:rPr lang="it-IT" sz="2800" dirty="0" err="1" smtClean="0"/>
              <a:t>miRNA</a:t>
            </a:r>
            <a:r>
              <a:rPr lang="it-IT" sz="2800" dirty="0" smtClean="0"/>
              <a:t> </a:t>
            </a:r>
            <a:r>
              <a:rPr lang="it-IT" sz="2800" dirty="0" err="1" smtClean="0"/>
              <a:t>binding</a:t>
            </a:r>
            <a:r>
              <a:rPr lang="it-IT" sz="28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244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o 67"/>
          <p:cNvGrpSpPr/>
          <p:nvPr/>
        </p:nvGrpSpPr>
        <p:grpSpPr>
          <a:xfrm>
            <a:off x="850900" y="104952"/>
            <a:ext cx="7150100" cy="834848"/>
            <a:chOff x="850900" y="104952"/>
            <a:chExt cx="7150100" cy="834848"/>
          </a:xfrm>
        </p:grpSpPr>
        <p:sp>
          <p:nvSpPr>
            <p:cNvPr id="119" name="Rettangolo arrotondato 118"/>
            <p:cNvSpPr/>
            <p:nvPr/>
          </p:nvSpPr>
          <p:spPr>
            <a:xfrm>
              <a:off x="850900" y="104952"/>
              <a:ext cx="7150100" cy="834848"/>
            </a:xfrm>
            <a:prstGeom prst="roundRect">
              <a:avLst/>
            </a:prstGeom>
            <a:gradFill flip="none" rotWithShape="1">
              <a:gsLst>
                <a:gs pos="0">
                  <a:srgbClr val="66EEC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6EECF"/>
              </a:solidFill>
            </a:ln>
            <a:effectLst>
              <a:outerShdw blurRad="762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1172176" y="141072"/>
              <a:ext cx="4737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Char char="-"/>
              </a:pPr>
              <a:r>
                <a:rPr lang="it-IT" sz="2000" dirty="0" smtClean="0"/>
                <a:t> linc-MD1 </a:t>
              </a:r>
              <a:r>
                <a:rPr lang="it-IT" sz="2000" dirty="0" err="1" smtClean="0"/>
                <a:t>is</a:t>
              </a:r>
              <a:r>
                <a:rPr lang="it-IT" sz="2000" dirty="0" smtClean="0"/>
                <a:t> target of miR-135 and miR-133</a:t>
              </a:r>
            </a:p>
          </p:txBody>
        </p:sp>
      </p:grpSp>
      <p:sp>
        <p:nvSpPr>
          <p:cNvPr id="77" name="CasellaDiTesto 76"/>
          <p:cNvSpPr txBox="1"/>
          <p:nvPr/>
        </p:nvSpPr>
        <p:spPr>
          <a:xfrm>
            <a:off x="2752767" y="1531240"/>
            <a:ext cx="50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0000FF"/>
                </a:solidFill>
                <a:latin typeface="+mj-lt"/>
                <a:cs typeface="Arial"/>
              </a:rPr>
              <a:t>135</a:t>
            </a:r>
            <a:endParaRPr lang="it-IT" sz="1400" b="1" i="1" dirty="0">
              <a:solidFill>
                <a:srgbClr val="0000FF"/>
              </a:solidFill>
              <a:latin typeface="+mj-lt"/>
              <a:cs typeface="Arial"/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3663756" y="1531240"/>
            <a:ext cx="623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solidFill>
                  <a:srgbClr val="299141"/>
                </a:solidFill>
                <a:latin typeface="+mj-lt"/>
                <a:cs typeface="Arial"/>
              </a:rPr>
              <a:t>   133</a:t>
            </a:r>
            <a:endParaRPr lang="it-IT" sz="1400" b="1" i="1" dirty="0">
              <a:solidFill>
                <a:srgbClr val="299141"/>
              </a:solidFill>
              <a:latin typeface="+mj-lt"/>
              <a:cs typeface="Arial"/>
            </a:endParaRP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43" name="Picture 15" descr="Fondin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16" descr="fasci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5" name="Immagine 9" descr="ML_sinistra_202EC.ai"/>
          <p:cNvPicPr>
            <a:picLocks noChangeAspect="1"/>
          </p:cNvPicPr>
          <p:nvPr/>
        </p:nvPicPr>
        <p:blipFill>
          <a:blip r:embed="rId4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" name="CasellaDiTesto 166"/>
          <p:cNvSpPr txBox="1">
            <a:spLocks noChangeArrowheads="1"/>
          </p:cNvSpPr>
          <p:nvPr/>
        </p:nvSpPr>
        <p:spPr bwMode="auto">
          <a:xfrm>
            <a:off x="5154116" y="1678456"/>
            <a:ext cx="1238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 smtClean="0">
                <a:latin typeface="Arial"/>
                <a:ea typeface="Arial" charset="0"/>
                <a:cs typeface="Arial"/>
              </a:rPr>
              <a:t>AAAAAAA</a:t>
            </a:r>
            <a:endParaRPr lang="it-IT" sz="14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80" name="Connettore 1 179"/>
          <p:cNvCxnSpPr/>
          <p:nvPr/>
        </p:nvCxnSpPr>
        <p:spPr>
          <a:xfrm>
            <a:off x="2247512" y="1886413"/>
            <a:ext cx="2906604" cy="1588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ttore 1 184"/>
          <p:cNvCxnSpPr/>
          <p:nvPr/>
        </p:nvCxnSpPr>
        <p:spPr>
          <a:xfrm>
            <a:off x="2672106" y="1888001"/>
            <a:ext cx="278340" cy="2269"/>
          </a:xfrm>
          <a:prstGeom prst="line">
            <a:avLst/>
          </a:prstGeom>
          <a:ln w="1143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ttore 1 185"/>
          <p:cNvCxnSpPr/>
          <p:nvPr/>
        </p:nvCxnSpPr>
        <p:spPr>
          <a:xfrm>
            <a:off x="3043122" y="1890270"/>
            <a:ext cx="278340" cy="2269"/>
          </a:xfrm>
          <a:prstGeom prst="line">
            <a:avLst/>
          </a:prstGeom>
          <a:ln w="1143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ttangolo 186"/>
          <p:cNvSpPr/>
          <p:nvPr/>
        </p:nvSpPr>
        <p:spPr>
          <a:xfrm>
            <a:off x="3941365" y="1820734"/>
            <a:ext cx="194731" cy="131357"/>
          </a:xfrm>
          <a:prstGeom prst="rect">
            <a:avLst/>
          </a:prstGeom>
          <a:solidFill>
            <a:srgbClr val="299141"/>
          </a:solidFill>
          <a:ln w="25400">
            <a:solidFill>
              <a:srgbClr val="2991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6" name="Gruppo 86"/>
          <p:cNvGrpSpPr/>
          <p:nvPr/>
        </p:nvGrpSpPr>
        <p:grpSpPr>
          <a:xfrm flipV="1">
            <a:off x="3049374" y="1970228"/>
            <a:ext cx="322418" cy="165100"/>
            <a:chOff x="1689100" y="1710267"/>
            <a:chExt cx="1303867" cy="478366"/>
          </a:xfrm>
        </p:grpSpPr>
        <p:sp>
          <p:nvSpPr>
            <p:cNvPr id="197" name="Arco a tutto sesto 196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98" name="Connettore 1 197"/>
            <p:cNvCxnSpPr>
              <a:endCxn id="197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>
              <a:stCxn id="197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uppo 86"/>
          <p:cNvGrpSpPr/>
          <p:nvPr/>
        </p:nvGrpSpPr>
        <p:grpSpPr>
          <a:xfrm flipV="1">
            <a:off x="3899822" y="1979657"/>
            <a:ext cx="322418" cy="165100"/>
            <a:chOff x="1689100" y="1710267"/>
            <a:chExt cx="1303867" cy="478366"/>
          </a:xfrm>
        </p:grpSpPr>
        <p:sp>
          <p:nvSpPr>
            <p:cNvPr id="201" name="Arco a tutto sesto 200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02" name="Connettore 1 201"/>
            <p:cNvCxnSpPr>
              <a:endCxn id="201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>
              <a:stCxn id="201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1" name="Freccia circolare a destra 210"/>
          <p:cNvSpPr/>
          <p:nvPr/>
        </p:nvSpPr>
        <p:spPr>
          <a:xfrm rot="20520155" flipV="1">
            <a:off x="2642198" y="2250827"/>
            <a:ext cx="538664" cy="685181"/>
          </a:xfrm>
          <a:prstGeom prst="curvedRightArrow">
            <a:avLst>
              <a:gd name="adj1" fmla="val 25000"/>
              <a:gd name="adj2" fmla="val 50000"/>
              <a:gd name="adj3" fmla="val 62838"/>
            </a:avLst>
          </a:prstGeom>
          <a:solidFill>
            <a:srgbClr val="CD2A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71" name="Gruppo 70"/>
          <p:cNvGrpSpPr/>
          <p:nvPr/>
        </p:nvGrpSpPr>
        <p:grpSpPr>
          <a:xfrm>
            <a:off x="1182279" y="494268"/>
            <a:ext cx="6388100" cy="4768719"/>
            <a:chOff x="1182279" y="494268"/>
            <a:chExt cx="6388100" cy="4768719"/>
          </a:xfrm>
        </p:grpSpPr>
        <p:grpSp>
          <p:nvGrpSpPr>
            <p:cNvPr id="67" name="Gruppo 66"/>
            <p:cNvGrpSpPr/>
            <p:nvPr/>
          </p:nvGrpSpPr>
          <p:grpSpPr>
            <a:xfrm>
              <a:off x="1400350" y="2784254"/>
              <a:ext cx="5016499" cy="2478733"/>
              <a:chOff x="1400350" y="2784254"/>
              <a:chExt cx="5016499" cy="2478733"/>
            </a:xfrm>
          </p:grpSpPr>
          <p:sp>
            <p:nvSpPr>
              <p:cNvPr id="106" name="CasellaDiTesto 98"/>
              <p:cNvSpPr txBox="1">
                <a:spLocks noChangeArrowheads="1"/>
              </p:cNvSpPr>
              <p:nvPr/>
            </p:nvSpPr>
            <p:spPr bwMode="auto">
              <a:xfrm>
                <a:off x="4222240" y="4955210"/>
                <a:ext cx="72560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0000FF"/>
                    </a:solidFill>
                    <a:latin typeface="+mj-lt"/>
                    <a:ea typeface="Arial" charset="0"/>
                    <a:cs typeface="Arial"/>
                  </a:rPr>
                  <a:t>135</a:t>
                </a:r>
                <a:endParaRPr lang="it-IT" sz="1400" b="1" i="1" dirty="0">
                  <a:solidFill>
                    <a:srgbClr val="0000FF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4" name="CasellaDiTesto 99"/>
              <p:cNvSpPr txBox="1">
                <a:spLocks noChangeArrowheads="1"/>
              </p:cNvSpPr>
              <p:nvPr/>
            </p:nvSpPr>
            <p:spPr bwMode="auto">
              <a:xfrm>
                <a:off x="5178184" y="4762059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cxnSp>
            <p:nvCxnSpPr>
              <p:cNvPr id="155" name="Connettore 1 154"/>
              <p:cNvCxnSpPr>
                <a:stCxn id="162" idx="3"/>
              </p:cNvCxnSpPr>
              <p:nvPr/>
            </p:nvCxnSpPr>
            <p:spPr>
              <a:xfrm>
                <a:off x="3623083" y="4936161"/>
                <a:ext cx="1615574" cy="1588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1 155"/>
              <p:cNvCxnSpPr/>
              <p:nvPr/>
            </p:nvCxnSpPr>
            <p:spPr>
              <a:xfrm>
                <a:off x="4328134" y="4933892"/>
                <a:ext cx="278340" cy="2269"/>
              </a:xfrm>
              <a:prstGeom prst="line">
                <a:avLst/>
              </a:prstGeom>
              <a:ln w="1143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/>
              <p:cNvCxnSpPr/>
              <p:nvPr/>
            </p:nvCxnSpPr>
            <p:spPr>
              <a:xfrm flipV="1">
                <a:off x="3617059" y="4144295"/>
                <a:ext cx="1617944" cy="2340"/>
              </a:xfrm>
              <a:prstGeom prst="line">
                <a:avLst/>
              </a:prstGeom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CasellaDiTesto 98"/>
              <p:cNvSpPr txBox="1">
                <a:spLocks noChangeArrowheads="1"/>
              </p:cNvSpPr>
              <p:nvPr/>
            </p:nvSpPr>
            <p:spPr bwMode="auto">
              <a:xfrm>
                <a:off x="4096929" y="41811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159" name="Rettangolo 158"/>
              <p:cNvSpPr/>
              <p:nvPr/>
            </p:nvSpPr>
            <p:spPr>
              <a:xfrm>
                <a:off x="46159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" name="Rettangolo 159"/>
              <p:cNvSpPr/>
              <p:nvPr/>
            </p:nvSpPr>
            <p:spPr>
              <a:xfrm>
                <a:off x="1400350" y="3963771"/>
                <a:ext cx="2222640" cy="3077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" name="Rettangolo 160"/>
              <p:cNvSpPr/>
              <p:nvPr/>
            </p:nvSpPr>
            <p:spPr>
              <a:xfrm>
                <a:off x="2089616" y="3938371"/>
                <a:ext cx="10053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MAML1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2" name="Rettangolo 161"/>
              <p:cNvSpPr/>
              <p:nvPr/>
            </p:nvSpPr>
            <p:spPr>
              <a:xfrm>
                <a:off x="1400443" y="4782272"/>
                <a:ext cx="2222640" cy="307777"/>
              </a:xfrm>
              <a:prstGeom prst="rect">
                <a:avLst/>
              </a:prstGeom>
              <a:ln>
                <a:noFill/>
              </a:ln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3" name="Rettangolo 162"/>
              <p:cNvSpPr/>
              <p:nvPr/>
            </p:nvSpPr>
            <p:spPr>
              <a:xfrm>
                <a:off x="2089616" y="4746117"/>
                <a:ext cx="966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latin typeface="Arial"/>
                    <a:ea typeface="Arial" charset="0"/>
                    <a:cs typeface="Arial"/>
                  </a:rPr>
                  <a:t>MEF2C</a:t>
                </a:r>
                <a:endParaRPr lang="it-IT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4" name="CasellaDiTesto 163"/>
              <p:cNvSpPr txBox="1">
                <a:spLocks noChangeArrowheads="1"/>
              </p:cNvSpPr>
              <p:nvPr/>
            </p:nvSpPr>
            <p:spPr bwMode="auto">
              <a:xfrm>
                <a:off x="5178184" y="3990405"/>
                <a:ext cx="123866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 smtClean="0">
                    <a:latin typeface="Arial"/>
                    <a:ea typeface="Arial" charset="0"/>
                    <a:cs typeface="Arial"/>
                  </a:rPr>
                  <a:t>AAAAAAA</a:t>
                </a:r>
                <a:endParaRPr lang="it-IT" sz="1400" b="1" dirty="0">
                  <a:latin typeface="Arial"/>
                  <a:ea typeface="Arial" charset="0"/>
                  <a:cs typeface="Arial"/>
                </a:endParaRPr>
              </a:p>
            </p:txBody>
          </p:sp>
          <p:sp>
            <p:nvSpPr>
              <p:cNvPr id="165" name="Rettangolo 164"/>
              <p:cNvSpPr/>
              <p:nvPr/>
            </p:nvSpPr>
            <p:spPr>
              <a:xfrm>
                <a:off x="4209540" y="4078778"/>
                <a:ext cx="194731" cy="131357"/>
              </a:xfrm>
              <a:prstGeom prst="rect">
                <a:avLst/>
              </a:prstGeom>
              <a:solidFill>
                <a:srgbClr val="299141"/>
              </a:solidFill>
              <a:ln w="25400">
                <a:solidFill>
                  <a:srgbClr val="2991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6" name="CasellaDiTesto 98"/>
              <p:cNvSpPr txBox="1">
                <a:spLocks noChangeArrowheads="1"/>
              </p:cNvSpPr>
              <p:nvPr/>
            </p:nvSpPr>
            <p:spPr bwMode="auto">
              <a:xfrm>
                <a:off x="4477929" y="4168493"/>
                <a:ext cx="7256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i="1" dirty="0" smtClean="0">
                    <a:solidFill>
                      <a:srgbClr val="299141"/>
                    </a:solidFill>
                    <a:latin typeface="+mj-lt"/>
                    <a:ea typeface="Arial" charset="0"/>
                    <a:cs typeface="Arial"/>
                  </a:rPr>
                  <a:t>133</a:t>
                </a:r>
                <a:endParaRPr lang="it-IT" sz="1400" b="1" i="1" dirty="0">
                  <a:solidFill>
                    <a:srgbClr val="299141"/>
                  </a:solidFill>
                  <a:latin typeface="+mj-lt"/>
                  <a:ea typeface="Arial" charset="0"/>
                  <a:cs typeface="Arial"/>
                </a:endParaRPr>
              </a:p>
            </p:txBody>
          </p:sp>
          <p:sp>
            <p:nvSpPr>
              <p:cNvPr id="209" name="Freccia circolare a destra 208"/>
              <p:cNvSpPr/>
              <p:nvPr/>
            </p:nvSpPr>
            <p:spPr>
              <a:xfrm rot="1079845">
                <a:off x="2633737" y="2784254"/>
                <a:ext cx="538664" cy="685181"/>
              </a:xfrm>
              <a:prstGeom prst="curvedRightArrow">
                <a:avLst>
                  <a:gd name="adj1" fmla="val 25000"/>
                  <a:gd name="adj2" fmla="val 50000"/>
                  <a:gd name="adj3" fmla="val 62838"/>
                </a:avLst>
              </a:prstGeom>
              <a:solidFill>
                <a:srgbClr val="CD2A3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CasellaDiTesto 211"/>
              <p:cNvSpPr txBox="1"/>
              <p:nvPr/>
            </p:nvSpPr>
            <p:spPr>
              <a:xfrm>
                <a:off x="4827339" y="4910760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  <p:sp>
            <p:nvSpPr>
              <p:cNvPr id="213" name="CasellaDiTesto 212"/>
              <p:cNvSpPr txBox="1"/>
              <p:nvPr/>
            </p:nvSpPr>
            <p:spPr>
              <a:xfrm>
                <a:off x="4849029" y="4146635"/>
                <a:ext cx="55842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i="1" dirty="0" smtClean="0"/>
                  <a:t>3’ UTR</a:t>
                </a:r>
                <a:endParaRPr lang="it-IT" sz="1000" i="1" dirty="0"/>
              </a:p>
            </p:txBody>
          </p:sp>
        </p:grpSp>
        <p:sp>
          <p:nvSpPr>
            <p:cNvPr id="69" name="Rettangolo 68"/>
            <p:cNvSpPr/>
            <p:nvPr/>
          </p:nvSpPr>
          <p:spPr>
            <a:xfrm>
              <a:off x="1182279" y="494268"/>
              <a:ext cx="63881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 smtClean="0"/>
                <a:t>- </a:t>
              </a:r>
              <a:r>
                <a:rPr lang="it-IT" sz="2000" dirty="0" err="1" smtClean="0"/>
                <a:t>it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competes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with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protein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coding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mRNAs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for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miRNA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binding</a:t>
              </a:r>
              <a:endParaRPr lang="it-IT" sz="2000" dirty="0"/>
            </a:p>
          </p:txBody>
        </p:sp>
      </p:grpSp>
      <p:grpSp>
        <p:nvGrpSpPr>
          <p:cNvPr id="87" name="Gruppo 86"/>
          <p:cNvGrpSpPr/>
          <p:nvPr/>
        </p:nvGrpSpPr>
        <p:grpSpPr>
          <a:xfrm>
            <a:off x="3516565" y="2876775"/>
            <a:ext cx="322418" cy="165100"/>
            <a:chOff x="1689100" y="1710267"/>
            <a:chExt cx="1303867" cy="478366"/>
          </a:xfrm>
        </p:grpSpPr>
        <p:sp>
          <p:nvSpPr>
            <p:cNvPr id="88" name="Arco a tutto sesto 87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89" name="Connettore 1 88"/>
            <p:cNvCxnSpPr>
              <a:endCxn id="88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>
              <a:stCxn id="88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o 86"/>
          <p:cNvGrpSpPr/>
          <p:nvPr/>
        </p:nvGrpSpPr>
        <p:grpSpPr>
          <a:xfrm>
            <a:off x="3664900" y="2584154"/>
            <a:ext cx="322418" cy="165100"/>
            <a:chOff x="1689100" y="1710267"/>
            <a:chExt cx="1303867" cy="478366"/>
          </a:xfrm>
        </p:grpSpPr>
        <p:sp>
          <p:nvSpPr>
            <p:cNvPr id="92" name="Arco a tutto sesto 91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93" name="Connettore 1 92"/>
            <p:cNvCxnSpPr>
              <a:endCxn id="92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>
              <a:stCxn id="92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po 86"/>
          <p:cNvGrpSpPr/>
          <p:nvPr/>
        </p:nvGrpSpPr>
        <p:grpSpPr>
          <a:xfrm>
            <a:off x="3817300" y="3066754"/>
            <a:ext cx="322418" cy="165100"/>
            <a:chOff x="1689100" y="1710267"/>
            <a:chExt cx="1303867" cy="478366"/>
          </a:xfrm>
        </p:grpSpPr>
        <p:sp>
          <p:nvSpPr>
            <p:cNvPr id="96" name="Arco a tutto sesto 95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97" name="Connettore 1 96"/>
            <p:cNvCxnSpPr>
              <a:endCxn id="96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96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o 86"/>
          <p:cNvGrpSpPr/>
          <p:nvPr/>
        </p:nvGrpSpPr>
        <p:grpSpPr>
          <a:xfrm>
            <a:off x="4539924" y="3900172"/>
            <a:ext cx="322418" cy="165100"/>
            <a:chOff x="1689100" y="1710267"/>
            <a:chExt cx="1303867" cy="478366"/>
          </a:xfrm>
        </p:grpSpPr>
        <p:sp>
          <p:nvSpPr>
            <p:cNvPr id="64" name="Arco a tutto sesto 63"/>
            <p:cNvSpPr/>
            <p:nvPr/>
          </p:nvSpPr>
          <p:spPr>
            <a:xfrm>
              <a:off x="2095500" y="1710267"/>
              <a:ext cx="491067" cy="478366"/>
            </a:xfrm>
            <a:prstGeom prst="blockArc">
              <a:avLst>
                <a:gd name="adj1" fmla="val 10800000"/>
                <a:gd name="adj2" fmla="val 237223"/>
                <a:gd name="adj3" fmla="val 0"/>
              </a:avLst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65" name="Connettore 1 64"/>
            <p:cNvCxnSpPr>
              <a:endCxn id="64" idx="0"/>
            </p:cNvCxnSpPr>
            <p:nvPr/>
          </p:nvCxnSpPr>
          <p:spPr>
            <a:xfrm>
              <a:off x="1689100" y="1949450"/>
              <a:ext cx="406400" cy="1588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>
              <a:stCxn id="64" idx="1"/>
            </p:cNvCxnSpPr>
            <p:nvPr/>
          </p:nvCxnSpPr>
          <p:spPr>
            <a:xfrm rot="16200000" flipH="1">
              <a:off x="2788398" y="1763931"/>
              <a:ext cx="2122" cy="407016"/>
            </a:xfrm>
            <a:prstGeom prst="line">
              <a:avLst/>
            </a:prstGeom>
            <a:ln w="38100" cap="flat" cmpd="sng" algn="ctr">
              <a:solidFill>
                <a:srgbClr val="2991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ttangolo arrotondato 71"/>
          <p:cNvSpPr/>
          <p:nvPr/>
        </p:nvSpPr>
        <p:spPr>
          <a:xfrm>
            <a:off x="850900" y="104952"/>
            <a:ext cx="7150100" cy="8348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asellaDiTesto 72"/>
          <p:cNvSpPr txBox="1"/>
          <p:nvPr/>
        </p:nvSpPr>
        <p:spPr>
          <a:xfrm>
            <a:off x="1755331" y="179946"/>
            <a:ext cx="492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Competition</a:t>
            </a:r>
            <a:r>
              <a:rPr lang="it-IT" sz="2800" dirty="0" smtClean="0"/>
              <a:t> for </a:t>
            </a:r>
            <a:r>
              <a:rPr lang="it-IT" sz="2800" dirty="0" err="1" smtClean="0"/>
              <a:t>miRNA</a:t>
            </a:r>
            <a:r>
              <a:rPr lang="it-IT" sz="2800" dirty="0" smtClean="0"/>
              <a:t> </a:t>
            </a:r>
            <a:r>
              <a:rPr lang="it-IT" sz="2800" dirty="0" err="1" smtClean="0"/>
              <a:t>binding</a:t>
            </a:r>
            <a:r>
              <a:rPr lang="it-IT" sz="2800" dirty="0" smtClean="0"/>
              <a:t>?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3273536" y="2280601"/>
            <a:ext cx="1130735" cy="246551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4139718" y="2280601"/>
            <a:ext cx="147100" cy="1619571"/>
          </a:xfrm>
          <a:prstGeom prst="line">
            <a:avLst/>
          </a:prstGeom>
          <a:ln>
            <a:solidFill>
              <a:srgbClr val="008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941273" y="1621628"/>
            <a:ext cx="141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000000"/>
                </a:solidFill>
                <a:latin typeface="+mj-lt"/>
                <a:cs typeface="Arial"/>
              </a:rPr>
              <a:t>linc-MD1</a:t>
            </a:r>
            <a:endParaRPr lang="it-IT" sz="2400" b="1" i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67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tangolo arrotondato 75"/>
          <p:cNvSpPr/>
          <p:nvPr/>
        </p:nvSpPr>
        <p:spPr>
          <a:xfrm>
            <a:off x="584681" y="219252"/>
            <a:ext cx="7732130" cy="523220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CasellaDiTesto 73"/>
          <p:cNvSpPr txBox="1"/>
          <p:nvPr/>
        </p:nvSpPr>
        <p:spPr>
          <a:xfrm>
            <a:off x="805916" y="237582"/>
            <a:ext cx="726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</a:t>
            </a:r>
            <a:r>
              <a:rPr lang="it-IT" sz="2400" dirty="0" smtClean="0"/>
              <a:t>inc-MD1 </a:t>
            </a:r>
            <a:r>
              <a:rPr lang="it-IT" sz="2400" dirty="0" err="1" smtClean="0"/>
              <a:t>controls</a:t>
            </a:r>
            <a:r>
              <a:rPr lang="it-IT" sz="2400" dirty="0" smtClean="0"/>
              <a:t> the </a:t>
            </a:r>
            <a:r>
              <a:rPr lang="it-IT" sz="2400" dirty="0" err="1" smtClean="0"/>
              <a:t>levels</a:t>
            </a:r>
            <a:r>
              <a:rPr lang="it-IT" sz="2400" dirty="0" smtClean="0"/>
              <a:t> of MAML1 and MEF2C</a:t>
            </a:r>
            <a:endParaRPr lang="it-IT" sz="2400" dirty="0"/>
          </a:p>
        </p:txBody>
      </p:sp>
      <p:grpSp>
        <p:nvGrpSpPr>
          <p:cNvPr id="6" name="Gruppo 5"/>
          <p:cNvGrpSpPr/>
          <p:nvPr/>
        </p:nvGrpSpPr>
        <p:grpSpPr>
          <a:xfrm>
            <a:off x="312151" y="4532558"/>
            <a:ext cx="3866673" cy="1053735"/>
            <a:chOff x="4562417" y="2746040"/>
            <a:chExt cx="3866673" cy="1053735"/>
          </a:xfrm>
        </p:grpSpPr>
        <p:sp>
          <p:nvSpPr>
            <p:cNvPr id="53" name="CasellaDiTesto 52"/>
            <p:cNvSpPr txBox="1"/>
            <p:nvPr/>
          </p:nvSpPr>
          <p:spPr>
            <a:xfrm>
              <a:off x="5004813" y="3429844"/>
              <a:ext cx="8915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600" dirty="0" smtClean="0">
                  <a:latin typeface="Arial"/>
                  <a:cs typeface="Arial"/>
                </a:rPr>
                <a:t>MAML1</a:t>
              </a:r>
              <a:endParaRPr lang="it-IT" sz="1600" dirty="0">
                <a:latin typeface="Arial"/>
                <a:cs typeface="Arial"/>
              </a:endParaRPr>
            </a:p>
          </p:txBody>
        </p:sp>
        <p:sp>
          <p:nvSpPr>
            <p:cNvPr id="55" name="CasellaDiTesto 54"/>
            <p:cNvSpPr txBox="1"/>
            <p:nvPr/>
          </p:nvSpPr>
          <p:spPr>
            <a:xfrm>
              <a:off x="4902200" y="2826756"/>
              <a:ext cx="1121203" cy="21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it-IT" sz="1400" b="1" dirty="0" err="1" smtClean="0">
                  <a:latin typeface="Arial"/>
                  <a:cs typeface="Arial"/>
                </a:rPr>
                <a:t>linc</a:t>
              </a:r>
              <a:r>
                <a:rPr lang="it-IT" sz="1400" b="1" dirty="0" smtClean="0">
                  <a:latin typeface="Arial"/>
                  <a:cs typeface="Arial"/>
                </a:rPr>
                <a:t>  </a:t>
              </a:r>
              <a:r>
                <a:rPr lang="it-IT" sz="1400" b="1" dirty="0" err="1" smtClean="0">
                  <a:latin typeface="Arial"/>
                  <a:cs typeface="Arial"/>
                </a:rPr>
                <a:t>ΔDr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4562417" y="3092224"/>
              <a:ext cx="1460987" cy="21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800"/>
                </a:lnSpc>
              </a:pPr>
              <a:r>
                <a:rPr lang="it-IT" sz="1400" b="1" dirty="0" smtClean="0">
                  <a:latin typeface="Arial"/>
                  <a:cs typeface="Arial"/>
                </a:rPr>
                <a:t>pmiR-133</a:t>
              </a: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6021471" y="2758740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−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6482639" y="2758740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+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6893008" y="2746040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−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7277977" y="2758740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+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7656594" y="2746040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−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2" name="CasellaDiTesto 61"/>
            <p:cNvSpPr txBox="1"/>
            <p:nvPr/>
          </p:nvSpPr>
          <p:spPr>
            <a:xfrm>
              <a:off x="8073317" y="2758740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+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6020984" y="2992458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−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4" name="CasellaDiTesto 63"/>
            <p:cNvSpPr txBox="1"/>
            <p:nvPr/>
          </p:nvSpPr>
          <p:spPr>
            <a:xfrm>
              <a:off x="6482153" y="2992458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−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6892522" y="2979758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+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6" name="CasellaDiTesto 65"/>
            <p:cNvSpPr txBox="1"/>
            <p:nvPr/>
          </p:nvSpPr>
          <p:spPr>
            <a:xfrm>
              <a:off x="7277491" y="2992458"/>
              <a:ext cx="289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+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7611660" y="2979758"/>
              <a:ext cx="394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++</a:t>
              </a:r>
              <a:endParaRPr lang="it-IT" sz="1400" b="1" dirty="0">
                <a:latin typeface="Arial"/>
                <a:cs typeface="Arial"/>
              </a:endParaRPr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8034731" y="2992458"/>
              <a:ext cx="394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latin typeface="Arial"/>
                  <a:cs typeface="Arial"/>
                </a:rPr>
                <a:t>++</a:t>
              </a:r>
              <a:endParaRPr lang="it-IT" sz="1400" b="1" dirty="0">
                <a:latin typeface="Arial"/>
                <a:cs typeface="Arial"/>
              </a:endParaRPr>
            </a:p>
          </p:txBody>
        </p:sp>
        <p:pic>
          <p:nvPicPr>
            <p:cNvPr id="81" name="Immagine 80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4956" y="3354226"/>
              <a:ext cx="2432444" cy="4455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84" name="Picture 15" descr="Fondino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16" descr="fascia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" name="Immagine 9" descr="ML_sinistra_202EC.ai"/>
          <p:cNvPicPr>
            <a:picLocks noChangeAspect="1"/>
          </p:cNvPicPr>
          <p:nvPr/>
        </p:nvPicPr>
        <p:blipFill>
          <a:blip r:embed="rId5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Immagine 93"/>
          <p:cNvPicPr>
            <a:picLocks noChangeAspect="1"/>
          </p:cNvPicPr>
          <p:nvPr/>
        </p:nvPicPr>
        <p:blipFill rotWithShape="1">
          <a:blip r:embed="rId6"/>
          <a:srcRect t="5048" r="66271" b="7846"/>
          <a:stretch/>
        </p:blipFill>
        <p:spPr>
          <a:xfrm>
            <a:off x="1988518" y="937962"/>
            <a:ext cx="1919736" cy="3293684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761008" y="3870934"/>
            <a:ext cx="4346409" cy="2089581"/>
            <a:chOff x="4811807" y="4074130"/>
            <a:chExt cx="4346409" cy="2089581"/>
          </a:xfrm>
        </p:grpSpPr>
        <p:grpSp>
          <p:nvGrpSpPr>
            <p:cNvPr id="2" name="Gruppo 1"/>
            <p:cNvGrpSpPr/>
            <p:nvPr/>
          </p:nvGrpSpPr>
          <p:grpSpPr>
            <a:xfrm>
              <a:off x="4811807" y="4550680"/>
              <a:ext cx="4346409" cy="1613031"/>
              <a:chOff x="4811807" y="4245886"/>
              <a:chExt cx="4346409" cy="1613031"/>
            </a:xfrm>
          </p:grpSpPr>
          <p:sp>
            <p:nvSpPr>
              <p:cNvPr id="70" name="Figura a mano libera 69"/>
              <p:cNvSpPr/>
              <p:nvPr/>
            </p:nvSpPr>
            <p:spPr>
              <a:xfrm rot="1119897">
                <a:off x="5522699" y="5456572"/>
                <a:ext cx="365338" cy="45719"/>
              </a:xfrm>
              <a:custGeom>
                <a:avLst/>
                <a:gdLst>
                  <a:gd name="connsiteX0" fmla="*/ 0 w 1020725"/>
                  <a:gd name="connsiteY0" fmla="*/ 184160 h 195414"/>
                  <a:gd name="connsiteX1" fmla="*/ 255181 w 1020725"/>
                  <a:gd name="connsiteY1" fmla="*/ 184160 h 195414"/>
                  <a:gd name="connsiteX2" fmla="*/ 329609 w 1020725"/>
                  <a:gd name="connsiteY2" fmla="*/ 67202 h 195414"/>
                  <a:gd name="connsiteX3" fmla="*/ 361507 w 1020725"/>
                  <a:gd name="connsiteY3" fmla="*/ 14039 h 195414"/>
                  <a:gd name="connsiteX4" fmla="*/ 435935 w 1020725"/>
                  <a:gd name="connsiteY4" fmla="*/ 14039 h 195414"/>
                  <a:gd name="connsiteX5" fmla="*/ 499730 w 1020725"/>
                  <a:gd name="connsiteY5" fmla="*/ 173528 h 195414"/>
                  <a:gd name="connsiteX6" fmla="*/ 818707 w 1020725"/>
                  <a:gd name="connsiteY6" fmla="*/ 184160 h 195414"/>
                  <a:gd name="connsiteX7" fmla="*/ 1020725 w 1020725"/>
                  <a:gd name="connsiteY7" fmla="*/ 130997 h 19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0725" h="195414">
                    <a:moveTo>
                      <a:pt x="0" y="184160"/>
                    </a:moveTo>
                    <a:cubicBezTo>
                      <a:pt x="100123" y="193906"/>
                      <a:pt x="200246" y="203653"/>
                      <a:pt x="255181" y="184160"/>
                    </a:cubicBezTo>
                    <a:cubicBezTo>
                      <a:pt x="310116" y="164667"/>
                      <a:pt x="311888" y="95555"/>
                      <a:pt x="329609" y="67202"/>
                    </a:cubicBezTo>
                    <a:cubicBezTo>
                      <a:pt x="347330" y="38848"/>
                      <a:pt x="343786" y="22899"/>
                      <a:pt x="361507" y="14039"/>
                    </a:cubicBezTo>
                    <a:cubicBezTo>
                      <a:pt x="379228" y="5178"/>
                      <a:pt x="412898" y="-12542"/>
                      <a:pt x="435935" y="14039"/>
                    </a:cubicBezTo>
                    <a:cubicBezTo>
                      <a:pt x="458972" y="40620"/>
                      <a:pt x="435935" y="145174"/>
                      <a:pt x="499730" y="173528"/>
                    </a:cubicBezTo>
                    <a:cubicBezTo>
                      <a:pt x="563525" y="201882"/>
                      <a:pt x="731875" y="191249"/>
                      <a:pt x="818707" y="184160"/>
                    </a:cubicBezTo>
                    <a:cubicBezTo>
                      <a:pt x="905540" y="177071"/>
                      <a:pt x="963132" y="154034"/>
                      <a:pt x="1020725" y="130997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71" name="Freeform 58"/>
              <p:cNvSpPr>
                <a:spLocks/>
              </p:cNvSpPr>
              <p:nvPr/>
            </p:nvSpPr>
            <p:spPr bwMode="auto">
              <a:xfrm>
                <a:off x="4849908" y="5422756"/>
                <a:ext cx="1132284" cy="272892"/>
              </a:xfrm>
              <a:custGeom>
                <a:avLst/>
                <a:gdLst>
                  <a:gd name="T0" fmla="*/ 0 w 1968"/>
                  <a:gd name="T1" fmla="*/ 0 h 384"/>
                  <a:gd name="T2" fmla="*/ 2147483647 w 1968"/>
                  <a:gd name="T3" fmla="*/ 2147483647 h 384"/>
                  <a:gd name="T4" fmla="*/ 2147483647 w 1968"/>
                  <a:gd name="T5" fmla="*/ 2147483647 h 384"/>
                  <a:gd name="T6" fmla="*/ 2147483647 w 1968"/>
                  <a:gd name="T7" fmla="*/ 2147483647 h 384"/>
                  <a:gd name="T8" fmla="*/ 2147483647 w 1968"/>
                  <a:gd name="T9" fmla="*/ 2147483647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68" h="384">
                    <a:moveTo>
                      <a:pt x="0" y="0"/>
                    </a:moveTo>
                    <a:cubicBezTo>
                      <a:pt x="116" y="108"/>
                      <a:pt x="232" y="216"/>
                      <a:pt x="432" y="240"/>
                    </a:cubicBezTo>
                    <a:cubicBezTo>
                      <a:pt x="632" y="264"/>
                      <a:pt x="984" y="128"/>
                      <a:pt x="1200" y="144"/>
                    </a:cubicBezTo>
                    <a:cubicBezTo>
                      <a:pt x="1416" y="160"/>
                      <a:pt x="1600" y="296"/>
                      <a:pt x="1728" y="336"/>
                    </a:cubicBezTo>
                    <a:cubicBezTo>
                      <a:pt x="1856" y="376"/>
                      <a:pt x="1912" y="380"/>
                      <a:pt x="1968" y="384"/>
                    </a:cubicBezTo>
                  </a:path>
                </a:pathLst>
              </a:custGeom>
              <a:noFill/>
              <a:ln w="57150" cmpd="sng">
                <a:solidFill>
                  <a:srgbClr val="BB17B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Rectangle 60"/>
              <p:cNvSpPr>
                <a:spLocks noChangeArrowheads="1"/>
              </p:cNvSpPr>
              <p:nvPr/>
            </p:nvSpPr>
            <p:spPr bwMode="auto">
              <a:xfrm>
                <a:off x="5918691" y="5543248"/>
                <a:ext cx="596900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dirty="0" err="1"/>
                  <a:t>AAAAA</a:t>
                </a:r>
                <a:r>
                  <a:rPr lang="en-US" sz="1000" baseline="-25000" dirty="0" err="1"/>
                  <a:t>n</a:t>
                </a:r>
                <a:endParaRPr lang="en-US" sz="1000" dirty="0"/>
              </a:p>
            </p:txBody>
          </p:sp>
          <p:sp>
            <p:nvSpPr>
              <p:cNvPr id="75" name="CasellaDiTesto 45"/>
              <p:cNvSpPr txBox="1">
                <a:spLocks noChangeArrowheads="1"/>
              </p:cNvSpPr>
              <p:nvPr/>
            </p:nvSpPr>
            <p:spPr bwMode="auto">
              <a:xfrm>
                <a:off x="4813827" y="5008627"/>
                <a:ext cx="116787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 b="1" dirty="0" smtClean="0">
                    <a:latin typeface="Arial" charset="0"/>
                  </a:rPr>
                  <a:t>linc-MD1</a:t>
                </a:r>
                <a:endParaRPr lang="it-IT" sz="1400" b="1" dirty="0">
                  <a:latin typeface="Arial" charset="0"/>
                </a:endParaRPr>
              </a:p>
            </p:txBody>
          </p:sp>
          <p:sp>
            <p:nvSpPr>
              <p:cNvPr id="77" name="Freeform 58"/>
              <p:cNvSpPr>
                <a:spLocks/>
              </p:cNvSpPr>
              <p:nvPr/>
            </p:nvSpPr>
            <p:spPr bwMode="auto">
              <a:xfrm>
                <a:off x="7567109" y="5466889"/>
                <a:ext cx="1037655" cy="266918"/>
              </a:xfrm>
              <a:custGeom>
                <a:avLst/>
                <a:gdLst>
                  <a:gd name="T0" fmla="*/ 0 w 1968"/>
                  <a:gd name="T1" fmla="*/ 0 h 384"/>
                  <a:gd name="T2" fmla="*/ 2147483647 w 1968"/>
                  <a:gd name="T3" fmla="*/ 2147483647 h 384"/>
                  <a:gd name="T4" fmla="*/ 2147483647 w 1968"/>
                  <a:gd name="T5" fmla="*/ 2147483647 h 384"/>
                  <a:gd name="T6" fmla="*/ 2147483647 w 1968"/>
                  <a:gd name="T7" fmla="*/ 2147483647 h 384"/>
                  <a:gd name="T8" fmla="*/ 2147483647 w 1968"/>
                  <a:gd name="T9" fmla="*/ 2147483647 h 3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68" h="384">
                    <a:moveTo>
                      <a:pt x="0" y="0"/>
                    </a:moveTo>
                    <a:cubicBezTo>
                      <a:pt x="116" y="108"/>
                      <a:pt x="232" y="216"/>
                      <a:pt x="432" y="240"/>
                    </a:cubicBezTo>
                    <a:cubicBezTo>
                      <a:pt x="632" y="264"/>
                      <a:pt x="984" y="128"/>
                      <a:pt x="1200" y="144"/>
                    </a:cubicBezTo>
                    <a:cubicBezTo>
                      <a:pt x="1416" y="160"/>
                      <a:pt x="1600" y="296"/>
                      <a:pt x="1728" y="336"/>
                    </a:cubicBezTo>
                    <a:cubicBezTo>
                      <a:pt x="1856" y="376"/>
                      <a:pt x="1912" y="380"/>
                      <a:pt x="1968" y="384"/>
                    </a:cubicBez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8" name="Oval 59"/>
              <p:cNvSpPr>
                <a:spLocks noChangeArrowheads="1"/>
              </p:cNvSpPr>
              <p:nvPr/>
            </p:nvSpPr>
            <p:spPr bwMode="auto">
              <a:xfrm>
                <a:off x="7514349" y="5399315"/>
                <a:ext cx="76200" cy="8334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9" name="CasellaDiTesto 61"/>
              <p:cNvSpPr txBox="1">
                <a:spLocks noChangeArrowheads="1"/>
              </p:cNvSpPr>
              <p:nvPr/>
            </p:nvSpPr>
            <p:spPr bwMode="auto">
              <a:xfrm>
                <a:off x="6502074" y="4245886"/>
                <a:ext cx="124100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 b="1" dirty="0" smtClean="0">
                    <a:solidFill>
                      <a:srgbClr val="008000"/>
                    </a:solidFill>
                    <a:latin typeface="Arial" charset="0"/>
                  </a:rPr>
                  <a:t>miR-133</a:t>
                </a:r>
                <a:endParaRPr lang="it-IT" sz="1400" b="1" dirty="0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80" name="Oval 59"/>
              <p:cNvSpPr>
                <a:spLocks noChangeArrowheads="1"/>
              </p:cNvSpPr>
              <p:nvPr/>
            </p:nvSpPr>
            <p:spPr bwMode="auto">
              <a:xfrm>
                <a:off x="4811807" y="5375925"/>
                <a:ext cx="76200" cy="8334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88" name="Gruppo 87"/>
              <p:cNvGrpSpPr/>
              <p:nvPr/>
            </p:nvGrpSpPr>
            <p:grpSpPr>
              <a:xfrm rot="1509770">
                <a:off x="6034546" y="4802650"/>
                <a:ext cx="282377" cy="371352"/>
                <a:chOff x="4335652" y="2936627"/>
                <a:chExt cx="282377" cy="371352"/>
              </a:xfrm>
            </p:grpSpPr>
            <p:cxnSp>
              <p:nvCxnSpPr>
                <p:cNvPr id="89" name="Connettore 1 88"/>
                <p:cNvCxnSpPr/>
                <p:nvPr/>
              </p:nvCxnSpPr>
              <p:spPr>
                <a:xfrm flipH="1">
                  <a:off x="4405597" y="2936627"/>
                  <a:ext cx="212432" cy="3238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89"/>
                <p:cNvCxnSpPr/>
                <p:nvPr/>
              </p:nvCxnSpPr>
              <p:spPr>
                <a:xfrm flipH="1" flipV="1">
                  <a:off x="4335652" y="3212976"/>
                  <a:ext cx="130836" cy="9500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uppo 90"/>
              <p:cNvGrpSpPr/>
              <p:nvPr/>
            </p:nvGrpSpPr>
            <p:grpSpPr>
              <a:xfrm rot="16200000">
                <a:off x="7186791" y="4518452"/>
                <a:ext cx="899333" cy="410694"/>
                <a:chOff x="4335652" y="2936627"/>
                <a:chExt cx="899333" cy="410694"/>
              </a:xfrm>
            </p:grpSpPr>
            <p:cxnSp>
              <p:nvCxnSpPr>
                <p:cNvPr id="93" name="Connettore 1 92"/>
                <p:cNvCxnSpPr/>
                <p:nvPr/>
              </p:nvCxnSpPr>
              <p:spPr>
                <a:xfrm flipH="1" flipV="1">
                  <a:off x="4335652" y="3212976"/>
                  <a:ext cx="130836" cy="9500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ttore 1 91"/>
                <p:cNvCxnSpPr/>
                <p:nvPr/>
              </p:nvCxnSpPr>
              <p:spPr>
                <a:xfrm flipH="1">
                  <a:off x="4405597" y="2936627"/>
                  <a:ext cx="212432" cy="3238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ttore 1 111"/>
                <p:cNvCxnSpPr/>
                <p:nvPr/>
              </p:nvCxnSpPr>
              <p:spPr>
                <a:xfrm rot="10800000" flipV="1">
                  <a:off x="4996036" y="3077568"/>
                  <a:ext cx="130836" cy="9500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ttore 1 112"/>
                <p:cNvCxnSpPr/>
                <p:nvPr/>
              </p:nvCxnSpPr>
              <p:spPr>
                <a:xfrm rot="5400000" flipH="1">
                  <a:off x="5039382" y="3151718"/>
                  <a:ext cx="222202" cy="16900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Connettore 2 94"/>
              <p:cNvCxnSpPr/>
              <p:nvPr/>
            </p:nvCxnSpPr>
            <p:spPr>
              <a:xfrm>
                <a:off x="6337791" y="5422756"/>
                <a:ext cx="996334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Figura a mano libera 97"/>
              <p:cNvSpPr/>
              <p:nvPr/>
            </p:nvSpPr>
            <p:spPr>
              <a:xfrm rot="164490">
                <a:off x="6476686" y="4739564"/>
                <a:ext cx="365338" cy="45719"/>
              </a:xfrm>
              <a:custGeom>
                <a:avLst/>
                <a:gdLst>
                  <a:gd name="connsiteX0" fmla="*/ 0 w 1020725"/>
                  <a:gd name="connsiteY0" fmla="*/ 184160 h 195414"/>
                  <a:gd name="connsiteX1" fmla="*/ 255181 w 1020725"/>
                  <a:gd name="connsiteY1" fmla="*/ 184160 h 195414"/>
                  <a:gd name="connsiteX2" fmla="*/ 329609 w 1020725"/>
                  <a:gd name="connsiteY2" fmla="*/ 67202 h 195414"/>
                  <a:gd name="connsiteX3" fmla="*/ 361507 w 1020725"/>
                  <a:gd name="connsiteY3" fmla="*/ 14039 h 195414"/>
                  <a:gd name="connsiteX4" fmla="*/ 435935 w 1020725"/>
                  <a:gd name="connsiteY4" fmla="*/ 14039 h 195414"/>
                  <a:gd name="connsiteX5" fmla="*/ 499730 w 1020725"/>
                  <a:gd name="connsiteY5" fmla="*/ 173528 h 195414"/>
                  <a:gd name="connsiteX6" fmla="*/ 818707 w 1020725"/>
                  <a:gd name="connsiteY6" fmla="*/ 184160 h 195414"/>
                  <a:gd name="connsiteX7" fmla="*/ 1020725 w 1020725"/>
                  <a:gd name="connsiteY7" fmla="*/ 130997 h 19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0725" h="195414">
                    <a:moveTo>
                      <a:pt x="0" y="184160"/>
                    </a:moveTo>
                    <a:cubicBezTo>
                      <a:pt x="100123" y="193906"/>
                      <a:pt x="200246" y="203653"/>
                      <a:pt x="255181" y="184160"/>
                    </a:cubicBezTo>
                    <a:cubicBezTo>
                      <a:pt x="310116" y="164667"/>
                      <a:pt x="311888" y="95555"/>
                      <a:pt x="329609" y="67202"/>
                    </a:cubicBezTo>
                    <a:cubicBezTo>
                      <a:pt x="347330" y="38848"/>
                      <a:pt x="343786" y="22899"/>
                      <a:pt x="361507" y="14039"/>
                    </a:cubicBezTo>
                    <a:cubicBezTo>
                      <a:pt x="379228" y="5178"/>
                      <a:pt x="412898" y="-12542"/>
                      <a:pt x="435935" y="14039"/>
                    </a:cubicBezTo>
                    <a:cubicBezTo>
                      <a:pt x="458972" y="40620"/>
                      <a:pt x="435935" y="145174"/>
                      <a:pt x="499730" y="173528"/>
                    </a:cubicBezTo>
                    <a:cubicBezTo>
                      <a:pt x="563525" y="201882"/>
                      <a:pt x="731875" y="191249"/>
                      <a:pt x="818707" y="184160"/>
                    </a:cubicBezTo>
                    <a:cubicBezTo>
                      <a:pt x="905540" y="177071"/>
                      <a:pt x="963132" y="154034"/>
                      <a:pt x="1020725" y="130997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9" name="Figura a mano libera 98"/>
              <p:cNvSpPr/>
              <p:nvPr/>
            </p:nvSpPr>
            <p:spPr>
              <a:xfrm rot="164490">
                <a:off x="6725401" y="4648680"/>
                <a:ext cx="365338" cy="45719"/>
              </a:xfrm>
              <a:custGeom>
                <a:avLst/>
                <a:gdLst>
                  <a:gd name="connsiteX0" fmla="*/ 0 w 1020725"/>
                  <a:gd name="connsiteY0" fmla="*/ 184160 h 195414"/>
                  <a:gd name="connsiteX1" fmla="*/ 255181 w 1020725"/>
                  <a:gd name="connsiteY1" fmla="*/ 184160 h 195414"/>
                  <a:gd name="connsiteX2" fmla="*/ 329609 w 1020725"/>
                  <a:gd name="connsiteY2" fmla="*/ 67202 h 195414"/>
                  <a:gd name="connsiteX3" fmla="*/ 361507 w 1020725"/>
                  <a:gd name="connsiteY3" fmla="*/ 14039 h 195414"/>
                  <a:gd name="connsiteX4" fmla="*/ 435935 w 1020725"/>
                  <a:gd name="connsiteY4" fmla="*/ 14039 h 195414"/>
                  <a:gd name="connsiteX5" fmla="*/ 499730 w 1020725"/>
                  <a:gd name="connsiteY5" fmla="*/ 173528 h 195414"/>
                  <a:gd name="connsiteX6" fmla="*/ 818707 w 1020725"/>
                  <a:gd name="connsiteY6" fmla="*/ 184160 h 195414"/>
                  <a:gd name="connsiteX7" fmla="*/ 1020725 w 1020725"/>
                  <a:gd name="connsiteY7" fmla="*/ 130997 h 19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0725" h="195414">
                    <a:moveTo>
                      <a:pt x="0" y="184160"/>
                    </a:moveTo>
                    <a:cubicBezTo>
                      <a:pt x="100123" y="193906"/>
                      <a:pt x="200246" y="203653"/>
                      <a:pt x="255181" y="184160"/>
                    </a:cubicBezTo>
                    <a:cubicBezTo>
                      <a:pt x="310116" y="164667"/>
                      <a:pt x="311888" y="95555"/>
                      <a:pt x="329609" y="67202"/>
                    </a:cubicBezTo>
                    <a:cubicBezTo>
                      <a:pt x="347330" y="38848"/>
                      <a:pt x="343786" y="22899"/>
                      <a:pt x="361507" y="14039"/>
                    </a:cubicBezTo>
                    <a:cubicBezTo>
                      <a:pt x="379228" y="5178"/>
                      <a:pt x="412898" y="-12542"/>
                      <a:pt x="435935" y="14039"/>
                    </a:cubicBezTo>
                    <a:cubicBezTo>
                      <a:pt x="458972" y="40620"/>
                      <a:pt x="435935" y="145174"/>
                      <a:pt x="499730" y="173528"/>
                    </a:cubicBezTo>
                    <a:cubicBezTo>
                      <a:pt x="563525" y="201882"/>
                      <a:pt x="731875" y="191249"/>
                      <a:pt x="818707" y="184160"/>
                    </a:cubicBezTo>
                    <a:cubicBezTo>
                      <a:pt x="905540" y="177071"/>
                      <a:pt x="963132" y="154034"/>
                      <a:pt x="1020725" y="130997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0" name="Figura a mano libera 99"/>
              <p:cNvSpPr/>
              <p:nvPr/>
            </p:nvSpPr>
            <p:spPr>
              <a:xfrm rot="164490">
                <a:off x="6997114" y="4754128"/>
                <a:ext cx="365338" cy="45719"/>
              </a:xfrm>
              <a:custGeom>
                <a:avLst/>
                <a:gdLst>
                  <a:gd name="connsiteX0" fmla="*/ 0 w 1020725"/>
                  <a:gd name="connsiteY0" fmla="*/ 184160 h 195414"/>
                  <a:gd name="connsiteX1" fmla="*/ 255181 w 1020725"/>
                  <a:gd name="connsiteY1" fmla="*/ 184160 h 195414"/>
                  <a:gd name="connsiteX2" fmla="*/ 329609 w 1020725"/>
                  <a:gd name="connsiteY2" fmla="*/ 67202 h 195414"/>
                  <a:gd name="connsiteX3" fmla="*/ 361507 w 1020725"/>
                  <a:gd name="connsiteY3" fmla="*/ 14039 h 195414"/>
                  <a:gd name="connsiteX4" fmla="*/ 435935 w 1020725"/>
                  <a:gd name="connsiteY4" fmla="*/ 14039 h 195414"/>
                  <a:gd name="connsiteX5" fmla="*/ 499730 w 1020725"/>
                  <a:gd name="connsiteY5" fmla="*/ 173528 h 195414"/>
                  <a:gd name="connsiteX6" fmla="*/ 818707 w 1020725"/>
                  <a:gd name="connsiteY6" fmla="*/ 184160 h 195414"/>
                  <a:gd name="connsiteX7" fmla="*/ 1020725 w 1020725"/>
                  <a:gd name="connsiteY7" fmla="*/ 130997 h 19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0725" h="195414">
                    <a:moveTo>
                      <a:pt x="0" y="184160"/>
                    </a:moveTo>
                    <a:cubicBezTo>
                      <a:pt x="100123" y="193906"/>
                      <a:pt x="200246" y="203653"/>
                      <a:pt x="255181" y="184160"/>
                    </a:cubicBezTo>
                    <a:cubicBezTo>
                      <a:pt x="310116" y="164667"/>
                      <a:pt x="311888" y="95555"/>
                      <a:pt x="329609" y="67202"/>
                    </a:cubicBezTo>
                    <a:cubicBezTo>
                      <a:pt x="347330" y="38848"/>
                      <a:pt x="343786" y="22899"/>
                      <a:pt x="361507" y="14039"/>
                    </a:cubicBezTo>
                    <a:cubicBezTo>
                      <a:pt x="379228" y="5178"/>
                      <a:pt x="412898" y="-12542"/>
                      <a:pt x="435935" y="14039"/>
                    </a:cubicBezTo>
                    <a:cubicBezTo>
                      <a:pt x="458972" y="40620"/>
                      <a:pt x="435935" y="145174"/>
                      <a:pt x="499730" y="173528"/>
                    </a:cubicBezTo>
                    <a:cubicBezTo>
                      <a:pt x="563525" y="201882"/>
                      <a:pt x="731875" y="191249"/>
                      <a:pt x="818707" y="184160"/>
                    </a:cubicBezTo>
                    <a:cubicBezTo>
                      <a:pt x="905540" y="177071"/>
                      <a:pt x="963132" y="154034"/>
                      <a:pt x="1020725" y="130997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1" name="Figura a mano libera 100"/>
              <p:cNvSpPr/>
              <p:nvPr/>
            </p:nvSpPr>
            <p:spPr>
              <a:xfrm rot="1528063">
                <a:off x="8240140" y="5535561"/>
                <a:ext cx="365338" cy="45719"/>
              </a:xfrm>
              <a:custGeom>
                <a:avLst/>
                <a:gdLst>
                  <a:gd name="connsiteX0" fmla="*/ 0 w 1020725"/>
                  <a:gd name="connsiteY0" fmla="*/ 184160 h 195414"/>
                  <a:gd name="connsiteX1" fmla="*/ 255181 w 1020725"/>
                  <a:gd name="connsiteY1" fmla="*/ 184160 h 195414"/>
                  <a:gd name="connsiteX2" fmla="*/ 329609 w 1020725"/>
                  <a:gd name="connsiteY2" fmla="*/ 67202 h 195414"/>
                  <a:gd name="connsiteX3" fmla="*/ 361507 w 1020725"/>
                  <a:gd name="connsiteY3" fmla="*/ 14039 h 195414"/>
                  <a:gd name="connsiteX4" fmla="*/ 435935 w 1020725"/>
                  <a:gd name="connsiteY4" fmla="*/ 14039 h 195414"/>
                  <a:gd name="connsiteX5" fmla="*/ 499730 w 1020725"/>
                  <a:gd name="connsiteY5" fmla="*/ 173528 h 195414"/>
                  <a:gd name="connsiteX6" fmla="*/ 818707 w 1020725"/>
                  <a:gd name="connsiteY6" fmla="*/ 184160 h 195414"/>
                  <a:gd name="connsiteX7" fmla="*/ 1020725 w 1020725"/>
                  <a:gd name="connsiteY7" fmla="*/ 130997 h 19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0725" h="195414">
                    <a:moveTo>
                      <a:pt x="0" y="184160"/>
                    </a:moveTo>
                    <a:cubicBezTo>
                      <a:pt x="100123" y="193906"/>
                      <a:pt x="200246" y="203653"/>
                      <a:pt x="255181" y="184160"/>
                    </a:cubicBezTo>
                    <a:cubicBezTo>
                      <a:pt x="310116" y="164667"/>
                      <a:pt x="311888" y="95555"/>
                      <a:pt x="329609" y="67202"/>
                    </a:cubicBezTo>
                    <a:cubicBezTo>
                      <a:pt x="347330" y="38848"/>
                      <a:pt x="343786" y="22899"/>
                      <a:pt x="361507" y="14039"/>
                    </a:cubicBezTo>
                    <a:cubicBezTo>
                      <a:pt x="379228" y="5178"/>
                      <a:pt x="412898" y="-12542"/>
                      <a:pt x="435935" y="14039"/>
                    </a:cubicBezTo>
                    <a:cubicBezTo>
                      <a:pt x="458972" y="40620"/>
                      <a:pt x="435935" y="145174"/>
                      <a:pt x="499730" y="173528"/>
                    </a:cubicBezTo>
                    <a:cubicBezTo>
                      <a:pt x="563525" y="201882"/>
                      <a:pt x="731875" y="191249"/>
                      <a:pt x="818707" y="184160"/>
                    </a:cubicBezTo>
                    <a:cubicBezTo>
                      <a:pt x="905540" y="177071"/>
                      <a:pt x="963132" y="154034"/>
                      <a:pt x="1020725" y="130997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dirty="0"/>
              </a:p>
            </p:txBody>
          </p:sp>
          <p:sp>
            <p:nvSpPr>
              <p:cNvPr id="102" name="CasellaDiTesto 45"/>
              <p:cNvSpPr txBox="1">
                <a:spLocks noChangeArrowheads="1"/>
              </p:cNvSpPr>
              <p:nvPr/>
            </p:nvSpPr>
            <p:spPr bwMode="auto">
              <a:xfrm>
                <a:off x="7946596" y="5048456"/>
                <a:ext cx="121162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 b="1" dirty="0" smtClean="0">
                    <a:latin typeface="Arial" charset="0"/>
                  </a:rPr>
                  <a:t>Maml1</a:t>
                </a:r>
                <a:endParaRPr lang="it-IT" sz="1400" b="1" dirty="0">
                  <a:latin typeface="Arial" charset="0"/>
                </a:endParaRPr>
              </a:p>
            </p:txBody>
          </p:sp>
          <p:sp>
            <p:nvSpPr>
              <p:cNvPr id="103" name="Rectangle 60"/>
              <p:cNvSpPr>
                <a:spLocks noChangeArrowheads="1"/>
              </p:cNvSpPr>
              <p:nvPr/>
            </p:nvSpPr>
            <p:spPr bwMode="auto">
              <a:xfrm>
                <a:off x="8540039" y="5612855"/>
                <a:ext cx="596900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dirty="0" err="1"/>
                  <a:t>AAAAA</a:t>
                </a:r>
                <a:r>
                  <a:rPr lang="en-US" sz="1000" baseline="-25000" dirty="0" err="1"/>
                  <a:t>n</a:t>
                </a:r>
                <a:endParaRPr lang="en-US" sz="1000" dirty="0"/>
              </a:p>
            </p:txBody>
          </p:sp>
        </p:grpSp>
        <p:grpSp>
          <p:nvGrpSpPr>
            <p:cNvPr id="105" name="Gruppo 104"/>
            <p:cNvGrpSpPr/>
            <p:nvPr/>
          </p:nvGrpSpPr>
          <p:grpSpPr>
            <a:xfrm>
              <a:off x="7933707" y="4074130"/>
              <a:ext cx="961187" cy="700723"/>
              <a:chOff x="6425394" y="4146081"/>
              <a:chExt cx="961187" cy="700723"/>
            </a:xfrm>
          </p:grpSpPr>
          <p:sp>
            <p:nvSpPr>
              <p:cNvPr id="107" name="Figura a mano libera 106"/>
              <p:cNvSpPr/>
              <p:nvPr/>
            </p:nvSpPr>
            <p:spPr>
              <a:xfrm rot="21312795">
                <a:off x="7028671" y="4801085"/>
                <a:ext cx="357910" cy="45719"/>
              </a:xfrm>
              <a:custGeom>
                <a:avLst/>
                <a:gdLst>
                  <a:gd name="connsiteX0" fmla="*/ 0 w 480950"/>
                  <a:gd name="connsiteY0" fmla="*/ 0 h 65657"/>
                  <a:gd name="connsiteX1" fmla="*/ 136566 w 480950"/>
                  <a:gd name="connsiteY1" fmla="*/ 23750 h 65657"/>
                  <a:gd name="connsiteX2" fmla="*/ 243444 w 480950"/>
                  <a:gd name="connsiteY2" fmla="*/ 41563 h 65657"/>
                  <a:gd name="connsiteX3" fmla="*/ 344384 w 480950"/>
                  <a:gd name="connsiteY3" fmla="*/ 65314 h 65657"/>
                  <a:gd name="connsiteX4" fmla="*/ 480950 w 480950"/>
                  <a:gd name="connsiteY4" fmla="*/ 53438 h 6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950" h="65657">
                    <a:moveTo>
                      <a:pt x="0" y="0"/>
                    </a:moveTo>
                    <a:lnTo>
                      <a:pt x="136566" y="23750"/>
                    </a:lnTo>
                    <a:cubicBezTo>
                      <a:pt x="177140" y="30677"/>
                      <a:pt x="208808" y="34636"/>
                      <a:pt x="243444" y="41563"/>
                    </a:cubicBezTo>
                    <a:cubicBezTo>
                      <a:pt x="278080" y="48490"/>
                      <a:pt x="304800" y="63335"/>
                      <a:pt x="344384" y="65314"/>
                    </a:cubicBezTo>
                    <a:cubicBezTo>
                      <a:pt x="383968" y="67293"/>
                      <a:pt x="432459" y="60365"/>
                      <a:pt x="480950" y="53438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4" tIns="45716" rIns="91434" bIns="45716"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08" name="Figura a mano libera 107"/>
              <p:cNvSpPr/>
              <p:nvPr/>
            </p:nvSpPr>
            <p:spPr>
              <a:xfrm rot="21312795">
                <a:off x="6453249" y="4777802"/>
                <a:ext cx="357910" cy="45719"/>
              </a:xfrm>
              <a:custGeom>
                <a:avLst/>
                <a:gdLst>
                  <a:gd name="connsiteX0" fmla="*/ 0 w 480950"/>
                  <a:gd name="connsiteY0" fmla="*/ 0 h 65657"/>
                  <a:gd name="connsiteX1" fmla="*/ 136566 w 480950"/>
                  <a:gd name="connsiteY1" fmla="*/ 23750 h 65657"/>
                  <a:gd name="connsiteX2" fmla="*/ 243444 w 480950"/>
                  <a:gd name="connsiteY2" fmla="*/ 41563 h 65657"/>
                  <a:gd name="connsiteX3" fmla="*/ 344384 w 480950"/>
                  <a:gd name="connsiteY3" fmla="*/ 65314 h 65657"/>
                  <a:gd name="connsiteX4" fmla="*/ 480950 w 480950"/>
                  <a:gd name="connsiteY4" fmla="*/ 53438 h 6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950" h="65657">
                    <a:moveTo>
                      <a:pt x="0" y="0"/>
                    </a:moveTo>
                    <a:lnTo>
                      <a:pt x="136566" y="23750"/>
                    </a:lnTo>
                    <a:cubicBezTo>
                      <a:pt x="177140" y="30677"/>
                      <a:pt x="208808" y="34636"/>
                      <a:pt x="243444" y="41563"/>
                    </a:cubicBezTo>
                    <a:cubicBezTo>
                      <a:pt x="278080" y="48490"/>
                      <a:pt x="304800" y="63335"/>
                      <a:pt x="344384" y="65314"/>
                    </a:cubicBezTo>
                    <a:cubicBezTo>
                      <a:pt x="383968" y="67293"/>
                      <a:pt x="432459" y="60365"/>
                      <a:pt x="480950" y="53438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4" tIns="45716" rIns="91434" bIns="45716"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09" name="Figura a mano libera 108"/>
              <p:cNvSpPr/>
              <p:nvPr/>
            </p:nvSpPr>
            <p:spPr>
              <a:xfrm rot="21312795">
                <a:off x="6744259" y="4603610"/>
                <a:ext cx="357910" cy="45719"/>
              </a:xfrm>
              <a:custGeom>
                <a:avLst/>
                <a:gdLst>
                  <a:gd name="connsiteX0" fmla="*/ 0 w 480950"/>
                  <a:gd name="connsiteY0" fmla="*/ 0 h 65657"/>
                  <a:gd name="connsiteX1" fmla="*/ 136566 w 480950"/>
                  <a:gd name="connsiteY1" fmla="*/ 23750 h 65657"/>
                  <a:gd name="connsiteX2" fmla="*/ 243444 w 480950"/>
                  <a:gd name="connsiteY2" fmla="*/ 41563 h 65657"/>
                  <a:gd name="connsiteX3" fmla="*/ 344384 w 480950"/>
                  <a:gd name="connsiteY3" fmla="*/ 65314 h 65657"/>
                  <a:gd name="connsiteX4" fmla="*/ 480950 w 480950"/>
                  <a:gd name="connsiteY4" fmla="*/ 53438 h 6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950" h="65657">
                    <a:moveTo>
                      <a:pt x="0" y="0"/>
                    </a:moveTo>
                    <a:lnTo>
                      <a:pt x="136566" y="23750"/>
                    </a:lnTo>
                    <a:cubicBezTo>
                      <a:pt x="177140" y="30677"/>
                      <a:pt x="208808" y="34636"/>
                      <a:pt x="243444" y="41563"/>
                    </a:cubicBezTo>
                    <a:cubicBezTo>
                      <a:pt x="278080" y="48490"/>
                      <a:pt x="304800" y="63335"/>
                      <a:pt x="344384" y="65314"/>
                    </a:cubicBezTo>
                    <a:cubicBezTo>
                      <a:pt x="383968" y="67293"/>
                      <a:pt x="432459" y="60365"/>
                      <a:pt x="480950" y="53438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4" tIns="45716" rIns="91434" bIns="45716"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10" name="CasellaDiTesto 109"/>
              <p:cNvSpPr txBox="1"/>
              <p:nvPr/>
            </p:nvSpPr>
            <p:spPr>
              <a:xfrm>
                <a:off x="6425394" y="4146081"/>
                <a:ext cx="6301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i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LNA</a:t>
                </a:r>
                <a:endParaRPr lang="it-IT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pic>
        <p:nvPicPr>
          <p:cNvPr id="114" name="Immagine 113"/>
          <p:cNvPicPr>
            <a:picLocks noChangeAspect="1"/>
          </p:cNvPicPr>
          <p:nvPr/>
        </p:nvPicPr>
        <p:blipFill rotWithShape="1">
          <a:blip r:embed="rId6"/>
          <a:srcRect l="49301" t="5601" b="6442"/>
          <a:stretch/>
        </p:blipFill>
        <p:spPr>
          <a:xfrm>
            <a:off x="3845421" y="937962"/>
            <a:ext cx="2885579" cy="33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8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asellaDiTesto 74"/>
          <p:cNvSpPr txBox="1"/>
          <p:nvPr/>
        </p:nvSpPr>
        <p:spPr>
          <a:xfrm>
            <a:off x="2253331" y="1908909"/>
            <a:ext cx="43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GM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84" name="CasellaDiTesto 83"/>
          <p:cNvSpPr txBox="1"/>
          <p:nvPr/>
        </p:nvSpPr>
        <p:spPr>
          <a:xfrm>
            <a:off x="2600759" y="1908909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3d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85" name="CasellaDiTesto 84"/>
          <p:cNvSpPr txBox="1"/>
          <p:nvPr/>
        </p:nvSpPr>
        <p:spPr>
          <a:xfrm>
            <a:off x="2879885" y="1908909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7d</a:t>
            </a:r>
            <a:endParaRPr lang="it-IT" sz="1200" b="1" dirty="0">
              <a:latin typeface="Arial"/>
              <a:cs typeface="Arial"/>
            </a:endParaRPr>
          </a:p>
        </p:txBody>
      </p:sp>
      <p:pic>
        <p:nvPicPr>
          <p:cNvPr id="86" name="Immagine 8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45" y="2464571"/>
            <a:ext cx="1800000" cy="2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8" name="Immagine 8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32745" y="3436208"/>
            <a:ext cx="1800000" cy="2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9" name="Immagine 88"/>
          <p:cNvPicPr>
            <a:picLocks/>
          </p:cNvPicPr>
          <p:nvPr/>
        </p:nvPicPr>
        <p:blipFill>
          <a:blip r:embed="rId4">
            <a:lum bright="3000" contrast="9000"/>
          </a:blip>
          <a:stretch>
            <a:fillRect/>
          </a:stretch>
        </p:blipFill>
        <p:spPr>
          <a:xfrm>
            <a:off x="2332745" y="3757780"/>
            <a:ext cx="1800000" cy="2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Immagine 89"/>
          <p:cNvPicPr>
            <a:picLocks/>
          </p:cNvPicPr>
          <p:nvPr/>
        </p:nvPicPr>
        <p:blipFill>
          <a:blip r:embed="rId5">
            <a:lum bright="3000"/>
          </a:blip>
          <a:stretch>
            <a:fillRect/>
          </a:stretch>
        </p:blipFill>
        <p:spPr>
          <a:xfrm>
            <a:off x="2332745" y="2785168"/>
            <a:ext cx="1800000" cy="2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5" name="Immagine 9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32745" y="3108736"/>
            <a:ext cx="1800000" cy="2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8" name="CasellaDiTesto 97"/>
          <p:cNvSpPr txBox="1"/>
          <p:nvPr/>
        </p:nvSpPr>
        <p:spPr>
          <a:xfrm>
            <a:off x="3154641" y="1908909"/>
            <a:ext cx="43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GM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3502069" y="1908909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3d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100" name="CasellaDiTesto 99"/>
          <p:cNvSpPr txBox="1"/>
          <p:nvPr/>
        </p:nvSpPr>
        <p:spPr>
          <a:xfrm>
            <a:off x="3781193" y="1908909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7d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101" name="CasellaDiTesto 100"/>
          <p:cNvSpPr txBox="1"/>
          <p:nvPr/>
        </p:nvSpPr>
        <p:spPr>
          <a:xfrm>
            <a:off x="1661582" y="2467463"/>
            <a:ext cx="654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MYOG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102" name="CasellaDiTesto 101"/>
          <p:cNvSpPr txBox="1"/>
          <p:nvPr/>
        </p:nvSpPr>
        <p:spPr>
          <a:xfrm>
            <a:off x="1781356" y="2788060"/>
            <a:ext cx="535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MHC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103" name="CasellaDiTesto 102"/>
          <p:cNvSpPr txBox="1"/>
          <p:nvPr/>
        </p:nvSpPr>
        <p:spPr>
          <a:xfrm>
            <a:off x="1712903" y="3760672"/>
            <a:ext cx="603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HPRT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104" name="CasellaDiTesto 103"/>
          <p:cNvSpPr txBox="1"/>
          <p:nvPr/>
        </p:nvSpPr>
        <p:spPr>
          <a:xfrm>
            <a:off x="1610260" y="3111628"/>
            <a:ext cx="706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MEF2C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105" name="CasellaDiTesto 104"/>
          <p:cNvSpPr txBox="1"/>
          <p:nvPr/>
        </p:nvSpPr>
        <p:spPr>
          <a:xfrm>
            <a:off x="1584712" y="3439100"/>
            <a:ext cx="731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MAML1</a:t>
            </a:r>
            <a:endParaRPr lang="it-IT" sz="1200" b="1" dirty="0">
              <a:latin typeface="Arial"/>
              <a:cs typeface="Arial"/>
            </a:endParaRPr>
          </a:p>
        </p:txBody>
      </p:sp>
      <p:cxnSp>
        <p:nvCxnSpPr>
          <p:cNvPr id="107" name="Connettore 1 106"/>
          <p:cNvCxnSpPr/>
          <p:nvPr/>
        </p:nvCxnSpPr>
        <p:spPr>
          <a:xfrm rot="10800000" flipV="1">
            <a:off x="2364445" y="1910760"/>
            <a:ext cx="8280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1 107"/>
          <p:cNvCxnSpPr/>
          <p:nvPr/>
        </p:nvCxnSpPr>
        <p:spPr>
          <a:xfrm rot="10800000" flipV="1">
            <a:off x="3256837" y="1910760"/>
            <a:ext cx="8280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CasellaDiTesto 108"/>
          <p:cNvSpPr txBox="1"/>
          <p:nvPr/>
        </p:nvSpPr>
        <p:spPr>
          <a:xfrm>
            <a:off x="2364446" y="1582258"/>
            <a:ext cx="82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 smtClean="0">
                <a:latin typeface="Arial"/>
                <a:cs typeface="Arial"/>
              </a:rPr>
              <a:t>Control</a:t>
            </a:r>
            <a:endParaRPr lang="it-IT" sz="1400" b="1" dirty="0">
              <a:latin typeface="Arial"/>
              <a:cs typeface="Arial"/>
            </a:endParaRPr>
          </a:p>
        </p:txBody>
      </p:sp>
      <p:sp>
        <p:nvSpPr>
          <p:cNvPr id="110" name="CasellaDiTesto 109"/>
          <p:cNvSpPr txBox="1"/>
          <p:nvPr/>
        </p:nvSpPr>
        <p:spPr>
          <a:xfrm>
            <a:off x="3256837" y="1582258"/>
            <a:ext cx="8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Arial"/>
                <a:cs typeface="Arial"/>
              </a:rPr>
              <a:t>DMD</a:t>
            </a:r>
            <a:endParaRPr lang="it-IT" sz="1400" b="1" dirty="0">
              <a:latin typeface="Arial"/>
              <a:cs typeface="Arial"/>
            </a:endParaRPr>
          </a:p>
        </p:txBody>
      </p:sp>
      <p:pic>
        <p:nvPicPr>
          <p:cNvPr id="111" name="Immagine 1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332745" y="2140764"/>
            <a:ext cx="1800000" cy="2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2" name="CasellaDiTesto 111"/>
          <p:cNvSpPr txBox="1"/>
          <p:nvPr/>
        </p:nvSpPr>
        <p:spPr>
          <a:xfrm>
            <a:off x="1815394" y="2143656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b="1" dirty="0" smtClean="0">
                <a:latin typeface="Arial"/>
                <a:cs typeface="Arial"/>
              </a:rPr>
              <a:t>DYS</a:t>
            </a:r>
            <a:endParaRPr lang="it-IT" sz="1200" b="1" dirty="0">
              <a:latin typeface="Arial"/>
              <a:cs typeface="Arial"/>
            </a:endParaRPr>
          </a:p>
        </p:txBody>
      </p:sp>
      <p:sp>
        <p:nvSpPr>
          <p:cNvPr id="50" name="Rettangolo arrotondato 49"/>
          <p:cNvSpPr/>
          <p:nvPr/>
        </p:nvSpPr>
        <p:spPr>
          <a:xfrm>
            <a:off x="584681" y="168452"/>
            <a:ext cx="7732130" cy="682448"/>
          </a:xfrm>
          <a:prstGeom prst="roundRect">
            <a:avLst/>
          </a:prstGeom>
          <a:gradFill flip="none" rotWithShape="1">
            <a:gsLst>
              <a:gs pos="0">
                <a:srgbClr val="66EEC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EECF"/>
            </a:solidFill>
          </a:ln>
          <a:effectLst>
            <a:outerShdw blurRad="76200" dist="12700" dir="8100000" sy="-23000" kx="8004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CasellaDiTesto 73"/>
          <p:cNvSpPr txBox="1"/>
          <p:nvPr/>
        </p:nvSpPr>
        <p:spPr>
          <a:xfrm>
            <a:off x="1049425" y="219254"/>
            <a:ext cx="726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 linc-MD1 </a:t>
            </a:r>
            <a:r>
              <a:rPr lang="it-IT" sz="2400" dirty="0" err="1" smtClean="0"/>
              <a:t>is</a:t>
            </a:r>
            <a:r>
              <a:rPr lang="it-IT" sz="2400" dirty="0" smtClean="0"/>
              <a:t> down-</a:t>
            </a:r>
            <a:r>
              <a:rPr lang="it-IT" sz="2400" dirty="0" err="1" smtClean="0"/>
              <a:t>regulated</a:t>
            </a:r>
            <a:r>
              <a:rPr lang="it-IT" sz="2400" dirty="0" smtClean="0"/>
              <a:t> in </a:t>
            </a:r>
            <a:r>
              <a:rPr lang="it-IT" sz="2400" dirty="0" err="1" smtClean="0"/>
              <a:t>Duchenne</a:t>
            </a:r>
            <a:r>
              <a:rPr lang="it-IT" sz="2400" dirty="0" smtClean="0"/>
              <a:t> </a:t>
            </a:r>
            <a:r>
              <a:rPr lang="it-IT" sz="2400" dirty="0" err="1" smtClean="0"/>
              <a:t>myoblasts</a:t>
            </a:r>
            <a:r>
              <a:rPr lang="it-IT" sz="2400" dirty="0" smtClean="0"/>
              <a:t> </a:t>
            </a:r>
            <a:endParaRPr lang="it-IT" sz="1000" dirty="0" smtClean="0"/>
          </a:p>
        </p:txBody>
      </p:sp>
      <p:grpSp>
        <p:nvGrpSpPr>
          <p:cNvPr id="63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64" name="Picture 15" descr="Fondino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6" descr="fascia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Immagine 9" descr="ML_sinistra_202EC.ai"/>
          <p:cNvPicPr>
            <a:picLocks noChangeAspect="1"/>
          </p:cNvPicPr>
          <p:nvPr/>
        </p:nvPicPr>
        <p:blipFill>
          <a:blip r:embed="rId10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Freccia giù 124"/>
          <p:cNvSpPr/>
          <p:nvPr/>
        </p:nvSpPr>
        <p:spPr>
          <a:xfrm flipV="1">
            <a:off x="3898899" y="4041192"/>
            <a:ext cx="160659" cy="2768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Freccia giù 125"/>
          <p:cNvSpPr/>
          <p:nvPr/>
        </p:nvSpPr>
        <p:spPr>
          <a:xfrm flipV="1">
            <a:off x="3020857" y="4041191"/>
            <a:ext cx="160659" cy="2768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asellaDiTesto 72"/>
          <p:cNvSpPr txBox="1"/>
          <p:nvPr/>
        </p:nvSpPr>
        <p:spPr>
          <a:xfrm>
            <a:off x="643025" y="5473700"/>
            <a:ext cx="8123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low </a:t>
            </a:r>
            <a:r>
              <a:rPr lang="it-IT" dirty="0" err="1" smtClean="0"/>
              <a:t>levels</a:t>
            </a:r>
            <a:r>
              <a:rPr lang="it-IT" dirty="0" smtClean="0"/>
              <a:t> of linc-MD1 </a:t>
            </a:r>
            <a:r>
              <a:rPr lang="it-IT" dirty="0" err="1" smtClean="0"/>
              <a:t>correlates</a:t>
            </a:r>
            <a:r>
              <a:rPr lang="it-IT" dirty="0" smtClean="0"/>
              <a:t> with the delay in </a:t>
            </a:r>
            <a:r>
              <a:rPr lang="it-IT" dirty="0" err="1" smtClean="0"/>
              <a:t>differentiation</a:t>
            </a:r>
            <a:r>
              <a:rPr lang="it-IT" dirty="0" smtClean="0"/>
              <a:t> of DMD </a:t>
            </a:r>
            <a:r>
              <a:rPr lang="it-IT" dirty="0" err="1" smtClean="0"/>
              <a:t>myoblasts</a:t>
            </a:r>
            <a:endParaRPr lang="it-IT" dirty="0" smtClean="0"/>
          </a:p>
          <a:p>
            <a:r>
              <a:rPr lang="it-IT" dirty="0" smtClean="0"/>
              <a:t>- rescue of linc-MD1 </a:t>
            </a:r>
            <a:r>
              <a:rPr lang="it-IT" dirty="0" err="1" smtClean="0"/>
              <a:t>restores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almost</a:t>
            </a:r>
            <a:r>
              <a:rPr lang="it-IT" dirty="0" smtClean="0"/>
              <a:t> </a:t>
            </a:r>
            <a:r>
              <a:rPr lang="it-IT" dirty="0" err="1" smtClean="0"/>
              <a:t>wt</a:t>
            </a:r>
            <a:r>
              <a:rPr lang="it-IT" dirty="0" smtClean="0"/>
              <a:t> </a:t>
            </a:r>
            <a:r>
              <a:rPr lang="it-IT" dirty="0" err="1" smtClean="0"/>
              <a:t>differentiation</a:t>
            </a:r>
            <a:r>
              <a:rPr lang="it-IT" dirty="0" smtClean="0"/>
              <a:t> timing </a:t>
            </a:r>
            <a:endParaRPr lang="it-IT" dirty="0"/>
          </a:p>
        </p:txBody>
      </p:sp>
      <p:grpSp>
        <p:nvGrpSpPr>
          <p:cNvPr id="83" name="Gruppo 82"/>
          <p:cNvGrpSpPr/>
          <p:nvPr/>
        </p:nvGrpSpPr>
        <p:grpSpPr>
          <a:xfrm>
            <a:off x="1698971" y="4211015"/>
            <a:ext cx="2600370" cy="932792"/>
            <a:chOff x="1698971" y="3804615"/>
            <a:chExt cx="2600370" cy="932792"/>
          </a:xfrm>
        </p:grpSpPr>
        <p:sp>
          <p:nvSpPr>
            <p:cNvPr id="87" name="CasellaDiTesto 86"/>
            <p:cNvSpPr txBox="1"/>
            <p:nvPr/>
          </p:nvSpPr>
          <p:spPr>
            <a:xfrm rot="16200000">
              <a:off x="1386464" y="4117122"/>
              <a:ext cx="9327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 b="1" dirty="0" smtClean="0">
                  <a:latin typeface="Arial"/>
                  <a:cs typeface="Arial"/>
                </a:rPr>
                <a:t>linc-MD1</a:t>
              </a:r>
              <a:endParaRPr lang="it-IT" sz="1400" b="1" dirty="0">
                <a:latin typeface="Arial"/>
                <a:cs typeface="Arial"/>
              </a:endParaRPr>
            </a:p>
          </p:txBody>
        </p:sp>
        <p:graphicFrame>
          <p:nvGraphicFramePr>
            <p:cNvPr id="96" name="Grafico 95"/>
            <p:cNvGraphicFramePr/>
            <p:nvPr/>
          </p:nvGraphicFramePr>
          <p:xfrm>
            <a:off x="1879382" y="3877850"/>
            <a:ext cx="1511999" cy="8462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graphicFrame>
          <p:nvGraphicFramePr>
            <p:cNvPr id="97" name="Grafico 96"/>
            <p:cNvGraphicFramePr/>
            <p:nvPr/>
          </p:nvGraphicFramePr>
          <p:xfrm>
            <a:off x="3071674" y="3865150"/>
            <a:ext cx="1227667" cy="79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106" name="CasellaDiTesto 105"/>
            <p:cNvSpPr txBox="1"/>
            <p:nvPr/>
          </p:nvSpPr>
          <p:spPr>
            <a:xfrm>
              <a:off x="2948420" y="3890535"/>
              <a:ext cx="3000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smtClean="0">
                  <a:latin typeface="Arial"/>
                  <a:cs typeface="Arial"/>
                </a:rPr>
                <a:t>*</a:t>
              </a:r>
              <a:endParaRPr lang="it-IT" sz="1600" dirty="0">
                <a:latin typeface="Arial"/>
                <a:cs typeface="Arial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494725" y="1347851"/>
            <a:ext cx="2843183" cy="3757994"/>
            <a:chOff x="4494725" y="1347851"/>
            <a:chExt cx="2843183" cy="3757994"/>
          </a:xfrm>
        </p:grpSpPr>
        <p:grpSp>
          <p:nvGrpSpPr>
            <p:cNvPr id="128" name="Gruppo 127"/>
            <p:cNvGrpSpPr/>
            <p:nvPr/>
          </p:nvGrpSpPr>
          <p:grpSpPr>
            <a:xfrm>
              <a:off x="4527826" y="1347851"/>
              <a:ext cx="2660375" cy="2957448"/>
              <a:chOff x="4527826" y="1347851"/>
              <a:chExt cx="2660375" cy="2957448"/>
            </a:xfrm>
          </p:grpSpPr>
          <p:pic>
            <p:nvPicPr>
              <p:cNvPr id="91" name="Immagine 90"/>
              <p:cNvPicPr>
                <a:picLocks/>
              </p:cNvPicPr>
              <p:nvPr/>
            </p:nvPicPr>
            <p:blipFill>
              <a:blip r:embed="rId13">
                <a:lum/>
              </a:blip>
              <a:stretch>
                <a:fillRect/>
              </a:stretch>
            </p:blipFill>
            <p:spPr>
              <a:xfrm>
                <a:off x="5273691" y="2464571"/>
                <a:ext cx="1800000" cy="2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2" name="Immagine 91"/>
              <p:cNvPicPr>
                <a:picLocks/>
              </p:cNvPicPr>
              <p:nvPr/>
            </p:nvPicPr>
            <p:blipFill>
              <a:blip r:embed="rId14">
                <a:lum/>
              </a:blip>
              <a:stretch>
                <a:fillRect/>
              </a:stretch>
            </p:blipFill>
            <p:spPr>
              <a:xfrm>
                <a:off x="5273691" y="3757780"/>
                <a:ext cx="1800000" cy="2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3" name="Immagine 92"/>
              <p:cNvPicPr>
                <a:picLocks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73691" y="3108736"/>
                <a:ext cx="1800000" cy="2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4" name="Immagine 93"/>
              <p:cNvPicPr>
                <a:picLocks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73691" y="2785168"/>
                <a:ext cx="1800000" cy="2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3" name="CasellaDiTesto 112"/>
              <p:cNvSpPr txBox="1"/>
              <p:nvPr/>
            </p:nvSpPr>
            <p:spPr>
              <a:xfrm>
                <a:off x="4604695" y="2467463"/>
                <a:ext cx="6548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MYOG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14" name="CasellaDiTesto 113"/>
              <p:cNvSpPr txBox="1"/>
              <p:nvPr/>
            </p:nvSpPr>
            <p:spPr>
              <a:xfrm>
                <a:off x="4724470" y="2788060"/>
                <a:ext cx="5351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MHC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15" name="CasellaDiTesto 114"/>
              <p:cNvSpPr txBox="1"/>
              <p:nvPr/>
            </p:nvSpPr>
            <p:spPr>
              <a:xfrm>
                <a:off x="4553374" y="3111628"/>
                <a:ext cx="7062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MEF2C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16" name="CasellaDiTesto 115"/>
              <p:cNvSpPr txBox="1"/>
              <p:nvPr/>
            </p:nvSpPr>
            <p:spPr>
              <a:xfrm>
                <a:off x="4656016" y="3760672"/>
                <a:ext cx="6035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HPRT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17" name="CasellaDiTesto 116"/>
              <p:cNvSpPr txBox="1"/>
              <p:nvPr/>
            </p:nvSpPr>
            <p:spPr>
              <a:xfrm>
                <a:off x="4527826" y="3439100"/>
                <a:ext cx="7317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MAML1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pic>
            <p:nvPicPr>
              <p:cNvPr id="118" name="Immagine 117"/>
              <p:cNvPicPr>
                <a:picLocks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73691" y="2140764"/>
                <a:ext cx="1800000" cy="2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0" name="CasellaDiTesto 119"/>
              <p:cNvSpPr txBox="1"/>
              <p:nvPr/>
            </p:nvSpPr>
            <p:spPr>
              <a:xfrm>
                <a:off x="4758507" y="2143656"/>
                <a:ext cx="501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DYS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21" name="CasellaDiTesto 120"/>
              <p:cNvSpPr txBox="1"/>
              <p:nvPr/>
            </p:nvSpPr>
            <p:spPr>
              <a:xfrm>
                <a:off x="5190610" y="1908909"/>
                <a:ext cx="3642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3d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22" name="CasellaDiTesto 121"/>
              <p:cNvSpPr txBox="1"/>
              <p:nvPr/>
            </p:nvSpPr>
            <p:spPr>
              <a:xfrm>
                <a:off x="5472621" y="1908909"/>
                <a:ext cx="3642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7d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23" name="CasellaDiTesto 122"/>
              <p:cNvSpPr txBox="1"/>
              <p:nvPr/>
            </p:nvSpPr>
            <p:spPr>
              <a:xfrm>
                <a:off x="5740368" y="1908909"/>
                <a:ext cx="4498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13d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24" name="CasellaDiTesto 123"/>
              <p:cNvSpPr txBox="1"/>
              <p:nvPr/>
            </p:nvSpPr>
            <p:spPr>
              <a:xfrm>
                <a:off x="6107964" y="1908909"/>
                <a:ext cx="3642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3d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41" name="CasellaDiTesto 140"/>
              <p:cNvSpPr txBox="1"/>
              <p:nvPr/>
            </p:nvSpPr>
            <p:spPr>
              <a:xfrm>
                <a:off x="6389975" y="1908909"/>
                <a:ext cx="3642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7d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42" name="CasellaDiTesto 141"/>
              <p:cNvSpPr txBox="1"/>
              <p:nvPr/>
            </p:nvSpPr>
            <p:spPr>
              <a:xfrm>
                <a:off x="6657721" y="1908909"/>
                <a:ext cx="4498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1200" b="1" dirty="0" smtClean="0">
                    <a:latin typeface="Arial"/>
                    <a:cs typeface="Arial"/>
                  </a:rPr>
                  <a:t>13d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cxnSp>
            <p:nvCxnSpPr>
              <p:cNvPr id="143" name="Connettore 1 142"/>
              <p:cNvCxnSpPr/>
              <p:nvPr/>
            </p:nvCxnSpPr>
            <p:spPr>
              <a:xfrm rot="10800000" flipV="1">
                <a:off x="5292691" y="1910760"/>
                <a:ext cx="828000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/>
              <p:cNvCxnSpPr/>
              <p:nvPr/>
            </p:nvCxnSpPr>
            <p:spPr>
              <a:xfrm rot="10800000" flipV="1">
                <a:off x="6202016" y="1910760"/>
                <a:ext cx="828000" cy="1588"/>
              </a:xfrm>
              <a:prstGeom prst="line">
                <a:avLst/>
              </a:prstGeom>
              <a:ln w="38100" cap="flat" cmpd="sng" algn="ctr">
                <a:solidFill>
                  <a:srgbClr val="BB118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CasellaDiTesto 144"/>
              <p:cNvSpPr txBox="1"/>
              <p:nvPr/>
            </p:nvSpPr>
            <p:spPr>
              <a:xfrm>
                <a:off x="5292693" y="1655281"/>
                <a:ext cx="827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 err="1" smtClean="0">
                    <a:latin typeface="Arial"/>
                    <a:cs typeface="Arial"/>
                  </a:rPr>
                  <a:t>lenti-Ctrl</a:t>
                </a:r>
                <a:endParaRPr lang="it-IT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46" name="CasellaDiTesto 145"/>
              <p:cNvSpPr txBox="1"/>
              <p:nvPr/>
            </p:nvSpPr>
            <p:spPr>
              <a:xfrm>
                <a:off x="6062318" y="1633058"/>
                <a:ext cx="1125883" cy="307777"/>
              </a:xfrm>
              <a:prstGeom prst="rect">
                <a:avLst/>
              </a:prstGeom>
              <a:solidFill>
                <a:srgbClr val="D0009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err="1" smtClean="0">
                    <a:latin typeface="Arial"/>
                    <a:cs typeface="Arial"/>
                  </a:rPr>
                  <a:t>lenti-linc</a:t>
                </a:r>
                <a:endParaRPr lang="it-IT" sz="1400" b="1" dirty="0">
                  <a:latin typeface="Arial"/>
                  <a:cs typeface="Arial"/>
                </a:endParaRPr>
              </a:p>
            </p:txBody>
          </p:sp>
          <p:pic>
            <p:nvPicPr>
              <p:cNvPr id="148" name="Immagine 147"/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76616" y="3436208"/>
                <a:ext cx="1800000" cy="252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9" name="CasellaDiTesto 148"/>
              <p:cNvSpPr txBox="1"/>
              <p:nvPr/>
            </p:nvSpPr>
            <p:spPr>
              <a:xfrm>
                <a:off x="5273692" y="1347851"/>
                <a:ext cx="17999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>
                    <a:latin typeface="Arial"/>
                    <a:cs typeface="Arial"/>
                  </a:rPr>
                  <a:t>DMD</a:t>
                </a:r>
                <a:endParaRPr lang="it-IT" sz="1400" b="1" dirty="0">
                  <a:latin typeface="Arial"/>
                  <a:cs typeface="Arial"/>
                </a:endParaRPr>
              </a:p>
            </p:txBody>
          </p:sp>
          <p:cxnSp>
            <p:nvCxnSpPr>
              <p:cNvPr id="150" name="Connettore 1 149"/>
              <p:cNvCxnSpPr/>
              <p:nvPr/>
            </p:nvCxnSpPr>
            <p:spPr>
              <a:xfrm rot="10800000">
                <a:off x="5292692" y="1640637"/>
                <a:ext cx="1737325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Freccia giù 70"/>
              <p:cNvSpPr/>
              <p:nvPr/>
            </p:nvSpPr>
            <p:spPr>
              <a:xfrm flipV="1">
                <a:off x="5918200" y="4079292"/>
                <a:ext cx="154256" cy="22600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7" name="Freccia giù 126"/>
              <p:cNvSpPr/>
              <p:nvPr/>
            </p:nvSpPr>
            <p:spPr>
              <a:xfrm flipV="1">
                <a:off x="6870700" y="4079292"/>
                <a:ext cx="154256" cy="22600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19"/>
            <a:srcRect t="11127"/>
            <a:stretch/>
          </p:blipFill>
          <p:spPr>
            <a:xfrm>
              <a:off x="4494725" y="4317999"/>
              <a:ext cx="2843183" cy="787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40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8" y="1267650"/>
            <a:ext cx="3620742" cy="33912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943" y="1263984"/>
            <a:ext cx="3015207" cy="3414658"/>
          </a:xfrm>
          <a:prstGeom prst="rect">
            <a:avLst/>
          </a:prstGeom>
        </p:spPr>
      </p:pic>
      <p:sp>
        <p:nvSpPr>
          <p:cNvPr id="4" name="Freccia destra 3"/>
          <p:cNvSpPr/>
          <p:nvPr/>
        </p:nvSpPr>
        <p:spPr>
          <a:xfrm>
            <a:off x="4204304" y="2978253"/>
            <a:ext cx="1167863" cy="598570"/>
          </a:xfrm>
          <a:prstGeom prst="rightArrow">
            <a:avLst/>
          </a:prstGeom>
          <a:solidFill>
            <a:srgbClr val="15B739"/>
          </a:solidFill>
          <a:ln>
            <a:solidFill>
              <a:srgbClr val="2991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riangolo rettangolo 4"/>
          <p:cNvSpPr/>
          <p:nvPr/>
        </p:nvSpPr>
        <p:spPr bwMode="auto">
          <a:xfrm flipH="1">
            <a:off x="1299246" y="5007550"/>
            <a:ext cx="5956098" cy="744563"/>
          </a:xfrm>
          <a:prstGeom prst="rtTriangle">
            <a:avLst/>
          </a:prstGeom>
          <a:solidFill>
            <a:srgbClr val="15B7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53777" y="2224603"/>
            <a:ext cx="131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linc</a:t>
            </a:r>
            <a:r>
              <a:rPr lang="it-IT" sz="2400" b="1" dirty="0" smtClean="0"/>
              <a:t> MD1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313990" y="5290448"/>
            <a:ext cx="2028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differentiation</a:t>
            </a:r>
            <a:endParaRPr lang="it-IT" sz="2400" b="1" dirty="0"/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0" y="6192838"/>
            <a:ext cx="9144000" cy="677862"/>
            <a:chOff x="0" y="2184"/>
            <a:chExt cx="5760" cy="1727"/>
          </a:xfrm>
        </p:grpSpPr>
        <p:pic>
          <p:nvPicPr>
            <p:cNvPr id="10" name="Picture 15" descr="Fondino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994"/>
              <a:ext cx="5760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fascia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16" y="2184"/>
              <a:ext cx="4444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Immagine 9" descr="ML_sinistra_202EC.ai"/>
          <p:cNvPicPr>
            <a:picLocks noChangeAspect="1"/>
          </p:cNvPicPr>
          <p:nvPr/>
        </p:nvPicPr>
        <p:blipFill>
          <a:blip r:embed="rId6"/>
          <a:srcRect l="32564" t="40681" r="56602" b="41621"/>
          <a:stretch>
            <a:fillRect/>
          </a:stretch>
        </p:blipFill>
        <p:spPr bwMode="auto">
          <a:xfrm>
            <a:off x="8566150" y="6157913"/>
            <a:ext cx="5905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311549" y="6326104"/>
            <a:ext cx="407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FFFF"/>
                </a:solidFill>
              </a:rPr>
              <a:t>Cesana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et</a:t>
            </a:r>
            <a:r>
              <a:rPr lang="it-IT" sz="2000" dirty="0" smtClean="0">
                <a:solidFill>
                  <a:srgbClr val="FFFFFF"/>
                </a:solidFill>
              </a:rPr>
              <a:t> al., </a:t>
            </a:r>
            <a:r>
              <a:rPr lang="it-IT" sz="2000" i="1" dirty="0" err="1" smtClean="0">
                <a:solidFill>
                  <a:srgbClr val="FFFFFF"/>
                </a:solidFill>
              </a:rPr>
              <a:t>Cell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dirty="0" smtClean="0">
                <a:solidFill>
                  <a:srgbClr val="FFFFFF"/>
                </a:solidFill>
              </a:rPr>
              <a:t>147</a:t>
            </a:r>
            <a:r>
              <a:rPr lang="it-IT" sz="2000" i="1" dirty="0" smtClean="0">
                <a:solidFill>
                  <a:srgbClr val="FFFFFF"/>
                </a:solidFill>
              </a:rPr>
              <a:t>, 358-369</a:t>
            </a:r>
            <a:r>
              <a:rPr lang="it-IT" sz="2000" dirty="0" smtClean="0">
                <a:solidFill>
                  <a:srgbClr val="FFFFFF"/>
                </a:solidFill>
              </a:rPr>
              <a:t>, 2011</a:t>
            </a:r>
            <a:endParaRPr lang="it-IT" sz="2000" dirty="0">
              <a:solidFill>
                <a:srgbClr val="FFFF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15508" y="433628"/>
            <a:ext cx="600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linc-MD1 </a:t>
            </a:r>
            <a:r>
              <a:rPr lang="it-IT" sz="2400" b="1" dirty="0" err="1" smtClean="0"/>
              <a:t>acts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as</a:t>
            </a:r>
            <a:r>
              <a:rPr lang="it-IT" sz="2400" b="1" dirty="0" smtClean="0"/>
              <a:t> a </a:t>
            </a:r>
            <a:r>
              <a:rPr lang="it-IT" sz="2400" b="1" dirty="0" err="1" smtClean="0"/>
              <a:t>sponge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for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specific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miRNAs</a:t>
            </a:r>
            <a:endParaRPr lang="it-IT" sz="2400" b="1" u="sng" dirty="0"/>
          </a:p>
        </p:txBody>
      </p:sp>
    </p:spTree>
    <p:extLst>
      <p:ext uri="{BB962C8B-B14F-4D97-AF65-F5344CB8AC3E}">
        <p14:creationId xmlns:p14="http://schemas.microsoft.com/office/powerpoint/2010/main" val="117343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5222" y="1565275"/>
            <a:ext cx="406400" cy="304800"/>
            <a:chOff x="480" y="1680"/>
            <a:chExt cx="336" cy="192"/>
          </a:xfrm>
        </p:grpSpPr>
        <p:sp>
          <p:nvSpPr>
            <p:cNvPr id="4143" name="Oval 3"/>
            <p:cNvSpPr>
              <a:spLocks noChangeArrowheads="1"/>
            </p:cNvSpPr>
            <p:nvPr/>
          </p:nvSpPr>
          <p:spPr bwMode="auto">
            <a:xfrm>
              <a:off x="480" y="1680"/>
              <a:ext cx="336" cy="19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44" name="Oval 4"/>
            <p:cNvSpPr>
              <a:spLocks noChangeArrowheads="1"/>
            </p:cNvSpPr>
            <p:nvPr/>
          </p:nvSpPr>
          <p:spPr bwMode="auto">
            <a:xfrm>
              <a:off x="576" y="175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243189" y="1412875"/>
            <a:ext cx="812800" cy="609600"/>
            <a:chOff x="1200" y="2160"/>
            <a:chExt cx="576" cy="384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44" y="2160"/>
              <a:ext cx="288" cy="192"/>
              <a:chOff x="480" y="1680"/>
              <a:chExt cx="336" cy="192"/>
            </a:xfrm>
          </p:grpSpPr>
          <p:sp>
            <p:nvSpPr>
              <p:cNvPr id="4141" name="Oval 7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4142" name="Oval 8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488" y="2352"/>
              <a:ext cx="288" cy="192"/>
              <a:chOff x="480" y="1680"/>
              <a:chExt cx="336" cy="192"/>
            </a:xfrm>
          </p:grpSpPr>
          <p:sp>
            <p:nvSpPr>
              <p:cNvPr id="4139" name="Oval 10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4140" name="Oval 11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200" y="2352"/>
              <a:ext cx="288" cy="192"/>
              <a:chOff x="480" y="1680"/>
              <a:chExt cx="336" cy="192"/>
            </a:xfrm>
          </p:grpSpPr>
          <p:sp>
            <p:nvSpPr>
              <p:cNvPr id="4137" name="Oval 13"/>
              <p:cNvSpPr>
                <a:spLocks noChangeArrowheads="1"/>
              </p:cNvSpPr>
              <p:nvPr/>
            </p:nvSpPr>
            <p:spPr bwMode="auto">
              <a:xfrm>
                <a:off x="480" y="1680"/>
                <a:ext cx="336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4138" name="Oval 14"/>
              <p:cNvSpPr>
                <a:spLocks noChangeArrowheads="1"/>
              </p:cNvSpPr>
              <p:nvPr/>
            </p:nvSpPr>
            <p:spPr bwMode="auto">
              <a:xfrm>
                <a:off x="576" y="1752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716389" y="1641475"/>
            <a:ext cx="1016000" cy="152400"/>
            <a:chOff x="1968" y="1776"/>
            <a:chExt cx="720" cy="96"/>
          </a:xfrm>
        </p:grpSpPr>
        <p:sp>
          <p:nvSpPr>
            <p:cNvPr id="4132" name="Oval 16"/>
            <p:cNvSpPr>
              <a:spLocks noChangeArrowheads="1"/>
            </p:cNvSpPr>
            <p:nvPr/>
          </p:nvSpPr>
          <p:spPr bwMode="auto">
            <a:xfrm>
              <a:off x="1968" y="1776"/>
              <a:ext cx="720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33" name="Oval 17"/>
            <p:cNvSpPr>
              <a:spLocks noChangeArrowheads="1"/>
            </p:cNvSpPr>
            <p:nvPr/>
          </p:nvSpPr>
          <p:spPr bwMode="auto">
            <a:xfrm>
              <a:off x="2208" y="1800"/>
              <a:ext cx="192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sp>
        <p:nvSpPr>
          <p:cNvPr id="4103" name="AutoShape 18"/>
          <p:cNvSpPr>
            <a:spLocks noChangeArrowheads="1"/>
          </p:cNvSpPr>
          <p:nvPr/>
        </p:nvSpPr>
        <p:spPr bwMode="auto">
          <a:xfrm>
            <a:off x="795867" y="1603375"/>
            <a:ext cx="4064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4" name="AutoShape 19"/>
          <p:cNvSpPr>
            <a:spLocks noChangeArrowheads="1"/>
          </p:cNvSpPr>
          <p:nvPr/>
        </p:nvSpPr>
        <p:spPr bwMode="auto">
          <a:xfrm>
            <a:off x="2267656" y="1603375"/>
            <a:ext cx="4064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5" name="AutoShape 20"/>
          <p:cNvSpPr>
            <a:spLocks noChangeArrowheads="1"/>
          </p:cNvSpPr>
          <p:nvPr/>
        </p:nvSpPr>
        <p:spPr bwMode="auto">
          <a:xfrm>
            <a:off x="3804356" y="1603375"/>
            <a:ext cx="4064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6" name="AutoShape 21"/>
          <p:cNvSpPr>
            <a:spLocks noChangeArrowheads="1"/>
          </p:cNvSpPr>
          <p:nvPr/>
        </p:nvSpPr>
        <p:spPr bwMode="auto">
          <a:xfrm>
            <a:off x="5916789" y="1519238"/>
            <a:ext cx="4064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7" name="Text Box 22"/>
          <p:cNvSpPr txBox="1">
            <a:spLocks noChangeArrowheads="1"/>
          </p:cNvSpPr>
          <p:nvPr/>
        </p:nvSpPr>
        <p:spPr bwMode="auto">
          <a:xfrm>
            <a:off x="26812" y="2057401"/>
            <a:ext cx="11408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000000"/>
                </a:solidFill>
              </a:rPr>
              <a:t>Mioblasti </a:t>
            </a:r>
          </a:p>
          <a:p>
            <a:r>
              <a:rPr lang="it-IT" sz="1600" b="1">
                <a:solidFill>
                  <a:srgbClr val="000000"/>
                </a:solidFill>
              </a:rPr>
              <a:t>proliferanti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4108" name="Text Box 23"/>
          <p:cNvSpPr txBox="1">
            <a:spLocks noChangeArrowheads="1"/>
          </p:cNvSpPr>
          <p:nvPr/>
        </p:nvSpPr>
        <p:spPr bwMode="auto">
          <a:xfrm>
            <a:off x="1179689" y="2041526"/>
            <a:ext cx="11903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Mioblasti</a:t>
            </a:r>
          </a:p>
          <a:p>
            <a:r>
              <a:rPr lang="en-US" sz="1600" b="1">
                <a:solidFill>
                  <a:srgbClr val="000000"/>
                </a:solidFill>
              </a:rPr>
              <a:t>determinati</a:t>
            </a:r>
          </a:p>
        </p:txBody>
      </p:sp>
      <p:sp>
        <p:nvSpPr>
          <p:cNvPr id="4109" name="Text Box 24"/>
          <p:cNvSpPr txBox="1">
            <a:spLocks noChangeArrowheads="1"/>
          </p:cNvSpPr>
          <p:nvPr/>
        </p:nvSpPr>
        <p:spPr bwMode="auto">
          <a:xfrm>
            <a:off x="2651479" y="1935164"/>
            <a:ext cx="12666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000000"/>
                </a:solidFill>
              </a:rPr>
              <a:t>Mioblasti </a:t>
            </a:r>
          </a:p>
          <a:p>
            <a:r>
              <a:rPr lang="it-IT" sz="1600" b="1">
                <a:solidFill>
                  <a:srgbClr val="000000"/>
                </a:solidFill>
              </a:rPr>
              <a:t>post-mitotici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4110" name="Text Box 25"/>
          <p:cNvSpPr txBox="1">
            <a:spLocks noChangeArrowheads="1"/>
          </p:cNvSpPr>
          <p:nvPr/>
        </p:nvSpPr>
        <p:spPr bwMode="auto">
          <a:xfrm>
            <a:off x="6907390" y="1974850"/>
            <a:ext cx="866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000000"/>
                </a:solidFill>
              </a:rPr>
              <a:t>Miotubi</a:t>
            </a: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4111" name="Text Box 26"/>
          <p:cNvSpPr txBox="1">
            <a:spLocks noChangeArrowheads="1"/>
          </p:cNvSpPr>
          <p:nvPr/>
        </p:nvSpPr>
        <p:spPr bwMode="auto">
          <a:xfrm>
            <a:off x="3454400" y="596900"/>
            <a:ext cx="20956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rgbClr val="000000"/>
                </a:solidFill>
                <a:latin typeface="Comic Sans MS" pitchFamily="28" charset="0"/>
              </a:rPr>
              <a:t>MIOGENESI</a:t>
            </a:r>
            <a:endParaRPr lang="en-US" sz="2400" b="1">
              <a:solidFill>
                <a:srgbClr val="000000"/>
              </a:solidFill>
              <a:latin typeface="Comic Sans MS" pitchFamily="28" charset="0"/>
            </a:endParaRPr>
          </a:p>
        </p:txBody>
      </p:sp>
      <p:sp>
        <p:nvSpPr>
          <p:cNvPr id="4112" name="Line 27"/>
          <p:cNvSpPr>
            <a:spLocks noChangeShapeType="1"/>
          </p:cNvSpPr>
          <p:nvPr/>
        </p:nvSpPr>
        <p:spPr bwMode="auto">
          <a:xfrm>
            <a:off x="26812" y="11303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4251679" y="1582738"/>
            <a:ext cx="1593144" cy="296862"/>
            <a:chOff x="3200" y="2427"/>
            <a:chExt cx="1129" cy="187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3472" y="2427"/>
              <a:ext cx="720" cy="96"/>
              <a:chOff x="1968" y="1776"/>
              <a:chExt cx="720" cy="96"/>
            </a:xfrm>
          </p:grpSpPr>
          <p:sp>
            <p:nvSpPr>
              <p:cNvPr id="4130" name="Oval 30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4131" name="Oval 31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3609" y="2518"/>
              <a:ext cx="720" cy="96"/>
              <a:chOff x="1968" y="1776"/>
              <a:chExt cx="720" cy="96"/>
            </a:xfrm>
          </p:grpSpPr>
          <p:sp>
            <p:nvSpPr>
              <p:cNvPr id="4128" name="Oval 33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4129" name="Oval 34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  <p:grpSp>
          <p:nvGrpSpPr>
            <p:cNvPr id="11" name="Group 35"/>
            <p:cNvGrpSpPr>
              <a:grpSpLocks/>
            </p:cNvGrpSpPr>
            <p:nvPr/>
          </p:nvGrpSpPr>
          <p:grpSpPr bwMode="auto">
            <a:xfrm>
              <a:off x="3200" y="2472"/>
              <a:ext cx="720" cy="96"/>
              <a:chOff x="1968" y="1776"/>
              <a:chExt cx="720" cy="96"/>
            </a:xfrm>
          </p:grpSpPr>
          <p:sp>
            <p:nvSpPr>
              <p:cNvPr id="4126" name="Oval 36"/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72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  <p:sp>
            <p:nvSpPr>
              <p:cNvPr id="4127" name="Oval 37"/>
              <p:cNvSpPr>
                <a:spLocks noChangeArrowheads="1"/>
              </p:cNvSpPr>
              <p:nvPr/>
            </p:nvSpPr>
            <p:spPr bwMode="auto">
              <a:xfrm>
                <a:off x="2208" y="1800"/>
                <a:ext cx="192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3600">
                  <a:solidFill>
                    <a:srgbClr val="000000"/>
                  </a:solidFill>
                  <a:latin typeface="Verdana" pitchFamily="28" charset="0"/>
                </a:endParaRPr>
              </a:p>
            </p:txBody>
          </p:sp>
        </p:grpSp>
      </p:grpSp>
      <p:sp>
        <p:nvSpPr>
          <p:cNvPr id="4114" name="Text Box 38"/>
          <p:cNvSpPr txBox="1">
            <a:spLocks noChangeArrowheads="1"/>
          </p:cNvSpPr>
          <p:nvPr/>
        </p:nvSpPr>
        <p:spPr bwMode="auto">
          <a:xfrm>
            <a:off x="4316589" y="2022476"/>
            <a:ext cx="128622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000000"/>
                </a:solidFill>
              </a:rPr>
              <a:t>Fusione </a:t>
            </a:r>
          </a:p>
          <a:p>
            <a:r>
              <a:rPr lang="it-IT" sz="1600" b="1">
                <a:solidFill>
                  <a:srgbClr val="000000"/>
                </a:solidFill>
              </a:rPr>
              <a:t>dei mioblasti</a:t>
            </a:r>
            <a:endParaRPr lang="en-US" sz="1600" b="1">
              <a:solidFill>
                <a:srgbClr val="000000"/>
              </a:solidFill>
            </a:endParaRPr>
          </a:p>
        </p:txBody>
      </p: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6492523" y="1446214"/>
            <a:ext cx="2486378" cy="288925"/>
            <a:chOff x="4283" y="2387"/>
            <a:chExt cx="1944" cy="136"/>
          </a:xfrm>
        </p:grpSpPr>
        <p:sp>
          <p:nvSpPr>
            <p:cNvPr id="4118" name="Oval 40"/>
            <p:cNvSpPr>
              <a:spLocks noChangeArrowheads="1"/>
            </p:cNvSpPr>
            <p:nvPr/>
          </p:nvSpPr>
          <p:spPr bwMode="auto">
            <a:xfrm>
              <a:off x="4283" y="2387"/>
              <a:ext cx="1944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19" name="Oval 41"/>
            <p:cNvSpPr>
              <a:spLocks noChangeArrowheads="1"/>
            </p:cNvSpPr>
            <p:nvPr/>
          </p:nvSpPr>
          <p:spPr bwMode="auto">
            <a:xfrm>
              <a:off x="4510" y="2434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20" name="Oval 42"/>
            <p:cNvSpPr>
              <a:spLocks noChangeArrowheads="1"/>
            </p:cNvSpPr>
            <p:nvPr/>
          </p:nvSpPr>
          <p:spPr bwMode="auto">
            <a:xfrm>
              <a:off x="4872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21" name="Oval 43"/>
            <p:cNvSpPr>
              <a:spLocks noChangeArrowheads="1"/>
            </p:cNvSpPr>
            <p:nvPr/>
          </p:nvSpPr>
          <p:spPr bwMode="auto">
            <a:xfrm>
              <a:off x="5235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  <p:sp>
          <p:nvSpPr>
            <p:cNvPr id="4122" name="Oval 44"/>
            <p:cNvSpPr>
              <a:spLocks noChangeArrowheads="1"/>
            </p:cNvSpPr>
            <p:nvPr/>
          </p:nvSpPr>
          <p:spPr bwMode="auto">
            <a:xfrm>
              <a:off x="5598" y="2432"/>
              <a:ext cx="318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sz="3600">
                <a:solidFill>
                  <a:srgbClr val="000000"/>
                </a:solidFill>
                <a:latin typeface="Verdana" pitchFamily="28" charset="0"/>
              </a:endParaRPr>
            </a:p>
          </p:txBody>
        </p:sp>
      </p:grpSp>
      <p:graphicFrame>
        <p:nvGraphicFramePr>
          <p:cNvPr id="4098" name="Object 45"/>
          <p:cNvGraphicFramePr>
            <a:graphicFrameLocks noChangeAspect="1"/>
          </p:cNvGraphicFramePr>
          <p:nvPr/>
        </p:nvGraphicFramePr>
        <p:xfrm>
          <a:off x="2716390" y="3213100"/>
          <a:ext cx="3265311" cy="343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Image" r:id="rId4" imgW="5777778" imgH="5396825" progId="">
                  <p:embed/>
                </p:oleObj>
              </mc:Choice>
              <mc:Fallback>
                <p:oleObj name="Image" r:id="rId4" imgW="5777778" imgH="5396825" progId="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390" y="3213100"/>
                        <a:ext cx="3265311" cy="343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6" name="Text Box 46"/>
          <p:cNvSpPr txBox="1">
            <a:spLocks noChangeArrowheads="1"/>
          </p:cNvSpPr>
          <p:nvPr/>
        </p:nvSpPr>
        <p:spPr bwMode="auto">
          <a:xfrm>
            <a:off x="5851878" y="3213100"/>
            <a:ext cx="99792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Verdana" pitchFamily="28" charset="0"/>
              </a:rPr>
              <a:t>Miotubo</a:t>
            </a:r>
          </a:p>
        </p:txBody>
      </p:sp>
      <p:sp>
        <p:nvSpPr>
          <p:cNvPr id="4117" name="Text Box 47"/>
          <p:cNvSpPr txBox="1">
            <a:spLocks noChangeArrowheads="1"/>
          </p:cNvSpPr>
          <p:nvPr/>
        </p:nvSpPr>
        <p:spPr bwMode="auto">
          <a:xfrm>
            <a:off x="1691922" y="3284539"/>
            <a:ext cx="154240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Verdana" pitchFamily="28" charset="0"/>
              </a:rPr>
              <a:t>Mioblasto</a:t>
            </a:r>
          </a:p>
          <a:p>
            <a:r>
              <a:rPr lang="en-US" sz="1400" b="1">
                <a:solidFill>
                  <a:srgbClr val="000000"/>
                </a:solidFill>
                <a:latin typeface="Verdana" pitchFamily="28" charset="0"/>
              </a:rPr>
              <a:t>Post-mitotico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96838"/>
          <a:ext cx="9144000" cy="668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Image" r:id="rId4" imgW="9250971" imgH="11728909" progId="">
                  <p:embed/>
                </p:oleObj>
              </mc:Choice>
              <mc:Fallback>
                <p:oleObj name="Image" r:id="rId4" imgW="9250971" imgH="1172890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6838"/>
                        <a:ext cx="9144000" cy="668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7134" y="322264"/>
            <a:ext cx="7769500" cy="40011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imes New Roman" pitchFamily="28" charset="0"/>
              </a:rPr>
              <a:t>La rigenerazione muscolare: meccanismo omeostatico del muscolo adulto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05" y="76200"/>
            <a:ext cx="8747139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smtClean="0"/>
              <a:t>Le cellule satelliti sono localizzate sotto la lamina basale della fibra muscolare</a:t>
            </a:r>
            <a:endParaRPr lang="it-IT" dirty="0"/>
          </a:p>
        </p:txBody>
      </p:sp>
      <p:pic>
        <p:nvPicPr>
          <p:cNvPr id="35843" name="Picture 3" descr="musc2"/>
          <p:cNvPicPr>
            <a:picLocks noChangeAspect="1" noChangeArrowheads="1"/>
          </p:cNvPicPr>
          <p:nvPr/>
        </p:nvPicPr>
        <p:blipFill>
          <a:blip r:embed="rId3"/>
          <a:srcRect l="1901" t="5771" r="5913" b="5771"/>
          <a:stretch>
            <a:fillRect/>
          </a:stretch>
        </p:blipFill>
        <p:spPr bwMode="auto">
          <a:xfrm>
            <a:off x="914400" y="1373188"/>
            <a:ext cx="7391400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190501" y="143204"/>
            <a:ext cx="70732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  <a:latin typeface="Comic Sans MS" pitchFamily="28" charset="0"/>
                <a:ea typeface="MS Mincho" pitchFamily="49" charset="-128"/>
                <a:cs typeface="Times New Roman" pitchFamily="28" charset="0"/>
              </a:rPr>
              <a:t>Schematic representation of the four interrelated and time-dependent phases</a:t>
            </a:r>
            <a:r>
              <a:rPr lang="en-US" sz="1400" b="1" dirty="0" smtClean="0">
                <a:solidFill>
                  <a:srgbClr val="009900"/>
                </a:solidFill>
                <a:latin typeface="Comic Sans MS" pitchFamily="28" charset="0"/>
                <a:ea typeface="MS Mincho" pitchFamily="49" charset="-128"/>
                <a:cs typeface="Times New Roman" pitchFamily="28" charset="0"/>
              </a:rPr>
              <a:t> </a:t>
            </a:r>
          </a:p>
          <a:p>
            <a:r>
              <a:rPr lang="en-US" sz="1400" b="1" dirty="0" smtClean="0">
                <a:solidFill>
                  <a:srgbClr val="009900"/>
                </a:solidFill>
                <a:latin typeface="Comic Sans MS" pitchFamily="28" charset="0"/>
                <a:ea typeface="MS Mincho" pitchFamily="49" charset="-128"/>
                <a:cs typeface="Times New Roman" pitchFamily="28" charset="0"/>
              </a:rPr>
              <a:t>underlying </a:t>
            </a:r>
            <a:r>
              <a:rPr lang="en-US" sz="1400" b="1" dirty="0">
                <a:solidFill>
                  <a:srgbClr val="009900"/>
                </a:solidFill>
                <a:latin typeface="Comic Sans MS" pitchFamily="28" charset="0"/>
                <a:ea typeface="MS Mincho" pitchFamily="49" charset="-128"/>
                <a:cs typeface="Times New Roman" pitchFamily="28" charset="0"/>
              </a:rPr>
              <a:t>muscle regeneration</a:t>
            </a:r>
            <a:r>
              <a:rPr lang="en-US" sz="1400" b="1" dirty="0" smtClean="0">
                <a:solidFill>
                  <a:srgbClr val="009900"/>
                </a:solidFill>
                <a:latin typeface="Comic Sans MS" pitchFamily="28" charset="0"/>
                <a:ea typeface="MS Mincho" pitchFamily="49" charset="-128"/>
                <a:cs typeface="Times New Roman" pitchFamily="28" charset="0"/>
              </a:rPr>
              <a:t>.  (</a:t>
            </a:r>
            <a:r>
              <a:rPr lang="en-US" sz="1400" b="1" dirty="0" err="1">
                <a:solidFill>
                  <a:srgbClr val="009900"/>
                </a:solidFill>
                <a:latin typeface="Comic Sans MS" pitchFamily="28" charset="0"/>
                <a:ea typeface="MS Mincho" pitchFamily="49" charset="-128"/>
                <a:cs typeface="Times New Roman" pitchFamily="28" charset="0"/>
              </a:rPr>
              <a:t>Carosio</a:t>
            </a:r>
            <a:r>
              <a:rPr lang="en-US" sz="1400" b="1" dirty="0">
                <a:solidFill>
                  <a:srgbClr val="009900"/>
                </a:solidFill>
                <a:latin typeface="Comic Sans MS" pitchFamily="28" charset="0"/>
                <a:ea typeface="MS Mincho" pitchFamily="49" charset="-128"/>
                <a:cs typeface="Times New Roman" pitchFamily="28" charset="0"/>
              </a:rPr>
              <a:t> et al., 2009)</a:t>
            </a:r>
            <a:endParaRPr lang="en-US" sz="1400" dirty="0">
              <a:solidFill>
                <a:srgbClr val="009900"/>
              </a:solidFill>
              <a:latin typeface="Comic Sans MS" pitchFamily="28" charset="0"/>
              <a:ea typeface="MS Mincho" pitchFamily="49" charset="-128"/>
              <a:cs typeface="Times New Roman" pitchFamily="28" charset="0"/>
            </a:endParaRPr>
          </a:p>
        </p:txBody>
      </p:sp>
      <p:cxnSp>
        <p:nvCxnSpPr>
          <p:cNvPr id="92" name="Connettore 1 91"/>
          <p:cNvCxnSpPr/>
          <p:nvPr/>
        </p:nvCxnSpPr>
        <p:spPr>
          <a:xfrm>
            <a:off x="0" y="671514"/>
            <a:ext cx="91440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8" name="Picture 93" descr="Fig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634" y="981075"/>
            <a:ext cx="8736188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2488</Words>
  <Application>Microsoft Macintosh PowerPoint</Application>
  <PresentationFormat>Presentazione su schermo (4:3)</PresentationFormat>
  <Paragraphs>894</Paragraphs>
  <Slides>59</Slides>
  <Notes>24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1" baseType="lpstr">
      <vt:lpstr>Tema di Office</vt:lpstr>
      <vt:lpstr>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 cellule satelliti sono localizzate sotto la lamina basale della fibra muscolare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Eukaryotic RNAs</vt:lpstr>
      <vt:lpstr>Presentazione di PowerPoint</vt:lpstr>
      <vt:lpstr>Presentazione di PowerPoint</vt:lpstr>
      <vt:lpstr>Presentazione di PowerPoint</vt:lpstr>
      <vt:lpstr>Dystrophin rescue upon AAV-U1#23 delivery</vt:lpstr>
      <vt:lpstr>Long-term persistence of  the therapeutic benefit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Sapienza University of Rome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Irene Bozzoni</dc:creator>
  <cp:lastModifiedBy>MacBook Air</cp:lastModifiedBy>
  <cp:revision>12</cp:revision>
  <dcterms:created xsi:type="dcterms:W3CDTF">2011-05-23T10:53:16Z</dcterms:created>
  <dcterms:modified xsi:type="dcterms:W3CDTF">2013-05-29T14:16:13Z</dcterms:modified>
</cp:coreProperties>
</file>